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1"/>
  </p:sldMasterIdLst>
  <p:notesMasterIdLst>
    <p:notesMasterId r:id="rId23"/>
  </p:notesMasterIdLst>
  <p:sldIdLst>
    <p:sldId id="293" r:id="rId2"/>
    <p:sldId id="291" r:id="rId3"/>
    <p:sldId id="257" r:id="rId4"/>
    <p:sldId id="258" r:id="rId5"/>
    <p:sldId id="260" r:id="rId6"/>
    <p:sldId id="261" r:id="rId7"/>
    <p:sldId id="263" r:id="rId8"/>
    <p:sldId id="264" r:id="rId9"/>
    <p:sldId id="265" r:id="rId10"/>
    <p:sldId id="266" r:id="rId11"/>
    <p:sldId id="268" r:id="rId12"/>
    <p:sldId id="269" r:id="rId13"/>
    <p:sldId id="270" r:id="rId14"/>
    <p:sldId id="283" r:id="rId15"/>
    <p:sldId id="284" r:id="rId16"/>
    <p:sldId id="285" r:id="rId17"/>
    <p:sldId id="286" r:id="rId18"/>
    <p:sldId id="287" r:id="rId19"/>
    <p:sldId id="288" r:id="rId20"/>
    <p:sldId id="294" r:id="rId21"/>
    <p:sldId id="292" r:id="rId22"/>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803" autoAdjust="0"/>
    <p:restoredTop sz="96042" autoAdjust="0"/>
  </p:normalViewPr>
  <p:slideViewPr>
    <p:cSldViewPr>
      <p:cViewPr varScale="1">
        <p:scale>
          <a:sx n="88" d="100"/>
          <a:sy n="88" d="100"/>
        </p:scale>
        <p:origin x="-1098" y="-96"/>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endParaRPr lang="el-GR"/>
          </a:p>
        </p:txBody>
      </p:sp>
      <p:sp>
        <p:nvSpPr>
          <p:cNvPr id="3075" name="Rectangle 3"/>
          <p:cNvSpPr>
            <a:spLocks noGrp="1" noChangeArrowheads="1"/>
          </p:cNvSpPr>
          <p:nvPr>
            <p:ph type="dt" idx="1"/>
          </p:nvPr>
        </p:nvSpPr>
        <p:spPr bwMode="auto">
          <a:xfrm>
            <a:off x="3884613" y="0"/>
            <a:ext cx="2971800" cy="4572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endParaRPr lang="el-GR"/>
          </a:p>
        </p:txBody>
      </p:sp>
      <p:sp>
        <p:nvSpPr>
          <p:cNvPr id="3076" name="Rectangle 4"/>
          <p:cNvSpPr>
            <a:spLocks noGrp="1" noRot="1" noChangeAspect="1" noChangeArrowheads="1" noTextEdit="1"/>
          </p:cNvSpPr>
          <p:nvPr>
            <p:ph type="sldImg" idx="2"/>
          </p:nvPr>
        </p:nvSpPr>
        <p:spPr bwMode="auto">
          <a:xfrm>
            <a:off x="1143000" y="685800"/>
            <a:ext cx="4572000" cy="3429000"/>
          </a:xfrm>
          <a:prstGeom prst="rect">
            <a:avLst/>
          </a:prstGeom>
          <a:noFill/>
          <a:ln w="9525">
            <a:solidFill>
              <a:srgbClr val="000000"/>
            </a:solidFill>
            <a:miter lim="800000"/>
            <a:headEnd/>
            <a:tailEnd/>
          </a:ln>
          <a:effec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el-GR" smtClean="0"/>
              <a:t>Κάντε κλικ για να επεξεργαστείτε τα στυλ κειμένου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endParaRPr lang="el-GR"/>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fld id="{351F8C0A-2864-447E-83A3-04A4F99577C5}" type="slidenum">
              <a:rPr lang="el-GR"/>
              <a:pPr/>
              <a:t>‹#›</a:t>
            </a:fld>
            <a:endParaRPr lang="el-GR"/>
          </a:p>
        </p:txBody>
      </p:sp>
    </p:spTree>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mn-ea"/>
        <a:cs typeface="Arial" charset="0"/>
      </a:defRPr>
    </a:lvl1pPr>
    <a:lvl2pPr marL="457200" algn="l" rtl="0" fontAlgn="base">
      <a:spcBef>
        <a:spcPct val="30000"/>
      </a:spcBef>
      <a:spcAft>
        <a:spcPct val="0"/>
      </a:spcAft>
      <a:defRPr sz="1200" kern="1200">
        <a:solidFill>
          <a:schemeClr val="tx1"/>
        </a:solidFill>
        <a:latin typeface="Arial" charset="0"/>
        <a:ea typeface="+mn-ea"/>
        <a:cs typeface="Arial" charset="0"/>
      </a:defRPr>
    </a:lvl2pPr>
    <a:lvl3pPr marL="914400" algn="l" rtl="0" fontAlgn="base">
      <a:spcBef>
        <a:spcPct val="30000"/>
      </a:spcBef>
      <a:spcAft>
        <a:spcPct val="0"/>
      </a:spcAft>
      <a:defRPr sz="1200" kern="1200">
        <a:solidFill>
          <a:schemeClr val="tx1"/>
        </a:solidFill>
        <a:latin typeface="Arial" charset="0"/>
        <a:ea typeface="+mn-ea"/>
        <a:cs typeface="Arial" charset="0"/>
      </a:defRPr>
    </a:lvl3pPr>
    <a:lvl4pPr marL="1371600" algn="l" rtl="0" fontAlgn="base">
      <a:spcBef>
        <a:spcPct val="30000"/>
      </a:spcBef>
      <a:spcAft>
        <a:spcPct val="0"/>
      </a:spcAft>
      <a:defRPr sz="1200" kern="1200">
        <a:solidFill>
          <a:schemeClr val="tx1"/>
        </a:solidFill>
        <a:latin typeface="Arial" charset="0"/>
        <a:ea typeface="+mn-ea"/>
        <a:cs typeface="Arial" charset="0"/>
      </a:defRPr>
    </a:lvl4pPr>
    <a:lvl5pPr marL="1828800" algn="l" rtl="0" fontAlgn="base">
      <a:spcBef>
        <a:spcPct val="30000"/>
      </a:spcBef>
      <a:spcAft>
        <a:spcPct val="0"/>
      </a:spcAft>
      <a:defRPr sz="1200" kern="1200">
        <a:solidFill>
          <a:schemeClr val="tx1"/>
        </a:solidFill>
        <a:latin typeface="Arial" charset="0"/>
        <a:ea typeface="+mn-ea"/>
        <a:cs typeface="Arial"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8D322077-3BFE-435E-979B-6AC635205906}" type="slidenum">
              <a:rPr lang="el-GR"/>
              <a:pPr/>
              <a:t>3</a:t>
            </a:fld>
            <a:endParaRPr lang="el-GR" dirty="0"/>
          </a:p>
        </p:txBody>
      </p:sp>
      <p:sp>
        <p:nvSpPr>
          <p:cNvPr id="66562" name="Rectangle 2"/>
          <p:cNvSpPr>
            <a:spLocks noGrp="1" noRot="1" noChangeAspect="1" noChangeArrowheads="1" noTextEdit="1"/>
          </p:cNvSpPr>
          <p:nvPr>
            <p:ph type="sldImg"/>
          </p:nvPr>
        </p:nvSpPr>
        <p:spPr>
          <a:ln/>
        </p:spPr>
      </p:sp>
      <p:sp>
        <p:nvSpPr>
          <p:cNvPr id="66563"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44780A5-95EF-4AA9-BEF1-A25CEDBCE535}" type="slidenum">
              <a:rPr lang="el-GR"/>
              <a:pPr/>
              <a:t>12</a:t>
            </a:fld>
            <a:endParaRPr lang="el-GR" dirty="0"/>
          </a:p>
        </p:txBody>
      </p:sp>
      <p:sp>
        <p:nvSpPr>
          <p:cNvPr id="209922" name="Rectangle 2"/>
          <p:cNvSpPr>
            <a:spLocks noGrp="1" noRot="1" noChangeAspect="1" noChangeArrowheads="1" noTextEdit="1"/>
          </p:cNvSpPr>
          <p:nvPr>
            <p:ph type="sldImg"/>
          </p:nvPr>
        </p:nvSpPr>
        <p:spPr>
          <a:ln/>
        </p:spPr>
      </p:sp>
      <p:sp>
        <p:nvSpPr>
          <p:cNvPr id="209923"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828D2B1-68A0-4D8A-9AA7-422D8B1C5BAE}" type="slidenum">
              <a:rPr lang="el-GR"/>
              <a:pPr/>
              <a:t>13</a:t>
            </a:fld>
            <a:endParaRPr lang="el-GR" dirty="0"/>
          </a:p>
        </p:txBody>
      </p:sp>
      <p:sp>
        <p:nvSpPr>
          <p:cNvPr id="210946" name="Rectangle 2"/>
          <p:cNvSpPr>
            <a:spLocks noGrp="1" noRot="1" noChangeAspect="1" noChangeArrowheads="1" noTextEdit="1"/>
          </p:cNvSpPr>
          <p:nvPr>
            <p:ph type="sldImg"/>
          </p:nvPr>
        </p:nvSpPr>
        <p:spPr>
          <a:ln/>
        </p:spPr>
      </p:sp>
      <p:sp>
        <p:nvSpPr>
          <p:cNvPr id="210947"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2018F17-A973-40DC-BFF5-C13DD72FF194}" type="slidenum">
              <a:rPr lang="el-GR"/>
              <a:pPr/>
              <a:t>14</a:t>
            </a:fld>
            <a:endParaRPr lang="el-GR" dirty="0"/>
          </a:p>
        </p:txBody>
      </p:sp>
      <p:sp>
        <p:nvSpPr>
          <p:cNvPr id="224258" name="Rectangle 2"/>
          <p:cNvSpPr>
            <a:spLocks noGrp="1" noRot="1" noChangeAspect="1" noChangeArrowheads="1" noTextEdit="1"/>
          </p:cNvSpPr>
          <p:nvPr>
            <p:ph type="sldImg"/>
          </p:nvPr>
        </p:nvSpPr>
        <p:spPr>
          <a:ln/>
        </p:spPr>
      </p:sp>
      <p:sp>
        <p:nvSpPr>
          <p:cNvPr id="224259"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38C01ED6-C75F-450E-86AC-F9E2C9BB7DCF}" type="slidenum">
              <a:rPr lang="el-GR"/>
              <a:pPr/>
              <a:t>15</a:t>
            </a:fld>
            <a:endParaRPr lang="el-GR" dirty="0"/>
          </a:p>
        </p:txBody>
      </p:sp>
      <p:sp>
        <p:nvSpPr>
          <p:cNvPr id="225282" name="Rectangle 2"/>
          <p:cNvSpPr>
            <a:spLocks noGrp="1" noRot="1" noChangeAspect="1" noChangeArrowheads="1" noTextEdit="1"/>
          </p:cNvSpPr>
          <p:nvPr>
            <p:ph type="sldImg"/>
          </p:nvPr>
        </p:nvSpPr>
        <p:spPr>
          <a:ln/>
        </p:spPr>
      </p:sp>
      <p:sp>
        <p:nvSpPr>
          <p:cNvPr id="225283"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664FB61-EB7F-4093-8D38-64847F076355}" type="slidenum">
              <a:rPr lang="el-GR"/>
              <a:pPr/>
              <a:t>16</a:t>
            </a:fld>
            <a:endParaRPr lang="el-GR" dirty="0"/>
          </a:p>
        </p:txBody>
      </p:sp>
      <p:sp>
        <p:nvSpPr>
          <p:cNvPr id="226306" name="Rectangle 2"/>
          <p:cNvSpPr>
            <a:spLocks noGrp="1" noRot="1" noChangeAspect="1" noChangeArrowheads="1" noTextEdit="1"/>
          </p:cNvSpPr>
          <p:nvPr>
            <p:ph type="sldImg"/>
          </p:nvPr>
        </p:nvSpPr>
        <p:spPr>
          <a:ln/>
        </p:spPr>
      </p:sp>
      <p:sp>
        <p:nvSpPr>
          <p:cNvPr id="226307"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E42CF5D-D984-4CA1-B9D3-679396A0D695}" type="slidenum">
              <a:rPr lang="el-GR"/>
              <a:pPr/>
              <a:t>17</a:t>
            </a:fld>
            <a:endParaRPr lang="el-GR" dirty="0"/>
          </a:p>
        </p:txBody>
      </p:sp>
      <p:sp>
        <p:nvSpPr>
          <p:cNvPr id="227330" name="Rectangle 2"/>
          <p:cNvSpPr>
            <a:spLocks noGrp="1" noRot="1" noChangeAspect="1" noChangeArrowheads="1" noTextEdit="1"/>
          </p:cNvSpPr>
          <p:nvPr>
            <p:ph type="sldImg"/>
          </p:nvPr>
        </p:nvSpPr>
        <p:spPr>
          <a:ln/>
        </p:spPr>
      </p:sp>
      <p:sp>
        <p:nvSpPr>
          <p:cNvPr id="227331"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C7E63D3-865E-4FE8-9977-1548FE1EBED7}" type="slidenum">
              <a:rPr lang="el-GR"/>
              <a:pPr/>
              <a:t>18</a:t>
            </a:fld>
            <a:endParaRPr lang="el-GR" dirty="0"/>
          </a:p>
        </p:txBody>
      </p:sp>
      <p:sp>
        <p:nvSpPr>
          <p:cNvPr id="228354" name="Rectangle 2"/>
          <p:cNvSpPr>
            <a:spLocks noGrp="1" noRot="1" noChangeAspect="1" noChangeArrowheads="1" noTextEdit="1"/>
          </p:cNvSpPr>
          <p:nvPr>
            <p:ph type="sldImg"/>
          </p:nvPr>
        </p:nvSpPr>
        <p:spPr>
          <a:ln/>
        </p:spPr>
      </p:sp>
      <p:sp>
        <p:nvSpPr>
          <p:cNvPr id="228355"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0677AD03-6B7C-4E74-B013-BA3BD2CFBE6E}" type="slidenum">
              <a:rPr lang="el-GR"/>
              <a:pPr/>
              <a:t>19</a:t>
            </a:fld>
            <a:endParaRPr lang="el-GR" dirty="0"/>
          </a:p>
        </p:txBody>
      </p:sp>
      <p:sp>
        <p:nvSpPr>
          <p:cNvPr id="229378" name="Rectangle 2"/>
          <p:cNvSpPr>
            <a:spLocks noGrp="1" noRot="1" noChangeAspect="1" noChangeArrowheads="1" noTextEdit="1"/>
          </p:cNvSpPr>
          <p:nvPr>
            <p:ph type="sldImg"/>
          </p:nvPr>
        </p:nvSpPr>
        <p:spPr>
          <a:ln/>
        </p:spPr>
      </p:sp>
      <p:sp>
        <p:nvSpPr>
          <p:cNvPr id="229379"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764B4B54-B141-4A48-A2B6-3AA18A87EDA9}" type="slidenum">
              <a:rPr lang="el-GR"/>
              <a:pPr/>
              <a:t>4</a:t>
            </a:fld>
            <a:endParaRPr lang="el-GR" dirty="0"/>
          </a:p>
        </p:txBody>
      </p:sp>
      <p:sp>
        <p:nvSpPr>
          <p:cNvPr id="67586" name="Rectangle 2"/>
          <p:cNvSpPr>
            <a:spLocks noGrp="1" noRot="1" noChangeAspect="1" noChangeArrowheads="1" noTextEdit="1"/>
          </p:cNvSpPr>
          <p:nvPr>
            <p:ph type="sldImg"/>
          </p:nvPr>
        </p:nvSpPr>
        <p:spPr>
          <a:ln/>
        </p:spPr>
      </p:sp>
      <p:sp>
        <p:nvSpPr>
          <p:cNvPr id="67587"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B15A84-F16D-4ACD-B874-841683AE5BFF}" type="slidenum">
              <a:rPr lang="el-GR"/>
              <a:pPr/>
              <a:t>5</a:t>
            </a:fld>
            <a:endParaRPr lang="el-GR" dirty="0"/>
          </a:p>
        </p:txBody>
      </p:sp>
      <p:sp>
        <p:nvSpPr>
          <p:cNvPr id="69634" name="Rectangle 2"/>
          <p:cNvSpPr>
            <a:spLocks noGrp="1" noRot="1" noChangeAspect="1" noChangeArrowheads="1" noTextEdit="1"/>
          </p:cNvSpPr>
          <p:nvPr>
            <p:ph type="sldImg"/>
          </p:nvPr>
        </p:nvSpPr>
        <p:spPr>
          <a:ln/>
        </p:spPr>
      </p:sp>
      <p:sp>
        <p:nvSpPr>
          <p:cNvPr id="69635"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9B1718A-63B1-4BEF-91F0-82C66772519E}" type="slidenum">
              <a:rPr lang="el-GR"/>
              <a:pPr/>
              <a:t>6</a:t>
            </a:fld>
            <a:endParaRPr lang="el-GR" dirty="0"/>
          </a:p>
        </p:txBody>
      </p:sp>
      <p:sp>
        <p:nvSpPr>
          <p:cNvPr id="70658" name="Rectangle 2"/>
          <p:cNvSpPr>
            <a:spLocks noGrp="1" noRot="1" noChangeAspect="1" noChangeArrowheads="1" noTextEdit="1"/>
          </p:cNvSpPr>
          <p:nvPr>
            <p:ph type="sldImg"/>
          </p:nvPr>
        </p:nvSpPr>
        <p:spPr>
          <a:ln/>
        </p:spPr>
      </p:sp>
      <p:sp>
        <p:nvSpPr>
          <p:cNvPr id="70659"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21AAB09A-E602-4E6D-A186-ED386DD5ED8F}" type="slidenum">
              <a:rPr lang="el-GR"/>
              <a:pPr/>
              <a:t>7</a:t>
            </a:fld>
            <a:endParaRPr lang="el-GR" dirty="0"/>
          </a:p>
        </p:txBody>
      </p:sp>
      <p:sp>
        <p:nvSpPr>
          <p:cNvPr id="72706" name="Rectangle 2"/>
          <p:cNvSpPr>
            <a:spLocks noGrp="1" noRot="1" noChangeAspect="1" noChangeArrowheads="1" noTextEdit="1"/>
          </p:cNvSpPr>
          <p:nvPr>
            <p:ph type="sldImg"/>
          </p:nvPr>
        </p:nvSpPr>
        <p:spPr>
          <a:ln/>
        </p:spPr>
      </p:sp>
      <p:sp>
        <p:nvSpPr>
          <p:cNvPr id="72707"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43FC07BF-7112-40F1-B463-26030D23F654}" type="slidenum">
              <a:rPr lang="el-GR"/>
              <a:pPr/>
              <a:t>8</a:t>
            </a:fld>
            <a:endParaRPr lang="el-GR" dirty="0"/>
          </a:p>
        </p:txBody>
      </p:sp>
      <p:sp>
        <p:nvSpPr>
          <p:cNvPr id="73730" name="Rectangle 2"/>
          <p:cNvSpPr>
            <a:spLocks noGrp="1" noRot="1" noChangeAspect="1" noChangeArrowheads="1" noTextEdit="1"/>
          </p:cNvSpPr>
          <p:nvPr>
            <p:ph type="sldImg"/>
          </p:nvPr>
        </p:nvSpPr>
        <p:spPr>
          <a:ln/>
        </p:spPr>
      </p:sp>
      <p:sp>
        <p:nvSpPr>
          <p:cNvPr id="73731"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B88733AF-73F3-485B-B824-428784F76DC1}" type="slidenum">
              <a:rPr lang="el-GR"/>
              <a:pPr/>
              <a:t>9</a:t>
            </a:fld>
            <a:endParaRPr lang="el-GR" dirty="0"/>
          </a:p>
        </p:txBody>
      </p:sp>
      <p:sp>
        <p:nvSpPr>
          <p:cNvPr id="74754" name="Rectangle 2"/>
          <p:cNvSpPr>
            <a:spLocks noGrp="1" noRot="1" noChangeAspect="1" noChangeArrowheads="1" noTextEdit="1"/>
          </p:cNvSpPr>
          <p:nvPr>
            <p:ph type="sldImg"/>
          </p:nvPr>
        </p:nvSpPr>
        <p:spPr>
          <a:ln/>
        </p:spPr>
      </p:sp>
      <p:sp>
        <p:nvSpPr>
          <p:cNvPr id="74755"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16F7E6E7-769B-4A19-B12D-CB372D8FB753}" type="slidenum">
              <a:rPr lang="el-GR"/>
              <a:pPr/>
              <a:t>10</a:t>
            </a:fld>
            <a:endParaRPr lang="el-GR" dirty="0"/>
          </a:p>
        </p:txBody>
      </p:sp>
      <p:sp>
        <p:nvSpPr>
          <p:cNvPr id="75778" name="Rectangle 2"/>
          <p:cNvSpPr>
            <a:spLocks noGrp="1" noRot="1" noChangeAspect="1" noChangeArrowheads="1" noTextEdit="1"/>
          </p:cNvSpPr>
          <p:nvPr>
            <p:ph type="sldImg"/>
          </p:nvPr>
        </p:nvSpPr>
        <p:spPr>
          <a:ln/>
        </p:spPr>
      </p:sp>
      <p:sp>
        <p:nvSpPr>
          <p:cNvPr id="75779" name="Rectangle 3"/>
          <p:cNvSpPr>
            <a:spLocks noGrp="1" noChangeArrowheads="1"/>
          </p:cNvSpPr>
          <p:nvPr>
            <p:ph type="body" idx="1"/>
          </p:nvPr>
        </p:nvSpPr>
        <p:spPr/>
        <p:txBody>
          <a:bodyPr/>
          <a:lstStyle/>
          <a:p>
            <a:endParaRPr lang="el-G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9D0C6A5E-E19D-48C3-8279-8DA0FD89C543}" type="slidenum">
              <a:rPr lang="el-GR"/>
              <a:pPr/>
              <a:t>11</a:t>
            </a:fld>
            <a:endParaRPr lang="el-GR" dirty="0"/>
          </a:p>
        </p:txBody>
      </p:sp>
      <p:sp>
        <p:nvSpPr>
          <p:cNvPr id="77826" name="Rectangle 2"/>
          <p:cNvSpPr>
            <a:spLocks noGrp="1" noRot="1" noChangeAspect="1" noChangeArrowheads="1" noTextEdit="1"/>
          </p:cNvSpPr>
          <p:nvPr>
            <p:ph type="sldImg"/>
          </p:nvPr>
        </p:nvSpPr>
        <p:spPr>
          <a:ln/>
        </p:spPr>
      </p:sp>
      <p:sp>
        <p:nvSpPr>
          <p:cNvPr id="77827" name="Rectangle 3"/>
          <p:cNvSpPr>
            <a:spLocks noGrp="1" noChangeArrowheads="1"/>
          </p:cNvSpPr>
          <p:nvPr>
            <p:ph type="body" idx="1"/>
          </p:nvPr>
        </p:nvSpPr>
        <p:spPr/>
        <p:txBody>
          <a:bodyPr/>
          <a:lstStyle/>
          <a:p>
            <a:endParaRPr lang="el-G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00595CD2-8436-473A-9DB2-84BD8C799443}"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B2429132-F41C-466D-ADAA-23D0291582A6}"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C529E717-1B3A-4C84-A643-5942C54815F2}"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A5537AF0-D22E-44A6-8A3E-1A0236A61F91}"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endParaRPr lang="el-GR"/>
          </a:p>
        </p:txBody>
      </p:sp>
      <p:sp>
        <p:nvSpPr>
          <p:cNvPr id="5" name="4 - Θέση υποσέλιδου"/>
          <p:cNvSpPr>
            <a:spLocks noGrp="1"/>
          </p:cNvSpPr>
          <p:nvPr>
            <p:ph type="ftr" sz="quarter" idx="11"/>
          </p:nvPr>
        </p:nvSpPr>
        <p:spPr/>
        <p:txBody>
          <a:bodyPr/>
          <a:lstStyle/>
          <a:p>
            <a:endParaRPr lang="el-GR"/>
          </a:p>
        </p:txBody>
      </p:sp>
      <p:sp>
        <p:nvSpPr>
          <p:cNvPr id="6" name="5 - Θέση αριθμού διαφάνειας"/>
          <p:cNvSpPr>
            <a:spLocks noGrp="1"/>
          </p:cNvSpPr>
          <p:nvPr>
            <p:ph type="sldNum" sz="quarter" idx="12"/>
          </p:nvPr>
        </p:nvSpPr>
        <p:spPr/>
        <p:txBody>
          <a:bodyPr/>
          <a:lstStyle/>
          <a:p>
            <a:fld id="{DA47F067-FC71-46B8-9F6A-C99AD4392B84}"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F710F88F-B0C7-4086-9450-130ADA91CAF7}"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endParaRPr lang="el-GR"/>
          </a:p>
        </p:txBody>
      </p:sp>
      <p:sp>
        <p:nvSpPr>
          <p:cNvPr id="8" name="7 - Θέση υποσέλιδου"/>
          <p:cNvSpPr>
            <a:spLocks noGrp="1"/>
          </p:cNvSpPr>
          <p:nvPr>
            <p:ph type="ftr" sz="quarter" idx="11"/>
          </p:nvPr>
        </p:nvSpPr>
        <p:spPr/>
        <p:txBody>
          <a:bodyPr/>
          <a:lstStyle/>
          <a:p>
            <a:endParaRPr lang="el-GR"/>
          </a:p>
        </p:txBody>
      </p:sp>
      <p:sp>
        <p:nvSpPr>
          <p:cNvPr id="9" name="8 - Θέση αριθμού διαφάνειας"/>
          <p:cNvSpPr>
            <a:spLocks noGrp="1"/>
          </p:cNvSpPr>
          <p:nvPr>
            <p:ph type="sldNum" sz="quarter" idx="12"/>
          </p:nvPr>
        </p:nvSpPr>
        <p:spPr/>
        <p:txBody>
          <a:bodyPr/>
          <a:lstStyle/>
          <a:p>
            <a:fld id="{AEAFEB31-5CA2-47B7-8B8D-6631605172EE}"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endParaRPr lang="el-GR"/>
          </a:p>
        </p:txBody>
      </p:sp>
      <p:sp>
        <p:nvSpPr>
          <p:cNvPr id="4" name="3 - Θέση υποσέλιδου"/>
          <p:cNvSpPr>
            <a:spLocks noGrp="1"/>
          </p:cNvSpPr>
          <p:nvPr>
            <p:ph type="ftr" sz="quarter" idx="11"/>
          </p:nvPr>
        </p:nvSpPr>
        <p:spPr/>
        <p:txBody>
          <a:bodyPr/>
          <a:lstStyle/>
          <a:p>
            <a:endParaRPr lang="el-GR"/>
          </a:p>
        </p:txBody>
      </p:sp>
      <p:sp>
        <p:nvSpPr>
          <p:cNvPr id="5" name="4 - Θέση αριθμού διαφάνειας"/>
          <p:cNvSpPr>
            <a:spLocks noGrp="1"/>
          </p:cNvSpPr>
          <p:nvPr>
            <p:ph type="sldNum" sz="quarter" idx="12"/>
          </p:nvPr>
        </p:nvSpPr>
        <p:spPr/>
        <p:txBody>
          <a:bodyPr/>
          <a:lstStyle/>
          <a:p>
            <a:fld id="{9E88986C-E7D2-4E7B-978C-74B1B7007911}"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endParaRPr lang="el-GR"/>
          </a:p>
        </p:txBody>
      </p:sp>
      <p:sp>
        <p:nvSpPr>
          <p:cNvPr id="3" name="2 - Θέση υποσέλιδου"/>
          <p:cNvSpPr>
            <a:spLocks noGrp="1"/>
          </p:cNvSpPr>
          <p:nvPr>
            <p:ph type="ftr" sz="quarter" idx="11"/>
          </p:nvPr>
        </p:nvSpPr>
        <p:spPr/>
        <p:txBody>
          <a:bodyPr/>
          <a:lstStyle/>
          <a:p>
            <a:endParaRPr lang="el-GR"/>
          </a:p>
        </p:txBody>
      </p:sp>
      <p:sp>
        <p:nvSpPr>
          <p:cNvPr id="4" name="3 - Θέση αριθμού διαφάνειας"/>
          <p:cNvSpPr>
            <a:spLocks noGrp="1"/>
          </p:cNvSpPr>
          <p:nvPr>
            <p:ph type="sldNum" sz="quarter" idx="12"/>
          </p:nvPr>
        </p:nvSpPr>
        <p:spPr/>
        <p:txBody>
          <a:bodyPr/>
          <a:lstStyle/>
          <a:p>
            <a:fld id="{E3FDFA8C-77F6-4C94-8A2E-CA512F2814C1}"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AAF70570-CB5D-4F61-8DF7-9C455DDBF261}"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endParaRPr lang="el-GR"/>
          </a:p>
        </p:txBody>
      </p:sp>
      <p:sp>
        <p:nvSpPr>
          <p:cNvPr id="6" name="5 - Θέση υποσέλιδου"/>
          <p:cNvSpPr>
            <a:spLocks noGrp="1"/>
          </p:cNvSpPr>
          <p:nvPr>
            <p:ph type="ftr" sz="quarter" idx="11"/>
          </p:nvPr>
        </p:nvSpPr>
        <p:spPr/>
        <p:txBody>
          <a:bodyPr/>
          <a:lstStyle/>
          <a:p>
            <a:endParaRPr lang="el-GR"/>
          </a:p>
        </p:txBody>
      </p:sp>
      <p:sp>
        <p:nvSpPr>
          <p:cNvPr id="7" name="6 - Θέση αριθμού διαφάνειας"/>
          <p:cNvSpPr>
            <a:spLocks noGrp="1"/>
          </p:cNvSpPr>
          <p:nvPr>
            <p:ph type="sldNum" sz="quarter" idx="12"/>
          </p:nvPr>
        </p:nvSpPr>
        <p:spPr/>
        <p:txBody>
          <a:bodyPr/>
          <a:lstStyle/>
          <a:p>
            <a:fld id="{E0832964-DEBB-45E6-A2BD-C2EE42B0D544}" type="slidenum">
              <a:rPr lang="el-GR" smtClean="0"/>
              <a:pPr/>
              <a:t>‹#›</a:t>
            </a:fld>
            <a:endParaRPr lang="el-GR"/>
          </a:p>
        </p:txBody>
      </p:sp>
    </p:spTree>
  </p:cSld>
  <p:clrMapOvr>
    <a:masterClrMapping/>
  </p:clrMapOvr>
  <p:transition>
    <p:checker/>
  </p:transition>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E2E85DF-A0DF-4B12-9D98-D16814975ACF}" type="slidenum">
              <a:rPr lang="el-GR" smtClean="0"/>
              <a:pPr/>
              <a:t>‹#›</a:t>
            </a:fld>
            <a:endParaRPr lang="el-GR"/>
          </a:p>
        </p:txBody>
      </p:sp>
    </p:spTree>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Lst>
  <p:transition>
    <p:checker/>
  </p:transition>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500063" y="3886200"/>
            <a:ext cx="7272337" cy="1752600"/>
          </a:xfrm>
        </p:spPr>
        <p:txBody>
          <a:bodyPr>
            <a:normAutofit lnSpcReduction="10000"/>
          </a:bodyPr>
          <a:lstStyle/>
          <a:p>
            <a:pPr>
              <a:defRPr/>
            </a:pPr>
            <a:endParaRPr lang="el-GR" dirty="0" smtClean="0"/>
          </a:p>
          <a:p>
            <a:pPr>
              <a:defRPr/>
            </a:pPr>
            <a:endParaRPr lang="el-GR" dirty="0" smtClean="0"/>
          </a:p>
          <a:p>
            <a:pPr algn="l">
              <a:defRPr/>
            </a:pPr>
            <a:r>
              <a:rPr lang="en-US" sz="1800" dirty="0" err="1" smtClean="0">
                <a:solidFill>
                  <a:schemeClr val="tx1">
                    <a:lumMod val="65000"/>
                    <a:lumOff val="35000"/>
                  </a:schemeClr>
                </a:solidFill>
              </a:rPr>
              <a:t>MSc</a:t>
            </a:r>
            <a:r>
              <a:rPr lang="en-US" sz="1800" dirty="0" smtClean="0">
                <a:solidFill>
                  <a:schemeClr val="tx1">
                    <a:lumMod val="65000"/>
                    <a:lumOff val="35000"/>
                  </a:schemeClr>
                </a:solidFill>
              </a:rPr>
              <a:t> </a:t>
            </a:r>
            <a:r>
              <a:rPr lang="el-GR" sz="1800" dirty="0" smtClean="0">
                <a:solidFill>
                  <a:schemeClr val="tx1">
                    <a:lumMod val="65000"/>
                    <a:lumOff val="35000"/>
                  </a:schemeClr>
                </a:solidFill>
              </a:rPr>
              <a:t>Τραπεζική &amp; Χρηματοοικονομική</a:t>
            </a:r>
          </a:p>
          <a:p>
            <a:pPr algn="l">
              <a:defRPr/>
            </a:pPr>
            <a:r>
              <a:rPr lang="el-GR" sz="1800" dirty="0" smtClean="0">
                <a:solidFill>
                  <a:schemeClr val="tx1">
                    <a:lumMod val="50000"/>
                    <a:lumOff val="50000"/>
                  </a:schemeClr>
                </a:solidFill>
              </a:rPr>
              <a:t>Δρ. Ανδρονίκη </a:t>
            </a:r>
            <a:r>
              <a:rPr lang="el-GR" sz="1800" dirty="0" err="1" smtClean="0">
                <a:solidFill>
                  <a:schemeClr val="tx1">
                    <a:lumMod val="50000"/>
                    <a:lumOff val="50000"/>
                  </a:schemeClr>
                </a:solidFill>
              </a:rPr>
              <a:t>Καταραχιά</a:t>
            </a:r>
            <a:endParaRPr lang="el-GR" sz="1800" dirty="0" smtClean="0">
              <a:solidFill>
                <a:schemeClr val="tx1">
                  <a:lumMod val="50000"/>
                  <a:lumOff val="50000"/>
                </a:schemeClr>
              </a:solidFill>
            </a:endParaRPr>
          </a:p>
          <a:p>
            <a:pPr>
              <a:defRPr/>
            </a:pPr>
            <a:endParaRPr lang="el-GR" sz="2000" dirty="0"/>
          </a:p>
        </p:txBody>
      </p:sp>
      <p:sp>
        <p:nvSpPr>
          <p:cNvPr id="4" name="2 - Υπότιτλος"/>
          <p:cNvSpPr txBox="1">
            <a:spLocks/>
          </p:cNvSpPr>
          <p:nvPr/>
        </p:nvSpPr>
        <p:spPr bwMode="auto">
          <a:xfrm>
            <a:off x="357188" y="214313"/>
            <a:ext cx="8215312" cy="1500187"/>
          </a:xfrm>
          <a:prstGeom prst="rect">
            <a:avLst/>
          </a:prstGeom>
          <a:solidFill>
            <a:schemeClr val="bg2">
              <a:lumMod val="75000"/>
            </a:schemeClr>
          </a:solidFill>
          <a:ln w="9525">
            <a:noFill/>
            <a:miter lim="800000"/>
            <a:headEnd/>
            <a:tailEnd/>
          </a:ln>
        </p:spPr>
        <p:txBody>
          <a:bodyPr/>
          <a:lstStyle/>
          <a:p>
            <a:pPr algn="ctr" eaLnBrk="0" hangingPunct="0">
              <a:spcBef>
                <a:spcPct val="20000"/>
              </a:spcBef>
              <a:defRPr/>
            </a:pPr>
            <a:endParaRPr lang="el-GR" sz="3200" kern="0" dirty="0">
              <a:latin typeface="+mn-lt"/>
            </a:endParaRPr>
          </a:p>
          <a:p>
            <a:pPr algn="ctr" eaLnBrk="0" hangingPunct="0">
              <a:spcBef>
                <a:spcPct val="20000"/>
              </a:spcBef>
              <a:defRPr/>
            </a:pPr>
            <a:r>
              <a:rPr lang="el-GR" sz="2800" b="1" kern="0" dirty="0">
                <a:solidFill>
                  <a:schemeClr val="bg2">
                    <a:lumMod val="60000"/>
                    <a:lumOff val="40000"/>
                  </a:schemeClr>
                </a:solidFill>
                <a:latin typeface="+mn-lt"/>
              </a:rPr>
              <a:t>ΤΡΑΠΕΖΙΚΟ ΜΑΡΚΕΤΙΝΓΚ &amp; ΧΡΗΜΑΤΟΟΙΚΟΝΟΜΙΚΗ ΣΥΜΠΕΡΙΦΟΡΑ</a:t>
            </a:r>
          </a:p>
        </p:txBody>
      </p:sp>
      <p:sp>
        <p:nvSpPr>
          <p:cNvPr id="5" name="Rectangle 3"/>
          <p:cNvSpPr>
            <a:spLocks noGrp="1" noChangeArrowheads="1"/>
          </p:cNvSpPr>
          <p:nvPr>
            <p:ph type="ctrTitle"/>
          </p:nvPr>
        </p:nvSpPr>
        <p:spPr>
          <a:xfrm>
            <a:off x="714375" y="2714625"/>
            <a:ext cx="7772400" cy="1470025"/>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5400000" scaled="1"/>
            <a:tileRect/>
          </a:gradFill>
        </p:spPr>
        <p:txBody>
          <a:bodyPr>
            <a:normAutofit/>
          </a:bodyPr>
          <a:lstStyle/>
          <a:p>
            <a:pPr>
              <a:defRPr/>
            </a:pPr>
            <a:r>
              <a:rPr lang="el-GR" sz="2800" dirty="0" smtClean="0">
                <a:solidFill>
                  <a:srgbClr val="C00000"/>
                </a:solidFill>
              </a:rPr>
              <a:t>ΠΡΟΒΟΛΗ &amp; ΕΠΙΚΟΙΝΩΝΙΑ</a:t>
            </a:r>
          </a:p>
        </p:txBody>
      </p:sp>
    </p:spTree>
  </p:cSld>
  <p:clrMapOvr>
    <a:masterClrMapping/>
  </p:clrMapOvr>
  <p:transition>
    <p:checke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2"/>
          <p:cNvSpPr>
            <a:spLocks noGrp="1" noChangeArrowheads="1"/>
          </p:cNvSpPr>
          <p:nvPr>
            <p:ph type="title"/>
          </p:nvPr>
        </p:nvSpPr>
        <p:spPr>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txBody>
          <a:bodyPr>
            <a:normAutofit/>
          </a:bodyPr>
          <a:lstStyle/>
          <a:p>
            <a:r>
              <a:rPr lang="el-GR" sz="2400" b="1" dirty="0"/>
              <a:t/>
            </a:r>
            <a:br>
              <a:rPr lang="el-GR" sz="2400" b="1" dirty="0"/>
            </a:br>
            <a:r>
              <a:rPr lang="el-GR" sz="2400" dirty="0"/>
              <a:t>ΤΑ ΣΤΑΔΙΑ ΤΗΣ ΠΩΛΗΣΗΣ ΤΩΝ ΤΡΑΠΕΖΙΚΩΝ </a:t>
            </a:r>
            <a:r>
              <a:rPr lang="el-GR" sz="2400" dirty="0" smtClean="0"/>
              <a:t>ΥΠΗΡΕΣΙΩΝ (3)</a:t>
            </a:r>
            <a:endParaRPr lang="el-GR" sz="2400" dirty="0"/>
          </a:p>
        </p:txBody>
      </p:sp>
      <p:sp>
        <p:nvSpPr>
          <p:cNvPr id="63491" name="Rectangle 3"/>
          <p:cNvSpPr>
            <a:spLocks noGrp="1" noChangeArrowheads="1"/>
          </p:cNvSpPr>
          <p:nvPr>
            <p:ph idx="1"/>
          </p:nvPr>
        </p:nvSpPr>
        <p:spPr/>
        <p:txBody>
          <a:bodyPr>
            <a:normAutofit/>
          </a:bodyPr>
          <a:lstStyle/>
          <a:p>
            <a:pPr marL="812800" indent="-812800">
              <a:lnSpc>
                <a:spcPct val="80000"/>
              </a:lnSpc>
              <a:buClr>
                <a:schemeClr val="tx1"/>
              </a:buClr>
              <a:buFontTx/>
              <a:buAutoNum type="romanUcPeriod" startAt="3"/>
            </a:pPr>
            <a:r>
              <a:rPr lang="el-GR" sz="2400" b="1" dirty="0">
                <a:solidFill>
                  <a:srgbClr val="FF0000"/>
                </a:solidFill>
              </a:rPr>
              <a:t>ΣΤΑΔΙΟ ΕΙΣΑΓΩΓΗΣ:</a:t>
            </a:r>
          </a:p>
          <a:p>
            <a:pPr marL="812800" indent="-812800">
              <a:lnSpc>
                <a:spcPct val="80000"/>
              </a:lnSpc>
              <a:buClr>
                <a:schemeClr val="tx1"/>
              </a:buClr>
              <a:buFontTx/>
              <a:buNone/>
            </a:pPr>
            <a:r>
              <a:rPr lang="el-GR" sz="2000" dirty="0"/>
              <a:t>         </a:t>
            </a:r>
            <a:r>
              <a:rPr lang="el-GR" sz="2000" dirty="0" smtClean="0"/>
              <a:t>     Μελέτη όλων των στοιχείων που έχει στη διάθεση του ο διευθυντής του καταστήματος πριν από κάθε επίσκεψη του σε καινούργιο η σε παλιό πελάτη.</a:t>
            </a:r>
            <a:endParaRPr lang="el-GR" sz="2000" dirty="0"/>
          </a:p>
          <a:p>
            <a:pPr marL="812800" indent="-812800">
              <a:lnSpc>
                <a:spcPct val="80000"/>
              </a:lnSpc>
              <a:buClr>
                <a:schemeClr val="tx1"/>
              </a:buClr>
              <a:buFontTx/>
              <a:buAutoNum type="romanUcPeriod" startAt="4"/>
            </a:pPr>
            <a:r>
              <a:rPr lang="el-GR" sz="2400" b="1" dirty="0">
                <a:solidFill>
                  <a:srgbClr val="FF0000"/>
                </a:solidFill>
              </a:rPr>
              <a:t>ΣΤΑΔΙΟ ΔΙΑΠΙΣΤΩΣΗΣ ΤΩΝ ΑΝΑΓΚΩΝ:</a:t>
            </a:r>
          </a:p>
          <a:p>
            <a:pPr marL="812800" indent="-812800">
              <a:lnSpc>
                <a:spcPct val="80000"/>
              </a:lnSpc>
              <a:buClr>
                <a:schemeClr val="tx1"/>
              </a:buClr>
              <a:buFontTx/>
              <a:buNone/>
            </a:pPr>
            <a:r>
              <a:rPr lang="el-GR" sz="2000" dirty="0"/>
              <a:t>          </a:t>
            </a:r>
            <a:r>
              <a:rPr lang="el-GR" sz="2000" dirty="0" smtClean="0"/>
              <a:t>    Είναι το βασικό στάδιο για τον προσδιορισμό των κινήτρων αγοράς του πελάτη και την αντίστοιχη προσαρμογή της επιχειρηματολογίας του σε αυτά.</a:t>
            </a:r>
          </a:p>
          <a:p>
            <a:pPr marL="812800" indent="-812800">
              <a:lnSpc>
                <a:spcPct val="90000"/>
              </a:lnSpc>
              <a:buClr>
                <a:schemeClr val="tx1"/>
              </a:buClr>
              <a:buFontTx/>
              <a:buAutoNum type="romanUcPeriod" startAt="5"/>
            </a:pPr>
            <a:r>
              <a:rPr lang="el-GR" sz="2400" b="1" dirty="0" smtClean="0">
                <a:solidFill>
                  <a:srgbClr val="FF0000"/>
                </a:solidFill>
              </a:rPr>
              <a:t>ΣΤΑΔΙΟ ΠΑΡΟΥΣΙΑΣΗΣ:</a:t>
            </a:r>
          </a:p>
          <a:p>
            <a:pPr marL="812800" indent="-812800">
              <a:lnSpc>
                <a:spcPct val="90000"/>
              </a:lnSpc>
              <a:buClr>
                <a:schemeClr val="tx1"/>
              </a:buClr>
              <a:buFontTx/>
              <a:buNone/>
            </a:pPr>
            <a:r>
              <a:rPr lang="el-GR" sz="2000" dirty="0" smtClean="0"/>
              <a:t>              Στον τομέα των μεγάλων πελατών-ιδιωτών ο υπάλληλος παρουσιάζει τραπεζικές υπηρεσίες/ προϊόντα , υπολογίζει τις επιβαρύνσεις και τα οφέλη που θα αποκομίσει και διατυπώνει τις λύσεις-προτάσεις.</a:t>
            </a:r>
          </a:p>
        </p:txBody>
      </p:sp>
    </p:spTree>
  </p:cSld>
  <p:clrMapOvr>
    <a:masterClrMapping/>
  </p:clrMapOvr>
  <p:transition>
    <p:checke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Rectangle 2"/>
          <p:cNvSpPr>
            <a:spLocks noGrp="1" noChangeArrowheads="1"/>
          </p:cNvSpPr>
          <p:nvPr>
            <p:ph type="title"/>
          </p:nvPr>
        </p:nvSpPr>
        <p:spPr>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txBody>
          <a:bodyPr>
            <a:normAutofit/>
          </a:bodyPr>
          <a:lstStyle/>
          <a:p>
            <a:r>
              <a:rPr lang="el-GR" sz="2400" b="1" dirty="0"/>
              <a:t/>
            </a:r>
            <a:br>
              <a:rPr lang="el-GR" sz="2400" b="1" dirty="0"/>
            </a:br>
            <a:r>
              <a:rPr lang="el-GR" sz="2400" dirty="0"/>
              <a:t>ΤΑ ΣΤΑΔΙΑ ΤΗΣ ΠΩΛΗΣΗΣ ΤΩΝ ΤΡΑΠΕΖΙΚΩΝ </a:t>
            </a:r>
            <a:r>
              <a:rPr lang="el-GR" sz="2400" dirty="0" smtClean="0"/>
              <a:t>ΥΠΗΡΕΣΙΩΝ (4)</a:t>
            </a:r>
            <a:endParaRPr lang="el-GR" sz="2400" dirty="0"/>
          </a:p>
        </p:txBody>
      </p:sp>
      <p:sp>
        <p:nvSpPr>
          <p:cNvPr id="65539" name="Rectangle 3"/>
          <p:cNvSpPr>
            <a:spLocks noGrp="1" noChangeArrowheads="1"/>
          </p:cNvSpPr>
          <p:nvPr>
            <p:ph idx="1"/>
          </p:nvPr>
        </p:nvSpPr>
        <p:spPr/>
        <p:txBody>
          <a:bodyPr>
            <a:normAutofit/>
          </a:bodyPr>
          <a:lstStyle/>
          <a:p>
            <a:pPr marL="812800" indent="-812800">
              <a:lnSpc>
                <a:spcPct val="90000"/>
              </a:lnSpc>
              <a:buClr>
                <a:schemeClr val="tx1"/>
              </a:buClr>
              <a:buFontTx/>
              <a:buAutoNum type="romanUcPeriod" startAt="6"/>
            </a:pPr>
            <a:r>
              <a:rPr lang="el-GR" sz="2400" b="1" dirty="0" smtClean="0">
                <a:solidFill>
                  <a:srgbClr val="FF0000"/>
                </a:solidFill>
              </a:rPr>
              <a:t>ΣΤΑΔΙΟ ΥΠΟΣΤΗΡΙΞΗΣ</a:t>
            </a:r>
            <a:r>
              <a:rPr lang="el-GR" sz="2000" b="1" dirty="0" smtClean="0">
                <a:solidFill>
                  <a:srgbClr val="FF0000"/>
                </a:solidFill>
              </a:rPr>
              <a:t>:</a:t>
            </a:r>
          </a:p>
          <a:p>
            <a:pPr marL="812800" indent="-812800">
              <a:lnSpc>
                <a:spcPct val="90000"/>
              </a:lnSpc>
              <a:buClr>
                <a:schemeClr val="tx1"/>
              </a:buClr>
              <a:buFontTx/>
              <a:buNone/>
            </a:pPr>
            <a:r>
              <a:rPr lang="el-GR" sz="2000" dirty="0" smtClean="0"/>
              <a:t>              Στο στάδιο αυτό δίνονται πρόσθετες επιβεβαιώσεις στον πελάτη και καταβάλλονται προσπάθειες για το ξεπέρασμα των αντιρρήσεων του.</a:t>
            </a:r>
            <a:endParaRPr lang="el-GR" sz="2000" b="1" dirty="0" smtClean="0"/>
          </a:p>
          <a:p>
            <a:pPr marL="812800" indent="-812800">
              <a:lnSpc>
                <a:spcPct val="80000"/>
              </a:lnSpc>
              <a:buClr>
                <a:schemeClr val="tx1"/>
              </a:buClr>
              <a:buFontTx/>
              <a:buAutoNum type="romanUcPeriod" startAt="7"/>
            </a:pPr>
            <a:endParaRPr lang="el-GR" sz="2000" b="1" dirty="0" smtClean="0">
              <a:solidFill>
                <a:srgbClr val="FF0000"/>
              </a:solidFill>
            </a:endParaRPr>
          </a:p>
          <a:p>
            <a:pPr marL="812800" indent="-812800">
              <a:lnSpc>
                <a:spcPct val="80000"/>
              </a:lnSpc>
              <a:buClr>
                <a:schemeClr val="tx1"/>
              </a:buClr>
              <a:buFontTx/>
              <a:buAutoNum type="romanUcPeriod" startAt="7"/>
            </a:pPr>
            <a:r>
              <a:rPr lang="el-GR" sz="2400" b="1" dirty="0" smtClean="0">
                <a:solidFill>
                  <a:srgbClr val="FF0000"/>
                </a:solidFill>
              </a:rPr>
              <a:t>ΣΤΑΔΙΟ ΔΡΑΣΗΣ:</a:t>
            </a:r>
            <a:endParaRPr lang="el-GR" sz="2400" b="1" dirty="0">
              <a:solidFill>
                <a:srgbClr val="FF0000"/>
              </a:solidFill>
            </a:endParaRPr>
          </a:p>
          <a:p>
            <a:pPr marL="812800" indent="-812800">
              <a:lnSpc>
                <a:spcPct val="80000"/>
              </a:lnSpc>
              <a:buClr>
                <a:schemeClr val="tx1"/>
              </a:buClr>
              <a:buFontTx/>
              <a:buNone/>
            </a:pPr>
            <a:r>
              <a:rPr lang="el-GR" sz="2000" dirty="0"/>
              <a:t>          </a:t>
            </a:r>
            <a:r>
              <a:rPr lang="el-GR" sz="2000" dirty="0" smtClean="0"/>
              <a:t>    Αναζητείται η τελική συμφωνία με την αντιπαραβολή των πλεονεκτημάτων και των μειονεκτημάτων  της κάθε λύσης. </a:t>
            </a:r>
          </a:p>
          <a:p>
            <a:pPr marL="812800" indent="-812800">
              <a:lnSpc>
                <a:spcPct val="80000"/>
              </a:lnSpc>
              <a:buClr>
                <a:schemeClr val="tx1"/>
              </a:buClr>
              <a:buFontTx/>
              <a:buNone/>
            </a:pPr>
            <a:r>
              <a:rPr lang="el-GR" sz="2000" b="1" dirty="0" smtClean="0"/>
              <a:t> </a:t>
            </a:r>
            <a:endParaRPr lang="el-GR" sz="2000" b="1" dirty="0"/>
          </a:p>
          <a:p>
            <a:pPr marL="812800" indent="-812800">
              <a:lnSpc>
                <a:spcPct val="80000"/>
              </a:lnSpc>
              <a:buClr>
                <a:schemeClr val="tx1"/>
              </a:buClr>
              <a:buFontTx/>
              <a:buAutoNum type="romanUcPeriod" startAt="8"/>
            </a:pPr>
            <a:r>
              <a:rPr lang="el-GR" sz="2400" b="1" dirty="0">
                <a:solidFill>
                  <a:srgbClr val="FF0000"/>
                </a:solidFill>
              </a:rPr>
              <a:t>ΣΤΑΔΙΟ ΠΑΡΑΚΟΛΟΥΘΗΣΗΣ ΤΗΣ </a:t>
            </a:r>
            <a:r>
              <a:rPr lang="el-GR" sz="2400" b="1" dirty="0" smtClean="0">
                <a:solidFill>
                  <a:srgbClr val="FF0000"/>
                </a:solidFill>
              </a:rPr>
              <a:t>ΕΞΥΠΗΡΕΤΗΣΗΣ:</a:t>
            </a:r>
            <a:endParaRPr lang="el-GR" sz="2400" b="1" dirty="0">
              <a:solidFill>
                <a:srgbClr val="FF0000"/>
              </a:solidFill>
            </a:endParaRPr>
          </a:p>
          <a:p>
            <a:pPr marL="812800" indent="-812800">
              <a:lnSpc>
                <a:spcPct val="80000"/>
              </a:lnSpc>
              <a:buClr>
                <a:schemeClr val="tx1"/>
              </a:buClr>
              <a:buFontTx/>
              <a:buNone/>
            </a:pPr>
            <a:r>
              <a:rPr lang="el-GR" sz="2000" dirty="0" smtClean="0"/>
              <a:t>               Στο στάδιο αυτό παρακολουθείται στενά ο βαθμός ικανοποίησης του πελάτη από τις προσφερόμενες υπηρεσίες, δημιουργούνται οι προϋποθέσεις για επανάληψη η επέκταση των πωλήσεων και ανιχνεύονται πιθανές αίτιες παραπόνων. </a:t>
            </a:r>
            <a:endParaRPr lang="el-GR" sz="2000" dirty="0"/>
          </a:p>
        </p:txBody>
      </p:sp>
    </p:spTree>
  </p:cSld>
  <p:clrMapOvr>
    <a:masterClrMapping/>
  </p:clrMapOvr>
  <p:transition>
    <p:checker/>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2"/>
          <p:cNvSpPr>
            <a:spLocks noGrp="1" noChangeArrowheads="1"/>
          </p:cNvSpPr>
          <p:nvPr>
            <p:ph type="title"/>
          </p:nvPr>
        </p:nvSpPr>
        <p:spPr>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lin ang="5400000" scaled="1"/>
            <a:tileRect/>
          </a:gradFill>
        </p:spPr>
        <p:txBody>
          <a:bodyPr/>
          <a:lstStyle/>
          <a:p>
            <a:r>
              <a:rPr lang="el-GR" sz="2400" b="1" dirty="0" smtClean="0"/>
              <a:t>2</a:t>
            </a:r>
            <a:r>
              <a:rPr lang="el-GR" sz="2400" b="1" dirty="0"/>
              <a:t>. Η ΔΙΑΦΗΜΙΣΗ</a:t>
            </a:r>
            <a:endParaRPr lang="el-GR" sz="2400" dirty="0"/>
          </a:p>
        </p:txBody>
      </p:sp>
      <p:sp>
        <p:nvSpPr>
          <p:cNvPr id="78851" name="Rectangle 3"/>
          <p:cNvSpPr>
            <a:spLocks noGrp="1" noChangeArrowheads="1"/>
          </p:cNvSpPr>
          <p:nvPr>
            <p:ph idx="1"/>
          </p:nvPr>
        </p:nvSpPr>
        <p:spPr/>
        <p:txBody>
          <a:bodyPr/>
          <a:lstStyle/>
          <a:p>
            <a:pPr marL="812800" indent="-812800">
              <a:lnSpc>
                <a:spcPct val="80000"/>
              </a:lnSpc>
              <a:buFont typeface="Wingdings" pitchFamily="2" charset="2"/>
              <a:buNone/>
            </a:pPr>
            <a:r>
              <a:rPr lang="el-GR" sz="2000" dirty="0"/>
              <a:t>           </a:t>
            </a:r>
            <a:r>
              <a:rPr lang="el-GR" sz="2000" dirty="0" smtClean="0"/>
              <a:t>   </a:t>
            </a:r>
            <a:r>
              <a:rPr lang="en-US" sz="2000" dirty="0" smtClean="0"/>
              <a:t> </a:t>
            </a:r>
            <a:r>
              <a:rPr lang="el-GR" sz="2000" dirty="0" smtClean="0"/>
              <a:t>Διαφήμιση </a:t>
            </a:r>
            <a:r>
              <a:rPr lang="el-GR" sz="2000" dirty="0" smtClean="0"/>
              <a:t>είναι η απρόσωπη παρουσίαση ιδεων, προϊόντων υπηρεσιών, φυσικών και νομικών πρόσωπων, που αποσκοπεί με την κατάλληλη χρησιμοποίηση των ΜΜΕ να επηρεάσει τη συμπεριφορά των ατόμων που ανήκουν σε προκαθορισμένες αγορές-στόχους.</a:t>
            </a:r>
            <a:endParaRPr lang="el-GR" sz="2000" dirty="0"/>
          </a:p>
          <a:p>
            <a:pPr marL="812800" indent="-812800">
              <a:lnSpc>
                <a:spcPct val="80000"/>
              </a:lnSpc>
              <a:buClr>
                <a:schemeClr val="tx1"/>
              </a:buClr>
              <a:buNone/>
            </a:pPr>
            <a:endParaRPr lang="el-GR" sz="2400" dirty="0"/>
          </a:p>
        </p:txBody>
      </p:sp>
    </p:spTree>
  </p:cSld>
  <p:clrMapOvr>
    <a:masterClrMapping/>
  </p:clrMapOvr>
  <p:transition>
    <p:checker/>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2"/>
          <p:cNvSpPr>
            <a:spLocks noGrp="1" noChangeArrowheads="1"/>
          </p:cNvSpPr>
          <p:nvPr>
            <p:ph type="title"/>
          </p:nvPr>
        </p:nvSpPr>
        <p:spPr>
          <a:gradFill flip="none" rotWithShape="1">
            <a:gsLst>
              <a:gs pos="0">
                <a:schemeClr val="accent6">
                  <a:lumMod val="75000"/>
                  <a:tint val="66000"/>
                  <a:satMod val="160000"/>
                </a:schemeClr>
              </a:gs>
              <a:gs pos="50000">
                <a:schemeClr val="accent6">
                  <a:lumMod val="75000"/>
                  <a:tint val="44500"/>
                  <a:satMod val="160000"/>
                </a:schemeClr>
              </a:gs>
              <a:gs pos="100000">
                <a:schemeClr val="accent6">
                  <a:lumMod val="75000"/>
                  <a:tint val="23500"/>
                  <a:satMod val="160000"/>
                </a:schemeClr>
              </a:gs>
            </a:gsLst>
            <a:lin ang="5400000" scaled="1"/>
            <a:tileRect/>
          </a:gradFill>
        </p:spPr>
        <p:txBody>
          <a:bodyPr/>
          <a:lstStyle/>
          <a:p>
            <a:r>
              <a:rPr lang="el-GR" sz="2400" b="1" dirty="0" smtClean="0"/>
              <a:t/>
            </a:r>
            <a:br>
              <a:rPr lang="el-GR" sz="2400" b="1" dirty="0" smtClean="0"/>
            </a:br>
            <a:r>
              <a:rPr lang="el-GR" sz="2400" b="1" dirty="0" smtClean="0"/>
              <a:t> </a:t>
            </a:r>
            <a:r>
              <a:rPr lang="el-GR" sz="2400" dirty="0" smtClean="0"/>
              <a:t>ΣΚΟΠΟΙ ΤΗΣ ΔΙΑΦΗΜΙΣΗΣ ΤΡΑΠΕΖΙΚΩΝ ΥΠΗΡΕΣΙΩΝ</a:t>
            </a:r>
            <a:endParaRPr lang="el-GR" sz="2400" dirty="0"/>
          </a:p>
        </p:txBody>
      </p:sp>
      <p:sp>
        <p:nvSpPr>
          <p:cNvPr id="79875" name="Rectangle 3"/>
          <p:cNvSpPr>
            <a:spLocks noGrp="1" noChangeArrowheads="1"/>
          </p:cNvSpPr>
          <p:nvPr>
            <p:ph idx="1"/>
          </p:nvPr>
        </p:nvSpPr>
        <p:spPr/>
        <p:txBody>
          <a:bodyPr>
            <a:normAutofit/>
          </a:bodyPr>
          <a:lstStyle/>
          <a:p>
            <a:pPr marL="812800" indent="-812800">
              <a:lnSpc>
                <a:spcPct val="90000"/>
              </a:lnSpc>
              <a:buClr>
                <a:srgbClr val="FF5050"/>
              </a:buClr>
              <a:buFont typeface="+mj-lt"/>
              <a:buAutoNum type="arabicPeriod"/>
            </a:pPr>
            <a:r>
              <a:rPr lang="el-GR" sz="2000" dirty="0" smtClean="0"/>
              <a:t>Η αύξηση του βαθμού γνωριμίας της τράπεζας και των προσφερόμενων απ’ αυτήν υπηρεσιών στο κοινό που απευθύνονται. </a:t>
            </a:r>
          </a:p>
          <a:p>
            <a:pPr marL="812800" indent="-812800">
              <a:lnSpc>
                <a:spcPct val="90000"/>
              </a:lnSpc>
              <a:buClr>
                <a:srgbClr val="FF5050"/>
              </a:buClr>
              <a:buFont typeface="+mj-lt"/>
              <a:buAutoNum type="arabicPeriod"/>
            </a:pPr>
            <a:r>
              <a:rPr lang="el-GR" sz="2000" dirty="0" smtClean="0"/>
              <a:t>Η δημιουργία του επιθυμητού κύρους για την τράπεζα.</a:t>
            </a:r>
          </a:p>
          <a:p>
            <a:pPr marL="812800" indent="-812800">
              <a:lnSpc>
                <a:spcPct val="90000"/>
              </a:lnSpc>
              <a:buClr>
                <a:srgbClr val="FF5050"/>
              </a:buClr>
              <a:buFont typeface="+mj-lt"/>
              <a:buAutoNum type="arabicPeriod"/>
            </a:pPr>
            <a:r>
              <a:rPr lang="el-GR" sz="2000" dirty="0" smtClean="0"/>
              <a:t>Η συμβολή στη διαμόρφωση εικόνας για κάθε προσφερόμενη υπηρεσία αντίστοιχης με την στρατηγική τοποθέτησης(</a:t>
            </a:r>
            <a:r>
              <a:rPr lang="en-US" sz="2000" dirty="0" smtClean="0"/>
              <a:t>positioning)</a:t>
            </a:r>
            <a:r>
              <a:rPr lang="el-GR" sz="2000" dirty="0" smtClean="0"/>
              <a:t>.</a:t>
            </a:r>
            <a:endParaRPr lang="en-US" sz="2000" dirty="0" smtClean="0"/>
          </a:p>
          <a:p>
            <a:pPr marL="812800" indent="-812800">
              <a:lnSpc>
                <a:spcPct val="90000"/>
              </a:lnSpc>
              <a:buClr>
                <a:srgbClr val="FF5050"/>
              </a:buClr>
              <a:buFont typeface="+mj-lt"/>
              <a:buAutoNum type="arabicPeriod"/>
            </a:pPr>
            <a:r>
              <a:rPr lang="el-GR" sz="2000" dirty="0" smtClean="0"/>
              <a:t>Η επαύξηση διατήρηση ή η ελαχιστοποίηση της μείωσης του μεριδίου αγοράς των προσφερόμενων υπηρεσιών σε κάθε αγορά-στόχο  </a:t>
            </a:r>
          </a:p>
          <a:p>
            <a:pPr marL="812800" indent="-812800">
              <a:lnSpc>
                <a:spcPct val="90000"/>
              </a:lnSpc>
              <a:buClr>
                <a:srgbClr val="FF5050"/>
              </a:buClr>
              <a:buFont typeface="+mj-lt"/>
              <a:buAutoNum type="arabicPeriod"/>
            </a:pPr>
            <a:r>
              <a:rPr lang="el-GR" sz="2000" dirty="0" smtClean="0"/>
              <a:t>Η πληροφόρηση της υφιστάμενης ή της δυνητικής πελατείας για οποιαδήποτε αλλαγή σε κάθε στοιχείο του μίγματος μάρκετινγκ          ( π.χ. νέες υπηρεσίες, τιμολογιακή πολιτική, νέα καταστήματα, στοιχειά δικτύου διανομής, νέες ενέργειες προώθησης). </a:t>
            </a:r>
            <a:endParaRPr lang="el-GR" sz="2000" dirty="0"/>
          </a:p>
        </p:txBody>
      </p:sp>
    </p:spTree>
  </p:cSld>
  <p:clrMapOvr>
    <a:masterClrMapping/>
  </p:clrMapOvr>
  <p:transition>
    <p:checker/>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2"/>
          <p:cNvSpPr>
            <a:spLocks noGrp="1" noChangeArrowheads="1"/>
          </p:cNvSpPr>
          <p:nvPr>
            <p:ph type="title"/>
          </p:nvPr>
        </p:nvSpPr>
        <p:spPr>
          <a:gradFill flip="none" rotWithShape="1">
            <a:gsLst>
              <a:gs pos="0">
                <a:schemeClr val="accent6">
                  <a:lumMod val="50000"/>
                  <a:tint val="66000"/>
                  <a:satMod val="160000"/>
                </a:schemeClr>
              </a:gs>
              <a:gs pos="50000">
                <a:schemeClr val="accent6">
                  <a:lumMod val="50000"/>
                  <a:tint val="44500"/>
                  <a:satMod val="160000"/>
                </a:schemeClr>
              </a:gs>
              <a:gs pos="100000">
                <a:schemeClr val="accent6">
                  <a:lumMod val="50000"/>
                  <a:tint val="23500"/>
                  <a:satMod val="160000"/>
                </a:schemeClr>
              </a:gs>
            </a:gsLst>
            <a:lin ang="5400000" scaled="1"/>
            <a:tileRect/>
          </a:gradFill>
        </p:spPr>
        <p:txBody>
          <a:bodyPr>
            <a:normAutofit fontScale="90000"/>
          </a:bodyPr>
          <a:lstStyle/>
          <a:p>
            <a:r>
              <a:rPr lang="el-GR" sz="2400" b="1" i="1" dirty="0"/>
              <a:t/>
            </a:r>
            <a:br>
              <a:rPr lang="el-GR" sz="2400" b="1" i="1" dirty="0"/>
            </a:br>
            <a:r>
              <a:rPr lang="el-GR" sz="2400" b="1" dirty="0"/>
              <a:t>3.Η ΠΡΟΩΘΗΣΗ ΤΩΝ ΠΩΛΗΣΕΩΝ</a:t>
            </a:r>
            <a:br>
              <a:rPr lang="el-GR" sz="2400" b="1" dirty="0"/>
            </a:br>
            <a:endParaRPr lang="el-GR" sz="2400" b="1" dirty="0"/>
          </a:p>
        </p:txBody>
      </p:sp>
      <p:sp>
        <p:nvSpPr>
          <p:cNvPr id="94211" name="Rectangle 3"/>
          <p:cNvSpPr>
            <a:spLocks noGrp="1" noChangeArrowheads="1"/>
          </p:cNvSpPr>
          <p:nvPr>
            <p:ph idx="1"/>
          </p:nvPr>
        </p:nvSpPr>
        <p:spPr>
          <a:xfrm>
            <a:off x="323850" y="1557338"/>
            <a:ext cx="8229600" cy="4525962"/>
          </a:xfrm>
        </p:spPr>
        <p:txBody>
          <a:bodyPr/>
          <a:lstStyle/>
          <a:p>
            <a:pPr marL="812800" indent="-812800">
              <a:buClr>
                <a:schemeClr val="accent2"/>
              </a:buClr>
              <a:buFont typeface="Wingdings" pitchFamily="2" charset="2"/>
              <a:buChar char="v"/>
            </a:pPr>
            <a:r>
              <a:rPr lang="el-GR" sz="2000" dirty="0" smtClean="0"/>
              <a:t>Η προώθηση των πωλήσεων περιλαμβάνει τις βραχυχρόνιες ενέργειες του </a:t>
            </a:r>
            <a:r>
              <a:rPr lang="en-US" sz="2000" dirty="0" smtClean="0"/>
              <a:t>marketing</a:t>
            </a:r>
            <a:r>
              <a:rPr lang="el-GR" sz="2000" dirty="0" smtClean="0"/>
              <a:t> που αποσκοπούν να παρακινήσουν τους πωλητές, τους μεταπωλητές η τους καταναλωτές με την προσφορά επιπλέον κινήτρων η αξία στο προϊόν.</a:t>
            </a:r>
          </a:p>
          <a:p>
            <a:pPr marL="812800" indent="-812800" algn="ctr">
              <a:buClr>
                <a:schemeClr val="tx1"/>
              </a:buClr>
              <a:buFont typeface="Wingdings" pitchFamily="2" charset="2"/>
              <a:buNone/>
            </a:pPr>
            <a:r>
              <a:rPr lang="el-GR" sz="2000" i="1" u="sng" dirty="0" smtClean="0"/>
              <a:t>ΟΙ </a:t>
            </a:r>
            <a:r>
              <a:rPr lang="el-GR" sz="2000" i="1" u="sng" dirty="0"/>
              <a:t>ΣΤΟΧΟΙ ΤΗΣ ΠΡΟΩΘΗΣΗΣ ΤΩΝ ΠΩΛΗΣΕΩΝ ΕΙΝΑΙ:</a:t>
            </a:r>
          </a:p>
          <a:p>
            <a:pPr marL="812800" indent="-812800">
              <a:buClr>
                <a:schemeClr val="accent2"/>
              </a:buClr>
              <a:buFont typeface="+mj-lt"/>
              <a:buAutoNum type="romanUcPeriod"/>
            </a:pPr>
            <a:r>
              <a:rPr lang="el-GR" sz="2000" dirty="0" smtClean="0"/>
              <a:t>Να αυξήσουν το ποσοστό της επανάληψης των πωλήσεων σε περιστασιακούς πελάτες.</a:t>
            </a:r>
          </a:p>
          <a:p>
            <a:pPr marL="812800" indent="-812800">
              <a:buClr>
                <a:schemeClr val="accent2"/>
              </a:buClr>
              <a:buFont typeface="+mj-lt"/>
              <a:buAutoNum type="romanUcPeriod"/>
            </a:pPr>
            <a:r>
              <a:rPr lang="el-GR" sz="2000" dirty="0" smtClean="0"/>
              <a:t>Να ανταμείψουν τους παλιούς και πιστούς πελάτες αυξάνοντας την πιστότητα τους. </a:t>
            </a:r>
          </a:p>
          <a:p>
            <a:pPr marL="812800" indent="-812800">
              <a:buClr>
                <a:schemeClr val="accent2"/>
              </a:buClr>
              <a:buFont typeface="+mj-lt"/>
              <a:buAutoNum type="romanUcPeriod"/>
            </a:pPr>
            <a:r>
              <a:rPr lang="el-GR" sz="2000" dirty="0" smtClean="0"/>
              <a:t>Να δημιουργήσουν μεγαλύτερη επίγνωση τιμών στους καταναλωτές.</a:t>
            </a:r>
          </a:p>
          <a:p>
            <a:pPr marL="812800" indent="-812800">
              <a:buClr>
                <a:schemeClr val="accent2"/>
              </a:buClr>
              <a:buFont typeface="+mj-lt"/>
              <a:buAutoNum type="romanUcPeriod"/>
            </a:pPr>
            <a:r>
              <a:rPr lang="el-GR" sz="2000" dirty="0" smtClean="0"/>
              <a:t>Να αυξήσουν  το βαθμό συνεργασίας των μεταπωλητών.</a:t>
            </a:r>
          </a:p>
          <a:p>
            <a:pPr marL="812800" indent="-812800">
              <a:buClr>
                <a:schemeClr val="accent2"/>
              </a:buClr>
              <a:buFont typeface="+mj-lt"/>
              <a:buAutoNum type="romanUcPeriod"/>
            </a:pPr>
            <a:r>
              <a:rPr lang="el-GR" sz="2000" dirty="0" smtClean="0"/>
              <a:t>Να παρακινούν τους πωλητές και να τους βοηθήσουν με διάφορα μέσα για να αυξήσουν την αποτελεσματικότητα τους στις πωλήσεις. </a:t>
            </a:r>
          </a:p>
          <a:p>
            <a:pPr marL="812800" indent="-812800">
              <a:buClr>
                <a:schemeClr val="tx1"/>
              </a:buClr>
              <a:buFont typeface="Wingdings" pitchFamily="2" charset="2"/>
              <a:buAutoNum type="romanUcPeriod"/>
            </a:pPr>
            <a:endParaRPr lang="el-GR" sz="2000" dirty="0"/>
          </a:p>
        </p:txBody>
      </p:sp>
    </p:spTree>
  </p:cSld>
  <p:clrMapOvr>
    <a:masterClrMapping/>
  </p:clrMapOvr>
  <p:transition>
    <p:checker/>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2"/>
          <p:cNvSpPr>
            <a:spLocks noGrp="1" noChangeArrowheads="1"/>
          </p:cNvSpPr>
          <p:nvPr>
            <p:ph type="title"/>
          </p:nvPr>
        </p:nvSpPr>
        <p:spPr>
          <a:gradFill flip="none" rotWithShape="1">
            <a:gsLst>
              <a:gs pos="0">
                <a:schemeClr val="accent2">
                  <a:tint val="66000"/>
                  <a:satMod val="160000"/>
                </a:schemeClr>
              </a:gs>
              <a:gs pos="50000">
                <a:schemeClr val="accent2">
                  <a:tint val="44500"/>
                  <a:satMod val="160000"/>
                </a:schemeClr>
              </a:gs>
              <a:gs pos="100000">
                <a:schemeClr val="accent2">
                  <a:tint val="23500"/>
                  <a:satMod val="160000"/>
                </a:schemeClr>
              </a:gs>
            </a:gsLst>
            <a:lin ang="5400000" scaled="1"/>
            <a:tileRect/>
          </a:gradFill>
        </p:spPr>
        <p:txBody>
          <a:bodyPr>
            <a:normAutofit fontScale="90000"/>
          </a:bodyPr>
          <a:lstStyle/>
          <a:p>
            <a:r>
              <a:rPr lang="el-GR" sz="2800" b="1" i="1" dirty="0"/>
              <a:t/>
            </a:r>
            <a:br>
              <a:rPr lang="el-GR" sz="2800" b="1" i="1" dirty="0"/>
            </a:br>
            <a:r>
              <a:rPr lang="el-GR" sz="2800" dirty="0" smtClean="0"/>
              <a:t> ΠΟΥ ΑΠΕΥΘΥΝΕΤΑΙ </a:t>
            </a:r>
            <a:r>
              <a:rPr lang="el-GR" sz="2800" dirty="0" smtClean="0"/>
              <a:t>Η </a:t>
            </a:r>
            <a:r>
              <a:rPr lang="el-GR" sz="2800" dirty="0"/>
              <a:t>ΠΡΟΩΘΗΣΗ ΤΩΝ </a:t>
            </a:r>
            <a:r>
              <a:rPr lang="el-GR" sz="2800" dirty="0" smtClean="0"/>
              <a:t>ΠΩΛΗΣΕΩΝ</a:t>
            </a:r>
            <a:r>
              <a:rPr lang="el-GR" sz="2800" b="1" dirty="0" smtClean="0"/>
              <a:t/>
            </a:r>
            <a:br>
              <a:rPr lang="el-GR" sz="2800" b="1" dirty="0" smtClean="0"/>
            </a:br>
            <a:endParaRPr lang="el-GR" sz="2800" b="1" dirty="0"/>
          </a:p>
        </p:txBody>
      </p:sp>
      <p:sp>
        <p:nvSpPr>
          <p:cNvPr id="95235" name="Rectangle 3"/>
          <p:cNvSpPr>
            <a:spLocks noGrp="1" noChangeArrowheads="1"/>
          </p:cNvSpPr>
          <p:nvPr>
            <p:ph idx="1"/>
          </p:nvPr>
        </p:nvSpPr>
        <p:spPr/>
        <p:txBody>
          <a:bodyPr/>
          <a:lstStyle/>
          <a:p>
            <a:pPr marL="812800" indent="-812800">
              <a:buClr>
                <a:schemeClr val="tx1"/>
              </a:buClr>
              <a:buFontTx/>
              <a:buNone/>
            </a:pPr>
            <a:endParaRPr lang="el-GR" sz="2000" dirty="0"/>
          </a:p>
          <a:p>
            <a:pPr marL="812800" indent="-812800">
              <a:buClr>
                <a:schemeClr val="tx1"/>
              </a:buClr>
              <a:buFontTx/>
              <a:buNone/>
            </a:pPr>
            <a:r>
              <a:rPr lang="el-GR" sz="2000" dirty="0" smtClean="0"/>
              <a:t>           </a:t>
            </a:r>
            <a:r>
              <a:rPr lang="el-GR" sz="2000" b="1" i="1" dirty="0" smtClean="0"/>
              <a:t>Η προώθηση των πωλήσεων στο </a:t>
            </a:r>
            <a:r>
              <a:rPr lang="en-US" sz="2000" b="1" i="1" dirty="0" smtClean="0"/>
              <a:t>marketing </a:t>
            </a:r>
            <a:r>
              <a:rPr lang="el-GR" sz="2000" b="1" i="1" dirty="0" smtClean="0"/>
              <a:t>των καταναλωτικών προϊόντων περιλαμβάνει μεθόδους που </a:t>
            </a:r>
            <a:r>
              <a:rPr lang="el-GR" sz="2000" b="1" dirty="0" smtClean="0"/>
              <a:t>απευθύνονται</a:t>
            </a:r>
            <a:r>
              <a:rPr lang="el-GR" sz="2000" b="1" i="1" dirty="0" smtClean="0"/>
              <a:t>:</a:t>
            </a:r>
          </a:p>
          <a:p>
            <a:pPr marL="812800" indent="-812800">
              <a:buClr>
                <a:schemeClr val="accent2"/>
              </a:buClr>
              <a:buFontTx/>
              <a:buAutoNum type="romanUcPeriod"/>
            </a:pPr>
            <a:r>
              <a:rPr lang="el-GR" sz="2000" dirty="0" smtClean="0"/>
              <a:t>Στους τελικούς αγοραστές </a:t>
            </a:r>
          </a:p>
          <a:p>
            <a:pPr marL="812800" indent="-812800">
              <a:buClr>
                <a:schemeClr val="accent2"/>
              </a:buClr>
              <a:buFontTx/>
              <a:buAutoNum type="romanUcPeriod"/>
            </a:pPr>
            <a:r>
              <a:rPr lang="el-GR" sz="2000" dirty="0" smtClean="0"/>
              <a:t>Στους μεταπωλητές </a:t>
            </a:r>
          </a:p>
          <a:p>
            <a:pPr marL="812800" indent="-812800">
              <a:buClr>
                <a:schemeClr val="accent2"/>
              </a:buClr>
              <a:buFontTx/>
              <a:buAutoNum type="romanUcPeriod"/>
            </a:pPr>
            <a:r>
              <a:rPr lang="el-GR" sz="2000" dirty="0" smtClean="0"/>
              <a:t>Στους πωλητές</a:t>
            </a:r>
            <a:endParaRPr lang="el-GR" sz="2000" dirty="0"/>
          </a:p>
        </p:txBody>
      </p:sp>
    </p:spTree>
  </p:cSld>
  <p:clrMapOvr>
    <a:masterClrMapping/>
  </p:clrMapOvr>
  <p:transition>
    <p:checker/>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2"/>
          <p:cNvSpPr>
            <a:spLocks noGrp="1" noChangeArrowheads="1"/>
          </p:cNvSpPr>
          <p:nvPr>
            <p:ph type="title"/>
          </p:nvPr>
        </p:nvSpPr>
        <p:spPr>
          <a:gradFill flip="none" rotWithShape="1">
            <a:gsLst>
              <a:gs pos="0">
                <a:schemeClr val="accent6">
                  <a:lumMod val="50000"/>
                  <a:tint val="66000"/>
                  <a:satMod val="160000"/>
                </a:schemeClr>
              </a:gs>
              <a:gs pos="50000">
                <a:schemeClr val="accent6">
                  <a:lumMod val="50000"/>
                  <a:tint val="44500"/>
                  <a:satMod val="160000"/>
                </a:schemeClr>
              </a:gs>
              <a:gs pos="100000">
                <a:schemeClr val="accent6">
                  <a:lumMod val="50000"/>
                  <a:tint val="23500"/>
                  <a:satMod val="160000"/>
                </a:schemeClr>
              </a:gs>
            </a:gsLst>
            <a:lin ang="5400000" scaled="1"/>
            <a:tileRect/>
          </a:gradFill>
        </p:spPr>
        <p:txBody>
          <a:bodyPr/>
          <a:lstStyle/>
          <a:p>
            <a:r>
              <a:rPr lang="el-GR" sz="2800" dirty="0" smtClean="0"/>
              <a:t>ΤΑ ΜΕΣΑ </a:t>
            </a:r>
            <a:r>
              <a:rPr lang="el-GR" sz="2800" dirty="0" smtClean="0"/>
              <a:t>ΠΡΟΩΘΗΣΗ</a:t>
            </a:r>
            <a:r>
              <a:rPr lang="el-GR" sz="2800" dirty="0" smtClean="0"/>
              <a:t>Σ</a:t>
            </a:r>
            <a:r>
              <a:rPr lang="el-GR" sz="2800" dirty="0" smtClean="0"/>
              <a:t> ΠΩΛΗΣΕΩΝ</a:t>
            </a:r>
            <a:r>
              <a:rPr lang="el-GR" sz="2800" b="1" dirty="0" smtClean="0"/>
              <a:t/>
            </a:r>
            <a:br>
              <a:rPr lang="el-GR" sz="2800" b="1" dirty="0" smtClean="0"/>
            </a:br>
            <a:endParaRPr lang="el-GR" sz="2800" dirty="0"/>
          </a:p>
        </p:txBody>
      </p:sp>
      <p:sp>
        <p:nvSpPr>
          <p:cNvPr id="96259" name="Rectangle 3"/>
          <p:cNvSpPr>
            <a:spLocks noGrp="1" noChangeArrowheads="1"/>
          </p:cNvSpPr>
          <p:nvPr>
            <p:ph idx="1"/>
          </p:nvPr>
        </p:nvSpPr>
        <p:spPr>
          <a:xfrm>
            <a:off x="539552" y="1484784"/>
            <a:ext cx="8229600" cy="4525963"/>
          </a:xfrm>
        </p:spPr>
        <p:txBody>
          <a:bodyPr/>
          <a:lstStyle/>
          <a:p>
            <a:pPr marL="812800" indent="-812800">
              <a:lnSpc>
                <a:spcPct val="90000"/>
              </a:lnSpc>
              <a:buClr>
                <a:schemeClr val="tx1"/>
              </a:buClr>
              <a:buFont typeface="Wingdings" pitchFamily="2" charset="2"/>
              <a:buNone/>
            </a:pPr>
            <a:r>
              <a:rPr lang="el-GR" sz="2000" b="1" i="1" dirty="0" smtClean="0"/>
              <a:t>             Ως μέσα  προώθησης των πωλήσεων στις τράπεζες μπορούν να χρησιμοποιηθούν τα παρακάτω:</a:t>
            </a:r>
          </a:p>
          <a:p>
            <a:pPr marL="812800" indent="-812800">
              <a:lnSpc>
                <a:spcPct val="90000"/>
              </a:lnSpc>
              <a:buClr>
                <a:schemeClr val="tx1"/>
              </a:buClr>
              <a:buFont typeface="Wingdings" pitchFamily="2" charset="2"/>
              <a:buNone/>
            </a:pPr>
            <a:endParaRPr lang="el-GR" sz="2000" b="1" i="1" dirty="0" smtClean="0"/>
          </a:p>
          <a:p>
            <a:pPr marL="812800" indent="-812800">
              <a:lnSpc>
                <a:spcPct val="90000"/>
              </a:lnSpc>
              <a:buClr>
                <a:schemeClr val="accent2"/>
              </a:buClr>
              <a:buFontTx/>
              <a:buAutoNum type="romanUcPeriod"/>
            </a:pPr>
            <a:r>
              <a:rPr lang="el-GR" sz="2000" dirty="0" smtClean="0"/>
              <a:t>Η εκπαίδευση των στελεχών που ασχολούνται  με ολοκληρωμένες πώλησης.</a:t>
            </a:r>
          </a:p>
          <a:p>
            <a:pPr marL="812800" indent="-812800">
              <a:lnSpc>
                <a:spcPct val="90000"/>
              </a:lnSpc>
              <a:buClr>
                <a:schemeClr val="accent2"/>
              </a:buClr>
              <a:buFontTx/>
              <a:buAutoNum type="romanUcPeriod"/>
            </a:pPr>
            <a:endParaRPr lang="el-GR" sz="2000" dirty="0" smtClean="0"/>
          </a:p>
          <a:p>
            <a:pPr marL="812800" indent="-812800">
              <a:lnSpc>
                <a:spcPct val="90000"/>
              </a:lnSpc>
              <a:buClr>
                <a:schemeClr val="accent2"/>
              </a:buClr>
              <a:buFontTx/>
              <a:buAutoNum type="romanUcPeriod"/>
            </a:pPr>
            <a:r>
              <a:rPr lang="el-GR" sz="2000" dirty="0" smtClean="0"/>
              <a:t>Η έκδοση ενημερωτικών εγχειριδίων των νέων χρηματοπιστωτικών  μέσων. </a:t>
            </a:r>
          </a:p>
          <a:p>
            <a:pPr marL="812800" indent="-812800">
              <a:lnSpc>
                <a:spcPct val="90000"/>
              </a:lnSpc>
              <a:buClr>
                <a:schemeClr val="accent2"/>
              </a:buClr>
              <a:buFontTx/>
              <a:buAutoNum type="romanUcPeriod"/>
            </a:pPr>
            <a:endParaRPr lang="el-GR" sz="2000" dirty="0" smtClean="0"/>
          </a:p>
          <a:p>
            <a:pPr marL="812800" indent="-812800">
              <a:lnSpc>
                <a:spcPct val="90000"/>
              </a:lnSpc>
              <a:buClr>
                <a:schemeClr val="accent2"/>
              </a:buClr>
              <a:buFontTx/>
              <a:buAutoNum type="romanUcPeriod"/>
            </a:pPr>
            <a:r>
              <a:rPr lang="el-GR" sz="2000" dirty="0" smtClean="0"/>
              <a:t>Τα κατάλληλα κίνητρα στο προσωπικό.</a:t>
            </a:r>
          </a:p>
          <a:p>
            <a:pPr marL="812800" indent="-812800">
              <a:lnSpc>
                <a:spcPct val="90000"/>
              </a:lnSpc>
              <a:buClr>
                <a:schemeClr val="accent2"/>
              </a:buClr>
              <a:buFontTx/>
              <a:buAutoNum type="romanUcPeriod"/>
            </a:pPr>
            <a:endParaRPr lang="el-GR" sz="2000" dirty="0" smtClean="0"/>
          </a:p>
          <a:p>
            <a:pPr marL="812800" indent="-812800">
              <a:lnSpc>
                <a:spcPct val="90000"/>
              </a:lnSpc>
              <a:buClr>
                <a:schemeClr val="accent2"/>
              </a:buClr>
              <a:buFontTx/>
              <a:buAutoNum type="romanUcPeriod"/>
            </a:pPr>
            <a:r>
              <a:rPr lang="el-GR" sz="2000" dirty="0" smtClean="0"/>
              <a:t>Οι διαγωνισμοί, τα δώρα, τα βραβεία και οι εκπτώσεις στους πελάτες. </a:t>
            </a:r>
            <a:endParaRPr lang="el-GR" sz="2000" dirty="0"/>
          </a:p>
        </p:txBody>
      </p:sp>
    </p:spTree>
  </p:cSld>
  <p:clrMapOvr>
    <a:masterClrMapping/>
  </p:clrMapOvr>
  <p:transition>
    <p:checker/>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2"/>
          <p:cNvSpPr>
            <a:spLocks noGrp="1" noChangeArrowheads="1"/>
          </p:cNvSpPr>
          <p:nvPr>
            <p:ph type="title"/>
          </p:nvPr>
        </p:nvSpPr>
        <p:spPr>
          <a:xfrm>
            <a:off x="620713" y="306388"/>
            <a:ext cx="7956550" cy="984250"/>
          </a:xfrm>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5400000" scaled="1"/>
            <a:tileRect/>
          </a:gradFill>
        </p:spPr>
        <p:txBody>
          <a:bodyPr/>
          <a:lstStyle/>
          <a:p>
            <a:r>
              <a:rPr lang="el-GR" sz="2400" b="1" i="1" dirty="0"/>
              <a:t/>
            </a:r>
            <a:br>
              <a:rPr lang="el-GR" sz="2400" b="1" i="1" dirty="0"/>
            </a:br>
            <a:r>
              <a:rPr lang="el-GR" sz="2400" b="1" dirty="0"/>
              <a:t>4.ΟΙ ΔΗΜΟΣΙΕΣ ΣΧΕΣΕΙΣ ΚΑΙ Η ΔΗΜΟΣΙΟΤΗΤΑ </a:t>
            </a:r>
          </a:p>
        </p:txBody>
      </p:sp>
      <p:sp>
        <p:nvSpPr>
          <p:cNvPr id="97284" name="Rectangle 4"/>
          <p:cNvSpPr>
            <a:spLocks noGrp="1" noChangeArrowheads="1"/>
          </p:cNvSpPr>
          <p:nvPr>
            <p:ph idx="1"/>
          </p:nvPr>
        </p:nvSpPr>
        <p:spPr/>
        <p:txBody>
          <a:bodyPr/>
          <a:lstStyle/>
          <a:p>
            <a:pPr marL="812800" indent="-812800">
              <a:buClr>
                <a:schemeClr val="tx1"/>
              </a:buClr>
              <a:buFont typeface="Wingdings" pitchFamily="2" charset="2"/>
              <a:buNone/>
            </a:pPr>
            <a:r>
              <a:rPr lang="el-GR" sz="1800" dirty="0"/>
              <a:t>            </a:t>
            </a:r>
            <a:r>
              <a:rPr lang="el-GR" sz="1800" dirty="0" smtClean="0"/>
              <a:t>    </a:t>
            </a:r>
            <a:r>
              <a:rPr lang="el-GR" sz="2000" dirty="0" smtClean="0"/>
              <a:t>Ως δημόσιες σχέσεις της τράπεζας εννοούμε το σύνολο των προγραμματισμένων, διαρκών και συστηματικών ενεργειών της για την καθιέρωση και διατήρηση της  εκτίμησης, της θετικής προδιάθεσης και τελικά της εμπιστοσύνης του κοινού προς αυτήν .</a:t>
            </a:r>
            <a:endParaRPr lang="el-GR" sz="2000" dirty="0"/>
          </a:p>
          <a:p>
            <a:pPr marL="812800" indent="-812800">
              <a:buClr>
                <a:schemeClr val="tx1"/>
              </a:buClr>
              <a:buNone/>
            </a:pPr>
            <a:endParaRPr lang="el-GR" sz="2000" dirty="0"/>
          </a:p>
          <a:p>
            <a:pPr marL="812800" indent="-812800">
              <a:buClr>
                <a:schemeClr val="tx1"/>
              </a:buClr>
              <a:buFont typeface="Wingdings" pitchFamily="2" charset="2"/>
              <a:buNone/>
            </a:pPr>
            <a:endParaRPr lang="el-GR" sz="2000" dirty="0"/>
          </a:p>
        </p:txBody>
      </p:sp>
    </p:spTree>
  </p:cSld>
  <p:clrMapOvr>
    <a:masterClrMapping/>
  </p:clrMapOvr>
  <p:transition>
    <p:checker/>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Rectangle 2"/>
          <p:cNvSpPr>
            <a:spLocks noGrp="1" noChangeArrowheads="1"/>
          </p:cNvSpPr>
          <p:nvPr>
            <p:ph type="title"/>
          </p:nvPr>
        </p:nvSpPr>
        <p:spPr>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5400000" scaled="1"/>
            <a:tileRect/>
          </a:gradFill>
        </p:spPr>
        <p:txBody>
          <a:bodyPr>
            <a:normAutofit/>
          </a:bodyPr>
          <a:lstStyle/>
          <a:p>
            <a:r>
              <a:rPr lang="el-GR" sz="2800" b="1" dirty="0" smtClean="0"/>
              <a:t/>
            </a:r>
            <a:br>
              <a:rPr lang="el-GR" sz="2800" b="1" dirty="0" smtClean="0"/>
            </a:br>
            <a:r>
              <a:rPr lang="el-GR" sz="2800" dirty="0" smtClean="0"/>
              <a:t>ΟΜΑΔΕΣ ΣΤΟΧΟΙ (1)</a:t>
            </a:r>
            <a:endParaRPr lang="el-GR" sz="2800" dirty="0"/>
          </a:p>
        </p:txBody>
      </p:sp>
      <p:sp>
        <p:nvSpPr>
          <p:cNvPr id="99331" name="Rectangle 3"/>
          <p:cNvSpPr>
            <a:spLocks noGrp="1" noChangeArrowheads="1"/>
          </p:cNvSpPr>
          <p:nvPr>
            <p:ph idx="1"/>
          </p:nvPr>
        </p:nvSpPr>
        <p:spPr>
          <a:xfrm>
            <a:off x="611560" y="1556792"/>
            <a:ext cx="8229600" cy="4525963"/>
          </a:xfrm>
        </p:spPr>
        <p:txBody>
          <a:bodyPr>
            <a:normAutofit lnSpcReduction="10000"/>
          </a:bodyPr>
          <a:lstStyle/>
          <a:p>
            <a:pPr marL="812800" indent="-812800">
              <a:buClr>
                <a:schemeClr val="accent6">
                  <a:lumMod val="75000"/>
                </a:schemeClr>
              </a:buClr>
              <a:buFont typeface="Wingdings" pitchFamily="2" charset="2"/>
              <a:buChar char="v"/>
            </a:pPr>
            <a:r>
              <a:rPr lang="el-GR" sz="2000" b="1" i="1" dirty="0" smtClean="0">
                <a:solidFill>
                  <a:schemeClr val="accent6">
                    <a:lumMod val="75000"/>
                  </a:schemeClr>
                </a:solidFill>
              </a:rPr>
              <a:t>ΕΝΔΟΤΡΑΠΕΖΙΚΕΣ ΔΗΜΟΣΙΕΣ ΣΧΕΣΕΙΣ</a:t>
            </a:r>
          </a:p>
          <a:p>
            <a:pPr marL="812800" indent="-812800">
              <a:buClr>
                <a:schemeClr val="accent6">
                  <a:lumMod val="75000"/>
                </a:schemeClr>
              </a:buClr>
              <a:buFont typeface="+mj-lt"/>
              <a:buAutoNum type="romanLcPeriod"/>
            </a:pPr>
            <a:r>
              <a:rPr lang="el-GR" sz="2000" i="1" u="sng" dirty="0" smtClean="0"/>
              <a:t>Δημόσιες σχέσεις με τους μετόχους της τράπεζας</a:t>
            </a:r>
          </a:p>
          <a:p>
            <a:pPr marL="812800" indent="-812800">
              <a:buClr>
                <a:schemeClr val="accent6">
                  <a:lumMod val="75000"/>
                </a:schemeClr>
              </a:buClr>
              <a:buNone/>
            </a:pPr>
            <a:r>
              <a:rPr lang="el-GR" sz="2000" i="1" dirty="0" smtClean="0"/>
              <a:t>              </a:t>
            </a:r>
            <a:r>
              <a:rPr lang="el-GR" sz="2000" dirty="0" smtClean="0"/>
              <a:t>Σε αυτές περιλαμβάνονται οι προσκλήσεις και η φροντίδα για την διοργάνωση των γενικών συνελεύσεων των μετόχων</a:t>
            </a:r>
            <a:endParaRPr lang="el-GR" sz="2000" i="1" u="sng" dirty="0" smtClean="0"/>
          </a:p>
          <a:p>
            <a:pPr marL="812800" indent="-812800">
              <a:buClr>
                <a:schemeClr val="accent6">
                  <a:lumMod val="75000"/>
                </a:schemeClr>
              </a:buClr>
              <a:buFont typeface="+mj-lt"/>
              <a:buAutoNum type="romanLcPeriod"/>
            </a:pPr>
            <a:r>
              <a:rPr lang="el-GR" sz="2000" i="1" u="sng" dirty="0" smtClean="0"/>
              <a:t>Δημόσιες σχέσεις με τους εργαζόμενους </a:t>
            </a:r>
          </a:p>
          <a:p>
            <a:pPr marL="812800" indent="-812800">
              <a:buClr>
                <a:schemeClr val="accent6">
                  <a:lumMod val="75000"/>
                </a:schemeClr>
              </a:buClr>
              <a:buFont typeface="Wingdings" pitchFamily="2" charset="2"/>
              <a:buChar char="v"/>
            </a:pPr>
            <a:r>
              <a:rPr lang="el-GR" sz="2000" b="1" i="1" dirty="0" smtClean="0">
                <a:solidFill>
                  <a:schemeClr val="accent6">
                    <a:lumMod val="75000"/>
                  </a:schemeClr>
                </a:solidFill>
              </a:rPr>
              <a:t>ΟΙ </a:t>
            </a:r>
            <a:r>
              <a:rPr lang="el-GR" sz="2000" b="1" i="1" dirty="0">
                <a:solidFill>
                  <a:schemeClr val="accent6">
                    <a:lumMod val="75000"/>
                  </a:schemeClr>
                </a:solidFill>
              </a:rPr>
              <a:t>ΕΞΩΤΡΑΠΕΖΙΚΕΣ ΔΗΜΟΣΙΕΣ ΣΧΕΣΕΙΣ</a:t>
            </a:r>
          </a:p>
          <a:p>
            <a:pPr marL="812800" indent="-812800">
              <a:buClr>
                <a:schemeClr val="accent6">
                  <a:lumMod val="75000"/>
                </a:schemeClr>
              </a:buClr>
              <a:buFont typeface="+mj-lt"/>
              <a:buAutoNum type="romanLcPeriod"/>
            </a:pPr>
            <a:r>
              <a:rPr lang="el-GR" sz="2000" i="1" u="sng" dirty="0" smtClean="0"/>
              <a:t>Οι δημόσιες σχέσεις προς τους πελάτες</a:t>
            </a:r>
            <a:r>
              <a:rPr lang="el-GR" sz="2000" i="1" dirty="0" smtClean="0"/>
              <a:t> </a:t>
            </a:r>
            <a:r>
              <a:rPr lang="en-US" sz="2000" i="1" dirty="0" smtClean="0"/>
              <a:t>                                          </a:t>
            </a:r>
            <a:r>
              <a:rPr lang="el-GR" sz="2000" dirty="0" smtClean="0"/>
              <a:t>Περιλαμβάνουν αποστολή της εφημερίδας, της τράπεζας για τους πελάτες, προσκλήσεις μεγάλων και σημαντικών πελατών σε διαλέξεις.</a:t>
            </a:r>
          </a:p>
          <a:p>
            <a:pPr marL="812800" indent="-812800">
              <a:buClr>
                <a:schemeClr val="accent6">
                  <a:lumMod val="75000"/>
                </a:schemeClr>
              </a:buClr>
              <a:buFont typeface="+mj-lt"/>
              <a:buAutoNum type="romanLcPeriod"/>
            </a:pPr>
            <a:r>
              <a:rPr lang="el-GR" sz="2000" i="1" u="sng" dirty="0" smtClean="0"/>
              <a:t>Οι δημόσιες σχέσεις προς εκείνους που διαμορφώνουν την κοινή γνώμη  (</a:t>
            </a:r>
            <a:r>
              <a:rPr lang="en-US" sz="2000" i="1" u="sng" dirty="0" smtClean="0"/>
              <a:t>opinion leaders)                                                                   </a:t>
            </a:r>
            <a:r>
              <a:rPr lang="el-GR" sz="2000" dirty="0" smtClean="0"/>
              <a:t>Περιλαμβάνουν συνεντεύξεις τύπου της διοίκησης, προσκλήσεις σε σεμινάρια ή </a:t>
            </a:r>
            <a:r>
              <a:rPr lang="el-GR" sz="2000" dirty="0" err="1" smtClean="0"/>
              <a:t>διαλεξεις</a:t>
            </a:r>
            <a:r>
              <a:rPr lang="el-GR" sz="2000" dirty="0" smtClean="0"/>
              <a:t> κτλ.</a:t>
            </a:r>
            <a:endParaRPr lang="el-GR" sz="2000" dirty="0"/>
          </a:p>
        </p:txBody>
      </p:sp>
    </p:spTree>
  </p:cSld>
  <p:clrMapOvr>
    <a:masterClrMapping/>
  </p:clrMapOvr>
  <p:transition>
    <p:checker/>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Rectangle 2"/>
          <p:cNvSpPr>
            <a:spLocks noGrp="1" noChangeArrowheads="1"/>
          </p:cNvSpPr>
          <p:nvPr>
            <p:ph type="title"/>
          </p:nvPr>
        </p:nvSpPr>
        <p:spPr>
          <a:gradFill flip="none" rotWithShape="1">
            <a:gsLst>
              <a:gs pos="0">
                <a:schemeClr val="accent6">
                  <a:lumMod val="40000"/>
                  <a:lumOff val="60000"/>
                  <a:shade val="30000"/>
                  <a:satMod val="115000"/>
                </a:schemeClr>
              </a:gs>
              <a:gs pos="50000">
                <a:schemeClr val="accent6">
                  <a:lumMod val="40000"/>
                  <a:lumOff val="60000"/>
                  <a:shade val="67500"/>
                  <a:satMod val="115000"/>
                </a:schemeClr>
              </a:gs>
              <a:gs pos="100000">
                <a:schemeClr val="accent6">
                  <a:lumMod val="40000"/>
                  <a:lumOff val="60000"/>
                  <a:shade val="100000"/>
                  <a:satMod val="115000"/>
                </a:schemeClr>
              </a:gs>
            </a:gsLst>
            <a:lin ang="5400000" scaled="1"/>
            <a:tileRect/>
          </a:gradFill>
        </p:spPr>
        <p:txBody>
          <a:bodyPr>
            <a:normAutofit/>
          </a:bodyPr>
          <a:lstStyle/>
          <a:p>
            <a:r>
              <a:rPr lang="el-GR" sz="2800" dirty="0" smtClean="0"/>
              <a:t>ΟΜΑΔΕΣ </a:t>
            </a:r>
            <a:r>
              <a:rPr lang="el-GR" sz="2800" dirty="0" smtClean="0"/>
              <a:t>ΣΤΟΧΟΙ (2)</a:t>
            </a:r>
            <a:endParaRPr lang="el-GR" sz="2800" b="1" dirty="0"/>
          </a:p>
        </p:txBody>
      </p:sp>
      <p:sp>
        <p:nvSpPr>
          <p:cNvPr id="100355" name="Rectangle 3"/>
          <p:cNvSpPr>
            <a:spLocks noGrp="1" noChangeArrowheads="1"/>
          </p:cNvSpPr>
          <p:nvPr>
            <p:ph idx="1"/>
          </p:nvPr>
        </p:nvSpPr>
        <p:spPr/>
        <p:txBody>
          <a:bodyPr/>
          <a:lstStyle/>
          <a:p>
            <a:pPr marL="609600" indent="-609600">
              <a:buClr>
                <a:schemeClr val="accent6">
                  <a:lumMod val="75000"/>
                </a:schemeClr>
              </a:buClr>
              <a:buFont typeface="Wingdings" pitchFamily="2" charset="2"/>
              <a:buChar char="v"/>
            </a:pPr>
            <a:r>
              <a:rPr lang="el-GR" sz="2000" b="1" i="1" dirty="0">
                <a:solidFill>
                  <a:schemeClr val="accent6">
                    <a:lumMod val="75000"/>
                  </a:schemeClr>
                </a:solidFill>
              </a:rPr>
              <a:t>ΟΙ ΔΗΜΟΣΙΕΣ ΣΧΕΣΕΙΣ ΜΕ ΤΟ ΕΥΡΥΤΕΡΟ ΚΟΙΝΟ </a:t>
            </a:r>
          </a:p>
          <a:p>
            <a:pPr marL="609600" indent="-609600">
              <a:buClr>
                <a:schemeClr val="tx1"/>
              </a:buClr>
              <a:buFont typeface="Wingdings" pitchFamily="2" charset="2"/>
              <a:buNone/>
            </a:pPr>
            <a:r>
              <a:rPr lang="el-GR" sz="2000" dirty="0"/>
              <a:t>        </a:t>
            </a:r>
            <a:r>
              <a:rPr lang="el-GR" sz="2000" dirty="0" smtClean="0"/>
              <a:t>   Σε αυτές περιλαμβάνονται ενέργειες που στοχεύουν στη προβολή της επιθυμητής εικόνας της τράπεζας στο ευρύτερο κοινό. Τέτοιες ενέργειες είναι:</a:t>
            </a:r>
          </a:p>
          <a:p>
            <a:pPr marL="609600" indent="-609600">
              <a:buClr>
                <a:schemeClr val="tx1"/>
              </a:buClr>
              <a:buFont typeface="Wingdings" pitchFamily="2" charset="2"/>
              <a:buAutoNum type="alphaLcPeriod"/>
            </a:pPr>
            <a:r>
              <a:rPr lang="el-GR" sz="2000" b="1" u="sng" dirty="0" smtClean="0"/>
              <a:t>Οι χορηγίες</a:t>
            </a:r>
          </a:p>
          <a:p>
            <a:pPr marL="609600" indent="-609600">
              <a:buClr>
                <a:schemeClr val="tx1"/>
              </a:buClr>
              <a:buFont typeface="Wingdings" pitchFamily="2" charset="2"/>
              <a:buNone/>
            </a:pPr>
            <a:r>
              <a:rPr lang="el-GR" sz="2000" dirty="0" smtClean="0"/>
              <a:t>           Με τις χορηγίες ενισχύονται πολιτιστικές, επιστημονικές και αθλητικές εκδηλώσεις.</a:t>
            </a:r>
          </a:p>
          <a:p>
            <a:pPr marL="609600" indent="-609600">
              <a:buClr>
                <a:schemeClr val="tx1"/>
              </a:buClr>
              <a:buFont typeface="Wingdings" pitchFamily="2" charset="2"/>
              <a:buAutoNum type="alphaLcPeriod" startAt="2"/>
            </a:pPr>
            <a:r>
              <a:rPr lang="el-GR" sz="2000" b="1" u="sng" dirty="0" smtClean="0"/>
              <a:t>Η δημοσιότητα </a:t>
            </a:r>
          </a:p>
          <a:p>
            <a:pPr marL="609600" indent="-609600">
              <a:buClr>
                <a:schemeClr val="tx1"/>
              </a:buClr>
              <a:buFont typeface="Wingdings" pitchFamily="2" charset="2"/>
              <a:buNone/>
            </a:pPr>
            <a:r>
              <a:rPr lang="el-GR" sz="2000" dirty="0" smtClean="0"/>
              <a:t>           Η δημοσιότητα είναι η αδάπανη ως προς τα ΜΜΕ, παρουσίαση των δραστηριοτήτων τις τράπεζες από αυτά. Με τη δημοσιότητα επιτυγχάνεται μεγαλύτερη αξιοπιστία και αποτελεσματικότητα των  μηνυμάτων.</a:t>
            </a:r>
          </a:p>
          <a:p>
            <a:pPr marL="609600" indent="-609600">
              <a:buClr>
                <a:schemeClr val="tx1"/>
              </a:buClr>
              <a:buFont typeface="Wingdings" pitchFamily="2" charset="2"/>
              <a:buNone/>
            </a:pPr>
            <a:endParaRPr lang="el-GR" sz="2000" b="1" dirty="0"/>
          </a:p>
        </p:txBody>
      </p:sp>
    </p:spTree>
  </p:cSld>
  <p:clrMapOvr>
    <a:masterClrMapping/>
  </p:clrMapOvr>
  <p:transition>
    <p:checke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txBody>
          <a:bodyPr>
            <a:noAutofit/>
          </a:bodyPr>
          <a:lstStyle/>
          <a:p>
            <a:r>
              <a:rPr lang="el-GR" sz="3600" dirty="0" smtClean="0"/>
              <a:t>Συστατικά του Μίγματος προβολής και επικοινωνίας</a:t>
            </a:r>
            <a:endParaRPr lang="el-GR" sz="3600" dirty="0"/>
          </a:p>
        </p:txBody>
      </p:sp>
      <p:sp>
        <p:nvSpPr>
          <p:cNvPr id="3" name="2 - Θέση περιεχομένου"/>
          <p:cNvSpPr>
            <a:spLocks noGrp="1"/>
          </p:cNvSpPr>
          <p:nvPr>
            <p:ph idx="1"/>
          </p:nvPr>
        </p:nvSpPr>
        <p:spPr/>
        <p:txBody>
          <a:bodyPr/>
          <a:lstStyle/>
          <a:p>
            <a:pPr marL="514350" indent="-514350">
              <a:buFont typeface="+mj-lt"/>
              <a:buAutoNum type="arabicPeriod"/>
            </a:pPr>
            <a:r>
              <a:rPr lang="el-GR" dirty="0" smtClean="0"/>
              <a:t>Προσωπική Πώληση.</a:t>
            </a:r>
          </a:p>
          <a:p>
            <a:pPr marL="514350" indent="-514350">
              <a:buFont typeface="+mj-lt"/>
              <a:buAutoNum type="arabicPeriod"/>
            </a:pPr>
            <a:r>
              <a:rPr lang="el-GR" dirty="0" smtClean="0"/>
              <a:t>Διαφήμιση</a:t>
            </a:r>
          </a:p>
          <a:p>
            <a:pPr marL="514350" indent="-514350">
              <a:buFont typeface="+mj-lt"/>
              <a:buAutoNum type="arabicPeriod"/>
            </a:pPr>
            <a:r>
              <a:rPr lang="el-GR" dirty="0" smtClean="0"/>
              <a:t>Προώθηση Πωλήσεων</a:t>
            </a:r>
          </a:p>
          <a:p>
            <a:pPr marL="514350" indent="-514350">
              <a:buFont typeface="+mj-lt"/>
              <a:buAutoNum type="arabicPeriod"/>
            </a:pPr>
            <a:r>
              <a:rPr lang="el-GR" dirty="0" smtClean="0"/>
              <a:t>Δημόσιες Σχέσεις και Δημοσιότητα</a:t>
            </a:r>
          </a:p>
          <a:p>
            <a:endParaRPr lang="el-GR" dirty="0"/>
          </a:p>
        </p:txBody>
      </p:sp>
    </p:spTree>
  </p:cSld>
  <p:clrMapOvr>
    <a:masterClrMapping/>
  </p:clrMapOvr>
  <p:transition>
    <p:checke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 Θέση αριθμού διαφάνειας"/>
          <p:cNvSpPr>
            <a:spLocks noGrp="1"/>
          </p:cNvSpPr>
          <p:nvPr>
            <p:ph type="sldNum" sz="quarter" idx="12"/>
          </p:nvPr>
        </p:nvSpPr>
        <p:spPr/>
        <p:txBody>
          <a:bodyPr/>
          <a:lstStyle/>
          <a:p>
            <a:fld id="{2E659E4F-AFF7-4505-BD91-218B7F320EB6}" type="slidenum">
              <a:rPr lang="en-US"/>
              <a:pPr/>
              <a:t>20</a:t>
            </a:fld>
            <a:endParaRPr lang="en-US"/>
          </a:p>
        </p:txBody>
      </p:sp>
      <p:sp>
        <p:nvSpPr>
          <p:cNvPr id="130055" name="Rectangle 7"/>
          <p:cNvSpPr>
            <a:spLocks noGrp="1" noChangeArrowheads="1"/>
          </p:cNvSpPr>
          <p:nvPr>
            <p:ph type="title"/>
          </p:nvPr>
        </p:nvSpPr>
        <p:spPr/>
        <p:txBody>
          <a:bodyPr/>
          <a:lstStyle/>
          <a:p>
            <a:endParaRPr lang="el-GR"/>
          </a:p>
        </p:txBody>
      </p:sp>
      <p:sp>
        <p:nvSpPr>
          <p:cNvPr id="130056" name="Rectangle 8"/>
          <p:cNvSpPr>
            <a:spLocks noGrp="1" noChangeArrowheads="1"/>
          </p:cNvSpPr>
          <p:nvPr>
            <p:ph type="body" idx="1"/>
          </p:nvPr>
        </p:nvSpPr>
        <p:spPr/>
        <p:txBody>
          <a:bodyPr/>
          <a:lstStyle/>
          <a:p>
            <a:pPr>
              <a:buFont typeface="Wingdings" pitchFamily="2" charset="2"/>
              <a:buNone/>
            </a:pPr>
            <a:r>
              <a:rPr lang="el-GR" sz="9600" dirty="0">
                <a:latin typeface="Comic Sans MS" pitchFamily="66" charset="0"/>
              </a:rPr>
              <a:t>					</a:t>
            </a:r>
            <a:r>
              <a:rPr lang="el-GR" sz="9600" dirty="0">
                <a:solidFill>
                  <a:srgbClr val="C00000"/>
                </a:solidFill>
                <a:latin typeface="Comic Sans MS" pitchFamily="66" charset="0"/>
              </a:rPr>
              <a:t>?</a:t>
            </a:r>
          </a:p>
          <a:p>
            <a:pPr>
              <a:buFont typeface="Wingdings" pitchFamily="2" charset="2"/>
              <a:buNone/>
            </a:pPr>
            <a:r>
              <a:rPr lang="el-GR" sz="9600" dirty="0">
                <a:solidFill>
                  <a:srgbClr val="C00000"/>
                </a:solidFill>
                <a:latin typeface="Comic Sans MS" pitchFamily="66" charset="0"/>
              </a:rPr>
              <a:t>ΕΡΩΤΗΣΕΙΣ</a:t>
            </a:r>
            <a:endParaRPr lang="en-US" sz="9600" dirty="0">
              <a:solidFill>
                <a:srgbClr val="C00000"/>
              </a:solidFill>
              <a:latin typeface="Comic Sans MS" pitchFamily="66" charset="0"/>
            </a:endParaRPr>
          </a:p>
        </p:txBody>
      </p:sp>
    </p:spTree>
  </p:cSld>
  <p:clrMapOvr>
    <a:masterClrMapping/>
  </p:clrMapOvr>
  <p:transition>
    <p:checke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Βιβλιογραφία</a:t>
            </a:r>
            <a:endParaRPr lang="el-GR" dirty="0"/>
          </a:p>
        </p:txBody>
      </p:sp>
      <p:sp>
        <p:nvSpPr>
          <p:cNvPr id="3" name="2 - Θέση περιεχομένου"/>
          <p:cNvSpPr>
            <a:spLocks noGrp="1"/>
          </p:cNvSpPr>
          <p:nvPr>
            <p:ph idx="1"/>
          </p:nvPr>
        </p:nvSpPr>
        <p:spPr/>
        <p:txBody>
          <a:bodyPr>
            <a:normAutofit/>
          </a:bodyPr>
          <a:lstStyle/>
          <a:p>
            <a:endParaRPr lang="el-GR" dirty="0" smtClean="0"/>
          </a:p>
          <a:p>
            <a:pPr lvl="1">
              <a:buNone/>
            </a:pPr>
            <a:r>
              <a:rPr lang="el-GR" sz="2000" dirty="0" smtClean="0"/>
              <a:t>Λυμπερόπουλος Κωνσταντίνος(2006). </a:t>
            </a:r>
            <a:r>
              <a:rPr lang="el-GR" sz="2000" i="1" dirty="0" smtClean="0"/>
              <a:t>Μάρκετινγκ Χρηματοπιστωτικών Υπηρεσιών</a:t>
            </a:r>
            <a:r>
              <a:rPr lang="el-GR" sz="2000" dirty="0" smtClean="0"/>
              <a:t>. Εκδόσεις </a:t>
            </a:r>
            <a:r>
              <a:rPr lang="en-US" sz="2000" dirty="0" err="1" smtClean="0"/>
              <a:t>Interbooks</a:t>
            </a:r>
            <a:r>
              <a:rPr lang="el-GR" sz="2000" dirty="0" smtClean="0"/>
              <a:t>.</a:t>
            </a:r>
          </a:p>
          <a:p>
            <a:pPr lvl="1">
              <a:buNone/>
            </a:pPr>
            <a:r>
              <a:rPr lang="en-US" sz="2000" dirty="0" smtClean="0"/>
              <a:t> Clapp A</a:t>
            </a:r>
            <a:r>
              <a:rPr lang="el-GR" sz="2000" dirty="0" smtClean="0"/>
              <a:t>. </a:t>
            </a:r>
            <a:r>
              <a:rPr lang="en-US" sz="2000" dirty="0" smtClean="0"/>
              <a:t>Bruce</a:t>
            </a:r>
            <a:r>
              <a:rPr lang="el-GR" sz="2000" dirty="0" smtClean="0"/>
              <a:t> (2010). </a:t>
            </a:r>
            <a:r>
              <a:rPr lang="el-GR" sz="2000" i="1" dirty="0" smtClean="0"/>
              <a:t>Μάρκετινγκ Χρηματοοικονομικών Υπηρεσιών</a:t>
            </a:r>
            <a:r>
              <a:rPr lang="el-GR" sz="2000" dirty="0" smtClean="0"/>
              <a:t>.  Εκδόσεις  </a:t>
            </a:r>
            <a:r>
              <a:rPr lang="el-GR" sz="2000" dirty="0" err="1" smtClean="0"/>
              <a:t>Ε.κ</a:t>
            </a:r>
            <a:r>
              <a:rPr lang="el-GR" sz="2000" dirty="0" smtClean="0"/>
              <a:t> Δ. </a:t>
            </a:r>
            <a:r>
              <a:rPr lang="el-GR" sz="2000" dirty="0" err="1" smtClean="0"/>
              <a:t>Ανικούλα</a:t>
            </a:r>
            <a:r>
              <a:rPr lang="el-GR" sz="2000" dirty="0" smtClean="0"/>
              <a:t>., Ι. </a:t>
            </a:r>
            <a:r>
              <a:rPr lang="el-GR" sz="2000" dirty="0" err="1" smtClean="0"/>
              <a:t>Αλεξίκος</a:t>
            </a:r>
            <a:r>
              <a:rPr lang="el-GR" sz="2000" dirty="0" smtClean="0"/>
              <a:t> ΟΕ.</a:t>
            </a:r>
          </a:p>
          <a:p>
            <a:pPr lvl="1">
              <a:buNone/>
            </a:pPr>
            <a:r>
              <a:rPr lang="el-GR" sz="2000" dirty="0" err="1" smtClean="0"/>
              <a:t>Λυμπερόπουλος</a:t>
            </a:r>
            <a:r>
              <a:rPr lang="el-GR" sz="2000" dirty="0" smtClean="0"/>
              <a:t> Κωνσταντίνος (1994). </a:t>
            </a:r>
            <a:r>
              <a:rPr lang="el-GR" sz="2000" i="1" dirty="0" smtClean="0"/>
              <a:t>Στρατηγικό Τραπεζικό Μάρκετινγκ</a:t>
            </a:r>
            <a:r>
              <a:rPr lang="el-GR" sz="2000" dirty="0" smtClean="0"/>
              <a:t>. Εκδόσεις </a:t>
            </a:r>
            <a:r>
              <a:rPr lang="en-US" sz="2000" dirty="0" err="1" smtClean="0"/>
              <a:t>Interbooks</a:t>
            </a:r>
            <a:r>
              <a:rPr lang="en-US" sz="2000" dirty="0" smtClean="0"/>
              <a:t>.</a:t>
            </a:r>
            <a:endParaRPr lang="el-GR" sz="2000" dirty="0" smtClean="0"/>
          </a:p>
          <a:p>
            <a:endParaRPr lang="el-GR" dirty="0"/>
          </a:p>
        </p:txBody>
      </p:sp>
    </p:spTree>
  </p:cSld>
  <p:clrMapOvr>
    <a:masterClrMapping/>
  </p:clrMapOvr>
  <p:transition>
    <p:checke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30" name="Rectangle 10"/>
          <p:cNvSpPr>
            <a:spLocks noGrp="1" noChangeArrowheads="1"/>
          </p:cNvSpPr>
          <p:nvPr>
            <p:ph type="title"/>
          </p:nvPr>
        </p:nvSpPr>
        <p:spPr>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txBody>
          <a:bodyPr>
            <a:normAutofit fontScale="90000"/>
          </a:bodyPr>
          <a:lstStyle/>
          <a:p>
            <a:r>
              <a:rPr lang="el-GR" sz="2400" b="1" i="1" dirty="0"/>
              <a:t/>
            </a:r>
            <a:br>
              <a:rPr lang="el-GR" sz="2400" b="1" i="1" dirty="0"/>
            </a:br>
            <a:r>
              <a:rPr lang="el-GR" sz="2400" b="1" dirty="0" smtClean="0"/>
              <a:t>Η </a:t>
            </a:r>
            <a:r>
              <a:rPr lang="el-GR" sz="2400" b="1" dirty="0"/>
              <a:t>ΠΡΟΣΩΠΙΚΗ ΠΩΛΗΣΗ</a:t>
            </a:r>
            <a:r>
              <a:rPr lang="el-GR" sz="2400" dirty="0"/>
              <a:t/>
            </a:r>
            <a:br>
              <a:rPr lang="el-GR" sz="2400" dirty="0"/>
            </a:br>
            <a:endParaRPr lang="el-GR" sz="2400" b="1" dirty="0"/>
          </a:p>
        </p:txBody>
      </p:sp>
      <p:sp>
        <p:nvSpPr>
          <p:cNvPr id="5131" name="Rectangle 11"/>
          <p:cNvSpPr>
            <a:spLocks noGrp="1" noChangeArrowheads="1"/>
          </p:cNvSpPr>
          <p:nvPr>
            <p:ph type="body" idx="4294967295"/>
          </p:nvPr>
        </p:nvSpPr>
        <p:spPr>
          <a:xfrm>
            <a:off x="0" y="2205038"/>
            <a:ext cx="8459788" cy="5257800"/>
          </a:xfrm>
        </p:spPr>
        <p:txBody>
          <a:bodyPr/>
          <a:lstStyle/>
          <a:p>
            <a:pPr marL="812800" indent="-812800">
              <a:lnSpc>
                <a:spcPct val="90000"/>
              </a:lnSpc>
              <a:buClr>
                <a:schemeClr val="tx1"/>
              </a:buClr>
              <a:buFont typeface="Wingdings" pitchFamily="2" charset="2"/>
              <a:buNone/>
            </a:pPr>
            <a:r>
              <a:rPr lang="el-GR" dirty="0">
                <a:latin typeface="Algerian" pitchFamily="82" charset="0"/>
              </a:rPr>
              <a:t>        </a:t>
            </a:r>
            <a:r>
              <a:rPr lang="el-GR" sz="2400" dirty="0" smtClean="0"/>
              <a:t>Ως προσωπική πώληση στις εμπορικές τράπεζες εννοούμε τη διαδικασία προώθησης των πωλήσεων που περιλαμβάνει τις μεθοδευμένες προσπάθειες οι οποίες αποσκοπούν να πείσουν τους πελάτες για το όφελος που θα αποκομίσουν από τη συνεργασία τους με τη τράπεζα</a:t>
            </a:r>
            <a:r>
              <a:rPr lang="el-GR" sz="2800" dirty="0" smtClean="0"/>
              <a:t>.</a:t>
            </a:r>
            <a:endParaRPr lang="el-GR" sz="2800" dirty="0"/>
          </a:p>
          <a:p>
            <a:pPr marL="812800" indent="-812800">
              <a:lnSpc>
                <a:spcPct val="90000"/>
              </a:lnSpc>
              <a:buClr>
                <a:schemeClr val="tx1"/>
              </a:buClr>
              <a:buFont typeface="Wingdings" pitchFamily="2" charset="2"/>
              <a:buNone/>
            </a:pPr>
            <a:endParaRPr lang="el-GR" sz="2800" dirty="0"/>
          </a:p>
          <a:p>
            <a:pPr marL="812800" indent="-812800">
              <a:lnSpc>
                <a:spcPct val="90000"/>
              </a:lnSpc>
              <a:buClr>
                <a:schemeClr val="tx1"/>
              </a:buClr>
              <a:buFont typeface="Wingdings" pitchFamily="2" charset="2"/>
              <a:buNone/>
            </a:pPr>
            <a:r>
              <a:rPr lang="el-GR" sz="2800" dirty="0"/>
              <a:t>                   </a:t>
            </a:r>
          </a:p>
          <a:p>
            <a:pPr marL="812800" indent="-812800">
              <a:lnSpc>
                <a:spcPct val="90000"/>
              </a:lnSpc>
              <a:buClr>
                <a:schemeClr val="tx1"/>
              </a:buClr>
              <a:buFont typeface="Wingdings" pitchFamily="2" charset="2"/>
              <a:buNone/>
            </a:pPr>
            <a:endParaRPr lang="el-GR" sz="2800" dirty="0"/>
          </a:p>
          <a:p>
            <a:pPr marL="812800" indent="-812800">
              <a:lnSpc>
                <a:spcPct val="90000"/>
              </a:lnSpc>
              <a:buClr>
                <a:schemeClr val="tx1"/>
              </a:buClr>
              <a:buFont typeface="Wingdings" pitchFamily="2" charset="2"/>
              <a:buNone/>
            </a:pPr>
            <a:r>
              <a:rPr lang="el-GR" sz="3600" dirty="0"/>
              <a:t>             </a:t>
            </a:r>
            <a:r>
              <a:rPr lang="el-GR" sz="1000" dirty="0"/>
              <a:t>             </a:t>
            </a:r>
          </a:p>
          <a:p>
            <a:pPr marL="812800" indent="-812800">
              <a:lnSpc>
                <a:spcPct val="90000"/>
              </a:lnSpc>
              <a:buClr>
                <a:schemeClr val="tx1"/>
              </a:buClr>
              <a:buFont typeface="Wingdings" pitchFamily="2" charset="2"/>
              <a:buNone/>
            </a:pPr>
            <a:r>
              <a:rPr lang="el-GR" sz="1000" dirty="0"/>
              <a:t>              </a:t>
            </a:r>
          </a:p>
          <a:p>
            <a:pPr marL="812800" indent="-812800">
              <a:lnSpc>
                <a:spcPct val="90000"/>
              </a:lnSpc>
              <a:buClr>
                <a:schemeClr val="tx1"/>
              </a:buClr>
              <a:buFont typeface="Wingdings" pitchFamily="2" charset="2"/>
              <a:buNone/>
            </a:pPr>
            <a:r>
              <a:rPr lang="el-GR" sz="1000" dirty="0"/>
              <a:t>              </a:t>
            </a:r>
          </a:p>
        </p:txBody>
      </p:sp>
    </p:spTree>
  </p:cSld>
  <p:clrMapOvr>
    <a:masterClrMapping/>
  </p:clrMapOvr>
  <p:transition>
    <p:checke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Rectangle 2"/>
          <p:cNvSpPr>
            <a:spLocks noGrp="1" noChangeArrowheads="1"/>
          </p:cNvSpPr>
          <p:nvPr>
            <p:ph type="title"/>
          </p:nvPr>
        </p:nvSpPr>
        <p:spPr>
          <a:xfrm>
            <a:off x="620713" y="306388"/>
            <a:ext cx="7956550" cy="984250"/>
          </a:xfrm>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txBody>
          <a:bodyPr>
            <a:normAutofit fontScale="90000"/>
          </a:bodyPr>
          <a:lstStyle/>
          <a:p>
            <a:r>
              <a:rPr lang="el-GR" sz="2400" b="1" i="1" dirty="0"/>
              <a:t/>
            </a:r>
            <a:br>
              <a:rPr lang="el-GR" sz="2400" b="1" i="1" dirty="0"/>
            </a:br>
            <a:r>
              <a:rPr lang="el-GR" sz="2400" b="1" dirty="0"/>
              <a:t>1</a:t>
            </a:r>
            <a:r>
              <a:rPr lang="el-GR" sz="2400" b="1" dirty="0" smtClean="0"/>
              <a:t>.</a:t>
            </a:r>
            <a:r>
              <a:rPr lang="en-US" sz="2400" b="1" dirty="0" smtClean="0"/>
              <a:t> </a:t>
            </a:r>
            <a:r>
              <a:rPr lang="el-GR" sz="2400" b="1" dirty="0" smtClean="0"/>
              <a:t>ΣΚΟΠΟΙ  ΠΡΟΣΩΠΙΚΗΣ ΠΩΛΗΣΗΣ </a:t>
            </a:r>
            <a:r>
              <a:rPr lang="el-GR" sz="2400" b="1" dirty="0"/>
              <a:t/>
            </a:r>
            <a:br>
              <a:rPr lang="el-GR" sz="2400" b="1" dirty="0"/>
            </a:br>
            <a:endParaRPr lang="el-GR" sz="2400" b="1" dirty="0"/>
          </a:p>
        </p:txBody>
      </p:sp>
      <p:sp>
        <p:nvSpPr>
          <p:cNvPr id="55299" name="Rectangle 3"/>
          <p:cNvSpPr>
            <a:spLocks noGrp="1" noChangeArrowheads="1"/>
          </p:cNvSpPr>
          <p:nvPr>
            <p:ph idx="1"/>
          </p:nvPr>
        </p:nvSpPr>
        <p:spPr>
          <a:xfrm>
            <a:off x="611560" y="1196752"/>
            <a:ext cx="8229600" cy="4941168"/>
          </a:xfrm>
        </p:spPr>
        <p:txBody>
          <a:bodyPr>
            <a:normAutofit lnSpcReduction="10000"/>
          </a:bodyPr>
          <a:lstStyle/>
          <a:p>
            <a:pPr marL="609600" indent="-609600">
              <a:buFont typeface="Wingdings" pitchFamily="2" charset="2"/>
              <a:buNone/>
            </a:pPr>
            <a:r>
              <a:rPr lang="el-GR" sz="2400" dirty="0" smtClean="0"/>
              <a:t>Η προσωπική πώληση εξυπηρετεί:</a:t>
            </a:r>
          </a:p>
          <a:p>
            <a:pPr marL="609600" indent="-609600">
              <a:buClr>
                <a:srgbClr val="FFC000"/>
              </a:buClr>
              <a:buFont typeface="Wingdings" pitchFamily="2" charset="2"/>
              <a:buChar char="Ø"/>
            </a:pPr>
            <a:r>
              <a:rPr lang="el-GR" sz="2400" dirty="0" smtClean="0"/>
              <a:t>Την προσωπική επικοινωνία μεταξύ πελάτη και πολίτη.</a:t>
            </a:r>
          </a:p>
          <a:p>
            <a:pPr marL="609600" indent="-609600">
              <a:buClr>
                <a:srgbClr val="FFC000"/>
              </a:buClr>
              <a:buFont typeface="Wingdings" pitchFamily="2" charset="2"/>
              <a:buChar char="Ø"/>
            </a:pPr>
            <a:r>
              <a:rPr lang="el-GR" sz="2400" dirty="0" smtClean="0"/>
              <a:t>Δημιουργία διαπροσωπικών σχέσεων.</a:t>
            </a:r>
          </a:p>
          <a:p>
            <a:pPr marL="609600" indent="-609600">
              <a:buClr>
                <a:srgbClr val="FFC000"/>
              </a:buClr>
              <a:buFont typeface="Wingdings" pitchFamily="2" charset="2"/>
              <a:buChar char="Ø"/>
            </a:pPr>
            <a:r>
              <a:rPr lang="el-GR" sz="2400" dirty="0" smtClean="0"/>
              <a:t>Την δέσμευση της προσοχής του πελάτη να ακούσει όλη την επιχειρηματολογία του υπαλλήλου.</a:t>
            </a:r>
          </a:p>
          <a:p>
            <a:pPr marL="609600" indent="-609600">
              <a:buClr>
                <a:srgbClr val="FFC000"/>
              </a:buClr>
              <a:buFont typeface="Wingdings" pitchFamily="2" charset="2"/>
              <a:buChar char="Ø"/>
            </a:pPr>
            <a:r>
              <a:rPr lang="el-GR" sz="2400" dirty="0" smtClean="0"/>
              <a:t>Δημιουργία  αναγνωσιμότητας για κάθε προσφερόμενη υπηρεσία.</a:t>
            </a:r>
          </a:p>
          <a:p>
            <a:pPr marL="609600" indent="-609600">
              <a:buClr>
                <a:srgbClr val="FFC000"/>
              </a:buClr>
              <a:buFont typeface="Wingdings" pitchFamily="2" charset="2"/>
              <a:buChar char="Ø"/>
            </a:pPr>
            <a:r>
              <a:rPr lang="el-GR" sz="2400" dirty="0" smtClean="0"/>
              <a:t>Την ανάπτυξη προτιμήσεων για τις προσφερόμενες υπηρεσίες.</a:t>
            </a:r>
          </a:p>
          <a:p>
            <a:pPr marL="609600" indent="-609600">
              <a:buClr>
                <a:srgbClr val="FFC000"/>
              </a:buClr>
              <a:buFont typeface="Wingdings" pitchFamily="2" charset="2"/>
              <a:buChar char="Ø"/>
            </a:pPr>
            <a:r>
              <a:rPr lang="el-GR" sz="2400" dirty="0" smtClean="0"/>
              <a:t>Την διαπραγμάτευση των τόκων, των προμηθειών και των ορών της συνεργασίας με κάθε πελάτη.</a:t>
            </a:r>
          </a:p>
          <a:p>
            <a:pPr marL="609600" indent="-609600">
              <a:buClr>
                <a:srgbClr val="FFC000"/>
              </a:buClr>
              <a:buFont typeface="Wingdings" pitchFamily="2" charset="2"/>
              <a:buChar char="Ø"/>
            </a:pPr>
            <a:r>
              <a:rPr lang="el-GR" sz="2400" dirty="0" smtClean="0"/>
              <a:t>Την παρακολούθηση και παροχή εξυπηρέτησης σε κάθε πελάτη.</a:t>
            </a:r>
          </a:p>
          <a:p>
            <a:pPr marL="609600" indent="-609600">
              <a:buClr>
                <a:schemeClr val="tx1"/>
              </a:buClr>
              <a:buFontTx/>
              <a:buAutoNum type="arabicPeriod" startAt="4"/>
            </a:pPr>
            <a:endParaRPr lang="el-GR" sz="2400" dirty="0" smtClean="0"/>
          </a:p>
          <a:p>
            <a:pPr marL="609600" indent="-609600">
              <a:buClr>
                <a:schemeClr val="tx1"/>
              </a:buClr>
              <a:buFontTx/>
              <a:buAutoNum type="arabicPeriod" startAt="4"/>
            </a:pPr>
            <a:endParaRPr lang="el-GR" sz="2400" dirty="0" smtClean="0"/>
          </a:p>
          <a:p>
            <a:pPr marL="609600" indent="-609600">
              <a:buClr>
                <a:schemeClr val="tx1"/>
              </a:buClr>
              <a:buFontTx/>
              <a:buAutoNum type="arabicPeriod" startAt="4"/>
            </a:pPr>
            <a:endParaRPr lang="el-GR" sz="2400" dirty="0" smtClean="0"/>
          </a:p>
          <a:p>
            <a:pPr marL="609600" indent="-609600">
              <a:buClr>
                <a:schemeClr val="tx1"/>
              </a:buClr>
              <a:buFontTx/>
              <a:buAutoNum type="arabicPeriod" startAt="4"/>
            </a:pPr>
            <a:endParaRPr lang="el-GR" sz="2400" dirty="0" smtClean="0"/>
          </a:p>
          <a:p>
            <a:pPr marL="609600" indent="-609600">
              <a:buClr>
                <a:schemeClr val="tx1"/>
              </a:buClr>
              <a:buFontTx/>
              <a:buAutoNum type="arabicPeriod"/>
            </a:pPr>
            <a:endParaRPr lang="el-GR" sz="2400" dirty="0"/>
          </a:p>
        </p:txBody>
      </p:sp>
    </p:spTree>
  </p:cSld>
  <p:clrMapOvr>
    <a:masterClrMapping/>
  </p:clrMapOvr>
  <p:transition>
    <p:checker/>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2"/>
          <p:cNvSpPr>
            <a:spLocks noGrp="1" noChangeArrowheads="1"/>
          </p:cNvSpPr>
          <p:nvPr>
            <p:ph type="title"/>
          </p:nvPr>
        </p:nvSpPr>
        <p:spPr>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txBody>
          <a:bodyPr>
            <a:normAutofit fontScale="90000"/>
          </a:bodyPr>
          <a:lstStyle/>
          <a:p>
            <a:r>
              <a:rPr lang="el-GR" sz="2000" b="1" i="1" dirty="0"/>
              <a:t/>
            </a:r>
            <a:br>
              <a:rPr lang="el-GR" sz="2000" b="1" i="1" dirty="0"/>
            </a:br>
            <a:r>
              <a:rPr lang="el-GR" sz="2000" b="1" dirty="0"/>
              <a:t>1.Η ΠΡΟΣΩΠΙΚΗ ΠΩΛΗΣΗ</a:t>
            </a:r>
            <a:r>
              <a:rPr lang="el-GR" sz="2000" dirty="0"/>
              <a:t/>
            </a:r>
            <a:br>
              <a:rPr lang="el-GR" sz="2000" dirty="0"/>
            </a:br>
            <a:r>
              <a:rPr lang="el-GR" sz="2000" dirty="0"/>
              <a:t>Ο ΡΟΛΟΣ ΤΗΣ ΠΡΟΣΩΠΙΚΗΣ ΠΩΛΗΣΗΣ ΣΤΟ ΜΑΡΚΕΤΙΝΓΚ .ΤΡΑΠΕΖΙΚΩΝ ΥΠΗΡΕΣΙΩΝ</a:t>
            </a:r>
          </a:p>
        </p:txBody>
      </p:sp>
      <p:sp>
        <p:nvSpPr>
          <p:cNvPr id="57347" name="Rectangle 3"/>
          <p:cNvSpPr>
            <a:spLocks noGrp="1" noChangeArrowheads="1"/>
          </p:cNvSpPr>
          <p:nvPr>
            <p:ph idx="1"/>
          </p:nvPr>
        </p:nvSpPr>
        <p:spPr/>
        <p:txBody>
          <a:bodyPr>
            <a:normAutofit/>
          </a:bodyPr>
          <a:lstStyle/>
          <a:p>
            <a:pPr>
              <a:buFont typeface="Wingdings" pitchFamily="2" charset="2"/>
              <a:buNone/>
            </a:pPr>
            <a:r>
              <a:rPr lang="el-GR" sz="2000" dirty="0" smtClean="0"/>
              <a:t>    Οι θέσεις εργασίας που έχουν προδιαγραφεί για να προσφέρουν ολοκληρωμένες πωλήσεις στον πελάτη είναι:</a:t>
            </a:r>
          </a:p>
          <a:p>
            <a:pPr>
              <a:buClr>
                <a:srgbClr val="FFCC66"/>
              </a:buClr>
              <a:buFont typeface="Wingdings" pitchFamily="2" charset="2"/>
              <a:buChar char="v"/>
            </a:pPr>
            <a:r>
              <a:rPr lang="el-GR" sz="2000" dirty="0" smtClean="0"/>
              <a:t>Ο διευθυντής του καταστήματος.</a:t>
            </a:r>
          </a:p>
          <a:p>
            <a:pPr>
              <a:buClr>
                <a:srgbClr val="FFCC66"/>
              </a:buClr>
              <a:buFont typeface="Wingdings" pitchFamily="2" charset="2"/>
              <a:buChar char="v"/>
            </a:pPr>
            <a:r>
              <a:rPr lang="en-US" sz="2000" dirty="0" smtClean="0"/>
              <a:t>Account officer-</a:t>
            </a:r>
            <a:r>
              <a:rPr lang="el-GR" sz="2000" dirty="0" smtClean="0"/>
              <a:t>υπεύθυνος μεγάλων πελατών.</a:t>
            </a:r>
            <a:endParaRPr lang="el-GR" sz="2000" dirty="0"/>
          </a:p>
        </p:txBody>
      </p:sp>
    </p:spTree>
  </p:cSld>
  <p:clrMapOvr>
    <a:masterClrMapping/>
  </p:clrMapOvr>
  <p:transition>
    <p:checker/>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2"/>
          <p:cNvSpPr>
            <a:spLocks noGrp="1" noChangeArrowheads="1"/>
          </p:cNvSpPr>
          <p:nvPr>
            <p:ph type="title"/>
          </p:nvPr>
        </p:nvSpPr>
        <p:spPr>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txBody>
          <a:bodyPr/>
          <a:lstStyle/>
          <a:p>
            <a:r>
              <a:rPr lang="el-GR" sz="2000" b="1" dirty="0"/>
              <a:t/>
            </a:r>
            <a:br>
              <a:rPr lang="el-GR" sz="2000" b="1" dirty="0"/>
            </a:br>
            <a:r>
              <a:rPr lang="el-GR" sz="2000" dirty="0"/>
              <a:t>ΠΡΟΥΠΟΘΕΣΕΙΣ ΑΠΟΤΕΛΕΣΜΑΤΙΚΩΝ ΠΩΛΗΣΕΩΝ ΤΡΑΠΕΖΙΚΩΝ </a:t>
            </a:r>
            <a:r>
              <a:rPr lang="el-GR" sz="2000" dirty="0" smtClean="0"/>
              <a:t>ΥΠΗΡΕΣΙΩΝ (1)</a:t>
            </a:r>
            <a:endParaRPr lang="el-GR" sz="2000" dirty="0"/>
          </a:p>
        </p:txBody>
      </p:sp>
      <p:sp>
        <p:nvSpPr>
          <p:cNvPr id="58371" name="Rectangle 3"/>
          <p:cNvSpPr>
            <a:spLocks noGrp="1" noChangeArrowheads="1"/>
          </p:cNvSpPr>
          <p:nvPr>
            <p:ph idx="1"/>
          </p:nvPr>
        </p:nvSpPr>
        <p:spPr>
          <a:xfrm>
            <a:off x="467544" y="1340768"/>
            <a:ext cx="8229600" cy="4525963"/>
          </a:xfrm>
        </p:spPr>
        <p:txBody>
          <a:bodyPr>
            <a:normAutofit lnSpcReduction="10000"/>
          </a:bodyPr>
          <a:lstStyle/>
          <a:p>
            <a:pPr>
              <a:buFont typeface="Wingdings" pitchFamily="2" charset="2"/>
              <a:buNone/>
            </a:pPr>
            <a:endParaRPr lang="el-GR" sz="2800" dirty="0"/>
          </a:p>
          <a:p>
            <a:pPr>
              <a:buFont typeface="Wingdings" pitchFamily="2" charset="2"/>
              <a:buNone/>
            </a:pPr>
            <a:r>
              <a:rPr lang="el-GR" sz="2400" dirty="0" smtClean="0"/>
              <a:t>     </a:t>
            </a:r>
            <a:r>
              <a:rPr lang="el-GR" sz="2200" dirty="0" smtClean="0"/>
              <a:t>Ο υπάλληλος της τράπεζας που ασχολείται με πωλήσεις τραπεζικών προϊόντων/υπηρεσιών θα πρέπει να:</a:t>
            </a:r>
          </a:p>
          <a:p>
            <a:pPr>
              <a:buFont typeface="Wingdings" pitchFamily="2" charset="2"/>
              <a:buNone/>
            </a:pPr>
            <a:endParaRPr lang="el-GR" sz="2200" dirty="0" smtClean="0"/>
          </a:p>
          <a:p>
            <a:pPr>
              <a:buClr>
                <a:srgbClr val="C00000"/>
              </a:buClr>
            </a:pPr>
            <a:r>
              <a:rPr lang="el-GR" sz="2200" dirty="0" smtClean="0"/>
              <a:t>Έχει αντίστοιχες με τη θέση εργασίας προδιαγραφές.</a:t>
            </a:r>
          </a:p>
          <a:p>
            <a:pPr>
              <a:buClr>
                <a:srgbClr val="C00000"/>
              </a:buClr>
            </a:pPr>
            <a:r>
              <a:rPr lang="el-GR" sz="2200" dirty="0" smtClean="0"/>
              <a:t>Έχει πλήρη γνώση των προϊόντων του.</a:t>
            </a:r>
          </a:p>
          <a:p>
            <a:pPr>
              <a:buClr>
                <a:srgbClr val="C00000"/>
              </a:buClr>
            </a:pPr>
            <a:r>
              <a:rPr lang="el-GR" sz="2200" dirty="0" smtClean="0"/>
              <a:t>Έχει βαθειά γνώση των ιδιομορφιών ,των προβλημάτων και των αναγκών του τμήματος αγοράς που ανήκει κάθε πελάτης.</a:t>
            </a:r>
          </a:p>
          <a:p>
            <a:pPr>
              <a:lnSpc>
                <a:spcPct val="80000"/>
              </a:lnSpc>
              <a:buClr>
                <a:srgbClr val="C00000"/>
              </a:buClr>
            </a:pPr>
            <a:r>
              <a:rPr lang="el-GR" sz="2200" dirty="0" smtClean="0"/>
              <a:t> Είναι ενήμερος για τους όρους, τις προμήθειες και τις τιμές του ανταγωνισμού.</a:t>
            </a:r>
          </a:p>
          <a:p>
            <a:pPr>
              <a:lnSpc>
                <a:spcPct val="80000"/>
              </a:lnSpc>
              <a:buClr>
                <a:srgbClr val="C00000"/>
              </a:buClr>
            </a:pPr>
            <a:r>
              <a:rPr lang="el-GR" sz="2200" dirty="0" smtClean="0"/>
              <a:t>Είναι ενήμερος της ακολουθουμένης από την τράπεζα πολίτικης για κάθε προσφερόμενη τραπεζική υπηρεσία.</a:t>
            </a:r>
          </a:p>
          <a:p>
            <a:pPr>
              <a:lnSpc>
                <a:spcPct val="80000"/>
              </a:lnSpc>
              <a:buClr>
                <a:srgbClr val="C00000"/>
              </a:buClr>
            </a:pPr>
            <a:r>
              <a:rPr lang="el-GR" sz="2200" dirty="0" smtClean="0"/>
              <a:t>Κρατά τακτική επαφή με όλους τους πελάτες του</a:t>
            </a:r>
          </a:p>
          <a:p>
            <a:pPr>
              <a:buClr>
                <a:schemeClr val="tx1"/>
              </a:buClr>
              <a:buNone/>
            </a:pPr>
            <a:endParaRPr lang="el-GR" sz="2400" dirty="0"/>
          </a:p>
        </p:txBody>
      </p:sp>
    </p:spTree>
  </p:cSld>
  <p:clrMapOvr>
    <a:masterClrMapping/>
  </p:clrMapOvr>
  <p:transition>
    <p:checke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2"/>
          <p:cNvSpPr>
            <a:spLocks noGrp="1" noChangeArrowheads="1"/>
          </p:cNvSpPr>
          <p:nvPr>
            <p:ph type="title"/>
          </p:nvPr>
        </p:nvSpPr>
        <p:spPr>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txBody>
          <a:bodyPr>
            <a:normAutofit fontScale="90000"/>
          </a:bodyPr>
          <a:lstStyle/>
          <a:p>
            <a:r>
              <a:rPr lang="el-GR" sz="2400" b="1" dirty="0"/>
              <a:t/>
            </a:r>
            <a:br>
              <a:rPr lang="el-GR" sz="2400" b="1" dirty="0"/>
            </a:br>
            <a:r>
              <a:rPr lang="el-GR" sz="2400" dirty="0"/>
              <a:t>ΠΡΟΥΠΟΘΕΣΕΙΣ ΑΠΟΤΕΛΕΣΜΑΤΙΚΩΝ ΠΩΛΗΣΕΩΝ ΤΡΑΠΕΖΙΚΩΝ </a:t>
            </a:r>
            <a:r>
              <a:rPr lang="el-GR" sz="2400" dirty="0" smtClean="0"/>
              <a:t>ΥΠΗΡΕΣΙΩΝ (2)</a:t>
            </a:r>
            <a:endParaRPr lang="el-GR" sz="2400" dirty="0"/>
          </a:p>
        </p:txBody>
      </p:sp>
      <p:sp>
        <p:nvSpPr>
          <p:cNvPr id="60419" name="Rectangle 3"/>
          <p:cNvSpPr>
            <a:spLocks noGrp="1" noChangeArrowheads="1"/>
          </p:cNvSpPr>
          <p:nvPr>
            <p:ph idx="1"/>
          </p:nvPr>
        </p:nvSpPr>
        <p:spPr>
          <a:xfrm>
            <a:off x="539552" y="1556792"/>
            <a:ext cx="8229600" cy="4525962"/>
          </a:xfrm>
        </p:spPr>
        <p:txBody>
          <a:bodyPr>
            <a:normAutofit/>
          </a:bodyPr>
          <a:lstStyle/>
          <a:p>
            <a:endParaRPr lang="el-GR" sz="2400" dirty="0" smtClean="0"/>
          </a:p>
          <a:p>
            <a:pPr>
              <a:buClr>
                <a:srgbClr val="C00000"/>
              </a:buClr>
            </a:pPr>
            <a:r>
              <a:rPr lang="el-GR" sz="2000" dirty="0" smtClean="0"/>
              <a:t>Αντιμετωπίζει τις αντιρρήσεις του πελάτη σαν διαφορετικές απόψεις ενδιαφέρουσες και σεβαστές που αποκαλύπτουν το πραγματικό πρόβλημα του πελάτη και έτσι του δίνουν τη δυνατότητα να το λύσει.                                                                                </a:t>
            </a:r>
          </a:p>
          <a:p>
            <a:pPr>
              <a:buClr>
                <a:srgbClr val="C00000"/>
              </a:buClr>
            </a:pPr>
            <a:r>
              <a:rPr lang="el-GR" sz="2000" dirty="0" smtClean="0"/>
              <a:t>Κάνει αυτοκριτική για να ανακαλύψει τους λογούς των επιτυχιών και των αποτυχιών του.</a:t>
            </a:r>
          </a:p>
          <a:p>
            <a:pPr>
              <a:buClr>
                <a:srgbClr val="C00000"/>
              </a:buClr>
            </a:pPr>
            <a:r>
              <a:rPr lang="el-GR" sz="2000" dirty="0" smtClean="0"/>
              <a:t>Ενεργεί με βάση την οικονομική αρχή της ελαχιστοποίησης του κόστους και της μεγιστοποίησης του κέρδους. </a:t>
            </a:r>
          </a:p>
          <a:p>
            <a:pPr>
              <a:buClr>
                <a:srgbClr val="C00000"/>
              </a:buClr>
            </a:pPr>
            <a:r>
              <a:rPr lang="el-GR" sz="2000" dirty="0" smtClean="0"/>
              <a:t>Επιδιώκει την ενεργό συμμέτοχη  του πελάτη στη ζήτηση του προϊόντος/υπηρεσίας.</a:t>
            </a:r>
            <a:endParaRPr lang="el-GR" sz="2000" dirty="0"/>
          </a:p>
        </p:txBody>
      </p:sp>
    </p:spTree>
  </p:cSld>
  <p:clrMapOvr>
    <a:masterClrMapping/>
  </p:clrMapOvr>
  <p:transition>
    <p:checke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2"/>
          <p:cNvSpPr>
            <a:spLocks noGrp="1" noChangeArrowheads="1"/>
          </p:cNvSpPr>
          <p:nvPr>
            <p:ph type="title"/>
          </p:nvPr>
        </p:nvSpPr>
        <p:spPr>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txBody>
          <a:bodyPr>
            <a:normAutofit/>
          </a:bodyPr>
          <a:lstStyle/>
          <a:p>
            <a:r>
              <a:rPr lang="el-GR" sz="2400" b="1" dirty="0"/>
              <a:t/>
            </a:r>
            <a:br>
              <a:rPr lang="el-GR" sz="2400" b="1" dirty="0"/>
            </a:br>
            <a:r>
              <a:rPr lang="el-GR" sz="2400" dirty="0"/>
              <a:t>ΤΑ ΣΤΑΔΙΑ ΤΗΣ ΠΩΛΗΣΗΣ ΤΩΝ ΤΡΑΠΕΖΙΚΩΝ </a:t>
            </a:r>
            <a:r>
              <a:rPr lang="el-GR" sz="2400" dirty="0" smtClean="0"/>
              <a:t>ΥΠΗΡΕΣΙΩΝ (1)</a:t>
            </a:r>
            <a:endParaRPr lang="el-GR" sz="2400" dirty="0"/>
          </a:p>
        </p:txBody>
      </p:sp>
      <p:sp>
        <p:nvSpPr>
          <p:cNvPr id="61443" name="Rectangle 3"/>
          <p:cNvSpPr>
            <a:spLocks noGrp="1" noChangeArrowheads="1"/>
          </p:cNvSpPr>
          <p:nvPr>
            <p:ph idx="1"/>
          </p:nvPr>
        </p:nvSpPr>
        <p:spPr>
          <a:xfrm>
            <a:off x="468313" y="1773238"/>
            <a:ext cx="8229600" cy="4525962"/>
          </a:xfrm>
        </p:spPr>
        <p:txBody>
          <a:bodyPr/>
          <a:lstStyle/>
          <a:p>
            <a:pPr marL="812800" indent="-812800">
              <a:buClr>
                <a:srgbClr val="FF0000"/>
              </a:buClr>
              <a:buFont typeface="+mj-lt"/>
              <a:buAutoNum type="romanUcPeriod"/>
            </a:pPr>
            <a:r>
              <a:rPr lang="el-GR" sz="2400" b="1" dirty="0">
                <a:solidFill>
                  <a:srgbClr val="FF0000"/>
                </a:solidFill>
              </a:rPr>
              <a:t>ΣΤΑΔΙΟ ΠΡΟΓΡΑΜΜΑΤΙΣΜΟΥ</a:t>
            </a:r>
            <a:r>
              <a:rPr lang="el-GR" sz="2400" dirty="0" smtClean="0">
                <a:solidFill>
                  <a:srgbClr val="FF0000"/>
                </a:solidFill>
              </a:rPr>
              <a:t>:</a:t>
            </a:r>
            <a:r>
              <a:rPr lang="en-US" sz="2400" dirty="0" smtClean="0">
                <a:solidFill>
                  <a:srgbClr val="FF0000"/>
                </a:solidFill>
              </a:rPr>
              <a:t>                                                </a:t>
            </a:r>
            <a:r>
              <a:rPr lang="el-GR" sz="2000" dirty="0" smtClean="0"/>
              <a:t> </a:t>
            </a:r>
            <a:r>
              <a:rPr lang="el-GR" sz="2000" dirty="0" smtClean="0"/>
              <a:t>Σε αυτό το στάδιο διερευνώνται οι πηγές πληροφοριών για νέους πελάτες. Η συλλογή πληροφοριών στοχεύει στη διαπίστωση του αν αυτοί οι πελάτες βρίσκονται μέσα στις κατηγορίες των επιθυμητών πελατών.</a:t>
            </a:r>
            <a:endParaRPr lang="el-GR" sz="2000" dirty="0"/>
          </a:p>
        </p:txBody>
      </p:sp>
    </p:spTree>
  </p:cSld>
  <p:clrMapOvr>
    <a:masterClrMapping/>
  </p:clrMapOvr>
  <p:transition>
    <p:checke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Rectangle 2"/>
          <p:cNvSpPr>
            <a:spLocks noGrp="1" noChangeArrowheads="1"/>
          </p:cNvSpPr>
          <p:nvPr>
            <p:ph type="title"/>
          </p:nvPr>
        </p:nvSpPr>
        <p:spPr>
          <a:gradFill flip="none" rotWithShape="1">
            <a:gsLst>
              <a:gs pos="0">
                <a:srgbClr val="FFC000">
                  <a:tint val="66000"/>
                  <a:satMod val="160000"/>
                </a:srgbClr>
              </a:gs>
              <a:gs pos="50000">
                <a:srgbClr val="FFC000">
                  <a:tint val="44500"/>
                  <a:satMod val="160000"/>
                </a:srgbClr>
              </a:gs>
              <a:gs pos="100000">
                <a:srgbClr val="FFC000">
                  <a:tint val="23500"/>
                  <a:satMod val="160000"/>
                </a:srgbClr>
              </a:gs>
            </a:gsLst>
            <a:lin ang="5400000" scaled="1"/>
            <a:tileRect/>
          </a:gradFill>
        </p:spPr>
        <p:txBody>
          <a:bodyPr>
            <a:normAutofit/>
          </a:bodyPr>
          <a:lstStyle/>
          <a:p>
            <a:r>
              <a:rPr lang="el-GR" sz="2400" b="1" dirty="0"/>
              <a:t/>
            </a:r>
            <a:br>
              <a:rPr lang="el-GR" sz="2400" b="1" dirty="0"/>
            </a:br>
            <a:r>
              <a:rPr lang="el-GR" sz="2400" dirty="0"/>
              <a:t>ΤΑ ΣΤΑΔΙΑ ΤΗΣ ΠΩΛΗΣΗΣ ΤΩΝ ΤΡΑΠΕΖΙΚΩΝ </a:t>
            </a:r>
            <a:r>
              <a:rPr lang="el-GR" sz="2400" dirty="0" smtClean="0"/>
              <a:t>ΥΠΗΡΕΣΙΩΝ (2)</a:t>
            </a:r>
            <a:endParaRPr lang="el-GR" sz="2400" dirty="0"/>
          </a:p>
        </p:txBody>
      </p:sp>
      <p:sp>
        <p:nvSpPr>
          <p:cNvPr id="62467" name="Rectangle 3"/>
          <p:cNvSpPr>
            <a:spLocks noGrp="1" noChangeArrowheads="1"/>
          </p:cNvSpPr>
          <p:nvPr>
            <p:ph idx="1"/>
          </p:nvPr>
        </p:nvSpPr>
        <p:spPr>
          <a:xfrm>
            <a:off x="468313" y="1773238"/>
            <a:ext cx="8229600" cy="4525962"/>
          </a:xfrm>
        </p:spPr>
        <p:txBody>
          <a:bodyPr/>
          <a:lstStyle/>
          <a:p>
            <a:pPr marL="812800" indent="-812800">
              <a:buClr>
                <a:schemeClr val="tx1"/>
              </a:buClr>
              <a:buFontTx/>
              <a:buAutoNum type="romanUcPeriod" startAt="2"/>
            </a:pPr>
            <a:r>
              <a:rPr lang="el-GR" sz="2400" b="1" dirty="0">
                <a:solidFill>
                  <a:srgbClr val="FF0000"/>
                </a:solidFill>
              </a:rPr>
              <a:t>ΣΤΑΔΙΟ ΠΡΟΣΕΓΓΙΣΗΣ:</a:t>
            </a:r>
            <a:endParaRPr lang="el-GR" sz="2400" dirty="0">
              <a:solidFill>
                <a:srgbClr val="FF0000"/>
              </a:solidFill>
            </a:endParaRPr>
          </a:p>
          <a:p>
            <a:pPr marL="812800" indent="-812800">
              <a:buClr>
                <a:schemeClr val="tx1"/>
              </a:buClr>
              <a:buFontTx/>
              <a:buNone/>
            </a:pPr>
            <a:r>
              <a:rPr lang="el-GR" sz="2400" dirty="0"/>
              <a:t>          </a:t>
            </a:r>
            <a:r>
              <a:rPr lang="el-GR" sz="2400" dirty="0" smtClean="0"/>
              <a:t>  </a:t>
            </a:r>
            <a:r>
              <a:rPr lang="el-GR" sz="2000" dirty="0" smtClean="0"/>
              <a:t>Αποτελεί την απαρχή της επικοινωνίας με τον πελάτη.                                   Οι τρόποι επικοινωνίας με τον πελάτη περιλαμβάνουν:</a:t>
            </a:r>
          </a:p>
          <a:p>
            <a:pPr marL="812800" indent="-812800">
              <a:buClr>
                <a:srgbClr val="FF0000"/>
              </a:buClr>
              <a:buFont typeface="Wingdings" pitchFamily="2" charset="2"/>
              <a:buChar char="Ø"/>
            </a:pPr>
            <a:r>
              <a:rPr lang="el-GR" sz="2000" dirty="0" smtClean="0"/>
              <a:t> Την τηλεφωνική επικοινωνία. </a:t>
            </a:r>
          </a:p>
          <a:p>
            <a:pPr marL="812800" indent="-812800">
              <a:buClr>
                <a:srgbClr val="FF0000"/>
              </a:buClr>
              <a:buFont typeface="Wingdings" pitchFamily="2" charset="2"/>
              <a:buChar char="Ø"/>
            </a:pPr>
            <a:r>
              <a:rPr lang="el-GR" sz="2000" dirty="0" smtClean="0"/>
              <a:t>Την αλληλογραφία.</a:t>
            </a:r>
          </a:p>
          <a:p>
            <a:pPr marL="812800" indent="-812800">
              <a:buClr>
                <a:srgbClr val="FF0000"/>
              </a:buClr>
              <a:buFont typeface="Wingdings" pitchFamily="2" charset="2"/>
              <a:buChar char="Ø"/>
            </a:pPr>
            <a:r>
              <a:rPr lang="el-GR" sz="2000" dirty="0" smtClean="0"/>
              <a:t>Την προσωπική επαφή με τον πελάτη.</a:t>
            </a:r>
            <a:endParaRPr lang="el-GR" sz="2000" dirty="0"/>
          </a:p>
        </p:txBody>
      </p:sp>
    </p:spTree>
  </p:cSld>
  <p:clrMapOvr>
    <a:masterClrMapping/>
  </p:clrMapOvr>
  <p:transition>
    <p:checker/>
  </p:transition>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785</TotalTime>
  <Words>1117</Words>
  <Application>Microsoft Office PowerPoint</Application>
  <PresentationFormat>Προβολή στην οθόνη (4:3)</PresentationFormat>
  <Paragraphs>150</Paragraphs>
  <Slides>21</Slides>
  <Notes>17</Notes>
  <HiddenSlides>0</HiddenSlides>
  <MMClips>0</MMClips>
  <ScaleCrop>false</ScaleCrop>
  <HeadingPairs>
    <vt:vector size="4" baseType="variant">
      <vt:variant>
        <vt:lpstr>Θέμα</vt:lpstr>
      </vt:variant>
      <vt:variant>
        <vt:i4>1</vt:i4>
      </vt:variant>
      <vt:variant>
        <vt:lpstr>Τίτλοι διαφανειών</vt:lpstr>
      </vt:variant>
      <vt:variant>
        <vt:i4>21</vt:i4>
      </vt:variant>
    </vt:vector>
  </HeadingPairs>
  <TitlesOfParts>
    <vt:vector size="22" baseType="lpstr">
      <vt:lpstr>Θέμα του Office</vt:lpstr>
      <vt:lpstr>ΠΡΟΒΟΛΗ &amp; ΕΠΙΚΟΙΝΩΝΙΑ</vt:lpstr>
      <vt:lpstr>Συστατικά του Μίγματος προβολής και επικοινωνίας</vt:lpstr>
      <vt:lpstr> Η ΠΡΟΣΩΠΙΚΗ ΠΩΛΗΣΗ </vt:lpstr>
      <vt:lpstr> 1. ΣΚΟΠΟΙ  ΠΡΟΣΩΠΙΚΗΣ ΠΩΛΗΣΗΣ  </vt:lpstr>
      <vt:lpstr> 1.Η ΠΡΟΣΩΠΙΚΗ ΠΩΛΗΣΗ Ο ΡΟΛΟΣ ΤΗΣ ΠΡΟΣΩΠΙΚΗΣ ΠΩΛΗΣΗΣ ΣΤΟ ΜΑΡΚΕΤΙΝΓΚ .ΤΡΑΠΕΖΙΚΩΝ ΥΠΗΡΕΣΙΩΝ</vt:lpstr>
      <vt:lpstr> ΠΡΟΥΠΟΘΕΣΕΙΣ ΑΠΟΤΕΛΕΣΜΑΤΙΚΩΝ ΠΩΛΗΣΕΩΝ ΤΡΑΠΕΖΙΚΩΝ ΥΠΗΡΕΣΙΩΝ (1)</vt:lpstr>
      <vt:lpstr> ΠΡΟΥΠΟΘΕΣΕΙΣ ΑΠΟΤΕΛΕΣΜΑΤΙΚΩΝ ΠΩΛΗΣΕΩΝ ΤΡΑΠΕΖΙΚΩΝ ΥΠΗΡΕΣΙΩΝ (2)</vt:lpstr>
      <vt:lpstr> ΤΑ ΣΤΑΔΙΑ ΤΗΣ ΠΩΛΗΣΗΣ ΤΩΝ ΤΡΑΠΕΖΙΚΩΝ ΥΠΗΡΕΣΙΩΝ (1)</vt:lpstr>
      <vt:lpstr> ΤΑ ΣΤΑΔΙΑ ΤΗΣ ΠΩΛΗΣΗΣ ΤΩΝ ΤΡΑΠΕΖΙΚΩΝ ΥΠΗΡΕΣΙΩΝ (2)</vt:lpstr>
      <vt:lpstr> ΤΑ ΣΤΑΔΙΑ ΤΗΣ ΠΩΛΗΣΗΣ ΤΩΝ ΤΡΑΠΕΖΙΚΩΝ ΥΠΗΡΕΣΙΩΝ (3)</vt:lpstr>
      <vt:lpstr> ΤΑ ΣΤΑΔΙΑ ΤΗΣ ΠΩΛΗΣΗΣ ΤΩΝ ΤΡΑΠΕΖΙΚΩΝ ΥΠΗΡΕΣΙΩΝ (4)</vt:lpstr>
      <vt:lpstr>2. Η ΔΙΑΦΗΜΙΣΗ</vt:lpstr>
      <vt:lpstr>  ΣΚΟΠΟΙ ΤΗΣ ΔΙΑΦΗΜΙΣΗΣ ΤΡΑΠΕΖΙΚΩΝ ΥΠΗΡΕΣΙΩΝ</vt:lpstr>
      <vt:lpstr> 3.Η ΠΡΟΩΘΗΣΗ ΤΩΝ ΠΩΛΗΣΕΩΝ </vt:lpstr>
      <vt:lpstr>  ΠΟΥ ΑΠΕΥΘΥΝΕΤΑΙ Η ΠΡΟΩΘΗΣΗ ΤΩΝ ΠΩΛΗΣΕΩΝ </vt:lpstr>
      <vt:lpstr>ΤΑ ΜΕΣΑ ΠΡΟΩΘΗΣΗΣ ΠΩΛΗΣΕΩΝ </vt:lpstr>
      <vt:lpstr> 4.ΟΙ ΔΗΜΟΣΙΕΣ ΣΧΕΣΕΙΣ ΚΑΙ Η ΔΗΜΟΣΙΟΤΗΤΑ </vt:lpstr>
      <vt:lpstr> ΟΜΑΔΕΣ ΣΤΟΧΟΙ (1)</vt:lpstr>
      <vt:lpstr>ΟΜΑΔΕΣ ΣΤΟΧΟΙ (2)</vt:lpstr>
      <vt:lpstr>Διαφάνεια 20</vt:lpstr>
      <vt:lpstr>Βιβλιογραφία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ΜΑΘΗΜΑ:  ΜΑΡΚΕΤΙΝΓΚ ΧΡΗΜΑΤΟΟΙΚΟΝΟΜΙΚΩΝ ΠΡΟΙΟΝΤΩΝ</dc:title>
  <dc:creator>user</dc:creator>
  <cp:lastModifiedBy>USER</cp:lastModifiedBy>
  <cp:revision>61</cp:revision>
  <dcterms:created xsi:type="dcterms:W3CDTF">2008-11-11T14:34:52Z</dcterms:created>
  <dcterms:modified xsi:type="dcterms:W3CDTF">2016-03-03T15:56:07Z</dcterms:modified>
</cp:coreProperties>
</file>