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wav" ContentType="audio/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0" r:id="rId1"/>
  </p:sldMasterIdLst>
  <p:notesMasterIdLst>
    <p:notesMasterId r:id="rId84"/>
  </p:notesMasterIdLst>
  <p:sldIdLst>
    <p:sldId id="644" r:id="rId2"/>
    <p:sldId id="646" r:id="rId3"/>
    <p:sldId id="647" r:id="rId4"/>
    <p:sldId id="648" r:id="rId5"/>
    <p:sldId id="649" r:id="rId6"/>
    <p:sldId id="650" r:id="rId7"/>
    <p:sldId id="651" r:id="rId8"/>
    <p:sldId id="652" r:id="rId9"/>
    <p:sldId id="653" r:id="rId10"/>
    <p:sldId id="654" r:id="rId11"/>
    <p:sldId id="655" r:id="rId12"/>
    <p:sldId id="656" r:id="rId13"/>
    <p:sldId id="657" r:id="rId14"/>
    <p:sldId id="658" r:id="rId15"/>
    <p:sldId id="659" r:id="rId16"/>
    <p:sldId id="660" r:id="rId17"/>
    <p:sldId id="661" r:id="rId18"/>
    <p:sldId id="662" r:id="rId19"/>
    <p:sldId id="664" r:id="rId20"/>
    <p:sldId id="663" r:id="rId21"/>
    <p:sldId id="665" r:id="rId22"/>
    <p:sldId id="666" r:id="rId23"/>
    <p:sldId id="667" r:id="rId24"/>
    <p:sldId id="364" r:id="rId25"/>
    <p:sldId id="365" r:id="rId26"/>
    <p:sldId id="366" r:id="rId27"/>
    <p:sldId id="367" r:id="rId28"/>
    <p:sldId id="368" r:id="rId29"/>
    <p:sldId id="369" r:id="rId30"/>
    <p:sldId id="370" r:id="rId31"/>
    <p:sldId id="371" r:id="rId32"/>
    <p:sldId id="372" r:id="rId33"/>
    <p:sldId id="376" r:id="rId34"/>
    <p:sldId id="377" r:id="rId35"/>
    <p:sldId id="378" r:id="rId36"/>
    <p:sldId id="379" r:id="rId37"/>
    <p:sldId id="380" r:id="rId38"/>
    <p:sldId id="381" r:id="rId39"/>
    <p:sldId id="382" r:id="rId40"/>
    <p:sldId id="383" r:id="rId41"/>
    <p:sldId id="668" r:id="rId42"/>
    <p:sldId id="384" r:id="rId43"/>
    <p:sldId id="385" r:id="rId44"/>
    <p:sldId id="669" r:id="rId45"/>
    <p:sldId id="387" r:id="rId46"/>
    <p:sldId id="389" r:id="rId47"/>
    <p:sldId id="390" r:id="rId48"/>
    <p:sldId id="391" r:id="rId49"/>
    <p:sldId id="392" r:id="rId50"/>
    <p:sldId id="393" r:id="rId51"/>
    <p:sldId id="394" r:id="rId52"/>
    <p:sldId id="395" r:id="rId53"/>
    <p:sldId id="396" r:id="rId54"/>
    <p:sldId id="397" r:id="rId55"/>
    <p:sldId id="398" r:id="rId56"/>
    <p:sldId id="399" r:id="rId57"/>
    <p:sldId id="400" r:id="rId58"/>
    <p:sldId id="401" r:id="rId59"/>
    <p:sldId id="402" r:id="rId60"/>
    <p:sldId id="403" r:id="rId61"/>
    <p:sldId id="404" r:id="rId62"/>
    <p:sldId id="670" r:id="rId63"/>
    <p:sldId id="671" r:id="rId64"/>
    <p:sldId id="405" r:id="rId65"/>
    <p:sldId id="406" r:id="rId66"/>
    <p:sldId id="407" r:id="rId67"/>
    <p:sldId id="408" r:id="rId68"/>
    <p:sldId id="409" r:id="rId69"/>
    <p:sldId id="410" r:id="rId70"/>
    <p:sldId id="411" r:id="rId71"/>
    <p:sldId id="412" r:id="rId72"/>
    <p:sldId id="413" r:id="rId73"/>
    <p:sldId id="414" r:id="rId74"/>
    <p:sldId id="415" r:id="rId75"/>
    <p:sldId id="416" r:id="rId76"/>
    <p:sldId id="417" r:id="rId77"/>
    <p:sldId id="418" r:id="rId78"/>
    <p:sldId id="419" r:id="rId79"/>
    <p:sldId id="421" r:id="rId80"/>
    <p:sldId id="422" r:id="rId81"/>
    <p:sldId id="423" r:id="rId82"/>
    <p:sldId id="424" r:id="rId83"/>
  </p:sldIdLst>
  <p:sldSz cx="9144000" cy="6858000" type="screen4x3"/>
  <p:notesSz cx="6858000" cy="9144000"/>
  <p:defaultTextStyle>
    <a:defPPr>
      <a:defRPr lang="el-GR"/>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00"/>
    <a:srgbClr val="CC3300"/>
    <a:srgbClr val="663300"/>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00" autoAdjust="0"/>
    <p:restoredTop sz="90909" autoAdjust="0"/>
  </p:normalViewPr>
  <p:slideViewPr>
    <p:cSldViewPr>
      <p:cViewPr>
        <p:scale>
          <a:sx n="100" d="100"/>
          <a:sy n="100" d="100"/>
        </p:scale>
        <p:origin x="-8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318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l-GR"/>
          </a:p>
        </p:txBody>
      </p:sp>
      <p:sp>
        <p:nvSpPr>
          <p:cNvPr id="9318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l-GR"/>
          </a:p>
        </p:txBody>
      </p:sp>
      <p:sp>
        <p:nvSpPr>
          <p:cNvPr id="1966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318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noProof="0" smtClean="0"/>
              <a:t>Κάντε κλικ για να επεξεργαστείτε τα στυλ κειμένου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9319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l-GR"/>
          </a:p>
        </p:txBody>
      </p:sp>
      <p:sp>
        <p:nvSpPr>
          <p:cNvPr id="9319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4CF95A58-D4C9-4AC5-BB15-A63ACF656DAD}" type="slidenum">
              <a:rPr lang="el-GR"/>
              <a:pPr>
                <a:defRPr/>
              </a:pPr>
              <a:t>‹#›</a:t>
            </a:fld>
            <a:endParaRPr lang="el-GR"/>
          </a:p>
        </p:txBody>
      </p:sp>
    </p:spTree>
    <p:extLst>
      <p:ext uri="{BB962C8B-B14F-4D97-AF65-F5344CB8AC3E}">
        <p14:creationId xmlns:p14="http://schemas.microsoft.com/office/powerpoint/2010/main" val="39444439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40EF200-503B-4F8C-8606-9B100AC92D1C}" type="slidenum">
              <a:rPr lang="el-GR" sz="1200"/>
              <a:pPr eaLnBrk="1" hangingPunct="1"/>
              <a:t>53</a:t>
            </a:fld>
            <a:endParaRPr lang="el-GR" sz="1200"/>
          </a:p>
        </p:txBody>
      </p:sp>
      <p:sp>
        <p:nvSpPr>
          <p:cNvPr id="197635" name="Rectangle 1026"/>
          <p:cNvSpPr>
            <a:spLocks noGrp="1" noRot="1" noChangeAspect="1" noChangeArrowheads="1" noTextEdit="1"/>
          </p:cNvSpPr>
          <p:nvPr>
            <p:ph type="sldImg"/>
          </p:nvPr>
        </p:nvSpPr>
        <p:spPr>
          <a:ln/>
        </p:spPr>
      </p:sp>
      <p:sp>
        <p:nvSpPr>
          <p:cNvPr id="197636" name="Rectangle 1027"/>
          <p:cNvSpPr>
            <a:spLocks noGrp="1" noChangeArrowheads="1"/>
          </p:cNvSpPr>
          <p:nvPr>
            <p:ph type="body" idx="1"/>
          </p:nvPr>
        </p:nvSpPr>
        <p:spPr>
          <a:noFill/>
        </p:spPr>
        <p:txBody>
          <a:bodyPr/>
          <a:lstStyle/>
          <a:p>
            <a:pPr eaLnBrk="1" hangingPunct="1"/>
            <a:endParaRPr lang="el-GR"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lvl1pPr>
              <a:defRPr/>
            </a:lvl1pPr>
          </a:lstStyle>
          <a:p>
            <a:pPr>
              <a:defRPr/>
            </a:pPr>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33677869-61D8-4108-B857-C89807041E7D}" type="slidenum">
              <a:rPr lang="el-GR"/>
              <a:pPr>
                <a:defRPr/>
              </a:pPr>
              <a:t>‹#›</a:t>
            </a:fld>
            <a:endParaRPr lang="el-GR"/>
          </a:p>
        </p:txBody>
      </p:sp>
    </p:spTree>
    <p:extLst>
      <p:ext uri="{BB962C8B-B14F-4D97-AF65-F5344CB8AC3E}">
        <p14:creationId xmlns:p14="http://schemas.microsoft.com/office/powerpoint/2010/main" val="1896440941"/>
      </p:ext>
    </p:extLst>
  </p:cSld>
  <p:clrMapOvr>
    <a:masterClrMapping/>
  </p:clrMapOvr>
  <p:transition spd="med">
    <p:random/>
    <p:sndAc>
      <p:stSnd>
        <p:snd r:embed="rId1" name="type.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4192D416-A364-4F6E-8A7D-DD048B867BF9}" type="slidenum">
              <a:rPr lang="el-GR"/>
              <a:pPr>
                <a:defRPr/>
              </a:pPr>
              <a:t>‹#›</a:t>
            </a:fld>
            <a:endParaRPr lang="el-GR"/>
          </a:p>
        </p:txBody>
      </p:sp>
    </p:spTree>
    <p:extLst>
      <p:ext uri="{BB962C8B-B14F-4D97-AF65-F5344CB8AC3E}">
        <p14:creationId xmlns:p14="http://schemas.microsoft.com/office/powerpoint/2010/main" val="212809301"/>
      </p:ext>
    </p:extLst>
  </p:cSld>
  <p:clrMapOvr>
    <a:masterClrMapping/>
  </p:clrMapOvr>
  <p:transition spd="med">
    <p:random/>
    <p:sndAc>
      <p:stSnd>
        <p:snd r:embed="rId1" name="type.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8F5765A3-D2B6-433D-B196-49687ABEE303}" type="slidenum">
              <a:rPr lang="el-GR"/>
              <a:pPr>
                <a:defRPr/>
              </a:pPr>
              <a:t>‹#›</a:t>
            </a:fld>
            <a:endParaRPr lang="el-GR"/>
          </a:p>
        </p:txBody>
      </p:sp>
    </p:spTree>
    <p:extLst>
      <p:ext uri="{BB962C8B-B14F-4D97-AF65-F5344CB8AC3E}">
        <p14:creationId xmlns:p14="http://schemas.microsoft.com/office/powerpoint/2010/main" val="2908066918"/>
      </p:ext>
    </p:extLst>
  </p:cSld>
  <p:clrMapOvr>
    <a:masterClrMapping/>
  </p:clrMapOvr>
  <p:transition spd="med">
    <p:random/>
    <p:sndAc>
      <p:stSnd>
        <p:snd r:embed="rId1" name="type.wav"/>
      </p:stSnd>
    </p:sndAc>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Τίτλος, Clip Art και Κεί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914400" y="762000"/>
            <a:ext cx="8001000" cy="1143000"/>
          </a:xfrm>
        </p:spPr>
        <p:txBody>
          <a:bodyPr/>
          <a:lstStyle/>
          <a:p>
            <a:r>
              <a:rPr lang="el-GR" smtClean="0"/>
              <a:t>Στυλ κύριου τίτλου</a:t>
            </a:r>
            <a:endParaRPr lang="el-GR"/>
          </a:p>
        </p:txBody>
      </p:sp>
      <p:sp>
        <p:nvSpPr>
          <p:cNvPr id="3" name="Θέση ClipArt 2"/>
          <p:cNvSpPr>
            <a:spLocks noGrp="1"/>
          </p:cNvSpPr>
          <p:nvPr>
            <p:ph type="clipArt" sz="half" idx="1"/>
          </p:nvPr>
        </p:nvSpPr>
        <p:spPr>
          <a:xfrm>
            <a:off x="914400" y="2362200"/>
            <a:ext cx="3924300" cy="3733800"/>
          </a:xfrm>
        </p:spPr>
        <p:txBody>
          <a:bodyPr rtlCol="0">
            <a:normAutofit/>
          </a:bodyPr>
          <a:lstStyle/>
          <a:p>
            <a:pPr lvl="0"/>
            <a:endParaRPr lang="el-GR" noProof="0" smtClean="0"/>
          </a:p>
        </p:txBody>
      </p:sp>
      <p:sp>
        <p:nvSpPr>
          <p:cNvPr id="4" name="Θέση κειμένου 3"/>
          <p:cNvSpPr>
            <a:spLocks noGrp="1"/>
          </p:cNvSpPr>
          <p:nvPr>
            <p:ph type="body" sz="half" idx="2"/>
          </p:nvPr>
        </p:nvSpPr>
        <p:spPr>
          <a:xfrm>
            <a:off x="4991100" y="2362200"/>
            <a:ext cx="3924300" cy="37338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a:xfrm>
            <a:off x="7010400" y="6553200"/>
            <a:ext cx="1905000" cy="304800"/>
          </a:xfrm>
        </p:spPr>
        <p:txBody>
          <a:bodyPr/>
          <a:lstStyle>
            <a:lvl1pPr>
              <a:defRPr smtClean="0"/>
            </a:lvl1pPr>
          </a:lstStyle>
          <a:p>
            <a:pPr>
              <a:defRPr/>
            </a:pPr>
            <a:endParaRPr lang="el-GR"/>
          </a:p>
        </p:txBody>
      </p:sp>
      <p:sp>
        <p:nvSpPr>
          <p:cNvPr id="6" name="Θέση υποσέλιδου 5"/>
          <p:cNvSpPr>
            <a:spLocks noGrp="1"/>
          </p:cNvSpPr>
          <p:nvPr>
            <p:ph type="ftr" sz="quarter" idx="11"/>
          </p:nvPr>
        </p:nvSpPr>
        <p:spPr>
          <a:xfrm>
            <a:off x="2936875" y="6529388"/>
            <a:ext cx="2895600" cy="304800"/>
          </a:xfrm>
        </p:spPr>
        <p:txBody>
          <a:bodyPr/>
          <a:lstStyle>
            <a:lvl1pPr>
              <a:defRPr smtClean="0"/>
            </a:lvl1pPr>
          </a:lstStyle>
          <a:p>
            <a:pPr>
              <a:defRPr/>
            </a:pPr>
            <a:endParaRPr lang="el-GR"/>
          </a:p>
        </p:txBody>
      </p:sp>
      <p:sp>
        <p:nvSpPr>
          <p:cNvPr id="7" name="Θέση αριθμού διαφάνειας 6"/>
          <p:cNvSpPr>
            <a:spLocks noGrp="1"/>
          </p:cNvSpPr>
          <p:nvPr>
            <p:ph type="sldNum" sz="quarter" idx="12"/>
          </p:nvPr>
        </p:nvSpPr>
        <p:spPr>
          <a:xfrm>
            <a:off x="84138" y="6343650"/>
            <a:ext cx="587375" cy="488950"/>
          </a:xfrm>
        </p:spPr>
        <p:txBody>
          <a:bodyPr/>
          <a:lstStyle>
            <a:lvl1pPr>
              <a:defRPr smtClean="0"/>
            </a:lvl1pPr>
          </a:lstStyle>
          <a:p>
            <a:pPr>
              <a:defRPr/>
            </a:pPr>
            <a:fld id="{CF6B5002-4D32-4259-A894-EBCB96D4E30B}" type="slidenum">
              <a:rPr lang="el-GR"/>
              <a:pPr>
                <a:defRPr/>
              </a:pPr>
              <a:t>‹#›</a:t>
            </a:fld>
            <a:endParaRPr lang="el-GR"/>
          </a:p>
        </p:txBody>
      </p:sp>
    </p:spTree>
    <p:extLst>
      <p:ext uri="{BB962C8B-B14F-4D97-AF65-F5344CB8AC3E}">
        <p14:creationId xmlns:p14="http://schemas.microsoft.com/office/powerpoint/2010/main" val="1128046426"/>
      </p:ext>
    </p:extLst>
  </p:cSld>
  <p:clrMapOvr>
    <a:masterClrMapping/>
  </p:clrMapOvr>
  <p:transition spd="med">
    <p:random/>
    <p:sndAc>
      <p:stSnd>
        <p:snd r:embed="rId1" name="type.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Αντικείμενο">
    <p:spTree>
      <p:nvGrpSpPr>
        <p:cNvPr id="1" name=""/>
        <p:cNvGrpSpPr/>
        <p:nvPr/>
      </p:nvGrpSpPr>
      <p:grpSpPr>
        <a:xfrm>
          <a:off x="0" y="0"/>
          <a:ext cx="0" cy="0"/>
          <a:chOff x="0" y="0"/>
          <a:chExt cx="0" cy="0"/>
        </a:xfrm>
      </p:grpSpPr>
      <p:sp>
        <p:nvSpPr>
          <p:cNvPr id="2" name="1 - Θέση περιεχομένου"/>
          <p:cNvSpPr>
            <a:spLocks noGrp="1"/>
          </p:cNvSpPr>
          <p:nvPr>
            <p:ph/>
          </p:nvPr>
        </p:nvSpPr>
        <p:spPr>
          <a:xfrm>
            <a:off x="685800" y="609600"/>
            <a:ext cx="7772400" cy="54864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3" name="Rectangle 4"/>
          <p:cNvSpPr>
            <a:spLocks noGrp="1" noChangeArrowheads="1"/>
          </p:cNvSpPr>
          <p:nvPr>
            <p:ph type="dt" sz="half" idx="10"/>
          </p:nvPr>
        </p:nvSpPr>
        <p:spPr/>
        <p:txBody>
          <a:bodyPr/>
          <a:lstStyle>
            <a:lvl1pPr>
              <a:defRPr/>
            </a:lvl1pPr>
          </a:lstStyle>
          <a:p>
            <a:pPr>
              <a:defRPr/>
            </a:pPr>
            <a:endParaRPr lang="el-GR"/>
          </a:p>
        </p:txBody>
      </p:sp>
      <p:sp>
        <p:nvSpPr>
          <p:cNvPr id="4" name="Rectangle 5"/>
          <p:cNvSpPr>
            <a:spLocks noGrp="1" noChangeArrowheads="1"/>
          </p:cNvSpPr>
          <p:nvPr>
            <p:ph type="ftr" sz="quarter" idx="11"/>
          </p:nvPr>
        </p:nvSpPr>
        <p:spPr/>
        <p:txBody>
          <a:bodyPr/>
          <a:lstStyle>
            <a:lvl1pPr>
              <a:defRPr/>
            </a:lvl1pPr>
          </a:lstStyle>
          <a:p>
            <a:pPr>
              <a:defRPr/>
            </a:pPr>
            <a:endParaRPr lang="el-GR"/>
          </a:p>
        </p:txBody>
      </p:sp>
      <p:sp>
        <p:nvSpPr>
          <p:cNvPr id="5" name="Rectangle 6"/>
          <p:cNvSpPr>
            <a:spLocks noGrp="1" noChangeArrowheads="1"/>
          </p:cNvSpPr>
          <p:nvPr>
            <p:ph type="sldNum" sz="quarter" idx="12"/>
          </p:nvPr>
        </p:nvSpPr>
        <p:spPr/>
        <p:txBody>
          <a:bodyPr/>
          <a:lstStyle>
            <a:lvl1pPr>
              <a:defRPr/>
            </a:lvl1pPr>
          </a:lstStyle>
          <a:p>
            <a:pPr>
              <a:defRPr/>
            </a:pPr>
            <a:fld id="{BAC16E35-608B-42FB-ADED-383B369FE6FD}" type="slidenum">
              <a:rPr lang="el-GR"/>
              <a:pPr>
                <a:defRPr/>
              </a:pPr>
              <a:t>‹#›</a:t>
            </a:fld>
            <a:endParaRPr lang="el-GR"/>
          </a:p>
        </p:txBody>
      </p:sp>
    </p:spTree>
    <p:extLst>
      <p:ext uri="{BB962C8B-B14F-4D97-AF65-F5344CB8AC3E}">
        <p14:creationId xmlns:p14="http://schemas.microsoft.com/office/powerpoint/2010/main" val="3774808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F5ACBE58-23F3-445F-8E50-16BCD93DB236}" type="slidenum">
              <a:rPr lang="el-GR"/>
              <a:pPr>
                <a:defRPr/>
              </a:pPr>
              <a:t>‹#›</a:t>
            </a:fld>
            <a:endParaRPr lang="el-GR"/>
          </a:p>
        </p:txBody>
      </p:sp>
    </p:spTree>
    <p:extLst>
      <p:ext uri="{BB962C8B-B14F-4D97-AF65-F5344CB8AC3E}">
        <p14:creationId xmlns:p14="http://schemas.microsoft.com/office/powerpoint/2010/main" val="384614021"/>
      </p:ext>
    </p:extLst>
  </p:cSld>
  <p:clrMapOvr>
    <a:masterClrMapping/>
  </p:clrMapOvr>
  <p:transition spd="med">
    <p:random/>
    <p:sndAc>
      <p:stSnd>
        <p:snd r:embed="rId1" name="type.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pPr>
              <a:defRPr/>
            </a:pPr>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9F590AE5-790D-4E83-B29F-6F4B4248A9FA}" type="slidenum">
              <a:rPr lang="el-GR"/>
              <a:pPr>
                <a:defRPr/>
              </a:pPr>
              <a:t>‹#›</a:t>
            </a:fld>
            <a:endParaRPr lang="el-GR"/>
          </a:p>
        </p:txBody>
      </p:sp>
    </p:spTree>
    <p:extLst>
      <p:ext uri="{BB962C8B-B14F-4D97-AF65-F5344CB8AC3E}">
        <p14:creationId xmlns:p14="http://schemas.microsoft.com/office/powerpoint/2010/main" val="88848006"/>
      </p:ext>
    </p:extLst>
  </p:cSld>
  <p:clrMapOvr>
    <a:masterClrMapping/>
  </p:clrMapOvr>
  <p:transition spd="med">
    <p:random/>
    <p:sndAc>
      <p:stSnd>
        <p:snd r:embed="rId1" name="type.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3"/>
          <p:cNvSpPr>
            <a:spLocks noGrp="1"/>
          </p:cNvSpPr>
          <p:nvPr>
            <p:ph type="dt" sz="half" idx="10"/>
          </p:nvPr>
        </p:nvSpPr>
        <p:spPr/>
        <p:txBody>
          <a:bodyPr/>
          <a:lstStyle>
            <a:lvl1pPr>
              <a:defRPr/>
            </a:lvl1pPr>
          </a:lstStyle>
          <a:p>
            <a:pPr>
              <a:defRPr/>
            </a:pPr>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486B75C8-A30F-4053-A57A-7CE62ED7F06C}" type="slidenum">
              <a:rPr lang="el-GR"/>
              <a:pPr>
                <a:defRPr/>
              </a:pPr>
              <a:t>‹#›</a:t>
            </a:fld>
            <a:endParaRPr lang="el-GR"/>
          </a:p>
        </p:txBody>
      </p:sp>
    </p:spTree>
    <p:extLst>
      <p:ext uri="{BB962C8B-B14F-4D97-AF65-F5344CB8AC3E}">
        <p14:creationId xmlns:p14="http://schemas.microsoft.com/office/powerpoint/2010/main" val="227134205"/>
      </p:ext>
    </p:extLst>
  </p:cSld>
  <p:clrMapOvr>
    <a:masterClrMapping/>
  </p:clrMapOvr>
  <p:transition spd="med">
    <p:random/>
    <p:sndAc>
      <p:stSnd>
        <p:snd r:embed="rId1" name="type.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3"/>
          <p:cNvSpPr>
            <a:spLocks noGrp="1"/>
          </p:cNvSpPr>
          <p:nvPr>
            <p:ph type="dt" sz="half" idx="10"/>
          </p:nvPr>
        </p:nvSpPr>
        <p:spPr/>
        <p:txBody>
          <a:bodyPr/>
          <a:lstStyle>
            <a:lvl1pPr>
              <a:defRPr/>
            </a:lvl1pPr>
          </a:lstStyle>
          <a:p>
            <a:pPr>
              <a:defRPr/>
            </a:pPr>
            <a:endParaRPr lang="el-GR"/>
          </a:p>
        </p:txBody>
      </p:sp>
      <p:sp>
        <p:nvSpPr>
          <p:cNvPr id="8" name="Θέση υποσέλιδου 4"/>
          <p:cNvSpPr>
            <a:spLocks noGrp="1"/>
          </p:cNvSpPr>
          <p:nvPr>
            <p:ph type="ftr" sz="quarter" idx="11"/>
          </p:nvPr>
        </p:nvSpPr>
        <p:spPr/>
        <p:txBody>
          <a:bodyPr/>
          <a:lstStyle>
            <a:lvl1pPr>
              <a:defRPr/>
            </a:lvl1pPr>
          </a:lstStyle>
          <a:p>
            <a:pPr>
              <a:defRPr/>
            </a:pPr>
            <a:endParaRPr lang="el-GR"/>
          </a:p>
        </p:txBody>
      </p:sp>
      <p:sp>
        <p:nvSpPr>
          <p:cNvPr id="9" name="Θέση αριθμού διαφάνειας 5"/>
          <p:cNvSpPr>
            <a:spLocks noGrp="1"/>
          </p:cNvSpPr>
          <p:nvPr>
            <p:ph type="sldNum" sz="quarter" idx="12"/>
          </p:nvPr>
        </p:nvSpPr>
        <p:spPr/>
        <p:txBody>
          <a:bodyPr/>
          <a:lstStyle>
            <a:lvl1pPr>
              <a:defRPr/>
            </a:lvl1pPr>
          </a:lstStyle>
          <a:p>
            <a:pPr>
              <a:defRPr/>
            </a:pPr>
            <a:fld id="{EF096CAD-1C3D-4B28-9DA8-2D399355E8F9}" type="slidenum">
              <a:rPr lang="el-GR"/>
              <a:pPr>
                <a:defRPr/>
              </a:pPr>
              <a:t>‹#›</a:t>
            </a:fld>
            <a:endParaRPr lang="el-GR"/>
          </a:p>
        </p:txBody>
      </p:sp>
    </p:spTree>
    <p:extLst>
      <p:ext uri="{BB962C8B-B14F-4D97-AF65-F5344CB8AC3E}">
        <p14:creationId xmlns:p14="http://schemas.microsoft.com/office/powerpoint/2010/main" val="149963319"/>
      </p:ext>
    </p:extLst>
  </p:cSld>
  <p:clrMapOvr>
    <a:masterClrMapping/>
  </p:clrMapOvr>
  <p:transition spd="med">
    <p:random/>
    <p:sndAc>
      <p:stSnd>
        <p:snd r:embed="rId1" name="type.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3"/>
          <p:cNvSpPr>
            <a:spLocks noGrp="1"/>
          </p:cNvSpPr>
          <p:nvPr>
            <p:ph type="dt" sz="half" idx="10"/>
          </p:nvPr>
        </p:nvSpPr>
        <p:spPr/>
        <p:txBody>
          <a:bodyPr/>
          <a:lstStyle>
            <a:lvl1pPr>
              <a:defRPr/>
            </a:lvl1pPr>
          </a:lstStyle>
          <a:p>
            <a:pPr>
              <a:defRPr/>
            </a:pPr>
            <a:endParaRPr lang="el-GR"/>
          </a:p>
        </p:txBody>
      </p:sp>
      <p:sp>
        <p:nvSpPr>
          <p:cNvPr id="4" name="Θέση υποσέλιδου 4"/>
          <p:cNvSpPr>
            <a:spLocks noGrp="1"/>
          </p:cNvSpPr>
          <p:nvPr>
            <p:ph type="ftr" sz="quarter" idx="11"/>
          </p:nvPr>
        </p:nvSpPr>
        <p:spPr/>
        <p:txBody>
          <a:bodyPr/>
          <a:lstStyle>
            <a:lvl1pPr>
              <a:defRPr/>
            </a:lvl1pPr>
          </a:lstStyle>
          <a:p>
            <a:pPr>
              <a:defRPr/>
            </a:pPr>
            <a:endParaRPr lang="el-GR"/>
          </a:p>
        </p:txBody>
      </p:sp>
      <p:sp>
        <p:nvSpPr>
          <p:cNvPr id="5" name="Θέση αριθμού διαφάνειας 5"/>
          <p:cNvSpPr>
            <a:spLocks noGrp="1"/>
          </p:cNvSpPr>
          <p:nvPr>
            <p:ph type="sldNum" sz="quarter" idx="12"/>
          </p:nvPr>
        </p:nvSpPr>
        <p:spPr/>
        <p:txBody>
          <a:bodyPr/>
          <a:lstStyle>
            <a:lvl1pPr>
              <a:defRPr/>
            </a:lvl1pPr>
          </a:lstStyle>
          <a:p>
            <a:pPr>
              <a:defRPr/>
            </a:pPr>
            <a:fld id="{FD31574E-F3D5-4C9A-B2DB-CAD7AC495E85}" type="slidenum">
              <a:rPr lang="el-GR"/>
              <a:pPr>
                <a:defRPr/>
              </a:pPr>
              <a:t>‹#›</a:t>
            </a:fld>
            <a:endParaRPr lang="el-GR"/>
          </a:p>
        </p:txBody>
      </p:sp>
    </p:spTree>
    <p:extLst>
      <p:ext uri="{BB962C8B-B14F-4D97-AF65-F5344CB8AC3E}">
        <p14:creationId xmlns:p14="http://schemas.microsoft.com/office/powerpoint/2010/main" val="1270640233"/>
      </p:ext>
    </p:extLst>
  </p:cSld>
  <p:clrMapOvr>
    <a:masterClrMapping/>
  </p:clrMapOvr>
  <p:transition spd="med">
    <p:random/>
    <p:sndAc>
      <p:stSnd>
        <p:snd r:embed="rId1" name="type.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3"/>
          <p:cNvSpPr>
            <a:spLocks noGrp="1"/>
          </p:cNvSpPr>
          <p:nvPr>
            <p:ph type="dt" sz="half" idx="10"/>
          </p:nvPr>
        </p:nvSpPr>
        <p:spPr/>
        <p:txBody>
          <a:bodyPr/>
          <a:lstStyle>
            <a:lvl1pPr>
              <a:defRPr/>
            </a:lvl1pPr>
          </a:lstStyle>
          <a:p>
            <a:pPr>
              <a:defRPr/>
            </a:pPr>
            <a:endParaRPr lang="el-GR"/>
          </a:p>
        </p:txBody>
      </p:sp>
      <p:sp>
        <p:nvSpPr>
          <p:cNvPr id="3" name="Θέση υποσέλιδου 4"/>
          <p:cNvSpPr>
            <a:spLocks noGrp="1"/>
          </p:cNvSpPr>
          <p:nvPr>
            <p:ph type="ftr" sz="quarter" idx="11"/>
          </p:nvPr>
        </p:nvSpPr>
        <p:spPr/>
        <p:txBody>
          <a:bodyPr/>
          <a:lstStyle>
            <a:lvl1pPr>
              <a:defRPr/>
            </a:lvl1pPr>
          </a:lstStyle>
          <a:p>
            <a:pPr>
              <a:defRPr/>
            </a:pPr>
            <a:endParaRPr lang="el-GR"/>
          </a:p>
        </p:txBody>
      </p:sp>
      <p:sp>
        <p:nvSpPr>
          <p:cNvPr id="4" name="Θέση αριθμού διαφάνειας 5"/>
          <p:cNvSpPr>
            <a:spLocks noGrp="1"/>
          </p:cNvSpPr>
          <p:nvPr>
            <p:ph type="sldNum" sz="quarter" idx="12"/>
          </p:nvPr>
        </p:nvSpPr>
        <p:spPr/>
        <p:txBody>
          <a:bodyPr/>
          <a:lstStyle>
            <a:lvl1pPr>
              <a:defRPr/>
            </a:lvl1pPr>
          </a:lstStyle>
          <a:p>
            <a:pPr>
              <a:defRPr/>
            </a:pPr>
            <a:fld id="{7394AED0-4A59-4CB8-88B8-97CEBA6E0234}" type="slidenum">
              <a:rPr lang="el-GR"/>
              <a:pPr>
                <a:defRPr/>
              </a:pPr>
              <a:t>‹#›</a:t>
            </a:fld>
            <a:endParaRPr lang="el-GR"/>
          </a:p>
        </p:txBody>
      </p:sp>
    </p:spTree>
    <p:extLst>
      <p:ext uri="{BB962C8B-B14F-4D97-AF65-F5344CB8AC3E}">
        <p14:creationId xmlns:p14="http://schemas.microsoft.com/office/powerpoint/2010/main" val="1834629411"/>
      </p:ext>
    </p:extLst>
  </p:cSld>
  <p:clrMapOvr>
    <a:masterClrMapping/>
  </p:clrMapOvr>
  <p:transition spd="med">
    <p:random/>
    <p:sndAc>
      <p:stSnd>
        <p:snd r:embed="rId1" name="type.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E8B9A1DE-AB8E-48AE-B522-27215E54CA3A}" type="slidenum">
              <a:rPr lang="el-GR"/>
              <a:pPr>
                <a:defRPr/>
              </a:pPr>
              <a:t>‹#›</a:t>
            </a:fld>
            <a:endParaRPr lang="el-GR"/>
          </a:p>
        </p:txBody>
      </p:sp>
    </p:spTree>
    <p:extLst>
      <p:ext uri="{BB962C8B-B14F-4D97-AF65-F5344CB8AC3E}">
        <p14:creationId xmlns:p14="http://schemas.microsoft.com/office/powerpoint/2010/main" val="2879213568"/>
      </p:ext>
    </p:extLst>
  </p:cSld>
  <p:clrMapOvr>
    <a:masterClrMapping/>
  </p:clrMapOvr>
  <p:transition spd="med">
    <p:random/>
    <p:sndAc>
      <p:stSnd>
        <p:snd r:embed="rId1" name="type.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2AF2070A-85A1-4EB1-BCAA-05703D418C5A}" type="slidenum">
              <a:rPr lang="el-GR"/>
              <a:pPr>
                <a:defRPr/>
              </a:pPr>
              <a:t>‹#›</a:t>
            </a:fld>
            <a:endParaRPr lang="el-GR"/>
          </a:p>
        </p:txBody>
      </p:sp>
    </p:spTree>
    <p:extLst>
      <p:ext uri="{BB962C8B-B14F-4D97-AF65-F5344CB8AC3E}">
        <p14:creationId xmlns:p14="http://schemas.microsoft.com/office/powerpoint/2010/main" val="3289932271"/>
      </p:ext>
    </p:extLst>
  </p:cSld>
  <p:clrMapOvr>
    <a:masterClrMapping/>
  </p:clrMapOvr>
  <p:transition spd="med">
    <p:random/>
    <p:sndAc>
      <p:stSnd>
        <p:snd r:embed="rId1" name="type.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audio" Target="../media/audio1.wav"/><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smtClean="0"/>
              <a:t>Στυλ κύριου τίτλου</a:t>
            </a:r>
          </a:p>
        </p:txBody>
      </p:sp>
      <p:sp>
        <p:nvSpPr>
          <p:cNvPr id="1027" name="Θέση κειμένου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smtClean="0">
                <a:solidFill>
                  <a:schemeClr val="tx1">
                    <a:tint val="75000"/>
                  </a:schemeClr>
                </a:solidFill>
              </a:defRPr>
            </a:lvl1pPr>
          </a:lstStyle>
          <a:p>
            <a:pPr>
              <a:defRPr/>
            </a:pP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E3FC6639-3655-4773-8CEC-3FE97F71C726}"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5" r:id="rId12"/>
    <p:sldLayoutId id="2147483746" r:id="rId13"/>
  </p:sldLayoutIdLst>
  <p:transition spd="med">
    <p:random/>
    <p:sndAc>
      <p:stSnd>
        <p:snd r:embed="rId15" name="type.wav"/>
      </p:stSnd>
    </p:sndAc>
  </p:transition>
  <p:timing>
    <p:tnLst>
      <p:par>
        <p:cTn id="1" dur="indefinite" restart="never" nodeType="tmRoot"/>
      </p:par>
    </p:tnLst>
  </p:timing>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2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slideLayout" Target="../slideLayouts/slideLayout4.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oleObject" Target="../embeddings/oleObject2.bin"/></Relationships>
</file>

<file path=ppt/slides/_rels/slide51.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Επενδυτικοί Αριθμοδείκτες </a:t>
            </a:r>
            <a:endParaRPr lang="el-GR" dirty="0"/>
          </a:p>
        </p:txBody>
      </p:sp>
      <p:sp>
        <p:nvSpPr>
          <p:cNvPr id="3" name="Υπότιτλος 2"/>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4093328848"/>
      </p:ext>
    </p:extLst>
  </p:cSld>
  <p:clrMapOvr>
    <a:masterClrMapping/>
  </p:clrMapOvr>
  <p:transition spd="med">
    <p:random/>
    <p:sndAc>
      <p:stSnd>
        <p:snd r:embed="rId2" name="type.wav"/>
      </p:stSnd>
    </p:sndAc>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68803" name="Rectangle 1027"/>
          <p:cNvSpPr>
            <a:spLocks noGrp="1" noChangeArrowheads="1"/>
          </p:cNvSpPr>
          <p:nvPr>
            <p:ph idx="1"/>
          </p:nvPr>
        </p:nvSpPr>
        <p:spPr>
          <a:xfrm>
            <a:off x="0" y="0"/>
            <a:ext cx="9144000" cy="6858000"/>
          </a:xfrm>
          <a:solidFill>
            <a:srgbClr val="FFFFFF"/>
          </a:solidFill>
        </p:spPr>
        <p:txBody>
          <a:bodyPr/>
          <a:lstStyle/>
          <a:p>
            <a:pPr algn="just"/>
            <a:r>
              <a:rPr lang="el-GR" altLang="el-GR" dirty="0">
                <a:solidFill>
                  <a:srgbClr val="000000"/>
                </a:solidFill>
                <a:latin typeface="Arial" charset="0"/>
              </a:rPr>
              <a:t>Τ</a:t>
            </a:r>
            <a:r>
              <a:rPr lang="el-GR" altLang="el-GR" dirty="0">
                <a:solidFill>
                  <a:srgbClr val="000000"/>
                </a:solidFill>
                <a:latin typeface="Arial" charset="0"/>
                <a:cs typeface="Arial" charset="0"/>
              </a:rPr>
              <a:t>ο ιδανικό ύψος Ρ/Ε δεν μπορεί εύκολα να </a:t>
            </a:r>
            <a:r>
              <a:rPr lang="el-GR" altLang="el-GR" dirty="0">
                <a:solidFill>
                  <a:srgbClr val="000000"/>
                </a:solidFill>
                <a:latin typeface="Arial" charset="0"/>
              </a:rPr>
              <a:t>προσδιορισθεί γιατί</a:t>
            </a:r>
            <a:r>
              <a:rPr lang="el-GR" altLang="el-GR" dirty="0">
                <a:solidFill>
                  <a:srgbClr val="000000"/>
                </a:solidFill>
                <a:latin typeface="Arial" charset="0"/>
                <a:cs typeface="Arial" charset="0"/>
              </a:rPr>
              <a:t>:</a:t>
            </a:r>
            <a:endParaRPr lang="el-GR" altLang="el-GR" dirty="0">
              <a:solidFill>
                <a:srgbClr val="000000"/>
              </a:solidFill>
              <a:latin typeface="Arial Unicode MS" pitchFamily="34" charset="-128"/>
              <a:ea typeface="Arial Unicode MS" pitchFamily="34" charset="-128"/>
              <a:cs typeface="Arial Unicode MS" pitchFamily="34" charset="-128"/>
            </a:endParaRPr>
          </a:p>
          <a:p>
            <a:pPr algn="just"/>
            <a:r>
              <a:rPr lang="el-GR" altLang="el-GR" dirty="0">
                <a:solidFill>
                  <a:srgbClr val="000000"/>
                </a:solidFill>
                <a:latin typeface="Arial" charset="0"/>
              </a:rPr>
              <a:t>Ά</a:t>
            </a:r>
            <a:r>
              <a:rPr lang="el-GR" altLang="el-GR" dirty="0">
                <a:solidFill>
                  <a:srgbClr val="000000"/>
                </a:solidFill>
                <a:latin typeface="Arial" charset="0"/>
                <a:cs typeface="Arial" charset="0"/>
              </a:rPr>
              <a:t>λλο είναι το ιδανικό ύψος του Ρ/Ε για τον κλάδο, άλλο για ολόκληρη την Αγορά και άλλο για τη μεμονωμένη επιχείρηση.</a:t>
            </a:r>
            <a:endParaRPr lang="el-GR" altLang="el-GR" dirty="0">
              <a:solidFill>
                <a:srgbClr val="000000"/>
              </a:solidFill>
              <a:latin typeface="Arial Unicode MS" pitchFamily="34" charset="-128"/>
              <a:ea typeface="Arial Unicode MS" pitchFamily="34" charset="-128"/>
              <a:cs typeface="Arial Unicode MS" pitchFamily="34" charset="-128"/>
            </a:endParaRPr>
          </a:p>
          <a:p>
            <a:pPr algn="just"/>
            <a:r>
              <a:rPr lang="el-GR" altLang="el-GR" dirty="0">
                <a:solidFill>
                  <a:srgbClr val="000000"/>
                </a:solidFill>
                <a:latin typeface="Arial" charset="0"/>
              </a:rPr>
              <a:t>Τ</a:t>
            </a:r>
            <a:r>
              <a:rPr lang="el-GR" altLang="el-GR" dirty="0">
                <a:solidFill>
                  <a:srgbClr val="000000"/>
                </a:solidFill>
                <a:latin typeface="Arial" charset="0"/>
                <a:cs typeface="Arial" charset="0"/>
              </a:rPr>
              <a:t>ο ιδανικό ύψος μεταβάλλεται διαχρονικά ανάλογα με τις υπάρχουσες στην Αγορά συνθήκες.</a:t>
            </a:r>
            <a:r>
              <a:rPr lang="el-GR" altLang="el-GR" sz="2800" dirty="0">
                <a:solidFill>
                  <a:srgbClr val="000000"/>
                </a:solidFill>
                <a:latin typeface="Arial" charset="0"/>
                <a:cs typeface="Arial" charset="0"/>
              </a:rPr>
              <a:t> </a:t>
            </a:r>
            <a:endParaRPr lang="el-GR" altLang="el-GR" sz="2800" dirty="0">
              <a:solidFill>
                <a:srgbClr val="000000"/>
              </a:solidFill>
              <a:latin typeface="Arial" charset="0"/>
            </a:endParaRPr>
          </a:p>
          <a:p>
            <a:pPr lvl="1" algn="just"/>
            <a:r>
              <a:rPr lang="el-GR" altLang="el-GR" dirty="0">
                <a:solidFill>
                  <a:srgbClr val="000000"/>
                </a:solidFill>
                <a:latin typeface="Arial" charset="0"/>
                <a:cs typeface="Arial" charset="0"/>
              </a:rPr>
              <a:t>Όταν η Αγορά βρίσκεται σε άνοδο και η ζήτηση τίτλων υπερβαίνει την προσφορά, τότε ο λόγος τιμής προς κέρδη είναι υψηλότερος από </a:t>
            </a:r>
            <a:r>
              <a:rPr lang="el-GR" altLang="el-GR" dirty="0" err="1">
                <a:solidFill>
                  <a:srgbClr val="000000"/>
                </a:solidFill>
                <a:latin typeface="Arial" charset="0"/>
                <a:cs typeface="Arial" charset="0"/>
              </a:rPr>
              <a:t>ό,τι</a:t>
            </a:r>
            <a:r>
              <a:rPr lang="el-GR" altLang="el-GR" dirty="0">
                <a:solidFill>
                  <a:srgbClr val="000000"/>
                </a:solidFill>
                <a:latin typeface="Arial" charset="0"/>
                <a:cs typeface="Arial" charset="0"/>
              </a:rPr>
              <a:t> όταν η Αγορά βρίσκεται σε ύφεση. </a:t>
            </a:r>
            <a:endParaRPr lang="en-GB" altLang="el-GR" dirty="0">
              <a:solidFill>
                <a:srgbClr val="000000"/>
              </a:solidFill>
              <a:latin typeface="Arial" charset="0"/>
              <a:cs typeface="Arial" charset="0"/>
            </a:endParaRPr>
          </a:p>
        </p:txBody>
      </p:sp>
    </p:spTree>
    <p:extLst>
      <p:ext uri="{BB962C8B-B14F-4D97-AF65-F5344CB8AC3E}">
        <p14:creationId xmlns:p14="http://schemas.microsoft.com/office/powerpoint/2010/main" val="2947743540"/>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68803">
                                            <p:txEl>
                                              <p:pRg st="0" end="0"/>
                                            </p:txEl>
                                          </p:spTgt>
                                        </p:tgtEl>
                                        <p:attrNameLst>
                                          <p:attrName>style.visibility</p:attrName>
                                        </p:attrNameLst>
                                      </p:cBhvr>
                                      <p:to>
                                        <p:strVal val="visible"/>
                                      </p:to>
                                    </p:set>
                                    <p:animEffect transition="in" filter="dissolve">
                                      <p:cBhvr>
                                        <p:cTn id="7" dur="500"/>
                                        <p:tgtEl>
                                          <p:spTgt spid="18688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68803">
                                            <p:txEl>
                                              <p:pRg st="1" end="1"/>
                                            </p:txEl>
                                          </p:spTgt>
                                        </p:tgtEl>
                                        <p:attrNameLst>
                                          <p:attrName>style.visibility</p:attrName>
                                        </p:attrNameLst>
                                      </p:cBhvr>
                                      <p:to>
                                        <p:strVal val="visible"/>
                                      </p:to>
                                    </p:set>
                                    <p:animEffect transition="in" filter="dissolve">
                                      <p:cBhvr>
                                        <p:cTn id="12" dur="500"/>
                                        <p:tgtEl>
                                          <p:spTgt spid="186880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68803">
                                            <p:txEl>
                                              <p:pRg st="2" end="2"/>
                                            </p:txEl>
                                          </p:spTgt>
                                        </p:tgtEl>
                                        <p:attrNameLst>
                                          <p:attrName>style.visibility</p:attrName>
                                        </p:attrNameLst>
                                      </p:cBhvr>
                                      <p:to>
                                        <p:strVal val="visible"/>
                                      </p:to>
                                    </p:set>
                                    <p:animEffect transition="in" filter="dissolve">
                                      <p:cBhvr>
                                        <p:cTn id="17" dur="500"/>
                                        <p:tgtEl>
                                          <p:spTgt spid="1868803">
                                            <p:txEl>
                                              <p:pRg st="2" end="2"/>
                                            </p:txEl>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1868803">
                                            <p:txEl>
                                              <p:pRg st="3" end="3"/>
                                            </p:txEl>
                                          </p:spTgt>
                                        </p:tgtEl>
                                        <p:attrNameLst>
                                          <p:attrName>style.visibility</p:attrName>
                                        </p:attrNameLst>
                                      </p:cBhvr>
                                      <p:to>
                                        <p:strVal val="visible"/>
                                      </p:to>
                                    </p:set>
                                    <p:animEffect transition="in" filter="dissolve">
                                      <p:cBhvr>
                                        <p:cTn id="20" dur="500"/>
                                        <p:tgtEl>
                                          <p:spTgt spid="18688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8803"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62" name="Rectangle 2"/>
          <p:cNvSpPr>
            <a:spLocks noGrp="1" noChangeArrowheads="1"/>
          </p:cNvSpPr>
          <p:nvPr>
            <p:ph/>
          </p:nvPr>
        </p:nvSpPr>
        <p:spPr>
          <a:xfrm>
            <a:off x="0" y="0"/>
            <a:ext cx="9144000" cy="6858000"/>
          </a:xfrm>
          <a:solidFill>
            <a:srgbClr val="FBFDCF"/>
          </a:solidFill>
        </p:spPr>
        <p:txBody>
          <a:bodyPr/>
          <a:lstStyle/>
          <a:p>
            <a:pPr algn="just"/>
            <a:r>
              <a:rPr lang="el-GR" altLang="el-GR">
                <a:latin typeface="Arial" charset="0"/>
              </a:rPr>
              <a:t>Έ</a:t>
            </a:r>
            <a:r>
              <a:rPr lang="el-GR" altLang="el-GR">
                <a:latin typeface="Arial" charset="0"/>
                <a:cs typeface="Arial" charset="0"/>
              </a:rPr>
              <a:t>να υψηλό Ρ/Ε σε σύγκριση με το μέσο Ρ/Ε του κλάδου ή της Αγοράς υποδηλώνει, </a:t>
            </a:r>
            <a:endParaRPr lang="el-GR" altLang="el-GR">
              <a:latin typeface="Arial" charset="0"/>
            </a:endParaRPr>
          </a:p>
          <a:p>
            <a:pPr lvl="1" algn="just">
              <a:buClr>
                <a:srgbClr val="FF3300"/>
              </a:buClr>
              <a:buFont typeface="Wingdings" pitchFamily="2" charset="2"/>
              <a:buChar char="Ø"/>
            </a:pPr>
            <a:r>
              <a:rPr lang="el-GR" altLang="el-GR">
                <a:latin typeface="Arial" charset="0"/>
                <a:cs typeface="Arial" charset="0"/>
              </a:rPr>
              <a:t>είτε ότι η επιχείρηση προτιμάται από τους επενδυτές γιατί είναι η καλύτερη μέσα στον κλάδο, </a:t>
            </a:r>
            <a:endParaRPr lang="el-GR" altLang="el-GR">
              <a:latin typeface="Arial" charset="0"/>
            </a:endParaRPr>
          </a:p>
          <a:p>
            <a:pPr lvl="1" algn="just">
              <a:buClr>
                <a:srgbClr val="FF3300"/>
              </a:buClr>
              <a:buFont typeface="Wingdings" pitchFamily="2" charset="2"/>
              <a:buChar char="Ø"/>
            </a:pPr>
            <a:r>
              <a:rPr lang="el-GR" altLang="el-GR">
                <a:latin typeface="Arial" charset="0"/>
                <a:cs typeface="Arial" charset="0"/>
              </a:rPr>
              <a:t>είτε ότι είναι υπερτιμημένη διότι οι επενδυτές έχουν υπερεκτιμήσει τις δυνατότητες της. </a:t>
            </a:r>
            <a:endParaRPr lang="el-GR" altLang="el-GR">
              <a:latin typeface="Arial" charset="0"/>
            </a:endParaRPr>
          </a:p>
          <a:p>
            <a:pPr algn="just"/>
            <a:r>
              <a:rPr lang="el-GR" altLang="el-GR">
                <a:latin typeface="Arial" charset="0"/>
              </a:rPr>
              <a:t>Έ</a:t>
            </a:r>
            <a:r>
              <a:rPr lang="el-GR" altLang="el-GR">
                <a:latin typeface="Arial" charset="0"/>
                <a:cs typeface="Arial" charset="0"/>
              </a:rPr>
              <a:t>να χαμηλό Ρ/Ε υποδηλώνει ότι, </a:t>
            </a:r>
            <a:endParaRPr lang="el-GR" altLang="el-GR">
              <a:latin typeface="Arial" charset="0"/>
            </a:endParaRPr>
          </a:p>
          <a:p>
            <a:pPr lvl="1" algn="just">
              <a:buClr>
                <a:srgbClr val="FF3300"/>
              </a:buClr>
              <a:buFont typeface="Wingdings" pitchFamily="2" charset="2"/>
              <a:buChar char="Ø"/>
            </a:pPr>
            <a:r>
              <a:rPr lang="el-GR" altLang="el-GR">
                <a:latin typeface="Arial" charset="0"/>
                <a:cs typeface="Arial" charset="0"/>
              </a:rPr>
              <a:t>είτε η επιχείρηση δεν προτιμάται από τους επενδυτές, </a:t>
            </a:r>
            <a:endParaRPr lang="el-GR" altLang="el-GR">
              <a:latin typeface="Arial" charset="0"/>
            </a:endParaRPr>
          </a:p>
          <a:p>
            <a:pPr lvl="1" algn="just">
              <a:buClr>
                <a:srgbClr val="FF3300"/>
              </a:buClr>
              <a:buFont typeface="Wingdings" pitchFamily="2" charset="2"/>
              <a:buChar char="Ø"/>
            </a:pPr>
            <a:r>
              <a:rPr lang="el-GR" altLang="el-GR">
                <a:latin typeface="Arial" charset="0"/>
                <a:cs typeface="Arial" charset="0"/>
              </a:rPr>
              <a:t>είτε είναι υποτιμημένη.</a:t>
            </a:r>
          </a:p>
        </p:txBody>
      </p:sp>
    </p:spTree>
    <p:extLst>
      <p:ext uri="{BB962C8B-B14F-4D97-AF65-F5344CB8AC3E}">
        <p14:creationId xmlns:p14="http://schemas.microsoft.com/office/powerpoint/2010/main" val="40691135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5186" name="Rectangle 2"/>
          <p:cNvSpPr>
            <a:spLocks noGrp="1" noChangeArrowheads="1"/>
          </p:cNvSpPr>
          <p:nvPr>
            <p:ph/>
          </p:nvPr>
        </p:nvSpPr>
        <p:spPr>
          <a:xfrm>
            <a:off x="0" y="0"/>
            <a:ext cx="9144000" cy="6858000"/>
          </a:xfrm>
          <a:solidFill>
            <a:srgbClr val="FBFDCF"/>
          </a:solidFill>
        </p:spPr>
        <p:txBody>
          <a:bodyPr/>
          <a:lstStyle/>
          <a:p>
            <a:pPr algn="just"/>
            <a:r>
              <a:rPr lang="el-GR" altLang="el-GR">
                <a:latin typeface="Arial" charset="0"/>
              </a:rPr>
              <a:t>Μια</a:t>
            </a:r>
            <a:r>
              <a:rPr lang="el-GR" altLang="el-GR">
                <a:latin typeface="Arial" charset="0"/>
                <a:cs typeface="Times New Roman" pitchFamily="18" charset="0"/>
              </a:rPr>
              <a:t> </a:t>
            </a:r>
            <a:r>
              <a:rPr lang="el-GR" altLang="el-GR">
                <a:latin typeface="Arial" charset="0"/>
              </a:rPr>
              <a:t>αναπτυξιακή επιχείρηση η οποία επανεπενδύει τα παρακρατούμενα κέρδη της, </a:t>
            </a:r>
          </a:p>
          <a:p>
            <a:pPr lvl="1" algn="just"/>
            <a:r>
              <a:rPr lang="el-GR" altLang="el-GR">
                <a:latin typeface="Arial" charset="0"/>
              </a:rPr>
              <a:t>αλλά δεν επιτυγχάνει αύξηση των μελλοντικών της κερδών, </a:t>
            </a:r>
          </a:p>
          <a:p>
            <a:pPr lvl="1" algn="just"/>
            <a:r>
              <a:rPr lang="el-GR" altLang="el-GR">
                <a:latin typeface="Arial" charset="0"/>
              </a:rPr>
              <a:t>προτιμάται λιγότερο από μια μη αναπτυξιακή που διανέμει το μεγαλύτερο μέρος των κερδών της σαν μέρισμα. </a:t>
            </a:r>
          </a:p>
          <a:p>
            <a:pPr algn="just"/>
            <a:r>
              <a:rPr lang="el-GR" altLang="el-GR">
                <a:latin typeface="Arial" charset="0"/>
              </a:rPr>
              <a:t>Συνήθως, οι μη αναπτυξιακές επιχειρήσεις έχουν χαμηλό Ρ/Ε σε σύγκριση με τα Ρ/Ε των αναπτυξιακών επιχειρήσεων. </a:t>
            </a:r>
          </a:p>
        </p:txBody>
      </p:sp>
    </p:spTree>
    <p:extLst>
      <p:ext uri="{BB962C8B-B14F-4D97-AF65-F5344CB8AC3E}">
        <p14:creationId xmlns:p14="http://schemas.microsoft.com/office/powerpoint/2010/main" val="37936190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6210" name="Rectangle 2" descr="Large confetti"/>
          <p:cNvSpPr>
            <a:spLocks noGrp="1" noChangeArrowheads="1"/>
          </p:cNvSpPr>
          <p:nvPr>
            <p:ph type="title"/>
          </p:nvPr>
        </p:nvSpPr>
        <p:spPr>
          <a:xfrm>
            <a:off x="0" y="0"/>
            <a:ext cx="9144000" cy="1143000"/>
          </a:xfrm>
          <a:solidFill>
            <a:srgbClr val="F4D3CA"/>
          </a:solidFill>
          <a:ln w="88900" cmpd="tri">
            <a:solidFill>
              <a:srgbClr val="FF0000"/>
            </a:solidFill>
            <a:miter lim="800000"/>
            <a:headEnd/>
            <a:tailEnd/>
          </a:ln>
        </p:spPr>
        <p:txBody>
          <a:bodyPr/>
          <a:lstStyle/>
          <a:p>
            <a:pPr algn="ctr"/>
            <a:r>
              <a:rPr lang="el-GR" altLang="el-GR">
                <a:latin typeface="Arial" charset="0"/>
                <a:cs typeface="Arial" charset="0"/>
              </a:rPr>
              <a:t>Αδυναμίες του δείκτη</a:t>
            </a:r>
            <a:r>
              <a:rPr lang="el-GR" altLang="el-GR"/>
              <a:t> </a:t>
            </a:r>
          </a:p>
        </p:txBody>
      </p:sp>
      <p:sp>
        <p:nvSpPr>
          <p:cNvPr id="1886211" name="Rectangle 3"/>
          <p:cNvSpPr>
            <a:spLocks noGrp="1" noChangeArrowheads="1"/>
          </p:cNvSpPr>
          <p:nvPr>
            <p:ph idx="1"/>
          </p:nvPr>
        </p:nvSpPr>
        <p:spPr>
          <a:xfrm>
            <a:off x="0" y="1143000"/>
            <a:ext cx="9144000" cy="5715000"/>
          </a:xfrm>
          <a:solidFill>
            <a:srgbClr val="FDFFD9"/>
          </a:solidFill>
        </p:spPr>
        <p:txBody>
          <a:bodyPr/>
          <a:lstStyle/>
          <a:p>
            <a:pPr algn="just"/>
            <a:r>
              <a:rPr lang="en-US" altLang="el-GR">
                <a:latin typeface="Arial" charset="0"/>
                <a:cs typeface="Arial" charset="0"/>
              </a:rPr>
              <a:t>N</a:t>
            </a:r>
            <a:r>
              <a:rPr lang="el-GR" altLang="el-GR">
                <a:latin typeface="Arial" charset="0"/>
                <a:cs typeface="Arial" charset="0"/>
              </a:rPr>
              <a:t>α αξιολογήσει τις μετοχές των εταιριών που κατά τα επόμενα χρόνια προβλέπεται σημαντική αύξηση της κερδοφορίας τους. </a:t>
            </a:r>
            <a:endParaRPr lang="el-GR" altLang="el-GR">
              <a:latin typeface="Arial Unicode MS" pitchFamily="34" charset="-128"/>
              <a:ea typeface="Arial Unicode MS" pitchFamily="34" charset="-128"/>
              <a:cs typeface="Arial Unicode MS" pitchFamily="34" charset="-128"/>
            </a:endParaRPr>
          </a:p>
          <a:p>
            <a:pPr algn="just"/>
            <a:r>
              <a:rPr lang="en-US" altLang="el-GR">
                <a:latin typeface="Arial" charset="0"/>
                <a:cs typeface="Arial" charset="0"/>
              </a:rPr>
              <a:t>N</a:t>
            </a:r>
            <a:r>
              <a:rPr lang="el-GR" altLang="el-GR">
                <a:latin typeface="Arial" charset="0"/>
                <a:cs typeface="Arial" charset="0"/>
              </a:rPr>
              <a:t>α αξιολογήσει τις Ζημιογόνες εταιρίες και τις εταιρίες με μικρά ή ακόμη και με μηδενικά κέρδη. </a:t>
            </a:r>
            <a:endParaRPr lang="el-GR" altLang="el-GR">
              <a:latin typeface="Arial" charset="0"/>
            </a:endParaRPr>
          </a:p>
          <a:p>
            <a:pPr lvl="1" algn="just"/>
            <a:r>
              <a:rPr lang="el-GR" altLang="el-GR">
                <a:latin typeface="Arial" charset="0"/>
              </a:rPr>
              <a:t>Η</a:t>
            </a:r>
            <a:r>
              <a:rPr lang="el-GR" altLang="el-GR">
                <a:latin typeface="Arial" charset="0"/>
                <a:cs typeface="Arial" charset="0"/>
              </a:rPr>
              <a:t> αξι</a:t>
            </a:r>
            <a:r>
              <a:rPr lang="el-GR" altLang="el-GR">
                <a:latin typeface="Arial" charset="0"/>
              </a:rPr>
              <a:t>ο</a:t>
            </a:r>
            <a:r>
              <a:rPr lang="el-GR" altLang="el-GR">
                <a:latin typeface="Arial" charset="0"/>
                <a:cs typeface="Arial" charset="0"/>
              </a:rPr>
              <a:t>λόγηση του δείκτη αυτού υποεκτιμά εταιρίες των παραπάνω κατηγοριών, οι οποίες διαθέτουν πολύ υψηλή πάγια περιουσία, πολύ υψηλό επίπεδο τεχνογνωσίας </a:t>
            </a:r>
            <a:endParaRPr lang="el-GR" altLang="el-GR">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714565968"/>
      </p:ext>
    </p:extLst>
  </p:cSld>
  <p:clrMapOvr>
    <a:masterClrMapping/>
  </p:clrMapOvr>
  <p:transition spd="med">
    <p:random/>
    <p:sndAc>
      <p:stSnd>
        <p:snd r:embed="rId2" name="type.wav"/>
      </p:stSnd>
    </p:sndAc>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7234" name="Rectangle 2" descr="Large confetti"/>
          <p:cNvSpPr>
            <a:spLocks noGrp="1" noChangeArrowheads="1"/>
          </p:cNvSpPr>
          <p:nvPr>
            <p:ph type="title"/>
          </p:nvPr>
        </p:nvSpPr>
        <p:spPr>
          <a:xfrm>
            <a:off x="0" y="0"/>
            <a:ext cx="9144000" cy="1143000"/>
          </a:xfrm>
          <a:solidFill>
            <a:srgbClr val="F4D3CA"/>
          </a:solidFill>
        </p:spPr>
        <p:txBody>
          <a:bodyPr/>
          <a:lstStyle/>
          <a:p>
            <a:pPr algn="ctr"/>
            <a:r>
              <a:rPr lang="el-GR" altLang="el-GR">
                <a:latin typeface="Arial" charset="0"/>
                <a:cs typeface="Arial" charset="0"/>
              </a:rPr>
              <a:t>Αδυναμίες του δείκτη</a:t>
            </a:r>
            <a:r>
              <a:rPr lang="el-GR" altLang="el-GR"/>
              <a:t> </a:t>
            </a:r>
          </a:p>
        </p:txBody>
      </p:sp>
      <p:sp>
        <p:nvSpPr>
          <p:cNvPr id="1887235" name="Rectangle 3"/>
          <p:cNvSpPr>
            <a:spLocks noGrp="1" noChangeArrowheads="1"/>
          </p:cNvSpPr>
          <p:nvPr>
            <p:ph idx="1"/>
          </p:nvPr>
        </p:nvSpPr>
        <p:spPr>
          <a:xfrm>
            <a:off x="0" y="1143000"/>
            <a:ext cx="9144000" cy="5715000"/>
          </a:xfrm>
          <a:solidFill>
            <a:srgbClr val="FDFFD9"/>
          </a:solidFill>
        </p:spPr>
        <p:txBody>
          <a:bodyPr/>
          <a:lstStyle/>
          <a:p>
            <a:pPr algn="just"/>
            <a:r>
              <a:rPr lang="el-GR" altLang="el-GR">
                <a:latin typeface="Arial" charset="0"/>
                <a:cs typeface="Arial" charset="0"/>
              </a:rPr>
              <a:t>Η τιμή του δείκτη παύει να αποτελεί ουσιαστικό μέτρο σύγκρισης, όταν τα αποτελέσματα κάθε επιχείρησης επηρεάζονται από το διαφορετικό τρόπο λογιστικής απεικόνισης που ακολουθεί κάθε εταιρία. </a:t>
            </a:r>
            <a:endParaRPr lang="el-GR" altLang="el-GR">
              <a:latin typeface="Arial" charset="0"/>
            </a:endParaRPr>
          </a:p>
          <a:p>
            <a:pPr lvl="1" algn="just"/>
            <a:r>
              <a:rPr lang="el-GR" altLang="el-GR">
                <a:latin typeface="Arial" charset="0"/>
              </a:rPr>
              <a:t>Η</a:t>
            </a:r>
            <a:r>
              <a:rPr lang="el-GR" altLang="el-GR">
                <a:latin typeface="Arial" charset="0"/>
                <a:cs typeface="Arial" charset="0"/>
              </a:rPr>
              <a:t> σύγκριση των κερδών δυο εταιριών δεν έχει ουσιαστικό νόημα όταν </a:t>
            </a:r>
            <a:endParaRPr lang="el-GR" altLang="el-GR">
              <a:latin typeface="Arial" charset="0"/>
            </a:endParaRPr>
          </a:p>
          <a:p>
            <a:pPr lvl="1" algn="just">
              <a:buFont typeface="Wingdings" pitchFamily="2" charset="2"/>
              <a:buChar char="Ø"/>
            </a:pPr>
            <a:r>
              <a:rPr lang="el-GR" altLang="el-GR">
                <a:latin typeface="Arial" charset="0"/>
                <a:cs typeface="Arial" charset="0"/>
              </a:rPr>
              <a:t>ακολουθούνται διαφορετικοί μέθοδοι αποσβέσεων, </a:t>
            </a:r>
            <a:endParaRPr lang="el-GR" altLang="el-GR">
              <a:latin typeface="Arial" charset="0"/>
            </a:endParaRPr>
          </a:p>
          <a:p>
            <a:pPr lvl="2" algn="just">
              <a:buClr>
                <a:srgbClr val="FF3300"/>
              </a:buClr>
              <a:buFont typeface="Wingdings" pitchFamily="2" charset="2"/>
              <a:buChar char="Ø"/>
            </a:pPr>
            <a:r>
              <a:rPr lang="el-GR" altLang="el-GR">
                <a:latin typeface="Arial" charset="0"/>
                <a:cs typeface="Arial" charset="0"/>
              </a:rPr>
              <a:t>π.χ. εγγραφή πρόσθετων αποσβέσεων, στα πλαίσια του νόμου περί επενδυτικών κινήτρων</a:t>
            </a:r>
            <a:endParaRPr lang="el-GR" altLang="el-GR">
              <a:latin typeface="Arial" charset="0"/>
            </a:endParaRPr>
          </a:p>
          <a:p>
            <a:pPr lvl="1" algn="just">
              <a:buFont typeface="Wingdings" pitchFamily="2" charset="2"/>
              <a:buChar char="Ø"/>
            </a:pPr>
            <a:r>
              <a:rPr lang="el-GR" altLang="el-GR">
                <a:latin typeface="Arial" charset="0"/>
                <a:cs typeface="Arial" charset="0"/>
              </a:rPr>
              <a:t>διαφορετική πολιτική δημιουργίας διαφόρων προβλέψεων κ.λπ.</a:t>
            </a:r>
            <a:endParaRPr lang="el-GR" altLang="el-GR">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4039319995"/>
      </p:ext>
    </p:extLst>
  </p:cSld>
  <p:clrMapOvr>
    <a:masterClrMapping/>
  </p:clrMapOvr>
  <p:transition spd="med">
    <p:random/>
    <p:sndAc>
      <p:stSnd>
        <p:snd r:embed="rId2" name="type.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8258" name="Rectangle 2" descr="Large confetti"/>
          <p:cNvSpPr>
            <a:spLocks noGrp="1" noChangeArrowheads="1"/>
          </p:cNvSpPr>
          <p:nvPr>
            <p:ph type="title"/>
          </p:nvPr>
        </p:nvSpPr>
        <p:spPr>
          <a:xfrm>
            <a:off x="0" y="0"/>
            <a:ext cx="9144000" cy="1143000"/>
          </a:xfrm>
          <a:solidFill>
            <a:srgbClr val="F4D3CA"/>
          </a:solidFill>
        </p:spPr>
        <p:txBody>
          <a:bodyPr/>
          <a:lstStyle/>
          <a:p>
            <a:pPr algn="ctr"/>
            <a:r>
              <a:rPr lang="el-GR" altLang="el-GR">
                <a:latin typeface="Arial" charset="0"/>
                <a:cs typeface="Arial" charset="0"/>
              </a:rPr>
              <a:t>Αδυναμίες του δείκτη</a:t>
            </a:r>
            <a:r>
              <a:rPr lang="el-GR" altLang="el-GR"/>
              <a:t> </a:t>
            </a:r>
          </a:p>
        </p:txBody>
      </p:sp>
      <p:sp>
        <p:nvSpPr>
          <p:cNvPr id="1888259" name="Rectangle 3"/>
          <p:cNvSpPr>
            <a:spLocks noGrp="1" noChangeArrowheads="1"/>
          </p:cNvSpPr>
          <p:nvPr>
            <p:ph idx="1"/>
          </p:nvPr>
        </p:nvSpPr>
        <p:spPr>
          <a:xfrm>
            <a:off x="0" y="1143000"/>
            <a:ext cx="9144000" cy="5715000"/>
          </a:xfrm>
          <a:solidFill>
            <a:srgbClr val="FDFFD9"/>
          </a:solidFill>
        </p:spPr>
        <p:txBody>
          <a:bodyPr/>
          <a:lstStyle/>
          <a:p>
            <a:pPr algn="just"/>
            <a:r>
              <a:rPr lang="el-GR" altLang="el-GR">
                <a:latin typeface="Arial" charset="0"/>
                <a:cs typeface="Arial" charset="0"/>
              </a:rPr>
              <a:t>Η τιμή του δείκτη παύει να αποτελεί ουσιαστικό μέτρο σύγκρισης για τις εταιρίες εκείνες, των οποίων τα προ φόρων κέρδη τους επηρεάστηκαν σημαντικά, θετικά ή αρνητικά, από έκτακτα γεγονότα, όπως </a:t>
            </a:r>
            <a:endParaRPr lang="el-GR" altLang="el-GR">
              <a:latin typeface="Arial" charset="0"/>
            </a:endParaRPr>
          </a:p>
          <a:p>
            <a:pPr lvl="1" algn="just"/>
            <a:r>
              <a:rPr lang="el-GR" altLang="el-GR">
                <a:latin typeface="Arial" charset="0"/>
                <a:cs typeface="Arial" charset="0"/>
              </a:rPr>
              <a:t>Ζημιές από πυρκαγιά, έκτακτα κέρδη από την πώληση ενός ακινήτου, κ.λπ.</a:t>
            </a:r>
            <a:endParaRPr lang="el-GR" altLang="el-GR">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2150920317"/>
      </p:ext>
    </p:extLst>
  </p:cSld>
  <p:clrMapOvr>
    <a:masterClrMapping/>
  </p:clrMapOvr>
  <p:transition spd="med">
    <p:random/>
    <p:sndAc>
      <p:stSnd>
        <p:snd r:embed="rId2" name="type.wav"/>
      </p:stSnd>
    </p:sndAc>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9283" name="Rectangle 3"/>
          <p:cNvSpPr>
            <a:spLocks noGrp="1" noChangeArrowheads="1"/>
          </p:cNvSpPr>
          <p:nvPr>
            <p:ph idx="1"/>
          </p:nvPr>
        </p:nvSpPr>
        <p:spPr>
          <a:xfrm>
            <a:off x="0" y="0"/>
            <a:ext cx="9144000" cy="6858000"/>
          </a:xfrm>
          <a:solidFill>
            <a:srgbClr val="FDFFD9"/>
          </a:solidFill>
        </p:spPr>
        <p:txBody>
          <a:bodyPr/>
          <a:lstStyle/>
          <a:p>
            <a:pPr algn="just">
              <a:spcBef>
                <a:spcPct val="10000"/>
              </a:spcBef>
            </a:pPr>
            <a:r>
              <a:rPr lang="el-GR" altLang="el-GR">
                <a:latin typeface="Arial" charset="0"/>
                <a:cs typeface="Arial" charset="0"/>
              </a:rPr>
              <a:t>Η τιμή του δείκτη παύει να αποτελεί ουσιαστικό μέτρο σύγκρισης για τις εταιρίες που προχωρούν σε συνεχή επενδυτικά προγράμματα, </a:t>
            </a:r>
            <a:endParaRPr lang="el-GR" altLang="el-GR">
              <a:latin typeface="Arial" charset="0"/>
            </a:endParaRPr>
          </a:p>
          <a:p>
            <a:pPr lvl="1" algn="just">
              <a:spcBef>
                <a:spcPct val="10000"/>
              </a:spcBef>
            </a:pPr>
            <a:r>
              <a:rPr lang="el-GR" altLang="el-GR">
                <a:latin typeface="Arial" charset="0"/>
              </a:rPr>
              <a:t>Το </a:t>
            </a:r>
            <a:r>
              <a:rPr lang="el-GR" altLang="el-GR">
                <a:latin typeface="Arial" charset="0"/>
                <a:cs typeface="Arial" charset="0"/>
              </a:rPr>
              <a:t>κόστος χρηματοδότησης των επενδύσεων αυτών και οι υψηλές αποσβέσεις που γράφουν να επηρεάζουν αρνητικά τα κέρδη στο μεσοπρόθεσμο διάστημα. </a:t>
            </a:r>
            <a:endParaRPr lang="el-GR" altLang="el-GR">
              <a:latin typeface="Arial" charset="0"/>
            </a:endParaRPr>
          </a:p>
          <a:p>
            <a:pPr lvl="1" algn="just">
              <a:spcBef>
                <a:spcPct val="10000"/>
              </a:spcBef>
            </a:pPr>
            <a:r>
              <a:rPr lang="el-GR" altLang="el-GR">
                <a:latin typeface="Arial" charset="0"/>
                <a:cs typeface="Arial" charset="0"/>
              </a:rPr>
              <a:t>Ο δείκτης "τιμωρεί" τις δυναμικές εκείνες εταιρίες που επενδύουν, στοχεύοντας σε καλύτερα μελλοντικά αποτελέσματα.</a:t>
            </a:r>
            <a:endParaRPr lang="el-GR" altLang="el-GR">
              <a:latin typeface="Arial" charset="0"/>
            </a:endParaRPr>
          </a:p>
          <a:p>
            <a:pPr lvl="1" algn="just">
              <a:spcBef>
                <a:spcPct val="10000"/>
              </a:spcBef>
            </a:pPr>
            <a:r>
              <a:rPr lang="el-GR" altLang="el-GR">
                <a:latin typeface="Arial" charset="0"/>
                <a:cs typeface="Arial" charset="0"/>
              </a:rPr>
              <a:t>Για την εξουδετέρωση αυτού του μειονεκτήματος, μπορούμε </a:t>
            </a:r>
            <a:r>
              <a:rPr lang="el-GR" altLang="el-GR">
                <a:latin typeface="Arial" charset="0"/>
              </a:rPr>
              <a:t>να </a:t>
            </a:r>
            <a:r>
              <a:rPr lang="el-GR" altLang="el-GR">
                <a:latin typeface="Arial" charset="0"/>
                <a:cs typeface="Arial" charset="0"/>
              </a:rPr>
              <a:t>χρησιμοποιήσουμε τα προ αποσβέσεων κέρδη ανά μετοχή</a:t>
            </a:r>
          </a:p>
        </p:txBody>
      </p:sp>
    </p:spTree>
    <p:extLst>
      <p:ext uri="{BB962C8B-B14F-4D97-AF65-F5344CB8AC3E}">
        <p14:creationId xmlns:p14="http://schemas.microsoft.com/office/powerpoint/2010/main" val="2777521290"/>
      </p:ext>
    </p:extLst>
  </p:cSld>
  <p:clrMapOvr>
    <a:masterClrMapping/>
  </p:clrMapOvr>
  <p:transition spd="med">
    <p:random/>
    <p:sndAc>
      <p:stSnd>
        <p:snd r:embed="rId2" name="type.wav"/>
      </p:stSnd>
    </p:sndAc>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1330" name="Rectangle 2" descr="Large confetti"/>
          <p:cNvSpPr>
            <a:spLocks noGrp="1" noChangeArrowheads="1"/>
          </p:cNvSpPr>
          <p:nvPr>
            <p:ph type="title"/>
          </p:nvPr>
        </p:nvSpPr>
        <p:spPr>
          <a:xfrm>
            <a:off x="0" y="0"/>
            <a:ext cx="9144000" cy="1143000"/>
          </a:xfrm>
          <a:solidFill>
            <a:srgbClr val="F4D3CA"/>
          </a:solidFill>
        </p:spPr>
        <p:txBody>
          <a:bodyPr/>
          <a:lstStyle/>
          <a:p>
            <a:pPr algn="ctr"/>
            <a:r>
              <a:rPr lang="el-GR" altLang="el-GR">
                <a:latin typeface="Arial" charset="0"/>
                <a:cs typeface="Arial" charset="0"/>
              </a:rPr>
              <a:t>ΕΦΑΡΜΟΓΗ</a:t>
            </a:r>
            <a:r>
              <a:rPr lang="el-GR" altLang="el-GR"/>
              <a:t> </a:t>
            </a:r>
          </a:p>
        </p:txBody>
      </p:sp>
      <p:sp>
        <p:nvSpPr>
          <p:cNvPr id="1891331" name="Rectangle 3"/>
          <p:cNvSpPr>
            <a:spLocks noGrp="1" noChangeArrowheads="1"/>
          </p:cNvSpPr>
          <p:nvPr>
            <p:ph idx="1"/>
          </p:nvPr>
        </p:nvSpPr>
        <p:spPr>
          <a:xfrm>
            <a:off x="0" y="1143000"/>
            <a:ext cx="9144000" cy="5715000"/>
          </a:xfrm>
          <a:solidFill>
            <a:srgbClr val="FDFFD9"/>
          </a:solidFill>
        </p:spPr>
        <p:txBody>
          <a:bodyPr/>
          <a:lstStyle/>
          <a:p>
            <a:pPr algn="just"/>
            <a:r>
              <a:rPr lang="el-GR" altLang="el-GR">
                <a:latin typeface="Arial" charset="0"/>
                <a:ea typeface="Arial Unicode MS" pitchFamily="34" charset="-128"/>
                <a:cs typeface="Arial Unicode MS" pitchFamily="34" charset="-128"/>
              </a:rPr>
              <a:t>Όσο χαμηλότερος</a:t>
            </a:r>
            <a:r>
              <a:rPr lang="el-GR" altLang="el-GR">
                <a:latin typeface="Arial" charset="0"/>
                <a:cs typeface="Times New Roman" pitchFamily="18" charset="0"/>
              </a:rPr>
              <a:t> </a:t>
            </a:r>
            <a:r>
              <a:rPr lang="el-GR" altLang="el-GR">
                <a:latin typeface="Arial" charset="0"/>
                <a:ea typeface="Arial Unicode MS" pitchFamily="34" charset="-128"/>
                <a:cs typeface="Arial Unicode MS" pitchFamily="34" charset="-128"/>
              </a:rPr>
              <a:t>είναι ο λόγος P/E, τόσο πιο ελκυστική γίνεται η τιμή της μετοχής.</a:t>
            </a:r>
            <a:endParaRPr lang="el-GR" altLang="el-GR">
              <a:latin typeface="Arial" charset="0"/>
            </a:endParaRPr>
          </a:p>
          <a:p>
            <a:pPr algn="just"/>
            <a:r>
              <a:rPr lang="el-GR" altLang="el-GR">
                <a:latin typeface="Arial" charset="0"/>
                <a:ea typeface="Arial Unicode MS" pitchFamily="34" charset="-128"/>
                <a:cs typeface="Arial Unicode MS" pitchFamily="34" charset="-128"/>
              </a:rPr>
              <a:t>Έτσι, όταν όλοι οι άλλοι παράγοντες είναι σταθεροί, ο επενδυτής θα πρέπει να προτιμήσει μια μετοχή με </a:t>
            </a:r>
            <a:r>
              <a:rPr lang="en-US" altLang="el-GR">
                <a:latin typeface="Arial" charset="0"/>
                <a:ea typeface="Arial Unicode MS" pitchFamily="34" charset="-128"/>
                <a:cs typeface="Arial Unicode MS" pitchFamily="34" charset="-128"/>
              </a:rPr>
              <a:t>P</a:t>
            </a:r>
            <a:r>
              <a:rPr lang="el-GR" altLang="el-GR">
                <a:latin typeface="Arial" charset="0"/>
                <a:ea typeface="Arial Unicode MS" pitchFamily="34" charset="-128"/>
                <a:cs typeface="Arial Unicode MS" pitchFamily="34" charset="-128"/>
              </a:rPr>
              <a:t>/E ίσο με 5 φορές, από μια μετοχή με P/E ίσο με 7 φορές. </a:t>
            </a:r>
            <a:endParaRPr lang="el-GR" altLang="el-GR">
              <a:latin typeface="Arial" charset="0"/>
            </a:endParaRPr>
          </a:p>
          <a:p>
            <a:pPr algn="just"/>
            <a:r>
              <a:rPr lang="el-GR" altLang="el-GR">
                <a:latin typeface="Arial" charset="0"/>
              </a:rPr>
              <a:t>Δ</a:t>
            </a:r>
            <a:r>
              <a:rPr lang="el-GR" altLang="el-GR">
                <a:latin typeface="Arial" charset="0"/>
                <a:ea typeface="Arial Unicode MS" pitchFamily="34" charset="-128"/>
                <a:cs typeface="Arial Unicode MS" pitchFamily="34" charset="-128"/>
              </a:rPr>
              <a:t>εν περιοριζόμαστε στο να υπολογίσουμε το P/E μιας χρονιάς, </a:t>
            </a:r>
            <a:endParaRPr lang="el-GR" altLang="el-GR">
              <a:latin typeface="Arial" charset="0"/>
            </a:endParaRPr>
          </a:p>
          <a:p>
            <a:pPr lvl="1" algn="just"/>
            <a:r>
              <a:rPr lang="el-GR" altLang="el-GR">
                <a:latin typeface="Arial" charset="0"/>
                <a:ea typeface="Arial Unicode MS" pitchFamily="34" charset="-128"/>
                <a:cs typeface="Arial Unicode MS" pitchFamily="34" charset="-128"/>
              </a:rPr>
              <a:t>αλλά συνήθως εξετάζουμε το P/E των τριών ή των πέντε τελευταίων ετών, καθώς επίσης και το P/E της τρέχουσας χρήσης </a:t>
            </a:r>
          </a:p>
        </p:txBody>
      </p:sp>
    </p:spTree>
    <p:extLst>
      <p:ext uri="{BB962C8B-B14F-4D97-AF65-F5344CB8AC3E}">
        <p14:creationId xmlns:p14="http://schemas.microsoft.com/office/powerpoint/2010/main" val="352770383"/>
      </p:ext>
    </p:extLst>
  </p:cSld>
  <p:clrMapOvr>
    <a:masterClrMapping/>
  </p:clrMapOvr>
  <p:transition spd="med">
    <p:random/>
    <p:sndAc>
      <p:stSnd>
        <p:snd r:embed="rId2" name="type.wav"/>
      </p:stSnd>
    </p:sndAc>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6450" name="Rectangle 2"/>
          <p:cNvSpPr>
            <a:spLocks noGrp="1" noChangeArrowheads="1"/>
          </p:cNvSpPr>
          <p:nvPr>
            <p:ph/>
          </p:nvPr>
        </p:nvSpPr>
        <p:spPr>
          <a:xfrm>
            <a:off x="0" y="0"/>
            <a:ext cx="9144000" cy="6858000"/>
          </a:xfrm>
          <a:solidFill>
            <a:srgbClr val="FDFFD9"/>
          </a:solidFill>
        </p:spPr>
        <p:txBody>
          <a:bodyPr/>
          <a:lstStyle/>
          <a:p>
            <a:pPr algn="just">
              <a:lnSpc>
                <a:spcPct val="95000"/>
              </a:lnSpc>
              <a:spcBef>
                <a:spcPct val="0"/>
              </a:spcBef>
            </a:pPr>
            <a:r>
              <a:rPr lang="el-GR" altLang="el-GR">
                <a:solidFill>
                  <a:srgbClr val="000000"/>
                </a:solidFill>
              </a:rPr>
              <a:t>Γ</a:t>
            </a:r>
            <a:r>
              <a:rPr lang="el-GR" altLang="el-GR">
                <a:solidFill>
                  <a:srgbClr val="000000"/>
                </a:solidFill>
                <a:latin typeface="Arial Unicode MS" pitchFamily="34" charset="-128"/>
                <a:ea typeface="Arial Unicode MS" pitchFamily="34" charset="-128"/>
                <a:cs typeface="Arial Unicode MS" pitchFamily="34" charset="-128"/>
              </a:rPr>
              <a:t>ενικά δε θα πρέπει να επιλέγεται η σύγκριση με το μέσο P/E των εισηγμένων εταιριών, γιατί κάθε κλάδος έχει τις δικές του ιδιαιτερότητες. </a:t>
            </a:r>
            <a:endParaRPr lang="el-GR" altLang="el-GR">
              <a:solidFill>
                <a:srgbClr val="000000"/>
              </a:solidFill>
            </a:endParaRPr>
          </a:p>
          <a:p>
            <a:pPr algn="just">
              <a:lnSpc>
                <a:spcPct val="95000"/>
              </a:lnSpc>
              <a:spcBef>
                <a:spcPct val="0"/>
              </a:spcBef>
            </a:pPr>
            <a:r>
              <a:rPr lang="el-GR" altLang="el-GR">
                <a:solidFill>
                  <a:srgbClr val="000000"/>
                </a:solidFill>
              </a:rPr>
              <a:t>Θ</a:t>
            </a:r>
            <a:r>
              <a:rPr lang="el-GR" altLang="el-GR">
                <a:solidFill>
                  <a:srgbClr val="000000"/>
                </a:solidFill>
                <a:latin typeface="Arial Unicode MS" pitchFamily="34" charset="-128"/>
                <a:ea typeface="Arial Unicode MS" pitchFamily="34" charset="-128"/>
                <a:cs typeface="Arial Unicode MS" pitchFamily="34" charset="-128"/>
              </a:rPr>
              <a:t>α πρέπει να αποφεύγεται η σύγκριση με το μέσο P/E του κλάδου, όταν η εταιρία ανήκει σε έναν υποκλάδο με σημαντικές διαφορές σε σχέση με άλλους υποκλάδους του ίδιου κλάδου. </a:t>
            </a:r>
            <a:endParaRPr lang="el-GR" altLang="el-GR">
              <a:solidFill>
                <a:srgbClr val="000000"/>
              </a:solidFill>
            </a:endParaRPr>
          </a:p>
          <a:p>
            <a:pPr lvl="1" algn="just">
              <a:lnSpc>
                <a:spcPct val="95000"/>
              </a:lnSpc>
              <a:spcBef>
                <a:spcPct val="0"/>
              </a:spcBef>
              <a:buClr>
                <a:srgbClr val="FF3300"/>
              </a:buClr>
            </a:pPr>
            <a:r>
              <a:rPr lang="el-GR" altLang="el-GR">
                <a:solidFill>
                  <a:srgbClr val="000000"/>
                </a:solidFill>
                <a:latin typeface="Arial Unicode MS" pitchFamily="34" charset="-128"/>
                <a:ea typeface="Arial Unicode MS" pitchFamily="34" charset="-128"/>
                <a:cs typeface="Arial Unicode MS" pitchFamily="34" charset="-128"/>
              </a:rPr>
              <a:t>Μια εταιρία του υποκλάδου των καλλυντικών, δε θα πρέπει να συγκρίνεται με το μέσο όρο του χημικού κλάδου που περιλαμβάνει εταιρίες πλαστικών, εκρηκτικών υλών, σαπουνοποιΐας, κ.λπ. </a:t>
            </a:r>
            <a:endParaRPr lang="el-GR" altLang="el-GR">
              <a:solidFill>
                <a:srgbClr val="000000"/>
              </a:solidFill>
            </a:endParaRPr>
          </a:p>
          <a:p>
            <a:pPr algn="just">
              <a:lnSpc>
                <a:spcPct val="95000"/>
              </a:lnSpc>
              <a:spcBef>
                <a:spcPct val="0"/>
              </a:spcBef>
            </a:pPr>
            <a:r>
              <a:rPr lang="el-GR" altLang="el-GR">
                <a:solidFill>
                  <a:srgbClr val="000000"/>
                </a:solidFill>
              </a:rPr>
              <a:t>Η</a:t>
            </a:r>
            <a:r>
              <a:rPr lang="el-GR" altLang="el-GR">
                <a:solidFill>
                  <a:srgbClr val="000000"/>
                </a:solidFill>
                <a:latin typeface="Arial Unicode MS" pitchFamily="34" charset="-128"/>
                <a:ea typeface="Arial Unicode MS" pitchFamily="34" charset="-128"/>
                <a:cs typeface="Arial Unicode MS" pitchFamily="34" charset="-128"/>
              </a:rPr>
              <a:t> σύγκριση της εταιρίας Α πρέπει να γίνεται με εταιρίες που να παρουσιάζουν ομοιότητες με αυτή.</a:t>
            </a:r>
          </a:p>
        </p:txBody>
      </p:sp>
    </p:spTree>
    <p:extLst>
      <p:ext uri="{BB962C8B-B14F-4D97-AF65-F5344CB8AC3E}">
        <p14:creationId xmlns:p14="http://schemas.microsoft.com/office/powerpoint/2010/main" val="23568075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63330" name="Rectangle 2" descr="Large confetti"/>
          <p:cNvSpPr>
            <a:spLocks noGrp="1" noChangeArrowheads="1"/>
          </p:cNvSpPr>
          <p:nvPr>
            <p:ph type="title"/>
          </p:nvPr>
        </p:nvSpPr>
        <p:spPr>
          <a:xfrm>
            <a:off x="990600" y="304800"/>
            <a:ext cx="7772400" cy="1143000"/>
          </a:xfrm>
        </p:spPr>
        <p:txBody>
          <a:bodyPr/>
          <a:lstStyle/>
          <a:p>
            <a:pPr algn="ctr"/>
            <a:r>
              <a:rPr lang="en-US" altLang="el-GR" b="1" u="sng">
                <a:solidFill>
                  <a:srgbClr val="000000"/>
                </a:solidFill>
                <a:cs typeface="Times New Roman" pitchFamily="18" charset="0"/>
              </a:rPr>
              <a:t>P</a:t>
            </a:r>
            <a:r>
              <a:rPr lang="el-GR" altLang="el-GR" b="1" u="sng">
                <a:solidFill>
                  <a:srgbClr val="000000"/>
                </a:solidFill>
                <a:cs typeface="Times New Roman" pitchFamily="18" charset="0"/>
              </a:rPr>
              <a:t>/ </a:t>
            </a:r>
            <a:r>
              <a:rPr lang="en-US" altLang="el-GR" b="1" u="sng">
                <a:solidFill>
                  <a:srgbClr val="000000"/>
                </a:solidFill>
                <a:cs typeface="Times New Roman" pitchFamily="18" charset="0"/>
              </a:rPr>
              <a:t>E</a:t>
            </a:r>
            <a:r>
              <a:rPr lang="el-GR" altLang="el-GR" b="1" u="sng">
                <a:solidFill>
                  <a:srgbClr val="000000"/>
                </a:solidFill>
                <a:cs typeface="Times New Roman" pitchFamily="18" charset="0"/>
              </a:rPr>
              <a:t>  και κλάδος</a:t>
            </a:r>
          </a:p>
        </p:txBody>
      </p:sp>
      <p:sp>
        <p:nvSpPr>
          <p:cNvPr id="1763331" name="Rectangle 3"/>
          <p:cNvSpPr>
            <a:spLocks noGrp="1" noChangeArrowheads="1"/>
          </p:cNvSpPr>
          <p:nvPr>
            <p:ph idx="1"/>
          </p:nvPr>
        </p:nvSpPr>
        <p:spPr>
          <a:xfrm>
            <a:off x="0" y="2133600"/>
            <a:ext cx="8915400" cy="3810000"/>
          </a:xfrm>
        </p:spPr>
        <p:txBody>
          <a:bodyPr/>
          <a:lstStyle/>
          <a:p>
            <a:pPr algn="just"/>
            <a:r>
              <a:rPr lang="el-GR" altLang="el-GR">
                <a:solidFill>
                  <a:srgbClr val="000000"/>
                </a:solidFill>
                <a:cs typeface="Times New Roman" pitchFamily="18" charset="0"/>
              </a:rPr>
              <a:t>Το να προσπαθήσει κανείς να εντοπίσει την απόλυτη αξία μιας μετοχής είναι μάλλον δύσκολο. </a:t>
            </a:r>
            <a:endParaRPr lang="el-GR" altLang="el-GR">
              <a:solidFill>
                <a:srgbClr val="000000"/>
              </a:solidFill>
            </a:endParaRPr>
          </a:p>
          <a:p>
            <a:pPr algn="just"/>
            <a:r>
              <a:rPr lang="el-GR" altLang="el-GR">
                <a:solidFill>
                  <a:srgbClr val="000000"/>
                </a:solidFill>
                <a:cs typeface="Times New Roman" pitchFamily="18" charset="0"/>
              </a:rPr>
              <a:t>Άλλωστε οτιδήποτε αγοράζε</a:t>
            </a:r>
            <a:r>
              <a:rPr lang="el-GR" altLang="el-GR">
                <a:solidFill>
                  <a:srgbClr val="000000"/>
                </a:solidFill>
              </a:rPr>
              <a:t>ται</a:t>
            </a:r>
            <a:r>
              <a:rPr lang="el-GR" altLang="el-GR">
                <a:solidFill>
                  <a:srgbClr val="000000"/>
                </a:solidFill>
                <a:cs typeface="Times New Roman" pitchFamily="18" charset="0"/>
              </a:rPr>
              <a:t>, είτε αυτό είναι προϊόν είτε υπηρεσία, μπορεί να χαρακτηρισθεί ακριβό ή φθηνό μόνο σε σύγκριση με τις τιμές που πωλούνται στην αγορά ομοειδή προϊόντα. </a:t>
            </a:r>
            <a:endParaRPr lang="el-GR" altLang="el-GR">
              <a:solidFill>
                <a:srgbClr val="000000"/>
              </a:solidFill>
            </a:endParaRPr>
          </a:p>
          <a:p>
            <a:pPr algn="just"/>
            <a:r>
              <a:rPr lang="el-GR" altLang="el-GR">
                <a:solidFill>
                  <a:srgbClr val="000000"/>
                </a:solidFill>
                <a:cs typeface="Times New Roman" pitchFamily="18" charset="0"/>
              </a:rPr>
              <a:t>Το ίδιο συμβαίνει και με τις μετοχές. </a:t>
            </a:r>
            <a:endParaRPr lang="el-GR" altLang="el-GR">
              <a:solidFill>
                <a:srgbClr val="000000"/>
              </a:solidFill>
            </a:endParaRPr>
          </a:p>
        </p:txBody>
      </p:sp>
    </p:spTree>
    <p:extLst>
      <p:ext uri="{BB962C8B-B14F-4D97-AF65-F5344CB8AC3E}">
        <p14:creationId xmlns:p14="http://schemas.microsoft.com/office/powerpoint/2010/main" val="2788433245"/>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63331">
                                            <p:txEl>
                                              <p:pRg st="0" end="0"/>
                                            </p:txEl>
                                          </p:spTgt>
                                        </p:tgtEl>
                                        <p:attrNameLst>
                                          <p:attrName>style.visibility</p:attrName>
                                        </p:attrNameLst>
                                      </p:cBhvr>
                                      <p:to>
                                        <p:strVal val="visible"/>
                                      </p:to>
                                    </p:set>
                                    <p:animEffect transition="in" filter="dissolve">
                                      <p:cBhvr>
                                        <p:cTn id="7" dur="500"/>
                                        <p:tgtEl>
                                          <p:spTgt spid="17633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63331">
                                            <p:txEl>
                                              <p:pRg st="1" end="1"/>
                                            </p:txEl>
                                          </p:spTgt>
                                        </p:tgtEl>
                                        <p:attrNameLst>
                                          <p:attrName>style.visibility</p:attrName>
                                        </p:attrNameLst>
                                      </p:cBhvr>
                                      <p:to>
                                        <p:strVal val="visible"/>
                                      </p:to>
                                    </p:set>
                                    <p:animEffect transition="in" filter="dissolve">
                                      <p:cBhvr>
                                        <p:cTn id="12" dur="500"/>
                                        <p:tgtEl>
                                          <p:spTgt spid="176333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63331">
                                            <p:txEl>
                                              <p:pRg st="2" end="2"/>
                                            </p:txEl>
                                          </p:spTgt>
                                        </p:tgtEl>
                                        <p:attrNameLst>
                                          <p:attrName>style.visibility</p:attrName>
                                        </p:attrNameLst>
                                      </p:cBhvr>
                                      <p:to>
                                        <p:strVal val="visible"/>
                                      </p:to>
                                    </p:set>
                                    <p:animEffect transition="in" filter="dissolve">
                                      <p:cBhvr>
                                        <p:cTn id="17" dur="500"/>
                                        <p:tgtEl>
                                          <p:spTgt spid="176333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3331"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2066" name="Rectangle 2" descr="Large confetti"/>
          <p:cNvSpPr>
            <a:spLocks noGrp="1" noChangeArrowheads="1"/>
          </p:cNvSpPr>
          <p:nvPr>
            <p:ph type="title"/>
          </p:nvPr>
        </p:nvSpPr>
        <p:spPr>
          <a:xfrm>
            <a:off x="990600" y="304800"/>
            <a:ext cx="7772400" cy="1143000"/>
          </a:xfrm>
        </p:spPr>
        <p:txBody>
          <a:bodyPr/>
          <a:lstStyle/>
          <a:p>
            <a:pPr algn="ctr"/>
            <a:r>
              <a:rPr lang="el-GR" altLang="el-GR" b="1">
                <a:solidFill>
                  <a:srgbClr val="000000"/>
                </a:solidFill>
                <a:latin typeface="Bookman Old Style" pitchFamily="18" charset="0"/>
                <a:cs typeface="Times New Roman" pitchFamily="18" charset="0"/>
              </a:rPr>
              <a:t>Κέρδη ανά μετοχή </a:t>
            </a:r>
            <a:r>
              <a:rPr lang="en-US" altLang="el-GR" b="1">
                <a:solidFill>
                  <a:srgbClr val="000000"/>
                </a:solidFill>
                <a:latin typeface="Bookman Old Style" pitchFamily="18" charset="0"/>
                <a:cs typeface="Times New Roman" pitchFamily="18" charset="0"/>
              </a:rPr>
              <a:t>- KAM</a:t>
            </a:r>
            <a:r>
              <a:rPr lang="el-GR" altLang="el-GR" b="1">
                <a:solidFill>
                  <a:srgbClr val="000000"/>
                </a:solidFill>
                <a:latin typeface="Bookman Old Style" pitchFamily="18" charset="0"/>
                <a:cs typeface="Times New Roman" pitchFamily="18" charset="0"/>
              </a:rPr>
              <a:t> </a:t>
            </a:r>
            <a:r>
              <a:rPr lang="en-US" altLang="el-GR" b="1">
                <a:solidFill>
                  <a:srgbClr val="000000"/>
                </a:solidFill>
                <a:latin typeface="Bookman Old Style" pitchFamily="18" charset="0"/>
                <a:cs typeface="Times New Roman" pitchFamily="18" charset="0"/>
              </a:rPr>
              <a:t>EPS</a:t>
            </a:r>
            <a:endParaRPr lang="el-GR" altLang="el-GR" b="1">
              <a:solidFill>
                <a:srgbClr val="000000"/>
              </a:solidFill>
              <a:latin typeface="Bookman Old Style" pitchFamily="18" charset="0"/>
              <a:cs typeface="Times New Roman" pitchFamily="18" charset="0"/>
            </a:endParaRPr>
          </a:p>
        </p:txBody>
      </p:sp>
      <p:sp>
        <p:nvSpPr>
          <p:cNvPr id="1752067" name="Rectangle 3"/>
          <p:cNvSpPr>
            <a:spLocks noGrp="1" noChangeArrowheads="1"/>
          </p:cNvSpPr>
          <p:nvPr>
            <p:ph idx="1"/>
          </p:nvPr>
        </p:nvSpPr>
        <p:spPr>
          <a:xfrm>
            <a:off x="0" y="1628800"/>
            <a:ext cx="9144000" cy="5218520"/>
          </a:xfrm>
        </p:spPr>
        <p:txBody>
          <a:bodyPr/>
          <a:lstStyle/>
          <a:p>
            <a:pPr algn="just"/>
            <a:r>
              <a:rPr lang="el-GR" altLang="el-GR" dirty="0">
                <a:solidFill>
                  <a:srgbClr val="000000"/>
                </a:solidFill>
              </a:rPr>
              <a:t>Ο δείκτης </a:t>
            </a:r>
            <a:r>
              <a:rPr lang="en-US" altLang="el-GR" dirty="0">
                <a:solidFill>
                  <a:srgbClr val="000000"/>
                </a:solidFill>
              </a:rPr>
              <a:t>EPS</a:t>
            </a:r>
            <a:r>
              <a:rPr lang="el-GR" altLang="el-GR" dirty="0">
                <a:solidFill>
                  <a:srgbClr val="000000"/>
                </a:solidFill>
                <a:cs typeface="Times New Roman" pitchFamily="18" charset="0"/>
              </a:rPr>
              <a:t> επιτρέπει στον επενδυτή να διαπιστώσει</a:t>
            </a:r>
            <a:r>
              <a:rPr lang="en-US" altLang="el-GR" dirty="0">
                <a:solidFill>
                  <a:srgbClr val="000000"/>
                </a:solidFill>
                <a:cs typeface="Times New Roman" pitchFamily="18" charset="0"/>
              </a:rPr>
              <a:t>,</a:t>
            </a:r>
          </a:p>
          <a:p>
            <a:pPr lvl="1" algn="just"/>
            <a:r>
              <a:rPr lang="el-GR" altLang="el-GR" dirty="0">
                <a:solidFill>
                  <a:srgbClr val="000000"/>
                </a:solidFill>
              </a:rPr>
              <a:t>τ</a:t>
            </a:r>
            <a:r>
              <a:rPr lang="en-US" altLang="el-GR" dirty="0">
                <a:solidFill>
                  <a:srgbClr val="000000"/>
                </a:solidFill>
                <a:cs typeface="Times New Roman" pitchFamily="18" charset="0"/>
              </a:rPr>
              <a:t>o </a:t>
            </a:r>
            <a:r>
              <a:rPr lang="el-GR" altLang="el-GR" dirty="0">
                <a:solidFill>
                  <a:srgbClr val="000000"/>
                </a:solidFill>
              </a:rPr>
              <a:t>ποσοστό</a:t>
            </a:r>
            <a:r>
              <a:rPr lang="el-GR" altLang="el-GR" dirty="0">
                <a:solidFill>
                  <a:srgbClr val="000000"/>
                </a:solidFill>
                <a:cs typeface="Times New Roman" pitchFamily="18" charset="0"/>
              </a:rPr>
              <a:t> από τα κέρδη </a:t>
            </a:r>
            <a:r>
              <a:rPr lang="el-GR" altLang="el-GR" dirty="0">
                <a:solidFill>
                  <a:srgbClr val="000000"/>
                </a:solidFill>
              </a:rPr>
              <a:t>που η</a:t>
            </a:r>
            <a:r>
              <a:rPr lang="el-GR" altLang="el-GR" dirty="0">
                <a:solidFill>
                  <a:srgbClr val="000000"/>
                </a:solidFill>
                <a:cs typeface="Times New Roman" pitchFamily="18" charset="0"/>
              </a:rPr>
              <a:t> επιχείρηση πληρώνει για μερίσματα </a:t>
            </a:r>
            <a:r>
              <a:rPr lang="el-GR" altLang="el-GR" dirty="0">
                <a:solidFill>
                  <a:srgbClr val="000000"/>
                </a:solidFill>
              </a:rPr>
              <a:t>και</a:t>
            </a:r>
          </a:p>
          <a:p>
            <a:pPr lvl="1" algn="just"/>
            <a:r>
              <a:rPr lang="el-GR" altLang="el-GR" dirty="0">
                <a:solidFill>
                  <a:srgbClr val="000000"/>
                </a:solidFill>
              </a:rPr>
              <a:t>το</a:t>
            </a:r>
            <a:r>
              <a:rPr lang="el-GR" altLang="el-GR" dirty="0">
                <a:solidFill>
                  <a:srgbClr val="000000"/>
                </a:solidFill>
                <a:cs typeface="Times New Roman" pitchFamily="18" charset="0"/>
              </a:rPr>
              <a:t> π</a:t>
            </a:r>
            <a:r>
              <a:rPr lang="el-GR" altLang="el-GR" dirty="0">
                <a:solidFill>
                  <a:srgbClr val="000000"/>
                </a:solidFill>
              </a:rPr>
              <a:t>οσοστό το οποίο</a:t>
            </a:r>
            <a:r>
              <a:rPr lang="el-GR" altLang="el-GR" dirty="0">
                <a:solidFill>
                  <a:srgbClr val="000000"/>
                </a:solidFill>
                <a:cs typeface="Times New Roman" pitchFamily="18" charset="0"/>
              </a:rPr>
              <a:t> </a:t>
            </a:r>
            <a:r>
              <a:rPr lang="el-GR" altLang="el-GR" dirty="0" err="1">
                <a:solidFill>
                  <a:srgbClr val="000000"/>
                </a:solidFill>
                <a:cs typeface="Times New Roman" pitchFamily="18" charset="0"/>
              </a:rPr>
              <a:t>ξαναεπενδύει</a:t>
            </a:r>
            <a:r>
              <a:rPr lang="el-GR" altLang="el-GR" dirty="0">
                <a:solidFill>
                  <a:srgbClr val="000000"/>
                </a:solidFill>
                <a:cs typeface="Times New Roman" pitchFamily="18" charset="0"/>
              </a:rPr>
              <a:t> σε αναπτυξιακά προγράμματά  </a:t>
            </a:r>
            <a:endParaRPr lang="en-US" altLang="el-GR" dirty="0">
              <a:solidFill>
                <a:srgbClr val="000000"/>
              </a:solidFill>
              <a:cs typeface="Times New Roman" pitchFamily="18" charset="0"/>
            </a:endParaRPr>
          </a:p>
          <a:p>
            <a:pPr algn="just"/>
            <a:r>
              <a:rPr lang="el-GR" altLang="el-GR" sz="2800" dirty="0">
                <a:solidFill>
                  <a:srgbClr val="000000"/>
                </a:solidFill>
                <a:cs typeface="Times New Roman" pitchFamily="18" charset="0"/>
              </a:rPr>
              <a:t>Σε περίπτωση που η εταιρεία </a:t>
            </a:r>
            <a:r>
              <a:rPr lang="el-GR" altLang="el-GR" sz="2800" b="1" dirty="0">
                <a:solidFill>
                  <a:srgbClr val="000000"/>
                </a:solidFill>
                <a:cs typeface="Times New Roman" pitchFamily="18" charset="0"/>
              </a:rPr>
              <a:t>καθυστερήσει</a:t>
            </a:r>
            <a:r>
              <a:rPr lang="el-GR" altLang="el-GR" sz="2800" dirty="0">
                <a:solidFill>
                  <a:srgbClr val="000000"/>
                </a:solidFill>
                <a:cs typeface="Times New Roman" pitchFamily="18" charset="0"/>
              </a:rPr>
              <a:t> να δώσει </a:t>
            </a:r>
            <a:r>
              <a:rPr lang="el-GR" altLang="el-GR" sz="2800" b="1" dirty="0">
                <a:solidFill>
                  <a:srgbClr val="000000"/>
                </a:solidFill>
                <a:cs typeface="Times New Roman" pitchFamily="18" charset="0"/>
              </a:rPr>
              <a:t>μερίσματα</a:t>
            </a:r>
            <a:r>
              <a:rPr lang="el-GR" altLang="el-GR" sz="2800" dirty="0">
                <a:solidFill>
                  <a:srgbClr val="000000"/>
                </a:solidFill>
                <a:cs typeface="Times New Roman" pitchFamily="18" charset="0"/>
              </a:rPr>
              <a:t>, για επενδυτικούς λόγους,</a:t>
            </a:r>
            <a:r>
              <a:rPr lang="en-US" altLang="el-GR" sz="2800" dirty="0">
                <a:solidFill>
                  <a:srgbClr val="000000"/>
                </a:solidFill>
                <a:cs typeface="Times New Roman" pitchFamily="18" charset="0"/>
              </a:rPr>
              <a:t> </a:t>
            </a:r>
            <a:endParaRPr lang="en-US" altLang="el-GR" sz="2800" dirty="0" smtClean="0">
              <a:solidFill>
                <a:srgbClr val="000000"/>
              </a:solidFill>
              <a:cs typeface="Times New Roman" pitchFamily="18" charset="0"/>
            </a:endParaRPr>
          </a:p>
          <a:p>
            <a:pPr lvl="1" algn="just"/>
            <a:r>
              <a:rPr lang="el-GR" altLang="el-GR" b="1" dirty="0" smtClean="0">
                <a:solidFill>
                  <a:srgbClr val="FF0000"/>
                </a:solidFill>
              </a:rPr>
              <a:t>τα </a:t>
            </a:r>
            <a:r>
              <a:rPr lang="el-GR" altLang="el-GR" b="1" dirty="0" smtClean="0">
                <a:solidFill>
                  <a:srgbClr val="FF0000"/>
                </a:solidFill>
                <a:cs typeface="Times New Roman" pitchFamily="18" charset="0"/>
              </a:rPr>
              <a:t>μελλοντικά</a:t>
            </a:r>
            <a:r>
              <a:rPr lang="en-US" altLang="el-GR" b="1" dirty="0" smtClean="0">
                <a:solidFill>
                  <a:srgbClr val="FF0000"/>
                </a:solidFill>
                <a:cs typeface="Times New Roman" pitchFamily="18" charset="0"/>
              </a:rPr>
              <a:t> </a:t>
            </a:r>
            <a:r>
              <a:rPr lang="el-GR" altLang="el-GR" b="1" dirty="0" smtClean="0">
                <a:solidFill>
                  <a:srgbClr val="FF0000"/>
                </a:solidFill>
                <a:cs typeface="Times New Roman" pitchFamily="18" charset="0"/>
              </a:rPr>
              <a:t>κέρδη </a:t>
            </a:r>
            <a:r>
              <a:rPr lang="el-GR" altLang="el-GR" dirty="0">
                <a:solidFill>
                  <a:srgbClr val="000000"/>
                </a:solidFill>
                <a:cs typeface="Times New Roman" pitchFamily="18" charset="0"/>
              </a:rPr>
              <a:t>θα πρέπει να είναι πολύ μεγαλύτερα για να αποζημιώνουν τους μετόχους.</a:t>
            </a:r>
            <a:endParaRPr lang="en-GB" altLang="el-GR" dirty="0">
              <a:solidFill>
                <a:srgbClr val="000000"/>
              </a:solidFill>
              <a:cs typeface="Times New Roman" pitchFamily="18" charset="0"/>
            </a:endParaRPr>
          </a:p>
        </p:txBody>
      </p:sp>
    </p:spTree>
    <p:extLst>
      <p:ext uri="{BB962C8B-B14F-4D97-AF65-F5344CB8AC3E}">
        <p14:creationId xmlns:p14="http://schemas.microsoft.com/office/powerpoint/2010/main" val="1140145543"/>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52067">
                                            <p:txEl>
                                              <p:pRg st="0" end="0"/>
                                            </p:txEl>
                                          </p:spTgt>
                                        </p:tgtEl>
                                        <p:attrNameLst>
                                          <p:attrName>style.visibility</p:attrName>
                                        </p:attrNameLst>
                                      </p:cBhvr>
                                      <p:to>
                                        <p:strVal val="visible"/>
                                      </p:to>
                                    </p:set>
                                    <p:animEffect transition="in" filter="dissolve">
                                      <p:cBhvr>
                                        <p:cTn id="7" dur="500"/>
                                        <p:tgtEl>
                                          <p:spTgt spid="1752067">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52067">
                                            <p:txEl>
                                              <p:pRg st="1" end="1"/>
                                            </p:txEl>
                                          </p:spTgt>
                                        </p:tgtEl>
                                        <p:attrNameLst>
                                          <p:attrName>style.visibility</p:attrName>
                                        </p:attrNameLst>
                                      </p:cBhvr>
                                      <p:to>
                                        <p:strVal val="visible"/>
                                      </p:to>
                                    </p:set>
                                    <p:animEffect transition="in" filter="dissolve">
                                      <p:cBhvr>
                                        <p:cTn id="10" dur="500"/>
                                        <p:tgtEl>
                                          <p:spTgt spid="1752067">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752067">
                                            <p:txEl>
                                              <p:pRg st="2" end="2"/>
                                            </p:txEl>
                                          </p:spTgt>
                                        </p:tgtEl>
                                        <p:attrNameLst>
                                          <p:attrName>style.visibility</p:attrName>
                                        </p:attrNameLst>
                                      </p:cBhvr>
                                      <p:to>
                                        <p:strVal val="visible"/>
                                      </p:to>
                                    </p:set>
                                    <p:animEffect transition="in" filter="dissolve">
                                      <p:cBhvr>
                                        <p:cTn id="13" dur="500"/>
                                        <p:tgtEl>
                                          <p:spTgt spid="1752067">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752067">
                                            <p:txEl>
                                              <p:pRg st="3" end="3"/>
                                            </p:txEl>
                                          </p:spTgt>
                                        </p:tgtEl>
                                        <p:attrNameLst>
                                          <p:attrName>style.visibility</p:attrName>
                                        </p:attrNameLst>
                                      </p:cBhvr>
                                      <p:to>
                                        <p:strVal val="visible"/>
                                      </p:to>
                                    </p:set>
                                    <p:animEffect transition="in" filter="dissolve">
                                      <p:cBhvr>
                                        <p:cTn id="18" dur="500"/>
                                        <p:tgtEl>
                                          <p:spTgt spid="1752067">
                                            <p:txEl>
                                              <p:pRg st="3" end="3"/>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752067">
                                            <p:txEl>
                                              <p:pRg st="4" end="4"/>
                                            </p:txEl>
                                          </p:spTgt>
                                        </p:tgtEl>
                                        <p:attrNameLst>
                                          <p:attrName>style.visibility</p:attrName>
                                        </p:attrNameLst>
                                      </p:cBhvr>
                                      <p:to>
                                        <p:strVal val="visible"/>
                                      </p:to>
                                    </p:set>
                                    <p:animEffect transition="in" filter="dissolve">
                                      <p:cBhvr>
                                        <p:cTn id="21" dur="500"/>
                                        <p:tgtEl>
                                          <p:spTgt spid="17520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2067"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60258" name="Rectangle 2" descr="Large confetti"/>
          <p:cNvSpPr>
            <a:spLocks noGrp="1" noChangeArrowheads="1"/>
          </p:cNvSpPr>
          <p:nvPr>
            <p:ph type="title"/>
          </p:nvPr>
        </p:nvSpPr>
        <p:spPr>
          <a:xfrm>
            <a:off x="990600" y="304800"/>
            <a:ext cx="7772400" cy="1143000"/>
          </a:xfrm>
        </p:spPr>
        <p:txBody>
          <a:bodyPr/>
          <a:lstStyle/>
          <a:p>
            <a:pPr algn="ctr"/>
            <a:r>
              <a:rPr lang="en-US" altLang="el-GR" b="1">
                <a:solidFill>
                  <a:srgbClr val="000000"/>
                </a:solidFill>
                <a:latin typeface="Bookman Old Style" pitchFamily="18" charset="0"/>
              </a:rPr>
              <a:t>P/E</a:t>
            </a:r>
            <a:endParaRPr lang="el-GR" altLang="el-GR" b="1">
              <a:solidFill>
                <a:srgbClr val="000000"/>
              </a:solidFill>
              <a:latin typeface="Bookman Old Style" pitchFamily="18" charset="0"/>
            </a:endParaRPr>
          </a:p>
        </p:txBody>
      </p:sp>
      <p:sp>
        <p:nvSpPr>
          <p:cNvPr id="1760259" name="Rectangle 3"/>
          <p:cNvSpPr>
            <a:spLocks noGrp="1" noChangeArrowheads="1"/>
          </p:cNvSpPr>
          <p:nvPr>
            <p:ph idx="1"/>
          </p:nvPr>
        </p:nvSpPr>
        <p:spPr>
          <a:xfrm>
            <a:off x="228600" y="1828800"/>
            <a:ext cx="8534400" cy="4114800"/>
          </a:xfrm>
        </p:spPr>
        <p:txBody>
          <a:bodyPr/>
          <a:lstStyle/>
          <a:p>
            <a:pPr algn="just"/>
            <a:r>
              <a:rPr lang="el-GR" altLang="el-GR" sz="3600" dirty="0">
                <a:solidFill>
                  <a:srgbClr val="000000"/>
                </a:solidFill>
                <a:cs typeface="Times New Roman" pitchFamily="18" charset="0"/>
              </a:rPr>
              <a:t>Σε γενικές γραμμές ένα χαμηλό Ρ/Ε</a:t>
            </a:r>
            <a:r>
              <a:rPr lang="el-GR" altLang="el-GR" dirty="0">
                <a:solidFill>
                  <a:srgbClr val="000000"/>
                </a:solidFill>
                <a:cs typeface="Times New Roman" pitchFamily="18" charset="0"/>
              </a:rPr>
              <a:t> </a:t>
            </a:r>
            <a:endParaRPr lang="en-US" altLang="el-GR" dirty="0">
              <a:solidFill>
                <a:srgbClr val="000000"/>
              </a:solidFill>
              <a:cs typeface="Times New Roman" pitchFamily="18" charset="0"/>
            </a:endParaRPr>
          </a:p>
          <a:p>
            <a:pPr lvl="1" algn="just">
              <a:buClr>
                <a:srgbClr val="FF3300"/>
              </a:buClr>
            </a:pPr>
            <a:r>
              <a:rPr lang="el-GR" altLang="el-GR" sz="3200" dirty="0">
                <a:solidFill>
                  <a:srgbClr val="000000"/>
                </a:solidFill>
                <a:cs typeface="Times New Roman" pitchFamily="18" charset="0"/>
              </a:rPr>
              <a:t>μπορεί να είναι αποτέλεσμα υψηλής αβεβαιότητας για τα μελλοντικά κέρδη. </a:t>
            </a:r>
            <a:endParaRPr lang="en-US" altLang="el-GR" sz="3200" dirty="0">
              <a:solidFill>
                <a:srgbClr val="000000"/>
              </a:solidFill>
              <a:cs typeface="Times New Roman" pitchFamily="18" charset="0"/>
            </a:endParaRPr>
          </a:p>
          <a:p>
            <a:pPr lvl="1" algn="just">
              <a:buClr>
                <a:srgbClr val="FF3300"/>
              </a:buClr>
            </a:pPr>
            <a:r>
              <a:rPr lang="el-GR" altLang="el-GR" sz="3200" dirty="0">
                <a:solidFill>
                  <a:srgbClr val="000000"/>
                </a:solidFill>
                <a:cs typeface="Times New Roman" pitchFamily="18" charset="0"/>
              </a:rPr>
              <a:t>ενδέχεται να απεικονίζει τις χαμηλές προσδοκίες που έχει η αγορά από τη συγκεκριμένη μετοχή</a:t>
            </a:r>
            <a:r>
              <a:rPr lang="el-GR" altLang="el-GR" dirty="0">
                <a:solidFill>
                  <a:srgbClr val="000000"/>
                </a:solidFill>
                <a:cs typeface="Times New Roman" pitchFamily="18" charset="0"/>
              </a:rPr>
              <a:t>, </a:t>
            </a:r>
            <a:endParaRPr lang="en-US" altLang="el-GR" dirty="0">
              <a:solidFill>
                <a:srgbClr val="000000"/>
              </a:solidFill>
              <a:cs typeface="Times New Roman" pitchFamily="18" charset="0"/>
            </a:endParaRPr>
          </a:p>
          <a:p>
            <a:pPr lvl="2" algn="just">
              <a:buFont typeface="Wingdings" pitchFamily="2" charset="2"/>
              <a:buBlip>
                <a:blip r:embed="rId3"/>
              </a:buBlip>
            </a:pPr>
            <a:r>
              <a:rPr lang="el-GR" altLang="el-GR" sz="2800" dirty="0">
                <a:solidFill>
                  <a:srgbClr val="000000"/>
                </a:solidFill>
              </a:rPr>
              <a:t>Π.χ. </a:t>
            </a:r>
            <a:r>
              <a:rPr lang="el-GR" altLang="el-GR" sz="2800" dirty="0">
                <a:solidFill>
                  <a:srgbClr val="000000"/>
                </a:solidFill>
                <a:cs typeface="Times New Roman" pitchFamily="18" charset="0"/>
              </a:rPr>
              <a:t>λόγω δυσάρεστων εξελίξεων που έχουν γίνει γνωστές για τη δραστηριότητα της επιχείρησης</a:t>
            </a:r>
            <a:endParaRPr lang="en-GB" altLang="el-GR" sz="2800" dirty="0">
              <a:solidFill>
                <a:srgbClr val="000000"/>
              </a:solidFill>
              <a:cs typeface="Times New Roman" pitchFamily="18" charset="0"/>
            </a:endParaRPr>
          </a:p>
        </p:txBody>
      </p:sp>
    </p:spTree>
    <p:extLst>
      <p:ext uri="{BB962C8B-B14F-4D97-AF65-F5344CB8AC3E}">
        <p14:creationId xmlns:p14="http://schemas.microsoft.com/office/powerpoint/2010/main" val="1661858740"/>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60259">
                                            <p:txEl>
                                              <p:pRg st="0" end="0"/>
                                            </p:txEl>
                                          </p:spTgt>
                                        </p:tgtEl>
                                        <p:attrNameLst>
                                          <p:attrName>style.visibility</p:attrName>
                                        </p:attrNameLst>
                                      </p:cBhvr>
                                      <p:to>
                                        <p:strVal val="visible"/>
                                      </p:to>
                                    </p:set>
                                    <p:animEffect transition="in" filter="dissolve">
                                      <p:cBhvr>
                                        <p:cTn id="7" dur="500"/>
                                        <p:tgtEl>
                                          <p:spTgt spid="1760259">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60259">
                                            <p:txEl>
                                              <p:pRg st="1" end="1"/>
                                            </p:txEl>
                                          </p:spTgt>
                                        </p:tgtEl>
                                        <p:attrNameLst>
                                          <p:attrName>style.visibility</p:attrName>
                                        </p:attrNameLst>
                                      </p:cBhvr>
                                      <p:to>
                                        <p:strVal val="visible"/>
                                      </p:to>
                                    </p:set>
                                    <p:animEffect transition="in" filter="dissolve">
                                      <p:cBhvr>
                                        <p:cTn id="10" dur="500"/>
                                        <p:tgtEl>
                                          <p:spTgt spid="1760259">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760259">
                                            <p:txEl>
                                              <p:pRg st="2" end="2"/>
                                            </p:txEl>
                                          </p:spTgt>
                                        </p:tgtEl>
                                        <p:attrNameLst>
                                          <p:attrName>style.visibility</p:attrName>
                                        </p:attrNameLst>
                                      </p:cBhvr>
                                      <p:to>
                                        <p:strVal val="visible"/>
                                      </p:to>
                                    </p:set>
                                    <p:animEffect transition="in" filter="dissolve">
                                      <p:cBhvr>
                                        <p:cTn id="13" dur="500"/>
                                        <p:tgtEl>
                                          <p:spTgt spid="1760259">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760259">
                                            <p:txEl>
                                              <p:pRg st="3" end="3"/>
                                            </p:txEl>
                                          </p:spTgt>
                                        </p:tgtEl>
                                        <p:attrNameLst>
                                          <p:attrName>style.visibility</p:attrName>
                                        </p:attrNameLst>
                                      </p:cBhvr>
                                      <p:to>
                                        <p:strVal val="visible"/>
                                      </p:to>
                                    </p:set>
                                    <p:animEffect transition="in" filter="dissolve">
                                      <p:cBhvr>
                                        <p:cTn id="16" dur="500"/>
                                        <p:tgtEl>
                                          <p:spTgt spid="176025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0259"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4083358914"/>
              </p:ext>
            </p:extLst>
          </p:nvPr>
        </p:nvGraphicFramePr>
        <p:xfrm>
          <a:off x="-17520" y="0"/>
          <a:ext cx="9144000" cy="3714290"/>
        </p:xfrm>
        <a:graphic>
          <a:graphicData uri="http://schemas.openxmlformats.org/drawingml/2006/table">
            <a:tbl>
              <a:tblPr firstRow="1" firstCol="1" bandRow="1" bandCol="1">
                <a:tableStyleId>{5C22544A-7EE6-4342-B048-85BDC9FD1C3A}</a:tableStyleId>
              </a:tblPr>
              <a:tblGrid>
                <a:gridCol w="3004847"/>
                <a:gridCol w="1415950"/>
                <a:gridCol w="3145431"/>
                <a:gridCol w="1577772"/>
              </a:tblGrid>
              <a:tr h="596554">
                <a:tc>
                  <a:txBody>
                    <a:bodyPr/>
                    <a:lstStyle/>
                    <a:p>
                      <a:pPr algn="just">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Ευρώ</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Ευρώ</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Καθαρά κέρδη  προ φόρων</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smtClean="0">
                          <a:effectLst/>
                        </a:rPr>
                        <a:t>500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Κέρδη προ φόρων και τόκων</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smtClean="0">
                          <a:effectLst/>
                        </a:rPr>
                        <a:t>580</a:t>
                      </a:r>
                      <a:endParaRPr lang="el-GR" sz="2400" dirty="0">
                        <a:effectLst/>
                        <a:latin typeface="Times New Roman"/>
                        <a:ea typeface="Times New Roman"/>
                      </a:endParaRPr>
                    </a:p>
                  </a:txBody>
                  <a:tcPr marL="68580" marR="68580" marT="0" marB="0"/>
                </a:tc>
              </a:tr>
              <a:tr h="596554">
                <a:tc>
                  <a:txBody>
                    <a:bodyPr/>
                    <a:lstStyle/>
                    <a:p>
                      <a:pPr algn="just">
                        <a:spcAft>
                          <a:spcPts val="0"/>
                        </a:spcAft>
                      </a:pPr>
                      <a:r>
                        <a:rPr lang="el-GR" sz="2400" dirty="0" smtClean="0">
                          <a:effectLst/>
                        </a:rPr>
                        <a:t>Ταμείο</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smtClean="0">
                          <a:effectLst/>
                        </a:rPr>
                        <a:t>100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Μετοχικό Κεφάλαιο</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1200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Συνολικό Ενεργητικό</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2.400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Αξία Πωλήσεων</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4.000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Χρεόγραφα</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50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Έκτακτο αποθεματικό</a:t>
                      </a:r>
                      <a:endParaRPr lang="el-GR" sz="2400" dirty="0">
                        <a:effectLst/>
                        <a:latin typeface="Times New Roman"/>
                        <a:ea typeface="Times New Roman"/>
                      </a:endParaRPr>
                    </a:p>
                  </a:txBody>
                  <a:tcPr marL="68580" marR="68580" marT="0" marB="0"/>
                </a:tc>
                <a:tc>
                  <a:txBody>
                    <a:bodyPr/>
                    <a:lstStyle/>
                    <a:p>
                      <a:pPr algn="l">
                        <a:spcAft>
                          <a:spcPts val="0"/>
                        </a:spcAft>
                      </a:pPr>
                      <a:r>
                        <a:rPr lang="el-GR" sz="2400" dirty="0" smtClean="0">
                          <a:effectLst/>
                        </a:rPr>
                        <a:t>250</a:t>
                      </a:r>
                      <a:endParaRPr lang="el-GR" sz="2400" dirty="0">
                        <a:effectLst/>
                        <a:latin typeface="Times New Roman"/>
                        <a:ea typeface="Times New Roman"/>
                      </a:endParaRPr>
                    </a:p>
                  </a:txBody>
                  <a:tcPr marL="68580" marR="68580" marT="0" marB="0"/>
                </a:tc>
              </a:tr>
              <a:tr h="596554">
                <a:tc>
                  <a:txBody>
                    <a:bodyPr/>
                    <a:lstStyle/>
                    <a:p>
                      <a:pPr algn="just">
                        <a:spcAft>
                          <a:spcPts val="0"/>
                        </a:spcAft>
                      </a:pPr>
                      <a:r>
                        <a:rPr lang="el-GR" sz="2400">
                          <a:effectLst/>
                        </a:rPr>
                        <a:t>Ίδια Κεφάλαια </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smtClean="0">
                          <a:effectLst/>
                        </a:rPr>
                        <a:t>1600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Οικόπεδα</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100</a:t>
                      </a:r>
                      <a:endParaRPr lang="el-GR" sz="2400" dirty="0">
                        <a:effectLst/>
                        <a:latin typeface="Times New Roman"/>
                        <a:ea typeface="Times New Roman"/>
                      </a:endParaRPr>
                    </a:p>
                  </a:txBody>
                  <a:tcPr marL="68580" marR="68580" marT="0" marB="0"/>
                </a:tc>
              </a:tr>
            </a:tbl>
          </a:graphicData>
        </a:graphic>
      </p:graphicFrame>
      <p:sp>
        <p:nvSpPr>
          <p:cNvPr id="5" name="Rectangle 3"/>
          <p:cNvSpPr txBox="1">
            <a:spLocks noChangeArrowheads="1"/>
          </p:cNvSpPr>
          <p:nvPr/>
        </p:nvSpPr>
        <p:spPr bwMode="auto">
          <a:xfrm>
            <a:off x="-108520" y="3645024"/>
            <a:ext cx="9252520" cy="3212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el-GR" altLang="el-GR" sz="2800" dirty="0" smtClean="0">
                <a:solidFill>
                  <a:srgbClr val="000000"/>
                </a:solidFill>
                <a:cs typeface="Times New Roman" pitchFamily="18" charset="0"/>
              </a:rPr>
              <a:t>α) Ποιοι από τους παραπάνω λογαριασμούς ανήκουν στο παθητικό, ποιοι στο ενεργητικό και ποιοι στα αποτελέσματα χρήσης</a:t>
            </a:r>
          </a:p>
          <a:p>
            <a:pPr algn="just"/>
            <a:r>
              <a:rPr lang="el-GR" altLang="el-GR" sz="2800" dirty="0">
                <a:solidFill>
                  <a:srgbClr val="000000"/>
                </a:solidFill>
                <a:cs typeface="Times New Roman" pitchFamily="18" charset="0"/>
              </a:rPr>
              <a:t>β</a:t>
            </a:r>
            <a:r>
              <a:rPr lang="el-GR" altLang="el-GR" sz="2800" dirty="0" smtClean="0">
                <a:solidFill>
                  <a:srgbClr val="000000"/>
                </a:solidFill>
                <a:cs typeface="Times New Roman" pitchFamily="18" charset="0"/>
              </a:rPr>
              <a:t>) Να βρεθούν τα καθαρά κέρδη εάν ο φορολογικός συντελεστής είναι 20 % </a:t>
            </a:r>
          </a:p>
          <a:p>
            <a:pPr algn="just"/>
            <a:r>
              <a:rPr lang="el-GR" altLang="el-GR" sz="2800" dirty="0">
                <a:solidFill>
                  <a:srgbClr val="000000"/>
                </a:solidFill>
                <a:cs typeface="Times New Roman" pitchFamily="18" charset="0"/>
              </a:rPr>
              <a:t>γ</a:t>
            </a:r>
            <a:r>
              <a:rPr lang="el-GR" altLang="el-GR" sz="2800" dirty="0" smtClean="0">
                <a:solidFill>
                  <a:srgbClr val="000000"/>
                </a:solidFill>
                <a:cs typeface="Times New Roman" pitchFamily="18" charset="0"/>
              </a:rPr>
              <a:t>)    Να βρεθεί ο δείκτης </a:t>
            </a:r>
            <a:r>
              <a:rPr lang="en-US" altLang="el-GR" sz="2800" dirty="0" smtClean="0">
                <a:solidFill>
                  <a:srgbClr val="000000"/>
                </a:solidFill>
                <a:cs typeface="Times New Roman" pitchFamily="18" charset="0"/>
              </a:rPr>
              <a:t>p/e</a:t>
            </a:r>
            <a:r>
              <a:rPr lang="el-GR" altLang="el-GR" sz="2800" dirty="0" smtClean="0">
                <a:solidFill>
                  <a:srgbClr val="000000"/>
                </a:solidFill>
                <a:cs typeface="Times New Roman" pitchFamily="18" charset="0"/>
              </a:rPr>
              <a:t> όταν η τρέχουσα τιμή της μετοχής είναι 2 ευρώ και ο αριθμός των μετοχών 1000</a:t>
            </a:r>
            <a:endParaRPr lang="en-GB" altLang="el-GR" sz="2800" dirty="0">
              <a:solidFill>
                <a:srgbClr val="000000"/>
              </a:solidFill>
              <a:cs typeface="Times New Roman" pitchFamily="18" charset="0"/>
            </a:endParaRPr>
          </a:p>
        </p:txBody>
      </p:sp>
    </p:spTree>
    <p:extLst>
      <p:ext uri="{BB962C8B-B14F-4D97-AF65-F5344CB8AC3E}">
        <p14:creationId xmlns:p14="http://schemas.microsoft.com/office/powerpoint/2010/main" val="15794146"/>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dissolv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dissolv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481487660"/>
              </p:ext>
            </p:extLst>
          </p:nvPr>
        </p:nvGraphicFramePr>
        <p:xfrm>
          <a:off x="-17520" y="0"/>
          <a:ext cx="9144000" cy="3714290"/>
        </p:xfrm>
        <a:graphic>
          <a:graphicData uri="http://schemas.openxmlformats.org/drawingml/2006/table">
            <a:tbl>
              <a:tblPr firstRow="1" firstCol="1" bandRow="1" bandCol="1">
                <a:tableStyleId>{5C22544A-7EE6-4342-B048-85BDC9FD1C3A}</a:tableStyleId>
              </a:tblPr>
              <a:tblGrid>
                <a:gridCol w="3004847"/>
                <a:gridCol w="1415950"/>
                <a:gridCol w="3145431"/>
                <a:gridCol w="1577772"/>
              </a:tblGrid>
              <a:tr h="596554">
                <a:tc>
                  <a:txBody>
                    <a:bodyPr/>
                    <a:lstStyle/>
                    <a:p>
                      <a:pPr algn="just">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Ευρώ</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Ευρώ</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Καθαρά κέρδη  προ φόρων</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smtClean="0">
                          <a:effectLst/>
                        </a:rPr>
                        <a:t>200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Κέρδη προ φόρων και τόκων</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280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Φόροι</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70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Μετοχικό Κεφάλαιο</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1200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Συνολικό Ενεργητικό</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2.400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Αξία Πωλήσεων</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4.000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Χρεόγραφα</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50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Έκτακτο αποθεματικό</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250</a:t>
                      </a:r>
                      <a:endParaRPr lang="el-GR" sz="2400" dirty="0">
                        <a:effectLst/>
                        <a:latin typeface="Times New Roman"/>
                        <a:ea typeface="Times New Roman"/>
                      </a:endParaRPr>
                    </a:p>
                  </a:txBody>
                  <a:tcPr marL="68580" marR="68580" marT="0" marB="0"/>
                </a:tc>
              </a:tr>
              <a:tr h="596554">
                <a:tc>
                  <a:txBody>
                    <a:bodyPr/>
                    <a:lstStyle/>
                    <a:p>
                      <a:pPr algn="just">
                        <a:spcAft>
                          <a:spcPts val="0"/>
                        </a:spcAft>
                      </a:pPr>
                      <a:r>
                        <a:rPr lang="el-GR" sz="2400">
                          <a:effectLst/>
                        </a:rPr>
                        <a:t>Ίδια Κεφάλαια </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smtClean="0">
                          <a:effectLst/>
                        </a:rPr>
                        <a:t>1600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Οικόπεδα</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100</a:t>
                      </a:r>
                      <a:endParaRPr lang="el-GR" sz="2400" dirty="0">
                        <a:effectLst/>
                        <a:latin typeface="Times New Roman"/>
                        <a:ea typeface="Times New Roman"/>
                      </a:endParaRPr>
                    </a:p>
                  </a:txBody>
                  <a:tcPr marL="68580" marR="68580" marT="0" marB="0"/>
                </a:tc>
              </a:tr>
            </a:tbl>
          </a:graphicData>
        </a:graphic>
      </p:graphicFrame>
      <p:sp>
        <p:nvSpPr>
          <p:cNvPr id="5" name="Rectangle 3"/>
          <p:cNvSpPr txBox="1">
            <a:spLocks noChangeArrowheads="1"/>
          </p:cNvSpPr>
          <p:nvPr/>
        </p:nvSpPr>
        <p:spPr bwMode="auto">
          <a:xfrm>
            <a:off x="-108520" y="3645024"/>
            <a:ext cx="9252520" cy="3212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el-GR" altLang="el-GR" sz="2800" dirty="0" smtClean="0">
                <a:solidFill>
                  <a:srgbClr val="000000"/>
                </a:solidFill>
                <a:cs typeface="Times New Roman" pitchFamily="18" charset="0"/>
              </a:rPr>
              <a:t>δ) Να εξάγετε συμπεράσματα συγκρίνοντας τον δείκτη </a:t>
            </a:r>
            <a:r>
              <a:rPr lang="en-US" altLang="el-GR" sz="2800" dirty="0" smtClean="0">
                <a:solidFill>
                  <a:srgbClr val="000000"/>
                </a:solidFill>
                <a:cs typeface="Times New Roman" pitchFamily="18" charset="0"/>
              </a:rPr>
              <a:t>P/E </a:t>
            </a:r>
            <a:r>
              <a:rPr lang="el-GR" altLang="el-GR" sz="2800" dirty="0" smtClean="0">
                <a:solidFill>
                  <a:srgbClr val="000000"/>
                </a:solidFill>
                <a:cs typeface="Times New Roman" pitchFamily="18" charset="0"/>
              </a:rPr>
              <a:t> της εταιρίας με το </a:t>
            </a:r>
            <a:r>
              <a:rPr lang="en-US" altLang="el-GR" sz="2800" dirty="0" smtClean="0">
                <a:solidFill>
                  <a:srgbClr val="000000"/>
                </a:solidFill>
                <a:cs typeface="Times New Roman" pitchFamily="18" charset="0"/>
              </a:rPr>
              <a:t>P/E </a:t>
            </a:r>
            <a:r>
              <a:rPr lang="el-GR" altLang="el-GR" sz="2800" dirty="0" smtClean="0">
                <a:solidFill>
                  <a:srgbClr val="000000"/>
                </a:solidFill>
                <a:cs typeface="Times New Roman" pitchFamily="18" charset="0"/>
              </a:rPr>
              <a:t>του κλάδου = 5 </a:t>
            </a:r>
          </a:p>
          <a:p>
            <a:pPr algn="just"/>
            <a:r>
              <a:rPr lang="el-GR" altLang="el-GR" sz="2800" dirty="0" smtClean="0">
                <a:solidFill>
                  <a:srgbClr val="000000"/>
                </a:solidFill>
                <a:cs typeface="Times New Roman" pitchFamily="18" charset="0"/>
              </a:rPr>
              <a:t>ε) Εάν τα κέρδη της επιχείρησης επιβαρυνθούν από ένα έκτακτο πρόστιμο, τότε ποια διορθωτική ενέργεια θα πρέπει να κάνει ο αναλυτή προκειμένου να εκτιμήσει ορθά τον δείκτη </a:t>
            </a:r>
            <a:r>
              <a:rPr lang="en-US" altLang="el-GR" sz="2800" dirty="0" smtClean="0">
                <a:solidFill>
                  <a:srgbClr val="000000"/>
                </a:solidFill>
                <a:cs typeface="Times New Roman" pitchFamily="18" charset="0"/>
              </a:rPr>
              <a:t>P/E</a:t>
            </a:r>
            <a:r>
              <a:rPr lang="el-GR" altLang="el-GR" sz="2800" dirty="0" smtClean="0">
                <a:solidFill>
                  <a:srgbClr val="000000"/>
                </a:solidFill>
                <a:cs typeface="Times New Roman" pitchFamily="18" charset="0"/>
              </a:rPr>
              <a:t> </a:t>
            </a:r>
          </a:p>
        </p:txBody>
      </p:sp>
    </p:spTree>
    <p:extLst>
      <p:ext uri="{BB962C8B-B14F-4D97-AF65-F5344CB8AC3E}">
        <p14:creationId xmlns:p14="http://schemas.microsoft.com/office/powerpoint/2010/main" val="2175827023"/>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dissolv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0" y="0"/>
            <a:ext cx="9144000" cy="6126163"/>
          </a:xfrm>
        </p:spPr>
        <p:txBody>
          <a:bodyPr/>
          <a:lstStyle/>
          <a:p>
            <a:r>
              <a:rPr lang="el-GR" sz="2400" b="1" dirty="0"/>
              <a:t>Έκτακτα ή ανόργανα έξοδα προηγούμενων </a:t>
            </a:r>
            <a:r>
              <a:rPr lang="el-GR" sz="2400" b="1" dirty="0" smtClean="0"/>
              <a:t>χρήσεων</a:t>
            </a:r>
            <a:r>
              <a:rPr lang="en-US" sz="2400" b="1" dirty="0" smtClean="0"/>
              <a:t> - </a:t>
            </a:r>
            <a:r>
              <a:rPr lang="el-GR" sz="2400" b="1" dirty="0" smtClean="0"/>
              <a:t>ΕΛΓΣ</a:t>
            </a:r>
            <a:endParaRPr lang="el-GR" sz="2400" b="1" dirty="0"/>
          </a:p>
          <a:p>
            <a:r>
              <a:rPr lang="el-GR" sz="2800" dirty="0"/>
              <a:t>Τέτοια έξοδα είναι εκείνα που τα αιτία δημιουργίας τους ανάγονται:</a:t>
            </a:r>
          </a:p>
          <a:p>
            <a:pPr lvl="1"/>
            <a:r>
              <a:rPr lang="el-GR" dirty="0" smtClean="0"/>
              <a:t>είτε </a:t>
            </a:r>
            <a:r>
              <a:rPr lang="el-GR" dirty="0"/>
              <a:t>σε αντικανονικές ενέργειες ή παραλείψεις (π.χ. πρόστιμα κάθε είδους, </a:t>
            </a:r>
            <a:r>
              <a:rPr lang="el-GR" dirty="0" smtClean="0"/>
              <a:t>προσαυξήσεις φόρων </a:t>
            </a:r>
            <a:r>
              <a:rPr lang="el-GR" dirty="0"/>
              <a:t>και εισφορών ασφαλιστικών ταμείων, τόκοι υπερημερίας, ποινικές ρήτρες),</a:t>
            </a:r>
          </a:p>
          <a:p>
            <a:pPr lvl="1"/>
            <a:r>
              <a:rPr lang="el-GR" dirty="0" smtClean="0"/>
              <a:t>είτε </a:t>
            </a:r>
            <a:r>
              <a:rPr lang="el-GR" dirty="0"/>
              <a:t>σε έκτακτα ή ανώμαλα ή τυχαία γεγονότα (π.χ. ζημιές από πωλήσεις παλαιών </a:t>
            </a:r>
            <a:r>
              <a:rPr lang="el-GR" dirty="0" smtClean="0"/>
              <a:t>πάγιων στοιχείων</a:t>
            </a:r>
            <a:r>
              <a:rPr lang="el-GR" dirty="0"/>
              <a:t>, κλοπές και υπεξαιρέσεις, καταστροφές αποθεμάτων</a:t>
            </a:r>
            <a:r>
              <a:rPr lang="el-GR" dirty="0" smtClean="0"/>
              <a:t>, </a:t>
            </a:r>
            <a:r>
              <a:rPr lang="el-GR" dirty="0"/>
              <a:t>επιβολή εφάπαξ έκτακτων φόρων ή εισφορών</a:t>
            </a:r>
            <a:r>
              <a:rPr lang="el-GR" dirty="0" smtClean="0"/>
              <a:t>),</a:t>
            </a:r>
            <a:endParaRPr lang="el-GR" dirty="0"/>
          </a:p>
        </p:txBody>
      </p:sp>
    </p:spTree>
    <p:extLst>
      <p:ext uri="{BB962C8B-B14F-4D97-AF65-F5344CB8AC3E}">
        <p14:creationId xmlns:p14="http://schemas.microsoft.com/office/powerpoint/2010/main" val="3701703813"/>
      </p:ext>
    </p:extLst>
  </p:cSld>
  <p:clrMapOvr>
    <a:masterClrMapping/>
  </p:clrMapOvr>
  <p:transition spd="med">
    <p:random/>
    <p:sndAc>
      <p:stSnd>
        <p:snd r:embed="rId2" name="type.wav"/>
      </p:stSnd>
    </p:sndAc>
  </p:transition>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75618" name="Rectangle 2" descr="Large confetti"/>
          <p:cNvSpPr>
            <a:spLocks noGrp="1" noChangeArrowheads="1"/>
          </p:cNvSpPr>
          <p:nvPr>
            <p:ph type="title"/>
          </p:nvPr>
        </p:nvSpPr>
        <p:spPr>
          <a:xfrm>
            <a:off x="990600" y="304800"/>
            <a:ext cx="7772400" cy="1143000"/>
          </a:xfrm>
        </p:spPr>
        <p:txBody>
          <a:bodyPr rtlCol="0">
            <a:normAutofit fontScale="90000"/>
          </a:bodyPr>
          <a:lstStyle/>
          <a:p>
            <a:pPr fontAlgn="auto">
              <a:spcAft>
                <a:spcPts val="0"/>
              </a:spcAft>
              <a:defRPr/>
            </a:pPr>
            <a:r>
              <a:rPr lang="en-US" b="1" smtClean="0">
                <a:solidFill>
                  <a:srgbClr val="000000"/>
                </a:solidFill>
                <a:latin typeface="Bookman Old Style" pitchFamily="18" charset="0"/>
                <a:cs typeface="Times New Roman" pitchFamily="18" charset="0"/>
              </a:rPr>
              <a:t>P</a:t>
            </a:r>
            <a:r>
              <a:rPr lang="en-GB" b="1" smtClean="0">
                <a:solidFill>
                  <a:srgbClr val="000000"/>
                </a:solidFill>
                <a:latin typeface="Bookman Old Style" pitchFamily="18" charset="0"/>
                <a:cs typeface="Times New Roman" pitchFamily="18" charset="0"/>
              </a:rPr>
              <a:t>/</a:t>
            </a:r>
            <a:r>
              <a:rPr lang="en-US" b="1" smtClean="0">
                <a:solidFill>
                  <a:srgbClr val="000000"/>
                </a:solidFill>
                <a:latin typeface="Bookman Old Style" pitchFamily="18" charset="0"/>
                <a:cs typeface="Times New Roman" pitchFamily="18" charset="0"/>
              </a:rPr>
              <a:t>BV </a:t>
            </a:r>
            <a:r>
              <a:rPr lang="en-GB" b="1" smtClean="0">
                <a:solidFill>
                  <a:srgbClr val="000000"/>
                </a:solidFill>
                <a:latin typeface="Bookman Old Style" pitchFamily="18" charset="0"/>
                <a:cs typeface="Times New Roman" pitchFamily="18" charset="0"/>
              </a:rPr>
              <a:t>Τιμή προς Λογιστική Αξία</a:t>
            </a:r>
            <a:r>
              <a:rPr lang="el-GR" b="1" smtClean="0">
                <a:solidFill>
                  <a:srgbClr val="000000"/>
                </a:solidFill>
                <a:latin typeface="Bookman Old Style" pitchFamily="18" charset="0"/>
              </a:rPr>
              <a:t> </a:t>
            </a:r>
          </a:p>
        </p:txBody>
      </p:sp>
      <p:sp>
        <p:nvSpPr>
          <p:cNvPr id="1775619" name="Rectangle 3"/>
          <p:cNvSpPr>
            <a:spLocks noGrp="1" noChangeArrowheads="1"/>
          </p:cNvSpPr>
          <p:nvPr>
            <p:ph idx="1"/>
          </p:nvPr>
        </p:nvSpPr>
        <p:spPr>
          <a:xfrm>
            <a:off x="0" y="1600200"/>
            <a:ext cx="9144000" cy="5257800"/>
          </a:xfrm>
          <a:solidFill>
            <a:srgbClr val="FEFBE6"/>
          </a:solidFill>
        </p:spPr>
        <p:txBody>
          <a:bodyPr/>
          <a:lstStyle/>
          <a:p>
            <a:pPr algn="just"/>
            <a:r>
              <a:rPr lang="el-GR" smtClean="0">
                <a:solidFill>
                  <a:srgbClr val="000000"/>
                </a:solidFill>
                <a:cs typeface="Times New Roman" pitchFamily="18" charset="0"/>
              </a:rPr>
              <a:t>Όσο μικρότερος είναι ο δείκτης τόσο πιο δελεαστική θεωρείται η μετοχή. </a:t>
            </a:r>
            <a:endParaRPr lang="el-GR" smtClean="0">
              <a:solidFill>
                <a:srgbClr val="000000"/>
              </a:solidFill>
            </a:endParaRPr>
          </a:p>
          <a:p>
            <a:pPr algn="just"/>
            <a:r>
              <a:rPr lang="el-GR" smtClean="0">
                <a:solidFill>
                  <a:srgbClr val="000000"/>
                </a:solidFill>
              </a:rPr>
              <a:t>Διαπιστώνεται ο </a:t>
            </a:r>
            <a:r>
              <a:rPr lang="el-GR" b="1" smtClean="0">
                <a:solidFill>
                  <a:srgbClr val="000000"/>
                </a:solidFill>
                <a:cs typeface="Times New Roman" pitchFamily="18" charset="0"/>
              </a:rPr>
              <a:t>"αέρα</a:t>
            </a:r>
            <a:r>
              <a:rPr lang="el-GR" b="1" smtClean="0">
                <a:solidFill>
                  <a:srgbClr val="000000"/>
                </a:solidFill>
              </a:rPr>
              <a:t>ς</a:t>
            </a:r>
            <a:r>
              <a:rPr lang="el-GR" b="1" smtClean="0">
                <a:solidFill>
                  <a:srgbClr val="000000"/>
                </a:solidFill>
                <a:cs typeface="Times New Roman" pitchFamily="18" charset="0"/>
              </a:rPr>
              <a:t>"</a:t>
            </a:r>
            <a:r>
              <a:rPr lang="el-GR" smtClean="0">
                <a:solidFill>
                  <a:srgbClr val="000000"/>
                </a:solidFill>
                <a:cs typeface="Times New Roman" pitchFamily="18" charset="0"/>
              </a:rPr>
              <a:t> του τίτλου</a:t>
            </a:r>
            <a:endParaRPr lang="el-GR" smtClean="0">
              <a:solidFill>
                <a:srgbClr val="000000"/>
              </a:solidFill>
            </a:endParaRPr>
          </a:p>
          <a:p>
            <a:pPr lvl="1" algn="just"/>
            <a:r>
              <a:rPr lang="el-GR" smtClean="0">
                <a:solidFill>
                  <a:srgbClr val="000000"/>
                </a:solidFill>
              </a:rPr>
              <a:t>Τ</a:t>
            </a:r>
            <a:r>
              <a:rPr lang="el-GR" smtClean="0">
                <a:solidFill>
                  <a:srgbClr val="000000"/>
                </a:solidFill>
                <a:cs typeface="Times New Roman" pitchFamily="18" charset="0"/>
              </a:rPr>
              <a:t>ο μέγεθος αυτού του αέρα θα μας δείξει κατά πόσο η μετοχή είναι υπερτιμημένη ή υποτιμημένη. </a:t>
            </a:r>
            <a:endParaRPr lang="en-GB" smtClean="0">
              <a:cs typeface="Times New Roman" pitchFamily="18" charset="0"/>
            </a:endParaRPr>
          </a:p>
          <a:p>
            <a:pPr algn="just"/>
            <a:r>
              <a:rPr lang="el-GR" smtClean="0">
                <a:solidFill>
                  <a:srgbClr val="000000"/>
                </a:solidFill>
                <a:cs typeface="Times New Roman" pitchFamily="18" charset="0"/>
              </a:rPr>
              <a:t>Η λογιστική αξία της μετοχής είναι </a:t>
            </a:r>
            <a:r>
              <a:rPr lang="el-GR" smtClean="0">
                <a:solidFill>
                  <a:srgbClr val="000000"/>
                </a:solidFill>
              </a:rPr>
              <a:t>ίση</a:t>
            </a:r>
            <a:r>
              <a:rPr lang="el-GR" smtClean="0">
                <a:solidFill>
                  <a:srgbClr val="000000"/>
                </a:solidFill>
                <a:cs typeface="Times New Roman" pitchFamily="18" charset="0"/>
              </a:rPr>
              <a:t> </a:t>
            </a:r>
            <a:r>
              <a:rPr lang="el-GR" smtClean="0">
                <a:solidFill>
                  <a:srgbClr val="000000"/>
                </a:solidFill>
              </a:rPr>
              <a:t>με τη </a:t>
            </a:r>
            <a:r>
              <a:rPr lang="el-GR" smtClean="0">
                <a:solidFill>
                  <a:srgbClr val="000000"/>
                </a:solidFill>
                <a:cs typeface="Times New Roman" pitchFamily="18" charset="0"/>
              </a:rPr>
              <a:t>συνολική λογιστική αξία της εταιρείας </a:t>
            </a:r>
            <a:r>
              <a:rPr lang="el-GR" smtClean="0">
                <a:solidFill>
                  <a:srgbClr val="000000"/>
                </a:solidFill>
              </a:rPr>
              <a:t>δια του</a:t>
            </a:r>
            <a:r>
              <a:rPr lang="el-GR" smtClean="0">
                <a:solidFill>
                  <a:srgbClr val="000000"/>
                </a:solidFill>
                <a:cs typeface="Times New Roman" pitchFamily="18" charset="0"/>
              </a:rPr>
              <a:t> αριθμ</a:t>
            </a:r>
            <a:r>
              <a:rPr lang="el-GR" smtClean="0">
                <a:solidFill>
                  <a:srgbClr val="000000"/>
                </a:solidFill>
              </a:rPr>
              <a:t>ού</a:t>
            </a:r>
            <a:r>
              <a:rPr lang="el-GR" smtClean="0">
                <a:solidFill>
                  <a:srgbClr val="000000"/>
                </a:solidFill>
                <a:cs typeface="Times New Roman" pitchFamily="18" charset="0"/>
              </a:rPr>
              <a:t> των μετοχών της.</a:t>
            </a:r>
            <a:endParaRPr lang="el-GR" smtClean="0">
              <a:solidFill>
                <a:srgbClr val="000000"/>
              </a:solidFill>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75619">
                                            <p:txEl>
                                              <p:pRg st="0" end="0"/>
                                            </p:txEl>
                                          </p:spTgt>
                                        </p:tgtEl>
                                        <p:attrNameLst>
                                          <p:attrName>style.visibility</p:attrName>
                                        </p:attrNameLst>
                                      </p:cBhvr>
                                      <p:to>
                                        <p:strVal val="visible"/>
                                      </p:to>
                                    </p:set>
                                    <p:animEffect transition="in" filter="dissolve">
                                      <p:cBhvr>
                                        <p:cTn id="7" dur="500"/>
                                        <p:tgtEl>
                                          <p:spTgt spid="17756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75619">
                                            <p:txEl>
                                              <p:pRg st="1" end="1"/>
                                            </p:txEl>
                                          </p:spTgt>
                                        </p:tgtEl>
                                        <p:attrNameLst>
                                          <p:attrName>style.visibility</p:attrName>
                                        </p:attrNameLst>
                                      </p:cBhvr>
                                      <p:to>
                                        <p:strVal val="visible"/>
                                      </p:to>
                                    </p:set>
                                    <p:animEffect transition="in" filter="dissolve">
                                      <p:cBhvr>
                                        <p:cTn id="12" dur="500"/>
                                        <p:tgtEl>
                                          <p:spTgt spid="1775619">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775619">
                                            <p:txEl>
                                              <p:pRg st="2" end="2"/>
                                            </p:txEl>
                                          </p:spTgt>
                                        </p:tgtEl>
                                        <p:attrNameLst>
                                          <p:attrName>style.visibility</p:attrName>
                                        </p:attrNameLst>
                                      </p:cBhvr>
                                      <p:to>
                                        <p:strVal val="visible"/>
                                      </p:to>
                                    </p:set>
                                    <p:animEffect transition="in" filter="dissolve">
                                      <p:cBhvr>
                                        <p:cTn id="15" dur="500"/>
                                        <p:tgtEl>
                                          <p:spTgt spid="1775619">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1775619">
                                            <p:txEl>
                                              <p:pRg st="3" end="3"/>
                                            </p:txEl>
                                          </p:spTgt>
                                        </p:tgtEl>
                                        <p:attrNameLst>
                                          <p:attrName>style.visibility</p:attrName>
                                        </p:attrNameLst>
                                      </p:cBhvr>
                                      <p:to>
                                        <p:strVal val="visible"/>
                                      </p:to>
                                    </p:set>
                                    <p:animEffect transition="in" filter="dissolve">
                                      <p:cBhvr>
                                        <p:cTn id="20" dur="500"/>
                                        <p:tgtEl>
                                          <p:spTgt spid="17756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5619"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801218" name="Object 2"/>
          <p:cNvGraphicFramePr>
            <a:graphicFrameLocks noGrp="1" noChangeAspect="1"/>
          </p:cNvGraphicFramePr>
          <p:nvPr>
            <p:ph type="clipArt" sz="half" idx="1"/>
          </p:nvPr>
        </p:nvGraphicFramePr>
        <p:xfrm>
          <a:off x="120650" y="1412875"/>
          <a:ext cx="8915400" cy="4895850"/>
        </p:xfrm>
        <a:graphic>
          <a:graphicData uri="http://schemas.openxmlformats.org/presentationml/2006/ole">
            <mc:AlternateContent xmlns:mc="http://schemas.openxmlformats.org/markup-compatibility/2006">
              <mc:Choice xmlns:v="urn:schemas-microsoft-com:vml" Requires="v">
                <p:oleObj spid="_x0000_s48175" name="Φύλλο εργασίας" r:id="rId4" imgW="6582235" imgH="3277065" progId="Excel.Sheet.8">
                  <p:embed/>
                </p:oleObj>
              </mc:Choice>
              <mc:Fallback>
                <p:oleObj name="Φύλλο εργασίας" r:id="rId4" imgW="6582235" imgH="3277065" progId="Excel.Sheet.8">
                  <p:embed/>
                  <p:pic>
                    <p:nvPicPr>
                      <p:cNvPr id="0" name="Object 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0650" y="1412875"/>
                        <a:ext cx="8915400" cy="489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8131" name="Rectangle 3"/>
          <p:cNvSpPr>
            <a:spLocks noChangeArrowheads="1"/>
          </p:cNvSpPr>
          <p:nvPr/>
        </p:nvSpPr>
        <p:spPr bwMode="auto">
          <a:xfrm>
            <a:off x="2366963"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sp>
        <p:nvSpPr>
          <p:cNvPr id="48132" name="Text Box 4"/>
          <p:cNvSpPr txBox="1">
            <a:spLocks noChangeArrowheads="1"/>
          </p:cNvSpPr>
          <p:nvPr/>
        </p:nvSpPr>
        <p:spPr bwMode="auto">
          <a:xfrm>
            <a:off x="990600" y="41275"/>
            <a:ext cx="8153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eaLnBrk="1" hangingPunct="1"/>
            <a:r>
              <a:rPr lang="el-GR" dirty="0"/>
              <a:t>Λογιστική Αξία Μετοχής = 1.000.000/200.000=5$</a:t>
            </a:r>
          </a:p>
          <a:p>
            <a:pPr algn="just" eaLnBrk="1" hangingPunct="1"/>
            <a:r>
              <a:rPr lang="el-GR" dirty="0"/>
              <a:t>Εάν η τιμή της μετοχής είναι </a:t>
            </a:r>
            <a:r>
              <a:rPr lang="en-US" dirty="0"/>
              <a:t>10</a:t>
            </a:r>
            <a:r>
              <a:rPr lang="el-GR" dirty="0"/>
              <a:t> $. Τότε </a:t>
            </a:r>
            <a:r>
              <a:rPr lang="en-US" dirty="0"/>
              <a:t>P/BV=10/5=2</a:t>
            </a:r>
            <a:endParaRPr lang="el-GR" dirty="0"/>
          </a:p>
        </p:txBody>
      </p:sp>
    </p:spTree>
  </p:cSld>
  <p:clrMapOvr>
    <a:masterClrMapping/>
  </p:clrMapOvr>
  <p:transition spd="med">
    <p:random/>
    <p:sndAc>
      <p:stSnd>
        <p:snd r:embed="rId3"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801218"/>
                                        </p:tgtEl>
                                        <p:attrNameLst>
                                          <p:attrName>style.visibility</p:attrName>
                                        </p:attrNameLst>
                                      </p:cBhvr>
                                      <p:to>
                                        <p:strVal val="visible"/>
                                      </p:to>
                                    </p:set>
                                    <p:animEffect transition="in" filter="dissolve">
                                      <p:cBhvr>
                                        <p:cTn id="7" dur="500"/>
                                        <p:tgtEl>
                                          <p:spTgt spid="1801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76642" name="Rectangle 2" descr="Large confetti"/>
          <p:cNvSpPr>
            <a:spLocks noGrp="1" noChangeArrowheads="1"/>
          </p:cNvSpPr>
          <p:nvPr>
            <p:ph type="title"/>
          </p:nvPr>
        </p:nvSpPr>
        <p:spPr>
          <a:xfrm>
            <a:off x="990600" y="304800"/>
            <a:ext cx="7772400" cy="1143000"/>
          </a:xfrm>
        </p:spPr>
        <p:txBody>
          <a:bodyPr rtlCol="0">
            <a:normAutofit fontScale="90000"/>
          </a:bodyPr>
          <a:lstStyle/>
          <a:p>
            <a:pPr fontAlgn="auto">
              <a:spcAft>
                <a:spcPts val="0"/>
              </a:spcAft>
              <a:defRPr/>
            </a:pPr>
            <a:r>
              <a:rPr lang="en-US" b="1" smtClean="0">
                <a:solidFill>
                  <a:srgbClr val="000000"/>
                </a:solidFill>
                <a:latin typeface="Bookman Old Style" pitchFamily="18" charset="0"/>
                <a:cs typeface="Times New Roman" pitchFamily="18" charset="0"/>
              </a:rPr>
              <a:t>P</a:t>
            </a:r>
            <a:r>
              <a:rPr lang="en-GB" b="1" smtClean="0">
                <a:solidFill>
                  <a:srgbClr val="000000"/>
                </a:solidFill>
                <a:latin typeface="Bookman Old Style" pitchFamily="18" charset="0"/>
                <a:cs typeface="Times New Roman" pitchFamily="18" charset="0"/>
              </a:rPr>
              <a:t>/</a:t>
            </a:r>
            <a:r>
              <a:rPr lang="en-US" b="1" smtClean="0">
                <a:solidFill>
                  <a:srgbClr val="000000"/>
                </a:solidFill>
                <a:latin typeface="Bookman Old Style" pitchFamily="18" charset="0"/>
                <a:cs typeface="Times New Roman" pitchFamily="18" charset="0"/>
              </a:rPr>
              <a:t>BV </a:t>
            </a:r>
            <a:r>
              <a:rPr lang="en-GB" b="1" smtClean="0">
                <a:solidFill>
                  <a:srgbClr val="000000"/>
                </a:solidFill>
                <a:latin typeface="Bookman Old Style" pitchFamily="18" charset="0"/>
                <a:cs typeface="Times New Roman" pitchFamily="18" charset="0"/>
              </a:rPr>
              <a:t>Τιμή προς Λογιστική Αξία</a:t>
            </a:r>
            <a:r>
              <a:rPr lang="el-GR" b="1" smtClean="0">
                <a:solidFill>
                  <a:srgbClr val="000000"/>
                </a:solidFill>
                <a:latin typeface="Bookman Old Style" pitchFamily="18" charset="0"/>
              </a:rPr>
              <a:t> </a:t>
            </a:r>
          </a:p>
        </p:txBody>
      </p:sp>
      <p:sp>
        <p:nvSpPr>
          <p:cNvPr id="1776643" name="Rectangle 3"/>
          <p:cNvSpPr>
            <a:spLocks noGrp="1" noChangeArrowheads="1"/>
          </p:cNvSpPr>
          <p:nvPr>
            <p:ph idx="1"/>
          </p:nvPr>
        </p:nvSpPr>
        <p:spPr>
          <a:xfrm>
            <a:off x="0" y="1905000"/>
            <a:ext cx="9144000" cy="4953000"/>
          </a:xfrm>
        </p:spPr>
        <p:txBody>
          <a:bodyPr/>
          <a:lstStyle/>
          <a:p>
            <a:pPr algn="just"/>
            <a:r>
              <a:rPr lang="el-GR" dirty="0" smtClean="0">
                <a:solidFill>
                  <a:srgbClr val="000000"/>
                </a:solidFill>
              </a:rPr>
              <a:t>Η λογιστική αξία π</a:t>
            </a:r>
            <a:r>
              <a:rPr lang="el-GR" dirty="0" smtClean="0">
                <a:solidFill>
                  <a:srgbClr val="000000"/>
                </a:solidFill>
                <a:cs typeface="Times New Roman" pitchFamily="18" charset="0"/>
              </a:rPr>
              <a:t>ροσδιορίζεται εύκολα από τον τελευταίο δημοσιευμένο ισολογισμό της εταιρείας. </a:t>
            </a:r>
            <a:endParaRPr lang="el-GR" dirty="0" smtClean="0">
              <a:solidFill>
                <a:srgbClr val="000000"/>
              </a:solidFill>
            </a:endParaRPr>
          </a:p>
          <a:p>
            <a:pPr algn="just"/>
            <a:r>
              <a:rPr lang="el-GR" dirty="0" smtClean="0">
                <a:solidFill>
                  <a:srgbClr val="000000"/>
                </a:solidFill>
                <a:cs typeface="Times New Roman" pitchFamily="18" charset="0"/>
              </a:rPr>
              <a:t>Ο λόγος του δείκτη μας δείχνει πόσες φορές η τιμή της κοινής μετοχής είναι μεγαλύτερη από την λογιστική αξία. </a:t>
            </a:r>
            <a:endParaRPr lang="el-GR" dirty="0" smtClean="0">
              <a:solidFill>
                <a:srgbClr val="000000"/>
              </a:solidFill>
            </a:endParaRPr>
          </a:p>
          <a:p>
            <a:pPr lvl="1" algn="just">
              <a:buClr>
                <a:srgbClr val="FF3300"/>
              </a:buClr>
            </a:pPr>
            <a:r>
              <a:rPr lang="el-GR" b="1" dirty="0" smtClean="0">
                <a:solidFill>
                  <a:srgbClr val="3333FF"/>
                </a:solidFill>
                <a:cs typeface="Times New Roman" pitchFamily="18" charset="0"/>
              </a:rPr>
              <a:t>Από ορισμένου</a:t>
            </a:r>
            <a:r>
              <a:rPr lang="el-GR" b="1" dirty="0">
                <a:solidFill>
                  <a:srgbClr val="3333FF"/>
                </a:solidFill>
                <a:cs typeface="Times New Roman" pitchFamily="18" charset="0"/>
              </a:rPr>
              <a:t>ς</a:t>
            </a:r>
            <a:r>
              <a:rPr lang="el-GR" b="1" dirty="0" smtClean="0">
                <a:solidFill>
                  <a:srgbClr val="3333FF"/>
                </a:solidFill>
                <a:cs typeface="Times New Roman" pitchFamily="18" charset="0"/>
              </a:rPr>
              <a:t> αναλυτές θεωρείται ικανοποιητικός όταν είναι </a:t>
            </a:r>
            <a:r>
              <a:rPr lang="el-GR" b="1" dirty="0" smtClean="0">
                <a:solidFill>
                  <a:srgbClr val="3333FF"/>
                </a:solidFill>
              </a:rPr>
              <a:t>περίπου ένα</a:t>
            </a:r>
            <a:r>
              <a:rPr lang="el-GR" b="1" dirty="0" smtClean="0">
                <a:solidFill>
                  <a:srgbClr val="3333FF"/>
                </a:solidFill>
                <a:cs typeface="Times New Roman" pitchFamily="18" charset="0"/>
              </a:rPr>
              <a:t>.</a:t>
            </a:r>
            <a:r>
              <a:rPr lang="el-GR" b="1" dirty="0" smtClean="0">
                <a:solidFill>
                  <a:srgbClr val="3333FF"/>
                </a:solidFill>
              </a:rPr>
              <a:t> </a:t>
            </a:r>
            <a:endParaRPr lang="en-GB" b="1" dirty="0" smtClean="0">
              <a:solidFill>
                <a:srgbClr val="3333FF"/>
              </a:solidFill>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76643">
                                            <p:txEl>
                                              <p:pRg st="0" end="0"/>
                                            </p:txEl>
                                          </p:spTgt>
                                        </p:tgtEl>
                                        <p:attrNameLst>
                                          <p:attrName>style.visibility</p:attrName>
                                        </p:attrNameLst>
                                      </p:cBhvr>
                                      <p:to>
                                        <p:strVal val="visible"/>
                                      </p:to>
                                    </p:set>
                                    <p:animEffect transition="in" filter="dissolve">
                                      <p:cBhvr>
                                        <p:cTn id="7" dur="500"/>
                                        <p:tgtEl>
                                          <p:spTgt spid="17766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76643">
                                            <p:txEl>
                                              <p:pRg st="1" end="1"/>
                                            </p:txEl>
                                          </p:spTgt>
                                        </p:tgtEl>
                                        <p:attrNameLst>
                                          <p:attrName>style.visibility</p:attrName>
                                        </p:attrNameLst>
                                      </p:cBhvr>
                                      <p:to>
                                        <p:strVal val="visible"/>
                                      </p:to>
                                    </p:set>
                                    <p:animEffect transition="in" filter="dissolve">
                                      <p:cBhvr>
                                        <p:cTn id="12" dur="500"/>
                                        <p:tgtEl>
                                          <p:spTgt spid="1776643">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776643">
                                            <p:txEl>
                                              <p:pRg st="2" end="2"/>
                                            </p:txEl>
                                          </p:spTgt>
                                        </p:tgtEl>
                                        <p:attrNameLst>
                                          <p:attrName>style.visibility</p:attrName>
                                        </p:attrNameLst>
                                      </p:cBhvr>
                                      <p:to>
                                        <p:strVal val="visible"/>
                                      </p:to>
                                    </p:set>
                                    <p:animEffect transition="in" filter="dissolve">
                                      <p:cBhvr>
                                        <p:cTn id="15" dur="500"/>
                                        <p:tgtEl>
                                          <p:spTgt spid="17766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6643"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descr="Large confetti"/>
          <p:cNvSpPr>
            <a:spLocks noGrp="1" noChangeArrowheads="1"/>
          </p:cNvSpPr>
          <p:nvPr>
            <p:ph type="title"/>
          </p:nvPr>
        </p:nvSpPr>
        <p:spPr>
          <a:xfrm>
            <a:off x="0" y="0"/>
            <a:ext cx="9144000" cy="838200"/>
          </a:xfrm>
          <a:solidFill>
            <a:srgbClr val="FDFFD9"/>
          </a:solidFill>
        </p:spPr>
        <p:txBody>
          <a:bodyPr/>
          <a:lstStyle/>
          <a:p>
            <a:r>
              <a:rPr lang="en-US" b="1" smtClean="0">
                <a:solidFill>
                  <a:srgbClr val="000000"/>
                </a:solidFill>
                <a:latin typeface="Bookman Old Style" pitchFamily="18" charset="0"/>
                <a:cs typeface="Times New Roman" pitchFamily="18" charset="0"/>
              </a:rPr>
              <a:t>P</a:t>
            </a:r>
            <a:r>
              <a:rPr lang="en-GB" b="1" smtClean="0">
                <a:solidFill>
                  <a:srgbClr val="000000"/>
                </a:solidFill>
                <a:latin typeface="Bookman Old Style" pitchFamily="18" charset="0"/>
                <a:cs typeface="Times New Roman" pitchFamily="18" charset="0"/>
              </a:rPr>
              <a:t>/</a:t>
            </a:r>
            <a:r>
              <a:rPr lang="en-US" b="1" smtClean="0">
                <a:solidFill>
                  <a:srgbClr val="000000"/>
                </a:solidFill>
                <a:latin typeface="Bookman Old Style" pitchFamily="18" charset="0"/>
                <a:cs typeface="Times New Roman" pitchFamily="18" charset="0"/>
              </a:rPr>
              <a:t>BV</a:t>
            </a:r>
            <a:endParaRPr lang="el-GR" b="1" smtClean="0">
              <a:solidFill>
                <a:srgbClr val="000000"/>
              </a:solidFill>
              <a:latin typeface="Bookman Old Style" pitchFamily="18" charset="0"/>
            </a:endParaRPr>
          </a:p>
        </p:txBody>
      </p:sp>
      <p:sp>
        <p:nvSpPr>
          <p:cNvPr id="1777667" name="Rectangle 3"/>
          <p:cNvSpPr>
            <a:spLocks noGrp="1" noChangeArrowheads="1"/>
          </p:cNvSpPr>
          <p:nvPr>
            <p:ph idx="1"/>
          </p:nvPr>
        </p:nvSpPr>
        <p:spPr>
          <a:xfrm>
            <a:off x="0" y="838200"/>
            <a:ext cx="9144000" cy="6019800"/>
          </a:xfrm>
          <a:solidFill>
            <a:srgbClr val="FEFBE6"/>
          </a:solidFill>
        </p:spPr>
        <p:txBody>
          <a:bodyPr/>
          <a:lstStyle/>
          <a:p>
            <a:pPr algn="just"/>
            <a:r>
              <a:rPr lang="el-GR" smtClean="0">
                <a:solidFill>
                  <a:srgbClr val="000000"/>
                </a:solidFill>
                <a:cs typeface="Times New Roman" pitchFamily="18" charset="0"/>
              </a:rPr>
              <a:t>Όταν ο δείκτης είναι </a:t>
            </a:r>
            <a:endParaRPr lang="el-GR" smtClean="0">
              <a:solidFill>
                <a:srgbClr val="000000"/>
              </a:solidFill>
            </a:endParaRPr>
          </a:p>
          <a:p>
            <a:pPr lvl="1" algn="just">
              <a:buClr>
                <a:srgbClr val="FF3300"/>
              </a:buClr>
            </a:pPr>
            <a:r>
              <a:rPr lang="el-GR" b="1" smtClean="0">
                <a:solidFill>
                  <a:srgbClr val="000000"/>
                </a:solidFill>
                <a:cs typeface="Times New Roman" pitchFamily="18" charset="0"/>
              </a:rPr>
              <a:t>μικρότερος από τη  μονάδα η  μετοχή θεωρείται υποτιμημένη, </a:t>
            </a:r>
            <a:endParaRPr lang="el-GR" b="1" smtClean="0">
              <a:solidFill>
                <a:srgbClr val="000000"/>
              </a:solidFill>
            </a:endParaRPr>
          </a:p>
          <a:p>
            <a:pPr lvl="1" algn="just">
              <a:buClr>
                <a:srgbClr val="FF3300"/>
              </a:buClr>
            </a:pPr>
            <a:r>
              <a:rPr lang="el-GR" b="1" smtClean="0">
                <a:solidFill>
                  <a:srgbClr val="000000"/>
                </a:solidFill>
                <a:cs typeface="Times New Roman" pitchFamily="18" charset="0"/>
              </a:rPr>
              <a:t>μεγαλύτερος από τη μονάδα θεωρείται υπερτιμημένη.</a:t>
            </a:r>
            <a:r>
              <a:rPr lang="el-GR" smtClean="0">
                <a:solidFill>
                  <a:srgbClr val="000000"/>
                </a:solidFill>
                <a:cs typeface="Times New Roman" pitchFamily="18" charset="0"/>
              </a:rPr>
              <a:t> </a:t>
            </a:r>
            <a:endParaRPr lang="el-GR" smtClean="0">
              <a:solidFill>
                <a:srgbClr val="000000"/>
              </a:solidFill>
            </a:endParaRPr>
          </a:p>
          <a:p>
            <a:pPr algn="just"/>
            <a:r>
              <a:rPr lang="el-GR" smtClean="0">
                <a:solidFill>
                  <a:srgbClr val="000000"/>
                </a:solidFill>
                <a:cs typeface="Times New Roman" pitchFamily="18" charset="0"/>
              </a:rPr>
              <a:t>Όσο πλησιέστερος προς τη μονάδα είναι τόσο ελκυστικότερη καθίσταται η αγορά της </a:t>
            </a:r>
            <a:endParaRPr lang="el-GR" smtClean="0">
              <a:solidFill>
                <a:srgbClr val="000000"/>
              </a:solidFill>
            </a:endParaRPr>
          </a:p>
          <a:p>
            <a:pPr algn="just"/>
            <a:r>
              <a:rPr lang="el-GR" smtClean="0">
                <a:solidFill>
                  <a:srgbClr val="000000"/>
                </a:solidFill>
                <a:cs typeface="Times New Roman" pitchFamily="18" charset="0"/>
              </a:rPr>
              <a:t>Από τη σχέση του δείκτη προς τη μονάδα προκύπτει και το ποσοστό της τυχόν υποτίμησης ή της υπερεκτίμησης της μετοχής. </a:t>
            </a:r>
            <a:endParaRPr lang="el-GR" smtClean="0">
              <a:solidFill>
                <a:srgbClr val="000000"/>
              </a:solidFill>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77667">
                                            <p:txEl>
                                              <p:pRg st="0" end="0"/>
                                            </p:txEl>
                                          </p:spTgt>
                                        </p:tgtEl>
                                        <p:attrNameLst>
                                          <p:attrName>style.visibility</p:attrName>
                                        </p:attrNameLst>
                                      </p:cBhvr>
                                      <p:to>
                                        <p:strVal val="visible"/>
                                      </p:to>
                                    </p:set>
                                    <p:animEffect transition="in" filter="dissolve">
                                      <p:cBhvr>
                                        <p:cTn id="7" dur="500"/>
                                        <p:tgtEl>
                                          <p:spTgt spid="1777667">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77667">
                                            <p:txEl>
                                              <p:pRg st="1" end="1"/>
                                            </p:txEl>
                                          </p:spTgt>
                                        </p:tgtEl>
                                        <p:attrNameLst>
                                          <p:attrName>style.visibility</p:attrName>
                                        </p:attrNameLst>
                                      </p:cBhvr>
                                      <p:to>
                                        <p:strVal val="visible"/>
                                      </p:to>
                                    </p:set>
                                    <p:animEffect transition="in" filter="dissolve">
                                      <p:cBhvr>
                                        <p:cTn id="10" dur="500"/>
                                        <p:tgtEl>
                                          <p:spTgt spid="1777667">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777667">
                                            <p:txEl>
                                              <p:pRg st="2" end="2"/>
                                            </p:txEl>
                                          </p:spTgt>
                                        </p:tgtEl>
                                        <p:attrNameLst>
                                          <p:attrName>style.visibility</p:attrName>
                                        </p:attrNameLst>
                                      </p:cBhvr>
                                      <p:to>
                                        <p:strVal val="visible"/>
                                      </p:to>
                                    </p:set>
                                    <p:animEffect transition="in" filter="dissolve">
                                      <p:cBhvr>
                                        <p:cTn id="13" dur="500"/>
                                        <p:tgtEl>
                                          <p:spTgt spid="1777667">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777667">
                                            <p:txEl>
                                              <p:pRg st="3" end="3"/>
                                            </p:txEl>
                                          </p:spTgt>
                                        </p:tgtEl>
                                        <p:attrNameLst>
                                          <p:attrName>style.visibility</p:attrName>
                                        </p:attrNameLst>
                                      </p:cBhvr>
                                      <p:to>
                                        <p:strVal val="visible"/>
                                      </p:to>
                                    </p:set>
                                    <p:animEffect transition="in" filter="dissolve">
                                      <p:cBhvr>
                                        <p:cTn id="18" dur="500"/>
                                        <p:tgtEl>
                                          <p:spTgt spid="1777667">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777667">
                                            <p:txEl>
                                              <p:pRg st="4" end="4"/>
                                            </p:txEl>
                                          </p:spTgt>
                                        </p:tgtEl>
                                        <p:attrNameLst>
                                          <p:attrName>style.visibility</p:attrName>
                                        </p:attrNameLst>
                                      </p:cBhvr>
                                      <p:to>
                                        <p:strVal val="visible"/>
                                      </p:to>
                                    </p:set>
                                    <p:animEffect transition="in" filter="dissolve">
                                      <p:cBhvr>
                                        <p:cTn id="23" dur="500"/>
                                        <p:tgtEl>
                                          <p:spTgt spid="17776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7667"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descr="Large confetti"/>
          <p:cNvSpPr>
            <a:spLocks noGrp="1" noChangeArrowheads="1"/>
          </p:cNvSpPr>
          <p:nvPr>
            <p:ph type="title"/>
          </p:nvPr>
        </p:nvSpPr>
        <p:spPr>
          <a:xfrm>
            <a:off x="990600" y="304800"/>
            <a:ext cx="7772400" cy="1143000"/>
          </a:xfrm>
        </p:spPr>
        <p:txBody>
          <a:bodyPr/>
          <a:lstStyle/>
          <a:p>
            <a:r>
              <a:rPr lang="el-GR" sz="4000" b="1" u="sng" smtClean="0">
                <a:solidFill>
                  <a:srgbClr val="000000"/>
                </a:solidFill>
                <a:cs typeface="Times New Roman" pitchFamily="18" charset="0"/>
              </a:rPr>
              <a:t>Χρήση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E </a:t>
            </a:r>
            <a:r>
              <a:rPr lang="el-GR" sz="4000" b="1" u="sng" smtClean="0">
                <a:solidFill>
                  <a:srgbClr val="000000"/>
                </a:solidFill>
                <a:cs typeface="Times New Roman" pitchFamily="18" charset="0"/>
              </a:rPr>
              <a:t>και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BV</a:t>
            </a:r>
            <a:endParaRPr lang="el-GR" sz="4000" b="1" u="sng" smtClean="0">
              <a:solidFill>
                <a:srgbClr val="000000"/>
              </a:solidFill>
              <a:cs typeface="Times New Roman" pitchFamily="18" charset="0"/>
            </a:endParaRPr>
          </a:p>
        </p:txBody>
      </p:sp>
      <p:sp>
        <p:nvSpPr>
          <p:cNvPr id="1778691" name="Rectangle 3"/>
          <p:cNvSpPr>
            <a:spLocks noGrp="1" noChangeArrowheads="1"/>
          </p:cNvSpPr>
          <p:nvPr>
            <p:ph idx="1"/>
          </p:nvPr>
        </p:nvSpPr>
        <p:spPr>
          <a:xfrm>
            <a:off x="0" y="1524000"/>
            <a:ext cx="9144000" cy="5334000"/>
          </a:xfrm>
          <a:solidFill>
            <a:srgbClr val="FEFBE6"/>
          </a:solidFill>
        </p:spPr>
        <p:txBody>
          <a:bodyPr/>
          <a:lstStyle/>
          <a:p>
            <a:pPr algn="just"/>
            <a:r>
              <a:rPr lang="el-GR" smtClean="0">
                <a:solidFill>
                  <a:srgbClr val="000000"/>
                </a:solidFill>
                <a:cs typeface="Times New Roman" pitchFamily="18" charset="0"/>
              </a:rPr>
              <a:t>Οι δύο δείκτες όταν συγκρίνονται και αναλύονται ταυτόχρονα μπορούν να δώσουν χρήσιμες πληροφορίες</a:t>
            </a:r>
            <a:endParaRPr lang="en-GB" smtClean="0">
              <a:solidFill>
                <a:srgbClr val="000000"/>
              </a:solidFill>
              <a:cs typeface="Times New Roman" pitchFamily="18" charset="0"/>
            </a:endParaRPr>
          </a:p>
          <a:p>
            <a:pPr algn="just"/>
            <a:r>
              <a:rPr lang="el-GR" smtClean="0">
                <a:solidFill>
                  <a:srgbClr val="000000"/>
                </a:solidFill>
                <a:cs typeface="Times New Roman" pitchFamily="18" charset="0"/>
              </a:rPr>
              <a:t>Οι τέσσερις περιπτώσεις αναγνώρισης μετοχών:</a:t>
            </a:r>
            <a:endParaRPr lang="en-GB" smtClean="0">
              <a:solidFill>
                <a:srgbClr val="000000"/>
              </a:solidFill>
              <a:cs typeface="Times New Roman" pitchFamily="18" charset="0"/>
            </a:endParaRPr>
          </a:p>
          <a:p>
            <a:pPr lvl="1" algn="just"/>
            <a:r>
              <a:rPr lang="el-GR" smtClean="0">
                <a:solidFill>
                  <a:srgbClr val="000000"/>
                </a:solidFill>
                <a:cs typeface="Times New Roman" pitchFamily="18" charset="0"/>
              </a:rPr>
              <a:t>1</a:t>
            </a:r>
            <a:r>
              <a:rPr lang="el-GR" baseline="30000" smtClean="0">
                <a:solidFill>
                  <a:srgbClr val="000000"/>
                </a:solidFill>
                <a:cs typeface="Times New Roman" pitchFamily="18" charset="0"/>
              </a:rPr>
              <a:t>η</a:t>
            </a:r>
            <a:r>
              <a:rPr lang="el-GR" smtClean="0">
                <a:solidFill>
                  <a:srgbClr val="000000"/>
                </a:solidFill>
                <a:cs typeface="Times New Roman" pitchFamily="18" charset="0"/>
              </a:rPr>
              <a:t> περίπτωση. Όταν η μετοχή έχει χαμηλό Ρ/</a:t>
            </a:r>
            <a:r>
              <a:rPr lang="en-US" smtClean="0">
                <a:solidFill>
                  <a:srgbClr val="000000"/>
                </a:solidFill>
                <a:cs typeface="Times New Roman" pitchFamily="18" charset="0"/>
              </a:rPr>
              <a:t>BV</a:t>
            </a:r>
            <a:r>
              <a:rPr lang="el-GR" smtClean="0">
                <a:solidFill>
                  <a:srgbClr val="000000"/>
                </a:solidFill>
                <a:cs typeface="Times New Roman" pitchFamily="18" charset="0"/>
              </a:rPr>
              <a:t> σε σχέση πάντα με το μέσο όρο του κλάδου στον οποίο ανήκει και χαμηλό Ρ/Ε έναντι του μέσου όρου του κλάδου της.</a:t>
            </a:r>
            <a:r>
              <a:rPr lang="el-GR" smtClean="0">
                <a:solidFill>
                  <a:srgbClr val="000000"/>
                </a:solidFill>
              </a:rPr>
              <a:t> </a:t>
            </a:r>
          </a:p>
          <a:p>
            <a:pPr lvl="1" algn="just"/>
            <a:r>
              <a:rPr lang="el-GR" smtClean="0">
                <a:solidFill>
                  <a:srgbClr val="000000"/>
                </a:solidFill>
              </a:rPr>
              <a:t>Τότε η μετοχή θεωρείται υποτιμημένη καθώς η τιμή υπολείπεται των μεγεθών που έχει</a:t>
            </a:r>
            <a:endParaRPr lang="en-GB" smtClean="0">
              <a:solidFill>
                <a:srgbClr val="000000"/>
              </a:solidFill>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78691">
                                            <p:txEl>
                                              <p:pRg st="0" end="0"/>
                                            </p:txEl>
                                          </p:spTgt>
                                        </p:tgtEl>
                                        <p:attrNameLst>
                                          <p:attrName>style.visibility</p:attrName>
                                        </p:attrNameLst>
                                      </p:cBhvr>
                                      <p:to>
                                        <p:strVal val="visible"/>
                                      </p:to>
                                    </p:set>
                                    <p:animEffect transition="in" filter="dissolve">
                                      <p:cBhvr>
                                        <p:cTn id="7" dur="500"/>
                                        <p:tgtEl>
                                          <p:spTgt spid="17786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78691">
                                            <p:txEl>
                                              <p:pRg st="1" end="1"/>
                                            </p:txEl>
                                          </p:spTgt>
                                        </p:tgtEl>
                                        <p:attrNameLst>
                                          <p:attrName>style.visibility</p:attrName>
                                        </p:attrNameLst>
                                      </p:cBhvr>
                                      <p:to>
                                        <p:strVal val="visible"/>
                                      </p:to>
                                    </p:set>
                                    <p:animEffect transition="in" filter="dissolve">
                                      <p:cBhvr>
                                        <p:cTn id="12" dur="500"/>
                                        <p:tgtEl>
                                          <p:spTgt spid="1778691">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778691">
                                            <p:txEl>
                                              <p:pRg st="2" end="2"/>
                                            </p:txEl>
                                          </p:spTgt>
                                        </p:tgtEl>
                                        <p:attrNameLst>
                                          <p:attrName>style.visibility</p:attrName>
                                        </p:attrNameLst>
                                      </p:cBhvr>
                                      <p:to>
                                        <p:strVal val="visible"/>
                                      </p:to>
                                    </p:set>
                                    <p:animEffect transition="in" filter="dissolve">
                                      <p:cBhvr>
                                        <p:cTn id="15" dur="500"/>
                                        <p:tgtEl>
                                          <p:spTgt spid="1778691">
                                            <p:txEl>
                                              <p:pRg st="2" end="2"/>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778691">
                                            <p:txEl>
                                              <p:pRg st="3" end="3"/>
                                            </p:txEl>
                                          </p:spTgt>
                                        </p:tgtEl>
                                        <p:attrNameLst>
                                          <p:attrName>style.visibility</p:attrName>
                                        </p:attrNameLst>
                                      </p:cBhvr>
                                      <p:to>
                                        <p:strVal val="visible"/>
                                      </p:to>
                                    </p:set>
                                    <p:animEffect transition="in" filter="dissolve">
                                      <p:cBhvr>
                                        <p:cTn id="18" dur="500"/>
                                        <p:tgtEl>
                                          <p:spTgt spid="17786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8691"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descr="Large confetti"/>
          <p:cNvSpPr>
            <a:spLocks noGrp="1" noChangeArrowheads="1"/>
          </p:cNvSpPr>
          <p:nvPr>
            <p:ph type="title"/>
          </p:nvPr>
        </p:nvSpPr>
        <p:spPr>
          <a:xfrm>
            <a:off x="990600" y="304800"/>
            <a:ext cx="7772400" cy="1143000"/>
          </a:xfrm>
        </p:spPr>
        <p:txBody>
          <a:bodyPr/>
          <a:lstStyle/>
          <a:p>
            <a:r>
              <a:rPr lang="el-GR" sz="4000" b="1" u="sng" smtClean="0">
                <a:solidFill>
                  <a:srgbClr val="000000"/>
                </a:solidFill>
                <a:cs typeface="Times New Roman" pitchFamily="18" charset="0"/>
              </a:rPr>
              <a:t>Χρήση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E </a:t>
            </a:r>
            <a:r>
              <a:rPr lang="el-GR" sz="4000" b="1" u="sng" smtClean="0">
                <a:solidFill>
                  <a:srgbClr val="000000"/>
                </a:solidFill>
                <a:cs typeface="Times New Roman" pitchFamily="18" charset="0"/>
              </a:rPr>
              <a:t>και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BV</a:t>
            </a:r>
            <a:endParaRPr lang="el-GR" sz="4000" b="1" u="sng" smtClean="0">
              <a:solidFill>
                <a:srgbClr val="000000"/>
              </a:solidFill>
              <a:cs typeface="Times New Roman" pitchFamily="18" charset="0"/>
            </a:endParaRPr>
          </a:p>
        </p:txBody>
      </p:sp>
      <p:sp>
        <p:nvSpPr>
          <p:cNvPr id="1779715" name="Rectangle 3"/>
          <p:cNvSpPr>
            <a:spLocks noGrp="1" noChangeArrowheads="1"/>
          </p:cNvSpPr>
          <p:nvPr>
            <p:ph idx="1"/>
          </p:nvPr>
        </p:nvSpPr>
        <p:spPr>
          <a:xfrm>
            <a:off x="0" y="1524000"/>
            <a:ext cx="9144000" cy="5334000"/>
          </a:xfrm>
          <a:solidFill>
            <a:srgbClr val="FEFBE6"/>
          </a:solidFill>
        </p:spPr>
        <p:txBody>
          <a:bodyPr/>
          <a:lstStyle/>
          <a:p>
            <a:pPr lvl="1" algn="just"/>
            <a:r>
              <a:rPr lang="el-GR" smtClean="0">
                <a:solidFill>
                  <a:srgbClr val="000000"/>
                </a:solidFill>
                <a:cs typeface="Times New Roman" pitchFamily="18" charset="0"/>
              </a:rPr>
              <a:t>2</a:t>
            </a:r>
            <a:r>
              <a:rPr lang="el-GR" baseline="30000" smtClean="0">
                <a:solidFill>
                  <a:srgbClr val="000000"/>
                </a:solidFill>
                <a:cs typeface="Times New Roman" pitchFamily="18" charset="0"/>
              </a:rPr>
              <a:t>η</a:t>
            </a:r>
            <a:r>
              <a:rPr lang="el-GR" smtClean="0">
                <a:solidFill>
                  <a:srgbClr val="000000"/>
                </a:solidFill>
                <a:cs typeface="Times New Roman" pitchFamily="18" charset="0"/>
              </a:rPr>
              <a:t> περίπτωση. Όταν η μετοχή έχει υψηλό </a:t>
            </a:r>
            <a:r>
              <a:rPr lang="en-US" smtClean="0">
                <a:solidFill>
                  <a:srgbClr val="000000"/>
                </a:solidFill>
                <a:cs typeface="Times New Roman" pitchFamily="18" charset="0"/>
              </a:rPr>
              <a:t>P</a:t>
            </a:r>
            <a:r>
              <a:rPr lang="el-GR" smtClean="0">
                <a:solidFill>
                  <a:srgbClr val="000000"/>
                </a:solidFill>
                <a:cs typeface="Times New Roman" pitchFamily="18" charset="0"/>
              </a:rPr>
              <a:t>/</a:t>
            </a:r>
            <a:r>
              <a:rPr lang="en-US" smtClean="0">
                <a:solidFill>
                  <a:srgbClr val="000000"/>
                </a:solidFill>
                <a:cs typeface="Times New Roman" pitchFamily="18" charset="0"/>
              </a:rPr>
              <a:t>BV</a:t>
            </a:r>
            <a:r>
              <a:rPr lang="el-GR" smtClean="0">
                <a:solidFill>
                  <a:srgbClr val="000000"/>
                </a:solidFill>
                <a:cs typeface="Times New Roman" pitchFamily="18" charset="0"/>
              </a:rPr>
              <a:t> και </a:t>
            </a:r>
            <a:r>
              <a:rPr lang="en-US" smtClean="0">
                <a:solidFill>
                  <a:srgbClr val="000000"/>
                </a:solidFill>
                <a:cs typeface="Times New Roman" pitchFamily="18" charset="0"/>
              </a:rPr>
              <a:t>P</a:t>
            </a:r>
            <a:r>
              <a:rPr lang="el-GR" smtClean="0">
                <a:solidFill>
                  <a:srgbClr val="000000"/>
                </a:solidFill>
                <a:cs typeface="Times New Roman" pitchFamily="18" charset="0"/>
              </a:rPr>
              <a:t>/</a:t>
            </a:r>
            <a:r>
              <a:rPr lang="en-US" smtClean="0">
                <a:solidFill>
                  <a:srgbClr val="000000"/>
                </a:solidFill>
                <a:cs typeface="Times New Roman" pitchFamily="18" charset="0"/>
              </a:rPr>
              <a:t>E</a:t>
            </a:r>
            <a:r>
              <a:rPr lang="el-GR" smtClean="0">
                <a:solidFill>
                  <a:srgbClr val="000000"/>
                </a:solidFill>
                <a:cs typeface="Times New Roman" pitchFamily="18" charset="0"/>
              </a:rPr>
              <a:t> σε σχέση με τους μέσους όρους του κλάδου. </a:t>
            </a:r>
            <a:endParaRPr lang="el-GR" smtClean="0">
              <a:solidFill>
                <a:srgbClr val="000000"/>
              </a:solidFill>
            </a:endParaRPr>
          </a:p>
          <a:p>
            <a:pPr lvl="1" algn="just"/>
            <a:r>
              <a:rPr lang="el-GR" smtClean="0">
                <a:solidFill>
                  <a:srgbClr val="000000"/>
                </a:solidFill>
                <a:cs typeface="Times New Roman" pitchFamily="18" charset="0"/>
              </a:rPr>
              <a:t>Σε αυτή την περίπτωση η μετοχή θεωρείται υπερτιμημένη, καθώς η χρηματιστηριακή αγορά έχει αξιολογήσει </a:t>
            </a:r>
            <a:r>
              <a:rPr lang="el-GR" smtClean="0">
                <a:solidFill>
                  <a:srgbClr val="000000"/>
                </a:solidFill>
              </a:rPr>
              <a:t>σε μεγαλύτερο ύψος</a:t>
            </a:r>
            <a:r>
              <a:rPr lang="el-GR" smtClean="0">
                <a:solidFill>
                  <a:srgbClr val="000000"/>
                </a:solidFill>
                <a:cs typeface="Times New Roman" pitchFamily="18" charset="0"/>
              </a:rPr>
              <a:t> τα μεγέθη της εταιρείας από ότι πραγματικά είναι</a:t>
            </a:r>
            <a:r>
              <a:rPr lang="el-GR" sz="2400" smtClean="0">
                <a:solidFill>
                  <a:srgbClr val="000000"/>
                </a:solidFill>
                <a:cs typeface="Times New Roman" pitchFamily="18" charset="0"/>
              </a:rPr>
              <a:t>.</a:t>
            </a:r>
            <a:endParaRPr lang="en-GB" sz="2400" smtClean="0">
              <a:solidFill>
                <a:srgbClr val="000000"/>
              </a:solidFill>
              <a:cs typeface="Times New Roman" pitchFamily="18" charset="0"/>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79715">
                                            <p:txEl>
                                              <p:pRg st="0" end="0"/>
                                            </p:txEl>
                                          </p:spTgt>
                                        </p:tgtEl>
                                        <p:attrNameLst>
                                          <p:attrName>style.visibility</p:attrName>
                                        </p:attrNameLst>
                                      </p:cBhvr>
                                      <p:to>
                                        <p:strVal val="visible"/>
                                      </p:to>
                                    </p:set>
                                    <p:animEffect transition="in" filter="dissolve">
                                      <p:cBhvr>
                                        <p:cTn id="7" dur="500"/>
                                        <p:tgtEl>
                                          <p:spTgt spid="1779715">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79715">
                                            <p:txEl>
                                              <p:pRg st="1" end="1"/>
                                            </p:txEl>
                                          </p:spTgt>
                                        </p:tgtEl>
                                        <p:attrNameLst>
                                          <p:attrName>style.visibility</p:attrName>
                                        </p:attrNameLst>
                                      </p:cBhvr>
                                      <p:to>
                                        <p:strVal val="visible"/>
                                      </p:to>
                                    </p:set>
                                    <p:animEffect transition="in" filter="dissolve">
                                      <p:cBhvr>
                                        <p:cTn id="10" dur="500"/>
                                        <p:tgtEl>
                                          <p:spTgt spid="17797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9715"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3090" name="Rectangle 2" descr="Large confetti"/>
          <p:cNvSpPr>
            <a:spLocks noGrp="1" noChangeArrowheads="1"/>
          </p:cNvSpPr>
          <p:nvPr>
            <p:ph type="title"/>
          </p:nvPr>
        </p:nvSpPr>
        <p:spPr>
          <a:xfrm>
            <a:off x="990600" y="304800"/>
            <a:ext cx="7772400" cy="1143000"/>
          </a:xfrm>
        </p:spPr>
        <p:txBody>
          <a:bodyPr/>
          <a:lstStyle/>
          <a:p>
            <a:pPr algn="ctr"/>
            <a:r>
              <a:rPr lang="el-GR" altLang="el-GR" b="1">
                <a:solidFill>
                  <a:srgbClr val="000000"/>
                </a:solidFill>
                <a:latin typeface="Bookman Old Style" pitchFamily="18" charset="0"/>
                <a:cs typeface="Times New Roman" pitchFamily="18" charset="0"/>
              </a:rPr>
              <a:t>Κέρδη ανά μετοχή </a:t>
            </a:r>
            <a:r>
              <a:rPr lang="en-US" altLang="el-GR" b="1">
                <a:solidFill>
                  <a:srgbClr val="000000"/>
                </a:solidFill>
                <a:latin typeface="Bookman Old Style" pitchFamily="18" charset="0"/>
                <a:cs typeface="Times New Roman" pitchFamily="18" charset="0"/>
              </a:rPr>
              <a:t>- KAM</a:t>
            </a:r>
            <a:r>
              <a:rPr lang="el-GR" altLang="el-GR" b="1">
                <a:solidFill>
                  <a:srgbClr val="000000"/>
                </a:solidFill>
                <a:latin typeface="Bookman Old Style" pitchFamily="18" charset="0"/>
                <a:cs typeface="Times New Roman" pitchFamily="18" charset="0"/>
              </a:rPr>
              <a:t> </a:t>
            </a:r>
            <a:r>
              <a:rPr lang="en-US" altLang="el-GR" b="1">
                <a:solidFill>
                  <a:srgbClr val="000000"/>
                </a:solidFill>
                <a:latin typeface="Bookman Old Style" pitchFamily="18" charset="0"/>
                <a:cs typeface="Times New Roman" pitchFamily="18" charset="0"/>
              </a:rPr>
              <a:t>EPS</a:t>
            </a:r>
            <a:endParaRPr lang="el-GR" altLang="el-GR" b="1">
              <a:solidFill>
                <a:srgbClr val="000000"/>
              </a:solidFill>
              <a:latin typeface="Bookman Old Style" pitchFamily="18" charset="0"/>
              <a:cs typeface="Times New Roman" pitchFamily="18" charset="0"/>
            </a:endParaRPr>
          </a:p>
        </p:txBody>
      </p:sp>
      <p:sp>
        <p:nvSpPr>
          <p:cNvPr id="1753091" name="Rectangle 3"/>
          <p:cNvSpPr>
            <a:spLocks noGrp="1" noChangeArrowheads="1"/>
          </p:cNvSpPr>
          <p:nvPr>
            <p:ph idx="1"/>
          </p:nvPr>
        </p:nvSpPr>
        <p:spPr>
          <a:xfrm>
            <a:off x="0" y="1772816"/>
            <a:ext cx="9144000" cy="5085184"/>
          </a:xfrm>
        </p:spPr>
        <p:txBody>
          <a:bodyPr/>
          <a:lstStyle/>
          <a:p>
            <a:pPr algn="just"/>
            <a:r>
              <a:rPr lang="el-GR" altLang="el-GR" dirty="0">
                <a:solidFill>
                  <a:srgbClr val="000000"/>
                </a:solidFill>
                <a:cs typeface="Times New Roman" pitchFamily="18" charset="0"/>
              </a:rPr>
              <a:t>Συνήθως οι επιχειρήσεις προσπαθούν να διατηρούν μια </a:t>
            </a:r>
            <a:r>
              <a:rPr lang="el-GR" altLang="el-GR" b="1" dirty="0">
                <a:solidFill>
                  <a:srgbClr val="000000"/>
                </a:solidFill>
                <a:cs typeface="Times New Roman" pitchFamily="18" charset="0"/>
              </a:rPr>
              <a:t>ελαφρώς δυναμική αύξηση των μερισμάτων ανά μετοχή </a:t>
            </a:r>
            <a:r>
              <a:rPr lang="el-GR" altLang="el-GR" dirty="0">
                <a:solidFill>
                  <a:srgbClr val="000000"/>
                </a:solidFill>
                <a:cs typeface="Times New Roman" pitchFamily="18" charset="0"/>
              </a:rPr>
              <a:t>και </a:t>
            </a:r>
            <a:endParaRPr lang="el-GR" altLang="el-GR" dirty="0" smtClean="0">
              <a:solidFill>
                <a:srgbClr val="000000"/>
              </a:solidFill>
              <a:cs typeface="Times New Roman" pitchFamily="18" charset="0"/>
            </a:endParaRPr>
          </a:p>
          <a:p>
            <a:pPr lvl="1" algn="just"/>
            <a:r>
              <a:rPr lang="el-GR" altLang="el-GR" b="1" dirty="0" smtClean="0">
                <a:solidFill>
                  <a:srgbClr val="FF0000"/>
                </a:solidFill>
                <a:cs typeface="Times New Roman" pitchFamily="18" charset="0"/>
              </a:rPr>
              <a:t>επενδύουν </a:t>
            </a:r>
            <a:r>
              <a:rPr lang="el-GR" altLang="el-GR" b="1" dirty="0">
                <a:solidFill>
                  <a:srgbClr val="FF0000"/>
                </a:solidFill>
                <a:cs typeface="Times New Roman" pitchFamily="18" charset="0"/>
              </a:rPr>
              <a:t>ξανά </a:t>
            </a:r>
            <a:r>
              <a:rPr lang="el-GR" altLang="el-GR" dirty="0">
                <a:solidFill>
                  <a:srgbClr val="000000"/>
                </a:solidFill>
                <a:cs typeface="Times New Roman" pitchFamily="18" charset="0"/>
              </a:rPr>
              <a:t>ένα σημαντικό μέρος των</a:t>
            </a:r>
            <a:r>
              <a:rPr lang="el-GR" altLang="el-GR" b="1" dirty="0">
                <a:solidFill>
                  <a:srgbClr val="FF0000"/>
                </a:solidFill>
                <a:cs typeface="Times New Roman" pitchFamily="18" charset="0"/>
              </a:rPr>
              <a:t> καθαρών κερδών. </a:t>
            </a:r>
            <a:endParaRPr lang="el-GR" altLang="el-GR" b="1" dirty="0">
              <a:solidFill>
                <a:srgbClr val="FF0000"/>
              </a:solidFill>
            </a:endParaRPr>
          </a:p>
          <a:p>
            <a:pPr algn="just"/>
            <a:r>
              <a:rPr lang="el-GR" altLang="el-GR" dirty="0">
                <a:solidFill>
                  <a:srgbClr val="000000"/>
                </a:solidFill>
                <a:cs typeface="Times New Roman" pitchFamily="18" charset="0"/>
              </a:rPr>
              <a:t>Τα κέρδη ανά μετοχή είναι </a:t>
            </a:r>
            <a:endParaRPr lang="el-GR" altLang="el-GR" dirty="0" smtClean="0">
              <a:solidFill>
                <a:srgbClr val="000000"/>
              </a:solidFill>
              <a:cs typeface="Times New Roman" pitchFamily="18" charset="0"/>
            </a:endParaRPr>
          </a:p>
          <a:p>
            <a:pPr lvl="1" algn="just"/>
            <a:r>
              <a:rPr lang="el-GR" altLang="el-GR" dirty="0" smtClean="0">
                <a:solidFill>
                  <a:srgbClr val="000000"/>
                </a:solidFill>
                <a:cs typeface="Times New Roman" pitchFamily="18" charset="0"/>
              </a:rPr>
              <a:t>μια από τις κυριότερες αποδείξεις για </a:t>
            </a:r>
            <a:r>
              <a:rPr lang="el-GR" altLang="el-GR" b="1" dirty="0">
                <a:solidFill>
                  <a:srgbClr val="FF0000"/>
                </a:solidFill>
                <a:cs typeface="Times New Roman" pitchFamily="18" charset="0"/>
              </a:rPr>
              <a:t>επιτυχημένες επενδύσεις της εταιρείας</a:t>
            </a:r>
            <a:r>
              <a:rPr lang="el-GR" altLang="el-GR" dirty="0">
                <a:solidFill>
                  <a:srgbClr val="000000"/>
                </a:solidFill>
                <a:cs typeface="Times New Roman" pitchFamily="18" charset="0"/>
              </a:rPr>
              <a:t> και </a:t>
            </a:r>
            <a:endParaRPr lang="el-GR" altLang="el-GR" dirty="0" smtClean="0">
              <a:solidFill>
                <a:srgbClr val="000000"/>
              </a:solidFill>
              <a:cs typeface="Times New Roman" pitchFamily="18" charset="0"/>
            </a:endParaRPr>
          </a:p>
          <a:p>
            <a:pPr lvl="1" algn="just"/>
            <a:r>
              <a:rPr lang="el-GR" altLang="el-GR" dirty="0" smtClean="0">
                <a:solidFill>
                  <a:srgbClr val="000000"/>
                </a:solidFill>
                <a:cs typeface="Times New Roman" pitchFamily="18" charset="0"/>
              </a:rPr>
              <a:t>βασικός </a:t>
            </a:r>
            <a:r>
              <a:rPr lang="el-GR" altLang="el-GR" dirty="0">
                <a:solidFill>
                  <a:srgbClr val="000000"/>
                </a:solidFill>
                <a:cs typeface="Times New Roman" pitchFamily="18" charset="0"/>
              </a:rPr>
              <a:t>παράγοντας για </a:t>
            </a:r>
            <a:r>
              <a:rPr lang="el-GR" altLang="el-GR" b="1" dirty="0">
                <a:solidFill>
                  <a:srgbClr val="FF0000"/>
                </a:solidFill>
                <a:cs typeface="Times New Roman" pitchFamily="18" charset="0"/>
              </a:rPr>
              <a:t>μακροπρόθεσμες τοποθετήσεις στην αγορά.</a:t>
            </a:r>
            <a:endParaRPr lang="en-GB" altLang="el-GR" b="1" dirty="0">
              <a:solidFill>
                <a:srgbClr val="FF0000"/>
              </a:solidFill>
              <a:cs typeface="Times New Roman" pitchFamily="18" charset="0"/>
            </a:endParaRPr>
          </a:p>
        </p:txBody>
      </p:sp>
    </p:spTree>
    <p:extLst>
      <p:ext uri="{BB962C8B-B14F-4D97-AF65-F5344CB8AC3E}">
        <p14:creationId xmlns:p14="http://schemas.microsoft.com/office/powerpoint/2010/main" val="4117651234"/>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53091">
                                            <p:txEl>
                                              <p:pRg st="0" end="0"/>
                                            </p:txEl>
                                          </p:spTgt>
                                        </p:tgtEl>
                                        <p:attrNameLst>
                                          <p:attrName>style.visibility</p:attrName>
                                        </p:attrNameLst>
                                      </p:cBhvr>
                                      <p:to>
                                        <p:strVal val="visible"/>
                                      </p:to>
                                    </p:set>
                                    <p:animEffect transition="in" filter="dissolve">
                                      <p:cBhvr>
                                        <p:cTn id="7" dur="500"/>
                                        <p:tgtEl>
                                          <p:spTgt spid="1753091">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53091">
                                            <p:txEl>
                                              <p:pRg st="1" end="1"/>
                                            </p:txEl>
                                          </p:spTgt>
                                        </p:tgtEl>
                                        <p:attrNameLst>
                                          <p:attrName>style.visibility</p:attrName>
                                        </p:attrNameLst>
                                      </p:cBhvr>
                                      <p:to>
                                        <p:strVal val="visible"/>
                                      </p:to>
                                    </p:set>
                                    <p:animEffect transition="in" filter="dissolve">
                                      <p:cBhvr>
                                        <p:cTn id="10" dur="500"/>
                                        <p:tgtEl>
                                          <p:spTgt spid="1753091">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753091">
                                            <p:txEl>
                                              <p:pRg st="2" end="2"/>
                                            </p:txEl>
                                          </p:spTgt>
                                        </p:tgtEl>
                                        <p:attrNameLst>
                                          <p:attrName>style.visibility</p:attrName>
                                        </p:attrNameLst>
                                      </p:cBhvr>
                                      <p:to>
                                        <p:strVal val="visible"/>
                                      </p:to>
                                    </p:set>
                                    <p:animEffect transition="in" filter="dissolve">
                                      <p:cBhvr>
                                        <p:cTn id="15" dur="500"/>
                                        <p:tgtEl>
                                          <p:spTgt spid="1753091">
                                            <p:txEl>
                                              <p:pRg st="2" end="2"/>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753091">
                                            <p:txEl>
                                              <p:pRg st="3" end="3"/>
                                            </p:txEl>
                                          </p:spTgt>
                                        </p:tgtEl>
                                        <p:attrNameLst>
                                          <p:attrName>style.visibility</p:attrName>
                                        </p:attrNameLst>
                                      </p:cBhvr>
                                      <p:to>
                                        <p:strVal val="visible"/>
                                      </p:to>
                                    </p:set>
                                    <p:animEffect transition="in" filter="dissolve">
                                      <p:cBhvr>
                                        <p:cTn id="18" dur="500"/>
                                        <p:tgtEl>
                                          <p:spTgt spid="1753091">
                                            <p:txEl>
                                              <p:pRg st="3" end="3"/>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753091">
                                            <p:txEl>
                                              <p:pRg st="4" end="4"/>
                                            </p:txEl>
                                          </p:spTgt>
                                        </p:tgtEl>
                                        <p:attrNameLst>
                                          <p:attrName>style.visibility</p:attrName>
                                        </p:attrNameLst>
                                      </p:cBhvr>
                                      <p:to>
                                        <p:strVal val="visible"/>
                                      </p:to>
                                    </p:set>
                                    <p:animEffect transition="in" filter="dissolve">
                                      <p:cBhvr>
                                        <p:cTn id="21" dur="500"/>
                                        <p:tgtEl>
                                          <p:spTgt spid="175309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3091"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descr="Large confetti"/>
          <p:cNvSpPr>
            <a:spLocks noGrp="1" noChangeArrowheads="1"/>
          </p:cNvSpPr>
          <p:nvPr>
            <p:ph type="title"/>
          </p:nvPr>
        </p:nvSpPr>
        <p:spPr>
          <a:xfrm>
            <a:off x="990600" y="304800"/>
            <a:ext cx="7772400" cy="1143000"/>
          </a:xfrm>
        </p:spPr>
        <p:txBody>
          <a:bodyPr/>
          <a:lstStyle/>
          <a:p>
            <a:r>
              <a:rPr lang="el-GR" sz="4000" b="1" u="sng" smtClean="0">
                <a:solidFill>
                  <a:srgbClr val="000000"/>
                </a:solidFill>
                <a:cs typeface="Times New Roman" pitchFamily="18" charset="0"/>
              </a:rPr>
              <a:t>Χρήση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E </a:t>
            </a:r>
            <a:r>
              <a:rPr lang="el-GR" sz="4000" b="1" u="sng" smtClean="0">
                <a:solidFill>
                  <a:srgbClr val="000000"/>
                </a:solidFill>
                <a:cs typeface="Times New Roman" pitchFamily="18" charset="0"/>
              </a:rPr>
              <a:t>και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BV</a:t>
            </a:r>
            <a:endParaRPr lang="el-GR" sz="4000" b="1" u="sng" smtClean="0">
              <a:solidFill>
                <a:srgbClr val="000000"/>
              </a:solidFill>
              <a:cs typeface="Times New Roman" pitchFamily="18" charset="0"/>
            </a:endParaRPr>
          </a:p>
        </p:txBody>
      </p:sp>
      <p:sp>
        <p:nvSpPr>
          <p:cNvPr id="1780739" name="Rectangle 3"/>
          <p:cNvSpPr>
            <a:spLocks noGrp="1" noChangeArrowheads="1"/>
          </p:cNvSpPr>
          <p:nvPr>
            <p:ph idx="1"/>
          </p:nvPr>
        </p:nvSpPr>
        <p:spPr>
          <a:xfrm>
            <a:off x="0" y="1600200"/>
            <a:ext cx="9144000" cy="5257800"/>
          </a:xfrm>
          <a:solidFill>
            <a:srgbClr val="FEFBE6"/>
          </a:solidFill>
        </p:spPr>
        <p:txBody>
          <a:bodyPr rtlCol="0">
            <a:normAutofit lnSpcReduction="10000"/>
          </a:bodyPr>
          <a:lstStyle/>
          <a:p>
            <a:pPr lvl="1" algn="just" fontAlgn="auto">
              <a:spcAft>
                <a:spcPts val="0"/>
              </a:spcAft>
              <a:defRPr/>
            </a:pPr>
            <a:r>
              <a:rPr lang="el-GR" sz="3200" b="1" smtClean="0">
                <a:solidFill>
                  <a:srgbClr val="000000"/>
                </a:solidFill>
                <a:cs typeface="Times New Roman" pitchFamily="18" charset="0"/>
              </a:rPr>
              <a:t>3</a:t>
            </a:r>
            <a:r>
              <a:rPr lang="el-GR" sz="3200" b="1" baseline="30000" smtClean="0">
                <a:solidFill>
                  <a:srgbClr val="000000"/>
                </a:solidFill>
                <a:cs typeface="Times New Roman" pitchFamily="18" charset="0"/>
              </a:rPr>
              <a:t>η</a:t>
            </a:r>
            <a:r>
              <a:rPr lang="el-GR" sz="3200" b="1" smtClean="0">
                <a:solidFill>
                  <a:srgbClr val="000000"/>
                </a:solidFill>
                <a:cs typeface="Times New Roman" pitchFamily="18" charset="0"/>
              </a:rPr>
              <a:t> περίπτωση.</a:t>
            </a:r>
            <a:r>
              <a:rPr lang="el-GR" sz="3200" smtClean="0">
                <a:solidFill>
                  <a:srgbClr val="000000"/>
                </a:solidFill>
                <a:cs typeface="Times New Roman" pitchFamily="18" charset="0"/>
              </a:rPr>
              <a:t> Όταν η μετοχή εμφανίζει υψηλό </a:t>
            </a:r>
            <a:r>
              <a:rPr lang="en-US" sz="3200" smtClean="0">
                <a:solidFill>
                  <a:srgbClr val="000000"/>
                </a:solidFill>
                <a:cs typeface="Times New Roman" pitchFamily="18" charset="0"/>
              </a:rPr>
              <a:t>P</a:t>
            </a:r>
            <a:r>
              <a:rPr lang="el-GR" sz="3200" smtClean="0">
                <a:solidFill>
                  <a:srgbClr val="000000"/>
                </a:solidFill>
                <a:cs typeface="Times New Roman" pitchFamily="18" charset="0"/>
              </a:rPr>
              <a:t>/</a:t>
            </a:r>
            <a:r>
              <a:rPr lang="en-US" sz="3200" smtClean="0">
                <a:solidFill>
                  <a:srgbClr val="000000"/>
                </a:solidFill>
                <a:cs typeface="Times New Roman" pitchFamily="18" charset="0"/>
              </a:rPr>
              <a:t>BV</a:t>
            </a:r>
            <a:r>
              <a:rPr lang="el-GR" sz="3200" smtClean="0">
                <a:solidFill>
                  <a:srgbClr val="000000"/>
                </a:solidFill>
                <a:cs typeface="Times New Roman" pitchFamily="18" charset="0"/>
              </a:rPr>
              <a:t> και χαμηλό Ρ/Ε.</a:t>
            </a:r>
            <a:endParaRPr lang="el-GR" sz="3200" smtClean="0">
              <a:solidFill>
                <a:srgbClr val="000000"/>
              </a:solidFill>
            </a:endParaRPr>
          </a:p>
          <a:p>
            <a:pPr lvl="1" algn="just" fontAlgn="auto">
              <a:spcAft>
                <a:spcPts val="0"/>
              </a:spcAft>
              <a:defRPr/>
            </a:pPr>
            <a:r>
              <a:rPr lang="el-GR" sz="3200" smtClean="0">
                <a:solidFill>
                  <a:srgbClr val="000000"/>
                </a:solidFill>
              </a:rPr>
              <a:t>Με σχετικά μικρό ύψος ιδίων κεφαλαίων εμφανίζονται μεγάλα κέρδη </a:t>
            </a:r>
            <a:r>
              <a:rPr lang="el-GR" sz="3200" smtClean="0">
                <a:solidFill>
                  <a:srgbClr val="000000"/>
                </a:solidFill>
                <a:cs typeface="Times New Roman" pitchFamily="18" charset="0"/>
              </a:rPr>
              <a:t> </a:t>
            </a:r>
            <a:endParaRPr lang="el-GR" sz="3200" smtClean="0">
              <a:solidFill>
                <a:srgbClr val="000000"/>
              </a:solidFill>
            </a:endParaRPr>
          </a:p>
          <a:p>
            <a:pPr lvl="1" algn="just" fontAlgn="auto">
              <a:spcAft>
                <a:spcPts val="0"/>
              </a:spcAft>
              <a:defRPr/>
            </a:pPr>
            <a:r>
              <a:rPr lang="el-GR" sz="3200" smtClean="0">
                <a:solidFill>
                  <a:srgbClr val="000000"/>
                </a:solidFill>
              </a:rPr>
              <a:t>Η</a:t>
            </a:r>
            <a:r>
              <a:rPr lang="el-GR" sz="3200" smtClean="0">
                <a:solidFill>
                  <a:srgbClr val="000000"/>
                </a:solidFill>
                <a:cs typeface="Times New Roman" pitchFamily="18" charset="0"/>
              </a:rPr>
              <a:t> μετοχή της εταιρείας φαίνεται να έχει αρκετά περιθώρια να ανατιμηθεί </a:t>
            </a:r>
            <a:endParaRPr lang="el-GR" sz="3200" smtClean="0">
              <a:solidFill>
                <a:srgbClr val="000000"/>
              </a:solidFill>
            </a:endParaRPr>
          </a:p>
          <a:p>
            <a:pPr lvl="1" algn="just" fontAlgn="auto">
              <a:spcAft>
                <a:spcPts val="0"/>
              </a:spcAft>
              <a:defRPr/>
            </a:pPr>
            <a:r>
              <a:rPr lang="el-GR" sz="3200" smtClean="0">
                <a:solidFill>
                  <a:srgbClr val="000000"/>
                </a:solidFill>
              </a:rPr>
              <a:t>Η επέκταση της εταιρίας μπορεί να προέλθει ακόμη και με τραπεζικό δανεισμό </a:t>
            </a:r>
          </a:p>
          <a:p>
            <a:pPr lvl="2" algn="just" fontAlgn="auto">
              <a:spcAft>
                <a:spcPts val="0"/>
              </a:spcAft>
              <a:defRPr/>
            </a:pPr>
            <a:r>
              <a:rPr lang="el-GR" sz="3200" b="1" smtClean="0">
                <a:solidFill>
                  <a:srgbClr val="3333FF"/>
                </a:solidFill>
              </a:rPr>
              <a:t>η αποδοτικότητα των ιδίων κεφαλαίων είναι μεγάλη και η κάλυψη των τόκων δεδομένη</a:t>
            </a:r>
            <a:r>
              <a:rPr lang="el-GR" b="1" smtClean="0">
                <a:solidFill>
                  <a:srgbClr val="000000"/>
                </a:solidFill>
              </a:rPr>
              <a:t>  </a:t>
            </a:r>
            <a:r>
              <a:rPr lang="el-GR" b="1" smtClean="0">
                <a:solidFill>
                  <a:srgbClr val="000000"/>
                </a:solidFill>
                <a:cs typeface="Times New Roman" pitchFamily="18" charset="0"/>
              </a:rPr>
              <a:t> </a:t>
            </a:r>
            <a:endParaRPr lang="el-GR" b="1" smtClean="0">
              <a:solidFill>
                <a:srgbClr val="000000"/>
              </a:solidFill>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80739">
                                            <p:txEl>
                                              <p:pRg st="0" end="0"/>
                                            </p:txEl>
                                          </p:spTgt>
                                        </p:tgtEl>
                                        <p:attrNameLst>
                                          <p:attrName>style.visibility</p:attrName>
                                        </p:attrNameLst>
                                      </p:cBhvr>
                                      <p:to>
                                        <p:strVal val="visible"/>
                                      </p:to>
                                    </p:set>
                                    <p:animEffect transition="in" filter="dissolve">
                                      <p:cBhvr>
                                        <p:cTn id="7" dur="500"/>
                                        <p:tgtEl>
                                          <p:spTgt spid="1780739">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80739">
                                            <p:txEl>
                                              <p:pRg st="1" end="1"/>
                                            </p:txEl>
                                          </p:spTgt>
                                        </p:tgtEl>
                                        <p:attrNameLst>
                                          <p:attrName>style.visibility</p:attrName>
                                        </p:attrNameLst>
                                      </p:cBhvr>
                                      <p:to>
                                        <p:strVal val="visible"/>
                                      </p:to>
                                    </p:set>
                                    <p:animEffect transition="in" filter="dissolve">
                                      <p:cBhvr>
                                        <p:cTn id="10" dur="500"/>
                                        <p:tgtEl>
                                          <p:spTgt spid="1780739">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780739">
                                            <p:txEl>
                                              <p:pRg st="2" end="2"/>
                                            </p:txEl>
                                          </p:spTgt>
                                        </p:tgtEl>
                                        <p:attrNameLst>
                                          <p:attrName>style.visibility</p:attrName>
                                        </p:attrNameLst>
                                      </p:cBhvr>
                                      <p:to>
                                        <p:strVal val="visible"/>
                                      </p:to>
                                    </p:set>
                                    <p:animEffect transition="in" filter="dissolve">
                                      <p:cBhvr>
                                        <p:cTn id="13" dur="500"/>
                                        <p:tgtEl>
                                          <p:spTgt spid="1780739">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780739">
                                            <p:txEl>
                                              <p:pRg st="3" end="3"/>
                                            </p:txEl>
                                          </p:spTgt>
                                        </p:tgtEl>
                                        <p:attrNameLst>
                                          <p:attrName>style.visibility</p:attrName>
                                        </p:attrNameLst>
                                      </p:cBhvr>
                                      <p:to>
                                        <p:strVal val="visible"/>
                                      </p:to>
                                    </p:set>
                                    <p:animEffect transition="in" filter="dissolve">
                                      <p:cBhvr>
                                        <p:cTn id="16" dur="500"/>
                                        <p:tgtEl>
                                          <p:spTgt spid="1780739">
                                            <p:txEl>
                                              <p:pRg st="3" end="3"/>
                                            </p:txEl>
                                          </p:spTgt>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1780739">
                                            <p:txEl>
                                              <p:pRg st="4" end="4"/>
                                            </p:txEl>
                                          </p:spTgt>
                                        </p:tgtEl>
                                        <p:attrNameLst>
                                          <p:attrName>style.visibility</p:attrName>
                                        </p:attrNameLst>
                                      </p:cBhvr>
                                      <p:to>
                                        <p:strVal val="visible"/>
                                      </p:to>
                                    </p:set>
                                    <p:animEffect transition="in" filter="dissolve">
                                      <p:cBhvr>
                                        <p:cTn id="19" dur="500"/>
                                        <p:tgtEl>
                                          <p:spTgt spid="17807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0739"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Rectangle 2" descr="Large confetti"/>
          <p:cNvSpPr>
            <a:spLocks noGrp="1" noChangeArrowheads="1"/>
          </p:cNvSpPr>
          <p:nvPr>
            <p:ph type="title"/>
          </p:nvPr>
        </p:nvSpPr>
        <p:spPr>
          <a:xfrm>
            <a:off x="990600" y="304800"/>
            <a:ext cx="7772400" cy="1143000"/>
          </a:xfrm>
        </p:spPr>
        <p:txBody>
          <a:bodyPr/>
          <a:lstStyle/>
          <a:p>
            <a:r>
              <a:rPr lang="el-GR" sz="4000" b="1" u="sng" smtClean="0">
                <a:solidFill>
                  <a:srgbClr val="000000"/>
                </a:solidFill>
                <a:cs typeface="Times New Roman" pitchFamily="18" charset="0"/>
              </a:rPr>
              <a:t>Χρήση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E </a:t>
            </a:r>
            <a:r>
              <a:rPr lang="el-GR" sz="4000" b="1" u="sng" smtClean="0">
                <a:solidFill>
                  <a:srgbClr val="000000"/>
                </a:solidFill>
                <a:cs typeface="Times New Roman" pitchFamily="18" charset="0"/>
              </a:rPr>
              <a:t>και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BV</a:t>
            </a:r>
            <a:endParaRPr lang="el-GR" sz="4000" b="1" u="sng" smtClean="0">
              <a:solidFill>
                <a:srgbClr val="000000"/>
              </a:solidFill>
              <a:cs typeface="Times New Roman" pitchFamily="18" charset="0"/>
            </a:endParaRPr>
          </a:p>
        </p:txBody>
      </p:sp>
      <p:sp>
        <p:nvSpPr>
          <p:cNvPr id="1781763" name="Rectangle 3"/>
          <p:cNvSpPr>
            <a:spLocks noGrp="1" noChangeArrowheads="1"/>
          </p:cNvSpPr>
          <p:nvPr>
            <p:ph idx="1"/>
          </p:nvPr>
        </p:nvSpPr>
        <p:spPr>
          <a:xfrm>
            <a:off x="0" y="1600200"/>
            <a:ext cx="9144000" cy="5257800"/>
          </a:xfrm>
          <a:solidFill>
            <a:srgbClr val="FEFBE6"/>
          </a:solidFill>
        </p:spPr>
        <p:txBody>
          <a:bodyPr/>
          <a:lstStyle/>
          <a:p>
            <a:pPr lvl="1" algn="just"/>
            <a:r>
              <a:rPr lang="el-GR" sz="3200" b="1" smtClean="0">
                <a:solidFill>
                  <a:srgbClr val="000000"/>
                </a:solidFill>
                <a:cs typeface="Times New Roman" pitchFamily="18" charset="0"/>
              </a:rPr>
              <a:t>4</a:t>
            </a:r>
            <a:r>
              <a:rPr lang="el-GR" sz="3200" b="1" baseline="30000" smtClean="0">
                <a:solidFill>
                  <a:srgbClr val="000000"/>
                </a:solidFill>
                <a:cs typeface="Times New Roman" pitchFamily="18" charset="0"/>
              </a:rPr>
              <a:t>η</a:t>
            </a:r>
            <a:r>
              <a:rPr lang="el-GR" sz="3200" b="1" smtClean="0">
                <a:solidFill>
                  <a:srgbClr val="000000"/>
                </a:solidFill>
                <a:cs typeface="Times New Roman" pitchFamily="18" charset="0"/>
              </a:rPr>
              <a:t> περίπτωση.</a:t>
            </a:r>
            <a:r>
              <a:rPr lang="el-GR" sz="3200" smtClean="0">
                <a:solidFill>
                  <a:srgbClr val="000000"/>
                </a:solidFill>
                <a:cs typeface="Times New Roman" pitchFamily="18" charset="0"/>
              </a:rPr>
              <a:t> Όταν η μετοχή εμφανίζει χαμηλό </a:t>
            </a:r>
            <a:r>
              <a:rPr lang="en-US" sz="3200" smtClean="0">
                <a:solidFill>
                  <a:srgbClr val="000000"/>
                </a:solidFill>
                <a:cs typeface="Times New Roman" pitchFamily="18" charset="0"/>
              </a:rPr>
              <a:t>P</a:t>
            </a:r>
            <a:r>
              <a:rPr lang="el-GR" sz="3200" smtClean="0">
                <a:solidFill>
                  <a:srgbClr val="000000"/>
                </a:solidFill>
                <a:cs typeface="Times New Roman" pitchFamily="18" charset="0"/>
              </a:rPr>
              <a:t>/</a:t>
            </a:r>
            <a:r>
              <a:rPr lang="en-US" sz="3200" smtClean="0">
                <a:solidFill>
                  <a:srgbClr val="000000"/>
                </a:solidFill>
                <a:cs typeface="Times New Roman" pitchFamily="18" charset="0"/>
              </a:rPr>
              <a:t>BV</a:t>
            </a:r>
            <a:r>
              <a:rPr lang="el-GR" sz="3200" smtClean="0">
                <a:solidFill>
                  <a:srgbClr val="000000"/>
                </a:solidFill>
                <a:cs typeface="Times New Roman" pitchFamily="18" charset="0"/>
              </a:rPr>
              <a:t> και Ρ/Ε σε υψηλά επίπεδα. </a:t>
            </a:r>
            <a:endParaRPr lang="el-GR" sz="3200" smtClean="0">
              <a:solidFill>
                <a:srgbClr val="000000"/>
              </a:solidFill>
            </a:endParaRPr>
          </a:p>
          <a:p>
            <a:pPr lvl="1" algn="just"/>
            <a:r>
              <a:rPr lang="el-GR" sz="3200" smtClean="0">
                <a:solidFill>
                  <a:srgbClr val="000000"/>
                </a:solidFill>
                <a:cs typeface="Times New Roman" pitchFamily="18" charset="0"/>
              </a:rPr>
              <a:t>Αυτό σημαίνει ότι η μετοχή δεν έχει μεγάλα περιθώρια ανόδου</a:t>
            </a:r>
            <a:endParaRPr lang="el-GR" sz="3200" smtClean="0">
              <a:solidFill>
                <a:srgbClr val="000000"/>
              </a:solidFill>
            </a:endParaRPr>
          </a:p>
          <a:p>
            <a:pPr lvl="1" algn="just"/>
            <a:r>
              <a:rPr lang="el-GR" sz="3200" smtClean="0">
                <a:solidFill>
                  <a:srgbClr val="000000"/>
                </a:solidFill>
              </a:rPr>
              <a:t>Η</a:t>
            </a:r>
            <a:r>
              <a:rPr lang="el-GR" sz="3200" smtClean="0">
                <a:solidFill>
                  <a:srgbClr val="000000"/>
                </a:solidFill>
                <a:cs typeface="Times New Roman" pitchFamily="18" charset="0"/>
              </a:rPr>
              <a:t> εταιρεία διαθέτει αρκετά ίδια κεφάλαια </a:t>
            </a:r>
            <a:r>
              <a:rPr lang="el-GR" sz="3200" smtClean="0">
                <a:solidFill>
                  <a:srgbClr val="000000"/>
                </a:solidFill>
              </a:rPr>
              <a:t>και επίτευξη μικρών σχετικά κερδών </a:t>
            </a:r>
          </a:p>
          <a:p>
            <a:pPr lvl="2" algn="just"/>
            <a:r>
              <a:rPr lang="el-GR" sz="2800" b="1" smtClean="0">
                <a:solidFill>
                  <a:srgbClr val="3333FF"/>
                </a:solidFill>
                <a:cs typeface="Times New Roman" pitchFamily="18" charset="0"/>
              </a:rPr>
              <a:t>δεν γίνεται η βέλτιστη χρήση</a:t>
            </a:r>
            <a:r>
              <a:rPr lang="el-GR" sz="2800" b="1" smtClean="0">
                <a:solidFill>
                  <a:srgbClr val="3333FF"/>
                </a:solidFill>
              </a:rPr>
              <a:t> των ιδίων κεφαλαίων</a:t>
            </a:r>
          </a:p>
          <a:p>
            <a:pPr lvl="1" algn="just"/>
            <a:r>
              <a:rPr lang="el-GR" sz="3200" smtClean="0">
                <a:solidFill>
                  <a:srgbClr val="000000"/>
                </a:solidFill>
              </a:rPr>
              <a:t>Υ</a:t>
            </a:r>
            <a:r>
              <a:rPr lang="el-GR" sz="3200" smtClean="0">
                <a:solidFill>
                  <a:srgbClr val="000000"/>
                </a:solidFill>
                <a:cs typeface="Times New Roman" pitchFamily="18" charset="0"/>
              </a:rPr>
              <a:t>πάρχει συρρίκνωση των αποτελεσμάτων και </a:t>
            </a:r>
            <a:endParaRPr lang="el-GR" sz="3200" smtClean="0">
              <a:solidFill>
                <a:srgbClr val="000000"/>
              </a:solidFill>
            </a:endParaRPr>
          </a:p>
          <a:p>
            <a:pPr lvl="2" algn="just"/>
            <a:r>
              <a:rPr lang="el-GR" sz="2800" b="1" smtClean="0">
                <a:solidFill>
                  <a:srgbClr val="3333FF"/>
                </a:solidFill>
                <a:cs typeface="Times New Roman" pitchFamily="18" charset="0"/>
              </a:rPr>
              <a:t>χρηματοοικονομική δυσλειτουργία της εταιρείας</a:t>
            </a:r>
            <a:endParaRPr lang="en-GB" sz="2800" b="1" smtClean="0">
              <a:solidFill>
                <a:srgbClr val="3333FF"/>
              </a:solidFill>
              <a:cs typeface="Times New Roman" pitchFamily="18" charset="0"/>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81763">
                                            <p:txEl>
                                              <p:pRg st="0" end="0"/>
                                            </p:txEl>
                                          </p:spTgt>
                                        </p:tgtEl>
                                        <p:attrNameLst>
                                          <p:attrName>style.visibility</p:attrName>
                                        </p:attrNameLst>
                                      </p:cBhvr>
                                      <p:to>
                                        <p:strVal val="visible"/>
                                      </p:to>
                                    </p:set>
                                    <p:animEffect transition="in" filter="dissolve">
                                      <p:cBhvr>
                                        <p:cTn id="7" dur="500"/>
                                        <p:tgtEl>
                                          <p:spTgt spid="178176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81763">
                                            <p:txEl>
                                              <p:pRg st="1" end="1"/>
                                            </p:txEl>
                                          </p:spTgt>
                                        </p:tgtEl>
                                        <p:attrNameLst>
                                          <p:attrName>style.visibility</p:attrName>
                                        </p:attrNameLst>
                                      </p:cBhvr>
                                      <p:to>
                                        <p:strVal val="visible"/>
                                      </p:to>
                                    </p:set>
                                    <p:animEffect transition="in" filter="dissolve">
                                      <p:cBhvr>
                                        <p:cTn id="10" dur="500"/>
                                        <p:tgtEl>
                                          <p:spTgt spid="1781763">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781763">
                                            <p:txEl>
                                              <p:pRg st="2" end="2"/>
                                            </p:txEl>
                                          </p:spTgt>
                                        </p:tgtEl>
                                        <p:attrNameLst>
                                          <p:attrName>style.visibility</p:attrName>
                                        </p:attrNameLst>
                                      </p:cBhvr>
                                      <p:to>
                                        <p:strVal val="visible"/>
                                      </p:to>
                                    </p:set>
                                    <p:animEffect transition="in" filter="dissolve">
                                      <p:cBhvr>
                                        <p:cTn id="13" dur="500"/>
                                        <p:tgtEl>
                                          <p:spTgt spid="1781763">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781763">
                                            <p:txEl>
                                              <p:pRg st="3" end="3"/>
                                            </p:txEl>
                                          </p:spTgt>
                                        </p:tgtEl>
                                        <p:attrNameLst>
                                          <p:attrName>style.visibility</p:attrName>
                                        </p:attrNameLst>
                                      </p:cBhvr>
                                      <p:to>
                                        <p:strVal val="visible"/>
                                      </p:to>
                                    </p:set>
                                    <p:animEffect transition="in" filter="dissolve">
                                      <p:cBhvr>
                                        <p:cTn id="16" dur="500"/>
                                        <p:tgtEl>
                                          <p:spTgt spid="1781763">
                                            <p:txEl>
                                              <p:pRg st="3" end="3"/>
                                            </p:txEl>
                                          </p:spTgt>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1781763">
                                            <p:txEl>
                                              <p:pRg st="4" end="4"/>
                                            </p:txEl>
                                          </p:spTgt>
                                        </p:tgtEl>
                                        <p:attrNameLst>
                                          <p:attrName>style.visibility</p:attrName>
                                        </p:attrNameLst>
                                      </p:cBhvr>
                                      <p:to>
                                        <p:strVal val="visible"/>
                                      </p:to>
                                    </p:set>
                                    <p:animEffect transition="in" filter="dissolve">
                                      <p:cBhvr>
                                        <p:cTn id="19" dur="500"/>
                                        <p:tgtEl>
                                          <p:spTgt spid="1781763">
                                            <p:txEl>
                                              <p:pRg st="4" end="4"/>
                                            </p:txEl>
                                          </p:spTgt>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1781763">
                                            <p:txEl>
                                              <p:pRg st="5" end="5"/>
                                            </p:txEl>
                                          </p:spTgt>
                                        </p:tgtEl>
                                        <p:attrNameLst>
                                          <p:attrName>style.visibility</p:attrName>
                                        </p:attrNameLst>
                                      </p:cBhvr>
                                      <p:to>
                                        <p:strVal val="visible"/>
                                      </p:to>
                                    </p:set>
                                    <p:animEffect transition="in" filter="dissolve">
                                      <p:cBhvr>
                                        <p:cTn id="22" dur="500"/>
                                        <p:tgtEl>
                                          <p:spTgt spid="178176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763"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descr="Large confetti"/>
          <p:cNvSpPr>
            <a:spLocks noGrp="1" noChangeArrowheads="1"/>
          </p:cNvSpPr>
          <p:nvPr>
            <p:ph type="title"/>
          </p:nvPr>
        </p:nvSpPr>
        <p:spPr>
          <a:xfrm>
            <a:off x="990600" y="304800"/>
            <a:ext cx="7772400" cy="1143000"/>
          </a:xfrm>
        </p:spPr>
        <p:txBody>
          <a:bodyPr/>
          <a:lstStyle/>
          <a:p>
            <a:r>
              <a:rPr lang="el-GR" smtClean="0">
                <a:solidFill>
                  <a:srgbClr val="000000"/>
                </a:solidFill>
                <a:latin typeface="Bookman Old Style" pitchFamily="18" charset="0"/>
                <a:cs typeface="Times New Roman" pitchFamily="18" charset="0"/>
              </a:rPr>
              <a:t>Μερισματική απόδοση</a:t>
            </a:r>
          </a:p>
        </p:txBody>
      </p:sp>
      <p:sp>
        <p:nvSpPr>
          <p:cNvPr id="1782787" name="Rectangle 3"/>
          <p:cNvSpPr>
            <a:spLocks noGrp="1" noChangeArrowheads="1"/>
          </p:cNvSpPr>
          <p:nvPr>
            <p:ph idx="1"/>
          </p:nvPr>
        </p:nvSpPr>
        <p:spPr>
          <a:xfrm>
            <a:off x="228600" y="1905000"/>
            <a:ext cx="8534400" cy="4191000"/>
          </a:xfrm>
        </p:spPr>
        <p:txBody>
          <a:bodyPr rtlCol="0">
            <a:normAutofit fontScale="92500" lnSpcReduction="10000"/>
          </a:bodyPr>
          <a:lstStyle/>
          <a:p>
            <a:pPr algn="just" fontAlgn="auto">
              <a:spcAft>
                <a:spcPts val="0"/>
              </a:spcAft>
              <a:defRPr/>
            </a:pPr>
            <a:r>
              <a:rPr lang="el-GR" dirty="0" smtClean="0">
                <a:solidFill>
                  <a:srgbClr val="000000"/>
                </a:solidFill>
                <a:latin typeface="Bookman Old Style" pitchFamily="18" charset="0"/>
                <a:cs typeface="Times New Roman" pitchFamily="18" charset="0"/>
              </a:rPr>
              <a:t>Απεικονίζει τη σχέση που υπάρχει μεταξύ του μερίσματος και της τιμής της μετοχής</a:t>
            </a:r>
            <a:endParaRPr lang="el-GR" dirty="0" smtClean="0">
              <a:solidFill>
                <a:srgbClr val="000000"/>
              </a:solidFill>
              <a:latin typeface="Bookman Old Style" pitchFamily="18" charset="0"/>
            </a:endParaRPr>
          </a:p>
          <a:p>
            <a:pPr algn="just" fontAlgn="auto">
              <a:spcAft>
                <a:spcPts val="0"/>
              </a:spcAft>
              <a:defRPr/>
            </a:pPr>
            <a:r>
              <a:rPr lang="el-GR" dirty="0" smtClean="0">
                <a:solidFill>
                  <a:srgbClr val="000000"/>
                </a:solidFill>
                <a:latin typeface="Bookman Old Style" pitchFamily="18" charset="0"/>
                <a:cs typeface="Times New Roman" pitchFamily="18" charset="0"/>
              </a:rPr>
              <a:t>Υπολογίζεται </a:t>
            </a:r>
            <a:r>
              <a:rPr lang="el-GR" dirty="0" smtClean="0">
                <a:solidFill>
                  <a:srgbClr val="000000"/>
                </a:solidFill>
                <a:latin typeface="Bookman Old Style" pitchFamily="18" charset="0"/>
              </a:rPr>
              <a:t>με τη</a:t>
            </a:r>
            <a:r>
              <a:rPr lang="el-GR" dirty="0" smtClean="0">
                <a:solidFill>
                  <a:srgbClr val="000000"/>
                </a:solidFill>
                <a:latin typeface="Bookman Old Style" pitchFamily="18" charset="0"/>
                <a:cs typeface="Times New Roman" pitchFamily="18" charset="0"/>
              </a:rPr>
              <a:t> διαίρεση</a:t>
            </a:r>
            <a:r>
              <a:rPr lang="el-GR" dirty="0" smtClean="0">
                <a:solidFill>
                  <a:srgbClr val="000000"/>
                </a:solidFill>
                <a:latin typeface="Bookman Old Style" pitchFamily="18" charset="0"/>
              </a:rPr>
              <a:t> </a:t>
            </a:r>
            <a:r>
              <a:rPr lang="el-GR" dirty="0" smtClean="0">
                <a:solidFill>
                  <a:srgbClr val="000000"/>
                </a:solidFill>
                <a:latin typeface="Bookman Old Style" pitchFamily="18" charset="0"/>
                <a:cs typeface="Times New Roman" pitchFamily="18" charset="0"/>
              </a:rPr>
              <a:t> το</a:t>
            </a:r>
            <a:r>
              <a:rPr lang="el-GR" dirty="0" smtClean="0">
                <a:solidFill>
                  <a:srgbClr val="000000"/>
                </a:solidFill>
                <a:latin typeface="Bookman Old Style" pitchFamily="18" charset="0"/>
              </a:rPr>
              <a:t>υ</a:t>
            </a:r>
            <a:r>
              <a:rPr lang="el-GR" dirty="0" smtClean="0">
                <a:solidFill>
                  <a:srgbClr val="000000"/>
                </a:solidFill>
                <a:latin typeface="Bookman Old Style" pitchFamily="18" charset="0"/>
                <a:cs typeface="Times New Roman" pitchFamily="18" charset="0"/>
              </a:rPr>
              <a:t> μερίσματος  που έδωσε </a:t>
            </a:r>
            <a:r>
              <a:rPr lang="el-GR" dirty="0" smtClean="0">
                <a:solidFill>
                  <a:srgbClr val="000000"/>
                </a:solidFill>
                <a:latin typeface="Bookman Old Style" pitchFamily="18" charset="0"/>
              </a:rPr>
              <a:t>η</a:t>
            </a:r>
            <a:r>
              <a:rPr lang="el-GR" dirty="0" smtClean="0">
                <a:solidFill>
                  <a:srgbClr val="000000"/>
                </a:solidFill>
                <a:latin typeface="Bookman Old Style" pitchFamily="18" charset="0"/>
                <a:cs typeface="Times New Roman" pitchFamily="18" charset="0"/>
              </a:rPr>
              <a:t> εταιρεία δια της τιμής που πωλείται η μετοχή στο χρηματιστήριο.</a:t>
            </a:r>
            <a:endParaRPr lang="en-GB" dirty="0" smtClean="0">
              <a:solidFill>
                <a:srgbClr val="000000"/>
              </a:solidFill>
              <a:latin typeface="Bookman Old Style" pitchFamily="18" charset="0"/>
              <a:cs typeface="Times New Roman" pitchFamily="18" charset="0"/>
            </a:endParaRPr>
          </a:p>
          <a:p>
            <a:pPr algn="just" fontAlgn="auto">
              <a:spcAft>
                <a:spcPts val="0"/>
              </a:spcAft>
              <a:defRPr/>
            </a:pPr>
            <a:r>
              <a:rPr lang="el-GR" dirty="0" smtClean="0">
                <a:solidFill>
                  <a:srgbClr val="000000"/>
                </a:solidFill>
                <a:latin typeface="Bookman Old Style" pitchFamily="18" charset="0"/>
              </a:rPr>
              <a:t>Δ</a:t>
            </a:r>
            <a:r>
              <a:rPr lang="el-GR" dirty="0" smtClean="0">
                <a:solidFill>
                  <a:srgbClr val="000000"/>
                </a:solidFill>
                <a:latin typeface="Bookman Old Style" pitchFamily="18" charset="0"/>
                <a:cs typeface="Times New Roman" pitchFamily="18" charset="0"/>
              </a:rPr>
              <a:t>ηλώνει την απόδοση που θα πρέπει να πάρουν οι μέτοχοι για το χρόνο που κρατούν την μετοχή της επιχείρησης. </a:t>
            </a:r>
            <a:endParaRPr lang="el-GR" dirty="0" smtClean="0">
              <a:solidFill>
                <a:srgbClr val="000000"/>
              </a:solidFill>
              <a:latin typeface="Bookman Old Style" pitchFamily="18" charset="0"/>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82787">
                                            <p:txEl>
                                              <p:pRg st="0" end="0"/>
                                            </p:txEl>
                                          </p:spTgt>
                                        </p:tgtEl>
                                        <p:attrNameLst>
                                          <p:attrName>style.visibility</p:attrName>
                                        </p:attrNameLst>
                                      </p:cBhvr>
                                      <p:to>
                                        <p:strVal val="visible"/>
                                      </p:to>
                                    </p:set>
                                    <p:animEffect transition="in" filter="dissolve">
                                      <p:cBhvr>
                                        <p:cTn id="7" dur="500"/>
                                        <p:tgtEl>
                                          <p:spTgt spid="17827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82787">
                                            <p:txEl>
                                              <p:pRg st="1" end="1"/>
                                            </p:txEl>
                                          </p:spTgt>
                                        </p:tgtEl>
                                        <p:attrNameLst>
                                          <p:attrName>style.visibility</p:attrName>
                                        </p:attrNameLst>
                                      </p:cBhvr>
                                      <p:to>
                                        <p:strVal val="visible"/>
                                      </p:to>
                                    </p:set>
                                    <p:animEffect transition="in" filter="dissolve">
                                      <p:cBhvr>
                                        <p:cTn id="12" dur="500"/>
                                        <p:tgtEl>
                                          <p:spTgt spid="178278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82787">
                                            <p:txEl>
                                              <p:pRg st="2" end="2"/>
                                            </p:txEl>
                                          </p:spTgt>
                                        </p:tgtEl>
                                        <p:attrNameLst>
                                          <p:attrName>style.visibility</p:attrName>
                                        </p:attrNameLst>
                                      </p:cBhvr>
                                      <p:to>
                                        <p:strVal val="visible"/>
                                      </p:to>
                                    </p:set>
                                    <p:animEffect transition="in" filter="dissolve">
                                      <p:cBhvr>
                                        <p:cTn id="17" dur="500"/>
                                        <p:tgtEl>
                                          <p:spTgt spid="17827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2787"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2" name="Rectangle 2" descr="Large confetti"/>
          <p:cNvSpPr>
            <a:spLocks noGrp="1" noChangeArrowheads="1"/>
          </p:cNvSpPr>
          <p:nvPr>
            <p:ph type="title"/>
          </p:nvPr>
        </p:nvSpPr>
        <p:spPr>
          <a:xfrm>
            <a:off x="914400" y="304800"/>
            <a:ext cx="7848600" cy="1143000"/>
          </a:xfrm>
        </p:spPr>
        <p:txBody>
          <a:bodyPr/>
          <a:lstStyle/>
          <a:p>
            <a:r>
              <a:rPr lang="el-GR" b="1" smtClean="0">
                <a:solidFill>
                  <a:srgbClr val="000000"/>
                </a:solidFill>
                <a:latin typeface="Tahoma" pitchFamily="34" charset="0"/>
              </a:rPr>
              <a:t>Ονομαστική αξία</a:t>
            </a:r>
            <a:endParaRPr lang="el-GR" b="1" smtClean="0">
              <a:solidFill>
                <a:srgbClr val="000000"/>
              </a:solidFill>
              <a:latin typeface="Bookman Old Style" pitchFamily="18" charset="0"/>
            </a:endParaRPr>
          </a:p>
        </p:txBody>
      </p:sp>
      <p:sp>
        <p:nvSpPr>
          <p:cNvPr id="1787907" name="Rectangle 3"/>
          <p:cNvSpPr>
            <a:spLocks noGrp="1" noChangeArrowheads="1"/>
          </p:cNvSpPr>
          <p:nvPr>
            <p:ph idx="1"/>
          </p:nvPr>
        </p:nvSpPr>
        <p:spPr>
          <a:xfrm>
            <a:off x="0" y="1828800"/>
            <a:ext cx="9144000" cy="5029200"/>
          </a:xfrm>
        </p:spPr>
        <p:txBody>
          <a:bodyPr/>
          <a:lstStyle/>
          <a:p>
            <a:pPr algn="just"/>
            <a:r>
              <a:rPr lang="en-GB" b="1" smtClean="0">
                <a:solidFill>
                  <a:srgbClr val="000000"/>
                </a:solidFill>
                <a:cs typeface="Times New Roman" pitchFamily="18" charset="0"/>
              </a:rPr>
              <a:t>Για την έναρξη των εργασιών μίας εταιρείας απαιτούνται κεφάλαια τα οποία και παραχωρεί ο ιδρυτής και ο μέτοχός της.</a:t>
            </a:r>
            <a:endParaRPr lang="el-GR" b="1" smtClean="0">
              <a:solidFill>
                <a:srgbClr val="000000"/>
              </a:solidFill>
            </a:endParaRPr>
          </a:p>
          <a:p>
            <a:pPr algn="just"/>
            <a:r>
              <a:rPr lang="en-GB" b="1" smtClean="0">
                <a:solidFill>
                  <a:srgbClr val="000000"/>
                </a:solidFill>
                <a:cs typeface="Times New Roman" pitchFamily="18" charset="0"/>
              </a:rPr>
              <a:t>Τα κεφάλαια αυτά διαιρούνται σε μικρότερα ίσα μερίδια, τις μετοχές, τις οποίες και κατέχει ο ιδρυτής  της. </a:t>
            </a:r>
            <a:endParaRPr lang="el-GR" b="1" smtClean="0">
              <a:solidFill>
                <a:srgbClr val="000000"/>
              </a:solidFill>
            </a:endParaRPr>
          </a:p>
          <a:p>
            <a:pPr algn="just"/>
            <a:r>
              <a:rPr lang="en-GB" b="1" smtClean="0">
                <a:solidFill>
                  <a:srgbClr val="000000"/>
                </a:solidFill>
                <a:cs typeface="Times New Roman" pitchFamily="18" charset="0"/>
              </a:rPr>
              <a:t>Η ονομαστική αξία προκύπτει αν διαιρέσουμε τα συνολικά κεφάλαια με τον αριθμό των μετοχών που αντιστοιχούν.</a:t>
            </a:r>
            <a:r>
              <a:rPr lang="en-GB" sz="2800" smtClean="0">
                <a:solidFill>
                  <a:srgbClr val="000000"/>
                </a:solidFill>
                <a:cs typeface="Times New Roman" pitchFamily="18" charset="0"/>
              </a:rPr>
              <a:t> </a:t>
            </a:r>
            <a:endParaRPr lang="el-GR" sz="2800" smtClean="0">
              <a:solidFill>
                <a:srgbClr val="000000"/>
              </a:solidFill>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87907">
                                            <p:txEl>
                                              <p:pRg st="0" end="0"/>
                                            </p:txEl>
                                          </p:spTgt>
                                        </p:tgtEl>
                                        <p:attrNameLst>
                                          <p:attrName>style.visibility</p:attrName>
                                        </p:attrNameLst>
                                      </p:cBhvr>
                                      <p:to>
                                        <p:strVal val="visible"/>
                                      </p:to>
                                    </p:set>
                                    <p:animEffect transition="in" filter="dissolve">
                                      <p:cBhvr>
                                        <p:cTn id="7" dur="500"/>
                                        <p:tgtEl>
                                          <p:spTgt spid="17879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87907">
                                            <p:txEl>
                                              <p:pRg st="1" end="1"/>
                                            </p:txEl>
                                          </p:spTgt>
                                        </p:tgtEl>
                                        <p:attrNameLst>
                                          <p:attrName>style.visibility</p:attrName>
                                        </p:attrNameLst>
                                      </p:cBhvr>
                                      <p:to>
                                        <p:strVal val="visible"/>
                                      </p:to>
                                    </p:set>
                                    <p:animEffect transition="in" filter="dissolve">
                                      <p:cBhvr>
                                        <p:cTn id="12" dur="500"/>
                                        <p:tgtEl>
                                          <p:spTgt spid="178790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87907">
                                            <p:txEl>
                                              <p:pRg st="2" end="2"/>
                                            </p:txEl>
                                          </p:spTgt>
                                        </p:tgtEl>
                                        <p:attrNameLst>
                                          <p:attrName>style.visibility</p:attrName>
                                        </p:attrNameLst>
                                      </p:cBhvr>
                                      <p:to>
                                        <p:strVal val="visible"/>
                                      </p:to>
                                    </p:set>
                                    <p:animEffect transition="in" filter="dissolve">
                                      <p:cBhvr>
                                        <p:cTn id="17" dur="500"/>
                                        <p:tgtEl>
                                          <p:spTgt spid="17879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7907" grpId="0"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2" descr="Large confetti"/>
          <p:cNvSpPr>
            <a:spLocks noGrp="1" noChangeArrowheads="1"/>
          </p:cNvSpPr>
          <p:nvPr>
            <p:ph type="title"/>
          </p:nvPr>
        </p:nvSpPr>
        <p:spPr>
          <a:xfrm>
            <a:off x="914400" y="304800"/>
            <a:ext cx="7848600" cy="1143000"/>
          </a:xfrm>
        </p:spPr>
        <p:txBody>
          <a:bodyPr/>
          <a:lstStyle/>
          <a:p>
            <a:r>
              <a:rPr lang="el-GR" b="1" smtClean="0">
                <a:solidFill>
                  <a:srgbClr val="000000"/>
                </a:solidFill>
                <a:latin typeface="Tahoma" pitchFamily="34" charset="0"/>
              </a:rPr>
              <a:t>Ονομαστική αξία</a:t>
            </a:r>
            <a:endParaRPr lang="el-GR" b="1" smtClean="0">
              <a:solidFill>
                <a:srgbClr val="000000"/>
              </a:solidFill>
              <a:latin typeface="Bookman Old Style" pitchFamily="18" charset="0"/>
            </a:endParaRPr>
          </a:p>
        </p:txBody>
      </p:sp>
      <p:sp>
        <p:nvSpPr>
          <p:cNvPr id="1788931" name="Rectangle 3"/>
          <p:cNvSpPr>
            <a:spLocks noGrp="1" noChangeArrowheads="1"/>
          </p:cNvSpPr>
          <p:nvPr>
            <p:ph idx="1"/>
          </p:nvPr>
        </p:nvSpPr>
        <p:spPr>
          <a:xfrm>
            <a:off x="0" y="1905000"/>
            <a:ext cx="9144000" cy="4191000"/>
          </a:xfrm>
        </p:spPr>
        <p:txBody>
          <a:bodyPr/>
          <a:lstStyle/>
          <a:p>
            <a:pPr algn="just"/>
            <a:r>
              <a:rPr lang="el-GR" smtClean="0">
                <a:solidFill>
                  <a:srgbClr val="000000"/>
                </a:solidFill>
              </a:rPr>
              <a:t>Η ονομαστική αξία σ</a:t>
            </a:r>
            <a:r>
              <a:rPr lang="en-GB" smtClean="0">
                <a:solidFill>
                  <a:srgbClr val="000000"/>
                </a:solidFill>
                <a:cs typeface="Times New Roman" pitchFamily="18" charset="0"/>
              </a:rPr>
              <a:t>υνήθως δεν έχει καμιά πρακτική αξία και δεν σχετίζεται με τη χρηματιστηριακή αξία της μετοχής. </a:t>
            </a:r>
            <a:endParaRPr lang="el-GR" smtClean="0">
              <a:solidFill>
                <a:srgbClr val="000000"/>
              </a:solidFill>
            </a:endParaRPr>
          </a:p>
          <a:p>
            <a:pPr algn="just"/>
            <a:r>
              <a:rPr lang="en-GB" smtClean="0">
                <a:solidFill>
                  <a:srgbClr val="000000"/>
                </a:solidFill>
                <a:cs typeface="Times New Roman" pitchFamily="18" charset="0"/>
              </a:rPr>
              <a:t>Απεικονίζει το ύψος του μετοχικού κεφαλαίου που αντιστοιχεί σε κάθε μετοχή μιας εταιρείας, το οποίο όμως είναι ένα μόλις μέρος των ιδίων κεφαλαίων ­ της καθαρής θέσης</a:t>
            </a: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88931">
                                            <p:txEl>
                                              <p:pRg st="0" end="0"/>
                                            </p:txEl>
                                          </p:spTgt>
                                        </p:tgtEl>
                                        <p:attrNameLst>
                                          <p:attrName>style.visibility</p:attrName>
                                        </p:attrNameLst>
                                      </p:cBhvr>
                                      <p:to>
                                        <p:strVal val="visible"/>
                                      </p:to>
                                    </p:set>
                                    <p:animEffect transition="in" filter="dissolve">
                                      <p:cBhvr>
                                        <p:cTn id="7" dur="500"/>
                                        <p:tgtEl>
                                          <p:spTgt spid="17889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88931">
                                            <p:txEl>
                                              <p:pRg st="1" end="1"/>
                                            </p:txEl>
                                          </p:spTgt>
                                        </p:tgtEl>
                                        <p:attrNameLst>
                                          <p:attrName>style.visibility</p:attrName>
                                        </p:attrNameLst>
                                      </p:cBhvr>
                                      <p:to>
                                        <p:strVal val="visible"/>
                                      </p:to>
                                    </p:set>
                                    <p:animEffect transition="in" filter="dissolve">
                                      <p:cBhvr>
                                        <p:cTn id="12" dur="500"/>
                                        <p:tgtEl>
                                          <p:spTgt spid="178893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8931"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descr="Large confetti"/>
          <p:cNvSpPr>
            <a:spLocks noGrp="1" noChangeArrowheads="1"/>
          </p:cNvSpPr>
          <p:nvPr>
            <p:ph type="title"/>
          </p:nvPr>
        </p:nvSpPr>
        <p:spPr>
          <a:xfrm>
            <a:off x="914400" y="304800"/>
            <a:ext cx="7848600" cy="1143000"/>
          </a:xfrm>
        </p:spPr>
        <p:txBody>
          <a:bodyPr/>
          <a:lstStyle/>
          <a:p>
            <a:r>
              <a:rPr lang="el-GR" b="1" smtClean="0">
                <a:solidFill>
                  <a:srgbClr val="000000"/>
                </a:solidFill>
                <a:latin typeface="Bookman Old Style" pitchFamily="18" charset="0"/>
                <a:cs typeface="Times New Roman" pitchFamily="18" charset="0"/>
              </a:rPr>
              <a:t>Λογιστική αξία</a:t>
            </a:r>
            <a:r>
              <a:rPr lang="el-GR" b="1" smtClean="0">
                <a:solidFill>
                  <a:srgbClr val="000000"/>
                </a:solidFill>
                <a:latin typeface="Bookman Old Style" pitchFamily="18" charset="0"/>
              </a:rPr>
              <a:t> </a:t>
            </a:r>
          </a:p>
        </p:txBody>
      </p:sp>
      <p:sp>
        <p:nvSpPr>
          <p:cNvPr id="1789955" name="Rectangle 3"/>
          <p:cNvSpPr>
            <a:spLocks noGrp="1" noChangeArrowheads="1"/>
          </p:cNvSpPr>
          <p:nvPr>
            <p:ph idx="1"/>
          </p:nvPr>
        </p:nvSpPr>
        <p:spPr>
          <a:xfrm>
            <a:off x="0" y="1905000"/>
            <a:ext cx="9144000" cy="4953000"/>
          </a:xfrm>
        </p:spPr>
        <p:txBody>
          <a:bodyPr/>
          <a:lstStyle/>
          <a:p>
            <a:pPr algn="just"/>
            <a:r>
              <a:rPr lang="el-GR" smtClean="0">
                <a:solidFill>
                  <a:srgbClr val="000000"/>
                </a:solidFill>
              </a:rPr>
              <a:t>Η</a:t>
            </a:r>
            <a:r>
              <a:rPr lang="el-GR" smtClean="0">
                <a:solidFill>
                  <a:srgbClr val="000000"/>
                </a:solidFill>
                <a:cs typeface="Times New Roman" pitchFamily="18" charset="0"/>
              </a:rPr>
              <a:t> επιχείρηση αυξάνει τις επενδυτικές της δραστηριότητες με την πάροδο των ετών, ενώ μεταβάλλονται παράλληλα και τα κέρδη της. </a:t>
            </a:r>
            <a:endParaRPr lang="el-GR" smtClean="0">
              <a:solidFill>
                <a:srgbClr val="000000"/>
              </a:solidFill>
            </a:endParaRPr>
          </a:p>
          <a:p>
            <a:pPr algn="just"/>
            <a:r>
              <a:rPr lang="el-GR" smtClean="0">
                <a:solidFill>
                  <a:srgbClr val="000000"/>
                </a:solidFill>
                <a:cs typeface="Times New Roman" pitchFamily="18" charset="0"/>
              </a:rPr>
              <a:t>Η επιχείρηση προς αναζήτηση νέων κεφαλαίων εκδίδει νέες μετοχές προς πώληση αλλάζοντας έτσι την κεφαλαιακή διάρθρωσή της. </a:t>
            </a:r>
            <a:endParaRPr lang="el-GR" smtClean="0">
              <a:solidFill>
                <a:srgbClr val="000000"/>
              </a:solidFill>
            </a:endParaRPr>
          </a:p>
          <a:p>
            <a:pPr algn="just"/>
            <a:r>
              <a:rPr lang="el-GR" smtClean="0">
                <a:solidFill>
                  <a:srgbClr val="000000"/>
                </a:solidFill>
                <a:cs typeface="Times New Roman" pitchFamily="18" charset="0"/>
              </a:rPr>
              <a:t>Η ονομαστική αξία</a:t>
            </a:r>
            <a:r>
              <a:rPr lang="el-GR" smtClean="0">
                <a:solidFill>
                  <a:srgbClr val="000000"/>
                </a:solidFill>
              </a:rPr>
              <a:t> που</a:t>
            </a:r>
            <a:r>
              <a:rPr lang="el-GR" smtClean="0">
                <a:solidFill>
                  <a:srgbClr val="000000"/>
                </a:solidFill>
                <a:cs typeface="Times New Roman" pitchFamily="18" charset="0"/>
              </a:rPr>
              <a:t> παραμένει η ίδια στα βιβλία της εταιρείας, δεν εκπροσωπεί την πραγματική αξία της μετοχής και της εταιρείας.</a:t>
            </a:r>
            <a:endParaRPr lang="el-GR" smtClean="0">
              <a:solidFill>
                <a:srgbClr val="000000"/>
              </a:solidFill>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89955">
                                            <p:txEl>
                                              <p:pRg st="0" end="0"/>
                                            </p:txEl>
                                          </p:spTgt>
                                        </p:tgtEl>
                                        <p:attrNameLst>
                                          <p:attrName>style.visibility</p:attrName>
                                        </p:attrNameLst>
                                      </p:cBhvr>
                                      <p:to>
                                        <p:strVal val="visible"/>
                                      </p:to>
                                    </p:set>
                                    <p:animEffect transition="in" filter="dissolve">
                                      <p:cBhvr>
                                        <p:cTn id="7" dur="500"/>
                                        <p:tgtEl>
                                          <p:spTgt spid="17899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89955">
                                            <p:txEl>
                                              <p:pRg st="1" end="1"/>
                                            </p:txEl>
                                          </p:spTgt>
                                        </p:tgtEl>
                                        <p:attrNameLst>
                                          <p:attrName>style.visibility</p:attrName>
                                        </p:attrNameLst>
                                      </p:cBhvr>
                                      <p:to>
                                        <p:strVal val="visible"/>
                                      </p:to>
                                    </p:set>
                                    <p:animEffect transition="in" filter="dissolve">
                                      <p:cBhvr>
                                        <p:cTn id="12" dur="500"/>
                                        <p:tgtEl>
                                          <p:spTgt spid="17899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89955">
                                            <p:txEl>
                                              <p:pRg st="2" end="2"/>
                                            </p:txEl>
                                          </p:spTgt>
                                        </p:tgtEl>
                                        <p:attrNameLst>
                                          <p:attrName>style.visibility</p:attrName>
                                        </p:attrNameLst>
                                      </p:cBhvr>
                                      <p:to>
                                        <p:strVal val="visible"/>
                                      </p:to>
                                    </p:set>
                                    <p:animEffect transition="in" filter="dissolve">
                                      <p:cBhvr>
                                        <p:cTn id="17" dur="500"/>
                                        <p:tgtEl>
                                          <p:spTgt spid="17899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9955" grpId="0" build="p"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2" descr="Large confetti"/>
          <p:cNvSpPr>
            <a:spLocks noGrp="1" noChangeArrowheads="1"/>
          </p:cNvSpPr>
          <p:nvPr>
            <p:ph type="title"/>
          </p:nvPr>
        </p:nvSpPr>
        <p:spPr>
          <a:xfrm>
            <a:off x="914400" y="304800"/>
            <a:ext cx="7848600" cy="1143000"/>
          </a:xfrm>
        </p:spPr>
        <p:txBody>
          <a:bodyPr/>
          <a:lstStyle/>
          <a:p>
            <a:r>
              <a:rPr lang="el-GR" b="1" smtClean="0">
                <a:solidFill>
                  <a:srgbClr val="000000"/>
                </a:solidFill>
                <a:latin typeface="Bookman Old Style" pitchFamily="18" charset="0"/>
                <a:cs typeface="Times New Roman" pitchFamily="18" charset="0"/>
              </a:rPr>
              <a:t>Λογιστική αξία</a:t>
            </a:r>
            <a:r>
              <a:rPr lang="el-GR" b="1" smtClean="0">
                <a:solidFill>
                  <a:srgbClr val="000000"/>
                </a:solidFill>
                <a:latin typeface="Bookman Old Style" pitchFamily="18" charset="0"/>
              </a:rPr>
              <a:t> </a:t>
            </a:r>
          </a:p>
        </p:txBody>
      </p:sp>
      <p:sp>
        <p:nvSpPr>
          <p:cNvPr id="1790979" name="Rectangle 3"/>
          <p:cNvSpPr>
            <a:spLocks noGrp="1" noChangeArrowheads="1"/>
          </p:cNvSpPr>
          <p:nvPr>
            <p:ph idx="1"/>
          </p:nvPr>
        </p:nvSpPr>
        <p:spPr>
          <a:xfrm>
            <a:off x="0" y="1905000"/>
            <a:ext cx="9144000" cy="4953000"/>
          </a:xfrm>
        </p:spPr>
        <p:txBody>
          <a:bodyPr/>
          <a:lstStyle/>
          <a:p>
            <a:pPr algn="just"/>
            <a:r>
              <a:rPr lang="el-GR" smtClean="0">
                <a:solidFill>
                  <a:srgbClr val="000000"/>
                </a:solidFill>
                <a:cs typeface="Times New Roman" pitchFamily="18" charset="0"/>
              </a:rPr>
              <a:t>Το ύψος των ιδίων κεφαλαίων που αντιστοιχούν σε κάθε μετοχή το μετρά η λογιστική αξία της μετοχής, </a:t>
            </a:r>
            <a:endParaRPr lang="en-US" smtClean="0">
              <a:solidFill>
                <a:srgbClr val="000000"/>
              </a:solidFill>
              <a:cs typeface="Times New Roman" pitchFamily="18" charset="0"/>
            </a:endParaRPr>
          </a:p>
          <a:p>
            <a:pPr lvl="1" algn="just">
              <a:buFont typeface="Wingdings" pitchFamily="2" charset="2"/>
              <a:buChar char="Ø"/>
            </a:pPr>
            <a:r>
              <a:rPr lang="el-GR" sz="3200" smtClean="0">
                <a:solidFill>
                  <a:srgbClr val="000000"/>
                </a:solidFill>
                <a:cs typeface="Times New Roman" pitchFamily="18" charset="0"/>
              </a:rPr>
              <a:t>καταγράφει το μέγεθος και την ευρωστία μιας επιχείρησης ή αλλιώς το «βάρος» μιας μετοχής. </a:t>
            </a:r>
            <a:endParaRPr lang="el-GR" sz="3200" smtClean="0">
              <a:solidFill>
                <a:srgbClr val="000000"/>
              </a:solidFill>
            </a:endParaRPr>
          </a:p>
          <a:p>
            <a:pPr algn="just"/>
            <a:r>
              <a:rPr lang="el-GR" smtClean="0">
                <a:solidFill>
                  <a:srgbClr val="000000"/>
                </a:solidFill>
              </a:rPr>
              <a:t>π</a:t>
            </a:r>
            <a:r>
              <a:rPr lang="el-GR" smtClean="0">
                <a:solidFill>
                  <a:srgbClr val="000000"/>
                </a:solidFill>
                <a:cs typeface="Times New Roman" pitchFamily="18" charset="0"/>
              </a:rPr>
              <a:t>ροσδιορίζεται εύκολα από τον τελευταίο δημοσιευμένο ισολογισμό της, </a:t>
            </a:r>
            <a:endParaRPr lang="en-US" smtClean="0">
              <a:solidFill>
                <a:srgbClr val="000000"/>
              </a:solidFill>
              <a:cs typeface="Times New Roman" pitchFamily="18" charset="0"/>
            </a:endParaRPr>
          </a:p>
          <a:p>
            <a:pPr lvl="1" algn="just">
              <a:buFont typeface="Wingdings" pitchFamily="2" charset="2"/>
              <a:buChar char="Ø"/>
            </a:pPr>
            <a:r>
              <a:rPr lang="el-GR" sz="3200" smtClean="0">
                <a:solidFill>
                  <a:srgbClr val="000000"/>
                </a:solidFill>
                <a:cs typeface="Times New Roman" pitchFamily="18" charset="0"/>
              </a:rPr>
              <a:t>προκύπτει από τη διαίρεση του ύψους των ιδίων κεφαλαίων της με τον αριθμό των μετοχών της. </a:t>
            </a:r>
            <a:endParaRPr lang="en-GB" sz="3200" smtClean="0">
              <a:solidFill>
                <a:srgbClr val="000000"/>
              </a:solidFill>
              <a:cs typeface="Times New Roman" pitchFamily="18" charset="0"/>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90979">
                                            <p:txEl>
                                              <p:pRg st="0" end="0"/>
                                            </p:txEl>
                                          </p:spTgt>
                                        </p:tgtEl>
                                        <p:attrNameLst>
                                          <p:attrName>style.visibility</p:attrName>
                                        </p:attrNameLst>
                                      </p:cBhvr>
                                      <p:to>
                                        <p:strVal val="visible"/>
                                      </p:to>
                                    </p:set>
                                    <p:animEffect transition="in" filter="dissolve">
                                      <p:cBhvr>
                                        <p:cTn id="7" dur="500"/>
                                        <p:tgtEl>
                                          <p:spTgt spid="1790979">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90979">
                                            <p:txEl>
                                              <p:pRg st="1" end="1"/>
                                            </p:txEl>
                                          </p:spTgt>
                                        </p:tgtEl>
                                        <p:attrNameLst>
                                          <p:attrName>style.visibility</p:attrName>
                                        </p:attrNameLst>
                                      </p:cBhvr>
                                      <p:to>
                                        <p:strVal val="visible"/>
                                      </p:to>
                                    </p:set>
                                    <p:animEffect transition="in" filter="dissolve">
                                      <p:cBhvr>
                                        <p:cTn id="10" dur="500"/>
                                        <p:tgtEl>
                                          <p:spTgt spid="1790979">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790979">
                                            <p:txEl>
                                              <p:pRg st="2" end="2"/>
                                            </p:txEl>
                                          </p:spTgt>
                                        </p:tgtEl>
                                        <p:attrNameLst>
                                          <p:attrName>style.visibility</p:attrName>
                                        </p:attrNameLst>
                                      </p:cBhvr>
                                      <p:to>
                                        <p:strVal val="visible"/>
                                      </p:to>
                                    </p:set>
                                    <p:animEffect transition="in" filter="dissolve">
                                      <p:cBhvr>
                                        <p:cTn id="15" dur="500"/>
                                        <p:tgtEl>
                                          <p:spTgt spid="1790979">
                                            <p:txEl>
                                              <p:pRg st="2" end="2"/>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790979">
                                            <p:txEl>
                                              <p:pRg st="3" end="3"/>
                                            </p:txEl>
                                          </p:spTgt>
                                        </p:tgtEl>
                                        <p:attrNameLst>
                                          <p:attrName>style.visibility</p:attrName>
                                        </p:attrNameLst>
                                      </p:cBhvr>
                                      <p:to>
                                        <p:strVal val="visible"/>
                                      </p:to>
                                    </p:set>
                                    <p:animEffect transition="in" filter="dissolve">
                                      <p:cBhvr>
                                        <p:cTn id="18" dur="500"/>
                                        <p:tgtEl>
                                          <p:spTgt spid="179097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0979"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descr="Large confetti"/>
          <p:cNvSpPr>
            <a:spLocks noGrp="1" noChangeArrowheads="1"/>
          </p:cNvSpPr>
          <p:nvPr>
            <p:ph type="title"/>
          </p:nvPr>
        </p:nvSpPr>
        <p:spPr>
          <a:xfrm>
            <a:off x="990600" y="304800"/>
            <a:ext cx="7772400" cy="1143000"/>
          </a:xfrm>
        </p:spPr>
        <p:txBody>
          <a:bodyPr/>
          <a:lstStyle/>
          <a:p>
            <a:r>
              <a:rPr lang="el-GR" b="1" smtClean="0">
                <a:solidFill>
                  <a:srgbClr val="000000"/>
                </a:solidFill>
                <a:latin typeface="Bookman Old Style" pitchFamily="18" charset="0"/>
                <a:cs typeface="Times New Roman" pitchFamily="18" charset="0"/>
              </a:rPr>
              <a:t>Αξία ρευστοποίησης</a:t>
            </a:r>
            <a:r>
              <a:rPr lang="el-GR" b="1" smtClean="0">
                <a:solidFill>
                  <a:srgbClr val="000000"/>
                </a:solidFill>
                <a:latin typeface="Bookman Old Style" pitchFamily="18" charset="0"/>
              </a:rPr>
              <a:t> </a:t>
            </a:r>
          </a:p>
        </p:txBody>
      </p:sp>
      <p:sp>
        <p:nvSpPr>
          <p:cNvPr id="1793027" name="Rectangle 3"/>
          <p:cNvSpPr>
            <a:spLocks noGrp="1" noChangeArrowheads="1"/>
          </p:cNvSpPr>
          <p:nvPr>
            <p:ph idx="1"/>
          </p:nvPr>
        </p:nvSpPr>
        <p:spPr>
          <a:xfrm>
            <a:off x="0" y="1752600"/>
            <a:ext cx="9144000" cy="5105400"/>
          </a:xfrm>
        </p:spPr>
        <p:txBody>
          <a:bodyPr/>
          <a:lstStyle/>
          <a:p>
            <a:pPr algn="just"/>
            <a:r>
              <a:rPr lang="el-GR" smtClean="0">
                <a:solidFill>
                  <a:srgbClr val="000000"/>
                </a:solidFill>
              </a:rPr>
              <a:t>Η αξία ρευστοποίησης α</a:t>
            </a:r>
            <a:r>
              <a:rPr lang="en-GB" smtClean="0">
                <a:solidFill>
                  <a:srgbClr val="000000"/>
                </a:solidFill>
                <a:cs typeface="Times New Roman" pitchFamily="18" charset="0"/>
              </a:rPr>
              <a:t>ναφέρεται ως προς το ποσό που θα πραγματοποιηθεί από τυχόν πώληση των ενεργητικών χωριστά από την επιχείρηση που τα χρησιμοποιεί. </a:t>
            </a:r>
            <a:endParaRPr lang="el-GR" smtClean="0">
              <a:solidFill>
                <a:srgbClr val="000000"/>
              </a:solidFill>
            </a:endParaRPr>
          </a:p>
          <a:p>
            <a:pPr algn="just"/>
            <a:r>
              <a:rPr lang="en-GB" smtClean="0">
                <a:solidFill>
                  <a:srgbClr val="000000"/>
                </a:solidFill>
                <a:cs typeface="Times New Roman" pitchFamily="18" charset="0"/>
              </a:rPr>
              <a:t>Η αξία ρευστοποίησης είναι γνωστή μόνο μετά από πραγματική πώληση. </a:t>
            </a:r>
            <a:endParaRPr lang="el-GR" smtClean="0">
              <a:solidFill>
                <a:srgbClr val="000000"/>
              </a:solidFill>
            </a:endParaRPr>
          </a:p>
          <a:p>
            <a:pPr lvl="1" algn="just">
              <a:buFont typeface="Wingdings" pitchFamily="2" charset="2"/>
              <a:buChar char="Ø"/>
            </a:pPr>
            <a:r>
              <a:rPr lang="en-GB" smtClean="0">
                <a:solidFill>
                  <a:srgbClr val="000000"/>
                </a:solidFill>
                <a:cs typeface="Times New Roman" pitchFamily="18" charset="0"/>
              </a:rPr>
              <a:t>Μπορούμε να την υποθέσουμε αν από την τρέχουσα αξία των ενεργητικών αφαιρεθούν οι υποχρεώσεις που προηγούνται των προνομιούχων και κοινών μετοχών, καθώς και τα έξοδα ρευστοποίησης.</a:t>
            </a: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93027">
                                            <p:txEl>
                                              <p:pRg st="0" end="0"/>
                                            </p:txEl>
                                          </p:spTgt>
                                        </p:tgtEl>
                                        <p:attrNameLst>
                                          <p:attrName>style.visibility</p:attrName>
                                        </p:attrNameLst>
                                      </p:cBhvr>
                                      <p:to>
                                        <p:strVal val="visible"/>
                                      </p:to>
                                    </p:set>
                                    <p:animEffect transition="in" filter="dissolve">
                                      <p:cBhvr>
                                        <p:cTn id="7" dur="500"/>
                                        <p:tgtEl>
                                          <p:spTgt spid="17930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93027">
                                            <p:txEl>
                                              <p:pRg st="1" end="1"/>
                                            </p:txEl>
                                          </p:spTgt>
                                        </p:tgtEl>
                                        <p:attrNameLst>
                                          <p:attrName>style.visibility</p:attrName>
                                        </p:attrNameLst>
                                      </p:cBhvr>
                                      <p:to>
                                        <p:strVal val="visible"/>
                                      </p:to>
                                    </p:set>
                                    <p:animEffect transition="in" filter="dissolve">
                                      <p:cBhvr>
                                        <p:cTn id="12" dur="500"/>
                                        <p:tgtEl>
                                          <p:spTgt spid="1793027">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793027">
                                            <p:txEl>
                                              <p:pRg st="2" end="2"/>
                                            </p:txEl>
                                          </p:spTgt>
                                        </p:tgtEl>
                                        <p:attrNameLst>
                                          <p:attrName>style.visibility</p:attrName>
                                        </p:attrNameLst>
                                      </p:cBhvr>
                                      <p:to>
                                        <p:strVal val="visible"/>
                                      </p:to>
                                    </p:set>
                                    <p:animEffect transition="in" filter="dissolve">
                                      <p:cBhvr>
                                        <p:cTn id="15" dur="500"/>
                                        <p:tgtEl>
                                          <p:spTgt spid="17930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3027" grpId="0" build="p"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2" descr="Large confetti"/>
          <p:cNvSpPr>
            <a:spLocks noGrp="1" noChangeArrowheads="1"/>
          </p:cNvSpPr>
          <p:nvPr>
            <p:ph type="title"/>
          </p:nvPr>
        </p:nvSpPr>
        <p:spPr>
          <a:xfrm>
            <a:off x="914400" y="0"/>
            <a:ext cx="7772400" cy="838200"/>
          </a:xfrm>
        </p:spPr>
        <p:txBody>
          <a:bodyPr/>
          <a:lstStyle/>
          <a:p>
            <a:r>
              <a:rPr lang="el-GR" b="1" smtClean="0">
                <a:solidFill>
                  <a:srgbClr val="000000"/>
                </a:solidFill>
                <a:latin typeface="Bookman Old Style" pitchFamily="18" charset="0"/>
                <a:cs typeface="Times New Roman" pitchFamily="18" charset="0"/>
              </a:rPr>
              <a:t>Αξία ρευστοποίησης</a:t>
            </a:r>
            <a:r>
              <a:rPr lang="el-GR" b="1" smtClean="0">
                <a:solidFill>
                  <a:srgbClr val="000000"/>
                </a:solidFill>
                <a:latin typeface="Bookman Old Style" pitchFamily="18" charset="0"/>
              </a:rPr>
              <a:t> </a:t>
            </a:r>
          </a:p>
        </p:txBody>
      </p:sp>
      <p:sp>
        <p:nvSpPr>
          <p:cNvPr id="1794051" name="Rectangle 3"/>
          <p:cNvSpPr>
            <a:spLocks noGrp="1" noChangeArrowheads="1"/>
          </p:cNvSpPr>
          <p:nvPr>
            <p:ph idx="1"/>
          </p:nvPr>
        </p:nvSpPr>
        <p:spPr>
          <a:xfrm>
            <a:off x="0" y="838200"/>
            <a:ext cx="9144000" cy="6019800"/>
          </a:xfrm>
          <a:solidFill>
            <a:srgbClr val="F7F9FB"/>
          </a:solidFill>
        </p:spPr>
        <p:txBody>
          <a:bodyPr/>
          <a:lstStyle/>
          <a:p>
            <a:pPr algn="just"/>
            <a:r>
              <a:rPr lang="en-GB" smtClean="0">
                <a:solidFill>
                  <a:srgbClr val="000000"/>
                </a:solidFill>
                <a:cs typeface="Times New Roman" pitchFamily="18" charset="0"/>
              </a:rPr>
              <a:t> Θα ανάμενε κανείς ότι η αξία ρευστοποίησης που θα απομείνει για τους μετόχους θα ήταν περίπου ίδια με τη λογιστική. </a:t>
            </a:r>
            <a:endParaRPr lang="el-GR" smtClean="0">
              <a:solidFill>
                <a:srgbClr val="000000"/>
              </a:solidFill>
            </a:endParaRPr>
          </a:p>
          <a:p>
            <a:pPr algn="just"/>
            <a:r>
              <a:rPr lang="en-GB" smtClean="0">
                <a:solidFill>
                  <a:srgbClr val="000000"/>
                </a:solidFill>
                <a:cs typeface="Times New Roman" pitchFamily="18" charset="0"/>
              </a:rPr>
              <a:t>Στην πράξη όμως δεν συμβαίνει αυτό. </a:t>
            </a:r>
            <a:endParaRPr lang="el-GR" smtClean="0">
              <a:solidFill>
                <a:srgbClr val="000000"/>
              </a:solidFill>
            </a:endParaRPr>
          </a:p>
          <a:p>
            <a:pPr algn="just"/>
            <a:r>
              <a:rPr lang="en-GB" smtClean="0">
                <a:solidFill>
                  <a:srgbClr val="000000"/>
                </a:solidFill>
                <a:cs typeface="Times New Roman" pitchFamily="18" charset="0"/>
              </a:rPr>
              <a:t>Η θεωρητική αξία ρευστοποίησης των εταιρειών που δεν έχουν προβεί σε επανεκτίμηση της αξίας των γηπέδων και κτιρίων θα πρέπει </a:t>
            </a:r>
            <a:r>
              <a:rPr lang="el-GR" smtClean="0">
                <a:solidFill>
                  <a:srgbClr val="000000"/>
                </a:solidFill>
              </a:rPr>
              <a:t>να</a:t>
            </a:r>
            <a:r>
              <a:rPr lang="en-GB" smtClean="0">
                <a:solidFill>
                  <a:srgbClr val="000000"/>
                </a:solidFill>
                <a:cs typeface="Times New Roman" pitchFamily="18" charset="0"/>
              </a:rPr>
              <a:t> είναι μεγαλύτερη της λογιστικής</a:t>
            </a:r>
            <a:endParaRPr lang="el-GR" smtClean="0">
              <a:solidFill>
                <a:srgbClr val="000000"/>
              </a:solidFill>
            </a:endParaRPr>
          </a:p>
          <a:p>
            <a:pPr lvl="1" algn="just"/>
            <a:r>
              <a:rPr lang="en-GB" sz="3200" smtClean="0">
                <a:solidFill>
                  <a:srgbClr val="000000"/>
                </a:solidFill>
                <a:cs typeface="Times New Roman" pitchFamily="18" charset="0"/>
              </a:rPr>
              <a:t>ορισμένα από τα ενεργητικά στα οποία δόθηκε υπεραξία, με βάση τους διάφορους νόμους, μπορούν να πωληθούν σε χαμηλ</a:t>
            </a:r>
            <a:r>
              <a:rPr lang="el-GR" sz="3200" smtClean="0">
                <a:solidFill>
                  <a:srgbClr val="000000"/>
                </a:solidFill>
              </a:rPr>
              <a:t>ότερες</a:t>
            </a:r>
            <a:r>
              <a:rPr lang="en-GB" sz="3200" smtClean="0">
                <a:solidFill>
                  <a:srgbClr val="000000"/>
                </a:solidFill>
                <a:cs typeface="Times New Roman" pitchFamily="18" charset="0"/>
              </a:rPr>
              <a:t> τιμές </a:t>
            </a:r>
            <a:endParaRPr lang="el-GR" smtClean="0">
              <a:solidFill>
                <a:srgbClr val="000000"/>
              </a:solidFill>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94051">
                                            <p:txEl>
                                              <p:pRg st="0" end="0"/>
                                            </p:txEl>
                                          </p:spTgt>
                                        </p:tgtEl>
                                        <p:attrNameLst>
                                          <p:attrName>style.visibility</p:attrName>
                                        </p:attrNameLst>
                                      </p:cBhvr>
                                      <p:to>
                                        <p:strVal val="visible"/>
                                      </p:to>
                                    </p:set>
                                    <p:animEffect transition="in" filter="dissolve">
                                      <p:cBhvr>
                                        <p:cTn id="7" dur="500"/>
                                        <p:tgtEl>
                                          <p:spTgt spid="17940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94051">
                                            <p:txEl>
                                              <p:pRg st="1" end="1"/>
                                            </p:txEl>
                                          </p:spTgt>
                                        </p:tgtEl>
                                        <p:attrNameLst>
                                          <p:attrName>style.visibility</p:attrName>
                                        </p:attrNameLst>
                                      </p:cBhvr>
                                      <p:to>
                                        <p:strVal val="visible"/>
                                      </p:to>
                                    </p:set>
                                    <p:animEffect transition="in" filter="dissolve">
                                      <p:cBhvr>
                                        <p:cTn id="12" dur="500"/>
                                        <p:tgtEl>
                                          <p:spTgt spid="179405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94051">
                                            <p:txEl>
                                              <p:pRg st="2" end="2"/>
                                            </p:txEl>
                                          </p:spTgt>
                                        </p:tgtEl>
                                        <p:attrNameLst>
                                          <p:attrName>style.visibility</p:attrName>
                                        </p:attrNameLst>
                                      </p:cBhvr>
                                      <p:to>
                                        <p:strVal val="visible"/>
                                      </p:to>
                                    </p:set>
                                    <p:animEffect transition="in" filter="dissolve">
                                      <p:cBhvr>
                                        <p:cTn id="17" dur="500"/>
                                        <p:tgtEl>
                                          <p:spTgt spid="1794051">
                                            <p:txEl>
                                              <p:pRg st="2" end="2"/>
                                            </p:txEl>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1794051">
                                            <p:txEl>
                                              <p:pRg st="3" end="3"/>
                                            </p:txEl>
                                          </p:spTgt>
                                        </p:tgtEl>
                                        <p:attrNameLst>
                                          <p:attrName>style.visibility</p:attrName>
                                        </p:attrNameLst>
                                      </p:cBhvr>
                                      <p:to>
                                        <p:strVal val="visible"/>
                                      </p:to>
                                    </p:set>
                                    <p:animEffect transition="in" filter="dissolve">
                                      <p:cBhvr>
                                        <p:cTn id="20" dur="500"/>
                                        <p:tgtEl>
                                          <p:spTgt spid="17940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4051" grpId="0" build="p"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6" name="Rectangle 2" descr="Large confetti"/>
          <p:cNvSpPr>
            <a:spLocks noGrp="1" noChangeArrowheads="1"/>
          </p:cNvSpPr>
          <p:nvPr>
            <p:ph type="title"/>
          </p:nvPr>
        </p:nvSpPr>
        <p:spPr>
          <a:xfrm>
            <a:off x="990600" y="304800"/>
            <a:ext cx="7772400" cy="1143000"/>
          </a:xfrm>
        </p:spPr>
        <p:txBody>
          <a:bodyPr/>
          <a:lstStyle/>
          <a:p>
            <a:r>
              <a:rPr lang="el-GR" b="1" smtClean="0">
                <a:solidFill>
                  <a:srgbClr val="000000"/>
                </a:solidFill>
                <a:latin typeface="Bookman Old Style" pitchFamily="18" charset="0"/>
                <a:cs typeface="Times New Roman" pitchFamily="18" charset="0"/>
              </a:rPr>
              <a:t>Αξία ρευστοποίησης</a:t>
            </a:r>
            <a:r>
              <a:rPr lang="el-GR" b="1" smtClean="0">
                <a:solidFill>
                  <a:srgbClr val="000000"/>
                </a:solidFill>
                <a:latin typeface="Bookman Old Style" pitchFamily="18" charset="0"/>
              </a:rPr>
              <a:t> </a:t>
            </a:r>
          </a:p>
        </p:txBody>
      </p:sp>
      <p:sp>
        <p:nvSpPr>
          <p:cNvPr id="1796099" name="Rectangle 3"/>
          <p:cNvSpPr>
            <a:spLocks noGrp="1" noChangeArrowheads="1"/>
          </p:cNvSpPr>
          <p:nvPr>
            <p:ph idx="1"/>
          </p:nvPr>
        </p:nvSpPr>
        <p:spPr>
          <a:xfrm>
            <a:off x="0" y="1600200"/>
            <a:ext cx="9144000" cy="5257800"/>
          </a:xfrm>
          <a:solidFill>
            <a:srgbClr val="F7F9FB"/>
          </a:solidFill>
        </p:spPr>
        <p:txBody>
          <a:bodyPr/>
          <a:lstStyle/>
          <a:p>
            <a:pPr algn="just"/>
            <a:r>
              <a:rPr lang="el-GR" sz="2800" smtClean="0">
                <a:solidFill>
                  <a:srgbClr val="000000"/>
                </a:solidFill>
                <a:cs typeface="Times New Roman" pitchFamily="18" charset="0"/>
              </a:rPr>
              <a:t>Στις περιπτώσεις εκείνες που η χρηματιστηριακή αξία της μετοχής είναι μικρότερη από την αξία ρευστοποίησης, μπορεί να επιδιωχθεί η αγορά των μετοχών από την ορισμένα άτομα μέχρι αποκτήσεως της πλειοψηφίας, για να προβούν στη διάλυση της εταιρείας, τη ρευστοποίηση των περιουσιακών της στοιχείων και τη διανομή του προϊόντος εκκαθάρισης, το οποίο είναι μεγαλύτερο του κόστους κτήσης των μετοχών </a:t>
            </a:r>
            <a:endParaRPr lang="el-GR" sz="2800" smtClean="0">
              <a:solidFill>
                <a:srgbClr val="000000"/>
              </a:solidFill>
            </a:endParaRPr>
          </a:p>
          <a:p>
            <a:pPr algn="just"/>
            <a:r>
              <a:rPr lang="el-GR" sz="2800" smtClean="0">
                <a:solidFill>
                  <a:srgbClr val="000000"/>
                </a:solidFill>
                <a:cs typeface="Times New Roman" pitchFamily="18" charset="0"/>
              </a:rPr>
              <a:t>Η αξία της ρευστοποίησης ενδιαφέρει τους επενδυτές μόνο σε περίπτωση πτώχευσης.</a:t>
            </a:r>
            <a:endParaRPr lang="en-GB" sz="2800" smtClean="0">
              <a:solidFill>
                <a:srgbClr val="000000"/>
              </a:solidFill>
              <a:cs typeface="Times New Roman" pitchFamily="18" charset="0"/>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96099">
                                            <p:txEl>
                                              <p:pRg st="0" end="0"/>
                                            </p:txEl>
                                          </p:spTgt>
                                        </p:tgtEl>
                                        <p:attrNameLst>
                                          <p:attrName>style.visibility</p:attrName>
                                        </p:attrNameLst>
                                      </p:cBhvr>
                                      <p:to>
                                        <p:strVal val="visible"/>
                                      </p:to>
                                    </p:set>
                                    <p:animEffect transition="in" filter="dissolve">
                                      <p:cBhvr>
                                        <p:cTn id="7" dur="500"/>
                                        <p:tgtEl>
                                          <p:spTgt spid="17960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96099">
                                            <p:txEl>
                                              <p:pRg st="1" end="1"/>
                                            </p:txEl>
                                          </p:spTgt>
                                        </p:tgtEl>
                                        <p:attrNameLst>
                                          <p:attrName>style.visibility</p:attrName>
                                        </p:attrNameLst>
                                      </p:cBhvr>
                                      <p:to>
                                        <p:strVal val="visible"/>
                                      </p:to>
                                    </p:set>
                                    <p:animEffect transition="in" filter="dissolve">
                                      <p:cBhvr>
                                        <p:cTn id="12" dur="500"/>
                                        <p:tgtEl>
                                          <p:spTgt spid="17960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6099"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4114" name="Rectangle 2" descr="Large confetti"/>
          <p:cNvSpPr>
            <a:spLocks noGrp="1" noChangeArrowheads="1"/>
          </p:cNvSpPr>
          <p:nvPr>
            <p:ph type="title"/>
          </p:nvPr>
        </p:nvSpPr>
        <p:spPr>
          <a:xfrm>
            <a:off x="990600" y="304800"/>
            <a:ext cx="7772400" cy="1143000"/>
          </a:xfrm>
        </p:spPr>
        <p:txBody>
          <a:bodyPr/>
          <a:lstStyle/>
          <a:p>
            <a:pPr algn="ctr"/>
            <a:r>
              <a:rPr lang="el-GR" altLang="el-GR" b="1">
                <a:solidFill>
                  <a:srgbClr val="000000"/>
                </a:solidFill>
                <a:latin typeface="Bookman Old Style" pitchFamily="18" charset="0"/>
                <a:cs typeface="Times New Roman" pitchFamily="18" charset="0"/>
              </a:rPr>
              <a:t>Κέρδη ανά μετοχή </a:t>
            </a:r>
            <a:r>
              <a:rPr lang="en-US" altLang="el-GR" b="1">
                <a:solidFill>
                  <a:srgbClr val="000000"/>
                </a:solidFill>
                <a:latin typeface="Bookman Old Style" pitchFamily="18" charset="0"/>
                <a:cs typeface="Times New Roman" pitchFamily="18" charset="0"/>
              </a:rPr>
              <a:t>- KAM</a:t>
            </a:r>
            <a:r>
              <a:rPr lang="el-GR" altLang="el-GR" b="1">
                <a:solidFill>
                  <a:srgbClr val="000000"/>
                </a:solidFill>
                <a:latin typeface="Bookman Old Style" pitchFamily="18" charset="0"/>
                <a:cs typeface="Times New Roman" pitchFamily="18" charset="0"/>
              </a:rPr>
              <a:t> </a:t>
            </a:r>
            <a:r>
              <a:rPr lang="en-US" altLang="el-GR" b="1">
                <a:solidFill>
                  <a:srgbClr val="000000"/>
                </a:solidFill>
                <a:latin typeface="Bookman Old Style" pitchFamily="18" charset="0"/>
                <a:cs typeface="Times New Roman" pitchFamily="18" charset="0"/>
              </a:rPr>
              <a:t>EPS</a:t>
            </a:r>
            <a:endParaRPr lang="el-GR" altLang="el-GR" b="1">
              <a:solidFill>
                <a:srgbClr val="000000"/>
              </a:solidFill>
              <a:latin typeface="Bookman Old Style" pitchFamily="18" charset="0"/>
              <a:cs typeface="Times New Roman" pitchFamily="18" charset="0"/>
            </a:endParaRPr>
          </a:p>
        </p:txBody>
      </p:sp>
      <p:sp>
        <p:nvSpPr>
          <p:cNvPr id="1754115" name="Rectangle 3"/>
          <p:cNvSpPr>
            <a:spLocks noGrp="1" noChangeArrowheads="1"/>
          </p:cNvSpPr>
          <p:nvPr>
            <p:ph idx="1"/>
          </p:nvPr>
        </p:nvSpPr>
        <p:spPr>
          <a:xfrm>
            <a:off x="0" y="1844824"/>
            <a:ext cx="9144000" cy="5013176"/>
          </a:xfrm>
        </p:spPr>
        <p:txBody>
          <a:bodyPr/>
          <a:lstStyle/>
          <a:p>
            <a:pPr algn="just"/>
            <a:r>
              <a:rPr lang="el-GR" altLang="el-GR" dirty="0">
                <a:solidFill>
                  <a:srgbClr val="000000"/>
                </a:solidFill>
                <a:cs typeface="Times New Roman" pitchFamily="18" charset="0"/>
              </a:rPr>
              <a:t>Όταν αγοράζονται μετοχές </a:t>
            </a:r>
            <a:r>
              <a:rPr lang="el-GR" altLang="el-GR" b="1" dirty="0">
                <a:solidFill>
                  <a:srgbClr val="000000"/>
                </a:solidFill>
                <a:cs typeface="Times New Roman" pitchFamily="18" charset="0"/>
              </a:rPr>
              <a:t>προσδοκάται από τους μετόχους</a:t>
            </a:r>
            <a:r>
              <a:rPr lang="el-GR" altLang="el-GR" dirty="0">
                <a:solidFill>
                  <a:srgbClr val="000000"/>
                </a:solidFill>
                <a:cs typeface="Times New Roman" pitchFamily="18" charset="0"/>
              </a:rPr>
              <a:t>, </a:t>
            </a:r>
            <a:endParaRPr lang="el-GR" altLang="el-GR" dirty="0" smtClean="0">
              <a:solidFill>
                <a:srgbClr val="000000"/>
              </a:solidFill>
              <a:cs typeface="Times New Roman" pitchFamily="18" charset="0"/>
            </a:endParaRPr>
          </a:p>
          <a:p>
            <a:pPr lvl="1" algn="just"/>
            <a:r>
              <a:rPr lang="el-GR" altLang="el-GR" dirty="0" smtClean="0">
                <a:solidFill>
                  <a:srgbClr val="000000"/>
                </a:solidFill>
                <a:cs typeface="Times New Roman" pitchFamily="18" charset="0"/>
              </a:rPr>
              <a:t>την </a:t>
            </a:r>
            <a:r>
              <a:rPr lang="el-GR" altLang="el-GR" dirty="0">
                <a:solidFill>
                  <a:srgbClr val="000000"/>
                </a:solidFill>
                <a:cs typeface="Times New Roman" pitchFamily="18" charset="0"/>
              </a:rPr>
              <a:t>περίοδο που θα τις κατέχουν να εισπράττουν μέρισμα και </a:t>
            </a:r>
            <a:endParaRPr lang="el-GR" altLang="el-GR" dirty="0" smtClean="0">
              <a:solidFill>
                <a:srgbClr val="000000"/>
              </a:solidFill>
              <a:cs typeface="Times New Roman" pitchFamily="18" charset="0"/>
            </a:endParaRPr>
          </a:p>
          <a:p>
            <a:pPr lvl="1" algn="just"/>
            <a:r>
              <a:rPr lang="el-GR" altLang="el-GR" dirty="0" smtClean="0">
                <a:solidFill>
                  <a:srgbClr val="000000"/>
                </a:solidFill>
                <a:cs typeface="Times New Roman" pitchFamily="18" charset="0"/>
              </a:rPr>
              <a:t>όταν </a:t>
            </a:r>
            <a:r>
              <a:rPr lang="el-GR" altLang="el-GR" dirty="0">
                <a:solidFill>
                  <a:srgbClr val="000000"/>
                </a:solidFill>
                <a:cs typeface="Times New Roman" pitchFamily="18" charset="0"/>
              </a:rPr>
              <a:t>τις πουλήσουν να επιτύχουν τιμή μεγαλύτερη από εκείνη που τις αγόρασαν.</a:t>
            </a:r>
            <a:endParaRPr lang="en-GB" altLang="el-GR" dirty="0">
              <a:solidFill>
                <a:srgbClr val="000000"/>
              </a:solidFill>
              <a:cs typeface="Times New Roman" pitchFamily="18" charset="0"/>
            </a:endParaRPr>
          </a:p>
          <a:p>
            <a:pPr algn="just"/>
            <a:r>
              <a:rPr lang="el-GR" altLang="el-GR" dirty="0">
                <a:solidFill>
                  <a:srgbClr val="000000"/>
                </a:solidFill>
                <a:cs typeface="Times New Roman" pitchFamily="18" charset="0"/>
              </a:rPr>
              <a:t>Προϋπόθεση όμως για επίτευξη και διανομή μερίσματος και κεφαλαιακών κερδών, είναι η δυνατότητα ύπαρξης μελλοντικών κερδών.</a:t>
            </a:r>
            <a:endParaRPr lang="en-GB" altLang="el-GR" dirty="0">
              <a:solidFill>
                <a:srgbClr val="000000"/>
              </a:solidFill>
              <a:cs typeface="Times New Roman" pitchFamily="18" charset="0"/>
            </a:endParaRPr>
          </a:p>
        </p:txBody>
      </p:sp>
    </p:spTree>
    <p:extLst>
      <p:ext uri="{BB962C8B-B14F-4D97-AF65-F5344CB8AC3E}">
        <p14:creationId xmlns:p14="http://schemas.microsoft.com/office/powerpoint/2010/main" val="2543241276"/>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54115">
                                            <p:txEl>
                                              <p:pRg st="0" end="0"/>
                                            </p:txEl>
                                          </p:spTgt>
                                        </p:tgtEl>
                                        <p:attrNameLst>
                                          <p:attrName>style.visibility</p:attrName>
                                        </p:attrNameLst>
                                      </p:cBhvr>
                                      <p:to>
                                        <p:strVal val="visible"/>
                                      </p:to>
                                    </p:set>
                                    <p:animEffect transition="in" filter="dissolve">
                                      <p:cBhvr>
                                        <p:cTn id="7" dur="500"/>
                                        <p:tgtEl>
                                          <p:spTgt spid="1754115">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54115">
                                            <p:txEl>
                                              <p:pRg st="1" end="1"/>
                                            </p:txEl>
                                          </p:spTgt>
                                        </p:tgtEl>
                                        <p:attrNameLst>
                                          <p:attrName>style.visibility</p:attrName>
                                        </p:attrNameLst>
                                      </p:cBhvr>
                                      <p:to>
                                        <p:strVal val="visible"/>
                                      </p:to>
                                    </p:set>
                                    <p:animEffect transition="in" filter="dissolve">
                                      <p:cBhvr>
                                        <p:cTn id="10" dur="500"/>
                                        <p:tgtEl>
                                          <p:spTgt spid="1754115">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754115">
                                            <p:txEl>
                                              <p:pRg st="2" end="2"/>
                                            </p:txEl>
                                          </p:spTgt>
                                        </p:tgtEl>
                                        <p:attrNameLst>
                                          <p:attrName>style.visibility</p:attrName>
                                        </p:attrNameLst>
                                      </p:cBhvr>
                                      <p:to>
                                        <p:strVal val="visible"/>
                                      </p:to>
                                    </p:set>
                                    <p:animEffect transition="in" filter="dissolve">
                                      <p:cBhvr>
                                        <p:cTn id="13" dur="500"/>
                                        <p:tgtEl>
                                          <p:spTgt spid="1754115">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754115">
                                            <p:txEl>
                                              <p:pRg st="3" end="3"/>
                                            </p:txEl>
                                          </p:spTgt>
                                        </p:tgtEl>
                                        <p:attrNameLst>
                                          <p:attrName>style.visibility</p:attrName>
                                        </p:attrNameLst>
                                      </p:cBhvr>
                                      <p:to>
                                        <p:strVal val="visible"/>
                                      </p:to>
                                    </p:set>
                                    <p:animEffect transition="in" filter="dissolve">
                                      <p:cBhvr>
                                        <p:cTn id="18" dur="500"/>
                                        <p:tgtEl>
                                          <p:spTgt spid="175411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4115" grpId="0"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0" name="Rectangle 2" descr="Large confetti"/>
          <p:cNvSpPr>
            <a:spLocks noGrp="1" noChangeArrowheads="1"/>
          </p:cNvSpPr>
          <p:nvPr>
            <p:ph type="title"/>
          </p:nvPr>
        </p:nvSpPr>
        <p:spPr>
          <a:xfrm>
            <a:off x="0" y="0"/>
            <a:ext cx="9144000" cy="1143000"/>
          </a:xfrm>
          <a:solidFill>
            <a:srgbClr val="FEFBE6"/>
          </a:solidFill>
          <a:ln w="76200" cmpd="tri">
            <a:solidFill>
              <a:schemeClr val="tx1"/>
            </a:solidFill>
            <a:miter lim="800000"/>
            <a:headEnd/>
            <a:tailEnd/>
          </a:ln>
        </p:spPr>
        <p:txBody>
          <a:bodyPr/>
          <a:lstStyle/>
          <a:p>
            <a:r>
              <a:rPr lang="el-GR" b="1" smtClean="0">
                <a:solidFill>
                  <a:srgbClr val="000000"/>
                </a:solidFill>
                <a:latin typeface="Bookman Old Style" pitchFamily="18" charset="0"/>
              </a:rPr>
              <a:t>Χρηματιστηριακή Αξία</a:t>
            </a:r>
          </a:p>
        </p:txBody>
      </p:sp>
      <p:sp>
        <p:nvSpPr>
          <p:cNvPr id="1797123" name="Rectangle 3"/>
          <p:cNvSpPr>
            <a:spLocks noGrp="1" noChangeArrowheads="1"/>
          </p:cNvSpPr>
          <p:nvPr>
            <p:ph idx="1"/>
          </p:nvPr>
        </p:nvSpPr>
        <p:spPr>
          <a:xfrm>
            <a:off x="0" y="1143000"/>
            <a:ext cx="9144000" cy="5715000"/>
          </a:xfrm>
          <a:solidFill>
            <a:srgbClr val="F7F9FB"/>
          </a:solidFill>
          <a:ln w="76200" cmpd="tri">
            <a:solidFill>
              <a:schemeClr val="tx1"/>
            </a:solidFill>
            <a:miter lim="800000"/>
            <a:headEnd/>
            <a:tailEnd/>
          </a:ln>
        </p:spPr>
        <p:txBody>
          <a:bodyPr rtlCol="0">
            <a:normAutofit lnSpcReduction="10000"/>
          </a:bodyPr>
          <a:lstStyle/>
          <a:p>
            <a:pPr algn="just" fontAlgn="auto">
              <a:spcAft>
                <a:spcPts val="0"/>
              </a:spcAft>
              <a:defRPr/>
            </a:pPr>
            <a:r>
              <a:rPr lang="el-GR" smtClean="0">
                <a:solidFill>
                  <a:srgbClr val="000000"/>
                </a:solidFill>
              </a:rPr>
              <a:t>Η</a:t>
            </a:r>
            <a:r>
              <a:rPr lang="el-GR" smtClean="0">
                <a:solidFill>
                  <a:srgbClr val="000000"/>
                </a:solidFill>
                <a:cs typeface="Times New Roman" pitchFamily="18" charset="0"/>
              </a:rPr>
              <a:t> χρηματιστηριακή ή αγοραία αξία μιας μετοχής, </a:t>
            </a:r>
            <a:r>
              <a:rPr lang="el-GR" smtClean="0">
                <a:solidFill>
                  <a:srgbClr val="000000"/>
                </a:solidFill>
              </a:rPr>
              <a:t>είναι η σημαντικότερη των αξιών</a:t>
            </a:r>
          </a:p>
          <a:p>
            <a:pPr lvl="1" algn="just" fontAlgn="auto">
              <a:spcAft>
                <a:spcPts val="0"/>
              </a:spcAft>
              <a:defRPr/>
            </a:pPr>
            <a:r>
              <a:rPr lang="el-GR" smtClean="0">
                <a:solidFill>
                  <a:srgbClr val="000000"/>
                </a:solidFill>
              </a:rPr>
              <a:t>Έ</a:t>
            </a:r>
            <a:r>
              <a:rPr lang="el-GR" smtClean="0">
                <a:solidFill>
                  <a:srgbClr val="000000"/>
                </a:solidFill>
                <a:cs typeface="Times New Roman" pitchFamily="18" charset="0"/>
              </a:rPr>
              <a:t>χει άμεση σχέση με την αξία των μετοχών στο χρηματιστήριο μέσα από τη διαδικασία της προσφοράς και της ζήτησης και καθορίζει το κέρδος ή τη ζημιά από την εκάστοτε επιλογή. </a:t>
            </a:r>
            <a:endParaRPr lang="el-GR" smtClean="0">
              <a:solidFill>
                <a:srgbClr val="000000"/>
              </a:solidFill>
            </a:endParaRPr>
          </a:p>
          <a:p>
            <a:pPr algn="just" fontAlgn="auto">
              <a:spcAft>
                <a:spcPts val="0"/>
              </a:spcAft>
              <a:defRPr/>
            </a:pPr>
            <a:r>
              <a:rPr lang="el-GR" smtClean="0">
                <a:solidFill>
                  <a:srgbClr val="000000"/>
                </a:solidFill>
                <a:cs typeface="Times New Roman" pitchFamily="18" charset="0"/>
              </a:rPr>
              <a:t>Η χρηματιστηριακή αξία είναι η τρέχουσα αξία της μετοχής στην επίσημη χρηματιστηριακή αγορά στην οποία διαπραγματεύονται οι μετοχές.</a:t>
            </a:r>
            <a:endParaRPr lang="el-GR" smtClean="0">
              <a:solidFill>
                <a:srgbClr val="000000"/>
              </a:solidFill>
            </a:endParaRPr>
          </a:p>
          <a:p>
            <a:pPr lvl="1" algn="just" fontAlgn="auto">
              <a:spcAft>
                <a:spcPts val="0"/>
              </a:spcAft>
              <a:defRPr/>
            </a:pPr>
            <a:r>
              <a:rPr lang="el-GR" b="1" smtClean="0">
                <a:solidFill>
                  <a:srgbClr val="000000"/>
                </a:solidFill>
                <a:cs typeface="Times New Roman" pitchFamily="18" charset="0"/>
              </a:rPr>
              <a:t>Η χρηματιστηριακή αξία είναι συνάρτηση των μελλοντικών κέδρων και του κινδύνου κατά την αντίληψη των επενδυτών.</a:t>
            </a:r>
            <a:endParaRPr lang="en-GB" b="1" smtClean="0">
              <a:solidFill>
                <a:srgbClr val="000000"/>
              </a:solidFill>
              <a:cs typeface="Times New Roman" pitchFamily="18" charset="0"/>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97123">
                                            <p:txEl>
                                              <p:pRg st="0" end="0"/>
                                            </p:txEl>
                                          </p:spTgt>
                                        </p:tgtEl>
                                        <p:attrNameLst>
                                          <p:attrName>style.visibility</p:attrName>
                                        </p:attrNameLst>
                                      </p:cBhvr>
                                      <p:to>
                                        <p:strVal val="visible"/>
                                      </p:to>
                                    </p:set>
                                    <p:animEffect transition="in" filter="dissolve">
                                      <p:cBhvr>
                                        <p:cTn id="7" dur="500"/>
                                        <p:tgtEl>
                                          <p:spTgt spid="179712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97123">
                                            <p:txEl>
                                              <p:pRg st="1" end="1"/>
                                            </p:txEl>
                                          </p:spTgt>
                                        </p:tgtEl>
                                        <p:attrNameLst>
                                          <p:attrName>style.visibility</p:attrName>
                                        </p:attrNameLst>
                                      </p:cBhvr>
                                      <p:to>
                                        <p:strVal val="visible"/>
                                      </p:to>
                                    </p:set>
                                    <p:animEffect transition="in" filter="dissolve">
                                      <p:cBhvr>
                                        <p:cTn id="10" dur="500"/>
                                        <p:tgtEl>
                                          <p:spTgt spid="1797123">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797123">
                                            <p:txEl>
                                              <p:pRg st="2" end="2"/>
                                            </p:txEl>
                                          </p:spTgt>
                                        </p:tgtEl>
                                        <p:attrNameLst>
                                          <p:attrName>style.visibility</p:attrName>
                                        </p:attrNameLst>
                                      </p:cBhvr>
                                      <p:to>
                                        <p:strVal val="visible"/>
                                      </p:to>
                                    </p:set>
                                    <p:animEffect transition="in" filter="dissolve">
                                      <p:cBhvr>
                                        <p:cTn id="15" dur="500"/>
                                        <p:tgtEl>
                                          <p:spTgt spid="1797123">
                                            <p:txEl>
                                              <p:pRg st="2" end="2"/>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797123">
                                            <p:txEl>
                                              <p:pRg st="3" end="3"/>
                                            </p:txEl>
                                          </p:spTgt>
                                        </p:tgtEl>
                                        <p:attrNameLst>
                                          <p:attrName>style.visibility</p:attrName>
                                        </p:attrNameLst>
                                      </p:cBhvr>
                                      <p:to>
                                        <p:strVal val="visible"/>
                                      </p:to>
                                    </p:set>
                                    <p:animEffect transition="in" filter="dissolve">
                                      <p:cBhvr>
                                        <p:cTn id="18" dur="500"/>
                                        <p:tgtEl>
                                          <p:spTgt spid="17971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7123" grpId="0" build="p"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562" name="Rectangle 2" descr="Large confetti"/>
          <p:cNvSpPr>
            <a:spLocks noGrp="1" noChangeArrowheads="1"/>
          </p:cNvSpPr>
          <p:nvPr>
            <p:ph type="title"/>
          </p:nvPr>
        </p:nvSpPr>
        <p:spPr>
          <a:xfrm>
            <a:off x="990600" y="304800"/>
            <a:ext cx="7772400" cy="1143000"/>
          </a:xfrm>
        </p:spPr>
        <p:txBody>
          <a:bodyPr/>
          <a:lstStyle/>
          <a:p>
            <a:r>
              <a:rPr lang="el-GR" b="1" smtClean="0">
                <a:solidFill>
                  <a:srgbClr val="000000"/>
                </a:solidFill>
                <a:latin typeface="Bookman Old Style" pitchFamily="18" charset="0"/>
              </a:rPr>
              <a:t>Χρηματιστηριακή Αξία</a:t>
            </a:r>
          </a:p>
        </p:txBody>
      </p:sp>
      <p:sp>
        <p:nvSpPr>
          <p:cNvPr id="1800195" name="Rectangle 3"/>
          <p:cNvSpPr>
            <a:spLocks noGrp="1" noChangeArrowheads="1"/>
          </p:cNvSpPr>
          <p:nvPr>
            <p:ph idx="1"/>
          </p:nvPr>
        </p:nvSpPr>
        <p:spPr>
          <a:xfrm>
            <a:off x="0" y="1828800"/>
            <a:ext cx="9144000" cy="4343400"/>
          </a:xfrm>
        </p:spPr>
        <p:txBody>
          <a:bodyPr/>
          <a:lstStyle/>
          <a:p>
            <a:pPr algn="just"/>
            <a:r>
              <a:rPr lang="el-GR" sz="2800" dirty="0" smtClean="0">
                <a:solidFill>
                  <a:srgbClr val="000000"/>
                </a:solidFill>
                <a:cs typeface="Times New Roman" pitchFamily="18" charset="0"/>
              </a:rPr>
              <a:t>Συνήθως η </a:t>
            </a:r>
            <a:r>
              <a:rPr lang="el-GR" sz="2800" b="1" dirty="0" smtClean="0">
                <a:solidFill>
                  <a:srgbClr val="000000"/>
                </a:solidFill>
                <a:cs typeface="Times New Roman" pitchFamily="18" charset="0"/>
              </a:rPr>
              <a:t>χρηματιστηριακή αξία</a:t>
            </a:r>
            <a:r>
              <a:rPr lang="el-GR" sz="2800" dirty="0" smtClean="0">
                <a:solidFill>
                  <a:srgbClr val="000000"/>
                </a:solidFill>
                <a:cs typeface="Times New Roman" pitchFamily="18" charset="0"/>
              </a:rPr>
              <a:t> υπερβαίνει την </a:t>
            </a:r>
            <a:r>
              <a:rPr lang="el-GR" sz="2800" b="1" dirty="0" smtClean="0">
                <a:solidFill>
                  <a:srgbClr val="000000"/>
                </a:solidFill>
                <a:cs typeface="Times New Roman" pitchFamily="18" charset="0"/>
              </a:rPr>
              <a:t>ονομαστική αξία </a:t>
            </a:r>
            <a:r>
              <a:rPr lang="el-GR" sz="2800" dirty="0" smtClean="0">
                <a:solidFill>
                  <a:srgbClr val="000000"/>
                </a:solidFill>
                <a:cs typeface="Times New Roman" pitchFamily="18" charset="0"/>
              </a:rPr>
              <a:t>(αξία που κάποτε αναγραφόταν πάνω στο σώμα της μετοχής)</a:t>
            </a:r>
            <a:r>
              <a:rPr lang="el-GR" sz="2800" b="1" dirty="0" smtClean="0">
                <a:solidFill>
                  <a:srgbClr val="000000"/>
                </a:solidFill>
              </a:rPr>
              <a:t>.</a:t>
            </a:r>
            <a:r>
              <a:rPr lang="el-GR" sz="2800" dirty="0" smtClean="0">
                <a:solidFill>
                  <a:srgbClr val="000000"/>
                </a:solidFill>
                <a:cs typeface="Times New Roman" pitchFamily="18" charset="0"/>
              </a:rPr>
              <a:t> </a:t>
            </a:r>
            <a:endParaRPr lang="el-GR" sz="2800" dirty="0" smtClean="0">
              <a:solidFill>
                <a:srgbClr val="000000"/>
              </a:solidFill>
            </a:endParaRPr>
          </a:p>
          <a:p>
            <a:pPr algn="just"/>
            <a:r>
              <a:rPr lang="el-GR" sz="2800" dirty="0" smtClean="0">
                <a:solidFill>
                  <a:srgbClr val="000000"/>
                </a:solidFill>
                <a:cs typeface="Times New Roman" pitchFamily="18" charset="0"/>
              </a:rPr>
              <a:t>Είναι ευκόλως εννοούμενο ότι εάν η χρηματιστηριακή αξία μιας μετοχής δεν υπερβαίνει την </a:t>
            </a:r>
            <a:r>
              <a:rPr lang="el-GR" sz="2800" dirty="0" smtClean="0">
                <a:solidFill>
                  <a:srgbClr val="000000"/>
                </a:solidFill>
              </a:rPr>
              <a:t>Λογιστική</a:t>
            </a:r>
            <a:r>
              <a:rPr lang="el-GR" sz="2800" dirty="0" smtClean="0">
                <a:solidFill>
                  <a:srgbClr val="000000"/>
                </a:solidFill>
                <a:cs typeface="Times New Roman" pitchFamily="18" charset="0"/>
              </a:rPr>
              <a:t> αξία, τότε η μετοχή είναι είτε υποτιμημένη, είτε κακής ποιότητος.</a:t>
            </a:r>
            <a:endParaRPr lang="en-GB" sz="2800" dirty="0" smtClean="0">
              <a:solidFill>
                <a:srgbClr val="000000"/>
              </a:solidFill>
              <a:cs typeface="Times New Roman" pitchFamily="18" charset="0"/>
            </a:endParaRPr>
          </a:p>
        </p:txBody>
      </p:sp>
    </p:spTree>
    <p:extLst>
      <p:ext uri="{BB962C8B-B14F-4D97-AF65-F5344CB8AC3E}">
        <p14:creationId xmlns:p14="http://schemas.microsoft.com/office/powerpoint/2010/main" val="2892070272"/>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00195">
                                            <p:txEl>
                                              <p:pRg st="0" end="0"/>
                                            </p:txEl>
                                          </p:spTgt>
                                        </p:tgtEl>
                                        <p:attrNameLst>
                                          <p:attrName>style.visibility</p:attrName>
                                        </p:attrNameLst>
                                      </p:cBhvr>
                                      <p:to>
                                        <p:strVal val="visible"/>
                                      </p:to>
                                    </p:set>
                                    <p:animEffect transition="in" filter="dissolve">
                                      <p:cBhvr>
                                        <p:cTn id="7" dur="500"/>
                                        <p:tgtEl>
                                          <p:spTgt spid="18001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00195">
                                            <p:txEl>
                                              <p:pRg st="1" end="1"/>
                                            </p:txEl>
                                          </p:spTgt>
                                        </p:tgtEl>
                                        <p:attrNameLst>
                                          <p:attrName>style.visibility</p:attrName>
                                        </p:attrNameLst>
                                      </p:cBhvr>
                                      <p:to>
                                        <p:strVal val="visible"/>
                                      </p:to>
                                    </p:set>
                                    <p:animEffect transition="in" filter="dissolve">
                                      <p:cBhvr>
                                        <p:cTn id="12" dur="500"/>
                                        <p:tgtEl>
                                          <p:spTgt spid="18001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0195"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4" name="Rectangle 2" descr="Large confetti"/>
          <p:cNvSpPr>
            <a:spLocks noGrp="1" noChangeArrowheads="1"/>
          </p:cNvSpPr>
          <p:nvPr>
            <p:ph type="title"/>
          </p:nvPr>
        </p:nvSpPr>
        <p:spPr>
          <a:xfrm>
            <a:off x="0" y="0"/>
            <a:ext cx="9144000" cy="1143000"/>
          </a:xfrm>
          <a:solidFill>
            <a:srgbClr val="FBFDCF"/>
          </a:solidFill>
          <a:ln w="76200" cmpd="tri">
            <a:solidFill>
              <a:schemeClr val="tx1"/>
            </a:solidFill>
            <a:miter lim="800000"/>
            <a:headEnd/>
            <a:tailEnd/>
          </a:ln>
        </p:spPr>
        <p:txBody>
          <a:bodyPr/>
          <a:lstStyle/>
          <a:p>
            <a:r>
              <a:rPr lang="en-GB" b="1" smtClean="0">
                <a:solidFill>
                  <a:srgbClr val="000000"/>
                </a:solidFill>
                <a:latin typeface="Bookman Old Style" pitchFamily="18" charset="0"/>
                <a:cs typeface="Times New Roman" pitchFamily="18" charset="0"/>
              </a:rPr>
              <a:t>Εσωτερική αξία</a:t>
            </a:r>
            <a:endParaRPr lang="el-GR" b="1" smtClean="0">
              <a:solidFill>
                <a:srgbClr val="000000"/>
              </a:solidFill>
              <a:latin typeface="Bookman Old Style" pitchFamily="18" charset="0"/>
            </a:endParaRPr>
          </a:p>
        </p:txBody>
      </p:sp>
      <p:sp>
        <p:nvSpPr>
          <p:cNvPr id="1798147" name="Rectangle 3"/>
          <p:cNvSpPr>
            <a:spLocks noGrp="1" noChangeArrowheads="1"/>
          </p:cNvSpPr>
          <p:nvPr>
            <p:ph idx="1"/>
          </p:nvPr>
        </p:nvSpPr>
        <p:spPr>
          <a:xfrm>
            <a:off x="0" y="1219200"/>
            <a:ext cx="9144000" cy="5638800"/>
          </a:xfrm>
          <a:solidFill>
            <a:srgbClr val="F7F9FB"/>
          </a:solidFill>
          <a:ln w="76200" cmpd="tri">
            <a:solidFill>
              <a:schemeClr val="tx1"/>
            </a:solidFill>
            <a:miter lim="800000"/>
            <a:headEnd/>
            <a:tailEnd/>
          </a:ln>
        </p:spPr>
        <p:txBody>
          <a:bodyPr/>
          <a:lstStyle/>
          <a:p>
            <a:pPr algn="just"/>
            <a:r>
              <a:rPr lang="el-GR" sz="2800" smtClean="0">
                <a:solidFill>
                  <a:srgbClr val="000000"/>
                </a:solidFill>
                <a:cs typeface="Times New Roman" pitchFamily="18" charset="0"/>
              </a:rPr>
              <a:t>Η εσωτερική αξία μιας μετοχής περιλαμβάνει συνήθως, πέραν της λογιστικής αξίας, και στοιχεία που δεν έχουν αποτιμηθεί στο ενεργητικό μιας επιχείρησης, όπως είναι οι υπεραξίες ακινήτων, χρεογράφων, συμμετοχών, εμπορικών σημάτων κ.ά., για τα οποία μόνον εκτιμήσεις μπορούν να γίνουν. </a:t>
            </a:r>
            <a:endParaRPr lang="en-GB" sz="2800" smtClean="0">
              <a:solidFill>
                <a:srgbClr val="000000"/>
              </a:solidFill>
              <a:cs typeface="Times New Roman" pitchFamily="18" charset="0"/>
            </a:endParaRPr>
          </a:p>
          <a:p>
            <a:pPr algn="just"/>
            <a:r>
              <a:rPr lang="en-GB" sz="2800" smtClean="0">
                <a:solidFill>
                  <a:srgbClr val="000000"/>
                </a:solidFill>
                <a:cs typeface="Times New Roman" pitchFamily="18" charset="0"/>
              </a:rPr>
              <a:t>Ο προσδιορισμός της εσωτερικής αξίας </a:t>
            </a:r>
            <a:r>
              <a:rPr lang="el-GR" sz="2800" smtClean="0">
                <a:solidFill>
                  <a:srgbClr val="000000"/>
                </a:solidFill>
              </a:rPr>
              <a:t>περιλαμβάνει και </a:t>
            </a:r>
            <a:r>
              <a:rPr lang="en-GB" sz="2800" smtClean="0">
                <a:solidFill>
                  <a:srgbClr val="000000"/>
                </a:solidFill>
                <a:cs typeface="Times New Roman" pitchFamily="18" charset="0"/>
              </a:rPr>
              <a:t> στοιχεία </a:t>
            </a:r>
            <a:r>
              <a:rPr lang="el-GR" sz="2800" smtClean="0">
                <a:solidFill>
                  <a:srgbClr val="000000"/>
                </a:solidFill>
              </a:rPr>
              <a:t>υποκειμενικά του εκάστοτε αναλυτή</a:t>
            </a:r>
            <a:r>
              <a:rPr lang="en-GB" sz="2800" smtClean="0">
                <a:solidFill>
                  <a:srgbClr val="000000"/>
                </a:solidFill>
                <a:cs typeface="Times New Roman" pitchFamily="18" charset="0"/>
              </a:rPr>
              <a:t>.</a:t>
            </a:r>
            <a:endParaRPr lang="el-GR" sz="2800" smtClean="0">
              <a:solidFill>
                <a:srgbClr val="000000"/>
              </a:solidFill>
            </a:endParaRP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98147">
                                            <p:txEl>
                                              <p:pRg st="0" end="0"/>
                                            </p:txEl>
                                          </p:spTgt>
                                        </p:tgtEl>
                                        <p:attrNameLst>
                                          <p:attrName>style.visibility</p:attrName>
                                        </p:attrNameLst>
                                      </p:cBhvr>
                                      <p:to>
                                        <p:strVal val="visible"/>
                                      </p:to>
                                    </p:set>
                                    <p:animEffect transition="in" filter="dissolve">
                                      <p:cBhvr>
                                        <p:cTn id="7" dur="500"/>
                                        <p:tgtEl>
                                          <p:spTgt spid="17981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98147">
                                            <p:txEl>
                                              <p:pRg st="1" end="1"/>
                                            </p:txEl>
                                          </p:spTgt>
                                        </p:tgtEl>
                                        <p:attrNameLst>
                                          <p:attrName>style.visibility</p:attrName>
                                        </p:attrNameLst>
                                      </p:cBhvr>
                                      <p:to>
                                        <p:strVal val="visible"/>
                                      </p:to>
                                    </p:set>
                                    <p:animEffect transition="in" filter="dissolve">
                                      <p:cBhvr>
                                        <p:cTn id="12" dur="500"/>
                                        <p:tgtEl>
                                          <p:spTgt spid="179814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8147" grpId="0"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Rectangle 2" descr="Large confetti"/>
          <p:cNvSpPr>
            <a:spLocks noGrp="1" noChangeArrowheads="1"/>
          </p:cNvSpPr>
          <p:nvPr>
            <p:ph type="title"/>
          </p:nvPr>
        </p:nvSpPr>
        <p:spPr>
          <a:xfrm>
            <a:off x="990600" y="304800"/>
            <a:ext cx="7772400" cy="1143000"/>
          </a:xfrm>
        </p:spPr>
        <p:txBody>
          <a:bodyPr/>
          <a:lstStyle/>
          <a:p>
            <a:r>
              <a:rPr lang="en-GB" b="1" smtClean="0">
                <a:solidFill>
                  <a:srgbClr val="000000"/>
                </a:solidFill>
                <a:latin typeface="Bookman Old Style" pitchFamily="18" charset="0"/>
                <a:cs typeface="Times New Roman" pitchFamily="18" charset="0"/>
              </a:rPr>
              <a:t>Εσωτερική αξία</a:t>
            </a:r>
            <a:endParaRPr lang="el-GR" b="1" smtClean="0">
              <a:solidFill>
                <a:srgbClr val="000000"/>
              </a:solidFill>
              <a:latin typeface="Bookman Old Style" pitchFamily="18" charset="0"/>
            </a:endParaRPr>
          </a:p>
        </p:txBody>
      </p:sp>
      <p:sp>
        <p:nvSpPr>
          <p:cNvPr id="1799171" name="Rectangle 3"/>
          <p:cNvSpPr>
            <a:spLocks noGrp="1" noChangeArrowheads="1"/>
          </p:cNvSpPr>
          <p:nvPr>
            <p:ph idx="1"/>
          </p:nvPr>
        </p:nvSpPr>
        <p:spPr>
          <a:xfrm>
            <a:off x="0" y="1752600"/>
            <a:ext cx="9144000" cy="5105400"/>
          </a:xfrm>
        </p:spPr>
        <p:txBody>
          <a:bodyPr rtlCol="0">
            <a:normAutofit lnSpcReduction="10000"/>
          </a:bodyPr>
          <a:lstStyle/>
          <a:p>
            <a:pPr algn="just" fontAlgn="auto">
              <a:spcAft>
                <a:spcPts val="0"/>
              </a:spcAft>
              <a:defRPr/>
            </a:pPr>
            <a:r>
              <a:rPr lang="en-GB" smtClean="0">
                <a:solidFill>
                  <a:srgbClr val="000000"/>
                </a:solidFill>
                <a:cs typeface="Times New Roman" pitchFamily="18" charset="0"/>
              </a:rPr>
              <a:t>Η εσωτερική αξία της μετοχής δικαιολογείται αν λάβουμε υπόψη μας βασικές οικονομικές δυνάμεις, όπως ενεργητικά, κέρδη, μερίσματα, προοπτικές καθώς και τον παράγοντα διοίκηση.</a:t>
            </a:r>
            <a:endParaRPr lang="el-GR" smtClean="0">
              <a:solidFill>
                <a:srgbClr val="000000"/>
              </a:solidFill>
            </a:endParaRPr>
          </a:p>
          <a:p>
            <a:pPr algn="just" fontAlgn="auto">
              <a:spcAft>
                <a:spcPts val="0"/>
              </a:spcAft>
              <a:defRPr/>
            </a:pPr>
            <a:r>
              <a:rPr lang="el-GR" smtClean="0">
                <a:solidFill>
                  <a:srgbClr val="000000"/>
                </a:solidFill>
              </a:rPr>
              <a:t>Γ</a:t>
            </a:r>
            <a:r>
              <a:rPr lang="en-GB" smtClean="0">
                <a:solidFill>
                  <a:srgbClr val="000000"/>
                </a:solidFill>
                <a:cs typeface="Times New Roman" pitchFamily="18" charset="0"/>
              </a:rPr>
              <a:t>ια τις εισηγμένες</a:t>
            </a:r>
            <a:r>
              <a:rPr lang="el-GR" smtClean="0">
                <a:solidFill>
                  <a:srgbClr val="000000"/>
                </a:solidFill>
              </a:rPr>
              <a:t> εταιρίες</a:t>
            </a:r>
            <a:r>
              <a:rPr lang="en-GB" smtClean="0">
                <a:solidFill>
                  <a:srgbClr val="000000"/>
                </a:solidFill>
                <a:cs typeface="Times New Roman" pitchFamily="18" charset="0"/>
              </a:rPr>
              <a:t>  η εσωτερική τους αξία μετρά την πραγματική τους αξία προς την οποία </a:t>
            </a:r>
            <a:r>
              <a:rPr lang="el-GR" smtClean="0">
                <a:solidFill>
                  <a:srgbClr val="000000"/>
                </a:solidFill>
              </a:rPr>
              <a:t>πρέπει να </a:t>
            </a:r>
            <a:r>
              <a:rPr lang="en-GB" smtClean="0">
                <a:solidFill>
                  <a:srgbClr val="000000"/>
                </a:solidFill>
                <a:cs typeface="Times New Roman" pitchFamily="18" charset="0"/>
              </a:rPr>
              <a:t>ταυτίζεται και</a:t>
            </a:r>
            <a:r>
              <a:rPr lang="el-GR" smtClean="0">
                <a:solidFill>
                  <a:srgbClr val="000000"/>
                </a:solidFill>
              </a:rPr>
              <a:t> να συγκλίνει</a:t>
            </a:r>
            <a:r>
              <a:rPr lang="en-GB" smtClean="0">
                <a:solidFill>
                  <a:srgbClr val="000000"/>
                </a:solidFill>
                <a:cs typeface="Times New Roman" pitchFamily="18" charset="0"/>
              </a:rPr>
              <a:t> η χρηματιστηριακή</a:t>
            </a:r>
            <a:r>
              <a:rPr lang="el-GR" smtClean="0">
                <a:solidFill>
                  <a:srgbClr val="000000"/>
                </a:solidFill>
              </a:rPr>
              <a:t> αξία</a:t>
            </a:r>
            <a:r>
              <a:rPr lang="en-GB" smtClean="0">
                <a:solidFill>
                  <a:srgbClr val="000000"/>
                </a:solidFill>
                <a:cs typeface="Times New Roman" pitchFamily="18" charset="0"/>
              </a:rPr>
              <a:t>, </a:t>
            </a:r>
            <a:endParaRPr lang="el-GR" smtClean="0">
              <a:solidFill>
                <a:srgbClr val="000000"/>
              </a:solidFill>
            </a:endParaRPr>
          </a:p>
          <a:p>
            <a:pPr lvl="1" algn="just" fontAlgn="auto">
              <a:spcAft>
                <a:spcPts val="0"/>
              </a:spcAft>
              <a:defRPr/>
            </a:pPr>
            <a:r>
              <a:rPr lang="el-GR" sz="3200" smtClean="0">
                <a:solidFill>
                  <a:srgbClr val="000000"/>
                </a:solidFill>
              </a:rPr>
              <a:t>Αυτό συμβαίνει </a:t>
            </a:r>
            <a:r>
              <a:rPr lang="en-GB" sz="3200" smtClean="0">
                <a:solidFill>
                  <a:srgbClr val="000000"/>
                </a:solidFill>
                <a:cs typeface="Times New Roman" pitchFamily="18" charset="0"/>
              </a:rPr>
              <a:t>μόνο σε αποτελεσματικ</a:t>
            </a:r>
            <a:r>
              <a:rPr lang="el-GR" sz="3200" smtClean="0">
                <a:solidFill>
                  <a:srgbClr val="000000"/>
                </a:solidFill>
              </a:rPr>
              <a:t>ές</a:t>
            </a:r>
            <a:r>
              <a:rPr lang="en-GB" sz="3200" smtClean="0">
                <a:solidFill>
                  <a:srgbClr val="000000"/>
                </a:solidFill>
                <a:cs typeface="Times New Roman" pitchFamily="18" charset="0"/>
              </a:rPr>
              <a:t> αγορ</a:t>
            </a:r>
            <a:r>
              <a:rPr lang="el-GR" sz="3200" smtClean="0">
                <a:solidFill>
                  <a:srgbClr val="000000"/>
                </a:solidFill>
              </a:rPr>
              <a:t>ές</a:t>
            </a:r>
            <a:r>
              <a:rPr lang="en-GB" sz="2400" smtClean="0">
                <a:solidFill>
                  <a:srgbClr val="000000"/>
                </a:solidFill>
                <a:cs typeface="Times New Roman" pitchFamily="18" charset="0"/>
              </a:rPr>
              <a:t>. </a:t>
            </a: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99171">
                                            <p:txEl>
                                              <p:pRg st="0" end="0"/>
                                            </p:txEl>
                                          </p:spTgt>
                                        </p:tgtEl>
                                        <p:attrNameLst>
                                          <p:attrName>style.visibility</p:attrName>
                                        </p:attrNameLst>
                                      </p:cBhvr>
                                      <p:to>
                                        <p:strVal val="visible"/>
                                      </p:to>
                                    </p:set>
                                    <p:animEffect transition="in" filter="dissolve">
                                      <p:cBhvr>
                                        <p:cTn id="7" dur="500"/>
                                        <p:tgtEl>
                                          <p:spTgt spid="17991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99171">
                                            <p:txEl>
                                              <p:pRg st="1" end="1"/>
                                            </p:txEl>
                                          </p:spTgt>
                                        </p:tgtEl>
                                        <p:attrNameLst>
                                          <p:attrName>style.visibility</p:attrName>
                                        </p:attrNameLst>
                                      </p:cBhvr>
                                      <p:to>
                                        <p:strVal val="visible"/>
                                      </p:to>
                                    </p:set>
                                    <p:animEffect transition="in" filter="dissolve">
                                      <p:cBhvr>
                                        <p:cTn id="12" dur="500"/>
                                        <p:tgtEl>
                                          <p:spTgt spid="1799171">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799171">
                                            <p:txEl>
                                              <p:pRg st="2" end="2"/>
                                            </p:txEl>
                                          </p:spTgt>
                                        </p:tgtEl>
                                        <p:attrNameLst>
                                          <p:attrName>style.visibility</p:attrName>
                                        </p:attrNameLst>
                                      </p:cBhvr>
                                      <p:to>
                                        <p:strVal val="visible"/>
                                      </p:to>
                                    </p:set>
                                    <p:animEffect transition="in" filter="dissolve">
                                      <p:cBhvr>
                                        <p:cTn id="15" dur="500"/>
                                        <p:tgtEl>
                                          <p:spTgt spid="17991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9171" grpId="0" build="p"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162680213"/>
              </p:ext>
            </p:extLst>
          </p:nvPr>
        </p:nvGraphicFramePr>
        <p:xfrm>
          <a:off x="-17520" y="0"/>
          <a:ext cx="9144000" cy="3714290"/>
        </p:xfrm>
        <a:graphic>
          <a:graphicData uri="http://schemas.openxmlformats.org/drawingml/2006/table">
            <a:tbl>
              <a:tblPr firstRow="1" firstCol="1" bandRow="1" bandCol="1">
                <a:tableStyleId>{5C22544A-7EE6-4342-B048-85BDC9FD1C3A}</a:tableStyleId>
              </a:tblPr>
              <a:tblGrid>
                <a:gridCol w="3004847"/>
                <a:gridCol w="1415950"/>
                <a:gridCol w="3145431"/>
                <a:gridCol w="1577772"/>
              </a:tblGrid>
              <a:tr h="596554">
                <a:tc>
                  <a:txBody>
                    <a:bodyPr/>
                    <a:lstStyle/>
                    <a:p>
                      <a:pPr algn="just">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Ευρώ</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Ευρώ</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Καθαρά κέρδη  προ φόρων</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smtClean="0">
                          <a:effectLst/>
                        </a:rPr>
                        <a:t>200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Κέρδη προ φόρων και τόκων</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280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Φόροι</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70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Μετοχικό Κεφάλαιο</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1200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Συνολικό Ενεργητικό</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2.400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Αξία Πωλήσεων</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4.000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Χρεόγραφα</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50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Έκτακτο αποθεματικό</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250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Ίδια Κεφάλαια </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smtClean="0">
                          <a:effectLst/>
                        </a:rPr>
                        <a:t>1600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Οικόπεδα</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100</a:t>
                      </a:r>
                      <a:endParaRPr lang="el-GR" sz="2400" dirty="0">
                        <a:effectLst/>
                        <a:latin typeface="Times New Roman"/>
                        <a:ea typeface="Times New Roman"/>
                      </a:endParaRPr>
                    </a:p>
                  </a:txBody>
                  <a:tcPr marL="68580" marR="68580" marT="0" marB="0"/>
                </a:tc>
              </a:tr>
            </a:tbl>
          </a:graphicData>
        </a:graphic>
      </p:graphicFrame>
      <p:sp>
        <p:nvSpPr>
          <p:cNvPr id="5" name="Rectangle 3"/>
          <p:cNvSpPr txBox="1">
            <a:spLocks noChangeArrowheads="1"/>
          </p:cNvSpPr>
          <p:nvPr/>
        </p:nvSpPr>
        <p:spPr bwMode="auto">
          <a:xfrm>
            <a:off x="-108520" y="3645024"/>
            <a:ext cx="9252520" cy="3212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el-GR" altLang="el-GR" sz="2800" dirty="0" smtClean="0">
                <a:solidFill>
                  <a:srgbClr val="000000"/>
                </a:solidFill>
                <a:cs typeface="Times New Roman" pitchFamily="18" charset="0"/>
              </a:rPr>
              <a:t>α) Εάν η παραπάνω επιχείρηση έχει 1000 μετοχές σε κυκλοφορία, ποια είναι η ονομαστική αξία της μετοχής και ποια η λογιστική. </a:t>
            </a:r>
          </a:p>
          <a:p>
            <a:pPr algn="just"/>
            <a:r>
              <a:rPr lang="el-GR" altLang="el-GR" sz="2800" dirty="0">
                <a:solidFill>
                  <a:srgbClr val="000000"/>
                </a:solidFill>
                <a:cs typeface="Times New Roman" pitchFamily="18" charset="0"/>
              </a:rPr>
              <a:t>β</a:t>
            </a:r>
            <a:r>
              <a:rPr lang="el-GR" altLang="el-GR" sz="2800" dirty="0" smtClean="0">
                <a:solidFill>
                  <a:srgbClr val="000000"/>
                </a:solidFill>
                <a:cs typeface="Times New Roman" pitchFamily="18" charset="0"/>
              </a:rPr>
              <a:t>) Να συγκριθεί ο δείκτης </a:t>
            </a:r>
            <a:r>
              <a:rPr lang="en-US" altLang="el-GR" sz="2800" dirty="0" smtClean="0">
                <a:solidFill>
                  <a:srgbClr val="000000"/>
                </a:solidFill>
                <a:cs typeface="Times New Roman" pitchFamily="18" charset="0"/>
              </a:rPr>
              <a:t>P/ </a:t>
            </a:r>
            <a:r>
              <a:rPr lang="el-GR" altLang="el-GR" sz="2800" dirty="0" smtClean="0">
                <a:solidFill>
                  <a:srgbClr val="000000"/>
                </a:solidFill>
                <a:cs typeface="Times New Roman" pitchFamily="18" charset="0"/>
              </a:rPr>
              <a:t>Β</a:t>
            </a:r>
            <a:r>
              <a:rPr lang="en-US" altLang="el-GR" sz="2800" dirty="0" smtClean="0">
                <a:solidFill>
                  <a:srgbClr val="000000"/>
                </a:solidFill>
                <a:cs typeface="Times New Roman" pitchFamily="18" charset="0"/>
              </a:rPr>
              <a:t>V </a:t>
            </a:r>
            <a:r>
              <a:rPr lang="el-GR" altLang="el-GR" sz="2800" dirty="0" smtClean="0">
                <a:solidFill>
                  <a:srgbClr val="000000"/>
                </a:solidFill>
                <a:cs typeface="Times New Roman" pitchFamily="18" charset="0"/>
              </a:rPr>
              <a:t>με τον δείκτη </a:t>
            </a:r>
            <a:r>
              <a:rPr lang="en-US" altLang="el-GR" sz="2800" dirty="0" smtClean="0">
                <a:solidFill>
                  <a:srgbClr val="000000"/>
                </a:solidFill>
                <a:cs typeface="Times New Roman" pitchFamily="18" charset="0"/>
              </a:rPr>
              <a:t>P/E </a:t>
            </a:r>
            <a:r>
              <a:rPr lang="el-GR" altLang="el-GR" sz="2800" dirty="0" smtClean="0">
                <a:solidFill>
                  <a:srgbClr val="000000"/>
                </a:solidFill>
                <a:cs typeface="Times New Roman" pitchFamily="18" charset="0"/>
              </a:rPr>
              <a:t>και να εξαχθούν τα σχετικά συμπεράσματα </a:t>
            </a:r>
          </a:p>
          <a:p>
            <a:pPr algn="just"/>
            <a:r>
              <a:rPr lang="el-GR" altLang="el-GR" sz="2800" dirty="0">
                <a:solidFill>
                  <a:srgbClr val="000000"/>
                </a:solidFill>
                <a:cs typeface="Times New Roman" pitchFamily="18" charset="0"/>
              </a:rPr>
              <a:t>γ</a:t>
            </a:r>
            <a:r>
              <a:rPr lang="el-GR" altLang="el-GR" sz="2800" dirty="0" smtClean="0">
                <a:solidFill>
                  <a:srgbClr val="000000"/>
                </a:solidFill>
                <a:cs typeface="Times New Roman" pitchFamily="18" charset="0"/>
              </a:rPr>
              <a:t>) Εάν η επιχείρηση αυξήσει το μέρισμα ο δείκτης </a:t>
            </a:r>
            <a:r>
              <a:rPr lang="en-US" altLang="el-GR" sz="2800" dirty="0" smtClean="0">
                <a:solidFill>
                  <a:srgbClr val="000000"/>
                </a:solidFill>
                <a:cs typeface="Times New Roman" pitchFamily="18" charset="0"/>
              </a:rPr>
              <a:t>P/E </a:t>
            </a:r>
            <a:r>
              <a:rPr lang="el-GR" altLang="el-GR" sz="2800" dirty="0" smtClean="0">
                <a:solidFill>
                  <a:srgbClr val="000000"/>
                </a:solidFill>
                <a:cs typeface="Times New Roman" pitchFamily="18" charset="0"/>
              </a:rPr>
              <a:t>θα αυξηθεί ή θα μειωθεί </a:t>
            </a:r>
            <a:r>
              <a:rPr lang="en-US" altLang="el-GR" sz="2800" dirty="0">
                <a:solidFill>
                  <a:srgbClr val="000000"/>
                </a:solidFill>
                <a:cs typeface="Times New Roman" pitchFamily="18" charset="0"/>
              </a:rPr>
              <a:t>;</a:t>
            </a:r>
            <a:endParaRPr lang="en-GB" altLang="el-GR" sz="2800" dirty="0">
              <a:solidFill>
                <a:srgbClr val="000000"/>
              </a:solidFill>
              <a:cs typeface="Times New Roman" pitchFamily="18" charset="0"/>
            </a:endParaRPr>
          </a:p>
        </p:txBody>
      </p:sp>
    </p:spTree>
    <p:extLst>
      <p:ext uri="{BB962C8B-B14F-4D97-AF65-F5344CB8AC3E}">
        <p14:creationId xmlns:p14="http://schemas.microsoft.com/office/powerpoint/2010/main" val="489777967"/>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dissolv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dissolv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1026" descr="Large confetti"/>
          <p:cNvSpPr>
            <a:spLocks noGrp="1" noChangeArrowheads="1"/>
          </p:cNvSpPr>
          <p:nvPr>
            <p:ph type="title"/>
          </p:nvPr>
        </p:nvSpPr>
        <p:spPr>
          <a:xfrm>
            <a:off x="990600" y="304800"/>
            <a:ext cx="7772400" cy="1143000"/>
          </a:xfrm>
        </p:spPr>
        <p:txBody>
          <a:bodyPr/>
          <a:lstStyle/>
          <a:p>
            <a:r>
              <a:rPr lang="el-GR" b="1" smtClean="0">
                <a:solidFill>
                  <a:srgbClr val="000000"/>
                </a:solidFill>
                <a:latin typeface="Bookman Old Style" pitchFamily="18" charset="0"/>
              </a:rPr>
              <a:t>ΔΕΙΚΤΗΣ ΒΕΤΑ</a:t>
            </a:r>
          </a:p>
        </p:txBody>
      </p:sp>
      <p:sp>
        <p:nvSpPr>
          <p:cNvPr id="1860611" name="Rectangle 1027"/>
          <p:cNvSpPr>
            <a:spLocks noGrp="1" noChangeArrowheads="1"/>
          </p:cNvSpPr>
          <p:nvPr>
            <p:ph idx="1"/>
          </p:nvPr>
        </p:nvSpPr>
        <p:spPr>
          <a:xfrm>
            <a:off x="0" y="1341438"/>
            <a:ext cx="9144000" cy="4754562"/>
          </a:xfrm>
        </p:spPr>
        <p:txBody>
          <a:bodyPr/>
          <a:lstStyle/>
          <a:p>
            <a:pPr algn="just"/>
            <a:r>
              <a:rPr lang="el-GR" b="1" dirty="0" smtClean="0">
                <a:solidFill>
                  <a:srgbClr val="000000"/>
                </a:solidFill>
                <a:latin typeface="Bookman Old Style" pitchFamily="18" charset="0"/>
                <a:cs typeface="Times New Roman" pitchFamily="18" charset="0"/>
              </a:rPr>
              <a:t>Δείκτης </a:t>
            </a:r>
            <a:r>
              <a:rPr lang="en-GB" b="1" dirty="0" smtClean="0">
                <a:solidFill>
                  <a:srgbClr val="000000"/>
                </a:solidFill>
                <a:latin typeface="Bookman Old Style" pitchFamily="18" charset="0"/>
                <a:cs typeface="Times New Roman" pitchFamily="18" charset="0"/>
              </a:rPr>
              <a:t>beta</a:t>
            </a:r>
            <a:r>
              <a:rPr lang="el-GR" b="1" dirty="0" smtClean="0">
                <a:solidFill>
                  <a:srgbClr val="000000"/>
                </a:solidFill>
                <a:latin typeface="Bookman Old Style" pitchFamily="18" charset="0"/>
                <a:cs typeface="Times New Roman" pitchFamily="18" charset="0"/>
              </a:rPr>
              <a:t>:</a:t>
            </a:r>
            <a:r>
              <a:rPr lang="el-GR" dirty="0" smtClean="0">
                <a:solidFill>
                  <a:srgbClr val="000000"/>
                </a:solidFill>
                <a:latin typeface="Bookman Old Style" pitchFamily="18" charset="0"/>
                <a:cs typeface="Times New Roman" pitchFamily="18" charset="0"/>
              </a:rPr>
              <a:t> </a:t>
            </a:r>
            <a:r>
              <a:rPr lang="el-GR" dirty="0"/>
              <a:t>Είναι ο δείκτης ο οποίος μετρά την αστάθεια μιας μετοχής και δείχνει τη διακύμανση της </a:t>
            </a:r>
            <a:r>
              <a:rPr lang="el-GR" dirty="0" err="1"/>
              <a:t>μεταβλητικότητας</a:t>
            </a:r>
            <a:r>
              <a:rPr lang="el-GR" dirty="0"/>
              <a:t> των τιμών μίας μετοχής σε σύγκριση με τη γενικότερη διακύμανση της αγοράς. </a:t>
            </a:r>
            <a:endParaRPr lang="en-US" dirty="0"/>
          </a:p>
          <a:p>
            <a:pPr algn="just"/>
            <a:r>
              <a:rPr lang="el-GR" dirty="0"/>
              <a:t>Η δυσκολία χρήσης αυτού του δείκτη έγκειται στον τρόπο υπολογισμού του. </a:t>
            </a:r>
          </a:p>
          <a:p>
            <a:pPr algn="just"/>
            <a:r>
              <a:rPr lang="en-US" dirty="0" smtClean="0"/>
              <a:t>M</a:t>
            </a:r>
            <a:r>
              <a:rPr lang="el-GR" dirty="0" err="1" smtClean="0"/>
              <a:t>ετοχές</a:t>
            </a:r>
            <a:r>
              <a:rPr lang="el-GR" dirty="0" smtClean="0"/>
              <a:t> που έχουν </a:t>
            </a:r>
            <a:r>
              <a:rPr lang="el-GR" dirty="0" err="1" smtClean="0"/>
              <a:t>beta</a:t>
            </a:r>
            <a:r>
              <a:rPr lang="el-GR" dirty="0" smtClean="0"/>
              <a:t> ανάμεσα από το 0 και το 1 θεωρούνται χαμηλού κινδύνου</a:t>
            </a:r>
          </a:p>
        </p:txBody>
      </p:sp>
    </p:spTree>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60611">
                                            <p:txEl>
                                              <p:pRg st="0" end="0"/>
                                            </p:txEl>
                                          </p:spTgt>
                                        </p:tgtEl>
                                        <p:attrNameLst>
                                          <p:attrName>style.visibility</p:attrName>
                                        </p:attrNameLst>
                                      </p:cBhvr>
                                      <p:to>
                                        <p:strVal val="visible"/>
                                      </p:to>
                                    </p:set>
                                    <p:animEffect transition="in" filter="dissolve">
                                      <p:cBhvr>
                                        <p:cTn id="7" dur="500"/>
                                        <p:tgtEl>
                                          <p:spTgt spid="18606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60611">
                                            <p:txEl>
                                              <p:pRg st="1" end="1"/>
                                            </p:txEl>
                                          </p:spTgt>
                                        </p:tgtEl>
                                        <p:attrNameLst>
                                          <p:attrName>style.visibility</p:attrName>
                                        </p:attrNameLst>
                                      </p:cBhvr>
                                      <p:to>
                                        <p:strVal val="visible"/>
                                      </p:to>
                                    </p:set>
                                    <p:animEffect transition="in" filter="dissolve">
                                      <p:cBhvr>
                                        <p:cTn id="12" dur="500"/>
                                        <p:tgtEl>
                                          <p:spTgt spid="18606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60611">
                                            <p:txEl>
                                              <p:pRg st="2" end="2"/>
                                            </p:txEl>
                                          </p:spTgt>
                                        </p:tgtEl>
                                        <p:attrNameLst>
                                          <p:attrName>style.visibility</p:attrName>
                                        </p:attrNameLst>
                                      </p:cBhvr>
                                      <p:to>
                                        <p:strVal val="visible"/>
                                      </p:to>
                                    </p:set>
                                    <p:animEffect transition="in" filter="dissolve">
                                      <p:cBhvr>
                                        <p:cTn id="17" dur="500"/>
                                        <p:tgtEl>
                                          <p:spTgt spid="18606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0611" grpId="0" build="p"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17602" name="Rectangle 2" descr="Large confetti"/>
          <p:cNvSpPr>
            <a:spLocks noGrp="1" noChangeArrowheads="1"/>
          </p:cNvSpPr>
          <p:nvPr>
            <p:ph type="title"/>
          </p:nvPr>
        </p:nvSpPr>
        <p:spPr/>
        <p:txBody>
          <a:bodyPr rtlCol="0">
            <a:normAutofit fontScale="90000"/>
          </a:bodyPr>
          <a:lstStyle/>
          <a:p>
            <a:pPr fontAlgn="auto">
              <a:spcAft>
                <a:spcPts val="0"/>
              </a:spcAft>
              <a:defRPr/>
            </a:pPr>
            <a:r>
              <a:rPr lang="el-GR" b="1" smtClean="0">
                <a:latin typeface="Bookman Old Style" pitchFamily="18" charset="0"/>
                <a:ea typeface="Arial Unicode MS" pitchFamily="34" charset="-128"/>
                <a:cs typeface="Arial Unicode MS" pitchFamily="34" charset="-128"/>
              </a:rPr>
              <a:t>Ο δείκτης «κεφαλαιοποίηση / πωλήσεις» </a:t>
            </a:r>
            <a:r>
              <a:rPr lang="el-GR" smtClean="0"/>
              <a:t> </a:t>
            </a:r>
          </a:p>
        </p:txBody>
      </p:sp>
      <p:sp>
        <p:nvSpPr>
          <p:cNvPr id="1817603" name="Rectangle 3"/>
          <p:cNvSpPr>
            <a:spLocks noGrp="1" noChangeArrowheads="1"/>
          </p:cNvSpPr>
          <p:nvPr>
            <p:ph idx="1"/>
          </p:nvPr>
        </p:nvSpPr>
        <p:spPr>
          <a:xfrm>
            <a:off x="228600" y="1905000"/>
            <a:ext cx="8915400" cy="4191000"/>
          </a:xfrm>
        </p:spPr>
        <p:txBody>
          <a:bodyPr/>
          <a:lstStyle/>
          <a:p>
            <a:pPr algn="just"/>
            <a:r>
              <a:rPr lang="el-GR" b="1" i="1" smtClean="0">
                <a:solidFill>
                  <a:srgbClr val="000000"/>
                </a:solidFill>
                <a:latin typeface="Bookman Old Style" pitchFamily="18" charset="0"/>
                <a:cs typeface="Times New Roman" pitchFamily="18" charset="0"/>
              </a:rPr>
              <a:t>Ο λόγος </a:t>
            </a:r>
            <a:endParaRPr lang="en-US" b="1" i="1" smtClean="0">
              <a:solidFill>
                <a:srgbClr val="000000"/>
              </a:solidFill>
              <a:latin typeface="Bookman Old Style" pitchFamily="18" charset="0"/>
              <a:cs typeface="Times New Roman" pitchFamily="18" charset="0"/>
            </a:endParaRPr>
          </a:p>
          <a:p>
            <a:pPr lvl="1" algn="just">
              <a:buClr>
                <a:srgbClr val="FF3300"/>
              </a:buClr>
            </a:pPr>
            <a:r>
              <a:rPr lang="el-GR" sz="3200" b="1" i="1" smtClean="0">
                <a:solidFill>
                  <a:srgbClr val="000000"/>
                </a:solidFill>
                <a:latin typeface="Bookman Old Style" pitchFamily="18" charset="0"/>
                <a:cs typeface="Times New Roman" pitchFamily="18" charset="0"/>
              </a:rPr>
              <a:t>«κεφαλαιοποίηση / πωλήσεις» </a:t>
            </a:r>
            <a:endParaRPr lang="en-US" sz="3200" b="1" i="1" smtClean="0">
              <a:solidFill>
                <a:srgbClr val="000000"/>
              </a:solidFill>
              <a:latin typeface="Bookman Old Style" pitchFamily="18" charset="0"/>
              <a:cs typeface="Times New Roman" pitchFamily="18" charset="0"/>
            </a:endParaRPr>
          </a:p>
          <a:p>
            <a:pPr lvl="1" algn="just">
              <a:buClr>
                <a:srgbClr val="FF3300"/>
              </a:buClr>
            </a:pPr>
            <a:r>
              <a:rPr lang="el-GR" sz="3200" b="1" i="1" smtClean="0">
                <a:solidFill>
                  <a:srgbClr val="000000"/>
                </a:solidFill>
                <a:latin typeface="Bookman Old Style" pitchFamily="18" charset="0"/>
                <a:cs typeface="Times New Roman" pitchFamily="18" charset="0"/>
              </a:rPr>
              <a:t>price / sales </a:t>
            </a:r>
            <a:r>
              <a:rPr lang="en-US" sz="3200" b="1" i="1" smtClean="0">
                <a:solidFill>
                  <a:srgbClr val="000000"/>
                </a:solidFill>
                <a:latin typeface="Bookman Old Style" pitchFamily="18" charset="0"/>
                <a:cs typeface="Times New Roman" pitchFamily="18" charset="0"/>
              </a:rPr>
              <a:t>R</a:t>
            </a:r>
            <a:r>
              <a:rPr lang="el-GR" sz="3200" b="1" i="1" smtClean="0">
                <a:solidFill>
                  <a:srgbClr val="000000"/>
                </a:solidFill>
                <a:latin typeface="Bookman Old Style" pitchFamily="18" charset="0"/>
                <a:cs typeface="Times New Roman" pitchFamily="18" charset="0"/>
              </a:rPr>
              <a:t>atio (PSR) </a:t>
            </a:r>
            <a:endParaRPr lang="en-US" sz="3200" b="1" i="1" smtClean="0">
              <a:solidFill>
                <a:srgbClr val="000000"/>
              </a:solidFill>
              <a:latin typeface="Bookman Old Style" pitchFamily="18" charset="0"/>
              <a:cs typeface="Times New Roman" pitchFamily="18" charset="0"/>
            </a:endParaRPr>
          </a:p>
          <a:p>
            <a:pPr algn="just"/>
            <a:r>
              <a:rPr lang="el-GR" b="1" i="1" smtClean="0">
                <a:solidFill>
                  <a:srgbClr val="000000"/>
                </a:solidFill>
                <a:latin typeface="Bookman Old Style" pitchFamily="18" charset="0"/>
                <a:cs typeface="Times New Roman" pitchFamily="18" charset="0"/>
              </a:rPr>
              <a:t>δείχνει πόσο δημοφιλής είναι μια εταιρεία στους επενδυτικούς κύκλους </a:t>
            </a:r>
            <a:endParaRPr lang="en-US" b="1" i="1" smtClean="0">
              <a:solidFill>
                <a:srgbClr val="000000"/>
              </a:solidFill>
              <a:latin typeface="Bookman Old Style" pitchFamily="18" charset="0"/>
              <a:cs typeface="Times New Roman" pitchFamily="18" charset="0"/>
            </a:endParaRPr>
          </a:p>
          <a:p>
            <a:pPr lvl="1" algn="just"/>
            <a:r>
              <a:rPr lang="el-GR" b="1" i="1" smtClean="0">
                <a:solidFill>
                  <a:srgbClr val="000000"/>
                </a:solidFill>
                <a:latin typeface="Bookman Old Style" pitchFamily="18" charset="0"/>
                <a:cs typeface="Times New Roman" pitchFamily="18" charset="0"/>
              </a:rPr>
              <a:t>με βάση την ικανότητά της να «παράγει» πωλήσεις σε μια συγκεκριμένη χρονιά.</a:t>
            </a:r>
            <a:r>
              <a:rPr lang="el-GR" b="1" smtClean="0">
                <a:solidFill>
                  <a:srgbClr val="000000"/>
                </a:solidFill>
                <a:latin typeface="Bookman Old Style" pitchFamily="18" charset="0"/>
                <a:cs typeface="Times New Roman" pitchFamily="18" charset="0"/>
              </a:rPr>
              <a:t> </a:t>
            </a:r>
            <a:endParaRPr lang="en-US" b="1" smtClean="0">
              <a:solidFill>
                <a:srgbClr val="000000"/>
              </a:solidFill>
              <a:latin typeface="Bookman Old Style" pitchFamily="18" charset="0"/>
              <a:cs typeface="Times New Roman" pitchFamily="18" charset="0"/>
            </a:endParaRPr>
          </a:p>
          <a:p>
            <a:pPr algn="just"/>
            <a:endParaRPr lang="en-US" b="1" smtClean="0">
              <a:solidFill>
                <a:srgbClr val="000000"/>
              </a:solidFill>
              <a:latin typeface="Bookman Old Style" pitchFamily="18" charset="0"/>
              <a:cs typeface="Times New Roman" pitchFamily="18" charset="0"/>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17603">
                                            <p:txEl>
                                              <p:pRg st="0" end="0"/>
                                            </p:txEl>
                                          </p:spTgt>
                                        </p:tgtEl>
                                        <p:attrNameLst>
                                          <p:attrName>style.visibility</p:attrName>
                                        </p:attrNameLst>
                                      </p:cBhvr>
                                      <p:to>
                                        <p:strVal val="visible"/>
                                      </p:to>
                                    </p:set>
                                    <p:animEffect transition="in" filter="dissolve">
                                      <p:cBhvr>
                                        <p:cTn id="7" dur="500"/>
                                        <p:tgtEl>
                                          <p:spTgt spid="181760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17603">
                                            <p:txEl>
                                              <p:pRg st="1" end="1"/>
                                            </p:txEl>
                                          </p:spTgt>
                                        </p:tgtEl>
                                        <p:attrNameLst>
                                          <p:attrName>style.visibility</p:attrName>
                                        </p:attrNameLst>
                                      </p:cBhvr>
                                      <p:to>
                                        <p:strVal val="visible"/>
                                      </p:to>
                                    </p:set>
                                    <p:animEffect transition="in" filter="dissolve">
                                      <p:cBhvr>
                                        <p:cTn id="10" dur="500"/>
                                        <p:tgtEl>
                                          <p:spTgt spid="1817603">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817603">
                                            <p:txEl>
                                              <p:pRg st="2" end="2"/>
                                            </p:txEl>
                                          </p:spTgt>
                                        </p:tgtEl>
                                        <p:attrNameLst>
                                          <p:attrName>style.visibility</p:attrName>
                                        </p:attrNameLst>
                                      </p:cBhvr>
                                      <p:to>
                                        <p:strVal val="visible"/>
                                      </p:to>
                                    </p:set>
                                    <p:animEffect transition="in" filter="dissolve">
                                      <p:cBhvr>
                                        <p:cTn id="13" dur="500"/>
                                        <p:tgtEl>
                                          <p:spTgt spid="1817603">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817603">
                                            <p:txEl>
                                              <p:pRg st="3" end="3"/>
                                            </p:txEl>
                                          </p:spTgt>
                                        </p:tgtEl>
                                        <p:attrNameLst>
                                          <p:attrName>style.visibility</p:attrName>
                                        </p:attrNameLst>
                                      </p:cBhvr>
                                      <p:to>
                                        <p:strVal val="visible"/>
                                      </p:to>
                                    </p:set>
                                    <p:animEffect transition="in" filter="dissolve">
                                      <p:cBhvr>
                                        <p:cTn id="18" dur="500"/>
                                        <p:tgtEl>
                                          <p:spTgt spid="1817603">
                                            <p:txEl>
                                              <p:pRg st="3" end="3"/>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817603">
                                            <p:txEl>
                                              <p:pRg st="4" end="4"/>
                                            </p:txEl>
                                          </p:spTgt>
                                        </p:tgtEl>
                                        <p:attrNameLst>
                                          <p:attrName>style.visibility</p:attrName>
                                        </p:attrNameLst>
                                      </p:cBhvr>
                                      <p:to>
                                        <p:strVal val="visible"/>
                                      </p:to>
                                    </p:set>
                                    <p:animEffect transition="in" filter="dissolve">
                                      <p:cBhvr>
                                        <p:cTn id="21" dur="500"/>
                                        <p:tgtEl>
                                          <p:spTgt spid="18176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7603" grpId="0" build="p"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18626" name="Rectangle 2" descr="Large confetti"/>
          <p:cNvSpPr>
            <a:spLocks noGrp="1" noChangeArrowheads="1"/>
          </p:cNvSpPr>
          <p:nvPr>
            <p:ph type="title"/>
          </p:nvPr>
        </p:nvSpPr>
        <p:spPr/>
        <p:txBody>
          <a:bodyPr rtlCol="0">
            <a:normAutofit fontScale="90000"/>
          </a:bodyPr>
          <a:lstStyle/>
          <a:p>
            <a:pPr fontAlgn="auto">
              <a:spcAft>
                <a:spcPts val="0"/>
              </a:spcAft>
              <a:defRPr/>
            </a:pPr>
            <a:r>
              <a:rPr lang="el-GR" b="1" smtClean="0">
                <a:latin typeface="Bookman Old Style" pitchFamily="18" charset="0"/>
                <a:ea typeface="Arial Unicode MS" pitchFamily="34" charset="-128"/>
                <a:cs typeface="Arial Unicode MS" pitchFamily="34" charset="-128"/>
              </a:rPr>
              <a:t>Ο δείκτης «κεφαλαιοποίηση / πωλήσεις» </a:t>
            </a:r>
            <a:r>
              <a:rPr lang="el-GR" smtClean="0"/>
              <a:t> </a:t>
            </a:r>
          </a:p>
        </p:txBody>
      </p:sp>
      <p:sp>
        <p:nvSpPr>
          <p:cNvPr id="1818627" name="Rectangle 3"/>
          <p:cNvSpPr>
            <a:spLocks noGrp="1" noChangeArrowheads="1"/>
          </p:cNvSpPr>
          <p:nvPr>
            <p:ph idx="1"/>
          </p:nvPr>
        </p:nvSpPr>
        <p:spPr>
          <a:xfrm>
            <a:off x="0" y="1600200"/>
            <a:ext cx="9144000" cy="5257800"/>
          </a:xfrm>
          <a:solidFill>
            <a:srgbClr val="FEFBE6"/>
          </a:solidFill>
        </p:spPr>
        <p:txBody>
          <a:bodyPr/>
          <a:lstStyle/>
          <a:p>
            <a:pPr algn="just"/>
            <a:r>
              <a:rPr lang="el-GR" b="1" dirty="0" smtClean="0">
                <a:latin typeface="Bookman Old Style" pitchFamily="18" charset="0"/>
              </a:rPr>
              <a:t>Π</a:t>
            </a:r>
            <a:r>
              <a:rPr lang="el-GR" b="1" dirty="0" smtClean="0">
                <a:latin typeface="Bookman Old Style" pitchFamily="18" charset="0"/>
                <a:cs typeface="Times New Roman" pitchFamily="18" charset="0"/>
              </a:rPr>
              <a:t>ροσδιορίζεται από τα δύο θεμελιώδη μεγέθη της εταιρείας </a:t>
            </a:r>
            <a:endParaRPr lang="el-GR" b="1" dirty="0" smtClean="0">
              <a:latin typeface="Bookman Old Style" pitchFamily="18" charset="0"/>
            </a:endParaRPr>
          </a:p>
          <a:p>
            <a:pPr lvl="1" algn="just">
              <a:buClr>
                <a:srgbClr val="FF3300"/>
              </a:buClr>
            </a:pPr>
            <a:r>
              <a:rPr lang="el-GR" b="1" dirty="0" smtClean="0">
                <a:latin typeface="Bookman Old Style" pitchFamily="18" charset="0"/>
                <a:cs typeface="Times New Roman" pitchFamily="18" charset="0"/>
              </a:rPr>
              <a:t>την κεφαλαιοποίηση</a:t>
            </a:r>
            <a:r>
              <a:rPr lang="el-GR" b="1" dirty="0" smtClean="0">
                <a:latin typeface="Bookman Old Style" pitchFamily="18" charset="0"/>
              </a:rPr>
              <a:t> - </a:t>
            </a:r>
            <a:r>
              <a:rPr lang="el-GR" b="1" dirty="0" smtClean="0">
                <a:latin typeface="Bookman Old Style" pitchFamily="18" charset="0"/>
                <a:cs typeface="Times New Roman" pitchFamily="18" charset="0"/>
              </a:rPr>
              <a:t>χρηματιστηριακή αξία σε ευρώ</a:t>
            </a:r>
            <a:endParaRPr lang="el-GR" b="1" dirty="0" smtClean="0">
              <a:latin typeface="Bookman Old Style" pitchFamily="18" charset="0"/>
            </a:endParaRPr>
          </a:p>
          <a:p>
            <a:pPr lvl="2" algn="just">
              <a:buClr>
                <a:schemeClr val="accent1"/>
              </a:buClr>
            </a:pPr>
            <a:r>
              <a:rPr lang="el-GR" sz="2800" b="1" dirty="0" smtClean="0">
                <a:latin typeface="Bookman Old Style" pitchFamily="18" charset="0"/>
                <a:cs typeface="Times New Roman" pitchFamily="18" charset="0"/>
              </a:rPr>
              <a:t>το γινόμενο «συνολικός αριθμός μετοχών της εταιρείας Χ τρέχουσα τιμή μετοχής στο Χρηματιστήριο»</a:t>
            </a:r>
            <a:endParaRPr lang="en-US" sz="2800" b="1" dirty="0" smtClean="0">
              <a:latin typeface="Bookman Old Style" pitchFamily="18" charset="0"/>
              <a:cs typeface="Times New Roman" pitchFamily="18" charset="0"/>
            </a:endParaRPr>
          </a:p>
          <a:p>
            <a:pPr lvl="1" algn="just">
              <a:buClr>
                <a:srgbClr val="FF3300"/>
              </a:buClr>
            </a:pPr>
            <a:r>
              <a:rPr lang="el-GR" b="1" dirty="0" smtClean="0">
                <a:latin typeface="Bookman Old Style" pitchFamily="18" charset="0"/>
                <a:cs typeface="Times New Roman" pitchFamily="18" charset="0"/>
              </a:rPr>
              <a:t>τις πωλήσεις (κύκλο εργασιών) της εξεταζόμενης εταιρείας (μέγεθος σε ευρώ).</a:t>
            </a:r>
            <a:r>
              <a:rPr lang="el-GR" sz="2400" b="1" dirty="0" smtClean="0">
                <a:latin typeface="Bookman Old Style" pitchFamily="18" charset="0"/>
                <a:cs typeface="Times New Roman" pitchFamily="18" charset="0"/>
              </a:rPr>
              <a:t> </a:t>
            </a:r>
            <a:endParaRPr lang="en-US" sz="2400" b="1" dirty="0" smtClean="0">
              <a:latin typeface="Bookman Old Style" pitchFamily="18" charset="0"/>
              <a:cs typeface="Times New Roman" pitchFamily="18" charset="0"/>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18627">
                                            <p:txEl>
                                              <p:pRg st="0" end="0"/>
                                            </p:txEl>
                                          </p:spTgt>
                                        </p:tgtEl>
                                        <p:attrNameLst>
                                          <p:attrName>style.visibility</p:attrName>
                                        </p:attrNameLst>
                                      </p:cBhvr>
                                      <p:to>
                                        <p:strVal val="visible"/>
                                      </p:to>
                                    </p:set>
                                    <p:animEffect transition="in" filter="dissolve">
                                      <p:cBhvr>
                                        <p:cTn id="7" dur="500"/>
                                        <p:tgtEl>
                                          <p:spTgt spid="1818627">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18627">
                                            <p:txEl>
                                              <p:pRg st="1" end="1"/>
                                            </p:txEl>
                                          </p:spTgt>
                                        </p:tgtEl>
                                        <p:attrNameLst>
                                          <p:attrName>style.visibility</p:attrName>
                                        </p:attrNameLst>
                                      </p:cBhvr>
                                      <p:to>
                                        <p:strVal val="visible"/>
                                      </p:to>
                                    </p:set>
                                    <p:animEffect transition="in" filter="dissolve">
                                      <p:cBhvr>
                                        <p:cTn id="10" dur="500"/>
                                        <p:tgtEl>
                                          <p:spTgt spid="1818627">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818627">
                                            <p:txEl>
                                              <p:pRg st="2" end="2"/>
                                            </p:txEl>
                                          </p:spTgt>
                                        </p:tgtEl>
                                        <p:attrNameLst>
                                          <p:attrName>style.visibility</p:attrName>
                                        </p:attrNameLst>
                                      </p:cBhvr>
                                      <p:to>
                                        <p:strVal val="visible"/>
                                      </p:to>
                                    </p:set>
                                    <p:animEffect transition="in" filter="dissolve">
                                      <p:cBhvr>
                                        <p:cTn id="13" dur="500"/>
                                        <p:tgtEl>
                                          <p:spTgt spid="1818627">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818627">
                                            <p:txEl>
                                              <p:pRg st="3" end="3"/>
                                            </p:txEl>
                                          </p:spTgt>
                                        </p:tgtEl>
                                        <p:attrNameLst>
                                          <p:attrName>style.visibility</p:attrName>
                                        </p:attrNameLst>
                                      </p:cBhvr>
                                      <p:to>
                                        <p:strVal val="visible"/>
                                      </p:to>
                                    </p:set>
                                    <p:animEffect transition="in" filter="dissolve">
                                      <p:cBhvr>
                                        <p:cTn id="16" dur="500"/>
                                        <p:tgtEl>
                                          <p:spTgt spid="18186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8627" grpId="0" build="p"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19650" name="Rectangle 2" descr="Large confetti"/>
          <p:cNvSpPr>
            <a:spLocks noGrp="1" noChangeArrowheads="1"/>
          </p:cNvSpPr>
          <p:nvPr>
            <p:ph type="title"/>
          </p:nvPr>
        </p:nvSpPr>
        <p:spPr/>
        <p:txBody>
          <a:bodyPr rtlCol="0">
            <a:normAutofit fontScale="90000"/>
          </a:bodyPr>
          <a:lstStyle/>
          <a:p>
            <a:pPr fontAlgn="auto">
              <a:spcAft>
                <a:spcPts val="0"/>
              </a:spcAft>
              <a:defRPr/>
            </a:pPr>
            <a:r>
              <a:rPr lang="el-GR" b="1" smtClean="0">
                <a:latin typeface="Bookman Old Style" pitchFamily="18" charset="0"/>
                <a:ea typeface="Arial Unicode MS" pitchFamily="34" charset="-128"/>
                <a:cs typeface="Arial Unicode MS" pitchFamily="34" charset="-128"/>
              </a:rPr>
              <a:t>Ο δείκτης «κεφαλαιοποίηση / πωλήσεις» </a:t>
            </a:r>
            <a:r>
              <a:rPr lang="el-GR" smtClean="0"/>
              <a:t> </a:t>
            </a:r>
          </a:p>
        </p:txBody>
      </p:sp>
      <p:sp>
        <p:nvSpPr>
          <p:cNvPr id="1819651" name="Rectangle 3"/>
          <p:cNvSpPr>
            <a:spLocks noGrp="1" noChangeArrowheads="1"/>
          </p:cNvSpPr>
          <p:nvPr>
            <p:ph idx="1"/>
          </p:nvPr>
        </p:nvSpPr>
        <p:spPr>
          <a:xfrm>
            <a:off x="0" y="1676400"/>
            <a:ext cx="9144000" cy="5181600"/>
          </a:xfrm>
          <a:solidFill>
            <a:srgbClr val="FEFBE6"/>
          </a:solidFill>
        </p:spPr>
        <p:txBody>
          <a:bodyPr/>
          <a:lstStyle/>
          <a:p>
            <a:pPr algn="just"/>
            <a:r>
              <a:rPr lang="el-GR" b="1" dirty="0" smtClean="0">
                <a:latin typeface="Bookman Old Style" pitchFamily="18" charset="0"/>
              </a:rPr>
              <a:t>Ε</a:t>
            </a:r>
            <a:r>
              <a:rPr lang="el-GR" b="1" dirty="0" smtClean="0">
                <a:latin typeface="Bookman Old Style" pitchFamily="18" charset="0"/>
                <a:ea typeface="Arial Unicode MS" pitchFamily="34" charset="-128"/>
                <a:cs typeface="Arial Unicode MS" pitchFamily="34" charset="-128"/>
              </a:rPr>
              <a:t>ίναι ορθότερο να λαμβάνουμε τις πωλήσεις του τελευταίου διαθέσιμου (δημοσιευμένου) ισολογισμού της εταιρείας, </a:t>
            </a:r>
            <a:endParaRPr lang="el-GR" b="1" dirty="0" smtClean="0">
              <a:latin typeface="Bookman Old Style" pitchFamily="18" charset="0"/>
            </a:endParaRPr>
          </a:p>
          <a:p>
            <a:pPr lvl="1" algn="just"/>
            <a:r>
              <a:rPr lang="el-GR" b="1" dirty="0" smtClean="0">
                <a:latin typeface="Bookman Old Style" pitchFamily="18" charset="0"/>
                <a:ea typeface="Arial Unicode MS" pitchFamily="34" charset="-128"/>
                <a:cs typeface="Arial Unicode MS" pitchFamily="34" charset="-128"/>
              </a:rPr>
              <a:t>ο παρονομαστής του κλάσματος να βρίσκεται όσο το δυνατόν πιο κοντά χρονικώς με την τρέχουσα κεφαλαιοποίηση</a:t>
            </a:r>
            <a:endParaRPr lang="en-US" sz="2400" b="1" dirty="0" smtClean="0">
              <a:latin typeface="Bookman Old Style" pitchFamily="18" charset="0"/>
              <a:ea typeface="Arial Unicode MS" pitchFamily="34" charset="-128"/>
              <a:cs typeface="Arial Unicode MS" pitchFamily="34" charset="-128"/>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19651">
                                            <p:txEl>
                                              <p:pRg st="0" end="0"/>
                                            </p:txEl>
                                          </p:spTgt>
                                        </p:tgtEl>
                                        <p:attrNameLst>
                                          <p:attrName>style.visibility</p:attrName>
                                        </p:attrNameLst>
                                      </p:cBhvr>
                                      <p:to>
                                        <p:strVal val="visible"/>
                                      </p:to>
                                    </p:set>
                                    <p:animEffect transition="in" filter="dissolve">
                                      <p:cBhvr>
                                        <p:cTn id="7" dur="500"/>
                                        <p:tgtEl>
                                          <p:spTgt spid="1819651">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19651">
                                            <p:txEl>
                                              <p:pRg st="1" end="1"/>
                                            </p:txEl>
                                          </p:spTgt>
                                        </p:tgtEl>
                                        <p:attrNameLst>
                                          <p:attrName>style.visibility</p:attrName>
                                        </p:attrNameLst>
                                      </p:cBhvr>
                                      <p:to>
                                        <p:strVal val="visible"/>
                                      </p:to>
                                    </p:set>
                                    <p:animEffect transition="in" filter="dissolve">
                                      <p:cBhvr>
                                        <p:cTn id="10" dur="500"/>
                                        <p:tgtEl>
                                          <p:spTgt spid="18196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9651" grpId="0" build="p"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0674" name="Rectangle 2" descr="Large confetti"/>
          <p:cNvSpPr>
            <a:spLocks noGrp="1" noChangeArrowheads="1"/>
          </p:cNvSpPr>
          <p:nvPr>
            <p:ph type="title"/>
          </p:nvPr>
        </p:nvSpPr>
        <p:spPr/>
        <p:txBody>
          <a:bodyPr rtlCol="0">
            <a:normAutofit fontScale="90000"/>
          </a:bodyPr>
          <a:lstStyle/>
          <a:p>
            <a:pPr fontAlgn="auto">
              <a:spcAft>
                <a:spcPts val="0"/>
              </a:spcAft>
              <a:defRPr/>
            </a:pPr>
            <a:r>
              <a:rPr lang="el-GR" b="1" smtClean="0">
                <a:latin typeface="Bookman Old Style" pitchFamily="18" charset="0"/>
                <a:ea typeface="Arial Unicode MS" pitchFamily="34" charset="-128"/>
                <a:cs typeface="Arial Unicode MS" pitchFamily="34" charset="-128"/>
              </a:rPr>
              <a:t>Ο δείκτης «κεφαλαιοποίηση / πωλήσεις» </a:t>
            </a:r>
            <a:r>
              <a:rPr lang="el-GR" smtClean="0"/>
              <a:t> </a:t>
            </a:r>
          </a:p>
        </p:txBody>
      </p:sp>
      <p:sp>
        <p:nvSpPr>
          <p:cNvPr id="1820675" name="Rectangle 3"/>
          <p:cNvSpPr>
            <a:spLocks noGrp="1" noChangeArrowheads="1"/>
          </p:cNvSpPr>
          <p:nvPr>
            <p:ph idx="1"/>
          </p:nvPr>
        </p:nvSpPr>
        <p:spPr>
          <a:xfrm>
            <a:off x="228600" y="1981200"/>
            <a:ext cx="8686800" cy="4114800"/>
          </a:xfrm>
        </p:spPr>
        <p:txBody>
          <a:bodyPr/>
          <a:lstStyle/>
          <a:p>
            <a:pPr algn="just"/>
            <a:r>
              <a:rPr lang="el-GR" b="1" dirty="0" smtClean="0">
                <a:latin typeface="Bookman Old Style" pitchFamily="18" charset="0"/>
              </a:rPr>
              <a:t>Δ</a:t>
            </a:r>
            <a:r>
              <a:rPr lang="el-GR" b="1" dirty="0" smtClean="0">
                <a:latin typeface="Bookman Old Style" pitchFamily="18" charset="0"/>
                <a:ea typeface="Arial Unicode MS" pitchFamily="34" charset="-128"/>
                <a:cs typeface="Arial Unicode MS" pitchFamily="34" charset="-128"/>
              </a:rPr>
              <a:t>εν είναι τόσο διαδεδομένος στην ελληνική επενδυτική κοινότητα, </a:t>
            </a:r>
            <a:endParaRPr lang="el-GR" b="1" dirty="0" smtClean="0">
              <a:latin typeface="Bookman Old Style" pitchFamily="18" charset="0"/>
            </a:endParaRPr>
          </a:p>
          <a:p>
            <a:pPr algn="just"/>
            <a:r>
              <a:rPr lang="el-GR" b="1" dirty="0" smtClean="0">
                <a:latin typeface="Bookman Old Style" pitchFamily="18" charset="0"/>
                <a:ea typeface="Arial Unicode MS" pitchFamily="34" charset="-128"/>
                <a:cs typeface="Arial Unicode MS" pitchFamily="34" charset="-128"/>
              </a:rPr>
              <a:t>προσφέρει αποτελέσματα τα οποία είναι ιδιαιτέρως αξιόλογα </a:t>
            </a:r>
            <a:endParaRPr lang="el-GR" b="1" dirty="0" smtClean="0">
              <a:latin typeface="Bookman Old Style" pitchFamily="18" charset="0"/>
            </a:endParaRPr>
          </a:p>
          <a:p>
            <a:pPr lvl="1" algn="just"/>
            <a:r>
              <a:rPr lang="el-GR" b="1" dirty="0" smtClean="0">
                <a:latin typeface="Bookman Old Style" pitchFamily="18" charset="0"/>
                <a:ea typeface="Arial Unicode MS" pitchFamily="34" charset="-128"/>
                <a:cs typeface="Arial Unicode MS" pitchFamily="34" charset="-128"/>
              </a:rPr>
              <a:t>πιο αξιόπιστα από τον μεγαλύτερο αριθμό των διαφόρων δεικτών αξιολόγησης, που εμφανίζονται σχετικά ευρύτερα στην αγορά.</a:t>
            </a:r>
            <a:endParaRPr lang="en-US" b="1" dirty="0" smtClean="0">
              <a:latin typeface="Bookman Old Style" pitchFamily="18" charset="0"/>
              <a:ea typeface="Arial Unicode MS" pitchFamily="34" charset="-128"/>
              <a:cs typeface="Arial Unicode MS" pitchFamily="34" charset="-128"/>
            </a:endParaRPr>
          </a:p>
          <a:p>
            <a:pPr algn="just">
              <a:buFontTx/>
              <a:buNone/>
            </a:pPr>
            <a:endParaRPr lang="el-GR" b="1" dirty="0" smtClean="0">
              <a:latin typeface="Bookman Old Style" pitchFamily="18" charset="0"/>
              <a:cs typeface="Times New Roman" pitchFamily="18" charset="0"/>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20675">
                                            <p:txEl>
                                              <p:pRg st="0" end="0"/>
                                            </p:txEl>
                                          </p:spTgt>
                                        </p:tgtEl>
                                        <p:attrNameLst>
                                          <p:attrName>style.visibility</p:attrName>
                                        </p:attrNameLst>
                                      </p:cBhvr>
                                      <p:to>
                                        <p:strVal val="visible"/>
                                      </p:to>
                                    </p:set>
                                    <p:animEffect transition="in" filter="dissolve">
                                      <p:cBhvr>
                                        <p:cTn id="7" dur="500"/>
                                        <p:tgtEl>
                                          <p:spTgt spid="18206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20675">
                                            <p:txEl>
                                              <p:pRg st="1" end="1"/>
                                            </p:txEl>
                                          </p:spTgt>
                                        </p:tgtEl>
                                        <p:attrNameLst>
                                          <p:attrName>style.visibility</p:attrName>
                                        </p:attrNameLst>
                                      </p:cBhvr>
                                      <p:to>
                                        <p:strVal val="visible"/>
                                      </p:to>
                                    </p:set>
                                    <p:animEffect transition="in" filter="dissolve">
                                      <p:cBhvr>
                                        <p:cTn id="12" dur="500"/>
                                        <p:tgtEl>
                                          <p:spTgt spid="1820675">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820675">
                                            <p:txEl>
                                              <p:pRg st="2" end="2"/>
                                            </p:txEl>
                                          </p:spTgt>
                                        </p:tgtEl>
                                        <p:attrNameLst>
                                          <p:attrName>style.visibility</p:attrName>
                                        </p:attrNameLst>
                                      </p:cBhvr>
                                      <p:to>
                                        <p:strVal val="visible"/>
                                      </p:to>
                                    </p:set>
                                    <p:animEffect transition="in" filter="dissolve">
                                      <p:cBhvr>
                                        <p:cTn id="15" dur="500"/>
                                        <p:tgtEl>
                                          <p:spTgt spid="18206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0675"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5138" name="Rectangle 2" descr="Large confetti"/>
          <p:cNvSpPr>
            <a:spLocks noGrp="1" noChangeArrowheads="1"/>
          </p:cNvSpPr>
          <p:nvPr>
            <p:ph type="title"/>
          </p:nvPr>
        </p:nvSpPr>
        <p:spPr>
          <a:xfrm>
            <a:off x="990600" y="304800"/>
            <a:ext cx="7772400" cy="1143000"/>
          </a:xfrm>
        </p:spPr>
        <p:txBody>
          <a:bodyPr/>
          <a:lstStyle/>
          <a:p>
            <a:pPr algn="ctr"/>
            <a:r>
              <a:rPr lang="el-GR" altLang="el-GR" b="1">
                <a:solidFill>
                  <a:srgbClr val="000000"/>
                </a:solidFill>
                <a:latin typeface="Bookman Old Style" pitchFamily="18" charset="0"/>
                <a:cs typeface="Times New Roman" pitchFamily="18" charset="0"/>
              </a:rPr>
              <a:t>Κέρδη ανά μετοχή </a:t>
            </a:r>
            <a:r>
              <a:rPr lang="en-US" altLang="el-GR" b="1">
                <a:solidFill>
                  <a:srgbClr val="000000"/>
                </a:solidFill>
                <a:latin typeface="Bookman Old Style" pitchFamily="18" charset="0"/>
                <a:cs typeface="Times New Roman" pitchFamily="18" charset="0"/>
              </a:rPr>
              <a:t>- KAM</a:t>
            </a:r>
            <a:r>
              <a:rPr lang="el-GR" altLang="el-GR" b="1">
                <a:solidFill>
                  <a:srgbClr val="000000"/>
                </a:solidFill>
                <a:latin typeface="Bookman Old Style" pitchFamily="18" charset="0"/>
                <a:cs typeface="Times New Roman" pitchFamily="18" charset="0"/>
              </a:rPr>
              <a:t> </a:t>
            </a:r>
            <a:r>
              <a:rPr lang="en-US" altLang="el-GR" b="1">
                <a:solidFill>
                  <a:srgbClr val="000000"/>
                </a:solidFill>
                <a:latin typeface="Bookman Old Style" pitchFamily="18" charset="0"/>
                <a:cs typeface="Times New Roman" pitchFamily="18" charset="0"/>
              </a:rPr>
              <a:t>EPS</a:t>
            </a:r>
            <a:endParaRPr lang="el-GR" altLang="el-GR" b="1">
              <a:solidFill>
                <a:srgbClr val="000000"/>
              </a:solidFill>
              <a:latin typeface="Bookman Old Style" pitchFamily="18" charset="0"/>
              <a:cs typeface="Times New Roman" pitchFamily="18" charset="0"/>
            </a:endParaRPr>
          </a:p>
        </p:txBody>
      </p:sp>
      <p:sp>
        <p:nvSpPr>
          <p:cNvPr id="1755139" name="Rectangle 3"/>
          <p:cNvSpPr>
            <a:spLocks noGrp="1" noChangeArrowheads="1"/>
          </p:cNvSpPr>
          <p:nvPr>
            <p:ph idx="1"/>
          </p:nvPr>
        </p:nvSpPr>
        <p:spPr>
          <a:xfrm>
            <a:off x="107504" y="1628800"/>
            <a:ext cx="8731696" cy="4968552"/>
          </a:xfrm>
        </p:spPr>
        <p:txBody>
          <a:bodyPr/>
          <a:lstStyle/>
          <a:p>
            <a:pPr algn="just"/>
            <a:r>
              <a:rPr lang="el-GR" altLang="el-GR" b="1" dirty="0">
                <a:solidFill>
                  <a:srgbClr val="FF0000"/>
                </a:solidFill>
                <a:cs typeface="Times New Roman" pitchFamily="18" charset="0"/>
              </a:rPr>
              <a:t>Σημαντικό για τον επενδυτή είναι η αύξηση των κερδών ανά μετοχή</a:t>
            </a:r>
            <a:r>
              <a:rPr lang="el-GR" altLang="el-GR" dirty="0">
                <a:solidFill>
                  <a:srgbClr val="000000"/>
                </a:solidFill>
                <a:cs typeface="Times New Roman" pitchFamily="18" charset="0"/>
              </a:rPr>
              <a:t>, </a:t>
            </a:r>
            <a:endParaRPr lang="el-GR" altLang="el-GR" dirty="0" smtClean="0">
              <a:solidFill>
                <a:srgbClr val="000000"/>
              </a:solidFill>
              <a:cs typeface="Times New Roman" pitchFamily="18" charset="0"/>
            </a:endParaRPr>
          </a:p>
          <a:p>
            <a:pPr lvl="1" algn="just"/>
            <a:r>
              <a:rPr lang="el-GR" altLang="el-GR" dirty="0" smtClean="0">
                <a:solidFill>
                  <a:srgbClr val="000000"/>
                </a:solidFill>
                <a:cs typeface="Times New Roman" pitchFamily="18" charset="0"/>
              </a:rPr>
              <a:t>επειδή </a:t>
            </a:r>
            <a:r>
              <a:rPr lang="el-GR" altLang="el-GR" dirty="0">
                <a:solidFill>
                  <a:srgbClr val="000000"/>
                </a:solidFill>
                <a:cs typeface="Times New Roman" pitchFamily="18" charset="0"/>
              </a:rPr>
              <a:t>η αύξησή τους σημαίνει </a:t>
            </a:r>
            <a:r>
              <a:rPr lang="el-GR" altLang="el-GR" dirty="0">
                <a:solidFill>
                  <a:srgbClr val="000000"/>
                </a:solidFill>
              </a:rPr>
              <a:t>επιτυχημένες</a:t>
            </a:r>
            <a:r>
              <a:rPr lang="el-GR" altLang="el-GR" dirty="0">
                <a:solidFill>
                  <a:srgbClr val="000000"/>
                </a:solidFill>
                <a:cs typeface="Times New Roman" pitchFamily="18" charset="0"/>
              </a:rPr>
              <a:t> επενδύσεις, κάτι που δεν δεικνύουν τα συνολικά κέρδη.</a:t>
            </a:r>
            <a:endParaRPr lang="el-GR" altLang="el-GR" dirty="0">
              <a:solidFill>
                <a:srgbClr val="000000"/>
              </a:solidFill>
            </a:endParaRPr>
          </a:p>
          <a:p>
            <a:pPr algn="just"/>
            <a:r>
              <a:rPr lang="el-GR" altLang="el-GR" dirty="0">
                <a:solidFill>
                  <a:srgbClr val="000000"/>
                </a:solidFill>
                <a:cs typeface="Times New Roman" pitchFamily="18" charset="0"/>
              </a:rPr>
              <a:t> </a:t>
            </a:r>
            <a:r>
              <a:rPr lang="el-GR" altLang="el-GR" dirty="0">
                <a:solidFill>
                  <a:srgbClr val="000000"/>
                </a:solidFill>
              </a:rPr>
              <a:t>Παράδειγμα</a:t>
            </a:r>
            <a:r>
              <a:rPr lang="en-US" altLang="el-GR" dirty="0">
                <a:solidFill>
                  <a:srgbClr val="000000"/>
                </a:solidFill>
              </a:rPr>
              <a:t>: </a:t>
            </a:r>
            <a:r>
              <a:rPr lang="el-GR" altLang="el-GR" dirty="0">
                <a:solidFill>
                  <a:srgbClr val="000000"/>
                </a:solidFill>
              </a:rPr>
              <a:t>Αν μια εταιρία προχωρήσει στην αύξηση μετοχικού κεφαλαίου για την ανάληψη μια νέας επένδυσης, η οποία θα αποδώσει λιγότερο από την εταιρία, τα συνολικά κέρδη θα αυξηθούν ενώ τα ΚΑΜ θα μειωθούν </a:t>
            </a:r>
            <a:endParaRPr lang="en-GB" altLang="el-GR" dirty="0">
              <a:solidFill>
                <a:srgbClr val="000000"/>
              </a:solidFill>
            </a:endParaRPr>
          </a:p>
        </p:txBody>
      </p:sp>
    </p:spTree>
    <p:extLst>
      <p:ext uri="{BB962C8B-B14F-4D97-AF65-F5344CB8AC3E}">
        <p14:creationId xmlns:p14="http://schemas.microsoft.com/office/powerpoint/2010/main" val="3791670472"/>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55139">
                                            <p:txEl>
                                              <p:pRg st="0" end="0"/>
                                            </p:txEl>
                                          </p:spTgt>
                                        </p:tgtEl>
                                        <p:attrNameLst>
                                          <p:attrName>style.visibility</p:attrName>
                                        </p:attrNameLst>
                                      </p:cBhvr>
                                      <p:to>
                                        <p:strVal val="visible"/>
                                      </p:to>
                                    </p:set>
                                    <p:animEffect transition="in" filter="dissolve">
                                      <p:cBhvr>
                                        <p:cTn id="7" dur="500"/>
                                        <p:tgtEl>
                                          <p:spTgt spid="1755139">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55139">
                                            <p:txEl>
                                              <p:pRg st="1" end="1"/>
                                            </p:txEl>
                                          </p:spTgt>
                                        </p:tgtEl>
                                        <p:attrNameLst>
                                          <p:attrName>style.visibility</p:attrName>
                                        </p:attrNameLst>
                                      </p:cBhvr>
                                      <p:to>
                                        <p:strVal val="visible"/>
                                      </p:to>
                                    </p:set>
                                    <p:animEffect transition="in" filter="dissolve">
                                      <p:cBhvr>
                                        <p:cTn id="10" dur="500"/>
                                        <p:tgtEl>
                                          <p:spTgt spid="1755139">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755139">
                                            <p:txEl>
                                              <p:pRg st="2" end="2"/>
                                            </p:txEl>
                                          </p:spTgt>
                                        </p:tgtEl>
                                        <p:attrNameLst>
                                          <p:attrName>style.visibility</p:attrName>
                                        </p:attrNameLst>
                                      </p:cBhvr>
                                      <p:to>
                                        <p:strVal val="visible"/>
                                      </p:to>
                                    </p:set>
                                    <p:animEffect transition="in" filter="dissolve">
                                      <p:cBhvr>
                                        <p:cTn id="15" dur="500"/>
                                        <p:tgtEl>
                                          <p:spTgt spid="17551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5139" grpId="0" build="p"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1698" name="Rectangle 2" descr="Large confetti"/>
          <p:cNvSpPr>
            <a:spLocks noGrp="1" noChangeArrowheads="1"/>
          </p:cNvSpPr>
          <p:nvPr>
            <p:ph type="title"/>
          </p:nvPr>
        </p:nvSpPr>
        <p:spPr/>
        <p:txBody>
          <a:bodyPr rtlCol="0">
            <a:normAutofit fontScale="90000"/>
          </a:bodyPr>
          <a:lstStyle/>
          <a:p>
            <a:pPr fontAlgn="auto">
              <a:spcAft>
                <a:spcPts val="0"/>
              </a:spcAft>
              <a:defRPr/>
            </a:pPr>
            <a:r>
              <a:rPr lang="el-GR" b="1" smtClean="0">
                <a:latin typeface="Bookman Old Style" pitchFamily="18" charset="0"/>
                <a:ea typeface="Arial Unicode MS" pitchFamily="34" charset="-128"/>
                <a:cs typeface="Arial Unicode MS" pitchFamily="34" charset="-128"/>
              </a:rPr>
              <a:t>Ο δείκτης «κεφαλαιοποίηση / πωλήσεις» </a:t>
            </a:r>
            <a:r>
              <a:rPr lang="el-GR" smtClean="0"/>
              <a:t> </a:t>
            </a:r>
          </a:p>
        </p:txBody>
      </p:sp>
      <p:sp>
        <p:nvSpPr>
          <p:cNvPr id="1821699" name="Rectangle 3"/>
          <p:cNvSpPr>
            <a:spLocks noGrp="1" noChangeArrowheads="1"/>
          </p:cNvSpPr>
          <p:nvPr>
            <p:ph sz="half" idx="1"/>
          </p:nvPr>
        </p:nvSpPr>
        <p:spPr>
          <a:xfrm>
            <a:off x="0" y="1905000"/>
            <a:ext cx="4724400" cy="4191000"/>
          </a:xfrm>
          <a:solidFill>
            <a:srgbClr val="FEFBE6"/>
          </a:solidFill>
        </p:spPr>
        <p:txBody>
          <a:bodyPr/>
          <a:lstStyle/>
          <a:p>
            <a:pPr algn="just"/>
            <a:r>
              <a:rPr lang="el-GR" b="1" smtClean="0">
                <a:latin typeface="Bookman Old Style" pitchFamily="18" charset="0"/>
              </a:rPr>
              <a:t>Μοιάζει αρκετά με τον δείκτη Ρ/Ε</a:t>
            </a:r>
          </a:p>
          <a:p>
            <a:r>
              <a:rPr lang="el-GR" b="1" smtClean="0">
                <a:latin typeface="Bookman Old Style" pitchFamily="18" charset="0"/>
              </a:rPr>
              <a:t>Σύμφωνα με τους «οπαδούς» του λειτουργεί αποτελεσματικότερα από τον δείκτη Ρ/Ε. </a:t>
            </a:r>
          </a:p>
          <a:p>
            <a:pPr algn="just">
              <a:buFontTx/>
              <a:buNone/>
            </a:pPr>
            <a:endParaRPr lang="el-GR" b="1" smtClean="0">
              <a:latin typeface="Bookman Old Style" pitchFamily="18" charset="0"/>
            </a:endParaRPr>
          </a:p>
        </p:txBody>
      </p:sp>
      <p:graphicFrame>
        <p:nvGraphicFramePr>
          <p:cNvPr id="1821700" name="Object 4"/>
          <p:cNvGraphicFramePr>
            <a:graphicFrameLocks noGrp="1" noChangeAspect="1"/>
          </p:cNvGraphicFramePr>
          <p:nvPr>
            <p:ph sz="half" idx="2"/>
          </p:nvPr>
        </p:nvGraphicFramePr>
        <p:xfrm>
          <a:off x="5038725" y="1700213"/>
          <a:ext cx="4105275" cy="4465637"/>
        </p:xfrm>
        <a:graphic>
          <a:graphicData uri="http://schemas.openxmlformats.org/presentationml/2006/ole">
            <mc:AlternateContent xmlns:mc="http://schemas.openxmlformats.org/markup-compatibility/2006">
              <mc:Choice xmlns:v="urn:schemas-microsoft-com:vml" Requires="v">
                <p:oleObj spid="_x0000_s72751" name="Φύλλο εργασίας" r:id="rId4" imgW="3258064" imgH="2229154" progId="Excel.Sheet.8">
                  <p:embed/>
                </p:oleObj>
              </mc:Choice>
              <mc:Fallback>
                <p:oleObj name="Φύλλο εργασίας" r:id="rId4" imgW="3258064" imgH="2229154" progId="Excel.Sheet.8">
                  <p:embed/>
                  <p:pic>
                    <p:nvPicPr>
                      <p:cNvPr id="0" name="Object 4"/>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38725" y="1700213"/>
                        <a:ext cx="4105275" cy="446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random/>
    <p:sndAc>
      <p:stSnd>
        <p:snd r:embed="rId3"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21699">
                                            <p:txEl>
                                              <p:pRg st="0" end="0"/>
                                            </p:txEl>
                                          </p:spTgt>
                                        </p:tgtEl>
                                        <p:attrNameLst>
                                          <p:attrName>style.visibility</p:attrName>
                                        </p:attrNameLst>
                                      </p:cBhvr>
                                      <p:to>
                                        <p:strVal val="visible"/>
                                      </p:to>
                                    </p:set>
                                    <p:animEffect transition="in" filter="dissolve">
                                      <p:cBhvr>
                                        <p:cTn id="7" dur="500"/>
                                        <p:tgtEl>
                                          <p:spTgt spid="18216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21699">
                                            <p:txEl>
                                              <p:pRg st="1" end="1"/>
                                            </p:txEl>
                                          </p:spTgt>
                                        </p:tgtEl>
                                        <p:attrNameLst>
                                          <p:attrName>style.visibility</p:attrName>
                                        </p:attrNameLst>
                                      </p:cBhvr>
                                      <p:to>
                                        <p:strVal val="visible"/>
                                      </p:to>
                                    </p:set>
                                    <p:animEffect transition="in" filter="dissolve">
                                      <p:cBhvr>
                                        <p:cTn id="12" dur="500"/>
                                        <p:tgtEl>
                                          <p:spTgt spid="18216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1821700"/>
                                        </p:tgtEl>
                                        <p:attrNameLst>
                                          <p:attrName>style.visibility</p:attrName>
                                        </p:attrNameLst>
                                      </p:cBhvr>
                                      <p:to>
                                        <p:strVal val="visible"/>
                                      </p:to>
                                    </p:set>
                                    <p:animEffect transition="in" filter="dissolve">
                                      <p:cBhvr>
                                        <p:cTn id="17" dur="500"/>
                                        <p:tgtEl>
                                          <p:spTgt spid="18217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1699" grpId="0" build="p"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2722" name="Rectangle 2" descr="Large confetti"/>
          <p:cNvSpPr>
            <a:spLocks noGrp="1" noChangeArrowheads="1"/>
          </p:cNvSpPr>
          <p:nvPr>
            <p:ph type="title"/>
          </p:nvPr>
        </p:nvSpPr>
        <p:spPr/>
        <p:txBody>
          <a:bodyPr rtlCol="0">
            <a:normAutofit fontScale="90000"/>
          </a:bodyPr>
          <a:lstStyle/>
          <a:p>
            <a:pPr fontAlgn="auto">
              <a:spcAft>
                <a:spcPts val="0"/>
              </a:spcAft>
              <a:defRPr/>
            </a:pPr>
            <a:r>
              <a:rPr lang="el-GR" b="1" smtClean="0">
                <a:latin typeface="Bookman Old Style" pitchFamily="18" charset="0"/>
                <a:ea typeface="Arial Unicode MS" pitchFamily="34" charset="-128"/>
                <a:cs typeface="Arial Unicode MS" pitchFamily="34" charset="-128"/>
              </a:rPr>
              <a:t>Η πρακτική εφαρμογή του δείκτη</a:t>
            </a:r>
          </a:p>
        </p:txBody>
      </p:sp>
      <p:sp>
        <p:nvSpPr>
          <p:cNvPr id="1822723" name="Rectangle 3"/>
          <p:cNvSpPr>
            <a:spLocks noGrp="1" noChangeArrowheads="1"/>
          </p:cNvSpPr>
          <p:nvPr>
            <p:ph idx="1"/>
          </p:nvPr>
        </p:nvSpPr>
        <p:spPr>
          <a:xfrm>
            <a:off x="228600" y="1828800"/>
            <a:ext cx="8458200" cy="4267200"/>
          </a:xfrm>
        </p:spPr>
        <p:txBody>
          <a:bodyPr rtlCol="0">
            <a:normAutofit lnSpcReduction="10000"/>
          </a:bodyPr>
          <a:lstStyle/>
          <a:p>
            <a:pPr algn="just" fontAlgn="auto">
              <a:spcAft>
                <a:spcPts val="0"/>
              </a:spcAft>
              <a:defRPr/>
            </a:pPr>
            <a:r>
              <a:rPr lang="el-GR" b="1" smtClean="0">
                <a:latin typeface="Bookman Old Style" pitchFamily="18" charset="0"/>
                <a:ea typeface="Arial Unicode MS" pitchFamily="34" charset="-128"/>
                <a:cs typeface="Arial Unicode MS" pitchFamily="34" charset="-128"/>
              </a:rPr>
              <a:t>Οι τιμές του συγκεκριμένου δείκτη στο ελληνικό χρηματιστήριο κινούνται σήμερα από 0 ως 20 φορές</a:t>
            </a:r>
            <a:endParaRPr lang="el-GR" b="1" smtClean="0">
              <a:latin typeface="Bookman Old Style" pitchFamily="18" charset="0"/>
            </a:endParaRPr>
          </a:p>
          <a:p>
            <a:pPr lvl="1" algn="just" fontAlgn="auto">
              <a:spcAft>
                <a:spcPts val="0"/>
              </a:spcAft>
              <a:defRPr/>
            </a:pPr>
            <a:r>
              <a:rPr lang="el-GR" b="1" smtClean="0">
                <a:latin typeface="Bookman Old Style" pitchFamily="18" charset="0"/>
                <a:ea typeface="Arial Unicode MS" pitchFamily="34" charset="-128"/>
                <a:cs typeface="Arial Unicode MS" pitchFamily="34" charset="-128"/>
              </a:rPr>
              <a:t>για τη μεγαλύτερη δυνατή πλειοψηφία των εισηγμένων εταιρειών </a:t>
            </a:r>
            <a:endParaRPr lang="el-GR" b="1" smtClean="0">
              <a:latin typeface="Bookman Old Style" pitchFamily="18" charset="0"/>
            </a:endParaRPr>
          </a:p>
          <a:p>
            <a:pPr algn="just" fontAlgn="auto">
              <a:spcAft>
                <a:spcPts val="0"/>
              </a:spcAft>
              <a:defRPr/>
            </a:pPr>
            <a:r>
              <a:rPr lang="el-GR" b="1" smtClean="0">
                <a:latin typeface="Bookman Old Style" pitchFamily="18" charset="0"/>
                <a:ea typeface="Arial Unicode MS" pitchFamily="34" charset="-128"/>
                <a:cs typeface="Arial Unicode MS" pitchFamily="34" charset="-128"/>
              </a:rPr>
              <a:t>υποδηλώνει πόσες φορές υπερβαίνει ή υπολείπεται η χρηματιστηριακή αξία τις πωλήσεις (ή κύκλο εργασιών) της κάθε εταιρείας.</a:t>
            </a:r>
            <a:r>
              <a:rPr lang="el-GR" sz="2800" b="1" smtClean="0">
                <a:latin typeface="Bookman Old Style" pitchFamily="18" charset="0"/>
                <a:ea typeface="Arial Unicode MS" pitchFamily="34" charset="-128"/>
                <a:cs typeface="Arial Unicode MS" pitchFamily="34" charset="-128"/>
              </a:rPr>
              <a:t> </a:t>
            </a:r>
            <a:endParaRPr lang="en-US" sz="2800" b="1" smtClean="0">
              <a:latin typeface="Bookman Old Style" pitchFamily="18" charset="0"/>
              <a:ea typeface="Arial Unicode MS" pitchFamily="34" charset="-128"/>
              <a:cs typeface="Arial Unicode MS" pitchFamily="34" charset="-128"/>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22723">
                                            <p:txEl>
                                              <p:pRg st="0" end="0"/>
                                            </p:txEl>
                                          </p:spTgt>
                                        </p:tgtEl>
                                        <p:attrNameLst>
                                          <p:attrName>style.visibility</p:attrName>
                                        </p:attrNameLst>
                                      </p:cBhvr>
                                      <p:to>
                                        <p:strVal val="visible"/>
                                      </p:to>
                                    </p:set>
                                    <p:animEffect transition="in" filter="dissolve">
                                      <p:cBhvr>
                                        <p:cTn id="7" dur="500"/>
                                        <p:tgtEl>
                                          <p:spTgt spid="182272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22723">
                                            <p:txEl>
                                              <p:pRg st="1" end="1"/>
                                            </p:txEl>
                                          </p:spTgt>
                                        </p:tgtEl>
                                        <p:attrNameLst>
                                          <p:attrName>style.visibility</p:attrName>
                                        </p:attrNameLst>
                                      </p:cBhvr>
                                      <p:to>
                                        <p:strVal val="visible"/>
                                      </p:to>
                                    </p:set>
                                    <p:animEffect transition="in" filter="dissolve">
                                      <p:cBhvr>
                                        <p:cTn id="10" dur="500"/>
                                        <p:tgtEl>
                                          <p:spTgt spid="1822723">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822723">
                                            <p:txEl>
                                              <p:pRg st="2" end="2"/>
                                            </p:txEl>
                                          </p:spTgt>
                                        </p:tgtEl>
                                        <p:attrNameLst>
                                          <p:attrName>style.visibility</p:attrName>
                                        </p:attrNameLst>
                                      </p:cBhvr>
                                      <p:to>
                                        <p:strVal val="visible"/>
                                      </p:to>
                                    </p:set>
                                    <p:animEffect transition="in" filter="dissolve">
                                      <p:cBhvr>
                                        <p:cTn id="15" dur="500"/>
                                        <p:tgtEl>
                                          <p:spTgt spid="18227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23" grpId="0" build="p"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3746" name="Rectangle 2" descr="Large confetti"/>
          <p:cNvSpPr>
            <a:spLocks noGrp="1" noChangeArrowheads="1"/>
          </p:cNvSpPr>
          <p:nvPr>
            <p:ph type="title"/>
          </p:nvPr>
        </p:nvSpPr>
        <p:spPr/>
        <p:txBody>
          <a:bodyPr rtlCol="0">
            <a:normAutofit fontScale="90000"/>
          </a:bodyPr>
          <a:lstStyle/>
          <a:p>
            <a:pPr fontAlgn="auto">
              <a:spcAft>
                <a:spcPts val="0"/>
              </a:spcAft>
              <a:defRPr/>
            </a:pPr>
            <a:r>
              <a:rPr lang="el-GR" b="1" smtClean="0">
                <a:latin typeface="Bookman Old Style" pitchFamily="18" charset="0"/>
                <a:ea typeface="Arial Unicode MS" pitchFamily="34" charset="-128"/>
                <a:cs typeface="Arial Unicode MS" pitchFamily="34" charset="-128"/>
              </a:rPr>
              <a:t>Ο δείκτης «κεφαλαιοποίηση / πωλήσεις» </a:t>
            </a:r>
            <a:r>
              <a:rPr lang="el-GR" smtClean="0"/>
              <a:t> </a:t>
            </a:r>
          </a:p>
        </p:txBody>
      </p:sp>
      <p:sp>
        <p:nvSpPr>
          <p:cNvPr id="1823747" name="Rectangle 3"/>
          <p:cNvSpPr>
            <a:spLocks noGrp="1" noChangeArrowheads="1"/>
          </p:cNvSpPr>
          <p:nvPr>
            <p:ph idx="1"/>
          </p:nvPr>
        </p:nvSpPr>
        <p:spPr>
          <a:xfrm>
            <a:off x="0" y="1676400"/>
            <a:ext cx="9144000" cy="5181600"/>
          </a:xfrm>
          <a:solidFill>
            <a:srgbClr val="FEFBE6"/>
          </a:solidFill>
        </p:spPr>
        <p:txBody>
          <a:bodyPr/>
          <a:lstStyle/>
          <a:p>
            <a:pPr algn="just"/>
            <a:r>
              <a:rPr lang="el-GR" b="1" smtClean="0">
                <a:latin typeface="Bookman Old Style" pitchFamily="18" charset="0"/>
                <a:ea typeface="Arial Unicode MS" pitchFamily="34" charset="-128"/>
                <a:cs typeface="Arial Unicode MS" pitchFamily="34" charset="-128"/>
              </a:rPr>
              <a:t>Για ελληνικούς εισηγμένους κλάδους, </a:t>
            </a:r>
            <a:endParaRPr lang="el-GR" b="1" smtClean="0">
              <a:latin typeface="Bookman Old Style" pitchFamily="18" charset="0"/>
            </a:endParaRPr>
          </a:p>
          <a:p>
            <a:pPr lvl="1" algn="just">
              <a:buClr>
                <a:srgbClr val="FF3300"/>
              </a:buClr>
            </a:pPr>
            <a:r>
              <a:rPr lang="el-GR" b="1" smtClean="0">
                <a:latin typeface="Bookman Old Style" pitchFamily="18" charset="0"/>
                <a:ea typeface="Arial Unicode MS" pitchFamily="34" charset="-128"/>
                <a:cs typeface="Arial Unicode MS" pitchFamily="34" charset="-128"/>
              </a:rPr>
              <a:t>όπως οι τράπεζες, </a:t>
            </a:r>
            <a:endParaRPr lang="el-GR" b="1" smtClean="0">
              <a:latin typeface="Bookman Old Style" pitchFamily="18" charset="0"/>
            </a:endParaRPr>
          </a:p>
          <a:p>
            <a:pPr lvl="1" algn="just">
              <a:buClr>
                <a:srgbClr val="FF3300"/>
              </a:buClr>
            </a:pPr>
            <a:r>
              <a:rPr lang="el-GR" b="1" smtClean="0">
                <a:latin typeface="Bookman Old Style" pitchFamily="18" charset="0"/>
                <a:ea typeface="Arial Unicode MS" pitchFamily="34" charset="-128"/>
                <a:cs typeface="Arial Unicode MS" pitchFamily="34" charset="-128"/>
              </a:rPr>
              <a:t>οι εταιρείες επενδύσεων και </a:t>
            </a:r>
            <a:endParaRPr lang="el-GR" b="1" smtClean="0">
              <a:latin typeface="Bookman Old Style" pitchFamily="18" charset="0"/>
            </a:endParaRPr>
          </a:p>
          <a:p>
            <a:pPr lvl="1" algn="just">
              <a:buClr>
                <a:srgbClr val="FF3300"/>
              </a:buClr>
            </a:pPr>
            <a:r>
              <a:rPr lang="el-GR" b="1" smtClean="0">
                <a:latin typeface="Bookman Old Style" pitchFamily="18" charset="0"/>
                <a:ea typeface="Arial Unicode MS" pitchFamily="34" charset="-128"/>
                <a:cs typeface="Arial Unicode MS" pitchFamily="34" charset="-128"/>
              </a:rPr>
              <a:t>οι εταιρείες συμμετοχών, </a:t>
            </a:r>
            <a:endParaRPr lang="el-GR" b="1" smtClean="0">
              <a:latin typeface="Bookman Old Style" pitchFamily="18" charset="0"/>
            </a:endParaRPr>
          </a:p>
          <a:p>
            <a:pPr algn="just"/>
            <a:r>
              <a:rPr lang="el-GR" b="1" smtClean="0">
                <a:latin typeface="Bookman Old Style" pitchFamily="18" charset="0"/>
                <a:ea typeface="Arial Unicode MS" pitchFamily="34" charset="-128"/>
                <a:cs typeface="Arial Unicode MS" pitchFamily="34" charset="-128"/>
              </a:rPr>
              <a:t>δεν συνιστάται γενικώς η χρήση αυτού του δείκτη</a:t>
            </a:r>
            <a:endParaRPr lang="el-GR" b="1" smtClean="0">
              <a:latin typeface="Bookman Old Style" pitchFamily="18" charset="0"/>
            </a:endParaRPr>
          </a:p>
          <a:p>
            <a:pPr algn="just"/>
            <a:r>
              <a:rPr lang="el-GR" b="1" smtClean="0">
                <a:solidFill>
                  <a:srgbClr val="FF3300"/>
                </a:solidFill>
                <a:latin typeface="Bookman Old Style" pitchFamily="18" charset="0"/>
              </a:rPr>
              <a:t>Αντίθετα </a:t>
            </a:r>
          </a:p>
          <a:p>
            <a:pPr lvl="1" algn="just"/>
            <a:r>
              <a:rPr lang="el-GR" b="1" smtClean="0">
                <a:solidFill>
                  <a:srgbClr val="FF3300"/>
                </a:solidFill>
                <a:latin typeface="Bookman Old Style" pitchFamily="18" charset="0"/>
              </a:rPr>
              <a:t>η χρησιμότητα του δείκτη είναι σημαντική στις εμποροβιομηχανικές επιχειρήσεις.</a:t>
            </a:r>
            <a:endParaRPr lang="en-US" b="1" smtClean="0">
              <a:solidFill>
                <a:srgbClr val="FF3300"/>
              </a:solidFill>
              <a:latin typeface="Bookman Old Style" pitchFamily="18" charset="0"/>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23747">
                                            <p:txEl>
                                              <p:pRg st="0" end="0"/>
                                            </p:txEl>
                                          </p:spTgt>
                                        </p:tgtEl>
                                        <p:attrNameLst>
                                          <p:attrName>style.visibility</p:attrName>
                                        </p:attrNameLst>
                                      </p:cBhvr>
                                      <p:to>
                                        <p:strVal val="visible"/>
                                      </p:to>
                                    </p:set>
                                    <p:animEffect transition="in" filter="dissolve">
                                      <p:cBhvr>
                                        <p:cTn id="7" dur="500"/>
                                        <p:tgtEl>
                                          <p:spTgt spid="1823747">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23747">
                                            <p:txEl>
                                              <p:pRg st="1" end="1"/>
                                            </p:txEl>
                                          </p:spTgt>
                                        </p:tgtEl>
                                        <p:attrNameLst>
                                          <p:attrName>style.visibility</p:attrName>
                                        </p:attrNameLst>
                                      </p:cBhvr>
                                      <p:to>
                                        <p:strVal val="visible"/>
                                      </p:to>
                                    </p:set>
                                    <p:animEffect transition="in" filter="dissolve">
                                      <p:cBhvr>
                                        <p:cTn id="10" dur="500"/>
                                        <p:tgtEl>
                                          <p:spTgt spid="1823747">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823747">
                                            <p:txEl>
                                              <p:pRg st="2" end="2"/>
                                            </p:txEl>
                                          </p:spTgt>
                                        </p:tgtEl>
                                        <p:attrNameLst>
                                          <p:attrName>style.visibility</p:attrName>
                                        </p:attrNameLst>
                                      </p:cBhvr>
                                      <p:to>
                                        <p:strVal val="visible"/>
                                      </p:to>
                                    </p:set>
                                    <p:animEffect transition="in" filter="dissolve">
                                      <p:cBhvr>
                                        <p:cTn id="13" dur="500"/>
                                        <p:tgtEl>
                                          <p:spTgt spid="1823747">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823747">
                                            <p:txEl>
                                              <p:pRg st="3" end="3"/>
                                            </p:txEl>
                                          </p:spTgt>
                                        </p:tgtEl>
                                        <p:attrNameLst>
                                          <p:attrName>style.visibility</p:attrName>
                                        </p:attrNameLst>
                                      </p:cBhvr>
                                      <p:to>
                                        <p:strVal val="visible"/>
                                      </p:to>
                                    </p:set>
                                    <p:animEffect transition="in" filter="dissolve">
                                      <p:cBhvr>
                                        <p:cTn id="16" dur="500"/>
                                        <p:tgtEl>
                                          <p:spTgt spid="1823747">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1823747">
                                            <p:txEl>
                                              <p:pRg st="4" end="4"/>
                                            </p:txEl>
                                          </p:spTgt>
                                        </p:tgtEl>
                                        <p:attrNameLst>
                                          <p:attrName>style.visibility</p:attrName>
                                        </p:attrNameLst>
                                      </p:cBhvr>
                                      <p:to>
                                        <p:strVal val="visible"/>
                                      </p:to>
                                    </p:set>
                                    <p:animEffect transition="in" filter="dissolve">
                                      <p:cBhvr>
                                        <p:cTn id="21" dur="500"/>
                                        <p:tgtEl>
                                          <p:spTgt spid="1823747">
                                            <p:txEl>
                                              <p:pRg st="4" end="4"/>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1823747">
                                            <p:txEl>
                                              <p:pRg st="5" end="5"/>
                                            </p:txEl>
                                          </p:spTgt>
                                        </p:tgtEl>
                                        <p:attrNameLst>
                                          <p:attrName>style.visibility</p:attrName>
                                        </p:attrNameLst>
                                      </p:cBhvr>
                                      <p:to>
                                        <p:strVal val="visible"/>
                                      </p:to>
                                    </p:set>
                                    <p:animEffect transition="in" filter="dissolve">
                                      <p:cBhvr>
                                        <p:cTn id="26" dur="500"/>
                                        <p:tgtEl>
                                          <p:spTgt spid="1823747">
                                            <p:txEl>
                                              <p:pRg st="5" end="5"/>
                                            </p:txEl>
                                          </p:spTgt>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1823747">
                                            <p:txEl>
                                              <p:pRg st="6" end="6"/>
                                            </p:txEl>
                                          </p:spTgt>
                                        </p:tgtEl>
                                        <p:attrNameLst>
                                          <p:attrName>style.visibility</p:attrName>
                                        </p:attrNameLst>
                                      </p:cBhvr>
                                      <p:to>
                                        <p:strVal val="visible"/>
                                      </p:to>
                                    </p:set>
                                    <p:animEffect transition="in" filter="dissolve">
                                      <p:cBhvr>
                                        <p:cTn id="29" dur="500"/>
                                        <p:tgtEl>
                                          <p:spTgt spid="18237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3747" grpId="0" build="p" autoUpdateAnimBg="0"/>
    </p:bld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4770" name="Rectangle 1026" descr="Large confetti"/>
          <p:cNvSpPr>
            <a:spLocks noGrp="1" noChangeArrowheads="1"/>
          </p:cNvSpPr>
          <p:nvPr>
            <p:ph type="title"/>
          </p:nvPr>
        </p:nvSpPr>
        <p:spPr/>
        <p:txBody>
          <a:bodyPr rtlCol="0">
            <a:normAutofit fontScale="90000"/>
          </a:bodyPr>
          <a:lstStyle/>
          <a:p>
            <a:pPr fontAlgn="auto">
              <a:spcAft>
                <a:spcPts val="0"/>
              </a:spcAft>
              <a:defRPr/>
            </a:pPr>
            <a:r>
              <a:rPr lang="el-GR" b="1" smtClean="0">
                <a:latin typeface="Bookman Old Style" pitchFamily="18" charset="0"/>
                <a:ea typeface="Arial Unicode MS" pitchFamily="34" charset="-128"/>
                <a:cs typeface="Arial Unicode MS" pitchFamily="34" charset="-128"/>
              </a:rPr>
              <a:t>Ο δείκτης «κεφαλαιοποίηση / πωλήσεις» </a:t>
            </a:r>
            <a:r>
              <a:rPr lang="el-GR" smtClean="0"/>
              <a:t> </a:t>
            </a:r>
          </a:p>
        </p:txBody>
      </p:sp>
      <p:sp>
        <p:nvSpPr>
          <p:cNvPr id="1824771" name="Rectangle 1027"/>
          <p:cNvSpPr>
            <a:spLocks noGrp="1" noChangeArrowheads="1"/>
          </p:cNvSpPr>
          <p:nvPr>
            <p:ph idx="1"/>
          </p:nvPr>
        </p:nvSpPr>
        <p:spPr>
          <a:xfrm>
            <a:off x="0" y="1600200"/>
            <a:ext cx="9144000" cy="5257800"/>
          </a:xfrm>
          <a:solidFill>
            <a:srgbClr val="FEFBE6"/>
          </a:solidFill>
        </p:spPr>
        <p:txBody>
          <a:bodyPr/>
          <a:lstStyle/>
          <a:p>
            <a:pPr algn="just"/>
            <a:r>
              <a:rPr lang="el-GR" b="1" smtClean="0">
                <a:latin typeface="Bookman Old Style" pitchFamily="18" charset="0"/>
              </a:rPr>
              <a:t>Όσο πιο χαμηλός είναι ο δείκτης τόσο πιο ευνοϊκά είναι τα εξαγόμενα συμπεράσματα για την εταιρεία </a:t>
            </a:r>
          </a:p>
          <a:p>
            <a:pPr algn="just"/>
            <a:r>
              <a:rPr lang="el-GR" b="1" smtClean="0">
                <a:latin typeface="Bookman Old Style" pitchFamily="18" charset="0"/>
              </a:rPr>
              <a:t>Σε επιχειρήσεις με μεγάλες διαφορές  στο καθαρό περιθώριο κέρδους </a:t>
            </a:r>
          </a:p>
          <a:p>
            <a:pPr lvl="1" algn="just"/>
            <a:r>
              <a:rPr lang="el-GR" b="1" smtClean="0">
                <a:latin typeface="Bookman Old Style" pitchFamily="18" charset="0"/>
              </a:rPr>
              <a:t>πάνω του 5% </a:t>
            </a:r>
          </a:p>
          <a:p>
            <a:pPr algn="just"/>
            <a:r>
              <a:rPr lang="el-GR" b="1" smtClean="0">
                <a:latin typeface="Bookman Old Style" pitchFamily="18" charset="0"/>
              </a:rPr>
              <a:t>η συγκριτική αξιοπιστία του δείκτη είναι χαμηλή</a:t>
            </a:r>
            <a:endParaRPr lang="en-US" b="1" smtClean="0">
              <a:latin typeface="Bookman Old Style" pitchFamily="18" charset="0"/>
            </a:endParaRPr>
          </a:p>
        </p:txBody>
      </p:sp>
    </p:spTree>
  </p:cSld>
  <p:clrMapOvr>
    <a:masterClrMapping/>
  </p:clrMapOvr>
  <p:transition spd="med">
    <p:random/>
    <p:sndAc>
      <p:stSnd>
        <p:snd r:embed="rId3"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24771">
                                            <p:txEl>
                                              <p:pRg st="0" end="0"/>
                                            </p:txEl>
                                          </p:spTgt>
                                        </p:tgtEl>
                                        <p:attrNameLst>
                                          <p:attrName>style.visibility</p:attrName>
                                        </p:attrNameLst>
                                      </p:cBhvr>
                                      <p:to>
                                        <p:strVal val="visible"/>
                                      </p:to>
                                    </p:set>
                                    <p:animEffect transition="in" filter="dissolve">
                                      <p:cBhvr>
                                        <p:cTn id="7" dur="500"/>
                                        <p:tgtEl>
                                          <p:spTgt spid="18247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24771">
                                            <p:txEl>
                                              <p:pRg st="1" end="1"/>
                                            </p:txEl>
                                          </p:spTgt>
                                        </p:tgtEl>
                                        <p:attrNameLst>
                                          <p:attrName>style.visibility</p:attrName>
                                        </p:attrNameLst>
                                      </p:cBhvr>
                                      <p:to>
                                        <p:strVal val="visible"/>
                                      </p:to>
                                    </p:set>
                                    <p:animEffect transition="in" filter="dissolve">
                                      <p:cBhvr>
                                        <p:cTn id="12" dur="500"/>
                                        <p:tgtEl>
                                          <p:spTgt spid="1824771">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824771">
                                            <p:txEl>
                                              <p:pRg st="2" end="2"/>
                                            </p:txEl>
                                          </p:spTgt>
                                        </p:tgtEl>
                                        <p:attrNameLst>
                                          <p:attrName>style.visibility</p:attrName>
                                        </p:attrNameLst>
                                      </p:cBhvr>
                                      <p:to>
                                        <p:strVal val="visible"/>
                                      </p:to>
                                    </p:set>
                                    <p:animEffect transition="in" filter="dissolve">
                                      <p:cBhvr>
                                        <p:cTn id="15" dur="500"/>
                                        <p:tgtEl>
                                          <p:spTgt spid="1824771">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1824771">
                                            <p:txEl>
                                              <p:pRg st="3" end="3"/>
                                            </p:txEl>
                                          </p:spTgt>
                                        </p:tgtEl>
                                        <p:attrNameLst>
                                          <p:attrName>style.visibility</p:attrName>
                                        </p:attrNameLst>
                                      </p:cBhvr>
                                      <p:to>
                                        <p:strVal val="visible"/>
                                      </p:to>
                                    </p:set>
                                    <p:animEffect transition="in" filter="dissolve">
                                      <p:cBhvr>
                                        <p:cTn id="20" dur="500"/>
                                        <p:tgtEl>
                                          <p:spTgt spid="18247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4771" grpId="0" build="p"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6818" name="Rectangle 2" descr="Large confetti"/>
          <p:cNvSpPr>
            <a:spLocks noGrp="1" noChangeArrowheads="1"/>
          </p:cNvSpPr>
          <p:nvPr>
            <p:ph type="title"/>
          </p:nvPr>
        </p:nvSpPr>
        <p:spPr/>
        <p:txBody>
          <a:bodyPr rtlCol="0">
            <a:normAutofit fontScale="90000"/>
          </a:bodyPr>
          <a:lstStyle/>
          <a:p>
            <a:pPr fontAlgn="auto">
              <a:spcAft>
                <a:spcPts val="0"/>
              </a:spcAft>
              <a:defRPr/>
            </a:pPr>
            <a:r>
              <a:rPr lang="el-GR" b="1" smtClean="0">
                <a:latin typeface="Bookman Old Style" pitchFamily="18" charset="0"/>
                <a:ea typeface="Arial Unicode MS" pitchFamily="34" charset="-128"/>
                <a:cs typeface="Arial Unicode MS" pitchFamily="34" charset="-128"/>
              </a:rPr>
              <a:t>Ο δείκτης «κεφαλαιοποίηση / πωλήσεις» </a:t>
            </a:r>
            <a:r>
              <a:rPr lang="el-GR" smtClean="0"/>
              <a:t> </a:t>
            </a:r>
          </a:p>
        </p:txBody>
      </p:sp>
      <p:sp>
        <p:nvSpPr>
          <p:cNvPr id="1826819" name="Rectangle 3"/>
          <p:cNvSpPr>
            <a:spLocks noGrp="1" noChangeArrowheads="1"/>
          </p:cNvSpPr>
          <p:nvPr>
            <p:ph idx="1"/>
          </p:nvPr>
        </p:nvSpPr>
        <p:spPr>
          <a:xfrm>
            <a:off x="0" y="1981200"/>
            <a:ext cx="8915400" cy="4114800"/>
          </a:xfrm>
        </p:spPr>
        <p:txBody>
          <a:bodyPr/>
          <a:lstStyle/>
          <a:p>
            <a:pPr algn="just"/>
            <a:r>
              <a:rPr lang="el-GR" b="1" smtClean="0">
                <a:latin typeface="Bookman Old Style" pitchFamily="18" charset="0"/>
              </a:rPr>
              <a:t>Ε</a:t>
            </a:r>
            <a:r>
              <a:rPr lang="el-GR" b="1" smtClean="0">
                <a:latin typeface="Bookman Old Style" pitchFamily="18" charset="0"/>
                <a:ea typeface="Arial Unicode MS" pitchFamily="34" charset="-128"/>
                <a:cs typeface="Arial Unicode MS" pitchFamily="34" charset="-128"/>
              </a:rPr>
              <a:t>κφράζει τη δημοτικότητα της επιχείρησης στον οικονομικό κόσμο </a:t>
            </a:r>
            <a:endParaRPr lang="en-US" b="1" smtClean="0">
              <a:latin typeface="Bookman Old Style" pitchFamily="18" charset="0"/>
              <a:ea typeface="Arial Unicode MS" pitchFamily="34" charset="-128"/>
              <a:cs typeface="Arial Unicode MS" pitchFamily="34" charset="-128"/>
            </a:endParaRPr>
          </a:p>
          <a:p>
            <a:pPr algn="just"/>
            <a:r>
              <a:rPr lang="el-GR" b="1" smtClean="0">
                <a:latin typeface="Bookman Old Style" pitchFamily="18" charset="0"/>
                <a:ea typeface="Arial Unicode MS" pitchFamily="34" charset="-128"/>
                <a:cs typeface="Arial Unicode MS" pitchFamily="34" charset="-128"/>
              </a:rPr>
              <a:t>Η αξιοπιστία του δείκτη αντλείται από τη διαχρονική σταθερότητα των πωλήσεων σε σχέση με τις άλλες μεταβλητές της εταιρείας.</a:t>
            </a:r>
            <a:endParaRPr lang="en-US" b="1" smtClean="0">
              <a:latin typeface="Bookman Old Style" pitchFamily="18" charset="0"/>
              <a:ea typeface="Arial Unicode MS" pitchFamily="34" charset="-128"/>
              <a:cs typeface="Arial Unicode MS" pitchFamily="34" charset="-128"/>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26819">
                                            <p:txEl>
                                              <p:pRg st="0" end="0"/>
                                            </p:txEl>
                                          </p:spTgt>
                                        </p:tgtEl>
                                        <p:attrNameLst>
                                          <p:attrName>style.visibility</p:attrName>
                                        </p:attrNameLst>
                                      </p:cBhvr>
                                      <p:to>
                                        <p:strVal val="visible"/>
                                      </p:to>
                                    </p:set>
                                    <p:animEffect transition="in" filter="dissolve">
                                      <p:cBhvr>
                                        <p:cTn id="7" dur="500"/>
                                        <p:tgtEl>
                                          <p:spTgt spid="18268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26819">
                                            <p:txEl>
                                              <p:pRg st="1" end="1"/>
                                            </p:txEl>
                                          </p:spTgt>
                                        </p:tgtEl>
                                        <p:attrNameLst>
                                          <p:attrName>style.visibility</p:attrName>
                                        </p:attrNameLst>
                                      </p:cBhvr>
                                      <p:to>
                                        <p:strVal val="visible"/>
                                      </p:to>
                                    </p:set>
                                    <p:animEffect transition="in" filter="dissolve">
                                      <p:cBhvr>
                                        <p:cTn id="12" dur="500"/>
                                        <p:tgtEl>
                                          <p:spTgt spid="182681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6819" grpId="0" build="p"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8867" name="Rectangle 3"/>
          <p:cNvSpPr>
            <a:spLocks noGrp="1" noChangeArrowheads="1"/>
          </p:cNvSpPr>
          <p:nvPr>
            <p:ph idx="1"/>
          </p:nvPr>
        </p:nvSpPr>
        <p:spPr>
          <a:xfrm>
            <a:off x="0" y="0"/>
            <a:ext cx="9144000" cy="6858000"/>
          </a:xfrm>
          <a:solidFill>
            <a:srgbClr val="FEFBE6"/>
          </a:solidFill>
        </p:spPr>
        <p:txBody>
          <a:bodyPr rtlCol="0">
            <a:normAutofit lnSpcReduction="10000"/>
          </a:bodyPr>
          <a:lstStyle/>
          <a:p>
            <a:pPr algn="just" fontAlgn="auto">
              <a:spcAft>
                <a:spcPts val="0"/>
              </a:spcAft>
              <a:defRPr/>
            </a:pPr>
            <a:r>
              <a:rPr lang="el-GR" sz="3600" b="1" smtClean="0">
                <a:latin typeface="Bookman Old Style" pitchFamily="18" charset="0"/>
                <a:ea typeface="Arial Unicode MS" pitchFamily="34" charset="-128"/>
                <a:cs typeface="Arial Unicode MS" pitchFamily="34" charset="-128"/>
              </a:rPr>
              <a:t>Οι τρεις βασικοί κανόνες που συνδέονται με την εφαρμογή του δείκτη:</a:t>
            </a:r>
            <a:r>
              <a:rPr lang="el-GR" b="1" smtClean="0">
                <a:latin typeface="Bookman Old Style" pitchFamily="18" charset="0"/>
                <a:ea typeface="Arial Unicode MS" pitchFamily="34" charset="-128"/>
                <a:cs typeface="Arial Unicode MS" pitchFamily="34" charset="-128"/>
              </a:rPr>
              <a:t> </a:t>
            </a:r>
          </a:p>
          <a:p>
            <a:pPr lvl="1" algn="just" fontAlgn="auto">
              <a:spcAft>
                <a:spcPts val="0"/>
              </a:spcAft>
              <a:buClr>
                <a:srgbClr val="FF3300"/>
              </a:buClr>
              <a:defRPr/>
            </a:pPr>
            <a:r>
              <a:rPr lang="el-GR" sz="3200" b="1" smtClean="0">
                <a:latin typeface="Bookman Old Style" pitchFamily="18" charset="0"/>
                <a:ea typeface="Arial Unicode MS" pitchFamily="34" charset="-128"/>
                <a:cs typeface="Arial Unicode MS" pitchFamily="34" charset="-128"/>
              </a:rPr>
              <a:t>Εξαγωγή του μέσου δείκτη «κεφαλαιοποίηση / πωλήσεις» της χρηματιστηριακής αγοράς </a:t>
            </a:r>
            <a:endParaRPr lang="en-US" sz="3200" b="1" smtClean="0">
              <a:latin typeface="Bookman Old Style" pitchFamily="18" charset="0"/>
              <a:ea typeface="Arial Unicode MS" pitchFamily="34" charset="-128"/>
              <a:cs typeface="Arial Unicode MS" pitchFamily="34" charset="-128"/>
            </a:endParaRPr>
          </a:p>
          <a:p>
            <a:pPr lvl="2" algn="just" fontAlgn="auto">
              <a:spcAft>
                <a:spcPts val="0"/>
              </a:spcAft>
              <a:buClr>
                <a:schemeClr val="hlink"/>
              </a:buClr>
              <a:defRPr/>
            </a:pPr>
            <a:r>
              <a:rPr lang="el-GR" sz="2800" b="1" smtClean="0">
                <a:latin typeface="Bookman Old Style" pitchFamily="18" charset="0"/>
                <a:ea typeface="Arial Unicode MS" pitchFamily="34" charset="-128"/>
                <a:cs typeface="Arial Unicode MS" pitchFamily="34" charset="-128"/>
              </a:rPr>
              <a:t>αθροιστική χρηματιστηριακή αξία των εισηγμένων εταιρειών προς αθροιστικές πωλήσεις των εισηγμένων εταιρειών, </a:t>
            </a:r>
            <a:endParaRPr lang="en-US" sz="2800" b="1" smtClean="0">
              <a:latin typeface="Bookman Old Style" pitchFamily="18" charset="0"/>
              <a:ea typeface="Arial Unicode MS" pitchFamily="34" charset="-128"/>
              <a:cs typeface="Arial Unicode MS" pitchFamily="34" charset="-128"/>
            </a:endParaRPr>
          </a:p>
          <a:p>
            <a:pPr lvl="2" algn="just" fontAlgn="auto">
              <a:spcAft>
                <a:spcPts val="0"/>
              </a:spcAft>
              <a:buClr>
                <a:schemeClr val="hlink"/>
              </a:buClr>
              <a:defRPr/>
            </a:pPr>
            <a:r>
              <a:rPr lang="el-GR" sz="2800" b="1" smtClean="0">
                <a:latin typeface="Bookman Old Style" pitchFamily="18" charset="0"/>
                <a:ea typeface="Arial Unicode MS" pitchFamily="34" charset="-128"/>
                <a:cs typeface="Arial Unicode MS" pitchFamily="34" charset="-128"/>
              </a:rPr>
              <a:t>αποτελεί ένα καθοριστικό μέτρο σύγκρισης της κάθε εταιρείας με το σύνολο της αγοράς. </a:t>
            </a:r>
            <a:endParaRPr lang="en-US" sz="2800" b="1" smtClean="0">
              <a:latin typeface="Bookman Old Style" pitchFamily="18" charset="0"/>
              <a:ea typeface="Arial Unicode MS" pitchFamily="34" charset="-128"/>
              <a:cs typeface="Arial Unicode MS" pitchFamily="34" charset="-128"/>
            </a:endParaRPr>
          </a:p>
          <a:p>
            <a:pPr lvl="2" algn="just" fontAlgn="auto">
              <a:spcAft>
                <a:spcPts val="0"/>
              </a:spcAft>
              <a:buClr>
                <a:schemeClr val="hlink"/>
              </a:buClr>
              <a:defRPr/>
            </a:pPr>
            <a:r>
              <a:rPr lang="el-GR" sz="2800" b="1" smtClean="0">
                <a:latin typeface="Bookman Old Style" pitchFamily="18" charset="0"/>
                <a:ea typeface="Arial Unicode MS" pitchFamily="34" charset="-128"/>
                <a:cs typeface="Arial Unicode MS" pitchFamily="34" charset="-128"/>
              </a:rPr>
              <a:t>Στα τέλη του 1998 ο δείκτης αυτός (με πωλήσεις χρήσης 1997) κυμαινόταν στο εύρος των 4-5 φορών. </a:t>
            </a: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28867">
                                            <p:txEl>
                                              <p:pRg st="0" end="0"/>
                                            </p:txEl>
                                          </p:spTgt>
                                        </p:tgtEl>
                                        <p:attrNameLst>
                                          <p:attrName>style.visibility</p:attrName>
                                        </p:attrNameLst>
                                      </p:cBhvr>
                                      <p:to>
                                        <p:strVal val="visible"/>
                                      </p:to>
                                    </p:set>
                                    <p:animEffect transition="in" filter="dissolve">
                                      <p:cBhvr>
                                        <p:cTn id="7" dur="500"/>
                                        <p:tgtEl>
                                          <p:spTgt spid="1828867">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28867">
                                            <p:txEl>
                                              <p:pRg st="1" end="1"/>
                                            </p:txEl>
                                          </p:spTgt>
                                        </p:tgtEl>
                                        <p:attrNameLst>
                                          <p:attrName>style.visibility</p:attrName>
                                        </p:attrNameLst>
                                      </p:cBhvr>
                                      <p:to>
                                        <p:strVal val="visible"/>
                                      </p:to>
                                    </p:set>
                                    <p:animEffect transition="in" filter="dissolve">
                                      <p:cBhvr>
                                        <p:cTn id="10" dur="500"/>
                                        <p:tgtEl>
                                          <p:spTgt spid="1828867">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828867">
                                            <p:txEl>
                                              <p:pRg st="2" end="2"/>
                                            </p:txEl>
                                          </p:spTgt>
                                        </p:tgtEl>
                                        <p:attrNameLst>
                                          <p:attrName>style.visibility</p:attrName>
                                        </p:attrNameLst>
                                      </p:cBhvr>
                                      <p:to>
                                        <p:strVal val="visible"/>
                                      </p:to>
                                    </p:set>
                                    <p:animEffect transition="in" filter="dissolve">
                                      <p:cBhvr>
                                        <p:cTn id="13" dur="500"/>
                                        <p:tgtEl>
                                          <p:spTgt spid="1828867">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828867">
                                            <p:txEl>
                                              <p:pRg st="3" end="3"/>
                                            </p:txEl>
                                          </p:spTgt>
                                        </p:tgtEl>
                                        <p:attrNameLst>
                                          <p:attrName>style.visibility</p:attrName>
                                        </p:attrNameLst>
                                      </p:cBhvr>
                                      <p:to>
                                        <p:strVal val="visible"/>
                                      </p:to>
                                    </p:set>
                                    <p:animEffect transition="in" filter="dissolve">
                                      <p:cBhvr>
                                        <p:cTn id="16" dur="500"/>
                                        <p:tgtEl>
                                          <p:spTgt spid="1828867">
                                            <p:txEl>
                                              <p:pRg st="3" end="3"/>
                                            </p:txEl>
                                          </p:spTgt>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1828867">
                                            <p:txEl>
                                              <p:pRg st="4" end="4"/>
                                            </p:txEl>
                                          </p:spTgt>
                                        </p:tgtEl>
                                        <p:attrNameLst>
                                          <p:attrName>style.visibility</p:attrName>
                                        </p:attrNameLst>
                                      </p:cBhvr>
                                      <p:to>
                                        <p:strVal val="visible"/>
                                      </p:to>
                                    </p:set>
                                    <p:animEffect transition="in" filter="dissolve">
                                      <p:cBhvr>
                                        <p:cTn id="19" dur="500"/>
                                        <p:tgtEl>
                                          <p:spTgt spid="18288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8867" grpId="0" build="p"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9891" name="Rectangle 3"/>
          <p:cNvSpPr>
            <a:spLocks noGrp="1" noChangeArrowheads="1"/>
          </p:cNvSpPr>
          <p:nvPr>
            <p:ph idx="1"/>
          </p:nvPr>
        </p:nvSpPr>
        <p:spPr>
          <a:xfrm>
            <a:off x="0" y="0"/>
            <a:ext cx="9144000" cy="6858000"/>
          </a:xfrm>
          <a:solidFill>
            <a:srgbClr val="FEFBE6"/>
          </a:solidFill>
        </p:spPr>
        <p:txBody>
          <a:bodyPr rtlCol="0">
            <a:normAutofit fontScale="92500"/>
          </a:bodyPr>
          <a:lstStyle/>
          <a:p>
            <a:pPr lvl="1" algn="just" fontAlgn="auto">
              <a:spcBef>
                <a:spcPct val="15000"/>
              </a:spcBef>
              <a:spcAft>
                <a:spcPts val="0"/>
              </a:spcAft>
              <a:buClr>
                <a:srgbClr val="FF3300"/>
              </a:buClr>
              <a:defRPr/>
            </a:pPr>
            <a:r>
              <a:rPr lang="el-GR" sz="3400" b="1" smtClean="0">
                <a:latin typeface="Bookman Old Style" pitchFamily="18" charset="0"/>
                <a:ea typeface="Arial Unicode MS" pitchFamily="34" charset="-128"/>
                <a:cs typeface="Arial Unicode MS" pitchFamily="34" charset="-128"/>
              </a:rPr>
              <a:t>Αποφυγή μετοχών που έχουν δείκτη σημαντικά μεγαλύτερο από το μέσο επίπεδο της αγοράς (π.χ.</a:t>
            </a:r>
            <a:r>
              <a:rPr lang="el-GR" sz="3400" b="1" smtClean="0">
                <a:latin typeface="Bookman Old Style" pitchFamily="18" charset="0"/>
              </a:rPr>
              <a:t> </a:t>
            </a:r>
            <a:r>
              <a:rPr lang="el-GR" sz="3400" b="1" smtClean="0">
                <a:latin typeface="Bookman Old Style" pitchFamily="18" charset="0"/>
                <a:ea typeface="Arial Unicode MS" pitchFamily="34" charset="-128"/>
                <a:cs typeface="Arial Unicode MS" pitchFamily="34" charset="-128"/>
              </a:rPr>
              <a:t>8 ή 10 φορές)</a:t>
            </a:r>
            <a:r>
              <a:rPr lang="el-GR" sz="3600" b="1" smtClean="0">
                <a:latin typeface="Bookman Old Style" pitchFamily="18" charset="0"/>
                <a:ea typeface="Arial Unicode MS" pitchFamily="34" charset="-128"/>
                <a:cs typeface="Arial Unicode MS" pitchFamily="34" charset="-128"/>
              </a:rPr>
              <a:t> </a:t>
            </a:r>
            <a:endParaRPr lang="el-GR" sz="3600" b="1" smtClean="0">
              <a:latin typeface="Bookman Old Style" pitchFamily="18" charset="0"/>
            </a:endParaRPr>
          </a:p>
          <a:p>
            <a:pPr lvl="2" algn="just" fontAlgn="auto">
              <a:spcBef>
                <a:spcPct val="15000"/>
              </a:spcBef>
              <a:spcAft>
                <a:spcPts val="0"/>
              </a:spcAft>
              <a:buClr>
                <a:srgbClr val="FF3300"/>
              </a:buClr>
              <a:defRPr/>
            </a:pPr>
            <a:r>
              <a:rPr lang="el-GR" sz="3200" b="1" smtClean="0">
                <a:solidFill>
                  <a:srgbClr val="000000"/>
                </a:solidFill>
                <a:latin typeface="Bookman Old Style" pitchFamily="18" charset="0"/>
                <a:ea typeface="Arial Unicode MS" pitchFamily="34" charset="-128"/>
                <a:cs typeface="Arial Unicode MS" pitchFamily="34" charset="-128"/>
              </a:rPr>
              <a:t>Συγκρατημένη επένδυση σε μετοχές με δείκτη κοντά στο μέσο επίπεδο της αγοράς. </a:t>
            </a:r>
          </a:p>
          <a:p>
            <a:pPr lvl="2" algn="just" fontAlgn="auto">
              <a:spcBef>
                <a:spcPct val="15000"/>
              </a:spcBef>
              <a:spcAft>
                <a:spcPts val="0"/>
              </a:spcAft>
              <a:buClr>
                <a:schemeClr val="hlink"/>
              </a:buClr>
              <a:defRPr/>
            </a:pPr>
            <a:r>
              <a:rPr lang="el-GR" sz="3200" b="1" smtClean="0">
                <a:solidFill>
                  <a:srgbClr val="0000CC"/>
                </a:solidFill>
                <a:latin typeface="Bookman Old Style" pitchFamily="18" charset="0"/>
                <a:ea typeface="Arial Unicode MS" pitchFamily="34" charset="-128"/>
                <a:cs typeface="Arial Unicode MS" pitchFamily="34" charset="-128"/>
              </a:rPr>
              <a:t>Αναζήτηση μετοχών που εμφανίζονται με δείκτη «κεφαλαιοποίηση / πωλήσεις» χαμηλότερο των 1-2 φορών. </a:t>
            </a:r>
            <a:endParaRPr lang="en-US" sz="3200" b="1" smtClean="0">
              <a:solidFill>
                <a:srgbClr val="0000CC"/>
              </a:solidFill>
              <a:latin typeface="Bookman Old Style" pitchFamily="18" charset="0"/>
              <a:ea typeface="Arial Unicode MS" pitchFamily="34" charset="-128"/>
              <a:cs typeface="Arial Unicode MS" pitchFamily="34" charset="-128"/>
            </a:endParaRPr>
          </a:p>
          <a:p>
            <a:pPr lvl="2" algn="just" fontAlgn="auto">
              <a:spcBef>
                <a:spcPct val="15000"/>
              </a:spcBef>
              <a:spcAft>
                <a:spcPts val="0"/>
              </a:spcAft>
              <a:buClr>
                <a:schemeClr val="hlink"/>
              </a:buClr>
              <a:defRPr/>
            </a:pPr>
            <a:r>
              <a:rPr lang="el-GR" sz="3200" b="1" smtClean="0">
                <a:solidFill>
                  <a:srgbClr val="0000CC"/>
                </a:solidFill>
                <a:latin typeface="Bookman Old Style" pitchFamily="18" charset="0"/>
                <a:ea typeface="Arial Unicode MS" pitchFamily="34" charset="-128"/>
                <a:cs typeface="Arial Unicode MS" pitchFamily="34" charset="-128"/>
              </a:rPr>
              <a:t>Τέτοιες περιπτώσεις καταλήγουν συνήθως σε ευχάριστες εκπλήξεις για τους επενδυτές</a:t>
            </a:r>
            <a:r>
              <a:rPr lang="el-GR" sz="2800" b="1" smtClean="0">
                <a:solidFill>
                  <a:srgbClr val="0000CC"/>
                </a:solidFill>
                <a:latin typeface="Bookman Old Style" pitchFamily="18" charset="0"/>
                <a:ea typeface="Arial Unicode MS" pitchFamily="34" charset="-128"/>
                <a:cs typeface="Arial Unicode MS" pitchFamily="34" charset="-128"/>
              </a:rPr>
              <a:t> </a:t>
            </a:r>
            <a:endParaRPr lang="en-US" sz="2800" b="1" smtClean="0">
              <a:solidFill>
                <a:srgbClr val="0000CC"/>
              </a:solidFill>
              <a:latin typeface="Bookman Old Style" pitchFamily="18" charset="0"/>
              <a:ea typeface="Arial Unicode MS" pitchFamily="34" charset="-128"/>
              <a:cs typeface="Arial Unicode MS" pitchFamily="34" charset="-128"/>
            </a:endParaRPr>
          </a:p>
          <a:p>
            <a:pPr lvl="3" algn="just" fontAlgn="auto">
              <a:spcBef>
                <a:spcPct val="15000"/>
              </a:spcBef>
              <a:spcAft>
                <a:spcPts val="0"/>
              </a:spcAft>
              <a:buClr>
                <a:schemeClr val="accent1"/>
              </a:buClr>
              <a:defRPr/>
            </a:pPr>
            <a:r>
              <a:rPr lang="el-GR" sz="2800" b="1" smtClean="0">
                <a:solidFill>
                  <a:srgbClr val="000000"/>
                </a:solidFill>
                <a:latin typeface="Bookman Old Style" pitchFamily="18" charset="0"/>
                <a:ea typeface="Arial Unicode MS" pitchFamily="34" charset="-128"/>
                <a:cs typeface="Arial Unicode MS" pitchFamily="34" charset="-128"/>
              </a:rPr>
              <a:t>ιδιαίτερα στο μακροπρόθεσμο διάστημα.</a:t>
            </a:r>
            <a:r>
              <a:rPr lang="el-GR" sz="2800" b="1" smtClean="0">
                <a:latin typeface="Bookman Old Style" pitchFamily="18" charset="0"/>
                <a:ea typeface="Arial Unicode MS" pitchFamily="34" charset="-128"/>
                <a:cs typeface="Arial Unicode MS" pitchFamily="34" charset="-128"/>
              </a:rPr>
              <a:t> </a:t>
            </a: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29891">
                                            <p:txEl>
                                              <p:pRg st="0" end="0"/>
                                            </p:txEl>
                                          </p:spTgt>
                                        </p:tgtEl>
                                        <p:attrNameLst>
                                          <p:attrName>style.visibility</p:attrName>
                                        </p:attrNameLst>
                                      </p:cBhvr>
                                      <p:to>
                                        <p:strVal val="visible"/>
                                      </p:to>
                                    </p:set>
                                    <p:animEffect transition="in" filter="dissolve">
                                      <p:cBhvr>
                                        <p:cTn id="7" dur="500"/>
                                        <p:tgtEl>
                                          <p:spTgt spid="1829891">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29891">
                                            <p:txEl>
                                              <p:pRg st="1" end="1"/>
                                            </p:txEl>
                                          </p:spTgt>
                                        </p:tgtEl>
                                        <p:attrNameLst>
                                          <p:attrName>style.visibility</p:attrName>
                                        </p:attrNameLst>
                                      </p:cBhvr>
                                      <p:to>
                                        <p:strVal val="visible"/>
                                      </p:to>
                                    </p:set>
                                    <p:animEffect transition="in" filter="dissolve">
                                      <p:cBhvr>
                                        <p:cTn id="10" dur="500"/>
                                        <p:tgtEl>
                                          <p:spTgt spid="1829891">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829891">
                                            <p:txEl>
                                              <p:pRg st="2" end="2"/>
                                            </p:txEl>
                                          </p:spTgt>
                                        </p:tgtEl>
                                        <p:attrNameLst>
                                          <p:attrName>style.visibility</p:attrName>
                                        </p:attrNameLst>
                                      </p:cBhvr>
                                      <p:to>
                                        <p:strVal val="visible"/>
                                      </p:to>
                                    </p:set>
                                    <p:animEffect transition="in" filter="dissolve">
                                      <p:cBhvr>
                                        <p:cTn id="13" dur="500"/>
                                        <p:tgtEl>
                                          <p:spTgt spid="1829891">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829891">
                                            <p:txEl>
                                              <p:pRg st="3" end="3"/>
                                            </p:txEl>
                                          </p:spTgt>
                                        </p:tgtEl>
                                        <p:attrNameLst>
                                          <p:attrName>style.visibility</p:attrName>
                                        </p:attrNameLst>
                                      </p:cBhvr>
                                      <p:to>
                                        <p:strVal val="visible"/>
                                      </p:to>
                                    </p:set>
                                    <p:animEffect transition="in" filter="dissolve">
                                      <p:cBhvr>
                                        <p:cTn id="16" dur="500"/>
                                        <p:tgtEl>
                                          <p:spTgt spid="1829891">
                                            <p:txEl>
                                              <p:pRg st="3" end="3"/>
                                            </p:txEl>
                                          </p:spTgt>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1829891">
                                            <p:txEl>
                                              <p:pRg st="4" end="4"/>
                                            </p:txEl>
                                          </p:spTgt>
                                        </p:tgtEl>
                                        <p:attrNameLst>
                                          <p:attrName>style.visibility</p:attrName>
                                        </p:attrNameLst>
                                      </p:cBhvr>
                                      <p:to>
                                        <p:strVal val="visible"/>
                                      </p:to>
                                    </p:set>
                                    <p:animEffect transition="in" filter="dissolve">
                                      <p:cBhvr>
                                        <p:cTn id="19" dur="500"/>
                                        <p:tgtEl>
                                          <p:spTgt spid="182989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9891" grpId="0" build="p" autoUpdateAnimBg="0"/>
    </p:bld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30915" name="Rectangle 3"/>
          <p:cNvSpPr>
            <a:spLocks noGrp="1" noChangeArrowheads="1"/>
          </p:cNvSpPr>
          <p:nvPr>
            <p:ph idx="1"/>
          </p:nvPr>
        </p:nvSpPr>
        <p:spPr>
          <a:xfrm>
            <a:off x="0" y="0"/>
            <a:ext cx="9144000" cy="6858000"/>
          </a:xfrm>
          <a:solidFill>
            <a:srgbClr val="FEFBE6"/>
          </a:solidFill>
        </p:spPr>
        <p:txBody>
          <a:bodyPr/>
          <a:lstStyle/>
          <a:p>
            <a:pPr lvl="1" algn="just">
              <a:buClr>
                <a:srgbClr val="FF3300"/>
              </a:buClr>
            </a:pPr>
            <a:r>
              <a:rPr lang="el-GR" sz="3200" b="1" dirty="0" smtClean="0">
                <a:latin typeface="Bookman Old Style" pitchFamily="18" charset="0"/>
                <a:ea typeface="Arial Unicode MS" pitchFamily="34" charset="-128"/>
                <a:cs typeface="Arial Unicode MS" pitchFamily="34" charset="-128"/>
              </a:rPr>
              <a:t>Προχωρούμε σε πώληση των μετοχών του χαρτοφυλάκιό μας  με δείκτη σημαντικά υψηλότερου του μέσου επιπέδου ή των 10 φορών. </a:t>
            </a:r>
            <a:endParaRPr lang="en-US" sz="3200" b="1" dirty="0" smtClean="0">
              <a:latin typeface="Bookman Old Style" pitchFamily="18" charset="0"/>
              <a:ea typeface="Arial Unicode MS" pitchFamily="34" charset="-128"/>
              <a:cs typeface="Arial Unicode MS" pitchFamily="34" charset="-128"/>
            </a:endParaRPr>
          </a:p>
          <a:p>
            <a:pPr lvl="1" algn="just"/>
            <a:r>
              <a:rPr lang="el-GR" sz="3200" b="1" dirty="0" smtClean="0">
                <a:latin typeface="Bookman Old Style" pitchFamily="18" charset="0"/>
              </a:rPr>
              <a:t>Διαφορετικά</a:t>
            </a:r>
            <a:r>
              <a:rPr lang="el-GR" sz="3200" b="1" dirty="0" smtClean="0">
                <a:latin typeface="Bookman Old Style" pitchFamily="18" charset="0"/>
                <a:ea typeface="Arial Unicode MS" pitchFamily="34" charset="-128"/>
                <a:cs typeface="Arial Unicode MS" pitchFamily="34" charset="-128"/>
              </a:rPr>
              <a:t> </a:t>
            </a:r>
            <a:endParaRPr lang="el-GR" sz="3200" b="1" dirty="0" smtClean="0">
              <a:latin typeface="Bookman Old Style" pitchFamily="18" charset="0"/>
            </a:endParaRPr>
          </a:p>
          <a:p>
            <a:pPr lvl="2" algn="just"/>
            <a:r>
              <a:rPr lang="el-GR" sz="2800" b="1" dirty="0" smtClean="0">
                <a:latin typeface="Bookman Old Style" pitchFamily="18" charset="0"/>
              </a:rPr>
              <a:t>Αναλαμβάνουμε υψηλό ρίσκο για το μέλλον των κεφαλαίων μας</a:t>
            </a:r>
            <a:r>
              <a:rPr lang="el-GR" sz="2800" b="1" dirty="0" smtClean="0">
                <a:latin typeface="Bookman Old Style" pitchFamily="18" charset="0"/>
                <a:ea typeface="Arial Unicode MS" pitchFamily="34" charset="-128"/>
                <a:cs typeface="Arial Unicode MS" pitchFamily="34" charset="-128"/>
              </a:rPr>
              <a:t> </a:t>
            </a:r>
            <a:endParaRPr lang="en-US" sz="2800" b="1" dirty="0" smtClean="0">
              <a:latin typeface="Bookman Old Style" pitchFamily="18" charset="0"/>
              <a:ea typeface="Arial Unicode MS" pitchFamily="34" charset="-128"/>
              <a:cs typeface="Arial Unicode MS" pitchFamily="34" charset="-128"/>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30915">
                                            <p:txEl>
                                              <p:pRg st="0" end="0"/>
                                            </p:txEl>
                                          </p:spTgt>
                                        </p:tgtEl>
                                        <p:attrNameLst>
                                          <p:attrName>style.visibility</p:attrName>
                                        </p:attrNameLst>
                                      </p:cBhvr>
                                      <p:to>
                                        <p:strVal val="visible"/>
                                      </p:to>
                                    </p:set>
                                    <p:animEffect transition="in" filter="dissolve">
                                      <p:cBhvr>
                                        <p:cTn id="7" dur="500"/>
                                        <p:tgtEl>
                                          <p:spTgt spid="1830915">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30915">
                                            <p:txEl>
                                              <p:pRg st="1" end="1"/>
                                            </p:txEl>
                                          </p:spTgt>
                                        </p:tgtEl>
                                        <p:attrNameLst>
                                          <p:attrName>style.visibility</p:attrName>
                                        </p:attrNameLst>
                                      </p:cBhvr>
                                      <p:to>
                                        <p:strVal val="visible"/>
                                      </p:to>
                                    </p:set>
                                    <p:animEffect transition="in" filter="dissolve">
                                      <p:cBhvr>
                                        <p:cTn id="10" dur="500"/>
                                        <p:tgtEl>
                                          <p:spTgt spid="1830915">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830915">
                                            <p:txEl>
                                              <p:pRg st="2" end="2"/>
                                            </p:txEl>
                                          </p:spTgt>
                                        </p:tgtEl>
                                        <p:attrNameLst>
                                          <p:attrName>style.visibility</p:attrName>
                                        </p:attrNameLst>
                                      </p:cBhvr>
                                      <p:to>
                                        <p:strVal val="visible"/>
                                      </p:to>
                                    </p:set>
                                    <p:animEffect transition="in" filter="dissolve">
                                      <p:cBhvr>
                                        <p:cTn id="13" dur="500"/>
                                        <p:tgtEl>
                                          <p:spTgt spid="18309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0915" grpId="0" build="p" autoUpdateAnimBg="0"/>
    </p:bld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2" descr="Large confetti"/>
          <p:cNvSpPr>
            <a:spLocks noGrp="1" noChangeArrowheads="1"/>
          </p:cNvSpPr>
          <p:nvPr>
            <p:ph type="title"/>
          </p:nvPr>
        </p:nvSpPr>
        <p:spPr/>
        <p:txBody>
          <a:bodyPr/>
          <a:lstStyle/>
          <a:p>
            <a:r>
              <a:rPr lang="el-GR" b="1" smtClean="0"/>
              <a:t>ΣΥΜΠΕΡΑΣΜΑΤΑ</a:t>
            </a:r>
          </a:p>
        </p:txBody>
      </p:sp>
      <p:sp>
        <p:nvSpPr>
          <p:cNvPr id="1831939" name="Rectangle 3"/>
          <p:cNvSpPr>
            <a:spLocks noGrp="1" noChangeArrowheads="1"/>
          </p:cNvSpPr>
          <p:nvPr>
            <p:ph idx="1"/>
          </p:nvPr>
        </p:nvSpPr>
        <p:spPr>
          <a:xfrm>
            <a:off x="0" y="1412776"/>
            <a:ext cx="9144000" cy="5292824"/>
          </a:xfrm>
        </p:spPr>
        <p:txBody>
          <a:bodyPr rtlCol="0">
            <a:normAutofit fontScale="92500"/>
          </a:bodyPr>
          <a:lstStyle/>
          <a:p>
            <a:pPr algn="just" fontAlgn="auto">
              <a:spcAft>
                <a:spcPts val="0"/>
              </a:spcAft>
              <a:defRPr/>
            </a:pPr>
            <a:r>
              <a:rPr lang="el-GR" b="1" dirty="0" smtClean="0">
                <a:latin typeface="Bookman Old Style" pitchFamily="18" charset="0"/>
                <a:ea typeface="Arial Unicode MS" pitchFamily="34" charset="-128"/>
                <a:cs typeface="Arial Unicode MS" pitchFamily="34" charset="-128"/>
              </a:rPr>
              <a:t>1)Οι εταιρείες με μεγάλη κεφαλαιοποίηση τείνουν  να εμφανίσουν υψηλότερες τιμές του δείκτη. </a:t>
            </a:r>
            <a:endParaRPr lang="en-US" b="1" dirty="0" smtClean="0">
              <a:latin typeface="Bookman Old Style" pitchFamily="18" charset="0"/>
              <a:ea typeface="Arial Unicode MS" pitchFamily="34" charset="-128"/>
              <a:cs typeface="Arial Unicode MS" pitchFamily="34" charset="-128"/>
            </a:endParaRPr>
          </a:p>
          <a:p>
            <a:pPr algn="just" fontAlgn="auto">
              <a:spcAft>
                <a:spcPts val="0"/>
              </a:spcAft>
              <a:defRPr/>
            </a:pPr>
            <a:r>
              <a:rPr lang="el-GR" b="1" dirty="0" smtClean="0">
                <a:latin typeface="Bookman Old Style" pitchFamily="18" charset="0"/>
                <a:ea typeface="Arial Unicode MS" pitchFamily="34" charset="-128"/>
                <a:cs typeface="Arial Unicode MS" pitchFamily="34" charset="-128"/>
              </a:rPr>
              <a:t>2)Οι μεγάλες ευχάριστες εκπλήξεις προέρχονται από εταιρείες οι οποίες παρουσιάζουν δείκτη μικρότερο του 1 ή και του 2 και </a:t>
            </a:r>
            <a:endParaRPr lang="el-GR" b="1" dirty="0" smtClean="0">
              <a:latin typeface="Bookman Old Style" pitchFamily="18" charset="0"/>
            </a:endParaRPr>
          </a:p>
          <a:p>
            <a:pPr lvl="1" algn="just" fontAlgn="auto">
              <a:spcAft>
                <a:spcPts val="0"/>
              </a:spcAft>
              <a:buClr>
                <a:srgbClr val="FF3300"/>
              </a:buClr>
              <a:buFont typeface="Wingdings" pitchFamily="2" charset="2"/>
              <a:buChar char="Ø"/>
              <a:defRPr/>
            </a:pPr>
            <a:r>
              <a:rPr lang="el-GR" b="1" dirty="0" smtClean="0">
                <a:latin typeface="Bookman Old Style" pitchFamily="18" charset="0"/>
                <a:ea typeface="Arial Unicode MS" pitchFamily="34" charset="-128"/>
                <a:cs typeface="Arial Unicode MS" pitchFamily="34" charset="-128"/>
              </a:rPr>
              <a:t>οι περισσότερες απογοητεύσεις προέρχονται από εταιρείες που διαπραγματεύονται με υψηλό δείκτη «κεφαλαιοποίηση / πωλήσεις». </a:t>
            </a: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31939">
                                            <p:txEl>
                                              <p:pRg st="0" end="0"/>
                                            </p:txEl>
                                          </p:spTgt>
                                        </p:tgtEl>
                                        <p:attrNameLst>
                                          <p:attrName>style.visibility</p:attrName>
                                        </p:attrNameLst>
                                      </p:cBhvr>
                                      <p:to>
                                        <p:strVal val="visible"/>
                                      </p:to>
                                    </p:set>
                                    <p:animEffect transition="in" filter="dissolve">
                                      <p:cBhvr>
                                        <p:cTn id="7" dur="500"/>
                                        <p:tgtEl>
                                          <p:spTgt spid="18319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31939">
                                            <p:txEl>
                                              <p:pRg st="1" end="1"/>
                                            </p:txEl>
                                          </p:spTgt>
                                        </p:tgtEl>
                                        <p:attrNameLst>
                                          <p:attrName>style.visibility</p:attrName>
                                        </p:attrNameLst>
                                      </p:cBhvr>
                                      <p:to>
                                        <p:strVal val="visible"/>
                                      </p:to>
                                    </p:set>
                                    <p:animEffect transition="in" filter="dissolve">
                                      <p:cBhvr>
                                        <p:cTn id="12" dur="500"/>
                                        <p:tgtEl>
                                          <p:spTgt spid="1831939">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831939">
                                            <p:txEl>
                                              <p:pRg st="2" end="2"/>
                                            </p:txEl>
                                          </p:spTgt>
                                        </p:tgtEl>
                                        <p:attrNameLst>
                                          <p:attrName>style.visibility</p:attrName>
                                        </p:attrNameLst>
                                      </p:cBhvr>
                                      <p:to>
                                        <p:strVal val="visible"/>
                                      </p:to>
                                    </p:set>
                                    <p:animEffect transition="in" filter="dissolve">
                                      <p:cBhvr>
                                        <p:cTn id="15" dur="500"/>
                                        <p:tgtEl>
                                          <p:spTgt spid="18319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1939" grpId="0" build="p"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32962" name="Rectangle 2" descr="Large confetti"/>
          <p:cNvSpPr>
            <a:spLocks noGrp="1" noChangeArrowheads="1"/>
          </p:cNvSpPr>
          <p:nvPr>
            <p:ph type="title"/>
          </p:nvPr>
        </p:nvSpPr>
        <p:spPr>
          <a:xfrm>
            <a:off x="1143000" y="0"/>
            <a:ext cx="7772400" cy="685800"/>
          </a:xfrm>
        </p:spPr>
        <p:txBody>
          <a:bodyPr rtlCol="0">
            <a:normAutofit fontScale="90000"/>
          </a:bodyPr>
          <a:lstStyle/>
          <a:p>
            <a:pPr fontAlgn="auto">
              <a:spcAft>
                <a:spcPts val="0"/>
              </a:spcAft>
              <a:defRPr/>
            </a:pPr>
            <a:r>
              <a:rPr lang="el-GR" b="1" smtClean="0"/>
              <a:t>ΣΥΜΠΕΡΑΣΜΑΤΑ</a:t>
            </a:r>
          </a:p>
        </p:txBody>
      </p:sp>
      <p:sp>
        <p:nvSpPr>
          <p:cNvPr id="1832963" name="Rectangle 3"/>
          <p:cNvSpPr>
            <a:spLocks noGrp="1" noChangeArrowheads="1"/>
          </p:cNvSpPr>
          <p:nvPr>
            <p:ph idx="1"/>
          </p:nvPr>
        </p:nvSpPr>
        <p:spPr>
          <a:xfrm>
            <a:off x="0" y="838200"/>
            <a:ext cx="9144000" cy="6019800"/>
          </a:xfrm>
          <a:solidFill>
            <a:srgbClr val="FEFBE6"/>
          </a:solidFill>
        </p:spPr>
        <p:txBody>
          <a:bodyPr/>
          <a:lstStyle/>
          <a:p>
            <a:pPr algn="just"/>
            <a:r>
              <a:rPr lang="el-GR" sz="4000" b="1" smtClean="0">
                <a:latin typeface="Bookman Old Style" pitchFamily="18" charset="0"/>
                <a:ea typeface="Arial Unicode MS" pitchFamily="34" charset="-128"/>
                <a:cs typeface="Arial Unicode MS" pitchFamily="34" charset="-128"/>
              </a:rPr>
              <a:t>Μέσω των διαφόρων ερευνών έχει διαπιστωθεί ότι </a:t>
            </a:r>
            <a:endParaRPr lang="el-GR" sz="4000" b="1" smtClean="0">
              <a:latin typeface="Bookman Old Style" pitchFamily="18" charset="0"/>
            </a:endParaRPr>
          </a:p>
          <a:p>
            <a:pPr lvl="1" algn="just">
              <a:buClr>
                <a:srgbClr val="FF3300"/>
              </a:buClr>
            </a:pPr>
            <a:r>
              <a:rPr lang="el-GR" sz="3600" b="1" smtClean="0">
                <a:latin typeface="Bookman Old Style" pitchFamily="18" charset="0"/>
                <a:ea typeface="Arial Unicode MS" pitchFamily="34" charset="-128"/>
                <a:cs typeface="Arial Unicode MS" pitchFamily="34" charset="-128"/>
              </a:rPr>
              <a:t>οι υψηλότερες τιμές του δείκτη εμφανίζονται στις εταιρείες μεγάλης κεφαλαιοποίησης</a:t>
            </a:r>
            <a:r>
              <a:rPr lang="el-GR" sz="4000" b="1" smtClean="0">
                <a:latin typeface="Bookman Old Style" pitchFamily="18" charset="0"/>
                <a:ea typeface="Arial Unicode MS" pitchFamily="34" charset="-128"/>
                <a:cs typeface="Arial Unicode MS" pitchFamily="34" charset="-128"/>
              </a:rPr>
              <a:t> </a:t>
            </a:r>
            <a:endParaRPr lang="el-GR" sz="4000" b="1" smtClean="0">
              <a:latin typeface="Bookman Old Style" pitchFamily="18" charset="0"/>
            </a:endParaRPr>
          </a:p>
          <a:p>
            <a:pPr lvl="2" algn="just">
              <a:buClr>
                <a:schemeClr val="hlink"/>
              </a:buClr>
            </a:pPr>
            <a:r>
              <a:rPr lang="el-GR" sz="3200" b="1" smtClean="0">
                <a:latin typeface="Bookman Old Style" pitchFamily="18" charset="0"/>
                <a:ea typeface="Arial Unicode MS" pitchFamily="34" charset="-128"/>
                <a:cs typeface="Arial Unicode MS" pitchFamily="34" charset="-128"/>
              </a:rPr>
              <a:t>συνήθως η δραστηριότητά τους αφορά κλάδους με ταχύτατους ρυθμούς ανάπτυξης, </a:t>
            </a:r>
            <a:endParaRPr lang="el-GR" sz="3200" b="1" smtClean="0">
              <a:latin typeface="Bookman Old Style" pitchFamily="18" charset="0"/>
            </a:endParaRPr>
          </a:p>
          <a:p>
            <a:pPr lvl="3" algn="just">
              <a:buClr>
                <a:schemeClr val="accent1"/>
              </a:buClr>
            </a:pPr>
            <a:r>
              <a:rPr lang="el-GR" sz="2800" b="1" smtClean="0">
                <a:latin typeface="Bookman Old Style" pitchFamily="18" charset="0"/>
                <a:ea typeface="Arial Unicode MS" pitchFamily="34" charset="-128"/>
                <a:cs typeface="Arial Unicode MS" pitchFamily="34" charset="-128"/>
              </a:rPr>
              <a:t>όπως είναι σήμερα η πληροφορική και η υψηλή τεχνολογία. </a:t>
            </a:r>
            <a:endParaRPr lang="en-US" sz="2800" b="1" smtClean="0">
              <a:latin typeface="Bookman Old Style" pitchFamily="18" charset="0"/>
              <a:ea typeface="Arial Unicode MS" pitchFamily="34" charset="-128"/>
              <a:cs typeface="Arial Unicode MS" pitchFamily="34" charset="-128"/>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32963">
                                            <p:txEl>
                                              <p:pRg st="0" end="0"/>
                                            </p:txEl>
                                          </p:spTgt>
                                        </p:tgtEl>
                                        <p:attrNameLst>
                                          <p:attrName>style.visibility</p:attrName>
                                        </p:attrNameLst>
                                      </p:cBhvr>
                                      <p:to>
                                        <p:strVal val="visible"/>
                                      </p:to>
                                    </p:set>
                                    <p:animEffect transition="in" filter="dissolve">
                                      <p:cBhvr>
                                        <p:cTn id="7" dur="500"/>
                                        <p:tgtEl>
                                          <p:spTgt spid="183296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32963">
                                            <p:txEl>
                                              <p:pRg st="1" end="1"/>
                                            </p:txEl>
                                          </p:spTgt>
                                        </p:tgtEl>
                                        <p:attrNameLst>
                                          <p:attrName>style.visibility</p:attrName>
                                        </p:attrNameLst>
                                      </p:cBhvr>
                                      <p:to>
                                        <p:strVal val="visible"/>
                                      </p:to>
                                    </p:set>
                                    <p:animEffect transition="in" filter="dissolve">
                                      <p:cBhvr>
                                        <p:cTn id="10" dur="500"/>
                                        <p:tgtEl>
                                          <p:spTgt spid="1832963">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832963">
                                            <p:txEl>
                                              <p:pRg st="2" end="2"/>
                                            </p:txEl>
                                          </p:spTgt>
                                        </p:tgtEl>
                                        <p:attrNameLst>
                                          <p:attrName>style.visibility</p:attrName>
                                        </p:attrNameLst>
                                      </p:cBhvr>
                                      <p:to>
                                        <p:strVal val="visible"/>
                                      </p:to>
                                    </p:set>
                                    <p:animEffect transition="in" filter="dissolve">
                                      <p:cBhvr>
                                        <p:cTn id="13" dur="500"/>
                                        <p:tgtEl>
                                          <p:spTgt spid="1832963">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832963">
                                            <p:txEl>
                                              <p:pRg st="3" end="3"/>
                                            </p:txEl>
                                          </p:spTgt>
                                        </p:tgtEl>
                                        <p:attrNameLst>
                                          <p:attrName>style.visibility</p:attrName>
                                        </p:attrNameLst>
                                      </p:cBhvr>
                                      <p:to>
                                        <p:strVal val="visible"/>
                                      </p:to>
                                    </p:set>
                                    <p:animEffect transition="in" filter="dissolve">
                                      <p:cBhvr>
                                        <p:cTn id="16" dur="500"/>
                                        <p:tgtEl>
                                          <p:spTgt spid="18329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6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6162" name="Rectangle 2" descr="Large confetti"/>
          <p:cNvSpPr>
            <a:spLocks noGrp="1" noChangeArrowheads="1"/>
          </p:cNvSpPr>
          <p:nvPr>
            <p:ph type="title"/>
          </p:nvPr>
        </p:nvSpPr>
        <p:spPr>
          <a:xfrm>
            <a:off x="990600" y="304800"/>
            <a:ext cx="7772400" cy="1143000"/>
          </a:xfrm>
        </p:spPr>
        <p:txBody>
          <a:bodyPr/>
          <a:lstStyle/>
          <a:p>
            <a:pPr algn="ctr"/>
            <a:r>
              <a:rPr lang="en-US" altLang="el-GR" b="1">
                <a:solidFill>
                  <a:srgbClr val="000000"/>
                </a:solidFill>
                <a:latin typeface="Bookman Old Style" pitchFamily="18" charset="0"/>
              </a:rPr>
              <a:t>P/E</a:t>
            </a:r>
            <a:endParaRPr lang="el-GR" altLang="el-GR" b="1">
              <a:solidFill>
                <a:srgbClr val="000000"/>
              </a:solidFill>
              <a:latin typeface="Bookman Old Style" pitchFamily="18" charset="0"/>
            </a:endParaRPr>
          </a:p>
        </p:txBody>
      </p:sp>
      <p:sp>
        <p:nvSpPr>
          <p:cNvPr id="1756163" name="Rectangle 3"/>
          <p:cNvSpPr>
            <a:spLocks noGrp="1" noChangeArrowheads="1"/>
          </p:cNvSpPr>
          <p:nvPr>
            <p:ph idx="1"/>
          </p:nvPr>
        </p:nvSpPr>
        <p:spPr>
          <a:xfrm>
            <a:off x="381000" y="1752600"/>
            <a:ext cx="8458200" cy="4343400"/>
          </a:xfrm>
        </p:spPr>
        <p:txBody>
          <a:bodyPr/>
          <a:lstStyle/>
          <a:p>
            <a:pPr algn="just"/>
            <a:r>
              <a:rPr lang="el-GR" altLang="el-GR" dirty="0">
                <a:solidFill>
                  <a:srgbClr val="000000"/>
                </a:solidFill>
              </a:rPr>
              <a:t>Δ</a:t>
            </a:r>
            <a:r>
              <a:rPr lang="el-GR" altLang="el-GR" dirty="0">
                <a:solidFill>
                  <a:srgbClr val="000000"/>
                </a:solidFill>
                <a:cs typeface="Times New Roman" pitchFamily="18" charset="0"/>
              </a:rPr>
              <a:t>είχνει κατά πόσο η τιμή της μετοχής καλύπτει τα κέρδη της. </a:t>
            </a:r>
            <a:endParaRPr lang="en-US" altLang="el-GR" dirty="0">
              <a:solidFill>
                <a:srgbClr val="000000"/>
              </a:solidFill>
              <a:cs typeface="Times New Roman" pitchFamily="18" charset="0"/>
            </a:endParaRPr>
          </a:p>
          <a:p>
            <a:pPr algn="just"/>
            <a:r>
              <a:rPr lang="el-GR" altLang="el-GR" dirty="0">
                <a:solidFill>
                  <a:srgbClr val="000000"/>
                </a:solidFill>
              </a:rPr>
              <a:t>Δ</a:t>
            </a:r>
            <a:r>
              <a:rPr lang="el-GR" altLang="el-GR" dirty="0">
                <a:solidFill>
                  <a:srgbClr val="000000"/>
                </a:solidFill>
                <a:cs typeface="Times New Roman" pitchFamily="18" charset="0"/>
              </a:rPr>
              <a:t>είχνει</a:t>
            </a:r>
            <a:r>
              <a:rPr lang="el-GR" altLang="el-GR" dirty="0">
                <a:solidFill>
                  <a:srgbClr val="000000"/>
                </a:solidFill>
              </a:rPr>
              <a:t> </a:t>
            </a:r>
            <a:r>
              <a:rPr lang="el-GR" altLang="el-GR" dirty="0">
                <a:solidFill>
                  <a:srgbClr val="000000"/>
                </a:solidFill>
                <a:cs typeface="Times New Roman" pitchFamily="18" charset="0"/>
              </a:rPr>
              <a:t>τη δυναμικότητα της μετοχής σε σχέση με τις μετοχές του κλάδου.</a:t>
            </a:r>
            <a:endParaRPr lang="el-GR" altLang="el-GR" dirty="0">
              <a:solidFill>
                <a:srgbClr val="000000"/>
              </a:solidFill>
            </a:endParaRPr>
          </a:p>
          <a:p>
            <a:pPr algn="just"/>
            <a:r>
              <a:rPr lang="el-GR" altLang="el-GR" dirty="0">
                <a:solidFill>
                  <a:srgbClr val="000000"/>
                </a:solidFill>
              </a:rPr>
              <a:t>Δείχνει πόσα έτη θα χρειαστούν για να καλυφθεί η τιμή της μετοχής από τα κέρδη -υποθέτοντας ότι παραμένουν σταθερά</a:t>
            </a:r>
            <a:endParaRPr lang="en-US" altLang="el-GR" dirty="0">
              <a:solidFill>
                <a:srgbClr val="000000"/>
              </a:solidFill>
              <a:cs typeface="Times New Roman" pitchFamily="18" charset="0"/>
            </a:endParaRPr>
          </a:p>
          <a:p>
            <a:pPr algn="just"/>
            <a:r>
              <a:rPr lang="el-GR" altLang="el-GR" dirty="0">
                <a:solidFill>
                  <a:srgbClr val="000000"/>
                </a:solidFill>
                <a:cs typeface="Times New Roman" pitchFamily="18" charset="0"/>
              </a:rPr>
              <a:t>Συνήθως </a:t>
            </a:r>
            <a:r>
              <a:rPr lang="el-GR" altLang="el-GR" b="1" dirty="0">
                <a:solidFill>
                  <a:srgbClr val="000000"/>
                </a:solidFill>
                <a:cs typeface="Times New Roman" pitchFamily="18" charset="0"/>
              </a:rPr>
              <a:t>όσο μικρότερος είναι ο δείκτης, τόσο πιο ελκυστική είναι η μετοχή</a:t>
            </a:r>
            <a:r>
              <a:rPr lang="el-GR" altLang="el-GR" dirty="0">
                <a:solidFill>
                  <a:srgbClr val="000000"/>
                </a:solidFill>
                <a:cs typeface="Times New Roman" pitchFamily="18" charset="0"/>
              </a:rPr>
              <a:t>.</a:t>
            </a:r>
            <a:endParaRPr lang="en-GB" altLang="el-GR" dirty="0">
              <a:solidFill>
                <a:srgbClr val="000000"/>
              </a:solidFill>
              <a:cs typeface="Times New Roman" pitchFamily="18" charset="0"/>
            </a:endParaRPr>
          </a:p>
        </p:txBody>
      </p:sp>
    </p:spTree>
    <p:extLst>
      <p:ext uri="{BB962C8B-B14F-4D97-AF65-F5344CB8AC3E}">
        <p14:creationId xmlns:p14="http://schemas.microsoft.com/office/powerpoint/2010/main" val="1460740621"/>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56163">
                                            <p:txEl>
                                              <p:pRg st="0" end="0"/>
                                            </p:txEl>
                                          </p:spTgt>
                                        </p:tgtEl>
                                        <p:attrNameLst>
                                          <p:attrName>style.visibility</p:attrName>
                                        </p:attrNameLst>
                                      </p:cBhvr>
                                      <p:to>
                                        <p:strVal val="visible"/>
                                      </p:to>
                                    </p:set>
                                    <p:animEffect transition="in" filter="dissolve">
                                      <p:cBhvr>
                                        <p:cTn id="7" dur="500"/>
                                        <p:tgtEl>
                                          <p:spTgt spid="17561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56163">
                                            <p:txEl>
                                              <p:pRg st="1" end="1"/>
                                            </p:txEl>
                                          </p:spTgt>
                                        </p:tgtEl>
                                        <p:attrNameLst>
                                          <p:attrName>style.visibility</p:attrName>
                                        </p:attrNameLst>
                                      </p:cBhvr>
                                      <p:to>
                                        <p:strVal val="visible"/>
                                      </p:to>
                                    </p:set>
                                    <p:animEffect transition="in" filter="dissolve">
                                      <p:cBhvr>
                                        <p:cTn id="12" dur="500"/>
                                        <p:tgtEl>
                                          <p:spTgt spid="175616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56163">
                                            <p:txEl>
                                              <p:pRg st="2" end="2"/>
                                            </p:txEl>
                                          </p:spTgt>
                                        </p:tgtEl>
                                        <p:attrNameLst>
                                          <p:attrName>style.visibility</p:attrName>
                                        </p:attrNameLst>
                                      </p:cBhvr>
                                      <p:to>
                                        <p:strVal val="visible"/>
                                      </p:to>
                                    </p:set>
                                    <p:animEffect transition="in" filter="dissolve">
                                      <p:cBhvr>
                                        <p:cTn id="17" dur="500"/>
                                        <p:tgtEl>
                                          <p:spTgt spid="175616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756163">
                                            <p:txEl>
                                              <p:pRg st="3" end="3"/>
                                            </p:txEl>
                                          </p:spTgt>
                                        </p:tgtEl>
                                        <p:attrNameLst>
                                          <p:attrName>style.visibility</p:attrName>
                                        </p:attrNameLst>
                                      </p:cBhvr>
                                      <p:to>
                                        <p:strVal val="visible"/>
                                      </p:to>
                                    </p:set>
                                    <p:animEffect transition="in" filter="dissolve">
                                      <p:cBhvr>
                                        <p:cTn id="22" dur="500"/>
                                        <p:tgtEl>
                                          <p:spTgt spid="17561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6163" grpId="0" build="p" autoUpdateAnimBg="0"/>
    </p:bld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33986" name="Rectangle 2" descr="Large confetti"/>
          <p:cNvSpPr>
            <a:spLocks noGrp="1" noChangeArrowheads="1"/>
          </p:cNvSpPr>
          <p:nvPr>
            <p:ph type="title"/>
          </p:nvPr>
        </p:nvSpPr>
        <p:spPr/>
        <p:txBody>
          <a:bodyPr rtlCol="0">
            <a:normAutofit fontScale="90000"/>
          </a:bodyPr>
          <a:lstStyle/>
          <a:p>
            <a:pPr fontAlgn="auto">
              <a:spcAft>
                <a:spcPts val="0"/>
              </a:spcAft>
              <a:defRPr/>
            </a:pPr>
            <a:r>
              <a:rPr lang="el-GR" b="1" smtClean="0">
                <a:latin typeface="Bookman Old Style" pitchFamily="18" charset="0"/>
                <a:ea typeface="Arial Unicode MS" pitchFamily="34" charset="-128"/>
                <a:cs typeface="Arial Unicode MS" pitchFamily="34" charset="-128"/>
              </a:rPr>
              <a:t>Ο δείκτης «κεφαλαιοποίηση / πωλήσεις» </a:t>
            </a:r>
            <a:r>
              <a:rPr lang="el-GR" smtClean="0"/>
              <a:t> </a:t>
            </a:r>
          </a:p>
        </p:txBody>
      </p:sp>
      <p:sp>
        <p:nvSpPr>
          <p:cNvPr id="1833987" name="Rectangle 3"/>
          <p:cNvSpPr>
            <a:spLocks noGrp="1" noChangeArrowheads="1"/>
          </p:cNvSpPr>
          <p:nvPr>
            <p:ph idx="1"/>
          </p:nvPr>
        </p:nvSpPr>
        <p:spPr>
          <a:xfrm>
            <a:off x="0" y="1905000"/>
            <a:ext cx="9144000" cy="4419600"/>
          </a:xfrm>
        </p:spPr>
        <p:txBody>
          <a:bodyPr/>
          <a:lstStyle/>
          <a:p>
            <a:pPr algn="just"/>
            <a:r>
              <a:rPr lang="el-GR" b="1" smtClean="0">
                <a:latin typeface="Bookman Old Style" pitchFamily="18" charset="0"/>
                <a:ea typeface="Arial Unicode MS" pitchFamily="34" charset="-128"/>
                <a:cs typeface="Arial Unicode MS" pitchFamily="34" charset="-128"/>
              </a:rPr>
              <a:t>Σε αισιόδοξη αγορά (αγορά-«ταύρο» ή bull market) ο συσχετισμός του συγκεκριμένου δείκτη με τη μετοχή της εταιρείας εξασθενεί σε σημαντικό ορισμένες φορές βαθμό </a:t>
            </a:r>
            <a:endParaRPr lang="el-GR" b="1" smtClean="0">
              <a:latin typeface="Bookman Old Style" pitchFamily="18" charset="0"/>
            </a:endParaRPr>
          </a:p>
          <a:p>
            <a:pPr lvl="1" algn="just">
              <a:buClr>
                <a:srgbClr val="FF3300"/>
              </a:buClr>
            </a:pPr>
            <a:r>
              <a:rPr lang="el-GR" b="1" smtClean="0">
                <a:latin typeface="Bookman Old Style" pitchFamily="18" charset="0"/>
                <a:ea typeface="Arial Unicode MS" pitchFamily="34" charset="-128"/>
                <a:cs typeface="Arial Unicode MS" pitchFamily="34" charset="-128"/>
              </a:rPr>
              <a:t>λόγω του θετικού κλίματος που ωθεί την αγορά υψηλότερα χωρίς να καθιστά αναγκαία την ορθολογική ή επιστημονική προσέγγιση των τιμών.</a:t>
            </a:r>
            <a:endParaRPr lang="en-US" b="1" smtClean="0">
              <a:latin typeface="Bookman Old Style" pitchFamily="18" charset="0"/>
              <a:ea typeface="Arial Unicode MS" pitchFamily="34" charset="-128"/>
              <a:cs typeface="Arial Unicode MS" pitchFamily="34" charset="-128"/>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33987">
                                            <p:txEl>
                                              <p:pRg st="0" end="0"/>
                                            </p:txEl>
                                          </p:spTgt>
                                        </p:tgtEl>
                                        <p:attrNameLst>
                                          <p:attrName>style.visibility</p:attrName>
                                        </p:attrNameLst>
                                      </p:cBhvr>
                                      <p:to>
                                        <p:strVal val="visible"/>
                                      </p:to>
                                    </p:set>
                                    <p:animEffect transition="in" filter="dissolve">
                                      <p:cBhvr>
                                        <p:cTn id="7" dur="500"/>
                                        <p:tgtEl>
                                          <p:spTgt spid="1833987">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33987">
                                            <p:txEl>
                                              <p:pRg st="1" end="1"/>
                                            </p:txEl>
                                          </p:spTgt>
                                        </p:tgtEl>
                                        <p:attrNameLst>
                                          <p:attrName>style.visibility</p:attrName>
                                        </p:attrNameLst>
                                      </p:cBhvr>
                                      <p:to>
                                        <p:strVal val="visible"/>
                                      </p:to>
                                    </p:set>
                                    <p:animEffect transition="in" filter="dissolve">
                                      <p:cBhvr>
                                        <p:cTn id="10" dur="500"/>
                                        <p:tgtEl>
                                          <p:spTgt spid="183398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3987" grpId="0" build="p" autoUpdateAnimBg="0"/>
    </p:bld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35010" name="Rectangle 2" descr="Large confetti"/>
          <p:cNvSpPr>
            <a:spLocks noGrp="1" noChangeArrowheads="1"/>
          </p:cNvSpPr>
          <p:nvPr>
            <p:ph type="title"/>
          </p:nvPr>
        </p:nvSpPr>
        <p:spPr/>
        <p:txBody>
          <a:bodyPr rtlCol="0">
            <a:normAutofit fontScale="90000"/>
          </a:bodyPr>
          <a:lstStyle/>
          <a:p>
            <a:pPr fontAlgn="auto">
              <a:spcAft>
                <a:spcPts val="0"/>
              </a:spcAft>
              <a:defRPr/>
            </a:pPr>
            <a:r>
              <a:rPr lang="el-GR" b="1" smtClean="0">
                <a:latin typeface="Bookman Old Style" pitchFamily="18" charset="0"/>
                <a:ea typeface="Arial Unicode MS" pitchFamily="34" charset="-128"/>
                <a:cs typeface="Arial Unicode MS" pitchFamily="34" charset="-128"/>
              </a:rPr>
              <a:t>Ο δείκτης «κεφαλαιοποίηση / πωλήσεις» </a:t>
            </a:r>
            <a:r>
              <a:rPr lang="el-GR" smtClean="0"/>
              <a:t> </a:t>
            </a:r>
          </a:p>
        </p:txBody>
      </p:sp>
      <p:sp>
        <p:nvSpPr>
          <p:cNvPr id="1835011" name="Rectangle 3"/>
          <p:cNvSpPr>
            <a:spLocks noGrp="1" noChangeArrowheads="1"/>
          </p:cNvSpPr>
          <p:nvPr>
            <p:ph idx="1"/>
          </p:nvPr>
        </p:nvSpPr>
        <p:spPr>
          <a:xfrm>
            <a:off x="0" y="1828800"/>
            <a:ext cx="9144000" cy="5029200"/>
          </a:xfrm>
        </p:spPr>
        <p:txBody>
          <a:bodyPr/>
          <a:lstStyle/>
          <a:p>
            <a:pPr algn="just"/>
            <a:r>
              <a:rPr lang="el-GR" sz="3600" b="1" smtClean="0">
                <a:latin typeface="Bookman Old Style" pitchFamily="18" charset="0"/>
              </a:rPr>
              <a:t>Ό</a:t>
            </a:r>
            <a:r>
              <a:rPr lang="el-GR" sz="3600" b="1" smtClean="0">
                <a:latin typeface="Bookman Old Style" pitchFamily="18" charset="0"/>
                <a:ea typeface="Arial Unicode MS" pitchFamily="34" charset="-128"/>
                <a:cs typeface="Arial Unicode MS" pitchFamily="34" charset="-128"/>
              </a:rPr>
              <a:t>ταν το κλίμα αντιστρέφεται και υφίσταται μια απαισιόδοξη αγορά (αγορά-«αρκούδα» ή bear market),</a:t>
            </a:r>
            <a:r>
              <a:rPr lang="el-GR" b="1" smtClean="0">
                <a:latin typeface="Bookman Old Style" pitchFamily="18" charset="0"/>
                <a:ea typeface="Arial Unicode MS" pitchFamily="34" charset="-128"/>
                <a:cs typeface="Arial Unicode MS" pitchFamily="34" charset="-128"/>
              </a:rPr>
              <a:t> </a:t>
            </a:r>
            <a:endParaRPr lang="el-GR" b="1" smtClean="0">
              <a:latin typeface="Bookman Old Style" pitchFamily="18" charset="0"/>
            </a:endParaRPr>
          </a:p>
          <a:p>
            <a:pPr lvl="1" algn="just">
              <a:buClr>
                <a:srgbClr val="FF3300"/>
              </a:buClr>
            </a:pPr>
            <a:r>
              <a:rPr lang="el-GR" sz="3200" b="1" smtClean="0">
                <a:latin typeface="Bookman Old Style" pitchFamily="18" charset="0"/>
                <a:ea typeface="Arial Unicode MS" pitchFamily="34" charset="-128"/>
                <a:cs typeface="Arial Unicode MS" pitchFamily="34" charset="-128"/>
              </a:rPr>
              <a:t>τότε οι πιθανότητες για μεγαλύτερες ζημιές θα προέλθουν από τις εταιρείες με μεγάλους δείκτες, </a:t>
            </a:r>
            <a:endParaRPr lang="el-GR" sz="3200" b="1" smtClean="0">
              <a:latin typeface="Bookman Old Style" pitchFamily="18" charset="0"/>
            </a:endParaRPr>
          </a:p>
          <a:p>
            <a:pPr lvl="2" algn="just">
              <a:buClr>
                <a:schemeClr val="hlink"/>
              </a:buClr>
            </a:pPr>
            <a:r>
              <a:rPr lang="el-GR" sz="2800" b="1" smtClean="0">
                <a:latin typeface="Bookman Old Style" pitchFamily="18" charset="0"/>
                <a:ea typeface="Arial Unicode MS" pitchFamily="34" charset="-128"/>
                <a:cs typeface="Arial Unicode MS" pitchFamily="34" charset="-128"/>
              </a:rPr>
              <a:t>ολοένα και περισσότερο η αγορά θα αντιδρά ορθολογικά και βάσει συγκεκριμένων κριτηρίων αξιολόγησης. </a:t>
            </a:r>
            <a:endParaRPr lang="el-GR" sz="2800" b="1" smtClean="0">
              <a:latin typeface="Bookman Old Style" pitchFamily="18" charset="0"/>
              <a:cs typeface="Times New Roman" pitchFamily="18" charset="0"/>
            </a:endParaRPr>
          </a:p>
        </p:txBody>
      </p:sp>
    </p:spTree>
  </p:cSld>
  <p:clrMapOvr>
    <a:masterClrMapping/>
  </p:clrMapOvr>
  <p:transition spd="med">
    <p:random/>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35011">
                                            <p:txEl>
                                              <p:pRg st="0" end="0"/>
                                            </p:txEl>
                                          </p:spTgt>
                                        </p:tgtEl>
                                        <p:attrNameLst>
                                          <p:attrName>style.visibility</p:attrName>
                                        </p:attrNameLst>
                                      </p:cBhvr>
                                      <p:to>
                                        <p:strVal val="visible"/>
                                      </p:to>
                                    </p:set>
                                    <p:animEffect transition="in" filter="dissolve">
                                      <p:cBhvr>
                                        <p:cTn id="7" dur="500"/>
                                        <p:tgtEl>
                                          <p:spTgt spid="1835011">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35011">
                                            <p:txEl>
                                              <p:pRg st="1" end="1"/>
                                            </p:txEl>
                                          </p:spTgt>
                                        </p:tgtEl>
                                        <p:attrNameLst>
                                          <p:attrName>style.visibility</p:attrName>
                                        </p:attrNameLst>
                                      </p:cBhvr>
                                      <p:to>
                                        <p:strVal val="visible"/>
                                      </p:to>
                                    </p:set>
                                    <p:animEffect transition="in" filter="dissolve">
                                      <p:cBhvr>
                                        <p:cTn id="10" dur="500"/>
                                        <p:tgtEl>
                                          <p:spTgt spid="1835011">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835011">
                                            <p:txEl>
                                              <p:pRg st="2" end="2"/>
                                            </p:txEl>
                                          </p:spTgt>
                                        </p:tgtEl>
                                        <p:attrNameLst>
                                          <p:attrName>style.visibility</p:attrName>
                                        </p:attrNameLst>
                                      </p:cBhvr>
                                      <p:to>
                                        <p:strVal val="visible"/>
                                      </p:to>
                                    </p:set>
                                    <p:animEffect transition="in" filter="dissolve">
                                      <p:cBhvr>
                                        <p:cTn id="13" dur="500"/>
                                        <p:tgtEl>
                                          <p:spTgt spid="18350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5011" grpId="0" build="p" autoUpdateAnimBg="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507653074"/>
              </p:ext>
            </p:extLst>
          </p:nvPr>
        </p:nvGraphicFramePr>
        <p:xfrm>
          <a:off x="-17520" y="0"/>
          <a:ext cx="9144000" cy="3714290"/>
        </p:xfrm>
        <a:graphic>
          <a:graphicData uri="http://schemas.openxmlformats.org/drawingml/2006/table">
            <a:tbl>
              <a:tblPr firstRow="1" firstCol="1" bandRow="1" bandCol="1">
                <a:tableStyleId>{5C22544A-7EE6-4342-B048-85BDC9FD1C3A}</a:tableStyleId>
              </a:tblPr>
              <a:tblGrid>
                <a:gridCol w="3004847"/>
                <a:gridCol w="1415950"/>
                <a:gridCol w="3145431"/>
                <a:gridCol w="1577772"/>
              </a:tblGrid>
              <a:tr h="596554">
                <a:tc>
                  <a:txBody>
                    <a:bodyPr/>
                    <a:lstStyle/>
                    <a:p>
                      <a:pPr algn="just">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Ευρώ</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Ευρώ</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Καθαρά κέρδη  προ φόρων</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smtClean="0">
                          <a:effectLst/>
                        </a:rPr>
                        <a:t>200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Κέρδη προ φόρων και τόκων</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280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Φόροι</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70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Μετοχικό Κεφάλαιο</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1200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Συνολικό Ενεργητικό</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2.400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Αξία Πωλήσεων</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4.000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Χρεόγραφα</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50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Έκτακτο αποθεματικό</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250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Ίδια Κεφάλαια </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smtClean="0">
                          <a:effectLst/>
                        </a:rPr>
                        <a:t>1600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Οικόπεδα</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100</a:t>
                      </a:r>
                      <a:endParaRPr lang="el-GR" sz="2400" dirty="0">
                        <a:effectLst/>
                        <a:latin typeface="Times New Roman"/>
                        <a:ea typeface="Times New Roman"/>
                      </a:endParaRPr>
                    </a:p>
                  </a:txBody>
                  <a:tcPr marL="68580" marR="68580" marT="0" marB="0"/>
                </a:tc>
              </a:tr>
            </a:tbl>
          </a:graphicData>
        </a:graphic>
      </p:graphicFrame>
      <p:sp>
        <p:nvSpPr>
          <p:cNvPr id="5" name="Rectangle 3"/>
          <p:cNvSpPr txBox="1">
            <a:spLocks noChangeArrowheads="1"/>
          </p:cNvSpPr>
          <p:nvPr/>
        </p:nvSpPr>
        <p:spPr bwMode="auto">
          <a:xfrm>
            <a:off x="-108520" y="3645024"/>
            <a:ext cx="9252520" cy="3212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el-GR" altLang="el-GR" sz="2800" dirty="0" smtClean="0">
                <a:solidFill>
                  <a:srgbClr val="000000"/>
                </a:solidFill>
                <a:cs typeface="Times New Roman" pitchFamily="18" charset="0"/>
              </a:rPr>
              <a:t>α</a:t>
            </a:r>
            <a:r>
              <a:rPr lang="el-GR" altLang="el-GR" sz="2800" dirty="0">
                <a:solidFill>
                  <a:srgbClr val="000000"/>
                </a:solidFill>
                <a:cs typeface="Times New Roman" pitchFamily="18" charset="0"/>
              </a:rPr>
              <a:t>) Εάν η παραπάνω επιχείρηση έχει </a:t>
            </a:r>
            <a:r>
              <a:rPr lang="el-GR" altLang="el-GR" sz="2800" dirty="0" smtClean="0">
                <a:solidFill>
                  <a:srgbClr val="000000"/>
                </a:solidFill>
                <a:cs typeface="Times New Roman" pitchFamily="18" charset="0"/>
              </a:rPr>
              <a:t>1000 μετοχές με τιμή διαπραγμάτευσης 2 ευρώ, να υπολογιστεί η κεφαλαιοποίηση της. </a:t>
            </a:r>
          </a:p>
          <a:p>
            <a:pPr algn="just"/>
            <a:r>
              <a:rPr lang="el-GR" altLang="el-GR" sz="2800" dirty="0" smtClean="0">
                <a:solidFill>
                  <a:srgbClr val="000000"/>
                </a:solidFill>
                <a:cs typeface="Times New Roman" pitchFamily="18" charset="0"/>
              </a:rPr>
              <a:t>β) Να </a:t>
            </a:r>
            <a:r>
              <a:rPr lang="el-GR" altLang="el-GR" sz="2800" dirty="0">
                <a:solidFill>
                  <a:srgbClr val="000000"/>
                </a:solidFill>
                <a:cs typeface="Times New Roman" pitchFamily="18" charset="0"/>
              </a:rPr>
              <a:t>υπολογιστεί ο δείκτης κεφαλαιοποίηση προς πωλήσεις. </a:t>
            </a:r>
          </a:p>
          <a:p>
            <a:pPr algn="just"/>
            <a:r>
              <a:rPr lang="el-GR" altLang="el-GR" sz="2800" dirty="0" smtClean="0">
                <a:solidFill>
                  <a:srgbClr val="000000"/>
                </a:solidFill>
                <a:cs typeface="Times New Roman" pitchFamily="18" charset="0"/>
              </a:rPr>
              <a:t>γ</a:t>
            </a:r>
            <a:r>
              <a:rPr lang="el-GR" altLang="el-GR" sz="2800" dirty="0">
                <a:solidFill>
                  <a:srgbClr val="000000"/>
                </a:solidFill>
                <a:cs typeface="Times New Roman" pitchFamily="18" charset="0"/>
              </a:rPr>
              <a:t>) Εάν η επιχείρηση </a:t>
            </a:r>
            <a:r>
              <a:rPr lang="el-GR" altLang="el-GR" sz="2800" dirty="0" smtClean="0">
                <a:solidFill>
                  <a:srgbClr val="000000"/>
                </a:solidFill>
                <a:cs typeface="Times New Roman" pitchFamily="18" charset="0"/>
              </a:rPr>
              <a:t>πραγματοποιήσει </a:t>
            </a:r>
            <a:r>
              <a:rPr lang="el-GR" altLang="el-GR" sz="2800" dirty="0">
                <a:solidFill>
                  <a:srgbClr val="000000"/>
                </a:solidFill>
                <a:cs typeface="Times New Roman" pitchFamily="18" charset="0"/>
              </a:rPr>
              <a:t>υψηλά διοικητικά </a:t>
            </a:r>
            <a:r>
              <a:rPr lang="el-GR" altLang="el-GR" sz="2800" dirty="0" smtClean="0">
                <a:solidFill>
                  <a:srgbClr val="000000"/>
                </a:solidFill>
                <a:cs typeface="Times New Roman" pitchFamily="18" charset="0"/>
              </a:rPr>
              <a:t>έξοδα, </a:t>
            </a:r>
            <a:r>
              <a:rPr lang="el-GR" altLang="el-GR" sz="2800" dirty="0">
                <a:solidFill>
                  <a:srgbClr val="000000"/>
                </a:solidFill>
                <a:cs typeface="Times New Roman" pitchFamily="18" charset="0"/>
              </a:rPr>
              <a:t>θα επηρεαστεί ο παραπάνω </a:t>
            </a:r>
            <a:r>
              <a:rPr lang="el-GR" altLang="el-GR" sz="2800" dirty="0" smtClean="0">
                <a:solidFill>
                  <a:srgbClr val="000000"/>
                </a:solidFill>
                <a:cs typeface="Times New Roman" pitchFamily="18" charset="0"/>
              </a:rPr>
              <a:t>δείκτης</a:t>
            </a:r>
            <a:endParaRPr lang="en-GB" altLang="el-GR" sz="2800" dirty="0">
              <a:solidFill>
                <a:srgbClr val="000000"/>
              </a:solidFill>
              <a:cs typeface="Times New Roman" pitchFamily="18" charset="0"/>
            </a:endParaRPr>
          </a:p>
        </p:txBody>
      </p:sp>
    </p:spTree>
    <p:extLst>
      <p:ext uri="{BB962C8B-B14F-4D97-AF65-F5344CB8AC3E}">
        <p14:creationId xmlns:p14="http://schemas.microsoft.com/office/powerpoint/2010/main" val="515415427"/>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dissolv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dissolv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utoUpdateAnimBg="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3911161108"/>
              </p:ext>
            </p:extLst>
          </p:nvPr>
        </p:nvGraphicFramePr>
        <p:xfrm>
          <a:off x="-17520" y="0"/>
          <a:ext cx="9144000" cy="3714290"/>
        </p:xfrm>
        <a:graphic>
          <a:graphicData uri="http://schemas.openxmlformats.org/drawingml/2006/table">
            <a:tbl>
              <a:tblPr firstRow="1" firstCol="1" bandRow="1" bandCol="1">
                <a:tableStyleId>{5C22544A-7EE6-4342-B048-85BDC9FD1C3A}</a:tableStyleId>
              </a:tblPr>
              <a:tblGrid>
                <a:gridCol w="3004847"/>
                <a:gridCol w="1415950"/>
                <a:gridCol w="3145431"/>
                <a:gridCol w="1577772"/>
              </a:tblGrid>
              <a:tr h="596554">
                <a:tc>
                  <a:txBody>
                    <a:bodyPr/>
                    <a:lstStyle/>
                    <a:p>
                      <a:pPr algn="just">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Ευρώ</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Ευρώ</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Καθαρά κέρδη  προ φόρων</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smtClean="0">
                          <a:effectLst/>
                        </a:rPr>
                        <a:t>200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Κέρδη προ φόρων και τόκων</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280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Φόροι</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70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Μετοχικό Κεφάλαιο</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1200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Συνολικό Ενεργητικό</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2.400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Αξία Πωλήσεων</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4.000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Χρεόγραφα</a:t>
                      </a:r>
                      <a:endParaRPr lang="el-GR" sz="2400">
                        <a:effectLst/>
                        <a:latin typeface="Times New Roman"/>
                        <a:ea typeface="Times New Roman"/>
                      </a:endParaRPr>
                    </a:p>
                  </a:txBody>
                  <a:tcPr marL="68580" marR="68580" marT="0" marB="0"/>
                </a:tc>
                <a:tc>
                  <a:txBody>
                    <a:bodyPr/>
                    <a:lstStyle/>
                    <a:p>
                      <a:pPr algn="just">
                        <a:spcAft>
                          <a:spcPts val="0"/>
                        </a:spcAft>
                      </a:pPr>
                      <a:r>
                        <a:rPr lang="el-GR" sz="2400">
                          <a:effectLst/>
                        </a:rPr>
                        <a:t>50</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a:effectLst/>
                        </a:rPr>
                        <a:t>Έκτακτο αποθεματικό</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a:effectLst/>
                        </a:rPr>
                        <a:t>250</a:t>
                      </a:r>
                      <a:endParaRPr lang="el-GR" sz="2400">
                        <a:effectLst/>
                        <a:latin typeface="Times New Roman"/>
                        <a:ea typeface="Times New Roman"/>
                      </a:endParaRPr>
                    </a:p>
                  </a:txBody>
                  <a:tcPr marL="68580" marR="68580" marT="0" marB="0"/>
                </a:tc>
              </a:tr>
              <a:tr h="596554">
                <a:tc>
                  <a:txBody>
                    <a:bodyPr/>
                    <a:lstStyle/>
                    <a:p>
                      <a:pPr algn="just">
                        <a:spcAft>
                          <a:spcPts val="0"/>
                        </a:spcAft>
                      </a:pPr>
                      <a:r>
                        <a:rPr lang="el-GR" sz="2400">
                          <a:effectLst/>
                        </a:rPr>
                        <a:t>Ίδια Κεφάλαια </a:t>
                      </a:r>
                      <a:endParaRPr lang="el-GR" sz="2400">
                        <a:effectLst/>
                        <a:latin typeface="Times New Roman"/>
                        <a:ea typeface="Times New Roman"/>
                      </a:endParaRPr>
                    </a:p>
                  </a:txBody>
                  <a:tcPr marL="68580" marR="68580" marT="0" marB="0"/>
                </a:tc>
                <a:tc>
                  <a:txBody>
                    <a:bodyPr/>
                    <a:lstStyle/>
                    <a:p>
                      <a:pPr algn="just">
                        <a:spcAft>
                          <a:spcPts val="0"/>
                        </a:spcAft>
                      </a:pPr>
                      <a:r>
                        <a:rPr lang="el-GR" sz="2400" dirty="0" smtClean="0">
                          <a:effectLst/>
                        </a:rPr>
                        <a:t>1600</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Οικόπεδα</a:t>
                      </a:r>
                      <a:endParaRPr lang="el-GR" sz="2400" dirty="0">
                        <a:effectLst/>
                        <a:latin typeface="Times New Roman"/>
                        <a:ea typeface="Times New Roman"/>
                      </a:endParaRPr>
                    </a:p>
                  </a:txBody>
                  <a:tcPr marL="68580" marR="68580" marT="0" marB="0"/>
                </a:tc>
                <a:tc>
                  <a:txBody>
                    <a:bodyPr/>
                    <a:lstStyle/>
                    <a:p>
                      <a:pPr algn="just">
                        <a:spcAft>
                          <a:spcPts val="0"/>
                        </a:spcAft>
                      </a:pPr>
                      <a:r>
                        <a:rPr lang="el-GR" sz="2400" dirty="0">
                          <a:effectLst/>
                        </a:rPr>
                        <a:t>100</a:t>
                      </a:r>
                      <a:endParaRPr lang="el-GR" sz="2400" dirty="0">
                        <a:effectLst/>
                        <a:latin typeface="Times New Roman"/>
                        <a:ea typeface="Times New Roman"/>
                      </a:endParaRPr>
                    </a:p>
                  </a:txBody>
                  <a:tcPr marL="68580" marR="68580" marT="0" marB="0"/>
                </a:tc>
              </a:tr>
            </a:tbl>
          </a:graphicData>
        </a:graphic>
      </p:graphicFrame>
      <p:sp>
        <p:nvSpPr>
          <p:cNvPr id="5" name="Rectangle 3"/>
          <p:cNvSpPr txBox="1">
            <a:spLocks noChangeArrowheads="1"/>
          </p:cNvSpPr>
          <p:nvPr/>
        </p:nvSpPr>
        <p:spPr bwMode="auto">
          <a:xfrm>
            <a:off x="-108520" y="3645024"/>
            <a:ext cx="9252520" cy="3212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el-GR" altLang="el-GR" sz="2800" dirty="0" smtClean="0">
                <a:solidFill>
                  <a:srgbClr val="000000"/>
                </a:solidFill>
                <a:cs typeface="Times New Roman" pitchFamily="18" charset="0"/>
              </a:rPr>
              <a:t>δ) Ποιος από τους παραπάνω λογαριασμούς σχετίζεται άμεσα με την κεφαλαιοποίηση και με ποιον τρόπο</a:t>
            </a:r>
            <a:r>
              <a:rPr lang="en-US" altLang="el-GR" sz="2800" dirty="0" smtClean="0">
                <a:solidFill>
                  <a:srgbClr val="000000"/>
                </a:solidFill>
                <a:cs typeface="Times New Roman" pitchFamily="18" charset="0"/>
              </a:rPr>
              <a:t>;</a:t>
            </a:r>
            <a:endParaRPr lang="el-GR" altLang="el-GR" sz="2800" dirty="0" smtClean="0">
              <a:solidFill>
                <a:srgbClr val="000000"/>
              </a:solidFill>
              <a:cs typeface="Times New Roman" pitchFamily="18" charset="0"/>
            </a:endParaRPr>
          </a:p>
        </p:txBody>
      </p:sp>
    </p:spTree>
    <p:extLst>
      <p:ext uri="{BB962C8B-B14F-4D97-AF65-F5344CB8AC3E}">
        <p14:creationId xmlns:p14="http://schemas.microsoft.com/office/powerpoint/2010/main" val="2998541806"/>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utoUpdateAnimBg="0"/>
    </p:bld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0" y="214313"/>
            <a:ext cx="9036495" cy="1143000"/>
          </a:xfrm>
        </p:spPr>
        <p:txBody>
          <a:bodyPr rtlCol="0">
            <a:normAutofit fontScale="90000"/>
          </a:bodyPr>
          <a:lstStyle/>
          <a:p>
            <a:pPr fontAlgn="auto">
              <a:spcAft>
                <a:spcPts val="0"/>
              </a:spcAft>
              <a:defRPr/>
            </a:pPr>
            <a:r>
              <a:rPr lang="el-GR" dirty="0">
                <a:latin typeface="Bookman Old Style" pitchFamily="18" charset="0"/>
                <a:cs typeface="Times New Roman" pitchFamily="18" charset="0"/>
              </a:rPr>
              <a:t>Η θεωρία της τυχαίας επέλευσης των χρηματιστηριακών τιμών</a:t>
            </a:r>
            <a:endParaRPr lang="en-GB" dirty="0"/>
          </a:p>
        </p:txBody>
      </p:sp>
      <p:sp>
        <p:nvSpPr>
          <p:cNvPr id="530435" name="Rectangle 3"/>
          <p:cNvSpPr>
            <a:spLocks noGrp="1" noChangeArrowheads="1"/>
          </p:cNvSpPr>
          <p:nvPr>
            <p:ph idx="1"/>
          </p:nvPr>
        </p:nvSpPr>
        <p:spPr>
          <a:xfrm>
            <a:off x="0" y="1571625"/>
            <a:ext cx="8955088" cy="5286375"/>
          </a:xfrm>
        </p:spPr>
        <p:txBody>
          <a:bodyPr/>
          <a:lstStyle/>
          <a:p>
            <a:pPr algn="just"/>
            <a:r>
              <a:rPr lang="el-GR" dirty="0" smtClean="0">
                <a:latin typeface="Bookman Old Style" pitchFamily="18" charset="0"/>
                <a:cs typeface="Times New Roman" pitchFamily="18" charset="0"/>
              </a:rPr>
              <a:t>Η θεωρία της τυχαίας επέλευσης των χρηματιστηριακών τιμών (</a:t>
            </a:r>
            <a:r>
              <a:rPr lang="en-GB" dirty="0" smtClean="0">
                <a:latin typeface="Bookman Old Style" pitchFamily="18" charset="0"/>
                <a:cs typeface="Times New Roman" pitchFamily="18" charset="0"/>
              </a:rPr>
              <a:t>random walk theory</a:t>
            </a:r>
            <a:r>
              <a:rPr lang="el-GR" dirty="0" smtClean="0">
                <a:latin typeface="Bookman Old Style" pitchFamily="18" charset="0"/>
                <a:cs typeface="Times New Roman" pitchFamily="18" charset="0"/>
              </a:rPr>
              <a:t>) ή αλλιώς η θεωρία της αποτελεσματικής αγοράς</a:t>
            </a:r>
            <a:r>
              <a:rPr lang="en-US" dirty="0" smtClean="0">
                <a:latin typeface="Bookman Old Style" pitchFamily="18" charset="0"/>
                <a:cs typeface="Times New Roman" pitchFamily="18" charset="0"/>
              </a:rPr>
              <a:t>.</a:t>
            </a:r>
            <a:r>
              <a:rPr lang="el-GR" dirty="0" smtClean="0">
                <a:latin typeface="Bookman Old Style" pitchFamily="18" charset="0"/>
                <a:cs typeface="Times New Roman" pitchFamily="18" charset="0"/>
              </a:rPr>
              <a:t> </a:t>
            </a:r>
            <a:endParaRPr lang="el-GR" dirty="0" smtClean="0">
              <a:latin typeface="Bookman Old Style" pitchFamily="18" charset="0"/>
            </a:endParaRPr>
          </a:p>
          <a:p>
            <a:pPr algn="just"/>
            <a:r>
              <a:rPr lang="el-GR" dirty="0" smtClean="0">
                <a:latin typeface="Bookman Old Style" pitchFamily="18" charset="0"/>
                <a:cs typeface="Times New Roman" pitchFamily="18" charset="0"/>
              </a:rPr>
              <a:t>Αναπτύχθηκε κατά τη δεκαετία του 60 σε αμερικανικούς πανεπιστημιακούς κύκλους και κυρίως από τον καθηγητή </a:t>
            </a:r>
            <a:r>
              <a:rPr lang="en-GB" dirty="0" err="1" smtClean="0">
                <a:latin typeface="Bookman Old Style" pitchFamily="18" charset="0"/>
                <a:cs typeface="Times New Roman" pitchFamily="18" charset="0"/>
              </a:rPr>
              <a:t>Fama</a:t>
            </a:r>
            <a:r>
              <a:rPr lang="el-GR" dirty="0" smtClean="0">
                <a:latin typeface="Bookman Old Style" pitchFamily="18" charset="0"/>
                <a:cs typeface="Times New Roman" pitchFamily="18" charset="0"/>
              </a:rPr>
              <a:t>, </a:t>
            </a:r>
          </a:p>
          <a:p>
            <a:pPr algn="just"/>
            <a:r>
              <a:rPr lang="el-GR" dirty="0" smtClean="0">
                <a:latin typeface="Bookman Old Style" pitchFamily="18" charset="0"/>
              </a:rPr>
              <a:t>Σύμφωνα με</a:t>
            </a:r>
            <a:r>
              <a:rPr lang="el-GR" dirty="0" smtClean="0">
                <a:latin typeface="Bookman Old Style" pitchFamily="18" charset="0"/>
                <a:cs typeface="Times New Roman" pitchFamily="18" charset="0"/>
              </a:rPr>
              <a:t> την οποία οι κινήσεις των τιμών στα χρηματιστήρια είναι τυχαίες και απρόβλεπτες.</a:t>
            </a:r>
            <a:endParaRPr lang="en-US" dirty="0" smtClean="0">
              <a:latin typeface="Bookman Old Style"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30435">
                                            <p:txEl>
                                              <p:pRg st="0" end="0"/>
                                            </p:txEl>
                                          </p:spTgt>
                                        </p:tgtEl>
                                        <p:attrNameLst>
                                          <p:attrName>style.visibility</p:attrName>
                                        </p:attrNameLst>
                                      </p:cBhvr>
                                      <p:to>
                                        <p:strVal val="visible"/>
                                      </p:to>
                                    </p:set>
                                    <p:animEffect transition="in" filter="wipe(left)">
                                      <p:cBhvr>
                                        <p:cTn id="7" dur="500"/>
                                        <p:tgtEl>
                                          <p:spTgt spid="5304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30435">
                                            <p:txEl>
                                              <p:pRg st="1" end="1"/>
                                            </p:txEl>
                                          </p:spTgt>
                                        </p:tgtEl>
                                        <p:attrNameLst>
                                          <p:attrName>style.visibility</p:attrName>
                                        </p:attrNameLst>
                                      </p:cBhvr>
                                      <p:to>
                                        <p:strVal val="visible"/>
                                      </p:to>
                                    </p:set>
                                    <p:animEffect transition="in" filter="wipe(left)">
                                      <p:cBhvr>
                                        <p:cTn id="12" dur="500"/>
                                        <p:tgtEl>
                                          <p:spTgt spid="5304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30435">
                                            <p:txEl>
                                              <p:pRg st="2" end="2"/>
                                            </p:txEl>
                                          </p:spTgt>
                                        </p:tgtEl>
                                        <p:attrNameLst>
                                          <p:attrName>style.visibility</p:attrName>
                                        </p:attrNameLst>
                                      </p:cBhvr>
                                      <p:to>
                                        <p:strVal val="visible"/>
                                      </p:to>
                                    </p:set>
                                    <p:animEffect transition="in" filter="wipe(left)">
                                      <p:cBhvr>
                                        <p:cTn id="17" dur="500"/>
                                        <p:tgtEl>
                                          <p:spTgt spid="5304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0435" grpId="0" build="p" autoUpdateAnimBg="0"/>
    </p:bldLst>
  </p:timing>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6754" name="Rectangle 2"/>
          <p:cNvSpPr>
            <a:spLocks noGrp="1" noChangeArrowheads="1"/>
          </p:cNvSpPr>
          <p:nvPr>
            <p:ph type="title"/>
          </p:nvPr>
        </p:nvSpPr>
        <p:spPr/>
        <p:txBody>
          <a:bodyPr rtlCol="0">
            <a:normAutofit fontScale="90000"/>
          </a:bodyPr>
          <a:lstStyle/>
          <a:p>
            <a:pPr fontAlgn="auto">
              <a:spcAft>
                <a:spcPts val="0"/>
              </a:spcAft>
              <a:defRPr/>
            </a:pPr>
            <a:r>
              <a:rPr lang="el-GR" b="1" dirty="0">
                <a:latin typeface="Bookman Old Style" pitchFamily="18" charset="0"/>
              </a:rPr>
              <a:t>Θ</a:t>
            </a:r>
            <a:r>
              <a:rPr lang="el-GR" b="1" dirty="0">
                <a:latin typeface="Bookman Old Style" pitchFamily="18" charset="0"/>
                <a:cs typeface="Times New Roman" pitchFamily="18" charset="0"/>
              </a:rPr>
              <a:t>εωρία της "τυχαίας πορείας" </a:t>
            </a:r>
            <a:r>
              <a:rPr lang="el-GR" b="1" dirty="0">
                <a:latin typeface="Bookman Old Style" pitchFamily="18" charset="0"/>
              </a:rPr>
              <a:t/>
            </a:r>
            <a:br>
              <a:rPr lang="el-GR" b="1" dirty="0">
                <a:latin typeface="Bookman Old Style" pitchFamily="18" charset="0"/>
              </a:rPr>
            </a:br>
            <a:r>
              <a:rPr lang="en-GB" b="1" dirty="0">
                <a:latin typeface="Bookman Old Style" pitchFamily="18" charset="0"/>
                <a:cs typeface="Times New Roman" pitchFamily="18" charset="0"/>
              </a:rPr>
              <a:t>random walk theory</a:t>
            </a:r>
          </a:p>
        </p:txBody>
      </p:sp>
      <p:sp>
        <p:nvSpPr>
          <p:cNvPr id="586755" name="Rectangle 3"/>
          <p:cNvSpPr>
            <a:spLocks noGrp="1" noChangeArrowheads="1"/>
          </p:cNvSpPr>
          <p:nvPr>
            <p:ph idx="1"/>
          </p:nvPr>
        </p:nvSpPr>
        <p:spPr>
          <a:xfrm>
            <a:off x="457200" y="2017713"/>
            <a:ext cx="8497888" cy="4114800"/>
          </a:xfrm>
        </p:spPr>
        <p:txBody>
          <a:bodyPr rtlCol="0">
            <a:normAutofit fontScale="92500"/>
          </a:bodyPr>
          <a:lstStyle/>
          <a:p>
            <a:pPr algn="just" fontAlgn="auto">
              <a:spcAft>
                <a:spcPts val="0"/>
              </a:spcAft>
              <a:defRPr/>
            </a:pPr>
            <a:endParaRPr lang="en-US" sz="2800" dirty="0">
              <a:latin typeface="Bookman Old Style" pitchFamily="18" charset="0"/>
              <a:cs typeface="Times New Roman" pitchFamily="18" charset="0"/>
            </a:endParaRPr>
          </a:p>
          <a:p>
            <a:pPr algn="just" fontAlgn="auto">
              <a:spcAft>
                <a:spcPts val="0"/>
              </a:spcAft>
              <a:defRPr/>
            </a:pPr>
            <a:r>
              <a:rPr lang="el-GR" sz="3600" dirty="0">
                <a:latin typeface="Bookman Old Style" pitchFamily="18" charset="0"/>
                <a:cs typeface="Times New Roman" pitchFamily="18" charset="0"/>
              </a:rPr>
              <a:t>Αφού δεν υπάρχει τάση, οι συναλλασσόμενοι στο χρηματιστήριο πραγματοποιούν κέρδη μόνο τυχαία. </a:t>
            </a:r>
            <a:endParaRPr lang="en-US" sz="3600" dirty="0">
              <a:latin typeface="Bookman Old Style" pitchFamily="18" charset="0"/>
              <a:cs typeface="Times New Roman" pitchFamily="18" charset="0"/>
            </a:endParaRPr>
          </a:p>
          <a:p>
            <a:pPr algn="just" fontAlgn="auto">
              <a:spcAft>
                <a:spcPts val="0"/>
              </a:spcAft>
              <a:defRPr/>
            </a:pPr>
            <a:r>
              <a:rPr lang="el-GR" sz="3600" dirty="0">
                <a:latin typeface="Bookman Old Style" pitchFamily="18" charset="0"/>
                <a:cs typeface="Times New Roman" pitchFamily="18" charset="0"/>
              </a:rPr>
              <a:t>Με άλλα λόγια, το να επενδύει κανείς στο χρηματιστήριο είναι σα να παίζει ζάρια. </a:t>
            </a:r>
            <a:endParaRPr lang="en-GB" sz="3600" dirty="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86755">
                                            <p:txEl>
                                              <p:pRg st="1" end="1"/>
                                            </p:txEl>
                                          </p:spTgt>
                                        </p:tgtEl>
                                        <p:attrNameLst>
                                          <p:attrName>style.visibility</p:attrName>
                                        </p:attrNameLst>
                                      </p:cBhvr>
                                      <p:to>
                                        <p:strVal val="visible"/>
                                      </p:to>
                                    </p:set>
                                    <p:animEffect transition="in" filter="wipe(left)">
                                      <p:cBhvr>
                                        <p:cTn id="7" dur="500"/>
                                        <p:tgtEl>
                                          <p:spTgt spid="586755">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86755">
                                            <p:txEl>
                                              <p:pRg st="2" end="2"/>
                                            </p:txEl>
                                          </p:spTgt>
                                        </p:tgtEl>
                                        <p:attrNameLst>
                                          <p:attrName>style.visibility</p:attrName>
                                        </p:attrNameLst>
                                      </p:cBhvr>
                                      <p:to>
                                        <p:strVal val="visible"/>
                                      </p:to>
                                    </p:set>
                                    <p:animEffect transition="in" filter="wipe(left)">
                                      <p:cBhvr>
                                        <p:cTn id="12" dur="500"/>
                                        <p:tgtEl>
                                          <p:spTgt spid="5867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6755" grpId="0" build="p" autoUpdateAnimBg="0"/>
    </p:bldLst>
  </p:timing>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0" y="0"/>
            <a:ext cx="8858250" cy="1500188"/>
          </a:xfrm>
        </p:spPr>
        <p:txBody>
          <a:bodyPr/>
          <a:lstStyle/>
          <a:p>
            <a:r>
              <a:rPr lang="el-GR" smtClean="0">
                <a:latin typeface="Bookman Old Style" pitchFamily="18" charset="0"/>
              </a:rPr>
              <a:t>Θ</a:t>
            </a:r>
            <a:r>
              <a:rPr lang="el-GR" smtClean="0">
                <a:latin typeface="Bookman Old Style" pitchFamily="18" charset="0"/>
                <a:cs typeface="Times New Roman" pitchFamily="18" charset="0"/>
              </a:rPr>
              <a:t>εωρία της τυχαίας επέλευσης των χρηματιστηριακών τιμών</a:t>
            </a:r>
            <a:endParaRPr lang="en-GB" smtClean="0">
              <a:latin typeface="Bookman Old Style" pitchFamily="18" charset="0"/>
              <a:cs typeface="Times New Roman" pitchFamily="18" charset="0"/>
            </a:endParaRPr>
          </a:p>
        </p:txBody>
      </p:sp>
      <p:sp>
        <p:nvSpPr>
          <p:cNvPr id="585731" name="Rectangle 3"/>
          <p:cNvSpPr>
            <a:spLocks noGrp="1" noChangeArrowheads="1"/>
          </p:cNvSpPr>
          <p:nvPr>
            <p:ph idx="1"/>
          </p:nvPr>
        </p:nvSpPr>
        <p:spPr>
          <a:xfrm>
            <a:off x="0" y="1772816"/>
            <a:ext cx="9144000" cy="5085184"/>
          </a:xfrm>
        </p:spPr>
        <p:txBody>
          <a:bodyPr/>
          <a:lstStyle/>
          <a:p>
            <a:pPr algn="just">
              <a:buFont typeface="Monotype Sorts" pitchFamily="2" charset="2"/>
              <a:buBlip>
                <a:blip r:embed="rId2"/>
              </a:buBlip>
            </a:pPr>
            <a:r>
              <a:rPr lang="el-GR" sz="3600" dirty="0" smtClean="0">
                <a:latin typeface="Bookman Old Style" pitchFamily="18" charset="0"/>
              </a:rPr>
              <a:t>Ο</a:t>
            </a:r>
            <a:r>
              <a:rPr lang="el-GR" sz="3600" dirty="0" smtClean="0">
                <a:latin typeface="Bookman Old Style" pitchFamily="18" charset="0"/>
                <a:cs typeface="Times New Roman" pitchFamily="18" charset="0"/>
              </a:rPr>
              <a:t>ι μέχρι σήμερα υπάρχουσες πληροφορίες έχουν αποτυπωθεί πλήρως στις τρέχουσες τιμές των μετοχών και έτσι </a:t>
            </a:r>
            <a:endParaRPr lang="el-GR" sz="3600" dirty="0" smtClean="0">
              <a:latin typeface="Bookman Old Style" pitchFamily="18" charset="0"/>
            </a:endParaRPr>
          </a:p>
          <a:p>
            <a:pPr lvl="1" algn="just">
              <a:buFont typeface="Monotype Sorts" pitchFamily="2" charset="2"/>
              <a:buBlip>
                <a:blip r:embed="rId2"/>
              </a:buBlip>
            </a:pPr>
            <a:r>
              <a:rPr lang="el-GR" sz="3200" dirty="0" smtClean="0">
                <a:latin typeface="Bookman Old Style" pitchFamily="18" charset="0"/>
                <a:cs typeface="Times New Roman" pitchFamily="18" charset="0"/>
              </a:rPr>
              <a:t>η μετέπειτα πορεία των τιμών των μετοχών είναι αποτέλεσμα μελλοντικών εξελίξεων που κανείς δεν μπορεί να προβλέψει, </a:t>
            </a:r>
            <a:endParaRPr lang="el-GR" sz="3200" dirty="0" smtClean="0">
              <a:latin typeface="Bookman Old Style" pitchFamily="18" charset="0"/>
            </a:endParaRPr>
          </a:p>
          <a:p>
            <a:pPr lvl="2" algn="just">
              <a:buFont typeface="Monotype Sorts" pitchFamily="2" charset="2"/>
              <a:buBlip>
                <a:blip r:embed="rId2"/>
              </a:buBlip>
            </a:pPr>
            <a:r>
              <a:rPr lang="el-GR" sz="2800" dirty="0" smtClean="0">
                <a:latin typeface="Bookman Old Style" pitchFamily="18" charset="0"/>
                <a:cs typeface="Times New Roman" pitchFamily="18" charset="0"/>
              </a:rPr>
              <a:t>άρα είναι αποτέλεσμα της τύχης</a:t>
            </a:r>
            <a:r>
              <a:rPr lang="en-GB" dirty="0" smtClean="0"/>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85731">
                                            <p:txEl>
                                              <p:pRg st="0" end="0"/>
                                            </p:txEl>
                                          </p:spTgt>
                                        </p:tgtEl>
                                        <p:attrNameLst>
                                          <p:attrName>style.visibility</p:attrName>
                                        </p:attrNameLst>
                                      </p:cBhvr>
                                      <p:to>
                                        <p:strVal val="visible"/>
                                      </p:to>
                                    </p:set>
                                    <p:animEffect transition="in" filter="wipe(left)">
                                      <p:cBhvr>
                                        <p:cTn id="7" dur="500"/>
                                        <p:tgtEl>
                                          <p:spTgt spid="585731">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85731">
                                            <p:txEl>
                                              <p:pRg st="1" end="1"/>
                                            </p:txEl>
                                          </p:spTgt>
                                        </p:tgtEl>
                                        <p:attrNameLst>
                                          <p:attrName>style.visibility</p:attrName>
                                        </p:attrNameLst>
                                      </p:cBhvr>
                                      <p:to>
                                        <p:strVal val="visible"/>
                                      </p:to>
                                    </p:set>
                                    <p:animEffect transition="in" filter="wipe(left)">
                                      <p:cBhvr>
                                        <p:cTn id="10" dur="500"/>
                                        <p:tgtEl>
                                          <p:spTgt spid="585731">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585731">
                                            <p:txEl>
                                              <p:pRg st="2" end="2"/>
                                            </p:txEl>
                                          </p:spTgt>
                                        </p:tgtEl>
                                        <p:attrNameLst>
                                          <p:attrName>style.visibility</p:attrName>
                                        </p:attrNameLst>
                                      </p:cBhvr>
                                      <p:to>
                                        <p:strVal val="visible"/>
                                      </p:to>
                                    </p:set>
                                    <p:animEffect transition="in" filter="wipe(left)">
                                      <p:cBhvr>
                                        <p:cTn id="13" dur="500"/>
                                        <p:tgtEl>
                                          <p:spTgt spid="58573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5731" grpId="0" build="p" autoUpdateAnimBg="0"/>
    </p:bld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827584" y="0"/>
            <a:ext cx="7772400" cy="1143000"/>
          </a:xfrm>
        </p:spPr>
        <p:txBody>
          <a:bodyPr/>
          <a:lstStyle/>
          <a:p>
            <a:r>
              <a:rPr lang="el-GR" dirty="0" smtClean="0">
                <a:latin typeface="Bookman Old Style" pitchFamily="18" charset="0"/>
              </a:rPr>
              <a:t>Θ</a:t>
            </a:r>
            <a:r>
              <a:rPr lang="el-GR" dirty="0" smtClean="0">
                <a:latin typeface="Bookman Old Style" pitchFamily="18" charset="0"/>
                <a:cs typeface="Times New Roman" pitchFamily="18" charset="0"/>
              </a:rPr>
              <a:t>εωρία της τυχαίας πορείας</a:t>
            </a:r>
            <a:endParaRPr lang="en-GB" dirty="0" smtClean="0">
              <a:latin typeface="Bookman Old Style" pitchFamily="18" charset="0"/>
              <a:cs typeface="Times New Roman" pitchFamily="18" charset="0"/>
            </a:endParaRPr>
          </a:p>
        </p:txBody>
      </p:sp>
      <p:sp>
        <p:nvSpPr>
          <p:cNvPr id="531459" name="Rectangle 3"/>
          <p:cNvSpPr>
            <a:spLocks noGrp="1" noChangeArrowheads="1"/>
          </p:cNvSpPr>
          <p:nvPr>
            <p:ph idx="1"/>
          </p:nvPr>
        </p:nvSpPr>
        <p:spPr>
          <a:xfrm>
            <a:off x="-20952" y="1196752"/>
            <a:ext cx="9144000" cy="4840287"/>
          </a:xfrm>
        </p:spPr>
        <p:txBody>
          <a:bodyPr rtlCol="0">
            <a:normAutofit fontScale="92500"/>
          </a:bodyPr>
          <a:lstStyle/>
          <a:p>
            <a:pPr algn="just" fontAlgn="auto">
              <a:spcAft>
                <a:spcPts val="0"/>
              </a:spcAft>
              <a:defRPr/>
            </a:pPr>
            <a:r>
              <a:rPr lang="el-GR" dirty="0">
                <a:latin typeface="Bookman Old Style" pitchFamily="18" charset="0"/>
              </a:rPr>
              <a:t>Ο</a:t>
            </a:r>
            <a:r>
              <a:rPr lang="el-GR" dirty="0">
                <a:latin typeface="Bookman Old Style" pitchFamily="18" charset="0"/>
                <a:cs typeface="Times New Roman" pitchFamily="18" charset="0"/>
              </a:rPr>
              <a:t>ι κινήσεις των τιμών στα χρηματιστήρια είναι τυχαίες και απρόβλεπτες</a:t>
            </a:r>
            <a:r>
              <a:rPr lang="el-GR" dirty="0">
                <a:latin typeface="Bookman Old Style" pitchFamily="18" charset="0"/>
              </a:rPr>
              <a:t>.</a:t>
            </a:r>
          </a:p>
          <a:p>
            <a:pPr algn="just" fontAlgn="auto">
              <a:spcAft>
                <a:spcPts val="0"/>
              </a:spcAft>
              <a:defRPr/>
            </a:pPr>
            <a:r>
              <a:rPr lang="el-GR" dirty="0">
                <a:latin typeface="Bookman Old Style" pitchFamily="18" charset="0"/>
              </a:rPr>
              <a:t>Ο</a:t>
            </a:r>
            <a:r>
              <a:rPr lang="el-GR" dirty="0">
                <a:latin typeface="Bookman Old Style" pitchFamily="18" charset="0"/>
                <a:cs typeface="Times New Roman" pitchFamily="18" charset="0"/>
              </a:rPr>
              <a:t>ι συναλλασσόμενοι στο χρηματιστήριο πραγματοποιούν κέρδη μόνο τυχαία</a:t>
            </a:r>
            <a:r>
              <a:rPr lang="el-GR" dirty="0">
                <a:latin typeface="Bookman Old Style" pitchFamily="18" charset="0"/>
              </a:rPr>
              <a:t>.</a:t>
            </a:r>
          </a:p>
          <a:p>
            <a:pPr algn="just" fontAlgn="auto">
              <a:spcAft>
                <a:spcPts val="0"/>
              </a:spcAft>
              <a:defRPr/>
            </a:pPr>
            <a:r>
              <a:rPr lang="el-GR" dirty="0">
                <a:latin typeface="Bookman Old Style" pitchFamily="18" charset="0"/>
                <a:cs typeface="Times New Roman" pitchFamily="18" charset="0"/>
              </a:rPr>
              <a:t>Κέρδη αποκομίζουν μόνον οι μακροπρόθεσμοι επενδυτές με την στρατηγική του "αγόρασε και </a:t>
            </a:r>
            <a:r>
              <a:rPr lang="el-GR" dirty="0" err="1">
                <a:latin typeface="Bookman Old Style" pitchFamily="18" charset="0"/>
                <a:cs typeface="Times New Roman" pitchFamily="18" charset="0"/>
              </a:rPr>
              <a:t>διακράτησε</a:t>
            </a:r>
            <a:r>
              <a:rPr lang="el-GR" dirty="0">
                <a:latin typeface="Bookman Old Style" pitchFamily="18" charset="0"/>
                <a:cs typeface="Times New Roman" pitchFamily="18" charset="0"/>
              </a:rPr>
              <a:t>" (</a:t>
            </a:r>
            <a:r>
              <a:rPr lang="el-GR" dirty="0" err="1">
                <a:latin typeface="Bookman Old Style" pitchFamily="18" charset="0"/>
                <a:cs typeface="Times New Roman" pitchFamily="18" charset="0"/>
              </a:rPr>
              <a:t>buy</a:t>
            </a:r>
            <a:r>
              <a:rPr lang="el-GR" dirty="0">
                <a:latin typeface="Bookman Old Style" pitchFamily="18" charset="0"/>
                <a:cs typeface="Times New Roman" pitchFamily="18" charset="0"/>
              </a:rPr>
              <a:t> </a:t>
            </a:r>
            <a:r>
              <a:rPr lang="el-GR" dirty="0" err="1">
                <a:latin typeface="Bookman Old Style" pitchFamily="18" charset="0"/>
                <a:cs typeface="Times New Roman" pitchFamily="18" charset="0"/>
              </a:rPr>
              <a:t>and</a:t>
            </a:r>
            <a:r>
              <a:rPr lang="el-GR" dirty="0">
                <a:latin typeface="Bookman Old Style" pitchFamily="18" charset="0"/>
                <a:cs typeface="Times New Roman" pitchFamily="18" charset="0"/>
              </a:rPr>
              <a:t> </a:t>
            </a:r>
            <a:r>
              <a:rPr lang="el-GR" dirty="0" err="1">
                <a:latin typeface="Bookman Old Style" pitchFamily="18" charset="0"/>
                <a:cs typeface="Times New Roman" pitchFamily="18" charset="0"/>
              </a:rPr>
              <a:t>hold</a:t>
            </a:r>
            <a:r>
              <a:rPr lang="el-GR" dirty="0">
                <a:latin typeface="Bookman Old Style" pitchFamily="18" charset="0"/>
                <a:cs typeface="Times New Roman" pitchFamily="18" charset="0"/>
              </a:rPr>
              <a:t> </a:t>
            </a:r>
            <a:r>
              <a:rPr lang="el-GR" dirty="0" err="1">
                <a:latin typeface="Bookman Old Style" pitchFamily="18" charset="0"/>
                <a:cs typeface="Times New Roman" pitchFamily="18" charset="0"/>
              </a:rPr>
              <a:t>strategy</a:t>
            </a:r>
            <a:r>
              <a:rPr lang="el-GR" dirty="0">
                <a:latin typeface="Bookman Old Style" pitchFamily="18" charset="0"/>
                <a:cs typeface="Times New Roman" pitchFamily="18" charset="0"/>
              </a:rPr>
              <a:t>) </a:t>
            </a:r>
            <a:endParaRPr lang="en-US" dirty="0">
              <a:latin typeface="Bookman Old Style" pitchFamily="18" charset="0"/>
              <a:cs typeface="Times New Roman" pitchFamily="18" charset="0"/>
            </a:endParaRPr>
          </a:p>
          <a:p>
            <a:pPr lvl="1" algn="just" fontAlgn="auto">
              <a:spcAft>
                <a:spcPts val="0"/>
              </a:spcAft>
              <a:defRPr/>
            </a:pPr>
            <a:r>
              <a:rPr lang="el-GR" b="1" dirty="0">
                <a:latin typeface="Bookman Old Style" pitchFamily="18" charset="0"/>
                <a:cs typeface="Times New Roman" pitchFamily="18" charset="0"/>
              </a:rPr>
              <a:t>διότι έχει παρατηρηθεί μακροχρόνια αύξηση των τιμών των μετοχών λόγω οικονομικής προόδου</a:t>
            </a:r>
            <a:r>
              <a:rPr lang="en-GB" dirty="0"/>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31459">
                                            <p:txEl>
                                              <p:pRg st="0" end="0"/>
                                            </p:txEl>
                                          </p:spTgt>
                                        </p:tgtEl>
                                        <p:attrNameLst>
                                          <p:attrName>style.visibility</p:attrName>
                                        </p:attrNameLst>
                                      </p:cBhvr>
                                      <p:to>
                                        <p:strVal val="visible"/>
                                      </p:to>
                                    </p:set>
                                    <p:animEffect transition="in" filter="wipe(left)">
                                      <p:cBhvr>
                                        <p:cTn id="7" dur="500"/>
                                        <p:tgtEl>
                                          <p:spTgt spid="5314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31459">
                                            <p:txEl>
                                              <p:pRg st="1" end="1"/>
                                            </p:txEl>
                                          </p:spTgt>
                                        </p:tgtEl>
                                        <p:attrNameLst>
                                          <p:attrName>style.visibility</p:attrName>
                                        </p:attrNameLst>
                                      </p:cBhvr>
                                      <p:to>
                                        <p:strVal val="visible"/>
                                      </p:to>
                                    </p:set>
                                    <p:animEffect transition="in" filter="wipe(left)">
                                      <p:cBhvr>
                                        <p:cTn id="12" dur="500"/>
                                        <p:tgtEl>
                                          <p:spTgt spid="53145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31459">
                                            <p:txEl>
                                              <p:pRg st="2" end="2"/>
                                            </p:txEl>
                                          </p:spTgt>
                                        </p:tgtEl>
                                        <p:attrNameLst>
                                          <p:attrName>style.visibility</p:attrName>
                                        </p:attrNameLst>
                                      </p:cBhvr>
                                      <p:to>
                                        <p:strVal val="visible"/>
                                      </p:to>
                                    </p:set>
                                    <p:animEffect transition="in" filter="wipe(left)">
                                      <p:cBhvr>
                                        <p:cTn id="17" dur="500"/>
                                        <p:tgtEl>
                                          <p:spTgt spid="531459">
                                            <p:txEl>
                                              <p:pRg st="2" end="2"/>
                                            </p:txEl>
                                          </p:spTgt>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531459">
                                            <p:txEl>
                                              <p:pRg st="3" end="3"/>
                                            </p:txEl>
                                          </p:spTgt>
                                        </p:tgtEl>
                                        <p:attrNameLst>
                                          <p:attrName>style.visibility</p:attrName>
                                        </p:attrNameLst>
                                      </p:cBhvr>
                                      <p:to>
                                        <p:strVal val="visible"/>
                                      </p:to>
                                    </p:set>
                                    <p:animEffect transition="in" filter="wipe(left)">
                                      <p:cBhvr>
                                        <p:cTn id="20" dur="500"/>
                                        <p:tgtEl>
                                          <p:spTgt spid="53145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1459" grpId="0" build="p" autoUpdateAnimBg="0"/>
    </p:bld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el-GR" smtClean="0">
                <a:latin typeface="Bookman Old Style" pitchFamily="18" charset="0"/>
              </a:rPr>
              <a:t>Θ</a:t>
            </a:r>
            <a:r>
              <a:rPr lang="el-GR" smtClean="0">
                <a:latin typeface="Bookman Old Style" pitchFamily="18" charset="0"/>
                <a:cs typeface="Times New Roman" pitchFamily="18" charset="0"/>
              </a:rPr>
              <a:t>εωρία της τυχαίας πορείας</a:t>
            </a:r>
            <a:r>
              <a:rPr lang="en-GB" smtClean="0"/>
              <a:t> </a:t>
            </a:r>
          </a:p>
        </p:txBody>
      </p:sp>
      <p:sp>
        <p:nvSpPr>
          <p:cNvPr id="532483" name="Rectangle 3"/>
          <p:cNvSpPr>
            <a:spLocks noGrp="1" noChangeArrowheads="1"/>
          </p:cNvSpPr>
          <p:nvPr>
            <p:ph idx="1"/>
          </p:nvPr>
        </p:nvSpPr>
        <p:spPr>
          <a:xfrm>
            <a:off x="457200" y="2017713"/>
            <a:ext cx="8497888" cy="4114800"/>
          </a:xfrm>
        </p:spPr>
        <p:txBody>
          <a:bodyPr/>
          <a:lstStyle/>
          <a:p>
            <a:pPr algn="just"/>
            <a:r>
              <a:rPr lang="el-GR" sz="2800" dirty="0" smtClean="0">
                <a:latin typeface="Bookman Old Style" pitchFamily="18" charset="0"/>
                <a:cs typeface="Times New Roman" pitchFamily="18" charset="0"/>
              </a:rPr>
              <a:t>Πράγματι, </a:t>
            </a:r>
            <a:r>
              <a:rPr lang="en-GB" sz="2800" dirty="0" smtClean="0">
                <a:latin typeface="Bookman Old Style" pitchFamily="18" charset="0"/>
                <a:cs typeface="Times New Roman" pitchFamily="18" charset="0"/>
              </a:rPr>
              <a:t>o</a:t>
            </a:r>
            <a:r>
              <a:rPr lang="el-GR" sz="2800" dirty="0" smtClean="0">
                <a:latin typeface="Bookman Old Style" pitchFamily="18" charset="0"/>
                <a:cs typeface="Times New Roman" pitchFamily="18" charset="0"/>
              </a:rPr>
              <a:t> Δείκτης </a:t>
            </a:r>
            <a:r>
              <a:rPr lang="en-GB" sz="2800" dirty="0" smtClean="0">
                <a:latin typeface="Bookman Old Style" pitchFamily="18" charset="0"/>
                <a:cs typeface="Times New Roman" pitchFamily="18" charset="0"/>
              </a:rPr>
              <a:t>Dow</a:t>
            </a:r>
            <a:r>
              <a:rPr lang="el-GR" sz="2800" dirty="0" smtClean="0">
                <a:latin typeface="Bookman Old Style" pitchFamily="18" charset="0"/>
                <a:cs typeface="Times New Roman" pitchFamily="18" charset="0"/>
              </a:rPr>
              <a:t> </a:t>
            </a:r>
            <a:r>
              <a:rPr lang="en-GB" sz="2800" dirty="0" smtClean="0">
                <a:latin typeface="Bookman Old Style" pitchFamily="18" charset="0"/>
                <a:cs typeface="Times New Roman" pitchFamily="18" charset="0"/>
              </a:rPr>
              <a:t>Jones</a:t>
            </a:r>
            <a:r>
              <a:rPr lang="el-GR" sz="2800" dirty="0" smtClean="0">
                <a:latin typeface="Bookman Old Style" pitchFamily="18" charset="0"/>
                <a:cs typeface="Times New Roman" pitchFamily="18" charset="0"/>
              </a:rPr>
              <a:t> στο 1970 είχε μέση τιμή 900 μονάδες, το 1980 είχε μέση τιμή 1000 μονάδες, το 1990 είχε 3000 μονάδες</a:t>
            </a:r>
            <a:r>
              <a:rPr lang="en-US" sz="2800" dirty="0" smtClean="0">
                <a:latin typeface="Bookman Old Style" pitchFamily="18" charset="0"/>
                <a:cs typeface="Times New Roman" pitchFamily="18" charset="0"/>
              </a:rPr>
              <a:t>,</a:t>
            </a:r>
            <a:r>
              <a:rPr lang="el-GR" sz="2800" dirty="0" smtClean="0">
                <a:latin typeface="Bookman Old Style" pitchFamily="18" charset="0"/>
                <a:cs typeface="Times New Roman" pitchFamily="18" charset="0"/>
              </a:rPr>
              <a:t> το 1997 είχε 7000 μονάδες</a:t>
            </a:r>
            <a:r>
              <a:rPr lang="el-GR" sz="2800" dirty="0" smtClean="0">
                <a:latin typeface="Bookman Old Style" pitchFamily="18" charset="0"/>
              </a:rPr>
              <a:t> το 2000 είχε 10000</a:t>
            </a:r>
            <a:r>
              <a:rPr lang="en-US" sz="2800" dirty="0">
                <a:latin typeface="Bookman Old Style" pitchFamily="18" charset="0"/>
                <a:cs typeface="Times New Roman" pitchFamily="18" charset="0"/>
              </a:rPr>
              <a:t> </a:t>
            </a:r>
            <a:r>
              <a:rPr lang="el-GR" sz="2800" dirty="0">
                <a:latin typeface="Bookman Old Style" pitchFamily="18" charset="0"/>
                <a:cs typeface="Times New Roman" pitchFamily="18" charset="0"/>
              </a:rPr>
              <a:t>μονάδες </a:t>
            </a:r>
            <a:r>
              <a:rPr lang="el-GR" sz="2800" dirty="0" smtClean="0">
                <a:latin typeface="Bookman Old Style" pitchFamily="18" charset="0"/>
                <a:cs typeface="Times New Roman" pitchFamily="18" charset="0"/>
              </a:rPr>
              <a:t>και  σήμερα 17000. </a:t>
            </a:r>
            <a:endParaRPr lang="el-GR" sz="2800" dirty="0" smtClean="0">
              <a:latin typeface="Bookman Old Style" pitchFamily="18" charset="0"/>
            </a:endParaRPr>
          </a:p>
          <a:p>
            <a:pPr algn="just"/>
            <a:r>
              <a:rPr lang="el-GR" sz="2800" dirty="0" smtClean="0">
                <a:latin typeface="Bookman Old Style" pitchFamily="18" charset="0"/>
                <a:cs typeface="Times New Roman" pitchFamily="18" charset="0"/>
              </a:rPr>
              <a:t>Ανάλογες καταστάσεις παρατηρούνται και στα άλλα χρηματιστήρια του κόσμου.</a:t>
            </a:r>
            <a:endParaRPr lang="en-GB" sz="2800" dirty="0" smtClean="0">
              <a:cs typeface="Times New Roman" pitchFamily="18" charset="0"/>
            </a:endParaRPr>
          </a:p>
          <a:p>
            <a:pPr algn="just">
              <a:buFont typeface="Monotype Sorts" pitchFamily="2" charset="2"/>
              <a:buNone/>
            </a:pPr>
            <a:endParaRPr lang="en-GB" sz="28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32483">
                                            <p:txEl>
                                              <p:pRg st="0" end="0"/>
                                            </p:txEl>
                                          </p:spTgt>
                                        </p:tgtEl>
                                        <p:attrNameLst>
                                          <p:attrName>style.visibility</p:attrName>
                                        </p:attrNameLst>
                                      </p:cBhvr>
                                      <p:to>
                                        <p:strVal val="visible"/>
                                      </p:to>
                                    </p:set>
                                    <p:animEffect transition="in" filter="wipe(left)">
                                      <p:cBhvr>
                                        <p:cTn id="7" dur="500"/>
                                        <p:tgtEl>
                                          <p:spTgt spid="5324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32483">
                                            <p:txEl>
                                              <p:pRg st="1" end="1"/>
                                            </p:txEl>
                                          </p:spTgt>
                                        </p:tgtEl>
                                        <p:attrNameLst>
                                          <p:attrName>style.visibility</p:attrName>
                                        </p:attrNameLst>
                                      </p:cBhvr>
                                      <p:to>
                                        <p:strVal val="visible"/>
                                      </p:to>
                                    </p:set>
                                    <p:animEffect transition="in" filter="wipe(left)">
                                      <p:cBhvr>
                                        <p:cTn id="12" dur="500"/>
                                        <p:tgtEl>
                                          <p:spTgt spid="53248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483" grpId="0" build="p" autoUpdateAnimBg="0"/>
    </p:bld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el-GR" smtClean="0">
                <a:latin typeface="Bookman Old Style" pitchFamily="18" charset="0"/>
              </a:rPr>
              <a:t>Θ</a:t>
            </a:r>
            <a:r>
              <a:rPr lang="el-GR" smtClean="0">
                <a:latin typeface="Bookman Old Style" pitchFamily="18" charset="0"/>
                <a:cs typeface="Times New Roman" pitchFamily="18" charset="0"/>
              </a:rPr>
              <a:t>εωρία της τυχαίας πορείας</a:t>
            </a:r>
            <a:r>
              <a:rPr lang="en-GB" smtClean="0"/>
              <a:t> </a:t>
            </a:r>
          </a:p>
        </p:txBody>
      </p:sp>
      <p:sp>
        <p:nvSpPr>
          <p:cNvPr id="533507" name="Rectangle 3"/>
          <p:cNvSpPr>
            <a:spLocks noGrp="1" noChangeArrowheads="1"/>
          </p:cNvSpPr>
          <p:nvPr>
            <p:ph idx="1"/>
          </p:nvPr>
        </p:nvSpPr>
        <p:spPr>
          <a:xfrm>
            <a:off x="0" y="2017713"/>
            <a:ext cx="9144000" cy="4840287"/>
          </a:xfrm>
        </p:spPr>
        <p:txBody>
          <a:bodyPr/>
          <a:lstStyle/>
          <a:p>
            <a:pPr algn="just"/>
            <a:r>
              <a:rPr lang="el-GR" smtClean="0">
                <a:latin typeface="Bookman Old Style" pitchFamily="18" charset="0"/>
                <a:cs typeface="Times New Roman" pitchFamily="18" charset="0"/>
              </a:rPr>
              <a:t>Η θεωρία της τυχαίας πορείας βασίζεται στην υπόθεση της αποτελεσματικής αγοράς (efficient market theory), η οποία στηρίζεται στον εξής λογικό συνειρμό: </a:t>
            </a:r>
            <a:endParaRPr lang="el-GR" smtClean="0">
              <a:latin typeface="Bookman Old Style" pitchFamily="18" charset="0"/>
            </a:endParaRPr>
          </a:p>
          <a:p>
            <a:pPr lvl="1" algn="just"/>
            <a:r>
              <a:rPr lang="el-GR" b="1" smtClean="0">
                <a:latin typeface="Bookman Old Style" pitchFamily="18" charset="0"/>
                <a:cs typeface="Times New Roman" pitchFamily="18" charset="0"/>
              </a:rPr>
              <a:t>Οι χρηματοοικονομικές πληροφορίες φτάνουν τυχαία και εφ</a:t>
            </a:r>
            <a:r>
              <a:rPr lang="el-GR" b="1" smtClean="0">
                <a:latin typeface="Bookman Old Style" pitchFamily="18" charset="0"/>
              </a:rPr>
              <a:t>’</a:t>
            </a:r>
            <a:r>
              <a:rPr lang="el-GR" b="1" smtClean="0">
                <a:latin typeface="Bookman Old Style" pitchFamily="18" charset="0"/>
                <a:cs typeface="Times New Roman" pitchFamily="18" charset="0"/>
              </a:rPr>
              <a:t> όσον οι τιμές ανταποκρίνονται τέλεια στις νέες πληροφορίες </a:t>
            </a:r>
            <a:endParaRPr lang="el-GR" b="1" smtClean="0">
              <a:latin typeface="Bookman Old Style" pitchFamily="18" charset="0"/>
            </a:endParaRPr>
          </a:p>
          <a:p>
            <a:pPr lvl="2" algn="just"/>
            <a:r>
              <a:rPr lang="el-GR" sz="2800" b="1" smtClean="0">
                <a:latin typeface="Bookman Old Style" pitchFamily="18" charset="0"/>
                <a:cs typeface="Times New Roman" pitchFamily="18" charset="0"/>
              </a:rPr>
              <a:t>αυτό συνεπάγεται και ότι οι τιμές κυμαίνονται τυχαία</a:t>
            </a:r>
            <a:r>
              <a:rPr lang="en-GB" smtClean="0"/>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33507">
                                            <p:txEl>
                                              <p:pRg st="0" end="0"/>
                                            </p:txEl>
                                          </p:spTgt>
                                        </p:tgtEl>
                                        <p:attrNameLst>
                                          <p:attrName>style.visibility</p:attrName>
                                        </p:attrNameLst>
                                      </p:cBhvr>
                                      <p:to>
                                        <p:strVal val="visible"/>
                                      </p:to>
                                    </p:set>
                                    <p:animEffect transition="in" filter="wipe(left)">
                                      <p:cBhvr>
                                        <p:cTn id="7" dur="500"/>
                                        <p:tgtEl>
                                          <p:spTgt spid="533507">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33507">
                                            <p:txEl>
                                              <p:pRg st="1" end="1"/>
                                            </p:txEl>
                                          </p:spTgt>
                                        </p:tgtEl>
                                        <p:attrNameLst>
                                          <p:attrName>style.visibility</p:attrName>
                                        </p:attrNameLst>
                                      </p:cBhvr>
                                      <p:to>
                                        <p:strVal val="visible"/>
                                      </p:to>
                                    </p:set>
                                    <p:animEffect transition="in" filter="wipe(left)">
                                      <p:cBhvr>
                                        <p:cTn id="10" dur="500"/>
                                        <p:tgtEl>
                                          <p:spTgt spid="533507">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533507">
                                            <p:txEl>
                                              <p:pRg st="2" end="2"/>
                                            </p:txEl>
                                          </p:spTgt>
                                        </p:tgtEl>
                                        <p:attrNameLst>
                                          <p:attrName>style.visibility</p:attrName>
                                        </p:attrNameLst>
                                      </p:cBhvr>
                                      <p:to>
                                        <p:strVal val="visible"/>
                                      </p:to>
                                    </p:set>
                                    <p:animEffect transition="in" filter="wipe(left)">
                                      <p:cBhvr>
                                        <p:cTn id="13" dur="500"/>
                                        <p:tgtEl>
                                          <p:spTgt spid="5335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3507"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7186" name="Rectangle 2" descr="Large confetti"/>
          <p:cNvSpPr>
            <a:spLocks noGrp="1" noChangeArrowheads="1"/>
          </p:cNvSpPr>
          <p:nvPr>
            <p:ph type="title"/>
          </p:nvPr>
        </p:nvSpPr>
        <p:spPr>
          <a:xfrm>
            <a:off x="990600" y="304800"/>
            <a:ext cx="7772400" cy="1143000"/>
          </a:xfrm>
        </p:spPr>
        <p:txBody>
          <a:bodyPr/>
          <a:lstStyle/>
          <a:p>
            <a:pPr algn="ctr"/>
            <a:r>
              <a:rPr lang="en-US" altLang="el-GR" b="1">
                <a:solidFill>
                  <a:srgbClr val="000000"/>
                </a:solidFill>
                <a:latin typeface="Bookman Old Style" pitchFamily="18" charset="0"/>
              </a:rPr>
              <a:t>P/E</a:t>
            </a:r>
            <a:endParaRPr lang="el-GR" altLang="el-GR" b="1">
              <a:solidFill>
                <a:srgbClr val="000000"/>
              </a:solidFill>
              <a:latin typeface="Bookman Old Style" pitchFamily="18" charset="0"/>
            </a:endParaRPr>
          </a:p>
        </p:txBody>
      </p:sp>
      <p:sp>
        <p:nvSpPr>
          <p:cNvPr id="1757187" name="Rectangle 3"/>
          <p:cNvSpPr>
            <a:spLocks noGrp="1" noChangeArrowheads="1"/>
          </p:cNvSpPr>
          <p:nvPr>
            <p:ph idx="1"/>
          </p:nvPr>
        </p:nvSpPr>
        <p:spPr/>
        <p:txBody>
          <a:bodyPr/>
          <a:lstStyle/>
          <a:p>
            <a:pPr algn="just"/>
            <a:r>
              <a:rPr lang="el-GR" altLang="el-GR">
                <a:solidFill>
                  <a:srgbClr val="000000"/>
                </a:solidFill>
                <a:latin typeface="Arial" charset="0"/>
              </a:rPr>
              <a:t>Δ</a:t>
            </a:r>
            <a:r>
              <a:rPr lang="el-GR" altLang="el-GR">
                <a:solidFill>
                  <a:srgbClr val="000000"/>
                </a:solidFill>
                <a:latin typeface="Arial" charset="0"/>
                <a:cs typeface="Arial" charset="0"/>
              </a:rPr>
              <a:t>είχνει πόσες φορές διαπραγματεύεται μια μετοχή τα κέρδη του προηγουμένου έτους στο χρηματιστήριο, </a:t>
            </a:r>
          </a:p>
          <a:p>
            <a:pPr algn="just"/>
            <a:r>
              <a:rPr lang="el-GR" altLang="el-GR">
                <a:solidFill>
                  <a:srgbClr val="000000"/>
                </a:solidFill>
                <a:latin typeface="Arial" charset="0"/>
                <a:cs typeface="Arial" charset="0"/>
              </a:rPr>
              <a:t>Πληροφορεί  τον αριθμό των ετών που απαιτούνται σε καθαρά κέρδη ανά μετοχή για να αγοραστεί η μετοχή </a:t>
            </a:r>
            <a:endParaRPr lang="el-GR" altLang="el-GR">
              <a:solidFill>
                <a:srgbClr val="000000"/>
              </a:solidFill>
              <a:latin typeface="Arial" charset="0"/>
            </a:endParaRPr>
          </a:p>
          <a:p>
            <a:pPr algn="just"/>
            <a:r>
              <a:rPr lang="el-GR" altLang="el-GR">
                <a:solidFill>
                  <a:srgbClr val="000000"/>
                </a:solidFill>
                <a:latin typeface="Arial" charset="0"/>
              </a:rPr>
              <a:t>Π</a:t>
            </a:r>
            <a:r>
              <a:rPr lang="el-GR" altLang="el-GR">
                <a:solidFill>
                  <a:srgbClr val="000000"/>
                </a:solidFill>
                <a:latin typeface="Arial" charset="0"/>
                <a:cs typeface="Arial" charset="0"/>
              </a:rPr>
              <a:t>ροϋποθέτει ότι τα κέρδη θα παραμείνουν τα ίδια και στο μέλλον</a:t>
            </a:r>
            <a:r>
              <a:rPr lang="el-GR" altLang="el-GR">
                <a:solidFill>
                  <a:srgbClr val="000000"/>
                </a:solidFill>
                <a:latin typeface="Arial" charset="0"/>
                <a:cs typeface="Times New Roman" pitchFamily="18" charset="0"/>
              </a:rPr>
              <a:t>.</a:t>
            </a:r>
            <a:r>
              <a:rPr lang="el-GR" altLang="el-GR">
                <a:solidFill>
                  <a:srgbClr val="000000"/>
                </a:solidFill>
                <a:latin typeface="Arial" charset="0"/>
              </a:rPr>
              <a:t> </a:t>
            </a:r>
            <a:endParaRPr lang="en-US" altLang="el-GR">
              <a:solidFill>
                <a:srgbClr val="000000"/>
              </a:solidFill>
              <a:latin typeface="Arial" charset="0"/>
            </a:endParaRPr>
          </a:p>
        </p:txBody>
      </p:sp>
    </p:spTree>
    <p:extLst>
      <p:ext uri="{BB962C8B-B14F-4D97-AF65-F5344CB8AC3E}">
        <p14:creationId xmlns:p14="http://schemas.microsoft.com/office/powerpoint/2010/main" val="1552193968"/>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57187">
                                            <p:txEl>
                                              <p:pRg st="0" end="0"/>
                                            </p:txEl>
                                          </p:spTgt>
                                        </p:tgtEl>
                                        <p:attrNameLst>
                                          <p:attrName>style.visibility</p:attrName>
                                        </p:attrNameLst>
                                      </p:cBhvr>
                                      <p:to>
                                        <p:strVal val="visible"/>
                                      </p:to>
                                    </p:set>
                                    <p:animEffect transition="in" filter="dissolve">
                                      <p:cBhvr>
                                        <p:cTn id="7" dur="500"/>
                                        <p:tgtEl>
                                          <p:spTgt spid="17571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57187">
                                            <p:txEl>
                                              <p:pRg st="1" end="1"/>
                                            </p:txEl>
                                          </p:spTgt>
                                        </p:tgtEl>
                                        <p:attrNameLst>
                                          <p:attrName>style.visibility</p:attrName>
                                        </p:attrNameLst>
                                      </p:cBhvr>
                                      <p:to>
                                        <p:strVal val="visible"/>
                                      </p:to>
                                    </p:set>
                                    <p:animEffect transition="in" filter="dissolve">
                                      <p:cBhvr>
                                        <p:cTn id="12" dur="500"/>
                                        <p:tgtEl>
                                          <p:spTgt spid="175718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57187">
                                            <p:txEl>
                                              <p:pRg st="2" end="2"/>
                                            </p:txEl>
                                          </p:spTgt>
                                        </p:tgtEl>
                                        <p:attrNameLst>
                                          <p:attrName>style.visibility</p:attrName>
                                        </p:attrNameLst>
                                      </p:cBhvr>
                                      <p:to>
                                        <p:strVal val="visible"/>
                                      </p:to>
                                    </p:set>
                                    <p:animEffect transition="in" filter="dissolve">
                                      <p:cBhvr>
                                        <p:cTn id="17" dur="500"/>
                                        <p:tgtEl>
                                          <p:spTgt spid="17571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7187" grpId="0" build="p" autoUpdateAnimBg="0"/>
    </p:bld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el-GR" smtClean="0">
                <a:latin typeface="Bookman Old Style" pitchFamily="18" charset="0"/>
              </a:rPr>
              <a:t>Θ</a:t>
            </a:r>
            <a:r>
              <a:rPr lang="el-GR" smtClean="0">
                <a:latin typeface="Bookman Old Style" pitchFamily="18" charset="0"/>
                <a:cs typeface="Times New Roman" pitchFamily="18" charset="0"/>
              </a:rPr>
              <a:t>εωρία της τυχαίας πορείας</a:t>
            </a:r>
            <a:r>
              <a:rPr lang="en-GB" smtClean="0"/>
              <a:t> </a:t>
            </a:r>
          </a:p>
        </p:txBody>
      </p:sp>
      <p:sp>
        <p:nvSpPr>
          <p:cNvPr id="534531" name="Rectangle 3"/>
          <p:cNvSpPr>
            <a:spLocks noGrp="1" noChangeArrowheads="1"/>
          </p:cNvSpPr>
          <p:nvPr>
            <p:ph idx="1"/>
          </p:nvPr>
        </p:nvSpPr>
        <p:spPr>
          <a:xfrm>
            <a:off x="0" y="1752600"/>
            <a:ext cx="9144000" cy="5105400"/>
          </a:xfrm>
        </p:spPr>
        <p:txBody>
          <a:bodyPr/>
          <a:lstStyle/>
          <a:p>
            <a:pPr algn="just"/>
            <a:r>
              <a:rPr lang="el-GR" sz="4000" b="1" smtClean="0">
                <a:cs typeface="Times New Roman" pitchFamily="18" charset="0"/>
              </a:rPr>
              <a:t>Σύμφωνα με τη θεωρία αυτή</a:t>
            </a:r>
            <a:r>
              <a:rPr lang="en-US" sz="4000" b="1" smtClean="0">
                <a:cs typeface="Times New Roman" pitchFamily="18" charset="0"/>
              </a:rPr>
              <a:t>:</a:t>
            </a:r>
            <a:r>
              <a:rPr lang="el-GR" sz="4000" b="1" smtClean="0">
                <a:cs typeface="Times New Roman" pitchFamily="18" charset="0"/>
              </a:rPr>
              <a:t> </a:t>
            </a:r>
            <a:endParaRPr lang="en-US" sz="4000" b="1" smtClean="0">
              <a:cs typeface="Times New Roman" pitchFamily="18" charset="0"/>
            </a:endParaRPr>
          </a:p>
          <a:p>
            <a:pPr algn="just"/>
            <a:r>
              <a:rPr lang="el-GR" sz="3600" b="1" smtClean="0">
                <a:cs typeface="Times New Roman" pitchFamily="18" charset="0"/>
              </a:rPr>
              <a:t>καθήκοντα του διαχειριστή χαρτοφυλακίου είναι</a:t>
            </a:r>
            <a:r>
              <a:rPr lang="el-GR" sz="3600" smtClean="0">
                <a:cs typeface="Times New Roman" pitchFamily="18" charset="0"/>
              </a:rPr>
              <a:t> </a:t>
            </a:r>
            <a:endParaRPr lang="en-US" sz="3600" smtClean="0">
              <a:cs typeface="Times New Roman" pitchFamily="18" charset="0"/>
            </a:endParaRPr>
          </a:p>
          <a:p>
            <a:pPr lvl="2" algn="just"/>
            <a:r>
              <a:rPr lang="el-GR" sz="2800" b="1" smtClean="0">
                <a:solidFill>
                  <a:srgbClr val="3333FF"/>
                </a:solidFill>
                <a:cs typeface="Times New Roman" pitchFamily="18" charset="0"/>
              </a:rPr>
              <a:t>να διατηρεί ένα μετοχικό χαρτοφυλάκιο που να αντιπροσωπεύει κάθε φορά την αγορά, </a:t>
            </a:r>
            <a:endParaRPr lang="en-US" sz="2800" b="1" smtClean="0">
              <a:solidFill>
                <a:srgbClr val="3333FF"/>
              </a:solidFill>
              <a:cs typeface="Times New Roman" pitchFamily="18" charset="0"/>
            </a:endParaRPr>
          </a:p>
          <a:p>
            <a:pPr lvl="2" algn="just"/>
            <a:r>
              <a:rPr lang="el-GR" sz="2800" b="1" smtClean="0">
                <a:solidFill>
                  <a:srgbClr val="3333FF"/>
                </a:solidFill>
                <a:cs typeface="Times New Roman" pitchFamily="18" charset="0"/>
              </a:rPr>
              <a:t>και να δημιουργεί το συνολικό χαρτοφυλάκιο με βάση την επενδυτική φιλοσοφία του πελάτη-επενδυτή</a:t>
            </a:r>
            <a:r>
              <a:rPr lang="en-GB" sz="2800" smtClean="0"/>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34531">
                                            <p:txEl>
                                              <p:pRg st="0" end="0"/>
                                            </p:txEl>
                                          </p:spTgt>
                                        </p:tgtEl>
                                        <p:attrNameLst>
                                          <p:attrName>style.visibility</p:attrName>
                                        </p:attrNameLst>
                                      </p:cBhvr>
                                      <p:to>
                                        <p:strVal val="visible"/>
                                      </p:to>
                                    </p:set>
                                    <p:animEffect transition="in" filter="wipe(left)">
                                      <p:cBhvr>
                                        <p:cTn id="7" dur="500"/>
                                        <p:tgtEl>
                                          <p:spTgt spid="5345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34531">
                                            <p:txEl>
                                              <p:pRg st="1" end="1"/>
                                            </p:txEl>
                                          </p:spTgt>
                                        </p:tgtEl>
                                        <p:attrNameLst>
                                          <p:attrName>style.visibility</p:attrName>
                                        </p:attrNameLst>
                                      </p:cBhvr>
                                      <p:to>
                                        <p:strVal val="visible"/>
                                      </p:to>
                                    </p:set>
                                    <p:animEffect transition="in" filter="wipe(left)">
                                      <p:cBhvr>
                                        <p:cTn id="12" dur="500"/>
                                        <p:tgtEl>
                                          <p:spTgt spid="534531">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534531">
                                            <p:txEl>
                                              <p:pRg st="2" end="2"/>
                                            </p:txEl>
                                          </p:spTgt>
                                        </p:tgtEl>
                                        <p:attrNameLst>
                                          <p:attrName>style.visibility</p:attrName>
                                        </p:attrNameLst>
                                      </p:cBhvr>
                                      <p:to>
                                        <p:strVal val="visible"/>
                                      </p:to>
                                    </p:set>
                                    <p:animEffect transition="in" filter="wipe(left)">
                                      <p:cBhvr>
                                        <p:cTn id="15" dur="500"/>
                                        <p:tgtEl>
                                          <p:spTgt spid="534531">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534531">
                                            <p:txEl>
                                              <p:pRg st="3" end="3"/>
                                            </p:txEl>
                                          </p:spTgt>
                                        </p:tgtEl>
                                        <p:attrNameLst>
                                          <p:attrName>style.visibility</p:attrName>
                                        </p:attrNameLst>
                                      </p:cBhvr>
                                      <p:to>
                                        <p:strVal val="visible"/>
                                      </p:to>
                                    </p:set>
                                    <p:animEffect transition="in" filter="wipe(left)">
                                      <p:cBhvr>
                                        <p:cTn id="18" dur="500"/>
                                        <p:tgtEl>
                                          <p:spTgt spid="5345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4531" grpId="0" build="p" autoUpdateAnimBg="0"/>
    </p:bld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8802" name="Rectangle 2"/>
          <p:cNvSpPr>
            <a:spLocks noGrp="1" noChangeArrowheads="1"/>
          </p:cNvSpPr>
          <p:nvPr>
            <p:ph type="title"/>
          </p:nvPr>
        </p:nvSpPr>
        <p:spPr>
          <a:xfrm>
            <a:off x="0" y="0"/>
            <a:ext cx="9144000" cy="1071563"/>
          </a:xfrm>
        </p:spPr>
        <p:txBody>
          <a:bodyPr rtlCol="0">
            <a:normAutofit fontScale="90000"/>
          </a:bodyPr>
          <a:lstStyle/>
          <a:p>
            <a:pPr fontAlgn="auto">
              <a:spcAft>
                <a:spcPts val="0"/>
              </a:spcAft>
              <a:defRPr/>
            </a:pPr>
            <a:r>
              <a:rPr lang="el-GR" dirty="0">
                <a:latin typeface="Bookman Old Style" pitchFamily="18" charset="0"/>
                <a:cs typeface="Times New Roman" pitchFamily="18" charset="0"/>
              </a:rPr>
              <a:t>Θεωρίες διαχείρισης χαρτοφυλακίου</a:t>
            </a:r>
            <a:r>
              <a:rPr lang="en-GB" dirty="0"/>
              <a:t> </a:t>
            </a:r>
          </a:p>
        </p:txBody>
      </p:sp>
      <p:sp>
        <p:nvSpPr>
          <p:cNvPr id="588803" name="Rectangle 3"/>
          <p:cNvSpPr>
            <a:spLocks noGrp="1" noChangeArrowheads="1"/>
          </p:cNvSpPr>
          <p:nvPr>
            <p:ph idx="1"/>
          </p:nvPr>
        </p:nvSpPr>
        <p:spPr>
          <a:xfrm>
            <a:off x="0" y="1285875"/>
            <a:ext cx="9144000" cy="5572125"/>
          </a:xfrm>
        </p:spPr>
        <p:txBody>
          <a:bodyPr rtlCol="0">
            <a:normAutofit lnSpcReduction="10000"/>
          </a:bodyPr>
          <a:lstStyle/>
          <a:p>
            <a:pPr algn="just" fontAlgn="auto">
              <a:lnSpc>
                <a:spcPct val="95000"/>
              </a:lnSpc>
              <a:spcAft>
                <a:spcPts val="0"/>
              </a:spcAft>
              <a:defRPr/>
            </a:pPr>
            <a:r>
              <a:rPr lang="el-GR" b="1" dirty="0">
                <a:latin typeface="Bookman Old Style" pitchFamily="18" charset="0"/>
                <a:cs typeface="Times New Roman" pitchFamily="18" charset="0"/>
              </a:rPr>
              <a:t>Παρόλα αυτά οι οπαδοί αυτοί της θεωρίας αποδέχονται ότι μπορεί μια αγορά να μην είναι τελείως αποτελεσματική. </a:t>
            </a:r>
            <a:endParaRPr lang="el-GR" b="1" dirty="0">
              <a:latin typeface="Bookman Old Style" pitchFamily="18" charset="0"/>
            </a:endParaRPr>
          </a:p>
          <a:p>
            <a:pPr algn="just" fontAlgn="auto">
              <a:lnSpc>
                <a:spcPct val="95000"/>
              </a:lnSpc>
              <a:spcAft>
                <a:spcPts val="0"/>
              </a:spcAft>
              <a:defRPr/>
            </a:pPr>
            <a:r>
              <a:rPr lang="el-GR" b="1" dirty="0">
                <a:latin typeface="Bookman Old Style" pitchFamily="18" charset="0"/>
                <a:cs typeface="Times New Roman" pitchFamily="18" charset="0"/>
              </a:rPr>
              <a:t>Διαχωρίζουν τις </a:t>
            </a:r>
            <a:r>
              <a:rPr lang="el-GR" b="1" dirty="0">
                <a:latin typeface="Bookman Old Style" pitchFamily="18" charset="0"/>
              </a:rPr>
              <a:t>αποτελεσματικές </a:t>
            </a:r>
            <a:r>
              <a:rPr lang="el-GR" b="1" dirty="0">
                <a:latin typeface="Bookman Old Style" pitchFamily="18" charset="0"/>
                <a:cs typeface="Times New Roman" pitchFamily="18" charset="0"/>
              </a:rPr>
              <a:t>αγορές στις εξής κατηγορίες:</a:t>
            </a:r>
            <a:endParaRPr lang="en-US" b="1" dirty="0">
              <a:latin typeface="Bookman Old Style" pitchFamily="18" charset="0"/>
              <a:cs typeface="Times New Roman" pitchFamily="18" charset="0"/>
            </a:endParaRPr>
          </a:p>
          <a:p>
            <a:pPr lvl="1" algn="just" fontAlgn="auto">
              <a:lnSpc>
                <a:spcPct val="95000"/>
              </a:lnSpc>
              <a:spcAft>
                <a:spcPts val="0"/>
              </a:spcAft>
              <a:defRPr/>
            </a:pPr>
            <a:r>
              <a:rPr lang="el-GR" b="1" dirty="0">
                <a:latin typeface="Bookman Old Style" pitchFamily="18" charset="0"/>
                <a:cs typeface="Times New Roman" pitchFamily="18" charset="0"/>
              </a:rPr>
              <a:t> </a:t>
            </a:r>
            <a:r>
              <a:rPr lang="el-GR" b="1" dirty="0">
                <a:latin typeface="Bookman Old Style" pitchFamily="18" charset="0"/>
              </a:rPr>
              <a:t>Αποτελεσματικές Αγορές στην ασθενής τους μορφή</a:t>
            </a:r>
          </a:p>
          <a:p>
            <a:pPr lvl="1" algn="just" fontAlgn="auto">
              <a:lnSpc>
                <a:spcPct val="95000"/>
              </a:lnSpc>
              <a:spcAft>
                <a:spcPts val="0"/>
              </a:spcAft>
              <a:defRPr/>
            </a:pPr>
            <a:r>
              <a:rPr lang="el-GR" b="1" dirty="0">
                <a:latin typeface="Bookman Old Style" pitchFamily="18" charset="0"/>
              </a:rPr>
              <a:t>Αποτελεσματικές Αγορές στην </a:t>
            </a:r>
            <a:r>
              <a:rPr lang="el-GR" b="1" dirty="0" err="1">
                <a:latin typeface="Bookman Old Style" pitchFamily="18" charset="0"/>
              </a:rPr>
              <a:t>ημιασθενής</a:t>
            </a:r>
            <a:r>
              <a:rPr lang="el-GR" b="1" dirty="0">
                <a:latin typeface="Bookman Old Style" pitchFamily="18" charset="0"/>
              </a:rPr>
              <a:t> τους μορφή</a:t>
            </a:r>
          </a:p>
          <a:p>
            <a:pPr lvl="1" algn="just" fontAlgn="auto">
              <a:lnSpc>
                <a:spcPct val="95000"/>
              </a:lnSpc>
              <a:spcAft>
                <a:spcPts val="0"/>
              </a:spcAft>
              <a:defRPr/>
            </a:pPr>
            <a:r>
              <a:rPr lang="el-GR" b="1" dirty="0">
                <a:latin typeface="Bookman Old Style" pitchFamily="18" charset="0"/>
              </a:rPr>
              <a:t>Αποτελεσματικές Αγορές στην ισχυρή τους μορφή</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88803">
                                            <p:txEl>
                                              <p:pRg st="0" end="0"/>
                                            </p:txEl>
                                          </p:spTgt>
                                        </p:tgtEl>
                                        <p:attrNameLst>
                                          <p:attrName>style.visibility</p:attrName>
                                        </p:attrNameLst>
                                      </p:cBhvr>
                                      <p:to>
                                        <p:strVal val="visible"/>
                                      </p:to>
                                    </p:set>
                                    <p:animEffect transition="in" filter="wipe(left)">
                                      <p:cBhvr>
                                        <p:cTn id="7" dur="500"/>
                                        <p:tgtEl>
                                          <p:spTgt spid="5888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88803">
                                            <p:txEl>
                                              <p:pRg st="1" end="1"/>
                                            </p:txEl>
                                          </p:spTgt>
                                        </p:tgtEl>
                                        <p:attrNameLst>
                                          <p:attrName>style.visibility</p:attrName>
                                        </p:attrNameLst>
                                      </p:cBhvr>
                                      <p:to>
                                        <p:strVal val="visible"/>
                                      </p:to>
                                    </p:set>
                                    <p:animEffect transition="in" filter="wipe(left)">
                                      <p:cBhvr>
                                        <p:cTn id="12" dur="500"/>
                                        <p:tgtEl>
                                          <p:spTgt spid="588803">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588803">
                                            <p:txEl>
                                              <p:pRg st="2" end="2"/>
                                            </p:txEl>
                                          </p:spTgt>
                                        </p:tgtEl>
                                        <p:attrNameLst>
                                          <p:attrName>style.visibility</p:attrName>
                                        </p:attrNameLst>
                                      </p:cBhvr>
                                      <p:to>
                                        <p:strVal val="visible"/>
                                      </p:to>
                                    </p:set>
                                    <p:animEffect transition="in" filter="wipe(left)">
                                      <p:cBhvr>
                                        <p:cTn id="15" dur="500"/>
                                        <p:tgtEl>
                                          <p:spTgt spid="588803">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588803">
                                            <p:txEl>
                                              <p:pRg st="3" end="3"/>
                                            </p:txEl>
                                          </p:spTgt>
                                        </p:tgtEl>
                                        <p:attrNameLst>
                                          <p:attrName>style.visibility</p:attrName>
                                        </p:attrNameLst>
                                      </p:cBhvr>
                                      <p:to>
                                        <p:strVal val="visible"/>
                                      </p:to>
                                    </p:set>
                                    <p:animEffect transition="in" filter="wipe(left)">
                                      <p:cBhvr>
                                        <p:cTn id="18" dur="500"/>
                                        <p:tgtEl>
                                          <p:spTgt spid="588803">
                                            <p:txEl>
                                              <p:pRg st="3" end="3"/>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588803">
                                            <p:txEl>
                                              <p:pRg st="4" end="4"/>
                                            </p:txEl>
                                          </p:spTgt>
                                        </p:tgtEl>
                                        <p:attrNameLst>
                                          <p:attrName>style.visibility</p:attrName>
                                        </p:attrNameLst>
                                      </p:cBhvr>
                                      <p:to>
                                        <p:strVal val="visible"/>
                                      </p:to>
                                    </p:set>
                                    <p:animEffect transition="in" filter="wipe(left)">
                                      <p:cBhvr>
                                        <p:cTn id="21" dur="500"/>
                                        <p:tgtEl>
                                          <p:spTgt spid="5888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8803" grpId="0" build="p" autoUpdateAnimBg="0"/>
    </p:bldLst>
  </p:timing>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9826" name="Rectangle 2"/>
          <p:cNvSpPr>
            <a:spLocks noGrp="1" noChangeArrowheads="1"/>
          </p:cNvSpPr>
          <p:nvPr>
            <p:ph type="title"/>
          </p:nvPr>
        </p:nvSpPr>
        <p:spPr>
          <a:xfrm>
            <a:off x="714375" y="0"/>
            <a:ext cx="7772400" cy="1143000"/>
          </a:xfrm>
        </p:spPr>
        <p:txBody>
          <a:bodyPr rtlCol="0">
            <a:normAutofit fontScale="90000"/>
          </a:bodyPr>
          <a:lstStyle/>
          <a:p>
            <a:pPr fontAlgn="auto">
              <a:spcAft>
                <a:spcPts val="0"/>
              </a:spcAft>
              <a:defRPr/>
            </a:pPr>
            <a:r>
              <a:rPr lang="el-GR" dirty="0">
                <a:latin typeface="Bookman Old Style" pitchFamily="18" charset="0"/>
                <a:cs typeface="Times New Roman" pitchFamily="18" charset="0"/>
              </a:rPr>
              <a:t>Θεωρίες διαχείρισης χαρτοφυλακίου</a:t>
            </a:r>
            <a:r>
              <a:rPr lang="en-GB" dirty="0"/>
              <a:t> </a:t>
            </a:r>
          </a:p>
        </p:txBody>
      </p:sp>
      <p:sp>
        <p:nvSpPr>
          <p:cNvPr id="589827" name="Rectangle 3"/>
          <p:cNvSpPr>
            <a:spLocks noGrp="1" noChangeArrowheads="1"/>
          </p:cNvSpPr>
          <p:nvPr>
            <p:ph idx="1"/>
          </p:nvPr>
        </p:nvSpPr>
        <p:spPr>
          <a:xfrm>
            <a:off x="23632" y="1676400"/>
            <a:ext cx="9144000" cy="5181600"/>
          </a:xfrm>
        </p:spPr>
        <p:txBody>
          <a:bodyPr rtlCol="0">
            <a:normAutofit lnSpcReduction="10000"/>
          </a:bodyPr>
          <a:lstStyle/>
          <a:p>
            <a:pPr algn="just" fontAlgn="auto">
              <a:spcAft>
                <a:spcPts val="0"/>
              </a:spcAft>
              <a:defRPr/>
            </a:pPr>
            <a:r>
              <a:rPr lang="el-GR" sz="2800" dirty="0">
                <a:latin typeface="Bookman Old Style" pitchFamily="18" charset="0"/>
                <a:cs typeface="Times New Roman" pitchFamily="18" charset="0"/>
              </a:rPr>
              <a:t>α) Η υπόθεση των ασθενών αποτελεσματικών αγορών (</a:t>
            </a:r>
            <a:r>
              <a:rPr lang="en-US" sz="2800" dirty="0">
                <a:latin typeface="Bookman Old Style" pitchFamily="18" charset="0"/>
                <a:cs typeface="Times New Roman" pitchFamily="18" charset="0"/>
              </a:rPr>
              <a:t>the weakly efficient markets</a:t>
            </a:r>
            <a:r>
              <a:rPr lang="el-GR" sz="2800" dirty="0">
                <a:latin typeface="Bookman Old Style" pitchFamily="18" charset="0"/>
                <a:cs typeface="Times New Roman" pitchFamily="18" charset="0"/>
              </a:rPr>
              <a:t>) λέει ότι </a:t>
            </a:r>
            <a:endParaRPr lang="el-GR" sz="2800" dirty="0">
              <a:latin typeface="Bookman Old Style" pitchFamily="18" charset="0"/>
            </a:endParaRPr>
          </a:p>
          <a:p>
            <a:pPr lvl="1" algn="just" fontAlgn="auto">
              <a:spcAft>
                <a:spcPts val="0"/>
              </a:spcAft>
              <a:defRPr/>
            </a:pPr>
            <a:r>
              <a:rPr lang="el-GR" b="1" dirty="0">
                <a:latin typeface="Bookman Old Style" pitchFamily="18" charset="0"/>
                <a:cs typeface="Times New Roman" pitchFamily="18" charset="0"/>
              </a:rPr>
              <a:t>οι τιμές του παρελθόντος και ο όγκος των συναλλαγών δεν συνιστούν τέτοιου είδους </a:t>
            </a:r>
            <a:r>
              <a:rPr lang="el-GR" b="1" dirty="0">
                <a:solidFill>
                  <a:srgbClr val="3333FF"/>
                </a:solidFill>
                <a:latin typeface="Bookman Old Style" pitchFamily="18" charset="0"/>
                <a:cs typeface="Times New Roman" pitchFamily="18" charset="0"/>
              </a:rPr>
              <a:t>πληροφόρηση</a:t>
            </a:r>
            <a:r>
              <a:rPr lang="el-GR" b="1" dirty="0">
                <a:latin typeface="Bookman Old Style" pitchFamily="18" charset="0"/>
                <a:cs typeface="Times New Roman" pitchFamily="18" charset="0"/>
              </a:rPr>
              <a:t> </a:t>
            </a:r>
            <a:endParaRPr lang="el-GR" b="1" dirty="0">
              <a:latin typeface="Bookman Old Style" pitchFamily="18" charset="0"/>
            </a:endParaRPr>
          </a:p>
          <a:p>
            <a:pPr lvl="2" algn="just" fontAlgn="auto">
              <a:spcAft>
                <a:spcPts val="0"/>
              </a:spcAft>
              <a:defRPr/>
            </a:pPr>
            <a:r>
              <a:rPr lang="el-GR" sz="2800" b="1" dirty="0">
                <a:solidFill>
                  <a:srgbClr val="3333FF"/>
                </a:solidFill>
                <a:latin typeface="Bookman Old Style" pitchFamily="18" charset="0"/>
                <a:cs typeface="Times New Roman" pitchFamily="18" charset="0"/>
              </a:rPr>
              <a:t>που μπορεί</a:t>
            </a:r>
            <a:r>
              <a:rPr lang="el-GR" sz="2800" b="1" dirty="0">
                <a:latin typeface="Bookman Old Style" pitchFamily="18" charset="0"/>
                <a:cs typeface="Times New Roman" pitchFamily="18" charset="0"/>
              </a:rPr>
              <a:t> να χρησιμοποιηθεί για να επιτευχθούν κέρδη περισσότερα από αυτά της «αφελής στρατηγικής αγοράς και διατήρησης των αξιών» . </a:t>
            </a:r>
            <a:endParaRPr lang="el-GR" sz="2800" b="1" dirty="0">
              <a:latin typeface="Bookman Old Style" pitchFamily="18" charset="0"/>
            </a:endParaRPr>
          </a:p>
          <a:p>
            <a:pPr algn="just" fontAlgn="auto">
              <a:spcAft>
                <a:spcPts val="0"/>
              </a:spcAft>
              <a:defRPr/>
            </a:pPr>
            <a:r>
              <a:rPr lang="el-GR" sz="2800" b="1" dirty="0">
                <a:latin typeface="Bookman Old Style" pitchFamily="18" charset="0"/>
                <a:cs typeface="Times New Roman" pitchFamily="18" charset="0"/>
              </a:rPr>
              <a:t>Τα </a:t>
            </a:r>
            <a:r>
              <a:rPr lang="en-US" sz="2800" b="1" dirty="0">
                <a:latin typeface="Bookman Old Style" pitchFamily="18" charset="0"/>
                <a:cs typeface="Times New Roman" pitchFamily="18" charset="0"/>
              </a:rPr>
              <a:t>tests</a:t>
            </a:r>
            <a:r>
              <a:rPr lang="el-GR" sz="2800" b="1" dirty="0">
                <a:latin typeface="Bookman Old Style" pitchFamily="18" charset="0"/>
                <a:cs typeface="Times New Roman" pitchFamily="18" charset="0"/>
              </a:rPr>
              <a:t> έδειξαν ότι η τεχνική ανάλυση είναι αναξιόπιστη και έτσι στήριξαν αυτή την υπόθεση.</a:t>
            </a:r>
            <a:r>
              <a:rPr lang="el-GR" sz="2800" dirty="0">
                <a:latin typeface="Bookman Old Style" pitchFamily="18" charset="0"/>
                <a:cs typeface="Times New Roman" pitchFamily="18" charset="0"/>
              </a:rPr>
              <a:t> </a:t>
            </a:r>
            <a:endParaRPr lang="en-GB" sz="2800"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89827">
                                            <p:txEl>
                                              <p:pRg st="0" end="0"/>
                                            </p:txEl>
                                          </p:spTgt>
                                        </p:tgtEl>
                                        <p:attrNameLst>
                                          <p:attrName>style.visibility</p:attrName>
                                        </p:attrNameLst>
                                      </p:cBhvr>
                                      <p:to>
                                        <p:strVal val="visible"/>
                                      </p:to>
                                    </p:set>
                                    <p:animEffect transition="in" filter="wipe(left)">
                                      <p:cBhvr>
                                        <p:cTn id="7" dur="500"/>
                                        <p:tgtEl>
                                          <p:spTgt spid="589827">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89827">
                                            <p:txEl>
                                              <p:pRg st="1" end="1"/>
                                            </p:txEl>
                                          </p:spTgt>
                                        </p:tgtEl>
                                        <p:attrNameLst>
                                          <p:attrName>style.visibility</p:attrName>
                                        </p:attrNameLst>
                                      </p:cBhvr>
                                      <p:to>
                                        <p:strVal val="visible"/>
                                      </p:to>
                                    </p:set>
                                    <p:animEffect transition="in" filter="wipe(left)">
                                      <p:cBhvr>
                                        <p:cTn id="10" dur="500"/>
                                        <p:tgtEl>
                                          <p:spTgt spid="589827">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589827">
                                            <p:txEl>
                                              <p:pRg st="2" end="2"/>
                                            </p:txEl>
                                          </p:spTgt>
                                        </p:tgtEl>
                                        <p:attrNameLst>
                                          <p:attrName>style.visibility</p:attrName>
                                        </p:attrNameLst>
                                      </p:cBhvr>
                                      <p:to>
                                        <p:strVal val="visible"/>
                                      </p:to>
                                    </p:set>
                                    <p:animEffect transition="in" filter="wipe(left)">
                                      <p:cBhvr>
                                        <p:cTn id="13" dur="500"/>
                                        <p:tgtEl>
                                          <p:spTgt spid="589827">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589827">
                                            <p:txEl>
                                              <p:pRg st="3" end="3"/>
                                            </p:txEl>
                                          </p:spTgt>
                                        </p:tgtEl>
                                        <p:attrNameLst>
                                          <p:attrName>style.visibility</p:attrName>
                                        </p:attrNameLst>
                                      </p:cBhvr>
                                      <p:to>
                                        <p:strVal val="visible"/>
                                      </p:to>
                                    </p:set>
                                    <p:animEffect transition="in" filter="wipe(left)">
                                      <p:cBhvr>
                                        <p:cTn id="18" dur="500"/>
                                        <p:tgtEl>
                                          <p:spTgt spid="5898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9827" grpId="0" build="p" autoUpdateAnimBg="0"/>
    </p:bldLst>
  </p:timing>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0850" name="Rectangle 2"/>
          <p:cNvSpPr>
            <a:spLocks noGrp="1" noChangeArrowheads="1"/>
          </p:cNvSpPr>
          <p:nvPr>
            <p:ph type="title"/>
          </p:nvPr>
        </p:nvSpPr>
        <p:spPr/>
        <p:txBody>
          <a:bodyPr rtlCol="0">
            <a:normAutofit fontScale="90000"/>
          </a:bodyPr>
          <a:lstStyle/>
          <a:p>
            <a:pPr fontAlgn="auto">
              <a:spcAft>
                <a:spcPts val="0"/>
              </a:spcAft>
              <a:defRPr/>
            </a:pPr>
            <a:r>
              <a:rPr lang="el-GR" dirty="0">
                <a:latin typeface="Bookman Old Style" pitchFamily="18" charset="0"/>
                <a:cs typeface="Times New Roman" pitchFamily="18" charset="0"/>
              </a:rPr>
              <a:t>Θεωρίες διαχείρισης χαρτοφυλακίου</a:t>
            </a:r>
            <a:r>
              <a:rPr lang="en-GB" dirty="0"/>
              <a:t> </a:t>
            </a:r>
          </a:p>
        </p:txBody>
      </p:sp>
      <p:sp>
        <p:nvSpPr>
          <p:cNvPr id="590851" name="Rectangle 3"/>
          <p:cNvSpPr>
            <a:spLocks noGrp="1" noChangeArrowheads="1"/>
          </p:cNvSpPr>
          <p:nvPr>
            <p:ph idx="1"/>
          </p:nvPr>
        </p:nvSpPr>
        <p:spPr>
          <a:xfrm>
            <a:off x="0" y="2017713"/>
            <a:ext cx="9144000" cy="4840287"/>
          </a:xfrm>
        </p:spPr>
        <p:txBody>
          <a:bodyPr/>
          <a:lstStyle/>
          <a:p>
            <a:pPr algn="just"/>
            <a:r>
              <a:rPr lang="el-GR" sz="2800" smtClean="0">
                <a:latin typeface="Bookman Old Style" pitchFamily="18" charset="0"/>
                <a:cs typeface="Times New Roman" pitchFamily="18" charset="0"/>
              </a:rPr>
              <a:t>β) Η υπόθεση των ημιασθενών αποτελεσματικών αγορών (</a:t>
            </a:r>
            <a:r>
              <a:rPr lang="en-US" sz="2800" smtClean="0">
                <a:latin typeface="Bookman Old Style" pitchFamily="18" charset="0"/>
                <a:cs typeface="Times New Roman" pitchFamily="18" charset="0"/>
              </a:rPr>
              <a:t>semistrongly efficient markets hypothesis</a:t>
            </a:r>
            <a:r>
              <a:rPr lang="el-GR" sz="2800" smtClean="0">
                <a:latin typeface="Bookman Old Style" pitchFamily="18" charset="0"/>
                <a:cs typeface="Times New Roman" pitchFamily="18" charset="0"/>
              </a:rPr>
              <a:t>) λέει ότι οι αγορές είναι αρκετά επαρκείς για τις τιμές ώστε να αντανακλούν όλες τις διαθέσιμες στο κοινό πληροφορίες. </a:t>
            </a:r>
            <a:endParaRPr lang="el-GR" sz="2800" smtClean="0">
              <a:latin typeface="Bookman Old Style" pitchFamily="18" charset="0"/>
            </a:endParaRPr>
          </a:p>
          <a:p>
            <a:pPr algn="just"/>
            <a:r>
              <a:rPr lang="el-GR" sz="2800" b="1" smtClean="0">
                <a:latin typeface="Bookman Old Style" pitchFamily="18" charset="0"/>
                <a:cs typeface="Times New Roman" pitchFamily="18" charset="0"/>
              </a:rPr>
              <a:t>Κέρδος μπορούν να βγάλουν μόνον όσοι έχουν εσωτερικοί πληροφόρηση</a:t>
            </a:r>
            <a:r>
              <a:rPr lang="el-GR" sz="2800" smtClean="0">
                <a:latin typeface="Bookman Old Style" pitchFamily="18" charset="0"/>
                <a:cs typeface="Times New Roman" pitchFamily="18" charset="0"/>
              </a:rPr>
              <a:t>. </a:t>
            </a:r>
            <a:endParaRPr lang="el-GR" sz="2800" smtClean="0">
              <a:latin typeface="Bookman Old Style"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90851">
                                            <p:txEl>
                                              <p:pRg st="0" end="0"/>
                                            </p:txEl>
                                          </p:spTgt>
                                        </p:tgtEl>
                                        <p:attrNameLst>
                                          <p:attrName>style.visibility</p:attrName>
                                        </p:attrNameLst>
                                      </p:cBhvr>
                                      <p:to>
                                        <p:strVal val="visible"/>
                                      </p:to>
                                    </p:set>
                                    <p:animEffect transition="in" filter="wipe(left)">
                                      <p:cBhvr>
                                        <p:cTn id="7" dur="500"/>
                                        <p:tgtEl>
                                          <p:spTgt spid="5908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90851">
                                            <p:txEl>
                                              <p:pRg st="1" end="1"/>
                                            </p:txEl>
                                          </p:spTgt>
                                        </p:tgtEl>
                                        <p:attrNameLst>
                                          <p:attrName>style.visibility</p:attrName>
                                        </p:attrNameLst>
                                      </p:cBhvr>
                                      <p:to>
                                        <p:strVal val="visible"/>
                                      </p:to>
                                    </p:set>
                                    <p:animEffect transition="in" filter="wipe(left)">
                                      <p:cBhvr>
                                        <p:cTn id="12" dur="500"/>
                                        <p:tgtEl>
                                          <p:spTgt spid="5908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0851" grpId="0" build="p" autoUpdateAnimBg="0"/>
    </p:bldLst>
  </p:timing>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1874" name="Rectangle 2"/>
          <p:cNvSpPr>
            <a:spLocks noGrp="1" noChangeArrowheads="1"/>
          </p:cNvSpPr>
          <p:nvPr>
            <p:ph type="title"/>
          </p:nvPr>
        </p:nvSpPr>
        <p:spPr/>
        <p:txBody>
          <a:bodyPr rtlCol="0">
            <a:normAutofit fontScale="90000"/>
          </a:bodyPr>
          <a:lstStyle/>
          <a:p>
            <a:pPr fontAlgn="auto">
              <a:spcAft>
                <a:spcPts val="0"/>
              </a:spcAft>
              <a:defRPr/>
            </a:pPr>
            <a:r>
              <a:rPr lang="el-GR" dirty="0">
                <a:latin typeface="Bookman Old Style" pitchFamily="18" charset="0"/>
                <a:cs typeface="Times New Roman" pitchFamily="18" charset="0"/>
              </a:rPr>
              <a:t>Θεωρίες διαχείρισης χαρτοφυλακίου</a:t>
            </a:r>
            <a:r>
              <a:rPr lang="en-GB" dirty="0"/>
              <a:t> </a:t>
            </a:r>
          </a:p>
        </p:txBody>
      </p:sp>
      <p:sp>
        <p:nvSpPr>
          <p:cNvPr id="591875" name="Rectangle 3"/>
          <p:cNvSpPr>
            <a:spLocks noGrp="1" noChangeArrowheads="1"/>
          </p:cNvSpPr>
          <p:nvPr>
            <p:ph idx="1"/>
          </p:nvPr>
        </p:nvSpPr>
        <p:spPr>
          <a:xfrm>
            <a:off x="152400" y="2017713"/>
            <a:ext cx="8802688" cy="4840287"/>
          </a:xfrm>
        </p:spPr>
        <p:txBody>
          <a:bodyPr/>
          <a:lstStyle/>
          <a:p>
            <a:pPr algn="just"/>
            <a:r>
              <a:rPr lang="el-GR" sz="2800" dirty="0" smtClean="0">
                <a:latin typeface="Bookman Old Style" pitchFamily="18" charset="0"/>
                <a:cs typeface="Times New Roman" pitchFamily="18" charset="0"/>
              </a:rPr>
              <a:t>γ) Υπόθεση των ισχυρών αποτελεσματικών αγορών (</a:t>
            </a:r>
            <a:r>
              <a:rPr lang="en-US" sz="2800" dirty="0" smtClean="0">
                <a:latin typeface="Bookman Old Style" pitchFamily="18" charset="0"/>
                <a:cs typeface="Times New Roman" pitchFamily="18" charset="0"/>
              </a:rPr>
              <a:t>the strongly efficient market hypothesis</a:t>
            </a:r>
            <a:r>
              <a:rPr lang="el-GR" sz="2800" dirty="0" smtClean="0">
                <a:latin typeface="Bookman Old Style" pitchFamily="18" charset="0"/>
                <a:cs typeface="Times New Roman" pitchFamily="18" charset="0"/>
              </a:rPr>
              <a:t>) δέχεται ότι οι τιμές των μετοχών αντανακλούν όλες τις διαθέσιμες πληροφορίες κατά συνέπεια ακόμη και οι </a:t>
            </a:r>
            <a:r>
              <a:rPr lang="en-US" sz="2800" dirty="0" smtClean="0">
                <a:latin typeface="Bookman Old Style" pitchFamily="18" charset="0"/>
                <a:cs typeface="Times New Roman" pitchFamily="18" charset="0"/>
              </a:rPr>
              <a:t>insiders</a:t>
            </a:r>
            <a:r>
              <a:rPr lang="el-GR" sz="2800" dirty="0" smtClean="0">
                <a:latin typeface="Bookman Old Style" pitchFamily="18" charset="0"/>
                <a:cs typeface="Times New Roman" pitchFamily="18" charset="0"/>
              </a:rPr>
              <a:t> δεν μπορούν να βγάλουν κέρδος. </a:t>
            </a:r>
            <a:endParaRPr lang="el-GR" sz="2800" dirty="0" smtClean="0">
              <a:latin typeface="Bookman Old Style" pitchFamily="18" charset="0"/>
            </a:endParaRPr>
          </a:p>
          <a:p>
            <a:pPr algn="just"/>
            <a:r>
              <a:rPr lang="el-GR" sz="2800" dirty="0" smtClean="0">
                <a:latin typeface="Bookman Old Style" pitchFamily="18" charset="0"/>
                <a:cs typeface="Times New Roman" pitchFamily="18" charset="0"/>
              </a:rPr>
              <a:t>Αποδεκτές θεωρεί το σύνολο των ακαδημαϊκών τις δυο πρώτες υποθέσεις.     </a:t>
            </a:r>
            <a:endParaRPr lang="en-GB" sz="28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91875">
                                            <p:txEl>
                                              <p:pRg st="0" end="0"/>
                                            </p:txEl>
                                          </p:spTgt>
                                        </p:tgtEl>
                                        <p:attrNameLst>
                                          <p:attrName>style.visibility</p:attrName>
                                        </p:attrNameLst>
                                      </p:cBhvr>
                                      <p:to>
                                        <p:strVal val="visible"/>
                                      </p:to>
                                    </p:set>
                                    <p:animEffect transition="in" filter="wipe(left)">
                                      <p:cBhvr>
                                        <p:cTn id="7" dur="500"/>
                                        <p:tgtEl>
                                          <p:spTgt spid="5918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91875">
                                            <p:txEl>
                                              <p:pRg st="1" end="1"/>
                                            </p:txEl>
                                          </p:spTgt>
                                        </p:tgtEl>
                                        <p:attrNameLst>
                                          <p:attrName>style.visibility</p:attrName>
                                        </p:attrNameLst>
                                      </p:cBhvr>
                                      <p:to>
                                        <p:strVal val="visible"/>
                                      </p:to>
                                    </p:set>
                                    <p:animEffect transition="in" filter="wipe(left)">
                                      <p:cBhvr>
                                        <p:cTn id="12" dur="500"/>
                                        <p:tgtEl>
                                          <p:spTgt spid="59187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1875" grpId="0" build="p" autoUpdateAnimBg="0"/>
    </p:bldLst>
  </p:timing>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2899" name="Rectangle 3"/>
          <p:cNvSpPr>
            <a:spLocks noGrp="1" noChangeArrowheads="1"/>
          </p:cNvSpPr>
          <p:nvPr>
            <p:ph idx="1"/>
          </p:nvPr>
        </p:nvSpPr>
        <p:spPr>
          <a:xfrm>
            <a:off x="0" y="0"/>
            <a:ext cx="9144000" cy="6858000"/>
          </a:xfrm>
          <a:solidFill>
            <a:srgbClr val="FFFFFF"/>
          </a:solidFill>
        </p:spPr>
        <p:txBody>
          <a:bodyPr/>
          <a:lstStyle/>
          <a:p>
            <a:pPr algn="just"/>
            <a:r>
              <a:rPr lang="el-GR" smtClean="0">
                <a:latin typeface="Bookman Old Style" pitchFamily="18" charset="0"/>
              </a:rPr>
              <a:t>Η </a:t>
            </a:r>
            <a:r>
              <a:rPr lang="en-GB" smtClean="0">
                <a:latin typeface="Bookman Old Style" pitchFamily="18" charset="0"/>
              </a:rPr>
              <a:t>αγορά </a:t>
            </a:r>
            <a:r>
              <a:rPr lang="el-GR" smtClean="0">
                <a:latin typeface="Bookman Old Style" pitchFamily="18" charset="0"/>
              </a:rPr>
              <a:t>όμως </a:t>
            </a:r>
            <a:r>
              <a:rPr lang="en-GB" smtClean="0">
                <a:latin typeface="Bookman Old Style" pitchFamily="18" charset="0"/>
              </a:rPr>
              <a:t>είναι αναποτελεσματική </a:t>
            </a:r>
          </a:p>
          <a:p>
            <a:pPr lvl="1" algn="just">
              <a:buFont typeface="Monotype Sorts" pitchFamily="2" charset="2"/>
              <a:buBlip>
                <a:blip r:embed="rId2"/>
              </a:buBlip>
            </a:pPr>
            <a:r>
              <a:rPr lang="en-GB" smtClean="0">
                <a:latin typeface="Bookman Old Style" pitchFamily="18" charset="0"/>
              </a:rPr>
              <a:t>όχι μόνο λόγω ετεροχρονισμού της πληροφόρησης, </a:t>
            </a:r>
          </a:p>
          <a:p>
            <a:pPr lvl="1" algn="just">
              <a:buFont typeface="Monotype Sorts" pitchFamily="2" charset="2"/>
              <a:buBlip>
                <a:blip r:embed="rId2"/>
              </a:buBlip>
            </a:pPr>
            <a:r>
              <a:rPr lang="en-GB" smtClean="0">
                <a:latin typeface="Bookman Old Style" pitchFamily="18" charset="0"/>
              </a:rPr>
              <a:t>αλλά και λόγω του ότι στο χρηματιστήριο κυκλοφορεί πλήθος λανθασμένων απόψεων, ανακριβείς ερμηνείες, </a:t>
            </a:r>
          </a:p>
          <a:p>
            <a:pPr lvl="1" algn="just">
              <a:buFont typeface="Monotype Sorts" pitchFamily="2" charset="2"/>
              <a:buBlip>
                <a:blip r:embed="rId2"/>
              </a:buBlip>
            </a:pPr>
            <a:r>
              <a:rPr lang="en-GB" smtClean="0">
                <a:latin typeface="Bookman Old Style" pitchFamily="18" charset="0"/>
              </a:rPr>
              <a:t>ενώ παράλληλα κυριαρχούν πάρα πολλά συναισθήματα όπως εγωϊσμός, ελπίδα, φόβος, αμφιβολία κ.ά. </a:t>
            </a:r>
            <a:endParaRPr lang="el-GR" smtClean="0">
              <a:latin typeface="Bookman Old Style" pitchFamily="18" charset="0"/>
            </a:endParaRPr>
          </a:p>
          <a:p>
            <a:pPr algn="just"/>
            <a:r>
              <a:rPr lang="en-GB" smtClean="0">
                <a:latin typeface="Bookman Old Style" pitchFamily="18" charset="0"/>
              </a:rPr>
              <a:t>Πολλές φορές, οι αναλυτές και οι επενδυτές δέχονται τόσα πολλά και γρήγορα γεγονότα ώστε να μην μπορούν να αξιολογήσουν και ιεραρχήσουν τη σημασία τους</a:t>
            </a:r>
            <a:r>
              <a:rPr lang="en-GB" sz="2800" smtClean="0">
                <a:latin typeface="Bookman Old Style" pitchFamily="18" charset="0"/>
              </a:rPr>
              <a:t>. </a:t>
            </a:r>
            <a:endParaRPr lang="el-GR" sz="2800" smtClean="0">
              <a:latin typeface="Bookman Old Style"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92899">
                                            <p:txEl>
                                              <p:pRg st="0" end="0"/>
                                            </p:txEl>
                                          </p:spTgt>
                                        </p:tgtEl>
                                        <p:attrNameLst>
                                          <p:attrName>style.visibility</p:attrName>
                                        </p:attrNameLst>
                                      </p:cBhvr>
                                      <p:to>
                                        <p:strVal val="visible"/>
                                      </p:to>
                                    </p:set>
                                    <p:animEffect transition="in" filter="wipe(left)">
                                      <p:cBhvr>
                                        <p:cTn id="7" dur="500"/>
                                        <p:tgtEl>
                                          <p:spTgt spid="592899">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92899">
                                            <p:txEl>
                                              <p:pRg st="1" end="1"/>
                                            </p:txEl>
                                          </p:spTgt>
                                        </p:tgtEl>
                                        <p:attrNameLst>
                                          <p:attrName>style.visibility</p:attrName>
                                        </p:attrNameLst>
                                      </p:cBhvr>
                                      <p:to>
                                        <p:strVal val="visible"/>
                                      </p:to>
                                    </p:set>
                                    <p:animEffect transition="in" filter="wipe(left)">
                                      <p:cBhvr>
                                        <p:cTn id="10" dur="500"/>
                                        <p:tgtEl>
                                          <p:spTgt spid="592899">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592899">
                                            <p:txEl>
                                              <p:pRg st="2" end="2"/>
                                            </p:txEl>
                                          </p:spTgt>
                                        </p:tgtEl>
                                        <p:attrNameLst>
                                          <p:attrName>style.visibility</p:attrName>
                                        </p:attrNameLst>
                                      </p:cBhvr>
                                      <p:to>
                                        <p:strVal val="visible"/>
                                      </p:to>
                                    </p:set>
                                    <p:animEffect transition="in" filter="wipe(left)">
                                      <p:cBhvr>
                                        <p:cTn id="13" dur="500"/>
                                        <p:tgtEl>
                                          <p:spTgt spid="592899">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592899">
                                            <p:txEl>
                                              <p:pRg st="3" end="3"/>
                                            </p:txEl>
                                          </p:spTgt>
                                        </p:tgtEl>
                                        <p:attrNameLst>
                                          <p:attrName>style.visibility</p:attrName>
                                        </p:attrNameLst>
                                      </p:cBhvr>
                                      <p:to>
                                        <p:strVal val="visible"/>
                                      </p:to>
                                    </p:set>
                                    <p:animEffect transition="in" filter="wipe(left)">
                                      <p:cBhvr>
                                        <p:cTn id="16" dur="500"/>
                                        <p:tgtEl>
                                          <p:spTgt spid="592899">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592899">
                                            <p:txEl>
                                              <p:pRg st="4" end="4"/>
                                            </p:txEl>
                                          </p:spTgt>
                                        </p:tgtEl>
                                        <p:attrNameLst>
                                          <p:attrName>style.visibility</p:attrName>
                                        </p:attrNameLst>
                                      </p:cBhvr>
                                      <p:to>
                                        <p:strVal val="visible"/>
                                      </p:to>
                                    </p:set>
                                    <p:animEffect transition="in" filter="wipe(left)">
                                      <p:cBhvr>
                                        <p:cTn id="21" dur="500"/>
                                        <p:tgtEl>
                                          <p:spTgt spid="5928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2899" grpId="0" build="p" autoUpdateAnimBg="0"/>
    </p:bldLst>
  </p:timing>
</p:sld>
</file>

<file path=ppt/slides/slide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406400" y="0"/>
            <a:ext cx="8356600" cy="1066800"/>
          </a:xfrm>
        </p:spPr>
        <p:txBody>
          <a:bodyPr/>
          <a:lstStyle/>
          <a:p>
            <a:r>
              <a:rPr lang="el-GR" smtClean="0">
                <a:latin typeface="Bookman Old Style" pitchFamily="18" charset="0"/>
              </a:rPr>
              <a:t>Θ</a:t>
            </a:r>
            <a:r>
              <a:rPr lang="el-GR" smtClean="0">
                <a:latin typeface="Bookman Old Style" pitchFamily="18" charset="0"/>
                <a:cs typeface="Times New Roman" pitchFamily="18" charset="0"/>
              </a:rPr>
              <a:t>εωρία της τυχαίας πορείας</a:t>
            </a:r>
            <a:r>
              <a:rPr lang="en-GB" smtClean="0"/>
              <a:t> </a:t>
            </a:r>
          </a:p>
        </p:txBody>
      </p:sp>
      <p:sp>
        <p:nvSpPr>
          <p:cNvPr id="535555" name="Rectangle 3"/>
          <p:cNvSpPr>
            <a:spLocks noGrp="1" noChangeArrowheads="1"/>
          </p:cNvSpPr>
          <p:nvPr>
            <p:ph idx="1"/>
          </p:nvPr>
        </p:nvSpPr>
        <p:spPr>
          <a:xfrm>
            <a:off x="0" y="1268760"/>
            <a:ext cx="9144000" cy="5589240"/>
          </a:xfrm>
        </p:spPr>
        <p:txBody>
          <a:bodyPr/>
          <a:lstStyle/>
          <a:p>
            <a:pPr algn="just"/>
            <a:r>
              <a:rPr lang="el-GR" dirty="0" smtClean="0">
                <a:latin typeface="Bookman Old Style" pitchFamily="18" charset="0"/>
                <a:cs typeface="Times New Roman" pitchFamily="18" charset="0"/>
              </a:rPr>
              <a:t>Τόσο οι τεχνικοί όσο και οι βασικοί αναλυτές απορρίπτουν τη θεωρία της τυχαίας πορείας απορρίπτοντας την υποκείμενη θεωρία της αποτελεσματικής αγοράς.</a:t>
            </a:r>
            <a:endParaRPr lang="en-GB" dirty="0" smtClean="0">
              <a:cs typeface="Times New Roman" pitchFamily="18" charset="0"/>
            </a:endParaRPr>
          </a:p>
          <a:p>
            <a:pPr algn="just"/>
            <a:r>
              <a:rPr lang="el-GR" dirty="0" smtClean="0">
                <a:latin typeface="Bookman Old Style" pitchFamily="18" charset="0"/>
                <a:cs typeface="Times New Roman" pitchFamily="18" charset="0"/>
              </a:rPr>
              <a:t>Ναι μεν οι χρηματιστηριακές πληροφορίες έρχονται τυχαία, η αντίδραση όμως της αγοράς δεν είναι ακαριαία: </a:t>
            </a:r>
            <a:endParaRPr lang="en-US" dirty="0" smtClean="0">
              <a:latin typeface="Bookman Old Style" pitchFamily="18" charset="0"/>
              <a:cs typeface="Times New Roman" pitchFamily="18" charset="0"/>
            </a:endParaRPr>
          </a:p>
          <a:p>
            <a:pPr lvl="1" algn="just"/>
            <a:r>
              <a:rPr lang="el-GR" b="1" dirty="0" smtClean="0">
                <a:latin typeface="Bookman Old Style" pitchFamily="18" charset="0"/>
                <a:cs typeface="Times New Roman" pitchFamily="18" charset="0"/>
              </a:rPr>
              <a:t>Πρώτα θα αντιδράσει το "έξυπνο" χρήμα και ύστερα το πλήθος των μικροεπενδυτών</a:t>
            </a:r>
            <a:r>
              <a:rPr lang="en-GB" dirty="0" smtClean="0"/>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35555">
                                            <p:txEl>
                                              <p:pRg st="0" end="0"/>
                                            </p:txEl>
                                          </p:spTgt>
                                        </p:tgtEl>
                                        <p:attrNameLst>
                                          <p:attrName>style.visibility</p:attrName>
                                        </p:attrNameLst>
                                      </p:cBhvr>
                                      <p:to>
                                        <p:strVal val="visible"/>
                                      </p:to>
                                    </p:set>
                                    <p:animEffect transition="in" filter="wipe(left)">
                                      <p:cBhvr>
                                        <p:cTn id="7" dur="500"/>
                                        <p:tgtEl>
                                          <p:spTgt spid="5355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35555">
                                            <p:txEl>
                                              <p:pRg st="1" end="1"/>
                                            </p:txEl>
                                          </p:spTgt>
                                        </p:tgtEl>
                                        <p:attrNameLst>
                                          <p:attrName>style.visibility</p:attrName>
                                        </p:attrNameLst>
                                      </p:cBhvr>
                                      <p:to>
                                        <p:strVal val="visible"/>
                                      </p:to>
                                    </p:set>
                                    <p:animEffect transition="in" filter="wipe(left)">
                                      <p:cBhvr>
                                        <p:cTn id="12" dur="500"/>
                                        <p:tgtEl>
                                          <p:spTgt spid="535555">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535555">
                                            <p:txEl>
                                              <p:pRg st="2" end="2"/>
                                            </p:txEl>
                                          </p:spTgt>
                                        </p:tgtEl>
                                        <p:attrNameLst>
                                          <p:attrName>style.visibility</p:attrName>
                                        </p:attrNameLst>
                                      </p:cBhvr>
                                      <p:to>
                                        <p:strVal val="visible"/>
                                      </p:to>
                                    </p:set>
                                    <p:animEffect transition="in" filter="wipe(left)">
                                      <p:cBhvr>
                                        <p:cTn id="15" dur="500"/>
                                        <p:tgtEl>
                                          <p:spTgt spid="5355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5555" grpId="0" build="p" autoUpdateAnimBg="0"/>
    </p:bldLst>
  </p:timing>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l-GR" smtClean="0">
                <a:latin typeface="Bookman Old Style" pitchFamily="18" charset="0"/>
              </a:rPr>
              <a:t>Θ</a:t>
            </a:r>
            <a:r>
              <a:rPr lang="el-GR" smtClean="0">
                <a:latin typeface="Bookman Old Style" pitchFamily="18" charset="0"/>
                <a:cs typeface="Times New Roman" pitchFamily="18" charset="0"/>
              </a:rPr>
              <a:t>εωρία της τυχαίας πορείας</a:t>
            </a:r>
            <a:r>
              <a:rPr lang="en-GB" smtClean="0"/>
              <a:t> </a:t>
            </a:r>
          </a:p>
        </p:txBody>
      </p:sp>
      <p:sp>
        <p:nvSpPr>
          <p:cNvPr id="536579" name="Rectangle 3"/>
          <p:cNvSpPr>
            <a:spLocks noGrp="1" noChangeArrowheads="1"/>
          </p:cNvSpPr>
          <p:nvPr>
            <p:ph idx="1"/>
          </p:nvPr>
        </p:nvSpPr>
        <p:spPr>
          <a:xfrm>
            <a:off x="457200" y="1556793"/>
            <a:ext cx="8077200" cy="3888432"/>
          </a:xfrm>
        </p:spPr>
        <p:txBody>
          <a:bodyPr/>
          <a:lstStyle/>
          <a:p>
            <a:pPr algn="just"/>
            <a:r>
              <a:rPr lang="el-GR" dirty="0" smtClean="0">
                <a:latin typeface="Bookman Old Style" pitchFamily="18" charset="0"/>
                <a:cs typeface="Times New Roman" pitchFamily="18" charset="0"/>
              </a:rPr>
              <a:t>Παράδειγμα: Έστω ότι μια κατασκευαστική εταιρία ξαφνικά κερδίζει διαγωνισμό κατασκευής ενός αυτοκινητόδρομου. </a:t>
            </a:r>
            <a:endParaRPr lang="el-GR" dirty="0" smtClean="0">
              <a:latin typeface="Bookman Old Style" pitchFamily="18" charset="0"/>
            </a:endParaRPr>
          </a:p>
          <a:p>
            <a:pPr algn="just"/>
            <a:r>
              <a:rPr lang="el-GR" dirty="0" smtClean="0">
                <a:latin typeface="Bookman Old Style" pitchFamily="18" charset="0"/>
                <a:cs typeface="Times New Roman" pitchFamily="18" charset="0"/>
              </a:rPr>
              <a:t>Η τιμή της μετοχής της εταιρίας θα ανέβει, όχι ακαριαία, αλλά σταδιακά σχηματίζοντας ανοδική τάση.</a:t>
            </a:r>
            <a:endParaRPr lang="el-GR" dirty="0" smtClean="0">
              <a:latin typeface="Bookman Old Style" pitchFamily="18" charset="0"/>
            </a:endParaRPr>
          </a:p>
          <a:p>
            <a:pPr algn="just">
              <a:buFont typeface="Monotype Sorts" pitchFamily="2" charset="2"/>
              <a:buNone/>
            </a:pPr>
            <a:endParaRPr lang="en-GB"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36579">
                                            <p:txEl>
                                              <p:pRg st="0" end="0"/>
                                            </p:txEl>
                                          </p:spTgt>
                                        </p:tgtEl>
                                        <p:attrNameLst>
                                          <p:attrName>style.visibility</p:attrName>
                                        </p:attrNameLst>
                                      </p:cBhvr>
                                      <p:to>
                                        <p:strVal val="visible"/>
                                      </p:to>
                                    </p:set>
                                    <p:animEffect transition="in" filter="wipe(left)">
                                      <p:cBhvr>
                                        <p:cTn id="7" dur="500"/>
                                        <p:tgtEl>
                                          <p:spTgt spid="53657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36579">
                                            <p:txEl>
                                              <p:pRg st="1" end="1"/>
                                            </p:txEl>
                                          </p:spTgt>
                                        </p:tgtEl>
                                        <p:attrNameLst>
                                          <p:attrName>style.visibility</p:attrName>
                                        </p:attrNameLst>
                                      </p:cBhvr>
                                      <p:to>
                                        <p:strVal val="visible"/>
                                      </p:to>
                                    </p:set>
                                    <p:animEffect transition="in" filter="wipe(left)">
                                      <p:cBhvr>
                                        <p:cTn id="12" dur="500"/>
                                        <p:tgtEl>
                                          <p:spTgt spid="53657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6579" grpId="0" build="p" autoUpdateAnimBg="0"/>
    </p:bldLst>
  </p:timing>
</p:sld>
</file>

<file path=ppt/slides/slide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7603" name="Rectangle 3"/>
          <p:cNvSpPr>
            <a:spLocks noGrp="1" noChangeArrowheads="1"/>
          </p:cNvSpPr>
          <p:nvPr>
            <p:ph idx="1"/>
          </p:nvPr>
        </p:nvSpPr>
        <p:spPr>
          <a:xfrm>
            <a:off x="0" y="0"/>
            <a:ext cx="9144000" cy="6858000"/>
          </a:xfrm>
          <a:solidFill>
            <a:srgbClr val="FFFFFF"/>
          </a:solidFill>
        </p:spPr>
        <p:txBody>
          <a:bodyPr rtlCol="0">
            <a:normAutofit lnSpcReduction="10000"/>
          </a:bodyPr>
          <a:lstStyle/>
          <a:p>
            <a:pPr algn="just" fontAlgn="auto">
              <a:spcAft>
                <a:spcPts val="0"/>
              </a:spcAft>
              <a:defRPr/>
            </a:pPr>
            <a:r>
              <a:rPr lang="el-GR" dirty="0">
                <a:latin typeface="Bookman Old Style" pitchFamily="18" charset="0"/>
                <a:cs typeface="Times New Roman" pitchFamily="18" charset="0"/>
              </a:rPr>
              <a:t>Κατ· αρχάς θα αγοράσουν μετοχές της εταιρίας οι "</a:t>
            </a:r>
            <a:r>
              <a:rPr lang="el-GR" dirty="0" err="1">
                <a:latin typeface="Bookman Old Style" pitchFamily="18" charset="0"/>
                <a:cs typeface="Times New Roman" pitchFamily="18" charset="0"/>
              </a:rPr>
              <a:t>insiders</a:t>
            </a:r>
            <a:r>
              <a:rPr lang="el-GR" dirty="0">
                <a:latin typeface="Bookman Old Style" pitchFamily="18" charset="0"/>
                <a:cs typeface="Times New Roman" pitchFamily="18" charset="0"/>
              </a:rPr>
              <a:t>" (οι κατέχοντες εσωτερική πληροφόρηση) της εταιρίας, </a:t>
            </a:r>
            <a:endParaRPr lang="el-GR" dirty="0">
              <a:latin typeface="Bookman Old Style" pitchFamily="18" charset="0"/>
            </a:endParaRPr>
          </a:p>
          <a:p>
            <a:pPr algn="just" fontAlgn="auto">
              <a:spcAft>
                <a:spcPts val="0"/>
              </a:spcAft>
              <a:defRPr/>
            </a:pPr>
            <a:r>
              <a:rPr lang="el-GR" dirty="0">
                <a:latin typeface="Bookman Old Style" pitchFamily="18" charset="0"/>
                <a:cs typeface="Times New Roman" pitchFamily="18" charset="0"/>
              </a:rPr>
              <a:t>στη συνέχεια το "έξυπνο" χρήμα που πάντα καραδοκεί για τις κερδοφόρες ειδήσεις,</a:t>
            </a:r>
            <a:endParaRPr lang="el-GR" dirty="0">
              <a:latin typeface="Bookman Old Style" pitchFamily="18" charset="0"/>
            </a:endParaRPr>
          </a:p>
          <a:p>
            <a:pPr algn="just" fontAlgn="auto">
              <a:spcAft>
                <a:spcPts val="0"/>
              </a:spcAft>
              <a:defRPr/>
            </a:pPr>
            <a:r>
              <a:rPr lang="el-GR" dirty="0">
                <a:latin typeface="Bookman Old Style" pitchFamily="18" charset="0"/>
                <a:cs typeface="Times New Roman" pitchFamily="18" charset="0"/>
              </a:rPr>
              <a:t>μετά όσοι ακολουθούν τις τάσεις (</a:t>
            </a:r>
            <a:r>
              <a:rPr lang="el-GR" dirty="0" err="1">
                <a:latin typeface="Bookman Old Style" pitchFamily="18" charset="0"/>
                <a:cs typeface="Times New Roman" pitchFamily="18" charset="0"/>
              </a:rPr>
              <a:t>trend</a:t>
            </a:r>
            <a:r>
              <a:rPr lang="el-GR" dirty="0">
                <a:latin typeface="Bookman Old Style" pitchFamily="18" charset="0"/>
                <a:cs typeface="Times New Roman" pitchFamily="18" charset="0"/>
              </a:rPr>
              <a:t> </a:t>
            </a:r>
            <a:r>
              <a:rPr lang="el-GR" dirty="0" err="1">
                <a:latin typeface="Bookman Old Style" pitchFamily="18" charset="0"/>
                <a:cs typeface="Times New Roman" pitchFamily="18" charset="0"/>
              </a:rPr>
              <a:t>followers</a:t>
            </a:r>
            <a:r>
              <a:rPr lang="el-GR" dirty="0">
                <a:latin typeface="Bookman Old Style" pitchFamily="18" charset="0"/>
                <a:cs typeface="Times New Roman" pitchFamily="18" charset="0"/>
              </a:rPr>
              <a:t>)</a:t>
            </a:r>
            <a:endParaRPr lang="el-GR" dirty="0">
              <a:latin typeface="Bookman Old Style" pitchFamily="18" charset="0"/>
            </a:endParaRPr>
          </a:p>
          <a:p>
            <a:pPr algn="just" fontAlgn="auto">
              <a:spcAft>
                <a:spcPts val="0"/>
              </a:spcAft>
              <a:defRPr/>
            </a:pPr>
            <a:r>
              <a:rPr lang="el-GR" dirty="0">
                <a:latin typeface="Bookman Old Style" pitchFamily="18" charset="0"/>
                <a:cs typeface="Times New Roman" pitchFamily="18" charset="0"/>
              </a:rPr>
              <a:t>και τέλος θα αγοράσουν σε υψηλότερες τιμές οι μικροεπενδυτές, </a:t>
            </a:r>
            <a:endParaRPr lang="en-US" dirty="0">
              <a:latin typeface="Bookman Old Style" pitchFamily="18" charset="0"/>
              <a:cs typeface="Times New Roman" pitchFamily="18" charset="0"/>
            </a:endParaRPr>
          </a:p>
          <a:p>
            <a:pPr lvl="1" algn="just" fontAlgn="auto">
              <a:spcAft>
                <a:spcPts val="0"/>
              </a:spcAft>
              <a:defRPr/>
            </a:pPr>
            <a:r>
              <a:rPr lang="el-GR" dirty="0">
                <a:latin typeface="Bookman Old Style" pitchFamily="18" charset="0"/>
                <a:cs typeface="Times New Roman" pitchFamily="18" charset="0"/>
              </a:rPr>
              <a:t>οι οποίοι εκ των πραγμάτων δεν έχουν ούτε χρόνο, αλλά ούτε και πρόσβαση για να μαθαίνουν και να αξιολογούν τις ειδήσεις τόσο γρήγορα όσο οι μεγάλοι επενδυτές ή οι επαγγελματίες. </a:t>
            </a:r>
            <a:endParaRPr lang="el-GR" dirty="0">
              <a:latin typeface="Bookman Old Style"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37603">
                                            <p:txEl>
                                              <p:pRg st="0" end="0"/>
                                            </p:txEl>
                                          </p:spTgt>
                                        </p:tgtEl>
                                        <p:attrNameLst>
                                          <p:attrName>style.visibility</p:attrName>
                                        </p:attrNameLst>
                                      </p:cBhvr>
                                      <p:to>
                                        <p:strVal val="visible"/>
                                      </p:to>
                                    </p:set>
                                    <p:animEffect transition="in" filter="wipe(left)">
                                      <p:cBhvr>
                                        <p:cTn id="7" dur="500"/>
                                        <p:tgtEl>
                                          <p:spTgt spid="5376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37603">
                                            <p:txEl>
                                              <p:pRg st="1" end="1"/>
                                            </p:txEl>
                                          </p:spTgt>
                                        </p:tgtEl>
                                        <p:attrNameLst>
                                          <p:attrName>style.visibility</p:attrName>
                                        </p:attrNameLst>
                                      </p:cBhvr>
                                      <p:to>
                                        <p:strVal val="visible"/>
                                      </p:to>
                                    </p:set>
                                    <p:animEffect transition="in" filter="wipe(left)">
                                      <p:cBhvr>
                                        <p:cTn id="12" dur="500"/>
                                        <p:tgtEl>
                                          <p:spTgt spid="53760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37603">
                                            <p:txEl>
                                              <p:pRg st="2" end="2"/>
                                            </p:txEl>
                                          </p:spTgt>
                                        </p:tgtEl>
                                        <p:attrNameLst>
                                          <p:attrName>style.visibility</p:attrName>
                                        </p:attrNameLst>
                                      </p:cBhvr>
                                      <p:to>
                                        <p:strVal val="visible"/>
                                      </p:to>
                                    </p:set>
                                    <p:animEffect transition="in" filter="wipe(left)">
                                      <p:cBhvr>
                                        <p:cTn id="17" dur="500"/>
                                        <p:tgtEl>
                                          <p:spTgt spid="53760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37603">
                                            <p:txEl>
                                              <p:pRg st="3" end="3"/>
                                            </p:txEl>
                                          </p:spTgt>
                                        </p:tgtEl>
                                        <p:attrNameLst>
                                          <p:attrName>style.visibility</p:attrName>
                                        </p:attrNameLst>
                                      </p:cBhvr>
                                      <p:to>
                                        <p:strVal val="visible"/>
                                      </p:to>
                                    </p:set>
                                    <p:animEffect transition="in" filter="wipe(left)">
                                      <p:cBhvr>
                                        <p:cTn id="22" dur="500"/>
                                        <p:tgtEl>
                                          <p:spTgt spid="537603">
                                            <p:txEl>
                                              <p:pRg st="3" end="3"/>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537603">
                                            <p:txEl>
                                              <p:pRg st="4" end="4"/>
                                            </p:txEl>
                                          </p:spTgt>
                                        </p:tgtEl>
                                        <p:attrNameLst>
                                          <p:attrName>style.visibility</p:attrName>
                                        </p:attrNameLst>
                                      </p:cBhvr>
                                      <p:to>
                                        <p:strVal val="visible"/>
                                      </p:to>
                                    </p:set>
                                    <p:animEffect transition="in" filter="wipe(left)">
                                      <p:cBhvr>
                                        <p:cTn id="25" dur="500"/>
                                        <p:tgtEl>
                                          <p:spTgt spid="5376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7603" grpId="0" build="p" autoUpdateAnimBg="0"/>
    </p:bldLst>
  </p:timing>
</p:sld>
</file>

<file path=ppt/slides/slide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el-GR" smtClean="0">
                <a:latin typeface="Bookman Old Style" pitchFamily="18" charset="0"/>
                <a:cs typeface="Times New Roman" pitchFamily="18" charset="0"/>
              </a:rPr>
              <a:t>Θε</a:t>
            </a:r>
            <a:r>
              <a:rPr lang="el-GR" smtClean="0">
                <a:latin typeface="Bookman Old Style" pitchFamily="18" charset="0"/>
              </a:rPr>
              <a:t>μελιώδης Ανάλυση</a:t>
            </a:r>
            <a:r>
              <a:rPr lang="en-GB" smtClean="0"/>
              <a:t> </a:t>
            </a:r>
          </a:p>
        </p:txBody>
      </p:sp>
      <p:sp>
        <p:nvSpPr>
          <p:cNvPr id="595971" name="Rectangle 3"/>
          <p:cNvSpPr>
            <a:spLocks noGrp="1" noChangeArrowheads="1"/>
          </p:cNvSpPr>
          <p:nvPr>
            <p:ph idx="1"/>
          </p:nvPr>
        </p:nvSpPr>
        <p:spPr>
          <a:xfrm>
            <a:off x="179512" y="1714500"/>
            <a:ext cx="8747001" cy="4594820"/>
          </a:xfrm>
        </p:spPr>
        <p:txBody>
          <a:bodyPr rtlCol="0">
            <a:normAutofit lnSpcReduction="10000"/>
          </a:bodyPr>
          <a:lstStyle/>
          <a:p>
            <a:pPr algn="just" fontAlgn="auto">
              <a:spcAft>
                <a:spcPts val="0"/>
              </a:spcAft>
              <a:defRPr/>
            </a:pPr>
            <a:r>
              <a:rPr lang="el-GR" sz="2800" dirty="0">
                <a:latin typeface="Bookman Old Style" pitchFamily="18" charset="0"/>
              </a:rPr>
              <a:t>Η</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θεμελιώδης</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ανάλυση</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προσπαθεί</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να</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βρει</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την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πραγματική</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τιμή</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μιας</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μετοχής</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με</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βάση</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το</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παρόν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και</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το</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προβλεπόμενο</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μέλλον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των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στοιχείων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της</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εταιρίας</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του</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κλάδου</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και</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της</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οικονομίας</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γενικότερα</a:t>
            </a:r>
            <a:r>
              <a:rPr lang="en-GB" sz="2800" dirty="0">
                <a:latin typeface="Bookman Old Style" pitchFamily="18" charset="0"/>
                <a:cs typeface="Times New Roman" pitchFamily="18" charset="0"/>
              </a:rPr>
              <a:t>. </a:t>
            </a:r>
            <a:endParaRPr lang="el-GR" sz="2800" dirty="0">
              <a:latin typeface="Bookman Old Style" pitchFamily="18" charset="0"/>
            </a:endParaRPr>
          </a:p>
          <a:p>
            <a:pPr algn="just" fontAlgn="auto">
              <a:spcAft>
                <a:spcPts val="0"/>
              </a:spcAft>
              <a:defRPr/>
            </a:pPr>
            <a:r>
              <a:rPr lang="en-GB" sz="2800" dirty="0" err="1">
                <a:latin typeface="Bookman Old Style" pitchFamily="18" charset="0"/>
                <a:cs typeface="Times New Roman" pitchFamily="18" charset="0"/>
              </a:rPr>
              <a:t>Tο</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επόμενο</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βήμα</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είναι</a:t>
            </a:r>
            <a:r>
              <a:rPr lang="en-GB" sz="2800" dirty="0">
                <a:latin typeface="Bookman Old Style" pitchFamily="18" charset="0"/>
                <a:cs typeface="Times New Roman" pitchFamily="18" charset="0"/>
              </a:rPr>
              <a:t> η </a:t>
            </a:r>
            <a:r>
              <a:rPr lang="en-GB" sz="2800" dirty="0" err="1">
                <a:latin typeface="Bookman Old Style" pitchFamily="18" charset="0"/>
                <a:cs typeface="Times New Roman" pitchFamily="18" charset="0"/>
              </a:rPr>
              <a:t>επιλογή</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εκείνων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των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μετοχών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που</a:t>
            </a:r>
            <a:r>
              <a:rPr lang="en-GB" sz="2800" dirty="0">
                <a:latin typeface="Bookman Old Style" pitchFamily="18" charset="0"/>
                <a:cs typeface="Times New Roman" pitchFamily="18" charset="0"/>
              </a:rPr>
              <a:t> η </a:t>
            </a:r>
            <a:r>
              <a:rPr lang="en-GB" sz="2800" dirty="0" err="1">
                <a:latin typeface="Bookman Old Style" pitchFamily="18" charset="0"/>
                <a:cs typeface="Times New Roman" pitchFamily="18" charset="0"/>
              </a:rPr>
              <a:t>τρέχουσα</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τιμή</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τους</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είναι</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τουλάχιστον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χαμηλότερη</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της</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πραγματικής</a:t>
            </a:r>
            <a:r>
              <a:rPr lang="en-GB" sz="2800" dirty="0">
                <a:latin typeface="Bookman Old Style" pitchFamily="18" charset="0"/>
                <a:cs typeface="Times New Roman" pitchFamily="18" charset="0"/>
              </a:rPr>
              <a:t>”. </a:t>
            </a:r>
            <a:endParaRPr lang="el-GR" sz="2800" dirty="0">
              <a:latin typeface="Bookman Old Style" pitchFamily="18" charset="0"/>
            </a:endParaRPr>
          </a:p>
          <a:p>
            <a:pPr algn="just" fontAlgn="auto">
              <a:spcAft>
                <a:spcPts val="0"/>
              </a:spcAft>
              <a:defRPr/>
            </a:pPr>
            <a:r>
              <a:rPr lang="en-GB" sz="2800" dirty="0">
                <a:latin typeface="Bookman Old Style" pitchFamily="18" charset="0"/>
                <a:cs typeface="Times New Roman" pitchFamily="18" charset="0"/>
              </a:rPr>
              <a:t>H </a:t>
            </a:r>
            <a:r>
              <a:rPr lang="en-GB" sz="2800" dirty="0" err="1">
                <a:latin typeface="Bookman Old Style" pitchFamily="18" charset="0"/>
                <a:cs typeface="Times New Roman" pitchFamily="18" charset="0"/>
              </a:rPr>
              <a:t>θεμελιώδης</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ανάλυση</a:t>
            </a:r>
            <a:r>
              <a:rPr lang="en-GB" sz="2800" dirty="0">
                <a:latin typeface="Bookman Old Style" pitchFamily="18" charset="0"/>
                <a:cs typeface="Times New Roman" pitchFamily="18" charset="0"/>
              </a:rPr>
              <a:t> - </a:t>
            </a:r>
            <a:r>
              <a:rPr lang="en-GB" sz="2800" dirty="0" err="1">
                <a:latin typeface="Bookman Old Style" pitchFamily="18" charset="0"/>
                <a:cs typeface="Times New Roman" pitchFamily="18" charset="0"/>
              </a:rPr>
              <a:t>από</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τη</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φύση</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της</a:t>
            </a:r>
            <a:r>
              <a:rPr lang="en-GB" sz="2800" dirty="0">
                <a:latin typeface="Bookman Old Style" pitchFamily="18" charset="0"/>
                <a:cs typeface="Times New Roman" pitchFamily="18" charset="0"/>
              </a:rPr>
              <a:t> - </a:t>
            </a:r>
            <a:r>
              <a:rPr lang="en-GB" sz="2800" dirty="0" err="1">
                <a:latin typeface="Bookman Old Style" pitchFamily="18" charset="0"/>
                <a:cs typeface="Times New Roman" pitchFamily="18" charset="0"/>
              </a:rPr>
              <a:t>αναζητά</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αποδόσεις</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ανώτερες</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του</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Γενικού</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Δείκτη</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στο</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μεσομακροπρόθεσμο</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διάστημα</a:t>
            </a:r>
            <a:r>
              <a:rPr lang="en-GB" sz="2800" dirty="0">
                <a:latin typeface="Bookman Old Style" pitchFamily="18" charset="0"/>
                <a:cs typeface="Times New Roman" pitchFamily="18" charset="0"/>
              </a:rPr>
              <a:t>. </a:t>
            </a:r>
            <a:endParaRPr lang="el-GR" sz="2800" dirty="0">
              <a:latin typeface="Bookman Old Style"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95971">
                                            <p:txEl>
                                              <p:pRg st="0" end="0"/>
                                            </p:txEl>
                                          </p:spTgt>
                                        </p:tgtEl>
                                        <p:attrNameLst>
                                          <p:attrName>style.visibility</p:attrName>
                                        </p:attrNameLst>
                                      </p:cBhvr>
                                      <p:to>
                                        <p:strVal val="visible"/>
                                      </p:to>
                                    </p:set>
                                    <p:animEffect transition="in" filter="wipe(left)">
                                      <p:cBhvr>
                                        <p:cTn id="7" dur="500"/>
                                        <p:tgtEl>
                                          <p:spTgt spid="5959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95971">
                                            <p:txEl>
                                              <p:pRg st="1" end="1"/>
                                            </p:txEl>
                                          </p:spTgt>
                                        </p:tgtEl>
                                        <p:attrNameLst>
                                          <p:attrName>style.visibility</p:attrName>
                                        </p:attrNameLst>
                                      </p:cBhvr>
                                      <p:to>
                                        <p:strVal val="visible"/>
                                      </p:to>
                                    </p:set>
                                    <p:animEffect transition="in" filter="wipe(left)">
                                      <p:cBhvr>
                                        <p:cTn id="12" dur="500"/>
                                        <p:tgtEl>
                                          <p:spTgt spid="59597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95971">
                                            <p:txEl>
                                              <p:pRg st="2" end="2"/>
                                            </p:txEl>
                                          </p:spTgt>
                                        </p:tgtEl>
                                        <p:attrNameLst>
                                          <p:attrName>style.visibility</p:attrName>
                                        </p:attrNameLst>
                                      </p:cBhvr>
                                      <p:to>
                                        <p:strVal val="visible"/>
                                      </p:to>
                                    </p:set>
                                    <p:animEffect transition="in" filter="wipe(left)">
                                      <p:cBhvr>
                                        <p:cTn id="17" dur="500"/>
                                        <p:tgtEl>
                                          <p:spTgt spid="5959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5971"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8210" name="Rectangle 2" descr="Large confetti"/>
          <p:cNvSpPr>
            <a:spLocks noGrp="1" noChangeArrowheads="1"/>
          </p:cNvSpPr>
          <p:nvPr>
            <p:ph type="title"/>
          </p:nvPr>
        </p:nvSpPr>
        <p:spPr>
          <a:xfrm>
            <a:off x="990600" y="304800"/>
            <a:ext cx="7772400" cy="1143000"/>
          </a:xfrm>
        </p:spPr>
        <p:txBody>
          <a:bodyPr/>
          <a:lstStyle/>
          <a:p>
            <a:pPr algn="ctr"/>
            <a:r>
              <a:rPr lang="en-US" altLang="el-GR" b="1">
                <a:solidFill>
                  <a:srgbClr val="000000"/>
                </a:solidFill>
                <a:latin typeface="Bookman Old Style" pitchFamily="18" charset="0"/>
              </a:rPr>
              <a:t>P/E</a:t>
            </a:r>
            <a:endParaRPr lang="el-GR" altLang="el-GR" b="1">
              <a:solidFill>
                <a:srgbClr val="000000"/>
              </a:solidFill>
              <a:latin typeface="Bookman Old Style" pitchFamily="18" charset="0"/>
            </a:endParaRPr>
          </a:p>
        </p:txBody>
      </p:sp>
      <p:sp>
        <p:nvSpPr>
          <p:cNvPr id="2" name="Θέση περιεχομένου 1"/>
          <p:cNvSpPr>
            <a:spLocks noGrp="1"/>
          </p:cNvSpPr>
          <p:nvPr>
            <p:ph idx="1"/>
          </p:nvPr>
        </p:nvSpPr>
        <p:spPr>
          <a:xfrm>
            <a:off x="0" y="1484784"/>
            <a:ext cx="9144000" cy="5373216"/>
          </a:xfrm>
        </p:spPr>
        <p:txBody>
          <a:bodyPr/>
          <a:lstStyle/>
          <a:p>
            <a:pPr lvl="0"/>
            <a:r>
              <a:rPr lang="el-GR" dirty="0"/>
              <a:t>Μετοχή Α – Κέρδος ανά Μετοχή 10 και </a:t>
            </a:r>
            <a:r>
              <a:rPr lang="el-GR" dirty="0" smtClean="0"/>
              <a:t>Τιμή=</a:t>
            </a:r>
            <a:r>
              <a:rPr lang="en-US" dirty="0" smtClean="0"/>
              <a:t>p=</a:t>
            </a:r>
            <a:r>
              <a:rPr lang="el-GR" dirty="0" smtClean="0"/>
              <a:t> </a:t>
            </a:r>
            <a:r>
              <a:rPr lang="el-GR" dirty="0"/>
              <a:t>100        </a:t>
            </a:r>
            <a:endParaRPr lang="en-US" dirty="0" smtClean="0"/>
          </a:p>
          <a:p>
            <a:pPr lvl="0"/>
            <a:r>
              <a:rPr lang="en-US" b="1" dirty="0" smtClean="0">
                <a:solidFill>
                  <a:srgbClr val="FF0000"/>
                </a:solidFill>
              </a:rPr>
              <a:t>p</a:t>
            </a:r>
            <a:r>
              <a:rPr lang="el-GR" b="1" dirty="0">
                <a:solidFill>
                  <a:srgbClr val="FF0000"/>
                </a:solidFill>
              </a:rPr>
              <a:t>/</a:t>
            </a:r>
            <a:r>
              <a:rPr lang="en-US" b="1" dirty="0">
                <a:solidFill>
                  <a:srgbClr val="FF0000"/>
                </a:solidFill>
              </a:rPr>
              <a:t>e</a:t>
            </a:r>
            <a:r>
              <a:rPr lang="el-GR" b="1" dirty="0" smtClean="0">
                <a:solidFill>
                  <a:srgbClr val="FF0000"/>
                </a:solidFill>
              </a:rPr>
              <a:t>=10/10 </a:t>
            </a:r>
            <a:r>
              <a:rPr lang="el-GR" b="1" dirty="0">
                <a:solidFill>
                  <a:srgbClr val="FF0000"/>
                </a:solidFill>
              </a:rPr>
              <a:t>= </a:t>
            </a:r>
            <a:r>
              <a:rPr lang="el-GR" b="1" dirty="0" smtClean="0">
                <a:solidFill>
                  <a:srgbClr val="FF0000"/>
                </a:solidFill>
              </a:rPr>
              <a:t>1</a:t>
            </a:r>
            <a:endParaRPr lang="el-GR" b="1" dirty="0">
              <a:solidFill>
                <a:srgbClr val="FF0000"/>
              </a:solidFill>
            </a:endParaRPr>
          </a:p>
          <a:p>
            <a:pPr lvl="0"/>
            <a:r>
              <a:rPr lang="el-GR" sz="3000" dirty="0" smtClean="0"/>
              <a:t>Μετοχή</a:t>
            </a:r>
            <a:r>
              <a:rPr lang="en-US" sz="3000" dirty="0" smtClean="0"/>
              <a:t> </a:t>
            </a:r>
            <a:r>
              <a:rPr lang="el-GR" sz="3000" dirty="0" err="1" smtClean="0"/>
              <a:t>Β–Κέρδος</a:t>
            </a:r>
            <a:r>
              <a:rPr lang="el-GR" sz="3000" dirty="0" smtClean="0"/>
              <a:t> </a:t>
            </a:r>
            <a:r>
              <a:rPr lang="el-GR" sz="3000" dirty="0"/>
              <a:t>ανά Μετοχή 10 και </a:t>
            </a:r>
            <a:r>
              <a:rPr lang="el-GR" sz="3000" dirty="0" smtClean="0"/>
              <a:t>Τιμή</a:t>
            </a:r>
            <a:r>
              <a:rPr lang="en-US" sz="3000" dirty="0" smtClean="0"/>
              <a:t>=p=</a:t>
            </a:r>
            <a:r>
              <a:rPr lang="el-GR" sz="3000" dirty="0" smtClean="0"/>
              <a:t> </a:t>
            </a:r>
            <a:r>
              <a:rPr lang="el-GR" sz="3000" dirty="0"/>
              <a:t>1000        </a:t>
            </a:r>
            <a:endParaRPr lang="en-US" sz="3000" dirty="0" smtClean="0"/>
          </a:p>
          <a:p>
            <a:pPr lvl="0"/>
            <a:r>
              <a:rPr lang="en-US" b="1" dirty="0" smtClean="0">
                <a:solidFill>
                  <a:srgbClr val="0000FF"/>
                </a:solidFill>
              </a:rPr>
              <a:t>p</a:t>
            </a:r>
            <a:r>
              <a:rPr lang="el-GR" b="1" dirty="0">
                <a:solidFill>
                  <a:srgbClr val="0000FF"/>
                </a:solidFill>
              </a:rPr>
              <a:t>/</a:t>
            </a:r>
            <a:r>
              <a:rPr lang="en-US" b="1" dirty="0">
                <a:solidFill>
                  <a:srgbClr val="0000FF"/>
                </a:solidFill>
              </a:rPr>
              <a:t>e</a:t>
            </a:r>
            <a:r>
              <a:rPr lang="el-GR" b="1" dirty="0" smtClean="0">
                <a:solidFill>
                  <a:srgbClr val="0000FF"/>
                </a:solidFill>
              </a:rPr>
              <a:t>=100/10 </a:t>
            </a:r>
            <a:r>
              <a:rPr lang="el-GR" b="1" dirty="0">
                <a:solidFill>
                  <a:srgbClr val="0000FF"/>
                </a:solidFill>
              </a:rPr>
              <a:t>= </a:t>
            </a:r>
            <a:r>
              <a:rPr lang="el-GR" b="1" dirty="0" smtClean="0">
                <a:solidFill>
                  <a:srgbClr val="0000FF"/>
                </a:solidFill>
              </a:rPr>
              <a:t>10</a:t>
            </a:r>
            <a:endParaRPr lang="el-GR" b="1" dirty="0">
              <a:solidFill>
                <a:srgbClr val="0000FF"/>
              </a:solidFill>
            </a:endParaRPr>
          </a:p>
          <a:p>
            <a:pPr lvl="0"/>
            <a:endParaRPr lang="en-US" dirty="0" smtClean="0"/>
          </a:p>
          <a:p>
            <a:pPr lvl="0"/>
            <a:r>
              <a:rPr lang="el-GR" dirty="0" smtClean="0"/>
              <a:t>Είναι </a:t>
            </a:r>
            <a:r>
              <a:rPr lang="el-GR" dirty="0"/>
              <a:t>Μετοχές του ίδιου κλάδου με ίδια περίπου λογιστική </a:t>
            </a:r>
            <a:r>
              <a:rPr lang="el-GR" dirty="0" smtClean="0"/>
              <a:t>αξία</a:t>
            </a:r>
            <a:endParaRPr lang="el-GR" dirty="0"/>
          </a:p>
        </p:txBody>
      </p:sp>
    </p:spTree>
    <p:extLst>
      <p:ext uri="{BB962C8B-B14F-4D97-AF65-F5344CB8AC3E}">
        <p14:creationId xmlns:p14="http://schemas.microsoft.com/office/powerpoint/2010/main" val="3863197489"/>
      </p:ext>
    </p:extLst>
  </p:cSld>
  <p:clrMapOvr>
    <a:masterClrMapping/>
  </p:clrMapOvr>
  <p:transition spd="med">
    <p:random/>
    <p:sndAc>
      <p:stSnd>
        <p:snd r:embed="rId2" name="type.wav"/>
      </p:stSnd>
    </p:sndAc>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l-GR" smtClean="0">
                <a:latin typeface="Bookman Old Style" pitchFamily="18" charset="0"/>
                <a:cs typeface="Times New Roman" pitchFamily="18" charset="0"/>
              </a:rPr>
              <a:t>Θε</a:t>
            </a:r>
            <a:r>
              <a:rPr lang="el-GR" smtClean="0">
                <a:latin typeface="Bookman Old Style" pitchFamily="18" charset="0"/>
              </a:rPr>
              <a:t>μελιώδης Ανάλυση</a:t>
            </a:r>
            <a:r>
              <a:rPr lang="en-GB" smtClean="0"/>
              <a:t> </a:t>
            </a:r>
          </a:p>
        </p:txBody>
      </p:sp>
      <p:sp>
        <p:nvSpPr>
          <p:cNvPr id="596995" name="Rectangle 3"/>
          <p:cNvSpPr>
            <a:spLocks noGrp="1" noChangeArrowheads="1"/>
          </p:cNvSpPr>
          <p:nvPr>
            <p:ph idx="1"/>
          </p:nvPr>
        </p:nvSpPr>
        <p:spPr>
          <a:xfrm>
            <a:off x="0" y="1905000"/>
            <a:ext cx="9144000" cy="4953000"/>
          </a:xfrm>
        </p:spPr>
        <p:txBody>
          <a:bodyPr rtlCol="0">
            <a:normAutofit lnSpcReduction="10000"/>
          </a:bodyPr>
          <a:lstStyle/>
          <a:p>
            <a:pPr algn="just" fontAlgn="auto">
              <a:spcAft>
                <a:spcPts val="0"/>
              </a:spcAft>
              <a:defRPr/>
            </a:pPr>
            <a:r>
              <a:rPr lang="en-GB" sz="2800" dirty="0" err="1">
                <a:latin typeface="Bookman Old Style" pitchFamily="18" charset="0"/>
                <a:cs typeface="Times New Roman" pitchFamily="18" charset="0"/>
              </a:rPr>
              <a:t>Στην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ενότητα</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αυτή</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ανήκει</a:t>
            </a:r>
            <a:r>
              <a:rPr lang="en-GB" sz="2800" dirty="0">
                <a:latin typeface="Bookman Old Style" pitchFamily="18" charset="0"/>
                <a:cs typeface="Times New Roman" pitchFamily="18" charset="0"/>
              </a:rPr>
              <a:t> η </a:t>
            </a:r>
            <a:r>
              <a:rPr lang="en-GB" sz="2800" dirty="0" err="1">
                <a:latin typeface="Bookman Old Style" pitchFamily="18" charset="0"/>
                <a:cs typeface="Times New Roman" pitchFamily="18" charset="0"/>
              </a:rPr>
              <a:t>κλασική</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θεωρία</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των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μετοχικών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αξιών</a:t>
            </a:r>
            <a:r>
              <a:rPr lang="en-GB" sz="2800" dirty="0">
                <a:latin typeface="Bookman Old Style" pitchFamily="18" charset="0"/>
                <a:cs typeface="Times New Roman" pitchFamily="18" charset="0"/>
              </a:rPr>
              <a:t> η </a:t>
            </a:r>
            <a:r>
              <a:rPr lang="en-GB" sz="2800" dirty="0" err="1">
                <a:latin typeface="Bookman Old Style" pitchFamily="18" charset="0"/>
                <a:cs typeface="Times New Roman" pitchFamily="18" charset="0"/>
              </a:rPr>
              <a:t>οποία</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υποστηρίζει</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ότι</a:t>
            </a:r>
            <a:r>
              <a:rPr lang="en-GB" sz="2800" dirty="0">
                <a:latin typeface="Bookman Old Style" pitchFamily="18" charset="0"/>
                <a:cs typeface="Times New Roman" pitchFamily="18" charset="0"/>
              </a:rPr>
              <a:t> η </a:t>
            </a:r>
            <a:r>
              <a:rPr lang="en-GB" sz="2800" dirty="0" err="1">
                <a:latin typeface="Bookman Old Style" pitchFamily="18" charset="0"/>
                <a:cs typeface="Times New Roman" pitchFamily="18" charset="0"/>
              </a:rPr>
              <a:t>βασική</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αιτία</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των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μεταβολών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των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μετοχικών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αξιών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είναι</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τα</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προβλεπόμενα</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κέρδη</a:t>
            </a:r>
            <a:r>
              <a:rPr lang="en-GB" sz="2800" dirty="0">
                <a:latin typeface="Bookman Old Style" pitchFamily="18" charset="0"/>
                <a:cs typeface="Times New Roman" pitchFamily="18" charset="0"/>
              </a:rPr>
              <a:t>. </a:t>
            </a:r>
            <a:endParaRPr lang="el-GR" sz="2800" dirty="0">
              <a:latin typeface="Bookman Old Style" pitchFamily="18" charset="0"/>
            </a:endParaRPr>
          </a:p>
          <a:p>
            <a:pPr algn="just" fontAlgn="auto">
              <a:spcAft>
                <a:spcPts val="0"/>
              </a:spcAft>
              <a:defRPr/>
            </a:pPr>
            <a:r>
              <a:rPr lang="en-GB" sz="2800" dirty="0">
                <a:latin typeface="Bookman Old Style" pitchFamily="18" charset="0"/>
                <a:cs typeface="Times New Roman" pitchFamily="18" charset="0"/>
              </a:rPr>
              <a:t>Η </a:t>
            </a:r>
            <a:r>
              <a:rPr lang="en-GB" sz="2800" dirty="0" err="1">
                <a:latin typeface="Bookman Old Style" pitchFamily="18" charset="0"/>
                <a:cs typeface="Times New Roman" pitchFamily="18" charset="0"/>
              </a:rPr>
              <a:t>έμφαση</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δίνεται</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στα</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κέρδη</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και</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όχι</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στα</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μερίσματα</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τα</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οποία</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μπορεί</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να</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μεταβάλλονται</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ανάλογα</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με</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την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μερισματική</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πολιτική</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της</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εταιρίας</a:t>
            </a:r>
            <a:r>
              <a:rPr lang="en-GB" sz="2800" dirty="0">
                <a:latin typeface="Bookman Old Style" pitchFamily="18" charset="0"/>
                <a:cs typeface="Times New Roman" pitchFamily="18" charset="0"/>
              </a:rPr>
              <a:t>. </a:t>
            </a:r>
            <a:endParaRPr lang="el-GR" sz="2800" dirty="0">
              <a:latin typeface="Bookman Old Style" pitchFamily="18" charset="0"/>
            </a:endParaRPr>
          </a:p>
          <a:p>
            <a:pPr algn="just" fontAlgn="auto">
              <a:spcAft>
                <a:spcPts val="0"/>
              </a:spcAft>
              <a:defRPr/>
            </a:pPr>
            <a:r>
              <a:rPr lang="en-GB" sz="2800" dirty="0" err="1">
                <a:latin typeface="Bookman Old Style" pitchFamily="18" charset="0"/>
                <a:cs typeface="Times New Roman" pitchFamily="18" charset="0"/>
              </a:rPr>
              <a:t>Κάθε</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λοιπόν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ένδειξη</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για</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μεταβολή</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στην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οικονομία</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στις</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προοπτικές</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των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κλάδων</a:t>
            </a:r>
            <a:r>
              <a:rPr lang="en-GB" sz="2800" dirty="0">
                <a:latin typeface="Bookman Old Style" pitchFamily="18" charset="0"/>
                <a:cs typeface="Times New Roman" pitchFamily="18" charset="0"/>
              </a:rPr>
              <a:t> ή </a:t>
            </a:r>
            <a:r>
              <a:rPr lang="en-GB" sz="2800" dirty="0" err="1">
                <a:latin typeface="Bookman Old Style" pitchFamily="18" charset="0"/>
                <a:cs typeface="Times New Roman" pitchFamily="18" charset="0"/>
              </a:rPr>
              <a:t>στα</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κέρδη</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των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επιχειρήσεων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θα</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προκαλέσει</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αντίστοιχη</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μεταβολή</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στις</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τιμές</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των</a:t>
            </a:r>
            <a:r>
              <a:rPr lang="en-GB" sz="2800" dirty="0">
                <a:latin typeface="Bookman Old Style" pitchFamily="18" charset="0"/>
                <a:cs typeface="Times New Roman" pitchFamily="18" charset="0"/>
              </a:rPr>
              <a:t> </a:t>
            </a:r>
            <a:r>
              <a:rPr lang="en-GB" sz="2800" dirty="0" err="1">
                <a:latin typeface="Bookman Old Style" pitchFamily="18" charset="0"/>
                <a:cs typeface="Times New Roman" pitchFamily="18" charset="0"/>
              </a:rPr>
              <a:t>μετοχών</a:t>
            </a:r>
            <a:r>
              <a:rPr lang="en-GB" sz="2800" dirty="0">
                <a:latin typeface="Bookman Old Style" pitchFamily="18" charset="0"/>
                <a:cs typeface="Times New Roman" pitchFamily="18"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96995">
                                            <p:txEl>
                                              <p:pRg st="0" end="0"/>
                                            </p:txEl>
                                          </p:spTgt>
                                        </p:tgtEl>
                                        <p:attrNameLst>
                                          <p:attrName>style.visibility</p:attrName>
                                        </p:attrNameLst>
                                      </p:cBhvr>
                                      <p:to>
                                        <p:strVal val="visible"/>
                                      </p:to>
                                    </p:set>
                                    <p:animEffect transition="in" filter="wipe(left)">
                                      <p:cBhvr>
                                        <p:cTn id="7" dur="500"/>
                                        <p:tgtEl>
                                          <p:spTgt spid="5969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96995">
                                            <p:txEl>
                                              <p:pRg st="1" end="1"/>
                                            </p:txEl>
                                          </p:spTgt>
                                        </p:tgtEl>
                                        <p:attrNameLst>
                                          <p:attrName>style.visibility</p:attrName>
                                        </p:attrNameLst>
                                      </p:cBhvr>
                                      <p:to>
                                        <p:strVal val="visible"/>
                                      </p:to>
                                    </p:set>
                                    <p:animEffect transition="in" filter="wipe(left)">
                                      <p:cBhvr>
                                        <p:cTn id="12" dur="500"/>
                                        <p:tgtEl>
                                          <p:spTgt spid="59699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96995">
                                            <p:txEl>
                                              <p:pRg st="2" end="2"/>
                                            </p:txEl>
                                          </p:spTgt>
                                        </p:tgtEl>
                                        <p:attrNameLst>
                                          <p:attrName>style.visibility</p:attrName>
                                        </p:attrNameLst>
                                      </p:cBhvr>
                                      <p:to>
                                        <p:strVal val="visible"/>
                                      </p:to>
                                    </p:set>
                                    <p:animEffect transition="in" filter="wipe(left)">
                                      <p:cBhvr>
                                        <p:cTn id="17" dur="500"/>
                                        <p:tgtEl>
                                          <p:spTgt spid="5969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6995" grpId="0" build="p" autoUpdateAnimBg="0"/>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ChangeArrowheads="1"/>
          </p:cNvSpPr>
          <p:nvPr/>
        </p:nvSpPr>
        <p:spPr bwMode="auto">
          <a:xfrm>
            <a:off x="0" y="0"/>
            <a:ext cx="9144000" cy="990600"/>
          </a:xfrm>
          <a:prstGeom prst="rect">
            <a:avLst/>
          </a:prstGeom>
          <a:solidFill>
            <a:srgbClr val="EFFFFF"/>
          </a:solidFill>
          <a:ln w="9525">
            <a:solidFill>
              <a:schemeClr val="tx1"/>
            </a:solidFill>
            <a:miter lim="800000"/>
            <a:headEnd/>
            <a:tailEnd/>
          </a:ln>
        </p:spPr>
        <p:txBody>
          <a:bodyPr wrap="none" anchor="ctr"/>
          <a:lstStyle/>
          <a:p>
            <a:pPr algn="ctr"/>
            <a:r>
              <a:rPr kumimoji="1" lang="el-GR" sz="2800">
                <a:latin typeface="Bookman Old Style" pitchFamily="18" charset="0"/>
              </a:rPr>
              <a:t>Η</a:t>
            </a:r>
            <a:r>
              <a:rPr kumimoji="1" lang="el-GR" sz="2800">
                <a:latin typeface="Bookman Old Style" pitchFamily="18" charset="0"/>
                <a:cs typeface="Times New Roman" pitchFamily="18" charset="0"/>
              </a:rPr>
              <a:t> τεχνική ανάλυση πιστεύει ότι μόνο με βάση</a:t>
            </a:r>
          </a:p>
          <a:p>
            <a:pPr algn="ctr"/>
            <a:endParaRPr lang="el-GR"/>
          </a:p>
        </p:txBody>
      </p:sp>
      <p:sp>
        <p:nvSpPr>
          <p:cNvPr id="103427" name="Line 8"/>
          <p:cNvSpPr>
            <a:spLocks noChangeShapeType="1"/>
          </p:cNvSpPr>
          <p:nvPr/>
        </p:nvSpPr>
        <p:spPr bwMode="auto">
          <a:xfrm>
            <a:off x="1981200" y="990600"/>
            <a:ext cx="0" cy="106680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l-GR"/>
          </a:p>
        </p:txBody>
      </p:sp>
      <p:sp>
        <p:nvSpPr>
          <p:cNvPr id="103428" name="Oval 9"/>
          <p:cNvSpPr>
            <a:spLocks noChangeArrowheads="1"/>
          </p:cNvSpPr>
          <p:nvPr/>
        </p:nvSpPr>
        <p:spPr bwMode="auto">
          <a:xfrm>
            <a:off x="0" y="1981200"/>
            <a:ext cx="4038600" cy="2819400"/>
          </a:xfrm>
          <a:prstGeom prst="ellipse">
            <a:avLst/>
          </a:prstGeom>
          <a:solidFill>
            <a:schemeClr val="accent1"/>
          </a:solidFill>
          <a:ln w="9525">
            <a:solidFill>
              <a:schemeClr val="tx1"/>
            </a:solidFill>
            <a:round/>
            <a:headEnd/>
            <a:tailEnd/>
          </a:ln>
        </p:spPr>
        <p:txBody>
          <a:bodyPr wrap="none" anchor="ctr"/>
          <a:lstStyle/>
          <a:p>
            <a:pPr algn="ctr"/>
            <a:r>
              <a:rPr kumimoji="1" lang="el-GR" sz="2800">
                <a:latin typeface="Bookman Old Style" pitchFamily="18" charset="0"/>
                <a:cs typeface="Times New Roman" pitchFamily="18" charset="0"/>
              </a:rPr>
              <a:t>την ιστορική πορεία</a:t>
            </a:r>
            <a:endParaRPr kumimoji="1" lang="el-GR" sz="2800">
              <a:latin typeface="Bookman Old Style" pitchFamily="18" charset="0"/>
            </a:endParaRPr>
          </a:p>
          <a:p>
            <a:pPr algn="ctr"/>
            <a:r>
              <a:rPr kumimoji="1" lang="el-GR" sz="2800">
                <a:latin typeface="Bookman Old Style" pitchFamily="18" charset="0"/>
                <a:cs typeface="Times New Roman" pitchFamily="18" charset="0"/>
              </a:rPr>
              <a:t>των τιμών μιας μετοχής</a:t>
            </a:r>
            <a:endParaRPr kumimoji="1" lang="el-GR" sz="2800">
              <a:latin typeface="Bookman Old Style" pitchFamily="18" charset="0"/>
            </a:endParaRPr>
          </a:p>
          <a:p>
            <a:pPr algn="ctr"/>
            <a:r>
              <a:rPr kumimoji="1" lang="el-GR" sz="2800">
                <a:latin typeface="Bookman Old Style" pitchFamily="18" charset="0"/>
                <a:cs typeface="Times New Roman" pitchFamily="18" charset="0"/>
              </a:rPr>
              <a:t>ή οποιασδήποτε άλλης </a:t>
            </a:r>
            <a:endParaRPr kumimoji="1" lang="el-GR" sz="2800">
              <a:latin typeface="Bookman Old Style" pitchFamily="18" charset="0"/>
            </a:endParaRPr>
          </a:p>
          <a:p>
            <a:pPr algn="ctr"/>
            <a:r>
              <a:rPr kumimoji="1" lang="el-GR" sz="2800">
                <a:latin typeface="Bookman Old Style" pitchFamily="18" charset="0"/>
                <a:cs typeface="Times New Roman" pitchFamily="18" charset="0"/>
              </a:rPr>
              <a:t>χρηματοοικονομικής </a:t>
            </a:r>
            <a:endParaRPr kumimoji="1" lang="el-GR" sz="2800">
              <a:latin typeface="Bookman Old Style" pitchFamily="18" charset="0"/>
            </a:endParaRPr>
          </a:p>
          <a:p>
            <a:pPr algn="ctr"/>
            <a:r>
              <a:rPr kumimoji="1" lang="el-GR" sz="2800">
                <a:latin typeface="Bookman Old Style" pitchFamily="18" charset="0"/>
                <a:cs typeface="Times New Roman" pitchFamily="18" charset="0"/>
              </a:rPr>
              <a:t>επένδυσης</a:t>
            </a:r>
          </a:p>
        </p:txBody>
      </p:sp>
      <p:sp>
        <p:nvSpPr>
          <p:cNvPr id="103429" name="Oval 10"/>
          <p:cNvSpPr>
            <a:spLocks noChangeArrowheads="1"/>
          </p:cNvSpPr>
          <p:nvPr/>
        </p:nvSpPr>
        <p:spPr bwMode="auto">
          <a:xfrm>
            <a:off x="4876800" y="2133600"/>
            <a:ext cx="4038600" cy="2590800"/>
          </a:xfrm>
          <a:prstGeom prst="ellipse">
            <a:avLst/>
          </a:prstGeom>
          <a:solidFill>
            <a:schemeClr val="accent1"/>
          </a:solidFill>
          <a:ln w="9525">
            <a:solidFill>
              <a:schemeClr val="tx1"/>
            </a:solidFill>
            <a:round/>
            <a:headEnd/>
            <a:tailEnd/>
          </a:ln>
        </p:spPr>
        <p:txBody>
          <a:bodyPr wrap="none" anchor="ctr"/>
          <a:lstStyle/>
          <a:p>
            <a:pPr algn="ctr"/>
            <a:r>
              <a:rPr kumimoji="1" lang="el-GR" sz="2800">
                <a:latin typeface="Bookman Old Style" pitchFamily="18" charset="0"/>
                <a:cs typeface="Times New Roman" pitchFamily="18" charset="0"/>
              </a:rPr>
              <a:t>και τη βοήθεια των</a:t>
            </a:r>
            <a:endParaRPr kumimoji="1" lang="el-GR" sz="2800">
              <a:latin typeface="Bookman Old Style" pitchFamily="18" charset="0"/>
            </a:endParaRPr>
          </a:p>
          <a:p>
            <a:pPr algn="ctr"/>
            <a:r>
              <a:rPr kumimoji="1" lang="el-GR" sz="2800">
                <a:latin typeface="Bookman Old Style" pitchFamily="18" charset="0"/>
                <a:cs typeface="Times New Roman" pitchFamily="18" charset="0"/>
              </a:rPr>
              <a:t> στατιστικών εργαλείων </a:t>
            </a:r>
            <a:endParaRPr kumimoji="1" lang="el-GR" sz="2800">
              <a:latin typeface="Bookman Old Style" pitchFamily="18" charset="0"/>
            </a:endParaRPr>
          </a:p>
          <a:p>
            <a:pPr algn="ctr"/>
            <a:r>
              <a:rPr kumimoji="1" lang="el-GR" sz="2800">
                <a:latin typeface="Bookman Old Style" pitchFamily="18" charset="0"/>
                <a:cs typeface="Times New Roman" pitchFamily="18" charset="0"/>
              </a:rPr>
              <a:t>της τεχνικής ανάλυσης</a:t>
            </a:r>
          </a:p>
        </p:txBody>
      </p:sp>
      <p:sp>
        <p:nvSpPr>
          <p:cNvPr id="103430" name="Line 11"/>
          <p:cNvSpPr>
            <a:spLocks noChangeShapeType="1"/>
          </p:cNvSpPr>
          <p:nvPr/>
        </p:nvSpPr>
        <p:spPr bwMode="auto">
          <a:xfrm>
            <a:off x="6858000" y="1066800"/>
            <a:ext cx="0" cy="106680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l-GR"/>
          </a:p>
        </p:txBody>
      </p:sp>
      <p:sp>
        <p:nvSpPr>
          <p:cNvPr id="103431" name="Rectangle 12"/>
          <p:cNvSpPr>
            <a:spLocks noChangeArrowheads="1"/>
          </p:cNvSpPr>
          <p:nvPr/>
        </p:nvSpPr>
        <p:spPr bwMode="auto">
          <a:xfrm>
            <a:off x="0" y="5029200"/>
            <a:ext cx="9144000" cy="1828800"/>
          </a:xfrm>
          <a:prstGeom prst="rect">
            <a:avLst/>
          </a:prstGeom>
          <a:solidFill>
            <a:srgbClr val="FFFFCC"/>
          </a:solidFill>
          <a:ln w="9525">
            <a:solidFill>
              <a:schemeClr val="tx1"/>
            </a:solidFill>
            <a:miter lim="800000"/>
            <a:headEnd/>
            <a:tailEnd/>
          </a:ln>
        </p:spPr>
        <p:txBody>
          <a:bodyPr wrap="none" anchor="ctr"/>
          <a:lstStyle/>
          <a:p>
            <a:pPr algn="ctr">
              <a:spcBef>
                <a:spcPct val="20000"/>
              </a:spcBef>
              <a:buClr>
                <a:schemeClr val="accent2"/>
              </a:buClr>
              <a:buFont typeface="Monotype Sorts" pitchFamily="2" charset="2"/>
              <a:buChar char="z"/>
            </a:pPr>
            <a:r>
              <a:rPr kumimoji="1" lang="el-GR" sz="2800">
                <a:latin typeface="Bookman Old Style" pitchFamily="18" charset="0"/>
              </a:rPr>
              <a:t>Ο</a:t>
            </a:r>
            <a:r>
              <a:rPr kumimoji="1" lang="el-GR" sz="2800">
                <a:latin typeface="Bookman Old Style" pitchFamily="18" charset="0"/>
                <a:cs typeface="Times New Roman" pitchFamily="18" charset="0"/>
              </a:rPr>
              <a:t>ι επενδυτές είναι σε θέση να έχουν μια ικανοποιητική </a:t>
            </a:r>
            <a:endParaRPr kumimoji="1" lang="el-GR" sz="2800">
              <a:latin typeface="Bookman Old Style" pitchFamily="18" charset="0"/>
            </a:endParaRPr>
          </a:p>
          <a:p>
            <a:pPr algn="ctr">
              <a:spcBef>
                <a:spcPct val="20000"/>
              </a:spcBef>
              <a:buClr>
                <a:schemeClr val="accent2"/>
              </a:buClr>
              <a:buFont typeface="Monotype Sorts" pitchFamily="2" charset="2"/>
              <a:buNone/>
            </a:pPr>
            <a:r>
              <a:rPr kumimoji="1" lang="el-GR" sz="2800">
                <a:latin typeface="Bookman Old Style" pitchFamily="18" charset="0"/>
                <a:cs typeface="Times New Roman" pitchFamily="18" charset="0"/>
              </a:rPr>
              <a:t>εκτίμηση της μελλοντικής πορείας της τιμής της </a:t>
            </a:r>
            <a:endParaRPr kumimoji="1" lang="el-GR" sz="2800">
              <a:latin typeface="Bookman Old Style" pitchFamily="18" charset="0"/>
            </a:endParaRPr>
          </a:p>
          <a:p>
            <a:pPr algn="ctr">
              <a:spcBef>
                <a:spcPct val="20000"/>
              </a:spcBef>
              <a:buClr>
                <a:schemeClr val="accent2"/>
              </a:buClr>
              <a:buFont typeface="Monotype Sorts" pitchFamily="2" charset="2"/>
              <a:buNone/>
            </a:pPr>
            <a:r>
              <a:rPr kumimoji="1" lang="el-GR" sz="2800">
                <a:latin typeface="Bookman Old Style" pitchFamily="18" charset="0"/>
              </a:rPr>
              <a:t>μ</a:t>
            </a:r>
            <a:r>
              <a:rPr kumimoji="1" lang="el-GR" sz="2800">
                <a:latin typeface="Bookman Old Style" pitchFamily="18" charset="0"/>
                <a:cs typeface="Times New Roman" pitchFamily="18" charset="0"/>
              </a:rPr>
              <a:t>ετοχής</a:t>
            </a:r>
            <a:r>
              <a:rPr kumimoji="1" lang="el-GR" sz="2800">
                <a:latin typeface="Bookman Old Style" pitchFamily="18" charset="0"/>
              </a:rPr>
              <a:t> ή επένδυσης</a:t>
            </a:r>
            <a:endParaRPr lang="el-GR"/>
          </a:p>
        </p:txBody>
      </p:sp>
      <p:sp>
        <p:nvSpPr>
          <p:cNvPr id="103432" name="Line 13"/>
          <p:cNvSpPr>
            <a:spLocks noChangeShapeType="1"/>
          </p:cNvSpPr>
          <p:nvPr/>
        </p:nvSpPr>
        <p:spPr bwMode="auto">
          <a:xfrm>
            <a:off x="3581400" y="4419600"/>
            <a:ext cx="533400" cy="60960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l-GR"/>
          </a:p>
        </p:txBody>
      </p:sp>
      <p:sp>
        <p:nvSpPr>
          <p:cNvPr id="103433" name="Line 14"/>
          <p:cNvSpPr>
            <a:spLocks noChangeShapeType="1"/>
          </p:cNvSpPr>
          <p:nvPr/>
        </p:nvSpPr>
        <p:spPr bwMode="auto">
          <a:xfrm flipH="1">
            <a:off x="4953000" y="4495800"/>
            <a:ext cx="762000" cy="45720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l-GR"/>
          </a:p>
        </p:txBody>
      </p:sp>
    </p:spTree>
  </p:cSld>
  <p:clrMapOvr>
    <a:masterClrMapping/>
  </p:clrMapOvr>
  <p:transition/>
</p:sld>
</file>

<file path=ppt/slides/slide8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4338" name="Rectangle 2"/>
          <p:cNvSpPr>
            <a:spLocks noGrp="1" noChangeArrowheads="1"/>
          </p:cNvSpPr>
          <p:nvPr>
            <p:ph type="title"/>
          </p:nvPr>
        </p:nvSpPr>
        <p:spPr>
          <a:xfrm>
            <a:off x="428625" y="0"/>
            <a:ext cx="7772400" cy="1143000"/>
          </a:xfrm>
        </p:spPr>
        <p:txBody>
          <a:bodyPr rtlCol="0">
            <a:normAutofit fontScale="90000"/>
          </a:bodyPr>
          <a:lstStyle/>
          <a:p>
            <a:pPr fontAlgn="auto">
              <a:spcAft>
                <a:spcPts val="0"/>
              </a:spcAft>
              <a:defRPr/>
            </a:pPr>
            <a:r>
              <a:rPr lang="el-GR" dirty="0">
                <a:latin typeface="Bookman Old Style" pitchFamily="18" charset="0"/>
                <a:cs typeface="Times New Roman" pitchFamily="18" charset="0"/>
              </a:rPr>
              <a:t>Συνδυασμός Θεμελιώδους και Τεχνικής Ανάλυσης</a:t>
            </a:r>
          </a:p>
        </p:txBody>
      </p:sp>
      <p:sp>
        <p:nvSpPr>
          <p:cNvPr id="654339" name="Rectangle 3"/>
          <p:cNvSpPr>
            <a:spLocks noGrp="1" noChangeArrowheads="1"/>
          </p:cNvSpPr>
          <p:nvPr>
            <p:ph idx="1"/>
          </p:nvPr>
        </p:nvSpPr>
        <p:spPr>
          <a:xfrm>
            <a:off x="714375" y="1500188"/>
            <a:ext cx="7772400" cy="4114800"/>
          </a:xfrm>
        </p:spPr>
        <p:txBody>
          <a:bodyPr rtlCol="0">
            <a:normAutofit fontScale="92500" lnSpcReduction="10000"/>
          </a:bodyPr>
          <a:lstStyle/>
          <a:p>
            <a:pPr algn="just" fontAlgn="auto">
              <a:spcAft>
                <a:spcPts val="0"/>
              </a:spcAft>
              <a:defRPr/>
            </a:pPr>
            <a:r>
              <a:rPr lang="el-GR" dirty="0">
                <a:latin typeface="Bookman Old Style" pitchFamily="18" charset="0"/>
                <a:cs typeface="Times New Roman" pitchFamily="18" charset="0"/>
              </a:rPr>
              <a:t>Συχνά τα αποτελέσματα των υποδειγμάτων της τεχνικής ανάλυσης συγκρίνονται με τις αξιολογήσεις  που βασίζονται στην θεμελιώδη ανάλυση. </a:t>
            </a:r>
            <a:endParaRPr lang="el-GR" dirty="0">
              <a:latin typeface="Bookman Old Style" pitchFamily="18" charset="0"/>
            </a:endParaRPr>
          </a:p>
          <a:p>
            <a:pPr algn="just" fontAlgn="auto">
              <a:spcAft>
                <a:spcPts val="0"/>
              </a:spcAft>
              <a:defRPr/>
            </a:pPr>
            <a:r>
              <a:rPr lang="el-GR" dirty="0">
                <a:latin typeface="Bookman Old Style" pitchFamily="18" charset="0"/>
                <a:cs typeface="Times New Roman" pitchFamily="18" charset="0"/>
              </a:rPr>
              <a:t>Τόσο η ταύτιση των αποτελεσμάτων όσο και απόκλισή τους μπορούν να γίνουν αντικείμενο εκμετάλλευσης από τους διαχειριστές των Α/Κ κατά την επιλογή των αξιόγραφων.</a:t>
            </a:r>
            <a:r>
              <a:rPr lang="el-GR" dirty="0"/>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54339">
                                            <p:txEl>
                                              <p:pRg st="0" end="0"/>
                                            </p:txEl>
                                          </p:spTgt>
                                        </p:tgtEl>
                                        <p:attrNameLst>
                                          <p:attrName>style.visibility</p:attrName>
                                        </p:attrNameLst>
                                      </p:cBhvr>
                                      <p:to>
                                        <p:strVal val="visible"/>
                                      </p:to>
                                    </p:set>
                                    <p:animEffect transition="in" filter="wipe(left)">
                                      <p:cBhvr>
                                        <p:cTn id="7" dur="500"/>
                                        <p:tgtEl>
                                          <p:spTgt spid="6543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54339">
                                            <p:txEl>
                                              <p:pRg st="1" end="1"/>
                                            </p:txEl>
                                          </p:spTgt>
                                        </p:tgtEl>
                                        <p:attrNameLst>
                                          <p:attrName>style.visibility</p:attrName>
                                        </p:attrNameLst>
                                      </p:cBhvr>
                                      <p:to>
                                        <p:strVal val="visible"/>
                                      </p:to>
                                    </p:set>
                                    <p:animEffect transition="in" filter="wipe(left)">
                                      <p:cBhvr>
                                        <p:cTn id="12" dur="500"/>
                                        <p:tgtEl>
                                          <p:spTgt spid="65433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4339"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9234" name="Rectangle 2" descr="Large confetti"/>
          <p:cNvSpPr>
            <a:spLocks noGrp="1" noChangeArrowheads="1"/>
          </p:cNvSpPr>
          <p:nvPr>
            <p:ph type="title"/>
          </p:nvPr>
        </p:nvSpPr>
        <p:spPr>
          <a:xfrm>
            <a:off x="0" y="0"/>
            <a:ext cx="9144000" cy="838200"/>
          </a:xfrm>
          <a:solidFill>
            <a:srgbClr val="E68052"/>
          </a:solidFill>
        </p:spPr>
        <p:txBody>
          <a:bodyPr/>
          <a:lstStyle/>
          <a:p>
            <a:pPr algn="ctr"/>
            <a:r>
              <a:rPr lang="en-US" altLang="el-GR" b="1">
                <a:solidFill>
                  <a:srgbClr val="000000"/>
                </a:solidFill>
                <a:latin typeface="Bookman Old Style" pitchFamily="18" charset="0"/>
              </a:rPr>
              <a:t>P/E</a:t>
            </a:r>
            <a:endParaRPr lang="el-GR" altLang="el-GR" b="1">
              <a:solidFill>
                <a:srgbClr val="000000"/>
              </a:solidFill>
              <a:latin typeface="Bookman Old Style" pitchFamily="18" charset="0"/>
            </a:endParaRPr>
          </a:p>
        </p:txBody>
      </p:sp>
      <p:sp>
        <p:nvSpPr>
          <p:cNvPr id="1759235" name="Rectangle 3"/>
          <p:cNvSpPr>
            <a:spLocks noGrp="1" noChangeArrowheads="1"/>
          </p:cNvSpPr>
          <p:nvPr>
            <p:ph idx="1"/>
          </p:nvPr>
        </p:nvSpPr>
        <p:spPr>
          <a:xfrm>
            <a:off x="0" y="838200"/>
            <a:ext cx="9144000" cy="6019800"/>
          </a:xfrm>
          <a:solidFill>
            <a:srgbClr val="FEFBE6"/>
          </a:solidFill>
        </p:spPr>
        <p:txBody>
          <a:bodyPr/>
          <a:lstStyle/>
          <a:p>
            <a:pPr algn="just"/>
            <a:r>
              <a:rPr lang="el-GR" altLang="el-GR" sz="2800" dirty="0">
                <a:solidFill>
                  <a:srgbClr val="000000"/>
                </a:solidFill>
                <a:latin typeface="Arial" charset="0"/>
              </a:rPr>
              <a:t>Ε</a:t>
            </a:r>
            <a:r>
              <a:rPr lang="el-GR" altLang="el-GR" sz="2800" dirty="0">
                <a:solidFill>
                  <a:srgbClr val="000000"/>
                </a:solidFill>
                <a:latin typeface="Arial" charset="0"/>
                <a:cs typeface="Arial" charset="0"/>
              </a:rPr>
              <a:t>ίναι θετικό μέγεθος </a:t>
            </a:r>
            <a:endParaRPr lang="el-GR" altLang="el-GR" sz="2800" dirty="0">
              <a:solidFill>
                <a:srgbClr val="000000"/>
              </a:solidFill>
              <a:latin typeface="Arial" charset="0"/>
            </a:endParaRPr>
          </a:p>
          <a:p>
            <a:pPr algn="just"/>
            <a:r>
              <a:rPr lang="el-GR" altLang="el-GR" sz="2800" dirty="0">
                <a:solidFill>
                  <a:srgbClr val="000000"/>
                </a:solidFill>
                <a:latin typeface="Arial" charset="0"/>
              </a:rPr>
              <a:t>Δ</a:t>
            </a:r>
            <a:r>
              <a:rPr lang="el-GR" altLang="el-GR" sz="2800" dirty="0">
                <a:solidFill>
                  <a:srgbClr val="000000"/>
                </a:solidFill>
                <a:latin typeface="Arial" charset="0"/>
                <a:cs typeface="Arial" charset="0"/>
              </a:rPr>
              <a:t>εν υπολογίζεται όταν η επιχείρηση έχει ζημίες. </a:t>
            </a:r>
            <a:endParaRPr lang="el-GR" altLang="el-GR" sz="2800" dirty="0">
              <a:solidFill>
                <a:srgbClr val="000000"/>
              </a:solidFill>
              <a:latin typeface="Arial" charset="0"/>
            </a:endParaRPr>
          </a:p>
          <a:p>
            <a:pPr algn="just"/>
            <a:r>
              <a:rPr lang="el-GR" altLang="el-GR" sz="2800" dirty="0">
                <a:solidFill>
                  <a:srgbClr val="000000"/>
                </a:solidFill>
                <a:latin typeface="Arial" charset="0"/>
              </a:rPr>
              <a:t>Ό</a:t>
            </a:r>
            <a:r>
              <a:rPr lang="el-GR" altLang="el-GR" sz="2800" dirty="0">
                <a:solidFill>
                  <a:srgbClr val="000000"/>
                </a:solidFill>
                <a:latin typeface="Arial" charset="0"/>
                <a:cs typeface="Arial" charset="0"/>
              </a:rPr>
              <a:t>ταν τα κέρδη είναι μηδέν ισούται με το άπειρο και δεν υπολογίζεται.</a:t>
            </a:r>
            <a:endParaRPr lang="el-GR" altLang="el-GR" sz="2800" dirty="0">
              <a:solidFill>
                <a:srgbClr val="000000"/>
              </a:solidFill>
              <a:latin typeface="Arial Unicode MS" pitchFamily="34" charset="-128"/>
              <a:ea typeface="Arial Unicode MS" pitchFamily="34" charset="-128"/>
              <a:cs typeface="Arial Unicode MS" pitchFamily="34" charset="-128"/>
            </a:endParaRPr>
          </a:p>
          <a:p>
            <a:pPr algn="just"/>
            <a:r>
              <a:rPr lang="el-GR" altLang="el-GR" dirty="0">
                <a:solidFill>
                  <a:srgbClr val="000000"/>
                </a:solidFill>
                <a:latin typeface="Arial" charset="0"/>
              </a:rPr>
              <a:t>Υπολογίζεται</a:t>
            </a:r>
            <a:r>
              <a:rPr lang="el-GR" altLang="el-GR" dirty="0">
                <a:solidFill>
                  <a:srgbClr val="000000"/>
                </a:solidFill>
                <a:latin typeface="Arial" charset="0"/>
                <a:cs typeface="Arial" charset="0"/>
              </a:rPr>
              <a:t> </a:t>
            </a:r>
            <a:endParaRPr lang="el-GR" altLang="el-GR" dirty="0">
              <a:solidFill>
                <a:srgbClr val="000000"/>
              </a:solidFill>
              <a:latin typeface="Arial" charset="0"/>
            </a:endParaRPr>
          </a:p>
          <a:p>
            <a:pPr lvl="1" algn="just">
              <a:buClr>
                <a:srgbClr val="FF6600"/>
              </a:buClr>
              <a:buFont typeface="Wingdings" pitchFamily="2" charset="2"/>
              <a:buChar char="Ø"/>
            </a:pPr>
            <a:r>
              <a:rPr lang="el-GR" altLang="el-GR" dirty="0">
                <a:solidFill>
                  <a:srgbClr val="000000"/>
                </a:solidFill>
                <a:latin typeface="Arial" charset="0"/>
                <a:cs typeface="Arial" charset="0"/>
              </a:rPr>
              <a:t>είτε </a:t>
            </a:r>
            <a:r>
              <a:rPr lang="el-GR" altLang="el-GR" dirty="0">
                <a:solidFill>
                  <a:srgbClr val="000000"/>
                </a:solidFill>
                <a:latin typeface="Arial" charset="0"/>
              </a:rPr>
              <a:t>με </a:t>
            </a:r>
            <a:r>
              <a:rPr lang="el-GR" altLang="el-GR" dirty="0">
                <a:solidFill>
                  <a:srgbClr val="000000"/>
                </a:solidFill>
                <a:latin typeface="Arial" charset="0"/>
                <a:cs typeface="Arial" charset="0"/>
              </a:rPr>
              <a:t>βάση τα κατά μετοχή κέρδη της προηγουμένης χρήσεως </a:t>
            </a:r>
            <a:endParaRPr lang="el-GR" altLang="el-GR" dirty="0">
              <a:solidFill>
                <a:srgbClr val="000000"/>
              </a:solidFill>
              <a:latin typeface="Arial" charset="0"/>
            </a:endParaRPr>
          </a:p>
          <a:p>
            <a:pPr lvl="2" algn="just">
              <a:buClr>
                <a:srgbClr val="D3EE4A"/>
              </a:buClr>
              <a:buFont typeface="Wingdings" pitchFamily="2" charset="2"/>
              <a:buChar char="ü"/>
            </a:pPr>
            <a:r>
              <a:rPr lang="el-GR" altLang="el-GR" dirty="0">
                <a:solidFill>
                  <a:srgbClr val="000000"/>
                </a:solidFill>
                <a:latin typeface="Arial" charset="0"/>
                <a:cs typeface="Arial" charset="0"/>
              </a:rPr>
              <a:t>ιστορικός λόγος τιμής προς κέρδη κατά μετοχή </a:t>
            </a:r>
            <a:endParaRPr lang="el-GR" altLang="el-GR" dirty="0">
              <a:solidFill>
                <a:srgbClr val="000000"/>
              </a:solidFill>
              <a:latin typeface="Arial" charset="0"/>
            </a:endParaRPr>
          </a:p>
          <a:p>
            <a:pPr lvl="1" algn="just">
              <a:buClr>
                <a:srgbClr val="FF6600"/>
              </a:buClr>
              <a:buFont typeface="Wingdings" pitchFamily="2" charset="2"/>
              <a:buChar char="Ø"/>
            </a:pPr>
            <a:r>
              <a:rPr lang="el-GR" altLang="el-GR" dirty="0">
                <a:solidFill>
                  <a:srgbClr val="000000"/>
                </a:solidFill>
                <a:latin typeface="Arial" charset="0"/>
                <a:cs typeface="Arial" charset="0"/>
              </a:rPr>
              <a:t>είτε με βάση τα προσδοκώμενα κέρδη της τρεχούσης χρήσεως</a:t>
            </a:r>
            <a:r>
              <a:rPr lang="el-GR" altLang="el-GR" sz="2400" dirty="0">
                <a:solidFill>
                  <a:srgbClr val="000000"/>
                </a:solidFill>
                <a:latin typeface="Arial" charset="0"/>
                <a:cs typeface="Arial" charset="0"/>
              </a:rPr>
              <a:t> </a:t>
            </a:r>
            <a:endParaRPr lang="el-GR" altLang="el-GR" sz="2400" dirty="0">
              <a:solidFill>
                <a:srgbClr val="000000"/>
              </a:solidFill>
              <a:latin typeface="Arial" charset="0"/>
            </a:endParaRPr>
          </a:p>
          <a:p>
            <a:pPr lvl="2" algn="just">
              <a:buClr>
                <a:srgbClr val="D3EE4A"/>
              </a:buClr>
              <a:buFont typeface="Wingdings" pitchFamily="2" charset="2"/>
              <a:buChar char="ü"/>
            </a:pPr>
            <a:r>
              <a:rPr lang="el-GR" altLang="el-GR" dirty="0">
                <a:solidFill>
                  <a:srgbClr val="000000"/>
                </a:solidFill>
                <a:latin typeface="Arial" charset="0"/>
                <a:cs typeface="Arial" charset="0"/>
              </a:rPr>
              <a:t>προσδοκώμενος Λόγος Τιμής προ κέρδη κατά μετοχή, </a:t>
            </a:r>
            <a:endParaRPr lang="el-GR" altLang="el-GR" dirty="0">
              <a:solidFill>
                <a:srgbClr val="000000"/>
              </a:solidFill>
              <a:latin typeface="Arial" charset="0"/>
            </a:endParaRPr>
          </a:p>
          <a:p>
            <a:pPr lvl="2" algn="just">
              <a:buClr>
                <a:srgbClr val="D3EE4A"/>
              </a:buClr>
              <a:buFont typeface="Wingdings" pitchFamily="2" charset="2"/>
              <a:buChar char="ü"/>
            </a:pPr>
            <a:r>
              <a:rPr lang="el-GR" altLang="el-GR" dirty="0">
                <a:solidFill>
                  <a:srgbClr val="000000"/>
                </a:solidFill>
                <a:latin typeface="Arial" charset="0"/>
                <a:cs typeface="Arial" charset="0"/>
              </a:rPr>
              <a:t>η τιμή των μετοχών μιας επιχειρήσεως επηρεάζεται πολύ από τα προσδοκώμενα κέρδη </a:t>
            </a:r>
            <a:endParaRPr lang="el-GR" altLang="el-GR" dirty="0">
              <a:solidFill>
                <a:srgbClr val="000000"/>
              </a:solidFill>
              <a:latin typeface="Arial" charset="0"/>
            </a:endParaRPr>
          </a:p>
        </p:txBody>
      </p:sp>
    </p:spTree>
    <p:extLst>
      <p:ext uri="{BB962C8B-B14F-4D97-AF65-F5344CB8AC3E}">
        <p14:creationId xmlns:p14="http://schemas.microsoft.com/office/powerpoint/2010/main" val="1935726818"/>
      </p:ext>
    </p:extLst>
  </p:cSld>
  <p:clrMapOvr>
    <a:masterClrMapping/>
  </p:clrMapOvr>
  <p:transition spd="med">
    <p:random/>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59235">
                                            <p:txEl>
                                              <p:pRg st="0" end="0"/>
                                            </p:txEl>
                                          </p:spTgt>
                                        </p:tgtEl>
                                        <p:attrNameLst>
                                          <p:attrName>style.visibility</p:attrName>
                                        </p:attrNameLst>
                                      </p:cBhvr>
                                      <p:to>
                                        <p:strVal val="visible"/>
                                      </p:to>
                                    </p:set>
                                    <p:animEffect transition="in" filter="dissolve">
                                      <p:cBhvr>
                                        <p:cTn id="7" dur="500"/>
                                        <p:tgtEl>
                                          <p:spTgt spid="17592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59235">
                                            <p:txEl>
                                              <p:pRg st="1" end="1"/>
                                            </p:txEl>
                                          </p:spTgt>
                                        </p:tgtEl>
                                        <p:attrNameLst>
                                          <p:attrName>style.visibility</p:attrName>
                                        </p:attrNameLst>
                                      </p:cBhvr>
                                      <p:to>
                                        <p:strVal val="visible"/>
                                      </p:to>
                                    </p:set>
                                    <p:animEffect transition="in" filter="dissolve">
                                      <p:cBhvr>
                                        <p:cTn id="12" dur="500"/>
                                        <p:tgtEl>
                                          <p:spTgt spid="17592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59235">
                                            <p:txEl>
                                              <p:pRg st="2" end="2"/>
                                            </p:txEl>
                                          </p:spTgt>
                                        </p:tgtEl>
                                        <p:attrNameLst>
                                          <p:attrName>style.visibility</p:attrName>
                                        </p:attrNameLst>
                                      </p:cBhvr>
                                      <p:to>
                                        <p:strVal val="visible"/>
                                      </p:to>
                                    </p:set>
                                    <p:animEffect transition="in" filter="dissolve">
                                      <p:cBhvr>
                                        <p:cTn id="17" dur="500"/>
                                        <p:tgtEl>
                                          <p:spTgt spid="175923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759235">
                                            <p:txEl>
                                              <p:pRg st="3" end="3"/>
                                            </p:txEl>
                                          </p:spTgt>
                                        </p:tgtEl>
                                        <p:attrNameLst>
                                          <p:attrName>style.visibility</p:attrName>
                                        </p:attrNameLst>
                                      </p:cBhvr>
                                      <p:to>
                                        <p:strVal val="visible"/>
                                      </p:to>
                                    </p:set>
                                    <p:animEffect transition="in" filter="dissolve">
                                      <p:cBhvr>
                                        <p:cTn id="22" dur="500"/>
                                        <p:tgtEl>
                                          <p:spTgt spid="1759235">
                                            <p:txEl>
                                              <p:pRg st="3" end="3"/>
                                            </p:txEl>
                                          </p:spTgt>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1759235">
                                            <p:txEl>
                                              <p:pRg st="4" end="4"/>
                                            </p:txEl>
                                          </p:spTgt>
                                        </p:tgtEl>
                                        <p:attrNameLst>
                                          <p:attrName>style.visibility</p:attrName>
                                        </p:attrNameLst>
                                      </p:cBhvr>
                                      <p:to>
                                        <p:strVal val="visible"/>
                                      </p:to>
                                    </p:set>
                                    <p:animEffect transition="in" filter="dissolve">
                                      <p:cBhvr>
                                        <p:cTn id="25" dur="500"/>
                                        <p:tgtEl>
                                          <p:spTgt spid="1759235">
                                            <p:txEl>
                                              <p:pRg st="4" end="4"/>
                                            </p:txEl>
                                          </p:spTgt>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1759235">
                                            <p:txEl>
                                              <p:pRg st="5" end="5"/>
                                            </p:txEl>
                                          </p:spTgt>
                                        </p:tgtEl>
                                        <p:attrNameLst>
                                          <p:attrName>style.visibility</p:attrName>
                                        </p:attrNameLst>
                                      </p:cBhvr>
                                      <p:to>
                                        <p:strVal val="visible"/>
                                      </p:to>
                                    </p:set>
                                    <p:animEffect transition="in" filter="dissolve">
                                      <p:cBhvr>
                                        <p:cTn id="28" dur="500"/>
                                        <p:tgtEl>
                                          <p:spTgt spid="1759235">
                                            <p:txEl>
                                              <p:pRg st="5" end="5"/>
                                            </p:txEl>
                                          </p:spTgt>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1759235">
                                            <p:txEl>
                                              <p:pRg st="6" end="6"/>
                                            </p:txEl>
                                          </p:spTgt>
                                        </p:tgtEl>
                                        <p:attrNameLst>
                                          <p:attrName>style.visibility</p:attrName>
                                        </p:attrNameLst>
                                      </p:cBhvr>
                                      <p:to>
                                        <p:strVal val="visible"/>
                                      </p:to>
                                    </p:set>
                                    <p:animEffect transition="in" filter="dissolve">
                                      <p:cBhvr>
                                        <p:cTn id="31" dur="500"/>
                                        <p:tgtEl>
                                          <p:spTgt spid="1759235">
                                            <p:txEl>
                                              <p:pRg st="6" end="6"/>
                                            </p:txEl>
                                          </p:spTgt>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1759235">
                                            <p:txEl>
                                              <p:pRg st="7" end="7"/>
                                            </p:txEl>
                                          </p:spTgt>
                                        </p:tgtEl>
                                        <p:attrNameLst>
                                          <p:attrName>style.visibility</p:attrName>
                                        </p:attrNameLst>
                                      </p:cBhvr>
                                      <p:to>
                                        <p:strVal val="visible"/>
                                      </p:to>
                                    </p:set>
                                    <p:animEffect transition="in" filter="dissolve">
                                      <p:cBhvr>
                                        <p:cTn id="34" dur="500"/>
                                        <p:tgtEl>
                                          <p:spTgt spid="1759235">
                                            <p:txEl>
                                              <p:pRg st="7" end="7"/>
                                            </p:txEl>
                                          </p:spTgt>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1759235">
                                            <p:txEl>
                                              <p:pRg st="8" end="8"/>
                                            </p:txEl>
                                          </p:spTgt>
                                        </p:tgtEl>
                                        <p:attrNameLst>
                                          <p:attrName>style.visibility</p:attrName>
                                        </p:attrNameLst>
                                      </p:cBhvr>
                                      <p:to>
                                        <p:strVal val="visible"/>
                                      </p:to>
                                    </p:set>
                                    <p:animEffect transition="in" filter="dissolve">
                                      <p:cBhvr>
                                        <p:cTn id="37" dur="500"/>
                                        <p:tgtEl>
                                          <p:spTgt spid="175923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9235" grpId="0" build="p" autoUpdateAnimBg="0"/>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17086</TotalTime>
  <Words>4769</Words>
  <Application>Microsoft Office PowerPoint</Application>
  <PresentationFormat>Προβολή στην οθόνη (4:3)</PresentationFormat>
  <Paragraphs>479</Paragraphs>
  <Slides>82</Slides>
  <Notes>1</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82</vt:i4>
      </vt:variant>
    </vt:vector>
  </HeadingPairs>
  <TitlesOfParts>
    <vt:vector size="84" baseType="lpstr">
      <vt:lpstr>Θέμα του Office</vt:lpstr>
      <vt:lpstr>Φύλλο εργασίας</vt:lpstr>
      <vt:lpstr>Επενδυτικοί Αριθμοδείκτες </vt:lpstr>
      <vt:lpstr>Κέρδη ανά μετοχή - KAM EPS</vt:lpstr>
      <vt:lpstr>Κέρδη ανά μετοχή - KAM EPS</vt:lpstr>
      <vt:lpstr>Κέρδη ανά μετοχή - KAM EPS</vt:lpstr>
      <vt:lpstr>Κέρδη ανά μετοχή - KAM EPS</vt:lpstr>
      <vt:lpstr>P/E</vt:lpstr>
      <vt:lpstr>P/E</vt:lpstr>
      <vt:lpstr>P/E</vt:lpstr>
      <vt:lpstr>P/E</vt:lpstr>
      <vt:lpstr>Παρουσίαση του PowerPoint</vt:lpstr>
      <vt:lpstr>Παρουσίαση του PowerPoint</vt:lpstr>
      <vt:lpstr>Παρουσίαση του PowerPoint</vt:lpstr>
      <vt:lpstr>Αδυναμίες του δείκτη </vt:lpstr>
      <vt:lpstr>Αδυναμίες του δείκτη </vt:lpstr>
      <vt:lpstr>Αδυναμίες του δείκτη </vt:lpstr>
      <vt:lpstr>Παρουσίαση του PowerPoint</vt:lpstr>
      <vt:lpstr>ΕΦΑΡΜΟΓΗ </vt:lpstr>
      <vt:lpstr>Παρουσίαση του PowerPoint</vt:lpstr>
      <vt:lpstr>P/ E  και κλάδος</vt:lpstr>
      <vt:lpstr>P/E</vt:lpstr>
      <vt:lpstr>Παρουσίαση του PowerPoint</vt:lpstr>
      <vt:lpstr>Παρουσίαση του PowerPoint</vt:lpstr>
      <vt:lpstr>Παρουσίαση του PowerPoint</vt:lpstr>
      <vt:lpstr>P/BV Τιμή προς Λογιστική Αξία </vt:lpstr>
      <vt:lpstr>Παρουσίαση του PowerPoint</vt:lpstr>
      <vt:lpstr>P/BV Τιμή προς Λογιστική Αξία </vt:lpstr>
      <vt:lpstr>P/BV</vt:lpstr>
      <vt:lpstr>Χρήση P/E και P/BV</vt:lpstr>
      <vt:lpstr>Χρήση P/E και P/BV</vt:lpstr>
      <vt:lpstr>Χρήση P/E και P/BV</vt:lpstr>
      <vt:lpstr>Χρήση P/E και P/BV</vt:lpstr>
      <vt:lpstr>Μερισματική απόδοση</vt:lpstr>
      <vt:lpstr>Ονομαστική αξία</vt:lpstr>
      <vt:lpstr>Ονομαστική αξία</vt:lpstr>
      <vt:lpstr>Λογιστική αξία </vt:lpstr>
      <vt:lpstr>Λογιστική αξία </vt:lpstr>
      <vt:lpstr>Αξία ρευστοποίησης </vt:lpstr>
      <vt:lpstr>Αξία ρευστοποίησης </vt:lpstr>
      <vt:lpstr>Αξία ρευστοποίησης </vt:lpstr>
      <vt:lpstr>Χρηματιστηριακή Αξία</vt:lpstr>
      <vt:lpstr>Χρηματιστηριακή Αξία</vt:lpstr>
      <vt:lpstr>Εσωτερική αξία</vt:lpstr>
      <vt:lpstr>Εσωτερική αξία</vt:lpstr>
      <vt:lpstr>Παρουσίαση του PowerPoint</vt:lpstr>
      <vt:lpstr>ΔΕΙΚΤΗΣ ΒΕΤΑ</vt:lpstr>
      <vt:lpstr>Ο δείκτης «κεφαλαιοποίηση / πωλήσεις»  </vt:lpstr>
      <vt:lpstr>Ο δείκτης «κεφαλαιοποίηση / πωλήσεις»  </vt:lpstr>
      <vt:lpstr>Ο δείκτης «κεφαλαιοποίηση / πωλήσεις»  </vt:lpstr>
      <vt:lpstr>Ο δείκτης «κεφαλαιοποίηση / πωλήσεις»  </vt:lpstr>
      <vt:lpstr>Ο δείκτης «κεφαλαιοποίηση / πωλήσεις»  </vt:lpstr>
      <vt:lpstr>Η πρακτική εφαρμογή του δείκτη</vt:lpstr>
      <vt:lpstr>Ο δείκτης «κεφαλαιοποίηση / πωλήσεις»  </vt:lpstr>
      <vt:lpstr>Ο δείκτης «κεφαλαιοποίηση / πωλήσεις»  </vt:lpstr>
      <vt:lpstr>Ο δείκτης «κεφαλαιοποίηση / πωλήσεις»  </vt:lpstr>
      <vt:lpstr>Παρουσίαση του PowerPoint</vt:lpstr>
      <vt:lpstr>Παρουσίαση του PowerPoint</vt:lpstr>
      <vt:lpstr>Παρουσίαση του PowerPoint</vt:lpstr>
      <vt:lpstr>ΣΥΜΠΕΡΑΣΜΑΤΑ</vt:lpstr>
      <vt:lpstr>ΣΥΜΠΕΡΑΣΜΑΤΑ</vt:lpstr>
      <vt:lpstr>Ο δείκτης «κεφαλαιοποίηση / πωλήσεις»  </vt:lpstr>
      <vt:lpstr>Ο δείκτης «κεφαλαιοποίηση / πωλήσεις»  </vt:lpstr>
      <vt:lpstr>Παρουσίαση του PowerPoint</vt:lpstr>
      <vt:lpstr>Παρουσίαση του PowerPoint</vt:lpstr>
      <vt:lpstr>Η θεωρία της τυχαίας επέλευσης των χρηματιστηριακών τιμών</vt:lpstr>
      <vt:lpstr>Θεωρία της "τυχαίας πορείας"  random walk theory</vt:lpstr>
      <vt:lpstr>Θεωρία της τυχαίας επέλευσης των χρηματιστηριακών τιμών</vt:lpstr>
      <vt:lpstr>Θεωρία της τυχαίας πορείας</vt:lpstr>
      <vt:lpstr>Θεωρία της τυχαίας πορείας </vt:lpstr>
      <vt:lpstr>Θεωρία της τυχαίας πορείας </vt:lpstr>
      <vt:lpstr>Θεωρία της τυχαίας πορείας </vt:lpstr>
      <vt:lpstr>Θεωρίες διαχείρισης χαρτοφυλακίου </vt:lpstr>
      <vt:lpstr>Θεωρίες διαχείρισης χαρτοφυλακίου </vt:lpstr>
      <vt:lpstr>Θεωρίες διαχείρισης χαρτοφυλακίου </vt:lpstr>
      <vt:lpstr>Θεωρίες διαχείρισης χαρτοφυλακίου </vt:lpstr>
      <vt:lpstr>Παρουσίαση του PowerPoint</vt:lpstr>
      <vt:lpstr>Θεωρία της τυχαίας πορείας </vt:lpstr>
      <vt:lpstr>Θεωρία της τυχαίας πορείας </vt:lpstr>
      <vt:lpstr>Παρουσίαση του PowerPoint</vt:lpstr>
      <vt:lpstr>Θεμελιώδης Ανάλυση </vt:lpstr>
      <vt:lpstr>Θεμελιώδης Ανάλυση </vt:lpstr>
      <vt:lpstr>Παρουσίαση του PowerPoint</vt:lpstr>
      <vt:lpstr>Συνδυασμός Θεμελιώδους και Τεχνικής Ανάλυσης</vt:lpstr>
    </vt:vector>
  </TitlesOfParts>
  <Company>sn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ΧΡΗΜΑΤΑΓΟΡΑ</dc:title>
  <dc:creator>ΝΙΚΟΣ</dc:creator>
  <cp:lastModifiedBy>user</cp:lastModifiedBy>
  <cp:revision>99</cp:revision>
  <dcterms:created xsi:type="dcterms:W3CDTF">2002-01-30T05:38:39Z</dcterms:created>
  <dcterms:modified xsi:type="dcterms:W3CDTF">2016-11-10T15:37:35Z</dcterms:modified>
</cp:coreProperties>
</file>