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2" r:id="rId1"/>
  </p:sldMasterIdLst>
  <p:notesMasterIdLst>
    <p:notesMasterId r:id="rId23"/>
  </p:notesMasterIdLst>
  <p:sldIdLst>
    <p:sldId id="279" r:id="rId2"/>
    <p:sldId id="262" r:id="rId3"/>
    <p:sldId id="261" r:id="rId4"/>
    <p:sldId id="259" r:id="rId5"/>
    <p:sldId id="260" r:id="rId6"/>
    <p:sldId id="263" r:id="rId7"/>
    <p:sldId id="264" r:id="rId8"/>
    <p:sldId id="265" r:id="rId9"/>
    <p:sldId id="266" r:id="rId10"/>
    <p:sldId id="267" r:id="rId11"/>
    <p:sldId id="269" r:id="rId12"/>
    <p:sldId id="270" r:id="rId13"/>
    <p:sldId id="271" r:id="rId14"/>
    <p:sldId id="278" r:id="rId15"/>
    <p:sldId id="272" r:id="rId16"/>
    <p:sldId id="273" r:id="rId17"/>
    <p:sldId id="275" r:id="rId18"/>
    <p:sldId id="274" r:id="rId19"/>
    <p:sldId id="276" r:id="rId20"/>
    <p:sldId id="277" r:id="rId21"/>
    <p:sldId id="280" r:id="rId22"/>
  </p:sldIdLst>
  <p:sldSz cx="9144000" cy="6858000" type="screen4x3"/>
  <p:notesSz cx="6858000" cy="9144000"/>
  <p:defaultTextStyle>
    <a:defPPr>
      <a:defRPr lang="el-G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576" autoAdjust="0"/>
  </p:normalViewPr>
  <p:slideViewPr>
    <p:cSldViewPr>
      <p:cViewPr varScale="1">
        <p:scale>
          <a:sx n="86" d="100"/>
          <a:sy n="86" d="100"/>
        </p:scale>
        <p:origin x="-1092" y="-90"/>
      </p:cViewPr>
      <p:guideLst>
        <p:guide orient="horz" pos="2160"/>
        <p:guide pos="2880"/>
      </p:guideLst>
    </p:cSldViewPr>
  </p:slideViewPr>
  <p:outlineViewPr>
    <p:cViewPr>
      <p:scale>
        <a:sx n="33" d="100"/>
        <a:sy n="33" d="100"/>
      </p:scale>
      <p:origin x="42"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 Θέση κεφαλίδας"/>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l-GR"/>
          </a:p>
        </p:txBody>
      </p:sp>
      <p:sp>
        <p:nvSpPr>
          <p:cNvPr id="3" name="2 - Θέση ημερομηνίας"/>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57073AD8-A8C0-456A-8A46-7F9FA248B1E1}" type="datetimeFigureOut">
              <a:rPr lang="el-GR"/>
              <a:pPr>
                <a:defRPr/>
              </a:pPr>
              <a:t>26/2/2016</a:t>
            </a:fld>
            <a:endParaRPr lang="el-GR"/>
          </a:p>
        </p:txBody>
      </p:sp>
      <p:sp>
        <p:nvSpPr>
          <p:cNvPr id="4" name="3 - Θέση εικόνας διαφάνειας"/>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l-GR" noProof="0"/>
          </a:p>
        </p:txBody>
      </p:sp>
      <p:sp>
        <p:nvSpPr>
          <p:cNvPr id="5" name="4 - Θέση σημειώσεων"/>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l-GR" noProof="0" smtClean="0"/>
              <a:t>Kλικ για επεξεργασία των στυλ του υποδείγματος</a:t>
            </a:r>
          </a:p>
          <a:p>
            <a:pPr lvl="1"/>
            <a:r>
              <a:rPr lang="el-GR" noProof="0" smtClean="0"/>
              <a:t>Δεύτερου επιπέδου</a:t>
            </a:r>
          </a:p>
          <a:p>
            <a:pPr lvl="2"/>
            <a:r>
              <a:rPr lang="el-GR" noProof="0" smtClean="0"/>
              <a:t>Τρίτου επιπέδου</a:t>
            </a:r>
          </a:p>
          <a:p>
            <a:pPr lvl="3"/>
            <a:r>
              <a:rPr lang="el-GR" noProof="0" smtClean="0"/>
              <a:t>Τέταρτου επιπέδου</a:t>
            </a:r>
          </a:p>
          <a:p>
            <a:pPr lvl="4"/>
            <a:r>
              <a:rPr lang="el-GR" noProof="0" smtClean="0"/>
              <a:t>Πέμπτου επιπέδου</a:t>
            </a:r>
            <a:endParaRPr lang="el-GR" noProof="0"/>
          </a:p>
        </p:txBody>
      </p:sp>
      <p:sp>
        <p:nvSpPr>
          <p:cNvPr id="6" name="5 - Θέση υποσέλιδου"/>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l-GR"/>
          </a:p>
        </p:txBody>
      </p:sp>
      <p:sp>
        <p:nvSpPr>
          <p:cNvPr id="7" name="6 - Θέση αριθμού διαφάνειας"/>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AD81ECAD-5E71-4160-9E94-73A8494EBBB0}" type="slidenum">
              <a:rPr lang="el-GR"/>
              <a:pPr>
                <a:defRPr/>
              </a:pPr>
              <a:t>‹#›</a:t>
            </a:fld>
            <a:endParaRPr lang="el-GR"/>
          </a:p>
        </p:txBody>
      </p:sp>
    </p:spTree>
    <p:extLst>
      <p:ext uri="{BB962C8B-B14F-4D97-AF65-F5344CB8AC3E}">
        <p14:creationId xmlns="" xmlns:p14="http://schemas.microsoft.com/office/powerpoint/2010/main" val="3753211577"/>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1 - Θέση εικόνας διαφάνειας"/>
          <p:cNvSpPr>
            <a:spLocks noGrp="1" noRot="1" noChangeAspect="1" noTextEdit="1"/>
          </p:cNvSpPr>
          <p:nvPr>
            <p:ph type="sldImg"/>
          </p:nvPr>
        </p:nvSpPr>
        <p:spPr bwMode="auto">
          <a:noFill/>
          <a:ln>
            <a:solidFill>
              <a:srgbClr val="000000"/>
            </a:solidFill>
            <a:miter lim="800000"/>
            <a:headEnd/>
            <a:tailEnd/>
          </a:ln>
        </p:spPr>
      </p:sp>
      <p:sp>
        <p:nvSpPr>
          <p:cNvPr id="26627" name="2 - Θέση σημειώσεων"/>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26628" name="3 - Θέση αριθμού διαφάνειας"/>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C6C53AB-7880-41F6-BD3C-5F61D5192E85}" type="slidenum">
              <a:rPr lang="el-GR" smtClean="0"/>
              <a:pPr fontAlgn="base">
                <a:spcBef>
                  <a:spcPct val="0"/>
                </a:spcBef>
                <a:spcAft>
                  <a:spcPct val="0"/>
                </a:spcAft>
                <a:defRPr/>
              </a:pPr>
              <a:t>14</a:t>
            </a:fld>
            <a:endParaRPr lang="el-G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1 - Θέση εικόνας διαφάνειας"/>
          <p:cNvSpPr>
            <a:spLocks noGrp="1" noRot="1" noChangeAspect="1" noTextEdit="1"/>
          </p:cNvSpPr>
          <p:nvPr>
            <p:ph type="sldImg"/>
          </p:nvPr>
        </p:nvSpPr>
        <p:spPr bwMode="auto">
          <a:noFill/>
          <a:ln>
            <a:solidFill>
              <a:srgbClr val="000000"/>
            </a:solidFill>
            <a:miter lim="800000"/>
            <a:headEnd/>
            <a:tailEnd/>
          </a:ln>
        </p:spPr>
      </p:sp>
      <p:sp>
        <p:nvSpPr>
          <p:cNvPr id="26627" name="2 - Θέση σημειώσεων"/>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26628" name="3 - Θέση αριθμού διαφάνειας"/>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8C6C53AB-7880-41F6-BD3C-5F61D5192E85}" type="slidenum">
              <a:rPr lang="el-GR" smtClean="0"/>
              <a:pPr fontAlgn="base">
                <a:spcBef>
                  <a:spcPct val="0"/>
                </a:spcBef>
                <a:spcAft>
                  <a:spcPct val="0"/>
                </a:spcAft>
                <a:defRPr/>
              </a:pPr>
              <a:t>15</a:t>
            </a:fld>
            <a:endParaRPr lang="el-GR"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1 - Τίτλος"/>
          <p:cNvSpPr>
            <a:spLocks noGrp="1"/>
          </p:cNvSpPr>
          <p:nvPr>
            <p:ph type="ctrTitle"/>
          </p:nvPr>
        </p:nvSpPr>
        <p:spPr>
          <a:xfrm>
            <a:off x="685800" y="2130425"/>
            <a:ext cx="7772400" cy="1470025"/>
          </a:xfrm>
        </p:spPr>
        <p:txBody>
          <a:bodyPr/>
          <a:lstStyle/>
          <a:p>
            <a:r>
              <a:rPr lang="el-GR" smtClean="0"/>
              <a:t>Kλικ για επεξεργασία του τίτλου</a:t>
            </a:r>
            <a:endParaRPr lang="el-GR"/>
          </a:p>
        </p:txBody>
      </p:sp>
      <p:sp>
        <p:nvSpPr>
          <p:cNvPr id="3" name="2 - Υπότιτλος"/>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Κάντε κλικ για να επεξεργαστείτε τον υπότιτλο του υποδείγματος</a:t>
            </a:r>
            <a:endParaRPr lang="el-GR"/>
          </a:p>
        </p:txBody>
      </p:sp>
      <p:sp>
        <p:nvSpPr>
          <p:cNvPr id="4" name="3 - Θέση ημερομηνίας"/>
          <p:cNvSpPr>
            <a:spLocks noGrp="1"/>
          </p:cNvSpPr>
          <p:nvPr>
            <p:ph type="dt" sz="half" idx="10"/>
          </p:nvPr>
        </p:nvSpPr>
        <p:spPr/>
        <p:txBody>
          <a:bodyPr/>
          <a:lstStyle/>
          <a:p>
            <a:pPr>
              <a:defRPr/>
            </a:pPr>
            <a:fld id="{933FC3E9-73EA-42B5-A1C0-60E2A213D49A}" type="datetimeFigureOut">
              <a:rPr lang="el-GR" smtClean="0"/>
              <a:pPr>
                <a:defRPr/>
              </a:pPr>
              <a:t>26/2/2016</a:t>
            </a:fld>
            <a:endParaRPr lang="el-GR"/>
          </a:p>
        </p:txBody>
      </p:sp>
      <p:sp>
        <p:nvSpPr>
          <p:cNvPr id="5" name="4 - Θέση υποσέλιδου"/>
          <p:cNvSpPr>
            <a:spLocks noGrp="1"/>
          </p:cNvSpPr>
          <p:nvPr>
            <p:ph type="ftr" sz="quarter" idx="11"/>
          </p:nvPr>
        </p:nvSpPr>
        <p:spPr/>
        <p:txBody>
          <a:bodyPr/>
          <a:lstStyle/>
          <a:p>
            <a:pPr>
              <a:defRPr/>
            </a:pPr>
            <a:endParaRPr lang="el-GR"/>
          </a:p>
        </p:txBody>
      </p:sp>
      <p:sp>
        <p:nvSpPr>
          <p:cNvPr id="6" name="5 - Θέση αριθμού διαφάνειας"/>
          <p:cNvSpPr>
            <a:spLocks noGrp="1"/>
          </p:cNvSpPr>
          <p:nvPr>
            <p:ph type="sldNum" sz="quarter" idx="12"/>
          </p:nvPr>
        </p:nvSpPr>
        <p:spPr/>
        <p:txBody>
          <a:bodyPr/>
          <a:lstStyle/>
          <a:p>
            <a:pPr>
              <a:defRPr/>
            </a:pPr>
            <a:fld id="{24BEFBAE-16E6-44CB-A1AF-69EE11E77A35}" type="slidenum">
              <a:rPr lang="el-GR" smtClean="0"/>
              <a:pPr>
                <a:defRPr/>
              </a:pPr>
              <a:t>‹#›</a:t>
            </a:fld>
            <a:endParaRPr lang="el-G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κατακόρυφου κειμένου"/>
          <p:cNvSpPr>
            <a:spLocks noGrp="1"/>
          </p:cNvSpPr>
          <p:nvPr>
            <p:ph type="body" orient="vert" idx="1"/>
          </p:nvPr>
        </p:nvSpPr>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pPr>
              <a:defRPr/>
            </a:pPr>
            <a:fld id="{0F85DE77-8CD6-4BFD-BBBE-579C51CE4D71}" type="datetimeFigureOut">
              <a:rPr lang="el-GR" smtClean="0"/>
              <a:pPr>
                <a:defRPr/>
              </a:pPr>
              <a:t>26/2/2016</a:t>
            </a:fld>
            <a:endParaRPr lang="el-GR"/>
          </a:p>
        </p:txBody>
      </p:sp>
      <p:sp>
        <p:nvSpPr>
          <p:cNvPr id="5" name="4 - Θέση υποσέλιδου"/>
          <p:cNvSpPr>
            <a:spLocks noGrp="1"/>
          </p:cNvSpPr>
          <p:nvPr>
            <p:ph type="ftr" sz="quarter" idx="11"/>
          </p:nvPr>
        </p:nvSpPr>
        <p:spPr/>
        <p:txBody>
          <a:bodyPr/>
          <a:lstStyle/>
          <a:p>
            <a:pPr>
              <a:defRPr/>
            </a:pPr>
            <a:endParaRPr lang="el-GR"/>
          </a:p>
        </p:txBody>
      </p:sp>
      <p:sp>
        <p:nvSpPr>
          <p:cNvPr id="6" name="5 - Θέση αριθμού διαφάνειας"/>
          <p:cNvSpPr>
            <a:spLocks noGrp="1"/>
          </p:cNvSpPr>
          <p:nvPr>
            <p:ph type="sldNum" sz="quarter" idx="12"/>
          </p:nvPr>
        </p:nvSpPr>
        <p:spPr/>
        <p:txBody>
          <a:bodyPr/>
          <a:lstStyle/>
          <a:p>
            <a:pPr>
              <a:defRPr/>
            </a:pPr>
            <a:fld id="{D8B4556A-0A97-449C-898F-6ECFE3BF869F}" type="slidenum">
              <a:rPr lang="el-GR" smtClean="0"/>
              <a:pPr>
                <a:defRPr/>
              </a:pPr>
              <a:t>‹#›</a:t>
            </a:fld>
            <a:endParaRPr lang="el-G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1 - Κατακόρυφος τίτλος"/>
          <p:cNvSpPr>
            <a:spLocks noGrp="1"/>
          </p:cNvSpPr>
          <p:nvPr>
            <p:ph type="title" orient="vert"/>
          </p:nvPr>
        </p:nvSpPr>
        <p:spPr>
          <a:xfrm>
            <a:off x="6629400" y="274638"/>
            <a:ext cx="2057400" cy="5851525"/>
          </a:xfrm>
        </p:spPr>
        <p:txBody>
          <a:bodyPr vert="eaVert"/>
          <a:lstStyle/>
          <a:p>
            <a:r>
              <a:rPr lang="el-GR" smtClean="0"/>
              <a:t>Kλικ για επεξεργασία του τίτλου</a:t>
            </a:r>
            <a:endParaRPr lang="el-GR"/>
          </a:p>
        </p:txBody>
      </p:sp>
      <p:sp>
        <p:nvSpPr>
          <p:cNvPr id="3" name="2 - Θέση κατακόρυφου κειμένου"/>
          <p:cNvSpPr>
            <a:spLocks noGrp="1"/>
          </p:cNvSpPr>
          <p:nvPr>
            <p:ph type="body" orient="vert" idx="1"/>
          </p:nvPr>
        </p:nvSpPr>
        <p:spPr>
          <a:xfrm>
            <a:off x="457200" y="274638"/>
            <a:ext cx="6019800" cy="5851525"/>
          </a:xfrm>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pPr>
              <a:defRPr/>
            </a:pPr>
            <a:fld id="{CCF6E3C0-74F9-4EC6-8014-D930C77E6A8D}" type="datetimeFigureOut">
              <a:rPr lang="el-GR" smtClean="0"/>
              <a:pPr>
                <a:defRPr/>
              </a:pPr>
              <a:t>26/2/2016</a:t>
            </a:fld>
            <a:endParaRPr lang="el-GR"/>
          </a:p>
        </p:txBody>
      </p:sp>
      <p:sp>
        <p:nvSpPr>
          <p:cNvPr id="5" name="4 - Θέση υποσέλιδου"/>
          <p:cNvSpPr>
            <a:spLocks noGrp="1"/>
          </p:cNvSpPr>
          <p:nvPr>
            <p:ph type="ftr" sz="quarter" idx="11"/>
          </p:nvPr>
        </p:nvSpPr>
        <p:spPr/>
        <p:txBody>
          <a:bodyPr/>
          <a:lstStyle/>
          <a:p>
            <a:pPr>
              <a:defRPr/>
            </a:pPr>
            <a:endParaRPr lang="el-GR"/>
          </a:p>
        </p:txBody>
      </p:sp>
      <p:sp>
        <p:nvSpPr>
          <p:cNvPr id="6" name="5 - Θέση αριθμού διαφάνειας"/>
          <p:cNvSpPr>
            <a:spLocks noGrp="1"/>
          </p:cNvSpPr>
          <p:nvPr>
            <p:ph type="sldNum" sz="quarter" idx="12"/>
          </p:nvPr>
        </p:nvSpPr>
        <p:spPr/>
        <p:txBody>
          <a:bodyPr/>
          <a:lstStyle/>
          <a:p>
            <a:pPr>
              <a:defRPr/>
            </a:pPr>
            <a:fld id="{E3F108B6-D14D-4983-8293-65A1C2E6AA7D}" type="slidenum">
              <a:rPr lang="el-GR" smtClean="0"/>
              <a:pPr>
                <a:defRPr/>
              </a:pPr>
              <a:t>‹#›</a:t>
            </a:fld>
            <a:endParaRPr lang="el-G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περιεχομένου"/>
          <p:cNvSpPr>
            <a:spLocks noGrp="1"/>
          </p:cNvSpPr>
          <p:nvPr>
            <p:ph idx="1"/>
          </p:nvPr>
        </p:nvSpPr>
        <p:spPr/>
        <p:txBody>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pPr>
              <a:defRPr/>
            </a:pPr>
            <a:fld id="{7178912D-B17A-414E-866A-0AAE85C62ED1}" type="datetimeFigureOut">
              <a:rPr lang="el-GR" smtClean="0"/>
              <a:pPr>
                <a:defRPr/>
              </a:pPr>
              <a:t>26/2/2016</a:t>
            </a:fld>
            <a:endParaRPr lang="el-GR"/>
          </a:p>
        </p:txBody>
      </p:sp>
      <p:sp>
        <p:nvSpPr>
          <p:cNvPr id="5" name="4 - Θέση υποσέλιδου"/>
          <p:cNvSpPr>
            <a:spLocks noGrp="1"/>
          </p:cNvSpPr>
          <p:nvPr>
            <p:ph type="ftr" sz="quarter" idx="11"/>
          </p:nvPr>
        </p:nvSpPr>
        <p:spPr/>
        <p:txBody>
          <a:bodyPr/>
          <a:lstStyle/>
          <a:p>
            <a:pPr>
              <a:defRPr/>
            </a:pPr>
            <a:endParaRPr lang="el-GR"/>
          </a:p>
        </p:txBody>
      </p:sp>
      <p:sp>
        <p:nvSpPr>
          <p:cNvPr id="6" name="5 - Θέση αριθμού διαφάνειας"/>
          <p:cNvSpPr>
            <a:spLocks noGrp="1"/>
          </p:cNvSpPr>
          <p:nvPr>
            <p:ph type="sldNum" sz="quarter" idx="12"/>
          </p:nvPr>
        </p:nvSpPr>
        <p:spPr/>
        <p:txBody>
          <a:bodyPr/>
          <a:lstStyle/>
          <a:p>
            <a:pPr>
              <a:defRPr/>
            </a:pPr>
            <a:fld id="{6E7A126C-8B1C-4C64-9AEC-3AD64790A449}" type="slidenum">
              <a:rPr lang="el-GR" smtClean="0"/>
              <a:pPr>
                <a:defRPr/>
              </a:pPr>
              <a:t>‹#›</a:t>
            </a:fld>
            <a:endParaRPr lang="el-G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1 - Τίτλος"/>
          <p:cNvSpPr>
            <a:spLocks noGrp="1"/>
          </p:cNvSpPr>
          <p:nvPr>
            <p:ph type="title"/>
          </p:nvPr>
        </p:nvSpPr>
        <p:spPr>
          <a:xfrm>
            <a:off x="722313" y="4406900"/>
            <a:ext cx="7772400" cy="1362075"/>
          </a:xfrm>
        </p:spPr>
        <p:txBody>
          <a:bodyPr anchor="t"/>
          <a:lstStyle>
            <a:lvl1pPr algn="l">
              <a:defRPr sz="4000" b="1" cap="all"/>
            </a:lvl1p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Kλικ για επεξεργασία των στυλ του υποδείγματος</a:t>
            </a:r>
          </a:p>
        </p:txBody>
      </p:sp>
      <p:sp>
        <p:nvSpPr>
          <p:cNvPr id="4" name="3 - Θέση ημερομηνίας"/>
          <p:cNvSpPr>
            <a:spLocks noGrp="1"/>
          </p:cNvSpPr>
          <p:nvPr>
            <p:ph type="dt" sz="half" idx="10"/>
          </p:nvPr>
        </p:nvSpPr>
        <p:spPr/>
        <p:txBody>
          <a:bodyPr/>
          <a:lstStyle/>
          <a:p>
            <a:pPr>
              <a:defRPr/>
            </a:pPr>
            <a:fld id="{B91F28E6-D003-461C-B275-85CBDF2C3C43}" type="datetimeFigureOut">
              <a:rPr lang="el-GR" smtClean="0"/>
              <a:pPr>
                <a:defRPr/>
              </a:pPr>
              <a:t>26/2/2016</a:t>
            </a:fld>
            <a:endParaRPr lang="el-GR"/>
          </a:p>
        </p:txBody>
      </p:sp>
      <p:sp>
        <p:nvSpPr>
          <p:cNvPr id="5" name="4 - Θέση υποσέλιδου"/>
          <p:cNvSpPr>
            <a:spLocks noGrp="1"/>
          </p:cNvSpPr>
          <p:nvPr>
            <p:ph type="ftr" sz="quarter" idx="11"/>
          </p:nvPr>
        </p:nvSpPr>
        <p:spPr/>
        <p:txBody>
          <a:bodyPr/>
          <a:lstStyle/>
          <a:p>
            <a:pPr>
              <a:defRPr/>
            </a:pPr>
            <a:endParaRPr lang="el-GR"/>
          </a:p>
        </p:txBody>
      </p:sp>
      <p:sp>
        <p:nvSpPr>
          <p:cNvPr id="6" name="5 - Θέση αριθμού διαφάνειας"/>
          <p:cNvSpPr>
            <a:spLocks noGrp="1"/>
          </p:cNvSpPr>
          <p:nvPr>
            <p:ph type="sldNum" sz="quarter" idx="12"/>
          </p:nvPr>
        </p:nvSpPr>
        <p:spPr/>
        <p:txBody>
          <a:bodyPr/>
          <a:lstStyle/>
          <a:p>
            <a:pPr>
              <a:defRPr/>
            </a:pPr>
            <a:fld id="{50D1CE56-502B-486A-A84D-9E6173195E55}" type="slidenum">
              <a:rPr lang="el-GR" smtClean="0"/>
              <a:pPr>
                <a:defRPr/>
              </a:pPr>
              <a:t>‹#›</a:t>
            </a:fld>
            <a:endParaRPr lang="el-G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περιεχομένου"/>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περιεχομένου"/>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ημερομηνίας"/>
          <p:cNvSpPr>
            <a:spLocks noGrp="1"/>
          </p:cNvSpPr>
          <p:nvPr>
            <p:ph type="dt" sz="half" idx="10"/>
          </p:nvPr>
        </p:nvSpPr>
        <p:spPr/>
        <p:txBody>
          <a:bodyPr/>
          <a:lstStyle/>
          <a:p>
            <a:pPr>
              <a:defRPr/>
            </a:pPr>
            <a:fld id="{D3CBFDB7-ACF3-4448-BBFC-83A3F9B38C8E}" type="datetimeFigureOut">
              <a:rPr lang="el-GR" smtClean="0"/>
              <a:pPr>
                <a:defRPr/>
              </a:pPr>
              <a:t>26/2/2016</a:t>
            </a:fld>
            <a:endParaRPr lang="el-GR"/>
          </a:p>
        </p:txBody>
      </p:sp>
      <p:sp>
        <p:nvSpPr>
          <p:cNvPr id="6" name="5 - Θέση υποσέλιδου"/>
          <p:cNvSpPr>
            <a:spLocks noGrp="1"/>
          </p:cNvSpPr>
          <p:nvPr>
            <p:ph type="ftr" sz="quarter" idx="11"/>
          </p:nvPr>
        </p:nvSpPr>
        <p:spPr/>
        <p:txBody>
          <a:bodyPr/>
          <a:lstStyle/>
          <a:p>
            <a:pPr>
              <a:defRPr/>
            </a:pPr>
            <a:endParaRPr lang="el-GR"/>
          </a:p>
        </p:txBody>
      </p:sp>
      <p:sp>
        <p:nvSpPr>
          <p:cNvPr id="7" name="6 - Θέση αριθμού διαφάνειας"/>
          <p:cNvSpPr>
            <a:spLocks noGrp="1"/>
          </p:cNvSpPr>
          <p:nvPr>
            <p:ph type="sldNum" sz="quarter" idx="12"/>
          </p:nvPr>
        </p:nvSpPr>
        <p:spPr/>
        <p:txBody>
          <a:bodyPr/>
          <a:lstStyle/>
          <a:p>
            <a:pPr>
              <a:defRPr/>
            </a:pPr>
            <a:fld id="{870EB8FE-299C-4EA2-8BE8-008B4CBC028B}" type="slidenum">
              <a:rPr lang="el-GR" smtClean="0"/>
              <a:pPr>
                <a:defRPr/>
              </a:pPr>
              <a:t>‹#›</a:t>
            </a:fld>
            <a:endParaRPr lang="el-G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lvl1pPr>
              <a:defRPr/>
            </a:lvl1p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Kλικ για επεξεργασία των στυλ του υποδείγματος</a:t>
            </a:r>
          </a:p>
        </p:txBody>
      </p:sp>
      <p:sp>
        <p:nvSpPr>
          <p:cNvPr id="4" name="3 - Θέση περιεχομένου"/>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κειμένου"/>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Kλικ για επεξεργασία των στυλ του υποδείγματος</a:t>
            </a:r>
          </a:p>
        </p:txBody>
      </p:sp>
      <p:sp>
        <p:nvSpPr>
          <p:cNvPr id="6" name="5 - Θέση περιεχομένου"/>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6 - Θέση ημερομηνίας"/>
          <p:cNvSpPr>
            <a:spLocks noGrp="1"/>
          </p:cNvSpPr>
          <p:nvPr>
            <p:ph type="dt" sz="half" idx="10"/>
          </p:nvPr>
        </p:nvSpPr>
        <p:spPr/>
        <p:txBody>
          <a:bodyPr/>
          <a:lstStyle/>
          <a:p>
            <a:pPr>
              <a:defRPr/>
            </a:pPr>
            <a:fld id="{33E949A5-E029-4AB6-B4AF-F8A150B39E8B}" type="datetimeFigureOut">
              <a:rPr lang="el-GR" smtClean="0"/>
              <a:pPr>
                <a:defRPr/>
              </a:pPr>
              <a:t>26/2/2016</a:t>
            </a:fld>
            <a:endParaRPr lang="el-GR"/>
          </a:p>
        </p:txBody>
      </p:sp>
      <p:sp>
        <p:nvSpPr>
          <p:cNvPr id="8" name="7 - Θέση υποσέλιδου"/>
          <p:cNvSpPr>
            <a:spLocks noGrp="1"/>
          </p:cNvSpPr>
          <p:nvPr>
            <p:ph type="ftr" sz="quarter" idx="11"/>
          </p:nvPr>
        </p:nvSpPr>
        <p:spPr/>
        <p:txBody>
          <a:bodyPr/>
          <a:lstStyle/>
          <a:p>
            <a:pPr>
              <a:defRPr/>
            </a:pPr>
            <a:endParaRPr lang="el-GR"/>
          </a:p>
        </p:txBody>
      </p:sp>
      <p:sp>
        <p:nvSpPr>
          <p:cNvPr id="9" name="8 - Θέση αριθμού διαφάνειας"/>
          <p:cNvSpPr>
            <a:spLocks noGrp="1"/>
          </p:cNvSpPr>
          <p:nvPr>
            <p:ph type="sldNum" sz="quarter" idx="12"/>
          </p:nvPr>
        </p:nvSpPr>
        <p:spPr/>
        <p:txBody>
          <a:bodyPr/>
          <a:lstStyle/>
          <a:p>
            <a:pPr>
              <a:defRPr/>
            </a:pPr>
            <a:fld id="{319AA4FB-151E-46E4-86F4-91075B8D3252}" type="slidenum">
              <a:rPr lang="el-GR" smtClean="0"/>
              <a:pPr>
                <a:defRPr/>
              </a:pPr>
              <a:t>‹#›</a:t>
            </a:fld>
            <a:endParaRPr lang="el-G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ημερομηνίας"/>
          <p:cNvSpPr>
            <a:spLocks noGrp="1"/>
          </p:cNvSpPr>
          <p:nvPr>
            <p:ph type="dt" sz="half" idx="10"/>
          </p:nvPr>
        </p:nvSpPr>
        <p:spPr/>
        <p:txBody>
          <a:bodyPr/>
          <a:lstStyle/>
          <a:p>
            <a:pPr>
              <a:defRPr/>
            </a:pPr>
            <a:fld id="{BFAECAD7-A9E5-4C9A-8584-9DE691AA1C55}" type="datetimeFigureOut">
              <a:rPr lang="el-GR" smtClean="0"/>
              <a:pPr>
                <a:defRPr/>
              </a:pPr>
              <a:t>26/2/2016</a:t>
            </a:fld>
            <a:endParaRPr lang="el-GR"/>
          </a:p>
        </p:txBody>
      </p:sp>
      <p:sp>
        <p:nvSpPr>
          <p:cNvPr id="4" name="3 - Θέση υποσέλιδου"/>
          <p:cNvSpPr>
            <a:spLocks noGrp="1"/>
          </p:cNvSpPr>
          <p:nvPr>
            <p:ph type="ftr" sz="quarter" idx="11"/>
          </p:nvPr>
        </p:nvSpPr>
        <p:spPr/>
        <p:txBody>
          <a:bodyPr/>
          <a:lstStyle/>
          <a:p>
            <a:pPr>
              <a:defRPr/>
            </a:pPr>
            <a:endParaRPr lang="el-GR"/>
          </a:p>
        </p:txBody>
      </p:sp>
      <p:sp>
        <p:nvSpPr>
          <p:cNvPr id="5" name="4 - Θέση αριθμού διαφάνειας"/>
          <p:cNvSpPr>
            <a:spLocks noGrp="1"/>
          </p:cNvSpPr>
          <p:nvPr>
            <p:ph type="sldNum" sz="quarter" idx="12"/>
          </p:nvPr>
        </p:nvSpPr>
        <p:spPr/>
        <p:txBody>
          <a:bodyPr/>
          <a:lstStyle/>
          <a:p>
            <a:pPr>
              <a:defRPr/>
            </a:pPr>
            <a:fld id="{8E9FFF36-91FA-413F-ABF4-EBA593DC473F}" type="slidenum">
              <a:rPr lang="el-GR" smtClean="0"/>
              <a:pPr>
                <a:defRPr/>
              </a:pPr>
              <a:t>‹#›</a:t>
            </a:fld>
            <a:endParaRPr lang="el-G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1 - Θέση ημερομηνίας"/>
          <p:cNvSpPr>
            <a:spLocks noGrp="1"/>
          </p:cNvSpPr>
          <p:nvPr>
            <p:ph type="dt" sz="half" idx="10"/>
          </p:nvPr>
        </p:nvSpPr>
        <p:spPr/>
        <p:txBody>
          <a:bodyPr/>
          <a:lstStyle/>
          <a:p>
            <a:pPr>
              <a:defRPr/>
            </a:pPr>
            <a:fld id="{CDC58BA2-3391-4A5C-B678-2AEB977F9FDA}" type="datetimeFigureOut">
              <a:rPr lang="el-GR" smtClean="0"/>
              <a:pPr>
                <a:defRPr/>
              </a:pPr>
              <a:t>26/2/2016</a:t>
            </a:fld>
            <a:endParaRPr lang="el-GR"/>
          </a:p>
        </p:txBody>
      </p:sp>
      <p:sp>
        <p:nvSpPr>
          <p:cNvPr id="3" name="2 - Θέση υποσέλιδου"/>
          <p:cNvSpPr>
            <a:spLocks noGrp="1"/>
          </p:cNvSpPr>
          <p:nvPr>
            <p:ph type="ftr" sz="quarter" idx="11"/>
          </p:nvPr>
        </p:nvSpPr>
        <p:spPr/>
        <p:txBody>
          <a:bodyPr/>
          <a:lstStyle/>
          <a:p>
            <a:pPr>
              <a:defRPr/>
            </a:pPr>
            <a:endParaRPr lang="el-GR"/>
          </a:p>
        </p:txBody>
      </p:sp>
      <p:sp>
        <p:nvSpPr>
          <p:cNvPr id="4" name="3 - Θέση αριθμού διαφάνειας"/>
          <p:cNvSpPr>
            <a:spLocks noGrp="1"/>
          </p:cNvSpPr>
          <p:nvPr>
            <p:ph type="sldNum" sz="quarter" idx="12"/>
          </p:nvPr>
        </p:nvSpPr>
        <p:spPr/>
        <p:txBody>
          <a:bodyPr/>
          <a:lstStyle/>
          <a:p>
            <a:pPr>
              <a:defRPr/>
            </a:pPr>
            <a:fld id="{24B70275-646E-43BC-8A2A-02F84D4DC001}" type="slidenum">
              <a:rPr lang="el-GR" smtClean="0"/>
              <a:pPr>
                <a:defRPr/>
              </a:pPr>
              <a:t>‹#›</a:t>
            </a:fld>
            <a:endParaRPr lang="el-G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3050"/>
            <a:ext cx="3008313" cy="1162050"/>
          </a:xfrm>
        </p:spPr>
        <p:txBody>
          <a:bodyPr anchor="b"/>
          <a:lstStyle>
            <a:lvl1pPr algn="l">
              <a:defRPr sz="2000" b="1"/>
            </a:lvl1pPr>
          </a:lstStyle>
          <a:p>
            <a:r>
              <a:rPr lang="el-GR" smtClean="0"/>
              <a:t>Kλικ για επεξεργασία του τίτλου</a:t>
            </a:r>
            <a:endParaRPr lang="el-GR"/>
          </a:p>
        </p:txBody>
      </p:sp>
      <p:sp>
        <p:nvSpPr>
          <p:cNvPr id="3" name="2 - Θέση περιεχομένου"/>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κειμένου"/>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p>
            <a:pPr>
              <a:defRPr/>
            </a:pPr>
            <a:fld id="{BDF0A43D-9A6B-4A36-9E32-1AB73B5D548D}" type="datetimeFigureOut">
              <a:rPr lang="el-GR" smtClean="0"/>
              <a:pPr>
                <a:defRPr/>
              </a:pPr>
              <a:t>26/2/2016</a:t>
            </a:fld>
            <a:endParaRPr lang="el-GR"/>
          </a:p>
        </p:txBody>
      </p:sp>
      <p:sp>
        <p:nvSpPr>
          <p:cNvPr id="6" name="5 - Θέση υποσέλιδου"/>
          <p:cNvSpPr>
            <a:spLocks noGrp="1"/>
          </p:cNvSpPr>
          <p:nvPr>
            <p:ph type="ftr" sz="quarter" idx="11"/>
          </p:nvPr>
        </p:nvSpPr>
        <p:spPr/>
        <p:txBody>
          <a:bodyPr/>
          <a:lstStyle/>
          <a:p>
            <a:pPr>
              <a:defRPr/>
            </a:pPr>
            <a:endParaRPr lang="el-GR"/>
          </a:p>
        </p:txBody>
      </p:sp>
      <p:sp>
        <p:nvSpPr>
          <p:cNvPr id="7" name="6 - Θέση αριθμού διαφάνειας"/>
          <p:cNvSpPr>
            <a:spLocks noGrp="1"/>
          </p:cNvSpPr>
          <p:nvPr>
            <p:ph type="sldNum" sz="quarter" idx="12"/>
          </p:nvPr>
        </p:nvSpPr>
        <p:spPr/>
        <p:txBody>
          <a:bodyPr/>
          <a:lstStyle/>
          <a:p>
            <a:pPr>
              <a:defRPr/>
            </a:pPr>
            <a:fld id="{6CFFDF53-E4E1-4D1C-A6EE-0D8D03CFC0E4}" type="slidenum">
              <a:rPr lang="el-GR" smtClean="0"/>
              <a:pPr>
                <a:defRPr/>
              </a:pPr>
              <a:t>‹#›</a:t>
            </a:fld>
            <a:endParaRPr lang="el-G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1792288" y="4800600"/>
            <a:ext cx="5486400" cy="566738"/>
          </a:xfrm>
        </p:spPr>
        <p:txBody>
          <a:bodyPr anchor="b"/>
          <a:lstStyle>
            <a:lvl1pPr algn="l">
              <a:defRPr sz="2000" b="1"/>
            </a:lvl1pPr>
          </a:lstStyle>
          <a:p>
            <a:r>
              <a:rPr lang="el-GR" smtClean="0"/>
              <a:t>Kλικ για επεξεργασία του τίτλου</a:t>
            </a:r>
            <a:endParaRPr lang="el-GR"/>
          </a:p>
        </p:txBody>
      </p:sp>
      <p:sp>
        <p:nvSpPr>
          <p:cNvPr id="3" name="2 - Θέση εικόνας"/>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a:p>
        </p:txBody>
      </p:sp>
      <p:sp>
        <p:nvSpPr>
          <p:cNvPr id="4" name="3 - Θέση κειμένου"/>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p>
            <a:pPr>
              <a:defRPr/>
            </a:pPr>
            <a:fld id="{7B00A3AE-A0AB-4D4F-A6BD-2310ADD26DDA}" type="datetimeFigureOut">
              <a:rPr lang="el-GR" smtClean="0"/>
              <a:pPr>
                <a:defRPr/>
              </a:pPr>
              <a:t>26/2/2016</a:t>
            </a:fld>
            <a:endParaRPr lang="el-GR"/>
          </a:p>
        </p:txBody>
      </p:sp>
      <p:sp>
        <p:nvSpPr>
          <p:cNvPr id="6" name="5 - Θέση υποσέλιδου"/>
          <p:cNvSpPr>
            <a:spLocks noGrp="1"/>
          </p:cNvSpPr>
          <p:nvPr>
            <p:ph type="ftr" sz="quarter" idx="11"/>
          </p:nvPr>
        </p:nvSpPr>
        <p:spPr/>
        <p:txBody>
          <a:bodyPr/>
          <a:lstStyle/>
          <a:p>
            <a:pPr>
              <a:defRPr/>
            </a:pPr>
            <a:endParaRPr lang="el-GR"/>
          </a:p>
        </p:txBody>
      </p:sp>
      <p:sp>
        <p:nvSpPr>
          <p:cNvPr id="7" name="6 - Θέση αριθμού διαφάνειας"/>
          <p:cNvSpPr>
            <a:spLocks noGrp="1"/>
          </p:cNvSpPr>
          <p:nvPr>
            <p:ph type="sldNum" sz="quarter" idx="12"/>
          </p:nvPr>
        </p:nvSpPr>
        <p:spPr/>
        <p:txBody>
          <a:bodyPr/>
          <a:lstStyle/>
          <a:p>
            <a:pPr>
              <a:defRPr/>
            </a:pPr>
            <a:fld id="{B4EDBD74-AB7A-47D7-B70A-F6DB0EF15F0E}" type="slidenum">
              <a:rPr lang="el-GR" smtClean="0"/>
              <a:pPr>
                <a:defRPr/>
              </a:pPr>
              <a:t>‹#›</a:t>
            </a:fld>
            <a:endParaRPr lang="el-G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 Θέση τίτλου"/>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D7F773A7-9004-41A6-B6E8-1AFA68E17EAB}" type="datetimeFigureOut">
              <a:rPr lang="el-GR" smtClean="0"/>
              <a:pPr>
                <a:defRPr/>
              </a:pPr>
              <a:t>26/2/2016</a:t>
            </a:fld>
            <a:endParaRPr lang="el-GR"/>
          </a:p>
        </p:txBody>
      </p:sp>
      <p:sp>
        <p:nvSpPr>
          <p:cNvPr id="5" name="4 - Θέση υποσέλιδου"/>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l-GR"/>
          </a:p>
        </p:txBody>
      </p:sp>
      <p:sp>
        <p:nvSpPr>
          <p:cNvPr id="6" name="5 - Θέση αριθμού διαφάνειας"/>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DF97933D-310E-4E32-B732-28DB104AD4BC}" type="slidenum">
              <a:rPr lang="el-GR" smtClean="0"/>
              <a:pPr>
                <a:defRPr/>
              </a:pPr>
              <a:t>‹#›</a:t>
            </a:fld>
            <a:endParaRPr lang="el-GR"/>
          </a:p>
        </p:txBody>
      </p:sp>
    </p:spTree>
  </p:cSld>
  <p:clrMap bg1="lt1" tx1="dk1" bg2="lt2" tx2="dk2" accent1="accent1" accent2="accent2" accent3="accent3" accent4="accent4" accent5="accent5" accent6="accent6" hlink="hlink" folHlink="folHlink"/>
  <p:sldLayoutIdLst>
    <p:sldLayoutId id="2147483763" r:id="rId1"/>
    <p:sldLayoutId id="2147483764" r:id="rId2"/>
    <p:sldLayoutId id="2147483765" r:id="rId3"/>
    <p:sldLayoutId id="2147483766" r:id="rId4"/>
    <p:sldLayoutId id="2147483767" r:id="rId5"/>
    <p:sldLayoutId id="2147483768" r:id="rId6"/>
    <p:sldLayoutId id="2147483769" r:id="rId7"/>
    <p:sldLayoutId id="2147483770" r:id="rId8"/>
    <p:sldLayoutId id="2147483771" r:id="rId9"/>
    <p:sldLayoutId id="2147483772" r:id="rId10"/>
    <p:sldLayoutId id="214748377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Υπότιτλος"/>
          <p:cNvSpPr>
            <a:spLocks noGrp="1"/>
          </p:cNvSpPr>
          <p:nvPr>
            <p:ph type="subTitle" idx="1"/>
          </p:nvPr>
        </p:nvSpPr>
        <p:spPr>
          <a:xfrm>
            <a:off x="500063" y="3886200"/>
            <a:ext cx="7272337" cy="1752600"/>
          </a:xfrm>
        </p:spPr>
        <p:txBody>
          <a:bodyPr>
            <a:normAutofit lnSpcReduction="10000"/>
          </a:bodyPr>
          <a:lstStyle/>
          <a:p>
            <a:pPr>
              <a:defRPr/>
            </a:pPr>
            <a:endParaRPr lang="el-GR" dirty="0" smtClean="0"/>
          </a:p>
          <a:p>
            <a:pPr>
              <a:defRPr/>
            </a:pPr>
            <a:endParaRPr lang="el-GR" dirty="0" smtClean="0"/>
          </a:p>
          <a:p>
            <a:pPr algn="l">
              <a:defRPr/>
            </a:pPr>
            <a:r>
              <a:rPr lang="en-US" sz="1800" dirty="0" err="1" smtClean="0">
                <a:solidFill>
                  <a:schemeClr val="tx1">
                    <a:lumMod val="65000"/>
                    <a:lumOff val="35000"/>
                  </a:schemeClr>
                </a:solidFill>
              </a:rPr>
              <a:t>MSc</a:t>
            </a:r>
            <a:r>
              <a:rPr lang="en-US" sz="1800" dirty="0" smtClean="0">
                <a:solidFill>
                  <a:schemeClr val="tx1">
                    <a:lumMod val="65000"/>
                    <a:lumOff val="35000"/>
                  </a:schemeClr>
                </a:solidFill>
              </a:rPr>
              <a:t> </a:t>
            </a:r>
            <a:r>
              <a:rPr lang="el-GR" sz="1800" dirty="0" smtClean="0">
                <a:solidFill>
                  <a:schemeClr val="tx1">
                    <a:lumMod val="65000"/>
                    <a:lumOff val="35000"/>
                  </a:schemeClr>
                </a:solidFill>
              </a:rPr>
              <a:t>Τραπεζική &amp; Χρηματοοικονομική</a:t>
            </a:r>
          </a:p>
          <a:p>
            <a:pPr algn="l">
              <a:defRPr/>
            </a:pPr>
            <a:r>
              <a:rPr lang="el-GR" sz="1800" dirty="0" smtClean="0">
                <a:solidFill>
                  <a:schemeClr val="tx1">
                    <a:lumMod val="50000"/>
                    <a:lumOff val="50000"/>
                  </a:schemeClr>
                </a:solidFill>
              </a:rPr>
              <a:t>Δρ. Ανδρονίκη </a:t>
            </a:r>
            <a:r>
              <a:rPr lang="el-GR" sz="1800" dirty="0" err="1" smtClean="0">
                <a:solidFill>
                  <a:schemeClr val="tx1">
                    <a:lumMod val="50000"/>
                    <a:lumOff val="50000"/>
                  </a:schemeClr>
                </a:solidFill>
              </a:rPr>
              <a:t>Καταραχιά</a:t>
            </a:r>
            <a:endParaRPr lang="el-GR" sz="1800" dirty="0" smtClean="0">
              <a:solidFill>
                <a:schemeClr val="tx1">
                  <a:lumMod val="50000"/>
                  <a:lumOff val="50000"/>
                </a:schemeClr>
              </a:solidFill>
            </a:endParaRPr>
          </a:p>
          <a:p>
            <a:pPr>
              <a:defRPr/>
            </a:pPr>
            <a:endParaRPr lang="el-GR" sz="2000" dirty="0"/>
          </a:p>
        </p:txBody>
      </p:sp>
      <p:sp>
        <p:nvSpPr>
          <p:cNvPr id="4" name="2 - Υπότιτλος"/>
          <p:cNvSpPr txBox="1">
            <a:spLocks/>
          </p:cNvSpPr>
          <p:nvPr/>
        </p:nvSpPr>
        <p:spPr bwMode="auto">
          <a:xfrm>
            <a:off x="357188" y="214313"/>
            <a:ext cx="8215312" cy="1752600"/>
          </a:xfrm>
          <a:prstGeom prst="rect">
            <a:avLst/>
          </a:prstGeom>
          <a:solidFill>
            <a:schemeClr val="bg2">
              <a:lumMod val="75000"/>
            </a:schemeClr>
          </a:solidFill>
          <a:ln w="9525">
            <a:noFill/>
            <a:miter lim="800000"/>
            <a:headEnd/>
            <a:tailEnd/>
          </a:ln>
        </p:spPr>
        <p:txBody>
          <a:bodyPr/>
          <a:lstStyle/>
          <a:p>
            <a:pPr algn="ctr" eaLnBrk="0" hangingPunct="0">
              <a:spcBef>
                <a:spcPct val="20000"/>
              </a:spcBef>
              <a:defRPr/>
            </a:pPr>
            <a:endParaRPr lang="el-GR" sz="3200" kern="0" dirty="0">
              <a:latin typeface="+mn-lt"/>
            </a:endParaRPr>
          </a:p>
          <a:p>
            <a:pPr algn="ctr" eaLnBrk="0" hangingPunct="0">
              <a:spcBef>
                <a:spcPct val="20000"/>
              </a:spcBef>
              <a:defRPr/>
            </a:pPr>
            <a:r>
              <a:rPr lang="el-GR" sz="2800" b="1" kern="0" dirty="0">
                <a:solidFill>
                  <a:schemeClr val="bg2">
                    <a:lumMod val="60000"/>
                    <a:lumOff val="40000"/>
                  </a:schemeClr>
                </a:solidFill>
                <a:latin typeface="+mn-lt"/>
              </a:rPr>
              <a:t>ΤΡΑΠΕΖΙΚΟ ΜΑΡΚΕΤΙΝΓΚ &amp; ΧΡΗΜΑΤΟΟΙΚΟΝΟΜΙΚΗ ΣΥΜΠΕΡΙΦΟΡΑ</a:t>
            </a:r>
          </a:p>
        </p:txBody>
      </p:sp>
      <p:sp>
        <p:nvSpPr>
          <p:cNvPr id="5" name="Rectangle 3"/>
          <p:cNvSpPr>
            <a:spLocks noGrp="1" noChangeArrowheads="1"/>
          </p:cNvSpPr>
          <p:nvPr>
            <p:ph type="ctrTitle"/>
          </p:nvPr>
        </p:nvSpPr>
        <p:spPr>
          <a:xfrm>
            <a:off x="714375" y="2714625"/>
            <a:ext cx="7772400" cy="1470025"/>
          </a:xfrm>
          <a:gradFill flip="none" rotWithShape="1">
            <a:gsLst>
              <a:gs pos="0">
                <a:srgbClr val="FFFF00">
                  <a:shade val="30000"/>
                  <a:satMod val="115000"/>
                </a:srgbClr>
              </a:gs>
              <a:gs pos="50000">
                <a:srgbClr val="FFFF00">
                  <a:shade val="67500"/>
                  <a:satMod val="115000"/>
                </a:srgbClr>
              </a:gs>
              <a:gs pos="100000">
                <a:srgbClr val="FFFF00">
                  <a:shade val="100000"/>
                  <a:satMod val="115000"/>
                </a:srgbClr>
              </a:gs>
            </a:gsLst>
            <a:lin ang="5400000" scaled="1"/>
            <a:tileRect/>
          </a:gradFill>
        </p:spPr>
        <p:txBody>
          <a:bodyPr>
            <a:normAutofit/>
          </a:bodyPr>
          <a:lstStyle/>
          <a:p>
            <a:pPr>
              <a:defRPr/>
            </a:pPr>
            <a:r>
              <a:rPr lang="el-GR" sz="2800" dirty="0" smtClean="0"/>
              <a:t>ΝΕΑ ΧΡΗΜΑΤΟΠΙΣΤΩΤΙΚΑ ΜΕΣΑ</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gradFill flip="none" rotWithShape="1">
            <a:gsLst>
              <a:gs pos="0">
                <a:srgbClr val="FFFF00">
                  <a:shade val="30000"/>
                  <a:satMod val="115000"/>
                </a:srgbClr>
              </a:gs>
              <a:gs pos="50000">
                <a:srgbClr val="FFFF00">
                  <a:shade val="67500"/>
                  <a:satMod val="115000"/>
                </a:srgbClr>
              </a:gs>
              <a:gs pos="100000">
                <a:srgbClr val="FFFF00">
                  <a:shade val="100000"/>
                  <a:satMod val="115000"/>
                </a:srgbClr>
              </a:gs>
            </a:gsLst>
            <a:lin ang="16200000" scaled="1"/>
            <a:tileRect/>
          </a:gradFill>
        </p:spPr>
        <p:txBody>
          <a:bodyPr>
            <a:normAutofit/>
          </a:bodyPr>
          <a:lstStyle/>
          <a:p>
            <a:pPr eaLnBrk="1" fontAlgn="auto" hangingPunct="1">
              <a:spcAft>
                <a:spcPts val="0"/>
              </a:spcAft>
              <a:defRPr/>
            </a:pPr>
            <a:r>
              <a:rPr lang="el-GR" sz="2800" dirty="0" smtClean="0"/>
              <a:t>7.</a:t>
            </a:r>
            <a:r>
              <a:rPr lang="en-US" sz="2800" dirty="0" smtClean="0"/>
              <a:t> FUTURES </a:t>
            </a:r>
            <a:r>
              <a:rPr lang="el-GR" sz="2800" dirty="0" smtClean="0"/>
              <a:t>                                                                          </a:t>
            </a:r>
            <a:r>
              <a:rPr lang="en-US" sz="2800" dirty="0" smtClean="0"/>
              <a:t>(</a:t>
            </a:r>
            <a:r>
              <a:rPr lang="el-GR" sz="2800" dirty="0" smtClean="0"/>
              <a:t>προθεσμιακό</a:t>
            </a:r>
            <a:r>
              <a:rPr lang="en-US" sz="2800" dirty="0" smtClean="0"/>
              <a:t> </a:t>
            </a:r>
            <a:r>
              <a:rPr lang="el-GR" sz="2800" dirty="0" smtClean="0"/>
              <a:t>συμβόλαιο)</a:t>
            </a:r>
            <a:endParaRPr lang="el-GR" sz="2800" dirty="0"/>
          </a:p>
        </p:txBody>
      </p:sp>
      <p:sp>
        <p:nvSpPr>
          <p:cNvPr id="14339" name="2 - Θέση περιεχομένου"/>
          <p:cNvSpPr>
            <a:spLocks noGrp="1"/>
          </p:cNvSpPr>
          <p:nvPr>
            <p:ph idx="1"/>
          </p:nvPr>
        </p:nvSpPr>
        <p:spPr/>
        <p:txBody>
          <a:bodyPr>
            <a:normAutofit fontScale="92500" lnSpcReduction="20000"/>
          </a:bodyPr>
          <a:lstStyle/>
          <a:p>
            <a:pPr eaLnBrk="1" hangingPunct="1">
              <a:buFont typeface="Wingdings 2" pitchFamily="18" charset="2"/>
              <a:buNone/>
            </a:pPr>
            <a:r>
              <a:rPr lang="el-GR" dirty="0" smtClean="0"/>
              <a:t>	</a:t>
            </a:r>
            <a:r>
              <a:rPr lang="el-GR" sz="2400" dirty="0" smtClean="0"/>
              <a:t>Ένα προθεσμιακό συμβόλαιο είναι μία σημερινή συμφωνία και υποχρέωση για μία αγοραπωλησία σε προκαθορισμένη μελλοντική χρονική στιγμή (</a:t>
            </a:r>
            <a:r>
              <a:rPr lang="el-GR" sz="2400" dirty="0" err="1" smtClean="0"/>
              <a:t>maturity</a:t>
            </a:r>
            <a:r>
              <a:rPr lang="el-GR" sz="2400" dirty="0" smtClean="0"/>
              <a:t>) και σε προκαθορισμένη τιμή (</a:t>
            </a:r>
            <a:r>
              <a:rPr lang="el-GR" sz="2400" dirty="0" err="1" smtClean="0"/>
              <a:t>delivery</a:t>
            </a:r>
            <a:r>
              <a:rPr lang="el-GR" sz="2400" dirty="0" smtClean="0"/>
              <a:t> </a:t>
            </a:r>
            <a:r>
              <a:rPr lang="el-GR" sz="2400" dirty="0" err="1" smtClean="0"/>
              <a:t>price</a:t>
            </a:r>
            <a:r>
              <a:rPr lang="el-GR" sz="2400" dirty="0" smtClean="0"/>
              <a:t>).</a:t>
            </a:r>
            <a:br>
              <a:rPr lang="el-GR" sz="2400" dirty="0" smtClean="0"/>
            </a:br>
            <a:r>
              <a:rPr lang="el-GR" sz="2400" dirty="0" smtClean="0"/>
              <a:t/>
            </a:r>
            <a:br>
              <a:rPr lang="el-GR" sz="2400" dirty="0" smtClean="0"/>
            </a:br>
            <a:r>
              <a:rPr lang="el-GR" sz="2400" dirty="0" smtClean="0"/>
              <a:t>Η συμφωνία κλείνεται συνήθως μεταξύ χρηματοπιστωτικών οργανισμών, ή μεταξύ χρηματοπιστωτικών οργανισμών και των πελατών τους.</a:t>
            </a:r>
            <a:endParaRPr lang="en-US" sz="2400" dirty="0" smtClean="0"/>
          </a:p>
          <a:p>
            <a:pPr>
              <a:buNone/>
            </a:pPr>
            <a:r>
              <a:rPr lang="en-US" sz="2400" dirty="0" smtClean="0"/>
              <a:t>      </a:t>
            </a:r>
            <a:r>
              <a:rPr lang="el-GR" sz="2400" dirty="0" smtClean="0"/>
              <a:t>Είναι μία σημερινή συμφωνία και υποχρέωση για μία αγοραπωλησία σε προκαθορισμένη μελλοντική χρονική στιγμή (</a:t>
            </a:r>
            <a:r>
              <a:rPr lang="el-GR" sz="2400" dirty="0" err="1" smtClean="0"/>
              <a:t>maturity</a:t>
            </a:r>
            <a:r>
              <a:rPr lang="el-GR" sz="2400" dirty="0" smtClean="0"/>
              <a:t>) Ωρίμανση είναι η ημερομηνία στην οποία θα εξοφληθεί ένα χρεόγραφο (π.χ. ομόλογο), δηλαδή η ημερομηνία στην οποία ο κάτοχος του χρεογράφου θα εισπράξει την ονομαστική αξία.)</a:t>
            </a:r>
          </a:p>
          <a:p>
            <a:pPr>
              <a:buNone/>
            </a:pPr>
            <a:r>
              <a:rPr lang="el-GR" sz="2400" dirty="0" smtClean="0"/>
              <a:t> 	και σε προκαθορισμένη τιμή (</a:t>
            </a:r>
            <a:r>
              <a:rPr lang="el-GR" sz="2400" dirty="0" err="1" smtClean="0"/>
              <a:t>delivery</a:t>
            </a:r>
            <a:r>
              <a:rPr lang="el-GR" sz="2400" dirty="0" smtClean="0"/>
              <a:t> </a:t>
            </a:r>
            <a:r>
              <a:rPr lang="el-GR" sz="2400" dirty="0" err="1" smtClean="0"/>
              <a:t>price</a:t>
            </a:r>
            <a:r>
              <a:rPr lang="el-GR" sz="2400" dirty="0" smtClean="0"/>
              <a:t>).	</a:t>
            </a:r>
            <a:br>
              <a:rPr lang="el-GR" sz="2400" dirty="0" smtClean="0"/>
            </a:br>
            <a:endParaRPr lang="el-GR" sz="2400" dirty="0" smtClean="0"/>
          </a:p>
          <a:p>
            <a:pPr eaLnBrk="1" hangingPunct="1"/>
            <a:endParaRPr lang="el-GR"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1 - Τίτλος"/>
          <p:cNvSpPr>
            <a:spLocks noGrp="1"/>
          </p:cNvSpPr>
          <p:nvPr>
            <p:ph type="title"/>
          </p:nvPr>
        </p:nvSpPr>
        <p:spPr>
          <a:xfrm>
            <a:off x="468313" y="476250"/>
            <a:ext cx="8229600" cy="864518"/>
          </a:xfrm>
          <a:gradFill flip="none" rotWithShape="1">
            <a:gsLst>
              <a:gs pos="0">
                <a:srgbClr val="FFFF00">
                  <a:shade val="30000"/>
                  <a:satMod val="115000"/>
                </a:srgbClr>
              </a:gs>
              <a:gs pos="50000">
                <a:srgbClr val="FFFF00">
                  <a:shade val="67500"/>
                  <a:satMod val="115000"/>
                </a:srgbClr>
              </a:gs>
              <a:gs pos="100000">
                <a:srgbClr val="FFFF00">
                  <a:shade val="100000"/>
                  <a:satMod val="115000"/>
                </a:srgbClr>
              </a:gs>
            </a:gsLst>
            <a:lin ang="16200000" scaled="1"/>
            <a:tileRect/>
          </a:gradFill>
        </p:spPr>
        <p:txBody>
          <a:bodyPr>
            <a:normAutofit/>
          </a:bodyPr>
          <a:lstStyle/>
          <a:p>
            <a:pPr eaLnBrk="1" hangingPunct="1"/>
            <a:r>
              <a:rPr lang="el-GR" sz="2800" dirty="0" smtClean="0"/>
              <a:t>8.</a:t>
            </a:r>
            <a:r>
              <a:rPr lang="en-US" sz="2800" dirty="0" smtClean="0"/>
              <a:t>BOND ISSUES</a:t>
            </a:r>
            <a:endParaRPr lang="el-GR" sz="2800" dirty="0" smtClean="0"/>
          </a:p>
        </p:txBody>
      </p:sp>
      <p:sp>
        <p:nvSpPr>
          <p:cNvPr id="3" name="2 - Θέση περιεχομένου"/>
          <p:cNvSpPr>
            <a:spLocks noGrp="1"/>
          </p:cNvSpPr>
          <p:nvPr>
            <p:ph idx="1"/>
          </p:nvPr>
        </p:nvSpPr>
        <p:spPr>
          <a:xfrm>
            <a:off x="468313" y="1412776"/>
            <a:ext cx="8229600" cy="4532412"/>
          </a:xfrm>
        </p:spPr>
        <p:txBody>
          <a:bodyPr>
            <a:noAutofit/>
          </a:bodyPr>
          <a:lstStyle/>
          <a:p>
            <a:pPr marL="274320" indent="-274320" eaLnBrk="1" fontAlgn="auto" hangingPunct="1">
              <a:spcAft>
                <a:spcPts val="0"/>
              </a:spcAft>
              <a:buClr>
                <a:schemeClr val="accent3"/>
              </a:buClr>
              <a:buFont typeface="Wingdings 2"/>
              <a:buNone/>
              <a:defRPr/>
            </a:pPr>
            <a:r>
              <a:rPr lang="el-GR" sz="2000" dirty="0" smtClean="0"/>
              <a:t>Είδη ομολογιακών δανείων</a:t>
            </a:r>
            <a:r>
              <a:rPr lang="en-US" sz="2000" dirty="0" smtClean="0"/>
              <a:t>:</a:t>
            </a:r>
            <a:endParaRPr lang="el-GR" sz="2000" dirty="0" smtClean="0"/>
          </a:p>
          <a:p>
            <a:pPr marL="274320" indent="-274320" eaLnBrk="1" fontAlgn="auto" hangingPunct="1">
              <a:spcAft>
                <a:spcPts val="0"/>
              </a:spcAft>
              <a:buClr>
                <a:schemeClr val="accent3"/>
              </a:buClr>
              <a:buFont typeface="Wingdings 2"/>
              <a:buChar char=""/>
              <a:defRPr/>
            </a:pPr>
            <a:r>
              <a:rPr lang="el-GR" sz="2000" b="1" dirty="0" smtClean="0"/>
              <a:t> Κοινό ομολογιακό δάνειο</a:t>
            </a:r>
            <a:r>
              <a:rPr lang="el-GR" sz="2000" dirty="0" smtClean="0"/>
              <a:t> </a:t>
            </a:r>
          </a:p>
          <a:p>
            <a:pPr marL="274320" indent="-274320" eaLnBrk="1" fontAlgn="auto" hangingPunct="1">
              <a:spcAft>
                <a:spcPts val="0"/>
              </a:spcAft>
              <a:buClr>
                <a:schemeClr val="accent3"/>
              </a:buClr>
              <a:buFont typeface="Wingdings 2"/>
              <a:buNone/>
              <a:defRPr/>
            </a:pPr>
            <a:r>
              <a:rPr lang="en-US" sz="2000" dirty="0" smtClean="0"/>
              <a:t>	</a:t>
            </a:r>
            <a:r>
              <a:rPr lang="el-GR" sz="2000" dirty="0" smtClean="0"/>
              <a:t>Το κοινό ομολογιακό δάνειο αποτελείται από ομολογίες που παρέχουν μόνο δικαιώματα τόκου και επιστροφής της ονομαστικής τους αξίας, χωρίς να παρέχουν άλλο προνόμιο.</a:t>
            </a:r>
          </a:p>
          <a:p>
            <a:pPr marL="274320" indent="-274320" eaLnBrk="1" fontAlgn="auto" hangingPunct="1">
              <a:spcAft>
                <a:spcPts val="0"/>
              </a:spcAft>
              <a:buClr>
                <a:schemeClr val="accent3"/>
              </a:buClr>
              <a:buFont typeface="Wingdings 2"/>
              <a:buChar char=""/>
              <a:defRPr/>
            </a:pPr>
            <a:r>
              <a:rPr lang="el-GR" sz="2000" b="1" dirty="0" smtClean="0"/>
              <a:t>Μετατρέψιμο ομολογιακό δάνειο </a:t>
            </a:r>
            <a:endParaRPr lang="el-GR" sz="2000" dirty="0" smtClean="0"/>
          </a:p>
          <a:p>
            <a:pPr marL="274320" indent="-274320" eaLnBrk="1" fontAlgn="auto" hangingPunct="1">
              <a:spcAft>
                <a:spcPts val="0"/>
              </a:spcAft>
              <a:buClr>
                <a:schemeClr val="accent3"/>
              </a:buClr>
              <a:buFont typeface="Wingdings 2"/>
              <a:buNone/>
              <a:defRPr/>
            </a:pPr>
            <a:r>
              <a:rPr lang="en-US" sz="2000" dirty="0" smtClean="0"/>
              <a:t>	</a:t>
            </a:r>
            <a:r>
              <a:rPr lang="el-GR" sz="2000" dirty="0" smtClean="0"/>
              <a:t>Αποτελείται από μετατρέψιμες ομολογίες που παρέχουν στον ομολογιούχο το δικαίωμα να ζητήσει τη μετατροπή τους σε κοινές μετοχές. Κατά τη μετατροπή θεωρείται ότι η εταιρία πραγματοποιεί ισόποση αύξηση του μετοχικού κεφαλαίου (άρθρο 3α ΚΝ 2190/1920). Η έκδοση ομολογιακού δανείου με μετατρέψιμες ομολογίες επιφέρει αύξηση του μετοχικού κεφαλαίου της εταιρίας που τελεί υπό την αίρεση της μετατροπής των ομολογιών σε μετοχές. Ο νόμος παρέχει δικαίωμα προτίμησης στην απόκτηση μετατρέψιμων ομολογιών που εκδίδει η εταιρία υπέρ των προσώπων τα οποία κατά το χρόνο έκδοσης αυτών είναι μέτοχοι. </a:t>
            </a:r>
          </a:p>
          <a:p>
            <a:pPr marL="274320" indent="-274320" eaLnBrk="1" fontAlgn="auto" hangingPunct="1">
              <a:spcAft>
                <a:spcPts val="0"/>
              </a:spcAft>
              <a:buClr>
                <a:schemeClr val="accent3"/>
              </a:buClr>
              <a:buFont typeface="Wingdings 2"/>
              <a:buNone/>
              <a:defRPr/>
            </a:pPr>
            <a:r>
              <a:rPr lang="en-US" sz="2000" dirty="0" smtClean="0"/>
              <a:t>	</a:t>
            </a:r>
            <a:endParaRPr lang="el-GR" sz="2000"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1 - Τίτλος"/>
          <p:cNvSpPr>
            <a:spLocks noGrp="1"/>
          </p:cNvSpPr>
          <p:nvPr>
            <p:ph type="title"/>
          </p:nvPr>
        </p:nvSpPr>
        <p:spPr>
          <a:xfrm>
            <a:off x="457200" y="274638"/>
            <a:ext cx="8229600" cy="778098"/>
          </a:xfrm>
          <a:gradFill flip="none" rotWithShape="1">
            <a:gsLst>
              <a:gs pos="0">
                <a:srgbClr val="FFFF00">
                  <a:shade val="30000"/>
                  <a:satMod val="115000"/>
                </a:srgbClr>
              </a:gs>
              <a:gs pos="50000">
                <a:srgbClr val="FFFF00">
                  <a:shade val="67500"/>
                  <a:satMod val="115000"/>
                </a:srgbClr>
              </a:gs>
              <a:gs pos="100000">
                <a:srgbClr val="FFFF00">
                  <a:shade val="100000"/>
                  <a:satMod val="115000"/>
                </a:srgbClr>
              </a:gs>
            </a:gsLst>
            <a:lin ang="16200000" scaled="1"/>
            <a:tileRect/>
          </a:gradFill>
        </p:spPr>
        <p:txBody>
          <a:bodyPr>
            <a:normAutofit/>
          </a:bodyPr>
          <a:lstStyle/>
          <a:p>
            <a:pPr eaLnBrk="1" hangingPunct="1"/>
            <a:r>
              <a:rPr lang="el-GR" sz="2800" dirty="0" smtClean="0"/>
              <a:t>8.</a:t>
            </a:r>
            <a:r>
              <a:rPr lang="en-US" sz="2800" dirty="0" smtClean="0"/>
              <a:t>BOND ISSUES</a:t>
            </a:r>
            <a:r>
              <a:rPr lang="el-GR" sz="2800" dirty="0" smtClean="0"/>
              <a:t> (2)</a:t>
            </a:r>
          </a:p>
        </p:txBody>
      </p:sp>
      <p:sp>
        <p:nvSpPr>
          <p:cNvPr id="3" name="2 - Θέση περιεχομένου"/>
          <p:cNvSpPr>
            <a:spLocks noGrp="1"/>
          </p:cNvSpPr>
          <p:nvPr>
            <p:ph idx="1"/>
          </p:nvPr>
        </p:nvSpPr>
        <p:spPr>
          <a:xfrm>
            <a:off x="457200" y="1268760"/>
            <a:ext cx="8229600" cy="5589240"/>
          </a:xfrm>
        </p:spPr>
        <p:txBody>
          <a:bodyPr>
            <a:normAutofit fontScale="47500" lnSpcReduction="20000"/>
          </a:bodyPr>
          <a:lstStyle/>
          <a:p>
            <a:pPr marL="274320" indent="-274320">
              <a:buClr>
                <a:schemeClr val="accent3"/>
              </a:buClr>
              <a:buNone/>
              <a:defRPr/>
            </a:pPr>
            <a:r>
              <a:rPr lang="el-GR" dirty="0" smtClean="0"/>
              <a:t>       Η περίπτωση της εισαγωγής μετοχών που προέκυψαν από τη μετατροπή ομολογιών ρυθμίζεται στον Κανονισμό Λειτουργίας του ΧΑ. Σύμφωνα με την απόφαση αυτή, η εταιρία που εκδίδει ομολογιακό δάνειο και ανεξάρτητα από την εισαγωγή των ομολογιών στο ΧΑ, θα πρέπει να εκδώσει ενημερωτικό δελτίο το οποίο θα πρέπει να εγκριθεί από το ΔΣ του ΧΑ (εκτός αν πρόκειται για δημόσια εγγραφή οπότε εγκρίνεται από την ΕΚ). Για την έγκρισή του υποβάλλονται τα δικαιολογητικά που απαιτούνται για την έγκριση ενημερωτικού δελτίου για την αύξηση του μετοχικού κεφαλαίου τα οποία και απαριθμούνται στην σχετική απόφαση του ΧΑ.</a:t>
            </a:r>
          </a:p>
          <a:p>
            <a:pPr marL="274320" indent="-274320" eaLnBrk="1" fontAlgn="auto" hangingPunct="1">
              <a:spcAft>
                <a:spcPts val="0"/>
              </a:spcAft>
              <a:buClr>
                <a:schemeClr val="accent3"/>
              </a:buClr>
              <a:buNone/>
              <a:defRPr/>
            </a:pPr>
            <a:endParaRPr lang="el-GR" b="1" dirty="0" smtClean="0"/>
          </a:p>
          <a:p>
            <a:pPr marL="274320" indent="-274320" eaLnBrk="1" fontAlgn="auto" hangingPunct="1">
              <a:spcAft>
                <a:spcPts val="0"/>
              </a:spcAft>
              <a:buClr>
                <a:schemeClr val="accent3"/>
              </a:buClr>
              <a:buFont typeface="Wingdings 2"/>
              <a:buChar char=""/>
              <a:defRPr/>
            </a:pPr>
            <a:r>
              <a:rPr lang="el-GR" sz="4200" b="1" dirty="0" smtClean="0"/>
              <a:t>Ομολογιακό δάνειο με ανταλλάξιμες ομολογίες</a:t>
            </a:r>
            <a:r>
              <a:rPr lang="el-GR" sz="4200" dirty="0" smtClean="0"/>
              <a:t> </a:t>
            </a:r>
          </a:p>
          <a:p>
            <a:pPr marL="274320" indent="-274320" eaLnBrk="1" fontAlgn="auto" hangingPunct="1">
              <a:spcAft>
                <a:spcPts val="0"/>
              </a:spcAft>
              <a:buClr>
                <a:schemeClr val="accent3"/>
              </a:buClr>
              <a:buFont typeface="Wingdings 2"/>
              <a:buNone/>
              <a:defRPr/>
            </a:pPr>
            <a:r>
              <a:rPr lang="en-US" sz="4200" dirty="0" smtClean="0"/>
              <a:t>	</a:t>
            </a:r>
            <a:r>
              <a:rPr lang="el-GR" sz="4200" dirty="0" smtClean="0"/>
              <a:t>Με το ομολογιακό δάνειο με ανταλλάξιμες ομολογίες χορηγείται στους ομολογιούχους δικαίωμα με δήλωσή τους να ζητήσουν την εξόφληση των ομολογιών τους εν </a:t>
            </a:r>
            <a:r>
              <a:rPr lang="el-GR" sz="4200" dirty="0" err="1" smtClean="0"/>
              <a:t>όλω</a:t>
            </a:r>
            <a:r>
              <a:rPr lang="el-GR" sz="4200" dirty="0" smtClean="0"/>
              <a:t> ή εν μέρει, σύμφωνα με τους όρους του δανείου, με μεταβίβαση σε αυτούς άλλων ομολογιών ή μετοχών ή άλλων κινητών αξιών της εκδότριας ή άλλων εκδοτών. Η έκδοση του ομολογιακού δανείου με ανταλλάξιμες </a:t>
            </a:r>
            <a:r>
              <a:rPr lang="el-GR" sz="4200" dirty="0" err="1" smtClean="0"/>
              <a:t>ομoλογίες</a:t>
            </a:r>
            <a:r>
              <a:rPr lang="el-GR" sz="4200" dirty="0" smtClean="0"/>
              <a:t> δεν υπόκειται σε κανέναν περιορισμό ποσού, εκτός αν στο καταστατικό της εκδότριας ορίζεται διαφορετικά. </a:t>
            </a:r>
          </a:p>
          <a:p>
            <a:pPr marL="274320" indent="-274320" eaLnBrk="1" fontAlgn="auto" hangingPunct="1">
              <a:spcAft>
                <a:spcPts val="0"/>
              </a:spcAft>
              <a:buClr>
                <a:schemeClr val="accent3"/>
              </a:buClr>
              <a:buFont typeface="Wingdings 2"/>
              <a:buChar char=""/>
              <a:defRPr/>
            </a:pPr>
            <a:r>
              <a:rPr lang="el-GR" sz="4200" b="1" dirty="0" smtClean="0"/>
              <a:t>Ομολογιακό δάνειο με δικαίωμα συμμετοχής στα κέρδη</a:t>
            </a:r>
            <a:r>
              <a:rPr lang="el-GR" sz="4200" dirty="0" smtClean="0"/>
              <a:t> </a:t>
            </a:r>
          </a:p>
          <a:p>
            <a:pPr marL="274320" indent="-274320" eaLnBrk="1" fontAlgn="auto" hangingPunct="1">
              <a:spcAft>
                <a:spcPts val="0"/>
              </a:spcAft>
              <a:buClr>
                <a:schemeClr val="accent3"/>
              </a:buClr>
              <a:buFont typeface="Wingdings 2"/>
              <a:buNone/>
              <a:defRPr/>
            </a:pPr>
            <a:r>
              <a:rPr lang="en-US" sz="4200" dirty="0" smtClean="0"/>
              <a:t>	</a:t>
            </a:r>
            <a:r>
              <a:rPr lang="el-GR" sz="4200" dirty="0" smtClean="0"/>
              <a:t>Σύμφωνα με το άρθρο 3β του ΚΝ 2190/1920, αυτό το ομολογιακό δάνειο παρέχει στους ομολογιούχους δανειστές δικαίωμα απόληψης εκτός από τον τόκο και ορισμένου ποσοστού από τα κέρδη που απομένουν μετά την απόληψη του πρώτου μερίσματος ή άλλης πρόσθετης παροχής που εξαρτάται από το ύψος της παραγωγής ή από το εν γένει επίπεδο της δραστηριότητας της εταιρίας.</a:t>
            </a:r>
          </a:p>
          <a:p>
            <a:pPr marL="274320" indent="-274320" eaLnBrk="1" fontAlgn="auto" hangingPunct="1">
              <a:spcAft>
                <a:spcPts val="0"/>
              </a:spcAft>
              <a:buClr>
                <a:schemeClr val="accent3"/>
              </a:buClr>
              <a:buFont typeface="Wingdings 2"/>
              <a:buChar char=""/>
              <a:defRPr/>
            </a:pPr>
            <a:endParaRPr lang="el-GR"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1 - Τίτλος"/>
          <p:cNvSpPr>
            <a:spLocks noGrp="1"/>
          </p:cNvSpPr>
          <p:nvPr>
            <p:ph type="title"/>
          </p:nvPr>
        </p:nvSpPr>
        <p:spPr>
          <a:gradFill flip="none" rotWithShape="1">
            <a:gsLst>
              <a:gs pos="0">
                <a:srgbClr val="FFFF00">
                  <a:shade val="30000"/>
                  <a:satMod val="115000"/>
                </a:srgbClr>
              </a:gs>
              <a:gs pos="50000">
                <a:srgbClr val="FFFF00">
                  <a:shade val="67500"/>
                  <a:satMod val="115000"/>
                </a:srgbClr>
              </a:gs>
              <a:gs pos="100000">
                <a:srgbClr val="FFFF00">
                  <a:shade val="100000"/>
                  <a:satMod val="115000"/>
                </a:srgbClr>
              </a:gs>
            </a:gsLst>
            <a:lin ang="16200000" scaled="1"/>
            <a:tileRect/>
          </a:gradFill>
        </p:spPr>
        <p:txBody>
          <a:bodyPr>
            <a:normAutofit/>
          </a:bodyPr>
          <a:lstStyle/>
          <a:p>
            <a:pPr eaLnBrk="1" hangingPunct="1"/>
            <a:r>
              <a:rPr lang="el-GR" sz="2800" dirty="0" smtClean="0"/>
              <a:t>9</a:t>
            </a:r>
            <a:r>
              <a:rPr lang="en-US" sz="2800" dirty="0" smtClean="0"/>
              <a:t>.</a:t>
            </a:r>
            <a:r>
              <a:rPr lang="el-GR" sz="2800" dirty="0" smtClean="0"/>
              <a:t> </a:t>
            </a:r>
            <a:r>
              <a:rPr lang="en-US" sz="2800" dirty="0" smtClean="0"/>
              <a:t>SYNDICATED LOANS</a:t>
            </a:r>
            <a:r>
              <a:rPr lang="el-GR" sz="2800" dirty="0" smtClean="0"/>
              <a:t>                                                    </a:t>
            </a:r>
            <a:r>
              <a:rPr lang="en-US" sz="2800" dirty="0" smtClean="0"/>
              <a:t>(</a:t>
            </a:r>
            <a:r>
              <a:rPr lang="el-GR" sz="2800" dirty="0" smtClean="0"/>
              <a:t>κοινοπρακτικά δάνεια</a:t>
            </a:r>
            <a:r>
              <a:rPr lang="en-US" sz="2800" dirty="0" smtClean="0"/>
              <a:t>)</a:t>
            </a:r>
            <a:endParaRPr lang="el-GR" sz="2800" dirty="0" smtClean="0"/>
          </a:p>
        </p:txBody>
      </p:sp>
      <p:sp>
        <p:nvSpPr>
          <p:cNvPr id="3" name="2 - Θέση περιεχομένου"/>
          <p:cNvSpPr>
            <a:spLocks noGrp="1"/>
          </p:cNvSpPr>
          <p:nvPr>
            <p:ph idx="1"/>
          </p:nvPr>
        </p:nvSpPr>
        <p:spPr/>
        <p:txBody>
          <a:bodyPr>
            <a:normAutofit fontScale="62500" lnSpcReduction="20000"/>
          </a:bodyPr>
          <a:lstStyle/>
          <a:p>
            <a:pPr marL="274320" indent="-274320" eaLnBrk="1" fontAlgn="auto" hangingPunct="1">
              <a:spcAft>
                <a:spcPts val="0"/>
              </a:spcAft>
              <a:buClr>
                <a:schemeClr val="accent3"/>
              </a:buClr>
              <a:buFont typeface="Wingdings 2"/>
              <a:buNone/>
              <a:defRPr/>
            </a:pPr>
            <a:r>
              <a:rPr lang="en-US" dirty="0" smtClean="0"/>
              <a:t>	</a:t>
            </a:r>
            <a:r>
              <a:rPr lang="el-GR" dirty="0" smtClean="0"/>
              <a:t>Δημιούργημα των συναλλακτικών αναγκών, όπως άλλωστε κάθε συμβατικός τύπος, επώνυμος ή μη, αποτελούν και τα κοινοπρακτικά δάνεια, συνήθως μακράς διάρκειας και αξιόλογου ύψους, τα οποία εξυπηρετούν σκοπιμότητες ευρύτερης διασποράς του πιστωτικού κινδύνου, αποφυγής (ασύμφορων ή παράνομων) </a:t>
            </a:r>
            <a:r>
              <a:rPr lang="el-GR" dirty="0" err="1" smtClean="0"/>
              <a:t>υπερ</a:t>
            </a:r>
            <a:r>
              <a:rPr lang="el-GR" dirty="0" smtClean="0"/>
              <a:t>-δανειοδοτήσεων, διευκολύνσεων φορολογικής φύσεως, συμμόρφωσης προς νομοθετημένους ή προαιρετικούς συντελεστές φερεγγυότητας και αναδιάρθρωσης του ενεργητικού των τραπεζών.</a:t>
            </a:r>
          </a:p>
          <a:p>
            <a:pPr marL="274320" indent="-274320" eaLnBrk="1" fontAlgn="auto" hangingPunct="1">
              <a:spcAft>
                <a:spcPts val="0"/>
              </a:spcAft>
              <a:buClr>
                <a:schemeClr val="accent3"/>
              </a:buClr>
              <a:buFont typeface="Wingdings 2"/>
              <a:buChar char=""/>
              <a:defRPr/>
            </a:pPr>
            <a:r>
              <a:rPr lang="el-GR" b="1" dirty="0" smtClean="0"/>
              <a:t>ΚΟΙΝΟΠΡΑΚΤΙΚΟ ΔΑΝΕΙΟ (</a:t>
            </a:r>
            <a:r>
              <a:rPr lang="el-GR" b="1" dirty="0" err="1" smtClean="0"/>
              <a:t>Syndicated</a:t>
            </a:r>
            <a:r>
              <a:rPr lang="el-GR" b="1" dirty="0" smtClean="0"/>
              <a:t> </a:t>
            </a:r>
            <a:r>
              <a:rPr lang="el-GR" b="1" dirty="0" err="1" smtClean="0"/>
              <a:t>loan</a:t>
            </a:r>
            <a:r>
              <a:rPr lang="el-GR" b="1" dirty="0" smtClean="0"/>
              <a:t>): </a:t>
            </a:r>
            <a:endParaRPr lang="el-GR" dirty="0" smtClean="0"/>
          </a:p>
          <a:p>
            <a:pPr marL="274320" indent="-274320" eaLnBrk="1" fontAlgn="auto" hangingPunct="1">
              <a:spcAft>
                <a:spcPts val="0"/>
              </a:spcAft>
              <a:buClr>
                <a:schemeClr val="accent3"/>
              </a:buClr>
              <a:buFont typeface="Wingdings 2"/>
              <a:buNone/>
              <a:defRPr/>
            </a:pPr>
            <a:r>
              <a:rPr lang="en-US" dirty="0" smtClean="0"/>
              <a:t>	</a:t>
            </a:r>
            <a:r>
              <a:rPr lang="el-GR" dirty="0" smtClean="0"/>
              <a:t>Ένα μεγάλο δάνειο στο οποίο μία ομάδα τραπεζών συνεργάζεται για να παράσχει κεφάλαια σε ένα χρηματοπιστωτικό ίδρυμα ή μία επιχείρηση. Συνήθως, υπάρχει μία οδηγός-τράπεζα που αναλαμβάνει την απορρόφηση ενός ποσοστού δανείου και διανέμει το υπόλοιπο στις άλλες τράπεζες. Ενδέχεται να υπάρχει ρήτρα στη σύμβαση με βάση την οποία το αδιάθετο ποσό του δανείου ή της ομολογιακής έκδοσης αναλαμβάνεται από τις συμμετέχουσες στην κοινοπραξία τράπεζες. </a:t>
            </a:r>
          </a:p>
          <a:p>
            <a:pPr marL="274320" indent="-274320" eaLnBrk="1" fontAlgn="auto" hangingPunct="1">
              <a:spcAft>
                <a:spcPts val="0"/>
              </a:spcAft>
              <a:buClr>
                <a:schemeClr val="accent3"/>
              </a:buClr>
              <a:buFont typeface="Wingdings 2"/>
              <a:buChar char=""/>
              <a:defRPr/>
            </a:pPr>
            <a:endParaRPr lang="el-GR"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1 - Τίτλος"/>
          <p:cNvSpPr>
            <a:spLocks noGrp="1"/>
          </p:cNvSpPr>
          <p:nvPr>
            <p:ph type="title"/>
          </p:nvPr>
        </p:nvSpPr>
        <p:spPr>
          <a:gradFill flip="none" rotWithShape="1">
            <a:gsLst>
              <a:gs pos="0">
                <a:srgbClr val="FFFF00">
                  <a:shade val="30000"/>
                  <a:satMod val="115000"/>
                </a:srgbClr>
              </a:gs>
              <a:gs pos="50000">
                <a:srgbClr val="FFFF00">
                  <a:shade val="67500"/>
                  <a:satMod val="115000"/>
                </a:srgbClr>
              </a:gs>
              <a:gs pos="100000">
                <a:srgbClr val="FFFF00">
                  <a:shade val="100000"/>
                  <a:satMod val="115000"/>
                </a:srgbClr>
              </a:gs>
            </a:gsLst>
            <a:lin ang="16200000" scaled="1"/>
            <a:tileRect/>
          </a:gradFill>
        </p:spPr>
        <p:txBody>
          <a:bodyPr>
            <a:normAutofit/>
          </a:bodyPr>
          <a:lstStyle/>
          <a:p>
            <a:pPr eaLnBrk="1" hangingPunct="1"/>
            <a:r>
              <a:rPr lang="en-US" sz="2800" dirty="0" smtClean="0"/>
              <a:t>10. LEVERAGED BUY OUTS</a:t>
            </a:r>
            <a:endParaRPr lang="el-GR" sz="2800" dirty="0" smtClean="0"/>
          </a:p>
        </p:txBody>
      </p:sp>
      <p:sp>
        <p:nvSpPr>
          <p:cNvPr id="3" name="2 - Θέση περιεχομένου"/>
          <p:cNvSpPr>
            <a:spLocks noGrp="1"/>
          </p:cNvSpPr>
          <p:nvPr>
            <p:ph idx="1"/>
          </p:nvPr>
        </p:nvSpPr>
        <p:spPr>
          <a:xfrm>
            <a:off x="457200" y="2420888"/>
            <a:ext cx="8229600" cy="3705275"/>
          </a:xfrm>
        </p:spPr>
        <p:txBody>
          <a:bodyPr>
            <a:normAutofit/>
          </a:bodyPr>
          <a:lstStyle/>
          <a:p>
            <a:pPr marL="274320" indent="-274320" eaLnBrk="1" fontAlgn="auto" hangingPunct="1">
              <a:spcAft>
                <a:spcPts val="0"/>
              </a:spcAft>
              <a:buClr>
                <a:schemeClr val="accent3"/>
              </a:buClr>
              <a:buFont typeface="Wingdings 2"/>
              <a:buNone/>
              <a:defRPr/>
            </a:pPr>
            <a:r>
              <a:rPr lang="el-GR" dirty="0" smtClean="0"/>
              <a:t>	</a:t>
            </a:r>
            <a:r>
              <a:rPr lang="el-GR" sz="2400" dirty="0" smtClean="0"/>
              <a:t>Εξαγορές επιχειρήσεων με δάνεια.</a:t>
            </a:r>
          </a:p>
          <a:p>
            <a:pPr marL="274320" indent="-274320" eaLnBrk="1" fontAlgn="auto" hangingPunct="1">
              <a:spcAft>
                <a:spcPts val="0"/>
              </a:spcAft>
              <a:buClr>
                <a:schemeClr val="accent3"/>
              </a:buClr>
              <a:buFont typeface="Wingdings 2"/>
              <a:buNone/>
              <a:defRPr/>
            </a:pPr>
            <a:endParaRPr lang="el-GR" dirty="0" smtClean="0"/>
          </a:p>
          <a:p>
            <a:pPr marL="274320" indent="-274320" eaLnBrk="1" fontAlgn="auto" hangingPunct="1">
              <a:spcAft>
                <a:spcPts val="0"/>
              </a:spcAft>
              <a:buClr>
                <a:schemeClr val="accent3"/>
              </a:buClr>
              <a:buFont typeface="Wingdings 2"/>
              <a:buNone/>
              <a:defRPr/>
            </a:pPr>
            <a:endParaRPr lang="en-US" dirty="0" smtClean="0">
              <a:solidFill>
                <a:schemeClr val="tx2"/>
              </a:solidFill>
              <a:latin typeface="+mj-lt"/>
              <a:ea typeface="+mj-ea"/>
              <a:cs typeface="+mj-cs"/>
            </a:endParaRPr>
          </a:p>
          <a:p>
            <a:pPr marL="274320" indent="-274320" eaLnBrk="1" fontAlgn="auto" hangingPunct="1">
              <a:spcAft>
                <a:spcPts val="0"/>
              </a:spcAft>
              <a:buClr>
                <a:schemeClr val="accent3"/>
              </a:buClr>
              <a:buFont typeface="Wingdings 2"/>
              <a:buNone/>
              <a:defRPr/>
            </a:pPr>
            <a:endParaRPr lang="el-GR" sz="5000" dirty="0" smtClean="0">
              <a:solidFill>
                <a:schemeClr val="tx2"/>
              </a:solidFill>
              <a:latin typeface="+mj-lt"/>
              <a:ea typeface="+mj-ea"/>
              <a:cs typeface="+mj-cs"/>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1 - Τίτλος"/>
          <p:cNvSpPr>
            <a:spLocks noGrp="1"/>
          </p:cNvSpPr>
          <p:nvPr>
            <p:ph type="title"/>
          </p:nvPr>
        </p:nvSpPr>
        <p:spPr>
          <a:gradFill flip="none" rotWithShape="1">
            <a:gsLst>
              <a:gs pos="0">
                <a:srgbClr val="FFFF00">
                  <a:shade val="30000"/>
                  <a:satMod val="115000"/>
                </a:srgbClr>
              </a:gs>
              <a:gs pos="50000">
                <a:srgbClr val="FFFF00">
                  <a:shade val="67500"/>
                  <a:satMod val="115000"/>
                </a:srgbClr>
              </a:gs>
              <a:gs pos="100000">
                <a:srgbClr val="FFFF00">
                  <a:shade val="100000"/>
                  <a:satMod val="115000"/>
                </a:srgbClr>
              </a:gs>
            </a:gsLst>
            <a:lin ang="16200000" scaled="1"/>
            <a:tileRect/>
          </a:gradFill>
        </p:spPr>
        <p:txBody>
          <a:bodyPr>
            <a:normAutofit fontScale="90000"/>
          </a:bodyPr>
          <a:lstStyle/>
          <a:p>
            <a:r>
              <a:rPr lang="el-GR" sz="2800" dirty="0" smtClean="0">
                <a:solidFill>
                  <a:schemeClr val="tx2"/>
                </a:solidFill>
              </a:rPr>
              <a:t>11.</a:t>
            </a:r>
            <a:r>
              <a:rPr lang="en-US" sz="2800" dirty="0" smtClean="0">
                <a:solidFill>
                  <a:schemeClr val="tx2"/>
                </a:solidFill>
              </a:rPr>
              <a:t> JUNK</a:t>
            </a:r>
            <a:r>
              <a:rPr lang="en-US" sz="2800" dirty="0" smtClean="0"/>
              <a:t> </a:t>
            </a:r>
            <a:r>
              <a:rPr lang="en-US" sz="2800" dirty="0" smtClean="0">
                <a:solidFill>
                  <a:schemeClr val="tx2"/>
                </a:solidFill>
              </a:rPr>
              <a:t>BONDS</a:t>
            </a:r>
            <a:r>
              <a:rPr lang="el-GR" sz="2800" dirty="0" smtClean="0">
                <a:solidFill>
                  <a:schemeClr val="tx2"/>
                </a:solidFill>
              </a:rPr>
              <a:t>                                                                                                  </a:t>
            </a:r>
            <a:r>
              <a:rPr lang="en-US" sz="2800" dirty="0" smtClean="0">
                <a:solidFill>
                  <a:schemeClr val="tx2"/>
                </a:solidFill>
              </a:rPr>
              <a:t>(</a:t>
            </a:r>
            <a:r>
              <a:rPr lang="el-GR" sz="2800" dirty="0" smtClean="0">
                <a:solidFill>
                  <a:schemeClr val="tx2"/>
                </a:solidFill>
              </a:rPr>
              <a:t>ομολογίες υψηλού κινδύνου)</a:t>
            </a:r>
            <a:br>
              <a:rPr lang="el-GR" sz="2800" dirty="0" smtClean="0">
                <a:solidFill>
                  <a:schemeClr val="tx2"/>
                </a:solidFill>
              </a:rPr>
            </a:br>
            <a:endParaRPr lang="el-GR" sz="2800" dirty="0" smtClean="0"/>
          </a:p>
        </p:txBody>
      </p:sp>
      <p:sp>
        <p:nvSpPr>
          <p:cNvPr id="3" name="2 - Θέση περιεχομένου"/>
          <p:cNvSpPr>
            <a:spLocks noGrp="1"/>
          </p:cNvSpPr>
          <p:nvPr>
            <p:ph idx="1"/>
          </p:nvPr>
        </p:nvSpPr>
        <p:spPr>
          <a:xfrm>
            <a:off x="457200" y="2420888"/>
            <a:ext cx="8229600" cy="3705275"/>
          </a:xfrm>
        </p:spPr>
        <p:txBody>
          <a:bodyPr>
            <a:normAutofit/>
          </a:bodyPr>
          <a:lstStyle/>
          <a:p>
            <a:pPr marL="274320" indent="-274320" eaLnBrk="1" fontAlgn="auto" hangingPunct="1">
              <a:spcAft>
                <a:spcPts val="0"/>
              </a:spcAft>
              <a:buClr>
                <a:schemeClr val="accent3"/>
              </a:buClr>
              <a:buFont typeface="Wingdings 2"/>
              <a:buNone/>
              <a:defRPr/>
            </a:pPr>
            <a:endParaRPr lang="el-GR" dirty="0" smtClean="0"/>
          </a:p>
          <a:p>
            <a:pPr marL="274320" indent="-274320" eaLnBrk="1" fontAlgn="auto" hangingPunct="1">
              <a:spcAft>
                <a:spcPts val="0"/>
              </a:spcAft>
              <a:buClr>
                <a:schemeClr val="accent3"/>
              </a:buClr>
              <a:buFont typeface="Wingdings 2"/>
              <a:buNone/>
              <a:defRPr/>
            </a:pPr>
            <a:r>
              <a:rPr lang="el-GR" sz="2400" dirty="0" smtClean="0">
                <a:solidFill>
                  <a:schemeClr val="tx2"/>
                </a:solidFill>
                <a:latin typeface="+mj-lt"/>
                <a:ea typeface="+mj-ea"/>
                <a:cs typeface="+mj-cs"/>
              </a:rPr>
              <a:t>	</a:t>
            </a:r>
            <a:r>
              <a:rPr lang="el-GR" sz="2400" dirty="0" smtClean="0">
                <a:latin typeface="+mj-lt"/>
                <a:ea typeface="+mj-ea"/>
                <a:cs typeface="+mj-cs"/>
              </a:rPr>
              <a:t>Χαμηλή τιμή- Υψηλό επιτόκιο που εκδίδει νέα και αναπτυσσόμενη επιχείρηση ή επιχείρηση που βρίσκεται σε δύσκολη οικονομική κατάσταση.</a:t>
            </a:r>
            <a:endParaRPr lang="en-US" sz="2400" dirty="0" smtClean="0">
              <a:latin typeface="+mj-lt"/>
              <a:ea typeface="+mj-ea"/>
              <a:cs typeface="+mj-cs"/>
            </a:endParaRPr>
          </a:p>
          <a:p>
            <a:pPr marL="274320" indent="-274320" eaLnBrk="1" fontAlgn="auto" hangingPunct="1">
              <a:spcAft>
                <a:spcPts val="0"/>
              </a:spcAft>
              <a:buClr>
                <a:schemeClr val="accent3"/>
              </a:buClr>
              <a:buFont typeface="Wingdings 2"/>
              <a:buNone/>
              <a:defRPr/>
            </a:pPr>
            <a:endParaRPr lang="en-US" dirty="0" smtClean="0">
              <a:solidFill>
                <a:schemeClr val="tx2"/>
              </a:solidFill>
              <a:latin typeface="+mj-lt"/>
              <a:ea typeface="+mj-ea"/>
              <a:cs typeface="+mj-cs"/>
            </a:endParaRPr>
          </a:p>
          <a:p>
            <a:pPr marL="274320" indent="-274320" eaLnBrk="1" fontAlgn="auto" hangingPunct="1">
              <a:spcAft>
                <a:spcPts val="0"/>
              </a:spcAft>
              <a:buClr>
                <a:schemeClr val="accent3"/>
              </a:buClr>
              <a:buFont typeface="Wingdings 2"/>
              <a:buNone/>
              <a:defRPr/>
            </a:pPr>
            <a:endParaRPr lang="el-GR" sz="5000" dirty="0" smtClean="0">
              <a:solidFill>
                <a:schemeClr val="tx2"/>
              </a:solidFill>
              <a:latin typeface="+mj-lt"/>
              <a:ea typeface="+mj-ea"/>
              <a:cs typeface="+mj-cs"/>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1 - Τίτλος"/>
          <p:cNvSpPr>
            <a:spLocks noGrp="1"/>
          </p:cNvSpPr>
          <p:nvPr>
            <p:ph type="title"/>
          </p:nvPr>
        </p:nvSpPr>
        <p:spPr>
          <a:xfrm>
            <a:off x="395536" y="260648"/>
            <a:ext cx="8229600" cy="1143000"/>
          </a:xfrm>
          <a:gradFill flip="none" rotWithShape="1">
            <a:gsLst>
              <a:gs pos="0">
                <a:srgbClr val="FFFF00">
                  <a:shade val="30000"/>
                  <a:satMod val="115000"/>
                </a:srgbClr>
              </a:gs>
              <a:gs pos="50000">
                <a:srgbClr val="FFFF00">
                  <a:shade val="67500"/>
                  <a:satMod val="115000"/>
                </a:srgbClr>
              </a:gs>
              <a:gs pos="100000">
                <a:srgbClr val="FFFF00">
                  <a:shade val="100000"/>
                  <a:satMod val="115000"/>
                </a:srgbClr>
              </a:gs>
            </a:gsLst>
            <a:lin ang="16200000" scaled="1"/>
            <a:tileRect/>
          </a:gradFill>
        </p:spPr>
        <p:txBody>
          <a:bodyPr>
            <a:normAutofit/>
          </a:bodyPr>
          <a:lstStyle/>
          <a:p>
            <a:pPr eaLnBrk="1" hangingPunct="1"/>
            <a:r>
              <a:rPr lang="el-GR" sz="2800" dirty="0" smtClean="0"/>
              <a:t>12.</a:t>
            </a:r>
            <a:r>
              <a:rPr lang="en-US" sz="2800" dirty="0" smtClean="0"/>
              <a:t>CERTIFICATES OF DEPOSIT</a:t>
            </a:r>
            <a:r>
              <a:rPr lang="el-GR" sz="2800" dirty="0" smtClean="0"/>
              <a:t>                                      (Πιστοποιητικά καταθέσεων)</a:t>
            </a:r>
          </a:p>
        </p:txBody>
      </p:sp>
      <p:sp>
        <p:nvSpPr>
          <p:cNvPr id="3" name="2 - Θέση περιεχομένου"/>
          <p:cNvSpPr>
            <a:spLocks noGrp="1"/>
          </p:cNvSpPr>
          <p:nvPr>
            <p:ph idx="1"/>
          </p:nvPr>
        </p:nvSpPr>
        <p:spPr>
          <a:xfrm>
            <a:off x="395288" y="1556792"/>
            <a:ext cx="8229600" cy="5109121"/>
          </a:xfrm>
        </p:spPr>
        <p:txBody>
          <a:bodyPr>
            <a:normAutofit fontScale="55000" lnSpcReduction="20000"/>
          </a:bodyPr>
          <a:lstStyle/>
          <a:p>
            <a:pPr marL="274320" indent="-274320" eaLnBrk="1" fontAlgn="auto" hangingPunct="1">
              <a:spcAft>
                <a:spcPts val="0"/>
              </a:spcAft>
              <a:buClr>
                <a:schemeClr val="accent3"/>
              </a:buClr>
              <a:buFont typeface="Wingdings 2"/>
              <a:buNone/>
              <a:defRPr/>
            </a:pPr>
            <a:r>
              <a:rPr lang="en-US" dirty="0" smtClean="0"/>
              <a:t>	</a:t>
            </a:r>
            <a:r>
              <a:rPr lang="el-GR" dirty="0" smtClean="0"/>
              <a:t> Διαπραγματεύσιμο χρηματοπιστωτικό μέσο που μπορεί να πουληθεί πριν  τη λήξη του.</a:t>
            </a:r>
          </a:p>
          <a:p>
            <a:pPr marL="274320" indent="-274320" eaLnBrk="1" fontAlgn="auto" hangingPunct="1">
              <a:spcAft>
                <a:spcPts val="0"/>
              </a:spcAft>
              <a:buClr>
                <a:schemeClr val="accent3"/>
              </a:buClr>
              <a:buFont typeface="Wingdings 2"/>
              <a:buChar char=""/>
              <a:defRPr/>
            </a:pPr>
            <a:r>
              <a:rPr lang="el-GR" dirty="0" smtClean="0"/>
              <a:t>Τα πιστοποιητικά καταθέσεων είναι βραχυπρόθεσμα χρεόγραφα που εκδίδονται από μια τράπεζα με σκοπό την άντληση κεφαλαίων από την αγορά</a:t>
            </a:r>
            <a:r>
              <a:rPr lang="el-GR" u="sng" dirty="0" smtClean="0"/>
              <a:t> χρήματος</a:t>
            </a:r>
            <a:r>
              <a:rPr lang="el-GR" dirty="0" smtClean="0"/>
              <a:t> και διαπραγματεύονται ελεύθερα στη δευτερογενή</a:t>
            </a:r>
            <a:r>
              <a:rPr lang="el-GR" u="sng" dirty="0" smtClean="0"/>
              <a:t> αγορά</a:t>
            </a:r>
            <a:r>
              <a:rPr lang="el-GR" dirty="0" smtClean="0"/>
              <a:t> χρήματος.</a:t>
            </a:r>
          </a:p>
          <a:p>
            <a:pPr marL="274320" indent="-274320" eaLnBrk="1" fontAlgn="auto" hangingPunct="1">
              <a:spcAft>
                <a:spcPts val="0"/>
              </a:spcAft>
              <a:buClr>
                <a:schemeClr val="accent3"/>
              </a:buClr>
              <a:buFont typeface="Wingdings 2"/>
              <a:buChar char=""/>
              <a:defRPr/>
            </a:pPr>
            <a:r>
              <a:rPr lang="el-GR" dirty="0" smtClean="0"/>
              <a:t>Η διάρκεια των πιστοποιητικών καταθέσεων είναι συνήθως μέχρι 12 μήνες, αλλά υπάρχουν και τίτλοι μεγαλύτερης διάρκειας. Στις περισσότερες περιπτώσεις δεν υπάρχουν τοκομερίδια και ο κάτοχος λαμβάνει στη λήξη το συνολικό κεφάλαιο συν τους τόκους.</a:t>
            </a:r>
            <a:br>
              <a:rPr lang="el-GR" dirty="0" smtClean="0"/>
            </a:br>
            <a:r>
              <a:rPr lang="el-GR" dirty="0" smtClean="0"/>
              <a:t/>
            </a:r>
            <a:br>
              <a:rPr lang="el-GR" dirty="0" smtClean="0"/>
            </a:br>
            <a:r>
              <a:rPr lang="el-GR" dirty="0" smtClean="0"/>
              <a:t>Στην περίπτωση όμως μακροχρόνιων πιστοποιητικών καταθέσεων δίδονται τοκομερίδια ανά τακτά χρονικά διαστήματα (για παράδειγμα ανά εξάμηνο).</a:t>
            </a:r>
            <a:br>
              <a:rPr lang="el-GR" dirty="0" smtClean="0"/>
            </a:br>
            <a:r>
              <a:rPr lang="el-GR" dirty="0" smtClean="0"/>
              <a:t/>
            </a:r>
            <a:br>
              <a:rPr lang="el-GR" dirty="0" smtClean="0"/>
            </a:br>
            <a:r>
              <a:rPr lang="el-GR" dirty="0" smtClean="0"/>
              <a:t>Το επιτόκιο</a:t>
            </a:r>
            <a:r>
              <a:rPr lang="el-GR" u="sng" dirty="0" smtClean="0"/>
              <a:t> έκδοσης</a:t>
            </a:r>
            <a:r>
              <a:rPr lang="el-GR" dirty="0" smtClean="0"/>
              <a:t> μπορεί να είναι σταθερό ή κυμαινόμενο, οπότε στη δεύτερη περίπτωση προσδιορίζεται μερικές μέρες πριν την έναρξη της κάθε τοκοφόρου περιόδου.</a:t>
            </a:r>
            <a:br>
              <a:rPr lang="el-GR" dirty="0" smtClean="0"/>
            </a:br>
            <a:r>
              <a:rPr lang="el-GR" dirty="0" smtClean="0"/>
              <a:t/>
            </a:r>
            <a:br>
              <a:rPr lang="el-GR" dirty="0" smtClean="0"/>
            </a:br>
            <a:r>
              <a:rPr lang="el-GR" dirty="0" smtClean="0"/>
              <a:t>Η τιμή διαπραγμάτευσης των πιστοποιητικών καταθέσεων στη δευτερογενή αγορά αναφέρεται σε σχέση με την απόδοση στη λήξη (</a:t>
            </a:r>
            <a:r>
              <a:rPr lang="el-GR" dirty="0" err="1" smtClean="0"/>
              <a:t>yield</a:t>
            </a:r>
            <a:r>
              <a:rPr lang="el-GR" dirty="0" smtClean="0"/>
              <a:t> </a:t>
            </a:r>
            <a:r>
              <a:rPr lang="el-GR" dirty="0" err="1" smtClean="0"/>
              <a:t>to</a:t>
            </a:r>
            <a:r>
              <a:rPr lang="el-GR" dirty="0" smtClean="0"/>
              <a:t> maturity).</a:t>
            </a:r>
          </a:p>
          <a:p>
            <a:pPr marL="274320" indent="-274320" eaLnBrk="1" fontAlgn="auto" hangingPunct="1">
              <a:spcAft>
                <a:spcPts val="0"/>
              </a:spcAft>
              <a:buClr>
                <a:schemeClr val="accent3"/>
              </a:buClr>
              <a:buFont typeface="Wingdings 2"/>
              <a:buNone/>
              <a:defRPr/>
            </a:pPr>
            <a:endParaRPr lang="el-GR" dirty="0" smtClean="0">
              <a:latin typeface="+mj-lt"/>
              <a:ea typeface="+mj-ea"/>
              <a:cs typeface="+mj-cs"/>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gradFill flip="none" rotWithShape="1">
            <a:gsLst>
              <a:gs pos="0">
                <a:srgbClr val="FFFF00">
                  <a:shade val="30000"/>
                  <a:satMod val="115000"/>
                </a:srgbClr>
              </a:gs>
              <a:gs pos="50000">
                <a:srgbClr val="FFFF00">
                  <a:shade val="67500"/>
                  <a:satMod val="115000"/>
                </a:srgbClr>
              </a:gs>
              <a:gs pos="100000">
                <a:srgbClr val="FFFF00">
                  <a:shade val="100000"/>
                  <a:satMod val="115000"/>
                </a:srgbClr>
              </a:gs>
            </a:gsLst>
            <a:lin ang="16200000" scaled="1"/>
            <a:tileRect/>
          </a:gradFill>
        </p:spPr>
        <p:txBody>
          <a:bodyPr>
            <a:normAutofit fontScale="90000"/>
          </a:bodyPr>
          <a:lstStyle/>
          <a:p>
            <a:pPr>
              <a:defRPr/>
            </a:pPr>
            <a:r>
              <a:rPr lang="el-GR" sz="5400" dirty="0" smtClean="0"/>
              <a:t/>
            </a:r>
            <a:br>
              <a:rPr lang="el-GR" sz="5400" dirty="0" smtClean="0"/>
            </a:br>
            <a:r>
              <a:rPr lang="el-GR" sz="5400" dirty="0" smtClean="0"/>
              <a:t/>
            </a:r>
            <a:br>
              <a:rPr lang="el-GR" sz="5400" dirty="0" smtClean="0"/>
            </a:br>
            <a:r>
              <a:rPr lang="el-GR" sz="5400" dirty="0" smtClean="0"/>
              <a:t/>
            </a:r>
            <a:br>
              <a:rPr lang="el-GR" sz="5400" dirty="0" smtClean="0"/>
            </a:br>
            <a:r>
              <a:rPr lang="el-GR" sz="5400" dirty="0" smtClean="0"/>
              <a:t> </a:t>
            </a:r>
            <a:r>
              <a:rPr lang="el-GR" sz="3100" dirty="0" smtClean="0"/>
              <a:t>13.</a:t>
            </a:r>
            <a:r>
              <a:rPr lang="en-US" sz="3100" dirty="0" smtClean="0"/>
              <a:t>COMMERCIAL PAPERS</a:t>
            </a:r>
            <a:r>
              <a:rPr lang="el-GR" sz="3100" dirty="0" smtClean="0"/>
              <a:t>                                                     </a:t>
            </a:r>
            <a:r>
              <a:rPr lang="en-US" sz="3100" dirty="0" smtClean="0"/>
              <a:t>(</a:t>
            </a:r>
            <a:r>
              <a:rPr lang="el-GR" sz="3100" dirty="0" smtClean="0"/>
              <a:t>εμπορικά ομόλογα) </a:t>
            </a:r>
            <a:br>
              <a:rPr lang="el-GR" sz="3100" dirty="0" smtClean="0"/>
            </a:br>
            <a:r>
              <a:rPr lang="el-GR" sz="5400" dirty="0" smtClean="0"/>
              <a:t/>
            </a:r>
            <a:br>
              <a:rPr lang="el-GR" sz="5400" dirty="0" smtClean="0"/>
            </a:br>
            <a:r>
              <a:rPr lang="el-GR" sz="5400" dirty="0" smtClean="0"/>
              <a:t/>
            </a:r>
            <a:br>
              <a:rPr lang="el-GR" sz="5400" dirty="0" smtClean="0"/>
            </a:br>
            <a:r>
              <a:rPr lang="el-GR" sz="5400" dirty="0" smtClean="0"/>
              <a:t>                                                          </a:t>
            </a:r>
            <a:br>
              <a:rPr lang="el-GR" sz="5400" dirty="0" smtClean="0"/>
            </a:br>
            <a:endParaRPr lang="el-GR" sz="4400" dirty="0"/>
          </a:p>
        </p:txBody>
      </p:sp>
      <p:sp>
        <p:nvSpPr>
          <p:cNvPr id="3" name="2 - Θέση περιεχομένου"/>
          <p:cNvSpPr>
            <a:spLocks noGrp="1"/>
          </p:cNvSpPr>
          <p:nvPr>
            <p:ph idx="1"/>
          </p:nvPr>
        </p:nvSpPr>
        <p:spPr>
          <a:xfrm>
            <a:off x="467544" y="1484784"/>
            <a:ext cx="8229600" cy="4525963"/>
          </a:xfrm>
        </p:spPr>
        <p:txBody>
          <a:bodyPr>
            <a:normAutofit/>
          </a:bodyPr>
          <a:lstStyle/>
          <a:p>
            <a:pPr marL="274320" indent="-274320" eaLnBrk="1" fontAlgn="auto" hangingPunct="1">
              <a:spcAft>
                <a:spcPts val="0"/>
              </a:spcAft>
              <a:buClr>
                <a:schemeClr val="accent3"/>
              </a:buClr>
              <a:buFont typeface="Wingdings 2"/>
              <a:buNone/>
              <a:defRPr/>
            </a:pPr>
            <a:r>
              <a:rPr lang="el-GR" dirty="0" smtClean="0"/>
              <a:t>	</a:t>
            </a:r>
          </a:p>
          <a:p>
            <a:pPr marL="274320" indent="-274320" eaLnBrk="1" fontAlgn="auto" hangingPunct="1">
              <a:spcAft>
                <a:spcPts val="0"/>
              </a:spcAft>
              <a:buClr>
                <a:schemeClr val="accent3"/>
              </a:buClr>
              <a:buFont typeface="Wingdings 2"/>
              <a:buNone/>
              <a:defRPr/>
            </a:pPr>
            <a:r>
              <a:rPr lang="el-GR" dirty="0" smtClean="0"/>
              <a:t>	</a:t>
            </a:r>
            <a:r>
              <a:rPr lang="el-GR" sz="2200" dirty="0" smtClean="0"/>
              <a:t>Το εμπορικό ομόλογο είναι ένα βραχυπρόθεσμο υποσχετικό χρεόγραφο που εκδίδεται συνήθως από μεγάλες τράπεζες και οργανισμούς με σκοπό την άντληση κεφαλαίων (π.χ. </a:t>
            </a:r>
            <a:r>
              <a:rPr lang="el-GR" sz="2200" dirty="0" err="1" smtClean="0"/>
              <a:t>General</a:t>
            </a:r>
            <a:r>
              <a:rPr lang="el-GR" sz="2200" dirty="0" smtClean="0"/>
              <a:t> </a:t>
            </a:r>
            <a:r>
              <a:rPr lang="el-GR" sz="2200" dirty="0" err="1" smtClean="0"/>
              <a:t>Motors</a:t>
            </a:r>
            <a:r>
              <a:rPr lang="el-GR" sz="2200" dirty="0" smtClean="0"/>
              <a:t> και AT&amp;T).</a:t>
            </a:r>
            <a:br>
              <a:rPr lang="el-GR" sz="2200" dirty="0" smtClean="0"/>
            </a:br>
            <a:r>
              <a:rPr lang="el-GR" sz="2200" dirty="0" smtClean="0"/>
              <a:t/>
            </a:r>
            <a:br>
              <a:rPr lang="el-GR" sz="2200" dirty="0" smtClean="0"/>
            </a:br>
            <a:r>
              <a:rPr lang="el-GR" sz="2200" dirty="0" smtClean="0"/>
              <a:t>Συνήθως, δεν δίνουν τοκομερίδια αλλά η τιμή πώλησης είναι μικρότερη από την ονομαστική αξία που θα εισπράξει ο κάτοχος στην λήξη τους. Η διαφορά μεταξύ τιμής πώλησης και ονομαστικής αξίας είναι και η απόδοση που θα εισπράξει ο επενδυτής στην λήξη.</a:t>
            </a:r>
            <a:br>
              <a:rPr lang="el-GR" sz="2200" dirty="0" smtClean="0"/>
            </a:br>
            <a:endParaRPr lang="el-GR" sz="22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1 - Τίτλος"/>
          <p:cNvSpPr>
            <a:spLocks noGrp="1"/>
          </p:cNvSpPr>
          <p:nvPr>
            <p:ph type="title"/>
          </p:nvPr>
        </p:nvSpPr>
        <p:spPr>
          <a:xfrm>
            <a:off x="395536" y="404664"/>
            <a:ext cx="8229600" cy="1143000"/>
          </a:xfrm>
          <a:gradFill flip="none" rotWithShape="1">
            <a:gsLst>
              <a:gs pos="0">
                <a:srgbClr val="FFFF00">
                  <a:shade val="30000"/>
                  <a:satMod val="115000"/>
                </a:srgbClr>
              </a:gs>
              <a:gs pos="50000">
                <a:srgbClr val="FFFF00">
                  <a:shade val="67500"/>
                  <a:satMod val="115000"/>
                </a:srgbClr>
              </a:gs>
              <a:gs pos="100000">
                <a:srgbClr val="FFFF00">
                  <a:shade val="100000"/>
                  <a:satMod val="115000"/>
                </a:srgbClr>
              </a:gs>
            </a:gsLst>
            <a:lin ang="16200000" scaled="1"/>
            <a:tileRect/>
          </a:gradFill>
        </p:spPr>
        <p:txBody>
          <a:bodyPr>
            <a:normAutofit fontScale="90000"/>
          </a:bodyPr>
          <a:lstStyle/>
          <a:p>
            <a:pPr eaLnBrk="1" hangingPunct="1"/>
            <a:r>
              <a:rPr lang="el-GR" sz="3600" dirty="0" smtClean="0"/>
              <a:t>14.</a:t>
            </a:r>
            <a:r>
              <a:rPr lang="en-US" sz="3600" dirty="0" smtClean="0"/>
              <a:t>EUROSTOCKS</a:t>
            </a:r>
            <a:r>
              <a:rPr lang="el-GR" sz="3600" dirty="0" smtClean="0"/>
              <a:t>                                                 </a:t>
            </a:r>
            <a:r>
              <a:rPr lang="en-US" sz="3600" dirty="0" smtClean="0"/>
              <a:t>(</a:t>
            </a:r>
            <a:r>
              <a:rPr lang="el-GR" sz="3600" dirty="0" err="1" smtClean="0"/>
              <a:t>ευρωμετοχές</a:t>
            </a:r>
            <a:r>
              <a:rPr lang="el-GR" sz="3600" dirty="0"/>
              <a:t>)</a:t>
            </a:r>
            <a:endParaRPr lang="el-GR" sz="3600" dirty="0" smtClean="0"/>
          </a:p>
        </p:txBody>
      </p:sp>
      <p:sp>
        <p:nvSpPr>
          <p:cNvPr id="22531" name="2 - Θέση περιεχομένου"/>
          <p:cNvSpPr>
            <a:spLocks noGrp="1"/>
          </p:cNvSpPr>
          <p:nvPr>
            <p:ph idx="1"/>
          </p:nvPr>
        </p:nvSpPr>
        <p:spPr>
          <a:xfrm>
            <a:off x="395536" y="1772816"/>
            <a:ext cx="8229600" cy="1998662"/>
          </a:xfrm>
        </p:spPr>
        <p:txBody>
          <a:bodyPr/>
          <a:lstStyle/>
          <a:p>
            <a:pPr eaLnBrk="1" hangingPunct="1">
              <a:buFont typeface="Wingdings 2" pitchFamily="18" charset="2"/>
              <a:buNone/>
            </a:pPr>
            <a:r>
              <a:rPr lang="el-GR" dirty="0" smtClean="0"/>
              <a:t>	</a:t>
            </a:r>
            <a:r>
              <a:rPr lang="el-GR" sz="2000" dirty="0" smtClean="0"/>
              <a:t>Μετοχές πολυεθνικών επιχειρήσεων που προσφέρονται για διαπραγμάτευση στα διεθνή χρηματιστήρια.</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gradFill flip="none" rotWithShape="1">
            <a:gsLst>
              <a:gs pos="0">
                <a:srgbClr val="FFFF00">
                  <a:shade val="30000"/>
                  <a:satMod val="115000"/>
                </a:srgbClr>
              </a:gs>
              <a:gs pos="50000">
                <a:srgbClr val="FFFF00">
                  <a:shade val="67500"/>
                  <a:satMod val="115000"/>
                </a:srgbClr>
              </a:gs>
              <a:gs pos="100000">
                <a:srgbClr val="FFFF00">
                  <a:shade val="100000"/>
                  <a:satMod val="115000"/>
                </a:srgbClr>
              </a:gs>
            </a:gsLst>
            <a:lin ang="16200000" scaled="1"/>
            <a:tileRect/>
          </a:gradFill>
        </p:spPr>
        <p:txBody>
          <a:bodyPr>
            <a:normAutofit/>
          </a:bodyPr>
          <a:lstStyle/>
          <a:p>
            <a:pPr eaLnBrk="1" fontAlgn="auto" hangingPunct="1">
              <a:spcAft>
                <a:spcPts val="0"/>
              </a:spcAft>
              <a:defRPr/>
            </a:pPr>
            <a:r>
              <a:rPr lang="el-GR" sz="2800" dirty="0" smtClean="0"/>
              <a:t>15.</a:t>
            </a:r>
            <a:r>
              <a:rPr lang="en-US" sz="2800" dirty="0" smtClean="0"/>
              <a:t> CONVERTIBLE BONDS </a:t>
            </a:r>
            <a:r>
              <a:rPr lang="el-GR" sz="2800" dirty="0" smtClean="0"/>
              <a:t>                                              </a:t>
            </a:r>
            <a:r>
              <a:rPr lang="en-US" sz="2800" dirty="0" smtClean="0"/>
              <a:t>(</a:t>
            </a:r>
            <a:r>
              <a:rPr lang="el-GR" sz="2800" dirty="0" smtClean="0"/>
              <a:t>μετατρέψιμο ομόλογο)</a:t>
            </a:r>
            <a:endParaRPr lang="el-GR" sz="2800" dirty="0"/>
          </a:p>
        </p:txBody>
      </p:sp>
      <p:sp>
        <p:nvSpPr>
          <p:cNvPr id="23555" name="2 - Θέση περιεχομένου"/>
          <p:cNvSpPr>
            <a:spLocks noGrp="1"/>
          </p:cNvSpPr>
          <p:nvPr>
            <p:ph idx="1"/>
          </p:nvPr>
        </p:nvSpPr>
        <p:spPr/>
        <p:txBody>
          <a:bodyPr>
            <a:normAutofit/>
          </a:bodyPr>
          <a:lstStyle/>
          <a:p>
            <a:pPr eaLnBrk="1" hangingPunct="1">
              <a:buFont typeface="Wingdings 2" pitchFamily="18" charset="2"/>
              <a:buNone/>
            </a:pPr>
            <a:r>
              <a:rPr lang="el-GR" dirty="0" smtClean="0"/>
              <a:t>	</a:t>
            </a:r>
            <a:r>
              <a:rPr lang="el-GR" sz="2200" dirty="0" smtClean="0"/>
              <a:t>Μετατρέψιμο ομόλογο είναι ένα ομόλογο με πρόβλεψη για μετατρεψιμότητα (</a:t>
            </a:r>
            <a:r>
              <a:rPr lang="el-GR" sz="2200" dirty="0" err="1" smtClean="0"/>
              <a:t>conversion</a:t>
            </a:r>
            <a:r>
              <a:rPr lang="el-GR" sz="2200" dirty="0" smtClean="0"/>
              <a:t> </a:t>
            </a:r>
            <a:r>
              <a:rPr lang="el-GR" sz="2200" dirty="0" err="1" smtClean="0"/>
              <a:t>feature</a:t>
            </a:r>
            <a:r>
              <a:rPr lang="el-GR" sz="2200" dirty="0" smtClean="0"/>
              <a:t>), δηλαδή έχει δικαίωμα ο κάτοχος του ομολόγου να το ανταλλάξει με κοινές μετοχές της επιχείρησης σε συγκεκριμένες ημερομηνίες και σε συγκεκριμένη τιμή εξάσκησης.</a:t>
            </a:r>
            <a:br>
              <a:rPr lang="el-GR" sz="2200" dirty="0" smtClean="0"/>
            </a:br>
            <a:r>
              <a:rPr lang="el-GR" sz="2200" dirty="0" smtClean="0"/>
              <a:t/>
            </a:r>
            <a:br>
              <a:rPr lang="el-GR" sz="2200" dirty="0" smtClean="0"/>
            </a:br>
            <a:r>
              <a:rPr lang="el-GR" sz="2200" dirty="0" smtClean="0"/>
              <a:t>Συχνά αυτό θα συμβεί πριν την ωρίμανση του </a:t>
            </a:r>
            <a:r>
              <a:rPr lang="el-GR" sz="2200" i="1" dirty="0" smtClean="0"/>
              <a:t>ομολόγου</a:t>
            </a:r>
            <a:r>
              <a:rPr lang="el-GR" sz="2200" dirty="0" smtClean="0"/>
              <a:t> και ο αριθμός των μετοχών που θα πάρει ο επενδυτής από την μετατροπή καθορίζεται από τον λόγο μετατροπής (</a:t>
            </a:r>
            <a:r>
              <a:rPr lang="el-GR" sz="2200" dirty="0" err="1" smtClean="0"/>
              <a:t>conversion</a:t>
            </a:r>
            <a:r>
              <a:rPr lang="el-GR" sz="2200" dirty="0" smtClean="0"/>
              <a:t> </a:t>
            </a:r>
            <a:r>
              <a:rPr lang="el-GR" sz="2200" dirty="0" err="1" smtClean="0"/>
              <a:t>ratio</a:t>
            </a:r>
            <a:r>
              <a:rPr lang="el-GR" sz="2200" dirty="0" smtClean="0"/>
              <a:t>).</a:t>
            </a:r>
          </a:p>
          <a:p>
            <a:pPr eaLnBrk="1" hangingPunct="1"/>
            <a:endParaRPr lang="el-GR" dirty="0"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1 - Τίτλος"/>
          <p:cNvSpPr>
            <a:spLocks noGrp="1"/>
          </p:cNvSpPr>
          <p:nvPr>
            <p:ph type="title"/>
          </p:nvPr>
        </p:nvSpPr>
        <p:spPr>
          <a:gradFill flip="none" rotWithShape="1">
            <a:gsLst>
              <a:gs pos="0">
                <a:srgbClr val="FFFF00">
                  <a:shade val="30000"/>
                  <a:satMod val="115000"/>
                </a:srgbClr>
              </a:gs>
              <a:gs pos="50000">
                <a:srgbClr val="FFFF00">
                  <a:shade val="67500"/>
                  <a:satMod val="115000"/>
                </a:srgbClr>
              </a:gs>
              <a:gs pos="100000">
                <a:srgbClr val="FFFF00">
                  <a:shade val="100000"/>
                  <a:satMod val="115000"/>
                </a:srgbClr>
              </a:gs>
            </a:gsLst>
            <a:lin ang="16200000" scaled="1"/>
            <a:tileRect/>
          </a:gradFill>
        </p:spPr>
        <p:txBody>
          <a:bodyPr>
            <a:normAutofit/>
          </a:bodyPr>
          <a:lstStyle/>
          <a:p>
            <a:pPr eaLnBrk="1" hangingPunct="1"/>
            <a:r>
              <a:rPr lang="en-US" sz="2800" dirty="0" smtClean="0"/>
              <a:t>1.FACTORING</a:t>
            </a:r>
            <a:br>
              <a:rPr lang="en-US" sz="2800" dirty="0" smtClean="0"/>
            </a:br>
            <a:r>
              <a:rPr lang="el-GR" sz="2800" dirty="0" smtClean="0"/>
              <a:t> </a:t>
            </a:r>
            <a:r>
              <a:rPr lang="en-US" sz="2800" dirty="0" smtClean="0"/>
              <a:t>(</a:t>
            </a:r>
            <a:r>
              <a:rPr lang="el-GR" sz="2800" dirty="0" smtClean="0"/>
              <a:t>Πρακτορεία Επιχειρηματικών Απαιτήσεων</a:t>
            </a:r>
            <a:r>
              <a:rPr lang="en-US" sz="2800" dirty="0" smtClean="0"/>
              <a:t>)</a:t>
            </a:r>
            <a:endParaRPr lang="el-GR" sz="2800" dirty="0" smtClean="0"/>
          </a:p>
        </p:txBody>
      </p:sp>
      <p:sp>
        <p:nvSpPr>
          <p:cNvPr id="6147" name="2 - Θέση περιεχομένου"/>
          <p:cNvSpPr>
            <a:spLocks noGrp="1"/>
          </p:cNvSpPr>
          <p:nvPr>
            <p:ph idx="1"/>
          </p:nvPr>
        </p:nvSpPr>
        <p:spPr/>
        <p:txBody>
          <a:bodyPr>
            <a:normAutofit fontScale="92500" lnSpcReduction="10000"/>
          </a:bodyPr>
          <a:lstStyle/>
          <a:p>
            <a:pPr eaLnBrk="1" hangingPunct="1">
              <a:buFont typeface="Wingdings 2" pitchFamily="18" charset="2"/>
              <a:buNone/>
            </a:pPr>
            <a:r>
              <a:rPr lang="en-US" sz="2400" dirty="0" smtClean="0"/>
              <a:t>	</a:t>
            </a:r>
            <a:r>
              <a:rPr lang="el-GR" sz="2400" dirty="0" smtClean="0"/>
              <a:t>Στον </a:t>
            </a:r>
            <a:r>
              <a:rPr lang="en-US" sz="2400" dirty="0" smtClean="0"/>
              <a:t>factor</a:t>
            </a:r>
            <a:r>
              <a:rPr lang="el-GR" sz="2400" dirty="0" smtClean="0"/>
              <a:t> </a:t>
            </a:r>
            <a:r>
              <a:rPr lang="en-US" sz="2400" dirty="0" smtClean="0"/>
              <a:t>(</a:t>
            </a:r>
            <a:r>
              <a:rPr lang="el-GR" sz="2400" dirty="0" smtClean="0"/>
              <a:t>δηλαδή τράπεζα) εκχωρούνται απαιτήσεις των προμηθευτών έναντι των πελατών  τους).                                        Απευθύνεται κυρίως στις μικρομεσαίες επιχειρήσεις.                                        Στην πλήρη μορφή του </a:t>
            </a:r>
            <a:r>
              <a:rPr lang="en-US" sz="2400" dirty="0" smtClean="0"/>
              <a:t>(full service fac</a:t>
            </a:r>
            <a:r>
              <a:rPr lang="en-US" sz="2400" dirty="0"/>
              <a:t>t</a:t>
            </a:r>
            <a:r>
              <a:rPr lang="en-US" sz="2400" dirty="0" smtClean="0"/>
              <a:t>oring)</a:t>
            </a:r>
            <a:r>
              <a:rPr lang="el-GR" sz="2400" dirty="0" smtClean="0"/>
              <a:t> παρέχει υπηρεσίες:</a:t>
            </a:r>
          </a:p>
          <a:p>
            <a:pPr eaLnBrk="1" hangingPunct="1">
              <a:buFont typeface="Wingdings" pitchFamily="2" charset="2"/>
              <a:buChar char="Ø"/>
            </a:pPr>
            <a:r>
              <a:rPr lang="el-GR" sz="2400" b="1" i="1" dirty="0" smtClean="0"/>
              <a:t>Χρηματοδότησης</a:t>
            </a:r>
            <a:r>
              <a:rPr lang="el-GR" sz="2400" b="1" dirty="0" smtClean="0"/>
              <a:t> </a:t>
            </a:r>
            <a:r>
              <a:rPr lang="el-GR" sz="2400" dirty="0" smtClean="0"/>
              <a:t>(αντιμετώπιση του προβλήματος ρευστότητας του πελάτη με τη μορφή χορήγησης προκαταβολών του πελάτη-πωλητή  σε ποσοστό 75-90%)</a:t>
            </a:r>
          </a:p>
          <a:p>
            <a:pPr>
              <a:buFont typeface="Wingdings" pitchFamily="2" charset="2"/>
              <a:buChar char="Ø"/>
            </a:pPr>
            <a:r>
              <a:rPr lang="el-GR" sz="2400" b="1" i="1" dirty="0" smtClean="0"/>
              <a:t>Κάλυψης του πιστωτικού κινδύνου </a:t>
            </a:r>
            <a:r>
              <a:rPr lang="el-GR" sz="2400" dirty="0" smtClean="0"/>
              <a:t>(ο </a:t>
            </a:r>
            <a:r>
              <a:rPr lang="en-US" sz="2400" dirty="0" smtClean="0"/>
              <a:t>factor </a:t>
            </a:r>
            <a:r>
              <a:rPr lang="el-GR" sz="2400" dirty="0" smtClean="0"/>
              <a:t>σε περίπτωση που ο οφειλέτης-πελάτης του προμηθευτή αδυνατεί να εξοφλήσει την οφειλή του σε καθορισμένο χρονικό διάστημα 90-120 ημέρες μετά τη λήξη της προθεσμίας πληρωμής της απαίτησης καταβάλει ο ίδιος στον προμηθευτή-εκχωρητή την αξία των απαιτήσεων. Οι απαιτήσεις δεν πρέπει να πάσχουν από κανένα νομικό ελάττωμα )</a:t>
            </a:r>
          </a:p>
          <a:p>
            <a:pPr>
              <a:buFont typeface="Wingdings" pitchFamily="2" charset="2"/>
              <a:buChar char="Ø"/>
            </a:pPr>
            <a:endParaRPr lang="el-GR" sz="2400" dirty="0" smtClean="0"/>
          </a:p>
          <a:p>
            <a:pPr eaLnBrk="1" hangingPunct="1">
              <a:buFont typeface="Wingdings" pitchFamily="2" charset="2"/>
              <a:buChar char="Ø"/>
            </a:pPr>
            <a:endParaRPr lang="el-GR" sz="2400" dirty="0" smtClean="0"/>
          </a:p>
          <a:p>
            <a:pPr eaLnBrk="1" hangingPunct="1"/>
            <a:endParaRPr lang="el-GR" dirty="0"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1 - Τίτλος"/>
          <p:cNvSpPr>
            <a:spLocks noGrp="1"/>
          </p:cNvSpPr>
          <p:nvPr>
            <p:ph type="title"/>
          </p:nvPr>
        </p:nvSpPr>
        <p:spPr>
          <a:xfrm>
            <a:off x="467544" y="404664"/>
            <a:ext cx="8229600" cy="1143000"/>
          </a:xfrm>
          <a:gradFill flip="none" rotWithShape="1">
            <a:gsLst>
              <a:gs pos="0">
                <a:srgbClr val="FFFF00">
                  <a:shade val="30000"/>
                  <a:satMod val="115000"/>
                </a:srgbClr>
              </a:gs>
              <a:gs pos="50000">
                <a:srgbClr val="FFFF00">
                  <a:shade val="67500"/>
                  <a:satMod val="115000"/>
                </a:srgbClr>
              </a:gs>
              <a:gs pos="100000">
                <a:srgbClr val="FFFF00">
                  <a:shade val="100000"/>
                  <a:satMod val="115000"/>
                </a:srgbClr>
              </a:gs>
            </a:gsLst>
            <a:lin ang="16200000" scaled="1"/>
            <a:tileRect/>
          </a:gradFill>
        </p:spPr>
        <p:txBody>
          <a:bodyPr>
            <a:normAutofit/>
          </a:bodyPr>
          <a:lstStyle/>
          <a:p>
            <a:pPr eaLnBrk="1" hangingPunct="1"/>
            <a:r>
              <a:rPr lang="el-GR" sz="2800" dirty="0" smtClean="0"/>
              <a:t>16. </a:t>
            </a:r>
            <a:r>
              <a:rPr lang="en-US" sz="2800" dirty="0" smtClean="0"/>
              <a:t>PERPETUAL FLOATING RATE NOTES</a:t>
            </a:r>
            <a:endParaRPr lang="el-GR" sz="2800" dirty="0" smtClean="0"/>
          </a:p>
        </p:txBody>
      </p:sp>
      <p:sp>
        <p:nvSpPr>
          <p:cNvPr id="24579" name="2 - Θέση περιεχομένου"/>
          <p:cNvSpPr>
            <a:spLocks noGrp="1"/>
          </p:cNvSpPr>
          <p:nvPr>
            <p:ph idx="1"/>
          </p:nvPr>
        </p:nvSpPr>
        <p:spPr>
          <a:xfrm>
            <a:off x="395536" y="1844824"/>
            <a:ext cx="8229600" cy="2141537"/>
          </a:xfrm>
        </p:spPr>
        <p:txBody>
          <a:bodyPr/>
          <a:lstStyle/>
          <a:p>
            <a:pPr eaLnBrk="1" hangingPunct="1">
              <a:buFont typeface="Wingdings 2" pitchFamily="18" charset="2"/>
              <a:buNone/>
            </a:pPr>
            <a:r>
              <a:rPr lang="en-US" dirty="0" smtClean="0"/>
              <a:t>	</a:t>
            </a:r>
            <a:r>
              <a:rPr lang="el-GR" sz="2000" dirty="0" smtClean="0"/>
              <a:t>Διηνεκή γραμμάτια κυμαινόμενου επιτοκίου χωρίς ημερομηνία λήξεως, που δεν εξοφλούνται, ποτέ και έτσι λειτουργούν σαν αρχικό κεφάλαιο.</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5 - Θέση αριθμού διαφάνειας"/>
          <p:cNvSpPr>
            <a:spLocks noGrp="1"/>
          </p:cNvSpPr>
          <p:nvPr>
            <p:ph type="sldNum" sz="quarter" idx="12"/>
          </p:nvPr>
        </p:nvSpPr>
        <p:spPr/>
        <p:txBody>
          <a:bodyPr/>
          <a:lstStyle/>
          <a:p>
            <a:fld id="{2E659E4F-AFF7-4505-BD91-218B7F320EB6}" type="slidenum">
              <a:rPr lang="en-US"/>
              <a:pPr/>
              <a:t>21</a:t>
            </a:fld>
            <a:endParaRPr lang="en-US"/>
          </a:p>
        </p:txBody>
      </p:sp>
      <p:sp>
        <p:nvSpPr>
          <p:cNvPr id="130055" name="Rectangle 7"/>
          <p:cNvSpPr>
            <a:spLocks noGrp="1" noChangeArrowheads="1"/>
          </p:cNvSpPr>
          <p:nvPr>
            <p:ph type="title"/>
          </p:nvPr>
        </p:nvSpPr>
        <p:spPr/>
        <p:txBody>
          <a:bodyPr/>
          <a:lstStyle/>
          <a:p>
            <a:endParaRPr lang="el-GR"/>
          </a:p>
        </p:txBody>
      </p:sp>
      <p:sp>
        <p:nvSpPr>
          <p:cNvPr id="130056" name="Rectangle 8"/>
          <p:cNvSpPr>
            <a:spLocks noGrp="1" noChangeArrowheads="1"/>
          </p:cNvSpPr>
          <p:nvPr>
            <p:ph type="body" idx="1"/>
          </p:nvPr>
        </p:nvSpPr>
        <p:spPr/>
        <p:txBody>
          <a:bodyPr/>
          <a:lstStyle/>
          <a:p>
            <a:pPr>
              <a:buFont typeface="Wingdings" pitchFamily="2" charset="2"/>
              <a:buNone/>
            </a:pPr>
            <a:r>
              <a:rPr lang="el-GR" sz="9600" dirty="0">
                <a:latin typeface="Comic Sans MS" pitchFamily="66" charset="0"/>
              </a:rPr>
              <a:t>					</a:t>
            </a:r>
            <a:r>
              <a:rPr lang="el-GR" sz="9600" dirty="0">
                <a:solidFill>
                  <a:srgbClr val="C00000"/>
                </a:solidFill>
                <a:latin typeface="Comic Sans MS" pitchFamily="66" charset="0"/>
              </a:rPr>
              <a:t>?</a:t>
            </a:r>
          </a:p>
          <a:p>
            <a:pPr>
              <a:buFont typeface="Wingdings" pitchFamily="2" charset="2"/>
              <a:buNone/>
            </a:pPr>
            <a:r>
              <a:rPr lang="el-GR" sz="9600" dirty="0">
                <a:solidFill>
                  <a:srgbClr val="C00000"/>
                </a:solidFill>
                <a:latin typeface="Comic Sans MS" pitchFamily="66" charset="0"/>
              </a:rPr>
              <a:t>ΕΡΩΤΗΣΕΙΣ</a:t>
            </a:r>
            <a:endParaRPr lang="en-US" sz="9600" dirty="0">
              <a:solidFill>
                <a:srgbClr val="C00000"/>
              </a:solidFill>
              <a:latin typeface="Comic Sans MS" pitchFamily="66"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1 - Τίτλος"/>
          <p:cNvSpPr>
            <a:spLocks noGrp="1"/>
          </p:cNvSpPr>
          <p:nvPr>
            <p:ph type="title"/>
          </p:nvPr>
        </p:nvSpPr>
        <p:spPr>
          <a:gradFill flip="none" rotWithShape="1">
            <a:gsLst>
              <a:gs pos="0">
                <a:srgbClr val="FFFF00">
                  <a:shade val="30000"/>
                  <a:satMod val="115000"/>
                </a:srgbClr>
              </a:gs>
              <a:gs pos="50000">
                <a:srgbClr val="FFFF00">
                  <a:shade val="67500"/>
                  <a:satMod val="115000"/>
                </a:srgbClr>
              </a:gs>
              <a:gs pos="100000">
                <a:srgbClr val="FFFF00">
                  <a:shade val="100000"/>
                  <a:satMod val="115000"/>
                </a:srgbClr>
              </a:gs>
            </a:gsLst>
            <a:lin ang="16200000" scaled="1"/>
            <a:tileRect/>
          </a:gradFill>
        </p:spPr>
        <p:txBody>
          <a:bodyPr>
            <a:normAutofit/>
          </a:bodyPr>
          <a:lstStyle/>
          <a:p>
            <a:pPr eaLnBrk="1" hangingPunct="1"/>
            <a:r>
              <a:rPr lang="en-US" sz="2800" dirty="0" smtClean="0"/>
              <a:t>FACTORING</a:t>
            </a:r>
            <a:r>
              <a:rPr lang="el-GR" sz="2800" dirty="0" smtClean="0"/>
              <a:t> (2)</a:t>
            </a:r>
          </a:p>
        </p:txBody>
      </p:sp>
      <p:sp>
        <p:nvSpPr>
          <p:cNvPr id="3" name="2 - Θέση περιεχομένου"/>
          <p:cNvSpPr>
            <a:spLocks noGrp="1"/>
          </p:cNvSpPr>
          <p:nvPr>
            <p:ph idx="1"/>
          </p:nvPr>
        </p:nvSpPr>
        <p:spPr/>
        <p:txBody>
          <a:bodyPr>
            <a:normAutofit/>
          </a:bodyPr>
          <a:lstStyle/>
          <a:p>
            <a:pPr marL="274320" indent="-274320" eaLnBrk="1" fontAlgn="auto" hangingPunct="1">
              <a:spcAft>
                <a:spcPts val="0"/>
              </a:spcAft>
              <a:buClr>
                <a:schemeClr val="accent3"/>
              </a:buClr>
              <a:buNone/>
              <a:defRPr/>
            </a:pPr>
            <a:endParaRPr lang="el-GR" sz="5500" dirty="0" smtClean="0"/>
          </a:p>
          <a:p>
            <a:pPr marL="274320" indent="-274320" eaLnBrk="1" fontAlgn="auto" hangingPunct="1">
              <a:spcAft>
                <a:spcPts val="0"/>
              </a:spcAft>
              <a:buClr>
                <a:schemeClr val="accent3"/>
              </a:buClr>
              <a:buFont typeface="Wingdings" pitchFamily="2" charset="2"/>
              <a:buChar char="Ø"/>
              <a:defRPr/>
            </a:pPr>
            <a:r>
              <a:rPr lang="el-GR" sz="2000" b="1" i="1" dirty="0" err="1" smtClean="0"/>
              <a:t>Διαχείρηση</a:t>
            </a:r>
            <a:r>
              <a:rPr lang="el-GR" sz="2000" b="1" i="1" dirty="0" smtClean="0"/>
              <a:t> Απαιτήσεων</a:t>
            </a:r>
          </a:p>
          <a:p>
            <a:pPr marL="640080" lvl="1" indent="-246888" eaLnBrk="1" fontAlgn="auto" hangingPunct="1">
              <a:spcAft>
                <a:spcPts val="0"/>
              </a:spcAft>
              <a:buFont typeface="Wingdings" pitchFamily="2" charset="2"/>
              <a:buChar char="v"/>
              <a:defRPr/>
            </a:pPr>
            <a:r>
              <a:rPr lang="el-GR" sz="2000" dirty="0" smtClean="0"/>
              <a:t>Λογιστική παρακολούθηση των πωλήσεων</a:t>
            </a:r>
          </a:p>
          <a:p>
            <a:pPr marL="640080" lvl="1" indent="-246888" eaLnBrk="1" fontAlgn="auto" hangingPunct="1">
              <a:spcAft>
                <a:spcPts val="0"/>
              </a:spcAft>
              <a:buFont typeface="Wingdings" pitchFamily="2" charset="2"/>
              <a:buChar char="v"/>
              <a:defRPr/>
            </a:pPr>
            <a:r>
              <a:rPr lang="el-GR" sz="2000" dirty="0" err="1" smtClean="0"/>
              <a:t>Διαχείρηση</a:t>
            </a:r>
            <a:r>
              <a:rPr lang="el-GR" sz="2000" dirty="0" smtClean="0"/>
              <a:t> λογαριασμών είσπραξης των απαιτήσεων (τιμολόγια </a:t>
            </a:r>
            <a:r>
              <a:rPr lang="el-GR" sz="2000" dirty="0" err="1" smtClean="0"/>
              <a:t>κ.λ.π</a:t>
            </a:r>
            <a:r>
              <a:rPr lang="el-GR" sz="2000" dirty="0" smtClean="0"/>
              <a:t>)</a:t>
            </a:r>
          </a:p>
          <a:p>
            <a:pPr marL="274320" indent="-274320" eaLnBrk="1" fontAlgn="auto" hangingPunct="1">
              <a:spcAft>
                <a:spcPts val="0"/>
              </a:spcAft>
              <a:buClr>
                <a:schemeClr val="accent3"/>
              </a:buClr>
              <a:buFont typeface="Wingdings 2"/>
              <a:buChar char=""/>
              <a:defRPr/>
            </a:pPr>
            <a:endParaRPr lang="el-GR"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539552" y="548680"/>
            <a:ext cx="8229600" cy="1152128"/>
          </a:xfrm>
          <a:gradFill flip="none" rotWithShape="1">
            <a:gsLst>
              <a:gs pos="0">
                <a:srgbClr val="FFFF00">
                  <a:shade val="30000"/>
                  <a:satMod val="115000"/>
                </a:srgbClr>
              </a:gs>
              <a:gs pos="50000">
                <a:srgbClr val="FFFF00">
                  <a:shade val="67500"/>
                  <a:satMod val="115000"/>
                </a:srgbClr>
              </a:gs>
              <a:gs pos="100000">
                <a:srgbClr val="FFFF00">
                  <a:shade val="100000"/>
                  <a:satMod val="115000"/>
                </a:srgbClr>
              </a:gs>
            </a:gsLst>
            <a:lin ang="16200000" scaled="1"/>
            <a:tileRect/>
          </a:gradFill>
        </p:spPr>
        <p:txBody>
          <a:bodyPr>
            <a:normAutofit fontScale="90000"/>
          </a:bodyPr>
          <a:lstStyle/>
          <a:p>
            <a:pPr eaLnBrk="1" fontAlgn="auto" hangingPunct="1">
              <a:spcAft>
                <a:spcPts val="0"/>
              </a:spcAft>
              <a:defRPr/>
            </a:pPr>
            <a:r>
              <a:rPr lang="el-GR" sz="4400" dirty="0" smtClean="0"/>
              <a:t/>
            </a:r>
            <a:br>
              <a:rPr lang="el-GR" sz="4400" dirty="0" smtClean="0"/>
            </a:br>
            <a:r>
              <a:rPr lang="en-US" sz="3100" dirty="0" smtClean="0"/>
              <a:t>2. FORFAITING </a:t>
            </a:r>
            <a:r>
              <a:rPr lang="el-GR" sz="3100" dirty="0" smtClean="0"/>
              <a:t>                                                                           </a:t>
            </a:r>
            <a:r>
              <a:rPr lang="en-US" sz="3100" dirty="0" smtClean="0"/>
              <a:t>(</a:t>
            </a:r>
            <a:r>
              <a:rPr lang="el-GR" sz="3100" dirty="0" smtClean="0"/>
              <a:t>πώληση αξιόγραφων εξωτερικού χωρίς δικαίωμα αναγωγής)</a:t>
            </a:r>
            <a:r>
              <a:rPr lang="en-US" dirty="0" smtClean="0"/>
              <a:t/>
            </a:r>
            <a:br>
              <a:rPr lang="en-US" dirty="0" smtClean="0"/>
            </a:br>
            <a:endParaRPr lang="el-GR" dirty="0"/>
          </a:p>
        </p:txBody>
      </p:sp>
      <p:sp>
        <p:nvSpPr>
          <p:cNvPr id="3" name="2 - Θέση περιεχομένου"/>
          <p:cNvSpPr>
            <a:spLocks noGrp="1"/>
          </p:cNvSpPr>
          <p:nvPr>
            <p:ph idx="1"/>
          </p:nvPr>
        </p:nvSpPr>
        <p:spPr>
          <a:xfrm>
            <a:off x="457200" y="2636912"/>
            <a:ext cx="8229600" cy="3687688"/>
          </a:xfrm>
        </p:spPr>
        <p:txBody>
          <a:bodyPr>
            <a:normAutofit fontScale="70000" lnSpcReduction="20000"/>
          </a:bodyPr>
          <a:lstStyle/>
          <a:p>
            <a:pPr marL="274320" indent="-274320" eaLnBrk="1" fontAlgn="auto" hangingPunct="1">
              <a:spcAft>
                <a:spcPts val="0"/>
              </a:spcAft>
              <a:buClr>
                <a:schemeClr val="accent3"/>
              </a:buClr>
              <a:buFont typeface="Wingdings 2"/>
              <a:buChar char=""/>
              <a:defRPr/>
            </a:pPr>
            <a:r>
              <a:rPr lang="el-GR" dirty="0" smtClean="0"/>
              <a:t>Ο </a:t>
            </a:r>
            <a:r>
              <a:rPr lang="en-US" dirty="0" err="1" smtClean="0"/>
              <a:t>forfaiter</a:t>
            </a:r>
            <a:r>
              <a:rPr lang="en-US" dirty="0" smtClean="0"/>
              <a:t> </a:t>
            </a:r>
            <a:r>
              <a:rPr lang="el-GR" dirty="0" smtClean="0"/>
              <a:t> χρηματοδοτεί χωρίς δικαίωμα αναγωγής στον εξαγωγέα. Ο εξαγωγέας μεταφέρει τον εμπορικό επιχειρηματικό κίνδυνο και πολιτικό κίνδυνο στον </a:t>
            </a:r>
            <a:r>
              <a:rPr lang="en-US" dirty="0" err="1" smtClean="0"/>
              <a:t>forfaiter</a:t>
            </a:r>
            <a:r>
              <a:rPr lang="en-US" dirty="0" smtClean="0"/>
              <a:t>. </a:t>
            </a:r>
            <a:r>
              <a:rPr lang="el-GR" dirty="0" smtClean="0"/>
              <a:t>Έτσι ο εξαγωγέας μπορεί να πραγματοποιεί εξαγωγές σε χώρες και περιοχές που χωρίς την παρεχόμενη μέσω </a:t>
            </a:r>
            <a:r>
              <a:rPr lang="en-US" dirty="0" err="1" smtClean="0"/>
              <a:t>forfaiting</a:t>
            </a:r>
            <a:r>
              <a:rPr lang="en-US" dirty="0" smtClean="0"/>
              <a:t> </a:t>
            </a:r>
            <a:r>
              <a:rPr lang="el-GR" dirty="0" smtClean="0"/>
              <a:t>κάλυψη δεν θα αποτολμούσε λόγω αυξημένου κινδύνου. </a:t>
            </a:r>
          </a:p>
          <a:p>
            <a:pPr marL="274320" indent="-274320" eaLnBrk="1" fontAlgn="auto" hangingPunct="1">
              <a:spcAft>
                <a:spcPts val="0"/>
              </a:spcAft>
              <a:buClr>
                <a:schemeClr val="accent3"/>
              </a:buClr>
              <a:buFont typeface="Wingdings 2"/>
              <a:buChar char=""/>
              <a:defRPr/>
            </a:pPr>
            <a:r>
              <a:rPr lang="el-GR" dirty="0" smtClean="0"/>
              <a:t>Ο </a:t>
            </a:r>
            <a:r>
              <a:rPr lang="en-US" dirty="0" err="1" smtClean="0"/>
              <a:t>forfaiter</a:t>
            </a:r>
            <a:r>
              <a:rPr lang="en-US" dirty="0" smtClean="0"/>
              <a:t> </a:t>
            </a:r>
            <a:r>
              <a:rPr lang="el-GR" dirty="0" smtClean="0"/>
              <a:t>όταν αγοράζει τους τίτλους (έναντι ειλικρινών εγγράφων) λειτουργεί σαν ανεξάρτητος και αυτόνομος χρηματοδοτικός οργανισμός-εταιρία που αγοράζει τίτλους για λογαριασμό του και αποβλέπει σε οφέλη από τους τόκους.                     </a:t>
            </a:r>
          </a:p>
          <a:p>
            <a:pPr marL="274320" indent="-274320" eaLnBrk="1" fontAlgn="auto" hangingPunct="1">
              <a:spcAft>
                <a:spcPts val="0"/>
              </a:spcAft>
              <a:buClr>
                <a:schemeClr val="accent3"/>
              </a:buClr>
              <a:buFont typeface="Wingdings 2"/>
              <a:buChar char=""/>
              <a:defRPr/>
            </a:pPr>
            <a:r>
              <a:rPr lang="el-GR" dirty="0" smtClean="0"/>
              <a:t>Αφορά </a:t>
            </a:r>
            <a:r>
              <a:rPr lang="el-GR" dirty="0" err="1" smtClean="0"/>
              <a:t>μεσομακροπρόθεσμες</a:t>
            </a:r>
            <a:r>
              <a:rPr lang="el-GR" dirty="0" smtClean="0"/>
              <a:t> απαιτήσεις και προεξόφληση των </a:t>
            </a:r>
            <a:r>
              <a:rPr lang="el-GR" dirty="0" err="1" smtClean="0"/>
              <a:t>αξιογράφων</a:t>
            </a:r>
            <a:r>
              <a:rPr lang="el-GR" dirty="0" smtClean="0"/>
              <a:t>. Χρηματοδοτεί ως 100%.</a:t>
            </a:r>
            <a:endParaRPr lang="el-GR"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1 - Τίτλος"/>
          <p:cNvSpPr>
            <a:spLocks noGrp="1"/>
          </p:cNvSpPr>
          <p:nvPr>
            <p:ph type="title"/>
          </p:nvPr>
        </p:nvSpPr>
        <p:spPr>
          <a:xfrm>
            <a:off x="467544" y="188640"/>
            <a:ext cx="8229600" cy="936104"/>
          </a:xfrm>
          <a:gradFill flip="none" rotWithShape="1">
            <a:gsLst>
              <a:gs pos="0">
                <a:srgbClr val="FFFF00">
                  <a:shade val="30000"/>
                  <a:satMod val="115000"/>
                </a:srgbClr>
              </a:gs>
              <a:gs pos="50000">
                <a:srgbClr val="FFFF00">
                  <a:shade val="67500"/>
                  <a:satMod val="115000"/>
                </a:srgbClr>
              </a:gs>
              <a:gs pos="100000">
                <a:srgbClr val="FFFF00">
                  <a:shade val="100000"/>
                  <a:satMod val="115000"/>
                </a:srgbClr>
              </a:gs>
            </a:gsLst>
            <a:lin ang="16200000" scaled="1"/>
            <a:tileRect/>
          </a:gradFill>
        </p:spPr>
        <p:txBody>
          <a:bodyPr>
            <a:normAutofit/>
          </a:bodyPr>
          <a:lstStyle/>
          <a:p>
            <a:pPr eaLnBrk="1" hangingPunct="1"/>
            <a:r>
              <a:rPr lang="en-US" sz="2800" dirty="0" smtClean="0"/>
              <a:t>3. UNDERWRITING</a:t>
            </a:r>
            <a:endParaRPr lang="el-GR" sz="2800" dirty="0" smtClean="0"/>
          </a:p>
        </p:txBody>
      </p:sp>
      <p:sp>
        <p:nvSpPr>
          <p:cNvPr id="9219" name="2 - Θέση περιεχομένου"/>
          <p:cNvSpPr>
            <a:spLocks noGrp="1"/>
          </p:cNvSpPr>
          <p:nvPr>
            <p:ph idx="1"/>
          </p:nvPr>
        </p:nvSpPr>
        <p:spPr>
          <a:xfrm>
            <a:off x="179512" y="1340768"/>
            <a:ext cx="8964488" cy="4785395"/>
          </a:xfrm>
        </p:spPr>
        <p:txBody>
          <a:bodyPr>
            <a:noAutofit/>
          </a:bodyPr>
          <a:lstStyle/>
          <a:p>
            <a:pPr eaLnBrk="1" hangingPunct="1">
              <a:buNone/>
            </a:pPr>
            <a:r>
              <a:rPr lang="el-GR" sz="2000" dirty="0" smtClean="0"/>
              <a:t>              </a:t>
            </a:r>
            <a:r>
              <a:rPr lang="el-GR" sz="2000" b="1" dirty="0" smtClean="0"/>
              <a:t>Αντασφάλιση είναι η αποδοχή ενός κινδύνου έναντι πληρωμής</a:t>
            </a:r>
            <a:r>
              <a:rPr lang="el-GR" sz="2000" dirty="0" smtClean="0"/>
              <a:t/>
            </a:r>
            <a:br>
              <a:rPr lang="el-GR" sz="2000" dirty="0" smtClean="0"/>
            </a:br>
            <a:r>
              <a:rPr lang="el-GR" sz="2000" dirty="0" smtClean="0"/>
              <a:t/>
            </a:r>
            <a:br>
              <a:rPr lang="el-GR" sz="2000" dirty="0" smtClean="0"/>
            </a:br>
            <a:r>
              <a:rPr lang="el-GR" sz="2000" dirty="0" smtClean="0"/>
              <a:t>     Διαδικασία με την οποία ένας ανάδοχος (πρόσωπο ή εταιρία), ενεργεί ως ενδιάμεσος μεταξύ ενός εκδότη χρεογράφων και του επενδυτικού κοινού, αγοράζοντας τίτλους από τον εκδότη και μεταπωλώντας τους στους επενδυτές σε υψηλότερη τιμή για να βγάλει κάποιο κέρδος.</a:t>
            </a:r>
            <a:br>
              <a:rPr lang="el-GR" sz="2000" dirty="0" smtClean="0"/>
            </a:br>
            <a:r>
              <a:rPr lang="el-GR" sz="2000" dirty="0" smtClean="0"/>
              <a:t>     Ο ανάδοχος εγγυάται έτσι μια ορισμένη τιμή για τα χρεόγραφα σε αυτόν που τα εξέδωσε, αναλαμβάνοντας παράλληλα και τον κίνδυνο της μη πώλησης των τίτλων, με αντάλλαγμα μια αμοιβή ενώ παράλληλα ο εκδότης εξασφαλίζει κάποια ελάχιστα έσοδα.</a:t>
            </a:r>
            <a:br>
              <a:rPr lang="el-GR" sz="2000" dirty="0" smtClean="0"/>
            </a:br>
            <a:r>
              <a:rPr lang="el-GR" sz="2000" dirty="0" smtClean="0"/>
              <a:t>     Οι αντασφαλιστές, εκτός από τις αμοιβές αντασφάλισης που εξασφαλίζουν από τους εκδότες πελάτες τους, κερδίζουν επιπλέον και κατά την πώληση των χρεογράφων προς τους επενδυτές.</a:t>
            </a:r>
            <a:br>
              <a:rPr lang="el-GR" sz="2000" dirty="0" smtClean="0"/>
            </a:br>
            <a:r>
              <a:rPr lang="el-GR" sz="2000" dirty="0" smtClean="0"/>
              <a:t>     Ωστόσο, οι εγγυητές αναλαμβάνουν την ευθύνη της διανομής των τίτλων στο κοινό μέσα από το δίκτυο τους. Εάν δεν καταφέρουν να πουλήσουν το σύνολο των τίτλων σε συμφέρουσα τιμή, μπορεί να αναγκαστούν να πωλήσουν με ζημία ή να διατηρήσουν τους τίτλους τους στην κατοχή τους.</a:t>
            </a:r>
          </a:p>
          <a:p>
            <a:pPr eaLnBrk="1" hangingPunct="1"/>
            <a:endParaRPr lang="el-GR" sz="2000"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gradFill flip="none" rotWithShape="1">
            <a:gsLst>
              <a:gs pos="0">
                <a:srgbClr val="FFFF00">
                  <a:shade val="30000"/>
                  <a:satMod val="115000"/>
                </a:srgbClr>
              </a:gs>
              <a:gs pos="50000">
                <a:srgbClr val="FFFF00">
                  <a:shade val="67500"/>
                  <a:satMod val="115000"/>
                </a:srgbClr>
              </a:gs>
              <a:gs pos="100000">
                <a:srgbClr val="FFFF00">
                  <a:shade val="100000"/>
                  <a:satMod val="115000"/>
                </a:srgbClr>
              </a:gs>
            </a:gsLst>
            <a:lin ang="16200000" scaled="1"/>
            <a:tileRect/>
          </a:gradFill>
        </p:spPr>
        <p:txBody>
          <a:bodyPr>
            <a:normAutofit/>
          </a:bodyPr>
          <a:lstStyle/>
          <a:p>
            <a:pPr eaLnBrk="1" fontAlgn="auto" hangingPunct="1">
              <a:spcAft>
                <a:spcPts val="0"/>
              </a:spcAft>
              <a:defRPr/>
            </a:pPr>
            <a:r>
              <a:rPr lang="en-US" sz="2800" dirty="0" smtClean="0"/>
              <a:t>4. FLOATING RATE NOTES</a:t>
            </a:r>
            <a:r>
              <a:rPr lang="el-GR" sz="2800" dirty="0" smtClean="0"/>
              <a:t>                                                 </a:t>
            </a:r>
            <a:r>
              <a:rPr lang="en-US" sz="2800" dirty="0" smtClean="0"/>
              <a:t> (</a:t>
            </a:r>
            <a:r>
              <a:rPr lang="el-GR" sz="2800" dirty="0" smtClean="0"/>
              <a:t>Γραμμάτια κυμαινόμενου επιτοκίου</a:t>
            </a:r>
            <a:r>
              <a:rPr lang="en-US" sz="2800" dirty="0" smtClean="0"/>
              <a:t>)</a:t>
            </a:r>
            <a:endParaRPr lang="el-GR" sz="2800" dirty="0"/>
          </a:p>
        </p:txBody>
      </p:sp>
      <p:sp>
        <p:nvSpPr>
          <p:cNvPr id="3" name="2 - Θέση περιεχομένου"/>
          <p:cNvSpPr>
            <a:spLocks noGrp="1"/>
          </p:cNvSpPr>
          <p:nvPr>
            <p:ph idx="1"/>
          </p:nvPr>
        </p:nvSpPr>
        <p:spPr/>
        <p:txBody>
          <a:bodyPr>
            <a:normAutofit lnSpcReduction="10000"/>
          </a:bodyPr>
          <a:lstStyle/>
          <a:p>
            <a:pPr marL="274320" indent="-274320" eaLnBrk="1" fontAlgn="auto" hangingPunct="1">
              <a:spcAft>
                <a:spcPts val="0"/>
              </a:spcAft>
              <a:buClr>
                <a:schemeClr val="accent3"/>
              </a:buClr>
              <a:buFont typeface="Wingdings 2"/>
              <a:buNone/>
              <a:defRPr/>
            </a:pPr>
            <a:r>
              <a:rPr lang="en-US" sz="2200" dirty="0" smtClean="0"/>
              <a:t>	</a:t>
            </a:r>
            <a:r>
              <a:rPr lang="el-GR" sz="2200" dirty="0" smtClean="0"/>
              <a:t>Τα γραμμάτια κυμαινόμενου επιτοκίου είναι γραμμάτια τα οποία έχουν ένα επιτόκιο το οποίο δεν είναι σταθερό αλλά κυμαίνεται ανάλογα με τα επιτόκια της αγοράς.</a:t>
            </a:r>
            <a:br>
              <a:rPr lang="el-GR" sz="2200" dirty="0" smtClean="0"/>
            </a:br>
            <a:r>
              <a:rPr lang="el-GR" sz="2200" dirty="0" smtClean="0"/>
              <a:t/>
            </a:r>
            <a:br>
              <a:rPr lang="el-GR" sz="2200" dirty="0" smtClean="0"/>
            </a:br>
            <a:r>
              <a:rPr lang="el-GR" sz="2200" dirty="0" smtClean="0"/>
              <a:t>Το ποσό του τοκομεριδίου κάθε γραμματίου κυμαινόμενου επιτοκίου θα είναι συνδεδεμένο με ένα επιτόκιο αναφοράς</a:t>
            </a:r>
            <a:r>
              <a:rPr lang="en-US" sz="2200" dirty="0" smtClean="0"/>
              <a:t>.</a:t>
            </a:r>
          </a:p>
          <a:p>
            <a:pPr marL="274320" indent="-274320" eaLnBrk="1" fontAlgn="auto" hangingPunct="1">
              <a:spcAft>
                <a:spcPts val="0"/>
              </a:spcAft>
              <a:buClr>
                <a:schemeClr val="accent3"/>
              </a:buClr>
              <a:buFont typeface="Wingdings 2"/>
              <a:buNone/>
              <a:defRPr/>
            </a:pPr>
            <a:r>
              <a:rPr lang="en-US" sz="2200" dirty="0" smtClean="0"/>
              <a:t>	</a:t>
            </a:r>
            <a:r>
              <a:rPr lang="el-GR" sz="2200" dirty="0" smtClean="0"/>
              <a:t>Η περίοδος επιτοκίου αναφοράς (</a:t>
            </a:r>
            <a:r>
              <a:rPr lang="el-GR" sz="2200" dirty="0" err="1" smtClean="0"/>
              <a:t>reference</a:t>
            </a:r>
            <a:r>
              <a:rPr lang="el-GR" sz="2200" dirty="0" smtClean="0"/>
              <a:t> </a:t>
            </a:r>
            <a:r>
              <a:rPr lang="el-GR" sz="2200" dirty="0" err="1" smtClean="0"/>
              <a:t>rate</a:t>
            </a:r>
            <a:r>
              <a:rPr lang="el-GR" sz="2200" dirty="0" smtClean="0"/>
              <a:t> </a:t>
            </a:r>
            <a:r>
              <a:rPr lang="el-GR" sz="2200" dirty="0" err="1" smtClean="0"/>
              <a:t>period</a:t>
            </a:r>
            <a:r>
              <a:rPr lang="el-GR" sz="2200" dirty="0" smtClean="0"/>
              <a:t>) είναι η περίοδος στην οποία αναφέρεται το επιτόκιο αναφοράς π.χ. 6μηνο LIBOR.</a:t>
            </a:r>
            <a:br>
              <a:rPr lang="el-GR" sz="2200" dirty="0" smtClean="0"/>
            </a:br>
            <a:r>
              <a:rPr lang="el-GR" sz="2200" dirty="0" smtClean="0"/>
              <a:t/>
            </a:r>
            <a:br>
              <a:rPr lang="el-GR" sz="2200" dirty="0" smtClean="0"/>
            </a:br>
            <a:r>
              <a:rPr lang="el-GR" sz="2200" dirty="0" smtClean="0"/>
              <a:t>Επίσης κάθε γραμμάτιο κυμαινόμενου επιτοκίου θα έχει μία συχνότητα καταβολής τοκομεριδίων (</a:t>
            </a:r>
            <a:r>
              <a:rPr lang="el-GR" sz="2200" dirty="0" err="1" smtClean="0"/>
              <a:t>coupon</a:t>
            </a:r>
            <a:r>
              <a:rPr lang="el-GR" sz="2200" dirty="0" smtClean="0"/>
              <a:t> </a:t>
            </a:r>
            <a:r>
              <a:rPr lang="el-GR" sz="2200" dirty="0" err="1" smtClean="0"/>
              <a:t>payment</a:t>
            </a:r>
            <a:r>
              <a:rPr lang="el-GR" sz="2200" dirty="0" smtClean="0"/>
              <a:t> </a:t>
            </a:r>
            <a:r>
              <a:rPr lang="el-GR" sz="2200" dirty="0" err="1" smtClean="0"/>
              <a:t>frequency</a:t>
            </a:r>
            <a:r>
              <a:rPr lang="el-GR" sz="2200" dirty="0" smtClean="0"/>
              <a:t>), δηλαδή θα είναι ορισμένο το κάθε πότε θα πληρώνονται τα τοκομερίδια, και μία ορισμένη ημερομηνία λήξης (maturity). </a:t>
            </a:r>
          </a:p>
          <a:p>
            <a:pPr marL="274320" indent="-274320" eaLnBrk="1" fontAlgn="auto" hangingPunct="1">
              <a:spcAft>
                <a:spcPts val="0"/>
              </a:spcAft>
              <a:buClr>
                <a:schemeClr val="accent3"/>
              </a:buClr>
              <a:buFont typeface="Wingdings 2"/>
              <a:buNone/>
              <a:defRPr/>
            </a:pPr>
            <a:endParaRPr lang="en-US" sz="2200" dirty="0" smtClean="0"/>
          </a:p>
          <a:p>
            <a:pPr marL="274320" indent="-274320" eaLnBrk="1" fontAlgn="auto" hangingPunct="1">
              <a:spcAft>
                <a:spcPts val="0"/>
              </a:spcAft>
              <a:buClr>
                <a:schemeClr val="accent3"/>
              </a:buClr>
              <a:buFont typeface="Wingdings 2"/>
              <a:buChar char=""/>
              <a:defRPr/>
            </a:pPr>
            <a:endParaRPr lang="el-GR" sz="22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 - Τίτλος"/>
          <p:cNvSpPr>
            <a:spLocks noGrp="1"/>
          </p:cNvSpPr>
          <p:nvPr>
            <p:ph type="title"/>
          </p:nvPr>
        </p:nvSpPr>
        <p:spPr>
          <a:xfrm>
            <a:off x="457200" y="274638"/>
            <a:ext cx="8229600" cy="778098"/>
          </a:xfrm>
          <a:gradFill flip="none" rotWithShape="1">
            <a:gsLst>
              <a:gs pos="0">
                <a:srgbClr val="FFFF00">
                  <a:shade val="30000"/>
                  <a:satMod val="115000"/>
                </a:srgbClr>
              </a:gs>
              <a:gs pos="50000">
                <a:srgbClr val="FFFF00">
                  <a:shade val="67500"/>
                  <a:satMod val="115000"/>
                </a:srgbClr>
              </a:gs>
              <a:gs pos="100000">
                <a:srgbClr val="FFFF00">
                  <a:shade val="100000"/>
                  <a:satMod val="115000"/>
                </a:srgbClr>
              </a:gs>
            </a:gsLst>
            <a:lin ang="16200000" scaled="1"/>
            <a:tileRect/>
          </a:gradFill>
        </p:spPr>
        <p:txBody>
          <a:bodyPr>
            <a:normAutofit/>
          </a:bodyPr>
          <a:lstStyle/>
          <a:p>
            <a:pPr eaLnBrk="1" hangingPunct="1"/>
            <a:r>
              <a:rPr lang="en-US" sz="2800" dirty="0" smtClean="0"/>
              <a:t>5. SWAPS</a:t>
            </a:r>
            <a:endParaRPr lang="el-GR" sz="2800" dirty="0" smtClean="0"/>
          </a:p>
        </p:txBody>
      </p:sp>
      <p:sp>
        <p:nvSpPr>
          <p:cNvPr id="3" name="2 - Θέση περιεχομένου"/>
          <p:cNvSpPr>
            <a:spLocks noGrp="1"/>
          </p:cNvSpPr>
          <p:nvPr>
            <p:ph idx="1"/>
          </p:nvPr>
        </p:nvSpPr>
        <p:spPr>
          <a:xfrm>
            <a:off x="395536" y="1268760"/>
            <a:ext cx="8229600" cy="5257800"/>
          </a:xfrm>
        </p:spPr>
        <p:txBody>
          <a:bodyPr>
            <a:normAutofit fontScale="55000" lnSpcReduction="20000"/>
          </a:bodyPr>
          <a:lstStyle/>
          <a:p>
            <a:pPr marL="274320" indent="-274320" eaLnBrk="1" fontAlgn="auto" hangingPunct="1">
              <a:spcAft>
                <a:spcPts val="0"/>
              </a:spcAft>
              <a:buClr>
                <a:schemeClr val="accent3"/>
              </a:buClr>
              <a:buFont typeface="Wingdings 2"/>
              <a:buNone/>
              <a:defRPr/>
            </a:pPr>
            <a:r>
              <a:rPr lang="en-US" sz="2900" dirty="0" smtClean="0"/>
              <a:t>	</a:t>
            </a:r>
            <a:r>
              <a:rPr lang="el-GR" sz="3600" dirty="0" smtClean="0"/>
              <a:t>Τα </a:t>
            </a:r>
            <a:r>
              <a:rPr lang="el-GR" sz="3600" b="1" dirty="0" err="1" smtClean="0"/>
              <a:t>swaps</a:t>
            </a:r>
            <a:r>
              <a:rPr lang="el-GR" sz="3600" dirty="0" smtClean="0"/>
              <a:t>  είναι συμφωνίες ανταλλαγής στοιχείων μεταξύ αντισυμβαλλόμενων μερών σε μία προκαθορισμένη μελλοντική χρονική στιγμή.</a:t>
            </a:r>
          </a:p>
          <a:p>
            <a:pPr marL="274320" indent="-274320" eaLnBrk="1" fontAlgn="auto" hangingPunct="1">
              <a:spcAft>
                <a:spcPts val="0"/>
              </a:spcAft>
              <a:buClr>
                <a:schemeClr val="accent3"/>
              </a:buClr>
              <a:buFont typeface="Wingdings 2"/>
              <a:buNone/>
              <a:defRPr/>
            </a:pPr>
            <a:r>
              <a:rPr lang="en-US" sz="3600" dirty="0" smtClean="0"/>
              <a:t>	</a:t>
            </a:r>
            <a:r>
              <a:rPr lang="el-GR" sz="3600" dirty="0" smtClean="0"/>
              <a:t>Τόσο οι εταιρίες όσο και τα χρηματοπιστωτικά ιδρύματα αντιμετωπίζουν με διαφορετικό τρόπο τον κίνδυνο (</a:t>
            </a:r>
            <a:r>
              <a:rPr lang="el-GR" sz="3600" dirty="0" err="1" smtClean="0"/>
              <a:t>risk</a:t>
            </a:r>
            <a:r>
              <a:rPr lang="el-GR" sz="3600" dirty="0" smtClean="0"/>
              <a:t>) που ενέχουν μερικές αγορές αναλόγως με τη μεταβλητότητα που τις χαρακτηρίζει. Κάποιοι είναι διατεθειμένοι να εκτεθούν σε μικρότερο βαθμό κινδύνου (</a:t>
            </a:r>
            <a:r>
              <a:rPr lang="el-GR" sz="3600" dirty="0" err="1" smtClean="0"/>
              <a:t>risk</a:t>
            </a:r>
            <a:r>
              <a:rPr lang="el-GR" sz="3600" dirty="0" smtClean="0"/>
              <a:t> </a:t>
            </a:r>
            <a:r>
              <a:rPr lang="el-GR" sz="3600" dirty="0" err="1" smtClean="0"/>
              <a:t>averse</a:t>
            </a:r>
            <a:r>
              <a:rPr lang="el-GR" sz="3600" dirty="0" smtClean="0"/>
              <a:t>) σε σχέση με κάποιους άλλους που αναζητούν τον κίνδυνο (</a:t>
            </a:r>
            <a:r>
              <a:rPr lang="el-GR" sz="3600" dirty="0" err="1" smtClean="0"/>
              <a:t>less</a:t>
            </a:r>
            <a:r>
              <a:rPr lang="el-GR" sz="3600" dirty="0" smtClean="0"/>
              <a:t> </a:t>
            </a:r>
            <a:r>
              <a:rPr lang="el-GR" sz="3600" dirty="0" err="1" smtClean="0"/>
              <a:t>risk</a:t>
            </a:r>
            <a:r>
              <a:rPr lang="el-GR" sz="3600" dirty="0" smtClean="0"/>
              <a:t> </a:t>
            </a:r>
            <a:r>
              <a:rPr lang="el-GR" sz="3600" dirty="0" err="1" smtClean="0"/>
              <a:t>averse</a:t>
            </a:r>
            <a:r>
              <a:rPr lang="el-GR" sz="3600" dirty="0" smtClean="0"/>
              <a:t>). Σαφώς, το κίνητρο για αυτούς που αναλαμβάνουν μεγαλύτερο κίνδυνο είναι η υψηλότερη προσδοκώμενη απόδοση.</a:t>
            </a:r>
          </a:p>
          <a:p>
            <a:pPr marL="274320" indent="-274320" eaLnBrk="1" fontAlgn="auto" hangingPunct="1">
              <a:spcAft>
                <a:spcPts val="0"/>
              </a:spcAft>
              <a:buClr>
                <a:schemeClr val="accent3"/>
              </a:buClr>
              <a:buFont typeface="Wingdings 2"/>
              <a:buNone/>
              <a:defRPr/>
            </a:pPr>
            <a:r>
              <a:rPr lang="en-US" sz="3600" dirty="0" smtClean="0"/>
              <a:t>	</a:t>
            </a:r>
            <a:r>
              <a:rPr lang="el-GR" sz="3600" dirty="0" smtClean="0"/>
              <a:t>Τα </a:t>
            </a:r>
            <a:r>
              <a:rPr lang="el-GR" sz="3600" b="1" dirty="0" err="1" smtClean="0"/>
              <a:t>swaps</a:t>
            </a:r>
            <a:r>
              <a:rPr lang="el-GR" sz="3600" dirty="0" smtClean="0"/>
              <a:t> δεν είναι τίποτε άλλο παρά παράγωγα προϊόντα. Οι συμμετέχοντες στην αγορά παραγώγων, μπορούν για παράδειγμα να αντισταθμίσουν το κίνδυνο σε ένα χαρτοφυλάκιο με μετοχικούς τίτλους, είτε μέσω των ΣΜΕ (futures) είτε μέσω των Δικαιωμάτων Προαίρεσης (</a:t>
            </a:r>
            <a:r>
              <a:rPr lang="el-GR" sz="3600" dirty="0" err="1" smtClean="0"/>
              <a:t>options</a:t>
            </a:r>
            <a:r>
              <a:rPr lang="el-GR" sz="3600" dirty="0" smtClean="0"/>
              <a:t>) τα οποία διαπραγματεύονται στην αγορά παραγώγων (</a:t>
            </a:r>
            <a:r>
              <a:rPr lang="el-GR" sz="3600" dirty="0" err="1" smtClean="0"/>
              <a:t>listed</a:t>
            </a:r>
            <a:r>
              <a:rPr lang="el-GR" sz="3600" dirty="0" smtClean="0"/>
              <a:t> </a:t>
            </a:r>
            <a:r>
              <a:rPr lang="el-GR" sz="3600" dirty="0" err="1" smtClean="0"/>
              <a:t>exchange</a:t>
            </a:r>
            <a:r>
              <a:rPr lang="el-GR" sz="3600" dirty="0" smtClean="0"/>
              <a:t> </a:t>
            </a:r>
            <a:r>
              <a:rPr lang="el-GR" sz="3600" dirty="0" err="1" smtClean="0"/>
              <a:t>derivatives</a:t>
            </a:r>
            <a:r>
              <a:rPr lang="el-GR" sz="3600" dirty="0" smtClean="0"/>
              <a:t>). </a:t>
            </a:r>
          </a:p>
          <a:p>
            <a:pPr marL="274320" indent="-274320" eaLnBrk="1" fontAlgn="auto" hangingPunct="1">
              <a:spcAft>
                <a:spcPts val="0"/>
              </a:spcAft>
              <a:buClr>
                <a:schemeClr val="accent3"/>
              </a:buClr>
              <a:buFont typeface="Wingdings 2"/>
              <a:buNone/>
              <a:defRPr/>
            </a:pPr>
            <a:r>
              <a:rPr lang="en-US" sz="3600" dirty="0" smtClean="0"/>
              <a:t>	</a:t>
            </a:r>
            <a:r>
              <a:rPr lang="el-GR" sz="3600" dirty="0" smtClean="0"/>
              <a:t>Μερικές φορές όμως, μεγάλοι χρηματοπιστωτικοί οργανισμοί ή θεσμικοί επενδυτές θέλουν να εξατομικεύσουν την αντιστάθμισή τους και να μεταφέρουν τον κίνδυνο σε άλλους επιθυμούντες ακόμη και για προϊόντα τα οποία δεν συμπεριλαμβάνονται στις κύριες αγορές διαπραγμάτευσης.</a:t>
            </a:r>
          </a:p>
          <a:p>
            <a:pPr marL="274320" indent="-274320" eaLnBrk="1" fontAlgn="auto" hangingPunct="1">
              <a:spcAft>
                <a:spcPts val="0"/>
              </a:spcAft>
              <a:buClr>
                <a:schemeClr val="accent3"/>
              </a:buClr>
              <a:buFont typeface="Wingdings 2"/>
              <a:buChar char=""/>
              <a:defRPr/>
            </a:pPr>
            <a:endParaRPr lang="el-GR"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1 - Τίτλος"/>
          <p:cNvSpPr>
            <a:spLocks noGrp="1"/>
          </p:cNvSpPr>
          <p:nvPr>
            <p:ph type="title"/>
          </p:nvPr>
        </p:nvSpPr>
        <p:spPr>
          <a:xfrm>
            <a:off x="457200" y="274638"/>
            <a:ext cx="8229600" cy="850106"/>
          </a:xfrm>
          <a:gradFill flip="none" rotWithShape="1">
            <a:gsLst>
              <a:gs pos="0">
                <a:srgbClr val="FFFF00">
                  <a:shade val="30000"/>
                  <a:satMod val="115000"/>
                </a:srgbClr>
              </a:gs>
              <a:gs pos="50000">
                <a:srgbClr val="FFFF00">
                  <a:shade val="67500"/>
                  <a:satMod val="115000"/>
                </a:srgbClr>
              </a:gs>
              <a:gs pos="100000">
                <a:srgbClr val="FFFF00">
                  <a:shade val="100000"/>
                  <a:satMod val="115000"/>
                </a:srgbClr>
              </a:gs>
            </a:gsLst>
            <a:lin ang="16200000" scaled="1"/>
            <a:tileRect/>
          </a:gradFill>
        </p:spPr>
        <p:txBody>
          <a:bodyPr>
            <a:normAutofit/>
          </a:bodyPr>
          <a:lstStyle/>
          <a:p>
            <a:pPr eaLnBrk="1" hangingPunct="1"/>
            <a:r>
              <a:rPr lang="en-US" sz="2800" dirty="0" smtClean="0"/>
              <a:t>5. SWAPS</a:t>
            </a:r>
            <a:r>
              <a:rPr lang="el-GR" sz="2800" dirty="0" smtClean="0"/>
              <a:t> (2)</a:t>
            </a:r>
          </a:p>
        </p:txBody>
      </p:sp>
      <p:sp>
        <p:nvSpPr>
          <p:cNvPr id="3" name="2 - Θέση περιεχομένου"/>
          <p:cNvSpPr>
            <a:spLocks noGrp="1"/>
          </p:cNvSpPr>
          <p:nvPr>
            <p:ph idx="1"/>
          </p:nvPr>
        </p:nvSpPr>
        <p:spPr>
          <a:xfrm>
            <a:off x="457200" y="1600200"/>
            <a:ext cx="8229600" cy="5257800"/>
          </a:xfrm>
        </p:spPr>
        <p:txBody>
          <a:bodyPr>
            <a:normAutofit fontScale="55000" lnSpcReduction="20000"/>
          </a:bodyPr>
          <a:lstStyle/>
          <a:p>
            <a:pPr marL="274320" indent="-274320" eaLnBrk="1" fontAlgn="auto" hangingPunct="1">
              <a:spcAft>
                <a:spcPts val="0"/>
              </a:spcAft>
              <a:buClr>
                <a:schemeClr val="accent3"/>
              </a:buClr>
              <a:buFont typeface="Wingdings 2"/>
              <a:buNone/>
              <a:defRPr/>
            </a:pPr>
            <a:r>
              <a:rPr lang="en-US" sz="3200" dirty="0" smtClean="0"/>
              <a:t>	</a:t>
            </a:r>
            <a:r>
              <a:rPr lang="el-GR" sz="3600" dirty="0" smtClean="0"/>
              <a:t>Τέτοιου είδους παράγωγα </a:t>
            </a:r>
            <a:r>
              <a:rPr lang="el-GR" sz="3600" dirty="0" err="1" smtClean="0"/>
              <a:t>εξωχρηματιστηριακά</a:t>
            </a:r>
            <a:r>
              <a:rPr lang="el-GR" sz="3600" dirty="0" smtClean="0"/>
              <a:t> (</a:t>
            </a:r>
            <a:r>
              <a:rPr lang="el-GR" sz="3600" dirty="0" err="1" smtClean="0"/>
              <a:t>over</a:t>
            </a:r>
            <a:r>
              <a:rPr lang="el-GR" sz="3600" dirty="0" smtClean="0"/>
              <a:t> </a:t>
            </a:r>
            <a:r>
              <a:rPr lang="el-GR" sz="3600" dirty="0" err="1" smtClean="0"/>
              <a:t>the</a:t>
            </a:r>
            <a:r>
              <a:rPr lang="el-GR" sz="3600" dirty="0" smtClean="0"/>
              <a:t> </a:t>
            </a:r>
            <a:r>
              <a:rPr lang="el-GR" sz="3600" dirty="0" err="1" smtClean="0"/>
              <a:t>counter</a:t>
            </a:r>
            <a:r>
              <a:rPr lang="el-GR" sz="3600" dirty="0" smtClean="0"/>
              <a:t>) προϊόντα, "κομμένα και ραμμένα" στις απαιτήσεις των εταιριών και θεσμικών επενδυτών είναι τα </a:t>
            </a:r>
            <a:r>
              <a:rPr lang="el-GR" sz="3600" b="1" dirty="0" err="1" smtClean="0"/>
              <a:t>swaps</a:t>
            </a:r>
            <a:r>
              <a:rPr lang="el-GR" sz="3600" dirty="0" smtClean="0"/>
              <a:t>. </a:t>
            </a:r>
          </a:p>
          <a:p>
            <a:pPr marL="274320" indent="-274320" eaLnBrk="1" fontAlgn="auto" hangingPunct="1">
              <a:spcAft>
                <a:spcPts val="0"/>
              </a:spcAft>
              <a:buClr>
                <a:schemeClr val="accent3"/>
              </a:buClr>
              <a:buFont typeface="Wingdings 2"/>
              <a:buNone/>
              <a:defRPr/>
            </a:pPr>
            <a:r>
              <a:rPr lang="en-US" sz="3600" dirty="0" smtClean="0"/>
              <a:t>	</a:t>
            </a:r>
            <a:r>
              <a:rPr lang="el-GR" sz="3600" dirty="0" smtClean="0"/>
              <a:t>Τα </a:t>
            </a:r>
            <a:r>
              <a:rPr lang="el-GR" sz="3600" b="1" dirty="0" smtClean="0"/>
              <a:t>πλεονεκτήματα</a:t>
            </a:r>
            <a:r>
              <a:rPr lang="el-GR" sz="3600" dirty="0" smtClean="0"/>
              <a:t> αυτών είναι ότι δημιουργούνται κάτω από τις ανάγκες και απαιτήσεις δύο ή λίγων ενδιαφερόμενων μερών, δεν παρακολουθούνται από κανένα επίσημο εποπτικό σώμα (είναι υποκείμενα στη πιστοληπτική ικανότητα και φερεγγυότητα των αντισυμβαλλομένων) παρέχοντας έτσι ευελιξία και το κόστος συναλλαγών είναι μικρό.</a:t>
            </a:r>
          </a:p>
          <a:p>
            <a:pPr marL="274320" indent="-274320" eaLnBrk="1" fontAlgn="auto" hangingPunct="1">
              <a:spcAft>
                <a:spcPts val="0"/>
              </a:spcAft>
              <a:buClr>
                <a:schemeClr val="accent3"/>
              </a:buClr>
              <a:buFont typeface="Wingdings 2"/>
              <a:buNone/>
              <a:defRPr/>
            </a:pPr>
            <a:r>
              <a:rPr lang="en-US" sz="3600" dirty="0" smtClean="0"/>
              <a:t>	</a:t>
            </a:r>
            <a:r>
              <a:rPr lang="el-GR" sz="3600" dirty="0" smtClean="0"/>
              <a:t>Τα </a:t>
            </a:r>
            <a:r>
              <a:rPr lang="el-GR" sz="3600" b="1" dirty="0" smtClean="0"/>
              <a:t>μειονεκτήματα</a:t>
            </a:r>
            <a:r>
              <a:rPr lang="el-GR" sz="3600" dirty="0" smtClean="0"/>
              <a:t> αυτών είναι ότι δεν υπάρχει απαιτούμενη ρευστότητα σε περίπτωση που ένα αντισυμβαλλόμενο μέρος θέλει να τερματίσει τη συμφωνία, το πρώτο ενδιαφερόμενο μέρος που θα δημιουργήσει ένα </a:t>
            </a:r>
            <a:r>
              <a:rPr lang="el-GR" sz="3600" dirty="0" err="1" smtClean="0"/>
              <a:t>swap</a:t>
            </a:r>
            <a:r>
              <a:rPr lang="el-GR" sz="3600" dirty="0" smtClean="0"/>
              <a:t> μερικές φορές είναι δύσκολο να βρει το αντισυμβαλλόμενο μέρος και το κυριότερο επειδή δίνουν την ευελιξία να δημιουργηθούν κατόπιν των απαιτήσεων των ενδιαφερόμενων μερών και δεν ελέγχονται από κανένα εποπτικό σώμα αλλά ούτε εταιρία εκκαθάρισης συναλλαγών μεσολαβεί μεταξύ τους, έχουν υψηλό πιστωτικό κίνδυνο αθέτησης της συμφωνίας από τα αντισυμβαλλόμενα μέρη.</a:t>
            </a:r>
          </a:p>
          <a:p>
            <a:pPr marL="274320" indent="-274320" eaLnBrk="1" fontAlgn="auto" hangingPunct="1">
              <a:spcAft>
                <a:spcPts val="0"/>
              </a:spcAft>
              <a:buClr>
                <a:schemeClr val="accent3"/>
              </a:buClr>
              <a:buFont typeface="Wingdings 2"/>
              <a:buChar char=""/>
              <a:defRPr/>
            </a:pPr>
            <a:endParaRPr lang="el-GR"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gradFill flip="none" rotWithShape="1">
            <a:gsLst>
              <a:gs pos="0">
                <a:srgbClr val="FFFF00">
                  <a:shade val="30000"/>
                  <a:satMod val="115000"/>
                </a:srgbClr>
              </a:gs>
              <a:gs pos="50000">
                <a:srgbClr val="FFFF00">
                  <a:shade val="67500"/>
                  <a:satMod val="115000"/>
                </a:srgbClr>
              </a:gs>
              <a:gs pos="100000">
                <a:srgbClr val="FFFF00">
                  <a:shade val="100000"/>
                  <a:satMod val="115000"/>
                </a:srgbClr>
              </a:gs>
            </a:gsLst>
            <a:lin ang="16200000" scaled="1"/>
            <a:tileRect/>
          </a:gradFill>
        </p:spPr>
        <p:txBody>
          <a:bodyPr>
            <a:normAutofit/>
          </a:bodyPr>
          <a:lstStyle/>
          <a:p>
            <a:pPr eaLnBrk="1" fontAlgn="auto" hangingPunct="1">
              <a:spcAft>
                <a:spcPts val="0"/>
              </a:spcAft>
              <a:defRPr/>
            </a:pPr>
            <a:r>
              <a:rPr lang="en-US" sz="2400" dirty="0" smtClean="0"/>
              <a:t>6</a:t>
            </a:r>
            <a:r>
              <a:rPr lang="el-GR" sz="2400" dirty="0" smtClean="0"/>
              <a:t>. </a:t>
            </a:r>
            <a:r>
              <a:rPr lang="en-US" sz="2400" dirty="0" smtClean="0"/>
              <a:t>CALL OPTIONS  </a:t>
            </a:r>
            <a:r>
              <a:rPr lang="el-GR" sz="2400" dirty="0" smtClean="0"/>
              <a:t>                                                                                    </a:t>
            </a:r>
            <a:r>
              <a:rPr lang="en-US" sz="2400" dirty="0" smtClean="0"/>
              <a:t>(</a:t>
            </a:r>
            <a:r>
              <a:rPr lang="el-GR" sz="2400" dirty="0" smtClean="0"/>
              <a:t>Δικαίωμα Αγοράς</a:t>
            </a:r>
            <a:r>
              <a:rPr lang="en-US" sz="2400" dirty="0" smtClean="0"/>
              <a:t>)</a:t>
            </a:r>
            <a:endParaRPr lang="el-GR" sz="2400" dirty="0"/>
          </a:p>
        </p:txBody>
      </p:sp>
      <p:sp>
        <p:nvSpPr>
          <p:cNvPr id="13315" name="2 - Θέση περιεχομένου"/>
          <p:cNvSpPr>
            <a:spLocks noGrp="1"/>
          </p:cNvSpPr>
          <p:nvPr>
            <p:ph idx="1"/>
          </p:nvPr>
        </p:nvSpPr>
        <p:spPr/>
        <p:txBody>
          <a:bodyPr>
            <a:normAutofit/>
          </a:bodyPr>
          <a:lstStyle/>
          <a:p>
            <a:pPr eaLnBrk="1" hangingPunct="1">
              <a:buFont typeface="Wingdings 2" pitchFamily="18" charset="2"/>
              <a:buNone/>
            </a:pPr>
            <a:r>
              <a:rPr lang="en-US" dirty="0" smtClean="0"/>
              <a:t>	</a:t>
            </a:r>
            <a:r>
              <a:rPr lang="el-GR" sz="2000" dirty="0" smtClean="0"/>
              <a:t>Δικαίωμα αγοράς (</a:t>
            </a:r>
            <a:r>
              <a:rPr lang="el-GR" sz="2000" dirty="0" err="1" smtClean="0"/>
              <a:t>call</a:t>
            </a:r>
            <a:r>
              <a:rPr lang="el-GR" sz="2000" dirty="0" smtClean="0"/>
              <a:t> </a:t>
            </a:r>
            <a:r>
              <a:rPr lang="el-GR" sz="2000" dirty="0" err="1" smtClean="0"/>
              <a:t>option</a:t>
            </a:r>
            <a:r>
              <a:rPr lang="el-GR" sz="2000" dirty="0" smtClean="0"/>
              <a:t>) είναι ένα συμβόλαιο που δίνει στον κομιστή το δικαίωμα, αλλά όχι την υποχρέωση, να αγοράσει από τον εκδότη ένα υποκείμενο χρεόγραφο σε μία συγκεκριμένη τιμή εξάσκησης (</a:t>
            </a:r>
            <a:r>
              <a:rPr lang="el-GR" sz="2000" dirty="0" err="1" smtClean="0"/>
              <a:t>strike</a:t>
            </a:r>
            <a:r>
              <a:rPr lang="el-GR" sz="2000" dirty="0" smtClean="0"/>
              <a:t> </a:t>
            </a:r>
            <a:r>
              <a:rPr lang="el-GR" sz="2000" dirty="0" err="1" smtClean="0"/>
              <a:t>price</a:t>
            </a:r>
            <a:r>
              <a:rPr lang="el-GR" sz="2000" dirty="0" smtClean="0"/>
              <a:t>), μέχρι την ημερομηνία λήξης του, με αντάλλαγμα μία αμοιβή (</a:t>
            </a:r>
            <a:r>
              <a:rPr lang="el-GR" sz="2000" dirty="0" err="1" smtClean="0"/>
              <a:t>premium</a:t>
            </a:r>
            <a:r>
              <a:rPr lang="el-GR" sz="2000" dirty="0" smtClean="0"/>
              <a:t>).</a:t>
            </a:r>
          </a:p>
          <a:p>
            <a:pPr eaLnBrk="1" hangingPunct="1">
              <a:buFont typeface="Wingdings 2" pitchFamily="18" charset="2"/>
              <a:buNone/>
            </a:pPr>
            <a:r>
              <a:rPr lang="el-GR" sz="2000" dirty="0" smtClean="0"/>
              <a:t> </a:t>
            </a:r>
          </a:p>
          <a:p>
            <a:pPr eaLnBrk="1" hangingPunct="1"/>
            <a:endParaRPr lang="el-GR" dirty="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192</TotalTime>
  <Words>348</Words>
  <Application>Microsoft Office PowerPoint</Application>
  <PresentationFormat>Προβολή στην οθόνη (4:3)</PresentationFormat>
  <Paragraphs>84</Paragraphs>
  <Slides>21</Slides>
  <Notes>2</Notes>
  <HiddenSlides>0</HiddenSlides>
  <MMClips>0</MMClips>
  <ScaleCrop>false</ScaleCrop>
  <HeadingPairs>
    <vt:vector size="4" baseType="variant">
      <vt:variant>
        <vt:lpstr>Θέμα</vt:lpstr>
      </vt:variant>
      <vt:variant>
        <vt:i4>1</vt:i4>
      </vt:variant>
      <vt:variant>
        <vt:lpstr>Τίτλοι διαφανειών</vt:lpstr>
      </vt:variant>
      <vt:variant>
        <vt:i4>21</vt:i4>
      </vt:variant>
    </vt:vector>
  </HeadingPairs>
  <TitlesOfParts>
    <vt:vector size="22" baseType="lpstr">
      <vt:lpstr>Θέμα του Office</vt:lpstr>
      <vt:lpstr>ΝΕΑ ΧΡΗΜΑΤΟΠΙΣΤΩΤΙΚΑ ΜΕΣΑ</vt:lpstr>
      <vt:lpstr>1.FACTORING  (Πρακτορεία Επιχειρηματικών Απαιτήσεων)</vt:lpstr>
      <vt:lpstr>FACTORING (2)</vt:lpstr>
      <vt:lpstr> 2. FORFAITING                                                                            (πώληση αξιόγραφων εξωτερικού χωρίς δικαίωμα αναγωγής) </vt:lpstr>
      <vt:lpstr>3. UNDERWRITING</vt:lpstr>
      <vt:lpstr>4. FLOATING RATE NOTES                                                  (Γραμμάτια κυμαινόμενου επιτοκίου)</vt:lpstr>
      <vt:lpstr>5. SWAPS</vt:lpstr>
      <vt:lpstr>5. SWAPS (2)</vt:lpstr>
      <vt:lpstr>6. CALL OPTIONS                                                                                      (Δικαίωμα Αγοράς)</vt:lpstr>
      <vt:lpstr>7. FUTURES                                                                           (προθεσμιακό συμβόλαιο)</vt:lpstr>
      <vt:lpstr>8.BOND ISSUES</vt:lpstr>
      <vt:lpstr>8.BOND ISSUES (2)</vt:lpstr>
      <vt:lpstr>9. SYNDICATED LOANS                                                    (κοινοπρακτικά δάνεια)</vt:lpstr>
      <vt:lpstr>10. LEVERAGED BUY OUTS</vt:lpstr>
      <vt:lpstr>11. JUNK BONDS                                                                                                  (ομολογίες υψηλού κινδύνου) </vt:lpstr>
      <vt:lpstr>12.CERTIFICATES OF DEPOSIT                                      (Πιστοποιητικά καταθέσεων)</vt:lpstr>
      <vt:lpstr>    13.COMMERCIAL PAPERS                                                     (εμπορικά ομόλογα)                                                               </vt:lpstr>
      <vt:lpstr>14.EUROSTOCKS                                                 (ευρωμετοχές)</vt:lpstr>
      <vt:lpstr>15. CONVERTIBLE BONDS                                               (μετατρέψιμο ομόλογο)</vt:lpstr>
      <vt:lpstr>16. PERPETUAL FLOATING RATE NOTES</vt:lpstr>
      <vt:lpstr>Διαφάνεια 21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ΝΕΑ ΧΡΗΜΑΤΟΠΙΣΤΩΤΙΚΑ ΜΕΣΑ</dc:title>
  <dc:creator>ΕΛΕΝΗ</dc:creator>
  <cp:lastModifiedBy>USER</cp:lastModifiedBy>
  <cp:revision>29</cp:revision>
  <dcterms:created xsi:type="dcterms:W3CDTF">2011-05-12T09:29:31Z</dcterms:created>
  <dcterms:modified xsi:type="dcterms:W3CDTF">2016-02-26T06:59:01Z</dcterms:modified>
</cp:coreProperties>
</file>