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7"/>
  </p:notesMasterIdLst>
  <p:sldIdLst>
    <p:sldId id="256" r:id="rId2"/>
    <p:sldId id="537" r:id="rId3"/>
    <p:sldId id="257" r:id="rId4"/>
    <p:sldId id="258" r:id="rId5"/>
    <p:sldId id="598" r:id="rId6"/>
    <p:sldId id="381" r:id="rId7"/>
    <p:sldId id="293" r:id="rId8"/>
    <p:sldId id="294" r:id="rId9"/>
    <p:sldId id="295" r:id="rId10"/>
    <p:sldId id="287" r:id="rId11"/>
    <p:sldId id="300" r:id="rId12"/>
    <p:sldId id="466" r:id="rId13"/>
    <p:sldId id="467" r:id="rId14"/>
    <p:sldId id="468" r:id="rId15"/>
    <p:sldId id="469" r:id="rId16"/>
    <p:sldId id="542" r:id="rId17"/>
    <p:sldId id="470" r:id="rId18"/>
    <p:sldId id="259" r:id="rId19"/>
    <p:sldId id="525" r:id="rId20"/>
    <p:sldId id="296" r:id="rId21"/>
    <p:sldId id="297" r:id="rId22"/>
    <p:sldId id="298" r:id="rId23"/>
    <p:sldId id="299" r:id="rId24"/>
    <p:sldId id="286" r:id="rId25"/>
    <p:sldId id="291" r:id="rId26"/>
    <p:sldId id="292" r:id="rId27"/>
    <p:sldId id="311" r:id="rId28"/>
    <p:sldId id="312" r:id="rId29"/>
    <p:sldId id="313" r:id="rId30"/>
    <p:sldId id="314" r:id="rId31"/>
    <p:sldId id="315" r:id="rId32"/>
    <p:sldId id="509" r:id="rId33"/>
    <p:sldId id="510" r:id="rId34"/>
    <p:sldId id="511" r:id="rId35"/>
    <p:sldId id="512" r:id="rId36"/>
    <p:sldId id="513" r:id="rId37"/>
    <p:sldId id="514" r:id="rId38"/>
    <p:sldId id="260" r:id="rId39"/>
    <p:sldId id="288" r:id="rId40"/>
    <p:sldId id="289" r:id="rId41"/>
    <p:sldId id="301" r:id="rId42"/>
    <p:sldId id="517" r:id="rId43"/>
    <p:sldId id="518" r:id="rId44"/>
    <p:sldId id="519" r:id="rId45"/>
    <p:sldId id="520" r:id="rId46"/>
    <p:sldId id="521" r:id="rId47"/>
    <p:sldId id="522" r:id="rId48"/>
    <p:sldId id="302" r:id="rId49"/>
    <p:sldId id="303" r:id="rId50"/>
    <p:sldId id="304" r:id="rId51"/>
    <p:sldId id="265" r:id="rId52"/>
    <p:sldId id="397" r:id="rId53"/>
    <p:sldId id="266" r:id="rId54"/>
    <p:sldId id="267" r:id="rId55"/>
    <p:sldId id="268" r:id="rId56"/>
    <p:sldId id="269" r:id="rId57"/>
    <p:sldId id="270" r:id="rId58"/>
    <p:sldId id="271" r:id="rId59"/>
    <p:sldId id="363" r:id="rId60"/>
    <p:sldId id="362" r:id="rId61"/>
    <p:sldId id="364" r:id="rId62"/>
    <p:sldId id="365" r:id="rId63"/>
    <p:sldId id="366" r:id="rId64"/>
    <p:sldId id="367" r:id="rId65"/>
    <p:sldId id="506" r:id="rId66"/>
    <p:sldId id="369" r:id="rId67"/>
    <p:sldId id="370" r:id="rId68"/>
    <p:sldId id="371" r:id="rId69"/>
    <p:sldId id="372" r:id="rId70"/>
    <p:sldId id="515" r:id="rId71"/>
    <p:sldId id="516" r:id="rId72"/>
    <p:sldId id="373" r:id="rId73"/>
    <p:sldId id="374" r:id="rId74"/>
    <p:sldId id="507" r:id="rId75"/>
    <p:sldId id="508" r:id="rId76"/>
    <p:sldId id="377" r:id="rId77"/>
    <p:sldId id="305" r:id="rId78"/>
    <p:sldId id="307" r:id="rId79"/>
    <p:sldId id="308" r:id="rId80"/>
    <p:sldId id="309" r:id="rId81"/>
    <p:sldId id="310"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82" r:id="rId129"/>
    <p:sldId id="383" r:id="rId130"/>
    <p:sldId id="384" r:id="rId131"/>
    <p:sldId id="385" r:id="rId132"/>
    <p:sldId id="543" r:id="rId133"/>
    <p:sldId id="386" r:id="rId134"/>
    <p:sldId id="387" r:id="rId135"/>
    <p:sldId id="388" r:id="rId136"/>
    <p:sldId id="389" r:id="rId137"/>
    <p:sldId id="390" r:id="rId138"/>
    <p:sldId id="471" r:id="rId139"/>
    <p:sldId id="472"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486" r:id="rId154"/>
    <p:sldId id="487" r:id="rId155"/>
    <p:sldId id="488" r:id="rId156"/>
    <p:sldId id="489" r:id="rId157"/>
    <p:sldId id="490" r:id="rId158"/>
    <p:sldId id="491" r:id="rId159"/>
    <p:sldId id="492" r:id="rId160"/>
    <p:sldId id="493" r:id="rId161"/>
    <p:sldId id="395" r:id="rId162"/>
    <p:sldId id="396" r:id="rId163"/>
    <p:sldId id="394" r:id="rId164"/>
    <p:sldId id="391" r:id="rId165"/>
    <p:sldId id="285" r:id="rId166"/>
    <p:sldId id="392" r:id="rId167"/>
    <p:sldId id="398" r:id="rId168"/>
    <p:sldId id="494" r:id="rId169"/>
    <p:sldId id="399" r:id="rId170"/>
    <p:sldId id="400" r:id="rId171"/>
    <p:sldId id="401" r:id="rId172"/>
    <p:sldId id="402" r:id="rId173"/>
    <p:sldId id="403" r:id="rId174"/>
    <p:sldId id="404" r:id="rId175"/>
    <p:sldId id="405" r:id="rId176"/>
    <p:sldId id="406" r:id="rId177"/>
    <p:sldId id="407" r:id="rId178"/>
    <p:sldId id="408" r:id="rId179"/>
    <p:sldId id="409" r:id="rId180"/>
    <p:sldId id="410" r:id="rId181"/>
    <p:sldId id="411" r:id="rId182"/>
    <p:sldId id="412" r:id="rId183"/>
    <p:sldId id="413" r:id="rId184"/>
    <p:sldId id="414" r:id="rId185"/>
    <p:sldId id="415" r:id="rId186"/>
    <p:sldId id="416" r:id="rId187"/>
    <p:sldId id="417" r:id="rId188"/>
    <p:sldId id="418" r:id="rId189"/>
    <p:sldId id="419" r:id="rId190"/>
    <p:sldId id="420" r:id="rId191"/>
    <p:sldId id="421" r:id="rId192"/>
    <p:sldId id="422" r:id="rId193"/>
    <p:sldId id="423" r:id="rId194"/>
    <p:sldId id="424" r:id="rId195"/>
    <p:sldId id="425" r:id="rId196"/>
    <p:sldId id="426" r:id="rId197"/>
    <p:sldId id="427" r:id="rId198"/>
    <p:sldId id="428" r:id="rId199"/>
    <p:sldId id="429" r:id="rId200"/>
    <p:sldId id="430" r:id="rId201"/>
    <p:sldId id="431" r:id="rId202"/>
    <p:sldId id="432" r:id="rId203"/>
    <p:sldId id="433" r:id="rId204"/>
    <p:sldId id="434" r:id="rId205"/>
    <p:sldId id="435" r:id="rId206"/>
    <p:sldId id="437" r:id="rId207"/>
    <p:sldId id="438" r:id="rId208"/>
    <p:sldId id="439" r:id="rId209"/>
    <p:sldId id="440" r:id="rId210"/>
    <p:sldId id="441" r:id="rId211"/>
    <p:sldId id="442" r:id="rId212"/>
    <p:sldId id="443" r:id="rId213"/>
    <p:sldId id="444" r:id="rId214"/>
    <p:sldId id="445" r:id="rId215"/>
    <p:sldId id="451" r:id="rId216"/>
    <p:sldId id="446" r:id="rId217"/>
    <p:sldId id="447" r:id="rId218"/>
    <p:sldId id="448" r:id="rId219"/>
    <p:sldId id="526" r:id="rId220"/>
    <p:sldId id="527" r:id="rId221"/>
    <p:sldId id="528" r:id="rId222"/>
    <p:sldId id="529" r:id="rId223"/>
    <p:sldId id="530" r:id="rId224"/>
    <p:sldId id="531" r:id="rId225"/>
    <p:sldId id="532" r:id="rId226"/>
    <p:sldId id="533" r:id="rId227"/>
    <p:sldId id="534" r:id="rId228"/>
    <p:sldId id="535" r:id="rId229"/>
    <p:sldId id="536" r:id="rId230"/>
    <p:sldId id="449" r:id="rId231"/>
    <p:sldId id="450" r:id="rId232"/>
    <p:sldId id="452" r:id="rId233"/>
    <p:sldId id="453" r:id="rId234"/>
    <p:sldId id="454" r:id="rId235"/>
    <p:sldId id="455" r:id="rId236"/>
    <p:sldId id="456" r:id="rId237"/>
    <p:sldId id="457" r:id="rId238"/>
    <p:sldId id="458" r:id="rId239"/>
    <p:sldId id="459" r:id="rId240"/>
    <p:sldId id="460" r:id="rId241"/>
    <p:sldId id="461" r:id="rId242"/>
    <p:sldId id="503" r:id="rId243"/>
    <p:sldId id="544" r:id="rId244"/>
    <p:sldId id="504" r:id="rId245"/>
    <p:sldId id="505" r:id="rId246"/>
    <p:sldId id="495" r:id="rId247"/>
    <p:sldId id="497" r:id="rId248"/>
    <p:sldId id="498" r:id="rId249"/>
    <p:sldId id="496" r:id="rId250"/>
    <p:sldId id="499" r:id="rId251"/>
    <p:sldId id="500" r:id="rId252"/>
    <p:sldId id="586" r:id="rId253"/>
    <p:sldId id="587" r:id="rId254"/>
    <p:sldId id="588" r:id="rId255"/>
    <p:sldId id="589" r:id="rId256"/>
    <p:sldId id="590" r:id="rId257"/>
    <p:sldId id="591" r:id="rId258"/>
    <p:sldId id="592" r:id="rId259"/>
    <p:sldId id="593" r:id="rId260"/>
    <p:sldId id="594" r:id="rId261"/>
    <p:sldId id="595" r:id="rId262"/>
    <p:sldId id="596" r:id="rId263"/>
    <p:sldId id="580" r:id="rId264"/>
    <p:sldId id="545" r:id="rId265"/>
    <p:sldId id="546" r:id="rId266"/>
    <p:sldId id="547" r:id="rId267"/>
    <p:sldId id="548" r:id="rId268"/>
    <p:sldId id="538" r:id="rId269"/>
    <p:sldId id="539" r:id="rId270"/>
    <p:sldId id="541" r:id="rId271"/>
    <p:sldId id="579" r:id="rId272"/>
    <p:sldId id="581" r:id="rId273"/>
    <p:sldId id="582" r:id="rId274"/>
    <p:sldId id="549" r:id="rId275"/>
    <p:sldId id="550" r:id="rId276"/>
    <p:sldId id="557" r:id="rId277"/>
    <p:sldId id="556" r:id="rId278"/>
    <p:sldId id="555" r:id="rId279"/>
    <p:sldId id="554" r:id="rId280"/>
    <p:sldId id="564" r:id="rId281"/>
    <p:sldId id="563" r:id="rId282"/>
    <p:sldId id="562" r:id="rId283"/>
    <p:sldId id="553" r:id="rId284"/>
    <p:sldId id="558" r:id="rId285"/>
    <p:sldId id="560" r:id="rId286"/>
    <p:sldId id="559" r:id="rId287"/>
    <p:sldId id="574" r:id="rId288"/>
    <p:sldId id="583" r:id="rId289"/>
    <p:sldId id="585" r:id="rId290"/>
    <p:sldId id="552" r:id="rId291"/>
    <p:sldId id="573" r:id="rId292"/>
    <p:sldId id="551" r:id="rId293"/>
    <p:sldId id="575" r:id="rId294"/>
    <p:sldId id="565" r:id="rId295"/>
    <p:sldId id="576" r:id="rId296"/>
    <p:sldId id="572" r:id="rId297"/>
    <p:sldId id="571" r:id="rId298"/>
    <p:sldId id="570" r:id="rId299"/>
    <p:sldId id="378" r:id="rId300"/>
    <p:sldId id="379" r:id="rId301"/>
    <p:sldId id="380" r:id="rId302"/>
    <p:sldId id="436" r:id="rId303"/>
    <p:sldId id="524" r:id="rId304"/>
    <p:sldId id="578" r:id="rId305"/>
    <p:sldId id="577" r:id="rId30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heme" Target="theme/theme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tableStyles" Target="tableStyle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52821-605C-4560-89BE-F2DA63FA2D09}" type="datetimeFigureOut">
              <a:rPr lang="el-GR" smtClean="0"/>
              <a:pPr/>
              <a:t>7/6/19</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F3D88-67D2-4E9C-AC90-41D5343B8234}" type="slidenum">
              <a:rPr lang="el-GR" smtClean="0"/>
              <a:pPr/>
              <a:t>‹#›</a:t>
            </a:fld>
            <a:endParaRPr lang="el-GR" dirty="0"/>
          </a:p>
        </p:txBody>
      </p:sp>
    </p:spTree>
    <p:extLst>
      <p:ext uri="{BB962C8B-B14F-4D97-AF65-F5344CB8AC3E}">
        <p14:creationId xmlns:p14="http://schemas.microsoft.com/office/powerpoint/2010/main" val="321609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B85DC-E9FC-44E4-98A1-4CAFF09A7808}" type="slidenum">
              <a:rPr lang="el-GR"/>
              <a:pPr/>
              <a:t>17</a:t>
            </a:fld>
            <a:endParaRPr lang="el-GR"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45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CAF743-9132-44CF-AF2F-D574B4932AF9}" type="slidenum">
              <a:rPr lang="el-GR" smtClean="0"/>
              <a:pPr fontAlgn="base">
                <a:spcBef>
                  <a:spcPct val="0"/>
                </a:spcBef>
                <a:spcAft>
                  <a:spcPct val="0"/>
                </a:spcAft>
                <a:defRPr/>
              </a:pPr>
              <a:t>208</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8131"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560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65E3A-95CF-4FAF-B30B-102005C87048}" type="slidenum">
              <a:rPr lang="el-GR" smtClean="0"/>
              <a:pPr fontAlgn="base">
                <a:spcBef>
                  <a:spcPct val="0"/>
                </a:spcBef>
                <a:spcAft>
                  <a:spcPct val="0"/>
                </a:spcAft>
                <a:defRPr/>
              </a:pPr>
              <a:t>209</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9155"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5604" name="3 - Θέση αριθμού διαφάνειας"/>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6C496B9-95DF-4D3E-A880-78CF03EF17C7}" type="slidenum">
              <a:rPr lang="el-GR" sz="1200">
                <a:latin typeface="+mn-lt"/>
                <a:cs typeface="+mn-cs"/>
              </a:rPr>
              <a:pPr algn="r">
                <a:defRPr/>
              </a:pPr>
              <a:t>210</a:t>
            </a:fld>
            <a:endParaRPr lang="el-GR" sz="1200" dirty="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0179"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2FC3E01F-D2A9-4118-AB5A-612B2729BD11}" type="slidenum">
              <a:rPr lang="el-GR" smtClean="0"/>
              <a:pPr>
                <a:defRPr/>
              </a:pPr>
              <a:t>211</a:t>
            </a:fld>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1203"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D110D857-8953-4345-8676-4471CD4D09B8}" type="slidenum">
              <a:rPr lang="el-GR" smtClean="0"/>
              <a:pPr>
                <a:defRPr/>
              </a:pPr>
              <a:t>212</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2227"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662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C723E-0113-4FD3-BC85-79D433EF84B3}" type="slidenum">
              <a:rPr lang="el-GR" smtClean="0"/>
              <a:pPr fontAlgn="base">
                <a:spcBef>
                  <a:spcPct val="0"/>
                </a:spcBef>
                <a:spcAft>
                  <a:spcPct val="0"/>
                </a:spcAft>
                <a:defRPr/>
              </a:pPr>
              <a:t>213</a:t>
            </a:fld>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6628" name="3 - Θέση αριθμού διαφάνειας"/>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DD32F02-69EC-4C02-9048-CD31867D3717}" type="slidenum">
              <a:rPr lang="el-GR" sz="1200">
                <a:latin typeface="+mn-lt"/>
                <a:cs typeface="+mn-cs"/>
              </a:rPr>
              <a:pPr algn="r">
                <a:defRPr/>
              </a:pPr>
              <a:t>214</a:t>
            </a:fld>
            <a:endParaRPr lang="el-GR" sz="1200" dirty="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9395"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38F2197F-40B9-4425-A541-1AFC523F33C5}" type="slidenum">
              <a:rPr lang="el-GR" smtClean="0"/>
              <a:pPr>
                <a:defRPr/>
              </a:pPr>
              <a:t>215</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53F56CA5-214F-4678-AED5-36DA2E2704D1}" type="slidenum">
              <a:rPr lang="el-GR" smtClean="0"/>
              <a:pPr>
                <a:defRPr/>
              </a:pPr>
              <a:t>216</a:t>
            </a:fld>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721C458C-214C-472E-B49B-A66D01EF1C5C}" type="slidenum">
              <a:rPr lang="el-GR" smtClean="0"/>
              <a:pPr>
                <a:defRPr/>
              </a:pPr>
              <a:t>217</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GB" dirty="0"/>
              <a:t>Date</a:t>
            </a:r>
          </a:p>
        </p:txBody>
      </p:sp>
      <p:sp>
        <p:nvSpPr>
          <p:cNvPr id="2048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D9D5D-E2B7-45B6-A938-F57EF2103094}" type="slidenum">
              <a:rPr lang="en-GB"/>
              <a:pPr fontAlgn="base">
                <a:spcBef>
                  <a:spcPct val="0"/>
                </a:spcBef>
                <a:spcAft>
                  <a:spcPct val="0"/>
                </a:spcAft>
              </a:pPr>
              <a:t>52</a:t>
            </a:fld>
            <a:endParaRPr lang="en-GB" dirty="0"/>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5" name="Rectangle 3"/>
          <p:cNvSpPr>
            <a:spLocks noGrp="1" noChangeArrowheads="1"/>
          </p:cNvSpPr>
          <p:nvPr>
            <p:ph type="body" idx="1"/>
          </p:nvPr>
        </p:nvSpPr>
        <p:spPr bwMode="auto">
          <a:xfrm>
            <a:off x="685800" y="4344988"/>
            <a:ext cx="5486400" cy="4113212"/>
          </a:xfrm>
          <a:noFill/>
        </p:spPr>
        <p:txBody>
          <a:bodyPr wrap="square" numCol="1" anchor="t" anchorCtr="0" compatLnSpc="1">
            <a:prstTxWarp prst="textNoShape">
              <a:avLst/>
            </a:prstTxWarp>
          </a:bodyPr>
          <a:lstStyle/>
          <a:p>
            <a:pPr>
              <a:spcBef>
                <a:spcPct val="0"/>
              </a:spcBef>
            </a:pPr>
            <a:endParaRPr 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C428D521-20BC-4B36-994A-0730E2C07DB1}" type="slidenum">
              <a:rPr lang="el-GR" smtClean="0"/>
              <a:pPr>
                <a:defRPr/>
              </a:pPr>
              <a:t>218</a:t>
            </a:fld>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3D0E9D04-9D74-4DDF-9F90-CC4E85F09693}" type="slidenum">
              <a:rPr lang="el-GR" smtClean="0"/>
              <a:pPr>
                <a:defRPr/>
              </a:pPr>
              <a:t>230</a:t>
            </a:fld>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59128569-920E-4642-89B3-3C2E9E400309}" type="slidenum">
              <a:rPr lang="el-GR" smtClean="0"/>
              <a:pPr>
                <a:defRPr/>
              </a:pPr>
              <a:t>231</a:t>
            </a:fld>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1443"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86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0C1713-C3B5-4708-AD81-D49F8E88D02D}" type="slidenum">
              <a:rPr lang="el-GR" smtClean="0"/>
              <a:pPr fontAlgn="base">
                <a:spcBef>
                  <a:spcPct val="0"/>
                </a:spcBef>
                <a:spcAft>
                  <a:spcPct val="0"/>
                </a:spcAft>
                <a:defRPr/>
              </a:pPr>
              <a:t>240</a:t>
            </a:fld>
            <a:endParaRPr lang="el-G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3A5EA6C6-7D36-4D17-800A-BCDC176AFC66}" type="slidenum">
              <a:rPr lang="el-GR" smtClean="0"/>
              <a:pPr>
                <a:defRPr/>
              </a:pPr>
              <a:t>244</a:t>
            </a:fld>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3491" name="2 - Θέση σημειώσεων"/>
          <p:cNvSpPr>
            <a:spLocks noGrp="1"/>
          </p:cNvSpPr>
          <p:nvPr>
            <p:ph type="body" idx="1"/>
          </p:nvPr>
        </p:nvSpPr>
        <p:spPr bwMode="auto">
          <a:noFill/>
        </p:spPr>
        <p:txBody>
          <a:bodyPr/>
          <a:lstStyle/>
          <a:p>
            <a:pPr eaLnBrk="1" hangingPunct="1"/>
            <a:endParaRPr lang="el-GR" dirty="0" smtClean="0"/>
          </a:p>
        </p:txBody>
      </p:sp>
      <p:sp>
        <p:nvSpPr>
          <p:cNvPr id="4" name="3 - Θέση αριθμού διαφάνειας"/>
          <p:cNvSpPr>
            <a:spLocks noGrp="1"/>
          </p:cNvSpPr>
          <p:nvPr>
            <p:ph type="sldNum" sz="quarter" idx="5"/>
          </p:nvPr>
        </p:nvSpPr>
        <p:spPr/>
        <p:txBody>
          <a:bodyPr/>
          <a:lstStyle/>
          <a:p>
            <a:pPr>
              <a:defRPr/>
            </a:pPr>
            <a:fld id="{A7EA39B4-B988-49B5-B94A-881FE9B4D432}" type="slidenum">
              <a:rPr lang="el-GR" smtClean="0"/>
              <a:pPr>
                <a:defRPr/>
              </a:pPr>
              <a:t>245</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7282" name="2 - Θέση σημειώσεων"/>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97283" name="3 - Θέση υποσέλιδου"/>
          <p:cNvSpPr>
            <a:spLocks noGrp="1"/>
          </p:cNvSpPr>
          <p:nvPr>
            <p:ph type="ftr" sz="quarter" idx="4"/>
          </p:nvPr>
        </p:nvSpPr>
        <p:spPr bwMode="auto">
          <a:noFill/>
          <a:ln>
            <a:miter lim="800000"/>
            <a:headEnd/>
            <a:tailEnd/>
          </a:ln>
        </p:spPr>
        <p:txBody>
          <a:bodyPr/>
          <a:lstStyle/>
          <a:p>
            <a:r>
              <a:rPr lang="el-GR" dirty="0"/>
              <a:t>Διοίκηση Επιχειρήσεων                                                   Στυλιάδη Στέλλα</a:t>
            </a:r>
          </a:p>
        </p:txBody>
      </p:sp>
      <p:sp>
        <p:nvSpPr>
          <p:cNvPr id="97284" name="4 - Θέση αριθμού διαφάνειας"/>
          <p:cNvSpPr>
            <a:spLocks noGrp="1"/>
          </p:cNvSpPr>
          <p:nvPr>
            <p:ph type="sldNum" sz="quarter" idx="5"/>
          </p:nvPr>
        </p:nvSpPr>
        <p:spPr bwMode="auto">
          <a:noFill/>
          <a:ln>
            <a:miter lim="800000"/>
            <a:headEnd/>
            <a:tailEnd/>
          </a:ln>
        </p:spPr>
        <p:txBody>
          <a:bodyPr/>
          <a:lstStyle/>
          <a:p>
            <a:fld id="{12BFEB07-EB71-4BFA-A91C-C4EC80A270F5}" type="slidenum">
              <a:rPr lang="el-GR"/>
              <a:pPr/>
              <a:t>115</a:t>
            </a:fld>
            <a:endParaRPr lang="el-GR" dirty="0"/>
          </a:p>
        </p:txBody>
      </p:sp>
      <p:sp>
        <p:nvSpPr>
          <p:cNvPr id="97285" name="5 - Θέση κεφαλίδας"/>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a:ln/>
        </p:spPr>
      </p:sp>
      <p:sp>
        <p:nvSpPr>
          <p:cNvPr id="47107" name="Θέση σημειώσεων 2"/>
          <p:cNvSpPr>
            <a:spLocks noGrp="1"/>
          </p:cNvSpPr>
          <p:nvPr>
            <p:ph type="body" idx="1"/>
          </p:nvPr>
        </p:nvSpPr>
        <p:spPr>
          <a:noFill/>
        </p:spPr>
        <p:txBody>
          <a:bodyPr/>
          <a:lstStyle/>
          <a:p>
            <a:endParaRPr lang="el-GR" altLang="el-GR" dirty="0" smtClean="0"/>
          </a:p>
        </p:txBody>
      </p:sp>
      <p:sp>
        <p:nvSpPr>
          <p:cNvPr id="47108" name="Θέση αριθμού διαφάνειας 3"/>
          <p:cNvSpPr>
            <a:spLocks noGrp="1"/>
          </p:cNvSpPr>
          <p:nvPr>
            <p:ph type="sldNum" sz="quarter" idx="5"/>
          </p:nvPr>
        </p:nvSpPr>
        <p:spPr>
          <a:noFill/>
          <a:ln>
            <a:miter lim="800000"/>
            <a:headEnd/>
            <a:tailEnd/>
          </a:ln>
        </p:spPr>
        <p:txBody>
          <a:bodyPr/>
          <a:lstStyle/>
          <a:p>
            <a:fld id="{0BB4A5CC-15DC-48A0-88B9-3A2F348E5103}" type="slidenum">
              <a:rPr lang="nl-NL" altLang="el-GR"/>
              <a:pPr/>
              <a:t>141</a:t>
            </a:fld>
            <a:endParaRPr lang="nl-NL"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a:ln/>
        </p:spPr>
      </p:sp>
      <p:sp>
        <p:nvSpPr>
          <p:cNvPr id="48131" name="Θέση σημειώσεων 2"/>
          <p:cNvSpPr>
            <a:spLocks noGrp="1"/>
          </p:cNvSpPr>
          <p:nvPr>
            <p:ph type="body" idx="1"/>
          </p:nvPr>
        </p:nvSpPr>
        <p:spPr>
          <a:noFill/>
        </p:spPr>
        <p:txBody>
          <a:bodyPr/>
          <a:lstStyle/>
          <a:p>
            <a:endParaRPr lang="el-GR" altLang="el-GR" dirty="0" smtClean="0"/>
          </a:p>
        </p:txBody>
      </p:sp>
      <p:sp>
        <p:nvSpPr>
          <p:cNvPr id="48132" name="Θέση αριθμού διαφάνειας 3"/>
          <p:cNvSpPr>
            <a:spLocks noGrp="1"/>
          </p:cNvSpPr>
          <p:nvPr>
            <p:ph type="sldNum" sz="quarter" idx="5"/>
          </p:nvPr>
        </p:nvSpPr>
        <p:spPr>
          <a:noFill/>
          <a:ln>
            <a:miter lim="800000"/>
            <a:headEnd/>
            <a:tailEnd/>
          </a:ln>
        </p:spPr>
        <p:txBody>
          <a:bodyPr/>
          <a:lstStyle/>
          <a:p>
            <a:fld id="{12A90C99-6BBF-4657-A88C-2E969655A886}" type="slidenum">
              <a:rPr lang="nl-NL" altLang="el-GR"/>
              <a:pPr/>
              <a:t>153</a:t>
            </a:fld>
            <a:endParaRPr lang="nl-NL"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a:ln/>
        </p:spPr>
      </p:sp>
      <p:sp>
        <p:nvSpPr>
          <p:cNvPr id="49155" name="Θέση σημειώσεων 2"/>
          <p:cNvSpPr>
            <a:spLocks noGrp="1"/>
          </p:cNvSpPr>
          <p:nvPr>
            <p:ph type="body" idx="1"/>
          </p:nvPr>
        </p:nvSpPr>
        <p:spPr>
          <a:noFill/>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miter lim="800000"/>
            <a:headEnd/>
            <a:tailEnd/>
          </a:ln>
        </p:spPr>
        <p:txBody>
          <a:bodyPr/>
          <a:lstStyle/>
          <a:p>
            <a:fld id="{9AFE2DF4-9302-49CF-8CB9-9E73FB7F8FFC}" type="slidenum">
              <a:rPr lang="nl-NL" altLang="el-GR"/>
              <a:pPr/>
              <a:t>156</a:t>
            </a:fld>
            <a:endParaRPr lang="nl-NL"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B3E3-4F63-49C4-B1D2-E4CE158F7EBE}" type="slidenum">
              <a:rPr lang="el-GR"/>
              <a:pPr/>
              <a:t>168</a:t>
            </a:fld>
            <a:endParaRPr lang="el-GR"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355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AA9AE-E991-4529-800D-93AC89F5CFC3}" type="slidenum">
              <a:rPr lang="el-GR" smtClean="0"/>
              <a:pPr fontAlgn="base">
                <a:spcBef>
                  <a:spcPct val="0"/>
                </a:spcBef>
                <a:spcAft>
                  <a:spcPct val="0"/>
                </a:spcAft>
                <a:defRPr/>
              </a:pPr>
              <a:t>206</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3" name="2 - Θέση σημειώσεων"/>
          <p:cNvSpPr>
            <a:spLocks noGrp="1"/>
          </p:cNvSpPr>
          <p:nvPr>
            <p:ph type="body" idx="1"/>
          </p:nvPr>
        </p:nvSpPr>
        <p:spPr bwMode="auto">
          <a:noFill/>
        </p:spPr>
        <p:txBody>
          <a:bodyPr/>
          <a:lstStyle/>
          <a:p>
            <a:pPr eaLnBrk="1" hangingPunct="1">
              <a:spcBef>
                <a:spcPct val="0"/>
              </a:spcBef>
            </a:pPr>
            <a:endParaRPr lang="el-GR" dirty="0" smtClean="0"/>
          </a:p>
        </p:txBody>
      </p:sp>
      <p:sp>
        <p:nvSpPr>
          <p:cNvPr id="2458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B8BA4-4F0B-4545-8614-D0373C2DFFF4}" type="slidenum">
              <a:rPr lang="el-GR" smtClean="0"/>
              <a:pPr fontAlgn="base">
                <a:spcBef>
                  <a:spcPct val="0"/>
                </a:spcBef>
                <a:spcAft>
                  <a:spcPct val="0"/>
                </a:spcAft>
                <a:defRPr/>
              </a:pPr>
              <a:t>207</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normAutofit/>
          </a:bodyPr>
          <a:lstStyle/>
          <a:p>
            <a:pPr lvl="0"/>
            <a:endParaRPr lang="el-GR" noProof="0" dirty="0" smtClean="0"/>
          </a:p>
        </p:txBody>
      </p:sp>
      <p:sp>
        <p:nvSpPr>
          <p:cNvPr id="4" name="13 - Θέση ημερομηνίας"/>
          <p:cNvSpPr>
            <a:spLocks noGrp="1"/>
          </p:cNvSpPr>
          <p:nvPr>
            <p:ph type="dt" sz="half" idx="10"/>
          </p:nvPr>
        </p:nvSpPr>
        <p:spPr/>
        <p:txBody>
          <a:bodyPr/>
          <a:lstStyle>
            <a:lvl1pPr>
              <a:defRPr/>
            </a:lvl1pPr>
          </a:lstStyle>
          <a:p>
            <a:pPr>
              <a:defRPr/>
            </a:pPr>
            <a:endParaRPr lang="el-GR" dirty="0"/>
          </a:p>
        </p:txBody>
      </p:sp>
      <p:sp>
        <p:nvSpPr>
          <p:cNvPr id="5" name="2 - Θέση υποσέλιδου"/>
          <p:cNvSpPr>
            <a:spLocks noGrp="1"/>
          </p:cNvSpPr>
          <p:nvPr>
            <p:ph type="ftr" sz="quarter" idx="11"/>
          </p:nvPr>
        </p:nvSpPr>
        <p:spPr/>
        <p:txBody>
          <a:bodyPr/>
          <a:lstStyle>
            <a:lvl1pPr>
              <a:defRPr/>
            </a:lvl1pPr>
          </a:lstStyle>
          <a:p>
            <a:pPr>
              <a:defRPr/>
            </a:pPr>
            <a:endParaRPr lang="el-GR" dirty="0"/>
          </a:p>
        </p:txBody>
      </p:sp>
      <p:sp>
        <p:nvSpPr>
          <p:cNvPr id="6" name="22 - Θέση αριθμού διαφάνειας"/>
          <p:cNvSpPr>
            <a:spLocks noGrp="1"/>
          </p:cNvSpPr>
          <p:nvPr>
            <p:ph type="sldNum" sz="quarter" idx="12"/>
          </p:nvPr>
        </p:nvSpPr>
        <p:spPr/>
        <p:txBody>
          <a:bodyPr/>
          <a:lstStyle>
            <a:lvl1pPr>
              <a:defRPr/>
            </a:lvl1pPr>
          </a:lstStyle>
          <a:p>
            <a:fld id="{30860559-3585-4F3F-B1DA-6BD5B27A9896}" type="slidenum">
              <a:rPr lang="el-G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30725"/>
          </a:xfrm>
        </p:spPr>
        <p:txBody>
          <a:bodyPr>
            <a:normAutofit/>
          </a:bodyPr>
          <a:lstStyle/>
          <a:p>
            <a:pPr lvl="0"/>
            <a:endParaRPr lang="el-GR" noProof="0" dirty="0" smtClean="0"/>
          </a:p>
        </p:txBody>
      </p:sp>
      <p:sp>
        <p:nvSpPr>
          <p:cNvPr id="4" name="13 - Θέση ημερομηνίας"/>
          <p:cNvSpPr>
            <a:spLocks noGrp="1"/>
          </p:cNvSpPr>
          <p:nvPr>
            <p:ph type="dt" sz="half" idx="10"/>
          </p:nvPr>
        </p:nvSpPr>
        <p:spPr/>
        <p:txBody>
          <a:bodyPr/>
          <a:lstStyle>
            <a:lvl1pPr>
              <a:defRPr/>
            </a:lvl1pPr>
          </a:lstStyle>
          <a:p>
            <a:pPr>
              <a:defRPr/>
            </a:pPr>
            <a:endParaRPr lang="el-GR" dirty="0"/>
          </a:p>
        </p:txBody>
      </p:sp>
      <p:sp>
        <p:nvSpPr>
          <p:cNvPr id="5" name="2 - Θέση υποσέλιδου"/>
          <p:cNvSpPr>
            <a:spLocks noGrp="1"/>
          </p:cNvSpPr>
          <p:nvPr>
            <p:ph type="ftr" sz="quarter" idx="11"/>
          </p:nvPr>
        </p:nvSpPr>
        <p:spPr/>
        <p:txBody>
          <a:bodyPr/>
          <a:lstStyle>
            <a:lvl1pPr>
              <a:defRPr/>
            </a:lvl1pPr>
          </a:lstStyle>
          <a:p>
            <a:pPr>
              <a:defRPr/>
            </a:pPr>
            <a:endParaRPr lang="el-GR" dirty="0"/>
          </a:p>
        </p:txBody>
      </p:sp>
      <p:sp>
        <p:nvSpPr>
          <p:cNvPr id="6" name="22 - Θέση αριθμού διαφάνειας"/>
          <p:cNvSpPr>
            <a:spLocks noGrp="1"/>
          </p:cNvSpPr>
          <p:nvPr>
            <p:ph type="sldNum" sz="quarter" idx="12"/>
          </p:nvPr>
        </p:nvSpPr>
        <p:spPr/>
        <p:txBody>
          <a:bodyPr/>
          <a:lstStyle>
            <a:lvl1pPr>
              <a:defRPr/>
            </a:lvl1pPr>
          </a:lstStyle>
          <a:p>
            <a:fld id="{9AEFA129-C389-461A-922B-19388DFD645E}" type="slidenum">
              <a:rPr lang="el-GR"/>
              <a:pPr/>
              <a:t>‹#›</a:t>
            </a:fld>
            <a:endParaRPr lang="el-G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877E2E-A492-42A7-9261-573B44E0874C}" type="datetimeFigureOut">
              <a:rPr lang="el-GR" smtClean="0"/>
              <a:pPr/>
              <a:t>7/6/19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EE6F5D3-966A-40AE-B3F2-722209FB87C1}"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77E2E-A492-42A7-9261-573B44E0874C}" type="datetimeFigureOut">
              <a:rPr lang="el-GR" smtClean="0"/>
              <a:pPr/>
              <a:t>7/6/19</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6F5D3-966A-40AE-B3F2-722209FB87C1}"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www.bankofgreece.gr/" TargetMode="External"/><Relationship Id="rId2" Type="http://schemas.openxmlformats.org/officeDocument/2006/relationships/hyperlink" Target="http://www.obes.gr/" TargetMode="External"/><Relationship Id="rId1" Type="http://schemas.openxmlformats.org/officeDocument/2006/relationships/slideLayout" Target="../slideLayouts/slideLayout8.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2.xml.rels><?xml version="1.0" encoding="UTF-8" standalone="yes"?>
<Relationships xmlns="http://schemas.openxmlformats.org/package/2006/relationships"><Relationship Id="rId3" Type="http://schemas.openxmlformats.org/officeDocument/2006/relationships/hyperlink" Target="https://www.rosili.gr/Samples/9786185131326/sample.pdf" TargetMode="External"/><Relationship Id="rId2" Type="http://schemas.openxmlformats.org/officeDocument/2006/relationships/hyperlink" Target="https://www.capital.gr/me-apopsi/3354455/20-protaseis-gia-kaluteri-etairiki-diakubernisi" TargetMode="External"/><Relationship Id="rId1" Type="http://schemas.openxmlformats.org/officeDocument/2006/relationships/slideLayout" Target="../slideLayouts/slideLayout8.xml"/></Relationships>
</file>

<file path=ppt/slides/_rels/slide3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hyperlink" Target="http://www.helex.gr/el/esed" TargetMode="External"/><Relationship Id="rId2" Type="http://schemas.openxmlformats.org/officeDocument/2006/relationships/hyperlink" Target="http://www.hcmc.gr/el_GR/web/portal/corporategovernance"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ΕΤΑΙΡΙΚΗ ΔΙΑΚΥΒΕΡΝΗΣΗ</a:t>
            </a:r>
            <a:endParaRPr lang="el-GR" b="1" dirty="0"/>
          </a:p>
        </p:txBody>
      </p:sp>
      <p:sp>
        <p:nvSpPr>
          <p:cNvPr id="3" name="2 - Υπότιτλος"/>
          <p:cNvSpPr>
            <a:spLocks noGrp="1"/>
          </p:cNvSpPr>
          <p:nvPr>
            <p:ph type="subTitle" idx="1"/>
          </p:nvPr>
        </p:nvSpPr>
        <p:spPr/>
        <p:txBody>
          <a:bodyPr/>
          <a:lstStyle/>
          <a:p>
            <a:r>
              <a:rPr lang="el-GR" b="1" dirty="0" smtClean="0">
                <a:solidFill>
                  <a:srgbClr val="7030A0"/>
                </a:solidFill>
              </a:rPr>
              <a:t>ΜΕΤΑΠΤΥΧΙΑΚΟ ΠΡΟΓΡΑΜΜΑ ΦΟΡΟΤΕΧΝΙΚΗΣ ΚΑΙ ΝΟΜΟΘΕΣΙΑΣ</a:t>
            </a:r>
          </a:p>
          <a:p>
            <a:r>
              <a:rPr lang="el-GR" b="1" dirty="0" smtClean="0">
                <a:solidFill>
                  <a:schemeClr val="accent3">
                    <a:lumMod val="50000"/>
                  </a:schemeClr>
                </a:solidFill>
              </a:rPr>
              <a:t>Δρ. ΚΥΡΙΑΖΟΠΟΥΛΟΣ ΓΕΩΡΓΙΟΣ</a:t>
            </a:r>
            <a:endParaRPr lang="el-GR" b="1"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490066"/>
          </a:xfrm>
        </p:spPr>
        <p:txBody>
          <a:bodyPr>
            <a:normAutofit fontScale="90000"/>
          </a:bodyPr>
          <a:lstStyle/>
          <a:p>
            <a:r>
              <a:rPr lang="el-GR" b="1" dirty="0" smtClean="0"/>
              <a:t>ΣΚΟΠΟΣ ΚΑΙ ΧΡΗΣΙΜΟΤΗΤΑ ΤΗΣ ΕτΔ</a:t>
            </a:r>
            <a:r>
              <a:rPr lang="en-US" b="1" dirty="0" smtClean="0"/>
              <a:t> (1)</a:t>
            </a:r>
            <a:endParaRPr lang="el-GR" b="1" dirty="0"/>
          </a:p>
        </p:txBody>
      </p:sp>
      <p:sp>
        <p:nvSpPr>
          <p:cNvPr id="3" name="2 - Θέση περιεχομένου"/>
          <p:cNvSpPr>
            <a:spLocks noGrp="1"/>
          </p:cNvSpPr>
          <p:nvPr>
            <p:ph idx="1"/>
          </p:nvPr>
        </p:nvSpPr>
        <p:spPr>
          <a:xfrm>
            <a:off x="251520" y="980728"/>
            <a:ext cx="8640960" cy="5544616"/>
          </a:xfrm>
        </p:spPr>
        <p:txBody>
          <a:bodyPr>
            <a:normAutofit fontScale="92500" lnSpcReduction="10000"/>
          </a:bodyPr>
          <a:lstStyle/>
          <a:p>
            <a:pPr algn="just"/>
            <a:r>
              <a:rPr lang="el-GR" dirty="0">
                <a:solidFill>
                  <a:srgbClr val="0000FF"/>
                </a:solidFill>
                <a:latin typeface="Arial" pitchFamily="34" charset="0"/>
                <a:cs typeface="Arial" pitchFamily="34" charset="0"/>
              </a:rPr>
              <a:t>Η παγκοσμιοποίηση των </a:t>
            </a:r>
            <a:r>
              <a:rPr lang="el-GR" dirty="0" smtClean="0">
                <a:solidFill>
                  <a:srgbClr val="0000FF"/>
                </a:solidFill>
                <a:latin typeface="Arial" pitchFamily="34" charset="0"/>
                <a:cs typeface="Arial" pitchFamily="34" charset="0"/>
              </a:rPr>
              <a:t>αγορών. </a:t>
            </a:r>
            <a:r>
              <a:rPr lang="el-GR" dirty="0" smtClean="0">
                <a:latin typeface="Arial" pitchFamily="34" charset="0"/>
                <a:cs typeface="Arial" pitchFamily="34" charset="0"/>
              </a:rPr>
              <a:t>Οι </a:t>
            </a:r>
            <a:r>
              <a:rPr lang="el-GR" dirty="0">
                <a:latin typeface="Arial" pitchFamily="34" charset="0"/>
                <a:cs typeface="Arial" pitchFamily="34" charset="0"/>
              </a:rPr>
              <a:t>επενδυτές </a:t>
            </a:r>
            <a:r>
              <a:rPr lang="el-GR" dirty="0" smtClean="0">
                <a:latin typeface="Arial" pitchFamily="34" charset="0"/>
                <a:cs typeface="Arial" pitchFamily="34" charset="0"/>
              </a:rPr>
              <a:t>να </a:t>
            </a:r>
            <a:r>
              <a:rPr lang="el-GR" dirty="0">
                <a:latin typeface="Arial" pitchFamily="34" charset="0"/>
                <a:cs typeface="Arial" pitchFamily="34" charset="0"/>
              </a:rPr>
              <a:t>διασφαλίσουν την μακροχρόνια </a:t>
            </a:r>
            <a:r>
              <a:rPr lang="el-GR" dirty="0" smtClean="0">
                <a:latin typeface="Arial" pitchFamily="34" charset="0"/>
                <a:cs typeface="Arial" pitchFamily="34" charset="0"/>
              </a:rPr>
              <a:t>απόδοση. Τα </a:t>
            </a:r>
            <a:r>
              <a:rPr lang="el-GR" dirty="0">
                <a:latin typeface="Arial" pitchFamily="34" charset="0"/>
                <a:cs typeface="Arial" pitchFamily="34" charset="0"/>
              </a:rPr>
              <a:t>προηγούμενα χρόνια αναδύθηκε στην επιφάνεια µια πλειάδα εταιρικών </a:t>
            </a:r>
            <a:r>
              <a:rPr lang="el-GR" dirty="0" smtClean="0">
                <a:latin typeface="Arial" pitchFamily="34" charset="0"/>
                <a:cs typeface="Arial" pitchFamily="34" charset="0"/>
              </a:rPr>
              <a:t>σκανδάλων. Επηρεάζει </a:t>
            </a:r>
            <a:r>
              <a:rPr lang="el-GR" dirty="0">
                <a:latin typeface="Arial" pitchFamily="34" charset="0"/>
                <a:cs typeface="Arial" pitchFamily="34" charset="0"/>
              </a:rPr>
              <a:t>θετικά ένα μεγάλο μέρος της εγχώριας και παγκόσμιας </a:t>
            </a:r>
            <a:r>
              <a:rPr lang="el-GR" dirty="0" smtClean="0">
                <a:latin typeface="Arial" pitchFamily="34" charset="0"/>
                <a:cs typeface="Arial" pitchFamily="34" charset="0"/>
              </a:rPr>
              <a:t>οικονομίας.</a:t>
            </a:r>
          </a:p>
          <a:p>
            <a:pPr algn="just"/>
            <a:r>
              <a:rPr lang="el-GR" dirty="0">
                <a:latin typeface="Arial" pitchFamily="34" charset="0"/>
                <a:cs typeface="Arial" pitchFamily="34" charset="0"/>
              </a:rPr>
              <a:t>Η εταιρική διακυβέρνηση </a:t>
            </a:r>
            <a:r>
              <a:rPr lang="el-GR" dirty="0">
                <a:solidFill>
                  <a:srgbClr val="FF0000"/>
                </a:solidFill>
                <a:latin typeface="Arial" pitchFamily="34" charset="0"/>
                <a:cs typeface="Arial" pitchFamily="34" charset="0"/>
              </a:rPr>
              <a:t>συνδέεται </a:t>
            </a:r>
            <a:r>
              <a:rPr lang="el-GR" dirty="0">
                <a:latin typeface="Arial" pitchFamily="34" charset="0"/>
                <a:cs typeface="Arial" pitchFamily="34" charset="0"/>
              </a:rPr>
              <a:t>συνήθως </a:t>
            </a:r>
            <a:r>
              <a:rPr lang="el-GR" dirty="0">
                <a:solidFill>
                  <a:srgbClr val="FF0000"/>
                </a:solidFill>
                <a:latin typeface="Arial" pitchFamily="34" charset="0"/>
                <a:cs typeface="Arial" pitchFamily="34" charset="0"/>
              </a:rPr>
              <a:t>με το πρόβλημα της αντιπροσώπευσης, </a:t>
            </a:r>
            <a:r>
              <a:rPr lang="el-GR" dirty="0" smtClean="0">
                <a:solidFill>
                  <a:srgbClr val="FF0000"/>
                </a:solidFill>
                <a:latin typeface="Arial" pitchFamily="34" charset="0"/>
                <a:cs typeface="Arial" pitchFamily="34" charset="0"/>
              </a:rPr>
              <a:t>δηλαδή, </a:t>
            </a:r>
            <a:r>
              <a:rPr lang="el-GR" dirty="0">
                <a:solidFill>
                  <a:srgbClr val="FF0000"/>
                </a:solidFill>
                <a:latin typeface="Arial" pitchFamily="34" charset="0"/>
                <a:cs typeface="Arial" pitchFamily="34" charset="0"/>
              </a:rPr>
              <a:t>με το διαχωρισμό ιδιοκτησίας και ελέγχου</a:t>
            </a:r>
            <a:r>
              <a:rPr lang="el-GR" dirty="0" smtClean="0">
                <a:solidFill>
                  <a:srgbClr val="FF0000"/>
                </a:solidFill>
                <a:latin typeface="Arial" pitchFamily="34" charset="0"/>
                <a:cs typeface="Arial" pitchFamily="34" charset="0"/>
              </a:rPr>
              <a:t>. </a:t>
            </a:r>
            <a:r>
              <a:rPr lang="el-GR" dirty="0" smtClean="0">
                <a:latin typeface="Arial" pitchFamily="34" charset="0"/>
                <a:cs typeface="Arial" pitchFamily="34" charset="0"/>
              </a:rPr>
              <a:t>Διαχωρισμός </a:t>
            </a:r>
            <a:r>
              <a:rPr lang="el-GR" dirty="0">
                <a:latin typeface="Arial" pitchFamily="34" charset="0"/>
                <a:cs typeface="Arial" pitchFamily="34" charset="0"/>
              </a:rPr>
              <a:t>των λειτουργιών λήψης αποφάσεων και ανάληψης του κινδύνου (Fama &amp; Jensen, 1983)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274638"/>
            <a:ext cx="8640960" cy="1143000"/>
          </a:xfrm>
        </p:spPr>
        <p:txBody>
          <a:bodyPr>
            <a:normAutofit fontScale="90000"/>
          </a:bodyPr>
          <a:lstStyle/>
          <a:p>
            <a:pPr eaLnBrk="1" hangingPunct="1"/>
            <a:r>
              <a:rPr lang="el-GR" sz="4800" b="1" dirty="0" smtClean="0">
                <a:ea typeface="ＭＳ Ｐゴシック" pitchFamily="34" charset="-128"/>
              </a:rPr>
              <a:t>Κάθετη / Γραμμική οργάνωση (3)</a:t>
            </a:r>
          </a:p>
        </p:txBody>
      </p:sp>
      <p:sp>
        <p:nvSpPr>
          <p:cNvPr id="79874" name="Rectangle 3"/>
          <p:cNvSpPr>
            <a:spLocks noGrp="1" noChangeArrowheads="1"/>
          </p:cNvSpPr>
          <p:nvPr>
            <p:ph idx="1"/>
          </p:nvPr>
        </p:nvSpPr>
        <p:spPr>
          <a:xfrm>
            <a:off x="251520" y="1600200"/>
            <a:ext cx="8640960" cy="4525963"/>
          </a:xfrm>
        </p:spPr>
        <p:txBody>
          <a:bodyPr>
            <a:normAutofit lnSpcReduction="10000"/>
          </a:bodyPr>
          <a:lstStyle/>
          <a:p>
            <a:pPr algn="just" eaLnBrk="1" hangingPunct="1">
              <a:lnSpc>
                <a:spcPct val="90000"/>
              </a:lnSpc>
            </a:pPr>
            <a:r>
              <a:rPr lang="el-GR" sz="3600" b="1" dirty="0" smtClean="0">
                <a:solidFill>
                  <a:srgbClr val="002060"/>
                </a:solidFill>
                <a:ea typeface="ＭＳ Ｐゴシック" pitchFamily="34" charset="-128"/>
              </a:rPr>
              <a:t>Περιγράφει τη σχέση εξουσίας προϊσταμένου – υφισταμένου, διατρέχει έναν οργανισμό από την κορυφή μέχρι τη βάση</a:t>
            </a:r>
          </a:p>
          <a:p>
            <a:pPr algn="just" eaLnBrk="1" hangingPunct="1">
              <a:lnSpc>
                <a:spcPct val="90000"/>
              </a:lnSpc>
            </a:pPr>
            <a:endParaRPr lang="el-GR" sz="3600" b="1" dirty="0" smtClean="0">
              <a:solidFill>
                <a:srgbClr val="002060"/>
              </a:solidFill>
              <a:ea typeface="ＭＳ Ｐゴシック" pitchFamily="34" charset="-128"/>
            </a:endParaRPr>
          </a:p>
          <a:p>
            <a:pPr algn="just" eaLnBrk="1" hangingPunct="1">
              <a:lnSpc>
                <a:spcPct val="90000"/>
              </a:lnSpc>
            </a:pPr>
            <a:r>
              <a:rPr lang="el-GR" sz="3600" b="1" dirty="0" smtClean="0">
                <a:solidFill>
                  <a:srgbClr val="002060"/>
                </a:solidFill>
                <a:ea typeface="ＭＳ Ｐゴシック" pitchFamily="34" charset="-128"/>
              </a:rPr>
              <a:t>Θεμελιώνει μια κλιμακωτή αλυσίδα εντολών με ανάθεση / μεταβίβαση αρμοδιοτήτων από τον προϊστάμενο στον υφιστάμενο</a:t>
            </a:r>
          </a:p>
          <a:p>
            <a:pPr eaLnBrk="1" hangingPunct="1">
              <a:lnSpc>
                <a:spcPct val="90000"/>
              </a:lnSpc>
              <a:buFont typeface="Wingdings" pitchFamily="2" charset="2"/>
              <a:buNone/>
            </a:pPr>
            <a:endParaRPr lang="el-GR" sz="3600" dirty="0" smtClean="0">
              <a:solidFill>
                <a:srgbClr val="FFFF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9512" y="277813"/>
            <a:ext cx="8712968" cy="1143000"/>
          </a:xfrm>
        </p:spPr>
        <p:txBody>
          <a:bodyPr/>
          <a:lstStyle/>
          <a:p>
            <a:pPr eaLnBrk="1" hangingPunct="1"/>
            <a:r>
              <a:rPr lang="el-GR" sz="4800" b="1" dirty="0" smtClean="0">
                <a:ea typeface="ＭＳ Ｐゴシック" pitchFamily="34" charset="-128"/>
              </a:rPr>
              <a:t>Κάθετη / Γραμμική οργάνωση (4)</a:t>
            </a:r>
          </a:p>
        </p:txBody>
      </p:sp>
      <p:grpSp>
        <p:nvGrpSpPr>
          <p:cNvPr id="2" name="Organization Chart 5"/>
          <p:cNvGrpSpPr>
            <a:grpSpLocks noGrp="1" noChangeAspect="1"/>
          </p:cNvGrpSpPr>
          <p:nvPr/>
        </p:nvGrpSpPr>
        <p:grpSpPr bwMode="auto">
          <a:xfrm>
            <a:off x="251520" y="1556792"/>
            <a:ext cx="8640960" cy="4656683"/>
            <a:chOff x="861" y="1508"/>
            <a:chExt cx="4016" cy="2939"/>
          </a:xfrm>
        </p:grpSpPr>
        <p:sp>
          <p:nvSpPr>
            <p:cNvPr id="80899" name="AutoShape 4"/>
            <p:cNvSpPr>
              <a:spLocks noChangeAspect="1" noChangeArrowheads="1" noTextEdit="1"/>
            </p:cNvSpPr>
            <p:nvPr/>
          </p:nvSpPr>
          <p:spPr bwMode="auto">
            <a:xfrm>
              <a:off x="861" y="1508"/>
              <a:ext cx="4016" cy="2939"/>
            </a:xfrm>
            <a:prstGeom prst="rect">
              <a:avLst/>
            </a:prstGeom>
            <a:noFill/>
            <a:ln w="9525">
              <a:noFill/>
              <a:miter lim="800000"/>
              <a:headEnd/>
              <a:tailEnd/>
            </a:ln>
          </p:spPr>
          <p:txBody>
            <a:bodyPr/>
            <a:lstStyle/>
            <a:p>
              <a:endParaRPr lang="el-GR" dirty="0"/>
            </a:p>
          </p:txBody>
        </p:sp>
        <p:cxnSp>
          <p:nvCxnSpPr>
            <p:cNvPr id="80900" name="_s1028"/>
            <p:cNvCxnSpPr>
              <a:cxnSpLocks noChangeShapeType="1"/>
              <a:stCxn id="1048" idx="1"/>
              <a:endCxn id="1047" idx="2"/>
            </p:cNvCxnSpPr>
            <p:nvPr/>
          </p:nvCxnSpPr>
          <p:spPr bwMode="auto">
            <a:xfrm rot="10800000">
              <a:off x="3873" y="3995"/>
              <a:ext cx="140" cy="284"/>
            </a:xfrm>
            <a:prstGeom prst="bentConnector2">
              <a:avLst/>
            </a:prstGeom>
            <a:noFill/>
            <a:ln w="28575">
              <a:solidFill>
                <a:schemeClr val="tx1"/>
              </a:solidFill>
              <a:miter lim="800000"/>
              <a:headEnd/>
              <a:tailEnd/>
            </a:ln>
          </p:spPr>
        </p:cxnSp>
        <p:cxnSp>
          <p:nvCxnSpPr>
            <p:cNvPr id="80901" name="_s1029"/>
            <p:cNvCxnSpPr>
              <a:cxnSpLocks noChangeShapeType="1"/>
              <a:stCxn id="1047" idx="1"/>
              <a:endCxn id="1046" idx="2"/>
            </p:cNvCxnSpPr>
            <p:nvPr/>
          </p:nvCxnSpPr>
          <p:spPr bwMode="auto">
            <a:xfrm rot="10800000">
              <a:off x="3302" y="3567"/>
              <a:ext cx="139" cy="285"/>
            </a:xfrm>
            <a:prstGeom prst="bentConnector2">
              <a:avLst/>
            </a:prstGeom>
            <a:noFill/>
            <a:ln w="28575">
              <a:solidFill>
                <a:schemeClr val="tx1"/>
              </a:solidFill>
              <a:miter lim="800000"/>
              <a:headEnd/>
              <a:tailEnd/>
            </a:ln>
          </p:spPr>
        </p:cxnSp>
        <p:cxnSp>
          <p:nvCxnSpPr>
            <p:cNvPr id="80902" name="_s1030"/>
            <p:cNvCxnSpPr>
              <a:cxnSpLocks noChangeShapeType="1"/>
              <a:stCxn id="1046" idx="0"/>
              <a:endCxn id="1041" idx="2"/>
            </p:cNvCxnSpPr>
            <p:nvPr/>
          </p:nvCxnSpPr>
          <p:spPr bwMode="auto">
            <a:xfrm rot="-5400000">
              <a:off x="3517" y="2926"/>
              <a:ext cx="141" cy="572"/>
            </a:xfrm>
            <a:prstGeom prst="bentConnector3">
              <a:avLst>
                <a:gd name="adj1" fmla="val 50000"/>
              </a:avLst>
            </a:prstGeom>
            <a:noFill/>
            <a:ln w="28575">
              <a:solidFill>
                <a:schemeClr val="tx1"/>
              </a:solidFill>
              <a:miter lim="800000"/>
              <a:headEnd/>
              <a:tailEnd/>
            </a:ln>
          </p:spPr>
        </p:cxnSp>
        <p:cxnSp>
          <p:nvCxnSpPr>
            <p:cNvPr id="80903" name="_s1031"/>
            <p:cNvCxnSpPr>
              <a:cxnSpLocks noChangeShapeType="1"/>
              <a:stCxn id="1045" idx="1"/>
              <a:endCxn id="1044" idx="2"/>
            </p:cNvCxnSpPr>
            <p:nvPr/>
          </p:nvCxnSpPr>
          <p:spPr bwMode="auto">
            <a:xfrm rot="10800000">
              <a:off x="1865" y="3995"/>
              <a:ext cx="140" cy="284"/>
            </a:xfrm>
            <a:prstGeom prst="bentConnector2">
              <a:avLst/>
            </a:prstGeom>
            <a:noFill/>
            <a:ln w="28575">
              <a:solidFill>
                <a:schemeClr val="tx1"/>
              </a:solidFill>
              <a:miter lim="800000"/>
              <a:headEnd/>
              <a:tailEnd/>
            </a:ln>
          </p:spPr>
        </p:cxnSp>
        <p:cxnSp>
          <p:nvCxnSpPr>
            <p:cNvPr id="80904" name="_s1032"/>
            <p:cNvCxnSpPr>
              <a:cxnSpLocks noChangeShapeType="1"/>
              <a:stCxn id="1044" idx="1"/>
              <a:endCxn id="1042" idx="2"/>
            </p:cNvCxnSpPr>
            <p:nvPr/>
          </p:nvCxnSpPr>
          <p:spPr bwMode="auto">
            <a:xfrm rot="10800000">
              <a:off x="1294" y="3567"/>
              <a:ext cx="139" cy="285"/>
            </a:xfrm>
            <a:prstGeom prst="bentConnector2">
              <a:avLst/>
            </a:prstGeom>
            <a:noFill/>
            <a:ln w="28575">
              <a:solidFill>
                <a:schemeClr val="tx1"/>
              </a:solidFill>
              <a:miter lim="800000"/>
              <a:headEnd/>
              <a:tailEnd/>
            </a:ln>
          </p:spPr>
        </p:cxnSp>
        <p:cxnSp>
          <p:nvCxnSpPr>
            <p:cNvPr id="80905" name="_s1033"/>
            <p:cNvCxnSpPr>
              <a:cxnSpLocks noChangeShapeType="1"/>
              <a:stCxn id="1043" idx="0"/>
              <a:endCxn id="1039" idx="2"/>
            </p:cNvCxnSpPr>
            <p:nvPr/>
          </p:nvCxnSpPr>
          <p:spPr bwMode="auto">
            <a:xfrm rot="5400000" flipH="1">
              <a:off x="2011" y="2996"/>
              <a:ext cx="141" cy="432"/>
            </a:xfrm>
            <a:prstGeom prst="bentConnector3">
              <a:avLst>
                <a:gd name="adj1" fmla="val 50000"/>
              </a:avLst>
            </a:prstGeom>
            <a:noFill/>
            <a:ln w="28575">
              <a:solidFill>
                <a:schemeClr val="tx1"/>
              </a:solidFill>
              <a:miter lim="800000"/>
              <a:headEnd/>
              <a:tailEnd/>
            </a:ln>
          </p:spPr>
        </p:cxnSp>
        <p:cxnSp>
          <p:nvCxnSpPr>
            <p:cNvPr id="80906" name="_s1034"/>
            <p:cNvCxnSpPr>
              <a:cxnSpLocks noChangeShapeType="1"/>
              <a:stCxn id="1042" idx="0"/>
              <a:endCxn id="1039" idx="2"/>
            </p:cNvCxnSpPr>
            <p:nvPr/>
          </p:nvCxnSpPr>
          <p:spPr bwMode="auto">
            <a:xfrm rot="-5400000">
              <a:off x="1509" y="2926"/>
              <a:ext cx="141" cy="572"/>
            </a:xfrm>
            <a:prstGeom prst="bentConnector3">
              <a:avLst>
                <a:gd name="adj1" fmla="val 50000"/>
              </a:avLst>
            </a:prstGeom>
            <a:noFill/>
            <a:ln w="28575">
              <a:solidFill>
                <a:schemeClr val="tx1"/>
              </a:solidFill>
              <a:miter lim="800000"/>
              <a:headEnd/>
              <a:tailEnd/>
            </a:ln>
          </p:spPr>
        </p:cxnSp>
        <p:cxnSp>
          <p:nvCxnSpPr>
            <p:cNvPr id="80907" name="_s1035"/>
            <p:cNvCxnSpPr>
              <a:cxnSpLocks noChangeShapeType="1"/>
              <a:stCxn id="1041" idx="0"/>
              <a:endCxn id="1038" idx="2"/>
            </p:cNvCxnSpPr>
            <p:nvPr/>
          </p:nvCxnSpPr>
          <p:spPr bwMode="auto">
            <a:xfrm rot="5400000" flipH="1">
              <a:off x="3302" y="1845"/>
              <a:ext cx="140" cy="1004"/>
            </a:xfrm>
            <a:prstGeom prst="bentConnector3">
              <a:avLst>
                <a:gd name="adj1" fmla="val 49565"/>
              </a:avLst>
            </a:prstGeom>
            <a:noFill/>
            <a:ln w="28575">
              <a:solidFill>
                <a:schemeClr val="tx1"/>
              </a:solidFill>
              <a:miter lim="800000"/>
              <a:headEnd/>
              <a:tailEnd/>
            </a:ln>
          </p:spPr>
        </p:cxnSp>
        <p:cxnSp>
          <p:nvCxnSpPr>
            <p:cNvPr id="80908" name="_s1036"/>
            <p:cNvCxnSpPr>
              <a:cxnSpLocks noChangeShapeType="1"/>
              <a:stCxn id="1040" idx="0"/>
              <a:endCxn id="1038" idx="2"/>
            </p:cNvCxnSpPr>
            <p:nvPr/>
          </p:nvCxnSpPr>
          <p:spPr bwMode="auto">
            <a:xfrm rot="-5400000">
              <a:off x="2788" y="2334"/>
              <a:ext cx="140" cy="25"/>
            </a:xfrm>
            <a:prstGeom prst="bentConnector3">
              <a:avLst>
                <a:gd name="adj1" fmla="val 49565"/>
              </a:avLst>
            </a:prstGeom>
            <a:noFill/>
            <a:ln w="28575">
              <a:solidFill>
                <a:schemeClr val="tx1"/>
              </a:solidFill>
              <a:miter lim="800000"/>
              <a:headEnd/>
              <a:tailEnd/>
            </a:ln>
          </p:spPr>
        </p:cxnSp>
        <p:cxnSp>
          <p:nvCxnSpPr>
            <p:cNvPr id="80909" name="_s1037"/>
            <p:cNvCxnSpPr>
              <a:cxnSpLocks noChangeShapeType="1"/>
              <a:stCxn id="1039" idx="0"/>
              <a:endCxn id="1038" idx="2"/>
            </p:cNvCxnSpPr>
            <p:nvPr/>
          </p:nvCxnSpPr>
          <p:spPr bwMode="auto">
            <a:xfrm rot="-5400000">
              <a:off x="2298" y="1845"/>
              <a:ext cx="140" cy="1004"/>
            </a:xfrm>
            <a:prstGeom prst="bentConnector3">
              <a:avLst>
                <a:gd name="adj1" fmla="val 49565"/>
              </a:avLst>
            </a:prstGeom>
            <a:noFill/>
            <a:ln w="28575">
              <a:solidFill>
                <a:schemeClr val="tx1"/>
              </a:solidFill>
              <a:miter lim="800000"/>
              <a:headEnd/>
              <a:tailEnd/>
            </a:ln>
          </p:spPr>
        </p:cxnSp>
        <p:sp>
          <p:nvSpPr>
            <p:cNvPr id="1038" name="_s1038"/>
            <p:cNvSpPr>
              <a:spLocks noChangeArrowheads="1"/>
            </p:cNvSpPr>
            <p:nvPr/>
          </p:nvSpPr>
          <p:spPr bwMode="auto">
            <a:xfrm>
              <a:off x="2450" y="1997"/>
              <a:ext cx="839" cy="280"/>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Γ. Δ/ΝΤΗΣ</a:t>
              </a:r>
            </a:p>
          </p:txBody>
        </p:sp>
        <p:sp>
          <p:nvSpPr>
            <p:cNvPr id="1039" name="_s1039"/>
            <p:cNvSpPr>
              <a:spLocks noChangeArrowheads="1"/>
            </p:cNvSpPr>
            <p:nvPr/>
          </p:nvSpPr>
          <p:spPr bwMode="auto">
            <a:xfrm>
              <a:off x="1446" y="2417"/>
              <a:ext cx="839" cy="72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Δ/ΝΤΗΣ Α</a:t>
              </a:r>
            </a:p>
          </p:txBody>
        </p:sp>
        <p:sp>
          <p:nvSpPr>
            <p:cNvPr id="1040" name="_s1040"/>
            <p:cNvSpPr>
              <a:spLocks noChangeArrowheads="1"/>
            </p:cNvSpPr>
            <p:nvPr/>
          </p:nvSpPr>
          <p:spPr bwMode="auto">
            <a:xfrm>
              <a:off x="2425" y="2417"/>
              <a:ext cx="839" cy="724"/>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endParaRPr lang="el-GR" sz="1500" dirty="0">
                <a:effectLst>
                  <a:outerShdw blurRad="38100" dist="38100" dir="2700000" algn="tl">
                    <a:srgbClr val="000000"/>
                  </a:outerShdw>
                </a:effectLst>
              </a:endParaRPr>
            </a:p>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Δ/ΝΤΗΣ Α</a:t>
              </a:r>
            </a:p>
            <a:p>
              <a:pPr marL="342900" indent="-342900" algn="ctr">
                <a:spcBef>
                  <a:spcPct val="20000"/>
                </a:spcBef>
                <a:buClr>
                  <a:schemeClr val="hlink"/>
                </a:buClr>
                <a:buSzPct val="90000"/>
                <a:buFont typeface="Wingdings" pitchFamily="2" charset="2"/>
                <a:buNone/>
              </a:pPr>
              <a:endParaRPr lang="el-GR" sz="1500" dirty="0">
                <a:effectLst>
                  <a:outerShdw blurRad="38100" dist="38100" dir="2700000" algn="tl">
                    <a:srgbClr val="000000"/>
                  </a:outerShdw>
                </a:effectLst>
              </a:endParaRPr>
            </a:p>
          </p:txBody>
        </p:sp>
        <p:sp>
          <p:nvSpPr>
            <p:cNvPr id="1041" name="_s1041"/>
            <p:cNvSpPr>
              <a:spLocks noChangeArrowheads="1"/>
            </p:cNvSpPr>
            <p:nvPr/>
          </p:nvSpPr>
          <p:spPr bwMode="auto">
            <a:xfrm>
              <a:off x="3454" y="2417"/>
              <a:ext cx="839" cy="724"/>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Δ/ΝΤΗΣ Α</a:t>
              </a:r>
            </a:p>
          </p:txBody>
        </p:sp>
        <p:sp>
          <p:nvSpPr>
            <p:cNvPr id="1042" name="_s1042"/>
            <p:cNvSpPr>
              <a:spLocks noChangeArrowheads="1"/>
            </p:cNvSpPr>
            <p:nvPr/>
          </p:nvSpPr>
          <p:spPr bwMode="auto">
            <a:xfrm>
              <a:off x="861" y="3282"/>
              <a:ext cx="864" cy="286"/>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Τμ/χης</a:t>
              </a:r>
            </a:p>
          </p:txBody>
        </p:sp>
        <p:sp>
          <p:nvSpPr>
            <p:cNvPr id="1043" name="_s1043"/>
            <p:cNvSpPr>
              <a:spLocks noChangeArrowheads="1"/>
            </p:cNvSpPr>
            <p:nvPr/>
          </p:nvSpPr>
          <p:spPr bwMode="auto">
            <a:xfrm>
              <a:off x="1865" y="3282"/>
              <a:ext cx="864" cy="286"/>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Τμ/χης</a:t>
              </a:r>
            </a:p>
          </p:txBody>
        </p:sp>
        <p:sp>
          <p:nvSpPr>
            <p:cNvPr id="1044" name="_s1044"/>
            <p:cNvSpPr>
              <a:spLocks noChangeArrowheads="1"/>
            </p:cNvSpPr>
            <p:nvPr/>
          </p:nvSpPr>
          <p:spPr bwMode="auto">
            <a:xfrm>
              <a:off x="1433" y="3708"/>
              <a:ext cx="861" cy="287"/>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Πρ/νος</a:t>
              </a:r>
            </a:p>
          </p:txBody>
        </p:sp>
        <p:sp>
          <p:nvSpPr>
            <p:cNvPr id="1045" name="_s1045"/>
            <p:cNvSpPr>
              <a:spLocks noChangeArrowheads="1"/>
            </p:cNvSpPr>
            <p:nvPr/>
          </p:nvSpPr>
          <p:spPr bwMode="auto">
            <a:xfrm>
              <a:off x="2005" y="4134"/>
              <a:ext cx="864" cy="287"/>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Πρ/νος</a:t>
              </a:r>
            </a:p>
          </p:txBody>
        </p:sp>
        <p:sp>
          <p:nvSpPr>
            <p:cNvPr id="1046" name="_s1046"/>
            <p:cNvSpPr>
              <a:spLocks noChangeArrowheads="1"/>
            </p:cNvSpPr>
            <p:nvPr/>
          </p:nvSpPr>
          <p:spPr bwMode="auto">
            <a:xfrm>
              <a:off x="2869" y="3282"/>
              <a:ext cx="864" cy="286"/>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Τμ/χης</a:t>
              </a:r>
            </a:p>
          </p:txBody>
        </p:sp>
        <p:sp>
          <p:nvSpPr>
            <p:cNvPr id="1047" name="_s1047"/>
            <p:cNvSpPr>
              <a:spLocks noChangeArrowheads="1"/>
            </p:cNvSpPr>
            <p:nvPr/>
          </p:nvSpPr>
          <p:spPr bwMode="auto">
            <a:xfrm>
              <a:off x="3441" y="3708"/>
              <a:ext cx="861" cy="287"/>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Πρ/νος</a:t>
              </a:r>
            </a:p>
          </p:txBody>
        </p:sp>
        <p:sp>
          <p:nvSpPr>
            <p:cNvPr id="1048" name="_s1048"/>
            <p:cNvSpPr>
              <a:spLocks noChangeArrowheads="1"/>
            </p:cNvSpPr>
            <p:nvPr/>
          </p:nvSpPr>
          <p:spPr bwMode="auto">
            <a:xfrm>
              <a:off x="4013" y="4134"/>
              <a:ext cx="864" cy="287"/>
            </a:xfrm>
            <a:prstGeom prst="roundRect">
              <a:avLst>
                <a:gd name="adj" fmla="val 16667"/>
              </a:avLst>
            </a:prstGeom>
            <a:solidFill>
              <a:schemeClr val="accent1"/>
            </a:solidFill>
            <a:ln w="9525">
              <a:solidFill>
                <a:schemeClr val="tx1"/>
              </a:solidFill>
              <a:round/>
              <a:headEnd/>
              <a:tailEnd/>
            </a:ln>
          </p:spPr>
          <p:txBody>
            <a:bodyPr wrap="none" lIns="76227" tIns="38113" rIns="76227" bIns="38113" anchor="ctr"/>
            <a:lstStyle/>
            <a:p>
              <a:pPr marL="342900" indent="-342900" algn="ctr">
                <a:spcBef>
                  <a:spcPct val="20000"/>
                </a:spcBef>
                <a:buClr>
                  <a:schemeClr val="hlink"/>
                </a:buClr>
                <a:buSzPct val="90000"/>
                <a:buFont typeface="Wingdings" pitchFamily="2" charset="2"/>
                <a:buNone/>
              </a:pPr>
              <a:r>
                <a:rPr lang="el-GR" sz="1500" dirty="0">
                  <a:effectLst>
                    <a:outerShdw blurRad="38100" dist="38100" dir="2700000" algn="tl">
                      <a:srgbClr val="000000"/>
                    </a:outerShdw>
                  </a:effectLst>
                </a:rPr>
                <a:t>Πρ/νος</a:t>
              </a:r>
            </a:p>
          </p:txBody>
        </p:sp>
      </p:gr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274638"/>
            <a:ext cx="8784976" cy="1143000"/>
          </a:xfrm>
        </p:spPr>
        <p:txBody>
          <a:bodyPr/>
          <a:lstStyle/>
          <a:p>
            <a:pPr eaLnBrk="1" hangingPunct="1"/>
            <a:r>
              <a:rPr lang="el-GR" sz="4800" b="1" dirty="0" smtClean="0">
                <a:ea typeface="ＭＳ Ｐゴシック" pitchFamily="34" charset="-128"/>
              </a:rPr>
              <a:t>Κάθετη / Γραμμική οργάνωση (5)</a:t>
            </a:r>
          </a:p>
        </p:txBody>
      </p:sp>
      <p:sp>
        <p:nvSpPr>
          <p:cNvPr id="81922" name="Rectangle 3"/>
          <p:cNvSpPr>
            <a:spLocks noGrp="1" noChangeArrowheads="1"/>
          </p:cNvSpPr>
          <p:nvPr>
            <p:ph idx="1"/>
          </p:nvPr>
        </p:nvSpPr>
        <p:spPr>
          <a:xfrm>
            <a:off x="179512" y="1600200"/>
            <a:ext cx="8784976" cy="4997152"/>
          </a:xfrm>
        </p:spPr>
        <p:txBody>
          <a:bodyPr/>
          <a:lstStyle/>
          <a:p>
            <a:pPr eaLnBrk="1" hangingPunct="1">
              <a:buFont typeface="Wingdings" pitchFamily="2" charset="2"/>
              <a:buNone/>
            </a:pPr>
            <a:r>
              <a:rPr lang="el-GR" b="1" u="sng" dirty="0" smtClean="0">
                <a:solidFill>
                  <a:srgbClr val="002060"/>
                </a:solidFill>
                <a:ea typeface="ＭＳ Ｐゴシック" pitchFamily="34" charset="-128"/>
              </a:rPr>
              <a:t>Πλεονεκτήματα</a:t>
            </a:r>
          </a:p>
          <a:p>
            <a:pPr algn="just" eaLnBrk="1" hangingPunct="1"/>
            <a:r>
              <a:rPr lang="el-GR" b="1" dirty="0" smtClean="0">
                <a:solidFill>
                  <a:srgbClr val="7030A0"/>
                </a:solidFill>
                <a:ea typeface="ＭＳ Ｐゴシック" pitchFamily="34" charset="-128"/>
              </a:rPr>
              <a:t>Κατανοητή δομή εξουσίας.</a:t>
            </a:r>
          </a:p>
          <a:p>
            <a:pPr algn="just" eaLnBrk="1" hangingPunct="1"/>
            <a:r>
              <a:rPr lang="el-GR" b="1" dirty="0" smtClean="0">
                <a:solidFill>
                  <a:srgbClr val="7030A0"/>
                </a:solidFill>
                <a:ea typeface="ＭＳ Ｐゴシック" pitchFamily="34" charset="-128"/>
              </a:rPr>
              <a:t>Κάθε εργαζόμενος γνωρίζει από ποιον παίρνει εντολές και σε ποιον αναφέρεται.</a:t>
            </a:r>
          </a:p>
          <a:p>
            <a:pPr algn="just" eaLnBrk="1" hangingPunct="1"/>
            <a:r>
              <a:rPr lang="el-GR" b="1" dirty="0" smtClean="0">
                <a:solidFill>
                  <a:srgbClr val="7030A0"/>
                </a:solidFill>
                <a:ea typeface="ＭＳ Ｐゴシック" pitchFamily="34" charset="-128"/>
              </a:rPr>
              <a:t>Η λήψη αποφάσεων επιταχύνεται γιατί καθένας έχει πλήρη εξουσία στον τομέα του και απασχολεί τον προϊστάμενο μόνο για να τον συμβουλευτεί όταν χρειάζεται.</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512" y="274638"/>
            <a:ext cx="8856984" cy="346050"/>
          </a:xfrm>
        </p:spPr>
        <p:txBody>
          <a:bodyPr>
            <a:normAutofit fontScale="90000"/>
          </a:bodyPr>
          <a:lstStyle/>
          <a:p>
            <a:pPr eaLnBrk="1" hangingPunct="1"/>
            <a:r>
              <a:rPr lang="el-GR" b="1" dirty="0" smtClean="0">
                <a:ea typeface="ＭＳ Ｐゴシック" pitchFamily="34" charset="-128"/>
              </a:rPr>
              <a:t>Κάθετη / Γραμμική οργάνωση (6)</a:t>
            </a:r>
          </a:p>
        </p:txBody>
      </p:sp>
      <p:sp>
        <p:nvSpPr>
          <p:cNvPr id="82946" name="Rectangle 3"/>
          <p:cNvSpPr>
            <a:spLocks noGrp="1" noChangeArrowheads="1"/>
          </p:cNvSpPr>
          <p:nvPr>
            <p:ph idx="1"/>
          </p:nvPr>
        </p:nvSpPr>
        <p:spPr>
          <a:xfrm>
            <a:off x="179512" y="1600200"/>
            <a:ext cx="8712968" cy="4997152"/>
          </a:xfrm>
        </p:spPr>
        <p:txBody>
          <a:bodyPr>
            <a:normAutofit/>
          </a:bodyPr>
          <a:lstStyle/>
          <a:p>
            <a:pPr eaLnBrk="1" hangingPunct="1">
              <a:buFont typeface="Wingdings" pitchFamily="2" charset="2"/>
              <a:buNone/>
            </a:pPr>
            <a:r>
              <a:rPr lang="el-GR" b="1" u="sng" dirty="0" smtClean="0">
                <a:solidFill>
                  <a:srgbClr val="FF0000"/>
                </a:solidFill>
                <a:ea typeface="ＭＳ Ｐゴシック" pitchFamily="34" charset="-128"/>
              </a:rPr>
              <a:t>Μειονεκτήματα</a:t>
            </a:r>
          </a:p>
          <a:p>
            <a:pPr eaLnBrk="1" hangingPunct="1"/>
            <a:r>
              <a:rPr lang="el-GR" b="1" dirty="0" smtClean="0">
                <a:solidFill>
                  <a:srgbClr val="006600"/>
                </a:solidFill>
                <a:ea typeface="ＭＳ Ｐゴシック" pitchFamily="34" charset="-128"/>
              </a:rPr>
              <a:t>Υπερφόρτωση στελεχών με πολλά καθήκοντα.</a:t>
            </a:r>
          </a:p>
          <a:p>
            <a:pPr eaLnBrk="1" hangingPunct="1"/>
            <a:r>
              <a:rPr lang="el-GR" b="1" dirty="0" smtClean="0">
                <a:solidFill>
                  <a:srgbClr val="006600"/>
                </a:solidFill>
                <a:ea typeface="ＭＳ Ｐゴシック" pitchFamily="34" charset="-128"/>
              </a:rPr>
              <a:t>Δεν εφαρμόζεται η εξειδίκευση και δημιουργεί θέσεις κλειδιά.</a:t>
            </a:r>
          </a:p>
          <a:p>
            <a:pPr eaLnBrk="1" hangingPunct="1"/>
            <a:r>
              <a:rPr lang="el-GR" b="1" dirty="0" smtClean="0">
                <a:solidFill>
                  <a:srgbClr val="006600"/>
                </a:solidFill>
                <a:ea typeface="ＭＳ Ｐゴシック" pitchFamily="34" charset="-128"/>
              </a:rPr>
              <a:t>Περιορίζει τη συνεργασία.</a:t>
            </a:r>
          </a:p>
          <a:p>
            <a:pPr eaLnBrk="1" hangingPunct="1"/>
            <a:r>
              <a:rPr lang="el-GR" b="1" dirty="0" smtClean="0">
                <a:solidFill>
                  <a:srgbClr val="006600"/>
                </a:solidFill>
                <a:ea typeface="ＭＳ Ｐゴシック" pitchFamily="34" charset="-128"/>
              </a:rPr>
              <a:t>Δύσκολη εξεύρεση στελεχών</a:t>
            </a:r>
          </a:p>
          <a:p>
            <a:pPr eaLnBrk="1" hangingPunct="1"/>
            <a:endParaRPr lang="el-GR" b="1" dirty="0" smtClean="0">
              <a:solidFill>
                <a:srgbClr val="006600"/>
              </a:solidFill>
              <a:ea typeface="ＭＳ Ｐゴシック" pitchFamily="34" charset="-128"/>
            </a:endParaRPr>
          </a:p>
          <a:p>
            <a:pPr eaLnBrk="1" hangingPunct="1"/>
            <a:endParaRPr lang="el-GR" dirty="0" smtClean="0">
              <a:solidFill>
                <a:srgbClr val="FFFF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274638"/>
            <a:ext cx="8496944" cy="1143000"/>
          </a:xfrm>
        </p:spPr>
        <p:txBody>
          <a:bodyPr>
            <a:normAutofit fontScale="90000"/>
          </a:bodyPr>
          <a:lstStyle/>
          <a:p>
            <a:pPr eaLnBrk="1" hangingPunct="1"/>
            <a:r>
              <a:rPr lang="el-GR" b="1" dirty="0" smtClean="0">
                <a:solidFill>
                  <a:srgbClr val="002060"/>
                </a:solidFill>
                <a:ea typeface="ＭＳ Ｐゴシック" pitchFamily="34" charset="-128"/>
              </a:rPr>
              <a:t>Οριζόντια / Επιτελική οργάνωση (1)</a:t>
            </a:r>
          </a:p>
        </p:txBody>
      </p:sp>
      <p:sp>
        <p:nvSpPr>
          <p:cNvPr id="83970" name="Rectangle 3"/>
          <p:cNvSpPr>
            <a:spLocks noGrp="1" noChangeArrowheads="1"/>
          </p:cNvSpPr>
          <p:nvPr>
            <p:ph idx="1"/>
          </p:nvPr>
        </p:nvSpPr>
        <p:spPr/>
        <p:txBody>
          <a:bodyPr/>
          <a:lstStyle/>
          <a:p>
            <a:pPr algn="ctr" eaLnBrk="1" hangingPunct="1">
              <a:buFont typeface="Wingdings" pitchFamily="2" charset="2"/>
              <a:buNone/>
            </a:pPr>
            <a:endParaRPr lang="el-GR" sz="3600" dirty="0" smtClean="0">
              <a:ea typeface="ＭＳ Ｐゴシック" pitchFamily="34" charset="-128"/>
            </a:endParaRPr>
          </a:p>
          <a:p>
            <a:pPr algn="just"/>
            <a:r>
              <a:rPr lang="el-GR" sz="3600" b="1" dirty="0" smtClean="0">
                <a:solidFill>
                  <a:srgbClr val="7030A0"/>
                </a:solidFill>
                <a:ea typeface="ＭＳ Ｐゴシック" pitchFamily="34" charset="-128"/>
              </a:rPr>
              <a:t>Αναφέρεται στα στελέχη που η οργανωτική τους θέση και λειτουργία δεν συνεισφέρουν κατευθείαν στην επίτευξη των στόχων του οργανισμού.</a:t>
            </a:r>
          </a:p>
          <a:p>
            <a:pPr eaLnBrk="1" hangingPunct="1"/>
            <a:endParaRPr lang="el-G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512" y="274638"/>
            <a:ext cx="8712968" cy="1143000"/>
          </a:xfrm>
        </p:spPr>
        <p:txBody>
          <a:bodyPr/>
          <a:lstStyle/>
          <a:p>
            <a:pPr eaLnBrk="1" hangingPunct="1"/>
            <a:r>
              <a:rPr lang="el-GR" b="1" dirty="0" smtClean="0">
                <a:solidFill>
                  <a:srgbClr val="002060"/>
                </a:solidFill>
                <a:ea typeface="ＭＳ Ｐゴシック" pitchFamily="34" charset="-128"/>
              </a:rPr>
              <a:t>Οριζόντια / Επιτελική οργάνωση (2)</a:t>
            </a:r>
          </a:p>
        </p:txBody>
      </p:sp>
      <p:sp>
        <p:nvSpPr>
          <p:cNvPr id="84994" name="Rectangle 3"/>
          <p:cNvSpPr>
            <a:spLocks noGrp="1" noChangeArrowheads="1"/>
          </p:cNvSpPr>
          <p:nvPr>
            <p:ph idx="1"/>
          </p:nvPr>
        </p:nvSpPr>
        <p:spPr>
          <a:xfrm>
            <a:off x="179512" y="1600200"/>
            <a:ext cx="8507288" cy="4525963"/>
          </a:xfrm>
        </p:spPr>
        <p:txBody>
          <a:bodyPr>
            <a:normAutofit lnSpcReduction="10000"/>
          </a:bodyPr>
          <a:lstStyle/>
          <a:p>
            <a:pPr algn="just">
              <a:lnSpc>
                <a:spcPct val="90000"/>
              </a:lnSpc>
            </a:pPr>
            <a:r>
              <a:rPr lang="el-GR" sz="3600" dirty="0" smtClean="0">
                <a:ea typeface="ＭＳ Ｐゴシック" pitchFamily="34" charset="-128"/>
              </a:rPr>
              <a:t>Ο ρόλος των οριζόντιων / επιτελικών στελεχών είναι:</a:t>
            </a:r>
          </a:p>
          <a:p>
            <a:pPr algn="just">
              <a:lnSpc>
                <a:spcPct val="90000"/>
              </a:lnSpc>
            </a:pPr>
            <a:r>
              <a:rPr lang="el-GR" sz="3600" dirty="0" smtClean="0">
                <a:ea typeface="ＭＳ Ｐゴシック" pitchFamily="34" charset="-128"/>
              </a:rPr>
              <a:t>να </a:t>
            </a:r>
            <a:r>
              <a:rPr lang="el-GR" sz="3600" dirty="0" smtClean="0">
                <a:solidFill>
                  <a:srgbClr val="006600"/>
                </a:solidFill>
                <a:ea typeface="ＭＳ Ｐゴシック" pitchFamily="34" charset="-128"/>
              </a:rPr>
              <a:t>συμβουλεύουν ή</a:t>
            </a:r>
          </a:p>
          <a:p>
            <a:pPr algn="just">
              <a:lnSpc>
                <a:spcPct val="90000"/>
              </a:lnSpc>
            </a:pPr>
            <a:r>
              <a:rPr lang="el-GR" sz="3600" dirty="0" smtClean="0">
                <a:ea typeface="ＭＳ Ｐゴシック" pitchFamily="34" charset="-128"/>
              </a:rPr>
              <a:t>να </a:t>
            </a:r>
            <a:r>
              <a:rPr lang="el-GR" sz="3600" dirty="0" smtClean="0">
                <a:solidFill>
                  <a:srgbClr val="006600"/>
                </a:solidFill>
                <a:ea typeface="ＭＳ Ｐゴシック" pitchFamily="34" charset="-128"/>
              </a:rPr>
              <a:t>παρέχουν βοήθεια </a:t>
            </a:r>
            <a:r>
              <a:rPr lang="el-GR" sz="3600" dirty="0" smtClean="0">
                <a:ea typeface="ＭＳ Ｐゴシック" pitchFamily="34" charset="-128"/>
              </a:rPr>
              <a:t>στα γραμμικά στελέχη.</a:t>
            </a:r>
          </a:p>
          <a:p>
            <a:pPr eaLnBrk="1" hangingPunct="1">
              <a:lnSpc>
                <a:spcPct val="90000"/>
              </a:lnSpc>
              <a:buFont typeface="Wingdings" pitchFamily="2" charset="2"/>
              <a:buNone/>
            </a:pPr>
            <a:endParaRPr lang="el-GR" dirty="0" smtClean="0">
              <a:ea typeface="ＭＳ Ｐゴシック" pitchFamily="34" charset="-128"/>
            </a:endParaRPr>
          </a:p>
          <a:p>
            <a:pPr eaLnBrk="1" hangingPunct="1">
              <a:lnSpc>
                <a:spcPct val="90000"/>
              </a:lnSpc>
              <a:buFont typeface="Wingdings" pitchFamily="2" charset="2"/>
              <a:buNone/>
            </a:pPr>
            <a:r>
              <a:rPr lang="el-GR" b="1" u="sng" dirty="0" smtClean="0">
                <a:ea typeface="ＭＳ Ｐゴシック" pitchFamily="34" charset="-128"/>
              </a:rPr>
              <a:t>Παραδείγματα:</a:t>
            </a:r>
          </a:p>
          <a:p>
            <a:pPr eaLnBrk="1" hangingPunct="1">
              <a:lnSpc>
                <a:spcPct val="90000"/>
              </a:lnSpc>
              <a:buFont typeface="Wingdings" pitchFamily="2" charset="2"/>
              <a:buNone/>
            </a:pPr>
            <a:r>
              <a:rPr lang="el-GR" dirty="0" smtClean="0">
                <a:ea typeface="ＭＳ Ｐゴシック" pitchFamily="34" charset="-128"/>
              </a:rPr>
              <a:t>Ο Διευθυντής προσωπικού</a:t>
            </a:r>
          </a:p>
          <a:p>
            <a:pPr eaLnBrk="1" hangingPunct="1">
              <a:lnSpc>
                <a:spcPct val="90000"/>
              </a:lnSpc>
              <a:buFont typeface="Wingdings" pitchFamily="2" charset="2"/>
              <a:buNone/>
            </a:pPr>
            <a:r>
              <a:rPr lang="el-GR" dirty="0" smtClean="0">
                <a:ea typeface="ＭＳ Ｐゴシック" pitchFamily="34" charset="-128"/>
              </a:rPr>
              <a:t>Ο Διευθυντής λογιστηρίου</a:t>
            </a:r>
          </a:p>
          <a:p>
            <a:pPr eaLnBrk="1" hangingPunct="1">
              <a:lnSpc>
                <a:spcPct val="90000"/>
              </a:lnSpc>
              <a:buFont typeface="Wingdings" pitchFamily="2" charset="2"/>
              <a:buNone/>
            </a:pPr>
            <a:endParaRPr lang="el-G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512" y="277813"/>
            <a:ext cx="8784976" cy="1143000"/>
          </a:xfrm>
        </p:spPr>
        <p:txBody>
          <a:bodyPr/>
          <a:lstStyle/>
          <a:p>
            <a:pPr eaLnBrk="1" hangingPunct="1"/>
            <a:r>
              <a:rPr lang="el-GR" b="1" dirty="0" smtClean="0">
                <a:solidFill>
                  <a:srgbClr val="002060"/>
                </a:solidFill>
                <a:ea typeface="ＭＳ Ｐゴシック" pitchFamily="34" charset="-128"/>
              </a:rPr>
              <a:t>Οριζόντια / Επιτελική οργάνωση (3)</a:t>
            </a:r>
          </a:p>
        </p:txBody>
      </p:sp>
      <p:grpSp>
        <p:nvGrpSpPr>
          <p:cNvPr id="2" name="Organization Chart 5"/>
          <p:cNvGrpSpPr>
            <a:grpSpLocks noGrp="1" noChangeAspect="1"/>
          </p:cNvGrpSpPr>
          <p:nvPr/>
        </p:nvGrpSpPr>
        <p:grpSpPr bwMode="auto">
          <a:xfrm>
            <a:off x="457200" y="1617663"/>
            <a:ext cx="8404225" cy="4495800"/>
            <a:chOff x="288" y="1019"/>
            <a:chExt cx="7980" cy="2832"/>
          </a:xfrm>
        </p:grpSpPr>
        <p:sp>
          <p:nvSpPr>
            <p:cNvPr id="86019" name="AutoShape 4"/>
            <p:cNvSpPr>
              <a:spLocks noChangeAspect="1" noChangeArrowheads="1" noTextEdit="1"/>
            </p:cNvSpPr>
            <p:nvPr/>
          </p:nvSpPr>
          <p:spPr bwMode="auto">
            <a:xfrm>
              <a:off x="288" y="1019"/>
              <a:ext cx="7980" cy="2832"/>
            </a:xfrm>
            <a:prstGeom prst="rect">
              <a:avLst/>
            </a:prstGeom>
            <a:noFill/>
            <a:ln w="9525">
              <a:noFill/>
              <a:miter lim="800000"/>
              <a:headEnd/>
              <a:tailEnd/>
            </a:ln>
          </p:spPr>
          <p:txBody>
            <a:bodyPr/>
            <a:lstStyle/>
            <a:p>
              <a:endParaRPr lang="el-GR" dirty="0"/>
            </a:p>
          </p:txBody>
        </p:sp>
        <p:cxnSp>
          <p:nvCxnSpPr>
            <p:cNvPr id="86020" name="_s2052"/>
            <p:cNvCxnSpPr>
              <a:cxnSpLocks noChangeShapeType="1"/>
              <a:stCxn id="2066" idx="0"/>
              <a:endCxn id="2060" idx="2"/>
            </p:cNvCxnSpPr>
            <p:nvPr/>
          </p:nvCxnSpPr>
          <p:spPr bwMode="auto">
            <a:xfrm rot="5400000" flipH="1">
              <a:off x="5337" y="944"/>
              <a:ext cx="144" cy="2832"/>
            </a:xfrm>
            <a:prstGeom prst="bentConnector3">
              <a:avLst>
                <a:gd name="adj1" fmla="val 50000"/>
              </a:avLst>
            </a:prstGeom>
            <a:noFill/>
            <a:ln w="28575">
              <a:solidFill>
                <a:schemeClr val="tx1"/>
              </a:solidFill>
              <a:miter lim="800000"/>
              <a:headEnd/>
              <a:tailEnd/>
            </a:ln>
          </p:spPr>
        </p:cxnSp>
        <p:cxnSp>
          <p:nvCxnSpPr>
            <p:cNvPr id="86021" name="_s2053"/>
            <p:cNvCxnSpPr>
              <a:cxnSpLocks noChangeShapeType="1"/>
              <a:stCxn id="2065" idx="0"/>
              <a:endCxn id="2060" idx="2"/>
            </p:cNvCxnSpPr>
            <p:nvPr/>
          </p:nvCxnSpPr>
          <p:spPr bwMode="auto">
            <a:xfrm rot="5400000" flipH="1">
              <a:off x="4393" y="1888"/>
              <a:ext cx="144" cy="944"/>
            </a:xfrm>
            <a:prstGeom prst="bentConnector3">
              <a:avLst>
                <a:gd name="adj1" fmla="val 50000"/>
              </a:avLst>
            </a:prstGeom>
            <a:noFill/>
            <a:ln w="28575">
              <a:solidFill>
                <a:schemeClr val="tx1"/>
              </a:solidFill>
              <a:miter lim="800000"/>
              <a:headEnd/>
              <a:tailEnd/>
            </a:ln>
          </p:spPr>
        </p:cxnSp>
        <p:cxnSp>
          <p:nvCxnSpPr>
            <p:cNvPr id="86022" name="_s2054"/>
            <p:cNvCxnSpPr>
              <a:cxnSpLocks noChangeShapeType="1"/>
              <a:stCxn id="2064" idx="0"/>
              <a:endCxn id="2060" idx="2"/>
            </p:cNvCxnSpPr>
            <p:nvPr/>
          </p:nvCxnSpPr>
          <p:spPr bwMode="auto">
            <a:xfrm rot="-5400000">
              <a:off x="3449" y="1887"/>
              <a:ext cx="144" cy="945"/>
            </a:xfrm>
            <a:prstGeom prst="bentConnector3">
              <a:avLst>
                <a:gd name="adj1" fmla="val 50000"/>
              </a:avLst>
            </a:prstGeom>
            <a:noFill/>
            <a:ln w="28575">
              <a:solidFill>
                <a:schemeClr val="tx1"/>
              </a:solidFill>
              <a:miter lim="800000"/>
              <a:headEnd/>
              <a:tailEnd/>
            </a:ln>
          </p:spPr>
        </p:cxnSp>
        <p:cxnSp>
          <p:nvCxnSpPr>
            <p:cNvPr id="86023" name="_s2055"/>
            <p:cNvCxnSpPr>
              <a:cxnSpLocks noChangeShapeType="1"/>
              <a:stCxn id="2063" idx="0"/>
              <a:endCxn id="2060" idx="2"/>
            </p:cNvCxnSpPr>
            <p:nvPr/>
          </p:nvCxnSpPr>
          <p:spPr bwMode="auto">
            <a:xfrm rot="-5400000">
              <a:off x="2505" y="944"/>
              <a:ext cx="144" cy="2832"/>
            </a:xfrm>
            <a:prstGeom prst="bentConnector3">
              <a:avLst>
                <a:gd name="adj1" fmla="val 50000"/>
              </a:avLst>
            </a:prstGeom>
            <a:noFill/>
            <a:ln w="28575">
              <a:solidFill>
                <a:schemeClr val="tx1"/>
              </a:solidFill>
              <a:miter lim="800000"/>
              <a:headEnd/>
              <a:tailEnd/>
            </a:ln>
          </p:spPr>
        </p:cxnSp>
        <p:cxnSp>
          <p:nvCxnSpPr>
            <p:cNvPr id="86024" name="_s2056"/>
            <p:cNvCxnSpPr>
              <a:cxnSpLocks noChangeShapeType="1"/>
              <a:stCxn id="2062" idx="0"/>
              <a:endCxn id="2059" idx="2"/>
            </p:cNvCxnSpPr>
            <p:nvPr/>
          </p:nvCxnSpPr>
          <p:spPr bwMode="auto">
            <a:xfrm rot="5400000" flipH="1">
              <a:off x="5802" y="304"/>
              <a:ext cx="144" cy="3192"/>
            </a:xfrm>
            <a:prstGeom prst="bentConnector3">
              <a:avLst>
                <a:gd name="adj1" fmla="val 50000"/>
              </a:avLst>
            </a:prstGeom>
            <a:noFill/>
            <a:ln w="28575">
              <a:solidFill>
                <a:schemeClr val="tx1"/>
              </a:solidFill>
              <a:miter lim="800000"/>
              <a:headEnd/>
              <a:tailEnd/>
            </a:ln>
          </p:spPr>
        </p:cxnSp>
        <p:cxnSp>
          <p:nvCxnSpPr>
            <p:cNvPr id="86025" name="_s2057"/>
            <p:cNvCxnSpPr>
              <a:cxnSpLocks noChangeShapeType="1"/>
              <a:stCxn id="2061" idx="0"/>
              <a:endCxn id="2059" idx="2"/>
            </p:cNvCxnSpPr>
            <p:nvPr/>
          </p:nvCxnSpPr>
          <p:spPr bwMode="auto">
            <a:xfrm rot="5400000" flipH="1">
              <a:off x="4933" y="1173"/>
              <a:ext cx="144" cy="1453"/>
            </a:xfrm>
            <a:prstGeom prst="bentConnector3">
              <a:avLst>
                <a:gd name="adj1" fmla="val 50000"/>
              </a:avLst>
            </a:prstGeom>
            <a:noFill/>
            <a:ln w="28575">
              <a:solidFill>
                <a:schemeClr val="tx1"/>
              </a:solidFill>
              <a:miter lim="800000"/>
              <a:headEnd/>
              <a:tailEnd/>
            </a:ln>
          </p:spPr>
        </p:cxnSp>
        <p:cxnSp>
          <p:nvCxnSpPr>
            <p:cNvPr id="86026" name="_s2058"/>
            <p:cNvCxnSpPr>
              <a:cxnSpLocks noChangeShapeType="1"/>
              <a:stCxn id="2060" idx="0"/>
              <a:endCxn id="2059" idx="2"/>
            </p:cNvCxnSpPr>
            <p:nvPr/>
          </p:nvCxnSpPr>
          <p:spPr bwMode="auto">
            <a:xfrm rot="-5400000">
              <a:off x="4064" y="1757"/>
              <a:ext cx="144" cy="285"/>
            </a:xfrm>
            <a:prstGeom prst="bentConnector3">
              <a:avLst>
                <a:gd name="adj1" fmla="val 50000"/>
              </a:avLst>
            </a:prstGeom>
            <a:noFill/>
            <a:ln w="28575">
              <a:solidFill>
                <a:schemeClr val="tx1"/>
              </a:solidFill>
              <a:miter lim="800000"/>
              <a:headEnd/>
              <a:tailEnd/>
            </a:ln>
          </p:spPr>
        </p:cxnSp>
        <p:sp>
          <p:nvSpPr>
            <p:cNvPr id="2059" name="_s2059"/>
            <p:cNvSpPr>
              <a:spLocks noChangeArrowheads="1"/>
            </p:cNvSpPr>
            <p:nvPr/>
          </p:nvSpPr>
          <p:spPr bwMode="auto">
            <a:xfrm>
              <a:off x="3398" y="1491"/>
              <a:ext cx="1761" cy="337"/>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800" dirty="0">
                  <a:solidFill>
                    <a:srgbClr val="FF3300"/>
                  </a:solidFill>
                  <a:effectLst>
                    <a:outerShdw blurRad="38100" dist="38100" dir="2700000" algn="tl">
                      <a:srgbClr val="000000"/>
                    </a:outerShdw>
                  </a:effectLst>
                </a:rPr>
                <a:t>Γ. Δ/ΝΤΗΣ</a:t>
              </a:r>
            </a:p>
          </p:txBody>
        </p:sp>
        <p:sp>
          <p:nvSpPr>
            <p:cNvPr id="2060" name="_s2060"/>
            <p:cNvSpPr>
              <a:spLocks noChangeArrowheads="1"/>
            </p:cNvSpPr>
            <p:nvPr/>
          </p:nvSpPr>
          <p:spPr bwMode="auto">
            <a:xfrm>
              <a:off x="3196" y="1972"/>
              <a:ext cx="1595" cy="316"/>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600" dirty="0">
                  <a:solidFill>
                    <a:srgbClr val="FF3300"/>
                  </a:solidFill>
                  <a:effectLst>
                    <a:outerShdw blurRad="38100" dist="38100" dir="2700000" algn="tl">
                      <a:srgbClr val="000000"/>
                    </a:outerShdw>
                  </a:effectLst>
                </a:rPr>
                <a:t>Δ/ΝΤΗΣ Α</a:t>
              </a:r>
            </a:p>
          </p:txBody>
        </p:sp>
        <p:sp>
          <p:nvSpPr>
            <p:cNvPr id="2061" name="_s2061"/>
            <p:cNvSpPr>
              <a:spLocks noChangeArrowheads="1"/>
            </p:cNvSpPr>
            <p:nvPr/>
          </p:nvSpPr>
          <p:spPr bwMode="auto">
            <a:xfrm>
              <a:off x="4934" y="1972"/>
              <a:ext cx="1595" cy="316"/>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1700" dirty="0">
                  <a:solidFill>
                    <a:srgbClr val="FF3300"/>
                  </a:solidFill>
                  <a:effectLst>
                    <a:outerShdw blurRad="38100" dist="38100" dir="2700000" algn="tl">
                      <a:srgbClr val="000000"/>
                    </a:outerShdw>
                  </a:effectLst>
                </a:rPr>
                <a:t>Δ/ΝΤΗΣ Β</a:t>
              </a:r>
            </a:p>
          </p:txBody>
        </p:sp>
        <p:sp>
          <p:nvSpPr>
            <p:cNvPr id="2062" name="_s2062"/>
            <p:cNvSpPr>
              <a:spLocks noChangeArrowheads="1"/>
            </p:cNvSpPr>
            <p:nvPr/>
          </p:nvSpPr>
          <p:spPr bwMode="auto">
            <a:xfrm>
              <a:off x="6673" y="1972"/>
              <a:ext cx="1595" cy="316"/>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1700" dirty="0">
                  <a:solidFill>
                    <a:srgbClr val="FF3300"/>
                  </a:solidFill>
                  <a:effectLst>
                    <a:outerShdw blurRad="38100" dist="38100" dir="2700000" algn="tl">
                      <a:srgbClr val="000000"/>
                    </a:outerShdw>
                  </a:effectLst>
                </a:rPr>
                <a:t>Δ/ΝΤΗΣ Γ</a:t>
              </a:r>
            </a:p>
          </p:txBody>
        </p:sp>
        <p:sp>
          <p:nvSpPr>
            <p:cNvPr id="2063" name="_s2063"/>
            <p:cNvSpPr>
              <a:spLocks noChangeArrowheads="1"/>
            </p:cNvSpPr>
            <p:nvPr/>
          </p:nvSpPr>
          <p:spPr bwMode="auto">
            <a:xfrm>
              <a:off x="288" y="2432"/>
              <a:ext cx="1744" cy="304"/>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500" dirty="0">
                  <a:solidFill>
                    <a:srgbClr val="FF3300"/>
                  </a:solidFill>
                  <a:effectLst>
                    <a:outerShdw blurRad="38100" dist="38100" dir="2700000" algn="tl">
                      <a:srgbClr val="000000"/>
                    </a:outerShdw>
                  </a:effectLst>
                </a:rPr>
                <a:t>ΣΤΕΛΕΧΟΣ</a:t>
              </a:r>
            </a:p>
          </p:txBody>
        </p:sp>
        <p:sp>
          <p:nvSpPr>
            <p:cNvPr id="2064" name="_s2064"/>
            <p:cNvSpPr>
              <a:spLocks noChangeArrowheads="1"/>
            </p:cNvSpPr>
            <p:nvPr/>
          </p:nvSpPr>
          <p:spPr bwMode="auto">
            <a:xfrm>
              <a:off x="2177" y="2432"/>
              <a:ext cx="1743" cy="304"/>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400" dirty="0">
                  <a:solidFill>
                    <a:srgbClr val="FF3300"/>
                  </a:solidFill>
                  <a:effectLst>
                    <a:outerShdw blurRad="38100" dist="38100" dir="2700000" algn="tl">
                      <a:srgbClr val="000000"/>
                    </a:outerShdw>
                  </a:effectLst>
                </a:rPr>
                <a:t>ΣΤΕΛΕΧΟΣ</a:t>
              </a:r>
            </a:p>
          </p:txBody>
        </p:sp>
        <p:sp>
          <p:nvSpPr>
            <p:cNvPr id="2065" name="_s2065"/>
            <p:cNvSpPr>
              <a:spLocks noChangeArrowheads="1"/>
            </p:cNvSpPr>
            <p:nvPr/>
          </p:nvSpPr>
          <p:spPr bwMode="auto">
            <a:xfrm>
              <a:off x="4064" y="2432"/>
              <a:ext cx="1744" cy="304"/>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400" dirty="0">
                  <a:solidFill>
                    <a:srgbClr val="FF3300"/>
                  </a:solidFill>
                  <a:effectLst>
                    <a:outerShdw blurRad="38100" dist="38100" dir="2700000" algn="tl">
                      <a:srgbClr val="000000"/>
                    </a:outerShdw>
                  </a:effectLst>
                </a:rPr>
                <a:t>ΣΤΕΛΕΧΟΣ</a:t>
              </a:r>
            </a:p>
          </p:txBody>
        </p:sp>
        <p:sp>
          <p:nvSpPr>
            <p:cNvPr id="2066" name="_s2066"/>
            <p:cNvSpPr>
              <a:spLocks noChangeArrowheads="1"/>
            </p:cNvSpPr>
            <p:nvPr/>
          </p:nvSpPr>
          <p:spPr bwMode="auto">
            <a:xfrm>
              <a:off x="5953" y="2432"/>
              <a:ext cx="1744" cy="304"/>
            </a:xfrm>
            <a:prstGeom prst="roundRect">
              <a:avLst>
                <a:gd name="adj" fmla="val 16667"/>
              </a:avLst>
            </a:prstGeom>
            <a:solidFill>
              <a:schemeClr val="accent1"/>
            </a:solidFill>
            <a:ln w="9525">
              <a:solidFill>
                <a:schemeClr val="tx1"/>
              </a:solidFill>
              <a:round/>
              <a:headEnd/>
              <a:tailEnd/>
            </a:ln>
          </p:spPr>
          <p:txBody>
            <a:bodyPr wrap="none" lIns="50986" tIns="25494" rIns="50986" bIns="25494" anchor="ctr"/>
            <a:lstStyle/>
            <a:p>
              <a:pPr marL="342900" indent="-342900" algn="ctr">
                <a:spcBef>
                  <a:spcPct val="20000"/>
                </a:spcBef>
                <a:buClr>
                  <a:schemeClr val="hlink"/>
                </a:buClr>
                <a:buSzPct val="90000"/>
                <a:buFont typeface="Wingdings" pitchFamily="2" charset="2"/>
                <a:buNone/>
              </a:pPr>
              <a:r>
                <a:rPr lang="el-GR" sz="2400" dirty="0">
                  <a:solidFill>
                    <a:srgbClr val="FF3300"/>
                  </a:solidFill>
                  <a:effectLst>
                    <a:outerShdw blurRad="38100" dist="38100" dir="2700000" algn="tl">
                      <a:srgbClr val="000000"/>
                    </a:outerShdw>
                  </a:effectLst>
                </a:rPr>
                <a:t>ΣΤΕΛΕΧΟΣ</a:t>
              </a: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1520" y="277813"/>
            <a:ext cx="8640960" cy="1143000"/>
          </a:xfrm>
        </p:spPr>
        <p:txBody>
          <a:bodyPr/>
          <a:lstStyle/>
          <a:p>
            <a:pPr eaLnBrk="1" hangingPunct="1"/>
            <a:r>
              <a:rPr lang="el-GR" b="1" dirty="0" smtClean="0">
                <a:solidFill>
                  <a:srgbClr val="002060"/>
                </a:solidFill>
                <a:ea typeface="ＭＳ Ｐゴシック" pitchFamily="34" charset="-128"/>
              </a:rPr>
              <a:t>Οριζόντια / Επιτελική οργάνωση (4)</a:t>
            </a:r>
          </a:p>
        </p:txBody>
      </p:sp>
      <p:grpSp>
        <p:nvGrpSpPr>
          <p:cNvPr id="2" name="Organization Chart 5"/>
          <p:cNvGrpSpPr>
            <a:grpSpLocks noGrp="1" noChangeAspect="1"/>
          </p:cNvGrpSpPr>
          <p:nvPr/>
        </p:nvGrpSpPr>
        <p:grpSpPr bwMode="auto">
          <a:xfrm>
            <a:off x="457200" y="1600200"/>
            <a:ext cx="8229600" cy="4530725"/>
            <a:chOff x="288" y="733"/>
            <a:chExt cx="5184" cy="2923"/>
          </a:xfrm>
        </p:grpSpPr>
        <p:sp>
          <p:nvSpPr>
            <p:cNvPr id="87043" name="AutoShape 4"/>
            <p:cNvSpPr>
              <a:spLocks noChangeAspect="1" noChangeArrowheads="1" noTextEdit="1"/>
            </p:cNvSpPr>
            <p:nvPr/>
          </p:nvSpPr>
          <p:spPr bwMode="auto">
            <a:xfrm>
              <a:off x="288" y="733"/>
              <a:ext cx="5184" cy="2923"/>
            </a:xfrm>
            <a:prstGeom prst="rect">
              <a:avLst/>
            </a:prstGeom>
            <a:noFill/>
            <a:ln w="9525">
              <a:noFill/>
              <a:miter lim="800000"/>
              <a:headEnd/>
              <a:tailEnd/>
            </a:ln>
          </p:spPr>
          <p:txBody>
            <a:bodyPr/>
            <a:lstStyle/>
            <a:p>
              <a:endParaRPr lang="el-GR" dirty="0"/>
            </a:p>
          </p:txBody>
        </p:sp>
        <p:cxnSp>
          <p:nvCxnSpPr>
            <p:cNvPr id="87044" name="_s3076"/>
            <p:cNvCxnSpPr>
              <a:cxnSpLocks noChangeShapeType="1"/>
              <a:stCxn id="3090" idx="1"/>
              <a:endCxn id="3084" idx="2"/>
            </p:cNvCxnSpPr>
            <p:nvPr/>
          </p:nvCxnSpPr>
          <p:spPr bwMode="auto">
            <a:xfrm rot="10800000">
              <a:off x="1503" y="1928"/>
              <a:ext cx="513" cy="1584"/>
            </a:xfrm>
            <a:prstGeom prst="bentConnector2">
              <a:avLst/>
            </a:prstGeom>
            <a:noFill/>
            <a:ln w="28575">
              <a:solidFill>
                <a:schemeClr val="tx1"/>
              </a:solidFill>
              <a:miter lim="800000"/>
              <a:headEnd/>
              <a:tailEnd/>
            </a:ln>
          </p:spPr>
        </p:cxnSp>
        <p:cxnSp>
          <p:nvCxnSpPr>
            <p:cNvPr id="87045" name="_s3077"/>
            <p:cNvCxnSpPr>
              <a:cxnSpLocks noChangeShapeType="1"/>
              <a:stCxn id="3089" idx="1"/>
              <a:endCxn id="3084" idx="2"/>
            </p:cNvCxnSpPr>
            <p:nvPr/>
          </p:nvCxnSpPr>
          <p:spPr bwMode="auto">
            <a:xfrm rot="10800000">
              <a:off x="1503" y="1928"/>
              <a:ext cx="513" cy="1152"/>
            </a:xfrm>
            <a:prstGeom prst="bentConnector2">
              <a:avLst/>
            </a:prstGeom>
            <a:noFill/>
            <a:ln w="28575">
              <a:solidFill>
                <a:schemeClr val="tx1"/>
              </a:solidFill>
              <a:miter lim="800000"/>
              <a:headEnd/>
              <a:tailEnd/>
            </a:ln>
          </p:spPr>
        </p:cxnSp>
        <p:cxnSp>
          <p:nvCxnSpPr>
            <p:cNvPr id="87046" name="_s3078"/>
            <p:cNvCxnSpPr>
              <a:cxnSpLocks noChangeShapeType="1"/>
              <a:stCxn id="3088" idx="1"/>
              <a:endCxn id="3084" idx="2"/>
            </p:cNvCxnSpPr>
            <p:nvPr/>
          </p:nvCxnSpPr>
          <p:spPr bwMode="auto">
            <a:xfrm rot="10800000">
              <a:off x="1503" y="1928"/>
              <a:ext cx="513" cy="720"/>
            </a:xfrm>
            <a:prstGeom prst="bentConnector2">
              <a:avLst/>
            </a:prstGeom>
            <a:noFill/>
            <a:ln w="28575">
              <a:solidFill>
                <a:schemeClr val="tx1"/>
              </a:solidFill>
              <a:miter lim="800000"/>
              <a:headEnd/>
              <a:tailEnd/>
            </a:ln>
          </p:spPr>
        </p:cxnSp>
        <p:cxnSp>
          <p:nvCxnSpPr>
            <p:cNvPr id="87047" name="_s3079"/>
            <p:cNvCxnSpPr>
              <a:cxnSpLocks noChangeShapeType="1"/>
              <a:stCxn id="3087" idx="1"/>
              <a:endCxn id="3084" idx="2"/>
            </p:cNvCxnSpPr>
            <p:nvPr/>
          </p:nvCxnSpPr>
          <p:spPr bwMode="auto">
            <a:xfrm rot="10800000">
              <a:off x="1503" y="1928"/>
              <a:ext cx="513" cy="290"/>
            </a:xfrm>
            <a:prstGeom prst="bentConnector2">
              <a:avLst/>
            </a:prstGeom>
            <a:noFill/>
            <a:ln w="28575">
              <a:solidFill>
                <a:schemeClr val="tx1"/>
              </a:solidFill>
              <a:miter lim="800000"/>
              <a:headEnd/>
              <a:tailEnd/>
            </a:ln>
          </p:spPr>
        </p:cxnSp>
        <p:cxnSp>
          <p:nvCxnSpPr>
            <p:cNvPr id="87048" name="_s3080"/>
            <p:cNvCxnSpPr>
              <a:cxnSpLocks noChangeShapeType="1"/>
              <a:stCxn id="3086" idx="0"/>
              <a:endCxn id="3083" idx="2"/>
            </p:cNvCxnSpPr>
            <p:nvPr/>
          </p:nvCxnSpPr>
          <p:spPr bwMode="auto">
            <a:xfrm rot="16200000" flipV="1">
              <a:off x="3545" y="740"/>
              <a:ext cx="144" cy="1656"/>
            </a:xfrm>
            <a:prstGeom prst="bentConnector3">
              <a:avLst>
                <a:gd name="adj1" fmla="val 50000"/>
              </a:avLst>
            </a:prstGeom>
            <a:noFill/>
            <a:ln w="28575">
              <a:solidFill>
                <a:schemeClr val="tx1"/>
              </a:solidFill>
              <a:miter lim="800000"/>
              <a:headEnd/>
              <a:tailEnd/>
            </a:ln>
          </p:spPr>
        </p:cxnSp>
        <p:cxnSp>
          <p:nvCxnSpPr>
            <p:cNvPr id="87049" name="_s3081"/>
            <p:cNvCxnSpPr>
              <a:cxnSpLocks noChangeShapeType="1"/>
              <a:stCxn id="3085" idx="0"/>
              <a:endCxn id="3083" idx="2"/>
            </p:cNvCxnSpPr>
            <p:nvPr/>
          </p:nvCxnSpPr>
          <p:spPr bwMode="auto">
            <a:xfrm flipH="1" flipV="1">
              <a:off x="2789" y="1496"/>
              <a:ext cx="136" cy="144"/>
            </a:xfrm>
            <a:prstGeom prst="straightConnector1">
              <a:avLst/>
            </a:prstGeom>
            <a:noFill/>
            <a:ln w="28575">
              <a:solidFill>
                <a:schemeClr val="tx1"/>
              </a:solidFill>
              <a:round/>
              <a:headEnd/>
              <a:tailEnd/>
            </a:ln>
          </p:spPr>
        </p:cxnSp>
        <p:cxnSp>
          <p:nvCxnSpPr>
            <p:cNvPr id="87050" name="_s3082"/>
            <p:cNvCxnSpPr>
              <a:cxnSpLocks noChangeShapeType="1"/>
              <a:stCxn id="3084" idx="0"/>
              <a:endCxn id="3083" idx="2"/>
            </p:cNvCxnSpPr>
            <p:nvPr/>
          </p:nvCxnSpPr>
          <p:spPr bwMode="auto">
            <a:xfrm rot="5400000" flipH="1" flipV="1">
              <a:off x="2074" y="925"/>
              <a:ext cx="144" cy="1286"/>
            </a:xfrm>
            <a:prstGeom prst="bentConnector3">
              <a:avLst>
                <a:gd name="adj1" fmla="val 50000"/>
              </a:avLst>
            </a:prstGeom>
            <a:noFill/>
            <a:ln w="28575">
              <a:solidFill>
                <a:schemeClr val="tx1"/>
              </a:solidFill>
              <a:miter lim="800000"/>
              <a:headEnd/>
              <a:tailEnd/>
            </a:ln>
          </p:spPr>
        </p:cxnSp>
        <p:sp>
          <p:nvSpPr>
            <p:cNvPr id="3083" name="_s3083"/>
            <p:cNvSpPr>
              <a:spLocks noChangeArrowheads="1"/>
            </p:cNvSpPr>
            <p:nvPr/>
          </p:nvSpPr>
          <p:spPr bwMode="auto">
            <a:xfrm>
              <a:off x="2154" y="1208"/>
              <a:ext cx="1270" cy="28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89611" tIns="44806" rIns="89611" bIns="44806" anchor="ctr"/>
            <a:lstStyle/>
            <a:p>
              <a:pPr marL="342900" indent="-342900" algn="ctr">
                <a:spcBef>
                  <a:spcPct val="20000"/>
                </a:spcBef>
                <a:buClr>
                  <a:schemeClr val="hlink"/>
                </a:buClr>
                <a:buSzPct val="90000"/>
                <a:buFont typeface="Wingdings" charset="0"/>
                <a:buNone/>
                <a:defRPr/>
              </a:pPr>
              <a:r>
                <a:rPr lang="el-GR" sz="2400" dirty="0" smtClean="0">
                  <a:solidFill>
                    <a:srgbClr val="C00000"/>
                  </a:solidFill>
                  <a:effectLst>
                    <a:outerShdw blurRad="38100" dist="38100" dir="2700000" algn="tl">
                      <a:srgbClr val="000000"/>
                    </a:outerShdw>
                  </a:effectLst>
                  <a:latin typeface="Arial" charset="0"/>
                  <a:ea typeface="ＭＳ Ｐゴシック" charset="0"/>
                </a:rPr>
                <a:t>Γενικός Δ/ντής</a:t>
              </a:r>
              <a:endParaRPr lang="en-US" sz="2400" dirty="0">
                <a:solidFill>
                  <a:srgbClr val="C00000"/>
                </a:solidFill>
                <a:effectLst>
                  <a:outerShdw blurRad="38100" dist="38100" dir="2700000" algn="tl">
                    <a:srgbClr val="000000"/>
                  </a:outerShdw>
                </a:effectLst>
                <a:latin typeface="Arial" charset="0"/>
                <a:ea typeface="ＭＳ Ｐゴシック" charset="0"/>
              </a:endParaRPr>
            </a:p>
          </p:txBody>
        </p:sp>
        <p:sp>
          <p:nvSpPr>
            <p:cNvPr id="3084" name="_s3084"/>
            <p:cNvSpPr>
              <a:spLocks noChangeArrowheads="1"/>
            </p:cNvSpPr>
            <p:nvPr/>
          </p:nvSpPr>
          <p:spPr bwMode="auto">
            <a:xfrm>
              <a:off x="703" y="1640"/>
              <a:ext cx="1601"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defRPr/>
              </a:pPr>
              <a:r>
                <a:rPr lang="el-GR" dirty="0" smtClean="0">
                  <a:effectLst>
                    <a:outerShdw blurRad="38100" dist="38100" dir="2700000" algn="tl">
                      <a:srgbClr val="000000"/>
                    </a:outerShdw>
                  </a:effectLst>
                  <a:latin typeface="Arial" charset="0"/>
                  <a:ea typeface="ＭＳ Ｐゴシック" charset="0"/>
                </a:rPr>
                <a:t>Δ/ντής Προσωπικού</a:t>
              </a:r>
              <a:endParaRPr lang="en-US" dirty="0">
                <a:effectLst>
                  <a:outerShdw blurRad="38100" dist="38100" dir="2700000" algn="tl">
                    <a:srgbClr val="000000"/>
                  </a:outerShdw>
                </a:effectLst>
                <a:latin typeface="Arial" charset="0"/>
                <a:ea typeface="ＭＳ Ｐゴシック" charset="0"/>
              </a:endParaRPr>
            </a:p>
          </p:txBody>
        </p:sp>
        <p:sp>
          <p:nvSpPr>
            <p:cNvPr id="3085" name="_s3085"/>
            <p:cNvSpPr>
              <a:spLocks noChangeArrowheads="1"/>
            </p:cNvSpPr>
            <p:nvPr/>
          </p:nvSpPr>
          <p:spPr bwMode="auto">
            <a:xfrm>
              <a:off x="2381" y="1640"/>
              <a:ext cx="1089"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defRPr/>
              </a:pPr>
              <a:r>
                <a:rPr lang="el-GR" dirty="0" smtClean="0">
                  <a:effectLst>
                    <a:outerShdw blurRad="38100" dist="38100" dir="2700000" algn="tl">
                      <a:srgbClr val="000000"/>
                    </a:outerShdw>
                  </a:effectLst>
                  <a:latin typeface="Arial" charset="0"/>
                  <a:ea typeface="ＭＳ Ｐゴシック" charset="0"/>
                </a:rPr>
                <a:t>Δ/ντής </a:t>
              </a:r>
              <a:r>
                <a:rPr lang="en-US" dirty="0" smtClean="0">
                  <a:effectLst>
                    <a:outerShdw blurRad="38100" dist="38100" dir="2700000" algn="tl">
                      <a:srgbClr val="000000"/>
                    </a:outerShdw>
                  </a:effectLst>
                  <a:latin typeface="Arial" charset="0"/>
                  <a:ea typeface="ＭＳ Ｐゴシック" charset="0"/>
                </a:rPr>
                <a:t>Marketing</a:t>
              </a:r>
              <a:endParaRPr lang="en-US" dirty="0">
                <a:effectLst>
                  <a:outerShdw blurRad="38100" dist="38100" dir="2700000" algn="tl">
                    <a:srgbClr val="000000"/>
                  </a:outerShdw>
                </a:effectLst>
                <a:latin typeface="Arial" charset="0"/>
                <a:ea typeface="ＭＳ Ｐゴシック" charset="0"/>
              </a:endParaRPr>
            </a:p>
          </p:txBody>
        </p:sp>
        <p:sp>
          <p:nvSpPr>
            <p:cNvPr id="3086" name="_s3086"/>
            <p:cNvSpPr>
              <a:spLocks noChangeArrowheads="1"/>
            </p:cNvSpPr>
            <p:nvPr/>
          </p:nvSpPr>
          <p:spPr bwMode="auto">
            <a:xfrm>
              <a:off x="3787" y="1640"/>
              <a:ext cx="1315"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defRPr/>
              </a:pPr>
              <a:r>
                <a:rPr lang="el-GR" dirty="0" smtClean="0">
                  <a:effectLst>
                    <a:outerShdw blurRad="38100" dist="38100" dir="2700000" algn="tl">
                      <a:srgbClr val="000000"/>
                    </a:outerShdw>
                  </a:effectLst>
                  <a:latin typeface="Arial" charset="0"/>
                  <a:ea typeface="ＭＳ Ｐゴシック" charset="0"/>
                </a:rPr>
                <a:t>Δ/ντής Οικονομικών</a:t>
              </a:r>
              <a:endParaRPr lang="en-US" dirty="0">
                <a:effectLst>
                  <a:outerShdw blurRad="38100" dist="38100" dir="2700000" algn="tl">
                    <a:srgbClr val="000000"/>
                  </a:outerShdw>
                </a:effectLst>
                <a:latin typeface="Arial" charset="0"/>
                <a:ea typeface="ＭＳ Ｐゴシック" charset="0"/>
              </a:endParaRPr>
            </a:p>
          </p:txBody>
        </p:sp>
        <p:sp>
          <p:nvSpPr>
            <p:cNvPr id="3087" name="_s3087"/>
            <p:cNvSpPr>
              <a:spLocks noChangeArrowheads="1"/>
            </p:cNvSpPr>
            <p:nvPr/>
          </p:nvSpPr>
          <p:spPr bwMode="auto">
            <a:xfrm>
              <a:off x="2016" y="2072"/>
              <a:ext cx="864" cy="291"/>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buFont typeface="Wingdings" charset="0"/>
                <a:buBlip>
                  <a:blip r:embed="rId2"/>
                </a:buBlip>
                <a:defRPr/>
              </a:pPr>
              <a:r>
                <a:rPr lang="el-GR" dirty="0" smtClean="0">
                  <a:effectLst>
                    <a:outerShdw blurRad="38100" dist="38100" dir="2700000" algn="tl">
                      <a:srgbClr val="000000"/>
                    </a:outerShdw>
                  </a:effectLst>
                  <a:latin typeface="Arial" charset="0"/>
                  <a:ea typeface="ＭＳ Ｐゴシック" charset="0"/>
                </a:rPr>
                <a:t>Στέλεχος</a:t>
              </a:r>
              <a:endParaRPr lang="en-US" dirty="0">
                <a:effectLst>
                  <a:outerShdw blurRad="38100" dist="38100" dir="2700000" algn="tl">
                    <a:srgbClr val="000000"/>
                  </a:outerShdw>
                </a:effectLst>
                <a:latin typeface="Arial" charset="0"/>
                <a:ea typeface="ＭＳ Ｐゴシック" charset="0"/>
              </a:endParaRPr>
            </a:p>
          </p:txBody>
        </p:sp>
        <p:sp>
          <p:nvSpPr>
            <p:cNvPr id="3088" name="_s3088"/>
            <p:cNvSpPr>
              <a:spLocks noChangeArrowheads="1"/>
            </p:cNvSpPr>
            <p:nvPr/>
          </p:nvSpPr>
          <p:spPr bwMode="auto">
            <a:xfrm>
              <a:off x="2016" y="2504"/>
              <a:ext cx="864"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buFont typeface="Wingdings" charset="0"/>
                <a:buBlip>
                  <a:blip r:embed="rId2"/>
                </a:buBlip>
                <a:defRPr/>
              </a:pPr>
              <a:r>
                <a:rPr lang="el-GR" dirty="0" smtClean="0">
                  <a:effectLst>
                    <a:outerShdw blurRad="38100" dist="38100" dir="2700000" algn="tl">
                      <a:srgbClr val="000000"/>
                    </a:outerShdw>
                  </a:effectLst>
                  <a:latin typeface="Arial" charset="0"/>
                  <a:ea typeface="ＭＳ Ｐゴシック" charset="0"/>
                </a:rPr>
                <a:t>Στέλεχος</a:t>
              </a:r>
              <a:endParaRPr lang="en-US" dirty="0">
                <a:effectLst>
                  <a:outerShdw blurRad="38100" dist="38100" dir="2700000" algn="tl">
                    <a:srgbClr val="000000"/>
                  </a:outerShdw>
                </a:effectLst>
                <a:latin typeface="Arial" charset="0"/>
                <a:ea typeface="ＭＳ Ｐゴシック" charset="0"/>
              </a:endParaRPr>
            </a:p>
          </p:txBody>
        </p:sp>
        <p:sp>
          <p:nvSpPr>
            <p:cNvPr id="3089" name="_s3089"/>
            <p:cNvSpPr>
              <a:spLocks noChangeArrowheads="1"/>
            </p:cNvSpPr>
            <p:nvPr/>
          </p:nvSpPr>
          <p:spPr bwMode="auto">
            <a:xfrm>
              <a:off x="2016" y="2936"/>
              <a:ext cx="864"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buFont typeface="Wingdings" charset="0"/>
                <a:buBlip>
                  <a:blip r:embed="rId2"/>
                </a:buBlip>
                <a:defRPr/>
              </a:pPr>
              <a:r>
                <a:rPr lang="el-GR" dirty="0" smtClean="0">
                  <a:effectLst>
                    <a:outerShdw blurRad="38100" dist="38100" dir="2700000" algn="tl">
                      <a:srgbClr val="000000"/>
                    </a:outerShdw>
                  </a:effectLst>
                  <a:latin typeface="Arial" charset="0"/>
                  <a:ea typeface="ＭＳ Ｐゴシック" charset="0"/>
                </a:rPr>
                <a:t>Στέλεχος</a:t>
              </a:r>
              <a:endParaRPr lang="en-US" dirty="0">
                <a:effectLst>
                  <a:outerShdw blurRad="38100" dist="38100" dir="2700000" algn="tl">
                    <a:srgbClr val="000000"/>
                  </a:outerShdw>
                </a:effectLst>
                <a:latin typeface="Arial" charset="0"/>
                <a:ea typeface="ＭＳ Ｐゴシック" charset="0"/>
              </a:endParaRPr>
            </a:p>
          </p:txBody>
        </p:sp>
        <p:sp>
          <p:nvSpPr>
            <p:cNvPr id="3090" name="_s3090"/>
            <p:cNvSpPr>
              <a:spLocks noChangeArrowheads="1"/>
            </p:cNvSpPr>
            <p:nvPr/>
          </p:nvSpPr>
          <p:spPr bwMode="auto">
            <a:xfrm>
              <a:off x="2016" y="3368"/>
              <a:ext cx="864" cy="288"/>
            </a:xfrm>
            <a:prstGeom prst="roundRect">
              <a:avLst>
                <a:gd name="adj" fmla="val 16667"/>
              </a:avLst>
            </a:prstGeom>
            <a:solidFill>
              <a:schemeClr val="accent1"/>
            </a:solidFill>
            <a:ln w="9525">
              <a:solidFill>
                <a:schemeClr val="tx1"/>
              </a:solidFill>
              <a:round/>
              <a:headEnd/>
              <a:tailEnd/>
            </a:ln>
          </p:spPr>
          <p:txBody>
            <a:bodyPr wrap="none" lIns="89611" tIns="44806" rIns="89611" bIns="44806" anchor="ctr"/>
            <a:lstStyle/>
            <a:p>
              <a:pPr marL="342900" indent="-342900" algn="ctr">
                <a:spcBef>
                  <a:spcPct val="20000"/>
                </a:spcBef>
                <a:buClr>
                  <a:schemeClr val="hlink"/>
                </a:buClr>
                <a:buSzPct val="90000"/>
                <a:buFont typeface="Wingdings" charset="0"/>
                <a:buBlip>
                  <a:blip r:embed="rId2"/>
                </a:buBlip>
                <a:defRPr/>
              </a:pPr>
              <a:r>
                <a:rPr lang="el-GR" dirty="0" smtClean="0">
                  <a:effectLst>
                    <a:outerShdw blurRad="38100" dist="38100" dir="2700000" algn="tl">
                      <a:srgbClr val="000000"/>
                    </a:outerShdw>
                  </a:effectLst>
                  <a:latin typeface="Arial" charset="0"/>
                  <a:ea typeface="ＭＳ Ｐゴシック" charset="0"/>
                </a:rPr>
                <a:t>Στέλεχος</a:t>
              </a:r>
              <a:endParaRPr lang="en-US" dirty="0">
                <a:effectLst>
                  <a:outerShdw blurRad="38100" dist="38100" dir="2700000" algn="tl">
                    <a:srgbClr val="000000"/>
                  </a:outerShdw>
                </a:effectLst>
                <a:latin typeface="Arial" charset="0"/>
                <a:ea typeface="ＭＳ Ｐゴシック" charset="0"/>
              </a:endParaRPr>
            </a:p>
          </p:txBody>
        </p:sp>
      </p:gr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12" y="274638"/>
            <a:ext cx="8640960" cy="1143000"/>
          </a:xfrm>
        </p:spPr>
        <p:txBody>
          <a:bodyPr/>
          <a:lstStyle/>
          <a:p>
            <a:pPr eaLnBrk="1" hangingPunct="1"/>
            <a:r>
              <a:rPr lang="el-GR" b="1" dirty="0" smtClean="0">
                <a:solidFill>
                  <a:srgbClr val="002060"/>
                </a:solidFill>
                <a:ea typeface="ＭＳ Ｐゴシック" pitchFamily="34" charset="-128"/>
              </a:rPr>
              <a:t>Οριζόντια / Επιτελική οργάνωση (5)</a:t>
            </a:r>
          </a:p>
        </p:txBody>
      </p:sp>
      <p:sp>
        <p:nvSpPr>
          <p:cNvPr id="88066" name="Rectangle 3"/>
          <p:cNvSpPr>
            <a:spLocks noGrp="1" noChangeArrowheads="1"/>
          </p:cNvSpPr>
          <p:nvPr>
            <p:ph idx="1"/>
          </p:nvPr>
        </p:nvSpPr>
        <p:spPr/>
        <p:txBody>
          <a:bodyPr/>
          <a:lstStyle/>
          <a:p>
            <a:pPr eaLnBrk="1" hangingPunct="1">
              <a:buFont typeface="Wingdings" pitchFamily="2" charset="2"/>
              <a:buNone/>
            </a:pPr>
            <a:endParaRPr lang="el-GR" dirty="0" smtClean="0">
              <a:solidFill>
                <a:srgbClr val="FFFF00"/>
              </a:solidFill>
              <a:ea typeface="ＭＳ Ｐゴシック" pitchFamily="34" charset="-128"/>
            </a:endParaRPr>
          </a:p>
          <a:p>
            <a:pPr eaLnBrk="1" hangingPunct="1">
              <a:buFont typeface="Wingdings" pitchFamily="2" charset="2"/>
              <a:buNone/>
            </a:pPr>
            <a:r>
              <a:rPr lang="el-GR" b="1" u="sng" dirty="0" smtClean="0">
                <a:solidFill>
                  <a:srgbClr val="002060"/>
                </a:solidFill>
                <a:ea typeface="ＭＳ Ｐゴシック" pitchFamily="34" charset="-128"/>
              </a:rPr>
              <a:t>Πλεονεκτήματα</a:t>
            </a:r>
          </a:p>
          <a:p>
            <a:pPr eaLnBrk="1" hangingPunct="1">
              <a:buFont typeface="Wingdings" pitchFamily="2" charset="2"/>
              <a:buNone/>
            </a:pPr>
            <a:endParaRPr lang="el-GR" dirty="0" smtClean="0">
              <a:solidFill>
                <a:srgbClr val="FFFF00"/>
              </a:solidFill>
              <a:ea typeface="ＭＳ Ｐゴシック" pitchFamily="34" charset="-128"/>
            </a:endParaRPr>
          </a:p>
          <a:p>
            <a:pPr eaLnBrk="1" hangingPunct="1"/>
            <a:r>
              <a:rPr lang="el-GR" b="1" dirty="0" smtClean="0">
                <a:solidFill>
                  <a:srgbClr val="006600"/>
                </a:solidFill>
                <a:ea typeface="ＭＳ Ｐゴシック" pitchFamily="34" charset="-128"/>
              </a:rPr>
              <a:t>Ειδικευμένη αντιμετώπιση προβλημάτων</a:t>
            </a:r>
          </a:p>
          <a:p>
            <a:pPr eaLnBrk="1" hangingPunct="1"/>
            <a:r>
              <a:rPr lang="el-GR" b="1" dirty="0" smtClean="0">
                <a:solidFill>
                  <a:srgbClr val="006600"/>
                </a:solidFill>
                <a:ea typeface="ＭＳ Ｐゴシック" pitchFamily="34" charset="-128"/>
              </a:rPr>
              <a:t>Πολύπλευρη συνεργασία</a:t>
            </a:r>
          </a:p>
          <a:p>
            <a:pPr eaLnBrk="1" hangingPunct="1"/>
            <a:r>
              <a:rPr lang="el-GR" b="1" dirty="0" smtClean="0">
                <a:solidFill>
                  <a:srgbClr val="006600"/>
                </a:solidFill>
                <a:ea typeface="ＭＳ Ｐゴシック" pitchFamily="34" charset="-128"/>
              </a:rPr>
              <a:t>Εξειδίκευση εντολών και δυνατότητα άμεσης εκτέλεσης</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9512" y="274638"/>
            <a:ext cx="8784976" cy="1143000"/>
          </a:xfrm>
        </p:spPr>
        <p:txBody>
          <a:bodyPr/>
          <a:lstStyle/>
          <a:p>
            <a:pPr eaLnBrk="1" hangingPunct="1"/>
            <a:r>
              <a:rPr lang="el-GR" b="1" dirty="0" smtClean="0">
                <a:solidFill>
                  <a:srgbClr val="002060"/>
                </a:solidFill>
                <a:ea typeface="ＭＳ Ｐゴシック" pitchFamily="34" charset="-128"/>
              </a:rPr>
              <a:t>Οριζόντια / Επιτελική οργάνωση (6)</a:t>
            </a:r>
          </a:p>
        </p:txBody>
      </p:sp>
      <p:sp>
        <p:nvSpPr>
          <p:cNvPr id="89090" name="Rectangle 3"/>
          <p:cNvSpPr>
            <a:spLocks noGrp="1" noChangeArrowheads="1"/>
          </p:cNvSpPr>
          <p:nvPr>
            <p:ph idx="1"/>
          </p:nvPr>
        </p:nvSpPr>
        <p:spPr/>
        <p:txBody>
          <a:bodyPr/>
          <a:lstStyle/>
          <a:p>
            <a:pPr eaLnBrk="1" hangingPunct="1">
              <a:buFont typeface="Wingdings" pitchFamily="2" charset="2"/>
              <a:buNone/>
            </a:pPr>
            <a:endParaRPr lang="el-GR" dirty="0" smtClean="0">
              <a:solidFill>
                <a:srgbClr val="FFFF00"/>
              </a:solidFill>
              <a:ea typeface="ＭＳ Ｐゴシック" pitchFamily="34" charset="-128"/>
            </a:endParaRPr>
          </a:p>
          <a:p>
            <a:pPr eaLnBrk="1" hangingPunct="1">
              <a:buFont typeface="Wingdings" pitchFamily="2" charset="2"/>
              <a:buNone/>
            </a:pPr>
            <a:r>
              <a:rPr lang="el-GR" b="1" u="sng" dirty="0" smtClean="0">
                <a:solidFill>
                  <a:srgbClr val="C00000"/>
                </a:solidFill>
                <a:ea typeface="ＭＳ Ｐゴシック" pitchFamily="34" charset="-128"/>
              </a:rPr>
              <a:t>Μειονεκτήματα</a:t>
            </a:r>
          </a:p>
          <a:p>
            <a:pPr eaLnBrk="1" hangingPunct="1">
              <a:buFont typeface="Wingdings" pitchFamily="2" charset="2"/>
              <a:buNone/>
            </a:pPr>
            <a:endParaRPr lang="el-GR" dirty="0" smtClean="0">
              <a:solidFill>
                <a:srgbClr val="FFFF00"/>
              </a:solidFill>
              <a:ea typeface="ＭＳ Ｐゴシック" pitchFamily="34" charset="-128"/>
            </a:endParaRPr>
          </a:p>
          <a:p>
            <a:pPr algn="just" eaLnBrk="1" hangingPunct="1"/>
            <a:r>
              <a:rPr lang="el-GR" b="1" dirty="0" smtClean="0">
                <a:solidFill>
                  <a:srgbClr val="FF0000"/>
                </a:solidFill>
                <a:ea typeface="ＭＳ Ｐゴシック" pitchFamily="34" charset="-128"/>
              </a:rPr>
              <a:t>Δεν εφαρμόζεται απόλυτα</a:t>
            </a:r>
          </a:p>
          <a:p>
            <a:pPr algn="just" eaLnBrk="1" hangingPunct="1"/>
            <a:r>
              <a:rPr lang="el-GR" b="1" dirty="0" smtClean="0">
                <a:solidFill>
                  <a:srgbClr val="FF0000"/>
                </a:solidFill>
                <a:ea typeface="ＭＳ Ｐゴシック" pitchFamily="34" charset="-128"/>
              </a:rPr>
              <a:t>Γίνεται πολύπλοκη στα κατώτερα ιεραρχικά επίπεδα</a:t>
            </a:r>
          </a:p>
          <a:p>
            <a:pPr algn="just" eaLnBrk="1" hangingPunct="1"/>
            <a:r>
              <a:rPr lang="el-GR" b="1" dirty="0" smtClean="0">
                <a:solidFill>
                  <a:srgbClr val="FF0000"/>
                </a:solidFill>
                <a:ea typeface="ＭＳ Ｐゴシック" pitchFamily="34" charset="-128"/>
              </a:rPr>
              <a:t>Δημιουργεί φόρτο εργασίας στα ανώτερα διευθυντικά στελέχη</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778098"/>
          </a:xfrm>
        </p:spPr>
        <p:txBody>
          <a:bodyPr>
            <a:normAutofit/>
          </a:bodyPr>
          <a:lstStyle/>
          <a:p>
            <a:r>
              <a:rPr lang="el-GR" sz="4000" b="1" dirty="0" smtClean="0"/>
              <a:t>ΣΚΟΠΟΣ ΚΑΙ ΧΡΗΣΙΜΟΤΗΤΑ ΤΗΣ ΕτΔ</a:t>
            </a:r>
            <a:r>
              <a:rPr lang="en-US" sz="4000" b="1" dirty="0" smtClean="0"/>
              <a:t> (2)</a:t>
            </a:r>
            <a:endParaRPr lang="el-GR" sz="4000" b="1" dirty="0"/>
          </a:p>
        </p:txBody>
      </p:sp>
      <p:sp>
        <p:nvSpPr>
          <p:cNvPr id="3" name="2 - Θέση περιεχομένου"/>
          <p:cNvSpPr>
            <a:spLocks noGrp="1"/>
          </p:cNvSpPr>
          <p:nvPr>
            <p:ph idx="1"/>
          </p:nvPr>
        </p:nvSpPr>
        <p:spPr>
          <a:xfrm>
            <a:off x="179512" y="1052736"/>
            <a:ext cx="8712968" cy="5544616"/>
          </a:xfrm>
        </p:spPr>
        <p:txBody>
          <a:bodyPr>
            <a:normAutofit lnSpcReduction="10000"/>
          </a:bodyPr>
          <a:lstStyle/>
          <a:p>
            <a:pPr algn="just"/>
            <a:r>
              <a:rPr lang="el-GR" dirty="0" smtClean="0">
                <a:solidFill>
                  <a:srgbClr val="0000FF"/>
                </a:solidFill>
                <a:latin typeface="Arial" pitchFamily="34" charset="0"/>
                <a:cs typeface="Arial" pitchFamily="34" charset="0"/>
              </a:rPr>
              <a:t>Στις σύγχρονες επιχειρήσεις τα συµφέροντα των µεγαλοµετόχων, των µικροµετόχων, των διευθυντικών στελεχών και των πιστωτών δεν ταυτίζονται πάντοτε. </a:t>
            </a:r>
            <a:r>
              <a:rPr lang="el-GR" dirty="0" smtClean="0">
                <a:solidFill>
                  <a:srgbClr val="C00000"/>
                </a:solidFill>
                <a:latin typeface="Arial" pitchFamily="34" charset="0"/>
                <a:cs typeface="Arial" pitchFamily="34" charset="0"/>
              </a:rPr>
              <a:t>Αντιθέτως,</a:t>
            </a:r>
            <a:r>
              <a:rPr lang="el-GR" dirty="0" smtClean="0">
                <a:latin typeface="Arial" pitchFamily="34" charset="0"/>
                <a:cs typeface="Arial" pitchFamily="34" charset="0"/>
              </a:rPr>
              <a:t> </a:t>
            </a:r>
            <a:r>
              <a:rPr lang="el-GR" dirty="0" smtClean="0">
                <a:solidFill>
                  <a:srgbClr val="006600"/>
                </a:solidFill>
                <a:latin typeface="Arial" pitchFamily="34" charset="0"/>
                <a:cs typeface="Arial" pitchFamily="34" charset="0"/>
              </a:rPr>
              <a:t>εκδηλώνονται συχνά συγκρούσεις συµφερόντων ανάµεσα στις παραπάνω οµάδες µε αρνητικές συνέπειες στη λειτουργία της επιχείρησης, που σε µερικές περιπτώσεις οδηγούν στην κατάρρευσή της.</a:t>
            </a:r>
            <a:r>
              <a:rPr lang="el-GR" dirty="0" smtClean="0">
                <a:latin typeface="Arial" pitchFamily="34" charset="0"/>
                <a:cs typeface="Arial" pitchFamily="34" charset="0"/>
              </a:rPr>
              <a:t> </a:t>
            </a:r>
            <a:r>
              <a:rPr lang="el-GR" dirty="0" smtClean="0">
                <a:solidFill>
                  <a:srgbClr val="7030A0"/>
                </a:solidFill>
                <a:latin typeface="Arial" pitchFamily="34" charset="0"/>
                <a:cs typeface="Arial" pitchFamily="34" charset="0"/>
              </a:rPr>
              <a:t>Τα συστήµατα εταιρικής διακυβέρνησης επιδιώκουν να </a:t>
            </a:r>
            <a:r>
              <a:rPr lang="el-GR" b="1" dirty="0" smtClean="0">
                <a:solidFill>
                  <a:srgbClr val="7030A0"/>
                </a:solidFill>
                <a:latin typeface="Arial" pitchFamily="34" charset="0"/>
                <a:cs typeface="Arial" pitchFamily="34" charset="0"/>
              </a:rPr>
              <a:t>περιορίσουν</a:t>
            </a:r>
            <a:r>
              <a:rPr lang="el-GR" dirty="0" smtClean="0">
                <a:solidFill>
                  <a:srgbClr val="7030A0"/>
                </a:solidFill>
                <a:latin typeface="Arial" pitchFamily="34" charset="0"/>
                <a:cs typeface="Arial" pitchFamily="34" charset="0"/>
              </a:rPr>
              <a:t> τα σχετικά προβλήµατα αλλά αδυνατούν να τα εξαλείψουν τελείως.</a:t>
            </a:r>
            <a:endParaRPr lang="el-GR" dirty="0">
              <a:solidFill>
                <a:srgbClr val="7030A0"/>
              </a:solidFill>
              <a:latin typeface="Arial" pitchFamily="34" charset="0"/>
              <a:cs typeface="Arial"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l-GR" b="1" dirty="0" smtClean="0">
                <a:solidFill>
                  <a:srgbClr val="C00000"/>
                </a:solidFill>
                <a:ea typeface="ＭＳ Ｐゴシック" pitchFamily="34" charset="-128"/>
              </a:rPr>
              <a:t>Μικτή οργάνωση [1]</a:t>
            </a:r>
          </a:p>
        </p:txBody>
      </p:sp>
      <p:sp>
        <p:nvSpPr>
          <p:cNvPr id="90114" name="Rectangle 3"/>
          <p:cNvSpPr>
            <a:spLocks noGrp="1" noChangeArrowheads="1"/>
          </p:cNvSpPr>
          <p:nvPr>
            <p:ph idx="1"/>
          </p:nvPr>
        </p:nvSpPr>
        <p:spPr/>
        <p:txBody>
          <a:bodyPr/>
          <a:lstStyle/>
          <a:p>
            <a:pPr eaLnBrk="1" hangingPunct="1">
              <a:buFont typeface="Wingdings" pitchFamily="2" charset="2"/>
              <a:buNone/>
            </a:pPr>
            <a:r>
              <a:rPr lang="el-GR" sz="3600" b="1" dirty="0" smtClean="0">
                <a:solidFill>
                  <a:schemeClr val="accent6">
                    <a:lumMod val="50000"/>
                  </a:schemeClr>
                </a:solidFill>
                <a:ea typeface="ＭＳ Ｐゴシック" pitchFamily="34" charset="-128"/>
              </a:rPr>
              <a:t>Συνυπάρχουν:</a:t>
            </a:r>
          </a:p>
          <a:p>
            <a:pPr eaLnBrk="1" hangingPunct="1">
              <a:buFont typeface="Wingdings" pitchFamily="2" charset="2"/>
              <a:buNone/>
            </a:pPr>
            <a:endParaRPr lang="el-GR" dirty="0" smtClean="0">
              <a:solidFill>
                <a:srgbClr val="FFFF00"/>
              </a:solidFill>
              <a:ea typeface="ＭＳ Ｐゴシック" pitchFamily="34" charset="-128"/>
            </a:endParaRPr>
          </a:p>
          <a:p>
            <a:pPr eaLnBrk="1" hangingPunct="1"/>
            <a:r>
              <a:rPr lang="el-GR" sz="3600" b="1" dirty="0" smtClean="0">
                <a:solidFill>
                  <a:srgbClr val="002060"/>
                </a:solidFill>
                <a:ea typeface="ＭＳ Ｐゴシック" pitchFamily="34" charset="-128"/>
              </a:rPr>
              <a:t>Ιεραρχικά – γραμμικά στελέχη</a:t>
            </a:r>
          </a:p>
          <a:p>
            <a:pPr eaLnBrk="1" hangingPunct="1">
              <a:buFont typeface="Wingdings" pitchFamily="2" charset="2"/>
              <a:buNone/>
            </a:pPr>
            <a:endParaRPr lang="el-GR" sz="3600" b="1" dirty="0" smtClean="0">
              <a:solidFill>
                <a:srgbClr val="FFFF00"/>
              </a:solidFill>
              <a:ea typeface="ＭＳ Ｐゴシック" pitchFamily="34" charset="-128"/>
            </a:endParaRPr>
          </a:p>
          <a:p>
            <a:pPr eaLnBrk="1" hangingPunct="1"/>
            <a:r>
              <a:rPr lang="el-GR" sz="3600" b="1" dirty="0" smtClean="0">
                <a:solidFill>
                  <a:srgbClr val="7030A0"/>
                </a:solidFill>
                <a:ea typeface="ＭＳ Ｐゴシック" pitchFamily="34" charset="-128"/>
              </a:rPr>
              <a:t>Επιτελικά στελέχη</a:t>
            </a:r>
          </a:p>
          <a:p>
            <a:pPr eaLnBrk="1" hangingPunct="1"/>
            <a:endParaRPr lang="el-GR" sz="3600" dirty="0" smtClean="0">
              <a:solidFill>
                <a:srgbClr val="FFFF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l-GR" b="1" dirty="0" smtClean="0">
                <a:solidFill>
                  <a:srgbClr val="C00000"/>
                </a:solidFill>
                <a:ea typeface="ＭＳ Ｐゴシック" pitchFamily="34" charset="-128"/>
              </a:rPr>
              <a:t>Μικτή οργάνωση [2]</a:t>
            </a:r>
          </a:p>
        </p:txBody>
      </p:sp>
      <p:sp>
        <p:nvSpPr>
          <p:cNvPr id="91138" name="Rectangle 3"/>
          <p:cNvSpPr>
            <a:spLocks noGrp="1" noChangeArrowheads="1"/>
          </p:cNvSpPr>
          <p:nvPr>
            <p:ph idx="1"/>
          </p:nvPr>
        </p:nvSpPr>
        <p:spPr/>
        <p:txBody>
          <a:bodyPr/>
          <a:lstStyle/>
          <a:p>
            <a:pPr eaLnBrk="1" hangingPunct="1">
              <a:lnSpc>
                <a:spcPct val="90000"/>
              </a:lnSpc>
              <a:buFont typeface="Wingdings" pitchFamily="2" charset="2"/>
              <a:buNone/>
            </a:pPr>
            <a:r>
              <a:rPr lang="el-GR" b="1" u="sng" dirty="0" smtClean="0">
                <a:solidFill>
                  <a:srgbClr val="002060"/>
                </a:solidFill>
                <a:ea typeface="ＭＳ Ｐゴシック" pitchFamily="34" charset="-128"/>
              </a:rPr>
              <a:t>Πλεονεκτήματα</a:t>
            </a:r>
          </a:p>
          <a:p>
            <a:pPr eaLnBrk="1" hangingPunct="1">
              <a:lnSpc>
                <a:spcPct val="90000"/>
              </a:lnSpc>
            </a:pPr>
            <a:r>
              <a:rPr lang="el-GR" b="1" dirty="0" smtClean="0">
                <a:solidFill>
                  <a:srgbClr val="0070C0"/>
                </a:solidFill>
                <a:ea typeface="ＭＳ Ｐゴシック" pitchFamily="34" charset="-128"/>
              </a:rPr>
              <a:t>Αξιοποίηση των πλεονεκτημάτων των άλλων τύπων οργάνωσης</a:t>
            </a:r>
          </a:p>
          <a:p>
            <a:pPr eaLnBrk="1" hangingPunct="1">
              <a:lnSpc>
                <a:spcPct val="90000"/>
              </a:lnSpc>
            </a:pPr>
            <a:r>
              <a:rPr lang="el-GR" b="1" dirty="0" smtClean="0">
                <a:solidFill>
                  <a:srgbClr val="0070C0"/>
                </a:solidFill>
                <a:ea typeface="ＭＳ Ｐゴシック" pitchFamily="34" charset="-128"/>
              </a:rPr>
              <a:t>Δημιουργεί ικανά στελέχη</a:t>
            </a:r>
          </a:p>
          <a:p>
            <a:pPr eaLnBrk="1" hangingPunct="1">
              <a:lnSpc>
                <a:spcPct val="90000"/>
              </a:lnSpc>
              <a:buFont typeface="Wingdings" pitchFamily="2" charset="2"/>
              <a:buNone/>
            </a:pPr>
            <a:endParaRPr lang="el-GR" dirty="0" smtClean="0">
              <a:solidFill>
                <a:srgbClr val="FFFF00"/>
              </a:solidFill>
              <a:ea typeface="ＭＳ Ｐゴシック" pitchFamily="34" charset="-128"/>
            </a:endParaRPr>
          </a:p>
          <a:p>
            <a:pPr eaLnBrk="1" hangingPunct="1">
              <a:lnSpc>
                <a:spcPct val="90000"/>
              </a:lnSpc>
              <a:buFont typeface="Wingdings" pitchFamily="2" charset="2"/>
              <a:buNone/>
            </a:pPr>
            <a:r>
              <a:rPr lang="el-GR" b="1" u="sng" dirty="0" smtClean="0">
                <a:solidFill>
                  <a:srgbClr val="FF0000"/>
                </a:solidFill>
                <a:ea typeface="ＭＳ Ｐゴシック" pitchFamily="34" charset="-128"/>
              </a:rPr>
              <a:t>Μειονεκτήματα</a:t>
            </a:r>
          </a:p>
          <a:p>
            <a:pPr eaLnBrk="1" hangingPunct="1">
              <a:lnSpc>
                <a:spcPct val="90000"/>
              </a:lnSpc>
            </a:pPr>
            <a:r>
              <a:rPr lang="el-GR" b="1" dirty="0" smtClean="0">
                <a:solidFill>
                  <a:schemeClr val="accent6">
                    <a:lumMod val="50000"/>
                  </a:schemeClr>
                </a:solidFill>
                <a:ea typeface="ＭＳ Ｐゴシック" pitchFamily="34" charset="-128"/>
              </a:rPr>
              <a:t>Πιθανότητα σύγχυσης καθηκόντων</a:t>
            </a:r>
          </a:p>
          <a:p>
            <a:pPr eaLnBrk="1" hangingPunct="1">
              <a:lnSpc>
                <a:spcPct val="90000"/>
              </a:lnSpc>
            </a:pPr>
            <a:r>
              <a:rPr lang="el-GR" b="1" dirty="0" smtClean="0">
                <a:solidFill>
                  <a:schemeClr val="accent6">
                    <a:lumMod val="50000"/>
                  </a:schemeClr>
                </a:solidFill>
                <a:ea typeface="ＭＳ Ｐゴシック" pitchFamily="34" charset="-128"/>
              </a:rPr>
              <a:t>Πιθανότητα δημιουργίας αντιθέσεων</a:t>
            </a:r>
          </a:p>
          <a:p>
            <a:pPr eaLnBrk="1" hangingPunct="1">
              <a:lnSpc>
                <a:spcPct val="90000"/>
              </a:lnSpc>
              <a:buFont typeface="Wingdings" pitchFamily="2" charset="2"/>
              <a:buNone/>
            </a:pPr>
            <a:endParaRPr lang="el-G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l-GR" sz="4800" b="1" dirty="0" smtClean="0">
                <a:solidFill>
                  <a:srgbClr val="C00000"/>
                </a:solidFill>
                <a:ea typeface="ＭＳ Ｐゴシック" pitchFamily="34" charset="-128"/>
              </a:rPr>
              <a:t>Μικτή οργάνωση [3]</a:t>
            </a:r>
          </a:p>
        </p:txBody>
      </p:sp>
      <p:grpSp>
        <p:nvGrpSpPr>
          <p:cNvPr id="2" name="Organization Chart 5"/>
          <p:cNvGrpSpPr>
            <a:grpSpLocks noGrp="1" noChangeAspect="1"/>
          </p:cNvGrpSpPr>
          <p:nvPr/>
        </p:nvGrpSpPr>
        <p:grpSpPr bwMode="auto">
          <a:xfrm>
            <a:off x="457200" y="1617662"/>
            <a:ext cx="8229600" cy="4979689"/>
            <a:chOff x="288" y="1019"/>
            <a:chExt cx="7185" cy="3989"/>
          </a:xfrm>
        </p:grpSpPr>
        <p:sp>
          <p:nvSpPr>
            <p:cNvPr id="92163" name="AutoShape 4"/>
            <p:cNvSpPr>
              <a:spLocks noChangeAspect="1" noChangeArrowheads="1" noTextEdit="1"/>
            </p:cNvSpPr>
            <p:nvPr/>
          </p:nvSpPr>
          <p:spPr bwMode="auto">
            <a:xfrm>
              <a:off x="288" y="1019"/>
              <a:ext cx="7185" cy="3989"/>
            </a:xfrm>
            <a:prstGeom prst="rect">
              <a:avLst/>
            </a:prstGeom>
            <a:noFill/>
            <a:ln w="9525">
              <a:noFill/>
              <a:miter lim="800000"/>
              <a:headEnd/>
              <a:tailEnd/>
            </a:ln>
          </p:spPr>
          <p:txBody>
            <a:bodyPr/>
            <a:lstStyle/>
            <a:p>
              <a:endParaRPr lang="el-GR" dirty="0"/>
            </a:p>
          </p:txBody>
        </p:sp>
        <p:cxnSp>
          <p:nvCxnSpPr>
            <p:cNvPr id="92164" name="_s4100"/>
            <p:cNvCxnSpPr>
              <a:cxnSpLocks noChangeShapeType="1"/>
              <a:stCxn id="4126" idx="1"/>
              <a:endCxn id="4123" idx="2"/>
            </p:cNvCxnSpPr>
            <p:nvPr/>
          </p:nvCxnSpPr>
          <p:spPr bwMode="auto">
            <a:xfrm rot="10800000">
              <a:off x="5524" y="3401"/>
              <a:ext cx="144" cy="1149"/>
            </a:xfrm>
            <a:prstGeom prst="bentConnector2">
              <a:avLst/>
            </a:prstGeom>
            <a:noFill/>
            <a:ln w="28575">
              <a:solidFill>
                <a:schemeClr val="tx1"/>
              </a:solidFill>
              <a:miter lim="800000"/>
              <a:headEnd/>
              <a:tailEnd/>
            </a:ln>
          </p:spPr>
        </p:cxnSp>
        <p:cxnSp>
          <p:nvCxnSpPr>
            <p:cNvPr id="92165" name="_s4101"/>
            <p:cNvCxnSpPr>
              <a:cxnSpLocks noChangeShapeType="1"/>
              <a:stCxn id="4125" idx="1"/>
              <a:endCxn id="4123" idx="2"/>
            </p:cNvCxnSpPr>
            <p:nvPr/>
          </p:nvCxnSpPr>
          <p:spPr bwMode="auto">
            <a:xfrm rot="10800000">
              <a:off x="5524" y="3401"/>
              <a:ext cx="144" cy="718"/>
            </a:xfrm>
            <a:prstGeom prst="bentConnector2">
              <a:avLst/>
            </a:prstGeom>
            <a:noFill/>
            <a:ln w="28575">
              <a:solidFill>
                <a:schemeClr val="tx1"/>
              </a:solidFill>
              <a:miter lim="800000"/>
              <a:headEnd/>
              <a:tailEnd/>
            </a:ln>
          </p:spPr>
        </p:cxnSp>
        <p:cxnSp>
          <p:nvCxnSpPr>
            <p:cNvPr id="92166" name="_s4102"/>
            <p:cNvCxnSpPr>
              <a:cxnSpLocks noChangeShapeType="1"/>
              <a:stCxn id="4124" idx="1"/>
              <a:endCxn id="4123" idx="2"/>
            </p:cNvCxnSpPr>
            <p:nvPr/>
          </p:nvCxnSpPr>
          <p:spPr bwMode="auto">
            <a:xfrm rot="10800000">
              <a:off x="5524" y="3401"/>
              <a:ext cx="144" cy="287"/>
            </a:xfrm>
            <a:prstGeom prst="bentConnector2">
              <a:avLst/>
            </a:prstGeom>
            <a:noFill/>
            <a:ln w="28575">
              <a:solidFill>
                <a:schemeClr val="tx1"/>
              </a:solidFill>
              <a:miter lim="800000"/>
              <a:headEnd/>
              <a:tailEnd/>
            </a:ln>
          </p:spPr>
        </p:cxnSp>
        <p:cxnSp>
          <p:nvCxnSpPr>
            <p:cNvPr id="92167" name="_s4103"/>
            <p:cNvCxnSpPr>
              <a:cxnSpLocks noChangeShapeType="1"/>
              <a:stCxn id="4123" idx="0"/>
              <a:endCxn id="4116" idx="2"/>
            </p:cNvCxnSpPr>
            <p:nvPr/>
          </p:nvCxnSpPr>
          <p:spPr bwMode="auto">
            <a:xfrm rot="5400000" flipH="1">
              <a:off x="5225" y="2698"/>
              <a:ext cx="145" cy="453"/>
            </a:xfrm>
            <a:prstGeom prst="bentConnector3">
              <a:avLst>
                <a:gd name="adj1" fmla="val 49514"/>
              </a:avLst>
            </a:prstGeom>
            <a:noFill/>
            <a:ln w="28575">
              <a:solidFill>
                <a:schemeClr val="tx1"/>
              </a:solidFill>
              <a:miter lim="800000"/>
              <a:headEnd/>
              <a:tailEnd/>
            </a:ln>
          </p:spPr>
        </p:cxnSp>
        <p:cxnSp>
          <p:nvCxnSpPr>
            <p:cNvPr id="92168" name="_s4104"/>
            <p:cNvCxnSpPr>
              <a:cxnSpLocks noChangeShapeType="1"/>
              <a:stCxn id="4122" idx="0"/>
              <a:endCxn id="4116" idx="2"/>
            </p:cNvCxnSpPr>
            <p:nvPr/>
          </p:nvCxnSpPr>
          <p:spPr bwMode="auto">
            <a:xfrm rot="-5400000">
              <a:off x="4564" y="2490"/>
              <a:ext cx="145" cy="869"/>
            </a:xfrm>
            <a:prstGeom prst="bentConnector3">
              <a:avLst>
                <a:gd name="adj1" fmla="val 49514"/>
              </a:avLst>
            </a:prstGeom>
            <a:noFill/>
            <a:ln w="28575">
              <a:solidFill>
                <a:schemeClr val="tx1"/>
              </a:solidFill>
              <a:miter lim="800000"/>
              <a:headEnd/>
              <a:tailEnd/>
            </a:ln>
          </p:spPr>
        </p:cxnSp>
        <p:cxnSp>
          <p:nvCxnSpPr>
            <p:cNvPr id="92169" name="_s4105"/>
            <p:cNvCxnSpPr>
              <a:cxnSpLocks noChangeShapeType="1"/>
              <a:stCxn id="4121" idx="0"/>
              <a:endCxn id="4113" idx="2"/>
            </p:cNvCxnSpPr>
            <p:nvPr/>
          </p:nvCxnSpPr>
          <p:spPr bwMode="auto">
            <a:xfrm rot="5400000" flipH="1">
              <a:off x="5229" y="934"/>
              <a:ext cx="144" cy="2839"/>
            </a:xfrm>
            <a:prstGeom prst="bentConnector3">
              <a:avLst>
                <a:gd name="adj1" fmla="val 50000"/>
              </a:avLst>
            </a:prstGeom>
            <a:noFill/>
            <a:ln w="28575">
              <a:solidFill>
                <a:schemeClr val="tx1"/>
              </a:solidFill>
              <a:miter lim="800000"/>
              <a:headEnd/>
              <a:tailEnd/>
            </a:ln>
          </p:spPr>
        </p:cxnSp>
        <p:cxnSp>
          <p:nvCxnSpPr>
            <p:cNvPr id="92170" name="_s4106"/>
            <p:cNvCxnSpPr>
              <a:cxnSpLocks noChangeShapeType="1"/>
              <a:stCxn id="4120" idx="1"/>
              <a:endCxn id="4117" idx="2"/>
            </p:cNvCxnSpPr>
            <p:nvPr/>
          </p:nvCxnSpPr>
          <p:spPr bwMode="auto">
            <a:xfrm rot="10800000">
              <a:off x="878" y="3401"/>
              <a:ext cx="143" cy="1149"/>
            </a:xfrm>
            <a:prstGeom prst="bentConnector2">
              <a:avLst/>
            </a:prstGeom>
            <a:noFill/>
            <a:ln w="28575">
              <a:solidFill>
                <a:schemeClr val="tx1"/>
              </a:solidFill>
              <a:miter lim="800000"/>
              <a:headEnd/>
              <a:tailEnd/>
            </a:ln>
          </p:spPr>
        </p:cxnSp>
        <p:cxnSp>
          <p:nvCxnSpPr>
            <p:cNvPr id="92171" name="_s4107"/>
            <p:cNvCxnSpPr>
              <a:cxnSpLocks noChangeShapeType="1"/>
              <a:stCxn id="4119" idx="1"/>
              <a:endCxn id="4117" idx="2"/>
            </p:cNvCxnSpPr>
            <p:nvPr/>
          </p:nvCxnSpPr>
          <p:spPr bwMode="auto">
            <a:xfrm rot="10800000">
              <a:off x="878" y="3401"/>
              <a:ext cx="143" cy="718"/>
            </a:xfrm>
            <a:prstGeom prst="bentConnector2">
              <a:avLst/>
            </a:prstGeom>
            <a:noFill/>
            <a:ln w="28575">
              <a:solidFill>
                <a:schemeClr val="tx1"/>
              </a:solidFill>
              <a:miter lim="800000"/>
              <a:headEnd/>
              <a:tailEnd/>
            </a:ln>
          </p:spPr>
        </p:cxnSp>
        <p:cxnSp>
          <p:nvCxnSpPr>
            <p:cNvPr id="92172" name="_s4108"/>
            <p:cNvCxnSpPr>
              <a:cxnSpLocks noChangeShapeType="1"/>
              <a:stCxn id="4118" idx="1"/>
              <a:endCxn id="4117" idx="2"/>
            </p:cNvCxnSpPr>
            <p:nvPr/>
          </p:nvCxnSpPr>
          <p:spPr bwMode="auto">
            <a:xfrm rot="10800000">
              <a:off x="878" y="3401"/>
              <a:ext cx="143" cy="287"/>
            </a:xfrm>
            <a:prstGeom prst="bentConnector2">
              <a:avLst/>
            </a:prstGeom>
            <a:noFill/>
            <a:ln w="28575">
              <a:solidFill>
                <a:schemeClr val="tx1"/>
              </a:solidFill>
              <a:miter lim="800000"/>
              <a:headEnd/>
              <a:tailEnd/>
            </a:ln>
          </p:spPr>
        </p:cxnSp>
        <p:cxnSp>
          <p:nvCxnSpPr>
            <p:cNvPr id="92173" name="_s4109"/>
            <p:cNvCxnSpPr>
              <a:cxnSpLocks noChangeShapeType="1"/>
              <a:stCxn id="4117" idx="0"/>
              <a:endCxn id="4114" idx="2"/>
            </p:cNvCxnSpPr>
            <p:nvPr/>
          </p:nvCxnSpPr>
          <p:spPr bwMode="auto">
            <a:xfrm rot="-5400000">
              <a:off x="1253" y="2477"/>
              <a:ext cx="145" cy="896"/>
            </a:xfrm>
            <a:prstGeom prst="bentConnector3">
              <a:avLst>
                <a:gd name="adj1" fmla="val 49514"/>
              </a:avLst>
            </a:prstGeom>
            <a:noFill/>
            <a:ln w="28575">
              <a:solidFill>
                <a:schemeClr val="tx1"/>
              </a:solidFill>
              <a:miter lim="800000"/>
              <a:headEnd/>
              <a:tailEnd/>
            </a:ln>
          </p:spPr>
        </p:cxnSp>
        <p:cxnSp>
          <p:nvCxnSpPr>
            <p:cNvPr id="92174" name="_s4110"/>
            <p:cNvCxnSpPr>
              <a:cxnSpLocks noChangeShapeType="1"/>
              <a:stCxn id="4116" idx="0"/>
              <a:endCxn id="4113" idx="2"/>
            </p:cNvCxnSpPr>
            <p:nvPr/>
          </p:nvCxnSpPr>
          <p:spPr bwMode="auto">
            <a:xfrm rot="5400000" flipH="1">
              <a:off x="4404" y="1759"/>
              <a:ext cx="144" cy="1190"/>
            </a:xfrm>
            <a:prstGeom prst="bentConnector3">
              <a:avLst>
                <a:gd name="adj1" fmla="val 50000"/>
              </a:avLst>
            </a:prstGeom>
            <a:noFill/>
            <a:ln w="28575">
              <a:solidFill>
                <a:schemeClr val="tx1"/>
              </a:solidFill>
              <a:miter lim="800000"/>
              <a:headEnd/>
              <a:tailEnd/>
            </a:ln>
          </p:spPr>
        </p:cxnSp>
        <p:cxnSp>
          <p:nvCxnSpPr>
            <p:cNvPr id="92175" name="_s4111"/>
            <p:cNvCxnSpPr>
              <a:cxnSpLocks noChangeShapeType="1"/>
              <a:stCxn id="4115" idx="0"/>
              <a:endCxn id="4113" idx="2"/>
            </p:cNvCxnSpPr>
            <p:nvPr/>
          </p:nvCxnSpPr>
          <p:spPr bwMode="auto">
            <a:xfrm rot="-5400000">
              <a:off x="3580" y="2125"/>
              <a:ext cx="144" cy="458"/>
            </a:xfrm>
            <a:prstGeom prst="bentConnector3">
              <a:avLst>
                <a:gd name="adj1" fmla="val 50000"/>
              </a:avLst>
            </a:prstGeom>
            <a:noFill/>
            <a:ln w="28575">
              <a:solidFill>
                <a:schemeClr val="tx1"/>
              </a:solidFill>
              <a:miter lim="800000"/>
              <a:headEnd/>
              <a:tailEnd/>
            </a:ln>
          </p:spPr>
        </p:cxnSp>
        <p:cxnSp>
          <p:nvCxnSpPr>
            <p:cNvPr id="92176" name="_s4112"/>
            <p:cNvCxnSpPr>
              <a:cxnSpLocks noChangeShapeType="1"/>
              <a:stCxn id="4114" idx="0"/>
              <a:endCxn id="4113" idx="2"/>
            </p:cNvCxnSpPr>
            <p:nvPr/>
          </p:nvCxnSpPr>
          <p:spPr bwMode="auto">
            <a:xfrm rot="-5400000">
              <a:off x="2756" y="1300"/>
              <a:ext cx="144" cy="2107"/>
            </a:xfrm>
            <a:prstGeom prst="bentConnector3">
              <a:avLst>
                <a:gd name="adj1" fmla="val 50000"/>
              </a:avLst>
            </a:prstGeom>
            <a:noFill/>
            <a:ln w="28575">
              <a:solidFill>
                <a:schemeClr val="tx1"/>
              </a:solidFill>
              <a:miter lim="800000"/>
              <a:headEnd/>
              <a:tailEnd/>
            </a:ln>
          </p:spPr>
        </p:cxnSp>
        <p:sp>
          <p:nvSpPr>
            <p:cNvPr id="4113" name="_s4113"/>
            <p:cNvSpPr>
              <a:spLocks noChangeArrowheads="1"/>
            </p:cNvSpPr>
            <p:nvPr/>
          </p:nvSpPr>
          <p:spPr bwMode="auto">
            <a:xfrm>
              <a:off x="3025" y="1682"/>
              <a:ext cx="1710" cy="600"/>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2300" dirty="0">
                  <a:solidFill>
                    <a:srgbClr val="FFFF00"/>
                  </a:solidFill>
                  <a:effectLst>
                    <a:outerShdw blurRad="38100" dist="38100" dir="2700000" algn="tl">
                      <a:srgbClr val="000000"/>
                    </a:outerShdw>
                  </a:effectLst>
                </a:rPr>
                <a:t>Γ. Δ/ΝΤΗΣ</a:t>
              </a:r>
            </a:p>
          </p:txBody>
        </p:sp>
        <p:sp>
          <p:nvSpPr>
            <p:cNvPr id="4114" name="_s4114"/>
            <p:cNvSpPr>
              <a:spLocks noChangeArrowheads="1"/>
            </p:cNvSpPr>
            <p:nvPr/>
          </p:nvSpPr>
          <p:spPr bwMode="auto">
            <a:xfrm>
              <a:off x="1021" y="2426"/>
              <a:ext cx="1505" cy="425"/>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2500" dirty="0">
                  <a:solidFill>
                    <a:srgbClr val="FFFF00"/>
                  </a:solidFill>
                  <a:effectLst>
                    <a:outerShdw blurRad="38100" dist="38100" dir="2700000" algn="tl">
                      <a:srgbClr val="000000"/>
                    </a:outerShdw>
                  </a:effectLst>
                </a:rPr>
                <a:t>Δ/ΝΤΗΣ Α</a:t>
              </a:r>
            </a:p>
          </p:txBody>
        </p:sp>
        <p:sp>
          <p:nvSpPr>
            <p:cNvPr id="4115" name="_s4115"/>
            <p:cNvSpPr>
              <a:spLocks noChangeArrowheads="1"/>
            </p:cNvSpPr>
            <p:nvPr/>
          </p:nvSpPr>
          <p:spPr bwMode="auto">
            <a:xfrm>
              <a:off x="2671" y="2426"/>
              <a:ext cx="1504" cy="425"/>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Δ/ΝΤΗΣ Β</a:t>
              </a:r>
            </a:p>
          </p:txBody>
        </p:sp>
        <p:sp>
          <p:nvSpPr>
            <p:cNvPr id="4116" name="_s4116"/>
            <p:cNvSpPr>
              <a:spLocks noChangeArrowheads="1"/>
            </p:cNvSpPr>
            <p:nvPr/>
          </p:nvSpPr>
          <p:spPr bwMode="auto">
            <a:xfrm>
              <a:off x="4318" y="2426"/>
              <a:ext cx="1505" cy="425"/>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Δ/ΝΤΗΣ Γ</a:t>
              </a:r>
            </a:p>
          </p:txBody>
        </p:sp>
        <p:sp>
          <p:nvSpPr>
            <p:cNvPr id="4117" name="_s4117"/>
            <p:cNvSpPr>
              <a:spLocks noChangeArrowheads="1"/>
            </p:cNvSpPr>
            <p:nvPr/>
          </p:nvSpPr>
          <p:spPr bwMode="auto">
            <a:xfrm>
              <a:off x="288" y="2997"/>
              <a:ext cx="1179" cy="404"/>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2400" dirty="0">
                  <a:solidFill>
                    <a:srgbClr val="FFFF00"/>
                  </a:solidFill>
                  <a:effectLst>
                    <a:outerShdw blurRad="38100" dist="38100" dir="2700000" algn="tl">
                      <a:srgbClr val="000000"/>
                    </a:outerShdw>
                  </a:effectLst>
                </a:rPr>
                <a:t>ΤΜ/ΧΗΣ</a:t>
              </a:r>
            </a:p>
          </p:txBody>
        </p:sp>
        <p:sp>
          <p:nvSpPr>
            <p:cNvPr id="4118" name="_s4118"/>
            <p:cNvSpPr>
              <a:spLocks noChangeArrowheads="1"/>
            </p:cNvSpPr>
            <p:nvPr/>
          </p:nvSpPr>
          <p:spPr bwMode="auto">
            <a:xfrm>
              <a:off x="1021" y="3545"/>
              <a:ext cx="863" cy="287"/>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sp>
          <p:nvSpPr>
            <p:cNvPr id="4119" name="_s4119"/>
            <p:cNvSpPr>
              <a:spLocks noChangeArrowheads="1"/>
            </p:cNvSpPr>
            <p:nvPr/>
          </p:nvSpPr>
          <p:spPr bwMode="auto">
            <a:xfrm>
              <a:off x="1021" y="3976"/>
              <a:ext cx="863" cy="287"/>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sp>
          <p:nvSpPr>
            <p:cNvPr id="4120" name="_s4120"/>
            <p:cNvSpPr>
              <a:spLocks noChangeArrowheads="1"/>
            </p:cNvSpPr>
            <p:nvPr/>
          </p:nvSpPr>
          <p:spPr bwMode="auto">
            <a:xfrm>
              <a:off x="1021" y="4407"/>
              <a:ext cx="863" cy="287"/>
            </a:xfrm>
            <a:prstGeom prst="roundRect">
              <a:avLst>
                <a:gd name="adj" fmla="val 16667"/>
              </a:avLst>
            </a:prstGeom>
            <a:solidFill>
              <a:schemeClr val="accent1"/>
            </a:solidFill>
            <a:ln w="9525">
              <a:solidFill>
                <a:schemeClr val="tx1"/>
              </a:solidFill>
              <a:round/>
              <a:headEnd/>
              <a:tailEnd/>
            </a:ln>
          </p:spPr>
          <p:txBody>
            <a:bodyPr wrap="none" lIns="41656" tIns="20829" rIns="41656" bIns="20829"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sp>
          <p:nvSpPr>
            <p:cNvPr id="4121" name="_s4121"/>
            <p:cNvSpPr>
              <a:spLocks noChangeArrowheads="1"/>
            </p:cNvSpPr>
            <p:nvPr/>
          </p:nvSpPr>
          <p:spPr bwMode="auto">
            <a:xfrm>
              <a:off x="5968" y="2426"/>
              <a:ext cx="1505" cy="425"/>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Δ/ΝΤΗΣ Δ</a:t>
              </a:r>
            </a:p>
          </p:txBody>
        </p:sp>
        <p:sp>
          <p:nvSpPr>
            <p:cNvPr id="4122" name="_s4122"/>
            <p:cNvSpPr>
              <a:spLocks noChangeArrowheads="1"/>
            </p:cNvSpPr>
            <p:nvPr/>
          </p:nvSpPr>
          <p:spPr bwMode="auto">
            <a:xfrm>
              <a:off x="3612" y="2997"/>
              <a:ext cx="1179" cy="404"/>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ΤΜ/ΧΗΣ</a:t>
              </a:r>
            </a:p>
          </p:txBody>
        </p:sp>
        <p:sp>
          <p:nvSpPr>
            <p:cNvPr id="4123" name="_s4123"/>
            <p:cNvSpPr>
              <a:spLocks noChangeArrowheads="1"/>
            </p:cNvSpPr>
            <p:nvPr/>
          </p:nvSpPr>
          <p:spPr bwMode="auto">
            <a:xfrm>
              <a:off x="4935" y="2997"/>
              <a:ext cx="1178" cy="404"/>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ΤΜ/ΧΗΣ</a:t>
              </a:r>
            </a:p>
          </p:txBody>
        </p:sp>
        <p:sp>
          <p:nvSpPr>
            <p:cNvPr id="4124" name="_s4124"/>
            <p:cNvSpPr>
              <a:spLocks noChangeArrowheads="1"/>
            </p:cNvSpPr>
            <p:nvPr/>
          </p:nvSpPr>
          <p:spPr bwMode="auto">
            <a:xfrm>
              <a:off x="5668" y="3545"/>
              <a:ext cx="862" cy="287"/>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sp>
          <p:nvSpPr>
            <p:cNvPr id="4125" name="_s4125"/>
            <p:cNvSpPr>
              <a:spLocks noChangeArrowheads="1"/>
            </p:cNvSpPr>
            <p:nvPr/>
          </p:nvSpPr>
          <p:spPr bwMode="auto">
            <a:xfrm>
              <a:off x="5668" y="3976"/>
              <a:ext cx="862" cy="287"/>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sp>
          <p:nvSpPr>
            <p:cNvPr id="4126" name="_s4126"/>
            <p:cNvSpPr>
              <a:spLocks noChangeArrowheads="1"/>
            </p:cNvSpPr>
            <p:nvPr/>
          </p:nvSpPr>
          <p:spPr bwMode="auto">
            <a:xfrm>
              <a:off x="5668" y="4407"/>
              <a:ext cx="862" cy="287"/>
            </a:xfrm>
            <a:prstGeom prst="roundRect">
              <a:avLst>
                <a:gd name="adj" fmla="val 16667"/>
              </a:avLst>
            </a:prstGeom>
            <a:solidFill>
              <a:schemeClr val="accent1"/>
            </a:solidFill>
            <a:ln w="9525">
              <a:solidFill>
                <a:schemeClr val="tx1"/>
              </a:solidFill>
              <a:round/>
              <a:headEnd/>
              <a:tailEnd/>
            </a:ln>
          </p:spPr>
          <p:txBody>
            <a:bodyPr wrap="none" lIns="42944" tIns="21472" rIns="42944" bIns="21472" anchor="ctr"/>
            <a:lstStyle/>
            <a:p>
              <a:pPr marL="342900" indent="-342900" algn="ctr">
                <a:spcBef>
                  <a:spcPct val="20000"/>
                </a:spcBef>
                <a:buClr>
                  <a:schemeClr val="hlink"/>
                </a:buClr>
                <a:buSzPct val="90000"/>
                <a:buFont typeface="Wingdings" pitchFamily="2" charset="2"/>
                <a:buNone/>
              </a:pPr>
              <a:r>
                <a:rPr lang="el-GR" sz="800" dirty="0">
                  <a:effectLst>
                    <a:outerShdw blurRad="38100" dist="38100" dir="2700000" algn="tl">
                      <a:srgbClr val="000000"/>
                    </a:outerShdw>
                  </a:effectLst>
                </a:rPr>
                <a:t>ΣΤΕΛΕΧΟΣ</a:t>
              </a:r>
            </a:p>
          </p:txBody>
        </p:sp>
      </p:gr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8640"/>
            <a:ext cx="8229600" cy="1228998"/>
          </a:xfrm>
        </p:spPr>
        <p:txBody>
          <a:bodyPr>
            <a:normAutofit fontScale="90000"/>
          </a:bodyPr>
          <a:lstStyle/>
          <a:p>
            <a:pPr eaLnBrk="1" hangingPunct="1"/>
            <a:r>
              <a:rPr lang="el-GR" b="1" dirty="0" smtClean="0">
                <a:ea typeface="ＭＳ Ｐゴシック" pitchFamily="34" charset="-128"/>
              </a:rPr>
              <a:t/>
            </a:r>
            <a:br>
              <a:rPr lang="el-GR" b="1" dirty="0" smtClean="0">
                <a:ea typeface="ＭＳ Ｐゴシック" pitchFamily="34" charset="-128"/>
              </a:rPr>
            </a:br>
            <a:r>
              <a:rPr lang="en-US" b="1" dirty="0" smtClean="0">
                <a:ea typeface="ＭＳ Ｐゴシック" pitchFamily="34" charset="-128"/>
              </a:rPr>
              <a:t>Chester Barnard</a:t>
            </a:r>
            <a:r>
              <a:rPr lang="el-GR" dirty="0" smtClean="0">
                <a:ea typeface="ＭＳ Ｐゴシック" pitchFamily="34" charset="-128"/>
              </a:rPr>
              <a:t/>
            </a:r>
            <a:br>
              <a:rPr lang="el-GR" dirty="0" smtClean="0">
                <a:ea typeface="ＭＳ Ｐゴシック" pitchFamily="34" charset="-128"/>
              </a:rPr>
            </a:br>
            <a:r>
              <a:rPr lang="el-GR" sz="3600" b="1" dirty="0" smtClean="0">
                <a:solidFill>
                  <a:srgbClr val="C00000"/>
                </a:solidFill>
                <a:ea typeface="ＭＳ Ｐゴシック" pitchFamily="34" charset="-128"/>
              </a:rPr>
              <a:t>Η θεωρία αποδοχής της εξουσίας</a:t>
            </a:r>
            <a:r>
              <a:rPr lang="el-GR" b="1" dirty="0" smtClean="0">
                <a:solidFill>
                  <a:srgbClr val="C00000"/>
                </a:solidFill>
                <a:ea typeface="ＭＳ Ｐゴシック" pitchFamily="34" charset="-128"/>
              </a:rPr>
              <a:t/>
            </a:r>
            <a:br>
              <a:rPr lang="el-GR" b="1" dirty="0" smtClean="0">
                <a:solidFill>
                  <a:srgbClr val="C00000"/>
                </a:solidFill>
                <a:ea typeface="ＭＳ Ｐゴシック" pitchFamily="34" charset="-128"/>
              </a:rPr>
            </a:br>
            <a:endParaRPr lang="el-GR" b="1" dirty="0" smtClean="0">
              <a:solidFill>
                <a:srgbClr val="C00000"/>
              </a:solidFill>
              <a:ea typeface="ＭＳ Ｐゴシック" pitchFamily="34" charset="-128"/>
            </a:endParaRPr>
          </a:p>
        </p:txBody>
      </p:sp>
      <p:sp>
        <p:nvSpPr>
          <p:cNvPr id="94210" name="Rectangle 3"/>
          <p:cNvSpPr>
            <a:spLocks noGrp="1" noChangeArrowheads="1"/>
          </p:cNvSpPr>
          <p:nvPr>
            <p:ph idx="1"/>
          </p:nvPr>
        </p:nvSpPr>
        <p:spPr>
          <a:xfrm>
            <a:off x="179512" y="1600200"/>
            <a:ext cx="8712968" cy="4925144"/>
          </a:xfrm>
        </p:spPr>
        <p:txBody>
          <a:bodyPr/>
          <a:lstStyle/>
          <a:p>
            <a:pPr eaLnBrk="1" hangingPunct="1">
              <a:lnSpc>
                <a:spcPct val="90000"/>
              </a:lnSpc>
              <a:buFont typeface="Wingdings" pitchFamily="2" charset="2"/>
              <a:buNone/>
            </a:pPr>
            <a:r>
              <a:rPr lang="el-GR" b="1" u="sng" dirty="0" smtClean="0">
                <a:ea typeface="ＭＳ Ｐゴシック" pitchFamily="34" charset="-128"/>
              </a:rPr>
              <a:t>Οι εργαζόμενοι αποδέχονται την εξουσία, όταν</a:t>
            </a:r>
            <a:r>
              <a:rPr lang="en-US" b="1" u="sng" dirty="0" smtClean="0">
                <a:ea typeface="ＭＳ Ｐゴシック" pitchFamily="34" charset="-128"/>
              </a:rPr>
              <a:t>:</a:t>
            </a:r>
            <a:endParaRPr lang="el-GR" b="1" u="sng" dirty="0" smtClean="0">
              <a:ea typeface="ＭＳ Ｐゴシック" pitchFamily="34" charset="-128"/>
            </a:endParaRPr>
          </a:p>
          <a:p>
            <a:pPr algn="just" eaLnBrk="1" hangingPunct="1">
              <a:lnSpc>
                <a:spcPct val="90000"/>
              </a:lnSpc>
            </a:pPr>
            <a:r>
              <a:rPr lang="el-GR" dirty="0" smtClean="0">
                <a:ea typeface="ＭＳ Ｐゴシック" pitchFamily="34" charset="-128"/>
              </a:rPr>
              <a:t>Κατανοούν τις εντολές</a:t>
            </a:r>
          </a:p>
          <a:p>
            <a:pPr algn="just" eaLnBrk="1" hangingPunct="1">
              <a:lnSpc>
                <a:spcPct val="90000"/>
              </a:lnSpc>
            </a:pPr>
            <a:r>
              <a:rPr lang="el-GR" dirty="0" smtClean="0">
                <a:ea typeface="ＭＳ Ｐゴシック" pitchFamily="34" charset="-128"/>
              </a:rPr>
              <a:t>Αισθάνονται ότι οι εντολές είναι συμβατές με τους στόχους του οργανισμού.</a:t>
            </a:r>
          </a:p>
          <a:p>
            <a:pPr algn="just" eaLnBrk="1" hangingPunct="1">
              <a:lnSpc>
                <a:spcPct val="90000"/>
              </a:lnSpc>
            </a:pPr>
            <a:r>
              <a:rPr lang="el-GR" dirty="0" smtClean="0">
                <a:ea typeface="ＭＳ Ｐゴシック" pitchFamily="34" charset="-128"/>
              </a:rPr>
              <a:t>Οι εντολές δεν συγκρούονται με τα προσωπικά τους </a:t>
            </a:r>
            <a:r>
              <a:rPr lang="ja-JP" altLang="el-GR" dirty="0" smtClean="0">
                <a:ea typeface="ＭＳ Ｐゴシック" pitchFamily="34" charset="-128"/>
              </a:rPr>
              <a:t>‘</a:t>
            </a:r>
            <a:r>
              <a:rPr lang="el-GR" altLang="ja-JP" dirty="0" smtClean="0">
                <a:ea typeface="ＭＳ Ｐゴシック" pitchFamily="34" charset="-128"/>
              </a:rPr>
              <a:t>πιστεύω</a:t>
            </a:r>
            <a:r>
              <a:rPr lang="ja-JP" altLang="el-GR" dirty="0" smtClean="0">
                <a:ea typeface="ＭＳ Ｐゴシック" pitchFamily="34" charset="-128"/>
              </a:rPr>
              <a:t>’</a:t>
            </a:r>
            <a:r>
              <a:rPr lang="el-GR" altLang="ja-JP" dirty="0" smtClean="0">
                <a:ea typeface="ＭＳ Ｐゴシック" pitchFamily="34" charset="-128"/>
              </a:rPr>
              <a:t>.</a:t>
            </a:r>
          </a:p>
          <a:p>
            <a:pPr algn="just" eaLnBrk="1" hangingPunct="1">
              <a:lnSpc>
                <a:spcPct val="90000"/>
              </a:lnSpc>
            </a:pPr>
            <a:r>
              <a:rPr lang="el-GR" dirty="0" smtClean="0">
                <a:ea typeface="ＭＳ Ｐゴシック" pitchFamily="34" charset="-128"/>
              </a:rPr>
              <a:t>Είναι σε θέση να εκτελέσουν την εργασία όπως τους ανατέθηκε.</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Εξουσία και Δύναμη</a:t>
            </a:r>
          </a:p>
        </p:txBody>
      </p:sp>
      <p:sp>
        <p:nvSpPr>
          <p:cNvPr id="95234" name="Rectangle 3"/>
          <p:cNvSpPr>
            <a:spLocks noGrp="1" noChangeArrowheads="1"/>
          </p:cNvSpPr>
          <p:nvPr>
            <p:ph idx="1"/>
          </p:nvPr>
        </p:nvSpPr>
        <p:spPr/>
        <p:txBody>
          <a:bodyPr/>
          <a:lstStyle/>
          <a:p>
            <a:pPr algn="just" eaLnBrk="1" hangingPunct="1"/>
            <a:r>
              <a:rPr lang="el-GR" sz="3600" b="1" dirty="0" smtClean="0">
                <a:solidFill>
                  <a:srgbClr val="7030A0"/>
                </a:solidFill>
                <a:ea typeface="ＭＳ Ｐゴシック" pitchFamily="34" charset="-128"/>
              </a:rPr>
              <a:t>Η εξουσία είναι συνυφασμένη με τη θέση   που κατέχει ένα στέλεχος.</a:t>
            </a:r>
          </a:p>
          <a:p>
            <a:pPr algn="just" eaLnBrk="1" hangingPunct="1"/>
            <a:r>
              <a:rPr lang="el-GR" sz="3600" b="1" dirty="0" smtClean="0">
                <a:solidFill>
                  <a:srgbClr val="7030A0"/>
                </a:solidFill>
                <a:ea typeface="ＭＳ Ｐゴシック" pitchFamily="34" charset="-128"/>
              </a:rPr>
              <a:t>Η δύναμη είναι συνυφασμένη με την προσωπικότητα του στελέχους. </a:t>
            </a:r>
          </a:p>
          <a:p>
            <a:pPr algn="just" eaLnBrk="1" hangingPunct="1"/>
            <a:r>
              <a:rPr lang="el-GR" sz="3600" b="1" dirty="0" smtClean="0">
                <a:solidFill>
                  <a:srgbClr val="7030A0"/>
                </a:solidFill>
                <a:ea typeface="ＭＳ Ｐゴシック" pitchFamily="34" charset="-128"/>
              </a:rPr>
              <a:t>Ασκεί επιρροή στη διαδικασία λήψης των αποφάσεων.</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Όριο άσκησης εποπτείας</a:t>
            </a:r>
          </a:p>
        </p:txBody>
      </p:sp>
      <p:sp>
        <p:nvSpPr>
          <p:cNvPr id="96258" name="Rectangle 3"/>
          <p:cNvSpPr>
            <a:spLocks noGrp="1" noChangeArrowheads="1"/>
          </p:cNvSpPr>
          <p:nvPr>
            <p:ph idx="1"/>
          </p:nvPr>
        </p:nvSpPr>
        <p:spPr/>
        <p:txBody>
          <a:bodyPr/>
          <a:lstStyle/>
          <a:p>
            <a:pPr algn="just" eaLnBrk="1" hangingPunct="1"/>
            <a:r>
              <a:rPr lang="el-GR" b="1" dirty="0" smtClean="0">
                <a:solidFill>
                  <a:srgbClr val="7030A0"/>
                </a:solidFill>
                <a:ea typeface="ＭＳ Ｐゴシック" pitchFamily="34" charset="-128"/>
              </a:rPr>
              <a:t>Πόσους υφισταμένους μπορεί να εποπτεύσει αποτελεσματικά και αποδοτικά ένας προϊστάμενος.</a:t>
            </a:r>
          </a:p>
          <a:p>
            <a:pPr algn="just" eaLnBrk="1" hangingPunct="1">
              <a:buFont typeface="Wingdings" pitchFamily="2" charset="2"/>
              <a:buNone/>
            </a:pPr>
            <a:endParaRPr lang="el-GR" b="1" dirty="0" smtClean="0">
              <a:solidFill>
                <a:srgbClr val="7030A0"/>
              </a:solidFill>
              <a:ea typeface="ＭＳ Ｐゴシック" pitchFamily="34" charset="-128"/>
            </a:endParaRPr>
          </a:p>
          <a:p>
            <a:pPr algn="just" eaLnBrk="1" hangingPunct="1"/>
            <a:r>
              <a:rPr lang="el-GR" b="1" dirty="0" smtClean="0">
                <a:solidFill>
                  <a:srgbClr val="7030A0"/>
                </a:solidFill>
                <a:ea typeface="ＭＳ Ｐゴシック" pitchFamily="34" charset="-128"/>
              </a:rPr>
              <a:t>Καθορίζει σε μεγάλο βαθμό τον αριθμό των επιπέδων ιεραρχίας και των μάνατζερ που θα έχει ένας οργανισμός.</a:t>
            </a:r>
          </a:p>
          <a:p>
            <a:pPr eaLnBrk="1" hangingPunct="1"/>
            <a:endParaRPr lang="el-GR" dirty="0" smtClean="0">
              <a:solidFill>
                <a:srgbClr val="FFFF00"/>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Τμηματοποίηση</a:t>
            </a:r>
          </a:p>
        </p:txBody>
      </p:sp>
      <p:sp>
        <p:nvSpPr>
          <p:cNvPr id="100354" name="Rectangle 3"/>
          <p:cNvSpPr>
            <a:spLocks noGrp="1" noChangeArrowheads="1"/>
          </p:cNvSpPr>
          <p:nvPr>
            <p:ph idx="1"/>
          </p:nvPr>
        </p:nvSpPr>
        <p:spPr>
          <a:xfrm>
            <a:off x="179512" y="1600200"/>
            <a:ext cx="8712968" cy="4525963"/>
          </a:xfrm>
        </p:spPr>
        <p:txBody>
          <a:bodyPr/>
          <a:lstStyle/>
          <a:p>
            <a:pPr algn="ctr" eaLnBrk="1" hangingPunct="1">
              <a:buFont typeface="Wingdings" pitchFamily="2" charset="2"/>
              <a:buNone/>
            </a:pPr>
            <a:endParaRPr lang="el-GR" sz="3600" dirty="0" smtClean="0">
              <a:solidFill>
                <a:srgbClr val="FFFF00"/>
              </a:solidFill>
              <a:ea typeface="ＭＳ Ｐゴシック" pitchFamily="34" charset="-128"/>
            </a:endParaRPr>
          </a:p>
          <a:p>
            <a:pPr algn="just"/>
            <a:r>
              <a:rPr lang="el-GR" sz="3600" b="1" dirty="0" smtClean="0">
                <a:solidFill>
                  <a:srgbClr val="7030A0"/>
                </a:solidFill>
                <a:ea typeface="ＭＳ Ｐゴシック" pitchFamily="34" charset="-128"/>
              </a:rPr>
              <a:t>Η διαίρεση σε τομείς,  αναφέρεται στη διαδικασία δημιουργίας ομάδων ανθρώπων, που εκτελούν σχετικά μεταξύ τους καθήκοντα και τοποθετούνται υπό την εποπτεία διοικητικών στελεχών.</a:t>
            </a:r>
            <a:r>
              <a:rPr lang="el-GR" b="1" dirty="0" smtClean="0">
                <a:solidFill>
                  <a:srgbClr val="7030A0"/>
                </a:solidFill>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Κριτήρια Τμηματοποίησης</a:t>
            </a:r>
          </a:p>
        </p:txBody>
      </p:sp>
      <p:sp>
        <p:nvSpPr>
          <p:cNvPr id="101378" name="Rectangle 3"/>
          <p:cNvSpPr>
            <a:spLocks noGrp="1" noChangeArrowheads="1"/>
          </p:cNvSpPr>
          <p:nvPr>
            <p:ph idx="1"/>
          </p:nvPr>
        </p:nvSpPr>
        <p:spPr/>
        <p:txBody>
          <a:bodyPr>
            <a:normAutofit lnSpcReduction="10000"/>
          </a:bodyPr>
          <a:lstStyle/>
          <a:p>
            <a:pPr eaLnBrk="1" hangingPunct="1"/>
            <a:r>
              <a:rPr lang="el-GR" sz="3600" dirty="0" smtClean="0">
                <a:solidFill>
                  <a:srgbClr val="002060"/>
                </a:solidFill>
                <a:ea typeface="ＭＳ Ｐゴシック" pitchFamily="34" charset="-128"/>
              </a:rPr>
              <a:t> </a:t>
            </a:r>
            <a:r>
              <a:rPr lang="el-GR" sz="3600" b="1" dirty="0" smtClean="0">
                <a:solidFill>
                  <a:srgbClr val="7030A0"/>
                </a:solidFill>
                <a:ea typeface="ＭＳ Ｐゴシック" pitchFamily="34" charset="-128"/>
              </a:rPr>
              <a:t>Λειτουργία</a:t>
            </a:r>
          </a:p>
          <a:p>
            <a:pPr eaLnBrk="1" hangingPunct="1">
              <a:buFont typeface="Wingdings" pitchFamily="2" charset="2"/>
              <a:buNone/>
            </a:pPr>
            <a:endParaRPr lang="el-GR" sz="3600" b="1" dirty="0" smtClean="0">
              <a:solidFill>
                <a:srgbClr val="7030A0"/>
              </a:solidFill>
              <a:ea typeface="ＭＳ Ｐゴシック" pitchFamily="34" charset="-128"/>
            </a:endParaRPr>
          </a:p>
          <a:p>
            <a:pPr eaLnBrk="1" hangingPunct="1"/>
            <a:r>
              <a:rPr lang="el-GR" sz="3600" b="1" dirty="0" smtClean="0">
                <a:solidFill>
                  <a:srgbClr val="7030A0"/>
                </a:solidFill>
                <a:ea typeface="ＭＳ Ｐゴシック" pitchFamily="34" charset="-128"/>
              </a:rPr>
              <a:t> Προϊόν ή υπηρεσία</a:t>
            </a:r>
          </a:p>
          <a:p>
            <a:pPr eaLnBrk="1" hangingPunct="1">
              <a:buFont typeface="Wingdings" pitchFamily="2" charset="2"/>
              <a:buNone/>
            </a:pPr>
            <a:endParaRPr lang="el-GR" sz="3600" b="1" dirty="0" smtClean="0">
              <a:solidFill>
                <a:srgbClr val="7030A0"/>
              </a:solidFill>
              <a:ea typeface="ＭＳ Ｐゴシック" pitchFamily="34" charset="-128"/>
            </a:endParaRPr>
          </a:p>
          <a:p>
            <a:pPr eaLnBrk="1" hangingPunct="1"/>
            <a:r>
              <a:rPr lang="el-GR" sz="3600" b="1" dirty="0" smtClean="0">
                <a:solidFill>
                  <a:srgbClr val="7030A0"/>
                </a:solidFill>
                <a:ea typeface="ＭＳ Ｐゴシック" pitchFamily="34" charset="-128"/>
              </a:rPr>
              <a:t> Πελάτης</a:t>
            </a:r>
          </a:p>
          <a:p>
            <a:pPr eaLnBrk="1" hangingPunct="1">
              <a:buFont typeface="Wingdings" pitchFamily="2" charset="2"/>
              <a:buNone/>
            </a:pPr>
            <a:endParaRPr lang="el-GR" sz="3600" b="1" dirty="0" smtClean="0">
              <a:solidFill>
                <a:srgbClr val="7030A0"/>
              </a:solidFill>
              <a:ea typeface="ＭＳ Ｐゴシック" pitchFamily="34" charset="-128"/>
            </a:endParaRPr>
          </a:p>
          <a:p>
            <a:pPr eaLnBrk="1" hangingPunct="1"/>
            <a:r>
              <a:rPr lang="el-GR" sz="3600" b="1" dirty="0" smtClean="0">
                <a:solidFill>
                  <a:srgbClr val="7030A0"/>
                </a:solidFill>
                <a:ea typeface="ＭＳ Ｐゴシック" pitchFamily="34" charset="-128"/>
              </a:rPr>
              <a:t> Γεωγραφική περιοχή</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Rectangle 13"/>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Λειτουργική Οργάνωση</a:t>
            </a:r>
          </a:p>
        </p:txBody>
      </p:sp>
      <p:grpSp>
        <p:nvGrpSpPr>
          <p:cNvPr id="2" name="Organization Chart 5"/>
          <p:cNvGrpSpPr>
            <a:grpSpLocks noGrp="1" noChangeAspect="1"/>
          </p:cNvGrpSpPr>
          <p:nvPr/>
        </p:nvGrpSpPr>
        <p:grpSpPr bwMode="auto">
          <a:xfrm>
            <a:off x="457200" y="1600200"/>
            <a:ext cx="8229600" cy="4530725"/>
            <a:chOff x="288" y="731"/>
            <a:chExt cx="4209" cy="2854"/>
          </a:xfrm>
        </p:grpSpPr>
        <p:sp>
          <p:nvSpPr>
            <p:cNvPr id="102403" name="AutoShape 4"/>
            <p:cNvSpPr>
              <a:spLocks noChangeAspect="1" noChangeArrowheads="1" noTextEdit="1"/>
            </p:cNvSpPr>
            <p:nvPr/>
          </p:nvSpPr>
          <p:spPr bwMode="auto">
            <a:xfrm>
              <a:off x="288" y="731"/>
              <a:ext cx="4209" cy="2854"/>
            </a:xfrm>
            <a:prstGeom prst="rect">
              <a:avLst/>
            </a:prstGeom>
            <a:noFill/>
            <a:ln w="9525">
              <a:noFill/>
              <a:miter lim="800000"/>
              <a:headEnd/>
              <a:tailEnd/>
            </a:ln>
          </p:spPr>
          <p:txBody>
            <a:bodyPr/>
            <a:lstStyle/>
            <a:p>
              <a:endParaRPr lang="el-GR" dirty="0"/>
            </a:p>
          </p:txBody>
        </p:sp>
        <p:cxnSp>
          <p:nvCxnSpPr>
            <p:cNvPr id="102404" name="_s5124"/>
            <p:cNvCxnSpPr>
              <a:cxnSpLocks noChangeShapeType="1"/>
              <a:stCxn id="102410" idx="0"/>
              <a:endCxn id="5127" idx="2"/>
            </p:cNvCxnSpPr>
            <p:nvPr/>
          </p:nvCxnSpPr>
          <p:spPr bwMode="auto">
            <a:xfrm rot="5400000" flipH="1">
              <a:off x="3046" y="1011"/>
              <a:ext cx="144" cy="1451"/>
            </a:xfrm>
            <a:prstGeom prst="bentConnector3">
              <a:avLst>
                <a:gd name="adj1" fmla="val 50000"/>
              </a:avLst>
            </a:prstGeom>
            <a:noFill/>
            <a:ln w="28575">
              <a:solidFill>
                <a:schemeClr val="tx1"/>
              </a:solidFill>
              <a:miter lim="800000"/>
              <a:headEnd/>
              <a:tailEnd/>
            </a:ln>
          </p:spPr>
        </p:cxnSp>
        <p:cxnSp>
          <p:nvCxnSpPr>
            <p:cNvPr id="102405" name="_s5125"/>
            <p:cNvCxnSpPr>
              <a:cxnSpLocks noChangeShapeType="1"/>
              <a:stCxn id="102409" idx="0"/>
              <a:endCxn id="5127" idx="2"/>
            </p:cNvCxnSpPr>
            <p:nvPr/>
          </p:nvCxnSpPr>
          <p:spPr bwMode="auto">
            <a:xfrm rot="5400000" flipH="1">
              <a:off x="2321" y="1736"/>
              <a:ext cx="144" cy="1"/>
            </a:xfrm>
            <a:prstGeom prst="bentConnector3">
              <a:avLst>
                <a:gd name="adj1" fmla="val 50000"/>
              </a:avLst>
            </a:prstGeom>
            <a:noFill/>
            <a:ln w="28575">
              <a:solidFill>
                <a:schemeClr val="tx1"/>
              </a:solidFill>
              <a:miter lim="800000"/>
              <a:headEnd/>
              <a:tailEnd/>
            </a:ln>
          </p:spPr>
        </p:cxnSp>
        <p:cxnSp>
          <p:nvCxnSpPr>
            <p:cNvPr id="102406" name="_s5126"/>
            <p:cNvCxnSpPr>
              <a:cxnSpLocks noChangeShapeType="1"/>
              <a:stCxn id="102408" idx="0"/>
              <a:endCxn id="5127" idx="2"/>
            </p:cNvCxnSpPr>
            <p:nvPr/>
          </p:nvCxnSpPr>
          <p:spPr bwMode="auto">
            <a:xfrm rot="-5400000">
              <a:off x="1595" y="1012"/>
              <a:ext cx="144" cy="1450"/>
            </a:xfrm>
            <a:prstGeom prst="bentConnector3">
              <a:avLst>
                <a:gd name="adj1" fmla="val 50000"/>
              </a:avLst>
            </a:prstGeom>
            <a:noFill/>
            <a:ln w="28575">
              <a:solidFill>
                <a:schemeClr val="tx1"/>
              </a:solidFill>
              <a:miter lim="800000"/>
              <a:headEnd/>
              <a:tailEnd/>
            </a:ln>
          </p:spPr>
        </p:cxnSp>
        <p:sp>
          <p:nvSpPr>
            <p:cNvPr id="5127" name="_s5127"/>
            <p:cNvSpPr>
              <a:spLocks noChangeArrowheads="1"/>
            </p:cNvSpPr>
            <p:nvPr/>
          </p:nvSpPr>
          <p:spPr bwMode="auto">
            <a:xfrm>
              <a:off x="1542" y="1206"/>
              <a:ext cx="1700" cy="459"/>
            </a:xfrm>
            <a:prstGeom prst="roundRect">
              <a:avLst>
                <a:gd name="adj" fmla="val 16667"/>
              </a:avLst>
            </a:prstGeom>
            <a:solidFill>
              <a:schemeClr val="accent1"/>
            </a:solidFill>
            <a:ln w="9525">
              <a:solidFill>
                <a:schemeClr val="tx1"/>
              </a:solidFill>
              <a:round/>
              <a:headEnd/>
              <a:tailEnd/>
            </a:ln>
          </p:spPr>
          <p:txBody>
            <a:bodyPr wrap="none" lIns="75222" tIns="37610" rIns="75222" bIns="37610" anchor="ctr"/>
            <a:lstStyle/>
            <a:p>
              <a:pPr algn="ctr"/>
              <a:r>
                <a:rPr lang="el-GR" sz="3800" dirty="0">
                  <a:solidFill>
                    <a:srgbClr val="FFFF00"/>
                  </a:solidFill>
                  <a:effectLst>
                    <a:outerShdw blurRad="38100" dist="38100" dir="2700000" algn="tl">
                      <a:srgbClr val="000000"/>
                    </a:outerShdw>
                  </a:effectLst>
                </a:rPr>
                <a:t>Γενικός Δ/ντής</a:t>
              </a:r>
            </a:p>
          </p:txBody>
        </p:sp>
        <p:sp>
          <p:nvSpPr>
            <p:cNvPr id="102408" name="_s5128"/>
            <p:cNvSpPr>
              <a:spLocks noChangeArrowheads="1"/>
            </p:cNvSpPr>
            <p:nvPr/>
          </p:nvSpPr>
          <p:spPr bwMode="auto">
            <a:xfrm>
              <a:off x="288" y="1809"/>
              <a:ext cx="1307" cy="332"/>
            </a:xfrm>
            <a:prstGeom prst="roundRect">
              <a:avLst>
                <a:gd name="adj" fmla="val 16667"/>
              </a:avLst>
            </a:prstGeom>
            <a:solidFill>
              <a:schemeClr val="accent1"/>
            </a:solidFill>
            <a:ln w="9525">
              <a:solidFill>
                <a:schemeClr val="tx1"/>
              </a:solidFill>
              <a:round/>
              <a:headEnd/>
              <a:tailEnd/>
            </a:ln>
          </p:spPr>
          <p:txBody>
            <a:bodyPr wrap="none" lIns="75222" tIns="37610" rIns="75222" bIns="37610" anchor="ctr"/>
            <a:lstStyle/>
            <a:p>
              <a:pPr algn="ctr"/>
              <a:r>
                <a:rPr lang="el-GR" sz="2600" b="1" dirty="0">
                  <a:solidFill>
                    <a:srgbClr val="FFFF00"/>
                  </a:solidFill>
                </a:rPr>
                <a:t>Τεχνικό Τμήμα</a:t>
              </a:r>
            </a:p>
          </p:txBody>
        </p:sp>
        <p:sp>
          <p:nvSpPr>
            <p:cNvPr id="102409" name="_s5129"/>
            <p:cNvSpPr>
              <a:spLocks noChangeArrowheads="1"/>
            </p:cNvSpPr>
            <p:nvPr/>
          </p:nvSpPr>
          <p:spPr bwMode="auto">
            <a:xfrm>
              <a:off x="1739" y="1809"/>
              <a:ext cx="1307" cy="332"/>
            </a:xfrm>
            <a:prstGeom prst="roundRect">
              <a:avLst>
                <a:gd name="adj" fmla="val 16667"/>
              </a:avLst>
            </a:prstGeom>
            <a:solidFill>
              <a:schemeClr val="accent1"/>
            </a:solidFill>
            <a:ln w="9525">
              <a:solidFill>
                <a:schemeClr val="tx1"/>
              </a:solidFill>
              <a:round/>
              <a:headEnd/>
              <a:tailEnd/>
            </a:ln>
          </p:spPr>
          <p:txBody>
            <a:bodyPr wrap="none" lIns="75222" tIns="37610" rIns="75222" bIns="37610" anchor="ctr"/>
            <a:lstStyle/>
            <a:p>
              <a:pPr algn="ctr"/>
              <a:r>
                <a:rPr lang="el-GR" sz="2600" b="1" dirty="0">
                  <a:solidFill>
                    <a:srgbClr val="FFFF00"/>
                  </a:solidFill>
                </a:rPr>
                <a:t>Παραγωγή</a:t>
              </a:r>
            </a:p>
          </p:txBody>
        </p:sp>
        <p:sp>
          <p:nvSpPr>
            <p:cNvPr id="102410" name="_s5130"/>
            <p:cNvSpPr>
              <a:spLocks noChangeArrowheads="1"/>
            </p:cNvSpPr>
            <p:nvPr/>
          </p:nvSpPr>
          <p:spPr bwMode="auto">
            <a:xfrm>
              <a:off x="3190" y="1809"/>
              <a:ext cx="1307" cy="332"/>
            </a:xfrm>
            <a:prstGeom prst="roundRect">
              <a:avLst>
                <a:gd name="adj" fmla="val 16667"/>
              </a:avLst>
            </a:prstGeom>
            <a:solidFill>
              <a:schemeClr val="accent1"/>
            </a:solidFill>
            <a:ln w="9525">
              <a:solidFill>
                <a:schemeClr val="tx1"/>
              </a:solidFill>
              <a:round/>
              <a:headEnd/>
              <a:tailEnd/>
            </a:ln>
          </p:spPr>
          <p:txBody>
            <a:bodyPr wrap="none" lIns="75222" tIns="37610" rIns="75222" bIns="37610" anchor="ctr"/>
            <a:lstStyle/>
            <a:p>
              <a:pPr algn="ctr"/>
              <a:r>
                <a:rPr lang="el-GR" sz="2600" b="1" dirty="0">
                  <a:solidFill>
                    <a:srgbClr val="FFFF00"/>
                  </a:solidFill>
                </a:rPr>
                <a:t>Πωλήσεις</a:t>
              </a:r>
            </a:p>
          </p:txBody>
        </p:sp>
      </p:gr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sz="4800" b="1" dirty="0" smtClean="0">
                <a:solidFill>
                  <a:srgbClr val="002060"/>
                </a:solidFill>
                <a:ea typeface="ＭＳ Ｐゴシック" pitchFamily="34" charset="-128"/>
              </a:rPr>
              <a:t>Προϊόν ή Υπηρεσία</a:t>
            </a:r>
          </a:p>
        </p:txBody>
      </p:sp>
      <p:grpSp>
        <p:nvGrpSpPr>
          <p:cNvPr id="2" name="Organization Chart 5"/>
          <p:cNvGrpSpPr>
            <a:grpSpLocks noGrp="1" noChangeAspect="1"/>
          </p:cNvGrpSpPr>
          <p:nvPr/>
        </p:nvGrpSpPr>
        <p:grpSpPr bwMode="auto">
          <a:xfrm>
            <a:off x="381000" y="1524000"/>
            <a:ext cx="8382000" cy="4683125"/>
            <a:chOff x="240" y="687"/>
            <a:chExt cx="3881" cy="2950"/>
          </a:xfrm>
        </p:grpSpPr>
        <p:sp>
          <p:nvSpPr>
            <p:cNvPr id="103431" name="AutoShape 4"/>
            <p:cNvSpPr>
              <a:spLocks noChangeAspect="1" noChangeArrowheads="1" noTextEdit="1"/>
            </p:cNvSpPr>
            <p:nvPr/>
          </p:nvSpPr>
          <p:spPr bwMode="auto">
            <a:xfrm>
              <a:off x="240" y="687"/>
              <a:ext cx="3881" cy="2950"/>
            </a:xfrm>
            <a:prstGeom prst="rect">
              <a:avLst/>
            </a:prstGeom>
            <a:noFill/>
            <a:ln w="9525">
              <a:noFill/>
              <a:miter lim="800000"/>
              <a:headEnd/>
              <a:tailEnd/>
            </a:ln>
          </p:spPr>
          <p:txBody>
            <a:bodyPr/>
            <a:lstStyle/>
            <a:p>
              <a:endParaRPr lang="el-GR" dirty="0"/>
            </a:p>
          </p:txBody>
        </p:sp>
        <p:cxnSp>
          <p:nvCxnSpPr>
            <p:cNvPr id="103432" name="_s6148"/>
            <p:cNvCxnSpPr>
              <a:cxnSpLocks noChangeShapeType="1"/>
              <a:stCxn id="103442" idx="0"/>
              <a:endCxn id="103438" idx="2"/>
            </p:cNvCxnSpPr>
            <p:nvPr/>
          </p:nvCxnSpPr>
          <p:spPr bwMode="auto">
            <a:xfrm rot="5400000" flipH="1">
              <a:off x="1981" y="1743"/>
              <a:ext cx="144" cy="753"/>
            </a:xfrm>
            <a:prstGeom prst="bentConnector3">
              <a:avLst>
                <a:gd name="adj1" fmla="val 50000"/>
              </a:avLst>
            </a:prstGeom>
            <a:noFill/>
            <a:ln w="28575">
              <a:solidFill>
                <a:schemeClr val="tx1"/>
              </a:solidFill>
              <a:miter lim="800000"/>
              <a:headEnd/>
              <a:tailEnd/>
            </a:ln>
          </p:spPr>
        </p:cxnSp>
        <p:cxnSp>
          <p:nvCxnSpPr>
            <p:cNvPr id="103433" name="_s6149"/>
            <p:cNvCxnSpPr>
              <a:cxnSpLocks noChangeShapeType="1"/>
              <a:stCxn id="103441" idx="0"/>
              <a:endCxn id="103438" idx="2"/>
            </p:cNvCxnSpPr>
            <p:nvPr/>
          </p:nvCxnSpPr>
          <p:spPr bwMode="auto">
            <a:xfrm rot="-5400000">
              <a:off x="1227" y="1742"/>
              <a:ext cx="144" cy="755"/>
            </a:xfrm>
            <a:prstGeom prst="bentConnector3">
              <a:avLst>
                <a:gd name="adj1" fmla="val 50000"/>
              </a:avLst>
            </a:prstGeom>
            <a:noFill/>
            <a:ln w="28575">
              <a:solidFill>
                <a:schemeClr val="tx1"/>
              </a:solidFill>
              <a:miter lim="800000"/>
              <a:headEnd/>
              <a:tailEnd/>
            </a:ln>
          </p:spPr>
        </p:cxnSp>
        <p:cxnSp>
          <p:nvCxnSpPr>
            <p:cNvPr id="103434" name="_s6150"/>
            <p:cNvCxnSpPr>
              <a:cxnSpLocks noChangeShapeType="1"/>
              <a:stCxn id="103440" idx="0"/>
              <a:endCxn id="103437" idx="2"/>
            </p:cNvCxnSpPr>
            <p:nvPr/>
          </p:nvCxnSpPr>
          <p:spPr bwMode="auto">
            <a:xfrm rot="5400000" flipH="1">
              <a:off x="2864" y="858"/>
              <a:ext cx="144" cy="1509"/>
            </a:xfrm>
            <a:prstGeom prst="bentConnector3">
              <a:avLst>
                <a:gd name="adj1" fmla="val 50000"/>
              </a:avLst>
            </a:prstGeom>
            <a:noFill/>
            <a:ln w="28575">
              <a:solidFill>
                <a:schemeClr val="tx1"/>
              </a:solidFill>
              <a:miter lim="800000"/>
              <a:headEnd/>
              <a:tailEnd/>
            </a:ln>
          </p:spPr>
        </p:cxnSp>
        <p:cxnSp>
          <p:nvCxnSpPr>
            <p:cNvPr id="103435" name="_s6151"/>
            <p:cNvCxnSpPr>
              <a:cxnSpLocks noChangeShapeType="1"/>
              <a:stCxn id="103439" idx="0"/>
              <a:endCxn id="103437" idx="2"/>
            </p:cNvCxnSpPr>
            <p:nvPr/>
          </p:nvCxnSpPr>
          <p:spPr bwMode="auto">
            <a:xfrm rot="5400000" flipH="1">
              <a:off x="2360" y="1362"/>
              <a:ext cx="144" cy="502"/>
            </a:xfrm>
            <a:prstGeom prst="bentConnector3">
              <a:avLst>
                <a:gd name="adj1" fmla="val 50000"/>
              </a:avLst>
            </a:prstGeom>
            <a:noFill/>
            <a:ln w="28575">
              <a:solidFill>
                <a:schemeClr val="tx1"/>
              </a:solidFill>
              <a:miter lim="800000"/>
              <a:headEnd/>
              <a:tailEnd/>
            </a:ln>
          </p:spPr>
        </p:cxnSp>
        <p:cxnSp>
          <p:nvCxnSpPr>
            <p:cNvPr id="103436" name="_s6152"/>
            <p:cNvCxnSpPr>
              <a:cxnSpLocks noChangeShapeType="1"/>
              <a:stCxn id="103438" idx="0"/>
              <a:endCxn id="103437" idx="2"/>
            </p:cNvCxnSpPr>
            <p:nvPr/>
          </p:nvCxnSpPr>
          <p:spPr bwMode="auto">
            <a:xfrm rot="-5400000">
              <a:off x="1857" y="1360"/>
              <a:ext cx="144" cy="505"/>
            </a:xfrm>
            <a:prstGeom prst="bentConnector3">
              <a:avLst>
                <a:gd name="adj1" fmla="val 50000"/>
              </a:avLst>
            </a:prstGeom>
            <a:noFill/>
            <a:ln w="28575">
              <a:solidFill>
                <a:schemeClr val="tx1"/>
              </a:solidFill>
              <a:miter lim="800000"/>
              <a:headEnd/>
              <a:tailEnd/>
            </a:ln>
          </p:spPr>
        </p:cxnSp>
        <p:sp>
          <p:nvSpPr>
            <p:cNvPr id="103437" name="_s6153"/>
            <p:cNvSpPr>
              <a:spLocks noChangeArrowheads="1"/>
            </p:cNvSpPr>
            <p:nvPr/>
          </p:nvSpPr>
          <p:spPr bwMode="auto">
            <a:xfrm>
              <a:off x="1602" y="1178"/>
              <a:ext cx="1157"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solidFill>
                    <a:srgbClr val="FFFF00"/>
                  </a:solidFill>
                </a:rPr>
                <a:t>Γεν. Δ/ντής</a:t>
              </a:r>
            </a:p>
          </p:txBody>
        </p:sp>
        <p:sp>
          <p:nvSpPr>
            <p:cNvPr id="103438" name="_s6154"/>
            <p:cNvSpPr>
              <a:spLocks noChangeArrowheads="1"/>
            </p:cNvSpPr>
            <p:nvPr/>
          </p:nvSpPr>
          <p:spPr bwMode="auto">
            <a:xfrm>
              <a:off x="1244" y="1685"/>
              <a:ext cx="863"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solidFill>
                    <a:srgbClr val="FFFF00"/>
                  </a:solidFill>
                </a:rPr>
                <a:t>Προϊόν Α</a:t>
              </a:r>
            </a:p>
          </p:txBody>
        </p:sp>
        <p:sp>
          <p:nvSpPr>
            <p:cNvPr id="103439" name="_s6155"/>
            <p:cNvSpPr>
              <a:spLocks noChangeArrowheads="1"/>
            </p:cNvSpPr>
            <p:nvPr/>
          </p:nvSpPr>
          <p:spPr bwMode="auto">
            <a:xfrm>
              <a:off x="2251" y="1685"/>
              <a:ext cx="863"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t>Προϊόν Β</a:t>
              </a:r>
            </a:p>
          </p:txBody>
        </p:sp>
        <p:sp>
          <p:nvSpPr>
            <p:cNvPr id="103440" name="_s6156"/>
            <p:cNvSpPr>
              <a:spLocks noChangeArrowheads="1"/>
            </p:cNvSpPr>
            <p:nvPr/>
          </p:nvSpPr>
          <p:spPr bwMode="auto">
            <a:xfrm>
              <a:off x="3258" y="1685"/>
              <a:ext cx="863"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t>Προϊόν Γ</a:t>
              </a:r>
            </a:p>
          </p:txBody>
        </p:sp>
        <p:sp>
          <p:nvSpPr>
            <p:cNvPr id="103441" name="_s6157"/>
            <p:cNvSpPr>
              <a:spLocks noChangeArrowheads="1"/>
            </p:cNvSpPr>
            <p:nvPr/>
          </p:nvSpPr>
          <p:spPr bwMode="auto">
            <a:xfrm>
              <a:off x="240" y="2192"/>
              <a:ext cx="1363"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solidFill>
                    <a:srgbClr val="FFFF00"/>
                  </a:solidFill>
                </a:rPr>
                <a:t>Τεχνικό Τμήμα</a:t>
              </a:r>
            </a:p>
          </p:txBody>
        </p:sp>
        <p:sp>
          <p:nvSpPr>
            <p:cNvPr id="103442" name="_s6158"/>
            <p:cNvSpPr>
              <a:spLocks noChangeArrowheads="1"/>
            </p:cNvSpPr>
            <p:nvPr/>
          </p:nvSpPr>
          <p:spPr bwMode="auto">
            <a:xfrm>
              <a:off x="1747" y="2192"/>
              <a:ext cx="1363" cy="3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l-GR" sz="2800" b="1" dirty="0">
                  <a:solidFill>
                    <a:srgbClr val="FFFF00"/>
                  </a:solidFill>
                </a:rPr>
                <a:t>Παραγωγή</a:t>
              </a:r>
            </a:p>
          </p:txBody>
        </p:sp>
      </p:grpSp>
      <p:sp>
        <p:nvSpPr>
          <p:cNvPr id="103427" name="Rectangle 28"/>
          <p:cNvSpPr>
            <a:spLocks noChangeArrowheads="1"/>
          </p:cNvSpPr>
          <p:nvPr/>
        </p:nvSpPr>
        <p:spPr bwMode="auto">
          <a:xfrm>
            <a:off x="2438400" y="4572000"/>
            <a:ext cx="1752600" cy="457200"/>
          </a:xfrm>
          <a:prstGeom prst="rect">
            <a:avLst/>
          </a:prstGeom>
          <a:solidFill>
            <a:schemeClr val="accent1"/>
          </a:solidFill>
          <a:ln w="9525">
            <a:solidFill>
              <a:schemeClr val="tx1"/>
            </a:solidFill>
            <a:miter lim="800000"/>
            <a:headEnd/>
            <a:tailEnd/>
          </a:ln>
        </p:spPr>
        <p:txBody>
          <a:bodyPr wrap="none" anchor="ctr"/>
          <a:lstStyle/>
          <a:p>
            <a:pPr algn="ctr"/>
            <a:r>
              <a:rPr lang="el-GR" sz="2800" b="1" dirty="0">
                <a:solidFill>
                  <a:srgbClr val="FFFF00"/>
                </a:solidFill>
              </a:rPr>
              <a:t>Πωλήσεις</a:t>
            </a:r>
          </a:p>
        </p:txBody>
      </p:sp>
      <p:sp>
        <p:nvSpPr>
          <p:cNvPr id="103428" name="Line 29"/>
          <p:cNvSpPr>
            <a:spLocks noChangeShapeType="1"/>
          </p:cNvSpPr>
          <p:nvPr/>
        </p:nvSpPr>
        <p:spPr bwMode="auto">
          <a:xfrm>
            <a:off x="3276600" y="3733800"/>
            <a:ext cx="0" cy="838200"/>
          </a:xfrm>
          <a:prstGeom prst="line">
            <a:avLst/>
          </a:prstGeom>
          <a:noFill/>
          <a:ln w="9525">
            <a:noFill/>
            <a:round/>
            <a:headEnd/>
            <a:tailEnd/>
          </a:ln>
        </p:spPr>
        <p:txBody>
          <a:bodyPr/>
          <a:lstStyle/>
          <a:p>
            <a:endParaRPr lang="el-GR" dirty="0"/>
          </a:p>
        </p:txBody>
      </p:sp>
      <p:sp>
        <p:nvSpPr>
          <p:cNvPr id="103429" name="Line 30"/>
          <p:cNvSpPr>
            <a:spLocks noChangeShapeType="1"/>
          </p:cNvSpPr>
          <p:nvPr/>
        </p:nvSpPr>
        <p:spPr bwMode="auto">
          <a:xfrm>
            <a:off x="3276600" y="3810000"/>
            <a:ext cx="0" cy="838200"/>
          </a:xfrm>
          <a:prstGeom prst="line">
            <a:avLst/>
          </a:prstGeom>
          <a:noFill/>
          <a:ln w="9525">
            <a:noFill/>
            <a:round/>
            <a:headEnd/>
            <a:tailEnd/>
          </a:ln>
        </p:spPr>
        <p:txBody>
          <a:bodyPr/>
          <a:lstStyle/>
          <a:p>
            <a:endParaRPr lang="el-GR" dirty="0"/>
          </a:p>
        </p:txBody>
      </p:sp>
      <p:sp>
        <p:nvSpPr>
          <p:cNvPr id="103430" name="Line 35"/>
          <p:cNvSpPr>
            <a:spLocks noChangeShapeType="1"/>
          </p:cNvSpPr>
          <p:nvPr/>
        </p:nvSpPr>
        <p:spPr bwMode="auto">
          <a:xfrm>
            <a:off x="3505200" y="3810000"/>
            <a:ext cx="0" cy="762000"/>
          </a:xfrm>
          <a:prstGeom prst="line">
            <a:avLst/>
          </a:prstGeom>
          <a:noFill/>
          <a:ln w="9525">
            <a:noFill/>
            <a:round/>
            <a:headEnd/>
            <a:tailEnd/>
          </a:ln>
        </p:spPr>
        <p:txBody>
          <a:bodyPr/>
          <a:lstStyle/>
          <a:p>
            <a:endParaRPr lang="el-G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188641"/>
            <a:ext cx="8784976" cy="648072"/>
          </a:xfrm>
        </p:spPr>
        <p:txBody>
          <a:bodyPr anchorCtr="1">
            <a:noAutofit/>
          </a:bodyPr>
          <a:lstStyle/>
          <a:p>
            <a:r>
              <a:rPr lang="en-US" sz="2800" b="1" dirty="0" smtClean="0">
                <a:latin typeface="+mn-lt"/>
              </a:rPr>
              <a:t/>
            </a:r>
            <a:br>
              <a:rPr lang="en-US" sz="2800" b="1" dirty="0" smtClean="0">
                <a:latin typeface="+mn-lt"/>
              </a:rPr>
            </a:br>
            <a:r>
              <a:rPr lang="el-GR" sz="2800" b="1" dirty="0" smtClean="0">
                <a:latin typeface="+mn-lt"/>
              </a:rPr>
              <a:t>ΕΤΑΙΡΙΚΗ ΔΙΑΚΥΒΕΡΝΗΣΗ ΕΙΣΗΓΜΕΝΩΝ ΣΤΑ ΧΡΗΜΑΤΙΣΤΗΡΙΑ ΕΠΙΧΕΙΡΗΣΕΩΝ (1)</a:t>
            </a:r>
            <a:r>
              <a:rPr lang="en-US" sz="2800" dirty="0">
                <a:latin typeface="Tahoma" pitchFamily="34" charset="0"/>
              </a:rPr>
              <a:t/>
            </a:r>
            <a:br>
              <a:rPr lang="en-US" sz="2800" dirty="0">
                <a:latin typeface="Tahoma" pitchFamily="34" charset="0"/>
              </a:rPr>
            </a:br>
            <a:endParaRPr lang="el-GR" sz="2800" dirty="0">
              <a:latin typeface="Tahoma" pitchFamily="34" charset="0"/>
            </a:endParaRPr>
          </a:p>
        </p:txBody>
      </p:sp>
      <p:sp>
        <p:nvSpPr>
          <p:cNvPr id="8195" name="Rectangle 3"/>
          <p:cNvSpPr>
            <a:spLocks noGrp="1" noChangeArrowheads="1"/>
          </p:cNvSpPr>
          <p:nvPr>
            <p:ph idx="1"/>
          </p:nvPr>
        </p:nvSpPr>
        <p:spPr>
          <a:xfrm>
            <a:off x="179512" y="1124744"/>
            <a:ext cx="8784976" cy="5544615"/>
          </a:xfrm>
        </p:spPr>
        <p:txBody>
          <a:bodyPr>
            <a:normAutofit lnSpcReduction="10000"/>
          </a:bodyPr>
          <a:lstStyle/>
          <a:p>
            <a:pPr marL="588569" indent="-588569" algn="just">
              <a:lnSpc>
                <a:spcPct val="90000"/>
              </a:lnSpc>
              <a:buSzPct val="80000"/>
              <a:buFont typeface="Wingdings" pitchFamily="2" charset="2"/>
              <a:buAutoNum type="arabicPeriod"/>
            </a:pPr>
            <a:r>
              <a:rPr lang="el-GR" sz="2400" b="1" u="sng" dirty="0">
                <a:latin typeface="Arial" pitchFamily="34" charset="0"/>
                <a:cs typeface="Arial" pitchFamily="34" charset="0"/>
              </a:rPr>
              <a:t>Οι νέοι κανόνες του Επιχειρηματικού Παιγνίου</a:t>
            </a:r>
          </a:p>
          <a:p>
            <a:pPr marL="588569" indent="-588569" algn="just">
              <a:lnSpc>
                <a:spcPct val="90000"/>
              </a:lnSpc>
              <a:buSzPct val="80000"/>
              <a:buNone/>
            </a:pPr>
            <a:r>
              <a:rPr lang="el-GR" sz="2400" dirty="0">
                <a:latin typeface="Arial" pitchFamily="34" charset="0"/>
                <a:cs typeface="Arial" pitchFamily="34" charset="0"/>
              </a:rPr>
              <a:t>	-	Ο καπιταλισμός υπό νέα οπτική γωνία</a:t>
            </a:r>
          </a:p>
          <a:p>
            <a:pPr marL="588569" indent="-588569" algn="just">
              <a:lnSpc>
                <a:spcPct val="90000"/>
              </a:lnSpc>
              <a:buSzPct val="80000"/>
              <a:buNone/>
            </a:pPr>
            <a:r>
              <a:rPr lang="el-GR" sz="2400" dirty="0">
                <a:latin typeface="Arial" pitchFamily="34" charset="0"/>
                <a:cs typeface="Arial" pitchFamily="34" charset="0"/>
              </a:rPr>
              <a:t>	-	Η νέα τεχνολογία και το νέο λογισμικό</a:t>
            </a:r>
            <a:endParaRPr lang="en-US" sz="2400" dirty="0">
              <a:latin typeface="Arial" pitchFamily="34" charset="0"/>
              <a:cs typeface="Arial" pitchFamily="34" charset="0"/>
            </a:endParaRPr>
          </a:p>
          <a:p>
            <a:pPr marL="588569" indent="-588569" algn="just">
              <a:lnSpc>
                <a:spcPct val="90000"/>
              </a:lnSpc>
              <a:buSzPct val="80000"/>
              <a:buNone/>
            </a:pPr>
            <a:endParaRPr lang="en-US" sz="2400" dirty="0">
              <a:latin typeface="Arial" pitchFamily="34" charset="0"/>
              <a:cs typeface="Arial" pitchFamily="34" charset="0"/>
            </a:endParaRPr>
          </a:p>
          <a:p>
            <a:pPr marL="588569" indent="-588569" algn="just">
              <a:lnSpc>
                <a:spcPct val="90000"/>
              </a:lnSpc>
              <a:buSzPct val="80000"/>
              <a:buFont typeface="Wingdings" pitchFamily="2" charset="2"/>
              <a:buAutoNum type="arabicPeriod" startAt="2"/>
            </a:pPr>
            <a:r>
              <a:rPr lang="el-GR" sz="2400" b="1" u="sng" dirty="0">
                <a:latin typeface="Arial" pitchFamily="34" charset="0"/>
                <a:cs typeface="Arial" pitchFamily="34" charset="0"/>
              </a:rPr>
              <a:t>Η Επανάσταση των Επενδυτών</a:t>
            </a:r>
          </a:p>
          <a:p>
            <a:pPr marL="588569" indent="-588569" algn="just">
              <a:lnSpc>
                <a:spcPct val="90000"/>
              </a:lnSpc>
              <a:buSzPct val="80000"/>
              <a:buNone/>
            </a:pPr>
            <a:r>
              <a:rPr lang="el-GR" sz="2400" dirty="0">
                <a:latin typeface="Arial" pitchFamily="34" charset="0"/>
                <a:cs typeface="Arial" pitchFamily="34" charset="0"/>
              </a:rPr>
              <a:t>	-	Η Εταιρική Διακυβέρνηση. Διαφορετικότητα και Αρμονία</a:t>
            </a:r>
          </a:p>
          <a:p>
            <a:pPr marL="588569" indent="-588569" algn="just">
              <a:lnSpc>
                <a:spcPct val="90000"/>
              </a:lnSpc>
              <a:buSzPct val="80000"/>
              <a:buNone/>
            </a:pPr>
            <a:r>
              <a:rPr lang="el-GR" sz="2400" dirty="0">
                <a:latin typeface="Arial" pitchFamily="34" charset="0"/>
                <a:cs typeface="Arial" pitchFamily="34" charset="0"/>
              </a:rPr>
              <a:t>	-	Η Κοινωνική Υπευθυνότητα των Επιχειρήσεων </a:t>
            </a:r>
          </a:p>
          <a:p>
            <a:pPr marL="588569" indent="-588569" algn="just">
              <a:lnSpc>
                <a:spcPct val="90000"/>
              </a:lnSpc>
              <a:buSzPct val="80000"/>
              <a:buNone/>
            </a:pPr>
            <a:r>
              <a:rPr lang="el-GR" sz="2400" dirty="0">
                <a:latin typeface="Arial" pitchFamily="34" charset="0"/>
                <a:cs typeface="Arial" pitchFamily="34" charset="0"/>
              </a:rPr>
              <a:t>		(</a:t>
            </a:r>
            <a:r>
              <a:rPr lang="en-US" sz="2400" dirty="0">
                <a:latin typeface="Arial" pitchFamily="34" charset="0"/>
                <a:cs typeface="Arial" pitchFamily="34" charset="0"/>
              </a:rPr>
              <a:t>Corporate Social </a:t>
            </a:r>
            <a:r>
              <a:rPr lang="en-US" sz="2400" dirty="0" smtClean="0">
                <a:latin typeface="Arial" pitchFamily="34" charset="0"/>
                <a:cs typeface="Arial" pitchFamily="34" charset="0"/>
              </a:rPr>
              <a:t>Responsibility</a:t>
            </a:r>
            <a:r>
              <a:rPr lang="el-GR" sz="2400" dirty="0">
                <a:latin typeface="Arial" pitchFamily="34" charset="0"/>
                <a:cs typeface="Arial" pitchFamily="34" charset="0"/>
              </a:rPr>
              <a:t>)</a:t>
            </a:r>
            <a:endParaRPr lang="en-US" sz="2400" dirty="0">
              <a:latin typeface="Arial" pitchFamily="34" charset="0"/>
              <a:cs typeface="Arial" pitchFamily="34" charset="0"/>
            </a:endParaRPr>
          </a:p>
          <a:p>
            <a:pPr marL="588569" indent="-588569" algn="just">
              <a:lnSpc>
                <a:spcPct val="90000"/>
              </a:lnSpc>
              <a:buSzPct val="80000"/>
              <a:buNone/>
            </a:pPr>
            <a:r>
              <a:rPr lang="en-US" sz="2400" dirty="0">
                <a:latin typeface="Arial" pitchFamily="34" charset="0"/>
                <a:cs typeface="Arial" pitchFamily="34" charset="0"/>
              </a:rPr>
              <a:t>	-	</a:t>
            </a:r>
            <a:r>
              <a:rPr lang="el-GR" sz="2400" dirty="0">
                <a:latin typeface="Arial" pitchFamily="34" charset="0"/>
                <a:cs typeface="Arial" pitchFamily="34" charset="0"/>
              </a:rPr>
              <a:t>Το ξεχασμένο ζήτημα των Κοινωνικών Εταίρων</a:t>
            </a:r>
          </a:p>
          <a:p>
            <a:pPr marL="588569" indent="-588569" algn="just">
              <a:lnSpc>
                <a:spcPct val="90000"/>
              </a:lnSpc>
              <a:buSzPct val="80000"/>
              <a:buNone/>
            </a:pPr>
            <a:r>
              <a:rPr lang="el-GR" sz="2400" dirty="0">
                <a:latin typeface="Arial" pitchFamily="34" charset="0"/>
                <a:cs typeface="Arial" pitchFamily="34" charset="0"/>
              </a:rPr>
              <a:t>	-	Έλεγχος προμηθευτών και συμβαλλόμενων</a:t>
            </a:r>
            <a:endParaRPr lang="en-US" sz="2400" dirty="0">
              <a:latin typeface="Arial" pitchFamily="34" charset="0"/>
              <a:cs typeface="Arial" pitchFamily="34" charset="0"/>
            </a:endParaRPr>
          </a:p>
          <a:p>
            <a:pPr marL="588569" indent="-588569" algn="just">
              <a:lnSpc>
                <a:spcPct val="90000"/>
              </a:lnSpc>
              <a:buSzPct val="80000"/>
              <a:buNone/>
            </a:pPr>
            <a:endParaRPr lang="el-GR" sz="2400" dirty="0">
              <a:latin typeface="Arial" pitchFamily="34" charset="0"/>
              <a:cs typeface="Arial" pitchFamily="34" charset="0"/>
            </a:endParaRPr>
          </a:p>
          <a:p>
            <a:pPr marL="588569" indent="-588569" algn="just">
              <a:lnSpc>
                <a:spcPct val="90000"/>
              </a:lnSpc>
              <a:buSzPct val="80000"/>
              <a:buFont typeface="Wingdings" pitchFamily="2" charset="2"/>
              <a:buAutoNum type="arabicPeriod" startAt="3"/>
            </a:pPr>
            <a:r>
              <a:rPr lang="el-GR" sz="2400" b="1" u="sng" dirty="0">
                <a:latin typeface="Arial" pitchFamily="34" charset="0"/>
                <a:cs typeface="Arial" pitchFamily="34" charset="0"/>
              </a:rPr>
              <a:t>Νομοθεσία </a:t>
            </a:r>
          </a:p>
          <a:p>
            <a:pPr marL="588569" indent="-588569" algn="just">
              <a:lnSpc>
                <a:spcPct val="90000"/>
              </a:lnSpc>
              <a:buSzPct val="80000"/>
              <a:buNone/>
            </a:pPr>
            <a:r>
              <a:rPr lang="el-GR" sz="2400" dirty="0">
                <a:latin typeface="Arial" pitchFamily="34" charset="0"/>
                <a:cs typeface="Arial" pitchFamily="34" charset="0"/>
              </a:rPr>
              <a:t>	-	Βασιλεία </a:t>
            </a:r>
            <a:r>
              <a:rPr lang="el-GR" sz="2400" dirty="0" smtClean="0">
                <a:latin typeface="Arial" pitchFamily="34" charset="0"/>
                <a:cs typeface="Arial" pitchFamily="34" charset="0"/>
              </a:rPr>
              <a:t>Ι, ΙΙ, ΙΙΙ </a:t>
            </a:r>
            <a:r>
              <a:rPr lang="el-GR" sz="2400" dirty="0">
                <a:latin typeface="Arial" pitchFamily="34" charset="0"/>
                <a:cs typeface="Arial" pitchFamily="34" charset="0"/>
              </a:rPr>
              <a:t>(</a:t>
            </a:r>
            <a:r>
              <a:rPr lang="en-US" sz="2400" dirty="0">
                <a:latin typeface="Arial" pitchFamily="34" charset="0"/>
                <a:cs typeface="Arial" pitchFamily="34" charset="0"/>
              </a:rPr>
              <a:t>Basel </a:t>
            </a:r>
            <a:r>
              <a:rPr lang="el-GR" sz="2400" dirty="0" smtClean="0">
                <a:latin typeface="Arial" pitchFamily="34" charset="0"/>
                <a:cs typeface="Arial" pitchFamily="34" charset="0"/>
              </a:rPr>
              <a:t>Ι, </a:t>
            </a:r>
            <a:r>
              <a:rPr lang="en-US" sz="2400" dirty="0" smtClean="0">
                <a:latin typeface="Arial" pitchFamily="34" charset="0"/>
                <a:cs typeface="Arial" pitchFamily="34" charset="0"/>
              </a:rPr>
              <a:t>II</a:t>
            </a:r>
            <a:r>
              <a:rPr lang="el-GR" sz="2400" dirty="0" smtClean="0">
                <a:latin typeface="Arial" pitchFamily="34" charset="0"/>
                <a:cs typeface="Arial" pitchFamily="34" charset="0"/>
              </a:rPr>
              <a:t>, ΙΙΙ)</a:t>
            </a:r>
            <a:endParaRPr lang="en-US" sz="2400" dirty="0">
              <a:latin typeface="Arial" pitchFamily="34" charset="0"/>
              <a:cs typeface="Arial" pitchFamily="34" charset="0"/>
            </a:endParaRPr>
          </a:p>
          <a:p>
            <a:pPr marL="588569" indent="-588569" algn="just">
              <a:lnSpc>
                <a:spcPct val="90000"/>
              </a:lnSpc>
              <a:buSzPct val="80000"/>
              <a:buNone/>
            </a:pPr>
            <a:r>
              <a:rPr lang="en-US" sz="2400" dirty="0">
                <a:latin typeface="Arial" pitchFamily="34" charset="0"/>
                <a:cs typeface="Arial" pitchFamily="34" charset="0"/>
              </a:rPr>
              <a:t>	-	International Accounting Standards (IAS)</a:t>
            </a:r>
          </a:p>
          <a:p>
            <a:pPr marL="588569" indent="-588569" algn="just">
              <a:lnSpc>
                <a:spcPct val="90000"/>
              </a:lnSpc>
              <a:buSzPct val="80000"/>
              <a:buNone/>
            </a:pPr>
            <a:r>
              <a:rPr lang="en-US" sz="2400" dirty="0">
                <a:latin typeface="Arial" pitchFamily="34" charset="0"/>
                <a:cs typeface="Arial" pitchFamily="34" charset="0"/>
              </a:rPr>
              <a:t>	-	Sarbanes – Oxley Act, 2002</a:t>
            </a:r>
            <a:endParaRPr lang="el-GR" sz="2400" dirty="0">
              <a:latin typeface="Arial" pitchFamily="34" charset="0"/>
              <a:cs typeface="Arial" pitchFamily="34" charset="0"/>
            </a:endParaRPr>
          </a:p>
          <a:p>
            <a:pPr marL="588569" indent="-588569" algn="ctr">
              <a:lnSpc>
                <a:spcPct val="30000"/>
              </a:lnSpc>
              <a:buSzPct val="80000"/>
              <a:buNone/>
            </a:pPr>
            <a:endParaRPr lang="en-US" sz="20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Οργάνωση κατά Πελάτη</a:t>
            </a:r>
          </a:p>
        </p:txBody>
      </p:sp>
      <p:grpSp>
        <p:nvGrpSpPr>
          <p:cNvPr id="2" name="Organization Chart 5"/>
          <p:cNvGrpSpPr>
            <a:grpSpLocks noGrp="1" noChangeAspect="1"/>
          </p:cNvGrpSpPr>
          <p:nvPr/>
        </p:nvGrpSpPr>
        <p:grpSpPr bwMode="auto">
          <a:xfrm>
            <a:off x="457200" y="1600200"/>
            <a:ext cx="8229600" cy="4530725"/>
            <a:chOff x="288" y="735"/>
            <a:chExt cx="4881" cy="2854"/>
          </a:xfrm>
        </p:grpSpPr>
        <p:sp>
          <p:nvSpPr>
            <p:cNvPr id="104451" name="AutoShape 4"/>
            <p:cNvSpPr>
              <a:spLocks noChangeAspect="1" noChangeArrowheads="1" noTextEdit="1"/>
            </p:cNvSpPr>
            <p:nvPr/>
          </p:nvSpPr>
          <p:spPr bwMode="auto">
            <a:xfrm>
              <a:off x="288" y="735"/>
              <a:ext cx="4881" cy="2854"/>
            </a:xfrm>
            <a:prstGeom prst="rect">
              <a:avLst/>
            </a:prstGeom>
            <a:noFill/>
            <a:ln w="9525">
              <a:noFill/>
              <a:miter lim="800000"/>
              <a:headEnd/>
              <a:tailEnd/>
            </a:ln>
          </p:spPr>
          <p:txBody>
            <a:bodyPr/>
            <a:lstStyle/>
            <a:p>
              <a:endParaRPr lang="el-GR" dirty="0"/>
            </a:p>
          </p:txBody>
        </p:sp>
        <p:cxnSp>
          <p:nvCxnSpPr>
            <p:cNvPr id="104452" name="_s7172"/>
            <p:cNvCxnSpPr>
              <a:cxnSpLocks noChangeShapeType="1"/>
              <a:stCxn id="104458" idx="0"/>
              <a:endCxn id="104455" idx="2"/>
            </p:cNvCxnSpPr>
            <p:nvPr/>
          </p:nvCxnSpPr>
          <p:spPr bwMode="auto">
            <a:xfrm rot="5400000" flipH="1">
              <a:off x="3495" y="841"/>
              <a:ext cx="144" cy="1675"/>
            </a:xfrm>
            <a:prstGeom prst="bentConnector3">
              <a:avLst>
                <a:gd name="adj1" fmla="val 50000"/>
              </a:avLst>
            </a:prstGeom>
            <a:noFill/>
            <a:ln w="28575">
              <a:solidFill>
                <a:schemeClr val="tx1"/>
              </a:solidFill>
              <a:miter lim="800000"/>
              <a:headEnd/>
              <a:tailEnd/>
            </a:ln>
          </p:spPr>
        </p:cxnSp>
        <p:cxnSp>
          <p:nvCxnSpPr>
            <p:cNvPr id="104453" name="_s7173"/>
            <p:cNvCxnSpPr>
              <a:cxnSpLocks noChangeShapeType="1"/>
              <a:stCxn id="104457" idx="0"/>
              <a:endCxn id="104455" idx="2"/>
            </p:cNvCxnSpPr>
            <p:nvPr/>
          </p:nvCxnSpPr>
          <p:spPr bwMode="auto">
            <a:xfrm rot="-5400000">
              <a:off x="2658" y="1678"/>
              <a:ext cx="144" cy="1"/>
            </a:xfrm>
            <a:prstGeom prst="straightConnector1">
              <a:avLst/>
            </a:prstGeom>
            <a:noFill/>
            <a:ln w="28575">
              <a:solidFill>
                <a:schemeClr val="tx1"/>
              </a:solidFill>
              <a:round/>
              <a:headEnd/>
              <a:tailEnd/>
            </a:ln>
          </p:spPr>
        </p:cxnSp>
        <p:cxnSp>
          <p:nvCxnSpPr>
            <p:cNvPr id="104454" name="_s7174"/>
            <p:cNvCxnSpPr>
              <a:cxnSpLocks noChangeShapeType="1"/>
              <a:stCxn id="104456" idx="0"/>
              <a:endCxn id="104455" idx="2"/>
            </p:cNvCxnSpPr>
            <p:nvPr/>
          </p:nvCxnSpPr>
          <p:spPr bwMode="auto">
            <a:xfrm rot="-5400000">
              <a:off x="1819" y="841"/>
              <a:ext cx="144" cy="1676"/>
            </a:xfrm>
            <a:prstGeom prst="bentConnector3">
              <a:avLst>
                <a:gd name="adj1" fmla="val 50000"/>
              </a:avLst>
            </a:prstGeom>
            <a:noFill/>
            <a:ln w="28575">
              <a:solidFill>
                <a:schemeClr val="tx1"/>
              </a:solidFill>
              <a:miter lim="800000"/>
              <a:headEnd/>
              <a:tailEnd/>
            </a:ln>
          </p:spPr>
        </p:cxnSp>
        <p:sp>
          <p:nvSpPr>
            <p:cNvPr id="104455" name="_s7175"/>
            <p:cNvSpPr>
              <a:spLocks noChangeArrowheads="1"/>
            </p:cNvSpPr>
            <p:nvPr/>
          </p:nvSpPr>
          <p:spPr bwMode="auto">
            <a:xfrm>
              <a:off x="2182" y="1210"/>
              <a:ext cx="1092" cy="397"/>
            </a:xfrm>
            <a:prstGeom prst="roundRect">
              <a:avLst>
                <a:gd name="adj" fmla="val 16667"/>
              </a:avLst>
            </a:prstGeom>
            <a:solidFill>
              <a:schemeClr val="accent1"/>
            </a:solidFill>
            <a:ln w="9525">
              <a:solidFill>
                <a:schemeClr val="tx1"/>
              </a:solidFill>
              <a:round/>
              <a:headEnd/>
              <a:tailEnd/>
            </a:ln>
          </p:spPr>
          <p:txBody>
            <a:bodyPr wrap="none" lIns="69729" tIns="34864" rIns="69729" bIns="34864" anchor="ctr"/>
            <a:lstStyle/>
            <a:p>
              <a:pPr algn="ctr"/>
              <a:r>
                <a:rPr lang="el-GR" sz="2800" b="1" dirty="0"/>
                <a:t>Γ. Δ/ντής</a:t>
              </a:r>
            </a:p>
          </p:txBody>
        </p:sp>
        <p:sp>
          <p:nvSpPr>
            <p:cNvPr id="104456" name="_s7176"/>
            <p:cNvSpPr>
              <a:spLocks noChangeArrowheads="1"/>
            </p:cNvSpPr>
            <p:nvPr/>
          </p:nvSpPr>
          <p:spPr bwMode="auto">
            <a:xfrm>
              <a:off x="288" y="1751"/>
              <a:ext cx="1531" cy="648"/>
            </a:xfrm>
            <a:prstGeom prst="roundRect">
              <a:avLst>
                <a:gd name="adj" fmla="val 16667"/>
              </a:avLst>
            </a:prstGeom>
            <a:solidFill>
              <a:schemeClr val="accent1"/>
            </a:solidFill>
            <a:ln w="9525">
              <a:solidFill>
                <a:schemeClr val="tx1"/>
              </a:solidFill>
              <a:round/>
              <a:headEnd/>
              <a:tailEnd/>
            </a:ln>
          </p:spPr>
          <p:txBody>
            <a:bodyPr wrap="none" lIns="69729" tIns="34864" rIns="69729" bIns="34864" anchor="ctr"/>
            <a:lstStyle/>
            <a:p>
              <a:pPr algn="ctr"/>
              <a:r>
                <a:rPr lang="el-GR" sz="2800" b="1" dirty="0">
                  <a:solidFill>
                    <a:srgbClr val="FFFF00"/>
                  </a:solidFill>
                </a:rPr>
                <a:t>Δημόσιοι</a:t>
              </a:r>
            </a:p>
            <a:p>
              <a:pPr algn="ctr"/>
              <a:r>
                <a:rPr lang="el-GR" sz="2800" b="1" dirty="0">
                  <a:solidFill>
                    <a:srgbClr val="FFFF00"/>
                  </a:solidFill>
                </a:rPr>
                <a:t>Οργανισμοί</a:t>
              </a:r>
            </a:p>
          </p:txBody>
        </p:sp>
        <p:sp>
          <p:nvSpPr>
            <p:cNvPr id="104457" name="_s7177"/>
            <p:cNvSpPr>
              <a:spLocks noChangeArrowheads="1"/>
            </p:cNvSpPr>
            <p:nvPr/>
          </p:nvSpPr>
          <p:spPr bwMode="auto">
            <a:xfrm>
              <a:off x="1963" y="1751"/>
              <a:ext cx="1531" cy="648"/>
            </a:xfrm>
            <a:prstGeom prst="roundRect">
              <a:avLst>
                <a:gd name="adj" fmla="val 16667"/>
              </a:avLst>
            </a:prstGeom>
            <a:solidFill>
              <a:schemeClr val="accent1"/>
            </a:solidFill>
            <a:ln w="9525">
              <a:solidFill>
                <a:schemeClr val="tx1"/>
              </a:solidFill>
              <a:round/>
              <a:headEnd/>
              <a:tailEnd/>
            </a:ln>
          </p:spPr>
          <p:txBody>
            <a:bodyPr wrap="none" lIns="69729" tIns="34864" rIns="69729" bIns="34864" anchor="ctr"/>
            <a:lstStyle/>
            <a:p>
              <a:pPr algn="ctr"/>
              <a:r>
                <a:rPr lang="el-GR" sz="2800" b="1" dirty="0">
                  <a:solidFill>
                    <a:srgbClr val="FFC000"/>
                  </a:solidFill>
                </a:rPr>
                <a:t>Μεγάλες </a:t>
              </a:r>
            </a:p>
            <a:p>
              <a:pPr algn="ctr"/>
              <a:r>
                <a:rPr lang="el-GR" sz="2800" b="1" dirty="0">
                  <a:solidFill>
                    <a:srgbClr val="FFC000"/>
                  </a:solidFill>
                </a:rPr>
                <a:t>Επιχειρήσεις</a:t>
              </a:r>
              <a:r>
                <a:rPr lang="el-GR" sz="2500" dirty="0">
                  <a:solidFill>
                    <a:srgbClr val="FFC000"/>
                  </a:solidFill>
                </a:rPr>
                <a:t> </a:t>
              </a:r>
            </a:p>
          </p:txBody>
        </p:sp>
        <p:sp>
          <p:nvSpPr>
            <p:cNvPr id="104458" name="_s7178"/>
            <p:cNvSpPr>
              <a:spLocks noChangeArrowheads="1"/>
            </p:cNvSpPr>
            <p:nvPr/>
          </p:nvSpPr>
          <p:spPr bwMode="auto">
            <a:xfrm>
              <a:off x="3638" y="1751"/>
              <a:ext cx="1531" cy="648"/>
            </a:xfrm>
            <a:prstGeom prst="roundRect">
              <a:avLst>
                <a:gd name="adj" fmla="val 16667"/>
              </a:avLst>
            </a:prstGeom>
            <a:solidFill>
              <a:schemeClr val="accent1"/>
            </a:solidFill>
            <a:ln w="9525">
              <a:solidFill>
                <a:schemeClr val="tx1"/>
              </a:solidFill>
              <a:round/>
              <a:headEnd/>
              <a:tailEnd/>
            </a:ln>
          </p:spPr>
          <p:txBody>
            <a:bodyPr wrap="none" lIns="69729" tIns="34864" rIns="69729" bIns="34864" anchor="ctr"/>
            <a:lstStyle/>
            <a:p>
              <a:pPr algn="ctr"/>
              <a:r>
                <a:rPr lang="el-GR" sz="3200" b="1" dirty="0">
                  <a:solidFill>
                    <a:srgbClr val="7030A0"/>
                  </a:solidFill>
                </a:rPr>
                <a:t>ΜΜΕ</a:t>
              </a: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l-GR" b="1" dirty="0" smtClean="0">
                <a:solidFill>
                  <a:srgbClr val="002060"/>
                </a:solidFill>
                <a:ea typeface="ＭＳ Ｐゴシック" pitchFamily="34" charset="-128"/>
              </a:rPr>
              <a:t>Οργάνωση κατά Γεωγραφική Περιοχή</a:t>
            </a:r>
          </a:p>
        </p:txBody>
      </p:sp>
      <p:grpSp>
        <p:nvGrpSpPr>
          <p:cNvPr id="2" name="Organization Chart 5"/>
          <p:cNvGrpSpPr>
            <a:grpSpLocks noGrp="1" noChangeAspect="1"/>
          </p:cNvGrpSpPr>
          <p:nvPr/>
        </p:nvGrpSpPr>
        <p:grpSpPr bwMode="auto">
          <a:xfrm>
            <a:off x="1447800" y="2209800"/>
            <a:ext cx="6964363" cy="3505200"/>
            <a:chOff x="791" y="1207"/>
            <a:chExt cx="3192" cy="4318"/>
          </a:xfrm>
        </p:grpSpPr>
        <p:sp>
          <p:nvSpPr>
            <p:cNvPr id="105475" name="AutoShape 4"/>
            <p:cNvSpPr>
              <a:spLocks noChangeAspect="1" noChangeArrowheads="1" noTextEdit="1"/>
            </p:cNvSpPr>
            <p:nvPr/>
          </p:nvSpPr>
          <p:spPr bwMode="auto">
            <a:xfrm>
              <a:off x="791" y="1207"/>
              <a:ext cx="3192" cy="4318"/>
            </a:xfrm>
            <a:prstGeom prst="rect">
              <a:avLst/>
            </a:prstGeom>
            <a:noFill/>
            <a:ln w="9525">
              <a:noFill/>
              <a:miter lim="800000"/>
              <a:headEnd/>
              <a:tailEnd/>
            </a:ln>
          </p:spPr>
          <p:txBody>
            <a:bodyPr/>
            <a:lstStyle/>
            <a:p>
              <a:endParaRPr lang="el-GR" dirty="0"/>
            </a:p>
          </p:txBody>
        </p:sp>
        <p:cxnSp>
          <p:nvCxnSpPr>
            <p:cNvPr id="105476" name="_s8196"/>
            <p:cNvCxnSpPr>
              <a:cxnSpLocks noChangeShapeType="1"/>
              <a:stCxn id="105488" idx="1"/>
              <a:endCxn id="105483" idx="2"/>
            </p:cNvCxnSpPr>
            <p:nvPr/>
          </p:nvCxnSpPr>
          <p:spPr bwMode="auto">
            <a:xfrm rot="10800000">
              <a:off x="1275" y="3632"/>
              <a:ext cx="144" cy="1651"/>
            </a:xfrm>
            <a:prstGeom prst="bentConnector2">
              <a:avLst/>
            </a:prstGeom>
            <a:noFill/>
            <a:ln w="28575">
              <a:solidFill>
                <a:schemeClr val="tx1"/>
              </a:solidFill>
              <a:miter lim="800000"/>
              <a:headEnd/>
              <a:tailEnd/>
            </a:ln>
          </p:spPr>
        </p:cxnSp>
        <p:cxnSp>
          <p:nvCxnSpPr>
            <p:cNvPr id="105477" name="_s8197"/>
            <p:cNvCxnSpPr>
              <a:cxnSpLocks noChangeShapeType="1"/>
              <a:stCxn id="105487" idx="1"/>
              <a:endCxn id="105483" idx="2"/>
            </p:cNvCxnSpPr>
            <p:nvPr/>
          </p:nvCxnSpPr>
          <p:spPr bwMode="auto">
            <a:xfrm rot="10800000">
              <a:off x="1275" y="3632"/>
              <a:ext cx="144" cy="1019"/>
            </a:xfrm>
            <a:prstGeom prst="bentConnector2">
              <a:avLst/>
            </a:prstGeom>
            <a:noFill/>
            <a:ln w="28575">
              <a:solidFill>
                <a:schemeClr val="tx1"/>
              </a:solidFill>
              <a:miter lim="800000"/>
              <a:headEnd/>
              <a:tailEnd/>
            </a:ln>
          </p:spPr>
        </p:cxnSp>
        <p:cxnSp>
          <p:nvCxnSpPr>
            <p:cNvPr id="105478" name="_s8198"/>
            <p:cNvCxnSpPr>
              <a:cxnSpLocks noChangeShapeType="1"/>
              <a:stCxn id="105486" idx="1"/>
              <a:endCxn id="105483" idx="2"/>
            </p:cNvCxnSpPr>
            <p:nvPr/>
          </p:nvCxnSpPr>
          <p:spPr bwMode="auto">
            <a:xfrm rot="10800000">
              <a:off x="1275" y="3632"/>
              <a:ext cx="144" cy="389"/>
            </a:xfrm>
            <a:prstGeom prst="bentConnector2">
              <a:avLst/>
            </a:prstGeom>
            <a:noFill/>
            <a:ln w="28575">
              <a:solidFill>
                <a:schemeClr val="tx1"/>
              </a:solidFill>
              <a:miter lim="800000"/>
              <a:headEnd/>
              <a:tailEnd/>
            </a:ln>
          </p:spPr>
        </p:cxnSp>
        <p:cxnSp>
          <p:nvCxnSpPr>
            <p:cNvPr id="105479" name="_s8199"/>
            <p:cNvCxnSpPr>
              <a:cxnSpLocks noChangeShapeType="1"/>
              <a:stCxn id="105485" idx="0"/>
              <a:endCxn id="105482" idx="2"/>
            </p:cNvCxnSpPr>
            <p:nvPr/>
          </p:nvCxnSpPr>
          <p:spPr bwMode="auto">
            <a:xfrm rot="5400000" flipH="1">
              <a:off x="2871" y="1965"/>
              <a:ext cx="143" cy="1112"/>
            </a:xfrm>
            <a:prstGeom prst="bentConnector3">
              <a:avLst>
                <a:gd name="adj1" fmla="val 49315"/>
              </a:avLst>
            </a:prstGeom>
            <a:noFill/>
            <a:ln w="28575">
              <a:solidFill>
                <a:schemeClr val="tx1"/>
              </a:solidFill>
              <a:miter lim="800000"/>
              <a:headEnd/>
              <a:tailEnd/>
            </a:ln>
          </p:spPr>
        </p:cxnSp>
        <p:cxnSp>
          <p:nvCxnSpPr>
            <p:cNvPr id="105480" name="_s8200"/>
            <p:cNvCxnSpPr>
              <a:cxnSpLocks noChangeShapeType="1"/>
              <a:stCxn id="105484" idx="0"/>
              <a:endCxn id="105482" idx="2"/>
            </p:cNvCxnSpPr>
            <p:nvPr/>
          </p:nvCxnSpPr>
          <p:spPr bwMode="auto">
            <a:xfrm rot="-5400000">
              <a:off x="2316" y="2520"/>
              <a:ext cx="143" cy="1"/>
            </a:xfrm>
            <a:prstGeom prst="straightConnector1">
              <a:avLst/>
            </a:prstGeom>
            <a:noFill/>
            <a:ln w="28575">
              <a:solidFill>
                <a:schemeClr val="tx1"/>
              </a:solidFill>
              <a:round/>
              <a:headEnd/>
              <a:tailEnd/>
            </a:ln>
          </p:spPr>
        </p:cxnSp>
        <p:cxnSp>
          <p:nvCxnSpPr>
            <p:cNvPr id="105481" name="_s8201"/>
            <p:cNvCxnSpPr>
              <a:cxnSpLocks noChangeShapeType="1"/>
              <a:stCxn id="105483" idx="0"/>
              <a:endCxn id="105482" idx="2"/>
            </p:cNvCxnSpPr>
            <p:nvPr/>
          </p:nvCxnSpPr>
          <p:spPr bwMode="auto">
            <a:xfrm rot="-5400000">
              <a:off x="1759" y="1965"/>
              <a:ext cx="143" cy="1112"/>
            </a:xfrm>
            <a:prstGeom prst="bentConnector3">
              <a:avLst>
                <a:gd name="adj1" fmla="val 49315"/>
              </a:avLst>
            </a:prstGeom>
            <a:noFill/>
            <a:ln w="28575">
              <a:solidFill>
                <a:schemeClr val="tx1"/>
              </a:solidFill>
              <a:miter lim="800000"/>
              <a:headEnd/>
              <a:tailEnd/>
            </a:ln>
          </p:spPr>
        </p:cxnSp>
        <p:sp>
          <p:nvSpPr>
            <p:cNvPr id="105482" name="_s8202"/>
            <p:cNvSpPr>
              <a:spLocks noChangeArrowheads="1"/>
            </p:cNvSpPr>
            <p:nvPr/>
          </p:nvSpPr>
          <p:spPr bwMode="auto">
            <a:xfrm>
              <a:off x="1956" y="1926"/>
              <a:ext cx="862" cy="522"/>
            </a:xfrm>
            <a:prstGeom prst="roundRect">
              <a:avLst>
                <a:gd name="adj" fmla="val 16667"/>
              </a:avLst>
            </a:prstGeom>
            <a:solidFill>
              <a:schemeClr val="accent1"/>
            </a:solidFill>
            <a:ln w="9525">
              <a:solidFill>
                <a:schemeClr val="tx1"/>
              </a:solidFill>
              <a:round/>
              <a:headEnd/>
              <a:tailEnd/>
            </a:ln>
          </p:spPr>
          <p:txBody>
            <a:bodyPr wrap="none" lIns="24150" tIns="12074" rIns="24150" bIns="12074" anchor="ctr"/>
            <a:lstStyle/>
            <a:p>
              <a:pPr algn="ctr"/>
              <a:r>
                <a:rPr lang="el-GR" sz="2300" dirty="0">
                  <a:solidFill>
                    <a:srgbClr val="FFFF00"/>
                  </a:solidFill>
                </a:rPr>
                <a:t>Γ. Δ/ντής</a:t>
              </a:r>
            </a:p>
          </p:txBody>
        </p:sp>
        <p:sp>
          <p:nvSpPr>
            <p:cNvPr id="105483" name="_s8203"/>
            <p:cNvSpPr>
              <a:spLocks noChangeArrowheads="1"/>
            </p:cNvSpPr>
            <p:nvPr/>
          </p:nvSpPr>
          <p:spPr bwMode="auto">
            <a:xfrm>
              <a:off x="791" y="2592"/>
              <a:ext cx="968" cy="1040"/>
            </a:xfrm>
            <a:prstGeom prst="roundRect">
              <a:avLst>
                <a:gd name="adj" fmla="val 16667"/>
              </a:avLst>
            </a:prstGeom>
            <a:solidFill>
              <a:schemeClr val="accent1"/>
            </a:solidFill>
            <a:ln w="9525">
              <a:solidFill>
                <a:schemeClr val="tx1"/>
              </a:solidFill>
              <a:round/>
              <a:headEnd/>
              <a:tailEnd/>
            </a:ln>
          </p:spPr>
          <p:txBody>
            <a:bodyPr wrap="none" lIns="24150" tIns="12074" rIns="24150" bIns="12074" anchor="ctr"/>
            <a:lstStyle/>
            <a:p>
              <a:pPr algn="ctr"/>
              <a:r>
                <a:rPr lang="el-GR" sz="2400" dirty="0"/>
                <a:t>Εργοστάσιο</a:t>
              </a:r>
            </a:p>
            <a:p>
              <a:pPr algn="ctr"/>
              <a:r>
                <a:rPr lang="el-GR" sz="2400" dirty="0"/>
                <a:t>Αττικής</a:t>
              </a:r>
            </a:p>
          </p:txBody>
        </p:sp>
        <p:sp>
          <p:nvSpPr>
            <p:cNvPr id="105484" name="_s8204"/>
            <p:cNvSpPr>
              <a:spLocks noChangeArrowheads="1"/>
            </p:cNvSpPr>
            <p:nvPr/>
          </p:nvSpPr>
          <p:spPr bwMode="auto">
            <a:xfrm>
              <a:off x="1903" y="2592"/>
              <a:ext cx="968" cy="1040"/>
            </a:xfrm>
            <a:prstGeom prst="roundRect">
              <a:avLst>
                <a:gd name="adj" fmla="val 16667"/>
              </a:avLst>
            </a:prstGeom>
            <a:solidFill>
              <a:schemeClr val="accent1"/>
            </a:solidFill>
            <a:ln w="9525">
              <a:solidFill>
                <a:schemeClr val="tx1"/>
              </a:solidFill>
              <a:round/>
              <a:headEnd/>
              <a:tailEnd/>
            </a:ln>
          </p:spPr>
          <p:txBody>
            <a:bodyPr wrap="none" lIns="24150" tIns="12074" rIns="24150" bIns="12074" anchor="ctr"/>
            <a:lstStyle/>
            <a:p>
              <a:pPr algn="ctr"/>
              <a:r>
                <a:rPr lang="el-GR" sz="2300" dirty="0"/>
                <a:t>Εργοστάσιο</a:t>
              </a:r>
            </a:p>
            <a:p>
              <a:pPr algn="ctr"/>
              <a:r>
                <a:rPr lang="el-GR" sz="2300" dirty="0"/>
                <a:t>Δυτ. Ελλάδας</a:t>
              </a:r>
            </a:p>
          </p:txBody>
        </p:sp>
        <p:sp>
          <p:nvSpPr>
            <p:cNvPr id="105485" name="_s8205"/>
            <p:cNvSpPr>
              <a:spLocks noChangeArrowheads="1"/>
            </p:cNvSpPr>
            <p:nvPr/>
          </p:nvSpPr>
          <p:spPr bwMode="auto">
            <a:xfrm>
              <a:off x="3015" y="2592"/>
              <a:ext cx="968" cy="1040"/>
            </a:xfrm>
            <a:prstGeom prst="roundRect">
              <a:avLst>
                <a:gd name="adj" fmla="val 16667"/>
              </a:avLst>
            </a:prstGeom>
            <a:solidFill>
              <a:schemeClr val="accent1"/>
            </a:solidFill>
            <a:ln w="9525">
              <a:solidFill>
                <a:schemeClr val="tx1"/>
              </a:solidFill>
              <a:round/>
              <a:headEnd/>
              <a:tailEnd/>
            </a:ln>
          </p:spPr>
          <p:txBody>
            <a:bodyPr wrap="none" lIns="24150" tIns="12074" rIns="24150" bIns="12074" anchor="ctr"/>
            <a:lstStyle/>
            <a:p>
              <a:pPr algn="ctr"/>
              <a:r>
                <a:rPr lang="el-GR" sz="2400" dirty="0"/>
                <a:t>Εργοστάσιο</a:t>
              </a:r>
            </a:p>
            <a:p>
              <a:pPr algn="ctr"/>
              <a:r>
                <a:rPr lang="el-GR" sz="2400" dirty="0"/>
                <a:t> Βόρ. Ελλάδας</a:t>
              </a:r>
            </a:p>
          </p:txBody>
        </p:sp>
        <p:sp>
          <p:nvSpPr>
            <p:cNvPr id="105486" name="_s8206"/>
            <p:cNvSpPr>
              <a:spLocks noChangeArrowheads="1"/>
            </p:cNvSpPr>
            <p:nvPr/>
          </p:nvSpPr>
          <p:spPr bwMode="auto">
            <a:xfrm>
              <a:off x="1419" y="3776"/>
              <a:ext cx="898" cy="487"/>
            </a:xfrm>
            <a:prstGeom prst="roundRect">
              <a:avLst>
                <a:gd name="adj" fmla="val 16667"/>
              </a:avLst>
            </a:prstGeom>
            <a:solidFill>
              <a:schemeClr val="accent1"/>
            </a:solidFill>
            <a:ln w="9525">
              <a:solidFill>
                <a:schemeClr val="tx1"/>
              </a:solidFill>
              <a:round/>
              <a:headEnd/>
              <a:tailEnd/>
            </a:ln>
          </p:spPr>
          <p:txBody>
            <a:bodyPr wrap="none" lIns="24644" tIns="12320" rIns="24644" bIns="12320" anchor="ctr"/>
            <a:lstStyle/>
            <a:p>
              <a:pPr algn="ctr"/>
              <a:r>
                <a:rPr lang="el-GR" sz="2000" dirty="0"/>
                <a:t>Παραγωγή</a:t>
              </a:r>
            </a:p>
          </p:txBody>
        </p:sp>
        <p:sp>
          <p:nvSpPr>
            <p:cNvPr id="105487" name="_s8207"/>
            <p:cNvSpPr>
              <a:spLocks noChangeArrowheads="1"/>
            </p:cNvSpPr>
            <p:nvPr/>
          </p:nvSpPr>
          <p:spPr bwMode="auto">
            <a:xfrm>
              <a:off x="1419" y="4407"/>
              <a:ext cx="898" cy="487"/>
            </a:xfrm>
            <a:prstGeom prst="roundRect">
              <a:avLst>
                <a:gd name="adj" fmla="val 16667"/>
              </a:avLst>
            </a:prstGeom>
            <a:solidFill>
              <a:schemeClr val="accent1"/>
            </a:solidFill>
            <a:ln w="9525">
              <a:solidFill>
                <a:schemeClr val="tx1"/>
              </a:solidFill>
              <a:round/>
              <a:headEnd/>
              <a:tailEnd/>
            </a:ln>
          </p:spPr>
          <p:txBody>
            <a:bodyPr wrap="none" lIns="24644" tIns="12320" rIns="24644" bIns="12320" anchor="ctr"/>
            <a:lstStyle/>
            <a:p>
              <a:pPr algn="ctr"/>
              <a:r>
                <a:rPr lang="el-GR" sz="2200" dirty="0"/>
                <a:t>Τεχνικό Τμήμα </a:t>
              </a:r>
            </a:p>
          </p:txBody>
        </p:sp>
        <p:sp>
          <p:nvSpPr>
            <p:cNvPr id="105488" name="_s8208"/>
            <p:cNvSpPr>
              <a:spLocks noChangeArrowheads="1"/>
            </p:cNvSpPr>
            <p:nvPr/>
          </p:nvSpPr>
          <p:spPr bwMode="auto">
            <a:xfrm>
              <a:off x="1419" y="5038"/>
              <a:ext cx="898" cy="487"/>
            </a:xfrm>
            <a:prstGeom prst="roundRect">
              <a:avLst>
                <a:gd name="adj" fmla="val 16667"/>
              </a:avLst>
            </a:prstGeom>
            <a:solidFill>
              <a:schemeClr val="accent1"/>
            </a:solidFill>
            <a:ln w="9525">
              <a:solidFill>
                <a:schemeClr val="tx1"/>
              </a:solidFill>
              <a:round/>
              <a:headEnd/>
              <a:tailEnd/>
            </a:ln>
          </p:spPr>
          <p:txBody>
            <a:bodyPr wrap="none" lIns="28653" tIns="14327" rIns="28653" bIns="14327" anchor="ctr"/>
            <a:lstStyle/>
            <a:p>
              <a:pPr algn="ctr"/>
              <a:r>
                <a:rPr lang="el-GR" sz="2000" dirty="0"/>
                <a:t>Πωλήσεις</a:t>
              </a:r>
            </a:p>
          </p:txBody>
        </p:sp>
      </p:gr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Οργάνωση κατά Διαδικασία</a:t>
            </a:r>
          </a:p>
        </p:txBody>
      </p:sp>
      <p:grpSp>
        <p:nvGrpSpPr>
          <p:cNvPr id="2" name="Organization Chart 5"/>
          <p:cNvGrpSpPr>
            <a:grpSpLocks noGrp="1" noChangeAspect="1"/>
          </p:cNvGrpSpPr>
          <p:nvPr/>
        </p:nvGrpSpPr>
        <p:grpSpPr bwMode="auto">
          <a:xfrm>
            <a:off x="457200" y="1600200"/>
            <a:ext cx="9278938" cy="4530725"/>
            <a:chOff x="288" y="735"/>
            <a:chExt cx="4365" cy="2854"/>
          </a:xfrm>
        </p:grpSpPr>
        <p:sp>
          <p:nvSpPr>
            <p:cNvPr id="106499" name="AutoShape 4"/>
            <p:cNvSpPr>
              <a:spLocks noChangeAspect="1" noChangeArrowheads="1" noTextEdit="1"/>
            </p:cNvSpPr>
            <p:nvPr/>
          </p:nvSpPr>
          <p:spPr bwMode="auto">
            <a:xfrm>
              <a:off x="288" y="735"/>
              <a:ext cx="4365" cy="2854"/>
            </a:xfrm>
            <a:prstGeom prst="rect">
              <a:avLst/>
            </a:prstGeom>
            <a:noFill/>
            <a:ln w="9525">
              <a:noFill/>
              <a:miter lim="800000"/>
              <a:headEnd/>
              <a:tailEnd/>
            </a:ln>
          </p:spPr>
          <p:txBody>
            <a:bodyPr/>
            <a:lstStyle/>
            <a:p>
              <a:endParaRPr lang="el-GR" dirty="0"/>
            </a:p>
          </p:txBody>
        </p:sp>
        <p:cxnSp>
          <p:nvCxnSpPr>
            <p:cNvPr id="106500" name="_s9220"/>
            <p:cNvCxnSpPr>
              <a:cxnSpLocks noChangeShapeType="1"/>
              <a:stCxn id="106506" idx="1"/>
              <a:endCxn id="106503" idx="2"/>
            </p:cNvCxnSpPr>
            <p:nvPr/>
          </p:nvCxnSpPr>
          <p:spPr bwMode="auto">
            <a:xfrm rot="10800000">
              <a:off x="1861" y="1858"/>
              <a:ext cx="143" cy="1305"/>
            </a:xfrm>
            <a:prstGeom prst="bentConnector2">
              <a:avLst/>
            </a:prstGeom>
            <a:noFill/>
            <a:ln w="28575">
              <a:solidFill>
                <a:schemeClr val="tx1"/>
              </a:solidFill>
              <a:miter lim="800000"/>
              <a:headEnd/>
              <a:tailEnd/>
            </a:ln>
          </p:spPr>
        </p:cxnSp>
        <p:cxnSp>
          <p:nvCxnSpPr>
            <p:cNvPr id="106501" name="_s9221"/>
            <p:cNvCxnSpPr>
              <a:cxnSpLocks noChangeShapeType="1"/>
              <a:stCxn id="106505" idx="1"/>
              <a:endCxn id="106503" idx="2"/>
            </p:cNvCxnSpPr>
            <p:nvPr/>
          </p:nvCxnSpPr>
          <p:spPr bwMode="auto">
            <a:xfrm rot="10800000">
              <a:off x="1861" y="1858"/>
              <a:ext cx="143" cy="812"/>
            </a:xfrm>
            <a:prstGeom prst="bentConnector2">
              <a:avLst/>
            </a:prstGeom>
            <a:noFill/>
            <a:ln w="28575">
              <a:solidFill>
                <a:schemeClr val="tx1"/>
              </a:solidFill>
              <a:miter lim="800000"/>
              <a:headEnd/>
              <a:tailEnd/>
            </a:ln>
          </p:spPr>
        </p:cxnSp>
        <p:cxnSp>
          <p:nvCxnSpPr>
            <p:cNvPr id="106502" name="_s9222"/>
            <p:cNvCxnSpPr>
              <a:cxnSpLocks noChangeShapeType="1"/>
              <a:stCxn id="106504" idx="1"/>
              <a:endCxn id="106503" idx="2"/>
            </p:cNvCxnSpPr>
            <p:nvPr/>
          </p:nvCxnSpPr>
          <p:spPr bwMode="auto">
            <a:xfrm rot="10800000">
              <a:off x="1861" y="1858"/>
              <a:ext cx="143" cy="319"/>
            </a:xfrm>
            <a:prstGeom prst="bentConnector2">
              <a:avLst/>
            </a:prstGeom>
            <a:noFill/>
            <a:ln w="28575">
              <a:solidFill>
                <a:schemeClr val="tx1"/>
              </a:solidFill>
              <a:miter lim="800000"/>
              <a:headEnd/>
              <a:tailEnd/>
            </a:ln>
          </p:spPr>
        </p:cxnSp>
        <p:sp>
          <p:nvSpPr>
            <p:cNvPr id="106503" name="_s9223"/>
            <p:cNvSpPr>
              <a:spLocks noChangeArrowheads="1"/>
            </p:cNvSpPr>
            <p:nvPr/>
          </p:nvSpPr>
          <p:spPr bwMode="auto">
            <a:xfrm>
              <a:off x="1315" y="1210"/>
              <a:ext cx="1091" cy="648"/>
            </a:xfrm>
            <a:prstGeom prst="roundRect">
              <a:avLst>
                <a:gd name="adj" fmla="val 16667"/>
              </a:avLst>
            </a:prstGeom>
            <a:solidFill>
              <a:schemeClr val="accent1"/>
            </a:solidFill>
            <a:ln w="9525">
              <a:solidFill>
                <a:schemeClr val="tx1"/>
              </a:solidFill>
              <a:round/>
              <a:headEnd/>
              <a:tailEnd/>
            </a:ln>
          </p:spPr>
          <p:txBody>
            <a:bodyPr wrap="none" lIns="70914" tIns="35457" rIns="70914" bIns="35457" anchor="ctr"/>
            <a:lstStyle/>
            <a:p>
              <a:pPr algn="ctr"/>
              <a:r>
                <a:rPr lang="el-GR" sz="2800" dirty="0"/>
                <a:t>Διευθυντής </a:t>
              </a:r>
            </a:p>
            <a:p>
              <a:pPr algn="ctr"/>
              <a:r>
                <a:rPr lang="el-GR" sz="2800" dirty="0"/>
                <a:t>Εργοστασίου</a:t>
              </a:r>
            </a:p>
          </p:txBody>
        </p:sp>
        <p:sp>
          <p:nvSpPr>
            <p:cNvPr id="106504" name="_s9224"/>
            <p:cNvSpPr>
              <a:spLocks noChangeArrowheads="1"/>
            </p:cNvSpPr>
            <p:nvPr/>
          </p:nvSpPr>
          <p:spPr bwMode="auto">
            <a:xfrm>
              <a:off x="2004" y="2002"/>
              <a:ext cx="1622" cy="349"/>
            </a:xfrm>
            <a:prstGeom prst="roundRect">
              <a:avLst>
                <a:gd name="adj" fmla="val 16667"/>
              </a:avLst>
            </a:prstGeom>
            <a:solidFill>
              <a:schemeClr val="accent1"/>
            </a:solidFill>
            <a:ln w="9525">
              <a:solidFill>
                <a:schemeClr val="tx1"/>
              </a:solidFill>
              <a:round/>
              <a:headEnd/>
              <a:tailEnd/>
            </a:ln>
          </p:spPr>
          <p:txBody>
            <a:bodyPr wrap="none" lIns="70914" tIns="35457" rIns="70914" bIns="35457" anchor="ctr"/>
            <a:lstStyle/>
            <a:p>
              <a:pPr algn="ctr"/>
              <a:r>
                <a:rPr lang="el-GR" sz="2800" dirty="0"/>
                <a:t>Τμήμα κοπής</a:t>
              </a:r>
            </a:p>
          </p:txBody>
        </p:sp>
        <p:sp>
          <p:nvSpPr>
            <p:cNvPr id="106505" name="_s9225"/>
            <p:cNvSpPr>
              <a:spLocks noChangeArrowheads="1"/>
            </p:cNvSpPr>
            <p:nvPr/>
          </p:nvSpPr>
          <p:spPr bwMode="auto">
            <a:xfrm>
              <a:off x="2004" y="2495"/>
              <a:ext cx="1622" cy="349"/>
            </a:xfrm>
            <a:prstGeom prst="roundRect">
              <a:avLst>
                <a:gd name="adj" fmla="val 16667"/>
              </a:avLst>
            </a:prstGeom>
            <a:solidFill>
              <a:schemeClr val="accent1"/>
            </a:solidFill>
            <a:ln w="9525">
              <a:solidFill>
                <a:schemeClr val="tx1"/>
              </a:solidFill>
              <a:round/>
              <a:headEnd/>
              <a:tailEnd/>
            </a:ln>
          </p:spPr>
          <p:txBody>
            <a:bodyPr wrap="none" lIns="70914" tIns="35457" rIns="70914" bIns="35457" anchor="ctr"/>
            <a:lstStyle/>
            <a:p>
              <a:pPr algn="ctr"/>
              <a:r>
                <a:rPr lang="el-GR" sz="2800" dirty="0"/>
                <a:t>Τμήμα πρέσας</a:t>
              </a:r>
            </a:p>
          </p:txBody>
        </p:sp>
        <p:sp>
          <p:nvSpPr>
            <p:cNvPr id="106506" name="_s9226"/>
            <p:cNvSpPr>
              <a:spLocks noChangeArrowheads="1"/>
            </p:cNvSpPr>
            <p:nvPr/>
          </p:nvSpPr>
          <p:spPr bwMode="auto">
            <a:xfrm>
              <a:off x="2004" y="2988"/>
              <a:ext cx="1622" cy="349"/>
            </a:xfrm>
            <a:prstGeom prst="roundRect">
              <a:avLst>
                <a:gd name="adj" fmla="val 16667"/>
              </a:avLst>
            </a:prstGeom>
            <a:solidFill>
              <a:schemeClr val="accent1"/>
            </a:solidFill>
            <a:ln w="9525">
              <a:solidFill>
                <a:schemeClr val="tx1"/>
              </a:solidFill>
              <a:round/>
              <a:headEnd/>
              <a:tailEnd/>
            </a:ln>
          </p:spPr>
          <p:txBody>
            <a:bodyPr wrap="none" lIns="70914" tIns="35457" rIns="70914" bIns="35457" anchor="ctr"/>
            <a:lstStyle/>
            <a:p>
              <a:pPr algn="ctr"/>
              <a:r>
                <a:rPr lang="el-GR" sz="2800" dirty="0"/>
                <a:t>Τμήμα συγκόλλησης</a:t>
              </a:r>
            </a:p>
          </p:txBody>
        </p:sp>
      </p:gr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Οργάνωση τύπου Μήτρας</a:t>
            </a:r>
          </a:p>
        </p:txBody>
      </p:sp>
      <p:graphicFrame>
        <p:nvGraphicFramePr>
          <p:cNvPr id="56391" name="Group 71"/>
          <p:cNvGraphicFramePr>
            <a:graphicFrameLocks noGrp="1"/>
          </p:cNvGraphicFramePr>
          <p:nvPr/>
        </p:nvGraphicFramePr>
        <p:xfrm>
          <a:off x="107505" y="1600200"/>
          <a:ext cx="8928990" cy="5141168"/>
        </p:xfrm>
        <a:graphic>
          <a:graphicData uri="http://schemas.openxmlformats.org/drawingml/2006/table">
            <a:tbl>
              <a:tblPr/>
              <a:tblGrid>
                <a:gridCol w="2160239"/>
                <a:gridCol w="1512168"/>
                <a:gridCol w="1766160"/>
                <a:gridCol w="1834240"/>
                <a:gridCol w="1656183"/>
              </a:tblGrid>
              <a:tr h="12465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ΜΗΤΡΑ</a:t>
                      </a:r>
                      <a:endParaRPr kumimoji="0" lang="en-US"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Τεχνική</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Δ/νση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Διαχείριση Συμβάσεων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Οικονομική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Δ/νση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Δ/νση</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Εκπ/σης</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5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7030A0"/>
                          </a:solidFill>
                          <a:effectLst>
                            <a:outerShdw blurRad="38100" dist="38100" dir="2700000" algn="tl">
                              <a:srgbClr val="FFFFFF"/>
                            </a:outerShdw>
                          </a:effectLst>
                          <a:latin typeface="Arial" pitchFamily="34" charset="0"/>
                          <a:ea typeface="ＭＳ Ｐゴシック" pitchFamily="34" charset="-128"/>
                        </a:rPr>
                        <a:t>Προϊστάμενος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7030A0"/>
                          </a:solidFill>
                          <a:effectLst>
                            <a:outerShdw blurRad="38100" dist="38100" dir="2700000" algn="tl">
                              <a:srgbClr val="FFFFFF"/>
                            </a:outerShdw>
                          </a:effectLst>
                          <a:latin typeface="Arial" pitchFamily="34" charset="0"/>
                          <a:ea typeface="ＭＳ Ｐゴシック" pitchFamily="34" charset="-128"/>
                        </a:rPr>
                        <a:t>Έργου Α</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σχεδίων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συμβάσεων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Λογ/κή</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Εκπ/σης</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4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FF3300"/>
                          </a:solidFill>
                          <a:effectLst>
                            <a:outerShdw blurRad="38100" dist="38100" dir="2700000" algn="tl">
                              <a:srgbClr val="FFFFFF"/>
                            </a:outerShdw>
                          </a:effectLst>
                          <a:latin typeface="Arial" pitchFamily="34" charset="0"/>
                          <a:ea typeface="ＭＳ Ｐゴシック" pitchFamily="34" charset="-128"/>
                        </a:rPr>
                        <a:t>Πρ/νος</a:t>
                      </a:r>
                      <a:r>
                        <a:rPr kumimoji="0" lang="el-GR" sz="2000" b="1"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FF3300"/>
                          </a:solidFill>
                          <a:effectLst>
                            <a:outerShdw blurRad="38100" dist="38100" dir="2700000" algn="tl">
                              <a:srgbClr val="FFFFFF"/>
                            </a:outerShdw>
                          </a:effectLst>
                          <a:latin typeface="Arial" pitchFamily="34" charset="0"/>
                          <a:ea typeface="ＭＳ Ｐゴシック" pitchFamily="34" charset="-128"/>
                        </a:rPr>
                        <a:t>Έργου Β</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σχεδίων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συμβάσεων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Λογιστική</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Εκπ/σης</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40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0070C0"/>
                          </a:solidFill>
                          <a:effectLst>
                            <a:outerShdw blurRad="38100" dist="38100" dir="2700000" algn="tl">
                              <a:srgbClr val="FFFFFF"/>
                            </a:outerShdw>
                          </a:effectLst>
                          <a:latin typeface="Arial" pitchFamily="34" charset="0"/>
                          <a:ea typeface="ＭＳ Ｐゴシック" pitchFamily="34" charset="-128"/>
                        </a:rPr>
                        <a:t>Πρ/νος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rgbClr val="0070C0"/>
                          </a:solidFill>
                          <a:effectLst>
                            <a:outerShdw blurRad="38100" dist="38100" dir="2700000" algn="tl">
                              <a:srgbClr val="FFFFFF"/>
                            </a:outerShdw>
                          </a:effectLst>
                          <a:latin typeface="Arial" pitchFamily="34" charset="0"/>
                          <a:ea typeface="ＭＳ Ｐゴシック" pitchFamily="34" charset="-128"/>
                        </a:rPr>
                        <a:t>Έργου 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σχεδίων</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συμβάσεων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Λογιστική</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Ομάδα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Εκπ/σης</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Το Οργανόγραμμα</a:t>
            </a:r>
          </a:p>
        </p:txBody>
      </p:sp>
      <p:sp>
        <p:nvSpPr>
          <p:cNvPr id="108546" name="Rectangle 3"/>
          <p:cNvSpPr>
            <a:spLocks noGrp="1" noChangeArrowheads="1"/>
          </p:cNvSpPr>
          <p:nvPr>
            <p:ph idx="1"/>
          </p:nvPr>
        </p:nvSpPr>
        <p:spPr/>
        <p:txBody>
          <a:bodyPr/>
          <a:lstStyle/>
          <a:p>
            <a:pPr eaLnBrk="1" hangingPunct="1">
              <a:buFont typeface="Wingdings" pitchFamily="2" charset="2"/>
              <a:buNone/>
            </a:pPr>
            <a:r>
              <a:rPr lang="el-GR" b="1" u="sng" dirty="0" smtClean="0">
                <a:solidFill>
                  <a:srgbClr val="002060"/>
                </a:solidFill>
                <a:ea typeface="ＭＳ Ｐゴシック" pitchFamily="34" charset="-128"/>
              </a:rPr>
              <a:t>Δείχνει:</a:t>
            </a:r>
            <a:endParaRPr lang="en-US" b="1" u="sng" dirty="0" smtClean="0">
              <a:solidFill>
                <a:srgbClr val="002060"/>
              </a:solidFill>
              <a:ea typeface="ＭＳ Ｐゴシック" pitchFamily="34" charset="-128"/>
            </a:endParaRPr>
          </a:p>
          <a:p>
            <a:pPr eaLnBrk="1" hangingPunct="1"/>
            <a:r>
              <a:rPr lang="el-GR" b="1" dirty="0" smtClean="0">
                <a:solidFill>
                  <a:srgbClr val="002060"/>
                </a:solidFill>
                <a:ea typeface="ＭＳ Ｐゴシック" pitchFamily="34" charset="-128"/>
              </a:rPr>
              <a:t>Διαχωρισμό της εργασίας στα συστατικά της, δηλαδή </a:t>
            </a:r>
            <a:r>
              <a:rPr lang="el-GR" b="1" dirty="0" smtClean="0">
                <a:solidFill>
                  <a:srgbClr val="FF0000"/>
                </a:solidFill>
                <a:ea typeface="ＭＳ Ｐゴシック" pitchFamily="34" charset="-128"/>
              </a:rPr>
              <a:t>τομείς</a:t>
            </a:r>
            <a:r>
              <a:rPr lang="el-GR" b="1" dirty="0" smtClean="0">
                <a:solidFill>
                  <a:srgbClr val="002060"/>
                </a:solidFill>
                <a:ea typeface="ＭＳ Ｐゴシック" pitchFamily="34" charset="-128"/>
              </a:rPr>
              <a:t>, </a:t>
            </a:r>
            <a:r>
              <a:rPr lang="el-GR" b="1" dirty="0" smtClean="0">
                <a:solidFill>
                  <a:srgbClr val="7030A0"/>
                </a:solidFill>
                <a:ea typeface="ＭＳ Ｐゴシック" pitchFamily="34" charset="-128"/>
              </a:rPr>
              <a:t>τμήματα</a:t>
            </a:r>
            <a:r>
              <a:rPr lang="el-GR" b="1" dirty="0" smtClean="0">
                <a:solidFill>
                  <a:srgbClr val="002060"/>
                </a:solidFill>
                <a:ea typeface="ＭＳ Ｐゴシック" pitchFamily="34" charset="-128"/>
              </a:rPr>
              <a:t>, </a:t>
            </a:r>
            <a:r>
              <a:rPr lang="el-GR" b="1" dirty="0" smtClean="0">
                <a:solidFill>
                  <a:srgbClr val="006600"/>
                </a:solidFill>
                <a:ea typeface="ＭＳ Ｐゴシック" pitchFamily="34" charset="-128"/>
              </a:rPr>
              <a:t>άτομα</a:t>
            </a:r>
            <a:r>
              <a:rPr lang="el-GR" b="1" dirty="0" smtClean="0">
                <a:solidFill>
                  <a:srgbClr val="002060"/>
                </a:solidFill>
                <a:ea typeface="ＭＳ Ｐゴシック" pitchFamily="34" charset="-128"/>
              </a:rPr>
              <a:t>.</a:t>
            </a:r>
          </a:p>
          <a:p>
            <a:pPr eaLnBrk="1" hangingPunct="1"/>
            <a:r>
              <a:rPr lang="el-GR" b="1" dirty="0" smtClean="0">
                <a:solidFill>
                  <a:srgbClr val="002060"/>
                </a:solidFill>
                <a:ea typeface="ＭＳ Ｐゴシック" pitchFamily="34" charset="-128"/>
              </a:rPr>
              <a:t>Ποιος είναι ποιου ανώτερος.</a:t>
            </a:r>
          </a:p>
          <a:p>
            <a:pPr eaLnBrk="1" hangingPunct="1"/>
            <a:r>
              <a:rPr lang="el-GR" b="1" dirty="0" smtClean="0">
                <a:solidFill>
                  <a:srgbClr val="002060"/>
                </a:solidFill>
                <a:ea typeface="ＭＳ Ｐゴシック" pitchFamily="34" charset="-128"/>
              </a:rPr>
              <a:t>Τη φύση της εκτελούμενης εργασίας.</a:t>
            </a:r>
          </a:p>
          <a:p>
            <a:pPr eaLnBrk="1" hangingPunct="1"/>
            <a:r>
              <a:rPr lang="el-GR" b="1" dirty="0" smtClean="0">
                <a:solidFill>
                  <a:srgbClr val="002060"/>
                </a:solidFill>
                <a:ea typeface="ＭＳ Ｐゴシック" pitchFamily="34" charset="-128"/>
              </a:rPr>
              <a:t>Τα επίπεδα διοίκησης.</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Το Οργανόγραμμα</a:t>
            </a:r>
          </a:p>
        </p:txBody>
      </p:sp>
      <p:sp>
        <p:nvSpPr>
          <p:cNvPr id="109570" name="Rectangle 3"/>
          <p:cNvSpPr>
            <a:spLocks noGrp="1" noChangeArrowheads="1"/>
          </p:cNvSpPr>
          <p:nvPr>
            <p:ph idx="1"/>
          </p:nvPr>
        </p:nvSpPr>
        <p:spPr/>
        <p:txBody>
          <a:bodyPr/>
          <a:lstStyle/>
          <a:p>
            <a:pPr eaLnBrk="1" hangingPunct="1">
              <a:buFont typeface="Wingdings" pitchFamily="2" charset="2"/>
              <a:buNone/>
            </a:pPr>
            <a:r>
              <a:rPr lang="el-GR" b="1" u="sng" dirty="0" smtClean="0">
                <a:solidFill>
                  <a:srgbClr val="FF0000"/>
                </a:solidFill>
                <a:ea typeface="ＭＳ Ｐゴシック" pitchFamily="34" charset="-128"/>
              </a:rPr>
              <a:t>Δεν δείχνει:</a:t>
            </a:r>
          </a:p>
          <a:p>
            <a:pPr eaLnBrk="1" hangingPunct="1"/>
            <a:r>
              <a:rPr lang="el-GR" b="1" dirty="0" smtClean="0">
                <a:solidFill>
                  <a:srgbClr val="7030A0"/>
                </a:solidFill>
                <a:ea typeface="ＭＳ Ｐゴシック" pitchFamily="34" charset="-128"/>
              </a:rPr>
              <a:t>Βαθμό εξουσίας και ευθύνης ατόμων.</a:t>
            </a:r>
          </a:p>
          <a:p>
            <a:pPr eaLnBrk="1" hangingPunct="1"/>
            <a:r>
              <a:rPr lang="el-GR" b="1" dirty="0" smtClean="0">
                <a:solidFill>
                  <a:srgbClr val="7030A0"/>
                </a:solidFill>
                <a:ea typeface="ＭＳ Ｐゴシック" pitchFamily="34" charset="-128"/>
              </a:rPr>
              <a:t>Βαθμό επιρροής.</a:t>
            </a:r>
          </a:p>
          <a:p>
            <a:pPr eaLnBrk="1" hangingPunct="1"/>
            <a:r>
              <a:rPr lang="el-GR" b="1" dirty="0" smtClean="0">
                <a:solidFill>
                  <a:srgbClr val="7030A0"/>
                </a:solidFill>
                <a:ea typeface="ＭＳ Ｐゴシック" pitchFamily="34" charset="-128"/>
              </a:rPr>
              <a:t>Διάκριση μεταξύ γραμμικής και επιτελικής</a:t>
            </a:r>
          </a:p>
          <a:p>
            <a:pPr eaLnBrk="1" hangingPunct="1">
              <a:buFont typeface="Wingdings" pitchFamily="2" charset="2"/>
              <a:buNone/>
            </a:pPr>
            <a:r>
              <a:rPr lang="el-GR" b="1" dirty="0" smtClean="0">
                <a:solidFill>
                  <a:srgbClr val="7030A0"/>
                </a:solidFill>
                <a:ea typeface="ＭＳ Ｐゴシック" pitchFamily="34" charset="-128"/>
              </a:rPr>
              <a:t>   εξουσίας.</a:t>
            </a:r>
          </a:p>
          <a:p>
            <a:pPr eaLnBrk="1" hangingPunct="1"/>
            <a:r>
              <a:rPr lang="el-GR" b="1" dirty="0" smtClean="0">
                <a:solidFill>
                  <a:srgbClr val="7030A0"/>
                </a:solidFill>
                <a:ea typeface="ＭＳ Ｐゴシック" pitchFamily="34" charset="-128"/>
              </a:rPr>
              <a:t>Όλες τις γραμμές επικοινωνίας.</a:t>
            </a:r>
          </a:p>
          <a:p>
            <a:pPr eaLnBrk="1" hangingPunct="1"/>
            <a:r>
              <a:rPr lang="el-GR" b="1" dirty="0" smtClean="0">
                <a:solidFill>
                  <a:srgbClr val="7030A0"/>
                </a:solidFill>
                <a:ea typeface="ＭＳ Ｐゴシック" pitchFamily="34" charset="-128"/>
              </a:rPr>
              <a:t>Άτυπη οργάνωση. </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r>
              <a:rPr lang="el-GR" b="1" dirty="0" smtClean="0">
                <a:solidFill>
                  <a:srgbClr val="002060"/>
                </a:solidFill>
                <a:ea typeface="ＭＳ Ｐゴシック" pitchFamily="34" charset="-128"/>
              </a:rPr>
              <a:t>Πυραμίδα Ιεραρχίας</a:t>
            </a:r>
          </a:p>
        </p:txBody>
      </p:sp>
      <p:grpSp>
        <p:nvGrpSpPr>
          <p:cNvPr id="2" name="Diagram 5"/>
          <p:cNvGrpSpPr>
            <a:grpSpLocks noGrp="1" noChangeAspect="1"/>
          </p:cNvGrpSpPr>
          <p:nvPr/>
        </p:nvGrpSpPr>
        <p:grpSpPr bwMode="auto">
          <a:xfrm>
            <a:off x="457200" y="1600200"/>
            <a:ext cx="8229600" cy="4530725"/>
            <a:chOff x="288" y="735"/>
            <a:chExt cx="5184" cy="2854"/>
          </a:xfrm>
        </p:grpSpPr>
        <p:sp>
          <p:nvSpPr>
            <p:cNvPr id="110595" name="AutoShape 4"/>
            <p:cNvSpPr>
              <a:spLocks noChangeAspect="1" noChangeArrowheads="1" noTextEdit="1"/>
            </p:cNvSpPr>
            <p:nvPr/>
          </p:nvSpPr>
          <p:spPr bwMode="auto">
            <a:xfrm>
              <a:off x="288" y="735"/>
              <a:ext cx="5184" cy="2854"/>
            </a:xfrm>
            <a:prstGeom prst="rect">
              <a:avLst/>
            </a:prstGeom>
            <a:noFill/>
            <a:ln w="9525">
              <a:noFill/>
              <a:miter lim="800000"/>
              <a:headEnd/>
              <a:tailEnd/>
            </a:ln>
          </p:spPr>
          <p:txBody>
            <a:bodyPr/>
            <a:lstStyle/>
            <a:p>
              <a:endParaRPr lang="el-GR" dirty="0"/>
            </a:p>
          </p:txBody>
        </p:sp>
        <p:sp>
          <p:nvSpPr>
            <p:cNvPr id="110596" name="_s10244"/>
            <p:cNvSpPr>
              <a:spLocks noChangeArrowheads="1"/>
            </p:cNvSpPr>
            <p:nvPr/>
          </p:nvSpPr>
          <p:spPr bwMode="auto">
            <a:xfrm flipV="1">
              <a:off x="2538" y="977"/>
              <a:ext cx="684" cy="592"/>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188 h 21600"/>
                <a:gd name="T14" fmla="*/ 14400 w 21600"/>
                <a:gd name="T15" fmla="*/ 14412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accent1"/>
            </a:solidFill>
            <a:ln w="4670">
              <a:solidFill>
                <a:schemeClr val="tx1"/>
              </a:solidFill>
              <a:miter lim="800000"/>
              <a:headEnd/>
              <a:tailEnd/>
            </a:ln>
          </p:spPr>
          <p:txBody>
            <a:bodyPr rot="10800000" wrap="none" anchor="ctr"/>
            <a:lstStyle/>
            <a:p>
              <a:pPr algn="ctr"/>
              <a:r>
                <a:rPr lang="el-GR" sz="2800" dirty="0" smtClean="0">
                  <a:solidFill>
                    <a:srgbClr val="FFFF00"/>
                  </a:solidFill>
                </a:rPr>
                <a:t>Γ.Δ.</a:t>
              </a:r>
              <a:endParaRPr lang="el-GR" sz="2800" dirty="0">
                <a:solidFill>
                  <a:srgbClr val="FFFF00"/>
                </a:solidFill>
              </a:endParaRPr>
            </a:p>
          </p:txBody>
        </p:sp>
        <p:sp>
          <p:nvSpPr>
            <p:cNvPr id="110597" name="_s10245"/>
            <p:cNvSpPr>
              <a:spLocks noChangeArrowheads="1"/>
            </p:cNvSpPr>
            <p:nvPr/>
          </p:nvSpPr>
          <p:spPr bwMode="auto">
            <a:xfrm flipV="1">
              <a:off x="2196" y="1569"/>
              <a:ext cx="1368" cy="593"/>
            </a:xfrm>
            <a:custGeom>
              <a:avLst/>
              <a:gdLst>
                <a:gd name="T0" fmla="*/ 5 w 21600"/>
                <a:gd name="T1" fmla="*/ 0 h 21600"/>
                <a:gd name="T2" fmla="*/ 3 w 21600"/>
                <a:gd name="T3" fmla="*/ 0 h 21600"/>
                <a:gd name="T4" fmla="*/ 1 w 21600"/>
                <a:gd name="T5" fmla="*/ 0 h 21600"/>
                <a:gd name="T6" fmla="*/ 3 w 21600"/>
                <a:gd name="T7" fmla="*/ 0 h 21600"/>
                <a:gd name="T8" fmla="*/ 0 60000 65536"/>
                <a:gd name="T9" fmla="*/ 0 60000 65536"/>
                <a:gd name="T10" fmla="*/ 0 60000 65536"/>
                <a:gd name="T11" fmla="*/ 0 60000 65536"/>
                <a:gd name="T12" fmla="*/ 4500 w 21600"/>
                <a:gd name="T13" fmla="*/ 4517 h 21600"/>
                <a:gd name="T14" fmla="*/ 17100 w 21600"/>
                <a:gd name="T15" fmla="*/ 1708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4670">
              <a:solidFill>
                <a:schemeClr val="tx1"/>
              </a:solidFill>
              <a:miter lim="800000"/>
              <a:headEnd/>
              <a:tailEnd/>
            </a:ln>
          </p:spPr>
          <p:txBody>
            <a:bodyPr rot="10800000" wrap="none" anchor="ctr"/>
            <a:lstStyle/>
            <a:p>
              <a:pPr algn="ctr"/>
              <a:r>
                <a:rPr lang="el-GR" sz="2800" b="1" dirty="0">
                  <a:solidFill>
                    <a:srgbClr val="002060"/>
                  </a:solidFill>
                </a:rPr>
                <a:t>Ανώτερα </a:t>
              </a:r>
            </a:p>
            <a:p>
              <a:pPr algn="ctr"/>
              <a:r>
                <a:rPr lang="el-GR" sz="2800" b="1" dirty="0">
                  <a:solidFill>
                    <a:srgbClr val="002060"/>
                  </a:solidFill>
                </a:rPr>
                <a:t>Στελέχη</a:t>
              </a:r>
            </a:p>
          </p:txBody>
        </p:sp>
        <p:sp>
          <p:nvSpPr>
            <p:cNvPr id="110598" name="_s10246"/>
            <p:cNvSpPr>
              <a:spLocks noChangeArrowheads="1"/>
            </p:cNvSpPr>
            <p:nvPr/>
          </p:nvSpPr>
          <p:spPr bwMode="auto">
            <a:xfrm flipV="1">
              <a:off x="1854" y="2162"/>
              <a:ext cx="2052" cy="592"/>
            </a:xfrm>
            <a:custGeom>
              <a:avLst/>
              <a:gdLst>
                <a:gd name="T0" fmla="*/ 17 w 21600"/>
                <a:gd name="T1" fmla="*/ 0 h 21600"/>
                <a:gd name="T2" fmla="*/ 9 w 21600"/>
                <a:gd name="T3" fmla="*/ 0 h 21600"/>
                <a:gd name="T4" fmla="*/ 2 w 21600"/>
                <a:gd name="T5" fmla="*/ 0 h 21600"/>
                <a:gd name="T6" fmla="*/ 9 w 21600"/>
                <a:gd name="T7" fmla="*/ 0 h 21600"/>
                <a:gd name="T8" fmla="*/ 0 60000 65536"/>
                <a:gd name="T9" fmla="*/ 0 60000 65536"/>
                <a:gd name="T10" fmla="*/ 0 60000 65536"/>
                <a:gd name="T11" fmla="*/ 0 60000 65536"/>
                <a:gd name="T12" fmla="*/ 3600 w 21600"/>
                <a:gd name="T13" fmla="*/ 3612 h 21600"/>
                <a:gd name="T14" fmla="*/ 18000 w 21600"/>
                <a:gd name="T15" fmla="*/ 17988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accent1"/>
            </a:solidFill>
            <a:ln w="4670">
              <a:solidFill>
                <a:schemeClr val="tx1"/>
              </a:solidFill>
              <a:miter lim="800000"/>
              <a:headEnd/>
              <a:tailEnd/>
            </a:ln>
          </p:spPr>
          <p:txBody>
            <a:bodyPr rot="10800000" wrap="none" anchor="ctr"/>
            <a:lstStyle/>
            <a:p>
              <a:pPr algn="ctr"/>
              <a:r>
                <a:rPr lang="el-GR" sz="2800" b="1" dirty="0">
                  <a:solidFill>
                    <a:srgbClr val="7030A0"/>
                  </a:solidFill>
                </a:rPr>
                <a:t>Μεσαία Στελέχη</a:t>
              </a:r>
            </a:p>
          </p:txBody>
        </p:sp>
        <p:sp>
          <p:nvSpPr>
            <p:cNvPr id="110599" name="_s10247"/>
            <p:cNvSpPr>
              <a:spLocks noChangeArrowheads="1"/>
            </p:cNvSpPr>
            <p:nvPr/>
          </p:nvSpPr>
          <p:spPr bwMode="auto">
            <a:xfrm flipV="1">
              <a:off x="1512" y="2754"/>
              <a:ext cx="2736" cy="592"/>
            </a:xfrm>
            <a:custGeom>
              <a:avLst/>
              <a:gdLst>
                <a:gd name="T0" fmla="*/ 41 w 21600"/>
                <a:gd name="T1" fmla="*/ 0 h 21600"/>
                <a:gd name="T2" fmla="*/ 22 w 21600"/>
                <a:gd name="T3" fmla="*/ 0 h 21600"/>
                <a:gd name="T4" fmla="*/ 3 w 21600"/>
                <a:gd name="T5" fmla="*/ 0 h 21600"/>
                <a:gd name="T6" fmla="*/ 22 w 21600"/>
                <a:gd name="T7" fmla="*/ 0 h 21600"/>
                <a:gd name="T8" fmla="*/ 0 60000 65536"/>
                <a:gd name="T9" fmla="*/ 0 60000 65536"/>
                <a:gd name="T10" fmla="*/ 0 60000 65536"/>
                <a:gd name="T11" fmla="*/ 0 60000 65536"/>
                <a:gd name="T12" fmla="*/ 3150 w 21600"/>
                <a:gd name="T13" fmla="*/ 3138 h 21600"/>
                <a:gd name="T14" fmla="*/ 18450 w 21600"/>
                <a:gd name="T15" fmla="*/ 18462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solidFill>
              <a:schemeClr val="accent1"/>
            </a:solidFill>
            <a:ln w="4670">
              <a:solidFill>
                <a:schemeClr val="tx1"/>
              </a:solidFill>
              <a:miter lim="800000"/>
              <a:headEnd/>
              <a:tailEnd/>
            </a:ln>
          </p:spPr>
          <p:txBody>
            <a:bodyPr rot="10800000" wrap="none" anchor="ctr"/>
            <a:lstStyle/>
            <a:p>
              <a:pPr algn="ctr"/>
              <a:r>
                <a:rPr lang="el-GR" sz="2800" b="1" dirty="0">
                  <a:solidFill>
                    <a:srgbClr val="C00000"/>
                  </a:solidFill>
                </a:rPr>
                <a:t>Εργαζόμενοι</a:t>
              </a:r>
            </a:p>
          </p:txBody>
        </p:sp>
      </p:gr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l-GR" b="1" dirty="0" smtClean="0">
                <a:solidFill>
                  <a:srgbClr val="002060"/>
                </a:solidFill>
                <a:ea typeface="ＭＳ Ｐゴシック" pitchFamily="34" charset="-128"/>
              </a:rPr>
              <a:t>Οργάνωση σε Ομάδες </a:t>
            </a:r>
            <a:br>
              <a:rPr lang="el-GR" b="1" dirty="0" smtClean="0">
                <a:solidFill>
                  <a:srgbClr val="002060"/>
                </a:solidFill>
                <a:ea typeface="ＭＳ Ｐゴシック" pitchFamily="34" charset="-128"/>
              </a:rPr>
            </a:br>
            <a:r>
              <a:rPr lang="en-US" sz="5400" b="1" dirty="0" smtClean="0">
                <a:solidFill>
                  <a:srgbClr val="002060"/>
                </a:solidFill>
                <a:ea typeface="ＭＳ Ｐゴシック" pitchFamily="34" charset="-128"/>
              </a:rPr>
              <a:t>Team based structure</a:t>
            </a:r>
            <a:endParaRPr lang="el-GR" sz="5400" b="1" dirty="0" smtClean="0">
              <a:solidFill>
                <a:srgbClr val="002060"/>
              </a:solidFill>
              <a:ea typeface="ＭＳ Ｐゴシック" pitchFamily="34" charset="-128"/>
            </a:endParaRPr>
          </a:p>
        </p:txBody>
      </p:sp>
      <p:sp>
        <p:nvSpPr>
          <p:cNvPr id="111618" name="Rectangle 3"/>
          <p:cNvSpPr>
            <a:spLocks noGrp="1" noChangeArrowheads="1"/>
          </p:cNvSpPr>
          <p:nvPr>
            <p:ph idx="1"/>
          </p:nvPr>
        </p:nvSpPr>
        <p:spPr/>
        <p:txBody>
          <a:bodyPr/>
          <a:lstStyle/>
          <a:p>
            <a:pPr eaLnBrk="1" hangingPunct="1"/>
            <a:endParaRPr lang="en-US" sz="4400" dirty="0" smtClean="0">
              <a:solidFill>
                <a:srgbClr val="FFFF00"/>
              </a:solidFill>
              <a:ea typeface="ＭＳ Ｐゴシック" pitchFamily="34" charset="-128"/>
            </a:endParaRPr>
          </a:p>
          <a:p>
            <a:r>
              <a:rPr lang="el-GR" sz="3600" b="1" dirty="0" smtClean="0">
                <a:solidFill>
                  <a:srgbClr val="7030A0"/>
                </a:solidFill>
                <a:ea typeface="ＭＳ Ｐゴシック" pitchFamily="34" charset="-128"/>
              </a:rPr>
              <a:t>Ολοκληρωμένη αντιμετώπιση πελατών</a:t>
            </a:r>
          </a:p>
          <a:p>
            <a:endParaRPr lang="el-GR" sz="3600" b="1" dirty="0" smtClean="0">
              <a:solidFill>
                <a:srgbClr val="7030A0"/>
              </a:solidFill>
              <a:ea typeface="ＭＳ Ｐゴシック" pitchFamily="34" charset="-128"/>
            </a:endParaRPr>
          </a:p>
          <a:p>
            <a:r>
              <a:rPr lang="el-GR" sz="3600" b="1" dirty="0" smtClean="0">
                <a:solidFill>
                  <a:srgbClr val="7030A0"/>
                </a:solidFill>
                <a:ea typeface="ＭＳ Ｐゴシック" pitchFamily="34" charset="-128"/>
              </a:rPr>
              <a:t>Ευελιξία στη δράση</a:t>
            </a:r>
          </a:p>
        </p:txBody>
      </p:sp>
      <p:sp>
        <p:nvSpPr>
          <p:cNvPr id="111619" name="AutoShape 4"/>
          <p:cNvSpPr>
            <a:spLocks noChangeArrowheads="1"/>
          </p:cNvSpPr>
          <p:nvPr/>
        </p:nvSpPr>
        <p:spPr bwMode="auto">
          <a:xfrm>
            <a:off x="762000" y="2819400"/>
            <a:ext cx="976313" cy="485775"/>
          </a:xfrm>
          <a:prstGeom prst="rightArrow">
            <a:avLst>
              <a:gd name="adj1" fmla="val 50000"/>
              <a:gd name="adj2" fmla="val 50245"/>
            </a:avLst>
          </a:prstGeom>
          <a:noFill/>
          <a:ln w="9525">
            <a:noFill/>
            <a:miter lim="800000"/>
            <a:headEnd/>
            <a:tailEnd/>
          </a:ln>
        </p:spPr>
        <p:txBody>
          <a:bodyPr wrap="none" anchor="ctr"/>
          <a:lstStyle/>
          <a:p>
            <a:endParaRPr lang="en-US" dirty="0"/>
          </a:p>
        </p:txBody>
      </p:sp>
      <p:sp>
        <p:nvSpPr>
          <p:cNvPr id="111620" name="AutoShape 5"/>
          <p:cNvSpPr>
            <a:spLocks noChangeArrowheads="1"/>
          </p:cNvSpPr>
          <p:nvPr/>
        </p:nvSpPr>
        <p:spPr bwMode="auto">
          <a:xfrm>
            <a:off x="762000" y="2819400"/>
            <a:ext cx="976313" cy="485775"/>
          </a:xfrm>
          <a:prstGeom prst="rightArrow">
            <a:avLst>
              <a:gd name="adj1" fmla="val 50000"/>
              <a:gd name="adj2" fmla="val 50245"/>
            </a:avLst>
          </a:prstGeom>
          <a:noFill/>
          <a:ln w="9525">
            <a:noFill/>
            <a:miter lim="800000"/>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79512" y="260649"/>
            <a:ext cx="8712968" cy="648072"/>
          </a:xfrm>
        </p:spPr>
        <p:txBody>
          <a:bodyPr>
            <a:noAutofit/>
          </a:bodyPr>
          <a:lstStyle/>
          <a:p>
            <a:r>
              <a:rPr lang="el-GR" sz="3600" b="1" dirty="0" smtClean="0">
                <a:solidFill>
                  <a:schemeClr val="accent6">
                    <a:lumMod val="50000"/>
                  </a:schemeClr>
                </a:solidFill>
              </a:rPr>
              <a:t>ΠΟΥ ΔΙΑΦΕΡΕΙ Η ΕΤΑΙΡΙΚΗ ΔΙΑΚΥΒΕΡΝΗΣΗ ΤΩΝ ΧΡΗΜΑΤΟΟΙΚΟΝΟΜΙΚΩΝ ΙΔΡΥΜΑΤΩΝ</a:t>
            </a:r>
            <a:endParaRPr lang="en-US" sz="3600" b="1" dirty="0" smtClean="0">
              <a:solidFill>
                <a:schemeClr val="accent6">
                  <a:lumMod val="50000"/>
                </a:schemeClr>
              </a:solidFill>
            </a:endParaRPr>
          </a:p>
        </p:txBody>
      </p:sp>
      <p:sp>
        <p:nvSpPr>
          <p:cNvPr id="3" name="Content Placeholder 2"/>
          <p:cNvSpPr>
            <a:spLocks noGrp="1"/>
          </p:cNvSpPr>
          <p:nvPr>
            <p:ph idx="1"/>
          </p:nvPr>
        </p:nvSpPr>
        <p:spPr>
          <a:xfrm>
            <a:off x="179512" y="1484784"/>
            <a:ext cx="8784976" cy="5184576"/>
          </a:xfrm>
        </p:spPr>
        <p:txBody>
          <a:bodyPr rtlCol="0">
            <a:normAutofit fontScale="92500" lnSpcReduction="10000"/>
          </a:bodyPr>
          <a:lstStyle/>
          <a:p>
            <a:pPr marL="274320" indent="-274320" algn="just" fontAlgn="auto">
              <a:spcAft>
                <a:spcPts val="0"/>
              </a:spcAft>
              <a:buNone/>
              <a:defRPr/>
            </a:pPr>
            <a:r>
              <a:rPr lang="el-GR" b="1" dirty="0" smtClean="0">
                <a:solidFill>
                  <a:srgbClr val="002060"/>
                </a:solidFill>
              </a:rPr>
              <a:t>Α) ΜΟΧΛΕΥΣΗ (ΤΡΑΠΕΖΕΣ)</a:t>
            </a:r>
          </a:p>
          <a:p>
            <a:pPr marL="274320" indent="-274320" algn="just" fontAlgn="auto">
              <a:spcAft>
                <a:spcPts val="0"/>
              </a:spcAft>
              <a:buNone/>
              <a:defRPr/>
            </a:pPr>
            <a:r>
              <a:rPr lang="el-GR" b="1" dirty="0" smtClean="0">
                <a:solidFill>
                  <a:srgbClr val="C00000"/>
                </a:solidFill>
              </a:rPr>
              <a:t>Β) ΟΜΑΔΕΣ ΣΥΜΦΕΡΟΝΤΩΝ</a:t>
            </a:r>
            <a:r>
              <a:rPr lang="en-GB" b="1" dirty="0" smtClean="0">
                <a:solidFill>
                  <a:srgbClr val="C00000"/>
                </a:solidFill>
              </a:rPr>
              <a:t>: </a:t>
            </a:r>
            <a:endParaRPr lang="el-GR" b="1" dirty="0" smtClean="0">
              <a:solidFill>
                <a:srgbClr val="C00000"/>
              </a:solidFill>
            </a:endParaRPr>
          </a:p>
          <a:p>
            <a:pPr marL="274320" indent="-274320" algn="just" fontAlgn="auto">
              <a:spcAft>
                <a:spcPts val="0"/>
              </a:spcAft>
              <a:defRPr/>
            </a:pPr>
            <a:r>
              <a:rPr lang="el-GR" dirty="0" smtClean="0"/>
              <a:t>Μέτοχοι, πελάτες, κοινοί δανειστές</a:t>
            </a:r>
          </a:p>
          <a:p>
            <a:pPr marL="274320" indent="-274320" algn="just" fontAlgn="auto">
              <a:spcAft>
                <a:spcPts val="0"/>
              </a:spcAft>
              <a:defRPr/>
            </a:pPr>
            <a:r>
              <a:rPr lang="el-GR" dirty="0" smtClean="0"/>
              <a:t>Καταθέτες (ή επενδυτές) &amp; το ταμείο ασφάλισης καταθέσεων (ή επενδύσεων).</a:t>
            </a:r>
          </a:p>
          <a:p>
            <a:pPr marL="274320" indent="-274320" algn="just" fontAlgn="auto">
              <a:spcAft>
                <a:spcPts val="0"/>
              </a:spcAft>
              <a:defRPr/>
            </a:pPr>
            <a:r>
              <a:rPr lang="el-GR" dirty="0" smtClean="0"/>
              <a:t>Οι εποπτικές αρχές που έχουν σκοπό την προάσπιση του δημόσιου συμφέροντος, εν προκειμένω την προστασία των δανειστών (επενδυτών) και της χρηματοπιστωτικής σταθερότητας.</a:t>
            </a:r>
          </a:p>
          <a:p>
            <a:pPr marL="274320" indent="-274320" algn="just" fontAlgn="auto">
              <a:spcAft>
                <a:spcPts val="0"/>
              </a:spcAft>
              <a:defRPr/>
            </a:pPr>
            <a:r>
              <a:rPr lang="el-GR" dirty="0" smtClean="0"/>
              <a:t>Το ταμείο ανασυγκρότησης (ή εκκαθάρισης) χρηματοοικονομικών ιδρυμάτων (</a:t>
            </a:r>
            <a:r>
              <a:rPr lang="en-GB" dirty="0" smtClean="0"/>
              <a:t>Resolution fund)</a:t>
            </a:r>
            <a:r>
              <a:rPr lang="el-GR" dirty="0" smtClean="0"/>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79512" y="260648"/>
            <a:ext cx="8640960" cy="1092200"/>
          </a:xfrm>
        </p:spPr>
        <p:txBody>
          <a:bodyPr>
            <a:noAutofit/>
          </a:bodyPr>
          <a:lstStyle/>
          <a:p>
            <a:r>
              <a:rPr lang="el-GR" sz="4000" b="1" dirty="0" smtClean="0">
                <a:solidFill>
                  <a:schemeClr val="accent6">
                    <a:lumMod val="50000"/>
                  </a:schemeClr>
                </a:solidFill>
              </a:rPr>
              <a:t>ΣΤΟΧΟΙ ΕΤΑΙΡΙΚΗΣ ΔΙΑΚΥΒΕΡΝΗΣΗΣ ΧΡΗΜΑΤΟΠΙΣΤΩΤΙΚΩΝ ΙΔΡΥΜΑΤΩΝ </a:t>
            </a:r>
            <a:endParaRPr lang="en-US" sz="4000" b="1" dirty="0" smtClean="0">
              <a:solidFill>
                <a:schemeClr val="accent6">
                  <a:lumMod val="50000"/>
                </a:schemeClr>
              </a:solidFill>
            </a:endParaRPr>
          </a:p>
        </p:txBody>
      </p:sp>
      <p:sp>
        <p:nvSpPr>
          <p:cNvPr id="3" name="Content Placeholder 2"/>
          <p:cNvSpPr>
            <a:spLocks noGrp="1"/>
          </p:cNvSpPr>
          <p:nvPr>
            <p:ph idx="1"/>
          </p:nvPr>
        </p:nvSpPr>
        <p:spPr>
          <a:xfrm>
            <a:off x="179513" y="1700808"/>
            <a:ext cx="8712968" cy="4968551"/>
          </a:xfrm>
        </p:spPr>
        <p:txBody>
          <a:bodyPr rtlCol="0">
            <a:normAutofit/>
          </a:bodyPr>
          <a:lstStyle/>
          <a:p>
            <a:pPr marL="274320" indent="-274320" algn="just" fontAlgn="auto">
              <a:spcBef>
                <a:spcPts val="600"/>
              </a:spcBef>
              <a:spcAft>
                <a:spcPts val="600"/>
              </a:spcAft>
              <a:defRPr/>
            </a:pPr>
            <a:r>
              <a:rPr lang="el-GR" b="1" u="sng" dirty="0" smtClean="0">
                <a:solidFill>
                  <a:srgbClr val="006600"/>
                </a:solidFill>
              </a:rPr>
              <a:t>Επιπλέον των κοινών στόχων που εμφανίζονται σε άλλες επιχειρήσεις:</a:t>
            </a:r>
          </a:p>
          <a:p>
            <a:pPr marL="274320" indent="-274320" algn="just" fontAlgn="auto">
              <a:spcBef>
                <a:spcPts val="600"/>
              </a:spcBef>
              <a:spcAft>
                <a:spcPts val="600"/>
              </a:spcAft>
              <a:defRPr/>
            </a:pPr>
            <a:r>
              <a:rPr lang="el-GR" sz="2800" dirty="0" smtClean="0"/>
              <a:t>προστασία των πελατών.</a:t>
            </a:r>
          </a:p>
          <a:p>
            <a:pPr marL="274320" indent="-274320" algn="just" fontAlgn="auto">
              <a:spcBef>
                <a:spcPts val="600"/>
              </a:spcBef>
              <a:spcAft>
                <a:spcPts val="600"/>
              </a:spcAft>
              <a:defRPr/>
            </a:pPr>
            <a:r>
              <a:rPr lang="el-GR" sz="2800" dirty="0" smtClean="0"/>
              <a:t>προστασία των καταθέτων. </a:t>
            </a:r>
          </a:p>
          <a:p>
            <a:pPr marL="274320" indent="-274320" algn="just" fontAlgn="auto">
              <a:spcBef>
                <a:spcPts val="600"/>
              </a:spcBef>
              <a:spcAft>
                <a:spcPts val="600"/>
              </a:spcAft>
              <a:defRPr/>
            </a:pPr>
            <a:r>
              <a:rPr lang="el-GR" sz="2800" dirty="0" smtClean="0"/>
              <a:t>προστασία της χρηματοπιστωτικής σταθερότητας.</a:t>
            </a:r>
          </a:p>
          <a:p>
            <a:pPr marL="274320" indent="-274320" algn="just" fontAlgn="auto">
              <a:spcBef>
                <a:spcPts val="600"/>
              </a:spcBef>
              <a:spcAft>
                <a:spcPts val="600"/>
              </a:spcAft>
              <a:defRPr/>
            </a:pPr>
            <a:r>
              <a:rPr lang="el-GR" sz="2800" dirty="0" smtClean="0"/>
              <a:t>βαθμός αλληλεξάρτησης με άλλα ιδρύματα και επίδρασης στην εθνική οικονομική ανάπτυξη (συστημένα ιδρυματα).</a:t>
            </a:r>
            <a:endParaRPr lang="en-GB"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79512" y="188640"/>
            <a:ext cx="8856984" cy="6552727"/>
          </a:xfrm>
        </p:spPr>
        <p:txBody>
          <a:bodyPr>
            <a:normAutofit fontScale="25000" lnSpcReduction="20000"/>
          </a:bodyPr>
          <a:lstStyle/>
          <a:p>
            <a:pPr marL="588569" indent="-588569" algn="ctr">
              <a:lnSpc>
                <a:spcPct val="110000"/>
              </a:lnSpc>
              <a:buNone/>
            </a:pPr>
            <a:r>
              <a:rPr lang="el-GR" sz="11200" b="1" dirty="0" smtClean="0">
                <a:latin typeface="+mj-lt"/>
              </a:rPr>
              <a:t>ΕΤΑΙΡΙΚΗ ΔΙΑΚΥΒΕΡΝΗΣΗ ΕΙΣΗΓΜΕΝΩΝ ΣΤΑ ΧΡΗΜΑΤΙΣΤΗΡΙΑ ΕΠΙΧΕΙΡΗΣΕΩΝ (2)</a:t>
            </a:r>
            <a:endParaRPr lang="en-US" sz="11200" b="1" dirty="0" smtClean="0">
              <a:latin typeface="+mj-lt"/>
            </a:endParaRPr>
          </a:p>
          <a:p>
            <a:pPr marL="588569" indent="-588569" algn="ctr">
              <a:lnSpc>
                <a:spcPct val="110000"/>
              </a:lnSpc>
              <a:buNone/>
            </a:pPr>
            <a:endParaRPr lang="el-GR" sz="1900" b="1" u="sng" dirty="0" smtClean="0">
              <a:latin typeface="Tahoma" pitchFamily="34" charset="0"/>
            </a:endParaRPr>
          </a:p>
          <a:p>
            <a:pPr marL="588569" indent="-588569">
              <a:lnSpc>
                <a:spcPct val="110000"/>
              </a:lnSpc>
              <a:buFont typeface="Wingdings" pitchFamily="2" charset="2"/>
              <a:buAutoNum type="arabicPeriod" startAt="4"/>
            </a:pPr>
            <a:r>
              <a:rPr lang="el-GR" sz="8800" b="1" u="sng" dirty="0" smtClean="0">
                <a:latin typeface="Arial" pitchFamily="34" charset="0"/>
                <a:cs typeface="Arial" pitchFamily="34" charset="0"/>
              </a:rPr>
              <a:t>Ρυθμιστικά </a:t>
            </a:r>
            <a:r>
              <a:rPr lang="el-GR" sz="8800" b="1" u="sng" dirty="0">
                <a:latin typeface="Arial" pitchFamily="34" charset="0"/>
                <a:cs typeface="Arial" pitchFamily="34" charset="0"/>
              </a:rPr>
              <a:t>Σώματα και Διεθνείς Οργανισμοί</a:t>
            </a:r>
          </a:p>
          <a:p>
            <a:pPr marL="588569" indent="-588569" algn="just">
              <a:lnSpc>
                <a:spcPct val="90000"/>
              </a:lnSpc>
              <a:buSzPct val="80000"/>
              <a:buNone/>
            </a:pPr>
            <a:r>
              <a:rPr lang="en-US" sz="8800" dirty="0">
                <a:latin typeface="Arial" pitchFamily="34" charset="0"/>
                <a:cs typeface="Arial" pitchFamily="34" charset="0"/>
              </a:rPr>
              <a:t>	-	FASB, Financial Accounting Standards Board, USA</a:t>
            </a:r>
          </a:p>
          <a:p>
            <a:pPr marL="588569" indent="-588569" algn="just">
              <a:lnSpc>
                <a:spcPct val="90000"/>
              </a:lnSpc>
              <a:buSzPct val="80000"/>
              <a:buNone/>
            </a:pPr>
            <a:r>
              <a:rPr lang="en-US" sz="8800" dirty="0">
                <a:latin typeface="Arial" pitchFamily="34" charset="0"/>
                <a:cs typeface="Arial" pitchFamily="34" charset="0"/>
              </a:rPr>
              <a:t>	-	FSA, Financial Services Authority, UK  </a:t>
            </a:r>
            <a:endParaRPr lang="el-GR" sz="8800" dirty="0">
              <a:latin typeface="Arial" pitchFamily="34" charset="0"/>
              <a:cs typeface="Arial" pitchFamily="34" charset="0"/>
            </a:endParaRPr>
          </a:p>
          <a:p>
            <a:pPr marL="588569" indent="-588569" algn="just">
              <a:lnSpc>
                <a:spcPct val="90000"/>
              </a:lnSpc>
              <a:buSzPct val="80000"/>
              <a:buNone/>
            </a:pPr>
            <a:r>
              <a:rPr lang="en-US" sz="8800" dirty="0">
                <a:latin typeface="Arial" pitchFamily="34" charset="0"/>
                <a:cs typeface="Arial" pitchFamily="34" charset="0"/>
              </a:rPr>
              <a:t>		IASB, International Accounting Standards Board, UK</a:t>
            </a:r>
          </a:p>
          <a:p>
            <a:pPr marL="588569" indent="-588569">
              <a:lnSpc>
                <a:spcPct val="110000"/>
              </a:lnSpc>
              <a:buNone/>
            </a:pPr>
            <a:r>
              <a:rPr lang="en-US" sz="8800" dirty="0">
                <a:latin typeface="Arial" pitchFamily="34" charset="0"/>
                <a:cs typeface="Arial" pitchFamily="34" charset="0"/>
              </a:rPr>
              <a:t>	-	IRRC, Investor Responsibility Research Center, USA</a:t>
            </a:r>
          </a:p>
          <a:p>
            <a:pPr marL="588569" indent="-588569">
              <a:lnSpc>
                <a:spcPct val="110000"/>
              </a:lnSpc>
              <a:buNone/>
            </a:pPr>
            <a:r>
              <a:rPr lang="en-US" sz="8800" dirty="0">
                <a:latin typeface="Arial" pitchFamily="34" charset="0"/>
                <a:cs typeface="Arial" pitchFamily="34" charset="0"/>
              </a:rPr>
              <a:t>	-	OECD, Organization for Economic Co-Operation and 	Development</a:t>
            </a:r>
          </a:p>
          <a:p>
            <a:pPr marL="588569" indent="-588569">
              <a:lnSpc>
                <a:spcPct val="110000"/>
              </a:lnSpc>
              <a:buNone/>
            </a:pPr>
            <a:r>
              <a:rPr lang="en-US" sz="8800" dirty="0">
                <a:latin typeface="Arial" pitchFamily="34" charset="0"/>
                <a:cs typeface="Arial" pitchFamily="34" charset="0"/>
              </a:rPr>
              <a:t>	-	PCAOB, Public Company Accounting Oversight Board, USA</a:t>
            </a:r>
          </a:p>
          <a:p>
            <a:pPr marL="588569" indent="-588569">
              <a:lnSpc>
                <a:spcPct val="110000"/>
              </a:lnSpc>
              <a:buNone/>
            </a:pPr>
            <a:r>
              <a:rPr lang="en-US" sz="8800" dirty="0">
                <a:latin typeface="Arial" pitchFamily="34" charset="0"/>
                <a:cs typeface="Arial" pitchFamily="34" charset="0"/>
              </a:rPr>
              <a:t>	-	Securities and Exchange Commission, USA</a:t>
            </a:r>
          </a:p>
          <a:p>
            <a:pPr marL="588569" indent="-588569">
              <a:lnSpc>
                <a:spcPct val="90000"/>
              </a:lnSpc>
              <a:buNone/>
            </a:pPr>
            <a:endParaRPr lang="en-US" sz="8800" dirty="0">
              <a:latin typeface="Arial" pitchFamily="34" charset="0"/>
              <a:cs typeface="Arial" pitchFamily="34" charset="0"/>
            </a:endParaRPr>
          </a:p>
          <a:p>
            <a:pPr marL="588569" indent="-588569">
              <a:lnSpc>
                <a:spcPct val="90000"/>
              </a:lnSpc>
              <a:buFont typeface="Wingdings" pitchFamily="2" charset="2"/>
              <a:buAutoNum type="arabicPeriod" startAt="5"/>
            </a:pPr>
            <a:r>
              <a:rPr lang="el-GR" sz="8800" b="1" u="sng" dirty="0">
                <a:latin typeface="Arial" pitchFamily="34" charset="0"/>
                <a:cs typeface="Arial" pitchFamily="34" charset="0"/>
              </a:rPr>
              <a:t>Η Επανάσταση των </a:t>
            </a:r>
            <a:r>
              <a:rPr lang="en-US" sz="8800" b="1" u="sng" dirty="0">
                <a:latin typeface="Arial" pitchFamily="34" charset="0"/>
                <a:cs typeface="Arial" pitchFamily="34" charset="0"/>
              </a:rPr>
              <a:t>fund managers</a:t>
            </a:r>
            <a:r>
              <a:rPr lang="el-GR" sz="8800" dirty="0">
                <a:latin typeface="Arial" pitchFamily="34" charset="0"/>
                <a:cs typeface="Arial" pitchFamily="34" charset="0"/>
              </a:rPr>
              <a:t> </a:t>
            </a:r>
            <a:endParaRPr lang="en-US" sz="8800" dirty="0">
              <a:latin typeface="Arial" pitchFamily="34" charset="0"/>
              <a:cs typeface="Arial" pitchFamily="34" charset="0"/>
            </a:endParaRPr>
          </a:p>
          <a:p>
            <a:pPr marL="588569" indent="-588569">
              <a:lnSpc>
                <a:spcPct val="110000"/>
              </a:lnSpc>
              <a:buNone/>
            </a:pPr>
            <a:r>
              <a:rPr lang="en-US" sz="8800" dirty="0">
                <a:latin typeface="Arial" pitchFamily="34" charset="0"/>
                <a:cs typeface="Arial" pitchFamily="34" charset="0"/>
              </a:rPr>
              <a:t>	-	</a:t>
            </a:r>
            <a:r>
              <a:rPr lang="el-GR" sz="8800" dirty="0">
                <a:latin typeface="Arial" pitchFamily="34" charset="0"/>
                <a:cs typeface="Arial" pitchFamily="34" charset="0"/>
              </a:rPr>
              <a:t>Επενδυτές από το Λονδίνο στο Σίδνεϋ</a:t>
            </a:r>
          </a:p>
          <a:p>
            <a:pPr marL="588569" indent="-588569" algn="just">
              <a:lnSpc>
                <a:spcPct val="110000"/>
              </a:lnSpc>
              <a:buNone/>
            </a:pPr>
            <a:r>
              <a:rPr lang="el-GR" sz="8800" dirty="0">
                <a:latin typeface="Arial" pitchFamily="34" charset="0"/>
                <a:cs typeface="Arial" pitchFamily="34" charset="0"/>
              </a:rPr>
              <a:t>	-	Οι αμοιβές των στελεχών ως πρόκληση στο δημόσιο αίσθημα</a:t>
            </a:r>
          </a:p>
          <a:p>
            <a:pPr marL="588569" indent="-588569">
              <a:lnSpc>
                <a:spcPct val="110000"/>
              </a:lnSpc>
              <a:buNone/>
            </a:pPr>
            <a:r>
              <a:rPr lang="el-GR" sz="8800" dirty="0">
                <a:latin typeface="Arial" pitchFamily="34" charset="0"/>
                <a:cs typeface="Arial" pitchFamily="34" charset="0"/>
              </a:rPr>
              <a:t>	-	Τα Διοικητικά Συμβούλια</a:t>
            </a:r>
          </a:p>
          <a:p>
            <a:pPr marL="588569" indent="-588569">
              <a:lnSpc>
                <a:spcPct val="110000"/>
              </a:lnSpc>
              <a:buNone/>
            </a:pPr>
            <a:r>
              <a:rPr lang="el-GR" sz="8800" dirty="0">
                <a:latin typeface="Arial" pitchFamily="34" charset="0"/>
                <a:cs typeface="Arial" pitchFamily="34" charset="0"/>
              </a:rPr>
              <a:t>	-	Μη-εκτελεστικά μέλη του Δ.Σ.</a:t>
            </a:r>
          </a:p>
          <a:p>
            <a:pPr marL="588569" indent="-588569">
              <a:lnSpc>
                <a:spcPct val="110000"/>
              </a:lnSpc>
              <a:buNone/>
            </a:pPr>
            <a:endParaRPr lang="en-US" sz="8800" dirty="0">
              <a:latin typeface="Tahoma" pitchFamily="34" charset="0"/>
            </a:endParaRPr>
          </a:p>
          <a:p>
            <a:pPr marL="588569" indent="-588569">
              <a:lnSpc>
                <a:spcPct val="90000"/>
              </a:lnSpc>
              <a:buFont typeface="Wingdings" pitchFamily="2" charset="2"/>
              <a:buAutoNum type="arabicPeriod" startAt="5"/>
            </a:pPr>
            <a:endParaRPr lang="en-US" sz="8800" dirty="0">
              <a:latin typeface="Tahoma" pitchFamily="34" charset="0"/>
            </a:endParaRPr>
          </a:p>
          <a:p>
            <a:pPr marL="588569" indent="-588569">
              <a:lnSpc>
                <a:spcPct val="90000"/>
              </a:lnSpc>
              <a:buNone/>
            </a:pPr>
            <a:endParaRPr lang="en-US" sz="1700" dirty="0">
              <a:latin typeface="Tahoma" pitchFamily="34" charset="0"/>
            </a:endParaRPr>
          </a:p>
          <a:p>
            <a:pPr marL="588569" indent="-588569">
              <a:lnSpc>
                <a:spcPct val="90000"/>
              </a:lnSpc>
              <a:buNone/>
            </a:pPr>
            <a:r>
              <a:rPr lang="en-US" sz="1700" dirty="0">
                <a:latin typeface="Tahoma" pitchFamily="34" charset="0"/>
              </a:rPr>
              <a:t>  </a:t>
            </a:r>
            <a:endParaRPr lang="el-GR" sz="1700" dirty="0">
              <a:latin typeface="Tahoma"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51520" y="332656"/>
            <a:ext cx="8712968" cy="781050"/>
          </a:xfrm>
        </p:spPr>
        <p:txBody>
          <a:bodyPr>
            <a:normAutofit fontScale="90000"/>
          </a:bodyPr>
          <a:lstStyle/>
          <a:p>
            <a:r>
              <a:rPr lang="el-GR" sz="3200" b="1" dirty="0" smtClean="0">
                <a:solidFill>
                  <a:schemeClr val="accent6">
                    <a:lumMod val="50000"/>
                  </a:schemeClr>
                </a:solidFill>
              </a:rPr>
              <a:t>ΝΟΜΟΘΕΤΙΚΕΣ ΠΡΩΤΟΒΟΥΛΙΕΣ ΕΝΙΣΧΥΣΗΣ ΤΗΣ ΠΟΙΟΤΗΤΑΣ ΕτΔ ΧΡΗΜΑΤΟΠΙΣΤΩΤΙΚΩΝ ΙΔΡΥΜΑΤΩΝ </a:t>
            </a:r>
            <a:endParaRPr lang="en-US" sz="3200" b="1" dirty="0" smtClean="0">
              <a:solidFill>
                <a:schemeClr val="accent6">
                  <a:lumMod val="50000"/>
                </a:schemeClr>
              </a:solidFill>
            </a:endParaRPr>
          </a:p>
        </p:txBody>
      </p:sp>
      <p:sp>
        <p:nvSpPr>
          <p:cNvPr id="3" name="Content Placeholder 2"/>
          <p:cNvSpPr>
            <a:spLocks noGrp="1"/>
          </p:cNvSpPr>
          <p:nvPr>
            <p:ph idx="1"/>
          </p:nvPr>
        </p:nvSpPr>
        <p:spPr>
          <a:xfrm>
            <a:off x="107504" y="1340768"/>
            <a:ext cx="8856984" cy="5256584"/>
          </a:xfrm>
        </p:spPr>
        <p:txBody>
          <a:bodyPr rtlCol="0">
            <a:normAutofit fontScale="85000" lnSpcReduction="20000"/>
          </a:bodyPr>
          <a:lstStyle/>
          <a:p>
            <a:pPr marL="274320" indent="-274320" fontAlgn="auto">
              <a:spcAft>
                <a:spcPts val="0"/>
              </a:spcAft>
              <a:defRPr/>
            </a:pPr>
            <a:r>
              <a:rPr lang="el-GR" dirty="0" smtClean="0"/>
              <a:t>δημοσιοποίηση των ονομάτων των υψηλά αμειβομένων στελεχών και των σχετικών αμοιβών </a:t>
            </a:r>
          </a:p>
          <a:p>
            <a:pPr marL="274320" indent="-274320" fontAlgn="auto">
              <a:spcAft>
                <a:spcPts val="0"/>
              </a:spcAft>
              <a:defRPr/>
            </a:pPr>
            <a:r>
              <a:rPr lang="el-GR" dirty="0" smtClean="0"/>
              <a:t>επιτροπές αμοιβών εταιρικών στελεχών σε επίπεδο ΔΣ και ετήσια ανανέωση θητείας με 75%</a:t>
            </a:r>
          </a:p>
          <a:p>
            <a:pPr marL="274320" indent="-274320" fontAlgn="auto">
              <a:spcAft>
                <a:spcPts val="0"/>
              </a:spcAft>
              <a:defRPr/>
            </a:pPr>
            <a:r>
              <a:rPr lang="el-GR" dirty="0" smtClean="0"/>
              <a:t>υποχρεωτική θέσπιση επιτροπής έλεγχου κινδύνων σε επίπεδο ΔΣ</a:t>
            </a:r>
          </a:p>
          <a:p>
            <a:pPr marL="274320" indent="-274320" fontAlgn="auto">
              <a:spcAft>
                <a:spcPts val="0"/>
              </a:spcAft>
              <a:defRPr/>
            </a:pPr>
            <a:r>
              <a:rPr lang="el-GR" dirty="0" smtClean="0"/>
              <a:t>ετήσια ανανέωση της θητείας του πρόεδρου του ΔΣ</a:t>
            </a:r>
            <a:endParaRPr lang="en-US" dirty="0" smtClean="0"/>
          </a:p>
          <a:p>
            <a:pPr marL="274320" indent="-274320" fontAlgn="auto">
              <a:spcAft>
                <a:spcPts val="0"/>
              </a:spcAft>
              <a:defRPr/>
            </a:pPr>
            <a:r>
              <a:rPr lang="el-GR" dirty="0" smtClean="0"/>
              <a:t>απόλυτη αρμοδιότητα αρνησικυρίας απο πλευράς εποπτικών αρχών όσον άφορα την επιλογή των μελών του ΔΣ </a:t>
            </a:r>
          </a:p>
          <a:p>
            <a:pPr marL="274320" indent="-274320" fontAlgn="auto">
              <a:spcAft>
                <a:spcPts val="0"/>
              </a:spcAft>
              <a:defRPr/>
            </a:pPr>
            <a:r>
              <a:rPr lang="el-GR" dirty="0" smtClean="0"/>
              <a:t>επιπλέον εμπειρία, εκπαίδευση και άλλα προσόντα σε σχέση με μέλη ΔΣ κοινών Ανωνύμων Εταιριών</a:t>
            </a:r>
          </a:p>
          <a:p>
            <a:pPr marL="274320" indent="-274320" fontAlgn="auto">
              <a:spcAft>
                <a:spcPts val="0"/>
              </a:spcAft>
              <a:defRPr/>
            </a:pPr>
            <a:r>
              <a:rPr lang="el-GR" dirty="0" smtClean="0"/>
              <a:t>νέος κώδικας για τους θεσμικούς επενδύτες με αυξημένες υποχρεώσεις (</a:t>
            </a:r>
            <a:r>
              <a:rPr lang="en-US" dirty="0" smtClean="0"/>
              <a:t>stewardship code for institutional investors</a:t>
            </a:r>
            <a:r>
              <a:rPr lang="el-GR" dirty="0" smtClean="0"/>
              <a:t>).</a:t>
            </a:r>
            <a:endParaRPr lang="en-US" dirty="0" smtClean="0"/>
          </a:p>
          <a:p>
            <a:pPr marL="274320" indent="-274320" fontAlgn="auto">
              <a:spcAft>
                <a:spcPts val="0"/>
              </a:spcAft>
              <a:defRPr/>
            </a:pP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6964363" cy="547687"/>
          </a:xfrm>
        </p:spPr>
        <p:txBody>
          <a:bodyPr rtlCol="0">
            <a:noAutofit/>
          </a:bodyPr>
          <a:lstStyle/>
          <a:p>
            <a:pPr fontAlgn="auto">
              <a:spcAft>
                <a:spcPts val="0"/>
              </a:spcAft>
              <a:defRPr/>
            </a:pPr>
            <a:r>
              <a:rPr lang="el-GR" sz="3600" b="1" dirty="0" smtClean="0">
                <a:solidFill>
                  <a:schemeClr val="accent6">
                    <a:lumMod val="50000"/>
                  </a:schemeClr>
                </a:solidFill>
              </a:rPr>
              <a:t>ΕΛΕΓΧΟΣ ΕΤΑΙΡΙΚΩΝ ΑΜΟΙΒΩΝ</a:t>
            </a:r>
            <a:endParaRPr lang="en-US" sz="3600" b="1" dirty="0">
              <a:solidFill>
                <a:schemeClr val="accent6">
                  <a:lumMod val="50000"/>
                </a:schemeClr>
              </a:solidFill>
            </a:endParaRPr>
          </a:p>
        </p:txBody>
      </p:sp>
      <p:sp>
        <p:nvSpPr>
          <p:cNvPr id="3" name="Content Placeholder 2"/>
          <p:cNvSpPr>
            <a:spLocks noGrp="1"/>
          </p:cNvSpPr>
          <p:nvPr>
            <p:ph idx="1"/>
          </p:nvPr>
        </p:nvSpPr>
        <p:spPr>
          <a:xfrm>
            <a:off x="251520" y="908720"/>
            <a:ext cx="8640960" cy="5544616"/>
          </a:xfrm>
        </p:spPr>
        <p:txBody>
          <a:bodyPr rtlCol="0">
            <a:normAutofit lnSpcReduction="10000"/>
          </a:bodyPr>
          <a:lstStyle/>
          <a:p>
            <a:pPr marL="274320" indent="-274320" algn="just" fontAlgn="auto">
              <a:spcAft>
                <a:spcPts val="0"/>
              </a:spcAft>
              <a:defRPr/>
            </a:pPr>
            <a:r>
              <a:rPr lang="el-GR" dirty="0" smtClean="0">
                <a:latin typeface="Arial" pitchFamily="34" charset="0"/>
                <a:cs typeface="Arial" pitchFamily="34" charset="0"/>
              </a:rPr>
              <a:t>θέτουν όρια στις κυμαινόμενες αμοιβές </a:t>
            </a:r>
            <a:r>
              <a:rPr lang="en-GB" dirty="0" smtClean="0">
                <a:latin typeface="Arial" pitchFamily="34" charset="0"/>
                <a:cs typeface="Arial" pitchFamily="34" charset="0"/>
              </a:rPr>
              <a:t>(bonus)</a:t>
            </a:r>
            <a:endParaRPr lang="el-GR" dirty="0" smtClean="0">
              <a:latin typeface="Arial" pitchFamily="34" charset="0"/>
              <a:cs typeface="Arial" pitchFamily="34" charset="0"/>
            </a:endParaRPr>
          </a:p>
          <a:p>
            <a:pPr marL="274320" indent="-274320" algn="just" fontAlgn="auto">
              <a:spcAft>
                <a:spcPts val="0"/>
              </a:spcAft>
              <a:defRPr/>
            </a:pPr>
            <a:r>
              <a:rPr lang="el-GR" dirty="0" smtClean="0">
                <a:latin typeface="Arial" pitchFamily="34" charset="0"/>
                <a:cs typeface="Arial" pitchFamily="34" charset="0"/>
              </a:rPr>
              <a:t>και θεσμοθετούν τρόπους πληρωμής κυμαινόμενων αμοιβών </a:t>
            </a:r>
            <a:r>
              <a:rPr lang="en-GB" dirty="0" smtClean="0">
                <a:latin typeface="Arial" pitchFamily="34" charset="0"/>
                <a:cs typeface="Arial" pitchFamily="34" charset="0"/>
              </a:rPr>
              <a:t>(bonus)</a:t>
            </a:r>
            <a:r>
              <a:rPr lang="el-GR" dirty="0" smtClean="0">
                <a:latin typeface="Arial" pitchFamily="34" charset="0"/>
                <a:cs typeface="Arial" pitchFamily="34" charset="0"/>
              </a:rPr>
              <a:t> τραπεζικών στελεχών σε βάθος χρόνου</a:t>
            </a:r>
          </a:p>
          <a:p>
            <a:pPr marL="274320" indent="-274320" algn="just" fontAlgn="auto">
              <a:spcAft>
                <a:spcPts val="0"/>
              </a:spcAft>
              <a:defRPr/>
            </a:pPr>
            <a:r>
              <a:rPr lang="el-GR" dirty="0" smtClean="0">
                <a:latin typeface="Arial" pitchFamily="34" charset="0"/>
                <a:cs typeface="Arial" pitchFamily="34" charset="0"/>
              </a:rPr>
              <a:t>δίνουν δικαίωμα ανάκτησης τέτοιων αμοιβών απο τα χρηματοπιστωτικά </a:t>
            </a:r>
            <a:r>
              <a:rPr lang="el-GR" dirty="0" smtClean="0">
                <a:latin typeface="Arial" pitchFamily="34" charset="0"/>
                <a:cs typeface="Arial" pitchFamily="34" charset="0"/>
              </a:rPr>
              <a:t>ιδρύματα</a:t>
            </a:r>
            <a:endParaRPr lang="en-GB" dirty="0" smtClean="0">
              <a:latin typeface="Arial" pitchFamily="34" charset="0"/>
              <a:cs typeface="Arial" pitchFamily="34" charset="0"/>
            </a:endParaRPr>
          </a:p>
          <a:p>
            <a:pPr marL="274320" indent="-274320" algn="just" fontAlgn="auto">
              <a:spcAft>
                <a:spcPts val="0"/>
              </a:spcAft>
              <a:defRPr/>
            </a:pPr>
            <a:r>
              <a:rPr lang="el-GR" dirty="0" smtClean="0">
                <a:latin typeface="Arial" pitchFamily="34" charset="0"/>
                <a:cs typeface="Arial" pitchFamily="34" charset="0"/>
              </a:rPr>
              <a:t>προτείνουν τρόπους</a:t>
            </a:r>
            <a:r>
              <a:rPr lang="en-GB" dirty="0" smtClean="0">
                <a:latin typeface="Arial" pitchFamily="34" charset="0"/>
                <a:cs typeface="Arial" pitchFamily="34" charset="0"/>
              </a:rPr>
              <a:t> </a:t>
            </a:r>
            <a:r>
              <a:rPr lang="el-GR" dirty="0" smtClean="0">
                <a:latin typeface="Arial" pitchFamily="34" charset="0"/>
                <a:cs typeface="Arial" pitchFamily="34" charset="0"/>
              </a:rPr>
              <a:t>υπολογισμού των αμοιβών στελεχών χρηματοπιστωτικών εταιριών -</a:t>
            </a:r>
            <a:r>
              <a:rPr lang="en-US" b="1" dirty="0" smtClean="0">
                <a:latin typeface="Arial" pitchFamily="34" charset="0"/>
                <a:cs typeface="Arial" pitchFamily="34" charset="0"/>
              </a:rPr>
              <a:t>guidelines remuneration policies and practices (MiFid) </a:t>
            </a:r>
            <a:endParaRPr lang="el-GR" b="1" dirty="0" smtClean="0">
              <a:latin typeface="Arial" pitchFamily="34" charset="0"/>
              <a:cs typeface="Arial" pitchFamily="34" charset="0"/>
            </a:endParaRPr>
          </a:p>
          <a:p>
            <a:pPr marL="274320" indent="-274320" fontAlgn="auto">
              <a:spcAft>
                <a:spcPts val="0"/>
              </a:spcAft>
              <a:defRPr/>
            </a:pPr>
            <a:endParaRPr lang="el-GR"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latin typeface="Arial" pitchFamily="34" charset="0"/>
                <a:cs typeface="Arial" pitchFamily="34" charset="0"/>
              </a:rPr>
              <a:t>Παράδειγμα για </a:t>
            </a:r>
            <a:r>
              <a:rPr lang="en-US" b="1" dirty="0" smtClean="0">
                <a:latin typeface="Arial" pitchFamily="34" charset="0"/>
                <a:cs typeface="Arial" pitchFamily="34" charset="0"/>
              </a:rPr>
              <a:t>MiFid</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836712"/>
            <a:ext cx="9144000" cy="576064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31863" y="404664"/>
            <a:ext cx="6964362" cy="720080"/>
          </a:xfrm>
        </p:spPr>
        <p:txBody>
          <a:bodyPr>
            <a:normAutofit/>
          </a:bodyPr>
          <a:lstStyle/>
          <a:p>
            <a:r>
              <a:rPr lang="el-GR" sz="3200" b="1" dirty="0" smtClean="0">
                <a:solidFill>
                  <a:schemeClr val="accent6">
                    <a:lumMod val="50000"/>
                  </a:schemeClr>
                </a:solidFill>
              </a:rPr>
              <a:t>ΑΛΛΑ ΣΧΕΤΙΚΑ ΔΙΟΙΚΗΤΙΚΑ ΜΕΤΡΑ (α)</a:t>
            </a:r>
            <a:endParaRPr lang="en-US" sz="3200" b="1" dirty="0" smtClean="0">
              <a:solidFill>
                <a:schemeClr val="accent6">
                  <a:lumMod val="50000"/>
                </a:schemeClr>
              </a:solidFill>
            </a:endParaRPr>
          </a:p>
        </p:txBody>
      </p:sp>
      <p:sp>
        <p:nvSpPr>
          <p:cNvPr id="3" name="Content Placeholder 2"/>
          <p:cNvSpPr>
            <a:spLocks noGrp="1"/>
          </p:cNvSpPr>
          <p:nvPr>
            <p:ph idx="1"/>
          </p:nvPr>
        </p:nvSpPr>
        <p:spPr>
          <a:xfrm>
            <a:off x="251520" y="1392238"/>
            <a:ext cx="8568951" cy="5205114"/>
          </a:xfrm>
        </p:spPr>
        <p:txBody>
          <a:bodyPr rtlCol="0">
            <a:normAutofit fontScale="92500" lnSpcReduction="20000"/>
          </a:bodyPr>
          <a:lstStyle/>
          <a:p>
            <a:pPr marL="274320" indent="-274320" algn="just" fontAlgn="auto">
              <a:spcAft>
                <a:spcPts val="0"/>
              </a:spcAft>
              <a:defRPr/>
            </a:pPr>
            <a:r>
              <a:rPr lang="el-GR" dirty="0" smtClean="0"/>
              <a:t>Το επιχειρηματικό μοντέλο του σημαντικών χρηματοπιστωτικών ιδρυμάτων συναποφασίζεται με τις εποπτικές αρχές στις συστημένες τράπεζες μέσω της υποχρεωτικής υποβολής κ’ έγκρισης σχεδιων ανασυγκρότησης (</a:t>
            </a:r>
            <a:r>
              <a:rPr lang="en-GB" dirty="0" smtClean="0"/>
              <a:t>rec</a:t>
            </a:r>
            <a:r>
              <a:rPr lang="el-GR" dirty="0" smtClean="0"/>
              <a:t>ο</a:t>
            </a:r>
            <a:r>
              <a:rPr lang="en-GB" dirty="0" smtClean="0"/>
              <a:t>very &amp; resolution plans)</a:t>
            </a:r>
            <a:r>
              <a:rPr lang="el-GR" dirty="0" smtClean="0"/>
              <a:t>. </a:t>
            </a:r>
          </a:p>
          <a:p>
            <a:pPr marL="274320" indent="-274320" algn="just" fontAlgn="auto">
              <a:spcAft>
                <a:spcPts val="0"/>
              </a:spcAft>
              <a:defRPr/>
            </a:pPr>
            <a:r>
              <a:rPr lang="el-GR" dirty="0" smtClean="0"/>
              <a:t>Εγκαθίδρυση ενδιάμεσου σταδίου μεταξύ πλήρους λειτουργιάς και ανασυγκρότησης </a:t>
            </a:r>
            <a:r>
              <a:rPr lang="en-GB" dirty="0" smtClean="0"/>
              <a:t>(pre-insolvency)</a:t>
            </a:r>
            <a:r>
              <a:rPr lang="el-GR" dirty="0" smtClean="0"/>
              <a:t>.</a:t>
            </a:r>
            <a:r>
              <a:rPr lang="en-GB" dirty="0" smtClean="0"/>
              <a:t> </a:t>
            </a:r>
            <a:endParaRPr lang="el-GR" dirty="0" smtClean="0"/>
          </a:p>
          <a:p>
            <a:pPr marL="274320" indent="-274320" algn="just" fontAlgn="auto">
              <a:spcAft>
                <a:spcPts val="0"/>
              </a:spcAft>
              <a:defRPr/>
            </a:pPr>
            <a:r>
              <a:rPr lang="el-GR" dirty="0" smtClean="0"/>
              <a:t>Κατα το στάδιο αυτό οι εποπτικές αρχές θα μπορούν να αντικαταστήσουν τη διοίκηση του χρημ/κου ιδρύματος χωρίς την έγκριση των μετόχων</a:t>
            </a:r>
            <a:r>
              <a:rPr lang="en-US" dirty="0" smtClean="0"/>
              <a:t>.</a:t>
            </a:r>
            <a:endParaRPr lang="el-GR"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43608" y="332656"/>
            <a:ext cx="6964363" cy="603250"/>
          </a:xfrm>
        </p:spPr>
        <p:txBody>
          <a:bodyPr/>
          <a:lstStyle/>
          <a:p>
            <a:r>
              <a:rPr lang="el-GR" sz="3200" b="1" dirty="0" smtClean="0">
                <a:solidFill>
                  <a:schemeClr val="accent6">
                    <a:lumMod val="50000"/>
                  </a:schemeClr>
                </a:solidFill>
              </a:rPr>
              <a:t>ΑΛΛΑ ΣΧΕΤΙΚΑ ΜΕΤΡΑ (β)</a:t>
            </a:r>
            <a:endParaRPr lang="en-US" sz="3200" b="1" dirty="0" smtClean="0">
              <a:solidFill>
                <a:schemeClr val="accent6">
                  <a:lumMod val="50000"/>
                </a:schemeClr>
              </a:solidFill>
            </a:endParaRPr>
          </a:p>
        </p:txBody>
      </p:sp>
      <p:sp>
        <p:nvSpPr>
          <p:cNvPr id="3" name="Content Placeholder 2"/>
          <p:cNvSpPr>
            <a:spLocks noGrp="1"/>
          </p:cNvSpPr>
          <p:nvPr>
            <p:ph idx="1"/>
          </p:nvPr>
        </p:nvSpPr>
        <p:spPr>
          <a:xfrm>
            <a:off x="251520" y="980728"/>
            <a:ext cx="8640960" cy="5616624"/>
          </a:xfrm>
        </p:spPr>
        <p:txBody>
          <a:bodyPr rtlCol="0">
            <a:normAutofit lnSpcReduction="10000"/>
          </a:bodyPr>
          <a:lstStyle/>
          <a:p>
            <a:pPr marL="274320" indent="-274320" algn="just" fontAlgn="auto">
              <a:spcAft>
                <a:spcPts val="0"/>
              </a:spcAft>
              <a:defRPr/>
            </a:pPr>
            <a:r>
              <a:rPr lang="el-GR" dirty="0" smtClean="0"/>
              <a:t>Μερικός αποκλεισμός της πιθανότητας δημοσίας διάσωσης οδηγία ΕΕ </a:t>
            </a:r>
            <a:r>
              <a:rPr lang="en-GB" dirty="0" smtClean="0"/>
              <a:t>214/59 (2014)</a:t>
            </a:r>
            <a:r>
              <a:rPr lang="el-GR" dirty="0" smtClean="0"/>
              <a:t>.</a:t>
            </a:r>
          </a:p>
          <a:p>
            <a:pPr marL="274320" indent="-274320" algn="just" fontAlgn="auto">
              <a:spcAft>
                <a:spcPts val="0"/>
              </a:spcAft>
              <a:defRPr/>
            </a:pPr>
            <a:r>
              <a:rPr lang="el-GR" dirty="0" smtClean="0"/>
              <a:t>Δεν αποκλείει εντελώς την πιθανότητα δημοσίας διάσωσης </a:t>
            </a:r>
            <a:r>
              <a:rPr lang="en-GB" dirty="0" smtClean="0"/>
              <a:t>(bailout) </a:t>
            </a:r>
            <a:r>
              <a:rPr lang="el-GR" dirty="0" smtClean="0"/>
              <a:t>κατα την όποια θα διασωθούν και οι αξιώσεις </a:t>
            </a:r>
            <a:r>
              <a:rPr lang="en-GB" dirty="0" smtClean="0"/>
              <a:t>(claims) </a:t>
            </a:r>
            <a:r>
              <a:rPr lang="el-GR" dirty="0" smtClean="0"/>
              <a:t>των δανειστών. </a:t>
            </a:r>
            <a:endParaRPr lang="en-GB" dirty="0" smtClean="0"/>
          </a:p>
          <a:p>
            <a:pPr marL="274320" indent="-274320" algn="just" fontAlgn="auto">
              <a:spcAft>
                <a:spcPts val="0"/>
              </a:spcAft>
              <a:defRPr/>
            </a:pPr>
            <a:r>
              <a:rPr lang="el-GR" dirty="0" smtClean="0"/>
              <a:t>Σε καθε περίπτωση οδηγεί σε αύξηση της έντασης της εποπτικής «αρμοδιότητας» των πιστωτών μέσω της θεσμοθέτησης καθεστώτων </a:t>
            </a:r>
            <a:r>
              <a:rPr lang="en-GB" dirty="0" smtClean="0"/>
              <a:t>bail-in</a:t>
            </a:r>
            <a:r>
              <a:rPr lang="el-GR" dirty="0" smtClean="0"/>
              <a:t> και του κίνδυνου κουρέματος η μετατροπής των αξιώσεων τους σε περίπτωση ανακεφαλαιοποίησης της τράπεζας. </a:t>
            </a:r>
            <a:endParaRPr lang="en-GB" dirty="0" smtClean="0"/>
          </a:p>
          <a:p>
            <a:pPr marL="274320" indent="-274320" fontAlgn="auto">
              <a:spcAft>
                <a:spcPts val="0"/>
              </a:spcAft>
              <a:defRPr/>
            </a:pPr>
            <a:endParaRPr lang="en-US" dirty="0"/>
          </a:p>
          <a:p>
            <a:pPr marL="274320" indent="-274320" fontAlgn="auto">
              <a:spcAft>
                <a:spcPts val="0"/>
              </a:spcAft>
              <a:defRPr/>
            </a:pP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504056"/>
          </a:xfrm>
        </p:spPr>
        <p:txBody>
          <a:bodyPr rtlCol="0">
            <a:normAutofit fontScale="90000"/>
          </a:bodyPr>
          <a:lstStyle/>
          <a:p>
            <a:pPr fontAlgn="auto">
              <a:spcAft>
                <a:spcPts val="0"/>
              </a:spcAft>
              <a:defRPr/>
            </a:pPr>
            <a:r>
              <a:rPr lang="el-GR" sz="3200" b="1" dirty="0" smtClean="0">
                <a:solidFill>
                  <a:schemeClr val="accent6">
                    <a:lumMod val="50000"/>
                  </a:schemeClr>
                </a:solidFill>
              </a:rPr>
              <a:t>ΟΡΙΑ ΑΠΟΤΕΛΕΣΜΑΤΙΚΗΣ ΕΤΑΙΡΙΚΗΣ ΔΙΑΚΥΒΕΡΝΗΣΗΣ</a:t>
            </a:r>
            <a:endParaRPr lang="en-US" sz="3200" b="1" dirty="0">
              <a:solidFill>
                <a:schemeClr val="accent6">
                  <a:lumMod val="50000"/>
                </a:schemeClr>
              </a:solidFill>
            </a:endParaRPr>
          </a:p>
        </p:txBody>
      </p:sp>
      <p:sp>
        <p:nvSpPr>
          <p:cNvPr id="3" name="Content Placeholder 2"/>
          <p:cNvSpPr>
            <a:spLocks noGrp="1"/>
          </p:cNvSpPr>
          <p:nvPr>
            <p:ph idx="1"/>
          </p:nvPr>
        </p:nvSpPr>
        <p:spPr>
          <a:xfrm>
            <a:off x="0" y="836712"/>
            <a:ext cx="9144000" cy="6021288"/>
          </a:xfrm>
        </p:spPr>
        <p:txBody>
          <a:bodyPr rtlCol="0">
            <a:normAutofit/>
          </a:bodyPr>
          <a:lstStyle/>
          <a:p>
            <a:pPr marL="274320" indent="-274320" algn="just" fontAlgn="auto">
              <a:spcAft>
                <a:spcPts val="0"/>
              </a:spcAft>
              <a:defRPr/>
            </a:pPr>
            <a:r>
              <a:rPr lang="el-GR" sz="2800" dirty="0" smtClean="0"/>
              <a:t>Ο</a:t>
            </a:r>
            <a:r>
              <a:rPr lang="en-GB" sz="2800" dirty="0" smtClean="0"/>
              <a:t> </a:t>
            </a:r>
            <a:r>
              <a:rPr lang="el-GR" sz="2800" dirty="0" smtClean="0"/>
              <a:t>βαθμος πολυπλοκότητας των εργασιών, των περιουσιακών στοιχείων </a:t>
            </a:r>
            <a:r>
              <a:rPr lang="en-GB" sz="2800" dirty="0" smtClean="0"/>
              <a:t>(assets)</a:t>
            </a:r>
            <a:r>
              <a:rPr lang="el-GR" sz="2800" dirty="0" smtClean="0"/>
              <a:t> και των κινδύνων που εχει αναλάβει το χρηματοπιστωτικό ίδρυμα </a:t>
            </a:r>
            <a:r>
              <a:rPr lang="en-GB" sz="2800" dirty="0" smtClean="0"/>
              <a:t>(complexity)</a:t>
            </a:r>
            <a:r>
              <a:rPr lang="el-GR" sz="2800" dirty="0" smtClean="0"/>
              <a:t>.</a:t>
            </a:r>
            <a:endParaRPr lang="en-GB" sz="2800" dirty="0" smtClean="0"/>
          </a:p>
          <a:p>
            <a:pPr marL="274320" indent="-274320" algn="just" fontAlgn="auto">
              <a:spcAft>
                <a:spcPts val="0"/>
              </a:spcAft>
              <a:defRPr/>
            </a:pPr>
            <a:r>
              <a:rPr lang="el-GR" sz="2800" dirty="0" smtClean="0"/>
              <a:t>Η</a:t>
            </a:r>
            <a:r>
              <a:rPr lang="en-GB" sz="2800" dirty="0" smtClean="0"/>
              <a:t> </a:t>
            </a:r>
            <a:r>
              <a:rPr lang="el-GR" sz="2800" dirty="0" smtClean="0"/>
              <a:t>προτίμηση των μετόχων για αύξηση του κέρδους τους από την συμμέτοχη στο μετοχικό κεφάλαιο του ιδρύματος </a:t>
            </a:r>
            <a:r>
              <a:rPr lang="en-GB" sz="2800" dirty="0" smtClean="0"/>
              <a:t>(return on equity/roe) </a:t>
            </a:r>
            <a:r>
              <a:rPr lang="el-GR" sz="2800" dirty="0" smtClean="0"/>
              <a:t>με αντίστοιχη αύξηση των κινδύνων και της μόχλευσης</a:t>
            </a:r>
            <a:r>
              <a:rPr lang="en-GB" sz="2800" dirty="0" smtClean="0"/>
              <a:t> </a:t>
            </a:r>
            <a:r>
              <a:rPr lang="el-GR" sz="2800" dirty="0" smtClean="0"/>
              <a:t>(</a:t>
            </a:r>
            <a:r>
              <a:rPr lang="en-GB" sz="2800" dirty="0" smtClean="0"/>
              <a:t>leverage)</a:t>
            </a:r>
            <a:r>
              <a:rPr lang="el-GR" sz="2800" dirty="0" smtClean="0"/>
              <a:t>.</a:t>
            </a:r>
          </a:p>
          <a:p>
            <a:pPr marL="274320" indent="-274320" algn="just" fontAlgn="auto">
              <a:spcAft>
                <a:spcPts val="0"/>
              </a:spcAft>
              <a:defRPr/>
            </a:pPr>
            <a:r>
              <a:rPr lang="el-GR" sz="2800" dirty="0" smtClean="0"/>
              <a:t>Οι έλεγχοι όμοιων μπορεί απλώς να αυξάνουν τη σταθερή αμοιβή εταιρικών στελεχών.</a:t>
            </a:r>
          </a:p>
          <a:p>
            <a:pPr marL="274320" indent="-274320" algn="just" fontAlgn="auto">
              <a:spcAft>
                <a:spcPts val="0"/>
              </a:spcAft>
              <a:defRPr/>
            </a:pPr>
            <a:r>
              <a:rPr lang="el-GR" sz="2800" dirty="0" smtClean="0"/>
              <a:t>Οι στοχεύσεις καριέρας των ιεραρχικά ανώτερων εταιρικών στελεχών και όχι μόνον δεν περιορίζονται στο ύψος της αποζημίωσης τους</a:t>
            </a:r>
            <a:r>
              <a:rPr lang="el-GR" sz="2400" dirty="0" smtClean="0"/>
              <a:t>.</a:t>
            </a:r>
            <a:endParaRPr lang="en-GB" sz="24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95536" y="260648"/>
            <a:ext cx="8568951" cy="615950"/>
          </a:xfrm>
        </p:spPr>
        <p:txBody>
          <a:bodyPr>
            <a:normAutofit fontScale="90000"/>
          </a:bodyPr>
          <a:lstStyle/>
          <a:p>
            <a:r>
              <a:rPr lang="el-GR" sz="2800" b="1" dirty="0" smtClean="0">
                <a:solidFill>
                  <a:schemeClr val="accent6">
                    <a:lumMod val="50000"/>
                  </a:schemeClr>
                </a:solidFill>
              </a:rPr>
              <a:t>ΦΥΣΙΚΑ ΟΡΙΑ ΑΠΟΤΕΛΕΣΜΑΤΙΚΗΣ ΕΤΑΙΡΙΚΗΣ ΔΙΑΚΥΒΕΡΝΗΣΗΣ</a:t>
            </a:r>
            <a:endParaRPr lang="en-US" sz="2800" dirty="0" smtClean="0">
              <a:solidFill>
                <a:schemeClr val="accent6">
                  <a:lumMod val="50000"/>
                </a:schemeClr>
              </a:solidFill>
            </a:endParaRPr>
          </a:p>
        </p:txBody>
      </p:sp>
      <p:sp>
        <p:nvSpPr>
          <p:cNvPr id="24578" name="Content Placeholder 2"/>
          <p:cNvSpPr>
            <a:spLocks noGrp="1"/>
          </p:cNvSpPr>
          <p:nvPr>
            <p:ph idx="1"/>
          </p:nvPr>
        </p:nvSpPr>
        <p:spPr>
          <a:xfrm>
            <a:off x="467544" y="1268760"/>
            <a:ext cx="8280920" cy="4711353"/>
          </a:xfrm>
        </p:spPr>
        <p:txBody>
          <a:bodyPr>
            <a:normAutofit fontScale="92500" lnSpcReduction="10000"/>
          </a:bodyPr>
          <a:lstStyle/>
          <a:p>
            <a:pPr algn="just"/>
            <a:r>
              <a:rPr lang="el-GR" dirty="0" smtClean="0"/>
              <a:t>Ακόμη και υπο καθεστώς έντασης του εταιρικού έλεγχου από τους δανειστές λόγω ύπαρξης καθεστώτος διάσωσης από τους δανειστές </a:t>
            </a:r>
            <a:r>
              <a:rPr lang="en-GB" dirty="0" smtClean="0"/>
              <a:t>(bail</a:t>
            </a:r>
            <a:r>
              <a:rPr lang="el-GR" dirty="0" smtClean="0"/>
              <a:t>Ιν</a:t>
            </a:r>
            <a:r>
              <a:rPr lang="en-GB" dirty="0" smtClean="0"/>
              <a:t>) </a:t>
            </a:r>
            <a:r>
              <a:rPr lang="el-GR" dirty="0" smtClean="0"/>
              <a:t>οι δανειστές θα έχουν δυσκολία να καταλάβουν ακριβώς την τάξη των κινδύνων που αναλαμβάνει το διοικητικό συμβούλιο</a:t>
            </a:r>
          </a:p>
          <a:p>
            <a:pPr algn="just"/>
            <a:r>
              <a:rPr lang="el-GR" dirty="0" smtClean="0"/>
              <a:t>Το ίδιο ισχύει και για τους μη εξειδικευμένους μετόχους </a:t>
            </a:r>
          </a:p>
          <a:p>
            <a:pPr algn="just"/>
            <a:r>
              <a:rPr lang="el-GR" dirty="0" smtClean="0"/>
              <a:t>Οι εποπτικές αρχές διαθέτουν περιορισμένους πόρους</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79512" y="116632"/>
            <a:ext cx="8712968" cy="739775"/>
          </a:xfrm>
        </p:spPr>
        <p:txBody>
          <a:bodyPr>
            <a:normAutofit/>
          </a:bodyPr>
          <a:lstStyle/>
          <a:p>
            <a:r>
              <a:rPr lang="el-GR" sz="3600" b="1" dirty="0" smtClean="0">
                <a:solidFill>
                  <a:schemeClr val="accent6">
                    <a:lumMod val="50000"/>
                  </a:schemeClr>
                </a:solidFill>
              </a:rPr>
              <a:t>ΠΙΘΑΝΕΣ (ΣΥΝΔΥΑΣΤΙΚΕΣ) ΛΥΣΕΙΣ</a:t>
            </a:r>
            <a:endParaRPr lang="en-US" sz="3600" b="1" dirty="0" smtClean="0">
              <a:solidFill>
                <a:schemeClr val="accent6">
                  <a:lumMod val="50000"/>
                </a:schemeClr>
              </a:solidFill>
            </a:endParaRPr>
          </a:p>
        </p:txBody>
      </p:sp>
      <p:sp>
        <p:nvSpPr>
          <p:cNvPr id="3" name="Content Placeholder 2"/>
          <p:cNvSpPr>
            <a:spLocks noGrp="1"/>
          </p:cNvSpPr>
          <p:nvPr>
            <p:ph idx="1"/>
          </p:nvPr>
        </p:nvSpPr>
        <p:spPr>
          <a:xfrm>
            <a:off x="251520" y="980728"/>
            <a:ext cx="8712968" cy="5472608"/>
          </a:xfrm>
        </p:spPr>
        <p:txBody>
          <a:bodyPr rtlCol="0">
            <a:normAutofit lnSpcReduction="10000"/>
          </a:bodyPr>
          <a:lstStyle/>
          <a:p>
            <a:pPr marL="274320" indent="-274320" algn="just" fontAlgn="auto">
              <a:spcAft>
                <a:spcPts val="0"/>
              </a:spcAft>
              <a:defRPr/>
            </a:pPr>
            <a:r>
              <a:rPr lang="el-GR" dirty="0" smtClean="0"/>
              <a:t>Πλήρης ανεξαρτητοποίηση του εσωτερικού έλεγχου – έχει όρια.</a:t>
            </a:r>
          </a:p>
          <a:p>
            <a:pPr marL="274320" indent="-274320" algn="just" fontAlgn="auto">
              <a:spcAft>
                <a:spcPts val="0"/>
              </a:spcAft>
              <a:defRPr/>
            </a:pPr>
            <a:r>
              <a:rPr lang="el-GR" dirty="0" smtClean="0"/>
              <a:t>Ενίσχυση του ρολού των επίτροπων ρίσκου – έχει όρια.</a:t>
            </a:r>
          </a:p>
          <a:p>
            <a:pPr marL="274320" indent="-274320" algn="just" fontAlgn="auto">
              <a:spcAft>
                <a:spcPts val="0"/>
              </a:spcAft>
              <a:defRPr/>
            </a:pPr>
            <a:r>
              <a:rPr lang="el-GR" dirty="0" smtClean="0"/>
              <a:t>Αλλαγή των κινήτρων καριέρας, όχι μόνον αμοιβής, των διευθυντικών και μη στελεχών – πολύ αποτελεσματικό μέτρο.</a:t>
            </a:r>
          </a:p>
          <a:p>
            <a:pPr marL="274320" indent="-274320" algn="just" fontAlgn="auto">
              <a:spcAft>
                <a:spcPts val="0"/>
              </a:spcAft>
              <a:defRPr/>
            </a:pPr>
            <a:r>
              <a:rPr lang="el-GR" dirty="0" smtClean="0"/>
              <a:t>Ενίσχυση του ρολού των ανεξάρτητων ελεγκτών και θεσμοποιήσει τακτικής (επίσημης και ανεπίσημης) συνεργασίας τους με τις εποπτικές αρχές - πολύ αποτελεσματικό μέτρο.</a:t>
            </a:r>
          </a:p>
          <a:p>
            <a:pPr marL="274320" indent="-274320" fontAlgn="auto">
              <a:spcAft>
                <a:spcPts val="0"/>
              </a:spcAft>
              <a:defRPr/>
            </a:pP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68263"/>
            <a:ext cx="8458200" cy="1323975"/>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b="1" dirty="0">
                <a:solidFill>
                  <a:srgbClr val="0070C0"/>
                </a:solidFill>
                <a:latin typeface="+mn-lt"/>
              </a:rPr>
              <a:t>Η Σημασία ενός Θεσμικού-Ρυθμιστικού </a:t>
            </a:r>
            <a:r>
              <a:rPr lang="el-GR" altLang="el-GR" sz="4000" b="1" dirty="0" smtClean="0">
                <a:solidFill>
                  <a:srgbClr val="0070C0"/>
                </a:solidFill>
                <a:latin typeface="+mn-lt"/>
              </a:rPr>
              <a:t>Πλαισίου -1 </a:t>
            </a:r>
            <a:endParaRPr lang="nl-NL" altLang="el-GR" sz="4000" b="1" dirty="0">
              <a:solidFill>
                <a:srgbClr val="0070C0"/>
              </a:solidFill>
              <a:latin typeface="+mn-lt"/>
            </a:endParaRPr>
          </a:p>
        </p:txBody>
      </p:sp>
      <p:sp>
        <p:nvSpPr>
          <p:cNvPr id="3" name="Text Box 4"/>
          <p:cNvSpPr txBox="1">
            <a:spLocks noChangeArrowheads="1"/>
          </p:cNvSpPr>
          <p:nvPr/>
        </p:nvSpPr>
        <p:spPr bwMode="auto">
          <a:xfrm>
            <a:off x="31750" y="1392238"/>
            <a:ext cx="8932738" cy="5262979"/>
          </a:xfrm>
          <a:prstGeom prst="rect">
            <a:avLst/>
          </a:prstGeom>
          <a:noFill/>
          <a:ln>
            <a:noFill/>
          </a:ln>
          <a:effectLst/>
          <a:extLst/>
        </p:spPr>
        <p:txBody>
          <a:bodyPr wrap="square">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algn="just" eaLnBrk="1" hangingPunct="1">
              <a:buFont typeface="Arial" panose="020B0604020202020204" pitchFamily="34" charset="0"/>
              <a:buChar char="•"/>
              <a:defRPr/>
            </a:pPr>
            <a:r>
              <a:rPr lang="el-GR" sz="2800" dirty="0">
                <a:latin typeface="+mn-lt"/>
                <a:cs typeface="Times New Roman" pitchFamily="18" charset="0"/>
              </a:rPr>
              <a:t>Η κατάρρευση της εμπιστοσύνης του κοινού στο τραπεζικό σύστημα και στην ορθή λειτουργία των κεφαλαιαγορών μπορεί με μεγάλη πιθανότητα να οδηγήσει σε μια αρχικά χρηματοπιστωτική κρίση, η οποία αργότερα θα επηρεάσει καίρια την οικονομική δραστηριότητα. </a:t>
            </a:r>
          </a:p>
          <a:p>
            <a:pPr algn="just" eaLnBrk="1" hangingPunct="1">
              <a:buFont typeface="Arial" panose="020B0604020202020204" pitchFamily="34" charset="0"/>
              <a:buChar char="•"/>
              <a:defRPr/>
            </a:pPr>
            <a:r>
              <a:rPr lang="el-GR" sz="2800" dirty="0">
                <a:latin typeface="+mn-lt"/>
                <a:cs typeface="Times New Roman" pitchFamily="18" charset="0"/>
              </a:rPr>
              <a:t>Το ρυθμιστικό πλαίσιο οφείλει να διευκολύνει την επιχειρηματική δράση μέσα πάντα όμως σε συγκεκριμένα πλαίσια ώστε να μπορεί να παρακολουθεί την ανάληψη των κινδύνων σε κάθε δράση</a:t>
            </a:r>
            <a:r>
              <a:rPr lang="el-GR" sz="2800" dirty="0" smtClean="0">
                <a:latin typeface="+mn-lt"/>
                <a:cs typeface="Times New Roman" pitchFamily="18" charset="0"/>
              </a:rPr>
              <a:t>.</a:t>
            </a:r>
          </a:p>
          <a:p>
            <a:pPr algn="just" eaLnBrk="1" hangingPunct="1">
              <a:buFont typeface="Arial" panose="020B0604020202020204" pitchFamily="34" charset="0"/>
              <a:buChar char="•"/>
              <a:defRPr/>
            </a:pPr>
            <a:endParaRPr lang="el-GR" sz="2800" dirty="0" smtClean="0">
              <a:latin typeface="+mn-lt"/>
              <a:cs typeface="Times New Roman" pitchFamily="18" charset="0"/>
            </a:endParaRPr>
          </a:p>
          <a:p>
            <a:pPr algn="just" eaLnBrk="1" hangingPunct="1">
              <a:buFont typeface="Arial" panose="020B0604020202020204" pitchFamily="34" charset="0"/>
              <a:buChar char="•"/>
              <a:defRPr/>
            </a:pPr>
            <a:endParaRPr lang="el-GR" sz="280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14313" y="116632"/>
            <a:ext cx="8648700" cy="1323439"/>
          </a:xfrm>
          <a:prstGeom prst="rect">
            <a:avLst/>
          </a:prstGeom>
          <a:noFill/>
          <a:ln w="9525">
            <a:noFill/>
            <a:miter lim="800000"/>
            <a:headEnd/>
            <a:tailEnd/>
          </a:ln>
        </p:spPr>
        <p:txBody>
          <a:bodyPr wrap="square">
            <a:spAutoFit/>
          </a:bodyPr>
          <a:lstStyle/>
          <a:p>
            <a:pPr algn="ctr" eaLnBrk="1" hangingPunct="1">
              <a:spcBef>
                <a:spcPct val="50000"/>
              </a:spcBef>
            </a:pPr>
            <a:r>
              <a:rPr lang="el-GR" altLang="el-GR" sz="4000" b="1" dirty="0">
                <a:solidFill>
                  <a:srgbClr val="0070C0"/>
                </a:solidFill>
                <a:latin typeface="Calibri" pitchFamily="34" charset="0"/>
              </a:rPr>
              <a:t>Η Σημασία ενός Θεσμικού-Ρυθμιστικού Πλαισίου - 2</a:t>
            </a:r>
            <a:endParaRPr lang="nl-NL" altLang="el-GR" sz="4000" b="1" dirty="0">
              <a:solidFill>
                <a:srgbClr val="0070C0"/>
              </a:solidFill>
              <a:latin typeface="Calibri" pitchFamily="34" charset="0"/>
            </a:endParaRPr>
          </a:p>
        </p:txBody>
      </p:sp>
      <p:sp>
        <p:nvSpPr>
          <p:cNvPr id="3" name="Rectangle 5"/>
          <p:cNvSpPr>
            <a:spLocks noChangeArrowheads="1"/>
          </p:cNvSpPr>
          <p:nvPr/>
        </p:nvSpPr>
        <p:spPr bwMode="auto">
          <a:xfrm>
            <a:off x="0" y="1285875"/>
            <a:ext cx="9429750" cy="446088"/>
          </a:xfrm>
          <a:prstGeom prst="rect">
            <a:avLst/>
          </a:prstGeom>
          <a:noFill/>
          <a:ln w="9525">
            <a:noFill/>
            <a:miter lim="800000"/>
            <a:headEnd/>
            <a:tailEnd/>
          </a:ln>
          <a:effectLst/>
        </p:spPr>
        <p:txBody>
          <a:bodyPr>
            <a:spAutoFit/>
          </a:bodyPr>
          <a:lstStyle/>
          <a:p>
            <a:pPr eaLnBrk="1" hangingPunct="1">
              <a:lnSpc>
                <a:spcPct val="80000"/>
              </a:lnSpc>
              <a:spcBef>
                <a:spcPct val="50000"/>
              </a:spcBef>
              <a:defRPr/>
            </a:pPr>
            <a:endParaRPr lang="en-US" altLang="el-GR" sz="2800" dirty="0">
              <a:solidFill>
                <a:schemeClr val="tx1"/>
              </a:solidFill>
              <a:latin typeface="+mn-lt"/>
              <a:cs typeface="Times New Roman" pitchFamily="18" charset="0"/>
            </a:endParaRPr>
          </a:p>
        </p:txBody>
      </p:sp>
      <p:sp>
        <p:nvSpPr>
          <p:cNvPr id="4" name="TextBox 3"/>
          <p:cNvSpPr txBox="1"/>
          <p:nvPr/>
        </p:nvSpPr>
        <p:spPr>
          <a:xfrm>
            <a:off x="0" y="1706563"/>
            <a:ext cx="9036050" cy="6961187"/>
          </a:xfrm>
          <a:prstGeom prst="rect">
            <a:avLst/>
          </a:prstGeom>
          <a:noFill/>
        </p:spPr>
        <p:txBody>
          <a:bodyPr>
            <a:spAutoFit/>
          </a:bodyPr>
          <a:lstStyle/>
          <a:p>
            <a:pPr marL="457200" indent="-457200" algn="just" eaLnBrk="1" hangingPunct="1">
              <a:lnSpc>
                <a:spcPct val="90000"/>
              </a:lnSpc>
              <a:spcBef>
                <a:spcPct val="30000"/>
              </a:spcBef>
              <a:buFont typeface="Arial" panose="020B0604020202020204" pitchFamily="34" charset="0"/>
              <a:buChar char="•"/>
              <a:defRPr/>
            </a:pPr>
            <a:r>
              <a:rPr lang="el-GR" altLang="el-GR" sz="3200" dirty="0">
                <a:solidFill>
                  <a:schemeClr val="tx1"/>
                </a:solidFill>
                <a:latin typeface="Calibri" panose="020F0502020204030204" pitchFamily="34" charset="0"/>
              </a:rPr>
              <a:t>Το θεσμικό πλαίσιο θα πρέπει να εποπτεύει την φερεγγυότητα και την ρευστότητα των συμμετεχόντων με έναν προληπτικό θα λέγαμε τρόπο </a:t>
            </a:r>
            <a:r>
              <a:rPr lang="el-GR" altLang="el-GR" sz="3200" dirty="0" smtClean="0">
                <a:solidFill>
                  <a:schemeClr val="tx1"/>
                </a:solidFill>
                <a:latin typeface="Calibri" panose="020F0502020204030204" pitchFamily="34" charset="0"/>
              </a:rPr>
              <a:t>(prudential regulation), </a:t>
            </a:r>
            <a:r>
              <a:rPr lang="el-GR" altLang="el-GR" sz="3200" dirty="0">
                <a:solidFill>
                  <a:schemeClr val="tx1"/>
                </a:solidFill>
                <a:latin typeface="Calibri" panose="020F0502020204030204" pitchFamily="34" charset="0"/>
              </a:rPr>
              <a:t>την δομή και τις διαδικασίες λειτουργίας των χρηματοπιστωτικών οργανισμών και των κεφαλαιαγορών (structural regulation), και να συμβάλλει στην προστασία των επενδυτών (investor protection). </a:t>
            </a:r>
          </a:p>
          <a:p>
            <a:pPr algn="just" eaLnBrk="1" hangingPunct="1">
              <a:lnSpc>
                <a:spcPct val="90000"/>
              </a:lnSpc>
              <a:spcBef>
                <a:spcPct val="30000"/>
              </a:spcBef>
              <a:buFont typeface="Wingdings" pitchFamily="2" charset="2"/>
              <a:buNone/>
              <a:defRPr/>
            </a:pPr>
            <a:endParaRPr lang="el-GR" altLang="el-GR" sz="3200" dirty="0">
              <a:solidFill>
                <a:schemeClr val="tx1"/>
              </a:solidFill>
              <a:latin typeface="Calibri" panose="020F0502020204030204" pitchFamily="34" charset="0"/>
            </a:endParaRPr>
          </a:p>
          <a:p>
            <a:pPr algn="just" eaLnBrk="1" hangingPunct="1">
              <a:lnSpc>
                <a:spcPct val="90000"/>
              </a:lnSpc>
              <a:spcBef>
                <a:spcPct val="30000"/>
              </a:spcBef>
              <a:buFont typeface="Wingdings" pitchFamily="2" charset="2"/>
              <a:buNone/>
              <a:defRPr/>
            </a:pPr>
            <a:endParaRPr lang="el-GR" altLang="el-GR" sz="3200" dirty="0">
              <a:solidFill>
                <a:schemeClr val="tx1"/>
              </a:solidFill>
              <a:latin typeface="Calibri" panose="020F0502020204030204" pitchFamily="34" charset="0"/>
            </a:endParaRPr>
          </a:p>
          <a:p>
            <a:pPr algn="just" eaLnBrk="1" hangingPunct="1">
              <a:lnSpc>
                <a:spcPct val="90000"/>
              </a:lnSpc>
              <a:spcBef>
                <a:spcPct val="30000"/>
              </a:spcBef>
              <a:buFont typeface="Wingdings" pitchFamily="2" charset="2"/>
              <a:buNone/>
              <a:defRPr/>
            </a:pPr>
            <a:endParaRPr lang="el-GR" altLang="el-GR" sz="3200" dirty="0">
              <a:solidFill>
                <a:schemeClr val="tx1"/>
              </a:solidFill>
              <a:latin typeface="Calibri" panose="020F0502020204030204" pitchFamily="34" charset="0"/>
            </a:endParaRPr>
          </a:p>
          <a:p>
            <a:pPr algn="just" eaLnBrk="1" hangingPunct="1">
              <a:lnSpc>
                <a:spcPct val="90000"/>
              </a:lnSpc>
              <a:spcBef>
                <a:spcPct val="30000"/>
              </a:spcBef>
              <a:buFont typeface="Wingdings" pitchFamily="2" charset="2"/>
              <a:buNone/>
              <a:defRPr/>
            </a:pPr>
            <a:endParaRPr lang="el-GR" altLang="el-GR" sz="3200" dirty="0">
              <a:solidFill>
                <a:schemeClr val="tx1"/>
              </a:solidFill>
              <a:latin typeface="Calibri" panose="020F0502020204030204" pitchFamily="34" charset="0"/>
            </a:endParaRPr>
          </a:p>
          <a:p>
            <a:pPr algn="just" eaLnBrk="1" hangingPunct="1">
              <a:lnSpc>
                <a:spcPct val="90000"/>
              </a:lnSpc>
              <a:spcBef>
                <a:spcPct val="30000"/>
              </a:spcBef>
              <a:buFont typeface="Wingdings" pitchFamily="2" charset="2"/>
              <a:buNone/>
              <a:defRPr/>
            </a:pPr>
            <a:endParaRPr lang="el-GR" altLang="el-GR" sz="3200" dirty="0">
              <a:solidFill>
                <a:schemeClr val="tx1"/>
              </a:solidFill>
              <a:latin typeface="Calibri" panose="020F0502020204030204" pitchFamily="34" charset="0"/>
            </a:endParaRPr>
          </a:p>
          <a:p>
            <a:pPr eaLnBrk="1" hangingPunct="1">
              <a:defRPr/>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79512" y="332656"/>
            <a:ext cx="8784976" cy="6113619"/>
          </a:xfrm>
        </p:spPr>
        <p:txBody>
          <a:bodyPr/>
          <a:lstStyle/>
          <a:p>
            <a:pPr marL="588569" indent="-588569" algn="ctr">
              <a:lnSpc>
                <a:spcPct val="110000"/>
              </a:lnSpc>
              <a:buNone/>
            </a:pPr>
            <a:r>
              <a:rPr lang="en-US" sz="1900" dirty="0">
                <a:latin typeface="Tahoma" pitchFamily="34" charset="0"/>
              </a:rPr>
              <a:t>	</a:t>
            </a:r>
            <a:r>
              <a:rPr lang="el-GR" sz="2800" b="1" dirty="0" smtClean="0">
                <a:latin typeface="Tahoma" pitchFamily="34" charset="0"/>
              </a:rPr>
              <a:t> </a:t>
            </a:r>
            <a:r>
              <a:rPr lang="el-GR" b="1" dirty="0" smtClean="0"/>
              <a:t>ΕΤΑΙΡΙΚΗ ΔΙΑΚΥΒΕΡΝΗΣΗ ΕΙΣΗΓΜΕΝΩΝ ΣΤΑ ΧΡΗΜΑΤΙΣΤΗΡΙΑ ΕΠΙΧΕΙΡΗΣΕΩΝ (3)</a:t>
            </a:r>
            <a:endParaRPr lang="el-GR" dirty="0" smtClean="0"/>
          </a:p>
          <a:p>
            <a:pPr marL="588569" indent="-588569">
              <a:lnSpc>
                <a:spcPct val="110000"/>
              </a:lnSpc>
              <a:buNone/>
            </a:pPr>
            <a:r>
              <a:rPr lang="en-US" sz="1700" dirty="0" smtClean="0">
                <a:latin typeface="Tahoma" pitchFamily="34" charset="0"/>
              </a:rPr>
              <a:t>-</a:t>
            </a:r>
            <a:r>
              <a:rPr lang="en-US" sz="1700" dirty="0">
                <a:latin typeface="Tahoma" pitchFamily="34" charset="0"/>
              </a:rPr>
              <a:t>	</a:t>
            </a:r>
            <a:r>
              <a:rPr lang="el-GR" sz="2000" dirty="0">
                <a:latin typeface="Arial" pitchFamily="34" charset="0"/>
                <a:cs typeface="Arial" pitchFamily="34" charset="0"/>
              </a:rPr>
              <a:t>Ο Πρόεδρος του Δ.Σ., ο Διευθύνων Σύμβουλος (</a:t>
            </a:r>
            <a:r>
              <a:rPr lang="en-US" sz="2000" dirty="0">
                <a:latin typeface="Arial" pitchFamily="34" charset="0"/>
                <a:cs typeface="Arial" pitchFamily="34" charset="0"/>
              </a:rPr>
              <a:t>CEO</a:t>
            </a:r>
            <a:r>
              <a:rPr lang="el-GR" sz="2000" dirty="0">
                <a:latin typeface="Arial" pitchFamily="34" charset="0"/>
                <a:cs typeface="Arial" pitchFamily="34" charset="0"/>
              </a:rPr>
              <a:t>) και η </a:t>
            </a:r>
            <a:r>
              <a:rPr lang="el-GR" sz="2000" dirty="0" smtClean="0">
                <a:latin typeface="Arial" pitchFamily="34" charset="0"/>
                <a:cs typeface="Arial" pitchFamily="34" charset="0"/>
              </a:rPr>
              <a:t>μεταξύ </a:t>
            </a:r>
            <a:r>
              <a:rPr lang="el-GR" sz="2000" dirty="0">
                <a:latin typeface="Arial" pitchFamily="34" charset="0"/>
                <a:cs typeface="Arial" pitchFamily="34" charset="0"/>
              </a:rPr>
              <a:t>τους σχέση</a:t>
            </a:r>
          </a:p>
          <a:p>
            <a:pPr marL="588569" indent="-588569">
              <a:lnSpc>
                <a:spcPct val="110000"/>
              </a:lnSpc>
              <a:buNone/>
            </a:pPr>
            <a:r>
              <a:rPr lang="el-GR" sz="2000" dirty="0" smtClean="0">
                <a:latin typeface="Arial" pitchFamily="34" charset="0"/>
                <a:cs typeface="Arial" pitchFamily="34" charset="0"/>
              </a:rPr>
              <a:t>-</a:t>
            </a:r>
            <a:r>
              <a:rPr lang="el-GR" sz="2000" dirty="0">
                <a:latin typeface="Arial" pitchFamily="34" charset="0"/>
                <a:cs typeface="Arial" pitchFamily="34" charset="0"/>
              </a:rPr>
              <a:t>	Οι Επιτροπές του Δ.Σ. (</a:t>
            </a:r>
            <a:r>
              <a:rPr lang="en-US" sz="2000" dirty="0">
                <a:latin typeface="Arial" pitchFamily="34" charset="0"/>
                <a:cs typeface="Arial" pitchFamily="34" charset="0"/>
              </a:rPr>
              <a:t>committees</a:t>
            </a:r>
            <a:r>
              <a:rPr lang="el-GR" sz="2000" dirty="0">
                <a:latin typeface="Arial" pitchFamily="34" charset="0"/>
                <a:cs typeface="Arial" pitchFamily="34" charset="0"/>
              </a:rPr>
              <a:t>)</a:t>
            </a:r>
          </a:p>
          <a:p>
            <a:pPr marL="588569" indent="-588569">
              <a:lnSpc>
                <a:spcPct val="110000"/>
              </a:lnSpc>
              <a:buNone/>
            </a:pPr>
            <a:endParaRPr lang="en-US" sz="1800" dirty="0">
              <a:latin typeface="Arial" pitchFamily="34" charset="0"/>
              <a:cs typeface="Arial" pitchFamily="34" charset="0"/>
            </a:endParaRPr>
          </a:p>
          <a:p>
            <a:pPr marL="588569" indent="-588569">
              <a:lnSpc>
                <a:spcPct val="110000"/>
              </a:lnSpc>
              <a:buFont typeface="Wingdings" pitchFamily="2" charset="2"/>
              <a:buAutoNum type="arabicPeriod" startAt="6"/>
            </a:pPr>
            <a:r>
              <a:rPr lang="en-US" sz="1800" b="1" dirty="0">
                <a:latin typeface="Arial" pitchFamily="34" charset="0"/>
                <a:cs typeface="Arial" pitchFamily="34" charset="0"/>
              </a:rPr>
              <a:t> </a:t>
            </a:r>
            <a:r>
              <a:rPr lang="el-GR" sz="2000" b="1" u="sng" dirty="0">
                <a:latin typeface="Arial" pitchFamily="34" charset="0"/>
                <a:cs typeface="Arial" pitchFamily="34" charset="0"/>
              </a:rPr>
              <a:t>Εταιρική Διακυβέρνηση και Εργαζόμενοι</a:t>
            </a:r>
          </a:p>
          <a:p>
            <a:pPr marL="588569" indent="-588569">
              <a:lnSpc>
                <a:spcPct val="110000"/>
              </a:lnSpc>
              <a:buNone/>
            </a:pPr>
            <a:r>
              <a:rPr lang="el-GR" sz="2000" dirty="0">
                <a:latin typeface="Arial" pitchFamily="34" charset="0"/>
                <a:cs typeface="Arial" pitchFamily="34" charset="0"/>
              </a:rPr>
              <a:t>	-	Το </a:t>
            </a:r>
            <a:r>
              <a:rPr lang="en-US" sz="2000" dirty="0">
                <a:latin typeface="Arial" pitchFamily="34" charset="0"/>
                <a:cs typeface="Arial" pitchFamily="34" charset="0"/>
              </a:rPr>
              <a:t>e – learning </a:t>
            </a:r>
          </a:p>
          <a:p>
            <a:pPr marL="588569" indent="-588569">
              <a:lnSpc>
                <a:spcPct val="110000"/>
              </a:lnSpc>
              <a:buNone/>
            </a:pPr>
            <a:r>
              <a:rPr lang="en-US" sz="2000" dirty="0">
                <a:latin typeface="Arial" pitchFamily="34" charset="0"/>
                <a:cs typeface="Arial" pitchFamily="34" charset="0"/>
              </a:rPr>
              <a:t>	-	</a:t>
            </a:r>
            <a:r>
              <a:rPr lang="el-GR" sz="2000" dirty="0">
                <a:latin typeface="Arial" pitchFamily="34" charset="0"/>
                <a:cs typeface="Arial" pitchFamily="34" charset="0"/>
              </a:rPr>
              <a:t>Το πνευματικό κεφάλαιο των επιχειρήσεων  (</a:t>
            </a:r>
            <a:r>
              <a:rPr lang="en-US" sz="2000" dirty="0">
                <a:latin typeface="Arial" pitchFamily="34" charset="0"/>
                <a:cs typeface="Arial" pitchFamily="34" charset="0"/>
              </a:rPr>
              <a:t>intellectual capital</a:t>
            </a:r>
            <a:r>
              <a:rPr lang="el-GR" sz="2000" dirty="0">
                <a:latin typeface="Arial" pitchFamily="34" charset="0"/>
                <a:cs typeface="Arial" pitchFamily="34" charset="0"/>
              </a:rPr>
              <a:t>)</a:t>
            </a:r>
            <a:endParaRPr lang="en-US" sz="2000" dirty="0">
              <a:latin typeface="Arial" pitchFamily="34" charset="0"/>
              <a:cs typeface="Arial" pitchFamily="34" charset="0"/>
            </a:endParaRPr>
          </a:p>
          <a:p>
            <a:pPr marL="588569" indent="-588569">
              <a:lnSpc>
                <a:spcPct val="110000"/>
              </a:lnSpc>
              <a:buNone/>
            </a:pPr>
            <a:endParaRPr lang="en-US" sz="1800" dirty="0">
              <a:latin typeface="Arial" pitchFamily="34" charset="0"/>
              <a:cs typeface="Arial" pitchFamily="34" charset="0"/>
            </a:endParaRPr>
          </a:p>
          <a:p>
            <a:pPr marL="588569" indent="-588569">
              <a:lnSpc>
                <a:spcPct val="110000"/>
              </a:lnSpc>
              <a:buFont typeface="Wingdings" pitchFamily="2" charset="2"/>
              <a:buAutoNum type="arabicPeriod" startAt="7"/>
            </a:pPr>
            <a:r>
              <a:rPr lang="en-US" sz="2000" b="1" dirty="0">
                <a:latin typeface="Arial" pitchFamily="34" charset="0"/>
                <a:cs typeface="Arial" pitchFamily="34" charset="0"/>
              </a:rPr>
              <a:t> </a:t>
            </a:r>
            <a:r>
              <a:rPr lang="el-GR" sz="2000" b="1" u="sng" dirty="0">
                <a:latin typeface="Arial" pitchFamily="34" charset="0"/>
                <a:cs typeface="Arial" pitchFamily="34" charset="0"/>
              </a:rPr>
              <a:t>Δεν είναι όλες οι εταιρίες </a:t>
            </a:r>
            <a:r>
              <a:rPr lang="en-US" sz="2000" b="1" u="sng" dirty="0">
                <a:latin typeface="Arial" pitchFamily="34" charset="0"/>
                <a:cs typeface="Arial" pitchFamily="34" charset="0"/>
              </a:rPr>
              <a:t>public companies</a:t>
            </a:r>
          </a:p>
          <a:p>
            <a:pPr marL="588569" indent="-588569">
              <a:lnSpc>
                <a:spcPct val="110000"/>
              </a:lnSpc>
              <a:buNone/>
            </a:pPr>
            <a:r>
              <a:rPr lang="en-US" sz="2000" dirty="0">
                <a:latin typeface="Arial" pitchFamily="34" charset="0"/>
                <a:cs typeface="Arial" pitchFamily="34" charset="0"/>
              </a:rPr>
              <a:t>	-	</a:t>
            </a:r>
            <a:r>
              <a:rPr lang="el-GR" sz="2000" dirty="0">
                <a:latin typeface="Arial" pitchFamily="34" charset="0"/>
                <a:cs typeface="Arial" pitchFamily="34" charset="0"/>
              </a:rPr>
              <a:t>Οι οικογενειακές επιχειρήσεις </a:t>
            </a:r>
          </a:p>
          <a:p>
            <a:pPr marL="588569" indent="-588569">
              <a:lnSpc>
                <a:spcPct val="110000"/>
              </a:lnSpc>
              <a:buNone/>
            </a:pPr>
            <a:r>
              <a:rPr lang="el-GR" sz="2000" dirty="0">
                <a:latin typeface="Arial" pitchFamily="34" charset="0"/>
                <a:cs typeface="Arial" pitchFamily="34" charset="0"/>
              </a:rPr>
              <a:t>	-	Ο ρόλος της ηγεσίας των επιχειρήσεων</a:t>
            </a:r>
            <a:endParaRPr lang="en-US" sz="2000" dirty="0">
              <a:latin typeface="Arial" pitchFamily="34" charset="0"/>
              <a:cs typeface="Arial" pitchFamily="34" charset="0"/>
            </a:endParaRPr>
          </a:p>
          <a:p>
            <a:pPr marL="588569" indent="-588569">
              <a:lnSpc>
                <a:spcPct val="110000"/>
              </a:lnSpc>
              <a:buNone/>
            </a:pPr>
            <a:endParaRPr lang="en-US" sz="1700" dirty="0">
              <a:latin typeface="Tahoma" pitchFamily="34" charset="0"/>
            </a:endParaRPr>
          </a:p>
          <a:p>
            <a:pPr marL="588569" indent="-588569">
              <a:lnSpc>
                <a:spcPct val="110000"/>
              </a:lnSpc>
              <a:buNone/>
            </a:pPr>
            <a:endParaRPr lang="en-US" sz="1700" dirty="0">
              <a:latin typeface="Tahoma" pitchFamily="34" charset="0"/>
            </a:endParaRPr>
          </a:p>
          <a:p>
            <a:pPr marL="588569" indent="-588569">
              <a:buNone/>
            </a:pPr>
            <a:endParaRPr lang="el-GR" sz="1700" dirty="0"/>
          </a:p>
        </p:txBody>
      </p:sp>
      <p:sp>
        <p:nvSpPr>
          <p:cNvPr id="10244" name="AutoShape 4"/>
          <p:cNvSpPr>
            <a:spLocks noChangeArrowheads="1"/>
          </p:cNvSpPr>
          <p:nvPr/>
        </p:nvSpPr>
        <p:spPr bwMode="auto">
          <a:xfrm>
            <a:off x="2483768" y="5301208"/>
            <a:ext cx="5866482" cy="1371908"/>
          </a:xfrm>
          <a:prstGeom prst="rightArrow">
            <a:avLst>
              <a:gd name="adj1" fmla="val 50000"/>
              <a:gd name="adj2" fmla="val 107335"/>
            </a:avLst>
          </a:prstGeom>
          <a:solidFill>
            <a:schemeClr val="accent2">
              <a:alpha val="50000"/>
            </a:schemeClr>
          </a:solidFill>
          <a:ln w="9525">
            <a:solidFill>
              <a:schemeClr val="accent2"/>
            </a:solidFill>
            <a:miter lim="800000"/>
            <a:headEnd/>
            <a:tailEnd/>
          </a:ln>
          <a:effectLst/>
        </p:spPr>
        <p:txBody>
          <a:bodyPr wrap="none" lIns="88285" tIns="44143" rIns="88285" bIns="44143" anchor="ctr"/>
          <a:lstStyle/>
          <a:p>
            <a:pPr algn="ctr"/>
            <a:r>
              <a:rPr lang="el-GR" sz="1900" b="1" i="1" dirty="0">
                <a:latin typeface="Tahoma" pitchFamily="34" charset="0"/>
              </a:rPr>
              <a:t>Δέκα χρυσοί κανόνες…</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395288" y="116631"/>
            <a:ext cx="8064500" cy="132343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altLang="el-GR" sz="4000" b="1" dirty="0" smtClean="0">
                <a:solidFill>
                  <a:srgbClr val="0070C0"/>
                </a:solidFill>
                <a:latin typeface="Calibri"/>
              </a:rPr>
              <a:t>Η </a:t>
            </a:r>
            <a:r>
              <a:rPr lang="el-GR" altLang="el-GR" sz="4000" b="1" dirty="0">
                <a:solidFill>
                  <a:srgbClr val="0070C0"/>
                </a:solidFill>
                <a:latin typeface="Calibri"/>
              </a:rPr>
              <a:t>Σημασία ενός Θεσμικού-Ρυθμιστικού Πλαισίου - 3</a:t>
            </a:r>
            <a:endParaRPr lang="nl-NL" altLang="el-GR" sz="4000" b="1" dirty="0">
              <a:solidFill>
                <a:srgbClr val="0070C0"/>
              </a:solidFill>
              <a:latin typeface="Calibri"/>
            </a:endParaRPr>
          </a:p>
        </p:txBody>
      </p:sp>
      <p:sp>
        <p:nvSpPr>
          <p:cNvPr id="4" name="Ορθογώνιο 3"/>
          <p:cNvSpPr/>
          <p:nvPr/>
        </p:nvSpPr>
        <p:spPr>
          <a:xfrm>
            <a:off x="0" y="1556792"/>
            <a:ext cx="8964488" cy="5101397"/>
          </a:xfrm>
          <a:prstGeom prst="rect">
            <a:avLst/>
          </a:prstGeom>
        </p:spPr>
        <p:txBody>
          <a:bodyPr wrap="square">
            <a:spAutoFit/>
          </a:bodyPr>
          <a:lstStyle/>
          <a:p>
            <a:pPr marL="457200" indent="-457200" algn="just" eaLnBrk="1" fontAlgn="auto" hangingPunct="1">
              <a:lnSpc>
                <a:spcPct val="90000"/>
              </a:lnSpc>
              <a:spcBef>
                <a:spcPct val="30000"/>
              </a:spcBef>
              <a:spcAft>
                <a:spcPts val="0"/>
              </a:spcAft>
              <a:buFont typeface="Arial" panose="020B0604020202020204" pitchFamily="34" charset="0"/>
              <a:buChar char="•"/>
              <a:defRPr/>
            </a:pPr>
            <a:r>
              <a:rPr lang="el-GR" altLang="el-GR" sz="2900" kern="0" dirty="0">
                <a:solidFill>
                  <a:prstClr val="black"/>
                </a:solidFill>
                <a:latin typeface="+mn-lt"/>
              </a:rPr>
              <a:t>Συμπερασματικά μπορούμε να πούμε ότι το ρυθμιστικό πλαίσιο θα πρέπει να </a:t>
            </a:r>
            <a:r>
              <a:rPr lang="el-GR" altLang="el-GR" sz="2900" kern="0" dirty="0" smtClean="0">
                <a:solidFill>
                  <a:prstClr val="black"/>
                </a:solidFill>
                <a:latin typeface="+mn-lt"/>
              </a:rPr>
              <a:t>βρει </a:t>
            </a:r>
            <a:r>
              <a:rPr lang="el-GR" altLang="el-GR" sz="2900" kern="0" dirty="0">
                <a:solidFill>
                  <a:prstClr val="black"/>
                </a:solidFill>
                <a:latin typeface="+mn-lt"/>
              </a:rPr>
              <a:t>την βέλτιστη ισορροπία μεταξύ της λεγόμενης απορρύθμισης (deregulation) και της επαναρύθμισης (re-regulation). Η πρώτη διαδικασία με την ελαχιστοποίηση των εμποδίων που μειώνουν την αποδοτικότητα των αγορών συμβάλλει στην ενδυνάμωση του ανταγωνισμού. Ενώ η δεύτερη διαδικασία συμβάλλει στον έλεγχο του συστημικού κινδύνου με την αποφυγή πρακτικών εκ μέρους των συμμετεχόντων που μπορεί να βάλουν σε κίνδυνο το χρηματοπιστωτικό σύστημα.</a:t>
            </a:r>
          </a:p>
          <a:p>
            <a:pPr marL="457200" indent="-457200" algn="just" eaLnBrk="1" fontAlgn="auto" hangingPunct="1">
              <a:lnSpc>
                <a:spcPct val="90000"/>
              </a:lnSpc>
              <a:spcBef>
                <a:spcPct val="30000"/>
              </a:spcBef>
              <a:spcAft>
                <a:spcPts val="0"/>
              </a:spcAft>
              <a:buFont typeface="Arial" panose="020B0604020202020204" pitchFamily="34" charset="0"/>
              <a:buChar char="•"/>
              <a:defRPr/>
            </a:pPr>
            <a:endParaRPr lang="el-GR" altLang="el-GR" sz="3200" kern="0" dirty="0">
              <a:solidFill>
                <a:prstClr val="black"/>
              </a:solidFill>
              <a:latin typeface="+mn-l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116632"/>
            <a:ext cx="9144000" cy="1323439"/>
          </a:xfrm>
          <a:prstGeom prst="rect">
            <a:avLst/>
          </a:prstGeom>
          <a:noFill/>
          <a:ln w="9525">
            <a:noFill/>
            <a:miter lim="800000"/>
            <a:headEnd/>
            <a:tailEnd/>
          </a:ln>
        </p:spPr>
        <p:txBody>
          <a:bodyPr wrap="square">
            <a:spAutoFit/>
          </a:bodyPr>
          <a:lstStyle/>
          <a:p>
            <a:pPr algn="ctr" eaLnBrk="1" hangingPunct="1">
              <a:spcBef>
                <a:spcPct val="50000"/>
              </a:spcBef>
            </a:pPr>
            <a:r>
              <a:rPr lang="el-GR" altLang="el-GR" sz="4000" b="1" dirty="0">
                <a:solidFill>
                  <a:srgbClr val="0070C0"/>
                </a:solidFill>
                <a:latin typeface="Calibri" pitchFamily="34" charset="0"/>
              </a:rPr>
              <a:t>Η Σημασία ενός Θεσμικού-Ρυθμιστικού Πλαισίου - 4</a:t>
            </a:r>
            <a:endParaRPr lang="nl-NL" altLang="el-GR" sz="4000" b="1" dirty="0">
              <a:solidFill>
                <a:srgbClr val="0070C0"/>
              </a:solidFill>
              <a:latin typeface="Calibri" pitchFamily="34" charset="0"/>
            </a:endParaRPr>
          </a:p>
        </p:txBody>
      </p:sp>
      <p:sp>
        <p:nvSpPr>
          <p:cNvPr id="4" name="TextBox 3"/>
          <p:cNvSpPr txBox="1"/>
          <p:nvPr/>
        </p:nvSpPr>
        <p:spPr>
          <a:xfrm>
            <a:off x="0" y="1341438"/>
            <a:ext cx="8893175" cy="4832092"/>
          </a:xfrm>
          <a:prstGeom prst="rect">
            <a:avLst/>
          </a:prstGeom>
          <a:noFill/>
        </p:spPr>
        <p:txBody>
          <a:bodyPr>
            <a:spAutoFit/>
          </a:bodyPr>
          <a:lstStyle/>
          <a:p>
            <a:pPr marL="342900" indent="-342900" algn="just" eaLnBrk="1" hangingPunct="1">
              <a:buFont typeface="Arial" panose="020B0604020202020204" pitchFamily="34" charset="0"/>
              <a:buChar char="•"/>
              <a:defRPr/>
            </a:pPr>
            <a:r>
              <a:rPr lang="el-GR" altLang="el-GR" sz="2900" dirty="0">
                <a:solidFill>
                  <a:schemeClr val="tx1"/>
                </a:solidFill>
                <a:latin typeface="+mn-lt"/>
              </a:rPr>
              <a:t>Στο τραπεζικό επίπεδο η Κεντρική Τράπεζα διαδραματίζει πρωταγωνιστικό ρόλο και είναι αυτή που εποπτεύει τις εμπορικές και επενδυτικές τράπεζες. Ενώ σε επίπεδο κεφαλαιαγοράς η Επιτροπή Κεφαλαιαγοράς είναι αυτή που συμβάλλει στην ορθή λειτουργία της κεφαλαιαγοράς. Αποφασίζει για την εισαγωγή και την έξοδο των εταιριών από τη χρηματιστηριακή αγορά και εποπτεύει τις συναλλαγές και την κεφαλαιακή επάρκεια των συμμετεχόντων στο χρηματιστήριο εταιριών.</a:t>
            </a:r>
          </a:p>
          <a:p>
            <a:pPr eaLnBrk="1" hangingPunct="1">
              <a:defRPr/>
            </a:pPr>
            <a:endParaRPr lang="el-GR"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7313" y="116633"/>
            <a:ext cx="9144000" cy="1323439"/>
          </a:xfrm>
          <a:prstGeom prst="rect">
            <a:avLst/>
          </a:prstGeom>
          <a:noFill/>
          <a:ln w="9525">
            <a:noFill/>
            <a:miter lim="800000"/>
            <a:headEnd/>
            <a:tailEnd/>
          </a:ln>
          <a:effectLst/>
        </p:spPr>
        <p:txBody>
          <a:bodyPr wrap="square">
            <a:spAutoFit/>
          </a:bodyPr>
          <a:lstStyle/>
          <a:p>
            <a:pPr marL="457200" indent="-457200" algn="ctr" eaLnBrk="1" hangingPunct="1">
              <a:defRPr/>
            </a:pPr>
            <a:r>
              <a:rPr lang="el-GR" altLang="el-GR" sz="4000" b="1" dirty="0">
                <a:solidFill>
                  <a:srgbClr val="0070C0"/>
                </a:solidFill>
                <a:latin typeface="+mn-lt"/>
                <a:cs typeface="Times New Roman" pitchFamily="18" charset="0"/>
              </a:rPr>
              <a:t>Λόγοι Υπέρ και Κατά της Τραπεζικής </a:t>
            </a:r>
            <a:r>
              <a:rPr lang="el-GR" altLang="el-GR" sz="4000" b="1" dirty="0" smtClean="0">
                <a:solidFill>
                  <a:srgbClr val="0070C0"/>
                </a:solidFill>
                <a:latin typeface="+mn-lt"/>
                <a:cs typeface="Times New Roman" pitchFamily="18" charset="0"/>
              </a:rPr>
              <a:t>Εποπτείας [1]</a:t>
            </a:r>
            <a:endParaRPr lang="nl-BE" altLang="el-GR" sz="4400" dirty="0">
              <a:solidFill>
                <a:srgbClr val="0070C0"/>
              </a:solidFill>
              <a:latin typeface="+mn-lt"/>
            </a:endParaRPr>
          </a:p>
        </p:txBody>
      </p:sp>
      <p:sp>
        <p:nvSpPr>
          <p:cNvPr id="3" name="Rectangle 4"/>
          <p:cNvSpPr>
            <a:spLocks noChangeArrowheads="1"/>
          </p:cNvSpPr>
          <p:nvPr/>
        </p:nvSpPr>
        <p:spPr bwMode="auto">
          <a:xfrm>
            <a:off x="107950" y="1484784"/>
            <a:ext cx="8784530" cy="5010602"/>
          </a:xfrm>
          <a:prstGeom prst="rect">
            <a:avLst/>
          </a:prstGeom>
          <a:noFill/>
          <a:ln>
            <a:noFill/>
          </a:ln>
          <a:effectLs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just" eaLnBrk="1" hangingPunct="1">
              <a:spcBef>
                <a:spcPct val="20000"/>
              </a:spcBef>
              <a:buFontTx/>
              <a:buChar char="•"/>
              <a:defRPr/>
            </a:pPr>
            <a:r>
              <a:rPr lang="el-GR" sz="2900" dirty="0" smtClean="0">
                <a:latin typeface="+mn-lt"/>
                <a:cs typeface="Times New Roman" panose="02020603050405020304" pitchFamily="18" charset="0"/>
              </a:rPr>
              <a:t>Η </a:t>
            </a:r>
            <a:r>
              <a:rPr lang="el-GR" sz="2900" dirty="0">
                <a:latin typeface="+mn-lt"/>
                <a:cs typeface="Times New Roman" panose="02020603050405020304" pitchFamily="18" charset="0"/>
              </a:rPr>
              <a:t>θέσπιση ενός ρυθμιστικού πλαισίου αποσκοπεί κατά κύριο λόγο στην εξάλειψη ανορθόδοξων πρακτικών από τη διοίκηση των χρηματοπιστωτικών οργανισμών με απρόβλεπτες αρνητικές συνέπειες για τις οικονομικές μονάδες αλλά και ολόκληρη την παγκόσμια οικονομία πολλές φορές. </a:t>
            </a:r>
          </a:p>
          <a:p>
            <a:pPr algn="just" eaLnBrk="1" hangingPunct="1">
              <a:spcBef>
                <a:spcPct val="20000"/>
              </a:spcBef>
              <a:buFontTx/>
              <a:buChar char="•"/>
              <a:defRPr/>
            </a:pPr>
            <a:r>
              <a:rPr lang="el-GR" sz="2900" dirty="0">
                <a:latin typeface="+mn-lt"/>
                <a:cs typeface="Times New Roman" panose="02020603050405020304" pitchFamily="18" charset="0"/>
              </a:rPr>
              <a:t>Πιο ευάλωτος εμφανίζεται ο καταθέτης αποταμιευτής που δεν έχει εξειδικευμένες πληροφορίες για την εκτίμηση των κινδύνων  που αντιμετωπίζει</a:t>
            </a:r>
            <a:r>
              <a:rPr lang="el-GR" sz="2900" dirty="0" smtClean="0">
                <a:latin typeface="+mn-lt"/>
                <a:cs typeface="Times New Roman" panose="02020603050405020304" pitchFamily="18" charset="0"/>
              </a:rPr>
              <a:t>.</a:t>
            </a:r>
            <a:endParaRPr lang="el-GR" altLang="el-GR" sz="2900" dirty="0" smtClean="0"/>
          </a:p>
          <a:p>
            <a:pPr eaLnBrk="1" hangingPunct="1">
              <a:spcBef>
                <a:spcPct val="20000"/>
              </a:spcBef>
              <a:buFontTx/>
              <a:buChar char="•"/>
              <a:defRPr/>
            </a:pPr>
            <a:endParaRPr lang="el-GR" altLang="el-GR" sz="2200" dirty="0" smtClean="0"/>
          </a:p>
          <a:p>
            <a:pPr eaLnBrk="1" hangingPunct="1">
              <a:spcBef>
                <a:spcPct val="20000"/>
              </a:spcBef>
              <a:buFontTx/>
              <a:buChar char="•"/>
              <a:defRPr/>
            </a:pPr>
            <a:endParaRPr lang="nl-BE" altLang="el-GR" sz="2200"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6633"/>
            <a:ext cx="8991600" cy="132343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l-GR" altLang="el-GR" sz="4000" b="1" dirty="0">
                <a:solidFill>
                  <a:srgbClr val="0070C0"/>
                </a:solidFill>
                <a:latin typeface="Calibri"/>
                <a:cs typeface="Times New Roman" pitchFamily="18" charset="0"/>
              </a:rPr>
              <a:t>Λόγοι Υπέρ και Κατά της Τραπεζικής Εποπτείας </a:t>
            </a:r>
            <a:r>
              <a:rPr lang="el-GR" altLang="el-GR" sz="4000" b="1" dirty="0" smtClean="0">
                <a:solidFill>
                  <a:srgbClr val="0070C0"/>
                </a:solidFill>
                <a:latin typeface="Calibri"/>
                <a:cs typeface="Times New Roman" pitchFamily="18" charset="0"/>
              </a:rPr>
              <a:t>[2]</a:t>
            </a:r>
            <a:endParaRPr lang="nl-NL" altLang="el-GR" sz="4400" b="1" dirty="0">
              <a:solidFill>
                <a:srgbClr val="0070C0"/>
              </a:solidFill>
              <a:latin typeface="+mj-lt"/>
            </a:endParaRPr>
          </a:p>
        </p:txBody>
      </p:sp>
      <p:sp>
        <p:nvSpPr>
          <p:cNvPr id="5" name="Text Box 4"/>
          <p:cNvSpPr txBox="1">
            <a:spLocks noChangeArrowheads="1"/>
          </p:cNvSpPr>
          <p:nvPr/>
        </p:nvSpPr>
        <p:spPr bwMode="auto">
          <a:xfrm>
            <a:off x="107504" y="1412776"/>
            <a:ext cx="8856984" cy="5832366"/>
          </a:xfrm>
          <a:prstGeom prst="rect">
            <a:avLst/>
          </a:prstGeom>
          <a:noFill/>
          <a:ln w="9525">
            <a:noFill/>
            <a:miter lim="800000"/>
            <a:headEnd/>
            <a:tailEnd/>
          </a:ln>
          <a:effectLst/>
        </p:spPr>
        <p:txBody>
          <a:bodyPr wrap="square">
            <a:spAutoFit/>
          </a:bodyPr>
          <a:lstStyle/>
          <a:p>
            <a:pPr marL="457200" indent="-457200" algn="just" eaLnBrk="1" hangingPunct="1">
              <a:spcBef>
                <a:spcPts val="1200"/>
              </a:spcBef>
              <a:buFont typeface="Arial" panose="020B0604020202020204" pitchFamily="34" charset="0"/>
              <a:buChar char="•"/>
              <a:defRPr/>
            </a:pPr>
            <a:r>
              <a:rPr lang="el-GR" sz="2600" dirty="0">
                <a:solidFill>
                  <a:schemeClr val="tx1"/>
                </a:solidFill>
                <a:cs typeface="Times New Roman" panose="02020603050405020304" pitchFamily="18" charset="0"/>
              </a:rPr>
              <a:t>Η ύπαρξη και η λειτουργία ενός μηχανισμού τραπεζικής εποπτείας έχει ορισμένους βασικούς στόχους:</a:t>
            </a:r>
          </a:p>
          <a:p>
            <a:pPr marL="514350" indent="-514350" algn="just" eaLnBrk="1" hangingPunct="1">
              <a:spcBef>
                <a:spcPts val="1200"/>
              </a:spcBef>
              <a:buFont typeface="+mj-lt"/>
              <a:buAutoNum type="arabicPeriod"/>
              <a:defRPr/>
            </a:pPr>
            <a:r>
              <a:rPr lang="el-GR" altLang="el-GR" sz="2600" dirty="0">
                <a:solidFill>
                  <a:schemeClr val="tx1"/>
                </a:solidFill>
              </a:rPr>
              <a:t>Η σταθερότητα και η αποτελεσματικότητα του χρηματοπιστωτικού συστήματος, με υγιή τραπεζική κεφαλαιακή βάση. Η επίτευξη αυτού του στόχου πετυχαίνετε με τον έλεγχο της φερεγγυότητας, ρευστότητας, και συγκέντρωσης κινδύνων για τα χρηματοπιστωτικά ιδρύματα.</a:t>
            </a:r>
          </a:p>
          <a:p>
            <a:pPr marL="514350" indent="-514350" algn="just" eaLnBrk="1" hangingPunct="1">
              <a:spcBef>
                <a:spcPts val="1200"/>
              </a:spcBef>
              <a:buFont typeface="+mj-lt"/>
              <a:buAutoNum type="arabicPeriod"/>
              <a:defRPr/>
            </a:pPr>
            <a:r>
              <a:rPr lang="el-GR" altLang="el-GR" sz="2600" dirty="0">
                <a:solidFill>
                  <a:schemeClr val="tx1"/>
                </a:solidFill>
              </a:rPr>
              <a:t>Η διαφάνεια των διαδικασιών και των όρων συναλλαγών. </a:t>
            </a:r>
          </a:p>
          <a:p>
            <a:pPr marL="514350" indent="-514350" algn="just" eaLnBrk="1" hangingPunct="1">
              <a:spcBef>
                <a:spcPts val="1200"/>
              </a:spcBef>
              <a:buFont typeface="+mj-lt"/>
              <a:buAutoNum type="arabicPeriod"/>
              <a:defRPr/>
            </a:pPr>
            <a:r>
              <a:rPr lang="el-GR" altLang="el-GR" sz="2600" dirty="0">
                <a:solidFill>
                  <a:schemeClr val="tx1"/>
                </a:solidFill>
              </a:rPr>
              <a:t>Η τραπεζική εποπτεία και ρύθμιση εφαρμόζεται τόσο σε μακροοικονομικό όσο και σε μικροοικονομικό επίπεδο. </a:t>
            </a:r>
          </a:p>
          <a:p>
            <a:pPr marL="457200" indent="-457200" eaLnBrk="1" hangingPunct="1">
              <a:spcBef>
                <a:spcPts val="1200"/>
              </a:spcBef>
              <a:buFont typeface="+mj-lt"/>
              <a:buAutoNum type="arabicPeriod"/>
              <a:defRPr/>
            </a:pPr>
            <a:endParaRPr lang="el-GR" altLang="el-GR" sz="2000" dirty="0">
              <a:solidFill>
                <a:schemeClr val="tx1"/>
              </a:solidFill>
              <a:latin typeface="+mj-lt"/>
            </a:endParaRPr>
          </a:p>
          <a:p>
            <a:pPr marL="457200" indent="-457200" eaLnBrk="1" hangingPunct="1">
              <a:spcBef>
                <a:spcPct val="50000"/>
              </a:spcBef>
              <a:buFont typeface="+mj-lt"/>
              <a:buAutoNum type="arabicPeriod"/>
              <a:tabLst>
                <a:tab pos="185738" algn="l"/>
              </a:tabLst>
              <a:defRPr/>
            </a:pPr>
            <a:endParaRPr lang="el-GR" altLang="el-GR" b="1" dirty="0">
              <a:solidFill>
                <a:schemeClr val="tx1"/>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68313" y="115888"/>
            <a:ext cx="8229600" cy="1143000"/>
          </a:xfrm>
        </p:spPr>
        <p:txBody>
          <a:bodyPr>
            <a:normAutofit fontScale="90000"/>
          </a:bodyPr>
          <a:lstStyle/>
          <a:p>
            <a:pPr eaLnBrk="1" hangingPunct="1">
              <a:spcBef>
                <a:spcPct val="50000"/>
              </a:spcBef>
              <a:defRPr/>
            </a:pPr>
            <a:r>
              <a:rPr lang="el-GR" altLang="el-GR" sz="4000" b="1" dirty="0">
                <a:solidFill>
                  <a:srgbClr val="0070C0"/>
                </a:solidFill>
                <a:ea typeface="+mn-ea"/>
                <a:cs typeface="Times New Roman" pitchFamily="18" charset="0"/>
              </a:rPr>
              <a:t>Λόγοι Υπέρ και Κατά της Τραπεζικής Εποπτείας </a:t>
            </a:r>
            <a:r>
              <a:rPr lang="el-GR" altLang="el-GR" sz="4000" b="1" dirty="0" smtClean="0">
                <a:solidFill>
                  <a:srgbClr val="0070C0"/>
                </a:solidFill>
                <a:ea typeface="+mn-ea"/>
                <a:cs typeface="Times New Roman" pitchFamily="18" charset="0"/>
              </a:rPr>
              <a:t>[3]</a:t>
            </a:r>
            <a:endParaRPr lang="nl-NL" altLang="el-GR" b="1" dirty="0">
              <a:solidFill>
                <a:srgbClr val="0070C0"/>
              </a:solidFill>
              <a:ea typeface="+mn-ea"/>
              <a:cs typeface="+mn-cs"/>
            </a:endParaRPr>
          </a:p>
        </p:txBody>
      </p:sp>
      <p:sp>
        <p:nvSpPr>
          <p:cNvPr id="3" name="2 - Θέση περιεχομένου"/>
          <p:cNvSpPr>
            <a:spLocks noGrp="1"/>
          </p:cNvSpPr>
          <p:nvPr>
            <p:ph idx="1"/>
          </p:nvPr>
        </p:nvSpPr>
        <p:spPr>
          <a:xfrm>
            <a:off x="100013" y="1417638"/>
            <a:ext cx="8586787" cy="5324475"/>
          </a:xfrm>
        </p:spPr>
        <p:txBody>
          <a:bodyPr rtlCol="0">
            <a:normAutofit fontScale="92500"/>
          </a:bodyPr>
          <a:lstStyle/>
          <a:p>
            <a:pPr algn="just">
              <a:spcBef>
                <a:spcPts val="1200"/>
              </a:spcBef>
              <a:defRPr/>
            </a:pPr>
            <a:r>
              <a:rPr lang="el-GR" sz="3000" dirty="0">
                <a:cs typeface="Times New Roman" panose="02020603050405020304" pitchFamily="18" charset="0"/>
              </a:rPr>
              <a:t>Ο ρόλος των κεντρικών τραπεζών σε μακροοικονομικό επίπεδο είναι να παρέχουν ρευστότητα σε περιόδους όπου η διατραπεζική αγορά παύει να λειτουργεί αποτελεσματικά όπως έγινε στην κρίση του 2007-2009 στις ΗΠΑ.</a:t>
            </a:r>
          </a:p>
          <a:p>
            <a:pPr algn="just" eaLnBrk="1" fontAlgn="auto" hangingPunct="1">
              <a:spcAft>
                <a:spcPts val="0"/>
              </a:spcAft>
              <a:defRPr/>
            </a:pPr>
            <a:r>
              <a:rPr lang="el-GR" sz="3000" dirty="0"/>
              <a:t>Σε μικροοικονομικό επίπεδο ο έλεγχος αποβλέπει σε κανόνες και ρυθμίσεις που αφορούν μεμονωμένα τραπεζικά ιδρύματα σχετικά με μια σειρά ζητημάτων. </a:t>
            </a:r>
          </a:p>
          <a:p>
            <a:pPr algn="just" eaLnBrk="1" fontAlgn="auto" hangingPunct="1">
              <a:spcAft>
                <a:spcPts val="0"/>
              </a:spcAft>
              <a:defRPr/>
            </a:pPr>
            <a:r>
              <a:rPr lang="el-GR" sz="3000" dirty="0"/>
              <a:t>Επάρκεια κεφαλαίων κάθε τράπεζας-η Επιτροπή της Βασιλείας ορίζει το ελάχιστο ύψος ιδίων κεφαλαίων ως ποσοστό του ενεργητικού των τραπεζών.</a:t>
            </a:r>
          </a:p>
          <a:p>
            <a:pPr eaLnBrk="1" fontAlgn="auto" hangingPunct="1">
              <a:spcAft>
                <a:spcPts val="0"/>
              </a:spcAft>
              <a:defRPr/>
            </a:pPr>
            <a:endParaRPr lang="el-GR"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0350" y="115888"/>
            <a:ext cx="8785225" cy="1143000"/>
          </a:xfrm>
        </p:spPr>
        <p:txBody>
          <a:bodyPr>
            <a:normAutofit fontScale="90000"/>
          </a:bodyPr>
          <a:lstStyle/>
          <a:p>
            <a:pPr>
              <a:defRPr/>
            </a:pPr>
            <a:r>
              <a:rPr lang="el-GR" altLang="el-GR" sz="4000" b="1" dirty="0">
                <a:solidFill>
                  <a:srgbClr val="0070C0"/>
                </a:solidFill>
                <a:cs typeface="Times New Roman" pitchFamily="18" charset="0"/>
              </a:rPr>
              <a:t>Λόγοι Υπέρ και Κατά της Τραπεζικής Εποπτείας </a:t>
            </a:r>
            <a:r>
              <a:rPr lang="el-GR" altLang="el-GR" sz="4000" b="1" dirty="0" smtClean="0">
                <a:solidFill>
                  <a:srgbClr val="0070C0"/>
                </a:solidFill>
                <a:cs typeface="Times New Roman" pitchFamily="18" charset="0"/>
              </a:rPr>
              <a:t>[4]</a:t>
            </a:r>
            <a:endParaRPr lang="el-GR" sz="4000" b="1" dirty="0">
              <a:solidFill>
                <a:srgbClr val="0070C0"/>
              </a:solidFill>
              <a:latin typeface="+mn-lt"/>
            </a:endParaRPr>
          </a:p>
        </p:txBody>
      </p:sp>
      <p:sp>
        <p:nvSpPr>
          <p:cNvPr id="3" name="Ορθογώνιο 2"/>
          <p:cNvSpPr/>
          <p:nvPr/>
        </p:nvSpPr>
        <p:spPr>
          <a:xfrm>
            <a:off x="134938" y="1557338"/>
            <a:ext cx="8685534" cy="4939814"/>
          </a:xfrm>
          <a:prstGeom prst="rect">
            <a:avLst/>
          </a:prstGeom>
        </p:spPr>
        <p:txBody>
          <a:bodyPr wrap="square">
            <a:spAutoFit/>
          </a:bodyPr>
          <a:lstStyle/>
          <a:p>
            <a:pPr marL="457200" indent="-457200" algn="just"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Οι δείκτες ρευστότητας και κερδοφορίας </a:t>
            </a:r>
          </a:p>
          <a:p>
            <a:pPr marL="457200" indent="-457200" algn="just"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Οι πελάτες της τράπεζας θα πρέπει να κατατάσσονται με βάση  το πιστωτικό τους κίνδυνο. </a:t>
            </a:r>
          </a:p>
          <a:p>
            <a:pPr marL="457200" indent="-457200" algn="just" eaLnBrk="1" hangingPunct="1">
              <a:spcAft>
                <a:spcPts val="600"/>
              </a:spcAft>
              <a:buFont typeface="Arial" panose="020B0604020202020204" pitchFamily="34" charset="0"/>
              <a:buChar char="•"/>
              <a:defRPr/>
            </a:pPr>
            <a:r>
              <a:rPr lang="el-GR" sz="2800" dirty="0">
                <a:solidFill>
                  <a:schemeClr val="tx1"/>
                </a:solidFill>
                <a:latin typeface="+mn-lt"/>
                <a:cs typeface="Times New Roman" panose="02020603050405020304" pitchFamily="18" charset="0"/>
              </a:rPr>
              <a:t>Η εποπτεία των τραπεζών συνδέεται με το επιχείρημα της «αποτυχίας των αγορών» που στηρίζεται σε τρείς άξονες κατά τους Beck et al., (2003). Πρώτον, την παρουσία μονοπωλιακής ή ολιγοπωλιακής δομής, δεύτερον τη σημασία των εξωτερικών οικονομιών και τρίτον την ασυμμετρία πληροφόρησης μεταξύ αγοραστών και πωλητών</a:t>
            </a:r>
            <a:r>
              <a:rPr lang="el-GR" sz="2800" dirty="0" smtClean="0">
                <a:solidFill>
                  <a:schemeClr val="tx1"/>
                </a:solidFill>
                <a:latin typeface="+mn-lt"/>
                <a:cs typeface="Times New Roman" panose="02020603050405020304" pitchFamily="18" charset="0"/>
              </a:rPr>
              <a:t>.</a:t>
            </a:r>
            <a:endParaRPr lang="el-GR" sz="2800" dirty="0">
              <a:solidFill>
                <a:schemeClr val="tx1"/>
              </a:solidFill>
              <a:latin typeface="+mn-lt"/>
              <a:cs typeface="Times New Roman" panose="02020603050405020304" pitchFamily="18" charset="0"/>
            </a:endParaRPr>
          </a:p>
          <a:p>
            <a:pPr eaLnBrk="1" hangingPunct="1">
              <a:defRPr/>
            </a:pPr>
            <a:endParaRPr lang="el-GR" sz="2000"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a:xfrm>
            <a:off x="328613" y="0"/>
            <a:ext cx="8229600" cy="1143000"/>
          </a:xfrm>
        </p:spPr>
        <p:txBody>
          <a:bodyPr>
            <a:normAutofit fontScale="90000"/>
          </a:bodyPr>
          <a:lstStyle/>
          <a:p>
            <a:r>
              <a:rPr lang="el-GR" altLang="el-GR" sz="4000" b="1" dirty="0" smtClean="0">
                <a:solidFill>
                  <a:srgbClr val="0070C0"/>
                </a:solidFill>
                <a:cs typeface="Times New Roman" pitchFamily="18" charset="0"/>
              </a:rPr>
              <a:t>Λόγοι Υπέρ και Κατά της Τραπεζικής Εποπτείας [5]</a:t>
            </a:r>
            <a:endParaRPr lang="el-GR" altLang="el-GR" sz="4000" b="1" dirty="0" smtClean="0"/>
          </a:p>
        </p:txBody>
      </p:sp>
      <p:sp>
        <p:nvSpPr>
          <p:cNvPr id="3" name="Ορθογώνιο 2"/>
          <p:cNvSpPr/>
          <p:nvPr/>
        </p:nvSpPr>
        <p:spPr>
          <a:xfrm>
            <a:off x="190500" y="1308100"/>
            <a:ext cx="8701980" cy="5448300"/>
          </a:xfrm>
          <a:prstGeom prst="rect">
            <a:avLst/>
          </a:prstGeom>
        </p:spPr>
        <p:txBody>
          <a:bodyPr wrap="square">
            <a:spAutoFit/>
          </a:bodyPr>
          <a:lstStyle/>
          <a:p>
            <a:pPr marL="342900" indent="-342900" algn="just" eaLnBrk="1" hangingPunct="1">
              <a:buFont typeface="Arial" panose="020B0604020202020204" pitchFamily="34" charset="0"/>
              <a:buChar char="•"/>
              <a:defRPr/>
            </a:pPr>
            <a:r>
              <a:rPr lang="el-GR" sz="2800" b="1" u="sng" dirty="0">
                <a:solidFill>
                  <a:schemeClr val="tx1"/>
                </a:solidFill>
                <a:latin typeface="+mn-lt"/>
                <a:cs typeface="Times New Roman" panose="02020603050405020304" pitchFamily="18" charset="0"/>
              </a:rPr>
              <a:t>Λόγοι </a:t>
            </a:r>
            <a:r>
              <a:rPr lang="el-GR" sz="2800" b="1" u="sng" dirty="0" smtClean="0">
                <a:solidFill>
                  <a:schemeClr val="tx1"/>
                </a:solidFill>
                <a:latin typeface="+mn-lt"/>
                <a:cs typeface="Times New Roman" panose="02020603050405020304" pitchFamily="18" charset="0"/>
              </a:rPr>
              <a:t>υπέρ </a:t>
            </a:r>
            <a:r>
              <a:rPr lang="el-GR" sz="2800" dirty="0" smtClean="0">
                <a:solidFill>
                  <a:schemeClr val="tx1"/>
                </a:solidFill>
                <a:latin typeface="+mn-lt"/>
                <a:cs typeface="Times New Roman" panose="02020603050405020304" pitchFamily="18" charset="0"/>
              </a:rPr>
              <a:t>για </a:t>
            </a:r>
            <a:r>
              <a:rPr lang="el-GR" sz="2800" dirty="0">
                <a:solidFill>
                  <a:schemeClr val="tx1"/>
                </a:solidFill>
                <a:latin typeface="+mn-lt"/>
                <a:cs typeface="Times New Roman" panose="02020603050405020304" pitchFamily="18" charset="0"/>
              </a:rPr>
              <a:t>τους οποίους ο τραπεζικός κλάδος είναι αυτός που έχει την μεγαλύτερη εποπτεία έναντι όλων των άλλων κλάδων.</a:t>
            </a:r>
          </a:p>
          <a:p>
            <a:pPr marL="457200" indent="-457200" algn="just" eaLnBrk="1" hangingPunct="1">
              <a:buFont typeface="+mj-lt"/>
              <a:buAutoNum type="arabicPeriod"/>
              <a:defRPr/>
            </a:pPr>
            <a:r>
              <a:rPr lang="el-GR" sz="2400" dirty="0">
                <a:solidFill>
                  <a:schemeClr val="tx1"/>
                </a:solidFill>
                <a:latin typeface="+mn-lt"/>
                <a:cs typeface="Times New Roman" panose="02020603050405020304" pitchFamily="18" charset="0"/>
              </a:rPr>
              <a:t>Ο εποπτικός έλεγχος θεωρείται ως παράγοντας εξασφάλισης της εμπιστοσύνης του κοινού στη διαχείριση του χαρτοφυλακίου, δανείων και τίτλων.</a:t>
            </a:r>
          </a:p>
          <a:p>
            <a:pPr marL="457200" indent="-457200" algn="just" eaLnBrk="1" hangingPunct="1">
              <a:buFont typeface="+mj-lt"/>
              <a:buAutoNum type="arabicPeriod"/>
              <a:defRPr/>
            </a:pPr>
            <a:r>
              <a:rPr lang="el-GR" sz="2400" dirty="0">
                <a:solidFill>
                  <a:schemeClr val="tx1"/>
                </a:solidFill>
                <a:latin typeface="+mn-lt"/>
                <a:cs typeface="Times New Roman" panose="02020603050405020304" pitchFamily="18" charset="0"/>
              </a:rPr>
              <a:t>Τα προβλήματα που ανακύπτουν λόγω της ασύμμετρης πληροφόρησης δηλαδή τα ζητήματα της κακής επιλογής και του ηθικού κινδύνου μπορούν να είναι ιδιαίτερα σοβαρά σε ένα τραπεζικό κλάδο χωρίς έλεγχο.</a:t>
            </a:r>
          </a:p>
          <a:p>
            <a:pPr marL="457200" indent="-457200" algn="just" eaLnBrk="1" hangingPunct="1">
              <a:buFont typeface="+mj-lt"/>
              <a:buAutoNum type="arabicPeriod"/>
              <a:defRPr/>
            </a:pPr>
            <a:r>
              <a:rPr lang="el-GR" sz="2400" dirty="0">
                <a:solidFill>
                  <a:schemeClr val="tx1"/>
                </a:solidFill>
                <a:latin typeface="+mn-lt"/>
                <a:cs typeface="Times New Roman" panose="02020603050405020304" pitchFamily="18" charset="0"/>
              </a:rPr>
              <a:t>Ένα ρυθμιστικό πλαίσιο για την αποφυγή των συστημικών απειλών είναι απαραίτητο, εφόσον, το κοινωνικό κόστος από την κατάρρευση μιας τράπεζας υπερβαίνει το ιδιωτικό κόστος διάσωσης (Τριαντόπουλος, 2008).</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9525"/>
            <a:ext cx="8229600" cy="1143000"/>
          </a:xfrm>
        </p:spPr>
        <p:txBody>
          <a:bodyPr>
            <a:normAutofit fontScale="90000"/>
          </a:bodyPr>
          <a:lstStyle/>
          <a:p>
            <a:pPr>
              <a:defRPr/>
            </a:pPr>
            <a:r>
              <a:rPr lang="el-GR" sz="4000" b="1" dirty="0">
                <a:solidFill>
                  <a:srgbClr val="0070C0"/>
                </a:solidFill>
                <a:latin typeface="+mn-lt"/>
                <a:cs typeface="Times New Roman" panose="02020603050405020304" pitchFamily="18" charset="0"/>
              </a:rPr>
              <a:t>Λόγοι Υπέρ και Κατά της Τραπεζικής Εποπτείας </a:t>
            </a:r>
            <a:r>
              <a:rPr lang="el-GR" sz="4000" b="1" dirty="0" smtClean="0">
                <a:solidFill>
                  <a:srgbClr val="0070C0"/>
                </a:solidFill>
                <a:latin typeface="+mn-lt"/>
                <a:cs typeface="Times New Roman" panose="02020603050405020304" pitchFamily="18" charset="0"/>
              </a:rPr>
              <a:t>[6]</a:t>
            </a:r>
            <a:endParaRPr lang="el-GR" sz="4000" b="1" dirty="0">
              <a:solidFill>
                <a:srgbClr val="0070C0"/>
              </a:solidFill>
              <a:latin typeface="+mn-lt"/>
            </a:endParaRPr>
          </a:p>
        </p:txBody>
      </p:sp>
      <p:sp>
        <p:nvSpPr>
          <p:cNvPr id="27651" name="Ορθογώνιο 2"/>
          <p:cNvSpPr>
            <a:spLocks noChangeArrowheads="1"/>
          </p:cNvSpPr>
          <p:nvPr/>
        </p:nvSpPr>
        <p:spPr bwMode="auto">
          <a:xfrm>
            <a:off x="65088" y="1308100"/>
            <a:ext cx="9036050" cy="5048250"/>
          </a:xfrm>
          <a:prstGeom prst="rect">
            <a:avLst/>
          </a:prstGeom>
          <a:noFill/>
          <a:ln>
            <a:noFill/>
          </a:ln>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defRPr/>
            </a:pPr>
            <a:r>
              <a:rPr lang="el-GR" altLang="el-GR" sz="2800" b="1" u="sng" dirty="0">
                <a:latin typeface="+mn-lt"/>
              </a:rPr>
              <a:t>Λόγοι κατά της τραπεζικής </a:t>
            </a:r>
            <a:r>
              <a:rPr lang="el-GR" altLang="el-GR" sz="2800" b="1" u="sng" dirty="0" smtClean="0">
                <a:latin typeface="+mn-lt"/>
              </a:rPr>
              <a:t>εποπτείας:</a:t>
            </a:r>
            <a:endParaRPr lang="el-GR" altLang="el-GR" sz="2800" b="1" u="sng" dirty="0">
              <a:latin typeface="+mn-lt"/>
            </a:endParaRPr>
          </a:p>
          <a:p>
            <a:pPr algn="just" eaLnBrk="1" hangingPunct="1">
              <a:spcBef>
                <a:spcPts val="1200"/>
              </a:spcBef>
              <a:buFont typeface="+mj-lt"/>
              <a:buAutoNum type="arabicPeriod"/>
              <a:defRPr/>
            </a:pPr>
            <a:r>
              <a:rPr lang="el-GR" altLang="el-GR" sz="2400" dirty="0">
                <a:latin typeface="+mn-lt"/>
              </a:rPr>
              <a:t>Πολλές τράπεζες αναλαμβάνουν κινδύνους γνωρίζοντας ότι οι εποπτικές αρχές δεν θα τις αφήσουν να πτωχεύσουν (το γνωστό too big to fail).</a:t>
            </a:r>
          </a:p>
          <a:p>
            <a:pPr algn="just" eaLnBrk="1" hangingPunct="1">
              <a:spcBef>
                <a:spcPts val="1200"/>
              </a:spcBef>
              <a:buFont typeface="+mj-lt"/>
              <a:buAutoNum type="arabicPeriod"/>
              <a:defRPr/>
            </a:pPr>
            <a:r>
              <a:rPr lang="el-GR" altLang="el-GR" sz="2400" dirty="0">
                <a:latin typeface="+mn-lt"/>
              </a:rPr>
              <a:t>Συνήθως αυτοί που βρίσκονται στις εποπτικές αρχές στο επόμενο βήμα τις καριέρας τους βρίσκονται σε τράπεζες και για αυτό από πριν δείχνουν μια ευελιξία σχετικά με τους νόμους που θεσπίζουν πολλές φορές προς όφελος των τραπεζών. </a:t>
            </a:r>
          </a:p>
          <a:p>
            <a:pPr algn="just" eaLnBrk="1" hangingPunct="1">
              <a:spcBef>
                <a:spcPts val="1200"/>
              </a:spcBef>
              <a:buFont typeface="+mj-lt"/>
              <a:buAutoNum type="arabicPeriod"/>
              <a:defRPr/>
            </a:pPr>
            <a:r>
              <a:rPr lang="el-GR" altLang="el-GR" sz="2400" dirty="0">
                <a:latin typeface="+mn-lt"/>
              </a:rPr>
              <a:t>Οι τράπεζες παρουσιάζουν κινητικότητα δραστηριοτήτων όταν υπάρχει ανομοιομορφία μεταξύ εθνικών νομοθεσιών ώστε να πετύχουν την χαμηλότερη ρύθμιση προς όφελος της υψηλότερης πιθανής απόδοσης. </a:t>
            </a:r>
            <a:endParaRPr lang="el-GR" altLang="el-GR" sz="2400" dirty="0" smtClean="0">
              <a:latin typeface="+mn-l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39"/>
            <a:ext cx="8784976" cy="1128985"/>
          </a:xfrm>
        </p:spPr>
        <p:txBody>
          <a:bodyPr>
            <a:normAutofit fontScale="90000"/>
          </a:bodyPr>
          <a:lstStyle/>
          <a:p>
            <a:pPr>
              <a:defRPr/>
            </a:pPr>
            <a:r>
              <a:rPr lang="el-GR" altLang="el-GR" sz="4000" b="1" dirty="0">
                <a:solidFill>
                  <a:srgbClr val="006600"/>
                </a:solidFill>
                <a:latin typeface="+mn-lt"/>
                <a:cs typeface="Times New Roman" panose="02020603050405020304" pitchFamily="18" charset="0"/>
              </a:rPr>
              <a:t>Διεθνοποίηση του </a:t>
            </a:r>
            <a:r>
              <a:rPr lang="el-GR" altLang="el-GR" sz="4000" b="1" dirty="0" smtClean="0">
                <a:solidFill>
                  <a:srgbClr val="006600"/>
                </a:solidFill>
                <a:latin typeface="+mn-lt"/>
                <a:cs typeface="Times New Roman" panose="02020603050405020304" pitchFamily="18" charset="0"/>
              </a:rPr>
              <a:t>Ρυθμιστικού Πλαισίου [1]</a:t>
            </a:r>
            <a:endParaRPr lang="el-GR" sz="4000" b="1" dirty="0">
              <a:solidFill>
                <a:srgbClr val="006600"/>
              </a:solidFill>
            </a:endParaRPr>
          </a:p>
        </p:txBody>
      </p:sp>
      <p:sp>
        <p:nvSpPr>
          <p:cNvPr id="3" name="Ορθογώνιο 2"/>
          <p:cNvSpPr/>
          <p:nvPr/>
        </p:nvSpPr>
        <p:spPr>
          <a:xfrm>
            <a:off x="95250" y="1417638"/>
            <a:ext cx="8820150" cy="4895850"/>
          </a:xfrm>
          <a:prstGeom prst="rect">
            <a:avLst/>
          </a:prstGeom>
        </p:spPr>
        <p:txBody>
          <a:bodyPr>
            <a:spAutoFit/>
          </a:bodyPr>
          <a:lstStyle/>
          <a:p>
            <a:pPr marL="342900" indent="-342900" algn="just" eaLnBrk="1" hangingPunct="1">
              <a:spcBef>
                <a:spcPts val="500"/>
              </a:spcBef>
              <a:buFont typeface="Arial" panose="020B0604020202020204" pitchFamily="34" charset="0"/>
              <a:buChar char="•"/>
              <a:defRPr/>
            </a:pPr>
            <a:r>
              <a:rPr lang="el-GR" altLang="el-GR" sz="2800" dirty="0">
                <a:solidFill>
                  <a:schemeClr val="tx1"/>
                </a:solidFill>
                <a:latin typeface="+mn-lt"/>
                <a:sym typeface="Wingdings" pitchFamily="2" charset="2"/>
              </a:rPr>
              <a:t>Η αποτελεσματική επίβλεψη της διεθνούς τραπεζικής δραστηριότητας καθίσταται ιδιαίτερα δύσκολη και μπορεί να αυξήσει το συστημικό κίνδυνο, με τον οποίο οι απώλειες σε μια τραπεζική ομάδα μπορούν να έχουν επιπτώσεις σε ολόκληρο το οικονομικό σύστημα. </a:t>
            </a:r>
          </a:p>
          <a:p>
            <a:pPr marL="342900" indent="-342900" algn="just" eaLnBrk="1" hangingPunct="1">
              <a:spcBef>
                <a:spcPts val="500"/>
              </a:spcBef>
              <a:buFont typeface="Arial" panose="020B0604020202020204" pitchFamily="34" charset="0"/>
              <a:buChar char="•"/>
              <a:defRPr/>
            </a:pPr>
            <a:r>
              <a:rPr lang="el-GR" altLang="el-GR" sz="2800" dirty="0">
                <a:solidFill>
                  <a:schemeClr val="tx1"/>
                </a:solidFill>
                <a:latin typeface="+mn-lt"/>
                <a:sym typeface="Wingdings" pitchFamily="2" charset="2"/>
              </a:rPr>
              <a:t>Το πρώτο βήμα στην επίτευξη της αποτελεσματικής διεθνούς επίβλεψης είναι για μια διεθνή αρχή να διευκολυνθεί ο αποτελεσματικός συντονισμός των εθνικών εποπτικών οργάνων και να </a:t>
            </a:r>
            <a:r>
              <a:rPr lang="el-GR" altLang="el-GR" sz="2800" dirty="0" smtClean="0">
                <a:solidFill>
                  <a:schemeClr val="tx1"/>
                </a:solidFill>
                <a:latin typeface="+mn-lt"/>
                <a:sym typeface="Wingdings" pitchFamily="2" charset="2"/>
              </a:rPr>
              <a:t>υιοθετηθούν </a:t>
            </a:r>
            <a:r>
              <a:rPr lang="el-GR" altLang="el-GR" sz="2800" dirty="0">
                <a:solidFill>
                  <a:schemeClr val="tx1"/>
                </a:solidFill>
                <a:latin typeface="+mn-lt"/>
                <a:sym typeface="Wingdings" pitchFamily="2" charset="2"/>
              </a:rPr>
              <a:t>οι κανόνες της ορθής πρακτικής για τη επίβλεψη των διεθνών τραπεζικών δραστηριοτήτων (Alexander, 2000).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16632"/>
            <a:ext cx="9009508" cy="1200992"/>
          </a:xfrm>
        </p:spPr>
        <p:txBody>
          <a:bodyPr>
            <a:normAutofit fontScale="90000"/>
          </a:bodyPr>
          <a:lstStyle/>
          <a:p>
            <a:pPr>
              <a:defRPr/>
            </a:pPr>
            <a:r>
              <a:rPr lang="el-GR" altLang="el-GR" sz="4000" b="1" dirty="0" smtClean="0">
                <a:solidFill>
                  <a:srgbClr val="006600"/>
                </a:solidFill>
                <a:cs typeface="Times New Roman" panose="02020603050405020304" pitchFamily="18" charset="0"/>
              </a:rPr>
              <a:t>Διεθνοποίηση του Ρυθμιστικού Πλαισίου [2]</a:t>
            </a:r>
            <a:endParaRPr lang="el-GR" sz="4000" dirty="0">
              <a:solidFill>
                <a:srgbClr val="0070C0"/>
              </a:solidFill>
              <a:latin typeface="+mn-lt"/>
              <a:cs typeface="Times New Roman" panose="02020603050405020304" pitchFamily="18" charset="0"/>
            </a:endParaRPr>
          </a:p>
        </p:txBody>
      </p:sp>
      <p:sp>
        <p:nvSpPr>
          <p:cNvPr id="3" name="Ορθογώνιο 2"/>
          <p:cNvSpPr/>
          <p:nvPr/>
        </p:nvSpPr>
        <p:spPr>
          <a:xfrm>
            <a:off x="46038" y="1628800"/>
            <a:ext cx="8864600" cy="2477601"/>
          </a:xfrm>
          <a:prstGeom prst="rect">
            <a:avLst/>
          </a:prstGeom>
        </p:spPr>
        <p:txBody>
          <a:bodyPr wrap="square">
            <a:spAutoFit/>
          </a:bodyPr>
          <a:lstStyle/>
          <a:p>
            <a:pPr marL="457200" indent="-457200" algn="just" eaLnBrk="1" hangingPunct="1">
              <a:spcBef>
                <a:spcPts val="1800"/>
              </a:spcBef>
              <a:buFont typeface="Arial" panose="020B0604020202020204" pitchFamily="34" charset="0"/>
              <a:buChar char="•"/>
              <a:defRPr/>
            </a:pPr>
            <a:r>
              <a:rPr lang="el-GR" altLang="el-GR" sz="2800" dirty="0">
                <a:solidFill>
                  <a:schemeClr val="tx1"/>
                </a:solidFill>
                <a:latin typeface="+mn-lt"/>
                <a:cs typeface="Times New Roman" pitchFamily="18" charset="0"/>
              </a:rPr>
              <a:t>Σήμερα, το ρόλο του επόπτη παίζουν οι κεντρικές τράπεζες των χωρών. </a:t>
            </a:r>
          </a:p>
          <a:p>
            <a:pPr marL="457200" indent="-457200" algn="just" eaLnBrk="1" hangingPunct="1">
              <a:spcBef>
                <a:spcPts val="1800"/>
              </a:spcBef>
              <a:buFont typeface="Arial" panose="020B0604020202020204" pitchFamily="34" charset="0"/>
              <a:buChar char="•"/>
              <a:defRPr/>
            </a:pPr>
            <a:r>
              <a:rPr lang="el-GR" altLang="el-GR" sz="2800" dirty="0">
                <a:solidFill>
                  <a:schemeClr val="tx1"/>
                </a:solidFill>
                <a:latin typeface="+mn-lt"/>
                <a:cs typeface="Times New Roman" pitchFamily="18" charset="0"/>
              </a:rPr>
              <a:t>Αυτές χρησιμοποιούν το πλαίσιο της Βασιλείας για να εξασφαλίσουν ένα κοινό και αξιόπιστο πλαίσιο αξιολόγησης-ελέγχου των </a:t>
            </a:r>
            <a:r>
              <a:rPr lang="el-GR" altLang="el-GR" sz="2800" dirty="0" smtClean="0">
                <a:solidFill>
                  <a:schemeClr val="tx1"/>
                </a:solidFill>
                <a:latin typeface="+mn-lt"/>
                <a:cs typeface="Times New Roman" pitchFamily="18" charset="0"/>
              </a:rPr>
              <a:t>τραπεζών.</a:t>
            </a:r>
            <a:endParaRPr lang="el-GR" altLang="el-GR" sz="2800" dirty="0">
              <a:solidFill>
                <a:schemeClr val="tx1"/>
              </a:solidFill>
              <a:latin typeface="+mn-lt"/>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79512" y="260648"/>
            <a:ext cx="8712968" cy="6408712"/>
          </a:xfrm>
        </p:spPr>
        <p:txBody>
          <a:bodyPr>
            <a:normAutofit lnSpcReduction="10000"/>
          </a:bodyPr>
          <a:lstStyle/>
          <a:p>
            <a:pPr marL="588569" indent="-588569">
              <a:lnSpc>
                <a:spcPct val="80000"/>
              </a:lnSpc>
              <a:buFont typeface="Wingdings" pitchFamily="2" charset="2"/>
              <a:buAutoNum type="arabicPeriod" startAt="8"/>
            </a:pPr>
            <a:r>
              <a:rPr lang="el-GR" sz="2800" b="1" u="sng" dirty="0" smtClean="0">
                <a:solidFill>
                  <a:srgbClr val="FF0000"/>
                </a:solidFill>
                <a:latin typeface="Arial" pitchFamily="34" charset="0"/>
                <a:cs typeface="Arial" pitchFamily="34" charset="0"/>
              </a:rPr>
              <a:t>Δέκα </a:t>
            </a:r>
            <a:r>
              <a:rPr lang="el-GR" sz="2800" b="1" u="sng" dirty="0">
                <a:solidFill>
                  <a:srgbClr val="FF0000"/>
                </a:solidFill>
                <a:latin typeface="Arial" pitchFamily="34" charset="0"/>
                <a:cs typeface="Arial" pitchFamily="34" charset="0"/>
              </a:rPr>
              <a:t>Χρυσοί Κανόνες (</a:t>
            </a:r>
            <a:r>
              <a:rPr lang="en-US" sz="2800" b="1" u="sng" dirty="0">
                <a:solidFill>
                  <a:srgbClr val="FF0000"/>
                </a:solidFill>
                <a:latin typeface="Arial" pitchFamily="34" charset="0"/>
                <a:cs typeface="Arial" pitchFamily="34" charset="0"/>
              </a:rPr>
              <a:t>10 Golden Rules</a:t>
            </a:r>
            <a:r>
              <a:rPr lang="el-GR" sz="2800" b="1" u="sng" dirty="0">
                <a:solidFill>
                  <a:srgbClr val="FF0000"/>
                </a:solidFill>
                <a:latin typeface="Arial" pitchFamily="34" charset="0"/>
                <a:cs typeface="Arial" pitchFamily="34" charset="0"/>
              </a:rPr>
              <a:t>)</a:t>
            </a:r>
            <a:endParaRPr lang="en-US" sz="2800" b="1" u="sng" dirty="0">
              <a:solidFill>
                <a:srgbClr val="FF0000"/>
              </a:solidFill>
              <a:latin typeface="Arial" pitchFamily="34" charset="0"/>
              <a:cs typeface="Arial" pitchFamily="34" charset="0"/>
            </a:endParaRPr>
          </a:p>
          <a:p>
            <a:pPr marL="588569" indent="-588569" algn="just">
              <a:lnSpc>
                <a:spcPct val="130000"/>
              </a:lnSpc>
              <a:buNone/>
            </a:pPr>
            <a:r>
              <a:rPr lang="en-US" sz="1700" dirty="0" smtClean="0">
                <a:latin typeface="Tahoma" pitchFamily="34" charset="0"/>
              </a:rPr>
              <a:t>1</a:t>
            </a:r>
            <a:r>
              <a:rPr lang="en-US" sz="1700" dirty="0">
                <a:latin typeface="Tahoma" pitchFamily="34" charset="0"/>
              </a:rPr>
              <a:t>.	</a:t>
            </a:r>
            <a:r>
              <a:rPr lang="en-US" sz="2000" b="1" dirty="0">
                <a:solidFill>
                  <a:schemeClr val="hlink"/>
                </a:solidFill>
                <a:latin typeface="Arial" pitchFamily="34" charset="0"/>
                <a:cs typeface="Arial" pitchFamily="34" charset="0"/>
              </a:rPr>
              <a:t>Build trust and credibility</a:t>
            </a:r>
            <a:r>
              <a:rPr lang="en-US" sz="2000" dirty="0">
                <a:latin typeface="Arial" pitchFamily="34" charset="0"/>
                <a:cs typeface="Arial" pitchFamily="34" charset="0"/>
              </a:rPr>
              <a:t>.“Do what you say &amp; say what you do”</a:t>
            </a:r>
          </a:p>
          <a:p>
            <a:pPr marL="588569" indent="-588569" algn="just">
              <a:lnSpc>
                <a:spcPct val="130000"/>
              </a:lnSpc>
              <a:buNone/>
            </a:pPr>
            <a:r>
              <a:rPr lang="en-US" sz="2000" dirty="0" smtClean="0">
                <a:latin typeface="Arial" pitchFamily="34" charset="0"/>
                <a:cs typeface="Arial" pitchFamily="34" charset="0"/>
              </a:rPr>
              <a:t>2</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Respect for the individual</a:t>
            </a:r>
            <a:r>
              <a:rPr lang="en-US" sz="2000" dirty="0">
                <a:latin typeface="Arial" pitchFamily="34" charset="0"/>
                <a:cs typeface="Arial" pitchFamily="34" charset="0"/>
              </a:rPr>
              <a:t>. “Treat each other with dignity </a:t>
            </a:r>
            <a:r>
              <a:rPr lang="en-US" sz="2000" dirty="0" smtClean="0">
                <a:latin typeface="Arial" pitchFamily="34" charset="0"/>
                <a:cs typeface="Arial" pitchFamily="34" charset="0"/>
              </a:rPr>
              <a:t>&amp;</a:t>
            </a:r>
            <a:r>
              <a:rPr lang="el-GR" sz="2000" dirty="0" smtClean="0">
                <a:latin typeface="Arial" pitchFamily="34" charset="0"/>
                <a:cs typeface="Arial" pitchFamily="34" charset="0"/>
              </a:rPr>
              <a:t> </a:t>
            </a:r>
            <a:r>
              <a:rPr lang="en-US" sz="2000" dirty="0" smtClean="0">
                <a:latin typeface="Arial" pitchFamily="34" charset="0"/>
                <a:cs typeface="Arial" pitchFamily="34" charset="0"/>
              </a:rPr>
              <a:t>integrity</a:t>
            </a:r>
            <a:r>
              <a:rPr lang="en-US" sz="2000" dirty="0">
                <a:latin typeface="Arial" pitchFamily="34" charset="0"/>
                <a:cs typeface="Arial" pitchFamily="34" charset="0"/>
              </a:rPr>
              <a:t>”</a:t>
            </a:r>
          </a:p>
          <a:p>
            <a:pPr marL="588569" indent="-588569" algn="just">
              <a:lnSpc>
                <a:spcPct val="130000"/>
              </a:lnSpc>
              <a:buNone/>
            </a:pPr>
            <a:r>
              <a:rPr lang="en-US" sz="2000" dirty="0" smtClean="0">
                <a:latin typeface="Arial" pitchFamily="34" charset="0"/>
                <a:cs typeface="Arial" pitchFamily="34" charset="0"/>
              </a:rPr>
              <a:t>3</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Create a culture of open and honest communications</a:t>
            </a:r>
            <a:r>
              <a:rPr lang="en-US" sz="2000" dirty="0">
                <a:latin typeface="Arial" pitchFamily="34" charset="0"/>
                <a:cs typeface="Arial" pitchFamily="34" charset="0"/>
              </a:rPr>
              <a:t>. </a:t>
            </a:r>
            <a:r>
              <a:rPr lang="en-US" sz="2000" dirty="0" smtClean="0">
                <a:latin typeface="Arial" pitchFamily="34" charset="0"/>
                <a:cs typeface="Arial" pitchFamily="34" charset="0"/>
              </a:rPr>
              <a:t>“Everyone should </a:t>
            </a:r>
            <a:r>
              <a:rPr lang="en-US" sz="2000" dirty="0">
                <a:latin typeface="Arial" pitchFamily="34" charset="0"/>
                <a:cs typeface="Arial" pitchFamily="34" charset="0"/>
              </a:rPr>
              <a:t>feel comfortable to speak his or her mind”</a:t>
            </a:r>
          </a:p>
          <a:p>
            <a:pPr marL="588569" indent="-588569" algn="just">
              <a:lnSpc>
                <a:spcPct val="130000"/>
              </a:lnSpc>
              <a:buNone/>
            </a:pPr>
            <a:r>
              <a:rPr lang="en-US" sz="2000" dirty="0" smtClean="0">
                <a:latin typeface="Arial" pitchFamily="34" charset="0"/>
                <a:cs typeface="Arial" pitchFamily="34" charset="0"/>
              </a:rPr>
              <a:t>4</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Set the tone at the top</a:t>
            </a:r>
            <a:r>
              <a:rPr lang="en-US" sz="2000" dirty="0">
                <a:latin typeface="Arial" pitchFamily="34" charset="0"/>
                <a:cs typeface="Arial" pitchFamily="34" charset="0"/>
              </a:rPr>
              <a:t>. “Management leads by example ” </a:t>
            </a:r>
          </a:p>
          <a:p>
            <a:pPr marL="588569" indent="-588569" algn="just">
              <a:lnSpc>
                <a:spcPct val="130000"/>
              </a:lnSpc>
              <a:buNone/>
            </a:pPr>
            <a:r>
              <a:rPr lang="en-US" sz="2000" dirty="0" smtClean="0">
                <a:latin typeface="Arial" pitchFamily="34" charset="0"/>
                <a:cs typeface="Arial" pitchFamily="34" charset="0"/>
              </a:rPr>
              <a:t>5</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Uphold the law</a:t>
            </a:r>
            <a:r>
              <a:rPr lang="en-US" sz="2000" dirty="0">
                <a:latin typeface="Arial" pitchFamily="34" charset="0"/>
                <a:cs typeface="Arial" pitchFamily="34" charset="0"/>
              </a:rPr>
              <a:t>. “Put the law of the land on a pedestal”</a:t>
            </a:r>
          </a:p>
          <a:p>
            <a:pPr marL="588569" indent="-588569" algn="just">
              <a:lnSpc>
                <a:spcPct val="130000"/>
              </a:lnSpc>
              <a:buNone/>
            </a:pPr>
            <a:r>
              <a:rPr lang="en-US" sz="2000" dirty="0" smtClean="0">
                <a:latin typeface="Arial" pitchFamily="34" charset="0"/>
                <a:cs typeface="Arial" pitchFamily="34" charset="0"/>
              </a:rPr>
              <a:t>6</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Avoid conflict of interest</a:t>
            </a:r>
            <a:r>
              <a:rPr lang="en-US" sz="2000" dirty="0" smtClean="0">
                <a:latin typeface="Arial" pitchFamily="34" charset="0"/>
                <a:cs typeface="Arial" pitchFamily="34" charset="0"/>
              </a:rPr>
              <a:t>.</a:t>
            </a:r>
            <a:r>
              <a:rPr lang="el-GR" sz="2000"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dirty="0">
                <a:latin typeface="Arial" pitchFamily="34" charset="0"/>
                <a:cs typeface="Arial" pitchFamily="34" charset="0"/>
              </a:rPr>
              <a:t>Carefully &amp; </a:t>
            </a:r>
            <a:r>
              <a:rPr lang="en-US" sz="2000" dirty="0" smtClean="0">
                <a:latin typeface="Arial" pitchFamily="34" charset="0"/>
                <a:cs typeface="Arial" pitchFamily="34" charset="0"/>
              </a:rPr>
              <a:t>consciously</a:t>
            </a:r>
            <a:r>
              <a:rPr lang="el-GR" sz="2000" dirty="0" smtClean="0">
                <a:latin typeface="Arial" pitchFamily="34" charset="0"/>
                <a:cs typeface="Arial" pitchFamily="34" charset="0"/>
              </a:rPr>
              <a:t> </a:t>
            </a:r>
            <a:r>
              <a:rPr lang="en-US" sz="2000" dirty="0" smtClean="0">
                <a:latin typeface="Arial" pitchFamily="34" charset="0"/>
                <a:cs typeface="Arial" pitchFamily="34" charset="0"/>
              </a:rPr>
              <a:t>manage</a:t>
            </a:r>
            <a:r>
              <a:rPr lang="el-GR" sz="2000" dirty="0" smtClean="0">
                <a:latin typeface="Arial" pitchFamily="34" charset="0"/>
                <a:cs typeface="Arial" pitchFamily="34" charset="0"/>
              </a:rPr>
              <a:t> </a:t>
            </a:r>
            <a:r>
              <a:rPr lang="en-US" sz="2000" dirty="0" smtClean="0">
                <a:latin typeface="Arial" pitchFamily="34" charset="0"/>
                <a:cs typeface="Arial" pitchFamily="34" charset="0"/>
              </a:rPr>
              <a:t>various </a:t>
            </a:r>
            <a:r>
              <a:rPr lang="en-US" sz="2000" dirty="0">
                <a:latin typeface="Arial" pitchFamily="34" charset="0"/>
                <a:cs typeface="Arial" pitchFamily="34" charset="0"/>
              </a:rPr>
              <a:t>shareholders interests ”</a:t>
            </a:r>
          </a:p>
          <a:p>
            <a:pPr marL="588569" indent="-588569" algn="just">
              <a:lnSpc>
                <a:spcPct val="130000"/>
              </a:lnSpc>
              <a:buNone/>
            </a:pPr>
            <a:r>
              <a:rPr lang="en-US" sz="2000" dirty="0" smtClean="0">
                <a:latin typeface="Arial" pitchFamily="34" charset="0"/>
                <a:cs typeface="Arial" pitchFamily="34" charset="0"/>
              </a:rPr>
              <a:t>7</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Set metrics &amp; report results accurately</a:t>
            </a:r>
            <a:r>
              <a:rPr lang="en-US" sz="2000" dirty="0">
                <a:latin typeface="Arial" pitchFamily="34" charset="0"/>
                <a:cs typeface="Arial" pitchFamily="34" charset="0"/>
              </a:rPr>
              <a:t>. “Strike a balance </a:t>
            </a:r>
            <a:r>
              <a:rPr lang="en-US" sz="2000" dirty="0" smtClean="0">
                <a:latin typeface="Arial" pitchFamily="34" charset="0"/>
                <a:cs typeface="Arial" pitchFamily="34" charset="0"/>
              </a:rPr>
              <a:t>between </a:t>
            </a:r>
            <a:r>
              <a:rPr lang="en-US" sz="2000" dirty="0">
                <a:latin typeface="Arial" pitchFamily="34" charset="0"/>
                <a:cs typeface="Arial" pitchFamily="34" charset="0"/>
              </a:rPr>
              <a:t>the short and long term”</a:t>
            </a:r>
          </a:p>
          <a:p>
            <a:pPr marL="588569" indent="-588569" algn="just">
              <a:lnSpc>
                <a:spcPct val="130000"/>
              </a:lnSpc>
              <a:buNone/>
            </a:pPr>
            <a:r>
              <a:rPr lang="en-US" sz="2000" dirty="0" smtClean="0">
                <a:latin typeface="Arial" pitchFamily="34" charset="0"/>
                <a:cs typeface="Arial" pitchFamily="34" charset="0"/>
              </a:rPr>
              <a:t>8</a:t>
            </a:r>
            <a:r>
              <a:rPr lang="en-US" sz="2000" dirty="0">
                <a:latin typeface="Arial" pitchFamily="34" charset="0"/>
                <a:cs typeface="Arial" pitchFamily="34" charset="0"/>
              </a:rPr>
              <a:t>.	</a:t>
            </a:r>
            <a:r>
              <a:rPr lang="en-US" sz="2000" b="1" dirty="0">
                <a:solidFill>
                  <a:schemeClr val="hlink"/>
                </a:solidFill>
                <a:latin typeface="Arial" pitchFamily="34" charset="0"/>
                <a:cs typeface="Arial" pitchFamily="34" charset="0"/>
              </a:rPr>
              <a:t>Promote substance over form</a:t>
            </a:r>
            <a:r>
              <a:rPr lang="en-US" sz="2000" dirty="0">
                <a:latin typeface="Arial" pitchFamily="34" charset="0"/>
                <a:cs typeface="Arial" pitchFamily="34" charset="0"/>
              </a:rPr>
              <a:t>. “Focus on what is important </a:t>
            </a:r>
            <a:r>
              <a:rPr lang="en-US" sz="2000" dirty="0" smtClean="0">
                <a:latin typeface="Arial" pitchFamily="34" charset="0"/>
                <a:cs typeface="Arial" pitchFamily="34" charset="0"/>
              </a:rPr>
              <a:t>not</a:t>
            </a:r>
            <a:r>
              <a:rPr lang="el-GR" sz="2000" dirty="0" smtClean="0">
                <a:latin typeface="Arial" pitchFamily="34" charset="0"/>
                <a:cs typeface="Arial" pitchFamily="34" charset="0"/>
              </a:rPr>
              <a:t> </a:t>
            </a:r>
            <a:r>
              <a:rPr lang="en-US" sz="2000" dirty="0" smtClean="0">
                <a:latin typeface="Arial" pitchFamily="34" charset="0"/>
                <a:cs typeface="Arial" pitchFamily="34" charset="0"/>
              </a:rPr>
              <a:t>on </a:t>
            </a:r>
            <a:r>
              <a:rPr lang="en-US" sz="2000" dirty="0">
                <a:latin typeface="Arial" pitchFamily="34" charset="0"/>
                <a:cs typeface="Arial" pitchFamily="34" charset="0"/>
              </a:rPr>
              <a:t>what is convenient”</a:t>
            </a:r>
          </a:p>
          <a:p>
            <a:pPr marL="588569" indent="-588569" algn="just">
              <a:lnSpc>
                <a:spcPct val="130000"/>
              </a:lnSpc>
              <a:buNone/>
            </a:pPr>
            <a:r>
              <a:rPr lang="en-US" sz="2000" dirty="0" smtClean="0">
                <a:latin typeface="Arial" pitchFamily="34" charset="0"/>
                <a:cs typeface="Arial" pitchFamily="34" charset="0"/>
              </a:rPr>
              <a:t>9</a:t>
            </a:r>
            <a:r>
              <a:rPr lang="en-US" sz="2000" dirty="0">
                <a:latin typeface="Arial" pitchFamily="34" charset="0"/>
                <a:cs typeface="Arial" pitchFamily="34" charset="0"/>
              </a:rPr>
              <a:t>.</a:t>
            </a:r>
            <a:r>
              <a:rPr lang="en-US" sz="2000" b="1" dirty="0">
                <a:latin typeface="Arial" pitchFamily="34" charset="0"/>
                <a:cs typeface="Arial" pitchFamily="34" charset="0"/>
              </a:rPr>
              <a:t>	</a:t>
            </a:r>
            <a:r>
              <a:rPr lang="en-US" sz="2000" b="1" dirty="0">
                <a:solidFill>
                  <a:schemeClr val="hlink"/>
                </a:solidFill>
                <a:latin typeface="Arial" pitchFamily="34" charset="0"/>
                <a:cs typeface="Arial" pitchFamily="34" charset="0"/>
              </a:rPr>
              <a:t>Be loyal</a:t>
            </a:r>
            <a:r>
              <a:rPr lang="en-US" sz="2000" dirty="0">
                <a:latin typeface="Arial" pitchFamily="34" charset="0"/>
                <a:cs typeface="Arial" pitchFamily="34" charset="0"/>
              </a:rPr>
              <a:t>. “To your families, your company, yourselves”  </a:t>
            </a:r>
          </a:p>
          <a:p>
            <a:pPr marL="588569" indent="-588569" algn="just">
              <a:lnSpc>
                <a:spcPct val="130000"/>
              </a:lnSpc>
              <a:buNone/>
            </a:pPr>
            <a:r>
              <a:rPr lang="en-US" sz="2000" dirty="0" smtClean="0">
                <a:latin typeface="Arial" pitchFamily="34" charset="0"/>
                <a:cs typeface="Arial" pitchFamily="34" charset="0"/>
              </a:rPr>
              <a:t>10</a:t>
            </a:r>
            <a:r>
              <a:rPr lang="en-US" sz="2000" dirty="0">
                <a:latin typeface="Arial" pitchFamily="34" charset="0"/>
                <a:cs typeface="Arial" pitchFamily="34" charset="0"/>
              </a:rPr>
              <a:t>. </a:t>
            </a:r>
            <a:r>
              <a:rPr lang="el-GR" sz="2000" dirty="0" smtClean="0">
                <a:latin typeface="Arial" pitchFamily="34" charset="0"/>
                <a:cs typeface="Arial" pitchFamily="34" charset="0"/>
              </a:rPr>
              <a:t>   </a:t>
            </a:r>
            <a:r>
              <a:rPr lang="en-US" sz="2000" b="1" dirty="0" smtClean="0">
                <a:solidFill>
                  <a:schemeClr val="hlink"/>
                </a:solidFill>
                <a:latin typeface="Arial" pitchFamily="34" charset="0"/>
                <a:cs typeface="Arial" pitchFamily="34" charset="0"/>
              </a:rPr>
              <a:t>Do </a:t>
            </a:r>
            <a:r>
              <a:rPr lang="en-US" sz="2000" b="1" dirty="0">
                <a:solidFill>
                  <a:schemeClr val="hlink"/>
                </a:solidFill>
                <a:latin typeface="Arial" pitchFamily="34" charset="0"/>
                <a:cs typeface="Arial" pitchFamily="34" charset="0"/>
              </a:rPr>
              <a:t>the right thing</a:t>
            </a:r>
            <a:r>
              <a:rPr lang="en-US" sz="2000" dirty="0">
                <a:latin typeface="Arial" pitchFamily="34" charset="0"/>
                <a:cs typeface="Arial" pitchFamily="34" charset="0"/>
              </a:rPr>
              <a:t>. “Because it´s the right thing to do”</a:t>
            </a:r>
          </a:p>
          <a:p>
            <a:pPr marL="588569" indent="-588569">
              <a:lnSpc>
                <a:spcPct val="130000"/>
              </a:lnSpc>
              <a:buNone/>
            </a:pPr>
            <a:endParaRPr lang="el-GR" sz="1700" dirty="0">
              <a:latin typeface="Tahoma"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5" y="188913"/>
            <a:ext cx="9036496" cy="685800"/>
          </a:xfrm>
        </p:spPr>
        <p:txBody>
          <a:bodyPr>
            <a:normAutofit fontScale="90000"/>
          </a:bodyPr>
          <a:lstStyle/>
          <a:p>
            <a:pPr>
              <a:defRPr/>
            </a:pPr>
            <a:r>
              <a:rPr lang="el-GR" altLang="el-GR" sz="4000" b="1" dirty="0" smtClean="0">
                <a:solidFill>
                  <a:srgbClr val="006600"/>
                </a:solidFill>
                <a:cs typeface="Times New Roman" panose="02020603050405020304" pitchFamily="18" charset="0"/>
              </a:rPr>
              <a:t>Διεθνοποίηση του Ρυθμιστικού Πλαισίου [3]</a:t>
            </a:r>
            <a:endParaRPr lang="el-GR" sz="4000" dirty="0">
              <a:solidFill>
                <a:srgbClr val="0070C0"/>
              </a:solidFill>
              <a:latin typeface="+mn-lt"/>
            </a:endParaRPr>
          </a:p>
        </p:txBody>
      </p:sp>
      <p:sp>
        <p:nvSpPr>
          <p:cNvPr id="39939" name="Ορθογώνιο 2"/>
          <p:cNvSpPr>
            <a:spLocks noChangeArrowheads="1"/>
          </p:cNvSpPr>
          <p:nvPr/>
        </p:nvSpPr>
        <p:spPr bwMode="auto">
          <a:xfrm>
            <a:off x="0" y="981075"/>
            <a:ext cx="8820472" cy="5378395"/>
          </a:xfrm>
          <a:prstGeom prst="rect">
            <a:avLst/>
          </a:prstGeom>
          <a:noFill/>
          <a:ln>
            <a:noFill/>
          </a:ln>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600"/>
              </a:spcAft>
              <a:defRPr/>
            </a:pPr>
            <a:r>
              <a:rPr lang="el-GR" altLang="el-GR" sz="2800" dirty="0">
                <a:latin typeface="+mn-lt"/>
                <a:cs typeface="Times New Roman" panose="02020603050405020304" pitchFamily="18" charset="0"/>
              </a:rPr>
              <a:t>Στα πλαίσια της Ευρωπαϊκής Ένωσης μπορούμε να αναφέρουμε ορισμένα σημαντικά εποπτικά </a:t>
            </a:r>
            <a:r>
              <a:rPr lang="el-GR" altLang="el-GR" sz="2800" dirty="0" smtClean="0">
                <a:latin typeface="+mn-lt"/>
                <a:cs typeface="Times New Roman" panose="02020603050405020304" pitchFamily="18" charset="0"/>
              </a:rPr>
              <a:t>όργανα:</a:t>
            </a:r>
            <a:endParaRPr lang="el-GR" altLang="el-GR" sz="2800" dirty="0">
              <a:latin typeface="+mn-lt"/>
              <a:cs typeface="Times New Roman" panose="02020603050405020304" pitchFamily="18" charset="0"/>
            </a:endParaRPr>
          </a:p>
          <a:p>
            <a:pPr algn="just" eaLnBrk="1" hangingPunct="1">
              <a:spcBef>
                <a:spcPct val="0"/>
              </a:spcBef>
              <a:spcAft>
                <a:spcPts val="300"/>
              </a:spcAft>
              <a:buFont typeface="+mj-lt"/>
              <a:buAutoNum type="arabicPeriod"/>
              <a:defRPr/>
            </a:pPr>
            <a:r>
              <a:rPr lang="el-GR" altLang="el-GR" sz="2800" dirty="0">
                <a:latin typeface="+mn-lt"/>
                <a:cs typeface="Times New Roman" panose="02020603050405020304" pitchFamily="18" charset="0"/>
              </a:rPr>
              <a:t>Η Ευρωπαϊκή Κεντρική Τράπεζα με βασικό σκοπό την σταθερότητα των τιμών και της νομισματικής πολιτικής εντός της Ευρωζώνης</a:t>
            </a:r>
          </a:p>
          <a:p>
            <a:pPr algn="just" eaLnBrk="1" hangingPunct="1">
              <a:spcBef>
                <a:spcPct val="0"/>
              </a:spcBef>
              <a:spcAft>
                <a:spcPts val="600"/>
              </a:spcAft>
              <a:buFont typeface="+mj-lt"/>
              <a:buAutoNum type="arabicPeriod"/>
              <a:defRPr/>
            </a:pPr>
            <a:r>
              <a:rPr lang="el-GR" altLang="el-GR" sz="2800" dirty="0">
                <a:latin typeface="+mn-lt"/>
                <a:cs typeface="Times New Roman" panose="02020603050405020304" pitchFamily="18" charset="0"/>
              </a:rPr>
              <a:t>Η Επιτροπή Ευρωπαϊκών Αρχών Τραπεζικής Εποπτείας (CEBS). Ο ρόλος της CEBS, η οποία εδρεύει στο Λονδίνο, είναι να συμβουλεύει την  Ευρωπαϊκή Επιτροπή, να συνεισφέρει στη σύγκλιση των εποπτικών πρακτικών σε όλη την κοινότητα και να ενισχύει την εποπτική συνεργασία, συμπεριλαμβανομένης και της ανταλλαγής πληροφοριών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332656"/>
            <a:ext cx="8928992" cy="720081"/>
          </a:xfrm>
        </p:spPr>
        <p:txBody>
          <a:bodyPr>
            <a:normAutofit fontScale="90000"/>
          </a:bodyPr>
          <a:lstStyle/>
          <a:p>
            <a:pPr>
              <a:defRPr/>
            </a:pPr>
            <a:r>
              <a:rPr lang="el-GR" altLang="el-GR" sz="4000" b="1" dirty="0" smtClean="0">
                <a:solidFill>
                  <a:srgbClr val="006600"/>
                </a:solidFill>
                <a:cs typeface="Times New Roman" panose="02020603050405020304" pitchFamily="18" charset="0"/>
              </a:rPr>
              <a:t>Διεθνοποίηση του Ρυθμιστικού Πλαισίου [4]</a:t>
            </a:r>
            <a:endParaRPr lang="el-GR" sz="4000" dirty="0">
              <a:solidFill>
                <a:srgbClr val="0070C0"/>
              </a:solidFill>
              <a:latin typeface="+mn-lt"/>
            </a:endParaRPr>
          </a:p>
        </p:txBody>
      </p:sp>
      <p:sp>
        <p:nvSpPr>
          <p:cNvPr id="3" name="Ορθογώνιο 2"/>
          <p:cNvSpPr/>
          <p:nvPr/>
        </p:nvSpPr>
        <p:spPr>
          <a:xfrm>
            <a:off x="49213" y="1844675"/>
            <a:ext cx="9086850" cy="3416300"/>
          </a:xfrm>
          <a:prstGeom prst="rect">
            <a:avLst/>
          </a:prstGeom>
        </p:spPr>
        <p:txBody>
          <a:bodyPr>
            <a:spAutoFit/>
          </a:bodyPr>
          <a:lstStyle/>
          <a:p>
            <a:pPr algn="just" eaLnBrk="1" hangingPunct="1">
              <a:spcBef>
                <a:spcPts val="2400"/>
              </a:spcBef>
              <a:defRPr/>
            </a:pPr>
            <a:r>
              <a:rPr lang="el-GR" altLang="el-GR" sz="2800" dirty="0" smtClean="0">
                <a:solidFill>
                  <a:schemeClr val="tx1"/>
                </a:solidFill>
                <a:latin typeface="+mn-lt"/>
                <a:cs typeface="Times New Roman" pitchFamily="18" charset="0"/>
              </a:rPr>
              <a:t>3. Το </a:t>
            </a:r>
            <a:r>
              <a:rPr lang="el-GR" altLang="el-GR" sz="2800" dirty="0">
                <a:solidFill>
                  <a:schemeClr val="tx1"/>
                </a:solidFill>
                <a:latin typeface="+mn-lt"/>
                <a:cs typeface="Times New Roman" pitchFamily="18" charset="0"/>
              </a:rPr>
              <a:t>Ευρωπαϊκό Σύστημα Χρηματοπιστωτικής Εποπτείας (ESFS) είναι αρμόδιο για τη διασύνδεση των εθνικών εποπτικών αρχών σε ένα ισχυρό κοινοτικό δίκτυο. </a:t>
            </a:r>
          </a:p>
          <a:p>
            <a:pPr algn="just" eaLnBrk="1" hangingPunct="1">
              <a:spcBef>
                <a:spcPts val="2400"/>
              </a:spcBef>
              <a:defRPr/>
            </a:pPr>
            <a:r>
              <a:rPr lang="el-GR" altLang="el-GR" sz="2800" dirty="0" smtClean="0">
                <a:solidFill>
                  <a:schemeClr val="tx1"/>
                </a:solidFill>
                <a:latin typeface="+mn-lt"/>
                <a:cs typeface="Times New Roman" pitchFamily="18" charset="0"/>
              </a:rPr>
              <a:t>4. Το </a:t>
            </a:r>
            <a:r>
              <a:rPr lang="el-GR" altLang="el-GR" sz="2800" dirty="0">
                <a:solidFill>
                  <a:schemeClr val="tx1"/>
                </a:solidFill>
                <a:latin typeface="+mn-lt"/>
                <a:cs typeface="Times New Roman" pitchFamily="18" charset="0"/>
              </a:rPr>
              <a:t>Ευρωπαϊκό Σύστημα Συστημικού Κινδύνου (ESRB) το οποίο συμβάλλει στην πρόληψη και τον περιορισμό των συστημικών κινδύνων για τη χρηματοπιστωτική σταθερότητα στην Ένωση </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88639"/>
            <a:ext cx="8856984" cy="1079773"/>
          </a:xfrm>
        </p:spPr>
        <p:txBody>
          <a:bodyPr>
            <a:normAutofit fontScale="90000"/>
          </a:bodyPr>
          <a:lstStyle/>
          <a:p>
            <a:pPr>
              <a:defRPr/>
            </a:pPr>
            <a:r>
              <a:rPr lang="el-GR" sz="4000" b="1" dirty="0">
                <a:solidFill>
                  <a:srgbClr val="7030A0"/>
                </a:solidFill>
                <a:latin typeface="+mn-lt"/>
                <a:cs typeface="Times New Roman" panose="02020603050405020304" pitchFamily="18" charset="0"/>
              </a:rPr>
              <a:t>Ρυθμιστικό Πλαίσιο των Πιστωτικών Ιδρυμάτων: Η Επιτροπή της </a:t>
            </a:r>
            <a:r>
              <a:rPr lang="el-GR" sz="4000" b="1" dirty="0" smtClean="0">
                <a:solidFill>
                  <a:srgbClr val="7030A0"/>
                </a:solidFill>
                <a:latin typeface="+mn-lt"/>
                <a:cs typeface="Times New Roman" panose="02020603050405020304" pitchFamily="18" charset="0"/>
              </a:rPr>
              <a:t>Βασιλείας [1]</a:t>
            </a:r>
            <a:endParaRPr lang="el-GR" sz="2800" b="1" dirty="0">
              <a:solidFill>
                <a:srgbClr val="7030A0"/>
              </a:solidFill>
              <a:latin typeface="+mn-lt"/>
            </a:endParaRPr>
          </a:p>
        </p:txBody>
      </p:sp>
      <p:sp>
        <p:nvSpPr>
          <p:cNvPr id="46084" name="Ορθογώνιο 3"/>
          <p:cNvSpPr>
            <a:spLocks noChangeArrowheads="1"/>
          </p:cNvSpPr>
          <p:nvPr/>
        </p:nvSpPr>
        <p:spPr bwMode="auto">
          <a:xfrm>
            <a:off x="130175" y="1268413"/>
            <a:ext cx="9013825" cy="4893647"/>
          </a:xfrm>
          <a:prstGeom prst="rect">
            <a:avLst/>
          </a:prstGeom>
          <a:noFill/>
          <a:ln>
            <a:noFill/>
          </a:ln>
          <a:extLst/>
        </p:spPr>
        <p:txBody>
          <a:bodyPr>
            <a:spAutoFit/>
          </a:bodyPr>
          <a:lstStyle>
            <a:lvl1pPr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0" eaLnBrk="1" hangingPunct="1">
              <a:spcBef>
                <a:spcPct val="0"/>
              </a:spcBef>
              <a:buFont typeface="Arial" panose="020B0604020202020204" pitchFamily="34" charset="0"/>
              <a:buNone/>
              <a:defRPr/>
            </a:pPr>
            <a:r>
              <a:rPr lang="el-GR" altLang="el-GR" sz="2600" dirty="0">
                <a:solidFill>
                  <a:srgbClr val="000000"/>
                </a:solidFill>
                <a:latin typeface="+mn-lt"/>
                <a:cs typeface="Times New Roman" panose="02020603050405020304" pitchFamily="18" charset="0"/>
              </a:rPr>
              <a:t>Η Επιτροπή ιδρύθηκε το 1974 με στόχο τη διαμόρφωση προτύπων εποπτείας και κατευθυντηρίων οδηγιών για τη λειτουργία του τραπεζικού συστήματος.</a:t>
            </a:r>
          </a:p>
          <a:p>
            <a:pPr eaLnBrk="1" hangingPunct="1">
              <a:spcBef>
                <a:spcPct val="0"/>
              </a:spcBef>
              <a:defRPr/>
            </a:pPr>
            <a:r>
              <a:rPr lang="el-GR" altLang="el-GR" sz="2600" b="1" dirty="0">
                <a:solidFill>
                  <a:srgbClr val="000000"/>
                </a:solidFill>
                <a:latin typeface="+mn-lt"/>
                <a:cs typeface="Times New Roman" panose="02020603050405020304" pitchFamily="18" charset="0"/>
              </a:rPr>
              <a:t>Βασιλεία Ι</a:t>
            </a:r>
            <a:r>
              <a:rPr lang="el-GR" altLang="el-GR" sz="2600" dirty="0">
                <a:solidFill>
                  <a:srgbClr val="000000"/>
                </a:solidFill>
                <a:latin typeface="+mn-lt"/>
                <a:cs typeface="Times New Roman" panose="02020603050405020304" pitchFamily="18" charset="0"/>
              </a:rPr>
              <a:t>, στόχος ήταν η αντιμετώπιση του πιστωτικού κινδύνου μέσω της θέσπισης ελάχιστων κεφαλαιακών απαιτήσεων.</a:t>
            </a:r>
          </a:p>
          <a:p>
            <a:pPr eaLnBrk="1" hangingPunct="1">
              <a:spcBef>
                <a:spcPct val="0"/>
              </a:spcBef>
              <a:defRPr/>
            </a:pPr>
            <a:r>
              <a:rPr lang="el-GR" altLang="el-GR" sz="2600" b="1" dirty="0">
                <a:solidFill>
                  <a:srgbClr val="000000"/>
                </a:solidFill>
                <a:latin typeface="+mn-lt"/>
                <a:cs typeface="Times New Roman" panose="02020603050405020304" pitchFamily="18" charset="0"/>
              </a:rPr>
              <a:t>Βασιλεία ΙΙ</a:t>
            </a:r>
            <a:r>
              <a:rPr lang="el-GR" altLang="el-GR" sz="2600" dirty="0">
                <a:solidFill>
                  <a:srgbClr val="000000"/>
                </a:solidFill>
                <a:latin typeface="+mn-lt"/>
                <a:cs typeface="Times New Roman" panose="02020603050405020304" pitchFamily="18" charset="0"/>
              </a:rPr>
              <a:t>, αντικατέστησε τη Βασιλεία Ι, με σκοπό την πληρέστερη απεικόνιση των αναλαμβανομένων κινδύνων από τα πιστωτικά ιδρύματα και τη σύνδεση των κεφαλαιακών απαιτήσεων με τους κινδύνους αυτούς. </a:t>
            </a:r>
          </a:p>
          <a:p>
            <a:pPr eaLnBrk="1" hangingPunct="1">
              <a:spcBef>
                <a:spcPct val="0"/>
              </a:spcBef>
              <a:defRPr/>
            </a:pPr>
            <a:r>
              <a:rPr lang="el-GR" altLang="el-GR" sz="2600" b="1" dirty="0">
                <a:solidFill>
                  <a:srgbClr val="000000"/>
                </a:solidFill>
                <a:latin typeface="+mn-lt"/>
                <a:cs typeface="Times New Roman" panose="02020603050405020304" pitchFamily="18" charset="0"/>
              </a:rPr>
              <a:t>Βασιλεία ΙΙΙ</a:t>
            </a:r>
            <a:r>
              <a:rPr lang="el-GR" altLang="el-GR" sz="2600" dirty="0">
                <a:solidFill>
                  <a:srgbClr val="000000"/>
                </a:solidFill>
                <a:latin typeface="+mn-lt"/>
                <a:cs typeface="Times New Roman" panose="02020603050405020304" pitchFamily="18" charset="0"/>
              </a:rPr>
              <a:t>, παρουσιάζει κανονιστικά πρότυπα που αφορούν την κεφαλαιακή επάρκεια και την ρευστότητα των τραπεζών.</a:t>
            </a:r>
            <a:endParaRPr lang="el-GR" altLang="el-GR" sz="2600" dirty="0" smtClean="0">
              <a:solidFill>
                <a:srgbClr val="000000"/>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a:xfrm>
            <a:off x="0" y="0"/>
            <a:ext cx="9144000" cy="1258888"/>
          </a:xfrm>
        </p:spPr>
        <p:txBody>
          <a:bodyPr>
            <a:normAutofit fontScale="90000"/>
          </a:bodyPr>
          <a:lstStyle/>
          <a:p>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[2]</a:t>
            </a:r>
            <a:endParaRPr lang="el-GR" altLang="el-GR" sz="4000" dirty="0" smtClean="0">
              <a:solidFill>
                <a:srgbClr val="0070C0"/>
              </a:solidFill>
            </a:endParaRPr>
          </a:p>
        </p:txBody>
      </p:sp>
      <p:sp>
        <p:nvSpPr>
          <p:cNvPr id="4" name="Ορθογώνιο 3"/>
          <p:cNvSpPr/>
          <p:nvPr/>
        </p:nvSpPr>
        <p:spPr>
          <a:xfrm>
            <a:off x="0" y="1268760"/>
            <a:ext cx="9144000" cy="5671296"/>
          </a:xfrm>
          <a:prstGeom prst="rect">
            <a:avLst/>
          </a:prstGeom>
        </p:spPr>
        <p:txBody>
          <a:bodyPr wrap="square">
            <a:spAutoFit/>
          </a:bodyPr>
          <a:lstStyle/>
          <a:p>
            <a:pPr indent="-342900" eaLnBrk="1" fontAlgn="auto" hangingPunct="1">
              <a:lnSpc>
                <a:spcPct val="80000"/>
              </a:lnSpc>
              <a:spcBef>
                <a:spcPts val="200"/>
              </a:spcBef>
              <a:spcAft>
                <a:spcPts val="200"/>
              </a:spcAft>
              <a:buFont typeface="Arial" panose="020B0604020202020204" pitchFamily="34" charset="0"/>
              <a:buChar char="•"/>
              <a:defRPr/>
            </a:pPr>
            <a:r>
              <a:rPr lang="el-GR" altLang="el-GR" sz="3200" b="1" kern="0" dirty="0">
                <a:solidFill>
                  <a:prstClr val="black"/>
                </a:solidFill>
                <a:latin typeface="+mn-lt"/>
              </a:rPr>
              <a:t>Βασιλεία Ι</a:t>
            </a:r>
          </a:p>
          <a:p>
            <a:pPr marL="114300" indent="-457200" eaLnBrk="1" fontAlgn="auto" hangingPunct="1">
              <a:lnSpc>
                <a:spcPct val="80000"/>
              </a:lnSpc>
              <a:spcBef>
                <a:spcPts val="600"/>
              </a:spcBef>
              <a:spcAft>
                <a:spcPts val="200"/>
              </a:spcAft>
              <a:buFont typeface="Wingdings" panose="05000000000000000000" pitchFamily="2" charset="2"/>
              <a:buChar char="§"/>
              <a:defRPr/>
            </a:pPr>
            <a:r>
              <a:rPr lang="el-GR" altLang="el-GR" sz="2800" kern="0" dirty="0">
                <a:solidFill>
                  <a:prstClr val="black"/>
                </a:solidFill>
                <a:latin typeface="+mn-lt"/>
              </a:rPr>
              <a:t>Ο βασικός παράγοντας που οδήγησε στο Σύμφωνο της Βασιλείας Ι ήταν η ανησυχία των κεντρικών τραπεζών των κρατών της ομάδας του G-12 , ότι τα κεφάλαια των διεθνών τραπεζών είχαν μειωθεί σε χαμηλά επίπεδα, εξ αιτίας του έντονου ανταγωνισμού και της διεθνοποιήσεως των αγορών.</a:t>
            </a:r>
          </a:p>
          <a:p>
            <a:pPr marL="114300" indent="-457200" eaLnBrk="1" fontAlgn="auto" hangingPunct="1">
              <a:lnSpc>
                <a:spcPct val="80000"/>
              </a:lnSpc>
              <a:spcBef>
                <a:spcPts val="600"/>
              </a:spcBef>
              <a:spcAft>
                <a:spcPts val="200"/>
              </a:spcAft>
              <a:buFont typeface="Wingdings" panose="05000000000000000000" pitchFamily="2" charset="2"/>
              <a:buChar char="§"/>
              <a:defRPr/>
            </a:pPr>
            <a:r>
              <a:rPr lang="el-GR" altLang="el-GR" sz="2800" kern="0" dirty="0">
                <a:solidFill>
                  <a:prstClr val="black"/>
                </a:solidFill>
                <a:latin typeface="+mn-lt"/>
              </a:rPr>
              <a:t>Προσδιορίζονται τα στοιχεία και η ποιότητα των ιδίων κεφαλαίων των τραπεζών και ομαδοποιούνται σε βασικές κατηγορίες, τα εντός και εκτός ισολογισμού στοιχεία τους, ανάλογα με τον πιστωτικό κίνδυνο που εμπεριέχουν.</a:t>
            </a:r>
          </a:p>
          <a:p>
            <a:pPr marL="114300" indent="-457200" eaLnBrk="1" fontAlgn="auto" hangingPunct="1">
              <a:lnSpc>
                <a:spcPct val="80000"/>
              </a:lnSpc>
              <a:spcBef>
                <a:spcPts val="600"/>
              </a:spcBef>
              <a:spcAft>
                <a:spcPts val="200"/>
              </a:spcAft>
              <a:buFont typeface="Wingdings" panose="05000000000000000000" pitchFamily="2" charset="2"/>
              <a:buChar char="§"/>
              <a:defRPr/>
            </a:pPr>
            <a:r>
              <a:rPr lang="el-GR" altLang="el-GR" sz="2800" kern="0" dirty="0">
                <a:solidFill>
                  <a:prstClr val="black"/>
                </a:solidFill>
                <a:latin typeface="+mn-lt"/>
              </a:rPr>
              <a:t>προτείνεται ένας ελάχιστος ενιαίος δείκτη κεφαλαιακής επάρκειας όπου τα ίδια κεφάλαια πρέπει να είναι μεγαλύτερα ή ίσα του 8% του ενεργητικού της τράπεζας.</a:t>
            </a:r>
          </a:p>
          <a:p>
            <a:pPr indent="-342900" eaLnBrk="1" fontAlgn="auto" hangingPunct="1">
              <a:lnSpc>
                <a:spcPct val="80000"/>
              </a:lnSpc>
              <a:spcBef>
                <a:spcPts val="200"/>
              </a:spcBef>
              <a:spcAft>
                <a:spcPts val="200"/>
              </a:spcAft>
              <a:buFont typeface="Arial" panose="020B0604020202020204" pitchFamily="34" charset="0"/>
              <a:buChar char="•"/>
              <a:defRPr/>
            </a:pPr>
            <a:endParaRPr lang="el-GR" altLang="el-GR" sz="2800" b="1" kern="0" dirty="0">
              <a:solidFill>
                <a:prstClr val="black"/>
              </a:solidFill>
              <a:latin typeface="+mn-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88" y="188639"/>
            <a:ext cx="9144000" cy="1109935"/>
          </a:xfrm>
        </p:spPr>
        <p:txBody>
          <a:bodyPr>
            <a:normAutofit fontScale="90000"/>
          </a:bodyPr>
          <a:lstStyle/>
          <a:p>
            <a:pPr>
              <a:defRPr/>
            </a:pPr>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[3]</a:t>
            </a:r>
            <a:endParaRPr lang="el-GR" sz="4000" dirty="0">
              <a:solidFill>
                <a:srgbClr val="0070C0"/>
              </a:solidFill>
              <a:latin typeface="+mn-lt"/>
            </a:endParaRPr>
          </a:p>
        </p:txBody>
      </p:sp>
      <p:sp>
        <p:nvSpPr>
          <p:cNvPr id="53251" name="Ορθογώνιο 2"/>
          <p:cNvSpPr>
            <a:spLocks noChangeArrowheads="1"/>
          </p:cNvSpPr>
          <p:nvPr/>
        </p:nvSpPr>
        <p:spPr bwMode="auto">
          <a:xfrm>
            <a:off x="169863" y="1484313"/>
            <a:ext cx="8858250" cy="5312223"/>
          </a:xfrm>
          <a:prstGeom prst="rect">
            <a:avLst/>
          </a:prstGeom>
          <a:noFill/>
          <a:ln>
            <a:noFill/>
          </a:ln>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defRPr/>
            </a:pPr>
            <a:r>
              <a:rPr lang="el-GR" altLang="el-GR" sz="2800" dirty="0">
                <a:solidFill>
                  <a:srgbClr val="000000"/>
                </a:solidFill>
                <a:latin typeface="+mn-lt"/>
                <a:cs typeface="Times New Roman" panose="02020603050405020304" pitchFamily="18" charset="0"/>
              </a:rPr>
              <a:t>Ορισμένες από τις αδυναμίες του συμφώνου της </a:t>
            </a:r>
            <a:r>
              <a:rPr lang="el-GR" altLang="el-GR" sz="2800" b="1" dirty="0">
                <a:solidFill>
                  <a:srgbClr val="000000"/>
                </a:solidFill>
                <a:latin typeface="+mn-lt"/>
                <a:cs typeface="Times New Roman" panose="02020603050405020304" pitchFamily="18" charset="0"/>
              </a:rPr>
              <a:t>Basel I</a:t>
            </a:r>
            <a:r>
              <a:rPr lang="el-GR" altLang="el-GR" sz="2800" dirty="0">
                <a:solidFill>
                  <a:srgbClr val="000000"/>
                </a:solidFill>
                <a:latin typeface="+mn-lt"/>
                <a:cs typeface="Times New Roman" panose="02020603050405020304" pitchFamily="18" charset="0"/>
              </a:rPr>
              <a:t> </a:t>
            </a:r>
            <a:r>
              <a:rPr lang="el-GR" altLang="el-GR" sz="2800" dirty="0" smtClean="0">
                <a:solidFill>
                  <a:srgbClr val="000000"/>
                </a:solidFill>
                <a:latin typeface="+mn-lt"/>
                <a:cs typeface="Times New Roman" panose="02020603050405020304" pitchFamily="18" charset="0"/>
              </a:rPr>
              <a:t>είναι:</a:t>
            </a:r>
            <a:endParaRPr lang="el-GR" altLang="el-GR" sz="2800" dirty="0">
              <a:solidFill>
                <a:srgbClr val="000000"/>
              </a:solidFill>
              <a:latin typeface="+mn-lt"/>
              <a:cs typeface="Times New Roman" panose="02020603050405020304" pitchFamily="18" charset="0"/>
            </a:endParaRPr>
          </a:p>
          <a:p>
            <a:pPr algn="just" eaLnBrk="1" hangingPunct="1">
              <a:buFont typeface="Wingdings" panose="05000000000000000000" pitchFamily="2" charset="2"/>
              <a:buChar char="§"/>
              <a:defRPr/>
            </a:pPr>
            <a:r>
              <a:rPr lang="el-GR" altLang="el-GR" sz="2400" dirty="0">
                <a:solidFill>
                  <a:srgbClr val="000000"/>
                </a:solidFill>
                <a:latin typeface="+mn-lt"/>
                <a:cs typeface="Times New Roman" panose="02020603050405020304" pitchFamily="18" charset="0"/>
              </a:rPr>
              <a:t>Η απουσία κεφαλαιακών απαιτήσεων για άλλους κινδύνους πέραν του πιστωτικού και του κινδύνου της αγοράς.</a:t>
            </a:r>
          </a:p>
          <a:p>
            <a:pPr algn="just" eaLnBrk="1" hangingPunct="1">
              <a:buFont typeface="Wingdings" panose="05000000000000000000" pitchFamily="2" charset="2"/>
              <a:buChar char="§"/>
              <a:defRPr/>
            </a:pPr>
            <a:r>
              <a:rPr lang="el-GR" altLang="el-GR" sz="2400" dirty="0">
                <a:solidFill>
                  <a:srgbClr val="000000"/>
                </a:solidFill>
                <a:latin typeface="+mn-lt"/>
                <a:cs typeface="Times New Roman" panose="02020603050405020304" pitchFamily="18" charset="0"/>
              </a:rPr>
              <a:t>Η δυνατότητα αποφυγής κεφαλαιακών απαιτήσεων μέσα από την ανάπτυξη συγκεκριμένων στρατηγικών (regulatory capital arbitrage).</a:t>
            </a:r>
          </a:p>
          <a:p>
            <a:pPr algn="just" eaLnBrk="1" hangingPunct="1">
              <a:buFont typeface="Wingdings" panose="05000000000000000000" pitchFamily="2" charset="2"/>
              <a:buChar char="§"/>
              <a:defRPr/>
            </a:pPr>
            <a:r>
              <a:rPr lang="el-GR" altLang="el-GR" sz="2400" dirty="0">
                <a:solidFill>
                  <a:srgbClr val="000000"/>
                </a:solidFill>
                <a:latin typeface="+mn-lt"/>
                <a:cs typeface="Times New Roman" panose="02020603050405020304" pitchFamily="18" charset="0"/>
              </a:rPr>
              <a:t>Κίνητρα αλόγιστης ανάληψης κινδύνων. </a:t>
            </a:r>
          </a:p>
          <a:p>
            <a:pPr algn="just" eaLnBrk="1" hangingPunct="1">
              <a:buFont typeface="Wingdings" panose="05000000000000000000" pitchFamily="2" charset="2"/>
              <a:buChar char="§"/>
              <a:defRPr/>
            </a:pPr>
            <a:r>
              <a:rPr lang="el-GR" altLang="el-GR" sz="2400" dirty="0">
                <a:solidFill>
                  <a:srgbClr val="000000"/>
                </a:solidFill>
                <a:latin typeface="+mn-lt"/>
                <a:cs typeface="Times New Roman" panose="02020603050405020304" pitchFamily="18" charset="0"/>
              </a:rPr>
              <a:t>Απόκλιση του ύψους των εποπτικών ιδίων κεφαλαίων (regulatory capital) από τα οικονομικά ίδια κεφάλαια (economic capital). Πιο συγκεκριμένα περιορισμένη ευαισθησία των συντελεστών στάθμισης πιστωτικού κινδύνου σε σχέση με τον πραγματικά αναλαμβανόμενο κίνδυνο. </a:t>
            </a:r>
            <a:endParaRPr lang="el-GR" altLang="el-GR" sz="2400" dirty="0" smtClean="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750" y="0"/>
            <a:ext cx="8820150" cy="1143000"/>
          </a:xfrm>
        </p:spPr>
        <p:txBody>
          <a:bodyPr>
            <a:normAutofit fontScale="90000"/>
          </a:bodyPr>
          <a:lstStyle/>
          <a:p>
            <a:pPr>
              <a:defRPr/>
            </a:pPr>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[4]</a:t>
            </a:r>
            <a:endParaRPr lang="el-GR" sz="4000" dirty="0">
              <a:solidFill>
                <a:srgbClr val="0070C0"/>
              </a:solidFill>
              <a:latin typeface="+mn-lt"/>
            </a:endParaRPr>
          </a:p>
        </p:txBody>
      </p:sp>
      <p:sp>
        <p:nvSpPr>
          <p:cNvPr id="3" name="Ορθογώνιο 2"/>
          <p:cNvSpPr/>
          <p:nvPr/>
        </p:nvSpPr>
        <p:spPr>
          <a:xfrm>
            <a:off x="4763" y="1341439"/>
            <a:ext cx="9036050" cy="3487108"/>
          </a:xfrm>
          <a:prstGeom prst="rect">
            <a:avLst/>
          </a:prstGeom>
        </p:spPr>
        <p:txBody>
          <a:bodyPr wrap="square">
            <a:spAutoFit/>
          </a:bodyPr>
          <a:lstStyle/>
          <a:p>
            <a:pPr marL="342900" indent="-342900" eaLnBrk="1" fontAlgn="auto" hangingPunct="1">
              <a:spcBef>
                <a:spcPct val="20000"/>
              </a:spcBef>
              <a:spcAft>
                <a:spcPts val="600"/>
              </a:spcAft>
              <a:buFont typeface="Arial" panose="020B0604020202020204" pitchFamily="34" charset="0"/>
              <a:buChar char="•"/>
              <a:defRPr/>
            </a:pPr>
            <a:r>
              <a:rPr lang="el-GR" sz="3200" b="1" u="sng" kern="0" dirty="0">
                <a:solidFill>
                  <a:prstClr val="black"/>
                </a:solidFill>
                <a:latin typeface="Calibri"/>
              </a:rPr>
              <a:t>Βασιλεία ΙΙ</a:t>
            </a:r>
          </a:p>
          <a:p>
            <a:pPr marL="457200" indent="-457200" eaLnBrk="1" fontAlgn="auto" hangingPunct="1">
              <a:spcBef>
                <a:spcPts val="600"/>
              </a:spcBef>
              <a:spcAft>
                <a:spcPts val="600"/>
              </a:spcAft>
              <a:buFont typeface="Wingdings" panose="05000000000000000000" pitchFamily="2" charset="2"/>
              <a:buChar char="§"/>
              <a:defRPr/>
            </a:pPr>
            <a:r>
              <a:rPr lang="el-GR" sz="2800" kern="0" dirty="0">
                <a:solidFill>
                  <a:sysClr val="windowText" lastClr="000000"/>
                </a:solidFill>
                <a:latin typeface="+mn-lt"/>
              </a:rPr>
              <a:t>Το αναθεωρημένο πλαίσιο επεκτείνει σε γενικές γραμμές το στόχο της κεφαλαιακής εποπτείας και στηρίζεται σε τρεις άξονες ή πυλώνες που αφορούν α) τις ελάχιστες κεφαλαιακές απαιτήσεις, β) τον εποπτικό έλεγχο και γ) την πειθαρχία της αγοράς. </a:t>
            </a:r>
          </a:p>
          <a:p>
            <a:pPr marL="457200" indent="-457200" eaLnBrk="1" fontAlgn="auto" hangingPunct="1">
              <a:spcBef>
                <a:spcPct val="20000"/>
              </a:spcBef>
              <a:spcAft>
                <a:spcPts val="600"/>
              </a:spcAft>
              <a:buFont typeface="Wingdings" panose="05000000000000000000" pitchFamily="2" charset="2"/>
              <a:buChar char="§"/>
              <a:defRPr/>
            </a:pPr>
            <a:endParaRPr lang="el-GR" sz="2800" kern="0" dirty="0">
              <a:solidFill>
                <a:sysClr val="windowText" lastClr="000000"/>
              </a:solidFill>
            </a:endParaRPr>
          </a:p>
        </p:txBody>
      </p:sp>
      <p:pic>
        <p:nvPicPr>
          <p:cNvPr id="22533" name="Εικόνα 3"/>
          <p:cNvPicPr>
            <a:picLocks noChangeAspect="1"/>
          </p:cNvPicPr>
          <p:nvPr/>
        </p:nvPicPr>
        <p:blipFill>
          <a:blip r:embed="rId2" cstate="print"/>
          <a:srcRect/>
          <a:stretch>
            <a:fillRect/>
          </a:stretch>
        </p:blipFill>
        <p:spPr bwMode="auto">
          <a:xfrm>
            <a:off x="2459038" y="4157663"/>
            <a:ext cx="4094162" cy="2700337"/>
          </a:xfrm>
          <a:prstGeom prst="rect">
            <a:avLst/>
          </a:prstGeom>
          <a:noFill/>
          <a:ln w="9525">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3" y="116632"/>
            <a:ext cx="8964612" cy="1026368"/>
          </a:xfrm>
        </p:spPr>
        <p:txBody>
          <a:bodyPr>
            <a:normAutofit fontScale="90000"/>
          </a:bodyPr>
          <a:lstStyle/>
          <a:p>
            <a:pPr>
              <a:defRPr/>
            </a:pPr>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[5]</a:t>
            </a:r>
            <a:endParaRPr lang="el-GR" dirty="0">
              <a:solidFill>
                <a:srgbClr val="0070C0"/>
              </a:solidFill>
              <a:latin typeface="+mn-lt"/>
            </a:endParaRPr>
          </a:p>
        </p:txBody>
      </p:sp>
      <p:sp>
        <p:nvSpPr>
          <p:cNvPr id="4" name="Ορθογώνιο 3"/>
          <p:cNvSpPr/>
          <p:nvPr/>
        </p:nvSpPr>
        <p:spPr>
          <a:xfrm>
            <a:off x="36513" y="1150938"/>
            <a:ext cx="8964612" cy="5543056"/>
          </a:xfrm>
          <a:prstGeom prst="rect">
            <a:avLst/>
          </a:prstGeom>
        </p:spPr>
        <p:txBody>
          <a:bodyPr wrap="square">
            <a:spAutoFit/>
          </a:bodyPr>
          <a:lstStyle/>
          <a:p>
            <a:pPr marL="342900" indent="-342900" algn="just" eaLnBrk="1" fontAlgn="auto" hangingPunct="1">
              <a:spcBef>
                <a:spcPct val="20000"/>
              </a:spcBef>
              <a:spcAft>
                <a:spcPts val="0"/>
              </a:spcAft>
              <a:buFont typeface="Wingdings" panose="05000000000000000000" pitchFamily="2" charset="2"/>
              <a:buChar char="§"/>
              <a:defRPr/>
            </a:pPr>
            <a:r>
              <a:rPr lang="el-GR" sz="2300" b="1" u="sng" dirty="0">
                <a:solidFill>
                  <a:prstClr val="black"/>
                </a:solidFill>
                <a:latin typeface="+mn-lt"/>
                <a:cs typeface="Times New Roman" panose="02020603050405020304" pitchFamily="18" charset="0"/>
              </a:rPr>
              <a:t>Πρώτος πυλώνας </a:t>
            </a:r>
            <a:r>
              <a:rPr lang="el-GR" sz="2300" dirty="0">
                <a:solidFill>
                  <a:prstClr val="black"/>
                </a:solidFill>
                <a:latin typeface="+mn-lt"/>
                <a:cs typeface="Times New Roman" panose="02020603050405020304" pitchFamily="18" charset="0"/>
              </a:rPr>
              <a:t>- Ο δείκτης κεφαλαιακής επάρκειας λαμβάνει υπόψη του τον κίνδυνο αγοράς και τον λειτουργικό κίνδυνο και γίνεται ως εξής: Εποπτικά Κεφάλαια  / (Πιστωτικός κίνδυνος + Κίνδυνος Αγοράς + Λειτουργικός Κίνδυνος)</a:t>
            </a:r>
          </a:p>
          <a:p>
            <a:pPr marL="342900" indent="-342900" algn="just" eaLnBrk="1" fontAlgn="auto" hangingPunct="1">
              <a:spcBef>
                <a:spcPct val="20000"/>
              </a:spcBef>
              <a:spcAft>
                <a:spcPts val="0"/>
              </a:spcAft>
              <a:buFont typeface="Wingdings" panose="05000000000000000000" pitchFamily="2" charset="2"/>
              <a:buChar char="§"/>
              <a:defRPr/>
            </a:pPr>
            <a:r>
              <a:rPr lang="el-GR" sz="2300" b="1" u="sng" dirty="0">
                <a:solidFill>
                  <a:prstClr val="black"/>
                </a:solidFill>
                <a:latin typeface="+mn-lt"/>
                <a:cs typeface="Times New Roman" panose="02020603050405020304" pitchFamily="18" charset="0"/>
              </a:rPr>
              <a:t>Δεύτερος πυλώνας</a:t>
            </a:r>
            <a:r>
              <a:rPr lang="el-GR" sz="2300" dirty="0">
                <a:solidFill>
                  <a:prstClr val="black"/>
                </a:solidFill>
                <a:latin typeface="+mn-lt"/>
                <a:cs typeface="Times New Roman" panose="02020603050405020304" pitchFamily="18" charset="0"/>
              </a:rPr>
              <a:t>-Καθιερώνονται διαδικασίες για τον διαρκή έλεγχο της επάρκειας των ιδίων κεφαλαίων των τραπεζών από τις εποπτικές αρχές. Παρουσία εσωτερικών μηχανισμών ελέγχου που θα παρακολουθούν και θα αξιολογούν την κεφαλαιακή επάρκεια της τράπεζας και την εγκυρότητα των μεθόδων υπολογισμού. </a:t>
            </a:r>
          </a:p>
          <a:p>
            <a:pPr marL="342900" indent="-342900" algn="just" eaLnBrk="1" fontAlgn="auto" hangingPunct="1">
              <a:spcBef>
                <a:spcPct val="20000"/>
              </a:spcBef>
              <a:spcAft>
                <a:spcPts val="0"/>
              </a:spcAft>
              <a:buFont typeface="Wingdings" panose="05000000000000000000" pitchFamily="2" charset="2"/>
              <a:buChar char="§"/>
              <a:defRPr/>
            </a:pPr>
            <a:r>
              <a:rPr lang="el-GR" sz="2300" b="1" u="sng" dirty="0">
                <a:solidFill>
                  <a:prstClr val="black"/>
                </a:solidFill>
                <a:latin typeface="+mn-lt"/>
                <a:cs typeface="Times New Roman" panose="02020603050405020304" pitchFamily="18" charset="0"/>
              </a:rPr>
              <a:t>Ο τρίτος πυλώνας, </a:t>
            </a:r>
            <a:r>
              <a:rPr lang="el-GR" sz="2300" dirty="0">
                <a:solidFill>
                  <a:prstClr val="black"/>
                </a:solidFill>
                <a:latin typeface="+mn-lt"/>
                <a:cs typeface="Times New Roman" panose="02020603050405020304" pitchFamily="18" charset="0"/>
              </a:rPr>
              <a:t>αφορά την αποτελεσματική χρήση της γνωστοποίησης αποτελεσμάτων μέσω κανόνων δημοσίευσης αναλυτικότερων οικονομικών στοιχείων και κανόνων. Αυτοί αφορούν τις δομές εταιρικής διακυβέρνησης και διοικητικού ελέγχου ως μοχλό για να ενισχύσει την πειθαρχία αγοράς και να ενθαρρύνει τις υγιείς τραπεζικές πρακτικές.</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22225" y="0"/>
            <a:ext cx="8805863" cy="1143000"/>
          </a:xfrm>
        </p:spPr>
        <p:txBody>
          <a:bodyPr>
            <a:normAutofit fontScale="90000"/>
          </a:bodyPr>
          <a:lstStyle/>
          <a:p>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[6]</a:t>
            </a:r>
            <a:endParaRPr lang="el-GR" altLang="el-GR" dirty="0" smtClean="0"/>
          </a:p>
        </p:txBody>
      </p:sp>
      <p:sp>
        <p:nvSpPr>
          <p:cNvPr id="59395" name="Ορθογώνιο 2"/>
          <p:cNvSpPr>
            <a:spLocks noChangeArrowheads="1"/>
          </p:cNvSpPr>
          <p:nvPr/>
        </p:nvSpPr>
        <p:spPr bwMode="auto">
          <a:xfrm>
            <a:off x="-22225" y="1341438"/>
            <a:ext cx="8964613" cy="4979825"/>
          </a:xfrm>
          <a:prstGeom prst="rect">
            <a:avLst/>
          </a:prstGeom>
          <a:noFill/>
          <a:ln>
            <a:noFill/>
          </a:ln>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defRPr/>
            </a:pPr>
            <a:r>
              <a:rPr lang="el-GR" altLang="el-GR" b="1" dirty="0">
                <a:solidFill>
                  <a:srgbClr val="000000"/>
                </a:solidFill>
                <a:latin typeface="+mn-lt"/>
                <a:cs typeface="Times New Roman" panose="02020603050405020304" pitchFamily="18" charset="0"/>
              </a:rPr>
              <a:t>Βασιλεία ΙΙΙ</a:t>
            </a:r>
            <a:br>
              <a:rPr lang="el-GR" altLang="el-GR" b="1" dirty="0">
                <a:solidFill>
                  <a:srgbClr val="000000"/>
                </a:solidFill>
                <a:latin typeface="+mn-lt"/>
                <a:cs typeface="Times New Roman" panose="02020603050405020304" pitchFamily="18" charset="0"/>
              </a:rPr>
            </a:br>
            <a:r>
              <a:rPr lang="el-GR" altLang="el-GR" sz="2800" dirty="0" smtClean="0">
                <a:solidFill>
                  <a:srgbClr val="000000"/>
                </a:solidFill>
                <a:latin typeface="+mn-lt"/>
                <a:cs typeface="Times New Roman" panose="02020603050405020304" pitchFamily="18" charset="0"/>
              </a:rPr>
              <a:t>Δύο </a:t>
            </a:r>
            <a:r>
              <a:rPr lang="el-GR" altLang="el-GR" sz="2800" dirty="0">
                <a:solidFill>
                  <a:srgbClr val="000000"/>
                </a:solidFill>
                <a:latin typeface="+mn-lt"/>
                <a:cs typeface="Times New Roman" panose="02020603050405020304" pitchFamily="18" charset="0"/>
              </a:rPr>
              <a:t>σημαντικά θέματα ανέκυψαν από την πρόσφατη χρηματοπιστωτική κρίση το ένα της υπερβολικής μόχλευσης και το άλλο της έλλειψης ρευστότητας.</a:t>
            </a:r>
          </a:p>
          <a:p>
            <a:pPr algn="just" eaLnBrk="1" hangingPunct="1">
              <a:buFont typeface="Wingdings" panose="05000000000000000000" pitchFamily="2" charset="2"/>
              <a:buChar char="§"/>
              <a:defRPr/>
            </a:pPr>
            <a:r>
              <a:rPr lang="el-GR" altLang="el-GR" sz="2800" dirty="0">
                <a:solidFill>
                  <a:srgbClr val="000000"/>
                </a:solidFill>
                <a:latin typeface="+mn-lt"/>
                <a:cs typeface="Times New Roman" panose="02020603050405020304" pitchFamily="18" charset="0"/>
              </a:rPr>
              <a:t>Οι βασικοί στόχοι αυτού του νέου συμφώνου μπορούν να συνοψιστούν σε δύο. Πρώτον, η ενίσχυση της </a:t>
            </a:r>
            <a:r>
              <a:rPr lang="el-GR" altLang="el-GR" sz="2800" b="1" dirty="0">
                <a:solidFill>
                  <a:srgbClr val="000000"/>
                </a:solidFill>
                <a:latin typeface="+mn-lt"/>
                <a:cs typeface="Times New Roman" panose="02020603050405020304" pitchFamily="18" charset="0"/>
              </a:rPr>
              <a:t>μικρο-προληπτικής ρυθμιστικής παρέμβασης </a:t>
            </a:r>
            <a:r>
              <a:rPr lang="el-GR" altLang="el-GR" sz="2800" dirty="0">
                <a:solidFill>
                  <a:srgbClr val="000000"/>
                </a:solidFill>
                <a:latin typeface="+mn-lt"/>
                <a:cs typeface="Times New Roman" panose="02020603050405020304" pitchFamily="18" charset="0"/>
              </a:rPr>
              <a:t>στη λειτουργία των τραπεζών και δεύτερον, η αντιμετώπιση μέσω </a:t>
            </a:r>
            <a:r>
              <a:rPr lang="el-GR" altLang="el-GR" sz="2800" b="1" dirty="0">
                <a:solidFill>
                  <a:srgbClr val="000000"/>
                </a:solidFill>
                <a:latin typeface="+mn-lt"/>
                <a:cs typeface="Times New Roman" panose="02020603050405020304" pitchFamily="18" charset="0"/>
              </a:rPr>
              <a:t>μακρο-προληπτικών πολιτικών </a:t>
            </a:r>
            <a:r>
              <a:rPr lang="el-GR" altLang="el-GR" sz="2800" dirty="0">
                <a:solidFill>
                  <a:srgbClr val="000000"/>
                </a:solidFill>
                <a:latin typeface="+mn-lt"/>
                <a:cs typeface="Times New Roman" panose="02020603050405020304" pitchFamily="18" charset="0"/>
              </a:rPr>
              <a:t>του συστημικού κινδύνου που μπορεί να εκδηλωθεί στο χρηματοπιστωτικό σύστημα</a:t>
            </a:r>
            <a:r>
              <a:rPr lang="el-GR" altLang="el-GR" sz="2800" dirty="0" smtClean="0">
                <a:solidFill>
                  <a:srgbClr val="000000"/>
                </a:solidFill>
                <a:latin typeface="+mn-lt"/>
                <a:cs typeface="Times New Roman" panose="02020603050405020304" pitchFamily="18" charset="0"/>
              </a:rPr>
              <a:t>.</a:t>
            </a:r>
            <a:endParaRPr lang="el-GR" altLang="el-GR" sz="2800" dirty="0">
              <a:solidFill>
                <a:srgbClr val="000000"/>
              </a:solidFill>
              <a:latin typeface="+mn-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1" y="79375"/>
            <a:ext cx="8910638" cy="1143000"/>
          </a:xfrm>
        </p:spPr>
        <p:txBody>
          <a:bodyPr>
            <a:normAutofit fontScale="90000"/>
          </a:bodyPr>
          <a:lstStyle/>
          <a:p>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[7]</a:t>
            </a:r>
            <a:endParaRPr lang="el-GR" altLang="el-GR" dirty="0" smtClean="0"/>
          </a:p>
        </p:txBody>
      </p:sp>
      <p:sp>
        <p:nvSpPr>
          <p:cNvPr id="3" name="Ορθογώνιο 2"/>
          <p:cNvSpPr/>
          <p:nvPr/>
        </p:nvSpPr>
        <p:spPr>
          <a:xfrm>
            <a:off x="0" y="1700213"/>
            <a:ext cx="8893175" cy="4887492"/>
          </a:xfrm>
          <a:prstGeom prst="rect">
            <a:avLst/>
          </a:prstGeom>
        </p:spPr>
        <p:txBody>
          <a:bodyPr>
            <a:spAutoFit/>
          </a:bodyPr>
          <a:lstStyle/>
          <a:p>
            <a:pPr marL="457200" indent="-457200" algn="just" eaLnBrk="1" fontAlgn="auto" hangingPunct="1">
              <a:spcBef>
                <a:spcPct val="20000"/>
              </a:spcBef>
              <a:spcAft>
                <a:spcPts val="0"/>
              </a:spcAft>
              <a:buFont typeface="Wingdings" panose="05000000000000000000" pitchFamily="2" charset="2"/>
              <a:buChar char="§"/>
              <a:defRPr/>
            </a:pPr>
            <a:r>
              <a:rPr lang="el-GR" sz="2800" dirty="0">
                <a:solidFill>
                  <a:prstClr val="black"/>
                </a:solidFill>
                <a:latin typeface="+mn-lt"/>
                <a:cs typeface="Times New Roman" panose="02020603050405020304" pitchFamily="18" charset="0"/>
              </a:rPr>
              <a:t>Η ενδυνάμωση της σταθερότητας του τραπεζικού συστήματος διεθνώς μπορεί να επιτευχθεί μέσα από:</a:t>
            </a:r>
          </a:p>
          <a:p>
            <a:pPr marL="457200" indent="-457200" algn="just" eaLnBrk="1" fontAlgn="auto" hangingPunct="1">
              <a:spcBef>
                <a:spcPts val="1800"/>
              </a:spcBef>
              <a:spcAft>
                <a:spcPts val="0"/>
              </a:spcAft>
              <a:buFont typeface="Courier New" panose="02070309020205020404" pitchFamily="49" charset="0"/>
              <a:buChar char="o"/>
              <a:defRPr/>
            </a:pPr>
            <a:r>
              <a:rPr lang="el-GR" sz="2400" dirty="0">
                <a:solidFill>
                  <a:prstClr val="black"/>
                </a:solidFill>
                <a:latin typeface="+mn-lt"/>
                <a:cs typeface="Times New Roman" panose="02020603050405020304" pitchFamily="18" charset="0"/>
              </a:rPr>
              <a:t>Την αύξηση της συνέπειας, της διαφάνειας και της ποιότητας της κεφαλαιακής βάσης των χρηματοπιστωτικών ιδρυμάτων. </a:t>
            </a:r>
          </a:p>
          <a:p>
            <a:pPr marL="457200" indent="-457200" algn="just" eaLnBrk="1" fontAlgn="auto" hangingPunct="1">
              <a:spcBef>
                <a:spcPts val="1800"/>
              </a:spcBef>
              <a:spcAft>
                <a:spcPts val="0"/>
              </a:spcAft>
              <a:buFont typeface="Courier New" panose="02070309020205020404" pitchFamily="49" charset="0"/>
              <a:buChar char="o"/>
              <a:defRPr/>
            </a:pPr>
            <a:r>
              <a:rPr lang="el-GR" sz="2400" dirty="0">
                <a:solidFill>
                  <a:prstClr val="black"/>
                </a:solidFill>
                <a:latin typeface="+mn-lt"/>
                <a:cs typeface="Times New Roman" panose="02020603050405020304" pitchFamily="18" charset="0"/>
              </a:rPr>
              <a:t>Την ενίσχυση της κεφαλαιακής επάρκειας όπου ο ορισμός του κεφαλαίου να περιλαμβάνει τις κοινές μετοχές και τα αποθεματικά κεφάλαια. Ο δείκτης κεφαλαιακής επάρκειας Tier Ι αυξάνεται από 4% σε 6% όπως αυξάνεται και η αναλογία των ιδίων κεφαλαίων προς τα σταθμισμένα με κίνδυνο στοιχεία του ενεργητικού από 2% σε 4,5</a:t>
            </a:r>
            <a:r>
              <a:rPr lang="el-GR" sz="2400" dirty="0" smtClean="0">
                <a:solidFill>
                  <a:prstClr val="black"/>
                </a:solidFill>
                <a:latin typeface="+mn-lt"/>
                <a:cs typeface="Times New Roman" panose="02020603050405020304" pitchFamily="18" charset="0"/>
              </a:rPr>
              <a:t>%.</a:t>
            </a:r>
            <a:endParaRPr lang="el-GR" dirty="0">
              <a:solidFill>
                <a:prstClr val="black"/>
              </a:solidFill>
              <a:latin typeface="+mn-lt"/>
              <a:cs typeface="Times New Roman" panose="02020603050405020304" pitchFamily="18" charset="0"/>
            </a:endParaRPr>
          </a:p>
          <a:p>
            <a:pPr marL="457200" indent="-457200" algn="just" eaLnBrk="1" fontAlgn="auto" hangingPunct="1">
              <a:spcBef>
                <a:spcPct val="20000"/>
              </a:spcBef>
              <a:spcAft>
                <a:spcPts val="0"/>
              </a:spcAft>
              <a:buFont typeface="Wingdings" panose="05000000000000000000" pitchFamily="2" charset="2"/>
              <a:buChar char="§"/>
              <a:defRPr/>
            </a:pPr>
            <a:endParaRPr lang="el-GR" sz="2800" dirty="0">
              <a:solidFill>
                <a:prstClr val="black"/>
              </a:solidFill>
              <a:cs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1458913"/>
            <a:ext cx="8964613" cy="5262562"/>
          </a:xfrm>
          <a:prstGeom prst="rect">
            <a:avLst/>
          </a:prstGeom>
          <a:noFill/>
          <a:ln w="9525">
            <a:noFill/>
            <a:miter lim="800000"/>
            <a:headEnd/>
            <a:tailEnd/>
          </a:ln>
        </p:spPr>
        <p:txBody>
          <a:bodyPr>
            <a:spAutoFit/>
          </a:bodyPr>
          <a:lstStyle/>
          <a:p>
            <a:pPr marL="457200" indent="-457200" algn="just" eaLnBrk="1" hangingPunct="1">
              <a:buFont typeface="Courier New" pitchFamily="49" charset="0"/>
              <a:buChar char="o"/>
            </a:pPr>
            <a:r>
              <a:rPr lang="el-GR" altLang="el-GR" sz="2400" dirty="0">
                <a:solidFill>
                  <a:srgbClr val="000000"/>
                </a:solidFill>
                <a:latin typeface="Calibri" pitchFamily="34" charset="0"/>
                <a:cs typeface="Times New Roman" pitchFamily="18" charset="0"/>
              </a:rPr>
              <a:t>Την υιοθέτηση μιας σειράς μέτρων για τη δημιουργία ειδικών σταθεροποιητικών κεφαλαιακών αποθεμάτων (buffers) σε καλές περιόδους τα οποία θα μπορούν να χρησιμοποιηθούν σε περιόδους κρίσης. Το όριο για το κεφαλαιακό απόθεμα θα πρέπει να είναι πάνω από 2,5% και να αποτελείται από κοινές μετοχές.</a:t>
            </a:r>
          </a:p>
          <a:p>
            <a:pPr marL="457200" indent="-457200" algn="just" eaLnBrk="1" hangingPunct="1">
              <a:buFont typeface="Courier New" pitchFamily="49" charset="0"/>
              <a:buChar char="o"/>
            </a:pPr>
            <a:r>
              <a:rPr lang="el-GR" altLang="el-GR" sz="2400" dirty="0">
                <a:solidFill>
                  <a:srgbClr val="000000"/>
                </a:solidFill>
                <a:latin typeface="Calibri" pitchFamily="34" charset="0"/>
                <a:cs typeface="Times New Roman" pitchFamily="18" charset="0"/>
              </a:rPr>
              <a:t>Τη σύσταση ενός αντικυκλικού πλεονάσματος κεφαλαίου το οποίο θα κυμαίνεται μεταξύ 0% και 2,5% και θα ισχύει μόνο σε περιπτώσεις υπερβολικής πιστωτικής επέκτασης. Ο σκοπός αυτού του κανόνα είναι να διορθωθεί η επίταση των κυκλικών διακυμάνσεων της Βασιλείας ΙΙ, ιδίως σε περιόδους οικονομικής επέκτασης.</a:t>
            </a:r>
          </a:p>
          <a:p>
            <a:pPr marL="457200" indent="-457200" algn="just" eaLnBrk="1" hangingPunct="1">
              <a:buFont typeface="Courier New" pitchFamily="49" charset="0"/>
              <a:buChar char="o"/>
            </a:pPr>
            <a:r>
              <a:rPr lang="el-GR" altLang="el-GR" sz="2400" dirty="0">
                <a:solidFill>
                  <a:srgbClr val="000000"/>
                </a:solidFill>
                <a:latin typeface="Calibri" pitchFamily="34" charset="0"/>
                <a:cs typeface="Times New Roman" pitchFamily="18" charset="0"/>
              </a:rPr>
              <a:t>Την καθιέρωση ενός ελάχιστου απαιτούμενου επίπεδου ρευστότητας για τράπεζες που δραστηριοποιούνται σε διεθνές επίπεδο.</a:t>
            </a:r>
          </a:p>
        </p:txBody>
      </p:sp>
      <p:sp>
        <p:nvSpPr>
          <p:cNvPr id="62467" name="Ορθογώνιο 3"/>
          <p:cNvSpPr>
            <a:spLocks noChangeArrowheads="1"/>
          </p:cNvSpPr>
          <p:nvPr/>
        </p:nvSpPr>
        <p:spPr bwMode="auto">
          <a:xfrm>
            <a:off x="0" y="116631"/>
            <a:ext cx="9036496" cy="1323439"/>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[8]</a:t>
            </a:r>
            <a:endParaRPr lang="el-GR" altLang="el-GR" sz="4400" dirty="0" smtClean="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964488" cy="404664"/>
          </a:xfrm>
        </p:spPr>
        <p:txBody>
          <a:bodyPr>
            <a:normAutofit fontScale="90000"/>
          </a:bodyPr>
          <a:lstStyle/>
          <a:p>
            <a:r>
              <a:rPr lang="en-US" b="1" u="sng" dirty="0" smtClean="0">
                <a:solidFill>
                  <a:srgbClr val="FF0000"/>
                </a:solidFill>
                <a:latin typeface="Tahoma" pitchFamily="34" charset="0"/>
              </a:rPr>
              <a:t/>
            </a:r>
            <a:br>
              <a:rPr lang="en-US" b="1" u="sng" dirty="0" smtClean="0">
                <a:solidFill>
                  <a:srgbClr val="FF0000"/>
                </a:solidFill>
                <a:latin typeface="Tahoma" pitchFamily="34" charset="0"/>
              </a:rPr>
            </a:br>
            <a:r>
              <a:rPr lang="el-GR" sz="3600" b="1" u="sng" dirty="0" smtClean="0">
                <a:solidFill>
                  <a:srgbClr val="FF0000"/>
                </a:solidFill>
                <a:latin typeface="Arial" pitchFamily="34" charset="0"/>
                <a:cs typeface="Arial" pitchFamily="34" charset="0"/>
              </a:rPr>
              <a:t>Δέκα Χρυσοί Κανόνες (</a:t>
            </a:r>
            <a:r>
              <a:rPr lang="en-US" sz="3600" b="1" u="sng" dirty="0" smtClean="0">
                <a:solidFill>
                  <a:srgbClr val="FF0000"/>
                </a:solidFill>
                <a:latin typeface="Arial" pitchFamily="34" charset="0"/>
                <a:cs typeface="Arial" pitchFamily="34" charset="0"/>
              </a:rPr>
              <a:t>10 Golden Rules</a:t>
            </a:r>
            <a:r>
              <a:rPr lang="el-GR" sz="3600" b="1" u="sng" dirty="0" smtClean="0">
                <a:solidFill>
                  <a:srgbClr val="FF0000"/>
                </a:solidFill>
                <a:latin typeface="Arial" pitchFamily="34" charset="0"/>
                <a:cs typeface="Arial" pitchFamily="34" charset="0"/>
              </a:rPr>
              <a:t>)</a:t>
            </a:r>
            <a:r>
              <a:rPr lang="en-US" b="1" u="sng" dirty="0" smtClean="0">
                <a:solidFill>
                  <a:srgbClr val="FF0000"/>
                </a:solidFill>
                <a:latin typeface="Tahoma" pitchFamily="34" charset="0"/>
              </a:rPr>
              <a:t/>
            </a:r>
            <a:br>
              <a:rPr lang="en-US" b="1" u="sng" dirty="0" smtClean="0">
                <a:solidFill>
                  <a:srgbClr val="FF0000"/>
                </a:solidFill>
                <a:latin typeface="Tahoma" pitchFamily="34" charset="0"/>
              </a:rPr>
            </a:br>
            <a:endParaRPr lang="el-GR" dirty="0"/>
          </a:p>
        </p:txBody>
      </p:sp>
      <p:sp>
        <p:nvSpPr>
          <p:cNvPr id="3" name="2 - Θέση περιεχομένου"/>
          <p:cNvSpPr>
            <a:spLocks noGrp="1"/>
          </p:cNvSpPr>
          <p:nvPr>
            <p:ph idx="1"/>
          </p:nvPr>
        </p:nvSpPr>
        <p:spPr>
          <a:xfrm>
            <a:off x="0" y="620688"/>
            <a:ext cx="9144000" cy="6237312"/>
          </a:xfrm>
        </p:spPr>
        <p:txBody>
          <a:bodyPr>
            <a:noAutofit/>
          </a:bodyPr>
          <a:lstStyle/>
          <a:p>
            <a:pPr algn="just">
              <a:buNone/>
            </a:pPr>
            <a:r>
              <a:rPr lang="en-US" sz="2200" b="1" dirty="0" smtClean="0">
                <a:solidFill>
                  <a:srgbClr val="7030A0"/>
                </a:solidFill>
              </a:rPr>
              <a:t>1. </a:t>
            </a:r>
            <a:r>
              <a:rPr lang="el-GR" sz="2200" b="1" dirty="0" smtClean="0">
                <a:solidFill>
                  <a:srgbClr val="7030A0"/>
                </a:solidFill>
              </a:rPr>
              <a:t>Δημιουργήστε εμπιστοσύνη και αξιοπιστία. "Κάντε αυτό που λέτε και πείτε τι κάνετε"</a:t>
            </a:r>
          </a:p>
          <a:p>
            <a:pPr algn="just">
              <a:buNone/>
            </a:pPr>
            <a:r>
              <a:rPr lang="el-GR" sz="2200" b="1" dirty="0" smtClean="0">
                <a:solidFill>
                  <a:srgbClr val="0000FF"/>
                </a:solidFill>
              </a:rPr>
              <a:t>2. Σεβασμός για το άτομο. "Αντιμετωπίστε ο ένας τον άλλον με αξιοπρέπεια και ακεραιότητα"</a:t>
            </a:r>
          </a:p>
          <a:p>
            <a:pPr algn="just">
              <a:buNone/>
            </a:pPr>
            <a:r>
              <a:rPr lang="el-GR" sz="2200" b="1" dirty="0" smtClean="0">
                <a:solidFill>
                  <a:srgbClr val="C00000"/>
                </a:solidFill>
              </a:rPr>
              <a:t>3. Δημιουργήστε μια κουλτούρα ανοικτών και ειλικρινών επικοινωνιών. "Ο καθένας πρέπει να αισθάνεται άνετα να μιλάει το μυαλό του"</a:t>
            </a:r>
          </a:p>
          <a:p>
            <a:pPr algn="just">
              <a:buNone/>
            </a:pPr>
            <a:r>
              <a:rPr lang="el-GR" sz="2200" b="1" dirty="0" smtClean="0">
                <a:solidFill>
                  <a:srgbClr val="002060"/>
                </a:solidFill>
              </a:rPr>
              <a:t>4. Ορίστε τον τόνο στο επάνω μέρος. "Η διαχείριση οδηγεί με παράδειγμα"</a:t>
            </a:r>
          </a:p>
          <a:p>
            <a:pPr algn="just">
              <a:buNone/>
            </a:pPr>
            <a:r>
              <a:rPr lang="el-GR" sz="2200" b="1" dirty="0" smtClean="0">
                <a:solidFill>
                  <a:srgbClr val="006600"/>
                </a:solidFill>
              </a:rPr>
              <a:t>5. Τηρήστε το νόμο. "Βάλτε το νόμο της γης σε ένα βάθρο"</a:t>
            </a:r>
          </a:p>
          <a:p>
            <a:pPr algn="just">
              <a:buNone/>
            </a:pPr>
            <a:r>
              <a:rPr lang="el-GR" sz="2200" b="1" dirty="0" smtClean="0">
                <a:solidFill>
                  <a:srgbClr val="0070C0"/>
                </a:solidFill>
              </a:rPr>
              <a:t>6. Αποφύγετε τη σύγκρουση συμφερόντων. "Προσελκύστε προσεκτικά και συνειδητά τα διάφορα συμφέροντα των μετόχων"</a:t>
            </a:r>
          </a:p>
          <a:p>
            <a:pPr algn="just">
              <a:buNone/>
            </a:pPr>
            <a:r>
              <a:rPr lang="el-GR" sz="2200" b="1" dirty="0" smtClean="0">
                <a:solidFill>
                  <a:schemeClr val="tx1">
                    <a:lumMod val="95000"/>
                    <a:lumOff val="5000"/>
                  </a:schemeClr>
                </a:solidFill>
              </a:rPr>
              <a:t>7. Ορίστε μετρήσεις και αναφέρετε με ακρίβεια τα αποτελέσματα. "Επίτευξη ισορροπίας μεταξύ βραχυπρόθεσμου και μακροπρόθεσμου"</a:t>
            </a:r>
          </a:p>
          <a:p>
            <a:pPr algn="just">
              <a:buNone/>
            </a:pPr>
            <a:r>
              <a:rPr lang="el-GR" sz="2200" b="1" dirty="0" smtClean="0">
                <a:solidFill>
                  <a:srgbClr val="CC3300"/>
                </a:solidFill>
              </a:rPr>
              <a:t>8. Προωθήστε την ουσία πάνω από τη φόρμα. "Εστίαση σε αυτό που είναι σημαντικό όχι σε ό, τι είναι βολικό"</a:t>
            </a:r>
          </a:p>
          <a:p>
            <a:pPr algn="just">
              <a:buNone/>
            </a:pPr>
            <a:r>
              <a:rPr lang="el-GR" sz="2200" b="1" dirty="0" smtClean="0">
                <a:solidFill>
                  <a:srgbClr val="FF0066"/>
                </a:solidFill>
              </a:rPr>
              <a:t>9. Να είστε πιστοί. "Για τις οικογένειές σας, την εταιρεία σας, οι ίδιοι"</a:t>
            </a:r>
          </a:p>
          <a:p>
            <a:pPr algn="just">
              <a:buNone/>
            </a:pPr>
            <a:r>
              <a:rPr lang="el-GR" sz="2200" b="1" dirty="0" smtClean="0">
                <a:solidFill>
                  <a:srgbClr val="0000FF"/>
                </a:solidFill>
              </a:rPr>
              <a:t>10. Κάνετε το σωστό. "Επειδή είναι σωστό να κάνουμε"</a:t>
            </a:r>
            <a:endParaRPr lang="el-GR" sz="2200" b="1" dirty="0">
              <a:solidFill>
                <a:srgbClr val="0000FF"/>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116632"/>
            <a:ext cx="9144000" cy="1323439"/>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defRPr/>
            </a:pPr>
            <a:r>
              <a:rPr lang="el-GR" sz="4000" b="1" dirty="0" smtClean="0">
                <a:solidFill>
                  <a:srgbClr val="7030A0"/>
                </a:solidFill>
                <a:cs typeface="Times New Roman" panose="02020603050405020304" pitchFamily="18" charset="0"/>
              </a:rPr>
              <a:t>Ρυθμιστικό Πλαίσιο των Πιστωτικών Ιδρυμάτων: Η Επιτροπή της Βασιλείας [9]</a:t>
            </a:r>
            <a:endParaRPr lang="nl-BE" altLang="el-GR" sz="4400" dirty="0" smtClean="0">
              <a:solidFill>
                <a:srgbClr val="0070C0"/>
              </a:solidFill>
            </a:endParaRPr>
          </a:p>
        </p:txBody>
      </p:sp>
      <p:sp>
        <p:nvSpPr>
          <p:cNvPr id="27651" name="TextBox 1"/>
          <p:cNvSpPr txBox="1">
            <a:spLocks noChangeArrowheads="1"/>
          </p:cNvSpPr>
          <p:nvPr/>
        </p:nvSpPr>
        <p:spPr bwMode="auto">
          <a:xfrm>
            <a:off x="161925" y="1628775"/>
            <a:ext cx="8874571" cy="5186035"/>
          </a:xfrm>
          <a:prstGeom prst="rect">
            <a:avLst/>
          </a:prstGeom>
          <a:noFill/>
          <a:ln w="9525">
            <a:noFill/>
            <a:miter lim="800000"/>
            <a:headEnd/>
            <a:tailEnd/>
          </a:ln>
        </p:spPr>
        <p:txBody>
          <a:bodyPr wrap="square">
            <a:spAutoFit/>
          </a:bodyPr>
          <a:lstStyle/>
          <a:p>
            <a:pPr marL="457200" indent="-457200" algn="just" eaLnBrk="1" hangingPunct="1">
              <a:buFont typeface="Arial" pitchFamily="34" charset="0"/>
              <a:buChar char="•"/>
            </a:pPr>
            <a:r>
              <a:rPr lang="el-GR" altLang="el-GR" sz="3200" b="1" dirty="0">
                <a:solidFill>
                  <a:srgbClr val="000000"/>
                </a:solidFill>
                <a:latin typeface="Calibri" pitchFamily="34" charset="0"/>
                <a:cs typeface="Times New Roman" pitchFamily="18" charset="0"/>
              </a:rPr>
              <a:t>Παράδειγμα υπολογισμού σταθμισμένου ως προς τον κίνδυνο </a:t>
            </a:r>
            <a:r>
              <a:rPr lang="el-GR" altLang="el-GR" sz="3200" b="1" dirty="0" smtClean="0">
                <a:solidFill>
                  <a:srgbClr val="000000"/>
                </a:solidFill>
                <a:latin typeface="Calibri" pitchFamily="34" charset="0"/>
                <a:cs typeface="Times New Roman" pitchFamily="18" charset="0"/>
              </a:rPr>
              <a:t>κεφαλαίου.</a:t>
            </a:r>
            <a:endParaRPr lang="el-GR" altLang="el-GR" sz="3200" b="1" dirty="0">
              <a:solidFill>
                <a:srgbClr val="000000"/>
              </a:solidFill>
              <a:latin typeface="Calibri" pitchFamily="34" charset="0"/>
              <a:cs typeface="Times New Roman" pitchFamily="18" charset="0"/>
            </a:endParaRPr>
          </a:p>
          <a:p>
            <a:pPr marL="457200" indent="-457200" algn="just" eaLnBrk="1" hangingPunct="1">
              <a:spcBef>
                <a:spcPts val="1800"/>
              </a:spcBef>
              <a:buFont typeface="Wingdings" pitchFamily="2" charset="2"/>
              <a:buChar char="§"/>
            </a:pPr>
            <a:r>
              <a:rPr lang="el-GR" altLang="el-GR" sz="2800" dirty="0">
                <a:solidFill>
                  <a:srgbClr val="000000"/>
                </a:solidFill>
                <a:latin typeface="Calibri" pitchFamily="34" charset="0"/>
              </a:rPr>
              <a:t>Κατά τους Blundell-Wignall &amp; Atkinson (2010)  η εφαρμογή του εποπτικού πλαισίου κρίνεται επιβεβλημένη και σε μη τραπεζικούς  χρηματοπιστωτικούς οργανισμούς διότι σε διαφορετική περίπτωση οι τράπεζες θα κληθούν να αντιμετωπίσουν αθέμιτο ανταγωνισμό ο οποίος θα συρρικνώσει το εποπτευόμενο τραπεζικό σύστημα προς όφελος του ανεξέλεγκτου μη τραπεζικού.</a:t>
            </a:r>
          </a:p>
          <a:p>
            <a:pPr marL="457200" indent="-457200" eaLnBrk="1" hangingPunct="1">
              <a:buFont typeface="Arial" pitchFamily="34" charset="0"/>
              <a:buChar char="•"/>
            </a:pPr>
            <a:endParaRPr lang="el-GR" altLang="el-GR" sz="2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αριθμού διαφάνειας"/>
          <p:cNvSpPr>
            <a:spLocks noGrp="1"/>
          </p:cNvSpPr>
          <p:nvPr>
            <p:ph type="sldNum" sz="quarter" idx="12"/>
          </p:nvPr>
        </p:nvSpPr>
        <p:spPr/>
        <p:txBody>
          <a:bodyPr/>
          <a:lstStyle/>
          <a:p>
            <a:fld id="{CEAADB86-E41C-4D85-AE87-F6281C589691}" type="slidenum">
              <a:rPr lang="en-US"/>
              <a:pPr/>
              <a:t>161</a:t>
            </a:fld>
            <a:r>
              <a:rPr lang="en-US" dirty="0"/>
              <a:t>1</a:t>
            </a:r>
            <a:endParaRPr lang="el-GR" dirty="0"/>
          </a:p>
        </p:txBody>
      </p:sp>
      <p:pic>
        <p:nvPicPr>
          <p:cNvPr id="400386" name="Picture 2"/>
          <p:cNvPicPr>
            <a:picLocks noChangeAspect="1" noChangeArrowheads="1"/>
          </p:cNvPicPr>
          <p:nvPr/>
        </p:nvPicPr>
        <p:blipFill>
          <a:blip r:embed="rId2" cstate="print"/>
          <a:srcRect b="18198"/>
          <a:stretch>
            <a:fillRect/>
          </a:stretch>
        </p:blipFill>
        <p:spPr bwMode="auto">
          <a:xfrm>
            <a:off x="0" y="0"/>
            <a:ext cx="9144000" cy="6858000"/>
          </a:xfrm>
          <a:prstGeom prst="rect">
            <a:avLst/>
          </a:prstGeom>
          <a:noFill/>
          <a:ln w="12700">
            <a:noFill/>
            <a:miter lim="800000"/>
            <a:headEnd type="none" w="sm" len="sm"/>
            <a:tailEnd type="none" w="sm" len="sm"/>
          </a:ln>
          <a:effectLst/>
        </p:spPr>
      </p:pic>
      <p:sp>
        <p:nvSpPr>
          <p:cNvPr id="400387" name="Text Box 3" descr="Slide2"/>
          <p:cNvSpPr txBox="1">
            <a:spLocks noChangeArrowheads="1"/>
          </p:cNvSpPr>
          <p:nvPr/>
        </p:nvSpPr>
        <p:spPr bwMode="auto">
          <a:xfrm>
            <a:off x="827584" y="0"/>
            <a:ext cx="8316416" cy="6389441"/>
          </a:xfrm>
          <a:prstGeom prst="rect">
            <a:avLst/>
          </a:prstGeom>
          <a:blipFill dpi="0" rotWithShape="0">
            <a:blip r:embed="rId3" cstate="print"/>
            <a:srcRect/>
            <a:stretch>
              <a:fillRect/>
            </a:stretch>
          </a:blipFill>
          <a:ln w="9525">
            <a:noFill/>
            <a:miter lim="800000"/>
            <a:headEnd/>
            <a:tailEnd/>
          </a:ln>
          <a:effectLst/>
        </p:spPr>
        <p:txBody>
          <a:bodyPr wrap="square" rIns="378000">
            <a:spAutoFit/>
          </a:bodyPr>
          <a:lstStyle/>
          <a:p>
            <a:pPr marL="88900">
              <a:spcBef>
                <a:spcPct val="50000"/>
              </a:spcBef>
              <a:buFontTx/>
              <a:buNone/>
            </a:pPr>
            <a:endParaRPr lang="en-US" b="0" dirty="0">
              <a:solidFill>
                <a:schemeClr val="tx1"/>
              </a:solidFill>
            </a:endParaRPr>
          </a:p>
          <a:p>
            <a:pPr marL="88900" algn="ctr">
              <a:spcBef>
                <a:spcPct val="50000"/>
              </a:spcBef>
              <a:buFontTx/>
              <a:buNone/>
            </a:pPr>
            <a:r>
              <a:rPr lang="el-GR" sz="3200" b="1" dirty="0" smtClean="0">
                <a:effectLst>
                  <a:outerShdw blurRad="38100" dist="38100" dir="2700000" algn="tl">
                    <a:srgbClr val="C0C0C0"/>
                  </a:outerShdw>
                </a:effectLst>
              </a:rPr>
              <a:t>ΓΝΩΡΙΣΕ ΤΟΝ ΠΕΛΑΤΗ ΣΟΥ</a:t>
            </a:r>
            <a:endParaRPr lang="en-US" sz="3200" b="1" dirty="0"/>
          </a:p>
          <a:p>
            <a:pPr marL="88900" algn="just">
              <a:spcBef>
                <a:spcPct val="20000"/>
              </a:spcBef>
              <a:buFont typeface="Wingdings" pitchFamily="2" charset="2"/>
              <a:buNone/>
            </a:pPr>
            <a:r>
              <a:rPr lang="en-US" b="0" dirty="0"/>
              <a:t>	</a:t>
            </a:r>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l-GR"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sz="1600" b="0" dirty="0"/>
          </a:p>
        </p:txBody>
      </p:sp>
      <p:sp>
        <p:nvSpPr>
          <p:cNvPr id="400388" name="Line 4"/>
          <p:cNvSpPr>
            <a:spLocks noChangeShapeType="1"/>
          </p:cNvSpPr>
          <p:nvPr/>
        </p:nvSpPr>
        <p:spPr bwMode="auto">
          <a:xfrm>
            <a:off x="1295400" y="990600"/>
            <a:ext cx="7848600" cy="0"/>
          </a:xfrm>
          <a:prstGeom prst="line">
            <a:avLst/>
          </a:prstGeom>
          <a:noFill/>
          <a:ln w="57150" cmpd="thinThick">
            <a:solidFill>
              <a:srgbClr val="3366FF"/>
            </a:solidFill>
            <a:round/>
            <a:headEnd/>
            <a:tailEnd/>
          </a:ln>
          <a:effectLst/>
        </p:spPr>
        <p:txBody>
          <a:bodyPr anchor="ctr"/>
          <a:lstStyle/>
          <a:p>
            <a:endParaRPr lang="el-GR" dirty="0"/>
          </a:p>
        </p:txBody>
      </p:sp>
      <p:pic>
        <p:nvPicPr>
          <p:cNvPr id="400390" name="Picture 6"/>
          <p:cNvPicPr>
            <a:picLocks noChangeAspect="1" noChangeArrowheads="1"/>
          </p:cNvPicPr>
          <p:nvPr/>
        </p:nvPicPr>
        <p:blipFill>
          <a:blip r:embed="rId4" cstate="print"/>
          <a:srcRect/>
          <a:stretch>
            <a:fillRect/>
          </a:stretch>
        </p:blipFill>
        <p:spPr bwMode="auto">
          <a:xfrm>
            <a:off x="179388" y="5661025"/>
            <a:ext cx="1655762" cy="863600"/>
          </a:xfrm>
          <a:prstGeom prst="rect">
            <a:avLst/>
          </a:prstGeom>
          <a:noFill/>
          <a:ln w="9525">
            <a:noFill/>
            <a:miter lim="800000"/>
            <a:headEnd/>
            <a:tailEnd/>
          </a:ln>
        </p:spPr>
      </p:pic>
      <p:sp>
        <p:nvSpPr>
          <p:cNvPr id="400391" name="Text Box 7"/>
          <p:cNvSpPr txBox="1">
            <a:spLocks noChangeArrowheads="1"/>
          </p:cNvSpPr>
          <p:nvPr/>
        </p:nvSpPr>
        <p:spPr bwMode="auto">
          <a:xfrm>
            <a:off x="827584" y="1052513"/>
            <a:ext cx="7921129" cy="4832092"/>
          </a:xfrm>
          <a:prstGeom prst="rect">
            <a:avLst/>
          </a:prstGeom>
          <a:noFill/>
          <a:ln w="9525">
            <a:noFill/>
            <a:miter lim="800000"/>
            <a:headEnd/>
            <a:tailEnd/>
          </a:ln>
          <a:effectLst/>
        </p:spPr>
        <p:txBody>
          <a:bodyPr wrap="square" rIns="54000">
            <a:spAutoFit/>
          </a:bodyPr>
          <a:lstStyle/>
          <a:p>
            <a:pPr marL="88900" algn="just">
              <a:lnSpc>
                <a:spcPct val="110000"/>
              </a:lnSpc>
              <a:spcBef>
                <a:spcPct val="10000"/>
              </a:spcBef>
              <a:spcAft>
                <a:spcPct val="10000"/>
              </a:spcAft>
              <a:buFont typeface="Wingdings" pitchFamily="2" charset="2"/>
              <a:buNone/>
            </a:pPr>
            <a:r>
              <a:rPr lang="el-GR" sz="2000" b="1" dirty="0" smtClean="0"/>
              <a:t>Στο </a:t>
            </a:r>
            <a:r>
              <a:rPr lang="el-GR" sz="2000" b="1" dirty="0"/>
              <a:t>πλαίσιο της αρχής «γνώρισε τον πελάτη σου» περιλαμβάνονται πολιτικές και διαδικασίες </a:t>
            </a:r>
            <a:r>
              <a:rPr lang="el-GR" sz="2000" b="1" u="sng" dirty="0">
                <a:effectLst>
                  <a:outerShdw blurRad="38100" dist="38100" dir="2700000" algn="tl">
                    <a:srgbClr val="C0C0C0"/>
                  </a:outerShdw>
                </a:effectLst>
              </a:rPr>
              <a:t>συνολικής</a:t>
            </a:r>
            <a:r>
              <a:rPr lang="el-GR" sz="2000" b="1" dirty="0"/>
              <a:t> διαχείρισης των κινδύνων των τραπεζών με υποχρέωση:</a:t>
            </a:r>
          </a:p>
          <a:p>
            <a:pPr marL="88900" algn="just">
              <a:lnSpc>
                <a:spcPct val="110000"/>
              </a:lnSpc>
              <a:spcBef>
                <a:spcPct val="10000"/>
              </a:spcBef>
              <a:spcAft>
                <a:spcPct val="10000"/>
              </a:spcAft>
              <a:buFont typeface="Arial" pitchFamily="34" charset="0"/>
              <a:buChar char="•"/>
            </a:pPr>
            <a:r>
              <a:rPr lang="el-GR" sz="2000" b="1" dirty="0"/>
              <a:t>ταξινόμησης</a:t>
            </a:r>
            <a:r>
              <a:rPr lang="el-GR" sz="2000" b="1" u="sng" dirty="0"/>
              <a:t> των συναλλασσομένων και των συναλλαγών με βάση τον κίνδυνο</a:t>
            </a:r>
            <a:r>
              <a:rPr lang="el-GR" sz="2000" b="1" dirty="0"/>
              <a:t> </a:t>
            </a:r>
            <a:r>
              <a:rPr lang="el-GR" sz="2000" b="1" dirty="0">
                <a:sym typeface="Symbol" pitchFamily="18" charset="2"/>
              </a:rPr>
              <a:t> διαπίστωση </a:t>
            </a:r>
            <a:r>
              <a:rPr lang="el-GR" sz="2000" b="1" dirty="0"/>
              <a:t>τυχόν </a:t>
            </a:r>
            <a:r>
              <a:rPr lang="el-GR" sz="2000" b="1" u="sng" dirty="0"/>
              <a:t>αποκλίσεων από το προφίλ του συναλλασσόμενου</a:t>
            </a:r>
            <a:r>
              <a:rPr lang="el-GR" sz="2000" b="1" dirty="0"/>
              <a:t> </a:t>
            </a:r>
            <a:r>
              <a:rPr lang="el-GR" sz="2000" b="1" dirty="0">
                <a:sym typeface="Symbol" pitchFamily="18" charset="2"/>
              </a:rPr>
              <a:t> </a:t>
            </a:r>
            <a:r>
              <a:rPr lang="el-GR" sz="2000" b="1" u="sng" dirty="0"/>
              <a:t>αναφορά στην Εθνική Αρχή</a:t>
            </a:r>
            <a:r>
              <a:rPr lang="el-GR" sz="2000" b="1" dirty="0"/>
              <a:t>, αλλά και ...</a:t>
            </a:r>
            <a:endParaRPr lang="el-GR" sz="2000" b="1" dirty="0">
              <a:sym typeface="Symbol" pitchFamily="18" charset="2"/>
            </a:endParaRPr>
          </a:p>
          <a:p>
            <a:pPr marL="88900" algn="just">
              <a:lnSpc>
                <a:spcPct val="110000"/>
              </a:lnSpc>
              <a:spcBef>
                <a:spcPct val="10000"/>
              </a:spcBef>
              <a:spcAft>
                <a:spcPct val="10000"/>
              </a:spcAft>
              <a:buFont typeface="Arial" pitchFamily="34" charset="0"/>
              <a:buChar char="•"/>
            </a:pPr>
            <a:r>
              <a:rPr lang="el-GR" sz="2000" b="1" dirty="0"/>
              <a:t>μη σύναψης ή συνέχισης σχέσεων με ανεπαρκώς εποπτευόμενες τράπεζες ή με εικονικές τράπεζες (</a:t>
            </a:r>
            <a:r>
              <a:rPr lang="en-GB" sz="2000" b="1" dirty="0"/>
              <a:t>shell banks</a:t>
            </a:r>
            <a:r>
              <a:rPr lang="el-GR" sz="2000" b="1" dirty="0"/>
              <a:t>), </a:t>
            </a:r>
          </a:p>
          <a:p>
            <a:pPr marL="88900" algn="just">
              <a:lnSpc>
                <a:spcPct val="110000"/>
              </a:lnSpc>
              <a:spcBef>
                <a:spcPct val="10000"/>
              </a:spcBef>
              <a:spcAft>
                <a:spcPct val="10000"/>
              </a:spcAft>
              <a:buFont typeface="Arial" pitchFamily="34" charset="0"/>
              <a:buChar char="•"/>
            </a:pPr>
            <a:r>
              <a:rPr lang="el-GR" sz="2000" b="1" dirty="0"/>
              <a:t>πολιτικής αποδοχής ή μη της συμβατικής σχέσης με τον πελάτη, </a:t>
            </a:r>
          </a:p>
          <a:p>
            <a:pPr marL="88900" algn="just">
              <a:lnSpc>
                <a:spcPct val="110000"/>
              </a:lnSpc>
              <a:spcBef>
                <a:spcPct val="10000"/>
              </a:spcBef>
              <a:spcAft>
                <a:spcPct val="10000"/>
              </a:spcAft>
              <a:buFont typeface="Arial" pitchFamily="34" charset="0"/>
              <a:buChar char="•"/>
            </a:pPr>
            <a:r>
              <a:rPr lang="el-GR" sz="2000" b="1" dirty="0"/>
              <a:t>εξελισσόμενων εκπαιδευτικών προγραμμάτων για το προσωπικό τους,</a:t>
            </a:r>
          </a:p>
          <a:p>
            <a:pPr marL="88900" algn="just">
              <a:lnSpc>
                <a:spcPct val="110000"/>
              </a:lnSpc>
              <a:spcBef>
                <a:spcPct val="10000"/>
              </a:spcBef>
              <a:spcAft>
                <a:spcPct val="10000"/>
              </a:spcAft>
              <a:buFont typeface="Arial" pitchFamily="34" charset="0"/>
              <a:buChar char="•"/>
            </a:pPr>
            <a:r>
              <a:rPr lang="el-GR" sz="2000" b="1" dirty="0"/>
              <a:t>δυνατότητας πραγματοποίησης ανώνυμων αναφορών,</a:t>
            </a:r>
          </a:p>
          <a:p>
            <a:pPr marL="88900" algn="just">
              <a:lnSpc>
                <a:spcPct val="110000"/>
              </a:lnSpc>
              <a:spcBef>
                <a:spcPct val="10000"/>
              </a:spcBef>
              <a:spcAft>
                <a:spcPct val="10000"/>
              </a:spcAft>
              <a:buFont typeface="Arial" pitchFamily="34" charset="0"/>
              <a:buChar char="•"/>
            </a:pPr>
            <a:r>
              <a:rPr lang="el-GR" sz="2000" b="1" dirty="0"/>
              <a:t>διαχωρισμού καθηκόντων και μη χρήσης εμπιστευτικών πληροφοριών.</a:t>
            </a:r>
          </a:p>
          <a:p>
            <a:pPr marL="88900" algn="just">
              <a:buFont typeface="Wingdings" pitchFamily="2" charset="2"/>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0387"/>
                                        </p:tgtEl>
                                        <p:attrNameLst>
                                          <p:attrName>style.visibility</p:attrName>
                                        </p:attrNameLst>
                                      </p:cBhvr>
                                      <p:to>
                                        <p:strVal val="visible"/>
                                      </p:to>
                                    </p:set>
                                    <p:anim calcmode="lin" valueType="num">
                                      <p:cBhvr additive="base">
                                        <p:cTn id="7" dur="500" fill="hold"/>
                                        <p:tgtEl>
                                          <p:spTgt spid="400387"/>
                                        </p:tgtEl>
                                        <p:attrNameLst>
                                          <p:attrName>ppt_x</p:attrName>
                                        </p:attrNameLst>
                                      </p:cBhvr>
                                      <p:tavLst>
                                        <p:tav tm="0">
                                          <p:val>
                                            <p:strVal val="0-#ppt_w/2"/>
                                          </p:val>
                                        </p:tav>
                                        <p:tav tm="100000">
                                          <p:val>
                                            <p:strVal val="#ppt_x"/>
                                          </p:val>
                                        </p:tav>
                                      </p:tavLst>
                                    </p:anim>
                                    <p:anim calcmode="lin" valueType="num">
                                      <p:cBhvr additive="base">
                                        <p:cTn id="8" dur="500" fill="hold"/>
                                        <p:tgtEl>
                                          <p:spTgt spid="400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91"/>
                                        </p:tgtEl>
                                        <p:attrNameLst>
                                          <p:attrName>style.visibility</p:attrName>
                                        </p:attrNameLst>
                                      </p:cBhvr>
                                      <p:to>
                                        <p:strVal val="visible"/>
                                      </p:to>
                                    </p:set>
                                    <p:anim calcmode="lin" valueType="num">
                                      <p:cBhvr additive="base">
                                        <p:cTn id="13" dur="500" fill="hold"/>
                                        <p:tgtEl>
                                          <p:spTgt spid="400391"/>
                                        </p:tgtEl>
                                        <p:attrNameLst>
                                          <p:attrName>ppt_x</p:attrName>
                                        </p:attrNameLst>
                                      </p:cBhvr>
                                      <p:tavLst>
                                        <p:tav tm="0">
                                          <p:val>
                                            <p:strVal val="0-#ppt_w/2"/>
                                          </p:val>
                                        </p:tav>
                                        <p:tav tm="100000">
                                          <p:val>
                                            <p:strVal val="#ppt_x"/>
                                          </p:val>
                                        </p:tav>
                                      </p:tavLst>
                                    </p:anim>
                                    <p:anim calcmode="lin" valueType="num">
                                      <p:cBhvr additive="base">
                                        <p:cTn id="14" dur="500" fill="hold"/>
                                        <p:tgtEl>
                                          <p:spTgt spid="400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animBg="1" autoUpdateAnimBg="0"/>
      <p:bldP spid="400391"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 Θέση αριθμού διαφάνειας"/>
          <p:cNvSpPr>
            <a:spLocks noGrp="1"/>
          </p:cNvSpPr>
          <p:nvPr>
            <p:ph type="sldNum" sz="quarter" idx="12"/>
          </p:nvPr>
        </p:nvSpPr>
        <p:spPr/>
        <p:txBody>
          <a:bodyPr/>
          <a:lstStyle/>
          <a:p>
            <a:fld id="{2DBED5D6-4A42-4629-9E74-779B5C0B3A8E}" type="slidenum">
              <a:rPr lang="en-US"/>
              <a:pPr/>
              <a:t>162</a:t>
            </a:fld>
            <a:r>
              <a:rPr lang="en-US" dirty="0"/>
              <a:t>1</a:t>
            </a:r>
            <a:endParaRPr lang="el-GR" dirty="0"/>
          </a:p>
        </p:txBody>
      </p:sp>
      <p:pic>
        <p:nvPicPr>
          <p:cNvPr id="401410" name="Picture 2"/>
          <p:cNvPicPr>
            <a:picLocks noChangeAspect="1" noChangeArrowheads="1"/>
          </p:cNvPicPr>
          <p:nvPr/>
        </p:nvPicPr>
        <p:blipFill>
          <a:blip r:embed="rId2" cstate="print"/>
          <a:srcRect b="18198"/>
          <a:stretch>
            <a:fillRect/>
          </a:stretch>
        </p:blipFill>
        <p:spPr bwMode="auto">
          <a:xfrm>
            <a:off x="0" y="0"/>
            <a:ext cx="9144000" cy="6858000"/>
          </a:xfrm>
          <a:prstGeom prst="rect">
            <a:avLst/>
          </a:prstGeom>
          <a:noFill/>
          <a:ln w="12700">
            <a:noFill/>
            <a:miter lim="800000"/>
            <a:headEnd type="none" w="sm" len="sm"/>
            <a:tailEnd type="none" w="sm" len="sm"/>
          </a:ln>
          <a:effectLst/>
        </p:spPr>
      </p:pic>
      <p:sp>
        <p:nvSpPr>
          <p:cNvPr id="401411" name="Text Box 3" descr="Slide2"/>
          <p:cNvSpPr txBox="1">
            <a:spLocks noChangeArrowheads="1"/>
          </p:cNvSpPr>
          <p:nvPr/>
        </p:nvSpPr>
        <p:spPr bwMode="auto">
          <a:xfrm>
            <a:off x="1219200" y="0"/>
            <a:ext cx="7924800" cy="6389441"/>
          </a:xfrm>
          <a:prstGeom prst="rect">
            <a:avLst/>
          </a:prstGeom>
          <a:blipFill dpi="0" rotWithShape="0">
            <a:blip r:embed="rId3" cstate="print"/>
            <a:srcRect/>
            <a:stretch>
              <a:fillRect/>
            </a:stretch>
          </a:blipFill>
          <a:ln w="9525">
            <a:noFill/>
            <a:miter lim="800000"/>
            <a:headEnd/>
            <a:tailEnd/>
          </a:ln>
          <a:effectLst/>
        </p:spPr>
        <p:txBody>
          <a:bodyPr rIns="378000">
            <a:spAutoFit/>
          </a:bodyPr>
          <a:lstStyle/>
          <a:p>
            <a:pPr marL="88900">
              <a:spcBef>
                <a:spcPct val="50000"/>
              </a:spcBef>
              <a:buFontTx/>
              <a:buNone/>
            </a:pPr>
            <a:endParaRPr lang="en-US" b="0" dirty="0">
              <a:solidFill>
                <a:schemeClr val="tx1"/>
              </a:solidFill>
            </a:endParaRPr>
          </a:p>
          <a:p>
            <a:pPr marL="88900" algn="ctr">
              <a:spcBef>
                <a:spcPct val="50000"/>
              </a:spcBef>
              <a:buFontTx/>
              <a:buNone/>
            </a:pPr>
            <a:r>
              <a:rPr lang="el-GR" sz="3200" b="1" dirty="0">
                <a:effectLst>
                  <a:outerShdw blurRad="38100" dist="38100" dir="2700000" algn="tl">
                    <a:srgbClr val="C0C0C0"/>
                  </a:outerShdw>
                </a:effectLst>
              </a:rPr>
              <a:t>Διενέργεια ελέγχων - Αναφορές</a:t>
            </a:r>
            <a:endParaRPr lang="en-US" sz="3200" b="1" dirty="0"/>
          </a:p>
          <a:p>
            <a:pPr marL="88900" algn="just">
              <a:spcBef>
                <a:spcPct val="20000"/>
              </a:spcBef>
              <a:buFont typeface="Wingdings" pitchFamily="2" charset="2"/>
              <a:buNone/>
            </a:pPr>
            <a:r>
              <a:rPr lang="en-US" b="0" dirty="0"/>
              <a:t>	</a:t>
            </a:r>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l-GR"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b="0" dirty="0"/>
          </a:p>
          <a:p>
            <a:pPr marL="88900" algn="just">
              <a:spcBef>
                <a:spcPct val="20000"/>
              </a:spcBef>
              <a:buFont typeface="Wingdings" pitchFamily="2" charset="2"/>
              <a:buNone/>
            </a:pPr>
            <a:endParaRPr lang="en-US" sz="1600" b="0" dirty="0"/>
          </a:p>
        </p:txBody>
      </p:sp>
      <p:sp>
        <p:nvSpPr>
          <p:cNvPr id="401412" name="Line 4"/>
          <p:cNvSpPr>
            <a:spLocks noChangeShapeType="1"/>
          </p:cNvSpPr>
          <p:nvPr/>
        </p:nvSpPr>
        <p:spPr bwMode="auto">
          <a:xfrm>
            <a:off x="1295400" y="990600"/>
            <a:ext cx="7848600" cy="0"/>
          </a:xfrm>
          <a:prstGeom prst="line">
            <a:avLst/>
          </a:prstGeom>
          <a:noFill/>
          <a:ln w="57150" cmpd="thinThick">
            <a:solidFill>
              <a:srgbClr val="3366FF"/>
            </a:solidFill>
            <a:round/>
            <a:headEnd/>
            <a:tailEnd/>
          </a:ln>
          <a:effectLst/>
        </p:spPr>
        <p:txBody>
          <a:bodyPr anchor="ctr"/>
          <a:lstStyle/>
          <a:p>
            <a:endParaRPr lang="el-GR" dirty="0"/>
          </a:p>
        </p:txBody>
      </p:sp>
      <p:pic>
        <p:nvPicPr>
          <p:cNvPr id="401414" name="Picture 6"/>
          <p:cNvPicPr>
            <a:picLocks noChangeAspect="1" noChangeArrowheads="1"/>
          </p:cNvPicPr>
          <p:nvPr/>
        </p:nvPicPr>
        <p:blipFill>
          <a:blip r:embed="rId4" cstate="print"/>
          <a:srcRect/>
          <a:stretch>
            <a:fillRect/>
          </a:stretch>
        </p:blipFill>
        <p:spPr bwMode="auto">
          <a:xfrm>
            <a:off x="179388" y="5661025"/>
            <a:ext cx="1655762" cy="863600"/>
          </a:xfrm>
          <a:prstGeom prst="rect">
            <a:avLst/>
          </a:prstGeom>
          <a:noFill/>
          <a:ln w="9525">
            <a:noFill/>
            <a:miter lim="800000"/>
            <a:headEnd/>
            <a:tailEnd/>
          </a:ln>
        </p:spPr>
      </p:pic>
      <p:sp>
        <p:nvSpPr>
          <p:cNvPr id="401415" name="Text Box 7"/>
          <p:cNvSpPr txBox="1">
            <a:spLocks noChangeArrowheads="1"/>
          </p:cNvSpPr>
          <p:nvPr/>
        </p:nvSpPr>
        <p:spPr bwMode="auto">
          <a:xfrm>
            <a:off x="971600" y="981075"/>
            <a:ext cx="7777113" cy="2382191"/>
          </a:xfrm>
          <a:prstGeom prst="rect">
            <a:avLst/>
          </a:prstGeom>
          <a:noFill/>
          <a:ln w="9525">
            <a:noFill/>
            <a:miter lim="800000"/>
            <a:headEnd/>
            <a:tailEnd/>
          </a:ln>
          <a:effectLst/>
        </p:spPr>
        <p:txBody>
          <a:bodyPr wrap="square" rIns="54000">
            <a:spAutoFit/>
          </a:bodyPr>
          <a:lstStyle/>
          <a:p>
            <a:pPr marL="88900" algn="just">
              <a:lnSpc>
                <a:spcPct val="110000"/>
              </a:lnSpc>
              <a:buFont typeface="Wingdings" pitchFamily="2" charset="2"/>
              <a:buNone/>
            </a:pPr>
            <a:r>
              <a:rPr lang="el-GR" b="1" dirty="0"/>
              <a:t>Οι απαιτήσεις αυτές της </a:t>
            </a:r>
            <a:r>
              <a:rPr lang="el-GR" b="1" dirty="0">
                <a:solidFill>
                  <a:schemeClr val="tx1"/>
                </a:solidFill>
              </a:rPr>
              <a:t>Τράπεζας της Ελλάδος</a:t>
            </a:r>
            <a:r>
              <a:rPr lang="el-GR" b="1" dirty="0"/>
              <a:t> αφορούν τις </a:t>
            </a:r>
            <a:r>
              <a:rPr lang="el-GR" b="1" dirty="0">
                <a:solidFill>
                  <a:schemeClr val="tx1"/>
                </a:solidFill>
              </a:rPr>
              <a:t>πολιτικές και την</a:t>
            </a:r>
            <a:r>
              <a:rPr lang="el-GR" b="1" dirty="0"/>
              <a:t> </a:t>
            </a:r>
            <a:r>
              <a:rPr lang="el-GR" b="1" dirty="0">
                <a:solidFill>
                  <a:schemeClr val="tx1"/>
                </a:solidFill>
              </a:rPr>
              <a:t>επάρκεια των διαδικασιών για τη διενέργεια αναφορών</a:t>
            </a:r>
            <a:r>
              <a:rPr lang="el-GR" b="1" dirty="0"/>
              <a:t> στην </a:t>
            </a:r>
            <a:r>
              <a:rPr lang="el-GR" b="1" dirty="0">
                <a:solidFill>
                  <a:srgbClr val="C00000"/>
                </a:solidFill>
              </a:rPr>
              <a:t>Εθνική Αρχή</a:t>
            </a:r>
            <a:r>
              <a:rPr lang="el-GR" b="1" dirty="0"/>
              <a:t>, η οποία είναι και η μόνη αρμόδια να τις </a:t>
            </a:r>
            <a:r>
              <a:rPr lang="el-GR" b="1" dirty="0">
                <a:solidFill>
                  <a:srgbClr val="FF0000"/>
                </a:solidFill>
              </a:rPr>
              <a:t>αξιολογήσει ανακριτικά</a:t>
            </a:r>
            <a:r>
              <a:rPr lang="el-GR" b="1" dirty="0"/>
              <a:t>. </a:t>
            </a:r>
          </a:p>
          <a:p>
            <a:pPr marL="88900" algn="ctr">
              <a:spcBef>
                <a:spcPct val="50000"/>
              </a:spcBef>
              <a:buFont typeface="Wingdings" pitchFamily="2" charset="2"/>
              <a:buNone/>
            </a:pPr>
            <a:r>
              <a:rPr lang="el-GR" sz="2000" b="1" u="sng" dirty="0"/>
              <a:t>Πρωταρχική ευθύνη των Διοικήσεων η λήψη μέτρων.</a:t>
            </a:r>
          </a:p>
          <a:p>
            <a:pPr marL="88900" algn="just">
              <a:spcBef>
                <a:spcPct val="30000"/>
              </a:spcBef>
              <a:buFont typeface="Wingdings" pitchFamily="2" charset="2"/>
              <a:buNone/>
            </a:pPr>
            <a:r>
              <a:rPr lang="el-GR" b="1" dirty="0"/>
              <a:t>Για λόγους αποτελεσματικότητας, η ΤτΕ επικεντρώνεται στη </a:t>
            </a:r>
            <a:r>
              <a:rPr lang="el-GR" b="1" u="sng" dirty="0"/>
              <a:t>διενέργεια ελέγχων</a:t>
            </a:r>
            <a:r>
              <a:rPr lang="el-GR" b="1" dirty="0"/>
              <a:t> τόσο στο επίπεδο κεντρικής διοίκησης των τραπεζών, το δίκτυο στα Βαλκάνια, όσο και σε δειγματοληπτικούς ελέγχους σε υποκαταστήματα. </a:t>
            </a:r>
          </a:p>
        </p:txBody>
      </p:sp>
      <p:sp>
        <p:nvSpPr>
          <p:cNvPr id="401417" name="Text Box 9"/>
          <p:cNvSpPr txBox="1">
            <a:spLocks noChangeArrowheads="1"/>
          </p:cNvSpPr>
          <p:nvPr/>
        </p:nvSpPr>
        <p:spPr bwMode="auto">
          <a:xfrm>
            <a:off x="971600" y="3573016"/>
            <a:ext cx="7920880" cy="1754326"/>
          </a:xfrm>
          <a:prstGeom prst="rect">
            <a:avLst/>
          </a:prstGeom>
          <a:noFill/>
          <a:ln w="9525">
            <a:noFill/>
            <a:miter lim="800000"/>
            <a:headEnd/>
            <a:tailEnd/>
          </a:ln>
          <a:effectLst/>
        </p:spPr>
        <p:txBody>
          <a:bodyPr wrap="square" rIns="54000">
            <a:spAutoFit/>
          </a:bodyPr>
          <a:lstStyle/>
          <a:p>
            <a:pPr marL="88900" algn="just">
              <a:buFont typeface="Wingdings" pitchFamily="2" charset="2"/>
              <a:buNone/>
            </a:pPr>
            <a:r>
              <a:rPr lang="el-GR" b="1" dirty="0"/>
              <a:t>Από τα διαθέσιμα στοιχεία υπάρχει αύξηση των αναφορών των πιστωτικών ιδρυμάτων προς την Εθνική Αρχή, </a:t>
            </a:r>
            <a:r>
              <a:rPr lang="el-GR" b="1" u="sng" dirty="0"/>
              <a:t>καθώς το 89% των συνολικών αναφορών</a:t>
            </a:r>
            <a:r>
              <a:rPr lang="el-GR" b="1" dirty="0"/>
              <a:t> κατά το 2005 </a:t>
            </a:r>
            <a:r>
              <a:rPr lang="el-GR" b="1" u="sng" dirty="0"/>
              <a:t>προέρχονταν από τράπεζες</a:t>
            </a:r>
            <a:r>
              <a:rPr lang="el-GR" b="1" dirty="0"/>
              <a:t> ...</a:t>
            </a:r>
          </a:p>
          <a:p>
            <a:pPr marL="88900" algn="just">
              <a:buFont typeface="Wingdings" pitchFamily="2" charset="2"/>
              <a:buNone/>
            </a:pPr>
            <a:endParaRPr lang="el-GR" b="1" dirty="0"/>
          </a:p>
          <a:p>
            <a:pPr marL="88900" algn="just">
              <a:buFont typeface="Wingdings" pitchFamily="2" charset="2"/>
              <a:buNone/>
            </a:pPr>
            <a:r>
              <a:rPr lang="el-GR" b="1" i="1" dirty="0"/>
              <a:t>...αλλά απαιτείται περαιτέρω βελτίωση των μηχανισμών ανίχνευσης ιδίως με την ωρίμανση των νέων διατάξεων.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1411"/>
                                        </p:tgtEl>
                                        <p:attrNameLst>
                                          <p:attrName>style.visibility</p:attrName>
                                        </p:attrNameLst>
                                      </p:cBhvr>
                                      <p:to>
                                        <p:strVal val="visible"/>
                                      </p:to>
                                    </p:set>
                                    <p:anim calcmode="lin" valueType="num">
                                      <p:cBhvr additive="base">
                                        <p:cTn id="7" dur="500" fill="hold"/>
                                        <p:tgtEl>
                                          <p:spTgt spid="401411"/>
                                        </p:tgtEl>
                                        <p:attrNameLst>
                                          <p:attrName>ppt_x</p:attrName>
                                        </p:attrNameLst>
                                      </p:cBhvr>
                                      <p:tavLst>
                                        <p:tav tm="0">
                                          <p:val>
                                            <p:strVal val="0-#ppt_w/2"/>
                                          </p:val>
                                        </p:tav>
                                        <p:tav tm="100000">
                                          <p:val>
                                            <p:strVal val="#ppt_x"/>
                                          </p:val>
                                        </p:tav>
                                      </p:tavLst>
                                    </p:anim>
                                    <p:anim calcmode="lin" valueType="num">
                                      <p:cBhvr additive="base">
                                        <p:cTn id="8" dur="500" fill="hold"/>
                                        <p:tgtEl>
                                          <p:spTgt spid="401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1415"/>
                                        </p:tgtEl>
                                        <p:attrNameLst>
                                          <p:attrName>style.visibility</p:attrName>
                                        </p:attrNameLst>
                                      </p:cBhvr>
                                      <p:to>
                                        <p:strVal val="visible"/>
                                      </p:to>
                                    </p:set>
                                    <p:anim calcmode="lin" valueType="num">
                                      <p:cBhvr additive="base">
                                        <p:cTn id="13" dur="500" fill="hold"/>
                                        <p:tgtEl>
                                          <p:spTgt spid="401415"/>
                                        </p:tgtEl>
                                        <p:attrNameLst>
                                          <p:attrName>ppt_x</p:attrName>
                                        </p:attrNameLst>
                                      </p:cBhvr>
                                      <p:tavLst>
                                        <p:tav tm="0">
                                          <p:val>
                                            <p:strVal val="0-#ppt_w/2"/>
                                          </p:val>
                                        </p:tav>
                                        <p:tav tm="100000">
                                          <p:val>
                                            <p:strVal val="#ppt_x"/>
                                          </p:val>
                                        </p:tav>
                                      </p:tavLst>
                                    </p:anim>
                                    <p:anim calcmode="lin" valueType="num">
                                      <p:cBhvr additive="base">
                                        <p:cTn id="14" dur="500" fill="hold"/>
                                        <p:tgtEl>
                                          <p:spTgt spid="4014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1417"/>
                                        </p:tgtEl>
                                        <p:attrNameLst>
                                          <p:attrName>style.visibility</p:attrName>
                                        </p:attrNameLst>
                                      </p:cBhvr>
                                      <p:to>
                                        <p:strVal val="visible"/>
                                      </p:to>
                                    </p:set>
                                    <p:anim calcmode="lin" valueType="num">
                                      <p:cBhvr additive="base">
                                        <p:cTn id="19" dur="500" fill="hold"/>
                                        <p:tgtEl>
                                          <p:spTgt spid="401417"/>
                                        </p:tgtEl>
                                        <p:attrNameLst>
                                          <p:attrName>ppt_x</p:attrName>
                                        </p:attrNameLst>
                                      </p:cBhvr>
                                      <p:tavLst>
                                        <p:tav tm="0">
                                          <p:val>
                                            <p:strVal val="0-#ppt_w/2"/>
                                          </p:val>
                                        </p:tav>
                                        <p:tav tm="100000">
                                          <p:val>
                                            <p:strVal val="#ppt_x"/>
                                          </p:val>
                                        </p:tav>
                                      </p:tavLst>
                                    </p:anim>
                                    <p:anim calcmode="lin" valueType="num">
                                      <p:cBhvr additive="base">
                                        <p:cTn id="20" dur="500" fill="hold"/>
                                        <p:tgtEl>
                                          <p:spTgt spid="4014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animBg="1" autoUpdateAnimBg="0"/>
      <p:bldP spid="401415" grpId="0"/>
      <p:bldP spid="40141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αριθμού διαφάνειας"/>
          <p:cNvSpPr>
            <a:spLocks noGrp="1"/>
          </p:cNvSpPr>
          <p:nvPr>
            <p:ph type="sldNum" sz="quarter" idx="12"/>
          </p:nvPr>
        </p:nvSpPr>
        <p:spPr/>
        <p:txBody>
          <a:bodyPr/>
          <a:lstStyle/>
          <a:p>
            <a:fld id="{2E0C48D4-21ED-4BE5-A1F4-07C542EA10E3}" type="slidenum">
              <a:rPr lang="en-US"/>
              <a:pPr/>
              <a:t>163</a:t>
            </a:fld>
            <a:r>
              <a:rPr lang="en-US" dirty="0"/>
              <a:t>1</a:t>
            </a:r>
            <a:endParaRPr lang="el-GR" dirty="0"/>
          </a:p>
        </p:txBody>
      </p:sp>
      <p:pic>
        <p:nvPicPr>
          <p:cNvPr id="352258" name="Picture 2"/>
          <p:cNvPicPr>
            <a:picLocks noChangeAspect="1" noChangeArrowheads="1"/>
          </p:cNvPicPr>
          <p:nvPr/>
        </p:nvPicPr>
        <p:blipFill>
          <a:blip r:embed="rId2" cstate="print"/>
          <a:srcRect b="18198"/>
          <a:stretch>
            <a:fillRect/>
          </a:stretch>
        </p:blipFill>
        <p:spPr bwMode="auto">
          <a:xfrm>
            <a:off x="0" y="0"/>
            <a:ext cx="9144000" cy="6858000"/>
          </a:xfrm>
          <a:prstGeom prst="rect">
            <a:avLst/>
          </a:prstGeom>
          <a:noFill/>
          <a:ln w="12700">
            <a:noFill/>
            <a:miter lim="800000"/>
            <a:headEnd type="none" w="sm" len="sm"/>
            <a:tailEnd type="none" w="sm" len="sm"/>
          </a:ln>
          <a:effectLst/>
        </p:spPr>
      </p:pic>
      <p:sp>
        <p:nvSpPr>
          <p:cNvPr id="352259" name="Text Box 3" descr="Slide2"/>
          <p:cNvSpPr txBox="1">
            <a:spLocks noChangeArrowheads="1"/>
          </p:cNvSpPr>
          <p:nvPr/>
        </p:nvSpPr>
        <p:spPr bwMode="auto">
          <a:xfrm>
            <a:off x="611560" y="0"/>
            <a:ext cx="8532440" cy="5940088"/>
          </a:xfrm>
          <a:prstGeom prst="rect">
            <a:avLst/>
          </a:prstGeom>
          <a:blipFill dpi="0" rotWithShape="0">
            <a:blip r:embed="rId3" cstate="print"/>
            <a:srcRect/>
            <a:stretch>
              <a:fillRect/>
            </a:stretch>
          </a:blipFill>
          <a:ln w="9525">
            <a:noFill/>
            <a:miter lim="800000"/>
            <a:headEnd/>
            <a:tailEnd/>
          </a:ln>
          <a:effectLst/>
        </p:spPr>
        <p:txBody>
          <a:bodyPr wrap="square" rIns="378000">
            <a:spAutoFit/>
          </a:bodyPr>
          <a:lstStyle/>
          <a:p>
            <a:pPr algn="just">
              <a:spcBef>
                <a:spcPct val="50000"/>
              </a:spcBef>
              <a:buFontTx/>
              <a:buNone/>
            </a:pPr>
            <a:endParaRPr lang="en-US" sz="1100" dirty="0">
              <a:effectLst>
                <a:outerShdw blurRad="38100" dist="38100" dir="2700000" algn="tl">
                  <a:srgbClr val="C0C0C0"/>
                </a:outerShdw>
              </a:effectLst>
            </a:endParaRPr>
          </a:p>
          <a:p>
            <a:pPr algn="just">
              <a:spcBef>
                <a:spcPct val="50000"/>
              </a:spcBef>
              <a:buFontTx/>
              <a:buNone/>
            </a:pPr>
            <a:r>
              <a:rPr lang="el-GR" sz="3600" b="1" dirty="0">
                <a:effectLst>
                  <a:outerShdw blurRad="38100" dist="38100" dir="2700000" algn="tl">
                    <a:srgbClr val="C0C0C0"/>
                  </a:outerShdw>
                </a:effectLst>
              </a:rPr>
              <a:t>Προκλήσεις</a:t>
            </a:r>
            <a:endParaRPr lang="el-GR" sz="3600" b="1" u="sng" dirty="0"/>
          </a:p>
          <a:p>
            <a:pPr algn="just"/>
            <a:endParaRPr lang="el-GR" dirty="0"/>
          </a:p>
          <a:p>
            <a:pPr algn="just">
              <a:spcAft>
                <a:spcPct val="50000"/>
              </a:spcAft>
              <a:buFont typeface="Arial" pitchFamily="34" charset="0"/>
              <a:buChar char="•"/>
            </a:pPr>
            <a:r>
              <a:rPr lang="el-GR" b="1" dirty="0"/>
              <a:t>Επίγνωση ευρύτερων αδυναμιών και αντίστοιχη προσαρμογή των προληπτικών μηχανισμών,</a:t>
            </a:r>
          </a:p>
          <a:p>
            <a:pPr algn="just">
              <a:spcAft>
                <a:spcPct val="50000"/>
              </a:spcAft>
              <a:buFont typeface="Arial" pitchFamily="34" charset="0"/>
              <a:buChar char="•"/>
            </a:pPr>
            <a:r>
              <a:rPr lang="el-GR" b="1" dirty="0" smtClean="0"/>
              <a:t>Ανάπτυξη </a:t>
            </a:r>
            <a:r>
              <a:rPr lang="el-GR" b="1" dirty="0"/>
              <a:t>κουλτούρας κινδύνων και όχι εκ των υστέρων προσαρμογή στις Κοινοτικές Οδηγίες,</a:t>
            </a:r>
          </a:p>
          <a:p>
            <a:pPr algn="just">
              <a:spcAft>
                <a:spcPct val="50000"/>
              </a:spcAft>
              <a:buFont typeface="Arial" pitchFamily="34" charset="0"/>
              <a:buChar char="•"/>
            </a:pPr>
            <a:r>
              <a:rPr lang="el-GR" b="1" dirty="0" smtClean="0"/>
              <a:t>Περαιτέρω </a:t>
            </a:r>
            <a:r>
              <a:rPr lang="el-GR" b="1" dirty="0"/>
              <a:t>αναβάθμιση του ελεγκτικού προσωπικού και των μεθόδων (εποπτικών αρχών και εποπτευομένων),</a:t>
            </a:r>
          </a:p>
          <a:p>
            <a:pPr algn="just">
              <a:spcAft>
                <a:spcPct val="50000"/>
              </a:spcAft>
              <a:buFont typeface="Arial" pitchFamily="34" charset="0"/>
              <a:buChar char="•"/>
            </a:pPr>
            <a:r>
              <a:rPr lang="el-GR" b="1" dirty="0" smtClean="0"/>
              <a:t>Αξιολόγηση </a:t>
            </a:r>
            <a:r>
              <a:rPr lang="el-GR" b="1" dirty="0"/>
              <a:t>της αποτελεσματικότητας AML/CFT συστήματος σε επίπεδο ομίλου και ιδιαίτερα σε χώρες όπου παρατηρείται σημαντική επέκταση των Ελληνικών Τραπεζών. Το Πολυμερές Μνημόνιο Συνεργασίας συμβάλει στην ενίσχυση της περιφερειακής συνεργασίας, </a:t>
            </a:r>
            <a:endParaRPr lang="el-GR" b="1" u="sng" dirty="0"/>
          </a:p>
          <a:p>
            <a:pPr algn="just">
              <a:spcAft>
                <a:spcPct val="50000"/>
              </a:spcAft>
              <a:buFont typeface="Arial" pitchFamily="34" charset="0"/>
              <a:buChar char="•"/>
            </a:pPr>
            <a:r>
              <a:rPr lang="el-GR" b="1" dirty="0" smtClean="0"/>
              <a:t>Σημαντική </a:t>
            </a:r>
            <a:r>
              <a:rPr lang="el-GR" b="1" dirty="0"/>
              <a:t>ενίσχυση του συντονισμού και </a:t>
            </a:r>
            <a:r>
              <a:rPr lang="el-GR" b="1" dirty="0" smtClean="0"/>
              <a:t>συνεργασίας όλων </a:t>
            </a:r>
            <a:r>
              <a:rPr lang="el-GR" b="1" dirty="0"/>
              <a:t>των αρχών που εμπλέκονται ... </a:t>
            </a:r>
            <a:r>
              <a:rPr lang="el-GR" b="1" u="sng" dirty="0"/>
              <a:t>αλλά και</a:t>
            </a:r>
          </a:p>
          <a:p>
            <a:pPr algn="just">
              <a:spcAft>
                <a:spcPct val="50000"/>
              </a:spcAft>
              <a:buFont typeface="Arial" pitchFamily="34" charset="0"/>
              <a:buChar char="•"/>
            </a:pPr>
            <a:r>
              <a:rPr lang="el-GR" b="1" dirty="0" smtClean="0"/>
              <a:t>Ενίσχυση </a:t>
            </a:r>
            <a:r>
              <a:rPr lang="el-GR" b="1" dirty="0"/>
              <a:t>της ανταλλαγής πληροφοριών μεταξύ των τραπεζών για </a:t>
            </a:r>
            <a:r>
              <a:rPr lang="el-GR" b="1" dirty="0" smtClean="0"/>
              <a:t>την </a:t>
            </a:r>
            <a:r>
              <a:rPr lang="el-GR" b="1" dirty="0"/>
              <a:t>αποτροπή φαινομένων διαφθοράς στις ίδιες .</a:t>
            </a:r>
            <a:endParaRPr lang="en-US" b="1" dirty="0"/>
          </a:p>
        </p:txBody>
      </p:sp>
      <p:sp>
        <p:nvSpPr>
          <p:cNvPr id="352260" name="Line 4"/>
          <p:cNvSpPr>
            <a:spLocks noChangeShapeType="1"/>
          </p:cNvSpPr>
          <p:nvPr/>
        </p:nvSpPr>
        <p:spPr bwMode="auto">
          <a:xfrm>
            <a:off x="1295400" y="990600"/>
            <a:ext cx="7848600" cy="0"/>
          </a:xfrm>
          <a:prstGeom prst="line">
            <a:avLst/>
          </a:prstGeom>
          <a:noFill/>
          <a:ln w="57150" cmpd="thinThick">
            <a:solidFill>
              <a:srgbClr val="3366FF"/>
            </a:solidFill>
            <a:round/>
            <a:headEnd/>
            <a:tailEnd/>
          </a:ln>
          <a:effectLst/>
        </p:spPr>
        <p:txBody>
          <a:bodyPr anchor="ctr"/>
          <a:lstStyle/>
          <a:p>
            <a:endParaRPr lang="el-GR" dirty="0"/>
          </a:p>
        </p:txBody>
      </p:sp>
      <p:sp>
        <p:nvSpPr>
          <p:cNvPr id="352302" name="Text Box 46"/>
          <p:cNvSpPr txBox="1">
            <a:spLocks noChangeArrowheads="1"/>
          </p:cNvSpPr>
          <p:nvPr/>
        </p:nvSpPr>
        <p:spPr bwMode="auto">
          <a:xfrm>
            <a:off x="1225550" y="4005263"/>
            <a:ext cx="6946900" cy="477837"/>
          </a:xfrm>
          <a:prstGeom prst="rect">
            <a:avLst/>
          </a:prstGeom>
          <a:noFill/>
          <a:ln w="9525">
            <a:noFill/>
            <a:miter lim="800000"/>
            <a:headEnd/>
            <a:tailEnd/>
          </a:ln>
          <a:effectLst/>
        </p:spPr>
        <p:txBody>
          <a:bodyPr rIns="90000">
            <a:spAutoFit/>
          </a:bodyPr>
          <a:lstStyle/>
          <a:p>
            <a:pPr marL="384175" indent="-384175">
              <a:spcBef>
                <a:spcPct val="50000"/>
              </a:spcBef>
              <a:buFont typeface="Wingdings" pitchFamily="2" charset="2"/>
              <a:buNone/>
              <a:tabLst>
                <a:tab pos="568325" algn="l"/>
              </a:tabLst>
            </a:pPr>
            <a:endParaRPr lang="en-US" b="0" dirty="0"/>
          </a:p>
          <a:p>
            <a:pPr marL="384175" indent="-384175" algn="just">
              <a:spcBef>
                <a:spcPct val="20000"/>
              </a:spcBef>
              <a:tabLst>
                <a:tab pos="568325" algn="l"/>
              </a:tabLst>
            </a:pPr>
            <a:endParaRPr lang="en-US" sz="600" b="0" dirty="0"/>
          </a:p>
        </p:txBody>
      </p:sp>
      <p:pic>
        <p:nvPicPr>
          <p:cNvPr id="352306" name="Picture 50"/>
          <p:cNvPicPr>
            <a:picLocks noChangeAspect="1" noChangeArrowheads="1"/>
          </p:cNvPicPr>
          <p:nvPr/>
        </p:nvPicPr>
        <p:blipFill>
          <a:blip r:embed="rId4" cstate="print"/>
          <a:srcRect/>
          <a:stretch>
            <a:fillRect/>
          </a:stretch>
        </p:blipFill>
        <p:spPr bwMode="auto">
          <a:xfrm>
            <a:off x="179388" y="5805488"/>
            <a:ext cx="1655762" cy="86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2259"/>
                                        </p:tgtEl>
                                        <p:attrNameLst>
                                          <p:attrName>style.visibility</p:attrName>
                                        </p:attrNameLst>
                                      </p:cBhvr>
                                      <p:to>
                                        <p:strVal val="visible"/>
                                      </p:to>
                                    </p:set>
                                    <p:anim calcmode="lin" valueType="num">
                                      <p:cBhvr additive="base">
                                        <p:cTn id="7" dur="500" fill="hold"/>
                                        <p:tgtEl>
                                          <p:spTgt spid="352259"/>
                                        </p:tgtEl>
                                        <p:attrNameLst>
                                          <p:attrName>ppt_x</p:attrName>
                                        </p:attrNameLst>
                                      </p:cBhvr>
                                      <p:tavLst>
                                        <p:tav tm="0">
                                          <p:val>
                                            <p:strVal val="0-#ppt_w/2"/>
                                          </p:val>
                                        </p:tav>
                                        <p:tav tm="100000">
                                          <p:val>
                                            <p:strVal val="#ppt_x"/>
                                          </p:val>
                                        </p:tav>
                                      </p:tavLst>
                                    </p:anim>
                                    <p:anim calcmode="lin" valueType="num">
                                      <p:cBhvr additive="base">
                                        <p:cTn id="8" dur="500" fill="hold"/>
                                        <p:tgtEl>
                                          <p:spTgt spid="3522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352302"/>
                                        </p:tgtEl>
                                        <p:attrNameLst>
                                          <p:attrName>style.visibility</p:attrName>
                                        </p:attrNameLst>
                                      </p:cBhvr>
                                      <p:to>
                                        <p:strVal val="visible"/>
                                      </p:to>
                                    </p:set>
                                    <p:anim calcmode="lin" valueType="num">
                                      <p:cBhvr additive="base">
                                        <p:cTn id="13" dur="500" fill="hold"/>
                                        <p:tgtEl>
                                          <p:spTgt spid="352302"/>
                                        </p:tgtEl>
                                        <p:attrNameLst>
                                          <p:attrName>ppt_x</p:attrName>
                                        </p:attrNameLst>
                                      </p:cBhvr>
                                      <p:tavLst>
                                        <p:tav tm="0">
                                          <p:val>
                                            <p:strVal val="0-#ppt_w/2"/>
                                          </p:val>
                                        </p:tav>
                                        <p:tav tm="100000">
                                          <p:val>
                                            <p:strVal val="#ppt_x"/>
                                          </p:val>
                                        </p:tav>
                                      </p:tavLst>
                                    </p:anim>
                                    <p:anim calcmode="lin" valueType="num">
                                      <p:cBhvr additive="base">
                                        <p:cTn id="14" dur="500" fill="hold"/>
                                        <p:tgtEl>
                                          <p:spTgt spid="352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animBg="1" autoUpdateAnimBg="0"/>
      <p:bldP spid="35230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7030A0"/>
                </a:solidFill>
                <a:latin typeface="+mn-lt"/>
              </a:rPr>
              <a:t>Εταιρική Κοινωνική Ευθύνη</a:t>
            </a:r>
            <a:endParaRPr lang="el-GR" b="1" dirty="0">
              <a:solidFill>
                <a:srgbClr val="7030A0"/>
              </a:solidFill>
              <a:latin typeface="+mn-lt"/>
            </a:endParaRPr>
          </a:p>
        </p:txBody>
      </p:sp>
      <p:sp>
        <p:nvSpPr>
          <p:cNvPr id="3" name="2 - Θέση περιεχομένου"/>
          <p:cNvSpPr>
            <a:spLocks noGrp="1"/>
          </p:cNvSpPr>
          <p:nvPr>
            <p:ph idx="1"/>
          </p:nvPr>
        </p:nvSpPr>
        <p:spPr/>
        <p:txBody>
          <a:bodyPr/>
          <a:lstStyle/>
          <a:p>
            <a:pPr algn="just"/>
            <a:r>
              <a:rPr lang="el-GR" dirty="0" smtClean="0"/>
              <a:t>Η Εταιρική Κοινωνική Ευθύνη είναι μια αντίληψη που προτείνει ότι οι εταιρείες έχουν καθήκον να φροντίζουν όλα τα ενδιαφερόμενα μέρη π.χ. καταναλωτές, κοινωνία κ.λ.π. και όχι μόνο τους μετόχους κατά τις επιχειρηματικές τους δραστηριότητες. </a:t>
            </a:r>
          </a:p>
          <a:p>
            <a:endParaRPr lang="el-G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856984" cy="1143000"/>
          </a:xfrm>
        </p:spPr>
        <p:txBody>
          <a:bodyPr>
            <a:normAutofit fontScale="90000"/>
          </a:bodyPr>
          <a:lstStyle/>
          <a:p>
            <a:r>
              <a:rPr lang="el-GR" b="1" dirty="0" smtClean="0">
                <a:solidFill>
                  <a:srgbClr val="7030A0"/>
                </a:solidFill>
                <a:latin typeface="+mn-lt"/>
              </a:rPr>
              <a:t>Κριτήρια για την Εταιρική Κοινωνική Ευθύνη</a:t>
            </a:r>
            <a:endParaRPr lang="el-GR" b="1" dirty="0">
              <a:solidFill>
                <a:srgbClr val="7030A0"/>
              </a:solidFill>
              <a:latin typeface="+mn-lt"/>
            </a:endParaRPr>
          </a:p>
        </p:txBody>
      </p:sp>
      <p:sp>
        <p:nvSpPr>
          <p:cNvPr id="3" name="2 - Θέση περιεχομένου"/>
          <p:cNvSpPr>
            <a:spLocks noGrp="1"/>
          </p:cNvSpPr>
          <p:nvPr>
            <p:ph idx="1"/>
          </p:nvPr>
        </p:nvSpPr>
        <p:spPr>
          <a:xfrm>
            <a:off x="251520" y="1600200"/>
            <a:ext cx="8640960" cy="4525963"/>
          </a:xfrm>
        </p:spPr>
        <p:txBody>
          <a:bodyPr>
            <a:normAutofit fontScale="92500" lnSpcReduction="20000"/>
          </a:bodyPr>
          <a:lstStyle/>
          <a:p>
            <a:pPr marL="0" indent="0" algn="just">
              <a:spcBef>
                <a:spcPct val="5000"/>
              </a:spcBef>
            </a:pPr>
            <a:r>
              <a:rPr lang="el-GR" dirty="0" smtClean="0"/>
              <a:t>Σεβασμός εργασιακών σχέσεων</a:t>
            </a:r>
          </a:p>
          <a:p>
            <a:pPr marL="0" indent="0" algn="just">
              <a:spcBef>
                <a:spcPct val="5000"/>
              </a:spcBef>
            </a:pPr>
            <a:r>
              <a:rPr lang="el-GR" dirty="0" smtClean="0"/>
              <a:t>Συστήματα εκπροσώπησης των εργαζομένων και ειδικότερα  Ευρωπαϊκά Συμβούλια Εργαζομένων.</a:t>
            </a:r>
          </a:p>
          <a:p>
            <a:pPr marL="0" indent="0" algn="just">
              <a:spcBef>
                <a:spcPct val="5000"/>
              </a:spcBef>
            </a:pPr>
            <a:r>
              <a:rPr lang="el-GR" dirty="0" smtClean="0"/>
              <a:t>Δια βίου εκπαίδευση του προσωπικού, υγιεινή και ασφάλεια, ποιότητα και σεβασμός των ισχυόντων νόμων.</a:t>
            </a:r>
          </a:p>
          <a:p>
            <a:pPr marL="0" indent="0" algn="just">
              <a:spcBef>
                <a:spcPct val="5000"/>
              </a:spcBef>
            </a:pPr>
            <a:r>
              <a:rPr lang="el-GR" dirty="0" smtClean="0"/>
              <a:t>Συνεργασία με τους κοινωνικούς εταίρους σε περιπτώσεις αναδιαρθρώσεων και απολύσεων</a:t>
            </a:r>
            <a:r>
              <a:rPr lang="en-GB" dirty="0" smtClean="0"/>
              <a:t> </a:t>
            </a:r>
          </a:p>
          <a:p>
            <a:pPr marL="0" indent="0" algn="just">
              <a:spcBef>
                <a:spcPct val="5000"/>
              </a:spcBef>
            </a:pPr>
            <a:r>
              <a:rPr lang="el-GR" dirty="0" smtClean="0"/>
              <a:t>Ετήσιος κοινωνικός απολογισμός</a:t>
            </a:r>
          </a:p>
          <a:p>
            <a:pPr marL="0" indent="0" algn="just">
              <a:spcBef>
                <a:spcPct val="5000"/>
              </a:spcBef>
            </a:pPr>
            <a:r>
              <a:rPr lang="el-GR" dirty="0" smtClean="0"/>
              <a:t>Αξιολόγηση της εταιρείας από ανεξάρτητους αξιολογητές</a:t>
            </a:r>
          </a:p>
          <a:p>
            <a:pPr fontAlgn="auto">
              <a:spcAft>
                <a:spcPts val="0"/>
              </a:spcAft>
              <a:defRPr/>
            </a:pPr>
            <a:endParaRPr lang="el-G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ΚΩΔΙΚΑΣ ΣΥΜΠΕΡΙΦΟΡΑΣ</a:t>
            </a:r>
            <a:endParaRPr lang="el-GR" b="1" dirty="0">
              <a:solidFill>
                <a:srgbClr val="006600"/>
              </a:solidFill>
            </a:endParaRPr>
          </a:p>
        </p:txBody>
      </p:sp>
      <p:sp>
        <p:nvSpPr>
          <p:cNvPr id="3" name="2 - Θέση περιεχομένου"/>
          <p:cNvSpPr>
            <a:spLocks noGrp="1"/>
          </p:cNvSpPr>
          <p:nvPr>
            <p:ph idx="1"/>
          </p:nvPr>
        </p:nvSpPr>
        <p:spPr/>
        <p:txBody>
          <a:bodyPr/>
          <a:lstStyle/>
          <a:p>
            <a:pPr algn="just"/>
            <a:r>
              <a:rPr lang="el-GR" dirty="0" smtClean="0">
                <a:latin typeface="Arial Unicode MS" pitchFamily="34" charset="-128"/>
              </a:rPr>
              <a:t>Ο κώδικας συμπεριφοράς ή αλλιώς κώδικας ηθικής, είναι ένα σύνολο από επιχειρηματικές αρχές για τις αρμοδιότητες και τις υπευθυνότατες του προσωπικού, και τις υποχρεώσεις και τις ηθικές αξίες που πρέπει να σέβεται η επιχείρηση ώστε να μη έρχεται σε σύγκρουση με το νόμο ή την ηθική. </a:t>
            </a:r>
          </a:p>
          <a:p>
            <a:endParaRPr lang="el-GR"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0000"/>
                </a:solidFill>
              </a:rPr>
              <a:t>ΣΥΓΚΡΙΤΙΚΗ ΠΑΡΟΥΣΙΑΣΗ </a:t>
            </a:r>
            <a:endParaRPr lang="el-GR" b="1" dirty="0">
              <a:solidFill>
                <a:srgbClr val="FF0000"/>
              </a:solidFill>
            </a:endParaRPr>
          </a:p>
        </p:txBody>
      </p:sp>
      <p:sp>
        <p:nvSpPr>
          <p:cNvPr id="3" name="2 - Θέση περιεχομένου"/>
          <p:cNvSpPr>
            <a:spLocks noGrp="1"/>
          </p:cNvSpPr>
          <p:nvPr>
            <p:ph idx="1"/>
          </p:nvPr>
        </p:nvSpPr>
        <p:spPr/>
        <p:txBody>
          <a:bodyPr/>
          <a:lstStyle/>
          <a:p>
            <a:pPr algn="ctr"/>
            <a:r>
              <a:rPr lang="el-GR" b="1" dirty="0" smtClean="0">
                <a:solidFill>
                  <a:schemeClr val="tx2"/>
                </a:solidFill>
              </a:rPr>
              <a:t>ΕΤΑΙΡΙΚΗΣ ΚΟΙΝΩΝΙΚΗΣ ΕΥΘΥΝΗΣ ΚΑΙ </a:t>
            </a:r>
          </a:p>
          <a:p>
            <a:pPr algn="ctr"/>
            <a:r>
              <a:rPr lang="el-GR" b="1" dirty="0" smtClean="0">
                <a:solidFill>
                  <a:srgbClr val="7030A0"/>
                </a:solidFill>
              </a:rPr>
              <a:t>ΕΤΑΙΡΙΚΗΣ ΔΙΑΚΥΒΕΡΝΗΣΗΣ</a:t>
            </a:r>
            <a:endParaRPr lang="el-GR" b="1" dirty="0">
              <a:solidFill>
                <a:srgbClr val="7030A0"/>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4638"/>
            <a:ext cx="8229600" cy="634082"/>
          </a:xfrm>
        </p:spPr>
        <p:txBody>
          <a:bodyPr>
            <a:normAutofit fontScale="90000"/>
          </a:bodyPr>
          <a:lstStyle/>
          <a:p>
            <a:r>
              <a:rPr lang="el-GR" b="1" dirty="0">
                <a:solidFill>
                  <a:srgbClr val="7030A0"/>
                </a:solidFill>
              </a:rPr>
              <a:t>Εταιρική Κοινωνική Ευθύνη</a:t>
            </a:r>
          </a:p>
        </p:txBody>
      </p:sp>
      <p:pic>
        <p:nvPicPr>
          <p:cNvPr id="1027" name="Picture 3"/>
          <p:cNvPicPr>
            <a:picLocks noGrp="1" noChangeAspect="1" noChangeArrowheads="1"/>
          </p:cNvPicPr>
          <p:nvPr>
            <p:ph idx="1"/>
          </p:nvPr>
        </p:nvPicPr>
        <p:blipFill>
          <a:blip r:embed="rId3" cstate="print"/>
          <a:stretch>
            <a:fillRect/>
          </a:stretch>
        </p:blipFill>
        <p:spPr bwMode="auto">
          <a:xfrm>
            <a:off x="251520" y="980728"/>
            <a:ext cx="871296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5650" y="0"/>
            <a:ext cx="8137525" cy="112395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a:t>
            </a:r>
            <a:endParaRPr lang="el-GR" sz="2400" b="1" dirty="0" smtClean="0">
              <a:solidFill>
                <a:srgbClr val="000099"/>
              </a:solidFill>
            </a:endParaRPr>
          </a:p>
        </p:txBody>
      </p:sp>
      <p:sp>
        <p:nvSpPr>
          <p:cNvPr id="5123" name="Rectangle 3"/>
          <p:cNvSpPr>
            <a:spLocks noGrp="1" noChangeArrowheads="1"/>
          </p:cNvSpPr>
          <p:nvPr>
            <p:ph idx="1"/>
          </p:nvPr>
        </p:nvSpPr>
        <p:spPr>
          <a:xfrm>
            <a:off x="0" y="1484784"/>
            <a:ext cx="9144000" cy="5373216"/>
          </a:xfrm>
        </p:spPr>
        <p:txBody>
          <a:bodyPr>
            <a:noAutofit/>
          </a:bodyPr>
          <a:lstStyle/>
          <a:p>
            <a:pPr algn="just" eaLnBrk="1" hangingPunct="1">
              <a:lnSpc>
                <a:spcPct val="80000"/>
              </a:lnSpc>
            </a:pPr>
            <a:r>
              <a:rPr lang="el-GR" sz="2800" dirty="0" smtClean="0">
                <a:solidFill>
                  <a:srgbClr val="000099"/>
                </a:solidFill>
                <a:latin typeface="Calibri" pitchFamily="34" charset="0"/>
              </a:rPr>
              <a:t>Τα στελέχη της Επιχείρησης ευθύνονται έναντι του εργοδότη τους/μετόχων. Δρουν με στόχο την κερδοφορία, τηρώντας τους βασικούς κανόνες της κοινωνίας,  που είτε αποτυπώνονται στο Νόμο, είτε αποτελούν ηθικές επιταγές (</a:t>
            </a:r>
            <a:r>
              <a:rPr lang="en-US" sz="2800" dirty="0" smtClean="0">
                <a:solidFill>
                  <a:srgbClr val="000099"/>
                </a:solidFill>
                <a:latin typeface="Calibri" pitchFamily="34" charset="0"/>
              </a:rPr>
              <a:t>M.</a:t>
            </a:r>
            <a:r>
              <a:rPr lang="el-GR" sz="2800" dirty="0" smtClean="0">
                <a:solidFill>
                  <a:srgbClr val="000099"/>
                </a:solidFill>
                <a:latin typeface="Calibri" pitchFamily="34" charset="0"/>
              </a:rPr>
              <a:t> </a:t>
            </a:r>
            <a:r>
              <a:rPr lang="en-US" sz="2800" dirty="0" smtClean="0">
                <a:solidFill>
                  <a:srgbClr val="000099"/>
                </a:solidFill>
                <a:latin typeface="Calibri" pitchFamily="34" charset="0"/>
              </a:rPr>
              <a:t>Friedman</a:t>
            </a:r>
            <a:r>
              <a:rPr lang="el-GR" sz="2800" dirty="0" smtClean="0">
                <a:solidFill>
                  <a:srgbClr val="000099"/>
                </a:solidFill>
                <a:latin typeface="Calibri" pitchFamily="34" charset="0"/>
              </a:rPr>
              <a:t> 1970: </a:t>
            </a:r>
            <a:r>
              <a:rPr lang="en-US" sz="2800" dirty="0" smtClean="0">
                <a:solidFill>
                  <a:srgbClr val="000099"/>
                </a:solidFill>
                <a:latin typeface="Calibri" pitchFamily="34" charset="0"/>
              </a:rPr>
              <a:t>the business of business is business)</a:t>
            </a:r>
            <a:r>
              <a:rPr lang="el-GR" sz="2800" dirty="0" smtClean="0">
                <a:solidFill>
                  <a:srgbClr val="000099"/>
                </a:solidFill>
                <a:latin typeface="Calibri" pitchFamily="34" charset="0"/>
              </a:rPr>
              <a:t>.</a:t>
            </a:r>
          </a:p>
          <a:p>
            <a:pPr algn="just" eaLnBrk="1" hangingPunct="1">
              <a:lnSpc>
                <a:spcPct val="80000"/>
              </a:lnSpc>
            </a:pPr>
            <a:r>
              <a:rPr lang="el-GR" sz="2800" dirty="0" smtClean="0">
                <a:solidFill>
                  <a:srgbClr val="006600"/>
                </a:solidFill>
                <a:latin typeface="Calibri" pitchFamily="34" charset="0"/>
              </a:rPr>
              <a:t>Επιχειρηματική δράση με σκοπό το κέρδος, συνδυαζόμενη με κάποια ηθική αξία ή/και σκοπό: (η  περίπτωση της </a:t>
            </a:r>
            <a:r>
              <a:rPr lang="en-US" sz="2800" dirty="0" smtClean="0">
                <a:solidFill>
                  <a:srgbClr val="006600"/>
                </a:solidFill>
                <a:latin typeface="Calibri" pitchFamily="34" charset="0"/>
              </a:rPr>
              <a:t>GE</a:t>
            </a:r>
            <a:r>
              <a:rPr lang="el-GR" sz="2800" dirty="0" smtClean="0">
                <a:solidFill>
                  <a:srgbClr val="006600"/>
                </a:solidFill>
                <a:latin typeface="Calibri" pitchFamily="34" charset="0"/>
              </a:rPr>
              <a:t> :</a:t>
            </a:r>
            <a:r>
              <a:rPr lang="en-US" sz="2800" dirty="0" smtClean="0">
                <a:solidFill>
                  <a:srgbClr val="006600"/>
                </a:solidFill>
                <a:latin typeface="Calibri" pitchFamily="34" charset="0"/>
              </a:rPr>
              <a:t> </a:t>
            </a:r>
            <a:r>
              <a:rPr lang="el-GR" sz="2800" dirty="0" smtClean="0">
                <a:solidFill>
                  <a:srgbClr val="006600"/>
                </a:solidFill>
                <a:latin typeface="Calibri" pitchFamily="34" charset="0"/>
              </a:rPr>
              <a:t>«</a:t>
            </a:r>
            <a:r>
              <a:rPr lang="en-US" sz="2800" dirty="0" smtClean="0">
                <a:solidFill>
                  <a:srgbClr val="006600"/>
                </a:solidFill>
                <a:latin typeface="Calibri" pitchFamily="34" charset="0"/>
              </a:rPr>
              <a:t>eco-imagination</a:t>
            </a:r>
            <a:r>
              <a:rPr lang="el-GR" sz="2800" dirty="0" smtClean="0">
                <a:solidFill>
                  <a:srgbClr val="006600"/>
                </a:solidFill>
                <a:latin typeface="Calibri" pitchFamily="34" charset="0"/>
              </a:rPr>
              <a:t>») (</a:t>
            </a:r>
            <a:r>
              <a:rPr lang="en-US" sz="2800" dirty="0" smtClean="0">
                <a:solidFill>
                  <a:srgbClr val="006600"/>
                </a:solidFill>
                <a:latin typeface="Calibri" pitchFamily="34" charset="0"/>
              </a:rPr>
              <a:t>L.</a:t>
            </a:r>
            <a:r>
              <a:rPr lang="el-GR" sz="2800" dirty="0" smtClean="0">
                <a:solidFill>
                  <a:srgbClr val="006600"/>
                </a:solidFill>
                <a:latin typeface="Calibri" pitchFamily="34" charset="0"/>
              </a:rPr>
              <a:t> </a:t>
            </a:r>
            <a:r>
              <a:rPr lang="en-US" sz="2800" dirty="0" smtClean="0">
                <a:solidFill>
                  <a:srgbClr val="006600"/>
                </a:solidFill>
                <a:latin typeface="Calibri" pitchFamily="34" charset="0"/>
              </a:rPr>
              <a:t>S.</a:t>
            </a:r>
            <a:r>
              <a:rPr lang="el-GR" sz="2800" dirty="0" smtClean="0">
                <a:solidFill>
                  <a:srgbClr val="006600"/>
                </a:solidFill>
                <a:latin typeface="Calibri" pitchFamily="34" charset="0"/>
              </a:rPr>
              <a:t> </a:t>
            </a:r>
            <a:r>
              <a:rPr lang="en-US" sz="2800" dirty="0" smtClean="0">
                <a:solidFill>
                  <a:srgbClr val="006600"/>
                </a:solidFill>
                <a:latin typeface="Calibri" pitchFamily="34" charset="0"/>
              </a:rPr>
              <a:t>Paine, 2003</a:t>
            </a:r>
            <a:r>
              <a:rPr lang="el-GR" sz="2800" dirty="0" smtClean="0">
                <a:solidFill>
                  <a:srgbClr val="006600"/>
                </a:solidFill>
                <a:latin typeface="Calibri" pitchFamily="34" charset="0"/>
              </a:rPr>
              <a:t>: </a:t>
            </a:r>
            <a:r>
              <a:rPr lang="en-US" sz="2800" dirty="0" smtClean="0">
                <a:solidFill>
                  <a:srgbClr val="006600"/>
                </a:solidFill>
                <a:latin typeface="Calibri" pitchFamily="34" charset="0"/>
              </a:rPr>
              <a:t>making money responsibly)</a:t>
            </a:r>
            <a:r>
              <a:rPr lang="el-GR" sz="2800" dirty="0" smtClean="0">
                <a:solidFill>
                  <a:srgbClr val="006600"/>
                </a:solidFill>
                <a:latin typeface="Calibri" pitchFamily="34" charset="0"/>
              </a:rPr>
              <a:t>.</a:t>
            </a:r>
          </a:p>
          <a:p>
            <a:pPr algn="just" eaLnBrk="1" hangingPunct="1">
              <a:lnSpc>
                <a:spcPct val="80000"/>
              </a:lnSpc>
            </a:pPr>
            <a:r>
              <a:rPr lang="el-GR" sz="2800" dirty="0" smtClean="0">
                <a:latin typeface="Calibri" pitchFamily="34" charset="0"/>
              </a:rPr>
              <a:t>Δράσεις στρατηγικής κοινωνικής ευαισθησίας (η περίπτωση των </a:t>
            </a:r>
            <a:r>
              <a:rPr lang="en-US" sz="2800" dirty="0" smtClean="0">
                <a:latin typeface="Calibri" pitchFamily="34" charset="0"/>
              </a:rPr>
              <a:t>Starbucks: </a:t>
            </a:r>
            <a:r>
              <a:rPr lang="el-GR" sz="2800" dirty="0" smtClean="0">
                <a:latin typeface="Calibri" pitchFamily="34" charset="0"/>
              </a:rPr>
              <a:t>σχολεία σε περιοχές παραγωγής καφέ, προγράμματα ιατροφαρμακευτικής κάλυψης</a:t>
            </a:r>
            <a:r>
              <a:rPr lang="en-US" sz="2800" dirty="0" smtClean="0">
                <a:latin typeface="Calibri" pitchFamily="34" charset="0"/>
              </a:rPr>
              <a:t> </a:t>
            </a:r>
            <a:r>
              <a:rPr lang="el-GR" sz="2800" dirty="0" smtClean="0">
                <a:latin typeface="Calibri" pitchFamily="34" charset="0"/>
              </a:rPr>
              <a:t>κ.α.) (Μ. </a:t>
            </a:r>
            <a:r>
              <a:rPr lang="en-US" sz="2800" dirty="0" smtClean="0">
                <a:latin typeface="Calibri" pitchFamily="34" charset="0"/>
              </a:rPr>
              <a:t>Barnett, 2005: being responsible makes you money)</a:t>
            </a:r>
            <a:r>
              <a:rPr lang="el-GR" sz="2800" dirty="0" smtClean="0">
                <a:solidFill>
                  <a:srgbClr val="000099"/>
                </a:solidFill>
                <a:latin typeface="Calibri" pitchFamily="34" charset="0"/>
              </a:rPr>
              <a:t/>
            </a:r>
            <a:br>
              <a:rPr lang="el-GR" sz="2800" dirty="0" smtClean="0">
                <a:solidFill>
                  <a:srgbClr val="000099"/>
                </a:solidFill>
                <a:latin typeface="Calibri" pitchFamily="34" charset="0"/>
              </a:rPr>
            </a:br>
            <a:endParaRPr lang="en-US" sz="2800" dirty="0" smtClean="0">
              <a:solidFill>
                <a:srgbClr val="000099"/>
              </a:solidFill>
              <a:latin typeface="Calibri" pitchFamily="34" charset="0"/>
            </a:endParaRPr>
          </a:p>
        </p:txBody>
      </p:sp>
      <p:sp>
        <p:nvSpPr>
          <p:cNvPr id="6" name="Rectangle 5"/>
          <p:cNvSpPr/>
          <p:nvPr/>
        </p:nvSpPr>
        <p:spPr>
          <a:xfrm rot="10800000" flipV="1">
            <a:off x="1763688" y="980728"/>
            <a:ext cx="5759450" cy="523875"/>
          </a:xfrm>
          <a:prstGeom prst="rect">
            <a:avLst/>
          </a:prstGeom>
        </p:spPr>
        <p:txBody>
          <a:bodyPr>
            <a:spAutoFit/>
          </a:bodyPr>
          <a:lstStyle/>
          <a:p>
            <a:pPr algn="ctr">
              <a:defRPr/>
            </a:pPr>
            <a:r>
              <a:rPr lang="el-GR" sz="2800" b="1" kern="0" dirty="0">
                <a:solidFill>
                  <a:srgbClr val="C00000"/>
                </a:solidFill>
                <a:latin typeface="Calibri" pitchFamily="34" charset="0"/>
                <a:ea typeface="+mj-ea"/>
                <a:cs typeface="+mj-cs"/>
              </a:rPr>
              <a:t>ΘΕΩΡΙΕΣ/ΚΑΤΗΓΟΡΙΕΣ Ε.Κ.Ε </a:t>
            </a:r>
            <a:endParaRPr lang="el-GR" dirty="0">
              <a:solidFill>
                <a:srgbClr val="C00000"/>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79512" y="260648"/>
            <a:ext cx="8784975" cy="6408711"/>
          </a:xfrm>
        </p:spPr>
        <p:txBody>
          <a:bodyPr>
            <a:normAutofit lnSpcReduction="10000"/>
          </a:bodyPr>
          <a:lstStyle/>
          <a:p>
            <a:pPr marL="588569" indent="-588569" algn="ctr">
              <a:buNone/>
            </a:pPr>
            <a:r>
              <a:rPr lang="el-GR" b="1" dirty="0" smtClean="0"/>
              <a:t>ΕΤΑΙΡΙΚΗ ΔΙΑΚΥΒΕΡΝΗΣΗ ΕΙΣΗΓΜΕΝΩΝ ΣΤΑ ΧΡΗΜΑΤΙΣΤΗΡΙΑ ΕΠΙΧΕΙΡΗΣΕΩΝ (4)</a:t>
            </a:r>
          </a:p>
          <a:p>
            <a:pPr marL="588569" indent="-588569">
              <a:buNone/>
            </a:pPr>
            <a:endParaRPr lang="el-GR" sz="1900" b="1" u="sng" dirty="0" smtClean="0">
              <a:latin typeface="Tahoma" pitchFamily="34" charset="0"/>
            </a:endParaRPr>
          </a:p>
          <a:p>
            <a:pPr marL="588569" indent="-588569">
              <a:buFont typeface="Wingdings" pitchFamily="2" charset="2"/>
              <a:buAutoNum type="arabicPeriod" startAt="9"/>
            </a:pPr>
            <a:r>
              <a:rPr lang="en-US" sz="1900" b="1" u="sng" dirty="0" smtClean="0">
                <a:latin typeface="Tahoma" pitchFamily="34" charset="0"/>
              </a:rPr>
              <a:t> </a:t>
            </a:r>
            <a:r>
              <a:rPr lang="en-US" sz="2100" b="1" u="sng" dirty="0">
                <a:latin typeface="Arial" pitchFamily="34" charset="0"/>
                <a:cs typeface="Arial" pitchFamily="34" charset="0"/>
              </a:rPr>
              <a:t>Data Management</a:t>
            </a:r>
          </a:p>
          <a:p>
            <a:pPr marL="588569" indent="-588569">
              <a:lnSpc>
                <a:spcPct val="110000"/>
              </a:lnSpc>
              <a:buNone/>
            </a:pPr>
            <a:r>
              <a:rPr lang="en-US" sz="2100" dirty="0">
                <a:latin typeface="Arial" pitchFamily="34" charset="0"/>
                <a:cs typeface="Arial" pitchFamily="34" charset="0"/>
              </a:rPr>
              <a:t>	-	Even e-mails &amp; voice mails</a:t>
            </a:r>
          </a:p>
          <a:p>
            <a:pPr marL="588569" indent="-588569">
              <a:lnSpc>
                <a:spcPct val="110000"/>
              </a:lnSpc>
              <a:buNone/>
            </a:pPr>
            <a:r>
              <a:rPr lang="en-US" sz="2100" dirty="0">
                <a:latin typeface="Arial" pitchFamily="34" charset="0"/>
                <a:cs typeface="Arial" pitchFamily="34" charset="0"/>
              </a:rPr>
              <a:t>	-	</a:t>
            </a:r>
            <a:r>
              <a:rPr lang="el-GR" sz="2100" dirty="0">
                <a:latin typeface="Arial" pitchFamily="34" charset="0"/>
                <a:cs typeface="Arial" pitchFamily="34" charset="0"/>
              </a:rPr>
              <a:t>Οι σωστές υποδομές, πολλά στοιχεία αλλά ποια είναι απαραίτητα</a:t>
            </a:r>
          </a:p>
          <a:p>
            <a:pPr marL="588569" indent="-588569">
              <a:lnSpc>
                <a:spcPct val="110000"/>
              </a:lnSpc>
              <a:buNone/>
            </a:pPr>
            <a:endParaRPr lang="el-GR" sz="2100" dirty="0">
              <a:latin typeface="Arial" pitchFamily="34" charset="0"/>
              <a:cs typeface="Arial" pitchFamily="34" charset="0"/>
            </a:endParaRPr>
          </a:p>
          <a:p>
            <a:pPr marL="588569" indent="-588569">
              <a:buFont typeface="Wingdings" pitchFamily="2" charset="2"/>
              <a:buAutoNum type="arabicPeriod" startAt="10"/>
            </a:pPr>
            <a:r>
              <a:rPr lang="el-GR" sz="2100" b="1" u="sng" dirty="0">
                <a:latin typeface="Arial" pitchFamily="34" charset="0"/>
                <a:cs typeface="Arial" pitchFamily="34" charset="0"/>
              </a:rPr>
              <a:t> </a:t>
            </a:r>
            <a:r>
              <a:rPr lang="en-US" sz="2100" b="1" u="sng" dirty="0">
                <a:latin typeface="Arial" pitchFamily="34" charset="0"/>
                <a:cs typeface="Arial" pitchFamily="34" charset="0"/>
              </a:rPr>
              <a:t>Compliance brings business benefits</a:t>
            </a:r>
          </a:p>
          <a:p>
            <a:pPr marL="588569" indent="-588569">
              <a:lnSpc>
                <a:spcPct val="110000"/>
              </a:lnSpc>
              <a:buNone/>
            </a:pPr>
            <a:r>
              <a:rPr lang="en-US" sz="2100" dirty="0">
                <a:latin typeface="Arial" pitchFamily="34" charset="0"/>
                <a:cs typeface="Arial" pitchFamily="34" charset="0"/>
              </a:rPr>
              <a:t>	-	</a:t>
            </a:r>
            <a:r>
              <a:rPr lang="el-GR" sz="2100" dirty="0">
                <a:latin typeface="Arial" pitchFamily="34" charset="0"/>
                <a:cs typeface="Arial" pitchFamily="34" charset="0"/>
              </a:rPr>
              <a:t>Παρά τους νέους κανόνες και τις χρεοκοπίες υπάρχει μικρή 	πρόοδος</a:t>
            </a:r>
          </a:p>
          <a:p>
            <a:pPr marL="588569" indent="-588569">
              <a:lnSpc>
                <a:spcPct val="110000"/>
              </a:lnSpc>
              <a:buNone/>
            </a:pPr>
            <a:r>
              <a:rPr lang="el-GR" sz="2100" dirty="0">
                <a:latin typeface="Arial" pitchFamily="34" charset="0"/>
                <a:cs typeface="Arial" pitchFamily="34" charset="0"/>
              </a:rPr>
              <a:t>	-	Η παραμελημένη διάσταση της πολυπλοκότητας</a:t>
            </a:r>
          </a:p>
          <a:p>
            <a:pPr marL="588569" indent="-588569">
              <a:lnSpc>
                <a:spcPct val="110000"/>
              </a:lnSpc>
              <a:buNone/>
            </a:pPr>
            <a:r>
              <a:rPr lang="el-GR" sz="2100" dirty="0">
                <a:latin typeface="Arial" pitchFamily="34" charset="0"/>
                <a:cs typeface="Arial" pitchFamily="34" charset="0"/>
              </a:rPr>
              <a:t>	-	</a:t>
            </a:r>
            <a:r>
              <a:rPr lang="en-US" sz="2100" dirty="0">
                <a:latin typeface="Arial" pitchFamily="34" charset="0"/>
                <a:cs typeface="Arial" pitchFamily="34" charset="0"/>
              </a:rPr>
              <a:t>Keep it simple</a:t>
            </a:r>
          </a:p>
          <a:p>
            <a:pPr marL="588569" indent="-588569">
              <a:lnSpc>
                <a:spcPct val="110000"/>
              </a:lnSpc>
              <a:buNone/>
            </a:pPr>
            <a:r>
              <a:rPr lang="en-US" sz="2100" dirty="0">
                <a:latin typeface="Arial" pitchFamily="34" charset="0"/>
                <a:cs typeface="Arial" pitchFamily="34" charset="0"/>
              </a:rPr>
              <a:t>	-	The Enron effect</a:t>
            </a:r>
          </a:p>
          <a:p>
            <a:pPr marL="588569" indent="-588569">
              <a:lnSpc>
                <a:spcPct val="110000"/>
              </a:lnSpc>
              <a:buNone/>
            </a:pPr>
            <a:r>
              <a:rPr lang="en-US" sz="2100" dirty="0">
                <a:latin typeface="Arial" pitchFamily="34" charset="0"/>
                <a:cs typeface="Arial" pitchFamily="34" charset="0"/>
              </a:rPr>
              <a:t>	-	Whistlebloning</a:t>
            </a:r>
          </a:p>
          <a:p>
            <a:pPr marL="588569" indent="-588569">
              <a:buNone/>
            </a:pPr>
            <a:endParaRPr lang="en-US" sz="2100" dirty="0">
              <a:latin typeface="Arial" pitchFamily="34" charset="0"/>
              <a:cs typeface="Arial" pitchFamily="34" charset="0"/>
            </a:endParaRPr>
          </a:p>
          <a:p>
            <a:pPr marL="588569" indent="-588569">
              <a:buFont typeface="Wingdings" pitchFamily="2" charset="2"/>
              <a:buAutoNum type="arabicPeriod" startAt="11"/>
            </a:pPr>
            <a:r>
              <a:rPr lang="en-US" sz="2100" b="1" u="sng" dirty="0">
                <a:latin typeface="Arial" pitchFamily="34" charset="0"/>
                <a:cs typeface="Arial" pitchFamily="34" charset="0"/>
              </a:rPr>
              <a:t> Chaebol control through Byzantine Systems</a:t>
            </a:r>
            <a:endParaRPr lang="el-GR" sz="2100" b="1" u="sng" dirty="0">
              <a:latin typeface="Arial" pitchFamily="34" charset="0"/>
              <a:cs typeface="Arial" pitchFamily="34" charset="0"/>
            </a:endParaRPr>
          </a:p>
          <a:p>
            <a:pPr marL="588569" indent="-588569">
              <a:buNone/>
            </a:pPr>
            <a:endParaRPr lang="el-GR" sz="1900" b="1" u="sng" dirty="0">
              <a:latin typeface="Tahoma" pitchFamily="34" charset="0"/>
            </a:endParaRPr>
          </a:p>
          <a:p>
            <a:pPr marL="588569" indent="-588569">
              <a:buNone/>
            </a:pPr>
            <a:endParaRPr lang="el-GR" sz="1900" b="1" u="sng" dirty="0">
              <a:latin typeface="Tahoma" pitchFamily="34"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00113" y="188913"/>
            <a:ext cx="7920037" cy="719137"/>
          </a:xfrm>
        </p:spPr>
        <p:txBody>
          <a:bodyPr>
            <a:normAutofit fontScale="90000"/>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a:t>
            </a:r>
          </a:p>
        </p:txBody>
      </p:sp>
      <p:sp>
        <p:nvSpPr>
          <p:cNvPr id="61443" name="Rectangle 3"/>
          <p:cNvSpPr>
            <a:spLocks noGrp="1" noChangeArrowheads="1"/>
          </p:cNvSpPr>
          <p:nvPr>
            <p:ph idx="1"/>
          </p:nvPr>
        </p:nvSpPr>
        <p:spPr>
          <a:xfrm>
            <a:off x="251521" y="1268760"/>
            <a:ext cx="8784530" cy="5473353"/>
          </a:xfrm>
        </p:spPr>
        <p:txBody>
          <a:bodyPr/>
          <a:lstStyle/>
          <a:p>
            <a:endParaRPr lang="el-GR" sz="2400" i="1" dirty="0" smtClean="0">
              <a:solidFill>
                <a:srgbClr val="000099"/>
              </a:solidFill>
            </a:endParaRPr>
          </a:p>
          <a:p>
            <a:pPr algn="just"/>
            <a:r>
              <a:rPr lang="el-GR" sz="2600" i="1" dirty="0" smtClean="0">
                <a:solidFill>
                  <a:srgbClr val="000099"/>
                </a:solidFill>
              </a:rPr>
              <a:t>«</a:t>
            </a:r>
            <a:r>
              <a:rPr lang="el-GR" sz="2600" i="1" dirty="0" smtClean="0">
                <a:solidFill>
                  <a:srgbClr val="000099"/>
                </a:solidFill>
                <a:latin typeface="Calibri" pitchFamily="34" charset="0"/>
              </a:rPr>
              <a:t>Ολοένα και περισσότερο έχουν φτάσει (ενν.</a:t>
            </a:r>
            <a:r>
              <a:rPr lang="en-US" sz="2600" i="1" dirty="0" smtClean="0">
                <a:solidFill>
                  <a:srgbClr val="000099"/>
                </a:solidFill>
                <a:latin typeface="Calibri" pitchFamily="34" charset="0"/>
              </a:rPr>
              <a:t> </a:t>
            </a:r>
            <a:r>
              <a:rPr lang="el-GR" sz="2600" i="1" dirty="0" smtClean="0">
                <a:solidFill>
                  <a:srgbClr val="000099"/>
                </a:solidFill>
                <a:latin typeface="Calibri" pitchFamily="34" charset="0"/>
              </a:rPr>
              <a:t>οι επιχειρήσεις εν γένει) στο σημείο να συνειδητοποιούν ότι η σωτηρία τους στηρίζεται σε ένα υγιές και στέρεο κοινωνικοοικονομικό περιβάλλον (…και…)  όπως οι συνθήκες, που επικρατούσαν όταν οι επιχειρήσεις ιδρύθηκαν, απαιτούσαν να εξυπηρετείται τόσο το δημόσιο όσο και τα ιδιωτικά συμφέροντα, έτσι και οι σύγχρονες συνθήκες απαιτούν οι επιχειρήσεις να αναγνωρίζουν και να ανταπεξέρχονται σε κοινωνικές όσο και ιδιωτικές υποχρεώσεις που φέρουν ωε μέλη των κοινοτήτων εντός των οποίων λειτουργούν» </a:t>
            </a:r>
            <a:r>
              <a:rPr lang="en-US" sz="2600" i="1" dirty="0" smtClean="0">
                <a:solidFill>
                  <a:srgbClr val="000099"/>
                </a:solidFill>
                <a:latin typeface="Calibri" pitchFamily="34" charset="0"/>
              </a:rPr>
              <a:t>(AP Smith vs Barlow et al., 13 N.J. 145 (1953)</a:t>
            </a:r>
            <a:endParaRPr lang="el-GR" sz="2600" i="1" dirty="0" smtClean="0">
              <a:solidFill>
                <a:srgbClr val="000099"/>
              </a:solidFill>
              <a:latin typeface="Calibri" pitchFamily="34"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2988" y="260350"/>
            <a:ext cx="7777162" cy="865188"/>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a:t>
            </a:r>
            <a:endParaRPr lang="el-GR" sz="2400" dirty="0" smtClean="0"/>
          </a:p>
        </p:txBody>
      </p:sp>
      <p:sp>
        <p:nvSpPr>
          <p:cNvPr id="6147" name="Content Placeholder 2"/>
          <p:cNvSpPr>
            <a:spLocks noGrp="1"/>
          </p:cNvSpPr>
          <p:nvPr>
            <p:ph idx="1"/>
          </p:nvPr>
        </p:nvSpPr>
        <p:spPr>
          <a:xfrm>
            <a:off x="0" y="1557338"/>
            <a:ext cx="9144000" cy="4895998"/>
          </a:xfrm>
        </p:spPr>
        <p:txBody>
          <a:bodyPr/>
          <a:lstStyle/>
          <a:p>
            <a:pPr eaLnBrk="1" hangingPunct="1">
              <a:lnSpc>
                <a:spcPct val="80000"/>
              </a:lnSpc>
              <a:buFont typeface="Wingdings" pitchFamily="2" charset="2"/>
              <a:buNone/>
            </a:pPr>
            <a:endParaRPr lang="el-GR" sz="2400" dirty="0" smtClean="0">
              <a:solidFill>
                <a:srgbClr val="000099"/>
              </a:solidFill>
              <a:latin typeface="Calibri" pitchFamily="34" charset="0"/>
            </a:endParaRPr>
          </a:p>
          <a:p>
            <a:pPr algn="just" eaLnBrk="1" hangingPunct="1">
              <a:lnSpc>
                <a:spcPct val="80000"/>
              </a:lnSpc>
            </a:pPr>
            <a:r>
              <a:rPr lang="el-GR" sz="2800" dirty="0" smtClean="0">
                <a:solidFill>
                  <a:srgbClr val="000099"/>
                </a:solidFill>
                <a:latin typeface="Calibri" pitchFamily="34" charset="0"/>
              </a:rPr>
              <a:t>Δράσεις «καλού εταιρικού πολίτη»:</a:t>
            </a:r>
            <a:r>
              <a:rPr lang="en-US" sz="2800" dirty="0" smtClean="0">
                <a:solidFill>
                  <a:srgbClr val="000099"/>
                </a:solidFill>
                <a:latin typeface="Calibri" pitchFamily="34" charset="0"/>
              </a:rPr>
              <a:t> </a:t>
            </a:r>
            <a:r>
              <a:rPr lang="el-GR" sz="2800" dirty="0" smtClean="0">
                <a:solidFill>
                  <a:srgbClr val="000099"/>
                </a:solidFill>
                <a:latin typeface="Calibri" pitchFamily="34" charset="0"/>
              </a:rPr>
              <a:t>εκείνες που η κοινωνία απαιτεί ή προσδοκά να αναλάβει μια επιχείρηση, ακόμη και αν δεν παράγουν μετρήσιμα άμεσα ή έμμεσα οφέλη σε αυτήν (</a:t>
            </a:r>
            <a:r>
              <a:rPr lang="en-US" sz="2800" dirty="0" smtClean="0">
                <a:solidFill>
                  <a:srgbClr val="000099"/>
                </a:solidFill>
                <a:latin typeface="Calibri" pitchFamily="34" charset="0"/>
              </a:rPr>
              <a:t>C. Handy, 2002)</a:t>
            </a:r>
            <a:r>
              <a:rPr lang="el-GR" sz="2800" b="1" dirty="0" smtClean="0">
                <a:solidFill>
                  <a:srgbClr val="000099"/>
                </a:solidFill>
                <a:latin typeface="Calibri" pitchFamily="34" charset="0"/>
              </a:rPr>
              <a:t/>
            </a:r>
            <a:br>
              <a:rPr lang="el-GR" sz="2800" b="1" dirty="0" smtClean="0">
                <a:solidFill>
                  <a:srgbClr val="000099"/>
                </a:solidFill>
                <a:latin typeface="Calibri" pitchFamily="34" charset="0"/>
              </a:rPr>
            </a:br>
            <a:endParaRPr lang="el-GR" sz="2800" b="1" dirty="0" smtClean="0">
              <a:solidFill>
                <a:srgbClr val="000099"/>
              </a:solidFill>
              <a:latin typeface="Calibri" pitchFamily="34" charset="0"/>
            </a:endParaRPr>
          </a:p>
          <a:p>
            <a:pPr algn="just" eaLnBrk="1" hangingPunct="1">
              <a:lnSpc>
                <a:spcPct val="80000"/>
              </a:lnSpc>
            </a:pPr>
            <a:r>
              <a:rPr lang="el-GR" sz="2800" dirty="0" smtClean="0">
                <a:solidFill>
                  <a:srgbClr val="000099"/>
                </a:solidFill>
                <a:latin typeface="Calibri" pitchFamily="34" charset="0"/>
              </a:rPr>
              <a:t>Δράσεις που εξασφαλίζουν μεγαλύτερη αποδοχή και συμπάθεια από τους κοινωνικούς εταίρους : η λογική της </a:t>
            </a:r>
            <a:r>
              <a:rPr lang="en-US" sz="2800" dirty="0" smtClean="0">
                <a:solidFill>
                  <a:srgbClr val="000099"/>
                </a:solidFill>
                <a:latin typeface="Calibri" pitchFamily="34" charset="0"/>
              </a:rPr>
              <a:t>reputation insurance </a:t>
            </a:r>
            <a:r>
              <a:rPr lang="el-GR" sz="2800" dirty="0" smtClean="0">
                <a:solidFill>
                  <a:srgbClr val="000099"/>
                </a:solidFill>
                <a:latin typeface="Calibri" pitchFamily="34" charset="0"/>
              </a:rPr>
              <a:t>που οδηγεί σε ταχύτερη ανάκαμψη σε μια κακή συγκυρία για την κοινωνικά υπεύθυνη επιχείρηση </a:t>
            </a:r>
            <a:r>
              <a:rPr lang="en-US" sz="2800" dirty="0" smtClean="0">
                <a:solidFill>
                  <a:srgbClr val="000099"/>
                </a:solidFill>
                <a:latin typeface="Calibri" pitchFamily="34" charset="0"/>
              </a:rPr>
              <a:t>(P.</a:t>
            </a:r>
            <a:r>
              <a:rPr lang="el-GR" sz="2800" dirty="0" smtClean="0">
                <a:solidFill>
                  <a:srgbClr val="000099"/>
                </a:solidFill>
                <a:latin typeface="Calibri" pitchFamily="34" charset="0"/>
              </a:rPr>
              <a:t> </a:t>
            </a:r>
            <a:r>
              <a:rPr lang="en-US" sz="2800" dirty="0" smtClean="0">
                <a:solidFill>
                  <a:srgbClr val="000099"/>
                </a:solidFill>
                <a:latin typeface="Calibri" pitchFamily="34" charset="0"/>
              </a:rPr>
              <a:t>Godfrey</a:t>
            </a:r>
            <a:r>
              <a:rPr lang="el-GR" sz="2800" dirty="0" smtClean="0">
                <a:solidFill>
                  <a:srgbClr val="000099"/>
                </a:solidFill>
                <a:latin typeface="Calibri" pitchFamily="34" charset="0"/>
              </a:rPr>
              <a:t>, 2007</a:t>
            </a:r>
            <a:r>
              <a:rPr lang="en-US" sz="2800" dirty="0" smtClean="0">
                <a:solidFill>
                  <a:srgbClr val="000099"/>
                </a:solidFill>
                <a:latin typeface="Calibri" pitchFamily="34" charset="0"/>
              </a:rPr>
              <a:t>)</a:t>
            </a:r>
            <a:br>
              <a:rPr lang="en-US" sz="2800" dirty="0" smtClean="0">
                <a:solidFill>
                  <a:srgbClr val="000099"/>
                </a:solidFill>
                <a:latin typeface="Calibri" pitchFamily="34" charset="0"/>
              </a:rPr>
            </a:br>
            <a:endParaRPr lang="en-US" sz="2800" dirty="0" smtClean="0">
              <a:solidFill>
                <a:srgbClr val="000099"/>
              </a:solidFill>
              <a:latin typeface="Calibri" pitchFamily="34" charset="0"/>
            </a:endParaRPr>
          </a:p>
          <a:p>
            <a:pPr eaLnBrk="1" hangingPunct="1">
              <a:lnSpc>
                <a:spcPct val="80000"/>
              </a:lnSpc>
              <a:buFont typeface="Wingdings" pitchFamily="2" charset="2"/>
              <a:buNone/>
            </a:pPr>
            <a:endParaRPr lang="en-US" sz="2400" b="1" dirty="0" smtClean="0">
              <a:solidFill>
                <a:srgbClr val="000099"/>
              </a:solidFill>
              <a:latin typeface="Calibri" pitchFamily="34" charset="0"/>
            </a:endParaRPr>
          </a:p>
          <a:p>
            <a:pPr>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[4]</a:t>
            </a:r>
            <a:endParaRPr lang="el-GR" sz="2400" b="1" dirty="0" smtClean="0">
              <a:solidFill>
                <a:srgbClr val="000099"/>
              </a:solidFill>
            </a:endParaRPr>
          </a:p>
        </p:txBody>
      </p:sp>
      <p:sp>
        <p:nvSpPr>
          <p:cNvPr id="7171" name="Rectangle 3"/>
          <p:cNvSpPr>
            <a:spLocks noGrp="1" noChangeArrowheads="1"/>
          </p:cNvSpPr>
          <p:nvPr>
            <p:ph idx="1"/>
          </p:nvPr>
        </p:nvSpPr>
        <p:spPr>
          <a:xfrm>
            <a:off x="179512" y="1600200"/>
            <a:ext cx="8784976" cy="5069160"/>
          </a:xfrm>
        </p:spPr>
        <p:txBody>
          <a:bodyPr>
            <a:normAutofit/>
          </a:bodyPr>
          <a:lstStyle/>
          <a:p>
            <a:pPr algn="just" eaLnBrk="1" hangingPunct="1">
              <a:lnSpc>
                <a:spcPct val="80000"/>
              </a:lnSpc>
            </a:pPr>
            <a:r>
              <a:rPr lang="el-GR" sz="2400" b="1" dirty="0" smtClean="0">
                <a:solidFill>
                  <a:srgbClr val="000099"/>
                </a:solidFill>
                <a:latin typeface="Calibri" pitchFamily="34" charset="0"/>
              </a:rPr>
              <a:t>Η θεωρία της ευθυγράμμισης με τις ανάγκες και τα συμφέροντα των κοινωνικών εταίρων (</a:t>
            </a:r>
            <a:r>
              <a:rPr lang="en-US" sz="2400" b="1" dirty="0" smtClean="0">
                <a:solidFill>
                  <a:srgbClr val="000099"/>
                </a:solidFill>
                <a:latin typeface="Calibri" pitchFamily="34" charset="0"/>
              </a:rPr>
              <a:t>stakeholders) </a:t>
            </a:r>
          </a:p>
          <a:p>
            <a:pPr algn="just" eaLnBrk="1" hangingPunct="1">
              <a:lnSpc>
                <a:spcPct val="80000"/>
              </a:lnSpc>
            </a:pPr>
            <a:endParaRPr lang="el-GR" sz="2400" dirty="0" smtClean="0">
              <a:solidFill>
                <a:srgbClr val="000099"/>
              </a:solidFill>
              <a:latin typeface="Calibri" pitchFamily="34" charset="0"/>
            </a:endParaRPr>
          </a:p>
          <a:p>
            <a:pPr algn="just" eaLnBrk="1" hangingPunct="1">
              <a:lnSpc>
                <a:spcPct val="80000"/>
              </a:lnSpc>
              <a:buFont typeface="Wingdings" pitchFamily="2" charset="2"/>
              <a:buNone/>
            </a:pPr>
            <a:r>
              <a:rPr lang="el-GR" sz="2400" dirty="0" smtClean="0">
                <a:solidFill>
                  <a:srgbClr val="000099"/>
                </a:solidFill>
                <a:latin typeface="Calibri" pitchFamily="34" charset="0"/>
              </a:rPr>
              <a:t>	</a:t>
            </a:r>
            <a:r>
              <a:rPr lang="el-GR" sz="2400" i="1" dirty="0" smtClean="0">
                <a:solidFill>
                  <a:srgbClr val="000099"/>
                </a:solidFill>
                <a:latin typeface="Calibri" pitchFamily="34" charset="0"/>
              </a:rPr>
              <a:t>«</a:t>
            </a:r>
            <a:r>
              <a:rPr lang="en-US" sz="2400" i="1" dirty="0" smtClean="0">
                <a:solidFill>
                  <a:srgbClr val="000099"/>
                </a:solidFill>
                <a:latin typeface="Calibri" pitchFamily="34" charset="0"/>
              </a:rPr>
              <a:t>H EKE </a:t>
            </a:r>
            <a:r>
              <a:rPr lang="el-GR" sz="2400" i="1" dirty="0" smtClean="0">
                <a:solidFill>
                  <a:srgbClr val="000099"/>
                </a:solidFill>
                <a:latin typeface="Calibri" pitchFamily="34" charset="0"/>
              </a:rPr>
              <a:t>είναι ένα λογικό επιχείρημα για τις επιχειρήσεις που επιδιώκουν τη μεγιστοποίηση της απόδοσής τους ελαχιστοποιώντας τους περιορισμούς στη λειτουργία τους. Στο σημερινό παγκοσμιοποιημένο κόσμο όπου άτομα και οργανώσεις ακτιβιστών αισθάνονται ισχυροί ώστε να προκαλέσουν μεταβολές, η ΕΚΕ αντιπροσωπεύει ένα τρόπο πρόβλεψης και ανταπόκρισης σε κοινωνικές ανησυχίες προκειμένου να μειωθούν έτσι οι επιχειρησιακοί και οικονομικοί περιορισμοί στη δράση μια επιχείρησης»</a:t>
            </a:r>
            <a:r>
              <a:rPr lang="en-US" sz="2400" i="1" dirty="0" smtClean="0">
                <a:solidFill>
                  <a:srgbClr val="000099"/>
                </a:solidFill>
                <a:latin typeface="Calibri" pitchFamily="34" charset="0"/>
              </a:rPr>
              <a:t> </a:t>
            </a:r>
            <a:r>
              <a:rPr lang="el-GR" sz="2400" i="1" dirty="0" smtClean="0">
                <a:solidFill>
                  <a:srgbClr val="000099"/>
                </a:solidFill>
                <a:latin typeface="Calibri" pitchFamily="34" charset="0"/>
              </a:rPr>
              <a:t>(</a:t>
            </a:r>
            <a:r>
              <a:rPr lang="en-US" sz="2400" i="1" dirty="0" smtClean="0">
                <a:solidFill>
                  <a:srgbClr val="000099"/>
                </a:solidFill>
                <a:latin typeface="Calibri" pitchFamily="34" charset="0"/>
              </a:rPr>
              <a:t>W. Wherther &amp; D. Chandler- “Strategic CSR” (2006))</a:t>
            </a:r>
            <a:endParaRPr lang="el-GR" sz="2400" i="1" dirty="0" smtClean="0">
              <a:solidFill>
                <a:srgbClr val="000099"/>
              </a:solidFill>
              <a:latin typeface="Calibri" pitchFamily="34" charset="0"/>
            </a:endParaRPr>
          </a:p>
          <a:p>
            <a:pPr algn="just" eaLnBrk="1" hangingPunct="1">
              <a:lnSpc>
                <a:spcPct val="80000"/>
              </a:lnSpc>
              <a:buFont typeface="Wingdings" pitchFamily="2" charset="2"/>
              <a:buNone/>
            </a:pPr>
            <a:endParaRPr lang="el-GR" sz="2400" b="1" i="1" dirty="0" smtClean="0">
              <a:solidFill>
                <a:srgbClr val="000099"/>
              </a:solidFill>
            </a:endParaRPr>
          </a:p>
          <a:p>
            <a:pPr algn="just" eaLnBrk="1" hangingPunct="1">
              <a:lnSpc>
                <a:spcPct val="80000"/>
              </a:lnSpc>
              <a:buFont typeface="Wingdings" pitchFamily="2" charset="2"/>
              <a:buNone/>
            </a:pPr>
            <a:r>
              <a:rPr lang="el-GR" sz="2400" b="1" dirty="0" smtClean="0">
                <a:solidFill>
                  <a:srgbClr val="000099"/>
                </a:solidFill>
              </a:rPr>
              <a:t>	</a:t>
            </a:r>
            <a:r>
              <a:rPr lang="el-GR" sz="2400" b="1" dirty="0" smtClean="0">
                <a:solidFill>
                  <a:srgbClr val="000099"/>
                </a:solidFill>
                <a:latin typeface="Calibri" pitchFamily="34" charset="0"/>
              </a:rPr>
              <a:t>Ο τρόπος να επιτευχθεί η ευθυγράμμιση επιχείρησης και κοινωνίας είναι μέσω της διαρκούς αλληλεπίδρασης που θα οδηγήσει σε σύγκλιση στόχων και </a:t>
            </a:r>
            <a:r>
              <a:rPr lang="el-GR" sz="2400" b="1" dirty="0" smtClean="0">
                <a:solidFill>
                  <a:srgbClr val="000099"/>
                </a:solidFill>
                <a:latin typeface="Calibri" pitchFamily="34" charset="0"/>
              </a:rPr>
              <a:t>επιδιώξεων. </a:t>
            </a:r>
            <a:endParaRPr lang="el-GR" sz="2400" b="1" dirty="0" smtClean="0">
              <a:solidFill>
                <a:srgbClr val="000099"/>
              </a:solidFill>
              <a:latin typeface="Calibri" pitchFamily="34" charset="0"/>
            </a:endParaRPr>
          </a:p>
          <a:p>
            <a:pPr eaLnBrk="1" hangingPunct="1">
              <a:lnSpc>
                <a:spcPct val="80000"/>
              </a:lnSpc>
            </a:pPr>
            <a:endParaRPr lang="el-GR" sz="2000" b="1" dirty="0" smtClean="0">
              <a:solidFill>
                <a:srgbClr val="000099"/>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260350"/>
            <a:ext cx="7848227" cy="100841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[5]</a:t>
            </a:r>
            <a:endParaRPr lang="el-GR" sz="2400" b="1" dirty="0" smtClean="0">
              <a:solidFill>
                <a:srgbClr val="000099"/>
              </a:solidFill>
            </a:endParaRPr>
          </a:p>
        </p:txBody>
      </p:sp>
      <p:sp>
        <p:nvSpPr>
          <p:cNvPr id="8195" name="Rectangle 3"/>
          <p:cNvSpPr>
            <a:spLocks noGrp="1" noChangeArrowheads="1"/>
          </p:cNvSpPr>
          <p:nvPr>
            <p:ph idx="1"/>
          </p:nvPr>
        </p:nvSpPr>
        <p:spPr>
          <a:xfrm>
            <a:off x="179512" y="1268761"/>
            <a:ext cx="8727951" cy="5400600"/>
          </a:xfrm>
        </p:spPr>
        <p:txBody>
          <a:bodyPr>
            <a:normAutofit/>
          </a:bodyPr>
          <a:lstStyle/>
          <a:p>
            <a:pPr eaLnBrk="1" hangingPunct="1">
              <a:lnSpc>
                <a:spcPct val="90000"/>
              </a:lnSpc>
              <a:buFont typeface="Wingdings" pitchFamily="2" charset="2"/>
              <a:buNone/>
            </a:pPr>
            <a:r>
              <a:rPr lang="el-GR" b="1" u="sng" dirty="0" smtClean="0">
                <a:solidFill>
                  <a:srgbClr val="000099"/>
                </a:solidFill>
                <a:latin typeface="Calibri" pitchFamily="34" charset="0"/>
              </a:rPr>
              <a:t>ΟΡΙΣΜΟΣ</a:t>
            </a:r>
            <a:endParaRPr lang="en-US" b="1" u="sng" dirty="0" smtClean="0">
              <a:solidFill>
                <a:srgbClr val="000099"/>
              </a:solidFill>
              <a:latin typeface="Calibri" pitchFamily="34" charset="0"/>
            </a:endParaRPr>
          </a:p>
          <a:p>
            <a:pPr eaLnBrk="1" hangingPunct="1">
              <a:lnSpc>
                <a:spcPct val="90000"/>
              </a:lnSpc>
              <a:buFont typeface="Wingdings" pitchFamily="2" charset="2"/>
              <a:buNone/>
            </a:pPr>
            <a:endParaRPr lang="el-GR" sz="1400" b="1" u="sng" dirty="0" smtClean="0">
              <a:solidFill>
                <a:srgbClr val="000099"/>
              </a:solidFill>
              <a:latin typeface="Calibri" pitchFamily="34" charset="0"/>
            </a:endParaRPr>
          </a:p>
          <a:p>
            <a:pPr eaLnBrk="1" hangingPunct="1">
              <a:lnSpc>
                <a:spcPct val="90000"/>
              </a:lnSpc>
            </a:pPr>
            <a:r>
              <a:rPr lang="el-GR" b="1" i="1" dirty="0" smtClean="0">
                <a:solidFill>
                  <a:srgbClr val="006600"/>
                </a:solidFill>
                <a:latin typeface="Calibri" pitchFamily="34" charset="0"/>
              </a:rPr>
              <a:t>Εταιρική Κοινωνική Ευθύνη (</a:t>
            </a:r>
            <a:r>
              <a:rPr lang="en-US" b="1" i="1" dirty="0" smtClean="0">
                <a:solidFill>
                  <a:srgbClr val="006600"/>
                </a:solidFill>
                <a:latin typeface="Calibri" pitchFamily="34" charset="0"/>
              </a:rPr>
              <a:t>CSR</a:t>
            </a:r>
            <a:r>
              <a:rPr lang="el-GR" b="1" i="1" dirty="0" smtClean="0">
                <a:solidFill>
                  <a:srgbClr val="006600"/>
                </a:solidFill>
                <a:latin typeface="Calibri" pitchFamily="34" charset="0"/>
              </a:rPr>
              <a:t>)</a:t>
            </a:r>
            <a:r>
              <a:rPr lang="el-GR" b="1" dirty="0" smtClean="0">
                <a:solidFill>
                  <a:srgbClr val="006600"/>
                </a:solidFill>
                <a:latin typeface="Calibri" pitchFamily="34" charset="0"/>
              </a:rPr>
              <a:t> </a:t>
            </a:r>
          </a:p>
          <a:p>
            <a:pPr lvl="1" algn="just" eaLnBrk="1" hangingPunct="1">
              <a:lnSpc>
                <a:spcPct val="90000"/>
              </a:lnSpc>
              <a:buFont typeface="Wingdings" pitchFamily="2" charset="2"/>
              <a:buChar char="Ø"/>
            </a:pPr>
            <a:r>
              <a:rPr lang="el-GR" sz="2800" b="1" dirty="0" smtClean="0">
                <a:solidFill>
                  <a:srgbClr val="000099"/>
                </a:solidFill>
                <a:latin typeface="Calibri" pitchFamily="34" charset="0"/>
              </a:rPr>
              <a:t>Η υπεράνω των δι’ αναγκαστικών διατάξεων επιβαλλόμενη συμπεριφορά και επίδοση  μιας επιχείρησης σε συνάρτηση με ορισμένες ευρύτερες ηθικές αρχές ή δικαιοπολιτικές στοχεύσεις, όπως αυτές αξιολογούνται από  (θεσμικούς ιδίως) επενδυτές  της διεθνοποιημένης κεφαλαιαγοράς.</a:t>
            </a:r>
          </a:p>
          <a:p>
            <a:pPr lvl="1" algn="just" eaLnBrk="1" hangingPunct="1">
              <a:lnSpc>
                <a:spcPct val="90000"/>
              </a:lnSpc>
              <a:buFont typeface="Wingdings" pitchFamily="2" charset="2"/>
              <a:buChar char="Ø"/>
            </a:pPr>
            <a:endParaRPr lang="el-GR" sz="2800" b="1" dirty="0" smtClean="0">
              <a:solidFill>
                <a:srgbClr val="000099"/>
              </a:solidFill>
              <a:latin typeface="Calibri" pitchFamily="34" charset="0"/>
            </a:endParaRPr>
          </a:p>
          <a:p>
            <a:pPr eaLnBrk="1" hangingPunct="1">
              <a:lnSpc>
                <a:spcPct val="90000"/>
              </a:lnSpc>
            </a:pPr>
            <a:r>
              <a:rPr lang="el-GR" sz="2800" b="1" u="sng" dirty="0" smtClean="0">
                <a:solidFill>
                  <a:srgbClr val="C00000"/>
                </a:solidFill>
                <a:latin typeface="Calibri" pitchFamily="34" charset="0"/>
              </a:rPr>
              <a:t>Συναφής όρος : </a:t>
            </a:r>
          </a:p>
          <a:p>
            <a:pPr lvl="1" eaLnBrk="1" hangingPunct="1">
              <a:lnSpc>
                <a:spcPct val="90000"/>
              </a:lnSpc>
              <a:buFont typeface="Wingdings" pitchFamily="2" charset="2"/>
              <a:buChar char="Ø"/>
            </a:pPr>
            <a:r>
              <a:rPr lang="el-GR" b="1" i="1" dirty="0" smtClean="0">
                <a:solidFill>
                  <a:srgbClr val="7030A0"/>
                </a:solidFill>
                <a:latin typeface="Calibri" pitchFamily="34" charset="0"/>
              </a:rPr>
              <a:t>Κοινωνικά Υπεύθυνη Επένδυση (</a:t>
            </a:r>
            <a:r>
              <a:rPr lang="en-US" b="1" i="1" dirty="0" smtClean="0">
                <a:solidFill>
                  <a:srgbClr val="7030A0"/>
                </a:solidFill>
                <a:latin typeface="Calibri" pitchFamily="34" charset="0"/>
              </a:rPr>
              <a:t>SRI</a:t>
            </a:r>
            <a:r>
              <a:rPr lang="el-GR" b="1" i="1" dirty="0" smtClean="0">
                <a:solidFill>
                  <a:srgbClr val="7030A0"/>
                </a:solidFill>
                <a:latin typeface="Calibri" pitchFamily="34" charset="0"/>
              </a:rPr>
              <a:t>)</a:t>
            </a:r>
            <a:r>
              <a:rPr lang="el-GR" b="1" dirty="0" smtClean="0">
                <a:solidFill>
                  <a:srgbClr val="7030A0"/>
                </a:solidFill>
                <a:latin typeface="Calibri" pitchFamily="34" charset="0"/>
              </a:rPr>
              <a:t> </a:t>
            </a:r>
          </a:p>
          <a:p>
            <a:pPr eaLnBrk="1" hangingPunct="1">
              <a:lnSpc>
                <a:spcPct val="90000"/>
              </a:lnSpc>
            </a:pPr>
            <a:endParaRPr lang="el-GR" sz="2000" dirty="0" smtClean="0">
              <a:solidFill>
                <a:srgbClr val="000099"/>
              </a:solidFill>
              <a:latin typeface="Comic Sans MS" pitchFamily="66"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277813"/>
            <a:ext cx="7772400" cy="700087"/>
          </a:xfrm>
        </p:spPr>
        <p:txBody>
          <a:bodyPr>
            <a:normAutofit fontScale="90000"/>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[6]</a:t>
            </a:r>
            <a:endParaRPr lang="el-GR" sz="2400" b="1" dirty="0" smtClean="0">
              <a:solidFill>
                <a:srgbClr val="000099"/>
              </a:solidFill>
            </a:endParaRPr>
          </a:p>
        </p:txBody>
      </p:sp>
      <p:sp>
        <p:nvSpPr>
          <p:cNvPr id="9219" name="Rectangle 3"/>
          <p:cNvSpPr>
            <a:spLocks noGrp="1" noChangeArrowheads="1"/>
          </p:cNvSpPr>
          <p:nvPr>
            <p:ph idx="1"/>
          </p:nvPr>
        </p:nvSpPr>
        <p:spPr>
          <a:xfrm>
            <a:off x="179512" y="1196752"/>
            <a:ext cx="8784976" cy="5472608"/>
          </a:xfrm>
        </p:spPr>
        <p:txBody>
          <a:bodyPr/>
          <a:lstStyle/>
          <a:p>
            <a:pPr eaLnBrk="1" hangingPunct="1">
              <a:lnSpc>
                <a:spcPct val="80000"/>
              </a:lnSpc>
              <a:buFont typeface="Wingdings" pitchFamily="2" charset="2"/>
              <a:buNone/>
            </a:pPr>
            <a:r>
              <a:rPr lang="el-GR" b="1" dirty="0" smtClean="0">
                <a:solidFill>
                  <a:srgbClr val="000099"/>
                </a:solidFill>
                <a:latin typeface="Calibri" pitchFamily="34" charset="0"/>
              </a:rPr>
              <a:t>Στοιχεία της ΕΚΕ:</a:t>
            </a:r>
          </a:p>
          <a:p>
            <a:pPr algn="just" eaLnBrk="1" hangingPunct="1">
              <a:lnSpc>
                <a:spcPct val="80000"/>
              </a:lnSpc>
            </a:pPr>
            <a:r>
              <a:rPr lang="el-GR" sz="2400" b="1" dirty="0" smtClean="0">
                <a:solidFill>
                  <a:srgbClr val="000099"/>
                </a:solidFill>
                <a:latin typeface="Calibri" pitchFamily="34" charset="0"/>
              </a:rPr>
              <a:t> -  οικειοθελώς αναλαμβανόμενες δράσεις </a:t>
            </a:r>
            <a:r>
              <a:rPr lang="el-GR" sz="2400" dirty="0" smtClean="0">
                <a:solidFill>
                  <a:srgbClr val="000099"/>
                </a:solidFill>
                <a:latin typeface="Calibri" pitchFamily="34" charset="0"/>
              </a:rPr>
              <a:t>(π.χ αποφυγή χρήσης παιδικής εργασίας).</a:t>
            </a:r>
          </a:p>
          <a:p>
            <a:pPr algn="just" eaLnBrk="1" hangingPunct="1">
              <a:lnSpc>
                <a:spcPct val="80000"/>
              </a:lnSpc>
            </a:pPr>
            <a:r>
              <a:rPr lang="el-GR" sz="2400" b="1" dirty="0" smtClean="0">
                <a:solidFill>
                  <a:srgbClr val="000099"/>
                </a:solidFill>
                <a:latin typeface="Calibri" pitchFamily="34" charset="0"/>
              </a:rPr>
              <a:t>- </a:t>
            </a:r>
            <a:r>
              <a:rPr lang="el-GR" sz="2400" b="1" dirty="0" smtClean="0">
                <a:solidFill>
                  <a:srgbClr val="000099"/>
                </a:solidFill>
                <a:latin typeface="Calibri" pitchFamily="34" charset="0"/>
              </a:rPr>
              <a:t>συνάρτηση </a:t>
            </a:r>
            <a:r>
              <a:rPr lang="el-GR" sz="2400" b="1" dirty="0" smtClean="0">
                <a:solidFill>
                  <a:srgbClr val="000099"/>
                </a:solidFill>
                <a:latin typeface="Calibri" pitchFamily="34" charset="0"/>
              </a:rPr>
              <a:t>με ευρύτερες ηθικές αρχές ή δικαιοπολιτικές στοχεύσεις </a:t>
            </a:r>
            <a:r>
              <a:rPr lang="el-GR" sz="2400" dirty="0" smtClean="0">
                <a:solidFill>
                  <a:srgbClr val="000099"/>
                </a:solidFill>
                <a:latin typeface="Calibri" pitchFamily="34" charset="0"/>
              </a:rPr>
              <a:t>(μη επένδυση σε επιχειρήσεις αμφίβολης ηθικά δραστηριότητος π.χ. αλκοόλ, τζόγος ή και τσιγάρα).</a:t>
            </a:r>
          </a:p>
          <a:p>
            <a:pPr algn="just" eaLnBrk="1" hangingPunct="1">
              <a:lnSpc>
                <a:spcPct val="80000"/>
              </a:lnSpc>
            </a:pPr>
            <a:r>
              <a:rPr lang="el-GR" sz="2400" b="1" dirty="0" smtClean="0">
                <a:solidFill>
                  <a:srgbClr val="000099"/>
                </a:solidFill>
                <a:latin typeface="Calibri" pitchFamily="34" charset="0"/>
              </a:rPr>
              <a:t>-   επικεντρωμένη κυρίως στους τομείς:</a:t>
            </a:r>
          </a:p>
          <a:p>
            <a:pPr lvl="1" algn="just" eaLnBrk="1" hangingPunct="1">
              <a:lnSpc>
                <a:spcPct val="80000"/>
              </a:lnSpc>
            </a:pPr>
            <a:r>
              <a:rPr lang="el-GR" sz="2400" b="1" dirty="0" smtClean="0">
                <a:solidFill>
                  <a:srgbClr val="000099"/>
                </a:solidFill>
                <a:latin typeface="Calibri" pitchFamily="34" charset="0"/>
              </a:rPr>
              <a:t>Συνθηκών εργασίας </a:t>
            </a:r>
            <a:r>
              <a:rPr lang="el-GR" sz="2400" dirty="0" smtClean="0">
                <a:solidFill>
                  <a:srgbClr val="000099"/>
                </a:solidFill>
                <a:latin typeface="Calibri" pitchFamily="34" charset="0"/>
              </a:rPr>
              <a:t>(π.χ φιλικών για άτομα με ειδικές ανάγκες)</a:t>
            </a:r>
            <a:endParaRPr lang="en-US" sz="2400" dirty="0" smtClean="0">
              <a:solidFill>
                <a:srgbClr val="000099"/>
              </a:solidFill>
              <a:latin typeface="Calibri" pitchFamily="34" charset="0"/>
            </a:endParaRPr>
          </a:p>
          <a:p>
            <a:pPr lvl="1" algn="just" eaLnBrk="1" hangingPunct="1">
              <a:lnSpc>
                <a:spcPct val="80000"/>
              </a:lnSpc>
            </a:pPr>
            <a:r>
              <a:rPr lang="el-GR" sz="2400" b="1" dirty="0" smtClean="0">
                <a:solidFill>
                  <a:srgbClr val="000099"/>
                </a:solidFill>
                <a:latin typeface="Calibri" pitchFamily="34" charset="0"/>
              </a:rPr>
              <a:t>Περιβαλλοντικά ευαίσθητων πρακτικών </a:t>
            </a:r>
            <a:r>
              <a:rPr lang="el-GR" sz="2400" dirty="0" smtClean="0">
                <a:solidFill>
                  <a:srgbClr val="000099"/>
                </a:solidFill>
                <a:latin typeface="Calibri" pitchFamily="34" charset="0"/>
              </a:rPr>
              <a:t>(π.χ χρήση ανακυκλωμένου χαρτιού).</a:t>
            </a:r>
            <a:endParaRPr lang="en-US" sz="2400" dirty="0" smtClean="0">
              <a:solidFill>
                <a:srgbClr val="000099"/>
              </a:solidFill>
              <a:latin typeface="Calibri" pitchFamily="34" charset="0"/>
            </a:endParaRPr>
          </a:p>
          <a:p>
            <a:pPr lvl="1" algn="just" eaLnBrk="1" hangingPunct="1">
              <a:lnSpc>
                <a:spcPct val="80000"/>
              </a:lnSpc>
            </a:pPr>
            <a:r>
              <a:rPr lang="el-GR" sz="2400" b="1" dirty="0" smtClean="0">
                <a:solidFill>
                  <a:srgbClr val="000099"/>
                </a:solidFill>
                <a:latin typeface="Calibri" pitchFamily="34" charset="0"/>
              </a:rPr>
              <a:t>Εξυπηρέτησης γενικότερων κοινωνικών σκοπιμοτήτων </a:t>
            </a:r>
            <a:r>
              <a:rPr lang="el-GR" sz="2400" dirty="0" smtClean="0">
                <a:solidFill>
                  <a:srgbClr val="000099"/>
                </a:solidFill>
                <a:latin typeface="Calibri" pitchFamily="34" charset="0"/>
              </a:rPr>
              <a:t>(π.χ μη τοποθέτηση σε μετοχές επιχειρήσεων, που διακινούν ή παράγουν αλκοόλ).    </a:t>
            </a:r>
          </a:p>
          <a:p>
            <a:pPr eaLnBrk="1" hangingPunct="1">
              <a:lnSpc>
                <a:spcPct val="80000"/>
              </a:lnSpc>
            </a:pPr>
            <a:endParaRPr lang="el-GR" sz="2000" dirty="0" smtClean="0">
              <a:solidFill>
                <a:srgbClr val="000099"/>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277813"/>
            <a:ext cx="7689850" cy="99060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[7]</a:t>
            </a:r>
            <a:endParaRPr lang="el-GR" sz="2400" b="1" dirty="0" smtClean="0">
              <a:solidFill>
                <a:srgbClr val="000099"/>
              </a:solidFill>
            </a:endParaRPr>
          </a:p>
        </p:txBody>
      </p:sp>
      <p:sp>
        <p:nvSpPr>
          <p:cNvPr id="10243" name="Rectangle 3"/>
          <p:cNvSpPr>
            <a:spLocks noGrp="1" noChangeArrowheads="1"/>
          </p:cNvSpPr>
          <p:nvPr>
            <p:ph idx="1"/>
          </p:nvPr>
        </p:nvSpPr>
        <p:spPr>
          <a:xfrm>
            <a:off x="251521" y="1412776"/>
            <a:ext cx="8511480" cy="5184576"/>
          </a:xfrm>
        </p:spPr>
        <p:txBody>
          <a:bodyPr/>
          <a:lstStyle/>
          <a:p>
            <a:pPr eaLnBrk="1" hangingPunct="1">
              <a:lnSpc>
                <a:spcPct val="90000"/>
              </a:lnSpc>
            </a:pPr>
            <a:endParaRPr lang="el-GR" sz="2000" b="1" dirty="0" smtClean="0">
              <a:solidFill>
                <a:srgbClr val="000099"/>
              </a:solidFill>
              <a:latin typeface="Calibri" pitchFamily="34" charset="0"/>
            </a:endParaRPr>
          </a:p>
          <a:p>
            <a:pPr algn="just" eaLnBrk="1" hangingPunct="1">
              <a:lnSpc>
                <a:spcPct val="90000"/>
              </a:lnSpc>
            </a:pPr>
            <a:r>
              <a:rPr lang="el-GR" sz="2400" b="1" dirty="0" smtClean="0">
                <a:solidFill>
                  <a:srgbClr val="000099"/>
                </a:solidFill>
                <a:latin typeface="Calibri" pitchFamily="34" charset="0"/>
              </a:rPr>
              <a:t>Μεταξύ 1991 και 2001, μόνο στο Ηνωμένο Βασίλειο, τα κεφάλαια, των οποίων η διαχείριση συνοδεύεται από την εντολή :</a:t>
            </a:r>
          </a:p>
          <a:p>
            <a:pPr algn="just" eaLnBrk="1" hangingPunct="1">
              <a:lnSpc>
                <a:spcPct val="90000"/>
              </a:lnSpc>
              <a:buFont typeface="Wingdings" pitchFamily="2" charset="2"/>
              <a:buNone/>
            </a:pPr>
            <a:r>
              <a:rPr lang="el-GR" sz="2000" i="1" dirty="0" smtClean="0">
                <a:solidFill>
                  <a:srgbClr val="000099"/>
                </a:solidFill>
                <a:latin typeface="Calibri" pitchFamily="34" charset="0"/>
              </a:rPr>
              <a:t>	«η εκτίμηση για τη σκοπιμότητα πραγματοποίησης μιας επένδυσης-αγοράς μετοχών να συμπεριλαμβάνει απαραιτήτως ηθικές αξιολογήσεις (</a:t>
            </a:r>
            <a:r>
              <a:rPr lang="en-US" sz="2000" i="1" dirty="0" smtClean="0">
                <a:solidFill>
                  <a:srgbClr val="000099"/>
                </a:solidFill>
                <a:latin typeface="Calibri" pitchFamily="34" charset="0"/>
              </a:rPr>
              <a:t>ethical funds</a:t>
            </a:r>
            <a:r>
              <a:rPr lang="el-GR" sz="2000" i="1" dirty="0" smtClean="0">
                <a:solidFill>
                  <a:srgbClr val="000099"/>
                </a:solidFill>
                <a:latin typeface="Calibri" pitchFamily="34" charset="0"/>
              </a:rPr>
              <a:t>)»</a:t>
            </a:r>
          </a:p>
          <a:p>
            <a:pPr algn="just" eaLnBrk="1" hangingPunct="1">
              <a:lnSpc>
                <a:spcPct val="90000"/>
              </a:lnSpc>
              <a:buFont typeface="Wingdings" pitchFamily="2" charset="2"/>
              <a:buNone/>
            </a:pPr>
            <a:r>
              <a:rPr lang="el-GR" sz="2000" b="1" dirty="0" smtClean="0">
                <a:solidFill>
                  <a:srgbClr val="000099"/>
                </a:solidFill>
                <a:latin typeface="Calibri" pitchFamily="34" charset="0"/>
              </a:rPr>
              <a:t>	</a:t>
            </a:r>
          </a:p>
          <a:p>
            <a:pPr algn="just" eaLnBrk="1" hangingPunct="1">
              <a:lnSpc>
                <a:spcPct val="90000"/>
              </a:lnSpc>
              <a:buFont typeface="Wingdings" pitchFamily="2" charset="2"/>
              <a:buNone/>
            </a:pPr>
            <a:r>
              <a:rPr lang="el-GR" sz="2000" b="1" dirty="0" smtClean="0">
                <a:solidFill>
                  <a:srgbClr val="000099"/>
                </a:solidFill>
                <a:latin typeface="Calibri" pitchFamily="34" charset="0"/>
              </a:rPr>
              <a:t>	</a:t>
            </a:r>
            <a:r>
              <a:rPr lang="el-GR" sz="2400" b="1" dirty="0" smtClean="0">
                <a:solidFill>
                  <a:srgbClr val="000099"/>
                </a:solidFill>
                <a:latin typeface="Calibri" pitchFamily="34" charset="0"/>
              </a:rPr>
              <a:t>ανήλθαν από 318.000.000 Λίρες σε 3.700.000.000 Λίρες (δηλ. πάνω από 7.000.000.000 Ευρώ).</a:t>
            </a:r>
          </a:p>
          <a:p>
            <a:pPr eaLnBrk="1" hangingPunct="1">
              <a:lnSpc>
                <a:spcPct val="90000"/>
              </a:lnSpc>
            </a:pPr>
            <a:endParaRPr lang="el-GR" sz="2000" dirty="0" smtClean="0">
              <a:solidFill>
                <a:srgbClr val="000099"/>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[8]</a:t>
            </a:r>
            <a:endParaRPr lang="el-GR" sz="2400" b="1" dirty="0" smtClean="0">
              <a:solidFill>
                <a:srgbClr val="000099"/>
              </a:solidFill>
            </a:endParaRPr>
          </a:p>
        </p:txBody>
      </p:sp>
      <p:sp>
        <p:nvSpPr>
          <p:cNvPr id="11267" name="Rectangle 3"/>
          <p:cNvSpPr>
            <a:spLocks noGrp="1" noChangeArrowheads="1"/>
          </p:cNvSpPr>
          <p:nvPr>
            <p:ph idx="1"/>
          </p:nvPr>
        </p:nvSpPr>
        <p:spPr>
          <a:xfrm>
            <a:off x="323528" y="1412777"/>
            <a:ext cx="8583935" cy="5256312"/>
          </a:xfrm>
        </p:spPr>
        <p:txBody>
          <a:bodyPr>
            <a:normAutofit/>
          </a:bodyPr>
          <a:lstStyle/>
          <a:p>
            <a:pPr algn="just" eaLnBrk="1" hangingPunct="1">
              <a:lnSpc>
                <a:spcPct val="90000"/>
              </a:lnSpc>
            </a:pPr>
            <a:r>
              <a:rPr lang="el-GR" sz="2800" b="1" dirty="0" smtClean="0">
                <a:solidFill>
                  <a:srgbClr val="000099"/>
                </a:solidFill>
                <a:latin typeface="Calibri" pitchFamily="34" charset="0"/>
              </a:rPr>
              <a:t>Ολοένα και περισσότεροι διεθνείς οργανισμοί </a:t>
            </a:r>
            <a:r>
              <a:rPr lang="el-GR" sz="2800" dirty="0" smtClean="0">
                <a:solidFill>
                  <a:srgbClr val="000099"/>
                </a:solidFill>
                <a:latin typeface="Calibri" pitchFamily="34" charset="0"/>
              </a:rPr>
              <a:t>(ΟΟΣΑ, Οδηγίες για την Εταιρική Διακυβέρνηση 1998) </a:t>
            </a:r>
            <a:r>
              <a:rPr lang="el-GR" sz="2800" b="1" dirty="0" smtClean="0">
                <a:solidFill>
                  <a:srgbClr val="000099"/>
                </a:solidFill>
                <a:latin typeface="Calibri" pitchFamily="34" charset="0"/>
              </a:rPr>
              <a:t>ή  θεσμικοί επενδυτές</a:t>
            </a:r>
            <a:r>
              <a:rPr lang="el-GR" sz="2800" dirty="0" smtClean="0">
                <a:solidFill>
                  <a:srgbClr val="000099"/>
                </a:solidFill>
                <a:latin typeface="Calibri" pitchFamily="34" charset="0"/>
              </a:rPr>
              <a:t>  (Νόμος για τα Ασφαλιστικά Ταμεία του Η.Β., 1995 - </a:t>
            </a:r>
            <a:r>
              <a:rPr lang="en-US" sz="2800" dirty="0" smtClean="0">
                <a:solidFill>
                  <a:srgbClr val="000099"/>
                </a:solidFill>
                <a:latin typeface="Calibri" pitchFamily="34" charset="0"/>
              </a:rPr>
              <a:t>Hermes</a:t>
            </a:r>
            <a:r>
              <a:rPr lang="el-GR" sz="2800" dirty="0" smtClean="0">
                <a:solidFill>
                  <a:srgbClr val="000099"/>
                </a:solidFill>
                <a:latin typeface="Calibri" pitchFamily="34" charset="0"/>
              </a:rPr>
              <a:t>, 2001 – Ν</a:t>
            </a:r>
            <a:r>
              <a:rPr lang="en-US" sz="2800" dirty="0" smtClean="0">
                <a:solidFill>
                  <a:srgbClr val="000099"/>
                </a:solidFill>
                <a:latin typeface="Calibri" pitchFamily="34" charset="0"/>
              </a:rPr>
              <a:t>ational Association of Pension Funds</a:t>
            </a:r>
            <a:r>
              <a:rPr lang="el-GR" sz="2800" dirty="0" smtClean="0">
                <a:solidFill>
                  <a:srgbClr val="000099"/>
                </a:solidFill>
                <a:latin typeface="Calibri" pitchFamily="34" charset="0"/>
              </a:rPr>
              <a:t>). </a:t>
            </a:r>
            <a:endParaRPr lang="en-US" sz="2800" dirty="0" smtClean="0">
              <a:solidFill>
                <a:srgbClr val="000099"/>
              </a:solidFill>
              <a:latin typeface="Calibri" pitchFamily="34" charset="0"/>
            </a:endParaRPr>
          </a:p>
          <a:p>
            <a:pPr algn="just" eaLnBrk="1" hangingPunct="1">
              <a:lnSpc>
                <a:spcPct val="90000"/>
              </a:lnSpc>
              <a:buFont typeface="Wingdings" pitchFamily="2" charset="2"/>
              <a:buNone/>
            </a:pPr>
            <a:r>
              <a:rPr lang="el-GR" sz="2800" b="1" dirty="0" smtClean="0">
                <a:solidFill>
                  <a:srgbClr val="000099"/>
                </a:solidFill>
                <a:latin typeface="Calibri" pitchFamily="34" charset="0"/>
              </a:rPr>
              <a:t>	εισάγουν ρυθμίσεις με τις οποίες υποδεικνύεται ή επιβάλλεται, πριν την οποιαδήποτε τοποθέτηση σε μετοχές επιχειρήσεων, η αξιολόγηση τους και με κριτήρια Κοινωνικά Υπεύθυνης συμπεριφοράς.</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4082"/>
          </a:xfrm>
        </p:spPr>
        <p:txBody>
          <a:bodyPr>
            <a:normAutofit fontScale="90000"/>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[9]</a:t>
            </a:r>
            <a:endParaRPr lang="el-GR" sz="2400" b="1" dirty="0" smtClean="0">
              <a:solidFill>
                <a:srgbClr val="000099"/>
              </a:solidFill>
            </a:endParaRPr>
          </a:p>
        </p:txBody>
      </p:sp>
      <p:sp>
        <p:nvSpPr>
          <p:cNvPr id="12291" name="Rectangle 3"/>
          <p:cNvSpPr>
            <a:spLocks noGrp="1" noChangeArrowheads="1"/>
          </p:cNvSpPr>
          <p:nvPr>
            <p:ph idx="1"/>
          </p:nvPr>
        </p:nvSpPr>
        <p:spPr>
          <a:xfrm>
            <a:off x="179512" y="980729"/>
            <a:ext cx="8784976" cy="5616624"/>
          </a:xfrm>
        </p:spPr>
        <p:txBody>
          <a:bodyPr>
            <a:noAutofit/>
          </a:bodyPr>
          <a:lstStyle/>
          <a:p>
            <a:pPr eaLnBrk="1" hangingPunct="1"/>
            <a:r>
              <a:rPr lang="el-GR" sz="2400" b="1" dirty="0" smtClean="0">
                <a:solidFill>
                  <a:srgbClr val="000099"/>
                </a:solidFill>
                <a:latin typeface="Calibri" pitchFamily="34" charset="0"/>
              </a:rPr>
              <a:t>Οι επιχειρήσεις πλέον αξιολογούνται διεθνώς με διάφορους δείκτες μέτρησης της ΕΚΕ.   </a:t>
            </a:r>
          </a:p>
          <a:p>
            <a:pPr eaLnBrk="1" hangingPunct="1">
              <a:buFont typeface="Wingdings" pitchFamily="2" charset="2"/>
              <a:buNone/>
            </a:pPr>
            <a:r>
              <a:rPr lang="el-GR" sz="2400" b="1" dirty="0" smtClean="0">
                <a:solidFill>
                  <a:srgbClr val="000099"/>
                </a:solidFill>
                <a:latin typeface="Calibri" pitchFamily="34" charset="0"/>
              </a:rPr>
              <a:t>	</a:t>
            </a:r>
            <a:r>
              <a:rPr lang="el-GR" sz="2400" dirty="0" smtClean="0">
                <a:solidFill>
                  <a:srgbClr val="000099"/>
                </a:solidFill>
                <a:latin typeface="Calibri" pitchFamily="34" charset="0"/>
              </a:rPr>
              <a:t>Οι πιο γνωστοί:</a:t>
            </a:r>
            <a:endParaRPr lang="en-US" sz="2400" dirty="0" smtClean="0">
              <a:solidFill>
                <a:srgbClr val="000099"/>
              </a:solidFill>
              <a:latin typeface="Calibri" pitchFamily="34" charset="0"/>
            </a:endParaRPr>
          </a:p>
          <a:p>
            <a:pPr lvl="1" eaLnBrk="1" hangingPunct="1">
              <a:buFont typeface="Wingdings" pitchFamily="2" charset="2"/>
              <a:buChar char="v"/>
            </a:pPr>
            <a:r>
              <a:rPr lang="en-US" sz="2400" i="1" dirty="0" smtClean="0">
                <a:solidFill>
                  <a:srgbClr val="000099"/>
                </a:solidFill>
                <a:latin typeface="Calibri" pitchFamily="34" charset="0"/>
              </a:rPr>
              <a:t>FTSE</a:t>
            </a:r>
            <a:r>
              <a:rPr lang="el-GR" sz="2400" i="1" dirty="0" smtClean="0">
                <a:solidFill>
                  <a:srgbClr val="000099"/>
                </a:solidFill>
                <a:latin typeface="Calibri" pitchFamily="34" charset="0"/>
              </a:rPr>
              <a:t> 4 </a:t>
            </a:r>
            <a:r>
              <a:rPr lang="en-US" sz="2400" i="1" dirty="0" smtClean="0">
                <a:solidFill>
                  <a:srgbClr val="000099"/>
                </a:solidFill>
                <a:latin typeface="Calibri" pitchFamily="34" charset="0"/>
              </a:rPr>
              <a:t>Good </a:t>
            </a:r>
            <a:r>
              <a:rPr lang="el-GR" sz="2400" i="1" dirty="0" smtClean="0">
                <a:solidFill>
                  <a:srgbClr val="000099"/>
                </a:solidFill>
                <a:latin typeface="Calibri" pitchFamily="34" charset="0"/>
              </a:rPr>
              <a:t>– 2001</a:t>
            </a:r>
            <a:r>
              <a:rPr lang="el-GR" sz="2400" dirty="0" smtClean="0">
                <a:solidFill>
                  <a:srgbClr val="000099"/>
                </a:solidFill>
                <a:latin typeface="Calibri" pitchFamily="34" charset="0"/>
              </a:rPr>
              <a:t> (τρεις περιοχές αξιολόγησης)</a:t>
            </a:r>
          </a:p>
          <a:p>
            <a:pPr lvl="2" eaLnBrk="1" hangingPunct="1">
              <a:buFont typeface="Courier New" pitchFamily="49" charset="0"/>
              <a:buChar char="o"/>
            </a:pPr>
            <a:r>
              <a:rPr lang="el-GR" dirty="0" smtClean="0">
                <a:solidFill>
                  <a:srgbClr val="000099"/>
                </a:solidFill>
                <a:latin typeface="Calibri" pitchFamily="34" charset="0"/>
              </a:rPr>
              <a:t>ανθρώπινα δικαιώματα</a:t>
            </a:r>
          </a:p>
          <a:p>
            <a:pPr lvl="2" eaLnBrk="1" hangingPunct="1">
              <a:buFont typeface="Courier New" pitchFamily="49" charset="0"/>
              <a:buChar char="o"/>
            </a:pPr>
            <a:r>
              <a:rPr lang="el-GR" dirty="0" smtClean="0">
                <a:solidFill>
                  <a:srgbClr val="000099"/>
                </a:solidFill>
                <a:latin typeface="Calibri" pitchFamily="34" charset="0"/>
              </a:rPr>
              <a:t>περιβαλλοντικές επιπτώσεις της δραστηριότητας της επιχείρησης</a:t>
            </a:r>
          </a:p>
          <a:p>
            <a:pPr lvl="2" eaLnBrk="1" hangingPunct="1">
              <a:buFont typeface="Courier New" pitchFamily="49" charset="0"/>
              <a:buChar char="o"/>
            </a:pPr>
            <a:r>
              <a:rPr lang="el-GR" dirty="0" smtClean="0">
                <a:solidFill>
                  <a:srgbClr val="000099"/>
                </a:solidFill>
                <a:latin typeface="Calibri" pitchFamily="34" charset="0"/>
              </a:rPr>
              <a:t>σχέσεις με τους κοινωνικούς εταίρους</a:t>
            </a:r>
            <a:endParaRPr lang="en-US" dirty="0" smtClean="0">
              <a:solidFill>
                <a:srgbClr val="000099"/>
              </a:solidFill>
              <a:latin typeface="Calibri" pitchFamily="34" charset="0"/>
            </a:endParaRPr>
          </a:p>
          <a:p>
            <a:pPr lvl="1" eaLnBrk="1" hangingPunct="1">
              <a:buFont typeface="Wingdings" pitchFamily="2" charset="2"/>
              <a:buChar char="v"/>
            </a:pPr>
            <a:r>
              <a:rPr lang="en-US" sz="2400" i="1" dirty="0" smtClean="0">
                <a:solidFill>
                  <a:srgbClr val="000099"/>
                </a:solidFill>
                <a:latin typeface="Calibri" pitchFamily="34" charset="0"/>
              </a:rPr>
              <a:t>Dow</a:t>
            </a:r>
            <a:r>
              <a:rPr lang="el-GR" sz="2400" i="1" dirty="0" smtClean="0">
                <a:solidFill>
                  <a:srgbClr val="000099"/>
                </a:solidFill>
                <a:latin typeface="Calibri" pitchFamily="34" charset="0"/>
              </a:rPr>
              <a:t> </a:t>
            </a:r>
            <a:r>
              <a:rPr lang="en-US" sz="2400" i="1" dirty="0" smtClean="0">
                <a:solidFill>
                  <a:srgbClr val="000099"/>
                </a:solidFill>
                <a:latin typeface="Calibri" pitchFamily="34" charset="0"/>
              </a:rPr>
              <a:t>Jones</a:t>
            </a:r>
            <a:r>
              <a:rPr lang="el-GR" sz="2400" i="1" dirty="0" smtClean="0">
                <a:solidFill>
                  <a:srgbClr val="000099"/>
                </a:solidFill>
                <a:latin typeface="Calibri" pitchFamily="34" charset="0"/>
              </a:rPr>
              <a:t> </a:t>
            </a:r>
            <a:r>
              <a:rPr lang="en-US" sz="2400" i="1" dirty="0" smtClean="0">
                <a:solidFill>
                  <a:srgbClr val="000099"/>
                </a:solidFill>
                <a:latin typeface="Calibri" pitchFamily="34" charset="0"/>
              </a:rPr>
              <a:t>Sustainability</a:t>
            </a:r>
            <a:r>
              <a:rPr lang="el-GR" sz="2400" i="1" dirty="0" smtClean="0">
                <a:solidFill>
                  <a:srgbClr val="000099"/>
                </a:solidFill>
                <a:latin typeface="Calibri" pitchFamily="34" charset="0"/>
              </a:rPr>
              <a:t> </a:t>
            </a:r>
            <a:r>
              <a:rPr lang="en-US" sz="2400" i="1" dirty="0" smtClean="0">
                <a:solidFill>
                  <a:srgbClr val="000099"/>
                </a:solidFill>
                <a:latin typeface="Calibri" pitchFamily="34" charset="0"/>
              </a:rPr>
              <a:t>Indice</a:t>
            </a:r>
            <a:r>
              <a:rPr lang="el-GR" sz="2400" i="1" dirty="0" smtClean="0">
                <a:solidFill>
                  <a:srgbClr val="000099"/>
                </a:solidFill>
                <a:latin typeface="Calibri" pitchFamily="34" charset="0"/>
              </a:rPr>
              <a:t> – </a:t>
            </a:r>
            <a:r>
              <a:rPr lang="en-US" sz="2400" i="1" dirty="0" smtClean="0">
                <a:solidFill>
                  <a:srgbClr val="000099"/>
                </a:solidFill>
                <a:latin typeface="Calibri" pitchFamily="34" charset="0"/>
              </a:rPr>
              <a:t>DJS</a:t>
            </a:r>
            <a:endParaRPr lang="el-GR" sz="2400" i="1" dirty="0" smtClean="0">
              <a:solidFill>
                <a:srgbClr val="000099"/>
              </a:solidFill>
              <a:latin typeface="Calibri" pitchFamily="34" charset="0"/>
            </a:endParaRPr>
          </a:p>
          <a:p>
            <a:pPr lvl="1" eaLnBrk="1" hangingPunct="1">
              <a:buFont typeface="Wingdings" pitchFamily="2" charset="2"/>
              <a:buChar char="ü"/>
            </a:pPr>
            <a:r>
              <a:rPr lang="el-GR" sz="2400" b="1" dirty="0" smtClean="0">
                <a:solidFill>
                  <a:srgbClr val="000099"/>
                </a:solidFill>
                <a:latin typeface="Calibri" pitchFamily="34" charset="0"/>
              </a:rPr>
              <a:t>Επομένως: οι πολιτικές ΕΚΕ μπορούν/πρέπει να ιδωθούν ως πολιτικές διαχείρισης κινδύνου, </a:t>
            </a:r>
            <a:r>
              <a:rPr lang="el-GR" sz="2400" dirty="0" smtClean="0">
                <a:solidFill>
                  <a:srgbClr val="000099"/>
                </a:solidFill>
                <a:latin typeface="Calibri" pitchFamily="34" charset="0"/>
              </a:rPr>
              <a:t>(κακής φήμης/ </a:t>
            </a:r>
            <a:r>
              <a:rPr lang="en-US" sz="2400" dirty="0" smtClean="0">
                <a:solidFill>
                  <a:srgbClr val="000099"/>
                </a:solidFill>
                <a:latin typeface="Calibri" pitchFamily="34" charset="0"/>
              </a:rPr>
              <a:t>reputational risk, </a:t>
            </a:r>
            <a:r>
              <a:rPr lang="el-GR" sz="2400" dirty="0" smtClean="0">
                <a:solidFill>
                  <a:srgbClr val="000099"/>
                </a:solidFill>
                <a:latin typeface="Calibri" pitchFamily="34" charset="0"/>
              </a:rPr>
              <a:t>αλλά και κινδύνου χρηματοδότησης</a:t>
            </a:r>
            <a:r>
              <a:rPr lang="en-US" sz="2400" dirty="0" smtClean="0">
                <a:solidFill>
                  <a:srgbClr val="000099"/>
                </a:solidFill>
                <a:latin typeface="Calibri" pitchFamily="34" charset="0"/>
              </a:rPr>
              <a:t>) </a:t>
            </a:r>
            <a:r>
              <a:rPr lang="el-GR" sz="2400" b="1" dirty="0" smtClean="0">
                <a:solidFill>
                  <a:srgbClr val="000099"/>
                </a:solidFill>
                <a:latin typeface="Calibri" pitchFamily="34" charset="0"/>
              </a:rPr>
              <a:t>που προκύπτουν από   οικονομικές, κοινωνικές και περιβαλλοντικές εξελίξεις που, ως τέτοιες, επηρεάζουν την αξία της Επιχείρησης</a:t>
            </a:r>
          </a:p>
          <a:p>
            <a:pPr eaLnBrk="1" hangingPunct="1"/>
            <a:endParaRPr lang="el-GR" sz="2400" dirty="0" smtClean="0">
              <a:solidFill>
                <a:srgbClr val="000099"/>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ΕΤΑΙΡΙΚΗ ΔΙΑΚΥΒΕΡΝΗΣΗ, Ε.Κ.Ε. ΚΑΙ ΔΙΑΔΙΚΑΣΙΕΣ ΣΥΜΜΟΡΦΩΣΗΣ [10]</a:t>
            </a:r>
            <a:endParaRPr lang="el-GR" sz="2400" b="1" dirty="0" smtClean="0">
              <a:solidFill>
                <a:srgbClr val="000099"/>
              </a:solidFill>
            </a:endParaRPr>
          </a:p>
        </p:txBody>
      </p:sp>
      <p:sp>
        <p:nvSpPr>
          <p:cNvPr id="13315" name="Rectangle 3"/>
          <p:cNvSpPr>
            <a:spLocks noGrp="1" noChangeArrowheads="1"/>
          </p:cNvSpPr>
          <p:nvPr>
            <p:ph idx="1"/>
          </p:nvPr>
        </p:nvSpPr>
        <p:spPr>
          <a:xfrm>
            <a:off x="251520" y="1628775"/>
            <a:ext cx="8132068" cy="4896569"/>
          </a:xfrm>
        </p:spPr>
        <p:txBody>
          <a:bodyPr/>
          <a:lstStyle/>
          <a:p>
            <a:pPr eaLnBrk="1" hangingPunct="1">
              <a:buFont typeface="Wingdings" pitchFamily="2" charset="2"/>
              <a:buChar char="q"/>
            </a:pPr>
            <a:r>
              <a:rPr lang="en-US" sz="2400" dirty="0" smtClean="0">
                <a:solidFill>
                  <a:srgbClr val="000099"/>
                </a:solidFill>
                <a:latin typeface="Calibri" pitchFamily="34" charset="0"/>
              </a:rPr>
              <a:t>Sir Adrian Cadbury</a:t>
            </a:r>
            <a:r>
              <a:rPr lang="el-GR" sz="2400" dirty="0" smtClean="0">
                <a:solidFill>
                  <a:srgbClr val="000099"/>
                </a:solidFill>
                <a:latin typeface="Calibri" pitchFamily="34" charset="0"/>
              </a:rPr>
              <a:t>, 1992</a:t>
            </a:r>
            <a:endParaRPr lang="en-US" sz="2400" dirty="0" smtClean="0">
              <a:solidFill>
                <a:srgbClr val="000099"/>
              </a:solidFill>
              <a:latin typeface="Calibri" pitchFamily="34" charset="0"/>
            </a:endParaRPr>
          </a:p>
          <a:p>
            <a:pPr lvl="2" algn="just" eaLnBrk="1" hangingPunct="1">
              <a:buFont typeface="Wingdings" pitchFamily="2" charset="2"/>
              <a:buChar char="§"/>
            </a:pPr>
            <a:r>
              <a:rPr lang="el-GR" i="1" dirty="0" smtClean="0">
                <a:solidFill>
                  <a:srgbClr val="000099"/>
                </a:solidFill>
                <a:latin typeface="Calibri" pitchFamily="34" charset="0"/>
              </a:rPr>
              <a:t>«ο ευρύτερος δυνατός τρόπος για να ορίσει κανείς την κοινωνική ευθύνη είναι να πει  ότι η συνέχιση της ύπαρξης των εταιρειών έχει ως βάση μία υπαινισσόμενη σιωπηρή συμφωνία μεταξύ των επιχειρήσεων και της κοινωνίας…………….. η ουσία της σύμβασης μεταξύ της κοινωνίας και των επιχειρήσεων είναι ότι οι εταιρείες δεν θα επιδιώκουν την άμεση επίτευξη κερδών εις βάρος των μακροπρόθεσμων συμφερόντων της κοινότητας»</a:t>
            </a:r>
            <a:r>
              <a:rPr lang="el-GR" dirty="0" smtClean="0">
                <a:solidFill>
                  <a:srgbClr val="000099"/>
                </a:solidFill>
                <a:latin typeface="Calibri" pitchFamily="34" charset="0"/>
              </a:rPr>
              <a:t>.</a:t>
            </a:r>
          </a:p>
          <a:p>
            <a:pPr eaLnBrk="1" hangingPunct="1"/>
            <a:endParaRPr lang="el-GR" sz="2400" dirty="0" smtClean="0">
              <a:solidFill>
                <a:srgbClr val="000099"/>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77813"/>
            <a:ext cx="7761288" cy="919162"/>
          </a:xfrm>
        </p:spPr>
        <p:txBody>
          <a:bodyPr/>
          <a:lstStyle/>
          <a:p>
            <a:pPr algn="ctr"/>
            <a:r>
              <a:rPr lang="el-GR" sz="2400" b="1" dirty="0" smtClean="0">
                <a:solidFill>
                  <a:srgbClr val="000099"/>
                </a:solidFill>
                <a:latin typeface="Comic Sans MS" pitchFamily="66" charset="0"/>
              </a:rPr>
              <a:t>ΕΤΑΙΡΙΚΗ ΔΙΑΚΥΒΕΡΝΗΣΗ, Ε.Κ.Ε. ΚΑΙ ΔΙΑΔΙΚΑΣΙΕΣ ΣΥΜΜΟΡΦΩΣΗΣ [11]</a:t>
            </a:r>
            <a:endParaRPr lang="el-GR" sz="2400" dirty="0" smtClean="0"/>
          </a:p>
        </p:txBody>
      </p:sp>
      <p:sp>
        <p:nvSpPr>
          <p:cNvPr id="14339" name="Content Placeholder 2"/>
          <p:cNvSpPr>
            <a:spLocks noGrp="1"/>
          </p:cNvSpPr>
          <p:nvPr>
            <p:ph idx="1"/>
          </p:nvPr>
        </p:nvSpPr>
        <p:spPr>
          <a:xfrm>
            <a:off x="107504" y="1484313"/>
            <a:ext cx="8928992" cy="5257055"/>
          </a:xfrm>
        </p:spPr>
        <p:txBody>
          <a:bodyPr/>
          <a:lstStyle/>
          <a:p>
            <a:pPr lvl="1" algn="just" eaLnBrk="1" hangingPunct="1">
              <a:lnSpc>
                <a:spcPct val="80000"/>
              </a:lnSpc>
            </a:pPr>
            <a:r>
              <a:rPr lang="el-GR" sz="2800" b="1" i="1" dirty="0" smtClean="0">
                <a:solidFill>
                  <a:srgbClr val="000099"/>
                </a:solidFill>
                <a:latin typeface="Calibri" pitchFamily="34" charset="0"/>
              </a:rPr>
              <a:t>Οι απαρχές της προβληματικής / Το «γιατί» της εταιρικής διακυβέρνησης</a:t>
            </a:r>
          </a:p>
          <a:p>
            <a:pPr lvl="1" algn="just" eaLnBrk="1" hangingPunct="1">
              <a:lnSpc>
                <a:spcPct val="80000"/>
              </a:lnSpc>
              <a:buFont typeface="Courier New" pitchFamily="49" charset="0"/>
              <a:buChar char="o"/>
            </a:pPr>
            <a:r>
              <a:rPr lang="el-GR" sz="2400" dirty="0" smtClean="0">
                <a:solidFill>
                  <a:srgbClr val="000099"/>
                </a:solidFill>
                <a:latin typeface="Calibri" pitchFamily="34" charset="0"/>
              </a:rPr>
              <a:t>Διαφοροποίηση μεταξύ στελεχών διοίκησης και μετόχων (</a:t>
            </a:r>
            <a:r>
              <a:rPr lang="en-US" sz="2400" dirty="0" smtClean="0">
                <a:solidFill>
                  <a:srgbClr val="000099"/>
                </a:solidFill>
                <a:latin typeface="Calibri" pitchFamily="34" charset="0"/>
              </a:rPr>
              <a:t>Berle &amp; Means, 1932)</a:t>
            </a:r>
            <a:endParaRPr lang="el-GR" sz="2400" dirty="0" smtClean="0">
              <a:solidFill>
                <a:srgbClr val="000099"/>
              </a:solidFill>
              <a:latin typeface="Calibri" pitchFamily="34" charset="0"/>
            </a:endParaRPr>
          </a:p>
          <a:p>
            <a:pPr lvl="1" algn="just" eaLnBrk="1" hangingPunct="1">
              <a:lnSpc>
                <a:spcPct val="80000"/>
              </a:lnSpc>
              <a:buFont typeface="Courier New" pitchFamily="49" charset="0"/>
              <a:buChar char="o"/>
            </a:pPr>
            <a:r>
              <a:rPr lang="el-GR" sz="2400" dirty="0" smtClean="0">
                <a:solidFill>
                  <a:srgbClr val="000099"/>
                </a:solidFill>
                <a:latin typeface="Calibri" pitchFamily="34" charset="0"/>
              </a:rPr>
              <a:t>Διαφοροποίηση μεταξύ των μετόχων εταιρικής διοίκησης και των μετόχων χρηματιστηριακού κέρδους</a:t>
            </a:r>
          </a:p>
          <a:p>
            <a:pPr lvl="1" algn="just" eaLnBrk="1" hangingPunct="1">
              <a:lnSpc>
                <a:spcPct val="80000"/>
              </a:lnSpc>
              <a:buFont typeface="Courier New" pitchFamily="49" charset="0"/>
              <a:buChar char="o"/>
            </a:pPr>
            <a:r>
              <a:rPr lang="el-GR" sz="2400" dirty="0" smtClean="0">
                <a:solidFill>
                  <a:srgbClr val="000099"/>
                </a:solidFill>
                <a:latin typeface="Calibri" pitchFamily="34" charset="0"/>
              </a:rPr>
              <a:t>Τα σχετικώς πρόσφατα παραδείγματα : </a:t>
            </a:r>
            <a:r>
              <a:rPr lang="en-US" sz="2400" dirty="0" smtClean="0">
                <a:solidFill>
                  <a:srgbClr val="000099"/>
                </a:solidFill>
                <a:latin typeface="Calibri" pitchFamily="34" charset="0"/>
              </a:rPr>
              <a:t>Barings, Enron, Royal Ahold, Worldcomm, Lehman Brothers </a:t>
            </a:r>
            <a:endParaRPr lang="el-GR" sz="2400" dirty="0" smtClean="0">
              <a:solidFill>
                <a:srgbClr val="000099"/>
              </a:solidFill>
              <a:latin typeface="Calibri" pitchFamily="34" charset="0"/>
            </a:endParaRPr>
          </a:p>
          <a:p>
            <a:pPr lvl="1" algn="just" eaLnBrk="1" hangingPunct="1">
              <a:lnSpc>
                <a:spcPct val="80000"/>
              </a:lnSpc>
              <a:buFont typeface="Courier New" pitchFamily="49" charset="0"/>
              <a:buChar char="o"/>
            </a:pPr>
            <a:endParaRPr lang="el-GR" sz="2400" dirty="0" smtClean="0">
              <a:solidFill>
                <a:srgbClr val="000099"/>
              </a:solidFill>
              <a:latin typeface="Calibri" pitchFamily="34" charset="0"/>
            </a:endParaRPr>
          </a:p>
          <a:p>
            <a:pPr lvl="1" algn="just">
              <a:spcBef>
                <a:spcPct val="0"/>
              </a:spcBef>
              <a:buFontTx/>
              <a:buChar char="•"/>
            </a:pPr>
            <a:r>
              <a:rPr lang="en-US" sz="2200" dirty="0" smtClean="0">
                <a:solidFill>
                  <a:srgbClr val="000099"/>
                </a:solidFill>
                <a:latin typeface="Calibri" pitchFamily="34" charset="0"/>
              </a:rPr>
              <a:t>Cadbury report (1992)/Combined Code (2003) </a:t>
            </a:r>
          </a:p>
          <a:p>
            <a:pPr lvl="1" algn="just">
              <a:spcBef>
                <a:spcPct val="0"/>
              </a:spcBef>
              <a:buFontTx/>
              <a:buChar char="•"/>
            </a:pPr>
            <a:r>
              <a:rPr lang="en-US" sz="2200" dirty="0" smtClean="0">
                <a:solidFill>
                  <a:srgbClr val="000099"/>
                </a:solidFill>
                <a:latin typeface="Calibri" pitchFamily="34" charset="0"/>
              </a:rPr>
              <a:t>Sarbanes Oxley (2002)</a:t>
            </a:r>
          </a:p>
          <a:p>
            <a:pPr lvl="1" algn="just">
              <a:spcBef>
                <a:spcPct val="0"/>
              </a:spcBef>
              <a:buFontTx/>
              <a:buChar char="•"/>
            </a:pPr>
            <a:r>
              <a:rPr lang="en-US" sz="2200" dirty="0" smtClean="0">
                <a:solidFill>
                  <a:srgbClr val="000099"/>
                </a:solidFill>
                <a:latin typeface="Calibri" pitchFamily="34" charset="0"/>
              </a:rPr>
              <a:t>Winters report (2002)</a:t>
            </a:r>
          </a:p>
          <a:p>
            <a:pPr lvl="1" algn="just">
              <a:spcBef>
                <a:spcPct val="0"/>
              </a:spcBef>
              <a:buFontTx/>
              <a:buChar char="•"/>
            </a:pPr>
            <a:r>
              <a:rPr lang="el-GR" sz="2200" dirty="0" smtClean="0">
                <a:solidFill>
                  <a:srgbClr val="000099"/>
                </a:solidFill>
                <a:latin typeface="Calibri" pitchFamily="34" charset="0"/>
              </a:rPr>
              <a:t>Ανακοίνωση (</a:t>
            </a:r>
            <a:r>
              <a:rPr lang="en-US" sz="2200" dirty="0" smtClean="0">
                <a:solidFill>
                  <a:srgbClr val="000099"/>
                </a:solidFill>
                <a:latin typeface="Calibri" pitchFamily="34" charset="0"/>
              </a:rPr>
              <a:t>COM(2012) 740 final</a:t>
            </a:r>
            <a:r>
              <a:rPr lang="el-GR" sz="2200" dirty="0" smtClean="0">
                <a:solidFill>
                  <a:srgbClr val="000099"/>
                </a:solidFill>
                <a:latin typeface="Calibri" pitchFamily="34" charset="0"/>
              </a:rPr>
              <a:t>)</a:t>
            </a:r>
            <a:r>
              <a:rPr lang="en-US" sz="2200" dirty="0" smtClean="0">
                <a:solidFill>
                  <a:srgbClr val="000099"/>
                </a:solidFill>
                <a:latin typeface="Calibri" pitchFamily="34" charset="0"/>
              </a:rPr>
              <a:t> </a:t>
            </a:r>
            <a:r>
              <a:rPr lang="el-GR" sz="2200" dirty="0" smtClean="0">
                <a:solidFill>
                  <a:srgbClr val="000099"/>
                </a:solidFill>
                <a:latin typeface="Calibri" pitchFamily="34" charset="0"/>
              </a:rPr>
              <a:t>της Κομισιόν για νέα πρωτοβουλία ΕΔ</a:t>
            </a:r>
            <a:endParaRPr lang="en-US" sz="2200" dirty="0" smtClean="0">
              <a:solidFill>
                <a:srgbClr val="000099"/>
              </a:solidFill>
              <a:latin typeface="Calibri" pitchFamily="34" charset="0"/>
            </a:endParaRPr>
          </a:p>
          <a:p>
            <a:pPr>
              <a:buFont typeface="Wingdings" pitchFamily="2" charset="2"/>
              <a:buChar char="Ø"/>
            </a:pPr>
            <a:endParaRPr lang="el-GR" dirty="0" smtClean="0">
              <a:solidFill>
                <a:srgbClr val="0000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ΠΡΟΒΛΗΜΑΤΙΚΗ ΣΧΕΣΗ</a:t>
            </a:r>
            <a:endParaRPr lang="el-GR" b="1" dirty="0"/>
          </a:p>
        </p:txBody>
      </p:sp>
      <p:sp>
        <p:nvSpPr>
          <p:cNvPr id="3" name="2 - Θέση περιεχομένου"/>
          <p:cNvSpPr>
            <a:spLocks noGrp="1"/>
          </p:cNvSpPr>
          <p:nvPr>
            <p:ph idx="1"/>
          </p:nvPr>
        </p:nvSpPr>
        <p:spPr/>
        <p:txBody>
          <a:bodyPr/>
          <a:lstStyle/>
          <a:p>
            <a:r>
              <a:rPr lang="el-GR" dirty="0" smtClean="0">
                <a:latin typeface="Arial" pitchFamily="34" charset="0"/>
                <a:cs typeface="Arial" pitchFamily="34" charset="0"/>
              </a:rPr>
              <a:t>Μέτοχοι</a:t>
            </a:r>
          </a:p>
          <a:p>
            <a:r>
              <a:rPr lang="el-GR" dirty="0" smtClean="0">
                <a:latin typeface="Arial" pitchFamily="34" charset="0"/>
                <a:cs typeface="Arial" pitchFamily="34" charset="0"/>
              </a:rPr>
              <a:t>Διοίκηση</a:t>
            </a:r>
          </a:p>
          <a:p>
            <a:r>
              <a:rPr lang="el-GR" dirty="0" smtClean="0">
                <a:latin typeface="Arial" pitchFamily="34" charset="0"/>
                <a:cs typeface="Arial" pitchFamily="34" charset="0"/>
              </a:rPr>
              <a:t>Μέλη </a:t>
            </a:r>
            <a:r>
              <a:rPr lang="el-GR" dirty="0">
                <a:latin typeface="Arial" pitchFamily="34" charset="0"/>
                <a:cs typeface="Arial" pitchFamily="34" charset="0"/>
              </a:rPr>
              <a:t>Δ.Σ</a:t>
            </a:r>
            <a:r>
              <a:rPr lang="el-GR" dirty="0" smtClean="0">
                <a:latin typeface="Arial" pitchFamily="34" charset="0"/>
                <a:cs typeface="Arial" pitchFamily="34" charset="0"/>
              </a:rPr>
              <a:t>.</a:t>
            </a:r>
          </a:p>
          <a:p>
            <a:r>
              <a:rPr lang="el-GR" dirty="0" smtClean="0">
                <a:latin typeface="Arial" pitchFamily="34" charset="0"/>
                <a:cs typeface="Arial" pitchFamily="34" charset="0"/>
              </a:rPr>
              <a:t>Εξωτερικοί Ελεγκτές</a:t>
            </a:r>
          </a:p>
          <a:p>
            <a:r>
              <a:rPr lang="el-GR" dirty="0" smtClean="0">
                <a:latin typeface="Arial" pitchFamily="34" charset="0"/>
                <a:cs typeface="Arial" pitchFamily="34" charset="0"/>
              </a:rPr>
              <a:t>Εσωτερικοί Ελεγκτές</a:t>
            </a:r>
          </a:p>
          <a:p>
            <a:r>
              <a:rPr lang="el-GR" dirty="0" smtClean="0">
                <a:latin typeface="Arial" pitchFamily="34" charset="0"/>
                <a:cs typeface="Arial" pitchFamily="34" charset="0"/>
              </a:rPr>
              <a:t>Εκτενής </a:t>
            </a:r>
            <a:r>
              <a:rPr lang="el-GR" dirty="0">
                <a:latin typeface="Arial" pitchFamily="34" charset="0"/>
                <a:cs typeface="Arial" pitchFamily="34" charset="0"/>
              </a:rPr>
              <a:t>η ταύτιση των </a:t>
            </a:r>
            <a:r>
              <a:rPr lang="el-GR" dirty="0" smtClean="0">
                <a:latin typeface="Arial" pitchFamily="34" charset="0"/>
                <a:cs typeface="Arial" pitchFamily="34" charset="0"/>
              </a:rPr>
              <a:t>σχέσεων (</a:t>
            </a:r>
            <a:r>
              <a:rPr lang="el-GR" dirty="0">
                <a:latin typeface="Arial" pitchFamily="34" charset="0"/>
                <a:cs typeface="Arial" pitchFamily="34" charset="0"/>
              </a:rPr>
              <a:t>πολλαπλές επικαλύψεις</a:t>
            </a:r>
            <a:r>
              <a:rPr lang="el-GR" dirty="0" smtClean="0">
                <a:latin typeface="Arial" pitchFamily="34" charset="0"/>
                <a:cs typeface="Arial" pitchFamily="34" charset="0"/>
              </a:rPr>
              <a:t>).</a:t>
            </a:r>
            <a:endParaRPr lang="el-GR" dirty="0">
              <a:latin typeface="Arial" pitchFamily="34" charset="0"/>
              <a:cs typeface="Arial" pitchFamily="34"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77813"/>
            <a:ext cx="7761288" cy="847725"/>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[12]</a:t>
            </a:r>
            <a:endParaRPr lang="el-GR" sz="2400" b="1" dirty="0" smtClean="0">
              <a:solidFill>
                <a:srgbClr val="000099"/>
              </a:solidFill>
            </a:endParaRPr>
          </a:p>
        </p:txBody>
      </p:sp>
      <p:sp>
        <p:nvSpPr>
          <p:cNvPr id="15363" name="Rectangle 3"/>
          <p:cNvSpPr>
            <a:spLocks noGrp="1" noChangeArrowheads="1"/>
          </p:cNvSpPr>
          <p:nvPr>
            <p:ph idx="1"/>
          </p:nvPr>
        </p:nvSpPr>
        <p:spPr>
          <a:xfrm>
            <a:off x="251520" y="1196753"/>
            <a:ext cx="8640959" cy="5400898"/>
          </a:xfrm>
        </p:spPr>
        <p:txBody>
          <a:bodyPr/>
          <a:lstStyle/>
          <a:p>
            <a:pPr algn="just" eaLnBrk="1" hangingPunct="1">
              <a:lnSpc>
                <a:spcPct val="90000"/>
              </a:lnSpc>
            </a:pPr>
            <a:r>
              <a:rPr lang="el-GR" sz="2200" b="1" dirty="0" smtClean="0">
                <a:solidFill>
                  <a:srgbClr val="000099"/>
                </a:solidFill>
                <a:latin typeface="Calibri" pitchFamily="34" charset="0"/>
              </a:rPr>
              <a:t>Εταιρική Διακυβέρνηση</a:t>
            </a:r>
            <a:endParaRPr lang="en-US" sz="2200" b="1" dirty="0" smtClean="0">
              <a:solidFill>
                <a:srgbClr val="000099"/>
              </a:solidFill>
              <a:latin typeface="Calibri" pitchFamily="34" charset="0"/>
            </a:endParaRPr>
          </a:p>
          <a:p>
            <a:pPr algn="just" eaLnBrk="1" hangingPunct="1">
              <a:lnSpc>
                <a:spcPct val="90000"/>
              </a:lnSpc>
              <a:buFont typeface="Wingdings" pitchFamily="2" charset="2"/>
              <a:buChar char="§"/>
            </a:pPr>
            <a:r>
              <a:rPr lang="el-GR" sz="2200" b="1" dirty="0" smtClean="0">
                <a:solidFill>
                  <a:srgbClr val="000099"/>
                </a:solidFill>
                <a:latin typeface="Calibri" pitchFamily="34" charset="0"/>
              </a:rPr>
              <a:t>Εφόσον αυτοί που διαχειρίζονται και διοικούν μια εταιρεία το κάνουν ως εντολοδόχοι των μετόχων </a:t>
            </a:r>
            <a:r>
              <a:rPr lang="el-GR" sz="2200" dirty="0" smtClean="0">
                <a:solidFill>
                  <a:srgbClr val="000099"/>
                </a:solidFill>
                <a:latin typeface="Calibri" pitchFamily="34" charset="0"/>
              </a:rPr>
              <a:t>(</a:t>
            </a:r>
            <a:r>
              <a:rPr lang="en-US" sz="2200" dirty="0" smtClean="0">
                <a:solidFill>
                  <a:srgbClr val="000099"/>
                </a:solidFill>
                <a:latin typeface="Calibri" pitchFamily="34" charset="0"/>
              </a:rPr>
              <a:t>agency theory</a:t>
            </a:r>
            <a:r>
              <a:rPr lang="el-GR" sz="2200" dirty="0" smtClean="0">
                <a:solidFill>
                  <a:srgbClr val="000099"/>
                </a:solidFill>
                <a:latin typeface="Calibri" pitchFamily="34" charset="0"/>
              </a:rPr>
              <a:t>)</a:t>
            </a:r>
            <a:r>
              <a:rPr lang="el-GR" sz="2200" b="1" dirty="0" smtClean="0">
                <a:solidFill>
                  <a:srgbClr val="000099"/>
                </a:solidFill>
                <a:latin typeface="Calibri" pitchFamily="34" charset="0"/>
              </a:rPr>
              <a:t>, στην άσκηση της εταιρικής διακυβέρνησης, που συμπληρώνει τα κενά και τις ελλείψεις της σχετικής σύμβασης  εντολής </a:t>
            </a:r>
            <a:r>
              <a:rPr lang="en-US" sz="2200" dirty="0" smtClean="0">
                <a:solidFill>
                  <a:srgbClr val="000099"/>
                </a:solidFill>
                <a:latin typeface="Calibri" pitchFamily="34" charset="0"/>
              </a:rPr>
              <a:t>(transaction cost economics theory)</a:t>
            </a:r>
            <a:r>
              <a:rPr lang="el-GR" sz="2200" b="1" dirty="0" smtClean="0">
                <a:solidFill>
                  <a:srgbClr val="000099"/>
                </a:solidFill>
                <a:latin typeface="Calibri" pitchFamily="34" charset="0"/>
              </a:rPr>
              <a:t> θα πρέπει να συνεκτιμώνται τα συμφέροντα των κοινωνικών εταίρων  </a:t>
            </a:r>
            <a:r>
              <a:rPr lang="el-GR" sz="2200" dirty="0" smtClean="0">
                <a:solidFill>
                  <a:srgbClr val="000099"/>
                </a:solidFill>
                <a:latin typeface="Calibri" pitchFamily="34" charset="0"/>
              </a:rPr>
              <a:t>(</a:t>
            </a:r>
            <a:r>
              <a:rPr lang="en-US" sz="2200" dirty="0" smtClean="0">
                <a:solidFill>
                  <a:srgbClr val="000099"/>
                </a:solidFill>
                <a:latin typeface="Calibri" pitchFamily="34" charset="0"/>
              </a:rPr>
              <a:t>stakeholder theory</a:t>
            </a:r>
            <a:r>
              <a:rPr lang="el-GR" sz="2200" dirty="0" smtClean="0">
                <a:solidFill>
                  <a:srgbClr val="000099"/>
                </a:solidFill>
                <a:latin typeface="Calibri" pitchFamily="34" charset="0"/>
              </a:rPr>
              <a:t>)</a:t>
            </a:r>
            <a:endParaRPr lang="en-US" sz="2200" dirty="0" smtClean="0">
              <a:solidFill>
                <a:srgbClr val="000099"/>
              </a:solidFill>
              <a:latin typeface="Calibri" pitchFamily="34" charset="0"/>
            </a:endParaRPr>
          </a:p>
          <a:p>
            <a:pPr algn="just" eaLnBrk="1" hangingPunct="1">
              <a:lnSpc>
                <a:spcPct val="90000"/>
              </a:lnSpc>
              <a:buFont typeface="Wingdings" pitchFamily="2" charset="2"/>
              <a:buChar char="§"/>
            </a:pPr>
            <a:endParaRPr lang="en-US" sz="2000" dirty="0" smtClean="0">
              <a:solidFill>
                <a:srgbClr val="000099"/>
              </a:solidFill>
              <a:latin typeface="Calibri" pitchFamily="34" charset="0"/>
            </a:endParaRPr>
          </a:p>
          <a:p>
            <a:pPr algn="just" eaLnBrk="1" hangingPunct="1">
              <a:lnSpc>
                <a:spcPct val="90000"/>
              </a:lnSpc>
              <a:buFont typeface="Wingdings" pitchFamily="2" charset="2"/>
              <a:buChar char="Ø"/>
            </a:pPr>
            <a:r>
              <a:rPr lang="en-US" sz="2200" dirty="0" smtClean="0">
                <a:solidFill>
                  <a:srgbClr val="000099"/>
                </a:solidFill>
                <a:latin typeface="Calibri" pitchFamily="34" charset="0"/>
              </a:rPr>
              <a:t>Hampel report (1998) : </a:t>
            </a:r>
            <a:endParaRPr lang="el-GR" sz="2200" dirty="0" smtClean="0">
              <a:solidFill>
                <a:srgbClr val="000099"/>
              </a:solidFill>
              <a:latin typeface="Calibri" pitchFamily="34" charset="0"/>
            </a:endParaRPr>
          </a:p>
          <a:p>
            <a:pPr algn="just" eaLnBrk="1" hangingPunct="1">
              <a:lnSpc>
                <a:spcPct val="90000"/>
              </a:lnSpc>
              <a:buFont typeface="Wingdings" pitchFamily="2" charset="2"/>
              <a:buNone/>
            </a:pPr>
            <a:r>
              <a:rPr lang="el-GR" sz="2200" i="1" dirty="0" smtClean="0">
                <a:solidFill>
                  <a:srgbClr val="000099"/>
                </a:solidFill>
                <a:latin typeface="Calibri" pitchFamily="34" charset="0"/>
              </a:rPr>
              <a:t>	«τα μέλη του ΔΣ, ως Συμβούλιο, είναι υπεύθυνα για </a:t>
            </a:r>
            <a:r>
              <a:rPr lang="el-GR" sz="2200" b="1" i="1" dirty="0" smtClean="0">
                <a:solidFill>
                  <a:srgbClr val="000099"/>
                </a:solidFill>
                <a:latin typeface="Calibri" pitchFamily="34" charset="0"/>
              </a:rPr>
              <a:t>τις σχέσεις </a:t>
            </a:r>
            <a:r>
              <a:rPr lang="el-GR" sz="2200" i="1" dirty="0" smtClean="0">
                <a:solidFill>
                  <a:srgbClr val="000099"/>
                </a:solidFill>
                <a:latin typeface="Calibri" pitchFamily="34" charset="0"/>
              </a:rPr>
              <a:t>με τους κοινωνικούς εταίρους, είναι όμως </a:t>
            </a:r>
            <a:r>
              <a:rPr lang="el-GR" sz="2200" b="1" i="1" dirty="0" smtClean="0">
                <a:solidFill>
                  <a:srgbClr val="000099"/>
                </a:solidFill>
                <a:latin typeface="Calibri" pitchFamily="34" charset="0"/>
              </a:rPr>
              <a:t>υπόλογα</a:t>
            </a:r>
            <a:r>
              <a:rPr lang="el-GR" sz="2200" i="1" dirty="0" smtClean="0">
                <a:solidFill>
                  <a:srgbClr val="000099"/>
                </a:solidFill>
                <a:latin typeface="Calibri" pitchFamily="34" charset="0"/>
              </a:rPr>
              <a:t> στους μετόχους»    </a:t>
            </a:r>
            <a:r>
              <a:rPr lang="el-GR" sz="2200" dirty="0" smtClean="0">
                <a:solidFill>
                  <a:srgbClr val="000099"/>
                </a:solidFill>
                <a:latin typeface="Calibri" pitchFamily="34" charset="0"/>
              </a:rPr>
              <a:t>και</a:t>
            </a:r>
          </a:p>
          <a:p>
            <a:pPr algn="just" eaLnBrk="1" hangingPunct="1">
              <a:lnSpc>
                <a:spcPct val="90000"/>
              </a:lnSpc>
              <a:buFont typeface="Wingdings" pitchFamily="2" charset="2"/>
              <a:buNone/>
            </a:pPr>
            <a:r>
              <a:rPr lang="el-GR" sz="2200" i="1" dirty="0" smtClean="0">
                <a:solidFill>
                  <a:srgbClr val="000099"/>
                </a:solidFill>
                <a:latin typeface="Calibri" pitchFamily="34" charset="0"/>
              </a:rPr>
              <a:t>	«τα μέλη (</a:t>
            </a:r>
            <a:r>
              <a:rPr lang="en-US" sz="2200" i="1" dirty="0" smtClean="0">
                <a:solidFill>
                  <a:srgbClr val="000099"/>
                </a:solidFill>
                <a:latin typeface="Calibri" pitchFamily="34" charset="0"/>
              </a:rPr>
              <a:t>directors) </a:t>
            </a:r>
            <a:r>
              <a:rPr lang="el-GR" sz="2200" i="1" dirty="0" smtClean="0">
                <a:solidFill>
                  <a:srgbClr val="000099"/>
                </a:solidFill>
                <a:latin typeface="Calibri" pitchFamily="34" charset="0"/>
              </a:rPr>
              <a:t>μπορούν να ανταπεξέρχονται στις νομικές τους υποχρεώσεις έναντι των μετόχων και να επιδιώκουν επιτυχώς την μακροπρόθεσμη αξία της μετοχής (</a:t>
            </a:r>
            <a:r>
              <a:rPr lang="en-US" sz="2200" i="1" dirty="0" smtClean="0">
                <a:solidFill>
                  <a:srgbClr val="000099"/>
                </a:solidFill>
                <a:latin typeface="Calibri" pitchFamily="34" charset="0"/>
              </a:rPr>
              <a:t>shareholder value) </a:t>
            </a:r>
            <a:r>
              <a:rPr lang="el-GR" sz="2200" i="1" u="sng" dirty="0" smtClean="0">
                <a:solidFill>
                  <a:srgbClr val="000099"/>
                </a:solidFill>
                <a:latin typeface="Calibri" pitchFamily="34" charset="0"/>
              </a:rPr>
              <a:t>μόνο</a:t>
            </a:r>
            <a:r>
              <a:rPr lang="el-GR" sz="2200" i="1" dirty="0" smtClean="0">
                <a:solidFill>
                  <a:srgbClr val="000099"/>
                </a:solidFill>
                <a:latin typeface="Calibri" pitchFamily="34" charset="0"/>
              </a:rPr>
              <a:t> αναπτύσσοντας  και διατηρώντας τέτοιες σχέσεις με τους κοινωνικούς εταίρους»</a:t>
            </a:r>
          </a:p>
          <a:p>
            <a:pPr algn="just" eaLnBrk="1" hangingPunct="1">
              <a:lnSpc>
                <a:spcPct val="90000"/>
              </a:lnSpc>
              <a:buFont typeface="Wingdings" pitchFamily="2" charset="2"/>
              <a:buChar char="§"/>
            </a:pPr>
            <a:endParaRPr lang="el-GR" sz="2000" dirty="0" smtClean="0">
              <a:solidFill>
                <a:srgbClr val="000099"/>
              </a:solidFill>
              <a:latin typeface="Calibri" pitchFamily="34" charset="0"/>
            </a:endParaRPr>
          </a:p>
          <a:p>
            <a:pPr algn="just" eaLnBrk="1" hangingPunct="1">
              <a:lnSpc>
                <a:spcPct val="90000"/>
              </a:lnSpc>
            </a:pPr>
            <a:endParaRPr lang="el-GR" sz="2000" dirty="0" smtClean="0">
              <a:solidFill>
                <a:srgbClr val="000099"/>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77813"/>
            <a:ext cx="7834313" cy="99060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[13]</a:t>
            </a:r>
            <a:endParaRPr lang="el-GR" sz="2400" b="1" dirty="0" smtClean="0">
              <a:solidFill>
                <a:srgbClr val="000099"/>
              </a:solidFill>
            </a:endParaRPr>
          </a:p>
        </p:txBody>
      </p:sp>
      <p:sp>
        <p:nvSpPr>
          <p:cNvPr id="16387" name="Rectangle 3"/>
          <p:cNvSpPr>
            <a:spLocks noGrp="1" noChangeArrowheads="1"/>
          </p:cNvSpPr>
          <p:nvPr>
            <p:ph idx="1"/>
          </p:nvPr>
        </p:nvSpPr>
        <p:spPr>
          <a:xfrm>
            <a:off x="179512" y="1340768"/>
            <a:ext cx="8785101" cy="5256584"/>
          </a:xfrm>
        </p:spPr>
        <p:txBody>
          <a:bodyPr>
            <a:normAutofit lnSpcReduction="10000"/>
          </a:bodyPr>
          <a:lstStyle/>
          <a:p>
            <a:pPr algn="just" eaLnBrk="1" hangingPunct="1">
              <a:lnSpc>
                <a:spcPct val="80000"/>
              </a:lnSpc>
            </a:pPr>
            <a:r>
              <a:rPr lang="el-GR" b="1" i="1" dirty="0" smtClean="0">
                <a:solidFill>
                  <a:srgbClr val="000099"/>
                </a:solidFill>
                <a:latin typeface="Calibri" pitchFamily="34" charset="0"/>
              </a:rPr>
              <a:t>Τι είναι εταιρική διακυβέρνηση; </a:t>
            </a:r>
          </a:p>
          <a:p>
            <a:pPr algn="just" eaLnBrk="1" hangingPunct="1">
              <a:lnSpc>
                <a:spcPct val="80000"/>
              </a:lnSpc>
              <a:buFont typeface="Wingdings" pitchFamily="2" charset="2"/>
              <a:buChar char="Ø"/>
            </a:pPr>
            <a:r>
              <a:rPr lang="en-US" sz="2400" dirty="0" smtClean="0">
                <a:solidFill>
                  <a:srgbClr val="000099"/>
                </a:solidFill>
                <a:latin typeface="Calibri" pitchFamily="34" charset="0"/>
              </a:rPr>
              <a:t>“</a:t>
            </a:r>
            <a:r>
              <a:rPr lang="el-GR" sz="2400" i="1" dirty="0" smtClean="0">
                <a:solidFill>
                  <a:srgbClr val="000099"/>
                </a:solidFill>
                <a:latin typeface="Calibri" pitchFamily="34" charset="0"/>
              </a:rPr>
              <a:t>….. το σύνολο των σχέσεων μεταξύ του Συμβουλίου μιας   εταιρείας, των μετόχων της και των λοιπών κοινωνικών εταίρων (</a:t>
            </a:r>
            <a:r>
              <a:rPr lang="en-US" sz="2400" i="1" dirty="0" smtClean="0">
                <a:solidFill>
                  <a:srgbClr val="000099"/>
                </a:solidFill>
                <a:latin typeface="Calibri" pitchFamily="34" charset="0"/>
              </a:rPr>
              <a:t>stakeholders)</a:t>
            </a:r>
            <a:r>
              <a:rPr lang="el-GR" sz="2400" i="1" dirty="0" smtClean="0">
                <a:solidFill>
                  <a:srgbClr val="000099"/>
                </a:solidFill>
                <a:latin typeface="Calibri" pitchFamily="34" charset="0"/>
              </a:rPr>
              <a:t>. Επίσης, </a:t>
            </a:r>
            <a:r>
              <a:rPr lang="en-US" sz="2400" i="1" dirty="0" smtClean="0">
                <a:solidFill>
                  <a:srgbClr val="000099"/>
                </a:solidFill>
                <a:latin typeface="Calibri" pitchFamily="34" charset="0"/>
              </a:rPr>
              <a:t> </a:t>
            </a:r>
            <a:r>
              <a:rPr lang="el-GR" sz="2400" i="1" dirty="0" smtClean="0">
                <a:solidFill>
                  <a:srgbClr val="000099"/>
                </a:solidFill>
                <a:latin typeface="Calibri" pitchFamily="34" charset="0"/>
              </a:rPr>
              <a:t>παρέχει τη δομή μέσω της οποίας τίθενται οι στοχεύσεις της εταιρείας, προσδιορίζονται τα μέσα επίτευξης των στοχεύσεων αυτών και η παρακολούθηση των αποτελεσμάτων τους» (ΟΟΣΑ 1999)</a:t>
            </a:r>
          </a:p>
          <a:p>
            <a:pPr algn="just" eaLnBrk="1" hangingPunct="1">
              <a:lnSpc>
                <a:spcPct val="80000"/>
              </a:lnSpc>
              <a:buFont typeface="Wingdings" pitchFamily="2" charset="2"/>
              <a:buChar char="Ø"/>
            </a:pPr>
            <a:endParaRPr lang="en-US" sz="2400" i="1" dirty="0" smtClean="0">
              <a:solidFill>
                <a:srgbClr val="000099"/>
              </a:solidFill>
              <a:latin typeface="Calibri" pitchFamily="34" charset="0"/>
            </a:endParaRPr>
          </a:p>
          <a:p>
            <a:pPr algn="just" eaLnBrk="1" hangingPunct="1">
              <a:lnSpc>
                <a:spcPct val="80000"/>
              </a:lnSpc>
              <a:buFont typeface="Wingdings" pitchFamily="2" charset="2"/>
              <a:buChar char="Ø"/>
            </a:pPr>
            <a:r>
              <a:rPr lang="el-GR" i="1" dirty="0" smtClean="0">
                <a:solidFill>
                  <a:srgbClr val="000099"/>
                </a:solidFill>
                <a:latin typeface="Calibri" pitchFamily="34" charset="0"/>
              </a:rPr>
              <a:t>Στην ουσία (επιχειρείται να) αποτελεί ένα πλέγμα ελέγχου και ισορροπιών (</a:t>
            </a:r>
            <a:r>
              <a:rPr lang="en-US" i="1" dirty="0" smtClean="0">
                <a:solidFill>
                  <a:srgbClr val="000099"/>
                </a:solidFill>
                <a:latin typeface="Calibri" pitchFamily="34" charset="0"/>
              </a:rPr>
              <a:t>checks and balances)</a:t>
            </a:r>
            <a:endParaRPr lang="el-GR" i="1" dirty="0" smtClean="0">
              <a:solidFill>
                <a:srgbClr val="000099"/>
              </a:solidFill>
              <a:latin typeface="Calibri" pitchFamily="34" charset="0"/>
            </a:endParaRPr>
          </a:p>
          <a:p>
            <a:pPr algn="just" eaLnBrk="1" hangingPunct="1">
              <a:lnSpc>
                <a:spcPct val="80000"/>
              </a:lnSpc>
              <a:buFont typeface="Wingdings" pitchFamily="2" charset="2"/>
              <a:buChar char="Ø"/>
            </a:pPr>
            <a:endParaRPr lang="el-GR" i="1" dirty="0" smtClean="0">
              <a:solidFill>
                <a:srgbClr val="000099"/>
              </a:solidFill>
              <a:latin typeface="Calibri" pitchFamily="34" charset="0"/>
            </a:endParaRPr>
          </a:p>
          <a:p>
            <a:pPr algn="just" eaLnBrk="1" hangingPunct="1">
              <a:lnSpc>
                <a:spcPct val="80000"/>
              </a:lnSpc>
              <a:buFont typeface="Wingdings" pitchFamily="2" charset="2"/>
              <a:buChar char="§"/>
            </a:pPr>
            <a:r>
              <a:rPr lang="el-GR" b="1" i="1" dirty="0" smtClean="0">
                <a:solidFill>
                  <a:srgbClr val="000099"/>
                </a:solidFill>
                <a:latin typeface="Calibri" pitchFamily="34" charset="0"/>
              </a:rPr>
              <a:t>Το «γιατί» της εταιρικής διακυβέρνησης</a:t>
            </a:r>
          </a:p>
          <a:p>
            <a:pPr lvl="1" algn="just" eaLnBrk="1" hangingPunct="1">
              <a:lnSpc>
                <a:spcPct val="80000"/>
              </a:lnSpc>
              <a:buFont typeface="Courier New" pitchFamily="49" charset="0"/>
              <a:buChar char="o"/>
            </a:pPr>
            <a:r>
              <a:rPr lang="el-GR" sz="2800" dirty="0" smtClean="0">
                <a:solidFill>
                  <a:srgbClr val="000099"/>
                </a:solidFill>
                <a:latin typeface="Calibri" pitchFamily="34" charset="0"/>
              </a:rPr>
              <a:t>Εταιρίες που έχουν υιοθετήσει συστήματα Ε.Δ. : προσέλκυση περισσότερων θεσμικών επενδυτών</a:t>
            </a:r>
          </a:p>
          <a:p>
            <a:pPr eaLnBrk="1" hangingPunct="1">
              <a:lnSpc>
                <a:spcPct val="80000"/>
              </a:lnSpc>
            </a:pPr>
            <a:endParaRPr lang="el-GR" sz="2400" dirty="0" smtClean="0">
              <a:solidFill>
                <a:srgbClr val="000099"/>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277813"/>
            <a:ext cx="8496944" cy="847725"/>
          </a:xfrm>
        </p:spPr>
        <p:txBody>
          <a:bodyPr>
            <a:normAutofit fontScale="90000"/>
          </a:bodyPr>
          <a:lstStyle/>
          <a:p>
            <a:pPr algn="ctr"/>
            <a:r>
              <a:rPr lang="el-GR" sz="2400" b="1" dirty="0" smtClean="0">
                <a:solidFill>
                  <a:srgbClr val="000099"/>
                </a:solidFill>
                <a:latin typeface="Comic Sans MS" pitchFamily="66" charset="0"/>
              </a:rPr>
              <a:t/>
            </a:r>
            <a:br>
              <a:rPr lang="el-GR" sz="2400" b="1" dirty="0" smtClean="0">
                <a:solidFill>
                  <a:srgbClr val="000099"/>
                </a:solidFill>
                <a:latin typeface="Comic Sans MS" pitchFamily="66" charset="0"/>
              </a:rPr>
            </a:br>
            <a:r>
              <a:rPr lang="el-GR" sz="3600" b="1" dirty="0" smtClean="0">
                <a:solidFill>
                  <a:srgbClr val="000099"/>
                </a:solidFill>
                <a:latin typeface="+mn-lt"/>
              </a:rPr>
              <a:t>Ε.Κ.Ε., ΕΤΑΙΡΙΚΗ ΔΙΑΚΥΒΕΡΝΗΣΗ ΚΑΙ ΔΙΑΔΙΚΑΣΙΕΣ ΣΥΜΜΟΡΦΩΣΗΣ [14]</a:t>
            </a:r>
            <a:r>
              <a:rPr lang="el-GR" sz="3600" b="1" dirty="0" smtClean="0">
                <a:latin typeface="+mn-lt"/>
              </a:rPr>
              <a:t/>
            </a:r>
            <a:br>
              <a:rPr lang="el-GR" sz="3600" b="1" dirty="0" smtClean="0">
                <a:latin typeface="+mn-lt"/>
              </a:rPr>
            </a:br>
            <a:endParaRPr lang="el-GR" sz="3600" b="1" dirty="0" smtClean="0">
              <a:latin typeface="+mn-lt"/>
            </a:endParaRPr>
          </a:p>
        </p:txBody>
      </p:sp>
      <p:sp>
        <p:nvSpPr>
          <p:cNvPr id="17411" name="Content Placeholder 2"/>
          <p:cNvSpPr>
            <a:spLocks noGrp="1"/>
          </p:cNvSpPr>
          <p:nvPr>
            <p:ph idx="1"/>
          </p:nvPr>
        </p:nvSpPr>
        <p:spPr>
          <a:xfrm>
            <a:off x="323528" y="1600200"/>
            <a:ext cx="8363272" cy="4525963"/>
          </a:xfrm>
        </p:spPr>
        <p:txBody>
          <a:bodyPr/>
          <a:lstStyle/>
          <a:p>
            <a:pPr eaLnBrk="1" hangingPunct="1">
              <a:lnSpc>
                <a:spcPct val="80000"/>
              </a:lnSpc>
              <a:buFont typeface="Wingdings" pitchFamily="2" charset="2"/>
              <a:buChar char="q"/>
            </a:pPr>
            <a:r>
              <a:rPr lang="el-GR" b="1" dirty="0" smtClean="0">
                <a:solidFill>
                  <a:srgbClr val="000099"/>
                </a:solidFill>
                <a:latin typeface="Calibri" pitchFamily="34" charset="0"/>
              </a:rPr>
              <a:t>Πρακτική συνέπεια</a:t>
            </a:r>
          </a:p>
          <a:p>
            <a:pPr algn="just" eaLnBrk="1" hangingPunct="1">
              <a:lnSpc>
                <a:spcPct val="80000"/>
              </a:lnSpc>
              <a:buFont typeface="Arial" pitchFamily="34" charset="0"/>
              <a:buChar char="•"/>
            </a:pPr>
            <a:r>
              <a:rPr lang="el-GR" dirty="0" smtClean="0">
                <a:solidFill>
                  <a:srgbClr val="000099"/>
                </a:solidFill>
                <a:latin typeface="Calibri" pitchFamily="34" charset="0"/>
              </a:rPr>
              <a:t>Στις ετήσιες εκθέσεις τους πολλές εταιρείες έχουν αρχίσει πλέον να αναφέρουν πέραν  των κλασσικών οικονομικών αποτελεσμάτων τους (</a:t>
            </a:r>
            <a:r>
              <a:rPr lang="en-US" dirty="0" smtClean="0">
                <a:solidFill>
                  <a:srgbClr val="000099"/>
                </a:solidFill>
                <a:latin typeface="Calibri" pitchFamily="34" charset="0"/>
              </a:rPr>
              <a:t>bottom line</a:t>
            </a:r>
            <a:r>
              <a:rPr lang="el-GR" dirty="0" smtClean="0">
                <a:solidFill>
                  <a:srgbClr val="000099"/>
                </a:solidFill>
                <a:latin typeface="Calibri" pitchFamily="34" charset="0"/>
              </a:rPr>
              <a:t>) και της έκθεσης εταιρικής διακυβέρνησης (</a:t>
            </a:r>
            <a:r>
              <a:rPr lang="en-US" dirty="0" smtClean="0">
                <a:solidFill>
                  <a:srgbClr val="000099"/>
                </a:solidFill>
                <a:latin typeface="Calibri" pitchFamily="34" charset="0"/>
              </a:rPr>
              <a:t>double bottom line) </a:t>
            </a:r>
            <a:r>
              <a:rPr lang="el-GR" dirty="0" smtClean="0">
                <a:solidFill>
                  <a:srgbClr val="000099"/>
                </a:solidFill>
                <a:latin typeface="Calibri" pitchFamily="34" charset="0"/>
              </a:rPr>
              <a:t>και τις επιδόσεις τους με κοινωνικά και περιβαλλοντικά κριτήρια (</a:t>
            </a:r>
            <a:r>
              <a:rPr lang="en-US" dirty="0" smtClean="0">
                <a:solidFill>
                  <a:srgbClr val="000099"/>
                </a:solidFill>
                <a:latin typeface="Calibri" pitchFamily="34" charset="0"/>
              </a:rPr>
              <a:t>triple bottom line</a:t>
            </a:r>
            <a:r>
              <a:rPr lang="el-GR" dirty="0" smtClean="0">
                <a:solidFill>
                  <a:srgbClr val="000099"/>
                </a:solidFill>
                <a:latin typeface="Calibri" pitchFamily="34" charset="0"/>
              </a:rPr>
              <a:t>)</a:t>
            </a:r>
            <a:endParaRPr lang="en-US" dirty="0" smtClean="0">
              <a:solidFill>
                <a:srgbClr val="000099"/>
              </a:solidFill>
              <a:latin typeface="Calibri" pitchFamily="34" charset="0"/>
            </a:endParaRPr>
          </a:p>
          <a:p>
            <a:pPr lvl="1" algn="just" eaLnBrk="1" hangingPunct="1">
              <a:lnSpc>
                <a:spcPct val="80000"/>
              </a:lnSpc>
              <a:buFont typeface="Wingdings" pitchFamily="2" charset="2"/>
              <a:buChar char="Ø"/>
            </a:pPr>
            <a:r>
              <a:rPr lang="el-GR" dirty="0" smtClean="0">
                <a:solidFill>
                  <a:srgbClr val="000099"/>
                </a:solidFill>
                <a:latin typeface="Calibri" pitchFamily="34" charset="0"/>
              </a:rPr>
              <a:t>Αυτό αποτελεί και νομική υποχρέωση πλέον σε πολλές χώρες, για τις εισηγμένες τουλάχιστον επιχειρήσεις.</a:t>
            </a:r>
            <a:endParaRPr lang="en-US" dirty="0" smtClean="0">
              <a:solidFill>
                <a:srgbClr val="000099"/>
              </a:solidFill>
              <a:latin typeface="Calibri" pitchFamily="34" charset="0"/>
            </a:endParaRPr>
          </a:p>
          <a:p>
            <a:pPr eaLnBrk="1" hangingPunct="1">
              <a:lnSpc>
                <a:spcPct val="80000"/>
              </a:lnSpc>
              <a:buFont typeface="Arial" pitchFamily="34" charset="0"/>
              <a:buChar char="•"/>
            </a:pPr>
            <a:endParaRPr lang="el-GR" dirty="0" smtClean="0">
              <a:solidFill>
                <a:srgbClr val="000099"/>
              </a:solidFill>
              <a:latin typeface="Calibri" pitchFamily="34" charset="0"/>
            </a:endParaRPr>
          </a:p>
          <a:p>
            <a:endParaRPr lang="el-GR" dirty="0"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42988" y="260350"/>
            <a:ext cx="7777162" cy="1152525"/>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[15]</a:t>
            </a:r>
            <a:endParaRPr lang="el-GR" sz="2400" b="1" dirty="0" smtClean="0">
              <a:solidFill>
                <a:srgbClr val="000099"/>
              </a:solidFill>
            </a:endParaRPr>
          </a:p>
        </p:txBody>
      </p:sp>
      <p:sp>
        <p:nvSpPr>
          <p:cNvPr id="18435" name="Rectangle 3"/>
          <p:cNvSpPr>
            <a:spLocks noGrp="1" noChangeArrowheads="1"/>
          </p:cNvSpPr>
          <p:nvPr>
            <p:ph idx="1"/>
          </p:nvPr>
        </p:nvSpPr>
        <p:spPr>
          <a:xfrm>
            <a:off x="251520" y="1484313"/>
            <a:ext cx="8641655" cy="5113337"/>
          </a:xfrm>
        </p:spPr>
        <p:txBody>
          <a:bodyPr>
            <a:normAutofit lnSpcReduction="10000"/>
          </a:bodyPr>
          <a:lstStyle/>
          <a:p>
            <a:pPr eaLnBrk="1" hangingPunct="1">
              <a:lnSpc>
                <a:spcPct val="80000"/>
              </a:lnSpc>
            </a:pPr>
            <a:endParaRPr lang="el-GR" b="1" dirty="0" smtClean="0">
              <a:solidFill>
                <a:srgbClr val="000099"/>
              </a:solidFill>
              <a:latin typeface="Calibri" pitchFamily="34" charset="0"/>
            </a:endParaRPr>
          </a:p>
          <a:p>
            <a:pPr algn="just" eaLnBrk="1" hangingPunct="1">
              <a:lnSpc>
                <a:spcPct val="80000"/>
              </a:lnSpc>
            </a:pPr>
            <a:r>
              <a:rPr lang="el-GR" b="1" dirty="0" smtClean="0">
                <a:solidFill>
                  <a:srgbClr val="000099"/>
                </a:solidFill>
                <a:latin typeface="Calibri" pitchFamily="34" charset="0"/>
              </a:rPr>
              <a:t>Νόμος 3016/2002*</a:t>
            </a:r>
            <a:endParaRPr lang="el-GR" sz="2400" b="1" dirty="0" smtClean="0">
              <a:solidFill>
                <a:srgbClr val="000099"/>
              </a:solidFill>
            </a:endParaRPr>
          </a:p>
          <a:p>
            <a:pPr algn="just" eaLnBrk="1" hangingPunct="1">
              <a:lnSpc>
                <a:spcPct val="80000"/>
              </a:lnSpc>
              <a:buFont typeface="Wingdings" pitchFamily="2" charset="2"/>
              <a:buChar char="§"/>
            </a:pPr>
            <a:r>
              <a:rPr lang="el-GR" b="1" dirty="0" smtClean="0">
                <a:solidFill>
                  <a:srgbClr val="000099"/>
                </a:solidFill>
                <a:latin typeface="Calibri" pitchFamily="34" charset="0"/>
              </a:rPr>
              <a:t>Υποχρεώσεις μελών ΔΣ</a:t>
            </a:r>
          </a:p>
          <a:p>
            <a:pPr algn="just" eaLnBrk="1" hangingPunct="1">
              <a:lnSpc>
                <a:spcPct val="80000"/>
              </a:lnSpc>
              <a:buFont typeface="Wingdings" pitchFamily="2" charset="2"/>
              <a:buChar char="Ø"/>
            </a:pPr>
            <a:r>
              <a:rPr lang="el-GR" sz="2400" dirty="0" smtClean="0">
                <a:solidFill>
                  <a:srgbClr val="000099"/>
                </a:solidFill>
                <a:latin typeface="Calibri" pitchFamily="34" charset="0"/>
              </a:rPr>
              <a:t>Μακροπρόθεσμη οικονομική αξία της εταιρείας </a:t>
            </a:r>
            <a:endParaRPr lang="en-US" sz="2400" dirty="0" smtClean="0">
              <a:solidFill>
                <a:srgbClr val="000099"/>
              </a:solidFill>
              <a:latin typeface="Calibri" pitchFamily="34" charset="0"/>
            </a:endParaRPr>
          </a:p>
          <a:p>
            <a:pPr algn="just" eaLnBrk="1" hangingPunct="1">
              <a:lnSpc>
                <a:spcPct val="80000"/>
              </a:lnSpc>
              <a:buFont typeface="Wingdings" pitchFamily="2" charset="2"/>
              <a:buChar char="Ø"/>
            </a:pPr>
            <a:r>
              <a:rPr lang="el-GR" sz="2400" dirty="0" smtClean="0">
                <a:solidFill>
                  <a:srgbClr val="000099"/>
                </a:solidFill>
                <a:latin typeface="Calibri" pitchFamily="34" charset="0"/>
              </a:rPr>
              <a:t>Προάσπιση γενικού εταιρικού συμφέροντος</a:t>
            </a:r>
            <a:endParaRPr lang="en-US" sz="2400" dirty="0" smtClean="0">
              <a:solidFill>
                <a:srgbClr val="000099"/>
              </a:solidFill>
              <a:latin typeface="Calibri" pitchFamily="34" charset="0"/>
            </a:endParaRPr>
          </a:p>
          <a:p>
            <a:pPr algn="just" eaLnBrk="1" hangingPunct="1">
              <a:lnSpc>
                <a:spcPct val="80000"/>
              </a:lnSpc>
              <a:buFont typeface="Wingdings" pitchFamily="2" charset="2"/>
              <a:buChar char="Ø"/>
            </a:pPr>
            <a:r>
              <a:rPr lang="el-GR" sz="2400" dirty="0" smtClean="0">
                <a:solidFill>
                  <a:srgbClr val="000099"/>
                </a:solidFill>
                <a:latin typeface="Calibri" pitchFamily="34" charset="0"/>
              </a:rPr>
              <a:t>Απαγόρευση επιδίωξης ιδίων συμφερόντων που αντιβαίνουν στα εταιρικά συμφέροντα</a:t>
            </a:r>
            <a:endParaRPr lang="en-US" sz="2400" dirty="0" smtClean="0">
              <a:solidFill>
                <a:srgbClr val="000099"/>
              </a:solidFill>
              <a:latin typeface="Calibri" pitchFamily="34" charset="0"/>
            </a:endParaRPr>
          </a:p>
          <a:p>
            <a:pPr algn="just" eaLnBrk="1" hangingPunct="1">
              <a:lnSpc>
                <a:spcPct val="80000"/>
              </a:lnSpc>
              <a:buFont typeface="Wingdings" pitchFamily="2" charset="2"/>
              <a:buChar char="Ø"/>
            </a:pPr>
            <a:r>
              <a:rPr lang="el-GR" sz="2400" dirty="0" smtClean="0">
                <a:solidFill>
                  <a:srgbClr val="000099"/>
                </a:solidFill>
                <a:latin typeface="Calibri" pitchFamily="34" charset="0"/>
              </a:rPr>
              <a:t>Δημοσιοποίηση ίδιων συμφερόντων και συγκρούσεων συμφερόντων προς το ΔΣ</a:t>
            </a:r>
            <a:endParaRPr lang="en-US" sz="2400" dirty="0" smtClean="0">
              <a:solidFill>
                <a:srgbClr val="000099"/>
              </a:solidFill>
              <a:latin typeface="Calibri" pitchFamily="34" charset="0"/>
            </a:endParaRPr>
          </a:p>
          <a:p>
            <a:pPr algn="just" eaLnBrk="1" hangingPunct="1">
              <a:lnSpc>
                <a:spcPct val="80000"/>
              </a:lnSpc>
              <a:buFont typeface="Wingdings" pitchFamily="2" charset="2"/>
              <a:buChar char="Ø"/>
            </a:pPr>
            <a:r>
              <a:rPr lang="el-GR" sz="2400" dirty="0" smtClean="0">
                <a:solidFill>
                  <a:srgbClr val="000099"/>
                </a:solidFill>
                <a:latin typeface="Calibri" pitchFamily="34" charset="0"/>
              </a:rPr>
              <a:t>Ετήσια αναλυτική σύνταξη έκθεσης συναλλαγών με συνδεδεμένες επιχειρήσεις &amp; υποβολή σε εποπτικές αρχές</a:t>
            </a:r>
          </a:p>
          <a:p>
            <a:pPr eaLnBrk="1" hangingPunct="1">
              <a:lnSpc>
                <a:spcPct val="80000"/>
              </a:lnSpc>
              <a:buFont typeface="Wingdings" pitchFamily="2" charset="2"/>
              <a:buChar char="Ø"/>
            </a:pPr>
            <a:endParaRPr lang="el-GR" sz="2400" dirty="0" smtClean="0">
              <a:solidFill>
                <a:srgbClr val="000099"/>
              </a:solidFill>
              <a:latin typeface="Calibri" pitchFamily="34" charset="0"/>
            </a:endParaRPr>
          </a:p>
          <a:p>
            <a:pPr eaLnBrk="1" hangingPunct="1">
              <a:lnSpc>
                <a:spcPct val="80000"/>
              </a:lnSpc>
              <a:buFont typeface="Wingdings" pitchFamily="2" charset="2"/>
              <a:buChar char="Ø"/>
            </a:pPr>
            <a:endParaRPr lang="en-GB" sz="2400" b="1" dirty="0" smtClean="0">
              <a:solidFill>
                <a:srgbClr val="000099"/>
              </a:solidFill>
              <a:latin typeface="Calibri" pitchFamily="34" charset="0"/>
            </a:endParaRPr>
          </a:p>
          <a:p>
            <a:pPr algn="r" eaLnBrk="1" hangingPunct="1">
              <a:lnSpc>
                <a:spcPct val="80000"/>
              </a:lnSpc>
              <a:buFont typeface="Wingdings" pitchFamily="2" charset="2"/>
              <a:buNone/>
            </a:pPr>
            <a:r>
              <a:rPr lang="el-GR" sz="2000" dirty="0" smtClean="0">
                <a:solidFill>
                  <a:srgbClr val="000099"/>
                </a:solidFill>
              </a:rPr>
              <a:t>*όπως έκτοτε έχει τροποποιηθεί και συμπληρωθεί</a:t>
            </a:r>
          </a:p>
          <a:p>
            <a:pPr eaLnBrk="1" hangingPunct="1">
              <a:lnSpc>
                <a:spcPct val="80000"/>
              </a:lnSpc>
            </a:pPr>
            <a:endParaRPr lang="el-GR" sz="2000" dirty="0" smtClean="0">
              <a:solidFill>
                <a:srgbClr val="000099"/>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11188" y="277813"/>
            <a:ext cx="8281987" cy="847725"/>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[16]</a:t>
            </a:r>
          </a:p>
        </p:txBody>
      </p:sp>
      <p:sp>
        <p:nvSpPr>
          <p:cNvPr id="62467" name="Rectangle 3"/>
          <p:cNvSpPr>
            <a:spLocks noGrp="1" noChangeArrowheads="1"/>
          </p:cNvSpPr>
          <p:nvPr>
            <p:ph idx="1"/>
          </p:nvPr>
        </p:nvSpPr>
        <p:spPr>
          <a:xfrm>
            <a:off x="179513" y="1557338"/>
            <a:ext cx="8712967" cy="5040312"/>
          </a:xfrm>
        </p:spPr>
        <p:txBody>
          <a:bodyPr/>
          <a:lstStyle/>
          <a:p>
            <a:pPr marL="533400" indent="-533400" algn="just" eaLnBrk="1" hangingPunct="1">
              <a:lnSpc>
                <a:spcPct val="90000"/>
              </a:lnSpc>
              <a:spcBef>
                <a:spcPct val="10000"/>
              </a:spcBef>
              <a:buFont typeface="Wingdings" pitchFamily="2" charset="2"/>
              <a:buChar char="v"/>
            </a:pPr>
            <a:r>
              <a:rPr lang="el-GR" sz="2400" b="1" dirty="0" smtClean="0">
                <a:solidFill>
                  <a:srgbClr val="000099"/>
                </a:solidFill>
                <a:latin typeface="Calibri" pitchFamily="34" charset="0"/>
              </a:rPr>
              <a:t>Ειδικά ως προς την υποχρέωση δημοσιοποίησης ίδιων συμφερόντων και συγκρούσεων συμφερόντων μήπως πρέπει να διευρυνθεί η σχετική υποχρέωση και στα διευθυντικά στελέχη; Μήπως πρέπει να επεκταθεί η σχετική υποχρέωση και στις ανεξάρτητες Αρχές;</a:t>
            </a:r>
            <a:r>
              <a:rPr lang="el-GR" sz="2400" dirty="0" smtClean="0">
                <a:solidFill>
                  <a:srgbClr val="000099"/>
                </a:solidFill>
                <a:latin typeface="Calibri" pitchFamily="34" charset="0"/>
              </a:rPr>
              <a:t> </a:t>
            </a:r>
          </a:p>
          <a:p>
            <a:pPr marL="952500" lvl="1" indent="-495300" algn="just" eaLnBrk="1" hangingPunct="1">
              <a:lnSpc>
                <a:spcPct val="90000"/>
              </a:lnSpc>
              <a:spcBef>
                <a:spcPct val="10000"/>
              </a:spcBef>
              <a:buFont typeface="Wingdings" pitchFamily="2" charset="2"/>
              <a:buChar char="Ø"/>
            </a:pPr>
            <a:r>
              <a:rPr lang="el-GR" sz="2200" dirty="0" smtClean="0">
                <a:solidFill>
                  <a:srgbClr val="000099"/>
                </a:solidFill>
                <a:latin typeface="Calibri" pitchFamily="34" charset="0"/>
              </a:rPr>
              <a:t>Ο νόμος 3604/2007 μετέφερε αυτή την υποχρέωση και διεύρυνε τον κύκλο των υπόχρεων προσώπων και σε όσα πρόσωπα το ΔΣ αναθέτει αρμοδιότητες του (νέες παράγραφοι 3α και 3β του άρθρου 22α 2190/20). </a:t>
            </a:r>
          </a:p>
          <a:p>
            <a:pPr marL="952500" lvl="1" indent="-495300" algn="just" eaLnBrk="1" hangingPunct="1">
              <a:lnSpc>
                <a:spcPct val="90000"/>
              </a:lnSpc>
              <a:spcBef>
                <a:spcPct val="10000"/>
              </a:spcBef>
              <a:buFont typeface="Wingdings" pitchFamily="2" charset="2"/>
              <a:buChar char="Ø"/>
            </a:pPr>
            <a:r>
              <a:rPr lang="el-GR" sz="2200" dirty="0" smtClean="0">
                <a:solidFill>
                  <a:srgbClr val="000099"/>
                </a:solidFill>
                <a:latin typeface="Calibri" pitchFamily="34" charset="0"/>
              </a:rPr>
              <a:t>Αντίστοιχη ρύθμιση προβλέπεται στο σχέδιο της νέας Οδηγίας για τις Δημόσιες Συμβάσεις (άρθρο36) , που διευρύνει έτι περαιτέρω τον κύκλο των υπόχρεων προσώπων και θεσπίζει αυτοτελή υποχρέωση των οικονομικών φορέων (άρθρο 37)</a:t>
            </a:r>
          </a:p>
          <a:p>
            <a:pPr marL="952500" lvl="1" indent="-495300" algn="just" eaLnBrk="1" hangingPunct="1">
              <a:lnSpc>
                <a:spcPct val="90000"/>
              </a:lnSpc>
              <a:spcBef>
                <a:spcPct val="10000"/>
              </a:spcBef>
              <a:buFont typeface="Wingdings" pitchFamily="2" charset="2"/>
              <a:buChar char="Ø"/>
            </a:pPr>
            <a:r>
              <a:rPr lang="el-GR" sz="2200" dirty="0" smtClean="0">
                <a:solidFill>
                  <a:srgbClr val="000099"/>
                </a:solidFill>
                <a:latin typeface="Calibri" pitchFamily="34" charset="0"/>
              </a:rPr>
              <a:t>Ψήγματα του ιδίου προβληματισμού εντοπίζονται και στη νομοθεσία του πόθεν έσχες.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[17]</a:t>
            </a:r>
            <a:endParaRPr lang="el-GR" sz="2400" b="1" dirty="0" smtClean="0">
              <a:solidFill>
                <a:srgbClr val="000099"/>
              </a:solidFill>
            </a:endParaRPr>
          </a:p>
        </p:txBody>
      </p:sp>
      <p:sp>
        <p:nvSpPr>
          <p:cNvPr id="19459" name="Rectangle 3"/>
          <p:cNvSpPr>
            <a:spLocks noGrp="1" noChangeArrowheads="1"/>
          </p:cNvSpPr>
          <p:nvPr>
            <p:ph idx="1"/>
          </p:nvPr>
        </p:nvSpPr>
        <p:spPr>
          <a:xfrm>
            <a:off x="251520" y="1412776"/>
            <a:ext cx="8713093" cy="5040412"/>
          </a:xfrm>
        </p:spPr>
        <p:txBody>
          <a:bodyPr/>
          <a:lstStyle/>
          <a:p>
            <a:pPr eaLnBrk="1" hangingPunct="1">
              <a:buFont typeface="Wingdings" pitchFamily="2" charset="2"/>
              <a:buNone/>
            </a:pPr>
            <a:endParaRPr lang="el-GR" sz="1000" b="1" dirty="0" smtClean="0">
              <a:solidFill>
                <a:srgbClr val="000099"/>
              </a:solidFill>
              <a:latin typeface="Calibri" pitchFamily="34" charset="0"/>
            </a:endParaRPr>
          </a:p>
          <a:p>
            <a:pPr eaLnBrk="1" hangingPunct="1"/>
            <a:r>
              <a:rPr lang="el-GR" b="1" dirty="0" smtClean="0">
                <a:solidFill>
                  <a:srgbClr val="000099"/>
                </a:solidFill>
                <a:latin typeface="Calibri" pitchFamily="34" charset="0"/>
              </a:rPr>
              <a:t>Σύνθεση μελών ΔΣ</a:t>
            </a:r>
            <a:r>
              <a:rPr lang="el-GR" b="1" dirty="0" smtClean="0">
                <a:solidFill>
                  <a:srgbClr val="000099"/>
                </a:solidFill>
              </a:rPr>
              <a:t> </a:t>
            </a:r>
            <a:r>
              <a:rPr lang="el-GR" sz="2400" b="1" dirty="0" smtClean="0">
                <a:solidFill>
                  <a:srgbClr val="000099"/>
                </a:solidFill>
              </a:rPr>
              <a:t>(αρχές δυαδικού μοντέλου)</a:t>
            </a:r>
            <a:endParaRPr lang="el-GR" sz="2400" b="1" dirty="0" smtClean="0">
              <a:solidFill>
                <a:srgbClr val="000099"/>
              </a:solidFill>
              <a:latin typeface="Calibri" pitchFamily="34" charset="0"/>
            </a:endParaRPr>
          </a:p>
          <a:p>
            <a:pPr lvl="1" eaLnBrk="1" hangingPunct="1">
              <a:spcBef>
                <a:spcPct val="10000"/>
              </a:spcBef>
              <a:buFont typeface="Courier New" pitchFamily="49" charset="0"/>
              <a:buChar char="o"/>
            </a:pPr>
            <a:r>
              <a:rPr lang="el-GR" sz="2400" dirty="0" smtClean="0">
                <a:solidFill>
                  <a:srgbClr val="000099"/>
                </a:solidFill>
                <a:latin typeface="Calibri" pitchFamily="34" charset="0"/>
              </a:rPr>
              <a:t>Εκτελεστικά μέλη</a:t>
            </a:r>
          </a:p>
          <a:p>
            <a:pPr lvl="1" eaLnBrk="1" hangingPunct="1">
              <a:spcBef>
                <a:spcPct val="10000"/>
              </a:spcBef>
              <a:buFont typeface="Courier New" pitchFamily="49" charset="0"/>
              <a:buChar char="o"/>
            </a:pPr>
            <a:r>
              <a:rPr lang="el-GR" sz="2400" dirty="0" smtClean="0">
                <a:solidFill>
                  <a:srgbClr val="000099"/>
                </a:solidFill>
                <a:latin typeface="Calibri" pitchFamily="34" charset="0"/>
              </a:rPr>
              <a:t>Μη εκτελεστικά μέλη</a:t>
            </a:r>
          </a:p>
          <a:p>
            <a:pPr lvl="1" eaLnBrk="1" hangingPunct="1">
              <a:spcBef>
                <a:spcPct val="10000"/>
              </a:spcBef>
              <a:buFont typeface="Courier New" pitchFamily="49" charset="0"/>
              <a:buChar char="o"/>
            </a:pPr>
            <a:r>
              <a:rPr lang="el-GR" sz="2400" dirty="0" smtClean="0">
                <a:solidFill>
                  <a:srgbClr val="000099"/>
                </a:solidFill>
                <a:latin typeface="Calibri" pitchFamily="34" charset="0"/>
              </a:rPr>
              <a:t>Ανεξάρτητα μη εκτελεστικά μέλη</a:t>
            </a:r>
          </a:p>
          <a:p>
            <a:pPr lvl="1" eaLnBrk="1" hangingPunct="1">
              <a:spcBef>
                <a:spcPct val="10000"/>
              </a:spcBef>
              <a:buFont typeface="Courier New" pitchFamily="49" charset="0"/>
              <a:buChar char="o"/>
            </a:pPr>
            <a:r>
              <a:rPr lang="el-GR" sz="2400" dirty="0" smtClean="0">
                <a:solidFill>
                  <a:srgbClr val="000099"/>
                </a:solidFill>
                <a:latin typeface="Calibri" pitchFamily="34" charset="0"/>
              </a:rPr>
              <a:t>Ορισμός ιδιότητας εκτελεστικών και μη μελών από το ΔΣ</a:t>
            </a:r>
          </a:p>
          <a:p>
            <a:pPr lvl="1" eaLnBrk="1" hangingPunct="1">
              <a:spcBef>
                <a:spcPct val="10000"/>
              </a:spcBef>
              <a:buFont typeface="Courier New" pitchFamily="49" charset="0"/>
              <a:buChar char="o"/>
            </a:pPr>
            <a:r>
              <a:rPr lang="el-GR" sz="2400" dirty="0" smtClean="0">
                <a:solidFill>
                  <a:srgbClr val="000099"/>
                </a:solidFill>
                <a:latin typeface="Calibri" pitchFamily="34" charset="0"/>
              </a:rPr>
              <a:t>Ορισμός ανεξαρτήτων μελών από τη ΓΣ</a:t>
            </a:r>
            <a:endParaRPr lang="en-GB" sz="2400" dirty="0" smtClean="0">
              <a:solidFill>
                <a:srgbClr val="000099"/>
              </a:solidFill>
              <a:latin typeface="Calibri" pitchFamily="34" charset="0"/>
            </a:endParaRPr>
          </a:p>
          <a:p>
            <a:pPr eaLnBrk="1" hangingPunct="1">
              <a:buFont typeface="Wingdings" pitchFamily="2" charset="2"/>
              <a:buChar char="v"/>
            </a:pPr>
            <a:r>
              <a:rPr lang="el-GR" sz="2400" dirty="0" smtClean="0">
                <a:solidFill>
                  <a:srgbClr val="000099"/>
                </a:solidFill>
              </a:rPr>
              <a:t>Ωστόσο</a:t>
            </a:r>
          </a:p>
          <a:p>
            <a:pPr lvl="1" eaLnBrk="1" hangingPunct="1">
              <a:buFont typeface="Wingdings" pitchFamily="2" charset="2"/>
              <a:buChar char="Ø"/>
            </a:pPr>
            <a:r>
              <a:rPr lang="el-GR" sz="2200" dirty="0" smtClean="0">
                <a:solidFill>
                  <a:srgbClr val="000099"/>
                </a:solidFill>
              </a:rPr>
              <a:t>Υπάρχει σαφής διάκριση των ρόλων;</a:t>
            </a:r>
          </a:p>
          <a:p>
            <a:pPr lvl="1" eaLnBrk="1" hangingPunct="1">
              <a:buFont typeface="Wingdings" pitchFamily="2" charset="2"/>
              <a:buChar char="Ø"/>
            </a:pPr>
            <a:r>
              <a:rPr lang="el-GR" sz="2200" dirty="0" smtClean="0">
                <a:solidFill>
                  <a:srgbClr val="000099"/>
                </a:solidFill>
              </a:rPr>
              <a:t>Η διαφοροποίηση ρόλου αναγνωρίζεται από το Ποινικό μας Δίκαιο, την ασφαλιστική και τελωνειακή νομοθεσία και την αντίστοιχη δικαστηριακή πρακτική; </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60350"/>
            <a:ext cx="8276977" cy="114300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[18]</a:t>
            </a:r>
            <a:endParaRPr lang="el-GR" sz="2400" b="1" dirty="0" smtClean="0">
              <a:solidFill>
                <a:srgbClr val="000099"/>
              </a:solidFill>
            </a:endParaRPr>
          </a:p>
        </p:txBody>
      </p:sp>
      <p:sp>
        <p:nvSpPr>
          <p:cNvPr id="613379" name="Rectangle 3"/>
          <p:cNvSpPr>
            <a:spLocks noGrp="1" noChangeArrowheads="1"/>
          </p:cNvSpPr>
          <p:nvPr>
            <p:ph idx="1"/>
          </p:nvPr>
        </p:nvSpPr>
        <p:spPr>
          <a:xfrm>
            <a:off x="251520" y="1484313"/>
            <a:ext cx="8497193" cy="5184775"/>
          </a:xfrm>
        </p:spPr>
        <p:txBody>
          <a:bodyPr/>
          <a:lstStyle/>
          <a:p>
            <a:pPr algn="just" eaLnBrk="1" hangingPunct="1">
              <a:lnSpc>
                <a:spcPct val="80000"/>
              </a:lnSpc>
              <a:defRPr/>
            </a:pPr>
            <a:r>
              <a:rPr lang="el-GR" sz="2400" b="1" dirty="0" smtClean="0">
                <a:solidFill>
                  <a:srgbClr val="000099"/>
                </a:solidFill>
                <a:effectLst>
                  <a:outerShdw blurRad="38100" dist="38100" dir="2700000" algn="tl">
                    <a:srgbClr val="C0C0C0"/>
                  </a:outerShdw>
                </a:effectLst>
                <a:latin typeface="Calibri" pitchFamily="34" charset="0"/>
              </a:rPr>
              <a:t>Νόμος 3016/2002</a:t>
            </a:r>
            <a:r>
              <a:rPr lang="el-GR" sz="2400" b="1" dirty="0" smtClean="0">
                <a:latin typeface="Calibri" pitchFamily="34" charset="0"/>
              </a:rPr>
              <a:t> </a:t>
            </a:r>
          </a:p>
          <a:p>
            <a:pPr algn="just" eaLnBrk="1" hangingPunct="1">
              <a:lnSpc>
                <a:spcPct val="80000"/>
              </a:lnSpc>
              <a:buFont typeface="Wingdings" pitchFamily="2" charset="2"/>
              <a:buNone/>
              <a:defRPr/>
            </a:pPr>
            <a:endParaRPr lang="el-GR" sz="2000" b="1" dirty="0" smtClean="0">
              <a:latin typeface="Calibri" pitchFamily="34" charset="0"/>
            </a:endParaRPr>
          </a:p>
          <a:p>
            <a:pPr algn="just" eaLnBrk="1" hangingPunct="1">
              <a:lnSpc>
                <a:spcPct val="80000"/>
              </a:lnSpc>
              <a:buFont typeface="Wingdings" pitchFamily="2" charset="2"/>
              <a:buChar char="§"/>
              <a:defRPr/>
            </a:pPr>
            <a:r>
              <a:rPr lang="el-GR" sz="2400" dirty="0" smtClean="0">
                <a:solidFill>
                  <a:srgbClr val="000099"/>
                </a:solidFill>
                <a:latin typeface="Calibri" pitchFamily="34" charset="0"/>
              </a:rPr>
              <a:t>Εκτελεστικά Μέλη: ενασχόληση με καθημερινά ζητήματα διοίκησης της εταιρείας</a:t>
            </a:r>
            <a:endParaRPr lang="en-US" sz="2400" dirty="0" smtClean="0">
              <a:solidFill>
                <a:srgbClr val="000099"/>
              </a:solidFill>
              <a:latin typeface="Calibri" pitchFamily="34" charset="0"/>
            </a:endParaRPr>
          </a:p>
          <a:p>
            <a:pPr algn="just" eaLnBrk="1" hangingPunct="1">
              <a:lnSpc>
                <a:spcPct val="80000"/>
              </a:lnSpc>
              <a:buFont typeface="Wingdings" pitchFamily="2" charset="2"/>
              <a:buChar char="§"/>
              <a:defRPr/>
            </a:pPr>
            <a:r>
              <a:rPr lang="el-GR" sz="2400" dirty="0" smtClean="0">
                <a:solidFill>
                  <a:srgbClr val="000099"/>
                </a:solidFill>
                <a:latin typeface="Calibri" pitchFamily="34" charset="0"/>
              </a:rPr>
              <a:t>Μη Εκτελεστικά Μέλη </a:t>
            </a:r>
            <a:r>
              <a:rPr lang="el-GR" sz="2000" dirty="0" smtClean="0">
                <a:solidFill>
                  <a:srgbClr val="000099"/>
                </a:solidFill>
                <a:latin typeface="Calibri" pitchFamily="34" charset="0"/>
              </a:rPr>
              <a:t>(τουλάχιστον 1/3 συνόλου μελών):</a:t>
            </a:r>
            <a:r>
              <a:rPr lang="el-GR" sz="2000" b="1" dirty="0" smtClean="0">
                <a:solidFill>
                  <a:srgbClr val="000099"/>
                </a:solidFill>
                <a:latin typeface="Calibri" pitchFamily="34" charset="0"/>
              </a:rPr>
              <a:t> </a:t>
            </a:r>
            <a:r>
              <a:rPr lang="el-GR" sz="2400" dirty="0" smtClean="0">
                <a:solidFill>
                  <a:srgbClr val="000099"/>
                </a:solidFill>
                <a:latin typeface="Calibri" pitchFamily="34" charset="0"/>
              </a:rPr>
              <a:t>προαγωγή όλων των εταιρικών ζητημάτων </a:t>
            </a:r>
          </a:p>
          <a:p>
            <a:pPr algn="just" eaLnBrk="1" hangingPunct="1">
              <a:lnSpc>
                <a:spcPct val="80000"/>
              </a:lnSpc>
              <a:buFont typeface="Wingdings" pitchFamily="2" charset="2"/>
              <a:buChar char="§"/>
              <a:defRPr/>
            </a:pPr>
            <a:r>
              <a:rPr lang="el-GR" sz="2400" dirty="0" smtClean="0">
                <a:solidFill>
                  <a:srgbClr val="000099"/>
                </a:solidFill>
                <a:latin typeface="Calibri" pitchFamily="34" charset="0"/>
              </a:rPr>
              <a:t>Τουλάχιστον δύο από τα Μη Εκτελεστικά Μέλη πρέπει να είναι και Ανεξάρτητα</a:t>
            </a:r>
            <a:endParaRPr lang="el-GR" sz="1800" dirty="0" smtClean="0">
              <a:solidFill>
                <a:srgbClr val="000099"/>
              </a:solidFill>
              <a:latin typeface="Calibri" pitchFamily="34" charset="0"/>
            </a:endParaRPr>
          </a:p>
          <a:p>
            <a:pPr algn="just" eaLnBrk="1" hangingPunct="1">
              <a:lnSpc>
                <a:spcPct val="80000"/>
              </a:lnSpc>
              <a:buFont typeface="Wingdings" pitchFamily="2" charset="2"/>
              <a:buChar char="§"/>
              <a:defRPr/>
            </a:pPr>
            <a:r>
              <a:rPr lang="el-GR" sz="2400" dirty="0" smtClean="0">
                <a:solidFill>
                  <a:srgbClr val="000099"/>
                </a:solidFill>
                <a:latin typeface="Calibri" pitchFamily="34" charset="0"/>
              </a:rPr>
              <a:t>Ανεξάρτητα  (Μη Εκτελεστικά) Μέλη</a:t>
            </a:r>
          </a:p>
          <a:p>
            <a:pPr lvl="1" algn="just" eaLnBrk="1" hangingPunct="1">
              <a:lnSpc>
                <a:spcPct val="80000"/>
              </a:lnSpc>
              <a:buFont typeface="Wingdings" pitchFamily="2" charset="2"/>
              <a:buChar char="Ø"/>
              <a:defRPr/>
            </a:pPr>
            <a:r>
              <a:rPr lang="el-GR" sz="2400" dirty="0" smtClean="0">
                <a:solidFill>
                  <a:srgbClr val="000099"/>
                </a:solidFill>
                <a:latin typeface="Calibri" pitchFamily="34" charset="0"/>
              </a:rPr>
              <a:t>Δυνατότητα υποβολής (ατομικά ή από κοινού) αναφορών &amp; εκθέσεων προς την ΓΣ, ανεξάρτητα</a:t>
            </a:r>
            <a:r>
              <a:rPr lang="en-US" sz="2400" dirty="0" smtClean="0">
                <a:solidFill>
                  <a:srgbClr val="000099"/>
                </a:solidFill>
                <a:latin typeface="Calibri" pitchFamily="34" charset="0"/>
              </a:rPr>
              <a:t> </a:t>
            </a:r>
            <a:r>
              <a:rPr lang="el-GR" sz="2400" dirty="0" smtClean="0">
                <a:solidFill>
                  <a:srgbClr val="000099"/>
                </a:solidFill>
                <a:latin typeface="Calibri" pitchFamily="34" charset="0"/>
              </a:rPr>
              <a:t>από το ΔΣ</a:t>
            </a:r>
            <a:endParaRPr lang="en-GB" sz="2400" dirty="0" smtClean="0">
              <a:solidFill>
                <a:srgbClr val="000099"/>
              </a:solidFill>
              <a:latin typeface="Calibri" pitchFamily="34" charset="0"/>
            </a:endParaRPr>
          </a:p>
          <a:p>
            <a:pPr lvl="1" algn="just" eaLnBrk="1" hangingPunct="1">
              <a:lnSpc>
                <a:spcPct val="80000"/>
              </a:lnSpc>
              <a:buFont typeface="Wingdings" pitchFamily="2" charset="2"/>
              <a:buChar char="v"/>
              <a:defRPr/>
            </a:pPr>
            <a:r>
              <a:rPr lang="el-GR" sz="2400" dirty="0" smtClean="0">
                <a:solidFill>
                  <a:srgbClr val="000099"/>
                </a:solidFill>
                <a:latin typeface="Calibri" pitchFamily="34" charset="0"/>
              </a:rPr>
              <a:t>δυνατότητα εξαίρεσης  ορισμού ανεξαρτήτων μελών, εάν ορίζονται  με ειδική διαδικασία ανάδειξης και συμμετέχουν ως μέλη του ΔΣ εκπρόσωποι της μειοψηφίας</a:t>
            </a:r>
          </a:p>
          <a:p>
            <a:pPr lvl="1" eaLnBrk="1" hangingPunct="1">
              <a:lnSpc>
                <a:spcPct val="80000"/>
              </a:lnSpc>
              <a:defRPr/>
            </a:pPr>
            <a:endParaRPr lang="el-GR" sz="1800" b="1" dirty="0" smtClean="0">
              <a:solidFill>
                <a:srgbClr val="000099"/>
              </a:solidFill>
            </a:endParaRPr>
          </a:p>
          <a:p>
            <a:pPr lvl="1">
              <a:lnSpc>
                <a:spcPct val="90000"/>
              </a:lnSpc>
              <a:spcBef>
                <a:spcPct val="50000"/>
              </a:spcBef>
              <a:buClr>
                <a:schemeClr val="tx1"/>
              </a:buClr>
              <a:buSzTx/>
              <a:buFontTx/>
              <a:buNone/>
              <a:defRPr/>
            </a:pPr>
            <a:endParaRPr lang="el-GR" sz="1800" b="1" dirty="0" smtClean="0">
              <a:solidFill>
                <a:srgbClr val="000099"/>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[19]</a:t>
            </a:r>
            <a:endParaRPr lang="el-GR" sz="2400" b="1" dirty="0" smtClean="0">
              <a:solidFill>
                <a:srgbClr val="000099"/>
              </a:solidFill>
            </a:endParaRPr>
          </a:p>
        </p:txBody>
      </p:sp>
      <p:sp>
        <p:nvSpPr>
          <p:cNvPr id="614403" name="Rectangle 3"/>
          <p:cNvSpPr>
            <a:spLocks noGrp="1" noChangeArrowheads="1"/>
          </p:cNvSpPr>
          <p:nvPr>
            <p:ph idx="1"/>
          </p:nvPr>
        </p:nvSpPr>
        <p:spPr>
          <a:xfrm>
            <a:off x="323528" y="1557338"/>
            <a:ext cx="8363272" cy="4967287"/>
          </a:xfrm>
        </p:spPr>
        <p:txBody>
          <a:bodyPr>
            <a:normAutofit/>
          </a:bodyPr>
          <a:lstStyle/>
          <a:p>
            <a:pPr algn="just" eaLnBrk="1" hangingPunct="1">
              <a:lnSpc>
                <a:spcPct val="80000"/>
              </a:lnSpc>
              <a:defRPr/>
            </a:pPr>
            <a:r>
              <a:rPr lang="el-GR" b="1" dirty="0" smtClean="0">
                <a:solidFill>
                  <a:srgbClr val="000099"/>
                </a:solidFill>
                <a:effectLst>
                  <a:outerShdw blurRad="38100" dist="38100" dir="2700000" algn="tl">
                    <a:srgbClr val="C0C0C0"/>
                  </a:outerShdw>
                </a:effectLst>
                <a:latin typeface="Calibri" pitchFamily="34" charset="0"/>
              </a:rPr>
              <a:t>Νόμος 3016/2002 &amp; Απόφαση ΕΚ 5/204/2000</a:t>
            </a:r>
          </a:p>
          <a:p>
            <a:pPr algn="just" eaLnBrk="1" hangingPunct="1">
              <a:lnSpc>
                <a:spcPct val="80000"/>
              </a:lnSpc>
              <a:defRPr/>
            </a:pPr>
            <a:endParaRPr lang="el-GR" sz="2400" b="1" dirty="0" smtClean="0">
              <a:solidFill>
                <a:srgbClr val="000099"/>
              </a:solidFill>
              <a:latin typeface="Calibri" pitchFamily="34" charset="0"/>
            </a:endParaRPr>
          </a:p>
          <a:p>
            <a:pPr algn="just" eaLnBrk="1" hangingPunct="1">
              <a:lnSpc>
                <a:spcPct val="80000"/>
              </a:lnSpc>
              <a:defRPr/>
            </a:pPr>
            <a:r>
              <a:rPr lang="el-GR" sz="2400" dirty="0" smtClean="0">
                <a:solidFill>
                  <a:srgbClr val="000099"/>
                </a:solidFill>
                <a:latin typeface="Calibri" pitchFamily="34" charset="0"/>
              </a:rPr>
              <a:t>Ελάχιστο Περιεχόμενο Εσωτερικού Κανονισμού Λειτουργίας</a:t>
            </a:r>
          </a:p>
          <a:p>
            <a:pPr algn="just" eaLnBrk="1" hangingPunct="1">
              <a:lnSpc>
                <a:spcPct val="80000"/>
              </a:lnSpc>
              <a:defRPr/>
            </a:pPr>
            <a:endParaRPr lang="el-GR" sz="2400" dirty="0" smtClean="0">
              <a:solidFill>
                <a:srgbClr val="000099"/>
              </a:solidFill>
              <a:latin typeface="Calibri" pitchFamily="34" charset="0"/>
            </a:endParaRPr>
          </a:p>
          <a:p>
            <a:pPr lvl="1" algn="just" eaLnBrk="1" hangingPunct="1">
              <a:lnSpc>
                <a:spcPct val="80000"/>
              </a:lnSpc>
              <a:buFont typeface="Wingdings" pitchFamily="2" charset="2"/>
              <a:buChar char="§"/>
              <a:defRPr/>
            </a:pPr>
            <a:r>
              <a:rPr lang="el-GR" sz="2400" dirty="0" smtClean="0">
                <a:solidFill>
                  <a:srgbClr val="000099"/>
                </a:solidFill>
                <a:latin typeface="Calibri" pitchFamily="34" charset="0"/>
              </a:rPr>
              <a:t>Διάρθρωση υπηρεσιών, αντικείμενά τους, σχέση μεταξύ τους και με τη διοίκηση</a:t>
            </a:r>
          </a:p>
          <a:p>
            <a:pPr lvl="1" algn="just" eaLnBrk="1" hangingPunct="1">
              <a:lnSpc>
                <a:spcPct val="80000"/>
              </a:lnSpc>
              <a:buFont typeface="Wingdings" pitchFamily="2" charset="2"/>
              <a:buChar char="§"/>
              <a:defRPr/>
            </a:pPr>
            <a:r>
              <a:rPr lang="el-GR" sz="2400" dirty="0" smtClean="0">
                <a:solidFill>
                  <a:srgbClr val="000099"/>
                </a:solidFill>
                <a:latin typeface="Calibri" pitchFamily="34" charset="0"/>
              </a:rPr>
              <a:t>Δημιουργία Υπηρεσιών Εσωτερικού Ελέγχου, Εξυπηρέτησης Μετόχων και Εταιρικών Ανακοινώσεων</a:t>
            </a:r>
          </a:p>
          <a:p>
            <a:pPr lvl="1" algn="just" eaLnBrk="1" hangingPunct="1">
              <a:lnSpc>
                <a:spcPct val="80000"/>
              </a:lnSpc>
              <a:buFont typeface="Wingdings" pitchFamily="2" charset="2"/>
              <a:buChar char="§"/>
              <a:defRPr/>
            </a:pPr>
            <a:r>
              <a:rPr lang="el-GR" sz="2400" dirty="0" smtClean="0">
                <a:solidFill>
                  <a:srgbClr val="000099"/>
                </a:solidFill>
                <a:latin typeface="Calibri" pitchFamily="34" charset="0"/>
              </a:rPr>
              <a:t>Αρμοδιότητες εκτελεστικών και μη εκτελεστικών μελών ΔΣ</a:t>
            </a:r>
          </a:p>
          <a:p>
            <a:pPr lvl="1" algn="just" eaLnBrk="1" hangingPunct="1">
              <a:lnSpc>
                <a:spcPct val="80000"/>
              </a:lnSpc>
              <a:buFont typeface="Wingdings" pitchFamily="2" charset="2"/>
              <a:buChar char="§"/>
              <a:defRPr/>
            </a:pPr>
            <a:r>
              <a:rPr lang="el-GR" sz="2400" dirty="0" smtClean="0">
                <a:solidFill>
                  <a:srgbClr val="000099"/>
                </a:solidFill>
                <a:latin typeface="Calibri" pitchFamily="34" charset="0"/>
              </a:rPr>
              <a:t>Διαδικασίες πρόσληψης διευθυντικών στελεχών &amp; διαρκούς αξιολόγησης της απόδοσής τους</a:t>
            </a:r>
          </a:p>
          <a:p>
            <a:pPr lvl="1" eaLnBrk="1" hangingPunct="1">
              <a:lnSpc>
                <a:spcPct val="80000"/>
              </a:lnSpc>
              <a:defRPr/>
            </a:pPr>
            <a:endParaRPr lang="en-GB" sz="2200" b="1" dirty="0" smtClean="0">
              <a:solidFill>
                <a:srgbClr val="000099"/>
              </a:solidFill>
            </a:endParaRPr>
          </a:p>
          <a:p>
            <a:pPr eaLnBrk="1" hangingPunct="1">
              <a:lnSpc>
                <a:spcPct val="80000"/>
              </a:lnSpc>
              <a:buFont typeface="Wingdings" pitchFamily="2" charset="2"/>
              <a:buNone/>
              <a:defRPr/>
            </a:pPr>
            <a:endParaRPr lang="el-GR" sz="2400" dirty="0" smtClean="0">
              <a:solidFill>
                <a:srgbClr val="000099"/>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[20]</a:t>
            </a:r>
            <a:endParaRPr lang="el-GR" sz="2400" b="1" dirty="0" smtClean="0">
              <a:solidFill>
                <a:srgbClr val="000099"/>
              </a:solidFill>
            </a:endParaRPr>
          </a:p>
        </p:txBody>
      </p:sp>
      <p:sp>
        <p:nvSpPr>
          <p:cNvPr id="615427" name="Rectangle 3"/>
          <p:cNvSpPr>
            <a:spLocks noGrp="1" noChangeArrowheads="1"/>
          </p:cNvSpPr>
          <p:nvPr>
            <p:ph idx="1"/>
          </p:nvPr>
        </p:nvSpPr>
        <p:spPr>
          <a:xfrm>
            <a:off x="251521" y="1484313"/>
            <a:ext cx="8712967" cy="5113039"/>
          </a:xfrm>
        </p:spPr>
        <p:txBody>
          <a:bodyPr/>
          <a:lstStyle/>
          <a:p>
            <a:pPr algn="just" eaLnBrk="1" hangingPunct="1">
              <a:lnSpc>
                <a:spcPct val="80000"/>
              </a:lnSpc>
              <a:defRPr/>
            </a:pPr>
            <a:r>
              <a:rPr lang="el-GR" sz="2400" b="1" dirty="0" smtClean="0">
                <a:solidFill>
                  <a:srgbClr val="000099"/>
                </a:solidFill>
                <a:effectLst>
                  <a:outerShdw blurRad="38100" dist="38100" dir="2700000" algn="tl">
                    <a:srgbClr val="C0C0C0"/>
                  </a:outerShdw>
                </a:effectLst>
                <a:latin typeface="Calibri" pitchFamily="34" charset="0"/>
              </a:rPr>
              <a:t>Νόμος 3016/2002 &amp; Απόφαση ΕΚ 5/204/2000</a:t>
            </a:r>
          </a:p>
          <a:p>
            <a:pPr algn="just" eaLnBrk="1" hangingPunct="1">
              <a:lnSpc>
                <a:spcPct val="80000"/>
              </a:lnSpc>
              <a:defRPr/>
            </a:pPr>
            <a:endParaRPr lang="el-GR" sz="2200" dirty="0" smtClean="0">
              <a:solidFill>
                <a:srgbClr val="000099"/>
              </a:solidFill>
              <a:latin typeface="Calibri" pitchFamily="34" charset="0"/>
            </a:endParaRPr>
          </a:p>
          <a:p>
            <a:pPr algn="just" eaLnBrk="1" hangingPunct="1">
              <a:lnSpc>
                <a:spcPct val="80000"/>
              </a:lnSpc>
              <a:defRPr/>
            </a:pPr>
            <a:r>
              <a:rPr lang="el-GR" sz="2400" dirty="0" smtClean="0">
                <a:solidFill>
                  <a:srgbClr val="000099"/>
                </a:solidFill>
                <a:latin typeface="Calibri" pitchFamily="34" charset="0"/>
              </a:rPr>
              <a:t>Περιεχόμενο Εσωτερικού Κανονισμού Λειτουργίας (συν.)</a:t>
            </a:r>
          </a:p>
          <a:p>
            <a:pPr lvl="1" algn="just" eaLnBrk="1" hangingPunct="1">
              <a:lnSpc>
                <a:spcPct val="80000"/>
              </a:lnSpc>
              <a:defRPr/>
            </a:pPr>
            <a:r>
              <a:rPr lang="el-GR" sz="2400" dirty="0" smtClean="0">
                <a:solidFill>
                  <a:srgbClr val="000099"/>
                </a:solidFill>
                <a:latin typeface="Calibri" pitchFamily="34" charset="0"/>
              </a:rPr>
              <a:t>Διαδικασίες παρακολούθησης συναλλαγών μελών ΔΣ &amp; διευθυντικών στελεχών &amp; προσώπων που, εξαιτίας της σχέσης τους με την εταιρεία, κατέχουν εσωτερική πληροφόρηση</a:t>
            </a:r>
          </a:p>
          <a:p>
            <a:pPr lvl="1" algn="just" eaLnBrk="1" hangingPunct="1">
              <a:lnSpc>
                <a:spcPct val="80000"/>
              </a:lnSpc>
              <a:defRPr/>
            </a:pPr>
            <a:r>
              <a:rPr lang="el-GR" sz="2400" dirty="0" smtClean="0">
                <a:solidFill>
                  <a:srgbClr val="000099"/>
                </a:solidFill>
                <a:latin typeface="Calibri" pitchFamily="34" charset="0"/>
              </a:rPr>
              <a:t>Διαδικασίες προαναγγελίας και δημόσιας γνωστοποίησης σημαντικών συναλλαγών και άλλων οικονομικών δραστηριοτήτων των μελών ΔΣ, οι οποίες σχετίζονται με την εταιρία, καθώς και με βασικούς πελάτες ή προμηθευτές</a:t>
            </a:r>
          </a:p>
          <a:p>
            <a:pPr lvl="1" algn="just" eaLnBrk="1" hangingPunct="1">
              <a:lnSpc>
                <a:spcPct val="80000"/>
              </a:lnSpc>
              <a:defRPr/>
            </a:pPr>
            <a:r>
              <a:rPr lang="el-GR" sz="2400" dirty="0" smtClean="0">
                <a:solidFill>
                  <a:srgbClr val="000099"/>
                </a:solidFill>
                <a:latin typeface="Calibri" pitchFamily="34" charset="0"/>
              </a:rPr>
              <a:t>Κανόνες για τις συναλλαγές μεταξύ συνδεδεμένων εταιριών, για την παρακολούθηση των συναλλαγών αυτών και την κατάλληλη γνωστοποίησή τους στα όργανα και τους μετόχους της εταιρίας</a:t>
            </a:r>
          </a:p>
          <a:p>
            <a:pPr eaLnBrk="1" hangingPunct="1">
              <a:lnSpc>
                <a:spcPct val="80000"/>
              </a:lnSpc>
              <a:defRPr/>
            </a:pPr>
            <a:endParaRPr lang="el-GR" sz="2000" dirty="0" smtClean="0">
              <a:solidFill>
                <a:srgbClr val="000099"/>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277813"/>
            <a:ext cx="7761288" cy="1063625"/>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[21]</a:t>
            </a:r>
            <a:endParaRPr lang="el-GR" sz="2400" dirty="0" smtClean="0"/>
          </a:p>
        </p:txBody>
      </p:sp>
      <p:sp>
        <p:nvSpPr>
          <p:cNvPr id="23555" name="Content Placeholder 2"/>
          <p:cNvSpPr>
            <a:spLocks noGrp="1"/>
          </p:cNvSpPr>
          <p:nvPr>
            <p:ph idx="1"/>
          </p:nvPr>
        </p:nvSpPr>
        <p:spPr>
          <a:xfrm>
            <a:off x="323528" y="1484313"/>
            <a:ext cx="8641085" cy="4646612"/>
          </a:xfrm>
        </p:spPr>
        <p:txBody>
          <a:bodyPr/>
          <a:lstStyle/>
          <a:p>
            <a:pPr algn="just" eaLnBrk="1" hangingPunct="1"/>
            <a:r>
              <a:rPr lang="el-GR" sz="2400" b="1" dirty="0" smtClean="0">
                <a:solidFill>
                  <a:srgbClr val="000099"/>
                </a:solidFill>
                <a:latin typeface="Calibri" pitchFamily="34" charset="0"/>
              </a:rPr>
              <a:t>Ν. 3557/2006 :</a:t>
            </a:r>
            <a:r>
              <a:rPr lang="el-GR" sz="2400" dirty="0" smtClean="0">
                <a:solidFill>
                  <a:srgbClr val="000099"/>
                </a:solidFill>
                <a:latin typeface="Calibri" pitchFamily="34" charset="0"/>
              </a:rPr>
              <a:t> ο εκδότης μετοχών που έχουν εισαχθεί προς διαπραγμάτευση σε οργανωμένη αγορά, διασφαλίζει την ίση μεταχείριση των μετόχων</a:t>
            </a:r>
          </a:p>
          <a:p>
            <a:pPr algn="just" eaLnBrk="1" hangingPunct="1"/>
            <a:r>
              <a:rPr lang="el-GR" sz="2400" b="1" dirty="0" smtClean="0">
                <a:solidFill>
                  <a:srgbClr val="000099"/>
                </a:solidFill>
                <a:latin typeface="Calibri" pitchFamily="34" charset="0"/>
              </a:rPr>
              <a:t>Ν.3693/2008 (άρθρο 37): </a:t>
            </a:r>
            <a:r>
              <a:rPr lang="el-GR" sz="2400" dirty="0" smtClean="0">
                <a:solidFill>
                  <a:srgbClr val="000099"/>
                </a:solidFill>
                <a:latin typeface="Calibri" pitchFamily="34" charset="0"/>
              </a:rPr>
              <a:t>σύσταση τριμελούς Επιτροπής Ελέγχου με αρμοδιότητα (μεταξύ άλλων) την εποπτεία και διασφάλιση της επαρκούς χρηματοοικονομικής πληροφόρησης</a:t>
            </a:r>
          </a:p>
          <a:p>
            <a:pPr algn="just" eaLnBrk="1" hangingPunct="1"/>
            <a:r>
              <a:rPr lang="el-GR" sz="2400" b="1" dirty="0" smtClean="0">
                <a:solidFill>
                  <a:srgbClr val="000099"/>
                </a:solidFill>
                <a:latin typeface="Calibri" pitchFamily="34" charset="0"/>
              </a:rPr>
              <a:t>Ν. 3873/2010 : </a:t>
            </a:r>
            <a:r>
              <a:rPr lang="el-GR" sz="2400" dirty="0" smtClean="0">
                <a:solidFill>
                  <a:srgbClr val="000099"/>
                </a:solidFill>
                <a:latin typeface="Calibri" pitchFamily="34" charset="0"/>
              </a:rPr>
              <a:t>υποχρέωση  δήλωσης εταιρικής διακυβέρνησης στην ετήσια έκθεση διαχείρισης του Δ.Σ., με πληροφορίες για τον Κώδικα και τις πρακτικές Εταιρικής Διακυβέρνησης της εταιρείας, τα συστήματα εσωτερικού ελέγχου και διαχείρισης κινδύνων κ.α.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b="1" dirty="0" smtClean="0">
                <a:solidFill>
                  <a:srgbClr val="006600"/>
                </a:solidFill>
              </a:rPr>
              <a:t>ΑΠΟ ΠΟΥ ΕΠΗΡΕΑΖΕΤΑΙ ΤΟ ΣΥΣΤΗΜΑ ΕτΔ</a:t>
            </a:r>
            <a:endParaRPr lang="el-GR" b="1" dirty="0">
              <a:solidFill>
                <a:srgbClr val="006600"/>
              </a:solidFill>
            </a:endParaRPr>
          </a:p>
        </p:txBody>
      </p:sp>
      <p:pic>
        <p:nvPicPr>
          <p:cNvPr id="200706" name="Picture 2"/>
          <p:cNvPicPr>
            <a:picLocks noGrp="1" noChangeAspect="1" noChangeArrowheads="1"/>
          </p:cNvPicPr>
          <p:nvPr>
            <p:ph idx="1"/>
          </p:nvPr>
        </p:nvPicPr>
        <p:blipFill>
          <a:blip r:embed="rId2" cstate="print"/>
          <a:stretch>
            <a:fillRect/>
          </a:stretch>
        </p:blipFill>
        <p:spPr bwMode="auto">
          <a:xfrm>
            <a:off x="179512" y="980728"/>
            <a:ext cx="8784976" cy="5688632"/>
          </a:xfrm>
          <a:prstGeom prst="rect">
            <a:avLst/>
          </a:prstGeom>
          <a:noFill/>
          <a:ln w="9525">
            <a:noFill/>
            <a:miter lim="800000"/>
            <a:headEnd/>
            <a:tailEnd/>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7813"/>
            <a:ext cx="7689850" cy="990600"/>
          </a:xfrm>
        </p:spPr>
        <p:txBody>
          <a:bodyPr/>
          <a:lstStyle/>
          <a:p>
            <a:pPr algn="ctr" eaLnBrk="1" hangingPunct="1"/>
            <a:r>
              <a:rPr lang="el-GR" sz="2400" b="1" dirty="0" smtClean="0">
                <a:solidFill>
                  <a:srgbClr val="000099"/>
                </a:solidFill>
                <a:latin typeface="Comic Sans MS" pitchFamily="66" charset="0"/>
              </a:rPr>
              <a:t>Ε.Κ.Ε., ΕΤΑΙΡΙΚΗ ΔΙΑΚΥΒΕΡΝΗΣΗ ΚΑΙ ΔΙΑΔΙΚΑΣΙΕΣ ΣΥΜΜΟΡΦΩΣΗΣ [22]</a:t>
            </a:r>
            <a:endParaRPr lang="el-GR" sz="2400" dirty="0" smtClean="0"/>
          </a:p>
        </p:txBody>
      </p:sp>
      <p:sp>
        <p:nvSpPr>
          <p:cNvPr id="24579" name="Content Placeholder 2"/>
          <p:cNvSpPr>
            <a:spLocks noGrp="1"/>
          </p:cNvSpPr>
          <p:nvPr>
            <p:ph idx="1"/>
          </p:nvPr>
        </p:nvSpPr>
        <p:spPr/>
        <p:txBody>
          <a:bodyPr/>
          <a:lstStyle/>
          <a:p>
            <a:pPr eaLnBrk="1" hangingPunct="1"/>
            <a:r>
              <a:rPr lang="el-GR" sz="2400" b="1" dirty="0" smtClean="0">
                <a:solidFill>
                  <a:srgbClr val="000099"/>
                </a:solidFill>
                <a:latin typeface="Calibri" pitchFamily="34" charset="0"/>
              </a:rPr>
              <a:t>Ν. 3884/2010: </a:t>
            </a:r>
            <a:r>
              <a:rPr lang="el-GR" sz="2400" dirty="0" smtClean="0">
                <a:solidFill>
                  <a:srgbClr val="000099"/>
                </a:solidFill>
                <a:latin typeface="Calibri" pitchFamily="34" charset="0"/>
              </a:rPr>
              <a:t>προβλέπονται τρόποι, πρακτικές και μέσα διευκόλυνσης των μετόχων για την ενάσκηση των μετοχικών τους δικαιωμάτων</a:t>
            </a:r>
          </a:p>
          <a:p>
            <a:pPr eaLnBrk="1" hangingPunct="1"/>
            <a:r>
              <a:rPr lang="el-GR" sz="2400" b="1" dirty="0" smtClean="0">
                <a:solidFill>
                  <a:srgbClr val="000099"/>
                </a:solidFill>
                <a:latin typeface="Calibri" pitchFamily="34" charset="0"/>
              </a:rPr>
              <a:t>Κώδικας Εταιρικής Διακυβέρνησης ΣΕΒ </a:t>
            </a:r>
            <a:r>
              <a:rPr lang="el-GR" sz="2400" dirty="0" smtClean="0">
                <a:solidFill>
                  <a:srgbClr val="000099"/>
                </a:solidFill>
                <a:latin typeface="Calibri" pitchFamily="34" charset="0"/>
              </a:rPr>
              <a:t>(Μάρτιος 2011)</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277813"/>
            <a:ext cx="7618413" cy="847725"/>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[23]</a:t>
            </a:r>
            <a:endParaRPr lang="el-GR" sz="2400" dirty="0" smtClean="0"/>
          </a:p>
        </p:txBody>
      </p:sp>
      <p:sp>
        <p:nvSpPr>
          <p:cNvPr id="25603" name="Content Placeholder 2"/>
          <p:cNvSpPr>
            <a:spLocks noGrp="1"/>
          </p:cNvSpPr>
          <p:nvPr>
            <p:ph idx="1"/>
          </p:nvPr>
        </p:nvSpPr>
        <p:spPr/>
        <p:txBody>
          <a:bodyPr/>
          <a:lstStyle/>
          <a:p>
            <a:endParaRPr lang="el-GR" sz="3600" dirty="0" smtClean="0">
              <a:solidFill>
                <a:srgbClr val="000099"/>
              </a:solidFill>
            </a:endParaRPr>
          </a:p>
          <a:p>
            <a:endParaRPr lang="el-GR" sz="3600" dirty="0" smtClean="0">
              <a:solidFill>
                <a:srgbClr val="000099"/>
              </a:solidFill>
            </a:endParaRPr>
          </a:p>
          <a:p>
            <a:r>
              <a:rPr lang="el-GR" sz="3600" dirty="0" smtClean="0">
                <a:solidFill>
                  <a:srgbClr val="000099"/>
                </a:solidFill>
              </a:rPr>
              <a:t>Από την Εταιρική Διακυβέρνηση στη</a:t>
            </a:r>
            <a:r>
              <a:rPr lang="en-US" sz="3600" dirty="0" smtClean="0">
                <a:solidFill>
                  <a:srgbClr val="000099"/>
                </a:solidFill>
              </a:rPr>
              <a:t> </a:t>
            </a:r>
            <a:r>
              <a:rPr lang="el-GR" sz="3600" dirty="0" smtClean="0">
                <a:solidFill>
                  <a:srgbClr val="000099"/>
                </a:solidFill>
              </a:rPr>
              <a:t>νέα πραγματικότητα του </a:t>
            </a:r>
            <a:r>
              <a:rPr lang="en-US" sz="3600" dirty="0" smtClean="0">
                <a:solidFill>
                  <a:srgbClr val="000099"/>
                </a:solidFill>
              </a:rPr>
              <a:t>GRC</a:t>
            </a:r>
            <a:endParaRPr lang="el-GR" sz="3600" dirty="0" smtClean="0">
              <a:solidFill>
                <a:srgbClr val="000099"/>
              </a:solidFill>
            </a:endParaRPr>
          </a:p>
          <a:p>
            <a:pPr>
              <a:buFont typeface="Wingdings" pitchFamily="2" charset="2"/>
              <a:buNone/>
            </a:pPr>
            <a:r>
              <a:rPr lang="el-GR" sz="3600" dirty="0" smtClean="0">
                <a:solidFill>
                  <a:srgbClr val="000099"/>
                </a:solidFill>
              </a:rPr>
              <a:t>   </a:t>
            </a:r>
            <a:r>
              <a:rPr lang="en-US" sz="3600" dirty="0" smtClean="0">
                <a:solidFill>
                  <a:srgbClr val="000099"/>
                </a:solidFill>
              </a:rPr>
              <a:t>(Governance Risk &amp; Compliance)</a:t>
            </a:r>
            <a:endParaRPr lang="el-GR" sz="3600" dirty="0" smtClean="0">
              <a:solidFill>
                <a:srgbClr val="000099"/>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[24]</a:t>
            </a:r>
            <a:endParaRPr lang="el-GR" sz="2400" dirty="0" smtClean="0"/>
          </a:p>
        </p:txBody>
      </p:sp>
      <p:sp>
        <p:nvSpPr>
          <p:cNvPr id="3" name="Content Placeholder 2"/>
          <p:cNvSpPr>
            <a:spLocks noGrp="1"/>
          </p:cNvSpPr>
          <p:nvPr>
            <p:ph idx="1"/>
          </p:nvPr>
        </p:nvSpPr>
        <p:spPr>
          <a:xfrm>
            <a:off x="251520" y="1600200"/>
            <a:ext cx="8641655" cy="4781550"/>
          </a:xfrm>
        </p:spPr>
        <p:txBody>
          <a:bodyPr/>
          <a:lstStyle/>
          <a:p>
            <a:pPr>
              <a:buClr>
                <a:schemeClr val="tx1">
                  <a:lumMod val="85000"/>
                  <a:lumOff val="15000"/>
                </a:schemeClr>
              </a:buClr>
              <a:buSzPct val="100000"/>
              <a:buFont typeface="Wingdings" pitchFamily="2" charset="2"/>
              <a:buChar char="q"/>
              <a:defRPr/>
            </a:pPr>
            <a:r>
              <a:rPr lang="en-US" b="1" dirty="0" smtClean="0">
                <a:solidFill>
                  <a:srgbClr val="000099"/>
                </a:solidFill>
              </a:rPr>
              <a:t>Ethics &amp; Compliance </a:t>
            </a:r>
            <a:endParaRPr lang="el-GR" b="1" dirty="0" smtClean="0">
              <a:solidFill>
                <a:srgbClr val="000099"/>
              </a:solidFill>
            </a:endParaRPr>
          </a:p>
          <a:p>
            <a:pPr>
              <a:buClr>
                <a:schemeClr val="tx1">
                  <a:lumMod val="85000"/>
                  <a:lumOff val="15000"/>
                </a:schemeClr>
              </a:buClr>
              <a:buSzPct val="100000"/>
              <a:buFont typeface="Wingdings" pitchFamily="2" charset="2"/>
              <a:buChar char="§"/>
              <a:defRPr/>
            </a:pPr>
            <a:r>
              <a:rPr lang="el-GR" b="1" dirty="0" smtClean="0">
                <a:solidFill>
                  <a:srgbClr val="000099"/>
                </a:solidFill>
              </a:rPr>
              <a:t>Οι απαρχές</a:t>
            </a:r>
          </a:p>
          <a:p>
            <a:pPr lvl="1">
              <a:buFont typeface="Arial" pitchFamily="34" charset="0"/>
              <a:buChar char="•"/>
              <a:defRPr/>
            </a:pPr>
            <a:r>
              <a:rPr lang="el-GR" sz="2400" dirty="0" smtClean="0">
                <a:solidFill>
                  <a:srgbClr val="000099"/>
                </a:solidFill>
              </a:rPr>
              <a:t>Όγδοο κεφάλαιο των Οδηγιών για την επιβολή Ποινών των ΗΠΑ</a:t>
            </a:r>
            <a:r>
              <a:rPr lang="en-US" sz="2400" dirty="0" smtClean="0">
                <a:solidFill>
                  <a:srgbClr val="000099"/>
                </a:solidFill>
              </a:rPr>
              <a:t> </a:t>
            </a:r>
            <a:r>
              <a:rPr lang="el-GR" sz="2400" dirty="0" smtClean="0">
                <a:solidFill>
                  <a:srgbClr val="000099"/>
                </a:solidFill>
              </a:rPr>
              <a:t>(</a:t>
            </a:r>
            <a:r>
              <a:rPr lang="en-US" sz="2400" dirty="0" smtClean="0">
                <a:solidFill>
                  <a:srgbClr val="000099"/>
                </a:solidFill>
              </a:rPr>
              <a:t>US Sentencing Guidelines) </a:t>
            </a:r>
            <a:r>
              <a:rPr lang="el-GR" sz="2400" dirty="0" smtClean="0">
                <a:solidFill>
                  <a:srgbClr val="000099"/>
                </a:solidFill>
              </a:rPr>
              <a:t>:  η εφαρμογή </a:t>
            </a:r>
            <a:r>
              <a:rPr lang="el-GR" sz="2400" b="1" dirty="0" smtClean="0">
                <a:solidFill>
                  <a:srgbClr val="000099"/>
                </a:solidFill>
              </a:rPr>
              <a:t>αποτελεσματικού</a:t>
            </a:r>
            <a:r>
              <a:rPr lang="el-GR" sz="2400" dirty="0" smtClean="0">
                <a:solidFill>
                  <a:srgbClr val="000099"/>
                </a:solidFill>
              </a:rPr>
              <a:t> προγράμματος </a:t>
            </a:r>
            <a:r>
              <a:rPr lang="en-US" sz="2400" dirty="0" smtClean="0">
                <a:solidFill>
                  <a:srgbClr val="000099"/>
                </a:solidFill>
              </a:rPr>
              <a:t>E &amp; C </a:t>
            </a:r>
            <a:r>
              <a:rPr lang="el-GR" sz="2400" dirty="0" smtClean="0">
                <a:solidFill>
                  <a:srgbClr val="000099"/>
                </a:solidFill>
              </a:rPr>
              <a:t>αποτελεί κριτήριο για να θεωρηθεί ότι μια επιχείρηση έχει πράξει </a:t>
            </a:r>
            <a:r>
              <a:rPr lang="el-GR" sz="2400" b="1" dirty="0" smtClean="0">
                <a:solidFill>
                  <a:srgbClr val="000099"/>
                </a:solidFill>
              </a:rPr>
              <a:t>ό,τι μπορεί </a:t>
            </a:r>
            <a:r>
              <a:rPr lang="el-GR" sz="2400" dirty="0" smtClean="0">
                <a:solidFill>
                  <a:srgbClr val="000099"/>
                </a:solidFill>
              </a:rPr>
              <a:t>για την </a:t>
            </a:r>
            <a:r>
              <a:rPr lang="el-GR" sz="2400" b="1" dirty="0" smtClean="0">
                <a:solidFill>
                  <a:srgbClr val="000099"/>
                </a:solidFill>
              </a:rPr>
              <a:t>ανίχνευση και αποτροπή </a:t>
            </a:r>
            <a:r>
              <a:rPr lang="el-GR" sz="2400" dirty="0" smtClean="0">
                <a:solidFill>
                  <a:srgbClr val="000099"/>
                </a:solidFill>
              </a:rPr>
              <a:t>παρανόμων πράξεων, ώστε να υπόκειται στην επιβολή ηπιότερων ποινών</a:t>
            </a:r>
          </a:p>
          <a:p>
            <a:pPr lvl="1">
              <a:buFont typeface="Arial" pitchFamily="34" charset="0"/>
              <a:buChar char="•"/>
              <a:defRPr/>
            </a:pPr>
            <a:r>
              <a:rPr lang="en-US" sz="2400" dirty="0" smtClean="0">
                <a:solidFill>
                  <a:srgbClr val="000099"/>
                </a:solidFill>
              </a:rPr>
              <a:t>ECOA (2008) </a:t>
            </a:r>
            <a:r>
              <a:rPr lang="el-GR" sz="2400" dirty="0" smtClean="0">
                <a:solidFill>
                  <a:srgbClr val="000099"/>
                </a:solidFill>
              </a:rPr>
              <a:t>: 10 κριτήρια ενός </a:t>
            </a:r>
            <a:r>
              <a:rPr lang="en-US" sz="2400" dirty="0" smtClean="0">
                <a:solidFill>
                  <a:srgbClr val="000099"/>
                </a:solidFill>
              </a:rPr>
              <a:t>E &amp; C </a:t>
            </a:r>
            <a:r>
              <a:rPr lang="el-GR" sz="2400" dirty="0" smtClean="0">
                <a:solidFill>
                  <a:srgbClr val="000099"/>
                </a:solidFill>
              </a:rPr>
              <a:t>προγράμματος</a:t>
            </a:r>
          </a:p>
          <a:p>
            <a:pPr lvl="1">
              <a:buFont typeface="Wingdings" pitchFamily="2" charset="2"/>
              <a:buNone/>
              <a:defRPr/>
            </a:pPr>
            <a:endParaRPr lang="el-GR" sz="3200" dirty="0" smtClean="0"/>
          </a:p>
          <a:p>
            <a:pPr lvl="1">
              <a:buFont typeface="Wingdings" pitchFamily="2" charset="2"/>
              <a:buChar char="Ø"/>
              <a:defRPr/>
            </a:pPr>
            <a:endParaRPr lang="el-GR" sz="3600" dirty="0" smtClean="0"/>
          </a:p>
          <a:p>
            <a:pPr>
              <a:defRPr/>
            </a:pPr>
            <a:endParaRPr lang="el-GR" dirty="0">
              <a:solidFill>
                <a:srgbClr val="000099"/>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277813"/>
            <a:ext cx="7689850" cy="919162"/>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[25]</a:t>
            </a:r>
            <a:endParaRPr lang="el-GR" sz="2400" dirty="0" smtClean="0"/>
          </a:p>
        </p:txBody>
      </p:sp>
      <p:sp>
        <p:nvSpPr>
          <p:cNvPr id="28675" name="Content Placeholder 2"/>
          <p:cNvSpPr>
            <a:spLocks noGrp="1"/>
          </p:cNvSpPr>
          <p:nvPr>
            <p:ph idx="1"/>
          </p:nvPr>
        </p:nvSpPr>
        <p:spPr>
          <a:xfrm>
            <a:off x="179512" y="1600200"/>
            <a:ext cx="8713663" cy="4924425"/>
          </a:xfrm>
        </p:spPr>
        <p:txBody>
          <a:bodyPr/>
          <a:lstStyle/>
          <a:p>
            <a:pPr>
              <a:buFont typeface="Wingdings" pitchFamily="2" charset="2"/>
              <a:buChar char="q"/>
            </a:pPr>
            <a:r>
              <a:rPr lang="el-GR" dirty="0" smtClean="0">
                <a:solidFill>
                  <a:srgbClr val="000099"/>
                </a:solidFill>
              </a:rPr>
              <a:t>Η διευρυμένη έννοια και αποστολή</a:t>
            </a:r>
          </a:p>
          <a:p>
            <a:pPr lvl="1" algn="just">
              <a:buFont typeface="Wingdings" pitchFamily="2" charset="2"/>
              <a:buChar char="§"/>
            </a:pPr>
            <a:r>
              <a:rPr lang="el-GR" sz="2400" dirty="0" smtClean="0">
                <a:solidFill>
                  <a:srgbClr val="000099"/>
                </a:solidFill>
              </a:rPr>
              <a:t>Τακτική και συνεχής αναθεώρηση του κινδύνου της διάπραξης παράνομων πράξεων</a:t>
            </a:r>
          </a:p>
          <a:p>
            <a:pPr lvl="2" algn="just">
              <a:buFont typeface="Wingdings" pitchFamily="2" charset="2"/>
              <a:buChar char="Ø"/>
            </a:pPr>
            <a:r>
              <a:rPr lang="el-GR" dirty="0" smtClean="0">
                <a:solidFill>
                  <a:srgbClr val="000099"/>
                </a:solidFill>
              </a:rPr>
              <a:t> Ωστόσο : η συνήθης επιλογή των επιχειρήσεων είναι η εξέταση και προσπάθεια αντιμετώπισης </a:t>
            </a:r>
            <a:r>
              <a:rPr lang="el-GR" b="1" dirty="0" smtClean="0">
                <a:solidFill>
                  <a:srgbClr val="000099"/>
                </a:solidFill>
              </a:rPr>
              <a:t>όλων </a:t>
            </a:r>
            <a:r>
              <a:rPr lang="el-GR" dirty="0" smtClean="0">
                <a:solidFill>
                  <a:srgbClr val="000099"/>
                </a:solidFill>
              </a:rPr>
              <a:t>των κινδύνων </a:t>
            </a:r>
            <a:r>
              <a:rPr lang="en-US" dirty="0" smtClean="0">
                <a:solidFill>
                  <a:srgbClr val="000099"/>
                </a:solidFill>
              </a:rPr>
              <a:t>E &amp; C  </a:t>
            </a:r>
            <a:r>
              <a:rPr lang="el-GR" dirty="0" smtClean="0">
                <a:solidFill>
                  <a:srgbClr val="000099"/>
                </a:solidFill>
              </a:rPr>
              <a:t>περιλαμβανομένων όσων αντιπροσωπεύουν ποινική και αστική ευθύνη, ρυθμιστικό κίνδυνο, εταιρική φήμη και ηθική/δεοντολογική  συμπεριφορά</a:t>
            </a:r>
          </a:p>
          <a:p>
            <a:pPr lvl="1" algn="just">
              <a:buFont typeface="Wingdings" pitchFamily="2" charset="2"/>
              <a:buChar char="§"/>
            </a:pPr>
            <a:r>
              <a:rPr lang="el-GR" sz="2400" dirty="0" smtClean="0">
                <a:solidFill>
                  <a:srgbClr val="000099"/>
                </a:solidFill>
              </a:rPr>
              <a:t> </a:t>
            </a:r>
            <a:r>
              <a:rPr lang="el-GR" sz="2400" b="1" dirty="0" smtClean="0">
                <a:solidFill>
                  <a:srgbClr val="000099"/>
                </a:solidFill>
              </a:rPr>
              <a:t>Επομένως: απαιτείται εντοπισμός, ανάλυση και προτεραιοποίηση των σχετικών κινδύνων. </a:t>
            </a:r>
          </a:p>
          <a:p>
            <a:pPr lvl="1">
              <a:buFont typeface="Wingdings" pitchFamily="2" charset="2"/>
              <a:buChar char="Ø"/>
            </a:pPr>
            <a:r>
              <a:rPr lang="el-GR" sz="2400" dirty="0" smtClean="0">
                <a:solidFill>
                  <a:srgbClr val="000099"/>
                </a:solidFill>
              </a:rPr>
              <a:t>Ποιος τα διεξάγει;</a:t>
            </a:r>
          </a:p>
          <a:p>
            <a:endParaRPr lang="el-GR" dirty="0"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277813"/>
            <a:ext cx="7761288" cy="919162"/>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[26]</a:t>
            </a:r>
            <a:endParaRPr lang="el-GR" sz="2400" dirty="0" smtClean="0"/>
          </a:p>
        </p:txBody>
      </p:sp>
      <p:sp>
        <p:nvSpPr>
          <p:cNvPr id="29699" name="Content Placeholder 2"/>
          <p:cNvSpPr>
            <a:spLocks noGrp="1"/>
          </p:cNvSpPr>
          <p:nvPr>
            <p:ph idx="1"/>
          </p:nvPr>
        </p:nvSpPr>
        <p:spPr>
          <a:xfrm>
            <a:off x="323529" y="1484313"/>
            <a:ext cx="8496943" cy="4646612"/>
          </a:xfrm>
        </p:spPr>
        <p:txBody>
          <a:bodyPr>
            <a:normAutofit lnSpcReduction="10000"/>
          </a:bodyPr>
          <a:lstStyle/>
          <a:p>
            <a:pPr algn="just"/>
            <a:r>
              <a:rPr lang="el-GR" dirty="0" smtClean="0">
                <a:solidFill>
                  <a:srgbClr val="000099"/>
                </a:solidFill>
              </a:rPr>
              <a:t>Κριτήρια υπαγωγής μιας πράξης στο πεδίο ενδιαφέροντος μιας πολιτικής </a:t>
            </a:r>
            <a:r>
              <a:rPr lang="en-US" dirty="0" smtClean="0">
                <a:solidFill>
                  <a:srgbClr val="000099"/>
                </a:solidFill>
              </a:rPr>
              <a:t>E &amp; C</a:t>
            </a:r>
            <a:r>
              <a:rPr lang="el-GR" sz="2400" dirty="0" smtClean="0">
                <a:solidFill>
                  <a:srgbClr val="000099"/>
                </a:solidFill>
              </a:rPr>
              <a:t> *</a:t>
            </a:r>
            <a:endParaRPr lang="en-US" sz="2400" dirty="0" smtClean="0">
              <a:solidFill>
                <a:srgbClr val="000099"/>
              </a:solidFill>
            </a:endParaRPr>
          </a:p>
          <a:p>
            <a:pPr lvl="1" algn="just">
              <a:buFont typeface="Wingdings" pitchFamily="2" charset="2"/>
              <a:buChar char="ü"/>
            </a:pPr>
            <a:r>
              <a:rPr lang="el-GR" sz="2400" dirty="0" smtClean="0">
                <a:solidFill>
                  <a:srgbClr val="000099"/>
                </a:solidFill>
              </a:rPr>
              <a:t>Εσκεμμένη προσπάθεια παράκαμψης εταιρικών διαδικασιών και πρακτικών εταιρικής διακυβέρνησης</a:t>
            </a:r>
          </a:p>
          <a:p>
            <a:pPr lvl="1" algn="just">
              <a:buFont typeface="Wingdings" pitchFamily="2" charset="2"/>
              <a:buChar char="ü"/>
            </a:pPr>
            <a:r>
              <a:rPr lang="el-GR" sz="2400" dirty="0" smtClean="0">
                <a:solidFill>
                  <a:srgbClr val="000099"/>
                </a:solidFill>
              </a:rPr>
              <a:t>που εκδηλώνεται με ευρείας κλίμακας δράσεις κατευθυνόμενες από ή σε βάρος ομάδας ανθρώπων</a:t>
            </a:r>
          </a:p>
          <a:p>
            <a:pPr lvl="1" algn="just">
              <a:buFont typeface="Wingdings" pitchFamily="2" charset="2"/>
              <a:buChar char="ü"/>
            </a:pPr>
            <a:r>
              <a:rPr lang="el-GR" sz="2400" dirty="0" smtClean="0">
                <a:solidFill>
                  <a:srgbClr val="000099"/>
                </a:solidFill>
              </a:rPr>
              <a:t>στην οποία εμπλέκονται μέλη του ΔΣ ή στελέχη της εταιρείας </a:t>
            </a:r>
          </a:p>
          <a:p>
            <a:pPr lvl="1" algn="just">
              <a:buFont typeface="Wingdings" pitchFamily="2" charset="2"/>
              <a:buChar char="ü"/>
            </a:pPr>
            <a:r>
              <a:rPr lang="el-GR" sz="2400" dirty="0" smtClean="0">
                <a:solidFill>
                  <a:srgbClr val="000099"/>
                </a:solidFill>
              </a:rPr>
              <a:t>Και που οδηγούν σε πιθανές επιπτώσεις στην εταιρική φήμη ή σε νομικές εμπλοκές</a:t>
            </a:r>
          </a:p>
          <a:p>
            <a:pPr lvl="1" algn="just">
              <a:buFont typeface="Wingdings" pitchFamily="2" charset="2"/>
              <a:buNone/>
            </a:pPr>
            <a:r>
              <a:rPr lang="el-GR" sz="2200" dirty="0" smtClean="0">
                <a:solidFill>
                  <a:srgbClr val="000099"/>
                </a:solidFill>
              </a:rPr>
              <a:t>*πηγή : </a:t>
            </a:r>
            <a:r>
              <a:rPr lang="en-US" sz="2200" dirty="0" smtClean="0">
                <a:solidFill>
                  <a:srgbClr val="000099"/>
                </a:solidFill>
              </a:rPr>
              <a:t>ECOA Ethics and Compliance Handbook  2008</a:t>
            </a:r>
            <a:endParaRPr lang="el-GR" sz="2200" dirty="0" smtClean="0">
              <a:solidFill>
                <a:srgbClr val="000099"/>
              </a:solidFill>
            </a:endParaRPr>
          </a:p>
          <a:p>
            <a:endParaRPr lang="el-GR" dirty="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[27]</a:t>
            </a:r>
            <a:endParaRPr lang="el-GR" sz="2400" dirty="0" smtClean="0"/>
          </a:p>
        </p:txBody>
      </p:sp>
      <p:sp>
        <p:nvSpPr>
          <p:cNvPr id="30723" name="Content Placeholder 2"/>
          <p:cNvSpPr>
            <a:spLocks noGrp="1"/>
          </p:cNvSpPr>
          <p:nvPr>
            <p:ph idx="1"/>
          </p:nvPr>
        </p:nvSpPr>
        <p:spPr>
          <a:xfrm>
            <a:off x="467544" y="1600200"/>
            <a:ext cx="8281169" cy="4924425"/>
          </a:xfrm>
        </p:spPr>
        <p:txBody>
          <a:bodyPr/>
          <a:lstStyle/>
          <a:p>
            <a:pPr algn="just"/>
            <a:r>
              <a:rPr lang="el-GR" dirty="0" smtClean="0">
                <a:solidFill>
                  <a:srgbClr val="000099"/>
                </a:solidFill>
              </a:rPr>
              <a:t>Συνήθεις περιοχές ενδιαφέροντος ενός προγράμματος Ε &amp; </a:t>
            </a:r>
            <a:r>
              <a:rPr lang="en-US" dirty="0" smtClean="0">
                <a:solidFill>
                  <a:srgbClr val="000099"/>
                </a:solidFill>
              </a:rPr>
              <a:t>C </a:t>
            </a:r>
          </a:p>
          <a:p>
            <a:pPr lvl="1" algn="just"/>
            <a:r>
              <a:rPr lang="el-GR" sz="2400" dirty="0" smtClean="0">
                <a:solidFill>
                  <a:srgbClr val="000099"/>
                </a:solidFill>
              </a:rPr>
              <a:t>Διαφθορά και δωροδοκία</a:t>
            </a:r>
          </a:p>
          <a:p>
            <a:pPr lvl="1" algn="just"/>
            <a:r>
              <a:rPr lang="el-GR" sz="2400" dirty="0" smtClean="0">
                <a:solidFill>
                  <a:srgbClr val="000099"/>
                </a:solidFill>
              </a:rPr>
              <a:t>Παραβιάσεις του ελεύθερου και θεμιτού ανταγωνισμού</a:t>
            </a:r>
          </a:p>
          <a:p>
            <a:pPr lvl="1" algn="just"/>
            <a:r>
              <a:rPr lang="el-GR" sz="2400" dirty="0" smtClean="0">
                <a:solidFill>
                  <a:srgbClr val="000099"/>
                </a:solidFill>
              </a:rPr>
              <a:t>Προστασία προσωπικών δεδομένων και ατομικών δικαιωμάτων (π.χ διακρίσεις και παρενόχληση) </a:t>
            </a:r>
          </a:p>
          <a:p>
            <a:pPr lvl="1" algn="just"/>
            <a:r>
              <a:rPr lang="el-GR" sz="2400" dirty="0" smtClean="0">
                <a:solidFill>
                  <a:srgbClr val="000099"/>
                </a:solidFill>
              </a:rPr>
              <a:t>Συγκρούσεις συμφερόντων</a:t>
            </a:r>
          </a:p>
          <a:p>
            <a:pPr lvl="1" algn="just"/>
            <a:r>
              <a:rPr lang="el-GR" sz="2400" dirty="0" smtClean="0">
                <a:solidFill>
                  <a:srgbClr val="000099"/>
                </a:solidFill>
              </a:rPr>
              <a:t>Προστασία περιβάλλοντος, υγείας και ασφάλειας</a:t>
            </a:r>
          </a:p>
          <a:p>
            <a:pPr lvl="1" algn="just"/>
            <a:r>
              <a:rPr lang="el-GR" sz="2400" dirty="0" smtClean="0">
                <a:solidFill>
                  <a:srgbClr val="000099"/>
                </a:solidFill>
              </a:rPr>
              <a:t>Ξέπλυμα βρώμικου χρήματος</a:t>
            </a:r>
          </a:p>
          <a:p>
            <a:pPr lvl="1" algn="just"/>
            <a:r>
              <a:rPr lang="el-GR" sz="2400" dirty="0" smtClean="0">
                <a:solidFill>
                  <a:srgbClr val="000099"/>
                </a:solidFill>
              </a:rPr>
              <a:t>Προστασία της διαδικασίας </a:t>
            </a:r>
            <a:r>
              <a:rPr lang="en-US" sz="2400" dirty="0" smtClean="0">
                <a:solidFill>
                  <a:srgbClr val="000099"/>
                </a:solidFill>
              </a:rPr>
              <a:t>whistle blowing</a:t>
            </a:r>
            <a:endParaRPr lang="el-GR" sz="2400" dirty="0" smtClean="0">
              <a:solidFill>
                <a:srgbClr val="000099"/>
              </a:solidFill>
            </a:endParaRPr>
          </a:p>
          <a:p>
            <a:endParaRPr lang="el-GR" dirty="0" smtClean="0">
              <a:solidFill>
                <a:srgbClr val="000099"/>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[28]</a:t>
            </a:r>
            <a:endParaRPr lang="el-GR" sz="2400" dirty="0" smtClean="0"/>
          </a:p>
        </p:txBody>
      </p:sp>
      <p:sp>
        <p:nvSpPr>
          <p:cNvPr id="31747" name="Content Placeholder 2"/>
          <p:cNvSpPr>
            <a:spLocks noGrp="1"/>
          </p:cNvSpPr>
          <p:nvPr>
            <p:ph idx="1"/>
          </p:nvPr>
        </p:nvSpPr>
        <p:spPr>
          <a:xfrm>
            <a:off x="323528" y="1600200"/>
            <a:ext cx="8496622" cy="4852988"/>
          </a:xfrm>
        </p:spPr>
        <p:txBody>
          <a:bodyPr/>
          <a:lstStyle/>
          <a:p>
            <a:pPr algn="just"/>
            <a:r>
              <a:rPr lang="el-GR" sz="2800" dirty="0" smtClean="0">
                <a:solidFill>
                  <a:srgbClr val="000099"/>
                </a:solidFill>
              </a:rPr>
              <a:t>(</a:t>
            </a:r>
            <a:r>
              <a:rPr lang="el-GR" sz="2800" b="1" dirty="0" smtClean="0">
                <a:solidFill>
                  <a:srgbClr val="000099"/>
                </a:solidFill>
              </a:rPr>
              <a:t>Οι βασικές διαδικασίες</a:t>
            </a:r>
            <a:r>
              <a:rPr lang="en-US" sz="2800" b="1" dirty="0" smtClean="0">
                <a:solidFill>
                  <a:srgbClr val="000099"/>
                </a:solidFill>
              </a:rPr>
              <a:t> </a:t>
            </a:r>
            <a:r>
              <a:rPr lang="el-GR" sz="2800" b="1" dirty="0" smtClean="0">
                <a:solidFill>
                  <a:srgbClr val="000099"/>
                </a:solidFill>
              </a:rPr>
              <a:t>και εργαλεία ενός προγράμματος </a:t>
            </a:r>
            <a:r>
              <a:rPr lang="en-US" sz="2800" b="1" dirty="0" smtClean="0">
                <a:solidFill>
                  <a:srgbClr val="000099"/>
                </a:solidFill>
              </a:rPr>
              <a:t>E &amp; C</a:t>
            </a:r>
            <a:r>
              <a:rPr lang="el-GR" sz="2800" b="1" dirty="0" smtClean="0">
                <a:solidFill>
                  <a:srgbClr val="000099"/>
                </a:solidFill>
              </a:rPr>
              <a:t> </a:t>
            </a:r>
            <a:r>
              <a:rPr lang="el-GR" sz="2800" dirty="0" smtClean="0">
                <a:solidFill>
                  <a:srgbClr val="000099"/>
                </a:solidFill>
              </a:rPr>
              <a:t>κατά το Αμερικανικό Δίκαιο και τη σχετική πρακτική)</a:t>
            </a:r>
            <a:endParaRPr lang="en-US" sz="2800" dirty="0" smtClean="0">
              <a:solidFill>
                <a:srgbClr val="000099"/>
              </a:solidFill>
            </a:endParaRPr>
          </a:p>
          <a:p>
            <a:pPr lvl="1" algn="just">
              <a:buFont typeface="Wingdings" pitchFamily="2" charset="2"/>
              <a:buChar char="Ø"/>
            </a:pPr>
            <a:r>
              <a:rPr lang="el-GR" dirty="0" smtClean="0">
                <a:solidFill>
                  <a:srgbClr val="000099"/>
                </a:solidFill>
              </a:rPr>
              <a:t>Γραμμή επικοινωνίας για την παροχή συμβουλών </a:t>
            </a:r>
          </a:p>
          <a:p>
            <a:pPr lvl="1" algn="just">
              <a:buFont typeface="Wingdings" pitchFamily="2" charset="2"/>
              <a:buChar char="Ø"/>
            </a:pPr>
            <a:r>
              <a:rPr lang="el-GR" dirty="0" smtClean="0">
                <a:solidFill>
                  <a:srgbClr val="000099"/>
                </a:solidFill>
              </a:rPr>
              <a:t>Γραμμή επικοινωνίας για τη λήψη και εξέταση αναφορών/καταγγελιών, ιδίως από εργαζομένους, που αφορούν σε γεγονότα ενδιαφέροντος </a:t>
            </a:r>
            <a:r>
              <a:rPr lang="en-US" dirty="0" smtClean="0">
                <a:solidFill>
                  <a:srgbClr val="000099"/>
                </a:solidFill>
              </a:rPr>
              <a:t>E &amp; C</a:t>
            </a:r>
            <a:endParaRPr lang="el-GR" dirty="0" smtClean="0">
              <a:solidFill>
                <a:srgbClr val="000099"/>
              </a:solidFill>
            </a:endParaRPr>
          </a:p>
          <a:p>
            <a:pPr lvl="1" algn="just">
              <a:buFont typeface="Wingdings" pitchFamily="2" charset="2"/>
              <a:buChar char="Ø"/>
            </a:pPr>
            <a:r>
              <a:rPr lang="el-GR" dirty="0" smtClean="0">
                <a:solidFill>
                  <a:srgbClr val="000099"/>
                </a:solidFill>
              </a:rPr>
              <a:t>Ύπαρξη ανεξάρτητου μηχανισμού ερευνών</a:t>
            </a:r>
          </a:p>
          <a:p>
            <a:endParaRPr lang="el-GR" dirty="0"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77813"/>
            <a:ext cx="7761288" cy="1135062"/>
          </a:xfrm>
        </p:spPr>
        <p:txBody>
          <a:bodyPr>
            <a:noAutofit/>
          </a:bodyPr>
          <a:lstStyle/>
          <a:p>
            <a:pPr algn="ctr"/>
            <a:r>
              <a:rPr lang="el-GR" sz="2800" b="1" dirty="0" smtClean="0">
                <a:solidFill>
                  <a:srgbClr val="000099"/>
                </a:solidFill>
                <a:latin typeface="Comic Sans MS" pitchFamily="66" charset="0"/>
              </a:rPr>
              <a:t>Ε.Κ.Ε., ΕΤΑΙΡΙΚΗ ΔΙΑΚΥΒΕΡΝΗΣΗ ΚΑΙ ΔΙΑΔΙΚΑΣΙΕΣ ΣΥΜΜΟΡΦΩΣΗΣ [29]</a:t>
            </a:r>
            <a:r>
              <a:rPr lang="el-GR" sz="2800" dirty="0" smtClean="0"/>
              <a:t/>
            </a:r>
            <a:br>
              <a:rPr lang="el-GR" sz="2800" dirty="0" smtClean="0"/>
            </a:br>
            <a:endParaRPr lang="el-GR" sz="2800" dirty="0" smtClean="0"/>
          </a:p>
        </p:txBody>
      </p:sp>
      <p:sp>
        <p:nvSpPr>
          <p:cNvPr id="32771" name="Content Placeholder 2"/>
          <p:cNvSpPr>
            <a:spLocks noGrp="1"/>
          </p:cNvSpPr>
          <p:nvPr>
            <p:ph idx="1"/>
          </p:nvPr>
        </p:nvSpPr>
        <p:spPr/>
        <p:txBody>
          <a:bodyPr/>
          <a:lstStyle/>
          <a:p>
            <a:pPr algn="just">
              <a:buFont typeface="Wingdings" pitchFamily="2" charset="2"/>
              <a:buChar char="q"/>
            </a:pPr>
            <a:r>
              <a:rPr lang="el-GR" b="1" dirty="0" smtClean="0">
                <a:solidFill>
                  <a:srgbClr val="000099"/>
                </a:solidFill>
              </a:rPr>
              <a:t>Βασικά στοιχεία οργάνωσης</a:t>
            </a:r>
          </a:p>
          <a:p>
            <a:pPr lvl="1" algn="just">
              <a:buFont typeface="Arial" pitchFamily="34" charset="0"/>
              <a:buChar char="•"/>
            </a:pPr>
            <a:r>
              <a:rPr lang="el-GR" dirty="0" smtClean="0">
                <a:solidFill>
                  <a:srgbClr val="000099"/>
                </a:solidFill>
              </a:rPr>
              <a:t>Μεγάλου και μεσαίου μεγέθους επιχειρήσεις επιλέγουν να ορίζουν ένα υψηλής στάθμης (μέρος του </a:t>
            </a:r>
            <a:r>
              <a:rPr lang="en-US" dirty="0" smtClean="0">
                <a:solidFill>
                  <a:srgbClr val="000099"/>
                </a:solidFill>
              </a:rPr>
              <a:t>senior management)</a:t>
            </a:r>
            <a:r>
              <a:rPr lang="el-GR" dirty="0" smtClean="0">
                <a:solidFill>
                  <a:srgbClr val="000099"/>
                </a:solidFill>
              </a:rPr>
              <a:t> στέλεχος, υπαγόμενο απευθείας   στον Πρόεδρο η στο Δ/ντα Σύμβουλο με την ευθύνη, τα μέσα και την εξουσία που απαιτούνται για την εκπλήρωση της αποστολής</a:t>
            </a:r>
          </a:p>
          <a:p>
            <a:endParaRPr lang="el-GR" dirty="0"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42988" y="260350"/>
            <a:ext cx="7629525" cy="882650"/>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[30]</a:t>
            </a:r>
            <a:endParaRPr lang="el-GR" sz="2400" dirty="0" smtClean="0"/>
          </a:p>
        </p:txBody>
      </p:sp>
      <p:sp>
        <p:nvSpPr>
          <p:cNvPr id="33795" name="Content Placeholder 2"/>
          <p:cNvSpPr>
            <a:spLocks noGrp="1"/>
          </p:cNvSpPr>
          <p:nvPr>
            <p:ph idx="1"/>
          </p:nvPr>
        </p:nvSpPr>
        <p:spPr>
          <a:xfrm>
            <a:off x="323528" y="1268761"/>
            <a:ext cx="8424936" cy="5328890"/>
          </a:xfrm>
        </p:spPr>
        <p:txBody>
          <a:bodyPr>
            <a:normAutofit lnSpcReduction="10000"/>
          </a:bodyPr>
          <a:lstStyle/>
          <a:p>
            <a:pPr lvl="1" algn="just">
              <a:buFont typeface="Wingdings" pitchFamily="2" charset="2"/>
              <a:buChar char="q"/>
            </a:pPr>
            <a:r>
              <a:rPr lang="el-GR" sz="2800" b="1" dirty="0" smtClean="0">
                <a:solidFill>
                  <a:srgbClr val="000099"/>
                </a:solidFill>
              </a:rPr>
              <a:t>Θέματα προς αντιμετώπιση :</a:t>
            </a:r>
          </a:p>
          <a:p>
            <a:pPr lvl="2" algn="just">
              <a:buFont typeface="Wingdings" pitchFamily="2" charset="2"/>
              <a:buChar char="Ø"/>
            </a:pPr>
            <a:r>
              <a:rPr lang="el-GR" sz="2800" dirty="0" smtClean="0">
                <a:solidFill>
                  <a:srgbClr val="000099"/>
                </a:solidFill>
              </a:rPr>
              <a:t> κεντρική ή αποκεντρωμένη οργάνωση ; </a:t>
            </a:r>
          </a:p>
          <a:p>
            <a:pPr lvl="2" algn="just">
              <a:buFont typeface="Wingdings" pitchFamily="2" charset="2"/>
              <a:buChar char="Ø"/>
            </a:pPr>
            <a:r>
              <a:rPr lang="el-GR" sz="2800" dirty="0" smtClean="0">
                <a:solidFill>
                  <a:srgbClr val="000099"/>
                </a:solidFill>
              </a:rPr>
              <a:t>Πως συνδέεται με δράσεις του Εσωτερικού Ελέγχου; </a:t>
            </a:r>
          </a:p>
          <a:p>
            <a:pPr lvl="2" algn="just">
              <a:buFont typeface="Wingdings" pitchFamily="2" charset="2"/>
              <a:buChar char="Ø"/>
            </a:pPr>
            <a:r>
              <a:rPr lang="el-GR" sz="2800" dirty="0" smtClean="0">
                <a:solidFill>
                  <a:srgbClr val="000099"/>
                </a:solidFill>
              </a:rPr>
              <a:t>Πώς θα αποθαρρύνεται και τελικά θα   τιμωρείται η συστηματική υποβολή προφανώς αβάσιμων και συκοφαντικών καταγγελιών;</a:t>
            </a:r>
          </a:p>
          <a:p>
            <a:pPr lvl="2" algn="just">
              <a:buFont typeface="Wingdings" pitchFamily="2" charset="2"/>
              <a:buChar char="Ø"/>
            </a:pPr>
            <a:r>
              <a:rPr lang="el-GR" sz="2800" dirty="0" smtClean="0">
                <a:solidFill>
                  <a:srgbClr val="000099"/>
                </a:solidFill>
              </a:rPr>
              <a:t>Ποια θα είναι η στιγμή γνωστοποίησης της καταγγελίας στους ενδιαφερόμενους; </a:t>
            </a:r>
          </a:p>
          <a:p>
            <a:pPr lvl="2" algn="just">
              <a:buFont typeface="Wingdings" pitchFamily="2" charset="2"/>
              <a:buChar char="Ø"/>
            </a:pPr>
            <a:r>
              <a:rPr lang="el-GR" sz="2800" dirty="0" smtClean="0">
                <a:solidFill>
                  <a:srgbClr val="000099"/>
                </a:solidFill>
              </a:rPr>
              <a:t>Εμπίπτει στα θέματα ενδιαφέροντος ενός προγράμματος Ε &amp; </a:t>
            </a:r>
            <a:r>
              <a:rPr lang="en-US" sz="2800" dirty="0" smtClean="0">
                <a:solidFill>
                  <a:srgbClr val="000099"/>
                </a:solidFill>
              </a:rPr>
              <a:t>C </a:t>
            </a:r>
            <a:r>
              <a:rPr lang="el-GR" sz="2800" dirty="0" smtClean="0">
                <a:solidFill>
                  <a:srgbClr val="000099"/>
                </a:solidFill>
              </a:rPr>
              <a:t>η εξωϋπηρεσιακή δραστηριότητα;</a:t>
            </a:r>
          </a:p>
          <a:p>
            <a:pPr algn="just"/>
            <a:endParaRPr lang="el-GR"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188" y="404813"/>
            <a:ext cx="8137525" cy="936625"/>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[31]</a:t>
            </a:r>
            <a:endParaRPr lang="el-GR" sz="2400" dirty="0" smtClean="0"/>
          </a:p>
        </p:txBody>
      </p:sp>
      <p:sp>
        <p:nvSpPr>
          <p:cNvPr id="34819" name="Content Placeholder 2"/>
          <p:cNvSpPr>
            <a:spLocks noGrp="1"/>
          </p:cNvSpPr>
          <p:nvPr>
            <p:ph idx="1"/>
          </p:nvPr>
        </p:nvSpPr>
        <p:spPr>
          <a:xfrm>
            <a:off x="251520" y="1557338"/>
            <a:ext cx="8496944" cy="5111750"/>
          </a:xfrm>
        </p:spPr>
        <p:txBody>
          <a:bodyPr/>
          <a:lstStyle/>
          <a:p>
            <a:pPr lvl="1" algn="just">
              <a:buFont typeface="Wingdings" pitchFamily="2" charset="2"/>
              <a:buChar char="Ø"/>
            </a:pPr>
            <a:r>
              <a:rPr lang="el-GR" sz="2400" dirty="0" smtClean="0"/>
              <a:t> </a:t>
            </a:r>
            <a:r>
              <a:rPr lang="el-GR" sz="2400" dirty="0" smtClean="0">
                <a:solidFill>
                  <a:srgbClr val="000099"/>
                </a:solidFill>
              </a:rPr>
              <a:t>Πώς και από ποιους θα γίνεται η διαχείριση των αναφορών/καταγγελιών ;        </a:t>
            </a:r>
          </a:p>
          <a:p>
            <a:pPr lvl="1" algn="just">
              <a:buFont typeface="Wingdings" pitchFamily="2" charset="2"/>
              <a:buChar char="Ø"/>
            </a:pPr>
            <a:r>
              <a:rPr lang="el-GR" sz="2400" dirty="0" smtClean="0">
                <a:solidFill>
                  <a:srgbClr val="000099"/>
                </a:solidFill>
              </a:rPr>
              <a:t>Θα γίνονται δεκτές ανώνυμες καταγγελίες;</a:t>
            </a:r>
          </a:p>
          <a:p>
            <a:pPr lvl="1" algn="just">
              <a:buFont typeface="Wingdings" pitchFamily="2" charset="2"/>
              <a:buChar char="Ø"/>
            </a:pPr>
            <a:r>
              <a:rPr lang="el-GR" sz="2400" dirty="0" smtClean="0">
                <a:solidFill>
                  <a:srgbClr val="000099"/>
                </a:solidFill>
              </a:rPr>
              <a:t>Ποιος θα αποφαίνεται για το προφανώς  αβάσιμο της αναφοράς ή για την ανάγκη 	προσφυγής στη Δικαιοσύνη;</a:t>
            </a:r>
          </a:p>
          <a:p>
            <a:pPr lvl="1" algn="just">
              <a:buFont typeface="Wingdings" pitchFamily="2" charset="2"/>
              <a:buChar char="Ø"/>
            </a:pPr>
            <a:r>
              <a:rPr lang="el-GR" sz="2400" dirty="0" smtClean="0">
                <a:solidFill>
                  <a:srgbClr val="000099"/>
                </a:solidFill>
              </a:rPr>
              <a:t>Πώς θα διασφαλίζεται η μη στοχοποίηση  και μη αντεκδίκηση των εμπλεκομένων;</a:t>
            </a:r>
          </a:p>
          <a:p>
            <a:pPr lvl="1" algn="just">
              <a:buFont typeface="Wingdings" pitchFamily="2" charset="2"/>
              <a:buChar char="Ø"/>
            </a:pPr>
            <a:r>
              <a:rPr lang="el-GR" sz="2400" dirty="0" smtClean="0">
                <a:solidFill>
                  <a:srgbClr val="000099"/>
                </a:solidFill>
              </a:rPr>
              <a:t>Εσωτερικός η εξωτερικός αποδέκτης των αναφορών;</a:t>
            </a:r>
          </a:p>
          <a:p>
            <a:pPr lvl="1" algn="just">
              <a:buFont typeface="Wingdings" pitchFamily="2" charset="2"/>
              <a:buChar char="Ø"/>
            </a:pPr>
            <a:r>
              <a:rPr lang="el-GR" sz="2400" dirty="0" smtClean="0">
                <a:solidFill>
                  <a:srgbClr val="000099"/>
                </a:solidFill>
              </a:rPr>
              <a:t>Ποιος αξιολογεί τη βαρύτητα των αναφορών;</a:t>
            </a:r>
          </a:p>
          <a:p>
            <a:pPr lvl="1" algn="just">
              <a:buFont typeface="Wingdings" pitchFamily="2" charset="2"/>
              <a:buChar char="Ø"/>
            </a:pPr>
            <a:r>
              <a:rPr lang="el-GR" sz="2400" dirty="0" smtClean="0">
                <a:solidFill>
                  <a:srgbClr val="000099"/>
                </a:solidFill>
              </a:rPr>
              <a:t>Πως διασφαλίζεται η προστασία των προσώπων που προβαίνουν σε αναφορές; </a:t>
            </a:r>
          </a:p>
          <a:p>
            <a:pPr lvl="1" algn="just">
              <a:buFont typeface="Wingdings" pitchFamily="2" charset="2"/>
              <a:buChar char="Ø"/>
            </a:pPr>
            <a:endParaRPr lang="el-GR" sz="2400" dirty="0" smtClean="0">
              <a:solidFill>
                <a:srgbClr val="000099"/>
              </a:solidFill>
            </a:endParaRPr>
          </a:p>
          <a:p>
            <a:pPr algn="just"/>
            <a:endParaRPr 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1730" name="Picture 2"/>
          <p:cNvPicPr>
            <a:picLocks noGrp="1" noChangeAspect="1" noChangeArrowheads="1"/>
          </p:cNvPicPr>
          <p:nvPr>
            <p:ph idx="1"/>
          </p:nvPr>
        </p:nvPicPr>
        <p:blipFill>
          <a:blip r:embed="rId2" cstate="print"/>
          <a:srcRect/>
          <a:stretch>
            <a:fillRect/>
          </a:stretch>
        </p:blipFill>
        <p:spPr bwMode="auto">
          <a:xfrm>
            <a:off x="251520" y="260648"/>
            <a:ext cx="8712968" cy="633670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3600" b="1" dirty="0" smtClean="0"/>
              <a:t>ΜΟΡΦΕΣ ΣΥΓΚΡΟΥΣΗΣ ΣΥΜΦΕΡΟΝΤΩΝ (1)</a:t>
            </a:r>
            <a:endParaRPr lang="el-GR" sz="3600" b="1" dirty="0"/>
          </a:p>
        </p:txBody>
      </p:sp>
      <p:sp>
        <p:nvSpPr>
          <p:cNvPr id="3" name="2 - Θέση περιεχομένου"/>
          <p:cNvSpPr>
            <a:spLocks noGrp="1"/>
          </p:cNvSpPr>
          <p:nvPr>
            <p:ph idx="1"/>
          </p:nvPr>
        </p:nvSpPr>
        <p:spPr>
          <a:xfrm>
            <a:off x="0" y="980728"/>
            <a:ext cx="9144000" cy="5688632"/>
          </a:xfrm>
        </p:spPr>
        <p:txBody>
          <a:bodyPr>
            <a:normAutofit fontScale="92500" lnSpcReduction="20000"/>
          </a:bodyPr>
          <a:lstStyle/>
          <a:p>
            <a:pPr algn="just"/>
            <a:r>
              <a:rPr lang="el-GR" sz="2400" b="1" dirty="0" smtClean="0">
                <a:solidFill>
                  <a:srgbClr val="002060"/>
                </a:solidFill>
                <a:latin typeface="Arial" pitchFamily="34" charset="0"/>
                <a:cs typeface="Arial" pitchFamily="34" charset="0"/>
              </a:rPr>
              <a:t>Ανάλωση εταιρικών πόρων σε µη παραγωγικές υπηρεσίες και αγαθά </a:t>
            </a:r>
            <a:r>
              <a:rPr lang="el-GR" sz="2400" dirty="0" smtClean="0">
                <a:latin typeface="Arial" pitchFamily="34" charset="0"/>
                <a:cs typeface="Arial" pitchFamily="34" charset="0"/>
              </a:rPr>
              <a:t>(π.χ. 4 πολυτελή γραφεία, κλπ.) </a:t>
            </a:r>
          </a:p>
          <a:p>
            <a:pPr algn="just"/>
            <a:r>
              <a:rPr lang="el-GR" sz="2400" b="1" dirty="0" smtClean="0">
                <a:solidFill>
                  <a:srgbClr val="C00000"/>
                </a:solidFill>
                <a:latin typeface="Arial" pitchFamily="34" charset="0"/>
                <a:cs typeface="Arial" pitchFamily="34" charset="0"/>
              </a:rPr>
              <a:t>Υπερβολική αποστροφή κινδύνου (risk aversion) εκ µέρους των διευθυντικών στελεχών. </a:t>
            </a:r>
            <a:r>
              <a:rPr lang="el-GR" sz="2400" dirty="0" smtClean="0">
                <a:latin typeface="Arial" pitchFamily="34" charset="0"/>
                <a:cs typeface="Arial" pitchFamily="34" charset="0"/>
              </a:rPr>
              <a:t>Συγκεκριµένα, ενώ οι µέτοχοι πολυµετοχικών επιχειρήσεων ενδιαφέρονται µόνον για εκείνο το τµήµα του συνολικού κινδύνου της µετοχής που δεν εξαλείφεται (συστηµατικός κίνδυνος), τα διευθυντικά στελέχη λαµβάνουν υπόψη το συνολικό κίνδυνο. Η σχετική απόκλιση στο είδος κινδύνου που οι µέτοχοι και τα διευθυντικά στελέχη λαµβάνουν υπόψη τους πηγάζει από τη δυνατότητα των πρώτων να επενδύουν τον πλούτο τους σε ένα καλά διαφοροποιηµένο χαρτοφυλάκιο µετοχών διαφορετικών επιχειρήσεων. Αντιθέτως, τα επαγγελµατικά διευθυντικά στελέχη, των οποίων το µεγαλύτερο µέρος του πλούτου τους αποτελείται από τις αµοιβές τους από τη συγκεκριµένη επιχείρηση, αδυνατούν να διαφοροποιήσουν τον κίνδυνο. Έτσι, τα διευθυντικά στελέχη έχουν λόγους να απορρίπτουν κερδοφόρα επενδυτικά σχέδια που αυξάνουν τον συνολικό κίνδυνο της επιχείρησης, και αντίστροφα να αποδέχονται ζηµιογόνα επενδυτικά σχέδια που οδηγούν σε µείωση του συνολικού κινδύνου.  </a:t>
            </a:r>
            <a:endParaRPr lang="el-GR" sz="2400" dirty="0">
              <a:latin typeface="Arial" pitchFamily="34" charset="0"/>
              <a:cs typeface="Arial" pitchFamily="34"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512" y="274638"/>
            <a:ext cx="8507288" cy="1143000"/>
          </a:xfrm>
        </p:spPr>
        <p:txBody>
          <a:bodyPr>
            <a:normAutofit/>
          </a:bodyPr>
          <a:lstStyle/>
          <a:p>
            <a:pPr algn="ctr" eaLnBrk="1" hangingPunct="1"/>
            <a:r>
              <a:rPr lang="el-GR" sz="3200" b="1" dirty="0" smtClean="0">
                <a:solidFill>
                  <a:srgbClr val="000099"/>
                </a:solidFill>
                <a:latin typeface="Comic Sans MS" pitchFamily="66" charset="0"/>
              </a:rPr>
              <a:t>Ε.Κ.Ε., ΕΤΑΙΡΙΚΗ ΔΙΑΚΥΒΕΡΝΗΣΗ ΚΑΙ ΔΙΑΔΙΚΑΣΙΕΣ ΣΥΜΜΟΡΦΩΣΗΣ [32]</a:t>
            </a:r>
            <a:endParaRPr lang="el-GR" sz="3200" b="1" dirty="0" smtClean="0">
              <a:solidFill>
                <a:srgbClr val="000099"/>
              </a:solidFill>
            </a:endParaRPr>
          </a:p>
        </p:txBody>
      </p:sp>
      <p:sp>
        <p:nvSpPr>
          <p:cNvPr id="35843" name="Rectangle 3"/>
          <p:cNvSpPr>
            <a:spLocks noGrp="1" noChangeArrowheads="1"/>
          </p:cNvSpPr>
          <p:nvPr>
            <p:ph idx="1"/>
          </p:nvPr>
        </p:nvSpPr>
        <p:spPr>
          <a:xfrm>
            <a:off x="323528" y="1600200"/>
            <a:ext cx="8363272" cy="4997152"/>
          </a:xfrm>
        </p:spPr>
        <p:txBody>
          <a:bodyPr/>
          <a:lstStyle/>
          <a:p>
            <a:pPr eaLnBrk="1" hangingPunct="1">
              <a:lnSpc>
                <a:spcPct val="80000"/>
              </a:lnSpc>
              <a:buFont typeface="Wingdings" pitchFamily="2" charset="2"/>
              <a:buNone/>
            </a:pPr>
            <a:r>
              <a:rPr lang="el-GR" b="1" i="1" dirty="0" smtClean="0">
                <a:solidFill>
                  <a:srgbClr val="000099"/>
                </a:solidFill>
                <a:latin typeface="Calibri" pitchFamily="34" charset="0"/>
              </a:rPr>
              <a:t>Όλα αυτά προσθέτουν αξία στη μετοχή;</a:t>
            </a:r>
          </a:p>
          <a:p>
            <a:pPr eaLnBrk="1" hangingPunct="1">
              <a:lnSpc>
                <a:spcPct val="80000"/>
              </a:lnSpc>
              <a:buFont typeface="Wingdings" pitchFamily="2" charset="2"/>
              <a:buNone/>
            </a:pPr>
            <a:r>
              <a:rPr lang="el-GR" sz="2400" b="1" dirty="0" smtClean="0">
                <a:solidFill>
                  <a:srgbClr val="000099"/>
                </a:solidFill>
                <a:latin typeface="Calibri" pitchFamily="34" charset="0"/>
              </a:rPr>
              <a:t>ΟΟΣΑ – 1998</a:t>
            </a:r>
          </a:p>
          <a:p>
            <a:pPr algn="just" eaLnBrk="1" hangingPunct="1">
              <a:lnSpc>
                <a:spcPct val="80000"/>
              </a:lnSpc>
              <a:buFont typeface="Wingdings" pitchFamily="2" charset="2"/>
              <a:buNone/>
            </a:pPr>
            <a:r>
              <a:rPr lang="en-US" sz="2400" b="1" dirty="0" smtClean="0">
                <a:solidFill>
                  <a:srgbClr val="000099"/>
                </a:solidFill>
                <a:latin typeface="Calibri" pitchFamily="34" charset="0"/>
              </a:rPr>
              <a:t>	</a:t>
            </a:r>
            <a:r>
              <a:rPr lang="el-GR" sz="2400" b="1" dirty="0" smtClean="0">
                <a:solidFill>
                  <a:srgbClr val="000099"/>
                </a:solidFill>
                <a:latin typeface="Calibri" pitchFamily="34" charset="0"/>
              </a:rPr>
              <a:t>Εταιρική Διακυβέρνηση: </a:t>
            </a:r>
            <a:r>
              <a:rPr lang="el-GR" sz="2400" dirty="0" smtClean="0">
                <a:solidFill>
                  <a:srgbClr val="000099"/>
                </a:solidFill>
                <a:latin typeface="Calibri" pitchFamily="34" charset="0"/>
              </a:rPr>
              <a:t>«η συμπεριφορά του υπεύθυνου πολίτη είναι συμβατή με την οικονομική στόχευση της δημιουργίας μακροπρόθεσμα οικονομικού κέρδους ούτως ώστε (μέσω αυτής) να ενισχυθεί η αξία του μετόχου (ή της επένδυσης)».</a:t>
            </a:r>
          </a:p>
          <a:p>
            <a:pPr algn="just" eaLnBrk="1" hangingPunct="1">
              <a:lnSpc>
                <a:spcPct val="80000"/>
              </a:lnSpc>
              <a:buFont typeface="Wingdings" pitchFamily="2" charset="2"/>
              <a:buNone/>
            </a:pPr>
            <a:endParaRPr lang="el-GR" sz="2400" dirty="0" smtClean="0">
              <a:solidFill>
                <a:srgbClr val="000099"/>
              </a:solidFill>
              <a:latin typeface="Calibri" pitchFamily="34" charset="0"/>
            </a:endParaRPr>
          </a:p>
          <a:p>
            <a:pPr algn="just" eaLnBrk="1" hangingPunct="1">
              <a:lnSpc>
                <a:spcPct val="80000"/>
              </a:lnSpc>
              <a:buFont typeface="Wingdings" pitchFamily="2" charset="2"/>
              <a:buNone/>
            </a:pPr>
            <a:r>
              <a:rPr lang="en-US" sz="2400" b="1" dirty="0" smtClean="0">
                <a:solidFill>
                  <a:srgbClr val="000099"/>
                </a:solidFill>
                <a:latin typeface="Calibri" pitchFamily="34" charset="0"/>
              </a:rPr>
              <a:t>	</a:t>
            </a:r>
            <a:r>
              <a:rPr lang="el-GR" sz="2400" b="1" dirty="0" smtClean="0">
                <a:solidFill>
                  <a:srgbClr val="000099"/>
                </a:solidFill>
                <a:latin typeface="Calibri" pitchFamily="34" charset="0"/>
              </a:rPr>
              <a:t>Ωστόσο, </a:t>
            </a:r>
            <a:r>
              <a:rPr lang="el-GR" sz="2400" dirty="0" smtClean="0">
                <a:solidFill>
                  <a:srgbClr val="000099"/>
                </a:solidFill>
                <a:latin typeface="Calibri" pitchFamily="34" charset="0"/>
              </a:rPr>
              <a:t>πληθώρα ερευνών δείχνει ότι ένα καθαρό, αδιαμφισβήτητο συμπέρασμα, είναι πρόωρο ακόμη να εξαχθεί. Το βέβαιο είναι ότι η ΕΚΕ, ως κριτήριο επιλογής επενδυτικών τοποθετήσεων είναι - μαζί με την Εταιρική Διακυβέρνηση και τις διαδικασίες Συμμόρφωσης- πολύ ψηλά στο </a:t>
            </a:r>
            <a:r>
              <a:rPr lang="en-US" sz="2400" dirty="0" smtClean="0">
                <a:solidFill>
                  <a:srgbClr val="000099"/>
                </a:solidFill>
                <a:latin typeface="Calibri" pitchFamily="34" charset="0"/>
              </a:rPr>
              <a:t>check-list </a:t>
            </a:r>
            <a:r>
              <a:rPr lang="el-GR" sz="2400" dirty="0" smtClean="0">
                <a:solidFill>
                  <a:srgbClr val="000099"/>
                </a:solidFill>
                <a:latin typeface="Calibri" pitchFamily="34" charset="0"/>
              </a:rPr>
              <a:t>των διεθνών κεφαλαιαγορών. </a:t>
            </a:r>
          </a:p>
          <a:p>
            <a:pPr eaLnBrk="1" hangingPunct="1">
              <a:lnSpc>
                <a:spcPct val="80000"/>
              </a:lnSpc>
            </a:pPr>
            <a:endParaRPr lang="el-GR" sz="2400" b="1" dirty="0" smtClean="0">
              <a:solidFill>
                <a:srgbClr val="000099"/>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7088" y="333375"/>
            <a:ext cx="7845425" cy="809625"/>
          </a:xfrm>
        </p:spPr>
        <p:txBody>
          <a:bodyPr>
            <a:noAutofit/>
          </a:bodyPr>
          <a:lstStyle/>
          <a:p>
            <a:pPr algn="ctr"/>
            <a:r>
              <a:rPr lang="el-GR" sz="2800" b="1" dirty="0" smtClean="0">
                <a:solidFill>
                  <a:srgbClr val="000099"/>
                </a:solidFill>
                <a:latin typeface="Comic Sans MS" pitchFamily="66" charset="0"/>
              </a:rPr>
              <a:t>Ε.Κ.Ε., ΕΤΑΙΡΙΚΗ ΔΙΑΚΥΒΕΡΝΗΣΗ ΚΑΙ ΔΙΑΔΙΚΑΣΙΕΣ ΣΥΜΜΟΡΦΩΣΗΣ [33]</a:t>
            </a:r>
          </a:p>
        </p:txBody>
      </p:sp>
      <p:sp>
        <p:nvSpPr>
          <p:cNvPr id="37891" name="Rectangle 3"/>
          <p:cNvSpPr>
            <a:spLocks noGrp="1" noChangeArrowheads="1"/>
          </p:cNvSpPr>
          <p:nvPr>
            <p:ph idx="1"/>
          </p:nvPr>
        </p:nvSpPr>
        <p:spPr>
          <a:xfrm>
            <a:off x="251520" y="1557338"/>
            <a:ext cx="8708330" cy="4823990"/>
          </a:xfrm>
        </p:spPr>
        <p:txBody>
          <a:bodyPr/>
          <a:lstStyle/>
          <a:p>
            <a:pPr>
              <a:lnSpc>
                <a:spcPct val="90000"/>
              </a:lnSpc>
            </a:pPr>
            <a:r>
              <a:rPr lang="el-GR" dirty="0" smtClean="0">
                <a:solidFill>
                  <a:srgbClr val="000099"/>
                </a:solidFill>
              </a:rPr>
              <a:t>Πόσο επίκαιρη είναι αυτή η θεματολογία για  ένα δικηγόρο; </a:t>
            </a:r>
          </a:p>
          <a:p>
            <a:pPr lvl="1" algn="just">
              <a:lnSpc>
                <a:spcPct val="90000"/>
              </a:lnSpc>
              <a:buFont typeface="Wingdings" pitchFamily="2" charset="2"/>
              <a:buChar char="§"/>
            </a:pPr>
            <a:r>
              <a:rPr lang="el-GR" sz="2400" dirty="0" smtClean="0">
                <a:solidFill>
                  <a:srgbClr val="000099"/>
                </a:solidFill>
              </a:rPr>
              <a:t>Αποτελεί προφανώς αντικείμενο απασχόλησης για ένα δικηγόρο εισηγμένης εταιρείας, ιδίως αν στο μετοχολόγιό της συμμετέχουν ξένοι θεσμικοί επενδυτές ή απευθύνεται έστω σποραδικά στη διεθνή χρηματαγορά (</a:t>
            </a:r>
            <a:r>
              <a:rPr lang="en-US" sz="2400" dirty="0" smtClean="0">
                <a:solidFill>
                  <a:srgbClr val="000099"/>
                </a:solidFill>
              </a:rPr>
              <a:t>UK Bribery Act)</a:t>
            </a:r>
            <a:endParaRPr lang="el-GR" sz="2400" dirty="0" smtClean="0">
              <a:solidFill>
                <a:srgbClr val="000099"/>
              </a:solidFill>
            </a:endParaRPr>
          </a:p>
          <a:p>
            <a:pPr lvl="1" algn="just">
              <a:lnSpc>
                <a:spcPct val="90000"/>
              </a:lnSpc>
              <a:buFont typeface="Wingdings" pitchFamily="2" charset="2"/>
              <a:buChar char="§"/>
            </a:pPr>
            <a:r>
              <a:rPr lang="el-GR" sz="2400" dirty="0" smtClean="0">
                <a:solidFill>
                  <a:srgbClr val="000099"/>
                </a:solidFill>
              </a:rPr>
              <a:t>Έννοιες και πρακτικές Ε.Δ. (ιδίως εκτελεστικά/μη εκτελεστικά μέλη) διαχέονται ολοένα και περισσότερο στη ζωή και τη λειτουργία ακόμη και μη εισηγμένων εταιρειών </a:t>
            </a:r>
          </a:p>
          <a:p>
            <a:pPr lvl="1" algn="just">
              <a:lnSpc>
                <a:spcPct val="90000"/>
              </a:lnSpc>
              <a:buFont typeface="Wingdings" pitchFamily="2" charset="2"/>
              <a:buChar char="§"/>
            </a:pPr>
            <a:r>
              <a:rPr lang="el-GR" sz="2400" dirty="0" smtClean="0">
                <a:solidFill>
                  <a:srgbClr val="000099"/>
                </a:solidFill>
              </a:rPr>
              <a:t>Πιθανόν να επανέλθουν με ορμή στην επικαιρότητα εφόσον υπάρξει κύμα εξαγορών ελληνικών επιχειρήσεων με κεφάλαια του εξωτερικού</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77813"/>
            <a:ext cx="7618413" cy="919162"/>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[34]</a:t>
            </a:r>
          </a:p>
        </p:txBody>
      </p:sp>
      <p:sp>
        <p:nvSpPr>
          <p:cNvPr id="38915" name="Rectangle 3"/>
          <p:cNvSpPr>
            <a:spLocks noGrp="1" noChangeArrowheads="1"/>
          </p:cNvSpPr>
          <p:nvPr>
            <p:ph idx="1"/>
          </p:nvPr>
        </p:nvSpPr>
        <p:spPr>
          <a:xfrm>
            <a:off x="179512" y="1557338"/>
            <a:ext cx="8640960" cy="5111750"/>
          </a:xfrm>
        </p:spPr>
        <p:txBody>
          <a:bodyPr>
            <a:normAutofit fontScale="92500" lnSpcReduction="20000"/>
          </a:bodyPr>
          <a:lstStyle/>
          <a:p>
            <a:pPr lvl="1" algn="just">
              <a:buFont typeface="Wingdings" pitchFamily="2" charset="2"/>
              <a:buChar char="§"/>
            </a:pPr>
            <a:r>
              <a:rPr lang="el-GR" sz="2600" dirty="0" smtClean="0">
                <a:solidFill>
                  <a:srgbClr val="000099"/>
                </a:solidFill>
              </a:rPr>
              <a:t>Ειδικά στις επιχειρήσεις που ανήκουν σε Ομίλους πολυεθνικών, με μετοχές εισηγμένες σε ΗΠΑ και Ηνωμένο Βασίλειο, τα προγράμματα </a:t>
            </a:r>
            <a:r>
              <a:rPr lang="en-US" sz="2600" dirty="0" smtClean="0">
                <a:solidFill>
                  <a:srgbClr val="000099"/>
                </a:solidFill>
              </a:rPr>
              <a:t>Compliance </a:t>
            </a:r>
            <a:r>
              <a:rPr lang="el-GR" sz="2600" dirty="0" smtClean="0">
                <a:solidFill>
                  <a:srgbClr val="000099"/>
                </a:solidFill>
              </a:rPr>
              <a:t>αποτελούν αντικείμενα πρώτης προτεραιότητας</a:t>
            </a:r>
            <a:r>
              <a:rPr lang="en-US" sz="2600" dirty="0" smtClean="0">
                <a:solidFill>
                  <a:srgbClr val="000099"/>
                </a:solidFill>
              </a:rPr>
              <a:t> </a:t>
            </a:r>
            <a:r>
              <a:rPr lang="el-GR" sz="2600" dirty="0" smtClean="0">
                <a:solidFill>
                  <a:srgbClr val="000099"/>
                </a:solidFill>
              </a:rPr>
              <a:t> για τους επικεφαλής των Νομικών Υπηρεσιών τους</a:t>
            </a:r>
            <a:r>
              <a:rPr lang="en-US" sz="2600" dirty="0" smtClean="0">
                <a:solidFill>
                  <a:srgbClr val="000099"/>
                </a:solidFill>
              </a:rPr>
              <a:t>*</a:t>
            </a:r>
            <a:endParaRPr lang="el-GR" sz="2600" dirty="0" smtClean="0">
              <a:solidFill>
                <a:srgbClr val="000099"/>
              </a:solidFill>
            </a:endParaRPr>
          </a:p>
          <a:p>
            <a:pPr lvl="1" algn="just">
              <a:buFont typeface="Wingdings" pitchFamily="2" charset="2"/>
              <a:buChar char="§"/>
            </a:pPr>
            <a:endParaRPr lang="el-GR" sz="2600" dirty="0" smtClean="0">
              <a:solidFill>
                <a:srgbClr val="000099"/>
              </a:solidFill>
            </a:endParaRPr>
          </a:p>
          <a:p>
            <a:pPr lvl="1" algn="just">
              <a:buFont typeface="Wingdings" pitchFamily="2" charset="2"/>
              <a:buChar char="§"/>
            </a:pPr>
            <a:r>
              <a:rPr lang="el-GR" sz="2600" dirty="0" smtClean="0">
                <a:solidFill>
                  <a:srgbClr val="000099"/>
                </a:solidFill>
              </a:rPr>
              <a:t>Έρευνες μεταξύ 2005 και 2010 δείχνουν ότι το μέσο κόστος προγραμμάτων </a:t>
            </a:r>
            <a:r>
              <a:rPr lang="en-US" sz="2600" dirty="0" smtClean="0">
                <a:solidFill>
                  <a:srgbClr val="000099"/>
                </a:solidFill>
              </a:rPr>
              <a:t>Compliance </a:t>
            </a:r>
            <a:r>
              <a:rPr lang="el-GR" sz="2600" dirty="0" smtClean="0">
                <a:solidFill>
                  <a:srgbClr val="000099"/>
                </a:solidFill>
              </a:rPr>
              <a:t>στις ΗΠΑ υπολογιζόταν ετησίως από 1 έως 6% των εσόδων επιχειρήσεων με τζίρους άνω του 1 δισ. $. Για επιχειρήσεις του κλάδο των </a:t>
            </a:r>
            <a:r>
              <a:rPr lang="en-US" sz="2600" dirty="0" smtClean="0">
                <a:solidFill>
                  <a:srgbClr val="000099"/>
                </a:solidFill>
              </a:rPr>
              <a:t>Securities</a:t>
            </a:r>
            <a:r>
              <a:rPr lang="el-GR" sz="2600" dirty="0" smtClean="0">
                <a:solidFill>
                  <a:srgbClr val="000099"/>
                </a:solidFill>
              </a:rPr>
              <a:t>, το ποσοστό ανέβαινε στο 13% των εσόδων. Το συνολικό κόστος του συνόλου των Επιχειρήσεων υπολογιζόταν σε 970 Δις $.</a:t>
            </a:r>
          </a:p>
          <a:p>
            <a:pPr lvl="1">
              <a:buFont typeface="Wingdings" pitchFamily="2" charset="2"/>
              <a:buNone/>
            </a:pPr>
            <a:endParaRPr lang="el-GR" sz="2200" dirty="0" smtClean="0">
              <a:solidFill>
                <a:srgbClr val="000099"/>
              </a:solidFill>
            </a:endParaRPr>
          </a:p>
          <a:p>
            <a:pPr lvl="1" algn="r">
              <a:buFont typeface="Wingdings" pitchFamily="2" charset="2"/>
              <a:buNone/>
            </a:pPr>
            <a:endParaRPr lang="el-GR" sz="2200" dirty="0" smtClean="0">
              <a:solidFill>
                <a:srgbClr val="000099"/>
              </a:solidFill>
            </a:endParaRPr>
          </a:p>
          <a:p>
            <a:pPr lvl="1" algn="r">
              <a:buFont typeface="Wingdings" pitchFamily="2" charset="2"/>
              <a:buNone/>
            </a:pPr>
            <a:endParaRPr lang="en-US" sz="2200" dirty="0" smtClean="0">
              <a:solidFill>
                <a:srgbClr val="000099"/>
              </a:solidFill>
            </a:endParaRPr>
          </a:p>
          <a:p>
            <a:pPr lvl="1" algn="r">
              <a:buFont typeface="Wingdings" pitchFamily="2" charset="2"/>
              <a:buNone/>
            </a:pPr>
            <a:r>
              <a:rPr lang="en-US" sz="1200" dirty="0" smtClean="0">
                <a:solidFill>
                  <a:srgbClr val="000099"/>
                </a:solidFill>
              </a:rPr>
              <a:t>*</a:t>
            </a:r>
            <a:r>
              <a:rPr lang="el-GR" sz="1200" dirty="0" smtClean="0">
                <a:solidFill>
                  <a:srgbClr val="000099"/>
                </a:solidFill>
              </a:rPr>
              <a:t>Πηγή</a:t>
            </a:r>
            <a:r>
              <a:rPr lang="en-US" sz="1200" dirty="0" smtClean="0">
                <a:solidFill>
                  <a:srgbClr val="000099"/>
                </a:solidFill>
              </a:rPr>
              <a:t> ACC/Chief Legal Officer survey 2013</a:t>
            </a:r>
            <a:r>
              <a:rPr lang="el-GR" sz="2200" dirty="0" smtClean="0">
                <a:solidFill>
                  <a:srgbClr val="000099"/>
                </a:solidFill>
              </a:rPr>
              <a:t> </a:t>
            </a:r>
          </a:p>
          <a:p>
            <a:endParaRPr lang="el-GR" sz="2400" dirty="0"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188" y="620713"/>
            <a:ext cx="7993062" cy="792162"/>
          </a:xfrm>
        </p:spPr>
        <p:txBody>
          <a:bodyPr>
            <a:normAutofit fontScale="90000"/>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[35]</a:t>
            </a:r>
            <a:endParaRPr lang="el-GR" sz="2400" dirty="0" smtClean="0">
              <a:solidFill>
                <a:srgbClr val="000066"/>
              </a:solidFill>
            </a:endParaRPr>
          </a:p>
        </p:txBody>
      </p:sp>
      <p:sp>
        <p:nvSpPr>
          <p:cNvPr id="41987" name="Rectangle 3"/>
          <p:cNvSpPr>
            <a:spLocks noGrp="1" noChangeArrowheads="1"/>
          </p:cNvSpPr>
          <p:nvPr>
            <p:ph idx="1"/>
          </p:nvPr>
        </p:nvSpPr>
        <p:spPr>
          <a:xfrm>
            <a:off x="395537" y="1772817"/>
            <a:ext cx="8208714" cy="4896272"/>
          </a:xfrm>
        </p:spPr>
        <p:txBody>
          <a:bodyPr/>
          <a:lstStyle/>
          <a:p>
            <a:pPr algn="just">
              <a:buFont typeface="Wingdings" pitchFamily="2" charset="2"/>
              <a:buNone/>
            </a:pPr>
            <a:r>
              <a:rPr lang="el-GR" dirty="0" smtClean="0"/>
              <a:t>	</a:t>
            </a:r>
            <a:r>
              <a:rPr lang="el-GR" i="1" dirty="0" smtClean="0">
                <a:solidFill>
                  <a:srgbClr val="000066"/>
                </a:solidFill>
              </a:rPr>
              <a:t>« Η νομική λειτουργία από το νομικό σύμβουλο και κάτω θα πρέπει να έχει πολύ μεγάλο φάσμα δραστηριοτήτων</a:t>
            </a:r>
            <a:r>
              <a:rPr lang="en-GB" i="1" dirty="0" smtClean="0">
                <a:solidFill>
                  <a:srgbClr val="000066"/>
                </a:solidFill>
              </a:rPr>
              <a:t>. </a:t>
            </a:r>
            <a:r>
              <a:rPr lang="el-GR" i="1" dirty="0" smtClean="0">
                <a:solidFill>
                  <a:srgbClr val="000066"/>
                </a:solidFill>
              </a:rPr>
              <a:t>Θα πρέπει να εμπλέκεται στις συζητήσεις διαφόρων ειδών κινδύνου, όχι μόνο κινδύνου νομικής υφής, και θα πρέπει να εμπλέκεται στις περισσότερες από τις σοβαρές αποφάσεις ως μέλος της ανώτατης διοικητικής </a:t>
            </a:r>
            <a:r>
              <a:rPr lang="en-GB" i="1" dirty="0" smtClean="0">
                <a:solidFill>
                  <a:srgbClr val="000066"/>
                </a:solidFill>
              </a:rPr>
              <a:t> </a:t>
            </a:r>
            <a:r>
              <a:rPr lang="el-GR" i="1" dirty="0" smtClean="0">
                <a:solidFill>
                  <a:srgbClr val="000066"/>
                </a:solidFill>
              </a:rPr>
              <a:t>ομάδας.»</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549275"/>
            <a:ext cx="8424936" cy="863600"/>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[36]</a:t>
            </a:r>
            <a:endParaRPr lang="el-GR" sz="2400" dirty="0" smtClean="0">
              <a:solidFill>
                <a:srgbClr val="000066"/>
              </a:solidFill>
            </a:endParaRPr>
          </a:p>
        </p:txBody>
      </p:sp>
      <p:sp>
        <p:nvSpPr>
          <p:cNvPr id="43011" name="Rectangle 3"/>
          <p:cNvSpPr>
            <a:spLocks noGrp="1" noChangeArrowheads="1"/>
          </p:cNvSpPr>
          <p:nvPr>
            <p:ph idx="1"/>
          </p:nvPr>
        </p:nvSpPr>
        <p:spPr>
          <a:xfrm>
            <a:off x="323528" y="1557338"/>
            <a:ext cx="8569647" cy="4608512"/>
          </a:xfrm>
        </p:spPr>
        <p:txBody>
          <a:bodyPr/>
          <a:lstStyle/>
          <a:p>
            <a:pPr>
              <a:lnSpc>
                <a:spcPct val="80000"/>
              </a:lnSpc>
              <a:buFont typeface="Wingdings" pitchFamily="2" charset="2"/>
              <a:buNone/>
            </a:pPr>
            <a:r>
              <a:rPr lang="en-GB" sz="2400" dirty="0" smtClean="0">
                <a:solidFill>
                  <a:srgbClr val="000066"/>
                </a:solidFill>
                <a:latin typeface="Calibri" pitchFamily="34" charset="0"/>
              </a:rPr>
              <a:t>	</a:t>
            </a:r>
            <a:endParaRPr lang="el-GR" sz="2400" dirty="0" smtClean="0">
              <a:solidFill>
                <a:srgbClr val="000066"/>
              </a:solidFill>
              <a:latin typeface="Calibri" pitchFamily="34" charset="0"/>
            </a:endParaRPr>
          </a:p>
          <a:p>
            <a:pPr algn="just">
              <a:lnSpc>
                <a:spcPct val="80000"/>
              </a:lnSpc>
            </a:pPr>
            <a:r>
              <a:rPr lang="el-GR" sz="2600" i="1" dirty="0" smtClean="0">
                <a:solidFill>
                  <a:srgbClr val="000066"/>
                </a:solidFill>
                <a:latin typeface="Calibri" pitchFamily="34" charset="0"/>
              </a:rPr>
              <a:t>«Ο Νομικός Σύμβουλος, είτε σε πρωταγωνιστικό είτε σε υποστηρικτικό  ρόλο, θα πρέπει να εμπλέκεται στη </a:t>
            </a:r>
            <a:r>
              <a:rPr lang="el-GR" sz="2600" b="1" i="1" dirty="0" smtClean="0">
                <a:solidFill>
                  <a:srgbClr val="000066"/>
                </a:solidFill>
                <a:latin typeface="Calibri" pitchFamily="34" charset="0"/>
              </a:rPr>
              <a:t>συμμόρφωση</a:t>
            </a:r>
            <a:r>
              <a:rPr lang="el-GR" sz="2600" i="1" dirty="0" smtClean="0">
                <a:solidFill>
                  <a:srgbClr val="000066"/>
                </a:solidFill>
                <a:latin typeface="Calibri" pitchFamily="34" charset="0"/>
              </a:rPr>
              <a:t> με τους νόμους και τους κανονισμούς σε όλο τον κόσμο, καθιερώνοντας</a:t>
            </a:r>
            <a:r>
              <a:rPr lang="en-GB" sz="2600" i="1" dirty="0" smtClean="0">
                <a:solidFill>
                  <a:srgbClr val="000066"/>
                </a:solidFill>
                <a:latin typeface="Calibri" pitchFamily="34" charset="0"/>
              </a:rPr>
              <a:t> </a:t>
            </a:r>
            <a:r>
              <a:rPr lang="el-GR" sz="2600" i="1" dirty="0" smtClean="0">
                <a:solidFill>
                  <a:srgbClr val="000066"/>
                </a:solidFill>
                <a:latin typeface="Calibri" pitchFamily="34" charset="0"/>
              </a:rPr>
              <a:t>ενιαίες παγκόσμιες αξίες και πρότυπα πέραν όσων οι χρηματοπιστωτικοί και οι νομικοί κανόνες απαιτούν,</a:t>
            </a:r>
            <a:r>
              <a:rPr lang="en-GB" sz="2600" i="1" dirty="0" smtClean="0">
                <a:solidFill>
                  <a:srgbClr val="000066"/>
                </a:solidFill>
                <a:latin typeface="Calibri" pitchFamily="34" charset="0"/>
              </a:rPr>
              <a:t> </a:t>
            </a:r>
            <a:r>
              <a:rPr lang="el-GR" sz="2600" i="1" dirty="0" smtClean="0">
                <a:solidFill>
                  <a:srgbClr val="000066"/>
                </a:solidFill>
                <a:latin typeface="Calibri" pitchFamily="34" charset="0"/>
              </a:rPr>
              <a:t>διαμορφώνοντας την </a:t>
            </a:r>
            <a:r>
              <a:rPr lang="el-GR" sz="2600" b="1" i="1" dirty="0" smtClean="0">
                <a:solidFill>
                  <a:srgbClr val="000066"/>
                </a:solidFill>
                <a:latin typeface="Calibri" pitchFamily="34" charset="0"/>
              </a:rPr>
              <a:t>εταιρική διακυβέρνηση,</a:t>
            </a:r>
            <a:r>
              <a:rPr lang="el-GR" sz="2600" i="1" dirty="0" smtClean="0">
                <a:solidFill>
                  <a:srgbClr val="000066"/>
                </a:solidFill>
                <a:latin typeface="Calibri" pitchFamily="34" charset="0"/>
              </a:rPr>
              <a:t> την δημόσια επικοινωνία της, τη φήμη της και το </a:t>
            </a:r>
            <a:r>
              <a:rPr lang="el-GR" sz="2600" b="1" i="1" dirty="0" smtClean="0">
                <a:solidFill>
                  <a:srgbClr val="000066"/>
                </a:solidFill>
                <a:latin typeface="Calibri" pitchFamily="34" charset="0"/>
              </a:rPr>
              <a:t>ρόλο της ως εταιρικός πολίτης</a:t>
            </a:r>
            <a:r>
              <a:rPr lang="el-GR" sz="2600" i="1" dirty="0" smtClean="0">
                <a:solidFill>
                  <a:srgbClr val="000066"/>
                </a:solidFill>
                <a:latin typeface="Calibri" pitchFamily="34" charset="0"/>
              </a:rPr>
              <a:t>.</a:t>
            </a:r>
            <a:r>
              <a:rPr lang="en-GB" sz="2600" i="1" dirty="0" smtClean="0">
                <a:solidFill>
                  <a:srgbClr val="000066"/>
                </a:solidFill>
                <a:latin typeface="Calibri" pitchFamily="34" charset="0"/>
              </a:rPr>
              <a:t> </a:t>
            </a:r>
            <a:r>
              <a:rPr lang="el-GR" sz="2600" i="1" dirty="0" smtClean="0">
                <a:solidFill>
                  <a:srgbClr val="000066"/>
                </a:solidFill>
                <a:latin typeface="Calibri" pitchFamily="34" charset="0"/>
              </a:rPr>
              <a:t>Περιλαμβάνει επίσης τη συμμετοχή τελικά στην αντιμετώπιση του ερωτήματος του </a:t>
            </a:r>
            <a:r>
              <a:rPr lang="el-GR" sz="2600" b="1" i="1" dirty="0" smtClean="0">
                <a:solidFill>
                  <a:srgbClr val="000066"/>
                </a:solidFill>
                <a:latin typeface="Calibri" pitchFamily="34" charset="0"/>
              </a:rPr>
              <a:t>πώς εξισορροπούνται τα ιδιωτικά συμφέροντα της εταιρείας με τα δημόσια συμφέροντα</a:t>
            </a:r>
            <a:r>
              <a:rPr lang="en-US" sz="2600" i="1" dirty="0" smtClean="0">
                <a:solidFill>
                  <a:srgbClr val="000066"/>
                </a:solidFill>
                <a:latin typeface="Calibri" pitchFamily="34" charset="0"/>
              </a:rPr>
              <a:t> </a:t>
            </a:r>
            <a:r>
              <a:rPr lang="el-GR" sz="2600" i="1" dirty="0" smtClean="0">
                <a:solidFill>
                  <a:srgbClr val="000066"/>
                </a:solidFill>
                <a:latin typeface="Calibri" pitchFamily="34" charset="0"/>
              </a:rPr>
              <a:t>που επηρεάζονται από τις πράξεις της.»</a:t>
            </a:r>
            <a:endParaRPr lang="el-GR" sz="2600" i="1" dirty="0" smtClean="0">
              <a:solidFill>
                <a:srgbClr val="000066"/>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277813"/>
            <a:ext cx="7618413" cy="990600"/>
          </a:xfrm>
        </p:spPr>
        <p:txBody>
          <a:bodyPr/>
          <a:lstStyle/>
          <a:p>
            <a:pPr algn="ctr"/>
            <a:r>
              <a:rPr lang="el-GR" sz="2400" b="1" dirty="0" smtClean="0">
                <a:solidFill>
                  <a:srgbClr val="000099"/>
                </a:solidFill>
                <a:latin typeface="Comic Sans MS" pitchFamily="66" charset="0"/>
              </a:rPr>
              <a:t>Ε.Κ.Ε., ΕΤΑΙΡΙΚΗ ΔΙΑΚΥΒΕΡΝΗΣΗ ΚΑΙ ΔΙΑΔΙΚΑΣΙΕΣ ΣΥΜΜΟΡΦΩΣΗΣ [37]</a:t>
            </a:r>
            <a:endParaRPr lang="el-GR" sz="2400" dirty="0" smtClean="0"/>
          </a:p>
        </p:txBody>
      </p:sp>
      <p:sp>
        <p:nvSpPr>
          <p:cNvPr id="3" name="Content Placeholder 2"/>
          <p:cNvSpPr>
            <a:spLocks noGrp="1"/>
          </p:cNvSpPr>
          <p:nvPr>
            <p:ph idx="1"/>
          </p:nvPr>
        </p:nvSpPr>
        <p:spPr>
          <a:xfrm>
            <a:off x="395537" y="1484313"/>
            <a:ext cx="8496943" cy="5041031"/>
          </a:xfrm>
        </p:spPr>
        <p:txBody>
          <a:bodyPr>
            <a:normAutofit lnSpcReduction="10000"/>
          </a:bodyPr>
          <a:lstStyle/>
          <a:p>
            <a:pPr>
              <a:buClr>
                <a:schemeClr val="tx1">
                  <a:lumMod val="85000"/>
                  <a:lumOff val="15000"/>
                </a:schemeClr>
              </a:buClr>
              <a:buFont typeface="Wingdings" pitchFamily="2" charset="2"/>
              <a:buChar char="q"/>
              <a:defRPr/>
            </a:pPr>
            <a:r>
              <a:rPr lang="el-GR" b="1" dirty="0" smtClean="0">
                <a:solidFill>
                  <a:srgbClr val="000099"/>
                </a:solidFill>
              </a:rPr>
              <a:t>Μερικά τελικά συμπεράσματα:</a:t>
            </a:r>
          </a:p>
          <a:p>
            <a:pPr marL="571500" indent="-571500" algn="just">
              <a:buClr>
                <a:schemeClr val="tx1">
                  <a:lumMod val="85000"/>
                  <a:lumOff val="15000"/>
                </a:schemeClr>
              </a:buClr>
              <a:buFont typeface="Wingdings" pitchFamily="2" charset="2"/>
              <a:buChar char="ü"/>
              <a:defRPr/>
            </a:pPr>
            <a:r>
              <a:rPr lang="el-GR" sz="2400" dirty="0" smtClean="0">
                <a:solidFill>
                  <a:srgbClr val="000099"/>
                </a:solidFill>
              </a:rPr>
              <a:t>Η συζήτηση σε διεθνές επίπεδο αποσκοπεί στην αναζήτηση διαδικασιών εντοπισμού και αντιμετώπισης των </a:t>
            </a:r>
            <a:r>
              <a:rPr lang="el-GR" sz="2400" b="1" dirty="0" smtClean="0">
                <a:solidFill>
                  <a:srgbClr val="000099"/>
                </a:solidFill>
              </a:rPr>
              <a:t>κινδύνων</a:t>
            </a:r>
            <a:r>
              <a:rPr lang="el-GR" sz="2400" dirty="0" smtClean="0">
                <a:solidFill>
                  <a:srgbClr val="000099"/>
                </a:solidFill>
              </a:rPr>
              <a:t>, λειτουργικών αλλά και φήμης</a:t>
            </a:r>
          </a:p>
          <a:p>
            <a:pPr marL="571500" indent="-571500" algn="just">
              <a:buClr>
                <a:schemeClr val="tx1">
                  <a:lumMod val="85000"/>
                  <a:lumOff val="15000"/>
                </a:schemeClr>
              </a:buClr>
              <a:buFont typeface="Wingdings" pitchFamily="2" charset="2"/>
              <a:buChar char="ü"/>
              <a:defRPr/>
            </a:pPr>
            <a:r>
              <a:rPr lang="el-GR" sz="2400" dirty="0" smtClean="0">
                <a:solidFill>
                  <a:srgbClr val="000099"/>
                </a:solidFill>
              </a:rPr>
              <a:t>Οι πρακτικές Ε.Δ</a:t>
            </a:r>
            <a:r>
              <a:rPr lang="en-US" sz="2400" dirty="0" smtClean="0">
                <a:solidFill>
                  <a:srgbClr val="000099"/>
                </a:solidFill>
              </a:rPr>
              <a:t>.</a:t>
            </a:r>
            <a:r>
              <a:rPr lang="el-GR" sz="2400" dirty="0" smtClean="0">
                <a:solidFill>
                  <a:srgbClr val="000099"/>
                </a:solidFill>
              </a:rPr>
              <a:t> και οι Διαδικασίες Συμμόρφωσης και Δεοντολογίας θεωρούνται πλέον ως ένα σύνολο </a:t>
            </a:r>
            <a:r>
              <a:rPr lang="el-GR" sz="2400" b="1" dirty="0" smtClean="0">
                <a:solidFill>
                  <a:srgbClr val="000099"/>
                </a:solidFill>
              </a:rPr>
              <a:t>(</a:t>
            </a:r>
            <a:r>
              <a:rPr lang="en-US" sz="2400" b="1" dirty="0" smtClean="0">
                <a:solidFill>
                  <a:srgbClr val="000099"/>
                </a:solidFill>
              </a:rPr>
              <a:t>GRC) </a:t>
            </a:r>
            <a:r>
              <a:rPr lang="el-GR" sz="2400" dirty="0" smtClean="0">
                <a:solidFill>
                  <a:srgbClr val="000099"/>
                </a:solidFill>
              </a:rPr>
              <a:t>και παγιώνονται ως απαιτούμενα για την παρουσία ή την προσφυγή στη διεθνή κεφαλαιαγορά. Αποτελούν </a:t>
            </a:r>
            <a:r>
              <a:rPr lang="el-GR" sz="2400" b="1" dirty="0" smtClean="0">
                <a:solidFill>
                  <a:srgbClr val="000099"/>
                </a:solidFill>
              </a:rPr>
              <a:t>γλώσσα επικοινωνίας </a:t>
            </a:r>
            <a:r>
              <a:rPr lang="el-GR" sz="2400" dirty="0" smtClean="0">
                <a:solidFill>
                  <a:srgbClr val="000099"/>
                </a:solidFill>
              </a:rPr>
              <a:t>μεταξύ των χρηματαγορών</a:t>
            </a:r>
          </a:p>
          <a:p>
            <a:pPr marL="571500" indent="-571500" algn="just">
              <a:buClr>
                <a:schemeClr val="tx1">
                  <a:lumMod val="85000"/>
                  <a:lumOff val="15000"/>
                </a:schemeClr>
              </a:buClr>
              <a:buFont typeface="Wingdings" pitchFamily="2" charset="2"/>
              <a:buChar char="ü"/>
              <a:defRPr/>
            </a:pPr>
            <a:r>
              <a:rPr lang="el-GR" sz="2400" dirty="0" smtClean="0">
                <a:solidFill>
                  <a:srgbClr val="000099"/>
                </a:solidFill>
              </a:rPr>
              <a:t>Δεν πρόκειται για διαδικασίες και πολιτικές μοναδιαίας (ο</a:t>
            </a:r>
            <a:r>
              <a:rPr lang="en-US" sz="2400" dirty="0" smtClean="0">
                <a:solidFill>
                  <a:srgbClr val="000099"/>
                </a:solidFill>
              </a:rPr>
              <a:t>ne off</a:t>
            </a:r>
            <a:r>
              <a:rPr lang="el-GR" sz="2400" dirty="0" smtClean="0">
                <a:solidFill>
                  <a:srgbClr val="000099"/>
                </a:solidFill>
              </a:rPr>
              <a:t>),</a:t>
            </a:r>
            <a:r>
              <a:rPr lang="en-US" sz="2400" dirty="0" smtClean="0">
                <a:solidFill>
                  <a:srgbClr val="000099"/>
                </a:solidFill>
              </a:rPr>
              <a:t> </a:t>
            </a:r>
            <a:r>
              <a:rPr lang="el-GR" sz="2400" dirty="0" smtClean="0">
                <a:solidFill>
                  <a:srgbClr val="000099"/>
                </a:solidFill>
              </a:rPr>
              <a:t>αλλά για απέραντης (</a:t>
            </a:r>
            <a:r>
              <a:rPr lang="en-US" sz="2400" dirty="0" smtClean="0">
                <a:solidFill>
                  <a:srgbClr val="000099"/>
                </a:solidFill>
              </a:rPr>
              <a:t>open ended) </a:t>
            </a:r>
            <a:r>
              <a:rPr lang="el-GR" sz="2400" dirty="0" smtClean="0">
                <a:solidFill>
                  <a:srgbClr val="000099"/>
                </a:solidFill>
              </a:rPr>
              <a:t>εφαρμογής</a:t>
            </a:r>
          </a:p>
          <a:p>
            <a:pPr marL="571500" indent="-571500" algn="just">
              <a:buClr>
                <a:schemeClr val="tx1">
                  <a:lumMod val="85000"/>
                  <a:lumOff val="15000"/>
                </a:schemeClr>
              </a:buClr>
              <a:buFont typeface="Wingdings" pitchFamily="2" charset="2"/>
              <a:buChar char="ü"/>
              <a:defRPr/>
            </a:pPr>
            <a:r>
              <a:rPr lang="el-GR" sz="2400" dirty="0" smtClean="0">
                <a:solidFill>
                  <a:srgbClr val="000099"/>
                </a:solidFill>
              </a:rPr>
              <a:t>Σε κάθε περίπτωση, αποτελούν ένα νέο σημαντικό τομέα δραστηριοποίησης για Νομικούς και Δικηγόρους </a:t>
            </a:r>
          </a:p>
          <a:p>
            <a:pPr marL="571500" indent="-571500">
              <a:buFont typeface="Wingdings" pitchFamily="2" charset="2"/>
              <a:buChar char="ü"/>
              <a:defRPr/>
            </a:pPr>
            <a:endParaRPr lang="el-GR" sz="2400" dirty="0" smtClean="0">
              <a:solidFill>
                <a:srgbClr val="000099"/>
              </a:solidFill>
            </a:endParaRPr>
          </a:p>
          <a:p>
            <a:pPr marL="571500" indent="-571500">
              <a:buFont typeface="Wingdings" pitchFamily="2" charset="2"/>
              <a:buChar char="ü"/>
              <a:defRPr/>
            </a:pPr>
            <a:endParaRPr lang="el-GR"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idx="4294967295"/>
          </p:nvPr>
        </p:nvSpPr>
        <p:spPr>
          <a:xfrm>
            <a:off x="971601" y="260350"/>
            <a:ext cx="7344816" cy="1143000"/>
          </a:xfrm>
        </p:spPr>
        <p:txBody>
          <a:bodyPr>
            <a:normAutofit/>
          </a:bodyPr>
          <a:lstStyle/>
          <a:p>
            <a:pPr algn="ctr" eaLnBrk="1" fontAlgn="auto" hangingPunct="1">
              <a:lnSpc>
                <a:spcPct val="150000"/>
              </a:lnSpc>
              <a:spcAft>
                <a:spcPts val="0"/>
              </a:spcAft>
              <a:defRPr/>
            </a:pPr>
            <a:r>
              <a:rPr lang="el-GR" sz="3600" b="1" dirty="0" smtClean="0">
                <a:solidFill>
                  <a:srgbClr val="006600"/>
                </a:solidFill>
                <a:latin typeface="Times New Roman" pitchFamily="18" charset="0"/>
                <a:cs typeface="Times New Roman" pitchFamily="18" charset="0"/>
              </a:rPr>
              <a:t>Εταιρική Ηθική Διακυβέρνηση</a:t>
            </a:r>
            <a:r>
              <a:rPr lang="en-US" sz="3600" b="1" dirty="0" smtClean="0">
                <a:solidFill>
                  <a:srgbClr val="006600"/>
                </a:solidFill>
                <a:latin typeface="Times New Roman" pitchFamily="18" charset="0"/>
                <a:cs typeface="Times New Roman" pitchFamily="18" charset="0"/>
              </a:rPr>
              <a:t> [</a:t>
            </a:r>
            <a:r>
              <a:rPr lang="el-GR" sz="3600" b="1" dirty="0" smtClean="0">
                <a:solidFill>
                  <a:srgbClr val="006600"/>
                </a:solidFill>
                <a:latin typeface="Times New Roman" pitchFamily="18" charset="0"/>
                <a:cs typeface="Times New Roman" pitchFamily="18" charset="0"/>
              </a:rPr>
              <a:t>1</a:t>
            </a:r>
            <a:r>
              <a:rPr lang="en-US" sz="3600" b="1" dirty="0" smtClean="0">
                <a:solidFill>
                  <a:srgbClr val="006600"/>
                </a:solidFill>
                <a:latin typeface="Times New Roman" pitchFamily="18" charset="0"/>
                <a:cs typeface="Times New Roman" pitchFamily="18" charset="0"/>
              </a:rPr>
              <a:t>]</a:t>
            </a:r>
            <a:endParaRPr lang="el-GR" sz="3600" b="1" dirty="0" smtClean="0">
              <a:solidFill>
                <a:srgbClr val="006600"/>
              </a:solidFill>
              <a:latin typeface="Times New Roman" pitchFamily="18" charset="0"/>
              <a:cs typeface="Times New Roman" pitchFamily="18" charset="0"/>
            </a:endParaRPr>
          </a:p>
        </p:txBody>
      </p:sp>
      <p:sp>
        <p:nvSpPr>
          <p:cNvPr id="11267" name="2 - Θέση περιεχομένου"/>
          <p:cNvSpPr>
            <a:spLocks noGrp="1"/>
          </p:cNvSpPr>
          <p:nvPr>
            <p:ph idx="4294967295"/>
          </p:nvPr>
        </p:nvSpPr>
        <p:spPr>
          <a:xfrm>
            <a:off x="0" y="1557338"/>
            <a:ext cx="8892480" cy="5040014"/>
          </a:xfrm>
        </p:spPr>
        <p:txBody>
          <a:bodyPr>
            <a:normAutofit/>
          </a:bodyPr>
          <a:lstStyle/>
          <a:p>
            <a:pPr algn="just" eaLnBrk="1" hangingPunct="1">
              <a:lnSpc>
                <a:spcPct val="150000"/>
              </a:lnSpc>
              <a:spcBef>
                <a:spcPct val="0"/>
              </a:spcBef>
              <a:buFont typeface="Wingdings" pitchFamily="2" charset="2"/>
              <a:buNone/>
            </a:pPr>
            <a:r>
              <a:rPr lang="el-GR" sz="1700" dirty="0" smtClean="0"/>
              <a:t>	</a:t>
            </a:r>
            <a:r>
              <a:rPr lang="el-GR" sz="2600" dirty="0" smtClean="0"/>
              <a:t>Η δομή κανόνων και διαδικασιών που επιδρούν στην άσκηση της εξουσίας, η οποία πρέπει να ασκείται ανοιχτά, με συμμετοχή, λογοδοσία, αποτελεσματικότητα και συνοχή.  Οι αρχές αυτές είναι σημαντικές για την εγκαθίδρυση μιας περισσότερο δημοκρατικής διακυβέρνησης και μπορούν να εφαρμοσθούν σε όλα τα επίπεδα διακυβέρνησης [Λευκή Βίβλος για την Περιβαλλοντική Ευθύνη, Βρυξέλλες 2000 (1547/7)].</a:t>
            </a:r>
            <a:endParaRPr lang="el-GR" sz="2600" b="1" dirty="0" smtClean="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idx="4294967295"/>
          </p:nvPr>
        </p:nvSpPr>
        <p:spPr>
          <a:xfrm>
            <a:off x="611560" y="260350"/>
            <a:ext cx="7560840" cy="1143000"/>
          </a:xfrm>
        </p:spPr>
        <p:txBody>
          <a:bodyPr>
            <a:normAutofit/>
          </a:bodyPr>
          <a:lstStyle/>
          <a:p>
            <a:pPr algn="ctr" eaLnBrk="1" fontAlgn="auto" hangingPunct="1">
              <a:spcAft>
                <a:spcPts val="0"/>
              </a:spcAft>
              <a:defRPr/>
            </a:pPr>
            <a:r>
              <a:rPr lang="el-GR" sz="3600" b="1" dirty="0" smtClean="0">
                <a:solidFill>
                  <a:srgbClr val="006600"/>
                </a:solidFill>
                <a:latin typeface="Times New Roman" pitchFamily="18" charset="0"/>
                <a:cs typeface="Times New Roman" pitchFamily="18" charset="0"/>
              </a:rPr>
              <a:t>Εταιρική Ηθική Διακυβέρνηση</a:t>
            </a:r>
            <a:r>
              <a:rPr lang="en-US" sz="3600" b="1" dirty="0" smtClean="0">
                <a:solidFill>
                  <a:srgbClr val="006600"/>
                </a:solidFill>
                <a:latin typeface="Times New Roman" pitchFamily="18" charset="0"/>
                <a:cs typeface="Times New Roman" pitchFamily="18" charset="0"/>
              </a:rPr>
              <a:t> [</a:t>
            </a:r>
            <a:r>
              <a:rPr lang="el-GR" sz="3600" b="1" dirty="0" smtClean="0">
                <a:solidFill>
                  <a:srgbClr val="006600"/>
                </a:solidFill>
                <a:latin typeface="Times New Roman" pitchFamily="18" charset="0"/>
                <a:cs typeface="Times New Roman" pitchFamily="18" charset="0"/>
              </a:rPr>
              <a:t>2</a:t>
            </a:r>
            <a:r>
              <a:rPr lang="en-US" sz="3600" b="1" dirty="0" smtClean="0">
                <a:solidFill>
                  <a:srgbClr val="006600"/>
                </a:solidFill>
                <a:latin typeface="Times New Roman" pitchFamily="18" charset="0"/>
                <a:cs typeface="Times New Roman" pitchFamily="18" charset="0"/>
              </a:rPr>
              <a:t>]</a:t>
            </a:r>
            <a:endParaRPr lang="el-GR" sz="3600" b="1" dirty="0" smtClean="0">
              <a:solidFill>
                <a:srgbClr val="006600"/>
              </a:solidFill>
              <a:latin typeface="Times New Roman" pitchFamily="18" charset="0"/>
              <a:cs typeface="Times New Roman" pitchFamily="18" charset="0"/>
            </a:endParaRPr>
          </a:p>
        </p:txBody>
      </p:sp>
      <p:sp>
        <p:nvSpPr>
          <p:cNvPr id="12291" name="2 - Θέση περιεχομένου"/>
          <p:cNvSpPr>
            <a:spLocks noGrp="1"/>
          </p:cNvSpPr>
          <p:nvPr>
            <p:ph idx="4294967295"/>
          </p:nvPr>
        </p:nvSpPr>
        <p:spPr>
          <a:xfrm>
            <a:off x="251520" y="1341438"/>
            <a:ext cx="8136904" cy="3724275"/>
          </a:xfrm>
        </p:spPr>
        <p:txBody>
          <a:bodyPr/>
          <a:lstStyle/>
          <a:p>
            <a:pPr algn="just" eaLnBrk="1" hangingPunct="1">
              <a:lnSpc>
                <a:spcPct val="150000"/>
              </a:lnSpc>
              <a:spcBef>
                <a:spcPct val="0"/>
              </a:spcBef>
              <a:buFont typeface="Wingdings" pitchFamily="2" charset="2"/>
              <a:buNone/>
            </a:pPr>
            <a:r>
              <a:rPr lang="el-GR" sz="2200" dirty="0" smtClean="0"/>
              <a:t>	</a:t>
            </a:r>
            <a:r>
              <a:rPr lang="el-GR" dirty="0" smtClean="0">
                <a:cs typeface="Times New Roman" pitchFamily="18" charset="0"/>
              </a:rPr>
              <a:t>Το σύνολο των κανόνων που διέπει τις σχέσεις όλων των συμμετεχόντων και όσων επηρεάζονται από τη λειτουργία της εταιρείας (Ζέρης).</a:t>
            </a:r>
          </a:p>
        </p:txBody>
      </p:sp>
    </p:spTree>
  </p:cSld>
  <p:clrMapOvr>
    <a:masterClrMapping/>
  </p:clrMapOvr>
  <p:transition>
    <p:diamond/>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idx="4294967295"/>
          </p:nvPr>
        </p:nvSpPr>
        <p:spPr>
          <a:xfrm>
            <a:off x="467544" y="333375"/>
            <a:ext cx="7457256" cy="1143000"/>
          </a:xfrm>
        </p:spPr>
        <p:txBody>
          <a:bodyPr>
            <a:normAutofit/>
          </a:bodyPr>
          <a:lstStyle/>
          <a:p>
            <a:pPr algn="ctr" eaLnBrk="1" fontAlgn="auto" hangingPunct="1">
              <a:spcAft>
                <a:spcPts val="0"/>
              </a:spcAft>
              <a:defRPr/>
            </a:pPr>
            <a:r>
              <a:rPr lang="el-GR" sz="3600" b="1" dirty="0" smtClean="0">
                <a:solidFill>
                  <a:srgbClr val="006600"/>
                </a:solidFill>
                <a:latin typeface="Times New Roman" pitchFamily="18" charset="0"/>
                <a:cs typeface="Times New Roman" pitchFamily="18" charset="0"/>
              </a:rPr>
              <a:t>Εταιρική Ηθική Διακυβέρνηση</a:t>
            </a:r>
            <a:r>
              <a:rPr lang="en-US" sz="3600" b="1" dirty="0" smtClean="0">
                <a:solidFill>
                  <a:srgbClr val="006600"/>
                </a:solidFill>
                <a:latin typeface="Times New Roman" pitchFamily="18" charset="0"/>
                <a:cs typeface="Times New Roman" pitchFamily="18" charset="0"/>
              </a:rPr>
              <a:t> [</a:t>
            </a:r>
            <a:r>
              <a:rPr lang="el-GR" sz="3600" b="1" dirty="0" smtClean="0">
                <a:solidFill>
                  <a:srgbClr val="006600"/>
                </a:solidFill>
                <a:latin typeface="Times New Roman" pitchFamily="18" charset="0"/>
                <a:cs typeface="Times New Roman" pitchFamily="18" charset="0"/>
              </a:rPr>
              <a:t>3</a:t>
            </a:r>
            <a:r>
              <a:rPr lang="en-US" sz="3600" b="1" dirty="0" smtClean="0">
                <a:solidFill>
                  <a:srgbClr val="006600"/>
                </a:solidFill>
                <a:latin typeface="Times New Roman" pitchFamily="18" charset="0"/>
                <a:cs typeface="Times New Roman" pitchFamily="18" charset="0"/>
              </a:rPr>
              <a:t>]</a:t>
            </a:r>
            <a:endParaRPr lang="el-GR" sz="3600" b="1" dirty="0" smtClean="0">
              <a:solidFill>
                <a:srgbClr val="006600"/>
              </a:solidFill>
              <a:latin typeface="Times New Roman" pitchFamily="18" charset="0"/>
              <a:cs typeface="Times New Roman" pitchFamily="18" charset="0"/>
            </a:endParaRPr>
          </a:p>
        </p:txBody>
      </p:sp>
      <p:sp>
        <p:nvSpPr>
          <p:cNvPr id="13315" name="2 - Θέση περιεχομένου"/>
          <p:cNvSpPr>
            <a:spLocks noGrp="1"/>
          </p:cNvSpPr>
          <p:nvPr>
            <p:ph idx="4294967295"/>
          </p:nvPr>
        </p:nvSpPr>
        <p:spPr>
          <a:xfrm>
            <a:off x="467544" y="1557338"/>
            <a:ext cx="7776864" cy="3724275"/>
          </a:xfrm>
        </p:spPr>
        <p:txBody>
          <a:bodyPr>
            <a:normAutofit/>
          </a:bodyPr>
          <a:lstStyle/>
          <a:p>
            <a:pPr algn="just" eaLnBrk="1" hangingPunct="1">
              <a:lnSpc>
                <a:spcPct val="150000"/>
              </a:lnSpc>
              <a:spcBef>
                <a:spcPct val="0"/>
              </a:spcBef>
              <a:buFont typeface="Wingdings" pitchFamily="2" charset="2"/>
              <a:buNone/>
            </a:pPr>
            <a:r>
              <a:rPr lang="el-GR" sz="2200" dirty="0" smtClean="0"/>
              <a:t>	</a:t>
            </a:r>
            <a:r>
              <a:rPr lang="el-GR" dirty="0" smtClean="0">
                <a:cs typeface="Times New Roman" pitchFamily="18" charset="0"/>
              </a:rPr>
              <a:t>Σύμφωνα με την Επιτροπή για την Εταιρική Διακυβέρνηση ο όρος </a:t>
            </a:r>
            <a:r>
              <a:rPr lang="en-US" b="1" dirty="0" smtClean="0">
                <a:solidFill>
                  <a:srgbClr val="FF0000"/>
                </a:solidFill>
                <a:cs typeface="Times New Roman" pitchFamily="18" charset="0"/>
              </a:rPr>
              <a:t>Corporate Governance</a:t>
            </a:r>
            <a:r>
              <a:rPr lang="el-GR" b="1" dirty="0" smtClean="0">
                <a:solidFill>
                  <a:srgbClr val="FF0000"/>
                </a:solidFill>
                <a:cs typeface="Times New Roman" pitchFamily="18" charset="0"/>
              </a:rPr>
              <a:t> </a:t>
            </a:r>
            <a:r>
              <a:rPr lang="el-GR" dirty="0" smtClean="0">
                <a:cs typeface="Times New Roman" pitchFamily="18" charset="0"/>
              </a:rPr>
              <a:t>αποδίδεται καλύτερα ως </a:t>
            </a:r>
            <a:r>
              <a:rPr lang="el-GR" b="1" dirty="0" smtClean="0">
                <a:solidFill>
                  <a:srgbClr val="FF0000"/>
                </a:solidFill>
                <a:cs typeface="Times New Roman" pitchFamily="18" charset="0"/>
              </a:rPr>
              <a:t>Σύστημα Εταιρικής Διακυβέρνησης</a:t>
            </a:r>
            <a:r>
              <a:rPr lang="el-GR" dirty="0" smtClean="0">
                <a:cs typeface="Times New Roman" pitchFamily="18" charset="0"/>
              </a:rPr>
              <a:t>.</a:t>
            </a:r>
          </a:p>
        </p:txBody>
      </p:sp>
    </p:spTree>
  </p:cSld>
  <p:clrMapOvr>
    <a:masterClrMapping/>
  </p:clrMapOvr>
  <p:transition>
    <p:diamond/>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idx="4294967295"/>
          </p:nvPr>
        </p:nvSpPr>
        <p:spPr>
          <a:xfrm>
            <a:off x="0" y="333375"/>
            <a:ext cx="7924800" cy="1143000"/>
          </a:xfrm>
        </p:spPr>
        <p:txBody>
          <a:bodyPr/>
          <a:lstStyle/>
          <a:p>
            <a:pPr marL="342900" indent="-342900" algn="ctr" eaLnBrk="1" fontAlgn="auto" hangingPunct="1">
              <a:lnSpc>
                <a:spcPct val="150000"/>
              </a:lnSpc>
              <a:spcAft>
                <a:spcPts val="0"/>
              </a:spcAft>
              <a:defRPr/>
            </a:pPr>
            <a:r>
              <a:rPr lang="el-GR" b="1" dirty="0">
                <a:solidFill>
                  <a:schemeClr val="tx2">
                    <a:satMod val="130000"/>
                  </a:schemeClr>
                </a:solidFill>
                <a:latin typeface="Times New Roman" pitchFamily="18" charset="0"/>
                <a:cs typeface="Times New Roman" pitchFamily="18" charset="0"/>
              </a:rPr>
              <a:t>Κώδικας </a:t>
            </a:r>
            <a:r>
              <a:rPr lang="el-GR" b="1" dirty="0" smtClean="0">
                <a:solidFill>
                  <a:schemeClr val="tx2">
                    <a:satMod val="130000"/>
                  </a:schemeClr>
                </a:solidFill>
                <a:latin typeface="Times New Roman" pitchFamily="18" charset="0"/>
                <a:cs typeface="Times New Roman" pitchFamily="18" charset="0"/>
              </a:rPr>
              <a:t>Δεοντολογίας [1]</a:t>
            </a:r>
            <a:endParaRPr lang="el-GR" sz="2300" b="1" dirty="0">
              <a:solidFill>
                <a:schemeClr val="tx2">
                  <a:satMod val="130000"/>
                </a:schemeClr>
              </a:solidFill>
              <a:latin typeface="Times New Roman" pitchFamily="18" charset="0"/>
              <a:cs typeface="Times New Roman" pitchFamily="18" charset="0"/>
            </a:endParaRPr>
          </a:p>
        </p:txBody>
      </p:sp>
      <p:sp>
        <p:nvSpPr>
          <p:cNvPr id="14339" name="2 - Θέση περιεχομένου"/>
          <p:cNvSpPr>
            <a:spLocks noGrp="1"/>
          </p:cNvSpPr>
          <p:nvPr>
            <p:ph idx="4294967295"/>
          </p:nvPr>
        </p:nvSpPr>
        <p:spPr>
          <a:xfrm>
            <a:off x="0" y="1484313"/>
            <a:ext cx="8424863" cy="4824412"/>
          </a:xfrm>
        </p:spPr>
        <p:txBody>
          <a:bodyPr/>
          <a:lstStyle/>
          <a:p>
            <a:pPr algn="just" eaLnBrk="1" hangingPunct="1">
              <a:lnSpc>
                <a:spcPct val="150000"/>
              </a:lnSpc>
              <a:spcBef>
                <a:spcPct val="0"/>
              </a:spcBef>
              <a:buFont typeface="Wingdings" pitchFamily="2" charset="2"/>
              <a:buNone/>
            </a:pPr>
            <a:r>
              <a:rPr lang="el-GR" sz="1800" dirty="0" smtClean="0"/>
              <a:t>	</a:t>
            </a:r>
            <a:r>
              <a:rPr lang="el-GR" sz="2800" dirty="0" smtClean="0"/>
              <a:t>Ένα σύνολο τυπικών κανόνων συμπεριφοράς, σηματοδοτεί την κατεύθυνση της οικονομικής δράσης και συμπεριφοράς της επιχείρησης. Αποτελεί μια έγγραφη δήλωση, που καθορίζει επακριβώς τις εταιρικές αρχές, την ηθική, τους κανόνες συμπεριφοράς και τη φιλοσοφία της επιχείρησης.  </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3600" b="1" dirty="0" smtClean="0"/>
              <a:t>ΜΟΡΦΕΣ ΣΥΓΚΡΟΥΣΗΣ ΣΥΜΦΕΡΟΝΤΩΝ (2)</a:t>
            </a:r>
            <a:endParaRPr lang="el-GR" sz="3600" dirty="0"/>
          </a:p>
        </p:txBody>
      </p:sp>
      <p:sp>
        <p:nvSpPr>
          <p:cNvPr id="3" name="2 - Θέση περιεχομένου"/>
          <p:cNvSpPr>
            <a:spLocks noGrp="1"/>
          </p:cNvSpPr>
          <p:nvPr>
            <p:ph idx="1"/>
          </p:nvPr>
        </p:nvSpPr>
        <p:spPr>
          <a:xfrm>
            <a:off x="179512" y="1124744"/>
            <a:ext cx="8640960" cy="5400600"/>
          </a:xfrm>
        </p:spPr>
        <p:txBody>
          <a:bodyPr>
            <a:normAutofit fontScale="92500" lnSpcReduction="10000"/>
          </a:bodyPr>
          <a:lstStyle/>
          <a:p>
            <a:pPr algn="just"/>
            <a:r>
              <a:rPr lang="el-GR" b="1" dirty="0" smtClean="0">
                <a:solidFill>
                  <a:srgbClr val="006600"/>
                </a:solidFill>
              </a:rPr>
              <a:t>Έµφαση σε βραχυπρόθεσµο ορίζοντα λήξης επενδυτικών αποφάσεων. </a:t>
            </a:r>
            <a:r>
              <a:rPr lang="el-GR" dirty="0" smtClean="0"/>
              <a:t>Στην έκταση που οι αμοιβές των διευθυντικών στελεχών βασίζονται στις πωλήσεις ή τα κέρδη της τρέχουσας ή της προηγούµενης χρήσης, τα διευθυντικά στελέχη έχουν κίνητρα να απορρίπτουν επενδυτικά σχέδια που µειώνουν τα κέρδη βραχυπρόθεσµα παρότι συµβάλουν στην κερδοφορία της επιχείρησης µακροπρόθεσµα. Απεναντίας, µπορεί να προκρίνουν επενδυτικά σχέδια που αυξάνουν τα βραχυπρόθεσµα κέρδη παρότι µειώνουν τα κέρδη µακροπρόθεσµα. </a:t>
            </a:r>
            <a:endParaRPr lang="el-GR"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Τίτλος"/>
          <p:cNvSpPr>
            <a:spLocks noGrp="1"/>
          </p:cNvSpPr>
          <p:nvPr>
            <p:ph type="title" idx="4294967295"/>
          </p:nvPr>
        </p:nvSpPr>
        <p:spPr>
          <a:xfrm>
            <a:off x="0" y="404813"/>
            <a:ext cx="7924800" cy="1143000"/>
          </a:xfrm>
        </p:spPr>
        <p:txBody>
          <a:bodyPr/>
          <a:lstStyle/>
          <a:p>
            <a:pPr marL="342900" indent="-342900" algn="ctr" eaLnBrk="1" fontAlgn="auto" hangingPunct="1">
              <a:lnSpc>
                <a:spcPct val="150000"/>
              </a:lnSpc>
              <a:spcAft>
                <a:spcPts val="0"/>
              </a:spcAft>
              <a:defRPr/>
            </a:pPr>
            <a:r>
              <a:rPr lang="el-GR" b="1" dirty="0">
                <a:solidFill>
                  <a:schemeClr val="tx2">
                    <a:satMod val="130000"/>
                  </a:schemeClr>
                </a:solidFill>
                <a:latin typeface="Times New Roman" pitchFamily="18" charset="0"/>
                <a:cs typeface="Times New Roman" pitchFamily="18" charset="0"/>
              </a:rPr>
              <a:t>Κώδικας </a:t>
            </a:r>
            <a:r>
              <a:rPr lang="el-GR" b="1" dirty="0" smtClean="0">
                <a:solidFill>
                  <a:schemeClr val="tx2">
                    <a:satMod val="130000"/>
                  </a:schemeClr>
                </a:solidFill>
                <a:latin typeface="Times New Roman" pitchFamily="18" charset="0"/>
                <a:cs typeface="Times New Roman" pitchFamily="18" charset="0"/>
              </a:rPr>
              <a:t>Δεοντολογίας [2]</a:t>
            </a:r>
            <a:endParaRPr lang="el-GR" sz="2300" b="1" dirty="0">
              <a:solidFill>
                <a:schemeClr val="tx2">
                  <a:satMod val="130000"/>
                </a:schemeClr>
              </a:solidFill>
              <a:latin typeface="Times New Roman" pitchFamily="18" charset="0"/>
              <a:cs typeface="Times New Roman" pitchFamily="18" charset="0"/>
            </a:endParaRPr>
          </a:p>
        </p:txBody>
      </p:sp>
      <p:sp>
        <p:nvSpPr>
          <p:cNvPr id="15363" name="2 - Θέση περιεχομένου"/>
          <p:cNvSpPr>
            <a:spLocks noGrp="1"/>
          </p:cNvSpPr>
          <p:nvPr>
            <p:ph idx="4294967295"/>
          </p:nvPr>
        </p:nvSpPr>
        <p:spPr>
          <a:xfrm>
            <a:off x="179512" y="1484313"/>
            <a:ext cx="8712968" cy="4968875"/>
          </a:xfrm>
        </p:spPr>
        <p:txBody>
          <a:bodyPr/>
          <a:lstStyle/>
          <a:p>
            <a:pPr algn="just" eaLnBrk="1" hangingPunct="1">
              <a:lnSpc>
                <a:spcPct val="150000"/>
              </a:lnSpc>
              <a:spcBef>
                <a:spcPct val="0"/>
              </a:spcBef>
              <a:buFont typeface="Wingdings" pitchFamily="2" charset="2"/>
              <a:buNone/>
            </a:pPr>
            <a:r>
              <a:rPr lang="el-GR" sz="1800" dirty="0" smtClean="0"/>
              <a:t>	</a:t>
            </a:r>
            <a:r>
              <a:rPr lang="el-GR" sz="2600" dirty="0" smtClean="0"/>
              <a:t>Αναφέρεται στην ανάληψη ευθυνών που αφορούν στους υπαλλήλους, στους μετόχους, στους πελάτες, στο περιβάλλον και σε κάθε άλλο κομμάτι της κοινωνίας (</a:t>
            </a:r>
            <a:r>
              <a:rPr lang="en-US" sz="2600" i="1" dirty="0" smtClean="0"/>
              <a:t>stakeholders</a:t>
            </a:r>
            <a:r>
              <a:rPr lang="el-GR" sz="2600" dirty="0" smtClean="0"/>
              <a:t>). Καθορίζει ένα σύνολο κοινών αξιών με σκοπό να δώσουν στην επιχείρηση ταυτότητα και επιχειρησιακή κουλτούρα, όραμα, πρότυπα συμμόρφωσης και κανόνες συναλλαγής - διαπραγμάτευσης με όλους όσους έχουν έννομο συμφέρον έναντι της επιχείρησης (Singh). </a:t>
            </a:r>
          </a:p>
        </p:txBody>
      </p:sp>
    </p:spTree>
  </p:cSld>
  <p:clrMapOvr>
    <a:masterClrMapping/>
  </p:clrMapOvr>
  <p:transition>
    <p:diamond/>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algn="ctr" eaLnBrk="1" fontAlgn="auto" hangingPunct="1">
              <a:spcAft>
                <a:spcPts val="0"/>
              </a:spcAft>
              <a:defRPr/>
            </a:pPr>
            <a:r>
              <a:rPr lang="el-GR" b="1" dirty="0" smtClean="0">
                <a:solidFill>
                  <a:srgbClr val="7030A0"/>
                </a:solidFill>
                <a:latin typeface="Times New Roman" pitchFamily="18" charset="0"/>
              </a:rPr>
              <a:t>Η εταιρική κοινωνική ευθύνη (1)</a:t>
            </a:r>
          </a:p>
        </p:txBody>
      </p:sp>
      <p:sp>
        <p:nvSpPr>
          <p:cNvPr id="16387" name="Rectangle 3"/>
          <p:cNvSpPr>
            <a:spLocks noGrp="1" noChangeArrowheads="1"/>
          </p:cNvSpPr>
          <p:nvPr>
            <p:ph idx="1"/>
          </p:nvPr>
        </p:nvSpPr>
        <p:spPr>
          <a:xfrm>
            <a:off x="251520" y="1484784"/>
            <a:ext cx="8352928" cy="4141788"/>
          </a:xfrm>
        </p:spPr>
        <p:txBody>
          <a:bodyPr/>
          <a:lstStyle/>
          <a:p>
            <a:pPr algn="just" eaLnBrk="1" hangingPunct="1">
              <a:buFont typeface="Wingdings" pitchFamily="2" charset="2"/>
              <a:buNone/>
            </a:pPr>
            <a:r>
              <a:rPr lang="en-US" dirty="0" smtClean="0"/>
              <a:t>	</a:t>
            </a:r>
            <a:r>
              <a:rPr lang="el-GR" dirty="0" smtClean="0"/>
              <a:t>Η εταιρική κοινωνική ευθύνη χαρακτηρίζει τις επιχειρήσεις που αποφασίζουν οικιοθελώς και πέρα από κάθε νομική υποχρέωση να ενσωματώσουν τους κοινωνικούς και περιβαλλοντικούς στόχους στις καθημερινές επιχειρηματικές τους δραστηριότητες. </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ctr" eaLnBrk="1" fontAlgn="auto" hangingPunct="1">
              <a:spcAft>
                <a:spcPts val="0"/>
              </a:spcAft>
              <a:defRPr/>
            </a:pPr>
            <a:r>
              <a:rPr lang="el-GR" b="1" dirty="0" smtClean="0">
                <a:solidFill>
                  <a:srgbClr val="7030A0"/>
                </a:solidFill>
                <a:latin typeface="Times New Roman" pitchFamily="18" charset="0"/>
              </a:rPr>
              <a:t>Η εταιρική κοινωνική ευθύνη (2)</a:t>
            </a:r>
          </a:p>
        </p:txBody>
      </p:sp>
      <p:sp>
        <p:nvSpPr>
          <p:cNvPr id="17411" name="Rectangle 3"/>
          <p:cNvSpPr>
            <a:spLocks noGrp="1" noChangeArrowheads="1"/>
          </p:cNvSpPr>
          <p:nvPr>
            <p:ph idx="1"/>
          </p:nvPr>
        </p:nvSpPr>
        <p:spPr/>
        <p:txBody>
          <a:bodyPr/>
          <a:lstStyle/>
          <a:p>
            <a:pPr algn="just" eaLnBrk="1" hangingPunct="1">
              <a:buFont typeface="Wingdings" pitchFamily="2" charset="2"/>
              <a:buNone/>
            </a:pPr>
            <a:r>
              <a:rPr lang="en-US" dirty="0" smtClean="0"/>
              <a:t>	</a:t>
            </a:r>
            <a:r>
              <a:rPr lang="el-GR" dirty="0" smtClean="0"/>
              <a:t>Η Ευρωπαϊκή Επιτροπή ενθαρρύνει τις επιχειρήσεις να εφαρμόζουν δίκαιες εργασιακές πρακτικές και να σέβονται τα ανθρώπινα δικαιώματα, ειδικότερα όταν πρόκειται για προϊόντα που παράγονται εκτός της ΕΕ. </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idx="4294967295"/>
          </p:nvPr>
        </p:nvSpPr>
        <p:spPr>
          <a:xfrm>
            <a:off x="1219200" y="188913"/>
            <a:ext cx="7924800" cy="647700"/>
          </a:xfrm>
        </p:spPr>
        <p:txBody>
          <a:bodyPr>
            <a:normAutofit fontScale="90000"/>
          </a:bodyPr>
          <a:lstStyle/>
          <a:p>
            <a:pPr algn="ctr" eaLnBrk="1" fontAlgn="auto" hangingPunct="1">
              <a:spcAft>
                <a:spcPts val="0"/>
              </a:spcAft>
              <a:defRPr/>
            </a:pPr>
            <a:r>
              <a:rPr lang="el-GR" b="1" dirty="0" smtClean="0">
                <a:solidFill>
                  <a:schemeClr val="accent2">
                    <a:lumMod val="50000"/>
                  </a:schemeClr>
                </a:solidFill>
                <a:latin typeface="Times New Roman" pitchFamily="18" charset="0"/>
                <a:cs typeface="Times New Roman" pitchFamily="18" charset="0"/>
              </a:rPr>
              <a:t>Το θεσμικό πλαίσιο [1]</a:t>
            </a:r>
          </a:p>
        </p:txBody>
      </p:sp>
      <p:sp>
        <p:nvSpPr>
          <p:cNvPr id="3" name="2 - Θέση περιεχομένου"/>
          <p:cNvSpPr>
            <a:spLocks noGrp="1"/>
          </p:cNvSpPr>
          <p:nvPr>
            <p:ph idx="4294967295"/>
          </p:nvPr>
        </p:nvSpPr>
        <p:spPr>
          <a:xfrm>
            <a:off x="251520" y="908050"/>
            <a:ext cx="8533705" cy="5761310"/>
          </a:xfrm>
        </p:spPr>
        <p:txBody>
          <a:bodyPr>
            <a:noAutofit/>
          </a:bodyPr>
          <a:lstStyle/>
          <a:p>
            <a:pPr algn="ctr" eaLnBrk="1" hangingPunct="1">
              <a:lnSpc>
                <a:spcPct val="170000"/>
              </a:lnSpc>
              <a:spcBef>
                <a:spcPct val="0"/>
              </a:spcBef>
              <a:buFont typeface="Wingdings" pitchFamily="2" charset="2"/>
              <a:buNone/>
            </a:pPr>
            <a:r>
              <a:rPr lang="el-GR" sz="2000" b="1" dirty="0" smtClean="0">
                <a:solidFill>
                  <a:srgbClr val="7030A0"/>
                </a:solidFill>
                <a:latin typeface="Times New Roman" pitchFamily="18" charset="0"/>
                <a:cs typeface="Times New Roman" pitchFamily="18" charset="0"/>
              </a:rPr>
              <a:t>Το Οικουμενικό σύμφωνο του Ο.Η.Ε.</a:t>
            </a:r>
          </a:p>
          <a:p>
            <a:pPr algn="just" eaLnBrk="1" hangingPunct="1">
              <a:lnSpc>
                <a:spcPct val="170000"/>
              </a:lnSpc>
              <a:spcBef>
                <a:spcPct val="0"/>
              </a:spcBef>
              <a:buFont typeface="Wingdings" pitchFamily="2" charset="2"/>
              <a:buNone/>
            </a:pPr>
            <a:r>
              <a:rPr lang="el-GR" sz="2000" b="1" dirty="0" smtClean="0">
                <a:latin typeface="Times New Roman" pitchFamily="18" charset="0"/>
                <a:cs typeface="Times New Roman" pitchFamily="18" charset="0"/>
              </a:rPr>
              <a:t>I) </a:t>
            </a:r>
            <a:r>
              <a:rPr lang="el-GR" sz="2000" b="1" u="sng" dirty="0" smtClean="0">
                <a:latin typeface="Times New Roman" pitchFamily="18" charset="0"/>
                <a:cs typeface="Times New Roman" pitchFamily="18" charset="0"/>
              </a:rPr>
              <a:t>Ανθρώπινα Δικαιώματα</a:t>
            </a:r>
            <a:r>
              <a:rPr lang="el-GR" sz="2000" b="1"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1)</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οι επιχειρήσεις καλούνται να υποστηρίξουν και να σεβαστούν την προστασία του διεθνούς δικαίου για τα ανθρώπινα δικαιώματα στο χώρο τους,  2) οι επιχειρήσεις πρέπει να φροντίζουν, ώστε να μην εμπλακούν σε παραβιάσεις ανθρωπίνων δικαιωμάτων.</a:t>
            </a:r>
          </a:p>
          <a:p>
            <a:pPr algn="just" eaLnBrk="1" hangingPunct="1">
              <a:lnSpc>
                <a:spcPct val="170000"/>
              </a:lnSpc>
              <a:spcBef>
                <a:spcPct val="0"/>
              </a:spcBef>
              <a:buFont typeface="Wingdings" pitchFamily="2" charset="2"/>
              <a:buNone/>
            </a:pPr>
            <a:r>
              <a:rPr lang="en-US" sz="2000" b="1" dirty="0" smtClean="0">
                <a:latin typeface="Times New Roman" pitchFamily="18" charset="0"/>
                <a:cs typeface="Times New Roman" pitchFamily="18" charset="0"/>
              </a:rPr>
              <a:t>II</a:t>
            </a:r>
            <a:r>
              <a:rPr lang="el-GR" sz="2000" b="1" dirty="0" smtClean="0">
                <a:latin typeface="Times New Roman" pitchFamily="18" charset="0"/>
                <a:cs typeface="Times New Roman" pitchFamily="18" charset="0"/>
              </a:rPr>
              <a:t>) </a:t>
            </a:r>
            <a:r>
              <a:rPr lang="el-GR" sz="2000" b="1" u="sng" dirty="0" smtClean="0">
                <a:latin typeface="Times New Roman" pitchFamily="18" charset="0"/>
                <a:cs typeface="Times New Roman" pitchFamily="18" charset="0"/>
              </a:rPr>
              <a:t>Εργατικό Δίκαιο</a:t>
            </a:r>
            <a:r>
              <a:rPr lang="el-GR" sz="2000" b="1"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3)</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οι επιχειρήσεις καλούνται να σεβαστούν την ελευθερία στη δημιουργία συνεταιρισμών και να αναγνωρίσουν το δικαίωμα για τις συλλογικές διαπραγματεύσεις, 4) οι επιχειρήσεις να καταπολεμούν κάθε μορφή καταναγκαστικής ή υποχρεωτικής εργασίας, 5) οι επιχειρήσεις να απαγορεύσουν αποτελεσματικά την παιδική εργασία 6) να καταργήσουν κάθε διάκριση στην εργασία και στην πρόσληψη.</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idx="4294967295"/>
          </p:nvPr>
        </p:nvSpPr>
        <p:spPr>
          <a:xfrm>
            <a:off x="1219200" y="333375"/>
            <a:ext cx="7924800" cy="574675"/>
          </a:xfrm>
        </p:spPr>
        <p:txBody>
          <a:bodyPr>
            <a:normAutofit fontScale="90000"/>
          </a:bodyPr>
          <a:lstStyle/>
          <a:p>
            <a:pPr algn="ctr" eaLnBrk="1" fontAlgn="auto" hangingPunct="1">
              <a:spcAft>
                <a:spcPts val="0"/>
              </a:spcAft>
              <a:defRPr/>
            </a:pPr>
            <a:r>
              <a:rPr lang="el-GR" b="1" dirty="0" smtClean="0">
                <a:solidFill>
                  <a:schemeClr val="accent2">
                    <a:lumMod val="50000"/>
                  </a:schemeClr>
                </a:solidFill>
                <a:latin typeface="Times New Roman" pitchFamily="18" charset="0"/>
                <a:cs typeface="Times New Roman" pitchFamily="18" charset="0"/>
              </a:rPr>
              <a:t>Το θεσμικό πλαίσιο [2]</a:t>
            </a:r>
          </a:p>
        </p:txBody>
      </p:sp>
      <p:sp>
        <p:nvSpPr>
          <p:cNvPr id="3" name="2 - Θέση περιεχομένου"/>
          <p:cNvSpPr>
            <a:spLocks noGrp="1"/>
          </p:cNvSpPr>
          <p:nvPr>
            <p:ph idx="4294967295"/>
          </p:nvPr>
        </p:nvSpPr>
        <p:spPr>
          <a:xfrm>
            <a:off x="179513" y="981075"/>
            <a:ext cx="8640959" cy="5688013"/>
          </a:xfrm>
        </p:spPr>
        <p:txBody>
          <a:bodyPr>
            <a:noAutofit/>
          </a:bodyPr>
          <a:lstStyle/>
          <a:p>
            <a:pPr algn="ctr" eaLnBrk="1" hangingPunct="1">
              <a:lnSpc>
                <a:spcPct val="170000"/>
              </a:lnSpc>
              <a:spcBef>
                <a:spcPct val="0"/>
              </a:spcBef>
              <a:buFont typeface="Wingdings" pitchFamily="2" charset="2"/>
              <a:buNone/>
            </a:pPr>
            <a:r>
              <a:rPr lang="el-GR" sz="2000" b="1" dirty="0" smtClean="0">
                <a:solidFill>
                  <a:srgbClr val="7030A0"/>
                </a:solidFill>
                <a:latin typeface="Times New Roman" pitchFamily="18" charset="0"/>
                <a:cs typeface="Times New Roman" pitchFamily="18" charset="0"/>
              </a:rPr>
              <a:t>Το Οικουμενικό σύμφωνο του Ο.Η.Ε.</a:t>
            </a:r>
          </a:p>
          <a:p>
            <a:pPr algn="just" eaLnBrk="1" hangingPunct="1">
              <a:lnSpc>
                <a:spcPct val="170000"/>
              </a:lnSpc>
              <a:spcBef>
                <a:spcPct val="0"/>
              </a:spcBef>
              <a:buFont typeface="Wingdings" pitchFamily="2" charset="2"/>
              <a:buNone/>
            </a:pPr>
            <a:r>
              <a:rPr lang="en-US" sz="2000" b="1" dirty="0" smtClean="0">
                <a:latin typeface="Times New Roman" pitchFamily="18" charset="0"/>
                <a:cs typeface="Times New Roman" pitchFamily="18" charset="0"/>
              </a:rPr>
              <a:t>III</a:t>
            </a:r>
            <a:r>
              <a:rPr lang="el-GR" sz="2000" b="1" dirty="0" smtClean="0">
                <a:latin typeface="Times New Roman" pitchFamily="18" charset="0"/>
                <a:cs typeface="Times New Roman" pitchFamily="18" charset="0"/>
              </a:rPr>
              <a:t>) </a:t>
            </a:r>
            <a:r>
              <a:rPr lang="el-GR" sz="2000" b="1" u="sng" dirty="0" smtClean="0">
                <a:latin typeface="Times New Roman" pitchFamily="18" charset="0"/>
                <a:cs typeface="Times New Roman" pitchFamily="18" charset="0"/>
              </a:rPr>
              <a:t>Περιβάλλον</a:t>
            </a:r>
            <a:r>
              <a:rPr lang="el-GR" sz="2000" b="1"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7)</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οι επιχειρήσεις οφείλουν να εφαρμόσουν μια προληπτική προσέγγιση απέναντι στα προβλήματα που συνδέονται με το περιβάλλον, 8) οι επιχειρήσεις είναι αναγκαίο να αναλάβουν πρωτοβουλίες για την προώθηση μεγαλύτερης δυνατής περιβαλλοντικής υπευθυνότητας, 9) οι επιχειρήσεις οφείλουν να ενισχύσουν την ανάπτυξη και τη διάδοση φιλικών προς το περιβάλλον τεχνολογιών.</a:t>
            </a:r>
          </a:p>
          <a:p>
            <a:pPr algn="just" eaLnBrk="1" hangingPunct="1">
              <a:lnSpc>
                <a:spcPct val="170000"/>
              </a:lnSpc>
              <a:spcBef>
                <a:spcPct val="0"/>
              </a:spcBef>
              <a:buFont typeface="Wingdings" pitchFamily="2" charset="2"/>
              <a:buNone/>
            </a:pPr>
            <a:r>
              <a:rPr lang="en-US" sz="2000" b="1" dirty="0" smtClean="0">
                <a:latin typeface="Times New Roman" pitchFamily="18" charset="0"/>
                <a:cs typeface="Times New Roman" pitchFamily="18" charset="0"/>
              </a:rPr>
              <a:t>IV</a:t>
            </a:r>
            <a:r>
              <a:rPr lang="el-GR" sz="2000" b="1" dirty="0" smtClean="0">
                <a:latin typeface="Times New Roman" pitchFamily="18" charset="0"/>
                <a:cs typeface="Times New Roman" pitchFamily="18" charset="0"/>
              </a:rPr>
              <a:t>) </a:t>
            </a:r>
            <a:r>
              <a:rPr lang="el-GR" sz="2000" b="1" u="sng" dirty="0" smtClean="0">
                <a:latin typeface="Times New Roman" pitchFamily="18" charset="0"/>
                <a:cs typeface="Times New Roman" pitchFamily="18" charset="0"/>
              </a:rPr>
              <a:t>Καταπολέμηση της Διαφθοράς</a:t>
            </a:r>
            <a:r>
              <a:rPr lang="el-GR" sz="2000" b="1"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rPr>
              <a:t>10) οι επιχειρήσεις είναι καλό να δρουν ενάντια σε όλες τις μορφές διαφθοράς, όπου συμπεριλαμβάνεται η υπεξαίρεση χρημάτων και η δωροδοκία.</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idx="4294967295"/>
          </p:nvPr>
        </p:nvSpPr>
        <p:spPr>
          <a:xfrm>
            <a:off x="611560" y="476250"/>
            <a:ext cx="7313240" cy="1143000"/>
          </a:xfrm>
        </p:spPr>
        <p:txBody>
          <a:bodyPr/>
          <a:lstStyle/>
          <a:p>
            <a:pPr algn="ctr" eaLnBrk="1" fontAlgn="auto" hangingPunct="1">
              <a:spcAft>
                <a:spcPts val="0"/>
              </a:spcAft>
              <a:defRPr/>
            </a:pPr>
            <a:r>
              <a:rPr lang="el-GR" b="1" dirty="0" smtClean="0">
                <a:solidFill>
                  <a:schemeClr val="accent2">
                    <a:lumMod val="50000"/>
                  </a:schemeClr>
                </a:solidFill>
                <a:latin typeface="Times New Roman" pitchFamily="18" charset="0"/>
                <a:cs typeface="Times New Roman" pitchFamily="18" charset="0"/>
              </a:rPr>
              <a:t>Το θεσμικό πλαίσιο [3]</a:t>
            </a:r>
            <a:endParaRPr lang="el-GR" b="1" dirty="0" smtClean="0">
              <a:solidFill>
                <a:schemeClr val="accent2">
                  <a:lumMod val="50000"/>
                </a:schemeClr>
              </a:solidFill>
            </a:endParaRPr>
          </a:p>
        </p:txBody>
      </p:sp>
      <p:sp>
        <p:nvSpPr>
          <p:cNvPr id="3" name="2 - Θέση περιεχομένου"/>
          <p:cNvSpPr>
            <a:spLocks noGrp="1"/>
          </p:cNvSpPr>
          <p:nvPr>
            <p:ph idx="4294967295"/>
          </p:nvPr>
        </p:nvSpPr>
        <p:spPr>
          <a:xfrm>
            <a:off x="1450975" y="2362200"/>
            <a:ext cx="6865441" cy="3724275"/>
          </a:xfrm>
        </p:spPr>
        <p:txBody>
          <a:bodyPr/>
          <a:lstStyle/>
          <a:p>
            <a:pPr eaLnBrk="1" hangingPunct="1">
              <a:lnSpc>
                <a:spcPct val="160000"/>
              </a:lnSpc>
              <a:spcBef>
                <a:spcPct val="0"/>
              </a:spcBef>
            </a:pPr>
            <a:r>
              <a:rPr lang="el-GR" b="1" dirty="0" smtClean="0">
                <a:latin typeface="Times New Roman" pitchFamily="18" charset="0"/>
                <a:cs typeface="Times New Roman" pitchFamily="18" charset="0"/>
              </a:rPr>
              <a:t>Η Ευρωπαϊκή Επιτροπή</a:t>
            </a:r>
          </a:p>
          <a:p>
            <a:pPr lvl="3" eaLnBrk="1" hangingPunct="1"/>
            <a:r>
              <a:rPr lang="el-GR" dirty="0" smtClean="0">
                <a:latin typeface="Times New Roman" pitchFamily="18" charset="0"/>
                <a:cs typeface="Times New Roman" pitchFamily="18" charset="0"/>
              </a:rPr>
              <a:t>Συστάσεις</a:t>
            </a:r>
          </a:p>
          <a:p>
            <a:pPr lvl="3" eaLnBrk="1" hangingPunct="1"/>
            <a:r>
              <a:rPr lang="el-GR" dirty="0" smtClean="0">
                <a:latin typeface="Times New Roman" pitchFamily="18" charset="0"/>
                <a:cs typeface="Times New Roman" pitchFamily="18" charset="0"/>
              </a:rPr>
              <a:t>Οδηγίες</a:t>
            </a:r>
          </a:p>
          <a:p>
            <a:pPr lvl="3" eaLnBrk="1" hangingPunct="1">
              <a:lnSpc>
                <a:spcPct val="150000"/>
              </a:lnSpc>
              <a:spcBef>
                <a:spcPct val="0"/>
              </a:spcBef>
            </a:pPr>
            <a:r>
              <a:rPr lang="el-GR" dirty="0" smtClean="0">
                <a:latin typeface="Times New Roman" pitchFamily="18" charset="0"/>
                <a:cs typeface="Times New Roman" pitchFamily="18" charset="0"/>
              </a:rPr>
              <a:t>Πράσινη βίβλος</a:t>
            </a:r>
          </a:p>
          <a:p>
            <a:pPr eaLnBrk="1" hangingPunct="1">
              <a:lnSpc>
                <a:spcPct val="160000"/>
              </a:lnSpc>
              <a:spcBef>
                <a:spcPct val="0"/>
              </a:spcBef>
            </a:pPr>
            <a:r>
              <a:rPr lang="el-GR" b="1" dirty="0" smtClean="0">
                <a:latin typeface="Times New Roman" pitchFamily="18" charset="0"/>
                <a:cs typeface="Times New Roman" pitchFamily="18" charset="0"/>
              </a:rPr>
              <a:t>Ελλάδα </a:t>
            </a:r>
            <a:endParaRPr lang="el-GR" dirty="0" smtClean="0">
              <a:latin typeface="Times New Roman" pitchFamily="18" charset="0"/>
              <a:cs typeface="Times New Roman" pitchFamily="18" charset="0"/>
            </a:endParaRPr>
          </a:p>
          <a:p>
            <a:pPr lvl="3" eaLnBrk="1" hangingPunct="1"/>
            <a:r>
              <a:rPr lang="el-GR" dirty="0" smtClean="0">
                <a:latin typeface="Times New Roman" pitchFamily="18" charset="0"/>
                <a:cs typeface="Times New Roman" pitchFamily="18" charset="0"/>
              </a:rPr>
              <a:t>Ν. 3016/2002</a:t>
            </a:r>
          </a:p>
          <a:p>
            <a:pPr lvl="3" eaLnBrk="1" hangingPunct="1"/>
            <a:r>
              <a:rPr lang="el-GR" dirty="0" smtClean="0">
                <a:latin typeface="Times New Roman" pitchFamily="18" charset="0"/>
                <a:cs typeface="Times New Roman" pitchFamily="18" charset="0"/>
              </a:rPr>
              <a:t>Ν. 3808/2009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idx="4294967295"/>
          </p:nvPr>
        </p:nvSpPr>
        <p:spPr>
          <a:xfrm>
            <a:off x="719138" y="115888"/>
            <a:ext cx="8424862" cy="576262"/>
          </a:xfrm>
        </p:spPr>
        <p:txBody>
          <a:bodyPr>
            <a:noAutofit/>
          </a:bodyPr>
          <a:lstStyle/>
          <a:p>
            <a:pPr algn="ctr" eaLnBrk="1" fontAlgn="auto" hangingPunct="1">
              <a:lnSpc>
                <a:spcPct val="150000"/>
              </a:lnSpc>
              <a:spcAft>
                <a:spcPts val="0"/>
              </a:spcAft>
              <a:defRPr/>
            </a:pPr>
            <a:r>
              <a:rPr lang="el-GR" sz="3600" b="1" dirty="0" smtClean="0">
                <a:solidFill>
                  <a:srgbClr val="C00000"/>
                </a:solidFill>
                <a:latin typeface="Times New Roman" pitchFamily="18" charset="0"/>
                <a:cs typeface="Times New Roman" pitchFamily="18" charset="0"/>
              </a:rPr>
              <a:t>Το Οικουμενικό Σύμφωνο του Ο.Η.Ε.</a:t>
            </a:r>
          </a:p>
        </p:txBody>
      </p:sp>
      <p:graphicFrame>
        <p:nvGraphicFramePr>
          <p:cNvPr id="12312" name="Group 24"/>
          <p:cNvGraphicFramePr>
            <a:graphicFrameLocks noGrp="1"/>
          </p:cNvGraphicFramePr>
          <p:nvPr>
            <p:ph idx="4294967295"/>
          </p:nvPr>
        </p:nvGraphicFramePr>
        <p:xfrm>
          <a:off x="251520" y="908050"/>
          <a:ext cx="8640960" cy="5761310"/>
        </p:xfrm>
        <a:graphic>
          <a:graphicData uri="http://schemas.openxmlformats.org/drawingml/2006/table">
            <a:tbl>
              <a:tblPr/>
              <a:tblGrid>
                <a:gridCol w="5012812"/>
                <a:gridCol w="3628148"/>
              </a:tblGrid>
              <a:tr h="71821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FFFFFF"/>
                          </a:solidFill>
                          <a:effectLst/>
                          <a:latin typeface="Times New Roman" pitchFamily="18" charset="0"/>
                          <a:cs typeface="Times New Roman" pitchFamily="18" charset="0"/>
                        </a:rPr>
                        <a:t>ΕΙΝΑΙ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FFFFFF"/>
                          </a:solidFill>
                          <a:effectLst/>
                          <a:latin typeface="Times New Roman" pitchFamily="18" charset="0"/>
                          <a:cs typeface="Times New Roman" pitchFamily="18" charset="0"/>
                        </a:rPr>
                        <a:t>ΔΕΝ ΕΙΝΑΙ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4088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Εθελοντική πρωτοβουλία για την προώθηση της αειφόρου ανάπτυξης και της εταιρικής υπευθυνότητας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l-GR" sz="15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el-GR" sz="15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Νομικά δεσμευτικό κείμενο</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92117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Σύνολο αξιών που βασίζονται σε παγκόσμια αποδεκτές αξίες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Μέσο για τον έλεγχο της συμπεριφοράς της επιχείρησης και την επιβολή προτύπων συμμόρφωσης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72044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Δίκτυο εταιρειών και ενδιαφερομένων μερών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Πρότυπο ή κώδικας συμπεριφοράς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96059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Ένα </a:t>
                      </a:r>
                      <a:r>
                        <a:rPr kumimoji="0" lang="en-US" sz="1500" b="1" i="0" u="none" strike="noStrike" cap="none" normalizeH="0" baseline="0" dirty="0" smtClean="0">
                          <a:ln>
                            <a:noFill/>
                          </a:ln>
                          <a:solidFill>
                            <a:srgbClr val="000000"/>
                          </a:solidFill>
                          <a:effectLst/>
                          <a:latin typeface="Times New Roman" pitchFamily="18" charset="0"/>
                          <a:cs typeface="Times New Roman" pitchFamily="18" charset="0"/>
                        </a:rPr>
                        <a:t>forum</a:t>
                      </a: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 για μάθηση και την ανταλλαγή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εμπειριών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5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500" b="1" i="0" u="none" strike="noStrike" cap="none" normalizeH="0" baseline="0" dirty="0" smtClean="0">
                          <a:ln>
                            <a:noFill/>
                          </a:ln>
                          <a:solidFill>
                            <a:srgbClr val="000000"/>
                          </a:solidFill>
                          <a:effectLst/>
                          <a:latin typeface="Times New Roman" pitchFamily="18" charset="0"/>
                          <a:cs typeface="Times New Roman" pitchFamily="18" charset="0"/>
                        </a:rPr>
                        <a:t>Εργαλείο για δημόσιες σχέσεις</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fade">
                                      <p:cBhvr>
                                        <p:cTn id="7" dur="20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468313" y="260648"/>
            <a:ext cx="8229600" cy="504056"/>
          </a:xfrm>
        </p:spPr>
        <p:txBody>
          <a:bodyPr>
            <a:normAutofit fontScale="90000"/>
          </a:bodyPr>
          <a:lstStyle/>
          <a:p>
            <a:pPr eaLnBrk="1" fontAlgn="auto" hangingPunct="1">
              <a:spcAft>
                <a:spcPts val="0"/>
              </a:spcAft>
              <a:defRPr/>
            </a:pPr>
            <a:r>
              <a:rPr lang="el-GR" b="1" dirty="0" smtClean="0">
                <a:solidFill>
                  <a:schemeClr val="tx2">
                    <a:satMod val="130000"/>
                  </a:schemeClr>
                </a:solidFill>
              </a:rPr>
              <a:t>ΟΡΙΣΜΟΙ ΕΚΕ</a:t>
            </a:r>
            <a:endParaRPr lang="en-US" b="1" dirty="0" smtClean="0">
              <a:solidFill>
                <a:schemeClr val="tx2">
                  <a:satMod val="130000"/>
                </a:schemeClr>
              </a:solidFill>
            </a:endParaRPr>
          </a:p>
        </p:txBody>
      </p:sp>
      <p:sp>
        <p:nvSpPr>
          <p:cNvPr id="21507" name="Rectangle 3"/>
          <p:cNvSpPr>
            <a:spLocks noGrp="1" noChangeArrowheads="1"/>
          </p:cNvSpPr>
          <p:nvPr>
            <p:ph idx="1"/>
          </p:nvPr>
        </p:nvSpPr>
        <p:spPr>
          <a:xfrm>
            <a:off x="107504" y="764704"/>
            <a:ext cx="8928992" cy="5832648"/>
          </a:xfrm>
        </p:spPr>
        <p:txBody>
          <a:bodyPr>
            <a:noAutofit/>
          </a:bodyPr>
          <a:lstStyle/>
          <a:p>
            <a:pPr algn="just" eaLnBrk="1" hangingPunct="1">
              <a:lnSpc>
                <a:spcPct val="80000"/>
              </a:lnSpc>
            </a:pPr>
            <a:r>
              <a:rPr lang="el-GR" sz="2200" dirty="0" smtClean="0">
                <a:latin typeface="Times New Roman" pitchFamily="18" charset="0"/>
                <a:cs typeface="Times New Roman" pitchFamily="18" charset="0"/>
              </a:rPr>
              <a:t>“Εταιρική Κοινωνική Ευθύνη είναι η οικειοθελής δέσμευση των επιχειρήσεων για ένταξη στις επιχειρηματικές τους πρακτικές κοινωνικών και περιβαλλοντικών δράσεων, που είναι πέρα από όσα επιβάλλονται από τη νομοθεσία και έχουν σχέση με όλους όσους άμεσα ή έμμεσα επηρεάζονται από τις δραστηριότητές τους”  (Ελληνικό Δίκτυο για την Εταιρική Κοινωνική Ευθύνη)</a:t>
            </a:r>
          </a:p>
          <a:p>
            <a:pPr algn="just" eaLnBrk="1" hangingPunct="1">
              <a:lnSpc>
                <a:spcPct val="80000"/>
              </a:lnSpc>
              <a:buFont typeface="Wingdings" pitchFamily="2" charset="2"/>
              <a:buNone/>
            </a:pPr>
            <a:r>
              <a:rPr lang="el-GR" sz="2200" dirty="0" smtClean="0">
                <a:latin typeface="Times New Roman" pitchFamily="18" charset="0"/>
                <a:cs typeface="Times New Roman" pitchFamily="18" charset="0"/>
              </a:rPr>
              <a:t> </a:t>
            </a:r>
          </a:p>
          <a:p>
            <a:pPr algn="just" eaLnBrk="1" hangingPunct="1">
              <a:lnSpc>
                <a:spcPct val="80000"/>
              </a:lnSpc>
            </a:pPr>
            <a:r>
              <a:rPr lang="el-GR" sz="2200" dirty="0" smtClean="0">
                <a:latin typeface="Times New Roman" pitchFamily="18" charset="0"/>
                <a:cs typeface="Times New Roman" pitchFamily="18" charset="0"/>
              </a:rPr>
              <a:t>“Εταιρική Κοινωνική Ευθύνη είναι η έννοια σύμφωνα με την οποία οι επιχειρήσεις ενσωματώνουν σε εθελοντική βάση κοινωνικούς και περιβαλλοντικούς προβληματισμούς στις επιχειρηματικές τους δραστηριότητες και στις επαφές τους με άλλα ενδιαφερόμενα μέρη” (Ευρωπαϊκή Επιτροπή, Πράσινη Βίβλος, 2001)</a:t>
            </a:r>
          </a:p>
          <a:p>
            <a:pPr algn="just" eaLnBrk="1" hangingPunct="1">
              <a:lnSpc>
                <a:spcPct val="80000"/>
              </a:lnSpc>
              <a:buFont typeface="Wingdings" pitchFamily="2" charset="2"/>
              <a:buNone/>
            </a:pP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 </a:t>
            </a:r>
          </a:p>
          <a:p>
            <a:pPr algn="just" eaLnBrk="1" hangingPunct="1">
              <a:lnSpc>
                <a:spcPct val="80000"/>
              </a:lnSpc>
            </a:pPr>
            <a:r>
              <a:rPr lang="el-GR" sz="2200" dirty="0" smtClean="0">
                <a:latin typeface="Times New Roman" pitchFamily="18" charset="0"/>
                <a:cs typeface="Times New Roman" pitchFamily="18" charset="0"/>
              </a:rPr>
              <a:t>“Εταιρική Κοινωνική Ευθύνη είναι η διαρκής δέσμευση των επιχειρήσεων για ηθική συμπεριφορά και συμβολή στην οικονομική ανάπτυξη με ταυτόχρονη βελτίωση της ποιότητας ζωής τόσο του εργατικού τους δυναμικού και των οικογενειών τους καθώς επίσης και των τοπικών κοινοτήτων και της κοινωνίας γενικότερα ”. </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(Παγκόσμιο Επιχειρηματικό Συμβούλιο για τη Βιώσιμη Ανάπτυξη WBCSD Stakeholder Dialogue on CSR, The Netherlands, 1998)</a:t>
            </a:r>
            <a:endParaRPr lang="en-US" sz="2200" dirty="0" smtClean="0">
              <a:latin typeface="Times New Roman" pitchFamily="18" charset="0"/>
              <a:cs typeface="Times New Roman" pitchFamily="18" charset="0"/>
            </a:endParaRPr>
          </a:p>
        </p:txBody>
      </p:sp>
    </p:spTree>
  </p:cSld>
  <p:clrMapOvr>
    <a:masterClrMapping/>
  </p:clrMapOvr>
  <p:transition spd="slow">
    <p:zoom dir="in"/>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468313" y="116632"/>
            <a:ext cx="8229600" cy="576064"/>
          </a:xfrm>
        </p:spPr>
        <p:txBody>
          <a:bodyPr>
            <a:normAutofit fontScale="90000"/>
          </a:bodyPr>
          <a:lstStyle/>
          <a:p>
            <a:pPr eaLnBrk="1" fontAlgn="auto" hangingPunct="1">
              <a:spcAft>
                <a:spcPts val="0"/>
              </a:spcAft>
              <a:defRPr/>
            </a:pPr>
            <a:r>
              <a:rPr lang="el-GR" b="1" dirty="0" smtClean="0">
                <a:solidFill>
                  <a:schemeClr val="tx2">
                    <a:satMod val="130000"/>
                  </a:schemeClr>
                </a:solidFill>
              </a:rPr>
              <a:t>ΧΑΡΑΚΤΗΡΙΣΤΙΚΑ ΕΚΕ [1]</a:t>
            </a:r>
            <a:endParaRPr lang="en-US" b="1" dirty="0" smtClean="0">
              <a:solidFill>
                <a:schemeClr val="tx2">
                  <a:satMod val="130000"/>
                </a:schemeClr>
              </a:solidFill>
            </a:endParaRPr>
          </a:p>
        </p:txBody>
      </p:sp>
      <p:sp>
        <p:nvSpPr>
          <p:cNvPr id="22531" name="Rectangle 3"/>
          <p:cNvSpPr>
            <a:spLocks noGrp="1" noChangeArrowheads="1"/>
          </p:cNvSpPr>
          <p:nvPr>
            <p:ph idx="1"/>
          </p:nvPr>
        </p:nvSpPr>
        <p:spPr>
          <a:xfrm>
            <a:off x="179512" y="692696"/>
            <a:ext cx="8784976" cy="5256583"/>
          </a:xfrm>
        </p:spPr>
        <p:txBody>
          <a:bodyPr>
            <a:normAutofit/>
          </a:bodyPr>
          <a:lstStyle/>
          <a:p>
            <a:pPr eaLnBrk="1" hangingPunct="1">
              <a:lnSpc>
                <a:spcPct val="80000"/>
              </a:lnSpc>
            </a:pPr>
            <a:endParaRPr lang="en-US" sz="1600" dirty="0" smtClean="0"/>
          </a:p>
          <a:p>
            <a:pPr algn="just" eaLnBrk="1" hangingPunct="1">
              <a:lnSpc>
                <a:spcPct val="80000"/>
              </a:lnSpc>
            </a:pPr>
            <a:r>
              <a:rPr lang="el-GR" sz="2400" dirty="0" smtClean="0">
                <a:cs typeface="Times New Roman" pitchFamily="18" charset="0"/>
              </a:rPr>
              <a:t>Προσεκτικά επιλεγμένες και προσανατολισμένες Δράσεις που προσθέτουν Εταιρική Αξία και επιτρέπουν την Ανάπτυξη Καινοτόμων Προϊόντων με προσανατολισμένες περιβαλλοντικές Χρήσεις και Αποδόσεις.</a:t>
            </a:r>
            <a:endParaRPr lang="en-US" sz="2400" dirty="0" smtClean="0">
              <a:cs typeface="Times New Roman" pitchFamily="18" charset="0"/>
            </a:endParaRPr>
          </a:p>
          <a:p>
            <a:pPr algn="just" eaLnBrk="1" hangingPunct="1">
              <a:lnSpc>
                <a:spcPct val="80000"/>
              </a:lnSpc>
              <a:buFont typeface="Wingdings" pitchFamily="2" charset="2"/>
              <a:buNone/>
            </a:pPr>
            <a:endParaRPr lang="en-US" sz="2400" dirty="0" smtClean="0">
              <a:cs typeface="Times New Roman" pitchFamily="18" charset="0"/>
            </a:endParaRPr>
          </a:p>
          <a:p>
            <a:pPr algn="just" eaLnBrk="1" hangingPunct="1">
              <a:lnSpc>
                <a:spcPct val="80000"/>
              </a:lnSpc>
            </a:pPr>
            <a:r>
              <a:rPr lang="el-GR" sz="2400" dirty="0" smtClean="0">
                <a:cs typeface="Times New Roman" pitchFamily="18" charset="0"/>
              </a:rPr>
              <a:t>Αυξημένη Ενδοεταιρική Συνεργασία, Συμμετοχή των Μετόχων και των Εργαζομένων στο Μάνατζμεντ της Εταιρείας και Συνεργασία με τους Παράγοντες των τοπικών Κοινωνιών.</a:t>
            </a:r>
            <a:endParaRPr lang="en-US" sz="2400" dirty="0" smtClean="0">
              <a:cs typeface="Times New Roman" pitchFamily="18" charset="0"/>
            </a:endParaRPr>
          </a:p>
          <a:p>
            <a:pPr algn="just" eaLnBrk="1" hangingPunct="1">
              <a:lnSpc>
                <a:spcPct val="80000"/>
              </a:lnSpc>
              <a:buFont typeface="Wingdings" pitchFamily="2" charset="2"/>
              <a:buNone/>
            </a:pPr>
            <a:endParaRPr lang="en-US" sz="2400" dirty="0" smtClean="0">
              <a:cs typeface="Times New Roman" pitchFamily="18" charset="0"/>
            </a:endParaRPr>
          </a:p>
          <a:p>
            <a:pPr algn="just" eaLnBrk="1" hangingPunct="1">
              <a:lnSpc>
                <a:spcPct val="80000"/>
              </a:lnSpc>
            </a:pPr>
            <a:r>
              <a:rPr lang="el-GR" sz="2400" dirty="0" smtClean="0">
                <a:cs typeface="Times New Roman" pitchFamily="18" charset="0"/>
              </a:rPr>
              <a:t>Διαφάνεια και αποτελεσματική Ροή της Πληροφορίας.</a:t>
            </a:r>
            <a:endParaRPr lang="en-US" sz="2400" dirty="0" smtClean="0">
              <a:cs typeface="Times New Roman" pitchFamily="18" charset="0"/>
            </a:endParaRPr>
          </a:p>
          <a:p>
            <a:pPr algn="just" eaLnBrk="1" hangingPunct="1">
              <a:lnSpc>
                <a:spcPct val="80000"/>
              </a:lnSpc>
              <a:buFont typeface="Wingdings" pitchFamily="2" charset="2"/>
              <a:buNone/>
            </a:pPr>
            <a:endParaRPr lang="en-US" sz="2400" dirty="0" smtClean="0">
              <a:cs typeface="Times New Roman" pitchFamily="18" charset="0"/>
            </a:endParaRPr>
          </a:p>
          <a:p>
            <a:pPr algn="just" eaLnBrk="1" hangingPunct="1">
              <a:lnSpc>
                <a:spcPct val="80000"/>
              </a:lnSpc>
            </a:pPr>
            <a:r>
              <a:rPr lang="el-GR" sz="2400" dirty="0" smtClean="0">
                <a:cs typeface="Times New Roman" pitchFamily="18" charset="0"/>
              </a:rPr>
              <a:t>Ανταλλαγή Διεθνούς Εμπειρίας μεταξύ των Επιχειρήσεων σε Πρωτοβουλίες που αναζωογονούν και διευκολύνουν τη βελτίωση της Απόδοσης της ΕΚΕ</a:t>
            </a:r>
            <a:endParaRPr lang="en-US" sz="2400" dirty="0" smtClean="0">
              <a:cs typeface="Times New Roman" pitchFamily="18" charset="0"/>
            </a:endParaRPr>
          </a:p>
        </p:txBody>
      </p:sp>
      <p:pic>
        <p:nvPicPr>
          <p:cNvPr id="22532" name="Picture 4" descr="CSR"/>
          <p:cNvPicPr>
            <a:picLocks noChangeAspect="1" noChangeArrowheads="1"/>
          </p:cNvPicPr>
          <p:nvPr/>
        </p:nvPicPr>
        <p:blipFill>
          <a:blip r:embed="rId3" cstate="print"/>
          <a:srcRect/>
          <a:stretch>
            <a:fillRect/>
          </a:stretch>
        </p:blipFill>
        <p:spPr bwMode="auto">
          <a:xfrm>
            <a:off x="5364088" y="5589240"/>
            <a:ext cx="3530600" cy="1196727"/>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l-GR" sz="4000" b="1" dirty="0" smtClean="0">
                <a:solidFill>
                  <a:srgbClr val="006600"/>
                </a:solidFill>
              </a:rPr>
              <a:t>Δείκτες Εταιρικής Κοινωνικής Ευθύνης</a:t>
            </a:r>
          </a:p>
        </p:txBody>
      </p:sp>
      <p:sp>
        <p:nvSpPr>
          <p:cNvPr id="15363" name="Rectangle 3"/>
          <p:cNvSpPr>
            <a:spLocks noGrp="1" noChangeArrowheads="1"/>
          </p:cNvSpPr>
          <p:nvPr>
            <p:ph idx="1"/>
          </p:nvPr>
        </p:nvSpPr>
        <p:spPr/>
        <p:txBody>
          <a:bodyPr/>
          <a:lstStyle/>
          <a:p>
            <a:pPr algn="just" eaLnBrk="1" hangingPunct="1"/>
            <a:r>
              <a:rPr lang="el-GR" dirty="0" smtClean="0"/>
              <a:t>Οι δείκτες ΕΚΕ αξιολογούν την επίδοση των επιχειρήσεων στις πρακτικές ΕΚΕ με βάση διεθνή αυστηρά πρότυπα που έχουν θεσμοθετηθεί και κατά αυτή την έννοια είναι απαραίτητοι για την μέτρηση και αξιολόγηση του πόσο Κοινωνικά Υπεύθυνη είναι μια επιχείρηση που υιοθετεί την ΕΚΕ.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fontScale="90000"/>
          </a:bodyPr>
          <a:lstStyle/>
          <a:p>
            <a:r>
              <a:rPr lang="el-GR" b="1" dirty="0" smtClean="0">
                <a:solidFill>
                  <a:srgbClr val="0000FF"/>
                </a:solidFill>
              </a:rPr>
              <a:t>ΣΥΓΚΡΟΥΣΕΙΣ ΣΥΜΦΕΡΟΝΤΩΝ ΜΕΤΑΞΥ ΜΕΤΟΧΩΝ ΚΑΙ ΠΙΣΤΩΤΩΝ</a:t>
            </a:r>
            <a:endParaRPr lang="el-GR" b="1" dirty="0">
              <a:solidFill>
                <a:srgbClr val="0000FF"/>
              </a:solidFill>
            </a:endParaRPr>
          </a:p>
        </p:txBody>
      </p:sp>
      <p:sp>
        <p:nvSpPr>
          <p:cNvPr id="3" name="2 - Θέση περιεχομένου"/>
          <p:cNvSpPr>
            <a:spLocks noGrp="1"/>
          </p:cNvSpPr>
          <p:nvPr>
            <p:ph idx="1"/>
          </p:nvPr>
        </p:nvSpPr>
        <p:spPr>
          <a:xfrm>
            <a:off x="251520" y="1484784"/>
            <a:ext cx="8568952" cy="4968552"/>
          </a:xfrm>
        </p:spPr>
        <p:txBody>
          <a:bodyPr>
            <a:normAutofit fontScale="92500" lnSpcReduction="20000"/>
          </a:bodyPr>
          <a:lstStyle/>
          <a:p>
            <a:pPr algn="just"/>
            <a:r>
              <a:rPr lang="el-GR" b="1" dirty="0" smtClean="0"/>
              <a:t>Εδώ η σύγκρουση συµφερόντων εµφανίζεται µε τις παρακάτω µορφές: </a:t>
            </a:r>
          </a:p>
          <a:p>
            <a:pPr algn="just">
              <a:buFont typeface="Wingdings" pitchFamily="2" charset="2"/>
              <a:buChar char="Ø"/>
            </a:pPr>
            <a:r>
              <a:rPr lang="el-GR" b="1" dirty="0" smtClean="0">
                <a:solidFill>
                  <a:srgbClr val="006600"/>
                </a:solidFill>
              </a:rPr>
              <a:t>Ανάληψη από την επιχείρηση επενδυτικών σχεδίων υψηλότερου επενδυτικού κινδύνου από ότι είχε αρχικά παρουσιαστεί στο επιχειρηµατικό σχέδιο. </a:t>
            </a:r>
          </a:p>
          <a:p>
            <a:pPr algn="just">
              <a:buFont typeface="Wingdings" pitchFamily="2" charset="2"/>
              <a:buChar char="Ø"/>
            </a:pPr>
            <a:r>
              <a:rPr lang="el-GR" b="1" dirty="0" smtClean="0">
                <a:solidFill>
                  <a:srgbClr val="7030A0"/>
                </a:solidFill>
              </a:rPr>
              <a:t>Περαιτέρω δανειακή επιβάρυνση, µετά την έκδοση του αρχικού δανείου, πέρα από ότι είχε αρχικά προβλεφθεί. </a:t>
            </a:r>
          </a:p>
          <a:p>
            <a:pPr algn="just">
              <a:buFont typeface="Wingdings" pitchFamily="2" charset="2"/>
              <a:buChar char="Ø"/>
            </a:pPr>
            <a:r>
              <a:rPr lang="el-GR" b="1" dirty="0" smtClean="0">
                <a:solidFill>
                  <a:srgbClr val="0070C0"/>
                </a:solidFill>
              </a:rPr>
              <a:t>Άρνηση των µετόχων να συνεισφέρουν επιπλέον µετοχικό κεφάλαιο όταν η επιχείρηση αντιµετωπίζει χρηµατοδοτικές δυσχέρειες. </a:t>
            </a:r>
            <a:endParaRPr lang="el-GR" b="1" dirty="0">
              <a:solidFill>
                <a:srgbClr val="0070C0"/>
              </a:solidFil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l-GR" sz="4000" b="1" dirty="0" smtClean="0">
                <a:solidFill>
                  <a:srgbClr val="006600"/>
                </a:solidFill>
              </a:rPr>
              <a:t>Δείκτες Εταιρικής Κοινωνικής Ευθύνης</a:t>
            </a:r>
          </a:p>
        </p:txBody>
      </p:sp>
      <p:sp>
        <p:nvSpPr>
          <p:cNvPr id="16387" name="Rectangle 3"/>
          <p:cNvSpPr>
            <a:spLocks noGrp="1" noChangeArrowheads="1"/>
          </p:cNvSpPr>
          <p:nvPr>
            <p:ph sz="half" idx="1"/>
          </p:nvPr>
        </p:nvSpPr>
        <p:spPr>
          <a:xfrm>
            <a:off x="179512" y="1600200"/>
            <a:ext cx="4968552" cy="4997152"/>
          </a:xfrm>
        </p:spPr>
        <p:txBody>
          <a:bodyPr>
            <a:normAutofit/>
          </a:bodyPr>
          <a:lstStyle/>
          <a:p>
            <a:pPr algn="just" eaLnBrk="1" hangingPunct="1">
              <a:lnSpc>
                <a:spcPct val="90000"/>
              </a:lnSpc>
            </a:pPr>
            <a:r>
              <a:rPr lang="el-GR" sz="2400" b="1" i="1" dirty="0" smtClean="0"/>
              <a:t>Δείκτης Εταιρικής Κοινωνικής Ευθύνης (</a:t>
            </a:r>
            <a:r>
              <a:rPr lang="en-US" sz="2400" b="1" i="1" dirty="0" smtClean="0"/>
              <a:t>Corporate Responsibility Index CRI</a:t>
            </a:r>
            <a:r>
              <a:rPr lang="el-GR" sz="2400" b="1" i="1" dirty="0" smtClean="0"/>
              <a:t>)</a:t>
            </a:r>
            <a:r>
              <a:rPr lang="el-GR" sz="2400" dirty="0" smtClean="0"/>
              <a:t> </a:t>
            </a:r>
          </a:p>
          <a:p>
            <a:pPr algn="just" eaLnBrk="1" hangingPunct="1">
              <a:lnSpc>
                <a:spcPct val="90000"/>
              </a:lnSpc>
            </a:pPr>
            <a:r>
              <a:rPr lang="el-GR" sz="2400" dirty="0" smtClean="0"/>
              <a:t>Το CR Index είναι ο πιο σημαντικός διεθνώς δείκτης μέτρησης της απόδοσης των επιχειρήσεων στον τομέα της Εταιρικής Κοινωνικής Ευθύνης (ΕΚΕ) και χρησιμοποιείται ως εθνικός δείκτης ΕΚΕ σε διάφορες χώρες. Είναι ένα εργαλείο μέτρησης της ΕΚΕ και αξιολογεί την απόδοση των εταιριών σε τέσσερεις άξονες :</a:t>
            </a:r>
          </a:p>
        </p:txBody>
      </p:sp>
      <p:sp>
        <p:nvSpPr>
          <p:cNvPr id="16388" name="Rectangle 4"/>
          <p:cNvSpPr>
            <a:spLocks noGrp="1" noChangeArrowheads="1"/>
          </p:cNvSpPr>
          <p:nvPr>
            <p:ph sz="half" idx="2"/>
          </p:nvPr>
        </p:nvSpPr>
        <p:spPr>
          <a:xfrm>
            <a:off x="5508104" y="1600200"/>
            <a:ext cx="3178696" cy="4525963"/>
          </a:xfrm>
        </p:spPr>
        <p:txBody>
          <a:bodyPr>
            <a:normAutofit/>
          </a:bodyPr>
          <a:lstStyle/>
          <a:p>
            <a:pPr eaLnBrk="1" hangingPunct="1">
              <a:lnSpc>
                <a:spcPct val="90000"/>
              </a:lnSpc>
            </a:pPr>
            <a:r>
              <a:rPr lang="el-GR" sz="2400" b="1" dirty="0" smtClean="0"/>
              <a:t>Κοινωνία</a:t>
            </a:r>
          </a:p>
          <a:p>
            <a:pPr eaLnBrk="1" hangingPunct="1">
              <a:lnSpc>
                <a:spcPct val="90000"/>
              </a:lnSpc>
            </a:pPr>
            <a:r>
              <a:rPr lang="el-GR" sz="2400" b="1" dirty="0" smtClean="0"/>
              <a:t>Περιβάλλον</a:t>
            </a:r>
          </a:p>
          <a:p>
            <a:pPr eaLnBrk="1" hangingPunct="1">
              <a:lnSpc>
                <a:spcPct val="90000"/>
              </a:lnSpc>
            </a:pPr>
            <a:r>
              <a:rPr lang="el-GR" sz="2400" b="1" dirty="0" smtClean="0"/>
              <a:t>Εργαζόμενοι</a:t>
            </a:r>
          </a:p>
          <a:p>
            <a:pPr eaLnBrk="1" hangingPunct="1">
              <a:lnSpc>
                <a:spcPct val="90000"/>
              </a:lnSpc>
            </a:pPr>
            <a:r>
              <a:rPr lang="el-GR" sz="2400" b="1" dirty="0" smtClean="0"/>
              <a:t>Αγορά.</a:t>
            </a:r>
          </a:p>
          <a:p>
            <a:pPr eaLnBrk="1" hangingPunct="1">
              <a:lnSpc>
                <a:spcPct val="90000"/>
              </a:lnSpc>
            </a:pPr>
            <a:endParaRPr lang="el-GR" sz="2400" b="1" dirty="0" smtClean="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78098"/>
          </a:xfrm>
        </p:spPr>
        <p:txBody>
          <a:bodyPr>
            <a:normAutofit fontScale="90000"/>
          </a:bodyPr>
          <a:lstStyle/>
          <a:p>
            <a:pPr eaLnBrk="1" hangingPunct="1"/>
            <a:r>
              <a:rPr lang="el-GR" sz="3200" b="1" i="1" dirty="0" smtClean="0"/>
              <a:t/>
            </a:r>
            <a:br>
              <a:rPr lang="el-GR" sz="3200" b="1" i="1" dirty="0" smtClean="0"/>
            </a:br>
            <a:r>
              <a:rPr lang="el-GR" sz="3200" b="1" dirty="0" smtClean="0">
                <a:solidFill>
                  <a:srgbClr val="006600"/>
                </a:solidFill>
              </a:rPr>
              <a:t>Δείκτης Εταιρικής Κοινωνικής Ευθύνης (</a:t>
            </a:r>
            <a:r>
              <a:rPr lang="en-US" sz="3200" b="1" dirty="0" smtClean="0">
                <a:solidFill>
                  <a:srgbClr val="006600"/>
                </a:solidFill>
              </a:rPr>
              <a:t>Corporate Responsibility Index CRI</a:t>
            </a:r>
            <a:r>
              <a:rPr lang="el-GR" sz="3200" b="1" dirty="0" smtClean="0">
                <a:solidFill>
                  <a:srgbClr val="006600"/>
                </a:solidFill>
              </a:rPr>
              <a:t>)</a:t>
            </a:r>
            <a:r>
              <a:rPr lang="el-GR" sz="3200" dirty="0" smtClean="0">
                <a:solidFill>
                  <a:srgbClr val="006600"/>
                </a:solidFill>
              </a:rPr>
              <a:t> </a:t>
            </a:r>
            <a:r>
              <a:rPr lang="el-GR" sz="3200" dirty="0" smtClean="0"/>
              <a:t/>
            </a:r>
            <a:br>
              <a:rPr lang="el-GR" sz="3200" dirty="0" smtClean="0"/>
            </a:br>
            <a:endParaRPr lang="el-GR" sz="3200" dirty="0" smtClean="0"/>
          </a:p>
        </p:txBody>
      </p:sp>
      <p:sp>
        <p:nvSpPr>
          <p:cNvPr id="17411" name="Rectangle 3"/>
          <p:cNvSpPr>
            <a:spLocks noGrp="1" noChangeArrowheads="1"/>
          </p:cNvSpPr>
          <p:nvPr>
            <p:ph idx="1"/>
          </p:nvPr>
        </p:nvSpPr>
        <p:spPr>
          <a:xfrm>
            <a:off x="251520" y="1268760"/>
            <a:ext cx="8435280" cy="5400600"/>
          </a:xfrm>
        </p:spPr>
        <p:txBody>
          <a:bodyPr>
            <a:normAutofit/>
          </a:bodyPr>
          <a:lstStyle/>
          <a:p>
            <a:pPr algn="just" eaLnBrk="1" hangingPunct="1">
              <a:lnSpc>
                <a:spcPct val="80000"/>
              </a:lnSpc>
            </a:pPr>
            <a:r>
              <a:rPr lang="el-GR" sz="2200" dirty="0" smtClean="0"/>
              <a:t>Πιο αναλυτικά ο πρώτος άξονας αξιολογεί την επιχείρηση ως προς την υποστήριξη που παρέχει σε πρωτοβουλίες τοπικών και εθνικών κοινωνιών βοηθώντας στο χτίσιμο εποικοδομητικών σχέσεων με τις κοινωνίες αυτές και τη δημιουργία αμοιβαίας εμπιστοσύνης. </a:t>
            </a:r>
          </a:p>
          <a:p>
            <a:pPr algn="just" eaLnBrk="1" hangingPunct="1">
              <a:lnSpc>
                <a:spcPct val="80000"/>
              </a:lnSpc>
            </a:pPr>
            <a:r>
              <a:rPr lang="el-GR" sz="2200" dirty="0" smtClean="0"/>
              <a:t>Στον άξονα του περιβάλλοντος ο δείκτης αξιολογεί τις ενέργειες και τις πολιτικές των επιχειρήσεων για τον περιορισμό των δυσμενών επιδράσεων στις κλιματικές αλλαγές, όπως για παράδειγμα τον περιορισμό του διοξειδίου του άνθρακα. </a:t>
            </a:r>
          </a:p>
          <a:p>
            <a:pPr algn="just" eaLnBrk="1" hangingPunct="1">
              <a:lnSpc>
                <a:spcPct val="80000"/>
              </a:lnSpc>
            </a:pPr>
            <a:r>
              <a:rPr lang="el-GR" sz="2200" dirty="0" smtClean="0"/>
              <a:t>Για τα θέματα της εργασίας ο δείκτης αξιολογεί την συνολική συμπεριφορά της επιχείρησης στο εργατικό δυναμικό και στις συνθήκες εργασίας όπως : ασφάλεια, υγιεινή, ειλικρινή επικοινωνία και δίκαιη μεταχείριση. </a:t>
            </a:r>
          </a:p>
          <a:p>
            <a:pPr algn="just" eaLnBrk="1" hangingPunct="1">
              <a:lnSpc>
                <a:spcPct val="80000"/>
              </a:lnSpc>
            </a:pPr>
            <a:r>
              <a:rPr lang="el-GR" sz="2200" dirty="0" smtClean="0"/>
              <a:t>Στην αγορά ο δείκτης αξιολογεί τις σχέσεις της επιχείρησης με τους καταναλωτές και την αγορά δηλαδή την επίδοση τους στην κατανόηση και στην ανταπόκριση των αναγκών των καταναλωτών. Ο δείκτης επίσης αξιολογεί  τον τρόπο με τον οποίο πωλούν τα προϊόντα και τις υπηρεσίες τους με υπευθυνότητα όπως σωστή ποιότητα και τιμές.</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274638"/>
            <a:ext cx="8928992" cy="634082"/>
          </a:xfrm>
        </p:spPr>
        <p:txBody>
          <a:bodyPr>
            <a:normAutofit fontScale="90000"/>
          </a:bodyPr>
          <a:lstStyle/>
          <a:p>
            <a:pPr eaLnBrk="1" hangingPunct="1"/>
            <a:r>
              <a:rPr lang="el-GR" sz="3200" i="1" dirty="0" smtClean="0"/>
              <a:t/>
            </a:r>
            <a:br>
              <a:rPr lang="el-GR" sz="3200" i="1" dirty="0" smtClean="0"/>
            </a:br>
            <a:r>
              <a:rPr lang="el-GR" sz="3200" b="1" dirty="0" smtClean="0">
                <a:solidFill>
                  <a:srgbClr val="006600"/>
                </a:solidFill>
              </a:rPr>
              <a:t>Δείκτης Εταιρικής Υπευθυνότητας (</a:t>
            </a:r>
            <a:r>
              <a:rPr lang="en-US" sz="3200" b="1" dirty="0" smtClean="0">
                <a:solidFill>
                  <a:srgbClr val="006600"/>
                </a:solidFill>
              </a:rPr>
              <a:t>CRI</a:t>
            </a:r>
            <a:r>
              <a:rPr lang="el-GR" sz="3200" b="1" dirty="0" smtClean="0">
                <a:solidFill>
                  <a:srgbClr val="006600"/>
                </a:solidFill>
              </a:rPr>
              <a:t>) στην Ελλάδα</a:t>
            </a:r>
            <a:br>
              <a:rPr lang="el-GR" sz="3200" b="1" dirty="0" smtClean="0">
                <a:solidFill>
                  <a:srgbClr val="006600"/>
                </a:solidFill>
              </a:rPr>
            </a:br>
            <a:endParaRPr lang="el-GR" sz="3200" b="1" dirty="0" smtClean="0">
              <a:solidFill>
                <a:srgbClr val="006600"/>
              </a:solidFill>
            </a:endParaRPr>
          </a:p>
        </p:txBody>
      </p:sp>
      <p:sp>
        <p:nvSpPr>
          <p:cNvPr id="18435" name="Rectangle 3"/>
          <p:cNvSpPr>
            <a:spLocks noGrp="1" noChangeArrowheads="1"/>
          </p:cNvSpPr>
          <p:nvPr>
            <p:ph idx="1"/>
          </p:nvPr>
        </p:nvSpPr>
        <p:spPr>
          <a:xfrm>
            <a:off x="457200" y="980728"/>
            <a:ext cx="8229600" cy="5145435"/>
          </a:xfrm>
        </p:spPr>
        <p:txBody>
          <a:bodyPr/>
          <a:lstStyle/>
          <a:p>
            <a:pPr algn="just" eaLnBrk="1" hangingPunct="1"/>
            <a:r>
              <a:rPr lang="el-GR" sz="2800" dirty="0" smtClean="0"/>
              <a:t>Στην Ελλάδα ο Δείκτης Εταιρικής Υπευθυνότητας εισήχθη το 2008 από το Ινστιτούτο Εταιρικής Ευθύνης σε συνεργασία με το </a:t>
            </a:r>
            <a:r>
              <a:rPr lang="en-US" sz="2800" dirty="0" smtClean="0"/>
              <a:t>BITC</a:t>
            </a:r>
            <a:r>
              <a:rPr lang="el-GR" sz="2800" dirty="0" smtClean="0"/>
              <a:t> (</a:t>
            </a:r>
            <a:r>
              <a:rPr lang="en-US" sz="2800" dirty="0" smtClean="0"/>
              <a:t>Business in the Community</a:t>
            </a:r>
            <a:r>
              <a:rPr lang="el-GR" sz="2800" dirty="0" smtClean="0"/>
              <a:t>).</a:t>
            </a:r>
          </a:p>
          <a:p>
            <a:pPr algn="just" eaLnBrk="1" hangingPunct="1"/>
            <a:r>
              <a:rPr lang="el-GR" sz="2800" dirty="0" smtClean="0"/>
              <a:t>Στο Δείκτη CRI  μπορούν να λάβουν μέρος όλες οι εταιρίες, οποιουδήποτε νομικού καθεστώτος - ιδιωτικές και δημόσιες - που απασχολούν τουλάχιστον 50 υπαλλήλους και δραστηριοποιούνται στην Ελλάδα περισσότερο από 3 χρόνια.</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l-GR" sz="4000" i="1" dirty="0" smtClean="0"/>
              <a:t/>
            </a:r>
            <a:br>
              <a:rPr lang="el-GR" sz="4000" i="1" dirty="0" smtClean="0"/>
            </a:br>
            <a:r>
              <a:rPr lang="el-GR" sz="4000" dirty="0" smtClean="0"/>
              <a:t> </a:t>
            </a:r>
            <a:r>
              <a:rPr lang="el-GR" sz="3200" b="1" dirty="0" smtClean="0">
                <a:solidFill>
                  <a:srgbClr val="006600"/>
                </a:solidFill>
              </a:rPr>
              <a:t>Δείκτης </a:t>
            </a:r>
            <a:r>
              <a:rPr lang="en-US" sz="3200" b="1" dirty="0" smtClean="0">
                <a:solidFill>
                  <a:srgbClr val="006600"/>
                </a:solidFill>
              </a:rPr>
              <a:t>FTSE</a:t>
            </a:r>
            <a:r>
              <a:rPr lang="el-GR" sz="3200" b="1" dirty="0" smtClean="0">
                <a:solidFill>
                  <a:srgbClr val="006600"/>
                </a:solidFill>
              </a:rPr>
              <a:t>4</a:t>
            </a:r>
            <a:r>
              <a:rPr lang="en-US" sz="3200" b="1" dirty="0" smtClean="0">
                <a:solidFill>
                  <a:srgbClr val="006600"/>
                </a:solidFill>
              </a:rPr>
              <a:t>GOOD</a:t>
            </a:r>
            <a:r>
              <a:rPr lang="el-GR" sz="3200" b="1" dirty="0" smtClean="0">
                <a:solidFill>
                  <a:srgbClr val="006600"/>
                </a:solidFill>
              </a:rPr>
              <a:t> [1]</a:t>
            </a:r>
            <a:r>
              <a:rPr lang="el-GR" sz="3200" dirty="0" smtClean="0"/>
              <a:t/>
            </a:r>
            <a:br>
              <a:rPr lang="el-GR" sz="3200" dirty="0" smtClean="0"/>
            </a:br>
            <a:endParaRPr lang="el-GR" sz="3200" dirty="0" smtClean="0"/>
          </a:p>
        </p:txBody>
      </p:sp>
      <p:sp>
        <p:nvSpPr>
          <p:cNvPr id="19459" name="Rectangle 3"/>
          <p:cNvSpPr>
            <a:spLocks noGrp="1" noChangeArrowheads="1"/>
          </p:cNvSpPr>
          <p:nvPr>
            <p:ph idx="1"/>
          </p:nvPr>
        </p:nvSpPr>
        <p:spPr/>
        <p:txBody>
          <a:bodyPr/>
          <a:lstStyle/>
          <a:p>
            <a:pPr algn="just" eaLnBrk="1" hangingPunct="1">
              <a:lnSpc>
                <a:spcPct val="90000"/>
              </a:lnSpc>
            </a:pPr>
            <a:r>
              <a:rPr lang="el-GR" sz="2800" dirty="0" smtClean="0"/>
              <a:t>Οι δείκτες </a:t>
            </a:r>
            <a:r>
              <a:rPr lang="en-US" sz="2800" dirty="0" smtClean="0"/>
              <a:t>FTSE</a:t>
            </a:r>
            <a:r>
              <a:rPr lang="el-GR" sz="2800" dirty="0" smtClean="0"/>
              <a:t>4</a:t>
            </a:r>
            <a:r>
              <a:rPr lang="en-US" sz="2800" dirty="0" smtClean="0"/>
              <a:t>GOOD</a:t>
            </a:r>
            <a:r>
              <a:rPr lang="el-GR" sz="2800" dirty="0" smtClean="0"/>
              <a:t> είναι διεθνείς δείκτες και δημιουργήθηκαν από τον διεθνή οργανισμό διαχείρισης χρηματιστηριακών δεικτών </a:t>
            </a:r>
            <a:r>
              <a:rPr lang="en-US" sz="2800" dirty="0" smtClean="0"/>
              <a:t>FTSE</a:t>
            </a:r>
            <a:r>
              <a:rPr lang="el-GR" sz="2800" dirty="0" smtClean="0"/>
              <a:t> προκειμένου να καλύψουν τις ανάγκες επενδυτών που επιθυμούν να έχουν στοιχεία ως προς την κοινωνική υπευθυνότητα της εταιρίας που θέλουν να επενδύσουν. Είναι ένα πολύτιμο εργαλείο για την αξιολόγηση υπεύθυνων επενδυτικών προϊόντων. </a:t>
            </a:r>
          </a:p>
          <a:p>
            <a:pPr eaLnBrk="1" hangingPunct="1">
              <a:lnSpc>
                <a:spcPct val="90000"/>
              </a:lnSpc>
              <a:buFontTx/>
              <a:buNone/>
            </a:pPr>
            <a:r>
              <a:rPr lang="el-GR" sz="2800" dirty="0" smtClean="0"/>
              <a:t/>
            </a:r>
            <a:br>
              <a:rPr lang="el-GR" sz="2800" dirty="0" smtClean="0"/>
            </a:br>
            <a:endParaRPr lang="el-GR" sz="2800" dirty="0" smtClean="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z="3600" b="1" dirty="0" smtClean="0">
                <a:solidFill>
                  <a:srgbClr val="006600"/>
                </a:solidFill>
              </a:rPr>
              <a:t>Δείκτης </a:t>
            </a:r>
            <a:r>
              <a:rPr lang="en-US" sz="3600" b="1" dirty="0" smtClean="0">
                <a:solidFill>
                  <a:srgbClr val="006600"/>
                </a:solidFill>
              </a:rPr>
              <a:t>FTSE</a:t>
            </a:r>
            <a:r>
              <a:rPr lang="el-GR" sz="3600" b="1" dirty="0" smtClean="0">
                <a:solidFill>
                  <a:srgbClr val="006600"/>
                </a:solidFill>
              </a:rPr>
              <a:t>4</a:t>
            </a:r>
            <a:r>
              <a:rPr lang="en-US" sz="3600" b="1" dirty="0" smtClean="0">
                <a:solidFill>
                  <a:srgbClr val="006600"/>
                </a:solidFill>
              </a:rPr>
              <a:t>GOOD</a:t>
            </a:r>
            <a:r>
              <a:rPr lang="el-GR" sz="3600" b="1" dirty="0" smtClean="0">
                <a:solidFill>
                  <a:srgbClr val="006600"/>
                </a:solidFill>
              </a:rPr>
              <a:t> [2]</a:t>
            </a:r>
          </a:p>
        </p:txBody>
      </p:sp>
      <p:sp>
        <p:nvSpPr>
          <p:cNvPr id="20483" name="Rectangle 3"/>
          <p:cNvSpPr>
            <a:spLocks noGrp="1" noChangeArrowheads="1"/>
          </p:cNvSpPr>
          <p:nvPr>
            <p:ph idx="1"/>
          </p:nvPr>
        </p:nvSpPr>
        <p:spPr/>
        <p:txBody>
          <a:bodyPr/>
          <a:lstStyle/>
          <a:p>
            <a:pPr algn="just" eaLnBrk="1" hangingPunct="1">
              <a:lnSpc>
                <a:spcPct val="80000"/>
              </a:lnSpc>
            </a:pPr>
            <a:r>
              <a:rPr lang="el-GR" sz="2800" dirty="0" smtClean="0"/>
              <a:t>Για να συμπεριληφθεί μια εταιρία στους δείκτες </a:t>
            </a:r>
            <a:r>
              <a:rPr lang="en-US" sz="2800" dirty="0" smtClean="0"/>
              <a:t>FTSE</a:t>
            </a:r>
            <a:r>
              <a:rPr lang="el-GR" sz="2800" dirty="0" smtClean="0"/>
              <a:t>4</a:t>
            </a:r>
            <a:r>
              <a:rPr lang="en-US" sz="2800" dirty="0" smtClean="0"/>
              <a:t>GOOD</a:t>
            </a:r>
            <a:r>
              <a:rPr lang="el-GR" sz="2800" dirty="0" smtClean="0"/>
              <a:t> πρέπει να πληρεί τα εξής κριτήρια σε πέντε τομείς :</a:t>
            </a:r>
          </a:p>
          <a:p>
            <a:pPr marL="514350" indent="-514350" algn="just" eaLnBrk="1" hangingPunct="1">
              <a:lnSpc>
                <a:spcPct val="80000"/>
              </a:lnSpc>
              <a:buFont typeface="+mj-lt"/>
              <a:buAutoNum type="arabicPeriod"/>
            </a:pPr>
            <a:r>
              <a:rPr lang="el-GR" sz="2800" dirty="0" smtClean="0"/>
              <a:t>Βιώσιμη ανάπτυξη.</a:t>
            </a:r>
          </a:p>
          <a:p>
            <a:pPr marL="514350" indent="-514350" algn="just" eaLnBrk="1" hangingPunct="1">
              <a:lnSpc>
                <a:spcPct val="80000"/>
              </a:lnSpc>
              <a:buFont typeface="+mj-lt"/>
              <a:buAutoNum type="arabicPeriod"/>
            </a:pPr>
            <a:r>
              <a:rPr lang="el-GR" sz="2800" dirty="0" smtClean="0"/>
              <a:t>Ανάπτυξη θετικών σχέσεων με τα ενδιαφερόμενα μέρη.</a:t>
            </a:r>
          </a:p>
          <a:p>
            <a:pPr marL="514350" indent="-514350" algn="just" eaLnBrk="1" hangingPunct="1">
              <a:lnSpc>
                <a:spcPct val="80000"/>
              </a:lnSpc>
              <a:buFont typeface="+mj-lt"/>
              <a:buAutoNum type="arabicPeriod"/>
            </a:pPr>
            <a:r>
              <a:rPr lang="el-GR" sz="2800" dirty="0" smtClean="0"/>
              <a:t>Υποστήριξη και προάσπιση των ανθρώπινων δικαιωμάτων.</a:t>
            </a:r>
          </a:p>
          <a:p>
            <a:pPr marL="514350" indent="-514350" algn="just" eaLnBrk="1" hangingPunct="1">
              <a:lnSpc>
                <a:spcPct val="80000"/>
              </a:lnSpc>
              <a:buFont typeface="+mj-lt"/>
              <a:buAutoNum type="arabicPeriod"/>
            </a:pPr>
            <a:r>
              <a:rPr lang="el-GR" sz="2800" dirty="0" smtClean="0"/>
              <a:t>Διασφάλιση κατάλληλων και ηθικών συνθηκών εργασίας στην γραμμή παραγωγής και διάθεσης.</a:t>
            </a:r>
          </a:p>
          <a:p>
            <a:pPr marL="514350" indent="-514350" algn="just" eaLnBrk="1" hangingPunct="1">
              <a:lnSpc>
                <a:spcPct val="80000"/>
              </a:lnSpc>
              <a:buFont typeface="+mj-lt"/>
              <a:buAutoNum type="arabicPeriod"/>
            </a:pPr>
            <a:r>
              <a:rPr lang="el-GR" sz="2800" dirty="0" smtClean="0"/>
              <a:t>Δράση ενάντια στην δωροδοκία.</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sz="3600" b="1" dirty="0" smtClean="0">
                <a:solidFill>
                  <a:srgbClr val="006600"/>
                </a:solidFill>
              </a:rPr>
              <a:t>Δείκτης </a:t>
            </a:r>
            <a:r>
              <a:rPr lang="en-US" sz="3600" b="1" dirty="0" smtClean="0">
                <a:solidFill>
                  <a:srgbClr val="006600"/>
                </a:solidFill>
              </a:rPr>
              <a:t>FTSE</a:t>
            </a:r>
            <a:r>
              <a:rPr lang="el-GR" sz="3600" b="1" dirty="0" smtClean="0">
                <a:solidFill>
                  <a:srgbClr val="006600"/>
                </a:solidFill>
              </a:rPr>
              <a:t>4</a:t>
            </a:r>
            <a:r>
              <a:rPr lang="en-US" sz="3600" b="1" dirty="0" smtClean="0">
                <a:solidFill>
                  <a:srgbClr val="006600"/>
                </a:solidFill>
              </a:rPr>
              <a:t>GOOD</a:t>
            </a:r>
            <a:r>
              <a:rPr lang="el-GR" sz="3600" b="1" dirty="0" smtClean="0">
                <a:solidFill>
                  <a:srgbClr val="006600"/>
                </a:solidFill>
              </a:rPr>
              <a:t> [3]</a:t>
            </a:r>
          </a:p>
        </p:txBody>
      </p:sp>
      <p:sp>
        <p:nvSpPr>
          <p:cNvPr id="21507" name="Rectangle 3"/>
          <p:cNvSpPr>
            <a:spLocks noGrp="1" noChangeArrowheads="1"/>
          </p:cNvSpPr>
          <p:nvPr>
            <p:ph idx="1"/>
          </p:nvPr>
        </p:nvSpPr>
        <p:spPr>
          <a:xfrm>
            <a:off x="251520" y="1600200"/>
            <a:ext cx="8435280" cy="4525963"/>
          </a:xfrm>
        </p:spPr>
        <p:txBody>
          <a:bodyPr/>
          <a:lstStyle/>
          <a:p>
            <a:pPr algn="just" eaLnBrk="1" hangingPunct="1"/>
            <a:r>
              <a:rPr lang="el-GR" dirty="0" smtClean="0"/>
              <a:t>Να σημειωθεί ότι εξαιρούνται εταιρίες που έχουν επιχειρηματικά συμφέροντα σε βιομηχανίες παρασκευής καπνού, κατασκευής πυρηνικών οπλικών συστημάτων ή οπλικών συστημάτων, σε ιδιοκτήτες ή φορείς εκμετάλλευσης πυρηνικών σταθμών παραγωγής ηλεκτρικής ενέργειας και σε εταιρίες που συμμετέχουν σε επεξεργασία ουρανίου. </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9"/>
          <p:cNvSpPr>
            <a:spLocks noGrp="1" noChangeArrowheads="1"/>
          </p:cNvSpPr>
          <p:nvPr>
            <p:ph type="title"/>
          </p:nvPr>
        </p:nvSpPr>
        <p:spPr/>
        <p:txBody>
          <a:bodyPr/>
          <a:lstStyle/>
          <a:p>
            <a:pPr eaLnBrk="1" hangingPunct="1"/>
            <a:r>
              <a:rPr lang="el-GR" sz="3600" b="1" dirty="0" smtClean="0">
                <a:solidFill>
                  <a:srgbClr val="006600"/>
                </a:solidFill>
              </a:rPr>
              <a:t>Δείκτης </a:t>
            </a:r>
            <a:r>
              <a:rPr lang="en-US" sz="3600" b="1" dirty="0" smtClean="0">
                <a:solidFill>
                  <a:srgbClr val="006600"/>
                </a:solidFill>
              </a:rPr>
              <a:t>FTSE</a:t>
            </a:r>
            <a:r>
              <a:rPr lang="el-GR" sz="3600" b="1" dirty="0" smtClean="0">
                <a:solidFill>
                  <a:srgbClr val="006600"/>
                </a:solidFill>
              </a:rPr>
              <a:t>4</a:t>
            </a:r>
            <a:r>
              <a:rPr lang="en-US" sz="3600" b="1" dirty="0" smtClean="0">
                <a:solidFill>
                  <a:srgbClr val="006600"/>
                </a:solidFill>
              </a:rPr>
              <a:t>GOOD</a:t>
            </a:r>
            <a:r>
              <a:rPr lang="el-GR" sz="3600" b="1" dirty="0" smtClean="0">
                <a:solidFill>
                  <a:srgbClr val="006600"/>
                </a:solidFill>
              </a:rPr>
              <a:t> [4]</a:t>
            </a:r>
          </a:p>
        </p:txBody>
      </p:sp>
      <p:graphicFrame>
        <p:nvGraphicFramePr>
          <p:cNvPr id="27796" name="Group 148"/>
          <p:cNvGraphicFramePr>
            <a:graphicFrameLocks noGrp="1"/>
          </p:cNvGraphicFramePr>
          <p:nvPr>
            <p:ph type="tbl" idx="1"/>
          </p:nvPr>
        </p:nvGraphicFramePr>
        <p:xfrm>
          <a:off x="457200" y="1600200"/>
          <a:ext cx="8229600" cy="4525967"/>
        </p:xfrm>
        <a:graphic>
          <a:graphicData uri="http://schemas.openxmlformats.org/drawingml/2006/table">
            <a:tbl>
              <a:tblPr/>
              <a:tblGrid>
                <a:gridCol w="2203450"/>
                <a:gridCol w="3348038"/>
                <a:gridCol w="2678112"/>
              </a:tblGrid>
              <a:tr h="366713">
                <a:tc rowSpan="11">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Times New Roman" pitchFamily="18" charset="0"/>
                          <a:cs typeface="Times New Roman" pitchFamily="18" charset="0"/>
                        </a:rPr>
                        <a:t>FTSE4GOOD</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Times New Roman" pitchFamily="18" charset="0"/>
                          <a:cs typeface="Times New Roman" pitchFamily="18" charset="0"/>
                        </a:rPr>
                        <a:t>Europe Index</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Alpha Bank</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Coca-Cola Hellas</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Eurobank Ergasias </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ΟΠΑΠ</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OTE</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Εθνική Τράπεζα της Ελλάδας </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rowSpan="5">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Times New Roman" pitchFamily="18" charset="0"/>
                          <a:cs typeface="Times New Roman" pitchFamily="18" charset="0"/>
                        </a:rPr>
                        <a:t>Global Index </a:t>
                      </a:r>
                      <a:endParaRPr kumimoji="0" lang="el-GR"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Alpha Bank</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Eurobank Ergasias </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ΟΠΑΠ</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ΟΤΕ</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775">
                <a:tc vMerge="1">
                  <a:txBody>
                    <a:bodyPr/>
                    <a:lstStyle/>
                    <a:p>
                      <a:endParaRPr lang="el-GR"/>
                    </a:p>
                  </a:txBody>
                  <a:tcPr/>
                </a:tc>
                <a:tc vMerge="1">
                  <a:txBody>
                    <a:bodyPr/>
                    <a:lstStyle/>
                    <a:p>
                      <a:endParaRPr lang="el-G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Times New Roman" pitchFamily="18" charset="0"/>
                          <a:cs typeface="Times New Roman" pitchFamily="18" charset="0"/>
                        </a:rPr>
                        <a:t>Εθνική Τράπεζα της Ελλάδας </a:t>
                      </a:r>
                      <a:endParaRPr kumimoji="0" lang="el-GR"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sz="3600" b="1" dirty="0" smtClean="0">
                <a:solidFill>
                  <a:srgbClr val="006600"/>
                </a:solidFill>
              </a:rPr>
              <a:t>Δείκτης </a:t>
            </a:r>
            <a:r>
              <a:rPr lang="en-US" sz="3600" b="1" dirty="0" smtClean="0">
                <a:solidFill>
                  <a:srgbClr val="006600"/>
                </a:solidFill>
              </a:rPr>
              <a:t>DOW JONES SUSTAINABILITY</a:t>
            </a:r>
            <a:r>
              <a:rPr lang="en-US" sz="4000" b="1" dirty="0" smtClean="0">
                <a:solidFill>
                  <a:srgbClr val="006600"/>
                </a:solidFill>
              </a:rPr>
              <a:t> </a:t>
            </a:r>
            <a:endParaRPr lang="el-GR" sz="4000" b="1" dirty="0" smtClean="0">
              <a:solidFill>
                <a:srgbClr val="006600"/>
              </a:solidFill>
            </a:endParaRPr>
          </a:p>
        </p:txBody>
      </p:sp>
      <p:sp>
        <p:nvSpPr>
          <p:cNvPr id="23555" name="Rectangle 3"/>
          <p:cNvSpPr>
            <a:spLocks noGrp="1" noChangeArrowheads="1"/>
          </p:cNvSpPr>
          <p:nvPr>
            <p:ph idx="1"/>
          </p:nvPr>
        </p:nvSpPr>
        <p:spPr/>
        <p:txBody>
          <a:bodyPr/>
          <a:lstStyle/>
          <a:p>
            <a:pPr algn="just" eaLnBrk="1" hangingPunct="1"/>
            <a:r>
              <a:rPr lang="el-GR" dirty="0" smtClean="0"/>
              <a:t>Οι δείκτες αειφορείας  </a:t>
            </a:r>
            <a:r>
              <a:rPr lang="en-US" dirty="0" smtClean="0"/>
              <a:t>Dow Jones</a:t>
            </a:r>
            <a:r>
              <a:rPr lang="el-GR" dirty="0" smtClean="0"/>
              <a:t> δημιουργήθηκαν το 1999 και είναι οι πρώτοι δείκτες σε παγκόσμιο επίπεδο που καταγράφουν την χρηματοοικονομική αποδοτικότητα των κορυφαίων εταιριών σε επίπεδο βιώσιμης ανάπτυξης.  </a:t>
            </a:r>
          </a:p>
          <a:p>
            <a:pPr eaLnBrk="1" hangingPunct="1">
              <a:buFontTx/>
              <a:buNone/>
            </a:pPr>
            <a:r>
              <a:rPr lang="el-GR" dirty="0" smtClean="0"/>
              <a:t/>
            </a:r>
            <a:br>
              <a:rPr lang="el-GR" dirty="0" smtClean="0"/>
            </a:br>
            <a:endParaRPr lang="el-GR" dirty="0"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rmAutofit fontScale="90000"/>
          </a:bodyPr>
          <a:lstStyle/>
          <a:p>
            <a:pPr eaLnBrk="1" hangingPunct="1"/>
            <a:r>
              <a:rPr lang="el-GR" sz="4000" i="1" dirty="0" smtClean="0"/>
              <a:t/>
            </a:r>
            <a:br>
              <a:rPr lang="el-GR" sz="4000" i="1" dirty="0" smtClean="0"/>
            </a:br>
            <a:r>
              <a:rPr lang="el-GR" b="1" dirty="0" smtClean="0">
                <a:solidFill>
                  <a:srgbClr val="006600"/>
                </a:solidFill>
              </a:rPr>
              <a:t>Κοινωνικό Βαρόμετρο </a:t>
            </a:r>
            <a:r>
              <a:rPr lang="en-US" b="1" dirty="0" smtClean="0">
                <a:solidFill>
                  <a:srgbClr val="006600"/>
                </a:solidFill>
              </a:rPr>
              <a:t>ASBI</a:t>
            </a:r>
            <a:r>
              <a:rPr lang="el-GR" b="1" dirty="0" smtClean="0">
                <a:solidFill>
                  <a:srgbClr val="006600"/>
                </a:solidFill>
              </a:rPr>
              <a:t> [1]</a:t>
            </a:r>
            <a:br>
              <a:rPr lang="el-GR" b="1" dirty="0" smtClean="0">
                <a:solidFill>
                  <a:srgbClr val="006600"/>
                </a:solidFill>
              </a:rPr>
            </a:br>
            <a:endParaRPr lang="el-GR" b="1" dirty="0" smtClean="0">
              <a:solidFill>
                <a:srgbClr val="006600"/>
              </a:solidFill>
            </a:endParaRPr>
          </a:p>
        </p:txBody>
      </p:sp>
      <p:sp>
        <p:nvSpPr>
          <p:cNvPr id="25603" name="Rectangle 3"/>
          <p:cNvSpPr>
            <a:spLocks noGrp="1" noChangeArrowheads="1"/>
          </p:cNvSpPr>
          <p:nvPr>
            <p:ph sz="half" idx="1"/>
          </p:nvPr>
        </p:nvSpPr>
        <p:spPr>
          <a:xfrm>
            <a:off x="0" y="1600200"/>
            <a:ext cx="4495800" cy="4997152"/>
          </a:xfrm>
        </p:spPr>
        <p:txBody>
          <a:bodyPr>
            <a:noAutofit/>
          </a:bodyPr>
          <a:lstStyle/>
          <a:p>
            <a:pPr algn="just" eaLnBrk="1" hangingPunct="1">
              <a:lnSpc>
                <a:spcPct val="80000"/>
              </a:lnSpc>
            </a:pPr>
            <a:r>
              <a:rPr lang="el-GR" sz="2000" dirty="0" smtClean="0"/>
              <a:t>Το βαρόμετρο Αναγνωρισιμότητας και Κοινωνικής Συμπεριφοράς (</a:t>
            </a:r>
            <a:r>
              <a:rPr lang="en-US" sz="2000" dirty="0" smtClean="0"/>
              <a:t>Awareness</a:t>
            </a:r>
            <a:r>
              <a:rPr lang="el-GR" sz="2000" dirty="0" smtClean="0"/>
              <a:t> &amp; </a:t>
            </a:r>
            <a:r>
              <a:rPr lang="en-US" sz="2000" dirty="0" smtClean="0"/>
              <a:t>Social Behavior Index</a:t>
            </a:r>
            <a:r>
              <a:rPr lang="el-GR" sz="2000" dirty="0" smtClean="0"/>
              <a:t>) είναι ένα ερευνητικό εργαλείο ΕΚΕ της </a:t>
            </a:r>
            <a:r>
              <a:rPr lang="en-US" sz="2000" dirty="0" smtClean="0"/>
              <a:t>MEDA Communication</a:t>
            </a:r>
            <a:r>
              <a:rPr lang="el-GR" sz="2000" dirty="0" smtClean="0"/>
              <a:t> με τη συνεργασία της </a:t>
            </a:r>
            <a:r>
              <a:rPr lang="en-US" sz="2000" dirty="0" smtClean="0"/>
              <a:t>VPRC</a:t>
            </a:r>
            <a:r>
              <a:rPr lang="el-GR" sz="2000" dirty="0" smtClean="0"/>
              <a:t>, που καταγράφει από το 2003 στην Ελλάδα τις τάσεις και συμπεριφορές της κοινωνίας όσον αφορά την κοινωνική δράση των επιχειρήσεων, καθώς και την επιρροή της ΕΚΕ στους φορείς που την υιοθετούν. Το </a:t>
            </a:r>
            <a:r>
              <a:rPr lang="en-US" sz="2000" dirty="0" smtClean="0"/>
              <a:t>ASBI</a:t>
            </a:r>
            <a:r>
              <a:rPr lang="el-GR" sz="2000" dirty="0" smtClean="0"/>
              <a:t> υλοποιείται σε ετήσια βάση σε δείγμα 1500 ατόμων ηλικίας από 15 ετών και άνω και αποτελεί την μεγαλύτερη έρευνα στην Ελλάδα για την ΕΚΕ.</a:t>
            </a:r>
          </a:p>
          <a:p>
            <a:pPr algn="just" eaLnBrk="1" hangingPunct="1">
              <a:lnSpc>
                <a:spcPct val="80000"/>
              </a:lnSpc>
            </a:pPr>
            <a:r>
              <a:rPr lang="el-GR" sz="2000" dirty="0" smtClean="0"/>
              <a:t>Η έρευνα του Βαρομέτρου βασίζεται σε τρείς βασικούς άξονες:</a:t>
            </a:r>
            <a:br>
              <a:rPr lang="el-GR" sz="2000" dirty="0" smtClean="0"/>
            </a:br>
            <a:endParaRPr lang="el-GR" sz="2000" dirty="0" smtClean="0"/>
          </a:p>
        </p:txBody>
      </p:sp>
      <p:sp>
        <p:nvSpPr>
          <p:cNvPr id="25604" name="Rectangle 5"/>
          <p:cNvSpPr>
            <a:spLocks noGrp="1" noChangeArrowheads="1"/>
          </p:cNvSpPr>
          <p:nvPr>
            <p:ph sz="half" idx="2"/>
          </p:nvPr>
        </p:nvSpPr>
        <p:spPr>
          <a:xfrm>
            <a:off x="4499992" y="1600200"/>
            <a:ext cx="4464496" cy="4997152"/>
          </a:xfrm>
        </p:spPr>
        <p:txBody>
          <a:bodyPr>
            <a:noAutofit/>
          </a:bodyPr>
          <a:lstStyle/>
          <a:p>
            <a:pPr algn="just" eaLnBrk="1" hangingPunct="1">
              <a:lnSpc>
                <a:spcPct val="80000"/>
              </a:lnSpc>
              <a:buFont typeface="+mj-lt"/>
              <a:buAutoNum type="arabicPeriod"/>
            </a:pPr>
            <a:r>
              <a:rPr lang="el-GR" sz="2000" b="1" dirty="0" smtClean="0"/>
              <a:t>Κοινωνική ενεργοποίηση των πολιτών: </a:t>
            </a:r>
            <a:r>
              <a:rPr lang="el-GR" sz="2000" dirty="0" smtClean="0"/>
              <a:t>διερευνά την κοινωνική ευαισθητοποίηση και ενεργοποίηση της ελληνικής κοινωνίας, δηλαδή  την στάση και την συμπεριφορά των Ελλήνων πολιτών σε θέματα κοινωνικού ενδιαφέροντος.</a:t>
            </a:r>
          </a:p>
          <a:p>
            <a:pPr algn="just" eaLnBrk="1" hangingPunct="1">
              <a:lnSpc>
                <a:spcPct val="80000"/>
              </a:lnSpc>
              <a:buFont typeface="+mj-lt"/>
              <a:buAutoNum type="arabicPeriod"/>
            </a:pPr>
            <a:r>
              <a:rPr lang="el-GR" sz="2000" b="1" dirty="0" smtClean="0"/>
              <a:t>Κοινωνικό έργο των εταιριών: </a:t>
            </a:r>
            <a:r>
              <a:rPr lang="el-GR" sz="2000" dirty="0" smtClean="0"/>
              <a:t>αποτυπώνει την αναγνωρισιμότητα, δημοτικότητα και επιρροή που έχουν οι πρακτικές ΕΚΕ στην ελληνική κοινή γνώμη.</a:t>
            </a:r>
          </a:p>
          <a:p>
            <a:pPr algn="just" eaLnBrk="1" hangingPunct="1">
              <a:lnSpc>
                <a:spcPct val="80000"/>
              </a:lnSpc>
              <a:buFont typeface="+mj-lt"/>
              <a:buAutoNum type="arabicPeriod"/>
            </a:pPr>
            <a:r>
              <a:rPr lang="el-GR" sz="2000" b="1" dirty="0" smtClean="0"/>
              <a:t> Έργο των εθελοντικών και μη κυβερνητικών οργανώσεων: </a:t>
            </a:r>
            <a:r>
              <a:rPr lang="el-GR" sz="2000" dirty="0" smtClean="0"/>
              <a:t>αξιολογούν την κοινωνική απήχηση του έργου των εθελοντικών και μη κυβερνητικών οργανώσεων. </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l-GR" sz="3200" i="1" dirty="0" smtClean="0"/>
              <a:t/>
            </a:r>
            <a:br>
              <a:rPr lang="el-GR" sz="3200" i="1" dirty="0" smtClean="0"/>
            </a:br>
            <a:r>
              <a:rPr lang="el-GR" sz="3600" b="1" dirty="0" smtClean="0">
                <a:solidFill>
                  <a:srgbClr val="006600"/>
                </a:solidFill>
              </a:rPr>
              <a:t>Κοινωνικό Βαρόμετρο </a:t>
            </a:r>
            <a:r>
              <a:rPr lang="en-US" sz="3600" b="1" dirty="0" smtClean="0">
                <a:solidFill>
                  <a:srgbClr val="006600"/>
                </a:solidFill>
              </a:rPr>
              <a:t>ASBI</a:t>
            </a:r>
            <a:r>
              <a:rPr lang="el-GR" sz="3600" b="1" dirty="0" smtClean="0">
                <a:solidFill>
                  <a:srgbClr val="006600"/>
                </a:solidFill>
              </a:rPr>
              <a:t> [2]</a:t>
            </a:r>
            <a:r>
              <a:rPr lang="el-GR" sz="3200" b="1" dirty="0" smtClean="0">
                <a:solidFill>
                  <a:srgbClr val="006600"/>
                </a:solidFill>
              </a:rPr>
              <a:t/>
            </a:r>
            <a:br>
              <a:rPr lang="el-GR" sz="3200" b="1" dirty="0" smtClean="0">
                <a:solidFill>
                  <a:srgbClr val="006600"/>
                </a:solidFill>
              </a:rPr>
            </a:br>
            <a:endParaRPr lang="el-GR" sz="3200" b="1" dirty="0" smtClean="0">
              <a:solidFill>
                <a:srgbClr val="006600"/>
              </a:solidFill>
            </a:endParaRPr>
          </a:p>
        </p:txBody>
      </p:sp>
      <p:sp>
        <p:nvSpPr>
          <p:cNvPr id="26627" name="Rectangle 3"/>
          <p:cNvSpPr>
            <a:spLocks noGrp="1" noChangeArrowheads="1"/>
          </p:cNvSpPr>
          <p:nvPr>
            <p:ph idx="1"/>
          </p:nvPr>
        </p:nvSpPr>
        <p:spPr>
          <a:xfrm>
            <a:off x="457200" y="1600200"/>
            <a:ext cx="8229600" cy="4724400"/>
          </a:xfrm>
        </p:spPr>
        <p:txBody>
          <a:bodyPr/>
          <a:lstStyle/>
          <a:p>
            <a:pPr algn="just" eaLnBrk="1" hangingPunct="1">
              <a:lnSpc>
                <a:spcPct val="90000"/>
              </a:lnSpc>
            </a:pPr>
            <a:r>
              <a:rPr lang="el-GR" dirty="0" smtClean="0"/>
              <a:t>Με βάση τα στοιχεία των ερευνών του Κοινωνικού Βαρόμετρου έχει γίνει αντιληπτό ότι στην Ελλάδα δεν έχει αναπτυχθεί ακόμα υπεύθυνη κατανάλωση από τους πολίτες, που μπορεί να οφείλεται στην ελλιπή ενημέρωση για την ΕΚΕ στην Ελλάδα. Επιπλέον το συγκεκριμένο συμπέρασμα μπορεί να αποτελεί αρνητικό παράγοντα υιοθέτησης κοινωνικής δραστηριότητας από τις Ελληνικές επιχειρήσεις. </a:t>
            </a:r>
          </a:p>
        </p:txBody>
      </p:sp>
      <p:sp>
        <p:nvSpPr>
          <p:cNvPr id="26628" name="3 - Θέση αριθμού διαφάνειας"/>
          <p:cNvSpPr>
            <a:spLocks noGrp="1"/>
          </p:cNvSpPr>
          <p:nvPr>
            <p:ph type="sldNum" sz="quarter" idx="12"/>
          </p:nvPr>
        </p:nvSpPr>
        <p:spPr>
          <a:noFill/>
        </p:spPr>
        <p:txBody>
          <a:bodyPr/>
          <a:lstStyle/>
          <a:p>
            <a:fld id="{EEF53B15-EA54-4D2F-AD18-CEB137B3ADDE}" type="slidenum">
              <a:rPr lang="el-GR" smtClean="0"/>
              <a:pPr/>
              <a:t>229</a:t>
            </a:fld>
            <a:endParaRPr lang="el-GR"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928992" cy="1143000"/>
          </a:xfrm>
        </p:spPr>
        <p:txBody>
          <a:bodyPr>
            <a:noAutofit/>
          </a:bodyPr>
          <a:lstStyle/>
          <a:p>
            <a:r>
              <a:rPr lang="el-GR" sz="3600" b="1" dirty="0" smtClean="0">
                <a:solidFill>
                  <a:srgbClr val="C00000"/>
                </a:solidFill>
              </a:rPr>
              <a:t>ΣΥΓΚΡΟΥΣΕΙΣ ΣΥΜΦΕΡΟΝΤΩΝ ΜΕΤΑΞΥ ΜΙΚΡΟΜΕΤΟΧΩΝ ΚΑΙ ΜΕΓΑΛΟΜΕΤΟΧΩΝ</a:t>
            </a:r>
            <a:endParaRPr lang="el-GR" sz="3600" dirty="0">
              <a:solidFill>
                <a:srgbClr val="C00000"/>
              </a:solidFill>
            </a:endParaRPr>
          </a:p>
        </p:txBody>
      </p:sp>
      <p:sp>
        <p:nvSpPr>
          <p:cNvPr id="3" name="2 - Θέση περιεχομένου"/>
          <p:cNvSpPr>
            <a:spLocks noGrp="1"/>
          </p:cNvSpPr>
          <p:nvPr>
            <p:ph idx="1"/>
          </p:nvPr>
        </p:nvSpPr>
        <p:spPr>
          <a:xfrm>
            <a:off x="179512" y="1600200"/>
            <a:ext cx="8784976" cy="4781128"/>
          </a:xfrm>
        </p:spPr>
        <p:txBody>
          <a:bodyPr>
            <a:normAutofit fontScale="92500" lnSpcReduction="20000"/>
          </a:bodyPr>
          <a:lstStyle/>
          <a:p>
            <a:pPr algn="just"/>
            <a:r>
              <a:rPr lang="el-GR" dirty="0" smtClean="0"/>
              <a:t>Σε αυτές τις κεφαλαιαγορές το πρόβληµα επικεντρώνεται κυρίως στη σύγκρουση συµφερόντων µεταξύ των µεγαλοµετόχων και µικροµετόχων, που µπορεί να πάρει τις εξής µορφές: </a:t>
            </a:r>
          </a:p>
          <a:p>
            <a:pPr marL="514350" indent="-514350" algn="just">
              <a:buFont typeface="+mj-lt"/>
              <a:buAutoNum type="arabicPeriod"/>
            </a:pPr>
            <a:r>
              <a:rPr lang="el-GR" dirty="0" smtClean="0">
                <a:solidFill>
                  <a:srgbClr val="006600"/>
                </a:solidFill>
              </a:rPr>
              <a:t>Εκµετάλλευση των µικροµετόχων από τους µικροµετόχους µέσω καταχρηστικών συναλλαγών της επιχείρησης µε επιχειρηµατικά σχήµατα που ελέγχει αποκλειστικά ο µεγαλοµέτοχος.</a:t>
            </a:r>
          </a:p>
          <a:p>
            <a:pPr marL="514350" indent="-514350" algn="just">
              <a:buFont typeface="+mj-lt"/>
              <a:buAutoNum type="arabicPeriod"/>
            </a:pPr>
            <a:r>
              <a:rPr lang="el-GR" dirty="0" smtClean="0">
                <a:solidFill>
                  <a:srgbClr val="002060"/>
                </a:solidFill>
              </a:rPr>
              <a:t>Ανάληψη δραστηριοτήτων άσχετων µε τα συµφέροντα της επιχείρησης που ικανοποιούν προσωπικές επιδιώξεις του µεγαλοµετόχου.</a:t>
            </a:r>
            <a:endParaRPr lang="el-GR" dirty="0">
              <a:solidFill>
                <a:srgbClr val="002060"/>
              </a:solidFil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539750" y="333375"/>
            <a:ext cx="8229600" cy="863600"/>
          </a:xfrm>
        </p:spPr>
        <p:txBody>
          <a:bodyPr/>
          <a:lstStyle/>
          <a:p>
            <a:pPr algn="ctr" eaLnBrk="1" fontAlgn="auto" hangingPunct="1">
              <a:spcAft>
                <a:spcPts val="0"/>
              </a:spcAft>
              <a:defRPr/>
            </a:pPr>
            <a:r>
              <a:rPr lang="el-GR" b="1" dirty="0" smtClean="0">
                <a:solidFill>
                  <a:srgbClr val="0070C0"/>
                </a:solidFill>
              </a:rPr>
              <a:t>ΧΑΡΑΚΤΗΡΙΣΤΙΚΑ ΕΚΕ [2]</a:t>
            </a:r>
            <a:endParaRPr lang="en-US" b="1" dirty="0" smtClean="0">
              <a:solidFill>
                <a:srgbClr val="0070C0"/>
              </a:solidFill>
            </a:endParaRPr>
          </a:p>
        </p:txBody>
      </p:sp>
      <p:sp>
        <p:nvSpPr>
          <p:cNvPr id="23555" name="Rectangle 3"/>
          <p:cNvSpPr>
            <a:spLocks noGrp="1" noChangeArrowheads="1"/>
          </p:cNvSpPr>
          <p:nvPr>
            <p:ph idx="1"/>
          </p:nvPr>
        </p:nvSpPr>
        <p:spPr>
          <a:xfrm>
            <a:off x="179512" y="1196752"/>
            <a:ext cx="8713663" cy="5472608"/>
          </a:xfrm>
        </p:spPr>
        <p:txBody>
          <a:bodyPr>
            <a:normAutofit lnSpcReduction="10000"/>
          </a:bodyPr>
          <a:lstStyle/>
          <a:p>
            <a:pPr algn="just" eaLnBrk="1" hangingPunct="1">
              <a:lnSpc>
                <a:spcPct val="80000"/>
              </a:lnSpc>
            </a:pPr>
            <a:r>
              <a:rPr lang="el-GR" sz="2300" dirty="0" smtClean="0"/>
              <a:t>Απαίτηση για υιοθέτηση κατάλληλου Θεσμικού Πλαισίου που να εγγυάται τη Συμμόρφωση σε ελάχιστους Κανόνες και Πρότυπα της Αγοράς, διασφαλίζοντας παράλληλα τη συνεχή Εξέλιξη και Ανάπτυξη των Επιχειρήσεων με Κοινούς Όρους και Πρότυπα, όπως αυτά διαμορφώνονται σε σχέση με το είδος και το εύρος της Επιχειρηματικής Δραστηριότητας.</a:t>
            </a:r>
            <a:endParaRPr lang="en-US" sz="2300" dirty="0" smtClean="0"/>
          </a:p>
          <a:p>
            <a:pPr algn="just" eaLnBrk="1" hangingPunct="1">
              <a:lnSpc>
                <a:spcPct val="80000"/>
              </a:lnSpc>
              <a:buFont typeface="Wingdings" pitchFamily="2" charset="2"/>
              <a:buNone/>
            </a:pPr>
            <a:endParaRPr lang="en-US" sz="2300" dirty="0" smtClean="0"/>
          </a:p>
          <a:p>
            <a:pPr algn="just" eaLnBrk="1" hangingPunct="1">
              <a:lnSpc>
                <a:spcPct val="80000"/>
              </a:lnSpc>
            </a:pPr>
            <a:r>
              <a:rPr lang="el-GR" sz="2300" dirty="0" smtClean="0"/>
              <a:t>Προσεκτική Αποτίμηση όλων των πιθανών Κυβερνητικών ή μη Παρεμβάσεων, οι οποίες οφείλουν να είναι δικαιολογημένες, σωστά σχεδιασμένες και προσηλωμένες σε ένα καθαρό στόχο με Αποτελεσματική Εφαρμογή.</a:t>
            </a:r>
            <a:endParaRPr lang="en-US" sz="2300" dirty="0" smtClean="0"/>
          </a:p>
          <a:p>
            <a:pPr algn="just" eaLnBrk="1" hangingPunct="1">
              <a:lnSpc>
                <a:spcPct val="80000"/>
              </a:lnSpc>
              <a:buFont typeface="Wingdings" pitchFamily="2" charset="2"/>
              <a:buNone/>
            </a:pPr>
            <a:endParaRPr lang="en-US" sz="2300" dirty="0" smtClean="0"/>
          </a:p>
          <a:p>
            <a:pPr algn="just" eaLnBrk="1" hangingPunct="1">
              <a:lnSpc>
                <a:spcPct val="80000"/>
              </a:lnSpc>
            </a:pPr>
            <a:r>
              <a:rPr lang="el-GR" sz="2300" dirty="0" smtClean="0"/>
              <a:t>Συμμόρφωση σε διεθνή Πρότυπα, Κανόνες και παραδεδεγμένα επιτυχημένες Πρακτικές.</a:t>
            </a:r>
            <a:endParaRPr lang="en-US" sz="2300" dirty="0" smtClean="0"/>
          </a:p>
          <a:p>
            <a:pPr algn="just" eaLnBrk="1" hangingPunct="1">
              <a:lnSpc>
                <a:spcPct val="80000"/>
              </a:lnSpc>
              <a:buFont typeface="Wingdings" pitchFamily="2" charset="2"/>
              <a:buNone/>
            </a:pPr>
            <a:endParaRPr lang="en-US" sz="2300" dirty="0" smtClean="0"/>
          </a:p>
          <a:p>
            <a:pPr algn="just" eaLnBrk="1" hangingPunct="1">
              <a:lnSpc>
                <a:spcPct val="80000"/>
              </a:lnSpc>
            </a:pPr>
            <a:r>
              <a:rPr lang="el-GR" sz="2300" dirty="0" smtClean="0"/>
              <a:t>Συνεργασία με τις τοπικές Αρχές για ανάληψη Πρωτοβουλιών αναφορικά με την αναγνώριση και την αποφυγή εμποδίων σχετικών με θέματα Νομικής Συμμόρφωσης.</a:t>
            </a:r>
            <a:endParaRPr lang="en-US" sz="2300" dirty="0" smtClean="0"/>
          </a:p>
          <a:p>
            <a:pPr algn="just" eaLnBrk="1" hangingPunct="1">
              <a:lnSpc>
                <a:spcPct val="80000"/>
              </a:lnSpc>
            </a:pPr>
            <a:endParaRPr lang="en-US" sz="1800" dirty="0" smtClean="0"/>
          </a:p>
          <a:p>
            <a:pPr eaLnBrk="1" hangingPunct="1">
              <a:lnSpc>
                <a:spcPct val="80000"/>
              </a:lnSpc>
            </a:pPr>
            <a:endParaRPr lang="en-US" sz="1800" dirty="0" smtClean="0"/>
          </a:p>
        </p:txBody>
      </p:sp>
    </p:spTree>
  </p:cSld>
  <p:clrMapOvr>
    <a:masterClrMapping/>
  </p:clrMapOvr>
  <p:transition spd="slow">
    <p:wheel spokes="3"/>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274638"/>
            <a:ext cx="8229600" cy="706090"/>
          </a:xfrm>
        </p:spPr>
        <p:txBody>
          <a:bodyPr>
            <a:normAutofit fontScale="90000"/>
          </a:bodyPr>
          <a:lstStyle/>
          <a:p>
            <a:pPr algn="ctr" eaLnBrk="1" fontAlgn="auto" hangingPunct="1">
              <a:spcAft>
                <a:spcPts val="0"/>
              </a:spcAft>
              <a:defRPr/>
            </a:pPr>
            <a:r>
              <a:rPr lang="el-GR" b="1" dirty="0" smtClean="0">
                <a:solidFill>
                  <a:schemeClr val="tx2">
                    <a:satMod val="130000"/>
                  </a:schemeClr>
                </a:solidFill>
                <a:latin typeface="Times New Roman" pitchFamily="18" charset="0"/>
              </a:rPr>
              <a:t>CSR Europe</a:t>
            </a:r>
          </a:p>
        </p:txBody>
      </p:sp>
      <p:sp>
        <p:nvSpPr>
          <p:cNvPr id="24579" name="Rectangle 3"/>
          <p:cNvSpPr>
            <a:spLocks noGrp="1" noChangeArrowheads="1"/>
          </p:cNvSpPr>
          <p:nvPr>
            <p:ph idx="1"/>
          </p:nvPr>
        </p:nvSpPr>
        <p:spPr>
          <a:xfrm>
            <a:off x="107504" y="1052736"/>
            <a:ext cx="8784976" cy="5688632"/>
          </a:xfrm>
        </p:spPr>
        <p:txBody>
          <a:bodyPr>
            <a:normAutofit/>
          </a:bodyPr>
          <a:lstStyle/>
          <a:p>
            <a:pPr algn="just" eaLnBrk="1" hangingPunct="1">
              <a:lnSpc>
                <a:spcPct val="80000"/>
              </a:lnSpc>
            </a:pPr>
            <a:r>
              <a:rPr lang="el-GR" sz="2400" dirty="0" smtClean="0">
                <a:latin typeface="Arial" pitchFamily="34" charset="0"/>
                <a:cs typeface="Arial" pitchFamily="34" charset="0"/>
              </a:rPr>
              <a:t>Το CSR Europe είναι το ηγετικό Ευρωπαϊκό δίκτυο επιχειρήσεων για την εταιρική κοινωνική ευθύνη με πάνω από 65 μεγάλες πολυεθνικές εταιρείες - μέλη. </a:t>
            </a:r>
          </a:p>
          <a:p>
            <a:pPr algn="just" eaLnBrk="1" hangingPunct="1">
              <a:lnSpc>
                <a:spcPct val="80000"/>
              </a:lnSpc>
            </a:pPr>
            <a:r>
              <a:rPr lang="el-GR" sz="2400" dirty="0" smtClean="0">
                <a:latin typeface="Arial" pitchFamily="34" charset="0"/>
                <a:cs typeface="Arial" pitchFamily="34" charset="0"/>
              </a:rPr>
              <a:t>Από την ίδρυση του, το 1995 από τον τότε Πρόεδρο της Ευρωπαϊκής Επιτροπής Jacques Delors και κύριες Ευρωπαϊκές εταιρίες, αποστολή του CSR Europe είναι να βοηθάει τις εταιρίες να ενσωματώνουν την εταιρική κοινωνική ευθύνη (ΕΚΕ) στις καθημερινές τους λειτουργίες και συναλλαγές. </a:t>
            </a:r>
          </a:p>
          <a:p>
            <a:pPr algn="just" eaLnBrk="1" hangingPunct="1">
              <a:lnSpc>
                <a:spcPct val="80000"/>
              </a:lnSpc>
            </a:pPr>
            <a:r>
              <a:rPr lang="el-GR" sz="2400" dirty="0" smtClean="0">
                <a:latin typeface="Arial" pitchFamily="34" charset="0"/>
                <a:cs typeface="Arial" pitchFamily="34" charset="0"/>
              </a:rPr>
              <a:t>Το CSR Europe είναι ένα δίκτυο επαγγελματιών εταιρικής κοινωνικής ευθύνης βασισμένο στη ανταλλαγή λύσεων ΕΚΕ. </a:t>
            </a:r>
          </a:p>
          <a:p>
            <a:pPr algn="just" eaLnBrk="1" hangingPunct="1">
              <a:lnSpc>
                <a:spcPct val="80000"/>
              </a:lnSpc>
            </a:pPr>
            <a:r>
              <a:rPr lang="el-GR" sz="2400" dirty="0" smtClean="0">
                <a:latin typeface="Arial" pitchFamily="34" charset="0"/>
                <a:cs typeface="Arial" pitchFamily="34" charset="0"/>
              </a:rPr>
              <a:t>Μέσω του δικτύου του, το οποίο αποτελείται από 22 Εθνικούς Εταίρους σε 19 Ευρωπαϊκές χώρες, το CSR Europe είναι σε επαφή με περίπου 1800 επιχειρήσεις, που λειτουργούν σ' ένα ευρύ φάσμα κοινωνικού και οικονομικού περιβάλλοντος. </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Users\Evarthaliti\Desktop\green.png"/>
          <p:cNvPicPr>
            <a:picLocks noChangeAspect="1" noChangeArrowheads="1"/>
          </p:cNvPicPr>
          <p:nvPr/>
        </p:nvPicPr>
        <p:blipFill>
          <a:blip r:embed="rId2" cstate="print"/>
          <a:srcRect/>
          <a:stretch>
            <a:fillRect/>
          </a:stretch>
        </p:blipFill>
        <p:spPr bwMode="auto">
          <a:xfrm>
            <a:off x="0" y="1844675"/>
            <a:ext cx="1600200" cy="1600200"/>
          </a:xfrm>
          <a:prstGeom prst="rect">
            <a:avLst/>
          </a:prstGeom>
          <a:noFill/>
          <a:ln w="9525">
            <a:noFill/>
            <a:miter lim="800000"/>
            <a:headEnd/>
            <a:tailEnd/>
          </a:ln>
        </p:spPr>
      </p:pic>
      <p:sp>
        <p:nvSpPr>
          <p:cNvPr id="2" name="Title 1"/>
          <p:cNvSpPr>
            <a:spLocks noGrp="1"/>
          </p:cNvSpPr>
          <p:nvPr>
            <p:ph type="title"/>
          </p:nvPr>
        </p:nvSpPr>
        <p:spPr>
          <a:xfrm>
            <a:off x="1066800" y="260648"/>
            <a:ext cx="7608888" cy="432048"/>
          </a:xfrm>
        </p:spPr>
        <p:txBody>
          <a:bodyPr rtlCol="0">
            <a:noAutofit/>
          </a:bodyPr>
          <a:lstStyle/>
          <a:p>
            <a:pPr eaLnBrk="1" fontAlgn="auto" hangingPunct="1">
              <a:spcAft>
                <a:spcPts val="0"/>
              </a:spcAft>
              <a:defRPr/>
            </a:pPr>
            <a:r>
              <a:rPr lang="el-GR" sz="3600" b="1" dirty="0" smtClean="0"/>
              <a:t>Μια Κοινωνικά Υπεύθυνη Εταιρεία</a:t>
            </a:r>
            <a:endParaRPr lang="el-GR" sz="3600" b="1" dirty="0"/>
          </a:p>
        </p:txBody>
      </p:sp>
      <p:sp>
        <p:nvSpPr>
          <p:cNvPr id="3" name="Content Placeholder 2"/>
          <p:cNvSpPr>
            <a:spLocks noGrp="1"/>
          </p:cNvSpPr>
          <p:nvPr>
            <p:ph idx="1"/>
          </p:nvPr>
        </p:nvSpPr>
        <p:spPr>
          <a:xfrm>
            <a:off x="1475656" y="836712"/>
            <a:ext cx="7371483" cy="5832648"/>
          </a:xfrm>
        </p:spPr>
        <p:txBody>
          <a:bodyPr rtlCol="0">
            <a:noAutofit/>
          </a:bodyPr>
          <a:lstStyle/>
          <a:p>
            <a:pPr algn="just" eaLnBrk="1" fontAlgn="auto" hangingPunct="1">
              <a:lnSpc>
                <a:spcPct val="150000"/>
              </a:lnSpc>
              <a:spcAft>
                <a:spcPts val="0"/>
              </a:spcAft>
              <a:buFont typeface="Arial" pitchFamily="34" charset="0"/>
              <a:buChar char="•"/>
              <a:defRPr/>
            </a:pPr>
            <a:r>
              <a:rPr lang="el-GR" sz="2200" dirty="0" smtClean="0">
                <a:latin typeface="Times New Roman" pitchFamily="18" charset="0"/>
                <a:cs typeface="Times New Roman" pitchFamily="18" charset="0"/>
              </a:rPr>
              <a:t>Σύνδεση επιχειρηματικότητας με τον τόπο λειτουργίας μιας επιχείρησης. Οι σύγχρονες επιχειρήσεις διατηρούν στενές σχέσεις με την κοινωνία, εντοπίζουν τις ανάγκες τους και φροντίζουν να τις καλύπτουν.</a:t>
            </a:r>
          </a:p>
          <a:p>
            <a:pPr algn="just" eaLnBrk="1" fontAlgn="auto" hangingPunct="1">
              <a:lnSpc>
                <a:spcPct val="150000"/>
              </a:lnSpc>
              <a:spcAft>
                <a:spcPts val="0"/>
              </a:spcAft>
              <a:buFont typeface="Arial" pitchFamily="34" charset="0"/>
              <a:buChar char="•"/>
              <a:defRPr/>
            </a:pPr>
            <a:r>
              <a:rPr lang="el-GR" sz="2200" b="1" u="sng" dirty="0" smtClean="0">
                <a:latin typeface="Times New Roman" pitchFamily="18" charset="0"/>
                <a:cs typeface="Times New Roman" pitchFamily="18" charset="0"/>
              </a:rPr>
              <a:t>Κοινωνικά Υπεύθυνη </a:t>
            </a:r>
            <a:r>
              <a:rPr lang="el-GR" sz="2200" b="1" u="sng" dirty="0">
                <a:latin typeface="Times New Roman" pitchFamily="18" charset="0"/>
                <a:cs typeface="Times New Roman" pitchFamily="18" charset="0"/>
              </a:rPr>
              <a:t>Ε</a:t>
            </a:r>
            <a:r>
              <a:rPr lang="el-GR" sz="2200" b="1" u="sng" dirty="0" smtClean="0">
                <a:latin typeface="Times New Roman" pitchFamily="18" charset="0"/>
                <a:cs typeface="Times New Roman" pitchFamily="18" charset="0"/>
              </a:rPr>
              <a:t>ταιρεία:</a:t>
            </a:r>
            <a:endParaRPr lang="el-GR" sz="2200" b="1" u="sng" dirty="0">
              <a:latin typeface="Times New Roman" pitchFamily="18" charset="0"/>
              <a:cs typeface="Times New Roman" pitchFamily="18" charset="0"/>
            </a:endParaRPr>
          </a:p>
          <a:p>
            <a:pPr marL="536575" indent="-182563" algn="just" eaLnBrk="1" fontAlgn="auto" hangingPunct="1">
              <a:lnSpc>
                <a:spcPct val="150000"/>
              </a:lnSpc>
              <a:spcAft>
                <a:spcPts val="0"/>
              </a:spcAft>
              <a:buFont typeface="Arial" pitchFamily="34" charset="0"/>
              <a:buNone/>
              <a:defRPr/>
            </a:pPr>
            <a:r>
              <a:rPr lang="el-GR" sz="2200" dirty="0" smtClean="0">
                <a:latin typeface="Times New Roman" pitchFamily="18" charset="0"/>
                <a:cs typeface="Times New Roman" pitchFamily="18" charset="0"/>
              </a:rPr>
              <a:t>α) Λειτουργεί με στόχο να περιορίζει στο ελάχιστο τις επιπτώσεις στο περιβάλλον και στους κατοίκους και συνεχώς βελτιώνει τον τρόπο λειτουργίας της.</a:t>
            </a:r>
          </a:p>
          <a:p>
            <a:pPr marL="536575" indent="-182563" algn="just" eaLnBrk="1" fontAlgn="auto" hangingPunct="1">
              <a:lnSpc>
                <a:spcPct val="150000"/>
              </a:lnSpc>
              <a:spcAft>
                <a:spcPts val="0"/>
              </a:spcAft>
              <a:buFont typeface="Arial" pitchFamily="34" charset="0"/>
              <a:buNone/>
              <a:defRPr/>
            </a:pPr>
            <a:r>
              <a:rPr lang="el-GR" sz="2200" dirty="0" smtClean="0">
                <a:latin typeface="Times New Roman" pitchFamily="18" charset="0"/>
                <a:cs typeface="Times New Roman" pitchFamily="18" charset="0"/>
              </a:rPr>
              <a:t>β) Φροντίζει να συμβάλλει στην ανάπτυξη των τοπικών κοινωνιών και της ευρύτερης κοινωνίας (απασχόληση, αγορά αγαθών και υπηρεσιών</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από τους όμορους Δήμους).</a:t>
            </a:r>
          </a:p>
        </p:txBody>
      </p:sp>
      <p:pic>
        <p:nvPicPr>
          <p:cNvPr id="27653" name="Picture 9" descr="C:\Users\Evarthaliti\Desktop\ciel.png"/>
          <p:cNvPicPr>
            <a:picLocks noChangeAspect="1" noChangeArrowheads="1"/>
          </p:cNvPicPr>
          <p:nvPr/>
        </p:nvPicPr>
        <p:blipFill>
          <a:blip r:embed="rId3" cstate="print"/>
          <a:srcRect/>
          <a:stretch>
            <a:fillRect/>
          </a:stretch>
        </p:blipFill>
        <p:spPr bwMode="auto">
          <a:xfrm>
            <a:off x="0" y="3505200"/>
            <a:ext cx="1603375" cy="1600200"/>
          </a:xfrm>
          <a:prstGeom prst="rect">
            <a:avLst/>
          </a:prstGeom>
          <a:noFill/>
          <a:ln w="9525">
            <a:noFill/>
            <a:miter lim="800000"/>
            <a:headEnd/>
            <a:tailEnd/>
          </a:ln>
        </p:spPr>
      </p:pic>
      <p:pic>
        <p:nvPicPr>
          <p:cNvPr id="27654" name="Picture 11" descr="C:\Users\Evarthaliti\Desktop\blue.png"/>
          <p:cNvPicPr>
            <a:picLocks noChangeAspect="1" noChangeArrowheads="1"/>
          </p:cNvPicPr>
          <p:nvPr/>
        </p:nvPicPr>
        <p:blipFill>
          <a:blip r:embed="rId4" cstate="print"/>
          <a:srcRect/>
          <a:stretch>
            <a:fillRect/>
          </a:stretch>
        </p:blipFill>
        <p:spPr bwMode="auto">
          <a:xfrm>
            <a:off x="0" y="5157192"/>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Users\Evarthaliti\Desktop\green.png"/>
          <p:cNvPicPr>
            <a:picLocks noChangeAspect="1" noChangeArrowheads="1"/>
          </p:cNvPicPr>
          <p:nvPr/>
        </p:nvPicPr>
        <p:blipFill>
          <a:blip r:embed="rId2" cstate="print"/>
          <a:srcRect/>
          <a:stretch>
            <a:fillRect/>
          </a:stretch>
        </p:blipFill>
        <p:spPr bwMode="auto">
          <a:xfrm>
            <a:off x="0" y="765175"/>
            <a:ext cx="1584325" cy="1600200"/>
          </a:xfrm>
          <a:prstGeom prst="rect">
            <a:avLst/>
          </a:prstGeom>
          <a:noFill/>
          <a:ln w="9525">
            <a:noFill/>
            <a:miter lim="800000"/>
            <a:headEnd/>
            <a:tailEnd/>
          </a:ln>
        </p:spPr>
      </p:pic>
      <p:pic>
        <p:nvPicPr>
          <p:cNvPr id="28675" name="Picture 9" descr="C:\Users\Evarthaliti\Desktop\ciel.png"/>
          <p:cNvPicPr>
            <a:picLocks noChangeAspect="1" noChangeArrowheads="1"/>
          </p:cNvPicPr>
          <p:nvPr/>
        </p:nvPicPr>
        <p:blipFill>
          <a:blip r:embed="rId3" cstate="print"/>
          <a:srcRect/>
          <a:stretch>
            <a:fillRect/>
          </a:stretch>
        </p:blipFill>
        <p:spPr bwMode="auto">
          <a:xfrm>
            <a:off x="0" y="2924944"/>
            <a:ext cx="1603375" cy="1600200"/>
          </a:xfrm>
          <a:prstGeom prst="rect">
            <a:avLst/>
          </a:prstGeom>
          <a:noFill/>
          <a:ln w="9525">
            <a:noFill/>
            <a:miter lim="800000"/>
            <a:headEnd/>
            <a:tailEnd/>
          </a:ln>
        </p:spPr>
      </p:pic>
      <p:pic>
        <p:nvPicPr>
          <p:cNvPr id="28676" name="Picture 11" descr="C:\Users\Evarthaliti\Desktop\blue.png"/>
          <p:cNvPicPr>
            <a:picLocks noChangeAspect="1" noChangeArrowheads="1"/>
          </p:cNvPicPr>
          <p:nvPr/>
        </p:nvPicPr>
        <p:blipFill>
          <a:blip r:embed="rId4" cstate="print"/>
          <a:srcRect/>
          <a:stretch>
            <a:fillRect/>
          </a:stretch>
        </p:blipFill>
        <p:spPr bwMode="auto">
          <a:xfrm>
            <a:off x="0" y="5157192"/>
            <a:ext cx="1584325" cy="1581150"/>
          </a:xfrm>
          <a:prstGeom prst="rect">
            <a:avLst/>
          </a:prstGeom>
          <a:noFill/>
          <a:ln w="9525">
            <a:noFill/>
            <a:miter lim="800000"/>
            <a:headEnd/>
            <a:tailEnd/>
          </a:ln>
        </p:spPr>
      </p:pic>
      <p:sp>
        <p:nvSpPr>
          <p:cNvPr id="2" name="Title 1"/>
          <p:cNvSpPr>
            <a:spLocks noGrp="1"/>
          </p:cNvSpPr>
          <p:nvPr>
            <p:ph type="title"/>
          </p:nvPr>
        </p:nvSpPr>
        <p:spPr>
          <a:xfrm>
            <a:off x="1259632" y="260648"/>
            <a:ext cx="7776864" cy="838200"/>
          </a:xfrm>
        </p:spPr>
        <p:txBody>
          <a:bodyPr rtlCol="0">
            <a:noAutofit/>
          </a:bodyPr>
          <a:lstStyle/>
          <a:p>
            <a:pPr eaLnBrk="1" fontAlgn="auto" hangingPunct="1">
              <a:spcAft>
                <a:spcPts val="0"/>
              </a:spcAft>
              <a:defRPr/>
            </a:pPr>
            <a:r>
              <a:rPr lang="el-GR" sz="2800" b="1" dirty="0"/>
              <a:t>Οι σχέσεις με τις </a:t>
            </a:r>
            <a:r>
              <a:rPr lang="el-GR" sz="2800" b="1" dirty="0" smtClean="0"/>
              <a:t>τοπικές κοινωνίες </a:t>
            </a:r>
            <a:br>
              <a:rPr lang="el-GR" sz="2800" b="1" dirty="0" smtClean="0"/>
            </a:br>
            <a:r>
              <a:rPr lang="el-GR" sz="2800" b="1" dirty="0" smtClean="0"/>
              <a:t>δεν είναι «</a:t>
            </a:r>
            <a:r>
              <a:rPr lang="el-GR" sz="2800" b="1" i="1" dirty="0" smtClean="0"/>
              <a:t>δημόσιες σχέσεις σε τοπικό επίπεδο</a:t>
            </a:r>
            <a:r>
              <a:rPr lang="el-GR" sz="2800" b="1" dirty="0" smtClean="0"/>
              <a:t>».  </a:t>
            </a:r>
            <a:endParaRPr lang="el-GR" sz="2800" b="1" dirty="0"/>
          </a:p>
        </p:txBody>
      </p:sp>
      <p:sp>
        <p:nvSpPr>
          <p:cNvPr id="12" name="Content Placeholder 2"/>
          <p:cNvSpPr txBox="1">
            <a:spLocks/>
          </p:cNvSpPr>
          <p:nvPr/>
        </p:nvSpPr>
        <p:spPr>
          <a:xfrm>
            <a:off x="1835696" y="1196752"/>
            <a:ext cx="7308304" cy="566124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50000"/>
              </a:lnSpc>
              <a:spcAft>
                <a:spcPts val="0"/>
              </a:spcAft>
              <a:buFont typeface="Arial" pitchFamily="34" charset="0"/>
              <a:buNone/>
              <a:defRPr/>
            </a:pPr>
            <a:endParaRPr lang="el-GR" sz="1600" dirty="0" smtClean="0"/>
          </a:p>
          <a:p>
            <a:pPr fontAlgn="auto">
              <a:lnSpc>
                <a:spcPct val="150000"/>
              </a:lnSpc>
              <a:spcAft>
                <a:spcPts val="0"/>
              </a:spcAft>
              <a:buFont typeface="+mj-lt"/>
              <a:buAutoNum type="arabicPeriod"/>
              <a:defRPr/>
            </a:pPr>
            <a:r>
              <a:rPr lang="el-GR" sz="2600" dirty="0" smtClean="0">
                <a:latin typeface="Times New Roman" pitchFamily="18" charset="0"/>
                <a:cs typeface="Times New Roman" pitchFamily="18" charset="0"/>
              </a:rPr>
              <a:t>Διερεύνηση και κατανόηση προβληματισμών των κατοίκων.</a:t>
            </a:r>
          </a:p>
          <a:p>
            <a:pPr fontAlgn="auto">
              <a:lnSpc>
                <a:spcPct val="150000"/>
              </a:lnSpc>
              <a:spcAft>
                <a:spcPts val="0"/>
              </a:spcAft>
              <a:buFont typeface="+mj-lt"/>
              <a:buAutoNum type="arabicPeriod"/>
              <a:defRPr/>
            </a:pPr>
            <a:r>
              <a:rPr lang="el-GR" sz="2600" dirty="0" smtClean="0">
                <a:latin typeface="Times New Roman" pitchFamily="18" charset="0"/>
                <a:cs typeface="Times New Roman" pitchFamily="18" charset="0"/>
              </a:rPr>
              <a:t>Δημιουργία νέων διαύλων επικοινωνίας – καταγραφή απόψεων.</a:t>
            </a:r>
          </a:p>
          <a:p>
            <a:pPr fontAlgn="auto">
              <a:lnSpc>
                <a:spcPct val="150000"/>
              </a:lnSpc>
              <a:spcAft>
                <a:spcPts val="0"/>
              </a:spcAft>
              <a:buFont typeface="+mj-lt"/>
              <a:buAutoNum type="arabicPeriod"/>
              <a:defRPr/>
            </a:pPr>
            <a:r>
              <a:rPr lang="el-GR" sz="2600" dirty="0" smtClean="0">
                <a:latin typeface="Times New Roman" pitchFamily="18" charset="0"/>
                <a:cs typeface="Times New Roman" pitchFamily="18" charset="0"/>
              </a:rPr>
              <a:t>Σχεδιασμός και υλοποίηση ερευνών.</a:t>
            </a:r>
          </a:p>
          <a:p>
            <a:pPr fontAlgn="auto">
              <a:lnSpc>
                <a:spcPct val="150000"/>
              </a:lnSpc>
              <a:spcAft>
                <a:spcPts val="0"/>
              </a:spcAft>
              <a:buFont typeface="+mj-lt"/>
              <a:buAutoNum type="arabicPeriod"/>
              <a:defRPr/>
            </a:pPr>
            <a:r>
              <a:rPr lang="el-GR" sz="2600" dirty="0" smtClean="0">
                <a:latin typeface="Times New Roman" pitchFamily="18" charset="0"/>
                <a:cs typeface="Times New Roman" pitchFamily="18" charset="0"/>
              </a:rPr>
              <a:t>Ιεράρχηση προβλημάτων και αναγκών των τοπικών κοινωνιών.</a:t>
            </a:r>
          </a:p>
          <a:p>
            <a:pPr fontAlgn="auto">
              <a:lnSpc>
                <a:spcPct val="150000"/>
              </a:lnSpc>
              <a:spcAft>
                <a:spcPts val="0"/>
              </a:spcAft>
              <a:buFont typeface="+mj-lt"/>
              <a:buAutoNum type="arabicPeriod"/>
              <a:defRPr/>
            </a:pPr>
            <a:r>
              <a:rPr lang="el-GR" sz="2600" dirty="0" smtClean="0">
                <a:latin typeface="Times New Roman" pitchFamily="18" charset="0"/>
                <a:cs typeface="Times New Roman" pitchFamily="18" charset="0"/>
              </a:rPr>
              <a:t>Ενσωμάτωση στην στρατηγική των ενεργειών και δράσεων ΕΚΕ.</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C:\Users\Evarthaliti\Desktop\green.png"/>
          <p:cNvPicPr>
            <a:picLocks noChangeAspect="1" noChangeArrowheads="1"/>
          </p:cNvPicPr>
          <p:nvPr/>
        </p:nvPicPr>
        <p:blipFill>
          <a:blip r:embed="rId2" cstate="print"/>
          <a:srcRect/>
          <a:stretch>
            <a:fillRect/>
          </a:stretch>
        </p:blipFill>
        <p:spPr bwMode="auto">
          <a:xfrm>
            <a:off x="0" y="1340768"/>
            <a:ext cx="1593850" cy="1600200"/>
          </a:xfrm>
          <a:prstGeom prst="rect">
            <a:avLst/>
          </a:prstGeom>
          <a:noFill/>
          <a:ln w="9525">
            <a:noFill/>
            <a:miter lim="800000"/>
            <a:headEnd/>
            <a:tailEnd/>
          </a:ln>
        </p:spPr>
      </p:pic>
      <p:pic>
        <p:nvPicPr>
          <p:cNvPr id="29699" name="Picture 9" descr="C:\Users\Evarthaliti\Desktop\ciel.png"/>
          <p:cNvPicPr>
            <a:picLocks noChangeAspect="1" noChangeArrowheads="1"/>
          </p:cNvPicPr>
          <p:nvPr/>
        </p:nvPicPr>
        <p:blipFill>
          <a:blip r:embed="rId3" cstate="print"/>
          <a:srcRect/>
          <a:stretch>
            <a:fillRect/>
          </a:stretch>
        </p:blipFill>
        <p:spPr bwMode="auto">
          <a:xfrm>
            <a:off x="0" y="3505200"/>
            <a:ext cx="1603375" cy="1600200"/>
          </a:xfrm>
          <a:prstGeom prst="rect">
            <a:avLst/>
          </a:prstGeom>
          <a:noFill/>
          <a:ln w="9525">
            <a:noFill/>
            <a:miter lim="800000"/>
            <a:headEnd/>
            <a:tailEnd/>
          </a:ln>
        </p:spPr>
      </p:pic>
      <p:pic>
        <p:nvPicPr>
          <p:cNvPr id="29700" name="Picture 11" descr="C:\Users\Evarthaliti\Desktop\blue.png"/>
          <p:cNvPicPr>
            <a:picLocks noChangeAspect="1" noChangeArrowheads="1"/>
          </p:cNvPicPr>
          <p:nvPr/>
        </p:nvPicPr>
        <p:blipFill>
          <a:blip r:embed="rId4" cstate="print"/>
          <a:srcRect/>
          <a:stretch>
            <a:fillRect/>
          </a:stretch>
        </p:blipFill>
        <p:spPr bwMode="auto">
          <a:xfrm>
            <a:off x="0" y="5157192"/>
            <a:ext cx="1612900" cy="1611313"/>
          </a:xfrm>
          <a:prstGeom prst="rect">
            <a:avLst/>
          </a:prstGeom>
          <a:noFill/>
          <a:ln w="9525">
            <a:noFill/>
            <a:miter lim="800000"/>
            <a:headEnd/>
            <a:tailEnd/>
          </a:ln>
        </p:spPr>
      </p:pic>
      <p:sp>
        <p:nvSpPr>
          <p:cNvPr id="2" name="Title 1"/>
          <p:cNvSpPr>
            <a:spLocks noGrp="1"/>
          </p:cNvSpPr>
          <p:nvPr>
            <p:ph type="title"/>
          </p:nvPr>
        </p:nvSpPr>
        <p:spPr>
          <a:xfrm>
            <a:off x="1979712" y="476672"/>
            <a:ext cx="5486400" cy="685800"/>
          </a:xfrm>
        </p:spPr>
        <p:txBody>
          <a:bodyPr rtlCol="0">
            <a:noAutofit/>
          </a:bodyPr>
          <a:lstStyle/>
          <a:p>
            <a:pPr eaLnBrk="1" fontAlgn="auto" hangingPunct="1">
              <a:spcAft>
                <a:spcPts val="0"/>
              </a:spcAft>
              <a:defRPr/>
            </a:pPr>
            <a:r>
              <a:rPr lang="el-GR" sz="3600" b="1" dirty="0"/>
              <a:t>Βασικοί Άξονες </a:t>
            </a:r>
            <a:r>
              <a:rPr lang="el-GR" sz="3600" b="1" dirty="0" smtClean="0"/>
              <a:t>Δράσεων</a:t>
            </a:r>
            <a:endParaRPr lang="el-GR" sz="3600" b="1" dirty="0"/>
          </a:p>
        </p:txBody>
      </p:sp>
      <p:sp>
        <p:nvSpPr>
          <p:cNvPr id="13" name="Content Placeholder 2"/>
          <p:cNvSpPr>
            <a:spLocks noGrp="1"/>
          </p:cNvSpPr>
          <p:nvPr>
            <p:ph idx="1"/>
          </p:nvPr>
        </p:nvSpPr>
        <p:spPr>
          <a:xfrm>
            <a:off x="1619672" y="990600"/>
            <a:ext cx="7371928" cy="5390728"/>
          </a:xfrm>
        </p:spPr>
        <p:txBody>
          <a:bodyPr rtlCol="0">
            <a:normAutofit/>
          </a:bodyPr>
          <a:lstStyle/>
          <a:p>
            <a:pPr marL="0" indent="0" eaLnBrk="1" fontAlgn="auto" hangingPunct="1">
              <a:lnSpc>
                <a:spcPct val="150000"/>
              </a:lnSpc>
              <a:spcAft>
                <a:spcPts val="0"/>
              </a:spcAft>
              <a:buFont typeface="Arial" pitchFamily="34" charset="0"/>
              <a:buNone/>
              <a:defRPr/>
            </a:pPr>
            <a:endParaRPr lang="el-GR" sz="1600" dirty="0" smtClean="0"/>
          </a:p>
          <a:p>
            <a:pPr eaLnBrk="1" fontAlgn="auto" hangingPunct="1">
              <a:lnSpc>
                <a:spcPct val="150000"/>
              </a:lnSpc>
              <a:spcAft>
                <a:spcPts val="0"/>
              </a:spcAft>
              <a:buFont typeface="+mj-lt"/>
              <a:buAutoNum type="arabicPeriod"/>
              <a:defRPr/>
            </a:pPr>
            <a:r>
              <a:rPr lang="el-GR" sz="2200" dirty="0" smtClean="0">
                <a:latin typeface="Times New Roman" pitchFamily="18" charset="0"/>
                <a:cs typeface="Times New Roman" pitchFamily="18" charset="0"/>
              </a:rPr>
              <a:t>Ενέργειες για τη μείωση των περιβαλλοντικών επιπτώσεων και ενίσχυση των συστημάτων ασφαλούς λειτουργίας.</a:t>
            </a:r>
          </a:p>
          <a:p>
            <a:pPr eaLnBrk="1" fontAlgn="auto" hangingPunct="1">
              <a:lnSpc>
                <a:spcPct val="150000"/>
              </a:lnSpc>
              <a:spcAft>
                <a:spcPts val="0"/>
              </a:spcAft>
              <a:buFont typeface="+mj-lt"/>
              <a:buAutoNum type="arabicPeriod"/>
              <a:defRPr/>
            </a:pPr>
            <a:r>
              <a:rPr lang="el-GR" sz="2200" dirty="0" smtClean="0">
                <a:latin typeface="Times New Roman" pitchFamily="18" charset="0"/>
                <a:cs typeface="Times New Roman" pitchFamily="18" charset="0"/>
              </a:rPr>
              <a:t>Ενίσχυση της τοπικής οικονομίας, θέσεις εργασίας, αγορά αγαθών και υπηρεσιών.</a:t>
            </a:r>
          </a:p>
          <a:p>
            <a:pPr eaLnBrk="1" fontAlgn="auto" hangingPunct="1">
              <a:lnSpc>
                <a:spcPct val="150000"/>
              </a:lnSpc>
              <a:spcAft>
                <a:spcPts val="0"/>
              </a:spcAft>
              <a:buFont typeface="+mj-lt"/>
              <a:buAutoNum type="arabicPeriod"/>
              <a:defRPr/>
            </a:pPr>
            <a:r>
              <a:rPr lang="el-GR" sz="2200" dirty="0" smtClean="0">
                <a:latin typeface="Times New Roman" pitchFamily="18" charset="0"/>
                <a:cs typeface="Times New Roman" pitchFamily="18" charset="0"/>
              </a:rPr>
              <a:t>Υποστήριξη κρίσιμων τομέων της κοινωνίας, υγεία, εκπαίδευση, κοινωνικής αλληλεγγύη, ευπαθείς κοινωνικά ομάδες.</a:t>
            </a:r>
          </a:p>
          <a:p>
            <a:pPr eaLnBrk="1" fontAlgn="auto" hangingPunct="1">
              <a:lnSpc>
                <a:spcPct val="150000"/>
              </a:lnSpc>
              <a:spcAft>
                <a:spcPts val="0"/>
              </a:spcAft>
              <a:buFont typeface="+mj-lt"/>
              <a:buAutoNum type="arabicPeriod"/>
              <a:defRPr/>
            </a:pPr>
            <a:r>
              <a:rPr lang="el-GR" sz="2200" dirty="0" smtClean="0">
                <a:latin typeface="Times New Roman" pitchFamily="18" charset="0"/>
                <a:cs typeface="Times New Roman" pitchFamily="18" charset="0"/>
              </a:rPr>
              <a:t>Δράσεις για βελτίωση της ποιότητας ζωής, πολιτισμός, αθλητισμός, πράσινο, έργα υποδομής.</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Users\Evarthaliti\Desktop\green.png"/>
          <p:cNvPicPr>
            <a:picLocks noChangeAspect="1" noChangeArrowheads="1"/>
          </p:cNvPicPr>
          <p:nvPr/>
        </p:nvPicPr>
        <p:blipFill>
          <a:blip r:embed="rId2" cstate="print"/>
          <a:srcRect/>
          <a:stretch>
            <a:fillRect/>
          </a:stretch>
        </p:blipFill>
        <p:spPr bwMode="auto">
          <a:xfrm>
            <a:off x="0" y="1556792"/>
            <a:ext cx="1562100" cy="1600200"/>
          </a:xfrm>
          <a:prstGeom prst="rect">
            <a:avLst/>
          </a:prstGeom>
          <a:noFill/>
          <a:ln w="9525">
            <a:noFill/>
            <a:miter lim="800000"/>
            <a:headEnd/>
            <a:tailEnd/>
          </a:ln>
        </p:spPr>
      </p:pic>
      <p:pic>
        <p:nvPicPr>
          <p:cNvPr id="30723" name="Picture 9" descr="C:\Users\Evarthaliti\Desktop\ciel.png"/>
          <p:cNvPicPr>
            <a:picLocks noChangeAspect="1" noChangeArrowheads="1"/>
          </p:cNvPicPr>
          <p:nvPr/>
        </p:nvPicPr>
        <p:blipFill>
          <a:blip r:embed="rId3" cstate="print"/>
          <a:srcRect/>
          <a:stretch>
            <a:fillRect/>
          </a:stretch>
        </p:blipFill>
        <p:spPr bwMode="auto">
          <a:xfrm>
            <a:off x="0" y="3356992"/>
            <a:ext cx="1603375" cy="1600200"/>
          </a:xfrm>
          <a:prstGeom prst="rect">
            <a:avLst/>
          </a:prstGeom>
          <a:noFill/>
          <a:ln w="9525">
            <a:noFill/>
            <a:miter lim="800000"/>
            <a:headEnd/>
            <a:tailEnd/>
          </a:ln>
        </p:spPr>
      </p:pic>
      <p:pic>
        <p:nvPicPr>
          <p:cNvPr id="30724" name="Picture 11" descr="C:\Users\Evarthaliti\Desktop\blue.png"/>
          <p:cNvPicPr>
            <a:picLocks noChangeAspect="1" noChangeArrowheads="1"/>
          </p:cNvPicPr>
          <p:nvPr/>
        </p:nvPicPr>
        <p:blipFill>
          <a:blip r:embed="rId4" cstate="print"/>
          <a:srcRect/>
          <a:stretch>
            <a:fillRect/>
          </a:stretch>
        </p:blipFill>
        <p:spPr bwMode="auto">
          <a:xfrm>
            <a:off x="0" y="5157192"/>
            <a:ext cx="1584325" cy="1603375"/>
          </a:xfrm>
          <a:prstGeom prst="rect">
            <a:avLst/>
          </a:prstGeom>
          <a:noFill/>
          <a:ln w="9525">
            <a:noFill/>
            <a:miter lim="800000"/>
            <a:headEnd/>
            <a:tailEnd/>
          </a:ln>
        </p:spPr>
      </p:pic>
      <p:sp>
        <p:nvSpPr>
          <p:cNvPr id="2" name="Title 1"/>
          <p:cNvSpPr>
            <a:spLocks noGrp="1"/>
          </p:cNvSpPr>
          <p:nvPr>
            <p:ph type="title"/>
          </p:nvPr>
        </p:nvSpPr>
        <p:spPr>
          <a:xfrm>
            <a:off x="251520" y="404664"/>
            <a:ext cx="8535144" cy="685800"/>
          </a:xfrm>
        </p:spPr>
        <p:txBody>
          <a:bodyPr rtlCol="0">
            <a:noAutofit/>
          </a:bodyPr>
          <a:lstStyle/>
          <a:p>
            <a:pPr eaLnBrk="1" fontAlgn="auto" hangingPunct="1">
              <a:spcAft>
                <a:spcPts val="0"/>
              </a:spcAft>
              <a:defRPr/>
            </a:pPr>
            <a:r>
              <a:rPr lang="el-GR" sz="3600" b="1" dirty="0"/>
              <a:t>Για να κερδίσουμε την εμπιστοσύνη των γειτόνων </a:t>
            </a:r>
            <a:r>
              <a:rPr lang="el-GR" sz="3600" b="1" dirty="0" smtClean="0"/>
              <a:t>μας</a:t>
            </a:r>
            <a:endParaRPr lang="el-GR" sz="3600" b="1" dirty="0"/>
          </a:p>
        </p:txBody>
      </p:sp>
      <p:sp>
        <p:nvSpPr>
          <p:cNvPr id="30726" name="Content Placeholder 2"/>
          <p:cNvSpPr>
            <a:spLocks noGrp="1"/>
          </p:cNvSpPr>
          <p:nvPr>
            <p:ph idx="1"/>
          </p:nvPr>
        </p:nvSpPr>
        <p:spPr>
          <a:xfrm>
            <a:off x="1763688" y="1268760"/>
            <a:ext cx="7037412" cy="5256584"/>
          </a:xfrm>
        </p:spPr>
        <p:txBody>
          <a:bodyPr/>
          <a:lstStyle/>
          <a:p>
            <a:pPr eaLnBrk="1" hangingPunct="1">
              <a:lnSpc>
                <a:spcPct val="150000"/>
              </a:lnSpc>
            </a:pPr>
            <a:endParaRPr lang="el-GR" sz="1600" dirty="0" smtClean="0"/>
          </a:p>
          <a:p>
            <a:pPr eaLnBrk="1" hangingPunct="1">
              <a:lnSpc>
                <a:spcPct val="150000"/>
              </a:lnSpc>
            </a:pPr>
            <a:r>
              <a:rPr lang="el-GR" sz="2400" dirty="0" smtClean="0">
                <a:latin typeface="Times New Roman" pitchFamily="18" charset="0"/>
                <a:cs typeface="Times New Roman" pitchFamily="18" charset="0"/>
              </a:rPr>
              <a:t>Αποφυγή αποσπασματικότητας.</a:t>
            </a:r>
          </a:p>
          <a:p>
            <a:pPr eaLnBrk="1" hangingPunct="1">
              <a:lnSpc>
                <a:spcPct val="150000"/>
              </a:lnSpc>
            </a:pPr>
            <a:r>
              <a:rPr lang="el-GR" sz="2400" dirty="0" smtClean="0">
                <a:latin typeface="Times New Roman" pitchFamily="18" charset="0"/>
                <a:cs typeface="Times New Roman" pitchFamily="18" charset="0"/>
              </a:rPr>
              <a:t>Προγράμματα με διάρκεια.</a:t>
            </a:r>
          </a:p>
          <a:p>
            <a:pPr eaLnBrk="1" hangingPunct="1">
              <a:lnSpc>
                <a:spcPct val="150000"/>
              </a:lnSpc>
            </a:pPr>
            <a:r>
              <a:rPr lang="el-GR" sz="2400" dirty="0" smtClean="0">
                <a:latin typeface="Times New Roman" pitchFamily="18" charset="0"/>
                <a:cs typeface="Times New Roman" pitchFamily="18" charset="0"/>
              </a:rPr>
              <a:t>Άμεση επαφή με τους κατοίκους.</a:t>
            </a:r>
          </a:p>
          <a:p>
            <a:pPr eaLnBrk="1" hangingPunct="1">
              <a:lnSpc>
                <a:spcPct val="150000"/>
              </a:lnSpc>
            </a:pPr>
            <a:r>
              <a:rPr lang="el-GR" sz="2400" dirty="0" smtClean="0">
                <a:latin typeface="Times New Roman" pitchFamily="18" charset="0"/>
                <a:cs typeface="Times New Roman" pitchFamily="18" charset="0"/>
              </a:rPr>
              <a:t>Προτεραιότητα στις ευαίσθητες κοινωνικά ομάδες.</a:t>
            </a:r>
          </a:p>
          <a:p>
            <a:pPr eaLnBrk="1" hangingPunct="1">
              <a:lnSpc>
                <a:spcPct val="150000"/>
              </a:lnSpc>
            </a:pPr>
            <a:r>
              <a:rPr lang="el-GR" sz="2400" dirty="0" smtClean="0">
                <a:latin typeface="Times New Roman" pitchFamily="18" charset="0"/>
                <a:cs typeface="Times New Roman" pitchFamily="18" charset="0"/>
              </a:rPr>
              <a:t>Συνεργασία με τοπικούς φορείς.</a:t>
            </a:r>
          </a:p>
          <a:p>
            <a:pPr eaLnBrk="1" hangingPunct="1">
              <a:lnSpc>
                <a:spcPct val="150000"/>
              </a:lnSpc>
            </a:pPr>
            <a:r>
              <a:rPr lang="el-GR" sz="2400" dirty="0" smtClean="0">
                <a:latin typeface="Times New Roman" pitchFamily="18" charset="0"/>
                <a:cs typeface="Times New Roman" pitchFamily="18" charset="0"/>
              </a:rPr>
              <a:t>Συχνή αξιολόγηση των αποτελεσμάτων.</a:t>
            </a:r>
          </a:p>
          <a:p>
            <a:pPr eaLnBrk="1" hangingPunct="1">
              <a:lnSpc>
                <a:spcPct val="150000"/>
              </a:lnSpc>
            </a:pPr>
            <a:r>
              <a:rPr lang="el-GR" sz="2400" dirty="0" smtClean="0">
                <a:latin typeface="Times New Roman" pitchFamily="18" charset="0"/>
                <a:cs typeface="Times New Roman" pitchFamily="18" charset="0"/>
              </a:rPr>
              <a:t>Αναθεώρηση δράσεων.</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Users\Evarthaliti\Desktop\green.png"/>
          <p:cNvPicPr>
            <a:picLocks noChangeAspect="1" noChangeArrowheads="1"/>
          </p:cNvPicPr>
          <p:nvPr/>
        </p:nvPicPr>
        <p:blipFill>
          <a:blip r:embed="rId2" cstate="print"/>
          <a:srcRect/>
          <a:stretch>
            <a:fillRect/>
          </a:stretch>
        </p:blipFill>
        <p:spPr bwMode="auto">
          <a:xfrm>
            <a:off x="0" y="260350"/>
            <a:ext cx="1593850" cy="1600200"/>
          </a:xfrm>
          <a:prstGeom prst="rect">
            <a:avLst/>
          </a:prstGeom>
          <a:noFill/>
          <a:ln w="9525">
            <a:noFill/>
            <a:miter lim="800000"/>
            <a:headEnd/>
            <a:tailEnd/>
          </a:ln>
        </p:spPr>
      </p:pic>
      <p:pic>
        <p:nvPicPr>
          <p:cNvPr id="31747" name="Picture 9" descr="C:\Users\Evarthaliti\Desktop\ciel.png"/>
          <p:cNvPicPr>
            <a:picLocks noChangeAspect="1" noChangeArrowheads="1"/>
          </p:cNvPicPr>
          <p:nvPr/>
        </p:nvPicPr>
        <p:blipFill>
          <a:blip r:embed="rId3" cstate="print"/>
          <a:srcRect/>
          <a:stretch>
            <a:fillRect/>
          </a:stretch>
        </p:blipFill>
        <p:spPr bwMode="auto">
          <a:xfrm>
            <a:off x="0" y="2348880"/>
            <a:ext cx="1603375" cy="1600200"/>
          </a:xfrm>
          <a:prstGeom prst="rect">
            <a:avLst/>
          </a:prstGeom>
          <a:noFill/>
          <a:ln w="9525">
            <a:noFill/>
            <a:miter lim="800000"/>
            <a:headEnd/>
            <a:tailEnd/>
          </a:ln>
        </p:spPr>
      </p:pic>
      <p:pic>
        <p:nvPicPr>
          <p:cNvPr id="31748" name="Picture 11" descr="C:\Users\Evarthaliti\Desktop\blue.png"/>
          <p:cNvPicPr>
            <a:picLocks noChangeAspect="1" noChangeArrowheads="1"/>
          </p:cNvPicPr>
          <p:nvPr/>
        </p:nvPicPr>
        <p:blipFill>
          <a:blip r:embed="rId4" cstate="print"/>
          <a:srcRect/>
          <a:stretch>
            <a:fillRect/>
          </a:stretch>
        </p:blipFill>
        <p:spPr bwMode="auto">
          <a:xfrm>
            <a:off x="0" y="4365104"/>
            <a:ext cx="1611312" cy="1600200"/>
          </a:xfrm>
          <a:prstGeom prst="rect">
            <a:avLst/>
          </a:prstGeom>
          <a:noFill/>
          <a:ln w="9525">
            <a:noFill/>
            <a:miter lim="800000"/>
            <a:headEnd/>
            <a:tailEnd/>
          </a:ln>
        </p:spPr>
      </p:pic>
      <p:sp>
        <p:nvSpPr>
          <p:cNvPr id="2" name="Title 1"/>
          <p:cNvSpPr>
            <a:spLocks noGrp="1"/>
          </p:cNvSpPr>
          <p:nvPr>
            <p:ph type="title"/>
          </p:nvPr>
        </p:nvSpPr>
        <p:spPr>
          <a:xfrm>
            <a:off x="1651000" y="304800"/>
            <a:ext cx="7285038" cy="647700"/>
          </a:xfrm>
        </p:spPr>
        <p:txBody>
          <a:bodyPr rtlCol="0">
            <a:noAutofit/>
          </a:bodyPr>
          <a:lstStyle/>
          <a:p>
            <a:pPr eaLnBrk="1" fontAlgn="auto" hangingPunct="1">
              <a:spcAft>
                <a:spcPts val="0"/>
              </a:spcAft>
              <a:defRPr/>
            </a:pPr>
            <a:r>
              <a:rPr lang="el-GR" sz="3200" b="1" dirty="0" smtClean="0"/>
              <a:t>Δράσεις &amp; Προγράμματα ΕΚΕ στον άξονα: ποιότητα ζωής</a:t>
            </a:r>
            <a:endParaRPr lang="el-GR" sz="3200" b="1" dirty="0"/>
          </a:p>
        </p:txBody>
      </p:sp>
      <p:sp>
        <p:nvSpPr>
          <p:cNvPr id="31750" name="Content Placeholder 2"/>
          <p:cNvSpPr txBox="1">
            <a:spLocks/>
          </p:cNvSpPr>
          <p:nvPr/>
        </p:nvSpPr>
        <p:spPr bwMode="auto">
          <a:xfrm>
            <a:off x="1763688" y="1371600"/>
            <a:ext cx="7170762" cy="5334000"/>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Αναδάσωση. </a:t>
            </a:r>
          </a:p>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Δενδροφύτευση.</a:t>
            </a:r>
          </a:p>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Δωρεά εξοπλισμού καθαριότητας και οχημάτων σε όμορους Δήμους.</a:t>
            </a:r>
          </a:p>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Κατασκευή ή ανάπλαση παιδικών χαρών.</a:t>
            </a:r>
          </a:p>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Στήριξη πολιτιστικών θεσμών, φορέων και εκδηλώσεων.</a:t>
            </a:r>
          </a:p>
          <a:p>
            <a:pPr marL="342900" indent="-342900">
              <a:lnSpc>
                <a:spcPct val="150000"/>
              </a:lnSpc>
              <a:spcBef>
                <a:spcPct val="20000"/>
              </a:spcBef>
              <a:buFont typeface="Arial" pitchFamily="34" charset="0"/>
              <a:buChar char="•"/>
            </a:pPr>
            <a:r>
              <a:rPr lang="el-GR" sz="2400" dirty="0">
                <a:latin typeface="Times New Roman" pitchFamily="18" charset="0"/>
                <a:cs typeface="Times New Roman" pitchFamily="18" charset="0"/>
              </a:rPr>
              <a:t>Ενίσχυση αθλητικών σωματείων, τοπικών ομάδων και διοργανώσεων.</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Users\Evarthaliti\Desktop\green.png"/>
          <p:cNvPicPr>
            <a:picLocks noChangeAspect="1" noChangeArrowheads="1"/>
          </p:cNvPicPr>
          <p:nvPr/>
        </p:nvPicPr>
        <p:blipFill>
          <a:blip r:embed="rId2" cstate="print"/>
          <a:srcRect/>
          <a:stretch>
            <a:fillRect/>
          </a:stretch>
        </p:blipFill>
        <p:spPr bwMode="auto">
          <a:xfrm>
            <a:off x="0" y="1484313"/>
            <a:ext cx="1593850" cy="1600200"/>
          </a:xfrm>
          <a:prstGeom prst="rect">
            <a:avLst/>
          </a:prstGeom>
          <a:noFill/>
          <a:ln w="9525">
            <a:noFill/>
            <a:miter lim="800000"/>
            <a:headEnd/>
            <a:tailEnd/>
          </a:ln>
        </p:spPr>
      </p:pic>
      <p:pic>
        <p:nvPicPr>
          <p:cNvPr id="32771" name="Picture 9" descr="C:\Users\Evarthaliti\Desktop\ciel.png"/>
          <p:cNvPicPr>
            <a:picLocks noChangeAspect="1" noChangeArrowheads="1"/>
          </p:cNvPicPr>
          <p:nvPr/>
        </p:nvPicPr>
        <p:blipFill>
          <a:blip r:embed="rId3" cstate="print"/>
          <a:srcRect/>
          <a:stretch>
            <a:fillRect/>
          </a:stretch>
        </p:blipFill>
        <p:spPr bwMode="auto">
          <a:xfrm>
            <a:off x="0" y="3505200"/>
            <a:ext cx="1603375" cy="1600200"/>
          </a:xfrm>
          <a:prstGeom prst="rect">
            <a:avLst/>
          </a:prstGeom>
          <a:noFill/>
          <a:ln w="9525">
            <a:noFill/>
            <a:miter lim="800000"/>
            <a:headEnd/>
            <a:tailEnd/>
          </a:ln>
        </p:spPr>
      </p:pic>
      <p:pic>
        <p:nvPicPr>
          <p:cNvPr id="32772" name="Picture 11" descr="C:\Users\Evarthaliti\Desktop\blue.png"/>
          <p:cNvPicPr>
            <a:picLocks noChangeAspect="1" noChangeArrowheads="1"/>
          </p:cNvPicPr>
          <p:nvPr/>
        </p:nvPicPr>
        <p:blipFill>
          <a:blip r:embed="rId4" cstate="print"/>
          <a:srcRect/>
          <a:stretch>
            <a:fillRect/>
          </a:stretch>
        </p:blipFill>
        <p:spPr bwMode="auto">
          <a:xfrm>
            <a:off x="0" y="5257800"/>
            <a:ext cx="1611312" cy="1600200"/>
          </a:xfrm>
          <a:prstGeom prst="rect">
            <a:avLst/>
          </a:prstGeom>
          <a:noFill/>
          <a:ln w="9525">
            <a:noFill/>
            <a:miter lim="800000"/>
            <a:headEnd/>
            <a:tailEnd/>
          </a:ln>
        </p:spPr>
      </p:pic>
      <p:sp>
        <p:nvSpPr>
          <p:cNvPr id="2" name="Title 1"/>
          <p:cNvSpPr>
            <a:spLocks noGrp="1"/>
          </p:cNvSpPr>
          <p:nvPr>
            <p:ph type="title"/>
          </p:nvPr>
        </p:nvSpPr>
        <p:spPr>
          <a:xfrm>
            <a:off x="107504" y="304800"/>
            <a:ext cx="8701534" cy="647700"/>
          </a:xfrm>
        </p:spPr>
        <p:txBody>
          <a:bodyPr rtlCol="0">
            <a:noAutofit/>
          </a:bodyPr>
          <a:lstStyle/>
          <a:p>
            <a:pPr eaLnBrk="1" fontAlgn="auto" hangingPunct="1">
              <a:spcAft>
                <a:spcPts val="0"/>
              </a:spcAft>
              <a:defRPr/>
            </a:pPr>
            <a:r>
              <a:rPr lang="el-GR" sz="3600" b="1" dirty="0" smtClean="0"/>
              <a:t>Δράσεις &amp; Προγράμματα ΕΚΕ στον άξονα: εκπαίδευση</a:t>
            </a:r>
            <a:endParaRPr lang="el-GR" sz="3600" b="1" dirty="0"/>
          </a:p>
        </p:txBody>
      </p:sp>
      <p:sp>
        <p:nvSpPr>
          <p:cNvPr id="32774" name="Content Placeholder 2"/>
          <p:cNvSpPr txBox="1">
            <a:spLocks/>
          </p:cNvSpPr>
          <p:nvPr/>
        </p:nvSpPr>
        <p:spPr bwMode="auto">
          <a:xfrm>
            <a:off x="1763688" y="1371600"/>
            <a:ext cx="7170762" cy="5009728"/>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Πρόγραμμα επιβράβευσης νεοεισαχθέντων φοιτητών σε Α.Ε.Ι. και Τ.Ε.Ι.</a:t>
            </a:r>
          </a:p>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Οικονομική ενίσχυση σχολικών εκδηλώσεων και δραστηριοτήτων.</a:t>
            </a:r>
          </a:p>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Δωρεά εξοπλισμού σε σχολεία.</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C:\Users\Evarthaliti\Desktop\green.png"/>
          <p:cNvPicPr>
            <a:picLocks noChangeAspect="1" noChangeArrowheads="1"/>
          </p:cNvPicPr>
          <p:nvPr/>
        </p:nvPicPr>
        <p:blipFill>
          <a:blip r:embed="rId2" cstate="print"/>
          <a:srcRect/>
          <a:stretch>
            <a:fillRect/>
          </a:stretch>
        </p:blipFill>
        <p:spPr bwMode="auto">
          <a:xfrm>
            <a:off x="0" y="1340768"/>
            <a:ext cx="1593850" cy="1600200"/>
          </a:xfrm>
          <a:prstGeom prst="rect">
            <a:avLst/>
          </a:prstGeom>
          <a:noFill/>
          <a:ln w="9525">
            <a:noFill/>
            <a:miter lim="800000"/>
            <a:headEnd/>
            <a:tailEnd/>
          </a:ln>
        </p:spPr>
      </p:pic>
      <p:pic>
        <p:nvPicPr>
          <p:cNvPr id="33795" name="Picture 9" descr="C:\Users\Evarthaliti\Desktop\ciel.png"/>
          <p:cNvPicPr>
            <a:picLocks noChangeAspect="1" noChangeArrowheads="1"/>
          </p:cNvPicPr>
          <p:nvPr/>
        </p:nvPicPr>
        <p:blipFill>
          <a:blip r:embed="rId3" cstate="print"/>
          <a:srcRect/>
          <a:stretch>
            <a:fillRect/>
          </a:stretch>
        </p:blipFill>
        <p:spPr bwMode="auto">
          <a:xfrm>
            <a:off x="0" y="3212976"/>
            <a:ext cx="1603375" cy="1600200"/>
          </a:xfrm>
          <a:prstGeom prst="rect">
            <a:avLst/>
          </a:prstGeom>
          <a:noFill/>
          <a:ln w="9525">
            <a:noFill/>
            <a:miter lim="800000"/>
            <a:headEnd/>
            <a:tailEnd/>
          </a:ln>
        </p:spPr>
      </p:pic>
      <p:pic>
        <p:nvPicPr>
          <p:cNvPr id="33796" name="Picture 11" descr="C:\Users\Evarthaliti\Desktop\blue.png"/>
          <p:cNvPicPr>
            <a:picLocks noChangeAspect="1" noChangeArrowheads="1"/>
          </p:cNvPicPr>
          <p:nvPr/>
        </p:nvPicPr>
        <p:blipFill>
          <a:blip r:embed="rId4" cstate="print"/>
          <a:srcRect/>
          <a:stretch>
            <a:fillRect/>
          </a:stretch>
        </p:blipFill>
        <p:spPr bwMode="auto">
          <a:xfrm>
            <a:off x="0" y="5157192"/>
            <a:ext cx="1611312" cy="1600200"/>
          </a:xfrm>
          <a:prstGeom prst="rect">
            <a:avLst/>
          </a:prstGeom>
          <a:noFill/>
          <a:ln w="9525">
            <a:noFill/>
            <a:miter lim="800000"/>
            <a:headEnd/>
            <a:tailEnd/>
          </a:ln>
        </p:spPr>
      </p:pic>
      <p:sp>
        <p:nvSpPr>
          <p:cNvPr id="2" name="Title 1"/>
          <p:cNvSpPr>
            <a:spLocks noGrp="1"/>
          </p:cNvSpPr>
          <p:nvPr>
            <p:ph type="title"/>
          </p:nvPr>
        </p:nvSpPr>
        <p:spPr>
          <a:xfrm>
            <a:off x="251520" y="188640"/>
            <a:ext cx="8640960" cy="647700"/>
          </a:xfrm>
        </p:spPr>
        <p:txBody>
          <a:bodyPr rtlCol="0">
            <a:noAutofit/>
          </a:bodyPr>
          <a:lstStyle/>
          <a:p>
            <a:pPr eaLnBrk="1" fontAlgn="auto" hangingPunct="1">
              <a:spcAft>
                <a:spcPts val="0"/>
              </a:spcAft>
              <a:defRPr/>
            </a:pPr>
            <a:r>
              <a:rPr lang="el-GR" sz="3200" b="1" dirty="0" smtClean="0"/>
              <a:t>Δράσεις &amp; Προγράμματα ΕΚΕ στον άξονα: κοινωνική αλληλεγγύη</a:t>
            </a:r>
            <a:endParaRPr lang="el-GR" sz="3200" b="1" dirty="0"/>
          </a:p>
        </p:txBody>
      </p:sp>
      <p:sp>
        <p:nvSpPr>
          <p:cNvPr id="33798" name="Content Placeholder 2"/>
          <p:cNvSpPr txBox="1">
            <a:spLocks/>
          </p:cNvSpPr>
          <p:nvPr/>
        </p:nvSpPr>
        <p:spPr bwMode="auto">
          <a:xfrm>
            <a:off x="1763688" y="1371600"/>
            <a:ext cx="7151712" cy="5334000"/>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el-GR" sz="3000" dirty="0">
                <a:latin typeface="Times New Roman" pitchFamily="18" charset="0"/>
                <a:cs typeface="Times New Roman" pitchFamily="18" charset="0"/>
              </a:rPr>
              <a:t>Πρόγραμμα παροχών σε πολύτεκνες και οικονομικά ευπαθείς οικογένειες, ανέργους.</a:t>
            </a:r>
          </a:p>
          <a:p>
            <a:pPr marL="342900" indent="-342900">
              <a:lnSpc>
                <a:spcPct val="150000"/>
              </a:lnSpc>
              <a:spcBef>
                <a:spcPct val="20000"/>
              </a:spcBef>
              <a:buFont typeface="Arial" pitchFamily="34" charset="0"/>
              <a:buChar char="•"/>
            </a:pPr>
            <a:r>
              <a:rPr lang="el-GR" sz="3000" dirty="0">
                <a:latin typeface="Times New Roman" pitchFamily="18" charset="0"/>
                <a:cs typeface="Times New Roman" pitchFamily="18" charset="0"/>
              </a:rPr>
              <a:t>Δωρεά τροφίμων σε άπορες οικογένειες στις εορτές των Χριστουγέννων και του Πάσχα.</a:t>
            </a:r>
          </a:p>
          <a:p>
            <a:pPr marL="342900" indent="-342900">
              <a:lnSpc>
                <a:spcPct val="150000"/>
              </a:lnSpc>
              <a:spcBef>
                <a:spcPct val="20000"/>
              </a:spcBef>
              <a:buFont typeface="Arial" pitchFamily="34" charset="0"/>
              <a:buChar char="•"/>
            </a:pPr>
            <a:r>
              <a:rPr lang="el-GR" sz="3000" dirty="0">
                <a:latin typeface="Times New Roman" pitchFamily="18" charset="0"/>
                <a:cs typeface="Times New Roman" pitchFamily="18" charset="0"/>
              </a:rPr>
              <a:t>Ενίσχυση του κοινωνικού παντοπωλείου.</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Users\Evarthaliti\Desktop\green.png"/>
          <p:cNvPicPr>
            <a:picLocks noChangeAspect="1" noChangeArrowheads="1"/>
          </p:cNvPicPr>
          <p:nvPr/>
        </p:nvPicPr>
        <p:blipFill>
          <a:blip r:embed="rId2" cstate="print"/>
          <a:srcRect/>
          <a:stretch>
            <a:fillRect/>
          </a:stretch>
        </p:blipFill>
        <p:spPr bwMode="auto">
          <a:xfrm>
            <a:off x="0" y="1052513"/>
            <a:ext cx="1593850" cy="1600200"/>
          </a:xfrm>
          <a:prstGeom prst="rect">
            <a:avLst/>
          </a:prstGeom>
          <a:noFill/>
          <a:ln w="9525">
            <a:noFill/>
            <a:miter lim="800000"/>
            <a:headEnd/>
            <a:tailEnd/>
          </a:ln>
        </p:spPr>
      </p:pic>
      <p:pic>
        <p:nvPicPr>
          <p:cNvPr id="34819" name="Picture 9" descr="C:\Users\Evarthaliti\Desktop\ciel.png"/>
          <p:cNvPicPr>
            <a:picLocks noChangeAspect="1" noChangeArrowheads="1"/>
          </p:cNvPicPr>
          <p:nvPr/>
        </p:nvPicPr>
        <p:blipFill>
          <a:blip r:embed="rId3" cstate="print"/>
          <a:srcRect/>
          <a:stretch>
            <a:fillRect/>
          </a:stretch>
        </p:blipFill>
        <p:spPr bwMode="auto">
          <a:xfrm>
            <a:off x="0" y="2924944"/>
            <a:ext cx="1603375" cy="1600200"/>
          </a:xfrm>
          <a:prstGeom prst="rect">
            <a:avLst/>
          </a:prstGeom>
          <a:noFill/>
          <a:ln w="9525">
            <a:noFill/>
            <a:miter lim="800000"/>
            <a:headEnd/>
            <a:tailEnd/>
          </a:ln>
        </p:spPr>
      </p:pic>
      <p:pic>
        <p:nvPicPr>
          <p:cNvPr id="34820" name="Picture 11" descr="C:\Users\Evarthaliti\Desktop\blue.png"/>
          <p:cNvPicPr>
            <a:picLocks noChangeAspect="1" noChangeArrowheads="1"/>
          </p:cNvPicPr>
          <p:nvPr/>
        </p:nvPicPr>
        <p:blipFill>
          <a:blip r:embed="rId4" cstate="print"/>
          <a:srcRect/>
          <a:stretch>
            <a:fillRect/>
          </a:stretch>
        </p:blipFill>
        <p:spPr bwMode="auto">
          <a:xfrm>
            <a:off x="107504" y="4869160"/>
            <a:ext cx="1611312" cy="1600200"/>
          </a:xfrm>
          <a:prstGeom prst="rect">
            <a:avLst/>
          </a:prstGeom>
          <a:noFill/>
          <a:ln w="9525">
            <a:noFill/>
            <a:miter lim="800000"/>
            <a:headEnd/>
            <a:tailEnd/>
          </a:ln>
        </p:spPr>
      </p:pic>
      <p:sp>
        <p:nvSpPr>
          <p:cNvPr id="2" name="Title 1"/>
          <p:cNvSpPr>
            <a:spLocks noGrp="1"/>
          </p:cNvSpPr>
          <p:nvPr>
            <p:ph type="title"/>
          </p:nvPr>
        </p:nvSpPr>
        <p:spPr>
          <a:xfrm>
            <a:off x="1259632" y="260648"/>
            <a:ext cx="7632848" cy="647700"/>
          </a:xfrm>
        </p:spPr>
        <p:txBody>
          <a:bodyPr rtlCol="0">
            <a:noAutofit/>
          </a:bodyPr>
          <a:lstStyle/>
          <a:p>
            <a:pPr eaLnBrk="1" fontAlgn="auto" hangingPunct="1">
              <a:spcAft>
                <a:spcPts val="0"/>
              </a:spcAft>
              <a:defRPr/>
            </a:pPr>
            <a:r>
              <a:rPr lang="el-GR" sz="3600" b="1" dirty="0" smtClean="0"/>
              <a:t>Δράσεις &amp; Προγράμματα ΕΚΕ στον άξονα: υγεία</a:t>
            </a:r>
            <a:endParaRPr lang="el-GR" sz="3600" b="1" dirty="0"/>
          </a:p>
        </p:txBody>
      </p:sp>
      <p:sp>
        <p:nvSpPr>
          <p:cNvPr id="34822" name="Content Placeholder 2"/>
          <p:cNvSpPr txBox="1">
            <a:spLocks/>
          </p:cNvSpPr>
          <p:nvPr/>
        </p:nvSpPr>
        <p:spPr bwMode="auto">
          <a:xfrm>
            <a:off x="1763689" y="1439862"/>
            <a:ext cx="7151712" cy="5301506"/>
          </a:xfrm>
          <a:prstGeom prst="rect">
            <a:avLst/>
          </a:prstGeom>
          <a:noFill/>
          <a:ln w="9525">
            <a:noFill/>
            <a:miter lim="800000"/>
            <a:headEnd/>
            <a:tailEnd/>
          </a:ln>
        </p:spPr>
        <p:txBody>
          <a:bodyPr/>
          <a:lstStyle/>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Πρόγραμμα παροχής δωρεάν προληπτικών εξετάσεων, σε άτομα άνω των 60 ετών. </a:t>
            </a:r>
          </a:p>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Στήριξη εκδηλώσεων των τοπικών ΚΑΠΗ.</a:t>
            </a:r>
          </a:p>
          <a:p>
            <a:pPr marL="342900" indent="-342900">
              <a:lnSpc>
                <a:spcPct val="150000"/>
              </a:lnSpc>
              <a:spcBef>
                <a:spcPct val="20000"/>
              </a:spcBef>
              <a:buFont typeface="Arial" pitchFamily="34" charset="0"/>
              <a:buChar char="•"/>
            </a:pPr>
            <a:r>
              <a:rPr lang="el-GR" sz="3200" dirty="0">
                <a:latin typeface="Times New Roman" pitchFamily="18" charset="0"/>
                <a:cs typeface="Times New Roman" pitchFamily="18" charset="0"/>
              </a:rPr>
              <a:t>Συνεργασία με τους Γιατρούς του Κόσμου.</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ΙΔΑΝΙΚΗ ΣΧΕΣΗ</a:t>
            </a:r>
            <a:endParaRPr lang="el-GR" b="1" dirty="0">
              <a:solidFill>
                <a:srgbClr val="006600"/>
              </a:solidFill>
            </a:endParaRPr>
          </a:p>
        </p:txBody>
      </p:sp>
      <p:sp>
        <p:nvSpPr>
          <p:cNvPr id="3" name="2 - Θέση περιεχομένου"/>
          <p:cNvSpPr>
            <a:spLocks noGrp="1"/>
          </p:cNvSpPr>
          <p:nvPr>
            <p:ph idx="1"/>
          </p:nvPr>
        </p:nvSpPr>
        <p:spPr/>
        <p:txBody>
          <a:bodyPr/>
          <a:lstStyle/>
          <a:p>
            <a:r>
              <a:rPr lang="el-GR" dirty="0" smtClean="0">
                <a:latin typeface="Arial" pitchFamily="34" charset="0"/>
                <a:cs typeface="Arial" pitchFamily="34" charset="0"/>
              </a:rPr>
              <a:t>Μέτοχοι</a:t>
            </a:r>
          </a:p>
          <a:p>
            <a:r>
              <a:rPr lang="el-GR" dirty="0" smtClean="0">
                <a:latin typeface="Arial" pitchFamily="34" charset="0"/>
                <a:cs typeface="Arial" pitchFamily="34" charset="0"/>
              </a:rPr>
              <a:t>Διοίκηση</a:t>
            </a:r>
          </a:p>
          <a:p>
            <a:r>
              <a:rPr lang="el-GR" dirty="0" smtClean="0">
                <a:latin typeface="Arial" pitchFamily="34" charset="0"/>
                <a:cs typeface="Arial" pitchFamily="34" charset="0"/>
              </a:rPr>
              <a:t>Μέλη </a:t>
            </a:r>
            <a:r>
              <a:rPr lang="el-GR" dirty="0">
                <a:latin typeface="Arial" pitchFamily="34" charset="0"/>
                <a:cs typeface="Arial" pitchFamily="34" charset="0"/>
              </a:rPr>
              <a:t>Δ.Σ</a:t>
            </a:r>
            <a:r>
              <a:rPr lang="el-GR" dirty="0" smtClean="0">
                <a:latin typeface="Arial" pitchFamily="34" charset="0"/>
                <a:cs typeface="Arial" pitchFamily="34" charset="0"/>
              </a:rPr>
              <a:t>.</a:t>
            </a:r>
          </a:p>
          <a:p>
            <a:r>
              <a:rPr lang="el-GR" dirty="0" smtClean="0">
                <a:latin typeface="Arial" pitchFamily="34" charset="0"/>
                <a:cs typeface="Arial" pitchFamily="34" charset="0"/>
              </a:rPr>
              <a:t>Εξωτερικοί Ελεγκτές</a:t>
            </a:r>
          </a:p>
          <a:p>
            <a:r>
              <a:rPr lang="el-GR" dirty="0" smtClean="0">
                <a:latin typeface="Arial" pitchFamily="34" charset="0"/>
                <a:cs typeface="Arial" pitchFamily="34" charset="0"/>
              </a:rPr>
              <a:t>Εσωτερικοί Ελεγκτές</a:t>
            </a:r>
          </a:p>
          <a:p>
            <a:r>
              <a:rPr lang="el-GR" dirty="0" smtClean="0">
                <a:latin typeface="Arial" pitchFamily="34" charset="0"/>
                <a:cs typeface="Arial" pitchFamily="34" charset="0"/>
              </a:rPr>
              <a:t>Εκτενής </a:t>
            </a:r>
            <a:r>
              <a:rPr lang="el-GR" dirty="0">
                <a:latin typeface="Arial" pitchFamily="34" charset="0"/>
                <a:cs typeface="Arial" pitchFamily="34" charset="0"/>
              </a:rPr>
              <a:t>η ταύτιση των </a:t>
            </a:r>
            <a:r>
              <a:rPr lang="el-GR" dirty="0" smtClean="0">
                <a:latin typeface="Arial" pitchFamily="34" charset="0"/>
                <a:cs typeface="Arial" pitchFamily="34" charset="0"/>
              </a:rPr>
              <a:t>σχέσεων (</a:t>
            </a:r>
            <a:r>
              <a:rPr lang="el-GR" dirty="0">
                <a:latin typeface="Arial" pitchFamily="34" charset="0"/>
                <a:cs typeface="Arial" pitchFamily="34" charset="0"/>
              </a:rPr>
              <a:t>πολλαπλές επικαλύψεις)</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idx="4294967295"/>
          </p:nvPr>
        </p:nvSpPr>
        <p:spPr>
          <a:xfrm>
            <a:off x="0" y="476250"/>
            <a:ext cx="9144000" cy="1143000"/>
          </a:xfrm>
        </p:spPr>
        <p:txBody>
          <a:bodyPr>
            <a:noAutofit/>
          </a:bodyPr>
          <a:lstStyle/>
          <a:p>
            <a:pPr algn="ctr" eaLnBrk="1" fontAlgn="auto" hangingPunct="1">
              <a:lnSpc>
                <a:spcPct val="150000"/>
              </a:lnSpc>
              <a:spcAft>
                <a:spcPts val="0"/>
              </a:spcAft>
              <a:defRPr/>
            </a:pPr>
            <a:r>
              <a:rPr lang="el-GR" sz="2800" b="1" dirty="0" smtClean="0">
                <a:solidFill>
                  <a:schemeClr val="tx2">
                    <a:satMod val="130000"/>
                  </a:schemeClr>
                </a:solidFill>
                <a:latin typeface="Times New Roman" pitchFamily="18" charset="0"/>
                <a:cs typeface="Times New Roman" pitchFamily="18" charset="0"/>
              </a:rPr>
              <a:t>Παραδείγματα </a:t>
            </a:r>
            <a:r>
              <a:rPr lang="el-GR" sz="2800" b="1" dirty="0" smtClean="0">
                <a:solidFill>
                  <a:srgbClr val="FF0000"/>
                </a:solidFill>
                <a:latin typeface="Times New Roman" pitchFamily="18" charset="0"/>
                <a:cs typeface="Times New Roman" pitchFamily="18" charset="0"/>
              </a:rPr>
              <a:t>«Κακής» </a:t>
            </a:r>
            <a:r>
              <a:rPr lang="el-GR" sz="2800" b="1" dirty="0" smtClean="0">
                <a:solidFill>
                  <a:schemeClr val="tx2">
                    <a:satMod val="130000"/>
                  </a:schemeClr>
                </a:solidFill>
                <a:latin typeface="Times New Roman" pitchFamily="18" charset="0"/>
                <a:cs typeface="Times New Roman" pitchFamily="18" charset="0"/>
              </a:rPr>
              <a:t>Εταιρικής Ηθικής Διακυβέρνησης</a:t>
            </a:r>
          </a:p>
        </p:txBody>
      </p:sp>
      <p:sp>
        <p:nvSpPr>
          <p:cNvPr id="3" name="2 - Θέση περιεχομένου"/>
          <p:cNvSpPr>
            <a:spLocks noGrp="1"/>
          </p:cNvSpPr>
          <p:nvPr>
            <p:ph idx="4294967295"/>
          </p:nvPr>
        </p:nvSpPr>
        <p:spPr>
          <a:xfrm>
            <a:off x="1450975" y="1989138"/>
            <a:ext cx="7693025" cy="3724275"/>
          </a:xfrm>
        </p:spPr>
        <p:txBody>
          <a:bodyPr>
            <a:normAutofit fontScale="92500" lnSpcReduction="20000"/>
          </a:bodyPr>
          <a:lstStyle/>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Union Carbide</a:t>
            </a:r>
          </a:p>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Parmalat</a:t>
            </a:r>
          </a:p>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Enron</a:t>
            </a:r>
          </a:p>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Nestle</a:t>
            </a:r>
          </a:p>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France Telecom</a:t>
            </a:r>
          </a:p>
          <a:p>
            <a:pPr marL="365760" indent="-283464" algn="just" eaLnBrk="1" fontAlgn="auto" hangingPunct="1">
              <a:lnSpc>
                <a:spcPct val="150000"/>
              </a:lnSpc>
              <a:spcBef>
                <a:spcPct val="0"/>
              </a:spcBef>
              <a:spcAft>
                <a:spcPts val="0"/>
              </a:spcAft>
              <a:buFont typeface="Wingdings 2"/>
              <a:buChar char=""/>
              <a:defRPr/>
            </a:pPr>
            <a:r>
              <a:rPr lang="en-US" b="1" dirty="0" smtClean="0">
                <a:latin typeface="Times New Roman" pitchFamily="18" charset="0"/>
                <a:cs typeface="Times New Roman" pitchFamily="18" charset="0"/>
              </a:rPr>
              <a:t>Siemens</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115616" y="1340768"/>
            <a:ext cx="7056437" cy="4464050"/>
          </a:xfrm>
          <a:prstGeom prst="rect">
            <a:avLst/>
          </a:prstGeom>
          <a:noFill/>
          <a:ln w="9525">
            <a:noFill/>
            <a:miter lim="800000"/>
            <a:headEnd/>
            <a:tailEnd/>
          </a:ln>
        </p:spPr>
      </p:pic>
      <p:sp>
        <p:nvSpPr>
          <p:cNvPr id="36867" name="2 - Ορθογώνιο"/>
          <p:cNvSpPr>
            <a:spLocks noChangeArrowheads="1"/>
          </p:cNvSpPr>
          <p:nvPr/>
        </p:nvSpPr>
        <p:spPr bwMode="auto">
          <a:xfrm>
            <a:off x="395536" y="260648"/>
            <a:ext cx="8352928" cy="584775"/>
          </a:xfrm>
          <a:prstGeom prst="rect">
            <a:avLst/>
          </a:prstGeom>
          <a:noFill/>
          <a:ln w="9525">
            <a:noFill/>
            <a:miter lim="800000"/>
            <a:headEnd/>
            <a:tailEnd/>
          </a:ln>
        </p:spPr>
        <p:txBody>
          <a:bodyPr wrap="square">
            <a:spAutoFit/>
          </a:bodyPr>
          <a:lstStyle/>
          <a:p>
            <a:pPr algn="ctr"/>
            <a:r>
              <a:rPr lang="el-GR" sz="3200" b="1" dirty="0">
                <a:latin typeface="Times New Roman" pitchFamily="18" charset="0"/>
                <a:cs typeface="Times New Roman" pitchFamily="18" charset="0"/>
              </a:rPr>
              <a:t>Η Ε.Κ.Ε. και το ανθρώπινο δυναμικό</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Ορθογώνιο"/>
          <p:cNvSpPr>
            <a:spLocks noChangeArrowheads="1"/>
          </p:cNvSpPr>
          <p:nvPr/>
        </p:nvSpPr>
        <p:spPr bwMode="auto">
          <a:xfrm>
            <a:off x="0" y="188640"/>
            <a:ext cx="8892480" cy="6494085"/>
          </a:xfrm>
          <a:prstGeom prst="rect">
            <a:avLst/>
          </a:prstGeom>
          <a:noFill/>
          <a:ln w="9525">
            <a:noFill/>
            <a:miter lim="800000"/>
            <a:headEnd/>
            <a:tailEnd/>
          </a:ln>
        </p:spPr>
        <p:txBody>
          <a:bodyPr wrap="square">
            <a:spAutoFit/>
          </a:bodyPr>
          <a:lstStyle/>
          <a:p>
            <a:pPr marL="342900" indent="-342900" algn="ctr"/>
            <a:r>
              <a:rPr lang="el-GR" sz="2400" b="1" u="sng" dirty="0" smtClean="0">
                <a:latin typeface="Times New Roman" pitchFamily="18" charset="0"/>
                <a:cs typeface="Times New Roman" pitchFamily="18" charset="0"/>
              </a:rPr>
              <a:t>ΕΚΕ &amp; ΑΝΘΡΩΠΙΝΟ ΔΥΝΑΜΙΚΟ</a:t>
            </a:r>
            <a:r>
              <a:rPr lang="el-GR" sz="2400" b="1" dirty="0" smtClean="0">
                <a:latin typeface="Times New Roman" pitchFamily="18" charset="0"/>
                <a:cs typeface="Times New Roman" pitchFamily="18" charset="0"/>
              </a:rPr>
              <a:t> (1)</a:t>
            </a:r>
          </a:p>
          <a:p>
            <a:pPr marL="342900" indent="-342900" algn="just">
              <a:buFont typeface="+mj-lt"/>
              <a:buAutoNum type="arabicPeriod"/>
            </a:pPr>
            <a:r>
              <a:rPr lang="el-GR" sz="2800" dirty="0" smtClean="0">
                <a:cs typeface="Times New Roman" pitchFamily="18" charset="0"/>
              </a:rPr>
              <a:t>Αναδεικνύει </a:t>
            </a:r>
            <a:r>
              <a:rPr lang="el-GR" sz="2800" dirty="0">
                <a:cs typeface="Times New Roman" pitchFamily="18" charset="0"/>
              </a:rPr>
              <a:t>τη διαχείριση του ανθρώπινου δυναμικού σε κεντρικό στόχο, οι επιχειρήσεις είναι «</a:t>
            </a:r>
            <a:r>
              <a:rPr lang="el-GR" sz="2800" i="1" dirty="0">
                <a:cs typeface="Times New Roman" pitchFamily="18" charset="0"/>
              </a:rPr>
              <a:t>κοινωνικά υπεύθυνες απέναντι στο ανθρώπινο δυναμικό της</a:t>
            </a:r>
            <a:r>
              <a:rPr lang="el-GR" sz="2800" dirty="0">
                <a:cs typeface="Times New Roman" pitchFamily="18" charset="0"/>
              </a:rPr>
              <a:t>»,</a:t>
            </a:r>
          </a:p>
          <a:p>
            <a:pPr marL="342900" indent="-342900" algn="just">
              <a:buFont typeface="+mj-lt"/>
              <a:buAutoNum type="arabicPeriod"/>
            </a:pPr>
            <a:r>
              <a:rPr lang="el-GR" sz="2800" dirty="0" smtClean="0">
                <a:cs typeface="Times New Roman" pitchFamily="18" charset="0"/>
              </a:rPr>
              <a:t>Προσανατολίζονται </a:t>
            </a:r>
            <a:r>
              <a:rPr lang="el-GR" sz="2800" dirty="0">
                <a:cs typeface="Times New Roman" pitchFamily="18" charset="0"/>
              </a:rPr>
              <a:t>στην πρόσληψη ατόμων που διακρίνονται από υψηλό αίσθημα ευθύνης, επαγγελματισμό, εργατικότητα, ανάληψη πρωτοβουλιών και ενδιαφέρον για μάθηση,</a:t>
            </a:r>
          </a:p>
          <a:p>
            <a:pPr marL="342900" indent="-342900" algn="just">
              <a:buFont typeface="+mj-lt"/>
              <a:buAutoNum type="arabicPeriod"/>
            </a:pPr>
            <a:r>
              <a:rPr lang="el-GR" sz="2800" dirty="0" smtClean="0">
                <a:cs typeface="Times New Roman" pitchFamily="18" charset="0"/>
              </a:rPr>
              <a:t>Καθιερώνουν </a:t>
            </a:r>
            <a:r>
              <a:rPr lang="el-GR" sz="2800" dirty="0">
                <a:cs typeface="Times New Roman" pitchFamily="18" charset="0"/>
              </a:rPr>
              <a:t>πολιτική ίσων ευκαιριών, </a:t>
            </a:r>
          </a:p>
          <a:p>
            <a:pPr marL="342900" indent="-342900" algn="just">
              <a:buFont typeface="+mj-lt"/>
              <a:buAutoNum type="arabicPeriod"/>
            </a:pPr>
            <a:r>
              <a:rPr lang="el-GR" sz="2800" dirty="0" smtClean="0">
                <a:cs typeface="Times New Roman" pitchFamily="18" charset="0"/>
              </a:rPr>
              <a:t>Φροντίζουν </a:t>
            </a:r>
            <a:r>
              <a:rPr lang="el-GR" sz="2800" dirty="0">
                <a:cs typeface="Times New Roman" pitchFamily="18" charset="0"/>
              </a:rPr>
              <a:t>για τη δημιουργία συνθηκών υγιεινής και ασφάλειας, </a:t>
            </a:r>
          </a:p>
          <a:p>
            <a:pPr marL="342900" indent="-342900" algn="just">
              <a:buFont typeface="+mj-lt"/>
              <a:buAutoNum type="arabicPeriod"/>
            </a:pPr>
            <a:r>
              <a:rPr lang="el-GR" sz="2800" dirty="0" smtClean="0">
                <a:cs typeface="Times New Roman" pitchFamily="18" charset="0"/>
              </a:rPr>
              <a:t>Δίνουν </a:t>
            </a:r>
            <a:r>
              <a:rPr lang="el-GR" sz="2800" dirty="0">
                <a:cs typeface="Times New Roman" pitchFamily="18" charset="0"/>
              </a:rPr>
              <a:t>ιδιαίτερη βαρύτητα στην άρτια στελέχωση της, μέσω αξιοκρατικών διαδικασιών, και τέλος στην καλλιέργεια κλίματος αναγνώρισης και επιβράβευσης της εργασίας</a:t>
            </a:r>
            <a:r>
              <a:rPr lang="el-GR" sz="2800" dirty="0" smtClean="0">
                <a:cs typeface="Times New Roman" pitchFamily="18" charset="0"/>
              </a:rPr>
              <a:t>,</a:t>
            </a:r>
            <a:endParaRPr lang="el-GR" sz="2800" dirty="0">
              <a:cs typeface="Times New Roman" pitchFamily="18"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fontScale="90000"/>
          </a:bodyPr>
          <a:lstStyle/>
          <a:p>
            <a:r>
              <a:rPr lang="el-GR" b="1" u="sng" dirty="0" smtClean="0">
                <a:latin typeface="Times New Roman" pitchFamily="18" charset="0"/>
                <a:cs typeface="Times New Roman" pitchFamily="18" charset="0"/>
              </a:rPr>
              <a:t/>
            </a:r>
            <a:br>
              <a:rPr lang="el-GR" b="1" u="sng" dirty="0" smtClean="0">
                <a:latin typeface="Times New Roman" pitchFamily="18" charset="0"/>
                <a:cs typeface="Times New Roman" pitchFamily="18" charset="0"/>
              </a:rPr>
            </a:br>
            <a:r>
              <a:rPr lang="el-GR" b="1" u="sng" dirty="0" smtClean="0">
                <a:latin typeface="Times New Roman" pitchFamily="18" charset="0"/>
                <a:cs typeface="Times New Roman" pitchFamily="18" charset="0"/>
              </a:rPr>
              <a:t>ΕΚΕ &amp; ΑΝΘΡΩΠΙΝΟ ΔΥΝΑΜΙΚΟ (2)</a:t>
            </a:r>
            <a:br>
              <a:rPr lang="el-GR" b="1" u="sng" dirty="0" smtClean="0">
                <a:latin typeface="Times New Roman" pitchFamily="18" charset="0"/>
                <a:cs typeface="Times New Roman" pitchFamily="18" charset="0"/>
              </a:rPr>
            </a:br>
            <a:endParaRPr lang="el-GR" dirty="0"/>
          </a:p>
        </p:txBody>
      </p:sp>
      <p:sp>
        <p:nvSpPr>
          <p:cNvPr id="3" name="2 - Θέση περιεχομένου"/>
          <p:cNvSpPr>
            <a:spLocks noGrp="1"/>
          </p:cNvSpPr>
          <p:nvPr>
            <p:ph idx="1"/>
          </p:nvPr>
        </p:nvSpPr>
        <p:spPr>
          <a:xfrm>
            <a:off x="179512" y="1196752"/>
            <a:ext cx="8784976" cy="5328592"/>
          </a:xfrm>
        </p:spPr>
        <p:txBody>
          <a:bodyPr>
            <a:normAutofit fontScale="85000" lnSpcReduction="20000"/>
          </a:bodyPr>
          <a:lstStyle/>
          <a:p>
            <a:pPr algn="just">
              <a:buNone/>
            </a:pPr>
            <a:r>
              <a:rPr lang="el-GR" dirty="0" smtClean="0">
                <a:cs typeface="Arial" pitchFamily="34" charset="0"/>
              </a:rPr>
              <a:t>6</a:t>
            </a:r>
            <a:r>
              <a:rPr lang="el-GR" dirty="0" smtClean="0">
                <a:cs typeface="Times New Roman" pitchFamily="18" charset="0"/>
              </a:rPr>
              <a:t>. </a:t>
            </a:r>
            <a:r>
              <a:rPr lang="el-GR" dirty="0" smtClean="0">
                <a:cs typeface="Arial" pitchFamily="34" charset="0"/>
              </a:rPr>
              <a:t>Έχουν αναπτύξει δράσεις σε θέματα που αφορούν επενδύσεις σε σύγχρονης τεχνολογίας μηχανολογικό εξοπλισμό και μηχανήματα, επιλογή μέσων ατομικής προστασίας τελευταίας γενιάς, προσαρμοσμένων στις απαιτήσεις της θέσης εργασίας, εκπαίδευση του ανθρώπινου δυναμικού και άλλα, </a:t>
            </a:r>
          </a:p>
          <a:p>
            <a:pPr algn="just">
              <a:buNone/>
            </a:pPr>
            <a:r>
              <a:rPr lang="el-GR" dirty="0" smtClean="0">
                <a:cs typeface="Arial" pitchFamily="34" charset="0"/>
              </a:rPr>
              <a:t>7. Έχουν καθιερώσει τη «</a:t>
            </a:r>
            <a:r>
              <a:rPr lang="el-GR" i="1" dirty="0" smtClean="0">
                <a:cs typeface="Arial" pitchFamily="34" charset="0"/>
              </a:rPr>
              <a:t>διαδικασία εσωτερικών συνεντεύξεων</a:t>
            </a:r>
            <a:r>
              <a:rPr lang="el-GR" dirty="0" smtClean="0">
                <a:cs typeface="Arial" pitchFamily="34" charset="0"/>
              </a:rPr>
              <a:t>» για «</a:t>
            </a:r>
            <a:r>
              <a:rPr lang="el-GR" i="1" dirty="0" smtClean="0">
                <a:cs typeface="Arial" pitchFamily="34" charset="0"/>
              </a:rPr>
              <a:t>τον εντοπισμό τυχόν παραπόνων αναφορικά με θέματα της καθημερινής τους ζωής στην εργασία τους</a:t>
            </a:r>
            <a:r>
              <a:rPr lang="el-GR" dirty="0" smtClean="0">
                <a:cs typeface="Arial" pitchFamily="34" charset="0"/>
              </a:rPr>
              <a:t>»,</a:t>
            </a:r>
          </a:p>
          <a:p>
            <a:pPr algn="just">
              <a:buNone/>
            </a:pPr>
            <a:r>
              <a:rPr lang="el-GR" dirty="0" smtClean="0">
                <a:cs typeface="Arial" pitchFamily="34" charset="0"/>
              </a:rPr>
              <a:t>8. Φροντίζουν για την υγιεινή και την ασφάλεια και τέλος </a:t>
            </a:r>
          </a:p>
          <a:p>
            <a:pPr algn="just">
              <a:buNone/>
            </a:pPr>
            <a:r>
              <a:rPr lang="el-GR" dirty="0" smtClean="0">
                <a:cs typeface="Arial" pitchFamily="34" charset="0"/>
              </a:rPr>
              <a:t>9. Υπάρχουν επιχειρήσεις που θέτουν τους εργαζόμενούς τους στη διάθεση των τοπικών κοινωνιών σε περιπτώσεις εκτάκτων αναγκών, ώστε οι εθελοντές να συνδράμουν τις προσπάθειες των τοπικών αρχών.</a:t>
            </a:r>
          </a:p>
          <a:p>
            <a:endParaRPr lang="el-GR"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idx="4294967295"/>
          </p:nvPr>
        </p:nvSpPr>
        <p:spPr>
          <a:xfrm>
            <a:off x="1219200" y="260350"/>
            <a:ext cx="7924800" cy="647700"/>
          </a:xfrm>
        </p:spPr>
        <p:txBody>
          <a:bodyPr/>
          <a:lstStyle/>
          <a:p>
            <a:pPr algn="ctr" eaLnBrk="1" fontAlgn="auto" hangingPunct="1">
              <a:spcAft>
                <a:spcPts val="0"/>
              </a:spcAft>
              <a:defRPr/>
            </a:pPr>
            <a:r>
              <a:rPr lang="el-GR" sz="3500" b="1" dirty="0" smtClean="0">
                <a:solidFill>
                  <a:schemeClr val="tx2">
                    <a:satMod val="130000"/>
                  </a:schemeClr>
                </a:solidFill>
                <a:latin typeface="Times New Roman" pitchFamily="18" charset="0"/>
                <a:cs typeface="Times New Roman" pitchFamily="18" charset="0"/>
              </a:rPr>
              <a:t>Αποτελέσματα</a:t>
            </a:r>
            <a:r>
              <a:rPr lang="en-US" sz="3500" b="1" dirty="0" smtClean="0">
                <a:solidFill>
                  <a:schemeClr val="tx2">
                    <a:satMod val="130000"/>
                  </a:schemeClr>
                </a:solidFill>
                <a:latin typeface="Times New Roman" pitchFamily="18" charset="0"/>
                <a:cs typeface="Times New Roman" pitchFamily="18" charset="0"/>
              </a:rPr>
              <a:t> [1]</a:t>
            </a:r>
            <a:endParaRPr lang="el-GR" sz="3500" b="1" dirty="0" smtClean="0">
              <a:solidFill>
                <a:schemeClr val="tx2">
                  <a:satMod val="130000"/>
                </a:schemeClr>
              </a:solidFill>
            </a:endParaRPr>
          </a:p>
        </p:txBody>
      </p:sp>
      <p:sp>
        <p:nvSpPr>
          <p:cNvPr id="15363" name="2 - Θέση περιεχομένου"/>
          <p:cNvSpPr>
            <a:spLocks noGrp="1"/>
          </p:cNvSpPr>
          <p:nvPr>
            <p:ph idx="4294967295"/>
          </p:nvPr>
        </p:nvSpPr>
        <p:spPr>
          <a:xfrm>
            <a:off x="0" y="908050"/>
            <a:ext cx="8892480" cy="5949950"/>
          </a:xfrm>
        </p:spPr>
        <p:txBody>
          <a:bodyPr>
            <a:normAutofit fontScale="92500" lnSpcReduction="10000"/>
          </a:bodyPr>
          <a:lstStyle/>
          <a:p>
            <a:pPr marL="273050" indent="-273050" algn="just" eaLnBrk="1" hangingPunct="1">
              <a:lnSpc>
                <a:spcPct val="150000"/>
              </a:lnSpc>
              <a:spcBef>
                <a:spcPct val="0"/>
              </a:spcBef>
              <a:buClr>
                <a:srgbClr val="C32D2E"/>
              </a:buClr>
              <a:buFont typeface="Wingdings" pitchFamily="2" charset="2"/>
              <a:buNone/>
            </a:pPr>
            <a:r>
              <a:rPr lang="el-GR" sz="1600" dirty="0" smtClean="0"/>
              <a:t>	</a:t>
            </a:r>
            <a:r>
              <a:rPr lang="el-GR" sz="2400" b="1" dirty="0" smtClean="0">
                <a:solidFill>
                  <a:srgbClr val="0070C0"/>
                </a:solidFill>
                <a:cs typeface="Times New Roman" pitchFamily="18" charset="0"/>
              </a:rPr>
              <a:t>Για να αντιμετωπισθούν τα ηθικά διλήμματα είναι αναγκαία (Μακρυδημήτρης):  </a:t>
            </a:r>
          </a:p>
          <a:p>
            <a:pPr marL="273050" indent="-273050" algn="just" eaLnBrk="1" hangingPunct="1">
              <a:lnSpc>
                <a:spcPct val="150000"/>
              </a:lnSpc>
              <a:spcBef>
                <a:spcPct val="0"/>
              </a:spcBef>
              <a:buClr>
                <a:srgbClr val="C32D2E"/>
              </a:buClr>
            </a:pPr>
            <a:r>
              <a:rPr lang="el-GR" sz="2400" dirty="0" smtClean="0">
                <a:cs typeface="Times New Roman" pitchFamily="18" charset="0"/>
              </a:rPr>
              <a:t>Η ύπαρξη του οράματος από την ηγεσία.</a:t>
            </a:r>
          </a:p>
          <a:p>
            <a:pPr marL="273050" indent="-273050" algn="just" eaLnBrk="1" hangingPunct="1">
              <a:lnSpc>
                <a:spcPct val="150000"/>
              </a:lnSpc>
              <a:spcBef>
                <a:spcPct val="0"/>
              </a:spcBef>
              <a:buClr>
                <a:srgbClr val="C32D2E"/>
              </a:buClr>
            </a:pPr>
            <a:r>
              <a:rPr lang="el-GR" sz="2400" dirty="0" smtClean="0">
                <a:cs typeface="Times New Roman" pitchFamily="18" charset="0"/>
              </a:rPr>
              <a:t>Το περιεχόμενο των ενεργειών της Ε.Κ.Ε. να είναι συμπληρωματικός παράγοντας.</a:t>
            </a:r>
          </a:p>
          <a:p>
            <a:pPr marL="273050" indent="-273050" algn="just" eaLnBrk="1" hangingPunct="1">
              <a:lnSpc>
                <a:spcPct val="150000"/>
              </a:lnSpc>
              <a:spcBef>
                <a:spcPct val="0"/>
              </a:spcBef>
              <a:buClr>
                <a:srgbClr val="C32D2E"/>
              </a:buClr>
            </a:pPr>
            <a:r>
              <a:rPr lang="el-GR" sz="2400" dirty="0" smtClean="0">
                <a:cs typeface="Times New Roman" pitchFamily="18" charset="0"/>
              </a:rPr>
              <a:t>Η εισαγωγή σύγχρονων τεχνολογιών στις επιχειρήσεις να ελαχιστοποιεί τα προβλήματα της ηθικής συμπεριφοράς. </a:t>
            </a:r>
          </a:p>
          <a:p>
            <a:pPr marL="273050" indent="-273050" algn="just" eaLnBrk="1" hangingPunct="1">
              <a:lnSpc>
                <a:spcPct val="150000"/>
              </a:lnSpc>
              <a:spcBef>
                <a:spcPct val="0"/>
              </a:spcBef>
              <a:buClr>
                <a:srgbClr val="C32D2E"/>
              </a:buClr>
            </a:pPr>
            <a:r>
              <a:rPr lang="el-GR" sz="2400" dirty="0" smtClean="0">
                <a:cs typeface="Times New Roman" pitchFamily="18" charset="0"/>
              </a:rPr>
              <a:t>Η ηθική οφείλει να συνδέεται με τη συμπεριφορά στους χώρους εργασίας και να διαμορφώνει μια ευρύτερη στρατηγική και </a:t>
            </a:r>
          </a:p>
          <a:p>
            <a:pPr marL="273050" indent="-273050" algn="just" eaLnBrk="1" hangingPunct="1">
              <a:lnSpc>
                <a:spcPct val="150000"/>
              </a:lnSpc>
              <a:spcBef>
                <a:spcPct val="0"/>
              </a:spcBef>
              <a:buClr>
                <a:srgbClr val="C32D2E"/>
              </a:buClr>
            </a:pPr>
            <a:r>
              <a:rPr lang="el-GR" sz="2400" dirty="0" smtClean="0">
                <a:cs typeface="Times New Roman" pitchFamily="18" charset="0"/>
              </a:rPr>
              <a:t>Να συμβάλλει στη διαφάνεια και στη συμμετοχή όλων των συμμετεχόντων </a:t>
            </a:r>
          </a:p>
          <a:p>
            <a:pPr marL="273050" indent="-273050" algn="just" eaLnBrk="1" hangingPunct="1">
              <a:lnSpc>
                <a:spcPct val="150000"/>
              </a:lnSpc>
              <a:spcBef>
                <a:spcPct val="0"/>
              </a:spcBef>
              <a:buClr>
                <a:srgbClr val="C32D2E"/>
              </a:buClr>
              <a:buFont typeface="Wingdings" pitchFamily="2" charset="2"/>
              <a:buNone/>
            </a:pPr>
            <a:r>
              <a:rPr lang="en-US" sz="2400" dirty="0" smtClean="0">
                <a:cs typeface="Times New Roman" pitchFamily="18" charset="0"/>
              </a:rPr>
              <a:t>	</a:t>
            </a:r>
            <a:r>
              <a:rPr lang="el-GR" sz="2400" dirty="0" smtClean="0">
                <a:cs typeface="Times New Roman" pitchFamily="18" charset="0"/>
              </a:rPr>
              <a:t>(9</a:t>
            </a:r>
            <a:r>
              <a:rPr lang="el-GR" sz="2400" baseline="30000" dirty="0" smtClean="0">
                <a:cs typeface="Times New Roman" pitchFamily="18" charset="0"/>
              </a:rPr>
              <a:t>Ο</a:t>
            </a:r>
            <a:r>
              <a:rPr lang="el-GR" sz="2400" dirty="0" smtClean="0">
                <a:cs typeface="Times New Roman" pitchFamily="18" charset="0"/>
              </a:rPr>
              <a:t> Διεθνές Συνέδριο Επιχειρήσεων Αριστοτέλης).</a:t>
            </a:r>
          </a:p>
          <a:p>
            <a:pPr marL="273050" indent="-273050" algn="just" eaLnBrk="1" hangingPunct="1">
              <a:buClr>
                <a:srgbClr val="C32D2E"/>
              </a:buClr>
            </a:pPr>
            <a:endParaRPr lang="el-GR" sz="3000" dirty="0" smtClean="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idx="4294967295"/>
          </p:nvPr>
        </p:nvSpPr>
        <p:spPr>
          <a:xfrm>
            <a:off x="0" y="404813"/>
            <a:ext cx="7632700" cy="647700"/>
          </a:xfrm>
        </p:spPr>
        <p:txBody>
          <a:bodyPr>
            <a:normAutofit fontScale="90000"/>
          </a:bodyPr>
          <a:lstStyle/>
          <a:p>
            <a:pPr algn="ctr" eaLnBrk="1" fontAlgn="auto" hangingPunct="1">
              <a:spcAft>
                <a:spcPts val="0"/>
              </a:spcAft>
              <a:defRPr/>
            </a:pPr>
            <a:r>
              <a:rPr lang="el-GR" sz="3800" b="1" dirty="0" smtClean="0">
                <a:solidFill>
                  <a:schemeClr val="tx2">
                    <a:satMod val="130000"/>
                  </a:schemeClr>
                </a:solidFill>
                <a:latin typeface="Times New Roman" pitchFamily="18" charset="0"/>
                <a:cs typeface="Times New Roman" pitchFamily="18" charset="0"/>
              </a:rPr>
              <a:t>Αποτελέσματα</a:t>
            </a:r>
            <a:r>
              <a:rPr lang="en-US" sz="3800" b="1" dirty="0" smtClean="0">
                <a:solidFill>
                  <a:schemeClr val="tx2">
                    <a:satMod val="130000"/>
                  </a:schemeClr>
                </a:solidFill>
                <a:latin typeface="Times New Roman" pitchFamily="18" charset="0"/>
                <a:cs typeface="Times New Roman" pitchFamily="18" charset="0"/>
              </a:rPr>
              <a:t> [2]</a:t>
            </a:r>
            <a:endParaRPr lang="el-GR" b="1" dirty="0" smtClean="0">
              <a:solidFill>
                <a:schemeClr val="tx2">
                  <a:satMod val="130000"/>
                </a:schemeClr>
              </a:solidFill>
            </a:endParaRPr>
          </a:p>
        </p:txBody>
      </p:sp>
      <p:sp>
        <p:nvSpPr>
          <p:cNvPr id="16387" name="2 - Θέση περιεχομένου"/>
          <p:cNvSpPr>
            <a:spLocks noGrp="1"/>
          </p:cNvSpPr>
          <p:nvPr>
            <p:ph idx="4294967295"/>
          </p:nvPr>
        </p:nvSpPr>
        <p:spPr>
          <a:xfrm>
            <a:off x="0" y="1268412"/>
            <a:ext cx="8713788" cy="5184923"/>
          </a:xfrm>
        </p:spPr>
        <p:txBody>
          <a:bodyPr>
            <a:normAutofit fontScale="92500" lnSpcReduction="20000"/>
          </a:bodyPr>
          <a:lstStyle/>
          <a:p>
            <a:pPr marL="274320" indent="-274320" algn="just" eaLnBrk="1" fontAlgn="auto" hangingPunct="1">
              <a:lnSpc>
                <a:spcPct val="150000"/>
              </a:lnSpc>
              <a:spcBef>
                <a:spcPct val="0"/>
              </a:spcBef>
              <a:spcAft>
                <a:spcPts val="0"/>
              </a:spcAft>
              <a:buClr>
                <a:schemeClr val="accent3"/>
              </a:buClr>
              <a:buFont typeface="Wingdings" pitchFamily="2" charset="2"/>
              <a:buNone/>
              <a:defRPr/>
            </a:pPr>
            <a:r>
              <a:rPr lang="el-GR"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marL="274320" indent="-274320" algn="just" eaLnBrk="1" fontAlgn="auto" hangingPunct="1">
              <a:lnSpc>
                <a:spcPct val="150000"/>
              </a:lnSpc>
              <a:spcBef>
                <a:spcPct val="0"/>
              </a:spcBef>
              <a:spcAft>
                <a:spcPts val="0"/>
              </a:spcAft>
              <a:buClr>
                <a:schemeClr val="accent3"/>
              </a:buClr>
              <a:buFont typeface="Wingdings" pitchFamily="2" charset="2"/>
              <a:buNone/>
              <a:defRPr/>
            </a:pPr>
            <a:r>
              <a:rPr lang="el-GR" sz="3000" b="1" dirty="0">
                <a:solidFill>
                  <a:srgbClr val="0070C0"/>
                </a:solidFill>
                <a:cs typeface="Times New Roman" pitchFamily="18" charset="0"/>
              </a:rPr>
              <a:t>Η αντιμετώπιση των ηθικών διλημμάτων στηρίζεται :</a:t>
            </a:r>
          </a:p>
          <a:p>
            <a:pPr marL="274320" indent="-274320" algn="just" eaLnBrk="1" fontAlgn="auto" hangingPunct="1">
              <a:lnSpc>
                <a:spcPct val="150000"/>
              </a:lnSpc>
              <a:spcBef>
                <a:spcPct val="0"/>
              </a:spcBef>
              <a:spcAft>
                <a:spcPts val="0"/>
              </a:spcAft>
              <a:buClr>
                <a:schemeClr val="accent3"/>
              </a:buClr>
              <a:buFont typeface="Wingdings 2"/>
              <a:buChar char=""/>
              <a:defRPr/>
            </a:pPr>
            <a:r>
              <a:rPr lang="el-GR" sz="3000" dirty="0" smtClean="0">
                <a:cs typeface="Times New Roman" pitchFamily="18" charset="0"/>
              </a:rPr>
              <a:t>Στη </a:t>
            </a:r>
            <a:r>
              <a:rPr lang="el-GR" sz="3000" dirty="0">
                <a:cs typeface="Times New Roman" pitchFamily="18" charset="0"/>
              </a:rPr>
              <a:t>δημοκρατική υπευθυνότητα και στη λογοδοσία του </a:t>
            </a:r>
            <a:r>
              <a:rPr lang="en-US" sz="3000" dirty="0">
                <a:cs typeface="Times New Roman" pitchFamily="18" charset="0"/>
              </a:rPr>
              <a:t>management</a:t>
            </a:r>
            <a:r>
              <a:rPr lang="el-GR" sz="3000" dirty="0">
                <a:cs typeface="Times New Roman" pitchFamily="18" charset="0"/>
              </a:rPr>
              <a:t>, </a:t>
            </a:r>
          </a:p>
          <a:p>
            <a:pPr marL="274320" indent="-274320" algn="just" eaLnBrk="1" fontAlgn="auto" hangingPunct="1">
              <a:lnSpc>
                <a:spcPct val="150000"/>
              </a:lnSpc>
              <a:spcBef>
                <a:spcPct val="0"/>
              </a:spcBef>
              <a:spcAft>
                <a:spcPts val="0"/>
              </a:spcAft>
              <a:buClr>
                <a:schemeClr val="accent3"/>
              </a:buClr>
              <a:buFont typeface="Wingdings 2"/>
              <a:buChar char=""/>
              <a:defRPr/>
            </a:pPr>
            <a:r>
              <a:rPr lang="el-GR" sz="3000" dirty="0" smtClean="0">
                <a:cs typeface="Times New Roman" pitchFamily="18" charset="0"/>
              </a:rPr>
              <a:t>Στην </a:t>
            </a:r>
            <a:r>
              <a:rPr lang="el-GR" sz="3000" dirty="0">
                <a:cs typeface="Times New Roman" pitchFamily="18" charset="0"/>
              </a:rPr>
              <a:t>καθιέρωση του Κράτους Δικαίου και στην εφαρμογή της αρχής της νομιμότητας, </a:t>
            </a:r>
          </a:p>
          <a:p>
            <a:pPr marL="274320" indent="-274320" algn="just" eaLnBrk="1" fontAlgn="auto" hangingPunct="1">
              <a:lnSpc>
                <a:spcPct val="150000"/>
              </a:lnSpc>
              <a:spcBef>
                <a:spcPct val="0"/>
              </a:spcBef>
              <a:spcAft>
                <a:spcPts val="0"/>
              </a:spcAft>
              <a:buClr>
                <a:schemeClr val="accent3"/>
              </a:buClr>
              <a:buFont typeface="Wingdings 2"/>
              <a:buChar char=""/>
              <a:defRPr/>
            </a:pPr>
            <a:r>
              <a:rPr lang="el-GR" sz="3000" dirty="0" smtClean="0">
                <a:cs typeface="Times New Roman" pitchFamily="18" charset="0"/>
              </a:rPr>
              <a:t>Στην </a:t>
            </a:r>
            <a:r>
              <a:rPr lang="el-GR" sz="3000" dirty="0">
                <a:cs typeface="Times New Roman" pitchFamily="18" charset="0"/>
              </a:rPr>
              <a:t>επαγγελματική ακεραιότητα και </a:t>
            </a:r>
          </a:p>
          <a:p>
            <a:pPr marL="274320" indent="-274320" algn="just" eaLnBrk="1" fontAlgn="auto" hangingPunct="1">
              <a:lnSpc>
                <a:spcPct val="150000"/>
              </a:lnSpc>
              <a:spcBef>
                <a:spcPct val="0"/>
              </a:spcBef>
              <a:spcAft>
                <a:spcPts val="0"/>
              </a:spcAft>
              <a:buClr>
                <a:schemeClr val="accent3"/>
              </a:buClr>
              <a:buFont typeface="Wingdings 2"/>
              <a:buChar char=""/>
              <a:defRPr/>
            </a:pPr>
            <a:r>
              <a:rPr lang="el-GR" sz="3000" dirty="0" smtClean="0">
                <a:cs typeface="Times New Roman" pitchFamily="18" charset="0"/>
              </a:rPr>
              <a:t>Στην </a:t>
            </a:r>
            <a:r>
              <a:rPr lang="el-GR" sz="3000" dirty="0">
                <a:cs typeface="Times New Roman" pitchFamily="18" charset="0"/>
              </a:rPr>
              <a:t>αυτονομία των στελεχών έναντι διαφόρων πιέσεων (Μακρυδημήτρης).</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a:bodyPr>
          <a:lstStyle/>
          <a:p>
            <a:r>
              <a:rPr lang="el-GR" sz="3200" b="1" dirty="0" smtClean="0">
                <a:solidFill>
                  <a:srgbClr val="C00000"/>
                </a:solidFill>
              </a:rPr>
              <a:t>20 Προτάσεις για καλύτερη ΕτΔ (1)</a:t>
            </a:r>
            <a:endParaRPr lang="el-GR" sz="3200" dirty="0">
              <a:solidFill>
                <a:srgbClr val="C00000"/>
              </a:solidFill>
            </a:endParaRPr>
          </a:p>
        </p:txBody>
      </p:sp>
      <p:sp>
        <p:nvSpPr>
          <p:cNvPr id="3" name="2 - Θέση περιεχομένου"/>
          <p:cNvSpPr>
            <a:spLocks noGrp="1"/>
          </p:cNvSpPr>
          <p:nvPr>
            <p:ph idx="1"/>
          </p:nvPr>
        </p:nvSpPr>
        <p:spPr>
          <a:xfrm>
            <a:off x="251520" y="908720"/>
            <a:ext cx="8568952" cy="5760640"/>
          </a:xfrm>
        </p:spPr>
        <p:txBody>
          <a:bodyPr>
            <a:normAutofit fontScale="77500" lnSpcReduction="20000"/>
          </a:bodyPr>
          <a:lstStyle/>
          <a:p>
            <a:pPr algn="just" fontAlgn="base"/>
            <a:r>
              <a:rPr lang="el-GR" dirty="0" smtClean="0"/>
              <a:t>1. Η πλειοψηφία των μελών του Διοικητικού Συμβουλίου να αποτελείται από ανεξάρτητα μη εκτελεστικά μέλη, και οι Εποπτικές Αρχές να προ-εγκρίνουν τις υποψηφιότητες για μέλη του Διοικητικού Συμβουλίου ως προς την επάρκεια των ικανοτήτων και δεξιοτήτων τους για τις αρμοδιότητες που κάθε ένα από αυτά προορίζεται να αναλάβει.</a:t>
            </a:r>
          </a:p>
          <a:p>
            <a:pPr algn="just" fontAlgn="base"/>
            <a:r>
              <a:rPr lang="el-GR" dirty="0" smtClean="0"/>
              <a:t>2. Έλεγχος του βαθμού συμμόρφωσης των επιτροπών Διοικητικού Συμβουλίου με τις απαιτήσεις της ισχύουσας νομοθεσίας (επιτροπή ελέγχου, επιτροπή αμοιβών, επιτροπή υποψηφιοτήτων, επιτροπή βιώσιμης ανάπτυξης, κλπ.). </a:t>
            </a:r>
          </a:p>
          <a:p>
            <a:pPr algn="just" fontAlgn="base"/>
            <a:r>
              <a:rPr lang="el-GR" dirty="0" smtClean="0"/>
              <a:t>3. Ετήσιος έλεγχος της έκθεσης αμοιβών των μελών Διοικητικού Συμβουλίου και των μελών Διοίκησης. </a:t>
            </a:r>
          </a:p>
          <a:p>
            <a:pPr algn="just" fontAlgn="base"/>
            <a:r>
              <a:rPr lang="el-GR" dirty="0" smtClean="0"/>
              <a:t>4. Περιοδική υποχρεωτική ανεξάρτητη αξιολόγηση του βαθμού συμμόρφωσης της εταιρείας με τον κώδικα εταιρικής διακυβέρνησης που έχει υιοθετήσει και εφαρμόζει, π.χ. κάθε δύο χρόνια, και αυτο-αξιολόγηση ενδιάμεσα.</a:t>
            </a:r>
          </a:p>
          <a:p>
            <a:endParaRPr lang="el-GR"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418058"/>
          </a:xfrm>
        </p:spPr>
        <p:txBody>
          <a:bodyPr>
            <a:normAutofit fontScale="90000"/>
          </a:bodyPr>
          <a:lstStyle/>
          <a:p>
            <a:r>
              <a:rPr lang="el-GR" b="1" dirty="0" smtClean="0">
                <a:solidFill>
                  <a:srgbClr val="C00000"/>
                </a:solidFill>
              </a:rPr>
              <a:t>20 Προτάσεις για καλύτερη ΕτΔ (1)</a:t>
            </a:r>
            <a:endParaRPr lang="el-GR" dirty="0">
              <a:solidFill>
                <a:srgbClr val="C00000"/>
              </a:solidFill>
            </a:endParaRPr>
          </a:p>
        </p:txBody>
      </p:sp>
      <p:sp>
        <p:nvSpPr>
          <p:cNvPr id="3" name="2 - Θέση περιεχομένου"/>
          <p:cNvSpPr>
            <a:spLocks noGrp="1"/>
          </p:cNvSpPr>
          <p:nvPr>
            <p:ph idx="1"/>
          </p:nvPr>
        </p:nvSpPr>
        <p:spPr>
          <a:xfrm>
            <a:off x="251520" y="908720"/>
            <a:ext cx="8640960" cy="5688632"/>
          </a:xfrm>
        </p:spPr>
        <p:txBody>
          <a:bodyPr>
            <a:normAutofit fontScale="77500" lnSpcReduction="20000"/>
          </a:bodyPr>
          <a:lstStyle/>
          <a:p>
            <a:pPr algn="just" fontAlgn="base"/>
            <a:r>
              <a:rPr lang="el-GR" dirty="0" smtClean="0"/>
              <a:t>5. Καθιέρωση ελάχιστης ετήσιας υποχρεωτικής εκπαίδευσης των μελών Διοικητικού Συμβουλίου σε θέματα που αφορoύν τη λειτουργία του (π.χ. εταιρική διακυβέρνηση, anti-money laundering, εταιρική νομοθεσία, φορολογικά θέματα, θέματα βιώσιμης ανάπτυξης, κλπ.). </a:t>
            </a:r>
          </a:p>
          <a:p>
            <a:pPr algn="just" fontAlgn="base"/>
            <a:r>
              <a:rPr lang="el-GR" dirty="0" smtClean="0"/>
              <a:t>6. Ορισμός μέγιστου αριθμού Διοικητικών Συμβουλίων, στα οποία μπορεί να συμμετέχει ένα φυσικό πρόσωπο (για Οντότητες Δημοσίου Ενδιαφέροντος).</a:t>
            </a:r>
          </a:p>
          <a:p>
            <a:pPr algn="just" fontAlgn="base"/>
            <a:r>
              <a:rPr lang="el-GR" dirty="0" smtClean="0"/>
              <a:t>7. Δημοσιοποίηση συγκριτικής αξιολόγησης των πρακτικών εταιρικής διακυβέρνησης που εφαρμόζει η εταιρεία.</a:t>
            </a:r>
          </a:p>
          <a:p>
            <a:pPr algn="just" fontAlgn="base"/>
            <a:r>
              <a:rPr lang="el-GR" dirty="0" smtClean="0"/>
              <a:t>8. Δημοσιοποίηση της περιοδικής αυτo-αξιολόγησης της λειτουργίας του Διοικητικού Συμβουλίου.</a:t>
            </a:r>
          </a:p>
          <a:p>
            <a:pPr algn="just" fontAlgn="base"/>
            <a:r>
              <a:rPr lang="el-GR" dirty="0" smtClean="0"/>
              <a:t>9. Υποχρεωτική πιστοποίηση εσωτερικών ελεγκτών από διεθνώς αναγνωρισμένους φορείς (πχ. International Institute of Internal Auditors).</a:t>
            </a:r>
          </a:p>
          <a:p>
            <a:endParaRPr lang="el-GR"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C00000"/>
                </a:solidFill>
              </a:rPr>
              <a:t>20 Προτάσεις για καλύτερη Ετ Δ (3)</a:t>
            </a:r>
            <a:endParaRPr lang="el-GR" dirty="0">
              <a:solidFill>
                <a:srgbClr val="C00000"/>
              </a:solidFill>
            </a:endParaRPr>
          </a:p>
        </p:txBody>
      </p:sp>
      <p:sp>
        <p:nvSpPr>
          <p:cNvPr id="3" name="2 - Θέση περιεχομένου"/>
          <p:cNvSpPr>
            <a:spLocks noGrp="1"/>
          </p:cNvSpPr>
          <p:nvPr>
            <p:ph idx="1"/>
          </p:nvPr>
        </p:nvSpPr>
        <p:spPr>
          <a:xfrm>
            <a:off x="179512" y="980728"/>
            <a:ext cx="8507288" cy="5688632"/>
          </a:xfrm>
        </p:spPr>
        <p:txBody>
          <a:bodyPr>
            <a:normAutofit fontScale="77500" lnSpcReduction="20000"/>
          </a:bodyPr>
          <a:lstStyle/>
          <a:p>
            <a:pPr algn="just" fontAlgn="base"/>
            <a:r>
              <a:rPr lang="el-GR" sz="3400" dirty="0" smtClean="0"/>
              <a:t>10. Ορισμός του εσωτερικού ελεγκτή από τη Γενική Συνέλευση των μετόχων και υποχρεωτική παρουσία του εσωτερικού ελεγκτή στις συνεδριάσεις του Διοικητικού Συμβουλίου.</a:t>
            </a:r>
          </a:p>
          <a:p>
            <a:pPr algn="just" fontAlgn="base"/>
            <a:r>
              <a:rPr lang="el-GR" sz="3400" dirty="0" smtClean="0"/>
              <a:t>11. Υποχρεωτική εξωτερική ανεξάρτητη αξιολόγηση του τμήματος Εσωτερικού Ελέγχου ανά διετία (δομή, δεξιότητες ελεγκτών, καταστατικό, ετήσιο πλάνο ελέγχου, εφαρμοζόμενες διαδικασίες, ανεξαρτησία, κλπ.).</a:t>
            </a:r>
          </a:p>
          <a:p>
            <a:pPr algn="just" fontAlgn="base"/>
            <a:r>
              <a:rPr lang="el-GR" sz="3400" dirty="0" smtClean="0"/>
              <a:t>12. Ορισμός των υποχρεώσεων και των αρμοδιοτήτων του εσωτερικού ελεγκτή σε περίπτωση ομίλων εταιρειών.</a:t>
            </a:r>
          </a:p>
          <a:p>
            <a:pPr algn="just" fontAlgn="base"/>
            <a:r>
              <a:rPr lang="el-GR" sz="3400" dirty="0" smtClean="0"/>
              <a:t>13. Δημοσιοποίηση συνοπτικής έκθεσης πεπραγμένων του εσωτερικού ελέγχου για τη διαχειριστική χρήση (πλάνο ελέγχου, εκτελεσθείσες εργασίες, αποτελεσματική αντιμετώπιση αποτελεσμάτων ελέγχων, ανεξαρτησία, σύνθεση τμήματος, δεξιότητες του προσωπικού, είδος ελέγχων, κλπ.).</a:t>
            </a:r>
          </a:p>
          <a:p>
            <a:endParaRPr lang="el-GR"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C00000"/>
                </a:solidFill>
              </a:rPr>
              <a:t>20 Προτάσεις για καλύτερη ΕτΔ (4)</a:t>
            </a:r>
            <a:endParaRPr lang="el-GR" dirty="0">
              <a:solidFill>
                <a:srgbClr val="C00000"/>
              </a:solidFill>
            </a:endParaRPr>
          </a:p>
        </p:txBody>
      </p:sp>
      <p:sp>
        <p:nvSpPr>
          <p:cNvPr id="3" name="2 - Θέση περιεχομένου"/>
          <p:cNvSpPr>
            <a:spLocks noGrp="1"/>
          </p:cNvSpPr>
          <p:nvPr>
            <p:ph idx="1"/>
          </p:nvPr>
        </p:nvSpPr>
        <p:spPr>
          <a:xfrm>
            <a:off x="179512" y="1052736"/>
            <a:ext cx="8856984" cy="5616624"/>
          </a:xfrm>
        </p:spPr>
        <p:txBody>
          <a:bodyPr>
            <a:normAutofit fontScale="85000" lnSpcReduction="20000"/>
          </a:bodyPr>
          <a:lstStyle/>
          <a:p>
            <a:pPr algn="just" fontAlgn="base"/>
            <a:r>
              <a:rPr lang="el-GR" dirty="0" smtClean="0"/>
              <a:t>14. Δημοσιοποίηση συνοπτικών εξαμηνιαίων οικονομικών καταστάσεων εντός τριμήνου από τη λήξη του πρώτου εξαμήνου της χρήσης, και δημοσιοποίησή τους στην ιστοσελίδα της εταιρείας (για όλες τις εταιρείες). </a:t>
            </a:r>
          </a:p>
          <a:p>
            <a:pPr algn="just" fontAlgn="base"/>
            <a:r>
              <a:rPr lang="el-GR" dirty="0" smtClean="0"/>
              <a:t>15. Επισκόπηση των συνοπτικών εξαμηνιαίων οικονομικών καταστάσεων από Ορκωτούς Ελεγκτές (επέκταση εφαρμογής και σε μεγάλες, μη εισηγμένες εταιρείες και ομίλους εταιρειών).</a:t>
            </a:r>
          </a:p>
          <a:p>
            <a:pPr algn="just" fontAlgn="base"/>
            <a:r>
              <a:rPr lang="el-GR" dirty="0" smtClean="0"/>
              <a:t>16. Δημοσιοποίηση των ετήσιων οικονομικών καταστάσεων εντός πέντε μηνών από τη λήξη της διαχειριστικής χρήσης (τρεις μήνες για τις εισηγμένες) και δημοσιοποίηση μαζί με το φορολογικό πιστοποιητικό στην ιστοσελίδα της εταιρείας (για όλες τις εταιρείες). </a:t>
            </a:r>
          </a:p>
          <a:p>
            <a:pPr algn="just" fontAlgn="base"/>
            <a:r>
              <a:rPr lang="el-GR" dirty="0" smtClean="0"/>
              <a:t>17. Σύγκληση της τακτικής Γενικής Συνέλευσης των μετόχων εντός εξαμήνου από τη λήξη της διαχειριστικής χρήσης.</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ΣΚΑΝΔΑΛΑ</a:t>
            </a:r>
            <a:endParaRPr lang="el-GR" b="1" dirty="0">
              <a:solidFill>
                <a:srgbClr val="C00000"/>
              </a:solidFill>
            </a:endParaRPr>
          </a:p>
        </p:txBody>
      </p:sp>
      <p:sp>
        <p:nvSpPr>
          <p:cNvPr id="3" name="2 - Θέση περιεχομένου"/>
          <p:cNvSpPr>
            <a:spLocks noGrp="1"/>
          </p:cNvSpPr>
          <p:nvPr>
            <p:ph idx="1"/>
          </p:nvPr>
        </p:nvSpPr>
        <p:spPr>
          <a:xfrm>
            <a:off x="323528" y="1600200"/>
            <a:ext cx="8496944" cy="4997152"/>
          </a:xfrm>
        </p:spPr>
        <p:txBody>
          <a:bodyPr>
            <a:normAutofit lnSpcReduction="10000"/>
          </a:bodyPr>
          <a:lstStyle/>
          <a:p>
            <a:pPr algn="just"/>
            <a:r>
              <a:rPr lang="el-GR" dirty="0">
                <a:latin typeface="Arial" pitchFamily="34" charset="0"/>
                <a:cs typeface="Arial" pitchFamily="34" charset="0"/>
              </a:rPr>
              <a:t>Εταιρικά σκάνδαλα σε διεθνές επίπεδο φέρνουν στην επικαιρότητα τον τρόπο με τον οποίο διοικούνται και ελέγχονται οι εισηγμένες σε χρηματιστήρια εταιρείες</a:t>
            </a:r>
            <a:r>
              <a:rPr lang="el-GR" dirty="0" smtClean="0">
                <a:latin typeface="Arial" pitchFamily="34" charset="0"/>
                <a:cs typeface="Arial" pitchFamily="34" charset="0"/>
              </a:rPr>
              <a:t>.</a:t>
            </a:r>
          </a:p>
          <a:p>
            <a:pPr algn="just"/>
            <a:r>
              <a:rPr lang="el-GR" dirty="0">
                <a:latin typeface="Arial" pitchFamily="34" charset="0"/>
                <a:cs typeface="Arial" pitchFamily="34" charset="0"/>
              </a:rPr>
              <a:t>Η εταιρική διακυβέρνηση ασχολείται με τους τρόπους με τους οποίους οι χρηματοδότες των εταιρειών, αυτοί που διαθέτουν και προμηθεύουν στις εταιρείες τα απαραίτητα κεφάλαια, εξασφαλίζουν στους εαυτούς τους μία ανταμοιβή για την επένδυσή τους.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C00000"/>
                </a:solidFill>
              </a:rPr>
              <a:t>20 Προτάσεις για καλύτερη ΕτΔ (5)</a:t>
            </a:r>
            <a:endParaRPr lang="el-GR" dirty="0">
              <a:solidFill>
                <a:srgbClr val="C00000"/>
              </a:solidFill>
            </a:endParaRPr>
          </a:p>
        </p:txBody>
      </p:sp>
      <p:sp>
        <p:nvSpPr>
          <p:cNvPr id="3" name="2 - Θέση περιεχομένου"/>
          <p:cNvSpPr>
            <a:spLocks noGrp="1"/>
          </p:cNvSpPr>
          <p:nvPr>
            <p:ph idx="1"/>
          </p:nvPr>
        </p:nvSpPr>
        <p:spPr>
          <a:xfrm>
            <a:off x="0" y="980728"/>
            <a:ext cx="8964488" cy="5616624"/>
          </a:xfrm>
        </p:spPr>
        <p:txBody>
          <a:bodyPr>
            <a:normAutofit fontScale="85000" lnSpcReduction="10000"/>
          </a:bodyPr>
          <a:lstStyle/>
          <a:p>
            <a:pPr algn="just" fontAlgn="base"/>
            <a:r>
              <a:rPr lang="el-GR" dirty="0" smtClean="0"/>
              <a:t>18. Διεύρυνση του ορισμού των Οντοτήτων Δημοσίου Ενδιαφέροντος, για να περιληφθούν και οι μεγάλες, μη εισηγμένες επιχειρήσεις (π.χ. όλες οι εταιρείες άνω των 200 ατόμων προσωπικού, όλοι οι όμιλοι εταιρειών και όλες οι εταιρείες με κύκλο εργασιών άνω των €50 εκατ.).  </a:t>
            </a:r>
          </a:p>
          <a:p>
            <a:pPr algn="just" fontAlgn="base"/>
            <a:r>
              <a:rPr lang="el-GR" dirty="0" smtClean="0"/>
              <a:t>19. Υποχρεωτική δημοσιοποίηση ετήσιας έκθεσης βιωσιμότητας για επιχειρήσεις που απασχολούν πάνω από 200 εργαζόμενους (εισηγμένες ή μη), μέχρι την ημερομηνία δημοσιοποίησης των ετήσιων οικονομικών καταστάσεων. </a:t>
            </a:r>
          </a:p>
          <a:p>
            <a:pPr algn="just" fontAlgn="base"/>
            <a:r>
              <a:rPr lang="el-GR" dirty="0" smtClean="0"/>
              <a:t>20. Έλεγχος των εκθέσεων βιωσιμότητας των επιχειρήσεων με βάση το Διεθνές Πρότυπο Διασφάλισης ISAE 3000 "Έργα Διασφάλισης Πέραν των Ελέγχων ή Επισκοπήσεων Ιστορικής Οικονομικής Πληροφόρησης".</a:t>
            </a:r>
          </a:p>
          <a:p>
            <a:endParaRPr lang="el-GR"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C00000"/>
                </a:solidFill>
              </a:rPr>
              <a:t>20 Προτάσεις για καλύτερη ΕτΔ (6)</a:t>
            </a:r>
            <a:endParaRPr lang="el-GR" dirty="0">
              <a:solidFill>
                <a:srgbClr val="C00000"/>
              </a:solidFill>
            </a:endParaRPr>
          </a:p>
        </p:txBody>
      </p:sp>
      <p:sp>
        <p:nvSpPr>
          <p:cNvPr id="3" name="2 - Θέση περιεχομένου"/>
          <p:cNvSpPr>
            <a:spLocks noGrp="1"/>
          </p:cNvSpPr>
          <p:nvPr>
            <p:ph idx="1"/>
          </p:nvPr>
        </p:nvSpPr>
        <p:spPr>
          <a:xfrm>
            <a:off x="179512" y="908720"/>
            <a:ext cx="8507288" cy="5688632"/>
          </a:xfrm>
        </p:spPr>
        <p:txBody>
          <a:bodyPr>
            <a:normAutofit lnSpcReduction="10000"/>
          </a:bodyPr>
          <a:lstStyle/>
          <a:p>
            <a:pPr algn="just" fontAlgn="base"/>
            <a:r>
              <a:rPr lang="el-GR" dirty="0" smtClean="0"/>
              <a:t>Τα ανωτέρω μέτρα μπορούν άμεσα να θεσμοθετηθούν από τις Αρχές, αλλά, ακόμη και αν δε συμβεί αυτό, είναι στη διακριτική ευχέρεια κάθε επιχείρησης να προχωρήσει σε οικειοθελή εφαρμογή.</a:t>
            </a:r>
          </a:p>
          <a:p>
            <a:pPr algn="just" fontAlgn="base"/>
            <a:r>
              <a:rPr lang="el-GR" dirty="0" smtClean="0"/>
              <a:t>Συνοψίζοντας, είναι εμφανής η καίρια σημασία της εταιρικής διακυβέρνησης, καθώς ενισχύει την εμπιστοσύνη των μετόχων και των ενδιαφερομένων μερών στην επιχείρηση, εξασφαλίζει την ορθή λειτουργία τους και συνδράμει στην πορεία τους προς τη μακροπρόθεσμη βιώσιμη ανάπτυξη. </a:t>
            </a:r>
          </a:p>
          <a:p>
            <a:endParaRPr lang="el-GR"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solidFill>
                  <a:srgbClr val="7030A0"/>
                </a:solidFill>
              </a:rPr>
              <a:t>ΜΟΝΤΕΛΟΠΟΙΗΣΗ ΕΤΑΙΡΙΚΗΣ ΔΙΑΚΥΒΕΡΝΗΣΗΣ</a:t>
            </a:r>
            <a:endParaRPr lang="el-GR" b="1" dirty="0">
              <a:solidFill>
                <a:srgbClr val="7030A0"/>
              </a:solidFill>
            </a:endParaRPr>
          </a:p>
        </p:txBody>
      </p:sp>
      <p:sp>
        <p:nvSpPr>
          <p:cNvPr id="3" name="Υπότιτλος 2"/>
          <p:cNvSpPr>
            <a:spLocks noGrp="1"/>
          </p:cNvSpPr>
          <p:nvPr>
            <p:ph type="subTitle" idx="1"/>
          </p:nvPr>
        </p:nvSpPr>
        <p:spPr/>
        <p:txBody>
          <a:bodyPr>
            <a:normAutofit fontScale="92500"/>
          </a:bodyPr>
          <a:lstStyle/>
          <a:p>
            <a:r>
              <a:rPr lang="el-GR" b="1" dirty="0" smtClean="0">
                <a:solidFill>
                  <a:schemeClr val="tx1"/>
                </a:solidFill>
              </a:rPr>
              <a:t>Δρ. Κυριαζόπουλος Γεώργιος</a:t>
            </a:r>
          </a:p>
          <a:p>
            <a:r>
              <a:rPr lang="el-GR" b="1" dirty="0" smtClean="0">
                <a:solidFill>
                  <a:schemeClr val="tx1"/>
                </a:solidFill>
              </a:rPr>
              <a:t>Επίκουρος Καθηγητής</a:t>
            </a:r>
          </a:p>
          <a:p>
            <a:r>
              <a:rPr lang="el-GR" b="1" dirty="0" smtClean="0">
                <a:solidFill>
                  <a:schemeClr val="tx1"/>
                </a:solidFill>
              </a:rPr>
              <a:t>Πανεπιστημίου Δυτικής Μακεδονίας</a:t>
            </a:r>
            <a:endParaRPr lang="el-GR" b="1" dirty="0">
              <a:solidFill>
                <a:schemeClr val="tx1"/>
              </a:solidFill>
            </a:endParaRPr>
          </a:p>
        </p:txBody>
      </p:sp>
    </p:spTree>
    <p:extLst>
      <p:ext uri="{BB962C8B-B14F-4D97-AF65-F5344CB8AC3E}">
        <p14:creationId xmlns:p14="http://schemas.microsoft.com/office/powerpoint/2010/main" val="337060579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b="1" dirty="0" smtClean="0"/>
              <a:t>ΑΝΕΞΑΡΤΗΤΕΣ ΜΕΤΑΒΛΗΤΕΣ [1]</a:t>
            </a:r>
            <a:endParaRPr lang="el-GR" b="1" dirty="0"/>
          </a:p>
        </p:txBody>
      </p:sp>
      <p:sp>
        <p:nvSpPr>
          <p:cNvPr id="3" name="Θέση περιεχομένου 2"/>
          <p:cNvSpPr>
            <a:spLocks noGrp="1"/>
          </p:cNvSpPr>
          <p:nvPr>
            <p:ph idx="1"/>
          </p:nvPr>
        </p:nvSpPr>
        <p:spPr>
          <a:xfrm>
            <a:off x="107504" y="980728"/>
            <a:ext cx="8928992" cy="5760640"/>
          </a:xfrm>
        </p:spPr>
        <p:txBody>
          <a:bodyPr>
            <a:normAutofit/>
          </a:bodyPr>
          <a:lstStyle/>
          <a:p>
            <a:r>
              <a:rPr lang="el-GR" sz="2800" b="1" u="sng" dirty="0" smtClean="0">
                <a:solidFill>
                  <a:srgbClr val="0000FF"/>
                </a:solidFill>
              </a:rPr>
              <a:t>Χρηματοοικονομικές Μεταβλητές:</a:t>
            </a:r>
          </a:p>
          <a:p>
            <a:pPr marL="514350" indent="-514350">
              <a:buFont typeface="+mj-lt"/>
              <a:buAutoNum type="arabicPeriod"/>
            </a:pPr>
            <a:r>
              <a:rPr lang="el-GR" sz="2800" dirty="0" smtClean="0"/>
              <a:t>Κόστος / Έσοδα</a:t>
            </a:r>
          </a:p>
          <a:p>
            <a:pPr marL="514350" indent="-514350">
              <a:buFont typeface="+mj-lt"/>
              <a:buAutoNum type="arabicPeriod"/>
            </a:pPr>
            <a:r>
              <a:rPr lang="el-GR" sz="2800" dirty="0" smtClean="0"/>
              <a:t>Επισφαλή Δάνεια / Σύνολο Δανείων (Εξυπηρετούμενα και μη εξυπηρετούμενα)</a:t>
            </a:r>
          </a:p>
          <a:p>
            <a:pPr marL="514350" indent="-514350">
              <a:buFont typeface="+mj-lt"/>
              <a:buAutoNum type="arabicPeriod"/>
            </a:pPr>
            <a:r>
              <a:rPr lang="el-GR" sz="2800" dirty="0" smtClean="0"/>
              <a:t> Ρευστοποιήσιμων Στοιχείων Ενεργητικού / Σύνολο Καταθέσεων και Δανείων </a:t>
            </a:r>
          </a:p>
          <a:p>
            <a:pPr marL="514350" indent="-514350">
              <a:buFont typeface="+mj-lt"/>
              <a:buAutoNum type="arabicPeriod"/>
            </a:pPr>
            <a:r>
              <a:rPr lang="el-GR" sz="2800" dirty="0" smtClean="0"/>
              <a:t>Μέγεθος τράπεζας (Ο λογάριθμος του συνόλου του ενεργητικού μιας τράπεζας. Χρησιμοποιούμε το λογάριθμο δεδομένου ότι αυτός αποτελεί ένα ευρέως αποδεκτό μέτρο σύγκρισης των μεγεθών των διαφορετικών τύπων τραπεζών.)</a:t>
            </a:r>
          </a:p>
          <a:p>
            <a:pPr marL="514350" indent="-514350">
              <a:buFont typeface="+mj-lt"/>
              <a:buAutoNum type="arabicPeriod"/>
            </a:pPr>
            <a:endParaRPr lang="el-GR" sz="2400" dirty="0" smtClean="0"/>
          </a:p>
          <a:p>
            <a:pPr marL="514350" indent="-514350">
              <a:buFont typeface="+mj-lt"/>
              <a:buAutoNum type="arabicPeriod"/>
            </a:pPr>
            <a:endParaRPr lang="el-GR" dirty="0"/>
          </a:p>
        </p:txBody>
      </p:sp>
    </p:spTree>
    <p:extLst>
      <p:ext uri="{BB962C8B-B14F-4D97-AF65-F5344CB8AC3E}">
        <p14:creationId xmlns:p14="http://schemas.microsoft.com/office/powerpoint/2010/main" val="310908926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r>
              <a:rPr lang="el-GR" b="1" dirty="0" smtClean="0"/>
              <a:t>ΑΝΕΞΑΡΤΗΤΕΣ ΜΕΤΑΒΛΗΤΕΣ [2]</a:t>
            </a:r>
            <a:endParaRPr lang="el-GR" b="1" dirty="0"/>
          </a:p>
        </p:txBody>
      </p:sp>
      <p:sp>
        <p:nvSpPr>
          <p:cNvPr id="3" name="Θέση περιεχομένου 2"/>
          <p:cNvSpPr>
            <a:spLocks noGrp="1"/>
          </p:cNvSpPr>
          <p:nvPr>
            <p:ph idx="1"/>
          </p:nvPr>
        </p:nvSpPr>
        <p:spPr>
          <a:xfrm>
            <a:off x="179512" y="1124744"/>
            <a:ext cx="8784976" cy="5472608"/>
          </a:xfrm>
        </p:spPr>
        <p:txBody>
          <a:bodyPr/>
          <a:lstStyle/>
          <a:p>
            <a:r>
              <a:rPr lang="el-GR" b="1" u="sng" dirty="0" smtClean="0">
                <a:solidFill>
                  <a:srgbClr val="C00000"/>
                </a:solidFill>
              </a:rPr>
              <a:t>Μεταβλητές Εταιρικής Διακυβέρνησης</a:t>
            </a:r>
          </a:p>
          <a:p>
            <a:r>
              <a:rPr lang="el-GR" dirty="0" smtClean="0"/>
              <a:t>Μέγεθος Διοικητικού Συμβουλίου</a:t>
            </a:r>
            <a:endParaRPr lang="en-US" dirty="0" smtClean="0"/>
          </a:p>
          <a:p>
            <a:r>
              <a:rPr lang="el-GR" dirty="0" smtClean="0"/>
              <a:t>Ανεξαρτησία του Διοικητικού Συμβουλίου</a:t>
            </a:r>
            <a:endParaRPr lang="en-US" dirty="0" smtClean="0"/>
          </a:p>
          <a:p>
            <a:r>
              <a:rPr lang="el-GR" dirty="0" smtClean="0"/>
              <a:t>Δυαδικότητα του διευθύνοντα συμβούλου</a:t>
            </a:r>
            <a:endParaRPr lang="en-US" dirty="0" smtClean="0"/>
          </a:p>
          <a:p>
            <a:r>
              <a:rPr lang="el-GR" dirty="0" smtClean="0"/>
              <a:t>Ηλικία του Διοικητικού Συμβουλίου</a:t>
            </a:r>
          </a:p>
          <a:p>
            <a:r>
              <a:rPr lang="el-GR" dirty="0" smtClean="0"/>
              <a:t>Εκπαίδευση του Διοικητικού Συμβουλίου</a:t>
            </a:r>
            <a:endParaRPr lang="en-US" dirty="0" smtClean="0"/>
          </a:p>
          <a:p>
            <a:r>
              <a:rPr lang="el-GR" dirty="0" smtClean="0"/>
              <a:t>Φύλο</a:t>
            </a:r>
            <a:endParaRPr lang="en-US" dirty="0" smtClean="0"/>
          </a:p>
          <a:p>
            <a:r>
              <a:rPr lang="el-GR" dirty="0" smtClean="0"/>
              <a:t>Εθνικότητα του Διοικητικού Συμβουλίου</a:t>
            </a:r>
            <a:endParaRPr lang="en-US" dirty="0"/>
          </a:p>
          <a:p>
            <a:endParaRPr lang="en-US" b="1" dirty="0" smtClean="0"/>
          </a:p>
          <a:p>
            <a:endParaRPr lang="el-GR" b="1" dirty="0"/>
          </a:p>
        </p:txBody>
      </p:sp>
    </p:spTree>
    <p:extLst>
      <p:ext uri="{BB962C8B-B14F-4D97-AF65-F5344CB8AC3E}">
        <p14:creationId xmlns:p14="http://schemas.microsoft.com/office/powerpoint/2010/main" val="38261564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r>
              <a:rPr lang="el-GR" b="1" dirty="0" smtClean="0">
                <a:solidFill>
                  <a:srgbClr val="C00000"/>
                </a:solidFill>
              </a:rPr>
              <a:t>ΕΞΑΡΤΗΜΕΝΕΣ ΜΕΤΑΒΛΗΤΕΣ</a:t>
            </a:r>
            <a:endParaRPr lang="el-GR" b="1" dirty="0">
              <a:solidFill>
                <a:srgbClr val="C00000"/>
              </a:solidFill>
            </a:endParaRPr>
          </a:p>
        </p:txBody>
      </p:sp>
      <p:sp>
        <p:nvSpPr>
          <p:cNvPr id="3" name="Θέση περιεχομένου 2"/>
          <p:cNvSpPr>
            <a:spLocks noGrp="1"/>
          </p:cNvSpPr>
          <p:nvPr>
            <p:ph idx="1"/>
          </p:nvPr>
        </p:nvSpPr>
        <p:spPr>
          <a:xfrm>
            <a:off x="107504" y="1052736"/>
            <a:ext cx="8928992" cy="5616624"/>
          </a:xfrm>
        </p:spPr>
        <p:txBody>
          <a:bodyPr>
            <a:normAutofit/>
          </a:bodyPr>
          <a:lstStyle/>
          <a:p>
            <a:r>
              <a:rPr lang="el-GR" b="1" dirty="0" smtClean="0">
                <a:solidFill>
                  <a:srgbClr val="0000FF"/>
                </a:solidFill>
              </a:rPr>
              <a:t>Δείκτης Αποδοτικότητας του μέσου Ενεργητικού (</a:t>
            </a:r>
            <a:r>
              <a:rPr lang="en-US" b="1" dirty="0" smtClean="0">
                <a:solidFill>
                  <a:srgbClr val="0000FF"/>
                </a:solidFill>
              </a:rPr>
              <a:t>ROAA: </a:t>
            </a:r>
            <a:r>
              <a:rPr lang="el-GR" b="1" dirty="0" smtClean="0">
                <a:solidFill>
                  <a:srgbClr val="0000FF"/>
                </a:solidFill>
              </a:rPr>
              <a:t>Return On Average Assets)</a:t>
            </a:r>
            <a:r>
              <a:rPr lang="en-US" b="1" dirty="0" smtClean="0">
                <a:solidFill>
                  <a:srgbClr val="0000FF"/>
                </a:solidFill>
              </a:rPr>
              <a:t> </a:t>
            </a:r>
            <a:r>
              <a:rPr lang="el-GR" b="1" dirty="0" smtClean="0">
                <a:solidFill>
                  <a:srgbClr val="0000FF"/>
                </a:solidFill>
              </a:rPr>
              <a:t>ή </a:t>
            </a:r>
          </a:p>
          <a:p>
            <a:endParaRPr lang="en-US" b="1" dirty="0" smtClean="0">
              <a:solidFill>
                <a:srgbClr val="7030A0"/>
              </a:solidFill>
            </a:endParaRPr>
          </a:p>
          <a:p>
            <a:r>
              <a:rPr lang="el-GR" b="1" dirty="0" smtClean="0">
                <a:solidFill>
                  <a:srgbClr val="7030A0"/>
                </a:solidFill>
              </a:rPr>
              <a:t>Δείκτης Ιδίων Κεφαλαίων / Σύνολο Ενεργητικού (</a:t>
            </a:r>
            <a:r>
              <a:rPr lang="en-US" b="1" dirty="0" smtClean="0">
                <a:solidFill>
                  <a:srgbClr val="7030A0"/>
                </a:solidFill>
              </a:rPr>
              <a:t>ROE: </a:t>
            </a:r>
            <a:r>
              <a:rPr lang="el-GR" b="1" dirty="0" smtClean="0">
                <a:solidFill>
                  <a:srgbClr val="7030A0"/>
                </a:solidFill>
              </a:rPr>
              <a:t>Equity/Total Assets)</a:t>
            </a:r>
          </a:p>
          <a:p>
            <a:endParaRPr lang="el-GR" b="1" dirty="0">
              <a:solidFill>
                <a:srgbClr val="7030A0"/>
              </a:solidFill>
            </a:endParaRPr>
          </a:p>
        </p:txBody>
      </p:sp>
    </p:spTree>
    <p:extLst>
      <p:ext uri="{BB962C8B-B14F-4D97-AF65-F5344CB8AC3E}">
        <p14:creationId xmlns:p14="http://schemas.microsoft.com/office/powerpoint/2010/main" val="416295767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ΕΠΟΜΕΝΟ ΒΗΜΑ</a:t>
            </a:r>
            <a:endParaRPr lang="el-GR" b="1" dirty="0"/>
          </a:p>
        </p:txBody>
      </p:sp>
      <p:sp>
        <p:nvSpPr>
          <p:cNvPr id="3" name="Θέση περιεχομένου 2"/>
          <p:cNvSpPr>
            <a:spLocks noGrp="1"/>
          </p:cNvSpPr>
          <p:nvPr>
            <p:ph idx="1"/>
          </p:nvPr>
        </p:nvSpPr>
        <p:spPr/>
        <p:txBody>
          <a:bodyPr/>
          <a:lstStyle/>
          <a:p>
            <a:pPr algn="just"/>
            <a:r>
              <a:rPr lang="el-GR" dirty="0" smtClean="0"/>
              <a:t>Παρουσιάζονται όλες οι μεταβλητές, εξαρτημένες και μη, που χρησιμοποιούμε στην ανάλυσή μας σε συνάρτηση των βασικών τους στατιστικών στοιχείων, όπως ο αριθμός των παρατηρήσεων, ο μέσος όρος, η τυπική απόκλιση, η μέγιστη και ελάχιστη τιμή.</a:t>
            </a:r>
          </a:p>
          <a:p>
            <a:endParaRPr lang="el-GR" dirty="0"/>
          </a:p>
        </p:txBody>
      </p:sp>
    </p:spTree>
    <p:extLst>
      <p:ext uri="{BB962C8B-B14F-4D97-AF65-F5344CB8AC3E}">
        <p14:creationId xmlns:p14="http://schemas.microsoft.com/office/powerpoint/2010/main" val="165775628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b="1" dirty="0" smtClean="0"/>
              <a:t>ΤΡΑΠΕΖΕΣ ΑΝΑ ΕΥΡΩΠΑΙΚΗ ΧΩΡΑ</a:t>
            </a:r>
            <a:endParaRPr lang="el-G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9694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07802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r>
              <a:rPr lang="el-GR" b="1" dirty="0" smtClean="0"/>
              <a:t>ΕΥΡΩΠΑΙΚΕΣ ΤΡΑΠΕΖΕΣ ΑΝΑ ΕΤΟΣ</a:t>
            </a:r>
            <a:endParaRPr lang="el-GR"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60" cy="552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5176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b="1" dirty="0" smtClean="0"/>
              <a:t>ΣΤΑΤΙΣΤΙΚΑ ΣΤΟΙΧΕΙΑ ΔΕΙΓΜΑΤΟΣ</a:t>
            </a:r>
            <a:endParaRPr lang="el-GR"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1296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57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00FF"/>
                </a:solidFill>
              </a:rPr>
              <a:t>ΕΤΑΙΡΙΚΕΣ ΕΠΙΔΟΣΕΙΣ ΚΑΙ ΕΤΑΙΡΙΚΗ ΔΙΑΚΥΒΕΡΝΗΣΗ</a:t>
            </a:r>
            <a:endParaRPr lang="el-GR" b="1" dirty="0">
              <a:solidFill>
                <a:srgbClr val="0000FF"/>
              </a:solidFill>
            </a:endParaRPr>
          </a:p>
        </p:txBody>
      </p:sp>
      <p:sp>
        <p:nvSpPr>
          <p:cNvPr id="3" name="2 - Θέση περιεχομένου"/>
          <p:cNvSpPr>
            <a:spLocks noGrp="1"/>
          </p:cNvSpPr>
          <p:nvPr>
            <p:ph idx="1"/>
          </p:nvPr>
        </p:nvSpPr>
        <p:spPr>
          <a:xfrm>
            <a:off x="179512" y="1600200"/>
            <a:ext cx="8712968" cy="4925144"/>
          </a:xfrm>
        </p:spPr>
        <p:txBody>
          <a:bodyPr/>
          <a:lstStyle/>
          <a:p>
            <a:pPr algn="just"/>
            <a:r>
              <a:rPr lang="el-GR" dirty="0">
                <a:latin typeface="Arial" pitchFamily="34" charset="0"/>
                <a:cs typeface="Arial" pitchFamily="34" charset="0"/>
              </a:rPr>
              <a:t>Οι καλύτερα διοικούμενες επιχειρήσεις θα μπορούσαν να είναι πιο </a:t>
            </a:r>
            <a:r>
              <a:rPr lang="el-GR" dirty="0" smtClean="0">
                <a:latin typeface="Arial" pitchFamily="34" charset="0"/>
                <a:cs typeface="Arial" pitchFamily="34" charset="0"/>
              </a:rPr>
              <a:t>κερδοφόρες. Οι </a:t>
            </a:r>
            <a:r>
              <a:rPr lang="el-GR" dirty="0">
                <a:latin typeface="Arial" pitchFamily="34" charset="0"/>
                <a:cs typeface="Arial" pitchFamily="34" charset="0"/>
              </a:rPr>
              <a:t>επενδυτές θα μπορούσαν να αναμένουν υψηλότερη κερδοφορία στο μέλλον και θα μπορούσαν να προβούν σε καλύτερες </a:t>
            </a:r>
            <a:r>
              <a:rPr lang="el-GR" dirty="0" smtClean="0">
                <a:latin typeface="Arial" pitchFamily="34" charset="0"/>
                <a:cs typeface="Arial" pitchFamily="34" charset="0"/>
              </a:rPr>
              <a:t>επενδύσεις. Βέλτιστη </a:t>
            </a:r>
            <a:r>
              <a:rPr lang="el-GR" dirty="0">
                <a:latin typeface="Arial" pitchFamily="34" charset="0"/>
                <a:cs typeface="Arial" pitchFamily="34" charset="0"/>
              </a:rPr>
              <a:t>χρήση των πόρων τόσο εντός όσο και μεταξύ της </a:t>
            </a:r>
            <a:r>
              <a:rPr lang="el-GR" dirty="0" smtClean="0">
                <a:latin typeface="Arial" pitchFamily="34" charset="0"/>
                <a:cs typeface="Arial" pitchFamily="34" charset="0"/>
              </a:rPr>
              <a:t>επιχείρησης.</a:t>
            </a:r>
            <a:endParaRPr lang="el-GR" dirty="0">
              <a:latin typeface="Arial" pitchFamily="34" charset="0"/>
              <a:cs typeface="Arial" pitchFamily="34"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smtClean="0"/>
              <a:t> </a:t>
            </a:r>
            <a:r>
              <a:rPr lang="el-GR" b="1" dirty="0" smtClean="0"/>
              <a:t>Οικονομετρικό μοντέλο</a:t>
            </a:r>
            <a:endParaRPr lang="el-GR"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08911"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68429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435280" cy="1143000"/>
          </a:xfrm>
        </p:spPr>
        <p:txBody>
          <a:bodyPr/>
          <a:lstStyle/>
          <a:p>
            <a:r>
              <a:rPr lang="el-GR" b="1" dirty="0" smtClean="0"/>
              <a:t>ΕΞΑΡΤΗΜΕΝΗ ΜΕΤΑΒΛΗΤΗ </a:t>
            </a:r>
            <a:r>
              <a:rPr lang="en-US" b="1" dirty="0" smtClean="0"/>
              <a:t>ROAA</a:t>
            </a:r>
            <a:endParaRPr lang="el-GR"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42493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71778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l-GR" b="1" dirty="0" smtClean="0"/>
              <a:t>ΕΞΑΡΤΗΜΕΝΗ ΜΕΤΑΒΛΗΤΗ </a:t>
            </a:r>
            <a:r>
              <a:rPr lang="en-US" b="1" dirty="0" smtClean="0"/>
              <a:t>ROE</a:t>
            </a:r>
            <a:br>
              <a:rPr lang="en-US" b="1" dirty="0" smtClean="0"/>
            </a:br>
            <a:r>
              <a:rPr lang="en-US" b="1" dirty="0" smtClean="0"/>
              <a:t/>
            </a:r>
            <a:br>
              <a:rPr lang="en-US" b="1" dirty="0" smtClean="0"/>
            </a:br>
            <a:r>
              <a:rPr lang="en-US" sz="3100" dirty="0" smtClean="0"/>
              <a:t>ROE =</a:t>
            </a:r>
            <a:endParaRPr lang="el-GR" sz="31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352927"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9474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ctr">
              <a:buNone/>
            </a:pPr>
            <a:r>
              <a:rPr lang="en-US" sz="4800" b="1" dirty="0" smtClean="0">
                <a:solidFill>
                  <a:srgbClr val="C00000"/>
                </a:solidFill>
              </a:rPr>
              <a:t>BALANCED SCORECARD</a:t>
            </a:r>
            <a:endParaRPr lang="el-GR" sz="4800" b="1" dirty="0">
              <a:solidFill>
                <a:srgbClr val="C00000"/>
              </a:solidFil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rmAutofit fontScale="90000"/>
          </a:bodyPr>
          <a:lstStyle/>
          <a:p>
            <a:r>
              <a:rPr lang="en-US" b="1" dirty="0" smtClean="0">
                <a:solidFill>
                  <a:srgbClr val="7030A0"/>
                </a:solidFill>
              </a:rPr>
              <a:t>BALANCED SCORECARD</a:t>
            </a:r>
            <a:endParaRPr lang="el-GR" b="1" dirty="0">
              <a:solidFill>
                <a:srgbClr val="7030A0"/>
              </a:solidFill>
            </a:endParaRPr>
          </a:p>
        </p:txBody>
      </p:sp>
      <p:sp>
        <p:nvSpPr>
          <p:cNvPr id="3" name="2 - Θέση περιεχομένου"/>
          <p:cNvSpPr>
            <a:spLocks noGrp="1"/>
          </p:cNvSpPr>
          <p:nvPr>
            <p:ph idx="1"/>
          </p:nvPr>
        </p:nvSpPr>
        <p:spPr>
          <a:xfrm>
            <a:off x="0" y="764704"/>
            <a:ext cx="8892480" cy="6093296"/>
          </a:xfrm>
        </p:spPr>
        <p:txBody>
          <a:bodyPr>
            <a:noAutofit/>
          </a:bodyPr>
          <a:lstStyle/>
          <a:p>
            <a:pPr algn="just"/>
            <a:r>
              <a:rPr lang="el-GR" sz="2800" dirty="0" smtClean="0"/>
              <a:t>Μπορούµε να περιγράψουµε το σύστηµα Balanced Scorecard ως ένα προσεκτικά επιλεγµένο σύνολο δεικτών επίδοσης προερχόµενοι από τη στρατηγική µιας εταιρείας. Οι δείκτες επίδοσης που επιλέγονται για το Scorecard αντιπροσωπεύουν ένα εργαλείο για τους ιθύνοντες ώστε να το χρησιµοποιήσουν στην επικοινωνία µε τους υπάλληλους και τους εξωτερικούς συµµέτοχους για να τους ενηµερώσουν για τα αποτελέσµατα και τους οδηγούς απόδοσης µέσω των οποίων η εταιρεία θα πετύχει την αποστολή της και τους στρατηγικούς της στόχους. </a:t>
            </a:r>
            <a:r>
              <a:rPr lang="el-GR" sz="2800" b="1" dirty="0" smtClean="0"/>
              <a:t>Το εργαλείο αυτό θεωρείται να είναι </a:t>
            </a:r>
            <a:r>
              <a:rPr lang="en-US" sz="2800" b="1" dirty="0" smtClean="0"/>
              <a:t>3</a:t>
            </a:r>
            <a:r>
              <a:rPr lang="el-GR" sz="2800" b="1" dirty="0" smtClean="0"/>
              <a:t> πράγµατα ταυτόχρονα, </a:t>
            </a:r>
            <a:r>
              <a:rPr lang="el-GR" sz="2800" b="1" dirty="0" smtClean="0">
                <a:solidFill>
                  <a:srgbClr val="006600"/>
                </a:solidFill>
              </a:rPr>
              <a:t>σύστηµα µέτρησης επίδοσης</a:t>
            </a:r>
            <a:r>
              <a:rPr lang="el-GR" sz="2800" dirty="0" smtClean="0"/>
              <a:t>, </a:t>
            </a:r>
            <a:r>
              <a:rPr lang="el-GR" sz="2800" b="1" dirty="0" smtClean="0">
                <a:solidFill>
                  <a:srgbClr val="FF0066"/>
                </a:solidFill>
              </a:rPr>
              <a:t>στρατηγικό σύστηµα ελέγχου </a:t>
            </a:r>
            <a:r>
              <a:rPr lang="el-GR" sz="2800" dirty="0" smtClean="0"/>
              <a:t>και </a:t>
            </a:r>
            <a:r>
              <a:rPr lang="el-GR" sz="2800" b="1" dirty="0" smtClean="0">
                <a:solidFill>
                  <a:srgbClr val="0000FF"/>
                </a:solidFill>
              </a:rPr>
              <a:t>εργαλείο επικοινωνίας</a:t>
            </a:r>
            <a:endParaRPr lang="el-GR" sz="2800" b="1" dirty="0">
              <a:solidFill>
                <a:srgbClr val="0000FF"/>
              </a:solidFil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n-US" b="1" dirty="0" smtClean="0">
                <a:solidFill>
                  <a:srgbClr val="7030A0"/>
                </a:solidFill>
              </a:rPr>
              <a:t>BALANCED SCORECARD</a:t>
            </a:r>
            <a:endParaRPr lang="el-GR" dirty="0"/>
          </a:p>
        </p:txBody>
      </p:sp>
      <p:sp>
        <p:nvSpPr>
          <p:cNvPr id="3" name="2 - Θέση περιεχομένου"/>
          <p:cNvSpPr>
            <a:spLocks noGrp="1"/>
          </p:cNvSpPr>
          <p:nvPr>
            <p:ph idx="1"/>
          </p:nvPr>
        </p:nvSpPr>
        <p:spPr>
          <a:xfrm>
            <a:off x="179512" y="1124744"/>
            <a:ext cx="8784976" cy="5544616"/>
          </a:xfrm>
        </p:spPr>
        <p:txBody>
          <a:bodyPr>
            <a:normAutofit fontScale="85000" lnSpcReduction="20000"/>
          </a:bodyPr>
          <a:lstStyle/>
          <a:p>
            <a:pPr algn="just"/>
            <a:r>
              <a:rPr lang="el-GR" dirty="0" smtClean="0"/>
              <a:t>Το σύστηµα Balanced Scorecard περιέχει τόσο οικονοµικούς δείκτες επίδοσης οι οποίοι είναι δείκτες αποτελεσµάτων </a:t>
            </a:r>
            <a:r>
              <a:rPr lang="el-GR" dirty="0" smtClean="0">
                <a:solidFill>
                  <a:srgbClr val="0000FF"/>
                </a:solidFill>
              </a:rPr>
              <a:t>(lag indicators) </a:t>
            </a:r>
            <a:r>
              <a:rPr lang="el-GR" dirty="0" smtClean="0"/>
              <a:t>όσο και δείκτες που οδηγούν σε µελλοντική οικονοµική επίδοση </a:t>
            </a:r>
            <a:r>
              <a:rPr lang="el-GR" dirty="0" smtClean="0">
                <a:solidFill>
                  <a:srgbClr val="FF0066"/>
                </a:solidFill>
              </a:rPr>
              <a:t>(lead indicators)</a:t>
            </a:r>
            <a:r>
              <a:rPr lang="el-GR" dirty="0" smtClean="0"/>
              <a:t>. Αυτοί οι δείκτες απορρέουν από την στρατηγική της εταιρείας και αποτελούν µετάφραση αυτής. </a:t>
            </a:r>
            <a:endParaRPr lang="en-US" dirty="0" smtClean="0"/>
          </a:p>
          <a:p>
            <a:pPr algn="just"/>
            <a:r>
              <a:rPr lang="el-GR" dirty="0" smtClean="0"/>
              <a:t>Αντί να εστιάζει σε οικονοµικούς δείκτες οι οποίοι παρέχουν λίγα στην λήψη µακροπρόθεσµων αποφάσεων, το Balanced Scorecard χρησιµοποιεί νέους δείκτες για να περιγράψει τα βασικά στοιχεία στην επίτευξη της στρατηγικής. </a:t>
            </a:r>
            <a:r>
              <a:rPr lang="en-US" dirty="0" smtClean="0"/>
              <a:t>T</a:t>
            </a:r>
            <a:r>
              <a:rPr lang="el-GR" dirty="0" smtClean="0"/>
              <a:t>ο Balanced Scorecard επίσης διατηρεί τους οικονοµικούς δείκτες, τους συµπληρώνει µε 3 άλλες ευδιάκριτες διαστάσεις, </a:t>
            </a:r>
            <a:r>
              <a:rPr lang="el-GR" b="1" dirty="0" smtClean="0">
                <a:solidFill>
                  <a:srgbClr val="7030A0"/>
                </a:solidFill>
              </a:rPr>
              <a:t>την διάσταση των Πελατών</a:t>
            </a:r>
            <a:r>
              <a:rPr lang="el-GR" dirty="0" smtClean="0"/>
              <a:t>, </a:t>
            </a:r>
            <a:r>
              <a:rPr lang="el-GR" b="1" dirty="0" smtClean="0">
                <a:solidFill>
                  <a:srgbClr val="0000FF"/>
                </a:solidFill>
              </a:rPr>
              <a:t>των Εσωτερικών ∆ιαδικασιών </a:t>
            </a:r>
            <a:r>
              <a:rPr lang="el-GR" dirty="0" smtClean="0"/>
              <a:t>και την διάσταση </a:t>
            </a:r>
            <a:r>
              <a:rPr lang="el-GR" b="1" dirty="0" smtClean="0">
                <a:solidFill>
                  <a:srgbClr val="C00000"/>
                </a:solidFill>
              </a:rPr>
              <a:t>της Εκπαίδευσης και Ανάπτυξης</a:t>
            </a:r>
            <a:r>
              <a:rPr lang="el-GR" dirty="0" smtClean="0"/>
              <a:t> (Kaplan and Norton, 1992).</a:t>
            </a:r>
            <a:endParaRPr lang="el-GR"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3000"/>
          </a:xfrm>
        </p:spPr>
        <p:txBody>
          <a:bodyPr>
            <a:normAutofit fontScale="90000"/>
          </a:bodyPr>
          <a:lstStyle/>
          <a:p>
            <a:r>
              <a:rPr lang="el-GR" b="1" dirty="0" smtClean="0"/>
              <a:t>Οι 4 διαστάσεις του </a:t>
            </a:r>
            <a:r>
              <a:rPr lang="en-US" b="1" dirty="0" smtClean="0"/>
              <a:t>Balanced Scorecard</a:t>
            </a:r>
            <a:endParaRPr lang="el-GR" b="1" dirty="0"/>
          </a:p>
        </p:txBody>
      </p:sp>
      <p:sp>
        <p:nvSpPr>
          <p:cNvPr id="3" name="2 - Θέση περιεχομένου"/>
          <p:cNvSpPr>
            <a:spLocks noGrp="1"/>
          </p:cNvSpPr>
          <p:nvPr>
            <p:ph idx="1"/>
          </p:nvPr>
        </p:nvSpPr>
        <p:spPr>
          <a:xfrm>
            <a:off x="457200" y="1600200"/>
            <a:ext cx="8229600" cy="4853136"/>
          </a:xfrm>
        </p:spPr>
        <p:txBody>
          <a:bodyPr/>
          <a:lstStyle/>
          <a:p>
            <a:pPr marL="514350" indent="-514350">
              <a:buFont typeface="+mj-lt"/>
              <a:buAutoNum type="arabicPeriod"/>
            </a:pPr>
            <a:r>
              <a:rPr lang="el-GR" b="1" dirty="0" smtClean="0">
                <a:solidFill>
                  <a:srgbClr val="C00000"/>
                </a:solidFill>
              </a:rPr>
              <a:t>Οικονομική Διάσταση </a:t>
            </a:r>
          </a:p>
          <a:p>
            <a:pPr marL="514350" indent="-514350">
              <a:buFont typeface="+mj-lt"/>
              <a:buAutoNum type="arabicPeriod"/>
            </a:pPr>
            <a:r>
              <a:rPr lang="el-GR" b="1" dirty="0" smtClean="0">
                <a:solidFill>
                  <a:srgbClr val="0000FF"/>
                </a:solidFill>
              </a:rPr>
              <a:t>Διάσταση Πελατών </a:t>
            </a:r>
          </a:p>
          <a:p>
            <a:pPr marL="514350" indent="-514350">
              <a:buFont typeface="+mj-lt"/>
              <a:buAutoNum type="arabicPeriod"/>
            </a:pPr>
            <a:r>
              <a:rPr lang="el-GR" b="1" dirty="0" smtClean="0">
                <a:solidFill>
                  <a:srgbClr val="7030A0"/>
                </a:solidFill>
              </a:rPr>
              <a:t>Διάσταση Εσωτερικών Διαδικασιών </a:t>
            </a:r>
          </a:p>
          <a:p>
            <a:pPr marL="514350" indent="-514350">
              <a:buFont typeface="+mj-lt"/>
              <a:buAutoNum type="arabicPeriod"/>
            </a:pPr>
            <a:r>
              <a:rPr lang="el-GR" b="1" dirty="0" smtClean="0">
                <a:solidFill>
                  <a:srgbClr val="006600"/>
                </a:solidFill>
              </a:rPr>
              <a:t>Διάσταση Εκπαίδευσης και Ανάπτυξης</a:t>
            </a:r>
            <a:endParaRPr lang="el-GR" b="1" dirty="0">
              <a:solidFill>
                <a:srgbClr val="006600"/>
              </a:solidFil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b="1" dirty="0" smtClean="0">
                <a:solidFill>
                  <a:srgbClr val="006600"/>
                </a:solidFill>
              </a:rPr>
              <a:t>ΑΝΑΠΤΥΞΗ </a:t>
            </a:r>
            <a:r>
              <a:rPr lang="en-US" b="1" dirty="0" smtClean="0">
                <a:solidFill>
                  <a:srgbClr val="006600"/>
                </a:solidFill>
              </a:rPr>
              <a:t>BALANCED SCORECARD</a:t>
            </a:r>
            <a:endParaRPr lang="el-GR" b="1" dirty="0">
              <a:solidFill>
                <a:srgbClr val="0066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2755" name="Picture 3"/>
          <p:cNvPicPr>
            <a:picLocks noGrp="1" noChangeAspect="1" noChangeArrowheads="1"/>
          </p:cNvPicPr>
          <p:nvPr>
            <p:ph idx="1"/>
          </p:nvPr>
        </p:nvPicPr>
        <p:blipFill>
          <a:blip r:embed="rId2" cstate="print"/>
          <a:srcRect/>
          <a:stretch>
            <a:fillRect/>
          </a:stretch>
        </p:blipFill>
        <p:spPr bwMode="auto">
          <a:xfrm>
            <a:off x="251520" y="260648"/>
            <a:ext cx="8712968" cy="6336704"/>
          </a:xfrm>
          <a:prstGeom prst="rect">
            <a:avLst/>
          </a:prstGeom>
          <a:noFill/>
          <a:ln w="9525">
            <a:noFill/>
            <a:miter lim="800000"/>
            <a:headEnd/>
            <a:tailEnd/>
          </a:ln>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3778" name="Picture 2"/>
          <p:cNvPicPr>
            <a:picLocks noGrp="1" noChangeAspect="1" noChangeArrowheads="1"/>
          </p:cNvPicPr>
          <p:nvPr>
            <p:ph idx="1"/>
          </p:nvPr>
        </p:nvPicPr>
        <p:blipFill>
          <a:blip r:embed="rId2" cstate="print"/>
          <a:srcRect/>
          <a:stretch>
            <a:fillRect/>
          </a:stretch>
        </p:blipFill>
        <p:spPr bwMode="auto">
          <a:xfrm>
            <a:off x="323528" y="260648"/>
            <a:ext cx="8568952" cy="626469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r>
              <a:rPr lang="el-GR" b="1" dirty="0" smtClean="0">
                <a:solidFill>
                  <a:srgbClr val="CC3300"/>
                </a:solidFill>
                <a:latin typeface="Arial" pitchFamily="34" charset="0"/>
                <a:cs typeface="Arial" pitchFamily="34" charset="0"/>
              </a:rPr>
              <a:t>ΡΟΛΟΣ ΚΑΙ ΑΡΜΟΔΙΟΤΗΤΕΣ Δ.Σ. (1)</a:t>
            </a:r>
            <a:endParaRPr lang="el-GR" b="1" dirty="0">
              <a:solidFill>
                <a:srgbClr val="CC3300"/>
              </a:solidFill>
              <a:latin typeface="Arial" pitchFamily="34" charset="0"/>
              <a:cs typeface="Arial" pitchFamily="34" charset="0"/>
            </a:endParaRPr>
          </a:p>
        </p:txBody>
      </p:sp>
      <p:sp>
        <p:nvSpPr>
          <p:cNvPr id="3" name="2 - Θέση περιεχομένου"/>
          <p:cNvSpPr>
            <a:spLocks noGrp="1"/>
          </p:cNvSpPr>
          <p:nvPr>
            <p:ph idx="1"/>
          </p:nvPr>
        </p:nvSpPr>
        <p:spPr>
          <a:xfrm>
            <a:off x="179512" y="1600200"/>
            <a:ext cx="8640960" cy="4853136"/>
          </a:xfrm>
        </p:spPr>
        <p:txBody>
          <a:bodyPr/>
          <a:lstStyle/>
          <a:p>
            <a:pPr algn="just"/>
            <a:r>
              <a:rPr lang="el-GR" dirty="0">
                <a:latin typeface="Arial" pitchFamily="34" charset="0"/>
                <a:cs typeface="Arial" pitchFamily="34" charset="0"/>
              </a:rPr>
              <a:t>Το Δ.Σ. ορίζεται από την Γενική Συνέλευση των μετόχων και αποφασίζει για κάθε θέμα που αφορά την Διοίκηση της εταιρείας. Έχει την δυνατότητα ανάθεσης ορισμένων εξουσιών στην Διοίκηση, κυρίως αυτών που αφορούν την εισήγηση και εφαρμογή του </a:t>
            </a:r>
            <a:r>
              <a:rPr lang="el-GR" dirty="0" smtClean="0">
                <a:latin typeface="Arial" pitchFamily="34" charset="0"/>
                <a:cs typeface="Arial" pitchFamily="34" charset="0"/>
              </a:rPr>
              <a:t>εκάστοτε επιχειρηματικού </a:t>
            </a:r>
            <a:r>
              <a:rPr lang="el-GR" dirty="0">
                <a:latin typeface="Arial" pitchFamily="34" charset="0"/>
                <a:cs typeface="Arial" pitchFamily="34" charset="0"/>
              </a:rPr>
              <a:t>σχεδίου βάσει προγραμμάτων δράσεις στο επιχειρησιακό και λειτουργικό επίπεδο.</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4802" name="Picture 2"/>
          <p:cNvPicPr>
            <a:picLocks noGrp="1" noChangeAspect="1" noChangeArrowheads="1"/>
          </p:cNvPicPr>
          <p:nvPr>
            <p:ph idx="1"/>
          </p:nvPr>
        </p:nvPicPr>
        <p:blipFill>
          <a:blip r:embed="rId2" cstate="print"/>
          <a:srcRect/>
          <a:stretch>
            <a:fillRect/>
          </a:stretch>
        </p:blipFill>
        <p:spPr bwMode="auto">
          <a:xfrm>
            <a:off x="395536" y="260648"/>
            <a:ext cx="8496944" cy="6264696"/>
          </a:xfrm>
          <a:prstGeom prst="rect">
            <a:avLst/>
          </a:prstGeom>
          <a:noFill/>
          <a:ln w="9525">
            <a:noFill/>
            <a:miter lim="800000"/>
            <a:headEnd/>
            <a:tailEnd/>
          </a:ln>
        </p:spPr>
      </p:pic>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9388" y="228600"/>
            <a:ext cx="8713787" cy="1143000"/>
          </a:xfrm>
        </p:spPr>
        <p:txBody>
          <a:bodyPr/>
          <a:lstStyle/>
          <a:p>
            <a:pPr>
              <a:lnSpc>
                <a:spcPct val="75000"/>
              </a:lnSpc>
            </a:pPr>
            <a:r>
              <a:rPr lang="el-GR" sz="3200" b="1" dirty="0">
                <a:solidFill>
                  <a:srgbClr val="FF0000"/>
                </a:solidFill>
                <a:effectLst>
                  <a:outerShdw blurRad="38100" dist="38100" dir="2700000" algn="tl">
                    <a:srgbClr val="000000"/>
                  </a:outerShdw>
                </a:effectLst>
                <a:latin typeface="Comic Sans MS" pitchFamily="66" charset="0"/>
              </a:rPr>
              <a:t>Μεθοδολογία ανάπτυξης και υλοποίησης </a:t>
            </a:r>
            <a:r>
              <a:rPr lang="en-US" sz="3200" b="1" dirty="0">
                <a:solidFill>
                  <a:srgbClr val="FF0000"/>
                </a:solidFill>
                <a:effectLst>
                  <a:outerShdw blurRad="38100" dist="38100" dir="2700000" algn="tl">
                    <a:srgbClr val="000000"/>
                  </a:outerShdw>
                </a:effectLst>
                <a:latin typeface="Comic Sans MS" pitchFamily="66" charset="0"/>
              </a:rPr>
              <a:t>BSC</a:t>
            </a:r>
            <a:r>
              <a:rPr lang="el-GR" sz="4000" b="1" dirty="0">
                <a:solidFill>
                  <a:srgbClr val="FF0000"/>
                </a:solidFill>
                <a:effectLst>
                  <a:outerShdw blurRad="38100" dist="38100" dir="2700000" algn="tl">
                    <a:srgbClr val="000000"/>
                  </a:outerShdw>
                </a:effectLst>
                <a:latin typeface="Comic Sans MS" pitchFamily="66" charset="0"/>
              </a:rPr>
              <a:t>  </a:t>
            </a:r>
            <a:r>
              <a:rPr lang="en-US" sz="4000" b="1" dirty="0">
                <a:solidFill>
                  <a:srgbClr val="FF0000"/>
                </a:solidFill>
                <a:effectLst>
                  <a:outerShdw blurRad="38100" dist="38100" dir="2700000" algn="tl">
                    <a:srgbClr val="000000"/>
                  </a:outerShdw>
                </a:effectLst>
                <a:latin typeface="Comic Sans MS" pitchFamily="66" charset="0"/>
              </a:rPr>
              <a:t>(</a:t>
            </a:r>
            <a:r>
              <a:rPr lang="el-GR" sz="3200" b="1" dirty="0">
                <a:solidFill>
                  <a:srgbClr val="FF0000"/>
                </a:solidFill>
                <a:effectLst>
                  <a:outerShdw blurRad="38100" dist="38100" dir="2700000" algn="tl">
                    <a:srgbClr val="000000"/>
                  </a:outerShdw>
                </a:effectLst>
                <a:latin typeface="Comic Sans MS" pitchFamily="66" charset="0"/>
              </a:rPr>
              <a:t>Μοντέλο 5 Φάσεων</a:t>
            </a:r>
            <a:r>
              <a:rPr lang="en-US" sz="3200" b="1" dirty="0">
                <a:solidFill>
                  <a:srgbClr val="FF0000"/>
                </a:solidFill>
                <a:effectLst>
                  <a:outerShdw blurRad="38100" dist="38100" dir="2700000" algn="tl">
                    <a:srgbClr val="000000"/>
                  </a:outerShdw>
                </a:effectLst>
                <a:latin typeface="Comic Sans MS" pitchFamily="66" charset="0"/>
              </a:rPr>
              <a:t>)</a:t>
            </a:r>
            <a:r>
              <a:rPr lang="el-GR" b="1" dirty="0">
                <a:solidFill>
                  <a:srgbClr val="FF0000"/>
                </a:solidFill>
                <a:effectLst>
                  <a:outerShdw blurRad="38100" dist="38100" dir="2700000" algn="tl">
                    <a:srgbClr val="000000"/>
                  </a:outerShdw>
                </a:effectLst>
                <a:latin typeface="Comic Sans MS" pitchFamily="66" charset="0"/>
              </a:rPr>
              <a:t> </a:t>
            </a:r>
          </a:p>
        </p:txBody>
      </p:sp>
      <p:sp>
        <p:nvSpPr>
          <p:cNvPr id="111625" name="AutoShape 9"/>
          <p:cNvSpPr>
            <a:spLocks noChangeArrowheads="1"/>
          </p:cNvSpPr>
          <p:nvPr/>
        </p:nvSpPr>
        <p:spPr bwMode="auto">
          <a:xfrm flipH="1">
            <a:off x="6011863" y="1340768"/>
            <a:ext cx="2952750" cy="5328592"/>
          </a:xfrm>
          <a:prstGeom prst="rightArrowCallout">
            <a:avLst>
              <a:gd name="adj1" fmla="val 35968"/>
              <a:gd name="adj2" fmla="val 35968"/>
              <a:gd name="adj3" fmla="val 16667"/>
              <a:gd name="adj4" fmla="val 66667"/>
            </a:avLst>
          </a:prstGeom>
          <a:solidFill>
            <a:srgbClr val="CCECFF"/>
          </a:solidFill>
          <a:ln w="12700">
            <a:solidFill>
              <a:schemeClr val="tx1"/>
            </a:solidFill>
            <a:miter lim="800000"/>
            <a:headEnd type="none" w="sm" len="sm"/>
            <a:tailEnd type="none" w="sm" len="sm"/>
          </a:ln>
          <a:effectLst/>
        </p:spPr>
        <p:txBody>
          <a:bodyPr wrap="none" anchor="ctr"/>
          <a:lstStyle/>
          <a:p>
            <a:pPr algn="r">
              <a:lnSpc>
                <a:spcPct val="80000"/>
              </a:lnSpc>
            </a:pPr>
            <a:r>
              <a:rPr lang="el-GR" sz="1800" b="1" dirty="0">
                <a:latin typeface="Times New Roman Greek" charset="-95"/>
              </a:rPr>
              <a:t> </a:t>
            </a:r>
            <a:r>
              <a:rPr lang="el-GR" sz="1800" b="1" dirty="0">
                <a:solidFill>
                  <a:srgbClr val="0000FF"/>
                </a:solidFill>
                <a:latin typeface="Times New Roman Greek" charset="-95"/>
              </a:rPr>
              <a:t>Διασφάλιση</a:t>
            </a:r>
          </a:p>
          <a:p>
            <a:pPr algn="r">
              <a:lnSpc>
                <a:spcPct val="80000"/>
              </a:lnSpc>
            </a:pPr>
            <a:r>
              <a:rPr lang="el-GR" sz="1800" b="1" dirty="0">
                <a:solidFill>
                  <a:srgbClr val="0000FF"/>
                </a:solidFill>
                <a:latin typeface="Times New Roman Greek" charset="-95"/>
              </a:rPr>
              <a:t>Διαρκούς </a:t>
            </a:r>
          </a:p>
          <a:p>
            <a:pPr algn="r">
              <a:lnSpc>
                <a:spcPct val="80000"/>
              </a:lnSpc>
            </a:pPr>
            <a:r>
              <a:rPr lang="el-GR" sz="1800" b="1" dirty="0">
                <a:solidFill>
                  <a:srgbClr val="0000FF"/>
                </a:solidFill>
                <a:latin typeface="Times New Roman Greek" charset="-95"/>
              </a:rPr>
              <a:t>Εφαρμογής</a:t>
            </a:r>
          </a:p>
          <a:p>
            <a:pPr algn="r">
              <a:lnSpc>
                <a:spcPct val="80000"/>
              </a:lnSpc>
            </a:pPr>
            <a:r>
              <a:rPr lang="el-GR" sz="1800" b="1" dirty="0">
                <a:solidFill>
                  <a:srgbClr val="0000FF"/>
                </a:solidFill>
                <a:latin typeface="Times New Roman Greek" charset="-95"/>
              </a:rPr>
              <a:t> </a:t>
            </a:r>
            <a:r>
              <a:rPr lang="en-US" sz="1800" b="1" dirty="0">
                <a:solidFill>
                  <a:srgbClr val="0000FF"/>
                </a:solidFill>
                <a:latin typeface="Times New Roman Greek" charset="-95"/>
              </a:rPr>
              <a:t>BSC</a:t>
            </a:r>
            <a:endParaRPr lang="el-GR" sz="1800" b="1" dirty="0">
              <a:solidFill>
                <a:srgbClr val="0000FF"/>
              </a:solidFill>
              <a:latin typeface="Times New Roman Greek" charset="-95"/>
            </a:endParaRPr>
          </a:p>
          <a:p>
            <a:pPr algn="r">
              <a:lnSpc>
                <a:spcPct val="80000"/>
              </a:lnSpc>
            </a:pPr>
            <a:endParaRPr lang="el-GR" sz="1800" b="1" dirty="0">
              <a:latin typeface="Times New Roman Greek" charset="-95"/>
            </a:endParaRPr>
          </a:p>
          <a:p>
            <a:pPr algn="r">
              <a:lnSpc>
                <a:spcPct val="80000"/>
              </a:lnSpc>
            </a:pPr>
            <a:r>
              <a:rPr lang="el-GR" sz="1200" b="1" dirty="0">
                <a:solidFill>
                  <a:srgbClr val="C00000"/>
                </a:solidFill>
                <a:latin typeface="Times New Roman Greek" charset="-95"/>
              </a:rPr>
              <a:t>Ενσωμάτωση </a:t>
            </a:r>
          </a:p>
          <a:p>
            <a:pPr algn="r">
              <a:lnSpc>
                <a:spcPct val="80000"/>
              </a:lnSpc>
            </a:pPr>
            <a:r>
              <a:rPr lang="en-US" sz="1200" b="1" dirty="0">
                <a:solidFill>
                  <a:srgbClr val="C00000"/>
                </a:solidFill>
                <a:latin typeface="Times New Roman Greek" charset="-95"/>
              </a:rPr>
              <a:t>BSC </a:t>
            </a:r>
            <a:r>
              <a:rPr lang="el-GR" sz="1200" b="1" dirty="0">
                <a:solidFill>
                  <a:srgbClr val="C00000"/>
                </a:solidFill>
                <a:latin typeface="Times New Roman Greek" charset="-95"/>
              </a:rPr>
              <a:t>στο </a:t>
            </a:r>
          </a:p>
          <a:p>
            <a:pPr algn="r">
              <a:lnSpc>
                <a:spcPct val="80000"/>
              </a:lnSpc>
            </a:pPr>
            <a:r>
              <a:rPr lang="el-GR" sz="1200" b="1" dirty="0">
                <a:solidFill>
                  <a:srgbClr val="C00000"/>
                </a:solidFill>
                <a:latin typeface="Times New Roman Greek" charset="-95"/>
              </a:rPr>
              <a:t>σύστημα </a:t>
            </a:r>
          </a:p>
          <a:p>
            <a:pPr algn="r">
              <a:lnSpc>
                <a:spcPct val="80000"/>
              </a:lnSpc>
            </a:pPr>
            <a:r>
              <a:rPr lang="el-GR" sz="1200" b="1" dirty="0">
                <a:solidFill>
                  <a:srgbClr val="C00000"/>
                </a:solidFill>
                <a:latin typeface="Times New Roman Greek" charset="-95"/>
              </a:rPr>
              <a:t>Μάνατζμεντ</a:t>
            </a:r>
          </a:p>
          <a:p>
            <a:pPr algn="r">
              <a:lnSpc>
                <a:spcPct val="80000"/>
              </a:lnSpc>
            </a:pPr>
            <a:endParaRPr lang="el-GR" sz="1200" b="1" dirty="0">
              <a:solidFill>
                <a:srgbClr val="C00000"/>
              </a:solidFill>
              <a:latin typeface="Times New Roman Greek" charset="-95"/>
            </a:endParaRPr>
          </a:p>
          <a:p>
            <a:pPr algn="r">
              <a:lnSpc>
                <a:spcPct val="80000"/>
              </a:lnSpc>
            </a:pPr>
            <a:r>
              <a:rPr lang="el-GR" sz="1200" b="1" dirty="0">
                <a:solidFill>
                  <a:srgbClr val="C00000"/>
                </a:solidFill>
                <a:latin typeface="Times New Roman Greek" charset="-95"/>
              </a:rPr>
              <a:t>Διοίκηση</a:t>
            </a:r>
            <a:r>
              <a:rPr lang="en-US" sz="1200" b="1" dirty="0">
                <a:solidFill>
                  <a:srgbClr val="C00000"/>
                </a:solidFill>
                <a:latin typeface="Times New Roman Greek" charset="-95"/>
              </a:rPr>
              <a:t> </a:t>
            </a:r>
            <a:r>
              <a:rPr lang="el-GR" sz="1200" b="1" dirty="0">
                <a:solidFill>
                  <a:srgbClr val="C00000"/>
                </a:solidFill>
                <a:latin typeface="Times New Roman Greek" charset="-95"/>
              </a:rPr>
              <a:t> </a:t>
            </a:r>
          </a:p>
          <a:p>
            <a:pPr algn="r">
              <a:lnSpc>
                <a:spcPct val="80000"/>
              </a:lnSpc>
            </a:pPr>
            <a:r>
              <a:rPr lang="el-GR" sz="1200" b="1" dirty="0">
                <a:solidFill>
                  <a:srgbClr val="C00000"/>
                </a:solidFill>
                <a:latin typeface="Times New Roman Greek" charset="-95"/>
              </a:rPr>
              <a:t>προσωπικού </a:t>
            </a:r>
          </a:p>
          <a:p>
            <a:pPr algn="r">
              <a:lnSpc>
                <a:spcPct val="80000"/>
              </a:lnSpc>
            </a:pPr>
            <a:r>
              <a:rPr lang="el-GR" sz="1200" b="1" dirty="0">
                <a:solidFill>
                  <a:srgbClr val="C00000"/>
                </a:solidFill>
                <a:latin typeface="Times New Roman Greek" charset="-95"/>
              </a:rPr>
              <a:t>με το</a:t>
            </a:r>
            <a:r>
              <a:rPr lang="en-US" sz="1200" b="1" dirty="0">
                <a:solidFill>
                  <a:srgbClr val="C00000"/>
                </a:solidFill>
                <a:latin typeface="Times New Roman Greek" charset="-95"/>
              </a:rPr>
              <a:t> BSC</a:t>
            </a:r>
            <a:endParaRPr lang="el-GR" sz="1200" b="1" dirty="0">
              <a:solidFill>
                <a:srgbClr val="C00000"/>
              </a:solidFill>
              <a:latin typeface="Times New Roman Greek" charset="-95"/>
            </a:endParaRPr>
          </a:p>
          <a:p>
            <a:pPr algn="r">
              <a:lnSpc>
                <a:spcPct val="80000"/>
              </a:lnSpc>
            </a:pPr>
            <a:endParaRPr lang="el-GR" sz="1200" b="1" dirty="0">
              <a:solidFill>
                <a:srgbClr val="C00000"/>
              </a:solidFill>
              <a:latin typeface="Times New Roman Greek" charset="-95"/>
            </a:endParaRPr>
          </a:p>
          <a:p>
            <a:pPr algn="r">
              <a:lnSpc>
                <a:spcPct val="80000"/>
              </a:lnSpc>
            </a:pPr>
            <a:r>
              <a:rPr lang="el-GR" sz="1200" b="1" dirty="0">
                <a:solidFill>
                  <a:srgbClr val="C00000"/>
                </a:solidFill>
                <a:latin typeface="Times New Roman Greek" charset="-95"/>
              </a:rPr>
              <a:t>Συντονισμός</a:t>
            </a:r>
            <a:r>
              <a:rPr lang="en-US" sz="1200" b="1" dirty="0">
                <a:solidFill>
                  <a:srgbClr val="C00000"/>
                </a:solidFill>
                <a:latin typeface="Times New Roman Greek" charset="-95"/>
              </a:rPr>
              <a:t> </a:t>
            </a:r>
          </a:p>
          <a:p>
            <a:pPr algn="r">
              <a:lnSpc>
                <a:spcPct val="80000"/>
              </a:lnSpc>
            </a:pPr>
            <a:r>
              <a:rPr lang="en-US" sz="1200" b="1" dirty="0">
                <a:solidFill>
                  <a:srgbClr val="C00000"/>
                </a:solidFill>
                <a:latin typeface="Times New Roman Greek" charset="-95"/>
              </a:rPr>
              <a:t>BSC</a:t>
            </a:r>
            <a:r>
              <a:rPr lang="el-GR" sz="1200" b="1" dirty="0">
                <a:solidFill>
                  <a:srgbClr val="C00000"/>
                </a:solidFill>
                <a:latin typeface="Times New Roman Greek" charset="-95"/>
              </a:rPr>
              <a:t> με </a:t>
            </a:r>
            <a:r>
              <a:rPr lang="en-US" sz="1200" b="1" dirty="0">
                <a:solidFill>
                  <a:srgbClr val="C00000"/>
                </a:solidFill>
                <a:latin typeface="Times New Roman Greek" charset="-95"/>
              </a:rPr>
              <a:t>EFQM</a:t>
            </a:r>
            <a:endParaRPr lang="el-GR" sz="1200" b="1" dirty="0">
              <a:solidFill>
                <a:srgbClr val="C00000"/>
              </a:solidFill>
              <a:latin typeface="Times New Roman Greek" charset="-95"/>
            </a:endParaRPr>
          </a:p>
          <a:p>
            <a:pPr algn="r">
              <a:lnSpc>
                <a:spcPct val="80000"/>
              </a:lnSpc>
            </a:pPr>
            <a:r>
              <a:rPr lang="el-GR" sz="1200" b="1" dirty="0">
                <a:solidFill>
                  <a:srgbClr val="C00000"/>
                </a:solidFill>
                <a:latin typeface="Times New Roman Greek" charset="-95"/>
              </a:rPr>
              <a:t> </a:t>
            </a:r>
          </a:p>
          <a:p>
            <a:pPr algn="r">
              <a:lnSpc>
                <a:spcPct val="80000"/>
              </a:lnSpc>
            </a:pPr>
            <a:r>
              <a:rPr lang="el-GR" sz="1200" b="1" dirty="0">
                <a:solidFill>
                  <a:srgbClr val="C00000"/>
                </a:solidFill>
                <a:latin typeface="Times New Roman Greek" charset="-95"/>
              </a:rPr>
              <a:t>Σύνδεση </a:t>
            </a:r>
          </a:p>
          <a:p>
            <a:pPr algn="r">
              <a:lnSpc>
                <a:spcPct val="80000"/>
              </a:lnSpc>
            </a:pPr>
            <a:r>
              <a:rPr lang="en-US" sz="1200" b="1" dirty="0">
                <a:solidFill>
                  <a:srgbClr val="C00000"/>
                </a:solidFill>
                <a:latin typeface="Times New Roman Greek" charset="-95"/>
              </a:rPr>
              <a:t>BSC </a:t>
            </a:r>
            <a:r>
              <a:rPr lang="el-GR" sz="1200" b="1" dirty="0">
                <a:solidFill>
                  <a:srgbClr val="C00000"/>
                </a:solidFill>
                <a:latin typeface="Times New Roman Greek" charset="-95"/>
              </a:rPr>
              <a:t>με τη </a:t>
            </a:r>
          </a:p>
          <a:p>
            <a:pPr algn="r">
              <a:lnSpc>
                <a:spcPct val="80000"/>
              </a:lnSpc>
            </a:pPr>
            <a:r>
              <a:rPr lang="el-GR" sz="1200" b="1" dirty="0">
                <a:solidFill>
                  <a:srgbClr val="C00000"/>
                </a:solidFill>
                <a:latin typeface="Times New Roman Greek" charset="-95"/>
              </a:rPr>
              <a:t>διαχείριση </a:t>
            </a:r>
          </a:p>
          <a:p>
            <a:pPr algn="r">
              <a:lnSpc>
                <a:spcPct val="80000"/>
              </a:lnSpc>
            </a:pPr>
            <a:r>
              <a:rPr lang="el-GR" sz="1200" b="1" dirty="0">
                <a:solidFill>
                  <a:srgbClr val="C00000"/>
                </a:solidFill>
                <a:latin typeface="Times New Roman Greek" charset="-95"/>
              </a:rPr>
              <a:t>Ρίσκων</a:t>
            </a:r>
          </a:p>
          <a:p>
            <a:pPr algn="r">
              <a:lnSpc>
                <a:spcPct val="80000"/>
              </a:lnSpc>
            </a:pPr>
            <a:endParaRPr lang="el-GR" sz="1200" b="1" dirty="0">
              <a:solidFill>
                <a:srgbClr val="C00000"/>
              </a:solidFill>
              <a:latin typeface="Times New Roman Greek" charset="-95"/>
            </a:endParaRPr>
          </a:p>
          <a:p>
            <a:pPr algn="r">
              <a:lnSpc>
                <a:spcPct val="80000"/>
              </a:lnSpc>
            </a:pPr>
            <a:r>
              <a:rPr lang="el-GR" sz="1200" b="1" dirty="0">
                <a:solidFill>
                  <a:srgbClr val="C00000"/>
                </a:solidFill>
                <a:latin typeface="Times New Roman Greek" charset="-95"/>
              </a:rPr>
              <a:t>Υποστήριξη</a:t>
            </a:r>
            <a:r>
              <a:rPr lang="en-US" sz="1200" b="1" dirty="0">
                <a:solidFill>
                  <a:srgbClr val="C00000"/>
                </a:solidFill>
                <a:latin typeface="Times New Roman Greek" charset="-95"/>
              </a:rPr>
              <a:t> </a:t>
            </a:r>
            <a:endParaRPr lang="el-GR" sz="1200" b="1" dirty="0">
              <a:solidFill>
                <a:srgbClr val="C00000"/>
              </a:solidFill>
              <a:latin typeface="Times New Roman Greek" charset="-95"/>
            </a:endParaRPr>
          </a:p>
          <a:p>
            <a:pPr algn="r">
              <a:lnSpc>
                <a:spcPct val="80000"/>
              </a:lnSpc>
            </a:pPr>
            <a:r>
              <a:rPr lang="en-US" sz="1200" b="1" dirty="0">
                <a:solidFill>
                  <a:srgbClr val="C00000"/>
                </a:solidFill>
                <a:latin typeface="Times New Roman Greek" charset="-95"/>
              </a:rPr>
              <a:t>BSC</a:t>
            </a:r>
            <a:r>
              <a:rPr lang="el-GR" sz="1200" b="1" dirty="0">
                <a:solidFill>
                  <a:srgbClr val="C00000"/>
                </a:solidFill>
                <a:latin typeface="Times New Roman Greek" charset="-95"/>
              </a:rPr>
              <a:t> με </a:t>
            </a:r>
            <a:r>
              <a:rPr lang="en-US" sz="1200" b="1" dirty="0">
                <a:solidFill>
                  <a:srgbClr val="C00000"/>
                </a:solidFill>
                <a:latin typeface="Times New Roman Greek" charset="-95"/>
              </a:rPr>
              <a:t>IT</a:t>
            </a:r>
            <a:endParaRPr lang="el-GR" sz="1200" dirty="0">
              <a:solidFill>
                <a:srgbClr val="C00000"/>
              </a:solidFill>
              <a:latin typeface="Times New Roman Greek" charset="-95"/>
            </a:endParaRPr>
          </a:p>
        </p:txBody>
      </p:sp>
      <p:sp>
        <p:nvSpPr>
          <p:cNvPr id="111623" name="AutoShape 7"/>
          <p:cNvSpPr>
            <a:spLocks noChangeArrowheads="1"/>
          </p:cNvSpPr>
          <p:nvPr/>
        </p:nvSpPr>
        <p:spPr bwMode="auto">
          <a:xfrm>
            <a:off x="5364163" y="1340768"/>
            <a:ext cx="2520950" cy="5328592"/>
          </a:xfrm>
          <a:prstGeom prst="rightArrowCallout">
            <a:avLst>
              <a:gd name="adj1" fmla="val 42128"/>
              <a:gd name="adj2" fmla="val 42128"/>
              <a:gd name="adj3" fmla="val 16667"/>
              <a:gd name="adj4" fmla="val 66667"/>
            </a:avLst>
          </a:prstGeom>
          <a:solidFill>
            <a:schemeClr val="folHlink"/>
          </a:solidFill>
          <a:ln w="12700">
            <a:solidFill>
              <a:schemeClr val="tx1"/>
            </a:solidFill>
            <a:miter lim="800000"/>
            <a:headEnd type="none" w="sm" len="sm"/>
            <a:tailEnd type="none" w="sm" len="sm"/>
          </a:ln>
          <a:effectLst/>
        </p:spPr>
        <p:txBody>
          <a:bodyPr wrap="none" anchor="ctr"/>
          <a:lstStyle/>
          <a:p>
            <a:pPr algn="r">
              <a:lnSpc>
                <a:spcPct val="80000"/>
              </a:lnSpc>
            </a:pPr>
            <a:r>
              <a:rPr lang="en-US" sz="1800" b="1" dirty="0">
                <a:solidFill>
                  <a:srgbClr val="0000FF"/>
                </a:solidFill>
                <a:latin typeface="Times New Roman Greek" charset="-95"/>
              </a:rPr>
              <a:t>Roll-out</a:t>
            </a:r>
          </a:p>
          <a:p>
            <a:pPr algn="r">
              <a:lnSpc>
                <a:spcPct val="80000"/>
              </a:lnSpc>
            </a:pPr>
            <a:r>
              <a:rPr lang="en-US" sz="1800" b="1" dirty="0" err="1">
                <a:solidFill>
                  <a:srgbClr val="0000FF"/>
                </a:solidFill>
                <a:latin typeface="Times New Roman Greek" charset="-95"/>
              </a:rPr>
              <a:t>Managen</a:t>
            </a:r>
            <a:endParaRPr lang="en-US" sz="1800" b="1" dirty="0">
              <a:solidFill>
                <a:srgbClr val="0000FF"/>
              </a:solidFill>
              <a:latin typeface="Times New Roman Greek" charset="-95"/>
            </a:endParaRPr>
          </a:p>
          <a:p>
            <a:pPr algn="r">
              <a:lnSpc>
                <a:spcPct val="80000"/>
              </a:lnSpc>
            </a:pPr>
            <a:endParaRPr lang="en-US" sz="1400" b="1" dirty="0">
              <a:latin typeface="Times New Roman Greek" charset="-95"/>
            </a:endParaRPr>
          </a:p>
          <a:p>
            <a:pPr algn="r">
              <a:lnSpc>
                <a:spcPct val="80000"/>
              </a:lnSpc>
            </a:pPr>
            <a:r>
              <a:rPr lang="el-GR" sz="1200" b="1" dirty="0">
                <a:solidFill>
                  <a:schemeClr val="bg2"/>
                </a:solidFill>
                <a:latin typeface="Times New Roman Greek" charset="-95"/>
              </a:rPr>
              <a:t>Εισαγωγή </a:t>
            </a:r>
          </a:p>
          <a:p>
            <a:pPr algn="r">
              <a:lnSpc>
                <a:spcPct val="80000"/>
              </a:lnSpc>
            </a:pPr>
            <a:r>
              <a:rPr lang="en-US" sz="1200" b="1" dirty="0">
                <a:solidFill>
                  <a:schemeClr val="bg2"/>
                </a:solidFill>
                <a:latin typeface="Times New Roman Greek" charset="-95"/>
              </a:rPr>
              <a:t>BSC</a:t>
            </a:r>
            <a:r>
              <a:rPr lang="el-GR" sz="1200" b="1" dirty="0">
                <a:solidFill>
                  <a:schemeClr val="bg2"/>
                </a:solidFill>
                <a:latin typeface="Times New Roman Greek" charset="-95"/>
              </a:rPr>
              <a:t> στην </a:t>
            </a:r>
          </a:p>
          <a:p>
            <a:pPr algn="r">
              <a:lnSpc>
                <a:spcPct val="80000"/>
              </a:lnSpc>
            </a:pPr>
            <a:r>
              <a:rPr lang="el-GR" sz="1200" b="1" dirty="0">
                <a:solidFill>
                  <a:schemeClr val="bg2"/>
                </a:solidFill>
                <a:latin typeface="Times New Roman Greek" charset="-95"/>
              </a:rPr>
              <a:t>Διοικητική </a:t>
            </a:r>
          </a:p>
          <a:p>
            <a:pPr algn="r">
              <a:lnSpc>
                <a:spcPct val="80000"/>
              </a:lnSpc>
            </a:pPr>
            <a:r>
              <a:rPr lang="el-GR" sz="1200" b="1" dirty="0">
                <a:solidFill>
                  <a:schemeClr val="bg2"/>
                </a:solidFill>
                <a:latin typeface="Times New Roman Greek" charset="-95"/>
              </a:rPr>
              <a:t>Υπηρεσία</a:t>
            </a:r>
          </a:p>
          <a:p>
            <a:pPr algn="r">
              <a:lnSpc>
                <a:spcPct val="80000"/>
              </a:lnSpc>
            </a:pPr>
            <a:endParaRPr lang="el-GR" sz="1200" b="1" dirty="0">
              <a:solidFill>
                <a:schemeClr val="bg2"/>
              </a:solidFill>
              <a:latin typeface="Times New Roman Greek" charset="-95"/>
            </a:endParaRPr>
          </a:p>
          <a:p>
            <a:pPr algn="r">
              <a:lnSpc>
                <a:spcPct val="80000"/>
              </a:lnSpc>
            </a:pPr>
            <a:r>
              <a:rPr lang="el-GR" sz="1200" b="1" dirty="0">
                <a:solidFill>
                  <a:schemeClr val="bg2"/>
                </a:solidFill>
                <a:latin typeface="Times New Roman Greek" charset="-95"/>
              </a:rPr>
              <a:t>Κατέβασμα </a:t>
            </a:r>
          </a:p>
          <a:p>
            <a:pPr algn="r">
              <a:lnSpc>
                <a:spcPct val="80000"/>
              </a:lnSpc>
            </a:pPr>
            <a:r>
              <a:rPr lang="el-GR" sz="1200" b="1" dirty="0">
                <a:solidFill>
                  <a:schemeClr val="bg2"/>
                </a:solidFill>
                <a:latin typeface="Times New Roman Greek" charset="-95"/>
              </a:rPr>
              <a:t>του </a:t>
            </a:r>
            <a:r>
              <a:rPr lang="en-US" sz="1200" b="1" dirty="0">
                <a:solidFill>
                  <a:schemeClr val="bg2"/>
                </a:solidFill>
                <a:latin typeface="Times New Roman Greek" charset="-95"/>
              </a:rPr>
              <a:t>BSC</a:t>
            </a:r>
            <a:r>
              <a:rPr lang="el-GR" sz="1200" b="1" dirty="0">
                <a:solidFill>
                  <a:schemeClr val="bg2"/>
                </a:solidFill>
                <a:latin typeface="Times New Roman Greek" charset="-95"/>
              </a:rPr>
              <a:t>- </a:t>
            </a:r>
          </a:p>
          <a:p>
            <a:pPr algn="r">
              <a:lnSpc>
                <a:spcPct val="80000"/>
              </a:lnSpc>
            </a:pPr>
            <a:r>
              <a:rPr lang="el-GR" sz="1200" b="1" dirty="0">
                <a:solidFill>
                  <a:schemeClr val="bg2"/>
                </a:solidFill>
                <a:latin typeface="Times New Roman Greek" charset="-95"/>
              </a:rPr>
              <a:t>Κάθετος </a:t>
            </a:r>
          </a:p>
          <a:p>
            <a:pPr algn="r">
              <a:lnSpc>
                <a:spcPct val="80000"/>
              </a:lnSpc>
            </a:pPr>
            <a:r>
              <a:rPr lang="el-GR" sz="1200" b="1" dirty="0" err="1">
                <a:solidFill>
                  <a:schemeClr val="bg2"/>
                </a:solidFill>
                <a:latin typeface="Times New Roman Greek" charset="-95"/>
              </a:rPr>
              <a:t>συντο</a:t>
            </a:r>
            <a:r>
              <a:rPr lang="el-GR" sz="1200" b="1" dirty="0">
                <a:solidFill>
                  <a:schemeClr val="bg2"/>
                </a:solidFill>
                <a:latin typeface="Times New Roman Greek" charset="-95"/>
              </a:rPr>
              <a:t>-</a:t>
            </a:r>
          </a:p>
          <a:p>
            <a:pPr algn="r">
              <a:lnSpc>
                <a:spcPct val="80000"/>
              </a:lnSpc>
            </a:pPr>
            <a:r>
              <a:rPr lang="el-GR" sz="1200" b="1" dirty="0" err="1">
                <a:solidFill>
                  <a:schemeClr val="bg2"/>
                </a:solidFill>
                <a:latin typeface="Times New Roman Greek" charset="-95"/>
              </a:rPr>
              <a:t>νισμός</a:t>
            </a:r>
            <a:endParaRPr lang="el-GR" sz="1200" b="1" dirty="0">
              <a:solidFill>
                <a:schemeClr val="bg2"/>
              </a:solidFill>
              <a:latin typeface="Times New Roman Greek" charset="-95"/>
            </a:endParaRPr>
          </a:p>
          <a:p>
            <a:pPr algn="r">
              <a:lnSpc>
                <a:spcPct val="80000"/>
              </a:lnSpc>
            </a:pPr>
            <a:r>
              <a:rPr lang="el-GR" sz="1200" b="1" dirty="0">
                <a:solidFill>
                  <a:schemeClr val="bg2"/>
                </a:solidFill>
                <a:latin typeface="Times New Roman Greek" charset="-95"/>
              </a:rPr>
              <a:t>στόχων</a:t>
            </a:r>
          </a:p>
          <a:p>
            <a:pPr algn="r">
              <a:lnSpc>
                <a:spcPct val="80000"/>
              </a:lnSpc>
            </a:pPr>
            <a:endParaRPr lang="el-GR" sz="1200" b="1" dirty="0">
              <a:solidFill>
                <a:schemeClr val="bg2"/>
              </a:solidFill>
              <a:latin typeface="Times New Roman Greek" charset="-95"/>
            </a:endParaRPr>
          </a:p>
          <a:p>
            <a:pPr algn="r">
              <a:lnSpc>
                <a:spcPct val="80000"/>
              </a:lnSpc>
            </a:pPr>
            <a:endParaRPr lang="el-GR" sz="1200" b="1" dirty="0">
              <a:solidFill>
                <a:schemeClr val="bg2"/>
              </a:solidFill>
              <a:latin typeface="Times New Roman Greek" charset="-95"/>
            </a:endParaRPr>
          </a:p>
          <a:p>
            <a:pPr algn="r">
              <a:lnSpc>
                <a:spcPct val="80000"/>
              </a:lnSpc>
            </a:pPr>
            <a:r>
              <a:rPr lang="el-GR" sz="1200" b="1" dirty="0">
                <a:solidFill>
                  <a:schemeClr val="bg2"/>
                </a:solidFill>
                <a:latin typeface="Times New Roman Greek" charset="-95"/>
              </a:rPr>
              <a:t>Οριζόντιος </a:t>
            </a:r>
          </a:p>
          <a:p>
            <a:pPr algn="r">
              <a:lnSpc>
                <a:spcPct val="80000"/>
              </a:lnSpc>
            </a:pPr>
            <a:r>
              <a:rPr lang="el-GR" sz="1200" b="1" dirty="0">
                <a:solidFill>
                  <a:schemeClr val="bg2"/>
                </a:solidFill>
                <a:latin typeface="Times New Roman Greek" charset="-95"/>
              </a:rPr>
              <a:t>συντονισμός</a:t>
            </a:r>
          </a:p>
          <a:p>
            <a:pPr algn="r">
              <a:lnSpc>
                <a:spcPct val="80000"/>
              </a:lnSpc>
            </a:pPr>
            <a:r>
              <a:rPr lang="el-GR" sz="1200" b="1" dirty="0">
                <a:solidFill>
                  <a:schemeClr val="bg2"/>
                </a:solidFill>
                <a:latin typeface="Times New Roman Greek" charset="-95"/>
              </a:rPr>
              <a:t>στόχων εντός</a:t>
            </a:r>
          </a:p>
          <a:p>
            <a:pPr algn="r">
              <a:lnSpc>
                <a:spcPct val="80000"/>
              </a:lnSpc>
            </a:pPr>
            <a:r>
              <a:rPr lang="el-GR" sz="1200" b="1" dirty="0">
                <a:solidFill>
                  <a:schemeClr val="bg2"/>
                </a:solidFill>
                <a:latin typeface="Times New Roman Greek" charset="-95"/>
              </a:rPr>
              <a:t>επιπέδων</a:t>
            </a:r>
          </a:p>
          <a:p>
            <a:pPr algn="r">
              <a:lnSpc>
                <a:spcPct val="80000"/>
              </a:lnSpc>
            </a:pPr>
            <a:endParaRPr lang="el-GR" sz="1200" b="1" dirty="0">
              <a:solidFill>
                <a:schemeClr val="bg2"/>
              </a:solidFill>
              <a:latin typeface="Times New Roman Greek" charset="-95"/>
            </a:endParaRPr>
          </a:p>
          <a:p>
            <a:pPr algn="r">
              <a:lnSpc>
                <a:spcPct val="80000"/>
              </a:lnSpc>
            </a:pPr>
            <a:r>
              <a:rPr lang="el-GR" sz="1200" b="1" dirty="0">
                <a:solidFill>
                  <a:schemeClr val="bg2"/>
                </a:solidFill>
                <a:latin typeface="Times New Roman Greek" charset="-95"/>
              </a:rPr>
              <a:t>Διασφάλιση </a:t>
            </a:r>
          </a:p>
          <a:p>
            <a:pPr algn="r">
              <a:lnSpc>
                <a:spcPct val="80000"/>
              </a:lnSpc>
            </a:pPr>
            <a:r>
              <a:rPr lang="el-GR" sz="1200" b="1" dirty="0">
                <a:solidFill>
                  <a:schemeClr val="bg2"/>
                </a:solidFill>
                <a:latin typeface="Times New Roman Greek" charset="-95"/>
              </a:rPr>
              <a:t>ποιότητας και </a:t>
            </a:r>
          </a:p>
          <a:p>
            <a:pPr algn="r">
              <a:lnSpc>
                <a:spcPct val="80000"/>
              </a:lnSpc>
            </a:pPr>
            <a:r>
              <a:rPr lang="el-GR" sz="1200" b="1" dirty="0">
                <a:solidFill>
                  <a:schemeClr val="bg2"/>
                </a:solidFill>
                <a:latin typeface="Times New Roman Greek" charset="-95"/>
              </a:rPr>
              <a:t>τεκμηρίωση</a:t>
            </a:r>
          </a:p>
          <a:p>
            <a:pPr algn="r">
              <a:lnSpc>
                <a:spcPct val="80000"/>
              </a:lnSpc>
            </a:pPr>
            <a:r>
              <a:rPr lang="el-GR" sz="1200" b="1" dirty="0">
                <a:solidFill>
                  <a:schemeClr val="bg2"/>
                </a:solidFill>
                <a:latin typeface="Times New Roman Greek" charset="-95"/>
              </a:rPr>
              <a:t>αποτελεσμάτων</a:t>
            </a:r>
          </a:p>
        </p:txBody>
      </p:sp>
      <p:sp>
        <p:nvSpPr>
          <p:cNvPr id="111622" name="AutoShape 6"/>
          <p:cNvSpPr>
            <a:spLocks noChangeArrowheads="1"/>
          </p:cNvSpPr>
          <p:nvPr/>
        </p:nvSpPr>
        <p:spPr bwMode="auto">
          <a:xfrm>
            <a:off x="3708400" y="1340768"/>
            <a:ext cx="2592388" cy="5328592"/>
          </a:xfrm>
          <a:prstGeom prst="rightArrowCallout">
            <a:avLst>
              <a:gd name="adj1" fmla="val 40968"/>
              <a:gd name="adj2" fmla="val 40968"/>
              <a:gd name="adj3" fmla="val 16667"/>
              <a:gd name="adj4" fmla="val 66667"/>
            </a:avLst>
          </a:prstGeom>
          <a:solidFill>
            <a:srgbClr val="FFFF1B"/>
          </a:solidFill>
          <a:ln w="12700">
            <a:solidFill>
              <a:schemeClr val="tx1"/>
            </a:solidFill>
            <a:miter lim="800000"/>
            <a:headEnd type="none" w="sm" len="sm"/>
            <a:tailEnd type="none" w="sm" len="sm"/>
          </a:ln>
          <a:effectLst/>
        </p:spPr>
        <p:txBody>
          <a:bodyPr wrap="none" anchor="ctr"/>
          <a:lstStyle/>
          <a:p>
            <a:pPr algn="r"/>
            <a:r>
              <a:rPr lang="el-GR" sz="1800" b="1" dirty="0">
                <a:solidFill>
                  <a:srgbClr val="0000FF"/>
                </a:solidFill>
              </a:rPr>
              <a:t>Ανάπτυξη</a:t>
            </a:r>
          </a:p>
          <a:p>
            <a:pPr algn="r"/>
            <a:r>
              <a:rPr lang="en-US" sz="1800" b="1" dirty="0">
                <a:solidFill>
                  <a:srgbClr val="0000FF"/>
                </a:solidFill>
              </a:rPr>
              <a:t>BSC</a:t>
            </a:r>
            <a:endParaRPr lang="el-GR" sz="1800" b="1" dirty="0">
              <a:solidFill>
                <a:srgbClr val="0000FF"/>
              </a:solidFill>
            </a:endParaRPr>
          </a:p>
          <a:p>
            <a:pPr algn="r">
              <a:lnSpc>
                <a:spcPct val="80000"/>
              </a:lnSpc>
            </a:pPr>
            <a:endParaRPr lang="el-GR" sz="1400" b="1" dirty="0"/>
          </a:p>
          <a:p>
            <a:pPr algn="r">
              <a:lnSpc>
                <a:spcPct val="80000"/>
              </a:lnSpc>
            </a:pPr>
            <a:r>
              <a:rPr lang="el-GR" sz="1200" b="1" dirty="0">
                <a:solidFill>
                  <a:srgbClr val="7030A0"/>
                </a:solidFill>
                <a:latin typeface="Times New Roman Greek" charset="-95"/>
              </a:rPr>
              <a:t>Διατύπωση </a:t>
            </a:r>
          </a:p>
          <a:p>
            <a:pPr algn="r">
              <a:lnSpc>
                <a:spcPct val="80000"/>
              </a:lnSpc>
            </a:pPr>
            <a:r>
              <a:rPr lang="el-GR" sz="1200" b="1" dirty="0">
                <a:solidFill>
                  <a:srgbClr val="7030A0"/>
                </a:solidFill>
                <a:latin typeface="Times New Roman Greek" charset="-95"/>
              </a:rPr>
              <a:t>στρατηγικών </a:t>
            </a:r>
          </a:p>
          <a:p>
            <a:pPr algn="r">
              <a:lnSpc>
                <a:spcPct val="80000"/>
              </a:lnSpc>
            </a:pPr>
            <a:r>
              <a:rPr lang="el-GR" sz="1200" b="1" dirty="0">
                <a:solidFill>
                  <a:srgbClr val="7030A0"/>
                </a:solidFill>
                <a:latin typeface="Times New Roman Greek" charset="-95"/>
              </a:rPr>
              <a:t>στόχων</a:t>
            </a:r>
          </a:p>
          <a:p>
            <a:pPr algn="r">
              <a:lnSpc>
                <a:spcPct val="80000"/>
              </a:lnSpc>
            </a:pPr>
            <a:endParaRPr lang="el-GR" sz="1200" b="1" dirty="0">
              <a:solidFill>
                <a:srgbClr val="7030A0"/>
              </a:solidFill>
              <a:latin typeface="Times New Roman Greek" charset="-95"/>
            </a:endParaRPr>
          </a:p>
          <a:p>
            <a:pPr algn="r">
              <a:lnSpc>
                <a:spcPct val="80000"/>
              </a:lnSpc>
            </a:pPr>
            <a:r>
              <a:rPr lang="el-GR" sz="1200" b="1" dirty="0">
                <a:solidFill>
                  <a:srgbClr val="7030A0"/>
                </a:solidFill>
                <a:latin typeface="Times New Roman Greek" charset="-95"/>
              </a:rPr>
              <a:t>Διαμόρφωση</a:t>
            </a:r>
          </a:p>
          <a:p>
            <a:pPr algn="r">
              <a:lnSpc>
                <a:spcPct val="80000"/>
              </a:lnSpc>
            </a:pPr>
            <a:r>
              <a:rPr lang="el-GR" sz="1200" b="1" dirty="0">
                <a:solidFill>
                  <a:srgbClr val="7030A0"/>
                </a:solidFill>
                <a:latin typeface="Times New Roman Greek" charset="-95"/>
              </a:rPr>
              <a:t>Χάρτη </a:t>
            </a:r>
          </a:p>
          <a:p>
            <a:pPr algn="r">
              <a:lnSpc>
                <a:spcPct val="80000"/>
              </a:lnSpc>
            </a:pPr>
            <a:r>
              <a:rPr lang="el-GR" sz="1200" b="1" dirty="0" err="1">
                <a:solidFill>
                  <a:srgbClr val="7030A0"/>
                </a:solidFill>
                <a:latin typeface="Times New Roman Greek" charset="-95"/>
              </a:rPr>
              <a:t>Στρατη</a:t>
            </a:r>
            <a:r>
              <a:rPr lang="el-GR" sz="1200" b="1" dirty="0">
                <a:solidFill>
                  <a:srgbClr val="7030A0"/>
                </a:solidFill>
                <a:latin typeface="Times New Roman Greek" charset="-95"/>
              </a:rPr>
              <a:t>-</a:t>
            </a:r>
          </a:p>
          <a:p>
            <a:pPr algn="r">
              <a:lnSpc>
                <a:spcPct val="80000"/>
              </a:lnSpc>
            </a:pPr>
            <a:r>
              <a:rPr lang="el-GR" sz="1200" b="1" dirty="0" err="1">
                <a:solidFill>
                  <a:srgbClr val="7030A0"/>
                </a:solidFill>
                <a:latin typeface="Times New Roman Greek" charset="-95"/>
              </a:rPr>
              <a:t>γικής</a:t>
            </a:r>
            <a:endParaRPr lang="el-GR" sz="1200" b="1" dirty="0">
              <a:solidFill>
                <a:srgbClr val="7030A0"/>
              </a:solidFill>
              <a:latin typeface="Times New Roman Greek" charset="-95"/>
            </a:endParaRPr>
          </a:p>
          <a:p>
            <a:pPr algn="r">
              <a:lnSpc>
                <a:spcPct val="80000"/>
              </a:lnSpc>
            </a:pPr>
            <a:endParaRPr lang="el-GR" sz="1200" b="1" dirty="0">
              <a:solidFill>
                <a:srgbClr val="7030A0"/>
              </a:solidFill>
              <a:latin typeface="Times New Roman Greek" charset="-95"/>
            </a:endParaRPr>
          </a:p>
          <a:p>
            <a:pPr algn="r">
              <a:lnSpc>
                <a:spcPct val="80000"/>
              </a:lnSpc>
            </a:pPr>
            <a:r>
              <a:rPr lang="el-GR" sz="1200" b="1" dirty="0">
                <a:solidFill>
                  <a:srgbClr val="7030A0"/>
                </a:solidFill>
                <a:latin typeface="Times New Roman Greek" charset="-95"/>
              </a:rPr>
              <a:t>Επιλογή </a:t>
            </a:r>
          </a:p>
          <a:p>
            <a:pPr algn="r">
              <a:lnSpc>
                <a:spcPct val="80000"/>
              </a:lnSpc>
            </a:pPr>
            <a:r>
              <a:rPr lang="el-GR" sz="1200" b="1" dirty="0">
                <a:solidFill>
                  <a:srgbClr val="7030A0"/>
                </a:solidFill>
                <a:latin typeface="Times New Roman Greek" charset="-95"/>
              </a:rPr>
              <a:t>μετρήσιμων</a:t>
            </a:r>
          </a:p>
          <a:p>
            <a:pPr algn="r">
              <a:lnSpc>
                <a:spcPct val="80000"/>
              </a:lnSpc>
            </a:pPr>
            <a:r>
              <a:rPr lang="el-GR" sz="1200" b="1" dirty="0">
                <a:solidFill>
                  <a:srgbClr val="7030A0"/>
                </a:solidFill>
                <a:latin typeface="Times New Roman Greek" charset="-95"/>
              </a:rPr>
              <a:t>μεγεθών </a:t>
            </a:r>
          </a:p>
          <a:p>
            <a:pPr algn="r">
              <a:lnSpc>
                <a:spcPct val="80000"/>
              </a:lnSpc>
            </a:pPr>
            <a:endParaRPr lang="el-GR" sz="1200" b="1" dirty="0">
              <a:solidFill>
                <a:srgbClr val="7030A0"/>
              </a:solidFill>
              <a:latin typeface="Times New Roman Greek" charset="-95"/>
            </a:endParaRPr>
          </a:p>
          <a:p>
            <a:pPr algn="r">
              <a:lnSpc>
                <a:spcPct val="80000"/>
              </a:lnSpc>
            </a:pPr>
            <a:endParaRPr lang="el-GR" sz="1200" b="1" dirty="0">
              <a:solidFill>
                <a:srgbClr val="7030A0"/>
              </a:solidFill>
              <a:latin typeface="Times New Roman Greek" charset="-95"/>
            </a:endParaRPr>
          </a:p>
          <a:p>
            <a:pPr algn="r">
              <a:lnSpc>
                <a:spcPct val="80000"/>
              </a:lnSpc>
            </a:pPr>
            <a:r>
              <a:rPr lang="el-GR" sz="1200" b="1" dirty="0">
                <a:solidFill>
                  <a:srgbClr val="7030A0"/>
                </a:solidFill>
                <a:latin typeface="Times New Roman Greek" charset="-95"/>
              </a:rPr>
              <a:t>Καθορισμός </a:t>
            </a:r>
          </a:p>
          <a:p>
            <a:pPr algn="r">
              <a:lnSpc>
                <a:spcPct val="80000"/>
              </a:lnSpc>
            </a:pPr>
            <a:r>
              <a:rPr lang="el-GR" sz="1200" b="1" dirty="0" err="1">
                <a:solidFill>
                  <a:srgbClr val="7030A0"/>
                </a:solidFill>
                <a:latin typeface="Times New Roman Greek" charset="-95"/>
              </a:rPr>
              <a:t>αριθμο</a:t>
            </a:r>
            <a:r>
              <a:rPr lang="el-GR" sz="1200" b="1" dirty="0">
                <a:solidFill>
                  <a:srgbClr val="7030A0"/>
                </a:solidFill>
                <a:latin typeface="Times New Roman Greek" charset="-95"/>
              </a:rPr>
              <a:t>-</a:t>
            </a:r>
          </a:p>
          <a:p>
            <a:pPr algn="r">
              <a:lnSpc>
                <a:spcPct val="80000"/>
              </a:lnSpc>
            </a:pPr>
            <a:r>
              <a:rPr lang="el-GR" sz="1200" b="1" dirty="0">
                <a:solidFill>
                  <a:srgbClr val="7030A0"/>
                </a:solidFill>
                <a:latin typeface="Times New Roman Greek" charset="-95"/>
              </a:rPr>
              <a:t>δεικτών</a:t>
            </a:r>
          </a:p>
          <a:p>
            <a:pPr algn="r">
              <a:lnSpc>
                <a:spcPct val="80000"/>
              </a:lnSpc>
            </a:pPr>
            <a:endParaRPr lang="el-GR" sz="1200" b="1" dirty="0">
              <a:solidFill>
                <a:srgbClr val="7030A0"/>
              </a:solidFill>
              <a:latin typeface="Times New Roman Greek" charset="-95"/>
            </a:endParaRPr>
          </a:p>
          <a:p>
            <a:pPr algn="r">
              <a:lnSpc>
                <a:spcPct val="80000"/>
              </a:lnSpc>
            </a:pPr>
            <a:r>
              <a:rPr lang="el-GR" sz="1200" b="1" dirty="0">
                <a:solidFill>
                  <a:srgbClr val="7030A0"/>
                </a:solidFill>
                <a:latin typeface="Times New Roman Greek" charset="-95"/>
              </a:rPr>
              <a:t>Προσδιορισμός </a:t>
            </a:r>
          </a:p>
          <a:p>
            <a:pPr algn="r">
              <a:lnSpc>
                <a:spcPct val="80000"/>
              </a:lnSpc>
            </a:pPr>
            <a:r>
              <a:rPr lang="el-GR" sz="1200" b="1" dirty="0">
                <a:solidFill>
                  <a:srgbClr val="7030A0"/>
                </a:solidFill>
                <a:latin typeface="Times New Roman Greek" charset="-95"/>
              </a:rPr>
              <a:t>στρατηγικών </a:t>
            </a:r>
          </a:p>
          <a:p>
            <a:pPr algn="r">
              <a:lnSpc>
                <a:spcPct val="80000"/>
              </a:lnSpc>
            </a:pPr>
            <a:r>
              <a:rPr lang="el-GR" sz="1200" b="1" dirty="0">
                <a:solidFill>
                  <a:srgbClr val="7030A0"/>
                </a:solidFill>
                <a:latin typeface="Times New Roman Greek" charset="-95"/>
              </a:rPr>
              <a:t>δράσεων</a:t>
            </a:r>
          </a:p>
        </p:txBody>
      </p:sp>
      <p:sp>
        <p:nvSpPr>
          <p:cNvPr id="111621" name="AutoShape 5"/>
          <p:cNvSpPr>
            <a:spLocks noChangeArrowheads="1"/>
          </p:cNvSpPr>
          <p:nvPr/>
        </p:nvSpPr>
        <p:spPr bwMode="auto">
          <a:xfrm>
            <a:off x="1907705" y="1340768"/>
            <a:ext cx="2735734" cy="5328592"/>
          </a:xfrm>
          <a:prstGeom prst="rightArrowCallout">
            <a:avLst>
              <a:gd name="adj1" fmla="val 38828"/>
              <a:gd name="adj2" fmla="val 38828"/>
              <a:gd name="adj3" fmla="val 16667"/>
              <a:gd name="adj4" fmla="val 66667"/>
            </a:avLst>
          </a:prstGeom>
          <a:solidFill>
            <a:srgbClr val="66FFFF"/>
          </a:solidFill>
          <a:ln w="12700">
            <a:solidFill>
              <a:schemeClr val="tx1"/>
            </a:solidFill>
            <a:miter lim="800000"/>
            <a:headEnd type="none" w="sm" len="sm"/>
            <a:tailEnd type="none" w="sm" len="sm"/>
          </a:ln>
          <a:effectLst/>
        </p:spPr>
        <p:txBody>
          <a:bodyPr wrap="none" anchor="ctr"/>
          <a:lstStyle/>
          <a:p>
            <a:pPr algn="r"/>
            <a:r>
              <a:rPr lang="el-GR" sz="1800" b="1" dirty="0">
                <a:solidFill>
                  <a:srgbClr val="0000FF"/>
                </a:solidFill>
                <a:latin typeface="Times New Roman Greek" charset="-95"/>
              </a:rPr>
              <a:t>Αποσαφήνιση</a:t>
            </a:r>
          </a:p>
          <a:p>
            <a:pPr algn="r"/>
            <a:r>
              <a:rPr lang="el-GR" sz="1800" b="1" dirty="0">
                <a:solidFill>
                  <a:srgbClr val="0000FF"/>
                </a:solidFill>
                <a:latin typeface="Times New Roman Greek" charset="-95"/>
              </a:rPr>
              <a:t>Στρατηγικών</a:t>
            </a:r>
          </a:p>
          <a:p>
            <a:pPr algn="r"/>
            <a:r>
              <a:rPr lang="el-GR" sz="1800" b="1" dirty="0">
                <a:solidFill>
                  <a:srgbClr val="0000FF"/>
                </a:solidFill>
                <a:latin typeface="Times New Roman Greek" charset="-95"/>
              </a:rPr>
              <a:t> Βάσεων</a:t>
            </a:r>
          </a:p>
          <a:p>
            <a:pPr algn="r"/>
            <a:endParaRPr lang="el-GR" sz="1800" b="1" dirty="0">
              <a:solidFill>
                <a:srgbClr val="FF0000"/>
              </a:solidFill>
              <a:latin typeface="Times New Roman Greek" charset="-95"/>
            </a:endParaRPr>
          </a:p>
          <a:p>
            <a:pPr algn="r">
              <a:lnSpc>
                <a:spcPct val="80000"/>
              </a:lnSpc>
            </a:pPr>
            <a:r>
              <a:rPr lang="el-GR" sz="1200" b="1" dirty="0">
                <a:solidFill>
                  <a:srgbClr val="FF0000"/>
                </a:solidFill>
                <a:latin typeface="Times New Roman Greek" charset="-95"/>
              </a:rPr>
              <a:t>Εξέταση</a:t>
            </a:r>
          </a:p>
          <a:p>
            <a:pPr algn="r">
              <a:lnSpc>
                <a:spcPct val="80000"/>
              </a:lnSpc>
            </a:pPr>
            <a:r>
              <a:rPr lang="el-GR" sz="1200" b="1" dirty="0">
                <a:solidFill>
                  <a:srgbClr val="FF0000"/>
                </a:solidFill>
                <a:latin typeface="Times New Roman Greek" charset="-95"/>
              </a:rPr>
              <a:t>στρατηγικών </a:t>
            </a:r>
          </a:p>
          <a:p>
            <a:pPr algn="r">
              <a:lnSpc>
                <a:spcPct val="80000"/>
              </a:lnSpc>
            </a:pPr>
            <a:r>
              <a:rPr lang="el-GR" sz="1200" b="1" dirty="0" err="1">
                <a:solidFill>
                  <a:srgbClr val="FF0000"/>
                </a:solidFill>
                <a:latin typeface="Times New Roman Greek" charset="-95"/>
              </a:rPr>
              <a:t>προϋπο</a:t>
            </a:r>
            <a:r>
              <a:rPr lang="el-GR" sz="1200" b="1" dirty="0">
                <a:solidFill>
                  <a:srgbClr val="FF0000"/>
                </a:solidFill>
                <a:latin typeface="Times New Roman Greek" charset="-95"/>
              </a:rPr>
              <a:t>-</a:t>
            </a:r>
          </a:p>
          <a:p>
            <a:pPr algn="r">
              <a:lnSpc>
                <a:spcPct val="80000"/>
              </a:lnSpc>
            </a:pPr>
            <a:r>
              <a:rPr lang="el-GR" sz="1200" b="1" dirty="0">
                <a:solidFill>
                  <a:srgbClr val="FF0000"/>
                </a:solidFill>
                <a:latin typeface="Times New Roman Greek" charset="-95"/>
              </a:rPr>
              <a:t>θέσεων </a:t>
            </a:r>
          </a:p>
          <a:p>
            <a:pPr algn="r">
              <a:lnSpc>
                <a:spcPct val="80000"/>
              </a:lnSpc>
            </a:pPr>
            <a:r>
              <a:rPr lang="el-GR" sz="1200" b="1" dirty="0">
                <a:solidFill>
                  <a:srgbClr val="FF0000"/>
                </a:solidFill>
                <a:latin typeface="Times New Roman Greek" charset="-95"/>
              </a:rPr>
              <a:t>και όρων</a:t>
            </a:r>
          </a:p>
          <a:p>
            <a:pPr algn="r">
              <a:lnSpc>
                <a:spcPct val="80000"/>
              </a:lnSpc>
            </a:pPr>
            <a:endParaRPr lang="el-GR" sz="1200" b="1" dirty="0">
              <a:solidFill>
                <a:srgbClr val="FF0000"/>
              </a:solidFill>
              <a:latin typeface="Times New Roman Greek" charset="-95"/>
            </a:endParaRPr>
          </a:p>
          <a:p>
            <a:pPr algn="r">
              <a:lnSpc>
                <a:spcPct val="80000"/>
              </a:lnSpc>
            </a:pPr>
            <a:endParaRPr lang="el-GR" sz="1200" b="1" dirty="0">
              <a:solidFill>
                <a:srgbClr val="FF0000"/>
              </a:solidFill>
              <a:latin typeface="Times New Roman Greek" charset="-95"/>
            </a:endParaRPr>
          </a:p>
          <a:p>
            <a:pPr algn="r">
              <a:lnSpc>
                <a:spcPct val="80000"/>
              </a:lnSpc>
            </a:pPr>
            <a:endParaRPr lang="el-GR" sz="1200" b="1" dirty="0">
              <a:solidFill>
                <a:srgbClr val="FF0000"/>
              </a:solidFill>
              <a:latin typeface="Times New Roman Greek" charset="-95"/>
            </a:endParaRPr>
          </a:p>
          <a:p>
            <a:pPr algn="r">
              <a:lnSpc>
                <a:spcPct val="80000"/>
              </a:lnSpc>
            </a:pPr>
            <a:r>
              <a:rPr lang="el-GR" sz="1200" b="1" dirty="0" err="1">
                <a:solidFill>
                  <a:srgbClr val="FF0000"/>
                </a:solidFill>
                <a:latin typeface="Times New Roman Greek" charset="-95"/>
              </a:rPr>
              <a:t>Προσδι</a:t>
            </a:r>
            <a:r>
              <a:rPr lang="el-GR" sz="1200" b="1" dirty="0">
                <a:solidFill>
                  <a:srgbClr val="FF0000"/>
                </a:solidFill>
                <a:latin typeface="Times New Roman Greek" charset="-95"/>
              </a:rPr>
              <a:t>-</a:t>
            </a:r>
          </a:p>
          <a:p>
            <a:pPr algn="r">
              <a:lnSpc>
                <a:spcPct val="80000"/>
              </a:lnSpc>
            </a:pPr>
            <a:r>
              <a:rPr lang="el-GR" sz="1200" b="1" dirty="0">
                <a:solidFill>
                  <a:srgbClr val="FF0000"/>
                </a:solidFill>
                <a:latin typeface="Times New Roman Greek" charset="-95"/>
              </a:rPr>
              <a:t>ορισμός </a:t>
            </a:r>
          </a:p>
          <a:p>
            <a:pPr algn="r">
              <a:lnSpc>
                <a:spcPct val="80000"/>
              </a:lnSpc>
            </a:pPr>
            <a:r>
              <a:rPr lang="el-GR" sz="1200" b="1" dirty="0">
                <a:solidFill>
                  <a:srgbClr val="FF0000"/>
                </a:solidFill>
                <a:latin typeface="Times New Roman Greek" charset="-95"/>
              </a:rPr>
              <a:t>στρατηγικών </a:t>
            </a:r>
          </a:p>
          <a:p>
            <a:pPr algn="r">
              <a:lnSpc>
                <a:spcPct val="80000"/>
              </a:lnSpc>
            </a:pPr>
            <a:r>
              <a:rPr lang="el-GR" sz="1200" b="1" dirty="0">
                <a:solidFill>
                  <a:srgbClr val="FF0000"/>
                </a:solidFill>
                <a:latin typeface="Times New Roman Greek" charset="-95"/>
              </a:rPr>
              <a:t>κατευθύνσεων</a:t>
            </a:r>
          </a:p>
          <a:p>
            <a:pPr algn="r">
              <a:lnSpc>
                <a:spcPct val="80000"/>
              </a:lnSpc>
            </a:pPr>
            <a:endParaRPr lang="el-GR" sz="1200" b="1" dirty="0">
              <a:solidFill>
                <a:srgbClr val="FF0000"/>
              </a:solidFill>
              <a:latin typeface="Times New Roman Greek" charset="-95"/>
            </a:endParaRPr>
          </a:p>
          <a:p>
            <a:pPr algn="r">
              <a:lnSpc>
                <a:spcPct val="80000"/>
              </a:lnSpc>
            </a:pPr>
            <a:endParaRPr lang="el-GR" sz="1200" b="1" dirty="0">
              <a:solidFill>
                <a:srgbClr val="FF0000"/>
              </a:solidFill>
              <a:latin typeface="Times New Roman Greek" charset="-95"/>
            </a:endParaRPr>
          </a:p>
          <a:p>
            <a:pPr algn="r">
              <a:lnSpc>
                <a:spcPct val="80000"/>
              </a:lnSpc>
            </a:pPr>
            <a:r>
              <a:rPr lang="el-GR" sz="1200" b="1" dirty="0">
                <a:solidFill>
                  <a:srgbClr val="FF0000"/>
                </a:solidFill>
                <a:latin typeface="Times New Roman Greek" charset="-95"/>
              </a:rPr>
              <a:t>Ενσωμάτωση </a:t>
            </a:r>
          </a:p>
          <a:p>
            <a:pPr algn="r">
              <a:lnSpc>
                <a:spcPct val="80000"/>
              </a:lnSpc>
            </a:pPr>
            <a:r>
              <a:rPr lang="en-US" sz="1200" b="1" dirty="0">
                <a:solidFill>
                  <a:srgbClr val="FF0000"/>
                </a:solidFill>
              </a:rPr>
              <a:t>BSC</a:t>
            </a:r>
            <a:r>
              <a:rPr lang="el-GR" sz="1200" b="1" dirty="0">
                <a:solidFill>
                  <a:srgbClr val="FF0000"/>
                </a:solidFill>
              </a:rPr>
              <a:t> </a:t>
            </a:r>
            <a:r>
              <a:rPr lang="el-GR" sz="1200" b="1" dirty="0">
                <a:solidFill>
                  <a:srgbClr val="FF0000"/>
                </a:solidFill>
                <a:latin typeface="Times New Roman Greek" charset="-95"/>
              </a:rPr>
              <a:t>στην </a:t>
            </a:r>
          </a:p>
          <a:p>
            <a:pPr algn="r">
              <a:lnSpc>
                <a:spcPct val="80000"/>
              </a:lnSpc>
            </a:pPr>
            <a:r>
              <a:rPr lang="el-GR" sz="1200" b="1" dirty="0">
                <a:solidFill>
                  <a:srgbClr val="FF0000"/>
                </a:solidFill>
                <a:latin typeface="Times New Roman Greek" charset="-95"/>
              </a:rPr>
              <a:t>ανάπτυξη </a:t>
            </a:r>
          </a:p>
          <a:p>
            <a:pPr algn="r">
              <a:lnSpc>
                <a:spcPct val="80000"/>
              </a:lnSpc>
            </a:pPr>
            <a:r>
              <a:rPr lang="el-GR" sz="1200" b="1" dirty="0">
                <a:solidFill>
                  <a:srgbClr val="FF0000"/>
                </a:solidFill>
                <a:latin typeface="Times New Roman Greek" charset="-95"/>
              </a:rPr>
              <a:t>Στρατηγικής</a:t>
            </a:r>
          </a:p>
          <a:p>
            <a:pPr algn="r">
              <a:lnSpc>
                <a:spcPct val="80000"/>
              </a:lnSpc>
            </a:pPr>
            <a:endParaRPr lang="el-GR" sz="1200" b="1" dirty="0">
              <a:solidFill>
                <a:schemeClr val="bg2"/>
              </a:solidFill>
              <a:latin typeface="Times New Roman Greek" charset="-95"/>
            </a:endParaRPr>
          </a:p>
        </p:txBody>
      </p:sp>
      <p:sp>
        <p:nvSpPr>
          <p:cNvPr id="111620" name="AutoShape 4"/>
          <p:cNvSpPr>
            <a:spLocks noChangeArrowheads="1"/>
          </p:cNvSpPr>
          <p:nvPr/>
        </p:nvSpPr>
        <p:spPr bwMode="auto">
          <a:xfrm>
            <a:off x="179388" y="1340768"/>
            <a:ext cx="2592387" cy="5328592"/>
          </a:xfrm>
          <a:prstGeom prst="rightArrowCallout">
            <a:avLst>
              <a:gd name="adj1" fmla="val 40968"/>
              <a:gd name="adj2" fmla="val 40968"/>
              <a:gd name="adj3" fmla="val 16667"/>
              <a:gd name="adj4" fmla="val 66667"/>
            </a:avLst>
          </a:prstGeom>
          <a:solidFill>
            <a:srgbClr val="00FF00"/>
          </a:solidFill>
          <a:ln w="12700">
            <a:solidFill>
              <a:schemeClr val="tx1"/>
            </a:solidFill>
            <a:miter lim="800000"/>
            <a:headEnd type="none" w="sm" len="sm"/>
            <a:tailEnd type="none" w="sm" len="sm"/>
          </a:ln>
          <a:effectLst/>
        </p:spPr>
        <p:txBody>
          <a:bodyPr wrap="none" anchor="ctr"/>
          <a:lstStyle/>
          <a:p>
            <a:pPr algn="r"/>
            <a:r>
              <a:rPr lang="el-GR" sz="1800" b="1" dirty="0">
                <a:solidFill>
                  <a:srgbClr val="0000FF"/>
                </a:solidFill>
                <a:latin typeface="Times New Roman Greek" charset="-95"/>
              </a:rPr>
              <a:t>Δημιουργία </a:t>
            </a:r>
          </a:p>
          <a:p>
            <a:pPr algn="r"/>
            <a:r>
              <a:rPr lang="el-GR" sz="1800" b="1" dirty="0">
                <a:solidFill>
                  <a:srgbClr val="0000FF"/>
                </a:solidFill>
                <a:latin typeface="Times New Roman Greek" charset="-95"/>
              </a:rPr>
              <a:t>Οργανωτικού </a:t>
            </a:r>
          </a:p>
          <a:p>
            <a:pPr algn="r"/>
            <a:r>
              <a:rPr lang="el-GR" sz="1800" b="1" dirty="0">
                <a:solidFill>
                  <a:srgbClr val="0000FF"/>
                </a:solidFill>
                <a:latin typeface="Times New Roman Greek" charset="-95"/>
              </a:rPr>
              <a:t>Πλαισίου</a:t>
            </a:r>
          </a:p>
          <a:p>
            <a:pPr algn="r"/>
            <a:endParaRPr lang="el-GR" sz="14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Προσδιορισμός </a:t>
            </a:r>
          </a:p>
          <a:p>
            <a:pPr algn="r">
              <a:lnSpc>
                <a:spcPct val="80000"/>
              </a:lnSpc>
            </a:pPr>
            <a:r>
              <a:rPr lang="el-GR" sz="1200" b="1" dirty="0">
                <a:solidFill>
                  <a:srgbClr val="002060"/>
                </a:solidFill>
                <a:latin typeface="Times New Roman Greek" charset="-95"/>
              </a:rPr>
              <a:t>αρχιτεκτονικής </a:t>
            </a:r>
            <a:r>
              <a:rPr lang="en-US" sz="1200" b="1" dirty="0">
                <a:solidFill>
                  <a:srgbClr val="002060"/>
                </a:solidFill>
                <a:latin typeface="Times New Roman Greek" charset="-95"/>
              </a:rPr>
              <a:t>BSC</a:t>
            </a:r>
            <a:r>
              <a:rPr lang="el-GR" sz="1200" b="1" dirty="0">
                <a:solidFill>
                  <a:srgbClr val="002060"/>
                </a:solidFill>
                <a:latin typeface="Times New Roman Greek" charset="-95"/>
              </a:rPr>
              <a:t> </a:t>
            </a:r>
          </a:p>
          <a:p>
            <a:pPr algn="r">
              <a:lnSpc>
                <a:spcPct val="80000"/>
              </a:lnSpc>
            </a:pPr>
            <a:endParaRPr lang="el-GR" sz="12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Καθορισμός </a:t>
            </a:r>
          </a:p>
          <a:p>
            <a:pPr algn="r">
              <a:lnSpc>
                <a:spcPct val="80000"/>
              </a:lnSpc>
            </a:pPr>
            <a:r>
              <a:rPr lang="el-GR" sz="1200" b="1" dirty="0">
                <a:solidFill>
                  <a:srgbClr val="002060"/>
                </a:solidFill>
                <a:latin typeface="Times New Roman Greek" charset="-95"/>
              </a:rPr>
              <a:t>οργάνωσης Έργου </a:t>
            </a:r>
          </a:p>
          <a:p>
            <a:pPr algn="r">
              <a:lnSpc>
                <a:spcPct val="80000"/>
              </a:lnSpc>
            </a:pPr>
            <a:endParaRPr lang="el-GR" sz="12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Διάπλαση </a:t>
            </a:r>
          </a:p>
          <a:p>
            <a:pPr algn="r">
              <a:lnSpc>
                <a:spcPct val="80000"/>
              </a:lnSpc>
            </a:pPr>
            <a:r>
              <a:rPr lang="el-GR" sz="1200" b="1" dirty="0">
                <a:solidFill>
                  <a:srgbClr val="002060"/>
                </a:solidFill>
                <a:latin typeface="Times New Roman Greek" charset="-95"/>
              </a:rPr>
              <a:t>σχεδίου ροής</a:t>
            </a:r>
          </a:p>
          <a:p>
            <a:pPr algn="r">
              <a:lnSpc>
                <a:spcPct val="80000"/>
              </a:lnSpc>
            </a:pPr>
            <a:r>
              <a:rPr lang="el-GR" sz="1200" b="1" dirty="0">
                <a:solidFill>
                  <a:srgbClr val="002060"/>
                </a:solidFill>
                <a:latin typeface="Times New Roman Greek" charset="-95"/>
              </a:rPr>
              <a:t> Έργου</a:t>
            </a:r>
          </a:p>
          <a:p>
            <a:pPr algn="r">
              <a:lnSpc>
                <a:spcPct val="80000"/>
              </a:lnSpc>
            </a:pPr>
            <a:endParaRPr lang="el-GR" sz="12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Διασφάλιση </a:t>
            </a:r>
          </a:p>
          <a:p>
            <a:pPr algn="r">
              <a:lnSpc>
                <a:spcPct val="80000"/>
              </a:lnSpc>
            </a:pPr>
            <a:r>
              <a:rPr lang="el-GR" sz="1200" b="1" dirty="0">
                <a:solidFill>
                  <a:srgbClr val="002060"/>
                </a:solidFill>
                <a:latin typeface="Times New Roman Greek" charset="-95"/>
              </a:rPr>
              <a:t>Πληροφόρησης</a:t>
            </a:r>
          </a:p>
          <a:p>
            <a:pPr algn="r">
              <a:lnSpc>
                <a:spcPct val="80000"/>
              </a:lnSpc>
            </a:pPr>
            <a:r>
              <a:rPr lang="el-GR" sz="1200" b="1" dirty="0">
                <a:solidFill>
                  <a:srgbClr val="002060"/>
                </a:solidFill>
                <a:latin typeface="Times New Roman Greek" charset="-95"/>
              </a:rPr>
              <a:t>Επικοινωνίας και </a:t>
            </a:r>
          </a:p>
          <a:p>
            <a:pPr algn="r">
              <a:lnSpc>
                <a:spcPct val="80000"/>
              </a:lnSpc>
            </a:pPr>
            <a:r>
              <a:rPr lang="el-GR" sz="1200" b="1" dirty="0">
                <a:solidFill>
                  <a:srgbClr val="002060"/>
                </a:solidFill>
                <a:latin typeface="Times New Roman Greek" charset="-95"/>
              </a:rPr>
              <a:t>Συμμετοχής</a:t>
            </a:r>
          </a:p>
          <a:p>
            <a:pPr algn="r">
              <a:lnSpc>
                <a:spcPct val="80000"/>
              </a:lnSpc>
            </a:pPr>
            <a:endParaRPr lang="el-GR" sz="12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Επισήμανση </a:t>
            </a:r>
          </a:p>
          <a:p>
            <a:pPr algn="r">
              <a:lnSpc>
                <a:spcPct val="80000"/>
              </a:lnSpc>
            </a:pPr>
            <a:r>
              <a:rPr lang="el-GR" sz="1200" b="1" dirty="0">
                <a:solidFill>
                  <a:srgbClr val="002060"/>
                </a:solidFill>
                <a:latin typeface="Times New Roman Greek" charset="-95"/>
              </a:rPr>
              <a:t>κριτικών </a:t>
            </a:r>
            <a:endParaRPr lang="en-US" sz="1200" b="1" dirty="0">
              <a:solidFill>
                <a:srgbClr val="002060"/>
              </a:solidFill>
              <a:latin typeface="Times New Roman Greek" charset="-95"/>
            </a:endParaRPr>
          </a:p>
          <a:p>
            <a:pPr algn="r">
              <a:lnSpc>
                <a:spcPct val="80000"/>
              </a:lnSpc>
            </a:pPr>
            <a:r>
              <a:rPr lang="el-GR" sz="1200" b="1" dirty="0">
                <a:solidFill>
                  <a:srgbClr val="002060"/>
                </a:solidFill>
                <a:latin typeface="Times New Roman Greek" charset="-95"/>
              </a:rPr>
              <a:t>παραγόντων</a:t>
            </a:r>
          </a:p>
          <a:p>
            <a:pPr algn="r">
              <a:lnSpc>
                <a:spcPct val="80000"/>
              </a:lnSpc>
            </a:pPr>
            <a:r>
              <a:rPr lang="el-GR" sz="1200" b="1" dirty="0">
                <a:solidFill>
                  <a:srgbClr val="002060"/>
                </a:solidFill>
                <a:latin typeface="Times New Roman Greek" charset="-95"/>
              </a:rPr>
              <a:t>επιτυχίας</a:t>
            </a:r>
          </a:p>
          <a:p>
            <a:pPr algn="r"/>
            <a:endParaRPr lang="el-GR" sz="1400" b="1" dirty="0">
              <a:solidFill>
                <a:schemeClr val="bg2"/>
              </a:solidFill>
              <a:latin typeface="Times New Roman Greek" charset="-95"/>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9750" y="260350"/>
            <a:ext cx="7920038" cy="1081088"/>
          </a:xfrm>
        </p:spPr>
        <p:txBody>
          <a:bodyPr/>
          <a:lstStyle/>
          <a:p>
            <a:pPr>
              <a:lnSpc>
                <a:spcPct val="80000"/>
              </a:lnSpc>
            </a:pPr>
            <a:r>
              <a:rPr lang="el-GR" sz="3600" b="1">
                <a:solidFill>
                  <a:srgbClr val="FF0000"/>
                </a:solidFill>
                <a:latin typeface="Comic Sans MS" pitchFamily="66" charset="0"/>
              </a:rPr>
              <a:t>Κεντρικοί άξονες στρατηγικής </a:t>
            </a:r>
            <a:br>
              <a:rPr lang="el-GR" sz="3600" b="1">
                <a:solidFill>
                  <a:srgbClr val="FF0000"/>
                </a:solidFill>
                <a:latin typeface="Comic Sans MS" pitchFamily="66" charset="0"/>
              </a:rPr>
            </a:br>
            <a:r>
              <a:rPr lang="el-GR" sz="3600" b="1">
                <a:solidFill>
                  <a:srgbClr val="FF0000"/>
                </a:solidFill>
                <a:latin typeface="Comic Sans MS" pitchFamily="66" charset="0"/>
              </a:rPr>
              <a:t>ανά επίπεδο διαστάσεων της </a:t>
            </a:r>
            <a:r>
              <a:rPr lang="en-US" sz="3600" b="1">
                <a:solidFill>
                  <a:srgbClr val="FF0000"/>
                </a:solidFill>
                <a:latin typeface="Comic Sans MS" pitchFamily="66" charset="0"/>
              </a:rPr>
              <a:t>BSC</a:t>
            </a:r>
            <a:endParaRPr lang="el-GR" sz="3600" b="1">
              <a:solidFill>
                <a:srgbClr val="FF0000"/>
              </a:solidFill>
              <a:latin typeface="Comic Sans MS" pitchFamily="66" charset="0"/>
            </a:endParaRPr>
          </a:p>
        </p:txBody>
      </p:sp>
      <p:sp>
        <p:nvSpPr>
          <p:cNvPr id="48131" name="Text Box 3"/>
          <p:cNvSpPr txBox="1">
            <a:spLocks noChangeArrowheads="1"/>
          </p:cNvSpPr>
          <p:nvPr/>
        </p:nvSpPr>
        <p:spPr bwMode="auto">
          <a:xfrm>
            <a:off x="7072313" y="3519488"/>
            <a:ext cx="668337" cy="457200"/>
          </a:xfrm>
          <a:prstGeom prst="rect">
            <a:avLst/>
          </a:prstGeom>
          <a:noFill/>
          <a:ln w="12700">
            <a:noFill/>
            <a:miter lim="800000"/>
            <a:headEnd type="none" w="sm" len="sm"/>
            <a:tailEnd type="none" w="sm" len="sm"/>
          </a:ln>
          <a:effectLst/>
        </p:spPr>
        <p:txBody>
          <a:bodyPr>
            <a:spAutoFit/>
          </a:bodyPr>
          <a:lstStyle/>
          <a:p>
            <a:endParaRPr lang="en-GB"/>
          </a:p>
        </p:txBody>
      </p:sp>
      <p:sp>
        <p:nvSpPr>
          <p:cNvPr id="48132" name="Rectangle 4"/>
          <p:cNvSpPr>
            <a:spLocks noChangeArrowheads="1"/>
          </p:cNvSpPr>
          <p:nvPr/>
        </p:nvSpPr>
        <p:spPr bwMode="auto">
          <a:xfrm>
            <a:off x="250825" y="1557338"/>
            <a:ext cx="2449513" cy="935037"/>
          </a:xfrm>
          <a:prstGeom prst="rect">
            <a:avLst/>
          </a:prstGeom>
          <a:solidFill>
            <a:schemeClr val="tx2"/>
          </a:solidFill>
          <a:ln w="38100">
            <a:solidFill>
              <a:srgbClr val="FF0000"/>
            </a:solidFill>
            <a:miter lim="800000"/>
            <a:headEnd type="none" w="sm" len="sm"/>
            <a:tailEnd type="none" w="sm" len="sm"/>
          </a:ln>
          <a:effectLst/>
        </p:spPr>
        <p:txBody>
          <a:bodyPr wrap="none" anchor="ctr"/>
          <a:lstStyle/>
          <a:p>
            <a:pPr algn="ctr"/>
            <a:r>
              <a:rPr lang="el-GR" sz="1800" b="1">
                <a:solidFill>
                  <a:srgbClr val="FF0000"/>
                </a:solidFill>
                <a:effectLst>
                  <a:outerShdw blurRad="38100" dist="38100" dir="2700000" algn="tl">
                    <a:srgbClr val="000000"/>
                  </a:outerShdw>
                </a:effectLst>
                <a:latin typeface="Comic Sans MS" pitchFamily="66" charset="0"/>
              </a:rPr>
              <a:t>Όραμα</a:t>
            </a:r>
          </a:p>
          <a:p>
            <a:pPr algn="ctr"/>
            <a:r>
              <a:rPr lang="el-GR" sz="1800" b="1">
                <a:solidFill>
                  <a:srgbClr val="FF0000"/>
                </a:solidFill>
                <a:effectLst>
                  <a:outerShdw blurRad="38100" dist="38100" dir="2700000" algn="tl">
                    <a:srgbClr val="000000"/>
                  </a:outerShdw>
                </a:effectLst>
                <a:latin typeface="Comic Sans MS" pitchFamily="66" charset="0"/>
              </a:rPr>
              <a:t>Στρατηγικοί Στόχοι</a:t>
            </a:r>
          </a:p>
        </p:txBody>
      </p:sp>
      <p:sp>
        <p:nvSpPr>
          <p:cNvPr id="48133" name="Rectangle 5"/>
          <p:cNvSpPr>
            <a:spLocks noChangeArrowheads="1"/>
          </p:cNvSpPr>
          <p:nvPr/>
        </p:nvSpPr>
        <p:spPr bwMode="auto">
          <a:xfrm>
            <a:off x="1476375" y="2565400"/>
            <a:ext cx="2376488" cy="863600"/>
          </a:xfrm>
          <a:prstGeom prst="rect">
            <a:avLst/>
          </a:prstGeom>
          <a:solidFill>
            <a:schemeClr val="accent2"/>
          </a:solidFill>
          <a:ln w="12700">
            <a:solidFill>
              <a:srgbClr val="FF0000"/>
            </a:solidFill>
            <a:miter lim="800000"/>
            <a:headEnd type="none" w="sm" len="sm"/>
            <a:tailEnd type="none" w="sm" len="sm"/>
          </a:ln>
          <a:effectLst/>
        </p:spPr>
        <p:txBody>
          <a:bodyPr wrap="none" anchor="ctr"/>
          <a:lstStyle/>
          <a:p>
            <a:pPr algn="ctr"/>
            <a:r>
              <a:rPr lang="el-GR" sz="1600" b="1">
                <a:solidFill>
                  <a:schemeClr val="bg2"/>
                </a:solidFill>
              </a:rPr>
              <a:t>Διάσταση </a:t>
            </a:r>
          </a:p>
          <a:p>
            <a:pPr algn="ctr"/>
            <a:r>
              <a:rPr lang="el-GR" sz="1600" b="1">
                <a:solidFill>
                  <a:schemeClr val="bg2"/>
                </a:solidFill>
              </a:rPr>
              <a:t>Δημόσιας Εντολής</a:t>
            </a:r>
          </a:p>
          <a:p>
            <a:pPr algn="ctr"/>
            <a:r>
              <a:rPr lang="el-GR" sz="1000" b="1">
                <a:solidFill>
                  <a:schemeClr val="bg2"/>
                </a:solidFill>
              </a:rPr>
              <a:t>(Κάλυψη αναγκών-Αποδοτικότητα)</a:t>
            </a:r>
          </a:p>
        </p:txBody>
      </p:sp>
      <p:sp>
        <p:nvSpPr>
          <p:cNvPr id="48134" name="Rectangle 6"/>
          <p:cNvSpPr>
            <a:spLocks noChangeArrowheads="1"/>
          </p:cNvSpPr>
          <p:nvPr/>
        </p:nvSpPr>
        <p:spPr bwMode="auto">
          <a:xfrm>
            <a:off x="2700338" y="3500438"/>
            <a:ext cx="2376487" cy="863600"/>
          </a:xfrm>
          <a:prstGeom prst="rect">
            <a:avLst/>
          </a:prstGeom>
          <a:solidFill>
            <a:schemeClr val="accent2"/>
          </a:solidFill>
          <a:ln w="12700">
            <a:solidFill>
              <a:srgbClr val="FF0000"/>
            </a:solidFill>
            <a:miter lim="800000"/>
            <a:headEnd type="none" w="sm" len="sm"/>
            <a:tailEnd type="none" w="sm" len="sm"/>
          </a:ln>
          <a:effectLst/>
        </p:spPr>
        <p:txBody>
          <a:bodyPr wrap="none" anchor="ctr"/>
          <a:lstStyle/>
          <a:p>
            <a:pPr algn="ctr"/>
            <a:r>
              <a:rPr lang="el-GR" sz="1600" b="1">
                <a:solidFill>
                  <a:schemeClr val="bg2"/>
                </a:solidFill>
              </a:rPr>
              <a:t>Πελατοκεντρική</a:t>
            </a:r>
          </a:p>
          <a:p>
            <a:pPr algn="ctr"/>
            <a:r>
              <a:rPr lang="el-GR" sz="1600" b="1">
                <a:solidFill>
                  <a:schemeClr val="bg2"/>
                </a:solidFill>
              </a:rPr>
              <a:t>Διάσταση</a:t>
            </a:r>
          </a:p>
        </p:txBody>
      </p:sp>
      <p:sp>
        <p:nvSpPr>
          <p:cNvPr id="48135" name="Rectangle 7"/>
          <p:cNvSpPr>
            <a:spLocks noChangeArrowheads="1"/>
          </p:cNvSpPr>
          <p:nvPr/>
        </p:nvSpPr>
        <p:spPr bwMode="auto">
          <a:xfrm>
            <a:off x="3924300" y="4437063"/>
            <a:ext cx="2376488" cy="863600"/>
          </a:xfrm>
          <a:prstGeom prst="rect">
            <a:avLst/>
          </a:prstGeom>
          <a:solidFill>
            <a:schemeClr val="accent2"/>
          </a:solidFill>
          <a:ln w="12700">
            <a:solidFill>
              <a:srgbClr val="FF0000"/>
            </a:solidFill>
            <a:miter lim="800000"/>
            <a:headEnd type="none" w="sm" len="sm"/>
            <a:tailEnd type="none" w="sm" len="sm"/>
          </a:ln>
          <a:effectLst/>
        </p:spPr>
        <p:txBody>
          <a:bodyPr wrap="none" anchor="ctr"/>
          <a:lstStyle/>
          <a:p>
            <a:pPr algn="ctr"/>
            <a:r>
              <a:rPr lang="el-GR" sz="1600" b="1">
                <a:solidFill>
                  <a:schemeClr val="bg2"/>
                </a:solidFill>
              </a:rPr>
              <a:t>Εσωτερικές </a:t>
            </a:r>
          </a:p>
          <a:p>
            <a:pPr algn="ctr"/>
            <a:r>
              <a:rPr lang="el-GR" sz="1600" b="1">
                <a:solidFill>
                  <a:schemeClr val="bg2"/>
                </a:solidFill>
              </a:rPr>
              <a:t>Διαδικασίες</a:t>
            </a:r>
          </a:p>
        </p:txBody>
      </p:sp>
      <p:sp>
        <p:nvSpPr>
          <p:cNvPr id="48136" name="Rectangle 8"/>
          <p:cNvSpPr>
            <a:spLocks noChangeArrowheads="1"/>
          </p:cNvSpPr>
          <p:nvPr/>
        </p:nvSpPr>
        <p:spPr bwMode="auto">
          <a:xfrm>
            <a:off x="5148263" y="5373688"/>
            <a:ext cx="2376487" cy="863600"/>
          </a:xfrm>
          <a:prstGeom prst="rect">
            <a:avLst/>
          </a:prstGeom>
          <a:solidFill>
            <a:schemeClr val="accent2"/>
          </a:solidFill>
          <a:ln w="12700">
            <a:solidFill>
              <a:srgbClr val="FF0000"/>
            </a:solidFill>
            <a:miter lim="800000"/>
            <a:headEnd type="none" w="sm" len="sm"/>
            <a:tailEnd type="none" w="sm" len="sm"/>
          </a:ln>
          <a:effectLst/>
        </p:spPr>
        <p:txBody>
          <a:bodyPr wrap="none" anchor="ctr"/>
          <a:lstStyle/>
          <a:p>
            <a:pPr algn="ctr"/>
            <a:r>
              <a:rPr lang="el-GR" sz="1600" b="1">
                <a:solidFill>
                  <a:schemeClr val="bg2"/>
                </a:solidFill>
              </a:rPr>
              <a:t>Μάθηση  </a:t>
            </a:r>
          </a:p>
          <a:p>
            <a:pPr algn="ctr"/>
            <a:r>
              <a:rPr lang="el-GR" sz="1600" b="1">
                <a:solidFill>
                  <a:schemeClr val="bg2"/>
                </a:solidFill>
              </a:rPr>
              <a:t>Οργανωτική Ανάπτυξη</a:t>
            </a:r>
          </a:p>
        </p:txBody>
      </p:sp>
      <p:sp>
        <p:nvSpPr>
          <p:cNvPr id="48137" name="AutoShape 9"/>
          <p:cNvSpPr>
            <a:spLocks noChangeArrowheads="1"/>
          </p:cNvSpPr>
          <p:nvPr/>
        </p:nvSpPr>
        <p:spPr bwMode="auto">
          <a:xfrm rot="16200000" flipH="1" flipV="1">
            <a:off x="719932" y="2566194"/>
            <a:ext cx="647700" cy="71913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2CE319"/>
          </a:solidFill>
          <a:ln w="12700">
            <a:solidFill>
              <a:schemeClr val="tx1"/>
            </a:solidFill>
            <a:miter lim="800000"/>
            <a:headEnd type="none" w="sm" len="sm"/>
            <a:tailEnd type="none" w="sm" len="sm"/>
          </a:ln>
          <a:effectLst/>
        </p:spPr>
        <p:txBody>
          <a:bodyPr wrap="none" anchor="ctr"/>
          <a:lstStyle/>
          <a:p>
            <a:endParaRPr lang="el-GR"/>
          </a:p>
        </p:txBody>
      </p:sp>
      <p:sp>
        <p:nvSpPr>
          <p:cNvPr id="48138" name="AutoShape 10"/>
          <p:cNvSpPr>
            <a:spLocks noChangeArrowheads="1"/>
          </p:cNvSpPr>
          <p:nvPr/>
        </p:nvSpPr>
        <p:spPr bwMode="auto">
          <a:xfrm rot="16200000" flipH="1" flipV="1">
            <a:off x="1943894" y="3464719"/>
            <a:ext cx="647700" cy="71913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2CE319"/>
          </a:solidFill>
          <a:ln w="12700">
            <a:solidFill>
              <a:schemeClr val="tx1"/>
            </a:solidFill>
            <a:miter lim="800000"/>
            <a:headEnd type="none" w="sm" len="sm"/>
            <a:tailEnd type="none" w="sm" len="sm"/>
          </a:ln>
          <a:effectLst/>
        </p:spPr>
        <p:txBody>
          <a:bodyPr wrap="none" anchor="ctr"/>
          <a:lstStyle/>
          <a:p>
            <a:endParaRPr lang="el-GR"/>
          </a:p>
        </p:txBody>
      </p:sp>
      <p:sp>
        <p:nvSpPr>
          <p:cNvPr id="48139" name="AutoShape 11"/>
          <p:cNvSpPr>
            <a:spLocks noChangeArrowheads="1"/>
          </p:cNvSpPr>
          <p:nvPr/>
        </p:nvSpPr>
        <p:spPr bwMode="auto">
          <a:xfrm rot="16200000" flipH="1" flipV="1">
            <a:off x="3167857" y="4401344"/>
            <a:ext cx="647700" cy="71913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2CE319"/>
          </a:solidFill>
          <a:ln w="12700">
            <a:solidFill>
              <a:schemeClr val="tx1"/>
            </a:solidFill>
            <a:miter lim="800000"/>
            <a:headEnd type="none" w="sm" len="sm"/>
            <a:tailEnd type="none" w="sm" len="sm"/>
          </a:ln>
          <a:effectLst/>
        </p:spPr>
        <p:txBody>
          <a:bodyPr wrap="none" anchor="ctr"/>
          <a:lstStyle/>
          <a:p>
            <a:endParaRPr lang="el-GR"/>
          </a:p>
        </p:txBody>
      </p:sp>
      <p:sp>
        <p:nvSpPr>
          <p:cNvPr id="48140" name="AutoShape 12"/>
          <p:cNvSpPr>
            <a:spLocks noChangeArrowheads="1"/>
          </p:cNvSpPr>
          <p:nvPr/>
        </p:nvSpPr>
        <p:spPr bwMode="auto">
          <a:xfrm rot="16200000" flipH="1" flipV="1">
            <a:off x="4391819" y="5337969"/>
            <a:ext cx="647700" cy="71913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2CE319"/>
          </a:solidFill>
          <a:ln w="12700">
            <a:solidFill>
              <a:schemeClr val="tx1"/>
            </a:solidFill>
            <a:miter lim="800000"/>
            <a:headEnd type="none" w="sm" len="sm"/>
            <a:tailEnd type="none" w="sm" len="sm"/>
          </a:ln>
          <a:effectLst/>
        </p:spPr>
        <p:txBody>
          <a:bodyPr wrap="none" anchor="ctr"/>
          <a:lstStyle/>
          <a:p>
            <a:endParaRPr lang="el-GR"/>
          </a:p>
        </p:txBody>
      </p:sp>
      <p:sp>
        <p:nvSpPr>
          <p:cNvPr id="48141" name="AutoShape 13"/>
          <p:cNvSpPr>
            <a:spLocks noChangeArrowheads="1"/>
          </p:cNvSpPr>
          <p:nvPr/>
        </p:nvSpPr>
        <p:spPr bwMode="auto">
          <a:xfrm rot="3155326" flipH="1">
            <a:off x="5110957" y="3804444"/>
            <a:ext cx="852487" cy="5238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type="none" w="sm" len="sm"/>
            <a:tailEnd type="none" w="sm" len="sm"/>
          </a:ln>
          <a:effectLst/>
        </p:spPr>
        <p:txBody>
          <a:bodyPr wrap="none" anchor="ctr"/>
          <a:lstStyle/>
          <a:p>
            <a:endParaRPr lang="el-GR"/>
          </a:p>
        </p:txBody>
      </p:sp>
      <p:sp>
        <p:nvSpPr>
          <p:cNvPr id="48142" name="AutoShape 14"/>
          <p:cNvSpPr>
            <a:spLocks noChangeArrowheads="1"/>
          </p:cNvSpPr>
          <p:nvPr/>
        </p:nvSpPr>
        <p:spPr bwMode="auto">
          <a:xfrm rot="3155326" flipH="1">
            <a:off x="6352382" y="4745831"/>
            <a:ext cx="852488" cy="5238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rgbClr val="2CE319"/>
            </a:solidFill>
            <a:miter lim="800000"/>
            <a:headEnd type="none" w="sm" len="sm"/>
            <a:tailEnd type="none" w="sm" len="sm"/>
          </a:ln>
          <a:effectLst/>
        </p:spPr>
        <p:txBody>
          <a:bodyPr wrap="none" anchor="ctr"/>
          <a:lstStyle/>
          <a:p>
            <a:endParaRPr lang="el-GR"/>
          </a:p>
        </p:txBody>
      </p:sp>
      <p:sp>
        <p:nvSpPr>
          <p:cNvPr id="48143" name="AutoShape 15"/>
          <p:cNvSpPr>
            <a:spLocks noChangeArrowheads="1"/>
          </p:cNvSpPr>
          <p:nvPr/>
        </p:nvSpPr>
        <p:spPr bwMode="auto">
          <a:xfrm rot="3155326" flipH="1">
            <a:off x="3831432" y="2872581"/>
            <a:ext cx="852488" cy="5238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type="none" w="sm" len="sm"/>
            <a:tailEnd type="none" w="sm" len="sm"/>
          </a:ln>
          <a:effectLst/>
        </p:spPr>
        <p:txBody>
          <a:bodyPr wrap="none" anchor="ctr"/>
          <a:lstStyle/>
          <a:p>
            <a:endParaRPr lang="el-GR"/>
          </a:p>
        </p:txBody>
      </p:sp>
      <p:sp>
        <p:nvSpPr>
          <p:cNvPr id="48144" name="AutoShape 16"/>
          <p:cNvSpPr>
            <a:spLocks noChangeArrowheads="1"/>
          </p:cNvSpPr>
          <p:nvPr/>
        </p:nvSpPr>
        <p:spPr bwMode="auto">
          <a:xfrm rot="3155326" flipH="1">
            <a:off x="2678907" y="1937544"/>
            <a:ext cx="852487" cy="5238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12700">
            <a:solidFill>
              <a:schemeClr val="tx1"/>
            </a:solidFill>
            <a:miter lim="800000"/>
            <a:headEnd type="none" w="sm" len="sm"/>
            <a:tailEnd type="none" w="sm" len="sm"/>
          </a:ln>
          <a:effectLst/>
        </p:spPr>
        <p:txBody>
          <a:bodyPr wrap="none" anchor="ctr"/>
          <a:lstStyle/>
          <a:p>
            <a:endParaRPr lang="el-GR"/>
          </a:p>
        </p:txBody>
      </p:sp>
      <p:sp>
        <p:nvSpPr>
          <p:cNvPr id="48145" name="AutoShape 17"/>
          <p:cNvSpPr>
            <a:spLocks noChangeArrowheads="1"/>
          </p:cNvSpPr>
          <p:nvPr/>
        </p:nvSpPr>
        <p:spPr bwMode="auto">
          <a:xfrm>
            <a:off x="7667625" y="4221163"/>
            <a:ext cx="1476375" cy="1295400"/>
          </a:xfrm>
          <a:prstGeom prst="wedgeRoundRectCallout">
            <a:avLst>
              <a:gd name="adj1" fmla="val -57634"/>
              <a:gd name="adj2" fmla="val 68870"/>
              <a:gd name="adj3" fmla="val 16667"/>
            </a:avLst>
          </a:prstGeom>
          <a:solidFill>
            <a:schemeClr val="bg1"/>
          </a:solidFill>
          <a:ln w="12700">
            <a:solidFill>
              <a:schemeClr val="tx1"/>
            </a:solidFill>
            <a:miter lim="800000"/>
            <a:headEnd type="none" w="sm" len="sm"/>
            <a:tailEnd type="none" w="sm" len="sm"/>
          </a:ln>
          <a:effectLst/>
        </p:spPr>
        <p:txBody>
          <a:bodyPr/>
          <a:lstStyle/>
          <a:p>
            <a:pPr algn="ctr"/>
            <a:endParaRPr lang="en-GB"/>
          </a:p>
        </p:txBody>
      </p:sp>
      <p:sp>
        <p:nvSpPr>
          <p:cNvPr id="48146" name="AutoShape 18"/>
          <p:cNvSpPr>
            <a:spLocks noChangeArrowheads="1"/>
          </p:cNvSpPr>
          <p:nvPr/>
        </p:nvSpPr>
        <p:spPr bwMode="auto">
          <a:xfrm>
            <a:off x="6227763" y="2924175"/>
            <a:ext cx="1584325" cy="1296988"/>
          </a:xfrm>
          <a:prstGeom prst="wedgeRoundRectCallout">
            <a:avLst>
              <a:gd name="adj1" fmla="val -57116"/>
              <a:gd name="adj2" fmla="val 68847"/>
              <a:gd name="adj3" fmla="val 16667"/>
            </a:avLst>
          </a:prstGeom>
          <a:solidFill>
            <a:schemeClr val="bg1"/>
          </a:solidFill>
          <a:ln w="12700">
            <a:solidFill>
              <a:schemeClr val="tx1"/>
            </a:solidFill>
            <a:miter lim="800000"/>
            <a:headEnd type="none" w="sm" len="sm"/>
            <a:tailEnd type="none" w="sm" len="sm"/>
          </a:ln>
          <a:effectLst/>
        </p:spPr>
        <p:txBody>
          <a:bodyPr/>
          <a:lstStyle/>
          <a:p>
            <a:pPr algn="ctr"/>
            <a:endParaRPr lang="en-GB"/>
          </a:p>
        </p:txBody>
      </p:sp>
      <p:sp>
        <p:nvSpPr>
          <p:cNvPr id="48147" name="AutoShape 19"/>
          <p:cNvSpPr>
            <a:spLocks noChangeArrowheads="1"/>
          </p:cNvSpPr>
          <p:nvPr/>
        </p:nvSpPr>
        <p:spPr bwMode="auto">
          <a:xfrm>
            <a:off x="4643438" y="1916113"/>
            <a:ext cx="1584325" cy="1368425"/>
          </a:xfrm>
          <a:prstGeom prst="wedgeRoundRectCallout">
            <a:avLst>
              <a:gd name="adj1" fmla="val -57116"/>
              <a:gd name="adj2" fmla="val 67866"/>
              <a:gd name="adj3" fmla="val 16667"/>
            </a:avLst>
          </a:prstGeom>
          <a:solidFill>
            <a:schemeClr val="bg1"/>
          </a:solidFill>
          <a:ln w="12700">
            <a:solidFill>
              <a:schemeClr val="tx1"/>
            </a:solidFill>
            <a:miter lim="800000"/>
            <a:headEnd type="none" w="sm" len="sm"/>
            <a:tailEnd type="none" w="sm" len="sm"/>
          </a:ln>
          <a:effectLst/>
        </p:spPr>
        <p:txBody>
          <a:bodyPr/>
          <a:lstStyle/>
          <a:p>
            <a:pPr algn="ctr"/>
            <a:endParaRPr lang="en-GB"/>
          </a:p>
        </p:txBody>
      </p:sp>
      <p:sp>
        <p:nvSpPr>
          <p:cNvPr id="48148" name="AutoShape 20"/>
          <p:cNvSpPr>
            <a:spLocks noChangeArrowheads="1"/>
          </p:cNvSpPr>
          <p:nvPr/>
        </p:nvSpPr>
        <p:spPr bwMode="auto">
          <a:xfrm rot="10800000">
            <a:off x="250825" y="3644900"/>
            <a:ext cx="1476375" cy="1296988"/>
          </a:xfrm>
          <a:prstGeom prst="wedgeRoundRectCallout">
            <a:avLst>
              <a:gd name="adj1" fmla="val -57528"/>
              <a:gd name="adj2" fmla="val 68847"/>
              <a:gd name="adj3" fmla="val 16667"/>
            </a:avLst>
          </a:prstGeom>
          <a:solidFill>
            <a:schemeClr val="bg1"/>
          </a:solidFill>
          <a:ln w="12700">
            <a:solidFill>
              <a:schemeClr val="tx1"/>
            </a:solidFill>
            <a:miter lim="800000"/>
            <a:headEnd type="none" w="sm" len="sm"/>
            <a:tailEnd type="none" w="sm" len="sm"/>
          </a:ln>
          <a:effectLst/>
        </p:spPr>
        <p:txBody>
          <a:bodyPr rot="10800000"/>
          <a:lstStyle/>
          <a:p>
            <a:pPr algn="ctr"/>
            <a:endParaRPr lang="en-GB"/>
          </a:p>
        </p:txBody>
      </p:sp>
      <p:sp>
        <p:nvSpPr>
          <p:cNvPr id="48149" name="Text Box 21"/>
          <p:cNvSpPr txBox="1">
            <a:spLocks noChangeArrowheads="1"/>
          </p:cNvSpPr>
          <p:nvPr/>
        </p:nvSpPr>
        <p:spPr bwMode="auto">
          <a:xfrm>
            <a:off x="4716463" y="1989138"/>
            <a:ext cx="1584325" cy="1187450"/>
          </a:xfrm>
          <a:prstGeom prst="rect">
            <a:avLst/>
          </a:prstGeom>
          <a:noFill/>
          <a:ln w="12700">
            <a:noFill/>
            <a:miter lim="800000"/>
            <a:headEnd type="none" w="sm" len="sm"/>
            <a:tailEnd type="none" w="sm" len="sm"/>
          </a:ln>
          <a:effectLst/>
        </p:spPr>
        <p:txBody>
          <a:bodyPr>
            <a:spAutoFit/>
          </a:bodyPr>
          <a:lstStyle/>
          <a:p>
            <a:r>
              <a:rPr lang="el-GR" sz="1200" b="1">
                <a:solidFill>
                  <a:srgbClr val="1F24F5"/>
                </a:solidFill>
                <a:latin typeface="Times New Roman" pitchFamily="18" charset="0"/>
              </a:rPr>
              <a:t>Επιδιώκουμε </a:t>
            </a:r>
          </a:p>
          <a:p>
            <a:r>
              <a:rPr lang="el-GR" sz="1200" b="1">
                <a:solidFill>
                  <a:srgbClr val="1F24F5"/>
                </a:solidFill>
                <a:latin typeface="Times New Roman" pitchFamily="18" charset="0"/>
              </a:rPr>
              <a:t>την μέγιστη προστιθέμενη αξία για Ασθενείς, Παραπέμπτοντες</a:t>
            </a:r>
            <a:r>
              <a:rPr lang="en-US" sz="1200" b="1">
                <a:solidFill>
                  <a:srgbClr val="1F24F5"/>
                </a:solidFill>
                <a:latin typeface="Times New Roman" pitchFamily="18" charset="0"/>
              </a:rPr>
              <a:t>,</a:t>
            </a:r>
            <a:r>
              <a:rPr lang="el-GR" sz="1200" b="1">
                <a:solidFill>
                  <a:srgbClr val="1F24F5"/>
                </a:solidFill>
                <a:latin typeface="Times New Roman" pitchFamily="18" charset="0"/>
              </a:rPr>
              <a:t> Χρηματοδότες</a:t>
            </a:r>
          </a:p>
        </p:txBody>
      </p:sp>
      <p:sp>
        <p:nvSpPr>
          <p:cNvPr id="48150" name="Text Box 22"/>
          <p:cNvSpPr txBox="1">
            <a:spLocks noChangeArrowheads="1"/>
          </p:cNvSpPr>
          <p:nvPr/>
        </p:nvSpPr>
        <p:spPr bwMode="auto">
          <a:xfrm>
            <a:off x="6300788" y="3068638"/>
            <a:ext cx="1368425" cy="1187450"/>
          </a:xfrm>
          <a:prstGeom prst="rect">
            <a:avLst/>
          </a:prstGeom>
          <a:noFill/>
          <a:ln w="12700">
            <a:noFill/>
            <a:miter lim="800000"/>
            <a:headEnd type="none" w="sm" len="sm"/>
            <a:tailEnd type="none" w="sm" len="sm"/>
          </a:ln>
          <a:effectLst/>
        </p:spPr>
        <p:txBody>
          <a:bodyPr>
            <a:spAutoFit/>
          </a:bodyPr>
          <a:lstStyle/>
          <a:p>
            <a:r>
              <a:rPr lang="el-GR" sz="1200" b="1">
                <a:solidFill>
                  <a:srgbClr val="1F24F5"/>
                </a:solidFill>
                <a:latin typeface="Times New Roman" pitchFamily="18" charset="0"/>
              </a:rPr>
              <a:t>Επιδιώκουμε την απλούστευση και  βελτιστοποίηση των διαδικασιών περίθαλψης</a:t>
            </a:r>
          </a:p>
          <a:p>
            <a:endParaRPr lang="el-GR" sz="1200" b="1">
              <a:solidFill>
                <a:srgbClr val="1F24F5"/>
              </a:solidFill>
              <a:latin typeface="Times New Roman" pitchFamily="18" charset="0"/>
            </a:endParaRPr>
          </a:p>
        </p:txBody>
      </p:sp>
      <p:sp>
        <p:nvSpPr>
          <p:cNvPr id="48151" name="Text Box 23"/>
          <p:cNvSpPr txBox="1">
            <a:spLocks noChangeArrowheads="1"/>
          </p:cNvSpPr>
          <p:nvPr/>
        </p:nvSpPr>
        <p:spPr bwMode="auto">
          <a:xfrm>
            <a:off x="7775575" y="4292600"/>
            <a:ext cx="1368425" cy="1370013"/>
          </a:xfrm>
          <a:prstGeom prst="rect">
            <a:avLst/>
          </a:prstGeom>
          <a:noFill/>
          <a:ln w="12700">
            <a:noFill/>
            <a:miter lim="800000"/>
            <a:headEnd type="none" w="sm" len="sm"/>
            <a:tailEnd type="none" w="sm" len="sm"/>
          </a:ln>
          <a:effectLst/>
        </p:spPr>
        <p:txBody>
          <a:bodyPr>
            <a:spAutoFit/>
          </a:bodyPr>
          <a:lstStyle/>
          <a:p>
            <a:r>
              <a:rPr lang="el-GR" sz="1200" b="1">
                <a:solidFill>
                  <a:srgbClr val="1F24F5"/>
                </a:solidFill>
                <a:latin typeface="Times New Roman" pitchFamily="18" charset="0"/>
              </a:rPr>
              <a:t>Επιδιώκουμε την ανάπτυξη τεχνικών και δεξιοτήτων και βελτίωση όλων των δυναμικών </a:t>
            </a:r>
          </a:p>
          <a:p>
            <a:endParaRPr lang="el-GR" sz="1200" b="1">
              <a:solidFill>
                <a:srgbClr val="1F24F5"/>
              </a:solidFill>
              <a:latin typeface="Times New Roman" pitchFamily="18" charset="0"/>
            </a:endParaRPr>
          </a:p>
        </p:txBody>
      </p:sp>
      <p:sp>
        <p:nvSpPr>
          <p:cNvPr id="48152" name="Text Box 24"/>
          <p:cNvSpPr txBox="1">
            <a:spLocks noChangeArrowheads="1"/>
          </p:cNvSpPr>
          <p:nvPr/>
        </p:nvSpPr>
        <p:spPr bwMode="auto">
          <a:xfrm>
            <a:off x="323850" y="3716338"/>
            <a:ext cx="1439863" cy="1187450"/>
          </a:xfrm>
          <a:prstGeom prst="rect">
            <a:avLst/>
          </a:prstGeom>
          <a:noFill/>
          <a:ln w="12700">
            <a:noFill/>
            <a:miter lim="800000"/>
            <a:headEnd type="none" w="sm" len="sm"/>
            <a:tailEnd type="none" w="sm" len="sm"/>
          </a:ln>
          <a:effectLst/>
        </p:spPr>
        <p:txBody>
          <a:bodyPr>
            <a:spAutoFit/>
          </a:bodyPr>
          <a:lstStyle/>
          <a:p>
            <a:r>
              <a:rPr lang="el-GR" sz="1200" b="1">
                <a:solidFill>
                  <a:srgbClr val="1F24F5"/>
                </a:solidFill>
                <a:latin typeface="Times New Roman" pitchFamily="18" charset="0"/>
              </a:rPr>
              <a:t>Επιδιώκουμε </a:t>
            </a:r>
          </a:p>
          <a:p>
            <a:r>
              <a:rPr lang="el-GR" sz="1200" b="1">
                <a:solidFill>
                  <a:srgbClr val="1F24F5"/>
                </a:solidFill>
                <a:latin typeface="Times New Roman" pitchFamily="18" charset="0"/>
              </a:rPr>
              <a:t>την μέγιστη παραγωγικότητα,</a:t>
            </a:r>
          </a:p>
          <a:p>
            <a:r>
              <a:rPr lang="el-GR" sz="1200" b="1">
                <a:solidFill>
                  <a:srgbClr val="1F24F5"/>
                </a:solidFill>
                <a:latin typeface="Times New Roman" pitchFamily="18" charset="0"/>
              </a:rPr>
              <a:t>κάλυψη αναγκών με το ελάχιστο δυνατό κόστος</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23850" y="0"/>
            <a:ext cx="8382000" cy="1262063"/>
          </a:xfrm>
        </p:spPr>
        <p:txBody>
          <a:bodyPr/>
          <a:lstStyle/>
          <a:p>
            <a:pPr>
              <a:lnSpc>
                <a:spcPct val="60000"/>
              </a:lnSpc>
            </a:pPr>
            <a:r>
              <a:rPr lang="el-GR" sz="3600" b="1">
                <a:solidFill>
                  <a:srgbClr val="FF0000"/>
                </a:solidFill>
                <a:latin typeface="Comic Sans MS" pitchFamily="66" charset="0"/>
              </a:rPr>
              <a:t>Χάρτης Στρατηγικής</a:t>
            </a:r>
            <a:r>
              <a:rPr lang="en-US" sz="3600" b="1">
                <a:solidFill>
                  <a:srgbClr val="FF0000"/>
                </a:solidFill>
                <a:latin typeface="Comic Sans MS" pitchFamily="66" charset="0"/>
              </a:rPr>
              <a:t> </a:t>
            </a:r>
            <a:r>
              <a:rPr lang="el-GR" sz="3600" b="1">
                <a:solidFill>
                  <a:srgbClr val="FF0000"/>
                </a:solidFill>
                <a:latin typeface="Comic Sans MS" pitchFamily="66" charset="0"/>
              </a:rPr>
              <a:t>(</a:t>
            </a:r>
            <a:r>
              <a:rPr lang="en-US" sz="3600" b="1">
                <a:solidFill>
                  <a:srgbClr val="FF0000"/>
                </a:solidFill>
                <a:latin typeface="Comic Sans MS" pitchFamily="66" charset="0"/>
              </a:rPr>
              <a:t>Strategy Maps) </a:t>
            </a:r>
            <a:r>
              <a:rPr lang="el-GR" sz="3200">
                <a:solidFill>
                  <a:srgbClr val="FF0000"/>
                </a:solidFill>
                <a:latin typeface="Comic Sans MS" pitchFamily="66" charset="0"/>
              </a:rPr>
              <a:t/>
            </a:r>
            <a:br>
              <a:rPr lang="el-GR" sz="3200">
                <a:solidFill>
                  <a:srgbClr val="FF0000"/>
                </a:solidFill>
                <a:latin typeface="Comic Sans MS" pitchFamily="66" charset="0"/>
              </a:rPr>
            </a:br>
            <a:r>
              <a:rPr lang="el-GR" sz="1800" b="1">
                <a:solidFill>
                  <a:srgbClr val="FF0000"/>
                </a:solidFill>
                <a:latin typeface="Comic Sans MS" pitchFamily="66" charset="0"/>
              </a:rPr>
              <a:t>Διασύνδεση</a:t>
            </a:r>
            <a:r>
              <a:rPr lang="el-GR" sz="3200">
                <a:solidFill>
                  <a:srgbClr val="FF0000"/>
                </a:solidFill>
                <a:latin typeface="Comic Sans MS" pitchFamily="66" charset="0"/>
              </a:rPr>
              <a:t> </a:t>
            </a:r>
            <a:r>
              <a:rPr lang="el-GR" sz="1800" b="1">
                <a:solidFill>
                  <a:srgbClr val="FF0000"/>
                </a:solidFill>
                <a:latin typeface="Comic Sans MS" pitchFamily="66" charset="0"/>
              </a:rPr>
              <a:t>στρατηγικών στόχων, ως λογικά συνεκτική αλυσίδα σχέσεων αιτίου-αιτιατού:</a:t>
            </a:r>
            <a:r>
              <a:rPr lang="en-US" sz="1800" b="1">
                <a:solidFill>
                  <a:srgbClr val="FF0000"/>
                </a:solidFill>
                <a:latin typeface="Comic Sans MS" pitchFamily="66" charset="0"/>
              </a:rPr>
              <a:t> </a:t>
            </a:r>
            <a:r>
              <a:rPr lang="el-GR" sz="1800" b="1">
                <a:solidFill>
                  <a:srgbClr val="FF0000"/>
                </a:solidFill>
                <a:latin typeface="Comic Sans MS" pitchFamily="66" charset="0"/>
              </a:rPr>
              <a:t>Εργαλείο απεικόνισης και επικοινωνίας Στρατηγικής </a:t>
            </a:r>
            <a:r>
              <a:rPr lang="el-GR" sz="2000" b="1">
                <a:solidFill>
                  <a:srgbClr val="FF0000"/>
                </a:solidFill>
                <a:latin typeface="Comic Sans MS" pitchFamily="66" charset="0"/>
              </a:rPr>
              <a:t> </a:t>
            </a:r>
            <a:r>
              <a:rPr lang="el-GR" sz="3200">
                <a:solidFill>
                  <a:srgbClr val="FF0000"/>
                </a:solidFill>
              </a:rPr>
              <a:t> </a:t>
            </a:r>
          </a:p>
        </p:txBody>
      </p:sp>
      <p:sp>
        <p:nvSpPr>
          <p:cNvPr id="105475" name="Rectangle 3"/>
          <p:cNvSpPr>
            <a:spLocks noGrp="1" noChangeArrowheads="1"/>
          </p:cNvSpPr>
          <p:nvPr>
            <p:ph type="body" idx="1"/>
          </p:nvPr>
        </p:nvSpPr>
        <p:spPr>
          <a:xfrm>
            <a:off x="152400" y="1524000"/>
            <a:ext cx="8839200" cy="5073352"/>
          </a:xfrm>
          <a:solidFill>
            <a:schemeClr val="tx1"/>
          </a:solidFill>
        </p:spPr>
        <p:txBody>
          <a:bodyPr/>
          <a:lstStyle/>
          <a:p>
            <a:pPr>
              <a:buFont typeface="Monotype Sorts" charset="2"/>
              <a:buNone/>
            </a:pPr>
            <a:endParaRPr lang="en-GB" dirty="0"/>
          </a:p>
        </p:txBody>
      </p:sp>
      <p:sp>
        <p:nvSpPr>
          <p:cNvPr id="105476" name="Text Box 4"/>
          <p:cNvSpPr txBox="1">
            <a:spLocks noChangeArrowheads="1"/>
          </p:cNvSpPr>
          <p:nvPr/>
        </p:nvSpPr>
        <p:spPr bwMode="auto">
          <a:xfrm>
            <a:off x="7072313" y="3519488"/>
            <a:ext cx="668337" cy="457200"/>
          </a:xfrm>
          <a:prstGeom prst="rect">
            <a:avLst/>
          </a:prstGeom>
          <a:noFill/>
          <a:ln w="12700">
            <a:noFill/>
            <a:miter lim="800000"/>
            <a:headEnd type="none" w="sm" len="sm"/>
            <a:tailEnd type="none" w="sm" len="sm"/>
          </a:ln>
          <a:effectLst/>
        </p:spPr>
        <p:txBody>
          <a:bodyPr>
            <a:spAutoFit/>
          </a:bodyPr>
          <a:lstStyle/>
          <a:p>
            <a:endParaRPr lang="en-GB"/>
          </a:p>
        </p:txBody>
      </p:sp>
      <p:sp>
        <p:nvSpPr>
          <p:cNvPr id="105481" name="AutoShape 9"/>
          <p:cNvSpPr>
            <a:spLocks noChangeArrowheads="1"/>
          </p:cNvSpPr>
          <p:nvPr/>
        </p:nvSpPr>
        <p:spPr bwMode="auto">
          <a:xfrm>
            <a:off x="2209800" y="1828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Μείωση </a:t>
            </a:r>
            <a:endParaRPr lang="en-US" sz="1200" b="1">
              <a:solidFill>
                <a:srgbClr val="1E0EE8"/>
              </a:solidFill>
            </a:endParaRPr>
          </a:p>
          <a:p>
            <a:pPr algn="ctr"/>
            <a:r>
              <a:rPr lang="el-GR" sz="1200" b="1">
                <a:solidFill>
                  <a:srgbClr val="1E0EE8"/>
                </a:solidFill>
              </a:rPr>
              <a:t>κόστους ανά</a:t>
            </a:r>
            <a:r>
              <a:rPr lang="en-US" sz="1200" b="1">
                <a:solidFill>
                  <a:srgbClr val="1E0EE8"/>
                </a:solidFill>
              </a:rPr>
              <a:t> DRG</a:t>
            </a:r>
            <a:r>
              <a:rPr lang="el-GR" sz="1200"/>
              <a:t> </a:t>
            </a:r>
            <a:endParaRPr lang="en-GB" sz="1200"/>
          </a:p>
        </p:txBody>
      </p:sp>
      <p:sp>
        <p:nvSpPr>
          <p:cNvPr id="105482" name="AutoShape 10"/>
          <p:cNvSpPr>
            <a:spLocks noChangeArrowheads="1"/>
          </p:cNvSpPr>
          <p:nvPr/>
        </p:nvSpPr>
        <p:spPr bwMode="auto">
          <a:xfrm>
            <a:off x="6172200" y="1828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Αύξηση </a:t>
            </a:r>
          </a:p>
          <a:p>
            <a:pPr algn="ctr"/>
            <a:r>
              <a:rPr lang="el-GR" sz="1200" b="1">
                <a:solidFill>
                  <a:srgbClr val="1E0EE8"/>
                </a:solidFill>
              </a:rPr>
              <a:t>πηγών εσόδων</a:t>
            </a:r>
            <a:endParaRPr lang="en-GB" sz="1200" b="1">
              <a:solidFill>
                <a:srgbClr val="1E0EE8"/>
              </a:solidFill>
            </a:endParaRPr>
          </a:p>
        </p:txBody>
      </p:sp>
      <p:sp>
        <p:nvSpPr>
          <p:cNvPr id="105483" name="AutoShape 11"/>
          <p:cNvSpPr>
            <a:spLocks noChangeArrowheads="1"/>
          </p:cNvSpPr>
          <p:nvPr/>
        </p:nvSpPr>
        <p:spPr bwMode="auto">
          <a:xfrm>
            <a:off x="5638800" y="30480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endParaRPr lang="el-GR" sz="1200"/>
          </a:p>
          <a:p>
            <a:pPr algn="ctr"/>
            <a:r>
              <a:rPr lang="el-GR" sz="1200" b="1">
                <a:solidFill>
                  <a:srgbClr val="1E0EE8"/>
                </a:solidFill>
              </a:rPr>
              <a:t>Μείωση Χρόνων</a:t>
            </a:r>
          </a:p>
          <a:p>
            <a:pPr algn="ctr"/>
            <a:r>
              <a:rPr lang="el-GR" sz="1200" b="1">
                <a:solidFill>
                  <a:srgbClr val="1E0EE8"/>
                </a:solidFill>
              </a:rPr>
              <a:t> Αναμονής</a:t>
            </a:r>
            <a:endParaRPr lang="en-GB" sz="1200" b="1">
              <a:solidFill>
                <a:srgbClr val="1E0EE8"/>
              </a:solidFill>
            </a:endParaRPr>
          </a:p>
          <a:p>
            <a:pPr algn="ctr"/>
            <a:endParaRPr lang="en-GB" sz="1200" b="1">
              <a:solidFill>
                <a:srgbClr val="1E0EE8"/>
              </a:solidFill>
            </a:endParaRPr>
          </a:p>
        </p:txBody>
      </p:sp>
      <p:sp>
        <p:nvSpPr>
          <p:cNvPr id="105484" name="AutoShape 12"/>
          <p:cNvSpPr>
            <a:spLocks noChangeArrowheads="1"/>
          </p:cNvSpPr>
          <p:nvPr/>
        </p:nvSpPr>
        <p:spPr bwMode="auto">
          <a:xfrm>
            <a:off x="1905000" y="30480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endParaRPr lang="el-GR" sz="1200"/>
          </a:p>
          <a:p>
            <a:pPr algn="ctr"/>
            <a:r>
              <a:rPr lang="el-GR" sz="1200" b="1">
                <a:solidFill>
                  <a:srgbClr val="1E0EE8"/>
                </a:solidFill>
              </a:rPr>
              <a:t>Αύξηση ποιότητας</a:t>
            </a:r>
          </a:p>
          <a:p>
            <a:pPr algn="ctr"/>
            <a:r>
              <a:rPr lang="el-GR" sz="1200" b="1">
                <a:solidFill>
                  <a:srgbClr val="1E0EE8"/>
                </a:solidFill>
              </a:rPr>
              <a:t>περίθαλψης</a:t>
            </a:r>
          </a:p>
          <a:p>
            <a:pPr algn="ctr"/>
            <a:r>
              <a:rPr lang="el-GR" sz="1200"/>
              <a:t> </a:t>
            </a:r>
            <a:endParaRPr lang="en-GB" sz="1200"/>
          </a:p>
        </p:txBody>
      </p:sp>
      <p:sp>
        <p:nvSpPr>
          <p:cNvPr id="105485" name="AutoShape 13"/>
          <p:cNvSpPr>
            <a:spLocks noChangeArrowheads="1"/>
          </p:cNvSpPr>
          <p:nvPr/>
        </p:nvSpPr>
        <p:spPr bwMode="auto">
          <a:xfrm>
            <a:off x="3581400" y="30480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Βελτίωση </a:t>
            </a:r>
            <a:endParaRPr lang="en-US" sz="1200" b="1">
              <a:solidFill>
                <a:srgbClr val="1E0EE8"/>
              </a:solidFill>
            </a:endParaRPr>
          </a:p>
          <a:p>
            <a:pPr algn="ctr"/>
            <a:r>
              <a:rPr lang="el-GR" sz="1200" b="1">
                <a:solidFill>
                  <a:srgbClr val="1E0EE8"/>
                </a:solidFill>
              </a:rPr>
              <a:t>ικανοποίησης</a:t>
            </a:r>
          </a:p>
          <a:p>
            <a:pPr algn="ctr"/>
            <a:r>
              <a:rPr lang="el-GR" sz="1200" b="1">
                <a:solidFill>
                  <a:srgbClr val="1E0EE8"/>
                </a:solidFill>
              </a:rPr>
              <a:t>ασθενών</a:t>
            </a:r>
            <a:endParaRPr lang="en-GB" sz="1200" b="1">
              <a:solidFill>
                <a:srgbClr val="1E0EE8"/>
              </a:solidFill>
            </a:endParaRPr>
          </a:p>
        </p:txBody>
      </p:sp>
      <p:sp>
        <p:nvSpPr>
          <p:cNvPr id="105486" name="AutoShape 14"/>
          <p:cNvSpPr>
            <a:spLocks noChangeArrowheads="1"/>
          </p:cNvSpPr>
          <p:nvPr/>
        </p:nvSpPr>
        <p:spPr bwMode="auto">
          <a:xfrm>
            <a:off x="4267200" y="1828800"/>
            <a:ext cx="1600200" cy="762000"/>
          </a:xfrm>
          <a:prstGeom prst="roundRect">
            <a:avLst>
              <a:gd name="adj" fmla="val 16667"/>
            </a:avLst>
          </a:prstGeom>
          <a:solidFill>
            <a:schemeClr val="accent2"/>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Αύξηση</a:t>
            </a:r>
          </a:p>
          <a:p>
            <a:pPr algn="ctr"/>
            <a:r>
              <a:rPr lang="el-GR" sz="1200" b="1">
                <a:solidFill>
                  <a:srgbClr val="1E0EE8"/>
                </a:solidFill>
              </a:rPr>
              <a:t>Παρερχομένων</a:t>
            </a:r>
            <a:endParaRPr lang="en-US" sz="1200" b="1">
              <a:solidFill>
                <a:srgbClr val="1E0EE8"/>
              </a:solidFill>
            </a:endParaRPr>
          </a:p>
          <a:p>
            <a:pPr algn="ctr"/>
            <a:r>
              <a:rPr lang="el-GR" sz="1200" b="1">
                <a:solidFill>
                  <a:srgbClr val="1E0EE8"/>
                </a:solidFill>
              </a:rPr>
              <a:t> υπηρεσιών</a:t>
            </a:r>
            <a:endParaRPr lang="en-GB" sz="1200" b="1">
              <a:solidFill>
                <a:srgbClr val="1E0EE8"/>
              </a:solidFill>
            </a:endParaRPr>
          </a:p>
        </p:txBody>
      </p:sp>
      <p:sp>
        <p:nvSpPr>
          <p:cNvPr id="105487" name="AutoShape 15"/>
          <p:cNvSpPr>
            <a:spLocks noChangeArrowheads="1"/>
          </p:cNvSpPr>
          <p:nvPr/>
        </p:nvSpPr>
        <p:spPr bwMode="auto">
          <a:xfrm>
            <a:off x="3771900" y="4114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Εισαγωγή</a:t>
            </a:r>
          </a:p>
          <a:p>
            <a:pPr algn="ctr"/>
            <a:r>
              <a:rPr lang="en-US" sz="1200" b="1">
                <a:solidFill>
                  <a:srgbClr val="1E0EE8"/>
                </a:solidFill>
              </a:rPr>
              <a:t>Quality audits</a:t>
            </a:r>
            <a:endParaRPr lang="en-GB" sz="1200" b="1">
              <a:solidFill>
                <a:srgbClr val="1E0EE8"/>
              </a:solidFill>
            </a:endParaRPr>
          </a:p>
        </p:txBody>
      </p:sp>
      <p:sp>
        <p:nvSpPr>
          <p:cNvPr id="105488" name="AutoShape 16"/>
          <p:cNvSpPr>
            <a:spLocks noChangeArrowheads="1"/>
          </p:cNvSpPr>
          <p:nvPr/>
        </p:nvSpPr>
        <p:spPr bwMode="auto">
          <a:xfrm>
            <a:off x="5562600" y="4114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Επιλεκτική πιλοτική</a:t>
            </a:r>
          </a:p>
          <a:p>
            <a:pPr algn="ctr"/>
            <a:r>
              <a:rPr lang="el-GR" sz="1200" b="1">
                <a:solidFill>
                  <a:srgbClr val="1E0EE8"/>
                </a:solidFill>
              </a:rPr>
              <a:t>εφαρμογή </a:t>
            </a:r>
            <a:r>
              <a:rPr lang="en-US" sz="1200" b="1">
                <a:solidFill>
                  <a:srgbClr val="1E0EE8"/>
                </a:solidFill>
              </a:rPr>
              <a:t>DRGs</a:t>
            </a:r>
            <a:endParaRPr lang="en-GB" sz="1200" b="1">
              <a:solidFill>
                <a:srgbClr val="1E0EE8"/>
              </a:solidFill>
            </a:endParaRPr>
          </a:p>
        </p:txBody>
      </p:sp>
      <p:sp>
        <p:nvSpPr>
          <p:cNvPr id="105489" name="AutoShape 17"/>
          <p:cNvSpPr>
            <a:spLocks noChangeArrowheads="1"/>
          </p:cNvSpPr>
          <p:nvPr/>
        </p:nvSpPr>
        <p:spPr bwMode="auto">
          <a:xfrm>
            <a:off x="7315200" y="4114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Βελτίωση σχέσεων </a:t>
            </a:r>
          </a:p>
          <a:p>
            <a:pPr algn="ctr"/>
            <a:r>
              <a:rPr lang="el-GR" sz="1200" b="1">
                <a:solidFill>
                  <a:srgbClr val="1E0EE8"/>
                </a:solidFill>
              </a:rPr>
              <a:t>δομής δικτύου</a:t>
            </a:r>
            <a:endParaRPr lang="en-GB" sz="1200" b="1">
              <a:solidFill>
                <a:srgbClr val="1E0EE8"/>
              </a:solidFill>
            </a:endParaRPr>
          </a:p>
        </p:txBody>
      </p:sp>
      <p:sp>
        <p:nvSpPr>
          <p:cNvPr id="105490" name="AutoShape 18"/>
          <p:cNvSpPr>
            <a:spLocks noChangeArrowheads="1"/>
          </p:cNvSpPr>
          <p:nvPr/>
        </p:nvSpPr>
        <p:spPr bwMode="auto">
          <a:xfrm>
            <a:off x="7239000" y="5257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Βελτιστοποίηση</a:t>
            </a:r>
          </a:p>
          <a:p>
            <a:pPr algn="ctr"/>
            <a:r>
              <a:rPr lang="el-GR" sz="1200" b="1">
                <a:solidFill>
                  <a:srgbClr val="1E0EE8"/>
                </a:solidFill>
              </a:rPr>
              <a:t>Δομής δικτύου ΙΤ</a:t>
            </a:r>
            <a:endParaRPr lang="en-GB" sz="1200" b="1">
              <a:solidFill>
                <a:srgbClr val="1E0EE8"/>
              </a:solidFill>
            </a:endParaRPr>
          </a:p>
        </p:txBody>
      </p:sp>
      <p:sp>
        <p:nvSpPr>
          <p:cNvPr id="105491" name="AutoShape 19"/>
          <p:cNvSpPr>
            <a:spLocks noChangeArrowheads="1"/>
          </p:cNvSpPr>
          <p:nvPr/>
        </p:nvSpPr>
        <p:spPr bwMode="auto">
          <a:xfrm>
            <a:off x="5486400" y="5257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Εκσυγχρονισμός </a:t>
            </a:r>
          </a:p>
          <a:p>
            <a:pPr algn="ctr"/>
            <a:r>
              <a:rPr lang="el-GR" sz="1200" b="1">
                <a:solidFill>
                  <a:srgbClr val="1E0EE8"/>
                </a:solidFill>
              </a:rPr>
              <a:t>Βιοϊατρικής </a:t>
            </a:r>
          </a:p>
          <a:p>
            <a:pPr algn="ctr"/>
            <a:r>
              <a:rPr lang="el-GR" sz="1200" b="1">
                <a:solidFill>
                  <a:srgbClr val="1E0EE8"/>
                </a:solidFill>
              </a:rPr>
              <a:t>Τεχνολογίας</a:t>
            </a:r>
            <a:endParaRPr lang="en-GB" sz="1200" b="1">
              <a:solidFill>
                <a:srgbClr val="1E0EE8"/>
              </a:solidFill>
            </a:endParaRPr>
          </a:p>
        </p:txBody>
      </p:sp>
      <p:sp>
        <p:nvSpPr>
          <p:cNvPr id="105492" name="AutoShape 20"/>
          <p:cNvSpPr>
            <a:spLocks noChangeArrowheads="1"/>
          </p:cNvSpPr>
          <p:nvPr/>
        </p:nvSpPr>
        <p:spPr bwMode="auto">
          <a:xfrm>
            <a:off x="3771900" y="5257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endParaRPr lang="el-GR" sz="1200"/>
          </a:p>
          <a:p>
            <a:pPr algn="ctr"/>
            <a:r>
              <a:rPr lang="el-GR" sz="1200" b="1">
                <a:solidFill>
                  <a:srgbClr val="1E0EE8"/>
                </a:solidFill>
              </a:rPr>
              <a:t>Εκπαίδευση </a:t>
            </a:r>
            <a:endParaRPr lang="en-US" sz="1200" b="1">
              <a:solidFill>
                <a:srgbClr val="1E0EE8"/>
              </a:solidFill>
            </a:endParaRPr>
          </a:p>
          <a:p>
            <a:pPr algn="ctr"/>
            <a:r>
              <a:rPr lang="el-GR" sz="1200" b="1">
                <a:solidFill>
                  <a:srgbClr val="1E0EE8"/>
                </a:solidFill>
              </a:rPr>
              <a:t>προσωπικού</a:t>
            </a:r>
          </a:p>
          <a:p>
            <a:pPr algn="ctr"/>
            <a:r>
              <a:rPr lang="el-GR" sz="1200" b="1">
                <a:solidFill>
                  <a:srgbClr val="1E0EE8"/>
                </a:solidFill>
              </a:rPr>
              <a:t>στα  </a:t>
            </a:r>
            <a:r>
              <a:rPr lang="en-US" sz="1200" b="1">
                <a:solidFill>
                  <a:srgbClr val="1E0EE8"/>
                </a:solidFill>
              </a:rPr>
              <a:t>DRGs</a:t>
            </a:r>
            <a:endParaRPr lang="en-GB" sz="1200" b="1">
              <a:solidFill>
                <a:srgbClr val="1E0EE8"/>
              </a:solidFill>
            </a:endParaRPr>
          </a:p>
          <a:p>
            <a:pPr algn="ctr"/>
            <a:endParaRPr lang="en-GB" sz="1200" b="1">
              <a:solidFill>
                <a:srgbClr val="1E0EE8"/>
              </a:solidFill>
            </a:endParaRPr>
          </a:p>
        </p:txBody>
      </p:sp>
      <p:sp>
        <p:nvSpPr>
          <p:cNvPr id="105493" name="AutoShape 21"/>
          <p:cNvSpPr>
            <a:spLocks noChangeArrowheads="1"/>
          </p:cNvSpPr>
          <p:nvPr/>
        </p:nvSpPr>
        <p:spPr bwMode="auto">
          <a:xfrm>
            <a:off x="1981200" y="5257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Εκπαίδευση Ιατρών </a:t>
            </a:r>
          </a:p>
          <a:p>
            <a:pPr algn="ctr"/>
            <a:r>
              <a:rPr lang="el-GR" sz="1200" b="1">
                <a:solidFill>
                  <a:srgbClr val="1E0EE8"/>
                </a:solidFill>
              </a:rPr>
              <a:t>για την διάπλαση </a:t>
            </a:r>
          </a:p>
          <a:p>
            <a:pPr algn="ctr"/>
            <a:r>
              <a:rPr lang="el-GR" sz="1200" b="1">
                <a:solidFill>
                  <a:srgbClr val="1E0EE8"/>
                </a:solidFill>
              </a:rPr>
              <a:t>προφίλ περίθαλψης</a:t>
            </a:r>
            <a:endParaRPr lang="en-GB" sz="1200" b="1">
              <a:solidFill>
                <a:srgbClr val="1E0EE8"/>
              </a:solidFill>
            </a:endParaRPr>
          </a:p>
        </p:txBody>
      </p:sp>
      <p:sp>
        <p:nvSpPr>
          <p:cNvPr id="105494" name="AutoShape 22"/>
          <p:cNvSpPr>
            <a:spLocks noChangeArrowheads="1"/>
          </p:cNvSpPr>
          <p:nvPr/>
        </p:nvSpPr>
        <p:spPr bwMode="auto">
          <a:xfrm>
            <a:off x="2057400" y="4114800"/>
            <a:ext cx="1600200" cy="762000"/>
          </a:xfrm>
          <a:prstGeom prst="roundRect">
            <a:avLst>
              <a:gd name="adj" fmla="val 16667"/>
            </a:avLst>
          </a:prstGeom>
          <a:solidFill>
            <a:srgbClr val="FFFF00"/>
          </a:solidFill>
          <a:ln w="12700">
            <a:solidFill>
              <a:schemeClr val="bg2"/>
            </a:solidFill>
            <a:round/>
            <a:headEnd type="none" w="sm" len="sm"/>
            <a:tailEnd type="none" w="sm" len="sm"/>
          </a:ln>
          <a:effectLst/>
        </p:spPr>
        <p:txBody>
          <a:bodyPr wrap="none" anchor="ctr"/>
          <a:lstStyle/>
          <a:p>
            <a:pPr algn="ctr"/>
            <a:r>
              <a:rPr lang="el-GR" sz="1200" b="1">
                <a:solidFill>
                  <a:srgbClr val="1E0EE8"/>
                </a:solidFill>
              </a:rPr>
              <a:t>Ανάπτυξη</a:t>
            </a:r>
          </a:p>
          <a:p>
            <a:pPr algn="ctr"/>
            <a:r>
              <a:rPr lang="en-US" sz="1200" b="1">
                <a:solidFill>
                  <a:srgbClr val="1E0EE8"/>
                </a:solidFill>
              </a:rPr>
              <a:t>Clinical Pathways</a:t>
            </a:r>
            <a:endParaRPr lang="en-GB" sz="1200" b="1">
              <a:solidFill>
                <a:srgbClr val="1E0EE8"/>
              </a:solidFill>
            </a:endParaRPr>
          </a:p>
        </p:txBody>
      </p:sp>
      <p:sp>
        <p:nvSpPr>
          <p:cNvPr id="105495" name="Line 23"/>
          <p:cNvSpPr>
            <a:spLocks noChangeShapeType="1"/>
          </p:cNvSpPr>
          <p:nvPr/>
        </p:nvSpPr>
        <p:spPr bwMode="auto">
          <a:xfrm flipV="1">
            <a:off x="2438400" y="4876800"/>
            <a:ext cx="0" cy="381000"/>
          </a:xfrm>
          <a:prstGeom prst="line">
            <a:avLst/>
          </a:prstGeom>
          <a:noFill/>
          <a:ln w="28575">
            <a:solidFill>
              <a:srgbClr val="FF0000"/>
            </a:solidFill>
            <a:round/>
            <a:headEnd type="none" w="sm" len="sm"/>
            <a:tailEnd type="triangle" w="med" len="med"/>
          </a:ln>
          <a:effectLst/>
        </p:spPr>
        <p:txBody>
          <a:bodyPr/>
          <a:lstStyle/>
          <a:p>
            <a:endParaRPr lang="el-GR"/>
          </a:p>
        </p:txBody>
      </p:sp>
      <p:sp>
        <p:nvSpPr>
          <p:cNvPr id="105496" name="Line 24"/>
          <p:cNvSpPr>
            <a:spLocks noChangeShapeType="1"/>
          </p:cNvSpPr>
          <p:nvPr/>
        </p:nvSpPr>
        <p:spPr bwMode="auto">
          <a:xfrm flipV="1">
            <a:off x="2743200" y="3810000"/>
            <a:ext cx="0" cy="304800"/>
          </a:xfrm>
          <a:prstGeom prst="line">
            <a:avLst/>
          </a:prstGeom>
          <a:noFill/>
          <a:ln w="28575">
            <a:solidFill>
              <a:srgbClr val="FF0000"/>
            </a:solidFill>
            <a:round/>
            <a:headEnd type="none" w="sm" len="sm"/>
            <a:tailEnd type="triangle" w="med" len="med"/>
          </a:ln>
          <a:effectLst/>
        </p:spPr>
        <p:txBody>
          <a:bodyPr/>
          <a:lstStyle/>
          <a:p>
            <a:endParaRPr lang="el-GR"/>
          </a:p>
        </p:txBody>
      </p:sp>
      <p:sp>
        <p:nvSpPr>
          <p:cNvPr id="105497" name="Line 25"/>
          <p:cNvSpPr>
            <a:spLocks noChangeShapeType="1"/>
          </p:cNvSpPr>
          <p:nvPr/>
        </p:nvSpPr>
        <p:spPr bwMode="auto">
          <a:xfrm flipV="1">
            <a:off x="2590800" y="2590800"/>
            <a:ext cx="0" cy="457200"/>
          </a:xfrm>
          <a:prstGeom prst="line">
            <a:avLst/>
          </a:prstGeom>
          <a:noFill/>
          <a:ln w="28575">
            <a:solidFill>
              <a:srgbClr val="FF0000"/>
            </a:solidFill>
            <a:round/>
            <a:headEnd type="none" w="sm" len="sm"/>
            <a:tailEnd type="triangle" w="med" len="med"/>
          </a:ln>
          <a:effectLst/>
        </p:spPr>
        <p:txBody>
          <a:bodyPr/>
          <a:lstStyle/>
          <a:p>
            <a:endParaRPr lang="el-GR"/>
          </a:p>
        </p:txBody>
      </p:sp>
      <p:sp>
        <p:nvSpPr>
          <p:cNvPr id="105498" name="Freeform 26"/>
          <p:cNvSpPr>
            <a:spLocks/>
          </p:cNvSpPr>
          <p:nvPr/>
        </p:nvSpPr>
        <p:spPr bwMode="auto">
          <a:xfrm>
            <a:off x="3657600" y="4495800"/>
            <a:ext cx="76200" cy="1588"/>
          </a:xfrm>
          <a:custGeom>
            <a:avLst/>
            <a:gdLst/>
            <a:ahLst/>
            <a:cxnLst>
              <a:cxn ang="0">
                <a:pos x="48" y="0"/>
              </a:cxn>
              <a:cxn ang="0">
                <a:pos x="0" y="0"/>
              </a:cxn>
              <a:cxn ang="0">
                <a:pos x="48" y="0"/>
              </a:cxn>
            </a:cxnLst>
            <a:rect l="0" t="0" r="r" b="b"/>
            <a:pathLst>
              <a:path w="48" h="1">
                <a:moveTo>
                  <a:pt x="48" y="0"/>
                </a:moveTo>
                <a:cubicBezTo>
                  <a:pt x="48" y="0"/>
                  <a:pt x="0" y="0"/>
                  <a:pt x="0" y="0"/>
                </a:cubicBezTo>
                <a:cubicBezTo>
                  <a:pt x="0" y="0"/>
                  <a:pt x="48" y="0"/>
                  <a:pt x="48" y="0"/>
                </a:cubicBezTo>
                <a:close/>
              </a:path>
            </a:pathLst>
          </a:custGeom>
          <a:solidFill>
            <a:schemeClr val="accent1"/>
          </a:solidFill>
          <a:ln w="12700" cap="flat" cmpd="sng">
            <a:solidFill>
              <a:schemeClr val="tx1"/>
            </a:solidFill>
            <a:prstDash val="solid"/>
            <a:round/>
            <a:headEnd type="none" w="sm" len="sm"/>
            <a:tailEnd type="none" w="sm" len="sm"/>
          </a:ln>
          <a:effectLst/>
        </p:spPr>
        <p:txBody>
          <a:bodyPr/>
          <a:lstStyle/>
          <a:p>
            <a:endParaRPr lang="el-GR"/>
          </a:p>
        </p:txBody>
      </p:sp>
      <p:sp>
        <p:nvSpPr>
          <p:cNvPr id="105499" name="Line 27"/>
          <p:cNvSpPr>
            <a:spLocks noChangeShapeType="1"/>
          </p:cNvSpPr>
          <p:nvPr/>
        </p:nvSpPr>
        <p:spPr bwMode="auto">
          <a:xfrm>
            <a:off x="3657600" y="4495800"/>
            <a:ext cx="152400" cy="0"/>
          </a:xfrm>
          <a:prstGeom prst="line">
            <a:avLst/>
          </a:prstGeom>
          <a:noFill/>
          <a:ln w="28575">
            <a:solidFill>
              <a:srgbClr val="FF0000"/>
            </a:solidFill>
            <a:round/>
            <a:headEnd type="none" w="sm" len="sm"/>
            <a:tailEnd type="triangle" w="sm" len="sm"/>
          </a:ln>
          <a:effectLst/>
        </p:spPr>
        <p:txBody>
          <a:bodyPr/>
          <a:lstStyle/>
          <a:p>
            <a:endParaRPr lang="el-GR"/>
          </a:p>
        </p:txBody>
      </p:sp>
      <p:sp>
        <p:nvSpPr>
          <p:cNvPr id="105500" name="Line 28"/>
          <p:cNvSpPr>
            <a:spLocks noChangeShapeType="1"/>
          </p:cNvSpPr>
          <p:nvPr/>
        </p:nvSpPr>
        <p:spPr bwMode="auto">
          <a:xfrm>
            <a:off x="5410200" y="4495800"/>
            <a:ext cx="152400" cy="0"/>
          </a:xfrm>
          <a:prstGeom prst="line">
            <a:avLst/>
          </a:prstGeom>
          <a:noFill/>
          <a:ln w="28575">
            <a:solidFill>
              <a:srgbClr val="FF0000"/>
            </a:solidFill>
            <a:round/>
            <a:headEnd type="none" w="sm" len="sm"/>
            <a:tailEnd type="triangle" w="sm" len="sm"/>
          </a:ln>
          <a:effectLst/>
        </p:spPr>
        <p:txBody>
          <a:bodyPr/>
          <a:lstStyle/>
          <a:p>
            <a:endParaRPr lang="el-GR"/>
          </a:p>
        </p:txBody>
      </p:sp>
      <p:sp>
        <p:nvSpPr>
          <p:cNvPr id="105501" name="Line 29"/>
          <p:cNvSpPr>
            <a:spLocks noChangeShapeType="1"/>
          </p:cNvSpPr>
          <p:nvPr/>
        </p:nvSpPr>
        <p:spPr bwMode="auto">
          <a:xfrm flipV="1">
            <a:off x="6400800" y="3810000"/>
            <a:ext cx="0" cy="304800"/>
          </a:xfrm>
          <a:prstGeom prst="line">
            <a:avLst/>
          </a:prstGeom>
          <a:noFill/>
          <a:ln w="28575">
            <a:solidFill>
              <a:srgbClr val="FF0000"/>
            </a:solidFill>
            <a:round/>
            <a:headEnd type="none" w="sm" len="sm"/>
            <a:tailEnd type="triangle" w="med" len="med"/>
          </a:ln>
          <a:effectLst/>
        </p:spPr>
        <p:txBody>
          <a:bodyPr/>
          <a:lstStyle/>
          <a:p>
            <a:endParaRPr lang="el-GR"/>
          </a:p>
        </p:txBody>
      </p:sp>
      <p:sp>
        <p:nvSpPr>
          <p:cNvPr id="105502" name="Text Box 30"/>
          <p:cNvSpPr txBox="1">
            <a:spLocks noChangeArrowheads="1"/>
          </p:cNvSpPr>
          <p:nvPr/>
        </p:nvSpPr>
        <p:spPr bwMode="auto">
          <a:xfrm>
            <a:off x="179388" y="1557338"/>
            <a:ext cx="1655762" cy="1261884"/>
          </a:xfrm>
          <a:prstGeom prst="rect">
            <a:avLst/>
          </a:prstGeom>
          <a:solidFill>
            <a:srgbClr val="66FFFF"/>
          </a:solidFill>
          <a:ln w="12700">
            <a:noFill/>
            <a:miter lim="800000"/>
            <a:headEnd type="none" w="sm" len="sm"/>
            <a:tailEnd type="none" w="sm" len="sm"/>
          </a:ln>
          <a:effectLst/>
        </p:spPr>
        <p:txBody>
          <a:bodyPr>
            <a:spAutoFit/>
          </a:bodyPr>
          <a:lstStyle/>
          <a:p>
            <a:pPr algn="ctr"/>
            <a:endParaRPr lang="en-US" sz="1400" b="1" dirty="0">
              <a:solidFill>
                <a:srgbClr val="002060"/>
              </a:solidFill>
            </a:endParaRPr>
          </a:p>
          <a:p>
            <a:pPr algn="ctr"/>
            <a:r>
              <a:rPr lang="el-GR" sz="1400" b="1" dirty="0">
                <a:solidFill>
                  <a:srgbClr val="002060"/>
                </a:solidFill>
              </a:rPr>
              <a:t>Βελτίωση </a:t>
            </a:r>
          </a:p>
          <a:p>
            <a:pPr algn="ctr"/>
            <a:r>
              <a:rPr lang="el-GR" sz="1400" b="1" dirty="0">
                <a:solidFill>
                  <a:srgbClr val="002060"/>
                </a:solidFill>
              </a:rPr>
              <a:t>επιπέδου υγείας</a:t>
            </a:r>
          </a:p>
          <a:p>
            <a:r>
              <a:rPr lang="en-US" sz="1000" b="1" dirty="0">
                <a:solidFill>
                  <a:srgbClr val="002060"/>
                </a:solidFill>
                <a:sym typeface="Wingdings 3" pitchFamily="18" charset="2"/>
              </a:rPr>
              <a:t> </a:t>
            </a:r>
            <a:r>
              <a:rPr lang="el-GR" sz="1200" b="1" dirty="0" err="1">
                <a:solidFill>
                  <a:srgbClr val="002060"/>
                </a:solidFill>
                <a:sym typeface="Wingdings 3" pitchFamily="18" charset="2"/>
              </a:rPr>
              <a:t></a:t>
            </a:r>
            <a:r>
              <a:rPr lang="el-GR" sz="1200" b="1" dirty="0" err="1">
                <a:solidFill>
                  <a:srgbClr val="002060"/>
                </a:solidFill>
              </a:rPr>
              <a:t>Κάλυψη</a:t>
            </a:r>
            <a:r>
              <a:rPr lang="el-GR" sz="1200" b="1" dirty="0">
                <a:solidFill>
                  <a:srgbClr val="002060"/>
                </a:solidFill>
              </a:rPr>
              <a:t> αναγκών</a:t>
            </a:r>
            <a:endParaRPr lang="en-US" sz="1200" b="1" dirty="0">
              <a:solidFill>
                <a:srgbClr val="002060"/>
              </a:solidFill>
            </a:endParaRPr>
          </a:p>
          <a:p>
            <a:r>
              <a:rPr lang="en-US" sz="1200" b="1" dirty="0">
                <a:solidFill>
                  <a:srgbClr val="002060"/>
                </a:solidFill>
                <a:sym typeface="Wingdings 3" pitchFamily="18" charset="2"/>
              </a:rPr>
              <a:t> </a:t>
            </a:r>
            <a:r>
              <a:rPr lang="el-GR" sz="1200" b="1" dirty="0" err="1">
                <a:solidFill>
                  <a:srgbClr val="002060"/>
                </a:solidFill>
                <a:sym typeface="Wingdings 3" pitchFamily="18" charset="2"/>
              </a:rPr>
              <a:t></a:t>
            </a:r>
            <a:r>
              <a:rPr lang="el-GR" sz="1200" b="1" dirty="0" err="1">
                <a:solidFill>
                  <a:srgbClr val="002060"/>
                </a:solidFill>
              </a:rPr>
              <a:t>Οικονομικότητα</a:t>
            </a:r>
            <a:endParaRPr lang="en-US" sz="1200" b="1" dirty="0">
              <a:solidFill>
                <a:srgbClr val="002060"/>
              </a:solidFill>
            </a:endParaRPr>
          </a:p>
          <a:p>
            <a:endParaRPr lang="en-GB" sz="1000" b="1" dirty="0">
              <a:solidFill>
                <a:schemeClr val="bg2"/>
              </a:solidFill>
            </a:endParaRPr>
          </a:p>
        </p:txBody>
      </p:sp>
      <p:sp>
        <p:nvSpPr>
          <p:cNvPr id="105503" name="Text Box 31"/>
          <p:cNvSpPr txBox="1">
            <a:spLocks noChangeArrowheads="1"/>
          </p:cNvSpPr>
          <p:nvPr/>
        </p:nvSpPr>
        <p:spPr bwMode="auto">
          <a:xfrm>
            <a:off x="179388" y="2852738"/>
            <a:ext cx="1584325" cy="1155700"/>
          </a:xfrm>
          <a:prstGeom prst="rect">
            <a:avLst/>
          </a:prstGeom>
          <a:noFill/>
          <a:ln w="12700">
            <a:noFill/>
            <a:miter lim="800000"/>
            <a:headEnd type="none" w="sm" len="sm"/>
            <a:tailEnd type="none" w="sm" len="sm"/>
          </a:ln>
          <a:effectLst/>
        </p:spPr>
        <p:txBody>
          <a:bodyPr>
            <a:spAutoFit/>
          </a:bodyPr>
          <a:lstStyle/>
          <a:p>
            <a:pPr>
              <a:spcBef>
                <a:spcPct val="50000"/>
              </a:spcBef>
            </a:pPr>
            <a:endParaRPr lang="el-GR" sz="1400" b="1">
              <a:solidFill>
                <a:srgbClr val="440EF0"/>
              </a:solidFill>
            </a:endParaRPr>
          </a:p>
          <a:p>
            <a:pPr algn="ctr">
              <a:spcBef>
                <a:spcPct val="50000"/>
              </a:spcBef>
            </a:pPr>
            <a:r>
              <a:rPr lang="el-GR" sz="1400" b="1">
                <a:solidFill>
                  <a:schemeClr val="bg2"/>
                </a:solidFill>
              </a:rPr>
              <a:t>Πελάτες Χρήστες</a:t>
            </a:r>
            <a:endParaRPr lang="en-US" sz="1400" b="1">
              <a:solidFill>
                <a:schemeClr val="bg2"/>
              </a:solidFill>
            </a:endParaRPr>
          </a:p>
          <a:p>
            <a:pPr algn="ctr">
              <a:spcBef>
                <a:spcPct val="50000"/>
              </a:spcBef>
            </a:pPr>
            <a:endParaRPr lang="en-GB" sz="1400" b="1">
              <a:solidFill>
                <a:schemeClr val="bg2"/>
              </a:solidFill>
            </a:endParaRPr>
          </a:p>
        </p:txBody>
      </p:sp>
      <p:sp>
        <p:nvSpPr>
          <p:cNvPr id="105504" name="Text Box 32"/>
          <p:cNvSpPr txBox="1">
            <a:spLocks noChangeArrowheads="1"/>
          </p:cNvSpPr>
          <p:nvPr/>
        </p:nvSpPr>
        <p:spPr bwMode="auto">
          <a:xfrm>
            <a:off x="304800" y="4191000"/>
            <a:ext cx="1447800" cy="517525"/>
          </a:xfrm>
          <a:prstGeom prst="rect">
            <a:avLst/>
          </a:prstGeom>
          <a:noFill/>
          <a:ln w="12700">
            <a:noFill/>
            <a:miter lim="800000"/>
            <a:headEnd type="none" w="sm" len="sm"/>
            <a:tailEnd type="none" w="sm" len="sm"/>
          </a:ln>
          <a:effectLst/>
        </p:spPr>
        <p:txBody>
          <a:bodyPr>
            <a:spAutoFit/>
          </a:bodyPr>
          <a:lstStyle/>
          <a:p>
            <a:pPr algn="ctr">
              <a:spcBef>
                <a:spcPct val="50000"/>
              </a:spcBef>
            </a:pPr>
            <a:r>
              <a:rPr lang="el-GR" sz="1400" b="1">
                <a:solidFill>
                  <a:schemeClr val="bg2"/>
                </a:solidFill>
              </a:rPr>
              <a:t>Εσωτερικές Διαδικασίες</a:t>
            </a:r>
            <a:endParaRPr lang="en-GB" sz="1400" b="1">
              <a:solidFill>
                <a:schemeClr val="bg2"/>
              </a:solidFill>
            </a:endParaRPr>
          </a:p>
        </p:txBody>
      </p:sp>
      <p:sp>
        <p:nvSpPr>
          <p:cNvPr id="105505" name="Text Box 33"/>
          <p:cNvSpPr txBox="1">
            <a:spLocks noChangeArrowheads="1"/>
          </p:cNvSpPr>
          <p:nvPr/>
        </p:nvSpPr>
        <p:spPr bwMode="auto">
          <a:xfrm>
            <a:off x="304800" y="5334000"/>
            <a:ext cx="1371600" cy="730250"/>
          </a:xfrm>
          <a:prstGeom prst="rect">
            <a:avLst/>
          </a:prstGeom>
          <a:noFill/>
          <a:ln w="12700">
            <a:noFill/>
            <a:miter lim="800000"/>
            <a:headEnd type="none" w="sm" len="sm"/>
            <a:tailEnd type="none" w="sm" len="sm"/>
          </a:ln>
          <a:effectLst/>
        </p:spPr>
        <p:txBody>
          <a:bodyPr>
            <a:spAutoFit/>
          </a:bodyPr>
          <a:lstStyle/>
          <a:p>
            <a:pPr algn="ctr">
              <a:spcBef>
                <a:spcPct val="50000"/>
              </a:spcBef>
            </a:pPr>
            <a:r>
              <a:rPr lang="el-GR" sz="1400" b="1">
                <a:solidFill>
                  <a:schemeClr val="bg2"/>
                </a:solidFill>
              </a:rPr>
              <a:t>Μάθηση  Οργανωτική ανάπτυξη</a:t>
            </a:r>
            <a:endParaRPr lang="en-GB" sz="1400" b="1">
              <a:solidFill>
                <a:schemeClr val="bg2"/>
              </a:solidFill>
            </a:endParaRPr>
          </a:p>
        </p:txBody>
      </p:sp>
      <p:sp>
        <p:nvSpPr>
          <p:cNvPr id="105506" name="Line 34"/>
          <p:cNvSpPr>
            <a:spLocks noChangeShapeType="1"/>
          </p:cNvSpPr>
          <p:nvPr/>
        </p:nvSpPr>
        <p:spPr bwMode="auto">
          <a:xfrm flipV="1">
            <a:off x="8534400" y="4876800"/>
            <a:ext cx="0" cy="381000"/>
          </a:xfrm>
          <a:prstGeom prst="line">
            <a:avLst/>
          </a:prstGeom>
          <a:noFill/>
          <a:ln w="28575">
            <a:solidFill>
              <a:srgbClr val="FF0000"/>
            </a:solidFill>
            <a:round/>
            <a:headEnd type="none" w="sm" len="sm"/>
            <a:tailEnd type="triangle" w="med" len="med"/>
          </a:ln>
          <a:effectLst/>
        </p:spPr>
        <p:txBody>
          <a:bodyPr/>
          <a:lstStyle/>
          <a:p>
            <a:endParaRPr lang="el-GR"/>
          </a:p>
        </p:txBody>
      </p:sp>
      <p:sp>
        <p:nvSpPr>
          <p:cNvPr id="105507" name="Line 35"/>
          <p:cNvSpPr>
            <a:spLocks noChangeShapeType="1"/>
          </p:cNvSpPr>
          <p:nvPr/>
        </p:nvSpPr>
        <p:spPr bwMode="auto">
          <a:xfrm flipV="1">
            <a:off x="4572000" y="3810000"/>
            <a:ext cx="0" cy="304800"/>
          </a:xfrm>
          <a:prstGeom prst="line">
            <a:avLst/>
          </a:prstGeom>
          <a:noFill/>
          <a:ln w="28575">
            <a:solidFill>
              <a:srgbClr val="FF0000"/>
            </a:solidFill>
            <a:round/>
            <a:headEnd type="none" w="sm" len="sm"/>
            <a:tailEnd type="triangle" w="med" len="med"/>
          </a:ln>
          <a:effectLst/>
        </p:spPr>
        <p:txBody>
          <a:bodyPr/>
          <a:lstStyle/>
          <a:p>
            <a:endParaRPr lang="el-GR"/>
          </a:p>
        </p:txBody>
      </p:sp>
      <p:cxnSp>
        <p:nvCxnSpPr>
          <p:cNvPr id="105508" name="AutoShape 36"/>
          <p:cNvCxnSpPr>
            <a:cxnSpLocks noChangeShapeType="1"/>
            <a:stCxn id="105494" idx="0"/>
            <a:endCxn id="105485" idx="2"/>
          </p:cNvCxnSpPr>
          <p:nvPr/>
        </p:nvCxnSpPr>
        <p:spPr bwMode="auto">
          <a:xfrm rot="16200000">
            <a:off x="3467100" y="3200400"/>
            <a:ext cx="304800" cy="15240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09" name="AutoShape 37"/>
          <p:cNvCxnSpPr>
            <a:cxnSpLocks noChangeShapeType="1"/>
          </p:cNvCxnSpPr>
          <p:nvPr/>
        </p:nvCxnSpPr>
        <p:spPr bwMode="auto">
          <a:xfrm rot="16200000">
            <a:off x="3295650" y="4171950"/>
            <a:ext cx="381000" cy="17907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10" name="AutoShape 38"/>
          <p:cNvCxnSpPr>
            <a:cxnSpLocks noChangeShapeType="1"/>
          </p:cNvCxnSpPr>
          <p:nvPr/>
        </p:nvCxnSpPr>
        <p:spPr bwMode="auto">
          <a:xfrm rot="16200000">
            <a:off x="5276850" y="4171950"/>
            <a:ext cx="381000" cy="17907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11" name="AutoShape 39"/>
          <p:cNvCxnSpPr>
            <a:cxnSpLocks noChangeShapeType="1"/>
          </p:cNvCxnSpPr>
          <p:nvPr/>
        </p:nvCxnSpPr>
        <p:spPr bwMode="auto">
          <a:xfrm rot="5400000" flipH="1">
            <a:off x="7200900" y="4229100"/>
            <a:ext cx="381000" cy="16764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12" name="AutoShape 40"/>
          <p:cNvCxnSpPr>
            <a:cxnSpLocks noChangeShapeType="1"/>
            <a:stCxn id="105489" idx="0"/>
            <a:endCxn id="105482" idx="3"/>
          </p:cNvCxnSpPr>
          <p:nvPr/>
        </p:nvCxnSpPr>
        <p:spPr bwMode="auto">
          <a:xfrm rot="5400000" flipH="1">
            <a:off x="6991350" y="2990850"/>
            <a:ext cx="1905000" cy="342900"/>
          </a:xfrm>
          <a:prstGeom prst="bentConnector2">
            <a:avLst/>
          </a:prstGeom>
          <a:noFill/>
          <a:ln w="28575">
            <a:solidFill>
              <a:srgbClr val="FF0000"/>
            </a:solidFill>
            <a:miter lim="800000"/>
            <a:headEnd type="none" w="sm" len="sm"/>
            <a:tailEnd type="triangle" w="med" len="med"/>
          </a:ln>
          <a:effectLst/>
        </p:spPr>
      </p:cxnSp>
      <p:cxnSp>
        <p:nvCxnSpPr>
          <p:cNvPr id="105513" name="AutoShape 41"/>
          <p:cNvCxnSpPr>
            <a:cxnSpLocks noChangeShapeType="1"/>
          </p:cNvCxnSpPr>
          <p:nvPr/>
        </p:nvCxnSpPr>
        <p:spPr bwMode="auto">
          <a:xfrm rot="16200000">
            <a:off x="5638800" y="1524000"/>
            <a:ext cx="457200" cy="25908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14" name="AutoShape 42"/>
          <p:cNvCxnSpPr>
            <a:cxnSpLocks noChangeShapeType="1"/>
          </p:cNvCxnSpPr>
          <p:nvPr/>
        </p:nvCxnSpPr>
        <p:spPr bwMode="auto">
          <a:xfrm rot="16200000">
            <a:off x="3695700" y="1638300"/>
            <a:ext cx="457200" cy="2362200"/>
          </a:xfrm>
          <a:prstGeom prst="bentConnector3">
            <a:avLst>
              <a:gd name="adj1" fmla="val 50000"/>
            </a:avLst>
          </a:prstGeom>
          <a:noFill/>
          <a:ln w="28575">
            <a:solidFill>
              <a:srgbClr val="FF0000"/>
            </a:solidFill>
            <a:miter lim="800000"/>
            <a:headEnd type="none" w="sm" len="sm"/>
            <a:tailEnd type="triangle" w="med" len="med"/>
          </a:ln>
          <a:effectLst/>
        </p:spPr>
      </p:cxnSp>
      <p:cxnSp>
        <p:nvCxnSpPr>
          <p:cNvPr id="105515" name="AutoShape 43"/>
          <p:cNvCxnSpPr>
            <a:cxnSpLocks noChangeShapeType="1"/>
          </p:cNvCxnSpPr>
          <p:nvPr/>
        </p:nvCxnSpPr>
        <p:spPr bwMode="auto">
          <a:xfrm rot="5400000" flipH="1">
            <a:off x="4533900" y="1028700"/>
            <a:ext cx="457200" cy="3429000"/>
          </a:xfrm>
          <a:prstGeom prst="bentConnector3">
            <a:avLst>
              <a:gd name="adj1" fmla="val 50000"/>
            </a:avLst>
          </a:prstGeom>
          <a:noFill/>
          <a:ln w="28575">
            <a:solidFill>
              <a:srgbClr val="FF0000"/>
            </a:solidFill>
            <a:miter lim="800000"/>
            <a:headEnd type="none" w="sm" len="sm"/>
            <a:tailEnd type="triangle" w="med" len="med"/>
          </a:ln>
          <a:effectLst/>
        </p:spPr>
      </p:cxnSp>
      <p:sp>
        <p:nvSpPr>
          <p:cNvPr id="105516" name="Line 44"/>
          <p:cNvSpPr>
            <a:spLocks noChangeShapeType="1"/>
          </p:cNvSpPr>
          <p:nvPr/>
        </p:nvSpPr>
        <p:spPr bwMode="auto">
          <a:xfrm>
            <a:off x="6477000" y="2895600"/>
            <a:ext cx="0" cy="152400"/>
          </a:xfrm>
          <a:prstGeom prst="line">
            <a:avLst/>
          </a:prstGeom>
          <a:noFill/>
          <a:ln w="28575">
            <a:solidFill>
              <a:srgbClr val="FF0000"/>
            </a:solidFill>
            <a:round/>
            <a:headEnd type="none" w="sm" len="sm"/>
            <a:tailEnd type="none" w="sm" len="sm"/>
          </a:ln>
          <a:effectLst/>
        </p:spPr>
        <p:txBody>
          <a:bodyPr/>
          <a:lstStyle/>
          <a:p>
            <a:endParaRPr lang="el-GR"/>
          </a:p>
        </p:txBody>
      </p:sp>
      <p:cxnSp>
        <p:nvCxnSpPr>
          <p:cNvPr id="105517" name="AutoShape 45"/>
          <p:cNvCxnSpPr>
            <a:cxnSpLocks noChangeShapeType="1"/>
            <a:endCxn id="105486" idx="1"/>
          </p:cNvCxnSpPr>
          <p:nvPr/>
        </p:nvCxnSpPr>
        <p:spPr bwMode="auto">
          <a:xfrm rot="16200000">
            <a:off x="3657600" y="2438400"/>
            <a:ext cx="838200" cy="381000"/>
          </a:xfrm>
          <a:prstGeom prst="bentConnector2">
            <a:avLst/>
          </a:prstGeom>
          <a:noFill/>
          <a:ln w="28575">
            <a:solidFill>
              <a:srgbClr val="FF0000"/>
            </a:solidFill>
            <a:miter lim="800000"/>
            <a:headEnd type="none" w="sm" len="sm"/>
            <a:tailEnd type="triangle" w="med" len="med"/>
          </a:ln>
          <a:effectLst/>
        </p:spPr>
      </p:cxnSp>
      <p:sp>
        <p:nvSpPr>
          <p:cNvPr id="105544" name="Text Box 72"/>
          <p:cNvSpPr txBox="1">
            <a:spLocks noChangeArrowheads="1"/>
          </p:cNvSpPr>
          <p:nvPr/>
        </p:nvSpPr>
        <p:spPr bwMode="auto">
          <a:xfrm>
            <a:off x="179388" y="2781300"/>
            <a:ext cx="1655762" cy="1323439"/>
          </a:xfrm>
          <a:prstGeom prst="rect">
            <a:avLst/>
          </a:prstGeom>
          <a:solidFill>
            <a:srgbClr val="66FFFF"/>
          </a:solidFill>
          <a:ln w="12700">
            <a:noFill/>
            <a:miter lim="800000"/>
            <a:headEnd type="none" w="sm" len="sm"/>
            <a:tailEnd type="none" w="sm" len="sm"/>
          </a:ln>
          <a:effectLst/>
        </p:spPr>
        <p:txBody>
          <a:bodyPr>
            <a:spAutoFit/>
          </a:bodyPr>
          <a:lstStyle/>
          <a:p>
            <a:pPr algn="ctr"/>
            <a:endParaRPr lang="en-US" sz="1400" b="1" dirty="0">
              <a:solidFill>
                <a:schemeClr val="bg2"/>
              </a:solidFill>
            </a:endParaRPr>
          </a:p>
          <a:p>
            <a:pPr algn="ctr"/>
            <a:r>
              <a:rPr lang="el-GR" sz="1400" b="1" dirty="0">
                <a:solidFill>
                  <a:srgbClr val="002060"/>
                </a:solidFill>
              </a:rPr>
              <a:t>Πελάτες</a:t>
            </a:r>
          </a:p>
          <a:p>
            <a:pPr algn="ctr"/>
            <a:r>
              <a:rPr lang="el-GR" sz="1400" b="1" dirty="0">
                <a:solidFill>
                  <a:srgbClr val="002060"/>
                </a:solidFill>
              </a:rPr>
              <a:t>Χρήστες</a:t>
            </a:r>
          </a:p>
          <a:p>
            <a:pPr algn="ctr"/>
            <a:endParaRPr lang="el-GR" sz="1400" b="1" dirty="0">
              <a:solidFill>
                <a:schemeClr val="bg2"/>
              </a:solidFill>
            </a:endParaRPr>
          </a:p>
          <a:p>
            <a:pPr algn="ctr"/>
            <a:endParaRPr lang="el-GR" sz="1400" b="1" dirty="0">
              <a:solidFill>
                <a:schemeClr val="bg2"/>
              </a:solidFill>
            </a:endParaRPr>
          </a:p>
          <a:p>
            <a:pPr algn="ctr"/>
            <a:endParaRPr lang="en-GB" sz="1000" b="1" dirty="0">
              <a:solidFill>
                <a:schemeClr val="bg2"/>
              </a:solidFill>
            </a:endParaRPr>
          </a:p>
        </p:txBody>
      </p:sp>
      <p:sp>
        <p:nvSpPr>
          <p:cNvPr id="105546" name="Text Box 74"/>
          <p:cNvSpPr txBox="1">
            <a:spLocks noChangeArrowheads="1"/>
          </p:cNvSpPr>
          <p:nvPr/>
        </p:nvSpPr>
        <p:spPr bwMode="auto">
          <a:xfrm>
            <a:off x="179388" y="4005263"/>
            <a:ext cx="1655762" cy="1231106"/>
          </a:xfrm>
          <a:prstGeom prst="rect">
            <a:avLst/>
          </a:prstGeom>
          <a:solidFill>
            <a:srgbClr val="66FFFF"/>
          </a:solidFill>
          <a:ln w="12700">
            <a:noFill/>
            <a:miter lim="800000"/>
            <a:headEnd type="none" w="sm" len="sm"/>
            <a:tailEnd type="none" w="sm" len="sm"/>
          </a:ln>
          <a:effectLst/>
        </p:spPr>
        <p:txBody>
          <a:bodyPr>
            <a:spAutoFit/>
          </a:bodyPr>
          <a:lstStyle/>
          <a:p>
            <a:pPr algn="ctr"/>
            <a:endParaRPr lang="en-US" sz="1400" b="1" dirty="0">
              <a:solidFill>
                <a:schemeClr val="bg2"/>
              </a:solidFill>
            </a:endParaRPr>
          </a:p>
          <a:p>
            <a:pPr algn="ctr"/>
            <a:r>
              <a:rPr lang="el-GR" sz="1400" b="1" dirty="0">
                <a:solidFill>
                  <a:srgbClr val="002060"/>
                </a:solidFill>
              </a:rPr>
              <a:t>Εσωτερικές</a:t>
            </a:r>
          </a:p>
          <a:p>
            <a:pPr algn="ctr"/>
            <a:r>
              <a:rPr lang="el-GR" sz="1400" b="1" dirty="0">
                <a:solidFill>
                  <a:srgbClr val="002060"/>
                </a:solidFill>
              </a:rPr>
              <a:t>Διαδικασίες</a:t>
            </a:r>
          </a:p>
          <a:p>
            <a:pPr algn="ctr"/>
            <a:endParaRPr lang="en-US" sz="1200" b="1" dirty="0">
              <a:solidFill>
                <a:schemeClr val="bg2"/>
              </a:solidFill>
            </a:endParaRPr>
          </a:p>
          <a:p>
            <a:endParaRPr lang="el-GR" sz="1000" b="1" dirty="0">
              <a:solidFill>
                <a:schemeClr val="bg2"/>
              </a:solidFill>
            </a:endParaRPr>
          </a:p>
          <a:p>
            <a:endParaRPr lang="en-GB" sz="1000" b="1" dirty="0">
              <a:solidFill>
                <a:schemeClr val="bg2"/>
              </a:solidFill>
            </a:endParaRPr>
          </a:p>
        </p:txBody>
      </p:sp>
      <p:sp>
        <p:nvSpPr>
          <p:cNvPr id="105547" name="Text Box 75"/>
          <p:cNvSpPr txBox="1">
            <a:spLocks noChangeArrowheads="1"/>
          </p:cNvSpPr>
          <p:nvPr/>
        </p:nvSpPr>
        <p:spPr bwMode="auto">
          <a:xfrm>
            <a:off x="179388" y="5084763"/>
            <a:ext cx="1655762" cy="1107996"/>
          </a:xfrm>
          <a:prstGeom prst="rect">
            <a:avLst/>
          </a:prstGeom>
          <a:solidFill>
            <a:srgbClr val="66FFFF"/>
          </a:solidFill>
          <a:ln w="12700">
            <a:noFill/>
            <a:miter lim="800000"/>
            <a:headEnd type="none" w="sm" len="sm"/>
            <a:tailEnd type="none" w="sm" len="sm"/>
          </a:ln>
          <a:effectLst/>
        </p:spPr>
        <p:txBody>
          <a:bodyPr>
            <a:spAutoFit/>
          </a:bodyPr>
          <a:lstStyle/>
          <a:p>
            <a:pPr algn="ctr"/>
            <a:endParaRPr lang="el-GR" sz="1400" b="1" dirty="0">
              <a:solidFill>
                <a:schemeClr val="bg2"/>
              </a:solidFill>
            </a:endParaRPr>
          </a:p>
          <a:p>
            <a:pPr algn="ctr"/>
            <a:r>
              <a:rPr lang="el-GR" sz="1400" b="1" dirty="0">
                <a:solidFill>
                  <a:srgbClr val="002060"/>
                </a:solidFill>
              </a:rPr>
              <a:t>Μάθηση</a:t>
            </a:r>
          </a:p>
          <a:p>
            <a:pPr algn="ctr"/>
            <a:r>
              <a:rPr lang="el-GR" sz="1400" b="1" dirty="0">
                <a:solidFill>
                  <a:srgbClr val="002060"/>
                </a:solidFill>
              </a:rPr>
              <a:t>Οργανωτική Ανάπτυξη</a:t>
            </a:r>
          </a:p>
          <a:p>
            <a:pPr algn="ctr"/>
            <a:endParaRPr lang="en-GB" sz="1000" b="1" dirty="0">
              <a:solidFill>
                <a:schemeClr val="bg2"/>
              </a:solidFill>
            </a:endParaRPr>
          </a:p>
        </p:txBody>
      </p:sp>
      <p:sp>
        <p:nvSpPr>
          <p:cNvPr id="105548" name="Line 76"/>
          <p:cNvSpPr>
            <a:spLocks noChangeShapeType="1"/>
          </p:cNvSpPr>
          <p:nvPr/>
        </p:nvSpPr>
        <p:spPr bwMode="auto">
          <a:xfrm flipV="1">
            <a:off x="179388" y="5084763"/>
            <a:ext cx="8785225" cy="71437"/>
          </a:xfrm>
          <a:prstGeom prst="line">
            <a:avLst/>
          </a:prstGeom>
          <a:noFill/>
          <a:ln w="38100" cap="rnd">
            <a:solidFill>
              <a:srgbClr val="0303DB"/>
            </a:solidFill>
            <a:prstDash val="sysDot"/>
            <a:round/>
            <a:headEnd type="none" w="sm" len="sm"/>
            <a:tailEnd type="none" w="sm" len="sm"/>
          </a:ln>
          <a:effectLst/>
        </p:spPr>
        <p:txBody>
          <a:bodyPr/>
          <a:lstStyle/>
          <a:p>
            <a:endParaRPr lang="el-GR"/>
          </a:p>
        </p:txBody>
      </p:sp>
      <p:sp>
        <p:nvSpPr>
          <p:cNvPr id="105549" name="Line 77"/>
          <p:cNvSpPr>
            <a:spLocks noChangeShapeType="1"/>
          </p:cNvSpPr>
          <p:nvPr/>
        </p:nvSpPr>
        <p:spPr bwMode="auto">
          <a:xfrm flipV="1">
            <a:off x="179388" y="4005263"/>
            <a:ext cx="8785225" cy="71437"/>
          </a:xfrm>
          <a:prstGeom prst="line">
            <a:avLst/>
          </a:prstGeom>
          <a:noFill/>
          <a:ln w="38100" cap="rnd">
            <a:solidFill>
              <a:srgbClr val="0303DB"/>
            </a:solidFill>
            <a:prstDash val="sysDot"/>
            <a:round/>
            <a:headEnd type="none" w="sm" len="sm"/>
            <a:tailEnd type="none" w="sm" len="sm"/>
          </a:ln>
          <a:effectLst/>
        </p:spPr>
        <p:txBody>
          <a:bodyPr/>
          <a:lstStyle/>
          <a:p>
            <a:endParaRPr lang="el-GR"/>
          </a:p>
        </p:txBody>
      </p:sp>
      <p:sp>
        <p:nvSpPr>
          <p:cNvPr id="105550" name="Line 78"/>
          <p:cNvSpPr>
            <a:spLocks noChangeShapeType="1"/>
          </p:cNvSpPr>
          <p:nvPr/>
        </p:nvSpPr>
        <p:spPr bwMode="auto">
          <a:xfrm flipV="1">
            <a:off x="179388" y="2852738"/>
            <a:ext cx="8785225" cy="71437"/>
          </a:xfrm>
          <a:prstGeom prst="line">
            <a:avLst/>
          </a:prstGeom>
          <a:noFill/>
          <a:ln w="38100" cap="rnd">
            <a:solidFill>
              <a:srgbClr val="0303DB"/>
            </a:solidFill>
            <a:prstDash val="sysDot"/>
            <a:round/>
            <a:headEnd type="none" w="sm" len="sm"/>
            <a:tailEnd type="none" w="sm" len="sm"/>
          </a:ln>
          <a:effectLst/>
        </p:spPr>
        <p:txBody>
          <a:bodyPr/>
          <a:lstStyle/>
          <a:p>
            <a:endParaRPr lang="el-G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Οικονομική Διάσταση</a:t>
            </a:r>
            <a:endParaRPr lang="el-GR" b="1" dirty="0">
              <a:solidFill>
                <a:srgbClr val="006600"/>
              </a:solidFill>
            </a:endParaRPr>
          </a:p>
        </p:txBody>
      </p:sp>
      <p:sp>
        <p:nvSpPr>
          <p:cNvPr id="3" name="2 - Θέση περιεχομένου"/>
          <p:cNvSpPr>
            <a:spLocks noGrp="1"/>
          </p:cNvSpPr>
          <p:nvPr>
            <p:ph idx="1"/>
          </p:nvPr>
        </p:nvSpPr>
        <p:spPr>
          <a:xfrm>
            <a:off x="251520" y="1600200"/>
            <a:ext cx="8435280" cy="4925144"/>
          </a:xfrm>
        </p:spPr>
        <p:txBody>
          <a:bodyPr>
            <a:normAutofit fontScale="92500" lnSpcReduction="20000"/>
          </a:bodyPr>
          <a:lstStyle/>
          <a:p>
            <a:pPr algn="just"/>
            <a:r>
              <a:rPr lang="el-GR" dirty="0" smtClean="0"/>
              <a:t>Οι οικονοµικοί δείκτες είναι ένα σηµαντικό συστατικό του Balanced Scorecard και ενηµερώνουν για το αν η εκτέλεση της στρατηγικής, η οποία διαφαίνεται µέσω των δεικτών που έχουν επιλεγεί στις άλλες διαστάσεις, οδηγεί σε βελτιωµένα αποτελέσµατα. Για να γίνει η κατάλληλη επιλογή στρατηγικών στόχων και δεικτών επίδοσης είναι αναγκαίο να διερευνηθούν ποια είναι εκείνα τα απαραίτητα οικονοµικά βήµατα που πρέπει να πραγµατοποιήσει η εταιρεία ώστε να διασφαλίσει την εκτέλεση της στρατηγικής της.</a:t>
            </a:r>
            <a:endParaRPr lang="el-GR"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74042"/>
          </a:xfrm>
        </p:spPr>
        <p:txBody>
          <a:bodyPr>
            <a:normAutofit fontScale="90000"/>
          </a:bodyPr>
          <a:lstStyle/>
          <a:p>
            <a:r>
              <a:rPr lang="el-GR" b="1" dirty="0" smtClean="0">
                <a:solidFill>
                  <a:srgbClr val="7030A0"/>
                </a:solidFill>
              </a:rPr>
              <a:t>Διάσταση Πελατών</a:t>
            </a:r>
            <a:endParaRPr lang="el-GR" b="1" dirty="0">
              <a:solidFill>
                <a:srgbClr val="7030A0"/>
              </a:solidFill>
            </a:endParaRPr>
          </a:p>
        </p:txBody>
      </p:sp>
      <p:sp>
        <p:nvSpPr>
          <p:cNvPr id="3" name="2 - Θέση περιεχομένου"/>
          <p:cNvSpPr>
            <a:spLocks noGrp="1"/>
          </p:cNvSpPr>
          <p:nvPr>
            <p:ph idx="1"/>
          </p:nvPr>
        </p:nvSpPr>
        <p:spPr>
          <a:xfrm>
            <a:off x="0" y="692696"/>
            <a:ext cx="9144000" cy="6165304"/>
          </a:xfrm>
        </p:spPr>
        <p:txBody>
          <a:bodyPr>
            <a:noAutofit/>
          </a:bodyPr>
          <a:lstStyle/>
          <a:p>
            <a:pPr algn="just"/>
            <a:r>
              <a:rPr lang="el-GR" sz="1900" dirty="0" smtClean="0"/>
              <a:t>Για την σωστή επιλογή στρατηγικών στόχων και δεικτών επίδοσης σε αυτήν την διάσταση, αρχικό μέληµα κάθε εταιρείας αποτελεί ο καθορισµός της αγοράς στην οποία απευθύνεται και η επιλογή µιας αρχής που την διέπει, για την καλύτερη εξυπηρέτησή της, από τις τρεις παρακάτω αρχές (Niven, 2002): </a:t>
            </a:r>
          </a:p>
          <a:p>
            <a:pPr algn="just"/>
            <a:r>
              <a:rPr lang="el-GR" sz="1900" b="1" dirty="0" smtClean="0">
                <a:solidFill>
                  <a:srgbClr val="006600"/>
                </a:solidFill>
              </a:rPr>
              <a:t>– </a:t>
            </a:r>
            <a:r>
              <a:rPr lang="el-GR" sz="1900" b="1" u="sng" dirty="0" smtClean="0">
                <a:solidFill>
                  <a:srgbClr val="006600"/>
                </a:solidFill>
              </a:rPr>
              <a:t>Λειτουργική τελειότητα (Operational Excellence): </a:t>
            </a:r>
            <a:r>
              <a:rPr lang="el-GR" sz="1900" b="1" dirty="0" smtClean="0">
                <a:solidFill>
                  <a:srgbClr val="006600"/>
                </a:solidFill>
              </a:rPr>
              <a:t>Οι εταιρείες που στοχεύουν σε λειτουργική τελειότητα, εστιάζουν σε χαµηλές τιµές, ευκολία και συχνά δεν σπαταλούν ενέργεια σε µη απαραίτητες ενέργειες και διαδικασίες. </a:t>
            </a:r>
          </a:p>
          <a:p>
            <a:pPr algn="just"/>
            <a:r>
              <a:rPr lang="el-GR" sz="1900" b="1" dirty="0" smtClean="0">
                <a:solidFill>
                  <a:srgbClr val="7030A0"/>
                </a:solidFill>
              </a:rPr>
              <a:t>– </a:t>
            </a:r>
            <a:r>
              <a:rPr lang="el-GR" sz="1900" b="1" u="sng" dirty="0" smtClean="0">
                <a:solidFill>
                  <a:srgbClr val="7030A0"/>
                </a:solidFill>
              </a:rPr>
              <a:t>Ηγεσία προϊόντων (Product Leadership): </a:t>
            </a:r>
            <a:r>
              <a:rPr lang="el-GR" sz="1900" b="1" dirty="0" smtClean="0">
                <a:solidFill>
                  <a:srgbClr val="7030A0"/>
                </a:solidFill>
              </a:rPr>
              <a:t>Οι ηγέτες προϊόντων είναι συνεχώς καινοτόµοι και προσπαθούν να προσφέρουν απλά τα καλύτερα προϊόντα στην αγορά. </a:t>
            </a:r>
          </a:p>
          <a:p>
            <a:pPr algn="just"/>
            <a:r>
              <a:rPr lang="el-GR" sz="1900" b="1" dirty="0" smtClean="0">
                <a:solidFill>
                  <a:srgbClr val="002060"/>
                </a:solidFill>
              </a:rPr>
              <a:t>– </a:t>
            </a:r>
            <a:r>
              <a:rPr lang="el-GR" sz="1900" b="1" u="sng" dirty="0" smtClean="0">
                <a:solidFill>
                  <a:srgbClr val="002060"/>
                </a:solidFill>
              </a:rPr>
              <a:t>Οικειότητα πελατών (Customer Intimacy): </a:t>
            </a:r>
            <a:r>
              <a:rPr lang="el-GR" sz="1900" b="1" dirty="0" smtClean="0">
                <a:solidFill>
                  <a:srgbClr val="002060"/>
                </a:solidFill>
              </a:rPr>
              <a:t>Κάνοντας οτιδήποτε είναι απαραίτητο για την παροχή λύσεων στις ξεχωριστές ανάγκες των πελατών είναι αυτό που χαρακτηρίζει τις εταιρείες που διατηρούν στενές σχέσεις µε τους πελάτες τους. Αυτές οι επιχειρήσεις δεν ενδιαφέρονται για συναλλαγές της µιας φοράς, αντίθετα μάλιστα εστιάζουν σε μακροπρόθεσµες σχέσεις βασισµένες πάνω στις βαθιές γνώσεις, που διαθέτουν και συνεχώς καλλιεργούν, πάνω στις ανάγκες των πελατών. </a:t>
            </a:r>
          </a:p>
          <a:p>
            <a:pPr algn="just"/>
            <a:r>
              <a:rPr lang="el-GR" sz="1900" dirty="0" smtClean="0"/>
              <a:t>Η εκάστοτε αρχή που θα επιλέγει, θα αποτελέσει οδηγητήριο παράγοντα για την ανάπτυξη στρατηγικών στόχων για την διάσταση αυτή και στη συνέχεια επιµέρους δεικτών επίδοσης για κάθε ένα στόχο από τους προηγούµενους</a:t>
            </a:r>
            <a:endParaRPr lang="el-GR" sz="1900"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C00000"/>
                </a:solidFill>
              </a:rPr>
              <a:t>Διάσταση Εσωτερικών Διαδικασιών</a:t>
            </a:r>
            <a:endParaRPr lang="el-GR" b="1" dirty="0">
              <a:solidFill>
                <a:srgbClr val="C00000"/>
              </a:solidFill>
            </a:endParaRPr>
          </a:p>
        </p:txBody>
      </p:sp>
      <p:sp>
        <p:nvSpPr>
          <p:cNvPr id="3" name="2 - Θέση περιεχομένου"/>
          <p:cNvSpPr>
            <a:spLocks noGrp="1"/>
          </p:cNvSpPr>
          <p:nvPr>
            <p:ph idx="1"/>
          </p:nvPr>
        </p:nvSpPr>
        <p:spPr>
          <a:xfrm>
            <a:off x="179512" y="1124744"/>
            <a:ext cx="8712968" cy="5472608"/>
          </a:xfrm>
        </p:spPr>
        <p:txBody>
          <a:bodyPr>
            <a:normAutofit fontScale="92500" lnSpcReduction="20000"/>
          </a:bodyPr>
          <a:lstStyle/>
          <a:p>
            <a:pPr algn="just"/>
            <a:r>
              <a:rPr lang="el-GR" dirty="0" smtClean="0"/>
              <a:t>Σε αυτήν τη διάσταση του </a:t>
            </a:r>
            <a:r>
              <a:rPr lang="en-US" dirty="0" smtClean="0"/>
              <a:t>Balanced </a:t>
            </a:r>
            <a:r>
              <a:rPr lang="el-GR" dirty="0" smtClean="0"/>
              <a:t>Scorecard, προσδιορίζονται οι διαδικασίες κλειδιά που είναι αναγκαίο να εκτελέσει η εταιρεία έχοντας ως στόχο να συνεχίσει να προδίδει αξία στους πελάτες και τελικά στους µετοχούς της. Ο στόχος σε αυτήν την διάσταση είναι να προσδιοριστούν εκείνες οι διαδικασίες και να αναπτυχθούν οι κατάλληλοι δείκτες επίδοσης τα οποία θα καθορίσουν την πρόοδό της εταιρείας. Έχοντας ως στόχο την ικανοποίηση των πελατών και των µετόχων µπορεί να πρέπει να προσδιοριστούν εξ ολοκλήρου νέες εσωτερικές διαδικασίες αντί να εστιάζονται οι προσπάθειες στην βελτίωση των υπαρχουσών δραστηριοτήτων.</a:t>
            </a:r>
            <a:endParaRPr lang="el-GR"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96944" cy="490066"/>
          </a:xfrm>
        </p:spPr>
        <p:txBody>
          <a:bodyPr>
            <a:normAutofit fontScale="90000"/>
          </a:bodyPr>
          <a:lstStyle/>
          <a:p>
            <a:r>
              <a:rPr lang="el-GR" b="1" dirty="0" smtClean="0">
                <a:solidFill>
                  <a:srgbClr val="0000FF"/>
                </a:solidFill>
              </a:rPr>
              <a:t>Διάσταση Εκπαίδευσης και Ανάπτυξης</a:t>
            </a:r>
            <a:endParaRPr lang="el-GR" b="1" dirty="0">
              <a:solidFill>
                <a:srgbClr val="0000FF"/>
              </a:solidFill>
            </a:endParaRPr>
          </a:p>
        </p:txBody>
      </p:sp>
      <p:sp>
        <p:nvSpPr>
          <p:cNvPr id="3" name="2 - Θέση περιεχομένου"/>
          <p:cNvSpPr>
            <a:spLocks noGrp="1"/>
          </p:cNvSpPr>
          <p:nvPr>
            <p:ph idx="1"/>
          </p:nvPr>
        </p:nvSpPr>
        <p:spPr>
          <a:xfrm>
            <a:off x="251520" y="980728"/>
            <a:ext cx="8640960" cy="5616624"/>
          </a:xfrm>
        </p:spPr>
        <p:txBody>
          <a:bodyPr>
            <a:normAutofit/>
          </a:bodyPr>
          <a:lstStyle/>
          <a:p>
            <a:pPr algn="just"/>
            <a:r>
              <a:rPr lang="el-GR" dirty="0" smtClean="0"/>
              <a:t>Οι στόχοι στην διάσταση της Εκπαίδευσης και Ανάπτυξης ενός Balanced Scorecard είναι πραγµατικά αυτοί πάνω στους οποίους στηρίζεται ολόκληρο το οικοδόµηµα του Scorecard. Αυτοί καθιστούν ικανούς όλους τους υπόλοιπους στόχους για τις άλλες τρεις διαστάσεις. Για να αναπτυχθούν αρκεί να καθοριστούν εκείνες οι ικανότητες και τα εργαλεία που μετατρέπουν τους υπαλλήλους µιας εταιρείας ικανούς να συνεισφέρουν στην εκτέλεση της στρατηγικής της.</a:t>
            </a:r>
            <a:endParaRPr lang="el-GR"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FF0066"/>
                </a:solidFill>
              </a:rPr>
              <a:t>Το Balanced Scorecard ως στρατηγικό σύστηµα ελέγχου</a:t>
            </a:r>
            <a:endParaRPr lang="el-GR" b="1" dirty="0">
              <a:solidFill>
                <a:srgbClr val="FF0066"/>
              </a:solidFill>
            </a:endParaRPr>
          </a:p>
        </p:txBody>
      </p:sp>
      <p:sp>
        <p:nvSpPr>
          <p:cNvPr id="3" name="2 - Θέση περιεχομένου"/>
          <p:cNvSpPr>
            <a:spLocks noGrp="1"/>
          </p:cNvSpPr>
          <p:nvPr>
            <p:ph idx="1"/>
          </p:nvPr>
        </p:nvSpPr>
        <p:spPr/>
        <p:txBody>
          <a:bodyPr/>
          <a:lstStyle/>
          <a:p>
            <a:pPr algn="just"/>
            <a:r>
              <a:rPr lang="el-GR" dirty="0" smtClean="0"/>
              <a:t>Το σύστηµα Balanced Scorecard µπορεί να αποτελέσει ένα κρίσιµο εργαλείο στην ευθυγράµµιση των βραχυπρόθεσµων ενεργειών µε τη στρατηγική της εταιρείας και να δώσει την δυνατότητα να συνδυαστούν άριστα ο στρατηγικός προγραµµατισµός της εταιρείας και η διαδικασία σύνταξης του προϋπολογισµού της. </a:t>
            </a:r>
            <a:endParaRPr lang="el-GR"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normAutofit fontScale="90000"/>
          </a:bodyPr>
          <a:lstStyle/>
          <a:p>
            <a:r>
              <a:rPr lang="el-GR" b="1" dirty="0" smtClean="0">
                <a:solidFill>
                  <a:schemeClr val="accent2">
                    <a:lumMod val="50000"/>
                  </a:schemeClr>
                </a:solidFill>
              </a:rPr>
              <a:t>Το Balanced Scorecard ως εργαλείο επικοινωνίας</a:t>
            </a:r>
            <a:endParaRPr lang="el-GR" b="1" dirty="0">
              <a:solidFill>
                <a:schemeClr val="accent2">
                  <a:lumMod val="50000"/>
                </a:schemeClr>
              </a:solidFill>
            </a:endParaRPr>
          </a:p>
        </p:txBody>
      </p:sp>
      <p:sp>
        <p:nvSpPr>
          <p:cNvPr id="3" name="2 - Θέση περιεχομένου"/>
          <p:cNvSpPr>
            <a:spLocks noGrp="1"/>
          </p:cNvSpPr>
          <p:nvPr>
            <p:ph idx="1"/>
          </p:nvPr>
        </p:nvSpPr>
        <p:spPr>
          <a:xfrm>
            <a:off x="179512" y="1340768"/>
            <a:ext cx="8712968" cy="5256584"/>
          </a:xfrm>
        </p:spPr>
        <p:txBody>
          <a:bodyPr>
            <a:normAutofit fontScale="92500" lnSpcReduction="20000"/>
          </a:bodyPr>
          <a:lstStyle/>
          <a:p>
            <a:pPr algn="just"/>
            <a:r>
              <a:rPr lang="el-GR" dirty="0" smtClean="0"/>
              <a:t>Η ικανότητα του Balanced Scorecard να µεταφράζει την στρατηγική της εταιρείας και να την περιγράφει σε όλους τους υπαλλήλους του προσδίδει το χαρακτήρα του επικοινωνιακού εργαλείου, ένας ρόλος του Scorecard του οποίου η συνεισφορά µπορεί να θεωρηθεί βασική στην ανάπτυξη του όλου συστήµατος. Κατανοώντας τη στρατηγική του οργανισµού οι υπάλληλοι είναι πιθανόν να ξεδιπλώσουν πολλές κρυµµένες οργανωτικές ικανότητές τους γνωρίζοντας την πορεία του και τον τρόπο µε τον οποίο µπορούν να βοηθήσουν στην επίτευξη του οράµατος (Mary A. Malina, Frank H. Seito, 2000).</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CC3300"/>
                </a:solidFill>
              </a:rPr>
              <a:t>ΡΟΛΟΣ ΚΑΙ ΑΡΜΟΔΙΟΤΗΤΕΣ Δ.Σ. (2)</a:t>
            </a:r>
            <a:endParaRPr lang="el-GR" b="1" dirty="0">
              <a:solidFill>
                <a:srgbClr val="CC3300"/>
              </a:solidFill>
            </a:endParaRPr>
          </a:p>
        </p:txBody>
      </p:sp>
      <p:sp>
        <p:nvSpPr>
          <p:cNvPr id="3" name="2 - Θέση περιεχομένου"/>
          <p:cNvSpPr>
            <a:spLocks noGrp="1"/>
          </p:cNvSpPr>
          <p:nvPr>
            <p:ph idx="1"/>
          </p:nvPr>
        </p:nvSpPr>
        <p:spPr>
          <a:xfrm>
            <a:off x="179512" y="980728"/>
            <a:ext cx="8640960" cy="5616624"/>
          </a:xfrm>
        </p:spPr>
        <p:txBody>
          <a:bodyPr>
            <a:normAutofit fontScale="85000" lnSpcReduction="20000"/>
          </a:bodyPr>
          <a:lstStyle/>
          <a:p>
            <a:pPr algn="just">
              <a:buNone/>
            </a:pPr>
            <a:r>
              <a:rPr lang="el-GR" b="1" u="sng" dirty="0">
                <a:latin typeface="Arial" pitchFamily="34" charset="0"/>
                <a:cs typeface="Arial" pitchFamily="34" charset="0"/>
              </a:rPr>
              <a:t>Οι κύριες μη εκχωρητέες αρμοδιότητες του ΔΣ είναι</a:t>
            </a:r>
            <a:r>
              <a:rPr lang="el-GR" b="1" u="sng" dirty="0" smtClean="0">
                <a:latin typeface="Arial" pitchFamily="34" charset="0"/>
                <a:cs typeface="Arial" pitchFamily="34" charset="0"/>
              </a:rPr>
              <a:t>: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έγκριση των στρατηγικών στόχων της </a:t>
            </a:r>
            <a:r>
              <a:rPr lang="el-GR" dirty="0" smtClean="0">
                <a:latin typeface="Arial" pitchFamily="34" charset="0"/>
                <a:cs typeface="Arial" pitchFamily="34" charset="0"/>
              </a:rPr>
              <a:t>εταιρείας.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έγκριση σημαντικών κεφαλαιουχικών δαπανών, εξαγορών και εκποιήσεων</a:t>
            </a:r>
            <a:r>
              <a:rPr lang="el-GR" dirty="0" smtClean="0">
                <a:latin typeface="Arial" pitchFamily="34" charset="0"/>
                <a:cs typeface="Arial" pitchFamily="34" charset="0"/>
              </a:rPr>
              <a:t>.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επιλογή και ανταμοιβή της </a:t>
            </a:r>
            <a:r>
              <a:rPr lang="el-GR" dirty="0" smtClean="0">
                <a:latin typeface="Arial" pitchFamily="34" charset="0"/>
                <a:cs typeface="Arial" pitchFamily="34" charset="0"/>
              </a:rPr>
              <a:t>Ανωτάτης Διοίκησης.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διασφάλιση της αξιοπιστίας της </a:t>
            </a:r>
            <a:r>
              <a:rPr lang="el-GR" dirty="0" smtClean="0">
                <a:latin typeface="Arial" pitchFamily="34" charset="0"/>
                <a:cs typeface="Arial" pitchFamily="34" charset="0"/>
              </a:rPr>
              <a:t>Οικονομικής Πληροφορίας.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διασφάλιση ύπαρξης διαδικασίας παρακολούθησης περιπτώσεων σύγκρουσης συμφερόντων μεταξύ Εταιρείας, </a:t>
            </a:r>
            <a:r>
              <a:rPr lang="el-GR" dirty="0" smtClean="0">
                <a:latin typeface="Arial" pitchFamily="34" charset="0"/>
                <a:cs typeface="Arial" pitchFamily="34" charset="0"/>
              </a:rPr>
              <a:t> Διοίκησης </a:t>
            </a:r>
            <a:r>
              <a:rPr lang="el-GR" dirty="0">
                <a:latin typeface="Arial" pitchFamily="34" charset="0"/>
                <a:cs typeface="Arial" pitchFamily="34" charset="0"/>
              </a:rPr>
              <a:t>και Μετόχων</a:t>
            </a:r>
            <a:r>
              <a:rPr lang="el-GR" dirty="0" smtClean="0">
                <a:latin typeface="Arial" pitchFamily="34" charset="0"/>
                <a:cs typeface="Arial" pitchFamily="34" charset="0"/>
              </a:rPr>
              <a:t>. </a:t>
            </a:r>
          </a:p>
          <a:p>
            <a:pPr marL="514350" indent="-514350" algn="just">
              <a:buFont typeface="+mj-lt"/>
              <a:buAutoNum type="arabicPeriod"/>
            </a:pPr>
            <a:r>
              <a:rPr lang="el-GR" dirty="0" smtClean="0">
                <a:latin typeface="Arial" pitchFamily="34" charset="0"/>
                <a:cs typeface="Arial" pitchFamily="34" charset="0"/>
              </a:rPr>
              <a:t>Η </a:t>
            </a:r>
            <a:r>
              <a:rPr lang="el-GR" dirty="0">
                <a:latin typeface="Arial" pitchFamily="34" charset="0"/>
                <a:cs typeface="Arial" pitchFamily="34" charset="0"/>
              </a:rPr>
              <a:t>διασφάλιση της επάρκειας και </a:t>
            </a:r>
            <a:r>
              <a:rPr lang="el-GR" dirty="0" smtClean="0">
                <a:latin typeface="Arial" pitchFamily="34" charset="0"/>
                <a:cs typeface="Arial" pitchFamily="34" charset="0"/>
              </a:rPr>
              <a:t>της αποτελεσματικότητας </a:t>
            </a:r>
            <a:r>
              <a:rPr lang="el-GR" dirty="0">
                <a:latin typeface="Arial" pitchFamily="34" charset="0"/>
                <a:cs typeface="Arial" pitchFamily="34" charset="0"/>
              </a:rPr>
              <a:t>του Συστήματος Εσωτερικού </a:t>
            </a:r>
            <a:r>
              <a:rPr lang="el-GR" dirty="0" smtClean="0">
                <a:latin typeface="Arial" pitchFamily="34" charset="0"/>
                <a:cs typeface="Arial" pitchFamily="34" charset="0"/>
              </a:rPr>
              <a:t>Ελέγχου.</a:t>
            </a:r>
            <a:endParaRPr lang="el-GR" dirty="0">
              <a:latin typeface="Arial" pitchFamily="34" charset="0"/>
              <a:cs typeface="Arial" pitchFamily="34"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3600" b="1" dirty="0" smtClean="0">
                <a:solidFill>
                  <a:srgbClr val="002060"/>
                </a:solidFill>
              </a:rPr>
              <a:t>ΤΑ ΣΤΑΔΙΑ ΕΦΑΡΜΟΓΗΣ ΤΗΣ ΜΕΘΟΔΟΥ BALANCED SCORECARD</a:t>
            </a:r>
            <a:endParaRPr lang="el-GR" sz="3600" b="1" dirty="0">
              <a:solidFill>
                <a:srgbClr val="002060"/>
              </a:solidFill>
            </a:endParaRPr>
          </a:p>
        </p:txBody>
      </p:sp>
      <p:sp>
        <p:nvSpPr>
          <p:cNvPr id="3" name="2 - Θέση περιεχομένου"/>
          <p:cNvSpPr>
            <a:spLocks noGrp="1"/>
          </p:cNvSpPr>
          <p:nvPr>
            <p:ph idx="1"/>
          </p:nvPr>
        </p:nvSpPr>
        <p:spPr>
          <a:xfrm>
            <a:off x="179512" y="1268760"/>
            <a:ext cx="8784976" cy="5328592"/>
          </a:xfrm>
        </p:spPr>
        <p:txBody>
          <a:bodyPr>
            <a:normAutofit fontScale="92500" lnSpcReduction="20000"/>
          </a:bodyPr>
          <a:lstStyle/>
          <a:p>
            <a:pPr algn="just"/>
            <a:r>
              <a:rPr lang="el-GR" b="1" u="sng" dirty="0" smtClean="0"/>
              <a:t>Βήμα 1:</a:t>
            </a:r>
            <a:r>
              <a:rPr lang="el-GR" dirty="0" smtClean="0"/>
              <a:t> σχεδιασμός της στρατηγικής, όπου ορίζουμε την αποστολή και το όραμα της επιχείρησης και πραγματοποιούμε SWOT analysis (Δυνάμεις, Αδυναμίες, Ευκαιρίες και Απειλές) για την επιχείρηση</a:t>
            </a:r>
          </a:p>
          <a:p>
            <a:pPr algn="just"/>
            <a:r>
              <a:rPr lang="el-GR" b="1" u="sng" dirty="0" smtClean="0"/>
              <a:t>Βήμα 2:</a:t>
            </a:r>
            <a:r>
              <a:rPr lang="el-GR" dirty="0" smtClean="0"/>
              <a:t> δημιουργούμε έναν χάρτη στρατηγικής, όπου ορίζουμε τους στρατηγικούς στόχους και τις σχέσεις αιτιότητας </a:t>
            </a:r>
          </a:p>
          <a:p>
            <a:pPr algn="just"/>
            <a:r>
              <a:rPr lang="el-GR" b="1" u="sng" dirty="0" smtClean="0"/>
              <a:t>Βήμα 3:</a:t>
            </a:r>
            <a:r>
              <a:rPr lang="el-GR" dirty="0" smtClean="0"/>
              <a:t> ορίζουμε τους βασικούς δείκτες απόδοσης, θέτοντας παράλληλα στόχο για κάθε δείκτη </a:t>
            </a:r>
          </a:p>
          <a:p>
            <a:pPr algn="just"/>
            <a:r>
              <a:rPr lang="el-GR" b="1" u="sng" dirty="0" smtClean="0"/>
              <a:t>Βήμα 4:</a:t>
            </a:r>
            <a:r>
              <a:rPr lang="el-GR" dirty="0" smtClean="0"/>
              <a:t> αναπτύσσουμε πρωτοβουλίες / δράσεις που πρέπει να γίνουν, ερμηνεύοντας, δηλαδή, την στρατηγική μας σε δράσεις.</a:t>
            </a:r>
            <a:endParaRPr lang="el-GR"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1143000"/>
          </a:xfrm>
        </p:spPr>
        <p:txBody>
          <a:bodyPr/>
          <a:lstStyle/>
          <a:p>
            <a:pPr algn="l"/>
            <a:r>
              <a:rPr lang="el-GR" b="1" dirty="0" smtClean="0"/>
              <a:t>Βήματα για την ανάπτυξη της BSC</a:t>
            </a:r>
            <a:endParaRPr lang="el-GR"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2800" b="1" dirty="0" smtClean="0">
                <a:solidFill>
                  <a:srgbClr val="002060"/>
                </a:solidFill>
              </a:rPr>
              <a:t>Στρατηγικός Χάρτης του Πίνακα Ισορροπημένης Αξιολόγησης (σύμφωνα με τους Kaplan &amp; Norton, 2001)</a:t>
            </a:r>
            <a:endParaRPr lang="el-GR" sz="2800" b="1" dirty="0">
              <a:solidFill>
                <a:srgbClr val="00206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642194"/>
          </a:xfrm>
        </p:spPr>
        <p:txBody>
          <a:bodyPr>
            <a:normAutofit fontScale="90000"/>
          </a:bodyPr>
          <a:lstStyle/>
          <a:p>
            <a:r>
              <a:rPr lang="el-GR" b="1" dirty="0" smtClean="0"/>
              <a:t>ΠΙΛΟΤΙΚΗ ΕΦΑΡΜΟΓΗ ΤΟΥ </a:t>
            </a:r>
            <a:r>
              <a:rPr lang="en-US" b="1" dirty="0" smtClean="0"/>
              <a:t>BALANCED SCORECARD </a:t>
            </a:r>
            <a:r>
              <a:rPr lang="el-GR" b="1" dirty="0" smtClean="0"/>
              <a:t>ΣΕ ΝΟΣΟΚΟΜΕΙΟ</a:t>
            </a:r>
            <a:endParaRPr lang="el-GR"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1772816"/>
            <a:ext cx="8496944" cy="4896272"/>
          </a:xfrm>
          <a:prstGeom prst="rect">
            <a:avLst/>
          </a:prstGeom>
          <a:noFill/>
          <a:ln w="9525">
            <a:noFill/>
            <a:miter lim="800000"/>
            <a:headEnd/>
            <a:tailEnd/>
          </a:ln>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071" name="Group 143"/>
          <p:cNvGraphicFramePr>
            <a:graphicFrameLocks noGrp="1"/>
          </p:cNvGraphicFramePr>
          <p:nvPr/>
        </p:nvGraphicFramePr>
        <p:xfrm>
          <a:off x="179388" y="1340768"/>
          <a:ext cx="8739504" cy="5328589"/>
        </p:xfrm>
        <a:graphic>
          <a:graphicData uri="http://schemas.openxmlformats.org/drawingml/2006/table">
            <a:tbl>
              <a:tblPr/>
              <a:tblGrid>
                <a:gridCol w="2630487"/>
                <a:gridCol w="1906588"/>
                <a:gridCol w="1477962"/>
                <a:gridCol w="208280"/>
                <a:gridCol w="227012"/>
                <a:gridCol w="2289175"/>
              </a:tblGrid>
              <a:tr h="436710">
                <a:tc>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dirty="0" smtClean="0">
                          <a:ln>
                            <a:noFill/>
                          </a:ln>
                          <a:solidFill>
                            <a:srgbClr val="0505FF"/>
                          </a:solidFill>
                          <a:effectLst/>
                          <a:latin typeface="Garamond" pitchFamily="18" charset="0"/>
                        </a:rPr>
                        <a:t>Στρατηγικοί Στόχοι</a:t>
                      </a:r>
                    </a:p>
                  </a:txBody>
                  <a:tcPr anchor="ctr" horzOverflow="overflow">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lnTlToBr>
                      <a:noFill/>
                    </a:lnTlToBr>
                    <a:lnBlToTr>
                      <a:noFill/>
                    </a:lnBlToTr>
                    <a:solidFill>
                      <a:schemeClr val="accent2"/>
                    </a:solidFill>
                  </a:tcPr>
                </a:tc>
                <a:tc>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dirty="0" smtClean="0">
                          <a:ln>
                            <a:noFill/>
                          </a:ln>
                          <a:solidFill>
                            <a:srgbClr val="0505FF"/>
                          </a:solidFill>
                          <a:effectLst/>
                          <a:latin typeface="Garamond" pitchFamily="18" charset="0"/>
                        </a:rPr>
                        <a:t>Μετρήσιμα μεγέθη</a:t>
                      </a:r>
                    </a:p>
                  </a:txBody>
                  <a:tcPr anchor="ctr" horzOverflow="overflow">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lnTlToBr>
                      <a:noFill/>
                    </a:lnTlToBr>
                    <a:lnBlToTr>
                      <a:noFill/>
                    </a:lnBlToTr>
                    <a:solidFill>
                      <a:schemeClr val="accent2"/>
                    </a:solidFill>
                  </a:tcPr>
                </a:tc>
                <a:tc gridSpan="3">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smtClean="0">
                          <a:ln>
                            <a:noFill/>
                          </a:ln>
                          <a:solidFill>
                            <a:srgbClr val="0505FF"/>
                          </a:solidFill>
                          <a:effectLst/>
                          <a:latin typeface="Garamond" pitchFamily="18" charset="0"/>
                        </a:rPr>
                        <a:t>Δείκτες</a:t>
                      </a:r>
                    </a:p>
                  </a:txBody>
                  <a:tcPr anchor="ctr" horzOverflow="overflow">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lnTlToBr>
                      <a:noFill/>
                    </a:lnTlToBr>
                    <a:lnBlToTr>
                      <a:noFill/>
                    </a:lnBlToTr>
                    <a:solidFill>
                      <a:schemeClr val="accent2"/>
                    </a:solidFill>
                  </a:tcPr>
                </a:tc>
                <a:tc hMerge="1">
                  <a:txBody>
                    <a:bodyPr/>
                    <a:lstStyle/>
                    <a:p>
                      <a:endParaRPr lang="el-GR"/>
                    </a:p>
                  </a:txBody>
                  <a:tcPr/>
                </a:tc>
                <a:tc hMerge="1">
                  <a:txBody>
                    <a:bodyPr/>
                    <a:lstStyle/>
                    <a:p>
                      <a:endParaRPr lang="el-GR"/>
                    </a:p>
                  </a:txBody>
                  <a:tcPr/>
                </a:tc>
                <a:tc>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smtClean="0">
                          <a:ln>
                            <a:noFill/>
                          </a:ln>
                          <a:solidFill>
                            <a:srgbClr val="0505FF"/>
                          </a:solidFill>
                          <a:effectLst/>
                          <a:latin typeface="Garamond" pitchFamily="18" charset="0"/>
                        </a:rPr>
                        <a:t>Μέτρα - Δράσεις</a:t>
                      </a:r>
                    </a:p>
                  </a:txBody>
                  <a:tcPr anchor="ctr" horzOverflow="overflow">
                    <a:lnL w="12700" cap="flat" cmpd="sng" algn="ctr">
                      <a:solidFill>
                        <a:srgbClr val="FF0000"/>
                      </a:solidFill>
                      <a:prstDash val="solid"/>
                      <a:round/>
                      <a:headEnd type="none" w="sm" len="sm"/>
                      <a:tailEnd type="none" w="sm" len="sm"/>
                    </a:lnL>
                    <a:lnR w="12700" cap="flat" cmpd="sng" algn="ctr">
                      <a:solidFill>
                        <a:srgbClr val="FF0000"/>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rgbClr val="FF0000"/>
                      </a:solidFill>
                      <a:prstDash val="solid"/>
                      <a:round/>
                      <a:headEnd type="none" w="sm" len="sm"/>
                      <a:tailEnd type="none" w="sm" len="sm"/>
                    </a:lnB>
                    <a:lnTlToBr>
                      <a:noFill/>
                    </a:lnTlToBr>
                    <a:lnBlToTr>
                      <a:noFill/>
                    </a:lnBlToTr>
                    <a:solidFill>
                      <a:schemeClr val="accent2"/>
                    </a:solidFill>
                  </a:tcPr>
                </a:tc>
              </a:tr>
              <a:tr h="370065">
                <a:tc gridSpan="6">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dirty="0" smtClean="0">
                          <a:ln>
                            <a:noFill/>
                          </a:ln>
                          <a:solidFill>
                            <a:srgbClr val="002060"/>
                          </a:solidFill>
                          <a:effectLst/>
                          <a:latin typeface="Garamond" pitchFamily="18" charset="0"/>
                        </a:rPr>
                        <a:t>Διάσταση Δημόσιας Εντολής-Αποστολής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FF00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F60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944173">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Κάλυψη αναγκών ασθενών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Διασφάλιση ρευστότητας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Ροή ασθενών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Ρευστοί οικονομικοί πόροι σε Ε (Ευρώ)</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 5% </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 500 Ευρώ</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Μέτρα διαχείρισης ασθενών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Διαρκής παρακολούθηση και έλεγχος χρηματοοικονομικών ροών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0065">
                <a:tc gridSpan="6">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dirty="0" smtClean="0">
                          <a:ln>
                            <a:noFill/>
                          </a:ln>
                          <a:solidFill>
                            <a:srgbClr val="002060"/>
                          </a:solidFill>
                          <a:effectLst/>
                          <a:latin typeface="Garamond" pitchFamily="18" charset="0"/>
                        </a:rPr>
                        <a:t>Πελατοκεντρική Διάσταση</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8FFF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820207">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Προσανατολισμός στις ανάγκες των ασθενών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Ικανοποίηση ασθενών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(Σκάλα: 1-5)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≤2,3 Επιστροφής Ερωτηματολογίων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Δράσεις ερωτηματολογίων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Συμμετοχή των «Εκπροσώπων των Ασθενών»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9349">
                <a:tc gridSpan="6">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smtClean="0">
                          <a:ln>
                            <a:noFill/>
                          </a:ln>
                          <a:solidFill>
                            <a:schemeClr val="bg2"/>
                          </a:solidFill>
                          <a:effectLst/>
                          <a:latin typeface="Garamond" pitchFamily="18" charset="0"/>
                        </a:rPr>
                        <a:t>Διάσταση Εσωτερικών Διαδικασιών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13782">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Αναδιοργάνωση διαδικασιών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Αριθμός </a:t>
                      </a:r>
                      <a:r>
                        <a:rPr kumimoji="0" lang="en-US" sz="1400" b="0" i="0" u="none" strike="noStrike" cap="none" normalizeH="0" baseline="0" smtClean="0">
                          <a:ln>
                            <a:noFill/>
                          </a:ln>
                          <a:solidFill>
                            <a:schemeClr val="tx1"/>
                          </a:solidFill>
                          <a:effectLst/>
                          <a:latin typeface="Garamond" pitchFamily="18" charset="0"/>
                        </a:rPr>
                        <a:t> </a:t>
                      </a:r>
                      <a:r>
                        <a:rPr kumimoji="0" lang="el-GR" sz="1400" b="0" i="0" u="none" strike="noStrike" cap="none" normalizeH="0" baseline="0" smtClean="0">
                          <a:ln>
                            <a:noFill/>
                          </a:ln>
                          <a:solidFill>
                            <a:schemeClr val="tx1"/>
                          </a:solidFill>
                          <a:effectLst/>
                          <a:latin typeface="Garamond" pitchFamily="18" charset="0"/>
                        </a:rPr>
                        <a:t>των </a:t>
                      </a:r>
                      <a:r>
                        <a:rPr kumimoji="0" lang="en-US" sz="1400" b="0" i="0" u="none" strike="noStrike" cap="none" normalizeH="0" baseline="0" smtClean="0">
                          <a:ln>
                            <a:noFill/>
                          </a:ln>
                          <a:solidFill>
                            <a:schemeClr val="tx1"/>
                          </a:solidFill>
                          <a:effectLst/>
                          <a:latin typeface="Garamond" pitchFamily="18" charset="0"/>
                        </a:rPr>
                        <a:t>Clinical Pathways</a:t>
                      </a:r>
                      <a:r>
                        <a:rPr kumimoji="0" lang="el-GR" sz="1400" b="0" i="0" u="none" strike="noStrike" cap="none" normalizeH="0" baseline="0" smtClean="0">
                          <a:ln>
                            <a:noFill/>
                          </a:ln>
                          <a:solidFill>
                            <a:schemeClr val="tx1"/>
                          </a:solidFill>
                          <a:effectLst/>
                          <a:latin typeface="Garamond" pitchFamily="18" charset="0"/>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 20% των διαδικασιών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Ομάδες διοίκησης έργου </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Κύκλοι Ποιότητας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0065">
                <a:tc gridSpan="6">
                  <a:txBody>
                    <a:bodyPr/>
                    <a:lstStyle/>
                    <a:p>
                      <a:pPr marL="0" marR="0" lvl="0" indent="0" algn="ctr"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800" b="1" i="0" u="none" strike="noStrike" cap="none" normalizeH="0" baseline="0" dirty="0" smtClean="0">
                          <a:ln>
                            <a:noFill/>
                          </a:ln>
                          <a:solidFill>
                            <a:srgbClr val="002060"/>
                          </a:solidFill>
                          <a:effectLst/>
                          <a:latin typeface="Garamond" pitchFamily="18" charset="0"/>
                        </a:rPr>
                        <a:t>Διάσταση Μάθησης – Οργανωτικής Ανάπτυξης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944173">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Διασφάλιση δεξιοτήτων εργαζομένων σχετικά με </a:t>
                      </a:r>
                      <a:r>
                        <a:rPr kumimoji="0" lang="en-US" sz="1400" b="0" i="0" u="none" strike="noStrike" cap="none" normalizeH="0" baseline="0" smtClean="0">
                          <a:ln>
                            <a:noFill/>
                          </a:ln>
                          <a:solidFill>
                            <a:schemeClr val="tx1"/>
                          </a:solidFill>
                          <a:effectLst/>
                          <a:latin typeface="Garamond" pitchFamily="18" charset="0"/>
                        </a:rPr>
                        <a:t>               </a:t>
                      </a:r>
                      <a:r>
                        <a:rPr kumimoji="0" lang="el-GR" sz="1400" b="0" i="0" u="none" strike="noStrike" cap="none" normalizeH="0" baseline="0" smtClean="0">
                          <a:ln>
                            <a:noFill/>
                          </a:ln>
                          <a:solidFill>
                            <a:schemeClr val="tx1"/>
                          </a:solidFill>
                          <a:effectLst/>
                          <a:latin typeface="Garamond" pitchFamily="18" charset="0"/>
                        </a:rPr>
                        <a:t>τα </a:t>
                      </a:r>
                      <a:r>
                        <a:rPr kumimoji="0" lang="en-US" sz="1400" b="0" i="0" u="none" strike="noStrike" cap="none" normalizeH="0" baseline="0" smtClean="0">
                          <a:ln>
                            <a:noFill/>
                          </a:ln>
                          <a:solidFill>
                            <a:schemeClr val="tx1"/>
                          </a:solidFill>
                          <a:effectLst/>
                          <a:latin typeface="Garamond" pitchFamily="18" charset="0"/>
                        </a:rPr>
                        <a:t>Clinical Pathways</a:t>
                      </a:r>
                      <a:r>
                        <a:rPr kumimoji="0" lang="el-GR" sz="1400" b="0" i="0" u="none" strike="noStrike" cap="none" normalizeH="0" baseline="0" smtClean="0">
                          <a:ln>
                            <a:noFill/>
                          </a:ln>
                          <a:solidFill>
                            <a:schemeClr val="tx1"/>
                          </a:solidFill>
                          <a:effectLst/>
                          <a:latin typeface="Garamond" pitchFamily="18" charset="0"/>
                        </a:rPr>
                        <a:t> </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dirty="0" smtClean="0">
                          <a:ln>
                            <a:noFill/>
                          </a:ln>
                          <a:solidFill>
                            <a:schemeClr val="tx1"/>
                          </a:solidFill>
                          <a:effectLst/>
                          <a:latin typeface="Garamond" pitchFamily="18" charset="0"/>
                        </a:rPr>
                        <a:t>Αριθμός συμμετεχόντων σε συναφή σεμινάρια κατάρτισης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10% Ιατρών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20% Νοσηλευτών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smtClean="0">
                          <a:ln>
                            <a:noFill/>
                          </a:ln>
                          <a:solidFill>
                            <a:schemeClr val="tx1"/>
                          </a:solidFill>
                          <a:effectLst/>
                          <a:latin typeface="Garamond" pitchFamily="18" charset="0"/>
                        </a:rPr>
                        <a:t>30% διοικητικών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endParaRPr kumimoji="0" lang="el-GR" sz="1400" b="0" i="0" u="none" strike="noStrike" cap="none" normalizeH="0" baseline="0" smtClean="0">
                        <a:ln>
                          <a:noFill/>
                        </a:ln>
                        <a:solidFill>
                          <a:schemeClr val="tx1"/>
                        </a:solidFill>
                        <a:effectLst/>
                        <a:latin typeface="Garamond" pitchFamily="18"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dirty="0" smtClean="0">
                          <a:ln>
                            <a:noFill/>
                          </a:ln>
                          <a:solidFill>
                            <a:schemeClr val="tx1"/>
                          </a:solidFill>
                          <a:effectLst/>
                          <a:latin typeface="Garamond" pitchFamily="18" charset="0"/>
                        </a:rPr>
                        <a:t>Κατάρτιση στελεχών τριών Υπηρεσιών</a:t>
                      </a:r>
                    </a:p>
                    <a:p>
                      <a:pPr marL="0" marR="0" lvl="0" indent="0" algn="l" defTabSz="914400" rtl="0" eaLnBrk="0" fontAlgn="base" latinLnBrk="0" hangingPunct="0">
                        <a:lnSpc>
                          <a:spcPct val="80000"/>
                        </a:lnSpc>
                        <a:spcBef>
                          <a:spcPct val="20000"/>
                        </a:spcBef>
                        <a:spcAft>
                          <a:spcPct val="0"/>
                        </a:spcAft>
                        <a:buClr>
                          <a:schemeClr val="tx2"/>
                        </a:buClr>
                        <a:buSzPct val="75000"/>
                        <a:buFont typeface="Monotype Sorts" charset="2"/>
                        <a:buNone/>
                        <a:tabLst/>
                      </a:pPr>
                      <a:r>
                        <a:rPr kumimoji="0" lang="el-GR" sz="1400" b="0" i="0" u="none" strike="noStrike" cap="none" normalizeH="0" baseline="0" dirty="0" smtClean="0">
                          <a:ln>
                            <a:noFill/>
                          </a:ln>
                          <a:solidFill>
                            <a:schemeClr val="tx1"/>
                          </a:solidFill>
                          <a:effectLst/>
                          <a:latin typeface="Garamond" pitchFamily="18" charset="0"/>
                        </a:rPr>
                        <a:t>Τεκμηρίωση εκπαιδευομένου προσωπικού</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5000" name="Text Box 72"/>
          <p:cNvSpPr txBox="1">
            <a:spLocks noChangeArrowheads="1"/>
          </p:cNvSpPr>
          <p:nvPr/>
        </p:nvSpPr>
        <p:spPr bwMode="auto">
          <a:xfrm>
            <a:off x="179388" y="332657"/>
            <a:ext cx="8785225" cy="880241"/>
          </a:xfrm>
          <a:prstGeom prst="rect">
            <a:avLst/>
          </a:prstGeom>
          <a:noFill/>
          <a:ln w="12700">
            <a:noFill/>
            <a:miter lim="800000"/>
            <a:headEnd type="none" w="sm" len="sm"/>
            <a:tailEnd type="none" w="sm" len="sm"/>
          </a:ln>
          <a:effectLst/>
        </p:spPr>
        <p:txBody>
          <a:bodyPr wrap="square">
            <a:spAutoFit/>
          </a:bodyPr>
          <a:lstStyle/>
          <a:p>
            <a:pPr algn="ctr">
              <a:lnSpc>
                <a:spcPct val="80000"/>
              </a:lnSpc>
              <a:spcBef>
                <a:spcPct val="50000"/>
              </a:spcBef>
            </a:pPr>
            <a:r>
              <a:rPr lang="el-GR" sz="3200" b="1" dirty="0">
                <a:solidFill>
                  <a:srgbClr val="FF0000"/>
                </a:solidFill>
                <a:latin typeface="Comic Sans MS" pitchFamily="66" charset="0"/>
              </a:rPr>
              <a:t>Ενδεικτικά παραδείγματα εφαρμογής στο Νοσοκομειακό Τομέα </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Autofit/>
          </a:bodyPr>
          <a:lstStyle/>
          <a:p>
            <a:r>
              <a:rPr lang="el-GR" sz="3200" b="1" dirty="0" smtClean="0">
                <a:solidFill>
                  <a:srgbClr val="F61F1A"/>
                </a:solidFill>
                <a:effectLst>
                  <a:outerShdw blurRad="38100" dist="38100" dir="2700000" algn="tl">
                    <a:srgbClr val="000000"/>
                  </a:outerShdw>
                </a:effectLst>
                <a:latin typeface="Comic Sans MS" pitchFamily="66" charset="0"/>
              </a:rPr>
              <a:t>Ένα ολοκληρωμένο </a:t>
            </a:r>
            <a:r>
              <a:rPr lang="en-US" sz="3200" b="1" dirty="0" smtClean="0">
                <a:solidFill>
                  <a:srgbClr val="F61F1A"/>
                </a:solidFill>
                <a:effectLst>
                  <a:outerShdw blurRad="38100" dist="38100" dir="2700000" algn="tl">
                    <a:srgbClr val="000000"/>
                  </a:outerShdw>
                </a:effectLst>
                <a:latin typeface="Comic Sans MS" pitchFamily="66" charset="0"/>
              </a:rPr>
              <a:t>BSC</a:t>
            </a:r>
            <a:r>
              <a:rPr lang="el-GR" sz="3200" b="1" dirty="0" smtClean="0">
                <a:solidFill>
                  <a:srgbClr val="F61F1A"/>
                </a:solidFill>
                <a:effectLst>
                  <a:outerShdw blurRad="38100" dist="38100" dir="2700000" algn="tl">
                    <a:srgbClr val="000000"/>
                  </a:outerShdw>
                </a:effectLst>
                <a:latin typeface="Comic Sans MS" pitchFamily="66" charset="0"/>
              </a:rPr>
              <a:t>-</a:t>
            </a:r>
            <a:r>
              <a:rPr lang="en-US" sz="3200" b="1" dirty="0" smtClean="0">
                <a:solidFill>
                  <a:srgbClr val="F61F1A"/>
                </a:solidFill>
                <a:effectLst>
                  <a:outerShdw blurRad="38100" dist="38100" dir="2700000" algn="tl">
                    <a:srgbClr val="000000"/>
                  </a:outerShdw>
                </a:effectLst>
                <a:latin typeface="Comic Sans MS" pitchFamily="66" charset="0"/>
              </a:rPr>
              <a:t>Concept</a:t>
            </a:r>
            <a:r>
              <a:rPr lang="el-GR" sz="3200" b="1" dirty="0" smtClean="0">
                <a:solidFill>
                  <a:srgbClr val="F61F1A"/>
                </a:solidFill>
                <a:effectLst>
                  <a:outerShdw blurRad="38100" dist="38100" dir="2700000" algn="tl">
                    <a:srgbClr val="000000"/>
                  </a:outerShdw>
                </a:effectLst>
                <a:latin typeface="Comic Sans MS" pitchFamily="66" charset="0"/>
              </a:rPr>
              <a:t> </a:t>
            </a:r>
            <a:br>
              <a:rPr lang="el-GR" sz="3200" b="1" dirty="0" smtClean="0">
                <a:solidFill>
                  <a:srgbClr val="F61F1A"/>
                </a:solidFill>
                <a:effectLst>
                  <a:outerShdw blurRad="38100" dist="38100" dir="2700000" algn="tl">
                    <a:srgbClr val="000000"/>
                  </a:outerShdw>
                </a:effectLst>
                <a:latin typeface="Comic Sans MS" pitchFamily="66" charset="0"/>
              </a:rPr>
            </a:br>
            <a:r>
              <a:rPr lang="el-GR" sz="3200" b="1" dirty="0" smtClean="0">
                <a:solidFill>
                  <a:srgbClr val="F61F1A"/>
                </a:solidFill>
                <a:effectLst>
                  <a:outerShdw blurRad="38100" dist="38100" dir="2700000" algn="tl">
                    <a:srgbClr val="000000"/>
                  </a:outerShdw>
                </a:effectLst>
                <a:latin typeface="Comic Sans MS" pitchFamily="66" charset="0"/>
              </a:rPr>
              <a:t>στο Νοσοκομειακό Τομέα</a:t>
            </a:r>
            <a:endParaRPr lang="el-GR"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ΜΕΓΕΘΟΣ ΚΑΙ ΣΥΝΘΕΣΗ ΤΟΥ Δ.Σ.</a:t>
            </a:r>
            <a:endParaRPr lang="el-GR" b="1" dirty="0">
              <a:solidFill>
                <a:srgbClr val="006600"/>
              </a:solidFill>
            </a:endParaRPr>
          </a:p>
        </p:txBody>
      </p:sp>
      <p:sp>
        <p:nvSpPr>
          <p:cNvPr id="3" name="2 - Θέση περιεχομένου"/>
          <p:cNvSpPr>
            <a:spLocks noGrp="1"/>
          </p:cNvSpPr>
          <p:nvPr>
            <p:ph idx="1"/>
          </p:nvPr>
        </p:nvSpPr>
        <p:spPr/>
        <p:txBody>
          <a:bodyPr>
            <a:normAutofit/>
          </a:bodyPr>
          <a:lstStyle/>
          <a:p>
            <a:pPr algn="just"/>
            <a:r>
              <a:rPr lang="el-GR" dirty="0"/>
              <a:t>Ο αριθμός των μελών και η σύνθεση του ΔΣ θα πρέπει </a:t>
            </a:r>
            <a:r>
              <a:rPr lang="el-GR" dirty="0" smtClean="0"/>
              <a:t>να εξασφαλίζει </a:t>
            </a:r>
            <a:r>
              <a:rPr lang="el-GR" dirty="0"/>
              <a:t>την αποτελεσματική άσκηση των καθηκόντων του (Κωδ. ΣΕΒ από 7 έως 15 μέλη</a:t>
            </a:r>
            <a:r>
              <a:rPr lang="el-GR" dirty="0" smtClean="0"/>
              <a:t>). Τα </a:t>
            </a:r>
            <a:r>
              <a:rPr lang="el-GR" dirty="0"/>
              <a:t>μέλη θα πρέπει να τα χαρακτηρίζει υψηλό </a:t>
            </a:r>
            <a:r>
              <a:rPr lang="el-GR" dirty="0" smtClean="0"/>
              <a:t>επίπεδο ακεραιότητας</a:t>
            </a:r>
            <a:r>
              <a:rPr lang="el-GR" dirty="0"/>
              <a:t>, γνώσεων και εμπειρίας</a:t>
            </a:r>
            <a:r>
              <a:rPr lang="el-GR" dirty="0" smtClean="0"/>
              <a:t>. Να </a:t>
            </a:r>
            <a:r>
              <a:rPr lang="el-GR" dirty="0"/>
              <a:t>υπάρχει ισορροπία μεταξύ εκτελεστικών, μη εκτελεστικών και ανεξάρτητων μελών (Κωδ. ΣΕΒ 1/3 ανεξάρτητα μη εκτελεστικά μέλη).</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ΧΡΗΜΑΤΟΟΙΚΟΝΟΜΙΚΗ ΔΙΑΣΤΑΣΗ [1]</a:t>
            </a:r>
            <a:endParaRPr lang="el-GR"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ΧΡΗΜΑΤΟΟΙΚΟΝΟΜΙΚΗ ΔΙΑΣΤΑΣΗ [2]</a:t>
            </a: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3600" b="1" dirty="0" smtClean="0"/>
              <a:t>ΠΕΛΑΤΟΚΕΝΤΡΙΚΗ ΔΙΑΣΤΑΣΗ [1]</a:t>
            </a:r>
            <a:endParaRPr lang="el-GR" sz="36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836712"/>
            <a:ext cx="9144000" cy="6021287"/>
          </a:xfrm>
          <a:prstGeom prst="rect">
            <a:avLst/>
          </a:prstGeom>
          <a:noFill/>
          <a:ln w="9525">
            <a:noFill/>
            <a:miter lim="800000"/>
            <a:headEnd/>
            <a:tailEnd/>
          </a:ln>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ΠΕΛΑΤΟΚΕΝΤΡΙΚΗ ΔΙΑΣΤΑΣΗ [2]</a:t>
            </a: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b="1" dirty="0" smtClean="0"/>
              <a:t>ΔΙΑΣΤΑΣΗ ΕΣΩΤΕΡΙΚΩΝ ΔΙΑΔΙΚΑΣΙΩΝ [1]</a:t>
            </a:r>
            <a:endParaRPr lang="el-GR"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ΔΙΑΣΤΑΣΗ ΕΣΩΤΕΡΙΚΩΝ ΔΙΑΔΙΚΑΣΙΩΝ [2]</a:t>
            </a: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200" b="1" dirty="0" smtClean="0"/>
              <a:t>ΔΙΑΣΤΑΣΗ ΜΑΘΗΣΗΣ ΚΑΙ ΟΡΓΑΝΩΤΙΚΗΣ ΑΝΑΠΤΥΞΗΣ [1]</a:t>
            </a:r>
            <a:endParaRPr lang="el-GR" sz="3200"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Autofit/>
          </a:bodyPr>
          <a:lstStyle/>
          <a:p>
            <a:r>
              <a:rPr lang="el-GR" sz="2800" b="1" dirty="0" smtClean="0"/>
              <a:t>ΔΙΑΣΤΑΣΗ ΜΑΘΗΣΗΣ ΚΑΙ ΟΡΓΑΝΩΤΙΚΗΣ ΑΝΑΠΤΥΞΗΣ [1]</a:t>
            </a:r>
            <a:endParaRPr lang="el-GR" sz="2800" dirty="0"/>
          </a:p>
        </p:txBody>
      </p:sp>
      <p:pic>
        <p:nvPicPr>
          <p:cNvPr id="4" name="3 - Θέση περιεχομένου"/>
          <p:cNvPicPr>
            <a:picLocks noGrp="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p:spPr>
      </p:pic>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b="1" dirty="0" smtClean="0"/>
              <a:t>ΚΛΙΜΑΚΑ ΑΞΙΟΛΟΓΗΣΗΣ ΣΤΟΧΟΥ</a:t>
            </a:r>
            <a:endParaRPr lang="el-GR" b="1"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1907704" y="1124744"/>
            <a:ext cx="4824536" cy="5544616"/>
          </a:xfrm>
          <a:prstGeom prst="rect">
            <a:avLst/>
          </a:prstGeom>
          <a:noFill/>
          <a:ln w="9525">
            <a:noFill/>
            <a:miter lim="800000"/>
            <a:headEnd/>
            <a:tailEnd/>
          </a:ln>
        </p:spPr>
      </p:pic>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 Θέση περιεχομένου"/>
          <p:cNvSpPr>
            <a:spLocks noGrp="1"/>
          </p:cNvSpPr>
          <p:nvPr>
            <p:ph idx="1"/>
          </p:nvPr>
        </p:nvSpPr>
        <p:spPr>
          <a:xfrm>
            <a:off x="179512" y="332656"/>
            <a:ext cx="8856984" cy="6336704"/>
          </a:xfrm>
        </p:spPr>
        <p:txBody>
          <a:bodyPr>
            <a:normAutofit fontScale="92500" lnSpcReduction="10000"/>
          </a:bodyPr>
          <a:lstStyle/>
          <a:p>
            <a:pPr algn="ctr">
              <a:buNone/>
            </a:pPr>
            <a:r>
              <a:rPr lang="el-GR" sz="3600" b="1" u="sng" dirty="0" smtClean="0">
                <a:ea typeface="ＭＳ Ｐゴシック" pitchFamily="34" charset="-128"/>
              </a:rPr>
              <a:t>Βιβλιογραφία (1)</a:t>
            </a:r>
          </a:p>
          <a:p>
            <a:pPr eaLnBrk="1" hangingPunct="1"/>
            <a:endParaRPr lang="el-GR" sz="1800" b="1" dirty="0" smtClean="0">
              <a:ea typeface="ＭＳ Ｐゴシック" pitchFamily="34" charset="-128"/>
            </a:endParaRPr>
          </a:p>
          <a:p>
            <a:pPr eaLnBrk="1" hangingPunct="1"/>
            <a:r>
              <a:rPr lang="el-GR" sz="1800" b="1" dirty="0" smtClean="0">
                <a:ea typeface="ＭＳ Ｐゴシック" pitchFamily="34" charset="-128"/>
              </a:rPr>
              <a:t>Αρχές Διοίκησης Επιχειρήσεων: Εισαγωγή στο σύγχρονο management (τόμοι 1 &amp; 2), </a:t>
            </a:r>
            <a:r>
              <a:rPr lang="el-GR" sz="1800" dirty="0" smtClean="0">
                <a:ea typeface="ＭＳ Ｐゴシック" pitchFamily="34" charset="-128"/>
              </a:rPr>
              <a:t>Φαναριώτης Π., ΕΚΔΟΣΕΙΣ ΣΤΑΜΟΥΛΗΣ,1995</a:t>
            </a:r>
          </a:p>
          <a:p>
            <a:pPr eaLnBrk="1" hangingPunct="1"/>
            <a:r>
              <a:rPr lang="el-GR" sz="1800" b="1" dirty="0" smtClean="0">
                <a:ea typeface="ＭＳ Ｐゴシック" pitchFamily="34" charset="-128"/>
              </a:rPr>
              <a:t>Βασικές Αρχές Οικονομίας και Διοίκησης, </a:t>
            </a:r>
            <a:r>
              <a:rPr lang="el-GR" sz="1800" dirty="0" smtClean="0">
                <a:ea typeface="ＭＳ Ｐゴシック" pitchFamily="34" charset="-128"/>
              </a:rPr>
              <a:t>Πολυχρονόπουλος - Κορρές Γ., ΕΛΛΗΝΙΚΑ ΓΡΑΜΜΑΤΑ, 2003</a:t>
            </a:r>
          </a:p>
          <a:p>
            <a:pPr eaLnBrk="1" hangingPunct="1"/>
            <a:r>
              <a:rPr lang="el-GR" sz="1800" b="1" dirty="0" smtClean="0">
                <a:ea typeface="ＭＳ Ｐゴシック" pitchFamily="34" charset="-128"/>
              </a:rPr>
              <a:t>Ο Γυμνός Manager: Ένας οδηγός για το management της νέας χιλιετίας</a:t>
            </a:r>
            <a:r>
              <a:rPr lang="el-GR" sz="1800" dirty="0" smtClean="0">
                <a:ea typeface="ＭＳ Ｐゴシック" pitchFamily="34" charset="-128"/>
              </a:rPr>
              <a:t>, Heller R., ANUBIS, 2000</a:t>
            </a:r>
          </a:p>
          <a:p>
            <a:pPr eaLnBrk="1" hangingPunct="1"/>
            <a:r>
              <a:rPr lang="el-GR" sz="1800" b="1" dirty="0" smtClean="0">
                <a:ea typeface="ＭＳ Ｐゴシック" pitchFamily="34" charset="-128"/>
              </a:rPr>
              <a:t>Διοίκηση Ανθρωπίνων Πόρων</a:t>
            </a:r>
            <a:r>
              <a:rPr lang="el-GR" sz="1800" dirty="0" smtClean="0">
                <a:ea typeface="ＭＳ Ｐゴシック" pitchFamily="34" charset="-128"/>
              </a:rPr>
              <a:t>, Μπουραντάς, Δ., ΕΚΔΟΣΕΙΣ ΜΠΕΝΟΥ, 2002</a:t>
            </a:r>
          </a:p>
          <a:p>
            <a:pPr eaLnBrk="1" hangingPunct="1"/>
            <a:r>
              <a:rPr lang="el-GR" sz="1800" b="1" dirty="0" smtClean="0">
                <a:ea typeface="ＭＳ Ｐゴシック" pitchFamily="34" charset="-128"/>
              </a:rPr>
              <a:t>Διοίκηση Ανθρωπίνων Πόρων</a:t>
            </a:r>
            <a:r>
              <a:rPr lang="el-GR" sz="1800" dirty="0" smtClean="0">
                <a:ea typeface="ＭＳ Ｐゴシック" pitchFamily="34" charset="-128"/>
              </a:rPr>
              <a:t>, Χυτήρης Λ., INTERBOOKS, 2001</a:t>
            </a:r>
          </a:p>
          <a:p>
            <a:pPr eaLnBrk="1" hangingPunct="1"/>
            <a:r>
              <a:rPr lang="el-GR" sz="1800" b="1" dirty="0" smtClean="0">
                <a:ea typeface="ＭＳ Ｐゴシック" pitchFamily="34" charset="-128"/>
              </a:rPr>
              <a:t>Διοίκηση Ολικής Ποιότητας</a:t>
            </a:r>
            <a:r>
              <a:rPr lang="el-GR" sz="1800" dirty="0" smtClean="0">
                <a:ea typeface="ＭＳ Ｐゴシック" pitchFamily="34" charset="-128"/>
              </a:rPr>
              <a:t>, Kelly J., ΚΡΙΤΗΡΙΟΝ ΕΚΔΟΤΙΚΗ, 2001</a:t>
            </a:r>
          </a:p>
          <a:p>
            <a:pPr eaLnBrk="1" hangingPunct="1"/>
            <a:r>
              <a:rPr lang="el-GR" sz="1800" b="1" dirty="0" smtClean="0">
                <a:ea typeface="ＭＳ Ｐゴシック" pitchFamily="34" charset="-128"/>
              </a:rPr>
              <a:t>Εγχειρίδιο Στρατηγικής: Οι βασικές αρχές της στρατηγικής των επιχειρήσεων από το Α ως το Ω</a:t>
            </a:r>
            <a:r>
              <a:rPr lang="el-GR" sz="1800" dirty="0" smtClean="0">
                <a:ea typeface="ＭＳ Ｐゴシック" pitchFamily="34" charset="-128"/>
              </a:rPr>
              <a:t>, Hindle, T., ΕΚΔΟΣΕΙΣ ΚΕΡΚΥΡΑ, 2003</a:t>
            </a:r>
          </a:p>
          <a:p>
            <a:pPr eaLnBrk="1" hangingPunct="1"/>
            <a:r>
              <a:rPr lang="el-GR" sz="1800" b="1" dirty="0" smtClean="0">
                <a:ea typeface="ＭＳ Ｐゴシック" pitchFamily="34" charset="-128"/>
              </a:rPr>
              <a:t>Eταιρία - Ένας Ζωντανός Οργανισμός: Επιβίωση σ' ένα αβέβαιο περιβάλλον</a:t>
            </a:r>
            <a:r>
              <a:rPr lang="el-GR" sz="1800" dirty="0" smtClean="0">
                <a:ea typeface="ＭＳ Ｐゴシック" pitchFamily="34" charset="-128"/>
              </a:rPr>
              <a:t>, DeGeus A., ΕΚΔΟΣΕΙΣ ΚΡΙΤΙΚΗ, 2002</a:t>
            </a:r>
          </a:p>
          <a:p>
            <a:pPr eaLnBrk="1" hangingPunct="1"/>
            <a:r>
              <a:rPr lang="el-GR" sz="1800" b="1" dirty="0" smtClean="0">
                <a:ea typeface="ＭＳ Ｐゴシック" pitchFamily="34" charset="-128"/>
              </a:rPr>
              <a:t>Εταιρική Διακυβέρνηση (Corporate Governance): Διεθνής εμπειρία - Ελληνική πραγματικότητα</a:t>
            </a:r>
            <a:r>
              <a:rPr lang="el-GR" sz="1800" dirty="0" smtClean="0">
                <a:ea typeface="ＭＳ Ｐゴシック" pitchFamily="34" charset="-128"/>
              </a:rPr>
              <a:t>, Μούζουλας Σ., ΕΚΔΟΣΕΙΣ ΣΑΚΚΟΥΛΑ, 2003</a:t>
            </a:r>
            <a:endParaRPr lang="en-US" sz="1800" dirty="0" smtClean="0">
              <a:ea typeface="ＭＳ Ｐゴシック" pitchFamily="34" charset="-128"/>
            </a:endParaRPr>
          </a:p>
          <a:p>
            <a:r>
              <a:rPr lang="el-GR" sz="1800" b="1" dirty="0" smtClean="0">
                <a:latin typeface="Calibri" pitchFamily="34" charset="0"/>
              </a:rPr>
              <a:t>Ο Κώδικας Εταιρικής Διακυβέρνησης του ΣΕΒ και ο Χάρτης Εταιρικής Διακυβέρνησης του ΣΕΔ: Δύο Κείμενα με τελείως διαφορετική φιλοσοφία</a:t>
            </a:r>
            <a:r>
              <a:rPr lang="en-US" sz="1800" b="1" dirty="0" smtClean="0">
                <a:latin typeface="Calibri" pitchFamily="34" charset="0"/>
              </a:rPr>
              <a:t>. </a:t>
            </a:r>
            <a:r>
              <a:rPr lang="el-GR" sz="1800" dirty="0" smtClean="0">
                <a:latin typeface="Calibri" pitchFamily="34" charset="0"/>
              </a:rPr>
              <a:t>Δρ. Ανδρέας Γ. Κουτούπης </a:t>
            </a:r>
            <a:r>
              <a:rPr lang="en-US" sz="1800" dirty="0" smtClean="0">
                <a:latin typeface="Calibri" pitchFamily="34" charset="0"/>
              </a:rPr>
              <a:t>CMIIA</a:t>
            </a:r>
            <a:r>
              <a:rPr lang="el-GR" sz="1800" dirty="0" smtClean="0">
                <a:latin typeface="Calibri" pitchFamily="34" charset="0"/>
              </a:rPr>
              <a:t>, </a:t>
            </a:r>
            <a:r>
              <a:rPr lang="en-US" sz="1800" dirty="0" smtClean="0">
                <a:latin typeface="Calibri" pitchFamily="34" charset="0"/>
              </a:rPr>
              <a:t>CIA</a:t>
            </a:r>
            <a:r>
              <a:rPr lang="el-GR" sz="1800" dirty="0" smtClean="0">
                <a:latin typeface="Calibri" pitchFamily="34" charset="0"/>
              </a:rPr>
              <a:t>, </a:t>
            </a:r>
            <a:r>
              <a:rPr lang="en-US" sz="1800" dirty="0" smtClean="0">
                <a:latin typeface="Calibri" pitchFamily="34" charset="0"/>
              </a:rPr>
              <a:t>CICA, CCSA</a:t>
            </a:r>
            <a:r>
              <a:rPr lang="el-GR" sz="1800" dirty="0" smtClean="0">
                <a:latin typeface="Calibri" pitchFamily="34" charset="0"/>
              </a:rPr>
              <a:t> </a:t>
            </a:r>
            <a:r>
              <a:rPr lang="en-US" sz="1800" dirty="0" smtClean="0">
                <a:latin typeface="Calibri" pitchFamily="34" charset="0"/>
              </a:rPr>
              <a:t>, </a:t>
            </a:r>
            <a:r>
              <a:rPr lang="el-GR" sz="1800" dirty="0" smtClean="0">
                <a:latin typeface="Calibri" pitchFamily="34" charset="0"/>
              </a:rPr>
              <a:t>Λέκτορας Λογιστικής και Ελεγκτικής, Ευρωπαϊκό Πανεπιστήμιο Κύπρου, Διδάσκων Πανεπιστημίου Αιγαίου και Πανεπιστημίου Στερεάς Ελλάδας</a:t>
            </a:r>
          </a:p>
          <a:p>
            <a:endParaRPr lang="en-GB" sz="1800" b="1" dirty="0" smtClean="0">
              <a:latin typeface="Calibri" pitchFamily="34" charset="0"/>
            </a:endParaRPr>
          </a:p>
          <a:p>
            <a:pPr eaLnBrk="1" hangingPunct="1"/>
            <a:endParaRPr lang="el-GR" sz="1800" dirty="0" smtClean="0">
              <a:ea typeface="ＭＳ Ｐゴシック" pitchFamily="34" charset="-128"/>
            </a:endParaRPr>
          </a:p>
          <a:p>
            <a:pPr eaLnBrk="1" hangingPunct="1"/>
            <a:endParaRPr lang="el-GR" sz="1800" dirty="0" smtClean="0">
              <a:ea typeface="ＭＳ Ｐゴシック" pitchFamily="34" charset="-128"/>
            </a:endParaRPr>
          </a:p>
          <a:p>
            <a:pPr eaLnBrk="1" hangingPunct="1"/>
            <a:endParaRPr lang="el-GR" sz="18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buFont typeface="Wingdings" pitchFamily="2" charset="2"/>
              <a:buNone/>
            </a:pPr>
            <a:endParaRPr lang="el-GR" sz="2000" dirty="0" smtClean="0">
              <a:ea typeface="ＭＳ Ｐゴシック" pitchFamily="34" charset="-128"/>
            </a:endParaRPr>
          </a:p>
          <a:p>
            <a:pPr eaLnBrk="1" hangingPunct="1">
              <a:buFont typeface="Wingdings" pitchFamily="2" charset="2"/>
              <a:buNone/>
            </a:pPr>
            <a:endParaRPr lang="el-GR" sz="2000"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3000"/>
          </a:xfrm>
        </p:spPr>
        <p:txBody>
          <a:bodyPr>
            <a:normAutofit fontScale="90000"/>
          </a:bodyPr>
          <a:lstStyle/>
          <a:p>
            <a:r>
              <a:rPr lang="el-GR" b="1" dirty="0"/>
              <a:t>ΙΣΤΟΡΙΚΟ – ΝΟΜΟΘΕΣΙΑ- ΚΩΔΙΚΑΣ ΣΕΒ</a:t>
            </a:r>
            <a:endParaRPr lang="el-GR" dirty="0"/>
          </a:p>
        </p:txBody>
      </p:sp>
      <p:sp>
        <p:nvSpPr>
          <p:cNvPr id="3" name="2 - Θέση περιεχομένου"/>
          <p:cNvSpPr>
            <a:spLocks noGrp="1"/>
          </p:cNvSpPr>
          <p:nvPr>
            <p:ph idx="1"/>
          </p:nvPr>
        </p:nvSpPr>
        <p:spPr>
          <a:xfrm>
            <a:off x="251520" y="1600200"/>
            <a:ext cx="8568952" cy="4997152"/>
          </a:xfrm>
        </p:spPr>
        <p:txBody>
          <a:bodyPr>
            <a:normAutofit fontScale="85000" lnSpcReduction="20000"/>
          </a:bodyPr>
          <a:lstStyle/>
          <a:p>
            <a:pPr algn="just"/>
            <a:r>
              <a:rPr lang="el-GR" dirty="0" smtClean="0"/>
              <a:t>Ελληνική </a:t>
            </a:r>
            <a:r>
              <a:rPr lang="el-GR" dirty="0"/>
              <a:t>Νομοθεσία- Νόμος 2190/1920 (Περί Ανωνύμων Εταιριών</a:t>
            </a:r>
            <a:r>
              <a:rPr lang="el-GR" dirty="0" smtClean="0"/>
              <a:t>)</a:t>
            </a:r>
          </a:p>
          <a:p>
            <a:pPr algn="just"/>
            <a:r>
              <a:rPr lang="el-GR" dirty="0" smtClean="0"/>
              <a:t>Νόμος </a:t>
            </a:r>
            <a:r>
              <a:rPr lang="el-GR" dirty="0"/>
              <a:t>3016/02 (Εσωτερικός Κανονισμός Λειτουργίας – κλπ</a:t>
            </a:r>
            <a:r>
              <a:rPr lang="el-GR" dirty="0" smtClean="0"/>
              <a:t>). </a:t>
            </a:r>
            <a:r>
              <a:rPr lang="el-GR" dirty="0"/>
              <a:t>Σύμφωνα με το άρθρο 6 παρ. 1 του ν. 3016/2002, προκειμένου μια εταιρία να εισαγάγει μετοχές ή άλλες κινητές αξίες της σε οργανωμένη χρηματιστηριακή αγορά, κατά την υποβολή της αίτησης περί εισαγωγής πρέπει να διαθέτει εσωτερικό κανονισμό </a:t>
            </a:r>
            <a:r>
              <a:rPr lang="el-GR" dirty="0" smtClean="0"/>
              <a:t>λειτουργίας.</a:t>
            </a:r>
          </a:p>
          <a:p>
            <a:pPr algn="just"/>
            <a:r>
              <a:rPr lang="el-GR" dirty="0" smtClean="0"/>
              <a:t>Νόμος </a:t>
            </a:r>
            <a:r>
              <a:rPr lang="el-GR" dirty="0"/>
              <a:t>3693/08 (Σύσταση Επιτροπών Ελέγχου, κλπ</a:t>
            </a:r>
            <a:r>
              <a:rPr lang="el-GR" dirty="0" smtClean="0"/>
              <a:t>)</a:t>
            </a:r>
          </a:p>
          <a:p>
            <a:pPr algn="just"/>
            <a:r>
              <a:rPr lang="el-GR" dirty="0" smtClean="0"/>
              <a:t>Νόμος </a:t>
            </a:r>
            <a:r>
              <a:rPr lang="el-GR" dirty="0"/>
              <a:t>3884/10 (Δικαιώματα Μετόχων)Κώδικας Εταιρικής Διακυβέρνησης ΣΕΒ (Μάρτιος 2011</a:t>
            </a:r>
            <a:r>
              <a:rPr lang="el-GR" dirty="0" smtClean="0"/>
              <a:t>). Θεσπίζει </a:t>
            </a:r>
            <a:r>
              <a:rPr lang="el-GR" dirty="0"/>
              <a:t>πρότυπα βέλτιστων πρακτικών ΕτΔ</a:t>
            </a:r>
            <a:r>
              <a:rPr lang="el-GR" dirty="0" smtClean="0"/>
              <a:t>. Θεσπίζει </a:t>
            </a:r>
            <a:r>
              <a:rPr lang="el-GR" dirty="0"/>
              <a:t>τον κανόνα «Συμμόρφωση ή εξήγηση</a:t>
            </a:r>
            <a:r>
              <a:rPr lang="el-GR" dirty="0" smtClean="0"/>
              <a:t>». Θεσπίζει </a:t>
            </a:r>
            <a:r>
              <a:rPr lang="el-GR" dirty="0"/>
              <a:t>την σύνταξη «Δήλωση ΕτΔ» στην ετήσια </a:t>
            </a:r>
            <a:r>
              <a:rPr lang="el-GR" dirty="0" smtClean="0"/>
              <a:t>έκθεση διαχείρισης</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solidFill>
                  <a:srgbClr val="0070C0"/>
                </a:solidFill>
              </a:rPr>
              <a:t>ΤΡΟΠΟΣ ΛΕΙΤΟΥΡΓΙΑΣ ΤΟΥ Δ.Σ. (1)</a:t>
            </a:r>
            <a:endParaRPr lang="el-GR" b="1" dirty="0">
              <a:solidFill>
                <a:srgbClr val="0070C0"/>
              </a:solidFill>
            </a:endParaRPr>
          </a:p>
        </p:txBody>
      </p:sp>
      <p:sp>
        <p:nvSpPr>
          <p:cNvPr id="3" name="2 - Θέση περιεχομένου"/>
          <p:cNvSpPr>
            <a:spLocks noGrp="1"/>
          </p:cNvSpPr>
          <p:nvPr>
            <p:ph idx="1"/>
          </p:nvPr>
        </p:nvSpPr>
        <p:spPr>
          <a:xfrm>
            <a:off x="0" y="1052736"/>
            <a:ext cx="9144000" cy="5616624"/>
          </a:xfrm>
        </p:spPr>
        <p:txBody>
          <a:bodyPr>
            <a:normAutofit fontScale="85000" lnSpcReduction="10000"/>
          </a:bodyPr>
          <a:lstStyle/>
          <a:p>
            <a:pPr algn="just"/>
            <a:r>
              <a:rPr lang="el-GR" dirty="0"/>
              <a:t>Το Δ.Σ. λειτουργεί βάσει Κανονισμού. Ο αριθμός </a:t>
            </a:r>
            <a:r>
              <a:rPr lang="el-GR" dirty="0" smtClean="0"/>
              <a:t>των συνεδριάσεων </a:t>
            </a:r>
            <a:r>
              <a:rPr lang="el-GR" dirty="0"/>
              <a:t>θα πρέπει να είναι επαρκής για το </a:t>
            </a:r>
            <a:r>
              <a:rPr lang="el-GR" dirty="0" smtClean="0"/>
              <a:t>έργο του </a:t>
            </a:r>
            <a:r>
              <a:rPr lang="el-GR" dirty="0"/>
              <a:t>(συνήθως 6 έως 12 συνεδριάσεις το χρόνο</a:t>
            </a:r>
            <a:r>
              <a:rPr lang="el-GR" dirty="0" smtClean="0"/>
              <a:t>). Ειδικά: </a:t>
            </a:r>
          </a:p>
          <a:p>
            <a:pPr algn="just">
              <a:buFont typeface="Wingdings" pitchFamily="2" charset="2"/>
              <a:buChar char="v"/>
            </a:pPr>
            <a:r>
              <a:rPr lang="el-GR" dirty="0" smtClean="0"/>
              <a:t>Προτείνεται </a:t>
            </a:r>
            <a:r>
              <a:rPr lang="el-GR" dirty="0"/>
              <a:t>ο διαχωρισμός του ρόλου του Προέδρου και του </a:t>
            </a:r>
            <a:r>
              <a:rPr lang="el-GR" dirty="0" smtClean="0"/>
              <a:t>Διευθύνοντα </a:t>
            </a:r>
            <a:r>
              <a:rPr lang="el-GR" dirty="0"/>
              <a:t>Συμβούλου</a:t>
            </a:r>
            <a:r>
              <a:rPr lang="el-GR" dirty="0" smtClean="0"/>
              <a:t>. </a:t>
            </a:r>
          </a:p>
          <a:p>
            <a:pPr algn="just">
              <a:buFont typeface="Wingdings" pitchFamily="2" charset="2"/>
              <a:buChar char="v"/>
            </a:pPr>
            <a:r>
              <a:rPr lang="el-GR" dirty="0" smtClean="0"/>
              <a:t>Συστήνονται </a:t>
            </a:r>
            <a:r>
              <a:rPr lang="el-GR" dirty="0"/>
              <a:t>επιτροπές για ειδικά θέματα της αρμοδιότητάς του (Ελέγχου – Επιλογής στελεχών / Ανταμοιβών</a:t>
            </a:r>
            <a:r>
              <a:rPr lang="el-GR" dirty="0" smtClean="0"/>
              <a:t>). </a:t>
            </a:r>
          </a:p>
          <a:p>
            <a:pPr algn="just">
              <a:buFont typeface="Wingdings" pitchFamily="2" charset="2"/>
              <a:buChar char="v"/>
            </a:pPr>
            <a:r>
              <a:rPr lang="el-GR" dirty="0" smtClean="0"/>
              <a:t>Τα </a:t>
            </a:r>
            <a:r>
              <a:rPr lang="el-GR" dirty="0"/>
              <a:t>μέλη ευθύνονται για την συνετή διοίκηση της </a:t>
            </a:r>
            <a:r>
              <a:rPr lang="el-GR" dirty="0" smtClean="0"/>
              <a:t>εταιρίας. </a:t>
            </a:r>
          </a:p>
          <a:p>
            <a:pPr algn="just">
              <a:buFont typeface="Wingdings" pitchFamily="2" charset="2"/>
              <a:buChar char="v"/>
            </a:pPr>
            <a:r>
              <a:rPr lang="el-GR" dirty="0" smtClean="0"/>
              <a:t>Η </a:t>
            </a:r>
            <a:r>
              <a:rPr lang="el-GR" dirty="0"/>
              <a:t>θητεία των μελών 4 έτη (με επιτρεπόμενη επανεκλογή</a:t>
            </a:r>
            <a:r>
              <a:rPr lang="el-GR" dirty="0" smtClean="0"/>
              <a:t>). </a:t>
            </a:r>
          </a:p>
          <a:p>
            <a:pPr algn="just">
              <a:buFont typeface="Wingdings" pitchFamily="2" charset="2"/>
              <a:buChar char="v"/>
            </a:pPr>
            <a:r>
              <a:rPr lang="el-GR" dirty="0" smtClean="0"/>
              <a:t>Το </a:t>
            </a:r>
            <a:r>
              <a:rPr lang="el-GR" dirty="0"/>
              <a:t>Δ.Σ. θα πρέπει να ενημερώνει τους μετόχους για την πορεία της εταιρείας, ιδιαίτερα εκείνους που έχουν σημαντική </a:t>
            </a:r>
            <a:r>
              <a:rPr lang="el-GR" dirty="0" smtClean="0"/>
              <a:t>συμμετοχή.</a:t>
            </a:r>
            <a:endParaRPr lang="el-GR"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2 - Θέση περιεχομένου"/>
          <p:cNvSpPr>
            <a:spLocks noGrp="1"/>
          </p:cNvSpPr>
          <p:nvPr>
            <p:ph idx="1"/>
          </p:nvPr>
        </p:nvSpPr>
        <p:spPr>
          <a:xfrm>
            <a:off x="323528" y="273050"/>
            <a:ext cx="8363272" cy="6280150"/>
          </a:xfrm>
        </p:spPr>
        <p:txBody>
          <a:bodyPr>
            <a:normAutofit lnSpcReduction="10000"/>
          </a:bodyPr>
          <a:lstStyle/>
          <a:p>
            <a:pPr algn="ctr">
              <a:buNone/>
            </a:pPr>
            <a:r>
              <a:rPr lang="el-GR" sz="3600" b="1" u="sng" dirty="0" smtClean="0">
                <a:ea typeface="ＭＳ Ｐゴシック" pitchFamily="34" charset="-128"/>
              </a:rPr>
              <a:t>Βιβλιογραφία (2)</a:t>
            </a:r>
          </a:p>
          <a:p>
            <a:pPr eaLnBrk="1" hangingPunct="1"/>
            <a:endParaRPr lang="el-GR" sz="2000" b="1" dirty="0" smtClean="0">
              <a:ea typeface="ＭＳ Ｐゴシック" pitchFamily="34" charset="-128"/>
            </a:endParaRPr>
          </a:p>
          <a:p>
            <a:pPr eaLnBrk="1" hangingPunct="1"/>
            <a:r>
              <a:rPr lang="el-GR" sz="2000" b="1" dirty="0" smtClean="0">
                <a:ea typeface="ＭＳ Ｐゴシック" pitchFamily="34" charset="-128"/>
              </a:rPr>
              <a:t>Ηγεσία και Χάος: Η νέα επιστημονική Διοίκηση Επιχειρήσεων</a:t>
            </a:r>
            <a:r>
              <a:rPr lang="el-GR" sz="2000" dirty="0" smtClean="0">
                <a:ea typeface="ＭＳ Ｐゴシック" pitchFamily="34" charset="-128"/>
              </a:rPr>
              <a:t>, Ουίτλι Μ., ΚΑΣΤΑΝΙΩΤΗΣ, 2003</a:t>
            </a:r>
          </a:p>
          <a:p>
            <a:pPr eaLnBrk="1" hangingPunct="1"/>
            <a:r>
              <a:rPr lang="el-GR" sz="2000" b="1" dirty="0" smtClean="0">
                <a:ea typeface="ＭＳ Ｐゴシック" pitchFamily="34" charset="-128"/>
              </a:rPr>
              <a:t>Λήψη Επιχειρηματικών Αποφάσεων: Προσέγγιση με την επιχειρησιακή έρευνα</a:t>
            </a:r>
            <a:r>
              <a:rPr lang="el-GR" sz="2000" dirty="0" smtClean="0">
                <a:ea typeface="ＭＳ Ｐゴシック" pitchFamily="34" charset="-128"/>
              </a:rPr>
              <a:t>, Καρασαββίδου - Χατζηγρηγορίου, UNIVERSITY STUDIO PRESS, 1986</a:t>
            </a:r>
          </a:p>
          <a:p>
            <a:pPr eaLnBrk="1" hangingPunct="1"/>
            <a:r>
              <a:rPr lang="el-GR" sz="2000" b="1" dirty="0" smtClean="0">
                <a:ea typeface="ＭＳ Ｐゴシック" pitchFamily="34" charset="-128"/>
              </a:rPr>
              <a:t>Μάνατζμεντ Μικρομεσαίων Επιχειρήσεων</a:t>
            </a:r>
            <a:r>
              <a:rPr lang="el-GR" sz="2000" dirty="0" smtClean="0">
                <a:ea typeface="ＭＳ Ｐゴシック" pitchFamily="34" charset="-128"/>
              </a:rPr>
              <a:t>, Moore P. – Longenecker J., ΕΛΛΗΝ Γ. ΠΑΡΙΚΟΣ, 2001</a:t>
            </a:r>
          </a:p>
          <a:p>
            <a:pPr eaLnBrk="1" hangingPunct="1"/>
            <a:r>
              <a:rPr lang="el-GR" sz="2000" b="1" dirty="0" smtClean="0">
                <a:ea typeface="ＭＳ Ｐゴシック" pitchFamily="34" charset="-128"/>
              </a:rPr>
              <a:t>Μάνατζμεντ: Θεωρητικό υπόβαθρο - σύγχρονες πρακτικές</a:t>
            </a:r>
            <a:r>
              <a:rPr lang="el-GR" sz="2000" dirty="0" smtClean="0">
                <a:ea typeface="ＭＳ Ｐゴシック" pitchFamily="34" charset="-128"/>
              </a:rPr>
              <a:t>, Μπουραντάς Δ., ΜΠΕΝΟΥ ΕΥΓΕΝΙΑ, 2002</a:t>
            </a:r>
          </a:p>
          <a:p>
            <a:pPr eaLnBrk="1" hangingPunct="1"/>
            <a:r>
              <a:rPr lang="el-GR" sz="2000" b="1" dirty="0" smtClean="0">
                <a:ea typeface="ＭＳ Ｐゴシック" pitchFamily="34" charset="-128"/>
              </a:rPr>
              <a:t>Μάνατζμεντ: Κλασική Θεωρία Μάνατζμεντ - Δομές Οργανισμών - Μάνατζμεντ Προσωπικού - Δυναμική Ομάδων</a:t>
            </a:r>
            <a:r>
              <a:rPr lang="el-GR" sz="2000" dirty="0" smtClean="0">
                <a:ea typeface="ＭＳ Ｐゴシック" pitchFamily="34" charset="-128"/>
              </a:rPr>
              <a:t>, Charnov B. - Montana P., ΚΛΕΙΔΑΡΙΘΜΟΣ, 2002</a:t>
            </a:r>
          </a:p>
          <a:p>
            <a:pPr eaLnBrk="1" hangingPunct="1"/>
            <a:r>
              <a:rPr lang="en-US" sz="2000" dirty="0" smtClean="0">
                <a:ea typeface="ＭＳ Ｐゴシック" pitchFamily="34" charset="-128"/>
                <a:hlinkClick r:id="rId2"/>
              </a:rPr>
              <a:t>www.obes.gr</a:t>
            </a:r>
            <a:endParaRPr lang="el-GR" sz="2000" dirty="0" smtClean="0">
              <a:ea typeface="ＭＳ Ｐゴシック" pitchFamily="34" charset="-128"/>
            </a:endParaRPr>
          </a:p>
          <a:p>
            <a:pPr algn="just">
              <a:lnSpc>
                <a:spcPct val="130000"/>
              </a:lnSpc>
              <a:spcBef>
                <a:spcPct val="50000"/>
              </a:spcBef>
            </a:pPr>
            <a:r>
              <a:rPr lang="en-US" sz="2000" i="1" dirty="0" smtClean="0"/>
              <a:t>A</a:t>
            </a:r>
            <a:r>
              <a:rPr lang="el-GR" sz="2000" i="1" dirty="0" smtClean="0"/>
              <a:t>ποτροπή χρησιμοποίησης</a:t>
            </a:r>
            <a:r>
              <a:rPr lang="en-US" sz="2000" i="1" dirty="0" smtClean="0"/>
              <a:t> </a:t>
            </a:r>
            <a:r>
              <a:rPr lang="el-GR" sz="2000" i="1" dirty="0" smtClean="0"/>
              <a:t>του τραπεζικού συστήματος για πράξεις διαφθοράς</a:t>
            </a:r>
            <a:r>
              <a:rPr lang="en-US" sz="2000" i="1" dirty="0" smtClean="0"/>
              <a:t>, 2007,</a:t>
            </a:r>
            <a:r>
              <a:rPr lang="el-GR" sz="2000" dirty="0" smtClean="0"/>
              <a:t> Παναγιώτης Κυριακόπουλος</a:t>
            </a:r>
            <a:r>
              <a:rPr lang="en-US" sz="2000" dirty="0" smtClean="0"/>
              <a:t> </a:t>
            </a:r>
            <a:r>
              <a:rPr lang="el-GR" sz="2000" i="1" dirty="0" smtClean="0"/>
              <a:t>Διευθυντής</a:t>
            </a:r>
            <a:r>
              <a:rPr lang="en-US" sz="2000" i="1" dirty="0" smtClean="0"/>
              <a:t> </a:t>
            </a:r>
            <a:r>
              <a:rPr lang="el-GR" sz="2000" i="1" dirty="0" smtClean="0"/>
              <a:t>Διεύθυνση Εποπτείας</a:t>
            </a:r>
            <a:r>
              <a:rPr lang="en-US" sz="2000" i="1" dirty="0" smtClean="0"/>
              <a:t> </a:t>
            </a:r>
            <a:r>
              <a:rPr lang="el-GR" sz="2000" i="1" dirty="0" smtClean="0"/>
              <a:t>Πιστωτικού Συστήματος </a:t>
            </a:r>
            <a:r>
              <a:rPr lang="en-US" sz="2000" dirty="0" smtClean="0">
                <a:ea typeface="ＭＳ Ｐゴシック" pitchFamily="34" charset="-128"/>
                <a:hlinkClick r:id="rId3"/>
              </a:rPr>
              <a:t>www.bankofgreece.gr</a:t>
            </a:r>
            <a:endParaRPr lang="en-US" sz="2000" dirty="0" smtClean="0">
              <a:ea typeface="ＭＳ Ｐゴシック" pitchFamily="34" charset="-128"/>
            </a:endParaRPr>
          </a:p>
          <a:p>
            <a:pPr eaLnBrk="1" hangingPunct="1"/>
            <a:endParaRPr lang="en-US"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2 - Θέση περιεχομένου"/>
          <p:cNvSpPr>
            <a:spLocks noGrp="1"/>
          </p:cNvSpPr>
          <p:nvPr>
            <p:ph idx="1"/>
          </p:nvPr>
        </p:nvSpPr>
        <p:spPr>
          <a:xfrm>
            <a:off x="179512" y="273050"/>
            <a:ext cx="8712968" cy="6396310"/>
          </a:xfrm>
        </p:spPr>
        <p:txBody>
          <a:bodyPr>
            <a:normAutofit/>
          </a:bodyPr>
          <a:lstStyle/>
          <a:p>
            <a:pPr algn="ctr">
              <a:buNone/>
            </a:pPr>
            <a:r>
              <a:rPr lang="el-GR" sz="3600" b="1" u="sng" dirty="0" smtClean="0">
                <a:ea typeface="ＭＳ Ｐゴシック" pitchFamily="34" charset="-128"/>
              </a:rPr>
              <a:t>Βιβλιογραφία (3)</a:t>
            </a:r>
          </a:p>
          <a:p>
            <a:pPr eaLnBrk="1" hangingPunct="1"/>
            <a:r>
              <a:rPr lang="el-GR" sz="2000" b="1" dirty="0" smtClean="0">
                <a:ea typeface="ＭＳ Ｐゴシック" pitchFamily="34" charset="-128"/>
              </a:rPr>
              <a:t>Οργανώσεις</a:t>
            </a:r>
            <a:r>
              <a:rPr lang="el-GR" sz="2000" b="1" dirty="0" smtClean="0">
                <a:ea typeface="ＭＳ Ｐゴシック" pitchFamily="34" charset="-128"/>
              </a:rPr>
              <a:t>,</a:t>
            </a:r>
            <a:r>
              <a:rPr lang="el-GR" sz="2000" dirty="0" smtClean="0">
                <a:ea typeface="ＭＳ Ｐゴシック" pitchFamily="34" charset="-128"/>
              </a:rPr>
              <a:t> ACh J. - Abor H., Εκδόσεις ΚΡΙΤΙΚΗ, 2003</a:t>
            </a:r>
          </a:p>
          <a:p>
            <a:pPr eaLnBrk="1" hangingPunct="1"/>
            <a:r>
              <a:rPr lang="el-GR" sz="2000" b="1" dirty="0" smtClean="0">
                <a:ea typeface="ＭＳ Ｐゴシック" pitchFamily="34" charset="-128"/>
              </a:rPr>
              <a:t>Οργάνωση και Διοίκηση  (τόμοι 1, 2 &amp; 3), </a:t>
            </a:r>
            <a:r>
              <a:rPr lang="el-GR" sz="2000" dirty="0" smtClean="0">
                <a:ea typeface="ＭＳ Ｐゴシック" pitchFamily="34" charset="-128"/>
              </a:rPr>
              <a:t>Act H., ΕΚΔΟΣΕΙΣ ΠΑΠΑΖΗΣΗ, 1980-1984</a:t>
            </a:r>
          </a:p>
          <a:p>
            <a:pPr eaLnBrk="1" hangingPunct="1"/>
            <a:r>
              <a:rPr lang="el-GR" sz="2000" b="1" dirty="0" smtClean="0">
                <a:ea typeface="ＭＳ Ｐゴシック" pitchFamily="34" charset="-128"/>
              </a:rPr>
              <a:t>Προκλήσεις του Management για τον 21ο αιώνα, </a:t>
            </a:r>
            <a:r>
              <a:rPr lang="el-GR" sz="2000" dirty="0" smtClean="0">
                <a:ea typeface="ＭＳ Ｐゴシック" pitchFamily="34" charset="-128"/>
              </a:rPr>
              <a:t>After P., LEADER BOOKS, 2000</a:t>
            </a:r>
          </a:p>
          <a:p>
            <a:pPr eaLnBrk="1" hangingPunct="1"/>
            <a:r>
              <a:rPr lang="el-GR" sz="2000" b="1" dirty="0" smtClean="0">
                <a:ea typeface="ＭＳ Ｐゴシック" pitchFamily="34" charset="-128"/>
              </a:rPr>
              <a:t>Στρατηγική των Επιχειρήσεων, Τόμος Α΄: Θεωρία - Ελληνική και διεθνής εμπειρία</a:t>
            </a:r>
            <a:r>
              <a:rPr lang="el-GR" sz="2000" dirty="0" smtClean="0">
                <a:ea typeface="ＭＳ Ｐゴシック" pitchFamily="34" charset="-128"/>
              </a:rPr>
              <a:t>, Παπαδάκης Β., ΜΠΕΝΟΥ ΕΥΓΕΝΙΑ, 2002</a:t>
            </a:r>
          </a:p>
          <a:p>
            <a:pPr eaLnBrk="1" hangingPunct="1"/>
            <a:r>
              <a:rPr lang="el-GR" sz="2000" b="1" dirty="0" smtClean="0">
                <a:ea typeface="ＭＳ Ｐゴシック" pitchFamily="34" charset="-128"/>
              </a:rPr>
              <a:t>Στρατηγικός Σχεδιασμός</a:t>
            </a:r>
            <a:r>
              <a:rPr lang="el-GR" sz="2000" dirty="0" smtClean="0">
                <a:ea typeface="ＭＳ Ｐゴシック" pitchFamily="34" charset="-128"/>
              </a:rPr>
              <a:t>, Area. – Abdou K., ΕΛΛΗΝΙΚΑ ΓΡΑΜΜΑΤΑ, 2001</a:t>
            </a:r>
          </a:p>
          <a:p>
            <a:pPr eaLnBrk="1" hangingPunct="1"/>
            <a:r>
              <a:rPr lang="el-GR" sz="2000" b="1" dirty="0" smtClean="0">
                <a:ea typeface="ＭＳ Ｐゴシック" pitchFamily="34" charset="-128"/>
              </a:rPr>
              <a:t>Η Τέχνη της Ηγεσίας</a:t>
            </a:r>
            <a:r>
              <a:rPr lang="el-GR" sz="2000" dirty="0" smtClean="0">
                <a:ea typeface="ＭＳ Ｐゴシック" pitchFamily="34" charset="-128"/>
              </a:rPr>
              <a:t>, Σαυροειδής Γ., LEADER BOOKS, 2004</a:t>
            </a:r>
          </a:p>
          <a:p>
            <a:pPr eaLnBrk="1" hangingPunct="1"/>
            <a:r>
              <a:rPr lang="el-GR" sz="2000" b="1" dirty="0" smtClean="0">
                <a:ea typeface="ＭＳ Ｐゴシック" pitchFamily="34" charset="-128"/>
              </a:rPr>
              <a:t>Η Φύση της Πολυεθνικής Επιχείρησης</a:t>
            </a:r>
            <a:r>
              <a:rPr lang="el-GR" sz="2000" dirty="0" smtClean="0">
                <a:ea typeface="ＭＳ Ｐゴシック" pitchFamily="34" charset="-128"/>
              </a:rPr>
              <a:t>, Added R. – Πίτυλος Χ., ΕΚΔΟΣΕΙΣ ΔΑΡΔΑΝΟΣ, 2007</a:t>
            </a:r>
          </a:p>
          <a:p>
            <a:r>
              <a:rPr lang="el-GR" sz="2000" b="1" dirty="0" smtClean="0"/>
              <a:t>Σύγκρουση Συμφερόντων και Εταιρική Διακυβέρνηση, η ιδιαίτερη περίπτωση των χρηματοοικονομικών ιδρυμάτων, (Παρουσίαση 2015) </a:t>
            </a:r>
            <a:r>
              <a:rPr lang="el-GR" sz="2000" dirty="0" smtClean="0"/>
              <a:t>Αιμίλιος Αυγουλούς, Τακτ. Καθηγητής, Έδρα Διεθνούς Τραπεζικού Δικαίου και Χρηματοοικονομικών Αγορών, Πανεπιστήμιο του Εδιμβούργου</a:t>
            </a: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endParaRPr lang="el-GR" sz="2000" dirty="0" smtClean="0">
              <a:ea typeface="ＭＳ Ｐゴシック" pitchFamily="34" charset="-128"/>
            </a:endParaRPr>
          </a:p>
          <a:p>
            <a:pPr eaLnBrk="1" hangingPunct="1">
              <a:buFont typeface="Wingdings" pitchFamily="2" charset="2"/>
              <a:buNone/>
            </a:pPr>
            <a:endParaRPr lang="el-GR" sz="2000" dirty="0" smtClean="0">
              <a:ea typeface="ＭＳ Ｐゴシック" pitchFamily="34" charset="-128"/>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73050"/>
            <a:ext cx="9036496" cy="6468318"/>
          </a:xfrm>
        </p:spPr>
        <p:txBody>
          <a:bodyPr>
            <a:normAutofit lnSpcReduction="10000"/>
          </a:bodyPr>
          <a:lstStyle/>
          <a:p>
            <a:pPr algn="ctr">
              <a:buNone/>
            </a:pPr>
            <a:r>
              <a:rPr lang="el-GR" b="1" u="sng" dirty="0" smtClean="0">
                <a:ea typeface="ＭＳ Ｐゴシック" pitchFamily="34" charset="-128"/>
              </a:rPr>
              <a:t>Βιβλιογραφία (4)</a:t>
            </a:r>
          </a:p>
          <a:p>
            <a:pPr algn="just"/>
            <a:r>
              <a:rPr lang="el-GR" sz="1800" b="1" dirty="0" smtClean="0"/>
              <a:t>Εταιρική Κοινωνική Ευθύνη, Εταιρική Διακυβέρνηση και Διαδικασίες Συμμόρφωσης ως Εργαλεία Διαχείρισης Κινδύνων. </a:t>
            </a:r>
            <a:r>
              <a:rPr lang="el-GR" sz="1800" dirty="0" smtClean="0"/>
              <a:t>Αργύρης Οικονόμου Διευθυντής Ν.Υ. ΔΕΗ Φεβρουάριος 2013</a:t>
            </a:r>
          </a:p>
          <a:p>
            <a:pPr algn="just"/>
            <a:r>
              <a:rPr lang="el-GR" sz="1800" b="1" dirty="0" smtClean="0">
                <a:cs typeface="Times New Roman" pitchFamily="18" charset="0"/>
              </a:rPr>
              <a:t>Εταιρική Κοινωνική Ευθύνη &amp; Ανθρώπινο Δυναμικό. </a:t>
            </a:r>
            <a:r>
              <a:rPr lang="el-GR" sz="1800" dirty="0" smtClean="0">
                <a:cs typeface="Times New Roman" pitchFamily="18" charset="0"/>
              </a:rPr>
              <a:t>Π.Μ.Σ. «διοίκηση &amp; διαχείριση έργων &amp; προγραμμάτων Τ.Ε.Ι. ΛΑΡΙΣΑΣ ΣΧΟΛΗ ΔΙΟΙΚΗΣΗΣ &amp; ΟΙΚΟΝΟΜΙΑΣ ΤΜΗΜΑ ΔΙΟΙΚΗΣΗΣ &amp; ΔΙΑΧΕΙΡΙΣΗΣ ΕΡΓΩΝ</a:t>
            </a:r>
          </a:p>
          <a:p>
            <a:pPr>
              <a:defRPr/>
            </a:pPr>
            <a:r>
              <a:rPr lang="el-GR" sz="1800" b="1" dirty="0" smtClean="0"/>
              <a:t>Αγορές Χρήματος και Κεφαλαίου Ενότητα 6:</a:t>
            </a:r>
            <a:r>
              <a:rPr lang="en-US" sz="1800" b="1" dirty="0" smtClean="0"/>
              <a:t> </a:t>
            </a:r>
            <a:r>
              <a:rPr lang="el-GR" sz="1800" b="1" dirty="0" smtClean="0"/>
              <a:t>Τραπεζική Εποπτεία και Ρυθμιστικό Πλαίσιο των Χρηματοοικονομικών Αγορών,</a:t>
            </a:r>
            <a:r>
              <a:rPr lang="en-US" sz="1800" b="1" dirty="0" smtClean="0"/>
              <a:t> </a:t>
            </a:r>
            <a:r>
              <a:rPr lang="el-GR" sz="1800" b="1" dirty="0" smtClean="0"/>
              <a:t>2014,</a:t>
            </a:r>
            <a:r>
              <a:rPr lang="en-US" sz="1800" b="1" dirty="0" smtClean="0"/>
              <a:t> </a:t>
            </a:r>
            <a:r>
              <a:rPr lang="el-GR" sz="1800" dirty="0" smtClean="0"/>
              <a:t>Αθανάσιος Τσαγκάνης ,</a:t>
            </a:r>
            <a:r>
              <a:rPr lang="en-US" sz="1800" dirty="0" smtClean="0"/>
              <a:t>  </a:t>
            </a:r>
            <a:r>
              <a:rPr lang="el-GR" sz="1800" dirty="0" smtClean="0"/>
              <a:t>Οργάνωση και Διοίκηση Επιχειρήσεων</a:t>
            </a:r>
            <a:r>
              <a:rPr lang="en-US" sz="1800" dirty="0" smtClean="0"/>
              <a:t> </a:t>
            </a:r>
            <a:r>
              <a:rPr lang="el-GR" sz="1800" dirty="0" smtClean="0"/>
              <a:t>Διοίκηση Επιχειρήσεων.</a:t>
            </a:r>
          </a:p>
          <a:p>
            <a:pPr>
              <a:defRPr/>
            </a:pPr>
            <a:r>
              <a:rPr lang="el-GR" sz="1800" b="1" dirty="0" smtClean="0"/>
              <a:t>20 προτάσεις για καλύτερη εταιρική διακυβέρνηση 2019 </a:t>
            </a:r>
            <a:r>
              <a:rPr lang="el-GR" sz="1800" dirty="0" smtClean="0"/>
              <a:t>Βασίλης Καμινάρης είναι After της ΕΥ, επικεφαλής του Τμήματος Υπηρεσιών Διασφάλισης και Εξωτερικού Ελέγχου στην Ελλάδα και τη Νοτιοανατολική Ευρώπη.</a:t>
            </a:r>
            <a:r>
              <a:rPr lang="en-US" sz="1800" dirty="0" smtClean="0">
                <a:hlinkClick r:id="rId2"/>
              </a:rPr>
              <a:t> https://www.capital.gr/me-apopsi/3354455/20-protaseis-gia-kaluteri-etairiki-diakubernisi</a:t>
            </a:r>
            <a:endParaRPr lang="el-GR" sz="1800" dirty="0" smtClean="0"/>
          </a:p>
          <a:p>
            <a:pPr>
              <a:defRPr/>
            </a:pPr>
            <a:r>
              <a:rPr lang="el-GR" sz="1800" b="1" dirty="0" smtClean="0"/>
              <a:t>Εταιρική Διακυβέρνηση: </a:t>
            </a:r>
            <a:r>
              <a:rPr lang="en-US" sz="1800" b="1" dirty="0" smtClean="0"/>
              <a:t>Rosili</a:t>
            </a:r>
            <a:r>
              <a:rPr lang="el-GR" sz="1800" b="1" dirty="0" smtClean="0"/>
              <a:t> </a:t>
            </a:r>
            <a:r>
              <a:rPr lang="en-US" sz="1800" dirty="0" smtClean="0">
                <a:hlinkClick r:id="rId3"/>
              </a:rPr>
              <a:t>https://www.rosili.gr/Samples/9786185131326/sample.pdf</a:t>
            </a:r>
            <a:endParaRPr lang="en-US" sz="1800" dirty="0" smtClean="0"/>
          </a:p>
          <a:p>
            <a:pPr>
              <a:defRPr/>
            </a:pPr>
            <a:r>
              <a:rPr lang="en-US" sz="1800" b="1" dirty="0" smtClean="0"/>
              <a:t>Bradley N. (2004). </a:t>
            </a:r>
            <a:r>
              <a:rPr lang="en-US" sz="1800" dirty="0" smtClean="0"/>
              <a:t>“ Corporate Governance Scoring and the Link Between Corporate Governance and Performance Indicators : in search of the Holy Grail” Corporate Indicators : An international Review, vol. 12, No 1 pp 8-10 </a:t>
            </a:r>
          </a:p>
          <a:p>
            <a:pPr>
              <a:defRPr/>
            </a:pPr>
            <a:r>
              <a:rPr lang="en-US" sz="1800" b="1" dirty="0" smtClean="0"/>
              <a:t>Cadbury Report (1992).</a:t>
            </a:r>
            <a:r>
              <a:rPr lang="en-US" sz="1800" dirty="0" smtClean="0"/>
              <a:t> Cadbury, Sir Adrian (1992). Corporate Governance Overview: World Bank Report, Washington, DC </a:t>
            </a:r>
          </a:p>
          <a:p>
            <a:pPr>
              <a:defRPr/>
            </a:pPr>
            <a:r>
              <a:rPr lang="en-US" sz="1800" b="1" dirty="0" smtClean="0"/>
              <a:t>Chen, K.C.W. , Wei, K.C. , and Chen Z (2003). </a:t>
            </a:r>
            <a:r>
              <a:rPr lang="en-US" sz="1800" dirty="0" smtClean="0"/>
              <a:t>“Disclosure, Corporate Governance and the Cost of Equity Capital : Evidence from Asia’s Emerging Markets”.</a:t>
            </a:r>
          </a:p>
          <a:p>
            <a:pPr>
              <a:defRPr/>
            </a:pPr>
            <a:r>
              <a:rPr lang="el-GR" sz="1800" b="1" dirty="0" smtClean="0"/>
              <a:t>(ΟΟΣΑ)</a:t>
            </a:r>
            <a:r>
              <a:rPr lang="el-GR" sz="1800" dirty="0" smtClean="0"/>
              <a:t> </a:t>
            </a:r>
            <a:r>
              <a:rPr lang="en-US" sz="1800" dirty="0" smtClean="0">
                <a:solidFill>
                  <a:srgbClr val="0000FF"/>
                </a:solidFill>
              </a:rPr>
              <a:t>http://www.oecd.org/corporate/ca/corporategovernanceprinciples/31 557724.pdf</a:t>
            </a:r>
            <a:endParaRPr lang="el-GR" sz="1800" dirty="0" smtClean="0">
              <a:solidFill>
                <a:srgbClr val="0000FF"/>
              </a:solidFill>
            </a:endParaRPr>
          </a:p>
          <a:p>
            <a:pPr algn="just"/>
            <a:endParaRPr lang="el-GR" sz="1800" dirty="0" smtClean="0">
              <a:solidFill>
                <a:srgbClr val="5075BC"/>
              </a:solidFill>
            </a:endParaRPr>
          </a:p>
          <a:p>
            <a:pPr algn="just"/>
            <a:endParaRPr lang="el-GR" sz="1800" dirty="0" smtClean="0">
              <a:cs typeface="Times New Roman" pitchFamily="18" charset="0"/>
            </a:endParaRPr>
          </a:p>
          <a:p>
            <a:pPr algn="just"/>
            <a:endParaRPr lang="el-GR" sz="1800" dirty="0" smtClean="0"/>
          </a:p>
          <a:p>
            <a:pPr algn="just"/>
            <a:endParaRPr lang="el-GR" sz="1800" b="1" dirty="0" smtClean="0">
              <a:solidFill>
                <a:srgbClr val="000099"/>
              </a:solidFill>
              <a:latin typeface="Comic Sans MS" pitchFamily="66" charset="0"/>
            </a:endParaRPr>
          </a:p>
          <a:p>
            <a:endParaRPr lang="el-GR"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u="sng" dirty="0" smtClean="0">
                <a:ea typeface="ＭＳ Ｐゴシック" pitchFamily="34" charset="-128"/>
              </a:rPr>
              <a:t>Βιβλιογραφία (5)</a:t>
            </a:r>
            <a:br>
              <a:rPr lang="el-GR" b="1" u="sng" dirty="0" smtClean="0">
                <a:ea typeface="ＭＳ Ｐゴシック" pitchFamily="34" charset="-128"/>
              </a:rPr>
            </a:br>
            <a:endParaRPr lang="el-GR" dirty="0"/>
          </a:p>
        </p:txBody>
      </p:sp>
      <p:sp>
        <p:nvSpPr>
          <p:cNvPr id="3" name="2 - Θέση περιεχομένου"/>
          <p:cNvSpPr>
            <a:spLocks noGrp="1"/>
          </p:cNvSpPr>
          <p:nvPr>
            <p:ph idx="1"/>
          </p:nvPr>
        </p:nvSpPr>
        <p:spPr>
          <a:xfrm>
            <a:off x="0" y="908720"/>
            <a:ext cx="9144000" cy="5949280"/>
          </a:xfrm>
        </p:spPr>
        <p:txBody>
          <a:bodyPr>
            <a:noAutofit/>
          </a:bodyPr>
          <a:lstStyle/>
          <a:p>
            <a:pPr algn="just"/>
            <a:r>
              <a:rPr lang="el-GR" sz="1800" b="1" dirty="0" smtClean="0"/>
              <a:t>Ελληνικός Κώδικας Εταιρικής Διακυβέρνησης (ΕΚΕΔ) για τις Εισηγμένες Εταιρείες, </a:t>
            </a:r>
            <a:r>
              <a:rPr lang="el-GR" sz="1800" dirty="0" smtClean="0"/>
              <a:t>Οκτώβριος 2013</a:t>
            </a:r>
          </a:p>
          <a:p>
            <a:pPr algn="just"/>
            <a:endParaRPr lang="el-GR" sz="1800" dirty="0" smtClean="0"/>
          </a:p>
          <a:p>
            <a:pPr algn="just"/>
            <a:r>
              <a:rPr lang="el-GR" sz="1800" b="1" dirty="0" smtClean="0"/>
              <a:t>Η Ποιότητα της Εταιρικής Διακυβέρνησης στις Ελληνικές Επιχειρήσεις. 2013 </a:t>
            </a:r>
            <a:r>
              <a:rPr lang="el-GR" sz="1800" dirty="0" smtClean="0"/>
              <a:t>ΤΕΙ ΚΡΗΤΗΣ - ΤΜΗΜΑ ΛΟΓΙΣΤΙΚΗΣ Πτυχιακή Εργασία των : Μηλιδώνης Γεώργιος, Κουκουράκης Μιχαήλ</a:t>
            </a:r>
            <a:r>
              <a:rPr lang="en-US" sz="1800" dirty="0" smtClean="0"/>
              <a:t>.</a:t>
            </a:r>
          </a:p>
          <a:p>
            <a:pPr algn="just"/>
            <a:endParaRPr lang="en-US" sz="1800" dirty="0" smtClean="0"/>
          </a:p>
          <a:p>
            <a:pPr algn="just"/>
            <a:r>
              <a:rPr lang="el-GR" sz="1800" dirty="0" err="1" smtClean="0"/>
              <a:t>Δεληλίγκα</a:t>
            </a:r>
            <a:r>
              <a:rPr lang="el-GR" sz="1800" dirty="0" smtClean="0"/>
              <a:t> </a:t>
            </a:r>
            <a:r>
              <a:rPr lang="el-GR" sz="1800" dirty="0" err="1" smtClean="0"/>
              <a:t>Αργυρούλα</a:t>
            </a:r>
            <a:r>
              <a:rPr lang="el-GR" sz="1800" dirty="0" smtClean="0"/>
              <a:t>, Νικολάου </a:t>
            </a:r>
            <a:r>
              <a:rPr lang="el-GR" sz="1800" dirty="0" err="1" smtClean="0"/>
              <a:t>Αγορίτσα</a:t>
            </a:r>
            <a:r>
              <a:rPr lang="el-GR" sz="1800" dirty="0" smtClean="0"/>
              <a:t>, </a:t>
            </a:r>
            <a:r>
              <a:rPr lang="el-GR" sz="1800" dirty="0" err="1" smtClean="0"/>
              <a:t>Παπαλούδης</a:t>
            </a:r>
            <a:r>
              <a:rPr lang="el-GR" sz="1800" dirty="0" smtClean="0"/>
              <a:t> Παναγιώτης.</a:t>
            </a:r>
            <a:r>
              <a:rPr lang="el-GR" sz="1800" b="1" dirty="0" smtClean="0"/>
              <a:t> </a:t>
            </a:r>
            <a:r>
              <a:rPr lang="en-US" sz="1800" b="1" dirty="0" smtClean="0"/>
              <a:t>(2013) </a:t>
            </a:r>
            <a:r>
              <a:rPr lang="el-GR" sz="1800" b="1" dirty="0" smtClean="0"/>
              <a:t>"</a:t>
            </a:r>
            <a:r>
              <a:rPr lang="el-GR" sz="1800" b="1" dirty="0" err="1" smtClean="0"/>
              <a:t>Εφαρμογη</a:t>
            </a:r>
            <a:r>
              <a:rPr lang="el-GR" sz="1800" b="1" dirty="0" smtClean="0"/>
              <a:t> του </a:t>
            </a:r>
            <a:r>
              <a:rPr lang="el-GR" sz="1800" b="1" dirty="0" err="1" smtClean="0"/>
              <a:t>εργαλειου</a:t>
            </a:r>
            <a:r>
              <a:rPr lang="el-GR" sz="1800" b="1" dirty="0" smtClean="0"/>
              <a:t> </a:t>
            </a:r>
            <a:r>
              <a:rPr lang="el-GR" sz="1800" b="1" dirty="0" err="1" smtClean="0"/>
              <a:t>balanced</a:t>
            </a:r>
            <a:r>
              <a:rPr lang="el-GR" sz="1800" b="1" dirty="0" smtClean="0"/>
              <a:t> </a:t>
            </a:r>
            <a:r>
              <a:rPr lang="el-GR" sz="1800" b="1" dirty="0" err="1" smtClean="0"/>
              <a:t>scorecard</a:t>
            </a:r>
            <a:r>
              <a:rPr lang="el-GR" sz="1800" b="1" dirty="0" smtClean="0"/>
              <a:t> σε </a:t>
            </a:r>
            <a:r>
              <a:rPr lang="el-GR" sz="1800" b="1" dirty="0" err="1" smtClean="0"/>
              <a:t>ιδιωτικο</a:t>
            </a:r>
            <a:r>
              <a:rPr lang="el-GR" sz="1800" b="1" dirty="0" smtClean="0"/>
              <a:t> </a:t>
            </a:r>
            <a:r>
              <a:rPr lang="el-GR" sz="1800" b="1" dirty="0" err="1" smtClean="0"/>
              <a:t>νοσοκομειο</a:t>
            </a:r>
            <a:r>
              <a:rPr lang="el-GR" sz="1800" b="1" dirty="0" smtClean="0"/>
              <a:t>"</a:t>
            </a:r>
            <a:endParaRPr lang="el-GR" sz="1800" dirty="0" smtClean="0"/>
          </a:p>
          <a:p>
            <a:pPr algn="just"/>
            <a:r>
              <a:rPr lang="el-GR" sz="1800" dirty="0"/>
              <a:t>Μπαλωμενάκη Νικολέτα </a:t>
            </a:r>
            <a:r>
              <a:rPr lang="en-US" sz="1800" dirty="0" smtClean="0"/>
              <a:t> 2016,  </a:t>
            </a:r>
            <a:r>
              <a:rPr lang="en-US" sz="1800" b="1" dirty="0" smtClean="0"/>
              <a:t>“</a:t>
            </a:r>
            <a:r>
              <a:rPr lang="el-GR" sz="1800" b="1" dirty="0" smtClean="0"/>
              <a:t>Εταιρική </a:t>
            </a:r>
            <a:r>
              <a:rPr lang="el-GR" sz="1800" b="1" dirty="0"/>
              <a:t>διακυβέρνηση και επίδοση </a:t>
            </a:r>
            <a:r>
              <a:rPr lang="el-GR" sz="1800" b="1" dirty="0" smtClean="0"/>
              <a:t>τραπεζών</a:t>
            </a:r>
            <a:r>
              <a:rPr lang="en-US" sz="1800" b="1" dirty="0" smtClean="0"/>
              <a:t>”</a:t>
            </a:r>
            <a:r>
              <a:rPr lang="el-GR" sz="1800" b="1" dirty="0" smtClean="0"/>
              <a:t> </a:t>
            </a:r>
            <a:r>
              <a:rPr lang="el-GR" sz="1800" dirty="0" smtClean="0"/>
              <a:t>Διπλωματική </a:t>
            </a:r>
            <a:r>
              <a:rPr lang="el-GR" sz="1800" dirty="0"/>
              <a:t>Εργασία Επιβλέπων: Ζοπουνίδης Κωνσταντίνος, Καθηγητής, Νοέμβριος 2016 Τμήμα Μηχανικών Παραγωγής και Διοίκησης Πρόγραμμα Μεταπτυχιακών Σπουδών Τομέας Οργάνωση και Διοίκηση</a:t>
            </a:r>
          </a:p>
          <a:p>
            <a:pPr algn="just"/>
            <a:endParaRPr lang="el-GR" sz="1800" dirty="0" smtClean="0"/>
          </a:p>
          <a:p>
            <a:pPr algn="just"/>
            <a:endParaRPr lang="el-GR" sz="1800" dirty="0" smtClean="0"/>
          </a:p>
          <a:p>
            <a:pPr algn="just"/>
            <a:r>
              <a:rPr lang="el-GR" sz="1800" dirty="0" err="1" smtClean="0"/>
              <a:t>Μπουρσανίδης</a:t>
            </a:r>
            <a:r>
              <a:rPr lang="el-GR" sz="1800" dirty="0" smtClean="0"/>
              <a:t>, X. (2005), </a:t>
            </a:r>
            <a:r>
              <a:rPr lang="el-GR" sz="1800" b="1" dirty="0" smtClean="0"/>
              <a:t>“Στρατηγικό Μάνατζμεντ στη Δημόσια Διοίκηση, Μία συστηματική παρουσίαση του </a:t>
            </a:r>
            <a:r>
              <a:rPr lang="el-GR" sz="1800" b="1" dirty="0" err="1" smtClean="0"/>
              <a:t>Balance</a:t>
            </a:r>
            <a:r>
              <a:rPr lang="el-GR" sz="1800" b="1" dirty="0" smtClean="0"/>
              <a:t> Scorecard από την σκοπιά του Δημοσίου Μάνατζμεντ Υγείας”, </a:t>
            </a:r>
            <a:r>
              <a:rPr lang="el-GR" sz="1800" dirty="0" smtClean="0"/>
              <a:t>7° Συνέδριο Διοικητικών Επιστημόνων, Εθνική Σχολή Δημόσιας Διοίκησης.</a:t>
            </a:r>
            <a:endParaRPr lang="en-US" sz="1800" dirty="0" smtClean="0"/>
          </a:p>
          <a:p>
            <a:pPr algn="just"/>
            <a:endParaRPr lang="el-GR" sz="1800" dirty="0" smtClean="0"/>
          </a:p>
          <a:p>
            <a:endParaRPr lang="el-GR" sz="1800" dirty="0" smtClean="0"/>
          </a:p>
          <a:p>
            <a:r>
              <a:rPr lang="el-GR" sz="1800" dirty="0" err="1" smtClean="0"/>
              <a:t>Ορφανουδάκη</a:t>
            </a:r>
            <a:r>
              <a:rPr lang="el-GR" sz="1800" dirty="0" smtClean="0"/>
              <a:t>, Ε. (2008), </a:t>
            </a:r>
            <a:r>
              <a:rPr lang="en-US" sz="1800" dirty="0" smtClean="0"/>
              <a:t>“</a:t>
            </a:r>
            <a:r>
              <a:rPr lang="el-GR" sz="1800" b="1" dirty="0" smtClean="0"/>
              <a:t>Ανάπτυξη και εφαρμογή συστήματος αξιολόγησης στρατηγικής σε οργανισμό παροχής υπηρεσιών υγείας</a:t>
            </a:r>
            <a:r>
              <a:rPr lang="en-US" sz="1800" b="1" dirty="0" smtClean="0"/>
              <a:t>”</a:t>
            </a:r>
            <a:r>
              <a:rPr lang="el-GR" sz="1800" dirty="0" smtClean="0"/>
              <a:t>, Διατριβή, Μεταπτυχιακό Δίπλωμα Ειδίκευσης, Τμήμα Μηχανικών Παραγωγής και Διοίκησης, Πολυτεχνείο Κρήτης, Χανιά.</a:t>
            </a:r>
            <a:endParaRPr lang="el-GR" sz="1800" dirty="0"/>
          </a:p>
        </p:txBody>
      </p:sp>
      <p:pic>
        <p:nvPicPr>
          <p:cNvPr id="199684" name="Picture 4"/>
          <p:cNvPicPr>
            <a:picLocks noChangeAspect="1" noChangeArrowheads="1"/>
          </p:cNvPicPr>
          <p:nvPr/>
        </p:nvPicPr>
        <p:blipFill>
          <a:blip r:embed="rId2" cstate="print"/>
          <a:srcRect/>
          <a:stretch>
            <a:fillRect/>
          </a:stretch>
        </p:blipFill>
        <p:spPr bwMode="auto">
          <a:xfrm>
            <a:off x="1979712" y="1412776"/>
            <a:ext cx="2314575" cy="333375"/>
          </a:xfrm>
          <a:prstGeom prst="rect">
            <a:avLst/>
          </a:prstGeom>
          <a:noFill/>
          <a:ln w="9525">
            <a:noFill/>
            <a:miter lim="800000"/>
            <a:headEnd/>
            <a:tailEnd/>
          </a:ln>
        </p:spPr>
      </p:pic>
      <p:pic>
        <p:nvPicPr>
          <p:cNvPr id="199685" name="Picture 5"/>
          <p:cNvPicPr>
            <a:picLocks noChangeAspect="1" noChangeArrowheads="1"/>
          </p:cNvPicPr>
          <p:nvPr/>
        </p:nvPicPr>
        <p:blipFill>
          <a:blip r:embed="rId3" cstate="print"/>
          <a:srcRect/>
          <a:stretch>
            <a:fillRect/>
          </a:stretch>
        </p:blipFill>
        <p:spPr bwMode="auto">
          <a:xfrm>
            <a:off x="3707904" y="1268760"/>
            <a:ext cx="4886325" cy="523875"/>
          </a:xfrm>
          <a:prstGeom prst="rect">
            <a:avLst/>
          </a:prstGeom>
          <a:noFill/>
          <a:ln w="9525">
            <a:noFill/>
            <a:miter lim="800000"/>
            <a:headEnd/>
            <a:tailEnd/>
          </a:ln>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200" b="1" dirty="0" smtClean="0"/>
              <a:t>ΞΕΝΟΓΛΩΣΣΗ ΒΙΒΛΙΟΓΡΑΦΙΑ [1]</a:t>
            </a:r>
            <a:endParaRPr lang="el-GR" sz="3200" b="1" dirty="0"/>
          </a:p>
        </p:txBody>
      </p:sp>
      <p:sp>
        <p:nvSpPr>
          <p:cNvPr id="3" name="2 - Θέση περιεχομένου"/>
          <p:cNvSpPr>
            <a:spLocks noGrp="1"/>
          </p:cNvSpPr>
          <p:nvPr>
            <p:ph idx="1"/>
          </p:nvPr>
        </p:nvSpPr>
        <p:spPr>
          <a:xfrm>
            <a:off x="0" y="692696"/>
            <a:ext cx="9144000" cy="6165304"/>
          </a:xfrm>
        </p:spPr>
        <p:txBody>
          <a:bodyPr>
            <a:normAutofit fontScale="47500" lnSpcReduction="20000"/>
          </a:bodyPr>
          <a:lstStyle/>
          <a:p>
            <a:pPr algn="just"/>
            <a:r>
              <a:rPr lang="en-US" dirty="0" err="1" smtClean="0"/>
              <a:t>Gurd</a:t>
            </a:r>
            <a:r>
              <a:rPr lang="en-US" dirty="0" smtClean="0"/>
              <a:t>, B. &amp; </a:t>
            </a:r>
            <a:r>
              <a:rPr lang="en-US" dirty="0" err="1" smtClean="0"/>
              <a:t>Gao</a:t>
            </a:r>
            <a:r>
              <a:rPr lang="en-US" dirty="0" smtClean="0"/>
              <a:t>, T. (2008), “Lives in the balance: an analysis of the balanced scorecard (BSC) in healthcare organizations”, </a:t>
            </a:r>
            <a:r>
              <a:rPr lang="en-US" i="1" dirty="0" smtClean="0"/>
              <a:t>International Journal of Productivity and Performance Management, </a:t>
            </a:r>
            <a:r>
              <a:rPr lang="en-US" dirty="0" smtClean="0"/>
              <a:t>57(1): 6 - 21.</a:t>
            </a:r>
            <a:endParaRPr lang="el-GR" dirty="0" smtClean="0"/>
          </a:p>
          <a:p>
            <a:pPr algn="just"/>
            <a:r>
              <a:rPr lang="en-US" dirty="0" smtClean="0"/>
              <a:t>Kaplan, R. S. &amp; Norton, D. P. (2004), </a:t>
            </a:r>
            <a:r>
              <a:rPr lang="en-US" i="1" dirty="0" smtClean="0"/>
              <a:t>Strategy Maps: Converting Intangible Assets Into Tangible Outcomes, </a:t>
            </a:r>
            <a:r>
              <a:rPr lang="en-US" dirty="0" smtClean="0"/>
              <a:t>Harvard Business School Publishing Corporation.</a:t>
            </a:r>
            <a:endParaRPr lang="el-GR" dirty="0" smtClean="0"/>
          </a:p>
          <a:p>
            <a:pPr algn="just"/>
            <a:r>
              <a:rPr lang="en-US" dirty="0" smtClean="0"/>
              <a:t>Kaplan, R. &amp; Norton, D. (2001), </a:t>
            </a:r>
            <a:r>
              <a:rPr lang="en-US" i="1" dirty="0" smtClean="0"/>
              <a:t>The strategy focused organization, </a:t>
            </a:r>
            <a:r>
              <a:rPr lang="en-US" dirty="0" smtClean="0"/>
              <a:t>Harvard Business Press.</a:t>
            </a:r>
            <a:endParaRPr lang="el-GR" dirty="0" smtClean="0"/>
          </a:p>
          <a:p>
            <a:pPr algn="just"/>
            <a:r>
              <a:rPr lang="en-US" dirty="0" smtClean="0"/>
              <a:t>Kaplan, R. S. &amp; Norton, D. P. (1997), “Why does business need a Balanced Scorecard?” </a:t>
            </a:r>
            <a:r>
              <a:rPr lang="en-US" i="1" dirty="0" smtClean="0"/>
              <a:t>Journal of cost management, </a:t>
            </a:r>
            <a:r>
              <a:rPr lang="en-US" dirty="0" smtClean="0"/>
              <a:t>May/June: 5-10.</a:t>
            </a:r>
            <a:endParaRPr lang="el-GR" dirty="0" smtClean="0"/>
          </a:p>
          <a:p>
            <a:pPr algn="just"/>
            <a:r>
              <a:rPr lang="en-US" dirty="0" smtClean="0"/>
              <a:t>Kaplan, R. S. &amp; Norton, D. P. (1996), “Linking the Balanced Scorecard to Strategy”, </a:t>
            </a:r>
            <a:r>
              <a:rPr lang="en-US" i="1" dirty="0" smtClean="0"/>
              <a:t>California Management Review, </a:t>
            </a:r>
            <a:r>
              <a:rPr lang="en-US" dirty="0" smtClean="0"/>
              <a:t>39(1): 53-79. </a:t>
            </a:r>
            <a:endParaRPr lang="el-GR" dirty="0" smtClean="0"/>
          </a:p>
          <a:p>
            <a:pPr algn="just"/>
            <a:r>
              <a:rPr lang="en-US" dirty="0" smtClean="0"/>
              <a:t>Kaplan, R. S. &amp; Norton, D. P. (1996), “Using the Balanced Scorecard as a Strategic Management System,’' </a:t>
            </a:r>
            <a:r>
              <a:rPr lang="en-US" i="1" dirty="0" smtClean="0"/>
              <a:t>Harvard Business Review, </a:t>
            </a:r>
            <a:r>
              <a:rPr lang="en-US" dirty="0" smtClean="0"/>
              <a:t>74(1): 75-85.</a:t>
            </a:r>
            <a:endParaRPr lang="el-GR" dirty="0" smtClean="0"/>
          </a:p>
          <a:p>
            <a:pPr algn="just"/>
            <a:r>
              <a:rPr lang="en-US" dirty="0" smtClean="0"/>
              <a:t>Kaplan, R. S. &amp; Norton, D. P. (1992), “The balanced scorecard - Measures that drive performance”, </a:t>
            </a:r>
            <a:r>
              <a:rPr lang="en-US" i="1" dirty="0" smtClean="0"/>
              <a:t>Harvard Business Review </a:t>
            </a:r>
            <a:r>
              <a:rPr lang="en-US" dirty="0" smtClean="0"/>
              <a:t>(Jan-Feb): 71-79.</a:t>
            </a:r>
            <a:endParaRPr lang="el-GR" dirty="0" smtClean="0"/>
          </a:p>
          <a:p>
            <a:pPr algn="just"/>
            <a:r>
              <a:rPr lang="en-US" dirty="0" smtClean="0"/>
              <a:t>Neely, A., Mills, J., Gregory, M., Richards, H. (1994), “</a:t>
            </a:r>
            <a:r>
              <a:rPr lang="en-US" dirty="0" err="1" smtClean="0"/>
              <a:t>Realising</a:t>
            </a:r>
            <a:r>
              <a:rPr lang="en-US" dirty="0" smtClean="0"/>
              <a:t> strategy through measurement”, </a:t>
            </a:r>
            <a:r>
              <a:rPr lang="en-US" i="1" dirty="0" smtClean="0"/>
              <a:t>International Journal of Operations &amp; Production Management, </a:t>
            </a:r>
            <a:r>
              <a:rPr lang="en-US" dirty="0" smtClean="0"/>
              <a:t>14(3): 140-152.</a:t>
            </a:r>
            <a:endParaRPr lang="el-GR" dirty="0" smtClean="0"/>
          </a:p>
          <a:p>
            <a:pPr algn="just"/>
            <a:r>
              <a:rPr lang="en-US" dirty="0" smtClean="0"/>
              <a:t>Thompson, J. &amp; Martin, F. (2005), </a:t>
            </a:r>
            <a:r>
              <a:rPr lang="en-US" i="1" dirty="0" smtClean="0"/>
              <a:t>Strategic Management: Awareness and Change, </a:t>
            </a:r>
            <a:r>
              <a:rPr lang="en-US" dirty="0" smtClean="0"/>
              <a:t>Thompson Learning (5th edition), London.</a:t>
            </a:r>
            <a:endParaRPr lang="el-GR" dirty="0" smtClean="0"/>
          </a:p>
          <a:p>
            <a:pPr algn="just"/>
            <a:r>
              <a:rPr lang="en-US" dirty="0" err="1" smtClean="0"/>
              <a:t>Urrutia</a:t>
            </a:r>
            <a:r>
              <a:rPr lang="en-US" dirty="0" smtClean="0"/>
              <a:t>, I. &amp; </a:t>
            </a:r>
            <a:r>
              <a:rPr lang="en-US" dirty="0" err="1" smtClean="0"/>
              <a:t>Eriksen</a:t>
            </a:r>
            <a:r>
              <a:rPr lang="en-US" dirty="0" smtClean="0"/>
              <a:t>, S. (2005), “Application of the Balanced Scorecard in Spanish private health-care management”, </a:t>
            </a:r>
            <a:r>
              <a:rPr lang="en-US" i="1" dirty="0" smtClean="0"/>
              <a:t>Measuring Business Excellence, </a:t>
            </a:r>
            <a:r>
              <a:rPr lang="en-US" dirty="0" smtClean="0"/>
              <a:t>Publisher Emerald, 9(4): 16-26.</a:t>
            </a:r>
            <a:endParaRPr lang="el-GR" dirty="0" smtClean="0"/>
          </a:p>
          <a:p>
            <a:pPr algn="just"/>
            <a:r>
              <a:rPr lang="en-US" dirty="0" smtClean="0"/>
              <a:t>Van </a:t>
            </a:r>
            <a:r>
              <a:rPr lang="en-US" dirty="0" err="1" smtClean="0"/>
              <a:t>Peursem</a:t>
            </a:r>
            <a:r>
              <a:rPr lang="en-US" dirty="0" smtClean="0"/>
              <a:t>, K. A., Pratt, M. J. &amp; Lawrence, S. R., (1995), “</a:t>
            </a:r>
            <a:r>
              <a:rPr lang="en-US" i="1" dirty="0" smtClean="0"/>
              <a:t>Health management performance: a review of measures and indicators”, Accounting auditing and accountability journal, </a:t>
            </a:r>
            <a:r>
              <a:rPr lang="en-US" dirty="0" smtClean="0"/>
              <a:t>8(5): 34-70.</a:t>
            </a:r>
            <a:endParaRPr lang="el-GR" dirty="0" smtClean="0"/>
          </a:p>
          <a:p>
            <a:pPr algn="just"/>
            <a:r>
              <a:rPr lang="en-US" dirty="0" smtClean="0"/>
              <a:t>Velasco, B., </a:t>
            </a:r>
            <a:r>
              <a:rPr lang="en-US" dirty="0" err="1" smtClean="0"/>
              <a:t>Eiros</a:t>
            </a:r>
            <a:r>
              <a:rPr lang="en-US" dirty="0" smtClean="0"/>
              <a:t>, J. M., Mayo, A. &amp; San Roman, A. (2011), “Is it possible to implement a knowledge management system in a public hospital environment?”, </a:t>
            </a:r>
            <a:r>
              <a:rPr lang="en-US" i="1" dirty="0" smtClean="0"/>
              <a:t>Electron Journal of Biomedicine, </a:t>
            </a:r>
            <a:r>
              <a:rPr lang="en-US" dirty="0" smtClean="0"/>
              <a:t>2: 13-20.</a:t>
            </a:r>
            <a:endParaRPr lang="el-GR" dirty="0" smtClean="0"/>
          </a:p>
          <a:p>
            <a:pPr algn="just"/>
            <a:r>
              <a:rPr lang="en-US" dirty="0" smtClean="0"/>
              <a:t>Wheelen, T. L. &amp; Hunger, D. J. (2008), </a:t>
            </a:r>
            <a:r>
              <a:rPr lang="en-US" i="1" dirty="0" smtClean="0"/>
              <a:t>Concepts in Strategic Management and Business Policy, </a:t>
            </a:r>
            <a:r>
              <a:rPr lang="en-US" dirty="0" smtClean="0"/>
              <a:t>(11th edition), Pearson International Edition.</a:t>
            </a:r>
            <a:endParaRPr lang="el-GR" dirty="0" smtClean="0"/>
          </a:p>
          <a:p>
            <a:pPr algn="just"/>
            <a:r>
              <a:rPr lang="en-US" dirty="0" smtClean="0"/>
              <a:t>Woodward, G., Manuel, D. &amp; </a:t>
            </a:r>
            <a:r>
              <a:rPr lang="en-US" dirty="0" err="1" smtClean="0"/>
              <a:t>Goel</a:t>
            </a:r>
            <a:r>
              <a:rPr lang="en-US" dirty="0" smtClean="0"/>
              <a:t>, V. (2004), </a:t>
            </a:r>
            <a:r>
              <a:rPr lang="en-US" i="1" dirty="0" smtClean="0"/>
              <a:t>Developing a Balanced Scorecard for Public Health, </a:t>
            </a:r>
            <a:r>
              <a:rPr lang="en-US" dirty="0" smtClean="0"/>
              <a:t>ICES Investigative Report.</a:t>
            </a:r>
            <a:endParaRPr lang="el-GR" dirty="0" smtClean="0"/>
          </a:p>
          <a:p>
            <a:pPr algn="just"/>
            <a:r>
              <a:rPr lang="en-US" dirty="0" smtClean="0"/>
              <a:t>Zelman, W. N., Pink, G. H. &amp; Mathias, C. B. (2003), “Use of the Balanced Scorecard in Health Care”, </a:t>
            </a:r>
            <a:r>
              <a:rPr lang="en-US" i="1" dirty="0" smtClean="0"/>
              <a:t>Journal of Health Care Finance, </a:t>
            </a:r>
            <a:r>
              <a:rPr lang="en-US" dirty="0" smtClean="0"/>
              <a:t>29(4): 1-15. </a:t>
            </a:r>
            <a:endParaRPr lang="el-GR" dirty="0" smtClean="0"/>
          </a:p>
          <a:p>
            <a:endParaRPr lang="el-GR"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2074242"/>
          </a:xfrm>
        </p:spPr>
        <p:txBody>
          <a:bodyPr>
            <a:normAutofit fontScale="90000"/>
          </a:bodyPr>
          <a:lstStyle/>
          <a:p>
            <a:pPr algn="l"/>
            <a:r>
              <a:rPr lang="en-US" dirty="0" smtClean="0"/>
              <a:t>				</a:t>
            </a:r>
            <a:r>
              <a:rPr lang="el-GR" b="1" dirty="0" smtClean="0"/>
              <a:t>ΙΣΤΟΣΕΛΙΔΕΣ</a:t>
            </a:r>
            <a:r>
              <a:rPr lang="en-US" b="1" dirty="0" smtClean="0"/>
              <a:t/>
            </a:r>
            <a:br>
              <a:rPr lang="en-US" b="1" dirty="0" smtClean="0"/>
            </a:br>
            <a:r>
              <a:rPr lang="en-US" sz="2200" dirty="0" smtClean="0">
                <a:hlinkClick r:id="rId2"/>
              </a:rPr>
              <a:t>http://www.hcmc.gr/el_GR/web/portal/corporategovernance</a:t>
            </a:r>
            <a:r>
              <a:rPr lang="el-GR" sz="2200" dirty="0" smtClean="0"/>
              <a:t/>
            </a:r>
            <a:br>
              <a:rPr lang="el-GR" sz="2200" dirty="0" smtClean="0"/>
            </a:br>
            <a:r>
              <a:rPr lang="en-US" sz="2200" dirty="0" smtClean="0">
                <a:hlinkClick r:id="rId3"/>
              </a:rPr>
              <a:t>http://www.helex.gr/el/esed</a:t>
            </a:r>
            <a:r>
              <a:rPr lang="el-GR" dirty="0" smtClean="0"/>
              <a:t/>
            </a:r>
            <a:br>
              <a:rPr lang="el-GR" dirty="0" smtClean="0"/>
            </a:br>
            <a:endParaRPr lang="el-GR" dirty="0"/>
          </a:p>
        </p:txBody>
      </p:sp>
      <p:pic>
        <p:nvPicPr>
          <p:cNvPr id="6146" name="Picture 2"/>
          <p:cNvPicPr>
            <a:picLocks noGrp="1" noChangeAspect="1" noChangeArrowheads="1"/>
          </p:cNvPicPr>
          <p:nvPr>
            <p:ph idx="1"/>
          </p:nvPr>
        </p:nvPicPr>
        <p:blipFill>
          <a:blip r:embed="rId4" cstate="print"/>
          <a:srcRect/>
          <a:stretch>
            <a:fillRect/>
          </a:stretch>
        </p:blipFill>
        <p:spPr bwMode="auto">
          <a:xfrm>
            <a:off x="0" y="2276872"/>
            <a:ext cx="9144000" cy="458112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0070C0"/>
                </a:solidFill>
              </a:rPr>
              <a:t>ΤΡΟΠΟΣ ΛΕΙΤΟΥΡΓΙΑΣ ΤΟΥ Δ.Σ. (2)</a:t>
            </a:r>
            <a:endParaRPr lang="el-GR" b="1" dirty="0">
              <a:solidFill>
                <a:srgbClr val="0070C0"/>
              </a:solidFill>
            </a:endParaRPr>
          </a:p>
        </p:txBody>
      </p:sp>
      <p:sp>
        <p:nvSpPr>
          <p:cNvPr id="3" name="2 - Θέση περιεχομένου"/>
          <p:cNvSpPr>
            <a:spLocks noGrp="1"/>
          </p:cNvSpPr>
          <p:nvPr>
            <p:ph idx="1"/>
          </p:nvPr>
        </p:nvSpPr>
        <p:spPr/>
        <p:txBody>
          <a:bodyPr/>
          <a:lstStyle/>
          <a:p>
            <a:r>
              <a:rPr lang="el-GR" dirty="0">
                <a:latin typeface="Arial" pitchFamily="34" charset="0"/>
                <a:cs typeface="Arial" pitchFamily="34" charset="0"/>
              </a:rPr>
              <a:t>Υποχρεώσεις – Καθήκοντα – Αρμοδιότητες μελών του </a:t>
            </a:r>
            <a:r>
              <a:rPr lang="el-GR" dirty="0" smtClean="0">
                <a:latin typeface="Arial" pitchFamily="34" charset="0"/>
                <a:cs typeface="Arial" pitchFamily="34" charset="0"/>
              </a:rPr>
              <a:t>Διοικητικού Συμβουλίου.</a:t>
            </a:r>
          </a:p>
          <a:p>
            <a:r>
              <a:rPr lang="el-GR" dirty="0" smtClean="0">
                <a:latin typeface="Arial" pitchFamily="34" charset="0"/>
                <a:cs typeface="Arial" pitchFamily="34" charset="0"/>
              </a:rPr>
              <a:t>Συγκρούσεις </a:t>
            </a:r>
            <a:r>
              <a:rPr lang="el-GR" dirty="0">
                <a:latin typeface="Arial" pitchFamily="34" charset="0"/>
                <a:cs typeface="Arial" pitchFamily="34" charset="0"/>
              </a:rPr>
              <a:t>Συμφερόντων μελών Διοικητικού </a:t>
            </a:r>
            <a:r>
              <a:rPr lang="el-GR" dirty="0" smtClean="0">
                <a:latin typeface="Arial" pitchFamily="34" charset="0"/>
                <a:cs typeface="Arial" pitchFamily="34" charset="0"/>
              </a:rPr>
              <a:t>Συμβουλίου.</a:t>
            </a:r>
          </a:p>
          <a:p>
            <a:r>
              <a:rPr lang="el-GR" dirty="0" smtClean="0">
                <a:latin typeface="Arial" pitchFamily="34" charset="0"/>
                <a:cs typeface="Arial" pitchFamily="34" charset="0"/>
              </a:rPr>
              <a:t>Αμοιβές </a:t>
            </a:r>
            <a:r>
              <a:rPr lang="el-GR" dirty="0">
                <a:latin typeface="Arial" pitchFamily="34" charset="0"/>
                <a:cs typeface="Arial" pitchFamily="34" charset="0"/>
              </a:rPr>
              <a:t>μελών ΔΣ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036496" cy="864096"/>
          </a:xfrm>
        </p:spPr>
        <p:txBody>
          <a:bodyPr>
            <a:noAutofit/>
          </a:bodyPr>
          <a:lstStyle/>
          <a:p>
            <a:r>
              <a:rPr lang="el-GR" sz="3200" b="1" dirty="0" smtClean="0">
                <a:solidFill>
                  <a:srgbClr val="002060"/>
                </a:solidFill>
              </a:rPr>
              <a:t>Καθήκοντα και Αρμοδιότητες των Διοικητικών Συμβουλίων [1]</a:t>
            </a:r>
            <a:endParaRPr lang="el-GR" sz="3200" b="1" dirty="0">
              <a:solidFill>
                <a:srgbClr val="002060"/>
              </a:solidFill>
            </a:endParaRPr>
          </a:p>
        </p:txBody>
      </p:sp>
      <p:sp>
        <p:nvSpPr>
          <p:cNvPr id="3" name="2 - Θέση περιεχομένου"/>
          <p:cNvSpPr>
            <a:spLocks noGrp="1"/>
          </p:cNvSpPr>
          <p:nvPr>
            <p:ph idx="1"/>
          </p:nvPr>
        </p:nvSpPr>
        <p:spPr>
          <a:xfrm>
            <a:off x="0" y="1052736"/>
            <a:ext cx="9144000" cy="5805264"/>
          </a:xfrm>
        </p:spPr>
        <p:txBody>
          <a:bodyPr>
            <a:normAutofit fontScale="85000" lnSpcReduction="20000"/>
          </a:bodyPr>
          <a:lstStyle/>
          <a:p>
            <a:r>
              <a:rPr lang="el-GR" dirty="0" smtClean="0"/>
              <a:t>Ο καθορισμός της επιχειρησιακής πολιτικής και στρατηγικής. </a:t>
            </a:r>
          </a:p>
          <a:p>
            <a:r>
              <a:rPr lang="el-GR" dirty="0" smtClean="0"/>
              <a:t>Η πρόσληψη και τον έλεγχο των εκτελεστικών διευθυντικών στελεχών του οργανισμού. </a:t>
            </a:r>
          </a:p>
          <a:p>
            <a:r>
              <a:rPr lang="el-GR" dirty="0" smtClean="0"/>
              <a:t>Η επισκόπηση της προόδου του οργανισμού σε σχέση με τους στόχους που τίθενται.</a:t>
            </a:r>
          </a:p>
          <a:p>
            <a:r>
              <a:rPr lang="el-GR" dirty="0" smtClean="0"/>
              <a:t>Η υπευθυνότητα προς τους μετόχους και άλλους ενδιαφερόμενους για τον οργανισμό ως προς τις δραστηριότητες αυτού. </a:t>
            </a:r>
          </a:p>
          <a:p>
            <a:r>
              <a:rPr lang="el-GR" dirty="0" smtClean="0"/>
              <a:t>Συμβουλευτικό ρόλο στη Διοίκηση. </a:t>
            </a:r>
          </a:p>
          <a:p>
            <a:r>
              <a:rPr lang="el-GR" dirty="0" smtClean="0"/>
              <a:t>Παρακολούθηση και έλεγχο της Διοίκησης. </a:t>
            </a:r>
          </a:p>
          <a:p>
            <a:r>
              <a:rPr lang="el-GR" dirty="0" smtClean="0"/>
              <a:t>Καθορισμός στρατηγικής. </a:t>
            </a:r>
          </a:p>
          <a:p>
            <a:r>
              <a:rPr lang="el-GR" dirty="0" smtClean="0"/>
              <a:t>Καθορισμός του σκοπού και του κώδικα ηθικής του οργανισμού. </a:t>
            </a:r>
          </a:p>
          <a:p>
            <a:r>
              <a:rPr lang="el-GR" dirty="0" smtClean="0"/>
              <a:t>Έλεγχος των διοικητικών στελεχών και των επιτροπών του Διοικητικού Συμβουλίου.</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200" b="1" dirty="0" smtClean="0">
                <a:solidFill>
                  <a:srgbClr val="002060"/>
                </a:solidFill>
              </a:rPr>
              <a:t>Καθήκοντα και Αρμοδιότητες των Διοικητικών Συμβουλίων [2]</a:t>
            </a:r>
            <a:endParaRPr lang="el-GR" sz="3200" dirty="0">
              <a:solidFill>
                <a:srgbClr val="002060"/>
              </a:solidFill>
            </a:endParaRPr>
          </a:p>
        </p:txBody>
      </p:sp>
      <p:sp>
        <p:nvSpPr>
          <p:cNvPr id="3" name="2 - Θέση περιεχομένου"/>
          <p:cNvSpPr>
            <a:spLocks noGrp="1"/>
          </p:cNvSpPr>
          <p:nvPr>
            <p:ph idx="1"/>
          </p:nvPr>
        </p:nvSpPr>
        <p:spPr>
          <a:xfrm>
            <a:off x="0" y="1124744"/>
            <a:ext cx="9144000" cy="5733256"/>
          </a:xfrm>
        </p:spPr>
        <p:txBody>
          <a:bodyPr>
            <a:normAutofit fontScale="85000" lnSpcReduction="20000"/>
          </a:bodyPr>
          <a:lstStyle/>
          <a:p>
            <a:r>
              <a:rPr lang="el-GR" dirty="0" smtClean="0"/>
              <a:t>Αναφορές και συμβουλές στους μετόχους. </a:t>
            </a:r>
          </a:p>
          <a:p>
            <a:r>
              <a:rPr lang="el-GR" dirty="0" smtClean="0"/>
              <a:t>Μεγιστοποίηση του πλούτου των μετόχων. </a:t>
            </a:r>
          </a:p>
          <a:p>
            <a:r>
              <a:rPr lang="el-GR" dirty="0" smtClean="0"/>
              <a:t>Επιτυχία σχεδιασμών των Διευθυνόντων Συμβούλων. </a:t>
            </a:r>
          </a:p>
          <a:p>
            <a:r>
              <a:rPr lang="el-GR" dirty="0" smtClean="0"/>
              <a:t>Αξιολόγηση της απόδοσης των διοικητικών στελεχών. </a:t>
            </a:r>
          </a:p>
          <a:p>
            <a:r>
              <a:rPr lang="el-GR" dirty="0" smtClean="0"/>
              <a:t>Καθορισμός αποζημιώσεων των διοικητικών στελεχών. </a:t>
            </a:r>
          </a:p>
          <a:p>
            <a:r>
              <a:rPr lang="el-GR" dirty="0" smtClean="0"/>
              <a:t>Εξασφάλιση των ενδιαφερόντων των μετόχων. </a:t>
            </a:r>
          </a:p>
          <a:p>
            <a:r>
              <a:rPr lang="el-GR" dirty="0" smtClean="0"/>
              <a:t>Επεξεργασία και βελτίωση του στρατηγικού σχεδιασμού. </a:t>
            </a:r>
          </a:p>
          <a:p>
            <a:r>
              <a:rPr lang="el-GR" dirty="0" smtClean="0"/>
              <a:t>Επιλογή νέων διευθυντών. </a:t>
            </a:r>
          </a:p>
          <a:p>
            <a:r>
              <a:rPr lang="el-GR" dirty="0" smtClean="0"/>
              <a:t>Καθορισμός της εξουσίας της ανώτατης Διοίκησης. </a:t>
            </a:r>
          </a:p>
          <a:p>
            <a:r>
              <a:rPr lang="el-GR" dirty="0" smtClean="0"/>
              <a:t>Εξασφάλιση της φήμης του οργανισμού. </a:t>
            </a:r>
          </a:p>
          <a:p>
            <a:r>
              <a:rPr lang="el-GR" dirty="0" smtClean="0"/>
              <a:t>Έλεγχος στις αποφάσεις της ανώτατης Διοίκησης. </a:t>
            </a:r>
          </a:p>
          <a:p>
            <a:r>
              <a:rPr lang="el-GR" dirty="0" smtClean="0"/>
              <a:t>Ρόλοι μεσάζοντα της ανώτατης Διοίκησης και μετόχων. </a:t>
            </a:r>
          </a:p>
          <a:p>
            <a:r>
              <a:rPr lang="el-GR" dirty="0" smtClean="0"/>
              <a:t>Προστασία της ανώτατης Διοίκησης από εξωτερικές πιέσεις.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C00000"/>
                </a:solidFill>
              </a:rPr>
              <a:t>Πιέσεις Δ.Σ. Φυσικές και Εξωτερικές</a:t>
            </a:r>
            <a:endParaRPr lang="el-GR" b="1" dirty="0">
              <a:solidFill>
                <a:srgbClr val="C00000"/>
              </a:solidFill>
            </a:endParaRPr>
          </a:p>
        </p:txBody>
      </p:sp>
      <p:sp>
        <p:nvSpPr>
          <p:cNvPr id="3" name="2 - Θέση περιεχομένου"/>
          <p:cNvSpPr>
            <a:spLocks noGrp="1"/>
          </p:cNvSpPr>
          <p:nvPr>
            <p:ph idx="1"/>
          </p:nvPr>
        </p:nvSpPr>
        <p:spPr>
          <a:xfrm>
            <a:off x="251520" y="1340768"/>
            <a:ext cx="8640960" cy="5112568"/>
          </a:xfrm>
        </p:spPr>
        <p:txBody>
          <a:bodyPr>
            <a:normAutofit lnSpcReduction="10000"/>
          </a:bodyPr>
          <a:lstStyle/>
          <a:p>
            <a:r>
              <a:rPr lang="el-GR" dirty="0" smtClean="0">
                <a:latin typeface="Arial" pitchFamily="34" charset="0"/>
                <a:cs typeface="Arial" pitchFamily="34" charset="0"/>
              </a:rPr>
              <a:t>Κυβερνήσεις, </a:t>
            </a:r>
          </a:p>
          <a:p>
            <a:r>
              <a:rPr lang="el-GR" dirty="0" smtClean="0">
                <a:latin typeface="Arial" pitchFamily="34" charset="0"/>
                <a:cs typeface="Arial" pitchFamily="34" charset="0"/>
              </a:rPr>
              <a:t>Συνδικάτα, </a:t>
            </a:r>
          </a:p>
          <a:p>
            <a:r>
              <a:rPr lang="el-GR" dirty="0" smtClean="0">
                <a:latin typeface="Arial" pitchFamily="34" charset="0"/>
                <a:cs typeface="Arial" pitchFamily="34" charset="0"/>
              </a:rPr>
              <a:t>Τεχνολογία και πληθυσμός, </a:t>
            </a:r>
          </a:p>
          <a:p>
            <a:r>
              <a:rPr lang="el-GR" dirty="0" smtClean="0">
                <a:latin typeface="Arial" pitchFamily="34" charset="0"/>
                <a:cs typeface="Arial" pitchFamily="34" charset="0"/>
              </a:rPr>
              <a:t>Παραγωγικότητα, </a:t>
            </a:r>
          </a:p>
          <a:p>
            <a:r>
              <a:rPr lang="el-GR" dirty="0" smtClean="0">
                <a:latin typeface="Arial" pitchFamily="34" charset="0"/>
                <a:cs typeface="Arial" pitchFamily="34" charset="0"/>
              </a:rPr>
              <a:t>Πελατεία και κοινωνία, </a:t>
            </a:r>
          </a:p>
          <a:p>
            <a:r>
              <a:rPr lang="el-GR" dirty="0" smtClean="0">
                <a:latin typeface="Arial" pitchFamily="34" charset="0"/>
                <a:cs typeface="Arial" pitchFamily="34" charset="0"/>
              </a:rPr>
              <a:t>Ανταγωνιστές, </a:t>
            </a:r>
          </a:p>
          <a:p>
            <a:r>
              <a:rPr lang="el-GR" dirty="0" smtClean="0">
                <a:latin typeface="Arial" pitchFamily="34" charset="0"/>
                <a:cs typeface="Arial" pitchFamily="34" charset="0"/>
              </a:rPr>
              <a:t>Μέτοχοι, </a:t>
            </a:r>
          </a:p>
          <a:p>
            <a:r>
              <a:rPr lang="el-GR" dirty="0" smtClean="0">
                <a:latin typeface="Arial" pitchFamily="34" charset="0"/>
                <a:cs typeface="Arial" pitchFamily="34" charset="0"/>
              </a:rPr>
              <a:t>Χρεώστες και δανειστές, </a:t>
            </a:r>
          </a:p>
          <a:p>
            <a:r>
              <a:rPr lang="el-GR" dirty="0" smtClean="0">
                <a:latin typeface="Arial" pitchFamily="34" charset="0"/>
                <a:cs typeface="Arial" pitchFamily="34" charset="0"/>
              </a:rPr>
              <a:t>Υπαλληλικό προσωπικό.</a:t>
            </a:r>
            <a:endParaRPr lang="el-GR"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solidFill>
                  <a:srgbClr val="006600"/>
                </a:solidFill>
              </a:rPr>
              <a:t>Αποδοτικό Διοικητικό Συμβούλιο [1]</a:t>
            </a:r>
            <a:endParaRPr lang="el-GR" b="1" dirty="0">
              <a:solidFill>
                <a:srgbClr val="006600"/>
              </a:solidFill>
            </a:endParaRPr>
          </a:p>
        </p:txBody>
      </p:sp>
      <p:sp>
        <p:nvSpPr>
          <p:cNvPr id="3" name="2 - Θέση περιεχομένου"/>
          <p:cNvSpPr>
            <a:spLocks noGrp="1"/>
          </p:cNvSpPr>
          <p:nvPr>
            <p:ph idx="1"/>
          </p:nvPr>
        </p:nvSpPr>
        <p:spPr>
          <a:xfrm>
            <a:off x="179512" y="1052736"/>
            <a:ext cx="8784976" cy="5544616"/>
          </a:xfrm>
        </p:spPr>
        <p:txBody>
          <a:bodyPr>
            <a:normAutofit fontScale="92500" lnSpcReduction="20000"/>
          </a:bodyPr>
          <a:lstStyle/>
          <a:p>
            <a:pPr algn="just"/>
            <a:r>
              <a:rPr lang="el-GR" dirty="0" smtClean="0"/>
              <a:t>Συμβούλια με πλειοψηφία μη εκτελεστικών μελών, </a:t>
            </a:r>
          </a:p>
          <a:p>
            <a:pPr algn="just"/>
            <a:r>
              <a:rPr lang="el-GR" dirty="0" smtClean="0"/>
              <a:t>Ανεξάρτητοι διευθυντές υπεύθυνοι για όλες τις διαδικασίες του Διοικητικού Συμβουλίου, </a:t>
            </a:r>
          </a:p>
          <a:p>
            <a:pPr algn="just"/>
            <a:r>
              <a:rPr lang="el-GR" dirty="0" smtClean="0"/>
              <a:t>Πρόεδρος του Διοικητικού Συμβουλίου εκλεγμένος από μη εκτελεστικά μέλη, </a:t>
            </a:r>
          </a:p>
          <a:p>
            <a:pPr algn="just"/>
            <a:r>
              <a:rPr lang="el-GR" dirty="0" smtClean="0"/>
              <a:t>Οι νέοι διευθυντές να εκλέγονται από το Διοικητικό Συμβούλιο (και όχι τον πρόεδρο), </a:t>
            </a:r>
          </a:p>
          <a:p>
            <a:pPr algn="just"/>
            <a:r>
              <a:rPr lang="el-GR" dirty="0" smtClean="0"/>
              <a:t>Το Διοικητικό Συμβούλιο να έχει κατανόηση για όλες τις μακροπρόθεσμες στρατηγικές, </a:t>
            </a:r>
          </a:p>
          <a:p>
            <a:pPr algn="just"/>
            <a:r>
              <a:rPr lang="el-GR" dirty="0" smtClean="0"/>
              <a:t>Τα μη εκτελεστικά μέλη να πρέπει να έχουν συγκεκριμένες ικανότητες, </a:t>
            </a:r>
          </a:p>
          <a:p>
            <a:pPr algn="just"/>
            <a:r>
              <a:rPr lang="el-GR" dirty="0" smtClean="0"/>
              <a:t>Ενθάρρυνση απ’ ευθείας επικοινωνίας μεταξύ ανεξαρτήτων διευθυντών και Διοίκησης,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6600"/>
                </a:solidFill>
              </a:rPr>
              <a:t>Αποδοτικό Διοικητικό Συμβούλιο [2]</a:t>
            </a:r>
            <a:endParaRPr lang="el-GR" dirty="0"/>
          </a:p>
        </p:txBody>
      </p:sp>
      <p:sp>
        <p:nvSpPr>
          <p:cNvPr id="3" name="2 - Θέση περιεχομένου"/>
          <p:cNvSpPr>
            <a:spLocks noGrp="1"/>
          </p:cNvSpPr>
          <p:nvPr>
            <p:ph idx="1"/>
          </p:nvPr>
        </p:nvSpPr>
        <p:spPr>
          <a:xfrm>
            <a:off x="251520" y="1340768"/>
            <a:ext cx="8640960" cy="5184576"/>
          </a:xfrm>
        </p:spPr>
        <p:txBody>
          <a:bodyPr>
            <a:normAutofit fontScale="92500" lnSpcReduction="20000"/>
          </a:bodyPr>
          <a:lstStyle/>
          <a:p>
            <a:pPr algn="just"/>
            <a:r>
              <a:rPr lang="el-GR" dirty="0" smtClean="0"/>
              <a:t>Διευθυντές με χρονικό ορίζοντα στις θέσεις τους, </a:t>
            </a:r>
          </a:p>
          <a:p>
            <a:pPr algn="just"/>
            <a:r>
              <a:rPr lang="el-GR" dirty="0" smtClean="0"/>
              <a:t>Διευθυντές - επενδυτές στον οργανισμό, </a:t>
            </a:r>
          </a:p>
          <a:p>
            <a:pPr algn="just"/>
            <a:r>
              <a:rPr lang="el-GR" dirty="0" smtClean="0"/>
              <a:t>Γραπτά κριτήρια για την επιλογή διευθυντών, </a:t>
            </a:r>
          </a:p>
          <a:p>
            <a:pPr algn="just"/>
            <a:r>
              <a:rPr lang="el-GR" dirty="0" smtClean="0"/>
              <a:t>Διευθυντές ειδικοί σε στρατηγικά ζητήματα, </a:t>
            </a:r>
          </a:p>
          <a:p>
            <a:pPr algn="just"/>
            <a:r>
              <a:rPr lang="el-GR" dirty="0" smtClean="0"/>
              <a:t>Συσκέψεις συμβουλίων για νέες στρατηγικές και επιχειρησιακές αλλαγές, </a:t>
            </a:r>
          </a:p>
          <a:p>
            <a:pPr algn="just"/>
            <a:r>
              <a:rPr lang="el-GR" dirty="0" smtClean="0"/>
              <a:t>Οι διευθυντές να έχουν καλύτερη πρόσβαση σε όλους τους τύπους πληροφοριών, </a:t>
            </a:r>
          </a:p>
          <a:p>
            <a:pPr algn="just"/>
            <a:r>
              <a:rPr lang="el-GR" dirty="0" smtClean="0"/>
              <a:t>Οι διευθυντές να αφιερώνουν πολύ χρόνο στον οργανισμό, </a:t>
            </a:r>
          </a:p>
          <a:p>
            <a:pPr algn="just"/>
            <a:r>
              <a:rPr lang="el-GR" dirty="0" smtClean="0"/>
              <a:t>Τα κίνητρα των διευθυντών να συνδέονται με την απόδοση της μετοχής. </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3200" b="1" dirty="0" smtClean="0">
                <a:solidFill>
                  <a:srgbClr val="7030A0"/>
                </a:solidFill>
              </a:rPr>
              <a:t>Ο Ρόλος των μη Εκτελεστικών Μελών του Διοικητικού Συμβουλίου</a:t>
            </a:r>
            <a:endParaRPr lang="el-GR" sz="3200" b="1" dirty="0">
              <a:solidFill>
                <a:srgbClr val="7030A0"/>
              </a:solidFill>
            </a:endParaRPr>
          </a:p>
        </p:txBody>
      </p:sp>
      <p:sp>
        <p:nvSpPr>
          <p:cNvPr id="3" name="2 - Θέση περιεχομένου"/>
          <p:cNvSpPr>
            <a:spLocks noGrp="1"/>
          </p:cNvSpPr>
          <p:nvPr>
            <p:ph idx="1"/>
          </p:nvPr>
        </p:nvSpPr>
        <p:spPr>
          <a:xfrm>
            <a:off x="107504" y="980728"/>
            <a:ext cx="8856984" cy="5760640"/>
          </a:xfrm>
        </p:spPr>
        <p:txBody>
          <a:bodyPr>
            <a:normAutofit fontScale="70000" lnSpcReduction="20000"/>
          </a:bodyPr>
          <a:lstStyle/>
          <a:p>
            <a:pPr algn="just"/>
            <a:r>
              <a:rPr lang="el-GR" dirty="0" smtClean="0"/>
              <a:t>Τα μη εκτελεστικά μέλη των Διοικητικών Συμβουλίων επιτελούν πολύ σημαντικό ρόλο στην λειτουργία τους, καθώς η μη εξαρτημένη σχέση τους με τις δραστηριότητες και τις λειτουργίες του οργανισμού, προσφέρει μεγαλύτερη ανεξαρτησία και αντικειμενικότητα στην γνώμη τους και κατ’ επέκταση στις αποφάσεις τους. Συγκεκριμένα, τα μη εκτελεστικά μέλη των Διοικητικών Συμβουλίων μπορούν να συνεισφέρουν στα εξής: </a:t>
            </a:r>
          </a:p>
          <a:p>
            <a:pPr algn="just">
              <a:buFont typeface="Wingdings" pitchFamily="2" charset="2"/>
              <a:buChar char="v"/>
            </a:pPr>
            <a:r>
              <a:rPr lang="el-GR" dirty="0" smtClean="0"/>
              <a:t>Να διαθέσουν την τυχόν εξειδικευμένη ή ευρύτερη εμπειρία τους στις συνεδριάσεις των Διοικητικών Συμβουλίων ώστε να βοηθήσουν στην χάραξη ορθής στρατηγικής. </a:t>
            </a:r>
          </a:p>
          <a:p>
            <a:pPr algn="just">
              <a:buFont typeface="Wingdings" pitchFamily="2" charset="2"/>
              <a:buChar char="v"/>
            </a:pPr>
            <a:r>
              <a:rPr lang="el-GR" dirty="0" smtClean="0"/>
              <a:t>Να αναλάβουν ευθύνη για την επισκόπηση της απόδοσης των διευθυντικών στελεχών και την παρακολούθηση των πραγματικών σε σχέση με τα προϋπολογισθέντα αποτελέσματα. </a:t>
            </a:r>
          </a:p>
          <a:p>
            <a:pPr algn="just">
              <a:buFont typeface="Wingdings" pitchFamily="2" charset="2"/>
              <a:buChar char="v"/>
            </a:pPr>
            <a:r>
              <a:rPr lang="el-GR" dirty="0" smtClean="0"/>
              <a:t>Να εξασφαλίζουν ότι το Διοικητικό Συμβούλιο έχει εγκαθιδρύσει τα κατάλληλα συστήματα που θα προφυλάσσουν τα ενδιαφέροντα του οργανισμού και ότι δεν θα υπάρχουν συγκρούσεις που θα προέρχονται από τα προσωπικά συμφέροντα των εκτελεστικών διευθυντικών στελεχών. </a:t>
            </a:r>
          </a:p>
          <a:p>
            <a:pPr algn="just">
              <a:buFont typeface="Wingdings" pitchFamily="2" charset="2"/>
              <a:buChar char="v"/>
            </a:pPr>
            <a:r>
              <a:rPr lang="el-GR" dirty="0" smtClean="0"/>
              <a:t>Να εξασφαλίζουν την παρουσίαση ορθών και κατάλληλων πληροφοριών προς την ολομέλεια του Διοικητικού Συμβουλίου</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856984" cy="1143000"/>
          </a:xfrm>
        </p:spPr>
        <p:txBody>
          <a:bodyPr>
            <a:normAutofit fontScale="90000"/>
          </a:bodyPr>
          <a:lstStyle/>
          <a:p>
            <a:r>
              <a:rPr lang="el-GR" b="1" dirty="0" smtClean="0">
                <a:solidFill>
                  <a:srgbClr val="C00000"/>
                </a:solidFill>
              </a:rPr>
              <a:t>ΚΑΝΟΝΙΣΜΟΣ ΕΣΩΤΕΡΙΚΗΣ ΛΕΙΤΟΥΡΓΙΑΣ</a:t>
            </a:r>
            <a:endParaRPr lang="el-GR" b="1" dirty="0">
              <a:solidFill>
                <a:srgbClr val="C00000"/>
              </a:solidFill>
            </a:endParaRPr>
          </a:p>
        </p:txBody>
      </p:sp>
      <p:sp>
        <p:nvSpPr>
          <p:cNvPr id="3" name="2 - Θέση περιεχομένου"/>
          <p:cNvSpPr>
            <a:spLocks noGrp="1"/>
          </p:cNvSpPr>
          <p:nvPr>
            <p:ph idx="1"/>
          </p:nvPr>
        </p:nvSpPr>
        <p:spPr>
          <a:xfrm>
            <a:off x="179512" y="1340768"/>
            <a:ext cx="8784976" cy="5256584"/>
          </a:xfrm>
        </p:spPr>
        <p:txBody>
          <a:bodyPr>
            <a:normAutofit fontScale="85000" lnSpcReduction="20000"/>
          </a:bodyPr>
          <a:lstStyle/>
          <a:p>
            <a:pPr algn="just"/>
            <a:r>
              <a:rPr lang="el-GR" dirty="0">
                <a:latin typeface="Arial" pitchFamily="34" charset="0"/>
                <a:cs typeface="Arial" pitchFamily="34" charset="0"/>
              </a:rPr>
              <a:t>Η ΕτΔ που υιοθετεί και εφαρμόζει μια </a:t>
            </a:r>
            <a:r>
              <a:rPr lang="el-GR" dirty="0" smtClean="0">
                <a:latin typeface="Arial" pitchFamily="34" charset="0"/>
                <a:cs typeface="Arial" pitchFamily="34" charset="0"/>
              </a:rPr>
              <a:t>επιχείρηση αποτυπώνεται </a:t>
            </a:r>
            <a:r>
              <a:rPr lang="el-GR" dirty="0">
                <a:latin typeface="Arial" pitchFamily="34" charset="0"/>
                <a:cs typeface="Arial" pitchFamily="34" charset="0"/>
              </a:rPr>
              <a:t>στον Εσωτερικό Κανονισμό Λειτουργίας της (Internal Governance Manual</a:t>
            </a:r>
            <a:r>
              <a:rPr lang="el-GR" dirty="0" smtClean="0">
                <a:latin typeface="Arial" pitchFamily="34" charset="0"/>
                <a:cs typeface="Arial" pitchFamily="34" charset="0"/>
              </a:rPr>
              <a:t>). </a:t>
            </a:r>
            <a:r>
              <a:rPr lang="el-GR" b="1" dirty="0" smtClean="0">
                <a:solidFill>
                  <a:srgbClr val="C00000"/>
                </a:solidFill>
                <a:latin typeface="Arial" pitchFamily="34" charset="0"/>
                <a:cs typeface="Arial" pitchFamily="34" charset="0"/>
              </a:rPr>
              <a:t>O Κανονισμός Εσωτερικής Λειτουργίας περιγράφει </a:t>
            </a:r>
            <a:r>
              <a:rPr lang="el-GR" b="1" dirty="0">
                <a:solidFill>
                  <a:srgbClr val="006600"/>
                </a:solidFill>
                <a:latin typeface="Arial" pitchFamily="34" charset="0"/>
                <a:cs typeface="Arial" pitchFamily="34" charset="0"/>
              </a:rPr>
              <a:t>τον </a:t>
            </a:r>
            <a:r>
              <a:rPr lang="el-GR" b="1" dirty="0" smtClean="0">
                <a:solidFill>
                  <a:srgbClr val="006600"/>
                </a:solidFill>
                <a:latin typeface="Arial" pitchFamily="34" charset="0"/>
                <a:cs typeface="Arial" pitchFamily="34" charset="0"/>
              </a:rPr>
              <a:t>τρόπο:</a:t>
            </a:r>
          </a:p>
          <a:p>
            <a:pPr algn="just">
              <a:buFont typeface="Wingdings" pitchFamily="2" charset="2"/>
              <a:buChar char="§"/>
            </a:pPr>
            <a:r>
              <a:rPr lang="el-GR" b="1" dirty="0" smtClean="0">
                <a:solidFill>
                  <a:srgbClr val="7030A0"/>
                </a:solidFill>
                <a:latin typeface="Arial" pitchFamily="34" charset="0"/>
                <a:cs typeface="Arial" pitchFamily="34" charset="0"/>
              </a:rPr>
              <a:t>οργάνωσης</a:t>
            </a:r>
            <a:r>
              <a:rPr lang="el-GR" b="1" dirty="0">
                <a:solidFill>
                  <a:srgbClr val="7030A0"/>
                </a:solidFill>
                <a:latin typeface="Arial" pitchFamily="34" charset="0"/>
                <a:cs typeface="Arial" pitchFamily="34" charset="0"/>
              </a:rPr>
              <a:t>,</a:t>
            </a:r>
            <a:r>
              <a:rPr lang="el-GR" dirty="0">
                <a:latin typeface="Arial" pitchFamily="34" charset="0"/>
                <a:cs typeface="Arial" pitchFamily="34" charset="0"/>
              </a:rPr>
              <a:t> </a:t>
            </a:r>
            <a:endParaRPr lang="el-GR" dirty="0" smtClean="0">
              <a:latin typeface="Arial" pitchFamily="34" charset="0"/>
              <a:cs typeface="Arial" pitchFamily="34" charset="0"/>
            </a:endParaRPr>
          </a:p>
          <a:p>
            <a:pPr algn="just">
              <a:buFont typeface="Wingdings" pitchFamily="2" charset="2"/>
              <a:buChar char="§"/>
            </a:pPr>
            <a:r>
              <a:rPr lang="el-GR" b="1" dirty="0" smtClean="0">
                <a:solidFill>
                  <a:srgbClr val="0000FF"/>
                </a:solidFill>
                <a:latin typeface="Arial" pitchFamily="34" charset="0"/>
                <a:cs typeface="Arial" pitchFamily="34" charset="0"/>
              </a:rPr>
              <a:t>διοίκησης</a:t>
            </a:r>
            <a:r>
              <a:rPr lang="el-GR" dirty="0" smtClean="0">
                <a:latin typeface="Arial" pitchFamily="34" charset="0"/>
                <a:cs typeface="Arial" pitchFamily="34" charset="0"/>
              </a:rPr>
              <a:t> </a:t>
            </a:r>
          </a:p>
          <a:p>
            <a:pPr algn="just">
              <a:buFont typeface="Wingdings" pitchFamily="2" charset="2"/>
              <a:buChar char="§"/>
            </a:pPr>
            <a:r>
              <a:rPr lang="el-GR" b="1" dirty="0" smtClean="0">
                <a:solidFill>
                  <a:schemeClr val="accent2">
                    <a:lumMod val="50000"/>
                  </a:schemeClr>
                </a:solidFill>
                <a:latin typeface="Arial" pitchFamily="34" charset="0"/>
                <a:cs typeface="Arial" pitchFamily="34" charset="0"/>
              </a:rPr>
              <a:t>λειτουργίας</a:t>
            </a:r>
            <a:r>
              <a:rPr lang="el-GR" dirty="0" smtClean="0">
                <a:latin typeface="Arial" pitchFamily="34" charset="0"/>
                <a:cs typeface="Arial" pitchFamily="34" charset="0"/>
              </a:rPr>
              <a:t> </a:t>
            </a:r>
            <a:r>
              <a:rPr lang="el-GR" b="1" dirty="0">
                <a:latin typeface="Arial" pitchFamily="34" charset="0"/>
                <a:cs typeface="Arial" pitchFamily="34" charset="0"/>
              </a:rPr>
              <a:t>μιας επιχείρησης καθώς και </a:t>
            </a:r>
            <a:endParaRPr lang="el-GR" b="1" dirty="0" smtClean="0">
              <a:latin typeface="Arial" pitchFamily="34" charset="0"/>
              <a:cs typeface="Arial" pitchFamily="34" charset="0"/>
            </a:endParaRPr>
          </a:p>
          <a:p>
            <a:pPr algn="just">
              <a:buFont typeface="Wingdings" pitchFamily="2" charset="2"/>
              <a:buChar char="§"/>
            </a:pPr>
            <a:r>
              <a:rPr lang="el-GR" b="1" dirty="0" smtClean="0">
                <a:solidFill>
                  <a:srgbClr val="FF0000"/>
                </a:solidFill>
                <a:latin typeface="Arial" pitchFamily="34" charset="0"/>
                <a:cs typeface="Arial" pitchFamily="34" charset="0"/>
              </a:rPr>
              <a:t>το </a:t>
            </a:r>
            <a:r>
              <a:rPr lang="el-GR" b="1" dirty="0">
                <a:solidFill>
                  <a:srgbClr val="FF0000"/>
                </a:solidFill>
                <a:latin typeface="Arial" pitchFamily="34" charset="0"/>
                <a:cs typeface="Arial" pitchFamily="34" charset="0"/>
              </a:rPr>
              <a:t>Σύστημα Εσωτερικού Ελέγχου</a:t>
            </a:r>
            <a:r>
              <a:rPr lang="el-GR" b="1" dirty="0" smtClean="0">
                <a:solidFill>
                  <a:srgbClr val="FF0000"/>
                </a:solidFill>
                <a:latin typeface="Arial" pitchFamily="34" charset="0"/>
                <a:cs typeface="Arial" pitchFamily="34" charset="0"/>
              </a:rPr>
              <a:t>. </a:t>
            </a:r>
          </a:p>
          <a:p>
            <a:pPr algn="just"/>
            <a:endParaRPr lang="el-GR" b="1" dirty="0" smtClean="0">
              <a:solidFill>
                <a:srgbClr val="FF0000"/>
              </a:solidFill>
              <a:latin typeface="Arial" pitchFamily="34" charset="0"/>
              <a:cs typeface="Arial" pitchFamily="34" charset="0"/>
            </a:endParaRPr>
          </a:p>
          <a:p>
            <a:pPr algn="just"/>
            <a:r>
              <a:rPr lang="el-GR" dirty="0" smtClean="0">
                <a:latin typeface="Arial" pitchFamily="34" charset="0"/>
                <a:cs typeface="Arial" pitchFamily="34" charset="0"/>
              </a:rPr>
              <a:t>Βάσει </a:t>
            </a:r>
            <a:r>
              <a:rPr lang="el-GR" dirty="0">
                <a:latin typeface="Arial" pitchFamily="34" charset="0"/>
                <a:cs typeface="Arial" pitchFamily="34" charset="0"/>
              </a:rPr>
              <a:t>του Νόμου 3016/2002 καθορίζεται το ελάχιστο περιεχόμενο του ΚΕΛ (</a:t>
            </a:r>
            <a:r>
              <a:rPr lang="el-GR" dirty="0" smtClean="0">
                <a:latin typeface="Arial" pitchFamily="34" charset="0"/>
                <a:cs typeface="Arial" pitchFamily="34" charset="0"/>
              </a:rPr>
              <a:t>Αρμοδίων </a:t>
            </a:r>
            <a:r>
              <a:rPr lang="el-GR" dirty="0">
                <a:latin typeface="Arial" pitchFamily="34" charset="0"/>
                <a:cs typeface="Arial" pitchFamily="34" charset="0"/>
              </a:rPr>
              <a:t>μελών ΔΣ, ανταμοιβές </a:t>
            </a:r>
            <a:r>
              <a:rPr lang="el-GR" dirty="0" smtClean="0">
                <a:latin typeface="Arial" pitchFamily="34" charset="0"/>
                <a:cs typeface="Arial" pitchFamily="34" charset="0"/>
              </a:rPr>
              <a:t>Διευθυντών, στελεχών, </a:t>
            </a:r>
            <a:r>
              <a:rPr lang="el-GR" dirty="0">
                <a:latin typeface="Arial" pitchFamily="34" charset="0"/>
                <a:cs typeface="Arial" pitchFamily="34" charset="0"/>
              </a:rPr>
              <a:t>οργανόγραμμα, </a:t>
            </a:r>
            <a:r>
              <a:rPr lang="el-GR" dirty="0" smtClean="0">
                <a:latin typeface="Arial" pitchFamily="34" charset="0"/>
                <a:cs typeface="Arial" pitchFamily="34" charset="0"/>
              </a:rPr>
              <a:t>συναλλαγές </a:t>
            </a:r>
            <a:r>
              <a:rPr lang="el-GR" dirty="0">
                <a:latin typeface="Arial" pitchFamily="34" charset="0"/>
                <a:cs typeface="Arial" pitchFamily="34" charset="0"/>
              </a:rPr>
              <a:t>με </a:t>
            </a:r>
            <a:r>
              <a:rPr lang="el-GR" dirty="0" smtClean="0">
                <a:latin typeface="Arial" pitchFamily="34" charset="0"/>
                <a:cs typeface="Arial" pitchFamily="34" charset="0"/>
              </a:rPr>
              <a:t>συνδεδεμένες εταιρίες κλπ).</a:t>
            </a:r>
            <a:br>
              <a:rPr lang="el-GR" dirty="0" smtClean="0">
                <a:latin typeface="Arial" pitchFamily="34" charset="0"/>
                <a:cs typeface="Arial" pitchFamily="34" charset="0"/>
              </a:rPr>
            </a:br>
            <a:endParaRPr lang="el-GR"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 ΕΣΩΤΕΡΙΚΟΣ ΚΑΝΟΝΙΣΜΟΣ ΓΕΝΙΚΑ</a:t>
            </a:r>
            <a:endParaRPr lang="el-GR" b="1" dirty="0"/>
          </a:p>
        </p:txBody>
      </p:sp>
      <p:sp>
        <p:nvSpPr>
          <p:cNvPr id="3" name="2 - Θέση περιεχομένου"/>
          <p:cNvSpPr>
            <a:spLocks noGrp="1"/>
          </p:cNvSpPr>
          <p:nvPr>
            <p:ph idx="1"/>
          </p:nvPr>
        </p:nvSpPr>
        <p:spPr>
          <a:xfrm>
            <a:off x="251520" y="1268760"/>
            <a:ext cx="8712968" cy="5256584"/>
          </a:xfrm>
        </p:spPr>
        <p:txBody>
          <a:bodyPr>
            <a:normAutofit fontScale="92500" lnSpcReduction="10000"/>
          </a:bodyPr>
          <a:lstStyle/>
          <a:p>
            <a:pPr algn="just"/>
            <a:r>
              <a:rPr lang="el-GR" b="1" dirty="0">
                <a:solidFill>
                  <a:srgbClr val="FF0000"/>
                </a:solidFill>
              </a:rPr>
              <a:t>Καταρτίζεται με απόφαση του διοικητικού συμβουλίου της </a:t>
            </a:r>
            <a:r>
              <a:rPr lang="el-GR" b="1" dirty="0" smtClean="0">
                <a:solidFill>
                  <a:srgbClr val="FF0000"/>
                </a:solidFill>
              </a:rPr>
              <a:t>εταιρίας. </a:t>
            </a:r>
            <a:r>
              <a:rPr lang="el-GR" dirty="0" smtClean="0"/>
              <a:t>Η </a:t>
            </a:r>
            <a:r>
              <a:rPr lang="el-GR" dirty="0"/>
              <a:t>ως άνω υποχρέωση προβλέπεται και στο άρθρο 3 της απόφασης ΕΚ 5/204</a:t>
            </a:r>
            <a:r>
              <a:rPr lang="el-GR" dirty="0" smtClean="0"/>
              <a:t>/, </a:t>
            </a:r>
            <a:r>
              <a:rPr lang="el-GR" dirty="0"/>
              <a:t>«Κανόνες Συμπεριφοράς εταιριών που έχουν εισαγάγει τις μετοχές τους στο Χρηματιστήριο Αξιών Αθηνών και των συνδεόμενων με αυτές προσώπων» (ΦΕΚ Β’ 1487/ ), κάθε εταιρία οφείλει να καταρτίζει επαρκή κανονισμό εσωτερικής λειτουργίας, ο οποίος θα ανταποκρίνεται στο μέγεθος, στο αντικείμενό της, στις αρχές σύγχρονης οργάνωσης, καθώς και στο οργανόγραμμα της εταιρίας.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ΟΡΙΣΜΟΣ ΕτΔ</a:t>
            </a:r>
            <a:endParaRPr lang="el-GR" b="1" dirty="0"/>
          </a:p>
        </p:txBody>
      </p:sp>
      <p:sp>
        <p:nvSpPr>
          <p:cNvPr id="3" name="2 - Θέση περιεχομένου"/>
          <p:cNvSpPr>
            <a:spLocks noGrp="1"/>
          </p:cNvSpPr>
          <p:nvPr>
            <p:ph idx="1"/>
          </p:nvPr>
        </p:nvSpPr>
        <p:spPr>
          <a:xfrm>
            <a:off x="251520" y="1052736"/>
            <a:ext cx="8712968" cy="5544616"/>
          </a:xfrm>
        </p:spPr>
        <p:txBody>
          <a:bodyPr>
            <a:normAutofit fontScale="85000" lnSpcReduction="10000"/>
          </a:bodyPr>
          <a:lstStyle/>
          <a:p>
            <a:pPr algn="just"/>
            <a:r>
              <a:rPr lang="el-GR" b="1" dirty="0">
                <a:solidFill>
                  <a:srgbClr val="FF0000"/>
                </a:solidFill>
              </a:rPr>
              <a:t>Tο σύνολο των κανόνων, αρχών καθώς και μηχανισμών ελέγχου βάσει των οποίων πρέπει να οργανώνεται και να διοικείται μία εταιρεία</a:t>
            </a:r>
            <a:r>
              <a:rPr lang="el-GR" b="1" dirty="0" smtClean="0">
                <a:solidFill>
                  <a:srgbClr val="FF0000"/>
                </a:solidFill>
              </a:rPr>
              <a:t>. </a:t>
            </a:r>
            <a:r>
              <a:rPr lang="el-GR" dirty="0" smtClean="0"/>
              <a:t>Η </a:t>
            </a:r>
            <a:r>
              <a:rPr lang="el-GR" dirty="0"/>
              <a:t>διάρθρωση θα πρέπει να είναι τέτοια, που να καθιστά την εταιρία διάφανη προς τους άμεσα επηρεαζόμενους από την λειτουργία της (εργαζόμενους, τράπεζες, πελάτες, προμηθευτές κ.λ.π.) και να διασφαλίζει τα έννομα συμφέροντα όλων των μετόχων της, κυρίως των «εκτός διοικήσεως</a:t>
            </a:r>
            <a:r>
              <a:rPr lang="el-GR" dirty="0" smtClean="0"/>
              <a:t>».</a:t>
            </a:r>
          </a:p>
          <a:p>
            <a:pPr algn="just"/>
            <a:endParaRPr lang="el-GR" dirty="0" smtClean="0"/>
          </a:p>
          <a:p>
            <a:pPr algn="just"/>
            <a:r>
              <a:rPr lang="el-GR" dirty="0" smtClean="0"/>
              <a:t>Σύμφωνα με τους Shleifer &amp; Vishny, 1997 η </a:t>
            </a:r>
            <a:r>
              <a:rPr lang="el-GR" dirty="0"/>
              <a:t>εταιρική διακυβέρνηση ασχολείται με το πως οι χρηματοδότες των επιχειρήσεων θα εξασφαλίζουν ότι θα λάβουν την </a:t>
            </a:r>
            <a:r>
              <a:rPr lang="el-GR" dirty="0" smtClean="0"/>
              <a:t>απόδοση που επιθυμούν </a:t>
            </a:r>
            <a:r>
              <a:rPr lang="el-GR" dirty="0"/>
              <a:t>για την επένδυσή </a:t>
            </a:r>
            <a:r>
              <a:rPr lang="el-GR" dirty="0" smtClean="0"/>
              <a:t>τους. </a:t>
            </a:r>
            <a:br>
              <a:rPr lang="el-GR" dirty="0" smtClean="0"/>
            </a:b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856984" cy="1143000"/>
          </a:xfrm>
        </p:spPr>
        <p:txBody>
          <a:bodyPr>
            <a:normAutofit fontScale="90000"/>
          </a:bodyPr>
          <a:lstStyle/>
          <a:p>
            <a:r>
              <a:rPr lang="el-GR" b="1" dirty="0" smtClean="0">
                <a:solidFill>
                  <a:srgbClr val="FF0066"/>
                </a:solidFill>
              </a:rPr>
              <a:t>ΕΣΩΤΕΡΙΚΟΣ ΚΑΝΟΝΙΣΜΟΣ ΠΡΟΒΛΕΠΕΙ</a:t>
            </a:r>
            <a:endParaRPr lang="el-GR" b="1" dirty="0">
              <a:solidFill>
                <a:srgbClr val="FF0066"/>
              </a:solidFill>
            </a:endParaRPr>
          </a:p>
        </p:txBody>
      </p:sp>
      <p:sp>
        <p:nvSpPr>
          <p:cNvPr id="3" name="2 - Θέση περιεχομένου"/>
          <p:cNvSpPr>
            <a:spLocks noGrp="1"/>
          </p:cNvSpPr>
          <p:nvPr>
            <p:ph idx="1"/>
          </p:nvPr>
        </p:nvSpPr>
        <p:spPr>
          <a:xfrm>
            <a:off x="251520" y="1268760"/>
            <a:ext cx="8640960" cy="5328592"/>
          </a:xfrm>
        </p:spPr>
        <p:txBody>
          <a:bodyPr>
            <a:normAutofit fontScale="92500" lnSpcReduction="20000"/>
          </a:bodyPr>
          <a:lstStyle/>
          <a:p>
            <a:pPr algn="just"/>
            <a:r>
              <a:rPr lang="el-GR" dirty="0">
                <a:solidFill>
                  <a:srgbClr val="0000FF"/>
                </a:solidFill>
              </a:rPr>
              <a:t>Τη διάρθρωση των υπηρεσιών της </a:t>
            </a:r>
            <a:r>
              <a:rPr lang="el-GR" dirty="0" smtClean="0">
                <a:solidFill>
                  <a:srgbClr val="0000FF"/>
                </a:solidFill>
              </a:rPr>
              <a:t>εταιρίας.</a:t>
            </a:r>
          </a:p>
          <a:p>
            <a:pPr algn="just"/>
            <a:r>
              <a:rPr lang="el-GR" dirty="0" smtClean="0">
                <a:solidFill>
                  <a:srgbClr val="C00000"/>
                </a:solidFill>
              </a:rPr>
              <a:t>Τις </a:t>
            </a:r>
            <a:r>
              <a:rPr lang="el-GR" dirty="0">
                <a:solidFill>
                  <a:srgbClr val="C00000"/>
                </a:solidFill>
              </a:rPr>
              <a:t>αρμοδιότητες των εκτελεστικών και μη εκτελεστικών μελών του διοικητικού </a:t>
            </a:r>
            <a:r>
              <a:rPr lang="el-GR" dirty="0" smtClean="0">
                <a:solidFill>
                  <a:srgbClr val="C00000"/>
                </a:solidFill>
              </a:rPr>
              <a:t>συμβουλίου.</a:t>
            </a:r>
          </a:p>
          <a:p>
            <a:pPr algn="just"/>
            <a:r>
              <a:rPr lang="el-GR" dirty="0" smtClean="0">
                <a:solidFill>
                  <a:srgbClr val="006600"/>
                </a:solidFill>
              </a:rPr>
              <a:t>Τις </a:t>
            </a:r>
            <a:r>
              <a:rPr lang="el-GR" dirty="0">
                <a:solidFill>
                  <a:srgbClr val="006600"/>
                </a:solidFill>
              </a:rPr>
              <a:t>διαδικασίες πρόσληψης των διευθυντικών στελεχών της εταιρίας και αξιολόγησης της απόδοσής </a:t>
            </a:r>
            <a:r>
              <a:rPr lang="el-GR" dirty="0" smtClean="0">
                <a:solidFill>
                  <a:srgbClr val="006600"/>
                </a:solidFill>
              </a:rPr>
              <a:t>τους. </a:t>
            </a:r>
          </a:p>
          <a:p>
            <a:pPr algn="just"/>
            <a:r>
              <a:rPr lang="el-GR" dirty="0" smtClean="0"/>
              <a:t>Διαδικασίες παρακολούθησης των συναλλαγών και άλλων </a:t>
            </a:r>
            <a:r>
              <a:rPr lang="el-GR" dirty="0"/>
              <a:t>οικονομικών </a:t>
            </a:r>
            <a:r>
              <a:rPr lang="el-GR" dirty="0" smtClean="0"/>
              <a:t>δραστηριοτήτων.</a:t>
            </a:r>
            <a:r>
              <a:rPr lang="el-GR" dirty="0"/>
              <a:t> </a:t>
            </a:r>
            <a:endParaRPr lang="el-GR" dirty="0" smtClean="0"/>
          </a:p>
          <a:p>
            <a:pPr algn="just"/>
            <a:r>
              <a:rPr lang="el-GR" dirty="0" smtClean="0">
                <a:solidFill>
                  <a:srgbClr val="7030A0"/>
                </a:solidFill>
              </a:rPr>
              <a:t>Τις </a:t>
            </a:r>
            <a:r>
              <a:rPr lang="el-GR" dirty="0">
                <a:solidFill>
                  <a:srgbClr val="7030A0"/>
                </a:solidFill>
              </a:rPr>
              <a:t>διαδικασίες δημόσιας γνωστοποίησης </a:t>
            </a:r>
            <a:r>
              <a:rPr lang="el-GR" dirty="0" smtClean="0">
                <a:solidFill>
                  <a:srgbClr val="7030A0"/>
                </a:solidFill>
              </a:rPr>
              <a:t>συναλλαγών.</a:t>
            </a:r>
          </a:p>
          <a:p>
            <a:pPr algn="just"/>
            <a:r>
              <a:rPr lang="el-GR" dirty="0" smtClean="0">
                <a:solidFill>
                  <a:srgbClr val="CC3300"/>
                </a:solidFill>
              </a:rPr>
              <a:t>Τους </a:t>
            </a:r>
            <a:r>
              <a:rPr lang="el-GR" dirty="0">
                <a:solidFill>
                  <a:srgbClr val="CC3300"/>
                </a:solidFill>
              </a:rPr>
              <a:t>κανόνες που διέπουν τις συναλλαγές μεταξύ συνδεδεμένων </a:t>
            </a:r>
            <a:r>
              <a:rPr lang="el-GR" dirty="0" smtClean="0">
                <a:solidFill>
                  <a:srgbClr val="CC3300"/>
                </a:solidFill>
              </a:rPr>
              <a:t>εταιρειών.</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eaLnBrk="1" hangingPunct="1">
              <a:defRPr/>
            </a:pPr>
            <a:r>
              <a:rPr lang="el-GR" sz="4000" b="1" dirty="0" smtClean="0">
                <a:solidFill>
                  <a:schemeClr val="accent1"/>
                </a:solidFill>
              </a:rPr>
              <a:t>ΓΕΝΙΚΕΣ ΕΝΝΟΙΕΣ ΕΣΩΤΕΡΙΚΟΥ ΕΛΕΓΧΟΥ</a:t>
            </a:r>
          </a:p>
        </p:txBody>
      </p:sp>
      <p:sp>
        <p:nvSpPr>
          <p:cNvPr id="18435" name="Content Placeholder 2"/>
          <p:cNvSpPr>
            <a:spLocks noGrp="1"/>
          </p:cNvSpPr>
          <p:nvPr>
            <p:ph idx="1"/>
          </p:nvPr>
        </p:nvSpPr>
        <p:spPr>
          <a:xfrm>
            <a:off x="301625" y="1124744"/>
            <a:ext cx="8504238" cy="5400599"/>
          </a:xfrm>
        </p:spPr>
        <p:txBody>
          <a:bodyPr>
            <a:normAutofit lnSpcReduction="10000"/>
          </a:bodyPr>
          <a:lstStyle/>
          <a:p>
            <a:pPr algn="just" eaLnBrk="1" hangingPunct="1">
              <a:lnSpc>
                <a:spcPct val="90000"/>
              </a:lnSpc>
              <a:buFont typeface="Wingdings" pitchFamily="2" charset="2"/>
              <a:buChar char="v"/>
            </a:pPr>
            <a:r>
              <a:rPr lang="el-GR" dirty="0" smtClean="0">
                <a:solidFill>
                  <a:srgbClr val="CC3300"/>
                </a:solidFill>
              </a:rPr>
              <a:t>Είναι μια αναγκαία λειτουργία του σύγχρονου management, είναι ο σύμβουλός του σε όλα τα ιεραρχικά επίπεδα.</a:t>
            </a:r>
          </a:p>
          <a:p>
            <a:pPr algn="just" eaLnBrk="1" hangingPunct="1">
              <a:lnSpc>
                <a:spcPct val="90000"/>
              </a:lnSpc>
              <a:buFont typeface="Wingdings" pitchFamily="2" charset="2"/>
              <a:buChar char="v"/>
            </a:pPr>
            <a:r>
              <a:rPr lang="el-GR" dirty="0" smtClean="0">
                <a:solidFill>
                  <a:srgbClr val="002060"/>
                </a:solidFill>
              </a:rPr>
              <a:t>Ανεξάρτητη και αντικειμενική αξιολόγηση της επάρκειας λειτουργίας του Συστήματος Εσωτερικού Ελέγχου.</a:t>
            </a:r>
          </a:p>
          <a:p>
            <a:pPr algn="just" eaLnBrk="1" hangingPunct="1">
              <a:lnSpc>
                <a:spcPct val="90000"/>
              </a:lnSpc>
              <a:buFont typeface="Wingdings" pitchFamily="2" charset="2"/>
              <a:buChar char="v"/>
            </a:pPr>
            <a:r>
              <a:rPr lang="el-GR" dirty="0" smtClean="0">
                <a:solidFill>
                  <a:srgbClr val="006600"/>
                </a:solidFill>
              </a:rPr>
              <a:t>Συμβουλευτική παροχή προς τη διοίκηση, προκειμένου να επιτευχθούν οι αντικειμενικοί στόχοι με το ελάχιστο κόστος.</a:t>
            </a:r>
          </a:p>
          <a:p>
            <a:pPr algn="just" eaLnBrk="1" hangingPunct="1">
              <a:lnSpc>
                <a:spcPct val="90000"/>
              </a:lnSpc>
              <a:buFont typeface="Wingdings" pitchFamily="2" charset="2"/>
              <a:buChar char="v"/>
            </a:pPr>
            <a:r>
              <a:rPr lang="el-GR" dirty="0" smtClean="0">
                <a:solidFill>
                  <a:srgbClr val="7030A0"/>
                </a:solidFill>
              </a:rPr>
              <a:t>Προσθέτει αξία και βελτιώνει τις λειτουργίες της επιχείρησης με σκοπό την αποτελεσματική διαχείριση των επιχειρηματικών κινδύνων.</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418058"/>
          </a:xfrm>
        </p:spPr>
        <p:txBody>
          <a:bodyPr>
            <a:normAutofit fontScale="90000"/>
          </a:bodyPr>
          <a:lstStyle/>
          <a:p>
            <a:r>
              <a:rPr lang="el-GR" sz="3600" b="1" dirty="0" smtClean="0">
                <a:solidFill>
                  <a:srgbClr val="C00000"/>
                </a:solidFill>
              </a:rPr>
              <a:t>ΠΛΑΙΣΙΟ ΣΥΣΤΗΜΑΤΟΣ ΕΣΩΤΕΡΙΚΟΥ ΕΛΕΓΧΟΥ</a:t>
            </a:r>
            <a:endParaRPr lang="el-GR" sz="3600" b="1" dirty="0">
              <a:solidFill>
                <a:srgbClr val="C00000"/>
              </a:solidFill>
            </a:endParaRPr>
          </a:p>
        </p:txBody>
      </p:sp>
      <p:pic>
        <p:nvPicPr>
          <p:cNvPr id="193538" name="Picture 2"/>
          <p:cNvPicPr>
            <a:picLocks noGrp="1" noChangeAspect="1" noChangeArrowheads="1"/>
          </p:cNvPicPr>
          <p:nvPr>
            <p:ph idx="1"/>
          </p:nvPr>
        </p:nvPicPr>
        <p:blipFill>
          <a:blip r:embed="rId2" cstate="print"/>
          <a:srcRect/>
          <a:stretch>
            <a:fillRect/>
          </a:stretch>
        </p:blipFill>
        <p:spPr bwMode="auto">
          <a:xfrm>
            <a:off x="323528" y="836712"/>
            <a:ext cx="8496944" cy="583264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00FF"/>
                </a:solidFill>
              </a:rPr>
              <a:t>ΠΕΡΙΒΑΛΛΟΝ ΕΛΕΓΧΟΥ</a:t>
            </a:r>
            <a:endParaRPr lang="el-GR" b="1" dirty="0">
              <a:solidFill>
                <a:srgbClr val="0000FF"/>
              </a:solidFill>
            </a:endParaRPr>
          </a:p>
        </p:txBody>
      </p:sp>
      <p:pic>
        <p:nvPicPr>
          <p:cNvPr id="194562" name="Picture 2"/>
          <p:cNvPicPr>
            <a:picLocks noGrp="1" noChangeAspect="1" noChangeArrowheads="1"/>
          </p:cNvPicPr>
          <p:nvPr>
            <p:ph idx="1"/>
          </p:nvPr>
        </p:nvPicPr>
        <p:blipFill>
          <a:blip r:embed="rId2" cstate="print"/>
          <a:stretch>
            <a:fillRect/>
          </a:stretch>
        </p:blipFill>
        <p:spPr bwMode="auto">
          <a:xfrm>
            <a:off x="323528" y="1412776"/>
            <a:ext cx="8568952" cy="518457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ΔΙΑΧΕΙΡΙΣΗ ΚΙΝΔΥΝΩΝ</a:t>
            </a:r>
            <a:endParaRPr lang="el-GR" b="1" dirty="0">
              <a:solidFill>
                <a:srgbClr val="C00000"/>
              </a:solidFill>
            </a:endParaRPr>
          </a:p>
        </p:txBody>
      </p:sp>
      <p:pic>
        <p:nvPicPr>
          <p:cNvPr id="195586" name="Picture 2"/>
          <p:cNvPicPr>
            <a:picLocks noGrp="1" noChangeAspect="1" noChangeArrowheads="1"/>
          </p:cNvPicPr>
          <p:nvPr>
            <p:ph idx="1"/>
          </p:nvPr>
        </p:nvPicPr>
        <p:blipFill>
          <a:blip r:embed="rId2" cstate="print"/>
          <a:stretch>
            <a:fillRect/>
          </a:stretch>
        </p:blipFill>
        <p:spPr bwMode="auto">
          <a:xfrm>
            <a:off x="467544" y="1556792"/>
            <a:ext cx="8280920" cy="489654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accent6">
                    <a:lumMod val="50000"/>
                  </a:schemeClr>
                </a:solidFill>
              </a:rPr>
              <a:t>ΔΙΚΛΙΔΕΣ ΑΣΦΑΛΕΙΑΣ</a:t>
            </a:r>
            <a:endParaRPr lang="el-GR" b="1" dirty="0">
              <a:solidFill>
                <a:schemeClr val="accent6">
                  <a:lumMod val="50000"/>
                </a:schemeClr>
              </a:solidFill>
            </a:endParaRPr>
          </a:p>
        </p:txBody>
      </p:sp>
      <p:pic>
        <p:nvPicPr>
          <p:cNvPr id="196610" name="Picture 2"/>
          <p:cNvPicPr>
            <a:picLocks noGrp="1" noChangeAspect="1" noChangeArrowheads="1"/>
          </p:cNvPicPr>
          <p:nvPr>
            <p:ph idx="1"/>
          </p:nvPr>
        </p:nvPicPr>
        <p:blipFill>
          <a:blip r:embed="rId2" cstate="print"/>
          <a:srcRect/>
          <a:stretch>
            <a:fillRect/>
          </a:stretch>
        </p:blipFill>
        <p:spPr bwMode="auto">
          <a:xfrm>
            <a:off x="611560" y="1556792"/>
            <a:ext cx="7920880" cy="475252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ΠΛΗΡΟΦΟΡΗΣΗ ΚΑΙ ΕΠΙΚΟΙΝΩΝΙΑ</a:t>
            </a:r>
            <a:endParaRPr lang="el-GR" b="1" dirty="0">
              <a:solidFill>
                <a:srgbClr val="002060"/>
              </a:solidFill>
            </a:endParaRPr>
          </a:p>
        </p:txBody>
      </p:sp>
      <p:pic>
        <p:nvPicPr>
          <p:cNvPr id="197634" name="Picture 2"/>
          <p:cNvPicPr>
            <a:picLocks noGrp="1" noChangeAspect="1" noChangeArrowheads="1"/>
          </p:cNvPicPr>
          <p:nvPr>
            <p:ph idx="1"/>
          </p:nvPr>
        </p:nvPicPr>
        <p:blipFill>
          <a:blip r:embed="rId2" cstate="print"/>
          <a:srcRect/>
          <a:stretch>
            <a:fillRect/>
          </a:stretch>
        </p:blipFill>
        <p:spPr bwMode="auto">
          <a:xfrm>
            <a:off x="755576" y="1412776"/>
            <a:ext cx="7776863" cy="475252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6600"/>
                </a:solidFill>
              </a:rPr>
              <a:t>ΠΑΡΑΚΟΛΟΥΘΗΣΗ</a:t>
            </a:r>
            <a:endParaRPr lang="el-GR" b="1" dirty="0">
              <a:solidFill>
                <a:srgbClr val="006600"/>
              </a:solidFill>
            </a:endParaRPr>
          </a:p>
        </p:txBody>
      </p:sp>
      <p:pic>
        <p:nvPicPr>
          <p:cNvPr id="198658" name="Picture 2"/>
          <p:cNvPicPr>
            <a:picLocks noGrp="1" noChangeAspect="1" noChangeArrowheads="1"/>
          </p:cNvPicPr>
          <p:nvPr>
            <p:ph idx="1"/>
          </p:nvPr>
        </p:nvPicPr>
        <p:blipFill>
          <a:blip r:embed="rId2" cstate="print"/>
          <a:srcRect/>
          <a:stretch>
            <a:fillRect/>
          </a:stretch>
        </p:blipFill>
        <p:spPr bwMode="auto">
          <a:xfrm>
            <a:off x="755576" y="1412776"/>
            <a:ext cx="7848872" cy="489654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12838"/>
          </a:xfrm>
        </p:spPr>
        <p:txBody>
          <a:bodyPr>
            <a:noAutofit/>
          </a:bodyPr>
          <a:lstStyle/>
          <a:p>
            <a:pPr eaLnBrk="1" hangingPunct="1">
              <a:defRPr/>
            </a:pPr>
            <a:r>
              <a:rPr lang="el-GR" sz="4000" b="1" dirty="0" smtClean="0">
                <a:solidFill>
                  <a:srgbClr val="C00000"/>
                </a:solidFill>
                <a:effectLst>
                  <a:outerShdw blurRad="38100" dist="38100" dir="2700000" algn="tl">
                    <a:srgbClr val="000000"/>
                  </a:outerShdw>
                </a:effectLst>
              </a:rPr>
              <a:t>ΣΚΟΠΟΣ ΤΟΥ ΕΣΩΤΕΡΙΚΟΥ ΕΛΕΓΧΟΥ</a:t>
            </a:r>
          </a:p>
        </p:txBody>
      </p:sp>
      <p:sp>
        <p:nvSpPr>
          <p:cNvPr id="19459" name="Content Placeholder 2"/>
          <p:cNvSpPr>
            <a:spLocks noGrp="1"/>
          </p:cNvSpPr>
          <p:nvPr>
            <p:ph idx="1"/>
          </p:nvPr>
        </p:nvSpPr>
        <p:spPr>
          <a:xfrm>
            <a:off x="301625" y="1527175"/>
            <a:ext cx="8504238" cy="4572000"/>
          </a:xfrm>
        </p:spPr>
        <p:txBody>
          <a:bodyPr>
            <a:normAutofit fontScale="92500" lnSpcReduction="20000"/>
          </a:bodyPr>
          <a:lstStyle/>
          <a:p>
            <a:pPr algn="just" eaLnBrk="1" hangingPunct="1">
              <a:buFont typeface="Wingdings" pitchFamily="2" charset="2"/>
              <a:buChar char="v"/>
            </a:pPr>
            <a:r>
              <a:rPr lang="el-GR" dirty="0" smtClean="0">
                <a:solidFill>
                  <a:srgbClr val="7030A0"/>
                </a:solidFill>
              </a:rPr>
              <a:t>Παροχή υψηλού επιπέδου υπηρεσιών προς τη διοίκηση, μέσω επιστημονικών προσεγγίσεων και αναλύσεων με σκοπό την αξιολόγηση του Συστήματος Εσωτερικού Ελέγχου (Σ.Ε.Ε.), προκειμένου η διοίκηση, να διαχειριστεί τους επιχειρηματικούς κινδύνους κατά άριστο τρόπο, που είναι και το κύριο μέλημα της.</a:t>
            </a:r>
          </a:p>
          <a:p>
            <a:pPr algn="just" eaLnBrk="1" hangingPunct="1">
              <a:buFont typeface="Wingdings" pitchFamily="2" charset="2"/>
              <a:buChar char="v"/>
            </a:pPr>
            <a:r>
              <a:rPr lang="el-GR" dirty="0" smtClean="0">
                <a:solidFill>
                  <a:srgbClr val="006600"/>
                </a:solidFill>
              </a:rPr>
              <a:t>Εφαρμογή των αρχών της Εταιρικής Διακυβέρνησης για τη θωράκιση των συμφερόντων της επιχείρησης, των μετόχων και τη διαφύλαξη των εργαζομένων.</a:t>
            </a:r>
          </a:p>
          <a:p>
            <a:pPr eaLnBrk="1" hangingPunct="1"/>
            <a:endParaRPr lang="el-G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eaLnBrk="1" hangingPunct="1">
              <a:defRPr/>
            </a:pPr>
            <a:r>
              <a:rPr lang="el-GR" sz="4000" b="1" dirty="0" smtClean="0">
                <a:solidFill>
                  <a:srgbClr val="7030A0"/>
                </a:solidFill>
                <a:effectLst>
                  <a:outerShdw blurRad="38100" dist="38100" dir="2700000" algn="tl">
                    <a:srgbClr val="000000"/>
                  </a:outerShdw>
                </a:effectLst>
              </a:rPr>
              <a:t>ΕΙΔΗ ΕΣΩΤΕΡΙΚΟΥ ΕΛΕΓΧΟΥ</a:t>
            </a:r>
          </a:p>
        </p:txBody>
      </p:sp>
      <p:sp>
        <p:nvSpPr>
          <p:cNvPr id="20483" name="Content Placeholder 2"/>
          <p:cNvSpPr>
            <a:spLocks noGrp="1"/>
          </p:cNvSpPr>
          <p:nvPr>
            <p:ph idx="1"/>
          </p:nvPr>
        </p:nvSpPr>
        <p:spPr>
          <a:xfrm>
            <a:off x="179512" y="1052736"/>
            <a:ext cx="8784976" cy="5616624"/>
          </a:xfrm>
        </p:spPr>
        <p:txBody>
          <a:bodyPr>
            <a:normAutofit/>
          </a:bodyPr>
          <a:lstStyle/>
          <a:p>
            <a:pPr algn="just" eaLnBrk="1" hangingPunct="1">
              <a:lnSpc>
                <a:spcPct val="80000"/>
              </a:lnSpc>
              <a:buFont typeface="Wingdings" pitchFamily="2" charset="2"/>
              <a:buChar char="v"/>
            </a:pPr>
            <a:r>
              <a:rPr lang="el-GR" sz="2800" b="1" dirty="0" smtClean="0">
                <a:solidFill>
                  <a:srgbClr val="002060"/>
                </a:solidFill>
              </a:rPr>
              <a:t>Διοικητικοί έλεγχοι</a:t>
            </a:r>
            <a:r>
              <a:rPr lang="el-GR" sz="2800" dirty="0" smtClean="0">
                <a:solidFill>
                  <a:srgbClr val="002060"/>
                </a:solidFill>
              </a:rPr>
              <a:t>, που περιλαμβάνουν το οργανωτικό πλαίσιο και τις διαδικασίες που έχουν σχέση με τη λήψη διοικητικών αποφάσεων, τη συμμόρφωση προς αυτές και την αξιολόγηση τους. </a:t>
            </a:r>
          </a:p>
          <a:p>
            <a:pPr algn="just" eaLnBrk="1" hangingPunct="1">
              <a:lnSpc>
                <a:spcPct val="80000"/>
              </a:lnSpc>
              <a:buFont typeface="Wingdings" pitchFamily="2" charset="2"/>
              <a:buChar char="v"/>
            </a:pPr>
            <a:r>
              <a:rPr lang="el-GR" sz="2800" b="1" dirty="0" smtClean="0">
                <a:solidFill>
                  <a:srgbClr val="002060"/>
                </a:solidFill>
              </a:rPr>
              <a:t>Οικονομικοί έλεγχοι</a:t>
            </a:r>
            <a:r>
              <a:rPr lang="el-GR" sz="2800" dirty="0" smtClean="0">
                <a:solidFill>
                  <a:srgbClr val="002060"/>
                </a:solidFill>
              </a:rPr>
              <a:t>, που περιλαμβάνουν τις ελεγκτικές διαδικασίες που αφορούν την ασφάλεια του ενεργητικού και της περιουσίας της επιχείρησης και στοχεύουν στην επαλήθευση της ακρίβειας, της ειλικρίνειας, της αξιοπιστίας των οικονομικών καταστάσεων και την εξακρίβωση της νομιμότητας.</a:t>
            </a:r>
          </a:p>
          <a:p>
            <a:pPr algn="just" eaLnBrk="1" hangingPunct="1">
              <a:lnSpc>
                <a:spcPct val="80000"/>
              </a:lnSpc>
              <a:buFont typeface="Wingdings" pitchFamily="2" charset="2"/>
              <a:buChar char="v"/>
            </a:pPr>
            <a:r>
              <a:rPr lang="el-GR" sz="2800" b="1" dirty="0" smtClean="0">
                <a:solidFill>
                  <a:srgbClr val="002060"/>
                </a:solidFill>
              </a:rPr>
              <a:t>Λειτουργικοί έλεγχοι</a:t>
            </a:r>
            <a:r>
              <a:rPr lang="el-GR" sz="2800" dirty="0" smtClean="0">
                <a:solidFill>
                  <a:srgbClr val="002060"/>
                </a:solidFill>
              </a:rPr>
              <a:t>, που περιλαμβάνουν το πλαίσιο και τις διαδικασίες ελέγχου συμμόρφωσης προς τις πολιτικές και τις διαδικασίες λειτουργίας της επιχείρησης.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latin typeface="Arial Unicode MS" pitchFamily="34" charset="-128"/>
              </a:rPr>
              <a:t>Εταιρική Διακυβέρνηση</a:t>
            </a:r>
            <a:endParaRPr lang="el-GR" dirty="0">
              <a:solidFill>
                <a:srgbClr val="C00000"/>
              </a:solidFill>
            </a:endParaRPr>
          </a:p>
        </p:txBody>
      </p:sp>
      <p:sp>
        <p:nvSpPr>
          <p:cNvPr id="3" name="2 - Θέση περιεχομένου"/>
          <p:cNvSpPr>
            <a:spLocks noGrp="1"/>
          </p:cNvSpPr>
          <p:nvPr>
            <p:ph idx="1"/>
          </p:nvPr>
        </p:nvSpPr>
        <p:spPr/>
        <p:txBody>
          <a:bodyPr/>
          <a:lstStyle/>
          <a:p>
            <a:pPr algn="just"/>
            <a:r>
              <a:rPr lang="el-GR" dirty="0" smtClean="0">
                <a:latin typeface="Arial Unicode MS" pitchFamily="34" charset="-128"/>
              </a:rPr>
              <a:t>Η Εταιρική Διακυβέρνηση αφορά τις μεθόδους, τους νόμους και τις πολιτικές που καθοδηγούν, ελέγχουν και εφαρμόζονται ανάμεσα στους μετόχους, τη διοίκηση και το διοικητικό συμβούλιο μιας επιχείρησης.</a:t>
            </a:r>
            <a:endParaRPr lang="el-GR" dirty="0"/>
          </a:p>
        </p:txBody>
      </p:sp>
    </p:spTree>
    <p:extLst>
      <p:ext uri="{BB962C8B-B14F-4D97-AF65-F5344CB8AC3E}">
        <p14:creationId xmlns:p14="http://schemas.microsoft.com/office/powerpoint/2010/main" val="4282461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040160"/>
          </a:xfrm>
        </p:spPr>
        <p:txBody>
          <a:bodyPr>
            <a:noAutofit/>
          </a:bodyPr>
          <a:lstStyle/>
          <a:p>
            <a:pPr eaLnBrk="1" hangingPunct="1">
              <a:defRPr/>
            </a:pPr>
            <a:r>
              <a:rPr lang="el-GR" sz="4000" b="1" dirty="0" smtClean="0">
                <a:solidFill>
                  <a:srgbClr val="006600"/>
                </a:solidFill>
                <a:effectLst>
                  <a:outerShdw blurRad="38100" dist="38100" dir="2700000" algn="tl">
                    <a:srgbClr val="000000"/>
                  </a:outerShdw>
                </a:effectLst>
              </a:rPr>
              <a:t>ΕΣΩΤΕΡΙΚΟΙ ΕΛΕΓΚΤΕΣ ΚΑΙ ΔΙΑΚΡΙΣΗ ΑΠΟ ΤΟΥΣ ΕΞΩΤΕΡΙΚΟΥΣ</a:t>
            </a:r>
          </a:p>
        </p:txBody>
      </p:sp>
      <p:sp>
        <p:nvSpPr>
          <p:cNvPr id="21507" name="Content Placeholder 2"/>
          <p:cNvSpPr>
            <a:spLocks noGrp="1"/>
          </p:cNvSpPr>
          <p:nvPr>
            <p:ph idx="1"/>
          </p:nvPr>
        </p:nvSpPr>
        <p:spPr>
          <a:xfrm>
            <a:off x="301625" y="1527175"/>
            <a:ext cx="8504238" cy="4572000"/>
          </a:xfrm>
        </p:spPr>
        <p:txBody>
          <a:bodyPr/>
          <a:lstStyle/>
          <a:p>
            <a:pPr algn="just" eaLnBrk="1" hangingPunct="1">
              <a:buFont typeface="Wingdings" pitchFamily="2" charset="2"/>
              <a:buChar char="v"/>
            </a:pPr>
            <a:r>
              <a:rPr lang="el-GR" b="1" dirty="0" smtClean="0">
                <a:solidFill>
                  <a:srgbClr val="002060"/>
                </a:solidFill>
              </a:rPr>
              <a:t>Διαφορετική προσέγγιση.</a:t>
            </a:r>
          </a:p>
          <a:p>
            <a:pPr algn="just" eaLnBrk="1" hangingPunct="1">
              <a:buFont typeface="Wingdings" pitchFamily="2" charset="2"/>
              <a:buChar char="v"/>
            </a:pPr>
            <a:r>
              <a:rPr lang="el-GR" b="1" dirty="0" smtClean="0">
                <a:solidFill>
                  <a:srgbClr val="002060"/>
                </a:solidFill>
              </a:rPr>
              <a:t>Οργανωτική δομή.</a:t>
            </a:r>
          </a:p>
          <a:p>
            <a:pPr algn="just" eaLnBrk="1" hangingPunct="1">
              <a:buFont typeface="Wingdings" pitchFamily="2" charset="2"/>
              <a:buChar char="v"/>
            </a:pPr>
            <a:r>
              <a:rPr lang="el-GR" b="1" dirty="0" smtClean="0">
                <a:solidFill>
                  <a:srgbClr val="002060"/>
                </a:solidFill>
              </a:rPr>
              <a:t>Εθελοντική έναντι υποχρεωτικής.</a:t>
            </a:r>
          </a:p>
          <a:p>
            <a:pPr algn="just" eaLnBrk="1" hangingPunct="1">
              <a:buFont typeface="Wingdings" pitchFamily="2" charset="2"/>
              <a:buChar char="v"/>
            </a:pPr>
            <a:r>
              <a:rPr lang="el-GR" b="1" dirty="0" smtClean="0">
                <a:solidFill>
                  <a:srgbClr val="002060"/>
                </a:solidFill>
              </a:rPr>
              <a:t>Γνώση και προσόντα</a:t>
            </a:r>
            <a:r>
              <a:rPr lang="el-GR" b="1" dirty="0" smtClean="0">
                <a:solidFill>
                  <a:schemeClr val="tx2"/>
                </a:solidFill>
              </a:rPr>
              <a:t>.</a:t>
            </a:r>
          </a:p>
          <a:p>
            <a:pPr eaLnBrk="1" hangingPunct="1"/>
            <a:endParaRPr lang="el-G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ΟΡΙΣΜΟΣ ΣΥΣΤΗΜΑΤΩΝ ΕΣΩΤΕΡΙΚΟΥ ΕΛΕΓΧΟΥ</a:t>
            </a:r>
            <a:endParaRPr lang="el-GR" b="1" dirty="0">
              <a:solidFill>
                <a:srgbClr val="002060"/>
              </a:solidFill>
            </a:endParaRPr>
          </a:p>
        </p:txBody>
      </p:sp>
      <p:sp>
        <p:nvSpPr>
          <p:cNvPr id="3" name="2 - Θέση περιεχομένου"/>
          <p:cNvSpPr>
            <a:spLocks noGrp="1"/>
          </p:cNvSpPr>
          <p:nvPr>
            <p:ph idx="1"/>
          </p:nvPr>
        </p:nvSpPr>
        <p:spPr>
          <a:xfrm>
            <a:off x="179512" y="1600200"/>
            <a:ext cx="8784976" cy="4997152"/>
          </a:xfrm>
        </p:spPr>
        <p:txBody>
          <a:bodyPr/>
          <a:lstStyle/>
          <a:p>
            <a:pPr algn="just"/>
            <a:r>
              <a:rPr lang="el-GR" dirty="0">
                <a:latin typeface="Arial" pitchFamily="34" charset="0"/>
                <a:cs typeface="Arial" pitchFamily="34" charset="0"/>
              </a:rPr>
              <a:t>«</a:t>
            </a:r>
            <a:r>
              <a:rPr lang="el-GR" b="1" dirty="0">
                <a:solidFill>
                  <a:srgbClr val="006600"/>
                </a:solidFill>
                <a:latin typeface="Arial" pitchFamily="34" charset="0"/>
                <a:cs typeface="Arial" pitchFamily="34" charset="0"/>
              </a:rPr>
              <a:t>Σύνολο πολιτικών, κανόνων, διαδικασιών και ελεγκτικών μηχανισμών, που καλύπτουν σε συνεχή βάση κάθε δραστηριότητα ενός οργανισμού με στόχο την αποτελεσματική και ασφαλή λειτουργία του</a:t>
            </a:r>
            <a:r>
              <a:rPr lang="el-GR" dirty="0" smtClean="0">
                <a:latin typeface="Arial" pitchFamily="34" charset="0"/>
                <a:cs typeface="Arial" pitchFamily="34" charset="0"/>
              </a:rPr>
              <a:t>».</a:t>
            </a:r>
            <a:r>
              <a:rPr lang="en-US" dirty="0" smtClean="0">
                <a:latin typeface="Arial" pitchFamily="34" charset="0"/>
                <a:cs typeface="Arial" pitchFamily="34" charset="0"/>
              </a:rPr>
              <a:t> </a:t>
            </a:r>
            <a:r>
              <a:rPr lang="el-GR" dirty="0" smtClean="0">
                <a:latin typeface="Arial" pitchFamily="34" charset="0"/>
                <a:cs typeface="Arial" pitchFamily="34" charset="0"/>
              </a:rPr>
              <a:t>Την </a:t>
            </a:r>
            <a:r>
              <a:rPr lang="el-GR" dirty="0">
                <a:latin typeface="Arial" pitchFamily="34" charset="0"/>
                <a:cs typeface="Arial" pitchFamily="34" charset="0"/>
              </a:rPr>
              <a:t>ευθύνη εγκατάστασης και λειτουργίας ενός αξιόπιστου ΣΕΕ έχει η Διοίκηση και η Διευθυντική Ομάδα μιας επιχείρησης.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60338" y="222250"/>
            <a:ext cx="8805862" cy="447675"/>
          </a:xfrm>
        </p:spPr>
        <p:txBody>
          <a:bodyPr rtlCol="0">
            <a:normAutofit fontScale="90000"/>
          </a:bodyPr>
          <a:lstStyle/>
          <a:p>
            <a:pPr fontAlgn="auto">
              <a:spcAft>
                <a:spcPts val="0"/>
              </a:spcAft>
              <a:defRPr/>
            </a:pPr>
            <a:r>
              <a:rPr lang="el-GR" b="1" dirty="0" smtClean="0">
                <a:solidFill>
                  <a:srgbClr val="FF0066"/>
                </a:solidFill>
              </a:rPr>
              <a:t>Υπηρεσία Εσωτερικού Ελέγχου</a:t>
            </a:r>
            <a:endParaRPr lang="en-GB" b="1" dirty="0" smtClean="0">
              <a:solidFill>
                <a:srgbClr val="FF0066"/>
              </a:solidFill>
            </a:endParaRPr>
          </a:p>
        </p:txBody>
      </p:sp>
      <p:sp>
        <p:nvSpPr>
          <p:cNvPr id="8195" name="Rectangle 3"/>
          <p:cNvSpPr>
            <a:spLocks noGrp="1" noChangeArrowheads="1"/>
          </p:cNvSpPr>
          <p:nvPr>
            <p:ph idx="1"/>
          </p:nvPr>
        </p:nvSpPr>
        <p:spPr>
          <a:xfrm>
            <a:off x="0" y="980728"/>
            <a:ext cx="9144000" cy="5877272"/>
          </a:xfrm>
        </p:spPr>
        <p:txBody>
          <a:bodyPr>
            <a:normAutofit lnSpcReduction="10000"/>
          </a:bodyPr>
          <a:lstStyle/>
          <a:p>
            <a:pPr lvl="1" algn="just">
              <a:lnSpc>
                <a:spcPct val="90000"/>
              </a:lnSpc>
              <a:buFont typeface="Wingdings" pitchFamily="2" charset="2"/>
              <a:buChar char="ü"/>
            </a:pPr>
            <a:r>
              <a:rPr lang="el-GR" sz="2200" dirty="0" smtClean="0">
                <a:latin typeface="Arial" pitchFamily="34" charset="0"/>
                <a:cs typeface="Arial" pitchFamily="34" charset="0"/>
              </a:rPr>
              <a:t>Επαρκής και αποτελεσματική λειτουργία του Συστήματος </a:t>
            </a:r>
            <a:r>
              <a:rPr lang="el-GR" sz="2200" dirty="0" smtClean="0">
                <a:latin typeface="Arial" pitchFamily="34" charset="0"/>
                <a:cs typeface="Arial" pitchFamily="34" charset="0"/>
              </a:rPr>
              <a:t>Εσωτερικού Ελέγχου </a:t>
            </a:r>
            <a:r>
              <a:rPr lang="el-GR" sz="2200" dirty="0" smtClean="0">
                <a:latin typeface="Arial" pitchFamily="34" charset="0"/>
                <a:cs typeface="Arial" pitchFamily="34" charset="0"/>
              </a:rPr>
              <a:t>βάσει συγκεκριμένων πολιτικών και διαδικασιών οι οποίες καταρτίζονται </a:t>
            </a:r>
            <a:r>
              <a:rPr lang="el-GR" sz="2200" dirty="0">
                <a:latin typeface="Arial" pitchFamily="34" charset="0"/>
                <a:cs typeface="Arial" pitchFamily="34" charset="0"/>
              </a:rPr>
              <a:t> </a:t>
            </a:r>
            <a:r>
              <a:rPr lang="el-GR" sz="2200" dirty="0" smtClean="0">
                <a:latin typeface="Arial" pitchFamily="34" charset="0"/>
                <a:cs typeface="Arial" pitchFamily="34" charset="0"/>
              </a:rPr>
              <a:t>από </a:t>
            </a:r>
            <a:r>
              <a:rPr lang="el-GR" sz="2200" dirty="0" smtClean="0">
                <a:latin typeface="Arial" pitchFamily="34" charset="0"/>
                <a:cs typeface="Arial" pitchFamily="34" charset="0"/>
              </a:rPr>
              <a:t>την </a:t>
            </a:r>
            <a:r>
              <a:rPr lang="el-GR" sz="2200" dirty="0" smtClean="0">
                <a:latin typeface="Arial" pitchFamily="34" charset="0"/>
                <a:cs typeface="Arial" pitchFamily="34" charset="0"/>
              </a:rPr>
              <a:t>διοίκηση ώστε να επιτύχουν τα κάτωθι</a:t>
            </a:r>
            <a:r>
              <a:rPr lang="en-US" sz="2200" dirty="0" smtClean="0">
                <a:latin typeface="Arial" pitchFamily="34" charset="0"/>
                <a:cs typeface="Arial" pitchFamily="34" charset="0"/>
              </a:rPr>
              <a:t>:</a:t>
            </a:r>
          </a:p>
          <a:p>
            <a:pPr lvl="1" algn="just">
              <a:lnSpc>
                <a:spcPct val="90000"/>
              </a:lnSpc>
              <a:buFontTx/>
              <a:buNone/>
            </a:pPr>
            <a:endParaRPr lang="el-GR" sz="2200" dirty="0" smtClean="0">
              <a:latin typeface="Arial" pitchFamily="34" charset="0"/>
              <a:cs typeface="Arial" pitchFamily="34" charset="0"/>
            </a:endParaRPr>
          </a:p>
          <a:p>
            <a:pPr marL="914400" lvl="1" indent="-457200" algn="just">
              <a:lnSpc>
                <a:spcPct val="90000"/>
              </a:lnSpc>
              <a:buFont typeface="+mj-lt"/>
              <a:buAutoNum type="arabicPeriod"/>
            </a:pPr>
            <a:r>
              <a:rPr lang="el-GR" sz="2200" b="1" dirty="0" smtClean="0">
                <a:solidFill>
                  <a:srgbClr val="0000FF"/>
                </a:solidFill>
                <a:latin typeface="Arial" pitchFamily="34" charset="0"/>
                <a:cs typeface="Arial" pitchFamily="34" charset="0"/>
              </a:rPr>
              <a:t>Επάρκεια και αποτελεσματικότητα των λειτουργιών της εταιρείας,</a:t>
            </a:r>
            <a:endParaRPr lang="en-US" sz="2200" b="1" dirty="0" smtClean="0">
              <a:solidFill>
                <a:srgbClr val="0000FF"/>
              </a:solidFill>
              <a:latin typeface="Arial" pitchFamily="34" charset="0"/>
              <a:cs typeface="Arial" pitchFamily="34" charset="0"/>
            </a:endParaRPr>
          </a:p>
          <a:p>
            <a:pPr marL="914400" lvl="1" indent="-457200" algn="just">
              <a:lnSpc>
                <a:spcPct val="90000"/>
              </a:lnSpc>
              <a:buFont typeface="+mj-lt"/>
              <a:buAutoNum type="arabicPeriod"/>
            </a:pPr>
            <a:endParaRPr lang="el-GR" sz="2200" b="1" dirty="0" smtClean="0">
              <a:latin typeface="Arial" pitchFamily="34" charset="0"/>
              <a:cs typeface="Arial" pitchFamily="34" charset="0"/>
            </a:endParaRPr>
          </a:p>
          <a:p>
            <a:pPr marL="914400" lvl="1" indent="-457200" algn="just">
              <a:lnSpc>
                <a:spcPct val="90000"/>
              </a:lnSpc>
              <a:buFont typeface="+mj-lt"/>
              <a:buAutoNum type="arabicPeriod"/>
            </a:pPr>
            <a:r>
              <a:rPr lang="el-GR" sz="2200" b="1" dirty="0" smtClean="0">
                <a:solidFill>
                  <a:srgbClr val="006600"/>
                </a:solidFill>
                <a:latin typeface="Arial" pitchFamily="34" charset="0"/>
                <a:cs typeface="Arial" pitchFamily="34" charset="0"/>
              </a:rPr>
              <a:t>Διαθεσιμότητα και εγκυρότητα των οικονομικών αποτελεσμάτων της εταιρείας,</a:t>
            </a:r>
            <a:endParaRPr lang="en-US" sz="2200" b="1" dirty="0" smtClean="0">
              <a:solidFill>
                <a:srgbClr val="006600"/>
              </a:solidFill>
              <a:latin typeface="Arial" pitchFamily="34" charset="0"/>
              <a:cs typeface="Arial" pitchFamily="34" charset="0"/>
            </a:endParaRPr>
          </a:p>
          <a:p>
            <a:pPr marL="914400" lvl="1" indent="-457200" algn="just">
              <a:lnSpc>
                <a:spcPct val="90000"/>
              </a:lnSpc>
              <a:buFont typeface="+mj-lt"/>
              <a:buAutoNum type="arabicPeriod"/>
            </a:pPr>
            <a:endParaRPr lang="el-GR" sz="2200" b="1" dirty="0" smtClean="0">
              <a:latin typeface="Arial" pitchFamily="34" charset="0"/>
              <a:cs typeface="Arial" pitchFamily="34" charset="0"/>
            </a:endParaRPr>
          </a:p>
          <a:p>
            <a:pPr marL="914400" lvl="1" indent="-457200" algn="just">
              <a:lnSpc>
                <a:spcPct val="90000"/>
              </a:lnSpc>
              <a:buFont typeface="+mj-lt"/>
              <a:buAutoNum type="arabicPeriod"/>
            </a:pPr>
            <a:r>
              <a:rPr lang="el-GR" sz="2200" b="1" dirty="0" smtClean="0">
                <a:solidFill>
                  <a:srgbClr val="0070C0"/>
                </a:solidFill>
                <a:latin typeface="Arial" pitchFamily="34" charset="0"/>
                <a:cs typeface="Arial" pitchFamily="34" charset="0"/>
              </a:rPr>
              <a:t>Επάρκεια των απαραίτητων δικλείδων ασφαλείας (σημείων ελέγχου),</a:t>
            </a:r>
            <a:endParaRPr lang="en-US" sz="2200" b="1" dirty="0" smtClean="0">
              <a:solidFill>
                <a:srgbClr val="0070C0"/>
              </a:solidFill>
              <a:latin typeface="Arial" pitchFamily="34" charset="0"/>
              <a:cs typeface="Arial" pitchFamily="34" charset="0"/>
            </a:endParaRPr>
          </a:p>
          <a:p>
            <a:pPr marL="914400" lvl="1" indent="-457200" algn="just">
              <a:lnSpc>
                <a:spcPct val="90000"/>
              </a:lnSpc>
              <a:buFont typeface="+mj-lt"/>
              <a:buAutoNum type="arabicPeriod"/>
            </a:pPr>
            <a:endParaRPr lang="el-GR" sz="2200" b="1" dirty="0" smtClean="0">
              <a:latin typeface="Arial" pitchFamily="34" charset="0"/>
              <a:cs typeface="Arial" pitchFamily="34" charset="0"/>
            </a:endParaRPr>
          </a:p>
          <a:p>
            <a:pPr marL="914400" lvl="1" indent="-457200" algn="just">
              <a:lnSpc>
                <a:spcPct val="90000"/>
              </a:lnSpc>
              <a:buFont typeface="+mj-lt"/>
              <a:buAutoNum type="arabicPeriod"/>
            </a:pPr>
            <a:r>
              <a:rPr lang="el-GR" sz="2200" b="1" dirty="0" smtClean="0">
                <a:solidFill>
                  <a:srgbClr val="7030A0"/>
                </a:solidFill>
                <a:latin typeface="Arial" pitchFamily="34" charset="0"/>
                <a:cs typeface="Arial" pitchFamily="34" charset="0"/>
              </a:rPr>
              <a:t>Συμμόρφωση με τους υφιστάμενους νόμους και κανονισμούς καθώς και με τους κανονισμούς και τις αρχές της εταιρείας που ισχύουν εσωτερικά (από τη Διοίκηση σύμφωνα με τις αρχές της Εταιρικής Διακυβέρνησης).</a:t>
            </a:r>
            <a:endParaRPr lang="en-GB" sz="2200" b="1" dirty="0" smtClean="0">
              <a:solidFill>
                <a:srgbClr val="7030A0"/>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7030A0"/>
                </a:solidFill>
              </a:rPr>
              <a:t>ΒΑΣΙΚΕΣ ΑΡΧΕΣ ΛΕΙΤΟΥΡΓΙΑΣ ΣΥΣΤΗΜΑΤΟΣ ΕΣΩΤΕΡΙΚΟΥ ΕΛΕΓΧΟΥ</a:t>
            </a:r>
            <a:endParaRPr lang="el-GR" b="1" dirty="0">
              <a:solidFill>
                <a:srgbClr val="7030A0"/>
              </a:solidFill>
            </a:endParaRPr>
          </a:p>
        </p:txBody>
      </p:sp>
      <p:sp>
        <p:nvSpPr>
          <p:cNvPr id="3" name="2 - Θέση περιεχομένου"/>
          <p:cNvSpPr>
            <a:spLocks noGrp="1"/>
          </p:cNvSpPr>
          <p:nvPr>
            <p:ph idx="1"/>
          </p:nvPr>
        </p:nvSpPr>
        <p:spPr>
          <a:xfrm>
            <a:off x="179512" y="1600200"/>
            <a:ext cx="8784976" cy="4853136"/>
          </a:xfrm>
        </p:spPr>
        <p:txBody>
          <a:bodyPr/>
          <a:lstStyle/>
          <a:p>
            <a:pPr algn="just"/>
            <a:r>
              <a:rPr lang="el-GR" dirty="0"/>
              <a:t>Επαρκής τεκμηρίωση και καταγραφή των πολιτικών, κανόνων και διαδικασιών λειτουργίας και ελέγχου του ΣΕΕ (κώδικας δεοντολογίας, κανονισμοί λειτουργίας, εγχειρίδια διαδικασιών, κλπ</a:t>
            </a:r>
            <a:r>
              <a:rPr lang="el-GR" dirty="0" smtClean="0"/>
              <a:t>). </a:t>
            </a:r>
            <a:endParaRPr lang="el-GR" dirty="0" smtClean="0"/>
          </a:p>
          <a:p>
            <a:pPr algn="just"/>
            <a:r>
              <a:rPr lang="el-GR" dirty="0" smtClean="0"/>
              <a:t>Κάλυψη </a:t>
            </a:r>
            <a:r>
              <a:rPr lang="el-GR" dirty="0"/>
              <a:t>πλήρης όλων των δραστηριοτήτων και συναλλαγών της επιχείρησης</a:t>
            </a:r>
            <a:r>
              <a:rPr lang="el-GR" dirty="0" smtClean="0"/>
              <a:t>.</a:t>
            </a:r>
            <a:r>
              <a:rPr lang="en-US" dirty="0" smtClean="0"/>
              <a:t> </a:t>
            </a:r>
            <a:endParaRPr lang="el-GR" dirty="0" smtClean="0"/>
          </a:p>
          <a:p>
            <a:pPr algn="just"/>
            <a:r>
              <a:rPr lang="el-GR" dirty="0" smtClean="0"/>
              <a:t>Έλεγχος </a:t>
            </a:r>
            <a:r>
              <a:rPr lang="el-GR" dirty="0"/>
              <a:t>και αξιολόγηση της επάρκειας και αποτελεσματικότητας του ΣΕΕ</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84976" cy="1143000"/>
          </a:xfrm>
        </p:spPr>
        <p:txBody>
          <a:bodyPr>
            <a:normAutofit fontScale="90000"/>
          </a:bodyPr>
          <a:lstStyle/>
          <a:p>
            <a:r>
              <a:rPr lang="el-GR" b="1" dirty="0" smtClean="0">
                <a:solidFill>
                  <a:srgbClr val="006600"/>
                </a:solidFill>
              </a:rPr>
              <a:t>ΥΠΟΔΟΜΗ ΚΑΙ ΟΡΓΑΝΩΣΗ ΣΥΣΤΗΜΑΤΟΣ ΕΣΩΤΕΡΙΚΟΥ ΕΛΕΓΧΟΥ (1)</a:t>
            </a:r>
            <a:endParaRPr lang="el-GR" b="1" dirty="0">
              <a:solidFill>
                <a:srgbClr val="006600"/>
              </a:solidFill>
            </a:endParaRPr>
          </a:p>
        </p:txBody>
      </p:sp>
      <p:sp>
        <p:nvSpPr>
          <p:cNvPr id="3" name="2 - Θέση περιεχομένου"/>
          <p:cNvSpPr>
            <a:spLocks noGrp="1"/>
          </p:cNvSpPr>
          <p:nvPr>
            <p:ph idx="1"/>
          </p:nvPr>
        </p:nvSpPr>
        <p:spPr>
          <a:xfrm>
            <a:off x="0" y="1600200"/>
            <a:ext cx="9144000" cy="4997152"/>
          </a:xfrm>
        </p:spPr>
        <p:txBody>
          <a:bodyPr>
            <a:normAutofit/>
          </a:bodyPr>
          <a:lstStyle/>
          <a:p>
            <a:pPr algn="just"/>
            <a:r>
              <a:rPr lang="el-GR" dirty="0"/>
              <a:t>Η κάθε δραστηριότητα (Επιχειρησιακή μονάδα ή </a:t>
            </a:r>
            <a:r>
              <a:rPr lang="el-GR" dirty="0" smtClean="0"/>
              <a:t>μονάδα υποστήριξης</a:t>
            </a:r>
            <a:r>
              <a:rPr lang="el-GR" dirty="0"/>
              <a:t>) οφείλει να συστήσει Υπηρεσία (</a:t>
            </a:r>
            <a:r>
              <a:rPr lang="el-GR" b="1" dirty="0">
                <a:solidFill>
                  <a:srgbClr val="006600"/>
                </a:solidFill>
              </a:rPr>
              <a:t>Business Control Unit</a:t>
            </a:r>
            <a:r>
              <a:rPr lang="el-GR" dirty="0"/>
              <a:t>) από εξειδικευμένα στελέχη για την αναλυτική μελέτη και καταγραφή του ΣΕΕ (πολιτικές, αρμοδιότητες και διαδικασίες) της μονάδας</a:t>
            </a:r>
            <a:r>
              <a:rPr lang="el-GR" dirty="0" smtClean="0"/>
              <a:t>. Η </a:t>
            </a:r>
            <a:r>
              <a:rPr lang="el-GR" dirty="0"/>
              <a:t>Υπηρεσία (BCU) </a:t>
            </a:r>
            <a:r>
              <a:rPr lang="el-GR" b="1" dirty="0">
                <a:solidFill>
                  <a:srgbClr val="006600"/>
                </a:solidFill>
              </a:rPr>
              <a:t>εκτιμά </a:t>
            </a:r>
            <a:r>
              <a:rPr lang="el-GR" b="1" dirty="0">
                <a:solidFill>
                  <a:srgbClr val="FF0066"/>
                </a:solidFill>
              </a:rPr>
              <a:t>σε περιοδική βάση τους κινδύνους </a:t>
            </a:r>
            <a:r>
              <a:rPr lang="el-GR" dirty="0"/>
              <a:t>(πιστωτικούς, λειτουργικούς κλπ) της Μονάδας, </a:t>
            </a:r>
            <a:r>
              <a:rPr lang="el-GR" b="1" dirty="0">
                <a:solidFill>
                  <a:srgbClr val="0000FF"/>
                </a:solidFill>
              </a:rPr>
              <a:t>αξιολογεί τους μηχανισμούς αντιστάθμισης </a:t>
            </a:r>
            <a:r>
              <a:rPr lang="el-GR" b="1" dirty="0">
                <a:solidFill>
                  <a:srgbClr val="0070C0"/>
                </a:solidFill>
              </a:rPr>
              <a:t>και μείωσης των κινδύνων</a:t>
            </a:r>
            <a:r>
              <a:rPr lang="el-GR" dirty="0"/>
              <a:t> </a:t>
            </a:r>
            <a:r>
              <a:rPr lang="el-GR" b="1" dirty="0">
                <a:solidFill>
                  <a:srgbClr val="7030A0"/>
                </a:solidFill>
              </a:rPr>
              <a:t>και προτείνει βελτιώσεις.</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856984" cy="1143000"/>
          </a:xfrm>
        </p:spPr>
        <p:txBody>
          <a:bodyPr>
            <a:normAutofit fontScale="90000"/>
          </a:bodyPr>
          <a:lstStyle/>
          <a:p>
            <a:r>
              <a:rPr lang="el-GR" b="1" dirty="0" smtClean="0">
                <a:solidFill>
                  <a:srgbClr val="006600"/>
                </a:solidFill>
              </a:rPr>
              <a:t>ΥΠΟΔΟΜΗ ΚΑΙ ΟΡΓΑΝΩΣΗ ΣΥΣΤΗΜΑΤΟΣ ΕΣΩΤΕΡΙΚΟΥ ΕΛΕΓΧΟΥ (2)</a:t>
            </a:r>
            <a:endParaRPr lang="el-GR" b="1" dirty="0">
              <a:solidFill>
                <a:srgbClr val="006600"/>
              </a:solidFill>
            </a:endParaRPr>
          </a:p>
        </p:txBody>
      </p:sp>
      <p:sp>
        <p:nvSpPr>
          <p:cNvPr id="3" name="2 - Θέση περιεχομένου"/>
          <p:cNvSpPr>
            <a:spLocks noGrp="1"/>
          </p:cNvSpPr>
          <p:nvPr>
            <p:ph idx="1"/>
          </p:nvPr>
        </p:nvSpPr>
        <p:spPr>
          <a:xfrm>
            <a:off x="179512" y="1600200"/>
            <a:ext cx="8784976" cy="4997152"/>
          </a:xfrm>
        </p:spPr>
        <p:txBody>
          <a:bodyPr>
            <a:normAutofit lnSpcReduction="10000"/>
          </a:bodyPr>
          <a:lstStyle/>
          <a:p>
            <a:pPr algn="just"/>
            <a:r>
              <a:rPr lang="el-GR" dirty="0"/>
              <a:t>Η Υπηρεσία (BCU) συνεργάζεται με τα τμήματα Οργάνωσης και Συστήματα Πληροφορικής της Επιχείρησης και χρησιμοποιεί μεθοδολογίες και εργαλεία (π.χ. RCSA) για την αξιολόγηση των κινδύνων</a:t>
            </a:r>
            <a:r>
              <a:rPr lang="el-GR" dirty="0" smtClean="0"/>
              <a:t>. Η </a:t>
            </a:r>
            <a:r>
              <a:rPr lang="el-GR" dirty="0"/>
              <a:t>Υπηρεσία (BCU) αναφέρεται απευθείας στον Διευθυντή της Μονάδας και εμμέσως στην Διεύθυνση Λειτουργικών Κινδύνων (Operational Risk Control Unit), την Διεύθυνση που συντονίζει, καθοδηγεί και εποπτεύει την Διαχείριση των Λειτουργικών Κινδύνων της Επιχείρησης.</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l-GR" b="1" dirty="0" smtClean="0">
                <a:solidFill>
                  <a:srgbClr val="C00000"/>
                </a:solidFill>
              </a:rPr>
              <a:t>ΕΛΕΓΚΤΙΚΟΙ ΜΗΧΑΝΙΣΜΟΙ (1)</a:t>
            </a:r>
            <a:endParaRPr lang="el-GR" b="1" dirty="0">
              <a:solidFill>
                <a:srgbClr val="C00000"/>
              </a:solidFill>
            </a:endParaRPr>
          </a:p>
        </p:txBody>
      </p:sp>
      <p:sp>
        <p:nvSpPr>
          <p:cNvPr id="3" name="2 - Θέση περιεχομένου"/>
          <p:cNvSpPr>
            <a:spLocks noGrp="1"/>
          </p:cNvSpPr>
          <p:nvPr>
            <p:ph idx="1"/>
          </p:nvPr>
        </p:nvSpPr>
        <p:spPr>
          <a:xfrm>
            <a:off x="251520" y="1268760"/>
            <a:ext cx="8640960" cy="5328592"/>
          </a:xfrm>
        </p:spPr>
        <p:txBody>
          <a:bodyPr>
            <a:normAutofit lnSpcReduction="10000"/>
          </a:bodyPr>
          <a:lstStyle/>
          <a:p>
            <a:pPr algn="just"/>
            <a:r>
              <a:rPr lang="el-GR" dirty="0"/>
              <a:t>Το </a:t>
            </a:r>
            <a:r>
              <a:rPr lang="el-GR" b="1" dirty="0" smtClean="0">
                <a:solidFill>
                  <a:srgbClr val="006600"/>
                </a:solidFill>
              </a:rPr>
              <a:t>Σύστημα Εσωτερικού Ελέγχου </a:t>
            </a:r>
            <a:r>
              <a:rPr lang="el-GR" dirty="0"/>
              <a:t>μιας Επιχείρησης </a:t>
            </a:r>
            <a:r>
              <a:rPr lang="el-GR" b="1" dirty="0">
                <a:solidFill>
                  <a:srgbClr val="006600"/>
                </a:solidFill>
              </a:rPr>
              <a:t>υπόκειται σε εσωτερικούς ελέγχους </a:t>
            </a:r>
            <a:r>
              <a:rPr lang="el-GR" dirty="0"/>
              <a:t>και σε περιοδική βάση, σε </a:t>
            </a:r>
            <a:r>
              <a:rPr lang="el-GR" b="1" dirty="0">
                <a:solidFill>
                  <a:srgbClr val="C00000"/>
                </a:solidFill>
              </a:rPr>
              <a:t>εξωτερικούς ελέγχους</a:t>
            </a:r>
            <a:r>
              <a:rPr lang="el-GR" dirty="0"/>
              <a:t>, με σκοπό την αξιολόγηση της επάρκειας και αποτελεσματικότητας του</a:t>
            </a:r>
            <a:r>
              <a:rPr lang="el-GR" dirty="0" smtClean="0"/>
              <a:t>. </a:t>
            </a:r>
            <a:r>
              <a:rPr lang="el-GR" b="1" dirty="0" smtClean="0"/>
              <a:t>Η </a:t>
            </a:r>
            <a:r>
              <a:rPr lang="el-GR" b="1" dirty="0"/>
              <a:t>Διεύθυνση Εσωτερικού Ελέγχου (Internal Audit Dept)</a:t>
            </a:r>
            <a:r>
              <a:rPr lang="el-GR" dirty="0"/>
              <a:t> σε μόνιμη βάση ελέγχει την σωστή λειτουργία του ΣΕΕ και υποβάλει εκθέσεις με τα ευρήματά της, καθώς και εισηγήσεις στην Διοίκηση και στην Επιτροπή Ελέγχου του Διοικητικού Συμβουλίου.</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ΕΛΕΓΚΤΙΚΟΙ ΜΗΧΑΝΙΣΜΟΙ (2)</a:t>
            </a:r>
            <a:endParaRPr lang="el-GR" b="1" dirty="0">
              <a:solidFill>
                <a:srgbClr val="C00000"/>
              </a:solidFill>
            </a:endParaRPr>
          </a:p>
        </p:txBody>
      </p:sp>
      <p:sp>
        <p:nvSpPr>
          <p:cNvPr id="3" name="2 - Θέση περιεχομένου"/>
          <p:cNvSpPr>
            <a:spLocks noGrp="1"/>
          </p:cNvSpPr>
          <p:nvPr>
            <p:ph idx="1"/>
          </p:nvPr>
        </p:nvSpPr>
        <p:spPr>
          <a:xfrm>
            <a:off x="179512" y="1268760"/>
            <a:ext cx="8784976" cy="5400600"/>
          </a:xfrm>
        </p:spPr>
        <p:txBody>
          <a:bodyPr>
            <a:normAutofit fontScale="85000" lnSpcReduction="10000"/>
          </a:bodyPr>
          <a:lstStyle/>
          <a:p>
            <a:pPr algn="just"/>
            <a:r>
              <a:rPr lang="el-GR" dirty="0" smtClean="0">
                <a:solidFill>
                  <a:srgbClr val="006600"/>
                </a:solidFill>
              </a:rPr>
              <a:t>Το Σύστημα Εσωτερικού Ελέγχου ελέγχεται επίσης περιοδικά από </a:t>
            </a:r>
            <a:r>
              <a:rPr lang="el-GR" b="1" dirty="0" smtClean="0">
                <a:solidFill>
                  <a:srgbClr val="006600"/>
                </a:solidFill>
              </a:rPr>
              <a:t>εξωτερικούς ελεγκτές </a:t>
            </a:r>
            <a:r>
              <a:rPr lang="el-GR" dirty="0" smtClean="0">
                <a:solidFill>
                  <a:srgbClr val="006600"/>
                </a:solidFill>
              </a:rPr>
              <a:t>(Ορκωτούς Ελεγκτές) καθώς και από τις Εποπτικές Αρχές (όπως την Τράπεζα της Ελλάδος, στη περίπτωση Πιστωτικών Ιδρυμάτων κλπ.)</a:t>
            </a:r>
            <a:r>
              <a:rPr lang="el-GR" dirty="0" smtClean="0"/>
              <a:t>. Ένα </a:t>
            </a:r>
            <a:r>
              <a:rPr lang="el-GR" dirty="0"/>
              <a:t>Επαρκές </a:t>
            </a:r>
            <a:r>
              <a:rPr lang="el-GR" dirty="0" smtClean="0"/>
              <a:t>και </a:t>
            </a:r>
            <a:r>
              <a:rPr lang="el-GR" dirty="0"/>
              <a:t>Αποτελεσματικό ΣΕΕ διασφαλίζει</a:t>
            </a:r>
            <a:r>
              <a:rPr lang="el-GR" dirty="0" smtClean="0"/>
              <a:t>:</a:t>
            </a:r>
          </a:p>
          <a:p>
            <a:pPr algn="just">
              <a:buFont typeface="Wingdings" pitchFamily="2" charset="2"/>
              <a:buChar char="Ø"/>
            </a:pPr>
            <a:r>
              <a:rPr lang="el-GR" dirty="0" smtClean="0"/>
              <a:t>Την </a:t>
            </a:r>
            <a:r>
              <a:rPr lang="el-GR" dirty="0"/>
              <a:t>σωστή και αποτελεσματική χρήση των πόρων λειτουργίας μιας </a:t>
            </a:r>
            <a:r>
              <a:rPr lang="el-GR" dirty="0" smtClean="0"/>
              <a:t>επιχείρησης. </a:t>
            </a:r>
          </a:p>
          <a:p>
            <a:pPr algn="just">
              <a:buFont typeface="Wingdings" pitchFamily="2" charset="2"/>
              <a:buChar char="Ø"/>
            </a:pPr>
            <a:r>
              <a:rPr lang="el-GR" dirty="0" smtClean="0"/>
              <a:t>Την </a:t>
            </a:r>
            <a:r>
              <a:rPr lang="el-GR" dirty="0"/>
              <a:t>αναγνώριση και έγκαιρη αντιμετώπιση των πάσης φύσεως Κινδύνων</a:t>
            </a:r>
            <a:r>
              <a:rPr lang="el-GR" dirty="0" smtClean="0"/>
              <a:t>. </a:t>
            </a:r>
          </a:p>
          <a:p>
            <a:pPr algn="just">
              <a:buFont typeface="Wingdings" pitchFamily="2" charset="2"/>
              <a:buChar char="Ø"/>
            </a:pPr>
            <a:r>
              <a:rPr lang="el-GR" dirty="0" smtClean="0"/>
              <a:t>Την </a:t>
            </a:r>
            <a:r>
              <a:rPr lang="el-GR" dirty="0"/>
              <a:t>διαφάνεια και αξιοπιστία των οικονομικών καταστάσεων και Πληροφοριών. </a:t>
            </a:r>
            <a:endParaRPr lang="el-GR" dirty="0" smtClean="0"/>
          </a:p>
          <a:p>
            <a:pPr algn="just">
              <a:buFont typeface="Wingdings" pitchFamily="2" charset="2"/>
              <a:buChar char="Ø"/>
            </a:pPr>
            <a:r>
              <a:rPr lang="el-GR" dirty="0" smtClean="0"/>
              <a:t>Τον </a:t>
            </a:r>
            <a:r>
              <a:rPr lang="el-GR" dirty="0"/>
              <a:t>περιορισμό της απάτης και των λειτουργικών ζημιών.</a:t>
            </a:r>
            <a:r>
              <a:rPr lang="el-GR" dirty="0" smtClean="0"/>
              <a:t/>
            </a:r>
            <a:br>
              <a:rPr lang="el-GR" dirty="0" smtClean="0"/>
            </a:b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00FF"/>
                </a:solidFill>
              </a:rPr>
              <a:t>Ο ΡΟΛΟΣ ΤΗΣ ΕΠΙΤΡΟΠΗΣ ΕΛΕΓΧΟΥ</a:t>
            </a:r>
            <a:endParaRPr lang="el-GR" b="1" dirty="0">
              <a:solidFill>
                <a:srgbClr val="0000FF"/>
              </a:solidFill>
            </a:endParaRPr>
          </a:p>
        </p:txBody>
      </p:sp>
      <p:sp>
        <p:nvSpPr>
          <p:cNvPr id="3" name="2 - Θέση περιεχομένου"/>
          <p:cNvSpPr>
            <a:spLocks noGrp="1"/>
          </p:cNvSpPr>
          <p:nvPr>
            <p:ph idx="1"/>
          </p:nvPr>
        </p:nvSpPr>
        <p:spPr>
          <a:xfrm>
            <a:off x="0" y="836712"/>
            <a:ext cx="9144000" cy="6021288"/>
          </a:xfrm>
        </p:spPr>
        <p:txBody>
          <a:bodyPr>
            <a:normAutofit fontScale="70000" lnSpcReduction="20000"/>
          </a:bodyPr>
          <a:lstStyle/>
          <a:p>
            <a:pPr algn="just"/>
            <a:r>
              <a:rPr lang="el-GR" dirty="0"/>
              <a:t>Η ΕΕ είναι Επιτροπή που ορίζεται από το ΔΣ και απαρτίζεται από μη εκτελεστικά καθώς και ανεξάρτητα μέλη του ΔΣ (συνήθως 3 έως 5 μέλη) με γνώσεις σε θέματα χρηματοοικονομικής πληροφόρησης και ελέγχου</a:t>
            </a:r>
            <a:r>
              <a:rPr lang="el-GR" dirty="0" smtClean="0"/>
              <a:t>. Τα </a:t>
            </a:r>
            <a:r>
              <a:rPr lang="el-GR" dirty="0"/>
              <a:t>βασικά καθήκοντα της ΕΕ </a:t>
            </a:r>
            <a:r>
              <a:rPr lang="el-GR" dirty="0" smtClean="0"/>
              <a:t>συνίστανται:</a:t>
            </a:r>
          </a:p>
          <a:p>
            <a:pPr marL="514350" indent="-514350" algn="just">
              <a:buFont typeface="+mj-lt"/>
              <a:buAutoNum type="arabicPeriod"/>
            </a:pPr>
            <a:r>
              <a:rPr lang="el-GR" dirty="0" smtClean="0"/>
              <a:t>Στην </a:t>
            </a:r>
            <a:r>
              <a:rPr lang="el-GR" dirty="0"/>
              <a:t>υιοθέτηση βέλτιστων πρακτικών εταιρικής </a:t>
            </a:r>
            <a:r>
              <a:rPr lang="el-GR" dirty="0" smtClean="0"/>
              <a:t>διακυβέρνησης.</a:t>
            </a:r>
          </a:p>
          <a:p>
            <a:pPr marL="514350" indent="-514350" algn="just">
              <a:buFont typeface="+mj-lt"/>
              <a:buAutoNum type="arabicPeriod"/>
            </a:pPr>
            <a:r>
              <a:rPr lang="el-GR" dirty="0" smtClean="0"/>
              <a:t>Στην </a:t>
            </a:r>
            <a:r>
              <a:rPr lang="el-GR" dirty="0"/>
              <a:t>διασφάλιση της ύπαρξης και λειτουργίας ενός Επαρκούς και Αποτελεσματικού Συστήματος Εσωτερικού </a:t>
            </a:r>
            <a:r>
              <a:rPr lang="el-GR" dirty="0" smtClean="0"/>
              <a:t>Ελέγχου.</a:t>
            </a:r>
          </a:p>
          <a:p>
            <a:pPr marL="514350" indent="-514350" algn="just">
              <a:buFont typeface="+mj-lt"/>
              <a:buAutoNum type="arabicPeriod"/>
            </a:pPr>
            <a:r>
              <a:rPr lang="el-GR" dirty="0" smtClean="0"/>
              <a:t>Στην </a:t>
            </a:r>
            <a:r>
              <a:rPr lang="el-GR" dirty="0"/>
              <a:t>διασφάλιση της διαφάνειας και αξιοπιστίας στην σύνταξη και παρουσίαση των Οικονομικών Καταστάσεων</a:t>
            </a:r>
            <a:r>
              <a:rPr lang="el-GR" dirty="0" smtClean="0"/>
              <a:t>.</a:t>
            </a:r>
          </a:p>
          <a:p>
            <a:pPr marL="514350" indent="-514350" algn="just">
              <a:buFont typeface="+mj-lt"/>
              <a:buAutoNum type="arabicPeriod"/>
            </a:pPr>
            <a:r>
              <a:rPr lang="el-GR" dirty="0" smtClean="0"/>
              <a:t>Στην </a:t>
            </a:r>
            <a:r>
              <a:rPr lang="el-GR" dirty="0"/>
              <a:t>εποπτεία της λειτουργίας της Διεύθυνσης Εσωτερικού Ελέγχου και Κανονιστικής </a:t>
            </a:r>
            <a:r>
              <a:rPr lang="el-GR" dirty="0" smtClean="0"/>
              <a:t>Συμμόρφωσης.</a:t>
            </a:r>
          </a:p>
          <a:p>
            <a:pPr marL="514350" indent="-514350" algn="just">
              <a:buFont typeface="+mj-lt"/>
              <a:buAutoNum type="arabicPeriod"/>
            </a:pPr>
            <a:r>
              <a:rPr lang="el-GR" dirty="0" smtClean="0"/>
              <a:t>Στην </a:t>
            </a:r>
            <a:r>
              <a:rPr lang="el-GR" dirty="0"/>
              <a:t>επιλογή και την αξιολόγηση του έργου και της ανεξαρτησίας, των Εξωτερικών Ελεγκτών</a:t>
            </a:r>
            <a:r>
              <a:rPr lang="el-GR" dirty="0" smtClean="0"/>
              <a:t>.</a:t>
            </a:r>
          </a:p>
          <a:p>
            <a:pPr algn="just"/>
            <a:r>
              <a:rPr lang="el-GR" dirty="0" smtClean="0"/>
              <a:t>Η </a:t>
            </a:r>
            <a:r>
              <a:rPr lang="el-GR" dirty="0"/>
              <a:t>ΕΕ στα πλαίσια των αρμοδιοτήτων της αναφορικά με το ΣΕΕ, ενημερώνεται σε τακτά χρονικά διαστήματα από την Διοίκηση (Διευθυντές επιχειρηματικών και υποστηρικτικών Μονάδων) την Διεύθυνση Λειτουργικών Κινδύνων τους Εσωτερικούς και Εξωτερικούς ελεγκτές σχετικά με τις ενέργειες και τα προγράμματα αναβάθμισης του ΣΕΕ της Επιχείρησης.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pPr eaLnBrk="1" hangingPunct="1"/>
            <a:r>
              <a:rPr lang="el-GR" b="1" dirty="0" smtClean="0">
                <a:solidFill>
                  <a:srgbClr val="FF0000"/>
                </a:solidFill>
                <a:ea typeface="ＭＳ Ｐゴシック" pitchFamily="34" charset="-128"/>
              </a:rPr>
              <a:t>ΕΛΕΓΧΟΣ</a:t>
            </a:r>
            <a:endParaRPr lang="el-GR" dirty="0" smtClean="0">
              <a:solidFill>
                <a:srgbClr val="FF0000"/>
              </a:solidFill>
              <a:ea typeface="ＭＳ Ｐゴシック" pitchFamily="34" charset="-128"/>
            </a:endParaRPr>
          </a:p>
        </p:txBody>
      </p:sp>
      <p:sp>
        <p:nvSpPr>
          <p:cNvPr id="117762" name="2 - Θέση περιεχομένου"/>
          <p:cNvSpPr>
            <a:spLocks noGrp="1"/>
          </p:cNvSpPr>
          <p:nvPr>
            <p:ph idx="1"/>
          </p:nvPr>
        </p:nvSpPr>
        <p:spPr>
          <a:xfrm>
            <a:off x="179512" y="980728"/>
            <a:ext cx="8712968" cy="5544616"/>
          </a:xfrm>
        </p:spPr>
        <p:txBody>
          <a:bodyPr/>
          <a:lstStyle/>
          <a:p>
            <a:pPr algn="just" eaLnBrk="1" hangingPunct="1">
              <a:buFont typeface="Wingdings" pitchFamily="2" charset="2"/>
              <a:buNone/>
            </a:pPr>
            <a:r>
              <a:rPr lang="el-GR" dirty="0" smtClean="0">
                <a:ea typeface="ＭＳ Ｐゴシック" pitchFamily="34" charset="-128"/>
              </a:rPr>
              <a:t>	</a:t>
            </a:r>
            <a:r>
              <a:rPr lang="el-GR" b="1" dirty="0" smtClean="0">
                <a:latin typeface="Arial" pitchFamily="34" charset="0"/>
                <a:ea typeface="ＭＳ Ｐゴシック" pitchFamily="34" charset="-128"/>
                <a:cs typeface="Arial" pitchFamily="34" charset="0"/>
              </a:rPr>
              <a:t>Τα βασικά στοιχεία της λειτουργίας του ελέγχου είναι : </a:t>
            </a:r>
          </a:p>
          <a:p>
            <a:pPr marL="514350" indent="-514350" algn="just" eaLnBrk="1" hangingPunct="1">
              <a:buFont typeface="+mj-lt"/>
              <a:buAutoNum type="arabicPeriod"/>
            </a:pPr>
            <a:r>
              <a:rPr lang="el-GR" dirty="0" smtClean="0">
                <a:latin typeface="Arial" pitchFamily="34" charset="0"/>
                <a:ea typeface="ＭＳ Ｐゴシック" pitchFamily="34" charset="-128"/>
                <a:cs typeface="Arial" pitchFamily="34" charset="0"/>
              </a:rPr>
              <a:t>Πρότυπα που αντιστοιχούν στην πολιτική </a:t>
            </a:r>
          </a:p>
          <a:p>
            <a:pPr marL="514350" indent="-514350" algn="just" eaLnBrk="1" hangingPunct="1">
              <a:buFont typeface="+mj-lt"/>
              <a:buAutoNum type="arabicPeriod"/>
            </a:pPr>
            <a:r>
              <a:rPr lang="el-GR" dirty="0" smtClean="0">
                <a:latin typeface="Arial" pitchFamily="34" charset="0"/>
                <a:ea typeface="ＭＳ Ｐゴシック" pitchFamily="34" charset="-128"/>
                <a:cs typeface="Arial" pitchFamily="34" charset="0"/>
              </a:rPr>
              <a:t>Συγκρίσεις με τα πρότυπα (τακτικές - περιοδικές). </a:t>
            </a:r>
          </a:p>
          <a:p>
            <a:pPr marL="514350" indent="-514350" algn="just" eaLnBrk="1" hangingPunct="1">
              <a:buFont typeface="+mj-lt"/>
              <a:buAutoNum type="arabicPeriod"/>
            </a:pPr>
            <a:r>
              <a:rPr lang="el-GR" dirty="0" smtClean="0">
                <a:latin typeface="Arial" pitchFamily="34" charset="0"/>
                <a:ea typeface="ＭＳ Ｐゴシック" pitchFamily="34" charset="-128"/>
                <a:cs typeface="Arial" pitchFamily="34" charset="0"/>
              </a:rPr>
              <a:t>Διορθωτικές ενέργειες όταν διαπιστώνεται απόκλιση από τα πρότυπα. </a:t>
            </a: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ΚΥΡΙΕΣ ΑΣΧΟΛΙΕΣ ΕΤΑΙΡΙΚΗΣ ΔΙΑΚΥΒΕΡΝΗΣΗΣ</a:t>
            </a:r>
            <a:endParaRPr lang="el-GR" b="1" dirty="0"/>
          </a:p>
        </p:txBody>
      </p:sp>
      <p:sp>
        <p:nvSpPr>
          <p:cNvPr id="3" name="2 - Θέση περιεχομένου"/>
          <p:cNvSpPr>
            <a:spLocks noGrp="1"/>
          </p:cNvSpPr>
          <p:nvPr>
            <p:ph idx="1"/>
          </p:nvPr>
        </p:nvSpPr>
        <p:spPr>
          <a:xfrm>
            <a:off x="179512" y="1600200"/>
            <a:ext cx="8784976" cy="5069160"/>
          </a:xfrm>
        </p:spPr>
        <p:txBody>
          <a:bodyPr/>
          <a:lstStyle/>
          <a:p>
            <a:pPr algn="just"/>
            <a:r>
              <a:rPr lang="el-GR" b="1" dirty="0" smtClean="0">
                <a:solidFill>
                  <a:srgbClr val="0070C0"/>
                </a:solidFill>
                <a:latin typeface="Arial" pitchFamily="34" charset="0"/>
                <a:cs typeface="Arial" pitchFamily="34" charset="0"/>
              </a:rPr>
              <a:t>Λειτουργία Δ.Σ. (Αριθμός Διοικητικών Συμβούλων, Ισορροπία Διοικητικού Συμβουλίου, Αμοιβή μελών Δ.Σ., Σχέσεις με τους Μετόχους).</a:t>
            </a:r>
          </a:p>
          <a:p>
            <a:pPr algn="just"/>
            <a:r>
              <a:rPr lang="el-GR" b="1" dirty="0" smtClean="0">
                <a:solidFill>
                  <a:srgbClr val="0070C0"/>
                </a:solidFill>
                <a:latin typeface="Arial" pitchFamily="34" charset="0"/>
                <a:cs typeface="Arial" pitchFamily="34" charset="0"/>
              </a:rPr>
              <a:t>Επιτροπές Δ.Σ. (Διορισμών, Αμοιβών, Ελέγχου) </a:t>
            </a:r>
          </a:p>
          <a:p>
            <a:pPr algn="just"/>
            <a:r>
              <a:rPr lang="el-GR" b="1" dirty="0" smtClean="0">
                <a:solidFill>
                  <a:srgbClr val="0070C0"/>
                </a:solidFill>
                <a:latin typeface="Arial" pitchFamily="34" charset="0"/>
                <a:cs typeface="Arial" pitchFamily="34" charset="0"/>
              </a:rPr>
              <a:t>Εσωτερικός Κανονισμός Λειτουργίας</a:t>
            </a:r>
            <a:r>
              <a:rPr lang="en-US" b="1" dirty="0" smtClean="0">
                <a:solidFill>
                  <a:srgbClr val="0070C0"/>
                </a:solidFill>
                <a:latin typeface="Arial" pitchFamily="34" charset="0"/>
                <a:cs typeface="Arial" pitchFamily="34" charset="0"/>
              </a:rPr>
              <a:t>.</a:t>
            </a:r>
            <a:endParaRPr lang="el-GR" b="1" dirty="0" smtClean="0">
              <a:solidFill>
                <a:srgbClr val="0070C0"/>
              </a:solidFill>
              <a:latin typeface="Arial" pitchFamily="34" charset="0"/>
              <a:cs typeface="Arial" pitchFamily="34" charset="0"/>
            </a:endParaRPr>
          </a:p>
          <a:p>
            <a:pPr algn="just"/>
            <a:r>
              <a:rPr lang="el-GR" b="1" dirty="0" smtClean="0">
                <a:solidFill>
                  <a:srgbClr val="0070C0"/>
                </a:solidFill>
                <a:latin typeface="Arial" pitchFamily="34" charset="0"/>
                <a:cs typeface="Arial" pitchFamily="34" charset="0"/>
              </a:rPr>
              <a:t>Εσωτερικός Έλεγχος (Οικονομικές Εκθέσεις)</a:t>
            </a:r>
            <a:r>
              <a:rPr lang="en-US" b="1" dirty="0" smtClean="0">
                <a:solidFill>
                  <a:srgbClr val="0070C0"/>
                </a:solidFill>
                <a:latin typeface="Arial" pitchFamily="34" charset="0"/>
                <a:cs typeface="Arial" pitchFamily="34" charset="0"/>
              </a:rPr>
              <a:t>.</a:t>
            </a:r>
            <a:endParaRPr lang="el-GR" b="1" dirty="0" smtClean="0">
              <a:solidFill>
                <a:srgbClr val="0070C0"/>
              </a:solidFill>
              <a:latin typeface="Arial" pitchFamily="34" charset="0"/>
              <a:cs typeface="Arial" pitchFamily="34" charset="0"/>
            </a:endParaRPr>
          </a:p>
          <a:p>
            <a:endParaRPr lang="el-GR" b="1" dirty="0" smtClean="0">
              <a:solidFill>
                <a:srgbClr val="006699"/>
              </a:solidFill>
            </a:endParaRP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hangingPunct="1"/>
            <a:r>
              <a:rPr lang="el-GR" b="1" dirty="0" smtClean="0">
                <a:solidFill>
                  <a:srgbClr val="CC3300"/>
                </a:solidFill>
                <a:ea typeface="ＭＳ Ｐゴシック" pitchFamily="34" charset="-128"/>
              </a:rPr>
              <a:t>Η λειτουργία του ΕΛΕΓΧΟΥ</a:t>
            </a:r>
            <a:endParaRPr lang="el-GR" dirty="0" smtClean="0">
              <a:solidFill>
                <a:srgbClr val="CC3300"/>
              </a:solidFill>
              <a:ea typeface="ＭＳ Ｐゴシック" pitchFamily="34" charset="-128"/>
            </a:endParaRPr>
          </a:p>
        </p:txBody>
      </p:sp>
      <p:sp>
        <p:nvSpPr>
          <p:cNvPr id="116738" name="2 - Θέση περιεχομένου"/>
          <p:cNvSpPr>
            <a:spLocks noGrp="1"/>
          </p:cNvSpPr>
          <p:nvPr>
            <p:ph idx="1"/>
          </p:nvPr>
        </p:nvSpPr>
        <p:spPr/>
        <p:txBody>
          <a:bodyPr/>
          <a:lstStyle/>
          <a:p>
            <a:pPr eaLnBrk="1" hangingPunct="1">
              <a:buFont typeface="Wingdings" pitchFamily="2" charset="2"/>
              <a:buNone/>
            </a:pPr>
            <a:r>
              <a:rPr lang="el-GR" b="1" dirty="0" smtClean="0">
                <a:ea typeface="ＭＳ Ｐゴシック" pitchFamily="34" charset="-128"/>
              </a:rPr>
              <a:t>	</a:t>
            </a:r>
          </a:p>
          <a:p>
            <a:pPr algn="just" eaLnBrk="1" hangingPunct="1">
              <a:buFont typeface="Wingdings" pitchFamily="2" charset="2"/>
              <a:buNone/>
            </a:pPr>
            <a:r>
              <a:rPr lang="el-GR" b="1" dirty="0" smtClean="0">
                <a:ea typeface="ＭＳ Ｐゴシック" pitchFamily="34" charset="-128"/>
              </a:rPr>
              <a:t>	</a:t>
            </a:r>
            <a:r>
              <a:rPr lang="el-GR" dirty="0" smtClean="0">
                <a:latin typeface="Arial" pitchFamily="34" charset="0"/>
                <a:ea typeface="ＭＳ Ｐゴシック" pitchFamily="34" charset="-128"/>
                <a:cs typeface="Arial" pitchFamily="34" charset="0"/>
              </a:rPr>
              <a:t>Ενώ ο προγραμματισμός και η πρόβλεψη περιλαμβάνουν την λήψη αποφάσεων για το μέλλον, ο </a:t>
            </a:r>
            <a:r>
              <a:rPr lang="el-GR" b="1" dirty="0" smtClean="0">
                <a:solidFill>
                  <a:srgbClr val="002060"/>
                </a:solidFill>
                <a:latin typeface="Arial" pitchFamily="34" charset="0"/>
                <a:ea typeface="ＭＳ Ｐゴシック" pitchFamily="34" charset="-128"/>
                <a:cs typeface="Arial" pitchFamily="34" charset="0"/>
              </a:rPr>
              <a:t>ΕΛΕΓΧΟΣ</a:t>
            </a:r>
            <a:r>
              <a:rPr lang="el-GR" b="1" dirty="0" smtClean="0">
                <a:latin typeface="Arial" pitchFamily="34" charset="0"/>
                <a:ea typeface="ＭＳ Ｐゴシック" pitchFamily="34" charset="-128"/>
                <a:cs typeface="Arial" pitchFamily="34" charset="0"/>
              </a:rPr>
              <a:t> </a:t>
            </a:r>
            <a:r>
              <a:rPr lang="el-GR" dirty="0" smtClean="0">
                <a:latin typeface="Arial" pitchFamily="34" charset="0"/>
                <a:ea typeface="ＭＳ Ｐゴシック" pitchFamily="34" charset="-128"/>
                <a:cs typeface="Arial" pitchFamily="34" charset="0"/>
              </a:rPr>
              <a:t>είναι μία συνεχής λειτουργία που έχει σκοπό να εξασφαλίσει ότι η πολιτική της επιχείρησης εφαρμόζεται σωστά. </a:t>
            </a:r>
          </a:p>
          <a:p>
            <a:pPr eaLnBrk="1" hangingPunct="1">
              <a:buFont typeface="Wingdings" pitchFamily="2" charset="2"/>
              <a:buNone/>
            </a:pPr>
            <a:endParaRPr lang="el-GR"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hangingPunct="1"/>
            <a:r>
              <a:rPr lang="el-GR" b="1" dirty="0" smtClean="0">
                <a:solidFill>
                  <a:srgbClr val="002060"/>
                </a:solidFill>
                <a:ea typeface="ＭＳ Ｐゴシック" pitchFamily="34" charset="-128"/>
              </a:rPr>
              <a:t>Διαδικασία Ελέγχου</a:t>
            </a:r>
            <a:endParaRPr lang="el-GR" dirty="0" smtClean="0">
              <a:solidFill>
                <a:srgbClr val="002060"/>
              </a:solidFill>
              <a:ea typeface="ＭＳ Ｐゴシック" pitchFamily="34" charset="-128"/>
            </a:endParaRPr>
          </a:p>
        </p:txBody>
      </p:sp>
      <p:sp>
        <p:nvSpPr>
          <p:cNvPr id="118786" name="2 - Θέση περιεχομένου"/>
          <p:cNvSpPr>
            <a:spLocks noGrp="1"/>
          </p:cNvSpPr>
          <p:nvPr>
            <p:ph idx="1"/>
          </p:nvPr>
        </p:nvSpPr>
        <p:spPr/>
        <p:txBody>
          <a:bodyPr/>
          <a:lstStyle/>
          <a:p>
            <a:pPr algn="just" eaLnBrk="1" hangingPunct="1"/>
            <a:r>
              <a:rPr lang="el-GR" b="1" dirty="0" smtClean="0">
                <a:solidFill>
                  <a:srgbClr val="002060"/>
                </a:solidFill>
                <a:ea typeface="ＭＳ Ｐゴシック" pitchFamily="34" charset="-128"/>
              </a:rPr>
              <a:t>Διαδικασία Ελέγχου: </a:t>
            </a:r>
            <a:r>
              <a:rPr lang="el-GR" dirty="0" smtClean="0">
                <a:ea typeface="ＭＳ Ｐゴシック" pitchFamily="34" charset="-128"/>
              </a:rPr>
              <a:t>Η διαδικασία του ελέγχου είναι ίδια ανεξάρτητα από την φύση της εργασίας στην οποία αναφέρεται ο έλεγχος. </a:t>
            </a:r>
          </a:p>
          <a:p>
            <a:pPr algn="just" eaLnBrk="1" hangingPunct="1"/>
            <a:r>
              <a:rPr lang="el-GR" b="1" dirty="0" smtClean="0">
                <a:solidFill>
                  <a:srgbClr val="FF0066"/>
                </a:solidFill>
                <a:ea typeface="ＭＳ Ｐゴシック" pitchFamily="34" charset="-128"/>
              </a:rPr>
              <a:t>Καθιέρωση Προτύπων: </a:t>
            </a:r>
            <a:r>
              <a:rPr lang="el-GR" dirty="0" smtClean="0">
                <a:ea typeface="ＭＳ Ｐゴシック" pitchFamily="34" charset="-128"/>
              </a:rPr>
              <a:t>Πρότυπα είναι καθιερωμένα κριτήρια που χρησιμοποιούνται ως μέτρα σύγκρισης των αποτελεσμάτων που γίνονται στην πράξη.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3465513" cy="1162050"/>
          </a:xfrm>
        </p:spPr>
        <p:txBody>
          <a:bodyPr>
            <a:normAutofit fontScale="90000"/>
          </a:bodyPr>
          <a:lstStyle/>
          <a:p>
            <a:pPr eaLnBrk="1" hangingPunct="1"/>
            <a:r>
              <a:rPr lang="el-GR" sz="4000" b="1" dirty="0" smtClean="0">
                <a:solidFill>
                  <a:srgbClr val="002060"/>
                </a:solidFill>
                <a:ea typeface="ＭＳ Ｐゴシック" pitchFamily="34" charset="-128"/>
              </a:rPr>
              <a:t>Διαδικασία Ελέγχου</a:t>
            </a:r>
          </a:p>
        </p:txBody>
      </p:sp>
      <p:sp>
        <p:nvSpPr>
          <p:cNvPr id="119811" name="2 - Θέση περιεχομένου"/>
          <p:cNvSpPr>
            <a:spLocks noGrp="1"/>
          </p:cNvSpPr>
          <p:nvPr>
            <p:ph idx="1"/>
          </p:nvPr>
        </p:nvSpPr>
        <p:spPr>
          <a:xfrm>
            <a:off x="3657600" y="1371600"/>
            <a:ext cx="5486400" cy="4572000"/>
          </a:xfrm>
        </p:spPr>
        <p:txBody>
          <a:bodyPr>
            <a:normAutofit lnSpcReduction="10000"/>
          </a:bodyPr>
          <a:lstStyle/>
          <a:p>
            <a:pPr eaLnBrk="1" hangingPunct="1">
              <a:buFont typeface="Wingdings" pitchFamily="2" charset="2"/>
              <a:buNone/>
            </a:pPr>
            <a:r>
              <a:rPr lang="el-GR" b="1" dirty="0" smtClean="0">
                <a:ea typeface="ＭＳ Ｐゴシック" pitchFamily="34" charset="-128"/>
              </a:rPr>
              <a:t>(α) </a:t>
            </a:r>
            <a:r>
              <a:rPr lang="el-GR" b="1" u="sng" dirty="0" smtClean="0">
                <a:ea typeface="ＭＳ Ｐゴシック" pitchFamily="34" charset="-128"/>
              </a:rPr>
              <a:t>Φυσική ποσότητα ενός προϊόντος </a:t>
            </a:r>
          </a:p>
          <a:p>
            <a:pPr eaLnBrk="1" hangingPunct="1">
              <a:buFont typeface="Wingdings" pitchFamily="2" charset="2"/>
              <a:buNone/>
            </a:pPr>
            <a:r>
              <a:rPr lang="el-GR" dirty="0" smtClean="0">
                <a:ea typeface="ＭＳ Ｐゴシック" pitchFamily="34" charset="-128"/>
              </a:rPr>
              <a:t>• π.χ. χρόνος, φύρες, φυσικά χαρακτηριστικά, αναλώσεις υλικών </a:t>
            </a:r>
          </a:p>
          <a:p>
            <a:pPr eaLnBrk="1" hangingPunct="1"/>
            <a:endParaRPr lang="el-GR" dirty="0" smtClean="0">
              <a:ea typeface="ＭＳ Ｐゴシック" pitchFamily="34" charset="-128"/>
            </a:endParaRPr>
          </a:p>
          <a:p>
            <a:pPr eaLnBrk="1" hangingPunct="1">
              <a:buFont typeface="Wingdings" pitchFamily="2" charset="2"/>
              <a:buNone/>
            </a:pPr>
            <a:r>
              <a:rPr lang="el-GR" b="1" dirty="0" smtClean="0">
                <a:ea typeface="ＭＳ Ｐゴシック" pitchFamily="34" charset="-128"/>
              </a:rPr>
              <a:t>(β) </a:t>
            </a:r>
            <a:r>
              <a:rPr lang="el-GR" b="1" u="sng" dirty="0" smtClean="0">
                <a:ea typeface="ＭＳ Ｐゴシック" pitchFamily="34" charset="-128"/>
              </a:rPr>
              <a:t>Χρηματική Αξία </a:t>
            </a:r>
          </a:p>
          <a:p>
            <a:pPr eaLnBrk="1" hangingPunct="1">
              <a:buFont typeface="Wingdings" pitchFamily="2" charset="2"/>
              <a:buNone/>
            </a:pPr>
            <a:r>
              <a:rPr lang="el-GR" dirty="0" smtClean="0">
                <a:ea typeface="ＭＳ Ｐゴシック" pitchFamily="34" charset="-128"/>
              </a:rPr>
              <a:t>• π.χ. κόστος, Έσοδο, ύψος επένδυσης κ.λπ. </a:t>
            </a:r>
          </a:p>
          <a:p>
            <a:pPr eaLnBrk="1" hangingPunct="1">
              <a:buFont typeface="Wingdings" pitchFamily="2" charset="2"/>
              <a:buNone/>
            </a:pPr>
            <a:endParaRPr lang="el-GR" dirty="0" smtClean="0">
              <a:ea typeface="ＭＳ Ｐゴシック" pitchFamily="34" charset="-128"/>
            </a:endParaRPr>
          </a:p>
          <a:p>
            <a:pPr eaLnBrk="1" hangingPunct="1"/>
            <a:endParaRPr lang="el-GR" dirty="0" smtClean="0">
              <a:ea typeface="ＭＳ Ｐゴシック" pitchFamily="34" charset="-128"/>
            </a:endParaRPr>
          </a:p>
        </p:txBody>
      </p:sp>
      <p:sp>
        <p:nvSpPr>
          <p:cNvPr id="119810" name="3 - Θέση κειμένου"/>
          <p:cNvSpPr>
            <a:spLocks noGrp="1"/>
          </p:cNvSpPr>
          <p:nvPr>
            <p:ph type="body" sz="half" idx="2"/>
          </p:nvPr>
        </p:nvSpPr>
        <p:spPr>
          <a:xfrm>
            <a:off x="304800" y="1752600"/>
            <a:ext cx="3657600" cy="4373563"/>
          </a:xfrm>
        </p:spPr>
        <p:txBody>
          <a:bodyPr/>
          <a:lstStyle/>
          <a:p>
            <a:pPr marL="53975" eaLnBrk="1" hangingPunct="1"/>
            <a:r>
              <a:rPr lang="el-GR" sz="2800" b="1" i="1" dirty="0" smtClean="0">
                <a:ea typeface="ＭＳ Ｐゴシック" pitchFamily="34" charset="-128"/>
              </a:rPr>
              <a:t>Τα διάφορα πρότυπα στην πράξη είναι δυνατόν να αντιπροσωπεύουν</a:t>
            </a:r>
            <a:r>
              <a:rPr lang="el-GR" sz="2800" b="1" dirty="0" smtClean="0">
                <a:ea typeface="ＭＳ Ｐゴシック" pitchFamily="34" charset="-128"/>
              </a:rPr>
              <a:t> </a:t>
            </a:r>
          </a:p>
          <a:p>
            <a:pPr marL="53975"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33400"/>
            <a:ext cx="8229600" cy="887413"/>
          </a:xfrm>
        </p:spPr>
        <p:txBody>
          <a:bodyPr>
            <a:normAutofit fontScale="90000"/>
          </a:bodyPr>
          <a:lstStyle/>
          <a:p>
            <a:pPr eaLnBrk="1" hangingPunct="1"/>
            <a:r>
              <a:rPr lang="el-GR" b="1" dirty="0" smtClean="0">
                <a:solidFill>
                  <a:srgbClr val="FF0066"/>
                </a:solidFill>
                <a:ea typeface="ＭＳ Ｐゴシック" pitchFamily="34" charset="-128"/>
              </a:rPr>
              <a:t>Μέτρηση των Επιδόσεων </a:t>
            </a:r>
            <a:br>
              <a:rPr lang="el-GR" b="1" dirty="0" smtClean="0">
                <a:solidFill>
                  <a:srgbClr val="FF0066"/>
                </a:solidFill>
                <a:ea typeface="ＭＳ Ｐゴシック" pitchFamily="34" charset="-128"/>
              </a:rPr>
            </a:br>
            <a:endParaRPr lang="el-GR" dirty="0" smtClean="0">
              <a:solidFill>
                <a:srgbClr val="FF0066"/>
              </a:solidFill>
              <a:ea typeface="ＭＳ Ｐゴシック" pitchFamily="34" charset="-128"/>
            </a:endParaRPr>
          </a:p>
        </p:txBody>
      </p:sp>
      <p:sp>
        <p:nvSpPr>
          <p:cNvPr id="120834" name="2 - Θέση περιεχομένου"/>
          <p:cNvSpPr>
            <a:spLocks noGrp="1"/>
          </p:cNvSpPr>
          <p:nvPr>
            <p:ph idx="1"/>
          </p:nvPr>
        </p:nvSpPr>
        <p:spPr/>
        <p:txBody>
          <a:bodyPr/>
          <a:lstStyle/>
          <a:p>
            <a:pPr algn="just" eaLnBrk="1" hangingPunct="1"/>
            <a:r>
              <a:rPr lang="el-GR" dirty="0" smtClean="0">
                <a:ea typeface="ＭＳ Ｐゴシック" pitchFamily="34" charset="-128"/>
              </a:rPr>
              <a:t>Για να λειτουργεί ο έλεγχος δεν αρκεί μόνο η δημιουργία προτύπων. Χρειάζεται και η σχεδίαση μίας διαδικασίας που θα επιτρέπει την σύγκριση των αποτελεσμάτων που προκύπτουν στην πράξη με τα πρότυπα που βάλαμε. Μόνο έτσι αξιολογείται το εκτελεσθέν έργο. </a:t>
            </a:r>
          </a:p>
          <a:p>
            <a:pPr eaLnBrk="1" hangingPunct="1">
              <a:buFont typeface="Wingdings" pitchFamily="2" charset="2"/>
              <a:buNone/>
            </a:pPr>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720080"/>
          </a:xfrm>
        </p:spPr>
        <p:txBody>
          <a:bodyPr>
            <a:normAutofit fontScale="90000"/>
          </a:bodyPr>
          <a:lstStyle/>
          <a:p>
            <a:pPr eaLnBrk="1" hangingPunct="1"/>
            <a:r>
              <a:rPr lang="el-GR" b="1" dirty="0" smtClean="0">
                <a:ea typeface="ＭＳ Ｐゴシック" pitchFamily="34" charset="-128"/>
              </a:rPr>
              <a:t/>
            </a:r>
            <a:br>
              <a:rPr lang="el-GR" b="1" dirty="0" smtClean="0">
                <a:ea typeface="ＭＳ Ｐゴシック" pitchFamily="34" charset="-128"/>
              </a:rPr>
            </a:br>
            <a:r>
              <a:rPr lang="el-GR" b="1" dirty="0" smtClean="0">
                <a:solidFill>
                  <a:srgbClr val="7030A0"/>
                </a:solidFill>
                <a:ea typeface="ＭＳ Ｐゴシック" pitchFamily="34" charset="-128"/>
              </a:rPr>
              <a:t>Έλεγχος - Διόρθωση των Αποκλίσεων </a:t>
            </a:r>
            <a:br>
              <a:rPr lang="el-GR" b="1" dirty="0" smtClean="0">
                <a:solidFill>
                  <a:srgbClr val="7030A0"/>
                </a:solidFill>
                <a:ea typeface="ＭＳ Ｐゴシック" pitchFamily="34" charset="-128"/>
              </a:rPr>
            </a:br>
            <a:endParaRPr lang="el-GR" dirty="0" smtClean="0">
              <a:solidFill>
                <a:srgbClr val="7030A0"/>
              </a:solidFill>
              <a:ea typeface="ＭＳ Ｐゴシック" pitchFamily="34" charset="-128"/>
            </a:endParaRPr>
          </a:p>
        </p:txBody>
      </p:sp>
      <p:sp>
        <p:nvSpPr>
          <p:cNvPr id="121858" name="2 - Θέση περιεχομένου"/>
          <p:cNvSpPr>
            <a:spLocks noGrp="1"/>
          </p:cNvSpPr>
          <p:nvPr>
            <p:ph idx="1"/>
          </p:nvPr>
        </p:nvSpPr>
        <p:spPr>
          <a:xfrm>
            <a:off x="304800" y="1412776"/>
            <a:ext cx="8659688" cy="5216624"/>
          </a:xfrm>
        </p:spPr>
        <p:txBody>
          <a:bodyPr/>
          <a:lstStyle/>
          <a:p>
            <a:pPr algn="just" eaLnBrk="1" hangingPunct="1"/>
            <a:r>
              <a:rPr lang="el-GR" dirty="0" smtClean="0">
                <a:ea typeface="ＭＳ Ｐゴシック" pitchFamily="34" charset="-128"/>
              </a:rPr>
              <a:t>Η διόρθωση των αποκλίσεων είναι το στάδιο που η λειτουργία του ελέγχου συγχωνεύεται με τις άλλες λειτουργίες της οργάνωσης και διοίκησης μίας επιχείρησης. Αυτό γίνεται γιατί η διόρθωση μπορεί να αλλάξει τον αρχικό προγραμματισμό ή να αλλάξει την οργανωτική διάρθρωση της επιχείρησης ή ακόμα να οδηγήσει τη διοίκηση να λειτουργήσει πιο αποτελεσματικά. </a:t>
            </a: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solidFill>
                  <a:srgbClr val="002060"/>
                </a:solidFill>
                <a:ea typeface="ＭＳ Ｐゴシック" pitchFamily="34" charset="-128"/>
              </a:rPr>
              <a:t>Ιδιότητες Ελέγχου</a:t>
            </a:r>
            <a:endParaRPr lang="el-GR" dirty="0"/>
          </a:p>
        </p:txBody>
      </p:sp>
      <p:sp>
        <p:nvSpPr>
          <p:cNvPr id="3" name="2 - Θέση περιεχομένου"/>
          <p:cNvSpPr>
            <a:spLocks noGrp="1"/>
          </p:cNvSpPr>
          <p:nvPr>
            <p:ph idx="1"/>
          </p:nvPr>
        </p:nvSpPr>
        <p:spPr>
          <a:xfrm>
            <a:off x="251520" y="836712"/>
            <a:ext cx="8712968" cy="5289451"/>
          </a:xfrm>
        </p:spPr>
        <p:txBody>
          <a:bodyPr>
            <a:normAutofit fontScale="92500" lnSpcReduction="10000"/>
          </a:bodyPr>
          <a:lstStyle/>
          <a:p>
            <a:r>
              <a:rPr lang="el-GR" dirty="0" smtClean="0">
                <a:ea typeface="ＭＳ Ｐゴシック" pitchFamily="34" charset="-128"/>
              </a:rPr>
              <a:t>Οι πραγματοποιούμενοι έλεγχοι, ανεξάρτητα από το φυσικό αντικείμενο της επιχείρησης, οφείλουν:</a:t>
            </a:r>
          </a:p>
          <a:p>
            <a:pPr marL="514350" indent="-514350">
              <a:buFont typeface="+mj-lt"/>
              <a:buAutoNum type="arabicPeriod"/>
            </a:pPr>
            <a:r>
              <a:rPr lang="el-GR" dirty="0" smtClean="0">
                <a:ea typeface="ＭＳ Ｐゴシック" pitchFamily="34" charset="-128"/>
              </a:rPr>
              <a:t>Να καταγράφουν τις αποκλίσεις συνεχώς και λεπτομερώς. </a:t>
            </a:r>
          </a:p>
          <a:p>
            <a:pPr marL="514350" indent="-514350">
              <a:buFont typeface="+mj-lt"/>
              <a:buAutoNum type="arabicPeriod"/>
            </a:pPr>
            <a:r>
              <a:rPr lang="el-GR" dirty="0" smtClean="0">
                <a:ea typeface="ＭＳ Ｐゴシック" pitchFamily="34" charset="-128"/>
              </a:rPr>
              <a:t>Να τονίζουν τις αποκλίσεις στα κρίσιμα σημεία. </a:t>
            </a:r>
          </a:p>
          <a:p>
            <a:pPr marL="514350" indent="-514350">
              <a:buFont typeface="+mj-lt"/>
              <a:buAutoNum type="arabicPeriod"/>
            </a:pPr>
            <a:r>
              <a:rPr lang="el-GR" dirty="0" smtClean="0">
                <a:ea typeface="ＭＳ Ｐゴシック" pitchFamily="34" charset="-128"/>
              </a:rPr>
              <a:t>Να είναι αντικειμενικοί </a:t>
            </a:r>
          </a:p>
          <a:p>
            <a:pPr marL="514350" indent="-514350">
              <a:buFont typeface="+mj-lt"/>
              <a:buAutoNum type="arabicPeriod"/>
            </a:pPr>
            <a:r>
              <a:rPr lang="el-GR" dirty="0" smtClean="0">
                <a:ea typeface="ＭＳ Ｐゴシック" pitchFamily="34" charset="-128"/>
              </a:rPr>
              <a:t>Να είναι ευέλικτοι </a:t>
            </a:r>
          </a:p>
          <a:p>
            <a:pPr marL="514350" indent="-514350">
              <a:buFont typeface="+mj-lt"/>
              <a:buAutoNum type="arabicPeriod"/>
            </a:pPr>
            <a:r>
              <a:rPr lang="el-GR" dirty="0" smtClean="0">
                <a:ea typeface="ＭＳ Ｐゴシック" pitchFamily="34" charset="-128"/>
              </a:rPr>
              <a:t>Να είναι οικονομικοί </a:t>
            </a:r>
          </a:p>
          <a:p>
            <a:pPr marL="514350" indent="-514350">
              <a:buFont typeface="+mj-lt"/>
              <a:buAutoNum type="arabicPeriod"/>
            </a:pPr>
            <a:r>
              <a:rPr lang="el-GR" dirty="0" smtClean="0">
                <a:ea typeface="ＭＳ Ｐゴシック" pitchFamily="34" charset="-128"/>
              </a:rPr>
              <a:t>Να είναι κατανοητοί </a:t>
            </a:r>
          </a:p>
          <a:p>
            <a:pPr marL="514350" indent="-514350">
              <a:buFont typeface="+mj-lt"/>
              <a:buAutoNum type="arabicPeriod"/>
            </a:pPr>
            <a:r>
              <a:rPr lang="el-GR" dirty="0" smtClean="0">
                <a:ea typeface="ＭＳ Ｐゴシック" pitchFamily="34" charset="-128"/>
              </a:rPr>
              <a:t>Να υποδεικνύουν διορθωτικές ενέργειες </a:t>
            </a:r>
          </a:p>
          <a:p>
            <a:endParaRPr lang="el-GR" dirty="0" smtClean="0">
              <a:ea typeface="ＭＳ Ｐゴシック" pitchFamily="34" charset="-128"/>
            </a:endParaRPr>
          </a:p>
          <a:p>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955576"/>
          </a:xfrm>
        </p:spPr>
        <p:txBody>
          <a:bodyPr>
            <a:normAutofit fontScale="90000"/>
          </a:bodyPr>
          <a:lstStyle/>
          <a:p>
            <a:pPr eaLnBrk="1" hangingPunct="1"/>
            <a:r>
              <a:rPr lang="el-GR" sz="4000" b="1" dirty="0" smtClean="0">
                <a:ea typeface="ＭＳ Ｐゴシック" pitchFamily="34" charset="-128"/>
              </a:rPr>
              <a:t/>
            </a:r>
            <a:br>
              <a:rPr lang="el-GR" sz="4000" b="1" dirty="0" smtClean="0">
                <a:ea typeface="ＭＳ Ｐゴシック" pitchFamily="34" charset="-128"/>
              </a:rPr>
            </a:br>
            <a:r>
              <a:rPr lang="el-GR" sz="4000" b="1" dirty="0" smtClean="0">
                <a:ea typeface="ＭＳ Ｐゴシック" pitchFamily="34" charset="-128"/>
              </a:rPr>
              <a:t>Πως εκδηλώνεται η Λειτουργία του Ελέγχου στην Επιχείρηση </a:t>
            </a:r>
            <a:r>
              <a:rPr lang="el-GR" b="1" dirty="0" smtClean="0">
                <a:ea typeface="ＭＳ Ｐゴシック" pitchFamily="34" charset="-128"/>
              </a:rPr>
              <a:t/>
            </a:r>
            <a:br>
              <a:rPr lang="el-GR" b="1" dirty="0" smtClean="0">
                <a:ea typeface="ＭＳ Ｐゴシック" pitchFamily="34" charset="-128"/>
              </a:rPr>
            </a:br>
            <a:endParaRPr lang="el-GR" dirty="0" smtClean="0">
              <a:ea typeface="ＭＳ Ｐゴシック" pitchFamily="34" charset="-128"/>
            </a:endParaRPr>
          </a:p>
        </p:txBody>
      </p:sp>
      <p:sp>
        <p:nvSpPr>
          <p:cNvPr id="123906" name="2 - Θέση περιεχομένου"/>
          <p:cNvSpPr>
            <a:spLocks noGrp="1"/>
          </p:cNvSpPr>
          <p:nvPr>
            <p:ph idx="1"/>
          </p:nvPr>
        </p:nvSpPr>
        <p:spPr>
          <a:xfrm>
            <a:off x="457200" y="1905000"/>
            <a:ext cx="8229600" cy="4620344"/>
          </a:xfrm>
        </p:spPr>
        <p:txBody>
          <a:bodyPr/>
          <a:lstStyle/>
          <a:p>
            <a:pPr algn="just" eaLnBrk="1" hangingPunct="1">
              <a:buClr>
                <a:srgbClr val="FF0000"/>
              </a:buClr>
              <a:buFont typeface="Wingdings" pitchFamily="2" charset="2"/>
              <a:buChar char="§"/>
            </a:pPr>
            <a:r>
              <a:rPr lang="el-GR" b="1" u="sng" dirty="0" smtClean="0">
                <a:solidFill>
                  <a:srgbClr val="7030A0"/>
                </a:solidFill>
                <a:ea typeface="ＭＳ Ｐゴシック" pitchFamily="34" charset="-128"/>
              </a:rPr>
              <a:t>Σε επίπεδο Διοικητικού Συμβουλίου </a:t>
            </a:r>
          </a:p>
          <a:p>
            <a:pPr algn="just" eaLnBrk="1" hangingPunct="1">
              <a:buFont typeface="Wingdings" pitchFamily="2" charset="2"/>
              <a:buNone/>
            </a:pPr>
            <a:r>
              <a:rPr lang="el-GR" dirty="0" smtClean="0">
                <a:ea typeface="ＭＳ Ｐゴシック" pitchFamily="34" charset="-128"/>
              </a:rPr>
              <a:t>	Το Διοικητικό Συμβούλιο μιας επιχείρησης ασκεί έλεγχο πάνω σε όλους τους τομείς δραστηριότητας της επιχείρησης. </a:t>
            </a:r>
          </a:p>
          <a:p>
            <a:pPr algn="just" eaLnBrk="1" hangingPunct="1">
              <a:buFont typeface="Wingdings" pitchFamily="2" charset="2"/>
              <a:buNone/>
            </a:pPr>
            <a:r>
              <a:rPr lang="el-GR" dirty="0" smtClean="0">
                <a:ea typeface="ＭＳ Ｐゴシック" pitchFamily="34" charset="-128"/>
              </a:rPr>
              <a:t>	Οι τομείς αυτοί παρουσιάζονται στη συνέχεια με τους αντίστοιχους ελέγχους που πραγματοποιούνται σε αυτούς.</a:t>
            </a: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33400"/>
            <a:ext cx="8229600" cy="887413"/>
          </a:xfrm>
        </p:spPr>
        <p:txBody>
          <a:bodyPr>
            <a:normAutofit fontScale="90000"/>
          </a:bodyPr>
          <a:lstStyle/>
          <a:p>
            <a:pPr eaLnBrk="1" hangingPunct="1"/>
            <a:r>
              <a:rPr lang="el-GR" sz="3600" b="1" dirty="0" smtClean="0">
                <a:solidFill>
                  <a:srgbClr val="FFFFFF"/>
                </a:solidFill>
                <a:ea typeface="ＭＳ Ｐゴシック" pitchFamily="34" charset="-128"/>
              </a:rPr>
              <a:t>Πως εκδηλώνεται η Λειτουργία του Ελέγχου στην Επιχείρηση </a:t>
            </a:r>
            <a:r>
              <a:rPr lang="el-GR" b="1" dirty="0" smtClean="0">
                <a:solidFill>
                  <a:srgbClr val="FFFFFF"/>
                </a:solidFill>
                <a:ea typeface="ＭＳ Ｐゴシック" pitchFamily="34" charset="-128"/>
              </a:rPr>
              <a:t/>
            </a:r>
            <a:br>
              <a:rPr lang="el-GR" b="1" dirty="0" smtClean="0">
                <a:solidFill>
                  <a:srgbClr val="FFFFFF"/>
                </a:solidFill>
                <a:ea typeface="ＭＳ Ｐゴシック" pitchFamily="34" charset="-128"/>
              </a:rPr>
            </a:br>
            <a:endParaRPr lang="el-GR" dirty="0" smtClean="0">
              <a:ea typeface="ＭＳ Ｐゴシック" pitchFamily="34" charset="-128"/>
            </a:endParaRPr>
          </a:p>
        </p:txBody>
      </p:sp>
      <p:sp>
        <p:nvSpPr>
          <p:cNvPr id="124930" name="2 - Θέση περιεχομένου"/>
          <p:cNvSpPr>
            <a:spLocks noGrp="1"/>
          </p:cNvSpPr>
          <p:nvPr>
            <p:ph sz="half" idx="1"/>
          </p:nvPr>
        </p:nvSpPr>
        <p:spPr>
          <a:xfrm>
            <a:off x="251520" y="620688"/>
            <a:ext cx="4252218" cy="5675337"/>
          </a:xfrm>
        </p:spPr>
        <p:txBody>
          <a:bodyPr/>
          <a:lstStyle/>
          <a:p>
            <a:pPr eaLnBrk="1" hangingPunct="1">
              <a:buFont typeface="Wingdings" pitchFamily="2" charset="2"/>
              <a:buNone/>
            </a:pPr>
            <a:r>
              <a:rPr lang="el-GR" dirty="0" smtClean="0">
                <a:ea typeface="ＭＳ Ｐゴシック" pitchFamily="34" charset="-128"/>
              </a:rPr>
              <a:t>	</a:t>
            </a:r>
            <a:r>
              <a:rPr lang="el-GR" b="1" dirty="0" smtClean="0">
                <a:solidFill>
                  <a:srgbClr val="002060"/>
                </a:solidFill>
                <a:ea typeface="ＭＳ Ｐゴシック" pitchFamily="34" charset="-128"/>
              </a:rPr>
              <a:t>Ο Οικονομικός τομέας που ελέγχει : </a:t>
            </a:r>
          </a:p>
          <a:p>
            <a:pPr eaLnBrk="1" hangingPunct="1"/>
            <a:r>
              <a:rPr lang="el-GR" dirty="0" smtClean="0">
                <a:ea typeface="ＭＳ Ｐゴシック" pitchFamily="34" charset="-128"/>
              </a:rPr>
              <a:t>τις κεφαλαιουχικές δαπάνες </a:t>
            </a:r>
          </a:p>
          <a:p>
            <a:pPr eaLnBrk="1" hangingPunct="1"/>
            <a:r>
              <a:rPr lang="el-GR" dirty="0" smtClean="0">
                <a:ea typeface="ＭＳ Ｐゴシック" pitchFamily="34" charset="-128"/>
              </a:rPr>
              <a:t>το κόστος υλικών και εργασίας </a:t>
            </a:r>
          </a:p>
          <a:p>
            <a:pPr eaLnBrk="1" hangingPunct="1"/>
            <a:r>
              <a:rPr lang="el-GR" dirty="0" smtClean="0">
                <a:ea typeface="ＭＳ Ｐゴシック" pitchFamily="34" charset="-128"/>
              </a:rPr>
              <a:t>τα γενικά έξοδα </a:t>
            </a:r>
          </a:p>
          <a:p>
            <a:pPr eaLnBrk="1" hangingPunct="1"/>
            <a:r>
              <a:rPr lang="el-GR" dirty="0" smtClean="0">
                <a:ea typeface="ＭＳ Ｐゴシック" pitchFamily="34" charset="-128"/>
              </a:rPr>
              <a:t>άλλες παραμέτρους οικονομικής φύσεως </a:t>
            </a: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p:txBody>
      </p:sp>
      <p:sp>
        <p:nvSpPr>
          <p:cNvPr id="124931" name="3 - Θέση περιεχομένου"/>
          <p:cNvSpPr>
            <a:spLocks noGrp="1"/>
          </p:cNvSpPr>
          <p:nvPr>
            <p:ph sz="half" idx="2"/>
          </p:nvPr>
        </p:nvSpPr>
        <p:spPr>
          <a:xfrm>
            <a:off x="4656138" y="476672"/>
            <a:ext cx="4236342" cy="5819353"/>
          </a:xfrm>
        </p:spPr>
        <p:txBody>
          <a:bodyPr/>
          <a:lstStyle/>
          <a:p>
            <a:pPr eaLnBrk="1" hangingPunct="1">
              <a:buFont typeface="Wingdings" pitchFamily="2" charset="2"/>
              <a:buNone/>
            </a:pPr>
            <a:r>
              <a:rPr lang="el-GR" dirty="0" smtClean="0">
                <a:ea typeface="ＭＳ Ｐゴシック" pitchFamily="34" charset="-128"/>
              </a:rPr>
              <a:t>	</a:t>
            </a:r>
            <a:r>
              <a:rPr lang="el-GR" b="1" dirty="0" smtClean="0">
                <a:solidFill>
                  <a:srgbClr val="006600"/>
                </a:solidFill>
                <a:ea typeface="ＭＳ Ｐゴシック" pitchFamily="34" charset="-128"/>
              </a:rPr>
              <a:t>Ο Εμπορικός τομέας που ελέγχει : </a:t>
            </a:r>
          </a:p>
          <a:p>
            <a:pPr eaLnBrk="1" hangingPunct="1"/>
            <a:r>
              <a:rPr lang="el-GR" dirty="0" smtClean="0">
                <a:ea typeface="ＭＳ Ｐゴシック" pitchFamily="34" charset="-128"/>
              </a:rPr>
              <a:t>τις πωλήσεις των προϊόντων </a:t>
            </a:r>
          </a:p>
          <a:p>
            <a:pPr eaLnBrk="1" hangingPunct="1"/>
            <a:r>
              <a:rPr lang="el-GR" dirty="0" smtClean="0">
                <a:ea typeface="ＭＳ Ｐゴシック" pitchFamily="34" charset="-128"/>
              </a:rPr>
              <a:t>τον όγκο και απόδοση του εκτελεσθέντος έργου των πωλήσεων </a:t>
            </a:r>
          </a:p>
          <a:p>
            <a:pPr eaLnBrk="1" hangingPunct="1"/>
            <a:endParaRPr lang="el-GR" dirty="0" smtClean="0">
              <a:ea typeface="ＭＳ Ｐゴシック" pitchFamily="34" charset="-128"/>
            </a:endParaRPr>
          </a:p>
          <a:p>
            <a:pPr eaLnBrk="1" hangingPunct="1">
              <a:buFont typeface="Wingdings" pitchFamily="2" charset="2"/>
              <a:buNone/>
            </a:pPr>
            <a:endParaRPr lang="el-GR"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963613"/>
          </a:xfrm>
        </p:spPr>
        <p:txBody>
          <a:bodyPr>
            <a:normAutofit fontScale="90000"/>
          </a:bodyPr>
          <a:lstStyle/>
          <a:p>
            <a:pPr eaLnBrk="1" hangingPunct="1"/>
            <a:r>
              <a:rPr lang="el-GR" sz="3600" b="1" dirty="0" smtClean="0">
                <a:solidFill>
                  <a:srgbClr val="FFFFFF"/>
                </a:solidFill>
                <a:ea typeface="ＭＳ Ｐゴシック" pitchFamily="34" charset="-128"/>
              </a:rPr>
              <a:t>Πως εκδηλώνεται η Λειτουργία του Ελέγχου στην Επιχείρηση </a:t>
            </a:r>
            <a:r>
              <a:rPr lang="el-GR" b="1" dirty="0" smtClean="0">
                <a:solidFill>
                  <a:srgbClr val="FFFFFF"/>
                </a:solidFill>
                <a:ea typeface="ＭＳ Ｐゴシック" pitchFamily="34" charset="-128"/>
              </a:rPr>
              <a:t/>
            </a:r>
            <a:br>
              <a:rPr lang="el-GR" b="1" dirty="0" smtClean="0">
                <a:solidFill>
                  <a:srgbClr val="FFFFFF"/>
                </a:solidFill>
                <a:ea typeface="ＭＳ Ｐゴシック" pitchFamily="34" charset="-128"/>
              </a:rPr>
            </a:br>
            <a:endParaRPr lang="el-GR" dirty="0" smtClean="0">
              <a:ea typeface="ＭＳ Ｐゴシック" pitchFamily="34" charset="-128"/>
            </a:endParaRPr>
          </a:p>
        </p:txBody>
      </p:sp>
      <p:sp>
        <p:nvSpPr>
          <p:cNvPr id="125954" name="2 - Θέση περιεχομένου"/>
          <p:cNvSpPr>
            <a:spLocks noGrp="1"/>
          </p:cNvSpPr>
          <p:nvPr>
            <p:ph sz="half" idx="1"/>
          </p:nvPr>
        </p:nvSpPr>
        <p:spPr>
          <a:xfrm>
            <a:off x="465138" y="764704"/>
            <a:ext cx="4038600" cy="5531321"/>
          </a:xfrm>
        </p:spPr>
        <p:txBody>
          <a:bodyPr>
            <a:normAutofit/>
          </a:bodyPr>
          <a:lstStyle/>
          <a:p>
            <a:pPr lvl="1" eaLnBrk="1" hangingPunct="1">
              <a:buFontTx/>
              <a:buNone/>
            </a:pPr>
            <a:r>
              <a:rPr lang="el-GR" sz="2800" b="1" dirty="0" smtClean="0">
                <a:solidFill>
                  <a:srgbClr val="7030A0"/>
                </a:solidFill>
                <a:ea typeface="ＭＳ Ｐゴシック" pitchFamily="34" charset="-128"/>
              </a:rPr>
              <a:t>Ο Τεχνικός τομέας </a:t>
            </a:r>
            <a:r>
              <a:rPr lang="el-GR" sz="2800" b="1" dirty="0" smtClean="0">
                <a:solidFill>
                  <a:srgbClr val="7030A0"/>
                </a:solidFill>
                <a:ea typeface="ＭＳ Ｐゴシック" pitchFamily="34" charset="-128"/>
              </a:rPr>
              <a:t>που ελέγχει </a:t>
            </a:r>
            <a:r>
              <a:rPr lang="el-GR" sz="2800" b="1" dirty="0" smtClean="0">
                <a:solidFill>
                  <a:srgbClr val="7030A0"/>
                </a:solidFill>
                <a:ea typeface="ＭＳ Ｐゴシック" pitchFamily="34" charset="-128"/>
              </a:rPr>
              <a:t>: </a:t>
            </a:r>
          </a:p>
          <a:p>
            <a:pPr eaLnBrk="1" hangingPunct="1"/>
            <a:r>
              <a:rPr lang="el-GR" dirty="0" smtClean="0">
                <a:ea typeface="ＭＳ Ｐゴシック" pitchFamily="34" charset="-128"/>
              </a:rPr>
              <a:t>παραμέτρους της παραγωγής (χρόνος εργασίας, βλάβες εξοπλισμού κ.λπ.) </a:t>
            </a:r>
          </a:p>
          <a:p>
            <a:pPr eaLnBrk="1" hangingPunct="1"/>
            <a:r>
              <a:rPr lang="el-GR" dirty="0" smtClean="0">
                <a:ea typeface="ＭＳ Ｐゴシック" pitchFamily="34" charset="-128"/>
              </a:rPr>
              <a:t>παραμέτρους Έρευνας και Ανάπτυξης (χρόνος προτύπου, νέο προϊόν κ.λπ.) </a:t>
            </a: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p:txBody>
      </p:sp>
      <p:sp>
        <p:nvSpPr>
          <p:cNvPr id="125955" name="3 - Θέση περιεχομένου"/>
          <p:cNvSpPr>
            <a:spLocks noGrp="1"/>
          </p:cNvSpPr>
          <p:nvPr>
            <p:ph sz="half" idx="2"/>
          </p:nvPr>
        </p:nvSpPr>
        <p:spPr>
          <a:xfrm>
            <a:off x="4656138" y="836712"/>
            <a:ext cx="4038600" cy="5459313"/>
          </a:xfrm>
        </p:spPr>
        <p:txBody>
          <a:bodyPr>
            <a:normAutofit/>
          </a:bodyPr>
          <a:lstStyle/>
          <a:p>
            <a:pPr eaLnBrk="1" hangingPunct="1">
              <a:buFont typeface="Wingdings" pitchFamily="2" charset="2"/>
              <a:buNone/>
            </a:pPr>
            <a:r>
              <a:rPr lang="el-GR" dirty="0" smtClean="0">
                <a:ea typeface="ＭＳ Ｐゴシック" pitchFamily="34" charset="-128"/>
              </a:rPr>
              <a:t>	</a:t>
            </a:r>
            <a:r>
              <a:rPr lang="el-GR" b="1" dirty="0" smtClean="0">
                <a:solidFill>
                  <a:srgbClr val="C00000"/>
                </a:solidFill>
                <a:ea typeface="ＭＳ Ｐゴシック" pitchFamily="34" charset="-128"/>
              </a:rPr>
              <a:t>Ο Τομέας Προσωπικού </a:t>
            </a:r>
            <a:r>
              <a:rPr lang="el-GR" b="1" dirty="0" smtClean="0">
                <a:solidFill>
                  <a:srgbClr val="C00000"/>
                </a:solidFill>
                <a:ea typeface="ＭＳ Ｐゴシック" pitchFamily="34" charset="-128"/>
              </a:rPr>
              <a:t>που ελέγχει </a:t>
            </a:r>
            <a:r>
              <a:rPr lang="el-GR" b="1" dirty="0" smtClean="0">
                <a:solidFill>
                  <a:srgbClr val="C00000"/>
                </a:solidFill>
                <a:ea typeface="ＭＳ Ｐゴシック" pitchFamily="34" charset="-128"/>
              </a:rPr>
              <a:t>: </a:t>
            </a:r>
          </a:p>
          <a:p>
            <a:pPr eaLnBrk="1" hangingPunct="1"/>
            <a:r>
              <a:rPr lang="el-GR" dirty="0" smtClean="0">
                <a:ea typeface="ＭＳ Ｐゴシック" pitchFamily="34" charset="-128"/>
              </a:rPr>
              <a:t>Αριθμητική δύναμη του προσωπικού κατά ειδικότητα </a:t>
            </a:r>
          </a:p>
          <a:p>
            <a:pPr eaLnBrk="1" hangingPunct="1"/>
            <a:r>
              <a:rPr lang="el-GR" dirty="0" smtClean="0">
                <a:ea typeface="ＭＳ Ｐゴシック" pitchFamily="34" charset="-128"/>
              </a:rPr>
              <a:t>Προσλήψεις και Απολύσεις </a:t>
            </a:r>
          </a:p>
          <a:p>
            <a:pPr eaLnBrk="1" hangingPunct="1"/>
            <a:r>
              <a:rPr lang="el-GR" dirty="0" smtClean="0">
                <a:ea typeface="ＭＳ Ｐゴシック" pitchFamily="34" charset="-128"/>
              </a:rPr>
              <a:t>Μισθολογική κλίμακα προσωπικού κ.λπ. </a:t>
            </a: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95400"/>
          </a:xfrm>
        </p:spPr>
        <p:txBody>
          <a:bodyPr/>
          <a:lstStyle/>
          <a:p>
            <a:pPr eaLnBrk="1" hangingPunct="1"/>
            <a:r>
              <a:rPr lang="el-GR" sz="3600" b="1" dirty="0" smtClean="0">
                <a:solidFill>
                  <a:srgbClr val="FFFFFF"/>
                </a:solidFill>
                <a:ea typeface="ＭＳ Ｐゴシック" pitchFamily="34" charset="-128"/>
              </a:rPr>
              <a:t>Πως εκδηλώνεται η Λειτουργία του Ελέγχου στην Επιχείρηση</a:t>
            </a:r>
            <a:endParaRPr lang="el-GR" dirty="0" smtClean="0">
              <a:ea typeface="ＭＳ Ｐゴシック" pitchFamily="34" charset="-128"/>
            </a:endParaRPr>
          </a:p>
        </p:txBody>
      </p:sp>
      <p:sp>
        <p:nvSpPr>
          <p:cNvPr id="126978" name="4 - Θέση περιεχομένου"/>
          <p:cNvSpPr>
            <a:spLocks noGrp="1"/>
          </p:cNvSpPr>
          <p:nvPr>
            <p:ph idx="1"/>
          </p:nvPr>
        </p:nvSpPr>
        <p:spPr>
          <a:xfrm>
            <a:off x="0" y="260648"/>
            <a:ext cx="9144000" cy="6444952"/>
          </a:xfrm>
        </p:spPr>
        <p:txBody>
          <a:bodyPr/>
          <a:lstStyle/>
          <a:p>
            <a:pPr algn="just" eaLnBrk="1" hangingPunct="1">
              <a:buFont typeface="Wingdings" pitchFamily="2" charset="2"/>
              <a:buNone/>
            </a:pPr>
            <a:r>
              <a:rPr lang="el-GR" b="1" dirty="0" smtClean="0">
                <a:ea typeface="ＭＳ Ｐゴシック" pitchFamily="34" charset="-128"/>
              </a:rPr>
              <a:t>	</a:t>
            </a:r>
            <a:r>
              <a:rPr lang="el-GR" b="1" u="sng" dirty="0" smtClean="0">
                <a:solidFill>
                  <a:srgbClr val="7030A0"/>
                </a:solidFill>
                <a:ea typeface="ＭＳ Ｐゴシック" pitchFamily="34" charset="-128"/>
              </a:rPr>
              <a:t>Σε επίπεδο Εκτελεστικών στελεχών: </a:t>
            </a:r>
            <a:r>
              <a:rPr lang="el-GR" dirty="0" smtClean="0">
                <a:ea typeface="ＭＳ Ｐゴシック" pitchFamily="34" charset="-128"/>
              </a:rPr>
              <a:t>Οι έλεγχοι στο επίπεδο αυτό διοίκησης είναι ειδικότεροι και βγαίνουν από τους γενικούς ελέγχους του ανωτάτου διοικητικού επιπέδου της επιχείρησης. Στο επίπεδο αυτό έχουμε </a:t>
            </a:r>
            <a:r>
              <a:rPr lang="el-GR" b="1" dirty="0" smtClean="0">
                <a:ea typeface="ＭＳ Ｐゴシック" pitchFamily="34" charset="-128"/>
              </a:rPr>
              <a:t>: </a:t>
            </a:r>
          </a:p>
          <a:p>
            <a:pPr eaLnBrk="1" hangingPunct="1"/>
            <a:r>
              <a:rPr lang="el-GR" sz="2600" b="1" dirty="0" smtClean="0">
                <a:ea typeface="ＭＳ Ｐゴシック" pitchFamily="34" charset="-128"/>
              </a:rPr>
              <a:t>(α) Προϋπολογιστικό Έλεγχο </a:t>
            </a:r>
          </a:p>
          <a:p>
            <a:pPr eaLnBrk="1" hangingPunct="1"/>
            <a:r>
              <a:rPr lang="el-GR" sz="2600" b="1" dirty="0" smtClean="0">
                <a:ea typeface="ＭＳ Ｐゴシック" pitchFamily="34" charset="-128"/>
              </a:rPr>
              <a:t>(β) Έλεγχο Κόστους </a:t>
            </a:r>
          </a:p>
          <a:p>
            <a:pPr eaLnBrk="1" hangingPunct="1"/>
            <a:r>
              <a:rPr lang="el-GR" sz="2600" b="1" dirty="0" smtClean="0">
                <a:ea typeface="ＭＳ Ｐゴシック" pitchFamily="34" charset="-128"/>
              </a:rPr>
              <a:t>(γ) Έλεγχο Ποιότητας </a:t>
            </a:r>
          </a:p>
          <a:p>
            <a:pPr eaLnBrk="1" hangingPunct="1"/>
            <a:r>
              <a:rPr lang="el-GR" sz="2600" b="1" dirty="0" smtClean="0">
                <a:ea typeface="ＭＳ Ｐゴシック" pitchFamily="34" charset="-128"/>
              </a:rPr>
              <a:t>(δ) Έλεγχο απόδοσης της εργασίας </a:t>
            </a:r>
          </a:p>
          <a:p>
            <a:pPr eaLnBrk="1" hangingPunct="1"/>
            <a:r>
              <a:rPr lang="el-GR" sz="2600" b="1" dirty="0" smtClean="0">
                <a:ea typeface="ＭＳ Ｐゴシック" pitchFamily="34" charset="-128"/>
              </a:rPr>
              <a:t>(ε) Έλεγχο παραγωγικότητας των Μέσων Παραγωγής </a:t>
            </a:r>
          </a:p>
          <a:p>
            <a:pPr eaLnBrk="1" hangingPunct="1"/>
            <a:r>
              <a:rPr lang="el-GR" sz="2600" b="1" dirty="0" smtClean="0">
                <a:ea typeface="ＭＳ Ｐゴシック" pitchFamily="34" charset="-128"/>
              </a:rPr>
              <a:t>(στ) Έλεγχο αποθεμάτων </a:t>
            </a:r>
          </a:p>
          <a:p>
            <a:pPr eaLnBrk="1" hangingPunct="1"/>
            <a:endParaRPr lang="el-GR" sz="2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856984" cy="850106"/>
          </a:xfrm>
        </p:spPr>
        <p:txBody>
          <a:bodyPr>
            <a:normAutofit fontScale="90000"/>
          </a:bodyPr>
          <a:lstStyle/>
          <a:p>
            <a:r>
              <a:rPr lang="el-GR" b="1" dirty="0" smtClean="0"/>
              <a:t>ΣΥΣΤΗΜΑΤΑ ΕΤΑΙΡΙΚΗΣ ΔΙΑΚΥΒΕΡΝΗΣΗΣ</a:t>
            </a:r>
            <a:endParaRPr lang="el-GR" b="1" dirty="0"/>
          </a:p>
        </p:txBody>
      </p:sp>
      <p:sp>
        <p:nvSpPr>
          <p:cNvPr id="3" name="2 - Θέση περιεχομένου"/>
          <p:cNvSpPr>
            <a:spLocks noGrp="1"/>
          </p:cNvSpPr>
          <p:nvPr>
            <p:ph idx="1"/>
          </p:nvPr>
        </p:nvSpPr>
        <p:spPr>
          <a:xfrm>
            <a:off x="251520" y="1196752"/>
            <a:ext cx="8435280" cy="5184576"/>
          </a:xfrm>
        </p:spPr>
        <p:txBody>
          <a:bodyPr>
            <a:normAutofit/>
          </a:bodyPr>
          <a:lstStyle/>
          <a:p>
            <a:pPr algn="just"/>
            <a:r>
              <a:rPr lang="el-GR" dirty="0" smtClean="0">
                <a:latin typeface="Arial" pitchFamily="34" charset="0"/>
                <a:cs typeface="Arial" pitchFamily="34" charset="0"/>
              </a:rPr>
              <a:t>Αυτά τα συστήµατα, γνωστά ως συστήµατα εταιρικής διακυβέρνησης (corporate governance), έχουν ως </a:t>
            </a:r>
            <a:r>
              <a:rPr lang="el-GR" b="1" dirty="0" smtClean="0">
                <a:solidFill>
                  <a:srgbClr val="7030A0"/>
                </a:solidFill>
                <a:latin typeface="Arial" pitchFamily="34" charset="0"/>
                <a:cs typeface="Arial" pitchFamily="34" charset="0"/>
              </a:rPr>
              <a:t>βασικό στόχο </a:t>
            </a:r>
            <a:r>
              <a:rPr lang="el-GR" dirty="0" smtClean="0">
                <a:latin typeface="Arial" pitchFamily="34" charset="0"/>
                <a:cs typeface="Arial" pitchFamily="34" charset="0"/>
              </a:rPr>
              <a:t>την </a:t>
            </a:r>
            <a:r>
              <a:rPr lang="el-GR" b="1" dirty="0" smtClean="0">
                <a:solidFill>
                  <a:srgbClr val="0000FF"/>
                </a:solidFill>
                <a:latin typeface="Arial" pitchFamily="34" charset="0"/>
                <a:cs typeface="Arial" pitchFamily="34" charset="0"/>
              </a:rPr>
              <a:t>προστασία των επενδυτών </a:t>
            </a:r>
            <a:r>
              <a:rPr lang="el-GR" dirty="0" smtClean="0">
                <a:latin typeface="Arial" pitchFamily="34" charset="0"/>
                <a:cs typeface="Arial" pitchFamily="34" charset="0"/>
              </a:rPr>
              <a:t>(µετόχων και πιστωτών) των εισηγµένων εταιρειών σε χρηματιστήρια.</a:t>
            </a:r>
          </a:p>
          <a:p>
            <a:pPr algn="just"/>
            <a:r>
              <a:rPr lang="el-GR" dirty="0" smtClean="0">
                <a:latin typeface="Arial" pitchFamily="34" charset="0"/>
                <a:cs typeface="Arial" pitchFamily="34" charset="0"/>
              </a:rPr>
              <a:t>Η ύπαρξη ισχυρών συστηµάτων εταιρικής διακυβέρνησης έχει σηµαντικές θετικές επιδράσεις τόσο στις επιχειρήσεις όσο και στην οικονοµία κάθε χώρας.  </a:t>
            </a:r>
            <a:endParaRPr lang="el-GR" dirty="0">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928992" cy="778098"/>
          </a:xfrm>
        </p:spPr>
        <p:txBody>
          <a:bodyPr>
            <a:normAutofit fontScale="90000"/>
          </a:bodyPr>
          <a:lstStyle/>
          <a:p>
            <a:r>
              <a:rPr lang="el-GR" sz="3800" b="1" dirty="0" smtClean="0">
                <a:solidFill>
                  <a:srgbClr val="C00000"/>
                </a:solidFill>
              </a:rPr>
              <a:t>Κύρια καθήκοντα της Επιτροπής Ελέγχου [1]</a:t>
            </a:r>
            <a:endParaRPr lang="el-GR" sz="3800" b="1" dirty="0">
              <a:solidFill>
                <a:srgbClr val="C00000"/>
              </a:solidFill>
            </a:endParaRPr>
          </a:p>
        </p:txBody>
      </p:sp>
      <p:sp>
        <p:nvSpPr>
          <p:cNvPr id="3" name="2 - Θέση περιεχομένου"/>
          <p:cNvSpPr>
            <a:spLocks noGrp="1"/>
          </p:cNvSpPr>
          <p:nvPr>
            <p:ph idx="1"/>
          </p:nvPr>
        </p:nvSpPr>
        <p:spPr>
          <a:xfrm>
            <a:off x="107504" y="1052736"/>
            <a:ext cx="8928992" cy="5688632"/>
          </a:xfrm>
        </p:spPr>
        <p:txBody>
          <a:bodyPr>
            <a:normAutofit fontScale="70000" lnSpcReduction="20000"/>
          </a:bodyPr>
          <a:lstStyle/>
          <a:p>
            <a:r>
              <a:rPr lang="el-GR" dirty="0" smtClean="0"/>
              <a:t>Επισκόπηση των οικονομικών καταστάσεων με σκοπό την εξακρίβωση της λογικής και δίκαιης εικόνας αυτών, </a:t>
            </a:r>
          </a:p>
          <a:p>
            <a:r>
              <a:rPr lang="el-GR" dirty="0" smtClean="0"/>
              <a:t>Βελτίωση της ποιότητας των αναφορών των οικονομικών καταστάσεων, </a:t>
            </a:r>
          </a:p>
          <a:p>
            <a:r>
              <a:rPr lang="el-GR" dirty="0" smtClean="0"/>
              <a:t>Ενίσχυση της ανεξαρτησίας των ανεξάρτητων μη εκτελεστικών μελών του Διοικητικού Συμβουλίου, </a:t>
            </a:r>
          </a:p>
          <a:p>
            <a:r>
              <a:rPr lang="el-GR" dirty="0" smtClean="0"/>
              <a:t>Ενίσχυση της θέσης των ορκωτών λογιστών ελεγκτών, μέσω καναλιών επικοινωνίας, </a:t>
            </a:r>
          </a:p>
          <a:p>
            <a:r>
              <a:rPr lang="el-GR" dirty="0" smtClean="0"/>
              <a:t>Ενίσχυση της θέσης των Εσωτερικών Ελεγκτών, παρέχοντας ένα μεγάλο βαθμό ανεξαρτησίας, </a:t>
            </a:r>
          </a:p>
          <a:p>
            <a:r>
              <a:rPr lang="el-GR" dirty="0" smtClean="0"/>
              <a:t>Αύξηση της εμπιστοσύνης του κοινού, αφού εξασφαλιστεί η αντικειμενικότητα των οικονομικών καταστάσεων, </a:t>
            </a:r>
          </a:p>
          <a:p>
            <a:r>
              <a:rPr lang="el-GR" dirty="0" smtClean="0"/>
              <a:t>Συστάσεις στο συμβούλιο για την επιλογή των εξωτερικών ελεγκτών, τις αμοιβές των και θέματα απολύσεων ή παραιτήσεων, </a:t>
            </a:r>
          </a:p>
          <a:p>
            <a:r>
              <a:rPr lang="el-GR" dirty="0" smtClean="0"/>
              <a:t>Πρόσληψη – απομάκρυνση των ορκωτών ελεγκτών και καθορισμός του ύψους της αμοιβής τους, </a:t>
            </a:r>
          </a:p>
          <a:p>
            <a:r>
              <a:rPr lang="el-GR" dirty="0" smtClean="0"/>
              <a:t>Καθορισμός του σκοπού του ελέγχου, </a:t>
            </a:r>
          </a:p>
          <a:p>
            <a:r>
              <a:rPr lang="el-GR" dirty="0" smtClean="0"/>
              <a:t>Επισκόπηση των οικονομικών καταστάσεων,</a:t>
            </a: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Autofit/>
          </a:bodyPr>
          <a:lstStyle/>
          <a:p>
            <a:r>
              <a:rPr lang="el-GR" sz="3800" b="1" dirty="0" smtClean="0">
                <a:solidFill>
                  <a:srgbClr val="C00000"/>
                </a:solidFill>
              </a:rPr>
              <a:t>Κύρια καθήκοντα της Επιτροπής Ελέγχου [2]</a:t>
            </a:r>
            <a:endParaRPr lang="el-GR" sz="3800" dirty="0"/>
          </a:p>
        </p:txBody>
      </p:sp>
      <p:sp>
        <p:nvSpPr>
          <p:cNvPr id="3" name="2 - Θέση περιεχομένου"/>
          <p:cNvSpPr>
            <a:spLocks noGrp="1"/>
          </p:cNvSpPr>
          <p:nvPr>
            <p:ph idx="1"/>
          </p:nvPr>
        </p:nvSpPr>
        <p:spPr>
          <a:xfrm>
            <a:off x="179512" y="1052736"/>
            <a:ext cx="8784976" cy="5544616"/>
          </a:xfrm>
        </p:spPr>
        <p:txBody>
          <a:bodyPr>
            <a:normAutofit fontScale="85000" lnSpcReduction="20000"/>
          </a:bodyPr>
          <a:lstStyle/>
          <a:p>
            <a:pPr algn="just"/>
            <a:r>
              <a:rPr lang="el-GR" dirty="0" smtClean="0"/>
              <a:t>Επίλυση ελεγκτικών προβλημάτων σε συνεργασία με τους εξωτερικούς ελεγκτές, </a:t>
            </a:r>
          </a:p>
          <a:p>
            <a:pPr algn="just"/>
            <a:r>
              <a:rPr lang="el-GR" dirty="0" smtClean="0"/>
              <a:t>Συμμόρφωση με τους κανονισμούς της Κεφαλαιαγοράς, </a:t>
            </a:r>
          </a:p>
          <a:p>
            <a:pPr algn="just"/>
            <a:r>
              <a:rPr lang="el-GR" dirty="0" smtClean="0"/>
              <a:t>Επισκόπηση προγραμμάτων ελέγχου και συντονισμός των προσπαθειών των εσωτερικών και εξωτερικών ελεγκτών, </a:t>
            </a:r>
          </a:p>
          <a:p>
            <a:pPr algn="just"/>
            <a:r>
              <a:rPr lang="el-GR" dirty="0" smtClean="0"/>
              <a:t>Θεώρηση σκοπού και συστήματος Εσωτερικού Ελέγχου, </a:t>
            </a:r>
          </a:p>
          <a:p>
            <a:pPr algn="just"/>
            <a:r>
              <a:rPr lang="el-GR" dirty="0" smtClean="0"/>
              <a:t>Θεώρηση προγράμματος Εσωτερικού Ελέγχου και συζήτηση-ανάλυση αποτελεσμάτων, </a:t>
            </a:r>
          </a:p>
          <a:p>
            <a:pPr algn="just"/>
            <a:r>
              <a:rPr lang="el-GR" dirty="0" smtClean="0"/>
              <a:t>Απάντηση σχετικών ερωτήσεων στα συμβούλια. </a:t>
            </a:r>
          </a:p>
          <a:p>
            <a:pPr algn="just"/>
            <a:r>
              <a:rPr lang="el-GR" dirty="0" smtClean="0"/>
              <a:t>Καθορισμός προτύπων αποδοτικότητας, </a:t>
            </a:r>
          </a:p>
          <a:p>
            <a:pPr algn="just"/>
            <a:r>
              <a:rPr lang="el-GR" dirty="0" smtClean="0"/>
              <a:t>Θεώρηση αποδοτικότητας της Διοίκησης, </a:t>
            </a:r>
          </a:p>
          <a:p>
            <a:pPr algn="just"/>
            <a:r>
              <a:rPr lang="el-GR" dirty="0" smtClean="0"/>
              <a:t>Μεγιστοποίηση του πλούτου των μετόχων, </a:t>
            </a:r>
          </a:p>
          <a:p>
            <a:pPr algn="just"/>
            <a:r>
              <a:rPr lang="el-GR" dirty="0" smtClean="0"/>
              <a:t>Επικοινωνία με όσους έχουν σημαντικό μερίδιο στον οργανισμό.</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hangingPunct="1"/>
            <a:r>
              <a:rPr lang="el-GR" b="1" dirty="0" smtClean="0">
                <a:solidFill>
                  <a:srgbClr val="7030A0"/>
                </a:solidFill>
                <a:ea typeface="ＭＳ Ｐゴシック" pitchFamily="34" charset="-128"/>
              </a:rPr>
              <a:t>Συντονισμός (</a:t>
            </a:r>
            <a:r>
              <a:rPr lang="en-US" b="1" dirty="0" smtClean="0">
                <a:solidFill>
                  <a:srgbClr val="7030A0"/>
                </a:solidFill>
                <a:ea typeface="ＭＳ Ｐゴシック" pitchFamily="34" charset="-128"/>
              </a:rPr>
              <a:t>Coordination</a:t>
            </a:r>
            <a:r>
              <a:rPr lang="el-GR" b="1" dirty="0" smtClean="0">
                <a:solidFill>
                  <a:srgbClr val="7030A0"/>
                </a:solidFill>
                <a:ea typeface="ＭＳ Ｐゴシック" pitchFamily="34" charset="-128"/>
              </a:rPr>
              <a:t>) [1]</a:t>
            </a:r>
            <a:endParaRPr lang="el-GR" dirty="0" smtClean="0">
              <a:solidFill>
                <a:srgbClr val="7030A0"/>
              </a:solidFill>
              <a:ea typeface="ＭＳ Ｐゴシック" pitchFamily="34" charset="-128"/>
            </a:endParaRPr>
          </a:p>
        </p:txBody>
      </p:sp>
      <p:sp>
        <p:nvSpPr>
          <p:cNvPr id="128002" name="2 - Θέση περιεχομένου"/>
          <p:cNvSpPr>
            <a:spLocks noGrp="1"/>
          </p:cNvSpPr>
          <p:nvPr>
            <p:ph idx="1"/>
          </p:nvPr>
        </p:nvSpPr>
        <p:spPr>
          <a:xfrm>
            <a:off x="228600" y="1447800"/>
            <a:ext cx="8763000" cy="5181600"/>
          </a:xfrm>
        </p:spPr>
        <p:txBody>
          <a:bodyPr/>
          <a:lstStyle/>
          <a:p>
            <a:pPr algn="just"/>
            <a:r>
              <a:rPr lang="el-GR" sz="2800" b="1" dirty="0" smtClean="0">
                <a:solidFill>
                  <a:srgbClr val="C00000"/>
                </a:solidFill>
                <a:ea typeface="ＭＳ Ｐゴシック" pitchFamily="34" charset="-128"/>
              </a:rPr>
              <a:t>Ο </a:t>
            </a:r>
            <a:r>
              <a:rPr lang="el-GR" sz="2800" b="1" dirty="0" smtClean="0">
                <a:solidFill>
                  <a:srgbClr val="C00000"/>
                </a:solidFill>
                <a:ea typeface="ＭＳ Ｐゴシック" pitchFamily="34" charset="-128"/>
              </a:rPr>
              <a:t>συντονισμός σχετίζεται άμεσα με την ηγεσία και τη συνεργασία των ατόμων σε ομάδες.</a:t>
            </a:r>
            <a:r>
              <a:rPr lang="el-GR" sz="2800" dirty="0" smtClean="0">
                <a:ea typeface="ＭＳ Ｐゴシック" pitchFamily="34" charset="-128"/>
              </a:rPr>
              <a:t> </a:t>
            </a:r>
            <a:endParaRPr lang="el-GR" sz="2800" dirty="0" smtClean="0">
              <a:ea typeface="ＭＳ Ｐゴシック" pitchFamily="34" charset="-128"/>
            </a:endParaRPr>
          </a:p>
          <a:p>
            <a:pPr algn="just"/>
            <a:r>
              <a:rPr lang="el-GR" sz="2800" b="1" dirty="0" smtClean="0">
                <a:solidFill>
                  <a:srgbClr val="7030A0"/>
                </a:solidFill>
                <a:ea typeface="ＭＳ Ｐゴシック" pitchFamily="34" charset="-128"/>
              </a:rPr>
              <a:t>Στόχος</a:t>
            </a:r>
            <a:r>
              <a:rPr lang="el-GR" sz="2800" dirty="0" smtClean="0">
                <a:solidFill>
                  <a:srgbClr val="7030A0"/>
                </a:solidFill>
                <a:ea typeface="ＭＳ Ｐゴシック" pitchFamily="34" charset="-128"/>
              </a:rPr>
              <a:t> </a:t>
            </a:r>
            <a:r>
              <a:rPr lang="el-GR" sz="2800" b="1" dirty="0" smtClean="0">
                <a:solidFill>
                  <a:srgbClr val="7030A0"/>
                </a:solidFill>
                <a:ea typeface="ＭＳ Ｐゴシック" pitchFamily="34" charset="-128"/>
              </a:rPr>
              <a:t>του συντονισμού </a:t>
            </a:r>
            <a:r>
              <a:rPr lang="el-GR" sz="2800" dirty="0" smtClean="0">
                <a:solidFill>
                  <a:srgbClr val="7030A0"/>
                </a:solidFill>
                <a:ea typeface="ＭＳ Ｐゴシック" pitchFamily="34" charset="-128"/>
              </a:rPr>
              <a:t>είναι ο επιμερισμός της συμπεριφοράς των μελών της ομάδας ώστε να τείνουν προς την αποτελεσματική υλοποίηση των στόχων της. </a:t>
            </a:r>
            <a:endParaRPr lang="el-GR" sz="2800" dirty="0" smtClean="0">
              <a:solidFill>
                <a:srgbClr val="7030A0"/>
              </a:solidFill>
              <a:ea typeface="ＭＳ Ｐゴシック" pitchFamily="34" charset="-128"/>
            </a:endParaRPr>
          </a:p>
          <a:p>
            <a:pPr algn="just"/>
            <a:r>
              <a:rPr lang="el-GR" sz="2800" b="1" dirty="0" smtClean="0">
                <a:ea typeface="ＭＳ Ｐゴシック" pitchFamily="34" charset="-128"/>
              </a:rPr>
              <a:t>Στόχος </a:t>
            </a:r>
            <a:r>
              <a:rPr lang="el-GR" sz="2800" b="1" dirty="0" smtClean="0">
                <a:ea typeface="ＭＳ Ｐゴシック" pitchFamily="34" charset="-128"/>
              </a:rPr>
              <a:t>του ηγέτη/συντονιστή </a:t>
            </a:r>
            <a:r>
              <a:rPr lang="el-GR" sz="2800" dirty="0" smtClean="0">
                <a:ea typeface="ＭＳ Ｐゴシック" pitchFamily="34" charset="-128"/>
              </a:rPr>
              <a:t>είναι να εξασφαλίζει την πρόθυμη και αποτελεσματική συνεργασία των ατόμων που συντονίζει, ώστε οι πράξεις τους και η γενικότερη συμπεριφορά τους να έχουν ως αποτέλεσμα την επίτευξη των επιδιωκόμενων στόχων.</a:t>
            </a:r>
          </a:p>
          <a:p>
            <a:pPr eaLnBrk="1" hangingPunct="1">
              <a:buFont typeface="Wingdings" pitchFamily="2" charset="2"/>
              <a:buNone/>
            </a:pPr>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lstStyle/>
          <a:p>
            <a:pPr eaLnBrk="1" hangingPunct="1"/>
            <a:r>
              <a:rPr lang="el-GR" b="1" dirty="0" smtClean="0">
                <a:solidFill>
                  <a:srgbClr val="7030A0"/>
                </a:solidFill>
                <a:ea typeface="ＭＳ Ｐゴシック" pitchFamily="34" charset="-128"/>
              </a:rPr>
              <a:t>Συντονισμός (</a:t>
            </a:r>
            <a:r>
              <a:rPr lang="en-US" b="1" dirty="0" smtClean="0">
                <a:solidFill>
                  <a:srgbClr val="7030A0"/>
                </a:solidFill>
                <a:ea typeface="ＭＳ Ｐゴシック" pitchFamily="34" charset="-128"/>
              </a:rPr>
              <a:t>Coordination</a:t>
            </a:r>
            <a:r>
              <a:rPr lang="el-GR" b="1" dirty="0" smtClean="0">
                <a:solidFill>
                  <a:srgbClr val="7030A0"/>
                </a:solidFill>
                <a:ea typeface="ＭＳ Ｐゴシック" pitchFamily="34" charset="-128"/>
              </a:rPr>
              <a:t>) [2]</a:t>
            </a:r>
          </a:p>
        </p:txBody>
      </p:sp>
      <p:sp>
        <p:nvSpPr>
          <p:cNvPr id="129026" name="2 - Θέση περιεχομένου"/>
          <p:cNvSpPr>
            <a:spLocks noGrp="1"/>
          </p:cNvSpPr>
          <p:nvPr>
            <p:ph idx="1"/>
          </p:nvPr>
        </p:nvSpPr>
        <p:spPr>
          <a:xfrm>
            <a:off x="152400" y="1143000"/>
            <a:ext cx="8812088" cy="5454352"/>
          </a:xfrm>
        </p:spPr>
        <p:txBody>
          <a:bodyPr>
            <a:normAutofit/>
          </a:bodyPr>
          <a:lstStyle/>
          <a:p>
            <a:pPr algn="just" eaLnBrk="1" hangingPunct="1"/>
            <a:r>
              <a:rPr lang="el-GR" dirty="0" smtClean="0">
                <a:ea typeface="ＭＳ Ｐゴシック" pitchFamily="34" charset="-128"/>
              </a:rPr>
              <a:t>Η ανάγκη για συντονισμό της επιμέρους ατομικής δράσης, απορρέει από την διαφορετική γνώμη που είναι φυσικό να υπάρχει σε ένα σύνολο ατόμων για το πώς θα επιτευχθούν οι ομαδικοί στόχοι που συγχρόνως είναι στόχοι της επιχείρησης. </a:t>
            </a:r>
          </a:p>
          <a:p>
            <a:pPr algn="just" eaLnBrk="1" hangingPunct="1"/>
            <a:r>
              <a:rPr lang="el-GR" dirty="0" smtClean="0">
                <a:ea typeface="ＭＳ Ｐゴシック" pitchFamily="34" charset="-128"/>
              </a:rPr>
              <a:t>Εάν μία επιχείρηση έχει καλό συντονισμό τα προβλήματα που εμφανίζονται επιλύονται αμέσως. Εάν δεν εμφανίζονται προβλήματα τότε η επιχείρηση έχει	</a:t>
            </a:r>
            <a:r>
              <a:rPr lang="el-GR" sz="3200" b="1" dirty="0" smtClean="0">
                <a:solidFill>
                  <a:srgbClr val="C00000"/>
                </a:solidFill>
                <a:ea typeface="ＭＳ Ｐゴシック" pitchFamily="34" charset="-128"/>
              </a:rPr>
              <a:t>ά ρ ι σ τ ο </a:t>
            </a:r>
            <a:r>
              <a:rPr lang="en-US" sz="3200" b="1" dirty="0" smtClean="0">
                <a:solidFill>
                  <a:srgbClr val="C00000"/>
                </a:solidFill>
                <a:ea typeface="ＭＳ Ｐゴシック" pitchFamily="34" charset="-128"/>
              </a:rPr>
              <a:t>  </a:t>
            </a:r>
            <a:r>
              <a:rPr lang="el-GR" sz="3200" b="1" dirty="0" smtClean="0">
                <a:solidFill>
                  <a:srgbClr val="C00000"/>
                </a:solidFill>
                <a:ea typeface="ＭＳ Ｐゴシック" pitchFamily="34" charset="-128"/>
              </a:rPr>
              <a:t>σ υ ν τ ο ν ι σ μ ό </a:t>
            </a:r>
          </a:p>
          <a:p>
            <a:pPr eaLnBrk="1" hangingPunct="1"/>
            <a:endParaRPr lang="el-GR" sz="3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562074"/>
          </a:xfrm>
        </p:spPr>
        <p:txBody>
          <a:bodyPr>
            <a:normAutofit fontScale="90000"/>
          </a:bodyPr>
          <a:lstStyle/>
          <a:p>
            <a:r>
              <a:rPr lang="el-GR" b="1" dirty="0" smtClean="0">
                <a:solidFill>
                  <a:srgbClr val="C00000"/>
                </a:solidFill>
                <a:ea typeface="ＭＳ Ｐゴシック" pitchFamily="34" charset="-128"/>
              </a:rPr>
              <a:t>Επίτευξη Συντονισμού (</a:t>
            </a:r>
            <a:r>
              <a:rPr lang="en-US" b="1" dirty="0" smtClean="0">
                <a:solidFill>
                  <a:srgbClr val="C00000"/>
                </a:solidFill>
                <a:ea typeface="ＭＳ Ｐゴシック" pitchFamily="34" charset="-128"/>
              </a:rPr>
              <a:t>Coordination</a:t>
            </a:r>
            <a:r>
              <a:rPr lang="el-GR" b="1" dirty="0" smtClean="0">
                <a:solidFill>
                  <a:srgbClr val="C00000"/>
                </a:solidFill>
                <a:ea typeface="ＭＳ Ｐゴシック" pitchFamily="34" charset="-128"/>
              </a:rPr>
              <a:t>) [1]</a:t>
            </a:r>
            <a:endParaRPr lang="el-GR" dirty="0">
              <a:solidFill>
                <a:srgbClr val="C00000"/>
              </a:solidFill>
            </a:endParaRPr>
          </a:p>
        </p:txBody>
      </p:sp>
      <p:sp>
        <p:nvSpPr>
          <p:cNvPr id="3" name="2 - Θέση περιεχομένου"/>
          <p:cNvSpPr>
            <a:spLocks noGrp="1"/>
          </p:cNvSpPr>
          <p:nvPr>
            <p:ph idx="1"/>
          </p:nvPr>
        </p:nvSpPr>
        <p:spPr>
          <a:xfrm>
            <a:off x="251520" y="908720"/>
            <a:ext cx="8712968" cy="5544616"/>
          </a:xfrm>
        </p:spPr>
        <p:txBody>
          <a:bodyPr>
            <a:normAutofit fontScale="92500"/>
          </a:bodyPr>
          <a:lstStyle/>
          <a:p>
            <a:pPr algn="just"/>
            <a:r>
              <a:rPr lang="el-GR" dirty="0" smtClean="0">
                <a:ea typeface="ＭＳ Ｐゴシック" pitchFamily="34" charset="-128"/>
              </a:rPr>
              <a:t>Συντονισμό σε μία επιχείρηση, μπορούμε να πετύχουμε με τα παρακάτω μέσα </a:t>
            </a:r>
            <a:r>
              <a:rPr lang="el-GR" b="1" dirty="0" smtClean="0">
                <a:ea typeface="ＭＳ Ｐゴシック" pitchFamily="34" charset="-128"/>
              </a:rPr>
              <a:t>: </a:t>
            </a:r>
          </a:p>
          <a:p>
            <a:pPr algn="just">
              <a:buNone/>
            </a:pPr>
            <a:r>
              <a:rPr lang="el-GR" dirty="0" smtClean="0">
                <a:ea typeface="ＭＳ Ｐゴシック" pitchFamily="34" charset="-128"/>
              </a:rPr>
              <a:t>1. Ένα δυναμικό Γενικό Διευθυντή που εφαρμόζει την χαραχθείσα πολιτική. </a:t>
            </a:r>
          </a:p>
          <a:p>
            <a:pPr algn="just">
              <a:buNone/>
            </a:pPr>
            <a:r>
              <a:rPr lang="el-GR" dirty="0" smtClean="0">
                <a:ea typeface="ＭＳ Ｐゴシック" pitchFamily="34" charset="-128"/>
              </a:rPr>
              <a:t>2. Με τακτικές συσκέψεις στο ανώτατο επίπεδο της διοίκησης της επιχείρησης για να διαπιστώνεται η πρόοδος προς την κατεύθυνση της πραγματοποίησης των στόχων. </a:t>
            </a:r>
          </a:p>
          <a:p>
            <a:pPr algn="just">
              <a:buNone/>
            </a:pPr>
            <a:r>
              <a:rPr lang="el-GR" dirty="0" smtClean="0">
                <a:ea typeface="ＭＳ Ｐゴシック" pitchFamily="34" charset="-128"/>
              </a:rPr>
              <a:t>3. Η διοίκηση της επιχείρησης αφού καθορίσει τους στόχους και την πολιτική, πρέπει να φροντίσει να φθάσουν μέχρι του κατωτέρου επιπέδου διοίκησης. </a:t>
            </a:r>
          </a:p>
          <a:p>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rmAutofit fontScale="90000"/>
          </a:bodyPr>
          <a:lstStyle/>
          <a:p>
            <a:r>
              <a:rPr lang="el-GR" b="1" dirty="0" smtClean="0">
                <a:solidFill>
                  <a:srgbClr val="C00000"/>
                </a:solidFill>
                <a:ea typeface="ＭＳ Ｐゴシック" pitchFamily="34" charset="-128"/>
              </a:rPr>
              <a:t>Επίτευξη Συντονισμού (</a:t>
            </a:r>
            <a:r>
              <a:rPr lang="en-US" b="1" dirty="0" smtClean="0">
                <a:solidFill>
                  <a:srgbClr val="C00000"/>
                </a:solidFill>
                <a:ea typeface="ＭＳ Ｐゴシック" pitchFamily="34" charset="-128"/>
              </a:rPr>
              <a:t>Coordination</a:t>
            </a:r>
            <a:r>
              <a:rPr lang="el-GR" b="1" dirty="0" smtClean="0">
                <a:solidFill>
                  <a:srgbClr val="C00000"/>
                </a:solidFill>
                <a:ea typeface="ＭＳ Ｐゴシック" pitchFamily="34" charset="-128"/>
              </a:rPr>
              <a:t>) [2]</a:t>
            </a:r>
            <a:endParaRPr lang="el-GR" dirty="0">
              <a:solidFill>
                <a:srgbClr val="C00000"/>
              </a:solidFill>
            </a:endParaRPr>
          </a:p>
        </p:txBody>
      </p:sp>
      <p:sp>
        <p:nvSpPr>
          <p:cNvPr id="3" name="2 - Θέση περιεχομένου"/>
          <p:cNvSpPr>
            <a:spLocks noGrp="1"/>
          </p:cNvSpPr>
          <p:nvPr>
            <p:ph idx="1"/>
          </p:nvPr>
        </p:nvSpPr>
        <p:spPr>
          <a:xfrm>
            <a:off x="179512" y="1052736"/>
            <a:ext cx="8784976" cy="5472608"/>
          </a:xfrm>
        </p:spPr>
        <p:txBody>
          <a:bodyPr>
            <a:normAutofit fontScale="92500" lnSpcReduction="10000"/>
          </a:bodyPr>
          <a:lstStyle/>
          <a:p>
            <a:pPr algn="just">
              <a:buNone/>
            </a:pPr>
            <a:r>
              <a:rPr lang="el-GR" dirty="0" smtClean="0">
                <a:ea typeface="ＭＳ Ｐゴシック" pitchFamily="34" charset="-128"/>
              </a:rPr>
              <a:t>4. Με την θέσπιση Προϋπολογιστικού Ελέγχου. </a:t>
            </a:r>
          </a:p>
          <a:p>
            <a:pPr algn="just">
              <a:buNone/>
            </a:pPr>
            <a:r>
              <a:rPr lang="el-GR" dirty="0" smtClean="0">
                <a:ea typeface="ＭＳ Ｐゴシック" pitchFamily="34" charset="-128"/>
              </a:rPr>
              <a:t>5. Με τον ορισμό στελεχών της επιχείρησης που θα προΐστανται των διαφόρων τομέων και τμημάτων. </a:t>
            </a:r>
          </a:p>
          <a:p>
            <a:pPr algn="just">
              <a:buNone/>
            </a:pPr>
            <a:r>
              <a:rPr lang="el-GR" dirty="0" smtClean="0">
                <a:ea typeface="ＭＳ Ｐゴシック" pitchFamily="34" charset="-128"/>
              </a:rPr>
              <a:t>6. Με την εξασφάλιση ενός ρεαλιστικού οργανωτικού σχήματος. </a:t>
            </a:r>
          </a:p>
          <a:p>
            <a:pPr algn="just">
              <a:buNone/>
            </a:pPr>
            <a:r>
              <a:rPr lang="el-GR" dirty="0" smtClean="0">
                <a:ea typeface="ＭＳ Ｐゴシック" pitchFamily="34" charset="-128"/>
              </a:rPr>
              <a:t>7. Με την συνεχή εκπαίδευση του προσωπικού και των στελεχών. </a:t>
            </a:r>
          </a:p>
          <a:p>
            <a:pPr algn="just">
              <a:buNone/>
            </a:pPr>
            <a:r>
              <a:rPr lang="el-GR" dirty="0" smtClean="0">
                <a:ea typeface="ＭＳ Ｐゴシック" pitchFamily="34" charset="-128"/>
              </a:rPr>
              <a:t>8. Με </a:t>
            </a:r>
            <a:r>
              <a:rPr lang="el-GR" dirty="0" smtClean="0">
                <a:ea typeface="ＭＳ Ｐゴシック" pitchFamily="34" charset="-128"/>
              </a:rPr>
              <a:t>την ενθάρρυνση της πρωτοβουλίας του </a:t>
            </a:r>
            <a:r>
              <a:rPr lang="el-GR" dirty="0" smtClean="0">
                <a:ea typeface="ＭＳ Ｐゴシック" pitchFamily="34" charset="-128"/>
              </a:rPr>
              <a:t>προσωπικού, </a:t>
            </a:r>
            <a:r>
              <a:rPr lang="el-GR" dirty="0" smtClean="0">
                <a:ea typeface="ＭＳ Ｐゴシック" pitchFamily="34" charset="-128"/>
              </a:rPr>
              <a:t>έτσι ώστε </a:t>
            </a:r>
            <a:r>
              <a:rPr lang="el-GR" dirty="0" smtClean="0">
                <a:ea typeface="ＭＳ Ｐゴシック" pitchFamily="34" charset="-128"/>
              </a:rPr>
              <a:t>αυτό να </a:t>
            </a:r>
            <a:r>
              <a:rPr lang="el-GR" dirty="0" smtClean="0">
                <a:ea typeface="ＭＳ Ｐゴシック" pitchFamily="34" charset="-128"/>
              </a:rPr>
              <a:t>αναπτύξει υψηλό </a:t>
            </a:r>
            <a:r>
              <a:rPr lang="el-GR" dirty="0" smtClean="0">
                <a:ea typeface="ＭＳ Ｐゴシック" pitchFamily="34" charset="-128"/>
              </a:rPr>
              <a:t>ηθικό, </a:t>
            </a:r>
            <a:r>
              <a:rPr lang="el-GR" dirty="0" smtClean="0">
                <a:ea typeface="ＭＳ Ｐゴシック" pitchFamily="34" charset="-128"/>
              </a:rPr>
              <a:t>όσον αφορά την προσφορά εργασίας προς την επιχείρηση. </a:t>
            </a:r>
          </a:p>
          <a:p>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pPr eaLnBrk="1" hangingPunct="1"/>
            <a:r>
              <a:rPr lang="el-GR" b="1" dirty="0" smtClean="0">
                <a:solidFill>
                  <a:srgbClr val="006600"/>
                </a:solidFill>
                <a:ea typeface="ＭＳ Ｐゴシック" pitchFamily="34" charset="-128"/>
              </a:rPr>
              <a:t>Στελέχωση</a:t>
            </a:r>
            <a:r>
              <a:rPr lang="el-GR" dirty="0" smtClean="0">
                <a:solidFill>
                  <a:srgbClr val="006600"/>
                </a:solidFill>
                <a:ea typeface="ＭＳ Ｐゴシック" pitchFamily="34" charset="-128"/>
              </a:rPr>
              <a:t> (</a:t>
            </a:r>
            <a:r>
              <a:rPr lang="el-GR" b="1" dirty="0" smtClean="0">
                <a:solidFill>
                  <a:srgbClr val="006600"/>
                </a:solidFill>
                <a:ea typeface="ＭＳ Ｐゴシック" pitchFamily="34" charset="-128"/>
              </a:rPr>
              <a:t>Staffing</a:t>
            </a:r>
            <a:r>
              <a:rPr lang="el-GR" dirty="0" smtClean="0">
                <a:solidFill>
                  <a:srgbClr val="006600"/>
                </a:solidFill>
                <a:ea typeface="ＭＳ Ｐゴシック" pitchFamily="34" charset="-128"/>
              </a:rPr>
              <a:t>)</a:t>
            </a:r>
          </a:p>
        </p:txBody>
      </p:sp>
      <p:sp>
        <p:nvSpPr>
          <p:cNvPr id="132098" name="2 - Θέση περιεχομένου"/>
          <p:cNvSpPr>
            <a:spLocks noGrp="1"/>
          </p:cNvSpPr>
          <p:nvPr>
            <p:ph idx="1"/>
          </p:nvPr>
        </p:nvSpPr>
        <p:spPr>
          <a:xfrm>
            <a:off x="179512" y="1295400"/>
            <a:ext cx="8812088" cy="5257800"/>
          </a:xfrm>
        </p:spPr>
        <p:txBody>
          <a:bodyPr>
            <a:normAutofit lnSpcReduction="10000"/>
          </a:bodyPr>
          <a:lstStyle/>
          <a:p>
            <a:pPr algn="just"/>
            <a:r>
              <a:rPr lang="el-GR" dirty="0" smtClean="0">
                <a:ea typeface="ＭＳ Ｐゴシック" pitchFamily="34" charset="-128"/>
              </a:rPr>
              <a:t>Η στελέχωση (staffing) έχει να κάνει με το να βρεθούν οι κατάλληλοι άνθρωποι που θα στελεχώσουν τις θέσεις της επιχείρησης. Η λέξη-κλειδί εδώ είναι η </a:t>
            </a:r>
            <a:r>
              <a:rPr lang="ja-JP" altLang="el-GR" dirty="0" smtClean="0">
                <a:ea typeface="ＭＳ Ｐゴシック" pitchFamily="34" charset="-128"/>
              </a:rPr>
              <a:t>“</a:t>
            </a:r>
            <a:r>
              <a:rPr lang="el-GR" altLang="ja-JP" dirty="0" smtClean="0">
                <a:ea typeface="ＭＳ Ｐゴシック" pitchFamily="34" charset="-128"/>
              </a:rPr>
              <a:t>κατάλληλοι</a:t>
            </a:r>
            <a:r>
              <a:rPr lang="ja-JP" altLang="el-GR" dirty="0" smtClean="0">
                <a:ea typeface="ＭＳ Ｐゴシック" pitchFamily="34" charset="-128"/>
              </a:rPr>
              <a:t>”</a:t>
            </a:r>
            <a:r>
              <a:rPr lang="el-GR" altLang="ja-JP" dirty="0" smtClean="0">
                <a:ea typeface="ＭＳ Ｐゴシック" pitchFamily="34" charset="-128"/>
              </a:rPr>
              <a:t>. Πέρα από αυτό, όπως είναι φυσικό, το να βρεθούν οι κατάλληλοι άνθρωποι δεν σημαίνει ότι η λειτουργία της στελέχωσης έχει τελειώσει. Θέματα όπως είναι οι προαγωγές, η αξιολόγηση, η εκπαίδευση κ.λπ. εμπίπτουν στη λειτουργία της στελέχωσης/διοίκησης ανθρωπίνων πόρων (Human Resources Management).</a:t>
            </a:r>
          </a:p>
          <a:p>
            <a:pPr eaLnBrk="1" hangingPunct="1"/>
            <a:endParaRPr lang="el-G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323528" y="476672"/>
            <a:ext cx="8496944" cy="5760640"/>
          </a:xfrm>
        </p:spPr>
        <p:txBody>
          <a:bodyPr>
            <a:normAutofit fontScale="90000"/>
          </a:bodyPr>
          <a:lstStyle/>
          <a:p>
            <a:pPr marL="742950" indent="-742950"/>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b="1" dirty="0" smtClean="0">
                <a:solidFill>
                  <a:srgbClr val="FF0000"/>
                </a:solidFill>
                <a:ea typeface="ＭＳ Ｐゴシック" pitchFamily="34" charset="-128"/>
              </a:rPr>
              <a:t>Τα 4 Συστήματα Διοίκησης</a:t>
            </a:r>
            <a:r>
              <a:rPr lang="el-GR" sz="3600" b="1" dirty="0" smtClean="0">
                <a:solidFill>
                  <a:srgbClr val="FF0000"/>
                </a:solidFill>
                <a:ea typeface="ＭＳ Ｐゴシック" pitchFamily="34" charset="-128"/>
              </a:rPr>
              <a:t> </a:t>
            </a:r>
            <a:br>
              <a:rPr lang="el-GR" sz="3600" b="1" dirty="0" smtClean="0">
                <a:solidFill>
                  <a:srgbClr val="FF0000"/>
                </a:solidFill>
                <a:ea typeface="ＭＳ Ｐゴシック" pitchFamily="34" charset="-128"/>
              </a:rPr>
            </a:br>
            <a:r>
              <a:rPr lang="el-GR" b="1" dirty="0" smtClean="0">
                <a:solidFill>
                  <a:srgbClr val="FF0000"/>
                </a:solidFill>
                <a:ea typeface="ＭＳ Ｐゴシック" pitchFamily="34" charset="-128"/>
              </a:rPr>
              <a:t>του </a:t>
            </a:r>
            <a:r>
              <a:rPr lang="en-US" b="1" dirty="0" smtClean="0">
                <a:solidFill>
                  <a:srgbClr val="FF0000"/>
                </a:solidFill>
                <a:ea typeface="ＭＳ Ｐゴシック" pitchFamily="34" charset="-128"/>
              </a:rPr>
              <a:t>Likert</a:t>
            </a: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dirty="0" smtClean="0">
                <a:solidFill>
                  <a:srgbClr val="FFFF00"/>
                </a:solidFill>
                <a:ea typeface="ＭＳ Ｐゴシック" pitchFamily="34" charset="-128"/>
              </a:rPr>
              <a:t> </a:t>
            </a:r>
            <a:br>
              <a:rPr lang="el-GR" dirty="0" smtClean="0">
                <a:solidFill>
                  <a:srgbClr val="FFFF00"/>
                </a:solidFill>
                <a:ea typeface="ＭＳ Ｐゴシック" pitchFamily="34" charset="-128"/>
              </a:rPr>
            </a:br>
            <a:r>
              <a:rPr lang="el-GR" sz="3600" b="1" dirty="0" smtClean="0">
                <a:solidFill>
                  <a:srgbClr val="002060"/>
                </a:solidFill>
                <a:ea typeface="ＭＳ Ｐゴシック" pitchFamily="34" charset="-128"/>
              </a:rPr>
              <a:t>1.</a:t>
            </a:r>
            <a:r>
              <a:rPr lang="el-GR" sz="3600" b="1" dirty="0" smtClean="0">
                <a:solidFill>
                  <a:srgbClr val="FFFF00"/>
                </a:solidFill>
                <a:ea typeface="ＭＳ Ｐゴシック" pitchFamily="34" charset="-128"/>
              </a:rPr>
              <a:t> </a:t>
            </a:r>
            <a:r>
              <a:rPr lang="el-GR" sz="3600" b="1" dirty="0" smtClean="0">
                <a:solidFill>
                  <a:srgbClr val="002060"/>
                </a:solidFill>
                <a:ea typeface="ＭＳ Ｐゴシック" pitchFamily="34" charset="-128"/>
              </a:rPr>
              <a:t>Εκμεταλλευτικό – Εξουσιαστικό</a:t>
            </a:r>
            <a:br>
              <a:rPr lang="el-GR" sz="3600" b="1" dirty="0" smtClean="0">
                <a:solidFill>
                  <a:srgbClr val="002060"/>
                </a:solidFill>
                <a:ea typeface="ＭＳ Ｐゴシック" pitchFamily="34" charset="-128"/>
              </a:rPr>
            </a:br>
            <a:r>
              <a:rPr lang="el-GR" sz="3600" b="1" dirty="0" smtClean="0">
                <a:solidFill>
                  <a:srgbClr val="002060"/>
                </a:solidFill>
                <a:ea typeface="ＭＳ Ｐゴシック" pitchFamily="34" charset="-128"/>
              </a:rPr>
              <a:t/>
            </a:r>
            <a:br>
              <a:rPr lang="el-GR" sz="3600" b="1" dirty="0" smtClean="0">
                <a:solidFill>
                  <a:srgbClr val="002060"/>
                </a:solidFill>
                <a:ea typeface="ＭＳ Ｐゴシック" pitchFamily="34" charset="-128"/>
              </a:rPr>
            </a:br>
            <a:r>
              <a:rPr lang="el-GR" sz="3600" b="1" dirty="0" smtClean="0">
                <a:solidFill>
                  <a:srgbClr val="7030A0"/>
                </a:solidFill>
                <a:ea typeface="ＭＳ Ｐゴシック" pitchFamily="34" charset="-128"/>
              </a:rPr>
              <a:t>2.  Φιλανθρωπικό – Εξουσιαστικό</a:t>
            </a:r>
            <a:r>
              <a:rPr lang="el-GR" sz="3600" b="1" dirty="0" smtClean="0">
                <a:solidFill>
                  <a:srgbClr val="002060"/>
                </a:solidFill>
                <a:ea typeface="ＭＳ Ｐゴシック" pitchFamily="34" charset="-128"/>
              </a:rPr>
              <a:t/>
            </a:r>
            <a:br>
              <a:rPr lang="el-GR" sz="3600" b="1" dirty="0" smtClean="0">
                <a:solidFill>
                  <a:srgbClr val="002060"/>
                </a:solidFill>
                <a:ea typeface="ＭＳ Ｐゴシック" pitchFamily="34" charset="-128"/>
              </a:rPr>
            </a:br>
            <a:r>
              <a:rPr lang="el-GR" sz="3600" b="1" dirty="0" smtClean="0">
                <a:solidFill>
                  <a:srgbClr val="002060"/>
                </a:solidFill>
                <a:ea typeface="ＭＳ Ｐゴシック" pitchFamily="34" charset="-128"/>
              </a:rPr>
              <a:t/>
            </a:r>
            <a:br>
              <a:rPr lang="el-GR" sz="3600" b="1" dirty="0" smtClean="0">
                <a:solidFill>
                  <a:srgbClr val="002060"/>
                </a:solidFill>
                <a:ea typeface="ＭＳ Ｐゴシック" pitchFamily="34" charset="-128"/>
              </a:rPr>
            </a:br>
            <a:r>
              <a:rPr lang="el-GR" sz="3600" b="1" dirty="0" smtClean="0">
                <a:solidFill>
                  <a:srgbClr val="002060"/>
                </a:solidFill>
                <a:ea typeface="ＭＳ Ｐゴシック" pitchFamily="34" charset="-128"/>
              </a:rPr>
              <a:t> </a:t>
            </a:r>
            <a:r>
              <a:rPr lang="el-GR" sz="3600" b="1" dirty="0" smtClean="0">
                <a:solidFill>
                  <a:schemeClr val="accent3">
                    <a:lumMod val="50000"/>
                  </a:schemeClr>
                </a:solidFill>
                <a:ea typeface="ＭＳ Ｐゴシック" pitchFamily="34" charset="-128"/>
              </a:rPr>
              <a:t>3. Συμβουλευτικό</a:t>
            </a:r>
            <a:br>
              <a:rPr lang="el-GR" sz="3600" b="1" dirty="0" smtClean="0">
                <a:solidFill>
                  <a:schemeClr val="accent3">
                    <a:lumMod val="50000"/>
                  </a:schemeClr>
                </a:solidFill>
                <a:ea typeface="ＭＳ Ｐゴシック" pitchFamily="34" charset="-128"/>
              </a:rPr>
            </a:br>
            <a:r>
              <a:rPr lang="el-GR" sz="3600" b="1" dirty="0" smtClean="0">
                <a:solidFill>
                  <a:srgbClr val="002060"/>
                </a:solidFill>
                <a:ea typeface="ＭＳ Ｐゴシック" pitchFamily="34" charset="-128"/>
              </a:rPr>
              <a:t/>
            </a:r>
            <a:br>
              <a:rPr lang="el-GR" sz="3600" b="1" dirty="0" smtClean="0">
                <a:solidFill>
                  <a:srgbClr val="002060"/>
                </a:solidFill>
                <a:ea typeface="ＭＳ Ｐゴシック" pitchFamily="34" charset="-128"/>
              </a:rPr>
            </a:br>
            <a:r>
              <a:rPr lang="el-GR" sz="3600" b="1" dirty="0" smtClean="0">
                <a:solidFill>
                  <a:srgbClr val="002060"/>
                </a:solidFill>
                <a:ea typeface="ＭＳ Ｐゴシック" pitchFamily="34" charset="-128"/>
              </a:rPr>
              <a:t> </a:t>
            </a:r>
            <a:r>
              <a:rPr lang="el-GR" sz="3600" b="1" dirty="0" smtClean="0">
                <a:solidFill>
                  <a:schemeClr val="accent6">
                    <a:lumMod val="50000"/>
                  </a:schemeClr>
                </a:solidFill>
                <a:ea typeface="ＭＳ Ｐゴシック" pitchFamily="34" charset="-128"/>
              </a:rPr>
              <a:t>4. Συμμετοχικό </a:t>
            </a:r>
            <a:r>
              <a:rPr lang="el-GR" sz="3600" b="1" dirty="0" smtClean="0">
                <a:solidFill>
                  <a:srgbClr val="FF0000"/>
                </a:solidFill>
                <a:ea typeface="ＭＳ Ｐゴシック" pitchFamily="34" charset="-128"/>
              </a:rPr>
              <a:t/>
            </a:r>
            <a:br>
              <a:rPr lang="el-GR" sz="3600" b="1" dirty="0" smtClean="0">
                <a:solidFill>
                  <a:srgbClr val="FF0000"/>
                </a:solidFill>
                <a:ea typeface="ＭＳ Ｐゴシック" pitchFamily="34" charset="-128"/>
              </a:rPr>
            </a:b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r>
              <a:rPr lang="el-GR" b="1" dirty="0" smtClean="0">
                <a:solidFill>
                  <a:srgbClr val="FF0000"/>
                </a:solidFill>
                <a:ea typeface="ＭＳ Ｐゴシック" pitchFamily="34" charset="-128"/>
              </a:rPr>
              <a:t/>
            </a:r>
            <a:br>
              <a:rPr lang="el-GR" b="1" dirty="0" smtClean="0">
                <a:solidFill>
                  <a:srgbClr val="FF0000"/>
                </a:solidFill>
                <a:ea typeface="ＭＳ Ｐゴシック" pitchFamily="34" charset="-128"/>
              </a:rPr>
            </a:br>
            <a:endParaRPr lang="el-GR" b="1" dirty="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9512" y="274638"/>
            <a:ext cx="8640960" cy="1143000"/>
          </a:xfrm>
        </p:spPr>
        <p:txBody>
          <a:bodyPr/>
          <a:lstStyle/>
          <a:p>
            <a:pPr eaLnBrk="1" hangingPunct="1"/>
            <a:r>
              <a:rPr lang="el-GR" b="1" dirty="0" smtClean="0">
                <a:solidFill>
                  <a:srgbClr val="002060"/>
                </a:solidFill>
                <a:ea typeface="ＭＳ Ｐゴシック" pitchFamily="34" charset="-128"/>
              </a:rPr>
              <a:t>1. Εκμεταλλευτικό</a:t>
            </a:r>
            <a:r>
              <a:rPr lang="el-GR" b="1" dirty="0" smtClean="0">
                <a:solidFill>
                  <a:srgbClr val="FFFF00"/>
                </a:solidFill>
                <a:ea typeface="ＭＳ Ｐゴシック" pitchFamily="34" charset="-128"/>
              </a:rPr>
              <a:t> </a:t>
            </a:r>
            <a:r>
              <a:rPr lang="el-GR" b="1" dirty="0" smtClean="0">
                <a:solidFill>
                  <a:srgbClr val="002060"/>
                </a:solidFill>
                <a:ea typeface="ＭＳ Ｐゴシック" pitchFamily="34" charset="-128"/>
              </a:rPr>
              <a:t>– Εξουσιαστικό</a:t>
            </a:r>
          </a:p>
        </p:txBody>
      </p:sp>
      <p:sp>
        <p:nvSpPr>
          <p:cNvPr id="34818" name="Rectangle 3"/>
          <p:cNvSpPr>
            <a:spLocks noGrp="1" noChangeArrowheads="1"/>
          </p:cNvSpPr>
          <p:nvPr>
            <p:ph idx="1"/>
          </p:nvPr>
        </p:nvSpPr>
        <p:spPr/>
        <p:txBody>
          <a:bodyPr/>
          <a:lstStyle/>
          <a:p>
            <a:pPr eaLnBrk="1" hangingPunct="1"/>
            <a:endParaRPr lang="el-GR" dirty="0" smtClean="0">
              <a:ea typeface="ＭＳ Ｐゴシック" pitchFamily="34" charset="-128"/>
            </a:endParaRPr>
          </a:p>
          <a:p>
            <a:pPr algn="just" eaLnBrk="1" hangingPunct="1"/>
            <a:r>
              <a:rPr lang="el-GR" dirty="0" smtClean="0">
                <a:latin typeface="Arial" pitchFamily="34" charset="0"/>
                <a:ea typeface="ＭＳ Ｐゴシック" pitchFamily="34" charset="-128"/>
                <a:cs typeface="Arial" pitchFamily="34" charset="0"/>
              </a:rPr>
              <a:t>Οι μάνατζερ δεν έχουν εμπιστοσύνη και πίστη στους υφισταμένους.</a:t>
            </a:r>
          </a:p>
          <a:p>
            <a:pPr algn="just" eaLnBrk="1" hangingPunct="1">
              <a:buFont typeface="Wingdings" pitchFamily="2" charset="2"/>
              <a:buNone/>
            </a:pPr>
            <a:endParaRPr lang="el-GR" dirty="0" smtClean="0">
              <a:latin typeface="Arial" pitchFamily="34" charset="0"/>
              <a:ea typeface="ＭＳ Ｐゴシック" pitchFamily="34" charset="-128"/>
              <a:cs typeface="Arial" pitchFamily="34" charset="0"/>
            </a:endParaRPr>
          </a:p>
          <a:p>
            <a:pPr algn="just" eaLnBrk="1" hangingPunct="1"/>
            <a:r>
              <a:rPr lang="el-GR" dirty="0" smtClean="0">
                <a:latin typeface="Arial" pitchFamily="34" charset="0"/>
                <a:ea typeface="ＭＳ Ｐゴシック" pitchFamily="34" charset="-128"/>
                <a:cs typeface="Arial" pitchFamily="34" charset="0"/>
              </a:rPr>
              <a:t>Ο έλεγχος συγκεντρώνεται στο ανώτατο μάνατζμεντ.</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l-GR" b="1" dirty="0" smtClean="0">
                <a:solidFill>
                  <a:srgbClr val="7030A0"/>
                </a:solidFill>
                <a:ea typeface="ＭＳ Ｐゴシック" pitchFamily="34" charset="-128"/>
              </a:rPr>
              <a:t>2. Φιλανθρωπικό – Εξουσιαστικό</a:t>
            </a:r>
          </a:p>
        </p:txBody>
      </p:sp>
      <p:sp>
        <p:nvSpPr>
          <p:cNvPr id="35842" name="Rectangle 3"/>
          <p:cNvSpPr>
            <a:spLocks noGrp="1" noChangeArrowheads="1"/>
          </p:cNvSpPr>
          <p:nvPr>
            <p:ph idx="1"/>
          </p:nvPr>
        </p:nvSpPr>
        <p:spPr/>
        <p:txBody>
          <a:bodyPr/>
          <a:lstStyle/>
          <a:p>
            <a:pPr algn="ctr" eaLnBrk="1" hangingPunct="1">
              <a:buFont typeface="Wingdings" pitchFamily="2" charset="2"/>
              <a:buNone/>
            </a:pPr>
            <a:endParaRPr lang="el-GR" dirty="0" smtClean="0">
              <a:ea typeface="ＭＳ Ｐゴシック" pitchFamily="34" charset="-128"/>
            </a:endParaRPr>
          </a:p>
          <a:p>
            <a:pPr algn="just">
              <a:lnSpc>
                <a:spcPct val="150000"/>
              </a:lnSpc>
            </a:pPr>
            <a:r>
              <a:rPr lang="el-GR" dirty="0" smtClean="0">
                <a:latin typeface="Arial" pitchFamily="34" charset="0"/>
                <a:ea typeface="ＭＳ Ｐゴシック" pitchFamily="34" charset="-128"/>
                <a:cs typeface="Arial" pitchFamily="34" charset="0"/>
              </a:rPr>
              <a:t>Οι μάνατζερ έχουν συγκαταβατική πίστη κι εμπιστοσύνη στους υφισταμένους τους, όπως το αφεντικό στους δούλους του.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t>ΡΩΣΙΑ ΚΑΙ ΕτΔ</a:t>
            </a:r>
            <a:endParaRPr lang="el-GR" b="1" dirty="0"/>
          </a:p>
        </p:txBody>
      </p:sp>
      <p:sp>
        <p:nvSpPr>
          <p:cNvPr id="3" name="2 - Θέση περιεχομένου"/>
          <p:cNvSpPr>
            <a:spLocks noGrp="1"/>
          </p:cNvSpPr>
          <p:nvPr>
            <p:ph idx="1"/>
          </p:nvPr>
        </p:nvSpPr>
        <p:spPr>
          <a:xfrm>
            <a:off x="179512" y="980728"/>
            <a:ext cx="8640960" cy="5544616"/>
          </a:xfrm>
        </p:spPr>
        <p:txBody>
          <a:bodyPr>
            <a:normAutofit fontScale="92500" lnSpcReduction="10000"/>
          </a:bodyPr>
          <a:lstStyle/>
          <a:p>
            <a:pPr algn="just"/>
            <a:r>
              <a:rPr lang="el-GR" dirty="0" smtClean="0">
                <a:latin typeface="Arial" pitchFamily="34" charset="0"/>
                <a:cs typeface="Arial" pitchFamily="34" charset="0"/>
              </a:rPr>
              <a:t>Περαιτέρω, </a:t>
            </a:r>
            <a:r>
              <a:rPr lang="el-GR" dirty="0" smtClean="0">
                <a:solidFill>
                  <a:srgbClr val="FF0000"/>
                </a:solidFill>
                <a:latin typeface="Arial" pitchFamily="34" charset="0"/>
                <a:cs typeface="Arial" pitchFamily="34" charset="0"/>
              </a:rPr>
              <a:t>η έλλειψη ισχυρών συστηµάτων εταιρικής διακυβέρνησης δεν επιτρέπει την ανάπτυξη της κεφαλαιαγοράς. </a:t>
            </a:r>
            <a:r>
              <a:rPr lang="el-GR" dirty="0" smtClean="0">
                <a:latin typeface="Arial" pitchFamily="34" charset="0"/>
                <a:cs typeface="Arial" pitchFamily="34" charset="0"/>
              </a:rPr>
              <a:t>Για παράδειγμα στη Ρωσία, που η ύπαρξη ασθενών συστημάτων εταιρικής διακυβέρνησης έχει σαν αποτέλεσμα την συστηµατική ιδιοποίηση των περιουσιακών στοιχείων των επιχειρήσεων που πρόσφατα ιδιωτικοποιήθηκαν από τα διευθυντικά τους στελέχη, παρατηρείται αποθάρρυνση των επενδυτών να προσφέρουν κεφάλαια στις επιχειρήσεις, οδηγώντας την κεφαλαιαγορά σε µαρασµό. </a:t>
            </a:r>
            <a:endParaRPr lang="el-GR" dirty="0">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l-GR" sz="4800" b="1" dirty="0" smtClean="0">
                <a:solidFill>
                  <a:schemeClr val="accent3">
                    <a:lumMod val="50000"/>
                  </a:schemeClr>
                </a:solidFill>
                <a:ea typeface="ＭＳ Ｐゴシック" pitchFamily="34" charset="-128"/>
              </a:rPr>
              <a:t>3. Συμβουλευτικό</a:t>
            </a:r>
          </a:p>
        </p:txBody>
      </p:sp>
      <p:sp>
        <p:nvSpPr>
          <p:cNvPr id="36866" name="Rectangle 3"/>
          <p:cNvSpPr>
            <a:spLocks noGrp="1" noChangeArrowheads="1"/>
          </p:cNvSpPr>
          <p:nvPr>
            <p:ph idx="1"/>
          </p:nvPr>
        </p:nvSpPr>
        <p:spPr/>
        <p:txBody>
          <a:bodyPr/>
          <a:lstStyle/>
          <a:p>
            <a:pPr algn="just" eaLnBrk="1" hangingPunct="1">
              <a:lnSpc>
                <a:spcPct val="130000"/>
              </a:lnSpc>
            </a:pPr>
            <a:r>
              <a:rPr lang="el-GR" dirty="0" smtClean="0">
                <a:latin typeface="Arial" pitchFamily="34" charset="0"/>
                <a:ea typeface="ＭＳ Ｐゴシック" pitchFamily="34" charset="-128"/>
                <a:cs typeface="Arial" pitchFamily="34" charset="0"/>
              </a:rPr>
              <a:t>Οι μάνατζερ έχουν ουσιαστική, αλλά όχι πλήρη εμπιστοσύνη και πίστη στους υφισταμένους.</a:t>
            </a:r>
          </a:p>
          <a:p>
            <a:pPr algn="just" eaLnBrk="1" hangingPunct="1">
              <a:lnSpc>
                <a:spcPct val="130000"/>
              </a:lnSpc>
            </a:pPr>
            <a:r>
              <a:rPr lang="el-GR" dirty="0" smtClean="0">
                <a:latin typeface="Arial" pitchFamily="34" charset="0"/>
                <a:ea typeface="ＭＳ Ｐゴシック" pitchFamily="34" charset="-128"/>
                <a:cs typeface="Arial" pitchFamily="34" charset="0"/>
              </a:rPr>
              <a:t>Μπορεί να υπάρχει άτυπη οργάνωση που αντιστρατεύεται τους στόχους της τυπικής οργάνωσης.</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l-GR" dirty="0" smtClean="0">
                <a:solidFill>
                  <a:srgbClr val="FFFF00"/>
                </a:solidFill>
                <a:ea typeface="ＭＳ Ｐゴシック" pitchFamily="34" charset="-128"/>
              </a:rPr>
              <a:t/>
            </a:r>
            <a:br>
              <a:rPr lang="el-GR" dirty="0" smtClean="0">
                <a:solidFill>
                  <a:srgbClr val="FFFF00"/>
                </a:solidFill>
                <a:ea typeface="ＭＳ Ｐゴシック" pitchFamily="34" charset="-128"/>
              </a:rPr>
            </a:br>
            <a:r>
              <a:rPr lang="el-GR" b="1" dirty="0" smtClean="0">
                <a:solidFill>
                  <a:schemeClr val="accent6">
                    <a:lumMod val="50000"/>
                  </a:schemeClr>
                </a:solidFill>
                <a:ea typeface="ＭＳ Ｐゴシック" pitchFamily="34" charset="-128"/>
              </a:rPr>
              <a:t>4. Συμμετοχικό</a:t>
            </a:r>
            <a:r>
              <a:rPr lang="el-GR" dirty="0" smtClean="0">
                <a:solidFill>
                  <a:schemeClr val="accent6">
                    <a:lumMod val="50000"/>
                  </a:schemeClr>
                </a:solidFill>
                <a:ea typeface="ＭＳ Ｐゴシック" pitchFamily="34" charset="-128"/>
              </a:rPr>
              <a:t/>
            </a:r>
            <a:br>
              <a:rPr lang="el-GR" dirty="0" smtClean="0">
                <a:solidFill>
                  <a:schemeClr val="accent6">
                    <a:lumMod val="50000"/>
                  </a:schemeClr>
                </a:solidFill>
                <a:ea typeface="ＭＳ Ｐゴシック" pitchFamily="34" charset="-128"/>
              </a:rPr>
            </a:br>
            <a:endParaRPr lang="el-GR" dirty="0" smtClean="0">
              <a:solidFill>
                <a:schemeClr val="accent6">
                  <a:lumMod val="50000"/>
                </a:schemeClr>
              </a:solidFill>
              <a:ea typeface="ＭＳ Ｐゴシック" pitchFamily="34" charset="-128"/>
            </a:endParaRPr>
          </a:p>
        </p:txBody>
      </p:sp>
      <p:sp>
        <p:nvSpPr>
          <p:cNvPr id="37890" name="Rectangle 3"/>
          <p:cNvSpPr>
            <a:spLocks noGrp="1" noChangeArrowheads="1"/>
          </p:cNvSpPr>
          <p:nvPr>
            <p:ph idx="1"/>
          </p:nvPr>
        </p:nvSpPr>
        <p:spPr/>
        <p:txBody>
          <a:bodyPr/>
          <a:lstStyle/>
          <a:p>
            <a:pPr algn="just" eaLnBrk="1" hangingPunct="1"/>
            <a:r>
              <a:rPr lang="el-GR" dirty="0" smtClean="0">
                <a:latin typeface="Arial" pitchFamily="34" charset="0"/>
                <a:ea typeface="ＭＳ Ｐゴシック" pitchFamily="34" charset="-128"/>
                <a:cs typeface="Arial" pitchFamily="34" charset="0"/>
              </a:rPr>
              <a:t>Οι μάνατζερ έχουν πλήρη εμπιστοσύνη και πίστη στους υφισταμένους τους.</a:t>
            </a:r>
          </a:p>
          <a:p>
            <a:pPr algn="just" eaLnBrk="1" hangingPunct="1"/>
            <a:r>
              <a:rPr lang="el-GR" dirty="0" smtClean="0">
                <a:latin typeface="Arial" pitchFamily="34" charset="0"/>
                <a:ea typeface="ＭＳ Ｐゴシック" pitchFamily="34" charset="-128"/>
                <a:cs typeface="Arial" pitchFamily="34" charset="0"/>
              </a:rPr>
              <a:t>Τυπική και άτυπη οργάνωση είναι το ίδιο.</a:t>
            </a:r>
          </a:p>
          <a:p>
            <a:pPr algn="just" eaLnBrk="1" hangingPunct="1">
              <a:buFont typeface="Wingdings" pitchFamily="2" charset="2"/>
              <a:buNone/>
            </a:pPr>
            <a:endParaRPr lang="el-GR" dirty="0" smtClean="0">
              <a:solidFill>
                <a:srgbClr val="FFFF00"/>
              </a:solidFill>
              <a:latin typeface="Arial" pitchFamily="34" charset="0"/>
              <a:ea typeface="ＭＳ Ｐゴシック" pitchFamily="34" charset="-128"/>
              <a:cs typeface="Arial" pitchFamily="34" charset="0"/>
            </a:endParaRPr>
          </a:p>
          <a:p>
            <a:pPr algn="just" eaLnBrk="1" hangingPunct="1">
              <a:buFont typeface="Wingdings" pitchFamily="2" charset="2"/>
              <a:buNone/>
            </a:pPr>
            <a:endParaRPr lang="el-GR" dirty="0" smtClean="0">
              <a:solidFill>
                <a:srgbClr val="FFFF00"/>
              </a:solidFill>
              <a:latin typeface="Arial" pitchFamily="34" charset="0"/>
              <a:ea typeface="ＭＳ Ｐゴシック" pitchFamily="34" charset="-128"/>
              <a:cs typeface="Arial" pitchFamily="34" charset="0"/>
            </a:endParaRPr>
          </a:p>
          <a:p>
            <a:pPr algn="just" eaLnBrk="1" hangingPunct="1"/>
            <a:r>
              <a:rPr lang="el-GR" dirty="0" smtClean="0">
                <a:latin typeface="Arial" pitchFamily="34" charset="0"/>
                <a:ea typeface="ＭＳ Ｐゴシック" pitchFamily="34" charset="-128"/>
                <a:cs typeface="Arial" pitchFamily="34" charset="0"/>
              </a:rPr>
              <a:t>Όλοι υποβοηθούν τις προσπάθειες επίτευξης των στόχων του οργανισμού.</a:t>
            </a:r>
          </a:p>
          <a:p>
            <a:pPr eaLnBrk="1" hangingPunct="1"/>
            <a:endParaRPr lang="el-GR" dirty="0" smtClean="0">
              <a:solidFill>
                <a:srgbClr val="FFFF00"/>
              </a:solidFill>
              <a:ea typeface="ＭＳ Ｐゴシック" pitchFamily="34" charset="-128"/>
            </a:endParaRPr>
          </a:p>
        </p:txBody>
      </p:sp>
      <p:sp>
        <p:nvSpPr>
          <p:cNvPr id="37891" name="AutoShape 4"/>
          <p:cNvSpPr>
            <a:spLocks noChangeArrowheads="1"/>
          </p:cNvSpPr>
          <p:nvPr/>
        </p:nvSpPr>
        <p:spPr bwMode="auto">
          <a:xfrm>
            <a:off x="4495800" y="34290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l-GR" b="1" dirty="0" smtClean="0">
                <a:solidFill>
                  <a:srgbClr val="006600"/>
                </a:solidFill>
                <a:ea typeface="ＭＳ Ｐゴシック" pitchFamily="34" charset="-128"/>
              </a:rPr>
              <a:t>Αξιολόγηση της Εσωτερικής Κατάστασης</a:t>
            </a:r>
          </a:p>
        </p:txBody>
      </p:sp>
      <p:sp>
        <p:nvSpPr>
          <p:cNvPr id="51202" name="Rectangle 3"/>
          <p:cNvSpPr>
            <a:spLocks noGrp="1" noChangeArrowheads="1"/>
          </p:cNvSpPr>
          <p:nvPr>
            <p:ph idx="1"/>
          </p:nvPr>
        </p:nvSpPr>
        <p:spPr/>
        <p:txBody>
          <a:bodyPr/>
          <a:lstStyle/>
          <a:p>
            <a:pPr eaLnBrk="1" hangingPunct="1"/>
            <a:endParaRPr lang="el-GR" dirty="0" smtClean="0">
              <a:ea typeface="ＭＳ Ｐゴシック" pitchFamily="34" charset="-128"/>
            </a:endParaRPr>
          </a:p>
          <a:p>
            <a:pPr eaLnBrk="1" hangingPunct="1"/>
            <a:r>
              <a:rPr lang="el-GR" dirty="0" smtClean="0">
                <a:ea typeface="ＭＳ Ｐゴシック" pitchFamily="34" charset="-128"/>
              </a:rPr>
              <a:t>Μάνατζμεντ</a:t>
            </a:r>
          </a:p>
          <a:p>
            <a:pPr eaLnBrk="1" hangingPunct="1"/>
            <a:r>
              <a:rPr lang="el-GR" dirty="0" smtClean="0">
                <a:ea typeface="ＭＳ Ｐゴシック" pitchFamily="34" charset="-128"/>
              </a:rPr>
              <a:t>Μάρκετινγκ</a:t>
            </a:r>
          </a:p>
          <a:p>
            <a:pPr eaLnBrk="1" hangingPunct="1"/>
            <a:r>
              <a:rPr lang="el-GR" dirty="0" smtClean="0">
                <a:ea typeface="ＭＳ Ｐゴシック" pitchFamily="34" charset="-128"/>
              </a:rPr>
              <a:t>Χρηματοοικονομικά</a:t>
            </a:r>
          </a:p>
          <a:p>
            <a:pPr eaLnBrk="1" hangingPunct="1"/>
            <a:r>
              <a:rPr lang="el-GR" dirty="0" smtClean="0">
                <a:ea typeface="ＭＳ Ｐゴシック" pitchFamily="34" charset="-128"/>
              </a:rPr>
              <a:t>Παραγωγή</a:t>
            </a:r>
          </a:p>
          <a:p>
            <a:pPr eaLnBrk="1" hangingPunct="1"/>
            <a:r>
              <a:rPr lang="el-GR" dirty="0" smtClean="0">
                <a:ea typeface="ＭＳ Ｐゴシック" pitchFamily="34" charset="-128"/>
              </a:rPr>
              <a:t>Έρευνα &amp; Ανάπτυξη</a:t>
            </a:r>
          </a:p>
          <a:p>
            <a:pPr eaLnBrk="1" hangingPunct="1"/>
            <a:r>
              <a:rPr lang="el-GR" dirty="0" smtClean="0">
                <a:ea typeface="ＭＳ Ｐゴシック" pitchFamily="34" charset="-128"/>
              </a:rPr>
              <a:t>Πληροφορικά συστήματα</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b="1" dirty="0" smtClean="0">
                <a:solidFill>
                  <a:srgbClr val="FF0066"/>
                </a:solidFill>
                <a:ea typeface="ＭＳ Ｐゴシック" pitchFamily="34" charset="-128"/>
              </a:rPr>
              <a:t>Ανάλυση </a:t>
            </a:r>
            <a:r>
              <a:rPr lang="en-US" b="1" dirty="0" smtClean="0">
                <a:solidFill>
                  <a:srgbClr val="FF0066"/>
                </a:solidFill>
                <a:ea typeface="ＭＳ Ｐゴシック" pitchFamily="34" charset="-128"/>
              </a:rPr>
              <a:t>SWOT</a:t>
            </a:r>
            <a:endParaRPr lang="el-GR" b="1" dirty="0" smtClean="0">
              <a:solidFill>
                <a:srgbClr val="FF0066"/>
              </a:solidFill>
              <a:ea typeface="ＭＳ Ｐゴシック" pitchFamily="34" charset="-128"/>
            </a:endParaRPr>
          </a:p>
        </p:txBody>
      </p:sp>
      <p:graphicFrame>
        <p:nvGraphicFramePr>
          <p:cNvPr id="11282" name="Group 18"/>
          <p:cNvGraphicFramePr>
            <a:graphicFrameLocks noGrp="1"/>
          </p:cNvGraphicFramePr>
          <p:nvPr/>
        </p:nvGraphicFramePr>
        <p:xfrm>
          <a:off x="457200" y="1600200"/>
          <a:ext cx="8229600" cy="4530726"/>
        </p:xfrm>
        <a:graphic>
          <a:graphicData uri="http://schemas.openxmlformats.org/drawingml/2006/table">
            <a:tbl>
              <a:tblPr/>
              <a:tblGrid>
                <a:gridCol w="4114800"/>
                <a:gridCol w="4114800"/>
              </a:tblGrid>
              <a:tr h="2265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rgbClr val="002060"/>
                          </a:solidFill>
                          <a:effectLst/>
                          <a:latin typeface="Arial" pitchFamily="34" charset="0"/>
                          <a:ea typeface="ＭＳ Ｐゴシック" pitchFamily="34" charset="-128"/>
                        </a:rPr>
                        <a:t>ΔΥΝΑΜΕΙΣ  (ΔΥ)</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rgbClr val="006600"/>
                          </a:solidFill>
                          <a:effectLst/>
                          <a:latin typeface="Arial" pitchFamily="34" charset="0"/>
                          <a:ea typeface="ＭＳ Ｐゴシック" pitchFamily="34" charset="-128"/>
                        </a:rPr>
                        <a:t>ΕΥΚΑΙΡΙΕΣ (ΕΥ)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5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rgbClr val="7030A0"/>
                          </a:solidFill>
                          <a:effectLst/>
                          <a:latin typeface="Arial" pitchFamily="34" charset="0"/>
                          <a:ea typeface="ＭＳ Ｐゴシック" pitchFamily="34" charset="-128"/>
                        </a:rPr>
                        <a:t>ΑΔΥΝΑΜΙΕΣ (ΑΔ)</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rgbClr val="FF0000"/>
                          </a:solidFill>
                          <a:effectLst/>
                          <a:latin typeface="Arial" pitchFamily="34" charset="0"/>
                          <a:ea typeface="ＭＳ Ｐゴシック" pitchFamily="34" charset="-128"/>
                        </a:rPr>
                        <a:t>ΑΠΕΙΛΕΣ  (ΑΠ)</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2....</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4082"/>
          </a:xfrm>
        </p:spPr>
        <p:txBody>
          <a:bodyPr>
            <a:normAutofit fontScale="90000"/>
          </a:bodyPr>
          <a:lstStyle/>
          <a:p>
            <a:pPr eaLnBrk="1" hangingPunct="1"/>
            <a:r>
              <a:rPr lang="el-GR" b="1" dirty="0" smtClean="0">
                <a:ea typeface="ＭＳ Ｐゴシック" pitchFamily="34" charset="-128"/>
              </a:rPr>
              <a:t>Ανάλυση </a:t>
            </a:r>
            <a:r>
              <a:rPr lang="en-US" b="1" dirty="0" smtClean="0">
                <a:ea typeface="ＭＳ Ｐゴシック" pitchFamily="34" charset="-128"/>
              </a:rPr>
              <a:t>PEST</a:t>
            </a:r>
            <a:endParaRPr lang="el-GR" b="1" dirty="0" smtClean="0">
              <a:ea typeface="ＭＳ Ｐゴシック" pitchFamily="34" charset="-128"/>
            </a:endParaRPr>
          </a:p>
        </p:txBody>
      </p:sp>
      <p:sp>
        <p:nvSpPr>
          <p:cNvPr id="49154" name="Rectangle 3"/>
          <p:cNvSpPr>
            <a:spLocks noGrp="1" noChangeArrowheads="1"/>
          </p:cNvSpPr>
          <p:nvPr>
            <p:ph idx="1"/>
          </p:nvPr>
        </p:nvSpPr>
        <p:spPr>
          <a:xfrm>
            <a:off x="457200" y="1196752"/>
            <a:ext cx="8229600" cy="4929411"/>
          </a:xfrm>
        </p:spPr>
        <p:txBody>
          <a:bodyPr/>
          <a:lstStyle/>
          <a:p>
            <a:pPr algn="just"/>
            <a:r>
              <a:rPr lang="el-GR" dirty="0" smtClean="0">
                <a:ea typeface="ＭＳ Ｐゴシック" pitchFamily="34" charset="-128"/>
              </a:rPr>
              <a:t>Παράγοντες του εξωτερικού περιβάλλοντος</a:t>
            </a:r>
            <a:r>
              <a:rPr lang="en-US" dirty="0" smtClean="0">
                <a:ea typeface="ＭＳ Ｐゴシック" pitchFamily="34" charset="-128"/>
              </a:rPr>
              <a:t> </a:t>
            </a:r>
            <a:r>
              <a:rPr lang="el-GR" dirty="0" smtClean="0">
                <a:ea typeface="ＭＳ Ｐゴシック" pitchFamily="34" charset="-128"/>
              </a:rPr>
              <a:t>που επηρεάζουν την επιχείρηση:</a:t>
            </a:r>
          </a:p>
          <a:p>
            <a:pPr eaLnBrk="1" hangingPunct="1"/>
            <a:endParaRPr lang="el-GR" dirty="0" smtClean="0">
              <a:ea typeface="ＭＳ Ｐゴシック" pitchFamily="34" charset="-128"/>
            </a:endParaRPr>
          </a:p>
          <a:p>
            <a:pPr eaLnBrk="1" hangingPunct="1"/>
            <a:r>
              <a:rPr lang="el-GR" b="1" dirty="0" smtClean="0">
                <a:solidFill>
                  <a:srgbClr val="FF0000"/>
                </a:solidFill>
                <a:ea typeface="ＭＳ Ｐゴシック" pitchFamily="34" charset="-128"/>
              </a:rPr>
              <a:t>Πολιτικοί </a:t>
            </a:r>
            <a:r>
              <a:rPr lang="en-US" b="1" dirty="0" smtClean="0">
                <a:solidFill>
                  <a:srgbClr val="FF0000"/>
                </a:solidFill>
                <a:ea typeface="ＭＳ Ｐゴシック" pitchFamily="34" charset="-128"/>
              </a:rPr>
              <a:t>       </a:t>
            </a:r>
            <a:r>
              <a:rPr lang="el-GR" b="1" dirty="0" smtClean="0">
                <a:solidFill>
                  <a:srgbClr val="FF0000"/>
                </a:solidFill>
                <a:ea typeface="ＭＳ Ｐゴシック" pitchFamily="34" charset="-128"/>
              </a:rPr>
              <a:t>(</a:t>
            </a:r>
            <a:r>
              <a:rPr lang="en-US" b="1" dirty="0" smtClean="0">
                <a:solidFill>
                  <a:srgbClr val="FF0000"/>
                </a:solidFill>
                <a:ea typeface="ＭＳ Ｐゴシック" pitchFamily="34" charset="-128"/>
              </a:rPr>
              <a:t>Political)</a:t>
            </a:r>
            <a:endParaRPr lang="el-GR" b="1" dirty="0" smtClean="0">
              <a:solidFill>
                <a:srgbClr val="FF0000"/>
              </a:solidFill>
              <a:ea typeface="ＭＳ Ｐゴシック" pitchFamily="34" charset="-128"/>
            </a:endParaRPr>
          </a:p>
          <a:p>
            <a:pPr eaLnBrk="1" hangingPunct="1"/>
            <a:r>
              <a:rPr lang="el-GR" b="1" dirty="0" smtClean="0">
                <a:solidFill>
                  <a:srgbClr val="006600"/>
                </a:solidFill>
                <a:ea typeface="ＭＳ Ｐゴシック" pitchFamily="34" charset="-128"/>
              </a:rPr>
              <a:t>Οικονομικοί</a:t>
            </a:r>
            <a:r>
              <a:rPr lang="en-US" b="1" dirty="0" smtClean="0">
                <a:solidFill>
                  <a:srgbClr val="006600"/>
                </a:solidFill>
                <a:ea typeface="ＭＳ Ｐゴシック" pitchFamily="34" charset="-128"/>
              </a:rPr>
              <a:t>   (Economical)</a:t>
            </a:r>
            <a:endParaRPr lang="el-GR" b="1" dirty="0" smtClean="0">
              <a:solidFill>
                <a:srgbClr val="006600"/>
              </a:solidFill>
              <a:ea typeface="ＭＳ Ｐゴシック" pitchFamily="34" charset="-128"/>
            </a:endParaRPr>
          </a:p>
          <a:p>
            <a:pPr eaLnBrk="1" hangingPunct="1"/>
            <a:r>
              <a:rPr lang="el-GR" b="1" dirty="0" smtClean="0">
                <a:solidFill>
                  <a:srgbClr val="7030A0"/>
                </a:solidFill>
                <a:ea typeface="ＭＳ Ｐゴシック" pitchFamily="34" charset="-128"/>
              </a:rPr>
              <a:t>Κοινωνικοί</a:t>
            </a:r>
            <a:r>
              <a:rPr lang="en-US" b="1" dirty="0" smtClean="0">
                <a:solidFill>
                  <a:srgbClr val="7030A0"/>
                </a:solidFill>
                <a:ea typeface="ＭＳ Ｐゴシック" pitchFamily="34" charset="-128"/>
              </a:rPr>
              <a:t>     (Social)</a:t>
            </a:r>
            <a:endParaRPr lang="el-GR" b="1" dirty="0" smtClean="0">
              <a:solidFill>
                <a:srgbClr val="7030A0"/>
              </a:solidFill>
              <a:ea typeface="ＭＳ Ｐゴシック" pitchFamily="34" charset="-128"/>
            </a:endParaRPr>
          </a:p>
          <a:p>
            <a:pPr eaLnBrk="1" hangingPunct="1"/>
            <a:r>
              <a:rPr lang="el-GR" b="1" dirty="0" smtClean="0">
                <a:solidFill>
                  <a:srgbClr val="0070C0"/>
                </a:solidFill>
                <a:ea typeface="ＭＳ Ｐゴシック" pitchFamily="34" charset="-128"/>
              </a:rPr>
              <a:t>Τεχνολογικοί</a:t>
            </a:r>
            <a:r>
              <a:rPr lang="en-US" b="1" dirty="0" smtClean="0">
                <a:solidFill>
                  <a:srgbClr val="0070C0"/>
                </a:solidFill>
                <a:ea typeface="ＭＳ Ｐゴシック" pitchFamily="34" charset="-128"/>
              </a:rPr>
              <a:t>  (Technological)</a:t>
            </a:r>
            <a:endParaRPr lang="el-GR" b="1" dirty="0" smtClean="0">
              <a:solidFill>
                <a:srgbClr val="0070C0"/>
              </a:solidFill>
              <a:ea typeface="ＭＳ Ｐゴシック" pitchFamily="34" charset="-12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Rectangle 16"/>
          <p:cNvSpPr>
            <a:spLocks noGrp="1" noChangeArrowheads="1"/>
          </p:cNvSpPr>
          <p:nvPr>
            <p:ph type="title"/>
          </p:nvPr>
        </p:nvSpPr>
        <p:spPr>
          <a:xfrm>
            <a:off x="457200" y="277813"/>
            <a:ext cx="8229600" cy="558899"/>
          </a:xfrm>
        </p:spPr>
        <p:txBody>
          <a:bodyPr>
            <a:normAutofit fontScale="90000"/>
          </a:bodyPr>
          <a:lstStyle/>
          <a:p>
            <a:pPr eaLnBrk="1" hangingPunct="1"/>
            <a:r>
              <a:rPr lang="el-GR" b="1" dirty="0" smtClean="0">
                <a:ea typeface="ＭＳ Ｐゴシック" pitchFamily="34" charset="-128"/>
              </a:rPr>
              <a:t>Ανάλυση </a:t>
            </a:r>
            <a:r>
              <a:rPr lang="en-US" b="1" dirty="0" smtClean="0">
                <a:ea typeface="ＭＳ Ｐゴシック" pitchFamily="34" charset="-128"/>
              </a:rPr>
              <a:t>PEST</a:t>
            </a:r>
            <a:endParaRPr lang="el-GR" b="1" dirty="0" smtClean="0">
              <a:ea typeface="ＭＳ Ｐゴシック" pitchFamily="34" charset="-128"/>
            </a:endParaRPr>
          </a:p>
        </p:txBody>
      </p:sp>
      <p:graphicFrame>
        <p:nvGraphicFramePr>
          <p:cNvPr id="28693" name="Group 21"/>
          <p:cNvGraphicFramePr>
            <a:graphicFrameLocks noGrp="1"/>
          </p:cNvGraphicFramePr>
          <p:nvPr/>
        </p:nvGraphicFramePr>
        <p:xfrm>
          <a:off x="457200" y="1066800"/>
          <a:ext cx="8229600" cy="5343833"/>
        </p:xfrm>
        <a:graphic>
          <a:graphicData uri="http://schemas.openxmlformats.org/drawingml/2006/table">
            <a:tbl>
              <a:tblPr/>
              <a:tblGrid>
                <a:gridCol w="4267200"/>
                <a:gridCol w="3962400"/>
              </a:tblGrid>
              <a:tr h="2265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FF3300"/>
                          </a:solidFill>
                          <a:effectLst/>
                          <a:latin typeface="Arial" pitchFamily="34" charset="0"/>
                          <a:ea typeface="ＭＳ Ｐゴシック" pitchFamily="34" charset="-128"/>
                        </a:rPr>
                        <a:t>Political</a:t>
                      </a:r>
                      <a:endParaRPr kumimoji="0" lang="el-GR" sz="2800" b="1" i="0" u="none" strike="noStrike" cap="none" normalizeH="0" baseline="0" dirty="0" smtClean="0">
                        <a:ln>
                          <a:noFill/>
                        </a:ln>
                        <a:solidFill>
                          <a:srgbClr val="FF3300"/>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Αντιμονοπωλιακοί νόμοι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Φορολογική πολιτική</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Εργατική πολιτική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7030A0"/>
                          </a:solidFill>
                          <a:effectLst/>
                          <a:latin typeface="Arial" pitchFamily="34" charset="0"/>
                          <a:ea typeface="ＭＳ Ｐゴシック" pitchFamily="34" charset="-128"/>
                        </a:rPr>
                        <a:t>Social</a:t>
                      </a:r>
                      <a:endParaRPr kumimoji="0" lang="el-GR" sz="2800" b="1" i="0" u="none" strike="noStrike" cap="none" normalizeH="0" baseline="0" dirty="0" smtClean="0">
                        <a:ln>
                          <a:noFill/>
                        </a:ln>
                        <a:solidFill>
                          <a:srgbClr val="7030A0"/>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Τρόπος ζωής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Κοινωνική κινητικότητα</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Καταναλωτικά πρότυπα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8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006600"/>
                          </a:solidFill>
                          <a:effectLst/>
                          <a:latin typeface="Arial" pitchFamily="34" charset="0"/>
                          <a:ea typeface="ＭＳ Ｐゴシック" pitchFamily="34" charset="-128"/>
                        </a:rPr>
                        <a:t>Economical</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Πληθωρισμός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Επενδύσεις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Ανεργία</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Κόστος ενέργειας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Τάσεις του ΑΕΠ</a:t>
                      </a: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0070C0"/>
                          </a:solidFill>
                          <a:effectLst/>
                          <a:latin typeface="Arial" pitchFamily="34" charset="0"/>
                          <a:ea typeface="ＭＳ Ｐゴシック" pitchFamily="34" charset="-128"/>
                        </a:rPr>
                        <a:t>Technological</a:t>
                      </a:r>
                      <a:endParaRPr kumimoji="0" lang="el-GR" sz="2800" b="1" i="0" u="none" strike="noStrike" cap="none" normalizeH="0" baseline="0" dirty="0" smtClean="0">
                        <a:ln>
                          <a:noFill/>
                        </a:ln>
                        <a:solidFill>
                          <a:srgbClr val="0070C0"/>
                        </a:solidFill>
                        <a:effectLst/>
                        <a:latin typeface="Arial" pitchFamily="34"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Ρυθμός αλλαγής</a:t>
                      </a:r>
                      <a:r>
                        <a:rPr kumimoji="0" lang="en-US"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 </a:t>
                      </a: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τεχνολογικού περιβάλλοντος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Κύκλος ζωής προϊόντος</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4E5B6F"/>
                            </a:outerShdw>
                          </a:effectLst>
                          <a:latin typeface="Arial" pitchFamily="34" charset="0"/>
                          <a:ea typeface="ＭＳ Ｐゴシック" pitchFamily="34" charset="-128"/>
                        </a:rPr>
                        <a:t>Τεχνογνωσία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b="1" dirty="0" smtClean="0">
                <a:solidFill>
                  <a:srgbClr val="0070C0"/>
                </a:solidFill>
                <a:ea typeface="ＭＳ Ｐゴシック" pitchFamily="34" charset="-128"/>
              </a:rPr>
              <a:t>Εναλλακτικές Στρατηγικές </a:t>
            </a:r>
          </a:p>
        </p:txBody>
      </p:sp>
      <p:sp>
        <p:nvSpPr>
          <p:cNvPr id="58370" name="Rectangle 3"/>
          <p:cNvSpPr>
            <a:spLocks noGrp="1" noChangeArrowheads="1"/>
          </p:cNvSpPr>
          <p:nvPr>
            <p:ph idx="1"/>
          </p:nvPr>
        </p:nvSpPr>
        <p:spPr/>
        <p:txBody>
          <a:bodyPr/>
          <a:lstStyle/>
          <a:p>
            <a:pPr marL="609600" indent="-609600" eaLnBrk="1" hangingPunct="1">
              <a:lnSpc>
                <a:spcPct val="90000"/>
              </a:lnSpc>
            </a:pPr>
            <a:r>
              <a:rPr lang="el-GR" u="sng" dirty="0" smtClean="0">
                <a:ea typeface="ＭＳ Ｐゴシック" pitchFamily="34" charset="-128"/>
              </a:rPr>
              <a:t>Στρατηγικές Ανάπτυξης</a:t>
            </a:r>
          </a:p>
          <a:p>
            <a:pPr marL="609600" indent="-609600" eaLnBrk="1" hangingPunct="1">
              <a:lnSpc>
                <a:spcPct val="90000"/>
              </a:lnSpc>
              <a:buFont typeface="Wingdings" pitchFamily="2" charset="2"/>
              <a:buNone/>
            </a:pPr>
            <a:r>
              <a:rPr lang="el-GR" dirty="0" smtClean="0">
                <a:ea typeface="ＭＳ Ｐゴシック" pitchFamily="34" charset="-128"/>
              </a:rPr>
              <a:t>       ι. Στρατηγικές Ολοκλήρωσης</a:t>
            </a:r>
          </a:p>
          <a:p>
            <a:pPr marL="609600" indent="-609600" eaLnBrk="1" hangingPunct="1">
              <a:lnSpc>
                <a:spcPct val="90000"/>
              </a:lnSpc>
              <a:buFont typeface="Wingdings" pitchFamily="2" charset="2"/>
              <a:buNone/>
            </a:pPr>
            <a:r>
              <a:rPr lang="el-GR" dirty="0" smtClean="0">
                <a:ea typeface="ＭＳ Ｐゴシック" pitchFamily="34" charset="-128"/>
              </a:rPr>
              <a:t>      ιι. Επεκτατικές Στρατηγικές</a:t>
            </a:r>
          </a:p>
          <a:p>
            <a:pPr marL="609600" indent="-609600" eaLnBrk="1" hangingPunct="1">
              <a:lnSpc>
                <a:spcPct val="90000"/>
              </a:lnSpc>
              <a:buFont typeface="Wingdings" pitchFamily="2" charset="2"/>
              <a:buNone/>
            </a:pPr>
            <a:r>
              <a:rPr lang="el-GR" dirty="0" smtClean="0">
                <a:ea typeface="ＭＳ Ｐゴシック" pitchFamily="34" charset="-128"/>
              </a:rPr>
              <a:t>      ιιι. Στρατηγικές διαφοροποίησης</a:t>
            </a:r>
          </a:p>
          <a:p>
            <a:pPr marL="609600" indent="-609600" eaLnBrk="1" hangingPunct="1">
              <a:lnSpc>
                <a:spcPct val="90000"/>
              </a:lnSpc>
            </a:pPr>
            <a:endParaRPr lang="el-GR" dirty="0" smtClean="0">
              <a:ea typeface="ＭＳ Ｐゴシック" pitchFamily="34" charset="-128"/>
            </a:endParaRPr>
          </a:p>
          <a:p>
            <a:pPr marL="609600" indent="-609600" eaLnBrk="1" hangingPunct="1">
              <a:lnSpc>
                <a:spcPct val="90000"/>
              </a:lnSpc>
            </a:pPr>
            <a:r>
              <a:rPr lang="el-GR" u="sng" dirty="0" smtClean="0">
                <a:ea typeface="ＭＳ Ｐゴシック" pitchFamily="34" charset="-128"/>
              </a:rPr>
              <a:t>Αμυντικές Στρατηγικές</a:t>
            </a:r>
          </a:p>
          <a:p>
            <a:pPr marL="609600" indent="-609600" eaLnBrk="1" hangingPunct="1">
              <a:lnSpc>
                <a:spcPct val="90000"/>
              </a:lnSpc>
            </a:pPr>
            <a:endParaRPr lang="el-GR" dirty="0" smtClean="0">
              <a:ea typeface="ＭＳ Ｐゴシック" pitchFamily="34" charset="-128"/>
            </a:endParaRPr>
          </a:p>
          <a:p>
            <a:pPr marL="609600" indent="-609600" eaLnBrk="1" hangingPunct="1">
              <a:lnSpc>
                <a:spcPct val="90000"/>
              </a:lnSpc>
            </a:pPr>
            <a:r>
              <a:rPr lang="el-GR" u="sng" dirty="0" smtClean="0">
                <a:ea typeface="ＭＳ Ｐゴシック" pitchFamily="34" charset="-128"/>
              </a:rPr>
              <a:t>Συνδυασμός Στρατηγικών</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504" y="274638"/>
            <a:ext cx="8928992" cy="1143000"/>
          </a:xfrm>
        </p:spPr>
        <p:txBody>
          <a:bodyPr>
            <a:normAutofit fontScale="90000"/>
          </a:bodyPr>
          <a:lstStyle/>
          <a:p>
            <a:pPr eaLnBrk="1" hangingPunct="1"/>
            <a:r>
              <a:rPr lang="el-GR" b="1" dirty="0" smtClean="0">
                <a:ea typeface="ＭＳ Ｐゴシック" pitchFamily="34" charset="-128"/>
              </a:rPr>
              <a:t>Καθορισμός Μακροπρόθεσμου Στόχου </a:t>
            </a:r>
          </a:p>
        </p:txBody>
      </p:sp>
      <p:sp>
        <p:nvSpPr>
          <p:cNvPr id="59394" name="Rectangle 3"/>
          <p:cNvSpPr>
            <a:spLocks noGrp="1" noChangeArrowheads="1"/>
          </p:cNvSpPr>
          <p:nvPr>
            <p:ph idx="1"/>
          </p:nvPr>
        </p:nvSpPr>
        <p:spPr/>
        <p:txBody>
          <a:bodyPr/>
          <a:lstStyle/>
          <a:p>
            <a:pPr algn="just" eaLnBrk="1" hangingPunct="1">
              <a:lnSpc>
                <a:spcPct val="90000"/>
              </a:lnSpc>
              <a:buFont typeface="Wingdings" pitchFamily="2" charset="2"/>
              <a:buNone/>
            </a:pPr>
            <a:r>
              <a:rPr lang="el-GR" sz="2800" b="1" dirty="0" smtClean="0">
                <a:ea typeface="ＭＳ Ｐゴシック" pitchFamily="34" charset="-128"/>
              </a:rPr>
              <a:t>Σ </a:t>
            </a:r>
            <a:r>
              <a:rPr lang="el-GR" sz="2800" dirty="0" smtClean="0">
                <a:ea typeface="ＭＳ Ｐゴシック" pitchFamily="34" charset="-128"/>
              </a:rPr>
              <a:t> -  </a:t>
            </a:r>
            <a:r>
              <a:rPr lang="el-GR" sz="2800" b="1" dirty="0" smtClean="0">
                <a:solidFill>
                  <a:srgbClr val="002060"/>
                </a:solidFill>
                <a:ea typeface="ＭＳ Ｐゴシック" pitchFamily="34" charset="-128"/>
              </a:rPr>
              <a:t>συγκεκριμένοι</a:t>
            </a:r>
          </a:p>
          <a:p>
            <a:pPr algn="just" eaLnBrk="1" hangingPunct="1">
              <a:lnSpc>
                <a:spcPct val="90000"/>
              </a:lnSpc>
              <a:buFont typeface="Wingdings" pitchFamily="2" charset="2"/>
              <a:buNone/>
            </a:pPr>
            <a:endParaRPr lang="el-GR" sz="2800" dirty="0" smtClean="0">
              <a:ea typeface="ＭＳ Ｐゴシック" pitchFamily="34" charset="-128"/>
            </a:endParaRPr>
          </a:p>
          <a:p>
            <a:pPr algn="just" eaLnBrk="1" hangingPunct="1">
              <a:lnSpc>
                <a:spcPct val="90000"/>
              </a:lnSpc>
              <a:buFont typeface="Wingdings" pitchFamily="2" charset="2"/>
              <a:buNone/>
            </a:pPr>
            <a:r>
              <a:rPr lang="el-GR" sz="2800" b="1" dirty="0" smtClean="0">
                <a:ea typeface="ＭＳ Ｐゴシック" pitchFamily="34" charset="-128"/>
              </a:rPr>
              <a:t>Τ </a:t>
            </a:r>
            <a:r>
              <a:rPr lang="el-GR" sz="2800" dirty="0" smtClean="0">
                <a:ea typeface="ＭＳ Ｐゴシック" pitchFamily="34" charset="-128"/>
              </a:rPr>
              <a:t> -  </a:t>
            </a:r>
            <a:r>
              <a:rPr lang="el-GR" sz="2800" b="1" dirty="0" smtClean="0">
                <a:solidFill>
                  <a:srgbClr val="7030A0"/>
                </a:solidFill>
                <a:ea typeface="ＭＳ Ｐゴシック" pitchFamily="34" charset="-128"/>
              </a:rPr>
              <a:t>τεκμηριωμένοι</a:t>
            </a:r>
          </a:p>
          <a:p>
            <a:pPr algn="just" eaLnBrk="1" hangingPunct="1">
              <a:lnSpc>
                <a:spcPct val="90000"/>
              </a:lnSpc>
              <a:buFont typeface="Wingdings" pitchFamily="2" charset="2"/>
              <a:buNone/>
            </a:pPr>
            <a:endParaRPr lang="el-GR" sz="2800" dirty="0" smtClean="0">
              <a:ea typeface="ＭＳ Ｐゴシック" pitchFamily="34" charset="-128"/>
            </a:endParaRPr>
          </a:p>
          <a:p>
            <a:pPr algn="just" eaLnBrk="1" hangingPunct="1">
              <a:lnSpc>
                <a:spcPct val="90000"/>
              </a:lnSpc>
              <a:buFont typeface="Wingdings" pitchFamily="2" charset="2"/>
              <a:buNone/>
            </a:pPr>
            <a:r>
              <a:rPr lang="el-GR" sz="2800" b="1" dirty="0" smtClean="0">
                <a:ea typeface="ＭＳ Ｐゴシック" pitchFamily="34" charset="-128"/>
              </a:rPr>
              <a:t>Ο </a:t>
            </a:r>
            <a:r>
              <a:rPr lang="el-GR" sz="2800" dirty="0" smtClean="0">
                <a:ea typeface="ＭＳ Ｐゴシック" pitchFamily="34" charset="-128"/>
              </a:rPr>
              <a:t> -  </a:t>
            </a:r>
            <a:r>
              <a:rPr lang="el-GR" sz="2800" b="1" dirty="0" smtClean="0">
                <a:solidFill>
                  <a:srgbClr val="006600"/>
                </a:solidFill>
                <a:ea typeface="ＭＳ Ｐゴシック" pitchFamily="34" charset="-128"/>
              </a:rPr>
              <a:t>οικονομικοί</a:t>
            </a:r>
          </a:p>
          <a:p>
            <a:pPr algn="just" eaLnBrk="1" hangingPunct="1">
              <a:lnSpc>
                <a:spcPct val="90000"/>
              </a:lnSpc>
              <a:buFont typeface="Wingdings" pitchFamily="2" charset="2"/>
              <a:buNone/>
            </a:pPr>
            <a:endParaRPr lang="el-GR" sz="2800" b="1" dirty="0" smtClean="0">
              <a:ea typeface="ＭＳ Ｐゴシック" pitchFamily="34" charset="-128"/>
            </a:endParaRPr>
          </a:p>
          <a:p>
            <a:pPr algn="just" eaLnBrk="1" hangingPunct="1">
              <a:lnSpc>
                <a:spcPct val="90000"/>
              </a:lnSpc>
              <a:buFont typeface="Wingdings" pitchFamily="2" charset="2"/>
              <a:buNone/>
            </a:pPr>
            <a:r>
              <a:rPr lang="el-GR" sz="2800" b="1" dirty="0" smtClean="0">
                <a:ea typeface="ＭＳ Ｐゴシック" pitchFamily="34" charset="-128"/>
              </a:rPr>
              <a:t>Χ  -  </a:t>
            </a:r>
            <a:r>
              <a:rPr lang="el-GR" sz="2800" b="1" dirty="0" smtClean="0">
                <a:solidFill>
                  <a:srgbClr val="FF0000"/>
                </a:solidFill>
                <a:ea typeface="ＭＳ Ｐゴシック" pitchFamily="34" charset="-128"/>
              </a:rPr>
              <a:t>χρονικοί</a:t>
            </a:r>
          </a:p>
          <a:p>
            <a:pPr algn="just" eaLnBrk="1" hangingPunct="1">
              <a:lnSpc>
                <a:spcPct val="90000"/>
              </a:lnSpc>
              <a:buFont typeface="Wingdings" pitchFamily="2" charset="2"/>
              <a:buNone/>
            </a:pPr>
            <a:endParaRPr lang="el-GR" sz="2800" b="1" dirty="0" smtClean="0">
              <a:ea typeface="ＭＳ Ｐゴシック" pitchFamily="34" charset="-128"/>
            </a:endParaRPr>
          </a:p>
          <a:p>
            <a:pPr algn="just" eaLnBrk="1" hangingPunct="1">
              <a:lnSpc>
                <a:spcPct val="90000"/>
              </a:lnSpc>
              <a:buFont typeface="Wingdings" pitchFamily="2" charset="2"/>
              <a:buNone/>
            </a:pPr>
            <a:r>
              <a:rPr lang="el-GR" sz="2800" b="1" dirty="0" smtClean="0">
                <a:ea typeface="ＭＳ Ｐゴシック" pitchFamily="34" charset="-128"/>
              </a:rPr>
              <a:t>Υ -  </a:t>
            </a:r>
            <a:r>
              <a:rPr lang="el-GR" sz="2800" b="1" dirty="0" smtClean="0">
                <a:solidFill>
                  <a:srgbClr val="0070C0"/>
                </a:solidFill>
                <a:ea typeface="ＭＳ Ｐゴシック" pitchFamily="34" charset="-128"/>
              </a:rPr>
              <a:t>υλοποιήσιμοι</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274638"/>
            <a:ext cx="8784976" cy="1143000"/>
          </a:xfrm>
        </p:spPr>
        <p:txBody>
          <a:bodyPr>
            <a:normAutofit fontScale="90000"/>
          </a:bodyPr>
          <a:lstStyle/>
          <a:p>
            <a:pPr eaLnBrk="1" hangingPunct="1"/>
            <a:r>
              <a:rPr lang="el-GR" b="1" dirty="0" smtClean="0">
                <a:ea typeface="ＭＳ Ｐゴシック" pitchFamily="34" charset="-128"/>
              </a:rPr>
              <a:t>Μακροπρόθεσμος στόχος επιχείρησης</a:t>
            </a:r>
          </a:p>
        </p:txBody>
      </p:sp>
      <p:sp>
        <p:nvSpPr>
          <p:cNvPr id="60418" name="Rectangle 3"/>
          <p:cNvSpPr>
            <a:spLocks noGrp="1" noChangeArrowheads="1"/>
          </p:cNvSpPr>
          <p:nvPr>
            <p:ph idx="1"/>
          </p:nvPr>
        </p:nvSpPr>
        <p:spPr/>
        <p:txBody>
          <a:bodyPr/>
          <a:lstStyle/>
          <a:p>
            <a:pPr eaLnBrk="1" hangingPunct="1"/>
            <a:endParaRPr lang="el-GR" dirty="0" smtClean="0">
              <a:ea typeface="ＭＳ Ｐゴシック" pitchFamily="34" charset="-128"/>
            </a:endParaRPr>
          </a:p>
          <a:p>
            <a:pPr algn="ctr" eaLnBrk="1" hangingPunct="1">
              <a:buFont typeface="Wingdings" pitchFamily="2" charset="2"/>
              <a:buNone/>
            </a:pPr>
            <a:r>
              <a:rPr lang="el-GR" b="1" dirty="0" smtClean="0">
                <a:solidFill>
                  <a:srgbClr val="C00000"/>
                </a:solidFill>
                <a:ea typeface="ＭＳ Ｐゴシック" pitchFamily="34" charset="-128"/>
              </a:rPr>
              <a:t>Διπλασιασμός των εσόδων της επιχείρησης σε δύο χρόνια με ανάπτυξη της αγοράς και διείσδυση στην αγορά.</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subTitle" idx="1"/>
          </p:nvPr>
        </p:nvSpPr>
        <p:spPr>
          <a:xfrm>
            <a:off x="323528" y="1772817"/>
            <a:ext cx="8496944" cy="3600400"/>
          </a:xfrm>
        </p:spPr>
        <p:txBody>
          <a:bodyPr>
            <a:normAutofit/>
          </a:bodyPr>
          <a:lstStyle/>
          <a:p>
            <a:pPr eaLnBrk="1" hangingPunct="1">
              <a:spcBef>
                <a:spcPct val="0"/>
              </a:spcBef>
            </a:pPr>
            <a:r>
              <a:rPr lang="el-GR" sz="3600" b="1" dirty="0" smtClean="0">
                <a:solidFill>
                  <a:srgbClr val="0070C0"/>
                </a:solidFill>
                <a:latin typeface="Verdana" pitchFamily="34" charset="0"/>
                <a:ea typeface="ＭＳ Ｐゴシック" pitchFamily="34" charset="-128"/>
              </a:rPr>
              <a:t>Η ΛΕΙΤΟΥΡΓΙΑ ΤΗΣ ΟΡΓΑΝΩΣΗΣ</a:t>
            </a:r>
          </a:p>
          <a:p>
            <a:pPr eaLnBrk="1" hangingPunct="1">
              <a:spcBef>
                <a:spcPct val="0"/>
              </a:spcBef>
            </a:pPr>
            <a:endParaRPr lang="el-GR" sz="3600" b="1" dirty="0" smtClean="0">
              <a:solidFill>
                <a:srgbClr val="0070C0"/>
              </a:solidFill>
              <a:latin typeface="Verdana" pitchFamily="34" charset="0"/>
              <a:ea typeface="ＭＳ Ｐゴシック" pitchFamily="34" charset="-128"/>
            </a:endParaRPr>
          </a:p>
          <a:p>
            <a:pPr eaLnBrk="1" hangingPunct="1">
              <a:spcBef>
                <a:spcPct val="0"/>
              </a:spcBef>
            </a:pPr>
            <a:r>
              <a:rPr lang="el-GR" sz="3300" b="1" dirty="0" smtClean="0">
                <a:solidFill>
                  <a:srgbClr val="C00000"/>
                </a:solidFill>
                <a:ea typeface="ＭＳ Ｐゴシック" pitchFamily="34" charset="-128"/>
              </a:rPr>
              <a:t>Σημαίνει τη διαδικασία δημιουργίας μιας οργανωτικής δομής</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Η ΑΝΑΓΑΚΑΙΟΤΗΤΑ ΘΕΣΠΙΣΗΣ ΣΥΣΤΗΜΑΤΩΝ ΕτΔ</a:t>
            </a:r>
            <a:endParaRPr lang="el-GR" b="1" dirty="0"/>
          </a:p>
        </p:txBody>
      </p:sp>
      <p:sp>
        <p:nvSpPr>
          <p:cNvPr id="3" name="2 - Θέση περιεχομένου"/>
          <p:cNvSpPr>
            <a:spLocks noGrp="1"/>
          </p:cNvSpPr>
          <p:nvPr>
            <p:ph idx="1"/>
          </p:nvPr>
        </p:nvSpPr>
        <p:spPr>
          <a:xfrm>
            <a:off x="251520" y="1600200"/>
            <a:ext cx="8712968" cy="5069160"/>
          </a:xfrm>
        </p:spPr>
        <p:txBody>
          <a:bodyPr>
            <a:normAutofit fontScale="92500" lnSpcReduction="10000"/>
          </a:bodyPr>
          <a:lstStyle/>
          <a:p>
            <a:pPr algn="just"/>
            <a:r>
              <a:rPr lang="el-GR" b="1" dirty="0">
                <a:latin typeface="Arial" pitchFamily="34" charset="0"/>
                <a:cs typeface="Arial" pitchFamily="34" charset="0"/>
              </a:rPr>
              <a:t>Π</a:t>
            </a:r>
            <a:r>
              <a:rPr lang="el-GR" b="1" dirty="0" smtClean="0">
                <a:latin typeface="Arial" pitchFamily="34" charset="0"/>
                <a:cs typeface="Arial" pitchFamily="34" charset="0"/>
              </a:rPr>
              <a:t>ηγάζει από τη σχέση εντολέα - εντολοδόχου (principal - agent) που υφίσταται κυρίως ανάµεσα σε µετόχους και διευθυντικά στελέχη, µετόχους και πιστωτές και µεγαλοµετόχους και µικροµετόχους. </a:t>
            </a:r>
            <a:r>
              <a:rPr lang="el-GR" dirty="0" smtClean="0">
                <a:latin typeface="Arial" pitchFamily="34" charset="0"/>
                <a:cs typeface="Arial" pitchFamily="34" charset="0"/>
              </a:rPr>
              <a:t>Σε κάθε σύστηµα που ο εντολέας παραχωρεί αρµοδιότητες σε κάποιον άλλο φορέα, τον εντολοδόχο, να αναλαµβάνει πρωτοβουλίες και δραστηριότητες επ' ονόµατί του, τα συµφέροντα του εντολοδόχου συνήθως αποκλίνουν από τα συµφέροντα του εντολοδόχου. </a:t>
            </a:r>
            <a:endParaRPr lang="el-GR" dirty="0">
              <a:latin typeface="Arial" pitchFamily="34" charset="0"/>
              <a:cs typeface="Arial"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b="1" dirty="0" smtClean="0">
                <a:ea typeface="ＭＳ Ｐゴシック" pitchFamily="34" charset="-128"/>
              </a:rPr>
              <a:t>Ο όρος </a:t>
            </a:r>
            <a:r>
              <a:rPr lang="el-GR" sz="4800" b="1" dirty="0" smtClean="0">
                <a:ea typeface="ＭＳ Ｐゴシック" pitchFamily="34" charset="-128"/>
              </a:rPr>
              <a:t>Οργανωτική Δομή</a:t>
            </a:r>
          </a:p>
        </p:txBody>
      </p:sp>
      <p:sp>
        <p:nvSpPr>
          <p:cNvPr id="69634" name="Rectangle 3"/>
          <p:cNvSpPr>
            <a:spLocks noGrp="1" noChangeArrowheads="1"/>
          </p:cNvSpPr>
          <p:nvPr>
            <p:ph idx="1"/>
          </p:nvPr>
        </p:nvSpPr>
        <p:spPr/>
        <p:txBody>
          <a:bodyPr/>
          <a:lstStyle/>
          <a:p>
            <a:pPr eaLnBrk="1" hangingPunct="1">
              <a:buFont typeface="Wingdings" pitchFamily="2" charset="2"/>
              <a:buNone/>
            </a:pPr>
            <a:r>
              <a:rPr lang="el-GR" b="1" u="sng" dirty="0" smtClean="0">
                <a:ea typeface="ＭＳ Ｐゴシック" pitchFamily="34" charset="-128"/>
              </a:rPr>
              <a:t>Περιγράφει:</a:t>
            </a:r>
            <a:endParaRPr lang="en-US" b="1" u="sng" dirty="0" smtClean="0">
              <a:ea typeface="ＭＳ Ｐゴシック" pitchFamily="34" charset="-128"/>
            </a:endParaRPr>
          </a:p>
          <a:p>
            <a:pPr eaLnBrk="1" hangingPunct="1">
              <a:buFont typeface="Wingdings" pitchFamily="2" charset="2"/>
              <a:buNone/>
            </a:pPr>
            <a:endParaRPr lang="el-GR" dirty="0" smtClean="0">
              <a:ea typeface="ＭＳ Ｐゴシック" pitchFamily="34" charset="-128"/>
            </a:endParaRPr>
          </a:p>
          <a:p>
            <a:pPr eaLnBrk="1" hangingPunct="1">
              <a:buFont typeface="Wingdings" pitchFamily="2" charset="2"/>
              <a:buNone/>
            </a:pPr>
            <a:r>
              <a:rPr lang="el-GR" sz="3600" b="1" dirty="0" smtClean="0">
                <a:solidFill>
                  <a:srgbClr val="002060"/>
                </a:solidFill>
                <a:ea typeface="ＭＳ Ｐゴシック" pitchFamily="34" charset="-128"/>
              </a:rPr>
              <a:t>Τα συστήματα επικοινωνίας και εξουσίας </a:t>
            </a:r>
          </a:p>
          <a:p>
            <a:pPr eaLnBrk="1" hangingPunct="1">
              <a:buFont typeface="Wingdings" pitchFamily="2" charset="2"/>
              <a:buNone/>
            </a:pPr>
            <a:r>
              <a:rPr lang="el-GR" sz="3600" b="1" dirty="0" smtClean="0">
                <a:solidFill>
                  <a:srgbClr val="002060"/>
                </a:solidFill>
                <a:ea typeface="ＭＳ Ｐゴシック" pitchFamily="34" charset="-128"/>
              </a:rPr>
              <a:t>ενός οργανισμού</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b="1" dirty="0" smtClean="0">
                <a:ea typeface="ＭＳ Ｐゴシック" pitchFamily="34" charset="-128"/>
              </a:rPr>
              <a:t>Η λειτουργία της Οργάνωσης</a:t>
            </a:r>
          </a:p>
        </p:txBody>
      </p:sp>
      <p:sp>
        <p:nvSpPr>
          <p:cNvPr id="70658" name="Rectangle 3"/>
          <p:cNvSpPr>
            <a:spLocks noGrp="1" noChangeArrowheads="1"/>
          </p:cNvSpPr>
          <p:nvPr>
            <p:ph idx="1"/>
          </p:nvPr>
        </p:nvSpPr>
        <p:spPr/>
        <p:txBody>
          <a:bodyPr/>
          <a:lstStyle/>
          <a:p>
            <a:pPr eaLnBrk="1" hangingPunct="1">
              <a:buFont typeface="Wingdings" pitchFamily="2" charset="2"/>
              <a:buNone/>
            </a:pPr>
            <a:r>
              <a:rPr lang="el-GR" sz="3600" b="1" u="sng" dirty="0" smtClean="0">
                <a:solidFill>
                  <a:srgbClr val="0070C0"/>
                </a:solidFill>
                <a:ea typeface="ＭＳ Ｐゴシック" pitchFamily="34" charset="-128"/>
              </a:rPr>
              <a:t>Καθορίζει:</a:t>
            </a:r>
          </a:p>
          <a:p>
            <a:pPr algn="just"/>
            <a:r>
              <a:rPr lang="el-GR" sz="3600" b="1" dirty="0" smtClean="0">
                <a:solidFill>
                  <a:srgbClr val="C00000"/>
                </a:solidFill>
                <a:ea typeface="ＭＳ Ｐゴシック" pitchFamily="34" charset="-128"/>
              </a:rPr>
              <a:t>Τι πρέπει να γίνει, </a:t>
            </a:r>
          </a:p>
          <a:p>
            <a:pPr algn="just"/>
            <a:r>
              <a:rPr lang="el-GR" sz="3600" b="1" dirty="0" smtClean="0">
                <a:solidFill>
                  <a:srgbClr val="C00000"/>
                </a:solidFill>
                <a:ea typeface="ＭＳ Ｐゴシック" pitchFamily="34" charset="-128"/>
              </a:rPr>
              <a:t>Πως θα γίνει, </a:t>
            </a:r>
          </a:p>
          <a:p>
            <a:pPr algn="just"/>
            <a:r>
              <a:rPr lang="el-GR" sz="3600" b="1" dirty="0" smtClean="0">
                <a:solidFill>
                  <a:srgbClr val="C00000"/>
                </a:solidFill>
                <a:ea typeface="ＭＳ Ｐゴシック" pitchFamily="34" charset="-128"/>
              </a:rPr>
              <a:t>Ποιος θα το κάνει, </a:t>
            </a:r>
          </a:p>
          <a:p>
            <a:pPr algn="just"/>
            <a:r>
              <a:rPr lang="el-GR" sz="3600" b="1" dirty="0" smtClean="0">
                <a:solidFill>
                  <a:srgbClr val="C00000"/>
                </a:solidFill>
                <a:ea typeface="ＭＳ Ｐゴシック" pitchFamily="34" charset="-128"/>
              </a:rPr>
              <a:t>Ποιος αναφέρεται σε ποιον, </a:t>
            </a:r>
          </a:p>
          <a:p>
            <a:pPr algn="just"/>
            <a:r>
              <a:rPr lang="el-GR" sz="3600" b="1" dirty="0" smtClean="0">
                <a:solidFill>
                  <a:srgbClr val="C00000"/>
                </a:solidFill>
                <a:ea typeface="ＭＳ Ｐゴシック" pitchFamily="34" charset="-128"/>
              </a:rPr>
              <a:t>Σε ποιο επίπεδο λαμβάνονται οι αποφάσεις</a:t>
            </a:r>
            <a:r>
              <a:rPr lang="el-GR" b="1" dirty="0" smtClean="0">
                <a:solidFill>
                  <a:srgbClr val="C00000"/>
                </a:solidFill>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b="1" dirty="0" smtClean="0">
                <a:ea typeface="ＭＳ Ｐゴシック" pitchFamily="34" charset="-128"/>
              </a:rPr>
              <a:t>Στόχοι της Οργάνωσης</a:t>
            </a:r>
          </a:p>
        </p:txBody>
      </p:sp>
      <p:sp>
        <p:nvSpPr>
          <p:cNvPr id="71682" name="Rectangle 3"/>
          <p:cNvSpPr>
            <a:spLocks noGrp="1" noChangeArrowheads="1"/>
          </p:cNvSpPr>
          <p:nvPr>
            <p:ph idx="1"/>
          </p:nvPr>
        </p:nvSpPr>
        <p:spPr>
          <a:xfrm>
            <a:off x="251520" y="1600200"/>
            <a:ext cx="8712968" cy="4781128"/>
          </a:xfrm>
        </p:spPr>
        <p:txBody>
          <a:bodyPr/>
          <a:lstStyle/>
          <a:p>
            <a:pPr eaLnBrk="1" hangingPunct="1"/>
            <a:r>
              <a:rPr lang="el-GR" b="1" dirty="0" smtClean="0">
                <a:solidFill>
                  <a:srgbClr val="7030A0"/>
                </a:solidFill>
                <a:ea typeface="ＭＳ Ｐゴシック" pitchFamily="34" charset="-128"/>
              </a:rPr>
              <a:t>Επιμερίζει το τι πρέπει να γίνει σε θέσεις εργασίας και τμήματα</a:t>
            </a:r>
          </a:p>
          <a:p>
            <a:pPr eaLnBrk="1" hangingPunct="1"/>
            <a:r>
              <a:rPr lang="el-GR" b="1" dirty="0" smtClean="0">
                <a:solidFill>
                  <a:srgbClr val="7030A0"/>
                </a:solidFill>
                <a:ea typeface="ＭＳ Ｐゴシック" pitchFamily="34" charset="-128"/>
              </a:rPr>
              <a:t>Ταξινομεί τις θέσεις εργασίας σε ενότητες</a:t>
            </a:r>
          </a:p>
          <a:p>
            <a:pPr eaLnBrk="1" hangingPunct="1"/>
            <a:r>
              <a:rPr lang="el-GR" b="1" dirty="0" smtClean="0">
                <a:solidFill>
                  <a:srgbClr val="7030A0"/>
                </a:solidFill>
                <a:ea typeface="ＭＳ Ｐゴシック" pitchFamily="34" charset="-128"/>
              </a:rPr>
              <a:t>Καθορίζει σχέσεις μεταξύ ατόμων, ομάδων, και τμημάτων</a:t>
            </a:r>
          </a:p>
          <a:p>
            <a:pPr eaLnBrk="1" hangingPunct="1"/>
            <a:r>
              <a:rPr lang="el-GR" b="1" dirty="0" smtClean="0">
                <a:solidFill>
                  <a:srgbClr val="7030A0"/>
                </a:solidFill>
                <a:ea typeface="ＭＳ Ｐゴシック" pitchFamily="34" charset="-128"/>
              </a:rPr>
              <a:t>Καθορίζει τυπικές γραμμές εξουσίας</a:t>
            </a:r>
          </a:p>
          <a:p>
            <a:pPr eaLnBrk="1" hangingPunct="1"/>
            <a:r>
              <a:rPr lang="el-GR" b="1" dirty="0" smtClean="0">
                <a:solidFill>
                  <a:srgbClr val="7030A0"/>
                </a:solidFill>
                <a:ea typeface="ＭＳ Ｐゴシック" pitchFamily="34" charset="-128"/>
              </a:rPr>
              <a:t>Κατανέμει και αναπτύσσει οργανωτικούς πόρους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smtClean="0">
                <a:ea typeface="ＭＳ Ｐゴシック" pitchFamily="34" charset="-128"/>
              </a:rPr>
              <a:t>Η Οργάνωση βασίζεται στον:</a:t>
            </a:r>
          </a:p>
        </p:txBody>
      </p:sp>
      <p:sp>
        <p:nvSpPr>
          <p:cNvPr id="72706" name="Rectangle 3"/>
          <p:cNvSpPr>
            <a:spLocks noGrp="1" noChangeArrowheads="1"/>
          </p:cNvSpPr>
          <p:nvPr>
            <p:ph idx="1"/>
          </p:nvPr>
        </p:nvSpPr>
        <p:spPr/>
        <p:txBody>
          <a:bodyPr/>
          <a:lstStyle/>
          <a:p>
            <a:pPr eaLnBrk="1" hangingPunct="1">
              <a:buFont typeface="Wingdings" pitchFamily="2" charset="2"/>
              <a:buNone/>
            </a:pPr>
            <a:endParaRPr lang="el-GR" dirty="0" smtClean="0">
              <a:ea typeface="ＭＳ Ｐゴシック" pitchFamily="34" charset="-128"/>
            </a:endParaRPr>
          </a:p>
          <a:p>
            <a:pPr eaLnBrk="1" hangingPunct="1"/>
            <a:r>
              <a:rPr lang="el-GR" sz="3600" b="1" dirty="0" smtClean="0">
                <a:solidFill>
                  <a:srgbClr val="002060"/>
                </a:solidFill>
                <a:ea typeface="ＭＳ Ｐゴシック" pitchFamily="34" charset="-128"/>
              </a:rPr>
              <a:t>Καταμερισμό της εργασίας</a:t>
            </a:r>
          </a:p>
          <a:p>
            <a:pPr eaLnBrk="1" hangingPunct="1">
              <a:buFont typeface="Wingdings" pitchFamily="2" charset="2"/>
              <a:buNone/>
            </a:pPr>
            <a:endParaRPr lang="el-GR" sz="3600" b="1" dirty="0" smtClean="0">
              <a:solidFill>
                <a:srgbClr val="002060"/>
              </a:solidFill>
              <a:ea typeface="ＭＳ Ｐゴシック" pitchFamily="34" charset="-128"/>
            </a:endParaRPr>
          </a:p>
          <a:p>
            <a:pPr eaLnBrk="1" hangingPunct="1"/>
            <a:r>
              <a:rPr lang="el-GR" sz="3600" b="1" dirty="0" smtClean="0">
                <a:solidFill>
                  <a:srgbClr val="002060"/>
                </a:solidFill>
                <a:ea typeface="ＭＳ Ｐゴシック" pitchFamily="34" charset="-128"/>
              </a:rPr>
              <a:t>Καταμερισμό της εξουσίας</a:t>
            </a:r>
          </a:p>
          <a:p>
            <a:pPr eaLnBrk="1" hangingPunct="1">
              <a:buFont typeface="Wingdings" pitchFamily="2" charset="2"/>
              <a:buNone/>
            </a:pPr>
            <a:endParaRPr lang="el-GR" sz="36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274638"/>
            <a:ext cx="8712968" cy="1143000"/>
          </a:xfrm>
        </p:spPr>
        <p:txBody>
          <a:bodyPr>
            <a:normAutofit fontScale="90000"/>
          </a:bodyPr>
          <a:lstStyle/>
          <a:p>
            <a:pPr eaLnBrk="1" hangingPunct="1"/>
            <a:r>
              <a:rPr lang="el-GR" b="1" dirty="0" smtClean="0">
                <a:ea typeface="ＭＳ Ｐゴシック" pitchFamily="34" charset="-128"/>
              </a:rPr>
              <a:t/>
            </a:r>
            <a:br>
              <a:rPr lang="el-GR" b="1" dirty="0" smtClean="0">
                <a:ea typeface="ＭＳ Ｐゴシック" pitchFamily="34" charset="-128"/>
              </a:rPr>
            </a:br>
            <a:r>
              <a:rPr lang="el-GR" b="1" dirty="0" smtClean="0">
                <a:ea typeface="ＭＳ Ｐゴシック" pitchFamily="34" charset="-128"/>
              </a:rPr>
              <a:t>Καταμερισμός της εργασίας</a:t>
            </a:r>
            <a:br>
              <a:rPr lang="el-GR" b="1" dirty="0" smtClean="0">
                <a:ea typeface="ＭＳ Ｐゴシック" pitchFamily="34" charset="-128"/>
              </a:rPr>
            </a:br>
            <a:r>
              <a:rPr lang="el-GR" b="1" dirty="0" smtClean="0">
                <a:ea typeface="ＭＳ Ｐゴシック" pitchFamily="34" charset="-128"/>
              </a:rPr>
              <a:t>Εξειδίκευση (1)</a:t>
            </a:r>
            <a:br>
              <a:rPr lang="el-GR" b="1" dirty="0" smtClean="0">
                <a:ea typeface="ＭＳ Ｐゴシック" pitchFamily="34" charset="-128"/>
              </a:rPr>
            </a:br>
            <a:endParaRPr lang="el-GR" b="1" dirty="0" smtClean="0">
              <a:ea typeface="ＭＳ Ｐゴシック" pitchFamily="34" charset="-128"/>
            </a:endParaRPr>
          </a:p>
        </p:txBody>
      </p:sp>
      <p:sp>
        <p:nvSpPr>
          <p:cNvPr id="8195" name="Rectangle 3"/>
          <p:cNvSpPr>
            <a:spLocks noGrp="1" noChangeArrowheads="1"/>
          </p:cNvSpPr>
          <p:nvPr>
            <p:ph idx="1"/>
          </p:nvPr>
        </p:nvSpPr>
        <p:spPr/>
        <p:txBody>
          <a:bodyPr/>
          <a:lstStyle/>
          <a:p>
            <a:pPr eaLnBrk="1" hangingPunct="1">
              <a:buFont typeface="Wingdings" pitchFamily="2" charset="2"/>
              <a:buNone/>
            </a:pPr>
            <a:r>
              <a:rPr lang="el-GR" b="1" u="sng" dirty="0" smtClean="0">
                <a:ea typeface="ＭＳ Ｐゴシック" pitchFamily="34" charset="-128"/>
              </a:rPr>
              <a:t>Υπέρ</a:t>
            </a:r>
          </a:p>
          <a:p>
            <a:pPr algn="just" eaLnBrk="1" hangingPunct="1"/>
            <a:r>
              <a:rPr lang="el-GR" b="1" dirty="0" smtClean="0">
                <a:solidFill>
                  <a:srgbClr val="002060"/>
                </a:solidFill>
                <a:ea typeface="ＭＳ Ｐゴシック" pitchFamily="34" charset="-128"/>
              </a:rPr>
              <a:t>Αποτελεσματική χρήση της ποικιλίας των δεξιοτήτων και των ικανοτήτων των εργαζομένων</a:t>
            </a:r>
          </a:p>
          <a:p>
            <a:pPr algn="just" eaLnBrk="1" hangingPunct="1"/>
            <a:r>
              <a:rPr lang="el-GR" b="1" dirty="0" smtClean="0">
                <a:solidFill>
                  <a:srgbClr val="002060"/>
                </a:solidFill>
                <a:ea typeface="ＭＳ Ｐゴシック" pitchFamily="34" charset="-128"/>
              </a:rPr>
              <a:t>Αυξημένη παραγωγικότητα</a:t>
            </a:r>
          </a:p>
          <a:p>
            <a:pPr algn="just" eaLnBrk="1" hangingPunct="1"/>
            <a:r>
              <a:rPr lang="el-GR" b="1" dirty="0" smtClean="0">
                <a:solidFill>
                  <a:srgbClr val="002060"/>
                </a:solidFill>
                <a:ea typeface="ＭＳ Ｐゴシック" pitchFamily="34" charset="-128"/>
              </a:rPr>
              <a:t>Ευκολία αντικατάστασης εργαζόμενου</a:t>
            </a:r>
          </a:p>
          <a:p>
            <a:pPr algn="just" eaLnBrk="1" hangingPunct="1"/>
            <a:r>
              <a:rPr lang="el-GR" b="1" dirty="0" smtClean="0">
                <a:solidFill>
                  <a:srgbClr val="002060"/>
                </a:solidFill>
                <a:ea typeface="ＭＳ Ｐゴシック" pitchFamily="34" charset="-128"/>
              </a:rPr>
              <a:t>Εντατικότερη χρήση εξοπλισμού</a:t>
            </a:r>
          </a:p>
          <a:p>
            <a:pPr algn="just" eaLnBrk="1" hangingPunct="1"/>
            <a:r>
              <a:rPr lang="el-GR" b="1" dirty="0" smtClean="0">
                <a:solidFill>
                  <a:srgbClr val="002060"/>
                </a:solidFill>
                <a:ea typeface="ＭＳ Ｐゴシック" pitchFamily="34" charset="-128"/>
              </a:rPr>
              <a:t>Ευκολία εποπτείας εκτέλεσης εργασίας</a:t>
            </a:r>
          </a:p>
          <a:p>
            <a:pPr eaLnBrk="1" hangingPunct="1">
              <a:buFont typeface="Wingdings" pitchFamily="2" charset="2"/>
              <a:buNone/>
            </a:pPr>
            <a:endParaRPr lang="el-GR"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2000"/>
                                        <p:tgtEl>
                                          <p:spTgt spid="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fade">
                                      <p:cBhvr>
                                        <p:cTn id="37"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74638"/>
            <a:ext cx="8640960" cy="1143000"/>
          </a:xfrm>
        </p:spPr>
        <p:txBody>
          <a:bodyPr>
            <a:normAutofit fontScale="90000"/>
          </a:bodyPr>
          <a:lstStyle/>
          <a:p>
            <a:pPr eaLnBrk="1" hangingPunct="1"/>
            <a:r>
              <a:rPr lang="el-GR" b="1" dirty="0" smtClean="0">
                <a:ea typeface="ＭＳ Ｐゴシック" pitchFamily="34" charset="-128"/>
              </a:rPr>
              <a:t/>
            </a:r>
            <a:br>
              <a:rPr lang="el-GR" b="1" dirty="0" smtClean="0">
                <a:ea typeface="ＭＳ Ｐゴシック" pitchFamily="34" charset="-128"/>
              </a:rPr>
            </a:br>
            <a:r>
              <a:rPr lang="el-GR" b="1" dirty="0" smtClean="0">
                <a:ea typeface="ＭＳ Ｐゴシック" pitchFamily="34" charset="-128"/>
              </a:rPr>
              <a:t>Καταμερισμός της εργασίας</a:t>
            </a:r>
            <a:br>
              <a:rPr lang="el-GR" b="1" dirty="0" smtClean="0">
                <a:ea typeface="ＭＳ Ｐゴシック" pitchFamily="34" charset="-128"/>
              </a:rPr>
            </a:br>
            <a:r>
              <a:rPr lang="el-GR" b="1" dirty="0" smtClean="0">
                <a:ea typeface="ＭＳ Ｐゴシック" pitchFamily="34" charset="-128"/>
              </a:rPr>
              <a:t>Εξειδίκευση (2)</a:t>
            </a:r>
            <a:r>
              <a:rPr lang="el-GR" dirty="0" smtClean="0">
                <a:ea typeface="ＭＳ Ｐゴシック" pitchFamily="34" charset="-128"/>
              </a:rPr>
              <a:t/>
            </a:r>
            <a:br>
              <a:rPr lang="el-GR" dirty="0" smtClean="0">
                <a:ea typeface="ＭＳ Ｐゴシック" pitchFamily="34" charset="-128"/>
              </a:rPr>
            </a:br>
            <a:endParaRPr lang="el-GR" dirty="0" smtClean="0">
              <a:ea typeface="ＭＳ Ｐゴシック" pitchFamily="34" charset="-128"/>
            </a:endParaRPr>
          </a:p>
        </p:txBody>
      </p:sp>
      <p:sp>
        <p:nvSpPr>
          <p:cNvPr id="74754" name="Rectangle 3"/>
          <p:cNvSpPr>
            <a:spLocks noGrp="1" noChangeArrowheads="1"/>
          </p:cNvSpPr>
          <p:nvPr>
            <p:ph idx="1"/>
          </p:nvPr>
        </p:nvSpPr>
        <p:spPr/>
        <p:txBody>
          <a:bodyPr/>
          <a:lstStyle/>
          <a:p>
            <a:pPr eaLnBrk="1" hangingPunct="1">
              <a:buFont typeface="Wingdings" pitchFamily="2" charset="2"/>
              <a:buNone/>
            </a:pPr>
            <a:r>
              <a:rPr lang="el-GR" b="1" u="sng" dirty="0" smtClean="0">
                <a:ea typeface="ＭＳ Ｐゴシック" pitchFamily="34" charset="-128"/>
              </a:rPr>
              <a:t>Κατά</a:t>
            </a:r>
          </a:p>
          <a:p>
            <a:pPr eaLnBrk="1" hangingPunct="1"/>
            <a:r>
              <a:rPr lang="el-GR" b="1" dirty="0" smtClean="0">
                <a:solidFill>
                  <a:srgbClr val="FF0000"/>
                </a:solidFill>
                <a:ea typeface="ＭＳ Ｐゴシック" pitchFamily="34" charset="-128"/>
              </a:rPr>
              <a:t>Μονοτονία </a:t>
            </a:r>
          </a:p>
          <a:p>
            <a:pPr eaLnBrk="1" hangingPunct="1"/>
            <a:r>
              <a:rPr lang="el-GR" b="1" dirty="0" smtClean="0">
                <a:solidFill>
                  <a:srgbClr val="FF0000"/>
                </a:solidFill>
                <a:ea typeface="ＭＳ Ｐゴシック" pitchFamily="34" charset="-128"/>
              </a:rPr>
              <a:t>Έλλειψη ενδιαφέροντος</a:t>
            </a:r>
          </a:p>
          <a:p>
            <a:pPr eaLnBrk="1" hangingPunct="1"/>
            <a:r>
              <a:rPr lang="el-GR" b="1" dirty="0" smtClean="0">
                <a:solidFill>
                  <a:srgbClr val="FF0000"/>
                </a:solidFill>
                <a:ea typeface="ＭＳ Ｐゴシック" pitchFamily="34" charset="-128"/>
              </a:rPr>
              <a:t>Αλλοτρίωση</a:t>
            </a:r>
          </a:p>
          <a:p>
            <a:pPr eaLnBrk="1" hangingPunct="1"/>
            <a:r>
              <a:rPr lang="el-GR" b="1" dirty="0" smtClean="0">
                <a:solidFill>
                  <a:srgbClr val="FF0000"/>
                </a:solidFill>
                <a:ea typeface="ＭＳ Ｐゴシック" pitchFamily="34" charset="-128"/>
              </a:rPr>
              <a:t>Φτωχή ποιότητα</a:t>
            </a:r>
          </a:p>
          <a:p>
            <a:pPr eaLnBrk="1" hangingPunct="1"/>
            <a:r>
              <a:rPr lang="el-GR" b="1" dirty="0" smtClean="0">
                <a:solidFill>
                  <a:srgbClr val="FF0000"/>
                </a:solidFill>
                <a:ea typeface="ＭＳ Ｐゴシック" pitchFamily="34" charset="-128"/>
              </a:rPr>
              <a:t>Χαμηλή παραγωγικότητα</a:t>
            </a:r>
          </a:p>
          <a:p>
            <a:pPr eaLnBrk="1" hangingPunct="1"/>
            <a:r>
              <a:rPr lang="el-GR" b="1" dirty="0" smtClean="0">
                <a:solidFill>
                  <a:srgbClr val="FF0000"/>
                </a:solidFill>
                <a:ea typeface="ＭＳ Ｐゴシック" pitchFamily="34" charset="-128"/>
              </a:rPr>
              <a:t>Υψηλή εναλλαγή προσωπικού</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b="1" dirty="0" smtClean="0">
                <a:ea typeface="ＭＳ Ｐゴシック" pitchFamily="34" charset="-128"/>
              </a:rPr>
              <a:t>Καταμερισμός της εξουσίας (1)</a:t>
            </a:r>
          </a:p>
        </p:txBody>
      </p:sp>
      <p:sp>
        <p:nvSpPr>
          <p:cNvPr id="75778" name="Rectangle 3"/>
          <p:cNvSpPr>
            <a:spLocks noGrp="1" noChangeArrowheads="1"/>
          </p:cNvSpPr>
          <p:nvPr>
            <p:ph idx="1"/>
          </p:nvPr>
        </p:nvSpPr>
        <p:spPr/>
        <p:txBody>
          <a:bodyPr/>
          <a:lstStyle/>
          <a:p>
            <a:pPr eaLnBrk="1" hangingPunct="1"/>
            <a:r>
              <a:rPr lang="el-GR" sz="3600" b="1" dirty="0" smtClean="0">
                <a:solidFill>
                  <a:srgbClr val="006600"/>
                </a:solidFill>
                <a:ea typeface="ＭＳ Ｐゴシック" pitchFamily="34" charset="-128"/>
              </a:rPr>
              <a:t>Ενότητα της Διοίκησης</a:t>
            </a:r>
          </a:p>
          <a:p>
            <a:pPr eaLnBrk="1" hangingPunct="1">
              <a:buFont typeface="Wingdings" pitchFamily="2" charset="2"/>
              <a:buNone/>
            </a:pPr>
            <a:r>
              <a:rPr lang="el-GR" dirty="0" smtClean="0">
                <a:ea typeface="ＭＳ Ｐゴシック" pitchFamily="34" charset="-128"/>
              </a:rPr>
              <a:t>   Κάθε υφιστάμενος αναφέρεται σε ένα και μόνο προϊστάμενο.</a:t>
            </a:r>
          </a:p>
          <a:p>
            <a:pPr eaLnBrk="1" hangingPunct="1"/>
            <a:endParaRPr lang="el-GR" dirty="0" smtClean="0">
              <a:ea typeface="ＭＳ Ｐゴシック" pitchFamily="34" charset="-128"/>
            </a:endParaRPr>
          </a:p>
          <a:p>
            <a:pPr eaLnBrk="1" hangingPunct="1"/>
            <a:r>
              <a:rPr lang="el-GR" sz="3600" b="1" dirty="0" smtClean="0">
                <a:solidFill>
                  <a:srgbClr val="FF0000"/>
                </a:solidFill>
                <a:ea typeface="ＭＳ Ｐゴシック" pitchFamily="34" charset="-128"/>
              </a:rPr>
              <a:t>Εξουσία και Υπευθυνότητα</a:t>
            </a:r>
          </a:p>
          <a:p>
            <a:pPr eaLnBrk="1" hangingPunct="1">
              <a:buFont typeface="Wingdings" pitchFamily="2" charset="2"/>
              <a:buNone/>
            </a:pPr>
            <a:r>
              <a:rPr lang="el-GR" dirty="0" smtClean="0">
                <a:ea typeface="ＭＳ Ｐゴシック" pitchFamily="34" charset="-128"/>
              </a:rPr>
              <a:t>   Είναι συνδεδεμένες με τη θέση που κατέχει ένα στέλεχος.</a:t>
            </a: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a:p>
            <a:pPr eaLnBrk="1" hangingPunct="1"/>
            <a:endParaRPr lang="el-G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b="1" dirty="0" smtClean="0">
                <a:ea typeface="ＭＳ Ｐゴシック" pitchFamily="34" charset="-128"/>
              </a:rPr>
              <a:t>Καταμερισμός της εξουσίας (2)</a:t>
            </a:r>
          </a:p>
        </p:txBody>
      </p:sp>
      <p:sp>
        <p:nvSpPr>
          <p:cNvPr id="76802" name="Rectangle 3"/>
          <p:cNvSpPr>
            <a:spLocks noGrp="1" noChangeArrowheads="1"/>
          </p:cNvSpPr>
          <p:nvPr>
            <p:ph idx="1"/>
          </p:nvPr>
        </p:nvSpPr>
        <p:spPr/>
        <p:txBody>
          <a:bodyPr/>
          <a:lstStyle/>
          <a:p>
            <a:pPr eaLnBrk="1" hangingPunct="1">
              <a:buFont typeface="Wingdings" pitchFamily="2" charset="2"/>
              <a:buNone/>
            </a:pPr>
            <a:r>
              <a:rPr lang="el-GR" dirty="0" smtClean="0">
                <a:ea typeface="ＭＳ Ｐゴシック" pitchFamily="34" charset="-128"/>
              </a:rPr>
              <a:t>Υπάρχουν 2 μορφές σχέσεων εξουσίας:</a:t>
            </a:r>
          </a:p>
          <a:p>
            <a:pPr eaLnBrk="1" hangingPunct="1"/>
            <a:endParaRPr lang="el-GR" sz="3600" dirty="0" smtClean="0">
              <a:ea typeface="ＭＳ Ｐゴシック" pitchFamily="34" charset="-128"/>
            </a:endParaRPr>
          </a:p>
          <a:p>
            <a:pPr marL="742950" indent="-742950" eaLnBrk="1" hangingPunct="1">
              <a:buFont typeface="+mj-lt"/>
              <a:buAutoNum type="arabicPeriod"/>
            </a:pPr>
            <a:r>
              <a:rPr lang="el-GR" sz="3600" b="1" dirty="0" smtClean="0">
                <a:solidFill>
                  <a:srgbClr val="002060"/>
                </a:solidFill>
                <a:ea typeface="ＭＳ Ｐゴシック" pitchFamily="34" charset="-128"/>
              </a:rPr>
              <a:t>Κάθετη / Γραμμική οργάνωση</a:t>
            </a:r>
          </a:p>
          <a:p>
            <a:pPr marL="742950" indent="-742950" eaLnBrk="1" hangingPunct="1">
              <a:buFont typeface="+mj-lt"/>
              <a:buAutoNum type="arabicPeriod"/>
            </a:pPr>
            <a:endParaRPr lang="el-GR" sz="3600" b="1" dirty="0" smtClean="0">
              <a:ea typeface="ＭＳ Ｐゴシック" pitchFamily="34" charset="-128"/>
            </a:endParaRPr>
          </a:p>
          <a:p>
            <a:pPr marL="742950" indent="-742950" eaLnBrk="1" hangingPunct="1">
              <a:buFont typeface="+mj-lt"/>
              <a:buAutoNum type="arabicPeriod"/>
            </a:pPr>
            <a:r>
              <a:rPr lang="el-GR" sz="3600" b="1" dirty="0" smtClean="0">
                <a:solidFill>
                  <a:srgbClr val="7030A0"/>
                </a:solidFill>
                <a:ea typeface="ＭＳ Ｐゴシック" pitchFamily="34" charset="-128"/>
              </a:rPr>
              <a:t>Οριζόντια / Επιτελική οργάνωση</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504" y="274638"/>
            <a:ext cx="8928992" cy="1143000"/>
          </a:xfrm>
        </p:spPr>
        <p:txBody>
          <a:bodyPr/>
          <a:lstStyle/>
          <a:p>
            <a:pPr eaLnBrk="1" hangingPunct="1"/>
            <a:r>
              <a:rPr lang="el-GR" sz="4800" b="1" dirty="0" smtClean="0">
                <a:ea typeface="ＭＳ Ｐゴシック" pitchFamily="34" charset="-128"/>
              </a:rPr>
              <a:t>Κάθετη / Γραμμική Οργάνωση (1)</a:t>
            </a:r>
          </a:p>
        </p:txBody>
      </p:sp>
      <p:sp>
        <p:nvSpPr>
          <p:cNvPr id="77826" name="Rectangle 3"/>
          <p:cNvSpPr>
            <a:spLocks noGrp="1" noChangeArrowheads="1"/>
          </p:cNvSpPr>
          <p:nvPr>
            <p:ph idx="1"/>
          </p:nvPr>
        </p:nvSpPr>
        <p:spPr/>
        <p:txBody>
          <a:bodyPr/>
          <a:lstStyle/>
          <a:p>
            <a:pPr algn="ctr" eaLnBrk="1" hangingPunct="1">
              <a:buFont typeface="Wingdings" pitchFamily="2" charset="2"/>
              <a:buNone/>
            </a:pPr>
            <a:endParaRPr lang="el-GR" sz="3600" dirty="0" smtClean="0">
              <a:ea typeface="ＭＳ Ｐゴシック" pitchFamily="34" charset="-128"/>
            </a:endParaRPr>
          </a:p>
          <a:p>
            <a:pPr algn="just"/>
            <a:r>
              <a:rPr lang="el-GR" sz="3600" b="1" dirty="0" smtClean="0">
                <a:solidFill>
                  <a:srgbClr val="002060"/>
                </a:solidFill>
                <a:ea typeface="ＭＳ Ｐゴシック" pitchFamily="34" charset="-128"/>
              </a:rPr>
              <a:t>Αναφέρεται στα στελέχη που η οργανωτική τους θέση και λειτουργία συνεισφέρουν κατευθείαν στην επίτευξη των στόχων του οργανισμού.</a:t>
            </a:r>
          </a:p>
          <a:p>
            <a:pPr algn="ctr" eaLnBrk="1" hangingPunct="1">
              <a:buFont typeface="Wingdings" pitchFamily="2" charset="2"/>
              <a:buNone/>
            </a:pPr>
            <a:endParaRPr lang="el-GR" dirty="0" smtClean="0">
              <a:ea typeface="ＭＳ Ｐゴシック" pitchFamily="34" charset="-128"/>
            </a:endParaRPr>
          </a:p>
          <a:p>
            <a:pPr eaLnBrk="1" hangingPunct="1">
              <a:buFont typeface="Wingdings" pitchFamily="2" charset="2"/>
              <a:buNone/>
            </a:pPr>
            <a:endParaRPr lang="el-GR"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512" y="274638"/>
            <a:ext cx="8784976" cy="1143000"/>
          </a:xfrm>
        </p:spPr>
        <p:txBody>
          <a:bodyPr/>
          <a:lstStyle/>
          <a:p>
            <a:pPr eaLnBrk="1" hangingPunct="1"/>
            <a:r>
              <a:rPr lang="el-GR" sz="4800" b="1" dirty="0" smtClean="0">
                <a:ea typeface="ＭＳ Ｐゴシック" pitchFamily="34" charset="-128"/>
              </a:rPr>
              <a:t>Κάθετη / Γραμμική οργάνωση (2)</a:t>
            </a:r>
          </a:p>
        </p:txBody>
      </p:sp>
      <p:sp>
        <p:nvSpPr>
          <p:cNvPr id="78850" name="Rectangle 3"/>
          <p:cNvSpPr>
            <a:spLocks noGrp="1" noChangeArrowheads="1"/>
          </p:cNvSpPr>
          <p:nvPr>
            <p:ph idx="1"/>
          </p:nvPr>
        </p:nvSpPr>
        <p:spPr/>
        <p:txBody>
          <a:bodyPr/>
          <a:lstStyle/>
          <a:p>
            <a:pPr eaLnBrk="1" hangingPunct="1">
              <a:buFont typeface="Wingdings" pitchFamily="2" charset="2"/>
              <a:buNone/>
            </a:pPr>
            <a:r>
              <a:rPr lang="el-GR" b="1" u="sng" dirty="0" smtClean="0">
                <a:ea typeface="ＭＳ Ｐゴシック" pitchFamily="34" charset="-128"/>
              </a:rPr>
              <a:t>Παραδείγματα γραμμικών στελεχών</a:t>
            </a:r>
          </a:p>
          <a:p>
            <a:pPr eaLnBrk="1" hangingPunct="1">
              <a:buFont typeface="Wingdings" pitchFamily="2" charset="2"/>
              <a:buNone/>
            </a:pPr>
            <a:endParaRPr lang="el-GR" dirty="0" smtClean="0">
              <a:ea typeface="ＭＳ Ｐゴシック" pitchFamily="34" charset="-128"/>
            </a:endParaRPr>
          </a:p>
          <a:p>
            <a:pPr eaLnBrk="1" hangingPunct="1"/>
            <a:r>
              <a:rPr lang="el-GR" sz="3600" b="1" dirty="0" smtClean="0">
                <a:solidFill>
                  <a:srgbClr val="0070C0"/>
                </a:solidFill>
                <a:ea typeface="ＭＳ Ｐゴシック" pitchFamily="34" charset="-128"/>
              </a:rPr>
              <a:t>Ο Διευθυντής ανάπτυξης λογισμικού </a:t>
            </a:r>
          </a:p>
          <a:p>
            <a:pPr eaLnBrk="1" hangingPunct="1">
              <a:buFont typeface="Wingdings" pitchFamily="2" charset="2"/>
              <a:buNone/>
            </a:pPr>
            <a:endParaRPr lang="el-GR" sz="3600" b="1" dirty="0" smtClean="0">
              <a:solidFill>
                <a:srgbClr val="0070C0"/>
              </a:solidFill>
              <a:ea typeface="ＭＳ Ｐゴシック" pitchFamily="34" charset="-128"/>
            </a:endParaRPr>
          </a:p>
          <a:p>
            <a:pPr eaLnBrk="1" hangingPunct="1"/>
            <a:r>
              <a:rPr lang="el-GR" sz="3600" b="1" dirty="0" smtClean="0">
                <a:solidFill>
                  <a:srgbClr val="0070C0"/>
                </a:solidFill>
                <a:ea typeface="ＭＳ Ｐゴシック" pitchFamily="34" charset="-128"/>
              </a:rPr>
              <a:t>Ο Διευθυντής παραγωγής</a:t>
            </a:r>
          </a:p>
          <a:p>
            <a:pPr eaLnBrk="1" hangingPunct="1">
              <a:buFont typeface="Wingdings" pitchFamily="2" charset="2"/>
              <a:buNone/>
            </a:pPr>
            <a:endParaRPr lang="el-GR" sz="3600" b="1" dirty="0" smtClean="0">
              <a:solidFill>
                <a:srgbClr val="0070C0"/>
              </a:solidFill>
              <a:ea typeface="ＭＳ Ｐゴシック" pitchFamily="34" charset="-128"/>
            </a:endParaRPr>
          </a:p>
          <a:p>
            <a:pPr eaLnBrk="1" hangingPunct="1"/>
            <a:r>
              <a:rPr lang="el-GR" sz="3600" b="1" dirty="0" smtClean="0">
                <a:solidFill>
                  <a:srgbClr val="0070C0"/>
                </a:solidFill>
                <a:ea typeface="ＭＳ Ｐゴシック" pitchFamily="34" charset="-128"/>
              </a:rPr>
              <a:t>Ο Διευθυντής μάρκετινγκ</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959</TotalTime>
  <Words>16589</Words>
  <Application>Microsoft Office PowerPoint</Application>
  <PresentationFormat>Προβολή στην οθόνη (4:3)</PresentationFormat>
  <Paragraphs>1887</Paragraphs>
  <Slides>305</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305</vt:i4>
      </vt:variant>
    </vt:vector>
  </HeadingPairs>
  <TitlesOfParts>
    <vt:vector size="306" baseType="lpstr">
      <vt:lpstr>Θέμα του Office</vt:lpstr>
      <vt:lpstr>ΕΤΑΙΡΙΚΗ ΔΙΑΚΥΒΕΡΝΗΣΗ</vt:lpstr>
      <vt:lpstr>Παρουσίαση του PowerPoint</vt:lpstr>
      <vt:lpstr>ΙΣΤΟΡΙΚΟ – ΝΟΜΟΘΕΣΙΑ- ΚΩΔΙΚΑΣ ΣΕΒ</vt:lpstr>
      <vt:lpstr>ΟΡΙΣΜΟΣ ΕτΔ</vt:lpstr>
      <vt:lpstr>Εταιρική Διακυβέρνηση</vt:lpstr>
      <vt:lpstr>ΚΥΡΙΕΣ ΑΣΧΟΛΙΕΣ ΕΤΑΙΡΙΚΗΣ ΔΙΑΚΥΒΕΡΝΗΣΗΣ</vt:lpstr>
      <vt:lpstr>ΣΥΣΤΗΜΑΤΑ ΕΤΑΙΡΙΚΗΣ ΔΙΑΚΥΒΕΡΝΗΣΗΣ</vt:lpstr>
      <vt:lpstr>ΡΩΣΙΑ ΚΑΙ ΕτΔ</vt:lpstr>
      <vt:lpstr>Η ΑΝΑΓΑΚΑΙΟΤΗΤΑ ΘΕΣΠΙΣΗΣ ΣΥΣΤΗΜΑΤΩΝ ΕτΔ</vt:lpstr>
      <vt:lpstr>ΣΚΟΠΟΣ ΚΑΙ ΧΡΗΣΙΜΟΤΗΤΑ ΤΗΣ ΕτΔ (1)</vt:lpstr>
      <vt:lpstr>ΣΚΟΠΟΣ ΚΑΙ ΧΡΗΣΙΜΟΤΗΤΑ ΤΗΣ ΕτΔ (2)</vt:lpstr>
      <vt:lpstr> ΕΤΑΙΡΙΚΗ ΔΙΑΚΥΒΕΡΝΗΣΗ ΕΙΣΗΓΜΕΝΩΝ ΣΤΑ ΧΡΗΜΑΤΙΣΤΗΡΙΑ ΕΠΙΧΕΙΡΗΣΕΩΝ (1) </vt:lpstr>
      <vt:lpstr>Παρουσίαση του PowerPoint</vt:lpstr>
      <vt:lpstr>Παρουσίαση του PowerPoint</vt:lpstr>
      <vt:lpstr>Παρουσίαση του PowerPoint</vt:lpstr>
      <vt:lpstr> Δέκα Χρυσοί Κανόνες (10 Golden Rules) </vt:lpstr>
      <vt:lpstr>Παρουσίαση του PowerPoint</vt:lpstr>
      <vt:lpstr>ΠΡΟΒΛΗΜΑΤΙΚΗ ΣΧΕΣΗ</vt:lpstr>
      <vt:lpstr>ΑΠΟ ΠΟΥ ΕΠΗΡΕΑΖΕΤΑΙ ΤΟ ΣΥΣΤΗΜΑ ΕτΔ</vt:lpstr>
      <vt:lpstr>ΜΟΡΦΕΣ ΣΥΓΚΡΟΥΣΗΣ ΣΥΜΦΕΡΟΝΤΩΝ (1)</vt:lpstr>
      <vt:lpstr>ΜΟΡΦΕΣ ΣΥΓΚΡΟΥΣΗΣ ΣΥΜΦΕΡΟΝΤΩΝ (2)</vt:lpstr>
      <vt:lpstr>ΣΥΓΚΡΟΥΣΕΙΣ ΣΥΜΦΕΡΟΝΤΩΝ ΜΕΤΑΞΥ ΜΕΤΟΧΩΝ ΚΑΙ ΠΙΣΤΩΤΩΝ</vt:lpstr>
      <vt:lpstr>ΣΥΓΚΡΟΥΣΕΙΣ ΣΥΜΦΕΡΟΝΤΩΝ ΜΕΤΑΞΥ ΜΙΚΡΟΜΕΤΟΧΩΝ ΚΑΙ ΜΕΓΑΛΟΜΕΤΟΧΩΝ</vt:lpstr>
      <vt:lpstr>ΙΔΑΝΙΚΗ ΣΧΕΣΗ</vt:lpstr>
      <vt:lpstr>ΣΚΑΝΔΑΛΑ</vt:lpstr>
      <vt:lpstr>ΕΤΑΙΡΙΚΕΣ ΕΠΙΔΟΣΕΙΣ ΚΑΙ ΕΤΑΙΡΙΚΗ ΔΙΑΚΥΒΕΡΝΗΣΗ</vt:lpstr>
      <vt:lpstr>ΡΟΛΟΣ ΚΑΙ ΑΡΜΟΔΙΟΤΗΤΕΣ Δ.Σ. (1)</vt:lpstr>
      <vt:lpstr>ΡΟΛΟΣ ΚΑΙ ΑΡΜΟΔΙΟΤΗΤΕΣ Δ.Σ. (2)</vt:lpstr>
      <vt:lpstr>ΜΕΓΕΘΟΣ ΚΑΙ ΣΥΝΘΕΣΗ ΤΟΥ Δ.Σ.</vt:lpstr>
      <vt:lpstr>ΤΡΟΠΟΣ ΛΕΙΤΟΥΡΓΙΑΣ ΤΟΥ Δ.Σ. (1)</vt:lpstr>
      <vt:lpstr>ΤΡΟΠΟΣ ΛΕΙΤΟΥΡΓΙΑΣ ΤΟΥ Δ.Σ. (2)</vt:lpstr>
      <vt:lpstr>Καθήκοντα και Αρμοδιότητες των Διοικητικών Συμβουλίων [1]</vt:lpstr>
      <vt:lpstr>Καθήκοντα και Αρμοδιότητες των Διοικητικών Συμβουλίων [2]</vt:lpstr>
      <vt:lpstr>Πιέσεις Δ.Σ. Φυσικές και Εξωτερικές</vt:lpstr>
      <vt:lpstr>Αποδοτικό Διοικητικό Συμβούλιο [1]</vt:lpstr>
      <vt:lpstr>Αποδοτικό Διοικητικό Συμβούλιο [2]</vt:lpstr>
      <vt:lpstr>Ο Ρόλος των μη Εκτελεστικών Μελών του Διοικητικού Συμβουλίου</vt:lpstr>
      <vt:lpstr>ΚΑΝΟΝΙΣΜΟΣ ΕΣΩΤΕΡΙΚΗΣ ΛΕΙΤΟΥΡΓΙΑΣ</vt:lpstr>
      <vt:lpstr>Ο ΕΣΩΤΕΡΙΚΟΣ ΚΑΝΟΝΙΣΜΟΣ ΓΕΝΙΚΑ</vt:lpstr>
      <vt:lpstr>ΕΣΩΤΕΡΙΚΟΣ ΚΑΝΟΝΙΣΜΟΣ ΠΡΟΒΛΕΠΕΙ</vt:lpstr>
      <vt:lpstr>ΓΕΝΙΚΕΣ ΕΝΝΟΙΕΣ ΕΣΩΤΕΡΙΚΟΥ ΕΛΕΓΧΟΥ</vt:lpstr>
      <vt:lpstr>ΠΛΑΙΣΙΟ ΣΥΣΤΗΜΑΤΟΣ ΕΣΩΤΕΡΙΚΟΥ ΕΛΕΓΧΟΥ</vt:lpstr>
      <vt:lpstr>ΠΕΡΙΒΑΛΛΟΝ ΕΛΕΓΧΟΥ</vt:lpstr>
      <vt:lpstr>ΔΙΑΧΕΙΡΙΣΗ ΚΙΝΔΥΝΩΝ</vt:lpstr>
      <vt:lpstr>ΔΙΚΛΙΔΕΣ ΑΣΦΑΛΕΙΑΣ</vt:lpstr>
      <vt:lpstr>ΠΛΗΡΟΦΟΡΗΣΗ ΚΑΙ ΕΠΙΚΟΙΝΩΝΙΑ</vt:lpstr>
      <vt:lpstr>ΠΑΡΑΚΟΛΟΥΘΗΣΗ</vt:lpstr>
      <vt:lpstr>ΣΚΟΠΟΣ ΤΟΥ ΕΣΩΤΕΡΙΚΟΥ ΕΛΕΓΧΟΥ</vt:lpstr>
      <vt:lpstr>ΕΙΔΗ ΕΣΩΤΕΡΙΚΟΥ ΕΛΕΓΧΟΥ</vt:lpstr>
      <vt:lpstr>ΕΣΩΤΕΡΙΚΟΙ ΕΛΕΓΚΤΕΣ ΚΑΙ ΔΙΑΚΡΙΣΗ ΑΠΟ ΤΟΥΣ ΕΞΩΤΕΡΙΚΟΥΣ</vt:lpstr>
      <vt:lpstr>ΟΡΙΣΜΟΣ ΣΥΣΤΗΜΑΤΩΝ ΕΣΩΤΕΡΙΚΟΥ ΕΛΕΓΧΟΥ</vt:lpstr>
      <vt:lpstr>Υπηρεσία Εσωτερικού Ελέγχου</vt:lpstr>
      <vt:lpstr>ΒΑΣΙΚΕΣ ΑΡΧΕΣ ΛΕΙΤΟΥΡΓΙΑΣ ΣΥΣΤΗΜΑΤΟΣ ΕΣΩΤΕΡΙΚΟΥ ΕΛΕΓΧΟΥ</vt:lpstr>
      <vt:lpstr>ΥΠΟΔΟΜΗ ΚΑΙ ΟΡΓΑΝΩΣΗ ΣΥΣΤΗΜΑΤΟΣ ΕΣΩΤΕΡΙΚΟΥ ΕΛΕΓΧΟΥ (1)</vt:lpstr>
      <vt:lpstr>ΥΠΟΔΟΜΗ ΚΑΙ ΟΡΓΑΝΩΣΗ ΣΥΣΤΗΜΑΤΟΣ ΕΣΩΤΕΡΙΚΟΥ ΕΛΕΓΧΟΥ (2)</vt:lpstr>
      <vt:lpstr>ΕΛΕΓΚΤΙΚΟΙ ΜΗΧΑΝΙΣΜΟΙ (1)</vt:lpstr>
      <vt:lpstr>ΕΛΕΓΚΤΙΚΟΙ ΜΗΧΑΝΙΣΜΟΙ (2)</vt:lpstr>
      <vt:lpstr>Ο ΡΟΛΟΣ ΤΗΣ ΕΠΙΤΡΟΠΗΣ ΕΛΕΓΧΟΥ</vt:lpstr>
      <vt:lpstr>ΕΛΕΓΧΟΣ</vt:lpstr>
      <vt:lpstr>Η λειτουργία του ΕΛΕΓΧΟΥ</vt:lpstr>
      <vt:lpstr>Διαδικασία Ελέγχου</vt:lpstr>
      <vt:lpstr>Διαδικασία Ελέγχου</vt:lpstr>
      <vt:lpstr>Μέτρηση των Επιδόσεων  </vt:lpstr>
      <vt:lpstr> Έλεγχος - Διόρθωση των Αποκλίσεων  </vt:lpstr>
      <vt:lpstr>Ιδιότητες Ελέγχου</vt:lpstr>
      <vt:lpstr> Πως εκδηλώνεται η Λειτουργία του Ελέγχου στην Επιχείρηση  </vt:lpstr>
      <vt:lpstr>Πως εκδηλώνεται η Λειτουργία του Ελέγχου στην Επιχείρηση  </vt:lpstr>
      <vt:lpstr>Πως εκδηλώνεται η Λειτουργία του Ελέγχου στην Επιχείρηση  </vt:lpstr>
      <vt:lpstr>Πως εκδηλώνεται η Λειτουργία του Ελέγχου στην Επιχείρηση</vt:lpstr>
      <vt:lpstr>Κύρια καθήκοντα της Επιτροπής Ελέγχου [1]</vt:lpstr>
      <vt:lpstr>Κύρια καθήκοντα της Επιτροπής Ελέγχου [2]</vt:lpstr>
      <vt:lpstr>Συντονισμός (Coordination) [1]</vt:lpstr>
      <vt:lpstr>Συντονισμός (Coordination) [2]</vt:lpstr>
      <vt:lpstr>Επίτευξη Συντονισμού (Coordination) [1]</vt:lpstr>
      <vt:lpstr>Επίτευξη Συντονισμού (Coordination) [2]</vt:lpstr>
      <vt:lpstr>Στελέχωση (Staffing)</vt:lpstr>
      <vt:lpstr>   Τα 4 Συστήματα Διοίκησης  του Likert   1. Εκμεταλλευτικό – Εξουσιαστικό  2.  Φιλανθρωπικό – Εξουσιαστικό   3. Συμβουλευτικό   4. Συμμετοχικό     </vt:lpstr>
      <vt:lpstr>1. Εκμεταλλευτικό – Εξουσιαστικό</vt:lpstr>
      <vt:lpstr>2. Φιλανθρωπικό – Εξουσιαστικό</vt:lpstr>
      <vt:lpstr>3. Συμβουλευτικό</vt:lpstr>
      <vt:lpstr> 4. Συμμετοχικό </vt:lpstr>
      <vt:lpstr>Αξιολόγηση της Εσωτερικής Κατάστασης</vt:lpstr>
      <vt:lpstr>Ανάλυση SWOT</vt:lpstr>
      <vt:lpstr>Ανάλυση PEST</vt:lpstr>
      <vt:lpstr>Ανάλυση PEST</vt:lpstr>
      <vt:lpstr>Εναλλακτικές Στρατηγικές </vt:lpstr>
      <vt:lpstr>Καθορισμός Μακροπρόθεσμου Στόχου </vt:lpstr>
      <vt:lpstr>Μακροπρόθεσμος στόχος επιχείρησης</vt:lpstr>
      <vt:lpstr>Παρουσίαση του PowerPoint</vt:lpstr>
      <vt:lpstr>Ο όρος Οργανωτική Δομή</vt:lpstr>
      <vt:lpstr>Η λειτουργία της Οργάνωσης</vt:lpstr>
      <vt:lpstr>Στόχοι της Οργάνωσης</vt:lpstr>
      <vt:lpstr>Η Οργάνωση βασίζεται στον:</vt:lpstr>
      <vt:lpstr> Καταμερισμός της εργασίας Εξειδίκευση (1) </vt:lpstr>
      <vt:lpstr> Καταμερισμός της εργασίας Εξειδίκευση (2) </vt:lpstr>
      <vt:lpstr>Καταμερισμός της εξουσίας (1)</vt:lpstr>
      <vt:lpstr>Καταμερισμός της εξουσίας (2)</vt:lpstr>
      <vt:lpstr>Κάθετη / Γραμμική Οργάνωση (1)</vt:lpstr>
      <vt:lpstr>Κάθετη / Γραμμική οργάνωση (2)</vt:lpstr>
      <vt:lpstr>Κάθετη / Γραμμική οργάνωση (3)</vt:lpstr>
      <vt:lpstr>Κάθετη / Γραμμική οργάνωση (4)</vt:lpstr>
      <vt:lpstr>Κάθετη / Γραμμική οργάνωση (5)</vt:lpstr>
      <vt:lpstr>Κάθετη / Γραμμική οργάνωση (6)</vt:lpstr>
      <vt:lpstr>Οριζόντια / Επιτελική οργάνωση (1)</vt:lpstr>
      <vt:lpstr>Οριζόντια / Επιτελική οργάνωση (2)</vt:lpstr>
      <vt:lpstr>Οριζόντια / Επιτελική οργάνωση (3)</vt:lpstr>
      <vt:lpstr>Οριζόντια / Επιτελική οργάνωση (4)</vt:lpstr>
      <vt:lpstr>Οριζόντια / Επιτελική οργάνωση (5)</vt:lpstr>
      <vt:lpstr>Οριζόντια / Επιτελική οργάνωση (6)</vt:lpstr>
      <vt:lpstr>Μικτή οργάνωση [1]</vt:lpstr>
      <vt:lpstr>Μικτή οργάνωση [2]</vt:lpstr>
      <vt:lpstr>Μικτή οργάνωση [3]</vt:lpstr>
      <vt:lpstr> Chester Barnard Η θεωρία αποδοχής της εξουσίας </vt:lpstr>
      <vt:lpstr>Εξουσία και Δύναμη</vt:lpstr>
      <vt:lpstr>Όριο άσκησης εποπτείας</vt:lpstr>
      <vt:lpstr>Τμηματοποίηση</vt:lpstr>
      <vt:lpstr>Κριτήρια Τμηματοποίησης</vt:lpstr>
      <vt:lpstr>Λειτουργική Οργάνωση</vt:lpstr>
      <vt:lpstr>Προϊόν ή Υπηρεσία</vt:lpstr>
      <vt:lpstr>Οργάνωση κατά Πελάτη</vt:lpstr>
      <vt:lpstr>Οργάνωση κατά Γεωγραφική Περιοχή</vt:lpstr>
      <vt:lpstr>Οργάνωση κατά Διαδικασία</vt:lpstr>
      <vt:lpstr>Οργάνωση τύπου Μήτρας</vt:lpstr>
      <vt:lpstr>Το Οργανόγραμμα</vt:lpstr>
      <vt:lpstr>Το Οργανόγραμμα</vt:lpstr>
      <vt:lpstr>Πυραμίδα Ιεραρχίας</vt:lpstr>
      <vt:lpstr>Οργάνωση σε Ομάδες  Team based structure</vt:lpstr>
      <vt:lpstr>ΠΟΥ ΔΙΑΦΕΡΕΙ Η ΕΤΑΙΡΙΚΗ ΔΙΑΚΥΒΕΡΝΗΣΗ ΤΩΝ ΧΡΗΜΑΤΟΟΙΚΟΝΟΜΙΚΩΝ ΙΔΡΥΜΑΤΩΝ</vt:lpstr>
      <vt:lpstr>ΣΤΟΧΟΙ ΕΤΑΙΡΙΚΗΣ ΔΙΑΚΥΒΕΡΝΗΣΗΣ ΧΡΗΜΑΤΟΠΙΣΤΩΤΙΚΩΝ ΙΔΡΥΜΑΤΩΝ </vt:lpstr>
      <vt:lpstr>ΝΟΜΟΘΕΤΙΚΕΣ ΠΡΩΤΟΒΟΥΛΙΕΣ ΕΝΙΣΧΥΣΗΣ ΤΗΣ ΠΟΙΟΤΗΤΑΣ ΕτΔ ΧΡΗΜΑΤΟΠΙΣΤΩΤΙΚΩΝ ΙΔΡΥΜΑΤΩΝ </vt:lpstr>
      <vt:lpstr>ΕΛΕΓΧΟΣ ΕΤΑΙΡΙΚΩΝ ΑΜΟΙΒΩΝ</vt:lpstr>
      <vt:lpstr>Παράδειγμα για MiFid</vt:lpstr>
      <vt:lpstr>ΑΛΛΑ ΣΧΕΤΙΚΑ ΔΙΟΙΚΗΤΙΚΑ ΜΕΤΡΑ (α)</vt:lpstr>
      <vt:lpstr>ΑΛΛΑ ΣΧΕΤΙΚΑ ΜΕΤΡΑ (β)</vt:lpstr>
      <vt:lpstr>ΟΡΙΑ ΑΠΟΤΕΛΕΣΜΑΤΙΚΗΣ ΕΤΑΙΡΙΚΗΣ ΔΙΑΚΥΒΕΡΝΗΣΗΣ</vt:lpstr>
      <vt:lpstr>ΦΥΣΙΚΑ ΟΡΙΑ ΑΠΟΤΕΛΕΣΜΑΤΙΚΗΣ ΕΤΑΙΡΙΚΗΣ ΔΙΑΚΥΒΕΡΝΗΣΗΣ</vt:lpstr>
      <vt:lpstr>ΠΙΘΑΝΕΣ (ΣΥΝΔΥΑΣΤΙΚΕΣ) ΛΥΣΕΙΣ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Λόγοι Υπέρ και Κατά της Τραπεζικής Εποπτείας [3]</vt:lpstr>
      <vt:lpstr>Λόγοι Υπέρ και Κατά της Τραπεζικής Εποπτείας [4]</vt:lpstr>
      <vt:lpstr>Λόγοι Υπέρ και Κατά της Τραπεζικής Εποπτείας [5]</vt:lpstr>
      <vt:lpstr>Λόγοι Υπέρ και Κατά της Τραπεζικής Εποπτείας [6]</vt:lpstr>
      <vt:lpstr>Διεθνοποίηση του Ρυθμιστικού Πλαισίου [1]</vt:lpstr>
      <vt:lpstr>Διεθνοποίηση του Ρυθμιστικού Πλαισίου [2]</vt:lpstr>
      <vt:lpstr>Διεθνοποίηση του Ρυθμιστικού Πλαισίου [3]</vt:lpstr>
      <vt:lpstr>Διεθνοποίηση του Ρυθμιστικού Πλαισίου [4]</vt:lpstr>
      <vt:lpstr>Ρυθμιστικό Πλαίσιο των Πιστωτικών Ιδρυμάτων: Η Επιτροπή της Βασιλείας [1]</vt:lpstr>
      <vt:lpstr>Ρυθμιστικό Πλαίσιο των Πιστωτικών Ιδρυμάτων: Η Επιτροπή της Βασιλείας [2]</vt:lpstr>
      <vt:lpstr>Ρυθμιστικό Πλαίσιο των Πιστωτικών Ιδρυμάτων: Η Επιτροπή της Βασιλείας [3]</vt:lpstr>
      <vt:lpstr>Ρυθμιστικό Πλαίσιο των Πιστωτικών Ιδρυμάτων: Η Επιτροπή της Βασιλείας [4]</vt:lpstr>
      <vt:lpstr>Ρυθμιστικό Πλαίσιο των Πιστωτικών Ιδρυμάτων: Η Επιτροπή της Βασιλείας         [5]</vt:lpstr>
      <vt:lpstr>Ρυθμιστικό Πλαίσιο των Πιστωτικών Ιδρυμάτων: Η Επιτροπή της Βασιλείας       [6]</vt:lpstr>
      <vt:lpstr>Ρυθμιστικό Πλαίσιο των Πιστωτικών Ιδρυμάτων: Η Επιτροπή της Βασιλείας        [7]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Εταιρική Κοινωνική Ευθύνη</vt:lpstr>
      <vt:lpstr>Κριτήρια για την Εταιρική Κοινωνική Ευθύνη</vt:lpstr>
      <vt:lpstr>ΚΩΔΙΚΑΣ ΣΥΜΠΕΡΙΦΟΡΑΣ</vt:lpstr>
      <vt:lpstr>ΣΥΓΚΡΙΤΙΚΗ ΠΑΡΟΥΣΙΑΣΗ </vt:lpstr>
      <vt:lpstr>Εταιρική Κοινωνική Ευθύνη</vt:lpstr>
      <vt:lpstr>Ε.Κ.Ε., ΕΤΑΙΡΙΚΗ ΔΙΑΚΥΒΕΡΝΗΣΗ ΚΑΙ ΔΙΑΔΙΚΑΣΙΕΣ ΣΥΜΜΟΡΦΩΣΗΣ [1]</vt:lpstr>
      <vt:lpstr>Ε.Κ.Ε., ΕΤΑΙΡΙΚΗ ΔΙΑΚΥΒΕΡΝΗΣΗ ΚΑΙ ΔΙΑΔΙΚΑΣΙΕΣ ΣΥΜΜΟΡΦΩΣΗΣ [2]</vt:lpstr>
      <vt:lpstr>Ε.Κ.Ε., ΕΤΑΙΡΙΚΗ ΔΙΑΚΥΒΕΡΝΗΣΗ ΚΑΙ ΔΙΑΔΙΚΑΣΙΕΣ ΣΥΜΜΟΡΦΩΣΗΣ [3]</vt:lpstr>
      <vt:lpstr>Ε.Κ.Ε., ΕΤΑΙΡΙΚΗ ΔΙΑΚΥΒΕΡΝΗΣΗ ΚΑΙ ΔΙΑΔΙΚΑΣΙΕΣ ΣΥΜΜΟΡΦΩΣΗΣ [4]</vt:lpstr>
      <vt:lpstr>Ε.Κ.Ε., ΕΤΑΙΡΙΚΗ ΔΙΑΚΥΒΕΡΝΗΣΗ ΚΑΙ ΔΙΑΔΙΚΑΣΙΕΣ ΣΥΜΜΟΡΦΩΣΗΣ [5]</vt:lpstr>
      <vt:lpstr>Ε.Κ.Ε., ΕΤΑΙΡΙΚΗ ΔΙΑΚΥΒΕΡΝΗΣΗ ΚΑΙ ΔΙΑΔΙΚΑΣΙΕΣ ΣΥΜΜΟΡΦΩΣΗΣ [6]</vt:lpstr>
      <vt:lpstr>Ε.Κ.Ε., ΕΤΑΙΡΙΚΗ ΔΙΑΚΥΒΕΡΝΗΣΗ ΚΑΙ ΔΙΑΔΙΚΑΣΙΕΣ ΣΥΜΜΟΡΦΩΣΗΣ [7]</vt:lpstr>
      <vt:lpstr>Ε.Κ.Ε., ΕΤΑΙΡΙΚΗ ΔΙΑΚΥΒΕΡΝΗΣΗ ΚΑΙ ΔΙΑΔΙΚΑΣΙΕΣ ΣΥΜΜΟΡΦΩΣΗΣ [8]</vt:lpstr>
      <vt:lpstr>Ε.Κ.Ε., ΕΤΑΙΡΙΚΗ ΔΙΑΚΥΒΕΡΝΗΣΗ ΚΑΙ ΔΙΑΔΙΚΑΣΙΕΣ ΣΥΜΜΟΡΦΩΣΗΣ [9]</vt:lpstr>
      <vt:lpstr>ΕΤΑΙΡΙΚΗ ΔΙΑΚΥΒΕΡΝΗΣΗ, Ε.Κ.Ε. ΚΑΙ ΔΙΑΔΙΚΑΣΙΕΣ ΣΥΜΜΟΡΦΩΣΗΣ [10]</vt:lpstr>
      <vt:lpstr>ΕΤΑΙΡΙΚΗ ΔΙΑΚΥΒΕΡΝΗΣΗ, Ε.Κ.Ε. ΚΑΙ ΔΙΑΔΙΚΑΣΙΕΣ ΣΥΜΜΟΡΦΩΣΗΣ [11]</vt:lpstr>
      <vt:lpstr>Ε.Κ.Ε., ΕΤΑΙΡΙΚΗ ΔΙΑΚΥΒΕΡΝΗΣΗ ΚΑΙ ΔΙΑΔΙΚΑΣΙΕΣ ΣΥΜΜΟΡΦΩΣΗΣ [12]</vt:lpstr>
      <vt:lpstr>Ε.Κ.Ε., ΕΤΑΙΡΙΚΗ ΔΙΑΚΥΒΕΡΝΗΣΗ ΚΑΙ ΔΙΑΔΙΚΑΣΙΕΣ ΣΥΜΜΟΡΦΩΣΗΣ [13]</vt:lpstr>
      <vt:lpstr> Ε.Κ.Ε., ΕΤΑΙΡΙΚΗ ΔΙΑΚΥΒΕΡΝΗΣΗ ΚΑΙ ΔΙΑΔΙΚΑΣΙΕΣ ΣΥΜΜΟΡΦΩΣΗΣ [14] </vt:lpstr>
      <vt:lpstr>Ε.Κ.Ε., ΕΤΑΙΡΙΚΗ ΔΙΑΚΥΒΕΡΝΗΣΗ ΚΑΙ ΔΙΑΔΙΚΑΣΙΕΣ ΣΥΜΜΟΡΦΩΣΗΣ [15]</vt:lpstr>
      <vt:lpstr>Ε.Κ.Ε., ΕΤΑΙΡΙΚΗ ΔΙΑΚΥΒΕΡΝΗΣΗ ΚΑΙ ΔΙΑΔΙΚΑΣΙΕΣ ΣΥΜΜΟΡΦΩΣΗΣ [16]</vt:lpstr>
      <vt:lpstr>Ε.Κ.Ε., ΕΤΑΙΡΙΚΗ ΔΙΑΚΥΒΕΡΝΗΣΗ ΚΑΙ ΔΙΑΔΙΚΑΣΙΕΣ ΣΥΜΜΟΡΦΩΣΗΣ [17]</vt:lpstr>
      <vt:lpstr>Ε.Κ.Ε., ΕΤΑΙΡΙΚΗ ΔΙΑΚΥΒΕΡΝΗΣΗ ΚΑΙ ΔΙΑΔΙΚΑΣΙΕΣ ΣΥΜΜΟΡΦΩΣΗΣ [18]</vt:lpstr>
      <vt:lpstr>Ε.Κ.Ε., ΕΤΑΙΡΙΚΗ ΔΙΑΚΥΒΕΡΝΗΣΗ ΚΑΙ ΔΙΑΔΙΚΑΣΙΕΣ ΣΥΜΜΟΡΦΩΣΗΣ [19]</vt:lpstr>
      <vt:lpstr>Ε.Κ.Ε., ΕΤΑΙΡΙΚΗ ΔΙΑΚΥΒΕΡΝΗΣΗ ΚΑΙ ΔΙΑΔΙΚΑΣΙΕΣ ΣΥΜΜΟΡΦΩΣΗΣ [20]</vt:lpstr>
      <vt:lpstr>Ε.Κ.Ε., ΕΤΑΙΡΙΚΗ ΔΙΑΚΥΒΕΡΝΗΣΗ ΚΑΙ ΔΙΑΔΙΚΑΣΙΕΣ ΣΥΜΜΟΡΦΩΣΗΣ [21]</vt:lpstr>
      <vt:lpstr>Ε.Κ.Ε., ΕΤΑΙΡΙΚΗ ΔΙΑΚΥΒΕΡΝΗΣΗ ΚΑΙ ΔΙΑΔΙΚΑΣΙΕΣ ΣΥΜΜΟΡΦΩΣΗΣ [22]</vt:lpstr>
      <vt:lpstr>Ε.Κ.Ε., ΕΤΑΙΡΙΚΗ ΔΙΑΚΥΒΕΡΝΗΣΗ ΚΑΙ ΔΙΑΔΙΚΑΣΙΕΣ ΣΥΜΜΟΡΦΩΣΗΣ [23]</vt:lpstr>
      <vt:lpstr>Ε.Κ.Ε., ΕΤΑΙΡΙΚΗ ΔΙΑΚΥΒΕΡΝΗΣΗ ΚΑΙ ΔΙΑΔΙΚΑΣΙΕΣ ΣΥΜΜΟΡΦΩΣΗΣ [24]</vt:lpstr>
      <vt:lpstr>Ε.Κ.Ε., ΕΤΑΙΡΙΚΗ ΔΙΑΚΥΒΕΡΝΗΣΗ ΚΑΙ ΔΙΑΔΙΚΑΣΙΕΣ ΣΥΜΜΟΡΦΩΣΗΣ [25]</vt:lpstr>
      <vt:lpstr>Ε.Κ.Ε., ΕΤΑΙΡΙΚΗ ΔΙΑΚΥΒΕΡΝΗΣΗ ΚΑΙ ΔΙΑΔΙΚΑΣΙΕΣ ΣΥΜΜΟΡΦΩΣΗΣ [26]</vt:lpstr>
      <vt:lpstr>Ε.Κ.Ε., ΕΤΑΙΡΙΚΗ ΔΙΑΚΥΒΕΡΝΗΣΗ ΚΑΙ ΔΙΑΔΙΚΑΣΙΕΣ ΣΥΜΜΟΡΦΩΣΗΣ [27]</vt:lpstr>
      <vt:lpstr>Ε.Κ.Ε., ΕΤΑΙΡΙΚΗ ΔΙΑΚΥΒΕΡΝΗΣΗ ΚΑΙ ΔΙΑΔΙΚΑΣΙΕΣ ΣΥΜΜΟΡΦΩΣΗΣ [28]</vt:lpstr>
      <vt:lpstr>Ε.Κ.Ε., ΕΤΑΙΡΙΚΗ ΔΙΑΚΥΒΕΡΝΗΣΗ ΚΑΙ ΔΙΑΔΙΚΑΣΙΕΣ ΣΥΜΜΟΡΦΩΣΗΣ [29] </vt:lpstr>
      <vt:lpstr>Ε.Κ.Ε., ΕΤΑΙΡΙΚΗ ΔΙΑΚΥΒΕΡΝΗΣΗ ΚΑΙ ΔΙΑΔΙΚΑΣΙΕΣ ΣΥΜΜΟΡΦΩΣΗΣ [30]</vt:lpstr>
      <vt:lpstr>Ε.Κ.Ε., ΕΤΑΙΡΙΚΗ ΔΙΑΚΥΒΕΡΝΗΣΗ ΚΑΙ ΔΙΑΔΙΚΑΣΙΕΣ ΣΥΜΜΟΡΦΩΣΗΣ [31]</vt:lpstr>
      <vt:lpstr>Ε.Κ.Ε., ΕΤΑΙΡΙΚΗ ΔΙΑΚΥΒΕΡΝΗΣΗ ΚΑΙ ΔΙΑΔΙΚΑΣΙΕΣ ΣΥΜΜΟΡΦΩΣΗΣ [32]</vt:lpstr>
      <vt:lpstr>Ε.Κ.Ε., ΕΤΑΙΡΙΚΗ ΔΙΑΚΥΒΕΡΝΗΣΗ ΚΑΙ ΔΙΑΔΙΚΑΣΙΕΣ ΣΥΜΜΟΡΦΩΣΗΣ [33]</vt:lpstr>
      <vt:lpstr>Ε.Κ.Ε., ΕΤΑΙΡΙΚΗ ΔΙΑΚΥΒΕΡΝΗΣΗ ΚΑΙ ΔΙΑΔΙΚΑΣΙΕΣ ΣΥΜΜΟΡΦΩΣΗΣ [34]</vt:lpstr>
      <vt:lpstr>Ε.Κ.Ε., ΕΤΑΙΡΙΚΗ ΔΙΑΚΥΒΕΡΝΗΣΗ ΚΑΙ ΔΙΑΔΙΚΑΣΙΕΣ ΣΥΜΜΟΡΦΩΣΗΣ [35]</vt:lpstr>
      <vt:lpstr>Ε.Κ.Ε., ΕΤΑΙΡΙΚΗ ΔΙΑΚΥΒΕΡΝΗΣΗ ΚΑΙ ΔΙΑΔΙΚΑΣΙΕΣ ΣΥΜΜΟΡΦΩΣΗΣ [36]</vt:lpstr>
      <vt:lpstr>Ε.Κ.Ε., ΕΤΑΙΡΙΚΗ ΔΙΑΚΥΒΕΡΝΗΣΗ ΚΑΙ ΔΙΑΔΙΚΑΣΙΕΣ ΣΥΜΜΟΡΦΩΣΗΣ [37]</vt:lpstr>
      <vt:lpstr>Εταιρική Ηθική Διακυβέρνηση [1]</vt:lpstr>
      <vt:lpstr>Εταιρική Ηθική Διακυβέρνηση [2]</vt:lpstr>
      <vt:lpstr>Εταιρική Ηθική Διακυβέρνηση [3]</vt:lpstr>
      <vt:lpstr>Κώδικας Δεοντολογίας [1]</vt:lpstr>
      <vt:lpstr>Κώδικας Δεοντολογίας [2]</vt:lpstr>
      <vt:lpstr>Η εταιρική κοινωνική ευθύνη (1)</vt:lpstr>
      <vt:lpstr>Η εταιρική κοινωνική ευθύνη (2)</vt:lpstr>
      <vt:lpstr>Το θεσμικό πλαίσιο [1]</vt:lpstr>
      <vt:lpstr>Το θεσμικό πλαίσιο [2]</vt:lpstr>
      <vt:lpstr>Το θεσμικό πλαίσιο [3]</vt:lpstr>
      <vt:lpstr>Το Οικουμενικό Σύμφωνο του Ο.Η.Ε.</vt:lpstr>
      <vt:lpstr>ΟΡΙΣΜΟΙ ΕΚΕ</vt:lpstr>
      <vt:lpstr>ΧΑΡΑΚΤΗΡΙΣΤΙΚΑ ΕΚΕ [1]</vt:lpstr>
      <vt:lpstr>Δείκτες Εταιρικής Κοινωνικής Ευθύνης</vt:lpstr>
      <vt:lpstr>Δείκτες Εταιρικής Κοινωνικής Ευθύνης</vt:lpstr>
      <vt:lpstr> Δείκτης Εταιρικής Κοινωνικής Ευθύνης (Corporate Responsibility Index CRI)  </vt:lpstr>
      <vt:lpstr> Δείκτης Εταιρικής Υπευθυνότητας (CRI) στην Ελλάδα </vt:lpstr>
      <vt:lpstr>  Δείκτης FTSE4GOOD [1] </vt:lpstr>
      <vt:lpstr>Δείκτης FTSE4GOOD [2]</vt:lpstr>
      <vt:lpstr>Δείκτης FTSE4GOOD [3]</vt:lpstr>
      <vt:lpstr>Δείκτης FTSE4GOOD [4]</vt:lpstr>
      <vt:lpstr>Δείκτης DOW JONES SUSTAINABILITY </vt:lpstr>
      <vt:lpstr> Κοινωνικό Βαρόμετρο ASBI [1] </vt:lpstr>
      <vt:lpstr> Κοινωνικό Βαρόμετρο ASBI [2] </vt:lpstr>
      <vt:lpstr>ΧΑΡΑΚΤΗΡΙΣΤΙΚΑ ΕΚΕ [2]</vt:lpstr>
      <vt:lpstr>CSR Europe</vt:lpstr>
      <vt:lpstr>Μια Κοινωνικά Υπεύθυνη Εταιρεία</vt:lpstr>
      <vt:lpstr>Οι σχέσεις με τις τοπικές κοινωνίες  δεν είναι «δημόσιες σχέσεις σε τοπικό επίπεδο».  </vt:lpstr>
      <vt:lpstr>Βασικοί Άξονες Δράσεων</vt:lpstr>
      <vt:lpstr>Για να κερδίσουμε την εμπιστοσύνη των γειτόνων μας</vt:lpstr>
      <vt:lpstr>Δράσεις &amp; Προγράμματα ΕΚΕ στον άξονα: ποιότητα ζωής</vt:lpstr>
      <vt:lpstr>Δράσεις &amp; Προγράμματα ΕΚΕ στον άξονα: εκπαίδευση</vt:lpstr>
      <vt:lpstr>Δράσεις &amp; Προγράμματα ΕΚΕ στον άξονα: κοινωνική αλληλεγγύη</vt:lpstr>
      <vt:lpstr>Δράσεις &amp; Προγράμματα ΕΚΕ στον άξονα: υγεία</vt:lpstr>
      <vt:lpstr>Παραδείγματα «Κακής» Εταιρικής Ηθικής Διακυβέρνησης</vt:lpstr>
      <vt:lpstr>Παρουσίαση του PowerPoint</vt:lpstr>
      <vt:lpstr>Παρουσίαση του PowerPoint</vt:lpstr>
      <vt:lpstr> ΕΚΕ &amp; ΑΝΘΡΩΠΙΝΟ ΔΥΝΑΜΙΚΟ (2) </vt:lpstr>
      <vt:lpstr>Αποτελέσματα [1]</vt:lpstr>
      <vt:lpstr>Αποτελέσματα [2]</vt:lpstr>
      <vt:lpstr>20 Προτάσεις για καλύτερη ΕτΔ (1)</vt:lpstr>
      <vt:lpstr>20 Προτάσεις για καλύτερη ΕτΔ (1)</vt:lpstr>
      <vt:lpstr>20 Προτάσεις για καλύτερη Ετ Δ (3)</vt:lpstr>
      <vt:lpstr>20 Προτάσεις για καλύτερη ΕτΔ (4)</vt:lpstr>
      <vt:lpstr>20 Προτάσεις για καλύτερη ΕτΔ (5)</vt:lpstr>
      <vt:lpstr>20 Προτάσεις για καλύτερη ΕτΔ (6)</vt:lpstr>
      <vt:lpstr>ΜΟΝΤΕΛΟΠΟΙΗΣΗ ΕΤΑΙΡΙΚΗΣ ΔΙΑΚΥΒΕΡΝΗΣΗΣ</vt:lpstr>
      <vt:lpstr>ΑΝΕΞΑΡΤΗΤΕΣ ΜΕΤΑΒΛΗΤΕΣ [1]</vt:lpstr>
      <vt:lpstr>ΑΝΕΞΑΡΤΗΤΕΣ ΜΕΤΑΒΛΗΤΕΣ [2]</vt:lpstr>
      <vt:lpstr>ΕΞΑΡΤΗΜΕΝΕΣ ΜΕΤΑΒΛΗΤΕΣ</vt:lpstr>
      <vt:lpstr>ΕΠΟΜΕΝΟ ΒΗΜΑ</vt:lpstr>
      <vt:lpstr>ΤΡΑΠΕΖΕΣ ΑΝΑ ΕΥΡΩΠΑΙΚΗ ΧΩΡΑ</vt:lpstr>
      <vt:lpstr>ΕΥΡΩΠΑΙΚΕΣ ΤΡΑΠΕΖΕΣ ΑΝΑ ΕΤΟΣ</vt:lpstr>
      <vt:lpstr>ΣΤΑΤΙΣΤΙΚΑ ΣΤΟΙΧΕΙΑ ΔΕΙΓΜΑΤΟΣ</vt:lpstr>
      <vt:lpstr> Οικονομετρικό μοντέλο</vt:lpstr>
      <vt:lpstr>ΕΞΑΡΤΗΜΕΝΗ ΜΕΤΑΒΛΗΤΗ ROAA</vt:lpstr>
      <vt:lpstr>ΕΞΑΡΤΗΜΕΝΗ ΜΕΤΑΒΛΗΤΗ ROE  ROE =</vt:lpstr>
      <vt:lpstr>Παρουσίαση του PowerPoint</vt:lpstr>
      <vt:lpstr>BALANCED SCORECARD</vt:lpstr>
      <vt:lpstr>BALANCED SCORECARD</vt:lpstr>
      <vt:lpstr>Οι 4 διαστάσεις του Balanced Scorecard</vt:lpstr>
      <vt:lpstr>ΑΝΑΠΤΥΞΗ BALANCED SCORECARD</vt:lpstr>
      <vt:lpstr>Παρουσίαση του PowerPoint</vt:lpstr>
      <vt:lpstr>Παρουσίαση του PowerPoint</vt:lpstr>
      <vt:lpstr>Παρουσίαση του PowerPoint</vt:lpstr>
      <vt:lpstr>Μεθοδολογία ανάπτυξης και υλοποίησης BSC  (Μοντέλο 5 Φάσεων) </vt:lpstr>
      <vt:lpstr>Κεντρικοί άξονες στρατηγικής  ανά επίπεδο διαστάσεων της BSC</vt:lpstr>
      <vt:lpstr>Χάρτης Στρατηγικής (Strategy Maps)  Διασύνδεση στρατηγικών στόχων, ως λογικά συνεκτική αλυσίδα σχέσεων αιτίου-αιτιατού: Εργαλείο απεικόνισης και επικοινωνίας Στρατηγικής   </vt:lpstr>
      <vt:lpstr>Οικονομική Διάσταση</vt:lpstr>
      <vt:lpstr>Διάσταση Πελατών</vt:lpstr>
      <vt:lpstr>Διάσταση Εσωτερικών Διαδικασιών</vt:lpstr>
      <vt:lpstr>Διάσταση Εκπαίδευσης και Ανάπτυξης</vt:lpstr>
      <vt:lpstr>Το Balanced Scorecard ως στρατηγικό σύστηµα ελέγχου</vt:lpstr>
      <vt:lpstr>Το Balanced Scorecard ως εργαλείο επικοινωνίας</vt:lpstr>
      <vt:lpstr>ΤΑ ΣΤΑΔΙΑ ΕΦΑΡΜΟΓΗΣ ΤΗΣ ΜΕΘΟΔΟΥ BALANCED SCORECARD</vt:lpstr>
      <vt:lpstr>Βήματα για την ανάπτυξη της BSC</vt:lpstr>
      <vt:lpstr>Στρατηγικός Χάρτης του Πίνακα Ισορροπημένης Αξιολόγησης (σύμφωνα με τους Kaplan &amp; Norton, 2001)</vt:lpstr>
      <vt:lpstr>Παρουσίαση του PowerPoint</vt:lpstr>
      <vt:lpstr>Παρουσίαση του PowerPoint</vt:lpstr>
      <vt:lpstr>Παρουσίαση του PowerPoint</vt:lpstr>
      <vt:lpstr>Παρουσίαση του PowerPoint</vt:lpstr>
      <vt:lpstr>ΠΙΛΟΤΙΚΗ ΕΦΑΡΜΟΓΗ ΤΟΥ BALANCED SCORECARD ΣΕ ΝΟΣΟΚΟΜΕΙΟ</vt:lpstr>
      <vt:lpstr>Παρουσίαση του PowerPoint</vt:lpstr>
      <vt:lpstr>Ένα ολοκληρωμένο BSC-Concept  στο Νοσοκομειακό Τομέα</vt:lpstr>
      <vt:lpstr>ΧΡΗΜΑΤΟΟΙΚΟΝΟΜΙΚΗ ΔΙΑΣΤΑΣΗ [1]</vt:lpstr>
      <vt:lpstr>ΧΡΗΜΑΤΟΟΙΚΟΝΟΜΙΚΗ ΔΙΑΣΤΑΣΗ [2]</vt:lpstr>
      <vt:lpstr>ΠΕΛΑΤΟΚΕΝΤΡΙΚΗ ΔΙΑΣΤΑΣΗ [1]</vt:lpstr>
      <vt:lpstr>ΠΕΛΑΤΟΚΕΝΤΡΙΚΗ ΔΙΑΣΤΑΣΗ [2]</vt:lpstr>
      <vt:lpstr>ΔΙΑΣΤΑΣΗ ΕΣΩΤΕΡΙΚΩΝ ΔΙΑΔΙΚΑΣΙΩΝ [1]</vt:lpstr>
      <vt:lpstr>ΔΙΑΣΤΑΣΗ ΕΣΩΤΕΡΙΚΩΝ ΔΙΑΔΙΚΑΣΙΩΝ [2]</vt:lpstr>
      <vt:lpstr>ΔΙΑΣΤΑΣΗ ΜΑΘΗΣΗΣ ΚΑΙ ΟΡΓΑΝΩΤΙΚΗΣ ΑΝΑΠΤΥΞΗΣ [1]</vt:lpstr>
      <vt:lpstr>ΔΙΑΣΤΑΣΗ ΜΑΘΗΣΗΣ ΚΑΙ ΟΡΓΑΝΩΤΙΚΗΣ ΑΝΑΠΤΥΞΗΣ [1]</vt:lpstr>
      <vt:lpstr>ΚΛΙΜΑΚΑ ΑΞΙΟΛΟΓΗΣΗΣ ΣΤΟΧΟΥ</vt:lpstr>
      <vt:lpstr>Παρουσίαση του PowerPoint</vt:lpstr>
      <vt:lpstr>Παρουσίαση του PowerPoint</vt:lpstr>
      <vt:lpstr>Παρουσίαση του PowerPoint</vt:lpstr>
      <vt:lpstr>Παρουσίαση του PowerPoint</vt:lpstr>
      <vt:lpstr>Βιβλιογραφία (5) </vt:lpstr>
      <vt:lpstr>ΞΕΝΟΓΛΩΣΣΗ ΒΙΒΛΙΟΓΡΑΦΙΑ [1]</vt:lpstr>
      <vt:lpstr>    ΙΣΤΟΣΕΛΙΔΕΣ http://www.hcmc.gr/el_GR/web/portal/corporategovernance http://www.helex.gr/el/esed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ΕΤΑΙΡΙΚΗ ΔΙΑΚΥΒΕΡΝΗΣΗ</dc:title>
  <dc:creator>user</dc:creator>
  <cp:lastModifiedBy>user</cp:lastModifiedBy>
  <cp:revision>189</cp:revision>
  <dcterms:created xsi:type="dcterms:W3CDTF">2019-05-18T18:15:20Z</dcterms:created>
  <dcterms:modified xsi:type="dcterms:W3CDTF">2019-06-07T13:49:46Z</dcterms:modified>
</cp:coreProperties>
</file>