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345" r:id="rId2"/>
    <p:sldId id="257" r:id="rId3"/>
    <p:sldId id="259" r:id="rId4"/>
    <p:sldId id="261" r:id="rId5"/>
    <p:sldId id="262" r:id="rId6"/>
    <p:sldId id="269" r:id="rId7"/>
    <p:sldId id="330" r:id="rId8"/>
    <p:sldId id="333" r:id="rId9"/>
    <p:sldId id="334" r:id="rId10"/>
    <p:sldId id="332" r:id="rId11"/>
    <p:sldId id="314" r:id="rId12"/>
    <p:sldId id="335" r:id="rId13"/>
    <p:sldId id="315" r:id="rId14"/>
    <p:sldId id="336" r:id="rId15"/>
    <p:sldId id="337" r:id="rId16"/>
    <p:sldId id="321" r:id="rId17"/>
    <p:sldId id="338" r:id="rId18"/>
    <p:sldId id="316" r:id="rId19"/>
    <p:sldId id="339" r:id="rId20"/>
    <p:sldId id="317" r:id="rId21"/>
    <p:sldId id="340" r:id="rId22"/>
    <p:sldId id="341" r:id="rId23"/>
    <p:sldId id="342" r:id="rId24"/>
    <p:sldId id="343" r:id="rId25"/>
    <p:sldId id="344" r:id="rId26"/>
  </p:sldIdLst>
  <p:sldSz cx="9144000" cy="6858000" type="screen4x3"/>
  <p:notesSz cx="6858000" cy="9144000"/>
  <p:custDataLst>
    <p:tags r:id="rId28"/>
  </p:custDataLst>
  <p:defaultTextStyle>
    <a:defPPr>
      <a:defRPr lang="el-GR"/>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464" autoAdjust="0"/>
    <p:restoredTop sz="99309" autoAdjust="0"/>
  </p:normalViewPr>
  <p:slideViewPr>
    <p:cSldViewPr>
      <p:cViewPr varScale="1">
        <p:scale>
          <a:sx n="108" d="100"/>
          <a:sy n="108" d="100"/>
        </p:scale>
        <p:origin x="-78" y="-7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κεφαλίδας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l-GR"/>
          </a:p>
        </p:txBody>
      </p:sp>
      <p:sp>
        <p:nvSpPr>
          <p:cNvPr id="3" name="Θέση ημερομηνίας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694C0077-7984-4D98-9CFA-6E3A5AF00BB4}" type="datetimeFigureOut">
              <a:rPr lang="el-GR"/>
              <a:pPr>
                <a:defRPr/>
              </a:pPr>
              <a:t>31/10/2014</a:t>
            </a:fld>
            <a:endParaRPr lang="el-GR"/>
          </a:p>
        </p:txBody>
      </p:sp>
      <p:sp>
        <p:nvSpPr>
          <p:cNvPr id="4" name="Θέση εικόνας διαφάνειας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l-GR" noProof="0"/>
          </a:p>
        </p:txBody>
      </p:sp>
      <p:sp>
        <p:nvSpPr>
          <p:cNvPr id="5" name="Θέση σημειώσεων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l-GR" noProof="0" smtClean="0"/>
              <a:t>Στυλ υποδείγματος κειμένου</a:t>
            </a:r>
          </a:p>
          <a:p>
            <a:pPr lvl="1"/>
            <a:r>
              <a:rPr lang="el-GR" noProof="0" smtClean="0"/>
              <a:t>Δεύτερου επιπέδου</a:t>
            </a:r>
          </a:p>
          <a:p>
            <a:pPr lvl="2"/>
            <a:r>
              <a:rPr lang="el-GR" noProof="0" smtClean="0"/>
              <a:t>Τρίτου επιπέδου</a:t>
            </a:r>
          </a:p>
          <a:p>
            <a:pPr lvl="3"/>
            <a:r>
              <a:rPr lang="el-GR" noProof="0" smtClean="0"/>
              <a:t>Τέταρτου επιπέδου</a:t>
            </a:r>
          </a:p>
          <a:p>
            <a:pPr lvl="4"/>
            <a:r>
              <a:rPr lang="el-GR" noProof="0" smtClean="0"/>
              <a:t>Πέμπτου επιπέδου</a:t>
            </a:r>
            <a:endParaRPr lang="el-GR" noProof="0"/>
          </a:p>
        </p:txBody>
      </p:sp>
      <p:sp>
        <p:nvSpPr>
          <p:cNvPr id="6" name="Θέση υποσέλιδου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l-GR"/>
          </a:p>
        </p:txBody>
      </p:sp>
      <p:sp>
        <p:nvSpPr>
          <p:cNvPr id="7" name="Θέση αριθμού διαφάνειας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061DF78B-6DB9-43FC-89B9-A789E8335A91}" type="slidenum">
              <a:rPr lang="el-GR"/>
              <a:pPr>
                <a:defRPr/>
              </a:pPr>
              <a:t>‹#›</a:t>
            </a:fld>
            <a:endParaRPr lang="el-GR"/>
          </a:p>
        </p:txBody>
      </p:sp>
    </p:spTree>
    <p:extLst>
      <p:ext uri="{BB962C8B-B14F-4D97-AF65-F5344CB8AC3E}">
        <p14:creationId xmlns:p14="http://schemas.microsoft.com/office/powerpoint/2010/main" val="74119403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Θέση εικόνας διαφάνειας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Θέση σημειώσεων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l-GR" smtClean="0"/>
              <a:t> </a:t>
            </a:r>
          </a:p>
        </p:txBody>
      </p:sp>
      <p:sp>
        <p:nvSpPr>
          <p:cNvPr id="31748"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1EC8A7E-E7BC-4892-9F00-89DFEE8F3489}" type="slidenum">
              <a:rPr lang="el-GR" smtClean="0"/>
              <a:pPr fontAlgn="base">
                <a:spcBef>
                  <a:spcPct val="0"/>
                </a:spcBef>
                <a:spcAft>
                  <a:spcPct val="0"/>
                </a:spcAft>
                <a:defRPr/>
              </a:pPr>
              <a:t>2</a:t>
            </a:fld>
            <a:endParaRPr lang="el-G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Θέση εικόνας διαφάνειας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Θέση σημειώσεων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endParaRPr lang="el-GR" smtClean="0"/>
          </a:p>
        </p:txBody>
      </p:sp>
      <p:sp>
        <p:nvSpPr>
          <p:cNvPr id="32772"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46C3F16-726D-4CB8-BC36-825458A26D81}" type="slidenum">
              <a:rPr lang="el-GR" smtClean="0"/>
              <a:pPr fontAlgn="base">
                <a:spcBef>
                  <a:spcPct val="0"/>
                </a:spcBef>
                <a:spcAft>
                  <a:spcPct val="0"/>
                </a:spcAft>
                <a:defRPr/>
              </a:pPr>
              <a:t>3</a:t>
            </a:fld>
            <a:endParaRPr lang="el-GR"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Θέση εικόνας διαφάνειας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Θέση σημειώσεων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l-GR" smtClean="0"/>
              <a:t> </a:t>
            </a:r>
          </a:p>
        </p:txBody>
      </p:sp>
      <p:sp>
        <p:nvSpPr>
          <p:cNvPr id="33796"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A2AD143-1F9F-49FE-B09D-8B5B36858C66}" type="slidenum">
              <a:rPr lang="el-GR" smtClean="0"/>
              <a:pPr fontAlgn="base">
                <a:spcBef>
                  <a:spcPct val="0"/>
                </a:spcBef>
                <a:spcAft>
                  <a:spcPct val="0"/>
                </a:spcAft>
                <a:defRPr/>
              </a:pPr>
              <a:t>4</a:t>
            </a:fld>
            <a:endParaRPr lang="el-GR"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Θέση εικόνας διαφάνειας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Θέση σημειώσεων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l-GR" smtClean="0"/>
              <a:t> </a:t>
            </a:r>
          </a:p>
        </p:txBody>
      </p:sp>
      <p:sp>
        <p:nvSpPr>
          <p:cNvPr id="34820"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2401EBA-A9AB-4D73-93D1-41C05A4168F6}" type="slidenum">
              <a:rPr lang="el-GR" smtClean="0"/>
              <a:pPr fontAlgn="base">
                <a:spcBef>
                  <a:spcPct val="0"/>
                </a:spcBef>
                <a:spcAft>
                  <a:spcPct val="0"/>
                </a:spcAft>
                <a:defRPr/>
              </a:pPr>
              <a:t>5</a:t>
            </a:fld>
            <a:endParaRPr lang="el-GR"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5800" y="2130425"/>
            <a:ext cx="7772400" cy="1470025"/>
          </a:xfrm>
        </p:spPr>
        <p:txBody>
          <a:bodyPr/>
          <a:lstStyle/>
          <a:p>
            <a:r>
              <a:rPr lang="el-GR" smtClean="0"/>
              <a:t>Στυλ κύριου τίτλου</a:t>
            </a:r>
            <a:endParaRPr lang="el-GR"/>
          </a:p>
        </p:txBody>
      </p:sp>
      <p:sp>
        <p:nvSpPr>
          <p:cNvPr id="3" name="Υπότιτλος 2"/>
          <p:cNvSpPr>
            <a:spLocks noGrp="1"/>
          </p:cNvSpPr>
          <p:nvPr>
            <p:ph type="subTitle" idx="1"/>
          </p:nvPr>
        </p:nvSpPr>
        <p:spPr>
          <a:xfrm>
            <a:off x="683568" y="3886200"/>
            <a:ext cx="7776864"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Στυλ κύριου υπότιτλου</a:t>
            </a:r>
            <a:endParaRPr lang="el-GR"/>
          </a:p>
        </p:txBody>
      </p:sp>
      <p:grpSp>
        <p:nvGrpSpPr>
          <p:cNvPr id="4" name="Ομάδα 3" descr="εικόνα λογοτυπα ΤΕΙ, ΕΣΠΑ και copyright"/>
          <p:cNvGrpSpPr/>
          <p:nvPr userDrawn="1"/>
        </p:nvGrpSpPr>
        <p:grpSpPr>
          <a:xfrm>
            <a:off x="1476375" y="692150"/>
            <a:ext cx="7281863" cy="5910263"/>
            <a:chOff x="1476375" y="692150"/>
            <a:chExt cx="7281863" cy="5910263"/>
          </a:xfrm>
        </p:grpSpPr>
        <p:pic>
          <p:nvPicPr>
            <p:cNvPr id="5" name="7 - Εικόνα" descr="Λογότυπο για Άδειες χρήσης Creative Commons BY-NC-ND"/>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81213" y="5827713"/>
              <a:ext cx="158115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Εικόνα 1: ΤΕΙ Δυτικής Μακεδονιάς"/>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6375" y="692150"/>
              <a:ext cx="5472113" cy="120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Εικόνα 2: λογότυπο ΕΣΠΑ"/>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95738" y="5516563"/>
              <a:ext cx="4762500"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7892223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dirty="0" smtClean="0"/>
              <a:t>Στυλ κύριου τίτλου</a:t>
            </a:r>
            <a:endParaRPr lang="el-GR" dirty="0"/>
          </a:p>
        </p:txBody>
      </p:sp>
      <p:sp>
        <p:nvSpPr>
          <p:cNvPr id="3" name="Θέση κατακόρυφου κειμένου 2"/>
          <p:cNvSpPr>
            <a:spLocks noGrp="1"/>
          </p:cNvSpPr>
          <p:nvPr>
            <p:ph type="body" orient="vert" idx="1"/>
          </p:nvPr>
        </p:nvSpPr>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αριθμού διαφάνειας 5"/>
          <p:cNvSpPr>
            <a:spLocks noGrp="1"/>
          </p:cNvSpPr>
          <p:nvPr>
            <p:ph type="sldNum" sz="quarter" idx="10"/>
          </p:nvPr>
        </p:nvSpPr>
        <p:spPr/>
        <p:txBody>
          <a:bodyPr/>
          <a:lstStyle>
            <a:lvl1pPr>
              <a:defRPr/>
            </a:lvl1pPr>
          </a:lstStyle>
          <a:p>
            <a:pPr>
              <a:defRPr/>
            </a:pPr>
            <a:fld id="{909E3703-3E20-4E03-B9B8-711618B72F5D}" type="slidenum">
              <a:rPr lang="el-GR"/>
              <a:pPr>
                <a:defRPr/>
              </a:pPr>
              <a:t>‹#›</a:t>
            </a:fld>
            <a:endParaRPr lang="el-GR" dirty="0"/>
          </a:p>
        </p:txBody>
      </p:sp>
    </p:spTree>
    <p:extLst>
      <p:ext uri="{BB962C8B-B14F-4D97-AF65-F5344CB8AC3E}">
        <p14:creationId xmlns:p14="http://schemas.microsoft.com/office/powerpoint/2010/main" val="39271493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Κατακόρυφος τίτλος 1"/>
          <p:cNvSpPr>
            <a:spLocks noGrp="1"/>
          </p:cNvSpPr>
          <p:nvPr>
            <p:ph type="title" orient="vert"/>
          </p:nvPr>
        </p:nvSpPr>
        <p:spPr>
          <a:xfrm>
            <a:off x="6629400" y="274638"/>
            <a:ext cx="2057400" cy="5851525"/>
          </a:xfrm>
        </p:spPr>
        <p:txBody>
          <a:bodyPr vert="eaVert"/>
          <a:lstStyle/>
          <a:p>
            <a:r>
              <a:rPr lang="el-GR" smtClean="0"/>
              <a:t>Στυλ κύριου τίτλου</a:t>
            </a:r>
            <a:endParaRPr lang="el-GR"/>
          </a:p>
        </p:txBody>
      </p:sp>
      <p:sp>
        <p:nvSpPr>
          <p:cNvPr id="3" name="Θέση κατακόρυφου κειμένου 2"/>
          <p:cNvSpPr>
            <a:spLocks noGrp="1"/>
          </p:cNvSpPr>
          <p:nvPr>
            <p:ph type="body" orient="vert" idx="1"/>
          </p:nvPr>
        </p:nvSpPr>
        <p:spPr>
          <a:xfrm>
            <a:off x="457200" y="274638"/>
            <a:ext cx="6019800" cy="5851525"/>
          </a:xfrm>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αριθμού διαφάνειας 5"/>
          <p:cNvSpPr>
            <a:spLocks noGrp="1"/>
          </p:cNvSpPr>
          <p:nvPr>
            <p:ph type="sldNum" sz="quarter" idx="10"/>
          </p:nvPr>
        </p:nvSpPr>
        <p:spPr/>
        <p:txBody>
          <a:bodyPr/>
          <a:lstStyle>
            <a:lvl1pPr>
              <a:defRPr/>
            </a:lvl1pPr>
          </a:lstStyle>
          <a:p>
            <a:pPr>
              <a:defRPr/>
            </a:pPr>
            <a:fld id="{18CC66C8-0FEF-42DE-945C-1DC759972499}" type="slidenum">
              <a:rPr lang="el-GR"/>
              <a:pPr>
                <a:defRPr/>
              </a:pPr>
              <a:t>‹#›</a:t>
            </a:fld>
            <a:endParaRPr lang="el-GR" dirty="0"/>
          </a:p>
        </p:txBody>
      </p:sp>
    </p:spTree>
    <p:extLst>
      <p:ext uri="{BB962C8B-B14F-4D97-AF65-F5344CB8AC3E}">
        <p14:creationId xmlns:p14="http://schemas.microsoft.com/office/powerpoint/2010/main" val="40751578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περιεχομένου 2"/>
          <p:cNvSpPr>
            <a:spLocks noGrp="1"/>
          </p:cNvSpPr>
          <p:nvPr>
            <p:ph idx="1"/>
          </p:nvPr>
        </p:nvSpPr>
        <p:spPr/>
        <p:txBody>
          <a:bodyPr/>
          <a:lstStyle>
            <a:lvl1pPr>
              <a:spcBef>
                <a:spcPts val="1200"/>
              </a:spcBef>
              <a:defRPr/>
            </a:lvl1pPr>
            <a:lvl2pPr>
              <a:spcBef>
                <a:spcPts val="1200"/>
              </a:spcBef>
              <a:defRPr/>
            </a:lvl2pPr>
            <a:lvl3pPr>
              <a:spcBef>
                <a:spcPts val="1200"/>
              </a:spcBef>
              <a:defRPr/>
            </a:lvl3pPr>
            <a:lvl4pPr>
              <a:spcBef>
                <a:spcPts val="1200"/>
              </a:spcBef>
              <a:defRPr/>
            </a:lvl4pPr>
            <a:lvl5pPr>
              <a:spcBef>
                <a:spcPts val="1200"/>
              </a:spcBef>
              <a:defRPr/>
            </a:lvl5pPr>
          </a:lstStyle>
          <a:p>
            <a:pPr lvl="0"/>
            <a:r>
              <a:rPr lang="el-GR" dirty="0" smtClean="0"/>
              <a:t>Στυλ υποδείγματος κειμένου</a:t>
            </a:r>
          </a:p>
          <a:p>
            <a:pPr lvl="1"/>
            <a:r>
              <a:rPr lang="el-GR" dirty="0" smtClean="0"/>
              <a:t>Δεύτερου επιπέδου</a:t>
            </a:r>
          </a:p>
          <a:p>
            <a:pPr lvl="2"/>
            <a:r>
              <a:rPr lang="el-GR" dirty="0" smtClean="0"/>
              <a:t>Τρίτου επιπέδου</a:t>
            </a:r>
          </a:p>
          <a:p>
            <a:pPr lvl="3"/>
            <a:r>
              <a:rPr lang="el-GR" dirty="0" smtClean="0"/>
              <a:t>Τέταρτου επιπέδου</a:t>
            </a:r>
          </a:p>
          <a:p>
            <a:pPr lvl="4"/>
            <a:r>
              <a:rPr lang="el-GR" dirty="0" smtClean="0"/>
              <a:t>Πέμπτου επιπέδου</a:t>
            </a:r>
            <a:endParaRPr lang="el-GR" dirty="0"/>
          </a:p>
        </p:txBody>
      </p:sp>
      <p:sp>
        <p:nvSpPr>
          <p:cNvPr id="4" name="Θέση αριθμού διαφάνειας 5"/>
          <p:cNvSpPr>
            <a:spLocks noGrp="1"/>
          </p:cNvSpPr>
          <p:nvPr>
            <p:ph type="sldNum" sz="quarter" idx="10"/>
          </p:nvPr>
        </p:nvSpPr>
        <p:spPr/>
        <p:txBody>
          <a:bodyPr/>
          <a:lstStyle>
            <a:lvl1pPr>
              <a:defRPr/>
            </a:lvl1pPr>
          </a:lstStyle>
          <a:p>
            <a:pPr>
              <a:defRPr/>
            </a:pPr>
            <a:fld id="{3B6E97C1-2D8A-49A8-A3F9-C5E4B1F74D55}" type="slidenum">
              <a:rPr lang="el-GR"/>
              <a:pPr>
                <a:defRPr/>
              </a:pPr>
              <a:t>‹#›</a:t>
            </a:fld>
            <a:endParaRPr lang="el-GR" dirty="0"/>
          </a:p>
        </p:txBody>
      </p:sp>
    </p:spTree>
    <p:extLst>
      <p:ext uri="{BB962C8B-B14F-4D97-AF65-F5344CB8AC3E}">
        <p14:creationId xmlns:p14="http://schemas.microsoft.com/office/powerpoint/2010/main" val="28417976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Τίτλος 1"/>
          <p:cNvSpPr>
            <a:spLocks noGrp="1"/>
          </p:cNvSpPr>
          <p:nvPr>
            <p:ph type="title"/>
          </p:nvPr>
        </p:nvSpPr>
        <p:spPr>
          <a:xfrm>
            <a:off x="722313" y="4406900"/>
            <a:ext cx="7772400" cy="1362075"/>
          </a:xfrm>
        </p:spPr>
        <p:txBody>
          <a:bodyPr anchor="t"/>
          <a:lstStyle>
            <a:lvl1pPr algn="l">
              <a:defRPr sz="4000" b="1" cap="none" baseline="0"/>
            </a:lvl1pPr>
          </a:lstStyle>
          <a:p>
            <a:r>
              <a:rPr lang="el-GR" dirty="0" smtClean="0"/>
              <a:t>Στυλ κύριου τίτλου</a:t>
            </a:r>
            <a:endParaRPr lang="el-GR" dirty="0"/>
          </a:p>
        </p:txBody>
      </p:sp>
      <p:sp>
        <p:nvSpPr>
          <p:cNvPr id="3" name="Θέση κειμένου 2"/>
          <p:cNvSpPr>
            <a:spLocks noGrp="1"/>
          </p:cNvSpPr>
          <p:nvPr>
            <p:ph type="body" idx="1"/>
          </p:nvPr>
        </p:nvSpPr>
        <p:spPr>
          <a:xfrm>
            <a:off x="722313" y="2906713"/>
            <a:ext cx="7772400" cy="1500187"/>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dirty="0" smtClean="0"/>
              <a:t>Στυλ υποδείγματος κειμένου</a:t>
            </a:r>
          </a:p>
        </p:txBody>
      </p:sp>
    </p:spTree>
    <p:extLst>
      <p:ext uri="{BB962C8B-B14F-4D97-AF65-F5344CB8AC3E}">
        <p14:creationId xmlns:p14="http://schemas.microsoft.com/office/powerpoint/2010/main" val="38150469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dirty="0" smtClean="0"/>
              <a:t>Στυλ κύριου τίτλου</a:t>
            </a:r>
            <a:endParaRPr lang="el-GR" dirty="0"/>
          </a:p>
        </p:txBody>
      </p:sp>
      <p:sp>
        <p:nvSpPr>
          <p:cNvPr id="3" name="Θέση περιεχομένου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περιεχομένου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αριθμού διαφάνειας 5"/>
          <p:cNvSpPr>
            <a:spLocks noGrp="1"/>
          </p:cNvSpPr>
          <p:nvPr>
            <p:ph type="sldNum" sz="quarter" idx="10"/>
          </p:nvPr>
        </p:nvSpPr>
        <p:spPr/>
        <p:txBody>
          <a:bodyPr/>
          <a:lstStyle>
            <a:lvl1pPr>
              <a:defRPr/>
            </a:lvl1pPr>
          </a:lstStyle>
          <a:p>
            <a:pPr>
              <a:defRPr/>
            </a:pPr>
            <a:fld id="{F51678CC-02F7-4FB3-AF07-E1FEA264E3CC}" type="slidenum">
              <a:rPr lang="el-GR"/>
              <a:pPr>
                <a:defRPr/>
              </a:pPr>
              <a:t>‹#›</a:t>
            </a:fld>
            <a:endParaRPr lang="el-GR" dirty="0"/>
          </a:p>
        </p:txBody>
      </p:sp>
    </p:spTree>
    <p:extLst>
      <p:ext uri="{BB962C8B-B14F-4D97-AF65-F5344CB8AC3E}">
        <p14:creationId xmlns:p14="http://schemas.microsoft.com/office/powerpoint/2010/main" val="11703707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lvl1pPr>
              <a:defRPr/>
            </a:lvl1pPr>
          </a:lstStyle>
          <a:p>
            <a:r>
              <a:rPr lang="el-GR" smtClean="0"/>
              <a:t>Στυλ κύριου τίτλου</a:t>
            </a:r>
            <a:endParaRPr lang="el-GR"/>
          </a:p>
        </p:txBody>
      </p:sp>
      <p:sp>
        <p:nvSpPr>
          <p:cNvPr id="3" name="Θέση κειμένου 2"/>
          <p:cNvSpPr>
            <a:spLocks noGrp="1"/>
          </p:cNvSpPr>
          <p:nvPr>
            <p:ph type="body" idx="1"/>
          </p:nvPr>
        </p:nvSpPr>
        <p:spPr>
          <a:xfrm>
            <a:off x="457200" y="1574254"/>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4" name="Θέση περιεχομένου 3"/>
          <p:cNvSpPr>
            <a:spLocks noGrp="1"/>
          </p:cNvSpPr>
          <p:nvPr>
            <p:ph sz="half" idx="2"/>
          </p:nvPr>
        </p:nvSpPr>
        <p:spPr>
          <a:xfrm>
            <a:off x="457200" y="2214016"/>
            <a:ext cx="4040188" cy="38792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κειμένου 4"/>
          <p:cNvSpPr>
            <a:spLocks noGrp="1"/>
          </p:cNvSpPr>
          <p:nvPr>
            <p:ph type="body" sz="quarter" idx="3"/>
          </p:nvPr>
        </p:nvSpPr>
        <p:spPr>
          <a:xfrm>
            <a:off x="4645025" y="1574254"/>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6" name="Θέση περιεχομένου 5"/>
          <p:cNvSpPr>
            <a:spLocks noGrp="1"/>
          </p:cNvSpPr>
          <p:nvPr>
            <p:ph sz="quarter" idx="4"/>
          </p:nvPr>
        </p:nvSpPr>
        <p:spPr>
          <a:xfrm>
            <a:off x="4645025" y="2214016"/>
            <a:ext cx="4041775" cy="38792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Θέση αριθμού διαφάνειας 5"/>
          <p:cNvSpPr>
            <a:spLocks noGrp="1"/>
          </p:cNvSpPr>
          <p:nvPr>
            <p:ph type="sldNum" sz="quarter" idx="10"/>
          </p:nvPr>
        </p:nvSpPr>
        <p:spPr/>
        <p:txBody>
          <a:bodyPr/>
          <a:lstStyle>
            <a:lvl1pPr>
              <a:defRPr/>
            </a:lvl1pPr>
          </a:lstStyle>
          <a:p>
            <a:pPr>
              <a:defRPr/>
            </a:pPr>
            <a:fld id="{18A43CD1-B9B2-413D-93AD-DADB7D70663F}" type="slidenum">
              <a:rPr lang="el-GR"/>
              <a:pPr>
                <a:defRPr/>
              </a:pPr>
              <a:t>‹#›</a:t>
            </a:fld>
            <a:endParaRPr lang="el-GR" dirty="0"/>
          </a:p>
        </p:txBody>
      </p:sp>
    </p:spTree>
    <p:extLst>
      <p:ext uri="{BB962C8B-B14F-4D97-AF65-F5344CB8AC3E}">
        <p14:creationId xmlns:p14="http://schemas.microsoft.com/office/powerpoint/2010/main" val="10831265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dirty="0" smtClean="0"/>
              <a:t>Στυλ κύριου τίτλου</a:t>
            </a:r>
            <a:endParaRPr lang="el-GR" dirty="0"/>
          </a:p>
        </p:txBody>
      </p:sp>
      <p:sp>
        <p:nvSpPr>
          <p:cNvPr id="3" name="Θέση αριθμού διαφάνειας 5"/>
          <p:cNvSpPr>
            <a:spLocks noGrp="1"/>
          </p:cNvSpPr>
          <p:nvPr>
            <p:ph type="sldNum" sz="quarter" idx="10"/>
          </p:nvPr>
        </p:nvSpPr>
        <p:spPr/>
        <p:txBody>
          <a:bodyPr/>
          <a:lstStyle>
            <a:lvl1pPr>
              <a:defRPr/>
            </a:lvl1pPr>
          </a:lstStyle>
          <a:p>
            <a:pPr>
              <a:defRPr/>
            </a:pPr>
            <a:fld id="{45974518-D70C-439B-99BB-20CE966E70A7}" type="slidenum">
              <a:rPr lang="el-GR"/>
              <a:pPr>
                <a:defRPr/>
              </a:pPr>
              <a:t>‹#›</a:t>
            </a:fld>
            <a:endParaRPr lang="el-GR" dirty="0"/>
          </a:p>
        </p:txBody>
      </p:sp>
    </p:spTree>
    <p:extLst>
      <p:ext uri="{BB962C8B-B14F-4D97-AF65-F5344CB8AC3E}">
        <p14:creationId xmlns:p14="http://schemas.microsoft.com/office/powerpoint/2010/main" val="34063514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Θέση αριθμού διαφάνειας 5"/>
          <p:cNvSpPr>
            <a:spLocks noGrp="1"/>
          </p:cNvSpPr>
          <p:nvPr>
            <p:ph type="sldNum" sz="quarter" idx="10"/>
          </p:nvPr>
        </p:nvSpPr>
        <p:spPr/>
        <p:txBody>
          <a:bodyPr/>
          <a:lstStyle>
            <a:lvl1pPr>
              <a:defRPr/>
            </a:lvl1pPr>
          </a:lstStyle>
          <a:p>
            <a:pPr>
              <a:defRPr/>
            </a:pPr>
            <a:fld id="{F576AE7D-D97E-43F9-BC14-3D3425C9213A}" type="slidenum">
              <a:rPr lang="el-GR"/>
              <a:pPr>
                <a:defRPr/>
              </a:pPr>
              <a:t>‹#›</a:t>
            </a:fld>
            <a:endParaRPr lang="el-GR" dirty="0"/>
          </a:p>
        </p:txBody>
      </p:sp>
    </p:spTree>
    <p:extLst>
      <p:ext uri="{BB962C8B-B14F-4D97-AF65-F5344CB8AC3E}">
        <p14:creationId xmlns:p14="http://schemas.microsoft.com/office/powerpoint/2010/main" val="39418314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Περιεχόμενο με λεζάντα">
    <p:spTree>
      <p:nvGrpSpPr>
        <p:cNvPr id="1" name=""/>
        <p:cNvGrpSpPr/>
        <p:nvPr/>
      </p:nvGrpSpPr>
      <p:grpSpPr>
        <a:xfrm>
          <a:off x="0" y="0"/>
          <a:ext cx="0" cy="0"/>
          <a:chOff x="0" y="0"/>
          <a:chExt cx="0" cy="0"/>
        </a:xfrm>
      </p:grpSpPr>
      <p:sp>
        <p:nvSpPr>
          <p:cNvPr id="3" name="Θέση περιεχομένου 2"/>
          <p:cNvSpPr>
            <a:spLocks noGrp="1"/>
          </p:cNvSpPr>
          <p:nvPr>
            <p:ph idx="1"/>
          </p:nvPr>
        </p:nvSpPr>
        <p:spPr>
          <a:xfrm>
            <a:off x="3575050" y="1556792"/>
            <a:ext cx="5111750" cy="460851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κειμένου 3"/>
          <p:cNvSpPr>
            <a:spLocks noGrp="1"/>
          </p:cNvSpPr>
          <p:nvPr>
            <p:ph type="body" sz="half" idx="2"/>
          </p:nvPr>
        </p:nvSpPr>
        <p:spPr>
          <a:xfrm>
            <a:off x="457200" y="1556792"/>
            <a:ext cx="3008313" cy="4608512"/>
          </a:xfrm>
        </p:spPr>
        <p:txBody>
          <a:bodyPr>
            <a:norm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dirty="0" smtClean="0"/>
              <a:t>Στυλ υποδείγματος κειμένου</a:t>
            </a:r>
          </a:p>
        </p:txBody>
      </p:sp>
      <p:sp>
        <p:nvSpPr>
          <p:cNvPr id="6" name="Τίτλος 1"/>
          <p:cNvSpPr>
            <a:spLocks noGrp="1"/>
          </p:cNvSpPr>
          <p:nvPr>
            <p:ph type="title"/>
          </p:nvPr>
        </p:nvSpPr>
        <p:spPr>
          <a:xfrm>
            <a:off x="457200" y="273600"/>
            <a:ext cx="8229600" cy="1144800"/>
          </a:xfrm>
        </p:spPr>
        <p:txBody>
          <a:bodyPr rtlCol="0">
            <a:normAutofit/>
          </a:bodyPr>
          <a:lstStyle>
            <a:lvl1pPr>
              <a:defRPr lang="el-GR"/>
            </a:lvl1pPr>
          </a:lstStyle>
          <a:p>
            <a:pPr lvl="0"/>
            <a:r>
              <a:rPr lang="el-GR" smtClean="0"/>
              <a:t>Στυλ κύριου τίτλου</a:t>
            </a:r>
            <a:endParaRPr lang="el-GR"/>
          </a:p>
        </p:txBody>
      </p:sp>
      <p:sp>
        <p:nvSpPr>
          <p:cNvPr id="5" name="Θέση αριθμού διαφάνειας 5"/>
          <p:cNvSpPr>
            <a:spLocks noGrp="1"/>
          </p:cNvSpPr>
          <p:nvPr>
            <p:ph type="sldNum" sz="quarter" idx="10"/>
          </p:nvPr>
        </p:nvSpPr>
        <p:spPr/>
        <p:txBody>
          <a:bodyPr/>
          <a:lstStyle>
            <a:lvl1pPr>
              <a:defRPr/>
            </a:lvl1pPr>
          </a:lstStyle>
          <a:p>
            <a:pPr>
              <a:defRPr/>
            </a:pPr>
            <a:fld id="{1AB9F72A-B914-4589-B09C-3AB7934D2553}" type="slidenum">
              <a:rPr lang="el-GR"/>
              <a:pPr>
                <a:defRPr/>
              </a:pPr>
              <a:t>‹#›</a:t>
            </a:fld>
            <a:endParaRPr lang="el-GR" dirty="0"/>
          </a:p>
        </p:txBody>
      </p:sp>
    </p:spTree>
    <p:extLst>
      <p:ext uri="{BB962C8B-B14F-4D97-AF65-F5344CB8AC3E}">
        <p14:creationId xmlns:p14="http://schemas.microsoft.com/office/powerpoint/2010/main" val="10814396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Εικόνα με λεζάντα">
    <p:spTree>
      <p:nvGrpSpPr>
        <p:cNvPr id="1" name=""/>
        <p:cNvGrpSpPr/>
        <p:nvPr/>
      </p:nvGrpSpPr>
      <p:grpSpPr>
        <a:xfrm>
          <a:off x="0" y="0"/>
          <a:ext cx="0" cy="0"/>
          <a:chOff x="0" y="0"/>
          <a:chExt cx="0" cy="0"/>
        </a:xfrm>
      </p:grpSpPr>
      <p:sp>
        <p:nvSpPr>
          <p:cNvPr id="3" name="Θέση εικόνας 2"/>
          <p:cNvSpPr>
            <a:spLocks noGrp="1"/>
          </p:cNvSpPr>
          <p:nvPr>
            <p:ph type="pic" idx="1"/>
          </p:nvPr>
        </p:nvSpPr>
        <p:spPr>
          <a:xfrm>
            <a:off x="1792288" y="1556792"/>
            <a:ext cx="5486400" cy="3456384"/>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l-GR" noProof="0" dirty="0"/>
          </a:p>
        </p:txBody>
      </p:sp>
      <p:sp>
        <p:nvSpPr>
          <p:cNvPr id="4" name="Θέση κειμένου 3"/>
          <p:cNvSpPr>
            <a:spLocks noGrp="1"/>
          </p:cNvSpPr>
          <p:nvPr>
            <p:ph type="body" sz="half" idx="2"/>
          </p:nvPr>
        </p:nvSpPr>
        <p:spPr>
          <a:xfrm>
            <a:off x="1792288" y="5157192"/>
            <a:ext cx="5486400" cy="1015008"/>
          </a:xfrm>
        </p:spPr>
        <p:txBody>
          <a:bodyPr>
            <a:norm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dirty="0" smtClean="0"/>
              <a:t>Στυλ υποδείγματος κειμένου</a:t>
            </a:r>
          </a:p>
        </p:txBody>
      </p:sp>
      <p:sp>
        <p:nvSpPr>
          <p:cNvPr id="9" name="Τίτλος 1"/>
          <p:cNvSpPr>
            <a:spLocks noGrp="1"/>
          </p:cNvSpPr>
          <p:nvPr>
            <p:ph type="title"/>
          </p:nvPr>
        </p:nvSpPr>
        <p:spPr>
          <a:xfrm>
            <a:off x="457200" y="273600"/>
            <a:ext cx="8229600" cy="1144800"/>
          </a:xfrm>
        </p:spPr>
        <p:txBody>
          <a:bodyPr rtlCol="0">
            <a:normAutofit/>
          </a:bodyPr>
          <a:lstStyle>
            <a:lvl1pPr>
              <a:defRPr lang="el-GR"/>
            </a:lvl1pPr>
          </a:lstStyle>
          <a:p>
            <a:pPr lvl="0"/>
            <a:r>
              <a:rPr lang="el-GR" smtClean="0"/>
              <a:t>Στυλ κύριου τίτλου</a:t>
            </a:r>
            <a:endParaRPr lang="el-GR"/>
          </a:p>
        </p:txBody>
      </p:sp>
      <p:sp>
        <p:nvSpPr>
          <p:cNvPr id="5" name="Θέση αριθμού διαφάνειας 5"/>
          <p:cNvSpPr>
            <a:spLocks noGrp="1"/>
          </p:cNvSpPr>
          <p:nvPr>
            <p:ph type="sldNum" sz="quarter" idx="10"/>
          </p:nvPr>
        </p:nvSpPr>
        <p:spPr/>
        <p:txBody>
          <a:bodyPr/>
          <a:lstStyle>
            <a:lvl1pPr>
              <a:defRPr/>
            </a:lvl1pPr>
          </a:lstStyle>
          <a:p>
            <a:pPr>
              <a:defRPr/>
            </a:pPr>
            <a:fld id="{5E5A41C5-894F-43A5-A560-1ABEB5F1195F}" type="slidenum">
              <a:rPr lang="el-GR"/>
              <a:pPr>
                <a:defRPr/>
              </a:pPr>
              <a:t>‹#›</a:t>
            </a:fld>
            <a:endParaRPr lang="el-GR" dirty="0"/>
          </a:p>
        </p:txBody>
      </p:sp>
    </p:spTree>
    <p:extLst>
      <p:ext uri="{BB962C8B-B14F-4D97-AF65-F5344CB8AC3E}">
        <p14:creationId xmlns:p14="http://schemas.microsoft.com/office/powerpoint/2010/main" val="8999519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r="-6000"/>
          </a:stretch>
        </a:blipFill>
        <a:effectLst/>
      </p:bgPr>
    </p:bg>
    <p:spTree>
      <p:nvGrpSpPr>
        <p:cNvPr id="1" name=""/>
        <p:cNvGrpSpPr/>
        <p:nvPr/>
      </p:nvGrpSpPr>
      <p:grpSpPr>
        <a:xfrm>
          <a:off x="0" y="0"/>
          <a:ext cx="0" cy="0"/>
          <a:chOff x="0" y="0"/>
          <a:chExt cx="0" cy="0"/>
        </a:xfrm>
      </p:grpSpPr>
      <p:sp>
        <p:nvSpPr>
          <p:cNvPr id="1026" name="Θέση τίτλου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l-GR" smtClean="0"/>
              <a:t>Στυλ κύριου τίτλου</a:t>
            </a:r>
          </a:p>
        </p:txBody>
      </p:sp>
      <p:sp>
        <p:nvSpPr>
          <p:cNvPr id="1027" name="Θέση κειμένου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p>
        </p:txBody>
      </p:sp>
      <p:sp>
        <p:nvSpPr>
          <p:cNvPr id="6" name="Θέση αριθμού διαφάνειας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400">
                <a:solidFill>
                  <a:schemeClr val="tx1"/>
                </a:solidFill>
                <a:latin typeface="+mn-lt"/>
              </a:defRPr>
            </a:lvl1pPr>
          </a:lstStyle>
          <a:p>
            <a:pPr>
              <a:defRPr/>
            </a:pPr>
            <a:fld id="{ABDCB94C-B5E6-4293-A41E-9D2D60527EE3}" type="slidenum">
              <a:rPr lang="el-GR"/>
              <a:pPr>
                <a:defRPr/>
              </a:pPr>
              <a:t>‹#›</a:t>
            </a:fld>
            <a:endParaRPr lang="el-GR" dirty="0"/>
          </a:p>
        </p:txBody>
      </p:sp>
    </p:spTree>
  </p:cSld>
  <p:clrMap bg1="lt1" tx1="dk1" bg2="lt2" tx2="dk2" accent1="accent1" accent2="accent2" accent3="accent3" accent4="accent4" accent5="accent5" accent6="accent6" hlink="hlink" folHlink="folHlink"/>
  <p:sldLayoutIdLst>
    <p:sldLayoutId id="2147483803" r:id="rId1"/>
    <p:sldLayoutId id="2147483794" r:id="rId2"/>
    <p:sldLayoutId id="214748380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Lst>
  <p:timing>
    <p:tnLst>
      <p:par>
        <p:cTn id="1" dur="indefinite" restart="never" nodeType="tmRoot"/>
      </p:par>
    </p:tnLst>
  </p:timing>
  <p:hf hdr="0" ftr="0" dt="0"/>
  <p:txStyles>
    <p:titleStyle>
      <a:lvl1pPr algn="ctr" rtl="0" eaLnBrk="0" fontAlgn="base" hangingPunct="0">
        <a:spcBef>
          <a:spcPct val="0"/>
        </a:spcBef>
        <a:spcAft>
          <a:spcPct val="0"/>
        </a:spcAft>
        <a:defRPr sz="4400" b="1" kern="1200">
          <a:solidFill>
            <a:schemeClr val="tx1"/>
          </a:solidFill>
          <a:latin typeface="+mj-lt"/>
          <a:ea typeface="+mj-ea"/>
          <a:cs typeface="+mj-cs"/>
        </a:defRPr>
      </a:lvl1pPr>
      <a:lvl2pPr algn="ctr" rtl="0" eaLnBrk="0" fontAlgn="base" hangingPunct="0">
        <a:spcBef>
          <a:spcPct val="0"/>
        </a:spcBef>
        <a:spcAft>
          <a:spcPct val="0"/>
        </a:spcAft>
        <a:defRPr sz="4400" b="1">
          <a:solidFill>
            <a:schemeClr val="tx1"/>
          </a:solidFill>
          <a:latin typeface="Calibri" pitchFamily="34" charset="0"/>
        </a:defRPr>
      </a:lvl2pPr>
      <a:lvl3pPr algn="ctr" rtl="0" eaLnBrk="0" fontAlgn="base" hangingPunct="0">
        <a:spcBef>
          <a:spcPct val="0"/>
        </a:spcBef>
        <a:spcAft>
          <a:spcPct val="0"/>
        </a:spcAft>
        <a:defRPr sz="4400" b="1">
          <a:solidFill>
            <a:schemeClr val="tx1"/>
          </a:solidFill>
          <a:latin typeface="Calibri" pitchFamily="34" charset="0"/>
        </a:defRPr>
      </a:lvl3pPr>
      <a:lvl4pPr algn="ctr" rtl="0" eaLnBrk="0" fontAlgn="base" hangingPunct="0">
        <a:spcBef>
          <a:spcPct val="0"/>
        </a:spcBef>
        <a:spcAft>
          <a:spcPct val="0"/>
        </a:spcAft>
        <a:defRPr sz="4400" b="1">
          <a:solidFill>
            <a:schemeClr val="tx1"/>
          </a:solidFill>
          <a:latin typeface="Calibri" pitchFamily="34" charset="0"/>
        </a:defRPr>
      </a:lvl4pPr>
      <a:lvl5pPr algn="ctr" rtl="0" eaLnBrk="0" fontAlgn="base" hangingPunct="0">
        <a:spcBef>
          <a:spcPct val="0"/>
        </a:spcBef>
        <a:spcAft>
          <a:spcPct val="0"/>
        </a:spcAft>
        <a:defRPr sz="4400" b="1">
          <a:solidFill>
            <a:schemeClr val="tx1"/>
          </a:solidFill>
          <a:latin typeface="Calibri" pitchFamily="34" charset="0"/>
        </a:defRPr>
      </a:lvl5pPr>
      <a:lvl6pPr marL="457200" algn="ctr" rtl="0" fontAlgn="base">
        <a:spcBef>
          <a:spcPct val="0"/>
        </a:spcBef>
        <a:spcAft>
          <a:spcPct val="0"/>
        </a:spcAft>
        <a:defRPr sz="4400" b="1">
          <a:solidFill>
            <a:schemeClr val="tx1"/>
          </a:solidFill>
          <a:latin typeface="Calibri" pitchFamily="34" charset="0"/>
        </a:defRPr>
      </a:lvl6pPr>
      <a:lvl7pPr marL="914400" algn="ctr" rtl="0" fontAlgn="base">
        <a:spcBef>
          <a:spcPct val="0"/>
        </a:spcBef>
        <a:spcAft>
          <a:spcPct val="0"/>
        </a:spcAft>
        <a:defRPr sz="4400" b="1">
          <a:solidFill>
            <a:schemeClr val="tx1"/>
          </a:solidFill>
          <a:latin typeface="Calibri" pitchFamily="34" charset="0"/>
        </a:defRPr>
      </a:lvl7pPr>
      <a:lvl8pPr marL="1371600" algn="ctr" rtl="0" fontAlgn="base">
        <a:spcBef>
          <a:spcPct val="0"/>
        </a:spcBef>
        <a:spcAft>
          <a:spcPct val="0"/>
        </a:spcAft>
        <a:defRPr sz="4400" b="1">
          <a:solidFill>
            <a:schemeClr val="tx1"/>
          </a:solidFill>
          <a:latin typeface="Calibri" pitchFamily="34" charset="0"/>
        </a:defRPr>
      </a:lvl8pPr>
      <a:lvl9pPr marL="1828800" algn="ctr" rtl="0" fontAlgn="base">
        <a:spcBef>
          <a:spcPct val="0"/>
        </a:spcBef>
        <a:spcAft>
          <a:spcPct val="0"/>
        </a:spcAft>
        <a:defRPr sz="4400" b="1">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Θέση αριθμού διαφάνειας 3"/>
          <p:cNvSpPr>
            <a:spLocks noGrp="1"/>
          </p:cNvSpPr>
          <p:nvPr>
            <p:ph type="sldNum" sz="quarter" idx="10"/>
          </p:nvPr>
        </p:nvSpPr>
        <p:spPr/>
        <p:txBody>
          <a:bodyPr/>
          <a:lstStyle/>
          <a:p>
            <a:pPr>
              <a:defRPr/>
            </a:pPr>
            <a:fld id="{3B6E97C1-2D8A-49A8-A3F9-C5E4B1F74D55}" type="slidenum">
              <a:rPr lang="el-GR" smtClean="0"/>
              <a:pPr>
                <a:defRPr/>
              </a:pPr>
              <a:t>1</a:t>
            </a:fld>
            <a:endParaRPr lang="el-GR" dirty="0"/>
          </a:p>
        </p:txBody>
      </p:sp>
      <p:sp>
        <p:nvSpPr>
          <p:cNvPr id="5" name="Τίτλος 1"/>
          <p:cNvSpPr txBox="1">
            <a:spLocks/>
          </p:cNvSpPr>
          <p:nvPr/>
        </p:nvSpPr>
        <p:spPr bwMode="auto">
          <a:xfrm>
            <a:off x="720080" y="1714500"/>
            <a:ext cx="8604448"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kern="1200">
                <a:solidFill>
                  <a:schemeClr val="tx1"/>
                </a:solidFill>
                <a:latin typeface="+mj-lt"/>
                <a:ea typeface="+mj-ea"/>
                <a:cs typeface="+mj-cs"/>
              </a:defRPr>
            </a:lvl1pPr>
            <a:lvl2pPr algn="ctr" rtl="0" eaLnBrk="0" fontAlgn="base" hangingPunct="0">
              <a:spcBef>
                <a:spcPct val="0"/>
              </a:spcBef>
              <a:spcAft>
                <a:spcPct val="0"/>
              </a:spcAft>
              <a:defRPr sz="4400" b="1">
                <a:solidFill>
                  <a:schemeClr val="tx1"/>
                </a:solidFill>
                <a:latin typeface="Calibri" pitchFamily="34" charset="0"/>
              </a:defRPr>
            </a:lvl2pPr>
            <a:lvl3pPr algn="ctr" rtl="0" eaLnBrk="0" fontAlgn="base" hangingPunct="0">
              <a:spcBef>
                <a:spcPct val="0"/>
              </a:spcBef>
              <a:spcAft>
                <a:spcPct val="0"/>
              </a:spcAft>
              <a:defRPr sz="4400" b="1">
                <a:solidFill>
                  <a:schemeClr val="tx1"/>
                </a:solidFill>
                <a:latin typeface="Calibri" pitchFamily="34" charset="0"/>
              </a:defRPr>
            </a:lvl3pPr>
            <a:lvl4pPr algn="ctr" rtl="0" eaLnBrk="0" fontAlgn="base" hangingPunct="0">
              <a:spcBef>
                <a:spcPct val="0"/>
              </a:spcBef>
              <a:spcAft>
                <a:spcPct val="0"/>
              </a:spcAft>
              <a:defRPr sz="4400" b="1">
                <a:solidFill>
                  <a:schemeClr val="tx1"/>
                </a:solidFill>
                <a:latin typeface="Calibri" pitchFamily="34" charset="0"/>
              </a:defRPr>
            </a:lvl4pPr>
            <a:lvl5pPr algn="ctr" rtl="0" eaLnBrk="0" fontAlgn="base" hangingPunct="0">
              <a:spcBef>
                <a:spcPct val="0"/>
              </a:spcBef>
              <a:spcAft>
                <a:spcPct val="0"/>
              </a:spcAft>
              <a:defRPr sz="4400" b="1">
                <a:solidFill>
                  <a:schemeClr val="tx1"/>
                </a:solidFill>
                <a:latin typeface="Calibri" pitchFamily="34" charset="0"/>
              </a:defRPr>
            </a:lvl5pPr>
            <a:lvl6pPr marL="457200" algn="ctr" rtl="0" fontAlgn="base">
              <a:spcBef>
                <a:spcPct val="0"/>
              </a:spcBef>
              <a:spcAft>
                <a:spcPct val="0"/>
              </a:spcAft>
              <a:defRPr sz="4400" b="1">
                <a:solidFill>
                  <a:schemeClr val="tx1"/>
                </a:solidFill>
                <a:latin typeface="Calibri" pitchFamily="34" charset="0"/>
              </a:defRPr>
            </a:lvl6pPr>
            <a:lvl7pPr marL="914400" algn="ctr" rtl="0" fontAlgn="base">
              <a:spcBef>
                <a:spcPct val="0"/>
              </a:spcBef>
              <a:spcAft>
                <a:spcPct val="0"/>
              </a:spcAft>
              <a:defRPr sz="4400" b="1">
                <a:solidFill>
                  <a:schemeClr val="tx1"/>
                </a:solidFill>
                <a:latin typeface="Calibri" pitchFamily="34" charset="0"/>
              </a:defRPr>
            </a:lvl7pPr>
            <a:lvl8pPr marL="1371600" algn="ctr" rtl="0" fontAlgn="base">
              <a:spcBef>
                <a:spcPct val="0"/>
              </a:spcBef>
              <a:spcAft>
                <a:spcPct val="0"/>
              </a:spcAft>
              <a:defRPr sz="4400" b="1">
                <a:solidFill>
                  <a:schemeClr val="tx1"/>
                </a:solidFill>
                <a:latin typeface="Calibri" pitchFamily="34" charset="0"/>
              </a:defRPr>
            </a:lvl8pPr>
            <a:lvl9pPr marL="1828800" algn="ctr" rtl="0" fontAlgn="base">
              <a:spcBef>
                <a:spcPct val="0"/>
              </a:spcBef>
              <a:spcAft>
                <a:spcPct val="0"/>
              </a:spcAft>
              <a:defRPr sz="4400" b="1">
                <a:solidFill>
                  <a:schemeClr val="tx1"/>
                </a:solidFill>
                <a:latin typeface="Calibri" pitchFamily="34" charset="0"/>
              </a:defRPr>
            </a:lvl9pPr>
          </a:lstStyle>
          <a:p>
            <a:pPr eaLnBrk="1" hangingPunct="1"/>
            <a:r>
              <a:rPr lang="el-GR" smtClean="0"/>
              <a:t>Διοίκηση Επιχειρήσεων</a:t>
            </a:r>
            <a:endParaRPr lang="el-GR" dirty="0" smtClean="0"/>
          </a:p>
        </p:txBody>
      </p:sp>
      <p:sp>
        <p:nvSpPr>
          <p:cNvPr id="6" name="Υπότιτλος 2"/>
          <p:cNvSpPr txBox="1">
            <a:spLocks/>
          </p:cNvSpPr>
          <p:nvPr/>
        </p:nvSpPr>
        <p:spPr bwMode="auto">
          <a:xfrm>
            <a:off x="1143000" y="3216820"/>
            <a:ext cx="7316788" cy="208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ts val="12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ts val="12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ts val="12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ts val="12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ts val="12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eaLnBrk="1" hangingPunct="1"/>
            <a:r>
              <a:rPr lang="el-GR" sz="2000" b="1" dirty="0" smtClean="0"/>
              <a:t>Ενότητα 4:</a:t>
            </a:r>
            <a:r>
              <a:rPr lang="en-US" sz="2000" dirty="0" smtClean="0"/>
              <a:t> </a:t>
            </a:r>
            <a:r>
              <a:rPr lang="el-GR" sz="2000" dirty="0" smtClean="0"/>
              <a:t>Βιογραφικό Σημείωμα και Συνέντευξη</a:t>
            </a:r>
          </a:p>
          <a:p>
            <a:pPr algn="ctr" eaLnBrk="1" hangingPunct="1"/>
            <a:endParaRPr lang="en-US" sz="2000" dirty="0" smtClean="0"/>
          </a:p>
          <a:p>
            <a:pPr algn="ctr" eaLnBrk="1" hangingPunct="1"/>
            <a:r>
              <a:rPr lang="el-GR" sz="2000" dirty="0" err="1" smtClean="0"/>
              <a:t>Πουλιόπουλος</a:t>
            </a:r>
            <a:r>
              <a:rPr lang="el-GR" sz="2000" dirty="0" smtClean="0"/>
              <a:t> Λεωνίδας</a:t>
            </a:r>
          </a:p>
          <a:p>
            <a:pPr algn="ctr" eaLnBrk="1" hangingPunct="1"/>
            <a:r>
              <a:rPr lang="el-GR" sz="2000" dirty="0" smtClean="0"/>
              <a:t>Τμήμα Διεθνούς Εμπορίου</a:t>
            </a:r>
            <a:endParaRPr lang="el-GR" sz="2000" dirty="0" smtClean="0"/>
          </a:p>
        </p:txBody>
      </p:sp>
    </p:spTree>
    <p:extLst>
      <p:ext uri="{BB962C8B-B14F-4D97-AF65-F5344CB8AC3E}">
        <p14:creationId xmlns:p14="http://schemas.microsoft.com/office/powerpoint/2010/main" val="36417851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smtClean="0"/>
              <a:t>Τι να αποφύγετε στο βιογραφικό σημείωμα (2)</a:t>
            </a:r>
            <a:endParaRPr lang="el-GR" dirty="0">
              <a:effectLst/>
            </a:endParaRPr>
          </a:p>
        </p:txBody>
      </p:sp>
      <p:sp>
        <p:nvSpPr>
          <p:cNvPr id="10243" name="Θέση περιεχομένου 2"/>
          <p:cNvSpPr>
            <a:spLocks noGrp="1"/>
          </p:cNvSpPr>
          <p:nvPr>
            <p:ph idx="1"/>
          </p:nvPr>
        </p:nvSpPr>
        <p:spPr>
          <a:xfrm>
            <a:off x="1187450" y="2132856"/>
            <a:ext cx="7921625" cy="3518644"/>
          </a:xfrm>
        </p:spPr>
        <p:txBody>
          <a:bodyPr/>
          <a:lstStyle/>
          <a:p>
            <a:pPr>
              <a:lnSpc>
                <a:spcPct val="90000"/>
              </a:lnSpc>
              <a:buNone/>
              <a:defRPr/>
            </a:pPr>
            <a:r>
              <a:rPr lang="el-GR" sz="2000" dirty="0" smtClean="0"/>
              <a:t>Τα </a:t>
            </a:r>
            <a:r>
              <a:rPr lang="el-GR" sz="2000" dirty="0"/>
              <a:t>παρακάτω βιογραφικά σημειώματα απορρίπτονται:</a:t>
            </a:r>
          </a:p>
          <a:p>
            <a:pPr>
              <a:lnSpc>
                <a:spcPct val="90000"/>
              </a:lnSpc>
              <a:defRPr/>
            </a:pPr>
            <a:r>
              <a:rPr lang="el-GR" sz="2000" dirty="0"/>
              <a:t>Σε αυτά που έχουν ορθογραφικά λάθη, λείπει η λογική σειρά, έχουν πολυλογία, ή πολλά κοσμητικά επίθετα (του τύπου ‘ να η ιστορία της ζωής μου</a:t>
            </a:r>
            <a:r>
              <a:rPr lang="el-GR" sz="2000" dirty="0" smtClean="0"/>
              <a:t>’).</a:t>
            </a:r>
            <a:endParaRPr lang="el-GR" sz="2000" dirty="0"/>
          </a:p>
          <a:p>
            <a:pPr>
              <a:lnSpc>
                <a:spcPct val="90000"/>
              </a:lnSpc>
              <a:defRPr/>
            </a:pPr>
            <a:r>
              <a:rPr lang="el-GR" sz="2000" dirty="0"/>
              <a:t>Αυτά που είναι αόριστα και αδόμητα.</a:t>
            </a:r>
          </a:p>
          <a:p>
            <a:pPr>
              <a:lnSpc>
                <a:spcPct val="90000"/>
              </a:lnSpc>
              <a:defRPr/>
            </a:pPr>
            <a:r>
              <a:rPr lang="el-GR" sz="2000" dirty="0"/>
              <a:t>Όσα εκτείνονται σε τρεις σελίδες και άνω.</a:t>
            </a:r>
          </a:p>
          <a:p>
            <a:pPr>
              <a:lnSpc>
                <a:spcPct val="90000"/>
              </a:lnSpc>
              <a:defRPr/>
            </a:pPr>
            <a:r>
              <a:rPr lang="el-GR" sz="2000" dirty="0"/>
              <a:t>Αυτά που είναι κακογραμμένα ή γραμμένα με καρμπόν.</a:t>
            </a:r>
          </a:p>
          <a:p>
            <a:pPr>
              <a:lnSpc>
                <a:spcPct val="90000"/>
              </a:lnSpc>
              <a:defRPr/>
            </a:pPr>
            <a:r>
              <a:rPr lang="el-GR" sz="2000" dirty="0"/>
              <a:t>Αυτά που φαίνονται ότι έχουν παραχθεί μαζικά.</a:t>
            </a:r>
          </a:p>
          <a:p>
            <a:pPr>
              <a:lnSpc>
                <a:spcPct val="90000"/>
              </a:lnSpc>
              <a:defRPr/>
            </a:pPr>
            <a:r>
              <a:rPr lang="el-GR" sz="2000" dirty="0"/>
              <a:t>Όσα είναι γραμμένα σε χρωματιστό χαρτί εκτός από λευκό, ανοιχτό γκρίζο ή ανοιχτό μπεζ. </a:t>
            </a:r>
          </a:p>
          <a:p>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10</a:t>
            </a:fld>
            <a:endParaRPr lang="el-GR" dirty="0"/>
          </a:p>
        </p:txBody>
      </p:sp>
    </p:spTree>
    <p:extLst>
      <p:ext uri="{BB962C8B-B14F-4D97-AF65-F5344CB8AC3E}">
        <p14:creationId xmlns:p14="http://schemas.microsoft.com/office/powerpoint/2010/main" val="261469575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smtClean="0"/>
              <a:t>Η συνοδευτική επιστολή (1)</a:t>
            </a:r>
            <a:endParaRPr lang="el-GR" dirty="0">
              <a:effectLst/>
            </a:endParaRPr>
          </a:p>
        </p:txBody>
      </p:sp>
      <p:sp>
        <p:nvSpPr>
          <p:cNvPr id="10243" name="Θέση περιεχομένου 2"/>
          <p:cNvSpPr>
            <a:spLocks noGrp="1"/>
          </p:cNvSpPr>
          <p:nvPr>
            <p:ph idx="1"/>
          </p:nvPr>
        </p:nvSpPr>
        <p:spPr>
          <a:xfrm>
            <a:off x="1187450" y="1556792"/>
            <a:ext cx="7921625" cy="4094708"/>
          </a:xfrm>
        </p:spPr>
        <p:txBody>
          <a:bodyPr/>
          <a:lstStyle/>
          <a:p>
            <a:pPr>
              <a:defRPr/>
            </a:pPr>
            <a:r>
              <a:rPr lang="el-GR" sz="2000" dirty="0" smtClean="0"/>
              <a:t>Για </a:t>
            </a:r>
            <a:r>
              <a:rPr lang="el-GR" sz="2000" dirty="0"/>
              <a:t>να σταλεί το βιογραφικό σημείωμα στον πιθανό εργοδότη, καλό είναι να επισυναφθεί σε μια συνοδευτική επιστολή. Αυτή η επιστολή δεν πρέπει συνήθως  να είναι μεγαλύτερη από τρεις παραγράφους και καλό είναι να γράφεται σε τυπωμένο προσωπικό επιστολόχαρτο.</a:t>
            </a:r>
          </a:p>
          <a:p>
            <a:pPr>
              <a:defRPr/>
            </a:pPr>
            <a:r>
              <a:rPr lang="el-GR" sz="2000" dirty="0" smtClean="0"/>
              <a:t>Αν </a:t>
            </a:r>
            <a:r>
              <a:rPr lang="el-GR" sz="2000" dirty="0"/>
              <a:t>απαντάτε σε μια αγγελία που δημοσιεύθηκε σε εφημερίδα, μπορείτε να χρησιμοποιήσετε στη επιστολή σας στοιχεία από αυτή την αγγελία. Αυτό που σας συνιστούμε είναι να προσαρμόζετε κάθε συνοδευτική επιστολή στη θέση ή στην κατηγορία των θέσεων για την οποία ενδιαφέρεστε.</a:t>
            </a:r>
          </a:p>
          <a:p>
            <a:pPr>
              <a:defRPr/>
            </a:pPr>
            <a:r>
              <a:rPr lang="el-GR" sz="2000" dirty="0" smtClean="0"/>
              <a:t>Αν </a:t>
            </a:r>
            <a:r>
              <a:rPr lang="el-GR" sz="2000" dirty="0"/>
              <a:t>στέλνετε δέκα βιογραφικά σημειώματα σε δέκα διαφορετικές εταιρίες γράψτε χωριστή συνοδευτική επιστολή για κάθε μια από αυτές</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11</a:t>
            </a:fld>
            <a:endParaRPr lang="el-GR" dirty="0"/>
          </a:p>
        </p:txBody>
      </p:sp>
    </p:spTree>
    <p:extLst>
      <p:ext uri="{BB962C8B-B14F-4D97-AF65-F5344CB8AC3E}">
        <p14:creationId xmlns:p14="http://schemas.microsoft.com/office/powerpoint/2010/main" val="11021563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smtClean="0"/>
              <a:t>Η συνοδευτική επιστολή (2)</a:t>
            </a:r>
            <a:endParaRPr lang="el-GR" dirty="0">
              <a:effectLst/>
            </a:endParaRPr>
          </a:p>
        </p:txBody>
      </p:sp>
      <p:sp>
        <p:nvSpPr>
          <p:cNvPr id="10243" name="Θέση περιεχομένου 2"/>
          <p:cNvSpPr>
            <a:spLocks noGrp="1"/>
          </p:cNvSpPr>
          <p:nvPr>
            <p:ph idx="1"/>
          </p:nvPr>
        </p:nvSpPr>
        <p:spPr>
          <a:xfrm>
            <a:off x="1187450" y="1556792"/>
            <a:ext cx="7921625" cy="4094708"/>
          </a:xfrm>
        </p:spPr>
        <p:txBody>
          <a:bodyPr/>
          <a:lstStyle/>
          <a:p>
            <a:pPr marL="0" indent="0">
              <a:buNone/>
              <a:defRPr/>
            </a:pPr>
            <a:r>
              <a:rPr lang="el-GR" sz="2000" dirty="0" smtClean="0"/>
              <a:t>Μία </a:t>
            </a:r>
            <a:r>
              <a:rPr lang="el-GR" sz="2000" dirty="0"/>
              <a:t>καλή συνοδευτική επιστολή πρέπει να περιέχει τις εξής πληροφορίες</a:t>
            </a:r>
            <a:r>
              <a:rPr lang="el-GR" sz="2000" dirty="0" smtClean="0"/>
              <a:t>:    </a:t>
            </a:r>
          </a:p>
          <a:p>
            <a:pPr marL="457200" indent="-457200">
              <a:buFont typeface="+mj-lt"/>
              <a:buAutoNum type="arabicPeriod"/>
              <a:defRPr/>
            </a:pPr>
            <a:r>
              <a:rPr lang="el-GR" sz="2000" dirty="0" smtClean="0"/>
              <a:t>Το </a:t>
            </a:r>
            <a:r>
              <a:rPr lang="el-GR" sz="2000" dirty="0"/>
              <a:t>όνομα και τον τίτλο του προσώπου που θέλετε να σας ορίσει συνέντευξη. </a:t>
            </a:r>
            <a:endParaRPr lang="el-GR" sz="2000" dirty="0" smtClean="0"/>
          </a:p>
          <a:p>
            <a:pPr marL="457200" indent="-457200">
              <a:buFont typeface="+mj-lt"/>
              <a:buAutoNum type="arabicPeriod"/>
              <a:defRPr/>
            </a:pPr>
            <a:r>
              <a:rPr lang="el-GR" sz="2000" dirty="0" smtClean="0"/>
              <a:t>Μια </a:t>
            </a:r>
            <a:r>
              <a:rPr lang="el-GR" sz="2000" dirty="0"/>
              <a:t>συγκεκριμένη δεξιότητα ή συγκεκριμένο προσόν που μπορείτε να προσφέρετε στην εταιρία και το οποίο η τελευταία </a:t>
            </a:r>
            <a:r>
              <a:rPr lang="el-GR" sz="2000" dirty="0" smtClean="0"/>
              <a:t>χρειάζεται.</a:t>
            </a:r>
          </a:p>
          <a:p>
            <a:pPr marL="457200" indent="-457200">
              <a:buFont typeface="+mj-lt"/>
              <a:buAutoNum type="arabicPeriod"/>
              <a:defRPr/>
            </a:pPr>
            <a:r>
              <a:rPr lang="el-GR" sz="2000" dirty="0" smtClean="0"/>
              <a:t>Μία </a:t>
            </a:r>
            <a:r>
              <a:rPr lang="el-GR" sz="2000" dirty="0"/>
              <a:t>πρόταση για τον χρόνο συνέντευξης στο τέλος της επιστολής.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12</a:t>
            </a:fld>
            <a:endParaRPr lang="el-GR" dirty="0"/>
          </a:p>
        </p:txBody>
      </p:sp>
    </p:spTree>
    <p:extLst>
      <p:ext uri="{BB962C8B-B14F-4D97-AF65-F5344CB8AC3E}">
        <p14:creationId xmlns:p14="http://schemas.microsoft.com/office/powerpoint/2010/main" val="185471454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smtClean="0"/>
              <a:t>Συνέντευξη: Πώς να κερδίσετε τις εντυπώσεις (1)</a:t>
            </a:r>
            <a:endParaRPr lang="el-GR" dirty="0">
              <a:effectLst/>
            </a:endParaRPr>
          </a:p>
        </p:txBody>
      </p:sp>
      <p:sp>
        <p:nvSpPr>
          <p:cNvPr id="10243" name="Θέση περιεχομένου 2"/>
          <p:cNvSpPr>
            <a:spLocks noGrp="1"/>
          </p:cNvSpPr>
          <p:nvPr>
            <p:ph idx="1"/>
          </p:nvPr>
        </p:nvSpPr>
        <p:spPr>
          <a:xfrm>
            <a:off x="1187450" y="1772816"/>
            <a:ext cx="7921625" cy="3878684"/>
          </a:xfrm>
        </p:spPr>
        <p:txBody>
          <a:bodyPr/>
          <a:lstStyle/>
          <a:p>
            <a:pPr marL="0" indent="0">
              <a:buNone/>
              <a:defRPr/>
            </a:pPr>
            <a:r>
              <a:rPr lang="el-GR" sz="2000" b="1" dirty="0"/>
              <a:t>ΠΡΟΣΩΠΙΚΗ ΠΡΟΕΤΟΙΜΑΣΙΑ</a:t>
            </a:r>
          </a:p>
          <a:p>
            <a:pPr marL="0" indent="0">
              <a:buNone/>
              <a:defRPr/>
            </a:pPr>
            <a:r>
              <a:rPr lang="el-GR" sz="2000" b="1" dirty="0" smtClean="0"/>
              <a:t>Εμφάνιση</a:t>
            </a:r>
            <a:r>
              <a:rPr lang="el-GR" sz="2000" b="1" dirty="0"/>
              <a:t>:  </a:t>
            </a:r>
            <a:r>
              <a:rPr lang="el-GR" sz="2000" dirty="0"/>
              <a:t>ο σημαντικότερος μη προφορικός τρόπος επικοινωνίας πληροφοριών για τον εαυτόν σας είναι η εμφάνισή σας. Αν είναι απαραίτητο, αγοράστε ρούχα ειδικά για την αναζήτηση </a:t>
            </a:r>
            <a:r>
              <a:rPr lang="el-GR" sz="2000" dirty="0" smtClean="0"/>
              <a:t>εργασίας. Για </a:t>
            </a:r>
            <a:r>
              <a:rPr lang="el-GR" sz="2000" dirty="0"/>
              <a:t>να βελτιώσετε  την εντύπωση, μπορείτε να πάρετε μαζί σας και ένα χαρτοφύλακα.</a:t>
            </a:r>
          </a:p>
          <a:p>
            <a:pPr marL="0" indent="0">
              <a:buNone/>
              <a:defRPr/>
            </a:pPr>
            <a:r>
              <a:rPr lang="el-GR" sz="2000" b="1" dirty="0" smtClean="0"/>
              <a:t>Χρόνος</a:t>
            </a:r>
            <a:r>
              <a:rPr lang="el-GR" sz="2000" b="1" dirty="0"/>
              <a:t>: </a:t>
            </a:r>
            <a:r>
              <a:rPr lang="el-GR" sz="2000" dirty="0"/>
              <a:t> προσπαθήστε να ορίσετε την συνέντευξη σε κάποια ώρα της ημέρας στην οποία αισθάνεστε πιο </a:t>
            </a:r>
            <a:r>
              <a:rPr lang="el-GR" sz="2000" dirty="0" smtClean="0"/>
              <a:t>άνετα (</a:t>
            </a:r>
            <a:r>
              <a:rPr lang="el-GR" sz="2000" dirty="0"/>
              <a:t>σύμφωνα με τα βιολογικό σας ρολόι</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13</a:t>
            </a:fld>
            <a:endParaRPr lang="el-GR" dirty="0"/>
          </a:p>
        </p:txBody>
      </p:sp>
    </p:spTree>
    <p:extLst>
      <p:ext uri="{BB962C8B-B14F-4D97-AF65-F5344CB8AC3E}">
        <p14:creationId xmlns:p14="http://schemas.microsoft.com/office/powerpoint/2010/main" val="193352559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smtClean="0"/>
              <a:t>Συνέντευξη: Πώς να κερδίσετε τις εντυπώσεις (2)</a:t>
            </a:r>
            <a:endParaRPr lang="el-GR" dirty="0">
              <a:effectLst/>
            </a:endParaRPr>
          </a:p>
        </p:txBody>
      </p:sp>
      <p:sp>
        <p:nvSpPr>
          <p:cNvPr id="10243" name="Θέση περιεχομένου 2"/>
          <p:cNvSpPr>
            <a:spLocks noGrp="1"/>
          </p:cNvSpPr>
          <p:nvPr>
            <p:ph idx="1"/>
          </p:nvPr>
        </p:nvSpPr>
        <p:spPr>
          <a:xfrm>
            <a:off x="1187450" y="1772816"/>
            <a:ext cx="7921625" cy="3878684"/>
          </a:xfrm>
        </p:spPr>
        <p:txBody>
          <a:bodyPr/>
          <a:lstStyle/>
          <a:p>
            <a:pPr marL="0" indent="0">
              <a:buNone/>
              <a:defRPr/>
            </a:pPr>
            <a:r>
              <a:rPr lang="el-GR" sz="2000" b="1" dirty="0" smtClean="0"/>
              <a:t>Προσωπικές </a:t>
            </a:r>
            <a:r>
              <a:rPr lang="el-GR" sz="2000" b="1" dirty="0"/>
              <a:t>ιστορίες: </a:t>
            </a:r>
            <a:r>
              <a:rPr lang="el-GR" sz="2000" dirty="0"/>
              <a:t>προετοιμαστείτε για τη σύντομη περιγραφή ορισμένων προσωπικών επιτευγμάτων που θα θέλατε να θυμάται αυτός που σας παίρνει συνέντευξη. Αυτά  τα επιτεύγματα πρέπει να είναι παραδείγματα επιτυχιών και ικανοτήτων σας στον εντοπισμό και τη λύση προβλημάτων. </a:t>
            </a:r>
          </a:p>
          <a:p>
            <a:pPr marL="0" indent="0">
              <a:buNone/>
              <a:defRPr/>
            </a:pPr>
            <a:r>
              <a:rPr lang="el-GR" sz="2000" b="1" dirty="0" smtClean="0"/>
              <a:t>Ακρίβεια</a:t>
            </a:r>
            <a:r>
              <a:rPr lang="el-GR" sz="2000" b="1" dirty="0"/>
              <a:t>: </a:t>
            </a:r>
            <a:r>
              <a:rPr lang="el-GR" sz="2000" dirty="0"/>
              <a:t>Να είστε στην ώρα σας. Είναι μάλιστα φρόνιμο να βρίσκεστε λίγο νωρίτερα στο σημείο της συνέντευξης</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14</a:t>
            </a:fld>
            <a:endParaRPr lang="el-GR" dirty="0"/>
          </a:p>
        </p:txBody>
      </p:sp>
    </p:spTree>
    <p:extLst>
      <p:ext uri="{BB962C8B-B14F-4D97-AF65-F5344CB8AC3E}">
        <p14:creationId xmlns:p14="http://schemas.microsoft.com/office/powerpoint/2010/main" val="149753323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smtClean="0"/>
              <a:t>Συνέντευξη: Πώς να κερδίσετε τις εντυπώσεις (3)</a:t>
            </a:r>
            <a:endParaRPr lang="el-GR" dirty="0">
              <a:effectLst/>
            </a:endParaRPr>
          </a:p>
        </p:txBody>
      </p:sp>
      <p:sp>
        <p:nvSpPr>
          <p:cNvPr id="10243" name="Θέση περιεχομένου 2"/>
          <p:cNvSpPr>
            <a:spLocks noGrp="1"/>
          </p:cNvSpPr>
          <p:nvPr>
            <p:ph idx="1"/>
          </p:nvPr>
        </p:nvSpPr>
        <p:spPr>
          <a:xfrm>
            <a:off x="1187450" y="1772816"/>
            <a:ext cx="7921625" cy="3878684"/>
          </a:xfrm>
        </p:spPr>
        <p:txBody>
          <a:bodyPr/>
          <a:lstStyle/>
          <a:p>
            <a:pPr marL="0" indent="0">
              <a:buNone/>
              <a:defRPr/>
            </a:pPr>
            <a:r>
              <a:rPr lang="el-GR" sz="2000" b="1" dirty="0" smtClean="0"/>
              <a:t>ΠΡΟΕΤΟΙΜΑΣΙΑ</a:t>
            </a:r>
            <a:endParaRPr lang="el-GR" sz="2000" b="1" dirty="0"/>
          </a:p>
          <a:p>
            <a:pPr>
              <a:defRPr/>
            </a:pPr>
            <a:r>
              <a:rPr lang="el-GR" sz="2000" dirty="0" smtClean="0"/>
              <a:t>Ένας </a:t>
            </a:r>
            <a:r>
              <a:rPr lang="el-GR" sz="2000" dirty="0"/>
              <a:t>από τους καλύτερους τρόπους για να πετύχετε σε μια συνέντευξη είναι να επιδείξετε βασικές γνώσεις για την εταιρεία – όπως το μέγεθος της, το αντικείμενο παραγωγής, τα κύρια προβλήματά της και τις ανάγκες της.</a:t>
            </a:r>
          </a:p>
          <a:p>
            <a:pPr>
              <a:defRPr/>
            </a:pPr>
            <a:r>
              <a:rPr lang="el-GR" sz="2000" dirty="0" smtClean="0"/>
              <a:t>Πιθανές </a:t>
            </a:r>
            <a:r>
              <a:rPr lang="el-GR" sz="2000" dirty="0"/>
              <a:t>πηγές πληροφοριών για εταιρίες είναι οι ετήσιες εκθέσεις (π.χ. ο οδηγός </a:t>
            </a:r>
            <a:r>
              <a:rPr lang="en-US" sz="2000" dirty="0"/>
              <a:t>ICAP)</a:t>
            </a:r>
            <a:r>
              <a:rPr lang="el-GR" sz="2000" dirty="0"/>
              <a:t>, τα οικονομικά περιοδικά και οι εφημερίδες, φιλικά πρόσωπα που ανήκουν σε αυτόν τον κλάδο, καθώς και ειδικά γραφεία εύρεσης εργασίας.</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15</a:t>
            </a:fld>
            <a:endParaRPr lang="el-GR" dirty="0"/>
          </a:p>
        </p:txBody>
      </p:sp>
    </p:spTree>
    <p:extLst>
      <p:ext uri="{BB962C8B-B14F-4D97-AF65-F5344CB8AC3E}">
        <p14:creationId xmlns:p14="http://schemas.microsoft.com/office/powerpoint/2010/main" val="160188844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smtClean="0"/>
              <a:t>Κατά τη διάρκεια της συνέντευξης να θυμάστε (1)</a:t>
            </a:r>
            <a:endParaRPr lang="el-GR" dirty="0">
              <a:effectLst/>
            </a:endParaRPr>
          </a:p>
        </p:txBody>
      </p:sp>
      <p:sp>
        <p:nvSpPr>
          <p:cNvPr id="10243" name="Θέση περιεχομένου 2"/>
          <p:cNvSpPr>
            <a:spLocks noGrp="1"/>
          </p:cNvSpPr>
          <p:nvPr>
            <p:ph idx="1"/>
          </p:nvPr>
        </p:nvSpPr>
        <p:spPr>
          <a:xfrm>
            <a:off x="1187450" y="1700808"/>
            <a:ext cx="7921625" cy="3950692"/>
          </a:xfrm>
        </p:spPr>
        <p:txBody>
          <a:bodyPr/>
          <a:lstStyle/>
          <a:p>
            <a:pPr marL="609600" indent="-609600">
              <a:buFont typeface="+mj-lt"/>
              <a:buAutoNum type="arabicPeriod"/>
              <a:defRPr/>
            </a:pPr>
            <a:r>
              <a:rPr lang="el-GR" sz="2000" dirty="0" smtClean="0"/>
              <a:t>Εάν </a:t>
            </a:r>
            <a:r>
              <a:rPr lang="el-GR" sz="2000" dirty="0"/>
              <a:t>περιμένετε για τη συνέντευξη, προσέχετε την εντύπωση </a:t>
            </a:r>
            <a:r>
              <a:rPr lang="el-GR" sz="2000" dirty="0" smtClean="0"/>
              <a:t>που δημιουργείτε</a:t>
            </a:r>
            <a:r>
              <a:rPr lang="el-GR" sz="2000" dirty="0"/>
              <a:t>. Αν είναι   δυνατό, πάρτε μαζί σας ένα σοβαρό περιοδικό ή ένα έντυπο οικονομικού περιεχομένου.</a:t>
            </a:r>
          </a:p>
          <a:p>
            <a:pPr marL="609600" indent="-609600">
              <a:buFont typeface="+mj-lt"/>
              <a:buAutoNum type="arabicPeriod"/>
              <a:defRPr/>
            </a:pPr>
            <a:r>
              <a:rPr lang="el-GR" sz="2000" dirty="0" smtClean="0"/>
              <a:t>Θα </a:t>
            </a:r>
            <a:r>
              <a:rPr lang="el-GR" sz="2000" dirty="0"/>
              <a:t>πρέπει να γνωρίζετε τη σωστή προφορά του ονόματος του προσώπου που θα σας πάρει τη συνέντευξη.</a:t>
            </a:r>
          </a:p>
          <a:p>
            <a:pPr marL="609600" indent="-609600">
              <a:buFont typeface="+mj-lt"/>
              <a:buAutoNum type="arabicPeriod"/>
              <a:defRPr/>
            </a:pPr>
            <a:r>
              <a:rPr lang="el-GR" sz="2000" dirty="0" smtClean="0"/>
              <a:t>Όταν </a:t>
            </a:r>
            <a:r>
              <a:rPr lang="el-GR" sz="2000" dirty="0"/>
              <a:t>μπείτε στο γραφείο του, χαιρετήστε με χειραψία κοιτάζοντας στα μάτια.</a:t>
            </a:r>
          </a:p>
          <a:p>
            <a:pPr marL="609600" indent="-609600">
              <a:buFont typeface="+mj-lt"/>
              <a:buAutoNum type="arabicPeriod"/>
              <a:defRPr/>
            </a:pPr>
            <a:r>
              <a:rPr lang="el-GR" sz="2000" dirty="0" smtClean="0"/>
              <a:t>Περιμένετε </a:t>
            </a:r>
            <a:r>
              <a:rPr lang="el-GR" sz="2000" dirty="0"/>
              <a:t>ώσπου να καθίσει ο άλλος ή να σας προσφέρει κάθισμα. </a:t>
            </a:r>
            <a:r>
              <a:rPr lang="el-GR" sz="2000" dirty="0" smtClean="0"/>
              <a:t>Καθίστε </a:t>
            </a:r>
            <a:r>
              <a:rPr lang="el-GR" sz="2000" dirty="0"/>
              <a:t>άνετα. Αποφεύγετε τις αδέξιες κινήσεις και τους εξεζητημένους τρόπους. Έχετε τεταμένη την προσοχή σας, δείχνετε ενδιαφέρον και χαμογελάστε φυσιολογικά.</a:t>
            </a:r>
          </a:p>
          <a:p>
            <a:pPr marL="609600" indent="-609600">
              <a:buFont typeface="+mj-lt"/>
              <a:buAutoNum type="arabicPeriod"/>
              <a:defRPr/>
            </a:pPr>
            <a:r>
              <a:rPr lang="el-GR" sz="2000" dirty="0" smtClean="0"/>
              <a:t>Μην </a:t>
            </a:r>
            <a:r>
              <a:rPr lang="el-GR" sz="2000" dirty="0"/>
              <a:t>καπνίζετε ακόμη και αν σας προσφέρουν τσιγάρο.</a:t>
            </a:r>
          </a:p>
          <a:p>
            <a:pPr marL="609600" indent="-609600">
              <a:buNone/>
              <a:defRPr/>
            </a:pPr>
            <a:r>
              <a:rPr lang="el-GR" sz="2000" dirty="0"/>
              <a:t>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16</a:t>
            </a:fld>
            <a:endParaRPr lang="el-GR" dirty="0"/>
          </a:p>
        </p:txBody>
      </p:sp>
    </p:spTree>
    <p:extLst>
      <p:ext uri="{BB962C8B-B14F-4D97-AF65-F5344CB8AC3E}">
        <p14:creationId xmlns:p14="http://schemas.microsoft.com/office/powerpoint/2010/main" val="247600553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140370"/>
            <a:ext cx="7920880" cy="1282154"/>
          </a:xfrm>
        </p:spPr>
        <p:txBody>
          <a:bodyPr/>
          <a:lstStyle/>
          <a:p>
            <a:r>
              <a:rPr lang="el-GR" dirty="0" smtClean="0"/>
              <a:t>Κατά τη διάρκεια της συνέντευξης να θυμάστε (2)</a:t>
            </a:r>
            <a:endParaRPr lang="el-GR" dirty="0">
              <a:effectLst/>
            </a:endParaRPr>
          </a:p>
        </p:txBody>
      </p:sp>
      <p:sp>
        <p:nvSpPr>
          <p:cNvPr id="10243" name="Θέση περιεχομένου 2"/>
          <p:cNvSpPr>
            <a:spLocks noGrp="1"/>
          </p:cNvSpPr>
          <p:nvPr>
            <p:ph idx="1"/>
          </p:nvPr>
        </p:nvSpPr>
        <p:spPr>
          <a:xfrm>
            <a:off x="1187450" y="1494532"/>
            <a:ext cx="7921625" cy="4022700"/>
          </a:xfrm>
        </p:spPr>
        <p:txBody>
          <a:bodyPr/>
          <a:lstStyle/>
          <a:p>
            <a:pPr marL="457200" indent="-457200">
              <a:buFont typeface="+mj-lt"/>
              <a:buAutoNum type="arabicPeriod" startAt="6"/>
              <a:defRPr/>
            </a:pPr>
            <a:r>
              <a:rPr lang="el-GR" sz="2000" dirty="0" smtClean="0"/>
              <a:t>Μην </a:t>
            </a:r>
            <a:r>
              <a:rPr lang="el-GR" sz="2000" dirty="0"/>
              <a:t>φοβηθείτε να αρχίσετε εσείς την συζήτηση κάνοντας κάποιο σχόλιο για τη διακόσμηση του γραφείου, το κτίριο ή το γενικό περιβάλλον.</a:t>
            </a:r>
          </a:p>
          <a:p>
            <a:pPr marL="457200" indent="-457200">
              <a:buFont typeface="+mj-lt"/>
              <a:buAutoNum type="arabicPeriod" startAt="7"/>
              <a:defRPr/>
            </a:pPr>
            <a:r>
              <a:rPr lang="el-GR" sz="2000" dirty="0" smtClean="0"/>
              <a:t>Μάθετε </a:t>
            </a:r>
            <a:r>
              <a:rPr lang="el-GR" sz="2000" dirty="0"/>
              <a:t>να ακούτε προσεκτικά. Αυτό είναι πολύ σημαντικό, διότι έτσι θα ακούσετε τι λέει ο συνομιλητής σας σχετικά με το πρόσωπο που θα ήθελαν να </a:t>
            </a:r>
            <a:r>
              <a:rPr lang="el-GR" sz="2000" dirty="0" smtClean="0"/>
              <a:t>προσλάβουν.</a:t>
            </a:r>
          </a:p>
          <a:p>
            <a:pPr marL="457200" indent="-457200">
              <a:buFont typeface="+mj-lt"/>
              <a:buAutoNum type="arabicPeriod" startAt="7"/>
              <a:defRPr/>
            </a:pPr>
            <a:r>
              <a:rPr lang="el-GR" sz="2000" dirty="0" smtClean="0"/>
              <a:t>Δείξτε </a:t>
            </a:r>
            <a:r>
              <a:rPr lang="el-GR" sz="2000" dirty="0"/>
              <a:t>ενθουσιασμό, εντιμότητα, και ειλικρίνεια. Δώστε μια ζεστή και θετική </a:t>
            </a:r>
            <a:r>
              <a:rPr lang="el-GR" sz="2000" dirty="0" smtClean="0"/>
              <a:t>εντύπωση. </a:t>
            </a:r>
          </a:p>
          <a:p>
            <a:pPr marL="457200" indent="-457200">
              <a:buFont typeface="+mj-lt"/>
              <a:buAutoNum type="arabicPeriod" startAt="7"/>
              <a:defRPr/>
            </a:pPr>
            <a:r>
              <a:rPr lang="el-GR" sz="2000" dirty="0" smtClean="0"/>
              <a:t>Πριν </a:t>
            </a:r>
            <a:r>
              <a:rPr lang="el-GR" sz="2000" dirty="0"/>
              <a:t>φύγετε, μάθετε κάτι για το πρόσωπο που σας πήρε την συνέντευξη. Ίσως να μπορέσετε να το χρησιμοποιήσετε στην επιστολή </a:t>
            </a:r>
            <a:r>
              <a:rPr lang="el-GR" sz="2000" dirty="0" smtClean="0"/>
              <a:t>υπενθύμισης (</a:t>
            </a:r>
            <a:r>
              <a:rPr lang="el-GR" sz="2000" dirty="0"/>
              <a:t>ανάγκες της εταιρίας ενδιαφέροντα ή χόμπι</a:t>
            </a:r>
            <a:r>
              <a:rPr lang="el-GR" sz="2000" dirty="0" smtClean="0"/>
              <a:t>).</a:t>
            </a:r>
          </a:p>
          <a:p>
            <a:pPr marL="457200" indent="-457200">
              <a:buFont typeface="+mj-lt"/>
              <a:buAutoNum type="arabicPeriod" startAt="7"/>
              <a:defRPr/>
            </a:pPr>
            <a:r>
              <a:rPr lang="el-GR" sz="2000" dirty="0" smtClean="0"/>
              <a:t>Τέσσερις </a:t>
            </a:r>
            <a:r>
              <a:rPr lang="el-GR" sz="2000" dirty="0"/>
              <a:t>ημέρες μετά την συνέντευξη στείλτε ένα ευχαριστήριο σημείωμα.</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17</a:t>
            </a:fld>
            <a:endParaRPr lang="el-GR" dirty="0"/>
          </a:p>
        </p:txBody>
      </p:sp>
    </p:spTree>
    <p:extLst>
      <p:ext uri="{BB962C8B-B14F-4D97-AF65-F5344CB8AC3E}">
        <p14:creationId xmlns:p14="http://schemas.microsoft.com/office/powerpoint/2010/main" val="298830515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188640"/>
            <a:ext cx="7920880" cy="1282154"/>
          </a:xfrm>
        </p:spPr>
        <p:txBody>
          <a:bodyPr/>
          <a:lstStyle/>
          <a:p>
            <a:r>
              <a:rPr lang="el-GR" dirty="0" smtClean="0"/>
              <a:t>Δομή της συνέντευξης (1)</a:t>
            </a:r>
            <a:endParaRPr lang="el-GR" dirty="0">
              <a:effectLst/>
            </a:endParaRPr>
          </a:p>
        </p:txBody>
      </p:sp>
      <p:sp>
        <p:nvSpPr>
          <p:cNvPr id="10243" name="Θέση περιεχομένου 2"/>
          <p:cNvSpPr>
            <a:spLocks noGrp="1"/>
          </p:cNvSpPr>
          <p:nvPr>
            <p:ph idx="1"/>
          </p:nvPr>
        </p:nvSpPr>
        <p:spPr>
          <a:xfrm>
            <a:off x="1187450" y="1182762"/>
            <a:ext cx="7921625" cy="4382740"/>
          </a:xfrm>
        </p:spPr>
        <p:txBody>
          <a:bodyPr/>
          <a:lstStyle/>
          <a:p>
            <a:pPr>
              <a:buNone/>
              <a:defRPr/>
            </a:pPr>
            <a:r>
              <a:rPr lang="el-GR" sz="2000" b="1" dirty="0" smtClean="0"/>
              <a:t>Μ</a:t>
            </a:r>
            <a:r>
              <a:rPr lang="el-GR" sz="2000" b="1" dirty="0"/>
              <a:t>ί</a:t>
            </a:r>
            <a:r>
              <a:rPr lang="el-GR" sz="2000" b="1" dirty="0" smtClean="0"/>
              <a:t>α </a:t>
            </a:r>
            <a:r>
              <a:rPr lang="el-GR" sz="2000" b="1" dirty="0"/>
              <a:t>συνέντευξη αποτελείται από </a:t>
            </a:r>
            <a:r>
              <a:rPr lang="el-GR" sz="2000" b="1" dirty="0" smtClean="0"/>
              <a:t>τα παρακάτω μέρη</a:t>
            </a:r>
            <a:r>
              <a:rPr lang="el-GR" sz="2000" b="1" dirty="0"/>
              <a:t>:</a:t>
            </a:r>
            <a:r>
              <a:rPr lang="el-GR" sz="2000" dirty="0"/>
              <a:t> </a:t>
            </a:r>
          </a:p>
          <a:p>
            <a:pPr marL="0" indent="0">
              <a:buNone/>
              <a:defRPr/>
            </a:pPr>
            <a:r>
              <a:rPr lang="el-GR" sz="2000" b="1" dirty="0"/>
              <a:t>ΓΝΩΡΙΜΙΑ</a:t>
            </a:r>
          </a:p>
          <a:p>
            <a:pPr>
              <a:defRPr/>
            </a:pPr>
            <a:r>
              <a:rPr lang="el-GR" sz="2000" dirty="0"/>
              <a:t>Γνωριστείτε. Μια αρχική συζήτηση γενικού περιεχομένου θα κάνει και τους δυο σας να αισθανθείτε άνετα. Μην ξεχνάτε να κοιτάζετε τον άλλον στα μάτια και να ακούτε προσεκτικά. Θα πρέπει να φαίνετε ότι αισθάνεστε άνετα  και ότι έχετε αυτοέλεγχο.</a:t>
            </a:r>
          </a:p>
          <a:p>
            <a:pPr marL="0" indent="0">
              <a:buNone/>
              <a:defRPr/>
            </a:pPr>
            <a:r>
              <a:rPr lang="el-GR" sz="2000" b="1" dirty="0"/>
              <a:t>ΣΥΝΗΘΙΣΜΕΝΕΣ ΕΡΩΤΗΣΕΙΣ ΤΗΣ ΣΥΝΕΝΤΕΥΞΗΣ</a:t>
            </a:r>
          </a:p>
          <a:p>
            <a:pPr>
              <a:defRPr/>
            </a:pPr>
            <a:r>
              <a:rPr lang="el-GR" sz="2000" dirty="0"/>
              <a:t>Τα περισσότερα που θα πείτε εσείς στη συνέντευξη εργασίας είναι απαντήσεις σε σημαντικές ερωτήσεις. Οι γνώσεις σας πάνω σε αυτές τις ερωτήσεις και η ικανότητά σας να απαντάτε και άνετα θα σας βοηθήσουν να αφήσετε καλές εντυπώσεις. Μην πανικοβάλλεστε αν δεν γνωρίζετε την απάντηση σε μια τεχνική ερώτηση. Παραδεχθείτε ότι δεν την ξέρετε. Μην ξεχνάτε ότι κανείς δεν περιμένει από σας να τα ξέρετε όλα.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18</a:t>
            </a:fld>
            <a:endParaRPr lang="el-GR" dirty="0"/>
          </a:p>
        </p:txBody>
      </p:sp>
    </p:spTree>
    <p:extLst>
      <p:ext uri="{BB962C8B-B14F-4D97-AF65-F5344CB8AC3E}">
        <p14:creationId xmlns:p14="http://schemas.microsoft.com/office/powerpoint/2010/main" val="97822662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smtClean="0"/>
              <a:t>Δομή της συνέντευξης (2)</a:t>
            </a:r>
            <a:endParaRPr lang="el-GR" dirty="0">
              <a:effectLst/>
            </a:endParaRPr>
          </a:p>
        </p:txBody>
      </p:sp>
      <p:sp>
        <p:nvSpPr>
          <p:cNvPr id="10243" name="Θέση περιεχομένου 2"/>
          <p:cNvSpPr>
            <a:spLocks noGrp="1"/>
          </p:cNvSpPr>
          <p:nvPr>
            <p:ph idx="1"/>
          </p:nvPr>
        </p:nvSpPr>
        <p:spPr>
          <a:xfrm>
            <a:off x="1187450" y="1556792"/>
            <a:ext cx="7921625" cy="4094708"/>
          </a:xfrm>
        </p:spPr>
        <p:txBody>
          <a:bodyPr/>
          <a:lstStyle/>
          <a:p>
            <a:pPr marL="0" indent="0">
              <a:buNone/>
              <a:defRPr/>
            </a:pPr>
            <a:r>
              <a:rPr lang="el-GR" sz="2000" b="1" dirty="0" smtClean="0"/>
              <a:t>Αν </a:t>
            </a:r>
            <a:r>
              <a:rPr lang="el-GR" sz="2000" b="1" dirty="0"/>
              <a:t>διαφωνείτε με μια γνώμη που εκφράσθηκε, πείτε το ειλικρινά αλλά διπλωματικά. </a:t>
            </a:r>
          </a:p>
          <a:p>
            <a:pPr>
              <a:buNone/>
              <a:defRPr/>
            </a:pPr>
            <a:r>
              <a:rPr lang="el-GR" sz="2000" b="1" dirty="0"/>
              <a:t>      </a:t>
            </a:r>
            <a:r>
              <a:rPr lang="el-GR" sz="2000" dirty="0"/>
              <a:t>Ερωτήσεις: 1. μιλήστε μου για τον εαυτό σας.2. ποια είναι τα κυριότερα προσόντα σας.3. ποιες είναι οι κυριότερες αδυναμίες σας.4.γιατί ενδιαφέρεστε να δουλέψετε σε αυτή την εταιρία;5. γιατί διαλέξατε αυτόν τον τομέα;6. γιατί θα πρέπει να σας προσλάβουμε;7. ποιοι είναι οι μακροπρόθεσμοι στόχοι σας;8. ποιος είναι ο σημερινός μισθός σας και τι περιμένετε από εμάς.9. πως αντιδράτε στην πίεση;10. τι είναι το σημαντικό για σας σε μια δουλειά;11. πως ταιριάζει η προηγούμενη εμπειρία σας με τη δουλειά που κάνουμε εδώ;12. γιατί φύγατε από την προηγούμενη εργασία σας.13. πια είναι τα ενδιαφέροντα σας εκτός εργασίας;14. πως σας περιγράφουν οι άλλοι;15.πείτε μου για την εκπαίδευσή σας και τη μόρφωσή σας. </a:t>
            </a:r>
            <a:endParaRPr lang="el-GR" sz="2000" b="1" dirty="0"/>
          </a:p>
          <a:p>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19</a:t>
            </a:fld>
            <a:endParaRPr lang="el-GR" dirty="0"/>
          </a:p>
        </p:txBody>
      </p:sp>
    </p:spTree>
    <p:extLst>
      <p:ext uri="{BB962C8B-B14F-4D97-AF65-F5344CB8AC3E}">
        <p14:creationId xmlns:p14="http://schemas.microsoft.com/office/powerpoint/2010/main" val="103211371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7"/>
          <p:cNvSpPr>
            <a:spLocks noGrp="1"/>
          </p:cNvSpPr>
          <p:nvPr>
            <p:ph type="title"/>
          </p:nvPr>
        </p:nvSpPr>
        <p:spPr/>
        <p:txBody>
          <a:bodyPr/>
          <a:lstStyle/>
          <a:p>
            <a:pPr eaLnBrk="1" hangingPunct="1"/>
            <a:r>
              <a:rPr lang="el-GR" dirty="0" smtClean="0"/>
              <a:t>Άδειες Χρήσης</a:t>
            </a:r>
          </a:p>
        </p:txBody>
      </p:sp>
      <p:sp>
        <p:nvSpPr>
          <p:cNvPr id="5123" name="Subtitle 8"/>
          <p:cNvSpPr>
            <a:spLocks noGrp="1"/>
          </p:cNvSpPr>
          <p:nvPr>
            <p:ph sz="half" idx="1"/>
          </p:nvPr>
        </p:nvSpPr>
        <p:spPr>
          <a:xfrm>
            <a:off x="1331640" y="1495325"/>
            <a:ext cx="7344816" cy="4525963"/>
          </a:xfrm>
        </p:spPr>
        <p:txBody>
          <a:bodyPr/>
          <a:lstStyle/>
          <a:p>
            <a:pPr eaLnBrk="1" hangingPunct="1"/>
            <a:r>
              <a:rPr lang="el-GR" sz="2800" dirty="0" smtClean="0"/>
              <a:t>Το παρόν εκπαιδευτικό υλικό υπόκειται σε</a:t>
            </a:r>
            <a:r>
              <a:rPr lang="en-US" sz="2800" dirty="0" smtClean="0"/>
              <a:t> </a:t>
            </a:r>
            <a:r>
              <a:rPr lang="el-GR" sz="2800" dirty="0" smtClean="0"/>
              <a:t>άδειες χρήσης </a:t>
            </a:r>
            <a:r>
              <a:rPr lang="en-US" sz="2800" dirty="0" smtClean="0"/>
              <a:t>Creative Commons. </a:t>
            </a:r>
          </a:p>
          <a:p>
            <a:pPr eaLnBrk="1" hangingPunct="1"/>
            <a:r>
              <a:rPr lang="el-GR" sz="2800" dirty="0" smtClean="0"/>
              <a:t>Για εκπαιδευτικό υλικό, όπως εικόνες, που υπόκειται σε άλλου τύπου άδειας χρήσης, η άδεια χρήσης αναφέρεται ρητώς. </a:t>
            </a:r>
          </a:p>
        </p:txBody>
      </p:sp>
      <p:sp>
        <p:nvSpPr>
          <p:cNvPr id="5125" name="Θέση αριθμού διαφάνειας 2"/>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7AF1657-00EC-4927-9BDC-AE1338F731D4}" type="slidenum">
              <a:rPr lang="el-GR" smtClean="0"/>
              <a:pPr fontAlgn="base">
                <a:spcBef>
                  <a:spcPct val="0"/>
                </a:spcBef>
                <a:spcAft>
                  <a:spcPct val="0"/>
                </a:spcAft>
                <a:defRPr/>
              </a:pPr>
              <a:t>2</a:t>
            </a:fld>
            <a:endParaRPr lang="el-GR" smtClean="0"/>
          </a:p>
        </p:txBody>
      </p:sp>
      <p:pic>
        <p:nvPicPr>
          <p:cNvPr id="1026" name="Picture 2" descr="εικόνα λογότυπο copyright"/>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4067023" y="4293096"/>
            <a:ext cx="1585097" cy="548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smtClean="0"/>
              <a:t>Ερωτήσεις που κάνετε εσείς (1)</a:t>
            </a:r>
            <a:endParaRPr lang="el-GR" dirty="0">
              <a:effectLst/>
            </a:endParaRPr>
          </a:p>
        </p:txBody>
      </p:sp>
      <p:sp>
        <p:nvSpPr>
          <p:cNvPr id="10243" name="Θέση περιεχομένου 2"/>
          <p:cNvSpPr>
            <a:spLocks noGrp="1"/>
          </p:cNvSpPr>
          <p:nvPr>
            <p:ph idx="1"/>
          </p:nvPr>
        </p:nvSpPr>
        <p:spPr>
          <a:xfrm>
            <a:off x="1187450" y="1988840"/>
            <a:ext cx="7921625" cy="3662660"/>
          </a:xfrm>
        </p:spPr>
        <p:txBody>
          <a:bodyPr/>
          <a:lstStyle/>
          <a:p>
            <a:pPr marL="0" indent="0">
              <a:lnSpc>
                <a:spcPct val="80000"/>
              </a:lnSpc>
              <a:buNone/>
              <a:defRPr/>
            </a:pPr>
            <a:r>
              <a:rPr lang="el-GR" sz="2000" dirty="0"/>
              <a:t>Κατά τη διάρκεια της συνέντευξης, όταν καταλαβαίνετε ότι είναι η κατάλληλη στιγμή, μπορείτε να κάνετε και εσείς ερωτήσεις. Δώσε την εντύπωση ότι και εσείς θα πρέπει να δεχθείτε να ‘αγοράσετε’ τη θέση και την εταιρία. Αυτή είναι η ευκαιρία να δείξετε αυτά που μάθατε για την εταιρία πριν από την συνέντευξη. Σας προτείνουμε τις ακόλουθες ερωτήσεις, τις οποίες μπορείτε να χρησιμοποιήσετε  όπως νομίζετε καλύτερα</a:t>
            </a:r>
            <a:r>
              <a:rPr lang="el-GR" sz="2000" dirty="0" smtClean="0"/>
              <a:t>.</a:t>
            </a:r>
          </a:p>
          <a:p>
            <a:pPr marL="533400" indent="-533400">
              <a:buFont typeface="Wingdings" pitchFamily="2" charset="2"/>
              <a:buAutoNum type="arabicPeriod"/>
              <a:defRPr/>
            </a:pPr>
            <a:r>
              <a:rPr lang="el-GR" sz="2000" dirty="0"/>
              <a:t>Μπορώ να δω ένα αντίγραφο της περιγραφής εργασίας;</a:t>
            </a:r>
          </a:p>
          <a:p>
            <a:pPr marL="533400" indent="-533400">
              <a:buFont typeface="Wingdings" pitchFamily="2" charset="2"/>
              <a:buAutoNum type="arabicPeriod"/>
              <a:defRPr/>
            </a:pPr>
            <a:r>
              <a:rPr lang="el-GR" sz="2000" dirty="0"/>
              <a:t>Με ποιους θα συνεργάζομαι;</a:t>
            </a:r>
          </a:p>
          <a:p>
            <a:pPr marL="533400" indent="-533400">
              <a:buFont typeface="Wingdings" pitchFamily="2" charset="2"/>
              <a:buAutoNum type="arabicPeriod"/>
              <a:defRPr/>
            </a:pPr>
            <a:r>
              <a:rPr lang="el-GR" sz="2000" dirty="0"/>
              <a:t>Ποιος είναι ο ρυθμός ανάπτυξης της εταιρείας;</a:t>
            </a:r>
          </a:p>
          <a:p>
            <a:pPr marL="533400" indent="-533400">
              <a:buFont typeface="Wingdings" pitchFamily="2" charset="2"/>
              <a:buAutoNum type="arabicPeriod"/>
              <a:defRPr/>
            </a:pPr>
            <a:r>
              <a:rPr lang="el-GR" sz="2000" dirty="0"/>
              <a:t>Που θα εμφανίζομαι στο οργανόγραμμα;</a:t>
            </a:r>
          </a:p>
          <a:p>
            <a:pPr marL="533400" indent="-533400">
              <a:buFont typeface="Wingdings" pitchFamily="2" charset="2"/>
              <a:buAutoNum type="arabicPeriod"/>
              <a:defRPr/>
            </a:pPr>
            <a:r>
              <a:rPr lang="el-GR" sz="2000" dirty="0"/>
              <a:t>Ποιες μπορεί να είναι οι ευκαιρίες προαγωγής σε δύο χρόνια</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20</a:t>
            </a:fld>
            <a:endParaRPr lang="el-GR" dirty="0"/>
          </a:p>
        </p:txBody>
      </p:sp>
    </p:spTree>
    <p:extLst>
      <p:ext uri="{BB962C8B-B14F-4D97-AF65-F5344CB8AC3E}">
        <p14:creationId xmlns:p14="http://schemas.microsoft.com/office/powerpoint/2010/main" val="97822662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smtClean="0"/>
              <a:t>Ερωτήσεις που κάνετε εσείς (2)</a:t>
            </a:r>
            <a:endParaRPr lang="el-GR" dirty="0">
              <a:effectLst/>
            </a:endParaRPr>
          </a:p>
        </p:txBody>
      </p:sp>
      <p:sp>
        <p:nvSpPr>
          <p:cNvPr id="10243" name="Θέση περιεχομένου 2"/>
          <p:cNvSpPr>
            <a:spLocks noGrp="1"/>
          </p:cNvSpPr>
          <p:nvPr>
            <p:ph idx="1"/>
          </p:nvPr>
        </p:nvSpPr>
        <p:spPr>
          <a:xfrm>
            <a:off x="1187450" y="1700808"/>
            <a:ext cx="7921625" cy="3950692"/>
          </a:xfrm>
        </p:spPr>
        <p:txBody>
          <a:bodyPr/>
          <a:lstStyle/>
          <a:p>
            <a:pPr marL="533400" indent="-533400">
              <a:buFont typeface="+mj-lt"/>
              <a:buAutoNum type="arabicPeriod" startAt="6"/>
              <a:defRPr/>
            </a:pPr>
            <a:r>
              <a:rPr lang="el-GR" sz="2000" dirty="0" smtClean="0"/>
              <a:t>Τι </a:t>
            </a:r>
            <a:r>
              <a:rPr lang="el-GR" sz="2000" dirty="0"/>
              <a:t>συνέβη στο πρόσωπο που κατείχε τη θέση για την οποία συζητάμε;</a:t>
            </a:r>
          </a:p>
          <a:p>
            <a:pPr marL="533400" indent="-533400">
              <a:buFont typeface="+mj-lt"/>
              <a:buAutoNum type="arabicPeriod" startAt="6"/>
              <a:defRPr/>
            </a:pPr>
            <a:r>
              <a:rPr lang="el-GR" sz="2000" dirty="0"/>
              <a:t>Ποιοι είναι οι μεγαλύτεροι ανταγωνιστές σας;</a:t>
            </a:r>
          </a:p>
          <a:p>
            <a:pPr marL="533400" indent="-533400">
              <a:buFont typeface="+mj-lt"/>
              <a:buAutoNum type="arabicPeriod" startAt="6"/>
              <a:defRPr/>
            </a:pPr>
            <a:r>
              <a:rPr lang="el-GR" sz="2000" dirty="0"/>
              <a:t>Ποιες είναι οι κυριότερες αγορές σας;</a:t>
            </a:r>
          </a:p>
          <a:p>
            <a:pPr marL="533400" indent="-533400">
              <a:buFont typeface="+mj-lt"/>
              <a:buAutoNum type="arabicPeriod" startAt="6"/>
              <a:defRPr/>
            </a:pPr>
            <a:r>
              <a:rPr lang="el-GR" sz="2000" dirty="0"/>
              <a:t>Ποιος είναι ο μεγαλύτερος πελάτης σας σε αυτή την περιοχή; </a:t>
            </a:r>
            <a:endParaRPr lang="el-GR" sz="2000" dirty="0" smtClean="0"/>
          </a:p>
          <a:p>
            <a:pPr marL="533400" indent="-533400">
              <a:buFont typeface="+mj-lt"/>
              <a:buAutoNum type="arabicPeriod" startAt="6"/>
              <a:defRPr/>
            </a:pPr>
            <a:r>
              <a:rPr lang="el-GR" sz="2000" dirty="0" smtClean="0"/>
              <a:t>Πότε </a:t>
            </a:r>
            <a:r>
              <a:rPr lang="el-GR" sz="2000" dirty="0"/>
              <a:t>θα πάρετε απόφαση γι’ αυτή τη θέση;</a:t>
            </a:r>
          </a:p>
          <a:p>
            <a:pPr marL="533400" indent="-533400">
              <a:buFont typeface="+mj-lt"/>
              <a:buAutoNum type="arabicPeriod" startAt="6"/>
              <a:defRPr/>
            </a:pPr>
            <a:r>
              <a:rPr lang="el-GR" sz="2000" dirty="0" smtClean="0"/>
              <a:t>Σε </a:t>
            </a:r>
            <a:r>
              <a:rPr lang="el-GR" sz="2000" dirty="0"/>
              <a:t>ποιόν θα αναφέρομαι;</a:t>
            </a:r>
          </a:p>
          <a:p>
            <a:pPr marL="533400" indent="-533400">
              <a:buFont typeface="+mj-lt"/>
              <a:buAutoNum type="arabicPeriod" startAt="6"/>
              <a:defRPr/>
            </a:pPr>
            <a:r>
              <a:rPr lang="el-GR" sz="2000" dirty="0" smtClean="0"/>
              <a:t>Ποια </a:t>
            </a:r>
            <a:r>
              <a:rPr lang="el-GR" sz="2000" dirty="0"/>
              <a:t>είναι η ασφάλιση των υπαλλήλων; Πότε αρχίζει η κάλυψη.</a:t>
            </a:r>
          </a:p>
          <a:p>
            <a:pPr marL="533400" indent="-533400">
              <a:buFont typeface="+mj-lt"/>
              <a:buAutoNum type="arabicPeriod" startAt="6"/>
              <a:defRPr/>
            </a:pPr>
            <a:r>
              <a:rPr lang="el-GR" sz="2000" dirty="0" smtClean="0"/>
              <a:t>Προβλέπονται </a:t>
            </a:r>
            <a:r>
              <a:rPr lang="el-GR" sz="2000" dirty="0"/>
              <a:t>ταξίδια σ’ αυτή τη θέση και πόσα;</a:t>
            </a:r>
          </a:p>
          <a:p>
            <a:pPr marL="533400" indent="-533400">
              <a:buFont typeface="+mj-lt"/>
              <a:buAutoNum type="arabicPeriod" startAt="6"/>
              <a:defRPr/>
            </a:pPr>
            <a:r>
              <a:rPr lang="el-GR" sz="2000" dirty="0" smtClean="0"/>
              <a:t>Προβλέπεται </a:t>
            </a:r>
            <a:r>
              <a:rPr lang="el-GR" sz="2000" dirty="0"/>
              <a:t>να μετακομίσετε τα γραφεία σύντομα στο μέλλον;</a:t>
            </a:r>
          </a:p>
          <a:p>
            <a:pPr marL="457200" indent="-457200">
              <a:buFont typeface="+mj-lt"/>
              <a:buAutoNum type="arabicPeriod" startAt="6"/>
              <a:defRPr/>
            </a:pPr>
            <a:endParaRPr lang="el-GR" sz="2000" dirty="0"/>
          </a:p>
          <a:p>
            <a:pPr marL="457200" indent="-457200">
              <a:lnSpc>
                <a:spcPct val="80000"/>
              </a:lnSpc>
              <a:buFont typeface="+mj-lt"/>
              <a:buAutoNum type="arabicPeriod" startAt="6"/>
              <a:defRPr/>
            </a:pP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21</a:t>
            </a:fld>
            <a:endParaRPr lang="el-GR" dirty="0"/>
          </a:p>
        </p:txBody>
      </p:sp>
    </p:spTree>
    <p:extLst>
      <p:ext uri="{BB962C8B-B14F-4D97-AF65-F5344CB8AC3E}">
        <p14:creationId xmlns:p14="http://schemas.microsoft.com/office/powerpoint/2010/main" val="360309379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smtClean="0"/>
              <a:t>Το κλείσιμο της συνέντευξης (1)</a:t>
            </a:r>
            <a:endParaRPr lang="el-GR" dirty="0">
              <a:effectLst/>
            </a:endParaRPr>
          </a:p>
        </p:txBody>
      </p:sp>
      <p:sp>
        <p:nvSpPr>
          <p:cNvPr id="10243" name="Θέση περιεχομένου 2"/>
          <p:cNvSpPr>
            <a:spLocks noGrp="1"/>
          </p:cNvSpPr>
          <p:nvPr>
            <p:ph idx="1"/>
          </p:nvPr>
        </p:nvSpPr>
        <p:spPr>
          <a:xfrm>
            <a:off x="1187450" y="1700808"/>
            <a:ext cx="7921625" cy="3950692"/>
          </a:xfrm>
        </p:spPr>
        <p:txBody>
          <a:bodyPr/>
          <a:lstStyle/>
          <a:p>
            <a:pPr>
              <a:defRPr/>
            </a:pPr>
            <a:r>
              <a:rPr lang="el-GR" sz="2000" dirty="0"/>
              <a:t>Εδώ θα πρέπει να καταλάβετε αν η μετάδοση των πληροφοριών ήταν ικανοποιητική.</a:t>
            </a:r>
          </a:p>
          <a:p>
            <a:pPr>
              <a:defRPr/>
            </a:pPr>
            <a:r>
              <a:rPr lang="el-GR" sz="2000" dirty="0"/>
              <a:t>Αν έχετε αυτήν τη γνώμη αλλά ο συνομιλητής σας δεν προχωρά στο επόμενο βήμα, ρωτήστε αποφασιστικά; ‘ Νομίζετε ότι η πείρα μου ανταποκρίνεται στις ανάγκες της εταιρείας;’ ή ‘Υπάρχει κάτι άλλο που θέλετε να ρωτήσετε για μένα.’</a:t>
            </a:r>
          </a:p>
          <a:p>
            <a:pPr>
              <a:defRPr/>
            </a:pPr>
            <a:r>
              <a:rPr lang="el-GR" sz="2000" dirty="0"/>
              <a:t>Δηλώστε ότι πιστεύετε ότι η εμπειρία θα είναι πολύτιμη για την εταιρεία.</a:t>
            </a:r>
          </a:p>
          <a:p>
            <a:pPr>
              <a:defRPr/>
            </a:pPr>
            <a:r>
              <a:rPr lang="el-GR" sz="2000" dirty="0"/>
              <a:t>Ζητήστε να σας ξεκαθαρίσουν τη διαδικασία πρόσληψης ώστε να έχετε όλες τις πληροφορίες που θέλετε και να ξέρετε τι περιμένετε.</a:t>
            </a:r>
          </a:p>
          <a:p>
            <a:pPr>
              <a:defRPr/>
            </a:pPr>
            <a:r>
              <a:rPr lang="el-GR" sz="2000" dirty="0"/>
              <a:t>Ποιο είναι το επόμενο βήμα;</a:t>
            </a:r>
          </a:p>
          <a:p>
            <a:pPr marL="0" indent="0">
              <a:buNone/>
              <a:defRPr/>
            </a:pP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22</a:t>
            </a:fld>
            <a:endParaRPr lang="el-GR" dirty="0"/>
          </a:p>
        </p:txBody>
      </p:sp>
    </p:spTree>
    <p:extLst>
      <p:ext uri="{BB962C8B-B14F-4D97-AF65-F5344CB8AC3E}">
        <p14:creationId xmlns:p14="http://schemas.microsoft.com/office/powerpoint/2010/main" val="360309379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smtClean="0"/>
              <a:t>Το κλείσιμο της συνέντευξης (2)</a:t>
            </a:r>
            <a:endParaRPr lang="el-GR" dirty="0">
              <a:effectLst/>
            </a:endParaRPr>
          </a:p>
        </p:txBody>
      </p:sp>
      <p:sp>
        <p:nvSpPr>
          <p:cNvPr id="10243" name="Θέση περιεχομένου 2"/>
          <p:cNvSpPr>
            <a:spLocks noGrp="1"/>
          </p:cNvSpPr>
          <p:nvPr>
            <p:ph idx="1"/>
          </p:nvPr>
        </p:nvSpPr>
        <p:spPr>
          <a:xfrm>
            <a:off x="1187450" y="1700808"/>
            <a:ext cx="7921625" cy="3950692"/>
          </a:xfrm>
        </p:spPr>
        <p:txBody>
          <a:bodyPr/>
          <a:lstStyle/>
          <a:p>
            <a:pPr>
              <a:defRPr/>
            </a:pPr>
            <a:r>
              <a:rPr lang="el-GR" sz="2000" dirty="0" smtClean="0"/>
              <a:t>Αν </a:t>
            </a:r>
            <a:r>
              <a:rPr lang="el-GR" sz="2000" dirty="0"/>
              <a:t>δεν υπάρχει ενδιαφέρον ούτε από εσάς ούτε από την εταιρία ζητήστε ονόματα άλλων προσώπων που θα μπορούσατε να δείτε σε άλλες εταιρίες του ιδίου κλάδου. Ζητήστε επίσης μια αξιολόγηση ή γνώμη για την ποιότητα της συνέντευξης και του βιογραφικού σας σημειώματος.</a:t>
            </a:r>
          </a:p>
          <a:p>
            <a:pPr>
              <a:defRPr/>
            </a:pPr>
            <a:r>
              <a:rPr lang="el-GR" sz="2000" dirty="0"/>
              <a:t>Να συμπεριφέρεστε ευγενικά. Τελειώστε με μια ζεστή χειραψία και ένα ευχαριστώ, π.χ. ‘σας ευχαριστώ για το χρόνο που μου διαθέσατε’ ή ‘θα επιδιώξω να τα ξαναπούμε’.</a:t>
            </a:r>
          </a:p>
          <a:p>
            <a:pPr marL="0" indent="0">
              <a:buNone/>
              <a:defRPr/>
            </a:pPr>
            <a:r>
              <a:rPr lang="el-GR" sz="2000" b="1" dirty="0"/>
              <a:t>ΜΕΤΑ ΤΗ </a:t>
            </a:r>
            <a:r>
              <a:rPr lang="el-GR" sz="2000" b="1" dirty="0" smtClean="0"/>
              <a:t>ΣΥΝΕΝΤΕΥΞΗ: </a:t>
            </a:r>
            <a:r>
              <a:rPr lang="el-GR" sz="2000" b="1" dirty="0"/>
              <a:t>ΤΟ ΕΥΧΑΡΙΣΤΗΡΙΟ </a:t>
            </a:r>
            <a:r>
              <a:rPr lang="el-GR" sz="2000" b="1" dirty="0" smtClean="0"/>
              <a:t>ΣΗΜΕΙΩΜΑ</a:t>
            </a:r>
            <a:endParaRPr lang="el-GR" sz="2000" b="1" dirty="0"/>
          </a:p>
          <a:p>
            <a:pPr>
              <a:defRPr/>
            </a:pPr>
            <a:r>
              <a:rPr lang="el-GR" sz="2000" dirty="0"/>
              <a:t>Σκοπός αυτού είναι η επιδίωξη μια γρήγορης και θετικής απάντησης, καθώς και η υπενθύμιση των προσόντων σας σε σχέση με την εργασία.</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23</a:t>
            </a:fld>
            <a:endParaRPr lang="el-GR" dirty="0"/>
          </a:p>
        </p:txBody>
      </p:sp>
    </p:spTree>
    <p:extLst>
      <p:ext uri="{BB962C8B-B14F-4D97-AF65-F5344CB8AC3E}">
        <p14:creationId xmlns:p14="http://schemas.microsoft.com/office/powerpoint/2010/main" val="127906614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smtClean="0"/>
              <a:t>Βιβλιογραφία (1) </a:t>
            </a:r>
            <a:endParaRPr lang="el-GR" dirty="0">
              <a:effectLst/>
            </a:endParaRPr>
          </a:p>
        </p:txBody>
      </p:sp>
      <p:sp>
        <p:nvSpPr>
          <p:cNvPr id="10243" name="Θέση περιεχομένου 2"/>
          <p:cNvSpPr>
            <a:spLocks noGrp="1"/>
          </p:cNvSpPr>
          <p:nvPr>
            <p:ph idx="1"/>
          </p:nvPr>
        </p:nvSpPr>
        <p:spPr>
          <a:xfrm>
            <a:off x="1187450" y="1484784"/>
            <a:ext cx="7921625" cy="4166716"/>
          </a:xfrm>
        </p:spPr>
        <p:txBody>
          <a:bodyPr/>
          <a:lstStyle/>
          <a:p>
            <a:r>
              <a:rPr lang="el-GR" sz="2000" dirty="0" err="1"/>
              <a:t>Armstrong</a:t>
            </a:r>
            <a:r>
              <a:rPr lang="el-GR" sz="2000" dirty="0"/>
              <a:t>, G. &amp; </a:t>
            </a:r>
            <a:r>
              <a:rPr lang="el-GR" sz="2000" dirty="0" err="1"/>
              <a:t>Kotler</a:t>
            </a:r>
            <a:r>
              <a:rPr lang="el-GR" sz="2000" dirty="0"/>
              <a:t> P. (2009). Εισαγωγή στο Μάρκετινγκ. Εκδόσεις Επίκεντρο, Αθήνα.</a:t>
            </a:r>
          </a:p>
          <a:p>
            <a:r>
              <a:rPr lang="en-US" sz="2000" dirty="0"/>
              <a:t>Drucker, P. (1973). Management: Tasks, Responsibilities, Practices. New York, NY.</a:t>
            </a:r>
            <a:endParaRPr lang="el-GR" sz="2000" dirty="0"/>
          </a:p>
          <a:p>
            <a:r>
              <a:rPr lang="en-US" sz="2000" dirty="0"/>
              <a:t>Haas </a:t>
            </a:r>
            <a:r>
              <a:rPr lang="en-US" sz="2000" dirty="0" err="1"/>
              <a:t>Edersheim</a:t>
            </a:r>
            <a:r>
              <a:rPr lang="en-US" sz="2000" dirty="0"/>
              <a:t>, E. (2009). Peter Drucker </a:t>
            </a:r>
            <a:r>
              <a:rPr lang="el-GR" sz="2000" dirty="0"/>
              <a:t>ο Γκουρού του Μάνατζμεντ</a:t>
            </a:r>
            <a:r>
              <a:rPr lang="en-US" sz="2000" dirty="0"/>
              <a:t>. </a:t>
            </a:r>
            <a:r>
              <a:rPr lang="el-GR" sz="2000" dirty="0"/>
              <a:t>Εκδόσεις Επίκεντρο, Αθήνα.</a:t>
            </a:r>
          </a:p>
          <a:p>
            <a:r>
              <a:rPr lang="en-US" sz="2000" dirty="0" err="1" smtClean="0"/>
              <a:t>Handbuch</a:t>
            </a:r>
            <a:r>
              <a:rPr lang="en-US" sz="2000" dirty="0"/>
              <a:t>, C. C., </a:t>
            </a:r>
            <a:r>
              <a:rPr lang="en-US" sz="2000" dirty="0" err="1"/>
              <a:t>Habisch</a:t>
            </a:r>
            <a:r>
              <a:rPr lang="en-US" sz="2000" dirty="0"/>
              <a:t>, A., </a:t>
            </a:r>
            <a:r>
              <a:rPr lang="en-US" sz="2000" dirty="0" err="1"/>
              <a:t>Schmidpeter</a:t>
            </a:r>
            <a:r>
              <a:rPr lang="en-US" sz="2000" dirty="0"/>
              <a:t>, R. &amp; </a:t>
            </a:r>
            <a:r>
              <a:rPr lang="en-US" sz="2000" dirty="0" err="1"/>
              <a:t>Neureiter</a:t>
            </a:r>
            <a:r>
              <a:rPr lang="en-US" sz="2000" dirty="0"/>
              <a:t>, M. (2008). </a:t>
            </a:r>
            <a:r>
              <a:rPr lang="en-US" sz="2000" dirty="0" err="1"/>
              <a:t>Handbuch</a:t>
            </a:r>
            <a:r>
              <a:rPr lang="en-US" sz="2000" dirty="0"/>
              <a:t> Corporate Citizenship. Springer </a:t>
            </a:r>
            <a:r>
              <a:rPr lang="en-US" sz="2000" dirty="0" err="1"/>
              <a:t>Verlag</a:t>
            </a:r>
            <a:r>
              <a:rPr lang="en-US" sz="2000" dirty="0"/>
              <a:t>,  Berlin.</a:t>
            </a:r>
            <a:endParaRPr lang="el-GR" sz="2000" dirty="0"/>
          </a:p>
          <a:p>
            <a:r>
              <a:rPr lang="el-GR" sz="2000" dirty="0" err="1" smtClean="0"/>
              <a:t>Kotler</a:t>
            </a:r>
            <a:r>
              <a:rPr lang="el-GR" sz="2000" dirty="0" smtClean="0"/>
              <a:t>, </a:t>
            </a:r>
            <a:r>
              <a:rPr lang="el-GR" sz="2000" dirty="0"/>
              <a:t>P</a:t>
            </a:r>
            <a:r>
              <a:rPr lang="el-GR" sz="2000" dirty="0" smtClean="0"/>
              <a:t>. &amp; </a:t>
            </a:r>
            <a:r>
              <a:rPr lang="el-GR" sz="2000" dirty="0" err="1" smtClean="0"/>
              <a:t>Lee</a:t>
            </a:r>
            <a:r>
              <a:rPr lang="el-GR" sz="2000" dirty="0" smtClean="0"/>
              <a:t>, N. (2009). Εταιρική </a:t>
            </a:r>
            <a:r>
              <a:rPr lang="el-GR" sz="2000" dirty="0"/>
              <a:t>Κοινωνική </a:t>
            </a:r>
            <a:r>
              <a:rPr lang="el-GR" sz="2000" dirty="0" smtClean="0"/>
              <a:t>Ευθύνη. Εκδόσεις </a:t>
            </a:r>
            <a:r>
              <a:rPr lang="en-US" sz="2000" dirty="0" smtClean="0"/>
              <a:t>Econ</a:t>
            </a:r>
            <a:r>
              <a:rPr lang="el-GR" sz="2000" dirty="0" err="1" smtClean="0"/>
              <a:t>omia</a:t>
            </a:r>
            <a:r>
              <a:rPr lang="el-GR" sz="2000" dirty="0" smtClean="0"/>
              <a:t>, Αθήνα.  </a:t>
            </a:r>
            <a:endParaRPr lang="el-GR" sz="2000" dirty="0"/>
          </a:p>
          <a:p>
            <a:r>
              <a:rPr lang="el-GR" sz="2000" dirty="0" err="1" smtClean="0"/>
              <a:t>Θανόπουλος</a:t>
            </a:r>
            <a:r>
              <a:rPr lang="el-GR" sz="2000" dirty="0" smtClean="0"/>
              <a:t>, Γ. (2003). Επιχειρηματική </a:t>
            </a:r>
            <a:r>
              <a:rPr lang="el-GR" sz="2000" dirty="0"/>
              <a:t>ηθική και </a:t>
            </a:r>
            <a:r>
              <a:rPr lang="el-GR" sz="2000" dirty="0" smtClean="0"/>
              <a:t>δεοντολογία. Εκδόσεις I</a:t>
            </a:r>
            <a:r>
              <a:rPr lang="en-US" sz="2000" dirty="0" err="1" smtClean="0"/>
              <a:t>nterbooks</a:t>
            </a:r>
            <a:r>
              <a:rPr lang="el-GR" sz="2000" dirty="0" smtClean="0"/>
              <a:t>,</a:t>
            </a:r>
            <a:r>
              <a:rPr lang="en-US" sz="2000" dirty="0" smtClean="0"/>
              <a:t> </a:t>
            </a:r>
            <a:r>
              <a:rPr lang="el-GR" sz="2000" dirty="0" smtClean="0"/>
              <a:t>Πειραιάς</a:t>
            </a:r>
            <a:r>
              <a:rPr lang="en-US"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24</a:t>
            </a:fld>
            <a:endParaRPr lang="el-GR" dirty="0"/>
          </a:p>
        </p:txBody>
      </p:sp>
    </p:spTree>
    <p:extLst>
      <p:ext uri="{BB962C8B-B14F-4D97-AF65-F5344CB8AC3E}">
        <p14:creationId xmlns:p14="http://schemas.microsoft.com/office/powerpoint/2010/main" val="425763955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smtClean="0"/>
              <a:t>Βιβλιογραφία (2) </a:t>
            </a:r>
            <a:endParaRPr lang="el-GR" dirty="0">
              <a:effectLst/>
            </a:endParaRPr>
          </a:p>
        </p:txBody>
      </p:sp>
      <p:sp>
        <p:nvSpPr>
          <p:cNvPr id="10243" name="Θέση περιεχομένου 2"/>
          <p:cNvSpPr>
            <a:spLocks noGrp="1"/>
          </p:cNvSpPr>
          <p:nvPr>
            <p:ph idx="1"/>
          </p:nvPr>
        </p:nvSpPr>
        <p:spPr>
          <a:xfrm>
            <a:off x="1187450" y="1484784"/>
            <a:ext cx="7921625" cy="4166716"/>
          </a:xfrm>
        </p:spPr>
        <p:txBody>
          <a:bodyPr/>
          <a:lstStyle/>
          <a:p>
            <a:r>
              <a:rPr lang="el-GR" sz="2000" dirty="0" err="1" smtClean="0"/>
              <a:t>Πουλιόπουλος</a:t>
            </a:r>
            <a:r>
              <a:rPr lang="el-GR" sz="2000" dirty="0"/>
              <a:t>, Λ. (2013). Εταιρική</a:t>
            </a:r>
            <a:r>
              <a:rPr lang="el-GR" sz="2000" b="1" dirty="0"/>
              <a:t> </a:t>
            </a:r>
            <a:r>
              <a:rPr lang="el-GR" sz="2000" dirty="0"/>
              <a:t>Κοινωνική Ευθύνη ως παράγων υπεραξίας τόσο για τις επιχειρήσεις όσο και για την κοινωνία και το περιβάλλον. Διδακτορική </a:t>
            </a:r>
            <a:r>
              <a:rPr lang="el-GR" sz="2000" dirty="0" smtClean="0"/>
              <a:t>Διατριβή. </a:t>
            </a:r>
            <a:r>
              <a:rPr lang="el-GR" sz="2000" dirty="0"/>
              <a:t>Πανεπιστήμιο Πελοποννήσου, Τμήμα Κοινωνικής και Εκπαιδευτικής Πολιτικής, Σχολή Κοινωνικών Επιστημών.</a:t>
            </a:r>
          </a:p>
          <a:p>
            <a:r>
              <a:rPr lang="el-GR" sz="2000" dirty="0" smtClean="0"/>
              <a:t>Τζωρτζάκης</a:t>
            </a:r>
            <a:r>
              <a:rPr lang="el-GR" sz="2000" dirty="0"/>
              <a:t>, Κ. &amp; Τζωρτζάκη, Α. (2007). Οργάνωση και Διοίκηση, Το μάνατζμεντ της νέας εποχής. Εκδόσεις </a:t>
            </a:r>
            <a:r>
              <a:rPr lang="en-US" sz="2000" dirty="0" err="1"/>
              <a:t>Rosili</a:t>
            </a:r>
            <a:r>
              <a:rPr lang="el-GR" sz="2000" dirty="0"/>
              <a:t>, Αθήνα.</a:t>
            </a:r>
          </a:p>
          <a:p>
            <a:r>
              <a:rPr lang="el-GR" sz="2000" dirty="0" err="1" smtClean="0"/>
              <a:t>Τσούκας</a:t>
            </a:r>
            <a:r>
              <a:rPr lang="el-GR" sz="2000" dirty="0"/>
              <a:t>, </a:t>
            </a:r>
            <a:r>
              <a:rPr lang="el-GR" sz="2000" dirty="0" smtClean="0"/>
              <a:t>Χ. (2004). Αν </a:t>
            </a:r>
            <a:r>
              <a:rPr lang="el-GR" sz="2000" dirty="0"/>
              <a:t>ο Αριστοτέλης ήταν διευθύνων </a:t>
            </a:r>
            <a:r>
              <a:rPr lang="el-GR" sz="2000" dirty="0" smtClean="0"/>
              <a:t>σύμβουλος. Εκδόσεις </a:t>
            </a:r>
            <a:r>
              <a:rPr lang="el-GR" sz="2000" dirty="0"/>
              <a:t>Καστανιώτη, Αθήνα.</a:t>
            </a:r>
          </a:p>
          <a:p>
            <a:r>
              <a:rPr lang="el-GR" sz="2000" dirty="0" err="1" smtClean="0"/>
              <a:t>Τσούκας</a:t>
            </a:r>
            <a:r>
              <a:rPr lang="el-GR" sz="2000" dirty="0" smtClean="0"/>
              <a:t>, Χ., </a:t>
            </a:r>
            <a:r>
              <a:rPr lang="el-GR" sz="2000" dirty="0" err="1" smtClean="0"/>
              <a:t>Θεοχαράκης</a:t>
            </a:r>
            <a:r>
              <a:rPr lang="el-GR" sz="2000" dirty="0" smtClean="0"/>
              <a:t>, Β. &amp; </a:t>
            </a:r>
            <a:r>
              <a:rPr lang="el-GR" sz="2000" dirty="0" err="1" smtClean="0"/>
              <a:t>Μυλωνόπουλος</a:t>
            </a:r>
            <a:r>
              <a:rPr lang="el-GR" sz="2000" dirty="0" smtClean="0"/>
              <a:t>, Ν. (2008). Σύγχρονες Τάσεις στο Μάνατζμεντ. Εκδόσεις Καστανιώτη, Αθήνα.</a:t>
            </a:r>
          </a:p>
          <a:p>
            <a:pPr marL="0" indent="0">
              <a:buNone/>
            </a:pPr>
            <a:endParaRPr lang="el-GR" sz="2000" dirty="0"/>
          </a:p>
          <a:p>
            <a:pPr marL="0" indent="0">
              <a:buNone/>
            </a:pPr>
            <a:r>
              <a:rPr lang="el-GR" sz="2000" dirty="0"/>
              <a:t>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25</a:t>
            </a:fld>
            <a:endParaRPr lang="el-GR" dirty="0"/>
          </a:p>
        </p:txBody>
      </p:sp>
    </p:spTree>
    <p:extLst>
      <p:ext uri="{BB962C8B-B14F-4D97-AF65-F5344CB8AC3E}">
        <p14:creationId xmlns:p14="http://schemas.microsoft.com/office/powerpoint/2010/main" val="9803085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eaLnBrk="1" hangingPunct="1"/>
            <a:r>
              <a:rPr lang="el-GR" smtClean="0"/>
              <a:t>Χρηματοδότηση</a:t>
            </a:r>
          </a:p>
        </p:txBody>
      </p:sp>
      <p:sp>
        <p:nvSpPr>
          <p:cNvPr id="6147" name="Content Placeholder 2"/>
          <p:cNvSpPr>
            <a:spLocks noGrp="1"/>
          </p:cNvSpPr>
          <p:nvPr>
            <p:ph sz="half" idx="1"/>
          </p:nvPr>
        </p:nvSpPr>
        <p:spPr>
          <a:xfrm>
            <a:off x="1115616" y="1340768"/>
            <a:ext cx="7848872" cy="4525963"/>
          </a:xfrm>
        </p:spPr>
        <p:txBody>
          <a:bodyPr/>
          <a:lstStyle/>
          <a:p>
            <a:pPr eaLnBrk="1" hangingPunct="1"/>
            <a:r>
              <a:rPr lang="el-GR" sz="2400" dirty="0" smtClean="0"/>
              <a:t>Το παρόν εκπαιδευτικό υλικό έχει αναπτυχθεί στα πλαίσια του εκπαιδευτικού έργου του διδάσκοντα.</a:t>
            </a:r>
            <a:endParaRPr lang="en-US" sz="2400" dirty="0" smtClean="0"/>
          </a:p>
          <a:p>
            <a:pPr eaLnBrk="1" hangingPunct="1"/>
            <a:r>
              <a:rPr lang="el-GR" sz="2400" dirty="0" smtClean="0"/>
              <a:t>Το έργο «</a:t>
            </a:r>
            <a:r>
              <a:rPr lang="el-GR" sz="2400" b="1" dirty="0"/>
              <a:t>Ανοικτά Ακαδημαϊκά Μαθήματα στο </a:t>
            </a:r>
            <a:r>
              <a:rPr lang="en-US" sz="2400" b="1" dirty="0"/>
              <a:t>TEI </a:t>
            </a:r>
            <a:r>
              <a:rPr lang="el-GR" sz="2400" b="1"/>
              <a:t>Δυτικής Μακεδονίας</a:t>
            </a:r>
            <a:r>
              <a:rPr lang="el-GR" sz="2400" smtClean="0"/>
              <a:t>» </a:t>
            </a:r>
            <a:r>
              <a:rPr lang="el-GR" sz="2400" dirty="0" smtClean="0"/>
              <a:t>έχει χρηματοδοτήσει μόνο τη αναδιαμόρφωση του εκπαιδευτικού υλικού. </a:t>
            </a:r>
          </a:p>
          <a:p>
            <a:pPr eaLnBrk="1" hangingPunct="1"/>
            <a:r>
              <a:rPr lang="el-GR" sz="2400" dirty="0" smtClean="0"/>
              <a:t>Το έργο υλοποιείται στο πλαίσιο του Επιχειρησιακού Προγράμματος «Εκπαίδευση και Δια Βίου Μάθηση» και συγχρηματοδοτείται από την Ευρωπαϊκή Ένωση (Ευρωπαϊκό Κοινωνικό Ταμείο) και από εθνικούς πόρους.</a:t>
            </a:r>
          </a:p>
        </p:txBody>
      </p:sp>
      <p:sp>
        <p:nvSpPr>
          <p:cNvPr id="6148" name="Θέση αριθμού διαφάνειας 5"/>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3745D73-7E34-4E1D-A7C8-80921272BDBF}" type="slidenum">
              <a:rPr lang="el-GR" smtClean="0"/>
              <a:pPr fontAlgn="base">
                <a:spcBef>
                  <a:spcPct val="0"/>
                </a:spcBef>
                <a:spcAft>
                  <a:spcPct val="0"/>
                </a:spcAft>
                <a:defRPr/>
              </a:pPr>
              <a:t>3</a:t>
            </a:fld>
            <a:endParaRPr lang="el-GR" smtClean="0"/>
          </a:p>
        </p:txBody>
      </p:sp>
      <p:sp>
        <p:nvSpPr>
          <p:cNvPr id="2" name="Θέση περιεχομένου 1"/>
          <p:cNvSpPr>
            <a:spLocks noGrp="1"/>
          </p:cNvSpPr>
          <p:nvPr>
            <p:ph sz="half" idx="2"/>
          </p:nvPr>
        </p:nvSpPr>
        <p:spPr/>
        <p:txBody>
          <a:bodyPr/>
          <a:lstStyle/>
          <a:p>
            <a:endParaRPr lang="el-G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1143000" y="274638"/>
            <a:ext cx="7543800" cy="1143000"/>
          </a:xfrm>
        </p:spPr>
        <p:txBody>
          <a:bodyPr/>
          <a:lstStyle/>
          <a:p>
            <a:pPr eaLnBrk="1" hangingPunct="1"/>
            <a:r>
              <a:rPr lang="el-GR" smtClean="0"/>
              <a:t>Σκοποί  ενότητας</a:t>
            </a:r>
          </a:p>
        </p:txBody>
      </p:sp>
      <p:sp>
        <p:nvSpPr>
          <p:cNvPr id="7171" name="Content Placeholder 2"/>
          <p:cNvSpPr>
            <a:spLocks noGrp="1"/>
          </p:cNvSpPr>
          <p:nvPr>
            <p:ph idx="1"/>
          </p:nvPr>
        </p:nvSpPr>
        <p:spPr>
          <a:xfrm>
            <a:off x="1143000" y="1600200"/>
            <a:ext cx="7543800" cy="4525963"/>
          </a:xfrm>
        </p:spPr>
        <p:txBody>
          <a:bodyPr/>
          <a:lstStyle/>
          <a:p>
            <a:pPr marL="0" eaLnBrk="1" hangingPunct="1"/>
            <a:r>
              <a:rPr lang="el-GR" dirty="0" smtClean="0"/>
              <a:t>Να κατανοήσει ο φοιτητής τα βασικά στοιχεία του βιογραφικού σημειώματος και της συνέντευξης.</a:t>
            </a:r>
          </a:p>
        </p:txBody>
      </p:sp>
      <p:sp>
        <p:nvSpPr>
          <p:cNvPr id="7172" name="Slide Number Placeholder 5"/>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E2A1929-7B75-46B1-9C59-7AED25DF0EBA}" type="slidenum">
              <a:rPr lang="el-GR" smtClean="0"/>
              <a:pPr fontAlgn="base">
                <a:spcBef>
                  <a:spcPct val="0"/>
                </a:spcBef>
                <a:spcAft>
                  <a:spcPct val="0"/>
                </a:spcAft>
                <a:defRPr/>
              </a:pPr>
              <a:t>4</a:t>
            </a:fld>
            <a:endParaRPr lang="el-GR"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r>
              <a:rPr lang="el-GR" smtClean="0"/>
              <a:t>Περιεχόμενα ενότητας</a:t>
            </a:r>
          </a:p>
        </p:txBody>
      </p:sp>
      <p:sp>
        <p:nvSpPr>
          <p:cNvPr id="8195" name="Θέση περιεχομένου 1"/>
          <p:cNvSpPr>
            <a:spLocks noGrp="1"/>
          </p:cNvSpPr>
          <p:nvPr>
            <p:ph idx="1"/>
          </p:nvPr>
        </p:nvSpPr>
        <p:spPr>
          <a:xfrm>
            <a:off x="1259632" y="1600200"/>
            <a:ext cx="7427168" cy="4525963"/>
          </a:xfrm>
        </p:spPr>
        <p:txBody>
          <a:bodyPr/>
          <a:lstStyle/>
          <a:p>
            <a:r>
              <a:rPr lang="el-GR" sz="2800" dirty="0" smtClean="0"/>
              <a:t>Βιογραφικό σημείωμα.</a:t>
            </a:r>
          </a:p>
          <a:p>
            <a:r>
              <a:rPr lang="el-GR" sz="2800" dirty="0" smtClean="0"/>
              <a:t>Συνοδευτική επιστολή.</a:t>
            </a:r>
          </a:p>
          <a:p>
            <a:r>
              <a:rPr lang="el-GR" sz="2800" dirty="0" smtClean="0"/>
              <a:t>Συνέντευξη.</a:t>
            </a:r>
          </a:p>
        </p:txBody>
      </p:sp>
      <p:sp>
        <p:nvSpPr>
          <p:cNvPr id="8196" name="Slide Number Placeholder 3"/>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B6520EA-5434-4FDA-9428-920873A910CE}" type="slidenum">
              <a:rPr lang="el-GR" smtClean="0"/>
              <a:pPr fontAlgn="base">
                <a:spcBef>
                  <a:spcPct val="0"/>
                </a:spcBef>
                <a:spcAft>
                  <a:spcPct val="0"/>
                </a:spcAft>
                <a:defRPr/>
              </a:pPr>
              <a:t>5</a:t>
            </a:fld>
            <a:endParaRPr lang="el-GR"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smtClean="0"/>
              <a:t>Το βιογραφικό σημείωμα (1)</a:t>
            </a:r>
            <a:endParaRPr lang="el-GR" dirty="0">
              <a:effectLst/>
            </a:endParaRPr>
          </a:p>
        </p:txBody>
      </p:sp>
      <p:sp>
        <p:nvSpPr>
          <p:cNvPr id="10243" name="Θέση περιεχομένου 2"/>
          <p:cNvSpPr>
            <a:spLocks noGrp="1"/>
          </p:cNvSpPr>
          <p:nvPr>
            <p:ph idx="1"/>
          </p:nvPr>
        </p:nvSpPr>
        <p:spPr>
          <a:xfrm>
            <a:off x="1187450" y="1484784"/>
            <a:ext cx="7921625" cy="4166716"/>
          </a:xfrm>
        </p:spPr>
        <p:txBody>
          <a:bodyPr/>
          <a:lstStyle/>
          <a:p>
            <a:pPr marL="0" indent="0">
              <a:buNone/>
              <a:defRPr/>
            </a:pPr>
            <a:r>
              <a:rPr lang="el-GR" sz="2000" b="1" dirty="0"/>
              <a:t>ΓΕΝΙΚΟΙ </a:t>
            </a:r>
            <a:r>
              <a:rPr lang="el-GR" sz="2000" b="1" dirty="0" smtClean="0"/>
              <a:t>ΚΑΝΟΝΕΣ:</a:t>
            </a:r>
          </a:p>
          <a:p>
            <a:pPr>
              <a:defRPr/>
            </a:pPr>
            <a:r>
              <a:rPr lang="el-GR" sz="2000" b="1" dirty="0" smtClean="0"/>
              <a:t>Προσέγγιση</a:t>
            </a:r>
            <a:r>
              <a:rPr lang="el-GR" sz="2000" dirty="0"/>
              <a:t>: το βιογραφικό θα πρέπει να είναι απολύτως ειλικρινές.</a:t>
            </a:r>
          </a:p>
          <a:p>
            <a:pPr>
              <a:defRPr/>
            </a:pPr>
            <a:r>
              <a:rPr lang="el-GR" sz="2000" b="1" dirty="0" smtClean="0"/>
              <a:t>Μέγεθος</a:t>
            </a:r>
            <a:r>
              <a:rPr lang="el-GR" sz="2000" dirty="0"/>
              <a:t>: Προτιμήστε το σύντομο, οργανωμένο και σαφές βιογραφικό σημείωμα (1-2 </a:t>
            </a:r>
            <a:r>
              <a:rPr lang="el-GR" sz="2000" dirty="0" smtClean="0"/>
              <a:t>σελίδες). </a:t>
            </a:r>
            <a:r>
              <a:rPr lang="el-GR" sz="2000" dirty="0"/>
              <a:t>Να περιέχει κύρια σημεία και να τονίζει τις ικανότητές σας και τα επιτεύγματά σας.</a:t>
            </a:r>
          </a:p>
          <a:p>
            <a:pPr>
              <a:defRPr/>
            </a:pPr>
            <a:r>
              <a:rPr lang="el-GR" sz="2000" b="1" dirty="0" smtClean="0"/>
              <a:t>Περιεχόμενο</a:t>
            </a:r>
            <a:r>
              <a:rPr lang="el-GR" sz="2000" dirty="0"/>
              <a:t>: ένα καλό βιογραφικό συνάσσεται μόνον αν έχετε κατά νου ένα συγκεκριμένο τομέα εργασίας και έναν ξεκάθαρο αντικειμενικό στόχο που πρέπει να αιτιολογούνται από τα προσόντα σας για την συγκεκριμένη εργασία. Αν ζητάτε εργασία σε περισσότερες διαφορετικές θέσεις, θα πρέπει να συντάξετε περισσότερα βιογραφικά</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6</a:t>
            </a:fld>
            <a:endParaRPr lang="el-GR" dirty="0"/>
          </a:p>
        </p:txBody>
      </p:sp>
    </p:spTree>
    <p:extLst>
      <p:ext uri="{BB962C8B-B14F-4D97-AF65-F5344CB8AC3E}">
        <p14:creationId xmlns:p14="http://schemas.microsoft.com/office/powerpoint/2010/main" val="36647876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smtClean="0"/>
              <a:t>Το βιογραφικό σημείωμα (2)</a:t>
            </a:r>
            <a:endParaRPr lang="el-GR" dirty="0">
              <a:effectLst/>
            </a:endParaRPr>
          </a:p>
        </p:txBody>
      </p:sp>
      <p:sp>
        <p:nvSpPr>
          <p:cNvPr id="10243" name="Θέση περιεχομένου 2"/>
          <p:cNvSpPr>
            <a:spLocks noGrp="1"/>
          </p:cNvSpPr>
          <p:nvPr>
            <p:ph idx="1"/>
          </p:nvPr>
        </p:nvSpPr>
        <p:spPr>
          <a:xfrm>
            <a:off x="1187450" y="1412776"/>
            <a:ext cx="7921625" cy="4238724"/>
          </a:xfrm>
        </p:spPr>
        <p:txBody>
          <a:bodyPr/>
          <a:lstStyle/>
          <a:p>
            <a:pPr marL="0" indent="0">
              <a:buNone/>
              <a:defRPr/>
            </a:pPr>
            <a:r>
              <a:rPr lang="el-GR" sz="2000" b="1" dirty="0" smtClean="0"/>
              <a:t>ΜΟΡΦΗ </a:t>
            </a:r>
            <a:r>
              <a:rPr lang="el-GR" sz="2000" b="1" dirty="0"/>
              <a:t>ΤΟΥ ΒΙΟΓΡΑΦΙΚΟΥ ΣΗΜΕΙΩΜΑΤΟΣ:</a:t>
            </a:r>
          </a:p>
          <a:p>
            <a:pPr marL="0" indent="0">
              <a:buNone/>
              <a:defRPr/>
            </a:pPr>
            <a:r>
              <a:rPr lang="el-GR" sz="2000" dirty="0" smtClean="0"/>
              <a:t>Υπάρχουν </a:t>
            </a:r>
            <a:r>
              <a:rPr lang="el-GR" sz="2000" dirty="0"/>
              <a:t>πολλές μορφές, εκείνες που χρησιμοποιούνται συχνότερα είναι η χρονολογική, η λειτουργική και η μικτή.</a:t>
            </a:r>
          </a:p>
          <a:p>
            <a:pPr marL="0" indent="0">
              <a:buNone/>
              <a:defRPr/>
            </a:pPr>
            <a:r>
              <a:rPr lang="el-GR" sz="2000" b="1" dirty="0"/>
              <a:t>Χ</a:t>
            </a:r>
            <a:r>
              <a:rPr lang="el-GR" sz="2000" b="1" dirty="0" smtClean="0"/>
              <a:t>ρονολογική </a:t>
            </a:r>
            <a:r>
              <a:rPr lang="el-GR" sz="2000" b="1" dirty="0"/>
              <a:t>μορφή</a:t>
            </a:r>
            <a:r>
              <a:rPr lang="el-GR" sz="2000" dirty="0"/>
              <a:t> χρησιμοποιείται περισσότερο και είναι η πιο οικεία στους εργοδότες. Χρησιμοποιείτε αυτή τη μορφή όταν δεν υπάρχουν κενά στη σταδιοδρομία σας.</a:t>
            </a:r>
          </a:p>
          <a:p>
            <a:pPr marL="0" indent="0">
              <a:buNone/>
              <a:defRPr/>
            </a:pPr>
            <a:r>
              <a:rPr lang="el-GR" sz="2000" b="1" dirty="0"/>
              <a:t>Λ</a:t>
            </a:r>
            <a:r>
              <a:rPr lang="el-GR" sz="2000" b="1" dirty="0" smtClean="0"/>
              <a:t>ειτουργική </a:t>
            </a:r>
            <a:r>
              <a:rPr lang="el-GR" sz="2000" b="1" dirty="0"/>
              <a:t>μορφή, </a:t>
            </a:r>
            <a:r>
              <a:rPr lang="el-GR" sz="2000" dirty="0"/>
              <a:t>μπορείτε να ταξινομήσετε την προϋπηρεσία σας σε τρεις έως πέντε τομείς τους οποίους θέλετε να τονίσετε. Αυτός ο τύπος δίνει μεγαλύτερη σημασία στις ικανότητές σας και λιγότερη στις ημερομηνίες, τα ονόματα και τους τόπους. Παρουσιάζει τις γνώσεις σε βασικούς τομείς εργασιών. Παραδείγματα τέτοιων λειτουργικών τομέων είναι η οργάνωση, η ηγεσία, ο προγραμματισμός και η επικοινωνία.</a:t>
            </a:r>
          </a:p>
          <a:p>
            <a:pPr marL="0" indent="0">
              <a:buNone/>
            </a:pP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7</a:t>
            </a:fld>
            <a:endParaRPr lang="el-GR" dirty="0"/>
          </a:p>
        </p:txBody>
      </p:sp>
    </p:spTree>
    <p:extLst>
      <p:ext uri="{BB962C8B-B14F-4D97-AF65-F5344CB8AC3E}">
        <p14:creationId xmlns:p14="http://schemas.microsoft.com/office/powerpoint/2010/main" val="26146957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smtClean="0"/>
              <a:t>Το βιογραφικό σημείωμα (3)</a:t>
            </a:r>
            <a:endParaRPr lang="el-GR" dirty="0">
              <a:effectLst/>
            </a:endParaRPr>
          </a:p>
        </p:txBody>
      </p:sp>
      <p:sp>
        <p:nvSpPr>
          <p:cNvPr id="10243" name="Θέση περιεχομένου 2"/>
          <p:cNvSpPr>
            <a:spLocks noGrp="1"/>
          </p:cNvSpPr>
          <p:nvPr>
            <p:ph idx="1"/>
          </p:nvPr>
        </p:nvSpPr>
        <p:spPr>
          <a:xfrm>
            <a:off x="1187450" y="1700808"/>
            <a:ext cx="7921625" cy="3950692"/>
          </a:xfrm>
        </p:spPr>
        <p:txBody>
          <a:bodyPr/>
          <a:lstStyle/>
          <a:p>
            <a:pPr marL="0" indent="0">
              <a:buNone/>
              <a:defRPr/>
            </a:pPr>
            <a:r>
              <a:rPr lang="el-GR" sz="2000" b="1" dirty="0" smtClean="0"/>
              <a:t>Μικτή </a:t>
            </a:r>
            <a:r>
              <a:rPr lang="el-GR" sz="2000" b="1" dirty="0"/>
              <a:t>μορφή, </a:t>
            </a:r>
            <a:r>
              <a:rPr lang="el-GR" sz="2000" dirty="0"/>
              <a:t>είναι στην ουσία λειτουργική μορφή στην οποία αναφέρονται και οι τίτλοι θέσεων, τα ονόματα των εταιριών και οι ημερομηνίες προϋπηρεσίας. Αυτός ο τύπος δίνει έμφαση στις ικανότητες και τις δεξιότητες και είναι συνήθως μεγαλύτερος σε έκταση από τις άλλες μορφές. Η ρήση  αυτής της μορφής συνιστάται αν η προϋπηρεσία προέρχεται, κατά κύριο λόγο από μια εταιρία.</a:t>
            </a:r>
            <a:endParaRPr lang="el-GR" sz="2000" b="1" dirty="0"/>
          </a:p>
          <a:p>
            <a:pPr marL="0" indent="0">
              <a:buNone/>
            </a:pP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8</a:t>
            </a:fld>
            <a:endParaRPr lang="el-GR" dirty="0"/>
          </a:p>
        </p:txBody>
      </p:sp>
    </p:spTree>
    <p:extLst>
      <p:ext uri="{BB962C8B-B14F-4D97-AF65-F5344CB8AC3E}">
        <p14:creationId xmlns:p14="http://schemas.microsoft.com/office/powerpoint/2010/main" val="277693605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smtClean="0"/>
              <a:t>Τι να αποφύγετε στο βιογραφικό σημείωμα (1)</a:t>
            </a:r>
            <a:endParaRPr lang="el-GR" dirty="0">
              <a:effectLst/>
            </a:endParaRPr>
          </a:p>
        </p:txBody>
      </p:sp>
      <p:sp>
        <p:nvSpPr>
          <p:cNvPr id="10243" name="Θέση περιεχομένου 2"/>
          <p:cNvSpPr>
            <a:spLocks noGrp="1"/>
          </p:cNvSpPr>
          <p:nvPr>
            <p:ph idx="1"/>
          </p:nvPr>
        </p:nvSpPr>
        <p:spPr>
          <a:xfrm>
            <a:off x="1187450" y="2132856"/>
            <a:ext cx="7921625" cy="3518644"/>
          </a:xfrm>
        </p:spPr>
        <p:txBody>
          <a:bodyPr/>
          <a:lstStyle/>
          <a:p>
            <a:pPr>
              <a:lnSpc>
                <a:spcPct val="90000"/>
              </a:lnSpc>
              <a:buNone/>
              <a:defRPr/>
            </a:pPr>
            <a:r>
              <a:rPr lang="el-GR" sz="2000" dirty="0"/>
              <a:t>Οι επόμενες οδηγίες έχουν σαν σκοπό να αποτρέψουν να πεταχτεί το βιογραφικό σας σημείωμα στο καλάθι των αχρήστων:</a:t>
            </a:r>
          </a:p>
          <a:p>
            <a:pPr>
              <a:lnSpc>
                <a:spcPct val="90000"/>
              </a:lnSpc>
              <a:defRPr/>
            </a:pPr>
            <a:r>
              <a:rPr lang="el-GR" sz="2000" dirty="0"/>
              <a:t>Μην αναφέρετε σε αυτό προσωπικά στοιχεία (π.χ. </a:t>
            </a:r>
            <a:r>
              <a:rPr lang="el-GR" sz="2000" dirty="0" smtClean="0"/>
              <a:t>ηλικία</a:t>
            </a:r>
            <a:r>
              <a:rPr lang="el-GR" sz="2000" dirty="0"/>
              <a:t>, ύψος οικογενειακή </a:t>
            </a:r>
            <a:r>
              <a:rPr lang="el-GR" sz="2000" dirty="0" smtClean="0"/>
              <a:t>κατάσταση, </a:t>
            </a:r>
            <a:r>
              <a:rPr lang="el-GR" sz="2000" dirty="0"/>
              <a:t>κλπ</a:t>
            </a:r>
            <a:r>
              <a:rPr lang="el-GR" sz="2000" dirty="0" smtClean="0"/>
              <a:t>.).</a:t>
            </a:r>
            <a:endParaRPr lang="el-GR" sz="2000" dirty="0"/>
          </a:p>
          <a:p>
            <a:pPr>
              <a:lnSpc>
                <a:spcPct val="90000"/>
              </a:lnSpc>
              <a:defRPr/>
            </a:pPr>
            <a:r>
              <a:rPr lang="el-GR" sz="2000" dirty="0"/>
              <a:t>Μην επισυνάπτετε συστάσεις. Δηλώστε την προθυμία σας να τις προσκομίσετε αν ζητηθούν.</a:t>
            </a:r>
          </a:p>
          <a:p>
            <a:pPr>
              <a:lnSpc>
                <a:spcPct val="90000"/>
              </a:lnSpc>
              <a:defRPr/>
            </a:pPr>
            <a:r>
              <a:rPr lang="el-GR" sz="2000" dirty="0"/>
              <a:t>Μην χρησιμοποιείτε εξειδικευμένη τεχνική γλώσσα, εκτός αν αυτή είναι η καταλληλότερη για την εργασία που κάνετε την αίτηση.</a:t>
            </a:r>
          </a:p>
          <a:p>
            <a:pPr>
              <a:lnSpc>
                <a:spcPct val="90000"/>
              </a:lnSpc>
              <a:defRPr/>
            </a:pPr>
            <a:r>
              <a:rPr lang="el-GR" sz="2000" dirty="0"/>
              <a:t>Μην βάζετε το βιογραφικό σας σε φανταχτερό φάκελο. Δεν προσθέτετε τίποτα και μπορεί να θυμίζει διαφήμιση</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9</a:t>
            </a:fld>
            <a:endParaRPr lang="el-GR" dirty="0"/>
          </a:p>
        </p:txBody>
      </p:sp>
    </p:spTree>
    <p:extLst>
      <p:ext uri="{BB962C8B-B14F-4D97-AF65-F5344CB8AC3E}">
        <p14:creationId xmlns:p14="http://schemas.microsoft.com/office/powerpoint/2010/main" val="150123590"/>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UIDATA" val="&lt;database version=&quot;8.0&quot;&gt;&lt;object type=&quot;1&quot; unique_id=&quot;10001&quot;&gt;&lt;object type=&quot;2&quot; unique_id=&quot;10002&quot;&gt;&lt;object type=&quot;3&quot; unique_id=&quot;10003&quot;&gt;&lt;property id=&quot;20148&quot; value=&quot;5&quot;/&gt;&lt;property id=&quot;20300&quot; value=&quot;Slide 1 - &amp;quot;Οικονομικά Μαθηματικά&amp;quot;&quot;/&gt;&lt;property id=&quot;20307&quot; value=&quot;256&quot;/&gt;&lt;/object&gt;&lt;object type=&quot;3&quot; unique_id=&quot;10004&quot;&gt;&lt;property id=&quot;20148&quot; value=&quot;5&quot;/&gt;&lt;property id=&quot;20300&quot; value=&quot;Slide 2 - &amp;quot;Άδειες Χρήσης&amp;quot;&quot;/&gt;&lt;property id=&quot;20307&quot; value=&quot;257&quot;/&gt;&lt;/object&gt;&lt;object type=&quot;3&quot; unique_id=&quot;10005&quot;&gt;&lt;property id=&quot;20148&quot; value=&quot;5&quot;/&gt;&lt;property id=&quot;20300&quot; value=&quot;Slide 3 - &amp;quot;Χρηματοδότηση&amp;quot;&quot;/&gt;&lt;property id=&quot;20307&quot; value=&quot;259&quot;/&gt;&lt;/object&gt;&lt;object type=&quot;3&quot; unique_id=&quot;10006&quot;&gt;&lt;property id=&quot;20148&quot; value=&quot;5&quot;/&gt;&lt;property id=&quot;20300&quot; value=&quot;Slide 4 - &amp;quot;Σκοποί  ενότητας&amp;quot;&quot;/&gt;&lt;property id=&quot;20307&quot; value=&quot;261&quot;/&gt;&lt;/object&gt;&lt;object type=&quot;3&quot; unique_id=&quot;10007&quot;&gt;&lt;property id=&quot;20148&quot; value=&quot;5&quot;/&gt;&lt;property id=&quot;20300&quot; value=&quot;Slide 5 - &amp;quot;Περιεχόμενα ενότητας&amp;quot;&quot;/&gt;&lt;property id=&quot;20307&quot; value=&quot;262&quot;/&gt;&lt;/object&gt;&lt;object type=&quot;3&quot; unique_id=&quot;10008&quot;&gt;&lt;property id=&quot;20148&quot; value=&quot;5&quot;/&gt;&lt;property id=&quot;20300&quot; value=&quot;Slide 6 - &amp;quot;Ανατοκισμός ή Σύνθετος τόκος&amp;quot;&quot;/&gt;&lt;property id=&quot;20307&quot; value=&quot;263&quot;/&gt;&lt;/object&gt;&lt;object type=&quot;3&quot; unique_id=&quot;10009&quot;&gt;&lt;property id=&quot;20148&quot; value=&quot;5&quot;/&gt;&lt;property id=&quot;20300&quot; value=&quot;Slide 7 - &amp;quot;Ανατοκισμός ή Σύνθετος τόκος: Απόδειξη&amp;quot;&quot;/&gt;&lt;property id=&quot;20307&quot; value=&quot;264&quot;/&gt;&lt;/object&gt;&lt;object type=&quot;3&quot; unique_id=&quot;10010&quot;&gt;&lt;property id=&quot;20148&quot; value=&quot;5&quot;/&gt;&lt;property id=&quot;20300&quot; value=&quot;Slide 8 - &amp;quot;Ιδιότητες Δυνάμεων&amp;quot;&quot;/&gt;&lt;property id=&quot;20307&quot; value=&quot;265&quot;/&gt;&lt;/object&gt;&lt;object type=&quot;3&quot; unique_id=&quot;10011&quot;&gt;&lt;property id=&quot;20148&quot; value=&quot;5&quot;/&gt;&lt;property id=&quot;20300&quot; value=&quot;Slide 9 - &amp;quot;Ορισμός λογαρίθμου&amp;quot;&quot;/&gt;&lt;property id=&quot;20307&quot; value=&quot;266&quot;/&gt;&lt;/object&gt;&lt;object type=&quot;3&quot; unique_id=&quot;10012&quot;&gt;&lt;property id=&quot;20148&quot; value=&quot;5&quot;/&gt;&lt;property id=&quot;20300&quot; value=&quot;Slide 10 - &amp;quot;Ιδιότητες λογαρίθμων (1)&amp;quot;&quot;/&gt;&lt;property id=&quot;20307&quot; value=&quot;267&quot;/&gt;&lt;/object&gt;&lt;object type=&quot;3&quot; unique_id=&quot;10013&quot;&gt;&lt;property id=&quot;20148&quot; value=&quot;5&quot;/&gt;&lt;property id=&quot;20300&quot; value=&quot;Slide 11 - &amp;quot;Ιδιότητες λογαρίθμων (2)&amp;quot;&quot;/&gt;&lt;property id=&quot;20307&quot; value=&quot;268&quot;/&gt;&lt;/object&gt;&lt;object type=&quot;3&quot; unique_id=&quot;10014&quot;&gt;&lt;property id=&quot;20148&quot; value=&quot;5&quot;/&gt;&lt;property id=&quot;20300&quot; value=&quot;Slide 12 - &amp;quot;Παράδειγμα 1&amp;quot;&quot;/&gt;&lt;property id=&quot;20307&quot; value=&quot;269&quot;/&gt;&lt;/object&gt;&lt;object type=&quot;3&quot; unique_id=&quot;10015&quot;&gt;&lt;property id=&quot;20148&quot; value=&quot;5&quot;/&gt;&lt;property id=&quot;20300&quot; value=&quot;Slide 13 - &amp;quot;Παράδειγμα 2&amp;quot;&quot;/&gt;&lt;property id=&quot;20307&quot; value=&quot;270&quot;/&gt;&lt;/object&gt;&lt;object type=&quot;3&quot; unique_id=&quot;10016&quot;&gt;&lt;property id=&quot;20148&quot; value=&quot;5&quot;/&gt;&lt;property id=&quot;20300&quot; value=&quot;Slide 14 - &amp;quot;Παράδειγμα 3&amp;quot;&quot;/&gt;&lt;property id=&quot;20307&quot; value=&quot;271&quot;/&gt;&lt;/object&gt;&lt;object type=&quot;3&quot; unique_id=&quot;10017&quot;&gt;&lt;property id=&quot;20148&quot; value=&quot;5&quot;/&gt;&lt;property id=&quot;20300&quot; value=&quot;Slide 15 - &amp;quot;Παράδειγμα 4 (1)&amp;quot;&quot;/&gt;&lt;property id=&quot;20307&quot; value=&quot;272&quot;/&gt;&lt;/object&gt;&lt;object type=&quot;3&quot; unique_id=&quot;10018&quot;&gt;&lt;property id=&quot;20148&quot; value=&quot;5&quot;/&gt;&lt;property id=&quot;20300&quot; value=&quot;Slide 16 - &amp;quot;Παράδειγμα 4 (2)&amp;quot;&quot;/&gt;&lt;property id=&quot;20307&quot; value=&quot;273&quot;/&gt;&lt;/object&gt;&lt;object type=&quot;3&quot; unique_id=&quot;10019&quot;&gt;&lt;property id=&quot;20148&quot; value=&quot;5&quot;/&gt;&lt;property id=&quot;20300&quot; value=&quot;Slide 17 - &amp;quot;Παράδειγμα 5 (1)&amp;quot;&quot;/&gt;&lt;property id=&quot;20307&quot; value=&quot;274&quot;/&gt;&lt;/object&gt;&lt;object type=&quot;3&quot; unique_id=&quot;10020&quot;&gt;&lt;property id=&quot;20148&quot; value=&quot;5&quot;/&gt;&lt;property id=&quot;20300&quot; value=&quot;Slide 18 - &amp;quot;Παράδειγμα 5 (2)&amp;quot;&quot;/&gt;&lt;property id=&quot;20307&quot; value=&quot;275&quot;/&gt;&lt;/object&gt;&lt;object type=&quot;3&quot; unique_id=&quot;10021&quot;&gt;&lt;property id=&quot;20148&quot; value=&quot;5&quot;/&gt;&lt;property id=&quot;20300&quot; value=&quot;Slide 19 - &amp;quot;Παράδειγμα 5 (3)&amp;quot;&quot;/&gt;&lt;property id=&quot;20307&quot; value=&quot;276&quot;/&gt;&lt;/object&gt;&lt;object type=&quot;3&quot; unique_id=&quot;10022&quot;&gt;&lt;property id=&quot;20148&quot; value=&quot;5&quot;/&gt;&lt;property id=&quot;20300&quot; value=&quot;Slide 20 - &amp;quot;Παράδειγμα 5 (4)&amp;quot;&quot;/&gt;&lt;property id=&quot;20307&quot; value=&quot;277&quot;/&gt;&lt;/object&gt;&lt;object type=&quot;3&quot; unique_id=&quot;10023&quot;&gt;&lt;property id=&quot;20148&quot; value=&quot;5&quot;/&gt;&lt;property id=&quot;20300&quot; value=&quot;Slide 21 - &amp;quot;Παράδειγμα 6 (1)&amp;quot;&quot;/&gt;&lt;property id=&quot;20307&quot; value=&quot;278&quot;/&gt;&lt;/object&gt;&lt;object type=&quot;3&quot; unique_id=&quot;10024&quot;&gt;&lt;property id=&quot;20148&quot; value=&quot;5&quot;/&gt;&lt;property id=&quot;20300&quot; value=&quot;Slide 22 - &amp;quot;Παράδειγμα 6 (2)&amp;quot;&quot;/&gt;&lt;property id=&quot;20307&quot; value=&quot;279&quot;/&gt;&lt;/object&gt;&lt;object type=&quot;3&quot; unique_id=&quot;10025&quot;&gt;&lt;property id=&quot;20148&quot; value=&quot;5&quot;/&gt;&lt;property id=&quot;20300&quot; value=&quot;Slide 23 - &amp;quot;Παράδειγμα 6 (3)&amp;quot;&quot;/&gt;&lt;property id=&quot;20307&quot; value=&quot;280&quot;/&gt;&lt;/object&gt;&lt;/object&gt;&lt;object type=&quot;8&quot; unique_id=&quot;10050&quot;&gt;&lt;/object&gt;&lt;/object&gt;&lt;/database&gt;"/>
  <p:tag name="MMPROD_NEXTUNIQUEID" val="10009"/>
  <p:tag name="SECTOMILLISECCONVERTED" val="1"/>
</p:tagLst>
</file>

<file path=ppt/theme/theme1.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rmAutofit/>
      </a:bodyPr>
      <a:lstStyle>
        <a:defPPr>
          <a:defRPr dirty="0" smtClean="0"/>
        </a:defPPr>
      </a:lstStyle>
    </a:txDef>
  </a:objectDefaults>
  <a:extraClrScheme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1785</TotalTime>
  <Words>2248</Words>
  <Application>Microsoft Office PowerPoint</Application>
  <PresentationFormat>Προβολή στην οθόνη (4:3)</PresentationFormat>
  <Paragraphs>160</Paragraphs>
  <Slides>25</Slides>
  <Notes>4</Notes>
  <HiddenSlides>0</HiddenSlides>
  <MMClips>0</MMClips>
  <ScaleCrop>false</ScaleCrop>
  <HeadingPairs>
    <vt:vector size="4" baseType="variant">
      <vt:variant>
        <vt:lpstr>Θέμα</vt:lpstr>
      </vt:variant>
      <vt:variant>
        <vt:i4>1</vt:i4>
      </vt:variant>
      <vt:variant>
        <vt:lpstr>Τίτλοι διαφανειών</vt:lpstr>
      </vt:variant>
      <vt:variant>
        <vt:i4>25</vt:i4>
      </vt:variant>
    </vt:vector>
  </HeadingPairs>
  <TitlesOfParts>
    <vt:vector size="26" baseType="lpstr">
      <vt:lpstr>Θέμα του Office</vt:lpstr>
      <vt:lpstr>Παρουσίαση του PowerPoint</vt:lpstr>
      <vt:lpstr>Άδειες Χρήσης</vt:lpstr>
      <vt:lpstr>Χρηματοδότηση</vt:lpstr>
      <vt:lpstr>Σκοποί  ενότητας</vt:lpstr>
      <vt:lpstr>Περιεχόμενα ενότητας</vt:lpstr>
      <vt:lpstr>Το βιογραφικό σημείωμα (1)</vt:lpstr>
      <vt:lpstr>Το βιογραφικό σημείωμα (2)</vt:lpstr>
      <vt:lpstr>Το βιογραφικό σημείωμα (3)</vt:lpstr>
      <vt:lpstr>Τι να αποφύγετε στο βιογραφικό σημείωμα (1)</vt:lpstr>
      <vt:lpstr>Τι να αποφύγετε στο βιογραφικό σημείωμα (2)</vt:lpstr>
      <vt:lpstr>Η συνοδευτική επιστολή (1)</vt:lpstr>
      <vt:lpstr>Η συνοδευτική επιστολή (2)</vt:lpstr>
      <vt:lpstr>Συνέντευξη: Πώς να κερδίσετε τις εντυπώσεις (1)</vt:lpstr>
      <vt:lpstr>Συνέντευξη: Πώς να κερδίσετε τις εντυπώσεις (2)</vt:lpstr>
      <vt:lpstr>Συνέντευξη: Πώς να κερδίσετε τις εντυπώσεις (3)</vt:lpstr>
      <vt:lpstr>Κατά τη διάρκεια της συνέντευξης να θυμάστε (1)</vt:lpstr>
      <vt:lpstr>Κατά τη διάρκεια της συνέντευξης να θυμάστε (2)</vt:lpstr>
      <vt:lpstr>Δομή της συνέντευξης (1)</vt:lpstr>
      <vt:lpstr>Δομή της συνέντευξης (2)</vt:lpstr>
      <vt:lpstr>Ερωτήσεις που κάνετε εσείς (1)</vt:lpstr>
      <vt:lpstr>Ερωτήσεις που κάνετε εσείς (2)</vt:lpstr>
      <vt:lpstr>Το κλείσιμο της συνέντευξης (1)</vt:lpstr>
      <vt:lpstr>Το κλείσιμο της συνέντευξης (2)</vt:lpstr>
      <vt:lpstr>Βιβλιογραφία (1) </vt:lpstr>
      <vt:lpstr>Βιβλιογραφία (2)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διοίκηση επιχειρήσεων</dc:title>
  <dc:creator>v@g</dc:creator>
  <cp:keywords>βιογραφικό σημείωμα, συνοδευτική επιστολή, συνέντευξη</cp:keywords>
  <cp:lastModifiedBy>a</cp:lastModifiedBy>
  <cp:revision>286</cp:revision>
  <dcterms:created xsi:type="dcterms:W3CDTF">2012-09-06T09:03:05Z</dcterms:created>
  <dcterms:modified xsi:type="dcterms:W3CDTF">2014-10-31T08:45:44Z</dcterms:modified>
</cp:coreProperties>
</file>