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07"/>
  </p:handoutMasterIdLst>
  <p:sldIdLst>
    <p:sldId id="326" r:id="rId2"/>
    <p:sldId id="329" r:id="rId3"/>
    <p:sldId id="330" r:id="rId4"/>
    <p:sldId id="333" r:id="rId5"/>
    <p:sldId id="335" r:id="rId6"/>
    <p:sldId id="334" r:id="rId7"/>
    <p:sldId id="306" r:id="rId8"/>
    <p:sldId id="336" r:id="rId9"/>
    <p:sldId id="337" r:id="rId10"/>
    <p:sldId id="308" r:id="rId11"/>
    <p:sldId id="309" r:id="rId12"/>
    <p:sldId id="310" r:id="rId13"/>
    <p:sldId id="311" r:id="rId14"/>
    <p:sldId id="325" r:id="rId15"/>
    <p:sldId id="312" r:id="rId16"/>
    <p:sldId id="314" r:id="rId17"/>
    <p:sldId id="315" r:id="rId18"/>
    <p:sldId id="316" r:id="rId19"/>
    <p:sldId id="317" r:id="rId20"/>
    <p:sldId id="318" r:id="rId21"/>
    <p:sldId id="297" r:id="rId22"/>
    <p:sldId id="377" r:id="rId23"/>
    <p:sldId id="298" r:id="rId24"/>
    <p:sldId id="340" r:id="rId25"/>
    <p:sldId id="341" r:id="rId26"/>
    <p:sldId id="342" r:id="rId27"/>
    <p:sldId id="343" r:id="rId28"/>
    <p:sldId id="371" r:id="rId29"/>
    <p:sldId id="372" r:id="rId30"/>
    <p:sldId id="373" r:id="rId31"/>
    <p:sldId id="370" r:id="rId32"/>
    <p:sldId id="374" r:id="rId33"/>
    <p:sldId id="375" r:id="rId34"/>
    <p:sldId id="376"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78" r:id="rId55"/>
    <p:sldId id="379" r:id="rId56"/>
    <p:sldId id="380" r:id="rId57"/>
    <p:sldId id="363" r:id="rId58"/>
    <p:sldId id="364" r:id="rId59"/>
    <p:sldId id="366" r:id="rId60"/>
    <p:sldId id="367" r:id="rId61"/>
    <p:sldId id="368" r:id="rId62"/>
    <p:sldId id="369" r:id="rId63"/>
    <p:sldId id="302" r:id="rId64"/>
    <p:sldId id="303" r:id="rId65"/>
    <p:sldId id="304" r:id="rId66"/>
    <p:sldId id="256" r:id="rId67"/>
    <p:sldId id="258" r:id="rId68"/>
    <p:sldId id="259" r:id="rId69"/>
    <p:sldId id="261" r:id="rId70"/>
    <p:sldId id="381" r:id="rId71"/>
    <p:sldId id="263" r:id="rId72"/>
    <p:sldId id="274" r:id="rId73"/>
    <p:sldId id="382" r:id="rId74"/>
    <p:sldId id="265" r:id="rId75"/>
    <p:sldId id="266" r:id="rId76"/>
    <p:sldId id="267" r:id="rId77"/>
    <p:sldId id="268" r:id="rId78"/>
    <p:sldId id="269" r:id="rId79"/>
    <p:sldId id="270" r:id="rId80"/>
    <p:sldId id="271" r:id="rId81"/>
    <p:sldId id="272" r:id="rId82"/>
    <p:sldId id="275" r:id="rId83"/>
    <p:sldId id="286" r:id="rId84"/>
    <p:sldId id="287" r:id="rId85"/>
    <p:sldId id="289" r:id="rId86"/>
    <p:sldId id="290" r:id="rId87"/>
    <p:sldId id="288" r:id="rId88"/>
    <p:sldId id="276" r:id="rId89"/>
    <p:sldId id="277" r:id="rId90"/>
    <p:sldId id="278" r:id="rId91"/>
    <p:sldId id="279" r:id="rId92"/>
    <p:sldId id="280" r:id="rId93"/>
    <p:sldId id="281" r:id="rId94"/>
    <p:sldId id="282" r:id="rId95"/>
    <p:sldId id="283" r:id="rId96"/>
    <p:sldId id="284" r:id="rId97"/>
    <p:sldId id="285" r:id="rId98"/>
    <p:sldId id="319" r:id="rId99"/>
    <p:sldId id="320" r:id="rId100"/>
    <p:sldId id="321" r:id="rId101"/>
    <p:sldId id="322" r:id="rId102"/>
    <p:sldId id="323" r:id="rId103"/>
    <p:sldId id="331" r:id="rId104"/>
    <p:sldId id="338" r:id="rId105"/>
    <p:sldId id="339" r:id="rId106"/>
  </p:sldIdLst>
  <p:sldSz cx="9144000" cy="6858000" type="screen4x3"/>
  <p:notesSz cx="6635750" cy="977265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99"/>
    <a:srgbClr val="CCFF33"/>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80" autoAdjust="0"/>
    <p:restoredTop sz="90929"/>
  </p:normalViewPr>
  <p:slideViewPr>
    <p:cSldViewPr>
      <p:cViewPr>
        <p:scale>
          <a:sx n="97" d="100"/>
          <a:sy n="97" d="100"/>
        </p:scale>
        <p:origin x="-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8749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l-GR"/>
          </a:p>
        </p:txBody>
      </p:sp>
      <p:sp>
        <p:nvSpPr>
          <p:cNvPr id="39939" name="Rectangle 3"/>
          <p:cNvSpPr>
            <a:spLocks noGrp="1" noChangeArrowheads="1"/>
          </p:cNvSpPr>
          <p:nvPr>
            <p:ph type="dt" sz="quarter" idx="1"/>
          </p:nvPr>
        </p:nvSpPr>
        <p:spPr bwMode="auto">
          <a:xfrm>
            <a:off x="3760788" y="0"/>
            <a:ext cx="28749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l-GR"/>
          </a:p>
        </p:txBody>
      </p:sp>
      <p:sp>
        <p:nvSpPr>
          <p:cNvPr id="39940" name="Rectangle 4"/>
          <p:cNvSpPr>
            <a:spLocks noGrp="1" noChangeArrowheads="1"/>
          </p:cNvSpPr>
          <p:nvPr>
            <p:ph type="ftr" sz="quarter" idx="2"/>
          </p:nvPr>
        </p:nvSpPr>
        <p:spPr bwMode="auto">
          <a:xfrm>
            <a:off x="0" y="9283700"/>
            <a:ext cx="28749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p>
        </p:txBody>
      </p:sp>
      <p:sp>
        <p:nvSpPr>
          <p:cNvPr id="39941" name="Rectangle 5"/>
          <p:cNvSpPr>
            <a:spLocks noGrp="1" noChangeArrowheads="1"/>
          </p:cNvSpPr>
          <p:nvPr>
            <p:ph type="sldNum" sz="quarter" idx="3"/>
          </p:nvPr>
        </p:nvSpPr>
        <p:spPr bwMode="auto">
          <a:xfrm>
            <a:off x="3760788" y="9283700"/>
            <a:ext cx="28749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FEFCA7-6CDF-490B-BD0E-6E4CE1F18433}" type="slidenum">
              <a:rPr lang="el-GR"/>
              <a:pPr>
                <a:defRPr/>
              </a:pPr>
              <a:t>‹#›</a:t>
            </a:fld>
            <a:endParaRPr lang="el-GR"/>
          </a:p>
        </p:txBody>
      </p:sp>
    </p:spTree>
    <p:extLst>
      <p:ext uri="{BB962C8B-B14F-4D97-AF65-F5344CB8AC3E}">
        <p14:creationId xmlns:p14="http://schemas.microsoft.com/office/powerpoint/2010/main" val="17416496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l-G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l-G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l-G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l-GR" noProof="0" smtClean="0"/>
              <a:t>Κάντε κλικ για να επεξεργαστείτε τον τίτλο</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l-GR" noProof="0" smtClean="0"/>
              <a:t>Κάντε κλικ για να επεξεργαστείτε τον υπότιτλο του υποδείγματος</a:t>
            </a:r>
          </a:p>
        </p:txBody>
      </p:sp>
      <p:sp>
        <p:nvSpPr>
          <p:cNvPr id="27"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el-GR"/>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el-GR"/>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81CF9D32-29AF-4382-ABB2-0878A928C506}" type="slidenum">
              <a:rPr lang="el-GR"/>
              <a:pPr>
                <a:defRPr/>
              </a:pPr>
              <a:t>‹#›</a:t>
            </a:fld>
            <a:endParaRPr lang="el-GR"/>
          </a:p>
        </p:txBody>
      </p:sp>
    </p:spTree>
    <p:extLst>
      <p:ext uri="{BB962C8B-B14F-4D97-AF65-F5344CB8AC3E}">
        <p14:creationId xmlns:p14="http://schemas.microsoft.com/office/powerpoint/2010/main" val="358275524"/>
      </p:ext>
    </p:extLst>
  </p:cSld>
  <p:clrMapOvr>
    <a:masterClrMapping/>
  </p:clrMapOvr>
  <p:transition spd="med">
    <p:random/>
    <p:sndAc>
      <p:stSnd>
        <p:snd r:embed="rId1" name="projcto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7"/>
          <p:cNvSpPr>
            <a:spLocks noGrp="1" noChangeArrowheads="1"/>
          </p:cNvSpPr>
          <p:nvPr>
            <p:ph type="dt" sz="half" idx="10"/>
          </p:nvPr>
        </p:nvSpPr>
        <p:spPr>
          <a:ln/>
        </p:spPr>
        <p:txBody>
          <a:bodyPr/>
          <a:lstStyle>
            <a:lvl1pPr>
              <a:defRPr/>
            </a:lvl1pPr>
          </a:lstStyle>
          <a:p>
            <a:pPr>
              <a:defRPr/>
            </a:pPr>
            <a:endParaRPr lang="el-GR"/>
          </a:p>
        </p:txBody>
      </p:sp>
      <p:sp>
        <p:nvSpPr>
          <p:cNvPr id="5" name="Rectangle 28"/>
          <p:cNvSpPr>
            <a:spLocks noGrp="1" noChangeArrowheads="1"/>
          </p:cNvSpPr>
          <p:nvPr>
            <p:ph type="ftr" sz="quarter" idx="11"/>
          </p:nvPr>
        </p:nvSpPr>
        <p:spPr>
          <a:ln/>
        </p:spPr>
        <p:txBody>
          <a:bodyPr/>
          <a:lstStyle>
            <a:lvl1pPr>
              <a:defRPr/>
            </a:lvl1pPr>
          </a:lstStyle>
          <a:p>
            <a:pPr>
              <a:defRPr/>
            </a:pPr>
            <a:endParaRPr lang="el-GR"/>
          </a:p>
        </p:txBody>
      </p:sp>
      <p:sp>
        <p:nvSpPr>
          <p:cNvPr id="6" name="Rectangle 29"/>
          <p:cNvSpPr>
            <a:spLocks noGrp="1" noChangeArrowheads="1"/>
          </p:cNvSpPr>
          <p:nvPr>
            <p:ph type="sldNum" sz="quarter" idx="12"/>
          </p:nvPr>
        </p:nvSpPr>
        <p:spPr>
          <a:ln/>
        </p:spPr>
        <p:txBody>
          <a:bodyPr/>
          <a:lstStyle>
            <a:lvl1pPr>
              <a:defRPr/>
            </a:lvl1pPr>
          </a:lstStyle>
          <a:p>
            <a:pPr>
              <a:defRPr/>
            </a:pPr>
            <a:fld id="{4C97D83F-C184-4983-8C54-D8A3A0B4A9CB}" type="slidenum">
              <a:rPr lang="el-GR"/>
              <a:pPr>
                <a:defRPr/>
              </a:pPr>
              <a:t>‹#›</a:t>
            </a:fld>
            <a:endParaRPr lang="el-GR"/>
          </a:p>
        </p:txBody>
      </p:sp>
    </p:spTree>
    <p:extLst>
      <p:ext uri="{BB962C8B-B14F-4D97-AF65-F5344CB8AC3E}">
        <p14:creationId xmlns:p14="http://schemas.microsoft.com/office/powerpoint/2010/main" val="2468797509"/>
      </p:ext>
    </p:extLst>
  </p:cSld>
  <p:clrMapOvr>
    <a:masterClrMapping/>
  </p:clrMapOvr>
  <p:transition spd="med">
    <p:random/>
    <p:sndAc>
      <p:stSnd>
        <p:snd r:embed="rId1" name="projcto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002463" y="457200"/>
            <a:ext cx="1943100" cy="56388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1173163" y="457200"/>
            <a:ext cx="5676900" cy="5638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7"/>
          <p:cNvSpPr>
            <a:spLocks noGrp="1" noChangeArrowheads="1"/>
          </p:cNvSpPr>
          <p:nvPr>
            <p:ph type="dt" sz="half" idx="10"/>
          </p:nvPr>
        </p:nvSpPr>
        <p:spPr>
          <a:ln/>
        </p:spPr>
        <p:txBody>
          <a:bodyPr/>
          <a:lstStyle>
            <a:lvl1pPr>
              <a:defRPr/>
            </a:lvl1pPr>
          </a:lstStyle>
          <a:p>
            <a:pPr>
              <a:defRPr/>
            </a:pPr>
            <a:endParaRPr lang="el-GR"/>
          </a:p>
        </p:txBody>
      </p:sp>
      <p:sp>
        <p:nvSpPr>
          <p:cNvPr id="5" name="Rectangle 28"/>
          <p:cNvSpPr>
            <a:spLocks noGrp="1" noChangeArrowheads="1"/>
          </p:cNvSpPr>
          <p:nvPr>
            <p:ph type="ftr" sz="quarter" idx="11"/>
          </p:nvPr>
        </p:nvSpPr>
        <p:spPr>
          <a:ln/>
        </p:spPr>
        <p:txBody>
          <a:bodyPr/>
          <a:lstStyle>
            <a:lvl1pPr>
              <a:defRPr/>
            </a:lvl1pPr>
          </a:lstStyle>
          <a:p>
            <a:pPr>
              <a:defRPr/>
            </a:pPr>
            <a:endParaRPr lang="el-GR"/>
          </a:p>
        </p:txBody>
      </p:sp>
      <p:sp>
        <p:nvSpPr>
          <p:cNvPr id="6" name="Rectangle 29"/>
          <p:cNvSpPr>
            <a:spLocks noGrp="1" noChangeArrowheads="1"/>
          </p:cNvSpPr>
          <p:nvPr>
            <p:ph type="sldNum" sz="quarter" idx="12"/>
          </p:nvPr>
        </p:nvSpPr>
        <p:spPr>
          <a:ln/>
        </p:spPr>
        <p:txBody>
          <a:bodyPr/>
          <a:lstStyle>
            <a:lvl1pPr>
              <a:defRPr/>
            </a:lvl1pPr>
          </a:lstStyle>
          <a:p>
            <a:pPr>
              <a:defRPr/>
            </a:pPr>
            <a:fld id="{6BBF90F8-925E-4254-845C-F469BCEDD548}" type="slidenum">
              <a:rPr lang="el-GR"/>
              <a:pPr>
                <a:defRPr/>
              </a:pPr>
              <a:t>‹#›</a:t>
            </a:fld>
            <a:endParaRPr lang="el-GR"/>
          </a:p>
        </p:txBody>
      </p:sp>
    </p:spTree>
    <p:extLst>
      <p:ext uri="{BB962C8B-B14F-4D97-AF65-F5344CB8AC3E}">
        <p14:creationId xmlns:p14="http://schemas.microsoft.com/office/powerpoint/2010/main" val="89130171"/>
      </p:ext>
    </p:extLst>
  </p:cSld>
  <p:clrMapOvr>
    <a:masterClrMapping/>
  </p:clrMapOvr>
  <p:transition spd="med">
    <p:random/>
    <p:sndAc>
      <p:stSnd>
        <p:snd r:embed="rId1" name="projcto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Τίτλος, Clip Art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173163" y="457200"/>
            <a:ext cx="7772400" cy="1143000"/>
          </a:xfrm>
        </p:spPr>
        <p:txBody>
          <a:bodyPr/>
          <a:lstStyle/>
          <a:p>
            <a:r>
              <a:rPr lang="el-GR" smtClean="0"/>
              <a:t>Στυλ κύριου τίτλου</a:t>
            </a:r>
            <a:endParaRPr lang="el-GR"/>
          </a:p>
        </p:txBody>
      </p:sp>
      <p:sp>
        <p:nvSpPr>
          <p:cNvPr id="3" name="Θέση ClipArt 2"/>
          <p:cNvSpPr>
            <a:spLocks noGrp="1"/>
          </p:cNvSpPr>
          <p:nvPr>
            <p:ph type="clipArt" sz="half" idx="1"/>
          </p:nvPr>
        </p:nvSpPr>
        <p:spPr>
          <a:xfrm>
            <a:off x="1173163" y="1981200"/>
            <a:ext cx="3810000" cy="4114800"/>
          </a:xfrm>
        </p:spPr>
        <p:txBody>
          <a:bodyPr/>
          <a:lstStyle/>
          <a:p>
            <a:pPr lvl="0"/>
            <a:endParaRPr lang="el-GR" noProof="0" smtClean="0"/>
          </a:p>
        </p:txBody>
      </p:sp>
      <p:sp>
        <p:nvSpPr>
          <p:cNvPr id="4" name="Θέση κειμένου 3"/>
          <p:cNvSpPr>
            <a:spLocks noGrp="1"/>
          </p:cNvSpPr>
          <p:nvPr>
            <p:ph type="body" sz="half" idx="2"/>
          </p:nvPr>
        </p:nvSpPr>
        <p:spPr>
          <a:xfrm>
            <a:off x="5135563"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7"/>
          <p:cNvSpPr>
            <a:spLocks noGrp="1" noChangeArrowheads="1"/>
          </p:cNvSpPr>
          <p:nvPr>
            <p:ph type="dt" sz="half" idx="10"/>
          </p:nvPr>
        </p:nvSpPr>
        <p:spPr>
          <a:ln/>
        </p:spPr>
        <p:txBody>
          <a:bodyPr/>
          <a:lstStyle>
            <a:lvl1pPr>
              <a:defRPr/>
            </a:lvl1pPr>
          </a:lstStyle>
          <a:p>
            <a:pPr>
              <a:defRPr/>
            </a:pPr>
            <a:endParaRPr lang="el-GR"/>
          </a:p>
        </p:txBody>
      </p:sp>
      <p:sp>
        <p:nvSpPr>
          <p:cNvPr id="6" name="Rectangle 28"/>
          <p:cNvSpPr>
            <a:spLocks noGrp="1" noChangeArrowheads="1"/>
          </p:cNvSpPr>
          <p:nvPr>
            <p:ph type="ftr" sz="quarter" idx="11"/>
          </p:nvPr>
        </p:nvSpPr>
        <p:spPr>
          <a:ln/>
        </p:spPr>
        <p:txBody>
          <a:bodyPr/>
          <a:lstStyle>
            <a:lvl1pPr>
              <a:defRPr/>
            </a:lvl1pPr>
          </a:lstStyle>
          <a:p>
            <a:pPr>
              <a:defRPr/>
            </a:pPr>
            <a:endParaRPr lang="el-GR"/>
          </a:p>
        </p:txBody>
      </p:sp>
      <p:sp>
        <p:nvSpPr>
          <p:cNvPr id="7" name="Rectangle 29"/>
          <p:cNvSpPr>
            <a:spLocks noGrp="1" noChangeArrowheads="1"/>
          </p:cNvSpPr>
          <p:nvPr>
            <p:ph type="sldNum" sz="quarter" idx="12"/>
          </p:nvPr>
        </p:nvSpPr>
        <p:spPr>
          <a:ln/>
        </p:spPr>
        <p:txBody>
          <a:bodyPr/>
          <a:lstStyle>
            <a:lvl1pPr>
              <a:defRPr/>
            </a:lvl1pPr>
          </a:lstStyle>
          <a:p>
            <a:pPr>
              <a:defRPr/>
            </a:pPr>
            <a:fld id="{C7FC1859-2EF3-4F9B-A720-2F03E87ADCCA}" type="slidenum">
              <a:rPr lang="el-GR"/>
              <a:pPr>
                <a:defRPr/>
              </a:pPr>
              <a:t>‹#›</a:t>
            </a:fld>
            <a:endParaRPr lang="el-GR"/>
          </a:p>
        </p:txBody>
      </p:sp>
    </p:spTree>
    <p:extLst>
      <p:ext uri="{BB962C8B-B14F-4D97-AF65-F5344CB8AC3E}">
        <p14:creationId xmlns:p14="http://schemas.microsoft.com/office/powerpoint/2010/main" val="2572405609"/>
      </p:ext>
    </p:extLst>
  </p:cSld>
  <p:clrMapOvr>
    <a:masterClrMapping/>
  </p:clrMapOvr>
  <p:transition spd="med">
    <p:random/>
    <p:sndAc>
      <p:stSnd>
        <p:snd r:embed="rId1" name="projcto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1173163" y="457200"/>
            <a:ext cx="7772400" cy="5638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27"/>
          <p:cNvSpPr>
            <a:spLocks noGrp="1" noChangeArrowheads="1"/>
          </p:cNvSpPr>
          <p:nvPr>
            <p:ph type="dt" sz="half" idx="10"/>
          </p:nvPr>
        </p:nvSpPr>
        <p:spPr>
          <a:ln/>
        </p:spPr>
        <p:txBody>
          <a:bodyPr/>
          <a:lstStyle>
            <a:lvl1pPr>
              <a:defRPr/>
            </a:lvl1pPr>
          </a:lstStyle>
          <a:p>
            <a:pPr>
              <a:defRPr/>
            </a:pPr>
            <a:endParaRPr lang="el-GR"/>
          </a:p>
        </p:txBody>
      </p:sp>
      <p:sp>
        <p:nvSpPr>
          <p:cNvPr id="4" name="Rectangle 28"/>
          <p:cNvSpPr>
            <a:spLocks noGrp="1" noChangeArrowheads="1"/>
          </p:cNvSpPr>
          <p:nvPr>
            <p:ph type="ftr" sz="quarter" idx="11"/>
          </p:nvPr>
        </p:nvSpPr>
        <p:spPr>
          <a:ln/>
        </p:spPr>
        <p:txBody>
          <a:bodyPr/>
          <a:lstStyle>
            <a:lvl1pPr>
              <a:defRPr/>
            </a:lvl1pPr>
          </a:lstStyle>
          <a:p>
            <a:pPr>
              <a:defRPr/>
            </a:pPr>
            <a:endParaRPr lang="el-GR"/>
          </a:p>
        </p:txBody>
      </p:sp>
      <p:sp>
        <p:nvSpPr>
          <p:cNvPr id="5" name="Rectangle 29"/>
          <p:cNvSpPr>
            <a:spLocks noGrp="1" noChangeArrowheads="1"/>
          </p:cNvSpPr>
          <p:nvPr>
            <p:ph type="sldNum" sz="quarter" idx="12"/>
          </p:nvPr>
        </p:nvSpPr>
        <p:spPr>
          <a:ln/>
        </p:spPr>
        <p:txBody>
          <a:bodyPr/>
          <a:lstStyle>
            <a:lvl1pPr>
              <a:defRPr/>
            </a:lvl1pPr>
          </a:lstStyle>
          <a:p>
            <a:pPr>
              <a:defRPr/>
            </a:pPr>
            <a:fld id="{D85E5828-DA2D-4848-846D-538F197F2C1D}" type="slidenum">
              <a:rPr lang="el-GR"/>
              <a:pPr>
                <a:defRPr/>
              </a:pPr>
              <a:t>‹#›</a:t>
            </a:fld>
            <a:endParaRPr lang="el-GR"/>
          </a:p>
        </p:txBody>
      </p:sp>
    </p:spTree>
    <p:extLst>
      <p:ext uri="{BB962C8B-B14F-4D97-AF65-F5344CB8AC3E}">
        <p14:creationId xmlns:p14="http://schemas.microsoft.com/office/powerpoint/2010/main" val="4192152610"/>
      </p:ext>
    </p:extLst>
  </p:cSld>
  <p:clrMapOvr>
    <a:masterClrMapping/>
  </p:clrMapOvr>
  <p:transition spd="med">
    <p:random/>
    <p:sndAc>
      <p:stSnd>
        <p:snd r:embed="rId1" name="projcto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7"/>
          <p:cNvSpPr>
            <a:spLocks noGrp="1" noChangeArrowheads="1"/>
          </p:cNvSpPr>
          <p:nvPr>
            <p:ph type="dt" sz="half" idx="10"/>
          </p:nvPr>
        </p:nvSpPr>
        <p:spPr>
          <a:ln/>
        </p:spPr>
        <p:txBody>
          <a:bodyPr/>
          <a:lstStyle>
            <a:lvl1pPr>
              <a:defRPr/>
            </a:lvl1pPr>
          </a:lstStyle>
          <a:p>
            <a:pPr>
              <a:defRPr/>
            </a:pPr>
            <a:endParaRPr lang="el-GR"/>
          </a:p>
        </p:txBody>
      </p:sp>
      <p:sp>
        <p:nvSpPr>
          <p:cNvPr id="5" name="Rectangle 28"/>
          <p:cNvSpPr>
            <a:spLocks noGrp="1" noChangeArrowheads="1"/>
          </p:cNvSpPr>
          <p:nvPr>
            <p:ph type="ftr" sz="quarter" idx="11"/>
          </p:nvPr>
        </p:nvSpPr>
        <p:spPr>
          <a:ln/>
        </p:spPr>
        <p:txBody>
          <a:bodyPr/>
          <a:lstStyle>
            <a:lvl1pPr>
              <a:defRPr/>
            </a:lvl1pPr>
          </a:lstStyle>
          <a:p>
            <a:pPr>
              <a:defRPr/>
            </a:pPr>
            <a:endParaRPr lang="el-GR"/>
          </a:p>
        </p:txBody>
      </p:sp>
      <p:sp>
        <p:nvSpPr>
          <p:cNvPr id="6" name="Rectangle 29"/>
          <p:cNvSpPr>
            <a:spLocks noGrp="1" noChangeArrowheads="1"/>
          </p:cNvSpPr>
          <p:nvPr>
            <p:ph type="sldNum" sz="quarter" idx="12"/>
          </p:nvPr>
        </p:nvSpPr>
        <p:spPr>
          <a:ln/>
        </p:spPr>
        <p:txBody>
          <a:bodyPr/>
          <a:lstStyle>
            <a:lvl1pPr>
              <a:defRPr/>
            </a:lvl1pPr>
          </a:lstStyle>
          <a:p>
            <a:pPr>
              <a:defRPr/>
            </a:pPr>
            <a:fld id="{11ECEF14-73C4-4690-8A6C-FE2193C33B0D}" type="slidenum">
              <a:rPr lang="el-GR"/>
              <a:pPr>
                <a:defRPr/>
              </a:pPr>
              <a:t>‹#›</a:t>
            </a:fld>
            <a:endParaRPr lang="el-GR"/>
          </a:p>
        </p:txBody>
      </p:sp>
    </p:spTree>
    <p:extLst>
      <p:ext uri="{BB962C8B-B14F-4D97-AF65-F5344CB8AC3E}">
        <p14:creationId xmlns:p14="http://schemas.microsoft.com/office/powerpoint/2010/main" val="677948756"/>
      </p:ext>
    </p:extLst>
  </p:cSld>
  <p:clrMapOvr>
    <a:masterClrMapping/>
  </p:clrMapOvr>
  <p:transition spd="med">
    <p:random/>
    <p:sndAc>
      <p:stSnd>
        <p:snd r:embed="rId1" name="projctor.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27"/>
          <p:cNvSpPr>
            <a:spLocks noGrp="1" noChangeArrowheads="1"/>
          </p:cNvSpPr>
          <p:nvPr>
            <p:ph type="dt" sz="half" idx="10"/>
          </p:nvPr>
        </p:nvSpPr>
        <p:spPr>
          <a:ln/>
        </p:spPr>
        <p:txBody>
          <a:bodyPr/>
          <a:lstStyle>
            <a:lvl1pPr>
              <a:defRPr/>
            </a:lvl1pPr>
          </a:lstStyle>
          <a:p>
            <a:pPr>
              <a:defRPr/>
            </a:pPr>
            <a:endParaRPr lang="el-GR"/>
          </a:p>
        </p:txBody>
      </p:sp>
      <p:sp>
        <p:nvSpPr>
          <p:cNvPr id="5" name="Rectangle 28"/>
          <p:cNvSpPr>
            <a:spLocks noGrp="1" noChangeArrowheads="1"/>
          </p:cNvSpPr>
          <p:nvPr>
            <p:ph type="ftr" sz="quarter" idx="11"/>
          </p:nvPr>
        </p:nvSpPr>
        <p:spPr>
          <a:ln/>
        </p:spPr>
        <p:txBody>
          <a:bodyPr/>
          <a:lstStyle>
            <a:lvl1pPr>
              <a:defRPr/>
            </a:lvl1pPr>
          </a:lstStyle>
          <a:p>
            <a:pPr>
              <a:defRPr/>
            </a:pPr>
            <a:endParaRPr lang="el-GR"/>
          </a:p>
        </p:txBody>
      </p:sp>
      <p:sp>
        <p:nvSpPr>
          <p:cNvPr id="6" name="Rectangle 29"/>
          <p:cNvSpPr>
            <a:spLocks noGrp="1" noChangeArrowheads="1"/>
          </p:cNvSpPr>
          <p:nvPr>
            <p:ph type="sldNum" sz="quarter" idx="12"/>
          </p:nvPr>
        </p:nvSpPr>
        <p:spPr>
          <a:ln/>
        </p:spPr>
        <p:txBody>
          <a:bodyPr/>
          <a:lstStyle>
            <a:lvl1pPr>
              <a:defRPr/>
            </a:lvl1pPr>
          </a:lstStyle>
          <a:p>
            <a:pPr>
              <a:defRPr/>
            </a:pPr>
            <a:fld id="{D70C97D4-A75D-4940-A020-3018C8A0EFAE}" type="slidenum">
              <a:rPr lang="el-GR"/>
              <a:pPr>
                <a:defRPr/>
              </a:pPr>
              <a:t>‹#›</a:t>
            </a:fld>
            <a:endParaRPr lang="el-GR"/>
          </a:p>
        </p:txBody>
      </p:sp>
    </p:spTree>
    <p:extLst>
      <p:ext uri="{BB962C8B-B14F-4D97-AF65-F5344CB8AC3E}">
        <p14:creationId xmlns:p14="http://schemas.microsoft.com/office/powerpoint/2010/main" val="2238525268"/>
      </p:ext>
    </p:extLst>
  </p:cSld>
  <p:clrMapOvr>
    <a:masterClrMapping/>
  </p:clrMapOvr>
  <p:transition spd="med">
    <p:random/>
    <p:sndAc>
      <p:stSnd>
        <p:snd r:embed="rId1" name="projcto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7"/>
          <p:cNvSpPr>
            <a:spLocks noGrp="1" noChangeArrowheads="1"/>
          </p:cNvSpPr>
          <p:nvPr>
            <p:ph type="dt" sz="half" idx="10"/>
          </p:nvPr>
        </p:nvSpPr>
        <p:spPr>
          <a:ln/>
        </p:spPr>
        <p:txBody>
          <a:bodyPr/>
          <a:lstStyle>
            <a:lvl1pPr>
              <a:defRPr/>
            </a:lvl1pPr>
          </a:lstStyle>
          <a:p>
            <a:pPr>
              <a:defRPr/>
            </a:pPr>
            <a:endParaRPr lang="el-GR"/>
          </a:p>
        </p:txBody>
      </p:sp>
      <p:sp>
        <p:nvSpPr>
          <p:cNvPr id="6" name="Rectangle 28"/>
          <p:cNvSpPr>
            <a:spLocks noGrp="1" noChangeArrowheads="1"/>
          </p:cNvSpPr>
          <p:nvPr>
            <p:ph type="ftr" sz="quarter" idx="11"/>
          </p:nvPr>
        </p:nvSpPr>
        <p:spPr>
          <a:ln/>
        </p:spPr>
        <p:txBody>
          <a:bodyPr/>
          <a:lstStyle>
            <a:lvl1pPr>
              <a:defRPr/>
            </a:lvl1pPr>
          </a:lstStyle>
          <a:p>
            <a:pPr>
              <a:defRPr/>
            </a:pPr>
            <a:endParaRPr lang="el-GR"/>
          </a:p>
        </p:txBody>
      </p:sp>
      <p:sp>
        <p:nvSpPr>
          <p:cNvPr id="7" name="Rectangle 29"/>
          <p:cNvSpPr>
            <a:spLocks noGrp="1" noChangeArrowheads="1"/>
          </p:cNvSpPr>
          <p:nvPr>
            <p:ph type="sldNum" sz="quarter" idx="12"/>
          </p:nvPr>
        </p:nvSpPr>
        <p:spPr>
          <a:ln/>
        </p:spPr>
        <p:txBody>
          <a:bodyPr/>
          <a:lstStyle>
            <a:lvl1pPr>
              <a:defRPr/>
            </a:lvl1pPr>
          </a:lstStyle>
          <a:p>
            <a:pPr>
              <a:defRPr/>
            </a:pPr>
            <a:fld id="{C5CCB512-2138-4DAF-9974-39A7DDF1C990}" type="slidenum">
              <a:rPr lang="el-GR"/>
              <a:pPr>
                <a:defRPr/>
              </a:pPr>
              <a:t>‹#›</a:t>
            </a:fld>
            <a:endParaRPr lang="el-GR"/>
          </a:p>
        </p:txBody>
      </p:sp>
    </p:spTree>
    <p:extLst>
      <p:ext uri="{BB962C8B-B14F-4D97-AF65-F5344CB8AC3E}">
        <p14:creationId xmlns:p14="http://schemas.microsoft.com/office/powerpoint/2010/main" val="1079140537"/>
      </p:ext>
    </p:extLst>
  </p:cSld>
  <p:clrMapOvr>
    <a:masterClrMapping/>
  </p:clrMapOvr>
  <p:transition spd="med">
    <p:random/>
    <p:sndAc>
      <p:stSnd>
        <p:snd r:embed="rId1" name="projcto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7"/>
          <p:cNvSpPr>
            <a:spLocks noGrp="1" noChangeArrowheads="1"/>
          </p:cNvSpPr>
          <p:nvPr>
            <p:ph type="dt" sz="half" idx="10"/>
          </p:nvPr>
        </p:nvSpPr>
        <p:spPr>
          <a:ln/>
        </p:spPr>
        <p:txBody>
          <a:bodyPr/>
          <a:lstStyle>
            <a:lvl1pPr>
              <a:defRPr/>
            </a:lvl1pPr>
          </a:lstStyle>
          <a:p>
            <a:pPr>
              <a:defRPr/>
            </a:pPr>
            <a:endParaRPr lang="el-GR"/>
          </a:p>
        </p:txBody>
      </p:sp>
      <p:sp>
        <p:nvSpPr>
          <p:cNvPr id="8" name="Rectangle 28"/>
          <p:cNvSpPr>
            <a:spLocks noGrp="1" noChangeArrowheads="1"/>
          </p:cNvSpPr>
          <p:nvPr>
            <p:ph type="ftr" sz="quarter" idx="11"/>
          </p:nvPr>
        </p:nvSpPr>
        <p:spPr>
          <a:ln/>
        </p:spPr>
        <p:txBody>
          <a:bodyPr/>
          <a:lstStyle>
            <a:lvl1pPr>
              <a:defRPr/>
            </a:lvl1pPr>
          </a:lstStyle>
          <a:p>
            <a:pPr>
              <a:defRPr/>
            </a:pPr>
            <a:endParaRPr lang="el-GR"/>
          </a:p>
        </p:txBody>
      </p:sp>
      <p:sp>
        <p:nvSpPr>
          <p:cNvPr id="9" name="Rectangle 29"/>
          <p:cNvSpPr>
            <a:spLocks noGrp="1" noChangeArrowheads="1"/>
          </p:cNvSpPr>
          <p:nvPr>
            <p:ph type="sldNum" sz="quarter" idx="12"/>
          </p:nvPr>
        </p:nvSpPr>
        <p:spPr>
          <a:ln/>
        </p:spPr>
        <p:txBody>
          <a:bodyPr/>
          <a:lstStyle>
            <a:lvl1pPr>
              <a:defRPr/>
            </a:lvl1pPr>
          </a:lstStyle>
          <a:p>
            <a:pPr>
              <a:defRPr/>
            </a:pPr>
            <a:fld id="{36916FC0-4B48-4365-8CB0-7DD942187FDA}" type="slidenum">
              <a:rPr lang="el-GR"/>
              <a:pPr>
                <a:defRPr/>
              </a:pPr>
              <a:t>‹#›</a:t>
            </a:fld>
            <a:endParaRPr lang="el-GR"/>
          </a:p>
        </p:txBody>
      </p:sp>
    </p:spTree>
    <p:extLst>
      <p:ext uri="{BB962C8B-B14F-4D97-AF65-F5344CB8AC3E}">
        <p14:creationId xmlns:p14="http://schemas.microsoft.com/office/powerpoint/2010/main" val="670535932"/>
      </p:ext>
    </p:extLst>
  </p:cSld>
  <p:clrMapOvr>
    <a:masterClrMapping/>
  </p:clrMapOvr>
  <p:transition spd="med">
    <p:random/>
    <p:sndAc>
      <p:stSnd>
        <p:snd r:embed="rId1" name="projcto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27"/>
          <p:cNvSpPr>
            <a:spLocks noGrp="1" noChangeArrowheads="1"/>
          </p:cNvSpPr>
          <p:nvPr>
            <p:ph type="dt" sz="half" idx="10"/>
          </p:nvPr>
        </p:nvSpPr>
        <p:spPr>
          <a:ln/>
        </p:spPr>
        <p:txBody>
          <a:bodyPr/>
          <a:lstStyle>
            <a:lvl1pPr>
              <a:defRPr/>
            </a:lvl1pPr>
          </a:lstStyle>
          <a:p>
            <a:pPr>
              <a:defRPr/>
            </a:pPr>
            <a:endParaRPr lang="el-GR"/>
          </a:p>
        </p:txBody>
      </p:sp>
      <p:sp>
        <p:nvSpPr>
          <p:cNvPr id="4" name="Rectangle 28"/>
          <p:cNvSpPr>
            <a:spLocks noGrp="1" noChangeArrowheads="1"/>
          </p:cNvSpPr>
          <p:nvPr>
            <p:ph type="ftr" sz="quarter" idx="11"/>
          </p:nvPr>
        </p:nvSpPr>
        <p:spPr>
          <a:ln/>
        </p:spPr>
        <p:txBody>
          <a:bodyPr/>
          <a:lstStyle>
            <a:lvl1pPr>
              <a:defRPr/>
            </a:lvl1pPr>
          </a:lstStyle>
          <a:p>
            <a:pPr>
              <a:defRPr/>
            </a:pPr>
            <a:endParaRPr lang="el-GR"/>
          </a:p>
        </p:txBody>
      </p:sp>
      <p:sp>
        <p:nvSpPr>
          <p:cNvPr id="5" name="Rectangle 29"/>
          <p:cNvSpPr>
            <a:spLocks noGrp="1" noChangeArrowheads="1"/>
          </p:cNvSpPr>
          <p:nvPr>
            <p:ph type="sldNum" sz="quarter" idx="12"/>
          </p:nvPr>
        </p:nvSpPr>
        <p:spPr>
          <a:ln/>
        </p:spPr>
        <p:txBody>
          <a:bodyPr/>
          <a:lstStyle>
            <a:lvl1pPr>
              <a:defRPr/>
            </a:lvl1pPr>
          </a:lstStyle>
          <a:p>
            <a:pPr>
              <a:defRPr/>
            </a:pPr>
            <a:fld id="{A351AEE2-AFB8-4F69-BA52-93E0A7A97936}" type="slidenum">
              <a:rPr lang="el-GR"/>
              <a:pPr>
                <a:defRPr/>
              </a:pPr>
              <a:t>‹#›</a:t>
            </a:fld>
            <a:endParaRPr lang="el-GR"/>
          </a:p>
        </p:txBody>
      </p:sp>
    </p:spTree>
    <p:extLst>
      <p:ext uri="{BB962C8B-B14F-4D97-AF65-F5344CB8AC3E}">
        <p14:creationId xmlns:p14="http://schemas.microsoft.com/office/powerpoint/2010/main" val="445258250"/>
      </p:ext>
    </p:extLst>
  </p:cSld>
  <p:clrMapOvr>
    <a:masterClrMapping/>
  </p:clrMapOvr>
  <p:transition spd="med">
    <p:random/>
    <p:sndAc>
      <p:stSnd>
        <p:snd r:embed="rId1" name="projcto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l-GR"/>
          </a:p>
        </p:txBody>
      </p:sp>
      <p:sp>
        <p:nvSpPr>
          <p:cNvPr id="3" name="Rectangle 28"/>
          <p:cNvSpPr>
            <a:spLocks noGrp="1" noChangeArrowheads="1"/>
          </p:cNvSpPr>
          <p:nvPr>
            <p:ph type="ftr" sz="quarter" idx="11"/>
          </p:nvPr>
        </p:nvSpPr>
        <p:spPr>
          <a:ln/>
        </p:spPr>
        <p:txBody>
          <a:bodyPr/>
          <a:lstStyle>
            <a:lvl1pPr>
              <a:defRPr/>
            </a:lvl1pPr>
          </a:lstStyle>
          <a:p>
            <a:pPr>
              <a:defRPr/>
            </a:pPr>
            <a:endParaRPr lang="el-GR"/>
          </a:p>
        </p:txBody>
      </p:sp>
      <p:sp>
        <p:nvSpPr>
          <p:cNvPr id="4" name="Rectangle 29"/>
          <p:cNvSpPr>
            <a:spLocks noGrp="1" noChangeArrowheads="1"/>
          </p:cNvSpPr>
          <p:nvPr>
            <p:ph type="sldNum" sz="quarter" idx="12"/>
          </p:nvPr>
        </p:nvSpPr>
        <p:spPr>
          <a:ln/>
        </p:spPr>
        <p:txBody>
          <a:bodyPr/>
          <a:lstStyle>
            <a:lvl1pPr>
              <a:defRPr/>
            </a:lvl1pPr>
          </a:lstStyle>
          <a:p>
            <a:pPr>
              <a:defRPr/>
            </a:pPr>
            <a:fld id="{5FC6E60E-1B38-4231-91C7-B10A61FBE685}" type="slidenum">
              <a:rPr lang="el-GR"/>
              <a:pPr>
                <a:defRPr/>
              </a:pPr>
              <a:t>‹#›</a:t>
            </a:fld>
            <a:endParaRPr lang="el-GR"/>
          </a:p>
        </p:txBody>
      </p:sp>
    </p:spTree>
    <p:extLst>
      <p:ext uri="{BB962C8B-B14F-4D97-AF65-F5344CB8AC3E}">
        <p14:creationId xmlns:p14="http://schemas.microsoft.com/office/powerpoint/2010/main" val="816697745"/>
      </p:ext>
    </p:extLst>
  </p:cSld>
  <p:clrMapOvr>
    <a:masterClrMapping/>
  </p:clrMapOvr>
  <p:transition spd="med">
    <p:random/>
    <p:sndAc>
      <p:stSnd>
        <p:snd r:embed="rId1" name="projcto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27"/>
          <p:cNvSpPr>
            <a:spLocks noGrp="1" noChangeArrowheads="1"/>
          </p:cNvSpPr>
          <p:nvPr>
            <p:ph type="dt" sz="half" idx="10"/>
          </p:nvPr>
        </p:nvSpPr>
        <p:spPr>
          <a:ln/>
        </p:spPr>
        <p:txBody>
          <a:bodyPr/>
          <a:lstStyle>
            <a:lvl1pPr>
              <a:defRPr/>
            </a:lvl1pPr>
          </a:lstStyle>
          <a:p>
            <a:pPr>
              <a:defRPr/>
            </a:pPr>
            <a:endParaRPr lang="el-GR"/>
          </a:p>
        </p:txBody>
      </p:sp>
      <p:sp>
        <p:nvSpPr>
          <p:cNvPr id="6" name="Rectangle 28"/>
          <p:cNvSpPr>
            <a:spLocks noGrp="1" noChangeArrowheads="1"/>
          </p:cNvSpPr>
          <p:nvPr>
            <p:ph type="ftr" sz="quarter" idx="11"/>
          </p:nvPr>
        </p:nvSpPr>
        <p:spPr>
          <a:ln/>
        </p:spPr>
        <p:txBody>
          <a:bodyPr/>
          <a:lstStyle>
            <a:lvl1pPr>
              <a:defRPr/>
            </a:lvl1pPr>
          </a:lstStyle>
          <a:p>
            <a:pPr>
              <a:defRPr/>
            </a:pPr>
            <a:endParaRPr lang="el-GR"/>
          </a:p>
        </p:txBody>
      </p:sp>
      <p:sp>
        <p:nvSpPr>
          <p:cNvPr id="7" name="Rectangle 29"/>
          <p:cNvSpPr>
            <a:spLocks noGrp="1" noChangeArrowheads="1"/>
          </p:cNvSpPr>
          <p:nvPr>
            <p:ph type="sldNum" sz="quarter" idx="12"/>
          </p:nvPr>
        </p:nvSpPr>
        <p:spPr>
          <a:ln/>
        </p:spPr>
        <p:txBody>
          <a:bodyPr/>
          <a:lstStyle>
            <a:lvl1pPr>
              <a:defRPr/>
            </a:lvl1pPr>
          </a:lstStyle>
          <a:p>
            <a:pPr>
              <a:defRPr/>
            </a:pPr>
            <a:fld id="{963B1699-B927-4045-93CD-E228F356A82D}" type="slidenum">
              <a:rPr lang="el-GR"/>
              <a:pPr>
                <a:defRPr/>
              </a:pPr>
              <a:t>‹#›</a:t>
            </a:fld>
            <a:endParaRPr lang="el-GR"/>
          </a:p>
        </p:txBody>
      </p:sp>
    </p:spTree>
    <p:extLst>
      <p:ext uri="{BB962C8B-B14F-4D97-AF65-F5344CB8AC3E}">
        <p14:creationId xmlns:p14="http://schemas.microsoft.com/office/powerpoint/2010/main" val="3462286732"/>
      </p:ext>
    </p:extLst>
  </p:cSld>
  <p:clrMapOvr>
    <a:masterClrMapping/>
  </p:clrMapOvr>
  <p:transition spd="med">
    <p:random/>
    <p:sndAc>
      <p:stSnd>
        <p:snd r:embed="rId1" name="projcto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27"/>
          <p:cNvSpPr>
            <a:spLocks noGrp="1" noChangeArrowheads="1"/>
          </p:cNvSpPr>
          <p:nvPr>
            <p:ph type="dt" sz="half" idx="10"/>
          </p:nvPr>
        </p:nvSpPr>
        <p:spPr>
          <a:ln/>
        </p:spPr>
        <p:txBody>
          <a:bodyPr/>
          <a:lstStyle>
            <a:lvl1pPr>
              <a:defRPr/>
            </a:lvl1pPr>
          </a:lstStyle>
          <a:p>
            <a:pPr>
              <a:defRPr/>
            </a:pPr>
            <a:endParaRPr lang="el-GR"/>
          </a:p>
        </p:txBody>
      </p:sp>
      <p:sp>
        <p:nvSpPr>
          <p:cNvPr id="6" name="Rectangle 28"/>
          <p:cNvSpPr>
            <a:spLocks noGrp="1" noChangeArrowheads="1"/>
          </p:cNvSpPr>
          <p:nvPr>
            <p:ph type="ftr" sz="quarter" idx="11"/>
          </p:nvPr>
        </p:nvSpPr>
        <p:spPr>
          <a:ln/>
        </p:spPr>
        <p:txBody>
          <a:bodyPr/>
          <a:lstStyle>
            <a:lvl1pPr>
              <a:defRPr/>
            </a:lvl1pPr>
          </a:lstStyle>
          <a:p>
            <a:pPr>
              <a:defRPr/>
            </a:pPr>
            <a:endParaRPr lang="el-GR"/>
          </a:p>
        </p:txBody>
      </p:sp>
      <p:sp>
        <p:nvSpPr>
          <p:cNvPr id="7" name="Rectangle 29"/>
          <p:cNvSpPr>
            <a:spLocks noGrp="1" noChangeArrowheads="1"/>
          </p:cNvSpPr>
          <p:nvPr>
            <p:ph type="sldNum" sz="quarter" idx="12"/>
          </p:nvPr>
        </p:nvSpPr>
        <p:spPr>
          <a:ln/>
        </p:spPr>
        <p:txBody>
          <a:bodyPr/>
          <a:lstStyle>
            <a:lvl1pPr>
              <a:defRPr/>
            </a:lvl1pPr>
          </a:lstStyle>
          <a:p>
            <a:pPr>
              <a:defRPr/>
            </a:pPr>
            <a:fld id="{52A76EBB-9178-43CA-93CC-A5D1AED19F0F}" type="slidenum">
              <a:rPr lang="el-GR"/>
              <a:pPr>
                <a:defRPr/>
              </a:pPr>
              <a:t>‹#›</a:t>
            </a:fld>
            <a:endParaRPr lang="el-GR"/>
          </a:p>
        </p:txBody>
      </p:sp>
    </p:spTree>
    <p:extLst>
      <p:ext uri="{BB962C8B-B14F-4D97-AF65-F5344CB8AC3E}">
        <p14:creationId xmlns:p14="http://schemas.microsoft.com/office/powerpoint/2010/main" val="4198106194"/>
      </p:ext>
    </p:extLst>
  </p:cSld>
  <p:clrMapOvr>
    <a:masterClrMapping/>
  </p:clrMapOvr>
  <p:transition spd="med">
    <p:random/>
    <p:sndAc>
      <p:stSnd>
        <p:snd r:embed="rId1" name="projcto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38"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l-GR"/>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1"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4"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l-GR"/>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7"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50"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l-GR"/>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sp>
            <p:nvSpPr>
              <p:cNvPr id="1053"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l-GR"/>
              </a:p>
            </p:txBody>
          </p:sp>
        </p:grpSp>
        <p:sp>
          <p:nvSpPr>
            <p:cNvPr id="1033" name="Freeform 23"/>
            <p:cNvSpPr>
              <a:spLocks/>
            </p:cNvSpPr>
            <p:nvPr/>
          </p:nvSpPr>
          <p:spPr bwMode="ltGray">
            <a:xfrm rot="16200000" flipH="1">
              <a:off x="-1954" y="1951"/>
              <a:ext cx="4320" cy="412"/>
            </a:xfrm>
            <a:custGeom>
              <a:avLst/>
              <a:gdLst>
                <a:gd name="T0" fmla="*/ 0 w 5762"/>
                <a:gd name="T1" fmla="*/ 210 h 385"/>
                <a:gd name="T2" fmla="*/ 4320 w 5762"/>
                <a:gd name="T3" fmla="*/ 201 h 385"/>
                <a:gd name="T4" fmla="*/ 4320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34" name="Freeform 24"/>
            <p:cNvSpPr>
              <a:spLocks/>
            </p:cNvSpPr>
            <p:nvPr/>
          </p:nvSpPr>
          <p:spPr bwMode="ltGray">
            <a:xfrm rot="16200000" flipH="1">
              <a:off x="-1584" y="2062"/>
              <a:ext cx="4319" cy="189"/>
            </a:xfrm>
            <a:custGeom>
              <a:avLst/>
              <a:gdLst>
                <a:gd name="T0" fmla="*/ 0 w 5761"/>
                <a:gd name="T1" fmla="*/ 28 h 189"/>
                <a:gd name="T2" fmla="*/ 4319 w 5761"/>
                <a:gd name="T3" fmla="*/ 0 h 189"/>
                <a:gd name="T4" fmla="*/ 4319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a:defRPr/>
            </a:pPr>
            <a:endParaRPr lang="el-GR"/>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endParaRPr lang="el-G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mn-lt"/>
              </a:defRPr>
            </a:lvl1pPr>
          </a:lstStyle>
          <a:p>
            <a:pPr>
              <a:defRPr/>
            </a:pPr>
            <a:fld id="{3C3E9141-5247-417A-8D5F-D727C797AE8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med">
    <p:random/>
    <p:sndAc>
      <p:stSnd>
        <p:snd r:embed="rId15" name="projctor.wav"/>
      </p:stSnd>
    </p:sndAc>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8.wmf"/><Relationship Id="rId4" Type="http://schemas.openxmlformats.org/officeDocument/2006/relationships/oleObject" Target="../embeddings/oleObject10.bin"/></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9.wmf"/><Relationship Id="rId4" Type="http://schemas.openxmlformats.org/officeDocument/2006/relationships/oleObject" Target="../embeddings/oleObject11.bin"/></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oleObject" Target="../embeddings/___________________Microsoft_Office_Excel1.xls"/><Relationship Id="rId4" Type="http://schemas.openxmlformats.org/officeDocument/2006/relationships/oleObject" Target="../embeddings/oleObject12.bin"/></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1.wmf"/><Relationship Id="rId4" Type="http://schemas.openxmlformats.org/officeDocument/2006/relationships/oleObject" Target="../embeddings/oleObject13.bin"/></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2.wmf"/><Relationship Id="rId4" Type="http://schemas.openxmlformats.org/officeDocument/2006/relationships/oleObject" Target="../embeddings/oleObject14.bin"/></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13.wmf"/><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14.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2846"/>
            <a:ext cx="7772400" cy="1143000"/>
          </a:xfrm>
        </p:spPr>
        <p:txBody>
          <a:bodyPr/>
          <a:lstStyle/>
          <a:p>
            <a:r>
              <a:rPr lang="el-GR" dirty="0" smtClean="0"/>
              <a:t>Αύξηση Μετοχικού Κεφαλαίου </a:t>
            </a:r>
            <a:endParaRPr lang="el-GR" dirty="0"/>
          </a:p>
        </p:txBody>
      </p:sp>
      <p:sp>
        <p:nvSpPr>
          <p:cNvPr id="3" name="Θέση περιεχομένου 2"/>
          <p:cNvSpPr>
            <a:spLocks noGrp="1"/>
          </p:cNvSpPr>
          <p:nvPr>
            <p:ph idx="1"/>
          </p:nvPr>
        </p:nvSpPr>
        <p:spPr>
          <a:xfrm>
            <a:off x="0" y="980728"/>
            <a:ext cx="9144000" cy="5760640"/>
          </a:xfrm>
        </p:spPr>
        <p:txBody>
          <a:bodyPr/>
          <a:lstStyle/>
          <a:p>
            <a:pPr algn="just"/>
            <a:r>
              <a:rPr lang="el-GR" sz="3000" dirty="0" smtClean="0"/>
              <a:t>Το </a:t>
            </a:r>
            <a:r>
              <a:rPr lang="el-GR" sz="3000" b="1" dirty="0" smtClean="0">
                <a:solidFill>
                  <a:srgbClr val="FF0000"/>
                </a:solidFill>
              </a:rPr>
              <a:t>Κεφάλαιο της Εταιρίας </a:t>
            </a:r>
            <a:r>
              <a:rPr lang="el-GR" sz="3000" dirty="0" smtClean="0"/>
              <a:t>είναι ένα από τα κύρια στοιχεία που χρειάζεται για την σύστασή της και την σωστή και απρόσκοπτη λειτουργία της </a:t>
            </a:r>
          </a:p>
          <a:p>
            <a:pPr lvl="1" algn="just"/>
            <a:r>
              <a:rPr lang="el-GR" dirty="0" smtClean="0"/>
              <a:t>ως </a:t>
            </a:r>
            <a:r>
              <a:rPr lang="el-GR" b="1" dirty="0" smtClean="0">
                <a:solidFill>
                  <a:srgbClr val="FF0000"/>
                </a:solidFill>
              </a:rPr>
              <a:t>σταθερό στοιχείο του καταστατικού της</a:t>
            </a:r>
            <a:r>
              <a:rPr lang="el-GR" dirty="0" smtClean="0"/>
              <a:t>, </a:t>
            </a:r>
            <a:r>
              <a:rPr lang="el-GR" b="1" dirty="0" smtClean="0">
                <a:solidFill>
                  <a:srgbClr val="0000FF"/>
                </a:solidFill>
              </a:rPr>
              <a:t>δεν δύναται να μεταβάλλεται</a:t>
            </a:r>
            <a:r>
              <a:rPr lang="el-GR" dirty="0" smtClean="0"/>
              <a:t>, </a:t>
            </a:r>
            <a:r>
              <a:rPr lang="el-GR" b="1" dirty="0" smtClean="0">
                <a:solidFill>
                  <a:srgbClr val="FF0000"/>
                </a:solidFill>
              </a:rPr>
              <a:t>παρά μόνο με τις ειδικές διαδικασίες που ορίζει ο κωδ. Ν.2190/20</a:t>
            </a:r>
            <a:r>
              <a:rPr lang="el-GR" dirty="0" smtClean="0"/>
              <a:t>. </a:t>
            </a:r>
          </a:p>
          <a:p>
            <a:pPr algn="just"/>
            <a:r>
              <a:rPr lang="el-GR" dirty="0" smtClean="0"/>
              <a:t>Το </a:t>
            </a:r>
            <a:r>
              <a:rPr lang="el-GR" b="1" dirty="0" smtClean="0">
                <a:solidFill>
                  <a:srgbClr val="0000FF"/>
                </a:solidFill>
              </a:rPr>
              <a:t>κεφάλαιο αντιπροσωπεύει </a:t>
            </a:r>
            <a:r>
              <a:rPr lang="el-GR" dirty="0" smtClean="0"/>
              <a:t>και το ελάχιστο των περιουσιακών της στοιχείων, μέσω των οποίον η εταιρεία </a:t>
            </a:r>
            <a:r>
              <a:rPr lang="el-GR" b="1" dirty="0" smtClean="0">
                <a:solidFill>
                  <a:srgbClr val="0000FF"/>
                </a:solidFill>
              </a:rPr>
              <a:t>εξασφαλίζει την εξυπηρέτηση των υποχρεώσεών της προς τους τρίτους δανειστές της</a:t>
            </a:r>
            <a:r>
              <a:rPr lang="el-GR" dirty="0" smtClean="0"/>
              <a:t>. </a:t>
            </a:r>
          </a:p>
        </p:txBody>
      </p:sp>
    </p:spTree>
    <p:extLst>
      <p:ext uri="{BB962C8B-B14F-4D97-AF65-F5344CB8AC3E}">
        <p14:creationId xmlns:p14="http://schemas.microsoft.com/office/powerpoint/2010/main" val="2314333246"/>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a:xfrm>
            <a:off x="0" y="0"/>
            <a:ext cx="8943975" cy="1760538"/>
          </a:xfrm>
          <a:solidFill>
            <a:schemeClr val="bg1"/>
          </a:solidFill>
        </p:spPr>
        <p:txBody>
          <a:bodyPr/>
          <a:lstStyle/>
          <a:p>
            <a:pPr algn="ctr" eaLnBrk="1" hangingPunct="1"/>
            <a:r>
              <a:rPr lang="en-US" sz="3600" b="1" dirty="0" smtClean="0">
                <a:cs typeface="Times New Roman" pitchFamily="18" charset="0"/>
              </a:rPr>
              <a:t>A</a:t>
            </a:r>
            <a:r>
              <a:rPr lang="el-GR" sz="3600" b="1" dirty="0" err="1" smtClean="0">
                <a:cs typeface="Times New Roman" pitchFamily="18" charset="0"/>
              </a:rPr>
              <a:t>ύξηση</a:t>
            </a:r>
            <a:r>
              <a:rPr lang="el-GR" sz="3600" b="1" dirty="0" smtClean="0">
                <a:cs typeface="Times New Roman" pitchFamily="18" charset="0"/>
              </a:rPr>
              <a:t> του Μετοχικού Κεφαλαίου (Μ.Κ.) με μετοχοποίηση (κεφαλαιοποίηση) των αποθεματικών ή και της υπεραξίας παγίων</a:t>
            </a:r>
            <a:r>
              <a:rPr lang="el-GR" b="1" dirty="0" smtClean="0"/>
              <a:t> </a:t>
            </a:r>
          </a:p>
        </p:txBody>
      </p:sp>
      <p:sp>
        <p:nvSpPr>
          <p:cNvPr id="61443" name="Rectangle 2051"/>
          <p:cNvSpPr>
            <a:spLocks noGrp="1" noChangeArrowheads="1"/>
          </p:cNvSpPr>
          <p:nvPr>
            <p:ph idx="1"/>
          </p:nvPr>
        </p:nvSpPr>
        <p:spPr>
          <a:xfrm>
            <a:off x="0" y="1981200"/>
            <a:ext cx="9144000" cy="4876800"/>
          </a:xfrm>
          <a:solidFill>
            <a:schemeClr val="bg1"/>
          </a:solidFill>
        </p:spPr>
        <p:txBody>
          <a:bodyPr/>
          <a:lstStyle/>
          <a:p>
            <a:pPr algn="just" eaLnBrk="1" hangingPunct="1"/>
            <a:r>
              <a:rPr lang="el-GR" dirty="0" smtClean="0">
                <a:solidFill>
                  <a:srgbClr val="000000"/>
                </a:solidFill>
                <a:cs typeface="Tahoma" pitchFamily="34" charset="0"/>
              </a:rPr>
              <a:t>Με έκδοση </a:t>
            </a:r>
            <a:r>
              <a:rPr lang="el-GR" b="1" dirty="0" smtClean="0">
                <a:solidFill>
                  <a:srgbClr val="0000FF"/>
                </a:solidFill>
                <a:cs typeface="Tahoma" pitchFamily="34" charset="0"/>
              </a:rPr>
              <a:t>νέων μετοχών </a:t>
            </a:r>
            <a:r>
              <a:rPr lang="el-GR" dirty="0" smtClean="0">
                <a:solidFill>
                  <a:srgbClr val="000000"/>
                </a:solidFill>
                <a:cs typeface="Tahoma" pitchFamily="34" charset="0"/>
              </a:rPr>
              <a:t>και </a:t>
            </a:r>
            <a:r>
              <a:rPr lang="el-GR" b="1" dirty="0" smtClean="0">
                <a:solidFill>
                  <a:srgbClr val="0000FF"/>
                </a:solidFill>
                <a:cs typeface="Tahoma" pitchFamily="34" charset="0"/>
              </a:rPr>
              <a:t>δωρεάν διανομής αυτών</a:t>
            </a:r>
            <a:r>
              <a:rPr lang="el-GR" dirty="0" smtClean="0">
                <a:solidFill>
                  <a:srgbClr val="000000"/>
                </a:solidFill>
                <a:cs typeface="Tahoma" pitchFamily="34" charset="0"/>
              </a:rPr>
              <a:t> στους μετόχους ή</a:t>
            </a:r>
            <a:endParaRPr lang="el-GR" dirty="0" smtClean="0">
              <a:cs typeface="Times New Roman" pitchFamily="18" charset="0"/>
            </a:endParaRPr>
          </a:p>
          <a:p>
            <a:pPr algn="just" eaLnBrk="1" hangingPunct="1"/>
            <a:r>
              <a:rPr lang="el-GR" dirty="0" smtClean="0">
                <a:solidFill>
                  <a:srgbClr val="000000"/>
                </a:solidFill>
                <a:cs typeface="Tahoma" pitchFamily="34" charset="0"/>
              </a:rPr>
              <a:t>Με προσαρμογή </a:t>
            </a:r>
            <a:r>
              <a:rPr lang="el-GR" b="1" dirty="0">
                <a:solidFill>
                  <a:srgbClr val="0000FF"/>
                </a:solidFill>
                <a:cs typeface="Tahoma" pitchFamily="34" charset="0"/>
              </a:rPr>
              <a:t> </a:t>
            </a:r>
            <a:r>
              <a:rPr lang="el-GR" b="1" dirty="0" smtClean="0">
                <a:solidFill>
                  <a:srgbClr val="0000FF"/>
                </a:solidFill>
                <a:cs typeface="Tahoma" pitchFamily="34" charset="0"/>
              </a:rPr>
              <a:t>- αύξηση </a:t>
            </a:r>
            <a:r>
              <a:rPr lang="el-GR" b="1" dirty="0" smtClean="0">
                <a:solidFill>
                  <a:srgbClr val="FF0000"/>
                </a:solidFill>
                <a:cs typeface="Tahoma" pitchFamily="34" charset="0"/>
              </a:rPr>
              <a:t>της ονομαστικής αξίας </a:t>
            </a:r>
            <a:r>
              <a:rPr lang="el-GR" dirty="0" smtClean="0">
                <a:solidFill>
                  <a:srgbClr val="000000"/>
                </a:solidFill>
                <a:cs typeface="Tahoma" pitchFamily="34" charset="0"/>
              </a:rPr>
              <a:t>των ήδη υπαρχουσών μετοχών, </a:t>
            </a:r>
            <a:r>
              <a:rPr lang="el-GR" b="1" dirty="0" smtClean="0">
                <a:solidFill>
                  <a:srgbClr val="000000"/>
                </a:solidFill>
                <a:cs typeface="Tahoma" pitchFamily="34" charset="0"/>
              </a:rPr>
              <a:t>χωρίς την έκδοση νέων μετοχών.</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p:nvPr>
        </p:nvSpPr>
        <p:spPr>
          <a:xfrm>
            <a:off x="0" y="0"/>
            <a:ext cx="9144000" cy="6858000"/>
          </a:xfrm>
          <a:solidFill>
            <a:schemeClr val="bg1"/>
          </a:solidFill>
        </p:spPr>
        <p:txBody>
          <a:bodyPr/>
          <a:lstStyle/>
          <a:p>
            <a:pPr algn="just" eaLnBrk="1" hangingPunct="1"/>
            <a:r>
              <a:rPr lang="en-GB" sz="2600" dirty="0" err="1" smtClean="0">
                <a:solidFill>
                  <a:srgbClr val="000000"/>
                </a:solidFill>
                <a:cs typeface="Times New Roman" pitchFamily="18" charset="0"/>
              </a:rPr>
              <a:t>Όλ</a:t>
            </a:r>
            <a:r>
              <a:rPr lang="en-GB" sz="2600" dirty="0" smtClean="0">
                <a:solidFill>
                  <a:srgbClr val="000000"/>
                </a:solidFill>
                <a:cs typeface="Times New Roman" pitchFamily="18" charset="0"/>
              </a:rPr>
              <a:t>α τα ακόλουθα είναι αληθή, εκτός από:</a:t>
            </a:r>
          </a:p>
          <a:p>
            <a:pPr algn="just" eaLnBrk="1" hangingPunct="1"/>
            <a:r>
              <a:rPr lang="en-GB" sz="2600" dirty="0" smtClean="0">
                <a:solidFill>
                  <a:srgbClr val="000000"/>
                </a:solidFill>
                <a:cs typeface="Times New Roman" pitchFamily="18" charset="0"/>
              </a:rPr>
              <a:t>(α) Η υπ</a:t>
            </a:r>
            <a:r>
              <a:rPr lang="en-GB" sz="2600" dirty="0" err="1" smtClean="0">
                <a:solidFill>
                  <a:srgbClr val="000000"/>
                </a:solidFill>
                <a:cs typeface="Times New Roman" pitchFamily="18" charset="0"/>
              </a:rPr>
              <a:t>ερ</a:t>
            </a:r>
            <a:r>
              <a:rPr lang="en-GB" sz="2600" dirty="0" smtClean="0">
                <a:solidFill>
                  <a:srgbClr val="000000"/>
                </a:solidFill>
                <a:cs typeface="Times New Roman" pitchFamily="18" charset="0"/>
              </a:rPr>
              <a:t>αξία των παγίων προέρχεται από την προσαρμογή των τιμών (κτήσεως) των παγίων στις πραγματικές (τρέχουσες) τιμές λόγω πληθωρισμού.</a:t>
            </a:r>
          </a:p>
          <a:p>
            <a:pPr algn="just" eaLnBrk="1" hangingPunct="1"/>
            <a:r>
              <a:rPr lang="en-GB" sz="2600" dirty="0" smtClean="0">
                <a:solidFill>
                  <a:srgbClr val="000000"/>
                </a:solidFill>
                <a:cs typeface="Times New Roman" pitchFamily="18" charset="0"/>
              </a:rPr>
              <a:t>(β)  </a:t>
            </a:r>
            <a:r>
              <a:rPr lang="en-GB" sz="2600" dirty="0" err="1" smtClean="0">
                <a:solidFill>
                  <a:srgbClr val="000000"/>
                </a:solidFill>
                <a:cs typeface="Times New Roman" pitchFamily="18" charset="0"/>
              </a:rPr>
              <a:t>Με</a:t>
            </a:r>
            <a:r>
              <a:rPr lang="en-GB" sz="2600" dirty="0" smtClean="0">
                <a:solidFill>
                  <a:srgbClr val="000000"/>
                </a:solidFill>
                <a:cs typeface="Times New Roman" pitchFamily="18" charset="0"/>
              </a:rPr>
              <a:t> </a:t>
            </a:r>
            <a:r>
              <a:rPr lang="en-GB" sz="2600" dirty="0" err="1" smtClean="0">
                <a:solidFill>
                  <a:srgbClr val="000000"/>
                </a:solidFill>
                <a:cs typeface="Times New Roman" pitchFamily="18" charset="0"/>
              </a:rPr>
              <a:t>την</a:t>
            </a:r>
            <a:r>
              <a:rPr lang="en-GB" sz="2600" dirty="0" smtClean="0">
                <a:solidFill>
                  <a:srgbClr val="000000"/>
                </a:solidFill>
                <a:cs typeface="Times New Roman" pitchFamily="18" charset="0"/>
              </a:rPr>
              <a:t> </a:t>
            </a:r>
            <a:r>
              <a:rPr lang="en-GB" sz="2600" dirty="0" err="1" smtClean="0">
                <a:solidFill>
                  <a:srgbClr val="000000"/>
                </a:solidFill>
                <a:cs typeface="Times New Roman" pitchFamily="18" charset="0"/>
              </a:rPr>
              <a:t>μετοχο</a:t>
            </a:r>
            <a:r>
              <a:rPr lang="en-GB" sz="2600" dirty="0" smtClean="0">
                <a:solidFill>
                  <a:srgbClr val="000000"/>
                </a:solidFill>
                <a:cs typeface="Times New Roman" pitchFamily="18" charset="0"/>
              </a:rPr>
              <a:t>ποίηση (κεφαλαιοποίηση) των αποθεματικών και της υπεραξίας των παγίων η εταιρία μπορεί να εκδώσει νέες μετοχές, τις οποίες διανέμει υποχρεωτικά δωρεάν στους παλιούς μετόχους.</a:t>
            </a:r>
          </a:p>
          <a:p>
            <a:pPr algn="just" eaLnBrk="1" hangingPunct="1"/>
            <a:r>
              <a:rPr lang="en-GB" sz="2600" dirty="0" smtClean="0">
                <a:solidFill>
                  <a:srgbClr val="000000"/>
                </a:solidFill>
                <a:cs typeface="Times New Roman" pitchFamily="18" charset="0"/>
              </a:rPr>
              <a:t>(γ)  Η </a:t>
            </a:r>
            <a:r>
              <a:rPr lang="en-GB" sz="2600" dirty="0" err="1" smtClean="0">
                <a:solidFill>
                  <a:srgbClr val="000000"/>
                </a:solidFill>
                <a:cs typeface="Times New Roman" pitchFamily="18" charset="0"/>
              </a:rPr>
              <a:t>λογιστική</a:t>
            </a:r>
            <a:r>
              <a:rPr lang="en-GB" sz="2600" dirty="0" smtClean="0">
                <a:solidFill>
                  <a:srgbClr val="000000"/>
                </a:solidFill>
                <a:cs typeface="Times New Roman" pitchFamily="18" charset="0"/>
              </a:rPr>
              <a:t> α</a:t>
            </a:r>
            <a:r>
              <a:rPr lang="en-GB" sz="2600" dirty="0" err="1" smtClean="0">
                <a:solidFill>
                  <a:srgbClr val="000000"/>
                </a:solidFill>
                <a:cs typeface="Times New Roman" pitchFamily="18" charset="0"/>
              </a:rPr>
              <a:t>ξί</a:t>
            </a:r>
            <a:r>
              <a:rPr lang="en-GB" sz="2600" dirty="0" smtClean="0">
                <a:solidFill>
                  <a:srgbClr val="000000"/>
                </a:solidFill>
                <a:cs typeface="Times New Roman" pitchFamily="18" charset="0"/>
              </a:rPr>
              <a:t>α της μετοχής, μετά την μετοχοποίηση και διανομή δωρεάν </a:t>
            </a:r>
            <a:r>
              <a:rPr lang="en-GB" sz="2600" dirty="0">
                <a:solidFill>
                  <a:srgbClr val="000000"/>
                </a:solidFill>
                <a:cs typeface="Times New Roman" pitchFamily="18" charset="0"/>
              </a:rPr>
              <a:t>μετοχών, αυξάνεται, διότι τα ίδια κεφάλαια - η καθαρή θέση της εταιρίας που </a:t>
            </a:r>
            <a:r>
              <a:rPr lang="en-GB" sz="2600" dirty="0" smtClean="0">
                <a:solidFill>
                  <a:srgbClr val="000000"/>
                </a:solidFill>
                <a:cs typeface="Times New Roman" pitchFamily="18" charset="0"/>
              </a:rPr>
              <a:t>παραμένει αμετάβλητη διαιρείται με μεγαλύτερο αριθμό μετοχών. +</a:t>
            </a:r>
          </a:p>
          <a:p>
            <a:pPr algn="just" eaLnBrk="1" hangingPunct="1"/>
            <a:r>
              <a:rPr lang="el-GR" sz="2600" dirty="0" smtClean="0">
                <a:cs typeface="Times New Roman" pitchFamily="18" charset="0"/>
              </a:rPr>
              <a:t>(δ) Η χρηματιστηριακή τιμή της μετοχής μετά την μετοχοποίηση και διανομή δωρεάν μετοχών θα παρουσιάσει μείωση</a:t>
            </a:r>
            <a:r>
              <a:rPr lang="el-GR" sz="2600" dirty="0" smtClean="0"/>
              <a:t> </a:t>
            </a:r>
          </a:p>
        </p:txBody>
      </p:sp>
    </p:spTree>
  </p:cSld>
  <p:clrMapOvr>
    <a:masterClrMapping/>
  </p:clrMapOvr>
  <p:transition spd="med">
    <p:random/>
    <p:sndAc>
      <p:stSnd>
        <p:snd r:embed="rId2" name="projctor.wav"/>
      </p:stSnd>
    </p:sndAc>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p:nvPr>
        </p:nvSpPr>
        <p:spPr>
          <a:xfrm>
            <a:off x="107504" y="908720"/>
            <a:ext cx="8838059" cy="5187280"/>
          </a:xfrm>
        </p:spPr>
        <p:txBody>
          <a:bodyPr/>
          <a:lstStyle/>
          <a:p>
            <a:pPr algn="just" eaLnBrk="1" hangingPunct="1"/>
            <a:r>
              <a:rPr lang="en-GB" dirty="0" err="1" smtClean="0">
                <a:solidFill>
                  <a:srgbClr val="000000"/>
                </a:solidFill>
                <a:latin typeface="Bookman Old Style" pitchFamily="18" charset="0"/>
                <a:cs typeface="Times New Roman" pitchFamily="18" charset="0"/>
              </a:rPr>
              <a:t>Ποιο</a:t>
            </a:r>
            <a:r>
              <a:rPr lang="en-GB" dirty="0" smtClean="0">
                <a:solidFill>
                  <a:srgbClr val="000000"/>
                </a:solidFill>
                <a:latin typeface="Bookman Old Style" pitchFamily="18" charset="0"/>
                <a:cs typeface="Times New Roman" pitchFamily="18" charset="0"/>
              </a:rPr>
              <a:t> από τα α</a:t>
            </a:r>
            <a:r>
              <a:rPr lang="en-GB" dirty="0" err="1" smtClean="0">
                <a:solidFill>
                  <a:srgbClr val="000000"/>
                </a:solidFill>
                <a:latin typeface="Bookman Old Style" pitchFamily="18" charset="0"/>
                <a:cs typeface="Times New Roman" pitchFamily="18" charset="0"/>
              </a:rPr>
              <a:t>κόλουθ</a:t>
            </a:r>
            <a:r>
              <a:rPr lang="en-GB" dirty="0" smtClean="0">
                <a:solidFill>
                  <a:srgbClr val="000000"/>
                </a:solidFill>
                <a:latin typeface="Bookman Old Style" pitchFamily="18" charset="0"/>
                <a:cs typeface="Times New Roman" pitchFamily="18" charset="0"/>
              </a:rPr>
              <a:t>α μεγέθη του ισολογισμού επηρεάζεται από την διάσπαση μετοχών (stock split): </a:t>
            </a:r>
          </a:p>
          <a:p>
            <a:pPr algn="just" eaLnBrk="1" hangingPunct="1"/>
            <a:r>
              <a:rPr lang="en-GB" dirty="0" smtClean="0">
                <a:solidFill>
                  <a:srgbClr val="000000"/>
                </a:solidFill>
                <a:latin typeface="Bookman Old Style" pitchFamily="18" charset="0"/>
                <a:cs typeface="Times New Roman" pitchFamily="18" charset="0"/>
              </a:rPr>
              <a:t>(α) </a:t>
            </a:r>
            <a:r>
              <a:rPr lang="en-GB" dirty="0" err="1" smtClean="0">
                <a:solidFill>
                  <a:srgbClr val="000000"/>
                </a:solidFill>
                <a:latin typeface="Bookman Old Style" pitchFamily="18" charset="0"/>
                <a:cs typeface="Times New Roman" pitchFamily="18" charset="0"/>
              </a:rPr>
              <a:t>Το</a:t>
            </a:r>
            <a:r>
              <a:rPr lang="en-GB" dirty="0" smtClean="0">
                <a:solidFill>
                  <a:srgbClr val="000000"/>
                </a:solidFill>
                <a:latin typeface="Bookman Old Style" pitchFamily="18" charset="0"/>
                <a:cs typeface="Times New Roman" pitchFamily="18" charset="0"/>
              </a:rPr>
              <a:t> </a:t>
            </a:r>
            <a:r>
              <a:rPr lang="en-GB" dirty="0" err="1" smtClean="0">
                <a:solidFill>
                  <a:srgbClr val="000000"/>
                </a:solidFill>
                <a:latin typeface="Bookman Old Style" pitchFamily="18" charset="0"/>
                <a:cs typeface="Times New Roman" pitchFamily="18" charset="0"/>
              </a:rPr>
              <a:t>μετοχικό</a:t>
            </a:r>
            <a:r>
              <a:rPr lang="en-GB" dirty="0" smtClean="0">
                <a:solidFill>
                  <a:srgbClr val="000000"/>
                </a:solidFill>
                <a:latin typeface="Bookman Old Style" pitchFamily="18" charset="0"/>
                <a:cs typeface="Times New Roman" pitchFamily="18" charset="0"/>
              </a:rPr>
              <a:t> </a:t>
            </a:r>
            <a:r>
              <a:rPr lang="en-GB" dirty="0" err="1" smtClean="0">
                <a:solidFill>
                  <a:srgbClr val="000000"/>
                </a:solidFill>
                <a:latin typeface="Bookman Old Style" pitchFamily="18" charset="0"/>
                <a:cs typeface="Times New Roman" pitchFamily="18" charset="0"/>
              </a:rPr>
              <a:t>κεφάλ</a:t>
            </a:r>
            <a:r>
              <a:rPr lang="en-GB" dirty="0" smtClean="0">
                <a:solidFill>
                  <a:srgbClr val="000000"/>
                </a:solidFill>
                <a:latin typeface="Bookman Old Style" pitchFamily="18" charset="0"/>
                <a:cs typeface="Times New Roman" pitchFamily="18" charset="0"/>
              </a:rPr>
              <a:t>αιο </a:t>
            </a:r>
          </a:p>
          <a:p>
            <a:pPr algn="just" eaLnBrk="1" hangingPunct="1"/>
            <a:r>
              <a:rPr lang="en-GB" dirty="0" smtClean="0">
                <a:solidFill>
                  <a:srgbClr val="000000"/>
                </a:solidFill>
                <a:latin typeface="Bookman Old Style" pitchFamily="18" charset="0"/>
                <a:cs typeface="Times New Roman" pitchFamily="18" charset="0"/>
              </a:rPr>
              <a:t>(β) </a:t>
            </a:r>
            <a:r>
              <a:rPr lang="en-GB" dirty="0" err="1">
                <a:solidFill>
                  <a:srgbClr val="000000"/>
                </a:solidFill>
                <a:latin typeface="Bookman Old Style" pitchFamily="18" charset="0"/>
                <a:cs typeface="Times New Roman" pitchFamily="18" charset="0"/>
              </a:rPr>
              <a:t>Το</a:t>
            </a:r>
            <a:r>
              <a:rPr lang="en-GB" dirty="0">
                <a:solidFill>
                  <a:srgbClr val="000000"/>
                </a:solidFill>
                <a:latin typeface="Bookman Old Style" pitchFamily="18" charset="0"/>
                <a:cs typeface="Times New Roman" pitchFamily="18" charset="0"/>
              </a:rPr>
              <a:t> </a:t>
            </a:r>
            <a:r>
              <a:rPr lang="en-GB" dirty="0" err="1">
                <a:solidFill>
                  <a:srgbClr val="000000"/>
                </a:solidFill>
                <a:latin typeface="Bookman Old Style" pitchFamily="18" charset="0"/>
                <a:cs typeface="Times New Roman" pitchFamily="18" charset="0"/>
              </a:rPr>
              <a:t>κεφάλ</a:t>
            </a:r>
            <a:r>
              <a:rPr lang="en-GB" dirty="0">
                <a:solidFill>
                  <a:srgbClr val="000000"/>
                </a:solidFill>
                <a:latin typeface="Bookman Old Style" pitchFamily="18" charset="0"/>
                <a:cs typeface="Times New Roman" pitchFamily="18" charset="0"/>
              </a:rPr>
              <a:t>αιο κίνησης </a:t>
            </a:r>
          </a:p>
          <a:p>
            <a:pPr algn="just" eaLnBrk="1" hangingPunct="1"/>
            <a:r>
              <a:rPr lang="en-GB" dirty="0">
                <a:solidFill>
                  <a:srgbClr val="000000"/>
                </a:solidFill>
                <a:latin typeface="Bookman Old Style" pitchFamily="18" charset="0"/>
                <a:cs typeface="Times New Roman" pitchFamily="18" charset="0"/>
              </a:rPr>
              <a:t>(γ) Τα </a:t>
            </a:r>
            <a:r>
              <a:rPr lang="en-GB" dirty="0" err="1">
                <a:solidFill>
                  <a:srgbClr val="000000"/>
                </a:solidFill>
                <a:latin typeface="Bookman Old Style" pitchFamily="18" charset="0"/>
                <a:cs typeface="Times New Roman" pitchFamily="18" charset="0"/>
              </a:rPr>
              <a:t>κέρδη</a:t>
            </a:r>
            <a:r>
              <a:rPr lang="en-GB" dirty="0">
                <a:solidFill>
                  <a:srgbClr val="000000"/>
                </a:solidFill>
                <a:latin typeface="Bookman Old Style" pitchFamily="18" charset="0"/>
                <a:cs typeface="Times New Roman" pitchFamily="18" charset="0"/>
              </a:rPr>
              <a:t> </a:t>
            </a:r>
            <a:r>
              <a:rPr lang="en-GB" dirty="0" err="1">
                <a:solidFill>
                  <a:srgbClr val="000000"/>
                </a:solidFill>
                <a:latin typeface="Bookman Old Style" pitchFamily="18" charset="0"/>
                <a:cs typeface="Times New Roman" pitchFamily="18" charset="0"/>
              </a:rPr>
              <a:t>κεφ</a:t>
            </a:r>
            <a:r>
              <a:rPr lang="en-GB" dirty="0">
                <a:solidFill>
                  <a:srgbClr val="000000"/>
                </a:solidFill>
                <a:latin typeface="Bookman Old Style" pitchFamily="18" charset="0"/>
                <a:cs typeface="Times New Roman" pitchFamily="18" charset="0"/>
              </a:rPr>
              <a:t>αλαίου </a:t>
            </a:r>
          </a:p>
          <a:p>
            <a:pPr algn="just" eaLnBrk="1" hangingPunct="1"/>
            <a:r>
              <a:rPr lang="el-GR" dirty="0">
                <a:solidFill>
                  <a:srgbClr val="000000"/>
                </a:solidFill>
                <a:latin typeface="Bookman Old Style" pitchFamily="18" charset="0"/>
                <a:cs typeface="Times New Roman" pitchFamily="18" charset="0"/>
              </a:rPr>
              <a:t>(δ) Η χρηματιστηριακή τιμή της μετοχής   + </a:t>
            </a:r>
          </a:p>
        </p:txBody>
      </p:sp>
    </p:spTree>
  </p:cSld>
  <p:clrMapOvr>
    <a:masterClrMapping/>
  </p:clrMapOvr>
  <p:transition spd="med">
    <p:random/>
    <p:sndAc>
      <p:stSnd>
        <p:snd r:embed="rId2" name="projctor.wav"/>
      </p:stSnd>
    </p:sndAc>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p:nvPr>
        </p:nvSpPr>
        <p:spPr/>
        <p:txBody>
          <a:bodyPr/>
          <a:lstStyle/>
          <a:p>
            <a:pPr algn="just" eaLnBrk="1" hangingPunct="1"/>
            <a:r>
              <a:rPr lang="en-GB" dirty="0" smtClean="0">
                <a:solidFill>
                  <a:srgbClr val="000000"/>
                </a:solidFill>
                <a:latin typeface="Bookman Old Style" pitchFamily="18" charset="0"/>
                <a:cs typeface="Times New Roman" pitchFamily="18" charset="0"/>
              </a:rPr>
              <a:t>Η </a:t>
            </a:r>
            <a:r>
              <a:rPr lang="en-GB" dirty="0" err="1" smtClean="0">
                <a:solidFill>
                  <a:srgbClr val="000000"/>
                </a:solidFill>
                <a:latin typeface="Bookman Old Style" pitchFamily="18" charset="0"/>
                <a:cs typeface="Times New Roman" pitchFamily="18" charset="0"/>
              </a:rPr>
              <a:t>λογιστική</a:t>
            </a:r>
            <a:r>
              <a:rPr lang="en-GB" dirty="0" smtClean="0">
                <a:solidFill>
                  <a:srgbClr val="000000"/>
                </a:solidFill>
                <a:latin typeface="Bookman Old Style" pitchFamily="18" charset="0"/>
                <a:cs typeface="Times New Roman" pitchFamily="18" charset="0"/>
              </a:rPr>
              <a:t> α</a:t>
            </a:r>
            <a:r>
              <a:rPr lang="en-GB" dirty="0" err="1" smtClean="0">
                <a:solidFill>
                  <a:srgbClr val="000000"/>
                </a:solidFill>
                <a:latin typeface="Bookman Old Style" pitchFamily="18" charset="0"/>
                <a:cs typeface="Times New Roman" pitchFamily="18" charset="0"/>
              </a:rPr>
              <a:t>ξί</a:t>
            </a:r>
            <a:r>
              <a:rPr lang="en-GB" dirty="0" smtClean="0">
                <a:solidFill>
                  <a:srgbClr val="000000"/>
                </a:solidFill>
                <a:latin typeface="Bookman Old Style" pitchFamily="18" charset="0"/>
                <a:cs typeface="Times New Roman" pitchFamily="18" charset="0"/>
              </a:rPr>
              <a:t>α της μετοχής, μετά την μετοχοποίηση και διανομή δωρεάν μετοχών</a:t>
            </a:r>
          </a:p>
          <a:p>
            <a:pPr algn="just" eaLnBrk="1" hangingPunct="1"/>
            <a:r>
              <a:rPr lang="en-GB" dirty="0" smtClean="0">
                <a:solidFill>
                  <a:srgbClr val="000000"/>
                </a:solidFill>
                <a:latin typeface="Bookman Old Style" pitchFamily="18" charset="0"/>
                <a:cs typeface="Times New Roman" pitchFamily="18" charset="0"/>
              </a:rPr>
              <a:t>(α)  </a:t>
            </a:r>
            <a:r>
              <a:rPr lang="en-GB" dirty="0" err="1">
                <a:solidFill>
                  <a:srgbClr val="000000"/>
                </a:solidFill>
                <a:latin typeface="Bookman Old Style" pitchFamily="18" charset="0"/>
                <a:cs typeface="Times New Roman" pitchFamily="18" charset="0"/>
              </a:rPr>
              <a:t>μειώνετ</a:t>
            </a:r>
            <a:r>
              <a:rPr lang="en-GB" dirty="0">
                <a:solidFill>
                  <a:srgbClr val="000000"/>
                </a:solidFill>
                <a:latin typeface="Bookman Old Style" pitchFamily="18" charset="0"/>
                <a:cs typeface="Times New Roman" pitchFamily="18" charset="0"/>
              </a:rPr>
              <a:t>αι  </a:t>
            </a:r>
            <a:r>
              <a:rPr lang="el-GR" dirty="0" smtClean="0">
                <a:solidFill>
                  <a:srgbClr val="000000"/>
                </a:solidFill>
                <a:latin typeface="Bookman Old Style" pitchFamily="18" charset="0"/>
                <a:cs typeface="Times New Roman" pitchFamily="18" charset="0"/>
              </a:rPr>
              <a:t>+</a:t>
            </a:r>
            <a:endParaRPr lang="en-GB" dirty="0">
              <a:solidFill>
                <a:srgbClr val="000000"/>
              </a:solidFill>
              <a:latin typeface="Bookman Old Style" pitchFamily="18" charset="0"/>
              <a:cs typeface="Times New Roman" pitchFamily="18" charset="0"/>
            </a:endParaRPr>
          </a:p>
          <a:p>
            <a:pPr algn="just" eaLnBrk="1" hangingPunct="1"/>
            <a:r>
              <a:rPr lang="en-GB" dirty="0">
                <a:solidFill>
                  <a:srgbClr val="000000"/>
                </a:solidFill>
                <a:latin typeface="Bookman Old Style" pitchFamily="18" charset="0"/>
                <a:cs typeface="Times New Roman" pitchFamily="18" charset="0"/>
              </a:rPr>
              <a:t>(β)  α</a:t>
            </a:r>
            <a:r>
              <a:rPr lang="en-GB" dirty="0" err="1">
                <a:solidFill>
                  <a:srgbClr val="000000"/>
                </a:solidFill>
                <a:latin typeface="Bookman Old Style" pitchFamily="18" charset="0"/>
                <a:cs typeface="Times New Roman" pitchFamily="18" charset="0"/>
              </a:rPr>
              <a:t>υξάνετ</a:t>
            </a:r>
            <a:r>
              <a:rPr lang="en-GB" dirty="0">
                <a:solidFill>
                  <a:srgbClr val="000000"/>
                </a:solidFill>
                <a:latin typeface="Bookman Old Style" pitchFamily="18" charset="0"/>
                <a:cs typeface="Times New Roman" pitchFamily="18" charset="0"/>
              </a:rPr>
              <a:t>αι</a:t>
            </a:r>
          </a:p>
          <a:p>
            <a:pPr algn="just" eaLnBrk="1" hangingPunct="1"/>
            <a:r>
              <a:rPr lang="en-GB" dirty="0">
                <a:solidFill>
                  <a:srgbClr val="000000"/>
                </a:solidFill>
                <a:latin typeface="Bookman Old Style" pitchFamily="18" charset="0"/>
                <a:cs typeface="Times New Roman" pitchFamily="18" charset="0"/>
              </a:rPr>
              <a:t>(γ)  </a:t>
            </a:r>
            <a:r>
              <a:rPr lang="en-GB" dirty="0" err="1">
                <a:solidFill>
                  <a:srgbClr val="000000"/>
                </a:solidFill>
                <a:latin typeface="Bookman Old Style" pitchFamily="18" charset="0"/>
                <a:cs typeface="Times New Roman" pitchFamily="18" charset="0"/>
              </a:rPr>
              <a:t>δεν</a:t>
            </a:r>
            <a:r>
              <a:rPr lang="en-GB" dirty="0">
                <a:solidFill>
                  <a:srgbClr val="000000"/>
                </a:solidFill>
                <a:latin typeface="Bookman Old Style" pitchFamily="18" charset="0"/>
                <a:cs typeface="Times New Roman" pitchFamily="18" charset="0"/>
              </a:rPr>
              <a:t> επ</a:t>
            </a:r>
            <a:r>
              <a:rPr lang="en-GB" dirty="0" err="1">
                <a:solidFill>
                  <a:srgbClr val="000000"/>
                </a:solidFill>
                <a:latin typeface="Bookman Old Style" pitchFamily="18" charset="0"/>
                <a:cs typeface="Times New Roman" pitchFamily="18" charset="0"/>
              </a:rPr>
              <a:t>ηρεάζετ</a:t>
            </a:r>
            <a:r>
              <a:rPr lang="en-GB" dirty="0">
                <a:solidFill>
                  <a:srgbClr val="000000"/>
                </a:solidFill>
                <a:latin typeface="Bookman Old Style" pitchFamily="18" charset="0"/>
                <a:cs typeface="Times New Roman" pitchFamily="18" charset="0"/>
              </a:rPr>
              <a:t>αι</a:t>
            </a:r>
          </a:p>
          <a:p>
            <a:pPr eaLnBrk="1" hangingPunct="1"/>
            <a:r>
              <a:rPr lang="el-GR" dirty="0">
                <a:solidFill>
                  <a:srgbClr val="000000"/>
                </a:solidFill>
                <a:latin typeface="Bookman Old Style" pitchFamily="18" charset="0"/>
                <a:cs typeface="Times New Roman" pitchFamily="18" charset="0"/>
              </a:rPr>
              <a:t>(δ)  εξαρτάται από τις συνθήκες στην χρηματιστηριακή αγορά </a:t>
            </a:r>
          </a:p>
        </p:txBody>
      </p:sp>
    </p:spTree>
  </p:cSld>
  <p:clrMapOvr>
    <a:masterClrMapping/>
  </p:clrMapOvr>
  <p:transition spd="med">
    <p:random/>
    <p:sndAc>
      <p:stSnd>
        <p:snd r:embed="rId2" name="projctor.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1027"/>
          <p:cNvSpPr>
            <a:spLocks noGrp="1" noChangeArrowheads="1"/>
          </p:cNvSpPr>
          <p:nvPr>
            <p:ph idx="1"/>
          </p:nvPr>
        </p:nvSpPr>
        <p:spPr>
          <a:xfrm>
            <a:off x="0" y="0"/>
            <a:ext cx="8955088" cy="6858000"/>
          </a:xfrm>
          <a:solidFill>
            <a:schemeClr val="bg1"/>
          </a:solidFill>
        </p:spPr>
        <p:txBody>
          <a:bodyPr/>
          <a:lstStyle/>
          <a:p>
            <a:pPr algn="just" eaLnBrk="1" hangingPunct="1"/>
            <a:r>
              <a:rPr lang="el-GR" smtClean="0">
                <a:solidFill>
                  <a:srgbClr val="000000"/>
                </a:solidFill>
                <a:cs typeface="Tahoma" pitchFamily="34" charset="0"/>
              </a:rPr>
              <a:t>Με την έναρξη της πρώτης χρηματιστηριακής συνεδρίασης μετά την αποκοπή δικαιώματος η προσφορά και η ζήτηση των μετοχών διαμορφώνει την νέα τιμή της μετοχής</a:t>
            </a:r>
            <a:endParaRPr lang="el-GR" smtClean="0">
              <a:solidFill>
                <a:srgbClr val="000000"/>
              </a:solidFill>
            </a:endParaRPr>
          </a:p>
          <a:p>
            <a:pPr lvl="1" algn="just" eaLnBrk="1" hangingPunct="1"/>
            <a:r>
              <a:rPr lang="el-GR" smtClean="0">
                <a:solidFill>
                  <a:srgbClr val="000000"/>
                </a:solidFill>
              </a:rPr>
              <a:t>Η</a:t>
            </a:r>
            <a:r>
              <a:rPr lang="el-GR" smtClean="0">
                <a:solidFill>
                  <a:srgbClr val="000000"/>
                </a:solidFill>
                <a:cs typeface="Tahoma" pitchFamily="34" charset="0"/>
              </a:rPr>
              <a:t> οποία </a:t>
            </a:r>
            <a:r>
              <a:rPr lang="el-GR" smtClean="0">
                <a:solidFill>
                  <a:srgbClr val="000000"/>
                </a:solidFill>
              </a:rPr>
              <a:t>τ</a:t>
            </a:r>
            <a:r>
              <a:rPr lang="el-GR" smtClean="0">
                <a:solidFill>
                  <a:srgbClr val="000000"/>
                </a:solidFill>
                <a:cs typeface="Tahoma" pitchFamily="34" charset="0"/>
              </a:rPr>
              <a:t>ις περισσότερες περιπτώσεις διαμορφώνεται πολύ πλησίον στην προσαρμοσμένη (θεωρητική) τιμή, </a:t>
            </a:r>
            <a:endParaRPr lang="en-US" smtClean="0">
              <a:solidFill>
                <a:srgbClr val="000000"/>
              </a:solidFill>
              <a:cs typeface="Tahoma" pitchFamily="34" charset="0"/>
            </a:endParaRPr>
          </a:p>
          <a:p>
            <a:pPr lvl="2" algn="just" eaLnBrk="1" hangingPunct="1"/>
            <a:r>
              <a:rPr lang="el-GR" sz="2800" b="1" smtClean="0">
                <a:solidFill>
                  <a:srgbClr val="000000"/>
                </a:solidFill>
                <a:cs typeface="Tahoma" pitchFamily="34" charset="0"/>
              </a:rPr>
              <a:t>κυρί</a:t>
            </a:r>
            <a:r>
              <a:rPr lang="el-GR" sz="2800" b="1" smtClean="0">
                <a:solidFill>
                  <a:srgbClr val="000000"/>
                </a:solidFill>
              </a:rPr>
              <a:t>ω</a:t>
            </a:r>
            <a:r>
              <a:rPr lang="el-GR" sz="2800" b="1" smtClean="0">
                <a:solidFill>
                  <a:srgbClr val="000000"/>
                </a:solidFill>
                <a:cs typeface="Tahoma" pitchFamily="34" charset="0"/>
              </a:rPr>
              <a:t>ς σε περιόδους σταθερότητας της χρηματιστηριακής αγοράς.</a:t>
            </a:r>
          </a:p>
        </p:txBody>
      </p:sp>
    </p:spTree>
    <p:extLst>
      <p:ext uri="{BB962C8B-B14F-4D97-AF65-F5344CB8AC3E}">
        <p14:creationId xmlns:p14="http://schemas.microsoft.com/office/powerpoint/2010/main" val="1712254752"/>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wipe(left)">
                                      <p:cBhvr>
                                        <p:cTn id="10" dur="500"/>
                                        <p:tgtEl>
                                          <p:spTgt spid="778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Effect transition="in" filter="wipe(left)">
                                      <p:cBhvr>
                                        <p:cTn id="13"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pPr algn="just"/>
            <a:r>
              <a:rPr lang="el-GR" sz="2800" dirty="0" smtClean="0"/>
              <a:t>Αποθεματικά</a:t>
            </a:r>
            <a:r>
              <a:rPr lang="en-US" sz="2800" dirty="0" smtClean="0"/>
              <a:t>: </a:t>
            </a:r>
            <a:r>
              <a:rPr lang="el-GR" sz="2800" dirty="0" smtClean="0"/>
              <a:t> Λογιστικός όρος που αναφέρεται στο κεφάλαιο που δημιουργείται ώστε να χρησιμοποιηθεί αντισταθμιστικά στο μέλλον σε κάθε εξέλιξη που μπορεί να μειώσει απρόβλεπτα το ενεργητικό της εταιρείας (π.χ. λόγω μείωσης της αξίας ενός παγίου στοιχείου).</a:t>
            </a:r>
          </a:p>
          <a:p>
            <a:pPr algn="just"/>
            <a:r>
              <a:rPr lang="el-GR" sz="2800" dirty="0" smtClean="0"/>
              <a:t>Το 5% τουλάχιστον των πραγματικών (λογιστικών) κερδών κάθε χρήσεως κρατείται, υποχρεωτικά, για σχηματισμό </a:t>
            </a:r>
            <a:r>
              <a:rPr lang="el-GR" sz="2800" b="1" dirty="0" smtClean="0"/>
              <a:t>τακτικού αποθεματικού</a:t>
            </a:r>
            <a:r>
              <a:rPr lang="el-GR" sz="2800" dirty="0" smtClean="0"/>
              <a:t>, </a:t>
            </a:r>
            <a:r>
              <a:rPr lang="el-GR" sz="2800" dirty="0" err="1" smtClean="0"/>
              <a:t>μεχρις</a:t>
            </a:r>
            <a:r>
              <a:rPr lang="el-GR" sz="2800" dirty="0" smtClean="0"/>
              <a:t> ότου το συσσωρευμένο ποσό του τακτικού αποθεματικού γίνει τουλάχιστον ίσο με το </a:t>
            </a:r>
            <a:r>
              <a:rPr lang="el-GR" sz="2800" b="1" dirty="0" smtClean="0">
                <a:solidFill>
                  <a:srgbClr val="0000FF"/>
                </a:solidFill>
              </a:rPr>
              <a:t>1/3 του μετοχικού κεφαλαίου</a:t>
            </a:r>
            <a:r>
              <a:rPr lang="el-GR" sz="2800" dirty="0" smtClean="0"/>
              <a:t>.</a:t>
            </a:r>
            <a:endParaRPr lang="el-GR" sz="2800" dirty="0"/>
          </a:p>
        </p:txBody>
      </p:sp>
    </p:spTree>
    <p:extLst>
      <p:ext uri="{BB962C8B-B14F-4D97-AF65-F5344CB8AC3E}">
        <p14:creationId xmlns:p14="http://schemas.microsoft.com/office/powerpoint/2010/main" val="1402426452"/>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036496" cy="6858000"/>
          </a:xfrm>
        </p:spPr>
        <p:txBody>
          <a:bodyPr/>
          <a:lstStyle/>
          <a:p>
            <a:pPr algn="just"/>
            <a:r>
              <a:rPr lang="el-GR" sz="2800" dirty="0" smtClean="0"/>
              <a:t>Το έκτακτο αποθεματικό σχηματίζεται από τα κέρδη μιας επιχείρησης και έχει ως αντικειμενικό στόχο την παραμονή μέρους των κερδών στην εταιρία για να καλύψει επενδυτικές ανάγκες της – Απόφαση Τακτικής Συνέλευσης </a:t>
            </a:r>
            <a:endParaRPr lang="en-US" sz="2800" dirty="0" smtClean="0"/>
          </a:p>
          <a:p>
            <a:pPr lvl="1" algn="just"/>
            <a:r>
              <a:rPr lang="el-GR" sz="2400" dirty="0" smtClean="0"/>
              <a:t>Η Τακτική Γενική Συνέλευση της εταιρείας μπορεί μεταξύ άλλων να αποφασίσει ότι δεν θα διανείμει μέρισμα για την χρήση, αλλά να δημιουργήσει έκτακτο φορολογηθέν αποθεματικό, με μεταφορά από τον λογαριασμό υπόλοιπο κερδών εις νέον, για να καλύψει </a:t>
            </a:r>
            <a:r>
              <a:rPr lang="el-GR" sz="2400" dirty="0" err="1" smtClean="0"/>
              <a:t>π.χ</a:t>
            </a:r>
            <a:r>
              <a:rPr lang="el-GR" sz="2400" dirty="0" smtClean="0"/>
              <a:t> ίδια συμμετοχή εγκριθέντος αναπτυξιακού προγράμματος ή την κάλυψη έκτακτης ανάγκης. </a:t>
            </a:r>
          </a:p>
          <a:p>
            <a:pPr lvl="1" algn="just"/>
            <a:r>
              <a:rPr lang="el-GR" sz="2400" dirty="0" smtClean="0"/>
              <a:t>Επίσης, σκοπός του έκτακτου αποθεματικού μπορεί να είναι η ενίσχυση των ιδίων κεφαλαίων, ώστε η εταιρία να παρουσιάζει καλύτερη εικόνα προς τους προμηθευτές και τις τράπεζες για να αισθάνονται μεγαλύτερη εξασφάλιση.</a:t>
            </a:r>
          </a:p>
          <a:p>
            <a:pPr lvl="1" algn="just"/>
            <a:endParaRPr lang="en-US" sz="2400" dirty="0" smtClean="0"/>
          </a:p>
          <a:p>
            <a:pPr algn="just"/>
            <a:endParaRPr lang="el-GR" sz="2800" dirty="0"/>
          </a:p>
        </p:txBody>
      </p:sp>
    </p:spTree>
    <p:extLst>
      <p:ext uri="{BB962C8B-B14F-4D97-AF65-F5344CB8AC3E}">
        <p14:creationId xmlns:p14="http://schemas.microsoft.com/office/powerpoint/2010/main" val="3597249334"/>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3074"/>
          <p:cNvSpPr>
            <a:spLocks noGrp="1" noChangeArrowheads="1"/>
          </p:cNvSpPr>
          <p:nvPr>
            <p:ph type="title"/>
          </p:nvPr>
        </p:nvSpPr>
        <p:spPr>
          <a:xfrm>
            <a:off x="0" y="0"/>
            <a:ext cx="9144000" cy="692696"/>
          </a:xfrm>
          <a:solidFill>
            <a:schemeClr val="bg1"/>
          </a:solidFill>
        </p:spPr>
        <p:txBody>
          <a:bodyPr/>
          <a:lstStyle/>
          <a:p>
            <a:pPr algn="ctr" eaLnBrk="1" hangingPunct="1"/>
            <a:r>
              <a:rPr lang="el-GR" sz="3000" b="1" dirty="0" smtClean="0">
                <a:solidFill>
                  <a:srgbClr val="0000FF"/>
                </a:solidFill>
                <a:cs typeface="Times New Roman" pitchFamily="18" charset="0"/>
              </a:rPr>
              <a:t>Αύξηση Μ</a:t>
            </a:r>
            <a:r>
              <a:rPr lang="en-US" sz="3000" b="1" dirty="0" smtClean="0">
                <a:solidFill>
                  <a:srgbClr val="0000FF"/>
                </a:solidFill>
                <a:cs typeface="Times New Roman" pitchFamily="18" charset="0"/>
              </a:rPr>
              <a:t>.</a:t>
            </a:r>
            <a:r>
              <a:rPr lang="el-GR" sz="3000" b="1" dirty="0" smtClean="0">
                <a:solidFill>
                  <a:srgbClr val="0000FF"/>
                </a:solidFill>
                <a:cs typeface="Times New Roman" pitchFamily="18" charset="0"/>
              </a:rPr>
              <a:t> </a:t>
            </a:r>
            <a:r>
              <a:rPr lang="en-US" sz="3000" b="1" dirty="0" smtClean="0">
                <a:solidFill>
                  <a:srgbClr val="0000FF"/>
                </a:solidFill>
                <a:cs typeface="Times New Roman" pitchFamily="18" charset="0"/>
              </a:rPr>
              <a:t>K.</a:t>
            </a:r>
            <a:r>
              <a:rPr lang="el-GR" sz="3000" b="1" dirty="0" smtClean="0">
                <a:solidFill>
                  <a:srgbClr val="0000FF"/>
                </a:solidFill>
                <a:cs typeface="Times New Roman" pitchFamily="18" charset="0"/>
              </a:rPr>
              <a:t> με Κεφαλαιοποίηση των Αποθεματικών</a:t>
            </a:r>
          </a:p>
        </p:txBody>
      </p:sp>
      <p:sp>
        <p:nvSpPr>
          <p:cNvPr id="62467" name="Rectangle 3075"/>
          <p:cNvSpPr>
            <a:spLocks noGrp="1" noChangeArrowheads="1"/>
          </p:cNvSpPr>
          <p:nvPr>
            <p:ph idx="1"/>
          </p:nvPr>
        </p:nvSpPr>
        <p:spPr>
          <a:xfrm>
            <a:off x="0" y="836712"/>
            <a:ext cx="9144000" cy="6021288"/>
          </a:xfrm>
          <a:solidFill>
            <a:schemeClr val="bg1"/>
          </a:solidFill>
        </p:spPr>
        <p:txBody>
          <a:bodyPr/>
          <a:lstStyle/>
          <a:p>
            <a:pPr algn="just" eaLnBrk="1" hangingPunct="1"/>
            <a:r>
              <a:rPr lang="el-GR" sz="2800" dirty="0" smtClean="0">
                <a:solidFill>
                  <a:srgbClr val="000000"/>
                </a:solidFill>
                <a:cs typeface="Tahoma" pitchFamily="34" charset="0"/>
              </a:rPr>
              <a:t>Η αύξηση του Μ.Κ. με μετοχοποίηση των αποθεματικών ή και της υπεραξίας των παγίων </a:t>
            </a:r>
            <a:r>
              <a:rPr lang="el-GR" sz="2800" b="1" dirty="0" smtClean="0">
                <a:solidFill>
                  <a:srgbClr val="0000FF"/>
                </a:solidFill>
                <a:cs typeface="Tahoma" pitchFamily="34" charset="0"/>
              </a:rPr>
              <a:t>δεν συνεπάγεται εισροή μετρητών στην εταιρία</a:t>
            </a:r>
            <a:endParaRPr lang="en-US" sz="2800" b="1" dirty="0" smtClean="0">
              <a:solidFill>
                <a:srgbClr val="0000FF"/>
              </a:solidFill>
              <a:cs typeface="Tahoma" pitchFamily="34" charset="0"/>
            </a:endParaRPr>
          </a:p>
          <a:p>
            <a:pPr algn="just" eaLnBrk="1" hangingPunct="1"/>
            <a:r>
              <a:rPr lang="el-GR" sz="2800" dirty="0" smtClean="0">
                <a:solidFill>
                  <a:srgbClr val="000000"/>
                </a:solidFill>
              </a:rPr>
              <a:t>Μ</a:t>
            </a:r>
            <a:r>
              <a:rPr lang="el-GR" sz="2800" dirty="0" smtClean="0">
                <a:solidFill>
                  <a:srgbClr val="000000"/>
                </a:solidFill>
                <a:cs typeface="Tahoma" pitchFamily="34" charset="0"/>
              </a:rPr>
              <a:t>εταφέρονται στο Μ.Κ. τα διάφορα αποθεματικά ή η υπεραξία παγίων </a:t>
            </a:r>
            <a:endParaRPr lang="el-GR" sz="2800" dirty="0" smtClean="0">
              <a:solidFill>
                <a:srgbClr val="000000"/>
              </a:solidFill>
            </a:endParaRPr>
          </a:p>
          <a:p>
            <a:pPr lvl="1" algn="just" eaLnBrk="1" hangingPunct="1"/>
            <a:r>
              <a:rPr lang="el-GR" dirty="0" smtClean="0">
                <a:solidFill>
                  <a:srgbClr val="000000"/>
                </a:solidFill>
                <a:cs typeface="Tahoma" pitchFamily="34" charset="0"/>
              </a:rPr>
              <a:t>το Μ.Κ. αυξάνεται </a:t>
            </a:r>
            <a:endParaRPr lang="el-GR" dirty="0" smtClean="0">
              <a:solidFill>
                <a:srgbClr val="000000"/>
              </a:solidFill>
            </a:endParaRPr>
          </a:p>
          <a:p>
            <a:pPr lvl="1" algn="just" eaLnBrk="1" hangingPunct="1"/>
            <a:r>
              <a:rPr lang="el-GR" b="1" dirty="0" smtClean="0">
                <a:solidFill>
                  <a:srgbClr val="0000FF"/>
                </a:solidFill>
                <a:cs typeface="Tahoma" pitchFamily="34" charset="0"/>
              </a:rPr>
              <a:t>τα συνολικά ίδια κεφάλαια (Καθαρή θέση) της Εταιρίας παραμέν</a:t>
            </a:r>
            <a:r>
              <a:rPr lang="el-GR" b="1" dirty="0" smtClean="0">
                <a:solidFill>
                  <a:srgbClr val="0000FF"/>
                </a:solidFill>
              </a:rPr>
              <a:t>ουν</a:t>
            </a:r>
            <a:r>
              <a:rPr lang="el-GR" b="1" dirty="0" smtClean="0">
                <a:solidFill>
                  <a:srgbClr val="0000FF"/>
                </a:solidFill>
                <a:cs typeface="Tahoma" pitchFamily="34" charset="0"/>
              </a:rPr>
              <a:t> αμετάβλητ</a:t>
            </a:r>
            <a:r>
              <a:rPr lang="el-GR" b="1" dirty="0" smtClean="0">
                <a:solidFill>
                  <a:srgbClr val="0000FF"/>
                </a:solidFill>
              </a:rPr>
              <a:t>α</a:t>
            </a:r>
          </a:p>
          <a:p>
            <a:pPr algn="just" eaLnBrk="1" hangingPunct="1"/>
            <a:r>
              <a:rPr lang="el-GR" sz="2800" dirty="0" smtClean="0"/>
              <a:t>Ο αριθμός των μετοχών αυξάνεται, άρα και η ρευστότητα.</a:t>
            </a:r>
          </a:p>
          <a:p>
            <a:pPr algn="just" eaLnBrk="1" hangingPunct="1"/>
            <a:r>
              <a:rPr lang="el-GR" sz="2800" dirty="0" smtClean="0"/>
              <a:t>Το μάνατζμεντ της επιχείρησης  δείχνει ότι μπορεί να εξυπηρετήσει με κέρδη τον αυξημένο αριθμό μετοχών – εμπιστοσύνη  </a:t>
            </a:r>
          </a:p>
          <a:p>
            <a:pPr algn="just" eaLnBrk="1" hangingPunct="1"/>
            <a:endParaRPr lang="el-GR" b="1" dirty="0" smtClean="0">
              <a:solidFill>
                <a:srgbClr val="0000FF"/>
              </a:solidFill>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Effect transition="in" filter="wipe(left)">
                                      <p:cBhvr>
                                        <p:cTn id="15" dur="500"/>
                                        <p:tgtEl>
                                          <p:spTgt spid="6246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2467">
                                            <p:txEl>
                                              <p:pRg st="3" end="3"/>
                                            </p:txEl>
                                          </p:spTgt>
                                        </p:tgtEl>
                                        <p:attrNameLst>
                                          <p:attrName>style.visibility</p:attrName>
                                        </p:attrNameLst>
                                      </p:cBhvr>
                                      <p:to>
                                        <p:strVal val="visible"/>
                                      </p:to>
                                    </p:set>
                                    <p:animEffect transition="in" filter="wipe(left)">
                                      <p:cBhvr>
                                        <p:cTn id="18" dur="500"/>
                                        <p:tgtEl>
                                          <p:spTgt spid="624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animEffect transition="in" filter="wipe(left)">
                                      <p:cBhvr>
                                        <p:cTn id="23" dur="500"/>
                                        <p:tgtEl>
                                          <p:spTgt spid="6246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2467">
                                            <p:txEl>
                                              <p:pRg st="5" end="5"/>
                                            </p:txEl>
                                          </p:spTgt>
                                        </p:tgtEl>
                                        <p:attrNameLst>
                                          <p:attrName>style.visibility</p:attrName>
                                        </p:attrNameLst>
                                      </p:cBhvr>
                                      <p:to>
                                        <p:strVal val="visible"/>
                                      </p:to>
                                    </p:set>
                                    <p:animEffect transition="in" filter="wipe(left)">
                                      <p:cBhvr>
                                        <p:cTn id="28"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3074"/>
          <p:cNvSpPr>
            <a:spLocks noGrp="1" noChangeArrowheads="1"/>
          </p:cNvSpPr>
          <p:nvPr>
            <p:ph type="title"/>
          </p:nvPr>
        </p:nvSpPr>
        <p:spPr>
          <a:xfrm>
            <a:off x="0" y="0"/>
            <a:ext cx="9144000" cy="1556792"/>
          </a:xfrm>
          <a:solidFill>
            <a:schemeClr val="bg1"/>
          </a:solidFill>
        </p:spPr>
        <p:txBody>
          <a:bodyPr/>
          <a:lstStyle/>
          <a:p>
            <a:pPr algn="ctr" eaLnBrk="1" hangingPunct="1"/>
            <a:r>
              <a:rPr lang="el-GR" sz="3200" b="1" dirty="0" smtClean="0">
                <a:cs typeface="Times New Roman" pitchFamily="18" charset="0"/>
              </a:rPr>
              <a:t>Αύξηση Μ</a:t>
            </a:r>
            <a:r>
              <a:rPr lang="en-US" sz="3200" b="1" dirty="0" smtClean="0">
                <a:cs typeface="Times New Roman" pitchFamily="18" charset="0"/>
              </a:rPr>
              <a:t>.</a:t>
            </a:r>
            <a:r>
              <a:rPr lang="el-GR" sz="3200" b="1" dirty="0" smtClean="0">
                <a:cs typeface="Times New Roman" pitchFamily="18" charset="0"/>
              </a:rPr>
              <a:t> </a:t>
            </a:r>
            <a:r>
              <a:rPr lang="en-US" sz="3200" b="1" dirty="0" smtClean="0">
                <a:cs typeface="Times New Roman" pitchFamily="18" charset="0"/>
              </a:rPr>
              <a:t>K.</a:t>
            </a:r>
            <a:r>
              <a:rPr lang="el-GR" sz="3200" b="1" dirty="0" smtClean="0">
                <a:cs typeface="Times New Roman" pitchFamily="18" charset="0"/>
              </a:rPr>
              <a:t> με Κεφαλαιοποίηση των Αποθεματικών ή και της Υπεραξίας Παγίων με έκδοση Νέων Μετοχών</a:t>
            </a:r>
            <a:r>
              <a:rPr lang="el-GR" sz="3200" b="1" dirty="0" smtClean="0">
                <a:solidFill>
                  <a:srgbClr val="000000"/>
                </a:solidFill>
                <a:cs typeface="Times New Roman" pitchFamily="18" charset="0"/>
              </a:rPr>
              <a:t> </a:t>
            </a:r>
          </a:p>
        </p:txBody>
      </p:sp>
      <p:sp>
        <p:nvSpPr>
          <p:cNvPr id="63491" name="Rectangle 3075"/>
          <p:cNvSpPr>
            <a:spLocks noGrp="1" noChangeArrowheads="1"/>
          </p:cNvSpPr>
          <p:nvPr>
            <p:ph idx="1"/>
          </p:nvPr>
        </p:nvSpPr>
        <p:spPr>
          <a:xfrm>
            <a:off x="0" y="1484784"/>
            <a:ext cx="9144000" cy="5373216"/>
          </a:xfrm>
          <a:solidFill>
            <a:schemeClr val="bg1"/>
          </a:solidFill>
        </p:spPr>
        <p:txBody>
          <a:bodyPr/>
          <a:lstStyle/>
          <a:p>
            <a:pPr algn="just" eaLnBrk="1" hangingPunct="1"/>
            <a:r>
              <a:rPr lang="el-GR" sz="2800" b="1" dirty="0" smtClean="0">
                <a:solidFill>
                  <a:srgbClr val="0000FF"/>
                </a:solidFill>
                <a:cs typeface="Tahoma" pitchFamily="34" charset="0"/>
              </a:rPr>
              <a:t>Στην περίπτωση αυτή αυξάνεται ο αριθμός των μετοχών της εταιρίας.</a:t>
            </a:r>
            <a:endParaRPr lang="el-GR" sz="2800" b="1" dirty="0" smtClean="0">
              <a:solidFill>
                <a:srgbClr val="0000FF"/>
              </a:solidFill>
              <a:cs typeface="Times New Roman" pitchFamily="18" charset="0"/>
            </a:endParaRPr>
          </a:p>
          <a:p>
            <a:pPr algn="just" eaLnBrk="1" hangingPunct="1"/>
            <a:r>
              <a:rPr lang="el-GR" sz="2800" dirty="0" smtClean="0">
                <a:solidFill>
                  <a:srgbClr val="000000"/>
                </a:solidFill>
                <a:cs typeface="Tahoma" pitchFamily="34" charset="0"/>
              </a:rPr>
              <a:t>Τα αποθεματικά που μπορεί να </a:t>
            </a:r>
            <a:r>
              <a:rPr lang="el-GR" sz="2800" dirty="0" err="1" smtClean="0">
                <a:solidFill>
                  <a:srgbClr val="000000"/>
                </a:solidFill>
                <a:cs typeface="Tahoma" pitchFamily="34" charset="0"/>
              </a:rPr>
              <a:t>μετοχοποιηθούν</a:t>
            </a:r>
            <a:r>
              <a:rPr lang="el-GR" sz="2800" dirty="0" smtClean="0">
                <a:solidFill>
                  <a:srgbClr val="000000"/>
                </a:solidFill>
                <a:cs typeface="Tahoma" pitchFamily="34" charset="0"/>
              </a:rPr>
              <a:t> είναι τα εξής:</a:t>
            </a:r>
            <a:endParaRPr lang="el-GR" sz="2800" dirty="0" smtClean="0">
              <a:cs typeface="Times New Roman" pitchFamily="18" charset="0"/>
            </a:endParaRPr>
          </a:p>
          <a:p>
            <a:pPr lvl="1" algn="just" eaLnBrk="1" hangingPunct="1"/>
            <a:r>
              <a:rPr lang="el-GR" dirty="0" smtClean="0">
                <a:solidFill>
                  <a:srgbClr val="000000"/>
                </a:solidFill>
                <a:cs typeface="Tahoma" pitchFamily="34" charset="0"/>
              </a:rPr>
              <a:t>Το </a:t>
            </a:r>
            <a:r>
              <a:rPr lang="el-GR" b="1" dirty="0" smtClean="0">
                <a:solidFill>
                  <a:srgbClr val="0000FF"/>
                </a:solidFill>
                <a:cs typeface="Tahoma" pitchFamily="34" charset="0"/>
              </a:rPr>
              <a:t>τακτικό αποθεματικό </a:t>
            </a:r>
            <a:r>
              <a:rPr lang="el-GR" dirty="0" smtClean="0">
                <a:solidFill>
                  <a:srgbClr val="000000"/>
                </a:solidFill>
                <a:cs typeface="Tahoma" pitchFamily="34" charset="0"/>
              </a:rPr>
              <a:t>για το ποσό που υπερβαίνει το 1/3 του Μ.Κ.</a:t>
            </a:r>
            <a:endParaRPr lang="el-GR" dirty="0" smtClean="0">
              <a:cs typeface="Times New Roman" pitchFamily="18" charset="0"/>
            </a:endParaRPr>
          </a:p>
          <a:p>
            <a:pPr lvl="1" algn="just" eaLnBrk="1" hangingPunct="1"/>
            <a:r>
              <a:rPr lang="el-GR" dirty="0" smtClean="0">
                <a:solidFill>
                  <a:srgbClr val="000000"/>
                </a:solidFill>
                <a:cs typeface="Tahoma" pitchFamily="34" charset="0"/>
              </a:rPr>
              <a:t>Τα </a:t>
            </a:r>
            <a:r>
              <a:rPr lang="el-GR" b="1" dirty="0" smtClean="0">
                <a:solidFill>
                  <a:srgbClr val="0000FF"/>
                </a:solidFill>
                <a:cs typeface="Tahoma" pitchFamily="34" charset="0"/>
              </a:rPr>
              <a:t>αποθεματικά</a:t>
            </a:r>
            <a:r>
              <a:rPr lang="el-GR" dirty="0" smtClean="0">
                <a:solidFill>
                  <a:srgbClr val="000000"/>
                </a:solidFill>
                <a:cs typeface="Tahoma" pitchFamily="34" charset="0"/>
              </a:rPr>
              <a:t> που δημιουργούνται από </a:t>
            </a:r>
            <a:r>
              <a:rPr lang="el-GR" b="1" dirty="0" smtClean="0">
                <a:solidFill>
                  <a:srgbClr val="0000FF"/>
                </a:solidFill>
                <a:cs typeface="Tahoma" pitchFamily="34" charset="0"/>
              </a:rPr>
              <a:t>έκδοση μετοχών υπέρ το άρτιο.</a:t>
            </a:r>
            <a:endParaRPr lang="el-GR" b="1" dirty="0" smtClean="0">
              <a:solidFill>
                <a:srgbClr val="0000FF"/>
              </a:solidFill>
              <a:cs typeface="Times New Roman" pitchFamily="18" charset="0"/>
            </a:endParaRPr>
          </a:p>
          <a:p>
            <a:pPr lvl="1" algn="just" eaLnBrk="1" hangingPunct="1"/>
            <a:r>
              <a:rPr lang="el-GR" dirty="0" smtClean="0">
                <a:solidFill>
                  <a:srgbClr val="000000"/>
                </a:solidFill>
                <a:cs typeface="Tahoma" pitchFamily="34" charset="0"/>
              </a:rPr>
              <a:t>Όλα τα </a:t>
            </a:r>
            <a:r>
              <a:rPr lang="el-GR" b="1" dirty="0" smtClean="0">
                <a:solidFill>
                  <a:srgbClr val="0000FF"/>
                </a:solidFill>
                <a:cs typeface="Tahoma" pitchFamily="34" charset="0"/>
              </a:rPr>
              <a:t>έκτακτα αποθεματικά, </a:t>
            </a:r>
          </a:p>
          <a:p>
            <a:pPr algn="just" eaLnBrk="1" hangingPunct="1"/>
            <a:r>
              <a:rPr lang="el-GR" sz="2800" b="1" dirty="0" smtClean="0">
                <a:solidFill>
                  <a:srgbClr val="FF0000"/>
                </a:solidFill>
                <a:cs typeface="Tahoma" pitchFamily="34" charset="0"/>
              </a:rPr>
              <a:t>Εξαιρούνται</a:t>
            </a:r>
            <a:r>
              <a:rPr lang="el-GR" sz="2800" dirty="0" smtClean="0">
                <a:solidFill>
                  <a:srgbClr val="000000"/>
                </a:solidFill>
                <a:cs typeface="Tahoma" pitchFamily="34" charset="0"/>
              </a:rPr>
              <a:t> τα αποθεματικά με </a:t>
            </a:r>
            <a:r>
              <a:rPr lang="el-GR" sz="2800" b="1" dirty="0" smtClean="0">
                <a:solidFill>
                  <a:srgbClr val="FF0000"/>
                </a:solidFill>
                <a:cs typeface="Tahoma" pitchFamily="34" charset="0"/>
              </a:rPr>
              <a:t>ειδικό προορισμό </a:t>
            </a:r>
            <a:r>
              <a:rPr lang="el-GR" sz="2800" dirty="0" smtClean="0">
                <a:solidFill>
                  <a:srgbClr val="000000"/>
                </a:solidFill>
                <a:cs typeface="Tahoma" pitchFamily="34" charset="0"/>
              </a:rPr>
              <a:t>π.χ. αποθεματικό για την επέκταση ενός εργοστασίου </a:t>
            </a:r>
            <a:endParaRPr lang="el-GR" sz="2800"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Effect transition="in" filter="wipe(left)">
                                      <p:cBhvr>
                                        <p:cTn id="15" dur="500"/>
                                        <p:tgtEl>
                                          <p:spTgt spid="6349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3491">
                                            <p:txEl>
                                              <p:pRg st="3" end="3"/>
                                            </p:txEl>
                                          </p:spTgt>
                                        </p:tgtEl>
                                        <p:attrNameLst>
                                          <p:attrName>style.visibility</p:attrName>
                                        </p:attrNameLst>
                                      </p:cBhvr>
                                      <p:to>
                                        <p:strVal val="visible"/>
                                      </p:to>
                                    </p:set>
                                    <p:animEffect transition="in" filter="wipe(left)">
                                      <p:cBhvr>
                                        <p:cTn id="18" dur="500"/>
                                        <p:tgtEl>
                                          <p:spTgt spid="6349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3491">
                                            <p:txEl>
                                              <p:pRg st="4" end="4"/>
                                            </p:txEl>
                                          </p:spTgt>
                                        </p:tgtEl>
                                        <p:attrNameLst>
                                          <p:attrName>style.visibility</p:attrName>
                                        </p:attrNameLst>
                                      </p:cBhvr>
                                      <p:to>
                                        <p:strVal val="visible"/>
                                      </p:to>
                                    </p:set>
                                    <p:animEffect transition="in" filter="wipe(left)">
                                      <p:cBhvr>
                                        <p:cTn id="21" dur="500"/>
                                        <p:tgtEl>
                                          <p:spTgt spid="6349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3491">
                                            <p:txEl>
                                              <p:pRg st="5" end="5"/>
                                            </p:txEl>
                                          </p:spTgt>
                                        </p:tgtEl>
                                        <p:attrNameLst>
                                          <p:attrName>style.visibility</p:attrName>
                                        </p:attrNameLst>
                                      </p:cBhvr>
                                      <p:to>
                                        <p:strVal val="visible"/>
                                      </p:to>
                                    </p:set>
                                    <p:animEffect transition="in" filter="wipe(left)">
                                      <p:cBhvr>
                                        <p:cTn id="26" dur="5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0" y="0"/>
            <a:ext cx="9144000" cy="1760538"/>
          </a:xfrm>
          <a:solidFill>
            <a:schemeClr val="bg1"/>
          </a:solidFill>
        </p:spPr>
        <p:txBody>
          <a:bodyPr/>
          <a:lstStyle/>
          <a:p>
            <a:pPr algn="ctr" eaLnBrk="1" hangingPunct="1"/>
            <a:r>
              <a:rPr lang="el-GR" sz="3600" b="1" dirty="0" smtClean="0">
                <a:cs typeface="Times New Roman" pitchFamily="18" charset="0"/>
              </a:rPr>
              <a:t>Αύξηση Μ</a:t>
            </a:r>
            <a:r>
              <a:rPr lang="en-US" sz="3600" b="1" dirty="0" smtClean="0">
                <a:cs typeface="Times New Roman" pitchFamily="18" charset="0"/>
              </a:rPr>
              <a:t>.</a:t>
            </a:r>
            <a:r>
              <a:rPr lang="el-GR" sz="3600" b="1" dirty="0" smtClean="0">
                <a:cs typeface="Times New Roman" pitchFamily="18" charset="0"/>
              </a:rPr>
              <a:t> </a:t>
            </a:r>
            <a:r>
              <a:rPr lang="en-US" sz="3600" b="1" dirty="0" smtClean="0">
                <a:cs typeface="Times New Roman" pitchFamily="18" charset="0"/>
              </a:rPr>
              <a:t>K.</a:t>
            </a:r>
            <a:r>
              <a:rPr lang="el-GR" sz="3600" b="1" dirty="0" smtClean="0">
                <a:cs typeface="Times New Roman" pitchFamily="18" charset="0"/>
              </a:rPr>
              <a:t> με Κεφαλαιοποίηση των Αποθεματικών ή και της Υπεραξίας Παγίων με έκδοση Νέων Μετοχών</a:t>
            </a:r>
            <a:r>
              <a:rPr lang="el-GR" b="1" dirty="0" smtClean="0">
                <a:solidFill>
                  <a:srgbClr val="000000"/>
                </a:solidFill>
                <a:cs typeface="Times New Roman" pitchFamily="18" charset="0"/>
              </a:rPr>
              <a:t> </a:t>
            </a:r>
          </a:p>
        </p:txBody>
      </p:sp>
      <p:sp>
        <p:nvSpPr>
          <p:cNvPr id="64515" name="Rectangle 1027"/>
          <p:cNvSpPr>
            <a:spLocks noGrp="1" noChangeArrowheads="1"/>
          </p:cNvSpPr>
          <p:nvPr>
            <p:ph idx="1"/>
          </p:nvPr>
        </p:nvSpPr>
        <p:spPr>
          <a:xfrm>
            <a:off x="0" y="2017713"/>
            <a:ext cx="8955088" cy="4840287"/>
          </a:xfrm>
          <a:solidFill>
            <a:schemeClr val="bg1"/>
          </a:solidFill>
        </p:spPr>
        <p:txBody>
          <a:bodyPr/>
          <a:lstStyle/>
          <a:p>
            <a:pPr algn="just" eaLnBrk="1" hangingPunct="1"/>
            <a:r>
              <a:rPr lang="el-GR" dirty="0" smtClean="0">
                <a:solidFill>
                  <a:srgbClr val="000000"/>
                </a:solidFill>
                <a:cs typeface="Tahoma" pitchFamily="34" charset="0"/>
              </a:rPr>
              <a:t>Η υπεραξία των παγίων προέρχεται από την προσαρμογή των τιμών (κτήσεως) των παγίων στις πραγματικές (τρέχουσες) τιμές λόγω πληθωρισμού.</a:t>
            </a:r>
            <a:endParaRPr lang="el-GR" dirty="0" smtClean="0">
              <a:cs typeface="Times New Roman" pitchFamily="18" charset="0"/>
            </a:endParaRPr>
          </a:p>
          <a:p>
            <a:pPr algn="just" eaLnBrk="1" hangingPunct="1"/>
            <a:r>
              <a:rPr lang="el-GR" dirty="0" smtClean="0">
                <a:solidFill>
                  <a:srgbClr val="000000"/>
                </a:solidFill>
                <a:cs typeface="Tahoma" pitchFamily="34" charset="0"/>
              </a:rPr>
              <a:t>Με την μετοχοποίηση (κεφαλαιοποίηση) των αποθεματικών και της υπεραξίας των παγίων η εταιρία μπορεί </a:t>
            </a:r>
            <a:r>
              <a:rPr lang="el-GR" b="1" dirty="0" smtClean="0">
                <a:solidFill>
                  <a:srgbClr val="0000FF"/>
                </a:solidFill>
                <a:cs typeface="Tahoma" pitchFamily="34" charset="0"/>
              </a:rPr>
              <a:t>να εκδώσει νέες μετοχές</a:t>
            </a:r>
            <a:r>
              <a:rPr lang="el-GR" dirty="0" smtClean="0">
                <a:solidFill>
                  <a:srgbClr val="000000"/>
                </a:solidFill>
                <a:cs typeface="Tahoma" pitchFamily="34" charset="0"/>
              </a:rPr>
              <a:t>,</a:t>
            </a:r>
            <a:endParaRPr lang="el-GR" dirty="0" smtClean="0">
              <a:solidFill>
                <a:srgbClr val="000000"/>
              </a:solidFill>
            </a:endParaRPr>
          </a:p>
          <a:p>
            <a:pPr lvl="1" algn="just" eaLnBrk="1" hangingPunct="1"/>
            <a:r>
              <a:rPr lang="el-GR" dirty="0" smtClean="0">
                <a:solidFill>
                  <a:srgbClr val="000000"/>
                </a:solidFill>
                <a:cs typeface="Tahoma" pitchFamily="34" charset="0"/>
              </a:rPr>
              <a:t>τις οποίες </a:t>
            </a:r>
            <a:r>
              <a:rPr lang="el-GR" b="1" dirty="0" smtClean="0">
                <a:solidFill>
                  <a:srgbClr val="FF0000"/>
                </a:solidFill>
                <a:cs typeface="Tahoma" pitchFamily="34" charset="0"/>
              </a:rPr>
              <a:t>διανέμει υποχρεωτικά δωρεάν στους παλιούς μετόχους</a:t>
            </a:r>
            <a:r>
              <a:rPr lang="el-GR" dirty="0" smtClean="0">
                <a:solidFill>
                  <a:srgbClr val="000000"/>
                </a:solidFill>
                <a:cs typeface="Tahoma" pitchFamily="34" charset="0"/>
              </a:rPr>
              <a:t>.</a:t>
            </a:r>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wipe(left)">
                                      <p:cBhvr>
                                        <p:cTn id="15"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1" name="Rectangle 2051"/>
          <p:cNvSpPr>
            <a:spLocks noGrp="1" noChangeArrowheads="1"/>
          </p:cNvSpPr>
          <p:nvPr>
            <p:ph idx="1"/>
          </p:nvPr>
        </p:nvSpPr>
        <p:spPr>
          <a:xfrm>
            <a:off x="0" y="0"/>
            <a:ext cx="8955088" cy="6858000"/>
          </a:xfrm>
          <a:solidFill>
            <a:schemeClr val="bg1"/>
          </a:solidFill>
        </p:spPr>
        <p:txBody>
          <a:bodyPr/>
          <a:lstStyle/>
          <a:p>
            <a:pPr algn="just" eaLnBrk="1" hangingPunct="1"/>
            <a:r>
              <a:rPr lang="el-GR" dirty="0" smtClean="0">
                <a:solidFill>
                  <a:srgbClr val="000000"/>
                </a:solidFill>
                <a:cs typeface="Tahoma" pitchFamily="34" charset="0"/>
              </a:rPr>
              <a:t>Η</a:t>
            </a:r>
            <a:r>
              <a:rPr lang="en-US" dirty="0" smtClean="0">
                <a:solidFill>
                  <a:srgbClr val="000000"/>
                </a:solidFill>
                <a:cs typeface="Tahoma" pitchFamily="34" charset="0"/>
              </a:rPr>
              <a:t> </a:t>
            </a:r>
            <a:r>
              <a:rPr lang="el-GR" dirty="0" smtClean="0">
                <a:solidFill>
                  <a:srgbClr val="000000"/>
                </a:solidFill>
              </a:rPr>
              <a:t>αναπροσαρμογή της αξίας των γηπέδων και κτιρίων είναι υποχρεωτική ανά τετραετία</a:t>
            </a:r>
          </a:p>
          <a:p>
            <a:pPr algn="just" eaLnBrk="1" hangingPunct="1"/>
            <a:r>
              <a:rPr lang="el-GR" dirty="0" smtClean="0">
                <a:solidFill>
                  <a:srgbClr val="000000"/>
                </a:solidFill>
              </a:rPr>
              <a:t>Η νέα αξία προσδιορίζεται με την εφαρμογή ειδικών συντελεστών αναλόγως του έτους κτήσεως για να ενσωματωθεί ο πληθωρισμός</a:t>
            </a:r>
          </a:p>
          <a:p>
            <a:pPr algn="just" eaLnBrk="1" hangingPunct="1"/>
            <a:r>
              <a:rPr lang="el-GR" dirty="0" smtClean="0">
                <a:solidFill>
                  <a:srgbClr val="000000"/>
                </a:solidFill>
              </a:rPr>
              <a:t>Η αναπροσαρμογή των παγίων αποτυπώνει την </a:t>
            </a:r>
            <a:r>
              <a:rPr lang="el-GR" b="1" dirty="0" smtClean="0">
                <a:solidFill>
                  <a:srgbClr val="FF0000"/>
                </a:solidFill>
              </a:rPr>
              <a:t>πραγματική εικόνα </a:t>
            </a:r>
            <a:r>
              <a:rPr lang="el-GR" dirty="0" smtClean="0">
                <a:solidFill>
                  <a:srgbClr val="000000"/>
                </a:solidFill>
              </a:rPr>
              <a:t>την επιχείρησης αναφορικά με την κεφαλαιακή της βάση</a:t>
            </a:r>
          </a:p>
          <a:p>
            <a:pPr algn="just" eaLnBrk="1" hangingPunct="1"/>
            <a:r>
              <a:rPr lang="el-GR" b="1" dirty="0" smtClean="0">
                <a:solidFill>
                  <a:srgbClr val="0000FF"/>
                </a:solidFill>
              </a:rPr>
              <a:t>Η κεφαλαιοποίηση  των αποθεματικών </a:t>
            </a:r>
            <a:r>
              <a:rPr lang="el-GR" dirty="0" smtClean="0">
                <a:solidFill>
                  <a:srgbClr val="000000"/>
                </a:solidFill>
              </a:rPr>
              <a:t>δύναται να γίνει </a:t>
            </a:r>
            <a:r>
              <a:rPr lang="el-GR" b="1" dirty="0" smtClean="0">
                <a:solidFill>
                  <a:srgbClr val="0000FF"/>
                </a:solidFill>
              </a:rPr>
              <a:t>όταν αυτά υπερβαίνουν το 30 % του μετοχικού κεφαλαίου </a:t>
            </a:r>
            <a:r>
              <a:rPr lang="el-GR" dirty="0" smtClean="0">
                <a:solidFill>
                  <a:srgbClr val="000000"/>
                </a:solidFill>
              </a:rPr>
              <a:t>– εντός διετίας από την αναπροσαρμογή</a:t>
            </a:r>
            <a:endParaRPr lang="el-GR" dirty="0" smtClean="0"/>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wipe(left)">
                                      <p:cBhvr>
                                        <p:cTn id="17" dur="500"/>
                                        <p:tgtEl>
                                          <p:spTgt spid="78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wipe(left)">
                                      <p:cBhvr>
                                        <p:cTn id="22"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0"/>
            <a:ext cx="9144000" cy="908720"/>
          </a:xfrm>
          <a:solidFill>
            <a:schemeClr val="bg1"/>
          </a:solidFill>
        </p:spPr>
        <p:txBody>
          <a:bodyPr/>
          <a:lstStyle/>
          <a:p>
            <a:pPr algn="ctr" eaLnBrk="1" hangingPunct="1"/>
            <a:r>
              <a:rPr lang="el-GR" sz="2800" b="1" dirty="0" smtClean="0">
                <a:cs typeface="Times New Roman" pitchFamily="18" charset="0"/>
              </a:rPr>
              <a:t>Αύξηση Μ</a:t>
            </a:r>
            <a:r>
              <a:rPr lang="en-US" sz="2800" b="1" dirty="0" smtClean="0">
                <a:cs typeface="Times New Roman" pitchFamily="18" charset="0"/>
              </a:rPr>
              <a:t>.</a:t>
            </a:r>
            <a:r>
              <a:rPr lang="el-GR" sz="2800" b="1" dirty="0" smtClean="0">
                <a:cs typeface="Times New Roman" pitchFamily="18" charset="0"/>
              </a:rPr>
              <a:t> </a:t>
            </a:r>
            <a:r>
              <a:rPr lang="en-US" sz="2800" b="1" dirty="0" smtClean="0">
                <a:cs typeface="Times New Roman" pitchFamily="18" charset="0"/>
              </a:rPr>
              <a:t>K.</a:t>
            </a:r>
            <a:r>
              <a:rPr lang="el-GR" sz="2800" b="1" dirty="0" smtClean="0">
                <a:cs typeface="Times New Roman" pitchFamily="18" charset="0"/>
              </a:rPr>
              <a:t> με Κεφαλαιοποίηση των Αποθεματικών ή και της Υπεραξίας Παγίων με έκδοση Νέων Μετοχών</a:t>
            </a:r>
            <a:r>
              <a:rPr lang="el-GR" sz="2800" b="1" dirty="0" smtClean="0">
                <a:solidFill>
                  <a:srgbClr val="000000"/>
                </a:solidFill>
                <a:cs typeface="Times New Roman" pitchFamily="18" charset="0"/>
              </a:rPr>
              <a:t> </a:t>
            </a:r>
          </a:p>
        </p:txBody>
      </p:sp>
      <p:sp>
        <p:nvSpPr>
          <p:cNvPr id="65539" name="Rectangle 1027"/>
          <p:cNvSpPr>
            <a:spLocks noGrp="1" noChangeArrowheads="1"/>
          </p:cNvSpPr>
          <p:nvPr>
            <p:ph idx="1"/>
          </p:nvPr>
        </p:nvSpPr>
        <p:spPr>
          <a:xfrm>
            <a:off x="0" y="908720"/>
            <a:ext cx="9144000" cy="5949280"/>
          </a:xfrm>
          <a:solidFill>
            <a:schemeClr val="bg1"/>
          </a:solidFill>
        </p:spPr>
        <p:txBody>
          <a:bodyPr/>
          <a:lstStyle/>
          <a:p>
            <a:pPr algn="just" eaLnBrk="1" hangingPunct="1"/>
            <a:r>
              <a:rPr lang="el-GR" sz="2800" b="1" dirty="0" smtClean="0">
                <a:solidFill>
                  <a:srgbClr val="FF0000"/>
                </a:solidFill>
                <a:cs typeface="Tahoma" pitchFamily="34" charset="0"/>
              </a:rPr>
              <a:t>Η λογιστική αξία της μετοχής, μετά την μετοχοποίηση και διανομή δωρεάν μετοχών, μειώνεται</a:t>
            </a:r>
            <a:r>
              <a:rPr lang="el-GR" sz="2800" dirty="0" smtClean="0">
                <a:solidFill>
                  <a:srgbClr val="000000"/>
                </a:solidFill>
                <a:cs typeface="Tahoma" pitchFamily="34" charset="0"/>
              </a:rPr>
              <a:t>, </a:t>
            </a:r>
            <a:endParaRPr lang="el-GR" sz="2800" dirty="0" smtClean="0">
              <a:solidFill>
                <a:srgbClr val="000000"/>
              </a:solidFill>
            </a:endParaRPr>
          </a:p>
          <a:p>
            <a:pPr lvl="1" algn="just" eaLnBrk="1" hangingPunct="1"/>
            <a:r>
              <a:rPr lang="el-GR" dirty="0" smtClean="0">
                <a:solidFill>
                  <a:srgbClr val="000000"/>
                </a:solidFill>
                <a:cs typeface="Tahoma" pitchFamily="34" charset="0"/>
              </a:rPr>
              <a:t>διότι τα ίδια κεφάλαια </a:t>
            </a:r>
            <a:r>
              <a:rPr lang="el-GR" dirty="0" smtClean="0">
                <a:solidFill>
                  <a:srgbClr val="000000"/>
                </a:solidFill>
              </a:rPr>
              <a:t>-</a:t>
            </a:r>
            <a:r>
              <a:rPr lang="el-GR" dirty="0" smtClean="0">
                <a:solidFill>
                  <a:srgbClr val="000000"/>
                </a:solidFill>
                <a:cs typeface="Tahoma" pitchFamily="34" charset="0"/>
              </a:rPr>
              <a:t> η καθαρή θέση</a:t>
            </a:r>
            <a:r>
              <a:rPr lang="el-GR" dirty="0" smtClean="0">
                <a:solidFill>
                  <a:srgbClr val="000000"/>
                </a:solidFill>
              </a:rPr>
              <a:t> -</a:t>
            </a:r>
            <a:r>
              <a:rPr lang="el-GR" dirty="0" smtClean="0">
                <a:solidFill>
                  <a:srgbClr val="000000"/>
                </a:solidFill>
                <a:cs typeface="Tahoma" pitchFamily="34" charset="0"/>
              </a:rPr>
              <a:t> της εταιρίας που παραμένει αμετάβλητη διαιρείται με μεγαλύτερο αριθμό μετοχών.</a:t>
            </a:r>
          </a:p>
          <a:p>
            <a:pPr algn="just" eaLnBrk="1" hangingPunct="1"/>
            <a:r>
              <a:rPr lang="el-GR" sz="2800" b="1" dirty="0">
                <a:solidFill>
                  <a:srgbClr val="000000"/>
                </a:solidFill>
              </a:rPr>
              <a:t>Η</a:t>
            </a:r>
            <a:r>
              <a:rPr lang="el-GR" sz="2800" b="1" dirty="0">
                <a:solidFill>
                  <a:srgbClr val="000000"/>
                </a:solidFill>
                <a:cs typeface="Tahoma" pitchFamily="34" charset="0"/>
              </a:rPr>
              <a:t> χρηματιστηριακή τιμή της μετοχής </a:t>
            </a:r>
            <a:r>
              <a:rPr lang="el-GR" sz="2800" dirty="0">
                <a:solidFill>
                  <a:srgbClr val="000000"/>
                </a:solidFill>
                <a:cs typeface="Tahoma" pitchFamily="34" charset="0"/>
              </a:rPr>
              <a:t>μετά την μετοχοποίηση και διανομή δωρεάν μετοχών θα </a:t>
            </a:r>
            <a:r>
              <a:rPr lang="el-GR" sz="2800" b="1" dirty="0">
                <a:solidFill>
                  <a:srgbClr val="0000FF"/>
                </a:solidFill>
                <a:cs typeface="Tahoma" pitchFamily="34" charset="0"/>
              </a:rPr>
              <a:t>παρουσιάσει μείωση </a:t>
            </a:r>
            <a:endParaRPr lang="el-GR" sz="2800" b="1" dirty="0">
              <a:solidFill>
                <a:srgbClr val="0000FF"/>
              </a:solidFill>
            </a:endParaRPr>
          </a:p>
          <a:p>
            <a:pPr lvl="1" algn="just" eaLnBrk="1" hangingPunct="1"/>
            <a:r>
              <a:rPr lang="el-GR" dirty="0">
                <a:solidFill>
                  <a:srgbClr val="000000"/>
                </a:solidFill>
                <a:cs typeface="Tahoma" pitchFamily="34" charset="0"/>
              </a:rPr>
              <a:t>θα βρίσκεται πολύ κοντά στην </a:t>
            </a:r>
            <a:r>
              <a:rPr lang="el-GR" b="1" dirty="0">
                <a:solidFill>
                  <a:srgbClr val="0000FF"/>
                </a:solidFill>
                <a:cs typeface="Tahoma" pitchFamily="34" charset="0"/>
              </a:rPr>
              <a:t>προσαρμοσμένη (θεωρητική) τιμή της μετοχής</a:t>
            </a:r>
            <a:endParaRPr lang="el-GR" b="1" dirty="0">
              <a:solidFill>
                <a:srgbClr val="0000FF"/>
              </a:solidFill>
            </a:endParaRPr>
          </a:p>
          <a:p>
            <a:pPr lvl="2" algn="just" eaLnBrk="1" hangingPunct="1"/>
            <a:r>
              <a:rPr lang="el-GR" dirty="0" smtClean="0">
                <a:solidFill>
                  <a:srgbClr val="000000"/>
                </a:solidFill>
                <a:cs typeface="Tahoma" pitchFamily="34" charset="0"/>
              </a:rPr>
              <a:t>αν δεν έχουν αλλάξει τα θεμελιώδη στοιχεία της οικονομίας, του κλάδου και της εταιρίας   </a:t>
            </a:r>
            <a:endParaRPr lang="el-GR" dirty="0">
              <a:solidFill>
                <a:srgbClr val="000000"/>
              </a:solidFill>
              <a:cs typeface="Tahoma" pitchFamily="34" charset="0"/>
            </a:endParaRPr>
          </a:p>
          <a:p>
            <a:pPr algn="just" eaLnBrk="1" hangingPunct="1"/>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wipe(left)">
                                      <p:cBhvr>
                                        <p:cTn id="10" dur="500"/>
                                        <p:tgtEl>
                                          <p:spTgt spid="655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wipe(left)">
                                      <p:cBhvr>
                                        <p:cTn id="15" dur="500"/>
                                        <p:tgtEl>
                                          <p:spTgt spid="6553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5539">
                                            <p:txEl>
                                              <p:pRg st="3" end="3"/>
                                            </p:txEl>
                                          </p:spTgt>
                                        </p:tgtEl>
                                        <p:attrNameLst>
                                          <p:attrName>style.visibility</p:attrName>
                                        </p:attrNameLst>
                                      </p:cBhvr>
                                      <p:to>
                                        <p:strVal val="visible"/>
                                      </p:to>
                                    </p:set>
                                    <p:animEffect transition="in" filter="wipe(left)">
                                      <p:cBhvr>
                                        <p:cTn id="18" dur="500"/>
                                        <p:tgtEl>
                                          <p:spTgt spid="6553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5539">
                                            <p:txEl>
                                              <p:pRg st="4" end="4"/>
                                            </p:txEl>
                                          </p:spTgt>
                                        </p:tgtEl>
                                        <p:attrNameLst>
                                          <p:attrName>style.visibility</p:attrName>
                                        </p:attrNameLst>
                                      </p:cBhvr>
                                      <p:to>
                                        <p:strVal val="visible"/>
                                      </p:to>
                                    </p:set>
                                    <p:animEffect transition="in" filter="wipe(left)">
                                      <p:cBhvr>
                                        <p:cTn id="21"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050"/>
          <p:cNvSpPr>
            <a:spLocks noGrp="1" noChangeArrowheads="1"/>
          </p:cNvSpPr>
          <p:nvPr>
            <p:ph type="title"/>
          </p:nvPr>
        </p:nvSpPr>
        <p:spPr>
          <a:xfrm>
            <a:off x="0" y="0"/>
            <a:ext cx="9144000" cy="1760538"/>
          </a:xfrm>
          <a:solidFill>
            <a:schemeClr val="bg1"/>
          </a:solidFill>
        </p:spPr>
        <p:txBody>
          <a:bodyPr/>
          <a:lstStyle/>
          <a:p>
            <a:pPr algn="ctr" eaLnBrk="1" hangingPunct="1"/>
            <a:r>
              <a:rPr lang="el-GR" sz="3600" b="1" dirty="0" smtClean="0">
                <a:cs typeface="Times New Roman" pitchFamily="18" charset="0"/>
              </a:rPr>
              <a:t>Αύξηση Μ</a:t>
            </a:r>
            <a:r>
              <a:rPr lang="en-US" sz="3600" b="1" dirty="0" smtClean="0">
                <a:cs typeface="Times New Roman" pitchFamily="18" charset="0"/>
              </a:rPr>
              <a:t>.</a:t>
            </a:r>
            <a:r>
              <a:rPr lang="el-GR" sz="3600" b="1" dirty="0" smtClean="0">
                <a:cs typeface="Times New Roman" pitchFamily="18" charset="0"/>
              </a:rPr>
              <a:t> </a:t>
            </a:r>
            <a:r>
              <a:rPr lang="en-US" sz="3600" b="1" dirty="0" smtClean="0">
                <a:cs typeface="Times New Roman" pitchFamily="18" charset="0"/>
              </a:rPr>
              <a:t>K.</a:t>
            </a:r>
            <a:r>
              <a:rPr lang="el-GR" sz="3600" b="1" dirty="0" smtClean="0">
                <a:cs typeface="Times New Roman" pitchFamily="18" charset="0"/>
              </a:rPr>
              <a:t> με Κεφαλαιοποίηση των Αποθεματικών ή και της Υπεραξίας Παγίων με έκδοση Νέων Μετοχών</a:t>
            </a:r>
            <a:r>
              <a:rPr lang="el-GR" b="1" dirty="0" smtClean="0">
                <a:solidFill>
                  <a:srgbClr val="000000"/>
                </a:solidFill>
                <a:cs typeface="Times New Roman" pitchFamily="18" charset="0"/>
              </a:rPr>
              <a:t> </a:t>
            </a:r>
          </a:p>
        </p:txBody>
      </p:sp>
      <p:sp>
        <p:nvSpPr>
          <p:cNvPr id="67587" name="Rectangle 2051"/>
          <p:cNvSpPr>
            <a:spLocks noGrp="1" noChangeArrowheads="1"/>
          </p:cNvSpPr>
          <p:nvPr>
            <p:ph idx="1"/>
          </p:nvPr>
        </p:nvSpPr>
        <p:spPr>
          <a:xfrm>
            <a:off x="0" y="2017713"/>
            <a:ext cx="9144000" cy="4840287"/>
          </a:xfrm>
          <a:solidFill>
            <a:schemeClr val="bg1"/>
          </a:solidFill>
        </p:spPr>
        <p:txBody>
          <a:bodyPr/>
          <a:lstStyle/>
          <a:p>
            <a:pPr algn="just" eaLnBrk="1" hangingPunct="1"/>
            <a:r>
              <a:rPr lang="el-GR" dirty="0" smtClean="0">
                <a:solidFill>
                  <a:srgbClr val="000000"/>
                </a:solidFill>
                <a:cs typeface="Times New Roman" pitchFamily="18" charset="0"/>
              </a:rPr>
              <a:t>Η προσαρμοσμένη (θεωρητική) τιμή της μετοχής στην περίπτωση κεφαλαιοποίησης αποθεματικών ή της υπεραξίας παγίων και διανομής δωρεάν μετοχών, βρίσκεται με τον τύπο</a:t>
            </a:r>
            <a:r>
              <a:rPr lang="el-GR" dirty="0" smtClean="0">
                <a:solidFill>
                  <a:srgbClr val="000000"/>
                </a:solidFill>
                <a:cs typeface="Tahoma" pitchFamily="34" charset="0"/>
              </a:rPr>
              <a:t> </a:t>
            </a:r>
          </a:p>
        </p:txBody>
      </p:sp>
      <p:graphicFrame>
        <p:nvGraphicFramePr>
          <p:cNvPr id="13316" name="Object 2052"/>
          <p:cNvGraphicFramePr>
            <a:graphicFrameLocks noChangeAspect="1"/>
          </p:cNvGraphicFramePr>
          <p:nvPr/>
        </p:nvGraphicFramePr>
        <p:xfrm>
          <a:off x="3638550" y="4324350"/>
          <a:ext cx="2019300" cy="1130300"/>
        </p:xfrm>
        <a:graphic>
          <a:graphicData uri="http://schemas.openxmlformats.org/presentationml/2006/ole">
            <mc:AlternateContent xmlns:mc="http://schemas.openxmlformats.org/markup-compatibility/2006">
              <mc:Choice xmlns:v="urn:schemas-microsoft-com:vml" Requires="v">
                <p:oleObj spid="_x0000_s13376" name="Εξίσωση" r:id="rId4" imgW="2019300" imgH="1130300" progId="Equation.3">
                  <p:embed/>
                </p:oleObj>
              </mc:Choice>
              <mc:Fallback>
                <p:oleObj name="Εξίσωση" r:id="rId4" imgW="2019300" imgH="1130300" progId="Equation.3">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4324350"/>
                        <a:ext cx="20193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0" y="0"/>
            <a:ext cx="9144000" cy="1760538"/>
          </a:xfrm>
          <a:solidFill>
            <a:schemeClr val="bg1"/>
          </a:solidFill>
        </p:spPr>
        <p:txBody>
          <a:bodyPr/>
          <a:lstStyle/>
          <a:p>
            <a:pPr algn="ctr" eaLnBrk="1" hangingPunct="1"/>
            <a:r>
              <a:rPr lang="el-GR" sz="3600" b="1" dirty="0" smtClean="0">
                <a:cs typeface="Times New Roman" pitchFamily="18" charset="0"/>
              </a:rPr>
              <a:t>Αύξηση Μ</a:t>
            </a:r>
            <a:r>
              <a:rPr lang="en-US" sz="3600" b="1" dirty="0" smtClean="0">
                <a:cs typeface="Times New Roman" pitchFamily="18" charset="0"/>
              </a:rPr>
              <a:t>.</a:t>
            </a:r>
            <a:r>
              <a:rPr lang="el-GR" sz="3600" b="1" dirty="0" smtClean="0">
                <a:cs typeface="Times New Roman" pitchFamily="18" charset="0"/>
              </a:rPr>
              <a:t> </a:t>
            </a:r>
            <a:r>
              <a:rPr lang="en-US" sz="3600" b="1" dirty="0" smtClean="0">
                <a:cs typeface="Times New Roman" pitchFamily="18" charset="0"/>
              </a:rPr>
              <a:t>K.</a:t>
            </a:r>
            <a:r>
              <a:rPr lang="el-GR" sz="3600" b="1" dirty="0" smtClean="0">
                <a:cs typeface="Times New Roman" pitchFamily="18" charset="0"/>
              </a:rPr>
              <a:t> με Κεφαλαιοποίηση των Αποθεματικών ή και της Υπεραξίας Παγίων με έκδοση Νέων Μετοχών</a:t>
            </a:r>
            <a:r>
              <a:rPr lang="el-GR" b="1" dirty="0" smtClean="0">
                <a:solidFill>
                  <a:srgbClr val="000000"/>
                </a:solidFill>
                <a:cs typeface="Times New Roman" pitchFamily="18" charset="0"/>
              </a:rPr>
              <a:t> </a:t>
            </a:r>
          </a:p>
        </p:txBody>
      </p:sp>
      <p:sp>
        <p:nvSpPr>
          <p:cNvPr id="68611" name="Rectangle 1027"/>
          <p:cNvSpPr>
            <a:spLocks noGrp="1" noChangeArrowheads="1"/>
          </p:cNvSpPr>
          <p:nvPr>
            <p:ph idx="1"/>
          </p:nvPr>
        </p:nvSpPr>
        <p:spPr>
          <a:xfrm>
            <a:off x="0" y="1905000"/>
            <a:ext cx="9144000" cy="4953000"/>
          </a:xfrm>
          <a:solidFill>
            <a:schemeClr val="bg1"/>
          </a:solidFill>
        </p:spPr>
        <p:txBody>
          <a:bodyPr/>
          <a:lstStyle/>
          <a:p>
            <a:pPr algn="just" eaLnBrk="1" hangingPunct="1"/>
            <a:endParaRPr lang="el-GR" dirty="0" smtClean="0">
              <a:solidFill>
                <a:srgbClr val="000000"/>
              </a:solidFill>
            </a:endParaRPr>
          </a:p>
          <a:p>
            <a:pPr algn="just" eaLnBrk="1" hangingPunct="1"/>
            <a:endParaRPr lang="el-GR" dirty="0" smtClean="0">
              <a:solidFill>
                <a:srgbClr val="000000"/>
              </a:solidFill>
            </a:endParaRPr>
          </a:p>
          <a:p>
            <a:pPr algn="just" eaLnBrk="1" hangingPunct="1"/>
            <a:r>
              <a:rPr lang="el-GR" sz="2800" dirty="0" err="1" smtClean="0">
                <a:solidFill>
                  <a:srgbClr val="000000"/>
                </a:solidFill>
                <a:cs typeface="Tahoma" pitchFamily="34" charset="0"/>
              </a:rPr>
              <a:t>Τ</a:t>
            </a:r>
            <a:r>
              <a:rPr lang="el-GR" sz="2800" baseline="-25000" dirty="0" err="1" smtClean="0">
                <a:solidFill>
                  <a:srgbClr val="000000"/>
                </a:solidFill>
                <a:cs typeface="Tahoma" pitchFamily="34" charset="0"/>
              </a:rPr>
              <a:t>π</a:t>
            </a:r>
            <a:r>
              <a:rPr lang="el-GR" sz="2800" dirty="0" err="1" smtClean="0">
                <a:solidFill>
                  <a:srgbClr val="000000"/>
                </a:solidFill>
                <a:cs typeface="Tahoma" pitchFamily="34" charset="0"/>
              </a:rPr>
              <a:t>=Προσαρμοσμένη</a:t>
            </a:r>
            <a:r>
              <a:rPr lang="el-GR" sz="2800" dirty="0" smtClean="0">
                <a:solidFill>
                  <a:srgbClr val="000000"/>
                </a:solidFill>
                <a:cs typeface="Tahoma" pitchFamily="34" charset="0"/>
              </a:rPr>
              <a:t> (θεωρητική) τιμή της μετοχής</a:t>
            </a:r>
            <a:endParaRPr lang="el-GR" sz="2800" dirty="0" smtClean="0">
              <a:solidFill>
                <a:srgbClr val="000000"/>
              </a:solidFill>
              <a:cs typeface="Times New Roman" pitchFamily="18" charset="0"/>
            </a:endParaRPr>
          </a:p>
          <a:p>
            <a:pPr algn="just" eaLnBrk="1" hangingPunct="1"/>
            <a:r>
              <a:rPr lang="el-GR" sz="2800" dirty="0" err="1" smtClean="0">
                <a:solidFill>
                  <a:srgbClr val="000000"/>
                </a:solidFill>
                <a:cs typeface="Tahoma" pitchFamily="34" charset="0"/>
              </a:rPr>
              <a:t>Τ</a:t>
            </a:r>
            <a:r>
              <a:rPr lang="el-GR" sz="2800" baseline="-25000" dirty="0" err="1" smtClean="0">
                <a:solidFill>
                  <a:srgbClr val="000000"/>
                </a:solidFill>
                <a:cs typeface="Tahoma" pitchFamily="34" charset="0"/>
              </a:rPr>
              <a:t>χ</a:t>
            </a:r>
            <a:r>
              <a:rPr lang="el-GR" sz="2800" dirty="0" err="1" smtClean="0">
                <a:solidFill>
                  <a:srgbClr val="000000"/>
                </a:solidFill>
                <a:cs typeface="Tahoma" pitchFamily="34" charset="0"/>
              </a:rPr>
              <a:t>=Τιμή</a:t>
            </a:r>
            <a:r>
              <a:rPr lang="el-GR" sz="2800" dirty="0" smtClean="0">
                <a:solidFill>
                  <a:srgbClr val="000000"/>
                </a:solidFill>
                <a:cs typeface="Tahoma" pitchFamily="34" charset="0"/>
              </a:rPr>
              <a:t> κλεισίματος της μετοχής την τελευταία συνεδρίαση του Χρηματιστηρίου πριν την αποκοπή του δικαιώματος.</a:t>
            </a:r>
            <a:endParaRPr lang="el-GR" sz="2800" dirty="0" smtClean="0">
              <a:solidFill>
                <a:srgbClr val="000000"/>
              </a:solidFill>
              <a:cs typeface="Times New Roman" pitchFamily="18" charset="0"/>
            </a:endParaRPr>
          </a:p>
          <a:p>
            <a:pPr algn="just" eaLnBrk="1" hangingPunct="1"/>
            <a:r>
              <a:rPr lang="el-GR" sz="2800" dirty="0" err="1" smtClean="0">
                <a:solidFill>
                  <a:srgbClr val="000000"/>
                </a:solidFill>
                <a:cs typeface="Tahoma" pitchFamily="34" charset="0"/>
              </a:rPr>
              <a:t>Ν</a:t>
            </a:r>
            <a:r>
              <a:rPr lang="el-GR" sz="2800" baseline="-25000" dirty="0" err="1" smtClean="0">
                <a:solidFill>
                  <a:srgbClr val="000000"/>
                </a:solidFill>
                <a:cs typeface="Tahoma" pitchFamily="34" charset="0"/>
              </a:rPr>
              <a:t>π</a:t>
            </a:r>
            <a:r>
              <a:rPr lang="el-GR" sz="2800" dirty="0" err="1" smtClean="0">
                <a:solidFill>
                  <a:srgbClr val="000000"/>
                </a:solidFill>
                <a:cs typeface="Tahoma" pitchFamily="34" charset="0"/>
              </a:rPr>
              <a:t>=Αριθμός</a:t>
            </a:r>
            <a:r>
              <a:rPr lang="el-GR" sz="2800" dirty="0" smtClean="0">
                <a:solidFill>
                  <a:srgbClr val="000000"/>
                </a:solidFill>
                <a:cs typeface="Tahoma" pitchFamily="34" charset="0"/>
              </a:rPr>
              <a:t> παλιών μετοχών που απαιτούνται για την απόκτηση νέων μετοχών.</a:t>
            </a:r>
            <a:endParaRPr lang="el-GR" sz="2800" dirty="0" smtClean="0">
              <a:solidFill>
                <a:srgbClr val="000000"/>
              </a:solidFill>
              <a:cs typeface="Times New Roman" pitchFamily="18" charset="0"/>
            </a:endParaRPr>
          </a:p>
          <a:p>
            <a:pPr algn="just" eaLnBrk="1" hangingPunct="1"/>
            <a:r>
              <a:rPr lang="el-GR" sz="2800" dirty="0" err="1" smtClean="0">
                <a:solidFill>
                  <a:srgbClr val="000000"/>
                </a:solidFill>
                <a:cs typeface="Tahoma" pitchFamily="34" charset="0"/>
              </a:rPr>
              <a:t>Ν</a:t>
            </a:r>
            <a:r>
              <a:rPr lang="el-GR" sz="2800" baseline="-25000" dirty="0" err="1" smtClean="0">
                <a:solidFill>
                  <a:srgbClr val="000000"/>
                </a:solidFill>
                <a:cs typeface="Tahoma" pitchFamily="34" charset="0"/>
              </a:rPr>
              <a:t>ν</a:t>
            </a:r>
            <a:r>
              <a:rPr lang="el-GR" sz="2800" dirty="0" err="1" smtClean="0">
                <a:solidFill>
                  <a:srgbClr val="000000"/>
                </a:solidFill>
                <a:cs typeface="Tahoma" pitchFamily="34" charset="0"/>
              </a:rPr>
              <a:t>=Αριθμός</a:t>
            </a:r>
            <a:r>
              <a:rPr lang="el-GR" sz="2800" dirty="0" smtClean="0">
                <a:solidFill>
                  <a:srgbClr val="000000"/>
                </a:solidFill>
                <a:cs typeface="Tahoma" pitchFamily="34" charset="0"/>
              </a:rPr>
              <a:t> νέων μετοχών της εταιρίας που θα αποκτηθούν σε αναλογία προς τις παλιές μετοχές </a:t>
            </a:r>
          </a:p>
        </p:txBody>
      </p:sp>
      <p:graphicFrame>
        <p:nvGraphicFramePr>
          <p:cNvPr id="14340" name="Object 1028"/>
          <p:cNvGraphicFramePr>
            <a:graphicFrameLocks noChangeAspect="1"/>
          </p:cNvGraphicFramePr>
          <p:nvPr/>
        </p:nvGraphicFramePr>
        <p:xfrm>
          <a:off x="3429000" y="1905000"/>
          <a:ext cx="2019300" cy="1130300"/>
        </p:xfrm>
        <a:graphic>
          <a:graphicData uri="http://schemas.openxmlformats.org/presentationml/2006/ole">
            <mc:AlternateContent xmlns:mc="http://schemas.openxmlformats.org/markup-compatibility/2006">
              <mc:Choice xmlns:v="urn:schemas-microsoft-com:vml" Requires="v">
                <p:oleObj spid="_x0000_s14406" name="Εξίσωση" r:id="rId4" imgW="2019300" imgH="1130300" progId="Equation.3">
                  <p:embed/>
                </p:oleObj>
              </mc:Choice>
              <mc:Fallback>
                <p:oleObj name="Εξίσωση" r:id="rId4" imgW="2019300" imgH="1130300" progId="Equation.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905000"/>
                        <a:ext cx="20193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wipe(left)">
                                      <p:cBhvr>
                                        <p:cTn id="7" dur="500"/>
                                        <p:tgtEl>
                                          <p:spTgt spid="68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wipe(left)">
                                      <p:cBhvr>
                                        <p:cTn id="12" dur="500"/>
                                        <p:tgtEl>
                                          <p:spTgt spid="686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wipe(left)">
                                      <p:cBhvr>
                                        <p:cTn id="17" dur="500"/>
                                        <p:tgtEl>
                                          <p:spTgt spid="686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wipe(left)">
                                      <p:cBhvr>
                                        <p:cTn id="2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634" name="Rectangle 2"/>
              <p:cNvSpPr>
                <a:spLocks noGrp="1" noChangeArrowheads="1"/>
              </p:cNvSpPr>
              <p:nvPr>
                <p:ph idx="1"/>
              </p:nvPr>
            </p:nvSpPr>
            <p:spPr>
              <a:xfrm>
                <a:off x="0" y="0"/>
                <a:ext cx="9144000" cy="6858000"/>
              </a:xfrm>
              <a:solidFill>
                <a:schemeClr val="bg1"/>
              </a:solidFill>
            </p:spPr>
            <p:txBody>
              <a:bodyPr/>
              <a:lstStyle/>
              <a:p>
                <a:pPr algn="just" eaLnBrk="1" hangingPunct="1"/>
                <a:r>
                  <a:rPr lang="el-GR" sz="2800" dirty="0" smtClean="0">
                    <a:solidFill>
                      <a:srgbClr val="000000"/>
                    </a:solidFill>
                    <a:cs typeface="Tahoma" pitchFamily="34" charset="0"/>
                  </a:rPr>
                  <a:t>Η Γενική Συνέλευση των μετόχων μιας Α.Ε. αποφάσισε την αύξηση του Μ.Κ. με κεφαλαιοποίηση των αποθεματικών ή και της υπεραξίας των παγίων στοιχείων της κατά 500 Ευρώ, με έκδοση 2</a:t>
                </a:r>
                <a:r>
                  <a:rPr lang="el-GR" sz="2800" dirty="0" smtClean="0">
                    <a:solidFill>
                      <a:srgbClr val="000000"/>
                    </a:solidFill>
                  </a:rPr>
                  <a:t> </a:t>
                </a:r>
                <a:r>
                  <a:rPr lang="el-GR" sz="2800" dirty="0" smtClean="0">
                    <a:solidFill>
                      <a:srgbClr val="000000"/>
                    </a:solidFill>
                    <a:cs typeface="Tahoma" pitchFamily="34" charset="0"/>
                  </a:rPr>
                  <a:t>νέων μετοχών δωρεάν σε κάθε 4 παλιές μετοχές.</a:t>
                </a:r>
                <a:endParaRPr lang="el-GR" sz="2800" dirty="0" smtClean="0">
                  <a:cs typeface="Times New Roman" pitchFamily="18" charset="0"/>
                </a:endParaRPr>
              </a:p>
              <a:p>
                <a:pPr algn="just" eaLnBrk="1" hangingPunct="1"/>
                <a:r>
                  <a:rPr lang="el-GR" sz="2800" dirty="0" smtClean="0">
                    <a:solidFill>
                      <a:srgbClr val="000000"/>
                    </a:solidFill>
                    <a:cs typeface="Tahoma" pitchFamily="34" charset="0"/>
                  </a:rPr>
                  <a:t>Η χρηματιστηριακή τιμή της μετοχής πριν την κεφαλαιοποίηση ήταν </a:t>
                </a:r>
                <a:r>
                  <a:rPr lang="en-US" sz="2800" dirty="0" smtClean="0">
                    <a:solidFill>
                      <a:srgbClr val="000000"/>
                    </a:solidFill>
                    <a:cs typeface="Tahoma" pitchFamily="34" charset="0"/>
                  </a:rPr>
                  <a:t>3</a:t>
                </a:r>
                <a:r>
                  <a:rPr lang="el-GR" sz="2800" dirty="0" smtClean="0">
                    <a:solidFill>
                      <a:srgbClr val="000000"/>
                    </a:solidFill>
                    <a:cs typeface="Tahoma" pitchFamily="34" charset="0"/>
                  </a:rPr>
                  <a:t> Ευρώ.</a:t>
                </a:r>
                <a:endParaRPr lang="el-GR" sz="2800" dirty="0" smtClean="0">
                  <a:cs typeface="Times New Roman" pitchFamily="18" charset="0"/>
                </a:endParaRPr>
              </a:p>
              <a:p>
                <a:pPr algn="just" eaLnBrk="1" hangingPunct="1"/>
                <a:r>
                  <a:rPr lang="el-GR" sz="2800" dirty="0" smtClean="0">
                    <a:solidFill>
                      <a:srgbClr val="000000"/>
                    </a:solidFill>
                    <a:cs typeface="Tahoma" pitchFamily="34" charset="0"/>
                  </a:rPr>
                  <a:t>Να βρεθεί η προσαρμοσμένη (θεωρητική) τιμή της μετοχής</a:t>
                </a:r>
              </a:p>
              <a:p>
                <a:pPr algn="just" eaLnBrk="1" hangingPunct="1"/>
                <a:endParaRPr lang="el-GR" sz="2800" dirty="0">
                  <a:solidFill>
                    <a:srgbClr val="000000"/>
                  </a:solidFill>
                  <a:cs typeface="Tahoma" pitchFamily="34" charset="0"/>
                </a:endParaRPr>
              </a:p>
              <a:p>
                <a:pPr marL="0" indent="0" algn="just" eaLnBrk="1" hangingPunct="1">
                  <a:buNone/>
                </a:pPr>
                <a14:m>
                  <m:oMathPara xmlns:m="http://schemas.openxmlformats.org/officeDocument/2006/math">
                    <m:oMathParaPr>
                      <m:jc m:val="centerGroup"/>
                    </m:oMathParaPr>
                    <m:oMath xmlns:m="http://schemas.openxmlformats.org/officeDocument/2006/math">
                      <m:sSub>
                        <m:sSubPr>
                          <m:ctrlPr>
                            <a:rPr lang="el-GR" sz="2800" i="1" smtClean="0">
                              <a:solidFill>
                                <a:srgbClr val="000000"/>
                              </a:solidFill>
                              <a:latin typeface="Cambria Math"/>
                            </a:rPr>
                          </m:ctrlPr>
                        </m:sSubPr>
                        <m:e>
                          <m:r>
                            <m:rPr>
                              <m:sty m:val="p"/>
                            </m:rPr>
                            <a:rPr lang="el-GR" sz="2800" b="0" i="0" smtClean="0">
                              <a:solidFill>
                                <a:srgbClr val="000000"/>
                              </a:solidFill>
                              <a:latin typeface="Cambria Math"/>
                            </a:rPr>
                            <m:t>Τ</m:t>
                          </m:r>
                        </m:e>
                        <m:sub>
                          <m:r>
                            <a:rPr lang="el-GR" sz="2800" b="0" i="1" smtClean="0">
                              <a:solidFill>
                                <a:srgbClr val="000000"/>
                              </a:solidFill>
                              <a:latin typeface="Cambria Math"/>
                            </a:rPr>
                            <m:t>𝜋</m:t>
                          </m:r>
                        </m:sub>
                      </m:sSub>
                      <m:r>
                        <a:rPr lang="el-GR" sz="2800" b="0" i="1" smtClean="0">
                          <a:solidFill>
                            <a:srgbClr val="000000"/>
                          </a:solidFill>
                          <a:latin typeface="Cambria Math"/>
                        </a:rPr>
                        <m:t>=</m:t>
                      </m:r>
                      <m:f>
                        <m:fPr>
                          <m:ctrlPr>
                            <a:rPr lang="el-GR" sz="2800" b="0" i="1" smtClean="0">
                              <a:solidFill>
                                <a:srgbClr val="000000"/>
                              </a:solidFill>
                              <a:latin typeface="Cambria Math"/>
                            </a:rPr>
                          </m:ctrlPr>
                        </m:fPr>
                        <m:num>
                          <m:sSub>
                            <m:sSubPr>
                              <m:ctrlPr>
                                <a:rPr lang="el-GR" sz="2800" b="0" i="1" smtClean="0">
                                  <a:solidFill>
                                    <a:srgbClr val="000000"/>
                                  </a:solidFill>
                                  <a:latin typeface="Cambria Math"/>
                                </a:rPr>
                              </m:ctrlPr>
                            </m:sSubPr>
                            <m:e>
                              <m:r>
                                <m:rPr>
                                  <m:sty m:val="p"/>
                                </m:rPr>
                                <a:rPr lang="el-GR" sz="2800" b="0" i="0" smtClean="0">
                                  <a:solidFill>
                                    <a:srgbClr val="000000"/>
                                  </a:solidFill>
                                  <a:latin typeface="Cambria Math"/>
                                </a:rPr>
                                <m:t>Τ</m:t>
                              </m:r>
                            </m:e>
                            <m:sub>
                              <m:r>
                                <a:rPr lang="en-US" sz="2800" b="0" i="1" smtClean="0">
                                  <a:solidFill>
                                    <a:srgbClr val="000000"/>
                                  </a:solidFill>
                                  <a:latin typeface="Cambria Math"/>
                                </a:rPr>
                                <m:t>𝑥</m:t>
                              </m:r>
                            </m:sub>
                          </m:sSub>
                          <m:r>
                            <a:rPr lang="en-US" sz="2800" b="0" i="1" smtClean="0">
                              <a:solidFill>
                                <a:srgbClr val="000000"/>
                              </a:solidFill>
                              <a:latin typeface="Cambria Math"/>
                            </a:rPr>
                            <m:t>∗</m:t>
                          </m:r>
                          <m:sSub>
                            <m:sSubPr>
                              <m:ctrlPr>
                                <a:rPr lang="en-US" sz="2800" b="0" i="1" smtClean="0">
                                  <a:solidFill>
                                    <a:srgbClr val="000000"/>
                                  </a:solidFill>
                                  <a:latin typeface="Cambria Math"/>
                                </a:rPr>
                              </m:ctrlPr>
                            </m:sSubPr>
                            <m:e>
                              <m:r>
                                <a:rPr lang="en-US" sz="2800" b="0" i="1" smtClean="0">
                                  <a:solidFill>
                                    <a:srgbClr val="000000"/>
                                  </a:solidFill>
                                  <a:latin typeface="Cambria Math"/>
                                </a:rPr>
                                <m:t>𝑁</m:t>
                              </m:r>
                            </m:e>
                            <m:sub>
                              <m:r>
                                <m:rPr>
                                  <m:sty m:val="p"/>
                                </m:rPr>
                                <a:rPr lang="el-GR" sz="2800" b="0" i="0" smtClean="0">
                                  <a:solidFill>
                                    <a:srgbClr val="000000"/>
                                  </a:solidFill>
                                  <a:latin typeface="Cambria Math"/>
                                </a:rPr>
                                <m:t>π</m:t>
                              </m:r>
                            </m:sub>
                          </m:sSub>
                        </m:num>
                        <m:den>
                          <m:sSub>
                            <m:sSubPr>
                              <m:ctrlPr>
                                <a:rPr lang="el-GR" sz="2800" b="0" i="1" smtClean="0">
                                  <a:solidFill>
                                    <a:srgbClr val="000000"/>
                                  </a:solidFill>
                                  <a:latin typeface="Cambria Math"/>
                                </a:rPr>
                              </m:ctrlPr>
                            </m:sSubPr>
                            <m:e>
                              <m:r>
                                <m:rPr>
                                  <m:sty m:val="p"/>
                                </m:rPr>
                                <a:rPr lang="el-GR" sz="2800" b="0" i="0" smtClean="0">
                                  <a:solidFill>
                                    <a:srgbClr val="000000"/>
                                  </a:solidFill>
                                  <a:latin typeface="Cambria Math"/>
                                </a:rPr>
                                <m:t>Ν</m:t>
                              </m:r>
                            </m:e>
                            <m:sub>
                              <m:r>
                                <a:rPr lang="el-GR" sz="2800" b="0" i="1" smtClean="0">
                                  <a:solidFill>
                                    <a:srgbClr val="000000"/>
                                  </a:solidFill>
                                  <a:latin typeface="Cambria Math"/>
                                </a:rPr>
                                <m:t>𝜋</m:t>
                              </m:r>
                            </m:sub>
                          </m:sSub>
                          <m:sSub>
                            <m:sSubPr>
                              <m:ctrlPr>
                                <a:rPr lang="el-GR" sz="2800" b="0" i="1" smtClean="0">
                                  <a:solidFill>
                                    <a:srgbClr val="000000"/>
                                  </a:solidFill>
                                  <a:latin typeface="Cambria Math"/>
                                </a:rPr>
                              </m:ctrlPr>
                            </m:sSubPr>
                            <m:e>
                              <m:r>
                                <a:rPr lang="en-US" sz="2800" b="0" i="0" smtClean="0">
                                  <a:solidFill>
                                    <a:srgbClr val="000000"/>
                                  </a:solidFill>
                                  <a:latin typeface="Cambria Math"/>
                                </a:rPr>
                                <m:t>+ </m:t>
                              </m:r>
                              <m:r>
                                <m:rPr>
                                  <m:sty m:val="p"/>
                                </m:rPr>
                                <a:rPr lang="el-GR" sz="2800" b="0" i="0" smtClean="0">
                                  <a:solidFill>
                                    <a:srgbClr val="000000"/>
                                  </a:solidFill>
                                  <a:latin typeface="Cambria Math"/>
                                </a:rPr>
                                <m:t>Ν</m:t>
                              </m:r>
                            </m:e>
                            <m:sub>
                              <m:r>
                                <a:rPr lang="en-US" sz="2800" b="0" i="1" smtClean="0">
                                  <a:solidFill>
                                    <a:srgbClr val="000000"/>
                                  </a:solidFill>
                                  <a:latin typeface="Cambria Math"/>
                                </a:rPr>
                                <m:t>𝑣</m:t>
                              </m:r>
                            </m:sub>
                          </m:sSub>
                        </m:den>
                      </m:f>
                      <m:r>
                        <a:rPr lang="en-US" sz="2800" b="0" i="1" smtClean="0">
                          <a:solidFill>
                            <a:srgbClr val="000000"/>
                          </a:solidFill>
                          <a:latin typeface="Cambria Math"/>
                        </a:rPr>
                        <m:t>=</m:t>
                      </m:r>
                      <m:f>
                        <m:fPr>
                          <m:ctrlPr>
                            <a:rPr lang="en-US" sz="2800" b="0" i="1" smtClean="0">
                              <a:solidFill>
                                <a:srgbClr val="000000"/>
                              </a:solidFill>
                              <a:latin typeface="Cambria Math"/>
                            </a:rPr>
                          </m:ctrlPr>
                        </m:fPr>
                        <m:num>
                          <m:r>
                            <a:rPr lang="en-US" sz="2800" b="0" i="1" smtClean="0">
                              <a:solidFill>
                                <a:srgbClr val="000000"/>
                              </a:solidFill>
                              <a:latin typeface="Cambria Math"/>
                            </a:rPr>
                            <m:t>3∗4</m:t>
                          </m:r>
                        </m:num>
                        <m:den>
                          <m:r>
                            <a:rPr lang="en-US" sz="2800" b="0" i="1" smtClean="0">
                              <a:solidFill>
                                <a:srgbClr val="000000"/>
                              </a:solidFill>
                              <a:latin typeface="Cambria Math"/>
                            </a:rPr>
                            <m:t>4+2</m:t>
                          </m:r>
                        </m:den>
                      </m:f>
                      <m:r>
                        <a:rPr lang="en-US" sz="2800" b="0" i="1" smtClean="0">
                          <a:solidFill>
                            <a:srgbClr val="000000"/>
                          </a:solidFill>
                          <a:latin typeface="Cambria Math"/>
                        </a:rPr>
                        <m:t>=</m:t>
                      </m:r>
                      <m:f>
                        <m:fPr>
                          <m:ctrlPr>
                            <a:rPr lang="en-US" sz="2800" b="0" i="1" smtClean="0">
                              <a:solidFill>
                                <a:srgbClr val="000000"/>
                              </a:solidFill>
                              <a:latin typeface="Cambria Math"/>
                            </a:rPr>
                          </m:ctrlPr>
                        </m:fPr>
                        <m:num>
                          <m:r>
                            <a:rPr lang="en-US" sz="2800" b="0" i="1" smtClean="0">
                              <a:solidFill>
                                <a:srgbClr val="000000"/>
                              </a:solidFill>
                              <a:latin typeface="Cambria Math"/>
                            </a:rPr>
                            <m:t>12</m:t>
                          </m:r>
                        </m:num>
                        <m:den>
                          <m:r>
                            <a:rPr lang="en-US" sz="2800" b="0" i="1" smtClean="0">
                              <a:solidFill>
                                <a:srgbClr val="000000"/>
                              </a:solidFill>
                              <a:latin typeface="Cambria Math"/>
                            </a:rPr>
                            <m:t>6</m:t>
                          </m:r>
                        </m:den>
                      </m:f>
                      <m:r>
                        <a:rPr lang="en-US" sz="2800" b="0" i="1" smtClean="0">
                          <a:solidFill>
                            <a:srgbClr val="000000"/>
                          </a:solidFill>
                          <a:latin typeface="Cambria Math"/>
                        </a:rPr>
                        <m:t>=2</m:t>
                      </m:r>
                    </m:oMath>
                  </m:oMathPara>
                </a14:m>
                <a:endParaRPr lang="el-GR" sz="2800" dirty="0" smtClean="0">
                  <a:solidFill>
                    <a:srgbClr val="000000"/>
                  </a:solidFill>
                </a:endParaRPr>
              </a:p>
              <a:p>
                <a:pPr algn="just" eaLnBrk="1" hangingPunct="1"/>
                <a:endParaRPr lang="el-GR" sz="2800" dirty="0" smtClean="0">
                  <a:solidFill>
                    <a:srgbClr val="000000"/>
                  </a:solidFill>
                </a:endParaRPr>
              </a:p>
              <a:p>
                <a:pPr algn="just" eaLnBrk="1" hangingPunct="1"/>
                <a:endParaRPr lang="el-GR" sz="2800" dirty="0" smtClean="0">
                  <a:solidFill>
                    <a:srgbClr val="000000"/>
                  </a:solidFill>
                </a:endParaRPr>
              </a:p>
            </p:txBody>
          </p:sp>
        </mc:Choice>
        <mc:Fallback xmlns="">
          <p:sp>
            <p:nvSpPr>
              <p:cNvPr id="69634" name="Rectangle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7"/>
                <a:stretch>
                  <a:fillRect l="-733" t="-889" r="-1333"/>
                </a:stretch>
              </a:blipFill>
            </p:spPr>
            <p:txBody>
              <a:bodyPr/>
              <a:lstStyle/>
              <a:p>
                <a:r>
                  <a:rPr lang="el-GR">
                    <a:noFill/>
                  </a:rPr>
                  <a:t> </a:t>
                </a:r>
              </a:p>
            </p:txBody>
          </p:sp>
        </mc:Fallback>
      </mc:AlternateContent>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wipe(left)">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wipe(left)">
                                      <p:cBhvr>
                                        <p:cTn id="12" dur="5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wipe(left)">
                                      <p:cBhvr>
                                        <p:cTn id="17" dur="500"/>
                                        <p:tgtEl>
                                          <p:spTgt spid="69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34">
                                            <p:txEl>
                                              <p:pRg st="4" end="4"/>
                                            </p:txEl>
                                          </p:spTgt>
                                        </p:tgtEl>
                                        <p:attrNameLst>
                                          <p:attrName>style.visibility</p:attrName>
                                        </p:attrNameLst>
                                      </p:cBhvr>
                                      <p:to>
                                        <p:strVal val="visible"/>
                                      </p:to>
                                    </p:set>
                                    <p:animEffect transition="in" filter="wipe(left)">
                                      <p:cBhvr>
                                        <p:cTn id="22"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0658" name="Rectangle 2"/>
              <p:cNvSpPr>
                <a:spLocks noGrp="1" noChangeArrowheads="1"/>
              </p:cNvSpPr>
              <p:nvPr>
                <p:ph idx="1"/>
              </p:nvPr>
            </p:nvSpPr>
            <p:spPr>
              <a:xfrm>
                <a:off x="0" y="0"/>
                <a:ext cx="9144000" cy="6858000"/>
              </a:xfrm>
              <a:solidFill>
                <a:schemeClr val="bg1"/>
              </a:solidFill>
            </p:spPr>
            <p:txBody>
              <a:bodyPr/>
              <a:lstStyle/>
              <a:p>
                <a:pPr algn="just" eaLnBrk="1" hangingPunct="1"/>
                <a:r>
                  <a:rPr lang="el-GR" sz="2800" dirty="0" smtClean="0">
                    <a:solidFill>
                      <a:srgbClr val="000000"/>
                    </a:solidFill>
                    <a:cs typeface="Tahoma" pitchFamily="34" charset="0"/>
                  </a:rPr>
                  <a:t>Η χρηματιστηριακή τιμή της μετοχής πριν την κεφαλαιοποίηση ήταν </a:t>
                </a:r>
                <a:r>
                  <a:rPr lang="en-US" sz="2800" dirty="0" smtClean="0">
                    <a:solidFill>
                      <a:srgbClr val="000000"/>
                    </a:solidFill>
                    <a:cs typeface="Tahoma" pitchFamily="34" charset="0"/>
                  </a:rPr>
                  <a:t>3 </a:t>
                </a:r>
                <a:r>
                  <a:rPr lang="el-GR" sz="2800" dirty="0" smtClean="0">
                    <a:solidFill>
                      <a:srgbClr val="000000"/>
                    </a:solidFill>
                    <a:cs typeface="Tahoma" pitchFamily="34" charset="0"/>
                  </a:rPr>
                  <a:t>Ευρώ.</a:t>
                </a:r>
                <a:endParaRPr lang="el-GR" sz="2800" dirty="0" smtClean="0">
                  <a:cs typeface="Times New Roman" pitchFamily="18" charset="0"/>
                </a:endParaRPr>
              </a:p>
              <a:p>
                <a:pPr algn="just" eaLnBrk="1" hangingPunct="1"/>
                <a:r>
                  <a:rPr lang="el-GR" sz="2800" dirty="0" smtClean="0">
                    <a:solidFill>
                      <a:srgbClr val="000000"/>
                    </a:solidFill>
                  </a:rPr>
                  <a:t>Η</a:t>
                </a:r>
                <a:r>
                  <a:rPr lang="el-GR" sz="2800" dirty="0" smtClean="0">
                    <a:solidFill>
                      <a:srgbClr val="000000"/>
                    </a:solidFill>
                    <a:cs typeface="Tahoma" pitchFamily="34" charset="0"/>
                  </a:rPr>
                  <a:t> προσαρμοσμένη (θεωρητική) τιμή της μετοχής</a:t>
                </a:r>
                <a:endParaRPr lang="el-GR" sz="2800" dirty="0" smtClean="0">
                  <a:solidFill>
                    <a:srgbClr val="000000"/>
                  </a:solidFill>
                </a:endParaRPr>
              </a:p>
              <a:p>
                <a:pPr marL="0" indent="0" algn="just" eaLnBrk="1" hangingPunct="1">
                  <a:buNone/>
                </a:pPr>
                <a:endParaRPr lang="en-US" sz="2800" i="1" dirty="0">
                  <a:solidFill>
                    <a:srgbClr val="000000"/>
                  </a:solidFill>
                  <a:latin typeface="Cambria Math"/>
                </a:endParaRPr>
              </a:p>
              <a:p>
                <a:pPr marL="0" indent="0" algn="just" eaLnBrk="1" hangingPunct="1">
                  <a:buNone/>
                </a:pPr>
                <a14:m>
                  <m:oMath xmlns:m="http://schemas.openxmlformats.org/officeDocument/2006/math">
                    <m:sSub>
                      <m:sSubPr>
                        <m:ctrlPr>
                          <a:rPr lang="el-GR" sz="3600" i="1">
                            <a:solidFill>
                              <a:srgbClr val="000000"/>
                            </a:solidFill>
                            <a:latin typeface="Cambria Math"/>
                          </a:rPr>
                        </m:ctrlPr>
                      </m:sSubPr>
                      <m:e>
                        <m:r>
                          <m:rPr>
                            <m:sty m:val="p"/>
                          </m:rPr>
                          <a:rPr lang="el-GR" sz="3600">
                            <a:solidFill>
                              <a:srgbClr val="000000"/>
                            </a:solidFill>
                            <a:latin typeface="Cambria Math"/>
                          </a:rPr>
                          <m:t>Τ</m:t>
                        </m:r>
                      </m:e>
                      <m:sub>
                        <m:r>
                          <a:rPr lang="el-GR" sz="3600" i="1">
                            <a:solidFill>
                              <a:srgbClr val="000000"/>
                            </a:solidFill>
                            <a:latin typeface="Cambria Math"/>
                          </a:rPr>
                          <m:t>𝜋</m:t>
                        </m:r>
                      </m:sub>
                    </m:sSub>
                    <m:r>
                      <a:rPr lang="el-GR" sz="3600" i="1">
                        <a:solidFill>
                          <a:srgbClr val="000000"/>
                        </a:solidFill>
                        <a:latin typeface="Cambria Math"/>
                      </a:rPr>
                      <m:t>=</m:t>
                    </m:r>
                    <m:f>
                      <m:fPr>
                        <m:ctrlPr>
                          <a:rPr lang="el-GR" sz="3600" i="1">
                            <a:solidFill>
                              <a:srgbClr val="000000"/>
                            </a:solidFill>
                            <a:latin typeface="Cambria Math"/>
                          </a:rPr>
                        </m:ctrlPr>
                      </m:fPr>
                      <m:num>
                        <m:sSub>
                          <m:sSubPr>
                            <m:ctrlPr>
                              <a:rPr lang="el-GR" sz="3600" i="1">
                                <a:solidFill>
                                  <a:srgbClr val="000000"/>
                                </a:solidFill>
                                <a:latin typeface="Cambria Math"/>
                              </a:rPr>
                            </m:ctrlPr>
                          </m:sSubPr>
                          <m:e>
                            <m:r>
                              <m:rPr>
                                <m:sty m:val="p"/>
                              </m:rPr>
                              <a:rPr lang="el-GR" sz="3600">
                                <a:solidFill>
                                  <a:srgbClr val="000000"/>
                                </a:solidFill>
                                <a:latin typeface="Cambria Math"/>
                              </a:rPr>
                              <m:t>Τ</m:t>
                            </m:r>
                          </m:e>
                          <m:sub>
                            <m:r>
                              <a:rPr lang="en-US" sz="3600" i="1">
                                <a:solidFill>
                                  <a:srgbClr val="000000"/>
                                </a:solidFill>
                                <a:latin typeface="Cambria Math"/>
                              </a:rPr>
                              <m:t>𝑥</m:t>
                            </m:r>
                          </m:sub>
                        </m:sSub>
                        <m:r>
                          <a:rPr lang="en-US" sz="3600" i="1">
                            <a:solidFill>
                              <a:srgbClr val="000000"/>
                            </a:solidFill>
                            <a:latin typeface="Cambria Math"/>
                          </a:rPr>
                          <m:t>∗</m:t>
                        </m:r>
                        <m:sSub>
                          <m:sSubPr>
                            <m:ctrlPr>
                              <a:rPr lang="en-US" sz="3600" i="1">
                                <a:solidFill>
                                  <a:srgbClr val="000000"/>
                                </a:solidFill>
                                <a:latin typeface="Cambria Math"/>
                              </a:rPr>
                            </m:ctrlPr>
                          </m:sSubPr>
                          <m:e>
                            <m:r>
                              <a:rPr lang="en-US" sz="3600" i="1">
                                <a:solidFill>
                                  <a:srgbClr val="000000"/>
                                </a:solidFill>
                                <a:latin typeface="Cambria Math"/>
                              </a:rPr>
                              <m:t>𝑁</m:t>
                            </m:r>
                          </m:e>
                          <m:sub>
                            <m:r>
                              <m:rPr>
                                <m:sty m:val="p"/>
                              </m:rPr>
                              <a:rPr lang="el-GR" sz="3600">
                                <a:solidFill>
                                  <a:srgbClr val="000000"/>
                                </a:solidFill>
                                <a:latin typeface="Cambria Math"/>
                              </a:rPr>
                              <m:t>π</m:t>
                            </m:r>
                          </m:sub>
                        </m:sSub>
                      </m:num>
                      <m:den>
                        <m:sSub>
                          <m:sSubPr>
                            <m:ctrlPr>
                              <a:rPr lang="el-GR" sz="3600" i="1">
                                <a:solidFill>
                                  <a:srgbClr val="000000"/>
                                </a:solidFill>
                                <a:latin typeface="Cambria Math"/>
                              </a:rPr>
                            </m:ctrlPr>
                          </m:sSubPr>
                          <m:e>
                            <m:r>
                              <m:rPr>
                                <m:sty m:val="p"/>
                              </m:rPr>
                              <a:rPr lang="el-GR" sz="3600">
                                <a:solidFill>
                                  <a:srgbClr val="000000"/>
                                </a:solidFill>
                                <a:latin typeface="Cambria Math"/>
                              </a:rPr>
                              <m:t>Ν</m:t>
                            </m:r>
                          </m:e>
                          <m:sub>
                            <m:r>
                              <a:rPr lang="el-GR" sz="3600" i="1">
                                <a:solidFill>
                                  <a:srgbClr val="000000"/>
                                </a:solidFill>
                                <a:latin typeface="Cambria Math"/>
                              </a:rPr>
                              <m:t>𝜋</m:t>
                            </m:r>
                          </m:sub>
                        </m:sSub>
                        <m:sSub>
                          <m:sSubPr>
                            <m:ctrlPr>
                              <a:rPr lang="el-GR" sz="3600" i="1">
                                <a:solidFill>
                                  <a:srgbClr val="000000"/>
                                </a:solidFill>
                                <a:latin typeface="Cambria Math"/>
                              </a:rPr>
                            </m:ctrlPr>
                          </m:sSubPr>
                          <m:e>
                            <m:r>
                              <a:rPr lang="el-GR" sz="3600" b="0" i="0" smtClean="0">
                                <a:solidFill>
                                  <a:srgbClr val="000000"/>
                                </a:solidFill>
                                <a:latin typeface="Cambria Math"/>
                              </a:rPr>
                              <m:t>+</m:t>
                            </m:r>
                            <m:r>
                              <m:rPr>
                                <m:sty m:val="p"/>
                              </m:rPr>
                              <a:rPr lang="el-GR" sz="3600">
                                <a:solidFill>
                                  <a:srgbClr val="000000"/>
                                </a:solidFill>
                                <a:latin typeface="Cambria Math"/>
                              </a:rPr>
                              <m:t>Ν</m:t>
                            </m:r>
                          </m:e>
                          <m:sub>
                            <m:r>
                              <a:rPr lang="en-US" sz="3600" i="1">
                                <a:solidFill>
                                  <a:srgbClr val="000000"/>
                                </a:solidFill>
                                <a:latin typeface="Cambria Math"/>
                              </a:rPr>
                              <m:t>𝑣</m:t>
                            </m:r>
                          </m:sub>
                        </m:sSub>
                      </m:den>
                    </m:f>
                    <m:r>
                      <a:rPr lang="en-US" sz="3600" i="1">
                        <a:solidFill>
                          <a:srgbClr val="000000"/>
                        </a:solidFill>
                        <a:latin typeface="Cambria Math"/>
                      </a:rPr>
                      <m:t>=</m:t>
                    </m:r>
                    <m:f>
                      <m:fPr>
                        <m:ctrlPr>
                          <a:rPr lang="en-US" sz="3600" i="1">
                            <a:solidFill>
                              <a:srgbClr val="000000"/>
                            </a:solidFill>
                            <a:latin typeface="Cambria Math"/>
                          </a:rPr>
                        </m:ctrlPr>
                      </m:fPr>
                      <m:num>
                        <m:r>
                          <a:rPr lang="en-US" sz="3600" i="1">
                            <a:solidFill>
                              <a:srgbClr val="000000"/>
                            </a:solidFill>
                            <a:latin typeface="Cambria Math"/>
                          </a:rPr>
                          <m:t>3∗4</m:t>
                        </m:r>
                      </m:num>
                      <m:den>
                        <m:r>
                          <a:rPr lang="en-US" sz="3600" i="1">
                            <a:solidFill>
                              <a:srgbClr val="000000"/>
                            </a:solidFill>
                            <a:latin typeface="Cambria Math"/>
                          </a:rPr>
                          <m:t>4</m:t>
                        </m:r>
                        <m:r>
                          <a:rPr lang="en-US" sz="3600" b="0" i="1" smtClean="0">
                            <a:solidFill>
                              <a:srgbClr val="000000"/>
                            </a:solidFill>
                            <a:latin typeface="Cambria Math"/>
                          </a:rPr>
                          <m:t>+</m:t>
                        </m:r>
                        <m:r>
                          <a:rPr lang="en-US" sz="3600" i="1">
                            <a:solidFill>
                              <a:srgbClr val="000000"/>
                            </a:solidFill>
                            <a:latin typeface="Cambria Math"/>
                          </a:rPr>
                          <m:t>2</m:t>
                        </m:r>
                      </m:den>
                    </m:f>
                    <m:r>
                      <a:rPr lang="en-US" sz="3600" i="1">
                        <a:solidFill>
                          <a:srgbClr val="000000"/>
                        </a:solidFill>
                        <a:latin typeface="Cambria Math"/>
                      </a:rPr>
                      <m:t>=</m:t>
                    </m:r>
                    <m:f>
                      <m:fPr>
                        <m:ctrlPr>
                          <a:rPr lang="en-US" sz="3600" i="1">
                            <a:solidFill>
                              <a:srgbClr val="000000"/>
                            </a:solidFill>
                            <a:latin typeface="Cambria Math"/>
                          </a:rPr>
                        </m:ctrlPr>
                      </m:fPr>
                      <m:num>
                        <m:r>
                          <a:rPr lang="en-US" sz="3600" i="1">
                            <a:solidFill>
                              <a:srgbClr val="000000"/>
                            </a:solidFill>
                            <a:latin typeface="Cambria Math"/>
                          </a:rPr>
                          <m:t>12</m:t>
                        </m:r>
                      </m:num>
                      <m:den>
                        <m:r>
                          <a:rPr lang="en-US" sz="3600" b="0" i="1" smtClean="0">
                            <a:solidFill>
                              <a:srgbClr val="000000"/>
                            </a:solidFill>
                            <a:latin typeface="Cambria Math"/>
                          </a:rPr>
                          <m:t>6</m:t>
                        </m:r>
                      </m:den>
                    </m:f>
                    <m:r>
                      <a:rPr lang="en-US" sz="3600" i="1">
                        <a:solidFill>
                          <a:srgbClr val="000000"/>
                        </a:solidFill>
                        <a:latin typeface="Cambria Math"/>
                      </a:rPr>
                      <m:t>=</m:t>
                    </m:r>
                  </m:oMath>
                </a14:m>
                <a:r>
                  <a:rPr lang="en-US" sz="3600" dirty="0" smtClean="0">
                    <a:solidFill>
                      <a:srgbClr val="000000"/>
                    </a:solidFill>
                    <a:cs typeface="Tahoma" pitchFamily="34" charset="0"/>
                  </a:rPr>
                  <a:t>2 </a:t>
                </a:r>
              </a:p>
              <a:p>
                <a:pPr marL="0" indent="0" algn="just" eaLnBrk="1" hangingPunct="1">
                  <a:buNone/>
                </a:pPr>
                <a:endParaRPr lang="en-US" sz="2800" dirty="0" smtClean="0">
                  <a:solidFill>
                    <a:srgbClr val="000000"/>
                  </a:solidFill>
                  <a:cs typeface="Tahoma" pitchFamily="34" charset="0"/>
                </a:endParaRPr>
              </a:p>
              <a:p>
                <a:pPr marL="0" indent="0" algn="just" eaLnBrk="1" hangingPunct="1">
                  <a:buNone/>
                </a:pPr>
                <a:r>
                  <a:rPr lang="el-GR" sz="2800" dirty="0" smtClean="0">
                    <a:solidFill>
                      <a:srgbClr val="000000"/>
                    </a:solidFill>
                    <a:cs typeface="Tahoma" pitchFamily="34" charset="0"/>
                  </a:rPr>
                  <a:t>Η προσαρμοσμένη τιμή της μετοχής εμφανίζει μία μείωση κατά 1 Ευρώ ή  </a:t>
                </a:r>
                <a:r>
                  <a:rPr lang="en-US" sz="2800" dirty="0" smtClean="0">
                    <a:solidFill>
                      <a:srgbClr val="000000"/>
                    </a:solidFill>
                    <a:cs typeface="Tahoma" pitchFamily="34" charset="0"/>
                  </a:rPr>
                  <a:t>33,3</a:t>
                </a:r>
                <a:r>
                  <a:rPr lang="el-GR" sz="2800" dirty="0" smtClean="0">
                    <a:solidFill>
                      <a:srgbClr val="000000"/>
                    </a:solidFill>
                    <a:cs typeface="Tahoma" pitchFamily="34" charset="0"/>
                  </a:rPr>
                  <a:t>% περίπου.</a:t>
                </a:r>
                <a:endParaRPr lang="el-GR" sz="2800" dirty="0" smtClean="0">
                  <a:solidFill>
                    <a:srgbClr val="000000"/>
                  </a:solidFill>
                  <a:cs typeface="Times New Roman" pitchFamily="18" charset="0"/>
                </a:endParaRPr>
              </a:p>
            </p:txBody>
          </p:sp>
        </mc:Choice>
        <mc:Fallback xmlns="">
          <p:sp>
            <p:nvSpPr>
              <p:cNvPr id="70658" name="Rectangle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a:stretch>
                  <a:fillRect l="-1333" t="-889" r="-1333"/>
                </a:stretch>
              </a:blipFill>
            </p:spPr>
            <p:txBody>
              <a:bodyPr/>
              <a:lstStyle/>
              <a:p>
                <a:r>
                  <a:rPr lang="el-GR">
                    <a:noFill/>
                  </a:rPr>
                  <a:t> </a:t>
                </a:r>
              </a:p>
            </p:txBody>
          </p:sp>
        </mc:Fallback>
      </mc:AlternateContent>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wipe(left)">
                                      <p:cBhvr>
                                        <p:cTn id="7" dur="5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8">
                                            <p:txEl>
                                              <p:pRg st="1" end="1"/>
                                            </p:txEl>
                                          </p:spTgt>
                                        </p:tgtEl>
                                        <p:attrNameLst>
                                          <p:attrName>style.visibility</p:attrName>
                                        </p:attrNameLst>
                                      </p:cBhvr>
                                      <p:to>
                                        <p:strVal val="visible"/>
                                      </p:to>
                                    </p:set>
                                    <p:animEffect transition="in" filter="wipe(left)">
                                      <p:cBhvr>
                                        <p:cTn id="12" dur="500"/>
                                        <p:tgtEl>
                                          <p:spTgt spid="706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8">
                                            <p:txEl>
                                              <p:pRg st="3" end="3"/>
                                            </p:txEl>
                                          </p:spTgt>
                                        </p:tgtEl>
                                        <p:attrNameLst>
                                          <p:attrName>style.visibility</p:attrName>
                                        </p:attrNameLst>
                                      </p:cBhvr>
                                      <p:to>
                                        <p:strVal val="visible"/>
                                      </p:to>
                                    </p:set>
                                    <p:animEffect transition="in" filter="wipe(left)">
                                      <p:cBhvr>
                                        <p:cTn id="17" dur="500"/>
                                        <p:tgtEl>
                                          <p:spTgt spid="706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8">
                                            <p:txEl>
                                              <p:pRg st="5" end="5"/>
                                            </p:txEl>
                                          </p:spTgt>
                                        </p:tgtEl>
                                        <p:attrNameLst>
                                          <p:attrName>style.visibility</p:attrName>
                                        </p:attrNameLst>
                                      </p:cBhvr>
                                      <p:to>
                                        <p:strVal val="visible"/>
                                      </p:to>
                                    </p:set>
                                    <p:animEffect transition="in" filter="wipe(left)">
                                      <p:cBhvr>
                                        <p:cTn id="22" dur="500"/>
                                        <p:tgtEl>
                                          <p:spTgt spid="706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2846"/>
            <a:ext cx="7772400" cy="1143000"/>
          </a:xfrm>
        </p:spPr>
        <p:txBody>
          <a:bodyPr/>
          <a:lstStyle/>
          <a:p>
            <a:r>
              <a:rPr lang="el-GR" dirty="0" smtClean="0"/>
              <a:t>Αύξηση Μετοχικού Κεφαλαίου </a:t>
            </a:r>
            <a:endParaRPr lang="el-GR" dirty="0"/>
          </a:p>
        </p:txBody>
      </p:sp>
      <p:sp>
        <p:nvSpPr>
          <p:cNvPr id="3" name="Θέση περιεχομένου 2"/>
          <p:cNvSpPr>
            <a:spLocks noGrp="1"/>
          </p:cNvSpPr>
          <p:nvPr>
            <p:ph idx="1"/>
          </p:nvPr>
        </p:nvSpPr>
        <p:spPr>
          <a:xfrm>
            <a:off x="0" y="980728"/>
            <a:ext cx="9144000" cy="5760640"/>
          </a:xfrm>
        </p:spPr>
        <p:txBody>
          <a:bodyPr/>
          <a:lstStyle/>
          <a:p>
            <a:pPr algn="just"/>
            <a:r>
              <a:rPr lang="el-GR" b="1" dirty="0" smtClean="0">
                <a:solidFill>
                  <a:srgbClr val="0000FF"/>
                </a:solidFill>
              </a:rPr>
              <a:t>Το κεφάλαιο </a:t>
            </a:r>
            <a:r>
              <a:rPr lang="el-GR" dirty="0" smtClean="0"/>
              <a:t>αποτελεί το </a:t>
            </a:r>
            <a:r>
              <a:rPr lang="el-GR" b="1" dirty="0" smtClean="0">
                <a:solidFill>
                  <a:srgbClr val="0000FF"/>
                </a:solidFill>
              </a:rPr>
              <a:t>τεκμήριο της φερεγγυότητάς</a:t>
            </a:r>
            <a:r>
              <a:rPr lang="el-GR" dirty="0" smtClean="0"/>
              <a:t> της προς τους τρίτους. </a:t>
            </a:r>
          </a:p>
          <a:p>
            <a:pPr algn="just"/>
            <a:r>
              <a:rPr lang="el-GR" dirty="0" smtClean="0"/>
              <a:t>Το κεφάλαιο σε </a:t>
            </a:r>
            <a:r>
              <a:rPr lang="el-GR" b="1" dirty="0" smtClean="0">
                <a:solidFill>
                  <a:srgbClr val="FF0000"/>
                </a:solidFill>
              </a:rPr>
              <a:t>εξαιρετικές περιπτώσεις </a:t>
            </a:r>
            <a:r>
              <a:rPr lang="el-GR" dirty="0" smtClean="0"/>
              <a:t>και με τις διαδικασίες του ν.2190/20 </a:t>
            </a:r>
            <a:r>
              <a:rPr lang="el-GR" b="1" dirty="0" smtClean="0">
                <a:solidFill>
                  <a:srgbClr val="FF0000"/>
                </a:solidFill>
              </a:rPr>
              <a:t>μπορεί να αυξηθεί</a:t>
            </a:r>
            <a:r>
              <a:rPr lang="el-GR" dirty="0" smtClean="0"/>
              <a:t> αλλά μπορεί </a:t>
            </a:r>
            <a:r>
              <a:rPr lang="el-GR" b="1" dirty="0" smtClean="0">
                <a:solidFill>
                  <a:srgbClr val="0000FF"/>
                </a:solidFill>
              </a:rPr>
              <a:t>και να μειωθεί</a:t>
            </a:r>
            <a:r>
              <a:rPr lang="el-GR" dirty="0" smtClean="0"/>
              <a:t>.</a:t>
            </a:r>
          </a:p>
          <a:p>
            <a:pPr algn="just"/>
            <a:r>
              <a:rPr lang="el-GR" b="1" dirty="0" smtClean="0"/>
              <a:t>Αντίθετα με την αύξηση</a:t>
            </a:r>
            <a:r>
              <a:rPr lang="el-GR" dirty="0" smtClean="0"/>
              <a:t>, </a:t>
            </a:r>
            <a:r>
              <a:rPr lang="el-GR" b="1" dirty="0" smtClean="0">
                <a:solidFill>
                  <a:srgbClr val="FF0000"/>
                </a:solidFill>
              </a:rPr>
              <a:t>η μείωση του κεφαλαίου φανερώνει μια όχι και τόσο καλή εικόνα της εταιρείας</a:t>
            </a:r>
            <a:r>
              <a:rPr lang="el-GR" dirty="0" smtClean="0"/>
              <a:t>, </a:t>
            </a:r>
          </a:p>
          <a:p>
            <a:pPr lvl="1" algn="just"/>
            <a:r>
              <a:rPr lang="el-GR" b="1" dirty="0" smtClean="0"/>
              <a:t>αποτελεί μια </a:t>
            </a:r>
            <a:r>
              <a:rPr lang="el-GR" b="1" dirty="0" smtClean="0">
                <a:solidFill>
                  <a:srgbClr val="FF0000"/>
                </a:solidFill>
              </a:rPr>
              <a:t>ένδειξη της κακής πορείας </a:t>
            </a:r>
            <a:r>
              <a:rPr lang="el-GR" b="1" dirty="0" smtClean="0"/>
              <a:t>της και της περαιτέρω προσπάθειάς της για εξυγίανση.</a:t>
            </a:r>
            <a:endParaRPr lang="el-GR" b="1" dirty="0"/>
          </a:p>
        </p:txBody>
      </p:sp>
    </p:spTree>
    <p:extLst>
      <p:ext uri="{BB962C8B-B14F-4D97-AF65-F5344CB8AC3E}">
        <p14:creationId xmlns:p14="http://schemas.microsoft.com/office/powerpoint/2010/main" val="4221467246"/>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0" y="0"/>
            <a:ext cx="9144000" cy="6858000"/>
          </a:xfrm>
          <a:solidFill>
            <a:schemeClr val="bg1"/>
          </a:solidFill>
        </p:spPr>
        <p:txBody>
          <a:bodyPr/>
          <a:lstStyle/>
          <a:p>
            <a:pPr algn="just" eaLnBrk="1" hangingPunct="1"/>
            <a:r>
              <a:rPr lang="el-GR" sz="2800" dirty="0" smtClean="0">
                <a:solidFill>
                  <a:srgbClr val="000000"/>
                </a:solidFill>
                <a:cs typeface="Tahoma" pitchFamily="34" charset="0"/>
              </a:rPr>
              <a:t>Ο μέτοχος δε χάνει από τη μείωση της χρηματιστηριακής τιμής της μετοχής σε </a:t>
            </a:r>
            <a:r>
              <a:rPr lang="en-US" sz="2800" dirty="0" smtClean="0">
                <a:solidFill>
                  <a:srgbClr val="000000"/>
                </a:solidFill>
                <a:cs typeface="Tahoma" pitchFamily="34" charset="0"/>
              </a:rPr>
              <a:t>2</a:t>
            </a:r>
            <a:r>
              <a:rPr lang="el-GR" sz="2800" dirty="0" smtClean="0">
                <a:solidFill>
                  <a:srgbClr val="000000"/>
                </a:solidFill>
                <a:cs typeface="Tahoma" pitchFamily="34" charset="0"/>
              </a:rPr>
              <a:t> Ευρώ.</a:t>
            </a:r>
            <a:endParaRPr lang="el-GR" sz="2800" dirty="0" smtClean="0">
              <a:solidFill>
                <a:srgbClr val="000000"/>
              </a:solidFill>
              <a:cs typeface="Times New Roman" pitchFamily="18" charset="0"/>
            </a:endParaRPr>
          </a:p>
          <a:p>
            <a:pPr algn="just" eaLnBrk="1" hangingPunct="1"/>
            <a:r>
              <a:rPr lang="el-GR" sz="2800" dirty="0" smtClean="0">
                <a:solidFill>
                  <a:srgbClr val="000000"/>
                </a:solidFill>
              </a:rPr>
              <a:t>Α</a:t>
            </a:r>
            <a:r>
              <a:rPr lang="el-GR" sz="2800" dirty="0" smtClean="0">
                <a:solidFill>
                  <a:srgbClr val="000000"/>
                </a:solidFill>
                <a:cs typeface="Tahoma" pitchFamily="34" charset="0"/>
              </a:rPr>
              <a:t>ν ένας μέτοχος ήταν κάτοχος 1000 μετοχών πριν από την κεφαλαιοποίηση, η αξία των μετοχών του ήταν 1000 μετοχές </a:t>
            </a:r>
            <a:r>
              <a:rPr lang="en-US" sz="2800" dirty="0" smtClean="0">
                <a:solidFill>
                  <a:srgbClr val="000000"/>
                </a:solidFill>
                <a:cs typeface="Tahoma" pitchFamily="34" charset="0"/>
              </a:rPr>
              <a:t>x</a:t>
            </a:r>
            <a:r>
              <a:rPr lang="el-GR" sz="2800" dirty="0" smtClean="0">
                <a:solidFill>
                  <a:srgbClr val="000000"/>
                </a:solidFill>
                <a:cs typeface="Tahoma" pitchFamily="34" charset="0"/>
              </a:rPr>
              <a:t> 3</a:t>
            </a:r>
            <a:r>
              <a:rPr lang="en-US" sz="2800" dirty="0" smtClean="0">
                <a:solidFill>
                  <a:srgbClr val="000000"/>
                </a:solidFill>
                <a:cs typeface="Tahoma" pitchFamily="34" charset="0"/>
              </a:rPr>
              <a:t> </a:t>
            </a:r>
            <a:r>
              <a:rPr lang="el-GR" sz="2800" dirty="0" smtClean="0">
                <a:solidFill>
                  <a:srgbClr val="000000"/>
                </a:solidFill>
                <a:cs typeface="Tahoma" pitchFamily="34" charset="0"/>
              </a:rPr>
              <a:t>= </a:t>
            </a:r>
            <a:r>
              <a:rPr lang="en-US" sz="2800" dirty="0" smtClean="0">
                <a:solidFill>
                  <a:srgbClr val="000000"/>
                </a:solidFill>
                <a:cs typeface="Tahoma" pitchFamily="34" charset="0"/>
              </a:rPr>
              <a:t>3.000 </a:t>
            </a:r>
            <a:r>
              <a:rPr lang="el-GR" sz="2800" dirty="0" smtClean="0">
                <a:solidFill>
                  <a:srgbClr val="000000"/>
                </a:solidFill>
                <a:cs typeface="Tahoma" pitchFamily="34" charset="0"/>
              </a:rPr>
              <a:t>Ευρώ.</a:t>
            </a:r>
            <a:endParaRPr lang="el-GR" sz="2800" dirty="0" smtClean="0">
              <a:solidFill>
                <a:srgbClr val="000000"/>
              </a:solidFill>
              <a:cs typeface="Times New Roman" pitchFamily="18" charset="0"/>
            </a:endParaRPr>
          </a:p>
          <a:p>
            <a:pPr algn="just" eaLnBrk="1" hangingPunct="1"/>
            <a:r>
              <a:rPr lang="el-GR" sz="2800" dirty="0" smtClean="0">
                <a:solidFill>
                  <a:srgbClr val="000000"/>
                </a:solidFill>
                <a:cs typeface="Tahoma" pitchFamily="34" charset="0"/>
              </a:rPr>
              <a:t>Μετά τη μετοχοποίηση και διανομή δωρεάν μετοχών </a:t>
            </a:r>
            <a:endParaRPr lang="el-GR" sz="2800" dirty="0" smtClean="0">
              <a:solidFill>
                <a:srgbClr val="000000"/>
              </a:solidFill>
            </a:endParaRPr>
          </a:p>
          <a:p>
            <a:pPr lvl="1" algn="just" eaLnBrk="1" hangingPunct="1"/>
            <a:r>
              <a:rPr lang="el-GR" dirty="0" smtClean="0">
                <a:solidFill>
                  <a:srgbClr val="000000"/>
                </a:solidFill>
                <a:cs typeface="Tahoma" pitchFamily="34" charset="0"/>
              </a:rPr>
              <a:t>με αναλογία 2 νέες με 4 παλιές μετοχές,</a:t>
            </a:r>
            <a:r>
              <a:rPr lang="el-GR" dirty="0" smtClean="0">
                <a:solidFill>
                  <a:srgbClr val="000000"/>
                </a:solidFill>
              </a:rPr>
              <a:t> για τις 1000 μετοχές θα είχε συν 500, δηλαδή 1500 μετοχές </a:t>
            </a:r>
            <a:r>
              <a:rPr lang="el-GR" dirty="0" smtClean="0">
                <a:solidFill>
                  <a:srgbClr val="000000"/>
                </a:solidFill>
                <a:cs typeface="Tahoma" pitchFamily="34" charset="0"/>
              </a:rPr>
              <a:t> </a:t>
            </a:r>
            <a:endParaRPr lang="el-GR" dirty="0" smtClean="0">
              <a:solidFill>
                <a:srgbClr val="000000"/>
              </a:solidFill>
            </a:endParaRPr>
          </a:p>
          <a:p>
            <a:pPr algn="just" eaLnBrk="1" hangingPunct="1"/>
            <a:r>
              <a:rPr lang="el-GR" sz="2800" dirty="0">
                <a:solidFill>
                  <a:srgbClr val="000000"/>
                </a:solidFill>
                <a:cs typeface="Tahoma" pitchFamily="34" charset="0"/>
              </a:rPr>
              <a:t>Η</a:t>
            </a:r>
            <a:r>
              <a:rPr lang="el-GR" sz="2800" dirty="0" smtClean="0">
                <a:solidFill>
                  <a:srgbClr val="000000"/>
                </a:solidFill>
                <a:cs typeface="Tahoma" pitchFamily="34" charset="0"/>
              </a:rPr>
              <a:t> αξία των μετοχών του που έχει θα είναι και πάλι</a:t>
            </a:r>
          </a:p>
          <a:p>
            <a:pPr algn="just" eaLnBrk="1" hangingPunct="1"/>
            <a:r>
              <a:rPr lang="el-GR" sz="2800" dirty="0" smtClean="0">
                <a:solidFill>
                  <a:srgbClr val="000000"/>
                </a:solidFill>
                <a:cs typeface="Tahoma" pitchFamily="34" charset="0"/>
              </a:rPr>
              <a:t>1500 * 2  = 3000 Ευρώ  </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wipe(left)">
                                      <p:cBhvr>
                                        <p:cTn id="7" dur="500"/>
                                        <p:tgtEl>
                                          <p:spTgt spid="71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wipe(left)">
                                      <p:cBhvr>
                                        <p:cTn id="12" dur="500"/>
                                        <p:tgtEl>
                                          <p:spTgt spid="716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wipe(left)">
                                      <p:cBhvr>
                                        <p:cTn id="17" dur="500"/>
                                        <p:tgtEl>
                                          <p:spTgt spid="71682">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1682">
                                            <p:txEl>
                                              <p:pRg st="3" end="3"/>
                                            </p:txEl>
                                          </p:spTgt>
                                        </p:tgtEl>
                                        <p:attrNameLst>
                                          <p:attrName>style.visibility</p:attrName>
                                        </p:attrNameLst>
                                      </p:cBhvr>
                                      <p:to>
                                        <p:strVal val="visible"/>
                                      </p:to>
                                    </p:set>
                                    <p:animEffect transition="in" filter="wipe(left)">
                                      <p:cBhvr>
                                        <p:cTn id="20" dur="500"/>
                                        <p:tgtEl>
                                          <p:spTgt spid="7168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682">
                                            <p:txEl>
                                              <p:pRg st="4" end="4"/>
                                            </p:txEl>
                                          </p:spTgt>
                                        </p:tgtEl>
                                        <p:attrNameLst>
                                          <p:attrName>style.visibility</p:attrName>
                                        </p:attrNameLst>
                                      </p:cBhvr>
                                      <p:to>
                                        <p:strVal val="visible"/>
                                      </p:to>
                                    </p:set>
                                    <p:animEffect transition="in" filter="wipe(left)">
                                      <p:cBhvr>
                                        <p:cTn id="25" dur="500"/>
                                        <p:tgtEl>
                                          <p:spTgt spid="7168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682">
                                            <p:txEl>
                                              <p:pRg st="5" end="5"/>
                                            </p:txEl>
                                          </p:spTgt>
                                        </p:tgtEl>
                                        <p:attrNameLst>
                                          <p:attrName>style.visibility</p:attrName>
                                        </p:attrNameLst>
                                      </p:cBhvr>
                                      <p:to>
                                        <p:strVal val="visible"/>
                                      </p:to>
                                    </p:set>
                                    <p:animEffect transition="in" filter="wipe(left)">
                                      <p:cBhvr>
                                        <p:cTn id="30" dur="500"/>
                                        <p:tgtEl>
                                          <p:spTgt spid="716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0" y="0"/>
            <a:ext cx="9144000" cy="1905000"/>
          </a:xfrm>
          <a:solidFill>
            <a:schemeClr val="bg1"/>
          </a:solidFill>
        </p:spPr>
        <p:txBody>
          <a:bodyPr/>
          <a:lstStyle/>
          <a:p>
            <a:pPr algn="ctr" eaLnBrk="1" hangingPunct="1"/>
            <a:r>
              <a:rPr lang="el-GR" sz="3200" b="1" smtClean="0">
                <a:cs typeface="Times New Roman" pitchFamily="18" charset="0"/>
              </a:rPr>
              <a:t>Αύξηση Μετοχικού Κεφαλαίου με Κεφαλαιοποίηση Αποθεματικών ή και υπεραξίας παγίων με αύξηση της ονομαστικής αξίας των υφιστάμενων μετοχών</a:t>
            </a:r>
          </a:p>
        </p:txBody>
      </p:sp>
      <p:sp>
        <p:nvSpPr>
          <p:cNvPr id="50179" name="Rectangle 1027"/>
          <p:cNvSpPr>
            <a:spLocks noGrp="1" noChangeArrowheads="1"/>
          </p:cNvSpPr>
          <p:nvPr>
            <p:ph idx="1"/>
          </p:nvPr>
        </p:nvSpPr>
        <p:spPr>
          <a:xfrm>
            <a:off x="152400" y="2017713"/>
            <a:ext cx="8802688" cy="4687887"/>
          </a:xfrm>
          <a:solidFill>
            <a:schemeClr val="bg1"/>
          </a:solidFill>
        </p:spPr>
        <p:txBody>
          <a:bodyPr/>
          <a:lstStyle/>
          <a:p>
            <a:pPr algn="just" eaLnBrk="1" hangingPunct="1"/>
            <a:r>
              <a:rPr lang="el-GR" sz="2800" dirty="0" smtClean="0">
                <a:solidFill>
                  <a:srgbClr val="000000"/>
                </a:solidFill>
                <a:cs typeface="Tahoma" pitchFamily="34" charset="0"/>
              </a:rPr>
              <a:t>Στην περίπτωση αυτή αυξάνει η ονομαστική αξία της μετοχής, ενώ ο αριθμός τ</a:t>
            </a:r>
            <a:r>
              <a:rPr lang="el-GR" sz="2800" dirty="0" smtClean="0">
                <a:solidFill>
                  <a:srgbClr val="000000"/>
                </a:solidFill>
              </a:rPr>
              <a:t>ω</a:t>
            </a:r>
            <a:r>
              <a:rPr lang="el-GR" sz="2800" dirty="0" smtClean="0">
                <a:solidFill>
                  <a:srgbClr val="000000"/>
                </a:solidFill>
                <a:cs typeface="Tahoma" pitchFamily="34" charset="0"/>
              </a:rPr>
              <a:t>ν μετοχών παραμένει αμετάβλητος.</a:t>
            </a:r>
            <a:endParaRPr lang="el-GR" sz="2800" dirty="0" smtClean="0">
              <a:cs typeface="Times New Roman" pitchFamily="18" charset="0"/>
            </a:endParaRPr>
          </a:p>
          <a:p>
            <a:pPr algn="just" eaLnBrk="1" hangingPunct="1"/>
            <a:r>
              <a:rPr lang="el-GR" sz="2800" dirty="0" smtClean="0">
                <a:solidFill>
                  <a:srgbClr val="000000"/>
                </a:solidFill>
                <a:cs typeface="Tahoma" pitchFamily="34" charset="0"/>
              </a:rPr>
              <a:t>Επίσης, αμετάβλητα παραμένουν η λογιστική αξία της μετοχής καθώς και τα κέρδη ανά μετοχή.</a:t>
            </a:r>
            <a:endParaRPr lang="el-GR" sz="2800" dirty="0" smtClean="0">
              <a:cs typeface="Times New Roman" pitchFamily="18" charset="0"/>
            </a:endParaRPr>
          </a:p>
          <a:p>
            <a:pPr algn="just" eaLnBrk="1" hangingPunct="1"/>
            <a:r>
              <a:rPr lang="el-GR" sz="2800" dirty="0" smtClean="0">
                <a:solidFill>
                  <a:srgbClr val="000000"/>
                </a:solidFill>
              </a:rPr>
              <a:t>Η</a:t>
            </a:r>
            <a:r>
              <a:rPr lang="el-GR" sz="2800" dirty="0" smtClean="0">
                <a:solidFill>
                  <a:srgbClr val="000000"/>
                </a:solidFill>
                <a:cs typeface="Tahoma" pitchFamily="34" charset="0"/>
              </a:rPr>
              <a:t> χρηματιστηριακή τιμή της μετοχής δεν επηρεάζεται (μεταβάλλεται) κατά την ημέρα αύξησης της ονομαστικής αξίας της μετοχής.</a:t>
            </a:r>
            <a:endParaRPr lang="el-GR" sz="2800"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left)">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left)">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9" name="Rectangle 1027"/>
          <p:cNvSpPr>
            <a:spLocks noGrp="1" noChangeArrowheads="1"/>
          </p:cNvSpPr>
          <p:nvPr>
            <p:ph idx="1"/>
          </p:nvPr>
        </p:nvSpPr>
        <p:spPr>
          <a:xfrm>
            <a:off x="12779" y="188640"/>
            <a:ext cx="8802688" cy="2088233"/>
          </a:xfrm>
          <a:solidFill>
            <a:schemeClr val="bg1"/>
          </a:solidFill>
        </p:spPr>
        <p:txBody>
          <a:bodyPr/>
          <a:lstStyle/>
          <a:p>
            <a:pPr algn="just" eaLnBrk="1" hangingPunct="1"/>
            <a:r>
              <a:rPr lang="el-GR" sz="2800" dirty="0" smtClean="0">
                <a:solidFill>
                  <a:srgbClr val="000000"/>
                </a:solidFill>
                <a:cs typeface="Tahoma" pitchFamily="34" charset="0"/>
              </a:rPr>
              <a:t>Στην παρακάτω εταιρία έγινε αύξηση μετοχικού κεφαλαίου με την κεφαλαιοποίηση αποθεματικών 1000 ευρώ αυξάνοντας την ονομαστική αξία της μετοχής από 2 ευρώ σε 4 ευρώ. </a:t>
            </a:r>
            <a:endParaRPr lang="el-GR" sz="2800" dirty="0" smtClean="0">
              <a:cs typeface="Times New Roman" pitchFamily="18" charset="0"/>
            </a:endParaRPr>
          </a:p>
        </p:txBody>
      </p:sp>
      <p:graphicFrame>
        <p:nvGraphicFramePr>
          <p:cNvPr id="3" name="Πίνακας 2"/>
          <p:cNvGraphicFramePr>
            <a:graphicFrameLocks noGrp="1"/>
          </p:cNvGraphicFramePr>
          <p:nvPr>
            <p:extLst>
              <p:ext uri="{D42A27DB-BD31-4B8C-83A1-F6EECF244321}">
                <p14:modId xmlns:p14="http://schemas.microsoft.com/office/powerpoint/2010/main" val="742426363"/>
              </p:ext>
            </p:extLst>
          </p:nvPr>
        </p:nvGraphicFramePr>
        <p:xfrm>
          <a:off x="0" y="2492896"/>
          <a:ext cx="9144000" cy="4579704"/>
        </p:xfrm>
        <a:graphic>
          <a:graphicData uri="http://schemas.openxmlformats.org/drawingml/2006/table">
            <a:tbl>
              <a:tblPr>
                <a:tableStyleId>{5C22544A-7EE6-4342-B048-85BDC9FD1C3A}</a:tableStyleId>
              </a:tblPr>
              <a:tblGrid>
                <a:gridCol w="1907704"/>
                <a:gridCol w="3413554"/>
                <a:gridCol w="3822742"/>
              </a:tblGrid>
              <a:tr h="686001">
                <a:tc>
                  <a:txBody>
                    <a:bodyPr/>
                    <a:lstStyle/>
                    <a:p>
                      <a:pPr algn="ctr" fontAlgn="b"/>
                      <a:r>
                        <a:rPr lang="el-GR" sz="2400" u="none" strike="noStrike" dirty="0" err="1">
                          <a:effectLst/>
                        </a:rPr>
                        <a:t>Ιδια</a:t>
                      </a:r>
                      <a:r>
                        <a:rPr lang="el-GR" sz="2400" u="none" strike="noStrike" dirty="0">
                          <a:effectLst/>
                        </a:rPr>
                        <a:t> Κεφάλαια </a:t>
                      </a:r>
                      <a:endParaRPr lang="el-GR" sz="2400" b="1"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Πριν την αύξηση</a:t>
                      </a:r>
                      <a:endParaRPr lang="el-GR" sz="2400" b="1"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a:effectLst/>
                        </a:rPr>
                        <a:t>Μετά την αύξηση</a:t>
                      </a:r>
                      <a:endParaRPr lang="el-GR" sz="2400" b="1" i="0" u="none" strike="noStrike">
                        <a:solidFill>
                          <a:srgbClr val="000000"/>
                        </a:solidFill>
                        <a:effectLst/>
                        <a:latin typeface="Calibri"/>
                      </a:endParaRPr>
                    </a:p>
                  </a:txBody>
                  <a:tcPr marL="6350" marR="6350" marT="6350" marB="0" anchor="b"/>
                </a:tc>
              </a:tr>
              <a:tr h="1029001">
                <a:tc>
                  <a:txBody>
                    <a:bodyPr/>
                    <a:lstStyle/>
                    <a:p>
                      <a:pPr algn="ctr" fontAlgn="b"/>
                      <a:r>
                        <a:rPr lang="el-GR" sz="2400" u="none" strike="noStrike" dirty="0">
                          <a:effectLst/>
                        </a:rPr>
                        <a:t>Μετοχικό Κεφάλαιο </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1000                                    (500 μετοχές x 2 ευρώ </a:t>
                      </a:r>
                      <a:r>
                        <a:rPr lang="el-GR" sz="2400" u="none" strike="noStrike" dirty="0" err="1">
                          <a:effectLst/>
                        </a:rPr>
                        <a:t>ονομαστ</a:t>
                      </a:r>
                      <a:r>
                        <a:rPr lang="el-GR" sz="2400" u="none" strike="noStrike" dirty="0">
                          <a:effectLst/>
                        </a:rPr>
                        <a:t> αξία =1000)</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2000                                         (500 μετοχές x 4 ευρώ =2000) </a:t>
                      </a:r>
                      <a:endParaRPr lang="el-GR" sz="2400" b="0" i="0" u="none" strike="noStrike" dirty="0">
                        <a:solidFill>
                          <a:srgbClr val="000000"/>
                        </a:solidFill>
                        <a:effectLst/>
                        <a:latin typeface="Calibri"/>
                      </a:endParaRPr>
                    </a:p>
                  </a:txBody>
                  <a:tcPr marL="6350" marR="6350" marT="6350" marB="0" anchor="b"/>
                </a:tc>
              </a:tr>
              <a:tr h="948573">
                <a:tc>
                  <a:txBody>
                    <a:bodyPr/>
                    <a:lstStyle/>
                    <a:p>
                      <a:pPr algn="ctr" fontAlgn="b"/>
                      <a:r>
                        <a:rPr lang="el-GR" sz="2400" u="none" strike="noStrike" dirty="0">
                          <a:effectLst/>
                        </a:rPr>
                        <a:t>Αποθεματικά Κεφάλαια </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2000</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1000</a:t>
                      </a:r>
                      <a:endParaRPr lang="el-GR" sz="2400" b="0" i="0" u="none" strike="noStrike" dirty="0">
                        <a:solidFill>
                          <a:srgbClr val="000000"/>
                        </a:solidFill>
                        <a:effectLst/>
                        <a:latin typeface="Calibri"/>
                      </a:endParaRPr>
                    </a:p>
                  </a:txBody>
                  <a:tcPr marL="6350" marR="6350" marT="6350" marB="0" anchor="b"/>
                </a:tc>
              </a:tr>
              <a:tr h="636324">
                <a:tc>
                  <a:txBody>
                    <a:bodyPr/>
                    <a:lstStyle/>
                    <a:p>
                      <a:pPr algn="ctr" fontAlgn="b"/>
                      <a:r>
                        <a:rPr lang="el-GR" sz="2400" u="none" strike="noStrike" dirty="0">
                          <a:effectLst/>
                        </a:rPr>
                        <a:t>Κέρδη εις νέον </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500</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500</a:t>
                      </a:r>
                      <a:endParaRPr lang="el-GR" sz="2400" b="0" i="0" u="none" strike="noStrike" dirty="0">
                        <a:solidFill>
                          <a:srgbClr val="000000"/>
                        </a:solidFill>
                        <a:effectLst/>
                        <a:latin typeface="Calibri"/>
                      </a:endParaRPr>
                    </a:p>
                  </a:txBody>
                  <a:tcPr marL="6350" marR="6350" marT="6350" marB="0" anchor="b"/>
                </a:tc>
              </a:tr>
              <a:tr h="948573">
                <a:tc>
                  <a:txBody>
                    <a:bodyPr/>
                    <a:lstStyle/>
                    <a:p>
                      <a:pPr algn="ctr" fontAlgn="b"/>
                      <a:r>
                        <a:rPr lang="el-GR" sz="2400" u="none" strike="noStrike" dirty="0">
                          <a:effectLst/>
                        </a:rPr>
                        <a:t>Σύνολο Καθαρής Θέσης </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a:effectLst/>
                        </a:rPr>
                        <a:t>3500</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3500</a:t>
                      </a:r>
                      <a:endParaRPr lang="el-GR" sz="2400" b="0" i="0" u="none" strike="noStrike" dirty="0">
                        <a:solidFill>
                          <a:srgbClr val="000000"/>
                        </a:solidFill>
                        <a:effectLst/>
                        <a:latin typeface="Calibri"/>
                      </a:endParaRPr>
                    </a:p>
                  </a:txBody>
                  <a:tcPr marL="6350" marR="6350" marT="6350" marB="0" anchor="b"/>
                </a:tc>
              </a:tr>
            </a:tbl>
          </a:graphicData>
        </a:graphic>
      </p:graphicFrame>
    </p:spTree>
    <p:extLst>
      <p:ext uri="{BB962C8B-B14F-4D97-AF65-F5344CB8AC3E}">
        <p14:creationId xmlns:p14="http://schemas.microsoft.com/office/powerpoint/2010/main" val="1406312057"/>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905000"/>
          </a:xfrm>
          <a:solidFill>
            <a:schemeClr val="bg1"/>
          </a:solidFill>
        </p:spPr>
        <p:txBody>
          <a:bodyPr/>
          <a:lstStyle/>
          <a:p>
            <a:pPr algn="ctr" eaLnBrk="1" hangingPunct="1"/>
            <a:r>
              <a:rPr lang="el-GR" sz="3200" b="1" dirty="0" smtClean="0">
                <a:cs typeface="Times New Roman" pitchFamily="18" charset="0"/>
              </a:rPr>
              <a:t>Αύξηση Μετοχικού Κεφαλαίου με Κεφαλαιοποίηση Αποθεματικών ή και υπεραξίας παγίων με αύξηση της ονομαστικής αξίας των υφιστάμενων μετοχών</a:t>
            </a:r>
          </a:p>
        </p:txBody>
      </p:sp>
      <p:sp>
        <p:nvSpPr>
          <p:cNvPr id="51203" name="Rectangle 3"/>
          <p:cNvSpPr>
            <a:spLocks noGrp="1" noChangeArrowheads="1"/>
          </p:cNvSpPr>
          <p:nvPr>
            <p:ph idx="1"/>
          </p:nvPr>
        </p:nvSpPr>
        <p:spPr>
          <a:xfrm>
            <a:off x="0" y="1988841"/>
            <a:ext cx="9144000" cy="4869160"/>
          </a:xfrm>
          <a:solidFill>
            <a:schemeClr val="bg1"/>
          </a:solidFill>
        </p:spPr>
        <p:txBody>
          <a:bodyPr/>
          <a:lstStyle/>
          <a:p>
            <a:pPr algn="just" eaLnBrk="1" hangingPunct="1"/>
            <a:r>
              <a:rPr lang="el-GR" sz="2800" dirty="0" smtClean="0">
                <a:solidFill>
                  <a:srgbClr val="000000"/>
                </a:solidFill>
              </a:rPr>
              <a:t>Ο</a:t>
            </a:r>
            <a:r>
              <a:rPr lang="el-GR" sz="2800" dirty="0" smtClean="0">
                <a:solidFill>
                  <a:srgbClr val="000000"/>
                </a:solidFill>
                <a:cs typeface="Tahoma" pitchFamily="34" charset="0"/>
              </a:rPr>
              <a:t> τρόπος αυτός αύξησης του Μ.Κ. δεν αλλά</a:t>
            </a:r>
            <a:r>
              <a:rPr lang="el-GR" sz="2800" dirty="0" smtClean="0">
                <a:solidFill>
                  <a:srgbClr val="000000"/>
                </a:solidFill>
              </a:rPr>
              <a:t>ζ</a:t>
            </a:r>
            <a:r>
              <a:rPr lang="el-GR" sz="2800" dirty="0" smtClean="0">
                <a:solidFill>
                  <a:srgbClr val="000000"/>
                </a:solidFill>
                <a:cs typeface="Tahoma" pitchFamily="34" charset="0"/>
              </a:rPr>
              <a:t>ει τη χρηματιστηριακή ελκυστικότητα της εταιρίας.</a:t>
            </a:r>
            <a:endParaRPr lang="el-GR" sz="2800" dirty="0" smtClean="0">
              <a:cs typeface="Times New Roman" pitchFamily="18" charset="0"/>
            </a:endParaRPr>
          </a:p>
          <a:p>
            <a:pPr lvl="1" algn="just" eaLnBrk="1" hangingPunct="1"/>
            <a:r>
              <a:rPr lang="el-GR" dirty="0" smtClean="0">
                <a:solidFill>
                  <a:srgbClr val="000000"/>
                </a:solidFill>
                <a:cs typeface="Tahoma" pitchFamily="34" charset="0"/>
              </a:rPr>
              <a:t>Γι' αυτό ακριβώς το λόγο οι εταιρίες σπανίως προβαίνουν στην αύξηση του Μ.Κ. με τον τρόπο αυτό.</a:t>
            </a:r>
            <a:endParaRPr lang="el-GR" dirty="0" smtClean="0">
              <a:cs typeface="Times New Roman" pitchFamily="18" charset="0"/>
            </a:endParaRPr>
          </a:p>
          <a:p>
            <a:pPr lvl="1" algn="just" eaLnBrk="1" hangingPunct="1"/>
            <a:r>
              <a:rPr lang="el-GR" dirty="0" smtClean="0">
                <a:solidFill>
                  <a:srgbClr val="000000"/>
                </a:solidFill>
              </a:rPr>
              <a:t>Ο</a:t>
            </a:r>
            <a:r>
              <a:rPr lang="el-GR" dirty="0" smtClean="0">
                <a:solidFill>
                  <a:srgbClr val="000000"/>
                </a:solidFill>
                <a:cs typeface="Tahoma" pitchFamily="34" charset="0"/>
              </a:rPr>
              <a:t>ι κάτοχοι των παλιών μετοχών παίρνουν νέες μετοχές σε αντικατάσταση των παλιών χωρίς καμιά μεταβολή στον αριθμό των μετοχών</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wipe(left)">
                                      <p:cBhvr>
                                        <p:cTn id="10" dur="500"/>
                                        <p:tgtEl>
                                          <p:spTgt spid="512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wipe(left)">
                                      <p:cBhvr>
                                        <p:cTn id="13"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pPr algn="just" eaLnBrk="1" hangingPunct="1"/>
            <a:r>
              <a:rPr lang="el-GR" dirty="0" smtClean="0">
                <a:solidFill>
                  <a:srgbClr val="000000"/>
                </a:solidFill>
                <a:cs typeface="Tahoma" pitchFamily="34" charset="0"/>
              </a:rPr>
              <a:t>Άσκηση</a:t>
            </a:r>
            <a:r>
              <a:rPr lang="en-US" dirty="0" smtClean="0">
                <a:solidFill>
                  <a:srgbClr val="000000"/>
                </a:solidFill>
                <a:cs typeface="Tahoma" pitchFamily="34" charset="0"/>
              </a:rPr>
              <a:t>:</a:t>
            </a:r>
            <a:r>
              <a:rPr lang="el-GR" dirty="0" smtClean="0">
                <a:solidFill>
                  <a:srgbClr val="000000"/>
                </a:solidFill>
                <a:cs typeface="Tahoma" pitchFamily="34" charset="0"/>
              </a:rPr>
              <a:t> Η </a:t>
            </a:r>
            <a:r>
              <a:rPr lang="el-GR" dirty="0">
                <a:solidFill>
                  <a:srgbClr val="000000"/>
                </a:solidFill>
                <a:cs typeface="Tahoma" pitchFamily="34" charset="0"/>
              </a:rPr>
              <a:t>Γενική Συνέλευση των μετόχων μιας Α.Ε. αποφάσισε την αύξηση του Μ.Κ. με κεφαλαιοποίηση των αποθεματικών </a:t>
            </a:r>
            <a:r>
              <a:rPr lang="el-GR" dirty="0" smtClean="0">
                <a:solidFill>
                  <a:srgbClr val="000000"/>
                </a:solidFill>
                <a:cs typeface="Tahoma" pitchFamily="34" charset="0"/>
              </a:rPr>
              <a:t>κατά 1000 </a:t>
            </a:r>
            <a:r>
              <a:rPr lang="el-GR" dirty="0">
                <a:solidFill>
                  <a:srgbClr val="000000"/>
                </a:solidFill>
                <a:cs typeface="Tahoma" pitchFamily="34" charset="0"/>
              </a:rPr>
              <a:t>Ευρώ, με έκδοση </a:t>
            </a:r>
            <a:r>
              <a:rPr lang="el-GR" dirty="0" smtClean="0">
                <a:solidFill>
                  <a:srgbClr val="000000"/>
                </a:solidFill>
                <a:cs typeface="Tahoma" pitchFamily="34" charset="0"/>
              </a:rPr>
              <a:t>1</a:t>
            </a:r>
            <a:r>
              <a:rPr lang="el-GR" dirty="0" smtClean="0">
                <a:solidFill>
                  <a:srgbClr val="000000"/>
                </a:solidFill>
              </a:rPr>
              <a:t> </a:t>
            </a:r>
            <a:r>
              <a:rPr lang="el-GR" dirty="0" smtClean="0">
                <a:solidFill>
                  <a:srgbClr val="000000"/>
                </a:solidFill>
                <a:cs typeface="Tahoma" pitchFamily="34" charset="0"/>
              </a:rPr>
              <a:t>νέας	μετοχής </a:t>
            </a:r>
            <a:r>
              <a:rPr lang="el-GR" dirty="0">
                <a:solidFill>
                  <a:srgbClr val="000000"/>
                </a:solidFill>
                <a:cs typeface="Tahoma" pitchFamily="34" charset="0"/>
              </a:rPr>
              <a:t>δωρεάν σε κάθε </a:t>
            </a:r>
            <a:r>
              <a:rPr lang="en-US" dirty="0" smtClean="0">
                <a:solidFill>
                  <a:srgbClr val="000000"/>
                </a:solidFill>
                <a:cs typeface="Tahoma" pitchFamily="34" charset="0"/>
              </a:rPr>
              <a:t>3</a:t>
            </a:r>
            <a:r>
              <a:rPr lang="el-GR" dirty="0" smtClean="0">
                <a:solidFill>
                  <a:srgbClr val="000000"/>
                </a:solidFill>
                <a:cs typeface="Tahoma" pitchFamily="34" charset="0"/>
              </a:rPr>
              <a:t> </a:t>
            </a:r>
            <a:r>
              <a:rPr lang="el-GR" dirty="0">
                <a:solidFill>
                  <a:srgbClr val="000000"/>
                </a:solidFill>
                <a:cs typeface="Tahoma" pitchFamily="34" charset="0"/>
              </a:rPr>
              <a:t>παλιές μετοχές.</a:t>
            </a:r>
            <a:endParaRPr lang="el-GR" dirty="0" smtClean="0">
              <a:cs typeface="Times New Roman" pitchFamily="18" charset="0"/>
            </a:endParaRPr>
          </a:p>
          <a:p>
            <a:pPr algn="just" eaLnBrk="1" hangingPunct="1"/>
            <a:r>
              <a:rPr lang="el-GR" dirty="0">
                <a:solidFill>
                  <a:srgbClr val="000000"/>
                </a:solidFill>
                <a:cs typeface="Tahoma" pitchFamily="34" charset="0"/>
              </a:rPr>
              <a:t>Η χρηματιστηριακή τιμή της μετοχής πριν την κεφαλαιοποίηση ήταν </a:t>
            </a:r>
            <a:r>
              <a:rPr lang="el-GR" dirty="0" smtClean="0">
                <a:solidFill>
                  <a:srgbClr val="000000"/>
                </a:solidFill>
                <a:cs typeface="Tahoma" pitchFamily="34" charset="0"/>
              </a:rPr>
              <a:t>2 </a:t>
            </a:r>
            <a:r>
              <a:rPr lang="el-GR" dirty="0">
                <a:solidFill>
                  <a:srgbClr val="000000"/>
                </a:solidFill>
                <a:cs typeface="Tahoma" pitchFamily="34" charset="0"/>
              </a:rPr>
              <a:t>Ευρώ.</a:t>
            </a:r>
            <a:endParaRPr lang="el-GR" dirty="0" smtClean="0">
              <a:cs typeface="Times New Roman" pitchFamily="18" charset="0"/>
            </a:endParaRPr>
          </a:p>
          <a:p>
            <a:pPr algn="just" eaLnBrk="1" hangingPunct="1"/>
            <a:r>
              <a:rPr lang="el-GR" dirty="0">
                <a:solidFill>
                  <a:srgbClr val="000000"/>
                </a:solidFill>
                <a:cs typeface="Tahoma" pitchFamily="34" charset="0"/>
              </a:rPr>
              <a:t>Να βρεθεί η προσαρμοσμένη (θεωρητική) τιμή της μετοχής</a:t>
            </a:r>
          </a:p>
          <a:p>
            <a:endParaRPr lang="el-GR" dirty="0"/>
          </a:p>
        </p:txBody>
      </p:sp>
    </p:spTree>
    <p:extLst>
      <p:ext uri="{BB962C8B-B14F-4D97-AF65-F5344CB8AC3E}">
        <p14:creationId xmlns:p14="http://schemas.microsoft.com/office/powerpoint/2010/main" val="4183967768"/>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6858000"/>
              </a:xfrm>
            </p:spPr>
            <p:txBody>
              <a:bodyPr/>
              <a:lstStyle/>
              <a:p>
                <a:pPr algn="just" eaLnBrk="1" hangingPunct="1"/>
                <a:r>
                  <a:rPr lang="el-GR" dirty="0" smtClean="0">
                    <a:solidFill>
                      <a:srgbClr val="000000"/>
                    </a:solidFill>
                    <a:cs typeface="Tahoma" pitchFamily="34" charset="0"/>
                  </a:rPr>
                  <a:t>Η χρηματιστηριακή τιμή της μετοχής πριν την κεφαλαιοποίηση ήταν </a:t>
                </a:r>
                <a:r>
                  <a:rPr lang="en-US" dirty="0" smtClean="0">
                    <a:solidFill>
                      <a:srgbClr val="000000"/>
                    </a:solidFill>
                    <a:cs typeface="Tahoma" pitchFamily="34" charset="0"/>
                  </a:rPr>
                  <a:t>2 </a:t>
                </a:r>
                <a:r>
                  <a:rPr lang="el-GR" dirty="0">
                    <a:solidFill>
                      <a:srgbClr val="000000"/>
                    </a:solidFill>
                    <a:cs typeface="Tahoma" pitchFamily="34" charset="0"/>
                  </a:rPr>
                  <a:t>Ευρώ.</a:t>
                </a:r>
                <a:endParaRPr lang="el-GR" dirty="0" smtClean="0">
                  <a:cs typeface="Times New Roman" pitchFamily="18" charset="0"/>
                </a:endParaRPr>
              </a:p>
              <a:p>
                <a:pPr algn="just" eaLnBrk="1" hangingPunct="1"/>
                <a:r>
                  <a:rPr lang="el-GR" dirty="0">
                    <a:solidFill>
                      <a:srgbClr val="000000"/>
                    </a:solidFill>
                  </a:rPr>
                  <a:t>Η</a:t>
                </a:r>
                <a:r>
                  <a:rPr lang="el-GR" dirty="0">
                    <a:solidFill>
                      <a:srgbClr val="000000"/>
                    </a:solidFill>
                    <a:cs typeface="Tahoma" pitchFamily="34" charset="0"/>
                  </a:rPr>
                  <a:t> προσαρμοσμένη (θεωρητική) τιμή της </a:t>
                </a:r>
                <a:r>
                  <a:rPr lang="el-GR" dirty="0" smtClean="0">
                    <a:solidFill>
                      <a:srgbClr val="000000"/>
                    </a:solidFill>
                    <a:cs typeface="Tahoma" pitchFamily="34" charset="0"/>
                  </a:rPr>
                  <a:t>μετοχής</a:t>
                </a:r>
              </a:p>
              <a:p>
                <a:pPr marL="0" indent="0" algn="just" eaLnBrk="1" hangingPunct="1">
                  <a:buNone/>
                </a:pPr>
                <a14:m>
                  <m:oMathPara xmlns:m="http://schemas.openxmlformats.org/officeDocument/2006/math">
                    <m:oMathParaPr>
                      <m:jc m:val="centerGroup"/>
                    </m:oMathParaPr>
                    <m:oMath xmlns:m="http://schemas.openxmlformats.org/officeDocument/2006/math">
                      <m:sSub>
                        <m:sSubPr>
                          <m:ctrlPr>
                            <a:rPr lang="el-GR" i="1">
                              <a:solidFill>
                                <a:srgbClr val="000000"/>
                              </a:solidFill>
                              <a:latin typeface="Cambria Math"/>
                            </a:rPr>
                          </m:ctrlPr>
                        </m:sSubPr>
                        <m:e>
                          <m:r>
                            <m:rPr>
                              <m:sty m:val="p"/>
                            </m:rPr>
                            <a:rPr lang="el-GR">
                              <a:solidFill>
                                <a:srgbClr val="000000"/>
                              </a:solidFill>
                              <a:latin typeface="Cambria Math"/>
                            </a:rPr>
                            <m:t>Τ</m:t>
                          </m:r>
                        </m:e>
                        <m:sub>
                          <m:r>
                            <a:rPr lang="el-GR" i="1">
                              <a:solidFill>
                                <a:srgbClr val="000000"/>
                              </a:solidFill>
                              <a:latin typeface="Cambria Math"/>
                            </a:rPr>
                            <m:t>𝜋</m:t>
                          </m:r>
                        </m:sub>
                      </m:sSub>
                      <m:r>
                        <a:rPr lang="el-GR" i="1">
                          <a:solidFill>
                            <a:srgbClr val="000000"/>
                          </a:solidFill>
                          <a:latin typeface="Cambria Math"/>
                        </a:rPr>
                        <m:t>=</m:t>
                      </m:r>
                      <m:f>
                        <m:fPr>
                          <m:ctrlPr>
                            <a:rPr lang="el-GR" i="1">
                              <a:solidFill>
                                <a:srgbClr val="000000"/>
                              </a:solidFill>
                              <a:latin typeface="Cambria Math"/>
                            </a:rPr>
                          </m:ctrlPr>
                        </m:fPr>
                        <m:num>
                          <m:sSub>
                            <m:sSubPr>
                              <m:ctrlPr>
                                <a:rPr lang="el-GR" i="1">
                                  <a:solidFill>
                                    <a:srgbClr val="000000"/>
                                  </a:solidFill>
                                  <a:latin typeface="Cambria Math"/>
                                </a:rPr>
                              </m:ctrlPr>
                            </m:sSubPr>
                            <m:e>
                              <m:r>
                                <m:rPr>
                                  <m:sty m:val="p"/>
                                </m:rPr>
                                <a:rPr lang="el-GR">
                                  <a:solidFill>
                                    <a:srgbClr val="000000"/>
                                  </a:solidFill>
                                  <a:latin typeface="Cambria Math"/>
                                </a:rPr>
                                <m:t>Τ</m:t>
                              </m:r>
                            </m:e>
                            <m:sub>
                              <m:r>
                                <a:rPr lang="en-US" i="1">
                                  <a:solidFill>
                                    <a:srgbClr val="000000"/>
                                  </a:solidFill>
                                  <a:latin typeface="Cambria Math"/>
                                </a:rPr>
                                <m:t>𝑥</m:t>
                              </m:r>
                            </m:sub>
                          </m:sSub>
                          <m:r>
                            <a:rPr lang="en-US" i="1">
                              <a:solidFill>
                                <a:srgbClr val="000000"/>
                              </a:solidFill>
                              <a:latin typeface="Cambria Math"/>
                            </a:rPr>
                            <m:t>∗</m:t>
                          </m:r>
                          <m:sSub>
                            <m:sSubPr>
                              <m:ctrlPr>
                                <a:rPr lang="en-US" i="1">
                                  <a:solidFill>
                                    <a:srgbClr val="000000"/>
                                  </a:solidFill>
                                  <a:latin typeface="Cambria Math"/>
                                </a:rPr>
                              </m:ctrlPr>
                            </m:sSubPr>
                            <m:e>
                              <m:r>
                                <a:rPr lang="en-US" i="1">
                                  <a:solidFill>
                                    <a:srgbClr val="000000"/>
                                  </a:solidFill>
                                  <a:latin typeface="Cambria Math"/>
                                </a:rPr>
                                <m:t>𝑁</m:t>
                              </m:r>
                            </m:e>
                            <m:sub>
                              <m:r>
                                <m:rPr>
                                  <m:sty m:val="p"/>
                                </m:rPr>
                                <a:rPr lang="el-GR">
                                  <a:solidFill>
                                    <a:srgbClr val="000000"/>
                                  </a:solidFill>
                                  <a:latin typeface="Cambria Math"/>
                                </a:rPr>
                                <m:t>π</m:t>
                              </m:r>
                            </m:sub>
                          </m:sSub>
                        </m:num>
                        <m:den>
                          <m:sSub>
                            <m:sSubPr>
                              <m:ctrlPr>
                                <a:rPr lang="el-GR" i="1">
                                  <a:solidFill>
                                    <a:srgbClr val="000000"/>
                                  </a:solidFill>
                                  <a:latin typeface="Cambria Math"/>
                                </a:rPr>
                              </m:ctrlPr>
                            </m:sSubPr>
                            <m:e>
                              <m:r>
                                <m:rPr>
                                  <m:sty m:val="p"/>
                                </m:rPr>
                                <a:rPr lang="el-GR">
                                  <a:solidFill>
                                    <a:srgbClr val="000000"/>
                                  </a:solidFill>
                                  <a:latin typeface="Cambria Math"/>
                                </a:rPr>
                                <m:t>Ν</m:t>
                              </m:r>
                            </m:e>
                            <m:sub>
                              <m:r>
                                <a:rPr lang="el-GR" i="1">
                                  <a:solidFill>
                                    <a:srgbClr val="000000"/>
                                  </a:solidFill>
                                  <a:latin typeface="Cambria Math"/>
                                </a:rPr>
                                <m:t>𝜋</m:t>
                              </m:r>
                            </m:sub>
                          </m:sSub>
                          <m:sSub>
                            <m:sSubPr>
                              <m:ctrlPr>
                                <a:rPr lang="el-GR" i="1">
                                  <a:solidFill>
                                    <a:srgbClr val="000000"/>
                                  </a:solidFill>
                                  <a:latin typeface="Cambria Math"/>
                                </a:rPr>
                              </m:ctrlPr>
                            </m:sSubPr>
                            <m:e>
                              <m:r>
                                <a:rPr lang="en-US" b="0" i="0" smtClean="0">
                                  <a:solidFill>
                                    <a:srgbClr val="000000"/>
                                  </a:solidFill>
                                  <a:latin typeface="Cambria Math"/>
                                </a:rPr>
                                <m:t>+</m:t>
                              </m:r>
                              <m:r>
                                <m:rPr>
                                  <m:sty m:val="p"/>
                                </m:rPr>
                                <a:rPr lang="el-GR">
                                  <a:solidFill>
                                    <a:srgbClr val="000000"/>
                                  </a:solidFill>
                                  <a:latin typeface="Cambria Math"/>
                                </a:rPr>
                                <m:t>Ν</m:t>
                              </m:r>
                            </m:e>
                            <m:sub>
                              <m:r>
                                <a:rPr lang="en-US" i="1">
                                  <a:solidFill>
                                    <a:srgbClr val="000000"/>
                                  </a:solidFill>
                                  <a:latin typeface="Cambria Math"/>
                                </a:rPr>
                                <m:t>𝑣</m:t>
                              </m:r>
                            </m:sub>
                          </m:sSub>
                        </m:den>
                      </m:f>
                      <m:r>
                        <a:rPr lang="en-US" i="1">
                          <a:solidFill>
                            <a:srgbClr val="000000"/>
                          </a:solidFill>
                          <a:latin typeface="Cambria Math"/>
                        </a:rPr>
                        <m:t>=</m:t>
                      </m:r>
                      <m:f>
                        <m:fPr>
                          <m:ctrlPr>
                            <a:rPr lang="en-US" i="1">
                              <a:solidFill>
                                <a:srgbClr val="000000"/>
                              </a:solidFill>
                              <a:latin typeface="Cambria Math"/>
                            </a:rPr>
                          </m:ctrlPr>
                        </m:fPr>
                        <m:num>
                          <m:r>
                            <a:rPr lang="en-US" b="0" i="1" smtClean="0">
                              <a:solidFill>
                                <a:srgbClr val="000000"/>
                              </a:solidFill>
                              <a:latin typeface="Cambria Math"/>
                            </a:rPr>
                            <m:t>2</m:t>
                          </m:r>
                          <m:r>
                            <a:rPr lang="en-US" i="1">
                              <a:solidFill>
                                <a:srgbClr val="000000"/>
                              </a:solidFill>
                              <a:latin typeface="Cambria Math"/>
                            </a:rPr>
                            <m:t>∗</m:t>
                          </m:r>
                          <m:r>
                            <a:rPr lang="en-US" b="0" i="1" smtClean="0">
                              <a:solidFill>
                                <a:srgbClr val="000000"/>
                              </a:solidFill>
                              <a:latin typeface="Cambria Math"/>
                            </a:rPr>
                            <m:t>3</m:t>
                          </m:r>
                        </m:num>
                        <m:den>
                          <m:r>
                            <a:rPr lang="en-US" b="0" i="1" smtClean="0">
                              <a:solidFill>
                                <a:srgbClr val="000000"/>
                              </a:solidFill>
                              <a:latin typeface="Cambria Math"/>
                            </a:rPr>
                            <m:t>3+1</m:t>
                          </m:r>
                        </m:den>
                      </m:f>
                      <m:r>
                        <a:rPr lang="en-US" i="1">
                          <a:solidFill>
                            <a:srgbClr val="000000"/>
                          </a:solidFill>
                          <a:latin typeface="Cambria Math"/>
                        </a:rPr>
                        <m:t>=</m:t>
                      </m:r>
                      <m:f>
                        <m:fPr>
                          <m:ctrlPr>
                            <a:rPr lang="en-US" i="1">
                              <a:solidFill>
                                <a:srgbClr val="000000"/>
                              </a:solidFill>
                              <a:latin typeface="Cambria Math"/>
                            </a:rPr>
                          </m:ctrlPr>
                        </m:fPr>
                        <m:num>
                          <m:r>
                            <a:rPr lang="en-US" b="0" i="1" smtClean="0">
                              <a:solidFill>
                                <a:srgbClr val="000000"/>
                              </a:solidFill>
                              <a:latin typeface="Cambria Math"/>
                            </a:rPr>
                            <m:t>6</m:t>
                          </m:r>
                        </m:num>
                        <m:den>
                          <m:r>
                            <a:rPr lang="en-US" b="0" i="1" smtClean="0">
                              <a:solidFill>
                                <a:srgbClr val="000000"/>
                              </a:solidFill>
                              <a:latin typeface="Cambria Math"/>
                            </a:rPr>
                            <m:t>4</m:t>
                          </m:r>
                        </m:den>
                      </m:f>
                      <m:r>
                        <a:rPr lang="en-US" i="1">
                          <a:solidFill>
                            <a:srgbClr val="000000"/>
                          </a:solidFill>
                          <a:latin typeface="Cambria Math"/>
                        </a:rPr>
                        <m:t>=</m:t>
                      </m:r>
                      <m:r>
                        <a:rPr lang="en-US" b="0" i="1" smtClean="0">
                          <a:solidFill>
                            <a:srgbClr val="000000"/>
                          </a:solidFill>
                          <a:latin typeface="Cambria Math"/>
                        </a:rPr>
                        <m:t>1,5</m:t>
                      </m:r>
                    </m:oMath>
                  </m:oMathPara>
                </a14:m>
                <a:endParaRPr lang="el-GR" dirty="0">
                  <a:solidFill>
                    <a:srgbClr val="000000"/>
                  </a:solidFill>
                </a:endParaRPr>
              </a:p>
              <a:p>
                <a:pPr algn="just" eaLnBrk="1" hangingPunct="1"/>
                <a:endParaRPr lang="el-GR" dirty="0" smtClean="0">
                  <a:solidFill>
                    <a:srgbClr val="000000"/>
                  </a:solidFill>
                  <a:cs typeface="Tahoma" pitchFamily="34" charset="0"/>
                </a:endParaRPr>
              </a:p>
              <a:p>
                <a:pPr algn="just" eaLnBrk="1" hangingPunct="1"/>
                <a:r>
                  <a:rPr lang="el-GR" dirty="0" smtClean="0">
                    <a:solidFill>
                      <a:srgbClr val="000000"/>
                    </a:solidFill>
                    <a:cs typeface="Tahoma" pitchFamily="34" charset="0"/>
                  </a:rPr>
                  <a:t>Η </a:t>
                </a:r>
                <a:r>
                  <a:rPr lang="el-GR" dirty="0">
                    <a:solidFill>
                      <a:srgbClr val="000000"/>
                    </a:solidFill>
                    <a:cs typeface="Tahoma" pitchFamily="34" charset="0"/>
                  </a:rPr>
                  <a:t>προσαρμοσμένη τιμή της μετοχής εμφανίζει μία μείωση κατά </a:t>
                </a:r>
                <a:r>
                  <a:rPr lang="en-US" dirty="0" smtClean="0">
                    <a:solidFill>
                      <a:srgbClr val="000000"/>
                    </a:solidFill>
                    <a:cs typeface="Tahoma" pitchFamily="34" charset="0"/>
                  </a:rPr>
                  <a:t>0,5</a:t>
                </a:r>
                <a:r>
                  <a:rPr lang="el-GR" dirty="0" smtClean="0">
                    <a:solidFill>
                      <a:srgbClr val="000000"/>
                    </a:solidFill>
                    <a:cs typeface="Tahoma" pitchFamily="34" charset="0"/>
                  </a:rPr>
                  <a:t> </a:t>
                </a:r>
                <a:r>
                  <a:rPr lang="el-GR" dirty="0">
                    <a:solidFill>
                      <a:srgbClr val="000000"/>
                    </a:solidFill>
                    <a:cs typeface="Tahoma" pitchFamily="34" charset="0"/>
                  </a:rPr>
                  <a:t>Ευρώ ή  </a:t>
                </a:r>
                <a:r>
                  <a:rPr lang="en-US" dirty="0" smtClean="0">
                    <a:solidFill>
                      <a:srgbClr val="000000"/>
                    </a:solidFill>
                    <a:cs typeface="Tahoma" pitchFamily="34" charset="0"/>
                  </a:rPr>
                  <a:t>25 </a:t>
                </a:r>
                <a:r>
                  <a:rPr lang="el-GR" dirty="0" smtClean="0">
                    <a:solidFill>
                      <a:srgbClr val="000000"/>
                    </a:solidFill>
                    <a:cs typeface="Tahoma" pitchFamily="34" charset="0"/>
                  </a:rPr>
                  <a:t>% </a:t>
                </a:r>
                <a:r>
                  <a:rPr lang="el-GR" dirty="0">
                    <a:solidFill>
                      <a:srgbClr val="000000"/>
                    </a:solidFill>
                    <a:cs typeface="Tahoma" pitchFamily="34" charset="0"/>
                  </a:rPr>
                  <a:t>περίπου</a:t>
                </a:r>
                <a:r>
                  <a:rPr lang="el-GR" dirty="0" smtClean="0">
                    <a:solidFill>
                      <a:srgbClr val="000000"/>
                    </a:solidFill>
                    <a:cs typeface="Tahoma" pitchFamily="34" charset="0"/>
                  </a:rPr>
                  <a:t>.</a:t>
                </a:r>
                <a:endParaRPr lang="en-US" dirty="0" smtClean="0">
                  <a:solidFill>
                    <a:srgbClr val="000000"/>
                  </a:solidFill>
                  <a:cs typeface="Tahoma" pitchFamily="34" charset="0"/>
                </a:endParaRPr>
              </a:p>
              <a:p>
                <a:pPr algn="just" eaLnBrk="1" hangingPunct="1"/>
                <a:r>
                  <a:rPr lang="el-GR" sz="2000" dirty="0" err="1" smtClean="0">
                    <a:solidFill>
                      <a:srgbClr val="000000"/>
                    </a:solidFill>
                    <a:cs typeface="Times New Roman" pitchFamily="18" charset="0"/>
                  </a:rPr>
                  <a:t>Τχ=Τιμή</a:t>
                </a:r>
                <a:r>
                  <a:rPr lang="el-GR" sz="2000" dirty="0" smtClean="0">
                    <a:solidFill>
                      <a:srgbClr val="000000"/>
                    </a:solidFill>
                    <a:cs typeface="Times New Roman" pitchFamily="18" charset="0"/>
                  </a:rPr>
                  <a:t> </a:t>
                </a:r>
                <a:r>
                  <a:rPr lang="el-GR" sz="2000" dirty="0">
                    <a:solidFill>
                      <a:srgbClr val="000000"/>
                    </a:solidFill>
                    <a:cs typeface="Times New Roman" pitchFamily="18" charset="0"/>
                  </a:rPr>
                  <a:t>κλεισίματος της μετοχής την τελευταία συνεδρίαση του Χρηματιστηρίου πριν την αποκοπή του δικαιώματος.</a:t>
                </a:r>
              </a:p>
              <a:p>
                <a:pPr algn="just" eaLnBrk="1" hangingPunct="1"/>
                <a:r>
                  <a:rPr lang="el-GR" sz="2000" dirty="0" err="1">
                    <a:solidFill>
                      <a:srgbClr val="000000"/>
                    </a:solidFill>
                    <a:cs typeface="Times New Roman" pitchFamily="18" charset="0"/>
                  </a:rPr>
                  <a:t>Νπ=Αριθμός</a:t>
                </a:r>
                <a:r>
                  <a:rPr lang="el-GR" sz="2000" dirty="0">
                    <a:solidFill>
                      <a:srgbClr val="000000"/>
                    </a:solidFill>
                    <a:cs typeface="Times New Roman" pitchFamily="18" charset="0"/>
                  </a:rPr>
                  <a:t> παλιών μετοχών που απαιτούνται για την απόκτηση νέων μετοχών.</a:t>
                </a:r>
              </a:p>
              <a:p>
                <a:pPr algn="just" eaLnBrk="1" hangingPunct="1"/>
                <a:r>
                  <a:rPr lang="el-GR" sz="2000" dirty="0" err="1">
                    <a:solidFill>
                      <a:srgbClr val="000000"/>
                    </a:solidFill>
                    <a:cs typeface="Times New Roman" pitchFamily="18" charset="0"/>
                  </a:rPr>
                  <a:t>Νν=Αριθμός</a:t>
                </a:r>
                <a:r>
                  <a:rPr lang="el-GR" sz="2000" dirty="0">
                    <a:solidFill>
                      <a:srgbClr val="000000"/>
                    </a:solidFill>
                    <a:cs typeface="Times New Roman" pitchFamily="18" charset="0"/>
                  </a:rPr>
                  <a:t> νέων μετοχών της εταιρίας που θα αποκτηθούν σε αναλογία προς τις παλιές μετοχές </a:t>
                </a:r>
              </a:p>
              <a:p>
                <a:pPr algn="just" eaLnBrk="1" hangingPunct="1"/>
                <a:endParaRPr lang="el-GR" dirty="0">
                  <a:solidFill>
                    <a:srgbClr val="000000"/>
                  </a:solidFill>
                  <a:cs typeface="Times New Roman" pitchFamily="18" charset="0"/>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a:stretch>
                  <a:fillRect l="-933" t="-1156" r="-1667" b="-889"/>
                </a:stretch>
              </a:blipFill>
            </p:spPr>
            <p:txBody>
              <a:bodyPr/>
              <a:lstStyle/>
              <a:p>
                <a:r>
                  <a:rPr lang="el-GR">
                    <a:noFill/>
                  </a:rPr>
                  <a:t> </a:t>
                </a:r>
              </a:p>
            </p:txBody>
          </p:sp>
        </mc:Fallback>
      </mc:AlternateContent>
    </p:spTree>
    <p:extLst>
      <p:ext uri="{BB962C8B-B14F-4D97-AF65-F5344CB8AC3E}">
        <p14:creationId xmlns:p14="http://schemas.microsoft.com/office/powerpoint/2010/main" val="3014458286"/>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62974061"/>
              </p:ext>
            </p:extLst>
          </p:nvPr>
        </p:nvGraphicFramePr>
        <p:xfrm>
          <a:off x="0" y="0"/>
          <a:ext cx="9036496" cy="2808312"/>
        </p:xfrm>
        <a:graphic>
          <a:graphicData uri="http://schemas.openxmlformats.org/drawingml/2006/table">
            <a:tbl>
              <a:tblPr>
                <a:tableStyleId>{5C22544A-7EE6-4342-B048-85BDC9FD1C3A}</a:tableStyleId>
              </a:tblPr>
              <a:tblGrid>
                <a:gridCol w="3167058"/>
                <a:gridCol w="1265525"/>
                <a:gridCol w="3864069"/>
                <a:gridCol w="739844"/>
              </a:tblGrid>
              <a:tr h="373923">
                <a:tc>
                  <a:txBody>
                    <a:bodyPr/>
                    <a:lstStyle/>
                    <a:p>
                      <a:pPr algn="just">
                        <a:lnSpc>
                          <a:spcPct val="115000"/>
                        </a:lnSpc>
                        <a:spcAft>
                          <a:spcPts val="0"/>
                        </a:spcAft>
                      </a:pPr>
                      <a:r>
                        <a:rPr lang="el-GR" sz="2000" dirty="0">
                          <a:effectLst/>
                        </a:rPr>
                        <a:t> </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a:effectLst/>
                        </a:rPr>
                        <a:t>Ευρώ</a:t>
                      </a:r>
                      <a:endParaRPr lang="el-GR" sz="200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a:effectLst/>
                        </a:rPr>
                        <a:t> </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a:effectLst/>
                        </a:rPr>
                        <a:t>Ευρώ</a:t>
                      </a:r>
                      <a:endParaRPr lang="el-GR" sz="2000">
                        <a:effectLst/>
                        <a:latin typeface="Calibri"/>
                        <a:ea typeface="Calibri"/>
                        <a:cs typeface="Times New Roman"/>
                      </a:endParaRPr>
                    </a:p>
                  </a:txBody>
                  <a:tcPr marL="8255" marR="8255" marT="8255" marB="0" anchor="b"/>
                </a:tc>
              </a:tr>
              <a:tr h="564774">
                <a:tc>
                  <a:txBody>
                    <a:bodyPr/>
                    <a:lstStyle/>
                    <a:p>
                      <a:pPr algn="just">
                        <a:lnSpc>
                          <a:spcPct val="115000"/>
                        </a:lnSpc>
                        <a:spcAft>
                          <a:spcPts val="0"/>
                        </a:spcAft>
                      </a:pPr>
                      <a:r>
                        <a:rPr lang="el-GR" sz="2000" dirty="0">
                          <a:effectLst/>
                        </a:rPr>
                        <a:t>Καθαρά κέρδη προ φόρων</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150</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smtClean="0">
                          <a:effectLst/>
                          <a:latin typeface="+mn-lt"/>
                          <a:ea typeface="+mn-ea"/>
                          <a:cs typeface="+mn-cs"/>
                        </a:rPr>
                        <a:t>Αποθεματικά</a:t>
                      </a:r>
                      <a:r>
                        <a:rPr lang="en-US" sz="2000" dirty="0" smtClean="0">
                          <a:effectLst/>
                          <a:latin typeface="+mn-lt"/>
                          <a:ea typeface="+mn-ea"/>
                          <a:cs typeface="+mn-cs"/>
                        </a:rPr>
                        <a:t> </a:t>
                      </a:r>
                      <a:r>
                        <a:rPr lang="el-GR" sz="2000" dirty="0" err="1" smtClean="0">
                          <a:effectLst/>
                          <a:latin typeface="+mn-lt"/>
                          <a:ea typeface="+mn-ea"/>
                          <a:cs typeface="+mn-cs"/>
                        </a:rPr>
                        <a:t>υπερ</a:t>
                      </a:r>
                      <a:r>
                        <a:rPr lang="el-GR" sz="2000" baseline="0" dirty="0" smtClean="0">
                          <a:effectLst/>
                          <a:latin typeface="+mn-lt"/>
                          <a:ea typeface="+mn-ea"/>
                          <a:cs typeface="+mn-cs"/>
                        </a:rPr>
                        <a:t> το άρτιο</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smtClean="0">
                          <a:effectLst/>
                        </a:rPr>
                        <a:t>1000</a:t>
                      </a:r>
                      <a:endParaRPr lang="el-GR" sz="2000" dirty="0">
                        <a:effectLst/>
                        <a:latin typeface="Calibri"/>
                        <a:ea typeface="Calibri"/>
                        <a:cs typeface="Times New Roman"/>
                      </a:endParaRPr>
                    </a:p>
                  </a:txBody>
                  <a:tcPr marL="8255" marR="8255" marT="8255" marB="0" anchor="b"/>
                </a:tc>
              </a:tr>
              <a:tr h="373923">
                <a:tc>
                  <a:txBody>
                    <a:bodyPr/>
                    <a:lstStyle/>
                    <a:p>
                      <a:pPr algn="just">
                        <a:lnSpc>
                          <a:spcPct val="115000"/>
                        </a:lnSpc>
                        <a:spcAft>
                          <a:spcPts val="0"/>
                        </a:spcAft>
                      </a:pPr>
                      <a:r>
                        <a:rPr lang="el-GR" sz="2000">
                          <a:effectLst/>
                        </a:rPr>
                        <a:t>Φόροι</a:t>
                      </a:r>
                      <a:endParaRPr lang="el-GR" sz="200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smtClean="0">
                          <a:effectLst/>
                        </a:rPr>
                        <a:t>50</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a:effectLst/>
                        </a:rPr>
                        <a:t>Μετοχικό Κεφάλαιο</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smtClean="0">
                          <a:effectLst/>
                        </a:rPr>
                        <a:t>1</a:t>
                      </a:r>
                      <a:r>
                        <a:rPr lang="en-US" sz="2000" dirty="0" smtClean="0">
                          <a:effectLst/>
                        </a:rPr>
                        <a:t>0</a:t>
                      </a:r>
                      <a:r>
                        <a:rPr lang="el-GR" sz="2000" dirty="0" smtClean="0">
                          <a:effectLst/>
                        </a:rPr>
                        <a:t>00</a:t>
                      </a:r>
                      <a:endParaRPr lang="el-GR" sz="2000" dirty="0">
                        <a:effectLst/>
                        <a:latin typeface="Calibri"/>
                        <a:ea typeface="Calibri"/>
                        <a:cs typeface="Times New Roman"/>
                      </a:endParaRPr>
                    </a:p>
                  </a:txBody>
                  <a:tcPr marL="8255" marR="8255" marT="8255" marB="0" anchor="b"/>
                </a:tc>
              </a:tr>
              <a:tr h="373923">
                <a:tc>
                  <a:txBody>
                    <a:bodyPr/>
                    <a:lstStyle/>
                    <a:p>
                      <a:pPr algn="just">
                        <a:lnSpc>
                          <a:spcPct val="115000"/>
                        </a:lnSpc>
                        <a:spcAft>
                          <a:spcPts val="0"/>
                        </a:spcAft>
                      </a:pPr>
                      <a:r>
                        <a:rPr lang="el-GR" sz="2000">
                          <a:effectLst/>
                        </a:rPr>
                        <a:t>Αποθέματα</a:t>
                      </a:r>
                      <a:endParaRPr lang="el-GR" sz="200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400</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a:effectLst/>
                        </a:rPr>
                        <a:t>Αριθμός μετοχών</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1000</a:t>
                      </a:r>
                      <a:endParaRPr lang="el-GR" sz="2000" dirty="0">
                        <a:effectLst/>
                        <a:latin typeface="Calibri"/>
                        <a:ea typeface="Calibri"/>
                        <a:cs typeface="Times New Roman"/>
                      </a:endParaRPr>
                    </a:p>
                  </a:txBody>
                  <a:tcPr marL="8255" marR="8255" marT="8255" marB="0" anchor="b"/>
                </a:tc>
              </a:tr>
              <a:tr h="373923">
                <a:tc>
                  <a:txBody>
                    <a:bodyPr/>
                    <a:lstStyle/>
                    <a:p>
                      <a:pPr algn="just">
                        <a:lnSpc>
                          <a:spcPct val="115000"/>
                        </a:lnSpc>
                        <a:spcAft>
                          <a:spcPts val="0"/>
                        </a:spcAft>
                      </a:pPr>
                      <a:r>
                        <a:rPr lang="el-GR" sz="2000">
                          <a:effectLst/>
                        </a:rPr>
                        <a:t>Ενεργητικό</a:t>
                      </a:r>
                      <a:endParaRPr lang="el-GR" sz="200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3400</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a:effectLst/>
                        </a:rPr>
                        <a:t>Αξία Πωλήσεων (S)</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a:effectLst/>
                        </a:rPr>
                        <a:t>4000</a:t>
                      </a:r>
                      <a:endParaRPr lang="el-GR" sz="2000">
                        <a:effectLst/>
                        <a:latin typeface="Calibri"/>
                        <a:ea typeface="Calibri"/>
                        <a:cs typeface="Times New Roman"/>
                      </a:endParaRPr>
                    </a:p>
                  </a:txBody>
                  <a:tcPr marL="8255" marR="8255" marT="8255" marB="0" anchor="b"/>
                </a:tc>
              </a:tr>
              <a:tr h="373923">
                <a:tc>
                  <a:txBody>
                    <a:bodyPr/>
                    <a:lstStyle/>
                    <a:p>
                      <a:pPr algn="just">
                        <a:lnSpc>
                          <a:spcPct val="115000"/>
                        </a:lnSpc>
                        <a:spcAft>
                          <a:spcPts val="0"/>
                        </a:spcAft>
                      </a:pPr>
                      <a:r>
                        <a:rPr lang="el-GR" sz="2000">
                          <a:effectLst/>
                        </a:rPr>
                        <a:t>Κυκλοφορούν Ενεργητικό</a:t>
                      </a:r>
                      <a:endParaRPr lang="el-GR" sz="200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1000</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a:effectLst/>
                        </a:rPr>
                        <a:t>Ίδια Κεφάλαια</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1600</a:t>
                      </a:r>
                      <a:endParaRPr lang="el-GR" sz="2000" dirty="0">
                        <a:effectLst/>
                        <a:latin typeface="Calibri"/>
                        <a:ea typeface="Calibri"/>
                        <a:cs typeface="Times New Roman"/>
                      </a:endParaRPr>
                    </a:p>
                  </a:txBody>
                  <a:tcPr marL="8255" marR="8255" marT="8255" marB="0" anchor="b"/>
                </a:tc>
              </a:tr>
              <a:tr h="373923">
                <a:tc>
                  <a:txBody>
                    <a:bodyPr/>
                    <a:lstStyle/>
                    <a:p>
                      <a:pPr algn="just">
                        <a:lnSpc>
                          <a:spcPct val="115000"/>
                        </a:lnSpc>
                        <a:spcAft>
                          <a:spcPts val="0"/>
                        </a:spcAft>
                      </a:pPr>
                      <a:r>
                        <a:rPr lang="el-GR" sz="2000">
                          <a:effectLst/>
                        </a:rPr>
                        <a:t>Μικτό Κέρδος</a:t>
                      </a:r>
                      <a:endParaRPr lang="el-GR" sz="200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1000</a:t>
                      </a:r>
                      <a:endParaRPr lang="el-GR" sz="2000" dirty="0">
                        <a:effectLst/>
                        <a:latin typeface="Calibri"/>
                        <a:ea typeface="Calibri"/>
                        <a:cs typeface="Times New Roman"/>
                      </a:endParaRPr>
                    </a:p>
                  </a:txBody>
                  <a:tcPr marL="8255" marR="8255" marT="8255" marB="0" anchor="b"/>
                </a:tc>
                <a:tc>
                  <a:txBody>
                    <a:bodyPr/>
                    <a:lstStyle/>
                    <a:p>
                      <a:pPr algn="just">
                        <a:lnSpc>
                          <a:spcPct val="115000"/>
                        </a:lnSpc>
                        <a:spcAft>
                          <a:spcPts val="0"/>
                        </a:spcAft>
                      </a:pPr>
                      <a:r>
                        <a:rPr lang="el-GR" sz="2000" dirty="0">
                          <a:effectLst/>
                        </a:rPr>
                        <a:t>Βραχυπρόθεσμες </a:t>
                      </a:r>
                      <a:r>
                        <a:rPr lang="el-GR" sz="2000" dirty="0" err="1">
                          <a:effectLst/>
                        </a:rPr>
                        <a:t>Υποχρ</a:t>
                      </a:r>
                      <a:r>
                        <a:rPr lang="el-GR" sz="2000" dirty="0">
                          <a:effectLst/>
                        </a:rPr>
                        <a:t>.</a:t>
                      </a:r>
                      <a:endParaRPr lang="el-GR" sz="2000" dirty="0">
                        <a:effectLst/>
                        <a:latin typeface="Calibri"/>
                        <a:ea typeface="Calibri"/>
                        <a:cs typeface="Times New Roman"/>
                      </a:endParaRPr>
                    </a:p>
                  </a:txBody>
                  <a:tcPr marL="8255" marR="8255" marT="8255" marB="0" anchor="b"/>
                </a:tc>
                <a:tc>
                  <a:txBody>
                    <a:bodyPr/>
                    <a:lstStyle/>
                    <a:p>
                      <a:pPr algn="ctr">
                        <a:lnSpc>
                          <a:spcPct val="115000"/>
                        </a:lnSpc>
                        <a:spcAft>
                          <a:spcPts val="0"/>
                        </a:spcAft>
                      </a:pPr>
                      <a:r>
                        <a:rPr lang="el-GR" sz="2000" dirty="0">
                          <a:effectLst/>
                        </a:rPr>
                        <a:t>1000</a:t>
                      </a:r>
                      <a:endParaRPr lang="el-GR" sz="2000" dirty="0">
                        <a:effectLst/>
                        <a:latin typeface="Calibri"/>
                        <a:ea typeface="Calibri"/>
                        <a:cs typeface="Times New Roman"/>
                      </a:endParaRPr>
                    </a:p>
                  </a:txBody>
                  <a:tcPr marL="8255" marR="8255" marT="8255" marB="0" anchor="b"/>
                </a:tc>
              </a:tr>
            </a:tbl>
          </a:graphicData>
        </a:graphic>
      </p:graphicFrame>
      <p:sp>
        <p:nvSpPr>
          <p:cNvPr id="5" name="Θέση περιεχομένου 2"/>
          <p:cNvSpPr txBox="1">
            <a:spLocks/>
          </p:cNvSpPr>
          <p:nvPr/>
        </p:nvSpPr>
        <p:spPr bwMode="auto">
          <a:xfrm>
            <a:off x="0" y="2780928"/>
            <a:ext cx="9144000"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el-GR" sz="2400" dirty="0" smtClean="0">
                <a:solidFill>
                  <a:srgbClr val="000000"/>
                </a:solidFill>
                <a:cs typeface="Tahoma" pitchFamily="34" charset="0"/>
              </a:rPr>
              <a:t>Άσκηση</a:t>
            </a:r>
            <a:r>
              <a:rPr lang="en-US" sz="2400" dirty="0" smtClean="0">
                <a:solidFill>
                  <a:srgbClr val="000000"/>
                </a:solidFill>
                <a:cs typeface="Tahoma" pitchFamily="34" charset="0"/>
              </a:rPr>
              <a:t>:</a:t>
            </a:r>
            <a:r>
              <a:rPr lang="el-GR" sz="2400" dirty="0" smtClean="0">
                <a:solidFill>
                  <a:srgbClr val="000000"/>
                </a:solidFill>
                <a:cs typeface="Tahoma" pitchFamily="34" charset="0"/>
              </a:rPr>
              <a:t> Η Γενική Συνέλευση των μετόχων μιας Α.Ε. αποφάσισε την αύξηση του Μ.Κ. με κεφαλαιοποίηση του αποθεματικού </a:t>
            </a:r>
            <a:r>
              <a:rPr lang="el-GR" sz="2400" dirty="0" err="1" smtClean="0">
                <a:solidFill>
                  <a:srgbClr val="000000"/>
                </a:solidFill>
                <a:cs typeface="Tahoma" pitchFamily="34" charset="0"/>
              </a:rPr>
              <a:t>υπερ</a:t>
            </a:r>
            <a:r>
              <a:rPr lang="el-GR" sz="2400" dirty="0" smtClean="0">
                <a:solidFill>
                  <a:srgbClr val="000000"/>
                </a:solidFill>
                <a:cs typeface="Tahoma" pitchFamily="34" charset="0"/>
              </a:rPr>
              <a:t> του άρτιου κατά 1000 Ευρώ, με έκδοση 2</a:t>
            </a:r>
            <a:r>
              <a:rPr lang="el-GR" sz="2400" dirty="0" smtClean="0">
                <a:solidFill>
                  <a:srgbClr val="000000"/>
                </a:solidFill>
              </a:rPr>
              <a:t> </a:t>
            </a:r>
            <a:r>
              <a:rPr lang="el-GR" sz="2400" dirty="0" smtClean="0">
                <a:solidFill>
                  <a:srgbClr val="000000"/>
                </a:solidFill>
                <a:cs typeface="Tahoma" pitchFamily="34" charset="0"/>
              </a:rPr>
              <a:t>νέων μετοχών δωρεάν σε κάθε 2 παλιές μετοχές.</a:t>
            </a:r>
            <a:endParaRPr lang="el-GR" sz="2400" dirty="0" smtClean="0">
              <a:cs typeface="Times New Roman" pitchFamily="18" charset="0"/>
            </a:endParaRPr>
          </a:p>
          <a:p>
            <a:pPr algn="just" eaLnBrk="1" hangingPunct="1"/>
            <a:r>
              <a:rPr lang="el-GR" sz="2400" dirty="0" smtClean="0">
                <a:solidFill>
                  <a:srgbClr val="000000"/>
                </a:solidFill>
                <a:cs typeface="Tahoma" pitchFamily="34" charset="0"/>
              </a:rPr>
              <a:t>Η χρηματιστηριακή τιμή της μετοχής πριν την κεφαλαιοποίηση ήταν 1 Ευρώ.</a:t>
            </a:r>
            <a:endParaRPr lang="el-GR" sz="2400" dirty="0" smtClean="0">
              <a:cs typeface="Times New Roman" pitchFamily="18" charset="0"/>
            </a:endParaRPr>
          </a:p>
          <a:p>
            <a:pPr algn="just" eaLnBrk="1" hangingPunct="1"/>
            <a:r>
              <a:rPr lang="el-GR" sz="2400" dirty="0" smtClean="0">
                <a:solidFill>
                  <a:srgbClr val="000000"/>
                </a:solidFill>
                <a:cs typeface="Tahoma" pitchFamily="34" charset="0"/>
              </a:rPr>
              <a:t>α) Να βρεθεί η προσαρμοσμένη (θεωρητική) τιμή της μετοχής.</a:t>
            </a:r>
          </a:p>
          <a:p>
            <a:pPr algn="just" eaLnBrk="1" hangingPunct="1"/>
            <a:r>
              <a:rPr lang="el-GR" sz="2400" dirty="0">
                <a:solidFill>
                  <a:srgbClr val="000000"/>
                </a:solidFill>
                <a:cs typeface="Tahoma" pitchFamily="34" charset="0"/>
              </a:rPr>
              <a:t>β</a:t>
            </a:r>
            <a:r>
              <a:rPr lang="el-GR" sz="2400" dirty="0" smtClean="0">
                <a:solidFill>
                  <a:srgbClr val="000000"/>
                </a:solidFill>
                <a:cs typeface="Tahoma" pitchFamily="34" charset="0"/>
              </a:rPr>
              <a:t>) Τα Κέρδη ανά μετοχή πριν και μετά την κεφαλαιοποίηση </a:t>
            </a:r>
          </a:p>
          <a:p>
            <a:pPr algn="just" eaLnBrk="1" hangingPunct="1"/>
            <a:r>
              <a:rPr lang="el-GR" sz="2400" dirty="0" smtClean="0">
                <a:solidFill>
                  <a:srgbClr val="000000"/>
                </a:solidFill>
                <a:cs typeface="Tahoma" pitchFamily="34" charset="0"/>
              </a:rPr>
              <a:t>Γ)  Να βρεθεί ο αριθμοδείκτης </a:t>
            </a:r>
            <a:r>
              <a:rPr lang="en-US" sz="2400" dirty="0" smtClean="0">
                <a:solidFill>
                  <a:srgbClr val="000000"/>
                </a:solidFill>
                <a:cs typeface="Tahoma" pitchFamily="34" charset="0"/>
              </a:rPr>
              <a:t>P/E </a:t>
            </a:r>
            <a:r>
              <a:rPr lang="el-GR" sz="2400" dirty="0">
                <a:solidFill>
                  <a:srgbClr val="000000"/>
                </a:solidFill>
                <a:cs typeface="Tahoma" pitchFamily="34" charset="0"/>
              </a:rPr>
              <a:t>πριν και μετά την κεφαλαιοποίηση </a:t>
            </a:r>
          </a:p>
          <a:p>
            <a:pPr algn="just" eaLnBrk="1" hangingPunct="1"/>
            <a:endParaRPr lang="el-GR" sz="2400" dirty="0" smtClean="0">
              <a:solidFill>
                <a:srgbClr val="000000"/>
              </a:solidFill>
              <a:cs typeface="Tahoma" pitchFamily="34" charset="0"/>
            </a:endParaRPr>
          </a:p>
          <a:p>
            <a:endParaRPr lang="el-GR" sz="2400" dirty="0"/>
          </a:p>
        </p:txBody>
      </p:sp>
    </p:spTree>
    <p:extLst>
      <p:ext uri="{BB962C8B-B14F-4D97-AF65-F5344CB8AC3E}">
        <p14:creationId xmlns:p14="http://schemas.microsoft.com/office/powerpoint/2010/main" val="3528616719"/>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556792"/>
          </a:xfrm>
        </p:spPr>
        <p:txBody>
          <a:bodyPr/>
          <a:lstStyle/>
          <a:p>
            <a:pPr algn="ctr"/>
            <a:r>
              <a:rPr lang="el-GR" sz="3200" b="1" dirty="0">
                <a:cs typeface="Times New Roman" pitchFamily="18" charset="0"/>
              </a:rPr>
              <a:t>Αύξηση του Μετοχικού Κεφαλαίου με Καταβολή Μετρητών </a:t>
            </a:r>
          </a:p>
        </p:txBody>
      </p:sp>
      <p:sp>
        <p:nvSpPr>
          <p:cNvPr id="13315" name="Rectangle 3"/>
          <p:cNvSpPr>
            <a:spLocks noGrp="1" noChangeArrowheads="1"/>
          </p:cNvSpPr>
          <p:nvPr>
            <p:ph idx="1"/>
          </p:nvPr>
        </p:nvSpPr>
        <p:spPr>
          <a:xfrm>
            <a:off x="0" y="1556792"/>
            <a:ext cx="9144000" cy="5112568"/>
          </a:xfrm>
        </p:spPr>
        <p:txBody>
          <a:bodyPr/>
          <a:lstStyle/>
          <a:p>
            <a:pPr algn="just"/>
            <a:r>
              <a:rPr lang="el-GR" sz="2800" b="1" dirty="0">
                <a:solidFill>
                  <a:srgbClr val="0000FF"/>
                </a:solidFill>
                <a:cs typeface="Tahoma" pitchFamily="34" charset="0"/>
              </a:rPr>
              <a:t>Η χρηματοδότηση της εταιρίας </a:t>
            </a:r>
            <a:r>
              <a:rPr lang="el-GR" sz="2800" dirty="0">
                <a:solidFill>
                  <a:srgbClr val="000000"/>
                </a:solidFill>
                <a:cs typeface="Tahoma" pitchFamily="34" charset="0"/>
              </a:rPr>
              <a:t>με την αύξηση του κεφαλαίου της, η </a:t>
            </a:r>
            <a:r>
              <a:rPr lang="el-GR" sz="2800" dirty="0" smtClean="0">
                <a:solidFill>
                  <a:srgbClr val="000000"/>
                </a:solidFill>
                <a:cs typeface="Tahoma" pitchFamily="34" charset="0"/>
              </a:rPr>
              <a:t>οποία μπορεί </a:t>
            </a:r>
            <a:r>
              <a:rPr lang="el-GR" sz="2800" dirty="0">
                <a:solidFill>
                  <a:srgbClr val="000000"/>
                </a:solidFill>
                <a:cs typeface="Tahoma" pitchFamily="34" charset="0"/>
              </a:rPr>
              <a:t>να καλύπτεται είτε από τους ήδη μετόχους </a:t>
            </a:r>
            <a:r>
              <a:rPr lang="el-GR" sz="2800" dirty="0" smtClean="0">
                <a:solidFill>
                  <a:srgbClr val="000000"/>
                </a:solidFill>
                <a:cs typeface="Tahoma" pitchFamily="34" charset="0"/>
              </a:rPr>
              <a:t>της, </a:t>
            </a:r>
            <a:r>
              <a:rPr lang="el-GR" sz="2800" dirty="0">
                <a:solidFill>
                  <a:srgbClr val="000000"/>
                </a:solidFill>
                <a:cs typeface="Tahoma" pitchFamily="34" charset="0"/>
              </a:rPr>
              <a:t>είτε με διεύρυνση </a:t>
            </a:r>
            <a:r>
              <a:rPr lang="el-GR" sz="2800" dirty="0" smtClean="0">
                <a:solidFill>
                  <a:srgbClr val="000000"/>
                </a:solidFill>
                <a:cs typeface="Tahoma" pitchFamily="34" charset="0"/>
              </a:rPr>
              <a:t>της μετοχικής </a:t>
            </a:r>
            <a:r>
              <a:rPr lang="el-GR" sz="2800" dirty="0">
                <a:solidFill>
                  <a:srgbClr val="000000"/>
                </a:solidFill>
                <a:cs typeface="Tahoma" pitchFamily="34" charset="0"/>
              </a:rPr>
              <a:t>της βάσης, </a:t>
            </a:r>
            <a:r>
              <a:rPr lang="el-GR" sz="2800" b="1" dirty="0">
                <a:solidFill>
                  <a:srgbClr val="0000FF"/>
                </a:solidFill>
                <a:cs typeface="Tahoma" pitchFamily="34" charset="0"/>
              </a:rPr>
              <a:t>παρουσιάζει πλεονεκτήματα </a:t>
            </a:r>
            <a:r>
              <a:rPr lang="el-GR" sz="2800" dirty="0">
                <a:solidFill>
                  <a:srgbClr val="000000"/>
                </a:solidFill>
                <a:cs typeface="Tahoma" pitchFamily="34" charset="0"/>
              </a:rPr>
              <a:t>σε σχέση με τον δανεισμό. </a:t>
            </a:r>
            <a:r>
              <a:rPr lang="el-GR" sz="2800" dirty="0" err="1" smtClean="0">
                <a:solidFill>
                  <a:srgbClr val="000000"/>
                </a:solidFill>
                <a:cs typeface="Tahoma" pitchFamily="34" charset="0"/>
              </a:rPr>
              <a:t>Ως</a:t>
            </a:r>
            <a:r>
              <a:rPr lang="el-GR" sz="2800" dirty="0" smtClean="0">
                <a:solidFill>
                  <a:srgbClr val="000000"/>
                </a:solidFill>
                <a:cs typeface="Tahoma" pitchFamily="34" charset="0"/>
              </a:rPr>
              <a:t> τέτοια αναφέρονται:</a:t>
            </a:r>
            <a:endParaRPr lang="el-GR" sz="2800" dirty="0">
              <a:solidFill>
                <a:srgbClr val="000000"/>
              </a:solidFill>
              <a:cs typeface="Tahoma" pitchFamily="34" charset="0"/>
            </a:endParaRPr>
          </a:p>
          <a:p>
            <a:pPr lvl="1" algn="just"/>
            <a:r>
              <a:rPr lang="el-GR" dirty="0" smtClean="0">
                <a:solidFill>
                  <a:srgbClr val="000000"/>
                </a:solidFill>
                <a:cs typeface="Tahoma" pitchFamily="34" charset="0"/>
              </a:rPr>
              <a:t>η </a:t>
            </a:r>
            <a:r>
              <a:rPr lang="el-GR" dirty="0">
                <a:solidFill>
                  <a:srgbClr val="000000"/>
                </a:solidFill>
                <a:cs typeface="Tahoma" pitchFamily="34" charset="0"/>
              </a:rPr>
              <a:t>απεριόριστη χρονικά διαθεσιμότητα των </a:t>
            </a:r>
            <a:r>
              <a:rPr lang="el-GR" dirty="0" smtClean="0">
                <a:solidFill>
                  <a:srgbClr val="000000"/>
                </a:solidFill>
                <a:cs typeface="Tahoma" pitchFamily="34" charset="0"/>
              </a:rPr>
              <a:t>κεφαλαίων - </a:t>
            </a:r>
            <a:r>
              <a:rPr lang="el-GR" dirty="0">
                <a:solidFill>
                  <a:srgbClr val="000000"/>
                </a:solidFill>
                <a:cs typeface="Tahoma" pitchFamily="34" charset="0"/>
              </a:rPr>
              <a:t>μεγαλύτερη χρηματοδοτική εξασφάλιση,</a:t>
            </a:r>
          </a:p>
          <a:p>
            <a:pPr lvl="1" algn="just"/>
            <a:r>
              <a:rPr lang="el-GR" dirty="0" err="1" smtClean="0">
                <a:solidFill>
                  <a:srgbClr val="000000"/>
                </a:solidFill>
                <a:cs typeface="Tahoma" pitchFamily="34" charset="0"/>
              </a:rPr>
              <a:t>η</a:t>
            </a:r>
            <a:r>
              <a:rPr lang="el-GR" dirty="0" smtClean="0">
                <a:solidFill>
                  <a:srgbClr val="000000"/>
                </a:solidFill>
                <a:cs typeface="Tahoma" pitchFamily="34" charset="0"/>
              </a:rPr>
              <a:t> </a:t>
            </a:r>
            <a:r>
              <a:rPr lang="el-GR" dirty="0">
                <a:solidFill>
                  <a:srgbClr val="000000"/>
                </a:solidFill>
                <a:cs typeface="Tahoma" pitchFamily="34" charset="0"/>
              </a:rPr>
              <a:t>μη επιβάρυνση </a:t>
            </a:r>
            <a:r>
              <a:rPr lang="el-GR" dirty="0" smtClean="0">
                <a:solidFill>
                  <a:srgbClr val="000000"/>
                </a:solidFill>
                <a:cs typeface="Tahoma" pitchFamily="34" charset="0"/>
              </a:rPr>
              <a:t>με </a:t>
            </a:r>
            <a:r>
              <a:rPr lang="el-GR" dirty="0">
                <a:solidFill>
                  <a:srgbClr val="000000"/>
                </a:solidFill>
                <a:cs typeface="Tahoma" pitchFamily="34" charset="0"/>
              </a:rPr>
              <a:t>τόκους και </a:t>
            </a:r>
            <a:r>
              <a:rPr lang="el-GR" dirty="0" err="1">
                <a:solidFill>
                  <a:srgbClr val="000000"/>
                </a:solidFill>
                <a:cs typeface="Tahoma" pitchFamily="34" charset="0"/>
              </a:rPr>
              <a:t>χρεωλύσια</a:t>
            </a:r>
            <a:r>
              <a:rPr lang="el-GR" dirty="0">
                <a:solidFill>
                  <a:srgbClr val="000000"/>
                </a:solidFill>
                <a:cs typeface="Tahoma" pitchFamily="34" charset="0"/>
              </a:rPr>
              <a:t>, </a:t>
            </a:r>
            <a:endParaRPr lang="el-GR" dirty="0" smtClean="0">
              <a:solidFill>
                <a:srgbClr val="000000"/>
              </a:solidFill>
              <a:cs typeface="Tahoma" pitchFamily="34" charset="0"/>
            </a:endParaRPr>
          </a:p>
        </p:txBody>
      </p:sp>
      <p:sp>
        <p:nvSpPr>
          <p:cNvPr id="2" name="Δεξιό βέλος 1"/>
          <p:cNvSpPr/>
          <p:nvPr/>
        </p:nvSpPr>
        <p:spPr bwMode="auto">
          <a:xfrm>
            <a:off x="7740352" y="6093296"/>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09787369"/>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ssolve">
                                      <p:cBhvr>
                                        <p:cTn id="13"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836712"/>
          </a:xfrm>
        </p:spPr>
        <p:txBody>
          <a:bodyPr/>
          <a:lstStyle/>
          <a:p>
            <a:pPr algn="ctr"/>
            <a:r>
              <a:rPr lang="el-GR" sz="3200" b="1" dirty="0">
                <a:cs typeface="Times New Roman" pitchFamily="18" charset="0"/>
              </a:rPr>
              <a:t>Αύξηση του Μετοχικού Κεφαλαίου με Καταβολή Μετρητών </a:t>
            </a:r>
          </a:p>
        </p:txBody>
      </p:sp>
      <p:sp>
        <p:nvSpPr>
          <p:cNvPr id="13315" name="Rectangle 3"/>
          <p:cNvSpPr>
            <a:spLocks noGrp="1" noChangeArrowheads="1"/>
          </p:cNvSpPr>
          <p:nvPr>
            <p:ph idx="1"/>
          </p:nvPr>
        </p:nvSpPr>
        <p:spPr>
          <a:xfrm>
            <a:off x="0" y="1124744"/>
            <a:ext cx="9144000" cy="5544616"/>
          </a:xfrm>
        </p:spPr>
        <p:txBody>
          <a:bodyPr/>
          <a:lstStyle/>
          <a:p>
            <a:pPr lvl="1" algn="just"/>
            <a:r>
              <a:rPr lang="el-GR" b="1" dirty="0" smtClean="0">
                <a:solidFill>
                  <a:srgbClr val="0000FF"/>
                </a:solidFill>
              </a:rPr>
              <a:t>η γνωστοποίηση </a:t>
            </a:r>
            <a:r>
              <a:rPr lang="el-GR" dirty="0" smtClean="0"/>
              <a:t>στους τρίτους του ολοένα </a:t>
            </a:r>
            <a:r>
              <a:rPr lang="el-GR" b="1" dirty="0" smtClean="0">
                <a:solidFill>
                  <a:srgbClr val="0000FF"/>
                </a:solidFill>
              </a:rPr>
              <a:t>αυξανόμενου ποσού της δεσμευμένης </a:t>
            </a:r>
            <a:r>
              <a:rPr lang="el-GR" b="1" dirty="0">
                <a:solidFill>
                  <a:srgbClr val="0000FF"/>
                </a:solidFill>
              </a:rPr>
              <a:t>εταιρικής περιουσίας</a:t>
            </a:r>
            <a:r>
              <a:rPr lang="el-GR" dirty="0"/>
              <a:t>, η οποία έχει διατεθεί για την επίτευξη του σκοπού της,</a:t>
            </a:r>
          </a:p>
          <a:p>
            <a:pPr lvl="1" algn="just"/>
            <a:r>
              <a:rPr lang="el-GR" b="1" dirty="0" smtClean="0">
                <a:solidFill>
                  <a:srgbClr val="0000FF"/>
                </a:solidFill>
              </a:rPr>
              <a:t>η ενίσχυση της φερεγγυότητας της εταιρίας </a:t>
            </a:r>
            <a:r>
              <a:rPr lang="el-GR" dirty="0" smtClean="0"/>
              <a:t>και η διεύρυνση της βάσης ευθύνης της, η οποία καλύπτεται από αντίστοιχης τουλάχιστον αξίας περιουσιακά στοιχεία, τα οποία υπόκεινται στον επιχειρηματικό κίνδυνο και είναι υπέγγυα για την εκπλήρωση των εταιρικών υποχρεώσεων. </a:t>
            </a:r>
            <a:endParaRPr lang="el-GR" dirty="0"/>
          </a:p>
        </p:txBody>
      </p:sp>
    </p:spTree>
    <p:extLst>
      <p:ext uri="{BB962C8B-B14F-4D97-AF65-F5344CB8AC3E}">
        <p14:creationId xmlns:p14="http://schemas.microsoft.com/office/powerpoint/2010/main" val="3646501728"/>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20688"/>
          </a:xfrm>
        </p:spPr>
        <p:txBody>
          <a:bodyPr/>
          <a:lstStyle/>
          <a:p>
            <a:pPr algn="ctr"/>
            <a:r>
              <a:rPr lang="el-GR" sz="3200" b="1" dirty="0" smtClean="0">
                <a:solidFill>
                  <a:srgbClr val="0000FF"/>
                </a:solidFill>
                <a:latin typeface="+mn-lt"/>
                <a:cs typeface="Times New Roman" pitchFamily="18" charset="0"/>
              </a:rPr>
              <a:t>Καταχρηστική αύξηση κεφαλαίου</a:t>
            </a:r>
            <a:endParaRPr lang="el-GR" sz="3200" b="1" dirty="0">
              <a:solidFill>
                <a:srgbClr val="0000FF"/>
              </a:solidFill>
              <a:latin typeface="+mn-lt"/>
              <a:cs typeface="Times New Roman" pitchFamily="18" charset="0"/>
            </a:endParaRPr>
          </a:p>
        </p:txBody>
      </p:sp>
      <p:sp>
        <p:nvSpPr>
          <p:cNvPr id="13315" name="Rectangle 3"/>
          <p:cNvSpPr>
            <a:spLocks noGrp="1" noChangeArrowheads="1"/>
          </p:cNvSpPr>
          <p:nvPr>
            <p:ph idx="1"/>
          </p:nvPr>
        </p:nvSpPr>
        <p:spPr>
          <a:xfrm>
            <a:off x="0" y="648071"/>
            <a:ext cx="9144000" cy="6192688"/>
          </a:xfrm>
        </p:spPr>
        <p:txBody>
          <a:bodyPr/>
          <a:lstStyle/>
          <a:p>
            <a:pPr algn="just"/>
            <a:r>
              <a:rPr lang="el-GR" dirty="0" smtClean="0"/>
              <a:t>Σε ορισμένες περιπτώσεις, η αύξηση γίνεται για να ενισχυθεί η θέση της πλειοψηφίας στην εταιρία σε βάρος της μειοψηφίας, </a:t>
            </a:r>
          </a:p>
          <a:p>
            <a:pPr lvl="1" algn="just"/>
            <a:r>
              <a:rPr lang="el-GR" dirty="0" smtClean="0"/>
              <a:t>η οποία βρίσκεται συχνά σε οικονομική αδυναμία να αναλάβει τις νέες μετοχές. </a:t>
            </a:r>
          </a:p>
          <a:p>
            <a:pPr lvl="1" algn="just"/>
            <a:r>
              <a:rPr lang="el-GR" dirty="0" smtClean="0"/>
              <a:t>Στις περιπτώσεις αυτές γίνεται λόγος για καταχρηστική αύξηση κεφαλαίου</a:t>
            </a:r>
          </a:p>
          <a:p>
            <a:pPr algn="just"/>
            <a:r>
              <a:rPr lang="el-GR" dirty="0"/>
              <a:t>Ε</a:t>
            </a:r>
            <a:r>
              <a:rPr lang="el-GR" dirty="0" smtClean="0"/>
              <a:t>ίναι επιβεβλημένη η προστασία της θέσης των μετόχων στην εταιρία </a:t>
            </a:r>
          </a:p>
          <a:p>
            <a:pPr lvl="1" algn="just"/>
            <a:r>
              <a:rPr lang="el-GR" dirty="0" smtClean="0"/>
              <a:t>Τόσο το ευρωπαϊκό δίκαιο όσο και το ελληνικό </a:t>
            </a:r>
            <a:r>
              <a:rPr lang="el-GR" b="1" dirty="0" smtClean="0">
                <a:solidFill>
                  <a:srgbClr val="0000FF"/>
                </a:solidFill>
              </a:rPr>
              <a:t>αναγνωρίζουν δικαίωμα προτίμησης των παλαιών μετόχων στην αύξηση του μετοχικού κεφαλαίου της ανώνυμης εταιρίας.</a:t>
            </a:r>
          </a:p>
        </p:txBody>
      </p:sp>
    </p:spTree>
    <p:extLst>
      <p:ext uri="{BB962C8B-B14F-4D97-AF65-F5344CB8AC3E}">
        <p14:creationId xmlns:p14="http://schemas.microsoft.com/office/powerpoint/2010/main" val="349748210"/>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ssolve">
                                      <p:cBhvr>
                                        <p:cTn id="13" dur="500"/>
                                        <p:tgtEl>
                                          <p:spTgt spid="133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dissolve">
                                      <p:cBhvr>
                                        <p:cTn id="18" dur="500"/>
                                        <p:tgtEl>
                                          <p:spTgt spid="133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dissolve">
                                      <p:cBhvr>
                                        <p:cTn id="21"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628800"/>
            <a:ext cx="9144000" cy="5229200"/>
          </a:xfrm>
        </p:spPr>
        <p:txBody>
          <a:bodyPr/>
          <a:lstStyle/>
          <a:p>
            <a:pPr algn="just"/>
            <a:r>
              <a:rPr lang="el-GR" dirty="0" smtClean="0"/>
              <a:t>Κεντρικός στόχος του θεσμού της έκτακτης αύξησης, όπως τυποποιείται στο ν. 2190/20, είναι </a:t>
            </a:r>
            <a:r>
              <a:rPr lang="el-GR" b="1" dirty="0" smtClean="0"/>
              <a:t>η διευκόλυνση της εταιρίας</a:t>
            </a:r>
            <a:r>
              <a:rPr lang="el-GR" dirty="0" smtClean="0"/>
              <a:t>, </a:t>
            </a:r>
          </a:p>
          <a:p>
            <a:pPr lvl="1" algn="just"/>
            <a:r>
              <a:rPr lang="el-GR" dirty="0" smtClean="0"/>
              <a:t>να μπορεί να αξιοποιεί με ταχύτητα και </a:t>
            </a:r>
            <a:r>
              <a:rPr lang="el-GR" b="1" dirty="0" smtClean="0">
                <a:solidFill>
                  <a:srgbClr val="0000FF"/>
                </a:solidFill>
              </a:rPr>
              <a:t>αποτελεσματικότητα επιχειρηματικές ευκαιρίες</a:t>
            </a:r>
            <a:r>
              <a:rPr lang="el-GR" dirty="0" smtClean="0"/>
              <a:t> και ευνοϊκές οικονομικές συγκυρίες</a:t>
            </a:r>
            <a:r>
              <a:rPr lang="el-GR" b="1" dirty="0" smtClean="0">
                <a:solidFill>
                  <a:srgbClr val="0000FF"/>
                </a:solidFill>
              </a:rPr>
              <a:t>. </a:t>
            </a:r>
          </a:p>
          <a:p>
            <a:pPr algn="just"/>
            <a:r>
              <a:rPr lang="el-GR" sz="2800" dirty="0" smtClean="0"/>
              <a:t>Η αύξηση του μετοχικού κεφαλαίου αποφασίζεται από την Γενική Συνέλευση με ειδική πλειοψηφία και απαιτείται τροποποίηση του καταστατικού.</a:t>
            </a:r>
          </a:p>
        </p:txBody>
      </p:sp>
      <p:sp>
        <p:nvSpPr>
          <p:cNvPr id="5" name="Τίτλος 1"/>
          <p:cNvSpPr>
            <a:spLocks noGrp="1"/>
          </p:cNvSpPr>
          <p:nvPr>
            <p:ph type="title"/>
          </p:nvPr>
        </p:nvSpPr>
        <p:spPr>
          <a:xfrm>
            <a:off x="971600" y="12846"/>
            <a:ext cx="7772400" cy="1143000"/>
          </a:xfrm>
        </p:spPr>
        <p:txBody>
          <a:bodyPr/>
          <a:lstStyle/>
          <a:p>
            <a:r>
              <a:rPr lang="el-GR" dirty="0" smtClean="0"/>
              <a:t>Αύξηση Μετοχικού Κεφαλαίου </a:t>
            </a:r>
            <a:endParaRPr lang="el-GR" dirty="0"/>
          </a:p>
        </p:txBody>
      </p:sp>
    </p:spTree>
    <p:extLst>
      <p:ext uri="{BB962C8B-B14F-4D97-AF65-F5344CB8AC3E}">
        <p14:creationId xmlns:p14="http://schemas.microsoft.com/office/powerpoint/2010/main" val="1371925593"/>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0"/>
            <a:ext cx="9144000" cy="6858000"/>
          </a:xfrm>
        </p:spPr>
        <p:txBody>
          <a:bodyPr/>
          <a:lstStyle/>
          <a:p>
            <a:pPr algn="just"/>
            <a:r>
              <a:rPr lang="el-GR" dirty="0" smtClean="0"/>
              <a:t>Σε κάθε περίπτωση, η αύξηση πρέπει να υπηρετεί το εταιρικό συμφέρον </a:t>
            </a:r>
          </a:p>
          <a:p>
            <a:pPr lvl="1" algn="just"/>
            <a:r>
              <a:rPr lang="el-GR" dirty="0" smtClean="0"/>
              <a:t>και να μην έχει ως στόχο </a:t>
            </a:r>
            <a:r>
              <a:rPr lang="el-GR" b="1" dirty="0" smtClean="0">
                <a:solidFill>
                  <a:srgbClr val="0000FF"/>
                </a:solidFill>
              </a:rPr>
              <a:t>τη συρρίκνωση των δικαιωμάτων της μειοψηφίας </a:t>
            </a:r>
          </a:p>
          <a:p>
            <a:pPr lvl="2" algn="just"/>
            <a:r>
              <a:rPr lang="el-GR" dirty="0" smtClean="0"/>
              <a:t>που συνήθως </a:t>
            </a:r>
            <a:r>
              <a:rPr lang="el-GR" b="1" dirty="0" smtClean="0">
                <a:solidFill>
                  <a:srgbClr val="FF0000"/>
                </a:solidFill>
              </a:rPr>
              <a:t>είναι οικονομικά ασθενής </a:t>
            </a:r>
            <a:r>
              <a:rPr lang="el-GR" dirty="0" smtClean="0"/>
              <a:t>και δεν μπορεί να ασκήσει το δικαίωμα προτίμησης. </a:t>
            </a:r>
          </a:p>
          <a:p>
            <a:pPr algn="just"/>
            <a:r>
              <a:rPr lang="el-GR" dirty="0" smtClean="0"/>
              <a:t>Για τον λόγο αυτό, η αύξηση του κεφαλαίου της εταιρίας πρέπει </a:t>
            </a:r>
          </a:p>
          <a:p>
            <a:pPr lvl="1" algn="just"/>
            <a:r>
              <a:rPr lang="el-GR" dirty="0" smtClean="0"/>
              <a:t>να διενεργείται βάσει </a:t>
            </a:r>
            <a:r>
              <a:rPr lang="el-GR" b="1" dirty="0" smtClean="0">
                <a:solidFill>
                  <a:srgbClr val="FF0000"/>
                </a:solidFill>
              </a:rPr>
              <a:t>ορθολογικών κριτηρίων </a:t>
            </a:r>
            <a:r>
              <a:rPr lang="el-GR" dirty="0" smtClean="0"/>
              <a:t>και </a:t>
            </a:r>
          </a:p>
          <a:p>
            <a:pPr lvl="1" algn="just"/>
            <a:r>
              <a:rPr lang="el-GR" dirty="0" smtClean="0"/>
              <a:t>να στηρίζεται σε </a:t>
            </a:r>
            <a:r>
              <a:rPr lang="el-GR" b="1" dirty="0" smtClean="0">
                <a:solidFill>
                  <a:srgbClr val="FF0000"/>
                </a:solidFill>
              </a:rPr>
              <a:t>χρηματοοικονομική ανάλυση </a:t>
            </a:r>
            <a:r>
              <a:rPr lang="el-GR" dirty="0" smtClean="0"/>
              <a:t>των δεδομένων που αφορούν τη λειτουργία της επιχείρησης, </a:t>
            </a:r>
          </a:p>
          <a:p>
            <a:pPr lvl="2" algn="just"/>
            <a:r>
              <a:rPr lang="el-GR" sz="2800" dirty="0" smtClean="0"/>
              <a:t>να προκύπτει ότι η αύξηση του κεφαλαίου είναι αντικειμενικώς επιβεβλημένη</a:t>
            </a:r>
            <a:endParaRPr lang="el-GR" sz="2800" dirty="0"/>
          </a:p>
        </p:txBody>
      </p:sp>
    </p:spTree>
    <p:extLst>
      <p:ext uri="{BB962C8B-B14F-4D97-AF65-F5344CB8AC3E}">
        <p14:creationId xmlns:p14="http://schemas.microsoft.com/office/powerpoint/2010/main" val="276681600"/>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ssolve">
                                      <p:cBhvr>
                                        <p:cTn id="13" dur="500"/>
                                        <p:tgtEl>
                                          <p:spTgt spid="133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dissolve">
                                      <p:cBhvr>
                                        <p:cTn id="18" dur="500"/>
                                        <p:tgtEl>
                                          <p:spTgt spid="133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dissolve">
                                      <p:cBhvr>
                                        <p:cTn id="21" dur="500"/>
                                        <p:tgtEl>
                                          <p:spTgt spid="1331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315">
                                            <p:txEl>
                                              <p:pRg st="5" end="5"/>
                                            </p:txEl>
                                          </p:spTgt>
                                        </p:tgtEl>
                                        <p:attrNameLst>
                                          <p:attrName>style.visibility</p:attrName>
                                        </p:attrNameLst>
                                      </p:cBhvr>
                                      <p:to>
                                        <p:strVal val="visible"/>
                                      </p:to>
                                    </p:set>
                                    <p:animEffect transition="in" filter="dissolve">
                                      <p:cBhvr>
                                        <p:cTn id="24" dur="500"/>
                                        <p:tgtEl>
                                          <p:spTgt spid="13315">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dissolve">
                                      <p:cBhvr>
                                        <p:cTn id="2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617538"/>
            <a:ext cx="8029575" cy="1143000"/>
          </a:xfrm>
        </p:spPr>
        <p:txBody>
          <a:bodyPr/>
          <a:lstStyle/>
          <a:p>
            <a:pPr algn="ctr"/>
            <a:r>
              <a:rPr lang="el-GR" sz="4000" b="1" dirty="0">
                <a:cs typeface="Times New Roman" pitchFamily="18" charset="0"/>
              </a:rPr>
              <a:t>Αύξηση του Μετοχικού Κεφαλαίου με Καταβολή Μετρητών</a:t>
            </a:r>
            <a:r>
              <a:rPr lang="el-GR" b="1" dirty="0">
                <a:cs typeface="Times New Roman" pitchFamily="18" charset="0"/>
              </a:rPr>
              <a:t> </a:t>
            </a:r>
          </a:p>
        </p:txBody>
      </p:sp>
      <p:sp>
        <p:nvSpPr>
          <p:cNvPr id="13315" name="Rectangle 3"/>
          <p:cNvSpPr>
            <a:spLocks noGrp="1" noChangeArrowheads="1"/>
          </p:cNvSpPr>
          <p:nvPr>
            <p:ph idx="1"/>
          </p:nvPr>
        </p:nvSpPr>
        <p:spPr>
          <a:xfrm>
            <a:off x="-13252" y="2133600"/>
            <a:ext cx="9157252" cy="4724400"/>
          </a:xfrm>
        </p:spPr>
        <p:txBody>
          <a:bodyPr/>
          <a:lstStyle/>
          <a:p>
            <a:pPr algn="just"/>
            <a:r>
              <a:rPr lang="el-GR" dirty="0">
                <a:solidFill>
                  <a:srgbClr val="000000"/>
                </a:solidFill>
                <a:cs typeface="Tahoma" pitchFamily="34" charset="0"/>
              </a:rPr>
              <a:t>Η εταιρία μετά την απόφαση αύξησης του Μ.Κ. πρέπει να προσδιορίσει τα εξής:</a:t>
            </a:r>
            <a:endParaRPr lang="el-GR" dirty="0">
              <a:solidFill>
                <a:srgbClr val="000000"/>
              </a:solidFill>
            </a:endParaRPr>
          </a:p>
          <a:p>
            <a:pPr lvl="1" algn="just"/>
            <a:r>
              <a:rPr lang="el-GR" dirty="0">
                <a:solidFill>
                  <a:srgbClr val="000000"/>
                </a:solidFill>
                <a:cs typeface="Tahoma" pitchFamily="34" charset="0"/>
              </a:rPr>
              <a:t>Το ύψος των κεφαλαίων που πρέπει να αντληθούν για τη χρηματοδότηση και υλοποίηση των επενδυτικών προγραμμάτων της εταιρίας.</a:t>
            </a:r>
            <a:endParaRPr lang="el-GR" dirty="0"/>
          </a:p>
          <a:p>
            <a:pPr lvl="1" algn="just"/>
            <a:r>
              <a:rPr lang="el-GR" dirty="0">
                <a:solidFill>
                  <a:srgbClr val="000000"/>
                </a:solidFill>
                <a:cs typeface="Tahoma" pitchFamily="34" charset="0"/>
              </a:rPr>
              <a:t>Τον αριθμό των νέων μετοχών.</a:t>
            </a:r>
            <a:endParaRPr lang="el-GR" dirty="0"/>
          </a:p>
          <a:p>
            <a:pPr lvl="1" algn="just"/>
            <a:r>
              <a:rPr lang="el-GR" dirty="0">
                <a:solidFill>
                  <a:srgbClr val="000000"/>
                </a:solidFill>
                <a:cs typeface="Tahoma" pitchFamily="34" charset="0"/>
              </a:rPr>
              <a:t>Την τιμή έκδοσης των μετοχών.</a:t>
            </a:r>
            <a:endParaRPr lang="el-GR" dirty="0"/>
          </a:p>
        </p:txBody>
      </p:sp>
    </p:spTree>
    <p:extLst>
      <p:ext uri="{BB962C8B-B14F-4D97-AF65-F5344CB8AC3E}">
        <p14:creationId xmlns:p14="http://schemas.microsoft.com/office/powerpoint/2010/main" val="450099734"/>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ssolve">
                                      <p:cBhvr>
                                        <p:cTn id="13" dur="500"/>
                                        <p:tgtEl>
                                          <p:spTgt spid="1331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dissolve">
                                      <p:cBhvr>
                                        <p:cTn id="16"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0"/>
            <a:ext cx="9144000" cy="6858000"/>
          </a:xfrm>
        </p:spPr>
        <p:txBody>
          <a:bodyPr/>
          <a:lstStyle/>
          <a:p>
            <a:pPr algn="just"/>
            <a:r>
              <a:rPr lang="el-GR" dirty="0">
                <a:solidFill>
                  <a:srgbClr val="000000"/>
                </a:solidFill>
                <a:cs typeface="Tahoma" pitchFamily="34" charset="0"/>
              </a:rPr>
              <a:t>Η αύξηση του μετοχικού κεφαλαίου με έκδοση νέων μετοχών </a:t>
            </a:r>
            <a:r>
              <a:rPr lang="el-GR" dirty="0" smtClean="0">
                <a:solidFill>
                  <a:srgbClr val="000000"/>
                </a:solidFill>
                <a:cs typeface="Tahoma" pitchFamily="34" charset="0"/>
              </a:rPr>
              <a:t>ζημιώνει καταρχήν </a:t>
            </a:r>
            <a:r>
              <a:rPr lang="el-GR" dirty="0">
                <a:solidFill>
                  <a:srgbClr val="000000"/>
                </a:solidFill>
                <a:cs typeface="Tahoma" pitchFamily="34" charset="0"/>
              </a:rPr>
              <a:t>τους παλαιούς μετόχους, </a:t>
            </a:r>
            <a:endParaRPr lang="el-GR" dirty="0" smtClean="0">
              <a:solidFill>
                <a:srgbClr val="000000"/>
              </a:solidFill>
              <a:cs typeface="Tahoma" pitchFamily="34" charset="0"/>
            </a:endParaRPr>
          </a:p>
          <a:p>
            <a:pPr lvl="1" algn="just"/>
            <a:r>
              <a:rPr lang="el-GR" dirty="0" smtClean="0">
                <a:solidFill>
                  <a:srgbClr val="000000"/>
                </a:solidFill>
                <a:cs typeface="Tahoma" pitchFamily="34" charset="0"/>
              </a:rPr>
              <a:t>καθώς </a:t>
            </a:r>
            <a:r>
              <a:rPr lang="el-GR" dirty="0">
                <a:solidFill>
                  <a:srgbClr val="000000"/>
                </a:solidFill>
                <a:cs typeface="Tahoma" pitchFamily="34" charset="0"/>
              </a:rPr>
              <a:t>μειώνεται η αναλογία συμμετοχής </a:t>
            </a:r>
            <a:r>
              <a:rPr lang="el-GR" dirty="0" smtClean="0">
                <a:solidFill>
                  <a:srgbClr val="000000"/>
                </a:solidFill>
                <a:cs typeface="Tahoma" pitchFamily="34" charset="0"/>
              </a:rPr>
              <a:t>τους στην </a:t>
            </a:r>
            <a:r>
              <a:rPr lang="el-GR" dirty="0">
                <a:solidFill>
                  <a:srgbClr val="000000"/>
                </a:solidFill>
                <a:cs typeface="Tahoma" pitchFamily="34" charset="0"/>
              </a:rPr>
              <a:t>εταιρία. </a:t>
            </a:r>
            <a:endParaRPr lang="el-GR" dirty="0" smtClean="0">
              <a:solidFill>
                <a:srgbClr val="000000"/>
              </a:solidFill>
              <a:cs typeface="Tahoma" pitchFamily="34" charset="0"/>
            </a:endParaRPr>
          </a:p>
          <a:p>
            <a:pPr algn="just"/>
            <a:r>
              <a:rPr lang="el-GR" dirty="0" smtClean="0">
                <a:solidFill>
                  <a:srgbClr val="000000"/>
                </a:solidFill>
                <a:cs typeface="Tahoma" pitchFamily="34" charset="0"/>
              </a:rPr>
              <a:t>Τις </a:t>
            </a:r>
            <a:r>
              <a:rPr lang="el-GR" dirty="0">
                <a:solidFill>
                  <a:srgbClr val="000000"/>
                </a:solidFill>
                <a:cs typeface="Tahoma" pitchFamily="34" charset="0"/>
              </a:rPr>
              <a:t>δυσμενείς αυτές συνέπειες ο μέτοχος τις αποφεύγει αν </a:t>
            </a:r>
            <a:r>
              <a:rPr lang="el-GR" dirty="0" smtClean="0">
                <a:solidFill>
                  <a:srgbClr val="000000"/>
                </a:solidFill>
                <a:cs typeface="Tahoma" pitchFamily="34" charset="0"/>
              </a:rPr>
              <a:t>πάρει μέρος </a:t>
            </a:r>
            <a:r>
              <a:rPr lang="el-GR" dirty="0">
                <a:solidFill>
                  <a:srgbClr val="000000"/>
                </a:solidFill>
                <a:cs typeface="Tahoma" pitchFamily="34" charset="0"/>
              </a:rPr>
              <a:t>στην αύξηση του κεφαλαίου, </a:t>
            </a:r>
            <a:endParaRPr lang="el-GR" dirty="0" smtClean="0">
              <a:solidFill>
                <a:srgbClr val="000000"/>
              </a:solidFill>
              <a:cs typeface="Tahoma" pitchFamily="34" charset="0"/>
            </a:endParaRPr>
          </a:p>
          <a:p>
            <a:pPr lvl="1" algn="just"/>
            <a:r>
              <a:rPr lang="el-GR" dirty="0" smtClean="0">
                <a:solidFill>
                  <a:srgbClr val="000000"/>
                </a:solidFill>
                <a:cs typeface="Tahoma" pitchFamily="34" charset="0"/>
              </a:rPr>
              <a:t>με </a:t>
            </a:r>
            <a:r>
              <a:rPr lang="el-GR" dirty="0">
                <a:solidFill>
                  <a:srgbClr val="000000"/>
                </a:solidFill>
                <a:cs typeface="Tahoma" pitchFamily="34" charset="0"/>
              </a:rPr>
              <a:t>την αναλογία με την οποία μετέχει </a:t>
            </a:r>
            <a:r>
              <a:rPr lang="el-GR" dirty="0" smtClean="0">
                <a:solidFill>
                  <a:srgbClr val="000000"/>
                </a:solidFill>
                <a:cs typeface="Tahoma" pitchFamily="34" charset="0"/>
              </a:rPr>
              <a:t>στο κεφάλαιο </a:t>
            </a:r>
            <a:r>
              <a:rPr lang="el-GR" dirty="0">
                <a:solidFill>
                  <a:srgbClr val="000000"/>
                </a:solidFill>
                <a:cs typeface="Tahoma" pitchFamily="34" charset="0"/>
              </a:rPr>
              <a:t>της εταιρίας. </a:t>
            </a:r>
            <a:endParaRPr lang="el-GR" dirty="0" smtClean="0">
              <a:solidFill>
                <a:srgbClr val="000000"/>
              </a:solidFill>
              <a:cs typeface="Tahoma" pitchFamily="34" charset="0"/>
            </a:endParaRPr>
          </a:p>
          <a:p>
            <a:pPr algn="just"/>
            <a:r>
              <a:rPr lang="el-GR" dirty="0" smtClean="0">
                <a:solidFill>
                  <a:srgbClr val="000000"/>
                </a:solidFill>
                <a:cs typeface="Tahoma" pitchFamily="34" charset="0"/>
              </a:rPr>
              <a:t>Προς </a:t>
            </a:r>
            <a:r>
              <a:rPr lang="el-GR" dirty="0">
                <a:solidFill>
                  <a:srgbClr val="000000"/>
                </a:solidFill>
                <a:cs typeface="Tahoma" pitchFamily="34" charset="0"/>
              </a:rPr>
              <a:t>τον σκοπό αυτό, ο νόμος του παρέχει </a:t>
            </a:r>
            <a:r>
              <a:rPr lang="el-GR" b="1" dirty="0" smtClean="0">
                <a:solidFill>
                  <a:srgbClr val="FF0000"/>
                </a:solidFill>
                <a:cs typeface="Tahoma" pitchFamily="34" charset="0"/>
              </a:rPr>
              <a:t>δικαίωμα </a:t>
            </a:r>
            <a:r>
              <a:rPr lang="el-GR" b="1" dirty="0">
                <a:solidFill>
                  <a:srgbClr val="FF0000"/>
                </a:solidFill>
                <a:cs typeface="Tahoma" pitchFamily="34" charset="0"/>
              </a:rPr>
              <a:t>προτίμησης </a:t>
            </a:r>
            <a:endParaRPr lang="el-GR" b="1" dirty="0" smtClean="0">
              <a:solidFill>
                <a:srgbClr val="FF0000"/>
              </a:solidFill>
              <a:cs typeface="Tahoma" pitchFamily="34" charset="0"/>
            </a:endParaRPr>
          </a:p>
        </p:txBody>
      </p:sp>
      <p:sp>
        <p:nvSpPr>
          <p:cNvPr id="3" name="Δεξιό βέλος 2"/>
          <p:cNvSpPr/>
          <p:nvPr/>
        </p:nvSpPr>
        <p:spPr bwMode="auto">
          <a:xfrm>
            <a:off x="7596336" y="630932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45412437"/>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dissolve">
                                      <p:cBhvr>
                                        <p:cTn id="15" dur="500"/>
                                        <p:tgtEl>
                                          <p:spTgt spid="1331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dissolve">
                                      <p:cBhvr>
                                        <p:cTn id="18" dur="500"/>
                                        <p:tgtEl>
                                          <p:spTgt spid="133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dissolve">
                                      <p:cBhvr>
                                        <p:cTn id="23"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0"/>
            <a:ext cx="9144000" cy="6858000"/>
          </a:xfrm>
        </p:spPr>
        <p:txBody>
          <a:bodyPr/>
          <a:lstStyle/>
          <a:p>
            <a:pPr algn="just"/>
            <a:r>
              <a:rPr lang="el-GR" b="1" dirty="0" smtClean="0">
                <a:solidFill>
                  <a:srgbClr val="FF0000"/>
                </a:solidFill>
                <a:cs typeface="Tahoma" pitchFamily="34" charset="0"/>
              </a:rPr>
              <a:t>Δικαίωμα </a:t>
            </a:r>
            <a:r>
              <a:rPr lang="el-GR" b="1" dirty="0">
                <a:solidFill>
                  <a:srgbClr val="FF0000"/>
                </a:solidFill>
                <a:cs typeface="Tahoma" pitchFamily="34" charset="0"/>
              </a:rPr>
              <a:t>προτίμησης </a:t>
            </a:r>
            <a:r>
              <a:rPr lang="el-GR" dirty="0">
                <a:solidFill>
                  <a:srgbClr val="000000"/>
                </a:solidFill>
                <a:cs typeface="Tahoma" pitchFamily="34" charset="0"/>
              </a:rPr>
              <a:t>είναι το δικαίωμα που παρέχεται στους </a:t>
            </a:r>
            <a:r>
              <a:rPr lang="el-GR" dirty="0" smtClean="0">
                <a:solidFill>
                  <a:srgbClr val="000000"/>
                </a:solidFill>
                <a:cs typeface="Tahoma" pitchFamily="34" charset="0"/>
              </a:rPr>
              <a:t>παλαιούς μετόχους</a:t>
            </a:r>
            <a:r>
              <a:rPr lang="el-GR" dirty="0">
                <a:solidFill>
                  <a:srgbClr val="000000"/>
                </a:solidFill>
                <a:cs typeface="Tahoma" pitchFamily="34" charset="0"/>
              </a:rPr>
              <a:t>, </a:t>
            </a:r>
            <a:endParaRPr lang="el-GR" dirty="0" smtClean="0">
              <a:solidFill>
                <a:srgbClr val="000000"/>
              </a:solidFill>
              <a:cs typeface="Tahoma" pitchFamily="34" charset="0"/>
            </a:endParaRPr>
          </a:p>
          <a:p>
            <a:pPr lvl="1" algn="just"/>
            <a:r>
              <a:rPr lang="el-GR" dirty="0" smtClean="0">
                <a:solidFill>
                  <a:srgbClr val="000000"/>
                </a:solidFill>
                <a:cs typeface="Tahoma" pitchFamily="34" charset="0"/>
              </a:rPr>
              <a:t>σε </a:t>
            </a:r>
            <a:r>
              <a:rPr lang="el-GR" dirty="0">
                <a:solidFill>
                  <a:srgbClr val="000000"/>
                </a:solidFill>
                <a:cs typeface="Tahoma" pitchFamily="34" charset="0"/>
              </a:rPr>
              <a:t>εκείνους που ήταν μέτοχοι κατά τη λήψη της απόφασης </a:t>
            </a:r>
            <a:r>
              <a:rPr lang="el-GR" dirty="0" smtClean="0">
                <a:solidFill>
                  <a:srgbClr val="000000"/>
                </a:solidFill>
                <a:cs typeface="Tahoma" pitchFamily="34" charset="0"/>
              </a:rPr>
              <a:t>για αύξηση </a:t>
            </a:r>
            <a:r>
              <a:rPr lang="el-GR" dirty="0">
                <a:solidFill>
                  <a:srgbClr val="000000"/>
                </a:solidFill>
                <a:cs typeface="Tahoma" pitchFamily="34" charset="0"/>
              </a:rPr>
              <a:t>του κεφαλαίου, </a:t>
            </a:r>
            <a:endParaRPr lang="el-GR" dirty="0" smtClean="0">
              <a:solidFill>
                <a:srgbClr val="000000"/>
              </a:solidFill>
              <a:cs typeface="Tahoma" pitchFamily="34" charset="0"/>
            </a:endParaRPr>
          </a:p>
          <a:p>
            <a:pPr lvl="1" algn="just"/>
            <a:r>
              <a:rPr lang="el-GR" b="1" dirty="0" smtClean="0">
                <a:solidFill>
                  <a:srgbClr val="FF0000"/>
                </a:solidFill>
                <a:cs typeface="Tahoma" pitchFamily="34" charset="0"/>
              </a:rPr>
              <a:t>να </a:t>
            </a:r>
            <a:r>
              <a:rPr lang="el-GR" b="1" dirty="0">
                <a:solidFill>
                  <a:srgbClr val="FF0000"/>
                </a:solidFill>
                <a:cs typeface="Tahoma" pitchFamily="34" charset="0"/>
              </a:rPr>
              <a:t>προτιμηθούν</a:t>
            </a:r>
            <a:r>
              <a:rPr lang="el-GR" dirty="0">
                <a:solidFill>
                  <a:srgbClr val="000000"/>
                </a:solidFill>
                <a:cs typeface="Tahoma" pitchFamily="34" charset="0"/>
              </a:rPr>
              <a:t>, με </a:t>
            </a:r>
            <a:r>
              <a:rPr lang="el-GR" dirty="0" smtClean="0">
                <a:solidFill>
                  <a:srgbClr val="000000"/>
                </a:solidFill>
                <a:cs typeface="Tahoma" pitchFamily="34" charset="0"/>
              </a:rPr>
              <a:t>ίσους όρους, από τους τρίτους, </a:t>
            </a:r>
            <a:r>
              <a:rPr lang="el-GR" b="1" dirty="0" smtClean="0">
                <a:solidFill>
                  <a:srgbClr val="FF0000"/>
                </a:solidFill>
                <a:cs typeface="Tahoma" pitchFamily="34" charset="0"/>
              </a:rPr>
              <a:t>στην απόκτηση των </a:t>
            </a:r>
            <a:r>
              <a:rPr lang="el-GR" b="1" dirty="0">
                <a:solidFill>
                  <a:srgbClr val="FF0000"/>
                </a:solidFill>
                <a:cs typeface="Tahoma" pitchFamily="34" charset="0"/>
              </a:rPr>
              <a:t>νέων μετοχών</a:t>
            </a:r>
            <a:r>
              <a:rPr lang="el-GR" dirty="0">
                <a:solidFill>
                  <a:srgbClr val="000000"/>
                </a:solidFill>
                <a:cs typeface="Tahoma" pitchFamily="34" charset="0"/>
              </a:rPr>
              <a:t>, </a:t>
            </a:r>
            <a:r>
              <a:rPr lang="el-GR" b="1" dirty="0">
                <a:solidFill>
                  <a:srgbClr val="0000FF"/>
                </a:solidFill>
                <a:cs typeface="Tahoma" pitchFamily="34" charset="0"/>
              </a:rPr>
              <a:t>στην </a:t>
            </a:r>
            <a:r>
              <a:rPr lang="el-GR" b="1" dirty="0" smtClean="0">
                <a:solidFill>
                  <a:srgbClr val="0000FF"/>
                </a:solidFill>
                <a:cs typeface="Tahoma" pitchFamily="34" charset="0"/>
              </a:rPr>
              <a:t>τιμή </a:t>
            </a:r>
            <a:r>
              <a:rPr lang="el-GR" b="1" dirty="0">
                <a:solidFill>
                  <a:srgbClr val="0000FF"/>
                </a:solidFill>
                <a:cs typeface="Tahoma" pitchFamily="34" charset="0"/>
              </a:rPr>
              <a:t>που η εταιρία </a:t>
            </a:r>
            <a:r>
              <a:rPr lang="el-GR" b="1" dirty="0" smtClean="0">
                <a:solidFill>
                  <a:srgbClr val="0000FF"/>
                </a:solidFill>
                <a:cs typeface="Tahoma" pitchFamily="34" charset="0"/>
              </a:rPr>
              <a:t>αποφασίζει. </a:t>
            </a:r>
          </a:p>
          <a:p>
            <a:pPr algn="just"/>
            <a:r>
              <a:rPr lang="el-GR" sz="2800" b="1" dirty="0" smtClean="0"/>
              <a:t>Ο μέτοχος δικαιούται αλλά δεν υποχρεούται να ασκήσει το δικαίωμα προτίμησης</a:t>
            </a:r>
          </a:p>
          <a:p>
            <a:pPr algn="just"/>
            <a:r>
              <a:rPr lang="el-GR" sz="2800" b="1" dirty="0" smtClean="0"/>
              <a:t>Οι παλαιοί μέτοχοι, που δεν επιθυμούν ή δεν έχουν διαθέσιμα κεφάλαια για να συμμετάσχουν στην αύξηση κεφαλαίου, μπορούν να πωλήσουν το δικαίωμα προτίμησης σε άλλους ενδιαφερόμενους.</a:t>
            </a:r>
            <a:endParaRPr lang="el-GR" sz="2800" b="1" dirty="0"/>
          </a:p>
        </p:txBody>
      </p:sp>
    </p:spTree>
    <p:extLst>
      <p:ext uri="{BB962C8B-B14F-4D97-AF65-F5344CB8AC3E}">
        <p14:creationId xmlns:p14="http://schemas.microsoft.com/office/powerpoint/2010/main" val="854577096"/>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ssolve">
                                      <p:cBhvr>
                                        <p:cTn id="13" dur="500"/>
                                        <p:tgtEl>
                                          <p:spTgt spid="133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dissolve">
                                      <p:cBhvr>
                                        <p:cTn id="18" dur="500"/>
                                        <p:tgtEl>
                                          <p:spTgt spid="133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dissolve">
                                      <p:cBhvr>
                                        <p:cTn id="23"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700808"/>
          </a:xfrm>
        </p:spPr>
        <p:txBody>
          <a:bodyPr/>
          <a:lstStyle/>
          <a:p>
            <a:pPr algn="ctr" eaLnBrk="1" hangingPunct="1">
              <a:lnSpc>
                <a:spcPct val="80000"/>
              </a:lnSpc>
            </a:pPr>
            <a:r>
              <a:rPr lang="el-GR" dirty="0" smtClean="0">
                <a:cs typeface="Times New Roman" pitchFamily="18" charset="0"/>
              </a:rPr>
              <a:t>Δικαίωμα Προτίμησης των Παλιών Μετόχων στην Αύξηση Μετοχικού Κεφαλαίου</a:t>
            </a:r>
            <a:r>
              <a:rPr lang="el-GR" dirty="0" smtClean="0"/>
              <a:t> </a:t>
            </a:r>
          </a:p>
        </p:txBody>
      </p:sp>
      <p:sp>
        <p:nvSpPr>
          <p:cNvPr id="12291" name="Rectangle 3"/>
          <p:cNvSpPr>
            <a:spLocks noGrp="1" noChangeArrowheads="1"/>
          </p:cNvSpPr>
          <p:nvPr>
            <p:ph idx="1"/>
          </p:nvPr>
        </p:nvSpPr>
        <p:spPr>
          <a:xfrm>
            <a:off x="0" y="1700808"/>
            <a:ext cx="9144000" cy="5157192"/>
          </a:xfrm>
        </p:spPr>
        <p:txBody>
          <a:bodyPr/>
          <a:lstStyle/>
          <a:p>
            <a:pPr algn="just" eaLnBrk="1" hangingPunct="1"/>
            <a:r>
              <a:rPr lang="el-GR" dirty="0" smtClean="0">
                <a:solidFill>
                  <a:srgbClr val="000000"/>
                </a:solidFill>
                <a:latin typeface="Tahoma" pitchFamily="34" charset="0"/>
                <a:cs typeface="Times New Roman" pitchFamily="18" charset="0"/>
              </a:rPr>
              <a:t>Σε αύξηση του Μ.Κ. παρέχεται το δικαίωμα προτίμησης στους παλιούς μετόχους για αγορά των νέων εκδιδομένων μετοχών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imes New Roman" pitchFamily="18" charset="0"/>
              </a:rPr>
              <a:t>ανάλογα με τη συμμετοχή τους στο υφιστάμενο μετοχικό κεφάλαιο.</a:t>
            </a:r>
            <a:endParaRPr lang="el-GR" dirty="0" smtClean="0">
              <a:cs typeface="Times New Roman" pitchFamily="18" charset="0"/>
            </a:endParaRPr>
          </a:p>
          <a:p>
            <a:pPr algn="just" eaLnBrk="1" hangingPunct="1"/>
            <a:r>
              <a:rPr lang="el-GR" dirty="0" smtClean="0">
                <a:solidFill>
                  <a:srgbClr val="000000"/>
                </a:solidFill>
                <a:latin typeface="Tahoma" pitchFamily="34" charset="0"/>
              </a:rPr>
              <a:t>Π</a:t>
            </a:r>
            <a:r>
              <a:rPr lang="el-GR" dirty="0" smtClean="0">
                <a:solidFill>
                  <a:srgbClr val="000000"/>
                </a:solidFill>
                <a:latin typeface="Tahoma" pitchFamily="34" charset="0"/>
                <a:cs typeface="Times New Roman" pitchFamily="18" charset="0"/>
              </a:rPr>
              <a:t>αρέχεται η δυνατότητα στους παλιούς μετόχους να διατηρούν αμετάβλητο το ποσοστό συμμετοχής τους στην εταιρία.</a:t>
            </a:r>
            <a:endParaRPr lang="el-GR" dirty="0" smtClean="0">
              <a:cs typeface="Times New Roman" pitchFamily="18" charset="0"/>
            </a:endParaRPr>
          </a:p>
        </p:txBody>
      </p:sp>
    </p:spTree>
    <p:extLst>
      <p:ext uri="{BB962C8B-B14F-4D97-AF65-F5344CB8AC3E}">
        <p14:creationId xmlns:p14="http://schemas.microsoft.com/office/powerpoint/2010/main" val="2928109837"/>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wipe(left)">
                                      <p:cBhvr>
                                        <p:cTn id="10" dur="500"/>
                                        <p:tgtEl>
                                          <p:spTgt spid="122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wipe(left)">
                                      <p:cBhvr>
                                        <p:cTn id="15"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7584" y="0"/>
            <a:ext cx="8029575" cy="1143000"/>
          </a:xfrm>
        </p:spPr>
        <p:txBody>
          <a:bodyPr/>
          <a:lstStyle/>
          <a:p>
            <a:pPr algn="ctr"/>
            <a:r>
              <a:rPr lang="el-GR" sz="4000" b="1" dirty="0">
                <a:cs typeface="Times New Roman" pitchFamily="18" charset="0"/>
              </a:rPr>
              <a:t>Αύξηση του Μετοχικού Κεφαλαίου με Καταβολή Μετρητών</a:t>
            </a:r>
            <a:r>
              <a:rPr lang="el-GR" b="1" dirty="0">
                <a:cs typeface="Times New Roman" pitchFamily="18" charset="0"/>
              </a:rPr>
              <a:t> </a:t>
            </a:r>
          </a:p>
        </p:txBody>
      </p:sp>
      <p:sp>
        <p:nvSpPr>
          <p:cNvPr id="14339" name="Rectangle 3"/>
          <p:cNvSpPr>
            <a:spLocks noGrp="1" noChangeArrowheads="1"/>
          </p:cNvSpPr>
          <p:nvPr>
            <p:ph idx="1"/>
          </p:nvPr>
        </p:nvSpPr>
        <p:spPr>
          <a:xfrm>
            <a:off x="0" y="1484784"/>
            <a:ext cx="9144000" cy="5373216"/>
          </a:xfrm>
        </p:spPr>
        <p:txBody>
          <a:bodyPr/>
          <a:lstStyle/>
          <a:p>
            <a:pPr algn="just"/>
            <a:r>
              <a:rPr lang="el-GR" sz="3600" dirty="0" smtClean="0">
                <a:solidFill>
                  <a:srgbClr val="000000"/>
                </a:solidFill>
                <a:cs typeface="Tahoma" pitchFamily="34" charset="0"/>
              </a:rPr>
              <a:t>Η </a:t>
            </a:r>
            <a:r>
              <a:rPr lang="el-GR" sz="3600" dirty="0">
                <a:solidFill>
                  <a:srgbClr val="000000"/>
                </a:solidFill>
                <a:cs typeface="Tahoma" pitchFamily="34" charset="0"/>
              </a:rPr>
              <a:t>εταιρία </a:t>
            </a:r>
            <a:r>
              <a:rPr lang="el-GR" sz="3600" dirty="0">
                <a:solidFill>
                  <a:srgbClr val="000000"/>
                </a:solidFill>
              </a:rPr>
              <a:t>πρέπει </a:t>
            </a:r>
            <a:r>
              <a:rPr lang="el-GR" sz="3600" dirty="0">
                <a:solidFill>
                  <a:srgbClr val="000000"/>
                </a:solidFill>
                <a:cs typeface="Tahoma" pitchFamily="34" charset="0"/>
              </a:rPr>
              <a:t>να προσδιορίσει:</a:t>
            </a:r>
            <a:endParaRPr lang="el-GR" sz="3600" dirty="0">
              <a:solidFill>
                <a:srgbClr val="000000"/>
              </a:solidFill>
            </a:endParaRPr>
          </a:p>
          <a:p>
            <a:pPr lvl="1" algn="just"/>
            <a:r>
              <a:rPr lang="el-GR" b="1" dirty="0" smtClean="0">
                <a:solidFill>
                  <a:srgbClr val="0000FF"/>
                </a:solidFill>
                <a:cs typeface="Tahoma" pitchFamily="34" charset="0"/>
              </a:rPr>
              <a:t>Το ύψος των κεφαλαίων που θα αντληθούν </a:t>
            </a:r>
          </a:p>
          <a:p>
            <a:pPr lvl="1" algn="just"/>
            <a:r>
              <a:rPr lang="el-GR" b="1" dirty="0" smtClean="0">
                <a:solidFill>
                  <a:srgbClr val="0000FF"/>
                </a:solidFill>
                <a:cs typeface="Tahoma" pitchFamily="34" charset="0"/>
              </a:rPr>
              <a:t>Τον </a:t>
            </a:r>
            <a:r>
              <a:rPr lang="el-GR" b="1" dirty="0">
                <a:solidFill>
                  <a:srgbClr val="0000FF"/>
                </a:solidFill>
                <a:cs typeface="Tahoma" pitchFamily="34" charset="0"/>
              </a:rPr>
              <a:t>αριθμό δικαιωμάτων </a:t>
            </a:r>
            <a:endParaRPr lang="el-GR" b="1" dirty="0">
              <a:solidFill>
                <a:srgbClr val="0000FF"/>
              </a:solidFill>
            </a:endParaRPr>
          </a:p>
          <a:p>
            <a:pPr lvl="2" algn="just"/>
            <a:r>
              <a:rPr lang="el-GR" sz="2800" dirty="0">
                <a:solidFill>
                  <a:srgbClr val="000000"/>
                </a:solidFill>
                <a:cs typeface="Tahoma" pitchFamily="34" charset="0"/>
              </a:rPr>
              <a:t>αναλογία παλιών προς νέες μετοχές</a:t>
            </a:r>
            <a:endParaRPr lang="el-GR" sz="2800" dirty="0"/>
          </a:p>
          <a:p>
            <a:pPr lvl="1" algn="just"/>
            <a:r>
              <a:rPr lang="el-GR" b="1" dirty="0">
                <a:solidFill>
                  <a:srgbClr val="0000FF"/>
                </a:solidFill>
                <a:cs typeface="Tahoma" pitchFamily="34" charset="0"/>
              </a:rPr>
              <a:t>Την αξία του δικαιώματος</a:t>
            </a:r>
            <a:endParaRPr lang="el-GR" b="1" dirty="0">
              <a:solidFill>
                <a:srgbClr val="0000FF"/>
              </a:solidFill>
            </a:endParaRPr>
          </a:p>
          <a:p>
            <a:pPr lvl="1" algn="just"/>
            <a:r>
              <a:rPr lang="el-GR" b="1" dirty="0">
                <a:solidFill>
                  <a:srgbClr val="0000FF"/>
                </a:solidFill>
                <a:cs typeface="Tahoma" pitchFamily="34" charset="0"/>
              </a:rPr>
              <a:t>Την προσαρμοσμένη (θεωρητική) τιμή της μετοχής χωρίς δικαίωμα, </a:t>
            </a:r>
            <a:endParaRPr lang="el-GR" b="1" dirty="0">
              <a:solidFill>
                <a:srgbClr val="0000FF"/>
              </a:solidFill>
            </a:endParaRPr>
          </a:p>
          <a:p>
            <a:pPr lvl="2" algn="just"/>
            <a:r>
              <a:rPr lang="el-GR" sz="2800" dirty="0">
                <a:solidFill>
                  <a:srgbClr val="000000"/>
                </a:solidFill>
                <a:cs typeface="Tahoma" pitchFamily="34" charset="0"/>
              </a:rPr>
              <a:t>την τιμή της μετοχής μετά την αποκοπή του δικαιώματος </a:t>
            </a:r>
          </a:p>
        </p:txBody>
      </p:sp>
    </p:spTree>
    <p:extLst>
      <p:ext uri="{BB962C8B-B14F-4D97-AF65-F5344CB8AC3E}">
        <p14:creationId xmlns:p14="http://schemas.microsoft.com/office/powerpoint/2010/main" val="1034829768"/>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dissolve">
                                      <p:cBhvr>
                                        <p:cTn id="10" dur="500"/>
                                        <p:tgtEl>
                                          <p:spTgt spid="1433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dissolve">
                                      <p:cBhvr>
                                        <p:cTn id="13" dur="500"/>
                                        <p:tgtEl>
                                          <p:spTgt spid="1433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dissolve">
                                      <p:cBhvr>
                                        <p:cTn id="16" dur="500"/>
                                        <p:tgtEl>
                                          <p:spTgt spid="1433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dissolve">
                                      <p:cBhvr>
                                        <p:cTn id="19" dur="500"/>
                                        <p:tgtEl>
                                          <p:spTgt spid="1433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dissolve">
                                      <p:cBhvr>
                                        <p:cTn id="22" dur="500"/>
                                        <p:tgtEl>
                                          <p:spTgt spid="1433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Effect transition="in" filter="dissolve">
                                      <p:cBhvr>
                                        <p:cTn id="25"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8600"/>
            <a:ext cx="9144000" cy="1219200"/>
          </a:xfrm>
          <a:solidFill>
            <a:schemeClr val="bg1"/>
          </a:solidFill>
        </p:spPr>
        <p:txBody>
          <a:bodyPr/>
          <a:lstStyle/>
          <a:p>
            <a:pPr algn="ctr"/>
            <a:r>
              <a:rPr lang="el-GR" sz="3600" b="1">
                <a:cs typeface="Times New Roman" pitchFamily="18" charset="0"/>
              </a:rPr>
              <a:t>Προσδιορισμός του ύψους των κεφαλαίων που θα αντληθούν από έκδοση νέων μετοχών</a:t>
            </a:r>
            <a:r>
              <a:rPr lang="el-GR"/>
              <a:t> </a:t>
            </a:r>
          </a:p>
        </p:txBody>
      </p:sp>
      <p:sp>
        <p:nvSpPr>
          <p:cNvPr id="15363" name="Rectangle 3"/>
          <p:cNvSpPr>
            <a:spLocks noGrp="1" noChangeArrowheads="1"/>
          </p:cNvSpPr>
          <p:nvPr>
            <p:ph idx="1"/>
          </p:nvPr>
        </p:nvSpPr>
        <p:spPr>
          <a:xfrm>
            <a:off x="0" y="1628800"/>
            <a:ext cx="9144000" cy="5229200"/>
          </a:xfrm>
        </p:spPr>
        <p:txBody>
          <a:bodyPr/>
          <a:lstStyle/>
          <a:p>
            <a:pPr algn="just"/>
            <a:r>
              <a:rPr lang="el-GR" b="1" dirty="0">
                <a:solidFill>
                  <a:srgbClr val="000000"/>
                </a:solidFill>
                <a:cs typeface="Tahoma" pitchFamily="34" charset="0"/>
              </a:rPr>
              <a:t>Το ύψος των κεφαλαίων που θα αντληθούν από την έκδοση νέων μετοχών εξαρτάται:</a:t>
            </a:r>
            <a:endParaRPr lang="el-GR" b="1" dirty="0">
              <a:cs typeface="Times New Roman" pitchFamily="18" charset="0"/>
            </a:endParaRPr>
          </a:p>
          <a:p>
            <a:pPr lvl="1" algn="just"/>
            <a:r>
              <a:rPr lang="el-GR" sz="3000" b="1" dirty="0">
                <a:solidFill>
                  <a:srgbClr val="0000FF"/>
                </a:solidFill>
                <a:cs typeface="Tahoma" pitchFamily="34" charset="0"/>
              </a:rPr>
              <a:t>Από τις ανάγκες της εταιρίας για χρηματοδότηση</a:t>
            </a:r>
            <a:r>
              <a:rPr lang="el-GR" b="1" dirty="0">
                <a:solidFill>
                  <a:srgbClr val="0000FF"/>
                </a:solidFill>
                <a:cs typeface="Tahoma" pitchFamily="34" charset="0"/>
              </a:rPr>
              <a:t> </a:t>
            </a:r>
            <a:endParaRPr lang="en-US" b="1" dirty="0">
              <a:solidFill>
                <a:srgbClr val="0000FF"/>
              </a:solidFill>
              <a:cs typeface="Tahoma" pitchFamily="34" charset="0"/>
            </a:endParaRPr>
          </a:p>
          <a:p>
            <a:pPr lvl="2" algn="just"/>
            <a:r>
              <a:rPr lang="el-GR" sz="2600" b="1" dirty="0">
                <a:solidFill>
                  <a:srgbClr val="000000"/>
                </a:solidFill>
                <a:cs typeface="Tahoma" pitchFamily="34" charset="0"/>
              </a:rPr>
              <a:t>των επενδυτικών προγραμμάτων της </a:t>
            </a:r>
            <a:endParaRPr lang="en-US" sz="2600" b="1" dirty="0">
              <a:solidFill>
                <a:srgbClr val="000000"/>
              </a:solidFill>
              <a:cs typeface="Tahoma" pitchFamily="34" charset="0"/>
            </a:endParaRPr>
          </a:p>
          <a:p>
            <a:pPr lvl="2" algn="just"/>
            <a:r>
              <a:rPr lang="el-GR" sz="2600" b="1" dirty="0">
                <a:solidFill>
                  <a:srgbClr val="000000"/>
                </a:solidFill>
                <a:cs typeface="Tahoma" pitchFamily="34" charset="0"/>
              </a:rPr>
              <a:t>και την επέκταση των δραστηριοτήτων της </a:t>
            </a:r>
            <a:r>
              <a:rPr lang="el-GR" sz="2600" dirty="0">
                <a:solidFill>
                  <a:srgbClr val="000000"/>
                </a:solidFill>
                <a:cs typeface="Tahoma" pitchFamily="34" charset="0"/>
              </a:rPr>
              <a:t>και</a:t>
            </a:r>
            <a:endParaRPr lang="el-GR" sz="2600" dirty="0">
              <a:cs typeface="Times New Roman" pitchFamily="18" charset="0"/>
            </a:endParaRPr>
          </a:p>
          <a:p>
            <a:pPr lvl="1" algn="just"/>
            <a:r>
              <a:rPr lang="el-GR" sz="3000" b="1" dirty="0">
                <a:solidFill>
                  <a:srgbClr val="0000FF"/>
                </a:solidFill>
                <a:cs typeface="Tahoma" pitchFamily="34" charset="0"/>
              </a:rPr>
              <a:t>Από τη χρηματιστηριακή συγκυρία, </a:t>
            </a:r>
            <a:endParaRPr lang="en-US" sz="3000" b="1" dirty="0">
              <a:solidFill>
                <a:srgbClr val="0000FF"/>
              </a:solidFill>
              <a:cs typeface="Tahoma" pitchFamily="34" charset="0"/>
            </a:endParaRPr>
          </a:p>
          <a:p>
            <a:pPr lvl="2" algn="just"/>
            <a:r>
              <a:rPr lang="el-GR" sz="2600" b="1" dirty="0">
                <a:solidFill>
                  <a:srgbClr val="000000"/>
                </a:solidFill>
                <a:cs typeface="Tahoma" pitchFamily="34" charset="0"/>
              </a:rPr>
              <a:t>από τις συνθήκες που επικρατούν στη χρηματιστηριακή αγορά.</a:t>
            </a:r>
            <a:endParaRPr lang="el-GR" sz="2600" b="1" dirty="0">
              <a:cs typeface="Times New Roman" pitchFamily="18" charset="0"/>
            </a:endParaRPr>
          </a:p>
        </p:txBody>
      </p:sp>
    </p:spTree>
    <p:extLst>
      <p:ext uri="{BB962C8B-B14F-4D97-AF65-F5344CB8AC3E}">
        <p14:creationId xmlns:p14="http://schemas.microsoft.com/office/powerpoint/2010/main" val="4224460450"/>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dissolve">
                                      <p:cBhvr>
                                        <p:cTn id="10" dur="500"/>
                                        <p:tgtEl>
                                          <p:spTgt spid="1536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dissolve">
                                      <p:cBhvr>
                                        <p:cTn id="13" dur="500"/>
                                        <p:tgtEl>
                                          <p:spTgt spid="1536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dissolve">
                                      <p:cBhvr>
                                        <p:cTn id="16" dur="500"/>
                                        <p:tgtEl>
                                          <p:spTgt spid="1536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dissolve">
                                      <p:cBhvr>
                                        <p:cTn id="19" dur="500"/>
                                        <p:tgtEl>
                                          <p:spTgt spid="1536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dissolve">
                                      <p:cBhvr>
                                        <p:cTn id="2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219200"/>
          </a:xfrm>
          <a:solidFill>
            <a:schemeClr val="bg1"/>
          </a:solidFill>
        </p:spPr>
        <p:txBody>
          <a:bodyPr/>
          <a:lstStyle/>
          <a:p>
            <a:pPr algn="ctr">
              <a:lnSpc>
                <a:spcPct val="75000"/>
              </a:lnSpc>
            </a:pPr>
            <a:r>
              <a:rPr lang="el-GR" sz="3600" b="1">
                <a:cs typeface="Times New Roman" pitchFamily="18" charset="0"/>
              </a:rPr>
              <a:t>Προσδιορισμός του ύψους των κεφαλαίων που θα αντληθούν από έκδοση νέων μετοχών</a:t>
            </a:r>
            <a:r>
              <a:rPr lang="el-GR"/>
              <a:t> </a:t>
            </a:r>
          </a:p>
        </p:txBody>
      </p:sp>
      <p:sp>
        <p:nvSpPr>
          <p:cNvPr id="16387" name="Rectangle 3"/>
          <p:cNvSpPr>
            <a:spLocks noGrp="1" noChangeArrowheads="1"/>
          </p:cNvSpPr>
          <p:nvPr>
            <p:ph idx="1"/>
          </p:nvPr>
        </p:nvSpPr>
        <p:spPr>
          <a:xfrm>
            <a:off x="0" y="1196752"/>
            <a:ext cx="9144000" cy="5661248"/>
          </a:xfrm>
          <a:solidFill>
            <a:schemeClr val="bg1"/>
          </a:solidFill>
        </p:spPr>
        <p:txBody>
          <a:bodyPr/>
          <a:lstStyle/>
          <a:p>
            <a:pPr algn="just">
              <a:spcBef>
                <a:spcPct val="5000"/>
              </a:spcBef>
            </a:pPr>
            <a:r>
              <a:rPr lang="el-GR" sz="2800" b="1" dirty="0">
                <a:cs typeface="Tahoma" pitchFamily="34" charset="0"/>
              </a:rPr>
              <a:t>Με κανονικές συνθήκες τα κεφάλαια που θα αντληθούν δεν πρέπει να υπερβαίνουν </a:t>
            </a:r>
            <a:r>
              <a:rPr lang="el-GR" sz="2800" b="1" dirty="0">
                <a:solidFill>
                  <a:srgbClr val="0000FF"/>
                </a:solidFill>
                <a:cs typeface="Tahoma" pitchFamily="34" charset="0"/>
              </a:rPr>
              <a:t>το 25% </a:t>
            </a:r>
            <a:r>
              <a:rPr lang="el-GR" sz="2800" b="1" dirty="0">
                <a:cs typeface="Tahoma" pitchFamily="34" charset="0"/>
              </a:rPr>
              <a:t>με </a:t>
            </a:r>
            <a:r>
              <a:rPr lang="el-GR" sz="2800" b="1" dirty="0">
                <a:solidFill>
                  <a:srgbClr val="0000FF"/>
                </a:solidFill>
                <a:cs typeface="Tahoma" pitchFamily="34" charset="0"/>
              </a:rPr>
              <a:t>30%</a:t>
            </a:r>
            <a:r>
              <a:rPr lang="el-GR" sz="2800" b="1" dirty="0">
                <a:cs typeface="Tahoma" pitchFamily="34" charset="0"/>
              </a:rPr>
              <a:t> της χρηματιστηριακής αξίας της εταιρίας.</a:t>
            </a:r>
            <a:r>
              <a:rPr lang="el-GR" b="1" dirty="0">
                <a:cs typeface="Tahoma" pitchFamily="34" charset="0"/>
              </a:rPr>
              <a:t> </a:t>
            </a:r>
            <a:endParaRPr lang="el-GR" b="1" dirty="0"/>
          </a:p>
          <a:p>
            <a:pPr lvl="1" algn="just">
              <a:spcBef>
                <a:spcPct val="5000"/>
              </a:spcBef>
            </a:pPr>
            <a:r>
              <a:rPr lang="el-GR" dirty="0">
                <a:solidFill>
                  <a:srgbClr val="000000"/>
                </a:solidFill>
              </a:rPr>
              <a:t>Μεγαλύτερη</a:t>
            </a:r>
            <a:r>
              <a:rPr lang="el-GR" dirty="0">
                <a:solidFill>
                  <a:srgbClr val="000000"/>
                </a:solidFill>
                <a:cs typeface="Tahoma" pitchFamily="34" charset="0"/>
              </a:rPr>
              <a:t> άντληση  θα ήταν δύσκολη, </a:t>
            </a:r>
            <a:endParaRPr lang="el-GR" dirty="0">
              <a:solidFill>
                <a:srgbClr val="000000"/>
              </a:solidFill>
            </a:endParaRPr>
          </a:p>
          <a:p>
            <a:pPr lvl="2" algn="just">
              <a:spcBef>
                <a:spcPct val="5000"/>
              </a:spcBef>
            </a:pPr>
            <a:r>
              <a:rPr lang="el-GR" sz="2600" dirty="0">
                <a:solidFill>
                  <a:srgbClr val="000000"/>
                </a:solidFill>
              </a:rPr>
              <a:t>Η</a:t>
            </a:r>
            <a:r>
              <a:rPr lang="el-GR" sz="2600" dirty="0">
                <a:solidFill>
                  <a:srgbClr val="000000"/>
                </a:solidFill>
                <a:cs typeface="Tahoma" pitchFamily="34" charset="0"/>
              </a:rPr>
              <a:t> συμμετοχή των παλιών μετόχων για κάλυψη των κεφαλαίων αυτών θα απαιτούσε σημαντικά χρηματικά ρευστά διαθέσιμα.</a:t>
            </a:r>
            <a:endParaRPr lang="el-GR" sz="2600" dirty="0">
              <a:cs typeface="Times New Roman" pitchFamily="18" charset="0"/>
            </a:endParaRPr>
          </a:p>
          <a:p>
            <a:pPr lvl="2" algn="just">
              <a:spcBef>
                <a:spcPct val="5000"/>
              </a:spcBef>
            </a:pPr>
            <a:r>
              <a:rPr lang="el-GR" sz="2600" dirty="0">
                <a:solidFill>
                  <a:srgbClr val="000000"/>
                </a:solidFill>
                <a:cs typeface="Tahoma" pitchFamily="34" charset="0"/>
              </a:rPr>
              <a:t>Οι παλαιοί μέτοχοι που θα συμμετάσχουν στην αύξηση μπορεί να π</a:t>
            </a:r>
            <a:r>
              <a:rPr lang="el-GR" sz="2600" dirty="0">
                <a:solidFill>
                  <a:srgbClr val="000000"/>
                </a:solidFill>
              </a:rPr>
              <a:t>ου</a:t>
            </a:r>
            <a:r>
              <a:rPr lang="el-GR" sz="2600" dirty="0">
                <a:solidFill>
                  <a:srgbClr val="000000"/>
                </a:solidFill>
                <a:cs typeface="Tahoma" pitchFamily="34" charset="0"/>
              </a:rPr>
              <a:t>λήσουν ένα μεγάλο αριθμό μετοχών, πράγμα που θα προκαλούσε σημαντικές πιέσεις στην τιμή της μετοχής</a:t>
            </a:r>
            <a:r>
              <a:rPr lang="el-GR" dirty="0">
                <a:solidFill>
                  <a:srgbClr val="000000"/>
                </a:solidFill>
                <a:cs typeface="Tahoma" pitchFamily="34" charset="0"/>
              </a:rPr>
              <a:t> </a:t>
            </a:r>
          </a:p>
        </p:txBody>
      </p:sp>
    </p:spTree>
    <p:extLst>
      <p:ext uri="{BB962C8B-B14F-4D97-AF65-F5344CB8AC3E}">
        <p14:creationId xmlns:p14="http://schemas.microsoft.com/office/powerpoint/2010/main" val="3247885276"/>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dissolve">
                                      <p:cBhvr>
                                        <p:cTn id="10" dur="500"/>
                                        <p:tgtEl>
                                          <p:spTgt spid="1638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dissolve">
                                      <p:cBhvr>
                                        <p:cTn id="13" dur="500"/>
                                        <p:tgtEl>
                                          <p:spTgt spid="1638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dissolve">
                                      <p:cBhvr>
                                        <p:cTn id="16"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71600"/>
          </a:xfrm>
          <a:solidFill>
            <a:srgbClr val="F3FFFC"/>
          </a:solidFill>
        </p:spPr>
        <p:txBody>
          <a:bodyPr/>
          <a:lstStyle/>
          <a:p>
            <a:pPr algn="ctr"/>
            <a:r>
              <a:rPr lang="el-GR">
                <a:cs typeface="Times New Roman" pitchFamily="18" charset="0"/>
              </a:rPr>
              <a:t>Προσδιορισμός του αριθμού των νέων μετοχών που θα εκδοθούν</a:t>
            </a:r>
            <a:r>
              <a:rPr lang="el-GR"/>
              <a:t> </a:t>
            </a:r>
          </a:p>
        </p:txBody>
      </p:sp>
      <p:sp>
        <p:nvSpPr>
          <p:cNvPr id="17411" name="Rectangle 3"/>
          <p:cNvSpPr>
            <a:spLocks noGrp="1" noChangeArrowheads="1"/>
          </p:cNvSpPr>
          <p:nvPr>
            <p:ph idx="1"/>
          </p:nvPr>
        </p:nvSpPr>
        <p:spPr>
          <a:xfrm>
            <a:off x="0" y="1905000"/>
            <a:ext cx="9144000" cy="4953000"/>
          </a:xfrm>
        </p:spPr>
        <p:txBody>
          <a:bodyPr/>
          <a:lstStyle/>
          <a:p>
            <a:pPr>
              <a:spcBef>
                <a:spcPct val="0"/>
              </a:spcBef>
              <a:buFont typeface="Wingdings" pitchFamily="2" charset="2"/>
              <a:buNone/>
            </a:pPr>
            <a:r>
              <a:rPr lang="el-GR" dirty="0"/>
              <a:t>                                          ΑΠΑΙΤΟΥΜΕΝΑ  </a:t>
            </a:r>
          </a:p>
          <a:p>
            <a:pPr>
              <a:spcBef>
                <a:spcPct val="0"/>
              </a:spcBef>
              <a:buFont typeface="Wingdings" pitchFamily="2" charset="2"/>
              <a:buNone/>
            </a:pPr>
            <a:r>
              <a:rPr lang="el-GR" dirty="0"/>
              <a:t>                                            ΚΕΦΑΛΑΙΑ</a:t>
            </a:r>
            <a:endParaRPr lang="en-US" dirty="0"/>
          </a:p>
          <a:p>
            <a:pPr>
              <a:spcBef>
                <a:spcPct val="0"/>
              </a:spcBef>
            </a:pPr>
            <a:r>
              <a:rPr lang="el-GR" dirty="0"/>
              <a:t>ΑΡΙΘΜΟΣ ΝΕΩΝ ΜΕΤΟΧΩΝ =----------------</a:t>
            </a:r>
          </a:p>
          <a:p>
            <a:pPr>
              <a:spcBef>
                <a:spcPct val="0"/>
              </a:spcBef>
              <a:buFont typeface="Wingdings" pitchFamily="2" charset="2"/>
              <a:buNone/>
            </a:pPr>
            <a:r>
              <a:rPr lang="el-GR" dirty="0"/>
              <a:t>                                          ΤΙΜΗ ΕΚΔΟΣΗΣ  </a:t>
            </a:r>
          </a:p>
          <a:p>
            <a:pPr>
              <a:spcBef>
                <a:spcPct val="0"/>
              </a:spcBef>
              <a:buFont typeface="Wingdings" pitchFamily="2" charset="2"/>
              <a:buNone/>
            </a:pPr>
            <a:r>
              <a:rPr lang="el-GR" dirty="0"/>
              <a:t>                                             ΜΕΤΟΧΗΣ </a:t>
            </a:r>
          </a:p>
          <a:p>
            <a:pPr algn="just">
              <a:spcBef>
                <a:spcPct val="0"/>
              </a:spcBef>
              <a:buFontTx/>
              <a:buChar char="o"/>
            </a:pPr>
            <a:r>
              <a:rPr lang="el-GR" sz="2800" dirty="0">
                <a:solidFill>
                  <a:srgbClr val="000000"/>
                </a:solidFill>
                <a:cs typeface="Tahoma" pitchFamily="34" charset="0"/>
              </a:rPr>
              <a:t>Εάν τα απαιτούμενα κεφάλαια ανέρχονται σε 600 </a:t>
            </a:r>
            <a:r>
              <a:rPr lang="el-GR" sz="2800" dirty="0" smtClean="0">
                <a:solidFill>
                  <a:srgbClr val="000000"/>
                </a:solidFill>
                <a:cs typeface="Tahoma" pitchFamily="34" charset="0"/>
              </a:rPr>
              <a:t>Ευρώ και </a:t>
            </a:r>
            <a:r>
              <a:rPr lang="el-GR" sz="2800" dirty="0">
                <a:solidFill>
                  <a:srgbClr val="000000"/>
                </a:solidFill>
                <a:cs typeface="Tahoma" pitchFamily="34" charset="0"/>
              </a:rPr>
              <a:t>η τιμή έκδοσης της μετοχής έχει προσδιοριστεί </a:t>
            </a:r>
            <a:r>
              <a:rPr lang="el-GR" sz="2800" dirty="0" smtClean="0">
                <a:solidFill>
                  <a:srgbClr val="000000"/>
                </a:solidFill>
                <a:cs typeface="Tahoma" pitchFamily="34" charset="0"/>
              </a:rPr>
              <a:t>στα 3 Ευρώ, </a:t>
            </a:r>
            <a:r>
              <a:rPr lang="el-GR" sz="2800" dirty="0">
                <a:solidFill>
                  <a:srgbClr val="000000"/>
                </a:solidFill>
                <a:cs typeface="Tahoma" pitchFamily="34" charset="0"/>
              </a:rPr>
              <a:t>τότε:</a:t>
            </a:r>
            <a:endParaRPr lang="el-GR" sz="2800" dirty="0">
              <a:cs typeface="Times New Roman" pitchFamily="18" charset="0"/>
            </a:endParaRPr>
          </a:p>
          <a:p>
            <a:pPr algn="just">
              <a:spcBef>
                <a:spcPct val="0"/>
              </a:spcBef>
              <a:buFontTx/>
              <a:buChar char="o"/>
            </a:pPr>
            <a:r>
              <a:rPr lang="el-GR" sz="2800" dirty="0">
                <a:solidFill>
                  <a:srgbClr val="000000"/>
                </a:solidFill>
                <a:cs typeface="Tahoma" pitchFamily="34" charset="0"/>
              </a:rPr>
              <a:t>Αριθμός νέων μετοχών προς έκδοση =    </a:t>
            </a:r>
            <a:r>
              <a:rPr lang="el-GR" sz="2800" dirty="0" smtClean="0">
                <a:solidFill>
                  <a:srgbClr val="000000"/>
                </a:solidFill>
                <a:cs typeface="Tahoma" pitchFamily="34" charset="0"/>
              </a:rPr>
              <a:t>600/3   </a:t>
            </a:r>
            <a:r>
              <a:rPr lang="el-GR" sz="2800" dirty="0">
                <a:solidFill>
                  <a:srgbClr val="000000"/>
                </a:solidFill>
                <a:cs typeface="Tahoma" pitchFamily="34" charset="0"/>
              </a:rPr>
              <a:t>= </a:t>
            </a:r>
            <a:r>
              <a:rPr lang="el-GR" sz="2800" dirty="0" smtClean="0">
                <a:solidFill>
                  <a:srgbClr val="000000"/>
                </a:solidFill>
                <a:cs typeface="Tahoma" pitchFamily="34" charset="0"/>
              </a:rPr>
              <a:t>200 </a:t>
            </a:r>
            <a:r>
              <a:rPr lang="el-GR" sz="2800" dirty="0">
                <a:solidFill>
                  <a:srgbClr val="000000"/>
                </a:solidFill>
                <a:cs typeface="Tahoma" pitchFamily="34" charset="0"/>
              </a:rPr>
              <a:t>μετοχές</a:t>
            </a:r>
          </a:p>
        </p:txBody>
      </p:sp>
    </p:spTree>
    <p:extLst>
      <p:ext uri="{BB962C8B-B14F-4D97-AF65-F5344CB8AC3E}">
        <p14:creationId xmlns:p14="http://schemas.microsoft.com/office/powerpoint/2010/main" val="2438261324"/>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dissolve">
                                      <p:cBhvr>
                                        <p:cTn id="32" dur="500"/>
                                        <p:tgtEl>
                                          <p:spTgt spid="17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dissolve">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116632"/>
            <a:ext cx="7772400" cy="1143000"/>
          </a:xfrm>
        </p:spPr>
        <p:txBody>
          <a:bodyPr/>
          <a:lstStyle/>
          <a:p>
            <a:pPr algn="ctr"/>
            <a:r>
              <a:rPr lang="el-GR" b="1" dirty="0">
                <a:cs typeface="Times New Roman" pitchFamily="18" charset="0"/>
              </a:rPr>
              <a:t>Προσδιορισμός της τιμής έκδοσης των νέων μετοχών</a:t>
            </a:r>
            <a:r>
              <a:rPr lang="el-GR" dirty="0"/>
              <a:t> </a:t>
            </a:r>
          </a:p>
        </p:txBody>
      </p:sp>
      <p:sp>
        <p:nvSpPr>
          <p:cNvPr id="18435" name="Rectangle 3"/>
          <p:cNvSpPr>
            <a:spLocks noGrp="1" noChangeArrowheads="1"/>
          </p:cNvSpPr>
          <p:nvPr>
            <p:ph idx="1"/>
          </p:nvPr>
        </p:nvSpPr>
        <p:spPr>
          <a:xfrm>
            <a:off x="0" y="1556792"/>
            <a:ext cx="9144000" cy="5301208"/>
          </a:xfrm>
          <a:solidFill>
            <a:schemeClr val="bg1"/>
          </a:solidFill>
        </p:spPr>
        <p:txBody>
          <a:bodyPr/>
          <a:lstStyle/>
          <a:p>
            <a:pPr algn="just"/>
            <a:r>
              <a:rPr lang="el-GR" dirty="0">
                <a:solidFill>
                  <a:srgbClr val="000000"/>
                </a:solidFill>
                <a:cs typeface="Tahoma" pitchFamily="34" charset="0"/>
              </a:rPr>
              <a:t>Η τιμή έκδοσης των νέων μετοχών προσδιορίζεται από την εταιρία  </a:t>
            </a:r>
            <a:endParaRPr lang="el-GR" dirty="0">
              <a:solidFill>
                <a:srgbClr val="000000"/>
              </a:solidFill>
            </a:endParaRPr>
          </a:p>
          <a:p>
            <a:pPr lvl="1" algn="just"/>
            <a:r>
              <a:rPr lang="el-GR" dirty="0">
                <a:solidFill>
                  <a:srgbClr val="000000"/>
                </a:solidFill>
                <a:cs typeface="Tahoma" pitchFamily="34" charset="0"/>
              </a:rPr>
              <a:t>στην περίπτωση </a:t>
            </a:r>
            <a:r>
              <a:rPr lang="el-GR" dirty="0" err="1">
                <a:solidFill>
                  <a:srgbClr val="000000"/>
                </a:solidFill>
                <a:cs typeface="Tahoma" pitchFamily="34" charset="0"/>
              </a:rPr>
              <a:t>νεοεισαγόμενης</a:t>
            </a:r>
            <a:r>
              <a:rPr lang="el-GR" dirty="0">
                <a:solidFill>
                  <a:srgbClr val="000000"/>
                </a:solidFill>
                <a:cs typeface="Tahoma" pitchFamily="34" charset="0"/>
              </a:rPr>
              <a:t> εταιρίας στο Χ.Α.Α., η τιμή έκδοσης προσδιορίζεται από τον ανάδοχο με σύμφωνη γνώμη της εταιρίας.</a:t>
            </a:r>
            <a:endParaRPr lang="el-GR" dirty="0">
              <a:cs typeface="Times New Roman" pitchFamily="18" charset="0"/>
            </a:endParaRPr>
          </a:p>
          <a:p>
            <a:pPr algn="just"/>
            <a:r>
              <a:rPr lang="el-GR" dirty="0">
                <a:solidFill>
                  <a:srgbClr val="000000"/>
                </a:solidFill>
                <a:cs typeface="Tahoma" pitchFamily="34" charset="0"/>
              </a:rPr>
              <a:t>Η τιμή των νέων μετοχών είναι συνήθως χαμηλότερη από την χρηματιστηριακή τιμή,</a:t>
            </a:r>
            <a:endParaRPr lang="el-GR" dirty="0">
              <a:solidFill>
                <a:srgbClr val="000000"/>
              </a:solidFill>
            </a:endParaRPr>
          </a:p>
          <a:p>
            <a:pPr lvl="1" algn="just"/>
            <a:r>
              <a:rPr lang="el-GR" dirty="0">
                <a:solidFill>
                  <a:srgbClr val="000000"/>
                </a:solidFill>
                <a:cs typeface="Tahoma" pitchFamily="34" charset="0"/>
              </a:rPr>
              <a:t>αν ήταν υψηλότερη οι μέτοχοι θα κατέφευγαν στο Χ.Α.Α. για φθηνότερες μετοχές.</a:t>
            </a:r>
            <a:endParaRPr lang="el-GR" dirty="0">
              <a:solidFill>
                <a:srgbClr val="000000"/>
              </a:solidFill>
            </a:endParaRPr>
          </a:p>
          <a:p>
            <a:pPr algn="just"/>
            <a:r>
              <a:rPr lang="el-GR" sz="2800" dirty="0">
                <a:solidFill>
                  <a:srgbClr val="000000"/>
                </a:solidFill>
              </a:rPr>
              <a:t>Προϋπόθεση</a:t>
            </a:r>
            <a:r>
              <a:rPr lang="en-US" sz="2800" dirty="0" smtClean="0">
                <a:solidFill>
                  <a:srgbClr val="000000"/>
                </a:solidFill>
              </a:rPr>
              <a:t>:</a:t>
            </a:r>
            <a:r>
              <a:rPr lang="el-GR" sz="2800" dirty="0" smtClean="0">
                <a:solidFill>
                  <a:srgbClr val="000000"/>
                </a:solidFill>
              </a:rPr>
              <a:t>Η μερισματική απόδοση </a:t>
            </a:r>
            <a:r>
              <a:rPr lang="el-GR" sz="2800" dirty="0">
                <a:solidFill>
                  <a:srgbClr val="000000"/>
                </a:solidFill>
              </a:rPr>
              <a:t>ανά μετοχή δεν θα μειωθεί</a:t>
            </a:r>
            <a:endParaRPr lang="el-GR" dirty="0"/>
          </a:p>
        </p:txBody>
      </p:sp>
    </p:spTree>
    <p:extLst>
      <p:ext uri="{BB962C8B-B14F-4D97-AF65-F5344CB8AC3E}">
        <p14:creationId xmlns:p14="http://schemas.microsoft.com/office/powerpoint/2010/main" val="4038466174"/>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dissolve">
                                      <p:cBhvr>
                                        <p:cTn id="10" dur="500"/>
                                        <p:tgtEl>
                                          <p:spTgt spid="184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dissolve">
                                      <p:cBhvr>
                                        <p:cTn id="15" dur="500"/>
                                        <p:tgtEl>
                                          <p:spTgt spid="1843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dissolve">
                                      <p:cBhvr>
                                        <p:cTn id="18" dur="500"/>
                                        <p:tgtEl>
                                          <p:spTgt spid="1843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dissolve">
                                      <p:cBhvr>
                                        <p:cTn id="23"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916832"/>
            <a:ext cx="9144000" cy="4941168"/>
          </a:xfrm>
        </p:spPr>
        <p:txBody>
          <a:bodyPr/>
          <a:lstStyle/>
          <a:p>
            <a:pPr algn="just"/>
            <a:r>
              <a:rPr lang="el-GR" sz="2800" dirty="0" smtClean="0"/>
              <a:t>Επιτρέπεται όμως να δοθεί, </a:t>
            </a:r>
            <a:r>
              <a:rPr lang="el-GR" sz="2800" b="1" dirty="0" smtClean="0"/>
              <a:t>είτε από το καταστατικό</a:t>
            </a:r>
            <a:r>
              <a:rPr lang="el-GR" sz="2800" dirty="0" smtClean="0"/>
              <a:t>, </a:t>
            </a:r>
            <a:r>
              <a:rPr lang="el-GR" sz="2800" b="1" dirty="0" smtClean="0"/>
              <a:t>είτε από απόφαση της </a:t>
            </a:r>
            <a:r>
              <a:rPr lang="el-GR" sz="2800" b="1" dirty="0" smtClean="0">
                <a:solidFill>
                  <a:srgbClr val="0000FF"/>
                </a:solidFill>
              </a:rPr>
              <a:t>Γ.Σ εξουσιοδότηση στο Διοικητικό Συμβούλιο </a:t>
            </a:r>
            <a:r>
              <a:rPr lang="el-GR" sz="2800" dirty="0" smtClean="0"/>
              <a:t>να πραγματοποιήσει την αύξηση αν η απόφαση ληφθεί με πλειοψηφία των 2/ 3 των μελών του.</a:t>
            </a:r>
          </a:p>
          <a:p>
            <a:pPr algn="just"/>
            <a:r>
              <a:rPr lang="el-GR" sz="2800" dirty="0" smtClean="0"/>
              <a:t> Η εξουσιοδότηση αυτή </a:t>
            </a:r>
            <a:r>
              <a:rPr lang="el-GR" sz="2800" b="1" dirty="0" smtClean="0">
                <a:solidFill>
                  <a:srgbClr val="0000FF"/>
                </a:solidFill>
              </a:rPr>
              <a:t>ισχύει για μία πενταετία </a:t>
            </a:r>
            <a:r>
              <a:rPr lang="el-GR" sz="2800" dirty="0" smtClean="0"/>
              <a:t>και μπορεί να ανανεωθεί με νέα απόφαση της Γενικής Συνέλευσης.</a:t>
            </a:r>
          </a:p>
        </p:txBody>
      </p:sp>
      <p:sp>
        <p:nvSpPr>
          <p:cNvPr id="4" name="Τίτλος 1"/>
          <p:cNvSpPr>
            <a:spLocks noGrp="1"/>
          </p:cNvSpPr>
          <p:nvPr>
            <p:ph type="title"/>
          </p:nvPr>
        </p:nvSpPr>
        <p:spPr>
          <a:xfrm>
            <a:off x="971600" y="12846"/>
            <a:ext cx="7772400" cy="1143000"/>
          </a:xfrm>
        </p:spPr>
        <p:txBody>
          <a:bodyPr/>
          <a:lstStyle/>
          <a:p>
            <a:r>
              <a:rPr lang="el-GR" dirty="0" smtClean="0"/>
              <a:t>Αύξηση Μετοχικού Κεφαλαίου </a:t>
            </a:r>
            <a:endParaRPr lang="el-GR" dirty="0"/>
          </a:p>
        </p:txBody>
      </p:sp>
    </p:spTree>
    <p:extLst>
      <p:ext uri="{BB962C8B-B14F-4D97-AF65-F5344CB8AC3E}">
        <p14:creationId xmlns:p14="http://schemas.microsoft.com/office/powerpoint/2010/main" val="1632774984"/>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l-GR" b="1">
                <a:cs typeface="Times New Roman" pitchFamily="18" charset="0"/>
              </a:rPr>
              <a:t>Προσδιορισμός της τιμής έκδοσης των νέων μετοχών</a:t>
            </a:r>
            <a:r>
              <a:rPr lang="el-GR"/>
              <a:t> </a:t>
            </a:r>
          </a:p>
        </p:txBody>
      </p:sp>
      <p:sp>
        <p:nvSpPr>
          <p:cNvPr id="19459" name="Rectangle 3"/>
          <p:cNvSpPr>
            <a:spLocks noGrp="1" noChangeArrowheads="1"/>
          </p:cNvSpPr>
          <p:nvPr>
            <p:ph idx="1"/>
          </p:nvPr>
        </p:nvSpPr>
        <p:spPr>
          <a:xfrm>
            <a:off x="0" y="1844824"/>
            <a:ext cx="9155766" cy="4896544"/>
          </a:xfrm>
          <a:solidFill>
            <a:schemeClr val="bg1"/>
          </a:solidFill>
        </p:spPr>
        <p:txBody>
          <a:bodyPr/>
          <a:lstStyle/>
          <a:p>
            <a:pPr algn="just"/>
            <a:r>
              <a:rPr lang="el-GR" sz="2800" dirty="0">
                <a:solidFill>
                  <a:srgbClr val="000000"/>
                </a:solidFill>
                <a:cs typeface="Tahoma" pitchFamily="34" charset="0"/>
              </a:rPr>
              <a:t>Όσο </a:t>
            </a:r>
            <a:r>
              <a:rPr lang="el-GR" sz="2800" b="1" dirty="0">
                <a:solidFill>
                  <a:srgbClr val="000000"/>
                </a:solidFill>
                <a:cs typeface="Tahoma" pitchFamily="34" charset="0"/>
              </a:rPr>
              <a:t>χαμηλότερη είναι η τιμή έκδοσης των νέων μετοχών,</a:t>
            </a:r>
            <a:r>
              <a:rPr lang="el-GR" sz="2800" dirty="0">
                <a:solidFill>
                  <a:srgbClr val="000000"/>
                </a:solidFill>
                <a:cs typeface="Tahoma" pitchFamily="34" charset="0"/>
              </a:rPr>
              <a:t> τόσο υψηλότερη είναι η θεωρητική αξία του δικαιώματος εγγραφής.</a:t>
            </a:r>
            <a:endParaRPr lang="el-GR" sz="2800" dirty="0">
              <a:cs typeface="Times New Roman" pitchFamily="18" charset="0"/>
            </a:endParaRPr>
          </a:p>
          <a:p>
            <a:pPr algn="just"/>
            <a:r>
              <a:rPr lang="el-GR" sz="2800" dirty="0">
                <a:solidFill>
                  <a:srgbClr val="000000"/>
                </a:solidFill>
                <a:cs typeface="Tahoma" pitchFamily="34" charset="0"/>
              </a:rPr>
              <a:t>Η τιμή έκδοσης των νέων μετοχών συνήθως είναι υψηλότερη από την ονομαστική αξία της μετοχής.</a:t>
            </a:r>
            <a:endParaRPr lang="el-GR" sz="2800" dirty="0">
              <a:cs typeface="Times New Roman" pitchFamily="18" charset="0"/>
            </a:endParaRPr>
          </a:p>
          <a:p>
            <a:pPr algn="just"/>
            <a:r>
              <a:rPr lang="el-GR" sz="2800" dirty="0">
                <a:solidFill>
                  <a:srgbClr val="000000"/>
                </a:solidFill>
              </a:rPr>
              <a:t>Το μετοχικό κεφάλαιο αυξάνεται = </a:t>
            </a:r>
            <a:r>
              <a:rPr lang="el-GR" sz="2800" dirty="0">
                <a:solidFill>
                  <a:srgbClr val="000000"/>
                </a:solidFill>
                <a:cs typeface="Tahoma" pitchFamily="34" charset="0"/>
              </a:rPr>
              <a:t>αριθμός νέων μετοχών χ ονομαστική αξία μετοχής</a:t>
            </a:r>
            <a:r>
              <a:rPr lang="el-GR" sz="2800" dirty="0">
                <a:solidFill>
                  <a:srgbClr val="000000"/>
                </a:solidFill>
              </a:rPr>
              <a:t>. </a:t>
            </a:r>
          </a:p>
          <a:p>
            <a:pPr algn="just"/>
            <a:r>
              <a:rPr lang="el-GR" sz="2800" dirty="0">
                <a:solidFill>
                  <a:srgbClr val="000000"/>
                </a:solidFill>
              </a:rPr>
              <a:t>Το υπόλοιπο ποσό = (τιμή </a:t>
            </a:r>
            <a:r>
              <a:rPr lang="el-GR" sz="2800" dirty="0" err="1">
                <a:solidFill>
                  <a:srgbClr val="000000"/>
                </a:solidFill>
              </a:rPr>
              <a:t>έκδοσης–ονομαστική</a:t>
            </a:r>
            <a:r>
              <a:rPr lang="el-GR" sz="2800" dirty="0">
                <a:solidFill>
                  <a:srgbClr val="000000"/>
                </a:solidFill>
              </a:rPr>
              <a:t> αξία) Χ αριθμός νέων μετοχών # </a:t>
            </a:r>
            <a:r>
              <a:rPr lang="el-GR" sz="2800" dirty="0">
                <a:solidFill>
                  <a:srgbClr val="000000"/>
                </a:solidFill>
                <a:cs typeface="Tahoma" pitchFamily="34" charset="0"/>
              </a:rPr>
              <a:t>εγγράφεται στον ισολογισμό της εταιρίας ως αποθεματικό υπέρ το άρτιο</a:t>
            </a:r>
            <a:endParaRPr lang="el-GR" sz="2800" dirty="0">
              <a:solidFill>
                <a:srgbClr val="000000"/>
              </a:solidFill>
            </a:endParaRPr>
          </a:p>
        </p:txBody>
      </p:sp>
    </p:spTree>
    <p:extLst>
      <p:ext uri="{BB962C8B-B14F-4D97-AF65-F5344CB8AC3E}">
        <p14:creationId xmlns:p14="http://schemas.microsoft.com/office/powerpoint/2010/main" val="4277702485"/>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l-GR" b="1">
                <a:cs typeface="Times New Roman" pitchFamily="18" charset="0"/>
              </a:rPr>
              <a:t>Προσδιορισμός της τιμής έκδοσης των νέων μετοχών</a:t>
            </a:r>
            <a:r>
              <a:rPr lang="el-GR"/>
              <a:t> </a:t>
            </a:r>
          </a:p>
        </p:txBody>
      </p:sp>
      <p:sp>
        <p:nvSpPr>
          <p:cNvPr id="22531" name="Rectangle 3"/>
          <p:cNvSpPr>
            <a:spLocks noGrp="1" noChangeArrowheads="1"/>
          </p:cNvSpPr>
          <p:nvPr>
            <p:ph idx="1"/>
          </p:nvPr>
        </p:nvSpPr>
        <p:spPr>
          <a:xfrm>
            <a:off x="0" y="1844824"/>
            <a:ext cx="9144000" cy="5013176"/>
          </a:xfrm>
          <a:solidFill>
            <a:schemeClr val="bg1"/>
          </a:solidFill>
        </p:spPr>
        <p:txBody>
          <a:bodyPr/>
          <a:lstStyle/>
          <a:p>
            <a:pPr algn="just"/>
            <a:r>
              <a:rPr lang="el-GR" sz="2800" dirty="0">
                <a:solidFill>
                  <a:srgbClr val="000000"/>
                </a:solidFill>
                <a:cs typeface="Tahoma" pitchFamily="34" charset="0"/>
              </a:rPr>
              <a:t>Οι κυριότεροι παράγοντες που επηρεάζουν το μέγεθος της απόκλισης μεταξύ της χρηματιστηριακής τιμής και της τιμής έκδοσης είναι: </a:t>
            </a:r>
            <a:endParaRPr lang="el-GR" sz="2800" dirty="0">
              <a:cs typeface="Times New Roman" pitchFamily="18" charset="0"/>
            </a:endParaRPr>
          </a:p>
          <a:p>
            <a:pPr lvl="1" algn="just"/>
            <a:r>
              <a:rPr lang="el-GR" dirty="0">
                <a:solidFill>
                  <a:srgbClr val="000000"/>
                </a:solidFill>
                <a:cs typeface="Tahoma" pitchFamily="34" charset="0"/>
              </a:rPr>
              <a:t>Η τάση και η ποιότητα της χρηματιστηριακής αγοράς.</a:t>
            </a:r>
            <a:endParaRPr lang="el-GR" dirty="0">
              <a:cs typeface="Times New Roman" pitchFamily="18" charset="0"/>
            </a:endParaRPr>
          </a:p>
          <a:p>
            <a:pPr lvl="2" algn="just"/>
            <a:r>
              <a:rPr lang="el-GR" sz="2800" dirty="0">
                <a:solidFill>
                  <a:srgbClr val="000000"/>
                </a:solidFill>
              </a:rPr>
              <a:t>Ό</a:t>
            </a:r>
            <a:r>
              <a:rPr lang="el-GR" sz="2800" dirty="0">
                <a:solidFill>
                  <a:srgbClr val="000000"/>
                </a:solidFill>
                <a:cs typeface="Tahoma" pitchFamily="34" charset="0"/>
              </a:rPr>
              <a:t>ταν στη χρηματιστηριακή αγορά επικρατεί αισιοδοξία και διαγράφεται μια ανοδική πορεία </a:t>
            </a:r>
            <a:r>
              <a:rPr lang="el-GR" sz="2800" dirty="0">
                <a:solidFill>
                  <a:srgbClr val="000000"/>
                </a:solidFill>
              </a:rPr>
              <a:t> </a:t>
            </a:r>
          </a:p>
          <a:p>
            <a:pPr lvl="2" algn="just"/>
            <a:r>
              <a:rPr lang="el-GR" sz="2800" dirty="0">
                <a:solidFill>
                  <a:srgbClr val="000000"/>
                </a:solidFill>
                <a:cs typeface="Tahoma" pitchFamily="34" charset="0"/>
              </a:rPr>
              <a:t>Η απόκλιση μεταξύ χρηματιστηριακής τιμής και τιμής έκδοσης συνήθως είναι μικρή</a:t>
            </a:r>
            <a:endParaRPr lang="el-GR" sz="2800" dirty="0">
              <a:cs typeface="Times New Roman" pitchFamily="18" charset="0"/>
            </a:endParaRPr>
          </a:p>
        </p:txBody>
      </p:sp>
    </p:spTree>
    <p:extLst>
      <p:ext uri="{BB962C8B-B14F-4D97-AF65-F5344CB8AC3E}">
        <p14:creationId xmlns:p14="http://schemas.microsoft.com/office/powerpoint/2010/main" val="1670495713"/>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dissolve">
                                      <p:cBhvr>
                                        <p:cTn id="10" dur="500"/>
                                        <p:tgtEl>
                                          <p:spTgt spid="2253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dissolve">
                                      <p:cBhvr>
                                        <p:cTn id="13" dur="500"/>
                                        <p:tgtEl>
                                          <p:spTgt spid="2253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dissolve">
                                      <p:cBhvr>
                                        <p:cTn id="16"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0" y="0"/>
            <a:ext cx="9144000" cy="6858000"/>
          </a:xfrm>
          <a:solidFill>
            <a:srgbClr val="F3FFFC"/>
          </a:solidFill>
        </p:spPr>
        <p:txBody>
          <a:bodyPr/>
          <a:lstStyle/>
          <a:p>
            <a:pPr algn="just"/>
            <a:r>
              <a:rPr lang="el-GR" sz="2800" dirty="0">
                <a:solidFill>
                  <a:srgbClr val="000000"/>
                </a:solidFill>
                <a:cs typeface="Tahoma" pitchFamily="34" charset="0"/>
              </a:rPr>
              <a:t>Οι κυριότεροι παράγοντες που επηρεάζουν </a:t>
            </a:r>
            <a:r>
              <a:rPr lang="el-GR" sz="2800" dirty="0">
                <a:solidFill>
                  <a:srgbClr val="000000"/>
                </a:solidFill>
              </a:rPr>
              <a:t>την </a:t>
            </a:r>
            <a:r>
              <a:rPr lang="el-GR" sz="2800" dirty="0">
                <a:solidFill>
                  <a:srgbClr val="000000"/>
                </a:solidFill>
                <a:cs typeface="Tahoma" pitchFamily="34" charset="0"/>
              </a:rPr>
              <a:t>απόκλιση μεταξύ χρηματιστηριακής τιμής και τιμής έκδοσης είναι: </a:t>
            </a:r>
            <a:endParaRPr lang="el-GR" sz="2800" dirty="0">
              <a:cs typeface="Times New Roman" pitchFamily="18" charset="0"/>
            </a:endParaRPr>
          </a:p>
          <a:p>
            <a:pPr lvl="1" algn="just"/>
            <a:r>
              <a:rPr lang="el-GR" sz="2600" dirty="0">
                <a:solidFill>
                  <a:srgbClr val="000000"/>
                </a:solidFill>
                <a:cs typeface="Tahoma" pitchFamily="34" charset="0"/>
              </a:rPr>
              <a:t>Η κατηγορία των μετοχών και το μέγεθος του νέου κεφαλαίου.</a:t>
            </a:r>
            <a:endParaRPr lang="el-GR" sz="2600" dirty="0">
              <a:cs typeface="Times New Roman" pitchFamily="18" charset="0"/>
            </a:endParaRPr>
          </a:p>
          <a:p>
            <a:pPr lvl="2" algn="just"/>
            <a:r>
              <a:rPr lang="el-GR" sz="2600" dirty="0">
                <a:solidFill>
                  <a:srgbClr val="000000"/>
                </a:solidFill>
                <a:cs typeface="Tahoma" pitchFamily="34" charset="0"/>
              </a:rPr>
              <a:t>Η απόκλιση μεταξύ χρηματιστηριακής τιμής και τιμής έκδοσης συνήθως είναι μικρή</a:t>
            </a:r>
            <a:r>
              <a:rPr lang="en-US" sz="2600" dirty="0">
                <a:solidFill>
                  <a:srgbClr val="000000"/>
                </a:solidFill>
                <a:cs typeface="Tahoma" pitchFamily="34" charset="0"/>
              </a:rPr>
              <a:t> (</a:t>
            </a:r>
            <a:r>
              <a:rPr lang="el-GR" sz="2600" dirty="0">
                <a:solidFill>
                  <a:srgbClr val="000000"/>
                </a:solidFill>
              </a:rPr>
              <a:t>σημαίνει έκδοση λιγότερων μετοχών) </a:t>
            </a:r>
            <a:r>
              <a:rPr lang="el-GR" sz="2600" dirty="0">
                <a:solidFill>
                  <a:srgbClr val="000000"/>
                </a:solidFill>
                <a:cs typeface="Tahoma" pitchFamily="34" charset="0"/>
              </a:rPr>
              <a:t>:</a:t>
            </a:r>
            <a:endParaRPr lang="el-GR" sz="2600" dirty="0"/>
          </a:p>
          <a:p>
            <a:pPr lvl="3" algn="just"/>
            <a:r>
              <a:rPr lang="el-GR" sz="2600" dirty="0">
                <a:solidFill>
                  <a:srgbClr val="000000"/>
                </a:solidFill>
                <a:cs typeface="Tahoma" pitchFamily="34" charset="0"/>
              </a:rPr>
              <a:t>Όταν οι κυριότεροι μέτοχοι της εταιρίας επιθυμούν να διατηρήσουν τη συμμετοχή τους στο Διοικητικό Συμβούλιο της Εταιρίας ή</a:t>
            </a:r>
            <a:endParaRPr lang="el-GR" sz="2600" dirty="0">
              <a:cs typeface="Times New Roman" pitchFamily="18" charset="0"/>
            </a:endParaRPr>
          </a:p>
          <a:p>
            <a:pPr lvl="3" algn="just"/>
            <a:r>
              <a:rPr lang="el-GR" sz="2600" dirty="0">
                <a:solidFill>
                  <a:srgbClr val="000000"/>
                </a:solidFill>
                <a:cs typeface="Tahoma" pitchFamily="34" charset="0"/>
              </a:rPr>
              <a:t>Όταν οι μέτοχοι πλειοψηφίας επιθυμούν να διατηρήσουν την πλειοψηφία τους.</a:t>
            </a:r>
          </a:p>
        </p:txBody>
      </p:sp>
    </p:spTree>
    <p:extLst>
      <p:ext uri="{BB962C8B-B14F-4D97-AF65-F5344CB8AC3E}">
        <p14:creationId xmlns:p14="http://schemas.microsoft.com/office/powerpoint/2010/main" val="1986094639"/>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dissolve">
                                      <p:cBhvr>
                                        <p:cTn id="10" dur="500"/>
                                        <p:tgtEl>
                                          <p:spTgt spid="2048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dissolve">
                                      <p:cBhvr>
                                        <p:cTn id="13" dur="500"/>
                                        <p:tgtEl>
                                          <p:spTgt spid="2048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dissolve">
                                      <p:cBhvr>
                                        <p:cTn id="16" dur="500"/>
                                        <p:tgtEl>
                                          <p:spTgt spid="2048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dissolve">
                                      <p:cBhvr>
                                        <p:cTn id="19"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a:solidFill>
            <a:schemeClr val="bg1"/>
          </a:solidFill>
        </p:spPr>
        <p:txBody>
          <a:bodyPr/>
          <a:lstStyle/>
          <a:p>
            <a:pPr algn="ctr"/>
            <a:r>
              <a:rPr lang="el-GR" sz="3600"/>
              <a:t>Π</a:t>
            </a:r>
            <a:r>
              <a:rPr lang="el-GR" sz="3600">
                <a:cs typeface="Tahoma" pitchFamily="34" charset="0"/>
              </a:rPr>
              <a:t>αράγοντες που επηρεάζουν </a:t>
            </a:r>
            <a:r>
              <a:rPr lang="el-GR" sz="3600"/>
              <a:t>την</a:t>
            </a:r>
            <a:r>
              <a:rPr lang="el-GR" sz="3600">
                <a:cs typeface="Tahoma" pitchFamily="34" charset="0"/>
              </a:rPr>
              <a:t> απόκλιση χρηματιστηριακής τιμής και τιμής έκδοσης</a:t>
            </a:r>
            <a:r>
              <a:rPr lang="el-GR" sz="4000">
                <a:solidFill>
                  <a:srgbClr val="000000"/>
                </a:solidFill>
                <a:cs typeface="Tahoma" pitchFamily="34" charset="0"/>
              </a:rPr>
              <a:t> </a:t>
            </a:r>
          </a:p>
        </p:txBody>
      </p:sp>
      <p:sp>
        <p:nvSpPr>
          <p:cNvPr id="24579" name="Rectangle 3"/>
          <p:cNvSpPr>
            <a:spLocks noGrp="1" noChangeArrowheads="1"/>
          </p:cNvSpPr>
          <p:nvPr>
            <p:ph idx="1"/>
          </p:nvPr>
        </p:nvSpPr>
        <p:spPr>
          <a:xfrm>
            <a:off x="0" y="1066800"/>
            <a:ext cx="9144000" cy="5791200"/>
          </a:xfrm>
          <a:solidFill>
            <a:schemeClr val="bg1"/>
          </a:solidFill>
        </p:spPr>
        <p:txBody>
          <a:bodyPr/>
          <a:lstStyle/>
          <a:p>
            <a:pPr algn="just">
              <a:spcBef>
                <a:spcPct val="5000"/>
              </a:spcBef>
            </a:pPr>
            <a:r>
              <a:rPr lang="el-GR" sz="2800" dirty="0">
                <a:solidFill>
                  <a:srgbClr val="000000"/>
                </a:solidFill>
                <a:cs typeface="Tahoma" pitchFamily="34" charset="0"/>
              </a:rPr>
              <a:t>Ο </a:t>
            </a:r>
            <a:r>
              <a:rPr lang="el-GR" sz="2800" dirty="0">
                <a:solidFill>
                  <a:srgbClr val="000000"/>
                </a:solidFill>
              </a:rPr>
              <a:t>βαθμός</a:t>
            </a:r>
            <a:r>
              <a:rPr lang="el-GR" sz="2800" dirty="0">
                <a:solidFill>
                  <a:srgbClr val="000000"/>
                </a:solidFill>
                <a:cs typeface="Tahoma" pitchFamily="34" charset="0"/>
              </a:rPr>
              <a:t> αξιοποίησης των νέων κεφαλαίων</a:t>
            </a:r>
            <a:r>
              <a:rPr lang="el-GR" sz="2800" dirty="0">
                <a:solidFill>
                  <a:srgbClr val="000000"/>
                </a:solidFill>
              </a:rPr>
              <a:t> θα επηρεάσει</a:t>
            </a:r>
            <a:r>
              <a:rPr lang="el-GR" sz="2800" dirty="0">
                <a:solidFill>
                  <a:srgbClr val="000000"/>
                </a:solidFill>
                <a:cs typeface="Tahoma" pitchFamily="34" charset="0"/>
              </a:rPr>
              <a:t>.</a:t>
            </a:r>
            <a:endParaRPr lang="el-GR" sz="2800" dirty="0">
              <a:cs typeface="Times New Roman" pitchFamily="18" charset="0"/>
            </a:endParaRPr>
          </a:p>
          <a:p>
            <a:pPr lvl="1" algn="just">
              <a:spcBef>
                <a:spcPct val="5000"/>
              </a:spcBef>
              <a:buFont typeface="Wingdings" pitchFamily="2" charset="2"/>
              <a:buChar char="Ø"/>
            </a:pPr>
            <a:r>
              <a:rPr lang="el-GR" sz="2600" dirty="0">
                <a:solidFill>
                  <a:srgbClr val="000000"/>
                </a:solidFill>
                <a:cs typeface="Tahoma" pitchFamily="34" charset="0"/>
              </a:rPr>
              <a:t>Την επιτυχή αύξηση του μετοχικού κεφαλαίου και </a:t>
            </a:r>
            <a:r>
              <a:rPr lang="el-GR" sz="2600" dirty="0">
                <a:solidFill>
                  <a:srgbClr val="000000"/>
                </a:solidFill>
              </a:rPr>
              <a:t>τ</a:t>
            </a:r>
            <a:r>
              <a:rPr lang="el-GR" sz="2600" dirty="0">
                <a:solidFill>
                  <a:srgbClr val="000000"/>
                </a:solidFill>
                <a:cs typeface="Tahoma" pitchFamily="34" charset="0"/>
              </a:rPr>
              <a:t>η</a:t>
            </a:r>
            <a:r>
              <a:rPr lang="el-GR" sz="2600" dirty="0">
                <a:solidFill>
                  <a:srgbClr val="000000"/>
                </a:solidFill>
              </a:rPr>
              <a:t>ν</a:t>
            </a:r>
            <a:r>
              <a:rPr lang="el-GR" sz="2600" dirty="0">
                <a:solidFill>
                  <a:srgbClr val="000000"/>
                </a:solidFill>
                <a:cs typeface="Tahoma" pitchFamily="34" charset="0"/>
              </a:rPr>
              <a:t> </a:t>
            </a:r>
            <a:r>
              <a:rPr lang="el-GR" sz="2600" b="1" dirty="0">
                <a:solidFill>
                  <a:schemeClr val="hlink"/>
                </a:solidFill>
                <a:cs typeface="Tahoma" pitchFamily="34" charset="0"/>
              </a:rPr>
              <a:t>τιμή έκδοσης</a:t>
            </a:r>
            <a:r>
              <a:rPr lang="el-GR" sz="2600" dirty="0">
                <a:solidFill>
                  <a:srgbClr val="000000"/>
                </a:solidFill>
                <a:cs typeface="Tahoma" pitchFamily="34" charset="0"/>
              </a:rPr>
              <a:t> των νέων μετοχών.</a:t>
            </a:r>
            <a:endParaRPr lang="el-GR" sz="2600" dirty="0">
              <a:cs typeface="Times New Roman" pitchFamily="18" charset="0"/>
            </a:endParaRPr>
          </a:p>
          <a:p>
            <a:pPr lvl="2" algn="just">
              <a:spcBef>
                <a:spcPct val="5000"/>
              </a:spcBef>
            </a:pPr>
            <a:r>
              <a:rPr lang="el-GR" sz="2600" dirty="0">
                <a:solidFill>
                  <a:srgbClr val="000000"/>
                </a:solidFill>
                <a:cs typeface="Tahoma" pitchFamily="34" charset="0"/>
              </a:rPr>
              <a:t>Εάν τα νέα κεφάλαια επενδυθούν σε δυναμικά επενδυτικά προγράμματα, αναμένεται αύξηση των μερισμάτων και κερδών ανά μετοχή.</a:t>
            </a:r>
            <a:endParaRPr lang="el-GR" sz="2600" dirty="0">
              <a:cs typeface="Times New Roman" pitchFamily="18" charset="0"/>
            </a:endParaRPr>
          </a:p>
          <a:p>
            <a:pPr lvl="2" algn="just">
              <a:spcBef>
                <a:spcPct val="5000"/>
              </a:spcBef>
            </a:pPr>
            <a:r>
              <a:rPr lang="el-GR" sz="2600" dirty="0">
                <a:solidFill>
                  <a:srgbClr val="000000"/>
                </a:solidFill>
                <a:cs typeface="Tahoma" pitchFamily="34" charset="0"/>
              </a:rPr>
              <a:t>ο μέτοχος προσδοκώντας μια αύξηση των κερδών ανά μετοχή συμμετέχει στην αύξηση</a:t>
            </a:r>
            <a:r>
              <a:rPr lang="el-GR" sz="2600" dirty="0">
                <a:solidFill>
                  <a:srgbClr val="000000"/>
                </a:solidFill>
              </a:rPr>
              <a:t> Μ.Κ.</a:t>
            </a:r>
            <a:r>
              <a:rPr lang="el-GR" sz="2600" dirty="0">
                <a:solidFill>
                  <a:srgbClr val="000000"/>
                </a:solidFill>
                <a:cs typeface="Tahoma" pitchFamily="34" charset="0"/>
              </a:rPr>
              <a:t> </a:t>
            </a:r>
            <a:endParaRPr lang="el-GR" sz="2600" dirty="0">
              <a:solidFill>
                <a:srgbClr val="000000"/>
              </a:solidFill>
            </a:endParaRPr>
          </a:p>
          <a:p>
            <a:pPr lvl="3" algn="just">
              <a:spcBef>
                <a:spcPct val="5000"/>
              </a:spcBef>
            </a:pPr>
            <a:r>
              <a:rPr lang="el-GR" sz="2600" dirty="0">
                <a:solidFill>
                  <a:srgbClr val="000000"/>
                </a:solidFill>
                <a:cs typeface="Tahoma" pitchFamily="34" charset="0"/>
              </a:rPr>
              <a:t>ένα</a:t>
            </a:r>
            <a:r>
              <a:rPr lang="el-GR" sz="2600" dirty="0">
                <a:solidFill>
                  <a:srgbClr val="000000"/>
                </a:solidFill>
              </a:rPr>
              <a:t>ς</a:t>
            </a:r>
            <a:r>
              <a:rPr lang="el-GR" sz="2600" dirty="0">
                <a:solidFill>
                  <a:srgbClr val="000000"/>
                </a:solidFill>
                <a:cs typeface="Tahoma" pitchFamily="34" charset="0"/>
              </a:rPr>
              <a:t> από τους βασικότερους δείκτες επιλογής των μετοχών </a:t>
            </a:r>
            <a:endParaRPr lang="el-GR" sz="2200" dirty="0">
              <a:solidFill>
                <a:srgbClr val="000000"/>
              </a:solidFill>
            </a:endParaRPr>
          </a:p>
          <a:p>
            <a:pPr lvl="2" algn="just">
              <a:spcBef>
                <a:spcPct val="5000"/>
              </a:spcBef>
            </a:pPr>
            <a:r>
              <a:rPr lang="el-GR" sz="2600" b="1" dirty="0">
                <a:solidFill>
                  <a:schemeClr val="hlink"/>
                </a:solidFill>
                <a:cs typeface="Tahoma" pitchFamily="34" charset="0"/>
              </a:rPr>
              <a:t>συνεπώς η τιμή έκδοσης των νέων μετοχών, λόγω αυξημένης ζήτησης</a:t>
            </a:r>
            <a:r>
              <a:rPr lang="el-GR" sz="2600" dirty="0">
                <a:solidFill>
                  <a:srgbClr val="000000"/>
                </a:solidFill>
                <a:cs typeface="Tahoma" pitchFamily="34" charset="0"/>
              </a:rPr>
              <a:t>, θα βρίσκεται πιο κοντά στη χρηματιστηριακή τιμή της μετοχής. </a:t>
            </a:r>
          </a:p>
        </p:txBody>
      </p:sp>
    </p:spTree>
    <p:extLst>
      <p:ext uri="{BB962C8B-B14F-4D97-AF65-F5344CB8AC3E}">
        <p14:creationId xmlns:p14="http://schemas.microsoft.com/office/powerpoint/2010/main" val="2396581129"/>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dissolve">
                                      <p:cBhvr>
                                        <p:cTn id="10" dur="500"/>
                                        <p:tgtEl>
                                          <p:spTgt spid="245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dissolve">
                                      <p:cBhvr>
                                        <p:cTn id="13" dur="500"/>
                                        <p:tgtEl>
                                          <p:spTgt spid="2457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dissolve">
                                      <p:cBhvr>
                                        <p:cTn id="16" dur="500"/>
                                        <p:tgtEl>
                                          <p:spTgt spid="2457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dissolve">
                                      <p:cBhvr>
                                        <p:cTn id="19" dur="500"/>
                                        <p:tgtEl>
                                          <p:spTgt spid="2457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dissolve">
                                      <p:cBhvr>
                                        <p:cTn id="2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l-GR" b="1">
                <a:cs typeface="Tahoma" pitchFamily="34" charset="0"/>
              </a:rPr>
              <a:t>Προσδιορισμός του αριθμού δικαιωμάτων</a:t>
            </a:r>
          </a:p>
        </p:txBody>
      </p:sp>
      <p:sp>
        <p:nvSpPr>
          <p:cNvPr id="25603" name="Rectangle 3"/>
          <p:cNvSpPr>
            <a:spLocks noGrp="1" noChangeArrowheads="1"/>
          </p:cNvSpPr>
          <p:nvPr>
            <p:ph idx="1"/>
          </p:nvPr>
        </p:nvSpPr>
        <p:spPr>
          <a:xfrm>
            <a:off x="152400" y="2017713"/>
            <a:ext cx="8802688" cy="4114800"/>
          </a:xfrm>
        </p:spPr>
        <p:txBody>
          <a:bodyPr/>
          <a:lstStyle/>
          <a:p>
            <a:pPr algn="just"/>
            <a:endParaRPr lang="el-GR">
              <a:cs typeface="Times New Roman" pitchFamily="18" charset="0"/>
            </a:endParaRPr>
          </a:p>
          <a:p>
            <a:pPr>
              <a:spcBef>
                <a:spcPct val="5000"/>
              </a:spcBef>
              <a:buFont typeface="Wingdings" pitchFamily="2" charset="2"/>
              <a:buNone/>
            </a:pPr>
            <a:r>
              <a:rPr lang="el-GR" sz="2800">
                <a:solidFill>
                  <a:srgbClr val="000000"/>
                </a:solidFill>
                <a:cs typeface="Tahoma" pitchFamily="34" charset="0"/>
              </a:rPr>
              <a:t>Αριθμός δικαιωμάτων     Αριθμός Παλαιών Μετοχών</a:t>
            </a:r>
          </a:p>
          <a:p>
            <a:pPr>
              <a:spcBef>
                <a:spcPct val="5000"/>
              </a:spcBef>
              <a:buFont typeface="Wingdings" pitchFamily="2" charset="2"/>
              <a:buNone/>
            </a:pPr>
            <a:r>
              <a:rPr lang="el-GR" sz="2800">
                <a:solidFill>
                  <a:srgbClr val="000000"/>
                </a:solidFill>
                <a:cs typeface="Tahoma" pitchFamily="34" charset="0"/>
              </a:rPr>
              <a:t>για την αγορά  μιας  =    ———————————</a:t>
            </a:r>
          </a:p>
          <a:p>
            <a:pPr>
              <a:spcBef>
                <a:spcPct val="5000"/>
              </a:spcBef>
              <a:buFont typeface="Wingdings" pitchFamily="2" charset="2"/>
              <a:buNone/>
            </a:pPr>
            <a:r>
              <a:rPr lang="el-GR" sz="2800">
                <a:solidFill>
                  <a:srgbClr val="000000"/>
                </a:solidFill>
                <a:cs typeface="Tahoma" pitchFamily="34" charset="0"/>
              </a:rPr>
              <a:t>  νέας μετοχής               Αριθμός Νέων Μετοχών</a:t>
            </a:r>
            <a:r>
              <a:rPr lang="el-GR"/>
              <a:t> </a:t>
            </a:r>
          </a:p>
          <a:p>
            <a:pPr>
              <a:buFont typeface="Wingdings" pitchFamily="2" charset="2"/>
              <a:buNone/>
            </a:pPr>
            <a:r>
              <a:rPr lang="el-GR">
                <a:cs typeface="Times New Roman" pitchFamily="18" charset="0"/>
              </a:rPr>
              <a:t>	</a:t>
            </a:r>
          </a:p>
        </p:txBody>
      </p:sp>
    </p:spTree>
    <p:extLst>
      <p:ext uri="{BB962C8B-B14F-4D97-AF65-F5344CB8AC3E}">
        <p14:creationId xmlns:p14="http://schemas.microsoft.com/office/powerpoint/2010/main" val="2133978571"/>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dissolve">
                                      <p:cBhvr>
                                        <p:cTn id="7" dur="500"/>
                                        <p:tgtEl>
                                          <p:spTgt spid="2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dissolve">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dissolve">
                                      <p:cBhvr>
                                        <p:cTn id="17" dur="500"/>
                                        <p:tgtEl>
                                          <p:spTgt spid="25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dissolve">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l-GR" sz="3600" b="1">
                <a:cs typeface="Times New Roman" pitchFamily="18" charset="0"/>
              </a:rPr>
              <a:t>Υπολογισμός της προσαρμοσμένης (θεωρητικής) τιμής της μετοχής μετά την αποκοπή δικαιώματος</a:t>
            </a:r>
          </a:p>
        </p:txBody>
      </p:sp>
      <p:sp>
        <p:nvSpPr>
          <p:cNvPr id="26627" name="Rectangle 3"/>
          <p:cNvSpPr>
            <a:spLocks noGrp="1" noChangeArrowheads="1"/>
          </p:cNvSpPr>
          <p:nvPr>
            <p:ph idx="1"/>
          </p:nvPr>
        </p:nvSpPr>
        <p:spPr>
          <a:xfrm>
            <a:off x="0" y="2017713"/>
            <a:ext cx="8955088" cy="4114800"/>
          </a:xfrm>
        </p:spPr>
        <p:txBody>
          <a:bodyPr/>
          <a:lstStyle/>
          <a:p>
            <a:pPr algn="just"/>
            <a:endParaRPr lang="en-US">
              <a:solidFill>
                <a:srgbClr val="000000"/>
              </a:solidFill>
              <a:cs typeface="Tahoma" pitchFamily="34" charset="0"/>
            </a:endParaRPr>
          </a:p>
          <a:p>
            <a:pPr algn="just"/>
            <a:endParaRPr lang="en-US" sz="2600">
              <a:solidFill>
                <a:srgbClr val="000000"/>
              </a:solidFill>
              <a:cs typeface="Tahoma" pitchFamily="34" charset="0"/>
            </a:endParaRPr>
          </a:p>
          <a:p>
            <a:pPr algn="just">
              <a:lnSpc>
                <a:spcPct val="95000"/>
              </a:lnSpc>
              <a:spcBef>
                <a:spcPct val="0"/>
              </a:spcBef>
            </a:pPr>
            <a:r>
              <a:rPr lang="el-GR" sz="2600">
                <a:solidFill>
                  <a:srgbClr val="000000"/>
                </a:solidFill>
                <a:cs typeface="Tahoma" pitchFamily="34" charset="0"/>
              </a:rPr>
              <a:t>Τπ=Προσαρμοσμένη (θεωρητική) τιμή της μετοχής μετά την αποκοπή δικαιώματος.</a:t>
            </a:r>
            <a:endParaRPr lang="el-GR" sz="2600">
              <a:cs typeface="Times New Roman" pitchFamily="18" charset="0"/>
            </a:endParaRPr>
          </a:p>
          <a:p>
            <a:pPr algn="just">
              <a:lnSpc>
                <a:spcPct val="95000"/>
              </a:lnSpc>
              <a:spcBef>
                <a:spcPct val="0"/>
              </a:spcBef>
            </a:pPr>
            <a:r>
              <a:rPr lang="el-GR" sz="2600">
                <a:solidFill>
                  <a:srgbClr val="000000"/>
                </a:solidFill>
                <a:cs typeface="Tahoma" pitchFamily="34" charset="0"/>
              </a:rPr>
              <a:t>Τχ=Τιμή Κλεισίματος της μετοχής την τελευταία συνεδρίαση του Χρηματιστηρίου πριν την αποκοπή του δικαιώματος</a:t>
            </a:r>
            <a:endParaRPr lang="el-GR" sz="2600">
              <a:cs typeface="Times New Roman" pitchFamily="18" charset="0"/>
            </a:endParaRPr>
          </a:p>
          <a:p>
            <a:pPr algn="just">
              <a:lnSpc>
                <a:spcPct val="95000"/>
              </a:lnSpc>
              <a:spcBef>
                <a:spcPct val="0"/>
              </a:spcBef>
            </a:pPr>
            <a:r>
              <a:rPr lang="el-GR" sz="2600">
                <a:solidFill>
                  <a:srgbClr val="000000"/>
                </a:solidFill>
                <a:cs typeface="Tahoma" pitchFamily="34" charset="0"/>
              </a:rPr>
              <a:t>Τε= Τιμή έκδοσης των νέων μετοχών.</a:t>
            </a:r>
            <a:endParaRPr lang="el-GR" sz="2600">
              <a:cs typeface="Times New Roman" pitchFamily="18" charset="0"/>
            </a:endParaRPr>
          </a:p>
          <a:p>
            <a:pPr algn="just">
              <a:lnSpc>
                <a:spcPct val="95000"/>
              </a:lnSpc>
              <a:spcBef>
                <a:spcPct val="0"/>
              </a:spcBef>
            </a:pPr>
            <a:r>
              <a:rPr lang="el-GR" sz="2600">
                <a:solidFill>
                  <a:srgbClr val="000000"/>
                </a:solidFill>
                <a:cs typeface="Tahoma" pitchFamily="34" charset="0"/>
              </a:rPr>
              <a:t>Νπ=Αριθμός παλιών μετόχων που απαιτούνται για την απόκτηση νέων μετοχών.</a:t>
            </a:r>
            <a:endParaRPr lang="el-GR" sz="2600">
              <a:cs typeface="Times New Roman" pitchFamily="18" charset="0"/>
            </a:endParaRPr>
          </a:p>
          <a:p>
            <a:pPr algn="just">
              <a:lnSpc>
                <a:spcPct val="95000"/>
              </a:lnSpc>
              <a:spcBef>
                <a:spcPct val="0"/>
              </a:spcBef>
            </a:pPr>
            <a:r>
              <a:rPr lang="el-GR" sz="2600">
                <a:solidFill>
                  <a:srgbClr val="000000"/>
                </a:solidFill>
                <a:cs typeface="Tahoma" pitchFamily="34" charset="0"/>
              </a:rPr>
              <a:t>Νν= Αριθμός νέων μετοχών της εταιρίας που θα αποκτηθούν σε αναλογία προς τις παλιές μετοχές.</a:t>
            </a:r>
          </a:p>
        </p:txBody>
      </p:sp>
      <p:graphicFrame>
        <p:nvGraphicFramePr>
          <p:cNvPr id="26628" name="Object 4"/>
          <p:cNvGraphicFramePr>
            <a:graphicFrameLocks noChangeAspect="1"/>
          </p:cNvGraphicFramePr>
          <p:nvPr/>
        </p:nvGraphicFramePr>
        <p:xfrm>
          <a:off x="2514600" y="1905000"/>
          <a:ext cx="3136900" cy="1092200"/>
        </p:xfrm>
        <a:graphic>
          <a:graphicData uri="http://schemas.openxmlformats.org/presentationml/2006/ole">
            <mc:AlternateContent xmlns:mc="http://schemas.openxmlformats.org/markup-compatibility/2006">
              <mc:Choice xmlns:v="urn:schemas-microsoft-com:vml" Requires="v">
                <p:oleObj spid="_x0000_s89151" name="Εξίσωση" r:id="rId4" imgW="3136680" imgH="1091880" progId="Equation.3">
                  <p:embed/>
                </p:oleObj>
              </mc:Choice>
              <mc:Fallback>
                <p:oleObj name="Εξίσωση" r:id="rId4" imgW="3136680" imgH="1091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905000"/>
                        <a:ext cx="31369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7391464"/>
      </p:ext>
    </p:extLst>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dissolve">
                                      <p:cBhvr>
                                        <p:cTn id="7" dur="500"/>
                                        <p:tgtEl>
                                          <p:spTgt spid="266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dissolve">
                                      <p:cBhvr>
                                        <p:cTn id="12" dur="500"/>
                                        <p:tgtEl>
                                          <p:spTgt spid="266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dissolve">
                                      <p:cBhvr>
                                        <p:cTn id="17" dur="500"/>
                                        <p:tgtEl>
                                          <p:spTgt spid="266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dissolve">
                                      <p:cBhvr>
                                        <p:cTn id="22" dur="500"/>
                                        <p:tgtEl>
                                          <p:spTgt spid="2662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dissolve">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0"/>
            <a:ext cx="9144000" cy="6858000"/>
          </a:xfrm>
          <a:solidFill>
            <a:schemeClr val="bg1"/>
          </a:solidFill>
        </p:spPr>
        <p:txBody>
          <a:bodyPr/>
          <a:lstStyle/>
          <a:p>
            <a:pPr algn="just"/>
            <a:r>
              <a:rPr lang="el-GR" sz="2800" dirty="0">
                <a:solidFill>
                  <a:srgbClr val="000000"/>
                </a:solidFill>
                <a:cs typeface="Tahoma" pitchFamily="34" charset="0"/>
              </a:rPr>
              <a:t>Η  </a:t>
            </a:r>
            <a:r>
              <a:rPr lang="en-US" sz="2800" dirty="0">
                <a:solidFill>
                  <a:srgbClr val="000000"/>
                </a:solidFill>
                <a:cs typeface="Tahoma" pitchFamily="34" charset="0"/>
              </a:rPr>
              <a:t>Giant enterprises</a:t>
            </a:r>
            <a:r>
              <a:rPr lang="el-GR" sz="2800" dirty="0">
                <a:solidFill>
                  <a:srgbClr val="000000"/>
                </a:solidFill>
                <a:cs typeface="Tahoma" pitchFamily="34" charset="0"/>
              </a:rPr>
              <a:t> έχει ανακοινώσει την έκδοση δικαιωμάτων με σκοπό την αύξηση των κεφαλαίων  της κατά  $10 εκατομμύρια. Το ποσό αυτό θα βοηθήσει  την επέκταση της εταιρίας στην Κίνα. Η τρέχουσα τιμή  της </a:t>
            </a:r>
            <a:r>
              <a:rPr lang="en-US" sz="2800" dirty="0">
                <a:solidFill>
                  <a:srgbClr val="000000"/>
                </a:solidFill>
                <a:cs typeface="Tahoma" pitchFamily="34" charset="0"/>
              </a:rPr>
              <a:t>Giant</a:t>
            </a:r>
            <a:r>
              <a:rPr lang="el-GR" sz="2800" dirty="0">
                <a:solidFill>
                  <a:srgbClr val="000000"/>
                </a:solidFill>
                <a:cs typeface="Tahoma" pitchFamily="34" charset="0"/>
              </a:rPr>
              <a:t> είναι $80 ενώ ο συνολικός αριθμός μετοχών που βρίσκονται σε κυκλοφορία είναι </a:t>
            </a:r>
            <a:r>
              <a:rPr lang="el-GR" sz="2800" b="1" dirty="0" smtClean="0">
                <a:solidFill>
                  <a:srgbClr val="FF0000"/>
                </a:solidFill>
                <a:cs typeface="Tahoma" pitchFamily="34" charset="0"/>
              </a:rPr>
              <a:t>2 </a:t>
            </a:r>
            <a:r>
              <a:rPr lang="el-GR" sz="2800" b="1" dirty="0">
                <a:solidFill>
                  <a:srgbClr val="FF0000"/>
                </a:solidFill>
                <a:cs typeface="Tahoma" pitchFamily="34" charset="0"/>
              </a:rPr>
              <a:t>εκατομμύρια.</a:t>
            </a:r>
          </a:p>
          <a:p>
            <a:pPr algn="just"/>
            <a:r>
              <a:rPr lang="el-GR" sz="2800" dirty="0">
                <a:solidFill>
                  <a:srgbClr val="000000"/>
                </a:solidFill>
                <a:cs typeface="Tahoma" pitchFamily="34" charset="0"/>
              </a:rPr>
              <a:t>α)  Ποια είναι η μέγιστη και η ελάχιστη τιμή που θα μπορούσε να έχει το δικαίωμα της νέας έκδοσης;</a:t>
            </a:r>
            <a:endParaRPr lang="en-US" sz="2800" dirty="0">
              <a:solidFill>
                <a:srgbClr val="000000"/>
              </a:solidFill>
              <a:cs typeface="Tahoma" pitchFamily="34" charset="0"/>
            </a:endParaRPr>
          </a:p>
          <a:p>
            <a:pPr algn="just"/>
            <a:r>
              <a:rPr lang="el-GR" sz="2800" dirty="0">
                <a:solidFill>
                  <a:srgbClr val="000000"/>
                </a:solidFill>
                <a:cs typeface="Tahoma" pitchFamily="34" charset="0"/>
              </a:rPr>
              <a:t>Λύση</a:t>
            </a:r>
            <a:endParaRPr lang="el-GR" sz="2800" dirty="0">
              <a:solidFill>
                <a:srgbClr val="000000"/>
              </a:solidFill>
              <a:cs typeface="Times New Roman" pitchFamily="18" charset="0"/>
            </a:endParaRPr>
          </a:p>
          <a:p>
            <a:pPr algn="just"/>
            <a:r>
              <a:rPr lang="el-GR" sz="2800" dirty="0">
                <a:solidFill>
                  <a:srgbClr val="000000"/>
                </a:solidFill>
                <a:cs typeface="Tahoma" pitchFamily="34" charset="0"/>
              </a:rPr>
              <a:t>α) Το δικαίωμα θα μπορούσε να πάρει όλες τις τιμές κάτω από 80 εκτός φυσικά από μηδέν. Σε καμία περίπτωση δεν θα μπορούσε να έχει τιμή μεγαλύτερη από 80, τιμή στην οποία θα μπορούσαν να αποκτήσουν οι επενδυτές από το χρηματιστήριο </a:t>
            </a:r>
          </a:p>
        </p:txBody>
      </p:sp>
    </p:spTree>
    <p:extLst>
      <p:ext uri="{BB962C8B-B14F-4D97-AF65-F5344CB8AC3E}">
        <p14:creationId xmlns:p14="http://schemas.microsoft.com/office/powerpoint/2010/main" val="1294472150"/>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dissolve">
                                      <p:cBhvr>
                                        <p:cTn id="2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0" y="0"/>
            <a:ext cx="9144000" cy="6858000"/>
          </a:xfrm>
          <a:solidFill>
            <a:schemeClr val="bg1"/>
          </a:solidFill>
        </p:spPr>
        <p:txBody>
          <a:bodyPr/>
          <a:lstStyle/>
          <a:p>
            <a:pPr algn="just"/>
            <a:r>
              <a:rPr lang="el-GR" sz="2800" dirty="0">
                <a:solidFill>
                  <a:srgbClr val="000000"/>
                </a:solidFill>
                <a:cs typeface="Tahoma" pitchFamily="34" charset="0"/>
              </a:rPr>
              <a:t>Η  </a:t>
            </a:r>
            <a:r>
              <a:rPr lang="en-US" sz="2800" dirty="0">
                <a:solidFill>
                  <a:srgbClr val="000000"/>
                </a:solidFill>
                <a:cs typeface="Tahoma" pitchFamily="34" charset="0"/>
              </a:rPr>
              <a:t>Giant </a:t>
            </a:r>
            <a:r>
              <a:rPr lang="el-GR" sz="2800" dirty="0">
                <a:solidFill>
                  <a:srgbClr val="000000"/>
                </a:solidFill>
                <a:cs typeface="Tahoma" pitchFamily="34" charset="0"/>
              </a:rPr>
              <a:t>έχει σκοπό την αύξηση των κεφαλαίων   κατά  $10 εκατομμύρια. Η τρέχουσα τιμή  της </a:t>
            </a:r>
            <a:r>
              <a:rPr lang="en-US" sz="2800" dirty="0">
                <a:solidFill>
                  <a:srgbClr val="000000"/>
                </a:solidFill>
                <a:cs typeface="Tahoma" pitchFamily="34" charset="0"/>
              </a:rPr>
              <a:t>Giant</a:t>
            </a:r>
            <a:r>
              <a:rPr lang="el-GR" sz="2800" dirty="0">
                <a:solidFill>
                  <a:srgbClr val="000000"/>
                </a:solidFill>
                <a:cs typeface="Tahoma" pitchFamily="34" charset="0"/>
              </a:rPr>
              <a:t> είναι $80 ενώ ο συνολικός αριθμός μετοχών είναι </a:t>
            </a:r>
            <a:r>
              <a:rPr lang="el-GR" sz="2800" dirty="0">
                <a:solidFill>
                  <a:srgbClr val="000000"/>
                </a:solidFill>
              </a:rPr>
              <a:t>2</a:t>
            </a:r>
            <a:r>
              <a:rPr lang="el-GR" sz="2800" dirty="0">
                <a:solidFill>
                  <a:srgbClr val="000000"/>
                </a:solidFill>
                <a:cs typeface="Tahoma" pitchFamily="34" charset="0"/>
              </a:rPr>
              <a:t> εκατ</a:t>
            </a:r>
            <a:r>
              <a:rPr lang="el-GR" sz="2800" dirty="0">
                <a:solidFill>
                  <a:srgbClr val="000000"/>
                </a:solidFill>
              </a:rPr>
              <a:t>.</a:t>
            </a:r>
          </a:p>
          <a:p>
            <a:pPr algn="just"/>
            <a:r>
              <a:rPr lang="el-GR" sz="2800" dirty="0">
                <a:solidFill>
                  <a:srgbClr val="000000"/>
                </a:solidFill>
                <a:cs typeface="Tahoma" pitchFamily="34" charset="0"/>
              </a:rPr>
              <a:t>Έστω η </a:t>
            </a:r>
            <a:r>
              <a:rPr lang="en-US" sz="2800" dirty="0">
                <a:solidFill>
                  <a:srgbClr val="000000"/>
                </a:solidFill>
                <a:cs typeface="Tahoma" pitchFamily="34" charset="0"/>
              </a:rPr>
              <a:t>Giant</a:t>
            </a:r>
            <a:r>
              <a:rPr lang="el-GR" sz="2800" dirty="0">
                <a:solidFill>
                  <a:srgbClr val="000000"/>
                </a:solidFill>
                <a:cs typeface="Tahoma" pitchFamily="34" charset="0"/>
              </a:rPr>
              <a:t> ορίζει σαν τιμή έκδοσης τα $20 ανά μετοχή. Πόσες μετοχές  πρέπει να εκδοθούν; Πόσα δικαιώματα πρέπει να εκδοθούν;</a:t>
            </a:r>
            <a:endParaRPr lang="en-US" sz="2800" dirty="0">
              <a:solidFill>
                <a:srgbClr val="000000"/>
              </a:solidFill>
              <a:cs typeface="Tahoma" pitchFamily="34" charset="0"/>
            </a:endParaRPr>
          </a:p>
          <a:p>
            <a:pPr algn="just"/>
            <a:r>
              <a:rPr lang="el-GR" sz="2800" b="1" u="sng" dirty="0">
                <a:solidFill>
                  <a:srgbClr val="000000"/>
                </a:solidFill>
              </a:rPr>
              <a:t>Λύση</a:t>
            </a:r>
            <a:endParaRPr lang="en-US" sz="2800" b="1" u="sng" dirty="0">
              <a:solidFill>
                <a:srgbClr val="000000"/>
              </a:solidFill>
            </a:endParaRPr>
          </a:p>
          <a:p>
            <a:pPr algn="just"/>
            <a:r>
              <a:rPr lang="el-GR" sz="2800" dirty="0">
                <a:solidFill>
                  <a:srgbClr val="000000"/>
                </a:solidFill>
                <a:cs typeface="Tahoma" pitchFamily="34" charset="0"/>
              </a:rPr>
              <a:t>β) Η εταιρία θέλει να αντλήσει 10.000.000 θα πρέπει να εκδοθούν 10.000.000/20 = 500.000 μετοχές. </a:t>
            </a:r>
            <a:endParaRPr lang="el-GR" sz="2800" dirty="0">
              <a:solidFill>
                <a:srgbClr val="000000"/>
              </a:solidFill>
            </a:endParaRPr>
          </a:p>
          <a:p>
            <a:pPr algn="just">
              <a:buFont typeface="Wingdings" pitchFamily="2" charset="2"/>
              <a:buNone/>
            </a:pPr>
            <a:r>
              <a:rPr lang="el-GR" sz="2800" dirty="0">
                <a:solidFill>
                  <a:srgbClr val="000000"/>
                </a:solidFill>
                <a:cs typeface="Tahoma" pitchFamily="34" charset="0"/>
              </a:rPr>
              <a:t>                                                                                     </a:t>
            </a:r>
            <a:r>
              <a:rPr lang="el-GR" sz="2800" dirty="0">
                <a:solidFill>
                  <a:srgbClr val="000000"/>
                </a:solidFill>
              </a:rPr>
              <a:t>  </a:t>
            </a:r>
          </a:p>
          <a:p>
            <a:pPr algn="just">
              <a:lnSpc>
                <a:spcPct val="80000"/>
              </a:lnSpc>
              <a:spcBef>
                <a:spcPct val="0"/>
              </a:spcBef>
              <a:buFont typeface="Wingdings" pitchFamily="2" charset="2"/>
              <a:buNone/>
            </a:pPr>
            <a:r>
              <a:rPr lang="el-GR" sz="2800" dirty="0">
                <a:solidFill>
                  <a:srgbClr val="000000"/>
                </a:solidFill>
                <a:cs typeface="Times New Roman" pitchFamily="18" charset="0"/>
              </a:rPr>
              <a:t>Αριθμός δικαιωμάτων        Αριθμός Παλαιών Μετοχών</a:t>
            </a:r>
          </a:p>
          <a:p>
            <a:pPr algn="just">
              <a:lnSpc>
                <a:spcPct val="80000"/>
              </a:lnSpc>
              <a:spcBef>
                <a:spcPct val="0"/>
              </a:spcBef>
              <a:buFont typeface="Wingdings" pitchFamily="2" charset="2"/>
              <a:buNone/>
            </a:pPr>
            <a:r>
              <a:rPr lang="el-GR" sz="2800" dirty="0">
                <a:solidFill>
                  <a:srgbClr val="000000"/>
                </a:solidFill>
                <a:cs typeface="Times New Roman" pitchFamily="18" charset="0"/>
              </a:rPr>
              <a:t>για την αγορά        =       —————————————</a:t>
            </a:r>
          </a:p>
          <a:p>
            <a:pPr algn="just">
              <a:lnSpc>
                <a:spcPct val="80000"/>
              </a:lnSpc>
              <a:spcBef>
                <a:spcPct val="0"/>
              </a:spcBef>
              <a:buFont typeface="Wingdings" pitchFamily="2" charset="2"/>
              <a:buNone/>
            </a:pPr>
            <a:r>
              <a:rPr lang="el-GR" sz="2800" dirty="0">
                <a:solidFill>
                  <a:srgbClr val="000000"/>
                </a:solidFill>
                <a:cs typeface="Times New Roman" pitchFamily="18" charset="0"/>
              </a:rPr>
              <a:t>μιας</a:t>
            </a:r>
            <a:r>
              <a:rPr lang="el-GR" sz="2800" dirty="0">
                <a:solidFill>
                  <a:srgbClr val="000000"/>
                </a:solidFill>
              </a:rPr>
              <a:t> </a:t>
            </a:r>
            <a:r>
              <a:rPr lang="el-GR" sz="2800" dirty="0">
                <a:solidFill>
                  <a:srgbClr val="000000"/>
                </a:solidFill>
                <a:cs typeface="Times New Roman" pitchFamily="18" charset="0"/>
              </a:rPr>
              <a:t>νέας μετοχής</a:t>
            </a:r>
            <a:r>
              <a:rPr lang="el-GR" sz="2800" dirty="0">
                <a:solidFill>
                  <a:srgbClr val="000000"/>
                </a:solidFill>
              </a:rPr>
              <a:t>               </a:t>
            </a:r>
            <a:r>
              <a:rPr lang="el-GR" sz="2800" dirty="0">
                <a:solidFill>
                  <a:srgbClr val="000000"/>
                </a:solidFill>
                <a:cs typeface="Times New Roman" pitchFamily="18" charset="0"/>
              </a:rPr>
              <a:t>Αριθμός Νέων Μετοχών</a:t>
            </a:r>
          </a:p>
          <a:p>
            <a:pPr algn="just">
              <a:buFont typeface="Wingdings" pitchFamily="2" charset="2"/>
              <a:buNone/>
            </a:pPr>
            <a:r>
              <a:rPr lang="el-GR" sz="2800" dirty="0">
                <a:solidFill>
                  <a:srgbClr val="000000"/>
                </a:solidFill>
                <a:cs typeface="Times New Roman" pitchFamily="18" charset="0"/>
              </a:rPr>
              <a:t> </a:t>
            </a:r>
            <a:endParaRPr lang="el-GR" sz="2800" dirty="0">
              <a:solidFill>
                <a:srgbClr val="000000"/>
              </a:solidFill>
            </a:endParaRPr>
          </a:p>
          <a:p>
            <a:pPr algn="just">
              <a:buFont typeface="Wingdings" pitchFamily="2" charset="2"/>
              <a:buNone/>
            </a:pPr>
            <a:r>
              <a:rPr lang="el-GR" sz="2400" dirty="0">
                <a:solidFill>
                  <a:srgbClr val="000000"/>
                </a:solidFill>
                <a:cs typeface="Tahoma" pitchFamily="34" charset="0"/>
              </a:rPr>
              <a:t>= 2.000.000/500.000 = 4 δικαιώματα για την αγορά μιας μετοχής</a:t>
            </a:r>
          </a:p>
        </p:txBody>
      </p:sp>
    </p:spTree>
    <p:extLst>
      <p:ext uri="{BB962C8B-B14F-4D97-AF65-F5344CB8AC3E}">
        <p14:creationId xmlns:p14="http://schemas.microsoft.com/office/powerpoint/2010/main" val="3594641004"/>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dissolve">
                                      <p:cBhvr>
                                        <p:cTn id="12" dur="500"/>
                                        <p:tgtEl>
                                          <p:spTgt spid="286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dissolve">
                                      <p:cBhvr>
                                        <p:cTn id="17" dur="500"/>
                                        <p:tgtEl>
                                          <p:spTgt spid="286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dissolve">
                                      <p:cBhvr>
                                        <p:cTn id="22" dur="500"/>
                                        <p:tgtEl>
                                          <p:spTgt spid="286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4">
                                            <p:txEl>
                                              <p:pRg st="4" end="4"/>
                                            </p:txEl>
                                          </p:spTgt>
                                        </p:tgtEl>
                                        <p:attrNameLst>
                                          <p:attrName>style.visibility</p:attrName>
                                        </p:attrNameLst>
                                      </p:cBhvr>
                                      <p:to>
                                        <p:strVal val="visible"/>
                                      </p:to>
                                    </p:set>
                                    <p:animEffect transition="in" filter="dissolve">
                                      <p:cBhvr>
                                        <p:cTn id="27" dur="500"/>
                                        <p:tgtEl>
                                          <p:spTgt spid="286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4">
                                            <p:txEl>
                                              <p:pRg st="5" end="5"/>
                                            </p:txEl>
                                          </p:spTgt>
                                        </p:tgtEl>
                                        <p:attrNameLst>
                                          <p:attrName>style.visibility</p:attrName>
                                        </p:attrNameLst>
                                      </p:cBhvr>
                                      <p:to>
                                        <p:strVal val="visible"/>
                                      </p:to>
                                    </p:set>
                                    <p:animEffect transition="in" filter="dissolve">
                                      <p:cBhvr>
                                        <p:cTn id="32" dur="500"/>
                                        <p:tgtEl>
                                          <p:spTgt spid="2867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74">
                                            <p:txEl>
                                              <p:pRg st="6" end="6"/>
                                            </p:txEl>
                                          </p:spTgt>
                                        </p:tgtEl>
                                        <p:attrNameLst>
                                          <p:attrName>style.visibility</p:attrName>
                                        </p:attrNameLst>
                                      </p:cBhvr>
                                      <p:to>
                                        <p:strVal val="visible"/>
                                      </p:to>
                                    </p:set>
                                    <p:animEffect transition="in" filter="dissolve">
                                      <p:cBhvr>
                                        <p:cTn id="37" dur="500"/>
                                        <p:tgtEl>
                                          <p:spTgt spid="2867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674">
                                            <p:txEl>
                                              <p:pRg st="7" end="7"/>
                                            </p:txEl>
                                          </p:spTgt>
                                        </p:tgtEl>
                                        <p:attrNameLst>
                                          <p:attrName>style.visibility</p:attrName>
                                        </p:attrNameLst>
                                      </p:cBhvr>
                                      <p:to>
                                        <p:strVal val="visible"/>
                                      </p:to>
                                    </p:set>
                                    <p:animEffect transition="in" filter="dissolve">
                                      <p:cBhvr>
                                        <p:cTn id="42" dur="500"/>
                                        <p:tgtEl>
                                          <p:spTgt spid="2867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674">
                                            <p:txEl>
                                              <p:pRg st="8" end="8"/>
                                            </p:txEl>
                                          </p:spTgt>
                                        </p:tgtEl>
                                        <p:attrNameLst>
                                          <p:attrName>style.visibility</p:attrName>
                                        </p:attrNameLst>
                                      </p:cBhvr>
                                      <p:to>
                                        <p:strVal val="visible"/>
                                      </p:to>
                                    </p:set>
                                    <p:animEffect transition="in" filter="dissolve">
                                      <p:cBhvr>
                                        <p:cTn id="47" dur="500"/>
                                        <p:tgtEl>
                                          <p:spTgt spid="2867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8674">
                                            <p:txEl>
                                              <p:pRg st="9" end="9"/>
                                            </p:txEl>
                                          </p:spTgt>
                                        </p:tgtEl>
                                        <p:attrNameLst>
                                          <p:attrName>style.visibility</p:attrName>
                                        </p:attrNameLst>
                                      </p:cBhvr>
                                      <p:to>
                                        <p:strVal val="visible"/>
                                      </p:to>
                                    </p:set>
                                    <p:animEffect transition="in" filter="dissolve">
                                      <p:cBhvr>
                                        <p:cTn id="52" dur="500"/>
                                        <p:tgtEl>
                                          <p:spTgt spid="286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0" y="0"/>
            <a:ext cx="9144000" cy="6858000"/>
          </a:xfrm>
          <a:solidFill>
            <a:schemeClr val="bg1"/>
          </a:solidFill>
        </p:spPr>
        <p:txBody>
          <a:bodyPr/>
          <a:lstStyle/>
          <a:p>
            <a:pPr algn="just"/>
            <a:r>
              <a:rPr lang="el-GR" sz="2800" dirty="0">
                <a:solidFill>
                  <a:srgbClr val="000000"/>
                </a:solidFill>
                <a:cs typeface="Tahoma" pitchFamily="34" charset="0"/>
              </a:rPr>
              <a:t>Η  </a:t>
            </a:r>
            <a:r>
              <a:rPr lang="en-US" sz="2800" dirty="0">
                <a:solidFill>
                  <a:srgbClr val="000000"/>
                </a:solidFill>
                <a:cs typeface="Tahoma" pitchFamily="34" charset="0"/>
              </a:rPr>
              <a:t>Giant </a:t>
            </a:r>
            <a:r>
              <a:rPr lang="el-GR" sz="2800" dirty="0">
                <a:solidFill>
                  <a:srgbClr val="000000"/>
                </a:solidFill>
                <a:cs typeface="Tahoma" pitchFamily="34" charset="0"/>
              </a:rPr>
              <a:t>έχει σκοπό την αύξηση των κεφαλαίων   κατά  $10 εκατομμύρια. Η τρέχουσα τιμή  της </a:t>
            </a:r>
            <a:r>
              <a:rPr lang="en-US" sz="2800" dirty="0">
                <a:solidFill>
                  <a:srgbClr val="000000"/>
                </a:solidFill>
                <a:cs typeface="Tahoma" pitchFamily="34" charset="0"/>
              </a:rPr>
              <a:t>Giant</a:t>
            </a:r>
            <a:r>
              <a:rPr lang="el-GR" sz="2800" dirty="0">
                <a:solidFill>
                  <a:srgbClr val="000000"/>
                </a:solidFill>
                <a:cs typeface="Tahoma" pitchFamily="34" charset="0"/>
              </a:rPr>
              <a:t> είναι $80 ενώ ο συνολικός αριθμός μετοχών είναι </a:t>
            </a:r>
            <a:r>
              <a:rPr lang="el-GR" sz="2800" dirty="0">
                <a:solidFill>
                  <a:srgbClr val="000000"/>
                </a:solidFill>
              </a:rPr>
              <a:t>2</a:t>
            </a:r>
            <a:r>
              <a:rPr lang="el-GR" sz="2800" dirty="0">
                <a:solidFill>
                  <a:srgbClr val="000000"/>
                </a:solidFill>
                <a:cs typeface="Tahoma" pitchFamily="34" charset="0"/>
              </a:rPr>
              <a:t> εκατ</a:t>
            </a:r>
            <a:r>
              <a:rPr lang="el-GR" sz="2800" dirty="0">
                <a:solidFill>
                  <a:srgbClr val="000000"/>
                </a:solidFill>
              </a:rPr>
              <a:t>.</a:t>
            </a:r>
          </a:p>
          <a:p>
            <a:pPr algn="just"/>
            <a:r>
              <a:rPr lang="el-GR" sz="2800" dirty="0">
                <a:solidFill>
                  <a:srgbClr val="000000"/>
                </a:solidFill>
                <a:cs typeface="Tahoma" pitchFamily="34" charset="0"/>
              </a:rPr>
              <a:t>Έστω η </a:t>
            </a:r>
            <a:r>
              <a:rPr lang="en-US" sz="2800" dirty="0">
                <a:solidFill>
                  <a:srgbClr val="000000"/>
                </a:solidFill>
                <a:cs typeface="Tahoma" pitchFamily="34" charset="0"/>
              </a:rPr>
              <a:t>Giant</a:t>
            </a:r>
            <a:r>
              <a:rPr lang="el-GR" sz="2800" dirty="0">
                <a:solidFill>
                  <a:srgbClr val="000000"/>
                </a:solidFill>
                <a:cs typeface="Tahoma" pitchFamily="34" charset="0"/>
              </a:rPr>
              <a:t> ορίζει σαν τιμή έκδοσης τα $20 ανά μετοχή. Ποια η θεωρητική τιμή της μετοχής χωρίς το δικαίωμα και ποια η αξία κάθε δικαιώματος</a:t>
            </a:r>
            <a:endParaRPr lang="el-GR" sz="2800" dirty="0">
              <a:solidFill>
                <a:srgbClr val="000000"/>
              </a:solidFill>
              <a:cs typeface="Times New Roman" pitchFamily="18" charset="0"/>
            </a:endParaRPr>
          </a:p>
          <a:p>
            <a:pPr algn="just"/>
            <a:r>
              <a:rPr lang="el-GR" sz="2800" b="1" u="sng" dirty="0">
                <a:solidFill>
                  <a:srgbClr val="000000"/>
                </a:solidFill>
              </a:rPr>
              <a:t>Λύση</a:t>
            </a:r>
          </a:p>
          <a:p>
            <a:pPr algn="just"/>
            <a:endParaRPr lang="el-GR" sz="2800" b="1" u="sng" dirty="0">
              <a:solidFill>
                <a:srgbClr val="000000"/>
              </a:solidFill>
            </a:endParaRPr>
          </a:p>
          <a:p>
            <a:pPr algn="just"/>
            <a:endParaRPr lang="el-GR" sz="2800" b="1" u="sng" dirty="0">
              <a:solidFill>
                <a:srgbClr val="000000"/>
              </a:solidFill>
            </a:endParaRPr>
          </a:p>
          <a:p>
            <a:pPr algn="just"/>
            <a:r>
              <a:rPr lang="el-GR" sz="2800" dirty="0">
                <a:solidFill>
                  <a:srgbClr val="000000"/>
                </a:solidFill>
                <a:cs typeface="Tahoma" pitchFamily="34" charset="0"/>
              </a:rPr>
              <a:t>Με άλλα λόγια, ένας επενδυτής αγοράζοντας τέσσερις μετοχές με $80 και εξασκώντας το δικαίωμα με $20 θα αποκτ</a:t>
            </a:r>
            <a:r>
              <a:rPr lang="el-GR" sz="2800" dirty="0">
                <a:solidFill>
                  <a:srgbClr val="000000"/>
                </a:solidFill>
              </a:rPr>
              <a:t>ή</a:t>
            </a:r>
            <a:r>
              <a:rPr lang="el-GR" sz="2800" dirty="0">
                <a:solidFill>
                  <a:srgbClr val="000000"/>
                </a:solidFill>
                <a:cs typeface="Tahoma" pitchFamily="34" charset="0"/>
              </a:rPr>
              <a:t>σε</a:t>
            </a:r>
            <a:r>
              <a:rPr lang="el-GR" sz="2800" dirty="0">
                <a:solidFill>
                  <a:srgbClr val="000000"/>
                </a:solidFill>
              </a:rPr>
              <a:t>ι</a:t>
            </a:r>
            <a:r>
              <a:rPr lang="el-GR" sz="2800" dirty="0">
                <a:solidFill>
                  <a:srgbClr val="000000"/>
                </a:solidFill>
                <a:cs typeface="Tahoma" pitchFamily="34" charset="0"/>
              </a:rPr>
              <a:t> 5 μετοχές. Άρα 5 μετοχές θα μπορούσαν να αγοραστούν με $340  που ισοδυναμεί με $68 την κάθε μια. Η αξία της μετοχής χωρίς το δικαίωμα είναι 68 ενώ η αξία του δικαιώματος είναι 80-68 = 12</a:t>
            </a:r>
            <a:r>
              <a:rPr lang="el-GR" sz="2800" b="1" u="sng" dirty="0">
                <a:solidFill>
                  <a:srgbClr val="000000"/>
                </a:solidFill>
                <a:cs typeface="Tahoma" pitchFamily="34" charset="0"/>
              </a:rPr>
              <a:t> </a:t>
            </a:r>
            <a:endParaRPr lang="el-GR" sz="2400" dirty="0">
              <a:solidFill>
                <a:srgbClr val="000000"/>
              </a:solidFill>
              <a:cs typeface="Tahoma" pitchFamily="34" charset="0"/>
            </a:endParaRPr>
          </a:p>
        </p:txBody>
      </p:sp>
      <p:graphicFrame>
        <p:nvGraphicFramePr>
          <p:cNvPr id="30723" name="Object 3"/>
          <p:cNvGraphicFramePr>
            <a:graphicFrameLocks noChangeAspect="1"/>
          </p:cNvGraphicFramePr>
          <p:nvPr>
            <p:extLst>
              <p:ext uri="{D42A27DB-BD31-4B8C-83A1-F6EECF244321}">
                <p14:modId xmlns:p14="http://schemas.microsoft.com/office/powerpoint/2010/main" val="2745324396"/>
              </p:ext>
            </p:extLst>
          </p:nvPr>
        </p:nvGraphicFramePr>
        <p:xfrm>
          <a:off x="908050" y="3200400"/>
          <a:ext cx="7810500" cy="1092200"/>
        </p:xfrm>
        <a:graphic>
          <a:graphicData uri="http://schemas.openxmlformats.org/presentationml/2006/ole">
            <mc:AlternateContent xmlns:mc="http://schemas.openxmlformats.org/markup-compatibility/2006">
              <mc:Choice xmlns:v="urn:schemas-microsoft-com:vml" Requires="v">
                <p:oleObj spid="_x0000_s90175" name="Εξίσωση" r:id="rId4" imgW="7810200" imgH="1091880" progId="Equation.3">
                  <p:embed/>
                </p:oleObj>
              </mc:Choice>
              <mc:Fallback>
                <p:oleObj name="Εξίσωση" r:id="rId4" imgW="7810200" imgH="1091880" progId="Equation.3">
                  <p:embed/>
                  <p:pic>
                    <p:nvPicPr>
                      <p:cNvPr id="0" name=""/>
                      <p:cNvPicPr>
                        <a:picLocks noChangeAspect="1" noChangeArrowheads="1"/>
                      </p:cNvPicPr>
                      <p:nvPr/>
                    </p:nvPicPr>
                    <p:blipFill>
                      <a:blip r:embed="rId5"/>
                      <a:srcRect/>
                      <a:stretch>
                        <a:fillRect/>
                      </a:stretch>
                    </p:blipFill>
                    <p:spPr bwMode="auto">
                      <a:xfrm>
                        <a:off x="908050" y="3200400"/>
                        <a:ext cx="78105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91715825"/>
      </p:ext>
    </p:extLst>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dissolve">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dissolve">
                                      <p:cBhvr>
                                        <p:cTn id="12" dur="500"/>
                                        <p:tgtEl>
                                          <p:spTgt spid="30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dissolve">
                                      <p:cBhvr>
                                        <p:cTn id="17" dur="500"/>
                                        <p:tgtEl>
                                          <p:spTgt spid="307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2">
                                            <p:txEl>
                                              <p:pRg st="5" end="5"/>
                                            </p:txEl>
                                          </p:spTgt>
                                        </p:tgtEl>
                                        <p:attrNameLst>
                                          <p:attrName>style.visibility</p:attrName>
                                        </p:attrNameLst>
                                      </p:cBhvr>
                                      <p:to>
                                        <p:strVal val="visible"/>
                                      </p:to>
                                    </p:set>
                                    <p:animEffect transition="in" filter="dissolve">
                                      <p:cBhvr>
                                        <p:cTn id="22" dur="5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0" y="0"/>
            <a:ext cx="9144000" cy="6858000"/>
          </a:xfrm>
          <a:solidFill>
            <a:schemeClr val="bg1"/>
          </a:solidFill>
        </p:spPr>
        <p:txBody>
          <a:bodyPr/>
          <a:lstStyle/>
          <a:p>
            <a:pPr algn="just"/>
            <a:r>
              <a:rPr lang="el-GR" sz="2400" dirty="0">
                <a:solidFill>
                  <a:srgbClr val="000000"/>
                </a:solidFill>
                <a:cs typeface="Tahoma" pitchFamily="34" charset="0"/>
              </a:rPr>
              <a:t>Η  </a:t>
            </a:r>
            <a:r>
              <a:rPr lang="en-US" sz="2400" dirty="0">
                <a:solidFill>
                  <a:srgbClr val="000000"/>
                </a:solidFill>
                <a:cs typeface="Tahoma" pitchFamily="34" charset="0"/>
              </a:rPr>
              <a:t>Giant </a:t>
            </a:r>
            <a:r>
              <a:rPr lang="el-GR" sz="2400" dirty="0">
                <a:solidFill>
                  <a:srgbClr val="000000"/>
                </a:solidFill>
                <a:cs typeface="Tahoma" pitchFamily="34" charset="0"/>
              </a:rPr>
              <a:t>έχει σκοπό την αύξηση των κεφαλαίων   κατά  $10 εκατομμύρια. Η τρέχουσα τιμή  της </a:t>
            </a:r>
            <a:r>
              <a:rPr lang="en-US" sz="2400" dirty="0">
                <a:solidFill>
                  <a:srgbClr val="000000"/>
                </a:solidFill>
                <a:cs typeface="Tahoma" pitchFamily="34" charset="0"/>
              </a:rPr>
              <a:t>Giant</a:t>
            </a:r>
            <a:r>
              <a:rPr lang="el-GR" sz="2400" dirty="0">
                <a:solidFill>
                  <a:srgbClr val="000000"/>
                </a:solidFill>
                <a:cs typeface="Tahoma" pitchFamily="34" charset="0"/>
              </a:rPr>
              <a:t> είναι $80 ενώ ο συνολικός αριθμός μετοχών είναι </a:t>
            </a:r>
            <a:r>
              <a:rPr lang="el-GR" sz="2400" dirty="0">
                <a:solidFill>
                  <a:srgbClr val="000000"/>
                </a:solidFill>
              </a:rPr>
              <a:t>2</a:t>
            </a:r>
            <a:r>
              <a:rPr lang="el-GR" sz="2400" dirty="0">
                <a:solidFill>
                  <a:srgbClr val="000000"/>
                </a:solidFill>
                <a:cs typeface="Tahoma" pitchFamily="34" charset="0"/>
              </a:rPr>
              <a:t> εκατ</a:t>
            </a:r>
            <a:r>
              <a:rPr lang="el-GR" sz="2400" dirty="0">
                <a:solidFill>
                  <a:srgbClr val="000000"/>
                </a:solidFill>
              </a:rPr>
              <a:t>.</a:t>
            </a:r>
          </a:p>
          <a:p>
            <a:pPr algn="just"/>
            <a:r>
              <a:rPr lang="el-GR" sz="2400" dirty="0">
                <a:solidFill>
                  <a:srgbClr val="000000"/>
                </a:solidFill>
                <a:cs typeface="Tahoma" pitchFamily="34" charset="0"/>
              </a:rPr>
              <a:t>Έστω η </a:t>
            </a:r>
            <a:r>
              <a:rPr lang="en-US" sz="2400" dirty="0">
                <a:solidFill>
                  <a:srgbClr val="000000"/>
                </a:solidFill>
                <a:cs typeface="Tahoma" pitchFamily="34" charset="0"/>
              </a:rPr>
              <a:t>Giant</a:t>
            </a:r>
            <a:r>
              <a:rPr lang="el-GR" sz="2400" dirty="0">
                <a:solidFill>
                  <a:srgbClr val="000000"/>
                </a:solidFill>
                <a:cs typeface="Tahoma" pitchFamily="34" charset="0"/>
              </a:rPr>
              <a:t> ορίζει σαν τιμή έκδοσης τα $20 ανά μετοχή. Να δειχθεί ότι εάν ένα παλιός μέτοχος έχει 100 μετοχές και δεν επιθυμεί να μπει στην αύξηση του μετοχικού κεφαλαίου δεν θα ζημιωθεί </a:t>
            </a:r>
            <a:endParaRPr lang="el-GR" sz="2400" dirty="0">
              <a:solidFill>
                <a:srgbClr val="000000"/>
              </a:solidFill>
            </a:endParaRPr>
          </a:p>
          <a:p>
            <a:pPr algn="just"/>
            <a:r>
              <a:rPr lang="el-GR" sz="2800" b="1" u="sng" dirty="0">
                <a:solidFill>
                  <a:srgbClr val="000000"/>
                </a:solidFill>
              </a:rPr>
              <a:t>Λύση</a:t>
            </a:r>
          </a:p>
          <a:p>
            <a:pPr algn="just"/>
            <a:r>
              <a:rPr lang="el-GR" sz="2800" dirty="0">
                <a:solidFill>
                  <a:srgbClr val="000000"/>
                </a:solidFill>
                <a:cs typeface="Tahoma" pitchFamily="34" charset="0"/>
              </a:rPr>
              <a:t>Η αξία της μετοχής χωρίς το δικαίωμα είναι 68 ενώ η αξία του δικαιώματος είναι 80-68 = 12</a:t>
            </a:r>
            <a:r>
              <a:rPr lang="el-GR" sz="2800" b="1" u="sng" dirty="0">
                <a:solidFill>
                  <a:srgbClr val="000000"/>
                </a:solidFill>
                <a:cs typeface="Tahoma" pitchFamily="34" charset="0"/>
              </a:rPr>
              <a:t> </a:t>
            </a:r>
            <a:endParaRPr lang="el-GR" sz="2800" b="1" u="sng" dirty="0">
              <a:solidFill>
                <a:srgbClr val="000000"/>
              </a:solidFill>
            </a:endParaRPr>
          </a:p>
          <a:p>
            <a:pPr algn="just"/>
            <a:r>
              <a:rPr lang="el-GR" sz="2800" dirty="0">
                <a:solidFill>
                  <a:srgbClr val="000000"/>
                </a:solidFill>
                <a:cs typeface="Times New Roman" pitchFamily="18" charset="0"/>
              </a:rPr>
              <a:t>Πριν την αύξηση του Μ.Κ. οι 100 μετοχές άξιζαν $8.000. Με την αύξηση του Μ.Κ. οι 100 μετοχές αξίζουν $6.800.</a:t>
            </a:r>
            <a:endParaRPr lang="el-GR" sz="2800" dirty="0">
              <a:solidFill>
                <a:srgbClr val="000000"/>
              </a:solidFill>
            </a:endParaRPr>
          </a:p>
          <a:p>
            <a:pPr algn="just"/>
            <a:r>
              <a:rPr lang="el-GR" sz="2800" dirty="0">
                <a:solidFill>
                  <a:srgbClr val="000000"/>
                </a:solidFill>
                <a:cs typeface="Times New Roman" pitchFamily="18" charset="0"/>
              </a:rPr>
              <a:t> Όμως 100 μετοχές μας δίνουν 100 δικαιώματα τα οποία μπορούν να πουληθούν 1200 και άρα 1200+6800=8000</a:t>
            </a:r>
            <a:r>
              <a:rPr lang="el-GR" sz="2800" dirty="0">
                <a:solidFill>
                  <a:srgbClr val="000000"/>
                </a:solidFill>
              </a:rPr>
              <a:t> </a:t>
            </a:r>
          </a:p>
        </p:txBody>
      </p:sp>
    </p:spTree>
    <p:extLst>
      <p:ext uri="{BB962C8B-B14F-4D97-AF65-F5344CB8AC3E}">
        <p14:creationId xmlns:p14="http://schemas.microsoft.com/office/powerpoint/2010/main" val="3623254036"/>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dissolve">
                                      <p:cBhvr>
                                        <p:cTn id="7" dur="5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dissolve">
                                      <p:cBhvr>
                                        <p:cTn id="12" dur="500"/>
                                        <p:tgtEl>
                                          <p:spTgt spid="317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dissolve">
                                      <p:cBhvr>
                                        <p:cTn id="17" dur="500"/>
                                        <p:tgtEl>
                                          <p:spTgt spid="317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dissolve">
                                      <p:cBhvr>
                                        <p:cTn id="22" dur="500"/>
                                        <p:tgtEl>
                                          <p:spTgt spid="317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Effect transition="in" filter="dissolve">
                                      <p:cBhvr>
                                        <p:cTn id="27" dur="500"/>
                                        <p:tgtEl>
                                          <p:spTgt spid="3174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46">
                                            <p:txEl>
                                              <p:pRg st="5" end="5"/>
                                            </p:txEl>
                                          </p:spTgt>
                                        </p:tgtEl>
                                        <p:attrNameLst>
                                          <p:attrName>style.visibility</p:attrName>
                                        </p:attrNameLst>
                                      </p:cBhvr>
                                      <p:to>
                                        <p:strVal val="visible"/>
                                      </p:to>
                                    </p:set>
                                    <p:animEffect transition="in" filter="dissolve">
                                      <p:cBhvr>
                                        <p:cTn id="32" dur="500"/>
                                        <p:tgtEl>
                                          <p:spTgt spid="31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098"/>
          <p:cNvSpPr>
            <a:spLocks noGrp="1" noChangeArrowheads="1"/>
          </p:cNvSpPr>
          <p:nvPr>
            <p:ph type="title"/>
          </p:nvPr>
        </p:nvSpPr>
        <p:spPr>
          <a:xfrm>
            <a:off x="0" y="0"/>
            <a:ext cx="9144000" cy="1628800"/>
          </a:xfrm>
        </p:spPr>
        <p:txBody>
          <a:bodyPr/>
          <a:lstStyle/>
          <a:p>
            <a:pPr algn="ctr" eaLnBrk="1" hangingPunct="1"/>
            <a:r>
              <a:rPr lang="el-GR" sz="3600" b="1" dirty="0" smtClean="0">
                <a:solidFill>
                  <a:srgbClr val="0000FF"/>
                </a:solidFill>
                <a:cs typeface="Times New Roman" pitchFamily="18" charset="0"/>
              </a:rPr>
              <a:t>Μεσολάβηση Δωδεκαμήνου Χρονικού Διαστήματος για Αύξηση Μετοχικού Κεφαλαίου με Μετρητά</a:t>
            </a:r>
            <a:endParaRPr lang="el-GR" sz="3600" b="1" dirty="0" smtClean="0">
              <a:solidFill>
                <a:srgbClr val="0000FF"/>
              </a:solidFill>
            </a:endParaRPr>
          </a:p>
        </p:txBody>
      </p:sp>
      <p:sp>
        <p:nvSpPr>
          <p:cNvPr id="60419" name="Rectangle 4099"/>
          <p:cNvSpPr>
            <a:spLocks noGrp="1" noChangeArrowheads="1"/>
          </p:cNvSpPr>
          <p:nvPr>
            <p:ph idx="1"/>
          </p:nvPr>
        </p:nvSpPr>
        <p:spPr>
          <a:xfrm>
            <a:off x="0" y="2017713"/>
            <a:ext cx="9144000" cy="4723655"/>
          </a:xfrm>
          <a:solidFill>
            <a:schemeClr val="bg1"/>
          </a:solidFill>
        </p:spPr>
        <p:txBody>
          <a:bodyPr/>
          <a:lstStyle/>
          <a:p>
            <a:pPr algn="just" eaLnBrk="1" hangingPunct="1"/>
            <a:r>
              <a:rPr lang="el-GR" dirty="0" smtClean="0">
                <a:solidFill>
                  <a:srgbClr val="000000"/>
                </a:solidFill>
                <a:cs typeface="Tahoma" pitchFamily="34" charset="0"/>
              </a:rPr>
              <a:t>Το χρονικό διάστημα </a:t>
            </a:r>
            <a:r>
              <a:rPr lang="el-GR" dirty="0" smtClean="0">
                <a:solidFill>
                  <a:srgbClr val="000000"/>
                </a:solidFill>
              </a:rPr>
              <a:t>12 μηνών </a:t>
            </a:r>
            <a:r>
              <a:rPr lang="el-GR" dirty="0" smtClean="0">
                <a:solidFill>
                  <a:srgbClr val="000000"/>
                </a:solidFill>
                <a:cs typeface="Tahoma" pitchFamily="34" charset="0"/>
              </a:rPr>
              <a:t>είναι αναγκαίο για να διαπιστωθεί </a:t>
            </a:r>
            <a:endParaRPr lang="en-US" dirty="0" smtClean="0">
              <a:solidFill>
                <a:srgbClr val="000000"/>
              </a:solidFill>
              <a:cs typeface="Tahoma" pitchFamily="34" charset="0"/>
            </a:endParaRPr>
          </a:p>
          <a:p>
            <a:pPr lvl="1" algn="just" eaLnBrk="1" hangingPunct="1"/>
            <a:r>
              <a:rPr lang="el-GR" dirty="0" smtClean="0">
                <a:solidFill>
                  <a:srgbClr val="000000"/>
                </a:solidFill>
                <a:cs typeface="Tahoma" pitchFamily="34" charset="0"/>
              </a:rPr>
              <a:t>κατά πόσο η εταιρία θα </a:t>
            </a:r>
            <a:r>
              <a:rPr lang="el-GR" b="1" dirty="0" smtClean="0">
                <a:solidFill>
                  <a:srgbClr val="0000FF"/>
                </a:solidFill>
                <a:cs typeface="Tahoma" pitchFamily="34" charset="0"/>
              </a:rPr>
              <a:t>αξιοποιήσει ορθολογικά </a:t>
            </a:r>
            <a:r>
              <a:rPr lang="el-GR" dirty="0" smtClean="0">
                <a:solidFill>
                  <a:srgbClr val="000000"/>
                </a:solidFill>
                <a:cs typeface="Tahoma" pitchFamily="34" charset="0"/>
              </a:rPr>
              <a:t>τα αντληθέντα κεφάλαια από την αύξηση του μετοχικού κεφαλαίου </a:t>
            </a:r>
            <a:endParaRPr lang="en-US" dirty="0" smtClean="0">
              <a:solidFill>
                <a:srgbClr val="000000"/>
              </a:solidFill>
            </a:endParaRPr>
          </a:p>
          <a:p>
            <a:pPr lvl="2" algn="just" eaLnBrk="1" hangingPunct="1"/>
            <a:r>
              <a:rPr lang="el-GR" sz="2800" b="1" dirty="0" smtClean="0">
                <a:solidFill>
                  <a:schemeClr val="accent2"/>
                </a:solidFill>
                <a:cs typeface="Tahoma" pitchFamily="34" charset="0"/>
              </a:rPr>
              <a:t>σύμφωνα με τις δεσμεύσεις της που διατυπώνονται στο Ενημερωτικό Δελτίο</a:t>
            </a:r>
          </a:p>
        </p:txBody>
      </p:sp>
    </p:spTree>
    <p:extLst>
      <p:ext uri="{BB962C8B-B14F-4D97-AF65-F5344CB8AC3E}">
        <p14:creationId xmlns:p14="http://schemas.microsoft.com/office/powerpoint/2010/main" val="684775026"/>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wipe(left)">
                                      <p:cBhvr>
                                        <p:cTn id="10" dur="500"/>
                                        <p:tgtEl>
                                          <p:spTgt spid="604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Effect transition="in" filter="wipe(left)">
                                      <p:cBhvr>
                                        <p:cTn id="13"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0" y="0"/>
            <a:ext cx="9144000" cy="6858000"/>
          </a:xfrm>
          <a:solidFill>
            <a:schemeClr val="bg1"/>
          </a:solidFill>
        </p:spPr>
        <p:txBody>
          <a:bodyPr/>
          <a:lstStyle/>
          <a:p>
            <a:pPr algn="just"/>
            <a:r>
              <a:rPr lang="el-GR" sz="2800" dirty="0">
                <a:solidFill>
                  <a:srgbClr val="000000"/>
                </a:solidFill>
                <a:cs typeface="Tahoma" pitchFamily="34" charset="0"/>
              </a:rPr>
              <a:t>Η  </a:t>
            </a:r>
            <a:r>
              <a:rPr lang="en-US" sz="2800" dirty="0">
                <a:solidFill>
                  <a:srgbClr val="000000"/>
                </a:solidFill>
                <a:cs typeface="Tahoma" pitchFamily="34" charset="0"/>
              </a:rPr>
              <a:t>Giant </a:t>
            </a:r>
            <a:r>
              <a:rPr lang="el-GR" sz="2800" dirty="0">
                <a:solidFill>
                  <a:srgbClr val="000000"/>
                </a:solidFill>
                <a:cs typeface="Tahoma" pitchFamily="34" charset="0"/>
              </a:rPr>
              <a:t>έχει σκοπό την αύξηση των κεφαλαίων   κατά  $10 εκατομμύρια. Η τρέχουσα τιμή  της </a:t>
            </a:r>
            <a:r>
              <a:rPr lang="en-US" sz="2800" dirty="0">
                <a:solidFill>
                  <a:srgbClr val="000000"/>
                </a:solidFill>
                <a:cs typeface="Tahoma" pitchFamily="34" charset="0"/>
              </a:rPr>
              <a:t>Giant</a:t>
            </a:r>
            <a:r>
              <a:rPr lang="el-GR" sz="2800" dirty="0">
                <a:solidFill>
                  <a:srgbClr val="000000"/>
                </a:solidFill>
                <a:cs typeface="Tahoma" pitchFamily="34" charset="0"/>
              </a:rPr>
              <a:t> είναι $80 ενώ ο συνολικός αριθμός μετοχών είναι </a:t>
            </a:r>
            <a:r>
              <a:rPr lang="el-GR" sz="2800" dirty="0">
                <a:solidFill>
                  <a:srgbClr val="000000"/>
                </a:solidFill>
              </a:rPr>
              <a:t>2</a:t>
            </a:r>
            <a:r>
              <a:rPr lang="el-GR" sz="2800" dirty="0">
                <a:solidFill>
                  <a:srgbClr val="000000"/>
                </a:solidFill>
                <a:cs typeface="Tahoma" pitchFamily="34" charset="0"/>
              </a:rPr>
              <a:t> εκατ</a:t>
            </a:r>
            <a:r>
              <a:rPr lang="el-GR" sz="2800" dirty="0">
                <a:solidFill>
                  <a:srgbClr val="000000"/>
                </a:solidFill>
              </a:rPr>
              <a:t>.</a:t>
            </a:r>
          </a:p>
          <a:p>
            <a:pPr algn="just"/>
            <a:r>
              <a:rPr lang="el-GR" sz="2800" dirty="0">
                <a:solidFill>
                  <a:srgbClr val="000000"/>
                </a:solidFill>
                <a:cs typeface="Tahoma" pitchFamily="34" charset="0"/>
              </a:rPr>
              <a:t>Αν η τιμή προεγγραφής των νέων μετοχών οριστεί στα $50 πόσες μετοχές θα πρέπει να εκδοθούν, πόσα δικαιώματα θα απαιτηθούν για να αποκτηθεί μια νέα μετοχή και ποια η προσαρμοσμένη τιμή της μετοχής χωρίς το δικαίωμα</a:t>
            </a:r>
            <a:endParaRPr lang="el-GR" sz="2800" dirty="0">
              <a:solidFill>
                <a:srgbClr val="000000"/>
              </a:solidFill>
            </a:endParaRPr>
          </a:p>
          <a:p>
            <a:pPr algn="just"/>
            <a:r>
              <a:rPr lang="el-GR" sz="2800" b="1" u="sng" dirty="0">
                <a:solidFill>
                  <a:srgbClr val="000000"/>
                </a:solidFill>
              </a:rPr>
              <a:t>Λύση</a:t>
            </a:r>
          </a:p>
          <a:p>
            <a:pPr algn="just"/>
            <a:r>
              <a:rPr lang="el-GR" sz="2800" dirty="0">
                <a:solidFill>
                  <a:srgbClr val="000000"/>
                </a:solidFill>
                <a:cs typeface="Times New Roman" pitchFamily="18" charset="0"/>
              </a:rPr>
              <a:t>Η εταιρία θέλει να αντλήσει </a:t>
            </a:r>
            <a:r>
              <a:rPr lang="el-GR" sz="2800" b="1" dirty="0">
                <a:solidFill>
                  <a:srgbClr val="FF0000"/>
                </a:solidFill>
                <a:cs typeface="Times New Roman" pitchFamily="18" charset="0"/>
              </a:rPr>
              <a:t>10.000.000</a:t>
            </a:r>
            <a:r>
              <a:rPr lang="el-GR" sz="2800" dirty="0">
                <a:solidFill>
                  <a:srgbClr val="000000"/>
                </a:solidFill>
                <a:cs typeface="Times New Roman" pitchFamily="18" charset="0"/>
              </a:rPr>
              <a:t> άρα </a:t>
            </a:r>
            <a:r>
              <a:rPr lang="el-GR" sz="2800" b="1" dirty="0">
                <a:solidFill>
                  <a:srgbClr val="FF0000"/>
                </a:solidFill>
                <a:cs typeface="Times New Roman" pitchFamily="18" charset="0"/>
              </a:rPr>
              <a:t>10.000.000/50</a:t>
            </a:r>
            <a:r>
              <a:rPr lang="el-GR" sz="2800" dirty="0">
                <a:solidFill>
                  <a:srgbClr val="000000"/>
                </a:solidFill>
                <a:cs typeface="Times New Roman" pitchFamily="18" charset="0"/>
              </a:rPr>
              <a:t> = </a:t>
            </a:r>
            <a:r>
              <a:rPr lang="el-GR" sz="2800" b="1" dirty="0">
                <a:solidFill>
                  <a:srgbClr val="0000FF"/>
                </a:solidFill>
                <a:cs typeface="Times New Roman" pitchFamily="18" charset="0"/>
              </a:rPr>
              <a:t>200.000</a:t>
            </a:r>
            <a:r>
              <a:rPr lang="el-GR" sz="2800" dirty="0">
                <a:solidFill>
                  <a:srgbClr val="000000"/>
                </a:solidFill>
                <a:cs typeface="Times New Roman" pitchFamily="18" charset="0"/>
              </a:rPr>
              <a:t> μετοχές θα πρέπει να εκδοθούν. Ακόμη η εταιρίας έχει </a:t>
            </a:r>
            <a:r>
              <a:rPr lang="el-GR" sz="2800" b="1" dirty="0">
                <a:solidFill>
                  <a:srgbClr val="000000"/>
                </a:solidFill>
                <a:cs typeface="Times New Roman" pitchFamily="18" charset="0"/>
              </a:rPr>
              <a:t>2.000.000</a:t>
            </a:r>
            <a:r>
              <a:rPr lang="el-GR" sz="2800" dirty="0">
                <a:solidFill>
                  <a:srgbClr val="000000"/>
                </a:solidFill>
                <a:cs typeface="Times New Roman" pitchFamily="18" charset="0"/>
              </a:rPr>
              <a:t> μετοχές σε κυκλοφορία </a:t>
            </a:r>
            <a:endParaRPr lang="el-GR" sz="2800" dirty="0">
              <a:solidFill>
                <a:srgbClr val="000000"/>
              </a:solidFill>
            </a:endParaRPr>
          </a:p>
          <a:p>
            <a:pPr algn="just"/>
            <a:r>
              <a:rPr lang="el-GR" sz="2800" dirty="0">
                <a:solidFill>
                  <a:srgbClr val="000000"/>
                </a:solidFill>
                <a:cs typeface="Tahoma" pitchFamily="34" charset="0"/>
              </a:rPr>
              <a:t>= </a:t>
            </a:r>
            <a:r>
              <a:rPr lang="el-GR" sz="2800" b="1" dirty="0">
                <a:solidFill>
                  <a:srgbClr val="000000"/>
                </a:solidFill>
                <a:cs typeface="Tahoma" pitchFamily="34" charset="0"/>
              </a:rPr>
              <a:t>2.000.000/200.000 = 10 δικαιώματα για την αγορά μιας μετοχής     </a:t>
            </a:r>
            <a:endParaRPr lang="el-GR" sz="2800" b="1" dirty="0">
              <a:solidFill>
                <a:srgbClr val="000000"/>
              </a:solidFill>
            </a:endParaRPr>
          </a:p>
        </p:txBody>
      </p:sp>
    </p:spTree>
    <p:extLst>
      <p:ext uri="{BB962C8B-B14F-4D97-AF65-F5344CB8AC3E}">
        <p14:creationId xmlns:p14="http://schemas.microsoft.com/office/powerpoint/2010/main" val="3400948973"/>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ssolve">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dissolve">
                                      <p:cBhvr>
                                        <p:cTn id="12" dur="500"/>
                                        <p:tgtEl>
                                          <p:spTgt spid="327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dissolve">
                                      <p:cBhvr>
                                        <p:cTn id="17" dur="500"/>
                                        <p:tgtEl>
                                          <p:spTgt spid="327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dissolve">
                                      <p:cBhvr>
                                        <p:cTn id="22" dur="500"/>
                                        <p:tgtEl>
                                          <p:spTgt spid="327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dissolve">
                                      <p:cBhvr>
                                        <p:cTn id="27" dur="5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0" y="0"/>
            <a:ext cx="9144000" cy="6858000"/>
          </a:xfrm>
          <a:solidFill>
            <a:schemeClr val="bg1"/>
          </a:solidFill>
        </p:spPr>
        <p:txBody>
          <a:bodyPr/>
          <a:lstStyle/>
          <a:p>
            <a:pPr algn="just"/>
            <a:r>
              <a:rPr lang="el-GR" sz="2800" dirty="0">
                <a:solidFill>
                  <a:srgbClr val="000000"/>
                </a:solidFill>
                <a:cs typeface="Tahoma" pitchFamily="34" charset="0"/>
              </a:rPr>
              <a:t>Η  </a:t>
            </a:r>
            <a:r>
              <a:rPr lang="en-US" sz="2800" dirty="0">
                <a:solidFill>
                  <a:srgbClr val="000000"/>
                </a:solidFill>
                <a:cs typeface="Tahoma" pitchFamily="34" charset="0"/>
              </a:rPr>
              <a:t>Giant </a:t>
            </a:r>
            <a:r>
              <a:rPr lang="el-GR" sz="2800" dirty="0">
                <a:solidFill>
                  <a:srgbClr val="000000"/>
                </a:solidFill>
                <a:cs typeface="Tahoma" pitchFamily="34" charset="0"/>
              </a:rPr>
              <a:t>έχει σκοπό την αύξηση των κεφαλαίων   κατά  $10 εκατομμύρια. Η τρέχουσα τιμή  της </a:t>
            </a:r>
            <a:r>
              <a:rPr lang="en-US" sz="2800" dirty="0">
                <a:solidFill>
                  <a:srgbClr val="000000"/>
                </a:solidFill>
                <a:cs typeface="Tahoma" pitchFamily="34" charset="0"/>
              </a:rPr>
              <a:t>Giant</a:t>
            </a:r>
            <a:r>
              <a:rPr lang="el-GR" sz="2800" dirty="0">
                <a:solidFill>
                  <a:srgbClr val="000000"/>
                </a:solidFill>
                <a:cs typeface="Tahoma" pitchFamily="34" charset="0"/>
              </a:rPr>
              <a:t> είναι $80 ενώ ο συνολικός αριθμός μετοχών είναι </a:t>
            </a:r>
            <a:r>
              <a:rPr lang="el-GR" sz="2800" dirty="0">
                <a:solidFill>
                  <a:srgbClr val="000000"/>
                </a:solidFill>
              </a:rPr>
              <a:t>2</a:t>
            </a:r>
            <a:r>
              <a:rPr lang="el-GR" sz="2800" dirty="0">
                <a:solidFill>
                  <a:srgbClr val="000000"/>
                </a:solidFill>
                <a:cs typeface="Tahoma" pitchFamily="34" charset="0"/>
              </a:rPr>
              <a:t> εκατ</a:t>
            </a:r>
            <a:r>
              <a:rPr lang="el-GR" sz="2800" dirty="0">
                <a:solidFill>
                  <a:srgbClr val="000000"/>
                </a:solidFill>
              </a:rPr>
              <a:t>.</a:t>
            </a:r>
          </a:p>
          <a:p>
            <a:pPr algn="just"/>
            <a:r>
              <a:rPr lang="el-GR" sz="2800" b="1" dirty="0">
                <a:solidFill>
                  <a:srgbClr val="0000FF"/>
                </a:solidFill>
                <a:cs typeface="Tahoma" pitchFamily="34" charset="0"/>
              </a:rPr>
              <a:t>ποια η προσαρμοσμένη τιμή της μετοχής χωρίς το </a:t>
            </a:r>
            <a:r>
              <a:rPr lang="el-GR" sz="2800" b="1" dirty="0" smtClean="0">
                <a:solidFill>
                  <a:srgbClr val="0000FF"/>
                </a:solidFill>
                <a:cs typeface="Tahoma" pitchFamily="34" charset="0"/>
              </a:rPr>
              <a:t>δικαίωμα</a:t>
            </a:r>
            <a:r>
              <a:rPr lang="en-US" sz="2800" b="1" dirty="0" smtClean="0">
                <a:solidFill>
                  <a:srgbClr val="0000FF"/>
                </a:solidFill>
                <a:cs typeface="Tahoma" pitchFamily="34" charset="0"/>
              </a:rPr>
              <a:t>;</a:t>
            </a:r>
            <a:endParaRPr lang="el-GR" sz="2800" b="1" dirty="0">
              <a:solidFill>
                <a:srgbClr val="0000FF"/>
              </a:solidFill>
            </a:endParaRPr>
          </a:p>
          <a:p>
            <a:pPr algn="just"/>
            <a:r>
              <a:rPr lang="el-GR" sz="2800" dirty="0">
                <a:solidFill>
                  <a:srgbClr val="000000"/>
                </a:solidFill>
                <a:cs typeface="Times New Roman" pitchFamily="18" charset="0"/>
              </a:rPr>
              <a:t>Η εταιρία θέλει να αντλήσει 10.000.000 άρα 10.000.000/50 = 200.000 μετοχές θα πρέπει να εκδοθούν. Ακόμη η εταιρίας έχει 2.000.000 μετοχές σε κυκλοφορία </a:t>
            </a:r>
            <a:endParaRPr lang="el-GR" sz="2800" dirty="0">
              <a:solidFill>
                <a:srgbClr val="000000"/>
              </a:solidFill>
            </a:endParaRPr>
          </a:p>
          <a:p>
            <a:pPr algn="just"/>
            <a:endParaRPr lang="el-GR" sz="2800" dirty="0">
              <a:solidFill>
                <a:srgbClr val="000000"/>
              </a:solidFill>
            </a:endParaRPr>
          </a:p>
          <a:p>
            <a:pPr algn="just"/>
            <a:endParaRPr lang="el-GR" sz="2800" dirty="0">
              <a:solidFill>
                <a:srgbClr val="000000"/>
              </a:solidFill>
            </a:endParaRPr>
          </a:p>
          <a:p>
            <a:pPr algn="just"/>
            <a:endParaRPr lang="el-GR" sz="2800" dirty="0">
              <a:solidFill>
                <a:srgbClr val="000000"/>
              </a:solidFill>
            </a:endParaRPr>
          </a:p>
          <a:p>
            <a:pPr algn="just"/>
            <a:r>
              <a:rPr lang="el-GR" sz="2800" b="1" dirty="0">
                <a:solidFill>
                  <a:srgbClr val="000000"/>
                </a:solidFill>
                <a:cs typeface="Tahoma" pitchFamily="34" charset="0"/>
              </a:rPr>
              <a:t>Αξία δικαιώματος 80 – 77,27 = $2,73</a:t>
            </a:r>
            <a:endParaRPr lang="el-GR" sz="2800" b="1" dirty="0">
              <a:solidFill>
                <a:srgbClr val="000000"/>
              </a:solidFill>
              <a:cs typeface="Times New Roman" pitchFamily="18" charset="0"/>
            </a:endParaRPr>
          </a:p>
          <a:p>
            <a:pPr algn="just"/>
            <a:endParaRPr lang="el-GR" sz="2800" dirty="0">
              <a:solidFill>
                <a:srgbClr val="000000"/>
              </a:solidFill>
            </a:endParaRPr>
          </a:p>
        </p:txBody>
      </p:sp>
      <p:graphicFrame>
        <p:nvGraphicFramePr>
          <p:cNvPr id="33795" name="Object 3"/>
          <p:cNvGraphicFramePr>
            <a:graphicFrameLocks noChangeAspect="1"/>
          </p:cNvGraphicFramePr>
          <p:nvPr/>
        </p:nvGraphicFramePr>
        <p:xfrm>
          <a:off x="533400" y="4343400"/>
          <a:ext cx="8229600" cy="1092200"/>
        </p:xfrm>
        <a:graphic>
          <a:graphicData uri="http://schemas.openxmlformats.org/presentationml/2006/ole">
            <mc:AlternateContent xmlns:mc="http://schemas.openxmlformats.org/markup-compatibility/2006">
              <mc:Choice xmlns:v="urn:schemas-microsoft-com:vml" Requires="v">
                <p:oleObj spid="_x0000_s91200" name="Εξίσωση" r:id="rId4" imgW="8229600" imgH="1091880" progId="Equation.3">
                  <p:embed/>
                </p:oleObj>
              </mc:Choice>
              <mc:Fallback>
                <p:oleObj name="Εξίσωση" r:id="rId4" imgW="8229600" imgH="1091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82296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25149855"/>
      </p:ext>
    </p:extLst>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dissolve">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dissolve">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dissolve">
                                      <p:cBhvr>
                                        <p:cTn id="17" dur="500"/>
                                        <p:tgtEl>
                                          <p:spTgt spid="337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4">
                                            <p:txEl>
                                              <p:pRg st="6" end="6"/>
                                            </p:txEl>
                                          </p:spTgt>
                                        </p:tgtEl>
                                        <p:attrNameLst>
                                          <p:attrName>style.visibility</p:attrName>
                                        </p:attrNameLst>
                                      </p:cBhvr>
                                      <p:to>
                                        <p:strVal val="visible"/>
                                      </p:to>
                                    </p:set>
                                    <p:animEffect transition="in" filter="dissolve">
                                      <p:cBhvr>
                                        <p:cTn id="22" dur="500"/>
                                        <p:tgtEl>
                                          <p:spTgt spid="33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l-GR"/>
          </a:p>
        </p:txBody>
      </p:sp>
      <p:sp>
        <p:nvSpPr>
          <p:cNvPr id="34819" name="Rectangle 3"/>
          <p:cNvSpPr>
            <a:spLocks noGrp="1" noChangeArrowheads="1"/>
          </p:cNvSpPr>
          <p:nvPr>
            <p:ph idx="1"/>
          </p:nvPr>
        </p:nvSpPr>
        <p:spPr>
          <a:xfrm>
            <a:off x="0" y="0"/>
            <a:ext cx="9144000" cy="6858000"/>
          </a:xfrm>
          <a:solidFill>
            <a:schemeClr val="bg1"/>
          </a:solidFill>
        </p:spPr>
        <p:txBody>
          <a:bodyPr/>
          <a:lstStyle/>
          <a:p>
            <a:pPr algn="just"/>
            <a:r>
              <a:rPr lang="el-GR" sz="2800" b="1" dirty="0">
                <a:solidFill>
                  <a:srgbClr val="000000"/>
                </a:solidFill>
              </a:rPr>
              <a:t>Α.Ε. με α</a:t>
            </a:r>
            <a:r>
              <a:rPr lang="el-GR" sz="2800" b="1" dirty="0">
                <a:solidFill>
                  <a:srgbClr val="000000"/>
                </a:solidFill>
                <a:cs typeface="Tahoma" pitchFamily="34" charset="0"/>
              </a:rPr>
              <a:t>ριθμό μετοχών	</a:t>
            </a:r>
            <a:r>
              <a:rPr lang="el-GR" sz="2800" b="1" dirty="0">
                <a:solidFill>
                  <a:srgbClr val="0000FF"/>
                </a:solidFill>
                <a:cs typeface="Tahoma" pitchFamily="34" charset="0"/>
              </a:rPr>
              <a:t>6.000</a:t>
            </a:r>
            <a:r>
              <a:rPr lang="el-GR" sz="2800" b="1" dirty="0"/>
              <a:t> και</a:t>
            </a:r>
            <a:r>
              <a:rPr lang="el-GR" sz="2800" b="1" dirty="0">
                <a:solidFill>
                  <a:srgbClr val="000000"/>
                </a:solidFill>
                <a:cs typeface="Tahoma" pitchFamily="34" charset="0"/>
              </a:rPr>
              <a:t> τιμή </a:t>
            </a:r>
            <a:r>
              <a:rPr lang="el-GR" sz="2800" b="1" dirty="0" smtClean="0">
                <a:solidFill>
                  <a:srgbClr val="FF0000"/>
                </a:solidFill>
                <a:cs typeface="Tahoma" pitchFamily="34" charset="0"/>
              </a:rPr>
              <a:t>1</a:t>
            </a:r>
            <a:r>
              <a:rPr lang="en-US" sz="2800" b="1" dirty="0" smtClean="0">
                <a:solidFill>
                  <a:srgbClr val="FF0000"/>
                </a:solidFill>
                <a:cs typeface="Tahoma" pitchFamily="34" charset="0"/>
              </a:rPr>
              <a:t>,</a:t>
            </a:r>
            <a:r>
              <a:rPr lang="el-GR" sz="2800" b="1" dirty="0" smtClean="0">
                <a:solidFill>
                  <a:srgbClr val="FF0000"/>
                </a:solidFill>
                <a:cs typeface="Tahoma" pitchFamily="34" charset="0"/>
              </a:rPr>
              <a:t>5</a:t>
            </a:r>
            <a:r>
              <a:rPr lang="en-US" sz="2800" b="1" dirty="0" smtClean="0">
                <a:solidFill>
                  <a:srgbClr val="FF0000"/>
                </a:solidFill>
                <a:cs typeface="Tahoma" pitchFamily="34" charset="0"/>
              </a:rPr>
              <a:t> </a:t>
            </a:r>
            <a:r>
              <a:rPr lang="el-GR" sz="2800" b="1" dirty="0" smtClean="0">
                <a:solidFill>
                  <a:srgbClr val="FF0000"/>
                </a:solidFill>
                <a:cs typeface="Tahoma" pitchFamily="34" charset="0"/>
              </a:rPr>
              <a:t>Ευρώ</a:t>
            </a:r>
            <a:endParaRPr lang="el-GR" sz="2800" b="1" dirty="0">
              <a:solidFill>
                <a:srgbClr val="FF0000"/>
              </a:solidFill>
            </a:endParaRPr>
          </a:p>
          <a:p>
            <a:pPr algn="just"/>
            <a:r>
              <a:rPr lang="el-GR" sz="2800" b="1" dirty="0">
                <a:solidFill>
                  <a:srgbClr val="000000"/>
                </a:solidFill>
                <a:cs typeface="Tahoma" pitchFamily="34" charset="0"/>
              </a:rPr>
              <a:t>Ονομαστική Αξία της μετοχής</a:t>
            </a:r>
            <a:r>
              <a:rPr lang="el-GR" sz="2800" dirty="0">
                <a:solidFill>
                  <a:srgbClr val="000000"/>
                </a:solidFill>
                <a:cs typeface="Tahoma" pitchFamily="34" charset="0"/>
              </a:rPr>
              <a:t>	</a:t>
            </a:r>
            <a:r>
              <a:rPr lang="el-GR" sz="2800" b="1" dirty="0" smtClean="0">
                <a:solidFill>
                  <a:srgbClr val="00B050"/>
                </a:solidFill>
                <a:cs typeface="Tahoma" pitchFamily="34" charset="0"/>
              </a:rPr>
              <a:t>0,5 Ευρώ</a:t>
            </a:r>
            <a:endParaRPr lang="el-GR" sz="2800" b="1" dirty="0">
              <a:solidFill>
                <a:srgbClr val="00B050"/>
              </a:solidFill>
              <a:cs typeface="Times New Roman" pitchFamily="18" charset="0"/>
            </a:endParaRPr>
          </a:p>
          <a:p>
            <a:pPr algn="just"/>
            <a:r>
              <a:rPr lang="el-GR" sz="2800" dirty="0">
                <a:solidFill>
                  <a:srgbClr val="000000"/>
                </a:solidFill>
                <a:cs typeface="Tahoma" pitchFamily="34" charset="0"/>
              </a:rPr>
              <a:t>Η Γενική Συνέλευση των μετόχων της εταιρίας αποφασίζει την αύξηση του μετοχικού κεφαλαίου κατά </a:t>
            </a:r>
            <a:r>
              <a:rPr lang="el-GR" sz="2800" b="1" dirty="0" smtClean="0">
                <a:solidFill>
                  <a:srgbClr val="000000"/>
                </a:solidFill>
                <a:cs typeface="Tahoma" pitchFamily="34" charset="0"/>
              </a:rPr>
              <a:t>2.000 Ευρώ </a:t>
            </a:r>
            <a:r>
              <a:rPr lang="el-GR" sz="2800" b="1" dirty="0">
                <a:solidFill>
                  <a:srgbClr val="000000"/>
                </a:solidFill>
                <a:cs typeface="Tahoma" pitchFamily="34" charset="0"/>
              </a:rPr>
              <a:t>με τιμή έκδοσης </a:t>
            </a:r>
            <a:r>
              <a:rPr lang="el-GR" sz="2800" b="1" dirty="0" smtClean="0">
                <a:solidFill>
                  <a:srgbClr val="000000"/>
                </a:solidFill>
                <a:cs typeface="Tahoma" pitchFamily="34" charset="0"/>
              </a:rPr>
              <a:t>1 Ευρώ</a:t>
            </a:r>
            <a:endParaRPr lang="el-GR" sz="2800" b="1" dirty="0">
              <a:cs typeface="Times New Roman" pitchFamily="18" charset="0"/>
            </a:endParaRPr>
          </a:p>
          <a:p>
            <a:pPr algn="just"/>
            <a:r>
              <a:rPr lang="el-GR" sz="2800" dirty="0">
                <a:solidFill>
                  <a:srgbClr val="000000"/>
                </a:solidFill>
                <a:cs typeface="Tahoma" pitchFamily="34" charset="0"/>
              </a:rPr>
              <a:t>Να βρεθεί η προσαρμοσμένη (θεωρητική) τιμή της μετοχής, και η αξία των δικαιωμάτων.</a:t>
            </a:r>
            <a:endParaRPr lang="el-GR" sz="2800" dirty="0">
              <a:solidFill>
                <a:srgbClr val="000000"/>
              </a:solidFill>
            </a:endParaRPr>
          </a:p>
          <a:p>
            <a:pPr algn="just"/>
            <a:r>
              <a:rPr lang="el-GR" sz="2800" b="1" u="sng" dirty="0">
                <a:solidFill>
                  <a:srgbClr val="000000"/>
                </a:solidFill>
                <a:cs typeface="Tahoma" pitchFamily="34" charset="0"/>
              </a:rPr>
              <a:t>Λύση</a:t>
            </a:r>
          </a:p>
          <a:p>
            <a:pPr algn="just"/>
            <a:r>
              <a:rPr lang="el-GR" sz="2800" dirty="0">
                <a:solidFill>
                  <a:srgbClr val="000000"/>
                </a:solidFill>
                <a:cs typeface="Tahoma" pitchFamily="34" charset="0"/>
              </a:rPr>
              <a:t>Η εταιρία θα πρέπει να εκδώσει να  </a:t>
            </a:r>
            <a:r>
              <a:rPr lang="el-GR" sz="2800" dirty="0" smtClean="0">
                <a:solidFill>
                  <a:srgbClr val="000000"/>
                </a:solidFill>
                <a:cs typeface="Tahoma" pitchFamily="34" charset="0"/>
              </a:rPr>
              <a:t>2000/1 </a:t>
            </a:r>
            <a:r>
              <a:rPr lang="el-GR" sz="2800" dirty="0">
                <a:solidFill>
                  <a:srgbClr val="000000"/>
                </a:solidFill>
                <a:cs typeface="Tahoma" pitchFamily="34" charset="0"/>
              </a:rPr>
              <a:t>= </a:t>
            </a:r>
            <a:r>
              <a:rPr lang="el-GR" sz="2800" dirty="0" smtClean="0">
                <a:solidFill>
                  <a:srgbClr val="000000"/>
                </a:solidFill>
                <a:cs typeface="Tahoma" pitchFamily="34" charset="0"/>
              </a:rPr>
              <a:t>2.000 </a:t>
            </a:r>
            <a:r>
              <a:rPr lang="el-GR" sz="2800" dirty="0">
                <a:solidFill>
                  <a:srgbClr val="000000"/>
                </a:solidFill>
                <a:cs typeface="Tahoma" pitchFamily="34" charset="0"/>
              </a:rPr>
              <a:t>νέες μετοχές. </a:t>
            </a:r>
            <a:endParaRPr lang="el-GR" sz="2800" dirty="0">
              <a:solidFill>
                <a:srgbClr val="000000"/>
              </a:solidFill>
            </a:endParaRPr>
          </a:p>
          <a:p>
            <a:pPr algn="just"/>
            <a:r>
              <a:rPr lang="el-GR" sz="2800" dirty="0">
                <a:solidFill>
                  <a:srgbClr val="000000"/>
                </a:solidFill>
                <a:cs typeface="Tahoma" pitchFamily="34" charset="0"/>
              </a:rPr>
              <a:t>Η έκδοση των νέων μετοχών γίνεται με αναλογία </a:t>
            </a:r>
            <a:r>
              <a:rPr lang="el-GR" sz="2800" dirty="0" smtClean="0">
                <a:solidFill>
                  <a:srgbClr val="000000"/>
                </a:solidFill>
                <a:cs typeface="Tahoma" pitchFamily="34" charset="0"/>
              </a:rPr>
              <a:t>6.000/2000 </a:t>
            </a:r>
            <a:r>
              <a:rPr lang="el-GR" sz="2800" dirty="0">
                <a:solidFill>
                  <a:srgbClr val="000000"/>
                </a:solidFill>
                <a:cs typeface="Tahoma" pitchFamily="34" charset="0"/>
              </a:rPr>
              <a:t>= </a:t>
            </a:r>
            <a:r>
              <a:rPr lang="el-GR" sz="2800" dirty="0" smtClean="0">
                <a:solidFill>
                  <a:srgbClr val="000000"/>
                </a:solidFill>
                <a:cs typeface="Tahoma" pitchFamily="34" charset="0"/>
              </a:rPr>
              <a:t>3 </a:t>
            </a:r>
            <a:r>
              <a:rPr lang="el-GR" sz="2800" dirty="0">
                <a:solidFill>
                  <a:srgbClr val="000000"/>
                </a:solidFill>
                <a:cs typeface="Tahoma" pitchFamily="34" charset="0"/>
              </a:rPr>
              <a:t>άρα 1 νέα μετοχή προς 3 παλιές μετοχές.</a:t>
            </a:r>
            <a:endParaRPr lang="el-GR" sz="2800" dirty="0">
              <a:solidFill>
                <a:srgbClr val="000000"/>
              </a:solidFill>
              <a:cs typeface="Times New Roman" pitchFamily="18" charset="0"/>
            </a:endParaRPr>
          </a:p>
          <a:p>
            <a:pPr algn="just"/>
            <a:endParaRPr lang="el-GR" sz="2800" dirty="0">
              <a:solidFill>
                <a:srgbClr val="000000"/>
              </a:solidFill>
            </a:endParaRPr>
          </a:p>
        </p:txBody>
      </p:sp>
    </p:spTree>
    <p:extLst>
      <p:ext uri="{BB962C8B-B14F-4D97-AF65-F5344CB8AC3E}">
        <p14:creationId xmlns:p14="http://schemas.microsoft.com/office/powerpoint/2010/main" val="3987072607"/>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dissolve">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dissolve">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dissolve">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dissolve">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dissolve">
                                      <p:cBhvr>
                                        <p:cTn id="32" dur="500"/>
                                        <p:tgtEl>
                                          <p:spTgt spid="34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dissolve">
                                      <p:cBhvr>
                                        <p:cTn id="37"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l-GR"/>
          </a:p>
        </p:txBody>
      </p:sp>
      <p:sp>
        <p:nvSpPr>
          <p:cNvPr id="35843" name="Rectangle 3"/>
          <p:cNvSpPr>
            <a:spLocks noGrp="1" noChangeArrowheads="1"/>
          </p:cNvSpPr>
          <p:nvPr>
            <p:ph idx="1"/>
          </p:nvPr>
        </p:nvSpPr>
        <p:spPr>
          <a:xfrm>
            <a:off x="0" y="0"/>
            <a:ext cx="9144000" cy="6858000"/>
          </a:xfrm>
          <a:solidFill>
            <a:schemeClr val="bg1"/>
          </a:solidFill>
        </p:spPr>
        <p:txBody>
          <a:bodyPr/>
          <a:lstStyle/>
          <a:p>
            <a:pPr algn="just"/>
            <a:r>
              <a:rPr lang="el-GR" sz="2800" b="1" dirty="0">
                <a:solidFill>
                  <a:srgbClr val="000000"/>
                </a:solidFill>
                <a:cs typeface="Tahoma" pitchFamily="34" charset="0"/>
              </a:rPr>
              <a:t>Να βρεθεί η προσαρμοσμένη (θεωρητική) τιμή της μετοχής, και η αξία των δικαιωμάτων.</a:t>
            </a:r>
            <a:endParaRPr lang="el-GR" sz="2800" b="1" dirty="0">
              <a:solidFill>
                <a:srgbClr val="000000"/>
              </a:solidFill>
            </a:endParaRPr>
          </a:p>
          <a:p>
            <a:pPr algn="just"/>
            <a:r>
              <a:rPr lang="el-GR" sz="2800" b="1" u="sng" dirty="0">
                <a:solidFill>
                  <a:srgbClr val="000000"/>
                </a:solidFill>
                <a:cs typeface="Tahoma" pitchFamily="34" charset="0"/>
              </a:rPr>
              <a:t>Λύση</a:t>
            </a:r>
          </a:p>
          <a:p>
            <a:pPr algn="just"/>
            <a:r>
              <a:rPr lang="el-GR" sz="2800" dirty="0">
                <a:solidFill>
                  <a:srgbClr val="000000"/>
                </a:solidFill>
                <a:cs typeface="Tahoma" pitchFamily="34" charset="0"/>
              </a:rPr>
              <a:t>Η εταιρία θα πρέπει να εκδώσει να  </a:t>
            </a:r>
            <a:r>
              <a:rPr lang="el-GR" sz="2800" dirty="0" smtClean="0">
                <a:solidFill>
                  <a:srgbClr val="000000"/>
                </a:solidFill>
                <a:cs typeface="Tahoma" pitchFamily="34" charset="0"/>
              </a:rPr>
              <a:t>2.000/1 </a:t>
            </a:r>
            <a:r>
              <a:rPr lang="el-GR" sz="2800" dirty="0">
                <a:solidFill>
                  <a:srgbClr val="000000"/>
                </a:solidFill>
                <a:cs typeface="Tahoma" pitchFamily="34" charset="0"/>
              </a:rPr>
              <a:t>= 2.000 νέες μετοχές. </a:t>
            </a:r>
            <a:endParaRPr lang="el-GR" sz="2800" dirty="0">
              <a:solidFill>
                <a:srgbClr val="000000"/>
              </a:solidFill>
            </a:endParaRPr>
          </a:p>
          <a:p>
            <a:pPr algn="just"/>
            <a:r>
              <a:rPr lang="el-GR" sz="2800" dirty="0">
                <a:solidFill>
                  <a:srgbClr val="000000"/>
                </a:solidFill>
                <a:cs typeface="Tahoma" pitchFamily="34" charset="0"/>
              </a:rPr>
              <a:t>Η έκδοση των νέων μετοχών γίνεται με αναλογία 6000/2000 = 3 άρα 1 νέα μετοχή προς 3 παλιές μετοχές.</a:t>
            </a:r>
            <a:endParaRPr lang="el-GR" sz="2800" dirty="0">
              <a:solidFill>
                <a:srgbClr val="000000"/>
              </a:solidFill>
            </a:endParaRPr>
          </a:p>
          <a:p>
            <a:pPr algn="just"/>
            <a:endParaRPr lang="el-GR" sz="2800" dirty="0">
              <a:solidFill>
                <a:srgbClr val="000000"/>
              </a:solidFill>
            </a:endParaRPr>
          </a:p>
          <a:p>
            <a:pPr algn="just"/>
            <a:endParaRPr lang="el-GR" sz="2800" dirty="0">
              <a:solidFill>
                <a:srgbClr val="000000"/>
              </a:solidFill>
            </a:endParaRPr>
          </a:p>
          <a:p>
            <a:pPr algn="just"/>
            <a:r>
              <a:rPr lang="el-GR" sz="2800" dirty="0">
                <a:solidFill>
                  <a:srgbClr val="000000"/>
                </a:solidFill>
                <a:cs typeface="Tahoma" pitchFamily="34" charset="0"/>
              </a:rPr>
              <a:t>Το άθροισμα της προσαρμοσμένης τιμής της μετοχής και του δικαιώματος είναι ίσο με τη χρηματιστηριακή τιμή της μετοχής πριν την αποκοπή του δικαιώματος, </a:t>
            </a:r>
            <a:r>
              <a:rPr lang="el-GR" sz="2800" b="1" dirty="0">
                <a:solidFill>
                  <a:srgbClr val="FF0000"/>
                </a:solidFill>
                <a:cs typeface="Tahoma" pitchFamily="34" charset="0"/>
              </a:rPr>
              <a:t>(</a:t>
            </a:r>
            <a:r>
              <a:rPr lang="el-GR" sz="2800" b="1" dirty="0" smtClean="0">
                <a:solidFill>
                  <a:srgbClr val="FF0000"/>
                </a:solidFill>
                <a:cs typeface="Tahoma" pitchFamily="34" charset="0"/>
              </a:rPr>
              <a:t>1,5-1,375 =0,125 ευρώ η αξία </a:t>
            </a:r>
            <a:r>
              <a:rPr lang="el-GR" sz="2800" b="1" dirty="0">
                <a:solidFill>
                  <a:srgbClr val="FF0000"/>
                </a:solidFill>
                <a:cs typeface="Tahoma" pitchFamily="34" charset="0"/>
              </a:rPr>
              <a:t>δικαιώματος).</a:t>
            </a:r>
            <a:endParaRPr lang="el-GR" sz="2800" b="1" dirty="0">
              <a:solidFill>
                <a:srgbClr val="FF0000"/>
              </a:solidFill>
            </a:endParaRPr>
          </a:p>
        </p:txBody>
      </p:sp>
      <p:graphicFrame>
        <p:nvGraphicFramePr>
          <p:cNvPr id="35844" name="Object 4"/>
          <p:cNvGraphicFramePr>
            <a:graphicFrameLocks noChangeAspect="1"/>
          </p:cNvGraphicFramePr>
          <p:nvPr>
            <p:extLst>
              <p:ext uri="{D42A27DB-BD31-4B8C-83A1-F6EECF244321}">
                <p14:modId xmlns:p14="http://schemas.microsoft.com/office/powerpoint/2010/main" val="1914779019"/>
              </p:ext>
            </p:extLst>
          </p:nvPr>
        </p:nvGraphicFramePr>
        <p:xfrm>
          <a:off x="1271588" y="3716338"/>
          <a:ext cx="7010400" cy="1092200"/>
        </p:xfrm>
        <a:graphic>
          <a:graphicData uri="http://schemas.openxmlformats.org/presentationml/2006/ole">
            <mc:AlternateContent xmlns:mc="http://schemas.openxmlformats.org/markup-compatibility/2006">
              <mc:Choice xmlns:v="urn:schemas-microsoft-com:vml" Requires="v">
                <p:oleObj spid="_x0000_s92224" name="Εξίσωση" r:id="rId4" imgW="7010280" imgH="1091880" progId="Equation.3">
                  <p:embed/>
                </p:oleObj>
              </mc:Choice>
              <mc:Fallback>
                <p:oleObj name="Εξίσωση" r:id="rId4" imgW="7010280" imgH="1091880" progId="Equation.3">
                  <p:embed/>
                  <p:pic>
                    <p:nvPicPr>
                      <p:cNvPr id="0" name=""/>
                      <p:cNvPicPr>
                        <a:picLocks noChangeAspect="1" noChangeArrowheads="1"/>
                      </p:cNvPicPr>
                      <p:nvPr/>
                    </p:nvPicPr>
                    <p:blipFill>
                      <a:blip r:embed="rId5"/>
                      <a:srcRect/>
                      <a:stretch>
                        <a:fillRect/>
                      </a:stretch>
                    </p:blipFill>
                    <p:spPr bwMode="auto">
                      <a:xfrm>
                        <a:off x="1271588" y="3716338"/>
                        <a:ext cx="70104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4735760"/>
      </p:ext>
    </p:extLst>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dissolve">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dissolve">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dissolve">
                                      <p:cBhvr>
                                        <p:cTn id="27"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84" y="-17986"/>
            <a:ext cx="9149883" cy="6875985"/>
          </a:xfrm>
        </p:spPr>
        <p:txBody>
          <a:bodyPr/>
          <a:lstStyle/>
          <a:p>
            <a:pPr algn="just"/>
            <a:r>
              <a:rPr lang="el-GR" sz="2800" dirty="0" smtClean="0"/>
              <a:t>Εάν ένας επενδυτής κατέχει 3 παλιές μετοχές, τότε έχει χαρτοφυλάκιο αξία 3*1,5 =4,5.</a:t>
            </a:r>
          </a:p>
          <a:p>
            <a:pPr algn="just"/>
            <a:r>
              <a:rPr lang="el-GR" sz="2800" dirty="0" smtClean="0"/>
              <a:t>Με την αύξηση μετοχικού κεφαλαίου οι τρεις παλιές αξίζουν </a:t>
            </a:r>
          </a:p>
          <a:p>
            <a:pPr lvl="1" algn="just"/>
            <a:r>
              <a:rPr lang="el-GR" dirty="0" smtClean="0"/>
              <a:t>3*1,375 = 4,125, </a:t>
            </a:r>
          </a:p>
          <a:p>
            <a:pPr lvl="1" algn="just"/>
            <a:r>
              <a:rPr lang="el-GR" dirty="0" smtClean="0"/>
              <a:t>όμως κάθε μετοχή συνοδεύεται και από ένα δικαίωμα με αξία 0,125. Συνεπώς, 3*0,125=0,375</a:t>
            </a:r>
          </a:p>
          <a:p>
            <a:pPr lvl="2" algn="just"/>
            <a:r>
              <a:rPr lang="el-GR" sz="2800" b="1" dirty="0" smtClean="0">
                <a:solidFill>
                  <a:srgbClr val="FF0000"/>
                </a:solidFill>
              </a:rPr>
              <a:t>Σύνολο περιουσίας 4,125+0,375 = 4,5    </a:t>
            </a:r>
          </a:p>
          <a:p>
            <a:pPr algn="just"/>
            <a:r>
              <a:rPr lang="el-GR" sz="2800" dirty="0"/>
              <a:t>Μετά την </a:t>
            </a:r>
            <a:r>
              <a:rPr lang="el-GR" sz="2800" dirty="0" smtClean="0"/>
              <a:t>αύξηση μετοχικού κεφαλαίου ο μέτοχος θα έχει 4 συνολικά μετοχές αξίας </a:t>
            </a:r>
          </a:p>
          <a:p>
            <a:pPr lvl="1" algn="just"/>
            <a:r>
              <a:rPr lang="el-GR" dirty="0" smtClean="0"/>
              <a:t>4*1,375 = 5,5</a:t>
            </a:r>
          </a:p>
          <a:p>
            <a:pPr lvl="1" algn="just"/>
            <a:r>
              <a:rPr lang="el-GR" dirty="0"/>
              <a:t>δ</a:t>
            </a:r>
            <a:r>
              <a:rPr lang="el-GR" dirty="0" smtClean="0"/>
              <a:t>ηλαδή ή περιουσία των 4,5 ευρώ κατά την αύξηση μετοχικού κεφαλαίου έγινε 5,5, καθώς προστέθηκε το 1 ευρώ της τιμής έκδοσης -κατέβαλε ο επενδυτής   </a:t>
            </a:r>
          </a:p>
          <a:p>
            <a:pPr lvl="1" algn="just"/>
            <a:endParaRPr lang="el-GR" dirty="0"/>
          </a:p>
        </p:txBody>
      </p:sp>
    </p:spTree>
    <p:extLst>
      <p:ext uri="{BB962C8B-B14F-4D97-AF65-F5344CB8AC3E}">
        <p14:creationId xmlns:p14="http://schemas.microsoft.com/office/powerpoint/2010/main" val="2253134881"/>
      </p:ext>
    </p:extLst>
  </p:cSld>
  <p:clrMapOvr>
    <a:masterClrMapping/>
  </p:clrMapOvr>
  <p:transition spd="med">
    <p:random/>
    <p:sndAc>
      <p:stSnd>
        <p:snd r:embed="rId2" name="projctor.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84" y="-17986"/>
            <a:ext cx="9149883" cy="6875985"/>
          </a:xfrm>
        </p:spPr>
        <p:txBody>
          <a:bodyPr/>
          <a:lstStyle/>
          <a:p>
            <a:pPr algn="just"/>
            <a:r>
              <a:rPr lang="el-GR" dirty="0"/>
              <a:t>Η αξία της επιχείρησης πριν την αύξηση μετοχικού κεφαλαίου ήταν </a:t>
            </a:r>
          </a:p>
          <a:p>
            <a:pPr lvl="1" algn="just"/>
            <a:r>
              <a:rPr lang="en-US" dirty="0" smtClean="0"/>
              <a:t>V= 6000 (</a:t>
            </a:r>
            <a:r>
              <a:rPr lang="el-GR" dirty="0" smtClean="0"/>
              <a:t>μετοχές) </a:t>
            </a:r>
            <a:r>
              <a:rPr lang="en-US" dirty="0" smtClean="0"/>
              <a:t>*1,5</a:t>
            </a:r>
            <a:r>
              <a:rPr lang="el-GR" dirty="0" smtClean="0"/>
              <a:t> (</a:t>
            </a:r>
            <a:r>
              <a:rPr lang="el-GR" dirty="0" err="1" smtClean="0"/>
              <a:t>χρηματ</a:t>
            </a:r>
            <a:r>
              <a:rPr lang="el-GR" dirty="0" smtClean="0"/>
              <a:t>. </a:t>
            </a:r>
            <a:r>
              <a:rPr lang="el-GR" dirty="0"/>
              <a:t>α</a:t>
            </a:r>
            <a:r>
              <a:rPr lang="el-GR" dirty="0" smtClean="0"/>
              <a:t>ξία)</a:t>
            </a:r>
            <a:r>
              <a:rPr lang="en-US" dirty="0" smtClean="0"/>
              <a:t> = 9000</a:t>
            </a:r>
            <a:endParaRPr lang="el-GR" dirty="0" smtClean="0"/>
          </a:p>
          <a:p>
            <a:pPr algn="just"/>
            <a:r>
              <a:rPr lang="el-GR" dirty="0"/>
              <a:t>Η αξία της επιχείρησης </a:t>
            </a:r>
            <a:r>
              <a:rPr lang="el-GR" dirty="0" smtClean="0"/>
              <a:t>μετά </a:t>
            </a:r>
            <a:r>
              <a:rPr lang="el-GR" dirty="0"/>
              <a:t>την αύξηση μετοχικού κεφαλαίου </a:t>
            </a:r>
            <a:r>
              <a:rPr lang="el-GR" dirty="0" smtClean="0"/>
              <a:t>είναι </a:t>
            </a:r>
            <a:endParaRPr lang="el-GR" dirty="0"/>
          </a:p>
          <a:p>
            <a:pPr lvl="1" algn="just"/>
            <a:r>
              <a:rPr lang="en-US" dirty="0"/>
              <a:t>V= </a:t>
            </a:r>
            <a:r>
              <a:rPr lang="el-GR" dirty="0" smtClean="0"/>
              <a:t>8</a:t>
            </a:r>
            <a:r>
              <a:rPr lang="en-US" dirty="0" smtClean="0"/>
              <a:t>000 </a:t>
            </a:r>
            <a:r>
              <a:rPr lang="en-US" dirty="0"/>
              <a:t>(</a:t>
            </a:r>
            <a:r>
              <a:rPr lang="el-GR" dirty="0"/>
              <a:t>μετοχές) </a:t>
            </a:r>
            <a:r>
              <a:rPr lang="en-US" dirty="0"/>
              <a:t>*</a:t>
            </a:r>
            <a:r>
              <a:rPr lang="en-US" dirty="0" smtClean="0"/>
              <a:t>1,</a:t>
            </a:r>
            <a:r>
              <a:rPr lang="el-GR" dirty="0" smtClean="0"/>
              <a:t>375 (</a:t>
            </a:r>
            <a:r>
              <a:rPr lang="el-GR" dirty="0" err="1" smtClean="0"/>
              <a:t>χρηματ</a:t>
            </a:r>
            <a:r>
              <a:rPr lang="el-GR" dirty="0"/>
              <a:t>. αξία)</a:t>
            </a:r>
            <a:r>
              <a:rPr lang="en-US" dirty="0"/>
              <a:t> = </a:t>
            </a:r>
            <a:r>
              <a:rPr lang="el-GR" dirty="0" smtClean="0"/>
              <a:t>11.</a:t>
            </a:r>
            <a:r>
              <a:rPr lang="en-US" dirty="0" smtClean="0"/>
              <a:t>000</a:t>
            </a:r>
            <a:endParaRPr lang="el-GR" dirty="0" smtClean="0"/>
          </a:p>
          <a:p>
            <a:pPr lvl="1" algn="just"/>
            <a:r>
              <a:rPr lang="el-GR" dirty="0" smtClean="0"/>
              <a:t>Κεφάλαιο πριν την αύξηση 9000 + 2000 (αύξηση μετοχικού κεφαλαίου) = 11.000</a:t>
            </a:r>
          </a:p>
          <a:p>
            <a:pPr algn="just"/>
            <a:r>
              <a:rPr lang="el-GR" dirty="0" smtClean="0"/>
              <a:t>Εάν ο επενδυτής των τριών μετοχών δεν ασκήσει τα δικαιώματά του, τότε ζημιώνεται κατά την αξία των δικαιωμάτων, δηλαδή   </a:t>
            </a:r>
          </a:p>
          <a:p>
            <a:pPr lvl="1" algn="just"/>
            <a:r>
              <a:rPr lang="el-GR" dirty="0"/>
              <a:t> </a:t>
            </a:r>
            <a:r>
              <a:rPr lang="el-GR" dirty="0" smtClean="0"/>
              <a:t>3*0,125=0,375 ευρώ, καθώς η νέα μετοχή στοιχίζει πλέον 1,375 και όχι 1,5 </a:t>
            </a:r>
            <a:endParaRPr lang="el-GR" dirty="0"/>
          </a:p>
          <a:p>
            <a:pPr lvl="1" algn="just"/>
            <a:endParaRPr lang="el-GR" dirty="0"/>
          </a:p>
          <a:p>
            <a:pPr lvl="1" algn="just"/>
            <a:endParaRPr lang="en-US" dirty="0" smtClean="0"/>
          </a:p>
          <a:p>
            <a:pPr algn="just"/>
            <a:endParaRPr lang="el-GR" dirty="0" smtClean="0"/>
          </a:p>
          <a:p>
            <a:pPr algn="just"/>
            <a:endParaRPr lang="el-GR" dirty="0" smtClean="0"/>
          </a:p>
          <a:p>
            <a:pPr lvl="1" algn="just"/>
            <a:endParaRPr lang="el-GR" dirty="0"/>
          </a:p>
        </p:txBody>
      </p:sp>
    </p:spTree>
    <p:extLst>
      <p:ext uri="{BB962C8B-B14F-4D97-AF65-F5344CB8AC3E}">
        <p14:creationId xmlns:p14="http://schemas.microsoft.com/office/powerpoint/2010/main" val="3499851119"/>
      </p:ext>
    </p:extLst>
  </p:cSld>
  <p:clrMapOvr>
    <a:masterClrMapping/>
  </p:clrMapOvr>
  <p:transition spd="med">
    <p:random/>
    <p:sndAc>
      <p:stSnd>
        <p:snd r:embed="rId2" name="projctor.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p:nvPr>
            </p:nvSpPr>
            <p:spPr>
              <a:xfrm>
                <a:off x="0" y="0"/>
                <a:ext cx="9144000" cy="6858000"/>
              </a:xfrm>
            </p:spPr>
            <p:txBody>
              <a:bodyPr/>
              <a:lstStyle/>
              <a:p>
                <a:pPr algn="just"/>
                <a:r>
                  <a:rPr lang="el-GR" dirty="0" smtClean="0"/>
                  <a:t>Επιπλέον, ο μέτοχος που δεν συμμετέχει στην αύξηση μετοχικού κεφαλαίου </a:t>
                </a:r>
                <a:r>
                  <a:rPr lang="el-GR" dirty="0"/>
                  <a:t>υ</a:t>
                </a:r>
                <a:r>
                  <a:rPr lang="el-GR" dirty="0" smtClean="0"/>
                  <a:t>φίσταται μείωση της ποσοστ</a:t>
                </a:r>
                <a:r>
                  <a:rPr lang="el-GR" dirty="0"/>
                  <a:t>ι</a:t>
                </a:r>
                <a:r>
                  <a:rPr lang="el-GR" dirty="0" smtClean="0"/>
                  <a:t>αία συμμετοχής του στην εταιρία </a:t>
                </a:r>
                <a:r>
                  <a:rPr lang="en-US" dirty="0" smtClean="0"/>
                  <a:t>(dilution)</a:t>
                </a:r>
                <a:r>
                  <a:rPr lang="el-GR" dirty="0" smtClean="0"/>
                  <a:t>. </a:t>
                </a:r>
              </a:p>
              <a:p>
                <a:pPr lvl="1" algn="just"/>
                <a:r>
                  <a:rPr lang="el-GR" dirty="0" smtClean="0"/>
                  <a:t>Ο μέτοχος του 10 % της εταιρίας κατέχει </a:t>
                </a:r>
                <a:r>
                  <a:rPr lang="en-US" dirty="0" smtClean="0"/>
                  <a:t> </a:t>
                </a:r>
                <a:r>
                  <a:rPr lang="el-GR" dirty="0" smtClean="0"/>
                  <a:t>0,10*6000 (μετοχές) = 600 μετοχές. </a:t>
                </a:r>
              </a:p>
              <a:p>
                <a:pPr lvl="1" algn="just"/>
                <a:r>
                  <a:rPr lang="el-GR" dirty="0" smtClean="0"/>
                  <a:t>Μετά την αύξηση εάν δεν συμμετάσχει θα έχει </a:t>
                </a:r>
                <a14:m>
                  <m:oMath xmlns:m="http://schemas.openxmlformats.org/officeDocument/2006/math">
                    <m:f>
                      <m:fPr>
                        <m:ctrlPr>
                          <a:rPr lang="el-GR" i="1" smtClean="0">
                            <a:latin typeface="Cambria Math"/>
                          </a:rPr>
                        </m:ctrlPr>
                      </m:fPr>
                      <m:num>
                        <m:r>
                          <a:rPr lang="el-GR" b="0" i="1" smtClean="0">
                            <a:latin typeface="Cambria Math"/>
                          </a:rPr>
                          <m:t>600</m:t>
                        </m:r>
                      </m:num>
                      <m:den>
                        <m:r>
                          <a:rPr lang="el-GR" b="0" i="1" smtClean="0">
                            <a:latin typeface="Cambria Math"/>
                          </a:rPr>
                          <m:t>8000</m:t>
                        </m:r>
                      </m:den>
                    </m:f>
                    <m:r>
                      <a:rPr lang="el-GR" b="0" i="1" smtClean="0">
                        <a:latin typeface="Cambria Math"/>
                      </a:rPr>
                      <m:t>=0,75</m:t>
                    </m:r>
                  </m:oMath>
                </a14:m>
                <a:r>
                  <a:rPr lang="el-GR" dirty="0" smtClean="0"/>
                  <a:t> ή αλλιώς το 7,5 % της εταιρίας </a:t>
                </a:r>
              </a:p>
            </p:txBody>
          </p:sp>
        </mc:Choice>
        <mc:Fallback xmlns="">
          <p:sp>
            <p:nvSpPr>
              <p:cNvPr id="2" name="Θέση περιεχομένου 1"/>
              <p:cNvSpPr>
                <a:spLocks noGrp="1" noRot="1" noChangeAspect="1" noMove="1" noResize="1" noEditPoints="1" noAdjustHandles="1" noChangeArrowheads="1" noChangeShapeType="1" noTextEdit="1"/>
              </p:cNvSpPr>
              <p:nvPr>
                <p:ph/>
              </p:nvPr>
            </p:nvSpPr>
            <p:spPr>
              <a:xfrm>
                <a:off x="0" y="0"/>
                <a:ext cx="9144000" cy="6858000"/>
              </a:xfrm>
              <a:blipFill rotWithShape="1">
                <a:blip r:embed="rId3"/>
                <a:stretch>
                  <a:fillRect l="-933" t="-1156" r="-1667"/>
                </a:stretch>
              </a:blipFill>
            </p:spPr>
            <p:txBody>
              <a:bodyPr/>
              <a:lstStyle/>
              <a:p>
                <a:r>
                  <a:rPr lang="el-GR">
                    <a:noFill/>
                  </a:rPr>
                  <a:t> </a:t>
                </a:r>
              </a:p>
            </p:txBody>
          </p:sp>
        </mc:Fallback>
      </mc:AlternateContent>
    </p:spTree>
    <p:extLst>
      <p:ext uri="{BB962C8B-B14F-4D97-AF65-F5344CB8AC3E}">
        <p14:creationId xmlns:p14="http://schemas.microsoft.com/office/powerpoint/2010/main" val="287269864"/>
      </p:ext>
    </p:extLst>
  </p:cSld>
  <p:clrMapOvr>
    <a:masterClrMapping/>
  </p:clrMapOvr>
  <p:transition spd="med">
    <p:random/>
    <p:sndAc>
      <p:stSnd>
        <p:snd r:embed="rId2" name="projctor.wav"/>
      </p:stSnd>
    </p:sndAc>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l-GR"/>
          </a:p>
        </p:txBody>
      </p:sp>
      <p:sp>
        <p:nvSpPr>
          <p:cNvPr id="36867" name="Rectangle 3"/>
          <p:cNvSpPr>
            <a:spLocks noGrp="1" noChangeArrowheads="1"/>
          </p:cNvSpPr>
          <p:nvPr>
            <p:ph idx="1"/>
          </p:nvPr>
        </p:nvSpPr>
        <p:spPr>
          <a:xfrm>
            <a:off x="0" y="0"/>
            <a:ext cx="9144000" cy="6858000"/>
          </a:xfrm>
          <a:solidFill>
            <a:schemeClr val="bg1"/>
          </a:solidFill>
        </p:spPr>
        <p:txBody>
          <a:bodyPr/>
          <a:lstStyle/>
          <a:p>
            <a:pPr algn="just">
              <a:lnSpc>
                <a:spcPct val="85000"/>
              </a:lnSpc>
              <a:spcBef>
                <a:spcPct val="0"/>
              </a:spcBef>
            </a:pPr>
            <a:r>
              <a:rPr lang="el-GR" sz="2800" dirty="0">
                <a:solidFill>
                  <a:srgbClr val="000000"/>
                </a:solidFill>
                <a:cs typeface="Tahoma" pitchFamily="34" charset="0"/>
              </a:rPr>
              <a:t>Η Γενική Συνέλευση μιας Α.Ε. αποφάσισε την αύξηση του μετοχικού κεφαλαίου κατά </a:t>
            </a:r>
            <a:r>
              <a:rPr lang="el-GR" sz="2800" dirty="0" smtClean="0">
                <a:solidFill>
                  <a:srgbClr val="000000"/>
                </a:solidFill>
                <a:cs typeface="Tahoma" pitchFamily="34" charset="0"/>
              </a:rPr>
              <a:t>51000 ευρώ </a:t>
            </a:r>
            <a:r>
              <a:rPr lang="el-GR" sz="2800" dirty="0">
                <a:solidFill>
                  <a:srgbClr val="000000"/>
                </a:solidFill>
                <a:cs typeface="Tahoma" pitchFamily="34" charset="0"/>
              </a:rPr>
              <a:t>με</a:t>
            </a:r>
            <a:r>
              <a:rPr lang="en-US" sz="2800" dirty="0">
                <a:solidFill>
                  <a:srgbClr val="000000"/>
                </a:solidFill>
                <a:cs typeface="Tahoma" pitchFamily="34" charset="0"/>
              </a:rPr>
              <a:t> </a:t>
            </a:r>
            <a:r>
              <a:rPr lang="el-GR" sz="2800" dirty="0" smtClean="0">
                <a:solidFill>
                  <a:srgbClr val="000000"/>
                </a:solidFill>
              </a:rPr>
              <a:t>έκδοση</a:t>
            </a:r>
            <a:r>
              <a:rPr lang="el-GR" sz="2800" dirty="0" smtClean="0">
                <a:solidFill>
                  <a:srgbClr val="000000"/>
                </a:solidFill>
                <a:cs typeface="Tahoma" pitchFamily="34" charset="0"/>
              </a:rPr>
              <a:t>:</a:t>
            </a:r>
          </a:p>
          <a:p>
            <a:pPr lvl="1" algn="just">
              <a:lnSpc>
                <a:spcPct val="85000"/>
              </a:lnSpc>
              <a:spcBef>
                <a:spcPct val="0"/>
              </a:spcBef>
            </a:pPr>
            <a:r>
              <a:rPr lang="el-GR" sz="2400" dirty="0" smtClean="0">
                <a:solidFill>
                  <a:srgbClr val="000000"/>
                </a:solidFill>
                <a:cs typeface="Tahoma" pitchFamily="34" charset="0"/>
              </a:rPr>
              <a:t>3000 </a:t>
            </a:r>
            <a:r>
              <a:rPr lang="el-GR" sz="2400" dirty="0">
                <a:solidFill>
                  <a:srgbClr val="000000"/>
                </a:solidFill>
                <a:cs typeface="Tahoma" pitchFamily="34" charset="0"/>
              </a:rPr>
              <a:t>νέων κοινών μετοχών με τιμή  </a:t>
            </a:r>
            <a:r>
              <a:rPr lang="el-GR" sz="2400" dirty="0" smtClean="0">
                <a:solidFill>
                  <a:srgbClr val="000000"/>
                </a:solidFill>
                <a:cs typeface="Tahoma" pitchFamily="34" charset="0"/>
              </a:rPr>
              <a:t>1,5 </a:t>
            </a:r>
            <a:endParaRPr lang="el-GR" sz="2400" dirty="0">
              <a:solidFill>
                <a:srgbClr val="000000"/>
              </a:solidFill>
              <a:cs typeface="Times New Roman" pitchFamily="18" charset="0"/>
            </a:endParaRPr>
          </a:p>
          <a:p>
            <a:pPr lvl="1" algn="just">
              <a:lnSpc>
                <a:spcPct val="85000"/>
              </a:lnSpc>
              <a:spcBef>
                <a:spcPct val="0"/>
              </a:spcBef>
            </a:pPr>
            <a:r>
              <a:rPr lang="el-GR" sz="2400" dirty="0" smtClean="0">
                <a:solidFill>
                  <a:srgbClr val="000000"/>
                </a:solidFill>
                <a:cs typeface="Tahoma" pitchFamily="34" charset="0"/>
              </a:rPr>
              <a:t>5000 </a:t>
            </a:r>
            <a:r>
              <a:rPr lang="el-GR" sz="2400" dirty="0">
                <a:solidFill>
                  <a:srgbClr val="000000"/>
                </a:solidFill>
                <a:cs typeface="Tahoma" pitchFamily="34" charset="0"/>
              </a:rPr>
              <a:t>νέων προνομιούχων μετοχών με τιμή  </a:t>
            </a:r>
            <a:r>
              <a:rPr lang="el-GR" sz="2400" dirty="0" smtClean="0">
                <a:solidFill>
                  <a:srgbClr val="000000"/>
                </a:solidFill>
                <a:cs typeface="Tahoma" pitchFamily="34" charset="0"/>
              </a:rPr>
              <a:t>1,2 </a:t>
            </a:r>
            <a:endParaRPr lang="el-GR" sz="2400" dirty="0">
              <a:solidFill>
                <a:srgbClr val="000000"/>
              </a:solidFill>
              <a:cs typeface="Times New Roman" pitchFamily="18" charset="0"/>
            </a:endParaRPr>
          </a:p>
          <a:p>
            <a:pPr algn="just">
              <a:lnSpc>
                <a:spcPct val="85000"/>
              </a:lnSpc>
              <a:spcBef>
                <a:spcPct val="0"/>
              </a:spcBef>
            </a:pPr>
            <a:r>
              <a:rPr lang="el-GR" sz="2800" dirty="0">
                <a:solidFill>
                  <a:srgbClr val="000000"/>
                </a:solidFill>
                <a:cs typeface="Tahoma" pitchFamily="34" charset="0"/>
              </a:rPr>
              <a:t>Σε κάθε δύο παλιές μετοχές κοινές και προνομιούχες θα δίδονται μίας</a:t>
            </a:r>
            <a:r>
              <a:rPr lang="el-GR" sz="2800" dirty="0">
                <a:solidFill>
                  <a:srgbClr val="000000"/>
                </a:solidFill>
              </a:rPr>
              <a:t> </a:t>
            </a:r>
            <a:r>
              <a:rPr lang="el-GR" sz="2800" dirty="0">
                <a:solidFill>
                  <a:srgbClr val="000000"/>
                </a:solidFill>
                <a:cs typeface="Tahoma" pitchFamily="34" charset="0"/>
              </a:rPr>
              <a:t>κοινή </a:t>
            </a:r>
            <a:r>
              <a:rPr lang="el-GR" sz="2800" dirty="0" smtClean="0">
                <a:solidFill>
                  <a:srgbClr val="000000"/>
                </a:solidFill>
                <a:cs typeface="Tahoma" pitchFamily="34" charset="0"/>
              </a:rPr>
              <a:t>και </a:t>
            </a:r>
            <a:r>
              <a:rPr lang="el-GR" sz="2800" dirty="0">
                <a:solidFill>
                  <a:srgbClr val="000000"/>
                </a:solidFill>
                <a:cs typeface="Tahoma" pitchFamily="34" charset="0"/>
              </a:rPr>
              <a:t>προνομιούχος μετοχή αντίστοιχα</a:t>
            </a:r>
            <a:r>
              <a:rPr lang="el-GR" sz="2800" dirty="0" smtClean="0">
                <a:solidFill>
                  <a:srgbClr val="000000"/>
                </a:solidFill>
                <a:cs typeface="Tahoma" pitchFamily="34" charset="0"/>
              </a:rPr>
              <a:t>. Η </a:t>
            </a:r>
            <a:r>
              <a:rPr lang="el-GR" sz="2800" dirty="0">
                <a:solidFill>
                  <a:srgbClr val="000000"/>
                </a:solidFill>
                <a:cs typeface="Tahoma" pitchFamily="34" charset="0"/>
              </a:rPr>
              <a:t>χρηματιστηριακή τιμή της μετοχής είναι</a:t>
            </a:r>
            <a:r>
              <a:rPr lang="en-US" sz="2800" dirty="0">
                <a:solidFill>
                  <a:srgbClr val="000000"/>
                </a:solidFill>
                <a:cs typeface="Tahoma" pitchFamily="34" charset="0"/>
              </a:rPr>
              <a:t> </a:t>
            </a:r>
            <a:r>
              <a:rPr lang="en-US" sz="2800" dirty="0" smtClean="0">
                <a:solidFill>
                  <a:srgbClr val="000000"/>
                </a:solidFill>
                <a:cs typeface="Tahoma" pitchFamily="34" charset="0"/>
              </a:rPr>
              <a:t>3</a:t>
            </a:r>
            <a:r>
              <a:rPr lang="el-GR" sz="2800" dirty="0" smtClean="0">
                <a:solidFill>
                  <a:srgbClr val="000000"/>
                </a:solidFill>
                <a:cs typeface="Tahoma" pitchFamily="34" charset="0"/>
              </a:rPr>
              <a:t>,</a:t>
            </a:r>
            <a:r>
              <a:rPr lang="en-US" sz="2800" dirty="0" smtClean="0">
                <a:solidFill>
                  <a:srgbClr val="000000"/>
                </a:solidFill>
                <a:cs typeface="Tahoma" pitchFamily="34" charset="0"/>
              </a:rPr>
              <a:t>5 </a:t>
            </a:r>
            <a:r>
              <a:rPr lang="el-GR" sz="2800" dirty="0">
                <a:solidFill>
                  <a:srgbClr val="000000"/>
                </a:solidFill>
              </a:rPr>
              <a:t>για την Κοινή </a:t>
            </a:r>
            <a:r>
              <a:rPr lang="el-GR" sz="2800" dirty="0" smtClean="0">
                <a:solidFill>
                  <a:srgbClr val="000000"/>
                </a:solidFill>
              </a:rPr>
              <a:t>3 </a:t>
            </a:r>
            <a:r>
              <a:rPr lang="el-GR" sz="2800" dirty="0">
                <a:solidFill>
                  <a:srgbClr val="000000"/>
                </a:solidFill>
              </a:rPr>
              <a:t>για την Προνομιούχο</a:t>
            </a:r>
          </a:p>
          <a:p>
            <a:pPr algn="just">
              <a:lnSpc>
                <a:spcPct val="85000"/>
              </a:lnSpc>
              <a:spcBef>
                <a:spcPct val="0"/>
              </a:spcBef>
            </a:pPr>
            <a:r>
              <a:rPr lang="el-GR" sz="2800" dirty="0">
                <a:solidFill>
                  <a:srgbClr val="000000"/>
                </a:solidFill>
              </a:rPr>
              <a:t>Η Θεωρητική τιμή των μετοχών μετά την αποκοπή </a:t>
            </a:r>
          </a:p>
          <a:p>
            <a:pPr algn="just"/>
            <a:endParaRPr lang="el-GR" sz="2800" dirty="0">
              <a:solidFill>
                <a:srgbClr val="000000"/>
              </a:solidFill>
            </a:endParaRPr>
          </a:p>
          <a:p>
            <a:pPr algn="just"/>
            <a:endParaRPr lang="el-GR" sz="2800" dirty="0">
              <a:solidFill>
                <a:srgbClr val="000000"/>
              </a:solidFill>
            </a:endParaRPr>
          </a:p>
          <a:p>
            <a:pPr algn="just"/>
            <a:r>
              <a:rPr lang="el-GR" sz="2800" dirty="0" smtClean="0">
                <a:solidFill>
                  <a:srgbClr val="000000"/>
                </a:solidFill>
                <a:cs typeface="Times New Roman" pitchFamily="18" charset="0"/>
              </a:rPr>
              <a:t>3,5-2,833 </a:t>
            </a:r>
            <a:r>
              <a:rPr lang="el-GR" sz="2800" dirty="0">
                <a:solidFill>
                  <a:srgbClr val="000000"/>
                </a:solidFill>
                <a:cs typeface="Times New Roman" pitchFamily="18" charset="0"/>
              </a:rPr>
              <a:t>= </a:t>
            </a:r>
            <a:r>
              <a:rPr lang="el-GR" sz="2800" dirty="0" smtClean="0">
                <a:solidFill>
                  <a:srgbClr val="000000"/>
                </a:solidFill>
                <a:cs typeface="Times New Roman" pitchFamily="18" charset="0"/>
              </a:rPr>
              <a:t>0,667  </a:t>
            </a:r>
            <a:r>
              <a:rPr lang="el-GR" sz="2800" dirty="0">
                <a:solidFill>
                  <a:srgbClr val="000000"/>
                </a:solidFill>
                <a:cs typeface="Times New Roman" pitchFamily="18" charset="0"/>
              </a:rPr>
              <a:t>αξία του δικαιώματος της κοινής</a:t>
            </a:r>
            <a:endParaRPr lang="el-GR" sz="2800" dirty="0">
              <a:solidFill>
                <a:srgbClr val="000000"/>
              </a:solidFill>
            </a:endParaRPr>
          </a:p>
          <a:p>
            <a:pPr algn="just"/>
            <a:endParaRPr lang="el-GR" sz="2800" dirty="0">
              <a:solidFill>
                <a:srgbClr val="000000"/>
              </a:solidFill>
            </a:endParaRPr>
          </a:p>
          <a:p>
            <a:pPr algn="just"/>
            <a:endParaRPr lang="el-GR" sz="2800" dirty="0">
              <a:solidFill>
                <a:srgbClr val="000000"/>
              </a:solidFill>
            </a:endParaRPr>
          </a:p>
          <a:p>
            <a:pPr algn="just"/>
            <a:r>
              <a:rPr lang="el-GR" sz="2600" dirty="0" smtClean="0">
                <a:solidFill>
                  <a:srgbClr val="000000"/>
                </a:solidFill>
                <a:cs typeface="Tahoma" pitchFamily="34" charset="0"/>
              </a:rPr>
              <a:t>3-2,733 </a:t>
            </a:r>
            <a:r>
              <a:rPr lang="el-GR" sz="2600" dirty="0">
                <a:solidFill>
                  <a:srgbClr val="000000"/>
                </a:solidFill>
                <a:cs typeface="Tahoma" pitchFamily="34" charset="0"/>
              </a:rPr>
              <a:t>= </a:t>
            </a:r>
            <a:r>
              <a:rPr lang="el-GR" sz="2600" dirty="0" smtClean="0">
                <a:solidFill>
                  <a:srgbClr val="000000"/>
                </a:solidFill>
                <a:cs typeface="Tahoma" pitchFamily="34" charset="0"/>
              </a:rPr>
              <a:t>0,267  </a:t>
            </a:r>
            <a:r>
              <a:rPr lang="el-GR" sz="2600" dirty="0">
                <a:solidFill>
                  <a:srgbClr val="000000"/>
                </a:solidFill>
                <a:cs typeface="Tahoma" pitchFamily="34" charset="0"/>
              </a:rPr>
              <a:t>αξία του δικαιώματος της προνομιούχου μετοχής.</a:t>
            </a:r>
            <a:endParaRPr lang="el-GR" sz="2600" dirty="0">
              <a:solidFill>
                <a:srgbClr val="000000"/>
              </a:solidFill>
            </a:endParaRPr>
          </a:p>
        </p:txBody>
      </p:sp>
      <p:graphicFrame>
        <p:nvGraphicFramePr>
          <p:cNvPr id="36868" name="Object 4"/>
          <p:cNvGraphicFramePr>
            <a:graphicFrameLocks noChangeAspect="1"/>
          </p:cNvGraphicFramePr>
          <p:nvPr>
            <p:extLst>
              <p:ext uri="{D42A27DB-BD31-4B8C-83A1-F6EECF244321}">
                <p14:modId xmlns:p14="http://schemas.microsoft.com/office/powerpoint/2010/main" val="3750053525"/>
              </p:ext>
            </p:extLst>
          </p:nvPr>
        </p:nvGraphicFramePr>
        <p:xfrm>
          <a:off x="1547664" y="3212976"/>
          <a:ext cx="6007100" cy="1092200"/>
        </p:xfrm>
        <a:graphic>
          <a:graphicData uri="http://schemas.openxmlformats.org/presentationml/2006/ole">
            <mc:AlternateContent xmlns:mc="http://schemas.openxmlformats.org/markup-compatibility/2006">
              <mc:Choice xmlns:v="urn:schemas-microsoft-com:vml" Requires="v">
                <p:oleObj spid="_x0000_s93310" name="Εξίσωση" r:id="rId4" imgW="6006960" imgH="1091880" progId="Equation.3">
                  <p:embed/>
                </p:oleObj>
              </mc:Choice>
              <mc:Fallback>
                <p:oleObj name="Εξίσωση" r:id="rId4" imgW="6006960" imgH="1091880" progId="Equation.3">
                  <p:embed/>
                  <p:pic>
                    <p:nvPicPr>
                      <p:cNvPr id="0" name=""/>
                      <p:cNvPicPr>
                        <a:picLocks noChangeAspect="1" noChangeArrowheads="1"/>
                      </p:cNvPicPr>
                      <p:nvPr/>
                    </p:nvPicPr>
                    <p:blipFill>
                      <a:blip r:embed="rId5"/>
                      <a:srcRect/>
                      <a:stretch>
                        <a:fillRect/>
                      </a:stretch>
                    </p:blipFill>
                    <p:spPr bwMode="auto">
                      <a:xfrm>
                        <a:off x="1547664" y="3212976"/>
                        <a:ext cx="60071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4263935877"/>
              </p:ext>
            </p:extLst>
          </p:nvPr>
        </p:nvGraphicFramePr>
        <p:xfrm>
          <a:off x="1327150" y="4876800"/>
          <a:ext cx="5753100" cy="1092200"/>
        </p:xfrm>
        <a:graphic>
          <a:graphicData uri="http://schemas.openxmlformats.org/presentationml/2006/ole">
            <mc:AlternateContent xmlns:mc="http://schemas.openxmlformats.org/markup-compatibility/2006">
              <mc:Choice xmlns:v="urn:schemas-microsoft-com:vml" Requires="v">
                <p:oleObj spid="_x0000_s93311" name="Εξίσωση" r:id="rId6" imgW="5752800" imgH="1091880" progId="Equation.3">
                  <p:embed/>
                </p:oleObj>
              </mc:Choice>
              <mc:Fallback>
                <p:oleObj name="Εξίσωση" r:id="rId6" imgW="5752800" imgH="1091880" progId="Equation.3">
                  <p:embed/>
                  <p:pic>
                    <p:nvPicPr>
                      <p:cNvPr id="0" name=""/>
                      <p:cNvPicPr>
                        <a:picLocks noChangeAspect="1" noChangeArrowheads="1"/>
                      </p:cNvPicPr>
                      <p:nvPr/>
                    </p:nvPicPr>
                    <p:blipFill>
                      <a:blip r:embed="rId7"/>
                      <a:srcRect/>
                      <a:stretch>
                        <a:fillRect/>
                      </a:stretch>
                    </p:blipFill>
                    <p:spPr bwMode="auto">
                      <a:xfrm>
                        <a:off x="1327150" y="4876800"/>
                        <a:ext cx="57531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91029337"/>
      </p:ext>
    </p:extLst>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dissolve">
                                      <p:cBhvr>
                                        <p:cTn id="10" dur="500"/>
                                        <p:tgtEl>
                                          <p:spTgt spid="368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dissolve">
                                      <p:cBhvr>
                                        <p:cTn id="13" dur="500"/>
                                        <p:tgtEl>
                                          <p:spTgt spid="3686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dissolve">
                                      <p:cBhvr>
                                        <p:cTn id="18" dur="500"/>
                                        <p:tgtEl>
                                          <p:spTgt spid="3686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Effect transition="in" filter="dissolve">
                                      <p:cBhvr>
                                        <p:cTn id="23" dur="500"/>
                                        <p:tgtEl>
                                          <p:spTgt spid="3686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867">
                                            <p:txEl>
                                              <p:pRg st="7" end="7"/>
                                            </p:txEl>
                                          </p:spTgt>
                                        </p:tgtEl>
                                        <p:attrNameLst>
                                          <p:attrName>style.visibility</p:attrName>
                                        </p:attrNameLst>
                                      </p:cBhvr>
                                      <p:to>
                                        <p:strVal val="visible"/>
                                      </p:to>
                                    </p:set>
                                    <p:animEffect transition="in" filter="dissolve">
                                      <p:cBhvr>
                                        <p:cTn id="28" dur="500"/>
                                        <p:tgtEl>
                                          <p:spTgt spid="36867">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6867">
                                            <p:txEl>
                                              <p:pRg st="10" end="10"/>
                                            </p:txEl>
                                          </p:spTgt>
                                        </p:tgtEl>
                                        <p:attrNameLst>
                                          <p:attrName>style.visibility</p:attrName>
                                        </p:attrNameLst>
                                      </p:cBhvr>
                                      <p:to>
                                        <p:strVal val="visible"/>
                                      </p:to>
                                    </p:set>
                                    <p:animEffect transition="in" filter="dissolve">
                                      <p:cBhvr>
                                        <p:cTn id="33" dur="500"/>
                                        <p:tgtEl>
                                          <p:spTgt spid="36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0" y="0"/>
            <a:ext cx="9144000" cy="6858000"/>
          </a:xfrm>
        </p:spPr>
        <p:txBody>
          <a:bodyPr/>
          <a:lstStyle/>
          <a:p>
            <a:pPr algn="just"/>
            <a:r>
              <a:rPr lang="el-GR" dirty="0">
                <a:solidFill>
                  <a:srgbClr val="000000"/>
                </a:solidFill>
                <a:cs typeface="Tahoma" pitchFamily="34" charset="0"/>
              </a:rPr>
              <a:t>Ο υπολογισμός της προσαρμοσμένης (θεωρητικής) τιμής και της αξίας του δικαιώματος είναι απαραίτητος </a:t>
            </a:r>
            <a:r>
              <a:rPr lang="el-GR" dirty="0" smtClean="0">
                <a:solidFill>
                  <a:srgbClr val="000000"/>
                </a:solidFill>
                <a:cs typeface="Tahoma" pitchFamily="34" charset="0"/>
              </a:rPr>
              <a:t>για τους επενδυτές </a:t>
            </a:r>
            <a:endParaRPr lang="el-GR" dirty="0">
              <a:solidFill>
                <a:srgbClr val="000000"/>
              </a:solidFill>
            </a:endParaRPr>
          </a:p>
          <a:p>
            <a:pPr lvl="1" algn="just"/>
            <a:r>
              <a:rPr lang="el-GR" dirty="0">
                <a:solidFill>
                  <a:srgbClr val="000000"/>
                </a:solidFill>
                <a:cs typeface="Tahoma" pitchFamily="34" charset="0"/>
              </a:rPr>
              <a:t>ιδιαίτερα για </a:t>
            </a:r>
            <a:r>
              <a:rPr lang="el-GR" dirty="0" smtClean="0">
                <a:solidFill>
                  <a:srgbClr val="000000"/>
                </a:solidFill>
                <a:cs typeface="Tahoma" pitchFamily="34" charset="0"/>
              </a:rPr>
              <a:t>τους </a:t>
            </a:r>
            <a:r>
              <a:rPr lang="el-GR" dirty="0">
                <a:solidFill>
                  <a:srgbClr val="000000"/>
                </a:solidFill>
                <a:cs typeface="Tahoma" pitchFamily="34" charset="0"/>
              </a:rPr>
              <a:t>επενδυτές που επιθυμούν να αγοράσουν ή πωλήσουν μετοχές της εταιρίας κατά την ημέρα της αποκοπής του δικαιώματος. </a:t>
            </a:r>
            <a:endParaRPr lang="el-GR" dirty="0" smtClean="0">
              <a:solidFill>
                <a:srgbClr val="000000"/>
              </a:solidFill>
              <a:cs typeface="Tahoma" pitchFamily="34" charset="0"/>
            </a:endParaRPr>
          </a:p>
          <a:p>
            <a:pPr algn="just"/>
            <a:r>
              <a:rPr lang="el-GR" dirty="0">
                <a:solidFill>
                  <a:srgbClr val="000000"/>
                </a:solidFill>
              </a:rPr>
              <a:t>Η προσαρμοσμένη τιμή αποτελεί την πιο αξιόπιστη ένδειξη σε ποια επίπεδα θα διαμορφωθεί η χρηματιστηριακή τιμή της μετοχής μετά την αποκοπή του </a:t>
            </a:r>
            <a:r>
              <a:rPr lang="el-GR" dirty="0" smtClean="0">
                <a:solidFill>
                  <a:srgbClr val="000000"/>
                </a:solidFill>
              </a:rPr>
              <a:t>δικαιώματος. </a:t>
            </a:r>
            <a:endParaRPr lang="el-GR" dirty="0">
              <a:solidFill>
                <a:srgbClr val="000000"/>
              </a:solidFill>
            </a:endParaRPr>
          </a:p>
          <a:p>
            <a:pPr lvl="1" algn="just"/>
            <a:r>
              <a:rPr lang="el-GR" dirty="0">
                <a:solidFill>
                  <a:srgbClr val="000000"/>
                </a:solidFill>
              </a:rPr>
              <a:t>Σε περιόδους χρηματιστηριακής σταθερότητας συνήθως διαμορφώνεται πολύ κοντά στην προσαρμοσμένη τιμή της μετοχής.</a:t>
            </a:r>
          </a:p>
          <a:p>
            <a:pPr algn="just"/>
            <a:endParaRPr lang="el-GR" sz="2800" dirty="0">
              <a:solidFill>
                <a:srgbClr val="000000"/>
              </a:solidFill>
            </a:endParaRPr>
          </a:p>
        </p:txBody>
      </p:sp>
    </p:spTree>
    <p:extLst>
      <p:ext uri="{BB962C8B-B14F-4D97-AF65-F5344CB8AC3E}">
        <p14:creationId xmlns:p14="http://schemas.microsoft.com/office/powerpoint/2010/main" val="1062526526"/>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dissolve">
                                      <p:cBhvr>
                                        <p:cTn id="10" dur="500"/>
                                        <p:tgtEl>
                                          <p:spTgt spid="378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dissolve">
                                      <p:cBhvr>
                                        <p:cTn id="15" dur="500"/>
                                        <p:tgtEl>
                                          <p:spTgt spid="3789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7891">
                                            <p:txEl>
                                              <p:pRg st="3" end="3"/>
                                            </p:txEl>
                                          </p:spTgt>
                                        </p:tgtEl>
                                        <p:attrNameLst>
                                          <p:attrName>style.visibility</p:attrName>
                                        </p:attrNameLst>
                                      </p:cBhvr>
                                      <p:to>
                                        <p:strVal val="visible"/>
                                      </p:to>
                                    </p:set>
                                    <p:animEffect transition="in" filter="dissolve">
                                      <p:cBhvr>
                                        <p:cTn id="18"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0" y="0"/>
            <a:ext cx="9144000" cy="6857999"/>
          </a:xfrm>
        </p:spPr>
        <p:txBody>
          <a:bodyPr/>
          <a:lstStyle/>
          <a:p>
            <a:pPr algn="just"/>
            <a:r>
              <a:rPr lang="el-GR" dirty="0">
                <a:solidFill>
                  <a:srgbClr val="000000"/>
                </a:solidFill>
                <a:cs typeface="Tahoma" pitchFamily="34" charset="0"/>
              </a:rPr>
              <a:t>Ο υπολογισμός της προσαρμοσμένης (θεωρητικής) τιμής και του δικαιώματος γίνεται στο χρονικό διάστημα που μεσολαβεί μεταξύ δυο χρηματιστηριακών συνεδριάσεων (ημερών) και συγκεκριμένα:</a:t>
            </a:r>
            <a:endParaRPr lang="el-GR" dirty="0">
              <a:cs typeface="Times New Roman" pitchFamily="18" charset="0"/>
            </a:endParaRPr>
          </a:p>
          <a:p>
            <a:pPr lvl="1" algn="just"/>
            <a:r>
              <a:rPr lang="el-GR" dirty="0">
                <a:solidFill>
                  <a:srgbClr val="000000"/>
                </a:solidFill>
                <a:cs typeface="Tahoma" pitchFamily="34" charset="0"/>
              </a:rPr>
              <a:t>Μετά το τέλος της τελευταίας χρηματιστηριακής συνεδρίασης, πριν την αποκοπή δικαιώματος και</a:t>
            </a:r>
            <a:endParaRPr lang="el-GR" dirty="0">
              <a:cs typeface="Times New Roman" pitchFamily="18" charset="0"/>
            </a:endParaRPr>
          </a:p>
          <a:p>
            <a:pPr lvl="1" algn="just"/>
            <a:r>
              <a:rPr lang="el-GR" dirty="0">
                <a:solidFill>
                  <a:srgbClr val="000000"/>
                </a:solidFill>
                <a:cs typeface="Tahoma" pitchFamily="34" charset="0"/>
              </a:rPr>
              <a:t>Πριν την έναρξη της αμέσως επομένης χρηματιστηριακής συνεδρίασης</a:t>
            </a:r>
            <a:r>
              <a:rPr lang="el-GR" dirty="0" smtClean="0">
                <a:solidFill>
                  <a:srgbClr val="000000"/>
                </a:solidFill>
                <a:cs typeface="Tahoma" pitchFamily="34" charset="0"/>
              </a:rPr>
              <a:t>.</a:t>
            </a:r>
          </a:p>
          <a:p>
            <a:pPr marL="0" indent="0" algn="just">
              <a:buNone/>
            </a:pPr>
            <a:r>
              <a:rPr lang="el-GR" dirty="0" smtClean="0">
                <a:solidFill>
                  <a:srgbClr val="000000"/>
                </a:solidFill>
                <a:cs typeface="Tahoma" pitchFamily="34" charset="0"/>
              </a:rPr>
              <a:t>* Η εταιρία διαθέτει κατά την κρίση της τις μετοχές ή αλλιώς τα δικαιώματα που οι μέτοχοι δεν άσκησαν </a:t>
            </a:r>
            <a:endParaRPr lang="el-GR" dirty="0">
              <a:solidFill>
                <a:srgbClr val="000000"/>
              </a:solidFill>
              <a:cs typeface="Tahoma" pitchFamily="34" charset="0"/>
            </a:endParaRPr>
          </a:p>
          <a:p>
            <a:pPr marL="857250" lvl="1" indent="-457200" algn="just"/>
            <a:r>
              <a:rPr lang="el-GR" dirty="0" smtClean="0">
                <a:solidFill>
                  <a:srgbClr val="000000"/>
                </a:solidFill>
                <a:cs typeface="Tahoma" pitchFamily="34" charset="0"/>
              </a:rPr>
              <a:t>με ιδιωτική τοποθέτηση και δημόσια εγγραφή </a:t>
            </a:r>
          </a:p>
        </p:txBody>
      </p:sp>
    </p:spTree>
    <p:extLst>
      <p:ext uri="{BB962C8B-B14F-4D97-AF65-F5344CB8AC3E}">
        <p14:creationId xmlns:p14="http://schemas.microsoft.com/office/powerpoint/2010/main" val="2761541756"/>
      </p:ext>
    </p:extLst>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dissolve">
                                      <p:cBhvr>
                                        <p:cTn id="10" dur="500"/>
                                        <p:tgtEl>
                                          <p:spTgt spid="3993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dissolve">
                                      <p:cBhvr>
                                        <p:cTn id="13" dur="500"/>
                                        <p:tgtEl>
                                          <p:spTgt spid="399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dissolve">
                                      <p:cBhvr>
                                        <p:cTn id="18" dur="500"/>
                                        <p:tgtEl>
                                          <p:spTgt spid="3993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dissolve">
                                      <p:cBhvr>
                                        <p:cTn id="21"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ΔΙΑΚΡΙΣΕΙΣ ΑΥΞΗΣΗΣ ΜΕΤΟΧΙΚΟΥ ΚΕΦΑΛΑΙΟΥ</a:t>
            </a:r>
            <a:endParaRPr lang="el-GR" b="1" dirty="0"/>
          </a:p>
        </p:txBody>
      </p:sp>
      <p:sp>
        <p:nvSpPr>
          <p:cNvPr id="3" name="Θέση περιεχομένου 2"/>
          <p:cNvSpPr>
            <a:spLocks noGrp="1"/>
          </p:cNvSpPr>
          <p:nvPr>
            <p:ph idx="1"/>
          </p:nvPr>
        </p:nvSpPr>
        <p:spPr>
          <a:xfrm>
            <a:off x="0" y="1844824"/>
            <a:ext cx="9144000" cy="5013176"/>
          </a:xfrm>
        </p:spPr>
        <p:txBody>
          <a:bodyPr/>
          <a:lstStyle/>
          <a:p>
            <a:pPr algn="just"/>
            <a:r>
              <a:rPr lang="el-GR" b="1" dirty="0" smtClean="0">
                <a:solidFill>
                  <a:srgbClr val="0000FF"/>
                </a:solidFill>
              </a:rPr>
              <a:t>Η αύξηση διακρίνεται σε </a:t>
            </a:r>
          </a:p>
          <a:p>
            <a:pPr lvl="1" algn="just"/>
            <a:r>
              <a:rPr lang="el-GR" b="1" dirty="0" smtClean="0">
                <a:solidFill>
                  <a:srgbClr val="FF0000"/>
                </a:solidFill>
              </a:rPr>
              <a:t>ουσιαστική</a:t>
            </a:r>
            <a:r>
              <a:rPr lang="el-GR" dirty="0" smtClean="0"/>
              <a:t>, όταν πραγματοποιείται με </a:t>
            </a:r>
            <a:r>
              <a:rPr lang="el-GR" b="1" dirty="0" smtClean="0">
                <a:solidFill>
                  <a:srgbClr val="0000FF"/>
                </a:solidFill>
              </a:rPr>
              <a:t>νέες εισφορές των μετόχων</a:t>
            </a:r>
            <a:r>
              <a:rPr lang="el-GR" dirty="0" smtClean="0"/>
              <a:t> οι οποίες αποτελούν για την Ανώνυμη Εταιρεία </a:t>
            </a:r>
            <a:r>
              <a:rPr lang="el-GR" b="1" dirty="0" smtClean="0">
                <a:solidFill>
                  <a:srgbClr val="0000FF"/>
                </a:solidFill>
              </a:rPr>
              <a:t>εισροή </a:t>
            </a:r>
            <a:r>
              <a:rPr lang="el-GR" dirty="0" smtClean="0"/>
              <a:t>αγοραστικής δύναμης ή </a:t>
            </a:r>
          </a:p>
          <a:p>
            <a:pPr lvl="1" algn="just"/>
            <a:r>
              <a:rPr lang="el-GR" b="1" dirty="0" smtClean="0">
                <a:solidFill>
                  <a:srgbClr val="00B050"/>
                </a:solidFill>
              </a:rPr>
              <a:t>σε τυπική</a:t>
            </a:r>
            <a:r>
              <a:rPr lang="el-GR" dirty="0" smtClean="0"/>
              <a:t>, </a:t>
            </a:r>
            <a:r>
              <a:rPr lang="el-GR" b="1" dirty="0" smtClean="0">
                <a:solidFill>
                  <a:srgbClr val="0000FF"/>
                </a:solidFill>
              </a:rPr>
              <a:t>όταν χαρακτηρισθούν τμήματα του ίδιου κεφαλαίου</a:t>
            </a:r>
            <a:r>
              <a:rPr lang="el-GR" dirty="0" smtClean="0"/>
              <a:t>, όπως αποθεματικά </a:t>
            </a:r>
            <a:r>
              <a:rPr lang="el-GR" dirty="0" err="1" smtClean="0"/>
              <a:t>κ.λ.π</a:t>
            </a:r>
            <a:r>
              <a:rPr lang="el-GR" dirty="0" smtClean="0"/>
              <a:t> </a:t>
            </a:r>
            <a:r>
              <a:rPr lang="el-GR" b="1" dirty="0" smtClean="0">
                <a:solidFill>
                  <a:srgbClr val="0000FF"/>
                </a:solidFill>
              </a:rPr>
              <a:t>ως Μετοχικό Κεφάλαιο τμήματα</a:t>
            </a:r>
            <a:endParaRPr lang="el-GR" b="1" dirty="0">
              <a:solidFill>
                <a:srgbClr val="0000FF"/>
              </a:solidFill>
            </a:endParaRPr>
          </a:p>
        </p:txBody>
      </p:sp>
    </p:spTree>
    <p:extLst>
      <p:ext uri="{BB962C8B-B14F-4D97-AF65-F5344CB8AC3E}">
        <p14:creationId xmlns:p14="http://schemas.microsoft.com/office/powerpoint/2010/main" val="969177905"/>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p:nvPr>
        </p:nvSpPr>
        <p:spPr>
          <a:xfrm>
            <a:off x="-228600" y="0"/>
            <a:ext cx="9372600" cy="6858000"/>
          </a:xfrm>
          <a:solidFill>
            <a:schemeClr val="bg1"/>
          </a:solidFill>
        </p:spPr>
        <p:txBody>
          <a:bodyPr/>
          <a:lstStyle/>
          <a:p>
            <a:pPr algn="just"/>
            <a:r>
              <a:rPr lang="en-GB" sz="2800" dirty="0" err="1">
                <a:solidFill>
                  <a:srgbClr val="000000"/>
                </a:solidFill>
                <a:latin typeface="Bookman Old Style" pitchFamily="18" charset="0"/>
                <a:cs typeface="Times New Roman" pitchFamily="18" charset="0"/>
              </a:rPr>
              <a:t>Ετ</a:t>
            </a:r>
            <a:r>
              <a:rPr lang="en-GB" sz="2800" dirty="0">
                <a:solidFill>
                  <a:srgbClr val="000000"/>
                </a:solidFill>
                <a:latin typeface="Bookman Old Style" pitchFamily="18" charset="0"/>
                <a:cs typeface="Times New Roman" pitchFamily="18" charset="0"/>
              </a:rPr>
              <a:t>αιρία αποφασίζει την αύξηση του μετοχικού της κεφαλαίου με διανομή δικαιωμάτων στους παλαιού, μετόχους για την απορρόφηση της έκδοσης 1.000.000 νέων κοινών μετοχών με σκοπό την άντληση 10.000.000 € από αυτούς. Η </a:t>
            </a:r>
            <a:r>
              <a:rPr lang="en-GB" sz="2800" dirty="0" err="1">
                <a:solidFill>
                  <a:srgbClr val="000000"/>
                </a:solidFill>
                <a:latin typeface="Bookman Old Style" pitchFamily="18" charset="0"/>
                <a:cs typeface="Times New Roman" pitchFamily="18" charset="0"/>
              </a:rPr>
              <a:t>ετ</a:t>
            </a:r>
            <a:r>
              <a:rPr lang="en-GB" sz="2800" dirty="0">
                <a:solidFill>
                  <a:srgbClr val="000000"/>
                </a:solidFill>
                <a:latin typeface="Bookman Old Style" pitchFamily="18" charset="0"/>
                <a:cs typeface="Times New Roman" pitchFamily="18" charset="0"/>
              </a:rPr>
              <a:t>αιρία έχει ήδη εκδώσει 6.000.000 μετοχές οι οποίες διακινούνται στο </a:t>
            </a:r>
            <a:r>
              <a:rPr lang="en-GB" sz="2800" dirty="0" smtClean="0">
                <a:solidFill>
                  <a:srgbClr val="000000"/>
                </a:solidFill>
                <a:latin typeface="Bookman Old Style" pitchFamily="18" charset="0"/>
                <a:cs typeface="Times New Roman" pitchFamily="18" charset="0"/>
              </a:rPr>
              <a:t>χρηματιστήριο</a:t>
            </a:r>
            <a:r>
              <a:rPr lang="el-GR" sz="2800" dirty="0" smtClean="0">
                <a:solidFill>
                  <a:srgbClr val="000000"/>
                </a:solidFill>
                <a:latin typeface="Bookman Old Style" pitchFamily="18" charset="0"/>
                <a:cs typeface="Times New Roman" pitchFamily="18" charset="0"/>
              </a:rPr>
              <a:t>. </a:t>
            </a:r>
            <a:r>
              <a:rPr lang="en-GB" sz="2800" dirty="0" smtClean="0">
                <a:solidFill>
                  <a:srgbClr val="000000"/>
                </a:solidFill>
                <a:latin typeface="Bookman Old Style" pitchFamily="18" charset="0"/>
                <a:cs typeface="Times New Roman" pitchFamily="18" charset="0"/>
              </a:rPr>
              <a:t> </a:t>
            </a:r>
            <a:endParaRPr lang="en-GB" sz="2800" dirty="0">
              <a:solidFill>
                <a:srgbClr val="000000"/>
              </a:solidFill>
              <a:latin typeface="Bookman Old Style" pitchFamily="18" charset="0"/>
              <a:cs typeface="Times New Roman" pitchFamily="18" charset="0"/>
            </a:endParaRPr>
          </a:p>
          <a:p>
            <a:pPr algn="just"/>
            <a:r>
              <a:rPr lang="en-GB" sz="2800" dirty="0">
                <a:solidFill>
                  <a:srgbClr val="000000"/>
                </a:solidFill>
                <a:latin typeface="Bookman Old Style" pitchFamily="18" charset="0"/>
                <a:cs typeface="Times New Roman" pitchFamily="18" charset="0"/>
              </a:rPr>
              <a:t> </a:t>
            </a:r>
          </a:p>
          <a:p>
            <a:pPr algn="just"/>
            <a:r>
              <a:rPr lang="en-GB" sz="2800" dirty="0" err="1">
                <a:solidFill>
                  <a:srgbClr val="000000"/>
                </a:solidFill>
                <a:latin typeface="Bookman Old Style" pitchFamily="18" charset="0"/>
                <a:cs typeface="Times New Roman" pitchFamily="18" charset="0"/>
              </a:rPr>
              <a:t>Με</a:t>
            </a:r>
            <a:r>
              <a:rPr lang="en-GB" sz="2800" dirty="0">
                <a:solidFill>
                  <a:srgbClr val="000000"/>
                </a:solidFill>
                <a:latin typeface="Bookman Old Style" pitchFamily="18" charset="0"/>
                <a:cs typeface="Times New Roman" pitchFamily="18" charset="0"/>
              </a:rPr>
              <a:t> β</a:t>
            </a:r>
            <a:r>
              <a:rPr lang="en-GB" sz="2800" dirty="0" err="1">
                <a:solidFill>
                  <a:srgbClr val="000000"/>
                </a:solidFill>
                <a:latin typeface="Bookman Old Style" pitchFamily="18" charset="0"/>
                <a:cs typeface="Times New Roman" pitchFamily="18" charset="0"/>
              </a:rPr>
              <a:t>άση</a:t>
            </a:r>
            <a:r>
              <a:rPr lang="en-GB" sz="2800" dirty="0">
                <a:solidFill>
                  <a:srgbClr val="000000"/>
                </a:solidFill>
                <a:latin typeface="Bookman Old Style" pitchFamily="18" charset="0"/>
                <a:cs typeface="Times New Roman" pitchFamily="18" charset="0"/>
              </a:rPr>
              <a:t> τα παραπ</a:t>
            </a:r>
            <a:r>
              <a:rPr lang="en-GB" sz="2800" dirty="0" err="1">
                <a:solidFill>
                  <a:srgbClr val="000000"/>
                </a:solidFill>
                <a:latin typeface="Bookman Old Style" pitchFamily="18" charset="0"/>
                <a:cs typeface="Times New Roman" pitchFamily="18" charset="0"/>
              </a:rPr>
              <a:t>άνω</a:t>
            </a:r>
            <a:r>
              <a:rPr lang="en-GB" sz="2800" dirty="0">
                <a:solidFill>
                  <a:srgbClr val="000000"/>
                </a:solidFill>
                <a:latin typeface="Bookman Old Style" pitchFamily="18" charset="0"/>
                <a:cs typeface="Times New Roman" pitchFamily="18" charset="0"/>
              </a:rPr>
              <a:t>, π</a:t>
            </a:r>
            <a:r>
              <a:rPr lang="en-GB" sz="2800" dirty="0" err="1">
                <a:solidFill>
                  <a:srgbClr val="000000"/>
                </a:solidFill>
                <a:latin typeface="Bookman Old Style" pitchFamily="18" charset="0"/>
                <a:cs typeface="Times New Roman" pitchFamily="18" charset="0"/>
              </a:rPr>
              <a:t>όσ</a:t>
            </a:r>
            <a:r>
              <a:rPr lang="en-GB" sz="2800" dirty="0">
                <a:solidFill>
                  <a:srgbClr val="000000"/>
                </a:solidFill>
                <a:latin typeface="Bookman Old Style" pitchFamily="18" charset="0"/>
                <a:cs typeface="Times New Roman" pitchFamily="18" charset="0"/>
              </a:rPr>
              <a:t>α νέα δικαιώματα θα πρέπει να διανείμει η εταιρία στους μετόχους της.</a:t>
            </a:r>
            <a:br>
              <a:rPr lang="en-GB" sz="2800" dirty="0">
                <a:solidFill>
                  <a:srgbClr val="000000"/>
                </a:solidFill>
                <a:latin typeface="Bookman Old Style" pitchFamily="18" charset="0"/>
                <a:cs typeface="Times New Roman" pitchFamily="18" charset="0"/>
              </a:rPr>
            </a:br>
            <a:r>
              <a:rPr lang="en-GB" sz="2800" dirty="0">
                <a:solidFill>
                  <a:srgbClr val="000000"/>
                </a:solidFill>
                <a:latin typeface="Bookman Old Style" pitchFamily="18" charset="0"/>
                <a:cs typeface="Times New Roman" pitchFamily="18" charset="0"/>
              </a:rPr>
              <a:t>(α) 1.000.000     </a:t>
            </a:r>
            <a:r>
              <a:rPr lang="el-GR" sz="2800" dirty="0" smtClean="0">
                <a:solidFill>
                  <a:srgbClr val="000000"/>
                </a:solidFill>
                <a:latin typeface="Bookman Old Style" pitchFamily="18" charset="0"/>
                <a:cs typeface="Times New Roman" pitchFamily="18" charset="0"/>
              </a:rPr>
              <a:t>    </a:t>
            </a:r>
            <a:r>
              <a:rPr lang="en-GB" sz="2800" dirty="0" smtClean="0">
                <a:solidFill>
                  <a:srgbClr val="000000"/>
                </a:solidFill>
                <a:latin typeface="Bookman Old Style" pitchFamily="18" charset="0"/>
                <a:cs typeface="Times New Roman" pitchFamily="18" charset="0"/>
              </a:rPr>
              <a:t>(</a:t>
            </a:r>
            <a:r>
              <a:rPr lang="en-GB" sz="2800" dirty="0">
                <a:solidFill>
                  <a:srgbClr val="000000"/>
                </a:solidFill>
                <a:latin typeface="Bookman Old Style" pitchFamily="18" charset="0"/>
                <a:cs typeface="Times New Roman" pitchFamily="18" charset="0"/>
              </a:rPr>
              <a:t>β) 6.000.000	+       </a:t>
            </a:r>
          </a:p>
          <a:p>
            <a:pPr algn="just"/>
            <a:r>
              <a:rPr lang="en-GB" sz="2800" dirty="0">
                <a:solidFill>
                  <a:srgbClr val="000000"/>
                </a:solidFill>
                <a:latin typeface="Bookman Old Style" pitchFamily="18" charset="0"/>
                <a:cs typeface="Times New Roman" pitchFamily="18" charset="0"/>
              </a:rPr>
              <a:t>(γ) 7.000.000  </a:t>
            </a:r>
            <a:r>
              <a:rPr lang="el-GR" sz="2800" dirty="0" smtClean="0">
                <a:solidFill>
                  <a:srgbClr val="000000"/>
                </a:solidFill>
                <a:latin typeface="Bookman Old Style" pitchFamily="18" charset="0"/>
                <a:cs typeface="Times New Roman" pitchFamily="18" charset="0"/>
              </a:rPr>
              <a:t>   </a:t>
            </a:r>
            <a:r>
              <a:rPr lang="en-GB" sz="2800" dirty="0" smtClean="0">
                <a:solidFill>
                  <a:srgbClr val="000000"/>
                </a:solidFill>
                <a:latin typeface="Bookman Old Style" pitchFamily="18" charset="0"/>
                <a:cs typeface="Times New Roman" pitchFamily="18" charset="0"/>
              </a:rPr>
              <a:t>    </a:t>
            </a:r>
            <a:r>
              <a:rPr lang="en-GB" sz="2800" dirty="0">
                <a:solidFill>
                  <a:srgbClr val="000000"/>
                </a:solidFill>
                <a:latin typeface="Bookman Old Style" pitchFamily="18" charset="0"/>
                <a:cs typeface="Times New Roman" pitchFamily="18" charset="0"/>
              </a:rPr>
              <a:t>(δ) </a:t>
            </a:r>
            <a:r>
              <a:rPr lang="el-GR" sz="2800" dirty="0" smtClean="0">
                <a:solidFill>
                  <a:srgbClr val="000000"/>
                </a:solidFill>
                <a:latin typeface="Bookman Old Style" pitchFamily="18" charset="0"/>
                <a:cs typeface="Times New Roman" pitchFamily="18" charset="0"/>
              </a:rPr>
              <a:t>κανένα από τα προηγούμενα</a:t>
            </a:r>
            <a:endParaRPr lang="en-GB" sz="2800" dirty="0">
              <a:solidFill>
                <a:srgbClr val="000000"/>
              </a:solidFill>
              <a:latin typeface="Bookman Old Style" pitchFamily="18" charset="0"/>
              <a:cs typeface="Times New Roman" pitchFamily="18" charset="0"/>
            </a:endParaRPr>
          </a:p>
        </p:txBody>
      </p:sp>
    </p:spTree>
    <p:extLst>
      <p:ext uri="{BB962C8B-B14F-4D97-AF65-F5344CB8AC3E}">
        <p14:creationId xmlns:p14="http://schemas.microsoft.com/office/powerpoint/2010/main" val="686901742"/>
      </p:ext>
    </p:extLst>
  </p:cSld>
  <p:clrMapOvr>
    <a:masterClrMapping/>
  </p:clrMapOvr>
  <p:transition spd="med">
    <p:random/>
    <p:sndAc>
      <p:stSnd>
        <p:snd r:embed="rId2" name="projctor.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p:nvPr>
        </p:nvSpPr>
        <p:spPr>
          <a:xfrm>
            <a:off x="-228600" y="0"/>
            <a:ext cx="9372600" cy="6858000"/>
          </a:xfrm>
          <a:solidFill>
            <a:schemeClr val="bg1"/>
          </a:solidFill>
        </p:spPr>
        <p:txBody>
          <a:bodyPr/>
          <a:lstStyle/>
          <a:p>
            <a:pPr algn="just"/>
            <a:r>
              <a:rPr lang="en-GB" sz="2800" dirty="0" err="1">
                <a:solidFill>
                  <a:srgbClr val="000000"/>
                </a:solidFill>
                <a:latin typeface="Bookman Old Style" pitchFamily="18" charset="0"/>
                <a:cs typeface="Times New Roman" pitchFamily="18" charset="0"/>
              </a:rPr>
              <a:t>Ετ</a:t>
            </a:r>
            <a:r>
              <a:rPr lang="en-GB" sz="2800" dirty="0">
                <a:solidFill>
                  <a:srgbClr val="000000"/>
                </a:solidFill>
                <a:latin typeface="Bookman Old Style" pitchFamily="18" charset="0"/>
                <a:cs typeface="Times New Roman" pitchFamily="18" charset="0"/>
              </a:rPr>
              <a:t>αιρία αποφασίζει την αύξηση του μετοχικού της κεφαλαίου με διανομή δικαιωμάτων στους παλαιού, μετόχους για την απορρόφηση της έκδοσης 1.000.000 νέων κοινών μετοχών με σκοπό την άντληση 10.000.000 € από αυτούς. Η </a:t>
            </a:r>
            <a:r>
              <a:rPr lang="en-GB" sz="2800" dirty="0" err="1">
                <a:solidFill>
                  <a:srgbClr val="000000"/>
                </a:solidFill>
                <a:latin typeface="Bookman Old Style" pitchFamily="18" charset="0"/>
                <a:cs typeface="Times New Roman" pitchFamily="18" charset="0"/>
              </a:rPr>
              <a:t>ετ</a:t>
            </a:r>
            <a:r>
              <a:rPr lang="en-GB" sz="2800" dirty="0">
                <a:solidFill>
                  <a:srgbClr val="000000"/>
                </a:solidFill>
                <a:latin typeface="Bookman Old Style" pitchFamily="18" charset="0"/>
                <a:cs typeface="Times New Roman" pitchFamily="18" charset="0"/>
              </a:rPr>
              <a:t>αιρία έχει ήδη εκδώσει 6.000.000 μετοχές οι οποίες διακινούνται στο </a:t>
            </a:r>
            <a:r>
              <a:rPr lang="en-GB" sz="2800" dirty="0" smtClean="0">
                <a:solidFill>
                  <a:srgbClr val="000000"/>
                </a:solidFill>
                <a:latin typeface="Bookman Old Style" pitchFamily="18" charset="0"/>
                <a:cs typeface="Times New Roman" pitchFamily="18" charset="0"/>
              </a:rPr>
              <a:t>χρηματιστήριο.</a:t>
            </a:r>
            <a:endParaRPr lang="en-GB" sz="2800" dirty="0">
              <a:solidFill>
                <a:srgbClr val="000000"/>
              </a:solidFill>
              <a:latin typeface="Bookman Old Style" pitchFamily="18" charset="0"/>
              <a:cs typeface="Times New Roman" pitchFamily="18" charset="0"/>
            </a:endParaRPr>
          </a:p>
          <a:p>
            <a:pPr algn="just"/>
            <a:r>
              <a:rPr lang="en-GB" sz="2800" dirty="0" err="1" smtClean="0">
                <a:solidFill>
                  <a:srgbClr val="000000"/>
                </a:solidFill>
                <a:latin typeface="Bookman Old Style" pitchFamily="18" charset="0"/>
                <a:cs typeface="Times New Roman" pitchFamily="18" charset="0"/>
              </a:rPr>
              <a:t>Με</a:t>
            </a:r>
            <a:r>
              <a:rPr lang="en-GB" sz="2800" dirty="0" smtClean="0">
                <a:solidFill>
                  <a:srgbClr val="000000"/>
                </a:solidFill>
                <a:latin typeface="Bookman Old Style" pitchFamily="18" charset="0"/>
                <a:cs typeface="Times New Roman" pitchFamily="18" charset="0"/>
              </a:rPr>
              <a:t> </a:t>
            </a:r>
            <a:r>
              <a:rPr lang="en-GB" sz="2800" dirty="0">
                <a:solidFill>
                  <a:srgbClr val="000000"/>
                </a:solidFill>
                <a:latin typeface="Bookman Old Style" pitchFamily="18" charset="0"/>
                <a:cs typeface="Times New Roman" pitchFamily="18" charset="0"/>
              </a:rPr>
              <a:t>β</a:t>
            </a:r>
            <a:r>
              <a:rPr lang="en-GB" sz="2800" dirty="0" err="1">
                <a:solidFill>
                  <a:srgbClr val="000000"/>
                </a:solidFill>
                <a:latin typeface="Bookman Old Style" pitchFamily="18" charset="0"/>
                <a:cs typeface="Times New Roman" pitchFamily="18" charset="0"/>
              </a:rPr>
              <a:t>άση</a:t>
            </a:r>
            <a:r>
              <a:rPr lang="en-GB" sz="2800" dirty="0">
                <a:solidFill>
                  <a:srgbClr val="000000"/>
                </a:solidFill>
                <a:latin typeface="Bookman Old Style" pitchFamily="18" charset="0"/>
                <a:cs typeface="Times New Roman" pitchFamily="18" charset="0"/>
              </a:rPr>
              <a:t> τα παραπ</a:t>
            </a:r>
            <a:r>
              <a:rPr lang="en-GB" sz="2800" dirty="0" err="1">
                <a:solidFill>
                  <a:srgbClr val="000000"/>
                </a:solidFill>
                <a:latin typeface="Bookman Old Style" pitchFamily="18" charset="0"/>
                <a:cs typeface="Times New Roman" pitchFamily="18" charset="0"/>
              </a:rPr>
              <a:t>άνω</a:t>
            </a:r>
            <a:r>
              <a:rPr lang="en-GB" sz="2800" dirty="0">
                <a:solidFill>
                  <a:srgbClr val="000000"/>
                </a:solidFill>
                <a:latin typeface="Bookman Old Style" pitchFamily="18" charset="0"/>
                <a:cs typeface="Times New Roman" pitchFamily="18" charset="0"/>
              </a:rPr>
              <a:t>, π</a:t>
            </a:r>
            <a:r>
              <a:rPr lang="en-GB" sz="2800" dirty="0" err="1">
                <a:solidFill>
                  <a:srgbClr val="000000"/>
                </a:solidFill>
                <a:latin typeface="Bookman Old Style" pitchFamily="18" charset="0"/>
                <a:cs typeface="Times New Roman" pitchFamily="18" charset="0"/>
              </a:rPr>
              <a:t>οι</a:t>
            </a:r>
            <a:r>
              <a:rPr lang="en-GB" sz="2800" dirty="0">
                <a:solidFill>
                  <a:srgbClr val="000000"/>
                </a:solidFill>
                <a:latin typeface="Bookman Old Style" pitchFamily="18" charset="0"/>
                <a:cs typeface="Times New Roman" pitchFamily="18" charset="0"/>
              </a:rPr>
              <a:t>α είναι η τιμή </a:t>
            </a:r>
            <a:r>
              <a:rPr lang="en-GB" sz="2800" dirty="0" smtClean="0">
                <a:solidFill>
                  <a:srgbClr val="000000"/>
                </a:solidFill>
                <a:latin typeface="Bookman Old Style" pitchFamily="18" charset="0"/>
                <a:cs typeface="Times New Roman" pitchFamily="18" charset="0"/>
              </a:rPr>
              <a:t>συμμετοχής</a:t>
            </a:r>
            <a:r>
              <a:rPr lang="el-GR" sz="2800" dirty="0">
                <a:solidFill>
                  <a:srgbClr val="000000"/>
                </a:solidFill>
                <a:latin typeface="Bookman Old Style" pitchFamily="18" charset="0"/>
                <a:cs typeface="Times New Roman" pitchFamily="18" charset="0"/>
              </a:rPr>
              <a:t> (τιμή προεγγραφής των νέων </a:t>
            </a:r>
            <a:r>
              <a:rPr lang="el-GR" sz="2800" dirty="0" smtClean="0">
                <a:solidFill>
                  <a:srgbClr val="000000"/>
                </a:solidFill>
                <a:latin typeface="Bookman Old Style" pitchFamily="18" charset="0"/>
                <a:cs typeface="Times New Roman" pitchFamily="18" charset="0"/>
              </a:rPr>
              <a:t>μετοχών)  </a:t>
            </a:r>
            <a:r>
              <a:rPr lang="en-GB" sz="2800" dirty="0" smtClean="0">
                <a:solidFill>
                  <a:srgbClr val="000000"/>
                </a:solidFill>
                <a:latin typeface="Bookman Old Style" pitchFamily="18" charset="0"/>
                <a:cs typeface="Times New Roman" pitchFamily="18" charset="0"/>
              </a:rPr>
              <a:t>α</a:t>
            </a:r>
            <a:r>
              <a:rPr lang="en-GB" sz="2800" dirty="0" err="1" smtClean="0">
                <a:solidFill>
                  <a:srgbClr val="000000"/>
                </a:solidFill>
                <a:latin typeface="Bookman Old Style" pitchFamily="18" charset="0"/>
                <a:cs typeface="Times New Roman" pitchFamily="18" charset="0"/>
              </a:rPr>
              <a:t>νά</a:t>
            </a:r>
            <a:r>
              <a:rPr lang="en-GB" sz="2800" dirty="0" smtClean="0">
                <a:solidFill>
                  <a:srgbClr val="000000"/>
                </a:solidFill>
                <a:latin typeface="Bookman Old Style" pitchFamily="18" charset="0"/>
                <a:cs typeface="Times New Roman" pitchFamily="18" charset="0"/>
              </a:rPr>
              <a:t> </a:t>
            </a:r>
            <a:r>
              <a:rPr lang="en-GB" sz="2800" dirty="0">
                <a:solidFill>
                  <a:srgbClr val="000000"/>
                </a:solidFill>
                <a:latin typeface="Bookman Old Style" pitchFamily="18" charset="0"/>
                <a:cs typeface="Times New Roman" pitchFamily="18" charset="0"/>
              </a:rPr>
              <a:t>προσφερόμενη μετοχή;</a:t>
            </a:r>
          </a:p>
          <a:p>
            <a:pPr algn="just"/>
            <a:r>
              <a:rPr lang="en-GB" sz="2800" dirty="0" smtClean="0">
                <a:solidFill>
                  <a:srgbClr val="000000"/>
                </a:solidFill>
                <a:latin typeface="Bookman Old Style" pitchFamily="18" charset="0"/>
                <a:cs typeface="Times New Roman" pitchFamily="18" charset="0"/>
              </a:rPr>
              <a:t>(</a:t>
            </a:r>
            <a:r>
              <a:rPr lang="en-GB" sz="2800" dirty="0">
                <a:solidFill>
                  <a:srgbClr val="000000"/>
                </a:solidFill>
                <a:latin typeface="Bookman Old Style" pitchFamily="18" charset="0"/>
                <a:cs typeface="Times New Roman" pitchFamily="18" charset="0"/>
              </a:rPr>
              <a:t>α) 4€                     	(β) 6€    </a:t>
            </a:r>
          </a:p>
          <a:p>
            <a:pPr algn="just"/>
            <a:r>
              <a:rPr lang="en-GB" sz="2800" dirty="0" smtClean="0">
                <a:solidFill>
                  <a:srgbClr val="000000"/>
                </a:solidFill>
                <a:latin typeface="Bookman Old Style" pitchFamily="18" charset="0"/>
                <a:cs typeface="Times New Roman" pitchFamily="18" charset="0"/>
              </a:rPr>
              <a:t>(</a:t>
            </a:r>
            <a:r>
              <a:rPr lang="en-GB" sz="2800" dirty="0">
                <a:solidFill>
                  <a:srgbClr val="000000"/>
                </a:solidFill>
                <a:latin typeface="Bookman Old Style" pitchFamily="18" charset="0"/>
                <a:cs typeface="Times New Roman" pitchFamily="18" charset="0"/>
              </a:rPr>
              <a:t>γ) 7€                             (δ) 10€ +</a:t>
            </a:r>
          </a:p>
          <a:p>
            <a:pPr algn="just"/>
            <a:r>
              <a:rPr lang="el-GR" sz="2800" dirty="0" smtClean="0">
                <a:solidFill>
                  <a:srgbClr val="000000"/>
                </a:solidFill>
                <a:latin typeface="Bookman Old Style" pitchFamily="18" charset="0"/>
                <a:cs typeface="Times New Roman" pitchFamily="18" charset="0"/>
              </a:rPr>
              <a:t>Διαιρούμε το ποσό άντλησης με τον αριθμό των μετοχών (μέχρι τώρα ορίζαμε την τιμή και ζητούσαμε τον αριθμό των μετοχών</a:t>
            </a:r>
            <a:r>
              <a:rPr lang="el-GR" sz="2400" dirty="0" smtClean="0">
                <a:solidFill>
                  <a:srgbClr val="000000"/>
                </a:solidFill>
                <a:latin typeface="Bookman Old Style" pitchFamily="18" charset="0"/>
                <a:cs typeface="Times New Roman" pitchFamily="18" charset="0"/>
              </a:rPr>
              <a:t>) </a:t>
            </a:r>
            <a:endParaRPr lang="en-GB" sz="2400" dirty="0">
              <a:solidFill>
                <a:srgbClr val="000000"/>
              </a:solidFill>
              <a:latin typeface="Bookman Old Style" pitchFamily="18" charset="0"/>
              <a:cs typeface="Times New Roman" pitchFamily="18" charset="0"/>
            </a:endParaRPr>
          </a:p>
        </p:txBody>
      </p:sp>
    </p:spTree>
    <p:extLst>
      <p:ext uri="{BB962C8B-B14F-4D97-AF65-F5344CB8AC3E}">
        <p14:creationId xmlns:p14="http://schemas.microsoft.com/office/powerpoint/2010/main" val="4244129988"/>
      </p:ext>
    </p:extLst>
  </p:cSld>
  <p:clrMapOvr>
    <a:masterClrMapping/>
  </p:clrMapOvr>
  <p:transition spd="med">
    <p:random/>
    <p:sndAc>
      <p:stSnd>
        <p:snd r:embed="rId2" name="projctor.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p:nvPr>
        </p:nvSpPr>
        <p:spPr>
          <a:xfrm>
            <a:off x="0" y="0"/>
            <a:ext cx="9144000" cy="6858000"/>
          </a:xfrm>
          <a:solidFill>
            <a:srgbClr val="FEFEF4"/>
          </a:solidFill>
        </p:spPr>
        <p:txBody>
          <a:bodyPr/>
          <a:lstStyle/>
          <a:p>
            <a:pPr algn="just">
              <a:lnSpc>
                <a:spcPct val="90000"/>
              </a:lnSpc>
              <a:spcBef>
                <a:spcPct val="5000"/>
              </a:spcBef>
            </a:pPr>
            <a:r>
              <a:rPr lang="en-GB" sz="2500" dirty="0" err="1" smtClean="0">
                <a:solidFill>
                  <a:srgbClr val="000000"/>
                </a:solidFill>
                <a:latin typeface="Bookman Old Style" pitchFamily="18" charset="0"/>
                <a:cs typeface="Times New Roman" pitchFamily="18" charset="0"/>
              </a:rPr>
              <a:t>Όλ</a:t>
            </a:r>
            <a:r>
              <a:rPr lang="en-GB" sz="2500" dirty="0" smtClean="0">
                <a:solidFill>
                  <a:srgbClr val="000000"/>
                </a:solidFill>
                <a:latin typeface="Bookman Old Style" pitchFamily="18" charset="0"/>
                <a:cs typeface="Times New Roman" pitchFamily="18" charset="0"/>
              </a:rPr>
              <a:t>α </a:t>
            </a:r>
            <a:r>
              <a:rPr lang="en-GB" sz="2500" dirty="0">
                <a:solidFill>
                  <a:srgbClr val="000000"/>
                </a:solidFill>
                <a:latin typeface="Bookman Old Style" pitchFamily="18" charset="0"/>
                <a:cs typeface="Times New Roman" pitchFamily="18" charset="0"/>
              </a:rPr>
              <a:t>τα ακόλουθα είναι αληθή, εκτός από:</a:t>
            </a:r>
          </a:p>
          <a:p>
            <a:pPr algn="just">
              <a:lnSpc>
                <a:spcPct val="90000"/>
              </a:lnSpc>
              <a:spcBef>
                <a:spcPct val="5000"/>
              </a:spcBef>
            </a:pPr>
            <a:r>
              <a:rPr lang="en-GB" sz="2500" dirty="0">
                <a:solidFill>
                  <a:srgbClr val="000000"/>
                </a:solidFill>
                <a:latin typeface="Bookman Old Style" pitchFamily="18" charset="0"/>
                <a:cs typeface="Times New Roman" pitchFamily="18" charset="0"/>
              </a:rPr>
              <a:t>(α) Η </a:t>
            </a:r>
            <a:r>
              <a:rPr lang="en-GB" sz="2500" dirty="0" err="1">
                <a:solidFill>
                  <a:srgbClr val="000000"/>
                </a:solidFill>
                <a:latin typeface="Bookman Old Style" pitchFamily="18" charset="0"/>
                <a:cs typeface="Times New Roman" pitchFamily="18" charset="0"/>
              </a:rPr>
              <a:t>τιμή</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έκδοσης</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των</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νέων</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μετοχών</a:t>
            </a:r>
            <a:r>
              <a:rPr lang="en-GB" sz="2500" dirty="0">
                <a:solidFill>
                  <a:srgbClr val="000000"/>
                </a:solidFill>
                <a:latin typeface="Bookman Old Style" pitchFamily="18" charset="0"/>
                <a:cs typeface="Times New Roman" pitchFamily="18" charset="0"/>
              </a:rPr>
              <a:t> π</a:t>
            </a:r>
            <a:r>
              <a:rPr lang="en-GB" sz="2500" dirty="0" err="1">
                <a:solidFill>
                  <a:srgbClr val="000000"/>
                </a:solidFill>
                <a:latin typeface="Bookman Old Style" pitchFamily="18" charset="0"/>
                <a:cs typeface="Times New Roman" pitchFamily="18" charset="0"/>
              </a:rPr>
              <a:t>ροσδιορίζετ</a:t>
            </a:r>
            <a:r>
              <a:rPr lang="en-GB" sz="2500" dirty="0">
                <a:solidFill>
                  <a:srgbClr val="000000"/>
                </a:solidFill>
                <a:latin typeface="Bookman Old Style" pitchFamily="18" charset="0"/>
                <a:cs typeface="Times New Roman" pitchFamily="18" charset="0"/>
              </a:rPr>
              <a:t>αι από την εταιρία και στην περίπτωση νεοεισαγόμενης εταιρίας στο </a:t>
            </a:r>
            <a:r>
              <a:rPr lang="en-GB" sz="2500" dirty="0" smtClean="0">
                <a:solidFill>
                  <a:srgbClr val="000000"/>
                </a:solidFill>
                <a:latin typeface="Bookman Old Style" pitchFamily="18" charset="0"/>
                <a:cs typeface="Times New Roman" pitchFamily="18" charset="0"/>
              </a:rPr>
              <a:t>Χ.Α, </a:t>
            </a:r>
            <a:r>
              <a:rPr lang="en-GB" sz="2500" dirty="0">
                <a:solidFill>
                  <a:srgbClr val="000000"/>
                </a:solidFill>
                <a:latin typeface="Bookman Old Style" pitchFamily="18" charset="0"/>
                <a:cs typeface="Times New Roman" pitchFamily="18" charset="0"/>
              </a:rPr>
              <a:t>η τιμή έκδοσης της μετοχής προσδιορίζεται από τον ανάδοχο με σύμφωνη γνώμη της εταιρίας.</a:t>
            </a:r>
          </a:p>
          <a:p>
            <a:pPr algn="just">
              <a:lnSpc>
                <a:spcPct val="90000"/>
              </a:lnSpc>
              <a:spcBef>
                <a:spcPct val="5000"/>
              </a:spcBef>
            </a:pPr>
            <a:r>
              <a:rPr lang="en-GB" sz="2500" dirty="0">
                <a:solidFill>
                  <a:srgbClr val="000000"/>
                </a:solidFill>
                <a:latin typeface="Bookman Old Style" pitchFamily="18" charset="0"/>
                <a:cs typeface="Times New Roman" pitchFamily="18" charset="0"/>
              </a:rPr>
              <a:t>(β)  Η </a:t>
            </a:r>
            <a:r>
              <a:rPr lang="en-GB" sz="2500" dirty="0" err="1">
                <a:solidFill>
                  <a:srgbClr val="000000"/>
                </a:solidFill>
                <a:latin typeface="Bookman Old Style" pitchFamily="18" charset="0"/>
                <a:cs typeface="Times New Roman" pitchFamily="18" charset="0"/>
              </a:rPr>
              <a:t>τιμή</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έκδοσης</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των</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νέων</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μετοχών</a:t>
            </a:r>
            <a:r>
              <a:rPr lang="en-GB" sz="2500" dirty="0">
                <a:solidFill>
                  <a:srgbClr val="000000"/>
                </a:solidFill>
                <a:latin typeface="Bookman Old Style" pitchFamily="18" charset="0"/>
                <a:cs typeface="Times New Roman" pitchFamily="18" charset="0"/>
              </a:rPr>
              <a:t> μπ</a:t>
            </a:r>
            <a:r>
              <a:rPr lang="en-GB" sz="2500" dirty="0" err="1">
                <a:solidFill>
                  <a:srgbClr val="000000"/>
                </a:solidFill>
                <a:latin typeface="Bookman Old Style" pitchFamily="18" charset="0"/>
                <a:cs typeface="Times New Roman" pitchFamily="18" charset="0"/>
              </a:rPr>
              <a:t>ορεί</a:t>
            </a:r>
            <a:r>
              <a:rPr lang="en-GB" sz="2500" dirty="0">
                <a:solidFill>
                  <a:srgbClr val="000000"/>
                </a:solidFill>
                <a:latin typeface="Bookman Old Style" pitchFamily="18" charset="0"/>
                <a:cs typeface="Times New Roman" pitchFamily="18" charset="0"/>
              </a:rPr>
              <a:t> και </a:t>
            </a:r>
            <a:r>
              <a:rPr lang="en-GB" sz="2500" dirty="0" err="1">
                <a:solidFill>
                  <a:srgbClr val="000000"/>
                </a:solidFill>
                <a:latin typeface="Bookman Old Style" pitchFamily="18" charset="0"/>
                <a:cs typeface="Times New Roman" pitchFamily="18" charset="0"/>
              </a:rPr>
              <a:t>συνήθως</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είν</a:t>
            </a:r>
            <a:r>
              <a:rPr lang="en-GB" sz="2500" dirty="0">
                <a:solidFill>
                  <a:srgbClr val="000000"/>
                </a:solidFill>
                <a:latin typeface="Bookman Old Style" pitchFamily="18" charset="0"/>
                <a:cs typeface="Times New Roman" pitchFamily="18" charset="0"/>
              </a:rPr>
              <a:t>αι </a:t>
            </a:r>
            <a:r>
              <a:rPr lang="en-GB" sz="2500" b="1" dirty="0">
                <a:solidFill>
                  <a:srgbClr val="FF0000"/>
                </a:solidFill>
                <a:latin typeface="Bookman Old Style" pitchFamily="18" charset="0"/>
                <a:cs typeface="Times New Roman" pitchFamily="18" charset="0"/>
              </a:rPr>
              <a:t>χαμηλότερη</a:t>
            </a:r>
            <a:r>
              <a:rPr lang="en-GB" sz="2500" dirty="0">
                <a:solidFill>
                  <a:srgbClr val="000000"/>
                </a:solidFill>
                <a:latin typeface="Bookman Old Style" pitchFamily="18" charset="0"/>
                <a:cs typeface="Times New Roman" pitchFamily="18" charset="0"/>
              </a:rPr>
              <a:t> από την ονομαστική τιμή (αξία) της μετοχής.  +</a:t>
            </a:r>
          </a:p>
          <a:p>
            <a:pPr algn="just">
              <a:lnSpc>
                <a:spcPct val="90000"/>
              </a:lnSpc>
              <a:spcBef>
                <a:spcPct val="5000"/>
              </a:spcBef>
            </a:pPr>
            <a:r>
              <a:rPr lang="en-GB" sz="2500" dirty="0">
                <a:solidFill>
                  <a:srgbClr val="000000"/>
                </a:solidFill>
                <a:latin typeface="Bookman Old Style" pitchFamily="18" charset="0"/>
                <a:cs typeface="Times New Roman" pitchFamily="18" charset="0"/>
              </a:rPr>
              <a:t>(γ)  </a:t>
            </a:r>
            <a:r>
              <a:rPr lang="en-GB" sz="2500" dirty="0" err="1">
                <a:solidFill>
                  <a:srgbClr val="000000"/>
                </a:solidFill>
                <a:latin typeface="Bookman Old Style" pitchFamily="18" charset="0"/>
                <a:cs typeface="Times New Roman" pitchFamily="18" charset="0"/>
              </a:rPr>
              <a:t>Όσο</a:t>
            </a:r>
            <a:r>
              <a:rPr lang="en-GB" sz="2500" dirty="0">
                <a:solidFill>
                  <a:srgbClr val="000000"/>
                </a:solidFill>
                <a:latin typeface="Bookman Old Style" pitchFamily="18" charset="0"/>
                <a:cs typeface="Times New Roman" pitchFamily="18" charset="0"/>
              </a:rPr>
              <a:t> χα</a:t>
            </a:r>
            <a:r>
              <a:rPr lang="en-GB" sz="2500" dirty="0" err="1">
                <a:solidFill>
                  <a:srgbClr val="000000"/>
                </a:solidFill>
                <a:latin typeface="Bookman Old Style" pitchFamily="18" charset="0"/>
                <a:cs typeface="Times New Roman" pitchFamily="18" charset="0"/>
              </a:rPr>
              <a:t>μηλότερη</a:t>
            </a:r>
            <a:r>
              <a:rPr lang="en-GB" sz="2500" dirty="0">
                <a:solidFill>
                  <a:srgbClr val="000000"/>
                </a:solidFill>
                <a:latin typeface="Bookman Old Style" pitchFamily="18" charset="0"/>
                <a:cs typeface="Times New Roman" pitchFamily="18" charset="0"/>
              </a:rPr>
              <a:t> </a:t>
            </a:r>
            <a:r>
              <a:rPr lang="en-GB" sz="2500" dirty="0" err="1">
                <a:solidFill>
                  <a:srgbClr val="000000"/>
                </a:solidFill>
                <a:latin typeface="Bookman Old Style" pitchFamily="18" charset="0"/>
                <a:cs typeface="Times New Roman" pitchFamily="18" charset="0"/>
              </a:rPr>
              <a:t>είν</a:t>
            </a:r>
            <a:r>
              <a:rPr lang="en-GB" sz="2500" dirty="0">
                <a:solidFill>
                  <a:srgbClr val="000000"/>
                </a:solidFill>
                <a:latin typeface="Bookman Old Style" pitchFamily="18" charset="0"/>
                <a:cs typeface="Times New Roman" pitchFamily="18" charset="0"/>
              </a:rPr>
              <a:t>αι η τιμή έκδοσης των νέων μετοχών, τόσο υψηλότερη είναι η θεωρητική αξία του δικαιώματος εγγραφής.</a:t>
            </a:r>
          </a:p>
          <a:p>
            <a:pPr algn="just">
              <a:lnSpc>
                <a:spcPct val="90000"/>
              </a:lnSpc>
              <a:spcBef>
                <a:spcPct val="5000"/>
              </a:spcBef>
            </a:pPr>
            <a:r>
              <a:rPr lang="el-GR" sz="2500" dirty="0">
                <a:solidFill>
                  <a:srgbClr val="000000"/>
                </a:solidFill>
                <a:latin typeface="Bookman Old Style" pitchFamily="18" charset="0"/>
                <a:cs typeface="Times New Roman" pitchFamily="18" charset="0"/>
              </a:rPr>
              <a:t>(δ)  Το Διοικητικό Συμβούλιο του Χ.Α.Α. απαιτεί να μεσολαβήσει τουλάχιστον δωδεκάμηνο χρονικό διάστημα μεταξύ της ημερομηνίας εισαγωγής μιας εταιρίας στο Χρηματιστήριο και της ημερομηνίας αύξησης του μετοχικού κεφαλαίου σε μετρητά ή μεταξύ της ημερομηνίας δύο διαδοχικών αυξήσεων του μετοχικού κεφαλαίου με μετρητά για τις ήδη εισηγμένες εταιρίες στο Χρηματιστήριο. </a:t>
            </a:r>
          </a:p>
        </p:txBody>
      </p:sp>
    </p:spTree>
    <p:extLst>
      <p:ext uri="{BB962C8B-B14F-4D97-AF65-F5344CB8AC3E}">
        <p14:creationId xmlns:p14="http://schemas.microsoft.com/office/powerpoint/2010/main" val="2625196384"/>
      </p:ext>
    </p:extLst>
  </p:cSld>
  <p:clrMapOvr>
    <a:masterClrMapping/>
  </p:clrMapOvr>
  <p:transition spd="med">
    <p:random/>
    <p:sndAc>
      <p:stSnd>
        <p:snd r:embed="rId2" name="projctor.wav"/>
      </p:stSnd>
    </p:sndAc>
  </p:transition>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412776"/>
          </a:xfrm>
          <a:solidFill>
            <a:schemeClr val="bg1"/>
          </a:solidFill>
        </p:spPr>
        <p:txBody>
          <a:bodyPr/>
          <a:lstStyle/>
          <a:p>
            <a:pPr algn="just" eaLnBrk="1" hangingPunct="1"/>
            <a:r>
              <a:rPr lang="el-GR" sz="2800" dirty="0" smtClean="0">
                <a:cs typeface="Times New Roman" pitchFamily="18" charset="0"/>
              </a:rPr>
              <a:t>Αύξηση </a:t>
            </a:r>
            <a:r>
              <a:rPr lang="el-GR" sz="2800" dirty="0" smtClean="0"/>
              <a:t>Μ. Κ.</a:t>
            </a:r>
            <a:r>
              <a:rPr lang="el-GR" sz="2800" dirty="0" smtClean="0">
                <a:cs typeface="Times New Roman" pitchFamily="18" charset="0"/>
              </a:rPr>
              <a:t> με Καταβολή Μετρητών και ταυτόχρονα με Κεφαλαιοποίηση Αποθεματικών ή και Υπεραξίας παγίων και Προσδιορισμός της Προσαρμοσμένης Τιμής της Μετοχής</a:t>
            </a:r>
          </a:p>
        </p:txBody>
      </p:sp>
      <p:sp>
        <p:nvSpPr>
          <p:cNvPr id="55299" name="Rectangle 3"/>
          <p:cNvSpPr>
            <a:spLocks noGrp="1" noChangeArrowheads="1"/>
          </p:cNvSpPr>
          <p:nvPr>
            <p:ph idx="1"/>
          </p:nvPr>
        </p:nvSpPr>
        <p:spPr>
          <a:xfrm>
            <a:off x="0" y="2057400"/>
            <a:ext cx="9144000" cy="4800600"/>
          </a:xfrm>
          <a:solidFill>
            <a:schemeClr val="bg1"/>
          </a:solidFill>
        </p:spPr>
        <p:txBody>
          <a:bodyPr/>
          <a:lstStyle/>
          <a:p>
            <a:pPr algn="just" eaLnBrk="1" hangingPunct="1"/>
            <a:endParaRPr lang="el-GR" dirty="0" smtClean="0">
              <a:solidFill>
                <a:srgbClr val="000000"/>
              </a:solidFill>
            </a:endParaRPr>
          </a:p>
          <a:p>
            <a:pPr algn="just" eaLnBrk="1" hangingPunct="1"/>
            <a:endParaRPr lang="el-GR" sz="2800" dirty="0" smtClean="0">
              <a:solidFill>
                <a:srgbClr val="000000"/>
              </a:solidFill>
              <a:cs typeface="Tahoma" pitchFamily="34" charset="0"/>
            </a:endParaRPr>
          </a:p>
          <a:p>
            <a:pPr algn="just" eaLnBrk="1" hangingPunct="1"/>
            <a:r>
              <a:rPr lang="el-GR" sz="2800" dirty="0" smtClean="0">
                <a:solidFill>
                  <a:srgbClr val="000000"/>
                </a:solidFill>
                <a:cs typeface="Tahoma" pitchFamily="34" charset="0"/>
              </a:rPr>
              <a:t>Τ</a:t>
            </a:r>
            <a:r>
              <a:rPr lang="el-GR" sz="2800" dirty="0" smtClean="0">
                <a:solidFill>
                  <a:srgbClr val="000000"/>
                </a:solidFill>
              </a:rPr>
              <a:t>π</a:t>
            </a:r>
            <a:r>
              <a:rPr lang="el-GR" sz="2800" dirty="0" smtClean="0">
                <a:solidFill>
                  <a:srgbClr val="000000"/>
                </a:solidFill>
                <a:cs typeface="Tahoma" pitchFamily="34" charset="0"/>
              </a:rPr>
              <a:t>= Προσαρμοσμένη (θεωρητική) τιμή της μετοχής.</a:t>
            </a:r>
            <a:endParaRPr lang="el-GR" sz="2800" dirty="0" smtClean="0">
              <a:cs typeface="Times New Roman" pitchFamily="18" charset="0"/>
            </a:endParaRPr>
          </a:p>
          <a:p>
            <a:pPr algn="just" eaLnBrk="1" hangingPunct="1"/>
            <a:r>
              <a:rPr lang="el-GR" sz="2800" dirty="0" err="1" smtClean="0">
                <a:solidFill>
                  <a:srgbClr val="000000"/>
                </a:solidFill>
                <a:cs typeface="Tahoma" pitchFamily="34" charset="0"/>
              </a:rPr>
              <a:t>Τχ=Τιμή</a:t>
            </a:r>
            <a:r>
              <a:rPr lang="el-GR" sz="2800" dirty="0" smtClean="0">
                <a:solidFill>
                  <a:srgbClr val="000000"/>
                </a:solidFill>
                <a:cs typeface="Tahoma" pitchFamily="34" charset="0"/>
              </a:rPr>
              <a:t> κλεισίματος της μετοχής την τελευταία συνεδρίαση του Χρηματιστηρίου πριν την αποκοπή του δικαιώματος. </a:t>
            </a:r>
            <a:endParaRPr lang="el-GR" sz="2800" dirty="0" smtClean="0">
              <a:cs typeface="Times New Roman" pitchFamily="18" charset="0"/>
            </a:endParaRPr>
          </a:p>
          <a:p>
            <a:pPr algn="just" eaLnBrk="1" hangingPunct="1"/>
            <a:r>
              <a:rPr lang="el-GR" sz="2800" dirty="0" smtClean="0">
                <a:solidFill>
                  <a:srgbClr val="000000"/>
                </a:solidFill>
                <a:cs typeface="Tahoma" pitchFamily="34" charset="0"/>
              </a:rPr>
              <a:t>Τε= Τιμή έκδοσης των νέων μετοχών. </a:t>
            </a:r>
            <a:endParaRPr lang="el-GR" sz="2800" dirty="0" smtClean="0">
              <a:cs typeface="Times New Roman" pitchFamily="18" charset="0"/>
            </a:endParaRPr>
          </a:p>
          <a:p>
            <a:pPr algn="just" eaLnBrk="1" hangingPunct="1"/>
            <a:r>
              <a:rPr lang="el-GR" sz="2800" dirty="0" err="1" smtClean="0">
                <a:solidFill>
                  <a:srgbClr val="000000"/>
                </a:solidFill>
                <a:cs typeface="Tahoma" pitchFamily="34" charset="0"/>
              </a:rPr>
              <a:t>Νπ</a:t>
            </a:r>
            <a:r>
              <a:rPr lang="el-GR" sz="2800" dirty="0" smtClean="0">
                <a:solidFill>
                  <a:srgbClr val="000000"/>
                </a:solidFill>
                <a:cs typeface="Tahoma" pitchFamily="34" charset="0"/>
              </a:rPr>
              <a:t>= Αριθμός παλιών μετοχών της εταιρίας που απαιτούνται για την απόκτηση νέων μετοχών. </a:t>
            </a:r>
            <a:endParaRPr lang="el-GR" sz="2800" dirty="0" smtClean="0">
              <a:cs typeface="Times New Roman" pitchFamily="18" charset="0"/>
            </a:endParaRPr>
          </a:p>
        </p:txBody>
      </p:sp>
      <p:graphicFrame>
        <p:nvGraphicFramePr>
          <p:cNvPr id="23556" name="Object 4"/>
          <p:cNvGraphicFramePr>
            <a:graphicFrameLocks noChangeAspect="1"/>
          </p:cNvGraphicFramePr>
          <p:nvPr>
            <p:extLst>
              <p:ext uri="{D42A27DB-BD31-4B8C-83A1-F6EECF244321}">
                <p14:modId xmlns:p14="http://schemas.microsoft.com/office/powerpoint/2010/main" val="766906310"/>
              </p:ext>
            </p:extLst>
          </p:nvPr>
        </p:nvGraphicFramePr>
        <p:xfrm>
          <a:off x="2555776" y="1556792"/>
          <a:ext cx="4059842" cy="1512168"/>
        </p:xfrm>
        <a:graphic>
          <a:graphicData uri="http://schemas.openxmlformats.org/presentationml/2006/ole">
            <mc:AlternateContent xmlns:mc="http://schemas.openxmlformats.org/markup-compatibility/2006">
              <mc:Choice xmlns:v="urn:schemas-microsoft-com:vml" Requires="v">
                <p:oleObj spid="_x0000_s23619" name="Εξίσωση" r:id="rId4" imgW="3136900" imgH="1168400" progId="Equation.3">
                  <p:embed/>
                </p:oleObj>
              </mc:Choice>
              <mc:Fallback>
                <p:oleObj name="Εξίσωση" r:id="rId4" imgW="3136900" imgH="1168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556792"/>
                        <a:ext cx="4059842" cy="1512168"/>
                      </a:xfrm>
                      <a:prstGeom prst="rect">
                        <a:avLst/>
                      </a:prstGeom>
                      <a:noFill/>
                      <a:ln>
                        <a:noFill/>
                      </a:ln>
                      <a:effectLst/>
                      <a:extLst/>
                    </p:spPr>
                  </p:pic>
                </p:oleObj>
              </mc:Fallback>
            </mc:AlternateContent>
          </a:graphicData>
        </a:graphic>
      </p:graphicFrame>
      <p:sp>
        <p:nvSpPr>
          <p:cNvPr id="2" name="Δεξιό βέλος 1"/>
          <p:cNvSpPr/>
          <p:nvPr/>
        </p:nvSpPr>
        <p:spPr bwMode="auto">
          <a:xfrm>
            <a:off x="7740352" y="6381328"/>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wipe(left)">
                                      <p:cBhvr>
                                        <p:cTn id="7" dur="500"/>
                                        <p:tgtEl>
                                          <p:spTgt spid="552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Effect transition="in" filter="wipe(left)">
                                      <p:cBhvr>
                                        <p:cTn id="12" dur="500"/>
                                        <p:tgtEl>
                                          <p:spTgt spid="552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Effect transition="in" filter="wipe(left)">
                                      <p:cBhvr>
                                        <p:cTn id="17" dur="500"/>
                                        <p:tgtEl>
                                          <p:spTgt spid="552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5" end="5"/>
                                            </p:txEl>
                                          </p:spTgt>
                                        </p:tgtEl>
                                        <p:attrNameLst>
                                          <p:attrName>style.visibility</p:attrName>
                                        </p:attrNameLst>
                                      </p:cBhvr>
                                      <p:to>
                                        <p:strVal val="visible"/>
                                      </p:to>
                                    </p:set>
                                    <p:animEffect transition="in" filter="wipe(left)">
                                      <p:cBhvr>
                                        <p:cTn id="22" dur="5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905000"/>
          </a:xfrm>
          <a:solidFill>
            <a:schemeClr val="bg1"/>
          </a:solidFill>
        </p:spPr>
        <p:txBody>
          <a:bodyPr/>
          <a:lstStyle/>
          <a:p>
            <a:pPr algn="ctr" eaLnBrk="1" hangingPunct="1"/>
            <a:r>
              <a:rPr lang="el-GR" sz="3200" b="1" smtClean="0">
                <a:cs typeface="Times New Roman" pitchFamily="18" charset="0"/>
              </a:rPr>
              <a:t>Αύξηση </a:t>
            </a:r>
            <a:r>
              <a:rPr lang="el-GR" sz="3200" b="1" smtClean="0"/>
              <a:t>Μ. Κ.</a:t>
            </a:r>
            <a:r>
              <a:rPr lang="el-GR" sz="3200" b="1" smtClean="0">
                <a:cs typeface="Times New Roman" pitchFamily="18" charset="0"/>
              </a:rPr>
              <a:t> με Καταβολή Μετρητών και ταυτόχρονα με Κεφαλαιοποίηση Αποθεματικών ή και Υπεραξίας παγίων και Προσδιορισμός της Προσαρμοσμένης Τιμής της Μετοχής</a:t>
            </a:r>
          </a:p>
        </p:txBody>
      </p:sp>
      <p:sp>
        <p:nvSpPr>
          <p:cNvPr id="56323" name="Rectangle 3"/>
          <p:cNvSpPr>
            <a:spLocks noGrp="1" noChangeArrowheads="1"/>
          </p:cNvSpPr>
          <p:nvPr>
            <p:ph idx="1"/>
          </p:nvPr>
        </p:nvSpPr>
        <p:spPr>
          <a:xfrm>
            <a:off x="228600" y="2017713"/>
            <a:ext cx="8726488" cy="4611687"/>
          </a:xfrm>
          <a:solidFill>
            <a:schemeClr val="bg1"/>
          </a:solidFill>
        </p:spPr>
        <p:txBody>
          <a:bodyPr/>
          <a:lstStyle/>
          <a:p>
            <a:pPr algn="just" eaLnBrk="1" hangingPunct="1"/>
            <a:endParaRPr lang="el-GR" smtClean="0">
              <a:solidFill>
                <a:srgbClr val="000000"/>
              </a:solidFill>
            </a:endParaRPr>
          </a:p>
          <a:p>
            <a:pPr algn="just" eaLnBrk="1" hangingPunct="1"/>
            <a:endParaRPr lang="el-GR" smtClean="0">
              <a:solidFill>
                <a:srgbClr val="000000"/>
              </a:solidFill>
            </a:endParaRPr>
          </a:p>
          <a:p>
            <a:pPr algn="just" eaLnBrk="1" hangingPunct="1"/>
            <a:endParaRPr lang="el-GR" sz="2800" smtClean="0">
              <a:cs typeface="Times New Roman" pitchFamily="18" charset="0"/>
            </a:endParaRPr>
          </a:p>
          <a:p>
            <a:pPr algn="just" eaLnBrk="1" hangingPunct="1"/>
            <a:r>
              <a:rPr lang="el-GR" sz="2800" smtClean="0">
                <a:solidFill>
                  <a:srgbClr val="000000"/>
                </a:solidFill>
                <a:cs typeface="Tahoma" pitchFamily="34" charset="0"/>
              </a:rPr>
              <a:t>Νν=  Αριθμός νέων μετοχών της εταιρίας που πρέπει να αποκτηθούν σε αναλογία προς τις παλιές μετοχές (περίπτωση αύξησης Μ. Κ. με καταβολή μετρητών). </a:t>
            </a:r>
            <a:endParaRPr lang="el-GR" sz="2800" smtClean="0">
              <a:cs typeface="Times New Roman" pitchFamily="18" charset="0"/>
            </a:endParaRPr>
          </a:p>
          <a:p>
            <a:pPr algn="just" eaLnBrk="1" hangingPunct="1"/>
            <a:r>
              <a:rPr lang="el-GR" sz="2800" smtClean="0">
                <a:solidFill>
                  <a:srgbClr val="000000"/>
                </a:solidFill>
                <a:cs typeface="Tahoma" pitchFamily="34" charset="0"/>
              </a:rPr>
              <a:t>Νδ= Αριθμός νέων δωρεάν διανεμομένων μετοχών της εταιρίας που θα αποκτηθούν σε αναλογία προς τις παλιές μετοχές.</a:t>
            </a:r>
          </a:p>
        </p:txBody>
      </p:sp>
      <p:graphicFrame>
        <p:nvGraphicFramePr>
          <p:cNvPr id="24580" name="Object 4"/>
          <p:cNvGraphicFramePr>
            <a:graphicFrameLocks noChangeAspect="1"/>
          </p:cNvGraphicFramePr>
          <p:nvPr/>
        </p:nvGraphicFramePr>
        <p:xfrm>
          <a:off x="2971800" y="2438400"/>
          <a:ext cx="3136900" cy="1168400"/>
        </p:xfrm>
        <a:graphic>
          <a:graphicData uri="http://schemas.openxmlformats.org/presentationml/2006/ole">
            <mc:AlternateContent xmlns:mc="http://schemas.openxmlformats.org/markup-compatibility/2006">
              <mc:Choice xmlns:v="urn:schemas-microsoft-com:vml" Requires="v">
                <p:oleObj spid="_x0000_s24640" name="Εξίσωση" r:id="rId4" imgW="3136900" imgH="1168400" progId="Equation.3">
                  <p:embed/>
                </p:oleObj>
              </mc:Choice>
              <mc:Fallback>
                <p:oleObj name="Εξίσωση" r:id="rId4" imgW="3136900" imgH="1168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31369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animEffect transition="in" filter="wipe(left)">
                                      <p:cBhvr>
                                        <p:cTn id="7" dur="500"/>
                                        <p:tgtEl>
                                          <p:spTgt spid="5632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4" end="4"/>
                                            </p:txEl>
                                          </p:spTgt>
                                        </p:tgtEl>
                                        <p:attrNameLst>
                                          <p:attrName>style.visibility</p:attrName>
                                        </p:attrNameLst>
                                      </p:cBhvr>
                                      <p:to>
                                        <p:strVal val="visible"/>
                                      </p:to>
                                    </p:set>
                                    <p:animEffect transition="in" filter="wipe(left)">
                                      <p:cBhvr>
                                        <p:cTn id="12"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0" y="0"/>
            <a:ext cx="8955088" cy="6705600"/>
          </a:xfrm>
          <a:solidFill>
            <a:schemeClr val="bg1"/>
          </a:solidFill>
        </p:spPr>
        <p:txBody>
          <a:bodyPr/>
          <a:lstStyle/>
          <a:p>
            <a:pPr algn="just" eaLnBrk="1" hangingPunct="1"/>
            <a:r>
              <a:rPr lang="el-GR" sz="2800" dirty="0" smtClean="0">
                <a:solidFill>
                  <a:srgbClr val="000000"/>
                </a:solidFill>
                <a:cs typeface="Tahoma" pitchFamily="34" charset="0"/>
              </a:rPr>
              <a:t>Η Γενική Συνέλευση των μετόχων μιας Α.Ε. απεφάσισε την αύξηση του Μ</a:t>
            </a:r>
            <a:r>
              <a:rPr lang="el-GR" sz="2800" dirty="0" smtClean="0">
                <a:solidFill>
                  <a:srgbClr val="000000"/>
                </a:solidFill>
              </a:rPr>
              <a:t>.</a:t>
            </a:r>
            <a:r>
              <a:rPr lang="el-GR" sz="2800" dirty="0" smtClean="0">
                <a:solidFill>
                  <a:srgbClr val="000000"/>
                </a:solidFill>
                <a:cs typeface="Tahoma" pitchFamily="34" charset="0"/>
              </a:rPr>
              <a:t> Κ</a:t>
            </a:r>
            <a:r>
              <a:rPr lang="el-GR" sz="2800" dirty="0" smtClean="0">
                <a:solidFill>
                  <a:srgbClr val="000000"/>
                </a:solidFill>
              </a:rPr>
              <a:t>.</a:t>
            </a:r>
            <a:r>
              <a:rPr lang="el-GR" sz="2800" dirty="0" smtClean="0">
                <a:solidFill>
                  <a:srgbClr val="000000"/>
                </a:solidFill>
                <a:cs typeface="Tahoma" pitchFamily="34" charset="0"/>
              </a:rPr>
              <a:t> ως εξής:</a:t>
            </a:r>
            <a:endParaRPr lang="el-GR" sz="2800" dirty="0" smtClean="0">
              <a:cs typeface="Times New Roman" pitchFamily="18" charset="0"/>
            </a:endParaRPr>
          </a:p>
          <a:p>
            <a:pPr algn="just" eaLnBrk="1" hangingPunct="1"/>
            <a:r>
              <a:rPr lang="el-GR" sz="2800" dirty="0" smtClean="0">
                <a:solidFill>
                  <a:srgbClr val="000000"/>
                </a:solidFill>
              </a:rPr>
              <a:t>Η</a:t>
            </a:r>
            <a:r>
              <a:rPr lang="el-GR" sz="2800" dirty="0" smtClean="0">
                <a:solidFill>
                  <a:srgbClr val="000000"/>
                </a:solidFill>
                <a:cs typeface="Tahoma" pitchFamily="34" charset="0"/>
              </a:rPr>
              <a:t> εταιρία θα εκδώσει σε κάθε 4 παλιές μετοχές:</a:t>
            </a:r>
            <a:endParaRPr lang="el-GR" sz="2800" dirty="0" smtClean="0">
              <a:cs typeface="Times New Roman" pitchFamily="18" charset="0"/>
            </a:endParaRPr>
          </a:p>
          <a:p>
            <a:pPr lvl="1" algn="just" eaLnBrk="1" hangingPunct="1"/>
            <a:r>
              <a:rPr lang="el-GR" sz="2400" dirty="0" smtClean="0">
                <a:solidFill>
                  <a:srgbClr val="000000"/>
                </a:solidFill>
                <a:cs typeface="Tahoma" pitchFamily="34" charset="0"/>
              </a:rPr>
              <a:t>Μία (1) νέα μετοχή στην περίπτωση αύξησης Μ.Κ. σε μετρητά με τιμή έκδοσης 2,5 ευρώ και</a:t>
            </a:r>
            <a:endParaRPr lang="el-GR" sz="2400" dirty="0" smtClean="0">
              <a:cs typeface="Times New Roman" pitchFamily="18" charset="0"/>
            </a:endParaRPr>
          </a:p>
          <a:p>
            <a:pPr lvl="1" algn="just" eaLnBrk="1" hangingPunct="1"/>
            <a:r>
              <a:rPr lang="el-GR" sz="2400" dirty="0" smtClean="0">
                <a:solidFill>
                  <a:srgbClr val="000000"/>
                </a:solidFill>
                <a:cs typeface="Tahoma" pitchFamily="34" charset="0"/>
              </a:rPr>
              <a:t>Δύο (2) νέες δωρεάν μετοχές στην περίπτωση κεφαλαιοποίησης των αποθεματικών </a:t>
            </a:r>
            <a:endParaRPr lang="el-GR" sz="2400" dirty="0" smtClean="0">
              <a:solidFill>
                <a:srgbClr val="000000"/>
              </a:solidFill>
            </a:endParaRPr>
          </a:p>
          <a:p>
            <a:pPr algn="just" eaLnBrk="1" hangingPunct="1"/>
            <a:r>
              <a:rPr lang="el-GR" sz="2800" dirty="0" smtClean="0">
                <a:solidFill>
                  <a:srgbClr val="000000"/>
                </a:solidFill>
                <a:cs typeface="Tahoma" pitchFamily="34" charset="0"/>
              </a:rPr>
              <a:t>Η Χρηματιστηριακή τιμή της μετοχής πριν την αύξηση του Μ.Κ. ήταν 4 ευρώ.</a:t>
            </a:r>
            <a:endParaRPr lang="el-GR" sz="2800" dirty="0" smtClean="0">
              <a:cs typeface="Times New Roman" pitchFamily="18" charset="0"/>
            </a:endParaRPr>
          </a:p>
          <a:p>
            <a:pPr algn="just" eaLnBrk="1" hangingPunct="1"/>
            <a:r>
              <a:rPr lang="el-GR" sz="2800" dirty="0" smtClean="0">
                <a:solidFill>
                  <a:srgbClr val="000000"/>
                </a:solidFill>
                <a:cs typeface="Tahoma" pitchFamily="34" charset="0"/>
              </a:rPr>
              <a:t>Να βρεθεί η προσαρμοσμένη (θεωρητική) τιμή της μετοχής</a:t>
            </a:r>
            <a:endParaRPr lang="el-GR" sz="2800" dirty="0" smtClean="0">
              <a:solidFill>
                <a:srgbClr val="000000"/>
              </a:solidFill>
            </a:endParaRPr>
          </a:p>
          <a:p>
            <a:pPr algn="just" eaLnBrk="1" hangingPunct="1"/>
            <a:endParaRPr lang="el-GR" sz="2800" dirty="0" smtClean="0">
              <a:solidFill>
                <a:srgbClr val="000000"/>
              </a:solidFill>
            </a:endParaRPr>
          </a:p>
        </p:txBody>
      </p:sp>
      <p:graphicFrame>
        <p:nvGraphicFramePr>
          <p:cNvPr id="25603" name="Object 3"/>
          <p:cNvGraphicFramePr>
            <a:graphicFrameLocks noChangeAspect="1"/>
          </p:cNvGraphicFramePr>
          <p:nvPr>
            <p:extLst>
              <p:ext uri="{D42A27DB-BD31-4B8C-83A1-F6EECF244321}">
                <p14:modId xmlns:p14="http://schemas.microsoft.com/office/powerpoint/2010/main" val="3149186534"/>
              </p:ext>
            </p:extLst>
          </p:nvPr>
        </p:nvGraphicFramePr>
        <p:xfrm>
          <a:off x="1701800" y="5257800"/>
          <a:ext cx="5816600" cy="1168400"/>
        </p:xfrm>
        <a:graphic>
          <a:graphicData uri="http://schemas.openxmlformats.org/presentationml/2006/ole">
            <mc:AlternateContent xmlns:mc="http://schemas.openxmlformats.org/markup-compatibility/2006">
              <mc:Choice xmlns:v="urn:schemas-microsoft-com:vml" Requires="v">
                <p:oleObj spid="_x0000_s25665" name="Εξίσωση" r:id="rId4" imgW="5816520" imgH="1168200" progId="Equation.3">
                  <p:embed/>
                </p:oleObj>
              </mc:Choice>
              <mc:Fallback>
                <p:oleObj name="Εξίσωση" r:id="rId4" imgW="5816520" imgH="1168200" progId="Equation.3">
                  <p:embed/>
                  <p:pic>
                    <p:nvPicPr>
                      <p:cNvPr id="0" name="Object 3"/>
                      <p:cNvPicPr>
                        <a:picLocks noChangeAspect="1" noChangeArrowheads="1"/>
                      </p:cNvPicPr>
                      <p:nvPr/>
                    </p:nvPicPr>
                    <p:blipFill>
                      <a:blip r:embed="rId5"/>
                      <a:srcRect/>
                      <a:stretch>
                        <a:fillRect/>
                      </a:stretch>
                    </p:blipFill>
                    <p:spPr bwMode="auto">
                      <a:xfrm>
                        <a:off x="1701800" y="5257800"/>
                        <a:ext cx="58166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wipe(left)">
                                      <p:cBhvr>
                                        <p:cTn id="7" dur="500"/>
                                        <p:tgtEl>
                                          <p:spTgt spid="57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wipe(left)">
                                      <p:cBhvr>
                                        <p:cTn id="12" dur="500"/>
                                        <p:tgtEl>
                                          <p:spTgt spid="5734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animEffect transition="in" filter="wipe(left)">
                                      <p:cBhvr>
                                        <p:cTn id="15" dur="500"/>
                                        <p:tgtEl>
                                          <p:spTgt spid="5734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7346">
                                            <p:txEl>
                                              <p:pRg st="3" end="3"/>
                                            </p:txEl>
                                          </p:spTgt>
                                        </p:tgtEl>
                                        <p:attrNameLst>
                                          <p:attrName>style.visibility</p:attrName>
                                        </p:attrNameLst>
                                      </p:cBhvr>
                                      <p:to>
                                        <p:strVal val="visible"/>
                                      </p:to>
                                    </p:set>
                                    <p:animEffect transition="in" filter="wipe(left)">
                                      <p:cBhvr>
                                        <p:cTn id="18" dur="500"/>
                                        <p:tgtEl>
                                          <p:spTgt spid="5734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7346">
                                            <p:txEl>
                                              <p:pRg st="4" end="4"/>
                                            </p:txEl>
                                          </p:spTgt>
                                        </p:tgtEl>
                                        <p:attrNameLst>
                                          <p:attrName>style.visibility</p:attrName>
                                        </p:attrNameLst>
                                      </p:cBhvr>
                                      <p:to>
                                        <p:strVal val="visible"/>
                                      </p:to>
                                    </p:set>
                                    <p:animEffect transition="in" filter="wipe(left)">
                                      <p:cBhvr>
                                        <p:cTn id="23" dur="500"/>
                                        <p:tgtEl>
                                          <p:spTgt spid="5734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7346">
                                            <p:txEl>
                                              <p:pRg st="5" end="5"/>
                                            </p:txEl>
                                          </p:spTgt>
                                        </p:tgtEl>
                                        <p:attrNameLst>
                                          <p:attrName>style.visibility</p:attrName>
                                        </p:attrNameLst>
                                      </p:cBhvr>
                                      <p:to>
                                        <p:strVal val="visible"/>
                                      </p:to>
                                    </p:set>
                                    <p:animEffect transition="in" filter="wipe(left)">
                                      <p:cBhvr>
                                        <p:cTn id="28" dur="500"/>
                                        <p:tgtEl>
                                          <p:spTgt spid="573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772816"/>
          </a:xfrm>
          <a:solidFill>
            <a:schemeClr val="bg1"/>
          </a:solidFill>
        </p:spPr>
        <p:txBody>
          <a:bodyPr/>
          <a:lstStyle/>
          <a:p>
            <a:pPr algn="ctr" eaLnBrk="1" hangingPunct="1"/>
            <a:r>
              <a:rPr lang="el-GR" b="1" dirty="0" smtClean="0">
                <a:solidFill>
                  <a:srgbClr val="0000FF"/>
                </a:solidFill>
                <a:latin typeface="Tahoma" pitchFamily="34" charset="0"/>
                <a:cs typeface="Times New Roman" pitchFamily="18" charset="0"/>
              </a:rPr>
              <a:t>Μεταβολή της Ονομαστικής Αξίας (Τιμής) της Μετοχής </a:t>
            </a:r>
          </a:p>
        </p:txBody>
      </p:sp>
      <p:sp>
        <p:nvSpPr>
          <p:cNvPr id="2051" name="Rectangle 3"/>
          <p:cNvSpPr>
            <a:spLocks noGrp="1" noChangeArrowheads="1"/>
          </p:cNvSpPr>
          <p:nvPr>
            <p:ph idx="1"/>
          </p:nvPr>
        </p:nvSpPr>
        <p:spPr>
          <a:xfrm>
            <a:off x="0" y="1981200"/>
            <a:ext cx="8945563" cy="4876800"/>
          </a:xfrm>
          <a:solidFill>
            <a:schemeClr val="bg1"/>
          </a:solidFill>
        </p:spPr>
        <p:txBody>
          <a:bodyPr/>
          <a:lstStyle/>
          <a:p>
            <a:pPr algn="just" eaLnBrk="1" hangingPunct="1"/>
            <a:r>
              <a:rPr lang="el-GR" dirty="0" smtClean="0">
                <a:solidFill>
                  <a:srgbClr val="000000"/>
                </a:solidFill>
                <a:latin typeface="Tahoma" pitchFamily="34" charset="0"/>
                <a:cs typeface="Times New Roman" pitchFamily="18" charset="0"/>
              </a:rPr>
              <a:t>Η μεταβολή της ονομαστικής αξίας της μετοχής μπορεί να γίνει:</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Με διάσπαση των μετοχών (</a:t>
            </a:r>
            <a:r>
              <a:rPr lang="el-GR" dirty="0" err="1" smtClean="0">
                <a:solidFill>
                  <a:srgbClr val="000000"/>
                </a:solidFill>
                <a:latin typeface="Tahoma" pitchFamily="34" charset="0"/>
                <a:cs typeface="Times New Roman" pitchFamily="18" charset="0"/>
              </a:rPr>
              <a:t>Stocks</a:t>
            </a:r>
            <a:r>
              <a:rPr lang="el-GR" dirty="0" smtClean="0">
                <a:solidFill>
                  <a:srgbClr val="000000"/>
                </a:solidFill>
                <a:latin typeface="Tahoma" pitchFamily="34" charset="0"/>
                <a:cs typeface="Times New Roman" pitchFamily="18" charset="0"/>
              </a:rPr>
              <a:t> </a:t>
            </a:r>
            <a:r>
              <a:rPr lang="el-GR" b="1" dirty="0" err="1" smtClean="0">
                <a:solidFill>
                  <a:srgbClr val="0000FF"/>
                </a:solidFill>
                <a:latin typeface="Tahoma" pitchFamily="34" charset="0"/>
                <a:cs typeface="Times New Roman" pitchFamily="18" charset="0"/>
              </a:rPr>
              <a:t>Split</a:t>
            </a:r>
            <a:r>
              <a:rPr lang="el-GR" dirty="0" smtClean="0">
                <a:solidFill>
                  <a:srgbClr val="000000"/>
                </a:solidFill>
                <a:latin typeface="Tahoma" pitchFamily="34" charset="0"/>
                <a:cs typeface="Times New Roman" pitchFamily="18" charset="0"/>
              </a:rPr>
              <a:t>), δηλαδή με αύξηση του αριθμού των μετοχών και ανάλογης μείωσης της ονομαστικής αξίας</a:t>
            </a:r>
            <a:r>
              <a:rPr lang="en-US" dirty="0" smtClean="0">
                <a:cs typeface="Times New Roman" pitchFamily="18" charset="0"/>
              </a:rPr>
              <a:t> </a:t>
            </a:r>
            <a:r>
              <a:rPr lang="el-GR" dirty="0" smtClean="0">
                <a:solidFill>
                  <a:srgbClr val="000000"/>
                </a:solidFill>
                <a:latin typeface="Tahoma" pitchFamily="34" charset="0"/>
                <a:cs typeface="Times New Roman" pitchFamily="18" charset="0"/>
              </a:rPr>
              <a:t>των μετοχών </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Με αντίστροφη διάσπαση (σύμπτυξη) των μετοχών (</a:t>
            </a:r>
            <a:r>
              <a:rPr lang="el-GR" b="1" dirty="0" err="1" smtClean="0">
                <a:solidFill>
                  <a:srgbClr val="0000FF"/>
                </a:solidFill>
                <a:latin typeface="Tahoma" pitchFamily="34" charset="0"/>
                <a:cs typeface="Times New Roman" pitchFamily="18" charset="0"/>
              </a:rPr>
              <a:t>Reverse</a:t>
            </a:r>
            <a:r>
              <a:rPr lang="el-GR" b="1" dirty="0" smtClean="0">
                <a:solidFill>
                  <a:srgbClr val="0000FF"/>
                </a:solidFill>
                <a:latin typeface="Tahoma" pitchFamily="34" charset="0"/>
                <a:cs typeface="Times New Roman" pitchFamily="18" charset="0"/>
              </a:rPr>
              <a:t> </a:t>
            </a:r>
            <a:r>
              <a:rPr lang="el-GR" b="1" dirty="0" err="1" smtClean="0">
                <a:solidFill>
                  <a:srgbClr val="0000FF"/>
                </a:solidFill>
                <a:latin typeface="Tahoma" pitchFamily="34" charset="0"/>
                <a:cs typeface="Times New Roman" pitchFamily="18" charset="0"/>
              </a:rPr>
              <a:t>Split</a:t>
            </a:r>
            <a:r>
              <a:rPr lang="el-GR" dirty="0" smtClean="0">
                <a:solidFill>
                  <a:srgbClr val="000000"/>
                </a:solidFill>
                <a:latin typeface="Tahoma" pitchFamily="34" charset="0"/>
                <a:cs typeface="Times New Roman" pitchFamily="18" charset="0"/>
              </a:rPr>
              <a:t>), δηλαδή με μείωση του αριθμού των μετοχών και ανάλογης αύξησης της ονομαστικής αξίας των μετοχών.</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left)">
                                      <p:cBhvr>
                                        <p:cTn id="7" dur="500"/>
                                        <p:tgtEl>
                                          <p:spTgt spid="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wipe(left)">
                                      <p:cBhvr>
                                        <p:cTn id="10" dur="500"/>
                                        <p:tgtEl>
                                          <p:spTgt spid="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wipe(left)">
                                      <p:cBhvr>
                                        <p:cTn id="13"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600200"/>
          </a:xfrm>
          <a:solidFill>
            <a:schemeClr val="bg1"/>
          </a:solidFill>
        </p:spPr>
        <p:txBody>
          <a:bodyPr/>
          <a:lstStyle/>
          <a:p>
            <a:pPr algn="ctr" eaLnBrk="1" hangingPunct="1"/>
            <a:r>
              <a:rPr lang="el-GR" b="1" dirty="0" smtClean="0">
                <a:solidFill>
                  <a:srgbClr val="0000FF"/>
                </a:solidFill>
                <a:latin typeface="Tahoma" pitchFamily="34" charset="0"/>
                <a:cs typeface="Times New Roman" pitchFamily="18" charset="0"/>
              </a:rPr>
              <a:t>Διάσπαση Μετοχών </a:t>
            </a:r>
            <a:br>
              <a:rPr lang="el-GR" b="1" dirty="0" smtClean="0">
                <a:solidFill>
                  <a:srgbClr val="0000FF"/>
                </a:solidFill>
                <a:latin typeface="Tahoma" pitchFamily="34" charset="0"/>
                <a:cs typeface="Times New Roman" pitchFamily="18" charset="0"/>
              </a:rPr>
            </a:br>
            <a:r>
              <a:rPr lang="en-US" b="1" dirty="0" smtClean="0">
                <a:solidFill>
                  <a:srgbClr val="0000FF"/>
                </a:solidFill>
                <a:latin typeface="Tahoma" pitchFamily="34" charset="0"/>
                <a:cs typeface="Times New Roman" pitchFamily="18" charset="0"/>
              </a:rPr>
              <a:t>Stock</a:t>
            </a:r>
            <a:r>
              <a:rPr lang="el-GR" b="1" dirty="0" smtClean="0">
                <a:solidFill>
                  <a:srgbClr val="0000FF"/>
                </a:solidFill>
                <a:latin typeface="Tahoma" pitchFamily="34" charset="0"/>
                <a:cs typeface="Times New Roman" pitchFamily="18" charset="0"/>
              </a:rPr>
              <a:t> </a:t>
            </a:r>
            <a:r>
              <a:rPr lang="en-US" b="1" dirty="0" smtClean="0">
                <a:solidFill>
                  <a:srgbClr val="0000FF"/>
                </a:solidFill>
                <a:latin typeface="Tahoma" pitchFamily="34" charset="0"/>
                <a:cs typeface="Times New Roman" pitchFamily="18" charset="0"/>
              </a:rPr>
              <a:t>Split</a:t>
            </a:r>
            <a:endParaRPr lang="el-GR" b="1" dirty="0" smtClean="0">
              <a:solidFill>
                <a:srgbClr val="0000FF"/>
              </a:solidFill>
              <a:latin typeface="Tahoma" pitchFamily="34" charset="0"/>
              <a:cs typeface="Times New Roman" pitchFamily="18" charset="0"/>
            </a:endParaRPr>
          </a:p>
        </p:txBody>
      </p:sp>
      <p:sp>
        <p:nvSpPr>
          <p:cNvPr id="5123" name="Rectangle 3"/>
          <p:cNvSpPr>
            <a:spLocks noGrp="1" noChangeArrowheads="1"/>
          </p:cNvSpPr>
          <p:nvPr>
            <p:ph idx="1"/>
          </p:nvPr>
        </p:nvSpPr>
        <p:spPr>
          <a:xfrm>
            <a:off x="0" y="1772816"/>
            <a:ext cx="9144000" cy="5085184"/>
          </a:xfrm>
          <a:solidFill>
            <a:schemeClr val="bg1"/>
          </a:solidFill>
        </p:spPr>
        <p:txBody>
          <a:bodyPr/>
          <a:lstStyle/>
          <a:p>
            <a:pPr algn="just" eaLnBrk="1" hangingPunct="1"/>
            <a:r>
              <a:rPr lang="el-GR" dirty="0" smtClean="0">
                <a:solidFill>
                  <a:srgbClr val="000000"/>
                </a:solidFill>
                <a:latin typeface="Tahoma" pitchFamily="34" charset="0"/>
                <a:cs typeface="Times New Roman" pitchFamily="18" charset="0"/>
              </a:rPr>
              <a:t>Μία Α.Ε. εισηγμένη στο ΧΑ προβαίνει σε διάσπαση της μετοχής για να προσαρμόσει την τιμή της σε ένα λογικό επίπεδο </a:t>
            </a:r>
            <a:endParaRPr lang="en-US" dirty="0" smtClean="0">
              <a:solidFill>
                <a:srgbClr val="000000"/>
              </a:solidFill>
              <a:latin typeface="Tahoma" pitchFamily="34" charset="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είναι υψηλή και δυσχεραίνει τις συναλλαγές </a:t>
            </a:r>
            <a:endParaRPr lang="en-US" dirty="0" smtClean="0">
              <a:solidFill>
                <a:srgbClr val="000000"/>
              </a:solidFill>
              <a:latin typeface="Tahoma" pitchFamily="34" charset="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Η νέα τιμή προτιμάται από την πλειονότητα των επενδυτών  </a:t>
            </a:r>
            <a:endParaRPr lang="el-GR" dirty="0" smtClean="0">
              <a:solidFill>
                <a:srgbClr val="000000"/>
              </a:solidFill>
              <a:latin typeface="Tahoma" pitchFamily="34" charset="0"/>
            </a:endParaRPr>
          </a:p>
          <a:p>
            <a:pPr lvl="2" algn="just" eaLnBrk="1" hangingPunct="1"/>
            <a:r>
              <a:rPr lang="el-GR" sz="2800" dirty="0" smtClean="0">
                <a:solidFill>
                  <a:srgbClr val="000000"/>
                </a:solidFill>
                <a:latin typeface="Tahoma" pitchFamily="34" charset="0"/>
                <a:cs typeface="Times New Roman" pitchFamily="18" charset="0"/>
              </a:rPr>
              <a:t>διευκολύνεται η εμπορευσιμότητα της μετοχής</a:t>
            </a:r>
          </a:p>
          <a:p>
            <a:pPr algn="just" eaLnBrk="1" hangingPunct="1"/>
            <a:r>
              <a:rPr lang="el-GR" dirty="0" smtClean="0">
                <a:solidFill>
                  <a:srgbClr val="000000"/>
                </a:solidFill>
                <a:latin typeface="Tahoma" pitchFamily="34" charset="0"/>
                <a:cs typeface="Times New Roman" pitchFamily="18" charset="0"/>
              </a:rPr>
              <a:t>Η διάσπαση επιφέρει ανάλογη μείωση της ονομαστικής τιμής της μετοχής</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wipe(left)">
                                      <p:cBhvr>
                                        <p:cTn id="10" dur="500"/>
                                        <p:tgtEl>
                                          <p:spTgt spid="51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wipe(left)">
                                      <p:cBhvr>
                                        <p:cTn id="13" dur="500"/>
                                        <p:tgtEl>
                                          <p:spTgt spid="512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wipe(left)">
                                      <p:cBhvr>
                                        <p:cTn id="16" dur="500"/>
                                        <p:tgtEl>
                                          <p:spTgt spid="512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wipe(left)">
                                      <p:cBhvr>
                                        <p:cTn id="21"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6147" name="Object 3"/>
          <p:cNvGraphicFramePr>
            <a:graphicFrameLocks noGrp="1" noChangeAspect="1"/>
          </p:cNvGraphicFramePr>
          <p:nvPr>
            <p:ph type="clipArt" sz="half" idx="1"/>
            <p:extLst>
              <p:ext uri="{D42A27DB-BD31-4B8C-83A1-F6EECF244321}">
                <p14:modId xmlns:p14="http://schemas.microsoft.com/office/powerpoint/2010/main" val="634051086"/>
              </p:ext>
            </p:extLst>
          </p:nvPr>
        </p:nvGraphicFramePr>
        <p:xfrm>
          <a:off x="6694" y="24340"/>
          <a:ext cx="7661650" cy="2476500"/>
        </p:xfrm>
        <a:graphic>
          <a:graphicData uri="http://schemas.openxmlformats.org/presentationml/2006/ole">
            <mc:AlternateContent xmlns:mc="http://schemas.openxmlformats.org/markup-compatibility/2006">
              <mc:Choice xmlns:v="urn:schemas-microsoft-com:vml" Requires="v">
                <p:oleObj spid="_x0000_s28737" name="Worksheet" r:id="rId5" imgW="3359160" imgH="1149290" progId="Excel.Sheet.8">
                  <p:embed/>
                </p:oleObj>
              </mc:Choice>
              <mc:Fallback>
                <p:oleObj name="Worksheet" r:id="rId5" imgW="3359160" imgH="1149290" progId="Excel.Sheet.8">
                  <p:embed/>
                  <p:pic>
                    <p:nvPicPr>
                      <p:cNvPr id="0" name="Object 3"/>
                      <p:cNvPicPr>
                        <a:picLocks noChangeAspect="1" noChangeArrowheads="1"/>
                      </p:cNvPicPr>
                      <p:nvPr/>
                    </p:nvPicPr>
                    <p:blipFill>
                      <a:blip r:embed="rId6"/>
                      <a:srcRect/>
                      <a:stretch>
                        <a:fillRect/>
                      </a:stretch>
                    </p:blipFill>
                    <p:spPr bwMode="auto">
                      <a:xfrm>
                        <a:off x="6694" y="24340"/>
                        <a:ext cx="7661650" cy="2476500"/>
                      </a:xfrm>
                      <a:prstGeom prst="rect">
                        <a:avLst/>
                      </a:prstGeom>
                      <a:noFill/>
                      <a:ln>
                        <a:noFill/>
                      </a:ln>
                      <a:extLst/>
                    </p:spPr>
                  </p:pic>
                </p:oleObj>
              </mc:Fallback>
            </mc:AlternateContent>
          </a:graphicData>
        </a:graphic>
      </p:graphicFrame>
      <p:sp>
        <p:nvSpPr>
          <p:cNvPr id="6148" name="Rectangle 4"/>
          <p:cNvSpPr>
            <a:spLocks noGrp="1" noChangeArrowheads="1"/>
          </p:cNvSpPr>
          <p:nvPr>
            <p:ph type="body" sz="half" idx="2"/>
          </p:nvPr>
        </p:nvSpPr>
        <p:spPr>
          <a:xfrm>
            <a:off x="0" y="3140968"/>
            <a:ext cx="9144000" cy="3869432"/>
          </a:xfrm>
          <a:solidFill>
            <a:schemeClr val="bg1"/>
          </a:solidFill>
        </p:spPr>
        <p:txBody>
          <a:bodyPr/>
          <a:lstStyle/>
          <a:p>
            <a:pPr algn="just" eaLnBrk="1" hangingPunct="1">
              <a:lnSpc>
                <a:spcPct val="90000"/>
              </a:lnSpc>
            </a:pPr>
            <a:r>
              <a:rPr lang="el-GR" dirty="0" smtClean="0">
                <a:solidFill>
                  <a:srgbClr val="000000"/>
                </a:solidFill>
                <a:latin typeface="Tahoma" pitchFamily="34" charset="0"/>
              </a:rPr>
              <a:t>Αύξηση</a:t>
            </a:r>
            <a:r>
              <a:rPr lang="el-GR" dirty="0" smtClean="0">
                <a:solidFill>
                  <a:srgbClr val="000000"/>
                </a:solidFill>
                <a:latin typeface="Tahoma" pitchFamily="34" charset="0"/>
                <a:cs typeface="Tahoma" pitchFamily="34" charset="0"/>
              </a:rPr>
              <a:t> το</a:t>
            </a:r>
            <a:r>
              <a:rPr lang="el-GR" dirty="0" smtClean="0">
                <a:solidFill>
                  <a:srgbClr val="000000"/>
                </a:solidFill>
                <a:latin typeface="Tahoma" pitchFamily="34" charset="0"/>
              </a:rPr>
              <a:t>υ</a:t>
            </a:r>
            <a:r>
              <a:rPr lang="el-GR" dirty="0" smtClean="0">
                <a:solidFill>
                  <a:srgbClr val="000000"/>
                </a:solidFill>
                <a:latin typeface="Tahoma" pitchFamily="34" charset="0"/>
                <a:cs typeface="Tahoma" pitchFamily="34" charset="0"/>
              </a:rPr>
              <a:t> αριθμό των  μετοχών της σε 80.000</a:t>
            </a:r>
            <a:r>
              <a:rPr lang="el-GR" dirty="0" smtClean="0">
                <a:solidFill>
                  <a:srgbClr val="000000"/>
                </a:solidFill>
                <a:latin typeface="Tahoma" pitchFamily="34" charset="0"/>
              </a:rPr>
              <a:t> με </a:t>
            </a:r>
            <a:r>
              <a:rPr lang="el-GR" dirty="0" smtClean="0">
                <a:solidFill>
                  <a:srgbClr val="000000"/>
                </a:solidFill>
                <a:latin typeface="Tahoma" pitchFamily="34" charset="0"/>
                <a:cs typeface="Tahoma" pitchFamily="34" charset="0"/>
              </a:rPr>
              <a:t>μείωση της τιμής της μετοχής</a:t>
            </a:r>
            <a:endParaRPr lang="el-GR" dirty="0" smtClean="0">
              <a:solidFill>
                <a:srgbClr val="000000"/>
              </a:solidFill>
              <a:latin typeface="Tahoma" pitchFamily="34" charset="0"/>
            </a:endParaRPr>
          </a:p>
          <a:p>
            <a:pPr algn="just" eaLnBrk="1" hangingPunct="1">
              <a:lnSpc>
                <a:spcPct val="90000"/>
              </a:lnSpc>
            </a:pPr>
            <a:r>
              <a:rPr lang="el-GR" dirty="0" smtClean="0">
                <a:solidFill>
                  <a:srgbClr val="000000"/>
                </a:solidFill>
                <a:latin typeface="Tahoma" pitchFamily="34" charset="0"/>
              </a:rPr>
              <a:t>Α</a:t>
            </a:r>
            <a:r>
              <a:rPr lang="el-GR" dirty="0" smtClean="0">
                <a:solidFill>
                  <a:srgbClr val="000000"/>
                </a:solidFill>
                <a:latin typeface="Tahoma" pitchFamily="34" charset="0"/>
                <a:cs typeface="Tahoma" pitchFamily="34" charset="0"/>
              </a:rPr>
              <a:t>ντικατάσταση των 40.000 μετοχών ονομαστικής αξίας 2 ευρώ, με έκδοση 80.000 μετοχών ονομαστικής αξίας 1 ευρώ </a:t>
            </a:r>
          </a:p>
        </p:txBody>
      </p:sp>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ipe(left)">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wipe(left)">
                                      <p:cBhvr>
                                        <p:cTn id="12" dur="500"/>
                                        <p:tgtEl>
                                          <p:spTgt spid="61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left)">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p:nvPr>
        </p:nvSpPr>
        <p:spPr>
          <a:xfrm>
            <a:off x="0" y="0"/>
            <a:ext cx="9144000" cy="6858000"/>
          </a:xfrm>
          <a:solidFill>
            <a:srgbClr val="F8F8F8"/>
          </a:solidFill>
        </p:spPr>
        <p:txBody>
          <a:bodyPr/>
          <a:lstStyle/>
          <a:p>
            <a:pPr algn="just" eaLnBrk="1" hangingPunct="1"/>
            <a:r>
              <a:rPr lang="el-GR" sz="2800" dirty="0" smtClean="0">
                <a:solidFill>
                  <a:srgbClr val="000000"/>
                </a:solidFill>
                <a:latin typeface="Tahoma" pitchFamily="34" charset="0"/>
                <a:cs typeface="Tahoma" pitchFamily="34" charset="0"/>
              </a:rPr>
              <a:t>Το συνολικό Μ.Κ. της εταιρίας δε μεταβάλλεται (80.000 μετοχές χ 1 ευρώ = 80 χιλ.), όπως και τα ίδια Κεφάλαια (καθαρή θέση) της εταιρίας.</a:t>
            </a:r>
            <a:endParaRPr lang="el-GR" sz="2800" dirty="0" smtClean="0">
              <a:cs typeface="Times New Roman" pitchFamily="18" charset="0"/>
            </a:endParaRPr>
          </a:p>
          <a:p>
            <a:pPr algn="just" eaLnBrk="1" hangingPunct="1"/>
            <a:r>
              <a:rPr lang="el-GR" sz="2800" dirty="0" smtClean="0">
                <a:solidFill>
                  <a:srgbClr val="000000"/>
                </a:solidFill>
                <a:latin typeface="Tahoma" pitchFamily="34" charset="0"/>
                <a:cs typeface="Tahoma" pitchFamily="34" charset="0"/>
              </a:rPr>
              <a:t>Αλλάζει</a:t>
            </a:r>
            <a:r>
              <a:rPr lang="el-GR" sz="2800" dirty="0" smtClean="0">
                <a:solidFill>
                  <a:srgbClr val="000000"/>
                </a:solidFill>
                <a:latin typeface="Tahoma" pitchFamily="34" charset="0"/>
              </a:rPr>
              <a:t> </a:t>
            </a:r>
            <a:r>
              <a:rPr lang="el-GR" sz="2800" dirty="0" smtClean="0">
                <a:solidFill>
                  <a:srgbClr val="000000"/>
                </a:solidFill>
                <a:latin typeface="Tahoma" pitchFamily="34" charset="0"/>
                <a:cs typeface="Tahoma" pitchFamily="34" charset="0"/>
              </a:rPr>
              <a:t>ο αριθμός των μετοχών σε 80.000, καθώς και η ονομαστική αξία της μετοχής, η οποία μειώνεται στο 1 ευρώ, </a:t>
            </a:r>
            <a:endParaRPr lang="el-GR" sz="2800"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αναγκαστική είναι και η προσαρμογή της χρηματιστηριακής τιμής της μετοχής.</a:t>
            </a:r>
          </a:p>
          <a:p>
            <a:pPr lvl="1" algn="just" eaLnBrk="1" hangingPunct="1"/>
            <a:r>
              <a:rPr lang="el-GR" dirty="0" smtClean="0">
                <a:solidFill>
                  <a:srgbClr val="000000"/>
                </a:solidFill>
                <a:latin typeface="Tahoma" pitchFamily="34" charset="0"/>
                <a:cs typeface="Tahoma" pitchFamily="34" charset="0"/>
              </a:rPr>
              <a:t>Αν η χρηματιστηριακή τιμή της μετοχής ήταν 10 ευρώ, η νέα χρηματιστηριακή τιμή θα πρέπει να διαμορφωθεί στα 5 ευρώ.</a:t>
            </a:r>
            <a:endParaRPr lang="el-GR" dirty="0" smtClean="0">
              <a:cs typeface="Times New Roman" pitchFamily="18" charset="0"/>
            </a:endParaRPr>
          </a:p>
          <a:p>
            <a:pPr algn="just" eaLnBrk="1" hangingPunct="1"/>
            <a:r>
              <a:rPr lang="el-GR" sz="2800" dirty="0" smtClean="0">
                <a:solidFill>
                  <a:srgbClr val="000000"/>
                </a:solidFill>
                <a:latin typeface="Tahoma" pitchFamily="34" charset="0"/>
                <a:cs typeface="Tahoma" pitchFamily="34" charset="0"/>
              </a:rPr>
              <a:t>Η επίδραση της διάσπασης της μετοχής στη χρηματιστηριακή πορεία της είναι συνήθως θετική.</a:t>
            </a:r>
            <a:endParaRPr lang="el-GR" sz="2800"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wipe(left)">
                                      <p:cBhvr>
                                        <p:cTn id="12" dur="500"/>
                                        <p:tgtEl>
                                          <p:spTgt spid="921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Effect transition="in" filter="wipe(left)">
                                      <p:cBhvr>
                                        <p:cTn id="15" dur="500"/>
                                        <p:tgtEl>
                                          <p:spTgt spid="921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218">
                                            <p:txEl>
                                              <p:pRg st="3" end="3"/>
                                            </p:txEl>
                                          </p:spTgt>
                                        </p:tgtEl>
                                        <p:attrNameLst>
                                          <p:attrName>style.visibility</p:attrName>
                                        </p:attrNameLst>
                                      </p:cBhvr>
                                      <p:to>
                                        <p:strVal val="visible"/>
                                      </p:to>
                                    </p:set>
                                    <p:animEffect transition="in" filter="wipe(left)">
                                      <p:cBhvr>
                                        <p:cTn id="18" dur="500"/>
                                        <p:tgtEl>
                                          <p:spTgt spid="921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218">
                                            <p:txEl>
                                              <p:pRg st="4" end="4"/>
                                            </p:txEl>
                                          </p:spTgt>
                                        </p:tgtEl>
                                        <p:attrNameLst>
                                          <p:attrName>style.visibility</p:attrName>
                                        </p:attrNameLst>
                                      </p:cBhvr>
                                      <p:to>
                                        <p:strVal val="visible"/>
                                      </p:to>
                                    </p:set>
                                    <p:animEffect transition="in" filter="wipe(left)">
                                      <p:cBhvr>
                                        <p:cTn id="23"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a:xfrm>
            <a:off x="0" y="116632"/>
            <a:ext cx="9144000" cy="1483568"/>
          </a:xfrm>
        </p:spPr>
        <p:txBody>
          <a:bodyPr/>
          <a:lstStyle/>
          <a:p>
            <a:pPr algn="ctr" eaLnBrk="1" hangingPunct="1"/>
            <a:r>
              <a:rPr lang="el-GR" sz="3600" b="1" dirty="0" smtClean="0">
                <a:solidFill>
                  <a:srgbClr val="0000FF"/>
                </a:solidFill>
                <a:cs typeface="Times New Roman" pitchFamily="18" charset="0"/>
              </a:rPr>
              <a:t>Μεσολάβηση Δωδεκαμήνου Χρονικού Διαστήματος για Αύξηση Μετοχικού Κεφαλαίου με Μετρητά</a:t>
            </a:r>
            <a:endParaRPr lang="el-GR" sz="3600" b="1" dirty="0" smtClean="0">
              <a:solidFill>
                <a:srgbClr val="0000FF"/>
              </a:solidFill>
            </a:endParaRPr>
          </a:p>
        </p:txBody>
      </p:sp>
      <p:sp>
        <p:nvSpPr>
          <p:cNvPr id="59395" name="Rectangle 2051"/>
          <p:cNvSpPr>
            <a:spLocks noGrp="1" noChangeArrowheads="1"/>
          </p:cNvSpPr>
          <p:nvPr>
            <p:ph idx="1"/>
          </p:nvPr>
        </p:nvSpPr>
        <p:spPr>
          <a:xfrm>
            <a:off x="0" y="1988841"/>
            <a:ext cx="9144000" cy="4869160"/>
          </a:xfrm>
          <a:solidFill>
            <a:schemeClr val="bg1"/>
          </a:solidFill>
        </p:spPr>
        <p:txBody>
          <a:bodyPr/>
          <a:lstStyle/>
          <a:p>
            <a:pPr algn="just" eaLnBrk="1" hangingPunct="1"/>
            <a:r>
              <a:rPr lang="el-GR" dirty="0" smtClean="0">
                <a:solidFill>
                  <a:srgbClr val="000000"/>
                </a:solidFill>
                <a:cs typeface="Tahoma" pitchFamily="34" charset="0"/>
              </a:rPr>
              <a:t>Το Διοικητικό Συμβούλιο του Χ.Α.Α. απαιτεί να μεσολαβήσει τουλάχιστον δωδεκάμηνο χρονικό διάστημα </a:t>
            </a:r>
            <a:endParaRPr lang="el-GR" dirty="0" smtClean="0">
              <a:solidFill>
                <a:srgbClr val="000000"/>
              </a:solidFill>
            </a:endParaRPr>
          </a:p>
          <a:p>
            <a:pPr lvl="1" algn="just" eaLnBrk="1" hangingPunct="1"/>
            <a:r>
              <a:rPr lang="el-GR" dirty="0" smtClean="0">
                <a:solidFill>
                  <a:srgbClr val="000000"/>
                </a:solidFill>
                <a:cs typeface="Tahoma" pitchFamily="34" charset="0"/>
              </a:rPr>
              <a:t>μεταξύ της ημερομηνίας εισαγωγής μιας εταιρίας στο Χρηματιστήριο και της ημερομηνίας αύξησης του μετοχικού κεφαλαίου σε μετρητά ή </a:t>
            </a:r>
            <a:endParaRPr lang="el-GR" dirty="0" smtClean="0">
              <a:solidFill>
                <a:srgbClr val="000000"/>
              </a:solidFill>
            </a:endParaRPr>
          </a:p>
          <a:p>
            <a:pPr lvl="1" algn="just" eaLnBrk="1" hangingPunct="1"/>
            <a:r>
              <a:rPr lang="el-GR" dirty="0" smtClean="0">
                <a:solidFill>
                  <a:srgbClr val="000000"/>
                </a:solidFill>
                <a:cs typeface="Tahoma" pitchFamily="34" charset="0"/>
              </a:rPr>
              <a:t>μεταξύ της ημερομηνίας δύο διαδοχικών αυξήσεων του μετοχικού κεφαλαίου με μετρητά για τις ήδη εισηγμένες εταιρίες στο Χρηματιστήριο</a:t>
            </a:r>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395">
                                            <p:txEl>
                                              <p:pRg st="1" end="1"/>
                                            </p:txEl>
                                          </p:spTgt>
                                        </p:tgtEl>
                                        <p:attrNameLst>
                                          <p:attrName>style.visibility</p:attrName>
                                        </p:attrNameLst>
                                      </p:cBhvr>
                                      <p:to>
                                        <p:strVal val="visible"/>
                                      </p:to>
                                    </p:set>
                                    <p:animEffect transition="in" filter="wipe(left)">
                                      <p:cBhvr>
                                        <p:cTn id="10" dur="500"/>
                                        <p:tgtEl>
                                          <p:spTgt spid="593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animEffect transition="in" filter="wipe(left)">
                                      <p:cBhvr>
                                        <p:cTn id="13"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8520" y="0"/>
                <a:ext cx="9252520" cy="6858000"/>
              </a:xfrm>
            </p:spPr>
            <p:txBody>
              <a:bodyPr/>
              <a:lstStyle/>
              <a:p>
                <a:pPr algn="just"/>
                <a:r>
                  <a:rPr lang="el-GR" sz="2600" dirty="0" smtClean="0"/>
                  <a:t>Έστω ότι η εταιρία ΒΒ με 10.000 μετοχές και χρηματιστηριακή τιμή 2 ευρώ (κεφαλαιοποίηση 2*10.000=20.000) προβαίνει σε διάσπαση μετοχών, σε αναλογία 4</a:t>
                </a:r>
                <a:r>
                  <a:rPr lang="en-US" sz="2600" dirty="0" smtClean="0"/>
                  <a:t>:3</a:t>
                </a:r>
                <a:r>
                  <a:rPr lang="el-GR" sz="2600" dirty="0" smtClean="0"/>
                  <a:t> (4 νέες μετοχές για κάθε 3 παλιές). Ποια θα είναι η προσαρμοσμένη τιμή της μετοχής μετά τη διάσπαση.    </a:t>
                </a:r>
              </a:p>
              <a:p>
                <a:pPr algn="just"/>
                <a14:m>
                  <m:oMath xmlns:m="http://schemas.openxmlformats.org/officeDocument/2006/math">
                    <m:sSub>
                      <m:sSubPr>
                        <m:ctrlPr>
                          <a:rPr lang="el-GR" i="1" smtClean="0">
                            <a:latin typeface="Cambria Math"/>
                          </a:rPr>
                        </m:ctrlPr>
                      </m:sSubPr>
                      <m:e>
                        <m:r>
                          <m:rPr>
                            <m:sty m:val="p"/>
                          </m:rPr>
                          <a:rPr lang="el-GR" b="0" i="0" smtClean="0">
                            <a:latin typeface="Cambria Math"/>
                          </a:rPr>
                          <m:t>Τ</m:t>
                        </m:r>
                      </m:e>
                      <m:sub>
                        <m:r>
                          <a:rPr lang="el-GR" b="0" i="1" smtClean="0">
                            <a:latin typeface="Cambria Math"/>
                          </a:rPr>
                          <m:t>𝜋</m:t>
                        </m:r>
                      </m:sub>
                    </m:sSub>
                    <m:r>
                      <a:rPr lang="el-GR" b="0" i="1" smtClean="0">
                        <a:latin typeface="Cambria Math"/>
                      </a:rPr>
                      <m:t>=</m:t>
                    </m:r>
                    <m:f>
                      <m:fPr>
                        <m:ctrlPr>
                          <a:rPr lang="el-GR" b="0" i="1" smtClean="0">
                            <a:latin typeface="Cambria Math"/>
                          </a:rPr>
                        </m:ctrlPr>
                      </m:fPr>
                      <m:num>
                        <m:sSub>
                          <m:sSubPr>
                            <m:ctrlPr>
                              <a:rPr lang="el-GR" b="0" i="1" smtClean="0">
                                <a:latin typeface="Cambria Math"/>
                              </a:rPr>
                            </m:ctrlPr>
                          </m:sSubPr>
                          <m:e>
                            <m:r>
                              <a:rPr lang="en-US" b="0" i="1" smtClean="0">
                                <a:latin typeface="Cambria Math"/>
                              </a:rPr>
                              <m:t>𝑁</m:t>
                            </m:r>
                          </m:e>
                          <m:sub>
                            <m:r>
                              <a:rPr lang="el-GR" b="0" i="1" smtClean="0">
                                <a:latin typeface="Cambria Math"/>
                              </a:rPr>
                              <m:t>𝜋</m:t>
                            </m:r>
                          </m:sub>
                        </m:sSub>
                        <m:r>
                          <a:rPr lang="en-US" b="0" i="1" smtClean="0">
                            <a:latin typeface="Cambria Math"/>
                          </a:rPr>
                          <m:t>∗</m:t>
                        </m:r>
                        <m:sSub>
                          <m:sSubPr>
                            <m:ctrlPr>
                              <a:rPr lang="en-US" b="0" i="1" smtClean="0">
                                <a:latin typeface="Cambria Math"/>
                              </a:rPr>
                            </m:ctrlPr>
                          </m:sSubPr>
                          <m:e>
                            <m:r>
                              <a:rPr lang="en-US" b="0" i="1" smtClean="0">
                                <a:latin typeface="Cambria Math"/>
                              </a:rPr>
                              <m:t>𝑇</m:t>
                            </m:r>
                          </m:e>
                          <m:sub>
                            <m:r>
                              <a:rPr lang="en-US" b="0" i="1" smtClean="0">
                                <a:latin typeface="Cambria Math"/>
                              </a:rPr>
                              <m:t>𝑥</m:t>
                            </m:r>
                          </m:sub>
                        </m:sSub>
                      </m:num>
                      <m:den>
                        <m:sSub>
                          <m:sSubPr>
                            <m:ctrlPr>
                              <a:rPr lang="el-GR" b="0" i="1" smtClean="0">
                                <a:latin typeface="Cambria Math"/>
                              </a:rPr>
                            </m:ctrlPr>
                          </m:sSubPr>
                          <m:e>
                            <m:r>
                              <a:rPr lang="en-US" b="0" i="1" smtClean="0">
                                <a:latin typeface="Cambria Math"/>
                              </a:rPr>
                              <m:t>𝑁</m:t>
                            </m:r>
                          </m:e>
                          <m:sub>
                            <m:r>
                              <a:rPr lang="el-GR" b="0" i="1" smtClean="0">
                                <a:latin typeface="Cambria Math"/>
                              </a:rPr>
                              <m:t>𝜋</m:t>
                            </m:r>
                          </m:sub>
                        </m:sSub>
                        <m:r>
                          <a:rPr lang="en-US" b="0" i="1" smtClean="0">
                            <a:latin typeface="Cambria Math"/>
                          </a:rPr>
                          <m:t>∗</m:t>
                        </m:r>
                        <m:sSub>
                          <m:sSubPr>
                            <m:ctrlPr>
                              <a:rPr lang="en-US" b="0" i="1" smtClean="0">
                                <a:latin typeface="Cambria Math"/>
                              </a:rPr>
                            </m:ctrlPr>
                          </m:sSubPr>
                          <m:e>
                            <m:r>
                              <m:rPr>
                                <m:sty m:val="p"/>
                              </m:rPr>
                              <a:rPr lang="el-GR" b="0" i="0" smtClean="0">
                                <a:latin typeface="Cambria Math"/>
                              </a:rPr>
                              <m:t>Δ</m:t>
                            </m:r>
                          </m:e>
                          <m:sub>
                            <m:r>
                              <a:rPr lang="el-GR" b="0" i="1" smtClean="0">
                                <a:latin typeface="Cambria Math"/>
                              </a:rPr>
                              <m:t>𝛿</m:t>
                            </m:r>
                          </m:sub>
                        </m:sSub>
                      </m:den>
                    </m:f>
                    <m:r>
                      <a:rPr lang="el-GR" b="0" i="1" smtClean="0">
                        <a:latin typeface="Cambria Math"/>
                      </a:rPr>
                      <m:t>=</m:t>
                    </m:r>
                    <m:f>
                      <m:fPr>
                        <m:ctrlPr>
                          <a:rPr lang="el-GR" b="0" i="1" smtClean="0">
                            <a:latin typeface="Cambria Math"/>
                          </a:rPr>
                        </m:ctrlPr>
                      </m:fPr>
                      <m:num>
                        <m:r>
                          <a:rPr lang="el-GR" b="0" i="1" smtClean="0">
                            <a:latin typeface="Cambria Math"/>
                          </a:rPr>
                          <m:t>10.000∗</m:t>
                        </m:r>
                        <m:r>
                          <a:rPr lang="en-US" b="0" i="1" smtClean="0">
                            <a:latin typeface="Cambria Math"/>
                          </a:rPr>
                          <m:t>2</m:t>
                        </m:r>
                      </m:num>
                      <m:den>
                        <m:r>
                          <a:rPr lang="en-US" b="0" i="1" smtClean="0">
                            <a:latin typeface="Cambria Math"/>
                          </a:rPr>
                          <m:t>10000∗</m:t>
                        </m:r>
                        <m:f>
                          <m:fPr>
                            <m:ctrlPr>
                              <a:rPr lang="en-US" b="0" i="1" smtClean="0">
                                <a:latin typeface="Cambria Math"/>
                              </a:rPr>
                            </m:ctrlPr>
                          </m:fPr>
                          <m:num>
                            <m:r>
                              <a:rPr lang="en-US" b="0" i="1" smtClean="0">
                                <a:latin typeface="Cambria Math"/>
                              </a:rPr>
                              <m:t>4</m:t>
                            </m:r>
                          </m:num>
                          <m:den>
                            <m:r>
                              <a:rPr lang="en-US" b="0" i="1" smtClean="0">
                                <a:latin typeface="Cambria Math"/>
                              </a:rPr>
                              <m:t>3</m:t>
                            </m:r>
                          </m:den>
                        </m:f>
                      </m:den>
                    </m:f>
                    <m:r>
                      <a:rPr lang="en-US" b="0" i="1" smtClean="0">
                        <a:latin typeface="Cambria Math"/>
                      </a:rPr>
                      <m:t>=1,5</m:t>
                    </m:r>
                  </m:oMath>
                </a14:m>
                <a:endParaRPr lang="en-US" dirty="0" smtClean="0"/>
              </a:p>
              <a:p>
                <a:pPr algn="just" eaLnBrk="1" hangingPunct="1"/>
                <a:r>
                  <a:rPr lang="el-GR" sz="2400" dirty="0">
                    <a:solidFill>
                      <a:srgbClr val="000000"/>
                    </a:solidFill>
                    <a:cs typeface="Tahoma" pitchFamily="34" charset="0"/>
                  </a:rPr>
                  <a:t>Τ</a:t>
                </a:r>
                <a:r>
                  <a:rPr lang="el-GR" sz="2400" baseline="-25000" dirty="0">
                    <a:solidFill>
                      <a:srgbClr val="000000"/>
                    </a:solidFill>
                  </a:rPr>
                  <a:t>π</a:t>
                </a:r>
                <a:r>
                  <a:rPr lang="el-GR" sz="2400" dirty="0">
                    <a:solidFill>
                      <a:srgbClr val="000000"/>
                    </a:solidFill>
                    <a:cs typeface="Tahoma" pitchFamily="34" charset="0"/>
                  </a:rPr>
                  <a:t>= Προσαρμοσμένη (θεωρητική) τιμή της μετοχής.</a:t>
                </a:r>
                <a:endParaRPr lang="el-GR" sz="2400" dirty="0">
                  <a:cs typeface="Times New Roman" pitchFamily="18" charset="0"/>
                </a:endParaRPr>
              </a:p>
              <a:p>
                <a:pPr algn="just" eaLnBrk="1" hangingPunct="1"/>
                <a:r>
                  <a:rPr lang="el-GR" sz="2400" dirty="0" err="1" smtClean="0">
                    <a:solidFill>
                      <a:srgbClr val="000000"/>
                    </a:solidFill>
                    <a:cs typeface="Tahoma" pitchFamily="34" charset="0"/>
                  </a:rPr>
                  <a:t>Τ</a:t>
                </a:r>
                <a:r>
                  <a:rPr lang="el-GR" sz="2400" baseline="-25000" dirty="0" err="1" smtClean="0">
                    <a:solidFill>
                      <a:srgbClr val="000000"/>
                    </a:solidFill>
                    <a:cs typeface="Tahoma" pitchFamily="34" charset="0"/>
                  </a:rPr>
                  <a:t>χ</a:t>
                </a:r>
                <a:r>
                  <a:rPr lang="el-GR" sz="2400" baseline="-25000" dirty="0" smtClean="0">
                    <a:solidFill>
                      <a:srgbClr val="000000"/>
                    </a:solidFill>
                    <a:cs typeface="Tahoma" pitchFamily="34" charset="0"/>
                  </a:rPr>
                  <a:t> </a:t>
                </a:r>
                <a:r>
                  <a:rPr lang="el-GR" sz="2400" dirty="0" smtClean="0">
                    <a:solidFill>
                      <a:srgbClr val="000000"/>
                    </a:solidFill>
                    <a:cs typeface="Tahoma" pitchFamily="34" charset="0"/>
                  </a:rPr>
                  <a:t>=</a:t>
                </a:r>
                <a:r>
                  <a:rPr lang="el-GR" sz="2400" dirty="0">
                    <a:solidFill>
                      <a:srgbClr val="000000"/>
                    </a:solidFill>
                    <a:cs typeface="Tahoma" pitchFamily="34" charset="0"/>
                  </a:rPr>
                  <a:t>Τιμή κλεισίματος της μετοχής την τελευταία συνεδρίαση του Χρηματιστηρίου πριν </a:t>
                </a:r>
                <a:r>
                  <a:rPr lang="el-GR" sz="2400" dirty="0" smtClean="0">
                    <a:solidFill>
                      <a:srgbClr val="000000"/>
                    </a:solidFill>
                    <a:cs typeface="Tahoma" pitchFamily="34" charset="0"/>
                  </a:rPr>
                  <a:t>τη διάσπαση. </a:t>
                </a:r>
                <a:endParaRPr lang="el-GR" sz="2400" dirty="0">
                  <a:cs typeface="Times New Roman" pitchFamily="18" charset="0"/>
                </a:endParaRPr>
              </a:p>
              <a:p>
                <a:pPr algn="just" eaLnBrk="1" hangingPunct="1"/>
                <a:r>
                  <a:rPr lang="el-GR" sz="2400" dirty="0" err="1" smtClean="0">
                    <a:solidFill>
                      <a:srgbClr val="000000"/>
                    </a:solidFill>
                    <a:cs typeface="Tahoma" pitchFamily="34" charset="0"/>
                  </a:rPr>
                  <a:t>Ν</a:t>
                </a:r>
                <a:r>
                  <a:rPr lang="el-GR" sz="2400" baseline="-25000" dirty="0" err="1" smtClean="0">
                    <a:solidFill>
                      <a:srgbClr val="000000"/>
                    </a:solidFill>
                    <a:cs typeface="Tahoma" pitchFamily="34" charset="0"/>
                  </a:rPr>
                  <a:t>π</a:t>
                </a:r>
                <a:r>
                  <a:rPr lang="el-GR" sz="2400" dirty="0">
                    <a:solidFill>
                      <a:srgbClr val="000000"/>
                    </a:solidFill>
                    <a:cs typeface="Tahoma" pitchFamily="34" charset="0"/>
                  </a:rPr>
                  <a:t>= Αριθμός παλιών μετοχών της </a:t>
                </a:r>
                <a:r>
                  <a:rPr lang="el-GR" sz="2400" dirty="0" smtClean="0">
                    <a:solidFill>
                      <a:srgbClr val="000000"/>
                    </a:solidFill>
                    <a:cs typeface="Tahoma" pitchFamily="34" charset="0"/>
                  </a:rPr>
                  <a:t>εταιρίας</a:t>
                </a:r>
                <a:endParaRPr lang="en-US" sz="2400" dirty="0" smtClean="0">
                  <a:solidFill>
                    <a:srgbClr val="000000"/>
                  </a:solidFill>
                  <a:cs typeface="Tahoma" pitchFamily="34" charset="0"/>
                </a:endParaRPr>
              </a:p>
              <a:p>
                <a:pPr algn="just" eaLnBrk="1" hangingPunct="1"/>
                <a:r>
                  <a:rPr lang="el-GR" sz="2400" dirty="0" err="1" smtClean="0">
                    <a:solidFill>
                      <a:srgbClr val="000000"/>
                    </a:solidFill>
                    <a:cs typeface="Tahoma" pitchFamily="34" charset="0"/>
                  </a:rPr>
                  <a:t>Δ</a:t>
                </a:r>
                <a:r>
                  <a:rPr lang="el-GR" sz="2400" baseline="-25000" dirty="0" err="1" smtClean="0">
                    <a:solidFill>
                      <a:srgbClr val="000000"/>
                    </a:solidFill>
                    <a:cs typeface="Tahoma" pitchFamily="34" charset="0"/>
                  </a:rPr>
                  <a:t>δ</a:t>
                </a:r>
                <a:r>
                  <a:rPr lang="el-GR" sz="2400" dirty="0" smtClean="0">
                    <a:solidFill>
                      <a:srgbClr val="000000"/>
                    </a:solidFill>
                    <a:cs typeface="Tahoma" pitchFamily="34" charset="0"/>
                  </a:rPr>
                  <a:t>= Δείκτης διάσπασης </a:t>
                </a:r>
              </a:p>
              <a:p>
                <a:pPr algn="just" eaLnBrk="1" hangingPunct="1"/>
                <a:r>
                  <a:rPr lang="el-GR" sz="2400" dirty="0" smtClean="0">
                    <a:solidFill>
                      <a:srgbClr val="000000"/>
                    </a:solidFill>
                    <a:cs typeface="Tahoma" pitchFamily="34" charset="0"/>
                  </a:rPr>
                  <a:t>Η κεφαλαιοποίηση της εταιρίας δεν μεταβλήθηκε καθώς ο αριθμός των νέων μετοχών είναι 13.333,33 (4*10000/3).</a:t>
                </a:r>
              </a:p>
              <a:p>
                <a:pPr algn="just" eaLnBrk="1" hangingPunct="1"/>
                <a:r>
                  <a:rPr lang="el-GR" sz="2400" dirty="0" smtClean="0">
                    <a:solidFill>
                      <a:srgbClr val="000000"/>
                    </a:solidFill>
                    <a:cs typeface="Tahoma" pitchFamily="34" charset="0"/>
                  </a:rPr>
                  <a:t>Η κεφαλαιοποίηση ισούται με 13.333,33*1,5 = 20.000 </a:t>
                </a:r>
              </a:p>
              <a:p>
                <a:pPr algn="just" eaLnBrk="1" hangingPunct="1"/>
                <a:endParaRPr lang="el-GR" sz="2400" dirty="0">
                  <a:cs typeface="Times New Roman" pitchFamily="18" charset="0"/>
                </a:endParaRPr>
              </a:p>
              <a:p>
                <a:pPr algn="just" eaLnBrk="1" hangingPunct="1"/>
                <a:endParaRPr lang="el-GR" sz="2400" dirty="0">
                  <a:cs typeface="Times New Roman" pitchFamily="18" charset="0"/>
                </a:endParaRPr>
              </a:p>
              <a:p>
                <a:pPr algn="just"/>
                <a:endParaRPr lang="en-US" dirty="0" smtClean="0"/>
              </a:p>
              <a:p>
                <a:pPr algn="just"/>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8520" y="0"/>
                <a:ext cx="9252520" cy="6858000"/>
              </a:xfrm>
              <a:blipFill rotWithShape="1">
                <a:blip r:embed="rId3"/>
                <a:stretch>
                  <a:fillRect l="-593" t="-800" r="-1252" b="-2578"/>
                </a:stretch>
              </a:blipFill>
            </p:spPr>
            <p:txBody>
              <a:bodyPr/>
              <a:lstStyle/>
              <a:p>
                <a:r>
                  <a:rPr lang="el-GR">
                    <a:noFill/>
                  </a:rPr>
                  <a:t> </a:t>
                </a:r>
              </a:p>
            </p:txBody>
          </p:sp>
        </mc:Fallback>
      </mc:AlternateContent>
    </p:spTree>
    <p:extLst>
      <p:ext uri="{BB962C8B-B14F-4D97-AF65-F5344CB8AC3E}">
        <p14:creationId xmlns:p14="http://schemas.microsoft.com/office/powerpoint/2010/main" val="1833677065"/>
      </p:ext>
    </p:extLst>
  </p:cSld>
  <p:clrMapOvr>
    <a:masterClrMapping/>
  </p:clrMapOvr>
  <p:transition spd="med">
    <p:random/>
    <p:sndAc>
      <p:stSnd>
        <p:snd r:embed="rId2" name="projctor.wav"/>
      </p:stSnd>
    </p:sndAc>
  </p:transition>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7772400" cy="1143000"/>
          </a:xfrm>
        </p:spPr>
        <p:txBody>
          <a:bodyPr/>
          <a:lstStyle/>
          <a:p>
            <a:pPr algn="ctr" eaLnBrk="1" hangingPunct="1"/>
            <a:r>
              <a:rPr lang="en-US" dirty="0" smtClean="0"/>
              <a:t>Split</a:t>
            </a:r>
            <a:endParaRPr lang="el-GR" dirty="0" smtClean="0"/>
          </a:p>
        </p:txBody>
      </p:sp>
      <p:sp>
        <p:nvSpPr>
          <p:cNvPr id="11267" name="Rectangle 3"/>
          <p:cNvSpPr>
            <a:spLocks noGrp="1" noChangeArrowheads="1"/>
          </p:cNvSpPr>
          <p:nvPr>
            <p:ph idx="1"/>
          </p:nvPr>
        </p:nvSpPr>
        <p:spPr>
          <a:xfrm>
            <a:off x="0" y="1484784"/>
            <a:ext cx="9144000" cy="5373216"/>
          </a:xfrm>
        </p:spPr>
        <p:txBody>
          <a:bodyPr/>
          <a:lstStyle/>
          <a:p>
            <a:pPr algn="just" eaLnBrk="1" hangingPunct="1"/>
            <a:r>
              <a:rPr lang="el-GR" sz="2800" dirty="0" smtClean="0">
                <a:solidFill>
                  <a:srgbClr val="000000"/>
                </a:solidFill>
                <a:latin typeface="Tahoma" pitchFamily="34" charset="0"/>
              </a:rPr>
              <a:t>Μετά τη </a:t>
            </a:r>
            <a:r>
              <a:rPr lang="el-GR" sz="2800" dirty="0" smtClean="0">
                <a:solidFill>
                  <a:srgbClr val="000000"/>
                </a:solidFill>
                <a:latin typeface="Tahoma" pitchFamily="34" charset="0"/>
                <a:cs typeface="Tahoma" pitchFamily="34" charset="0"/>
              </a:rPr>
              <a:t>διάσπαση έχει παρατηρηθεί ότι πολλές μετοχές σημείωσαν γρήγορη ανοδική πορεία</a:t>
            </a:r>
            <a:endParaRPr lang="el-GR" sz="2800" dirty="0" smtClean="0">
              <a:solidFill>
                <a:srgbClr val="000000"/>
              </a:solidFill>
              <a:latin typeface="Tahoma" pitchFamily="34" charset="0"/>
            </a:endParaRPr>
          </a:p>
          <a:p>
            <a:pPr algn="just" eaLnBrk="1" hangingPunct="1"/>
            <a:r>
              <a:rPr lang="el-GR" sz="2800" dirty="0" smtClean="0">
                <a:solidFill>
                  <a:srgbClr val="000000"/>
                </a:solidFill>
                <a:latin typeface="Tahoma" pitchFamily="34" charset="0"/>
              </a:rPr>
              <a:t>Μ</a:t>
            </a:r>
            <a:r>
              <a:rPr lang="el-GR" sz="2800" dirty="0" smtClean="0">
                <a:solidFill>
                  <a:srgbClr val="000000"/>
                </a:solidFill>
                <a:latin typeface="Tahoma" pitchFamily="34" charset="0"/>
                <a:cs typeface="Tahoma" pitchFamily="34" charset="0"/>
              </a:rPr>
              <a:t>ετά την ημερομηνία που γίνεται η προσαρμογή της τιμής στο Χρηματιστήριο και ώσπου να μεταφερθούν στην μερίδα των μετόχων οι νέες μετοχές, οι μέτοχοι δε μπορούν να πωλήσουν ούτε τις αρχικές μετοχές τους</a:t>
            </a:r>
            <a:endParaRPr lang="el-GR" sz="2800" dirty="0" smtClean="0">
              <a:solidFill>
                <a:srgbClr val="000000"/>
              </a:solidFill>
              <a:latin typeface="Tahoma" pitchFamily="34"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916832"/>
          </a:xfrm>
          <a:solidFill>
            <a:srgbClr val="F8F8F8"/>
          </a:solidFill>
        </p:spPr>
        <p:txBody>
          <a:bodyPr/>
          <a:lstStyle/>
          <a:p>
            <a:pPr algn="ctr" eaLnBrk="1" hangingPunct="1"/>
            <a:r>
              <a:rPr lang="el-GR" b="1" dirty="0" smtClean="0">
                <a:solidFill>
                  <a:srgbClr val="000000"/>
                </a:solidFill>
                <a:latin typeface="Tahoma" pitchFamily="34" charset="0"/>
                <a:cs typeface="Times New Roman" pitchFamily="18" charset="0"/>
              </a:rPr>
              <a:t>Αντίστροφη Διάσπαση (Σύμπτυξη) Μετοχών (</a:t>
            </a:r>
            <a:r>
              <a:rPr lang="el-GR" b="1" dirty="0" err="1" smtClean="0">
                <a:solidFill>
                  <a:srgbClr val="000000"/>
                </a:solidFill>
                <a:latin typeface="Tahoma" pitchFamily="34" charset="0"/>
                <a:cs typeface="Times New Roman" pitchFamily="18" charset="0"/>
              </a:rPr>
              <a:t>Reverse</a:t>
            </a:r>
            <a:r>
              <a:rPr lang="el-GR" b="1" dirty="0" smtClean="0">
                <a:solidFill>
                  <a:srgbClr val="000000"/>
                </a:solidFill>
                <a:latin typeface="Tahoma" pitchFamily="34" charset="0"/>
                <a:cs typeface="Times New Roman" pitchFamily="18" charset="0"/>
              </a:rPr>
              <a:t> </a:t>
            </a:r>
            <a:r>
              <a:rPr lang="el-GR" b="1" dirty="0" err="1" smtClean="0">
                <a:solidFill>
                  <a:srgbClr val="000000"/>
                </a:solidFill>
                <a:latin typeface="Tahoma" pitchFamily="34" charset="0"/>
                <a:cs typeface="Times New Roman" pitchFamily="18" charset="0"/>
              </a:rPr>
              <a:t>Split</a:t>
            </a:r>
            <a:r>
              <a:rPr lang="el-GR" b="1" dirty="0" smtClean="0">
                <a:solidFill>
                  <a:srgbClr val="000000"/>
                </a:solidFill>
                <a:latin typeface="Tahoma" pitchFamily="34" charset="0"/>
                <a:cs typeface="Times New Roman" pitchFamily="18" charset="0"/>
              </a:rPr>
              <a:t>)</a:t>
            </a:r>
            <a:endParaRPr lang="el-GR" dirty="0" smtClean="0">
              <a:cs typeface="Times New Roman" pitchFamily="18" charset="0"/>
            </a:endParaRPr>
          </a:p>
        </p:txBody>
      </p:sp>
      <p:sp>
        <p:nvSpPr>
          <p:cNvPr id="22531" name="Rectangle 3"/>
          <p:cNvSpPr>
            <a:spLocks noGrp="1" noChangeArrowheads="1"/>
          </p:cNvSpPr>
          <p:nvPr>
            <p:ph idx="1"/>
          </p:nvPr>
        </p:nvSpPr>
        <p:spPr>
          <a:xfrm>
            <a:off x="0" y="1988840"/>
            <a:ext cx="9144000" cy="4869160"/>
          </a:xfrm>
          <a:solidFill>
            <a:schemeClr val="bg1"/>
          </a:solidFill>
        </p:spPr>
        <p:txBody>
          <a:bodyPr/>
          <a:lstStyle/>
          <a:p>
            <a:pPr algn="just" eaLnBrk="1" hangingPunct="1"/>
            <a:r>
              <a:rPr lang="el-GR" sz="3000" dirty="0" smtClean="0">
                <a:solidFill>
                  <a:srgbClr val="000000"/>
                </a:solidFill>
                <a:latin typeface="Tahoma" pitchFamily="34" charset="0"/>
              </a:rPr>
              <a:t>Η αντίστροφη διάσπαση μετοχών πραγματοποιείται με μείωση του αριθμού των μετοχών και ανάλογη αύξηση της ονομαστικής αξίας των μετοχών.</a:t>
            </a:r>
          </a:p>
          <a:p>
            <a:pPr algn="just" eaLnBrk="1" hangingPunct="1"/>
            <a:r>
              <a:rPr lang="el-GR" sz="3000" dirty="0" smtClean="0">
                <a:solidFill>
                  <a:srgbClr val="000000"/>
                </a:solidFill>
                <a:latin typeface="Tahoma" pitchFamily="34" charset="0"/>
              </a:rPr>
              <a:t>Το Μ.Κ. και τα ίδια κεφάλαια της εταιρίας παραμένουν αμετάβλητα. </a:t>
            </a:r>
          </a:p>
          <a:p>
            <a:pPr algn="just" eaLnBrk="1" hangingPunct="1"/>
            <a:r>
              <a:rPr lang="el-GR" sz="3000" dirty="0" smtClean="0">
                <a:solidFill>
                  <a:srgbClr val="000000"/>
                </a:solidFill>
                <a:latin typeface="Tahoma" pitchFamily="34" charset="0"/>
              </a:rPr>
              <a:t>Τα κέρδη ανά μετοχή και το μέρισμα ανά μετοχή αυξάνονται. </a:t>
            </a:r>
          </a:p>
          <a:p>
            <a:pPr algn="just" eaLnBrk="1" hangingPunct="1"/>
            <a:r>
              <a:rPr lang="el-GR" sz="3000" dirty="0" smtClean="0">
                <a:solidFill>
                  <a:srgbClr val="000000"/>
                </a:solidFill>
                <a:latin typeface="Tahoma" pitchFamily="34" charset="0"/>
              </a:rPr>
              <a:t>Η χρηματιστηριακή τιμή της μετοχής αυξάνεται.</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8520" y="0"/>
                <a:ext cx="9252520" cy="6858000"/>
              </a:xfrm>
            </p:spPr>
            <p:txBody>
              <a:bodyPr/>
              <a:lstStyle/>
              <a:p>
                <a:pPr algn="just"/>
                <a:r>
                  <a:rPr lang="el-GR" sz="2600" dirty="0" smtClean="0"/>
                  <a:t>Έστω ότι η εταιρία ΒΒ με 10.000 μετοχές και χρηματιστηριακή τιμή 2 ευρώ (κεφαλαιοποίηση 2*10.000=20.000) προβαίνει σε σύμπηξη μετοχών, σε αναλογία 2</a:t>
                </a:r>
                <a:r>
                  <a:rPr lang="en-US" sz="2600" dirty="0" smtClean="0"/>
                  <a:t>:</a:t>
                </a:r>
                <a:r>
                  <a:rPr lang="el-GR" sz="2600" dirty="0" smtClean="0"/>
                  <a:t>10 (2 νέες μετοχές για κάθε 10 παλιές). Ποια θα είναι η προσαρμοσμένη τιμή της μετοχής μετά τη διάσπαση.    </a:t>
                </a:r>
              </a:p>
              <a:p>
                <a:pPr algn="just"/>
                <a14:m>
                  <m:oMath xmlns:m="http://schemas.openxmlformats.org/officeDocument/2006/math">
                    <m:sSub>
                      <m:sSubPr>
                        <m:ctrlPr>
                          <a:rPr lang="el-GR" i="1" smtClean="0">
                            <a:latin typeface="Cambria Math"/>
                          </a:rPr>
                        </m:ctrlPr>
                      </m:sSubPr>
                      <m:e>
                        <m:r>
                          <m:rPr>
                            <m:sty m:val="p"/>
                          </m:rPr>
                          <a:rPr lang="el-GR" b="0" i="0" smtClean="0">
                            <a:latin typeface="Cambria Math"/>
                          </a:rPr>
                          <m:t>Τ</m:t>
                        </m:r>
                      </m:e>
                      <m:sub>
                        <m:r>
                          <a:rPr lang="el-GR" b="0" i="1" smtClean="0">
                            <a:latin typeface="Cambria Math"/>
                          </a:rPr>
                          <m:t>𝜋</m:t>
                        </m:r>
                      </m:sub>
                    </m:sSub>
                    <m:r>
                      <a:rPr lang="el-GR" b="0" i="1" smtClean="0">
                        <a:latin typeface="Cambria Math"/>
                      </a:rPr>
                      <m:t>=</m:t>
                    </m:r>
                    <m:f>
                      <m:fPr>
                        <m:ctrlPr>
                          <a:rPr lang="el-GR" b="0" i="1" smtClean="0">
                            <a:latin typeface="Cambria Math"/>
                          </a:rPr>
                        </m:ctrlPr>
                      </m:fPr>
                      <m:num>
                        <m:sSub>
                          <m:sSubPr>
                            <m:ctrlPr>
                              <a:rPr lang="el-GR" b="0" i="1" smtClean="0">
                                <a:latin typeface="Cambria Math"/>
                              </a:rPr>
                            </m:ctrlPr>
                          </m:sSubPr>
                          <m:e>
                            <m:r>
                              <a:rPr lang="en-US" b="0" i="1" smtClean="0">
                                <a:latin typeface="Cambria Math"/>
                              </a:rPr>
                              <m:t>𝑁</m:t>
                            </m:r>
                          </m:e>
                          <m:sub>
                            <m:r>
                              <a:rPr lang="el-GR" b="0" i="1" smtClean="0">
                                <a:latin typeface="Cambria Math"/>
                              </a:rPr>
                              <m:t>𝜋</m:t>
                            </m:r>
                          </m:sub>
                        </m:sSub>
                        <m:r>
                          <a:rPr lang="en-US" b="0" i="1" smtClean="0">
                            <a:latin typeface="Cambria Math"/>
                          </a:rPr>
                          <m:t>∗</m:t>
                        </m:r>
                        <m:sSub>
                          <m:sSubPr>
                            <m:ctrlPr>
                              <a:rPr lang="en-US" b="0" i="1" smtClean="0">
                                <a:latin typeface="Cambria Math"/>
                              </a:rPr>
                            </m:ctrlPr>
                          </m:sSubPr>
                          <m:e>
                            <m:r>
                              <a:rPr lang="en-US" b="0" i="1" smtClean="0">
                                <a:latin typeface="Cambria Math"/>
                              </a:rPr>
                              <m:t>𝑇</m:t>
                            </m:r>
                          </m:e>
                          <m:sub>
                            <m:r>
                              <a:rPr lang="en-US" b="0" i="1" smtClean="0">
                                <a:latin typeface="Cambria Math"/>
                              </a:rPr>
                              <m:t>𝑥</m:t>
                            </m:r>
                          </m:sub>
                        </m:sSub>
                      </m:num>
                      <m:den>
                        <m:sSub>
                          <m:sSubPr>
                            <m:ctrlPr>
                              <a:rPr lang="el-GR" b="0" i="1" smtClean="0">
                                <a:latin typeface="Cambria Math"/>
                              </a:rPr>
                            </m:ctrlPr>
                          </m:sSubPr>
                          <m:e>
                            <m:r>
                              <a:rPr lang="en-US" b="0" i="1" smtClean="0">
                                <a:latin typeface="Cambria Math"/>
                              </a:rPr>
                              <m:t>𝑁</m:t>
                            </m:r>
                          </m:e>
                          <m:sub>
                            <m:r>
                              <a:rPr lang="el-GR" b="0" i="1" smtClean="0">
                                <a:latin typeface="Cambria Math"/>
                              </a:rPr>
                              <m:t>𝜋</m:t>
                            </m:r>
                          </m:sub>
                        </m:sSub>
                        <m:r>
                          <a:rPr lang="en-US" b="0" i="1" smtClean="0">
                            <a:latin typeface="Cambria Math"/>
                          </a:rPr>
                          <m:t>∗</m:t>
                        </m:r>
                        <m:sSub>
                          <m:sSubPr>
                            <m:ctrlPr>
                              <a:rPr lang="en-US" b="0" i="1" smtClean="0">
                                <a:latin typeface="Cambria Math"/>
                              </a:rPr>
                            </m:ctrlPr>
                          </m:sSubPr>
                          <m:e>
                            <m:r>
                              <m:rPr>
                                <m:sty m:val="p"/>
                              </m:rPr>
                              <a:rPr lang="el-GR" b="0" i="0" smtClean="0">
                                <a:latin typeface="Cambria Math"/>
                              </a:rPr>
                              <m:t>Δ</m:t>
                            </m:r>
                          </m:e>
                          <m:sub>
                            <m:r>
                              <a:rPr lang="el-GR" b="0" i="1" smtClean="0">
                                <a:latin typeface="Cambria Math"/>
                              </a:rPr>
                              <m:t>𝛿</m:t>
                            </m:r>
                          </m:sub>
                        </m:sSub>
                      </m:den>
                    </m:f>
                    <m:r>
                      <a:rPr lang="el-GR" b="0" i="1" smtClean="0">
                        <a:latin typeface="Cambria Math"/>
                      </a:rPr>
                      <m:t>=</m:t>
                    </m:r>
                    <m:f>
                      <m:fPr>
                        <m:ctrlPr>
                          <a:rPr lang="el-GR" b="0" i="1" smtClean="0">
                            <a:latin typeface="Cambria Math"/>
                          </a:rPr>
                        </m:ctrlPr>
                      </m:fPr>
                      <m:num>
                        <m:r>
                          <a:rPr lang="el-GR" b="0" i="1" smtClean="0">
                            <a:latin typeface="Cambria Math"/>
                          </a:rPr>
                          <m:t>10.000∗</m:t>
                        </m:r>
                        <m:r>
                          <a:rPr lang="en-US" b="0" i="1" smtClean="0">
                            <a:latin typeface="Cambria Math"/>
                          </a:rPr>
                          <m:t>2</m:t>
                        </m:r>
                      </m:num>
                      <m:den>
                        <m:r>
                          <a:rPr lang="en-US" b="0" i="1" smtClean="0">
                            <a:latin typeface="Cambria Math"/>
                          </a:rPr>
                          <m:t>10000∗</m:t>
                        </m:r>
                        <m:f>
                          <m:fPr>
                            <m:ctrlPr>
                              <a:rPr lang="en-US" b="0" i="1" smtClean="0">
                                <a:latin typeface="Cambria Math"/>
                              </a:rPr>
                            </m:ctrlPr>
                          </m:fPr>
                          <m:num>
                            <m:r>
                              <a:rPr lang="el-GR" b="0" i="1" smtClean="0">
                                <a:latin typeface="Cambria Math"/>
                              </a:rPr>
                              <m:t>2</m:t>
                            </m:r>
                          </m:num>
                          <m:den>
                            <m:r>
                              <a:rPr lang="el-GR" b="0" i="1" smtClean="0">
                                <a:latin typeface="Cambria Math"/>
                              </a:rPr>
                              <m:t>10</m:t>
                            </m:r>
                          </m:den>
                        </m:f>
                      </m:den>
                    </m:f>
                    <m:r>
                      <a:rPr lang="en-US" b="0" i="1" smtClean="0">
                        <a:latin typeface="Cambria Math"/>
                      </a:rPr>
                      <m:t>=1</m:t>
                    </m:r>
                    <m:r>
                      <a:rPr lang="el-GR" b="0" i="1" smtClean="0">
                        <a:latin typeface="Cambria Math"/>
                      </a:rPr>
                      <m:t>0</m:t>
                    </m:r>
                  </m:oMath>
                </a14:m>
                <a:endParaRPr lang="en-US" dirty="0" smtClean="0"/>
              </a:p>
              <a:p>
                <a:pPr algn="just" eaLnBrk="1" hangingPunct="1"/>
                <a:r>
                  <a:rPr lang="el-GR" sz="2400" dirty="0">
                    <a:solidFill>
                      <a:srgbClr val="000000"/>
                    </a:solidFill>
                    <a:cs typeface="Tahoma" pitchFamily="34" charset="0"/>
                  </a:rPr>
                  <a:t>Τ</a:t>
                </a:r>
                <a:r>
                  <a:rPr lang="el-GR" sz="2400" baseline="-25000" dirty="0">
                    <a:solidFill>
                      <a:srgbClr val="000000"/>
                    </a:solidFill>
                  </a:rPr>
                  <a:t>π</a:t>
                </a:r>
                <a:r>
                  <a:rPr lang="el-GR" sz="2400" dirty="0">
                    <a:solidFill>
                      <a:srgbClr val="000000"/>
                    </a:solidFill>
                    <a:cs typeface="Tahoma" pitchFamily="34" charset="0"/>
                  </a:rPr>
                  <a:t>= Προσαρμοσμένη (θεωρητική) τιμή της μετοχής.</a:t>
                </a:r>
                <a:endParaRPr lang="el-GR" sz="2400" dirty="0">
                  <a:cs typeface="Times New Roman" pitchFamily="18" charset="0"/>
                </a:endParaRPr>
              </a:p>
              <a:p>
                <a:pPr algn="just" eaLnBrk="1" hangingPunct="1"/>
                <a:r>
                  <a:rPr lang="el-GR" sz="2400" dirty="0" err="1" smtClean="0">
                    <a:solidFill>
                      <a:srgbClr val="000000"/>
                    </a:solidFill>
                    <a:cs typeface="Tahoma" pitchFamily="34" charset="0"/>
                  </a:rPr>
                  <a:t>Τ</a:t>
                </a:r>
                <a:r>
                  <a:rPr lang="el-GR" sz="2400" baseline="-25000" dirty="0" err="1" smtClean="0">
                    <a:solidFill>
                      <a:srgbClr val="000000"/>
                    </a:solidFill>
                    <a:cs typeface="Tahoma" pitchFamily="34" charset="0"/>
                  </a:rPr>
                  <a:t>χ</a:t>
                </a:r>
                <a:r>
                  <a:rPr lang="el-GR" sz="2400" baseline="-25000" dirty="0" smtClean="0">
                    <a:solidFill>
                      <a:srgbClr val="000000"/>
                    </a:solidFill>
                    <a:cs typeface="Tahoma" pitchFamily="34" charset="0"/>
                  </a:rPr>
                  <a:t> </a:t>
                </a:r>
                <a:r>
                  <a:rPr lang="el-GR" sz="2400" dirty="0" smtClean="0">
                    <a:solidFill>
                      <a:srgbClr val="000000"/>
                    </a:solidFill>
                    <a:cs typeface="Tahoma" pitchFamily="34" charset="0"/>
                  </a:rPr>
                  <a:t>=</a:t>
                </a:r>
                <a:r>
                  <a:rPr lang="el-GR" sz="2400" dirty="0">
                    <a:solidFill>
                      <a:srgbClr val="000000"/>
                    </a:solidFill>
                    <a:cs typeface="Tahoma" pitchFamily="34" charset="0"/>
                  </a:rPr>
                  <a:t>Τιμή κλεισίματος της μετοχής την τελευταία συνεδρίαση του Χρηματιστηρίου πριν </a:t>
                </a:r>
                <a:r>
                  <a:rPr lang="el-GR" sz="2400" dirty="0" smtClean="0">
                    <a:solidFill>
                      <a:srgbClr val="000000"/>
                    </a:solidFill>
                    <a:cs typeface="Tahoma" pitchFamily="34" charset="0"/>
                  </a:rPr>
                  <a:t>τη διάσπαση. </a:t>
                </a:r>
                <a:endParaRPr lang="el-GR" sz="2400" dirty="0">
                  <a:cs typeface="Times New Roman" pitchFamily="18" charset="0"/>
                </a:endParaRPr>
              </a:p>
              <a:p>
                <a:pPr algn="just" eaLnBrk="1" hangingPunct="1"/>
                <a:r>
                  <a:rPr lang="el-GR" sz="2400" dirty="0" err="1" smtClean="0">
                    <a:solidFill>
                      <a:srgbClr val="000000"/>
                    </a:solidFill>
                    <a:cs typeface="Tahoma" pitchFamily="34" charset="0"/>
                  </a:rPr>
                  <a:t>Ν</a:t>
                </a:r>
                <a:r>
                  <a:rPr lang="el-GR" sz="2400" baseline="-25000" dirty="0" err="1" smtClean="0">
                    <a:solidFill>
                      <a:srgbClr val="000000"/>
                    </a:solidFill>
                    <a:cs typeface="Tahoma" pitchFamily="34" charset="0"/>
                  </a:rPr>
                  <a:t>π</a:t>
                </a:r>
                <a:r>
                  <a:rPr lang="el-GR" sz="2400" dirty="0">
                    <a:solidFill>
                      <a:srgbClr val="000000"/>
                    </a:solidFill>
                    <a:cs typeface="Tahoma" pitchFamily="34" charset="0"/>
                  </a:rPr>
                  <a:t>= Αριθμός παλιών μετοχών της </a:t>
                </a:r>
                <a:r>
                  <a:rPr lang="el-GR" sz="2400" dirty="0" smtClean="0">
                    <a:solidFill>
                      <a:srgbClr val="000000"/>
                    </a:solidFill>
                    <a:cs typeface="Tahoma" pitchFamily="34" charset="0"/>
                  </a:rPr>
                  <a:t>εταιρίας</a:t>
                </a:r>
                <a:endParaRPr lang="en-US" sz="2400" dirty="0" smtClean="0">
                  <a:solidFill>
                    <a:srgbClr val="000000"/>
                  </a:solidFill>
                  <a:cs typeface="Tahoma" pitchFamily="34" charset="0"/>
                </a:endParaRPr>
              </a:p>
              <a:p>
                <a:pPr algn="just" eaLnBrk="1" hangingPunct="1"/>
                <a:r>
                  <a:rPr lang="el-GR" sz="2400" dirty="0" err="1" smtClean="0">
                    <a:solidFill>
                      <a:srgbClr val="000000"/>
                    </a:solidFill>
                    <a:cs typeface="Tahoma" pitchFamily="34" charset="0"/>
                  </a:rPr>
                  <a:t>Δ</a:t>
                </a:r>
                <a:r>
                  <a:rPr lang="el-GR" sz="2400" baseline="-25000" dirty="0" err="1" smtClean="0">
                    <a:solidFill>
                      <a:srgbClr val="000000"/>
                    </a:solidFill>
                    <a:cs typeface="Tahoma" pitchFamily="34" charset="0"/>
                  </a:rPr>
                  <a:t>δ</a:t>
                </a:r>
                <a:r>
                  <a:rPr lang="el-GR" sz="2400" dirty="0" smtClean="0">
                    <a:solidFill>
                      <a:srgbClr val="000000"/>
                    </a:solidFill>
                    <a:cs typeface="Tahoma" pitchFamily="34" charset="0"/>
                  </a:rPr>
                  <a:t>= Δείκτης </a:t>
                </a:r>
                <a:r>
                  <a:rPr lang="el-GR" sz="2400" dirty="0" err="1" smtClean="0">
                    <a:solidFill>
                      <a:srgbClr val="000000"/>
                    </a:solidFill>
                    <a:cs typeface="Tahoma" pitchFamily="34" charset="0"/>
                  </a:rPr>
                  <a:t>σύμπτηξης</a:t>
                </a:r>
                <a:r>
                  <a:rPr lang="el-GR" sz="2400" dirty="0" smtClean="0">
                    <a:solidFill>
                      <a:srgbClr val="000000"/>
                    </a:solidFill>
                    <a:cs typeface="Tahoma" pitchFamily="34" charset="0"/>
                  </a:rPr>
                  <a:t> </a:t>
                </a:r>
              </a:p>
              <a:p>
                <a:pPr algn="just" eaLnBrk="1" hangingPunct="1"/>
                <a:r>
                  <a:rPr lang="el-GR" sz="2400" dirty="0" smtClean="0">
                    <a:solidFill>
                      <a:srgbClr val="000000"/>
                    </a:solidFill>
                    <a:cs typeface="Tahoma" pitchFamily="34" charset="0"/>
                  </a:rPr>
                  <a:t>Η κεφαλαιοποίηση της εταιρίας δεν μεταβλήθηκε καθώς ο αριθμός των νέων μετοχών είναι 2000 (2*10000/10).</a:t>
                </a:r>
              </a:p>
              <a:p>
                <a:pPr algn="just" eaLnBrk="1" hangingPunct="1"/>
                <a:r>
                  <a:rPr lang="el-GR" sz="2400" dirty="0" smtClean="0">
                    <a:solidFill>
                      <a:srgbClr val="000000"/>
                    </a:solidFill>
                    <a:cs typeface="Tahoma" pitchFamily="34" charset="0"/>
                  </a:rPr>
                  <a:t>Η κεφαλαιοποίηση ισούται με 2000*10 = 20.000 </a:t>
                </a:r>
              </a:p>
              <a:p>
                <a:pPr algn="just" eaLnBrk="1" hangingPunct="1"/>
                <a:endParaRPr lang="el-GR" sz="2400" dirty="0">
                  <a:cs typeface="Times New Roman" pitchFamily="18" charset="0"/>
                </a:endParaRPr>
              </a:p>
              <a:p>
                <a:pPr algn="just" eaLnBrk="1" hangingPunct="1"/>
                <a:endParaRPr lang="el-GR" sz="2400" dirty="0">
                  <a:cs typeface="Times New Roman" pitchFamily="18" charset="0"/>
                </a:endParaRPr>
              </a:p>
              <a:p>
                <a:pPr algn="just"/>
                <a:endParaRPr lang="en-US" dirty="0" smtClean="0"/>
              </a:p>
              <a:p>
                <a:pPr algn="just"/>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8520" y="0"/>
                <a:ext cx="9252520" cy="6858000"/>
              </a:xfrm>
              <a:blipFill rotWithShape="1">
                <a:blip r:embed="rId3"/>
                <a:stretch>
                  <a:fillRect l="-593" t="-800" r="-1252" b="-2578"/>
                </a:stretch>
              </a:blipFill>
            </p:spPr>
            <p:txBody>
              <a:bodyPr/>
              <a:lstStyle/>
              <a:p>
                <a:r>
                  <a:rPr lang="el-GR">
                    <a:noFill/>
                  </a:rPr>
                  <a:t> </a:t>
                </a:r>
              </a:p>
            </p:txBody>
          </p:sp>
        </mc:Fallback>
      </mc:AlternateContent>
    </p:spTree>
    <p:extLst>
      <p:ext uri="{BB962C8B-B14F-4D97-AF65-F5344CB8AC3E}">
        <p14:creationId xmlns:p14="http://schemas.microsoft.com/office/powerpoint/2010/main" val="225035968"/>
      </p:ext>
    </p:extLst>
  </p:cSld>
  <p:clrMapOvr>
    <a:masterClrMapping/>
  </p:clrMapOvr>
  <p:transition spd="med">
    <p:random/>
    <p:sndAc>
      <p:stSnd>
        <p:snd r:embed="rId2" name="projctor.wav"/>
      </p:stSnd>
    </p:sndAc>
  </p:transition>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0"/>
            <a:ext cx="9144000" cy="6858000"/>
          </a:xfrm>
          <a:solidFill>
            <a:srgbClr val="F8F8F8"/>
          </a:solidFill>
        </p:spPr>
        <p:txBody>
          <a:bodyPr/>
          <a:lstStyle/>
          <a:p>
            <a:pPr algn="just" eaLnBrk="1" hangingPunct="1"/>
            <a:r>
              <a:rPr lang="el-GR" sz="2800" dirty="0" smtClean="0">
                <a:solidFill>
                  <a:srgbClr val="000000"/>
                </a:solidFill>
                <a:latin typeface="Tahoma" pitchFamily="34" charset="0"/>
                <a:cs typeface="Times New Roman" pitchFamily="18" charset="0"/>
              </a:rPr>
              <a:t>Για να υπάρξει διασπορά των μετοχών, η αύξηση του Μ.Κ. θα πρέπει να είναι κατά 25%, σε δημόσια εγγραφή.</a:t>
            </a:r>
            <a:endParaRPr lang="el-GR" sz="2800" dirty="0" smtClean="0">
              <a:cs typeface="Times New Roman" pitchFamily="18" charset="0"/>
            </a:endParaRPr>
          </a:p>
          <a:p>
            <a:pPr algn="just" eaLnBrk="1" hangingPunct="1"/>
            <a:r>
              <a:rPr lang="el-GR" sz="2800" dirty="0" smtClean="0">
                <a:solidFill>
                  <a:srgbClr val="000000"/>
                </a:solidFill>
                <a:latin typeface="Tahoma" pitchFamily="34" charset="0"/>
                <a:cs typeface="Times New Roman" pitchFamily="18" charset="0"/>
              </a:rPr>
              <a:t>Η διασπορά είναι επαρκής, εφόσον οι μετοχές είναι κατανεμημένες στο ευρύ κοινό μέχρι ποσοστού, τουλάχιστον, 25% του συνόλου των μετοχών.</a:t>
            </a:r>
            <a:endParaRPr lang="el-GR" sz="2800" dirty="0" smtClean="0">
              <a:cs typeface="Times New Roman" pitchFamily="18" charset="0"/>
            </a:endParaRPr>
          </a:p>
          <a:p>
            <a:pPr algn="just" eaLnBrk="1" hangingPunct="1"/>
            <a:r>
              <a:rPr lang="el-GR" sz="2800" dirty="0" smtClean="0">
                <a:solidFill>
                  <a:srgbClr val="000000"/>
                </a:solidFill>
                <a:latin typeface="Tahoma" pitchFamily="34" charset="0"/>
                <a:cs typeface="Times New Roman" pitchFamily="18" charset="0"/>
              </a:rPr>
              <a:t>Σε κάθε περίπτωση απαιτείται</a:t>
            </a:r>
            <a:r>
              <a:rPr lang="el-GR" sz="2800" dirty="0" smtClean="0">
                <a:solidFill>
                  <a:srgbClr val="000000"/>
                </a:solidFill>
                <a:latin typeface="Tahoma" pitchFamily="34" charset="0"/>
              </a:rPr>
              <a:t> </a:t>
            </a:r>
            <a:r>
              <a:rPr lang="el-GR" sz="2800" dirty="0" smtClean="0">
                <a:solidFill>
                  <a:srgbClr val="000000"/>
                </a:solidFill>
                <a:latin typeface="Tahoma" pitchFamily="34" charset="0"/>
                <a:cs typeface="Times New Roman" pitchFamily="18" charset="0"/>
              </a:rPr>
              <a:t>κατανομή των μετοχών σε 2000, τουλάχιστον, πρόσωπα, με εξαίρεση εκείνα που κατέχουν ποσοστό μεγαλύτερο του 2%</a:t>
            </a:r>
            <a:endParaRPr lang="el-GR" sz="2800"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196752"/>
          </a:xfrm>
        </p:spPr>
        <p:txBody>
          <a:bodyPr/>
          <a:lstStyle/>
          <a:p>
            <a:pPr algn="ctr" eaLnBrk="1" hangingPunct="1">
              <a:lnSpc>
                <a:spcPct val="80000"/>
              </a:lnSpc>
            </a:pPr>
            <a:r>
              <a:rPr lang="el-GR" sz="3600" b="1" dirty="0" smtClean="0">
                <a:solidFill>
                  <a:schemeClr val="accent2"/>
                </a:solidFill>
                <a:cs typeface="Times New Roman" pitchFamily="18" charset="0"/>
              </a:rPr>
              <a:t>Δικαίωμα Προτίμησης των Παλιών Μετόχων στην Αύξηση Μετοχικού Κεφαλαίου</a:t>
            </a:r>
            <a:r>
              <a:rPr lang="el-GR" sz="3600" b="1" dirty="0" smtClean="0"/>
              <a:t> </a:t>
            </a:r>
          </a:p>
        </p:txBody>
      </p:sp>
      <p:sp>
        <p:nvSpPr>
          <p:cNvPr id="14339" name="Rectangle 3"/>
          <p:cNvSpPr>
            <a:spLocks noGrp="1" noChangeArrowheads="1"/>
          </p:cNvSpPr>
          <p:nvPr>
            <p:ph idx="1"/>
          </p:nvPr>
        </p:nvSpPr>
        <p:spPr>
          <a:xfrm>
            <a:off x="0" y="1340768"/>
            <a:ext cx="9144000" cy="5517232"/>
          </a:xfrm>
          <a:solidFill>
            <a:srgbClr val="F8F8F8"/>
          </a:solidFill>
        </p:spPr>
        <p:txBody>
          <a:bodyPr/>
          <a:lstStyle/>
          <a:p>
            <a:pPr algn="just" eaLnBrk="1" hangingPunct="1"/>
            <a:r>
              <a:rPr lang="el-GR" sz="2800" dirty="0" smtClean="0">
                <a:solidFill>
                  <a:srgbClr val="000000"/>
                </a:solidFill>
                <a:latin typeface="Tahoma" pitchFamily="34" charset="0"/>
                <a:cs typeface="Times New Roman" pitchFamily="18" charset="0"/>
              </a:rPr>
              <a:t>Το δικαίωμα προτίμησης που αφορά τη συμμετοχή σε αυξήσεις Μ.Κ. με καταβολή μετρητών πρέπει να ασκηθεί σε ένα ορισμένο χρονικό διάστημα, </a:t>
            </a:r>
            <a:endParaRPr lang="el-GR" sz="2800" dirty="0" smtClean="0">
              <a:solidFill>
                <a:srgbClr val="000000"/>
              </a:solidFill>
              <a:latin typeface="Tahoma" pitchFamily="34" charset="0"/>
            </a:endParaRPr>
          </a:p>
          <a:p>
            <a:pPr lvl="1" algn="just" eaLnBrk="1" hangingPunct="1"/>
            <a:r>
              <a:rPr lang="el-GR" b="1" dirty="0" smtClean="0">
                <a:solidFill>
                  <a:srgbClr val="0000FF"/>
                </a:solidFill>
                <a:latin typeface="Tahoma" pitchFamily="34" charset="0"/>
                <a:cs typeface="Times New Roman" pitchFamily="18" charset="0"/>
              </a:rPr>
              <a:t>δε μπορεί να είναι μικρότερο του ενός μηνός </a:t>
            </a:r>
            <a:endParaRPr lang="el-GR" b="1" dirty="0" smtClean="0">
              <a:solidFill>
                <a:srgbClr val="0000FF"/>
              </a:solidFill>
              <a:latin typeface="Tahoma" pitchFamily="34" charset="0"/>
            </a:endParaRPr>
          </a:p>
          <a:p>
            <a:pPr lvl="1" algn="just" eaLnBrk="1" hangingPunct="1"/>
            <a:r>
              <a:rPr lang="el-GR" dirty="0" smtClean="0">
                <a:solidFill>
                  <a:srgbClr val="000000"/>
                </a:solidFill>
                <a:latin typeface="Tahoma" pitchFamily="34" charset="0"/>
                <a:cs typeface="Times New Roman" pitchFamily="18" charset="0"/>
              </a:rPr>
              <a:t>μετά το τέλος της προθεσμίας το δικαίωμα προτίμησης παύει να ισχύει και οι μετοχές που δεν έχουν αναληφθεί διατίθενται ελεύθερα από το Δ.Σ. της ΑΕ</a:t>
            </a:r>
            <a:endParaRPr lang="el-GR" dirty="0" smtClean="0">
              <a:solidFill>
                <a:srgbClr val="000000"/>
              </a:solidFill>
              <a:latin typeface="Tahoma" pitchFamily="34" charset="0"/>
            </a:endParaRPr>
          </a:p>
          <a:p>
            <a:pPr algn="just" eaLnBrk="1" hangingPunct="1"/>
            <a:r>
              <a:rPr lang="el-GR" sz="2800" dirty="0" smtClean="0">
                <a:solidFill>
                  <a:srgbClr val="000000"/>
                </a:solidFill>
                <a:latin typeface="Tahoma" pitchFamily="34" charset="0"/>
                <a:cs typeface="Times New Roman" pitchFamily="18" charset="0"/>
              </a:rPr>
              <a:t>Αντίθετα, για το δικαίωμα που αφορά </a:t>
            </a:r>
            <a:r>
              <a:rPr lang="el-GR" sz="2800" b="1" dirty="0" smtClean="0">
                <a:solidFill>
                  <a:srgbClr val="0000FF"/>
                </a:solidFill>
                <a:latin typeface="Tahoma" pitchFamily="34" charset="0"/>
                <a:cs typeface="Times New Roman" pitchFamily="18" charset="0"/>
              </a:rPr>
              <a:t>την δωρεάν διανομή μετοχών </a:t>
            </a:r>
            <a:r>
              <a:rPr lang="el-GR" sz="2800" dirty="0" smtClean="0">
                <a:solidFill>
                  <a:srgbClr val="000000"/>
                </a:solidFill>
                <a:latin typeface="Tahoma" pitchFamily="34" charset="0"/>
                <a:cs typeface="Times New Roman" pitchFamily="18" charset="0"/>
              </a:rPr>
              <a:t>από κεφαλαιοποίηση αποθεματικών  </a:t>
            </a:r>
            <a:r>
              <a:rPr lang="el-GR" sz="2800" b="1" dirty="0" smtClean="0">
                <a:solidFill>
                  <a:srgbClr val="0000FF"/>
                </a:solidFill>
                <a:latin typeface="Tahoma" pitchFamily="34" charset="0"/>
                <a:cs typeface="Times New Roman" pitchFamily="18" charset="0"/>
              </a:rPr>
              <a:t>ο μέτοχος διατηρεί πάντα την αξίωση του.</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wipe(left)">
                                      <p:cBhvr>
                                        <p:cTn id="10" dur="500"/>
                                        <p:tgtEl>
                                          <p:spTgt spid="1433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wipe(left)">
                                      <p:cBhvr>
                                        <p:cTn id="13" dur="500"/>
                                        <p:tgtEl>
                                          <p:spTgt spid="1433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wipe(left)">
                                      <p:cBhvr>
                                        <p:cTn id="1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0"/>
            <a:ext cx="7772400" cy="692696"/>
          </a:xfrm>
        </p:spPr>
        <p:txBody>
          <a:bodyPr/>
          <a:lstStyle/>
          <a:p>
            <a:pPr algn="ctr" eaLnBrk="1" hangingPunct="1"/>
            <a:r>
              <a:rPr lang="el-GR" b="1" dirty="0" smtClean="0">
                <a:solidFill>
                  <a:schemeClr val="accent2"/>
                </a:solidFill>
                <a:latin typeface="Tahoma" pitchFamily="34" charset="0"/>
                <a:cs typeface="Times New Roman" pitchFamily="18" charset="0"/>
              </a:rPr>
              <a:t>Αποκοπή Δικαιώματος</a:t>
            </a:r>
            <a:endParaRPr lang="el-GR" dirty="0" smtClean="0">
              <a:solidFill>
                <a:schemeClr val="accent2"/>
              </a:solidFill>
              <a:cs typeface="Times New Roman" pitchFamily="18" charset="0"/>
            </a:endParaRPr>
          </a:p>
        </p:txBody>
      </p:sp>
      <p:sp>
        <p:nvSpPr>
          <p:cNvPr id="15363" name="Rectangle 3"/>
          <p:cNvSpPr>
            <a:spLocks noGrp="1" noChangeArrowheads="1"/>
          </p:cNvSpPr>
          <p:nvPr>
            <p:ph idx="1"/>
          </p:nvPr>
        </p:nvSpPr>
        <p:spPr>
          <a:xfrm>
            <a:off x="0" y="764704"/>
            <a:ext cx="9144000" cy="6093296"/>
          </a:xfrm>
          <a:solidFill>
            <a:srgbClr val="F8F8F8"/>
          </a:solidFill>
        </p:spPr>
        <p:txBody>
          <a:bodyPr/>
          <a:lstStyle/>
          <a:p>
            <a:pPr algn="just" eaLnBrk="1" hangingPunct="1"/>
            <a:r>
              <a:rPr lang="el-GR" sz="2800" dirty="0" smtClean="0">
                <a:solidFill>
                  <a:srgbClr val="000000"/>
                </a:solidFill>
                <a:latin typeface="Tahoma" pitchFamily="34" charset="0"/>
                <a:cs typeface="Times New Roman" pitchFamily="18" charset="0"/>
              </a:rPr>
              <a:t>Η εταιρία γνωστοποιεί στον τύπο ότι επίκειται η αποκοπή του δικαιώματος στην αύξηση του </a:t>
            </a:r>
            <a:r>
              <a:rPr lang="en-US" sz="2800" dirty="0" smtClean="0">
                <a:solidFill>
                  <a:srgbClr val="000000"/>
                </a:solidFill>
                <a:latin typeface="Tahoma" pitchFamily="34" charset="0"/>
                <a:cs typeface="Times New Roman" pitchFamily="18" charset="0"/>
              </a:rPr>
              <a:t>M.K.</a:t>
            </a:r>
            <a:endParaRPr lang="el-GR" sz="2800" dirty="0" smtClean="0">
              <a:solidFill>
                <a:srgbClr val="000000"/>
              </a:solidFill>
              <a:latin typeface="Tahoma" pitchFamily="34" charset="0"/>
              <a:cs typeface="Times New Roman" pitchFamily="18" charset="0"/>
            </a:endParaRPr>
          </a:p>
          <a:p>
            <a:pPr algn="just" eaLnBrk="1" hangingPunct="1"/>
            <a:r>
              <a:rPr lang="el-GR" sz="2800" dirty="0" smtClean="0">
                <a:solidFill>
                  <a:srgbClr val="000000"/>
                </a:solidFill>
                <a:latin typeface="Tahoma" pitchFamily="34" charset="0"/>
                <a:cs typeface="Times New Roman" pitchFamily="18" charset="0"/>
              </a:rPr>
              <a:t>Την ήμερα που επιλέγεται, </a:t>
            </a:r>
            <a:endParaRPr lang="en-US" sz="2800" dirty="0" smtClean="0">
              <a:solidFill>
                <a:srgbClr val="000000"/>
              </a:solidFill>
              <a:latin typeface="Tahoma" pitchFamily="34" charset="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η μετοχή ουσιαστικά «σπάει» αναλογικά με τους όρους της αύξησης και προσαρμόζεται</a:t>
            </a:r>
            <a:r>
              <a:rPr lang="en-US"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η χρηματιστηριακή τιμή της μετοχής</a:t>
            </a:r>
            <a:endParaRPr lang="el-GR" dirty="0" smtClean="0">
              <a:cs typeface="Times New Roman" pitchFamily="18" charset="0"/>
            </a:endParaRPr>
          </a:p>
          <a:p>
            <a:pPr lvl="1" algn="just" eaLnBrk="1" hangingPunct="1"/>
            <a:r>
              <a:rPr lang="el-GR" b="1" dirty="0" smtClean="0">
                <a:solidFill>
                  <a:srgbClr val="000000"/>
                </a:solidFill>
                <a:latin typeface="Tahoma" pitchFamily="34" charset="0"/>
                <a:cs typeface="Times New Roman" pitchFamily="18" charset="0"/>
              </a:rPr>
              <a:t>Το ένα κομμάτι είναι η μετοχή που εξακολουθεί να διαπραγματεύεται κανονικά στο ταμπλό του Χρηματιστηρίου με τη νέα προσαρμοσμένη τιμή</a:t>
            </a:r>
            <a:endParaRPr lang="el-GR" b="1" dirty="0" smtClean="0">
              <a:cs typeface="Times New Roman" pitchFamily="18" charset="0"/>
            </a:endParaRPr>
          </a:p>
          <a:p>
            <a:pPr lvl="1" algn="just" eaLnBrk="1" hangingPunct="1"/>
            <a:r>
              <a:rPr lang="el-GR" b="1" dirty="0" smtClean="0">
                <a:solidFill>
                  <a:srgbClr val="000000"/>
                </a:solidFill>
                <a:latin typeface="Tahoma" pitchFamily="34" charset="0"/>
                <a:cs typeface="Times New Roman" pitchFamily="18" charset="0"/>
              </a:rPr>
              <a:t>Το άλλο κομμάτι είναι το δικαίωμα</a:t>
            </a:r>
            <a:r>
              <a:rPr lang="el-GR" dirty="0" smtClean="0">
                <a:solidFill>
                  <a:srgbClr val="000000"/>
                </a:solidFill>
                <a:latin typeface="Tahoma" pitchFamily="34" charset="0"/>
                <a:cs typeface="Times New Roman" pitchFamily="18" charset="0"/>
              </a:rPr>
              <a:t>, με το οποίο ο μέτοχος, μπορεί να καταθέσει το ανάλογο τίμημα και να αποκτήσει νέες μετοχές.</a:t>
            </a:r>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wipe(left)">
                                      <p:cBhvr>
                                        <p:cTn id="15" dur="500"/>
                                        <p:tgtEl>
                                          <p:spTgt spid="1536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wipe(left)">
                                      <p:cBhvr>
                                        <p:cTn id="18" dur="500"/>
                                        <p:tgtEl>
                                          <p:spTgt spid="1536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wipe(left)">
                                      <p:cBhvr>
                                        <p:cTn id="21"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0"/>
            <a:ext cx="7772400" cy="1143000"/>
          </a:xfrm>
        </p:spPr>
        <p:txBody>
          <a:bodyPr/>
          <a:lstStyle/>
          <a:p>
            <a:pPr algn="ctr" eaLnBrk="1" hangingPunct="1"/>
            <a:r>
              <a:rPr lang="el-GR" b="1" smtClean="0">
                <a:solidFill>
                  <a:schemeClr val="accent2"/>
                </a:solidFill>
                <a:latin typeface="Tahoma" pitchFamily="34" charset="0"/>
                <a:cs typeface="Times New Roman" pitchFamily="18" charset="0"/>
              </a:rPr>
              <a:t>Αποκοπή Δικαιώματος</a:t>
            </a:r>
            <a:endParaRPr lang="el-GR" smtClean="0">
              <a:solidFill>
                <a:schemeClr val="accent2"/>
              </a:solidFill>
              <a:cs typeface="Times New Roman" pitchFamily="18" charset="0"/>
            </a:endParaRPr>
          </a:p>
        </p:txBody>
      </p:sp>
      <p:sp>
        <p:nvSpPr>
          <p:cNvPr id="16387" name="Rectangle 3"/>
          <p:cNvSpPr>
            <a:spLocks noGrp="1" noChangeArrowheads="1"/>
          </p:cNvSpPr>
          <p:nvPr>
            <p:ph idx="1"/>
          </p:nvPr>
        </p:nvSpPr>
        <p:spPr>
          <a:xfrm>
            <a:off x="0" y="1143000"/>
            <a:ext cx="8945563" cy="5715000"/>
          </a:xfrm>
          <a:solidFill>
            <a:srgbClr val="F8F8F8"/>
          </a:solidFill>
        </p:spPr>
        <p:txBody>
          <a:bodyPr/>
          <a:lstStyle/>
          <a:p>
            <a:pPr algn="just" eaLnBrk="1" hangingPunct="1"/>
            <a:r>
              <a:rPr lang="el-GR" smtClean="0">
                <a:solidFill>
                  <a:srgbClr val="000000"/>
                </a:solidFill>
                <a:latin typeface="Tahoma" pitchFamily="34" charset="0"/>
              </a:rPr>
              <a:t>Ο</a:t>
            </a:r>
            <a:r>
              <a:rPr lang="el-GR" smtClean="0">
                <a:solidFill>
                  <a:srgbClr val="000000"/>
                </a:solidFill>
                <a:latin typeface="Tahoma" pitchFamily="34" charset="0"/>
                <a:cs typeface="Times New Roman" pitchFamily="18" charset="0"/>
              </a:rPr>
              <a:t> μέτοχος θα πρέπει να ενημερωθεί πότε θα γίνει η αποκοπή του δικαιώματος, </a:t>
            </a:r>
            <a:endParaRPr lang="el-GR" smtClean="0">
              <a:solidFill>
                <a:srgbClr val="000000"/>
              </a:solidFill>
              <a:latin typeface="Tahoma" pitchFamily="34" charset="0"/>
            </a:endParaRPr>
          </a:p>
          <a:p>
            <a:pPr lvl="1" algn="just" eaLnBrk="1" hangingPunct="1"/>
            <a:r>
              <a:rPr lang="el-GR" smtClean="0">
                <a:solidFill>
                  <a:srgbClr val="000000"/>
                </a:solidFill>
                <a:latin typeface="Tahoma" pitchFamily="34" charset="0"/>
                <a:cs typeface="Times New Roman" pitchFamily="18" charset="0"/>
              </a:rPr>
              <a:t>ώστε να ξέρει από πότε αγοράζοντας ή πουλώντας μετοχές αγοράζει ή πουλάει τα αντίστοιχα δικαιώματα</a:t>
            </a:r>
            <a:endParaRPr lang="el-GR" smtClean="0">
              <a:cs typeface="Times New Roman" pitchFamily="18" charset="0"/>
            </a:endParaRPr>
          </a:p>
          <a:p>
            <a:pPr algn="just" eaLnBrk="1" hangingPunct="1"/>
            <a:r>
              <a:rPr lang="el-GR" smtClean="0">
                <a:solidFill>
                  <a:srgbClr val="000000"/>
                </a:solidFill>
                <a:latin typeface="Tahoma" pitchFamily="34" charset="0"/>
              </a:rPr>
              <a:t>Α</a:t>
            </a:r>
            <a:r>
              <a:rPr lang="el-GR" smtClean="0">
                <a:solidFill>
                  <a:srgbClr val="000000"/>
                </a:solidFill>
                <a:latin typeface="Tahoma" pitchFamily="34" charset="0"/>
                <a:cs typeface="Times New Roman" pitchFamily="18" charset="0"/>
              </a:rPr>
              <a:t>πό την ημέρα έγκρισης της γενικής συνέλευσης ως την αποκοπή και την προσαρμογή της τιμής περνάει ένα χρονικό διάστημα αρκετών ημερών </a:t>
            </a:r>
            <a:endParaRPr lang="el-GR" smtClean="0">
              <a:solidFill>
                <a:srgbClr val="000000"/>
              </a:solidFill>
              <a:latin typeface="Tahoma" pitchFamily="34" charset="0"/>
            </a:endParaRPr>
          </a:p>
          <a:p>
            <a:pPr lvl="1" algn="just" eaLnBrk="1" hangingPunct="1"/>
            <a:r>
              <a:rPr lang="el-GR" smtClean="0">
                <a:solidFill>
                  <a:srgbClr val="000000"/>
                </a:solidFill>
                <a:latin typeface="Tahoma" pitchFamily="34" charset="0"/>
                <a:cs typeface="Times New Roman" pitchFamily="18" charset="0"/>
              </a:rPr>
              <a:t>στο οποίο, όποιος αγοράσει τη μετοχή, μπορεί να συμμετάσχει στη διανομή.</a:t>
            </a:r>
            <a:endParaRPr lang="el-GR"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left)">
                                      <p:cBhvr>
                                        <p:cTn id="10" dur="500"/>
                                        <p:tgtEl>
                                          <p:spTgt spid="163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left)">
                                      <p:cBhvr>
                                        <p:cTn id="15" dur="500"/>
                                        <p:tgtEl>
                                          <p:spTgt spid="1638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wipe(left)">
                                      <p:cBhvr>
                                        <p:cTn id="18"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0"/>
            <a:ext cx="7772400" cy="1143000"/>
          </a:xfrm>
        </p:spPr>
        <p:txBody>
          <a:bodyPr/>
          <a:lstStyle/>
          <a:p>
            <a:pPr algn="ctr" eaLnBrk="1" hangingPunct="1"/>
            <a:r>
              <a:rPr lang="el-GR" b="1" smtClean="0">
                <a:solidFill>
                  <a:schemeClr val="accent2"/>
                </a:solidFill>
                <a:latin typeface="Tahoma" pitchFamily="34" charset="0"/>
                <a:cs typeface="Times New Roman" pitchFamily="18" charset="0"/>
              </a:rPr>
              <a:t>Αποκοπή Δικαιώματος</a:t>
            </a:r>
            <a:endParaRPr lang="el-GR" smtClean="0">
              <a:solidFill>
                <a:schemeClr val="accent2"/>
              </a:solidFill>
              <a:cs typeface="Times New Roman" pitchFamily="18" charset="0"/>
            </a:endParaRPr>
          </a:p>
        </p:txBody>
      </p:sp>
      <p:sp>
        <p:nvSpPr>
          <p:cNvPr id="17411" name="Rectangle 3"/>
          <p:cNvSpPr>
            <a:spLocks noGrp="1" noChangeArrowheads="1"/>
          </p:cNvSpPr>
          <p:nvPr>
            <p:ph idx="1"/>
          </p:nvPr>
        </p:nvSpPr>
        <p:spPr>
          <a:xfrm>
            <a:off x="0" y="1143000"/>
            <a:ext cx="9144000" cy="5715000"/>
          </a:xfrm>
          <a:solidFill>
            <a:srgbClr val="F8F8F8"/>
          </a:solidFill>
        </p:spPr>
        <p:txBody>
          <a:bodyPr/>
          <a:lstStyle/>
          <a:p>
            <a:pPr algn="just" eaLnBrk="1" hangingPunct="1"/>
            <a:r>
              <a:rPr lang="el-GR" dirty="0" smtClean="0">
                <a:solidFill>
                  <a:srgbClr val="000000"/>
                </a:solidFill>
                <a:latin typeface="Tahoma" pitchFamily="34" charset="0"/>
                <a:cs typeface="Times New Roman" pitchFamily="18" charset="0"/>
              </a:rPr>
              <a:t>Στο διάστημα που μεσολαβεί από την αποκοπή του δικαιώματος ως την ημέρα που ο </a:t>
            </a:r>
            <a:r>
              <a:rPr lang="el-GR" b="1" dirty="0" smtClean="0">
                <a:solidFill>
                  <a:srgbClr val="FF0000"/>
                </a:solidFill>
                <a:latin typeface="Tahoma" pitchFamily="34" charset="0"/>
                <a:cs typeface="Times New Roman" pitchFamily="18" charset="0"/>
              </a:rPr>
              <a:t>μέτοχος</a:t>
            </a:r>
            <a:r>
              <a:rPr lang="el-GR" dirty="0" smtClean="0">
                <a:solidFill>
                  <a:srgbClr val="000000"/>
                </a:solidFill>
                <a:latin typeface="Tahoma" pitchFamily="34" charset="0"/>
                <a:cs typeface="Times New Roman" pitchFamily="18" charset="0"/>
              </a:rPr>
              <a:t> θα πάρει τις νέες μετοχές στα χέρια του,</a:t>
            </a:r>
            <a:r>
              <a:rPr lang="en-US" dirty="0" smtClean="0">
                <a:solidFill>
                  <a:srgbClr val="000000"/>
                </a:solidFill>
                <a:latin typeface="Tahoma" pitchFamily="34" charset="0"/>
                <a:cs typeface="Times New Roman" pitchFamily="18" charset="0"/>
              </a:rPr>
              <a:t> </a:t>
            </a:r>
            <a:r>
              <a:rPr lang="el-GR" b="1" dirty="0" smtClean="0">
                <a:solidFill>
                  <a:srgbClr val="FF0000"/>
                </a:solidFill>
                <a:latin typeface="Tahoma" pitchFamily="34" charset="0"/>
              </a:rPr>
              <a:t>αυτός</a:t>
            </a:r>
            <a:r>
              <a:rPr lang="el-GR" dirty="0" smtClean="0">
                <a:solidFill>
                  <a:srgbClr val="FF0000"/>
                </a:solidFill>
                <a:latin typeface="Tahoma" pitchFamily="34" charset="0"/>
                <a:cs typeface="Times New Roman" pitchFamily="18" charset="0"/>
              </a:rPr>
              <a:t> </a:t>
            </a:r>
            <a:endParaRPr lang="el-GR" dirty="0" smtClean="0">
              <a:solidFill>
                <a:srgbClr val="FF0000"/>
              </a:solidFill>
              <a:latin typeface="Tahoma" pitchFamily="34" charset="0"/>
            </a:endParaRPr>
          </a:p>
          <a:p>
            <a:pPr lvl="1" algn="just" eaLnBrk="1" hangingPunct="1"/>
            <a:r>
              <a:rPr lang="el-GR" dirty="0" smtClean="0">
                <a:solidFill>
                  <a:srgbClr val="000000"/>
                </a:solidFill>
                <a:latin typeface="Tahoma" pitchFamily="34" charset="0"/>
                <a:cs typeface="Times New Roman" pitchFamily="18" charset="0"/>
              </a:rPr>
              <a:t>μπορεί να πουλήσει τις αρχικές (παλιές) μετοχές στο Χρηματιστήριο στη νέα αναπροσαρμοσμένη τιμή,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imes New Roman" pitchFamily="18" charset="0"/>
              </a:rPr>
              <a:t>δεν έχει στα χέρια του και δε μπορεί να πουλήσει τις νέες μετοχές.</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μπορεί να πουλήσει, όταν πραγματοποιηθεί η διανομή των νέων μετοχών, όταν αυτές θα τοποθετηθούν στην μερίδα του μετόχου.</a:t>
            </a:r>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left)">
                                      <p:cBhvr>
                                        <p:cTn id="10" dur="500"/>
                                        <p:tgtEl>
                                          <p:spTgt spid="174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left)">
                                      <p:cBhvr>
                                        <p:cTn id="13" dur="500"/>
                                        <p:tgtEl>
                                          <p:spTgt spid="1741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left)">
                                      <p:cBhvr>
                                        <p:cTn id="16"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0"/>
            <a:ext cx="7772400" cy="1143000"/>
          </a:xfrm>
        </p:spPr>
        <p:txBody>
          <a:bodyPr/>
          <a:lstStyle/>
          <a:p>
            <a:pPr algn="ctr" eaLnBrk="1" hangingPunct="1"/>
            <a:r>
              <a:rPr lang="el-GR" b="1" smtClean="0">
                <a:solidFill>
                  <a:schemeClr val="accent2"/>
                </a:solidFill>
                <a:latin typeface="Tahoma" pitchFamily="34" charset="0"/>
                <a:cs typeface="Times New Roman" pitchFamily="18" charset="0"/>
              </a:rPr>
              <a:t>Αποκοπή Δικαιώματος</a:t>
            </a:r>
            <a:endParaRPr lang="el-GR" smtClean="0">
              <a:solidFill>
                <a:schemeClr val="accent2"/>
              </a:solidFill>
              <a:cs typeface="Times New Roman" pitchFamily="18" charset="0"/>
            </a:endParaRPr>
          </a:p>
        </p:txBody>
      </p:sp>
      <p:sp>
        <p:nvSpPr>
          <p:cNvPr id="18435" name="Rectangle 3"/>
          <p:cNvSpPr>
            <a:spLocks noGrp="1" noChangeArrowheads="1"/>
          </p:cNvSpPr>
          <p:nvPr>
            <p:ph idx="1"/>
          </p:nvPr>
        </p:nvSpPr>
        <p:spPr>
          <a:xfrm>
            <a:off x="0" y="1143000"/>
            <a:ext cx="8945563" cy="5715000"/>
          </a:xfrm>
          <a:solidFill>
            <a:srgbClr val="F8F8F8"/>
          </a:solidFill>
        </p:spPr>
        <p:txBody>
          <a:bodyPr/>
          <a:lstStyle/>
          <a:p>
            <a:pPr algn="just" eaLnBrk="1" hangingPunct="1"/>
            <a:r>
              <a:rPr lang="el-GR" smtClean="0">
                <a:solidFill>
                  <a:srgbClr val="000000"/>
                </a:solidFill>
                <a:latin typeface="Tahoma" pitchFamily="34" charset="0"/>
                <a:cs typeface="Times New Roman" pitchFamily="18" charset="0"/>
              </a:rPr>
              <a:t>Η εισηγμένη εταιρία γνωστοποιεί στο Αποθετήριο τα εξής:</a:t>
            </a:r>
            <a:endParaRPr lang="el-GR" smtClean="0">
              <a:cs typeface="Times New Roman" pitchFamily="18" charset="0"/>
            </a:endParaRPr>
          </a:p>
          <a:p>
            <a:pPr lvl="1" algn="just" eaLnBrk="1" hangingPunct="1"/>
            <a:r>
              <a:rPr lang="el-GR" smtClean="0">
                <a:solidFill>
                  <a:srgbClr val="000000"/>
                </a:solidFill>
                <a:latin typeface="Tahoma" pitchFamily="34" charset="0"/>
                <a:cs typeface="Times New Roman" pitchFamily="18" charset="0"/>
              </a:rPr>
              <a:t>Την ημερομηνία αποκοπής του δικαιώματος</a:t>
            </a:r>
            <a:endParaRPr lang="el-GR" smtClean="0">
              <a:cs typeface="Times New Roman" pitchFamily="18" charset="0"/>
            </a:endParaRPr>
          </a:p>
          <a:p>
            <a:pPr lvl="1" algn="just" eaLnBrk="1" hangingPunct="1"/>
            <a:r>
              <a:rPr lang="el-GR" smtClean="0">
                <a:solidFill>
                  <a:srgbClr val="000000"/>
                </a:solidFill>
                <a:latin typeface="Tahoma" pitchFamily="34" charset="0"/>
                <a:cs typeface="Times New Roman" pitchFamily="18" charset="0"/>
              </a:rPr>
              <a:t>Την ημερομηνία εισαγωγής των δικαιωμάτων προς διαπραγμάτευση στο Χρηματιστήριο και</a:t>
            </a:r>
            <a:endParaRPr lang="el-GR" smtClean="0">
              <a:cs typeface="Times New Roman" pitchFamily="18" charset="0"/>
            </a:endParaRPr>
          </a:p>
          <a:p>
            <a:pPr lvl="1" algn="just" eaLnBrk="1" hangingPunct="1"/>
            <a:r>
              <a:rPr lang="el-GR" smtClean="0">
                <a:solidFill>
                  <a:srgbClr val="000000"/>
                </a:solidFill>
                <a:latin typeface="Tahoma" pitchFamily="34" charset="0"/>
                <a:cs typeface="Times New Roman" pitchFamily="18" charset="0"/>
              </a:rPr>
              <a:t>Τη σχέση νέων μετοχών προς παλιές.</a:t>
            </a:r>
            <a:endParaRPr lang="el-GR" smtClean="0">
              <a:cs typeface="Times New Roman" pitchFamily="18" charset="0"/>
            </a:endParaRPr>
          </a:p>
          <a:p>
            <a:pPr algn="just" eaLnBrk="1" hangingPunct="1"/>
            <a:r>
              <a:rPr lang="el-GR" smtClean="0">
                <a:solidFill>
                  <a:srgbClr val="000000"/>
                </a:solidFill>
                <a:latin typeface="Tahoma" pitchFamily="34" charset="0"/>
                <a:cs typeface="Times New Roman" pitchFamily="18" charset="0"/>
              </a:rPr>
              <a:t>Το Αποθετήριο παράγει αυτόματα τα δικαιώματα και ενημερώνει τους λογαριασμούς των επενδυτών (μετόχων) με τόσα δικαιώματα όσες και οι μετοχές που κατείχαν κατά την παραπάνω ημερομηνία.</a:t>
            </a:r>
            <a:endParaRPr lang="el-GR"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wipe(left)">
                                      <p:cBhvr>
                                        <p:cTn id="10" dur="500"/>
                                        <p:tgtEl>
                                          <p:spTgt spid="184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wipe(left)">
                                      <p:cBhvr>
                                        <p:cTn id="13" dur="500"/>
                                        <p:tgtEl>
                                          <p:spTgt spid="1843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wipe(left)">
                                      <p:cBhvr>
                                        <p:cTn id="16" dur="500"/>
                                        <p:tgtEl>
                                          <p:spTgt spid="1843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wipe(left)">
                                      <p:cBhvr>
                                        <p:cTn id="21"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lstStyle/>
          <a:p>
            <a:pPr algn="ctr"/>
            <a:r>
              <a:rPr lang="el-GR" sz="3200" b="1" dirty="0" smtClean="0"/>
              <a:t>ΛΟΓΟΙ ΑΥΞΗΣΗΣ ΜΕΤΟΧΙΚΟΥ ΚΕΦΑΛΑΙΟΥ</a:t>
            </a:r>
            <a:endParaRPr lang="el-GR" sz="3200" b="1" dirty="0"/>
          </a:p>
        </p:txBody>
      </p:sp>
      <p:sp>
        <p:nvSpPr>
          <p:cNvPr id="3" name="Θέση περιεχομένου 2"/>
          <p:cNvSpPr>
            <a:spLocks noGrp="1"/>
          </p:cNvSpPr>
          <p:nvPr>
            <p:ph idx="1"/>
          </p:nvPr>
        </p:nvSpPr>
        <p:spPr>
          <a:xfrm>
            <a:off x="0" y="764704"/>
            <a:ext cx="9144000" cy="5331296"/>
          </a:xfrm>
        </p:spPr>
        <p:txBody>
          <a:bodyPr/>
          <a:lstStyle/>
          <a:p>
            <a:r>
              <a:rPr lang="el-GR" sz="2800" b="1" dirty="0" smtClean="0">
                <a:solidFill>
                  <a:srgbClr val="0000FF"/>
                </a:solidFill>
              </a:rPr>
              <a:t>Όταν δεν υπάρχει επάρκεια κεφαλαίων</a:t>
            </a:r>
            <a:r>
              <a:rPr lang="el-GR" sz="2800" dirty="0" smtClean="0"/>
              <a:t>. </a:t>
            </a:r>
          </a:p>
          <a:p>
            <a:pPr lvl="1" algn="just"/>
            <a:r>
              <a:rPr lang="el-GR" dirty="0" smtClean="0"/>
              <a:t>Η εταιρεία θα </a:t>
            </a:r>
            <a:r>
              <a:rPr lang="el-GR" b="1" dirty="0" smtClean="0"/>
              <a:t>αναζητήσει κεφάλαια </a:t>
            </a:r>
            <a:r>
              <a:rPr lang="el-GR" dirty="0" smtClean="0"/>
              <a:t>είτε στον </a:t>
            </a:r>
            <a:r>
              <a:rPr lang="el-GR" b="1" dirty="0" smtClean="0">
                <a:solidFill>
                  <a:srgbClr val="FF0000"/>
                </a:solidFill>
              </a:rPr>
              <a:t>δανεισμό</a:t>
            </a:r>
            <a:r>
              <a:rPr lang="el-GR" dirty="0" smtClean="0"/>
              <a:t> είτε στην </a:t>
            </a:r>
            <a:r>
              <a:rPr lang="el-GR" b="1" dirty="0" smtClean="0">
                <a:solidFill>
                  <a:srgbClr val="0000FF"/>
                </a:solidFill>
              </a:rPr>
              <a:t>αύξηση του ίδιου κεφαλαίου</a:t>
            </a:r>
            <a:r>
              <a:rPr lang="el-GR" dirty="0" smtClean="0"/>
              <a:t>. </a:t>
            </a:r>
          </a:p>
          <a:p>
            <a:pPr lvl="2" algn="just"/>
            <a:r>
              <a:rPr lang="el-GR" sz="2800" b="1" dirty="0" smtClean="0">
                <a:solidFill>
                  <a:srgbClr val="0000FF"/>
                </a:solidFill>
              </a:rPr>
              <a:t>Καλούνται οι μέτοχοι να εισφέρουν νέα ποσά </a:t>
            </a:r>
            <a:endParaRPr lang="el-GR" sz="2800" dirty="0"/>
          </a:p>
          <a:p>
            <a:pPr lvl="3" algn="just"/>
            <a:r>
              <a:rPr lang="el-GR" sz="2800" dirty="0" smtClean="0"/>
              <a:t>αν αυτοί δεν ανταποκριθούν στην πρόσκληση, </a:t>
            </a:r>
            <a:r>
              <a:rPr lang="el-GR" sz="2800" b="1" dirty="0" smtClean="0">
                <a:solidFill>
                  <a:srgbClr val="0000FF"/>
                </a:solidFill>
              </a:rPr>
              <a:t>οι νέες μετοχές προσφέρονται σε τρίτους.</a:t>
            </a:r>
          </a:p>
          <a:p>
            <a:pPr algn="just"/>
            <a:r>
              <a:rPr lang="el-GR" sz="2800" dirty="0" smtClean="0"/>
              <a:t>Συγχώνευση – εξαγορά </a:t>
            </a:r>
          </a:p>
          <a:p>
            <a:pPr algn="just"/>
            <a:r>
              <a:rPr lang="el-GR" sz="2800" dirty="0" smtClean="0"/>
              <a:t>Όταν η ανώνυμη εταιρεία έχει μεγάλα έκτακτα αποθεματικά.</a:t>
            </a:r>
          </a:p>
          <a:p>
            <a:r>
              <a:rPr lang="el-GR" sz="2800" dirty="0" smtClean="0"/>
              <a:t>Όταν κεφαλαιοποιούνται χρέη της εταιρείας. </a:t>
            </a:r>
          </a:p>
          <a:p>
            <a:endParaRPr lang="el-GR" sz="2800" dirty="0"/>
          </a:p>
        </p:txBody>
      </p:sp>
    </p:spTree>
    <p:extLst>
      <p:ext uri="{BB962C8B-B14F-4D97-AF65-F5344CB8AC3E}">
        <p14:creationId xmlns:p14="http://schemas.microsoft.com/office/powerpoint/2010/main" val="3883186570"/>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0"/>
            <a:ext cx="7772400" cy="1143000"/>
          </a:xfrm>
        </p:spPr>
        <p:txBody>
          <a:bodyPr/>
          <a:lstStyle/>
          <a:p>
            <a:pPr algn="ctr" eaLnBrk="1" hangingPunct="1"/>
            <a:r>
              <a:rPr lang="el-GR" b="1" smtClean="0">
                <a:solidFill>
                  <a:schemeClr val="accent2"/>
                </a:solidFill>
                <a:latin typeface="Tahoma" pitchFamily="34" charset="0"/>
                <a:cs typeface="Times New Roman" pitchFamily="18" charset="0"/>
              </a:rPr>
              <a:t>Αποκοπή Δικαιώματος</a:t>
            </a:r>
            <a:endParaRPr lang="el-GR" smtClean="0">
              <a:solidFill>
                <a:schemeClr val="accent2"/>
              </a:solidFill>
              <a:cs typeface="Times New Roman" pitchFamily="18" charset="0"/>
            </a:endParaRPr>
          </a:p>
        </p:txBody>
      </p:sp>
      <p:sp>
        <p:nvSpPr>
          <p:cNvPr id="19459" name="Rectangle 3"/>
          <p:cNvSpPr>
            <a:spLocks noGrp="1" noChangeArrowheads="1"/>
          </p:cNvSpPr>
          <p:nvPr>
            <p:ph idx="1"/>
          </p:nvPr>
        </p:nvSpPr>
        <p:spPr>
          <a:xfrm>
            <a:off x="0" y="1143000"/>
            <a:ext cx="8945563" cy="5715000"/>
          </a:xfrm>
          <a:solidFill>
            <a:srgbClr val="F8F8F8"/>
          </a:solidFill>
        </p:spPr>
        <p:txBody>
          <a:bodyPr/>
          <a:lstStyle/>
          <a:p>
            <a:pPr algn="just" eaLnBrk="1" hangingPunct="1"/>
            <a:r>
              <a:rPr lang="el-GR" smtClean="0">
                <a:solidFill>
                  <a:srgbClr val="000000"/>
                </a:solidFill>
                <a:latin typeface="Tahoma" pitchFamily="34" charset="0"/>
                <a:cs typeface="Times New Roman" pitchFamily="18" charset="0"/>
              </a:rPr>
              <a:t>Η διαπραγμάτευση των δικαιωμάτων</a:t>
            </a:r>
            <a:r>
              <a:rPr lang="el-GR" smtClean="0">
                <a:solidFill>
                  <a:srgbClr val="000000"/>
                </a:solidFill>
                <a:latin typeface="Tahoma" pitchFamily="34" charset="0"/>
              </a:rPr>
              <a:t> </a:t>
            </a:r>
            <a:r>
              <a:rPr lang="el-GR" smtClean="0">
                <a:solidFill>
                  <a:srgbClr val="000000"/>
                </a:solidFill>
                <a:latin typeface="Tahoma" pitchFamily="34" charset="0"/>
                <a:cs typeface="Times New Roman" pitchFamily="18" charset="0"/>
              </a:rPr>
              <a:t>γίνεται όπως και των μετοχών στο Χρηματιστήριο.</a:t>
            </a:r>
            <a:endParaRPr lang="el-GR" smtClean="0">
              <a:cs typeface="Times New Roman" pitchFamily="18" charset="0"/>
            </a:endParaRPr>
          </a:p>
          <a:p>
            <a:pPr algn="just" eaLnBrk="1" hangingPunct="1"/>
            <a:r>
              <a:rPr lang="el-GR" smtClean="0">
                <a:solidFill>
                  <a:srgbClr val="000000"/>
                </a:solidFill>
                <a:latin typeface="Tahoma" pitchFamily="34" charset="0"/>
                <a:cs typeface="Times New Roman" pitchFamily="18" charset="0"/>
              </a:rPr>
              <a:t>Η εκκαθάριση των δικαιωμάτων γίνεται όπως και στις μετοχές από το Αποθετήριο.</a:t>
            </a:r>
            <a:endParaRPr lang="el-GR" smtClean="0">
              <a:cs typeface="Times New Roman" pitchFamily="18" charset="0"/>
            </a:endParaRPr>
          </a:p>
          <a:p>
            <a:pPr algn="just" eaLnBrk="1" hangingPunct="1"/>
            <a:r>
              <a:rPr lang="el-GR" smtClean="0">
                <a:solidFill>
                  <a:srgbClr val="000000"/>
                </a:solidFill>
                <a:latin typeface="Tahoma" pitchFamily="34" charset="0"/>
                <a:cs typeface="Times New Roman" pitchFamily="18" charset="0"/>
              </a:rPr>
              <a:t>Οι νέοι μέτοχοι ασκούν το δικαίωμα προτίμησης και η εισηγμένη εταιρία ενημερώνει το Αποθετήριο με τους νέους μετόχους και τις μετοχές, που έκαστος κατέχει</a:t>
            </a:r>
            <a:r>
              <a:rPr lang="el-GR" smtClean="0"/>
              <a:t> </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9552" y="116632"/>
            <a:ext cx="7772400" cy="792088"/>
          </a:xfrm>
        </p:spPr>
        <p:txBody>
          <a:bodyPr/>
          <a:lstStyle/>
          <a:p>
            <a:pPr algn="ctr" eaLnBrk="1" hangingPunct="1"/>
            <a:r>
              <a:rPr lang="el-GR" b="1" dirty="0" smtClean="0">
                <a:solidFill>
                  <a:schemeClr val="accent2"/>
                </a:solidFill>
                <a:latin typeface="Tahoma" pitchFamily="34" charset="0"/>
                <a:cs typeface="Times New Roman" pitchFamily="18" charset="0"/>
              </a:rPr>
              <a:t>Άσκηση του Δικαιώματος</a:t>
            </a:r>
            <a:r>
              <a:rPr lang="el-GR" dirty="0" smtClean="0"/>
              <a:t> </a:t>
            </a:r>
          </a:p>
        </p:txBody>
      </p:sp>
      <p:sp>
        <p:nvSpPr>
          <p:cNvPr id="20483" name="Rectangle 3"/>
          <p:cNvSpPr>
            <a:spLocks noGrp="1" noChangeArrowheads="1"/>
          </p:cNvSpPr>
          <p:nvPr>
            <p:ph idx="1"/>
          </p:nvPr>
        </p:nvSpPr>
        <p:spPr>
          <a:xfrm>
            <a:off x="0" y="908720"/>
            <a:ext cx="9144000" cy="5949280"/>
          </a:xfrm>
        </p:spPr>
        <p:txBody>
          <a:bodyPr/>
          <a:lstStyle/>
          <a:p>
            <a:pPr algn="just" eaLnBrk="1" hangingPunct="1"/>
            <a:r>
              <a:rPr lang="el-GR" dirty="0" smtClean="0">
                <a:solidFill>
                  <a:srgbClr val="000000"/>
                </a:solidFill>
                <a:latin typeface="Tahoma" pitchFamily="34" charset="0"/>
                <a:cs typeface="Times New Roman" pitchFamily="18" charset="0"/>
              </a:rPr>
              <a:t>Ο παλιός μέτοχος στην αύξηση του Μ.Κ. μπορεί να προβεί στις εξής ενέργειες:</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Να ασκήσει το δικαίωμα και να συμμετάσχει στην αύξηση του ΜΚ ή</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Να πουλήσει τα δικαιώματα στο Χρηματιστήριο ή</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imes New Roman" pitchFamily="18" charset="0"/>
              </a:rPr>
              <a:t>Να αφήσει να παρέλθει η προθεσμία του ενός μηνός για την άσκηση του δικαιώματος χωρίς να προβεί σε καμία ενέργεια.</a:t>
            </a:r>
          </a:p>
          <a:p>
            <a:pPr algn="just" eaLnBrk="1" hangingPunct="1"/>
            <a:r>
              <a:rPr lang="el-GR" dirty="0">
                <a:cs typeface="Times New Roman" pitchFamily="18" charset="0"/>
              </a:rPr>
              <a:t>Όταν ξεκινήσει η περίοδος άσκησης του δικαιώματος, η τιμή της μετοχής στο Χρηματιστήριο μειώνεται κατά την αξία του δικαιώματος.</a:t>
            </a:r>
          </a:p>
          <a:p>
            <a:pPr algn="just" eaLnBrk="1" hangingPunct="1"/>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wipe(left)">
                                      <p:cBhvr>
                                        <p:cTn id="10" dur="500"/>
                                        <p:tgtEl>
                                          <p:spTgt spid="204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wipe(left)">
                                      <p:cBhvr>
                                        <p:cTn id="13" dur="500"/>
                                        <p:tgtEl>
                                          <p:spTgt spid="204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wipe(left)">
                                      <p:cBhvr>
                                        <p:cTn id="16" dur="500"/>
                                        <p:tgtEl>
                                          <p:spTgt spid="204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wipe(left)">
                                      <p:cBhvr>
                                        <p:cTn id="21"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p:nvPr>
        </p:nvSpPr>
        <p:spPr>
          <a:xfrm>
            <a:off x="0" y="0"/>
            <a:ext cx="9144000" cy="6858000"/>
          </a:xfrm>
          <a:solidFill>
            <a:schemeClr val="bg1"/>
          </a:solidFill>
        </p:spPr>
        <p:txBody>
          <a:bodyPr/>
          <a:lstStyle/>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Μετοχικό Κεφάλαιο (60.000 μετοχές χ 0,5 ευρώ ονομαστική αξία) 30.000 ευρώ</a:t>
            </a:r>
            <a:endParaRPr lang="el-GR" sz="2800" dirty="0" smtClean="0">
              <a:cs typeface="Times New Roman" pitchFamily="18" charset="0"/>
            </a:endParaRPr>
          </a:p>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Χρηματιστηριακή τιμή της μετοχής πριν την αποκοπή δικαιώματος 1,5 ευρώ</a:t>
            </a:r>
            <a:endParaRPr lang="el-GR" sz="2800" dirty="0" smtClean="0">
              <a:cs typeface="Times New Roman" pitchFamily="18" charset="0"/>
            </a:endParaRPr>
          </a:p>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Αποφασίζεται η αύξηση του ΜΚ κατά 20.000 ευρώ με καταβολή μετρητών και σε τιμή έκδοσης ανά μετοχή 1 ευρώ.</a:t>
            </a:r>
            <a:endParaRPr lang="el-GR" sz="2800" dirty="0" smtClean="0">
              <a:cs typeface="Times New Roman" pitchFamily="18" charset="0"/>
            </a:endParaRPr>
          </a:p>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Ποια  προσαρμοσμένη (θεωρητική) τιμή της μετοχής </a:t>
            </a:r>
            <a:r>
              <a:rPr lang="el-GR" sz="2800" dirty="0">
                <a:solidFill>
                  <a:srgbClr val="000000"/>
                </a:solidFill>
                <a:latin typeface="Tahoma" pitchFamily="34" charset="0"/>
                <a:cs typeface="Tahoma" pitchFamily="34" charset="0"/>
              </a:rPr>
              <a:t>μετά την αποκοπή δικαιώματος ;</a:t>
            </a:r>
          </a:p>
          <a:p>
            <a:pPr algn="just" eaLnBrk="1" hangingPunct="1"/>
            <a:r>
              <a:rPr lang="el-GR" sz="2800" dirty="0">
                <a:solidFill>
                  <a:srgbClr val="000000"/>
                </a:solidFill>
                <a:latin typeface="Tahoma" pitchFamily="34" charset="0"/>
                <a:cs typeface="Tahoma" pitchFamily="34" charset="0"/>
              </a:rPr>
              <a:t>Η εταιρία θέλει να αντλήσει 20.000 θα πρέπει να εκδοθούν 20.000/1 = 20.000 μετοχές. </a:t>
            </a:r>
          </a:p>
          <a:p>
            <a:pPr algn="just" eaLnBrk="1" hangingPunct="1">
              <a:buFont typeface="Wingdings" pitchFamily="2" charset="2"/>
              <a:buNone/>
            </a:pPr>
            <a:r>
              <a:rPr lang="el-GR" sz="2800" dirty="0" smtClean="0">
                <a:solidFill>
                  <a:srgbClr val="000000"/>
                </a:solidFill>
                <a:cs typeface="Tahoma" pitchFamily="34" charset="0"/>
              </a:rPr>
              <a:t>                                                                                     </a:t>
            </a:r>
            <a:r>
              <a:rPr lang="el-GR" sz="2800" dirty="0" smtClean="0">
                <a:solidFill>
                  <a:srgbClr val="000000"/>
                </a:solidFill>
              </a:rPr>
              <a:t>  </a:t>
            </a:r>
          </a:p>
          <a:p>
            <a:pPr algn="just" eaLnBrk="1" hangingPunct="1">
              <a:lnSpc>
                <a:spcPct val="80000"/>
              </a:lnSpc>
              <a:spcBef>
                <a:spcPct val="0"/>
              </a:spcBef>
              <a:buFont typeface="Wingdings" pitchFamily="2" charset="2"/>
              <a:buNone/>
            </a:pPr>
            <a:r>
              <a:rPr lang="el-GR" sz="2800" dirty="0" smtClean="0">
                <a:solidFill>
                  <a:srgbClr val="000000"/>
                </a:solidFill>
                <a:cs typeface="Times New Roman" pitchFamily="18" charset="0"/>
              </a:rPr>
              <a:t>Αριθμός δικαιωμάτων        Αριθμός Παλαιών Μετοχών</a:t>
            </a:r>
          </a:p>
          <a:p>
            <a:pPr algn="just" eaLnBrk="1" hangingPunct="1">
              <a:lnSpc>
                <a:spcPct val="80000"/>
              </a:lnSpc>
              <a:spcBef>
                <a:spcPct val="0"/>
              </a:spcBef>
              <a:buFont typeface="Wingdings" pitchFamily="2" charset="2"/>
              <a:buNone/>
            </a:pPr>
            <a:r>
              <a:rPr lang="el-GR" sz="2800" dirty="0" smtClean="0">
                <a:solidFill>
                  <a:srgbClr val="000000"/>
                </a:solidFill>
                <a:cs typeface="Times New Roman" pitchFamily="18" charset="0"/>
              </a:rPr>
              <a:t>για την αγορά        =       —————————————</a:t>
            </a:r>
          </a:p>
          <a:p>
            <a:pPr algn="just" eaLnBrk="1" hangingPunct="1">
              <a:lnSpc>
                <a:spcPct val="80000"/>
              </a:lnSpc>
              <a:spcBef>
                <a:spcPct val="0"/>
              </a:spcBef>
              <a:buFont typeface="Wingdings" pitchFamily="2" charset="2"/>
              <a:buNone/>
            </a:pPr>
            <a:r>
              <a:rPr lang="el-GR" sz="2800" dirty="0" smtClean="0">
                <a:solidFill>
                  <a:srgbClr val="000000"/>
                </a:solidFill>
                <a:cs typeface="Times New Roman" pitchFamily="18" charset="0"/>
              </a:rPr>
              <a:t>μιας</a:t>
            </a:r>
            <a:r>
              <a:rPr lang="el-GR" sz="2800" dirty="0" smtClean="0">
                <a:solidFill>
                  <a:srgbClr val="000000"/>
                </a:solidFill>
              </a:rPr>
              <a:t> </a:t>
            </a:r>
            <a:r>
              <a:rPr lang="el-GR" sz="2800" dirty="0" smtClean="0">
                <a:solidFill>
                  <a:srgbClr val="000000"/>
                </a:solidFill>
                <a:cs typeface="Times New Roman" pitchFamily="18" charset="0"/>
              </a:rPr>
              <a:t>νέας μετοχής</a:t>
            </a:r>
            <a:r>
              <a:rPr lang="el-GR" sz="2800" dirty="0" smtClean="0">
                <a:solidFill>
                  <a:srgbClr val="000000"/>
                </a:solidFill>
              </a:rPr>
              <a:t>               </a:t>
            </a:r>
            <a:r>
              <a:rPr lang="el-GR" sz="2800" dirty="0" smtClean="0">
                <a:solidFill>
                  <a:srgbClr val="000000"/>
                </a:solidFill>
                <a:cs typeface="Times New Roman" pitchFamily="18" charset="0"/>
              </a:rPr>
              <a:t>Αριθμός Νέων Μετοχών</a:t>
            </a:r>
          </a:p>
          <a:p>
            <a:pPr algn="just" eaLnBrk="1" hangingPunct="1">
              <a:buFont typeface="Wingdings" pitchFamily="2" charset="2"/>
              <a:buNone/>
            </a:pPr>
            <a:r>
              <a:rPr lang="el-GR" sz="2800" dirty="0" smtClean="0">
                <a:solidFill>
                  <a:srgbClr val="000000"/>
                </a:solidFill>
                <a:cs typeface="Times New Roman" pitchFamily="18" charset="0"/>
              </a:rPr>
              <a:t> </a:t>
            </a:r>
            <a:r>
              <a:rPr lang="el-GR" sz="2400" dirty="0" smtClean="0">
                <a:solidFill>
                  <a:srgbClr val="000000"/>
                </a:solidFill>
                <a:cs typeface="Tahoma" pitchFamily="34" charset="0"/>
              </a:rPr>
              <a:t>= </a:t>
            </a:r>
            <a:r>
              <a:rPr lang="el-GR" sz="2400" dirty="0" smtClean="0">
                <a:solidFill>
                  <a:srgbClr val="000000"/>
                </a:solidFill>
              </a:rPr>
              <a:t>6</a:t>
            </a:r>
            <a:r>
              <a:rPr lang="el-GR" sz="2400" dirty="0" smtClean="0">
                <a:solidFill>
                  <a:srgbClr val="000000"/>
                </a:solidFill>
                <a:cs typeface="Tahoma" pitchFamily="34" charset="0"/>
              </a:rPr>
              <a:t>0.000/</a:t>
            </a:r>
            <a:r>
              <a:rPr lang="el-GR" sz="2400" dirty="0" smtClean="0">
                <a:solidFill>
                  <a:srgbClr val="000000"/>
                </a:solidFill>
              </a:rPr>
              <a:t>2</a:t>
            </a:r>
            <a:r>
              <a:rPr lang="el-GR" sz="2400" dirty="0" smtClean="0">
                <a:solidFill>
                  <a:srgbClr val="000000"/>
                </a:solidFill>
                <a:cs typeface="Tahoma" pitchFamily="34" charset="0"/>
              </a:rPr>
              <a:t>0.000 = </a:t>
            </a:r>
            <a:r>
              <a:rPr lang="el-GR" sz="2400" dirty="0" smtClean="0">
                <a:solidFill>
                  <a:srgbClr val="000000"/>
                </a:solidFill>
              </a:rPr>
              <a:t>3</a:t>
            </a:r>
            <a:r>
              <a:rPr lang="el-GR" sz="2400" dirty="0" smtClean="0">
                <a:solidFill>
                  <a:srgbClr val="000000"/>
                </a:solidFill>
                <a:cs typeface="Tahoma" pitchFamily="34" charset="0"/>
              </a:rPr>
              <a:t> δικαιώματα για την αγορά μιας μετοχής</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left)">
                                      <p:cBhvr>
                                        <p:cTn id="7" dur="5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wipe(left)">
                                      <p:cBhvr>
                                        <p:cTn id="12" dur="5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wipe(left)">
                                      <p:cBhvr>
                                        <p:cTn id="17" dur="500"/>
                                        <p:tgtEl>
                                          <p:spTgt spid="235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wipe(left)">
                                      <p:cBhvr>
                                        <p:cTn id="22" dur="500"/>
                                        <p:tgtEl>
                                          <p:spTgt spid="235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4">
                                            <p:txEl>
                                              <p:pRg st="4" end="4"/>
                                            </p:txEl>
                                          </p:spTgt>
                                        </p:tgtEl>
                                        <p:attrNameLst>
                                          <p:attrName>style.visibility</p:attrName>
                                        </p:attrNameLst>
                                      </p:cBhvr>
                                      <p:to>
                                        <p:strVal val="visible"/>
                                      </p:to>
                                    </p:set>
                                    <p:animEffect transition="in" filter="wipe(left)">
                                      <p:cBhvr>
                                        <p:cTn id="27" dur="500"/>
                                        <p:tgtEl>
                                          <p:spTgt spid="235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4">
                                            <p:txEl>
                                              <p:pRg st="5" end="5"/>
                                            </p:txEl>
                                          </p:spTgt>
                                        </p:tgtEl>
                                        <p:attrNameLst>
                                          <p:attrName>style.visibility</p:attrName>
                                        </p:attrNameLst>
                                      </p:cBhvr>
                                      <p:to>
                                        <p:strVal val="visible"/>
                                      </p:to>
                                    </p:set>
                                    <p:animEffect transition="in" filter="wipe(left)">
                                      <p:cBhvr>
                                        <p:cTn id="32" dur="500"/>
                                        <p:tgtEl>
                                          <p:spTgt spid="235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4">
                                            <p:txEl>
                                              <p:pRg st="6" end="6"/>
                                            </p:txEl>
                                          </p:spTgt>
                                        </p:tgtEl>
                                        <p:attrNameLst>
                                          <p:attrName>style.visibility</p:attrName>
                                        </p:attrNameLst>
                                      </p:cBhvr>
                                      <p:to>
                                        <p:strVal val="visible"/>
                                      </p:to>
                                    </p:set>
                                    <p:animEffect transition="in" filter="wipe(left)">
                                      <p:cBhvr>
                                        <p:cTn id="37" dur="500"/>
                                        <p:tgtEl>
                                          <p:spTgt spid="235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554">
                                            <p:txEl>
                                              <p:pRg st="7" end="7"/>
                                            </p:txEl>
                                          </p:spTgt>
                                        </p:tgtEl>
                                        <p:attrNameLst>
                                          <p:attrName>style.visibility</p:attrName>
                                        </p:attrNameLst>
                                      </p:cBhvr>
                                      <p:to>
                                        <p:strVal val="visible"/>
                                      </p:to>
                                    </p:set>
                                    <p:animEffect transition="in" filter="wipe(left)">
                                      <p:cBhvr>
                                        <p:cTn id="42" dur="500"/>
                                        <p:tgtEl>
                                          <p:spTgt spid="2355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554">
                                            <p:txEl>
                                              <p:pRg st="8" end="8"/>
                                            </p:txEl>
                                          </p:spTgt>
                                        </p:tgtEl>
                                        <p:attrNameLst>
                                          <p:attrName>style.visibility</p:attrName>
                                        </p:attrNameLst>
                                      </p:cBhvr>
                                      <p:to>
                                        <p:strVal val="visible"/>
                                      </p:to>
                                    </p:set>
                                    <p:animEffect transition="in" filter="wipe(left)">
                                      <p:cBhvr>
                                        <p:cTn id="47" dur="500"/>
                                        <p:tgtEl>
                                          <p:spTgt spid="2355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54">
                                            <p:txEl>
                                              <p:pRg st="9" end="9"/>
                                            </p:txEl>
                                          </p:spTgt>
                                        </p:tgtEl>
                                        <p:attrNameLst>
                                          <p:attrName>style.visibility</p:attrName>
                                        </p:attrNameLst>
                                      </p:cBhvr>
                                      <p:to>
                                        <p:strVal val="visible"/>
                                      </p:to>
                                    </p:set>
                                    <p:animEffect transition="in" filter="wipe(left)">
                                      <p:cBhvr>
                                        <p:cTn id="52" dur="500"/>
                                        <p:tgtEl>
                                          <p:spTgt spid="235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p:nvPr>
        </p:nvSpPr>
        <p:spPr>
          <a:xfrm>
            <a:off x="0" y="0"/>
            <a:ext cx="9144000" cy="6858000"/>
          </a:xfrm>
          <a:solidFill>
            <a:schemeClr val="bg1"/>
          </a:solidFill>
        </p:spPr>
        <p:txBody>
          <a:bodyPr/>
          <a:lstStyle/>
          <a:p>
            <a:pPr algn="just" eaLnBrk="1" hangingPunct="1">
              <a:lnSpc>
                <a:spcPct val="90000"/>
              </a:lnSpc>
              <a:spcBef>
                <a:spcPct val="0"/>
              </a:spcBef>
            </a:pPr>
            <a:r>
              <a:rPr lang="el-GR" sz="2400" dirty="0" smtClean="0">
                <a:solidFill>
                  <a:srgbClr val="000000"/>
                </a:solidFill>
                <a:cs typeface="Tahoma" pitchFamily="34" charset="0"/>
              </a:rPr>
              <a:t>= </a:t>
            </a:r>
            <a:r>
              <a:rPr lang="el-GR" sz="2400" dirty="0" smtClean="0">
                <a:solidFill>
                  <a:srgbClr val="000000"/>
                </a:solidFill>
              </a:rPr>
              <a:t>6</a:t>
            </a:r>
            <a:r>
              <a:rPr lang="el-GR" sz="2400" dirty="0" smtClean="0">
                <a:solidFill>
                  <a:srgbClr val="000000"/>
                </a:solidFill>
                <a:cs typeface="Tahoma" pitchFamily="34" charset="0"/>
              </a:rPr>
              <a:t>.000/</a:t>
            </a:r>
            <a:r>
              <a:rPr lang="el-GR" sz="2400" dirty="0" smtClean="0">
                <a:solidFill>
                  <a:srgbClr val="000000"/>
                </a:solidFill>
              </a:rPr>
              <a:t>2</a:t>
            </a:r>
            <a:r>
              <a:rPr lang="el-GR" sz="2400" dirty="0" smtClean="0">
                <a:solidFill>
                  <a:srgbClr val="000000"/>
                </a:solidFill>
                <a:cs typeface="Tahoma" pitchFamily="34" charset="0"/>
              </a:rPr>
              <a:t>.000 = </a:t>
            </a:r>
            <a:r>
              <a:rPr lang="el-GR" sz="2400" dirty="0" smtClean="0">
                <a:solidFill>
                  <a:srgbClr val="000000"/>
                </a:solidFill>
              </a:rPr>
              <a:t>3</a:t>
            </a:r>
            <a:r>
              <a:rPr lang="el-GR" sz="2400" dirty="0" smtClean="0">
                <a:solidFill>
                  <a:srgbClr val="000000"/>
                </a:solidFill>
                <a:cs typeface="Tahoma" pitchFamily="34" charset="0"/>
              </a:rPr>
              <a:t> δικαιώματα για την αγορά μιας μετοχής</a:t>
            </a:r>
            <a:endParaRPr lang="el-GR" sz="2400" dirty="0" smtClean="0">
              <a:solidFill>
                <a:srgbClr val="000000"/>
              </a:solidFill>
            </a:endParaRPr>
          </a:p>
          <a:p>
            <a:pPr algn="just" eaLnBrk="1" hangingPunct="1">
              <a:lnSpc>
                <a:spcPct val="90000"/>
              </a:lnSpc>
              <a:spcBef>
                <a:spcPct val="0"/>
              </a:spcBef>
            </a:pPr>
            <a:endParaRPr lang="el-GR" sz="2400" dirty="0" smtClean="0">
              <a:solidFill>
                <a:srgbClr val="000000"/>
              </a:solidFill>
            </a:endParaRPr>
          </a:p>
          <a:p>
            <a:pPr algn="just" eaLnBrk="1" hangingPunct="1">
              <a:lnSpc>
                <a:spcPct val="90000"/>
              </a:lnSpc>
              <a:spcBef>
                <a:spcPct val="0"/>
              </a:spcBef>
            </a:pPr>
            <a:endParaRPr lang="el-GR" sz="2400" dirty="0" smtClean="0">
              <a:solidFill>
                <a:srgbClr val="000000"/>
              </a:solidFill>
            </a:endParaRPr>
          </a:p>
          <a:p>
            <a:pPr algn="just" eaLnBrk="1" hangingPunct="1">
              <a:lnSpc>
                <a:spcPct val="90000"/>
              </a:lnSpc>
              <a:spcBef>
                <a:spcPct val="0"/>
              </a:spcBef>
            </a:pPr>
            <a:endParaRPr lang="el-GR" sz="2400" dirty="0" smtClean="0">
              <a:solidFill>
                <a:srgbClr val="000000"/>
              </a:solidFill>
            </a:endParaRPr>
          </a:p>
          <a:p>
            <a:pPr algn="just" eaLnBrk="1" hangingPunct="1">
              <a:lnSpc>
                <a:spcPct val="90000"/>
              </a:lnSpc>
              <a:spcBef>
                <a:spcPct val="0"/>
              </a:spcBef>
            </a:pPr>
            <a:endParaRPr lang="el-GR" sz="2400" dirty="0" smtClean="0">
              <a:solidFill>
                <a:srgbClr val="000000"/>
              </a:solidFill>
            </a:endParaRPr>
          </a:p>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Το δικαίωμα ανέρχεται σε 0,125 ευρώ (1,5-1,375)</a:t>
            </a:r>
            <a:endParaRPr lang="el-GR" sz="2800" dirty="0" smtClean="0">
              <a:solidFill>
                <a:srgbClr val="000000"/>
              </a:solidFill>
              <a:cs typeface="Times New Roman" pitchFamily="18" charset="0"/>
            </a:endParaRPr>
          </a:p>
          <a:p>
            <a:pPr algn="just" eaLnBrk="1" hangingPunct="1">
              <a:lnSpc>
                <a:spcPct val="90000"/>
              </a:lnSpc>
              <a:spcBef>
                <a:spcPct val="0"/>
              </a:spcBef>
            </a:pPr>
            <a:r>
              <a:rPr lang="el-GR" sz="2800" dirty="0" smtClean="0">
                <a:solidFill>
                  <a:srgbClr val="000000"/>
                </a:solidFill>
                <a:latin typeface="Tahoma" pitchFamily="34" charset="0"/>
              </a:rPr>
              <a:t>Ε</a:t>
            </a:r>
            <a:r>
              <a:rPr lang="el-GR" sz="2800" dirty="0" smtClean="0">
                <a:solidFill>
                  <a:srgbClr val="000000"/>
                </a:solidFill>
                <a:latin typeface="Tahoma" pitchFamily="34" charset="0"/>
                <a:cs typeface="Tahoma" pitchFamily="34" charset="0"/>
              </a:rPr>
              <a:t>άν ένας μέτοχος είναι κάτοχος 200 μετοχών:</a:t>
            </a:r>
            <a:endParaRPr lang="el-GR" sz="2800" dirty="0" smtClean="0">
              <a:solidFill>
                <a:srgbClr val="000000"/>
              </a:solidFill>
              <a:cs typeface="Times New Roman" pitchFamily="18" charset="0"/>
            </a:endParaRPr>
          </a:p>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Πριν την αποκοπή δικαιώματος</a:t>
            </a:r>
            <a:endParaRPr lang="el-GR" sz="2800" dirty="0" smtClean="0">
              <a:solidFill>
                <a:srgbClr val="000000"/>
              </a:solidFill>
              <a:cs typeface="Times New Roman" pitchFamily="18" charset="0"/>
            </a:endParaRP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Η Χρηματιστηριακή αξία των 200 μετοχών ήταν 300 ευρώ (200 μετοχές </a:t>
            </a:r>
            <a:r>
              <a:rPr lang="en-US" dirty="0" smtClean="0">
                <a:solidFill>
                  <a:srgbClr val="000000"/>
                </a:solidFill>
                <a:latin typeface="Tahoma" pitchFamily="34" charset="0"/>
                <a:cs typeface="Tahoma" pitchFamily="34" charset="0"/>
              </a:rPr>
              <a:t>x</a:t>
            </a:r>
            <a:r>
              <a:rPr lang="el-GR" dirty="0" smtClean="0">
                <a:solidFill>
                  <a:srgbClr val="000000"/>
                </a:solidFill>
                <a:latin typeface="Tahoma" pitchFamily="34" charset="0"/>
                <a:cs typeface="Tahoma" pitchFamily="34" charset="0"/>
              </a:rPr>
              <a:t> 1,5 ευρώ)</a:t>
            </a:r>
            <a:endParaRPr lang="el-GR" dirty="0" smtClean="0">
              <a:solidFill>
                <a:srgbClr val="000000"/>
              </a:solidFill>
              <a:cs typeface="Times New Roman" pitchFamily="18" charset="0"/>
            </a:endParaRPr>
          </a:p>
          <a:p>
            <a:pPr algn="just" eaLnBrk="1" hangingPunct="1">
              <a:lnSpc>
                <a:spcPct val="90000"/>
              </a:lnSpc>
              <a:spcBef>
                <a:spcPct val="0"/>
              </a:spcBef>
            </a:pPr>
            <a:r>
              <a:rPr lang="el-GR" sz="2800" dirty="0" smtClean="0">
                <a:solidFill>
                  <a:srgbClr val="000000"/>
                </a:solidFill>
                <a:latin typeface="Tahoma" pitchFamily="34" charset="0"/>
                <a:cs typeface="Tahoma" pitchFamily="34" charset="0"/>
              </a:rPr>
              <a:t>Μετά την αποκοπή δικαιώματος</a:t>
            </a:r>
            <a:endParaRPr lang="el-GR" sz="2800" dirty="0" smtClean="0">
              <a:solidFill>
                <a:srgbClr val="000000"/>
              </a:solidFill>
              <a:cs typeface="Times New Roman" pitchFamily="18" charset="0"/>
            </a:endParaRP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Η Χρηματιστηριακή αξία των 200 μετοχών είναι 275 ευρώ (200 μετοχές χ </a:t>
            </a:r>
            <a:r>
              <a:rPr lang="el-GR" dirty="0">
                <a:solidFill>
                  <a:srgbClr val="000000"/>
                </a:solidFill>
                <a:latin typeface="Tahoma" pitchFamily="34" charset="0"/>
                <a:cs typeface="Tahoma" pitchFamily="34" charset="0"/>
              </a:rPr>
              <a:t>1,375 </a:t>
            </a:r>
            <a:r>
              <a:rPr lang="el-GR" dirty="0" err="1">
                <a:solidFill>
                  <a:srgbClr val="000000"/>
                </a:solidFill>
                <a:latin typeface="Tahoma" pitchFamily="34" charset="0"/>
                <a:cs typeface="Tahoma" pitchFamily="34" charset="0"/>
              </a:rPr>
              <a:t>ευρω</a:t>
            </a:r>
            <a:r>
              <a:rPr lang="el-GR" dirty="0">
                <a:solidFill>
                  <a:srgbClr val="000000"/>
                </a:solidFill>
                <a:latin typeface="Tahoma" pitchFamily="34" charset="0"/>
                <a:cs typeface="Tahoma" pitchFamily="34" charset="0"/>
              </a:rPr>
              <a:t>) και</a:t>
            </a: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Η αξία των 200 δικαιωμάτων θα είναι 25</a:t>
            </a:r>
            <a:r>
              <a:rPr lang="en-US" dirty="0" smtClean="0">
                <a:solidFill>
                  <a:srgbClr val="000000"/>
                </a:solidFill>
                <a:latin typeface="Tahoma" pitchFamily="34" charset="0"/>
                <a:cs typeface="Tahoma" pitchFamily="34" charset="0"/>
              </a:rPr>
              <a:t> </a:t>
            </a:r>
            <a:r>
              <a:rPr lang="el-GR" dirty="0" smtClean="0">
                <a:solidFill>
                  <a:srgbClr val="000000"/>
                </a:solidFill>
                <a:latin typeface="Tahoma" pitchFamily="34" charset="0"/>
                <a:cs typeface="Tahoma" pitchFamily="34" charset="0"/>
              </a:rPr>
              <a:t>ευρώ (200 δικαιώματα </a:t>
            </a:r>
            <a:r>
              <a:rPr lang="en-US" dirty="0">
                <a:solidFill>
                  <a:srgbClr val="000000"/>
                </a:solidFill>
                <a:latin typeface="Tahoma" pitchFamily="34" charset="0"/>
                <a:cs typeface="Tahoma" pitchFamily="34" charset="0"/>
              </a:rPr>
              <a:t>x</a:t>
            </a:r>
            <a:r>
              <a:rPr lang="el-GR" dirty="0" smtClean="0">
                <a:solidFill>
                  <a:srgbClr val="000000"/>
                </a:solidFill>
                <a:latin typeface="Tahoma" pitchFamily="34" charset="0"/>
                <a:cs typeface="Tahoma" pitchFamily="34" charset="0"/>
              </a:rPr>
              <a:t> 0,125 </a:t>
            </a:r>
            <a:r>
              <a:rPr lang="el-GR" dirty="0" err="1" smtClean="0">
                <a:solidFill>
                  <a:srgbClr val="000000"/>
                </a:solidFill>
                <a:latin typeface="Tahoma" pitchFamily="34" charset="0"/>
                <a:cs typeface="Tahoma" pitchFamily="34" charset="0"/>
              </a:rPr>
              <a:t>ευρω</a:t>
            </a:r>
            <a:r>
              <a:rPr lang="el-GR" dirty="0" smtClean="0">
                <a:solidFill>
                  <a:srgbClr val="000000"/>
                </a:solidFill>
                <a:latin typeface="Tahoma" pitchFamily="34" charset="0"/>
                <a:cs typeface="Tahoma" pitchFamily="34" charset="0"/>
              </a:rPr>
              <a:t>) </a:t>
            </a: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συνολική χρηματιστηριακή αξία των 200 μετοχών και των 200 δικαιωμάτων είναι 300 ευρώ (275 + 25).</a:t>
            </a:r>
          </a:p>
        </p:txBody>
      </p:sp>
      <p:graphicFrame>
        <p:nvGraphicFramePr>
          <p:cNvPr id="44035" name="Object 3"/>
          <p:cNvGraphicFramePr>
            <a:graphicFrameLocks noChangeAspect="1"/>
          </p:cNvGraphicFramePr>
          <p:nvPr>
            <p:extLst>
              <p:ext uri="{D42A27DB-BD31-4B8C-83A1-F6EECF244321}">
                <p14:modId xmlns:p14="http://schemas.microsoft.com/office/powerpoint/2010/main" val="618929241"/>
              </p:ext>
            </p:extLst>
          </p:nvPr>
        </p:nvGraphicFramePr>
        <p:xfrm>
          <a:off x="1327150" y="609600"/>
          <a:ext cx="5600700" cy="1092200"/>
        </p:xfrm>
        <a:graphic>
          <a:graphicData uri="http://schemas.openxmlformats.org/presentationml/2006/ole">
            <mc:AlternateContent xmlns:mc="http://schemas.openxmlformats.org/markup-compatibility/2006">
              <mc:Choice xmlns:v="urn:schemas-microsoft-com:vml" Requires="v">
                <p:oleObj spid="_x0000_s44097" name="Εξίσωση" r:id="rId4" imgW="5600520" imgH="1091880" progId="Equation.3">
                  <p:embed/>
                </p:oleObj>
              </mc:Choice>
              <mc:Fallback>
                <p:oleObj name="Εξίσωση" r:id="rId4" imgW="5600520" imgH="1091880" progId="Equation.3">
                  <p:embed/>
                  <p:pic>
                    <p:nvPicPr>
                      <p:cNvPr id="0" name="Object 3"/>
                      <p:cNvPicPr>
                        <a:picLocks noChangeAspect="1" noChangeArrowheads="1"/>
                      </p:cNvPicPr>
                      <p:nvPr/>
                    </p:nvPicPr>
                    <p:blipFill>
                      <a:blip r:embed="rId5"/>
                      <a:srcRect/>
                      <a:stretch>
                        <a:fillRect/>
                      </a:stretch>
                    </p:blipFill>
                    <p:spPr bwMode="auto">
                      <a:xfrm>
                        <a:off x="1327150" y="609600"/>
                        <a:ext cx="56007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2">
                                            <p:txEl>
                                              <p:pRg st="5" end="5"/>
                                            </p:txEl>
                                          </p:spTgt>
                                        </p:tgtEl>
                                        <p:attrNameLst>
                                          <p:attrName>style.visibility</p:attrName>
                                        </p:attrNameLst>
                                      </p:cBhvr>
                                      <p:to>
                                        <p:strVal val="visible"/>
                                      </p:to>
                                    </p:set>
                                    <p:animEffect transition="in" filter="wipe(left)">
                                      <p:cBhvr>
                                        <p:cTn id="12" dur="500"/>
                                        <p:tgtEl>
                                          <p:spTgt spid="3584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2">
                                            <p:txEl>
                                              <p:pRg st="6" end="6"/>
                                            </p:txEl>
                                          </p:spTgt>
                                        </p:tgtEl>
                                        <p:attrNameLst>
                                          <p:attrName>style.visibility</p:attrName>
                                        </p:attrNameLst>
                                      </p:cBhvr>
                                      <p:to>
                                        <p:strVal val="visible"/>
                                      </p:to>
                                    </p:set>
                                    <p:animEffect transition="in" filter="wipe(left)">
                                      <p:cBhvr>
                                        <p:cTn id="17" dur="500"/>
                                        <p:tgtEl>
                                          <p:spTgt spid="3584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2">
                                            <p:txEl>
                                              <p:pRg st="7" end="7"/>
                                            </p:txEl>
                                          </p:spTgt>
                                        </p:tgtEl>
                                        <p:attrNameLst>
                                          <p:attrName>style.visibility</p:attrName>
                                        </p:attrNameLst>
                                      </p:cBhvr>
                                      <p:to>
                                        <p:strVal val="visible"/>
                                      </p:to>
                                    </p:set>
                                    <p:animEffect transition="in" filter="wipe(left)">
                                      <p:cBhvr>
                                        <p:cTn id="22" dur="500"/>
                                        <p:tgtEl>
                                          <p:spTgt spid="35842">
                                            <p:txEl>
                                              <p:pRg st="7" end="7"/>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842">
                                            <p:txEl>
                                              <p:pRg st="8" end="8"/>
                                            </p:txEl>
                                          </p:spTgt>
                                        </p:tgtEl>
                                        <p:attrNameLst>
                                          <p:attrName>style.visibility</p:attrName>
                                        </p:attrNameLst>
                                      </p:cBhvr>
                                      <p:to>
                                        <p:strVal val="visible"/>
                                      </p:to>
                                    </p:set>
                                    <p:animEffect transition="in" filter="wipe(left)">
                                      <p:cBhvr>
                                        <p:cTn id="25" dur="500"/>
                                        <p:tgtEl>
                                          <p:spTgt spid="35842">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5842">
                                            <p:txEl>
                                              <p:pRg st="9" end="9"/>
                                            </p:txEl>
                                          </p:spTgt>
                                        </p:tgtEl>
                                        <p:attrNameLst>
                                          <p:attrName>style.visibility</p:attrName>
                                        </p:attrNameLst>
                                      </p:cBhvr>
                                      <p:to>
                                        <p:strVal val="visible"/>
                                      </p:to>
                                    </p:set>
                                    <p:animEffect transition="in" filter="wipe(left)">
                                      <p:cBhvr>
                                        <p:cTn id="30" dur="500"/>
                                        <p:tgtEl>
                                          <p:spTgt spid="35842">
                                            <p:txEl>
                                              <p:pRg st="9" end="9"/>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5842">
                                            <p:txEl>
                                              <p:pRg st="10" end="10"/>
                                            </p:txEl>
                                          </p:spTgt>
                                        </p:tgtEl>
                                        <p:attrNameLst>
                                          <p:attrName>style.visibility</p:attrName>
                                        </p:attrNameLst>
                                      </p:cBhvr>
                                      <p:to>
                                        <p:strVal val="visible"/>
                                      </p:to>
                                    </p:set>
                                    <p:animEffect transition="in" filter="wipe(left)">
                                      <p:cBhvr>
                                        <p:cTn id="33" dur="500"/>
                                        <p:tgtEl>
                                          <p:spTgt spid="35842">
                                            <p:txEl>
                                              <p:pRg st="10" end="10"/>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842">
                                            <p:txEl>
                                              <p:pRg st="11" end="11"/>
                                            </p:txEl>
                                          </p:spTgt>
                                        </p:tgtEl>
                                        <p:attrNameLst>
                                          <p:attrName>style.visibility</p:attrName>
                                        </p:attrNameLst>
                                      </p:cBhvr>
                                      <p:to>
                                        <p:strVal val="visible"/>
                                      </p:to>
                                    </p:set>
                                    <p:animEffect transition="in" filter="wipe(left)">
                                      <p:cBhvr>
                                        <p:cTn id="36" dur="500"/>
                                        <p:tgtEl>
                                          <p:spTgt spid="35842">
                                            <p:txEl>
                                              <p:pRg st="11" end="11"/>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5842">
                                            <p:txEl>
                                              <p:pRg st="12" end="12"/>
                                            </p:txEl>
                                          </p:spTgt>
                                        </p:tgtEl>
                                        <p:attrNameLst>
                                          <p:attrName>style.visibility</p:attrName>
                                        </p:attrNameLst>
                                      </p:cBhvr>
                                      <p:to>
                                        <p:strVal val="visible"/>
                                      </p:to>
                                    </p:set>
                                    <p:animEffect transition="in" filter="wipe(left)">
                                      <p:cBhvr>
                                        <p:cTn id="39" dur="500"/>
                                        <p:tgtEl>
                                          <p:spTgt spid="3584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p:nvPr>
        </p:nvSpPr>
        <p:spPr>
          <a:xfrm>
            <a:off x="0" y="0"/>
            <a:ext cx="9144000" cy="6858000"/>
          </a:xfrm>
          <a:solidFill>
            <a:schemeClr val="bg1"/>
          </a:solidFill>
        </p:spPr>
        <p:txBody>
          <a:bodyPr/>
          <a:lstStyle/>
          <a:p>
            <a:pPr algn="just" eaLnBrk="1" hangingPunct="1">
              <a:spcBef>
                <a:spcPts val="600"/>
              </a:spcBef>
            </a:pPr>
            <a:r>
              <a:rPr lang="el-GR" sz="2700" dirty="0" smtClean="0">
                <a:solidFill>
                  <a:srgbClr val="000000"/>
                </a:solidFill>
                <a:latin typeface="Tahoma" pitchFamily="34" charset="0"/>
                <a:cs typeface="Tahoma" pitchFamily="34" charset="0"/>
              </a:rPr>
              <a:t>Ο μέτοχος δε χάνει χρήματα με τη μείωση της χρηματιστηριακής τιμής της μετοχής με την αποκοπή</a:t>
            </a:r>
            <a:endParaRPr lang="el-GR" sz="2700" dirty="0" smtClean="0">
              <a:solidFill>
                <a:srgbClr val="000000"/>
              </a:solidFill>
              <a:latin typeface="Tahoma" pitchFamily="34" charset="0"/>
            </a:endParaRPr>
          </a:p>
          <a:p>
            <a:pPr algn="just" eaLnBrk="1" hangingPunct="1">
              <a:spcBef>
                <a:spcPts val="600"/>
              </a:spcBef>
            </a:pPr>
            <a:r>
              <a:rPr lang="el-GR" sz="2700" dirty="0" smtClean="0">
                <a:solidFill>
                  <a:srgbClr val="000000"/>
                </a:solidFill>
                <a:latin typeface="Tahoma" pitchFamily="34" charset="0"/>
              </a:rPr>
              <a:t>Η</a:t>
            </a:r>
            <a:r>
              <a:rPr lang="el-GR" sz="2700" dirty="0" smtClean="0">
                <a:solidFill>
                  <a:srgbClr val="000000"/>
                </a:solidFill>
                <a:latin typeface="Tahoma" pitchFamily="34" charset="0"/>
                <a:cs typeface="Tahoma" pitchFamily="34" charset="0"/>
              </a:rPr>
              <a:t> χρηματιστηριακή τιμή της μετοχής πριν την αποκοπή δικαιώματος 1,5 ευρώ κατανέμεται σε δυο επιμέρους κομμάτια:</a:t>
            </a:r>
            <a:endParaRPr lang="el-GR" sz="2700" dirty="0" smtClean="0">
              <a:solidFill>
                <a:srgbClr val="000000"/>
              </a:solidFill>
              <a:cs typeface="Times New Roman" pitchFamily="18" charset="0"/>
            </a:endParaRPr>
          </a:p>
          <a:p>
            <a:pPr lvl="1" algn="just" eaLnBrk="1" hangingPunct="1">
              <a:spcBef>
                <a:spcPts val="600"/>
              </a:spcBef>
            </a:pPr>
            <a:r>
              <a:rPr lang="el-GR" sz="2700" dirty="0" smtClean="0">
                <a:solidFill>
                  <a:srgbClr val="000000"/>
                </a:solidFill>
                <a:latin typeface="Tahoma" pitchFamily="34" charset="0"/>
                <a:cs typeface="Tahoma" pitchFamily="34" charset="0"/>
              </a:rPr>
              <a:t>Στην προσαρμοσμένη τιμή της μετοχής μετά την αποκοπή δικαιώματος 1,375 ευρώ και</a:t>
            </a:r>
            <a:endParaRPr lang="el-GR" sz="2700" dirty="0" smtClean="0">
              <a:solidFill>
                <a:srgbClr val="000000"/>
              </a:solidFill>
              <a:cs typeface="Times New Roman" pitchFamily="18" charset="0"/>
            </a:endParaRPr>
          </a:p>
          <a:p>
            <a:pPr lvl="1" algn="just" eaLnBrk="1" hangingPunct="1">
              <a:spcBef>
                <a:spcPts val="600"/>
              </a:spcBef>
            </a:pPr>
            <a:r>
              <a:rPr lang="el-GR" sz="2700" dirty="0" smtClean="0">
                <a:solidFill>
                  <a:srgbClr val="000000"/>
                </a:solidFill>
                <a:latin typeface="Tahoma" pitchFamily="34" charset="0"/>
                <a:cs typeface="Tahoma" pitchFamily="34" charset="0"/>
              </a:rPr>
              <a:t>Στην αξία του δικαιώματος 0,125 ευρώ.</a:t>
            </a:r>
            <a:endParaRPr lang="el-GR" sz="2700" dirty="0" smtClean="0">
              <a:solidFill>
                <a:srgbClr val="000000"/>
              </a:solidFill>
              <a:cs typeface="Times New Roman" pitchFamily="18" charset="0"/>
            </a:endParaRPr>
          </a:p>
          <a:p>
            <a:pPr algn="just" eaLnBrk="1" hangingPunct="1">
              <a:spcBef>
                <a:spcPts val="600"/>
              </a:spcBef>
            </a:pPr>
            <a:r>
              <a:rPr lang="el-GR" sz="2700" dirty="0" smtClean="0">
                <a:solidFill>
                  <a:srgbClr val="000000"/>
                </a:solidFill>
                <a:latin typeface="Tahoma" pitchFamily="34" charset="0"/>
                <a:cs typeface="Tahoma" pitchFamily="34" charset="0"/>
              </a:rPr>
              <a:t>Ο μέτοχος, αν δεν ασκήσει τα δικαιώματα ή δεν τα πουλήσει, χάνει 25 Ευρώ.</a:t>
            </a:r>
            <a:endParaRPr lang="el-GR" sz="2700" dirty="0" smtClean="0">
              <a:solidFill>
                <a:srgbClr val="000000"/>
              </a:solidFill>
              <a:cs typeface="Times New Roman" pitchFamily="18" charset="0"/>
            </a:endParaRPr>
          </a:p>
          <a:p>
            <a:pPr algn="just" eaLnBrk="1" hangingPunct="1">
              <a:spcBef>
                <a:spcPts val="600"/>
              </a:spcBef>
            </a:pPr>
            <a:r>
              <a:rPr lang="el-GR" sz="2700" dirty="0" smtClean="0">
                <a:solidFill>
                  <a:srgbClr val="000000"/>
                </a:solidFill>
                <a:latin typeface="Tahoma" pitchFamily="34" charset="0"/>
              </a:rPr>
              <a:t>Για τις 200 μετοχές που κατέχει μπορεί να αποκτήσει 200/3=66,6 μετοχές.</a:t>
            </a:r>
          </a:p>
          <a:p>
            <a:pPr algn="just" eaLnBrk="1" hangingPunct="1">
              <a:spcBef>
                <a:spcPts val="600"/>
              </a:spcBef>
            </a:pPr>
            <a:r>
              <a:rPr lang="el-GR" sz="2700" dirty="0" smtClean="0">
                <a:solidFill>
                  <a:srgbClr val="000000"/>
                </a:solidFill>
                <a:latin typeface="Tahoma" pitchFamily="34" charset="0"/>
              </a:rPr>
              <a:t>Για να</a:t>
            </a:r>
            <a:r>
              <a:rPr lang="el-GR" sz="2700" dirty="0" smtClean="0">
                <a:solidFill>
                  <a:srgbClr val="000000"/>
                </a:solidFill>
                <a:latin typeface="Tahoma" pitchFamily="34" charset="0"/>
                <a:cs typeface="Tahoma" pitchFamily="34" charset="0"/>
              </a:rPr>
              <a:t> ασκήσει τα δικαιώματά του, πρέπει να καταβάλει επιπλέον </a:t>
            </a:r>
            <a:r>
              <a:rPr lang="el-GR" sz="2700" dirty="0" smtClean="0">
                <a:solidFill>
                  <a:srgbClr val="000000"/>
                </a:solidFill>
                <a:latin typeface="Tahoma" pitchFamily="34" charset="0"/>
              </a:rPr>
              <a:t>66 ευρώ (1 ευρώ για κάθε νέα μετοχή)</a:t>
            </a:r>
            <a:r>
              <a:rPr lang="el-GR" sz="2700" dirty="0" smtClean="0">
                <a:solidFill>
                  <a:srgbClr val="000000"/>
                </a:solidFill>
                <a:latin typeface="Tahoma" pitchFamily="34" charset="0"/>
                <a:cs typeface="Tahoma" pitchFamily="34" charset="0"/>
              </a:rPr>
              <a:t> και να αποκτήσει έτσι τις </a:t>
            </a:r>
            <a:r>
              <a:rPr lang="el-GR" sz="2700" dirty="0" smtClean="0">
                <a:solidFill>
                  <a:srgbClr val="000000"/>
                </a:solidFill>
                <a:latin typeface="Tahoma" pitchFamily="34" charset="0"/>
              </a:rPr>
              <a:t>66</a:t>
            </a:r>
            <a:r>
              <a:rPr lang="el-GR" sz="2700" dirty="0" smtClean="0">
                <a:solidFill>
                  <a:srgbClr val="000000"/>
                </a:solidFill>
                <a:latin typeface="Tahoma" pitchFamily="34" charset="0"/>
                <a:cs typeface="Tahoma" pitchFamily="34" charset="0"/>
              </a:rPr>
              <a:t> νέες μετοχές </a:t>
            </a:r>
            <a:endParaRPr lang="el-GR" sz="2700" dirty="0" smtClean="0">
              <a:solidFill>
                <a:srgbClr val="000000"/>
              </a:solidFill>
              <a:latin typeface="Tahoma" pitchFamily="34"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left)">
                                      <p:cBhvr>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wipe(left)">
                                      <p:cBhvr>
                                        <p:cTn id="12" dur="500"/>
                                        <p:tgtEl>
                                          <p:spTgt spid="3686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animEffect transition="in" filter="wipe(left)">
                                      <p:cBhvr>
                                        <p:cTn id="15" dur="500"/>
                                        <p:tgtEl>
                                          <p:spTgt spid="3686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6866">
                                            <p:txEl>
                                              <p:pRg st="3" end="3"/>
                                            </p:txEl>
                                          </p:spTgt>
                                        </p:tgtEl>
                                        <p:attrNameLst>
                                          <p:attrName>style.visibility</p:attrName>
                                        </p:attrNameLst>
                                      </p:cBhvr>
                                      <p:to>
                                        <p:strVal val="visible"/>
                                      </p:to>
                                    </p:set>
                                    <p:animEffect transition="in" filter="wipe(left)">
                                      <p:cBhvr>
                                        <p:cTn id="18" dur="500"/>
                                        <p:tgtEl>
                                          <p:spTgt spid="3686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animEffect transition="in" filter="wipe(left)">
                                      <p:cBhvr>
                                        <p:cTn id="23" dur="500"/>
                                        <p:tgtEl>
                                          <p:spTgt spid="3686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866">
                                            <p:txEl>
                                              <p:pRg st="5" end="5"/>
                                            </p:txEl>
                                          </p:spTgt>
                                        </p:tgtEl>
                                        <p:attrNameLst>
                                          <p:attrName>style.visibility</p:attrName>
                                        </p:attrNameLst>
                                      </p:cBhvr>
                                      <p:to>
                                        <p:strVal val="visible"/>
                                      </p:to>
                                    </p:set>
                                    <p:animEffect transition="in" filter="wipe(left)">
                                      <p:cBhvr>
                                        <p:cTn id="28" dur="500"/>
                                        <p:tgtEl>
                                          <p:spTgt spid="3686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866">
                                            <p:txEl>
                                              <p:pRg st="6" end="6"/>
                                            </p:txEl>
                                          </p:spTgt>
                                        </p:tgtEl>
                                        <p:attrNameLst>
                                          <p:attrName>style.visibility</p:attrName>
                                        </p:attrNameLst>
                                      </p:cBhvr>
                                      <p:to>
                                        <p:strVal val="visible"/>
                                      </p:to>
                                    </p:set>
                                    <p:animEffect transition="in" filter="wipe(left)">
                                      <p:cBhvr>
                                        <p:cTn id="33" dur="500"/>
                                        <p:tgtEl>
                                          <p:spTgt spid="36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p:nvPr>
        </p:nvSpPr>
        <p:spPr>
          <a:xfrm>
            <a:off x="0" y="0"/>
            <a:ext cx="9144000" cy="6858000"/>
          </a:xfrm>
          <a:solidFill>
            <a:schemeClr val="bg1"/>
          </a:solidFill>
        </p:spPr>
        <p:txBody>
          <a:bodyPr/>
          <a:lstStyle/>
          <a:p>
            <a:pPr eaLnBrk="1" hangingPunct="1"/>
            <a:r>
              <a:rPr lang="el-GR" smtClean="0"/>
              <a:t>Αξία δικαιώματος = Αξία μετοχής πριν την αποκοπή – Νέα προσαρμοσμένη τιμή μετοχής</a:t>
            </a:r>
          </a:p>
          <a:p>
            <a:pPr eaLnBrk="1" hangingPunct="1"/>
            <a:endParaRPr lang="el-GR" smtClean="0"/>
          </a:p>
          <a:p>
            <a:pPr eaLnBrk="1" hangingPunct="1"/>
            <a:r>
              <a:rPr lang="el-GR" smtClean="0"/>
              <a:t>Δ = Τ</a:t>
            </a:r>
            <a:r>
              <a:rPr lang="el-GR" baseline="-25000" smtClean="0"/>
              <a:t>χ</a:t>
            </a:r>
            <a:r>
              <a:rPr lang="el-GR" smtClean="0"/>
              <a:t> – Τ</a:t>
            </a:r>
            <a:r>
              <a:rPr lang="el-GR" baseline="-25000" smtClean="0"/>
              <a:t>π</a:t>
            </a:r>
            <a:endParaRPr lang="el-GR" smtClean="0"/>
          </a:p>
          <a:p>
            <a:pPr eaLnBrk="1" hangingPunct="1"/>
            <a:endParaRPr lang="el-GR" smtClean="0"/>
          </a:p>
          <a:p>
            <a:pPr eaLnBrk="1" hangingPunct="1"/>
            <a:r>
              <a:rPr lang="el-GR" smtClean="0"/>
              <a:t> </a:t>
            </a:r>
          </a:p>
        </p:txBody>
      </p:sp>
      <p:graphicFrame>
        <p:nvGraphicFramePr>
          <p:cNvPr id="46083" name="Object 3"/>
          <p:cNvGraphicFramePr>
            <a:graphicFrameLocks noChangeAspect="1"/>
          </p:cNvGraphicFramePr>
          <p:nvPr/>
        </p:nvGraphicFramePr>
        <p:xfrm>
          <a:off x="3048000" y="1524000"/>
          <a:ext cx="5461000" cy="4953000"/>
        </p:xfrm>
        <a:graphic>
          <a:graphicData uri="http://schemas.openxmlformats.org/presentationml/2006/ole">
            <mc:AlternateContent xmlns:mc="http://schemas.openxmlformats.org/markup-compatibility/2006">
              <mc:Choice xmlns:v="urn:schemas-microsoft-com:vml" Requires="v">
                <p:oleObj spid="_x0000_s46143" name="Εξίσωση" r:id="rId4" imgW="5461000" imgH="4953000" progId="Equation.3">
                  <p:embed/>
                </p:oleObj>
              </mc:Choice>
              <mc:Fallback>
                <p:oleObj name="Εξίσωση" r:id="rId4" imgW="5461000" imgH="4953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24000"/>
                        <a:ext cx="54610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wipe(left)">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wipe(left)">
                                      <p:cBhvr>
                                        <p:cTn id="12" dur="500"/>
                                        <p:tgtEl>
                                          <p:spTgt spid="409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animEffect transition="in" filter="wipe(left)">
                                      <p:cBhvr>
                                        <p:cTn id="17" dur="5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p:nvPr>
        </p:nvSpPr>
        <p:spPr>
          <a:xfrm>
            <a:off x="0" y="0"/>
            <a:ext cx="9144000" cy="6858000"/>
          </a:xfrm>
          <a:solidFill>
            <a:schemeClr val="bg1"/>
          </a:solidFill>
        </p:spPr>
        <p:txBody>
          <a:bodyPr/>
          <a:lstStyle/>
          <a:p>
            <a:pPr eaLnBrk="1" hangingPunct="1"/>
            <a:endParaRPr lang="el-GR" smtClean="0"/>
          </a:p>
          <a:p>
            <a:pPr eaLnBrk="1" hangingPunct="1"/>
            <a:endParaRPr lang="el-GR" smtClean="0"/>
          </a:p>
          <a:p>
            <a:pPr eaLnBrk="1" hangingPunct="1"/>
            <a:r>
              <a:rPr lang="el-GR" smtClean="0"/>
              <a:t> </a:t>
            </a:r>
          </a:p>
        </p:txBody>
      </p:sp>
      <p:graphicFrame>
        <p:nvGraphicFramePr>
          <p:cNvPr id="47107" name="Object 3"/>
          <p:cNvGraphicFramePr>
            <a:graphicFrameLocks noChangeAspect="1"/>
          </p:cNvGraphicFramePr>
          <p:nvPr>
            <p:extLst>
              <p:ext uri="{D42A27DB-BD31-4B8C-83A1-F6EECF244321}">
                <p14:modId xmlns:p14="http://schemas.microsoft.com/office/powerpoint/2010/main" val="688541820"/>
              </p:ext>
            </p:extLst>
          </p:nvPr>
        </p:nvGraphicFramePr>
        <p:xfrm>
          <a:off x="1475656" y="764704"/>
          <a:ext cx="5270500" cy="1066800"/>
        </p:xfrm>
        <a:graphic>
          <a:graphicData uri="http://schemas.openxmlformats.org/presentationml/2006/ole">
            <mc:AlternateContent xmlns:mc="http://schemas.openxmlformats.org/markup-compatibility/2006">
              <mc:Choice xmlns:v="urn:schemas-microsoft-com:vml" Requires="v">
                <p:oleObj spid="_x0000_s47168" name="Εξίσωση" r:id="rId4" imgW="5270400" imgH="1066680" progId="Equation.3">
                  <p:embed/>
                </p:oleObj>
              </mc:Choice>
              <mc:Fallback>
                <p:oleObj name="Εξίσωση" r:id="rId4" imgW="5270400" imgH="1066680" progId="Equation.3">
                  <p:embed/>
                  <p:pic>
                    <p:nvPicPr>
                      <p:cNvPr id="0" name="Object 3"/>
                      <p:cNvPicPr>
                        <a:picLocks noChangeAspect="1" noChangeArrowheads="1"/>
                      </p:cNvPicPr>
                      <p:nvPr/>
                    </p:nvPicPr>
                    <p:blipFill>
                      <a:blip r:embed="rId5"/>
                      <a:srcRect/>
                      <a:stretch>
                        <a:fillRect/>
                      </a:stretch>
                    </p:blipFill>
                    <p:spPr bwMode="auto">
                      <a:xfrm>
                        <a:off x="1475656" y="764704"/>
                        <a:ext cx="52705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animEffect transition="in" filter="wipe(left)">
                                      <p:cBhvr>
                                        <p:cTn id="7"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p:nvPr>
        </p:nvSpPr>
        <p:spPr>
          <a:xfrm>
            <a:off x="0" y="1752600"/>
            <a:ext cx="9144000" cy="5105400"/>
          </a:xfrm>
          <a:solidFill>
            <a:schemeClr val="bg1"/>
          </a:solidFill>
        </p:spPr>
        <p:txBody>
          <a:bodyPr/>
          <a:lstStyle/>
          <a:p>
            <a:pPr algn="just" eaLnBrk="1" hangingPunct="1">
              <a:lnSpc>
                <a:spcPct val="90000"/>
              </a:lnSpc>
              <a:spcBef>
                <a:spcPct val="0"/>
              </a:spcBef>
            </a:pPr>
            <a:r>
              <a:rPr lang="el-GR" dirty="0" smtClean="0">
                <a:solidFill>
                  <a:srgbClr val="000000"/>
                </a:solidFill>
                <a:latin typeface="Tahoma" pitchFamily="34" charset="0"/>
              </a:rPr>
              <a:t>Τ</a:t>
            </a:r>
            <a:r>
              <a:rPr lang="el-GR" dirty="0" smtClean="0">
                <a:solidFill>
                  <a:srgbClr val="000000"/>
                </a:solidFill>
                <a:latin typeface="Tahoma" pitchFamily="34" charset="0"/>
                <a:cs typeface="Tahoma" pitchFamily="34" charset="0"/>
              </a:rPr>
              <a:t>α στοιχεία </a:t>
            </a:r>
            <a:r>
              <a:rPr lang="el-GR" dirty="0" smtClean="0">
                <a:solidFill>
                  <a:srgbClr val="000000"/>
                </a:solidFill>
                <a:latin typeface="Tahoma" pitchFamily="34" charset="0"/>
              </a:rPr>
              <a:t>για τα δικαιώματα </a:t>
            </a:r>
            <a:r>
              <a:rPr lang="el-GR" dirty="0" smtClean="0">
                <a:solidFill>
                  <a:srgbClr val="000000"/>
                </a:solidFill>
                <a:latin typeface="Tahoma" pitchFamily="34" charset="0"/>
                <a:cs typeface="Tahoma" pitchFamily="34" charset="0"/>
              </a:rPr>
              <a:t>είναι καταγεγραμμένα στο μετοχολόγιο της εταιρίας, </a:t>
            </a:r>
            <a:endParaRPr lang="el-GR" dirty="0" smtClean="0">
              <a:solidFill>
                <a:srgbClr val="000000"/>
              </a:solidFill>
              <a:latin typeface="Tahoma" pitchFamily="34" charset="0"/>
            </a:endParaRP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η οποία θα στείλει στο μέτοχο επιστολή που θα τεκμηριώσει τον αριθμό δικαιωμάτων που έχει  </a:t>
            </a:r>
            <a:endParaRPr lang="el-GR" dirty="0" smtClean="0">
              <a:solidFill>
                <a:srgbClr val="000000"/>
              </a:solidFill>
              <a:latin typeface="Tahoma" pitchFamily="34" charset="0"/>
            </a:endParaRP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την οποία θα πρέπει ο μέτοχος να την παρουσιάσει στην Τράπεζα που έχει οριστεί και </a:t>
            </a:r>
            <a:endParaRPr lang="el-GR" dirty="0" smtClean="0">
              <a:solidFill>
                <a:srgbClr val="000000"/>
              </a:solidFill>
              <a:latin typeface="Tahoma" pitchFamily="34" charset="0"/>
            </a:endParaRPr>
          </a:p>
          <a:p>
            <a:pPr lvl="1" algn="just" eaLnBrk="1" hangingPunct="1">
              <a:lnSpc>
                <a:spcPct val="90000"/>
              </a:lnSpc>
              <a:spcBef>
                <a:spcPct val="0"/>
              </a:spcBef>
            </a:pPr>
            <a:r>
              <a:rPr lang="el-GR" dirty="0" smtClean="0">
                <a:solidFill>
                  <a:srgbClr val="000000"/>
                </a:solidFill>
                <a:latin typeface="Tahoma" pitchFamily="34" charset="0"/>
                <a:cs typeface="Tahoma" pitchFamily="34" charset="0"/>
              </a:rPr>
              <a:t>στην οποία θα καταβάλει το αντίτιμο της συμμετοχής του στην αύξηση.</a:t>
            </a:r>
            <a:endParaRPr lang="el-GR" dirty="0" smtClean="0">
              <a:solidFill>
                <a:srgbClr val="000000"/>
              </a:solidFill>
            </a:endParaRPr>
          </a:p>
        </p:txBody>
      </p:sp>
      <p:sp>
        <p:nvSpPr>
          <p:cNvPr id="48131" name="Rectangle 3"/>
          <p:cNvSpPr>
            <a:spLocks noChangeArrowheads="1"/>
          </p:cNvSpPr>
          <p:nvPr/>
        </p:nvSpPr>
        <p:spPr bwMode="auto">
          <a:xfrm>
            <a:off x="11430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l-GR" sz="4400" b="1">
                <a:solidFill>
                  <a:schemeClr val="accent2"/>
                </a:solidFill>
                <a:latin typeface="Tahoma" pitchFamily="34" charset="0"/>
                <a:cs typeface="Times New Roman" pitchFamily="18" charset="0"/>
              </a:rPr>
              <a:t>Άσκηση του Δικαιώματος</a:t>
            </a:r>
            <a:r>
              <a:rPr lang="el-GR" sz="4400">
                <a:solidFill>
                  <a:schemeClr val="tx2"/>
                </a:solidFill>
              </a:rPr>
              <a:t> </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500"/>
                                        <p:tgtEl>
                                          <p:spTgt spid="3789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890">
                                            <p:txEl>
                                              <p:pRg st="1" end="1"/>
                                            </p:txEl>
                                          </p:spTgt>
                                        </p:tgtEl>
                                        <p:attrNameLst>
                                          <p:attrName>style.visibility</p:attrName>
                                        </p:attrNameLst>
                                      </p:cBhvr>
                                      <p:to>
                                        <p:strVal val="visible"/>
                                      </p:to>
                                    </p:set>
                                    <p:animEffect transition="in" filter="wipe(left)">
                                      <p:cBhvr>
                                        <p:cTn id="10" dur="500"/>
                                        <p:tgtEl>
                                          <p:spTgt spid="3789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Effect transition="in" filter="wipe(left)">
                                      <p:cBhvr>
                                        <p:cTn id="13" dur="500"/>
                                        <p:tgtEl>
                                          <p:spTgt spid="37890">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7890">
                                            <p:txEl>
                                              <p:pRg st="3" end="3"/>
                                            </p:txEl>
                                          </p:spTgt>
                                        </p:tgtEl>
                                        <p:attrNameLst>
                                          <p:attrName>style.visibility</p:attrName>
                                        </p:attrNameLst>
                                      </p:cBhvr>
                                      <p:to>
                                        <p:strVal val="visible"/>
                                      </p:to>
                                    </p:set>
                                    <p:animEffect transition="in" filter="wipe(left)">
                                      <p:cBhvr>
                                        <p:cTn id="16" dur="500"/>
                                        <p:tgtEl>
                                          <p:spTgt spid="37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l-GR" smtClean="0">
                <a:cs typeface="Times New Roman" pitchFamily="18" charset="0"/>
              </a:rPr>
              <a:t>Βασικές Χρονικές Περίοδοι κατά την Αύξηση του Μετοχικού Κεφαλαίου</a:t>
            </a:r>
            <a:r>
              <a:rPr lang="el-GR" smtClean="0"/>
              <a:t> </a:t>
            </a:r>
          </a:p>
        </p:txBody>
      </p:sp>
      <p:sp>
        <p:nvSpPr>
          <p:cNvPr id="24579" name="Rectangle 3"/>
          <p:cNvSpPr>
            <a:spLocks noGrp="1" noChangeArrowheads="1"/>
          </p:cNvSpPr>
          <p:nvPr>
            <p:ph idx="1"/>
          </p:nvPr>
        </p:nvSpPr>
        <p:spPr>
          <a:xfrm>
            <a:off x="0" y="2348880"/>
            <a:ext cx="9144000" cy="4509120"/>
          </a:xfrm>
        </p:spPr>
        <p:txBody>
          <a:bodyPr/>
          <a:lstStyle/>
          <a:p>
            <a:pPr algn="just" eaLnBrk="1" hangingPunct="1"/>
            <a:r>
              <a:rPr lang="el-GR" dirty="0" smtClean="0">
                <a:solidFill>
                  <a:srgbClr val="000000"/>
                </a:solidFill>
                <a:latin typeface="Tahoma" pitchFamily="34" charset="0"/>
                <a:cs typeface="Tahoma" pitchFamily="34" charset="0"/>
              </a:rPr>
              <a:t>Σε κάθε αύξηση του Μ.Κ. διακρίνονται τρεις περίοδοι οι εξής:</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Η περίοδος πριν την αύξηση του Μ.Κ.</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Η περίοδος κατά τη διάρκεια εγγραφής.</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Η περίοδος μετά την ολοκλήρωση της αύξησης του Μ.Κ.</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left)">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left)">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left)">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066800"/>
          </a:xfrm>
          <a:solidFill>
            <a:schemeClr val="folHlink"/>
          </a:solidFill>
        </p:spPr>
        <p:txBody>
          <a:bodyPr/>
          <a:lstStyle/>
          <a:p>
            <a:pPr algn="ctr" eaLnBrk="1" hangingPunct="1"/>
            <a:r>
              <a:rPr lang="el-GR" sz="3600" b="1" smtClean="0">
                <a:solidFill>
                  <a:srgbClr val="000000"/>
                </a:solidFill>
                <a:latin typeface="Tahoma" pitchFamily="34" charset="0"/>
              </a:rPr>
              <a:t>Π</a:t>
            </a:r>
            <a:r>
              <a:rPr lang="el-GR" sz="3600" b="1" smtClean="0">
                <a:solidFill>
                  <a:srgbClr val="000000"/>
                </a:solidFill>
                <a:latin typeface="Tahoma" pitchFamily="34" charset="0"/>
                <a:cs typeface="Tahoma" pitchFamily="34" charset="0"/>
              </a:rPr>
              <a:t>ερίοδος πριν την αύξηση του Μ.Κ.</a:t>
            </a:r>
            <a:r>
              <a:rPr lang="el-GR" smtClean="0"/>
              <a:t> </a:t>
            </a:r>
          </a:p>
        </p:txBody>
      </p:sp>
      <p:sp>
        <p:nvSpPr>
          <p:cNvPr id="25603" name="Rectangle 3"/>
          <p:cNvSpPr>
            <a:spLocks noGrp="1" noChangeArrowheads="1"/>
          </p:cNvSpPr>
          <p:nvPr>
            <p:ph idx="1"/>
          </p:nvPr>
        </p:nvSpPr>
        <p:spPr>
          <a:xfrm>
            <a:off x="0" y="1295400"/>
            <a:ext cx="8945563" cy="5562600"/>
          </a:xfrm>
          <a:solidFill>
            <a:schemeClr val="bg1"/>
          </a:solidFill>
        </p:spPr>
        <p:txBody>
          <a:bodyPr/>
          <a:lstStyle/>
          <a:p>
            <a:pPr algn="just" eaLnBrk="1" hangingPunct="1"/>
            <a:r>
              <a:rPr lang="el-GR" dirty="0" smtClean="0">
                <a:solidFill>
                  <a:srgbClr val="000000"/>
                </a:solidFill>
                <a:latin typeface="Tahoma" pitchFamily="34" charset="0"/>
                <a:cs typeface="Tahoma" pitchFamily="34" charset="0"/>
              </a:rPr>
              <a:t>Κατά την περίοδο αυτή κυκλοφορούν ανεπίσημες πληροφορίες </a:t>
            </a:r>
            <a:r>
              <a:rPr lang="el-GR" dirty="0" smtClean="0">
                <a:solidFill>
                  <a:srgbClr val="000000"/>
                </a:solidFill>
                <a:latin typeface="Tahoma" pitchFamily="34" charset="0"/>
              </a:rPr>
              <a:t>που </a:t>
            </a:r>
            <a:r>
              <a:rPr lang="el-GR" dirty="0" smtClean="0">
                <a:solidFill>
                  <a:srgbClr val="000000"/>
                </a:solidFill>
                <a:latin typeface="Tahoma" pitchFamily="34" charset="0"/>
                <a:cs typeface="Tahoma" pitchFamily="34" charset="0"/>
              </a:rPr>
              <a:t>επιδρούν ψυχολογικά στην επενδυτική συμπεριφορά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για την επικείμενη αύξηση του Μ.Κ. της εταιρίας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για τη χρηματοδότηση επενδυτικών προγραμμάτων και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ανάπτυξη των δραστηριοτήτων της εταιρίας.</a:t>
            </a:r>
            <a:endParaRPr lang="el-GR" dirty="0" smtClean="0">
              <a:cs typeface="Times New Roman" pitchFamily="18" charset="0"/>
            </a:endParaRPr>
          </a:p>
          <a:p>
            <a:pPr algn="just" eaLnBrk="1" hangingPunct="1"/>
            <a:r>
              <a:rPr lang="el-GR" dirty="0" smtClean="0">
                <a:solidFill>
                  <a:srgbClr val="000000"/>
                </a:solidFill>
                <a:latin typeface="Tahoma" pitchFamily="34" charset="0"/>
              </a:rPr>
              <a:t>Ό</a:t>
            </a:r>
            <a:r>
              <a:rPr lang="el-GR" dirty="0" smtClean="0">
                <a:solidFill>
                  <a:srgbClr val="000000"/>
                </a:solidFill>
                <a:latin typeface="Tahoma" pitchFamily="34" charset="0"/>
                <a:cs typeface="Tahoma" pitchFamily="34" charset="0"/>
              </a:rPr>
              <a:t>ταν δημοσιεύεται η επίσημη ανακοίνωση της εταιρίας, η πληροφόρηση αυτή έχει ήδη ενσωματωθεί στην τιμή της μετοχής και </a:t>
            </a:r>
            <a:r>
              <a:rPr lang="el-GR" dirty="0" smtClean="0">
                <a:solidFill>
                  <a:srgbClr val="000000"/>
                </a:solidFill>
                <a:latin typeface="Tahoma" pitchFamily="34" charset="0"/>
              </a:rPr>
              <a:t>έτσι</a:t>
            </a:r>
            <a:r>
              <a:rPr lang="el-GR" dirty="0" smtClean="0">
                <a:solidFill>
                  <a:srgbClr val="000000"/>
                </a:solidFill>
                <a:latin typeface="Tahoma" pitchFamily="34" charset="0"/>
                <a:cs typeface="Tahoma" pitchFamily="34" charset="0"/>
              </a:rPr>
              <a:t> ελάχιστα την επηρεάζει.</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wipe(left)">
                                      <p:cBhvr>
                                        <p:cTn id="10" dur="500"/>
                                        <p:tgtEl>
                                          <p:spTgt spid="256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wipe(left)">
                                      <p:cBhvr>
                                        <p:cTn id="13" dur="500"/>
                                        <p:tgtEl>
                                          <p:spTgt spid="2560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wipe(left)">
                                      <p:cBhvr>
                                        <p:cTn id="16" dur="500"/>
                                        <p:tgtEl>
                                          <p:spTgt spid="256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wipe(left)">
                                      <p:cBhvr>
                                        <p:cTn id="21"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lstStyle/>
          <a:p>
            <a:pPr algn="ctr"/>
            <a:r>
              <a:rPr lang="el-GR" b="1" dirty="0" smtClean="0"/>
              <a:t>Οι πιο συνηθισμένοι τρόποι αυξήσεως κεφαλαίου είναι :</a:t>
            </a:r>
            <a:endParaRPr lang="el-GR" b="1" dirty="0"/>
          </a:p>
        </p:txBody>
      </p:sp>
      <p:sp>
        <p:nvSpPr>
          <p:cNvPr id="3" name="Θέση περιεχομένου 2"/>
          <p:cNvSpPr>
            <a:spLocks noGrp="1"/>
          </p:cNvSpPr>
          <p:nvPr>
            <p:ph idx="1"/>
          </p:nvPr>
        </p:nvSpPr>
        <p:spPr>
          <a:xfrm>
            <a:off x="0" y="1268760"/>
            <a:ext cx="9144000" cy="4827240"/>
          </a:xfrm>
        </p:spPr>
        <p:txBody>
          <a:bodyPr/>
          <a:lstStyle/>
          <a:p>
            <a:r>
              <a:rPr lang="el-GR" sz="2800" dirty="0" smtClean="0"/>
              <a:t>Με κεφαλαιοποίηση των αποθεματικών.</a:t>
            </a:r>
          </a:p>
          <a:p>
            <a:pPr algn="just"/>
            <a:r>
              <a:rPr lang="el-GR" sz="2800" dirty="0" smtClean="0"/>
              <a:t>Με πρόσθετες εισφορές των παλαιών μετόχων ή την είσοδο νέων μετόχων.</a:t>
            </a:r>
          </a:p>
          <a:p>
            <a:pPr algn="just"/>
            <a:r>
              <a:rPr lang="el-GR" sz="2800" dirty="0" smtClean="0"/>
              <a:t>Με την μετατροπή υποχρεώσεων της Α.Ε σε μετοχές.</a:t>
            </a:r>
          </a:p>
          <a:p>
            <a:pPr algn="just"/>
            <a:r>
              <a:rPr lang="el-GR" sz="2800" dirty="0" smtClean="0"/>
              <a:t>Με την κεφαλαιοποίηση μερισμάτων πληρωτέων.</a:t>
            </a:r>
          </a:p>
          <a:p>
            <a:pPr algn="just"/>
            <a:r>
              <a:rPr lang="el-GR" sz="2800" dirty="0" smtClean="0"/>
              <a:t>Με την κεφαλαιοποίηση της υπεραξίας από την αναπροσαρμογή της αξίας των στοιχείων του Ενεργητικού.</a:t>
            </a:r>
          </a:p>
          <a:p>
            <a:r>
              <a:rPr lang="el-GR" sz="2800" dirty="0" smtClean="0"/>
              <a:t>Με απορρόφηση (ή συγχώνευση) άλλης επιχειρήσεως</a:t>
            </a:r>
            <a:endParaRPr lang="el-GR" dirty="0"/>
          </a:p>
        </p:txBody>
      </p:sp>
    </p:spTree>
    <p:extLst>
      <p:ext uri="{BB962C8B-B14F-4D97-AF65-F5344CB8AC3E}">
        <p14:creationId xmlns:p14="http://schemas.microsoft.com/office/powerpoint/2010/main" val="2571744225"/>
      </p:ext>
    </p:extLst>
  </p:cSld>
  <p:clrMapOvr>
    <a:masterClrMapping/>
  </p:clrMapOvr>
  <p:transition spd="med">
    <p:random/>
    <p:sndAc>
      <p:stSnd>
        <p:snd r:embed="rId2" name="projctor.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0"/>
            <a:ext cx="7772400" cy="1143000"/>
          </a:xfrm>
          <a:solidFill>
            <a:schemeClr val="folHlink"/>
          </a:solidFill>
        </p:spPr>
        <p:txBody>
          <a:bodyPr/>
          <a:lstStyle/>
          <a:p>
            <a:pPr algn="ctr" eaLnBrk="1" hangingPunct="1"/>
            <a:r>
              <a:rPr lang="el-GR" b="1" smtClean="0">
                <a:solidFill>
                  <a:srgbClr val="000000"/>
                </a:solidFill>
                <a:latin typeface="Tahoma" pitchFamily="34" charset="0"/>
                <a:cs typeface="Tahoma" pitchFamily="34" charset="0"/>
              </a:rPr>
              <a:t>Περίοδος κατά τη διάρκεια των εγγραφών</a:t>
            </a:r>
            <a:r>
              <a:rPr lang="el-GR" smtClean="0"/>
              <a:t> </a:t>
            </a:r>
          </a:p>
        </p:txBody>
      </p:sp>
      <p:sp>
        <p:nvSpPr>
          <p:cNvPr id="27651" name="Rectangle 3"/>
          <p:cNvSpPr>
            <a:spLocks noGrp="1" noChangeArrowheads="1"/>
          </p:cNvSpPr>
          <p:nvPr>
            <p:ph idx="1"/>
          </p:nvPr>
        </p:nvSpPr>
        <p:spPr>
          <a:xfrm>
            <a:off x="0" y="1447800"/>
            <a:ext cx="8945563" cy="5410200"/>
          </a:xfrm>
          <a:solidFill>
            <a:schemeClr val="bg1"/>
          </a:solidFill>
        </p:spPr>
        <p:txBody>
          <a:bodyPr/>
          <a:lstStyle/>
          <a:p>
            <a:pPr algn="just" eaLnBrk="1" hangingPunct="1"/>
            <a:r>
              <a:rPr lang="el-GR" dirty="0" smtClean="0">
                <a:solidFill>
                  <a:srgbClr val="000000"/>
                </a:solidFill>
                <a:latin typeface="Tahoma" pitchFamily="34" charset="0"/>
                <a:cs typeface="Tahoma" pitchFamily="34" charset="0"/>
              </a:rPr>
              <a:t>Κατά την περίοδο αυτή το «δικαίωμα» αποκόπτεται από την μετοχή και γίνεται διαπραγμάτευση του «δικαιώματος» χωριστά στο Χρηματιστήριο.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Την περίοδο αυτή ο επενδυτής</a:t>
            </a:r>
            <a:r>
              <a:rPr lang="el-GR" dirty="0" smtClean="0">
                <a:solidFill>
                  <a:srgbClr val="000000"/>
                </a:solidFill>
                <a:latin typeface="Tahoma" pitchFamily="34" charset="0"/>
              </a:rPr>
              <a:t> </a:t>
            </a:r>
            <a:r>
              <a:rPr lang="el-GR" dirty="0" smtClean="0">
                <a:solidFill>
                  <a:srgbClr val="000000"/>
                </a:solidFill>
                <a:latin typeface="Tahoma" pitchFamily="34" charset="0"/>
                <a:cs typeface="Tahoma" pitchFamily="34" charset="0"/>
              </a:rPr>
              <a:t>μπορεί:</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ahoma" pitchFamily="34" charset="0"/>
              </a:rPr>
              <a:t>Να ασκήσει το δικαίωμα και να συμμετάσχει στην αύξηση του Μ.Κ. ή</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ahoma" pitchFamily="34" charset="0"/>
              </a:rPr>
              <a:t>Να πουλήσει το δικαίωμα του στο Χρηματιστήριο ή</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ahoma" pitchFamily="34" charset="0"/>
              </a:rPr>
              <a:t>Να αφήσει την ημερομηνία άσκησης του δικαιώματος να περάσει χωρίς να προβεί σε καμία ενέργεια.</a:t>
            </a:r>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wipe(left)">
                                      <p:cBhvr>
                                        <p:cTn id="10" dur="500"/>
                                        <p:tgtEl>
                                          <p:spTgt spid="276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wipe(left)">
                                      <p:cBhvr>
                                        <p:cTn id="13" dur="500"/>
                                        <p:tgtEl>
                                          <p:spTgt spid="276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wipe(left)">
                                      <p:cBhvr>
                                        <p:cTn id="16" dur="500"/>
                                        <p:tgtEl>
                                          <p:spTgt spid="276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wipe(left)">
                                      <p:cBhvr>
                                        <p:cTn id="19"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19200" y="0"/>
            <a:ext cx="7696200" cy="1219200"/>
          </a:xfrm>
          <a:solidFill>
            <a:schemeClr val="folHlink"/>
          </a:solidFill>
        </p:spPr>
        <p:txBody>
          <a:bodyPr/>
          <a:lstStyle/>
          <a:p>
            <a:pPr algn="ctr" eaLnBrk="1" hangingPunct="1"/>
            <a:r>
              <a:rPr lang="el-GR" b="1" smtClean="0">
                <a:solidFill>
                  <a:srgbClr val="000000"/>
                </a:solidFill>
                <a:latin typeface="Tahoma" pitchFamily="34" charset="0"/>
                <a:cs typeface="Tahoma" pitchFamily="34" charset="0"/>
              </a:rPr>
              <a:t>Περίοδος κατά τη διάρκεια των εγγραφών</a:t>
            </a:r>
            <a:r>
              <a:rPr lang="el-GR" smtClean="0"/>
              <a:t> </a:t>
            </a:r>
          </a:p>
        </p:txBody>
      </p:sp>
      <p:sp>
        <p:nvSpPr>
          <p:cNvPr id="28675" name="Rectangle 3"/>
          <p:cNvSpPr>
            <a:spLocks noGrp="1" noChangeArrowheads="1"/>
          </p:cNvSpPr>
          <p:nvPr>
            <p:ph idx="1"/>
          </p:nvPr>
        </p:nvSpPr>
        <p:spPr>
          <a:xfrm>
            <a:off x="0" y="1447800"/>
            <a:ext cx="8945563" cy="5410200"/>
          </a:xfrm>
          <a:solidFill>
            <a:schemeClr val="bg1"/>
          </a:solidFill>
        </p:spPr>
        <p:txBody>
          <a:bodyPr/>
          <a:lstStyle/>
          <a:p>
            <a:pPr algn="just" eaLnBrk="1" hangingPunct="1"/>
            <a:r>
              <a:rPr lang="el-GR" dirty="0" smtClean="0">
                <a:solidFill>
                  <a:srgbClr val="000000"/>
                </a:solidFill>
                <a:latin typeface="Tahoma" pitchFamily="34" charset="0"/>
              </a:rPr>
              <a:t>Τ</a:t>
            </a:r>
            <a:r>
              <a:rPr lang="el-GR" dirty="0" smtClean="0">
                <a:solidFill>
                  <a:srgbClr val="000000"/>
                </a:solidFill>
                <a:latin typeface="Tahoma" pitchFamily="34" charset="0"/>
                <a:cs typeface="Tahoma" pitchFamily="34" charset="0"/>
              </a:rPr>
              <a:t>α «δικαιώματα» δεν έχουν μεγάλη εμπορευσιμότητα στο Χρηματιστήριο.</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Η διαπραγμάτευση τους γίνεται ακόμη δυσκολότερη, όταν το «δικαίωμα» έχει μικρή αξία,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όταν η απόκλιση μεταξύ της χρηματιστηριακής τιμής και τιμής έκδοσης είναι πολύ μικρή.</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Η αξία του δικαιώματος μηδενίζεται, όταν παρέλθει η ημερομηνία λήξης της περιόδου εγγραφών για την αύξηση του Μ.Κ.</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wipe(left)">
                                      <p:cBhvr>
                                        <p:cTn id="15" dur="500"/>
                                        <p:tgtEl>
                                          <p:spTgt spid="2867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wipe(left)">
                                      <p:cBhvr>
                                        <p:cTn id="20"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600200"/>
          </a:xfrm>
          <a:solidFill>
            <a:schemeClr val="folHlink"/>
          </a:solidFill>
        </p:spPr>
        <p:txBody>
          <a:bodyPr/>
          <a:lstStyle/>
          <a:p>
            <a:pPr algn="ctr" eaLnBrk="1" hangingPunct="1"/>
            <a:r>
              <a:rPr lang="el-GR" b="1" smtClean="0">
                <a:solidFill>
                  <a:srgbClr val="000000"/>
                </a:solidFill>
                <a:latin typeface="Tahoma" pitchFamily="34" charset="0"/>
                <a:cs typeface="Tahoma" pitchFamily="34" charset="0"/>
              </a:rPr>
              <a:t>περίοδος μετά την ολοκλήρωση της αύξησης του Μ.Κ.</a:t>
            </a:r>
            <a:endParaRPr lang="el-GR" smtClean="0">
              <a:cs typeface="Times New Roman" pitchFamily="18" charset="0"/>
            </a:endParaRPr>
          </a:p>
        </p:txBody>
      </p:sp>
      <p:sp>
        <p:nvSpPr>
          <p:cNvPr id="29699" name="Rectangle 3"/>
          <p:cNvSpPr>
            <a:spLocks noGrp="1" noChangeArrowheads="1"/>
          </p:cNvSpPr>
          <p:nvPr>
            <p:ph idx="1"/>
          </p:nvPr>
        </p:nvSpPr>
        <p:spPr>
          <a:xfrm>
            <a:off x="0" y="1600200"/>
            <a:ext cx="8945563" cy="5257800"/>
          </a:xfrm>
          <a:solidFill>
            <a:schemeClr val="bg1"/>
          </a:solidFill>
        </p:spPr>
        <p:txBody>
          <a:bodyPr/>
          <a:lstStyle/>
          <a:p>
            <a:pPr algn="just" eaLnBrk="1" hangingPunct="1"/>
            <a:r>
              <a:rPr lang="el-GR" dirty="0" smtClean="0">
                <a:solidFill>
                  <a:srgbClr val="000000"/>
                </a:solidFill>
                <a:latin typeface="Tahoma" pitchFamily="34" charset="0"/>
                <a:cs typeface="Tahoma" pitchFamily="34" charset="0"/>
              </a:rPr>
              <a:t>Μετά την ολοκλήρωση της αύξησης του Μ.Κ. και μέχρι την εισαγωγή των νέων μετοχών στο Χρηματιστήριο απαιτείται ένα χρονικό διάστημα.</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ahoma" pitchFamily="34" charset="0"/>
              </a:rPr>
              <a:t>Κατά το διάστημα αυτό, μόνο οι παλιές μετοχές διαπραγματεύονται στο Χρηματιστήριο.</a:t>
            </a:r>
            <a:endParaRPr lang="el-GR" dirty="0" smtClean="0">
              <a:cs typeface="Times New Roman" pitchFamily="18" charset="0"/>
            </a:endParaRPr>
          </a:p>
          <a:p>
            <a:pPr algn="just" eaLnBrk="1" hangingPunct="1"/>
            <a:r>
              <a:rPr lang="el-GR" dirty="0" smtClean="0">
                <a:solidFill>
                  <a:srgbClr val="000000"/>
                </a:solidFill>
                <a:latin typeface="Tahoma" pitchFamily="34" charset="0"/>
              </a:rPr>
              <a:t>Ο</a:t>
            </a:r>
            <a:r>
              <a:rPr lang="el-GR" dirty="0" smtClean="0">
                <a:solidFill>
                  <a:srgbClr val="000000"/>
                </a:solidFill>
                <a:latin typeface="Tahoma" pitchFamily="34" charset="0"/>
                <a:cs typeface="Tahoma" pitchFamily="34" charset="0"/>
              </a:rPr>
              <a:t>ι </a:t>
            </a:r>
            <a:r>
              <a:rPr lang="el-GR" dirty="0" smtClean="0">
                <a:solidFill>
                  <a:srgbClr val="000000"/>
                </a:solidFill>
                <a:latin typeface="Tahoma" pitchFamily="34" charset="0"/>
              </a:rPr>
              <a:t>νέες </a:t>
            </a:r>
            <a:r>
              <a:rPr lang="el-GR" dirty="0" smtClean="0">
                <a:solidFill>
                  <a:srgbClr val="000000"/>
                </a:solidFill>
                <a:latin typeface="Tahoma" pitchFamily="34" charset="0"/>
                <a:cs typeface="Tahoma" pitchFamily="34" charset="0"/>
              </a:rPr>
              <a:t>μετοχές δε</a:t>
            </a:r>
            <a:r>
              <a:rPr lang="el-GR" dirty="0" smtClean="0">
                <a:solidFill>
                  <a:srgbClr val="000000"/>
                </a:solidFill>
                <a:latin typeface="Tahoma" pitchFamily="34" charset="0"/>
              </a:rPr>
              <a:t>ν</a:t>
            </a:r>
            <a:r>
              <a:rPr lang="el-GR" dirty="0" smtClean="0">
                <a:solidFill>
                  <a:srgbClr val="000000"/>
                </a:solidFill>
                <a:latin typeface="Tahoma" pitchFamily="34" charset="0"/>
                <a:cs typeface="Tahoma" pitchFamily="34" charset="0"/>
              </a:rPr>
              <a:t> μπορούν να ρευστοποιηθούν.</a:t>
            </a:r>
            <a:endParaRPr lang="el-GR" dirty="0" smtClean="0">
              <a:cs typeface="Times New Roman" pitchFamily="18" charset="0"/>
            </a:endParaRPr>
          </a:p>
          <a:p>
            <a:pPr lvl="1" algn="just" eaLnBrk="1" hangingPunct="1"/>
            <a:r>
              <a:rPr lang="el-GR" dirty="0" smtClean="0">
                <a:solidFill>
                  <a:srgbClr val="000000"/>
                </a:solidFill>
                <a:latin typeface="Tahoma" pitchFamily="34" charset="0"/>
                <a:cs typeface="Tahoma" pitchFamily="34" charset="0"/>
              </a:rPr>
              <a:t>Αυτό δημιουργεί πρόβλημα στη διαχείριση των Χαρτοφυλακίων</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wipe(left)">
                                      <p:cBhvr>
                                        <p:cTn id="10" dur="500"/>
                                        <p:tgtEl>
                                          <p:spTgt spid="296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wipe(left)">
                                      <p:cBhvr>
                                        <p:cTn id="15" dur="500"/>
                                        <p:tgtEl>
                                          <p:spTgt spid="2969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wipe(left)">
                                      <p:cBhvr>
                                        <p:cTn id="18"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l-GR" b="1" smtClean="0">
                <a:solidFill>
                  <a:srgbClr val="000000"/>
                </a:solidFill>
                <a:latin typeface="Tahoma" pitchFamily="34" charset="0"/>
                <a:cs typeface="Tahoma" pitchFamily="34" charset="0"/>
              </a:rPr>
              <a:t>Άλλοι Τρόποι Αύξησης του Μετοχικού Κεφαλαίου</a:t>
            </a:r>
            <a:r>
              <a:rPr lang="el-GR" smtClean="0"/>
              <a:t> </a:t>
            </a:r>
          </a:p>
        </p:txBody>
      </p:sp>
      <p:sp>
        <p:nvSpPr>
          <p:cNvPr id="30723" name="Rectangle 3"/>
          <p:cNvSpPr>
            <a:spLocks noGrp="1" noChangeArrowheads="1"/>
          </p:cNvSpPr>
          <p:nvPr>
            <p:ph idx="1"/>
          </p:nvPr>
        </p:nvSpPr>
        <p:spPr>
          <a:xfrm>
            <a:off x="0" y="1988840"/>
            <a:ext cx="8945563" cy="4107160"/>
          </a:xfrm>
        </p:spPr>
        <p:txBody>
          <a:bodyPr/>
          <a:lstStyle/>
          <a:p>
            <a:pPr algn="just" eaLnBrk="1" hangingPunct="1"/>
            <a:r>
              <a:rPr lang="el-GR" dirty="0" smtClean="0">
                <a:solidFill>
                  <a:srgbClr val="000000"/>
                </a:solidFill>
                <a:latin typeface="Tahoma" pitchFamily="34" charset="0"/>
                <a:cs typeface="Tahoma" pitchFamily="34" charset="0"/>
              </a:rPr>
              <a:t>Αύξηση μετοχικού Κεφαλαίου με εισφορά περιουσιακών στοιχείων. </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Αύξηση μετοχικού κεφαλαίου με μετοχοποίηση υποχρεώσεων της εταιρίας. </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Αύξηση μετοχικού κεφαλαίου με συγχώνευση επιχειρήσεων.</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600200"/>
          </a:xfrm>
          <a:solidFill>
            <a:srgbClr val="FFFF99"/>
          </a:solidFill>
        </p:spPr>
        <p:txBody>
          <a:bodyPr/>
          <a:lstStyle/>
          <a:p>
            <a:pPr algn="ctr" eaLnBrk="1" hangingPunct="1"/>
            <a:r>
              <a:rPr lang="el-GR" sz="3600" smtClean="0">
                <a:solidFill>
                  <a:srgbClr val="000000"/>
                </a:solidFill>
                <a:latin typeface="Tahoma" pitchFamily="34" charset="0"/>
                <a:cs typeface="Tahoma" pitchFamily="34" charset="0"/>
              </a:rPr>
              <a:t>Αύξηση του Μετοχικού Κεφαλαίου με Εισφορά Περιουσιακών Στοιχείων </a:t>
            </a:r>
            <a:r>
              <a:rPr lang="el-GR" sz="3600" smtClean="0">
                <a:solidFill>
                  <a:srgbClr val="000000"/>
                </a:solidFill>
                <a:latin typeface="Tahoma" pitchFamily="34" charset="0"/>
              </a:rPr>
              <a:t/>
            </a:r>
            <a:br>
              <a:rPr lang="el-GR" sz="3600" smtClean="0">
                <a:solidFill>
                  <a:srgbClr val="000000"/>
                </a:solidFill>
                <a:latin typeface="Tahoma" pitchFamily="34" charset="0"/>
              </a:rPr>
            </a:br>
            <a:r>
              <a:rPr lang="el-GR" sz="3600" smtClean="0">
                <a:solidFill>
                  <a:srgbClr val="000000"/>
                </a:solidFill>
                <a:latin typeface="Tahoma" pitchFamily="34" charset="0"/>
              </a:rPr>
              <a:t>Σ</a:t>
            </a:r>
            <a:r>
              <a:rPr lang="el-GR" sz="3600" smtClean="0">
                <a:solidFill>
                  <a:srgbClr val="000000"/>
                </a:solidFill>
                <a:latin typeface="Tahoma" pitchFamily="34" charset="0"/>
                <a:cs typeface="Tahoma" pitchFamily="34" charset="0"/>
              </a:rPr>
              <a:t>υνήθως </a:t>
            </a:r>
            <a:r>
              <a:rPr lang="el-GR" sz="3600" smtClean="0">
                <a:solidFill>
                  <a:srgbClr val="000000"/>
                </a:solidFill>
                <a:latin typeface="Tahoma" pitchFamily="34" charset="0"/>
              </a:rPr>
              <a:t>Α</a:t>
            </a:r>
            <a:r>
              <a:rPr lang="el-GR" sz="3600" smtClean="0">
                <a:solidFill>
                  <a:srgbClr val="000000"/>
                </a:solidFill>
                <a:latin typeface="Tahoma" pitchFamily="34" charset="0"/>
                <a:cs typeface="Tahoma" pitchFamily="34" charset="0"/>
              </a:rPr>
              <a:t>κινήτων</a:t>
            </a:r>
            <a:r>
              <a:rPr lang="el-GR" b="1" smtClean="0">
                <a:solidFill>
                  <a:srgbClr val="000000"/>
                </a:solidFill>
                <a:latin typeface="Tahoma" pitchFamily="34" charset="0"/>
                <a:cs typeface="Tahoma" pitchFamily="34" charset="0"/>
              </a:rPr>
              <a:t> </a:t>
            </a:r>
          </a:p>
        </p:txBody>
      </p:sp>
      <p:sp>
        <p:nvSpPr>
          <p:cNvPr id="31747" name="Rectangle 3"/>
          <p:cNvSpPr>
            <a:spLocks noGrp="1" noChangeArrowheads="1"/>
          </p:cNvSpPr>
          <p:nvPr>
            <p:ph idx="1"/>
          </p:nvPr>
        </p:nvSpPr>
        <p:spPr>
          <a:xfrm>
            <a:off x="0" y="1676400"/>
            <a:ext cx="9144000" cy="5181600"/>
          </a:xfrm>
          <a:solidFill>
            <a:srgbClr val="FFFFFF"/>
          </a:solidFill>
        </p:spPr>
        <p:txBody>
          <a:bodyPr/>
          <a:lstStyle/>
          <a:p>
            <a:pPr algn="just" eaLnBrk="1" hangingPunct="1">
              <a:spcBef>
                <a:spcPct val="0"/>
              </a:spcBef>
            </a:pPr>
            <a:r>
              <a:rPr lang="el-GR" dirty="0" smtClean="0">
                <a:solidFill>
                  <a:srgbClr val="000000"/>
                </a:solidFill>
                <a:latin typeface="Tahoma" pitchFamily="34" charset="0"/>
              </a:rPr>
              <a:t>Γ</a:t>
            </a:r>
            <a:r>
              <a:rPr lang="el-GR" dirty="0" smtClean="0">
                <a:solidFill>
                  <a:srgbClr val="000000"/>
                </a:solidFill>
                <a:latin typeface="Tahoma" pitchFamily="34" charset="0"/>
                <a:cs typeface="Tahoma" pitchFamily="34" charset="0"/>
              </a:rPr>
              <a:t>ίνεται η εκτίμηση της αξίας των εισφερομένων περιουσιακών στοιχείων καθώς και οι κατάλληλες λογιστικές εγγραφές, </a:t>
            </a:r>
            <a:endParaRPr lang="el-GR" dirty="0" smtClean="0">
              <a:solidFill>
                <a:srgbClr val="000000"/>
              </a:solidFill>
              <a:latin typeface="Tahoma" pitchFamily="34" charset="0"/>
            </a:endParaRPr>
          </a:p>
          <a:p>
            <a:pPr lvl="1" algn="just" eaLnBrk="1" hangingPunct="1">
              <a:spcBef>
                <a:spcPct val="0"/>
              </a:spcBef>
            </a:pPr>
            <a:r>
              <a:rPr lang="el-GR" dirty="0" smtClean="0">
                <a:solidFill>
                  <a:srgbClr val="000000"/>
                </a:solidFill>
                <a:latin typeface="Tahoma" pitchFamily="34" charset="0"/>
                <a:cs typeface="Tahoma" pitchFamily="34" charset="0"/>
              </a:rPr>
              <a:t>μεταφέρεται η αξία των εισφερομένων περιουσιακών στοιχείων στο πάγιο ενεργητικό της εταιρίας με παράλληλη μεταφορά της αξίας αυτής στο Μετοχικό Κεφάλαιο της εταιρίας.</a:t>
            </a:r>
            <a:endParaRPr lang="el-GR" dirty="0" smtClean="0">
              <a:cs typeface="Times New Roman" pitchFamily="18" charset="0"/>
            </a:endParaRPr>
          </a:p>
          <a:p>
            <a:pPr algn="just" eaLnBrk="1" hangingPunct="1">
              <a:spcBef>
                <a:spcPct val="0"/>
              </a:spcBef>
            </a:pPr>
            <a:r>
              <a:rPr lang="el-GR" dirty="0" smtClean="0">
                <a:solidFill>
                  <a:srgbClr val="000000"/>
                </a:solidFill>
                <a:latin typeface="Tahoma" pitchFamily="34" charset="0"/>
                <a:cs typeface="Tahoma" pitchFamily="34" charset="0"/>
              </a:rPr>
              <a:t>Κατά κανόνα ο τρόπος αυτός αύξησης του Μ.Κ. προηγείται της αύξησης του Μ.Κ. με καταβολή μετρητών για τη χρηματοδότηση νέων επενδυτικών προγραμμάτων</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wipe(left)">
                                      <p:cBhvr>
                                        <p:cTn id="10" dur="500"/>
                                        <p:tgtEl>
                                          <p:spTgt spid="317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wipe(left)">
                                      <p:cBhvr>
                                        <p:cTn id="15"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752600"/>
          </a:xfrm>
          <a:solidFill>
            <a:srgbClr val="FFFF99"/>
          </a:solidFill>
        </p:spPr>
        <p:txBody>
          <a:bodyPr/>
          <a:lstStyle/>
          <a:p>
            <a:pPr algn="ctr" eaLnBrk="1" hangingPunct="1"/>
            <a:r>
              <a:rPr lang="el-GR" sz="4000" b="1" dirty="0" smtClean="0">
                <a:solidFill>
                  <a:srgbClr val="000000"/>
                </a:solidFill>
                <a:latin typeface="Tahoma" pitchFamily="34" charset="0"/>
                <a:cs typeface="Tahoma" pitchFamily="34" charset="0"/>
              </a:rPr>
              <a:t>Αύξηση Μετοχικού Κεφαλαίου με Μετοχοποίηση των Υποχρεώσεων της Εταιρίας</a:t>
            </a:r>
            <a:endParaRPr lang="el-GR" dirty="0" smtClean="0">
              <a:cs typeface="Times New Roman" pitchFamily="18" charset="0"/>
            </a:endParaRPr>
          </a:p>
        </p:txBody>
      </p:sp>
      <p:sp>
        <p:nvSpPr>
          <p:cNvPr id="32771" name="Rectangle 3"/>
          <p:cNvSpPr>
            <a:spLocks noGrp="1" noChangeArrowheads="1"/>
          </p:cNvSpPr>
          <p:nvPr>
            <p:ph idx="1"/>
          </p:nvPr>
        </p:nvSpPr>
        <p:spPr>
          <a:xfrm>
            <a:off x="0" y="1981200"/>
            <a:ext cx="9144000" cy="4876800"/>
          </a:xfrm>
          <a:solidFill>
            <a:schemeClr val="bg1"/>
          </a:solidFill>
        </p:spPr>
        <p:txBody>
          <a:bodyPr/>
          <a:lstStyle/>
          <a:p>
            <a:pPr algn="just" eaLnBrk="1" hangingPunct="1"/>
            <a:r>
              <a:rPr lang="el-GR" smtClean="0">
                <a:solidFill>
                  <a:srgbClr val="000000"/>
                </a:solidFill>
                <a:latin typeface="Tahoma" pitchFamily="34" charset="0"/>
              </a:rPr>
              <a:t>Γ</a:t>
            </a:r>
            <a:r>
              <a:rPr lang="el-GR" smtClean="0">
                <a:solidFill>
                  <a:srgbClr val="000000"/>
                </a:solidFill>
                <a:latin typeface="Tahoma" pitchFamily="34" charset="0"/>
                <a:cs typeface="Tahoma" pitchFamily="34" charset="0"/>
              </a:rPr>
              <a:t>ίνεται στην περίπτωση που η εταιρία είναι υπερχρεωμένη</a:t>
            </a:r>
            <a:endParaRPr lang="el-GR" smtClean="0">
              <a:solidFill>
                <a:srgbClr val="000000"/>
              </a:solidFill>
              <a:latin typeface="Tahoma" pitchFamily="34" charset="0"/>
            </a:endParaRPr>
          </a:p>
          <a:p>
            <a:pPr lvl="1" algn="just" eaLnBrk="1" hangingPunct="1"/>
            <a:r>
              <a:rPr lang="el-GR" smtClean="0">
                <a:solidFill>
                  <a:srgbClr val="000000"/>
                </a:solidFill>
                <a:latin typeface="Tahoma" pitchFamily="34" charset="0"/>
                <a:cs typeface="Tahoma" pitchFamily="34" charset="0"/>
              </a:rPr>
              <a:t>το μέγεθος των υποχρεώσεων στους δανειστές της είναι υπερβολικό </a:t>
            </a:r>
            <a:endParaRPr lang="el-GR" smtClean="0">
              <a:solidFill>
                <a:srgbClr val="000000"/>
              </a:solidFill>
              <a:latin typeface="Tahoma" pitchFamily="34" charset="0"/>
            </a:endParaRPr>
          </a:p>
          <a:p>
            <a:pPr lvl="1" algn="just" eaLnBrk="1" hangingPunct="1"/>
            <a:r>
              <a:rPr lang="el-GR" smtClean="0">
                <a:solidFill>
                  <a:srgbClr val="000000"/>
                </a:solidFill>
                <a:latin typeface="Tahoma" pitchFamily="34" charset="0"/>
                <a:cs typeface="Tahoma" pitchFamily="34" charset="0"/>
              </a:rPr>
              <a:t>βρίσκεται σε αδυναμία να εξοφλήσει τις υποχρεώσεις της και να συνεχίσει τη λειτουργία της.</a:t>
            </a:r>
            <a:endParaRPr lang="el-GR" smtClean="0">
              <a:cs typeface="Times New Roman" pitchFamily="18" charset="0"/>
            </a:endParaRPr>
          </a:p>
          <a:p>
            <a:pPr lvl="1" algn="just" eaLnBrk="1" hangingPunct="1"/>
            <a:r>
              <a:rPr lang="el-GR" smtClean="0">
                <a:solidFill>
                  <a:srgbClr val="000000"/>
                </a:solidFill>
                <a:latin typeface="Tahoma" pitchFamily="34" charset="0"/>
              </a:rPr>
              <a:t>Μ</a:t>
            </a:r>
            <a:r>
              <a:rPr lang="el-GR" smtClean="0">
                <a:solidFill>
                  <a:srgbClr val="000000"/>
                </a:solidFill>
                <a:latin typeface="Tahoma" pitchFamily="34" charset="0"/>
                <a:cs typeface="Tahoma" pitchFamily="34" charset="0"/>
              </a:rPr>
              <a:t>πορεί να συμφωνήσει η εταιρία με τους δανειστές της να μετοχοποιηθεί μέρος ή όλο το ποσό των υποχρεώσεων της προς αυτούς. </a:t>
            </a:r>
            <a:endParaRPr lang="el-GR" smtClean="0">
              <a:solidFill>
                <a:srgbClr val="000000"/>
              </a:solidFill>
              <a:latin typeface="Tahoma" pitchFamily="34"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wipe(left)">
                                      <p:cBhvr>
                                        <p:cTn id="10" dur="500"/>
                                        <p:tgtEl>
                                          <p:spTgt spid="3277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wipe(left)">
                                      <p:cBhvr>
                                        <p:cTn id="13" dur="500"/>
                                        <p:tgtEl>
                                          <p:spTgt spid="3277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wipe(left)">
                                      <p:cBhvr>
                                        <p:cTn id="16"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0" y="0"/>
            <a:ext cx="9144000" cy="6858000"/>
          </a:xfrm>
          <a:solidFill>
            <a:schemeClr val="bg1"/>
          </a:solidFill>
        </p:spPr>
        <p:txBody>
          <a:bodyPr/>
          <a:lstStyle/>
          <a:p>
            <a:pPr algn="just" eaLnBrk="1" hangingPunct="1"/>
            <a:r>
              <a:rPr lang="el-GR" dirty="0" smtClean="0">
                <a:solidFill>
                  <a:srgbClr val="000000"/>
                </a:solidFill>
                <a:latin typeface="Tahoma" pitchFamily="34" charset="0"/>
              </a:rPr>
              <a:t>Έ</a:t>
            </a:r>
            <a:r>
              <a:rPr lang="el-GR" dirty="0" smtClean="0">
                <a:solidFill>
                  <a:srgbClr val="000000"/>
                </a:solidFill>
                <a:latin typeface="Tahoma" pitchFamily="34" charset="0"/>
                <a:cs typeface="Tahoma" pitchFamily="34" charset="0"/>
              </a:rPr>
              <a:t>χουμε αύξηση του αριθμού των μετοχών και του μετοχικού κεφαλαίου χωρίς να έχουμε αντίστοιχη εισροή νέων κεφαλαίων στην εταιρία</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Γ</a:t>
            </a:r>
            <a:r>
              <a:rPr lang="el-GR" dirty="0" smtClean="0">
                <a:solidFill>
                  <a:srgbClr val="000000"/>
                </a:solidFill>
                <a:latin typeface="Tahoma" pitchFamily="34" charset="0"/>
                <a:cs typeface="Tahoma" pitchFamily="34" charset="0"/>
              </a:rPr>
              <a:t>ίνεται μια λογιστική μεταφορά του ποσού των υποχρεώσεων στα ίδια κεφάλαια και συγκεκριμένα στο μετοχικό κεφάλαιο της εταιρίας.</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Με τον τρόπο αυτό βελτιώνονται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τα οικονομικά αποτελέσματα της εταιρίας λόγω χαμηλότερων χρηματοοικονομικών εξόδων,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η χρηματοοικονομική διάρθρωση της εταιρίας </a:t>
            </a:r>
            <a:endParaRPr lang="el-GR" dirty="0" smtClean="0">
              <a:solidFill>
                <a:srgbClr val="000000"/>
              </a:solidFill>
              <a:latin typeface="Tahoma" pitchFamily="34" charset="0"/>
            </a:endParaRPr>
          </a:p>
          <a:p>
            <a:pPr lvl="2" algn="just" eaLnBrk="1" hangingPunct="1"/>
            <a:r>
              <a:rPr lang="el-GR" dirty="0" smtClean="0">
                <a:solidFill>
                  <a:srgbClr val="000000"/>
                </a:solidFill>
                <a:latin typeface="Tahoma" pitchFamily="34" charset="0"/>
                <a:cs typeface="Tahoma" pitchFamily="34" charset="0"/>
              </a:rPr>
              <a:t>ο δείκτης συνολικής δανειακής επιβάρυνσης (Σύνολο Υποχρεώσεων/ Σύνολο Απασχολουμένων Κεφαλαίων)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αυξάνε</a:t>
            </a:r>
            <a:r>
              <a:rPr lang="el-GR" dirty="0" smtClean="0">
                <a:solidFill>
                  <a:srgbClr val="000000"/>
                </a:solidFill>
                <a:latin typeface="Tahoma" pitchFamily="34" charset="0"/>
              </a:rPr>
              <a:t>ται</a:t>
            </a:r>
            <a:r>
              <a:rPr lang="el-GR" dirty="0" smtClean="0">
                <a:solidFill>
                  <a:srgbClr val="000000"/>
                </a:solidFill>
                <a:latin typeface="Tahoma" pitchFamily="34" charset="0"/>
                <a:cs typeface="Tahoma" pitchFamily="34" charset="0"/>
              </a:rPr>
              <a:t> η πιστοληπτική ικανότητα της εταιρίας και ανοίγει η δυνατότητα συνάψεως νέων δανείων.</a:t>
            </a:r>
            <a:endParaRPr lang="el-GR" dirty="0" smtClean="0">
              <a:cs typeface="Times New Roman" pitchFamily="18" charset="0"/>
            </a:endParaRP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wipe(left)">
                                      <p:cBhvr>
                                        <p:cTn id="10" dur="500"/>
                                        <p:tgtEl>
                                          <p:spTgt spid="337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wipe(left)">
                                      <p:cBhvr>
                                        <p:cTn id="15" dur="500"/>
                                        <p:tgtEl>
                                          <p:spTgt spid="3379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wipe(left)">
                                      <p:cBhvr>
                                        <p:cTn id="18" dur="500"/>
                                        <p:tgtEl>
                                          <p:spTgt spid="3379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wipe(left)">
                                      <p:cBhvr>
                                        <p:cTn id="21" dur="500"/>
                                        <p:tgtEl>
                                          <p:spTgt spid="3379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795">
                                            <p:txEl>
                                              <p:pRg st="5" end="5"/>
                                            </p:txEl>
                                          </p:spTgt>
                                        </p:tgtEl>
                                        <p:attrNameLst>
                                          <p:attrName>style.visibility</p:attrName>
                                        </p:attrNameLst>
                                      </p:cBhvr>
                                      <p:to>
                                        <p:strVal val="visible"/>
                                      </p:to>
                                    </p:set>
                                    <p:animEffect transition="in" filter="wipe(left)">
                                      <p:cBhvr>
                                        <p:cTn id="24" dur="500"/>
                                        <p:tgtEl>
                                          <p:spTgt spid="3379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wipe(left)">
                                      <p:cBhvr>
                                        <p:cTn id="2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0" y="0"/>
            <a:ext cx="9144000" cy="6858000"/>
          </a:xfrm>
          <a:solidFill>
            <a:schemeClr val="bg1"/>
          </a:solidFill>
        </p:spPr>
        <p:txBody>
          <a:bodyPr/>
          <a:lstStyle/>
          <a:p>
            <a:pPr algn="just" eaLnBrk="1" hangingPunct="1"/>
            <a:r>
              <a:rPr lang="el-GR" dirty="0" smtClean="0">
                <a:solidFill>
                  <a:srgbClr val="000000"/>
                </a:solidFill>
                <a:latin typeface="Tahoma" pitchFamily="34" charset="0"/>
                <a:cs typeface="Tahoma" pitchFamily="34" charset="0"/>
              </a:rPr>
              <a:t>Ο τρόπος αυτός αύξησης του Μ.Κ. χρησιμοποιήθηκε πολύ τη δεκαετία του 1980 από πολλές υπερχρεωμένες προβληματικές επιχειρήσεις λόγω υπερβολικού δανεισμού από τις Κρατικές Τράπεζες και τις αδυναμίες τους να εξοφλήσουν τα υπερβολικά δάνεια.</a:t>
            </a:r>
            <a:endParaRPr lang="el-GR" dirty="0" smtClean="0">
              <a:cs typeface="Times New Roman" pitchFamily="18" charset="0"/>
            </a:endParaRPr>
          </a:p>
          <a:p>
            <a:pPr algn="just" eaLnBrk="1" hangingPunct="1"/>
            <a:r>
              <a:rPr lang="el-GR" dirty="0" smtClean="0">
                <a:solidFill>
                  <a:srgbClr val="000000"/>
                </a:solidFill>
                <a:latin typeface="Tahoma" pitchFamily="34" charset="0"/>
                <a:cs typeface="Tahoma" pitchFamily="34" charset="0"/>
              </a:rPr>
              <a:t>Οι δανειστές-Τράπεζες δέχονται τη μετοχοποίηση των υποχρεώσεων της εταιρίας,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μόνο εάν η εξυγίανση συμβάλλει στη δυναμική ανάπτυξη και κερδοφορία της εταιρίας.</a:t>
            </a:r>
          </a:p>
        </p:txBody>
      </p:sp>
    </p:spTree>
  </p:cSld>
  <p:clrMapOvr>
    <a:masterClrMapping/>
  </p:clrMapOvr>
  <p:transition spd="med">
    <p:random/>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wipe(left)">
                                      <p:cBhvr>
                                        <p:cTn id="12" dur="500"/>
                                        <p:tgtEl>
                                          <p:spTgt spid="3481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animEffect transition="in" filter="wipe(left)">
                                      <p:cBhvr>
                                        <p:cTn id="15" dur="500"/>
                                        <p:tgtEl>
                                          <p:spTgt spid="34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p:nvPr>
        </p:nvSpPr>
        <p:spPr>
          <a:xfrm>
            <a:off x="0" y="0"/>
            <a:ext cx="9144000" cy="6858000"/>
          </a:xfrm>
        </p:spPr>
        <p:txBody>
          <a:bodyPr/>
          <a:lstStyle/>
          <a:p>
            <a:pPr algn="just" eaLnBrk="1" hangingPunct="1"/>
            <a:r>
              <a:rPr lang="en-GB" sz="3600" dirty="0" smtClean="0">
                <a:solidFill>
                  <a:srgbClr val="000000"/>
                </a:solidFill>
                <a:latin typeface="Bookman Old Style" pitchFamily="18" charset="0"/>
                <a:cs typeface="Times New Roman" pitchFamily="18" charset="0"/>
              </a:rPr>
              <a:t>Τα απ</a:t>
            </a:r>
            <a:r>
              <a:rPr lang="en-GB" sz="3600" dirty="0" err="1" smtClean="0">
                <a:solidFill>
                  <a:srgbClr val="000000"/>
                </a:solidFill>
                <a:latin typeface="Bookman Old Style" pitchFamily="18" charset="0"/>
                <a:cs typeface="Times New Roman" pitchFamily="18" charset="0"/>
              </a:rPr>
              <a:t>οθεμ</a:t>
            </a:r>
            <a:r>
              <a:rPr lang="en-GB" sz="3600" dirty="0" smtClean="0">
                <a:solidFill>
                  <a:srgbClr val="000000"/>
                </a:solidFill>
                <a:latin typeface="Bookman Old Style" pitchFamily="18" charset="0"/>
                <a:cs typeface="Times New Roman" pitchFamily="18" charset="0"/>
              </a:rPr>
              <a:t>ατικά που μπορεί να μετοχοποιηθούν είναι τα εξής:</a:t>
            </a:r>
            <a:endParaRPr lang="en-GB" sz="3600" dirty="0" smtClean="0">
              <a:cs typeface="Times New Roman" pitchFamily="18" charset="0"/>
            </a:endParaRPr>
          </a:p>
          <a:p>
            <a:pPr algn="just" eaLnBrk="1" hangingPunct="1"/>
            <a:r>
              <a:rPr lang="en-GB" dirty="0" smtClean="0">
                <a:solidFill>
                  <a:srgbClr val="000000"/>
                </a:solidFill>
                <a:latin typeface="Bookman Old Style" pitchFamily="18" charset="0"/>
                <a:cs typeface="Times New Roman" pitchFamily="18" charset="0"/>
              </a:rPr>
              <a:t>I) </a:t>
            </a:r>
            <a:r>
              <a:rPr lang="en-GB" dirty="0" err="1" smtClean="0">
                <a:solidFill>
                  <a:srgbClr val="000000"/>
                </a:solidFill>
                <a:latin typeface="Bookman Old Style" pitchFamily="18" charset="0"/>
                <a:cs typeface="Times New Roman" pitchFamily="18" charset="0"/>
              </a:rPr>
              <a:t>Το</a:t>
            </a:r>
            <a:r>
              <a:rPr lang="en-GB" dirty="0" smtClean="0">
                <a:solidFill>
                  <a:srgbClr val="000000"/>
                </a:solidFill>
                <a:latin typeface="Bookman Old Style" pitchFamily="18" charset="0"/>
                <a:cs typeface="Times New Roman" pitchFamily="18" charset="0"/>
              </a:rPr>
              <a:t> τα</a:t>
            </a:r>
            <a:r>
              <a:rPr lang="en-GB" dirty="0" err="1" smtClean="0">
                <a:solidFill>
                  <a:srgbClr val="000000"/>
                </a:solidFill>
                <a:latin typeface="Bookman Old Style" pitchFamily="18" charset="0"/>
                <a:cs typeface="Times New Roman" pitchFamily="18" charset="0"/>
              </a:rPr>
              <a:t>κτικό</a:t>
            </a:r>
            <a:r>
              <a:rPr lang="en-GB" dirty="0" smtClean="0">
                <a:solidFill>
                  <a:srgbClr val="000000"/>
                </a:solidFill>
                <a:latin typeface="Bookman Old Style" pitchFamily="18" charset="0"/>
                <a:cs typeface="Times New Roman" pitchFamily="18" charset="0"/>
              </a:rPr>
              <a:t> απ</a:t>
            </a:r>
            <a:r>
              <a:rPr lang="en-GB" dirty="0" err="1" smtClean="0">
                <a:solidFill>
                  <a:srgbClr val="000000"/>
                </a:solidFill>
                <a:latin typeface="Bookman Old Style" pitchFamily="18" charset="0"/>
                <a:cs typeface="Times New Roman" pitchFamily="18" charset="0"/>
              </a:rPr>
              <a:t>οθεμ</a:t>
            </a:r>
            <a:r>
              <a:rPr lang="en-GB" dirty="0" smtClean="0">
                <a:solidFill>
                  <a:srgbClr val="000000"/>
                </a:solidFill>
                <a:latin typeface="Bookman Old Style" pitchFamily="18" charset="0"/>
                <a:cs typeface="Times New Roman" pitchFamily="18" charset="0"/>
              </a:rPr>
              <a:t>ατικό για το ποσό που υπερβαίνει το 1/3 του Μ.Κ.</a:t>
            </a:r>
            <a:endParaRPr lang="en-GB" dirty="0" smtClean="0">
              <a:cs typeface="Times New Roman" pitchFamily="18" charset="0"/>
            </a:endParaRPr>
          </a:p>
          <a:p>
            <a:pPr algn="just" eaLnBrk="1" hangingPunct="1"/>
            <a:r>
              <a:rPr lang="en-GB" dirty="0" smtClean="0">
                <a:solidFill>
                  <a:srgbClr val="000000"/>
                </a:solidFill>
                <a:latin typeface="Bookman Old Style" pitchFamily="18" charset="0"/>
                <a:cs typeface="Times New Roman" pitchFamily="18" charset="0"/>
              </a:rPr>
              <a:t>II) Τα απ</a:t>
            </a:r>
            <a:r>
              <a:rPr lang="en-GB" dirty="0" err="1" smtClean="0">
                <a:solidFill>
                  <a:srgbClr val="000000"/>
                </a:solidFill>
                <a:latin typeface="Bookman Old Style" pitchFamily="18" charset="0"/>
                <a:cs typeface="Times New Roman" pitchFamily="18" charset="0"/>
              </a:rPr>
              <a:t>οθεμ</a:t>
            </a:r>
            <a:r>
              <a:rPr lang="en-GB" dirty="0" smtClean="0">
                <a:solidFill>
                  <a:srgbClr val="000000"/>
                </a:solidFill>
                <a:latin typeface="Bookman Old Style" pitchFamily="18" charset="0"/>
                <a:cs typeface="Times New Roman" pitchFamily="18" charset="0"/>
              </a:rPr>
              <a:t>ατικά που δημιουργούνται από έκδοση μετοχών υπέρ το άρτιο.</a:t>
            </a:r>
            <a:endParaRPr lang="en-GB" dirty="0" smtClean="0">
              <a:cs typeface="Times New Roman" pitchFamily="18" charset="0"/>
            </a:endParaRPr>
          </a:p>
          <a:p>
            <a:pPr algn="just" eaLnBrk="1" hangingPunct="1"/>
            <a:r>
              <a:rPr lang="en-GB" dirty="0" smtClean="0">
                <a:solidFill>
                  <a:srgbClr val="000000"/>
                </a:solidFill>
                <a:latin typeface="Bookman Old Style" pitchFamily="18" charset="0"/>
                <a:cs typeface="Times New Roman" pitchFamily="18" charset="0"/>
              </a:rPr>
              <a:t>III) </a:t>
            </a:r>
            <a:r>
              <a:rPr lang="en-GB" dirty="0" err="1" smtClean="0">
                <a:solidFill>
                  <a:srgbClr val="000000"/>
                </a:solidFill>
                <a:latin typeface="Bookman Old Style" pitchFamily="18" charset="0"/>
                <a:cs typeface="Times New Roman" pitchFamily="18" charset="0"/>
              </a:rPr>
              <a:t>Όλ</a:t>
            </a:r>
            <a:r>
              <a:rPr lang="en-GB" dirty="0" smtClean="0">
                <a:solidFill>
                  <a:srgbClr val="000000"/>
                </a:solidFill>
                <a:latin typeface="Bookman Old Style" pitchFamily="18" charset="0"/>
                <a:cs typeface="Times New Roman" pitchFamily="18" charset="0"/>
              </a:rPr>
              <a:t>α τα έκτακτα αποθεματικά με ειδικό προορισμό. </a:t>
            </a:r>
            <a:endParaRPr lang="en-GB" dirty="0" smtClean="0">
              <a:cs typeface="Times New Roman" pitchFamily="18" charset="0"/>
            </a:endParaRPr>
          </a:p>
          <a:p>
            <a:pPr algn="just" eaLnBrk="1" hangingPunct="1"/>
            <a:r>
              <a:rPr lang="el-GR" dirty="0" smtClean="0">
                <a:solidFill>
                  <a:srgbClr val="000000"/>
                </a:solidFill>
                <a:latin typeface="Bookman Old Style" pitchFamily="18" charset="0"/>
                <a:cs typeface="Times New Roman" pitchFamily="18" charset="0"/>
              </a:rPr>
              <a:t>(α) Ι και ΙΙ μόνο +   (β) Ι, II και III μόνο        (γ) Ι  μόνο       (δ)  I και IΙΙ. </a:t>
            </a:r>
          </a:p>
        </p:txBody>
      </p:sp>
    </p:spTree>
  </p:cSld>
  <p:clrMapOvr>
    <a:masterClrMapping/>
  </p:clrMapOvr>
  <p:transition spd="med">
    <p:random/>
    <p:sndAc>
      <p:stSnd>
        <p:snd r:embed="rId2" name="projctor.wav"/>
      </p:stSnd>
    </p:sndAc>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p:nvPr>
        </p:nvSpPr>
        <p:spPr>
          <a:xfrm>
            <a:off x="0" y="0"/>
            <a:ext cx="9144000" cy="6858000"/>
          </a:xfrm>
          <a:solidFill>
            <a:schemeClr val="bg1"/>
          </a:solidFill>
        </p:spPr>
        <p:txBody>
          <a:bodyPr/>
          <a:lstStyle/>
          <a:p>
            <a:pPr algn="just" eaLnBrk="1" hangingPunct="1"/>
            <a:r>
              <a:rPr lang="en-GB" sz="2800" dirty="0" err="1" smtClean="0">
                <a:solidFill>
                  <a:srgbClr val="000000"/>
                </a:solidFill>
                <a:latin typeface="Bookman Old Style" pitchFamily="18" charset="0"/>
                <a:cs typeface="Times New Roman" pitchFamily="18" charset="0"/>
              </a:rPr>
              <a:t>Έστω</a:t>
            </a:r>
            <a:r>
              <a:rPr lang="en-GB" sz="2800" dirty="0" smtClean="0">
                <a:solidFill>
                  <a:srgbClr val="000000"/>
                </a:solidFill>
                <a:latin typeface="Bookman Old Style" pitchFamily="18" charset="0"/>
                <a:cs typeface="Times New Roman" pitchFamily="18" charset="0"/>
              </a:rPr>
              <a:t> </a:t>
            </a:r>
            <a:r>
              <a:rPr lang="en-GB" sz="2800" dirty="0" err="1" smtClean="0">
                <a:solidFill>
                  <a:srgbClr val="000000"/>
                </a:solidFill>
                <a:latin typeface="Bookman Old Style" pitchFamily="18" charset="0"/>
                <a:cs typeface="Times New Roman" pitchFamily="18" charset="0"/>
              </a:rPr>
              <a:t>ότι</a:t>
            </a:r>
            <a:r>
              <a:rPr lang="en-GB" sz="2800" dirty="0" smtClean="0">
                <a:solidFill>
                  <a:srgbClr val="000000"/>
                </a:solidFill>
                <a:latin typeface="Bookman Old Style" pitchFamily="18" charset="0"/>
                <a:cs typeface="Times New Roman" pitchFamily="18" charset="0"/>
              </a:rPr>
              <a:t> η </a:t>
            </a:r>
            <a:r>
              <a:rPr lang="en-GB" sz="2800" dirty="0" err="1" smtClean="0">
                <a:solidFill>
                  <a:srgbClr val="000000"/>
                </a:solidFill>
                <a:latin typeface="Bookman Old Style" pitchFamily="18" charset="0"/>
                <a:cs typeface="Times New Roman" pitchFamily="18" charset="0"/>
              </a:rPr>
              <a:t>ετ</a:t>
            </a:r>
            <a:r>
              <a:rPr lang="en-GB" sz="2800" dirty="0" smtClean="0">
                <a:solidFill>
                  <a:srgbClr val="000000"/>
                </a:solidFill>
                <a:latin typeface="Bookman Old Style" pitchFamily="18" charset="0"/>
                <a:cs typeface="Times New Roman" pitchFamily="18" charset="0"/>
              </a:rPr>
              <a:t>αιρία Χ προβαίνει σε αύξηση του μετοχικού της κεφαλαίου με καταβολή μετρητών και διανομή δωρεάν μετοχών στους παλαιούς μετόχους. </a:t>
            </a:r>
            <a:r>
              <a:rPr lang="en-GB" sz="2800" dirty="0" err="1" smtClean="0">
                <a:solidFill>
                  <a:srgbClr val="000000"/>
                </a:solidFill>
                <a:latin typeface="Bookman Old Style" pitchFamily="18" charset="0"/>
                <a:cs typeface="Times New Roman" pitchFamily="18" charset="0"/>
              </a:rPr>
              <a:t>Έστω</a:t>
            </a:r>
            <a:r>
              <a:rPr lang="en-GB" sz="2800" dirty="0" smtClean="0">
                <a:solidFill>
                  <a:srgbClr val="000000"/>
                </a:solidFill>
                <a:latin typeface="Bookman Old Style" pitchFamily="18" charset="0"/>
                <a:cs typeface="Times New Roman" pitchFamily="18" charset="0"/>
              </a:rPr>
              <a:t> </a:t>
            </a:r>
            <a:r>
              <a:rPr lang="en-GB" sz="2800" dirty="0" err="1" smtClean="0">
                <a:solidFill>
                  <a:srgbClr val="000000"/>
                </a:solidFill>
                <a:latin typeface="Bookman Old Style" pitchFamily="18" charset="0"/>
                <a:cs typeface="Times New Roman" pitchFamily="18" charset="0"/>
              </a:rPr>
              <a:t>ότι</a:t>
            </a:r>
            <a:r>
              <a:rPr lang="en-GB" sz="2800" dirty="0" smtClean="0">
                <a:solidFill>
                  <a:srgbClr val="000000"/>
                </a:solidFill>
                <a:latin typeface="Bookman Old Style" pitchFamily="18" charset="0"/>
                <a:cs typeface="Times New Roman" pitchFamily="18" charset="0"/>
              </a:rPr>
              <a:t> η </a:t>
            </a:r>
            <a:r>
              <a:rPr lang="en-GB" sz="2800" dirty="0" err="1" smtClean="0">
                <a:solidFill>
                  <a:srgbClr val="000000"/>
                </a:solidFill>
                <a:latin typeface="Bookman Old Style" pitchFamily="18" charset="0"/>
                <a:cs typeface="Times New Roman" pitchFamily="18" charset="0"/>
              </a:rPr>
              <a:t>τιμή</a:t>
            </a:r>
            <a:r>
              <a:rPr lang="en-GB" sz="2800" dirty="0" smtClean="0">
                <a:solidFill>
                  <a:srgbClr val="000000"/>
                </a:solidFill>
                <a:latin typeface="Bookman Old Style" pitchFamily="18" charset="0"/>
                <a:cs typeface="Times New Roman" pitchFamily="18" charset="0"/>
              </a:rPr>
              <a:t> </a:t>
            </a:r>
            <a:r>
              <a:rPr lang="en-GB" sz="2800" dirty="0" err="1" smtClean="0">
                <a:solidFill>
                  <a:srgbClr val="000000"/>
                </a:solidFill>
                <a:latin typeface="Bookman Old Style" pitchFamily="18" charset="0"/>
                <a:cs typeface="Times New Roman" pitchFamily="18" charset="0"/>
              </a:rPr>
              <a:t>κλεισίμ</a:t>
            </a:r>
            <a:r>
              <a:rPr lang="en-GB" sz="2800" dirty="0" smtClean="0">
                <a:solidFill>
                  <a:srgbClr val="000000"/>
                </a:solidFill>
                <a:latin typeface="Bookman Old Style" pitchFamily="18" charset="0"/>
                <a:cs typeface="Times New Roman" pitchFamily="18" charset="0"/>
              </a:rPr>
              <a:t>ατος της μετοχής είναι 10 € και οι παλαιοί μέτοχοι έχουν την δυνατότητα, για κάθε 10 μετοχές που κατέχουν, να αποκτήσουν 4 νέες μετοχές Δωρεάν και 3 επιπλέον νέες μετοχές καταβάλλοντος 2 € για κάθε μία. </a:t>
            </a:r>
            <a:r>
              <a:rPr lang="en-GB" sz="2800" dirty="0" err="1" smtClean="0">
                <a:solidFill>
                  <a:srgbClr val="000000"/>
                </a:solidFill>
                <a:latin typeface="Bookman Old Style" pitchFamily="18" charset="0"/>
                <a:cs typeface="Times New Roman" pitchFamily="18" charset="0"/>
              </a:rPr>
              <a:t>Με</a:t>
            </a:r>
            <a:r>
              <a:rPr lang="en-GB" sz="2800" dirty="0" smtClean="0">
                <a:solidFill>
                  <a:srgbClr val="000000"/>
                </a:solidFill>
                <a:latin typeface="Bookman Old Style" pitchFamily="18" charset="0"/>
                <a:cs typeface="Times New Roman" pitchFamily="18" charset="0"/>
              </a:rPr>
              <a:t> β</a:t>
            </a:r>
            <a:r>
              <a:rPr lang="en-GB" sz="2800" dirty="0" err="1" smtClean="0">
                <a:solidFill>
                  <a:srgbClr val="000000"/>
                </a:solidFill>
                <a:latin typeface="Bookman Old Style" pitchFamily="18" charset="0"/>
                <a:cs typeface="Times New Roman" pitchFamily="18" charset="0"/>
              </a:rPr>
              <a:t>άση</a:t>
            </a:r>
            <a:r>
              <a:rPr lang="en-GB" sz="2800" dirty="0" smtClean="0">
                <a:solidFill>
                  <a:srgbClr val="000000"/>
                </a:solidFill>
                <a:latin typeface="Bookman Old Style" pitchFamily="18" charset="0"/>
                <a:cs typeface="Times New Roman" pitchFamily="18" charset="0"/>
              </a:rPr>
              <a:t> τα παραπ</a:t>
            </a:r>
            <a:r>
              <a:rPr lang="en-GB" sz="2800" dirty="0" err="1" smtClean="0">
                <a:solidFill>
                  <a:srgbClr val="000000"/>
                </a:solidFill>
                <a:latin typeface="Bookman Old Style" pitchFamily="18" charset="0"/>
                <a:cs typeface="Times New Roman" pitchFamily="18" charset="0"/>
              </a:rPr>
              <a:t>άνω</a:t>
            </a:r>
            <a:r>
              <a:rPr lang="en-GB" sz="2800" dirty="0" smtClean="0">
                <a:solidFill>
                  <a:srgbClr val="000000"/>
                </a:solidFill>
                <a:latin typeface="Bookman Old Style" pitchFamily="18" charset="0"/>
                <a:cs typeface="Times New Roman" pitchFamily="18" charset="0"/>
              </a:rPr>
              <a:t>, η π</a:t>
            </a:r>
            <a:r>
              <a:rPr lang="en-GB" sz="2800" dirty="0" err="1" smtClean="0">
                <a:solidFill>
                  <a:srgbClr val="000000"/>
                </a:solidFill>
                <a:latin typeface="Bookman Old Style" pitchFamily="18" charset="0"/>
                <a:cs typeface="Times New Roman" pitchFamily="18" charset="0"/>
              </a:rPr>
              <a:t>ροσ</a:t>
            </a:r>
            <a:r>
              <a:rPr lang="en-GB" sz="2800" dirty="0" smtClean="0">
                <a:solidFill>
                  <a:srgbClr val="000000"/>
                </a:solidFill>
                <a:latin typeface="Bookman Old Style" pitchFamily="18" charset="0"/>
                <a:cs typeface="Times New Roman" pitchFamily="18" charset="0"/>
              </a:rPr>
              <a:t>αρμοσμένη τιμή της μετοχής την ημερομηνία αποκοπής του δικαιώματος θα είναι: </a:t>
            </a:r>
          </a:p>
          <a:p>
            <a:pPr eaLnBrk="1" hangingPunct="1"/>
            <a:r>
              <a:rPr lang="el-GR" sz="2800" dirty="0" smtClean="0">
                <a:cs typeface="Times New Roman" pitchFamily="18" charset="0"/>
              </a:rPr>
              <a:t>(α) 3,55	</a:t>
            </a:r>
            <a:r>
              <a:rPr lang="en-US" sz="2800" dirty="0" smtClean="0">
                <a:cs typeface="Times New Roman" pitchFamily="18" charset="0"/>
              </a:rPr>
              <a:t>            </a:t>
            </a:r>
            <a:r>
              <a:rPr lang="el-GR" sz="2800" dirty="0" smtClean="0">
                <a:cs typeface="Times New Roman" pitchFamily="18" charset="0"/>
              </a:rPr>
              <a:t>(β) 8,15        (γ) 6,23   +          (δ) 10</a:t>
            </a:r>
            <a:r>
              <a:rPr lang="el-GR" sz="2800" dirty="0" smtClean="0"/>
              <a:t> </a:t>
            </a:r>
          </a:p>
        </p:txBody>
      </p:sp>
      <p:graphicFrame>
        <p:nvGraphicFramePr>
          <p:cNvPr id="66563" name="Object 3"/>
          <p:cNvGraphicFramePr>
            <a:graphicFrameLocks noChangeAspect="1"/>
          </p:cNvGraphicFramePr>
          <p:nvPr/>
        </p:nvGraphicFramePr>
        <p:xfrm>
          <a:off x="2133600" y="5562600"/>
          <a:ext cx="6553200" cy="990600"/>
        </p:xfrm>
        <a:graphic>
          <a:graphicData uri="http://schemas.openxmlformats.org/presentationml/2006/ole">
            <mc:AlternateContent xmlns:mc="http://schemas.openxmlformats.org/markup-compatibility/2006">
              <mc:Choice xmlns:v="urn:schemas-microsoft-com:vml" Requires="v">
                <p:oleObj spid="_x0000_s66624" name="Εξίσωση" r:id="rId4" imgW="2819400" imgH="431800" progId="Equation.3">
                  <p:embed/>
                </p:oleObj>
              </mc:Choice>
              <mc:Fallback>
                <p:oleObj name="Εξίσωση" r:id="rId4" imgW="28194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562600"/>
                        <a:ext cx="655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projctor.wav"/>
      </p:stSnd>
    </p:sndAc>
  </p:transition>
</p:sld>
</file>

<file path=ppt/theme/theme1.xml><?xml version="1.0" encoding="utf-8"?>
<a:theme xmlns:a="http://schemas.openxmlformats.org/drawingml/2006/main" name="Γραβάτα">
  <a:themeElements>
    <a:clrScheme name="Γραβάτα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Γραβάτα">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Γραβάτα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Γραβάτα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Γραβάτα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Γραβάτα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Γραβάτα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Γραβάτα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Designs\Γραβάτα.pot</Template>
  <TotalTime>13149</TotalTime>
  <Words>7706</Words>
  <Application>Microsoft Office PowerPoint</Application>
  <PresentationFormat>Προβολή στην οθόνη (4:3)</PresentationFormat>
  <Paragraphs>611</Paragraphs>
  <Slides>105</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105</vt:i4>
      </vt:variant>
    </vt:vector>
  </HeadingPairs>
  <TitlesOfParts>
    <vt:vector size="108" baseType="lpstr">
      <vt:lpstr>Γραβάτα</vt:lpstr>
      <vt:lpstr>Εξίσωση</vt:lpstr>
      <vt:lpstr>Worksheet</vt:lpstr>
      <vt:lpstr>Αύξηση Μετοχικού Κεφαλαίου </vt:lpstr>
      <vt:lpstr>Αύξηση Μετοχικού Κεφαλαίου </vt:lpstr>
      <vt:lpstr>Αύξηση Μετοχικού Κεφαλαίου </vt:lpstr>
      <vt:lpstr>Αύξηση Μετοχικού Κεφαλαίου </vt:lpstr>
      <vt:lpstr>Μεσολάβηση Δωδεκαμήνου Χρονικού Διαστήματος για Αύξηση Μετοχικού Κεφαλαίου με Μετρητά</vt:lpstr>
      <vt:lpstr>ΔΙΑΚΡΙΣΕΙΣ ΑΥΞΗΣΗΣ ΜΕΤΟΧΙΚΟΥ ΚΕΦΑΛΑΙΟΥ</vt:lpstr>
      <vt:lpstr>Μεσολάβηση Δωδεκαμήνου Χρονικού Διαστήματος για Αύξηση Μετοχικού Κεφαλαίου με Μετρητά</vt:lpstr>
      <vt:lpstr>ΛΟΓΟΙ ΑΥΞΗΣΗΣ ΜΕΤΟΧΙΚΟΥ ΚΕΦΑΛΑΙΟΥ</vt:lpstr>
      <vt:lpstr>Οι πιο συνηθισμένοι τρόποι αυξήσεως κεφαλαίου είναι :</vt:lpstr>
      <vt:lpstr>Aύξηση του Μετοχικού Κεφαλαίου (Μ.Κ.) με μετοχοποίηση (κεφαλαιοποίηση) των αποθεματικών ή και της υπεραξίας παγίων </vt:lpstr>
      <vt:lpstr>Αύξηση Μ. K. με Κεφαλαιοποίηση των Αποθεματικών</vt:lpstr>
      <vt:lpstr>Αύξηση Μ. K. με Κεφαλαιοποίηση των Αποθεματικών ή και της Υπεραξίας Παγίων με έκδοση Νέων Μετοχών </vt:lpstr>
      <vt:lpstr>Αύξηση Μ. K. με Κεφαλαιοποίηση των Αποθεματικών ή και της Υπεραξίας Παγίων με έκδοση Νέων Μετοχών </vt:lpstr>
      <vt:lpstr>Παρουσίαση του PowerPoint</vt:lpstr>
      <vt:lpstr>Αύξηση Μ. K. με Κεφαλαιοποίηση των Αποθεματικών ή και της Υπεραξίας Παγίων με έκδοση Νέων Μετοχών </vt:lpstr>
      <vt:lpstr>Αύξηση Μ. K. με Κεφαλαιοποίηση των Αποθεματικών ή και της Υπεραξίας Παγίων με έκδοση Νέων Μετοχών </vt:lpstr>
      <vt:lpstr>Αύξηση Μ. K. με Κεφαλαιοποίηση των Αποθεματικών ή και της Υπεραξίας Παγίων με έκδοση Νέων Μετοχών </vt:lpstr>
      <vt:lpstr>Παρουσίαση του PowerPoint</vt:lpstr>
      <vt:lpstr>Παρουσίαση του PowerPoint</vt:lpstr>
      <vt:lpstr>Παρουσίαση του PowerPoint</vt:lpstr>
      <vt:lpstr>Αύξηση Μετοχικού Κεφαλαίου με Κεφαλαιοποίηση Αποθεματικών ή και υπεραξίας παγίων με αύξηση της ονομαστικής αξίας των υφιστάμενων μετοχών</vt:lpstr>
      <vt:lpstr>Παρουσίαση του PowerPoint</vt:lpstr>
      <vt:lpstr>Αύξηση Μετοχικού Κεφαλαίου με Κεφαλαιοποίηση Αποθεματικών ή και υπεραξίας παγίων με αύξηση της ονομαστικής αξίας των υφιστάμενων μετοχών</vt:lpstr>
      <vt:lpstr>Παρουσίαση του PowerPoint</vt:lpstr>
      <vt:lpstr>Παρουσίαση του PowerPoint</vt:lpstr>
      <vt:lpstr>Παρουσίαση του PowerPoint</vt:lpstr>
      <vt:lpstr>Αύξηση του Μετοχικού Κεφαλαίου με Καταβολή Μετρητών </vt:lpstr>
      <vt:lpstr>Αύξηση του Μετοχικού Κεφαλαίου με Καταβολή Μετρητών </vt:lpstr>
      <vt:lpstr>Καταχρηστική αύξηση κεφαλαίου</vt:lpstr>
      <vt:lpstr>Παρουσίαση του PowerPoint</vt:lpstr>
      <vt:lpstr>Αύξηση του Μετοχικού Κεφαλαίου με Καταβολή Μετρητών </vt:lpstr>
      <vt:lpstr>Παρουσίαση του PowerPoint</vt:lpstr>
      <vt:lpstr>Παρουσίαση του PowerPoint</vt:lpstr>
      <vt:lpstr>Δικαίωμα Προτίμησης των Παλιών Μετόχων στην Αύξηση Μετοχικού Κεφαλαίου </vt:lpstr>
      <vt:lpstr>Αύξηση του Μετοχικού Κεφαλαίου με Καταβολή Μετρητών </vt:lpstr>
      <vt:lpstr>Προσδιορισμός του ύψους των κεφαλαίων που θα αντληθούν από έκδοση νέων μετοχών </vt:lpstr>
      <vt:lpstr>Προσδιορισμός του ύψους των κεφαλαίων που θα αντληθούν από έκδοση νέων μετοχών </vt:lpstr>
      <vt:lpstr>Προσδιορισμός του αριθμού των νέων μετοχών που θα εκδοθούν </vt:lpstr>
      <vt:lpstr>Προσδιορισμός της τιμής έκδοσης των νέων μετοχών </vt:lpstr>
      <vt:lpstr>Προσδιορισμός της τιμής έκδοσης των νέων μετοχών </vt:lpstr>
      <vt:lpstr>Προσδιορισμός της τιμής έκδοσης των νέων μετοχών </vt:lpstr>
      <vt:lpstr>Παρουσίαση του PowerPoint</vt:lpstr>
      <vt:lpstr>Παράγοντες που επηρεάζουν την απόκλιση χρηματιστηριακής τιμής και τιμής έκδοσης </vt:lpstr>
      <vt:lpstr>Προσδιορισμός του αριθμού δικαιωμάτων</vt:lpstr>
      <vt:lpstr>Υπολογισμός της προσαρμοσμένης (θεωρητικής) τιμής της μετοχής μετά την αποκοπή δικαιώματος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Αύξηση Μ. Κ. με Καταβολή Μετρητών και ταυτόχρονα με Κεφαλαιοποίηση Αποθεματικών ή και Υπεραξίας παγίων και Προσδιορισμός της Προσαρμοσμένης Τιμής της Μετοχής</vt:lpstr>
      <vt:lpstr>Αύξηση Μ. Κ. με Καταβολή Μετρητών και ταυτόχρονα με Κεφαλαιοποίηση Αποθεματικών ή και Υπεραξίας παγίων και Προσδιορισμός της Προσαρμοσμένης Τιμής της Μετοχής</vt:lpstr>
      <vt:lpstr>Παρουσίαση του PowerPoint</vt:lpstr>
      <vt:lpstr>Μεταβολή της Ονομαστικής Αξίας (Τιμής) της Μετοχής </vt:lpstr>
      <vt:lpstr>Διάσπαση Μετοχών  Stock Split</vt:lpstr>
      <vt:lpstr>Παρουσίαση του PowerPoint</vt:lpstr>
      <vt:lpstr>Παρουσίαση του PowerPoint</vt:lpstr>
      <vt:lpstr>Παρουσίαση του PowerPoint</vt:lpstr>
      <vt:lpstr>Split</vt:lpstr>
      <vt:lpstr>Αντίστροφη Διάσπαση (Σύμπτυξη) Μετοχών (Reverse Split)</vt:lpstr>
      <vt:lpstr>Παρουσίαση του PowerPoint</vt:lpstr>
      <vt:lpstr>Παρουσίαση του PowerPoint</vt:lpstr>
      <vt:lpstr>Δικαίωμα Προτίμησης των Παλιών Μετόχων στην Αύξηση Μετοχικού Κεφαλαίου </vt:lpstr>
      <vt:lpstr>Αποκοπή Δικαιώματος</vt:lpstr>
      <vt:lpstr>Αποκοπή Δικαιώματος</vt:lpstr>
      <vt:lpstr>Αποκοπή Δικαιώματος</vt:lpstr>
      <vt:lpstr>Αποκοπή Δικαιώματος</vt:lpstr>
      <vt:lpstr>Αποκοπή Δικαιώματος</vt:lpstr>
      <vt:lpstr>Άσκηση του Δικαιώματος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Βασικές Χρονικές Περίοδοι κατά την Αύξηση του Μετοχικού Κεφαλαίου </vt:lpstr>
      <vt:lpstr>Περίοδος πριν την αύξηση του Μ.Κ. </vt:lpstr>
      <vt:lpstr>Περίοδος κατά τη διάρκεια των εγγραφών </vt:lpstr>
      <vt:lpstr>Περίοδος κατά τη διάρκεια των εγγραφών </vt:lpstr>
      <vt:lpstr>περίοδος μετά την ολοκλήρωση της αύξησης του Μ.Κ.</vt:lpstr>
      <vt:lpstr>Άλλοι Τρόποι Αύξησης του Μετοχικού Κεφαλαίου </vt:lpstr>
      <vt:lpstr>Αύξηση του Μετοχικού Κεφαλαίου με Εισφορά Περιουσιακών Στοιχείων  Συνήθως Ακινήτων </vt:lpstr>
      <vt:lpstr>Αύξηση Μετοχικού Κεφαλαίου με Μετοχοποίηση των Υποχρεώσεων της Εταιρίας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Μεταβολή της Ονομαστικής Αξίας (Τιμής) της Μετοχής</dc:title>
  <dc:creator>ΝΙΚΟΣ</dc:creator>
  <cp:lastModifiedBy>user</cp:lastModifiedBy>
  <cp:revision>154</cp:revision>
  <dcterms:created xsi:type="dcterms:W3CDTF">2002-02-19T15:54:07Z</dcterms:created>
  <dcterms:modified xsi:type="dcterms:W3CDTF">2017-06-09T11:49:49Z</dcterms:modified>
</cp:coreProperties>
</file>