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0" r:id="rId3"/>
    <p:sldId id="301" r:id="rId4"/>
    <p:sldId id="293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294" r:id="rId18"/>
    <p:sldId id="295" r:id="rId19"/>
    <p:sldId id="296" r:id="rId20"/>
    <p:sldId id="297" r:id="rId21"/>
    <p:sldId id="298" r:id="rId22"/>
    <p:sldId id="299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91" r:id="rId32"/>
    <p:sldId id="280" r:id="rId33"/>
    <p:sldId id="281" r:id="rId34"/>
    <p:sldId id="282" r:id="rId35"/>
    <p:sldId id="283" r:id="rId36"/>
    <p:sldId id="284" r:id="rId37"/>
    <p:sldId id="285" r:id="rId38"/>
    <p:sldId id="289" r:id="rId39"/>
    <p:sldId id="314" r:id="rId40"/>
    <p:sldId id="315" r:id="rId41"/>
    <p:sldId id="316" r:id="rId42"/>
    <p:sldId id="317" r:id="rId43"/>
    <p:sldId id="318" r:id="rId44"/>
    <p:sldId id="319" r:id="rId45"/>
    <p:sldId id="320" r:id="rId46"/>
    <p:sldId id="321" r:id="rId47"/>
    <p:sldId id="322" r:id="rId48"/>
    <p:sldId id="323" r:id="rId49"/>
    <p:sldId id="324" r:id="rId50"/>
    <p:sldId id="325" r:id="rId51"/>
    <p:sldId id="326" r:id="rId5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16/1/2019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57224" y="142852"/>
            <a:ext cx="7772400" cy="321471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ΠΜΣ «Διοίκηση Επιχειρήσεων με κατεύθυνση Πληροφοριακά Συστήματα Διοίκησης»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Πληροφοριακά Συστήματα Διοίκησης</a:t>
            </a:r>
          </a:p>
          <a:p>
            <a:r>
              <a:rPr lang="en-US" dirty="0" smtClean="0"/>
              <a:t>4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l-GR" dirty="0" smtClean="0"/>
              <a:t>Μάθημα - Ασφάλεια 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i="1" dirty="0" smtClean="0"/>
              <a:t>Προστασία της εμπιστευτικότητας</a:t>
            </a:r>
            <a:endParaRPr lang="el-G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8315" y="2786059"/>
            <a:ext cx="9140421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 smtClean="0"/>
              <a:t>Ψηφιακές υπογραφές παρέχουν διασφάλιση της ακεραιότητας και της αυθεντικότητας ενός ψηφιακού εγγράφου</a:t>
            </a:r>
          </a:p>
          <a:p>
            <a:endParaRPr lang="el-GR" i="1" dirty="0" smtClean="0"/>
          </a:p>
          <a:p>
            <a:r>
              <a:rPr lang="el-GR" i="1" dirty="0" smtClean="0"/>
              <a:t>Ψηφιακά πιστοποιητικά διασφαλίζουν την αυθεντικότητα της κυριότητας ενός δημοσίου κλειδιού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Ψηφιακές Υπογραφές και Ψηφιακά Πιστοποιητικά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Αυθεντικότητα πηγής προέλευσης </a:t>
            </a:r>
            <a:r>
              <a:rPr lang="el-GR" dirty="0" smtClean="0"/>
              <a:t>(</a:t>
            </a:r>
            <a:r>
              <a:rPr lang="el-GR" dirty="0" err="1" smtClean="0"/>
              <a:t>origin</a:t>
            </a:r>
            <a:r>
              <a:rPr lang="el-GR" dirty="0" smtClean="0"/>
              <a:t> </a:t>
            </a:r>
            <a:r>
              <a:rPr lang="el-GR" dirty="0" err="1" smtClean="0"/>
              <a:t>authentication</a:t>
            </a:r>
            <a:r>
              <a:rPr lang="el-GR" dirty="0" smtClean="0"/>
              <a:t>): Ο παραλήπτης μπορεί να είναι βέβαιος για την ταυτότητα του α</a:t>
            </a:r>
          </a:p>
          <a:p>
            <a:r>
              <a:rPr lang="el-GR" b="1" dirty="0" smtClean="0"/>
              <a:t>Αδυναμία αποποίησης </a:t>
            </a:r>
            <a:r>
              <a:rPr lang="el-GR" dirty="0" smtClean="0"/>
              <a:t>(</a:t>
            </a:r>
            <a:r>
              <a:rPr lang="el-GR" dirty="0" err="1" smtClean="0"/>
              <a:t>non</a:t>
            </a:r>
            <a:r>
              <a:rPr lang="el-GR" dirty="0" smtClean="0"/>
              <a:t>-</a:t>
            </a:r>
            <a:r>
              <a:rPr lang="el-GR" dirty="0" err="1" smtClean="0"/>
              <a:t>repudiation</a:t>
            </a:r>
            <a:r>
              <a:rPr lang="el-GR" dirty="0" smtClean="0"/>
              <a:t>): Ο αποστολέας δεν μπορεί να αρνηθεί εκ των υστέρων, ότι έστειλε ή υπέγραψε ένα μήνυμα</a:t>
            </a:r>
          </a:p>
          <a:p>
            <a:r>
              <a:rPr lang="el-GR" b="1" dirty="0" smtClean="0"/>
              <a:t>Ακεραιότητα (</a:t>
            </a:r>
            <a:r>
              <a:rPr lang="el-GR" b="1" dirty="0" err="1" smtClean="0"/>
              <a:t>integrity</a:t>
            </a:r>
            <a:r>
              <a:rPr lang="el-GR" b="1" dirty="0" smtClean="0"/>
              <a:t>): </a:t>
            </a:r>
            <a:r>
              <a:rPr lang="el-GR" dirty="0" smtClean="0"/>
              <a:t>Ο παραλήπτης μπορεί να εξακριβώσει μετά την παραλαβή του μηνύματος ότι αυτό δεν τροποποιήθηκε κατά τη μετάδοση του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χρήση ψηφιακών υπογραφών οφείλει να προσφέρει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l-GR" i="1" dirty="0" smtClean="0"/>
              <a:t>Εφαρμογή κρυπτογραφίας δημοσίου κλειδιού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747" y="3214686"/>
            <a:ext cx="8839253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κρυπτογραφία δημόσιου κλειδιού είναι αργή</a:t>
            </a:r>
          </a:p>
          <a:p>
            <a:r>
              <a:rPr lang="el-GR" dirty="0" smtClean="0"/>
              <a:t>για κάθε διαφορετικό αρχικό κείμενο μπορεί να παραχθεί συνόψιση</a:t>
            </a:r>
          </a:p>
          <a:p>
            <a:r>
              <a:rPr lang="el-GR" dirty="0" smtClean="0"/>
              <a:t>Χρήση συνάρτησης κατακερματισμού </a:t>
            </a:r>
          </a:p>
          <a:p>
            <a:r>
              <a:rPr lang="el-GR" dirty="0" smtClean="0"/>
              <a:t>Ο αποστολέας κρυπτογραφεί τη συνόψιση</a:t>
            </a:r>
          </a:p>
          <a:p>
            <a:r>
              <a:rPr lang="el-GR" dirty="0" smtClean="0"/>
              <a:t>Στέλνει την ταυτότητα της συνάρτησης</a:t>
            </a:r>
          </a:p>
          <a:p>
            <a:pPr>
              <a:buNone/>
            </a:pPr>
            <a:r>
              <a:rPr lang="el-GR" dirty="0" smtClean="0"/>
              <a:t>κατακερματισμού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Συνόψιση- Συνάρτηση Κατακερματισμού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b="1" dirty="0" smtClean="0"/>
          </a:p>
          <a:p>
            <a:r>
              <a:rPr lang="en-US" b="1" dirty="0" smtClean="0"/>
              <a:t>RSA</a:t>
            </a:r>
          </a:p>
          <a:p>
            <a:r>
              <a:rPr lang="en-US" b="1" dirty="0" smtClean="0"/>
              <a:t>DSA/DSS</a:t>
            </a:r>
            <a:endParaRPr lang="el-GR" b="1" dirty="0" smtClean="0"/>
          </a:p>
          <a:p>
            <a:r>
              <a:rPr lang="en-US" b="1" dirty="0" smtClean="0"/>
              <a:t>El-</a:t>
            </a:r>
            <a:r>
              <a:rPr lang="en-US" b="1" dirty="0" err="1" smtClean="0"/>
              <a:t>Gamal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Αλγόριθμοι Κρυπτογράφησης/ Ψηφιακής Υπογραφής 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i="1" dirty="0" smtClean="0"/>
              <a:t>Σχήμα ψηφιακής υπογραφή μηνύματος με χρήση RSA</a:t>
            </a:r>
            <a:endParaRPr lang="el-G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816514"/>
            <a:ext cx="9144000" cy="4283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Αδύναμα </a:t>
            </a:r>
            <a:r>
              <a:rPr lang="en-US" dirty="0" smtClean="0"/>
              <a:t>passwords </a:t>
            </a:r>
            <a:endParaRPr lang="el-GR" dirty="0" smtClean="0"/>
          </a:p>
          <a:p>
            <a:r>
              <a:rPr lang="el-GR" dirty="0" smtClean="0"/>
              <a:t>Η λανθασμένη εγκατάσταση και ρύθμιση (</a:t>
            </a:r>
            <a:r>
              <a:rPr lang="en-US" dirty="0" smtClean="0"/>
              <a:t>configuration</a:t>
            </a:r>
            <a:r>
              <a:rPr lang="el-GR" dirty="0" smtClean="0"/>
              <a:t>)</a:t>
            </a:r>
          </a:p>
          <a:p>
            <a:r>
              <a:rPr lang="el-GR" dirty="0" smtClean="0"/>
              <a:t> Λογισμικό</a:t>
            </a:r>
            <a:r>
              <a:rPr lang="en-US" dirty="0" smtClean="0"/>
              <a:t> </a:t>
            </a:r>
            <a:r>
              <a:rPr lang="el-GR" dirty="0" smtClean="0"/>
              <a:t>πεπαλαιωμένο, να έχει σφάλματα (</a:t>
            </a:r>
            <a:r>
              <a:rPr lang="en-US" dirty="0" smtClean="0"/>
              <a:t>bugs</a:t>
            </a:r>
            <a:r>
              <a:rPr lang="el-GR" dirty="0" smtClean="0"/>
              <a:t>), μην έχει τα κατάλληλα διορθωτικά προγράμματα (</a:t>
            </a:r>
            <a:r>
              <a:rPr lang="en-US" dirty="0" smtClean="0"/>
              <a:t>patches</a:t>
            </a:r>
            <a:r>
              <a:rPr lang="el-GR" dirty="0" smtClean="0"/>
              <a:t>) </a:t>
            </a:r>
          </a:p>
          <a:p>
            <a:r>
              <a:rPr lang="el-GR" dirty="0" smtClean="0"/>
              <a:t>Το ίδιο το προσωπικό δεν έχει εκπαιδευτεί σωστά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Τρωτά σημεία των Δικτύων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Ιοί (</a:t>
            </a:r>
            <a:r>
              <a:rPr lang="en-US" dirty="0" smtClean="0"/>
              <a:t>viruses</a:t>
            </a:r>
            <a:r>
              <a:rPr lang="el-GR" dirty="0" smtClean="0"/>
              <a:t>) </a:t>
            </a:r>
          </a:p>
          <a:p>
            <a:r>
              <a:rPr lang="el-GR" dirty="0" smtClean="0"/>
              <a:t>Δούρειοι Ίπποι (</a:t>
            </a:r>
            <a:r>
              <a:rPr lang="en-US" dirty="0" smtClean="0"/>
              <a:t>Trojan horses</a:t>
            </a:r>
            <a:r>
              <a:rPr lang="el-GR" dirty="0" smtClean="0"/>
              <a:t>)</a:t>
            </a:r>
          </a:p>
          <a:p>
            <a:r>
              <a:rPr lang="en-US" dirty="0" smtClean="0"/>
              <a:t>Denial of Service</a:t>
            </a:r>
            <a:r>
              <a:rPr lang="el-GR" dirty="0" smtClean="0"/>
              <a:t>, </a:t>
            </a:r>
            <a:r>
              <a:rPr lang="en-US" dirty="0" err="1" smtClean="0"/>
              <a:t>DoS</a:t>
            </a:r>
            <a:endParaRPr lang="el-GR" dirty="0" smtClean="0"/>
          </a:p>
          <a:p>
            <a:r>
              <a:rPr lang="el-GR" dirty="0" smtClean="0"/>
              <a:t>«κοινωνικά» μέσα (</a:t>
            </a:r>
            <a:r>
              <a:rPr lang="en-US" dirty="0" smtClean="0"/>
              <a:t>social engineering</a:t>
            </a:r>
            <a:r>
              <a:rPr lang="el-GR" dirty="0" smtClean="0"/>
              <a:t>)</a:t>
            </a:r>
          </a:p>
          <a:p>
            <a:r>
              <a:rPr lang="el-GR" dirty="0" smtClean="0"/>
              <a:t>«σκουλήκια» (</a:t>
            </a:r>
            <a:r>
              <a:rPr lang="en-US" dirty="0" smtClean="0"/>
              <a:t>worms</a:t>
            </a:r>
            <a:r>
              <a:rPr lang="el-GR" dirty="0" smtClean="0"/>
              <a:t>)</a:t>
            </a:r>
          </a:p>
          <a:p>
            <a:r>
              <a:rPr lang="el-GR" dirty="0" smtClean="0"/>
              <a:t>«μεσάζοντα» (</a:t>
            </a:r>
            <a:r>
              <a:rPr lang="en-US" dirty="0" smtClean="0"/>
              <a:t>Man in the Middle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Τύποι Επιθέσεων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Μορφή επίσημου εγγράφου το οποίο φτάνει στα χέρια κάθε υπαλλήλου</a:t>
            </a:r>
          </a:p>
          <a:p>
            <a:r>
              <a:rPr lang="el-GR" dirty="0" smtClean="0"/>
              <a:t>Έχει πλέον διεθνώς </a:t>
            </a:r>
            <a:r>
              <a:rPr lang="el-GR" dirty="0" err="1" smtClean="0"/>
              <a:t>προτυποποιηθεί</a:t>
            </a:r>
            <a:r>
              <a:rPr lang="el-GR" dirty="0" smtClean="0"/>
              <a:t>, στο πρότυπο </a:t>
            </a:r>
            <a:r>
              <a:rPr lang="en-US" dirty="0" smtClean="0"/>
              <a:t>ISO</a:t>
            </a:r>
            <a:r>
              <a:rPr lang="el-GR" dirty="0" smtClean="0"/>
              <a:t> 17799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Πολιτική Ασφάλειας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Εμπιστευτικότητα: </a:t>
            </a:r>
            <a:r>
              <a:rPr lang="el-GR" dirty="0" smtClean="0"/>
              <a:t>Είναι η διαδικασία διασφάλισης της ανάγνωσης των δεδομένων μόνον από εξουσιοδοτημένους χρήστες. (κρυπτογράφηση).</a:t>
            </a:r>
          </a:p>
          <a:p>
            <a:r>
              <a:rPr lang="el-GR" b="1" dirty="0" smtClean="0"/>
              <a:t>Ακεραιότητα: </a:t>
            </a:r>
            <a:r>
              <a:rPr lang="el-GR" dirty="0" smtClean="0"/>
              <a:t>Είναι η διαδικασία διασφάλισης της τροποποίησης ή διαγραφής των δεδομένων μόνον από εξουσιοδοτημένους χρήστες. (Συναρτήσεις κατακερματισμού.)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Χαρακτηριστικά ασφάλειας Διαδικτυακών Εφαρμογών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 smtClean="0"/>
              <a:t>Έλεγχος ασφαλούς λειτουργίας τόσο σε επίπεδο δικτύου όσο και σε επίπεδο υπολογιστών που το απαρτίζουν (</a:t>
            </a:r>
            <a:r>
              <a:rPr lang="en-US" i="1" dirty="0" smtClean="0"/>
              <a:t>host</a:t>
            </a:r>
            <a:r>
              <a:rPr lang="el-GR" i="1" dirty="0" smtClean="0"/>
              <a:t>).</a:t>
            </a:r>
          </a:p>
          <a:p>
            <a:r>
              <a:rPr lang="el-GR" i="1" dirty="0" smtClean="0"/>
              <a:t>Άρτια οργανωμένο σύστημα ανίχνευσης επιθέσεων (</a:t>
            </a:r>
            <a:r>
              <a:rPr lang="en-US" i="1" dirty="0" smtClean="0"/>
              <a:t>Intrusion Detection System</a:t>
            </a:r>
            <a:r>
              <a:rPr lang="el-GR" i="1" dirty="0" smtClean="0"/>
              <a:t>)</a:t>
            </a:r>
          </a:p>
          <a:p>
            <a:r>
              <a:rPr lang="el-GR" i="1" dirty="0" smtClean="0"/>
              <a:t>Σωστά καταρτισμένα συστήματα εξουσιοδότησης (</a:t>
            </a:r>
            <a:r>
              <a:rPr lang="en-US" i="1" dirty="0" smtClean="0"/>
              <a:t>authorization</a:t>
            </a:r>
            <a:r>
              <a:rPr lang="el-GR" i="1" dirty="0" smtClean="0"/>
              <a:t>) και ελέγχου πρόσβασης (</a:t>
            </a:r>
            <a:r>
              <a:rPr lang="en-US" i="1" dirty="0" smtClean="0"/>
              <a:t>access control</a:t>
            </a:r>
            <a:r>
              <a:rPr lang="el-GR" i="1" dirty="0" smtClean="0"/>
              <a:t>)</a:t>
            </a:r>
          </a:p>
          <a:p>
            <a:r>
              <a:rPr lang="el-GR" i="1" dirty="0" smtClean="0"/>
              <a:t>Πλήρη εφεδρικά (</a:t>
            </a:r>
            <a:r>
              <a:rPr lang="en-US" i="1" dirty="0" smtClean="0"/>
              <a:t>backup</a:t>
            </a:r>
            <a:r>
              <a:rPr lang="el-GR" i="1" dirty="0" smtClean="0"/>
              <a:t>) συστήματα αποθήκευσης και αποκατάστασης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ISO/IEC 17799:2005</a:t>
            </a:r>
            <a:r>
              <a:rPr lang="el-GR" b="0" dirty="0" smtClean="0"/>
              <a:t> </a:t>
            </a:r>
            <a:r>
              <a:rPr lang="el-GR" dirty="0" smtClean="0"/>
              <a:t>(1)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 smtClean="0"/>
              <a:t>Σύγχρονη και αξιόπιστη τεχνολογία κρυπτογράφησης</a:t>
            </a:r>
            <a:r>
              <a:rPr lang="el-GR" dirty="0" smtClean="0"/>
              <a:t> που μπορεί να καταστήσει σαφώς ασφαλέστερες τις επικοινωνίες </a:t>
            </a:r>
          </a:p>
          <a:p>
            <a:r>
              <a:rPr lang="el-GR" i="1" dirty="0" smtClean="0"/>
              <a:t>Αποτελεσματική φυσική φύλαξη του χώρου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ISO/IEC 17799:2005</a:t>
            </a:r>
            <a:r>
              <a:rPr lang="el-GR" b="0" dirty="0" smtClean="0"/>
              <a:t> </a:t>
            </a:r>
            <a:r>
              <a:rPr lang="el-GR" dirty="0" smtClean="0"/>
              <a:t>(2)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Υλικό (</a:t>
            </a:r>
            <a:r>
              <a:rPr lang="en-US" dirty="0" smtClean="0"/>
              <a:t>hardware</a:t>
            </a:r>
            <a:r>
              <a:rPr lang="el-GR" dirty="0" smtClean="0"/>
              <a:t>) 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Λογισμικό (</a:t>
            </a:r>
            <a:r>
              <a:rPr lang="en-US" dirty="0" smtClean="0"/>
              <a:t>software</a:t>
            </a:r>
            <a:r>
              <a:rPr lang="el-GR" dirty="0" smtClean="0"/>
              <a:t>)</a:t>
            </a:r>
          </a:p>
          <a:p>
            <a:pPr lvl="1"/>
            <a:r>
              <a:rPr lang="en-US" dirty="0" smtClean="0"/>
              <a:t>Firewall</a:t>
            </a:r>
            <a:endParaRPr lang="el-GR" dirty="0" smtClean="0"/>
          </a:p>
          <a:p>
            <a:pPr lvl="1"/>
            <a:r>
              <a:rPr lang="el-GR" dirty="0" smtClean="0"/>
              <a:t>Κρυπτογραφία</a:t>
            </a:r>
          </a:p>
          <a:p>
            <a:pPr lvl="1">
              <a:buNone/>
            </a:pPr>
            <a:r>
              <a:rPr lang="el-GR" dirty="0" smtClean="0"/>
              <a:t>	 κρυφού κλειδιού (</a:t>
            </a:r>
            <a:r>
              <a:rPr lang="en-US" dirty="0" smtClean="0"/>
              <a:t>secret key</a:t>
            </a:r>
            <a:r>
              <a:rPr lang="el-GR" dirty="0" smtClean="0"/>
              <a:t>) 3</a:t>
            </a:r>
            <a:r>
              <a:rPr lang="en-US" dirty="0" smtClean="0"/>
              <a:t>DES</a:t>
            </a:r>
            <a:endParaRPr lang="el-GR" dirty="0" smtClean="0"/>
          </a:p>
          <a:p>
            <a:pPr lvl="1">
              <a:buNone/>
            </a:pPr>
            <a:r>
              <a:rPr lang="el-GR" dirty="0" smtClean="0"/>
              <a:t>	 δημόσιου κλειδιού (</a:t>
            </a:r>
            <a:r>
              <a:rPr lang="en-US" dirty="0" smtClean="0"/>
              <a:t>public key</a:t>
            </a:r>
            <a:r>
              <a:rPr lang="el-GR" dirty="0" smtClean="0"/>
              <a:t>) </a:t>
            </a:r>
            <a:r>
              <a:rPr lang="en-US" dirty="0" smtClean="0"/>
              <a:t>SSL</a:t>
            </a:r>
            <a:r>
              <a:rPr lang="el-GR" dirty="0" smtClean="0"/>
              <a:t> και </a:t>
            </a:r>
            <a:r>
              <a:rPr lang="en-US" dirty="0" smtClean="0"/>
              <a:t>RSA</a:t>
            </a:r>
            <a:endParaRPr lang="el-GR" dirty="0" smtClean="0"/>
          </a:p>
          <a:p>
            <a:pPr lvl="1">
              <a:buNone/>
            </a:pPr>
            <a:r>
              <a:rPr lang="el-GR" dirty="0" smtClean="0"/>
              <a:t>	Ανίχνευσης Εισβολής (</a:t>
            </a:r>
            <a:r>
              <a:rPr lang="en-US" dirty="0" smtClean="0"/>
              <a:t>Intrusion Detection</a:t>
            </a:r>
            <a:r>
              <a:rPr lang="el-GR" dirty="0" smtClean="0"/>
              <a:t>) 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Συνιστώσες Ασφάλειας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Παθητική παρακολούθηση</a:t>
            </a:r>
          </a:p>
          <a:p>
            <a:r>
              <a:rPr lang="el-GR" dirty="0" smtClean="0"/>
              <a:t>Πρόσβαση στο μέσο μέσω του οποίου διακινείται η πληροφορία</a:t>
            </a:r>
          </a:p>
          <a:p>
            <a:r>
              <a:rPr lang="en-US" dirty="0" smtClean="0"/>
              <a:t>hub </a:t>
            </a:r>
            <a:r>
              <a:rPr lang="el-GR" dirty="0" smtClean="0"/>
              <a:t>ή ασύρματα δίκτυα</a:t>
            </a:r>
          </a:p>
          <a:p>
            <a:r>
              <a:rPr lang="en-US" dirty="0" smtClean="0"/>
              <a:t>Port mirroring</a:t>
            </a:r>
            <a:r>
              <a:rPr lang="el-GR" dirty="0" smtClean="0"/>
              <a:t> (</a:t>
            </a:r>
            <a:r>
              <a:rPr lang="en-US" dirty="0" err="1" smtClean="0"/>
              <a:t>Switchs</a:t>
            </a:r>
            <a:r>
              <a:rPr lang="en-US" dirty="0" smtClean="0"/>
              <a:t>)</a:t>
            </a:r>
            <a:endParaRPr lang="el-GR" dirty="0" smtClean="0"/>
          </a:p>
          <a:p>
            <a:r>
              <a:rPr lang="el-GR" dirty="0" smtClean="0"/>
              <a:t>Αντιγράφει όλη την πληροφορία που διακινείται</a:t>
            </a:r>
            <a:endParaRPr lang="en-US" dirty="0" smtClean="0"/>
          </a:p>
          <a:p>
            <a:r>
              <a:rPr lang="el-GR" dirty="0" err="1" smtClean="0"/>
              <a:t>Αυθεντικοποίηση</a:t>
            </a:r>
            <a:r>
              <a:rPr lang="el-GR" dirty="0" smtClean="0"/>
              <a:t> των συμμετεχόντων</a:t>
            </a:r>
          </a:p>
          <a:p>
            <a:r>
              <a:rPr lang="el-GR" dirty="0" smtClean="0"/>
              <a:t>Χρήση κρυπτογραφικών τεχνικών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Επιθέσεις </a:t>
            </a:r>
            <a:r>
              <a:rPr lang="en-US" dirty="0" smtClean="0"/>
              <a:t>Sniffing</a:t>
            </a:r>
            <a:r>
              <a:rPr lang="el-GR" dirty="0" smtClean="0"/>
              <a:t> 1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Επιθέσεις </a:t>
            </a:r>
            <a:r>
              <a:rPr lang="en-US" dirty="0" smtClean="0"/>
              <a:t>Sniffing</a:t>
            </a:r>
            <a:r>
              <a:rPr lang="el-GR" dirty="0" smtClean="0"/>
              <a:t> 2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90550" y="2039144"/>
            <a:ext cx="7962900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MAC address</a:t>
            </a:r>
            <a:endParaRPr lang="el-GR" dirty="0" smtClean="0"/>
          </a:p>
          <a:p>
            <a:r>
              <a:rPr lang="el-GR" dirty="0" smtClean="0"/>
              <a:t>Κάθε κάρτα Δικτύου </a:t>
            </a:r>
            <a:r>
              <a:rPr lang="el-GR" dirty="0" err="1" smtClean="0"/>
              <a:t>Διευθυνσιοδοτείται</a:t>
            </a:r>
            <a:r>
              <a:rPr lang="el-GR" dirty="0" smtClean="0"/>
              <a:t> μοναδικά </a:t>
            </a:r>
          </a:p>
          <a:p>
            <a:r>
              <a:rPr lang="el-GR" dirty="0" smtClean="0"/>
              <a:t>Έχει αποδοθεί στο υλικό από τον κατασκευαστή</a:t>
            </a:r>
          </a:p>
          <a:p>
            <a:r>
              <a:rPr lang="en-US" dirty="0" smtClean="0"/>
              <a:t>media access control</a:t>
            </a:r>
            <a:endParaRPr lang="el-GR" dirty="0" smtClean="0"/>
          </a:p>
          <a:p>
            <a:r>
              <a:rPr lang="el-GR" dirty="0" smtClean="0"/>
              <a:t>Εύκολη να υλοποιηθεί με τη βοήθεια προϊόντων λογισμικού</a:t>
            </a:r>
          </a:p>
          <a:p>
            <a:r>
              <a:rPr lang="el-GR" dirty="0" smtClean="0"/>
              <a:t>Θα πρέπει να χρησιμοποιούνται </a:t>
            </a:r>
            <a:r>
              <a:rPr lang="el-GR" dirty="0" err="1" smtClean="0"/>
              <a:t>διεπαφές</a:t>
            </a:r>
            <a:r>
              <a:rPr lang="el-GR" dirty="0" smtClean="0"/>
              <a:t> δικτύου (NIC) στις οποίες να μην είναι δυνατή η αλλαγή της διεύθυνσης που έχει αποδώσει ο κατασκευαστής τους.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 Spoofing</a:t>
            </a:r>
            <a:r>
              <a:rPr lang="el-GR" dirty="0" smtClean="0"/>
              <a:t> 1</a:t>
            </a:r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 Spoofing</a:t>
            </a:r>
            <a:r>
              <a:rPr lang="el-GR" dirty="0" smtClean="0"/>
              <a:t> 2</a:t>
            </a:r>
            <a:endParaRPr lang="el-G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82443" y="1481138"/>
            <a:ext cx="6179114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Πραγματοποιείται τροποποιώντας τη διεύθυνση ΙΡ της προέλευσης (</a:t>
            </a:r>
            <a:r>
              <a:rPr lang="en-US" dirty="0" smtClean="0"/>
              <a:t>source</a:t>
            </a:r>
            <a:r>
              <a:rPr lang="el-GR" dirty="0" smtClean="0"/>
              <a:t> </a:t>
            </a:r>
            <a:r>
              <a:rPr lang="el-GR" dirty="0" err="1" smtClean="0"/>
              <a:t>address</a:t>
            </a:r>
            <a:r>
              <a:rPr lang="el-GR" dirty="0" smtClean="0"/>
              <a:t>). </a:t>
            </a:r>
          </a:p>
          <a:p>
            <a:r>
              <a:rPr lang="el-GR" dirty="0" smtClean="0"/>
              <a:t>Ο επιτιθέμενος  (</a:t>
            </a:r>
            <a:r>
              <a:rPr lang="el-GR" dirty="0" err="1" smtClean="0"/>
              <a:t>masquerade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Επίθεση </a:t>
            </a:r>
            <a:r>
              <a:rPr lang="en-US" dirty="0" smtClean="0"/>
              <a:t>IP Spoofing</a:t>
            </a: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Επιτρέπεται να κινούνται ελεύθερα</a:t>
            </a:r>
          </a:p>
          <a:p>
            <a:r>
              <a:rPr lang="el-GR" dirty="0" err="1" smtClean="0"/>
              <a:t>Ενα</a:t>
            </a:r>
            <a:r>
              <a:rPr lang="el-GR" dirty="0" smtClean="0"/>
              <a:t> ICMP πακέτο περιέχει και ένα προαιρετικό πεδίο </a:t>
            </a:r>
            <a:r>
              <a:rPr lang="el-GR" dirty="0" err="1" smtClean="0"/>
              <a:t>Data</a:t>
            </a:r>
            <a:r>
              <a:rPr lang="el-GR" dirty="0" smtClean="0"/>
              <a:t>.</a:t>
            </a:r>
          </a:p>
          <a:p>
            <a:r>
              <a:rPr lang="el-GR" dirty="0" smtClean="0"/>
              <a:t>Πολύ συχνή σε επιθέσεις άρνησης εξυπηρέτησης (</a:t>
            </a:r>
            <a:r>
              <a:rPr lang="el-GR" dirty="0" err="1" smtClean="0"/>
              <a:t>Denial</a:t>
            </a:r>
            <a:r>
              <a:rPr lang="el-GR" dirty="0" smtClean="0"/>
              <a:t> </a:t>
            </a:r>
            <a:r>
              <a:rPr lang="el-GR" dirty="0" err="1" smtClean="0"/>
              <a:t>of</a:t>
            </a:r>
            <a:r>
              <a:rPr lang="el-GR" dirty="0" smtClean="0"/>
              <a:t> </a:t>
            </a:r>
            <a:r>
              <a:rPr lang="el-GR" dirty="0" err="1" smtClean="0"/>
              <a:t>Service</a:t>
            </a:r>
            <a:r>
              <a:rPr lang="el-GR" dirty="0" smtClean="0"/>
              <a:t> -</a:t>
            </a:r>
          </a:p>
          <a:p>
            <a:r>
              <a:rPr lang="en-US" dirty="0" err="1" smtClean="0"/>
              <a:t>DoS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ICMP</a:t>
            </a:r>
            <a:r>
              <a:rPr lang="el-GR" dirty="0" smtClean="0"/>
              <a:t> - </a:t>
            </a:r>
            <a:r>
              <a:rPr lang="en-US" dirty="0" smtClean="0"/>
              <a:t>Ping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Αντιστοίχιση μεταξύ των IP διευθύνσεων των κόμβων και των διευθύνσεων MAC των </a:t>
            </a:r>
            <a:r>
              <a:rPr lang="el-GR" dirty="0" err="1" smtClean="0"/>
              <a:t>διεπαφών</a:t>
            </a:r>
            <a:r>
              <a:rPr lang="el-GR" dirty="0" smtClean="0"/>
              <a:t> τους</a:t>
            </a:r>
          </a:p>
          <a:p>
            <a:r>
              <a:rPr lang="el-GR" dirty="0" smtClean="0"/>
              <a:t>Το πρωτόκολλο που καθορίζει τον τρόπο δημιουργίας και διαχείρισής τους ονομάζεται </a:t>
            </a:r>
            <a:r>
              <a:rPr lang="en-US" dirty="0" smtClean="0"/>
              <a:t>Address Resolution Protocol (ARP).</a:t>
            </a:r>
            <a:endParaRPr lang="el-GR" dirty="0" smtClean="0"/>
          </a:p>
          <a:p>
            <a:r>
              <a:rPr lang="el-GR" dirty="0" smtClean="0"/>
              <a:t>Αν ένας επιτιθέμενος αποκτήσει πρόσβαση στον πίνακα αυτό δυο κόμβων που επικοινωνούν, μπορεί να τους αναγκάσει να διοχετεύουν όλη την πληροφορία μέσω του επιτιθέμενου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ARP Poisoning</a:t>
            </a:r>
            <a:r>
              <a:rPr lang="el-GR" i="1" dirty="0" smtClean="0"/>
              <a:t> 1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err="1" smtClean="0"/>
              <a:t>Αυθεντικοποίηση</a:t>
            </a:r>
            <a:r>
              <a:rPr lang="el-GR" b="1" dirty="0" smtClean="0"/>
              <a:t>: </a:t>
            </a:r>
            <a:r>
              <a:rPr lang="el-GR" dirty="0" smtClean="0"/>
              <a:t>Είναι η διαδικασία της επιβεβαίωσης της ταυτότητας των πελατών.</a:t>
            </a:r>
          </a:p>
          <a:p>
            <a:r>
              <a:rPr lang="el-GR" b="1" dirty="0" smtClean="0"/>
              <a:t>Εξουσιοδότηση: </a:t>
            </a:r>
            <a:r>
              <a:rPr lang="el-GR" dirty="0" smtClean="0"/>
              <a:t>λειτουργίες ελέγχου πρόσβασης σε πόρους</a:t>
            </a:r>
          </a:p>
          <a:p>
            <a:r>
              <a:rPr lang="el-GR" b="1" dirty="0" smtClean="0"/>
              <a:t>Αδυναμία Αποποίησης: </a:t>
            </a:r>
            <a:r>
              <a:rPr lang="el-GR" dirty="0" smtClean="0"/>
              <a:t>ο πελάτης δεν μπορεί να αποποιηθεί (αρνηθεί) την ευθύνη για την εκτέλεση μιας ενέργειας από μέρους του (σύστημα επιθεώρησης και καταγραφής)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Χαρακτηριστικά ασφάλειας Διαδικτυακών Εφαρμογών</a:t>
            </a:r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ARP Poisoning</a:t>
            </a:r>
            <a:r>
              <a:rPr lang="el-GR" i="1" dirty="0" smtClean="0"/>
              <a:t> 2</a:t>
            </a:r>
            <a:endParaRPr lang="el-G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9586" y="1481138"/>
            <a:ext cx="6984827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three-way handshake</a:t>
            </a:r>
            <a:endParaRPr lang="el-GR" dirty="0" smtClean="0"/>
          </a:p>
          <a:p>
            <a:r>
              <a:rPr lang="el-GR" dirty="0" smtClean="0"/>
              <a:t>ο εισβολέας αρχικοποιεί συνεχώς συνδέσεις (στέλνοντας </a:t>
            </a:r>
            <a:r>
              <a:rPr lang="el-GR" dirty="0" err="1" smtClean="0"/>
              <a:t>segments</a:t>
            </a:r>
            <a:r>
              <a:rPr lang="el-GR" dirty="0" smtClean="0"/>
              <a:t> με το </a:t>
            </a:r>
            <a:r>
              <a:rPr lang="el-GR" dirty="0" err="1" smtClean="0"/>
              <a:t>SYN</a:t>
            </a:r>
            <a:r>
              <a:rPr lang="el-GR" dirty="0" smtClean="0"/>
              <a:t> </a:t>
            </a:r>
            <a:r>
              <a:rPr lang="el-GR" dirty="0" err="1" smtClean="0"/>
              <a:t>flag</a:t>
            </a:r>
            <a:endParaRPr lang="el-GR" dirty="0" smtClean="0"/>
          </a:p>
          <a:p>
            <a:r>
              <a:rPr lang="el-GR" dirty="0" smtClean="0"/>
              <a:t>Δεσμεύονται συνεχώς πόροι ως την τελική εξάντληση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SYN</a:t>
            </a:r>
            <a:r>
              <a:rPr lang="en-US" dirty="0" smtClean="0"/>
              <a:t> flood attack</a:t>
            </a:r>
            <a:r>
              <a:rPr lang="el-GR" dirty="0" smtClean="0"/>
              <a:t> - </a:t>
            </a:r>
            <a:r>
              <a:rPr lang="en-US" dirty="0" smtClean="0"/>
              <a:t>TCP</a:t>
            </a: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714752"/>
            <a:ext cx="4211833" cy="3143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 Το DNS, «τηλεφωνικό κατάλογό» του ΙΝΤΕΡΝΕΤ.</a:t>
            </a:r>
          </a:p>
          <a:p>
            <a:r>
              <a:rPr lang="el-GR" dirty="0" smtClean="0"/>
              <a:t> Το SMTP, που είναι το βασικό στοιχείο λειτουργίας του e-</a:t>
            </a:r>
            <a:r>
              <a:rPr lang="el-GR" dirty="0" err="1" smtClean="0"/>
              <a:t>mail</a:t>
            </a:r>
            <a:r>
              <a:rPr lang="el-GR" dirty="0" smtClean="0"/>
              <a:t> («ταχυδρομείου» στο Internet).</a:t>
            </a:r>
          </a:p>
          <a:p>
            <a:r>
              <a:rPr lang="el-GR" dirty="0" smtClean="0"/>
              <a:t> Το HTTP, το οποίο είναι το πιο συχνά χρησιμοποιούμενο από τις διαδικτυακές εφαρμογές.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Βασικά πρωτόκολλα του επιπέδου εφαρμογής</a:t>
            </a:r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 smtClean="0"/>
              <a:t>Επίθεση ενδιάμεσου. </a:t>
            </a:r>
            <a:r>
              <a:rPr lang="en-US" dirty="0" smtClean="0"/>
              <a:t>monkey-in-the-middle</a:t>
            </a:r>
            <a:endParaRPr lang="el-GR" i="1" dirty="0" smtClean="0"/>
          </a:p>
          <a:p>
            <a:r>
              <a:rPr lang="el-GR" dirty="0" smtClean="0"/>
              <a:t>UDP πακέτο το οποίο μεταδίδεται χωρίς κρυπτογράφηση στον </a:t>
            </a:r>
            <a:r>
              <a:rPr lang="en-US" dirty="0" err="1" smtClean="0"/>
              <a:t>dns</a:t>
            </a:r>
            <a:r>
              <a:rPr lang="en-US" dirty="0" smtClean="0"/>
              <a:t> server</a:t>
            </a:r>
            <a:endParaRPr lang="el-GR" dirty="0" smtClean="0"/>
          </a:p>
          <a:p>
            <a:r>
              <a:rPr lang="el-GR" dirty="0" smtClean="0"/>
              <a:t>Ο </a:t>
            </a:r>
            <a:r>
              <a:rPr lang="el-GR" dirty="0" err="1" smtClean="0"/>
              <a:t>resolver</a:t>
            </a:r>
            <a:r>
              <a:rPr lang="el-GR" dirty="0" smtClean="0"/>
              <a:t> μπορεί να οδηγηθεί σε μια διαφορετική τοποθεσία από την επιθυμητή, η οποία ενδέχεται να ελέγχεται</a:t>
            </a:r>
            <a:r>
              <a:rPr lang="en-US" dirty="0" smtClean="0"/>
              <a:t> </a:t>
            </a:r>
            <a:r>
              <a:rPr lang="el-GR" dirty="0" smtClean="0"/>
              <a:t>από τον επιτιθέμενο</a:t>
            </a:r>
            <a:endParaRPr lang="en-US" dirty="0" smtClean="0"/>
          </a:p>
          <a:p>
            <a:r>
              <a:rPr lang="en-US" dirty="0" smtClean="0"/>
              <a:t>Security Extensions </a:t>
            </a:r>
            <a:r>
              <a:rPr lang="en-US" dirty="0" err="1" smtClean="0"/>
              <a:t>του</a:t>
            </a:r>
            <a:r>
              <a:rPr lang="en-US" dirty="0" smtClean="0"/>
              <a:t> DNS (DNSSEC)</a:t>
            </a:r>
          </a:p>
          <a:p>
            <a:r>
              <a:rPr lang="en-US" dirty="0" smtClean="0"/>
              <a:t>Me k</a:t>
            </a:r>
            <a:r>
              <a:rPr lang="el-GR" dirty="0" err="1" smtClean="0"/>
              <a:t>ρυπτογραφία</a:t>
            </a:r>
            <a:r>
              <a:rPr lang="el-GR" dirty="0" smtClean="0"/>
              <a:t> διασφαλίζεται η αυθεντικότητα του κάθε μηνύματος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 Interception</a:t>
            </a:r>
            <a:r>
              <a:rPr lang="el-GR" dirty="0" smtClean="0"/>
              <a:t> 1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 Interception</a:t>
            </a:r>
            <a:r>
              <a:rPr lang="el-GR" dirty="0" smtClean="0"/>
              <a:t> 2</a:t>
            </a:r>
            <a:endParaRPr lang="el-G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81138"/>
            <a:ext cx="8704615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Επίθεση ενδιάμεσου (</a:t>
            </a:r>
            <a:r>
              <a:rPr lang="en-US" dirty="0" smtClean="0"/>
              <a:t>man-in-the-middle)</a:t>
            </a:r>
            <a:endParaRPr lang="el-GR" dirty="0" smtClean="0"/>
          </a:p>
          <a:p>
            <a:r>
              <a:rPr lang="el-GR" dirty="0" smtClean="0"/>
              <a:t>Ο </a:t>
            </a:r>
            <a:r>
              <a:rPr lang="en-US" dirty="0" smtClean="0"/>
              <a:t>DNS </a:t>
            </a:r>
            <a:r>
              <a:rPr lang="el-GR" dirty="0" smtClean="0"/>
              <a:t>δίνει σκόπιμα λανθασμένες τοποθεσίες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Betrayal by Trusted Server</a:t>
            </a:r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</a:t>
            </a:r>
            <a:r>
              <a:rPr lang="el-GR" dirty="0" err="1" smtClean="0"/>
              <a:t>ατανεμημένη</a:t>
            </a:r>
            <a:r>
              <a:rPr lang="el-GR" dirty="0" smtClean="0"/>
              <a:t> επίθεση άρνησης εξυπηρέτησης (</a:t>
            </a:r>
            <a:r>
              <a:rPr lang="el-GR" dirty="0" err="1" smtClean="0"/>
              <a:t>DDoS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n-US" dirty="0" smtClean="0"/>
              <a:t>K</a:t>
            </a:r>
            <a:r>
              <a:rPr lang="el-GR" dirty="0" err="1" smtClean="0"/>
              <a:t>ατακλυσμό</a:t>
            </a:r>
            <a:r>
              <a:rPr lang="el-GR" dirty="0" smtClean="0"/>
              <a:t> ενός εξυπηρετητή</a:t>
            </a:r>
            <a:r>
              <a:rPr lang="en-US" dirty="0" smtClean="0"/>
              <a:t> </a:t>
            </a:r>
            <a:r>
              <a:rPr lang="el-GR" dirty="0" smtClean="0"/>
              <a:t>από πακέτα</a:t>
            </a:r>
            <a:endParaRPr lang="en-US" dirty="0" smtClean="0"/>
          </a:p>
          <a:p>
            <a:r>
              <a:rPr lang="el-GR" dirty="0" smtClean="0"/>
              <a:t> Πακέτα τύπου </a:t>
            </a:r>
            <a:r>
              <a:rPr lang="en-US" dirty="0" smtClean="0"/>
              <a:t>ICMP.</a:t>
            </a:r>
          </a:p>
          <a:p>
            <a:r>
              <a:rPr lang="el-GR" dirty="0" smtClean="0"/>
              <a:t> Πακέτα ερωτημάτων (</a:t>
            </a:r>
            <a:r>
              <a:rPr lang="en-US" dirty="0" smtClean="0"/>
              <a:t>queries).</a:t>
            </a:r>
          </a:p>
          <a:p>
            <a:r>
              <a:rPr lang="el-GR" dirty="0" smtClean="0"/>
              <a:t>Αναχαίτιση επιθέσεων </a:t>
            </a:r>
            <a:r>
              <a:rPr lang="el-GR" dirty="0" err="1" smtClean="0"/>
              <a:t>DDoS</a:t>
            </a:r>
            <a:r>
              <a:rPr lang="el-GR" dirty="0" smtClean="0"/>
              <a:t> με χρήση κατάλληλου φιλτραρίσματος</a:t>
            </a:r>
            <a:r>
              <a:rPr lang="en-US" dirty="0" smtClean="0"/>
              <a:t> </a:t>
            </a:r>
            <a:r>
              <a:rPr lang="el-GR" dirty="0" smtClean="0"/>
              <a:t>πακέτων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Denial of Service</a:t>
            </a:r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σύστημα DNS έχει ιεραρχική δομή οργάνωσης</a:t>
            </a:r>
          </a:p>
          <a:p>
            <a:r>
              <a:rPr lang="en-US" dirty="0" smtClean="0"/>
              <a:t>E</a:t>
            </a:r>
            <a:r>
              <a:rPr lang="el-GR" dirty="0" err="1" smtClean="0"/>
              <a:t>ισαγωγή</a:t>
            </a:r>
            <a:r>
              <a:rPr lang="el-GR" dirty="0" smtClean="0"/>
              <a:t> πλαστών εγγραφών δεδομένων</a:t>
            </a:r>
            <a:endParaRPr lang="en-US" dirty="0" smtClean="0"/>
          </a:p>
          <a:p>
            <a:r>
              <a:rPr lang="el-GR" dirty="0" smtClean="0"/>
              <a:t>Σε μια μνήμη (</a:t>
            </a:r>
            <a:r>
              <a:rPr lang="en-US" dirty="0" smtClean="0"/>
              <a:t>cache)</a:t>
            </a:r>
            <a:r>
              <a:rPr lang="el-GR" dirty="0" smtClean="0"/>
              <a:t> του </a:t>
            </a:r>
            <a:r>
              <a:rPr lang="en-US" dirty="0" smtClean="0"/>
              <a:t>DNS server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Poisoning</a:t>
            </a:r>
            <a:endParaRPr lang="el-G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Να αποφεύγονται τα μοναδικά σημεία </a:t>
            </a:r>
            <a:r>
              <a:rPr lang="en-US" dirty="0" err="1" smtClean="0"/>
              <a:t>αστοχίας</a:t>
            </a:r>
            <a:r>
              <a:rPr lang="en-US" dirty="0" smtClean="0"/>
              <a:t> (single points of failure),</a:t>
            </a:r>
            <a:endParaRPr lang="el-GR" dirty="0" smtClean="0"/>
          </a:p>
          <a:p>
            <a:r>
              <a:rPr lang="el-GR" dirty="0" smtClean="0"/>
              <a:t>Να μπορεί να ανακάμψει μετά από μια επίθεση (</a:t>
            </a:r>
            <a:r>
              <a:rPr lang="en-US" dirty="0" smtClean="0"/>
              <a:t>resilience)</a:t>
            </a:r>
            <a:endParaRPr lang="el-GR" dirty="0" smtClean="0"/>
          </a:p>
          <a:p>
            <a:r>
              <a:rPr lang="el-GR" dirty="0" smtClean="0"/>
              <a:t>Να παρέχει </a:t>
            </a:r>
            <a:r>
              <a:rPr lang="el-GR" dirty="0" err="1" smtClean="0"/>
              <a:t>αυθεντικοποίηση</a:t>
            </a:r>
            <a:endParaRPr lang="el-GR" dirty="0" smtClean="0"/>
          </a:p>
          <a:p>
            <a:r>
              <a:rPr lang="el-GR" dirty="0" smtClean="0"/>
              <a:t>κατάλληλη εξουσιοδότηση -  δικαιώματα</a:t>
            </a:r>
          </a:p>
          <a:p>
            <a:r>
              <a:rPr lang="el-GR" dirty="0" smtClean="0"/>
              <a:t>Να διασφαλίζει την </a:t>
            </a:r>
            <a:r>
              <a:rPr lang="el-GR" dirty="0" err="1" smtClean="0"/>
              <a:t>ιδιωτικότητα</a:t>
            </a:r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Στόχοι Ασφάλειας</a:t>
            </a:r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έχουν πάντα τα ίδια κίνητρα </a:t>
            </a:r>
          </a:p>
          <a:p>
            <a:r>
              <a:rPr lang="el-GR" dirty="0" smtClean="0"/>
              <a:t>Δεν έχουν ίδιο τρόπο δράσης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Προφίλ επιτιθέμενων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Οικονομικές απώλειες</a:t>
            </a:r>
            <a:endParaRPr lang="en-US" dirty="0" smtClean="0"/>
          </a:p>
          <a:p>
            <a:r>
              <a:rPr lang="el-GR" dirty="0" smtClean="0"/>
              <a:t>Χάσιμο πολύτιμου χρόνου για αποκατάσταση </a:t>
            </a:r>
            <a:endParaRPr lang="en-US" dirty="0" smtClean="0"/>
          </a:p>
          <a:p>
            <a:r>
              <a:rPr lang="el-GR" dirty="0" smtClean="0"/>
              <a:t>Προσωπικά Δεδομένα</a:t>
            </a:r>
            <a:endParaRPr lang="en-US" dirty="0" smtClean="0"/>
          </a:p>
          <a:p>
            <a:r>
              <a:rPr lang="el-GR" dirty="0" smtClean="0"/>
              <a:t>Καίριο πλήγμα στο κύρος και την αξιοπιστία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Λόγοι που επιβάλλουν την Ασφάλεια</a:t>
            </a:r>
            <a:endParaRPr lang="el-G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Στόχος τους είναι το προσωπικό, συνήθως οικονομικό, όφελος.</a:t>
            </a:r>
          </a:p>
          <a:p>
            <a:endParaRPr lang="el-GR" dirty="0" smtClean="0"/>
          </a:p>
          <a:p>
            <a:r>
              <a:rPr lang="el-GR" dirty="0" smtClean="0"/>
              <a:t>Αναφέρονται συχνά και με τον όρο </a:t>
            </a:r>
            <a:r>
              <a:rPr lang="el-GR" dirty="0" err="1" smtClean="0"/>
              <a:t>crackers</a:t>
            </a:r>
            <a:r>
              <a:rPr lang="el-GR" dirty="0" smtClean="0"/>
              <a:t>.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Black</a:t>
            </a:r>
            <a:r>
              <a:rPr lang="el-GR" dirty="0" smtClean="0"/>
              <a:t>-</a:t>
            </a:r>
            <a:r>
              <a:rPr lang="el-GR" dirty="0" err="1" smtClean="0"/>
              <a:t>Hat</a:t>
            </a:r>
            <a:r>
              <a:rPr lang="el-GR" dirty="0" smtClean="0"/>
              <a:t> </a:t>
            </a:r>
            <a:r>
              <a:rPr lang="el-GR" dirty="0" err="1" smtClean="0"/>
              <a:t>hackers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Στόχος τους είναι ο εντοπισμός ευπαθειών, με σκοπό την αποκάλυψη και την μείωση ή απαλοιφή τους. </a:t>
            </a:r>
          </a:p>
          <a:p>
            <a:r>
              <a:rPr lang="el-GR" dirty="0" smtClean="0"/>
              <a:t>Φροντίζουν να μην προκαλέσουν ζημία σε συστήματα ή δεδομένα</a:t>
            </a:r>
          </a:p>
          <a:p>
            <a:r>
              <a:rPr lang="el-GR" dirty="0" smtClean="0"/>
              <a:t>Κοινοποιούν το πρόβλημα στις αρμόδιες αρχές και οργανισμούς για να αντιμετωπιστεί.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White</a:t>
            </a:r>
            <a:r>
              <a:rPr lang="el-GR" dirty="0" smtClean="0"/>
              <a:t>-</a:t>
            </a:r>
            <a:r>
              <a:rPr lang="el-GR" dirty="0" err="1" smtClean="0"/>
              <a:t>Hat</a:t>
            </a:r>
            <a:r>
              <a:rPr lang="el-GR" dirty="0" smtClean="0"/>
              <a:t> </a:t>
            </a:r>
            <a:r>
              <a:rPr lang="el-GR" dirty="0" err="1" smtClean="0"/>
              <a:t>hackers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Στόχος τους είναι, επίσης, ο εντοπισμός ευπαθειών.</a:t>
            </a:r>
          </a:p>
          <a:p>
            <a:r>
              <a:rPr lang="el-GR" dirty="0" smtClean="0"/>
              <a:t> Η διαφορά με τους </a:t>
            </a:r>
            <a:r>
              <a:rPr lang="el-GR" dirty="0" err="1" smtClean="0"/>
              <a:t>White</a:t>
            </a:r>
            <a:r>
              <a:rPr lang="el-GR" dirty="0" smtClean="0"/>
              <a:t>-</a:t>
            </a:r>
            <a:r>
              <a:rPr lang="el-GR" dirty="0" err="1" smtClean="0"/>
              <a:t>Hat</a:t>
            </a:r>
            <a:r>
              <a:rPr lang="el-GR" dirty="0" smtClean="0"/>
              <a:t> </a:t>
            </a:r>
            <a:r>
              <a:rPr lang="el-GR" dirty="0" err="1" smtClean="0"/>
              <a:t>hackers</a:t>
            </a:r>
            <a:r>
              <a:rPr lang="el-GR" dirty="0" smtClean="0"/>
              <a:t> έγκειται στο ότι δεν τις αποκαλύπτουν στις αρμόδιες αρχές και οργανισμούς</a:t>
            </a:r>
          </a:p>
          <a:p>
            <a:r>
              <a:rPr lang="el-GR" dirty="0" smtClean="0"/>
              <a:t>Παίρνουν την κατάσταση στα χέρια τους και αντεπιτίθενται σε τυχόν επιθέσεις</a:t>
            </a:r>
          </a:p>
          <a:p>
            <a:r>
              <a:rPr lang="el-GR" dirty="0" smtClean="0"/>
              <a:t>Κοινοποιούν σε επιλεγμένο κοινό.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Grey</a:t>
            </a:r>
            <a:r>
              <a:rPr lang="el-GR" dirty="0" smtClean="0"/>
              <a:t>-</a:t>
            </a:r>
            <a:r>
              <a:rPr lang="el-GR" dirty="0" err="1" smtClean="0"/>
              <a:t>Hat</a:t>
            </a:r>
            <a:r>
              <a:rPr lang="el-GR" dirty="0" smtClean="0"/>
              <a:t> </a:t>
            </a:r>
            <a:r>
              <a:rPr lang="el-GR" dirty="0" err="1" smtClean="0"/>
              <a:t>hackers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διαθέτουν εξειδικευμένες γνώσεις</a:t>
            </a:r>
          </a:p>
          <a:p>
            <a:r>
              <a:rPr lang="el-GR" dirty="0" smtClean="0"/>
              <a:t>Χρησιμοποιούν έτοιμα εργαλεία </a:t>
            </a:r>
            <a:r>
              <a:rPr lang="en-US" dirty="0" smtClean="0"/>
              <a:t>(hacking tools)</a:t>
            </a:r>
            <a:endParaRPr lang="el-GR" dirty="0" smtClean="0"/>
          </a:p>
          <a:p>
            <a:r>
              <a:rPr lang="el-GR" dirty="0" smtClean="0"/>
              <a:t>Στόχος η δυσφήμιση ή απλά για να διασκεδάσουν</a:t>
            </a:r>
          </a:p>
          <a:p>
            <a:r>
              <a:rPr lang="el-GR" dirty="0" smtClean="0"/>
              <a:t>Δεν έχουν επίγνωση της κρισιμότητας της κατάστασης</a:t>
            </a:r>
          </a:p>
          <a:p>
            <a:r>
              <a:rPr lang="el-GR" dirty="0" smtClean="0"/>
              <a:t>Μικροί σε ηλικία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 Kiddies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cyber spies</a:t>
            </a:r>
            <a:endParaRPr lang="el-GR" dirty="0" smtClean="0"/>
          </a:p>
          <a:p>
            <a:r>
              <a:rPr lang="el-GR" dirty="0" smtClean="0"/>
              <a:t>Μισθώνονται από τρίτους</a:t>
            </a:r>
          </a:p>
          <a:p>
            <a:r>
              <a:rPr lang="el-GR" dirty="0" smtClean="0"/>
              <a:t>Διεισδύσουν σε ένα δίκτυο- στόχο, ώστε να υποκλέψουν συγκεκριμένες πληροφορίες,</a:t>
            </a:r>
          </a:p>
          <a:p>
            <a:r>
              <a:rPr lang="el-GR" dirty="0" smtClean="0"/>
              <a:t>Εταιρική κατασκοπία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Κυβερνο</a:t>
            </a:r>
            <a:r>
              <a:rPr lang="el-GR" dirty="0" smtClean="0"/>
              <a:t>-κατάσκοποι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Στόχος το προσωπικό τους οικονομικό όφελος ή η οικονομική καταστροφή του ιδιοκτήτη του δικτύου-στόχου</a:t>
            </a:r>
          </a:p>
          <a:p>
            <a:r>
              <a:rPr lang="en-US" dirty="0" smtClean="0"/>
              <a:t>S</a:t>
            </a:r>
            <a:r>
              <a:rPr lang="el-GR" dirty="0" err="1" smtClean="0"/>
              <a:t>pamming</a:t>
            </a:r>
            <a:endParaRPr lang="el-GR" dirty="0" smtClean="0"/>
          </a:p>
          <a:p>
            <a:r>
              <a:rPr lang="en-US" dirty="0" smtClean="0"/>
              <a:t>P</a:t>
            </a:r>
            <a:r>
              <a:rPr lang="el-GR" dirty="0" err="1" smtClean="0"/>
              <a:t>hishing</a:t>
            </a:r>
            <a:endParaRPr lang="el-GR" dirty="0" smtClean="0"/>
          </a:p>
          <a:p>
            <a:r>
              <a:rPr lang="el-GR" dirty="0" smtClean="0"/>
              <a:t>Απάτες με στόχο πάντα το οικονομικό κέρδος.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Κυβερνο</a:t>
            </a:r>
            <a:r>
              <a:rPr lang="el-GR" dirty="0" smtClean="0"/>
              <a:t>-εγκληματίες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Cyberterrorists</a:t>
            </a:r>
            <a:endParaRPr lang="el-GR" dirty="0" smtClean="0"/>
          </a:p>
          <a:p>
            <a:r>
              <a:rPr lang="el-GR" dirty="0" smtClean="0"/>
              <a:t>τρομοκράτηση με επιθέσεις</a:t>
            </a:r>
          </a:p>
          <a:p>
            <a:r>
              <a:rPr lang="el-GR" dirty="0" smtClean="0"/>
              <a:t>Κατανεμημένης άρνησης εξυπηρέτησης </a:t>
            </a:r>
            <a:r>
              <a:rPr lang="en-US" dirty="0" smtClean="0"/>
              <a:t>(</a:t>
            </a:r>
            <a:r>
              <a:rPr lang="en-US" dirty="0" err="1" smtClean="0"/>
              <a:t>DDoS</a:t>
            </a:r>
            <a:r>
              <a:rPr lang="en-US" dirty="0" smtClean="0"/>
              <a:t>)</a:t>
            </a:r>
            <a:endParaRPr lang="el-GR" dirty="0" smtClean="0"/>
          </a:p>
          <a:p>
            <a:r>
              <a:rPr lang="el-GR" dirty="0" smtClean="0"/>
              <a:t>Προπαγανδιστικούς σκοπούς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err="1" smtClean="0"/>
              <a:t>κυβερνο</a:t>
            </a:r>
            <a:r>
              <a:rPr lang="el-GR" dirty="0" smtClean="0"/>
              <a:t>-τρομοκράτες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Εσωτερικοί  χρήστες</a:t>
            </a:r>
          </a:p>
          <a:p>
            <a:r>
              <a:rPr lang="el-GR" dirty="0" smtClean="0"/>
              <a:t>Είτε ακούσια ή εκούσια </a:t>
            </a:r>
          </a:p>
          <a:p>
            <a:r>
              <a:rPr lang="el-GR" dirty="0" smtClean="0"/>
              <a:t>Αποκαλύπτουν πληροφορίες</a:t>
            </a:r>
          </a:p>
          <a:p>
            <a:r>
              <a:rPr lang="el-GR" dirty="0" smtClean="0"/>
              <a:t>Εισάγουν κακόβουλο λογισμικό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Insiders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Αναζήτηση πληροφοριών για το στόχο</a:t>
            </a:r>
          </a:p>
          <a:p>
            <a:r>
              <a:rPr lang="el-GR" dirty="0" smtClean="0"/>
              <a:t>Απόπειρα απόκτησης πρόσβασης</a:t>
            </a:r>
          </a:p>
          <a:p>
            <a:r>
              <a:rPr lang="el-GR" dirty="0" smtClean="0"/>
              <a:t>Τροποποίηση ρυθμίσεων</a:t>
            </a:r>
          </a:p>
          <a:p>
            <a:r>
              <a:rPr lang="el-GR" dirty="0" smtClean="0"/>
              <a:t>Διαγραφή ιχνών</a:t>
            </a:r>
          </a:p>
          <a:p>
            <a:r>
              <a:rPr lang="el-GR" dirty="0" smtClean="0"/>
              <a:t>Αναζήτηση πρόσθετων πληροφοριών μέσα από το δίκτυο</a:t>
            </a:r>
          </a:p>
          <a:p>
            <a:r>
              <a:rPr lang="el-GR" dirty="0" smtClean="0"/>
              <a:t>Πρόκληση ζημιάς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Μεθοδολογία επίθεσης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Διαχωρίζει δύο δίκτυα με διαφορετικό βαθμό εμπιστοσύνης</a:t>
            </a:r>
          </a:p>
          <a:p>
            <a:r>
              <a:rPr lang="el-GR" dirty="0" smtClean="0"/>
              <a:t>Δύο βασικές κατηγορίες</a:t>
            </a:r>
          </a:p>
          <a:p>
            <a:pPr lvl="1"/>
            <a:r>
              <a:rPr lang="el-GR" dirty="0" smtClean="0"/>
              <a:t>Προσωπικά, τα οποία στοχεύουν στην προστασία ενός κόμβου</a:t>
            </a:r>
          </a:p>
          <a:p>
            <a:pPr lvl="1"/>
            <a:r>
              <a:rPr lang="el-GR" dirty="0" smtClean="0"/>
              <a:t>Δικτυακά, τα οποία χρησιμοποιούνται για την προστασία ολόκληρου δικτύου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Τείχος προστασίας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κόστος της παραβίασης του </a:t>
            </a:r>
            <a:r>
              <a:rPr lang="el-GR" dirty="0" err="1" smtClean="0"/>
              <a:t>κρυπτομηνύματος</a:t>
            </a:r>
            <a:r>
              <a:rPr lang="el-GR" dirty="0" smtClean="0"/>
              <a:t>, υπερβαίνει την αξία των πληροφοριών</a:t>
            </a:r>
          </a:p>
          <a:p>
            <a:r>
              <a:rPr lang="el-GR" dirty="0" smtClean="0"/>
              <a:t>Ο χρόνος που απαιτείται για τη διαδικασία της </a:t>
            </a:r>
            <a:r>
              <a:rPr lang="el-GR" dirty="0" err="1" smtClean="0"/>
              <a:t>κρυπτανάλυσης</a:t>
            </a:r>
            <a:r>
              <a:rPr lang="el-GR" dirty="0" smtClean="0"/>
              <a:t> υπερβαίνει την ωφέλιμη διάρκεια ζωής των λαμβανομένων πληροφοριών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Ένα κρυπτογραφικό σύστημα θεωρείται ασφαλές όταν</a:t>
            </a:r>
            <a:endParaRPr lang="el-G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Όλη η κίνηση μεταξύ των δικτύων πρέπει να διέρχεται μέσα από το </a:t>
            </a:r>
            <a:r>
              <a:rPr lang="el-GR" dirty="0" err="1" smtClean="0"/>
              <a:t>firewall</a:t>
            </a:r>
            <a:endParaRPr lang="el-GR" dirty="0" smtClean="0"/>
          </a:p>
          <a:p>
            <a:r>
              <a:rPr lang="el-GR" dirty="0" smtClean="0"/>
              <a:t>Μόνον η κίνηση που καθορίζεται από την πολιτική που εφαρμόζει το </a:t>
            </a:r>
            <a:r>
              <a:rPr lang="el-GR" dirty="0" err="1" smtClean="0"/>
              <a:t>firewall</a:t>
            </a:r>
            <a:r>
              <a:rPr lang="el-GR" dirty="0" smtClean="0"/>
              <a:t>, επιτρέπεται να περάσει από αυτό.</a:t>
            </a:r>
          </a:p>
          <a:p>
            <a:r>
              <a:rPr lang="el-GR" dirty="0" smtClean="0"/>
              <a:t>Το </a:t>
            </a:r>
            <a:r>
              <a:rPr lang="el-GR" dirty="0" err="1" smtClean="0"/>
              <a:t>firewall</a:t>
            </a:r>
            <a:r>
              <a:rPr lang="el-GR" dirty="0" smtClean="0"/>
              <a:t> πρέπει να είναι απαραβίαστο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Σχεδιασμός μιας διάταξης </a:t>
            </a:r>
            <a:r>
              <a:rPr lang="en-US" dirty="0" smtClean="0"/>
              <a:t>firewall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Φιλτράρισμα πακέτων (</a:t>
            </a:r>
            <a:r>
              <a:rPr lang="en-US" dirty="0" smtClean="0"/>
              <a:t>Packet Filters).</a:t>
            </a:r>
          </a:p>
          <a:p>
            <a:r>
              <a:rPr lang="el-GR" dirty="0" smtClean="0"/>
              <a:t>Πύλες κυκλώματος (</a:t>
            </a:r>
            <a:r>
              <a:rPr lang="en-US" dirty="0" smtClean="0"/>
              <a:t>Circuit-level Gateways).</a:t>
            </a:r>
          </a:p>
          <a:p>
            <a:r>
              <a:rPr lang="el-GR" dirty="0" smtClean="0"/>
              <a:t>Πύλες εφαρμογών (</a:t>
            </a:r>
            <a:r>
              <a:rPr lang="en-US" dirty="0" smtClean="0"/>
              <a:t>Application-level Gateways).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Είδη </a:t>
            </a:r>
            <a:r>
              <a:rPr lang="en-US" dirty="0" smtClean="0"/>
              <a:t>firewall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Επίθεση Ωμής Βίας (</a:t>
            </a:r>
            <a:r>
              <a:rPr lang="en-US" b="1" dirty="0" smtClean="0"/>
              <a:t>Brute-Force Attack):</a:t>
            </a:r>
            <a:endParaRPr lang="el-GR" b="1" dirty="0" smtClean="0"/>
          </a:p>
          <a:p>
            <a:pPr lvl="1"/>
            <a:r>
              <a:rPr lang="el-GR" dirty="0" smtClean="0"/>
              <a:t>εξαντλητικής αναζήτησης</a:t>
            </a:r>
          </a:p>
          <a:p>
            <a:pPr lvl="1"/>
            <a:r>
              <a:rPr lang="el-GR" sz="2400" dirty="0" smtClean="0"/>
              <a:t>δοκιμάζοντας όλους τους πιθανούς συνδυασμούς του αλφαβήτου</a:t>
            </a:r>
            <a:endParaRPr lang="el-GR" dirty="0" smtClean="0"/>
          </a:p>
          <a:p>
            <a:r>
              <a:rPr lang="el-GR" b="1" dirty="0" smtClean="0"/>
              <a:t>Επίθεση Στατιστικής Ανάλυσης (</a:t>
            </a:r>
            <a:r>
              <a:rPr lang="el-GR" b="1" dirty="0" err="1" smtClean="0"/>
              <a:t>Statistical</a:t>
            </a:r>
            <a:r>
              <a:rPr lang="el-GR" b="1" dirty="0" smtClean="0"/>
              <a:t> </a:t>
            </a:r>
            <a:r>
              <a:rPr lang="el-GR" b="1" dirty="0" err="1" smtClean="0"/>
              <a:t>Analysis</a:t>
            </a:r>
            <a:r>
              <a:rPr lang="el-GR" b="1" dirty="0" smtClean="0"/>
              <a:t> </a:t>
            </a:r>
            <a:r>
              <a:rPr lang="el-GR" b="1" dirty="0" err="1" smtClean="0"/>
              <a:t>Attack</a:t>
            </a:r>
            <a:r>
              <a:rPr lang="el-GR" b="1" dirty="0" smtClean="0"/>
              <a:t>):</a:t>
            </a:r>
          </a:p>
          <a:p>
            <a:pPr lvl="1"/>
            <a:r>
              <a:rPr lang="el-GR" dirty="0" smtClean="0"/>
              <a:t>εγγενή χαρακτηριστικά της γλώσσας</a:t>
            </a:r>
          </a:p>
          <a:p>
            <a:pPr lvl="1"/>
            <a:r>
              <a:rPr lang="el-GR" dirty="0" smtClean="0"/>
              <a:t>Μέγεθος κλειδιού</a:t>
            </a:r>
          </a:p>
          <a:p>
            <a:pPr lvl="1"/>
            <a:r>
              <a:rPr lang="el-GR" dirty="0" smtClean="0"/>
              <a:t>τυπικές εκφράσεις</a:t>
            </a:r>
            <a:endParaRPr lang="el-GR" b="1" dirty="0" smtClean="0"/>
          </a:p>
          <a:p>
            <a:endParaRPr lang="el-GR" b="1" dirty="0" smtClean="0"/>
          </a:p>
          <a:p>
            <a:endParaRPr lang="el-GR" dirty="0" smtClean="0"/>
          </a:p>
          <a:p>
            <a:pPr lvl="1"/>
            <a:endParaRPr lang="el-GR" dirty="0" smtClean="0"/>
          </a:p>
          <a:p>
            <a:pPr lvl="1"/>
            <a:endParaRPr lang="el-G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Κρυπτανάλυση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Συμμετρικοί (</a:t>
            </a:r>
            <a:r>
              <a:rPr lang="en-US" dirty="0" smtClean="0"/>
              <a:t>symmetric) </a:t>
            </a:r>
            <a:r>
              <a:rPr lang="el-GR" dirty="0" smtClean="0"/>
              <a:t>αλγόριθμοι</a:t>
            </a:r>
          </a:p>
          <a:p>
            <a:pPr lvl="1"/>
            <a:r>
              <a:rPr lang="el-GR" sz="2400" dirty="0" smtClean="0"/>
              <a:t>Κρυπτογράφηση/αποκρυπτογράφηση με το ίδιο κλειδί</a:t>
            </a:r>
            <a:endParaRPr lang="el-GR" dirty="0" smtClean="0"/>
          </a:p>
          <a:p>
            <a:r>
              <a:rPr lang="el-GR" dirty="0" smtClean="0"/>
              <a:t>Ασύμμετροι (</a:t>
            </a:r>
            <a:r>
              <a:rPr lang="en-US" dirty="0" smtClean="0"/>
              <a:t>symmetric) </a:t>
            </a:r>
            <a:r>
              <a:rPr lang="el-GR" dirty="0" smtClean="0"/>
              <a:t>αλγόριθμοι</a:t>
            </a:r>
          </a:p>
          <a:p>
            <a:pPr lvl="1"/>
            <a:r>
              <a:rPr lang="el-GR" sz="2400" dirty="0" smtClean="0"/>
              <a:t>Κρυπτογράφηση/αποκρυπτογράφηση με </a:t>
            </a:r>
            <a:r>
              <a:rPr lang="el-GR" sz="2400" b="1" dirty="0" smtClean="0"/>
              <a:t>διαφορετικό</a:t>
            </a:r>
            <a:r>
              <a:rPr lang="el-GR" sz="2400" dirty="0" smtClean="0"/>
              <a:t> κλειδί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Αλγόριθμοι κρυπτογράφησης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 dirty="0" smtClean="0"/>
              <a:t>Συμμετρική κρυπτογραφία</a:t>
            </a:r>
            <a:endParaRPr lang="el-G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928934"/>
            <a:ext cx="920175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δημόσιο κλειδί είναι διαθέσιμο σε όλες τις άλλες οντότητες</a:t>
            </a:r>
          </a:p>
          <a:p>
            <a:r>
              <a:rPr lang="el-GR" dirty="0" smtClean="0"/>
              <a:t>Το ιδιωτικό κλειδί είναι αυστηρά γνωστό μόνο στη μια οντότητα.</a:t>
            </a:r>
          </a:p>
          <a:p>
            <a:r>
              <a:rPr lang="el-GR" b="1" dirty="0" smtClean="0"/>
              <a:t>Κάθε αρχικό κείμενο που κρυπτογραφείται με το ένα κλειδί, αποκρυπτογραφείται μόνο με το άλλο κλειδί του ίδιου ζεύγους.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 dirty="0" smtClean="0"/>
              <a:t>Ασύμμετρη κρυπτογραφία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</TotalTime>
  <Words>1390</Words>
  <PresentationFormat>Προβολή στην οθόνη (4:3)</PresentationFormat>
  <Paragraphs>221</Paragraphs>
  <Slides>51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51</vt:i4>
      </vt:variant>
    </vt:vector>
  </HeadingPairs>
  <TitlesOfParts>
    <vt:vector size="52" baseType="lpstr">
      <vt:lpstr>Συγκέντρωση</vt:lpstr>
      <vt:lpstr>ΠΜΣ «Διοίκηση Επιχειρήσεων με κατεύθυνση Πληροφοριακά Συστήματα Διοίκησης»</vt:lpstr>
      <vt:lpstr>Χαρακτηριστικά ασφάλειας Διαδικτυακών Εφαρμογών</vt:lpstr>
      <vt:lpstr>Χαρακτηριστικά ασφάλειας Διαδικτυακών Εφαρμογών</vt:lpstr>
      <vt:lpstr>Λόγοι που επιβάλλουν την Ασφάλεια</vt:lpstr>
      <vt:lpstr>Ένα κρυπτογραφικό σύστημα θεωρείται ασφαλές όταν</vt:lpstr>
      <vt:lpstr>Κρυπτανάλυση</vt:lpstr>
      <vt:lpstr>Αλγόριθμοι κρυπτογράφησης</vt:lpstr>
      <vt:lpstr>Συμμετρική κρυπτογραφία</vt:lpstr>
      <vt:lpstr>Ασύμμετρη κρυπτογραφία</vt:lpstr>
      <vt:lpstr>Προστασία της εμπιστευτικότητας</vt:lpstr>
      <vt:lpstr>Ψηφιακές Υπογραφές και Ψηφιακά Πιστοποιητικά</vt:lpstr>
      <vt:lpstr>Η χρήση ψηφιακών υπογραφών οφείλει να προσφέρει</vt:lpstr>
      <vt:lpstr>Εφαρμογή κρυπτογραφίας δημοσίου κλειδιού</vt:lpstr>
      <vt:lpstr>Συνόψιση- Συνάρτηση Κατακερματισμού</vt:lpstr>
      <vt:lpstr>Αλγόριθμοι Κρυπτογράφησης/ Ψηφιακής Υπογραφής </vt:lpstr>
      <vt:lpstr>Σχήμα ψηφιακής υπογραφή μηνύματος με χρήση RSA</vt:lpstr>
      <vt:lpstr>Τρωτά σημεία των Δικτύων</vt:lpstr>
      <vt:lpstr>Τύποι Επιθέσεων</vt:lpstr>
      <vt:lpstr>Πολιτική Ασφάλειας</vt:lpstr>
      <vt:lpstr>ISO/IEC 17799:2005 (1)</vt:lpstr>
      <vt:lpstr>ISO/IEC 17799:2005 (2)</vt:lpstr>
      <vt:lpstr>Συνιστώσες Ασφάλειας</vt:lpstr>
      <vt:lpstr>Επιθέσεις Sniffing 1</vt:lpstr>
      <vt:lpstr>Επιθέσεις Sniffing 2</vt:lpstr>
      <vt:lpstr>MAC Spoofing 1</vt:lpstr>
      <vt:lpstr>MAC Spoofing 2</vt:lpstr>
      <vt:lpstr>Επίθεση IP Spoofing</vt:lpstr>
      <vt:lpstr>ICMP - Ping </vt:lpstr>
      <vt:lpstr>ARP Poisoning 1</vt:lpstr>
      <vt:lpstr>ARP Poisoning 2</vt:lpstr>
      <vt:lpstr>SYN flood attack - TCP</vt:lpstr>
      <vt:lpstr>Βασικά πρωτόκολλα του επιπέδου εφαρμογής</vt:lpstr>
      <vt:lpstr>Packet Interception 1</vt:lpstr>
      <vt:lpstr>Packet Interception 2</vt:lpstr>
      <vt:lpstr>Betrayal by Trusted Server</vt:lpstr>
      <vt:lpstr>Distributed Denial of Service</vt:lpstr>
      <vt:lpstr>Cache Poisoning</vt:lpstr>
      <vt:lpstr>Στόχοι Ασφάλειας</vt:lpstr>
      <vt:lpstr>Προφίλ επιτιθέμενων</vt:lpstr>
      <vt:lpstr>Black-Hat hackers</vt:lpstr>
      <vt:lpstr>White-Hat hackers</vt:lpstr>
      <vt:lpstr>Grey-Hat hackers</vt:lpstr>
      <vt:lpstr>Script Kiddies</vt:lpstr>
      <vt:lpstr>Κυβερνο-κατάσκοποι</vt:lpstr>
      <vt:lpstr>Κυβερνο-εγκληματίες</vt:lpstr>
      <vt:lpstr>κυβερνο-τρομοκράτες</vt:lpstr>
      <vt:lpstr>Insiders</vt:lpstr>
      <vt:lpstr>Μεθοδολογία επίθεσης</vt:lpstr>
      <vt:lpstr>Τείχος προστασίας</vt:lpstr>
      <vt:lpstr>Σχεδιασμός μιας διάταξης firewall</vt:lpstr>
      <vt:lpstr>Είδη firewall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ΠΜΣ «Διοίκηση Επιχειρήσεων με κατεύθυνση Πληροφοριακά Συστήματα Διοίκησης»</dc:title>
  <dc:creator>kokkonis_koz</dc:creator>
  <cp:lastModifiedBy>george kokkonis</cp:lastModifiedBy>
  <cp:revision>36</cp:revision>
  <dcterms:created xsi:type="dcterms:W3CDTF">2018-05-17T12:00:11Z</dcterms:created>
  <dcterms:modified xsi:type="dcterms:W3CDTF">2019-01-16T17:37:14Z</dcterms:modified>
</cp:coreProperties>
</file>