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handoutMasterIdLst>
    <p:handoutMasterId r:id="rId33"/>
  </p:handoutMasterIdLst>
  <p:sldIdLst>
    <p:sldId id="271" r:id="rId2"/>
    <p:sldId id="300" r:id="rId3"/>
    <p:sldId id="301" r:id="rId4"/>
    <p:sldId id="302" r:id="rId5"/>
    <p:sldId id="303" r:id="rId6"/>
    <p:sldId id="304" r:id="rId7"/>
    <p:sldId id="312" r:id="rId8"/>
    <p:sldId id="313" r:id="rId9"/>
    <p:sldId id="314" r:id="rId10"/>
    <p:sldId id="315" r:id="rId11"/>
    <p:sldId id="316" r:id="rId12"/>
    <p:sldId id="321" r:id="rId13"/>
    <p:sldId id="322" r:id="rId14"/>
    <p:sldId id="305" r:id="rId15"/>
    <p:sldId id="317" r:id="rId16"/>
    <p:sldId id="318" r:id="rId17"/>
    <p:sldId id="319" r:id="rId18"/>
    <p:sldId id="306" r:id="rId19"/>
    <p:sldId id="320" r:id="rId20"/>
    <p:sldId id="323" r:id="rId21"/>
    <p:sldId id="307" r:id="rId22"/>
    <p:sldId id="308" r:id="rId23"/>
    <p:sldId id="310" r:id="rId24"/>
    <p:sldId id="311" r:id="rId25"/>
    <p:sldId id="324" r:id="rId26"/>
    <p:sldId id="325" r:id="rId27"/>
    <p:sldId id="326" r:id="rId28"/>
    <p:sldId id="327" r:id="rId29"/>
    <p:sldId id="328" r:id="rId30"/>
    <p:sldId id="329"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24" autoAdjust="0"/>
    <p:restoredTop sz="94717" autoAdjust="0"/>
  </p:normalViewPr>
  <p:slideViewPr>
    <p:cSldViewPr>
      <p:cViewPr varScale="1">
        <p:scale>
          <a:sx n="70" d="100"/>
          <a:sy n="70" d="100"/>
        </p:scale>
        <p:origin x="-49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2C2D97-FAAA-43AC-981C-14F3D8333C6B}" type="datetimeFigureOut">
              <a:rPr lang="en-US" smtClean="0"/>
              <a:pPr/>
              <a:t>3/28/2019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72B153-3078-422E-BC6D-AA9F5CBE1A7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2DEB0B-42DA-49CB-8325-CAF7144F08A3}" type="datetimeFigureOut">
              <a:rPr lang="el-GR" smtClean="0"/>
              <a:pPr/>
              <a:t>28/3/2019</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52C62E-5ED1-4879-B42D-96962B2BF5B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19" name="Footer Placeholder 18"/>
          <p:cNvSpPr>
            <a:spLocks noGrp="1"/>
          </p:cNvSpPr>
          <p:nvPr>
            <p:ph type="ftr" sz="quarter" idx="11"/>
          </p:nvPr>
        </p:nvSpPr>
        <p:spPr/>
        <p:txBody>
          <a:bodyPr/>
          <a:lstStyle/>
          <a:p>
            <a:endParaRPr lang="el-GR" dirty="0"/>
          </a:p>
        </p:txBody>
      </p:sp>
      <p:sp>
        <p:nvSpPr>
          <p:cNvPr id="27" name="Slide Number Placeholder 26"/>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9" name="Slide Number Placeholder 8"/>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4" name="Footer Placeholder 3"/>
          <p:cNvSpPr>
            <a:spLocks noGrp="1"/>
          </p:cNvSpPr>
          <p:nvPr>
            <p:ph type="ftr" sz="quarter" idx="11"/>
          </p:nvPr>
        </p:nvSpPr>
        <p:spPr/>
        <p:txBody>
          <a:bodyPr/>
          <a:lstStyle/>
          <a:p>
            <a:endParaRPr lang="el-GR" dirty="0"/>
          </a:p>
        </p:txBody>
      </p:sp>
      <p:sp>
        <p:nvSpPr>
          <p:cNvPr id="5" name="Slide Number Placeholder 4"/>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3" name="Footer Placeholder 2"/>
          <p:cNvSpPr>
            <a:spLocks noGrp="1"/>
          </p:cNvSpPr>
          <p:nvPr>
            <p:ph type="ftr" sz="quarter" idx="11"/>
          </p:nvPr>
        </p:nvSpPr>
        <p:spPr/>
        <p:txBody>
          <a:bodyPr/>
          <a:lstStyle/>
          <a:p>
            <a:endParaRPr lang="el-GR" dirty="0"/>
          </a:p>
        </p:txBody>
      </p:sp>
      <p:sp>
        <p:nvSpPr>
          <p:cNvPr id="4" name="Slide Number Placeholder 3"/>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342CEA3-3058-4D43-AE35-B3DA76CB4003}" type="datetimeFigureOut">
              <a:rPr lang="el-GR" smtClean="0"/>
              <a:pPr/>
              <a:t>28/3/2019</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a:xfrm>
            <a:off x="8077200" y="6356350"/>
            <a:ext cx="609600" cy="365125"/>
          </a:xfrm>
        </p:spPr>
        <p:txBody>
          <a:bodyPr/>
          <a:lstStyle/>
          <a:p>
            <a:fld id="{D3F1D1C4-C2D9-4231-9FB2-B2D9D97AA41D}" type="slidenum">
              <a:rPr lang="el-GR" smtClean="0"/>
              <a:pPr/>
              <a:t>‹#›</a:t>
            </a:fld>
            <a:endParaRPr lang="el-GR"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342CEA3-3058-4D43-AE35-B3DA76CB4003}" type="datetimeFigureOut">
              <a:rPr lang="el-GR" smtClean="0"/>
              <a:pPr/>
              <a:t>28/3/2019</a:t>
            </a:fld>
            <a:endParaRPr lang="el-GR"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3F1D1C4-C2D9-4231-9FB2-B2D9D97AA41D}" type="slidenum">
              <a:rPr lang="el-GR" smtClean="0"/>
              <a:pPr/>
              <a:t>‹#›</a:t>
            </a:fld>
            <a:endParaRPr lang="el-GR"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Times New Roman" pitchFamily="18" charset="0"/>
                <a:cs typeface="Times New Roman" pitchFamily="18" charset="0"/>
              </a:rPr>
              <a:t>ΙΣΟΛΟΓΙΣΜΟΣ</a:t>
            </a:r>
            <a:endParaRPr lang="el-GR" b="1" dirty="0">
              <a:latin typeface="Times New Roman" pitchFamily="18" charset="0"/>
              <a:cs typeface="Times New Roman" pitchFamily="18" charset="0"/>
            </a:endParaRPr>
          </a:p>
        </p:txBody>
      </p:sp>
      <p:sp>
        <p:nvSpPr>
          <p:cNvPr id="3" name="Rectangle 2"/>
          <p:cNvSpPr/>
          <p:nvPr/>
        </p:nvSpPr>
        <p:spPr>
          <a:xfrm>
            <a:off x="857224" y="1857364"/>
            <a:ext cx="7500990" cy="3970318"/>
          </a:xfrm>
          <a:prstGeom prst="rect">
            <a:avLst/>
          </a:prstGeom>
        </p:spPr>
        <p:txBody>
          <a:bodyPr wrap="square">
            <a:spAutoFit/>
          </a:bodyPr>
          <a:lstStyle/>
          <a:p>
            <a:pPr algn="just"/>
            <a:endParaRPr lang="el-GR" sz="2800" b="1" u="sng" dirty="0" smtClean="0">
              <a:latin typeface="Times New Roman" pitchFamily="18" charset="0"/>
              <a:cs typeface="Times New Roman" pitchFamily="18" charset="0"/>
            </a:endParaRPr>
          </a:p>
          <a:p>
            <a:pPr algn="just"/>
            <a:r>
              <a:rPr lang="el-GR" sz="2800" b="1" u="sng" dirty="0" smtClean="0">
                <a:latin typeface="Times New Roman" pitchFamily="18" charset="0"/>
                <a:cs typeface="Times New Roman" pitchFamily="18" charset="0"/>
              </a:rPr>
              <a:t>Ο Ισολογισμός είναι</a:t>
            </a:r>
            <a:r>
              <a:rPr lang="el-GR" sz="2800" dirty="0" smtClean="0">
                <a:latin typeface="Times New Roman" pitchFamily="18" charset="0"/>
                <a:cs typeface="Times New Roman" pitchFamily="18" charset="0"/>
              </a:rPr>
              <a:t> η λογιστική κατάσταση που δείχνει την οικονομική θέση μίας επιχείρησης σε μία συγκεκριμένη χρονική στιγμή. Συγκεκριμένα, δείχνει τις απαιτήσεις της επιχείρησης και τα περιουσιακά στοιχεία που ανήκουν κατά κυριότητα σε αυτή καθώς και τις υποχρεώσεις που έχει τόσο προς τρίτους όσο και προς τον ίδιο / ίδιους τον επιχειρηματία / επιχειρηματίες.</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8686800" cy="841248"/>
          </a:xfrm>
        </p:spPr>
        <p:txBody>
          <a:bodyPr>
            <a:normAutofit fontScale="90000"/>
          </a:bodyPr>
          <a:lstStyle/>
          <a:p>
            <a:pPr algn="ctr"/>
            <a:r>
              <a:rPr lang="el-GR" b="1" dirty="0" smtClean="0">
                <a:latin typeface="Times New Roman" pitchFamily="18" charset="0"/>
                <a:cs typeface="Times New Roman" pitchFamily="18" charset="0"/>
              </a:rPr>
              <a:t>Ενεργητικό – τίτλοι στοιχείων / λογαριασμών του - 4</a:t>
            </a:r>
            <a:endParaRPr lang="el-GR" b="1" dirty="0">
              <a:latin typeface="Times New Roman" pitchFamily="18" charset="0"/>
              <a:cs typeface="Times New Roman" pitchFamily="18" charset="0"/>
            </a:endParaRPr>
          </a:p>
        </p:txBody>
      </p:sp>
      <p:sp>
        <p:nvSpPr>
          <p:cNvPr id="3" name="Rectangle 2"/>
          <p:cNvSpPr/>
          <p:nvPr/>
        </p:nvSpPr>
        <p:spPr>
          <a:xfrm>
            <a:off x="971600" y="1412776"/>
            <a:ext cx="7500990" cy="5093702"/>
          </a:xfrm>
          <a:prstGeom prst="rect">
            <a:avLst/>
          </a:prstGeom>
        </p:spPr>
        <p:txBody>
          <a:bodyPr wrap="square">
            <a:spAutoFit/>
          </a:bodyPr>
          <a:lstStyle/>
          <a:p>
            <a:pPr algn="just">
              <a:buFont typeface="Wingdings" pitchFamily="2" charset="2"/>
              <a:buChar char="ü"/>
            </a:pPr>
            <a:r>
              <a:rPr lang="el-GR" sz="2500" b="1" dirty="0" smtClean="0">
                <a:latin typeface="Times New Roman" pitchFamily="18" charset="0"/>
                <a:cs typeface="Times New Roman" pitchFamily="18" charset="0"/>
              </a:rPr>
              <a:t>Κτίρια </a:t>
            </a:r>
            <a:r>
              <a:rPr lang="el-GR" sz="2500" dirty="0" smtClean="0">
                <a:latin typeface="Times New Roman" pitchFamily="18" charset="0"/>
                <a:cs typeface="Times New Roman" pitchFamily="18" charset="0"/>
              </a:rPr>
              <a:t>= οικοδομήματα που κατέχει κατά κυριότητα η επιχείρηση και συνήθως χρησιμοποιούνται από την στέγασή της</a:t>
            </a:r>
          </a:p>
          <a:p>
            <a:pPr algn="just">
              <a:buFont typeface="Wingdings" pitchFamily="2" charset="2"/>
              <a:buChar char="ü"/>
            </a:pPr>
            <a:r>
              <a:rPr lang="el-GR" sz="2500" b="1" dirty="0" smtClean="0">
                <a:latin typeface="Times New Roman" pitchFamily="18" charset="0"/>
                <a:cs typeface="Times New Roman" pitchFamily="18" charset="0"/>
              </a:rPr>
              <a:t>Μεταφορικά Μέσα </a:t>
            </a:r>
            <a:r>
              <a:rPr lang="el-GR" sz="2500" dirty="0" smtClean="0">
                <a:latin typeface="Times New Roman" pitchFamily="18" charset="0"/>
                <a:cs typeface="Times New Roman" pitchFamily="18" charset="0"/>
              </a:rPr>
              <a:t>= οχήματα που χρησιμοποιούνται από την επιχείρηση για την μεταφορά του προσωπικού της ή των υλικών αγαθών της</a:t>
            </a:r>
          </a:p>
          <a:p>
            <a:pPr algn="just">
              <a:buFont typeface="Wingdings" pitchFamily="2" charset="2"/>
              <a:buChar char="ü"/>
            </a:pPr>
            <a:r>
              <a:rPr lang="el-GR" sz="2500" b="1" dirty="0" smtClean="0">
                <a:latin typeface="Times New Roman" pitchFamily="18" charset="0"/>
                <a:cs typeface="Times New Roman" pitchFamily="18" charset="0"/>
              </a:rPr>
              <a:t>Μηχανήματα</a:t>
            </a:r>
            <a:r>
              <a:rPr lang="el-GR" sz="2500" dirty="0" smtClean="0">
                <a:latin typeface="Times New Roman" pitchFamily="18" charset="0"/>
                <a:cs typeface="Times New Roman" pitchFamily="18" charset="0"/>
              </a:rPr>
              <a:t> = μηχανολογικές κατασκευές που χρησιμοποιούνται για την επεξεργασία ή το μετασχηματισμό υλικών ή για να παράγουν υπηρεσίες που αποτελούν αντικείμενο της δραστηριότητά της.</a:t>
            </a:r>
          </a:p>
          <a:p>
            <a:pPr algn="just">
              <a:buFont typeface="Wingdings" pitchFamily="2" charset="2"/>
              <a:buChar char="ü"/>
            </a:pPr>
            <a:r>
              <a:rPr lang="el-GR" sz="2500" b="1" dirty="0" smtClean="0">
                <a:latin typeface="Times New Roman" pitchFamily="18" charset="0"/>
                <a:cs typeface="Times New Roman" pitchFamily="18" charset="0"/>
              </a:rPr>
              <a:t>Έπιπλα</a:t>
            </a:r>
            <a:r>
              <a:rPr lang="el-GR" sz="2500" dirty="0" smtClean="0">
                <a:latin typeface="Times New Roman" pitchFamily="18" charset="0"/>
                <a:cs typeface="Times New Roman" pitchFamily="18" charset="0"/>
              </a:rPr>
              <a:t> = τα έπιπλα και ο λοιπός εξοπλισμός που χρησιμοποιούνται από την επιχείρηση όπως έπιπλα, ψυγεία, υπολογιστές, τηλέφωνα</a:t>
            </a:r>
            <a:endParaRPr lang="el-GR" sz="25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8686800" cy="841248"/>
          </a:xfrm>
        </p:spPr>
        <p:txBody>
          <a:bodyPr>
            <a:normAutofit fontScale="90000"/>
          </a:bodyPr>
          <a:lstStyle/>
          <a:p>
            <a:pPr algn="ctr"/>
            <a:r>
              <a:rPr lang="el-GR" b="1" dirty="0" smtClean="0">
                <a:latin typeface="Times New Roman" pitchFamily="18" charset="0"/>
                <a:cs typeface="Times New Roman" pitchFamily="18" charset="0"/>
              </a:rPr>
              <a:t>Ενεργητικό – τίτλοι στοιχείων / λογαριασμών του - 5</a:t>
            </a:r>
            <a:endParaRPr lang="el-GR" b="1" dirty="0">
              <a:latin typeface="Times New Roman" pitchFamily="18" charset="0"/>
              <a:cs typeface="Times New Roman" pitchFamily="18" charset="0"/>
            </a:endParaRPr>
          </a:p>
        </p:txBody>
      </p:sp>
      <p:sp>
        <p:nvSpPr>
          <p:cNvPr id="3" name="Rectangle 2"/>
          <p:cNvSpPr/>
          <p:nvPr/>
        </p:nvSpPr>
        <p:spPr>
          <a:xfrm>
            <a:off x="971600" y="1556792"/>
            <a:ext cx="7500990" cy="4324261"/>
          </a:xfrm>
          <a:prstGeom prst="rect">
            <a:avLst/>
          </a:prstGeom>
        </p:spPr>
        <p:txBody>
          <a:bodyPr wrap="square">
            <a:spAutoFit/>
          </a:bodyPr>
          <a:lstStyle/>
          <a:p>
            <a:pPr algn="just">
              <a:buFont typeface="Wingdings" pitchFamily="2" charset="2"/>
              <a:buChar char="ü"/>
            </a:pPr>
            <a:r>
              <a:rPr lang="el-GR" sz="2500" b="1" dirty="0" smtClean="0">
                <a:latin typeface="Times New Roman" pitchFamily="18" charset="0"/>
                <a:cs typeface="Times New Roman" pitchFamily="18" charset="0"/>
              </a:rPr>
              <a:t>Δαπάνες Ανάπτυξης </a:t>
            </a:r>
            <a:r>
              <a:rPr lang="el-GR" sz="2500" dirty="0" smtClean="0">
                <a:latin typeface="Times New Roman" pitchFamily="18" charset="0"/>
                <a:cs typeface="Times New Roman" pitchFamily="18" charset="0"/>
              </a:rPr>
              <a:t>= Δαπάνες που αφορούν την εκτέλεση μελετών αγοράς νέων προϊόντων, αμοιβές που αφορούν ερευνητικό προσωπικό, βιομηχανικά σχέδια και κατασκευαστικές μελέτες</a:t>
            </a:r>
          </a:p>
          <a:p>
            <a:pPr algn="just">
              <a:buFont typeface="Wingdings" pitchFamily="2" charset="2"/>
              <a:buChar char="ü"/>
            </a:pPr>
            <a:r>
              <a:rPr lang="el-GR" sz="2500" b="1" dirty="0" smtClean="0">
                <a:latin typeface="Times New Roman" pitchFamily="18" charset="0"/>
                <a:cs typeface="Times New Roman" pitchFamily="18" charset="0"/>
              </a:rPr>
              <a:t>Υπεραξία ή Φήμη και Πελατεία</a:t>
            </a:r>
            <a:r>
              <a:rPr lang="el-GR" sz="2500" dirty="0" smtClean="0">
                <a:latin typeface="Times New Roman" pitchFamily="18" charset="0"/>
                <a:cs typeface="Times New Roman" pitchFamily="18" charset="0"/>
              </a:rPr>
              <a:t> = είναι η διαφορά μεταξύ της αξίας της επιχείρησης κατά την ίδρυση της και της σημερινής της αξίας. Είναι η πρόσθετη αξία που δημιουργείται λόγω της καλής λειτουργίας της επιχείρησης και της αναγνώρισης της από τους πελάτες αλλά και γενικά από όλους όσους συναναστρέφονται με αυτή.  </a:t>
            </a:r>
            <a:endParaRPr lang="el-GR" sz="25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305800" cy="576064"/>
          </a:xfrm>
        </p:spPr>
        <p:txBody>
          <a:bodyPr>
            <a:normAutofit/>
          </a:bodyPr>
          <a:lstStyle/>
          <a:p>
            <a:pPr algn="ctr"/>
            <a:r>
              <a:rPr lang="el-GR" sz="2800" b="1" dirty="0" smtClean="0">
                <a:latin typeface="Times New Roman" pitchFamily="18" charset="0"/>
                <a:cs typeface="Times New Roman" pitchFamily="18" charset="0"/>
              </a:rPr>
              <a:t>Ενεργητικό – ομαδοποίηση - 1</a:t>
            </a:r>
            <a:endParaRPr lang="el-GR" sz="2800" b="1" dirty="0">
              <a:latin typeface="Times New Roman" pitchFamily="18" charset="0"/>
              <a:cs typeface="Times New Roman" pitchFamily="18" charset="0"/>
            </a:endParaRPr>
          </a:p>
        </p:txBody>
      </p:sp>
      <p:sp>
        <p:nvSpPr>
          <p:cNvPr id="4" name="3 - Ορθογώνιο"/>
          <p:cNvSpPr/>
          <p:nvPr/>
        </p:nvSpPr>
        <p:spPr>
          <a:xfrm>
            <a:off x="785786" y="764704"/>
            <a:ext cx="8106694" cy="6124754"/>
          </a:xfrm>
          <a:prstGeom prst="rect">
            <a:avLst/>
          </a:prstGeom>
        </p:spPr>
        <p:txBody>
          <a:bodyPr wrap="square">
            <a:spAutoFit/>
          </a:bodyPr>
          <a:lstStyle/>
          <a:p>
            <a:endParaRPr lang="el-GR" dirty="0" smtClean="0"/>
          </a:p>
          <a:p>
            <a:pPr algn="ctr"/>
            <a:r>
              <a:rPr lang="el-GR" sz="2200" u="sng" dirty="0" smtClean="0">
                <a:latin typeface="Times New Roman" pitchFamily="18" charset="0"/>
                <a:cs typeface="Times New Roman" pitchFamily="18" charset="0"/>
              </a:rPr>
              <a:t>ΜΗ ΚΥΚΛΟΦΟΡΟΥΝΤΑ ΠΕΡΙΟΥΣΙΑΚΑ ΣΤΟΙΧΕΙΑ </a:t>
            </a:r>
          </a:p>
          <a:p>
            <a:pPr>
              <a:buFont typeface="Wingdings" pitchFamily="2" charset="2"/>
              <a:buChar char="ü"/>
            </a:pPr>
            <a:r>
              <a:rPr lang="el-GR" sz="2200" dirty="0" smtClean="0">
                <a:latin typeface="Times New Roman" pitchFamily="18" charset="0"/>
                <a:cs typeface="Times New Roman" pitchFamily="18" charset="0"/>
              </a:rPr>
              <a:t>ΕΝΣΩΜΑΤΑ ΠΑΓΙΑ</a:t>
            </a:r>
          </a:p>
          <a:p>
            <a:pPr lvl="1">
              <a:buFont typeface="Wingdings" pitchFamily="2" charset="2"/>
              <a:buChar char="Ø"/>
            </a:pPr>
            <a:r>
              <a:rPr lang="el-GR" sz="2200" dirty="0" smtClean="0">
                <a:latin typeface="Times New Roman" pitchFamily="18" charset="0"/>
                <a:cs typeface="Times New Roman" pitchFamily="18" charset="0"/>
              </a:rPr>
              <a:t>Ακίνητα (Γη, Κτήρια) </a:t>
            </a:r>
          </a:p>
          <a:p>
            <a:pPr lvl="1">
              <a:buFont typeface="Wingdings" pitchFamily="2" charset="2"/>
              <a:buChar char="Ø"/>
            </a:pPr>
            <a:r>
              <a:rPr lang="el-GR" sz="2200" dirty="0" smtClean="0">
                <a:latin typeface="Times New Roman" pitchFamily="18" charset="0"/>
                <a:cs typeface="Times New Roman" pitchFamily="18" charset="0"/>
              </a:rPr>
              <a:t>Μηχανολογικός Εξοπλισμός </a:t>
            </a:r>
          </a:p>
          <a:p>
            <a:pPr lvl="1">
              <a:buFont typeface="Wingdings" pitchFamily="2" charset="2"/>
              <a:buChar char="Ø"/>
            </a:pPr>
            <a:r>
              <a:rPr lang="el-GR" sz="2200" dirty="0" smtClean="0">
                <a:latin typeface="Times New Roman" pitchFamily="18" charset="0"/>
                <a:cs typeface="Times New Roman" pitchFamily="18" charset="0"/>
              </a:rPr>
              <a:t>Λοιπός Εξοπλισμός (Έπιπλα &amp; Σκεύη, Μεταφορικά Μέσα )</a:t>
            </a:r>
          </a:p>
          <a:p>
            <a:pPr lvl="1">
              <a:buFont typeface="Wingdings" pitchFamily="2" charset="2"/>
              <a:buChar char="Ø"/>
            </a:pPr>
            <a:r>
              <a:rPr lang="el-GR" sz="2200" dirty="0" smtClean="0">
                <a:latin typeface="Times New Roman" pitchFamily="18" charset="0"/>
                <a:cs typeface="Times New Roman" pitchFamily="18" charset="0"/>
              </a:rPr>
              <a:t>Επενδύσεις σε Ακίνητα</a:t>
            </a:r>
          </a:p>
          <a:p>
            <a:pPr lvl="1">
              <a:buFont typeface="Wingdings" pitchFamily="2" charset="2"/>
              <a:buChar char="Ø"/>
            </a:pPr>
            <a:r>
              <a:rPr lang="el-GR" sz="2200" dirty="0" smtClean="0">
                <a:latin typeface="Times New Roman" pitchFamily="18" charset="0"/>
                <a:cs typeface="Times New Roman" pitchFamily="18" charset="0"/>
              </a:rPr>
              <a:t>Βιολογικά Περιουσιακά Στοιχεία (Ζώα, Δέντρα)</a:t>
            </a:r>
          </a:p>
          <a:p>
            <a:pPr lvl="1">
              <a:buFont typeface="Wingdings" pitchFamily="2" charset="2"/>
              <a:buChar char="Ø"/>
            </a:pPr>
            <a:r>
              <a:rPr lang="el-GR" sz="2200" dirty="0" smtClean="0">
                <a:latin typeface="Times New Roman" pitchFamily="18" charset="0"/>
                <a:cs typeface="Times New Roman" pitchFamily="18" charset="0"/>
              </a:rPr>
              <a:t>Λοιπά Ενσώματα Στοιχεία</a:t>
            </a:r>
          </a:p>
          <a:p>
            <a:pPr>
              <a:buFont typeface="Wingdings" pitchFamily="2" charset="2"/>
              <a:buChar char="ü"/>
            </a:pPr>
            <a:r>
              <a:rPr lang="el-GR" sz="2200" dirty="0" smtClean="0">
                <a:latin typeface="Times New Roman" pitchFamily="18" charset="0"/>
                <a:cs typeface="Times New Roman" pitchFamily="18" charset="0"/>
              </a:rPr>
              <a:t>ΆΥΛΑ ΠΑΓΙΑ ΣΤΟΙΧΕΙΑ</a:t>
            </a:r>
          </a:p>
          <a:p>
            <a:pPr lvl="1">
              <a:buFont typeface="Wingdings" pitchFamily="2" charset="2"/>
              <a:buChar char="Ø"/>
            </a:pPr>
            <a:r>
              <a:rPr lang="el-GR" sz="2200" dirty="0" smtClean="0">
                <a:latin typeface="Times New Roman" pitchFamily="18" charset="0"/>
                <a:cs typeface="Times New Roman" pitchFamily="18" charset="0"/>
              </a:rPr>
              <a:t>Δαπάνες Ανάπτυξης</a:t>
            </a:r>
          </a:p>
          <a:p>
            <a:pPr lvl="1">
              <a:buFont typeface="Wingdings" pitchFamily="2" charset="2"/>
              <a:buChar char="Ø"/>
            </a:pPr>
            <a:r>
              <a:rPr lang="el-GR" sz="2200" dirty="0" smtClean="0">
                <a:latin typeface="Times New Roman" pitchFamily="18" charset="0"/>
                <a:cs typeface="Times New Roman" pitchFamily="18" charset="0"/>
              </a:rPr>
              <a:t>Υπεραξία </a:t>
            </a:r>
          </a:p>
          <a:p>
            <a:pPr lvl="1">
              <a:buFont typeface="Wingdings" pitchFamily="2" charset="2"/>
              <a:buChar char="Ø"/>
            </a:pPr>
            <a:r>
              <a:rPr lang="el-GR" sz="2200" dirty="0" smtClean="0">
                <a:latin typeface="Times New Roman" pitchFamily="18" charset="0"/>
                <a:cs typeface="Times New Roman" pitchFamily="18" charset="0"/>
              </a:rPr>
              <a:t>Λοιπά Άυλα</a:t>
            </a:r>
          </a:p>
          <a:p>
            <a:pPr>
              <a:buFont typeface="Wingdings" pitchFamily="2" charset="2"/>
              <a:buChar char="ü"/>
            </a:pPr>
            <a:r>
              <a:rPr lang="el-GR" sz="2200" dirty="0" smtClean="0">
                <a:latin typeface="Times New Roman" pitchFamily="18" charset="0"/>
                <a:cs typeface="Times New Roman" pitchFamily="18" charset="0"/>
              </a:rPr>
              <a:t>ΧΡΗΜΑΤΟΟΙΚΟΝΟΜΙΚΑ ΠΕΡΙΟΥΣΙΑΚΑ ΣΤΟΙΧΕΙΑ</a:t>
            </a:r>
          </a:p>
          <a:p>
            <a:pPr lvl="1">
              <a:buFont typeface="Wingdings" pitchFamily="2" charset="2"/>
              <a:buChar char="Ø"/>
            </a:pPr>
            <a:r>
              <a:rPr lang="el-GR" sz="2200" dirty="0" smtClean="0">
                <a:latin typeface="Times New Roman" pitchFamily="18" charset="0"/>
                <a:cs typeface="Times New Roman" pitchFamily="18" charset="0"/>
              </a:rPr>
              <a:t>Δάνεια και Απαιτήσεις (Χορηγηθέντα Δάνεια)</a:t>
            </a:r>
          </a:p>
          <a:p>
            <a:pPr lvl="1">
              <a:buFont typeface="Wingdings" pitchFamily="2" charset="2"/>
              <a:buChar char="Ø"/>
            </a:pPr>
            <a:r>
              <a:rPr lang="el-GR" sz="2200" dirty="0" smtClean="0">
                <a:latin typeface="Times New Roman" pitchFamily="18" charset="0"/>
                <a:cs typeface="Times New Roman" pitchFamily="18" charset="0"/>
              </a:rPr>
              <a:t>Χρεωστικοί Τίτλοι</a:t>
            </a:r>
          </a:p>
          <a:p>
            <a:pPr lvl="1">
              <a:buFont typeface="Wingdings" pitchFamily="2" charset="2"/>
              <a:buChar char="Ø"/>
            </a:pPr>
            <a:r>
              <a:rPr lang="el-GR" sz="2200" dirty="0" smtClean="0">
                <a:latin typeface="Times New Roman" pitchFamily="18" charset="0"/>
                <a:cs typeface="Times New Roman" pitchFamily="18" charset="0"/>
              </a:rPr>
              <a:t>Συμμετοχές σε θυγατρικές, κοινοπραξίες</a:t>
            </a:r>
          </a:p>
          <a:p>
            <a:pPr lvl="1">
              <a:buFont typeface="Wingdings" pitchFamily="2" charset="2"/>
              <a:buChar char="Ø"/>
            </a:pPr>
            <a:r>
              <a:rPr lang="el-GR" sz="2200" dirty="0" smtClean="0">
                <a:latin typeface="Times New Roman" pitchFamily="18" charset="0"/>
                <a:cs typeface="Times New Roman" pitchFamily="18" charset="0"/>
              </a:rPr>
              <a:t>Λοιποί Συμμετοχικοί Τίτλοι</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305800" cy="576064"/>
          </a:xfrm>
        </p:spPr>
        <p:txBody>
          <a:bodyPr>
            <a:normAutofit/>
          </a:bodyPr>
          <a:lstStyle/>
          <a:p>
            <a:pPr algn="ctr"/>
            <a:r>
              <a:rPr lang="el-GR" sz="2800" b="1" dirty="0" smtClean="0">
                <a:latin typeface="Times New Roman" pitchFamily="18" charset="0"/>
                <a:cs typeface="Times New Roman" pitchFamily="18" charset="0"/>
              </a:rPr>
              <a:t>Ενεργητικό – ομαδοποίηση - 2</a:t>
            </a:r>
            <a:endParaRPr lang="el-GR" sz="2800" b="1" dirty="0">
              <a:latin typeface="Times New Roman" pitchFamily="18" charset="0"/>
              <a:cs typeface="Times New Roman" pitchFamily="18" charset="0"/>
            </a:endParaRPr>
          </a:p>
        </p:txBody>
      </p:sp>
      <p:sp>
        <p:nvSpPr>
          <p:cNvPr id="4" name="3 - Ορθογώνιο"/>
          <p:cNvSpPr/>
          <p:nvPr/>
        </p:nvSpPr>
        <p:spPr>
          <a:xfrm>
            <a:off x="785786" y="714356"/>
            <a:ext cx="8001056" cy="6124754"/>
          </a:xfrm>
          <a:prstGeom prst="rect">
            <a:avLst/>
          </a:prstGeom>
        </p:spPr>
        <p:txBody>
          <a:bodyPr wrap="square">
            <a:spAutoFit/>
          </a:bodyPr>
          <a:lstStyle/>
          <a:p>
            <a:endParaRPr lang="el-GR" dirty="0" smtClean="0"/>
          </a:p>
          <a:p>
            <a:pPr algn="ctr"/>
            <a:r>
              <a:rPr lang="el-GR" sz="2200" u="sng" dirty="0" smtClean="0">
                <a:latin typeface="Times New Roman" pitchFamily="18" charset="0"/>
                <a:cs typeface="Times New Roman" pitchFamily="18" charset="0"/>
              </a:rPr>
              <a:t>ΜΗ ΚΥΚΛΟΦΟΡΟΥΝΤΑ ΠΕΡΙΟΥΣΙΑΚΑ ΣΤΟΙΧΕΙΑ </a:t>
            </a:r>
          </a:p>
          <a:p>
            <a:pPr>
              <a:buFont typeface="Wingdings" pitchFamily="2" charset="2"/>
              <a:buChar char="ü"/>
            </a:pPr>
            <a:r>
              <a:rPr lang="el-GR" sz="2200" dirty="0" smtClean="0">
                <a:latin typeface="Times New Roman" pitchFamily="18" charset="0"/>
                <a:cs typeface="Times New Roman" pitchFamily="18" charset="0"/>
              </a:rPr>
              <a:t>ΕΝΣΩΜΑΤΑ ΠΑΓΙΑ</a:t>
            </a:r>
          </a:p>
          <a:p>
            <a:pPr lvl="1">
              <a:buFont typeface="Wingdings" pitchFamily="2" charset="2"/>
              <a:buChar char="Ø"/>
            </a:pPr>
            <a:r>
              <a:rPr lang="el-GR" sz="2200" dirty="0" smtClean="0">
                <a:latin typeface="Times New Roman" pitchFamily="18" charset="0"/>
                <a:cs typeface="Times New Roman" pitchFamily="18" charset="0"/>
              </a:rPr>
              <a:t>Ακίνητα (Γη, Κτήρια) </a:t>
            </a:r>
          </a:p>
          <a:p>
            <a:pPr lvl="1">
              <a:buFont typeface="Wingdings" pitchFamily="2" charset="2"/>
              <a:buChar char="Ø"/>
            </a:pPr>
            <a:r>
              <a:rPr lang="el-GR" sz="2200" dirty="0" smtClean="0">
                <a:latin typeface="Times New Roman" pitchFamily="18" charset="0"/>
                <a:cs typeface="Times New Roman" pitchFamily="18" charset="0"/>
              </a:rPr>
              <a:t>Μηχανολογικός Εξοπλισμός </a:t>
            </a:r>
          </a:p>
          <a:p>
            <a:pPr lvl="1">
              <a:buFont typeface="Wingdings" pitchFamily="2" charset="2"/>
              <a:buChar char="Ø"/>
            </a:pPr>
            <a:r>
              <a:rPr lang="el-GR" sz="2200" dirty="0" smtClean="0">
                <a:latin typeface="Times New Roman" pitchFamily="18" charset="0"/>
                <a:cs typeface="Times New Roman" pitchFamily="18" charset="0"/>
              </a:rPr>
              <a:t>Λοιπός Εξοπλισμός (Έπιπλα &amp; Σκεύη, Μεταφορικά Μέσα )</a:t>
            </a:r>
          </a:p>
          <a:p>
            <a:pPr lvl="1">
              <a:buFont typeface="Wingdings" pitchFamily="2" charset="2"/>
              <a:buChar char="Ø"/>
            </a:pPr>
            <a:r>
              <a:rPr lang="el-GR" sz="2200" dirty="0" smtClean="0">
                <a:latin typeface="Times New Roman" pitchFamily="18" charset="0"/>
                <a:cs typeface="Times New Roman" pitchFamily="18" charset="0"/>
              </a:rPr>
              <a:t>Επενδύσεις σε Ακίνητα</a:t>
            </a:r>
          </a:p>
          <a:p>
            <a:pPr lvl="1">
              <a:buFont typeface="Wingdings" pitchFamily="2" charset="2"/>
              <a:buChar char="Ø"/>
            </a:pPr>
            <a:r>
              <a:rPr lang="el-GR" sz="2200" dirty="0" smtClean="0">
                <a:latin typeface="Times New Roman" pitchFamily="18" charset="0"/>
                <a:cs typeface="Times New Roman" pitchFamily="18" charset="0"/>
              </a:rPr>
              <a:t>Βιολογικά Περιουσιακά Στοιχεία (Ζώα, Δέντρα)</a:t>
            </a:r>
          </a:p>
          <a:p>
            <a:pPr lvl="1">
              <a:buFont typeface="Wingdings" pitchFamily="2" charset="2"/>
              <a:buChar char="Ø"/>
            </a:pPr>
            <a:r>
              <a:rPr lang="el-GR" sz="2200" dirty="0" smtClean="0">
                <a:latin typeface="Times New Roman" pitchFamily="18" charset="0"/>
                <a:cs typeface="Times New Roman" pitchFamily="18" charset="0"/>
              </a:rPr>
              <a:t>Λοιπά Ενσώματα Στοιχεία</a:t>
            </a:r>
          </a:p>
          <a:p>
            <a:pPr>
              <a:buFont typeface="Wingdings" pitchFamily="2" charset="2"/>
              <a:buChar char="ü"/>
            </a:pPr>
            <a:r>
              <a:rPr lang="el-GR" sz="2200" dirty="0" smtClean="0">
                <a:latin typeface="Times New Roman" pitchFamily="18" charset="0"/>
                <a:cs typeface="Times New Roman" pitchFamily="18" charset="0"/>
              </a:rPr>
              <a:t>ΆΥΛΑ ΠΑΓΙΑ ΣΤΟΙΧΕΙΑ</a:t>
            </a:r>
          </a:p>
          <a:p>
            <a:pPr lvl="1">
              <a:buFont typeface="Wingdings" pitchFamily="2" charset="2"/>
              <a:buChar char="Ø"/>
            </a:pPr>
            <a:r>
              <a:rPr lang="el-GR" sz="2200" dirty="0" smtClean="0">
                <a:latin typeface="Times New Roman" pitchFamily="18" charset="0"/>
                <a:cs typeface="Times New Roman" pitchFamily="18" charset="0"/>
              </a:rPr>
              <a:t>Δαπάνες Ανάπτυξης</a:t>
            </a:r>
          </a:p>
          <a:p>
            <a:pPr lvl="1">
              <a:buFont typeface="Wingdings" pitchFamily="2" charset="2"/>
              <a:buChar char="Ø"/>
            </a:pPr>
            <a:r>
              <a:rPr lang="el-GR" sz="2200" dirty="0" smtClean="0">
                <a:latin typeface="Times New Roman" pitchFamily="18" charset="0"/>
                <a:cs typeface="Times New Roman" pitchFamily="18" charset="0"/>
              </a:rPr>
              <a:t>Υπεραξία </a:t>
            </a:r>
          </a:p>
          <a:p>
            <a:pPr lvl="1">
              <a:buFont typeface="Wingdings" pitchFamily="2" charset="2"/>
              <a:buChar char="Ø"/>
            </a:pPr>
            <a:r>
              <a:rPr lang="el-GR" sz="2200" dirty="0" smtClean="0">
                <a:latin typeface="Times New Roman" pitchFamily="18" charset="0"/>
                <a:cs typeface="Times New Roman" pitchFamily="18" charset="0"/>
              </a:rPr>
              <a:t>Λοιπά Άυλα</a:t>
            </a:r>
          </a:p>
          <a:p>
            <a:pPr>
              <a:buFont typeface="Wingdings" pitchFamily="2" charset="2"/>
              <a:buChar char="ü"/>
            </a:pPr>
            <a:r>
              <a:rPr lang="el-GR" sz="2200" dirty="0" smtClean="0">
                <a:latin typeface="Times New Roman" pitchFamily="18" charset="0"/>
                <a:cs typeface="Times New Roman" pitchFamily="18" charset="0"/>
              </a:rPr>
              <a:t>ΧΡΗΜΑΤΟΟΙΚΟΝΟΜΙΚΑ ΠΕΡΙΟΥΣΙΑΚΑ ΣΤΟΙΧΕΙΑ</a:t>
            </a:r>
          </a:p>
          <a:p>
            <a:pPr lvl="1">
              <a:buFont typeface="Wingdings" pitchFamily="2" charset="2"/>
              <a:buChar char="Ø"/>
            </a:pPr>
            <a:r>
              <a:rPr lang="el-GR" sz="2200" dirty="0" smtClean="0">
                <a:latin typeface="Times New Roman" pitchFamily="18" charset="0"/>
                <a:cs typeface="Times New Roman" pitchFamily="18" charset="0"/>
              </a:rPr>
              <a:t>Δάνεια και Απαιτήσεις (Χορηγηθέντα Δάνεια)</a:t>
            </a:r>
          </a:p>
          <a:p>
            <a:pPr lvl="1">
              <a:buFont typeface="Wingdings" pitchFamily="2" charset="2"/>
              <a:buChar char="Ø"/>
            </a:pPr>
            <a:r>
              <a:rPr lang="el-GR" sz="2200" dirty="0" smtClean="0">
                <a:latin typeface="Times New Roman" pitchFamily="18" charset="0"/>
                <a:cs typeface="Times New Roman" pitchFamily="18" charset="0"/>
              </a:rPr>
              <a:t>Χρεωστικοί Τίτλοι</a:t>
            </a:r>
          </a:p>
          <a:p>
            <a:pPr lvl="1">
              <a:buFont typeface="Wingdings" pitchFamily="2" charset="2"/>
              <a:buChar char="Ø"/>
            </a:pPr>
            <a:r>
              <a:rPr lang="el-GR" sz="2200" dirty="0" smtClean="0">
                <a:latin typeface="Times New Roman" pitchFamily="18" charset="0"/>
                <a:cs typeface="Times New Roman" pitchFamily="18" charset="0"/>
              </a:rPr>
              <a:t>Συμμετοχές σε θυγατρικές, κοινοπραξίες</a:t>
            </a:r>
          </a:p>
          <a:p>
            <a:pPr lvl="1">
              <a:buFont typeface="Wingdings" pitchFamily="2" charset="2"/>
              <a:buChar char="Ø"/>
            </a:pPr>
            <a:r>
              <a:rPr lang="el-GR" sz="2200" dirty="0" smtClean="0">
                <a:latin typeface="Times New Roman" pitchFamily="18" charset="0"/>
                <a:cs typeface="Times New Roman" pitchFamily="18" charset="0"/>
              </a:rPr>
              <a:t>Λοιποί Συμμετοχικοί Τίτλοι</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Times New Roman" pitchFamily="18" charset="0"/>
                <a:cs typeface="Times New Roman" pitchFamily="18" charset="0"/>
              </a:rPr>
              <a:t>ΠΑΘΗΤΙΚΟ</a:t>
            </a:r>
            <a:endParaRPr lang="el-GR" b="1" dirty="0">
              <a:latin typeface="Times New Roman" pitchFamily="18" charset="0"/>
              <a:cs typeface="Times New Roman" pitchFamily="18" charset="0"/>
            </a:endParaRPr>
          </a:p>
        </p:txBody>
      </p:sp>
      <p:sp>
        <p:nvSpPr>
          <p:cNvPr id="3" name="Rectangle 2"/>
          <p:cNvSpPr/>
          <p:nvPr/>
        </p:nvSpPr>
        <p:spPr>
          <a:xfrm>
            <a:off x="857224" y="1857364"/>
            <a:ext cx="7500990" cy="3108543"/>
          </a:xfrm>
          <a:prstGeom prst="rect">
            <a:avLst/>
          </a:prstGeom>
        </p:spPr>
        <p:txBody>
          <a:bodyPr wrap="square">
            <a:spAutoFit/>
          </a:bodyPr>
          <a:lstStyle/>
          <a:p>
            <a:pPr algn="just"/>
            <a:r>
              <a:rPr lang="el-GR" sz="2800" b="1" u="sng" dirty="0" smtClean="0">
                <a:latin typeface="Times New Roman" pitchFamily="18" charset="0"/>
                <a:cs typeface="Times New Roman" pitchFamily="18" charset="0"/>
              </a:rPr>
              <a:t>Το Παθητικό συμβολίζεται με το γράμμα Π </a:t>
            </a:r>
            <a:r>
              <a:rPr lang="el-GR" sz="2800" dirty="0" smtClean="0">
                <a:latin typeface="Times New Roman" pitchFamily="18" charset="0"/>
                <a:cs typeface="Times New Roman" pitchFamily="18" charset="0"/>
              </a:rPr>
              <a:t>και αποτελείται από υποχρεώσεις της επιχείρησης προς τρίτους. Δηλαδή υποχρεώσεις προς το Κράτος, υποχρεώσεις προς Ασφαλιστικούς Οργανισμούς, υποχρεώσεις προς Τράπεζες για παροχή Δανείων από αυτές και υποχρεώσεις προς προμηθευτές.</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8686800" cy="841248"/>
          </a:xfrm>
        </p:spPr>
        <p:txBody>
          <a:bodyPr>
            <a:normAutofit fontScale="90000"/>
          </a:bodyPr>
          <a:lstStyle/>
          <a:p>
            <a:pPr algn="ctr"/>
            <a:r>
              <a:rPr lang="el-GR" b="1" dirty="0" smtClean="0">
                <a:latin typeface="Times New Roman" pitchFamily="18" charset="0"/>
                <a:cs typeface="Times New Roman" pitchFamily="18" charset="0"/>
              </a:rPr>
              <a:t>παθητικό – τίτλοι στοιχείων / λογαριασμών του - 1</a:t>
            </a:r>
            <a:endParaRPr lang="el-GR" b="1" dirty="0">
              <a:latin typeface="Times New Roman" pitchFamily="18" charset="0"/>
              <a:cs typeface="Times New Roman" pitchFamily="18" charset="0"/>
            </a:endParaRPr>
          </a:p>
        </p:txBody>
      </p:sp>
      <p:sp>
        <p:nvSpPr>
          <p:cNvPr id="3" name="Rectangle 2"/>
          <p:cNvSpPr/>
          <p:nvPr/>
        </p:nvSpPr>
        <p:spPr>
          <a:xfrm>
            <a:off x="971600" y="1556792"/>
            <a:ext cx="7500990" cy="3693319"/>
          </a:xfrm>
          <a:prstGeom prst="rect">
            <a:avLst/>
          </a:prstGeom>
        </p:spPr>
        <p:txBody>
          <a:bodyPr wrap="square">
            <a:spAutoFit/>
          </a:bodyPr>
          <a:lstStyle/>
          <a:p>
            <a:pPr algn="just">
              <a:buFont typeface="Wingdings" pitchFamily="2" charset="2"/>
              <a:buChar char="ü"/>
            </a:pPr>
            <a:r>
              <a:rPr lang="el-GR" sz="2600" b="1" dirty="0" smtClean="0">
                <a:latin typeface="Times New Roman" pitchFamily="18" charset="0"/>
                <a:cs typeface="Times New Roman" pitchFamily="18" charset="0"/>
              </a:rPr>
              <a:t>Προμηθευτές </a:t>
            </a:r>
            <a:r>
              <a:rPr lang="el-GR" sz="2600" dirty="0" smtClean="0">
                <a:latin typeface="Times New Roman" pitchFamily="18" charset="0"/>
                <a:cs typeface="Times New Roman" pitchFamily="18" charset="0"/>
              </a:rPr>
              <a:t>= ποσά που οφείλονται σε προμηθευτές και προέρχονται από αγορά περιουσιακών στοιχείων ή υπηρεσιών επί πιστώσει.</a:t>
            </a:r>
          </a:p>
          <a:p>
            <a:pPr algn="just">
              <a:buFont typeface="Wingdings" pitchFamily="2" charset="2"/>
              <a:buChar char="ü"/>
            </a:pPr>
            <a:r>
              <a:rPr lang="el-GR" sz="2600" b="1" dirty="0" smtClean="0">
                <a:latin typeface="Times New Roman" pitchFamily="18" charset="0"/>
                <a:cs typeface="Times New Roman" pitchFamily="18" charset="0"/>
              </a:rPr>
              <a:t>Πιστωτές</a:t>
            </a:r>
            <a:r>
              <a:rPr lang="el-GR" sz="2600" dirty="0" smtClean="0">
                <a:latin typeface="Times New Roman" pitchFamily="18" charset="0"/>
                <a:cs typeface="Times New Roman" pitchFamily="18" charset="0"/>
              </a:rPr>
              <a:t> = υποχρεώσεις, οι οποίες προέρχονται από οποιαδήποτε άλλη αιτία εκτός από αγορές εμπορευμάτων ή υπηρεσιών</a:t>
            </a:r>
          </a:p>
          <a:p>
            <a:pPr algn="ctr"/>
            <a:endParaRPr lang="el-GR" sz="2600" b="1" i="1" u="sng" dirty="0" smtClean="0">
              <a:latin typeface="Times New Roman" pitchFamily="18" charset="0"/>
              <a:cs typeface="Times New Roman" pitchFamily="18" charset="0"/>
            </a:endParaRPr>
          </a:p>
          <a:p>
            <a:pPr algn="ctr"/>
            <a:r>
              <a:rPr lang="el-GR" sz="2600" b="1" i="1" u="sng" dirty="0" smtClean="0">
                <a:latin typeface="Times New Roman" pitchFamily="18" charset="0"/>
                <a:cs typeface="Times New Roman" pitchFamily="18" charset="0"/>
              </a:rPr>
              <a:t>Για απλοποίηση Προμηθευτές = Πιστωτές</a:t>
            </a:r>
          </a:p>
          <a:p>
            <a:pPr algn="just">
              <a:buFont typeface="Wingdings" pitchFamily="2" charset="2"/>
              <a:buChar char="ü"/>
            </a:pPr>
            <a:endParaRPr lang="el-GR" sz="2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8686800" cy="841248"/>
          </a:xfrm>
        </p:spPr>
        <p:txBody>
          <a:bodyPr>
            <a:normAutofit fontScale="90000"/>
          </a:bodyPr>
          <a:lstStyle/>
          <a:p>
            <a:pPr algn="ctr"/>
            <a:r>
              <a:rPr lang="el-GR" b="1" dirty="0" smtClean="0">
                <a:latin typeface="Times New Roman" pitchFamily="18" charset="0"/>
                <a:cs typeface="Times New Roman" pitchFamily="18" charset="0"/>
              </a:rPr>
              <a:t>παθητικό – τίτλοι στοιχείων / λογαριασμών του - 2</a:t>
            </a:r>
            <a:endParaRPr lang="el-GR" b="1" dirty="0">
              <a:latin typeface="Times New Roman" pitchFamily="18" charset="0"/>
              <a:cs typeface="Times New Roman" pitchFamily="18" charset="0"/>
            </a:endParaRPr>
          </a:p>
        </p:txBody>
      </p:sp>
      <p:sp>
        <p:nvSpPr>
          <p:cNvPr id="3" name="Rectangle 2"/>
          <p:cNvSpPr/>
          <p:nvPr/>
        </p:nvSpPr>
        <p:spPr>
          <a:xfrm>
            <a:off x="971600" y="1556792"/>
            <a:ext cx="7500990" cy="4093428"/>
          </a:xfrm>
          <a:prstGeom prst="rect">
            <a:avLst/>
          </a:prstGeom>
        </p:spPr>
        <p:txBody>
          <a:bodyPr wrap="square">
            <a:spAutoFit/>
          </a:bodyPr>
          <a:lstStyle/>
          <a:p>
            <a:pPr algn="just">
              <a:buFont typeface="Wingdings" pitchFamily="2" charset="2"/>
              <a:buChar char="ü"/>
            </a:pPr>
            <a:r>
              <a:rPr lang="el-GR" sz="2600" b="1" dirty="0" smtClean="0">
                <a:latin typeface="Times New Roman" pitchFamily="18" charset="0"/>
                <a:cs typeface="Times New Roman" pitchFamily="18" charset="0"/>
              </a:rPr>
              <a:t>Γραμμάτια πληρωτέα </a:t>
            </a:r>
            <a:r>
              <a:rPr lang="el-GR" sz="2600" dirty="0" smtClean="0">
                <a:latin typeface="Times New Roman" pitchFamily="18" charset="0"/>
                <a:cs typeface="Times New Roman" pitchFamily="18" charset="0"/>
              </a:rPr>
              <a:t>= ποσά που οφείλονται σε προμηθευτές και προέρχονται από συναλλαγή με γραπτή υπόσχεσή μας για πληρωμή σε ορισμένο χρόνο</a:t>
            </a:r>
          </a:p>
          <a:p>
            <a:pPr algn="just">
              <a:buFont typeface="Wingdings" pitchFamily="2" charset="2"/>
              <a:buChar char="ü"/>
            </a:pPr>
            <a:r>
              <a:rPr lang="el-GR" sz="2600" b="1" dirty="0" smtClean="0">
                <a:latin typeface="Times New Roman" pitchFamily="18" charset="0"/>
                <a:cs typeface="Times New Roman" pitchFamily="18" charset="0"/>
              </a:rPr>
              <a:t>Επιταγές πληρωτέες </a:t>
            </a:r>
            <a:r>
              <a:rPr lang="el-GR" sz="2600" dirty="0" smtClean="0">
                <a:latin typeface="Times New Roman" pitchFamily="18" charset="0"/>
                <a:cs typeface="Times New Roman" pitchFamily="18" charset="0"/>
              </a:rPr>
              <a:t>= η υποχρέωση από την έκδοση επιταγής σε βάρος  του λογαριασμού της κατάθεσης.</a:t>
            </a:r>
          </a:p>
          <a:p>
            <a:pPr algn="just">
              <a:buFont typeface="Wingdings" pitchFamily="2" charset="2"/>
              <a:buChar char="ü"/>
            </a:pPr>
            <a:r>
              <a:rPr lang="el-GR" sz="2600" b="1" dirty="0" smtClean="0">
                <a:latin typeface="Times New Roman" pitchFamily="18" charset="0"/>
                <a:cs typeface="Times New Roman" pitchFamily="18" charset="0"/>
              </a:rPr>
              <a:t>Δάνεια τραπεζών</a:t>
            </a:r>
            <a:r>
              <a:rPr lang="el-GR" sz="2600" dirty="0" smtClean="0">
                <a:latin typeface="Times New Roman" pitchFamily="18" charset="0"/>
                <a:cs typeface="Times New Roman" pitchFamily="18" charset="0"/>
              </a:rPr>
              <a:t> = παρακολουθούνται οι υποχρεώσεις της επιχείρησης από τραπεζικές χρηματοδοτήσεις</a:t>
            </a:r>
          </a:p>
          <a:p>
            <a:pPr algn="just">
              <a:buFont typeface="Wingdings" pitchFamily="2" charset="2"/>
              <a:buChar char="ü"/>
            </a:pPr>
            <a:endParaRPr lang="el-GR" sz="2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8686800" cy="841248"/>
          </a:xfrm>
        </p:spPr>
        <p:txBody>
          <a:bodyPr>
            <a:normAutofit fontScale="90000"/>
          </a:bodyPr>
          <a:lstStyle/>
          <a:p>
            <a:pPr algn="ctr"/>
            <a:r>
              <a:rPr lang="el-GR" b="1" dirty="0" smtClean="0">
                <a:latin typeface="Times New Roman" pitchFamily="18" charset="0"/>
                <a:cs typeface="Times New Roman" pitchFamily="18" charset="0"/>
              </a:rPr>
              <a:t>παθητικό – τίτλοι στοιχείων / λογαριασμών του - 3</a:t>
            </a:r>
            <a:endParaRPr lang="el-GR" b="1" dirty="0">
              <a:latin typeface="Times New Roman" pitchFamily="18" charset="0"/>
              <a:cs typeface="Times New Roman" pitchFamily="18" charset="0"/>
            </a:endParaRPr>
          </a:p>
        </p:txBody>
      </p:sp>
      <p:sp>
        <p:nvSpPr>
          <p:cNvPr id="3" name="Rectangle 2"/>
          <p:cNvSpPr/>
          <p:nvPr/>
        </p:nvSpPr>
        <p:spPr>
          <a:xfrm>
            <a:off x="971600" y="1556792"/>
            <a:ext cx="7500990" cy="2893100"/>
          </a:xfrm>
          <a:prstGeom prst="rect">
            <a:avLst/>
          </a:prstGeom>
        </p:spPr>
        <p:txBody>
          <a:bodyPr wrap="square">
            <a:spAutoFit/>
          </a:bodyPr>
          <a:lstStyle/>
          <a:p>
            <a:pPr algn="just">
              <a:buFont typeface="Wingdings" pitchFamily="2" charset="2"/>
              <a:buChar char="ü"/>
            </a:pPr>
            <a:r>
              <a:rPr lang="el-GR" sz="2600" b="1" dirty="0" smtClean="0">
                <a:latin typeface="Times New Roman" pitchFamily="18" charset="0"/>
                <a:cs typeface="Times New Roman" pitchFamily="18" charset="0"/>
              </a:rPr>
              <a:t>Υποχρεώσεις σε Ασφαλιστικούς οργανισμούς </a:t>
            </a:r>
            <a:r>
              <a:rPr lang="el-GR" sz="2600" dirty="0" smtClean="0">
                <a:latin typeface="Times New Roman" pitchFamily="18" charset="0"/>
                <a:cs typeface="Times New Roman" pitchFamily="18" charset="0"/>
              </a:rPr>
              <a:t>= παρακολουθούνται οι υποχρεώσεις της επιχείρησης προς τους διάφορους Ασφαλιστικούς Οργανισμούς</a:t>
            </a:r>
          </a:p>
          <a:p>
            <a:pPr algn="just">
              <a:buFont typeface="Wingdings" pitchFamily="2" charset="2"/>
              <a:buChar char="ü"/>
            </a:pPr>
            <a:r>
              <a:rPr lang="el-GR" sz="2600" b="1" dirty="0" smtClean="0">
                <a:latin typeface="Times New Roman" pitchFamily="18" charset="0"/>
                <a:cs typeface="Times New Roman" pitchFamily="18" charset="0"/>
              </a:rPr>
              <a:t>Υποχρεώσεις από φόρους – τέλη </a:t>
            </a:r>
            <a:r>
              <a:rPr lang="el-GR" sz="2600" dirty="0" smtClean="0">
                <a:latin typeface="Times New Roman" pitchFamily="18" charset="0"/>
                <a:cs typeface="Times New Roman" pitchFamily="18" charset="0"/>
              </a:rPr>
              <a:t>= παρακολουθούνται οι υποχρεώσεις της επιχείρησης από φόρους και τέλη προς το Ελληνικό Δημόσιο, τους Δήμους και τους λοιπούς Οργανισμούς.</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Times New Roman" pitchFamily="18" charset="0"/>
                <a:cs typeface="Times New Roman" pitchFamily="18" charset="0"/>
              </a:rPr>
              <a:t>Καθαρή θέση</a:t>
            </a:r>
            <a:endParaRPr lang="el-GR" b="1" dirty="0">
              <a:latin typeface="Times New Roman" pitchFamily="18" charset="0"/>
              <a:cs typeface="Times New Roman" pitchFamily="18" charset="0"/>
            </a:endParaRPr>
          </a:p>
        </p:txBody>
      </p:sp>
      <p:sp>
        <p:nvSpPr>
          <p:cNvPr id="3" name="Rectangle 2"/>
          <p:cNvSpPr/>
          <p:nvPr/>
        </p:nvSpPr>
        <p:spPr>
          <a:xfrm>
            <a:off x="857224" y="1857364"/>
            <a:ext cx="7500990" cy="2677656"/>
          </a:xfrm>
          <a:prstGeom prst="rect">
            <a:avLst/>
          </a:prstGeom>
        </p:spPr>
        <p:txBody>
          <a:bodyPr wrap="square">
            <a:spAutoFit/>
          </a:bodyPr>
          <a:lstStyle/>
          <a:p>
            <a:pPr algn="just"/>
            <a:r>
              <a:rPr lang="el-GR" sz="2800" b="1" u="sng" dirty="0" smtClean="0">
                <a:latin typeface="Times New Roman" pitchFamily="18" charset="0"/>
                <a:cs typeface="Times New Roman" pitchFamily="18" charset="0"/>
              </a:rPr>
              <a:t>Η Καθαρή Θέση συμβολίζεται με τα γράμματα Κ.Π. </a:t>
            </a:r>
            <a:r>
              <a:rPr lang="el-GR" sz="2800" dirty="0" smtClean="0">
                <a:latin typeface="Times New Roman" pitchFamily="18" charset="0"/>
                <a:cs typeface="Times New Roman" pitchFamily="18" charset="0"/>
              </a:rPr>
              <a:t>συναντάται και ως Καθαρή Περιουσία και συμβολίζεται με Κ.Π., αποτελείται από τις υποχρεώσεις προς τον επιχειρηματία δηλαδή δείχνει το Κεφάλαιο που εισέφερε ο επιχειρηματίας προς αυτή. </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8686800" cy="841248"/>
          </a:xfrm>
        </p:spPr>
        <p:txBody>
          <a:bodyPr>
            <a:normAutofit fontScale="90000"/>
          </a:bodyPr>
          <a:lstStyle/>
          <a:p>
            <a:pPr algn="ctr"/>
            <a:r>
              <a:rPr lang="el-GR" b="1" dirty="0" smtClean="0">
                <a:latin typeface="Times New Roman" pitchFamily="18" charset="0"/>
                <a:cs typeface="Times New Roman" pitchFamily="18" charset="0"/>
              </a:rPr>
              <a:t>Καθαρή θέση– τίτλοι στοιχείων / λογαριασμών του </a:t>
            </a:r>
            <a:endParaRPr lang="el-GR" b="1" dirty="0">
              <a:latin typeface="Times New Roman" pitchFamily="18" charset="0"/>
              <a:cs typeface="Times New Roman" pitchFamily="18" charset="0"/>
            </a:endParaRPr>
          </a:p>
        </p:txBody>
      </p:sp>
      <p:sp>
        <p:nvSpPr>
          <p:cNvPr id="3" name="Rectangle 2"/>
          <p:cNvSpPr/>
          <p:nvPr/>
        </p:nvSpPr>
        <p:spPr>
          <a:xfrm>
            <a:off x="971600" y="1556792"/>
            <a:ext cx="7500990" cy="1692771"/>
          </a:xfrm>
          <a:prstGeom prst="rect">
            <a:avLst/>
          </a:prstGeom>
        </p:spPr>
        <p:txBody>
          <a:bodyPr wrap="square">
            <a:spAutoFit/>
          </a:bodyPr>
          <a:lstStyle/>
          <a:p>
            <a:pPr algn="just">
              <a:buFont typeface="Wingdings" pitchFamily="2" charset="2"/>
              <a:buChar char="ü"/>
            </a:pPr>
            <a:r>
              <a:rPr lang="el-GR" sz="2600" b="1" dirty="0" smtClean="0">
                <a:latin typeface="Times New Roman" pitchFamily="18" charset="0"/>
                <a:cs typeface="Times New Roman" pitchFamily="18" charset="0"/>
              </a:rPr>
              <a:t>Κεφάλαιο </a:t>
            </a:r>
            <a:r>
              <a:rPr lang="el-GR" sz="2600" dirty="0" smtClean="0">
                <a:latin typeface="Times New Roman" pitchFamily="18" charset="0"/>
                <a:cs typeface="Times New Roman" pitchFamily="18" charset="0"/>
              </a:rPr>
              <a:t>= το κεφάλαιο στις ατομικές επιχειρήσεις αντιστοιχεί στην Καθαρή Θέση</a:t>
            </a:r>
          </a:p>
          <a:p>
            <a:pPr algn="ctr"/>
            <a:r>
              <a:rPr lang="el-GR" sz="2600" b="1" i="1" u="sng" dirty="0" smtClean="0">
                <a:latin typeface="Times New Roman" pitchFamily="18" charset="0"/>
                <a:cs typeface="Times New Roman" pitchFamily="18" charset="0"/>
              </a:rPr>
              <a:t>Για απλοποίηση στην Καθαρή Θέση θα χρησιμοποιείτε μόνο την έννοια του Κεφαλαίου</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686800" cy="841248"/>
          </a:xfrm>
        </p:spPr>
        <p:txBody>
          <a:bodyPr>
            <a:normAutofit fontScale="90000"/>
          </a:bodyPr>
          <a:lstStyle/>
          <a:p>
            <a:pPr algn="ctr"/>
            <a:r>
              <a:rPr lang="el-GR" b="1" dirty="0" smtClean="0">
                <a:latin typeface="Times New Roman" pitchFamily="18" charset="0"/>
                <a:cs typeface="Times New Roman" pitchFamily="18" charset="0"/>
              </a:rPr>
              <a:t>Περιουσιακά στοιχεία και απαιτήσεις ισολογισμού</a:t>
            </a:r>
            <a:endParaRPr lang="el-GR" b="1" dirty="0">
              <a:latin typeface="Times New Roman" pitchFamily="18" charset="0"/>
              <a:cs typeface="Times New Roman" pitchFamily="18" charset="0"/>
            </a:endParaRPr>
          </a:p>
        </p:txBody>
      </p:sp>
      <p:sp>
        <p:nvSpPr>
          <p:cNvPr id="3" name="Rectangle 2"/>
          <p:cNvSpPr/>
          <p:nvPr/>
        </p:nvSpPr>
        <p:spPr>
          <a:xfrm>
            <a:off x="827584" y="1556792"/>
            <a:ext cx="7500990" cy="4832092"/>
          </a:xfrm>
          <a:prstGeom prst="rect">
            <a:avLst/>
          </a:prstGeom>
        </p:spPr>
        <p:txBody>
          <a:bodyPr wrap="square">
            <a:spAutoFit/>
          </a:bodyPr>
          <a:lstStyle/>
          <a:p>
            <a:pPr algn="just">
              <a:buFont typeface="Wingdings" pitchFamily="2" charset="2"/>
              <a:buChar char="ü"/>
            </a:pPr>
            <a:r>
              <a:rPr lang="el-GR" sz="2800" dirty="0" smtClean="0">
                <a:latin typeface="Times New Roman" pitchFamily="18" charset="0"/>
                <a:cs typeface="Times New Roman" pitchFamily="18" charset="0"/>
              </a:rPr>
              <a:t>Τα περιουσιακά στοιχεία του Ισολογισμού είναι πόροι επί των οποίων η επιχείρηση ασκεί έλεγχο και από τους οποίους αναμένει μελλοντικά οικονομικά οφέλη.</a:t>
            </a:r>
          </a:p>
          <a:p>
            <a:pPr algn="just">
              <a:buFont typeface="Wingdings" pitchFamily="2" charset="2"/>
              <a:buChar char="ü"/>
            </a:pPr>
            <a:r>
              <a:rPr lang="el-GR" sz="2800" dirty="0" smtClean="0">
                <a:latin typeface="Times New Roman" pitchFamily="18" charset="0"/>
                <a:cs typeface="Times New Roman" pitchFamily="18" charset="0"/>
              </a:rPr>
              <a:t>Σε μια οικονομική μονάδα εκτός από τα περιουσιακά στοιχεία, της ανήκουν και οι πάσης φύσεως απαιτήσεις έναντι τρίτων.</a:t>
            </a:r>
          </a:p>
          <a:p>
            <a:pPr algn="just">
              <a:buFont typeface="Wingdings" pitchFamily="2" charset="2"/>
              <a:buChar char="ü"/>
            </a:pPr>
            <a:r>
              <a:rPr lang="el-GR" sz="2800" dirty="0" smtClean="0">
                <a:latin typeface="Times New Roman" pitchFamily="18" charset="0"/>
                <a:cs typeface="Times New Roman" pitchFamily="18" charset="0"/>
              </a:rPr>
              <a:t>Τα περιουσιακά στοιχεία καθώς και οι απαιτήσεις συνθέτουν τα ενεργητικά στοιχεία ή ενεργητικό της επιχείρησης </a:t>
            </a:r>
          </a:p>
          <a:p>
            <a:pPr algn="just"/>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305800" cy="792088"/>
          </a:xfrm>
        </p:spPr>
        <p:txBody>
          <a:bodyPr>
            <a:normAutofit fontScale="90000"/>
          </a:bodyPr>
          <a:lstStyle/>
          <a:p>
            <a:pPr algn="ctr"/>
            <a:r>
              <a:rPr lang="el-GR" b="1" dirty="0" smtClean="0">
                <a:latin typeface="Times New Roman" pitchFamily="18" charset="0"/>
                <a:cs typeface="Times New Roman" pitchFamily="18" charset="0"/>
              </a:rPr>
              <a:t>Παθητικό</a:t>
            </a:r>
            <a:endParaRPr lang="el-GR" b="1" dirty="0">
              <a:latin typeface="Times New Roman" pitchFamily="18" charset="0"/>
              <a:cs typeface="Times New Roman" pitchFamily="18" charset="0"/>
            </a:endParaRPr>
          </a:p>
        </p:txBody>
      </p:sp>
      <p:sp>
        <p:nvSpPr>
          <p:cNvPr id="3" name="2 - Ορθογώνιο"/>
          <p:cNvSpPr/>
          <p:nvPr/>
        </p:nvSpPr>
        <p:spPr>
          <a:xfrm>
            <a:off x="714348" y="1071546"/>
            <a:ext cx="7643866" cy="6124754"/>
          </a:xfrm>
          <a:prstGeom prst="rect">
            <a:avLst/>
          </a:prstGeom>
        </p:spPr>
        <p:txBody>
          <a:bodyPr wrap="square">
            <a:spAutoFit/>
          </a:bodyPr>
          <a:lstStyle/>
          <a:p>
            <a:pPr algn="ctr"/>
            <a:r>
              <a:rPr lang="el-GR" sz="2300" u="sng" dirty="0" smtClean="0">
                <a:latin typeface="Times New Roman" pitchFamily="18" charset="0"/>
                <a:cs typeface="Times New Roman" pitchFamily="18" charset="0"/>
              </a:rPr>
              <a:t>ΥΠΟΧΡΕΩΣΕΙΣ ΠΡΟΣ ΤΟΝ ΕΠΙΧΕΙΡΗΜΑΤΙΑ</a:t>
            </a:r>
          </a:p>
          <a:p>
            <a:pPr>
              <a:buFont typeface="Wingdings" pitchFamily="2" charset="2"/>
              <a:buChar char="ü"/>
            </a:pPr>
            <a:r>
              <a:rPr lang="el-GR" sz="2300" dirty="0" smtClean="0">
                <a:latin typeface="Times New Roman" pitchFamily="18" charset="0"/>
                <a:cs typeface="Times New Roman" pitchFamily="18" charset="0"/>
              </a:rPr>
              <a:t>ΚΑΘΑΡΗ ΠΕΡΙΟΥΣΙΑ</a:t>
            </a:r>
          </a:p>
          <a:p>
            <a:pPr lvl="1">
              <a:buFont typeface="Wingdings" pitchFamily="2" charset="2"/>
              <a:buChar char="Ø"/>
            </a:pPr>
            <a:r>
              <a:rPr lang="el-GR" sz="2300" dirty="0" smtClean="0">
                <a:latin typeface="Times New Roman" pitchFamily="18" charset="0"/>
                <a:cs typeface="Times New Roman" pitchFamily="18" charset="0"/>
              </a:rPr>
              <a:t>Κεφάλαιο</a:t>
            </a:r>
            <a:endParaRPr lang="en-US" sz="2300" dirty="0" smtClean="0">
              <a:latin typeface="Times New Roman" pitchFamily="18" charset="0"/>
              <a:cs typeface="Times New Roman" pitchFamily="18" charset="0"/>
            </a:endParaRPr>
          </a:p>
          <a:p>
            <a:pPr algn="ctr"/>
            <a:r>
              <a:rPr lang="el-GR" sz="2300" u="sng" dirty="0" smtClean="0">
                <a:latin typeface="Times New Roman" pitchFamily="18" charset="0"/>
                <a:cs typeface="Times New Roman" pitchFamily="18" charset="0"/>
              </a:rPr>
              <a:t>ΥΠΟΧΡΕΩΣΕΙΣ ΠΡΟΣ ΤΡΙΤΟΥΣ</a:t>
            </a:r>
            <a:endParaRPr lang="en-US" sz="2300" u="sng" dirty="0" smtClean="0">
              <a:latin typeface="Times New Roman" pitchFamily="18" charset="0"/>
              <a:cs typeface="Times New Roman" pitchFamily="18" charset="0"/>
            </a:endParaRPr>
          </a:p>
          <a:p>
            <a:pPr>
              <a:buFont typeface="Wingdings" pitchFamily="2" charset="2"/>
              <a:buChar char="ü"/>
            </a:pPr>
            <a:r>
              <a:rPr lang="el-GR" sz="2300" dirty="0" smtClean="0">
                <a:latin typeface="Times New Roman" pitchFamily="18" charset="0"/>
                <a:cs typeface="Times New Roman" pitchFamily="18" charset="0"/>
              </a:rPr>
              <a:t>ΜΑΚΡΟΠΡΟΘΕΣΜΕΣ ΥΠΟΧΡΕΩΣΕΙΣ</a:t>
            </a:r>
          </a:p>
          <a:p>
            <a:pPr lvl="1">
              <a:buFont typeface="Wingdings" pitchFamily="2" charset="2"/>
              <a:buChar char="Ø"/>
            </a:pPr>
            <a:r>
              <a:rPr lang="el-GR" sz="2300" dirty="0" smtClean="0">
                <a:latin typeface="Times New Roman" pitchFamily="18" charset="0"/>
                <a:cs typeface="Times New Roman" pitchFamily="18" charset="0"/>
              </a:rPr>
              <a:t>Δάνεια</a:t>
            </a:r>
          </a:p>
          <a:p>
            <a:pPr lvl="1">
              <a:buFont typeface="Wingdings" pitchFamily="2" charset="2"/>
              <a:buChar char="Ø"/>
            </a:pPr>
            <a:r>
              <a:rPr lang="el-GR" sz="2300" dirty="0" smtClean="0">
                <a:latin typeface="Times New Roman" pitchFamily="18" charset="0"/>
                <a:cs typeface="Times New Roman" pitchFamily="18" charset="0"/>
              </a:rPr>
              <a:t>Λοιπές Μακροπρόθεσμες Υποχρεώσεις </a:t>
            </a:r>
          </a:p>
          <a:p>
            <a:pPr>
              <a:buFont typeface="Wingdings" pitchFamily="2" charset="2"/>
              <a:buChar char="ü"/>
            </a:pPr>
            <a:r>
              <a:rPr lang="el-GR" sz="2300" dirty="0" smtClean="0">
                <a:latin typeface="Times New Roman" pitchFamily="18" charset="0"/>
                <a:cs typeface="Times New Roman" pitchFamily="18" charset="0"/>
              </a:rPr>
              <a:t>ΒΡΑΧΥΠΡΟΘΕΣΜΕΣ ΥΠΟΧΡΕΩΣΕΙΣ</a:t>
            </a:r>
          </a:p>
          <a:p>
            <a:pPr lvl="1">
              <a:buFont typeface="Wingdings" pitchFamily="2" charset="2"/>
              <a:buChar char="Ø"/>
            </a:pPr>
            <a:r>
              <a:rPr lang="el-GR" sz="2300" dirty="0" smtClean="0">
                <a:latin typeface="Times New Roman" pitchFamily="18" charset="0"/>
                <a:cs typeface="Times New Roman" pitchFamily="18" charset="0"/>
              </a:rPr>
              <a:t>Τραπεζικά Δάνεια</a:t>
            </a:r>
          </a:p>
          <a:p>
            <a:pPr lvl="1">
              <a:buFont typeface="Wingdings" pitchFamily="2" charset="2"/>
              <a:buChar char="Ø"/>
            </a:pPr>
            <a:r>
              <a:rPr lang="el-GR" sz="2300" dirty="0" smtClean="0">
                <a:latin typeface="Times New Roman" pitchFamily="18" charset="0"/>
                <a:cs typeface="Times New Roman" pitchFamily="18" charset="0"/>
              </a:rPr>
              <a:t>Βραχυπρόθεσμο Μέρος Μακροπρόθεσμων Δανείων</a:t>
            </a:r>
          </a:p>
          <a:p>
            <a:pPr lvl="1">
              <a:buFont typeface="Wingdings" pitchFamily="2" charset="2"/>
              <a:buChar char="Ø"/>
            </a:pPr>
            <a:r>
              <a:rPr lang="el-GR" sz="2300" dirty="0" smtClean="0">
                <a:latin typeface="Times New Roman" pitchFamily="18" charset="0"/>
                <a:cs typeface="Times New Roman" pitchFamily="18" charset="0"/>
              </a:rPr>
              <a:t>Εμπορικές Υποχρεώσεις (Προμηθευτές, Αξιόγραφα Εμπορικών Υποχρεώσεων)</a:t>
            </a:r>
          </a:p>
          <a:p>
            <a:pPr lvl="1">
              <a:buFont typeface="Wingdings" pitchFamily="2" charset="2"/>
              <a:buChar char="Ø"/>
            </a:pPr>
            <a:r>
              <a:rPr lang="el-GR" sz="2300" dirty="0" smtClean="0">
                <a:latin typeface="Times New Roman" pitchFamily="18" charset="0"/>
                <a:cs typeface="Times New Roman" pitchFamily="18" charset="0"/>
              </a:rPr>
              <a:t>Λοιποί Φόροι και Τέλη</a:t>
            </a:r>
          </a:p>
          <a:p>
            <a:pPr lvl="1">
              <a:buFont typeface="Wingdings" pitchFamily="2" charset="2"/>
              <a:buChar char="Ø"/>
            </a:pPr>
            <a:r>
              <a:rPr lang="el-GR" sz="2300" dirty="0" smtClean="0">
                <a:latin typeface="Times New Roman" pitchFamily="18" charset="0"/>
                <a:cs typeface="Times New Roman" pitchFamily="18" charset="0"/>
              </a:rPr>
              <a:t>Οργανισμοί Κοινωνικής Ασφάλισης – Ασφαλιστικοί Οργανισμοί</a:t>
            </a:r>
          </a:p>
          <a:p>
            <a:pPr lvl="1">
              <a:buFont typeface="Wingdings" pitchFamily="2" charset="2"/>
              <a:buChar char="Ø"/>
            </a:pPr>
            <a:r>
              <a:rPr lang="el-GR" sz="2300" dirty="0" smtClean="0">
                <a:latin typeface="Times New Roman" pitchFamily="18" charset="0"/>
                <a:cs typeface="Times New Roman" pitchFamily="18" charset="0"/>
              </a:rPr>
              <a:t>Λοιπές Υποχρεώσεις</a:t>
            </a:r>
          </a:p>
          <a:p>
            <a:pPr lvl="1">
              <a:buFont typeface="Wingdings" pitchFamily="2" charset="2"/>
              <a:buChar char="Ø"/>
            </a:pPr>
            <a:endParaRPr lang="el-GR"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Times New Roman" pitchFamily="18" charset="0"/>
                <a:cs typeface="Times New Roman" pitchFamily="18" charset="0"/>
              </a:rPr>
              <a:t>ΛΟΓΙΣΤΙΚΗ ΙΣΟΤΗΤΑ</a:t>
            </a:r>
            <a:endParaRPr lang="el-GR" b="1" dirty="0">
              <a:latin typeface="Times New Roman" pitchFamily="18" charset="0"/>
              <a:cs typeface="Times New Roman" pitchFamily="18" charset="0"/>
            </a:endParaRPr>
          </a:p>
        </p:txBody>
      </p:sp>
      <p:sp>
        <p:nvSpPr>
          <p:cNvPr id="4" name="Rectangle 2"/>
          <p:cNvSpPr/>
          <p:nvPr/>
        </p:nvSpPr>
        <p:spPr>
          <a:xfrm>
            <a:off x="857224" y="1857364"/>
            <a:ext cx="7500990" cy="3877985"/>
          </a:xfrm>
          <a:prstGeom prst="rect">
            <a:avLst/>
          </a:prstGeom>
        </p:spPr>
        <p:txBody>
          <a:bodyPr wrap="square">
            <a:spAutoFit/>
          </a:bodyPr>
          <a:lstStyle/>
          <a:p>
            <a:pPr algn="just"/>
            <a:r>
              <a:rPr lang="el-GR" sz="2800" dirty="0" smtClean="0">
                <a:latin typeface="Times New Roman" pitchFamily="18" charset="0"/>
                <a:cs typeface="Times New Roman" pitchFamily="18" charset="0"/>
              </a:rPr>
              <a:t>Κάθε χρονική στιγμή επαληθεύεται από τον Ισολογισμό ότι τα περιουσιακά στοιχεία και οι απαιτήσεις της επιχείρησης είναι ίσα με τις συνολικές υποχρεώσεις της. </a:t>
            </a:r>
          </a:p>
          <a:p>
            <a:pPr algn="ctr"/>
            <a:r>
              <a:rPr lang="el-GR" sz="2800" b="1" i="1" u="sng" dirty="0" smtClean="0">
                <a:latin typeface="Times New Roman" pitchFamily="18" charset="0"/>
                <a:cs typeface="Times New Roman" pitchFamily="18" charset="0"/>
              </a:rPr>
              <a:t>Ισχύει συνεχώς η παρακάτω Λογιστική Ισότητα</a:t>
            </a:r>
          </a:p>
          <a:p>
            <a:pPr algn="ctr"/>
            <a:endParaRPr lang="el-GR" sz="2800" b="1" i="1" u="sng" dirty="0" smtClean="0">
              <a:latin typeface="Times New Roman" pitchFamily="18" charset="0"/>
              <a:cs typeface="Times New Roman" pitchFamily="18" charset="0"/>
            </a:endParaRPr>
          </a:p>
          <a:p>
            <a:pPr algn="ctr"/>
            <a:r>
              <a:rPr lang="el-GR" sz="2600" b="1" i="1" u="sng" dirty="0" smtClean="0">
                <a:latin typeface="Times New Roman" pitchFamily="18" charset="0"/>
                <a:cs typeface="Times New Roman" pitchFamily="18" charset="0"/>
              </a:rPr>
              <a:t>ΕΝΕΡΓΗΤΙΚΟ = ΠΑΘΗΤΙΚΟ + ΚΑΘΑΡΗ ΘΕΣΗ </a:t>
            </a:r>
          </a:p>
          <a:p>
            <a:pPr algn="ctr"/>
            <a:r>
              <a:rPr lang="el-GR" sz="2600" b="1" i="1" u="sng" dirty="0" smtClean="0">
                <a:latin typeface="Times New Roman" pitchFamily="18" charset="0"/>
                <a:cs typeface="Times New Roman" pitchFamily="18" charset="0"/>
              </a:rPr>
              <a:t>Ή</a:t>
            </a:r>
          </a:p>
          <a:p>
            <a:pPr algn="ctr"/>
            <a:r>
              <a:rPr lang="el-GR" sz="2600" b="1" i="1" u="sng" dirty="0" smtClean="0">
                <a:latin typeface="Times New Roman" pitchFamily="18" charset="0"/>
                <a:cs typeface="Times New Roman" pitchFamily="18" charset="0"/>
              </a:rPr>
              <a:t>ΕΝΕΡΓΗΤΙΚΟ = ΠΑΘΗΤΙΚΟ</a:t>
            </a:r>
            <a:endParaRPr lang="el-GR" sz="2600" b="1" i="1" u="sng"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l-GR" b="1" dirty="0" smtClean="0">
                <a:latin typeface="Times New Roman" pitchFamily="18" charset="0"/>
                <a:cs typeface="Times New Roman" pitchFamily="18" charset="0"/>
              </a:rPr>
              <a:t>ΜΟΡΦΕΣ ΤΟΥ ΙΣΟΛΟΓΙΣΜΟΥ</a:t>
            </a:r>
            <a:endParaRPr lang="el-GR" b="1" dirty="0">
              <a:latin typeface="Times New Roman" pitchFamily="18" charset="0"/>
              <a:cs typeface="Times New Roman" pitchFamily="18" charset="0"/>
            </a:endParaRPr>
          </a:p>
        </p:txBody>
      </p:sp>
      <p:sp>
        <p:nvSpPr>
          <p:cNvPr id="5" name="Rectangle 3"/>
          <p:cNvSpPr/>
          <p:nvPr/>
        </p:nvSpPr>
        <p:spPr>
          <a:xfrm>
            <a:off x="928662" y="1857364"/>
            <a:ext cx="7572428" cy="2585323"/>
          </a:xfrm>
          <a:prstGeom prst="rect">
            <a:avLst/>
          </a:prstGeom>
        </p:spPr>
        <p:txBody>
          <a:bodyPr wrap="square">
            <a:spAutoFit/>
          </a:bodyPr>
          <a:lstStyle/>
          <a:p>
            <a:pPr lvl="0" algn="just" fontAlgn="base">
              <a:spcBef>
                <a:spcPct val="0"/>
              </a:spcBef>
              <a:spcAft>
                <a:spcPct val="0"/>
              </a:spcAft>
              <a:buFont typeface="Wingdings" pitchFamily="2" charset="2"/>
              <a:buChar char="ü"/>
              <a:tabLst>
                <a:tab pos="269875" algn="l"/>
                <a:tab pos="733425" algn="l"/>
              </a:tabLst>
            </a:pPr>
            <a:r>
              <a:rPr lang="el-GR" sz="2400" dirty="0" smtClean="0">
                <a:latin typeface="Times New Roman" pitchFamily="18" charset="0"/>
                <a:ea typeface="Times New Roman" pitchFamily="18" charset="0"/>
                <a:cs typeface="Times New Roman" pitchFamily="18" charset="0"/>
              </a:rPr>
              <a:t>Αν </a:t>
            </a:r>
            <a:r>
              <a:rPr lang="el-GR" sz="2400" b="1" dirty="0" smtClean="0">
                <a:latin typeface="Times New Roman" pitchFamily="18" charset="0"/>
                <a:ea typeface="Times New Roman" pitchFamily="18" charset="0"/>
                <a:cs typeface="Times New Roman" pitchFamily="18" charset="0"/>
              </a:rPr>
              <a:t>Ε &gt; Π </a:t>
            </a:r>
            <a:r>
              <a:rPr lang="el-GR" sz="2400" dirty="0" smtClean="0">
                <a:latin typeface="Times New Roman" pitchFamily="18" charset="0"/>
                <a:ea typeface="Times New Roman" pitchFamily="18" charset="0"/>
                <a:cs typeface="Times New Roman" pitchFamily="18" charset="0"/>
              </a:rPr>
              <a:t>τότε </a:t>
            </a:r>
            <a:r>
              <a:rPr lang="el-GR" sz="2400" b="1" dirty="0" smtClean="0">
                <a:latin typeface="Times New Roman" pitchFamily="18" charset="0"/>
                <a:ea typeface="Times New Roman" pitchFamily="18" charset="0"/>
                <a:cs typeface="Times New Roman" pitchFamily="18" charset="0"/>
              </a:rPr>
              <a:t>Κ.Θ. &gt; 0 </a:t>
            </a:r>
            <a:r>
              <a:rPr lang="el-GR" sz="2400" dirty="0" smtClean="0">
                <a:latin typeface="Times New Roman" pitchFamily="18" charset="0"/>
                <a:ea typeface="Times New Roman" pitchFamily="18" charset="0"/>
                <a:cs typeface="Times New Roman" pitchFamily="18" charset="0"/>
              </a:rPr>
              <a:t>τότε ο   Ισολογισμός είναι  </a:t>
            </a:r>
            <a:r>
              <a:rPr lang="el-GR" sz="2400" b="1" dirty="0" smtClean="0">
                <a:latin typeface="Times New Roman" pitchFamily="18" charset="0"/>
                <a:ea typeface="Times New Roman" pitchFamily="18" charset="0"/>
                <a:cs typeface="Times New Roman" pitchFamily="18" charset="0"/>
              </a:rPr>
              <a:t>Θετικός.</a:t>
            </a:r>
            <a:endParaRPr lang="el-GR" sz="2400" dirty="0" smtClean="0">
              <a:latin typeface="Times New Roman" pitchFamily="18" charset="0"/>
              <a:cs typeface="Times New Roman" pitchFamily="18" charset="0"/>
            </a:endParaRPr>
          </a:p>
          <a:p>
            <a:pPr lvl="0" algn="just" eaLnBrk="0" fontAlgn="base" hangingPunct="0">
              <a:spcBef>
                <a:spcPct val="0"/>
              </a:spcBef>
              <a:spcAft>
                <a:spcPct val="0"/>
              </a:spcAft>
              <a:buFont typeface="Wingdings" pitchFamily="2" charset="2"/>
              <a:buChar char="ü"/>
              <a:tabLst>
                <a:tab pos="269875" algn="l"/>
                <a:tab pos="733425" algn="l"/>
              </a:tabLst>
            </a:pPr>
            <a:r>
              <a:rPr lang="el-GR" sz="2400" dirty="0" smtClean="0">
                <a:latin typeface="Times New Roman" pitchFamily="18" charset="0"/>
                <a:ea typeface="Times New Roman" pitchFamily="18" charset="0"/>
                <a:cs typeface="Times New Roman" pitchFamily="18" charset="0"/>
              </a:rPr>
              <a:t>Αν</a:t>
            </a:r>
            <a:r>
              <a:rPr lang="el-GR" sz="2400" b="1" dirty="0" smtClean="0">
                <a:latin typeface="Times New Roman" pitchFamily="18" charset="0"/>
                <a:ea typeface="Times New Roman" pitchFamily="18" charset="0"/>
                <a:cs typeface="Times New Roman" pitchFamily="18" charset="0"/>
              </a:rPr>
              <a:t> Ε = Π</a:t>
            </a:r>
            <a:r>
              <a:rPr lang="el-GR" sz="2400" dirty="0" smtClean="0">
                <a:latin typeface="Times New Roman" pitchFamily="18" charset="0"/>
                <a:ea typeface="Times New Roman" pitchFamily="18" charset="0"/>
                <a:cs typeface="Times New Roman" pitchFamily="18" charset="0"/>
              </a:rPr>
              <a:t> τότε</a:t>
            </a:r>
            <a:r>
              <a:rPr lang="el-GR" sz="2400" b="1" dirty="0" smtClean="0">
                <a:latin typeface="Times New Roman" pitchFamily="18" charset="0"/>
                <a:ea typeface="Times New Roman" pitchFamily="18" charset="0"/>
                <a:cs typeface="Times New Roman" pitchFamily="18" charset="0"/>
              </a:rPr>
              <a:t> Κ.Θ. = 0</a:t>
            </a:r>
            <a:r>
              <a:rPr lang="el-GR" sz="2400" dirty="0" smtClean="0">
                <a:latin typeface="Times New Roman" pitchFamily="18" charset="0"/>
                <a:ea typeface="Times New Roman" pitchFamily="18" charset="0"/>
                <a:cs typeface="Times New Roman" pitchFamily="18" charset="0"/>
              </a:rPr>
              <a:t> τότε ο  Ισολογισμός  είναι  </a:t>
            </a:r>
            <a:r>
              <a:rPr lang="el-GR" sz="2400" b="1" dirty="0" smtClean="0">
                <a:latin typeface="Times New Roman" pitchFamily="18" charset="0"/>
                <a:ea typeface="Times New Roman" pitchFamily="18" charset="0"/>
                <a:cs typeface="Times New Roman" pitchFamily="18" charset="0"/>
              </a:rPr>
              <a:t>Ουδέτερος.</a:t>
            </a:r>
            <a:endParaRPr lang="el-GR" sz="2400" dirty="0" smtClean="0">
              <a:latin typeface="Times New Roman" pitchFamily="18" charset="0"/>
              <a:cs typeface="Times New Roman" pitchFamily="18" charset="0"/>
            </a:endParaRPr>
          </a:p>
          <a:p>
            <a:pPr lvl="0" algn="just" eaLnBrk="0" fontAlgn="base" hangingPunct="0">
              <a:spcBef>
                <a:spcPct val="0"/>
              </a:spcBef>
              <a:spcAft>
                <a:spcPct val="0"/>
              </a:spcAft>
              <a:buFont typeface="Wingdings" pitchFamily="2" charset="2"/>
              <a:buChar char="ü"/>
              <a:tabLst>
                <a:tab pos="269875" algn="l"/>
                <a:tab pos="733425" algn="l"/>
              </a:tabLst>
            </a:pPr>
            <a:r>
              <a:rPr lang="el-GR" sz="2400" dirty="0" smtClean="0">
                <a:latin typeface="Times New Roman" pitchFamily="18" charset="0"/>
                <a:ea typeface="Times New Roman" pitchFamily="18" charset="0"/>
                <a:cs typeface="Times New Roman" pitchFamily="18" charset="0"/>
              </a:rPr>
              <a:t>Αν </a:t>
            </a:r>
            <a:r>
              <a:rPr lang="el-GR" sz="2400" b="1" dirty="0" smtClean="0">
                <a:latin typeface="Times New Roman" pitchFamily="18" charset="0"/>
                <a:ea typeface="Times New Roman" pitchFamily="18" charset="0"/>
                <a:cs typeface="Times New Roman" pitchFamily="18" charset="0"/>
              </a:rPr>
              <a:t>Ε &lt; Π</a:t>
            </a:r>
            <a:r>
              <a:rPr lang="el-GR" sz="2400" dirty="0" smtClean="0">
                <a:latin typeface="Times New Roman" pitchFamily="18" charset="0"/>
                <a:ea typeface="Times New Roman" pitchFamily="18" charset="0"/>
                <a:cs typeface="Times New Roman" pitchFamily="18" charset="0"/>
              </a:rPr>
              <a:t> τότε </a:t>
            </a:r>
            <a:r>
              <a:rPr lang="el-GR" sz="2400" b="1" dirty="0" smtClean="0">
                <a:latin typeface="Times New Roman" pitchFamily="18" charset="0"/>
                <a:ea typeface="Times New Roman" pitchFamily="18" charset="0"/>
                <a:cs typeface="Times New Roman" pitchFamily="18" charset="0"/>
              </a:rPr>
              <a:t>Κ. Θ. &lt; 0 </a:t>
            </a:r>
            <a:r>
              <a:rPr lang="el-GR" sz="2400" dirty="0" smtClean="0">
                <a:latin typeface="Times New Roman" pitchFamily="18" charset="0"/>
                <a:ea typeface="Times New Roman" pitchFamily="18" charset="0"/>
                <a:cs typeface="Times New Roman" pitchFamily="18" charset="0"/>
              </a:rPr>
              <a:t>τότε ο  Ισολογισμός είναι </a:t>
            </a:r>
            <a:r>
              <a:rPr lang="el-GR" sz="2400" b="1" dirty="0" smtClean="0">
                <a:latin typeface="Times New Roman" pitchFamily="18" charset="0"/>
                <a:ea typeface="Times New Roman" pitchFamily="18" charset="0"/>
                <a:cs typeface="Times New Roman" pitchFamily="18" charset="0"/>
              </a:rPr>
              <a:t>αρνητικός</a:t>
            </a:r>
            <a:r>
              <a:rPr lang="el-GR" sz="2400" dirty="0" smtClean="0">
                <a:latin typeface="Times New Roman" pitchFamily="18" charset="0"/>
                <a:ea typeface="Times New Roman" pitchFamily="18" charset="0"/>
                <a:cs typeface="Times New Roman" pitchFamily="18" charset="0"/>
              </a:rPr>
              <a:t>.</a:t>
            </a:r>
            <a:endParaRPr lang="el-GR" sz="2400" dirty="0" smtClean="0">
              <a:latin typeface="Times New Roman" pitchFamily="18" charset="0"/>
              <a:cs typeface="Times New Roman" pitchFamily="18" charset="0"/>
            </a:endParaRPr>
          </a:p>
          <a:p>
            <a:pPr algn="just"/>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686800" cy="841248"/>
          </a:xfrm>
        </p:spPr>
        <p:txBody>
          <a:bodyPr>
            <a:normAutofit fontScale="90000"/>
          </a:bodyPr>
          <a:lstStyle/>
          <a:p>
            <a:pPr lvl="0" algn="ctr"/>
            <a:r>
              <a:rPr lang="el-GR" b="1" dirty="0" smtClean="0">
                <a:latin typeface="Times New Roman" pitchFamily="18" charset="0"/>
                <a:ea typeface="Times New Roman" pitchFamily="18" charset="0"/>
                <a:cs typeface="Times New Roman" pitchFamily="18" charset="0"/>
              </a:rPr>
              <a:t>Παράδειγμα ισολογισμού</a:t>
            </a:r>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endParaRPr lang="el-GR" dirty="0"/>
          </a:p>
        </p:txBody>
      </p:sp>
      <p:graphicFrame>
        <p:nvGraphicFramePr>
          <p:cNvPr id="4" name="3 - Πίνακας"/>
          <p:cNvGraphicFramePr>
            <a:graphicFrameLocks noGrp="1"/>
          </p:cNvGraphicFramePr>
          <p:nvPr/>
        </p:nvGraphicFramePr>
        <p:xfrm>
          <a:off x="971600" y="2132856"/>
          <a:ext cx="7200800" cy="1656183"/>
        </p:xfrm>
        <a:graphic>
          <a:graphicData uri="http://schemas.openxmlformats.org/drawingml/2006/table">
            <a:tbl>
              <a:tblPr firstRow="1" bandRow="1">
                <a:tableStyleId>{5C22544A-7EE6-4342-B048-85BDC9FD1C3A}</a:tableStyleId>
              </a:tblPr>
              <a:tblGrid>
                <a:gridCol w="3600400"/>
                <a:gridCol w="3600400"/>
              </a:tblGrid>
              <a:tr h="552061">
                <a:tc>
                  <a:txBody>
                    <a:bodyPr/>
                    <a:lstStyle/>
                    <a:p>
                      <a:r>
                        <a:rPr lang="el-GR" dirty="0" smtClean="0"/>
                        <a:t>ΕΝΕΡΓΗΤΙΚΟ</a:t>
                      </a:r>
                      <a:endParaRPr lang="el-GR" dirty="0"/>
                    </a:p>
                  </a:txBody>
                  <a:tcPr/>
                </a:tc>
                <a:tc>
                  <a:txBody>
                    <a:bodyPr/>
                    <a:lstStyle/>
                    <a:p>
                      <a:pPr algn="r"/>
                      <a:r>
                        <a:rPr lang="el-GR" dirty="0" smtClean="0"/>
                        <a:t>ΠΑΘΗΤΙΚΟ</a:t>
                      </a:r>
                      <a:endParaRPr lang="el-GR" dirty="0"/>
                    </a:p>
                  </a:txBody>
                  <a:tcPr/>
                </a:tc>
              </a:tr>
              <a:tr h="552061">
                <a:tc>
                  <a:txBody>
                    <a:bodyPr/>
                    <a:lstStyle/>
                    <a:p>
                      <a:r>
                        <a:rPr lang="el-GR" dirty="0" smtClean="0"/>
                        <a:t>ΤΑΜΕΙΟ                  20.000,00</a:t>
                      </a:r>
                      <a:endParaRPr lang="el-GR" dirty="0"/>
                    </a:p>
                  </a:txBody>
                  <a:tcPr/>
                </a:tc>
                <a:tc>
                  <a:txBody>
                    <a:bodyPr/>
                    <a:lstStyle/>
                    <a:p>
                      <a:r>
                        <a:rPr lang="el-GR" dirty="0" smtClean="0"/>
                        <a:t>ΚΕΦΑΛΑΙΟ</a:t>
                      </a:r>
                      <a:r>
                        <a:rPr lang="el-GR" baseline="0" dirty="0" smtClean="0"/>
                        <a:t>             20.000,00</a:t>
                      </a:r>
                      <a:endParaRPr lang="el-GR" dirty="0"/>
                    </a:p>
                  </a:txBody>
                  <a:tcPr/>
                </a:tc>
              </a:tr>
              <a:tr h="552061">
                <a:tc>
                  <a:txBody>
                    <a:bodyPr/>
                    <a:lstStyle/>
                    <a:p>
                      <a:r>
                        <a:rPr lang="el-GR" dirty="0" smtClean="0"/>
                        <a:t>ΣΥΝΟΛΟ                 </a:t>
                      </a:r>
                      <a:r>
                        <a:rPr lang="el-GR" u="sng" dirty="0" smtClean="0"/>
                        <a:t>20.000,00</a:t>
                      </a:r>
                      <a:endParaRPr lang="el-GR" u="sng" dirty="0"/>
                    </a:p>
                  </a:txBody>
                  <a:tcPr/>
                </a:tc>
                <a:tc>
                  <a:txBody>
                    <a:bodyPr/>
                    <a:lstStyle/>
                    <a:p>
                      <a:r>
                        <a:rPr lang="el-GR" dirty="0" smtClean="0"/>
                        <a:t>ΣΥΝΟΛΟ                 </a:t>
                      </a:r>
                      <a:r>
                        <a:rPr lang="el-GR" u="sng" dirty="0" smtClean="0"/>
                        <a:t>20.000,00</a:t>
                      </a:r>
                      <a:endParaRPr lang="el-GR" u="sng" dirty="0"/>
                    </a:p>
                  </a:txBody>
                  <a:tcPr/>
                </a:tc>
              </a:tr>
            </a:tbl>
          </a:graphicData>
        </a:graphic>
      </p:graphicFrame>
      <p:sp>
        <p:nvSpPr>
          <p:cNvPr id="5" name="4 - Ορθογώνιο"/>
          <p:cNvSpPr/>
          <p:nvPr/>
        </p:nvSpPr>
        <p:spPr>
          <a:xfrm>
            <a:off x="1475656" y="1484784"/>
            <a:ext cx="6264696" cy="646331"/>
          </a:xfrm>
          <a:prstGeom prst="rect">
            <a:avLst/>
          </a:prstGeom>
        </p:spPr>
        <p:txBody>
          <a:bodyPr wrap="square">
            <a:spAutoFit/>
          </a:bodyPr>
          <a:lstStyle/>
          <a:p>
            <a:pPr algn="ctr"/>
            <a:r>
              <a:rPr lang="el-GR" dirty="0" smtClean="0">
                <a:latin typeface="Times New Roman" pitchFamily="18" charset="0"/>
                <a:cs typeface="Times New Roman" pitchFamily="18" charset="0"/>
              </a:rPr>
              <a:t>ΕΠΙΧΕΙΡΗΣΗ «Χ»</a:t>
            </a:r>
          </a:p>
          <a:p>
            <a:pPr algn="ctr"/>
            <a:r>
              <a:rPr lang="el-GR" dirty="0" smtClean="0">
                <a:latin typeface="Times New Roman" pitchFamily="18" charset="0"/>
                <a:cs typeface="Times New Roman" pitchFamily="18" charset="0"/>
              </a:rPr>
              <a:t>ΙΣΟΛΟΓΙΣΜΟΣ ΣΤΙΣ 31/12/2018 </a:t>
            </a:r>
            <a:endParaRPr lang="el-GR" dirty="0"/>
          </a:p>
        </p:txBody>
      </p:sp>
      <p:sp>
        <p:nvSpPr>
          <p:cNvPr id="6" name="5 - Ορθογώνιο"/>
          <p:cNvSpPr/>
          <p:nvPr/>
        </p:nvSpPr>
        <p:spPr>
          <a:xfrm>
            <a:off x="1403648" y="4149080"/>
            <a:ext cx="6264696" cy="769441"/>
          </a:xfrm>
          <a:prstGeom prst="rect">
            <a:avLst/>
          </a:prstGeom>
        </p:spPr>
        <p:txBody>
          <a:bodyPr wrap="square">
            <a:spAutoFit/>
          </a:bodyPr>
          <a:lstStyle/>
          <a:p>
            <a:pPr algn="ctr"/>
            <a:r>
              <a:rPr lang="el-GR" sz="2200" b="1" i="1" dirty="0" smtClean="0">
                <a:latin typeface="Times New Roman" pitchFamily="18" charset="0"/>
                <a:cs typeface="Times New Roman" pitchFamily="18" charset="0"/>
              </a:rPr>
              <a:t>Η παραπάνω μορφή αποτελεί μια οριζόντια παρουσίαση του Ισολογισμού</a:t>
            </a:r>
            <a:endParaRPr lang="el-GR" sz="2200" b="1" i="1"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686800" cy="841248"/>
          </a:xfrm>
        </p:spPr>
        <p:txBody>
          <a:bodyPr>
            <a:normAutofit fontScale="90000"/>
          </a:bodyPr>
          <a:lstStyle/>
          <a:p>
            <a:pPr lvl="0" algn="ctr"/>
            <a:r>
              <a:rPr lang="el-GR" b="1" dirty="0" smtClean="0">
                <a:latin typeface="Times New Roman" pitchFamily="18" charset="0"/>
                <a:ea typeface="Times New Roman" pitchFamily="18" charset="0"/>
                <a:cs typeface="Times New Roman" pitchFamily="18" charset="0"/>
              </a:rPr>
              <a:t>Παράδειγμα ισολογισμού</a:t>
            </a:r>
            <a:r>
              <a:rPr lang="el-GR" dirty="0" smtClean="0">
                <a:latin typeface="Times New Roman" pitchFamily="18" charset="0"/>
                <a:cs typeface="Times New Roman" pitchFamily="18" charset="0"/>
              </a:rPr>
              <a:t/>
            </a:r>
            <a:br>
              <a:rPr lang="el-GR" dirty="0" smtClean="0">
                <a:latin typeface="Times New Roman" pitchFamily="18" charset="0"/>
                <a:cs typeface="Times New Roman" pitchFamily="18" charset="0"/>
              </a:rPr>
            </a:br>
            <a:endParaRPr lang="el-GR" dirty="0"/>
          </a:p>
        </p:txBody>
      </p:sp>
      <p:graphicFrame>
        <p:nvGraphicFramePr>
          <p:cNvPr id="4" name="3 - Πίνακας"/>
          <p:cNvGraphicFramePr>
            <a:graphicFrameLocks noGrp="1"/>
          </p:cNvGraphicFramePr>
          <p:nvPr/>
        </p:nvGraphicFramePr>
        <p:xfrm>
          <a:off x="2771800" y="1844824"/>
          <a:ext cx="3600400" cy="1656183"/>
        </p:xfrm>
        <a:graphic>
          <a:graphicData uri="http://schemas.openxmlformats.org/drawingml/2006/table">
            <a:tbl>
              <a:tblPr firstRow="1" bandRow="1">
                <a:tableStyleId>{5C22544A-7EE6-4342-B048-85BDC9FD1C3A}</a:tableStyleId>
              </a:tblPr>
              <a:tblGrid>
                <a:gridCol w="3600400"/>
              </a:tblGrid>
              <a:tr h="552061">
                <a:tc>
                  <a:txBody>
                    <a:bodyPr/>
                    <a:lstStyle/>
                    <a:p>
                      <a:r>
                        <a:rPr lang="el-GR" dirty="0" smtClean="0"/>
                        <a:t>ΕΝΕΡΓΗΤΙΚΟ</a:t>
                      </a:r>
                      <a:endParaRPr lang="el-GR" dirty="0"/>
                    </a:p>
                  </a:txBody>
                  <a:tcPr/>
                </a:tc>
              </a:tr>
              <a:tr h="552061">
                <a:tc>
                  <a:txBody>
                    <a:bodyPr/>
                    <a:lstStyle/>
                    <a:p>
                      <a:r>
                        <a:rPr lang="el-GR" dirty="0" smtClean="0"/>
                        <a:t>ΤΑΜΕΙΟ                  20.000,00</a:t>
                      </a:r>
                      <a:endParaRPr lang="el-GR" dirty="0"/>
                    </a:p>
                  </a:txBody>
                  <a:tcPr/>
                </a:tc>
              </a:tr>
              <a:tr h="552061">
                <a:tc>
                  <a:txBody>
                    <a:bodyPr/>
                    <a:lstStyle/>
                    <a:p>
                      <a:r>
                        <a:rPr lang="el-GR" dirty="0" smtClean="0"/>
                        <a:t>ΣΥΝΟΛΟ                 </a:t>
                      </a:r>
                      <a:r>
                        <a:rPr lang="el-GR" u="sng" dirty="0" smtClean="0"/>
                        <a:t>20.000,00</a:t>
                      </a:r>
                      <a:endParaRPr lang="el-GR" u="sng" dirty="0"/>
                    </a:p>
                  </a:txBody>
                  <a:tcPr/>
                </a:tc>
              </a:tr>
            </a:tbl>
          </a:graphicData>
        </a:graphic>
      </p:graphicFrame>
      <p:sp>
        <p:nvSpPr>
          <p:cNvPr id="5" name="4 - Ορθογώνιο"/>
          <p:cNvSpPr/>
          <p:nvPr/>
        </p:nvSpPr>
        <p:spPr>
          <a:xfrm>
            <a:off x="1547664" y="1268760"/>
            <a:ext cx="6264696" cy="646331"/>
          </a:xfrm>
          <a:prstGeom prst="rect">
            <a:avLst/>
          </a:prstGeom>
        </p:spPr>
        <p:txBody>
          <a:bodyPr wrap="square">
            <a:spAutoFit/>
          </a:bodyPr>
          <a:lstStyle/>
          <a:p>
            <a:pPr algn="ctr"/>
            <a:r>
              <a:rPr lang="el-GR" dirty="0" smtClean="0">
                <a:latin typeface="Times New Roman" pitchFamily="18" charset="0"/>
                <a:cs typeface="Times New Roman" pitchFamily="18" charset="0"/>
              </a:rPr>
              <a:t>ΕΠΙΧΕΙΡΗΣΗ «Χ»</a:t>
            </a:r>
          </a:p>
          <a:p>
            <a:pPr algn="ctr"/>
            <a:r>
              <a:rPr lang="el-GR" dirty="0" smtClean="0">
                <a:latin typeface="Times New Roman" pitchFamily="18" charset="0"/>
                <a:cs typeface="Times New Roman" pitchFamily="18" charset="0"/>
              </a:rPr>
              <a:t>ΙΣΟΛΟΓΙΣΜΟΣ ΣΤΙΣ 31/12/2018 </a:t>
            </a:r>
            <a:endParaRPr lang="el-GR" dirty="0"/>
          </a:p>
        </p:txBody>
      </p:sp>
      <p:sp>
        <p:nvSpPr>
          <p:cNvPr id="6" name="5 - Ορθογώνιο"/>
          <p:cNvSpPr/>
          <p:nvPr/>
        </p:nvSpPr>
        <p:spPr>
          <a:xfrm>
            <a:off x="1331640" y="5301208"/>
            <a:ext cx="6264696" cy="769441"/>
          </a:xfrm>
          <a:prstGeom prst="rect">
            <a:avLst/>
          </a:prstGeom>
        </p:spPr>
        <p:txBody>
          <a:bodyPr wrap="square">
            <a:spAutoFit/>
          </a:bodyPr>
          <a:lstStyle/>
          <a:p>
            <a:pPr algn="ctr"/>
            <a:r>
              <a:rPr lang="el-GR" sz="2200" b="1" i="1" dirty="0" smtClean="0">
                <a:latin typeface="Times New Roman" pitchFamily="18" charset="0"/>
                <a:cs typeface="Times New Roman" pitchFamily="18" charset="0"/>
              </a:rPr>
              <a:t>Η παραπάνω μορφή αποτελεί μια κάθετη παρουσίαση του Ισολογισμού</a:t>
            </a:r>
            <a:endParaRPr lang="el-GR" sz="2200" b="1" i="1" dirty="0">
              <a:latin typeface="Times New Roman" pitchFamily="18" charset="0"/>
              <a:cs typeface="Times New Roman" pitchFamily="18" charset="0"/>
            </a:endParaRPr>
          </a:p>
        </p:txBody>
      </p:sp>
      <p:graphicFrame>
        <p:nvGraphicFramePr>
          <p:cNvPr id="7" name="6 - Πίνακας"/>
          <p:cNvGraphicFramePr>
            <a:graphicFrameLocks noGrp="1"/>
          </p:cNvGraphicFramePr>
          <p:nvPr/>
        </p:nvGraphicFramePr>
        <p:xfrm>
          <a:off x="2771800" y="3717032"/>
          <a:ext cx="3600400" cy="1656183"/>
        </p:xfrm>
        <a:graphic>
          <a:graphicData uri="http://schemas.openxmlformats.org/drawingml/2006/table">
            <a:tbl>
              <a:tblPr firstRow="1" bandRow="1">
                <a:tableStyleId>{5C22544A-7EE6-4342-B048-85BDC9FD1C3A}</a:tableStyleId>
              </a:tblPr>
              <a:tblGrid>
                <a:gridCol w="3600400"/>
              </a:tblGrid>
              <a:tr h="552061">
                <a:tc>
                  <a:txBody>
                    <a:bodyPr/>
                    <a:lstStyle/>
                    <a:p>
                      <a:r>
                        <a:rPr lang="el-GR" dirty="0" smtClean="0"/>
                        <a:t>ΠΑΘΗΤΙΚΟ</a:t>
                      </a:r>
                      <a:endParaRPr lang="el-GR" dirty="0"/>
                    </a:p>
                  </a:txBody>
                  <a:tcPr/>
                </a:tc>
              </a:tr>
              <a:tr h="552061">
                <a:tc>
                  <a:txBody>
                    <a:bodyPr/>
                    <a:lstStyle/>
                    <a:p>
                      <a:r>
                        <a:rPr lang="el-GR" dirty="0" smtClean="0"/>
                        <a:t>ΚΕΦΑΛΑΙΟ                  20.000,00</a:t>
                      </a:r>
                      <a:endParaRPr lang="el-GR" dirty="0"/>
                    </a:p>
                  </a:txBody>
                  <a:tcPr/>
                </a:tc>
              </a:tr>
              <a:tr h="552061">
                <a:tc>
                  <a:txBody>
                    <a:bodyPr/>
                    <a:lstStyle/>
                    <a:p>
                      <a:r>
                        <a:rPr lang="el-GR" dirty="0" smtClean="0"/>
                        <a:t>ΣΥΝΟΛΟ                 </a:t>
                      </a:r>
                      <a:r>
                        <a:rPr lang="el-GR" u="sng" dirty="0" smtClean="0"/>
                        <a:t>20.000,00</a:t>
                      </a:r>
                      <a:endParaRPr lang="el-GR" u="sng" dirty="0"/>
                    </a:p>
                  </a:txBody>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305800" cy="492664"/>
          </a:xfrm>
        </p:spPr>
        <p:txBody>
          <a:bodyPr>
            <a:normAutofit/>
          </a:bodyPr>
          <a:lstStyle/>
          <a:p>
            <a:pPr algn="ctr"/>
            <a:r>
              <a:rPr lang="el-GR" sz="2800" b="1" dirty="0" smtClean="0">
                <a:latin typeface="Times New Roman" pitchFamily="18" charset="0"/>
                <a:cs typeface="Times New Roman" pitchFamily="18" charset="0"/>
              </a:rPr>
              <a:t>Επιπλέον χρήσιμοι ορισμοί - 1</a:t>
            </a:r>
            <a:endParaRPr lang="el-GR" sz="2800" b="1" dirty="0">
              <a:latin typeface="Times New Roman" pitchFamily="18" charset="0"/>
              <a:cs typeface="Times New Roman" pitchFamily="18" charset="0"/>
            </a:endParaRPr>
          </a:p>
        </p:txBody>
      </p:sp>
      <p:sp>
        <p:nvSpPr>
          <p:cNvPr id="4" name="Rectangle 2"/>
          <p:cNvSpPr/>
          <p:nvPr/>
        </p:nvSpPr>
        <p:spPr>
          <a:xfrm>
            <a:off x="857224" y="1857364"/>
            <a:ext cx="7500990" cy="492443"/>
          </a:xfrm>
          <a:prstGeom prst="rect">
            <a:avLst/>
          </a:prstGeom>
        </p:spPr>
        <p:txBody>
          <a:bodyPr wrap="square">
            <a:spAutoFit/>
          </a:bodyPr>
          <a:lstStyle/>
          <a:p>
            <a:pPr algn="just"/>
            <a:endParaRPr lang="el-GR" sz="2600" b="1" i="1" u="sng" dirty="0">
              <a:latin typeface="Times New Roman" pitchFamily="18" charset="0"/>
              <a:cs typeface="Times New Roman" pitchFamily="18" charset="0"/>
            </a:endParaRPr>
          </a:p>
        </p:txBody>
      </p:sp>
      <p:sp>
        <p:nvSpPr>
          <p:cNvPr id="5" name="4 - Ορθογώνιο"/>
          <p:cNvSpPr/>
          <p:nvPr/>
        </p:nvSpPr>
        <p:spPr>
          <a:xfrm>
            <a:off x="899592" y="1412776"/>
            <a:ext cx="7344816" cy="3693319"/>
          </a:xfrm>
          <a:prstGeom prst="rect">
            <a:avLst/>
          </a:prstGeom>
        </p:spPr>
        <p:txBody>
          <a:bodyPr wrap="square">
            <a:spAutoFit/>
          </a:bodyPr>
          <a:lstStyle/>
          <a:p>
            <a:pPr algn="ctr"/>
            <a:r>
              <a:rPr lang="el-GR" sz="2600" b="1" dirty="0" smtClean="0">
                <a:latin typeface="Times New Roman" pitchFamily="18" charset="0"/>
                <a:cs typeface="Times New Roman" pitchFamily="18" charset="0"/>
              </a:rPr>
              <a:t>ΕΝΝΟΙΑ ΤΗΣ ΑΠΟΓΡΑΦΗΣ</a:t>
            </a:r>
          </a:p>
          <a:p>
            <a:pPr algn="just"/>
            <a:endParaRPr lang="el-GR" sz="2600" dirty="0" smtClean="0">
              <a:latin typeface="Times New Roman" pitchFamily="18" charset="0"/>
              <a:cs typeface="Times New Roman" pitchFamily="18" charset="0"/>
            </a:endParaRPr>
          </a:p>
          <a:p>
            <a:pPr algn="just"/>
            <a:r>
              <a:rPr lang="el-GR" sz="2600" dirty="0" smtClean="0">
                <a:latin typeface="Times New Roman" pitchFamily="18" charset="0"/>
                <a:cs typeface="Times New Roman" pitchFamily="18" charset="0"/>
              </a:rPr>
              <a:t>Απογραφή είναι η λεπτομερής καταμέτρηση αποτίμηση και καταγραφή όλων των περιουσιακών στοιχείων του Ενεργητικού, του Παθητικού και της Καθαρής Περιουσίας μιας επιχείρησης, σε ενιαίο νόμισμα και σε ορισμένη χρονική στιγμή. Η απογραφή αποτελεί την αρχή κάθε λογιστικής οργάνωσης.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404664"/>
            <a:ext cx="8305800" cy="420656"/>
          </a:xfrm>
        </p:spPr>
        <p:txBody>
          <a:bodyPr>
            <a:normAutofit fontScale="90000"/>
          </a:bodyPr>
          <a:lstStyle/>
          <a:p>
            <a:pPr algn="ctr"/>
            <a:r>
              <a:rPr lang="el-GR" sz="2800" b="1" dirty="0" smtClean="0">
                <a:latin typeface="Times New Roman" pitchFamily="18" charset="0"/>
                <a:cs typeface="Times New Roman" pitchFamily="18" charset="0"/>
              </a:rPr>
              <a:t>Επιπλέον χρήσιμοι ορισμοί - 2</a:t>
            </a:r>
            <a:endParaRPr lang="el-GR" sz="2800" b="1" dirty="0">
              <a:latin typeface="Times New Roman" pitchFamily="18" charset="0"/>
              <a:cs typeface="Times New Roman" pitchFamily="18" charset="0"/>
            </a:endParaRPr>
          </a:p>
        </p:txBody>
      </p:sp>
      <p:sp>
        <p:nvSpPr>
          <p:cNvPr id="3" name="2 - Ορθογώνιο"/>
          <p:cNvSpPr/>
          <p:nvPr/>
        </p:nvSpPr>
        <p:spPr>
          <a:xfrm>
            <a:off x="899592" y="1268760"/>
            <a:ext cx="7358114" cy="4893647"/>
          </a:xfrm>
          <a:prstGeom prst="rect">
            <a:avLst/>
          </a:prstGeom>
        </p:spPr>
        <p:txBody>
          <a:bodyPr wrap="square">
            <a:spAutoFit/>
          </a:bodyPr>
          <a:lstStyle/>
          <a:p>
            <a:pPr algn="ctr"/>
            <a:r>
              <a:rPr lang="el-GR" sz="2600" b="1" dirty="0" smtClean="0">
                <a:latin typeface="Times New Roman" pitchFamily="18" charset="0"/>
                <a:cs typeface="Times New Roman" pitchFamily="18" charset="0"/>
              </a:rPr>
              <a:t>ΕΚΤΑΣΗ ΤΗΣ ΑΠΟΓΡΑΦΗΣ</a:t>
            </a:r>
          </a:p>
          <a:p>
            <a:pPr algn="just"/>
            <a:endParaRPr lang="el-GR" sz="2600" dirty="0" smtClean="0">
              <a:latin typeface="Times New Roman" pitchFamily="18" charset="0"/>
              <a:cs typeface="Times New Roman" pitchFamily="18" charset="0"/>
            </a:endParaRPr>
          </a:p>
          <a:p>
            <a:pPr algn="just"/>
            <a:r>
              <a:rPr lang="el-GR" sz="2600" dirty="0" smtClean="0">
                <a:latin typeface="Times New Roman" pitchFamily="18" charset="0"/>
                <a:cs typeface="Times New Roman" pitchFamily="18" charset="0"/>
              </a:rPr>
              <a:t>Η απογραφή σκοπό έχει να απεικονίσει με σαφήνεια και ειλικρίνεια τη διάρθρωση της επιχείρησης σε μια στιγμή.  Η απογραφή αυτή λέγεται </a:t>
            </a:r>
            <a:r>
              <a:rPr lang="el-GR" sz="2600" b="1" dirty="0" smtClean="0">
                <a:latin typeface="Times New Roman" pitchFamily="18" charset="0"/>
                <a:cs typeface="Times New Roman" pitchFamily="18" charset="0"/>
              </a:rPr>
              <a:t>γενική</a:t>
            </a:r>
            <a:r>
              <a:rPr lang="el-GR" sz="2600" dirty="0" smtClean="0">
                <a:latin typeface="Times New Roman" pitchFamily="18" charset="0"/>
                <a:cs typeface="Times New Roman" pitchFamily="18" charset="0"/>
              </a:rPr>
              <a:t>, γιατί  περιλαμβάνει όλα τα περιουσιακά στοιχεία της</a:t>
            </a:r>
            <a:r>
              <a:rPr lang="en-US" sz="2600" dirty="0" smtClean="0">
                <a:latin typeface="Times New Roman" pitchFamily="18" charset="0"/>
                <a:cs typeface="Times New Roman" pitchFamily="18" charset="0"/>
              </a:rPr>
              <a:t> </a:t>
            </a:r>
            <a:r>
              <a:rPr lang="el-GR" sz="2600" dirty="0" smtClean="0">
                <a:latin typeface="Times New Roman" pitchFamily="18" charset="0"/>
                <a:cs typeface="Times New Roman" pitchFamily="18" charset="0"/>
              </a:rPr>
              <a:t>επιχείρησης.</a:t>
            </a:r>
            <a:r>
              <a:rPr lang="en-US" sz="2600" dirty="0" smtClean="0">
                <a:latin typeface="Times New Roman" pitchFamily="18" charset="0"/>
                <a:cs typeface="Times New Roman" pitchFamily="18" charset="0"/>
              </a:rPr>
              <a:t> </a:t>
            </a:r>
            <a:r>
              <a:rPr lang="el-GR" sz="2600" dirty="0" smtClean="0">
                <a:latin typeface="Times New Roman" pitchFamily="18" charset="0"/>
                <a:cs typeface="Times New Roman" pitchFamily="18" charset="0"/>
              </a:rPr>
              <a:t>Εκτός</a:t>
            </a:r>
            <a:r>
              <a:rPr lang="en-US" sz="2600" dirty="0" smtClean="0">
                <a:latin typeface="Times New Roman" pitchFamily="18" charset="0"/>
                <a:cs typeface="Times New Roman" pitchFamily="18" charset="0"/>
              </a:rPr>
              <a:t> </a:t>
            </a:r>
            <a:r>
              <a:rPr lang="el-GR" sz="2600" dirty="0" smtClean="0">
                <a:latin typeface="Times New Roman" pitchFamily="18" charset="0"/>
                <a:cs typeface="Times New Roman" pitchFamily="18" charset="0"/>
              </a:rPr>
              <a:t>από τη γενική απογραφή διενεργούνται πολλές φορές χάριν ελέγχου έκτακτα και κατά περιόδους</a:t>
            </a:r>
            <a:r>
              <a:rPr lang="en-US" sz="2600" dirty="0" smtClean="0">
                <a:latin typeface="Times New Roman" pitchFamily="18" charset="0"/>
                <a:cs typeface="Times New Roman" pitchFamily="18" charset="0"/>
              </a:rPr>
              <a:t> </a:t>
            </a:r>
            <a:r>
              <a:rPr lang="el-GR" sz="2600" b="1" dirty="0" smtClean="0">
                <a:latin typeface="Times New Roman" pitchFamily="18" charset="0"/>
                <a:cs typeface="Times New Roman" pitchFamily="18" charset="0"/>
              </a:rPr>
              <a:t>μερικές </a:t>
            </a:r>
            <a:r>
              <a:rPr lang="el-GR" sz="2600" dirty="0" smtClean="0">
                <a:latin typeface="Times New Roman" pitchFamily="18" charset="0"/>
                <a:cs typeface="Times New Roman" pitchFamily="18" charset="0"/>
              </a:rPr>
              <a:t>απογραφές, οι οποίες αφορούν ορισμένες ομάδες περιουσιακών στοιχείων,  όπως τα μετρητά, τα εμπορεύματα, τους χρεώστες </a:t>
            </a:r>
            <a:r>
              <a:rPr lang="el-GR" sz="2600" dirty="0" err="1" smtClean="0">
                <a:latin typeface="Times New Roman" pitchFamily="18" charset="0"/>
                <a:cs typeface="Times New Roman" pitchFamily="18" charset="0"/>
              </a:rPr>
              <a:t>κ.λ.π</a:t>
            </a:r>
            <a:r>
              <a:rPr lang="el-GR" sz="2600" dirty="0" smtClean="0"/>
              <a:t>.</a:t>
            </a:r>
            <a:endParaRPr lang="el-GR" sz="2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305800" cy="504056"/>
          </a:xfrm>
        </p:spPr>
        <p:txBody>
          <a:bodyPr>
            <a:normAutofit/>
          </a:bodyPr>
          <a:lstStyle/>
          <a:p>
            <a:pPr algn="ctr"/>
            <a:r>
              <a:rPr lang="el-GR" sz="2800" b="1" dirty="0" smtClean="0">
                <a:latin typeface="Times New Roman" pitchFamily="18" charset="0"/>
                <a:cs typeface="Times New Roman" pitchFamily="18" charset="0"/>
              </a:rPr>
              <a:t>Επιπλέον χρήσιμοι ορισμοί - 3</a:t>
            </a:r>
            <a:endParaRPr lang="el-GR" sz="2800" b="1" dirty="0">
              <a:latin typeface="Times New Roman" pitchFamily="18" charset="0"/>
              <a:cs typeface="Times New Roman" pitchFamily="18" charset="0"/>
            </a:endParaRPr>
          </a:p>
        </p:txBody>
      </p:sp>
      <p:sp>
        <p:nvSpPr>
          <p:cNvPr id="3" name="Rectangle 2"/>
          <p:cNvSpPr/>
          <p:nvPr/>
        </p:nvSpPr>
        <p:spPr>
          <a:xfrm>
            <a:off x="1043608" y="1484784"/>
            <a:ext cx="7500990" cy="4093428"/>
          </a:xfrm>
          <a:prstGeom prst="rect">
            <a:avLst/>
          </a:prstGeom>
        </p:spPr>
        <p:txBody>
          <a:bodyPr wrap="square">
            <a:spAutoFit/>
          </a:bodyPr>
          <a:lstStyle/>
          <a:p>
            <a:pPr algn="ctr"/>
            <a:r>
              <a:rPr lang="el-GR" sz="2600" b="1" dirty="0" smtClean="0">
                <a:latin typeface="Times New Roman" pitchFamily="18" charset="0"/>
                <a:cs typeface="Times New Roman" pitchFamily="18" charset="0"/>
              </a:rPr>
              <a:t>ΕΝΝΟΙΑ ΤΗΣ ΥΠΟΘΗΚΗΣ</a:t>
            </a:r>
          </a:p>
          <a:p>
            <a:pPr algn="just"/>
            <a:endParaRPr lang="el-GR" sz="2600" dirty="0" smtClean="0">
              <a:latin typeface="Times New Roman" pitchFamily="18" charset="0"/>
              <a:cs typeface="Times New Roman" pitchFamily="18" charset="0"/>
            </a:endParaRPr>
          </a:p>
          <a:p>
            <a:pPr algn="just"/>
            <a:r>
              <a:rPr lang="el-GR" sz="2600" dirty="0" smtClean="0">
                <a:latin typeface="Times New Roman" pitchFamily="18" charset="0"/>
                <a:cs typeface="Times New Roman" pitchFamily="18" charset="0"/>
              </a:rPr>
              <a:t>Είναι νομική πράξη η οποία γίνεται όπως ορίζουν οι νόμοι και με την οποία ο δανειστής αποκτά νόμιμο δικαίωμα πάνω σε ξένα ακίνητα πράγματα. Το δικαίωμα αυτό είναι η προνομιακή είσπραξη της απαίτησής του από την αξία αυτού του ακινήτου πράγματος. </a:t>
            </a:r>
          </a:p>
          <a:p>
            <a:pPr algn="just"/>
            <a:r>
              <a:rPr lang="el-GR" sz="2600" dirty="0" smtClean="0">
                <a:latin typeface="Times New Roman" pitchFamily="18" charset="0"/>
                <a:cs typeface="Times New Roman" pitchFamily="18" charset="0"/>
              </a:rPr>
              <a:t>(Η  υποθήκη αναφέρεται πάντοτε σε ακίνητα πράγματα).</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305800" cy="564672"/>
          </a:xfrm>
        </p:spPr>
        <p:txBody>
          <a:bodyPr>
            <a:normAutofit/>
          </a:bodyPr>
          <a:lstStyle/>
          <a:p>
            <a:pPr algn="ctr"/>
            <a:r>
              <a:rPr lang="el-GR" sz="2800" b="1" dirty="0" smtClean="0">
                <a:latin typeface="Times New Roman" pitchFamily="18" charset="0"/>
                <a:cs typeface="Times New Roman" pitchFamily="18" charset="0"/>
              </a:rPr>
              <a:t>Επιπλέον χρήσιμοι ορισμοί - 5</a:t>
            </a:r>
            <a:endParaRPr lang="el-GR" sz="2800" b="1" dirty="0">
              <a:latin typeface="Times New Roman" pitchFamily="18" charset="0"/>
              <a:cs typeface="Times New Roman" pitchFamily="18" charset="0"/>
            </a:endParaRPr>
          </a:p>
        </p:txBody>
      </p:sp>
      <p:sp>
        <p:nvSpPr>
          <p:cNvPr id="3" name="Rectangle 2"/>
          <p:cNvSpPr/>
          <p:nvPr/>
        </p:nvSpPr>
        <p:spPr>
          <a:xfrm>
            <a:off x="899592" y="1268760"/>
            <a:ext cx="7500990" cy="4637554"/>
          </a:xfrm>
          <a:prstGeom prst="rect">
            <a:avLst/>
          </a:prstGeom>
        </p:spPr>
        <p:txBody>
          <a:bodyPr wrap="square">
            <a:spAutoFit/>
          </a:bodyPr>
          <a:lstStyle/>
          <a:p>
            <a:pPr algn="ctr"/>
            <a:r>
              <a:rPr lang="el-GR" sz="2600" b="1" dirty="0" smtClean="0">
                <a:latin typeface="Times New Roman" pitchFamily="18" charset="0"/>
                <a:cs typeface="Times New Roman" pitchFamily="18" charset="0"/>
              </a:rPr>
              <a:t>ΕΝΝΟΙΑ ΤΟΥ ΓΡΑΜΜΑΤΙΟΥ</a:t>
            </a:r>
          </a:p>
          <a:p>
            <a:pPr algn="just"/>
            <a:r>
              <a:rPr lang="el-GR" sz="2600" dirty="0" smtClean="0">
                <a:latin typeface="Times New Roman" pitchFamily="18" charset="0"/>
                <a:cs typeface="Times New Roman" pitchFamily="18" charset="0"/>
              </a:rPr>
              <a:t>Γραμμάτιο σε διαταγή, ονομάζεται το έγγραφο με το οποίο αυτός που το εκδίδει υπόσχεται να πληρώσει σε διαταγή ορισμένου προσώπου, ορισμένο χρηματικό ποσό σε ορισμένο χρόνο και τόπο.</a:t>
            </a:r>
          </a:p>
          <a:p>
            <a:pPr algn="just"/>
            <a:r>
              <a:rPr lang="el-GR" sz="2600" dirty="0" smtClean="0">
                <a:latin typeface="Times New Roman" pitchFamily="18" charset="0"/>
                <a:cs typeface="Times New Roman" pitchFamily="18" charset="0"/>
              </a:rPr>
              <a:t>Στο γραμμάτιο σε διαταγή παίρνουν μέρος  δύο πρόσωπά :  Ο εκδότης και ο κομιστής.</a:t>
            </a:r>
          </a:p>
          <a:p>
            <a:pPr algn="just"/>
            <a:r>
              <a:rPr lang="el-GR" sz="2600" dirty="0" smtClean="0">
                <a:latin typeface="Times New Roman" pitchFamily="18" charset="0"/>
                <a:cs typeface="Times New Roman" pitchFamily="18" charset="0"/>
              </a:rPr>
              <a:t>Εκδότης είναι αυτός που υπογράφει το γραμμάτιο και υπόσχεται να πληρώσει.</a:t>
            </a:r>
          </a:p>
          <a:p>
            <a:pPr algn="just"/>
            <a:r>
              <a:rPr lang="el-GR" sz="2600" dirty="0" smtClean="0">
                <a:latin typeface="Times New Roman" pitchFamily="18" charset="0"/>
                <a:cs typeface="Times New Roman" pitchFamily="18" charset="0"/>
              </a:rPr>
              <a:t>Κομιστής είναι αυτός που έχει το γραμμάτιο στα χέρια του και θα το εισπράξει</a:t>
            </a:r>
            <a:endParaRPr lang="el-GR" sz="2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305800" cy="636680"/>
          </a:xfrm>
        </p:spPr>
        <p:txBody>
          <a:bodyPr>
            <a:normAutofit/>
          </a:bodyPr>
          <a:lstStyle/>
          <a:p>
            <a:pPr algn="ctr"/>
            <a:r>
              <a:rPr lang="el-GR" sz="2800" b="1" dirty="0" smtClean="0">
                <a:latin typeface="Times New Roman" pitchFamily="18" charset="0"/>
                <a:cs typeface="Times New Roman" pitchFamily="18" charset="0"/>
              </a:rPr>
              <a:t>Επιπλέον χρήσιμοι ορισμοί - 5</a:t>
            </a:r>
            <a:endParaRPr lang="el-GR" sz="2800" b="1" dirty="0">
              <a:latin typeface="Times New Roman" pitchFamily="18" charset="0"/>
              <a:cs typeface="Times New Roman" pitchFamily="18" charset="0"/>
            </a:endParaRPr>
          </a:p>
        </p:txBody>
      </p:sp>
      <p:sp>
        <p:nvSpPr>
          <p:cNvPr id="3" name="Rectangle 2"/>
          <p:cNvSpPr/>
          <p:nvPr/>
        </p:nvSpPr>
        <p:spPr>
          <a:xfrm>
            <a:off x="714348" y="1340769"/>
            <a:ext cx="7786742" cy="5293757"/>
          </a:xfrm>
          <a:prstGeom prst="rect">
            <a:avLst/>
          </a:prstGeom>
        </p:spPr>
        <p:txBody>
          <a:bodyPr wrap="square">
            <a:spAutoFit/>
          </a:bodyPr>
          <a:lstStyle/>
          <a:p>
            <a:pPr algn="ctr"/>
            <a:r>
              <a:rPr lang="el-GR" sz="2600" b="1" dirty="0" smtClean="0">
                <a:latin typeface="Times New Roman" pitchFamily="18" charset="0"/>
                <a:cs typeface="Times New Roman" pitchFamily="18" charset="0"/>
              </a:rPr>
              <a:t>ΕΝΝΟΙΑΣ ΤΗΣ ΣΥΝΑΛΛΑΓΜΑΤΙΚΗΣ </a:t>
            </a:r>
          </a:p>
          <a:p>
            <a:pPr algn="just"/>
            <a:r>
              <a:rPr lang="el-GR" sz="2600" dirty="0" smtClean="0">
                <a:latin typeface="Times New Roman" pitchFamily="18" charset="0"/>
                <a:cs typeface="Times New Roman" pitchFamily="18" charset="0"/>
              </a:rPr>
              <a:t>Ονομάζεται το έγγραφο με το οποίο αυτός που το εκδίδει (εκδότης) διατάσσει τρίτο πρόσωπο που ονομάζεται πληρωτής, να πληρώσει σε διαταγή αυτού (του εκδότη) ή τρίτου προσώπου, ορισμένο χρηματικό ποσό σε ορισμένο τόπο και χρόνο.</a:t>
            </a:r>
          </a:p>
          <a:p>
            <a:pPr algn="just"/>
            <a:r>
              <a:rPr lang="el-GR" sz="2600" dirty="0" smtClean="0">
                <a:latin typeface="Times New Roman" pitchFamily="18" charset="0"/>
                <a:cs typeface="Times New Roman" pitchFamily="18" charset="0"/>
              </a:rPr>
              <a:t>Στη συναλλαγματική παίρνουν μέρος τρία πρόσωπα. Ο εκδότης, ο λήπτης ή κομιστής και ο πληρωτής.</a:t>
            </a:r>
          </a:p>
          <a:p>
            <a:pPr algn="just"/>
            <a:r>
              <a:rPr lang="el-GR" sz="2600" dirty="0" smtClean="0">
                <a:latin typeface="Times New Roman" pitchFamily="18" charset="0"/>
                <a:cs typeface="Times New Roman" pitchFamily="18" charset="0"/>
              </a:rPr>
              <a:t>Λήπτης ή κομιστής είναι εκείνος σε διαταγή του οποίου εκδίδεται η συναλλαγματική.</a:t>
            </a:r>
          </a:p>
          <a:p>
            <a:pPr algn="just"/>
            <a:r>
              <a:rPr lang="el-GR" sz="2600" dirty="0" smtClean="0">
                <a:latin typeface="Times New Roman" pitchFamily="18" charset="0"/>
                <a:cs typeface="Times New Roman" pitchFamily="18" charset="0"/>
              </a:rPr>
              <a:t>Εκδότης είναι αυτός που εκδίδει τη συναλλαγματική.</a:t>
            </a:r>
          </a:p>
          <a:p>
            <a:pPr algn="just"/>
            <a:r>
              <a:rPr lang="el-GR" sz="2600" dirty="0" smtClean="0">
                <a:latin typeface="Times New Roman" pitchFamily="18" charset="0"/>
                <a:cs typeface="Times New Roman" pitchFamily="18" charset="0"/>
              </a:rPr>
              <a:t>Πληρωτής είναι αυτός που θα πληρώσει τη συναλλαγματική.</a:t>
            </a:r>
            <a:endParaRPr lang="el-GR" sz="2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Times New Roman" pitchFamily="18" charset="0"/>
                <a:cs typeface="Times New Roman" pitchFamily="18" charset="0"/>
              </a:rPr>
              <a:t>Ενεργητικό</a:t>
            </a:r>
            <a:endParaRPr lang="el-GR" b="1" dirty="0">
              <a:latin typeface="Times New Roman" pitchFamily="18" charset="0"/>
              <a:cs typeface="Times New Roman" pitchFamily="18" charset="0"/>
            </a:endParaRPr>
          </a:p>
        </p:txBody>
      </p:sp>
      <p:sp>
        <p:nvSpPr>
          <p:cNvPr id="3" name="Rectangle 2"/>
          <p:cNvSpPr/>
          <p:nvPr/>
        </p:nvSpPr>
        <p:spPr>
          <a:xfrm>
            <a:off x="857224" y="1857364"/>
            <a:ext cx="7500990" cy="2677656"/>
          </a:xfrm>
          <a:prstGeom prst="rect">
            <a:avLst/>
          </a:prstGeom>
        </p:spPr>
        <p:txBody>
          <a:bodyPr wrap="square">
            <a:spAutoFit/>
          </a:bodyPr>
          <a:lstStyle/>
          <a:p>
            <a:pPr algn="just"/>
            <a:endParaRPr lang="el-GR" sz="2800" b="1" u="sng" dirty="0" smtClean="0">
              <a:latin typeface="Times New Roman" pitchFamily="18" charset="0"/>
              <a:cs typeface="Times New Roman" pitchFamily="18" charset="0"/>
            </a:endParaRPr>
          </a:p>
          <a:p>
            <a:pPr algn="just"/>
            <a:r>
              <a:rPr lang="el-GR" sz="2800" b="1" u="sng" dirty="0" smtClean="0">
                <a:latin typeface="Times New Roman" pitchFamily="18" charset="0"/>
                <a:cs typeface="Times New Roman" pitchFamily="18" charset="0"/>
              </a:rPr>
              <a:t>Ενεργητικό είναι</a:t>
            </a:r>
            <a:r>
              <a:rPr lang="el-GR" sz="2800" dirty="0" smtClean="0">
                <a:latin typeface="Times New Roman" pitchFamily="18" charset="0"/>
                <a:cs typeface="Times New Roman" pitchFamily="18" charset="0"/>
              </a:rPr>
              <a:t> το σύνολο των οικονομικών αγαθών που ανήκουν κατά κυριότητα σε μία οικονομική μονάδα και των οποίων η τιμή μπορεί να προσδιοριστεί με αντικειμενικό τρόπο.</a:t>
            </a:r>
          </a:p>
          <a:p>
            <a:pPr algn="just"/>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48648"/>
          </a:xfrm>
        </p:spPr>
        <p:txBody>
          <a:bodyPr>
            <a:noAutofit/>
          </a:bodyPr>
          <a:lstStyle/>
          <a:p>
            <a:pPr algn="ctr"/>
            <a:r>
              <a:rPr lang="el-GR" sz="3200" b="1" dirty="0" smtClean="0">
                <a:latin typeface="Times New Roman" pitchFamily="18" charset="0"/>
                <a:cs typeface="Times New Roman" pitchFamily="18" charset="0"/>
              </a:rPr>
              <a:t>Επιπλέον χρήσιμοι ορισμοί - 6</a:t>
            </a:r>
            <a:endParaRPr lang="el-GR" sz="3200" b="1" dirty="0">
              <a:latin typeface="Times New Roman" pitchFamily="18" charset="0"/>
              <a:cs typeface="Times New Roman" pitchFamily="18" charset="0"/>
            </a:endParaRPr>
          </a:p>
        </p:txBody>
      </p:sp>
      <p:sp>
        <p:nvSpPr>
          <p:cNvPr id="3" name="Rectangle 2"/>
          <p:cNvSpPr/>
          <p:nvPr/>
        </p:nvSpPr>
        <p:spPr>
          <a:xfrm>
            <a:off x="971600" y="1196752"/>
            <a:ext cx="7286676" cy="5437773"/>
          </a:xfrm>
          <a:prstGeom prst="rect">
            <a:avLst/>
          </a:prstGeom>
        </p:spPr>
        <p:txBody>
          <a:bodyPr wrap="square">
            <a:spAutoFit/>
          </a:bodyPr>
          <a:lstStyle/>
          <a:p>
            <a:pPr algn="ctr"/>
            <a:r>
              <a:rPr lang="el-GR" sz="2600" b="1" dirty="0" smtClean="0">
                <a:latin typeface="Times New Roman" pitchFamily="18" charset="0"/>
                <a:cs typeface="Times New Roman" pitchFamily="18" charset="0"/>
              </a:rPr>
              <a:t>ΕΝΝΟΙΑ ΤΗΣ ΕΠΙΤΑΓΗΣ</a:t>
            </a:r>
          </a:p>
          <a:p>
            <a:pPr algn="just"/>
            <a:r>
              <a:rPr lang="el-GR" sz="2600" dirty="0" smtClean="0">
                <a:latin typeface="Times New Roman" pitchFamily="18" charset="0"/>
                <a:cs typeface="Times New Roman" pitchFamily="18" charset="0"/>
              </a:rPr>
              <a:t>Ονομάζεται το έγγραφο με το οποίο αυτός που το</a:t>
            </a:r>
            <a:r>
              <a:rPr lang="en-US" sz="2600" dirty="0" smtClean="0">
                <a:latin typeface="Times New Roman" pitchFamily="18" charset="0"/>
                <a:cs typeface="Times New Roman" pitchFamily="18" charset="0"/>
              </a:rPr>
              <a:t> </a:t>
            </a:r>
            <a:r>
              <a:rPr lang="el-GR" sz="2600" dirty="0" smtClean="0">
                <a:latin typeface="Times New Roman" pitchFamily="18" charset="0"/>
                <a:cs typeface="Times New Roman" pitchFamily="18" charset="0"/>
              </a:rPr>
              <a:t>υπογράφει δίνει εντολή στην τράπεζα να πληρώσει από  τις καταθέσεις του, σε διαταγή του ίδιου ή σε  διαταγή τρίτου προσώπου, ορισμένο χρηματικό ποσό μέσα σε ορισμένο χρόνο.</a:t>
            </a:r>
          </a:p>
          <a:p>
            <a:pPr algn="just"/>
            <a:r>
              <a:rPr lang="el-GR" sz="2600" dirty="0" smtClean="0">
                <a:latin typeface="Times New Roman" pitchFamily="18" charset="0"/>
                <a:cs typeface="Times New Roman" pitchFamily="18" charset="0"/>
              </a:rPr>
              <a:t>Στην επιταγή παίρνουν μέρος τρία πρόσωπα: ο εκδότης, ο κομιστής και ο πληρωτής.</a:t>
            </a:r>
          </a:p>
          <a:p>
            <a:pPr algn="just"/>
            <a:r>
              <a:rPr lang="el-GR" sz="2600" dirty="0" smtClean="0">
                <a:latin typeface="Times New Roman" pitchFamily="18" charset="0"/>
                <a:cs typeface="Times New Roman" pitchFamily="18" charset="0"/>
              </a:rPr>
              <a:t>Εκδότης είναι αυτός που την εκδίδει.</a:t>
            </a:r>
          </a:p>
          <a:p>
            <a:pPr algn="just"/>
            <a:r>
              <a:rPr lang="el-GR" sz="2600" dirty="0" smtClean="0">
                <a:latin typeface="Times New Roman" pitchFamily="18" charset="0"/>
                <a:cs typeface="Times New Roman" pitchFamily="18" charset="0"/>
              </a:rPr>
              <a:t>Κομιστής είναι εκείνος σε διαταγή του οποίου εκδίδεται.</a:t>
            </a:r>
          </a:p>
          <a:p>
            <a:pPr algn="just"/>
            <a:r>
              <a:rPr lang="el-GR" sz="2600" dirty="0" smtClean="0">
                <a:latin typeface="Times New Roman" pitchFamily="18" charset="0"/>
                <a:cs typeface="Times New Roman" pitchFamily="18" charset="0"/>
              </a:rPr>
              <a:t>Πληρωτής είναι αυτός που θα την πληρώσει</a:t>
            </a:r>
            <a:r>
              <a:rPr lang="en-US" sz="2600" dirty="0" smtClean="0">
                <a:latin typeface="Times New Roman" pitchFamily="18" charset="0"/>
                <a:cs typeface="Times New Roman" pitchFamily="18" charset="0"/>
              </a:rPr>
              <a:t> </a:t>
            </a:r>
            <a:r>
              <a:rPr lang="el-GR" sz="2600" dirty="0" smtClean="0">
                <a:latin typeface="Times New Roman" pitchFamily="18" charset="0"/>
                <a:cs typeface="Times New Roman" pitchFamily="18" charset="0"/>
              </a:rPr>
              <a:t>(δηλαδή η τράπεζα).</a:t>
            </a:r>
            <a:endParaRPr lang="el-GR" sz="2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686800" cy="841248"/>
          </a:xfrm>
        </p:spPr>
        <p:txBody>
          <a:bodyPr>
            <a:noAutofit/>
          </a:bodyPr>
          <a:lstStyle/>
          <a:p>
            <a:pPr algn="ctr"/>
            <a:r>
              <a:rPr lang="el-GR" sz="3200" b="1" dirty="0" smtClean="0">
                <a:latin typeface="Times New Roman" pitchFamily="18" charset="0"/>
                <a:cs typeface="Times New Roman" pitchFamily="18" charset="0"/>
              </a:rPr>
              <a:t>ΥΠΟΧΡΕΩΣΕΙΣ ΠΡΟΣ ΤΡΙΤΟΥΣ ΚΑΙ ΠΡΟΣ ΤΟΝ ΕΠΙΧΕΙΡΗΜΑΤΙΑ / ΕΠΙΧΕΙΡΗΜΑΤΙΕΣ</a:t>
            </a:r>
            <a:endParaRPr lang="el-GR" sz="3200" b="1" dirty="0">
              <a:latin typeface="Times New Roman" pitchFamily="18" charset="0"/>
              <a:cs typeface="Times New Roman" pitchFamily="18" charset="0"/>
            </a:endParaRPr>
          </a:p>
        </p:txBody>
      </p:sp>
      <p:sp>
        <p:nvSpPr>
          <p:cNvPr id="4" name="Rectangle 2"/>
          <p:cNvSpPr/>
          <p:nvPr/>
        </p:nvSpPr>
        <p:spPr>
          <a:xfrm>
            <a:off x="827584" y="1844824"/>
            <a:ext cx="7500990" cy="3539430"/>
          </a:xfrm>
          <a:prstGeom prst="rect">
            <a:avLst/>
          </a:prstGeom>
        </p:spPr>
        <p:txBody>
          <a:bodyPr wrap="square">
            <a:spAutoFit/>
          </a:bodyPr>
          <a:lstStyle/>
          <a:p>
            <a:pPr algn="just">
              <a:buFont typeface="Wingdings" pitchFamily="2" charset="2"/>
              <a:buChar char="ü"/>
            </a:pPr>
            <a:r>
              <a:rPr lang="el-GR" sz="2800" dirty="0" smtClean="0">
                <a:latin typeface="Times New Roman" pitchFamily="18" charset="0"/>
                <a:cs typeface="Times New Roman" pitchFamily="18" charset="0"/>
              </a:rPr>
              <a:t>Ο Ισολογισμός εκτός από τα περιουσιακά στοιχεία της επιχείρησης δείχνει και τις υποχρεώσεις της. Οι υποχρεώσεις διακρίνονται:</a:t>
            </a:r>
          </a:p>
          <a:p>
            <a:pPr lvl="1" algn="just">
              <a:buFont typeface="Wingdings" pitchFamily="2" charset="2"/>
              <a:buChar char="Ø"/>
            </a:pPr>
            <a:r>
              <a:rPr lang="el-GR" sz="2800" dirty="0" smtClean="0">
                <a:latin typeface="Times New Roman" pitchFamily="18" charset="0"/>
                <a:cs typeface="Times New Roman" pitchFamily="18" charset="0"/>
              </a:rPr>
              <a:t>Υποχρεώσεις προς τρίτους που αποτελούν τα Παθητικά στοιχεία της επιχείρησης</a:t>
            </a:r>
            <a:r>
              <a:rPr lang="el-GR" sz="2800" dirty="0">
                <a:latin typeface="Times New Roman" pitchFamily="18" charset="0"/>
                <a:cs typeface="Times New Roman" pitchFamily="18" charset="0"/>
              </a:rPr>
              <a:t> </a:t>
            </a:r>
            <a:r>
              <a:rPr lang="el-GR" sz="2800" dirty="0" smtClean="0">
                <a:latin typeface="Times New Roman" pitchFamily="18" charset="0"/>
                <a:cs typeface="Times New Roman" pitchFamily="18" charset="0"/>
              </a:rPr>
              <a:t>και</a:t>
            </a:r>
          </a:p>
          <a:p>
            <a:pPr lvl="1" algn="just">
              <a:buFont typeface="Wingdings" pitchFamily="2" charset="2"/>
              <a:buChar char="Ø"/>
            </a:pPr>
            <a:r>
              <a:rPr lang="el-GR" sz="2800" dirty="0" smtClean="0">
                <a:latin typeface="Times New Roman" pitchFamily="18" charset="0"/>
                <a:cs typeface="Times New Roman" pitchFamily="18" charset="0"/>
              </a:rPr>
              <a:t>Υποχρεώσεις προς τον επιχειρηματία ή τους επιχειρηματίες οι οποίες αποτελούν την Καθαρή Θέση της επιχείρησης</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Times New Roman" pitchFamily="18" charset="0"/>
                <a:cs typeface="Times New Roman" pitchFamily="18" charset="0"/>
              </a:rPr>
              <a:t>Παθητικό</a:t>
            </a:r>
            <a:endParaRPr lang="el-GR" b="1" dirty="0">
              <a:latin typeface="Times New Roman" pitchFamily="18" charset="0"/>
              <a:cs typeface="Times New Roman" pitchFamily="18" charset="0"/>
            </a:endParaRPr>
          </a:p>
        </p:txBody>
      </p:sp>
      <p:sp>
        <p:nvSpPr>
          <p:cNvPr id="3" name="Rectangle 2"/>
          <p:cNvSpPr/>
          <p:nvPr/>
        </p:nvSpPr>
        <p:spPr>
          <a:xfrm>
            <a:off x="857224" y="1857364"/>
            <a:ext cx="7500990" cy="3539430"/>
          </a:xfrm>
          <a:prstGeom prst="rect">
            <a:avLst/>
          </a:prstGeom>
        </p:spPr>
        <p:txBody>
          <a:bodyPr wrap="square">
            <a:spAutoFit/>
          </a:bodyPr>
          <a:lstStyle/>
          <a:p>
            <a:pPr algn="just"/>
            <a:endParaRPr lang="el-GR" sz="2800" b="1" u="sng" dirty="0" smtClean="0">
              <a:latin typeface="Times New Roman" pitchFamily="18" charset="0"/>
              <a:cs typeface="Times New Roman" pitchFamily="18" charset="0"/>
            </a:endParaRPr>
          </a:p>
          <a:p>
            <a:pPr algn="just"/>
            <a:r>
              <a:rPr lang="el-GR" sz="2800" b="1" u="sng" dirty="0" smtClean="0">
                <a:latin typeface="Times New Roman" pitchFamily="18" charset="0"/>
                <a:cs typeface="Times New Roman" pitchFamily="18" charset="0"/>
              </a:rPr>
              <a:t>Παθητικό είναι</a:t>
            </a:r>
            <a:r>
              <a:rPr lang="el-GR" sz="2800" dirty="0" smtClean="0">
                <a:latin typeface="Times New Roman" pitchFamily="18" charset="0"/>
                <a:cs typeface="Times New Roman" pitchFamily="18" charset="0"/>
              </a:rPr>
              <a:t> το σύνολο των υποχρεώσεων μίας οικονομικής μονάδας προς τρίτους. </a:t>
            </a:r>
          </a:p>
          <a:p>
            <a:pPr algn="ctr"/>
            <a:r>
              <a:rPr lang="el-GR" sz="2800" b="1" i="1" u="sng" dirty="0" smtClean="0">
                <a:latin typeface="Times New Roman" pitchFamily="18" charset="0"/>
                <a:cs typeface="Times New Roman" pitchFamily="18" charset="0"/>
              </a:rPr>
              <a:t>Επικρατεί όμως ο ορισμός που αναφέρει</a:t>
            </a:r>
          </a:p>
          <a:p>
            <a:endParaRPr lang="el-GR" sz="2800" b="1" u="sng" dirty="0" smtClean="0">
              <a:latin typeface="Times New Roman" pitchFamily="18" charset="0"/>
              <a:cs typeface="Times New Roman" pitchFamily="18" charset="0"/>
            </a:endParaRPr>
          </a:p>
          <a:p>
            <a:pPr algn="just"/>
            <a:r>
              <a:rPr lang="el-GR" sz="2800" b="1" u="sng" dirty="0" smtClean="0">
                <a:latin typeface="Times New Roman" pitchFamily="18" charset="0"/>
                <a:cs typeface="Times New Roman" pitchFamily="18" charset="0"/>
              </a:rPr>
              <a:t>Παθητικό είναι</a:t>
            </a:r>
            <a:r>
              <a:rPr lang="el-GR" sz="2800" dirty="0" smtClean="0">
                <a:latin typeface="Times New Roman" pitchFamily="18" charset="0"/>
                <a:cs typeface="Times New Roman" pitchFamily="18" charset="0"/>
              </a:rPr>
              <a:t> το σύνολο των υποχρεώσεων μίας οικονομικής μονάδας προς τρίτους και προς τον επιχειρηματία </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b="1" dirty="0" smtClean="0">
                <a:latin typeface="Times New Roman" pitchFamily="18" charset="0"/>
                <a:cs typeface="Times New Roman" pitchFamily="18" charset="0"/>
              </a:rPr>
              <a:t>Ενεργητικό</a:t>
            </a:r>
            <a:endParaRPr lang="el-GR" b="1" dirty="0">
              <a:latin typeface="Times New Roman" pitchFamily="18" charset="0"/>
              <a:cs typeface="Times New Roman" pitchFamily="18" charset="0"/>
            </a:endParaRPr>
          </a:p>
        </p:txBody>
      </p:sp>
      <p:sp>
        <p:nvSpPr>
          <p:cNvPr id="3" name="Rectangle 2"/>
          <p:cNvSpPr/>
          <p:nvPr/>
        </p:nvSpPr>
        <p:spPr>
          <a:xfrm>
            <a:off x="857224" y="1857364"/>
            <a:ext cx="7500990" cy="3539430"/>
          </a:xfrm>
          <a:prstGeom prst="rect">
            <a:avLst/>
          </a:prstGeom>
        </p:spPr>
        <p:txBody>
          <a:bodyPr wrap="square">
            <a:spAutoFit/>
          </a:bodyPr>
          <a:lstStyle/>
          <a:p>
            <a:pPr algn="just"/>
            <a:endParaRPr lang="el-GR" sz="2800" b="1" u="sng" dirty="0" smtClean="0">
              <a:latin typeface="Times New Roman" pitchFamily="18" charset="0"/>
              <a:cs typeface="Times New Roman" pitchFamily="18" charset="0"/>
            </a:endParaRPr>
          </a:p>
          <a:p>
            <a:pPr algn="just"/>
            <a:r>
              <a:rPr lang="el-GR" sz="2800" b="1" u="sng" dirty="0" smtClean="0">
                <a:latin typeface="Times New Roman" pitchFamily="18" charset="0"/>
                <a:cs typeface="Times New Roman" pitchFamily="18" charset="0"/>
              </a:rPr>
              <a:t>Το Ενεργητικό συμβολίζεται με το γράμμα Ε </a:t>
            </a:r>
            <a:r>
              <a:rPr lang="el-GR" sz="2800" dirty="0" smtClean="0">
                <a:latin typeface="Times New Roman" pitchFamily="18" charset="0"/>
                <a:cs typeface="Times New Roman" pitchFamily="18" charset="0"/>
              </a:rPr>
              <a:t>και αποτελείται από περιουσιακά στοιχεία της επιχείρησης όπως χωράφια, μηχανήματα, κτίρια,  πρώτες ύλες, μετρητά, καταθέσεις σε Τράπεζες καθώς και από απαιτήσεις έναντι τρίτων, δηλαδή από απαιτήσεις που προκύπτουν από συναλλαγές της με πελάτες.</a:t>
            </a: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8686800" cy="841248"/>
          </a:xfrm>
        </p:spPr>
        <p:txBody>
          <a:bodyPr>
            <a:normAutofit fontScale="90000"/>
          </a:bodyPr>
          <a:lstStyle/>
          <a:p>
            <a:pPr algn="ctr"/>
            <a:r>
              <a:rPr lang="el-GR" b="1" dirty="0" smtClean="0">
                <a:latin typeface="Times New Roman" pitchFamily="18" charset="0"/>
                <a:cs typeface="Times New Roman" pitchFamily="18" charset="0"/>
              </a:rPr>
              <a:t>Ενεργητικό – τίτλοι στοιχείων / λογαριασμών του - 1</a:t>
            </a:r>
            <a:endParaRPr lang="el-GR" b="1" dirty="0">
              <a:latin typeface="Times New Roman" pitchFamily="18" charset="0"/>
              <a:cs typeface="Times New Roman" pitchFamily="18" charset="0"/>
            </a:endParaRPr>
          </a:p>
        </p:txBody>
      </p:sp>
      <p:sp>
        <p:nvSpPr>
          <p:cNvPr id="3" name="Rectangle 2"/>
          <p:cNvSpPr/>
          <p:nvPr/>
        </p:nvSpPr>
        <p:spPr>
          <a:xfrm>
            <a:off x="971600" y="1556792"/>
            <a:ext cx="7500990" cy="4924425"/>
          </a:xfrm>
          <a:prstGeom prst="rect">
            <a:avLst/>
          </a:prstGeom>
        </p:spPr>
        <p:txBody>
          <a:bodyPr wrap="square">
            <a:spAutoFit/>
          </a:bodyPr>
          <a:lstStyle/>
          <a:p>
            <a:pPr algn="just">
              <a:buFont typeface="Wingdings" pitchFamily="2" charset="2"/>
              <a:buChar char="ü"/>
            </a:pPr>
            <a:r>
              <a:rPr lang="el-GR" sz="2600" b="1" dirty="0" smtClean="0">
                <a:latin typeface="Times New Roman" pitchFamily="18" charset="0"/>
                <a:cs typeface="Times New Roman" pitchFamily="18" charset="0"/>
              </a:rPr>
              <a:t>Ταμείο</a:t>
            </a:r>
            <a:r>
              <a:rPr lang="el-GR" sz="2600" dirty="0" smtClean="0">
                <a:latin typeface="Times New Roman" pitchFamily="18" charset="0"/>
                <a:cs typeface="Times New Roman" pitchFamily="18" charset="0"/>
              </a:rPr>
              <a:t> = χρήματα που έχει στο ταμείο της η επιχείρηση</a:t>
            </a:r>
          </a:p>
          <a:p>
            <a:pPr algn="just">
              <a:buFont typeface="Wingdings" pitchFamily="2" charset="2"/>
              <a:buChar char="ü"/>
            </a:pPr>
            <a:r>
              <a:rPr lang="el-GR" sz="2600" b="1" dirty="0" smtClean="0">
                <a:latin typeface="Times New Roman" pitchFamily="18" charset="0"/>
                <a:cs typeface="Times New Roman" pitchFamily="18" charset="0"/>
              </a:rPr>
              <a:t>Καταθέσεις όψεως </a:t>
            </a:r>
            <a:r>
              <a:rPr lang="el-GR" sz="2600" dirty="0" smtClean="0">
                <a:latin typeface="Times New Roman" pitchFamily="18" charset="0"/>
                <a:cs typeface="Times New Roman" pitchFamily="18" charset="0"/>
              </a:rPr>
              <a:t>= καταθέσεις της επιχείρησης σε τράπεζες</a:t>
            </a:r>
          </a:p>
          <a:p>
            <a:pPr algn="just">
              <a:buFont typeface="Wingdings" pitchFamily="2" charset="2"/>
              <a:buChar char="ü"/>
            </a:pPr>
            <a:r>
              <a:rPr lang="el-GR" sz="2600" b="1" dirty="0" smtClean="0">
                <a:latin typeface="Times New Roman" pitchFamily="18" charset="0"/>
                <a:cs typeface="Times New Roman" pitchFamily="18" charset="0"/>
              </a:rPr>
              <a:t>Πελάτες</a:t>
            </a:r>
            <a:r>
              <a:rPr lang="el-GR" sz="2600" dirty="0" smtClean="0">
                <a:latin typeface="Times New Roman" pitchFamily="18" charset="0"/>
                <a:cs typeface="Times New Roman" pitchFamily="18" charset="0"/>
              </a:rPr>
              <a:t> = ποσά που οφείλονται από πελάτες και προέρχονται από πώληση αγαθών ή παροχή υπηρεσιών επί πιστώσει</a:t>
            </a:r>
          </a:p>
          <a:p>
            <a:pPr algn="just">
              <a:buFont typeface="Wingdings" pitchFamily="2" charset="2"/>
              <a:buChar char="ü"/>
            </a:pPr>
            <a:r>
              <a:rPr lang="el-GR" sz="2600" b="1" dirty="0" smtClean="0">
                <a:latin typeface="Times New Roman" pitchFamily="18" charset="0"/>
                <a:cs typeface="Times New Roman" pitchFamily="18" charset="0"/>
              </a:rPr>
              <a:t>Χρεώστες</a:t>
            </a:r>
            <a:r>
              <a:rPr lang="el-GR" sz="2600" dirty="0" smtClean="0">
                <a:latin typeface="Times New Roman" pitchFamily="18" charset="0"/>
                <a:cs typeface="Times New Roman" pitchFamily="18" charset="0"/>
              </a:rPr>
              <a:t> = απαιτήσεις οι οποίες προέρχονται από οποιαδήποτε άλλη αιτία </a:t>
            </a:r>
            <a:r>
              <a:rPr lang="el-GR" sz="2600" b="1" u="sng" dirty="0" smtClean="0">
                <a:latin typeface="Times New Roman" pitchFamily="18" charset="0"/>
                <a:cs typeface="Times New Roman" pitchFamily="18" charset="0"/>
              </a:rPr>
              <a:t>εκτός</a:t>
            </a:r>
            <a:r>
              <a:rPr lang="el-GR" sz="2600" dirty="0" smtClean="0">
                <a:latin typeface="Times New Roman" pitchFamily="18" charset="0"/>
                <a:cs typeface="Times New Roman" pitchFamily="18" charset="0"/>
              </a:rPr>
              <a:t> από πωλήσεις εμπορευμάτων ή παροχή υπηρεσιών επί πιστώσει</a:t>
            </a:r>
          </a:p>
          <a:p>
            <a:pPr algn="ctr"/>
            <a:r>
              <a:rPr lang="el-GR" sz="2600" b="1" i="1" u="sng" dirty="0" smtClean="0">
                <a:latin typeface="Times New Roman" pitchFamily="18" charset="0"/>
                <a:cs typeface="Times New Roman" pitchFamily="18" charset="0"/>
              </a:rPr>
              <a:t>Για απλοποίηση ΠΕΛΑΤΕΣ = ΧΡΕΩΣΤΕΣ </a:t>
            </a:r>
          </a:p>
          <a:p>
            <a:pPr algn="just">
              <a:buFont typeface="Wingdings" pitchFamily="2" charset="2"/>
              <a:buChar char="ü"/>
            </a:pPr>
            <a:endParaRPr lang="el-G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8686800" cy="841248"/>
          </a:xfrm>
        </p:spPr>
        <p:txBody>
          <a:bodyPr>
            <a:normAutofit fontScale="90000"/>
          </a:bodyPr>
          <a:lstStyle/>
          <a:p>
            <a:pPr algn="ctr"/>
            <a:r>
              <a:rPr lang="el-GR" b="1" dirty="0" smtClean="0">
                <a:latin typeface="Times New Roman" pitchFamily="18" charset="0"/>
                <a:cs typeface="Times New Roman" pitchFamily="18" charset="0"/>
              </a:rPr>
              <a:t>Ενεργητικό – τίτλοι στοιχείων / λογαριασμών του - 2</a:t>
            </a:r>
            <a:endParaRPr lang="el-GR" b="1" dirty="0">
              <a:latin typeface="Times New Roman" pitchFamily="18" charset="0"/>
              <a:cs typeface="Times New Roman" pitchFamily="18" charset="0"/>
            </a:endParaRPr>
          </a:p>
        </p:txBody>
      </p:sp>
      <p:sp>
        <p:nvSpPr>
          <p:cNvPr id="3" name="Rectangle 2"/>
          <p:cNvSpPr/>
          <p:nvPr/>
        </p:nvSpPr>
        <p:spPr>
          <a:xfrm>
            <a:off x="971600" y="1556792"/>
            <a:ext cx="7500990" cy="5293757"/>
          </a:xfrm>
          <a:prstGeom prst="rect">
            <a:avLst/>
          </a:prstGeom>
        </p:spPr>
        <p:txBody>
          <a:bodyPr wrap="square">
            <a:spAutoFit/>
          </a:bodyPr>
          <a:lstStyle/>
          <a:p>
            <a:pPr algn="just">
              <a:buFont typeface="Wingdings" pitchFamily="2" charset="2"/>
              <a:buChar char="ü"/>
            </a:pPr>
            <a:r>
              <a:rPr lang="el-GR" sz="2600" b="1" dirty="0" smtClean="0">
                <a:latin typeface="Times New Roman" pitchFamily="18" charset="0"/>
                <a:cs typeface="Times New Roman" pitchFamily="18" charset="0"/>
              </a:rPr>
              <a:t>Γραμμάτια εισπρακτέα </a:t>
            </a:r>
            <a:r>
              <a:rPr lang="el-GR" sz="2600" dirty="0" smtClean="0">
                <a:latin typeface="Times New Roman" pitchFamily="18" charset="0"/>
                <a:cs typeface="Times New Roman" pitchFamily="18" charset="0"/>
              </a:rPr>
              <a:t>= ποσά που οφείλονται από πελάτες και προέρχονται από συναλλαγή με γραπτή υπόσχεσή τους για πληρωμή σε ορισμένο χρόνο</a:t>
            </a:r>
          </a:p>
          <a:p>
            <a:pPr algn="just">
              <a:buFont typeface="Wingdings" pitchFamily="2" charset="2"/>
              <a:buChar char="ü"/>
            </a:pPr>
            <a:r>
              <a:rPr lang="el-GR" sz="2600" b="1" dirty="0" smtClean="0">
                <a:latin typeface="Times New Roman" pitchFamily="18" charset="0"/>
                <a:cs typeface="Times New Roman" pitchFamily="18" charset="0"/>
              </a:rPr>
              <a:t>Επιταγές εισπρακτέες</a:t>
            </a:r>
            <a:r>
              <a:rPr lang="el-GR" sz="2600" dirty="0" smtClean="0">
                <a:latin typeface="Times New Roman" pitchFamily="18" charset="0"/>
                <a:cs typeface="Times New Roman" pitchFamily="18" charset="0"/>
              </a:rPr>
              <a:t> = η επιταγή είναι έγγραφο με το οποίο δίνεται εντολή σε μία τράπεζα να πληρώσει ορισμένο ποσό σε πρόσωπο που τη φέρει (κομιστής). Ο εκδότης της επιταγής πρέπει προηγουμένως να έχει καταθέσει το ποσό στην τράπεζα.</a:t>
            </a:r>
          </a:p>
          <a:p>
            <a:pPr algn="just">
              <a:buFont typeface="Wingdings" pitchFamily="2" charset="2"/>
              <a:buChar char="ü"/>
            </a:pPr>
            <a:r>
              <a:rPr lang="el-GR" sz="2600" b="1" dirty="0" smtClean="0">
                <a:latin typeface="Times New Roman" pitchFamily="18" charset="0"/>
                <a:cs typeface="Times New Roman" pitchFamily="18" charset="0"/>
              </a:rPr>
              <a:t>Χρεόγραφα ή Χρεωστικοί Τίτλοι</a:t>
            </a:r>
            <a:r>
              <a:rPr lang="el-GR" sz="2600" dirty="0" smtClean="0">
                <a:latin typeface="Times New Roman" pitchFamily="18" charset="0"/>
                <a:cs typeface="Times New Roman" pitchFamily="18" charset="0"/>
              </a:rPr>
              <a:t> = είναι μετοχές Ανωνύμων Εταιρειών, ομόλογα του Ελληνικού Δημοσίου κ.α., τα οποία η επιχείρηση τα αποκτά με σκοπό να βγάλει κέρδος και όχι να κάνει μια μακροχρόνια επένδυση  </a:t>
            </a:r>
            <a:endParaRPr lang="el-GR" sz="2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8686800" cy="841248"/>
          </a:xfrm>
        </p:spPr>
        <p:txBody>
          <a:bodyPr>
            <a:normAutofit fontScale="90000"/>
          </a:bodyPr>
          <a:lstStyle/>
          <a:p>
            <a:pPr algn="ctr"/>
            <a:r>
              <a:rPr lang="el-GR" b="1" dirty="0" smtClean="0">
                <a:latin typeface="Times New Roman" pitchFamily="18" charset="0"/>
                <a:cs typeface="Times New Roman" pitchFamily="18" charset="0"/>
              </a:rPr>
              <a:t>Ενεργητικό – τίτλοι στοιχείων / λογαριασμών του - 3</a:t>
            </a:r>
            <a:endParaRPr lang="el-GR" b="1" dirty="0">
              <a:latin typeface="Times New Roman" pitchFamily="18" charset="0"/>
              <a:cs typeface="Times New Roman" pitchFamily="18" charset="0"/>
            </a:endParaRPr>
          </a:p>
        </p:txBody>
      </p:sp>
      <p:sp>
        <p:nvSpPr>
          <p:cNvPr id="3" name="Rectangle 2"/>
          <p:cNvSpPr/>
          <p:nvPr/>
        </p:nvSpPr>
        <p:spPr>
          <a:xfrm>
            <a:off x="971600" y="1412776"/>
            <a:ext cx="7500990" cy="5693866"/>
          </a:xfrm>
          <a:prstGeom prst="rect">
            <a:avLst/>
          </a:prstGeom>
        </p:spPr>
        <p:txBody>
          <a:bodyPr wrap="square">
            <a:spAutoFit/>
          </a:bodyPr>
          <a:lstStyle/>
          <a:p>
            <a:pPr algn="just">
              <a:buFont typeface="Wingdings" pitchFamily="2" charset="2"/>
              <a:buChar char="ü"/>
            </a:pPr>
            <a:r>
              <a:rPr lang="el-GR" sz="2600" b="1" dirty="0" smtClean="0">
                <a:latin typeface="Times New Roman" pitchFamily="18" charset="0"/>
                <a:cs typeface="Times New Roman" pitchFamily="18" charset="0"/>
              </a:rPr>
              <a:t>Εμπορεύματα </a:t>
            </a:r>
            <a:r>
              <a:rPr lang="el-GR" sz="2600" dirty="0" smtClean="0">
                <a:latin typeface="Times New Roman" pitchFamily="18" charset="0"/>
                <a:cs typeface="Times New Roman" pitchFamily="18" charset="0"/>
              </a:rPr>
              <a:t>= τα υλικά αγαθά που αποκτώνται από την επιχείρηση με σκοπό τη μεταπώληση τους στην κατάσταση που αγοράζονται</a:t>
            </a:r>
          </a:p>
          <a:p>
            <a:pPr algn="just">
              <a:buFont typeface="Wingdings" pitchFamily="2" charset="2"/>
              <a:buChar char="ü"/>
            </a:pPr>
            <a:r>
              <a:rPr lang="el-GR" sz="2600" b="1" dirty="0" smtClean="0">
                <a:latin typeface="Times New Roman" pitchFamily="18" charset="0"/>
                <a:cs typeface="Times New Roman" pitchFamily="18" charset="0"/>
              </a:rPr>
              <a:t>Προϊόντα</a:t>
            </a:r>
            <a:r>
              <a:rPr lang="el-GR" sz="2600" dirty="0" smtClean="0">
                <a:latin typeface="Times New Roman" pitchFamily="18" charset="0"/>
                <a:cs typeface="Times New Roman" pitchFamily="18" charset="0"/>
              </a:rPr>
              <a:t> = τα υλικά αγαθά που παράγονται από την ίδια την επιχείρηση με σκοπό την πώληση τους</a:t>
            </a:r>
          </a:p>
          <a:p>
            <a:pPr algn="just">
              <a:buFont typeface="Wingdings" pitchFamily="2" charset="2"/>
              <a:buChar char="ü"/>
            </a:pPr>
            <a:r>
              <a:rPr lang="el-GR" sz="2600" b="1" dirty="0" smtClean="0">
                <a:latin typeface="Times New Roman" pitchFamily="18" charset="0"/>
                <a:cs typeface="Times New Roman" pitchFamily="18" charset="0"/>
              </a:rPr>
              <a:t>Πρώτες ύλες και υλικά </a:t>
            </a:r>
            <a:r>
              <a:rPr lang="el-GR" sz="2600" dirty="0" smtClean="0">
                <a:latin typeface="Times New Roman" pitchFamily="18" charset="0"/>
                <a:cs typeface="Times New Roman" pitchFamily="18" charset="0"/>
              </a:rPr>
              <a:t>= τα υλικά αγαθά που η οικονομική μονάδα αποκτάει με σκοπό τη βιομηχανική επεξεργασία ή συναρμολόγηση τους για την παραγωγή προϊόντων</a:t>
            </a:r>
          </a:p>
          <a:p>
            <a:pPr algn="just">
              <a:buFont typeface="Wingdings" pitchFamily="2" charset="2"/>
              <a:buChar char="ü"/>
            </a:pPr>
            <a:r>
              <a:rPr lang="el-GR" sz="2600" b="1" dirty="0" smtClean="0">
                <a:latin typeface="Times New Roman" pitchFamily="18" charset="0"/>
                <a:cs typeface="Times New Roman" pitchFamily="18" charset="0"/>
              </a:rPr>
              <a:t>Υλικά συσκευασίας </a:t>
            </a:r>
            <a:r>
              <a:rPr lang="el-GR" sz="2600" dirty="0" smtClean="0">
                <a:latin typeface="Times New Roman" pitchFamily="18" charset="0"/>
                <a:cs typeface="Times New Roman" pitchFamily="18" charset="0"/>
              </a:rPr>
              <a:t>= τα υλικά αγαθά που η οικονομική μονάδα αποκτάει με σκοπό την χρησιμοποίηση τους για την τελική συσκευασία των προϊόντων της </a:t>
            </a:r>
          </a:p>
          <a:p>
            <a:pPr algn="just">
              <a:buFont typeface="Wingdings" pitchFamily="2" charset="2"/>
              <a:buChar char="ü"/>
            </a:pPr>
            <a:endParaRPr lang="el-GR" sz="2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1366</TotalTime>
  <Words>1788</Words>
  <Application>Microsoft Office PowerPoint</Application>
  <PresentationFormat>On-screen Show (4:3)</PresentationFormat>
  <Paragraphs>182</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Flow</vt:lpstr>
      <vt:lpstr>ΙΣΟΛΟΓΙΣΜΟΣ</vt:lpstr>
      <vt:lpstr>Περιουσιακά στοιχεία και απαιτήσεις ισολογισμού</vt:lpstr>
      <vt:lpstr>Ενεργητικό</vt:lpstr>
      <vt:lpstr>ΥΠΟΧΡΕΩΣΕΙΣ ΠΡΟΣ ΤΡΙΤΟΥΣ ΚΑΙ ΠΡΟΣ ΤΟΝ ΕΠΙΧΕΙΡΗΜΑΤΙΑ / ΕΠΙΧΕΙΡΗΜΑΤΙΕΣ</vt:lpstr>
      <vt:lpstr>Παθητικό</vt:lpstr>
      <vt:lpstr>Ενεργητικό</vt:lpstr>
      <vt:lpstr>Ενεργητικό – τίτλοι στοιχείων / λογαριασμών του - 1</vt:lpstr>
      <vt:lpstr>Ενεργητικό – τίτλοι στοιχείων / λογαριασμών του - 2</vt:lpstr>
      <vt:lpstr>Ενεργητικό – τίτλοι στοιχείων / λογαριασμών του - 3</vt:lpstr>
      <vt:lpstr>Ενεργητικό – τίτλοι στοιχείων / λογαριασμών του - 4</vt:lpstr>
      <vt:lpstr>Ενεργητικό – τίτλοι στοιχείων / λογαριασμών του - 5</vt:lpstr>
      <vt:lpstr>Ενεργητικό – ομαδοποίηση - 1</vt:lpstr>
      <vt:lpstr>Ενεργητικό – ομαδοποίηση - 2</vt:lpstr>
      <vt:lpstr>ΠΑΘΗΤΙΚΟ</vt:lpstr>
      <vt:lpstr>παθητικό – τίτλοι στοιχείων / λογαριασμών του - 1</vt:lpstr>
      <vt:lpstr>παθητικό – τίτλοι στοιχείων / λογαριασμών του - 2</vt:lpstr>
      <vt:lpstr>παθητικό – τίτλοι στοιχείων / λογαριασμών του - 3</vt:lpstr>
      <vt:lpstr>Καθαρή θέση</vt:lpstr>
      <vt:lpstr>Καθαρή θέση– τίτλοι στοιχείων / λογαριασμών του </vt:lpstr>
      <vt:lpstr>Παθητικό</vt:lpstr>
      <vt:lpstr>ΛΟΓΙΣΤΙΚΗ ΙΣΟΤΗΤΑ</vt:lpstr>
      <vt:lpstr>ΜΟΡΦΕΣ ΤΟΥ ΙΣΟΛΟΓΙΣΜΟΥ</vt:lpstr>
      <vt:lpstr>Παράδειγμα ισολογισμού </vt:lpstr>
      <vt:lpstr>Παράδειγμα ισολογισμού </vt:lpstr>
      <vt:lpstr>Επιπλέον χρήσιμοι ορισμοί - 1</vt:lpstr>
      <vt:lpstr>Επιπλέον χρήσιμοι ορισμοί - 2</vt:lpstr>
      <vt:lpstr>Επιπλέον χρήσιμοι ορισμοί - 3</vt:lpstr>
      <vt:lpstr>Επιπλέον χρήσιμοι ορισμοί - 5</vt:lpstr>
      <vt:lpstr>Επιπλέον χρήσιμοι ορισμοί - 5</vt:lpstr>
      <vt:lpstr>Επιπλέον χρήσιμοι ορισμοί - 6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ΔΗΜΗΤΡΗΣ</dc:creator>
  <cp:lastModifiedBy> Katerina</cp:lastModifiedBy>
  <cp:revision>164</cp:revision>
  <dcterms:created xsi:type="dcterms:W3CDTF">2015-02-19T07:08:56Z</dcterms:created>
  <dcterms:modified xsi:type="dcterms:W3CDTF">2019-03-28T13:52:14Z</dcterms:modified>
</cp:coreProperties>
</file>