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3" r:id="rId7"/>
    <p:sldId id="264" r:id="rId8"/>
    <p:sldId id="299"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61" r:id="rId44"/>
    <p:sldId id="262"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showGuides="1">
      <p:cViewPr>
        <p:scale>
          <a:sx n="70" d="100"/>
          <a:sy n="70" d="100"/>
        </p:scale>
        <p:origin x="-129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7E7CD09-B0D3-41EF-8BF4-9286BC43BBA0}" type="datetimeFigureOut">
              <a:rPr lang="el-GR" smtClean="0"/>
              <a:t>15/5/2018</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D5A1068-310F-4817-A1C8-0E4CA85262DA}"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7E7CD09-B0D3-41EF-8BF4-9286BC43BBA0}" type="datetimeFigureOut">
              <a:rPr lang="el-GR" smtClean="0"/>
              <a:t>15/5/2018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5A1068-310F-4817-A1C8-0E4CA85262D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7E7CD09-B0D3-41EF-8BF4-9286BC43BBA0}" type="datetimeFigureOut">
              <a:rPr lang="el-GR" smtClean="0"/>
              <a:t>15/5/2018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5A1068-310F-4817-A1C8-0E4CA85262DA}"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7E7CD09-B0D3-41EF-8BF4-9286BC43BBA0}" type="datetimeFigureOut">
              <a:rPr lang="el-GR" smtClean="0"/>
              <a:t>15/5/2018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5A1068-310F-4817-A1C8-0E4CA85262DA}"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7E7CD09-B0D3-41EF-8BF4-9286BC43BBA0}" type="datetimeFigureOut">
              <a:rPr lang="el-GR" smtClean="0"/>
              <a:t>15/5/2018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5A1068-310F-4817-A1C8-0E4CA85262DA}"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87E7CD09-B0D3-41EF-8BF4-9286BC43BBA0}" type="datetimeFigureOut">
              <a:rPr lang="el-GR" smtClean="0"/>
              <a:t>15/5/2018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D5A1068-310F-4817-A1C8-0E4CA85262DA}" type="slidenum">
              <a:rPr lang="el-GR" smtClean="0"/>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87E7CD09-B0D3-41EF-8BF4-9286BC43BBA0}" type="datetimeFigureOut">
              <a:rPr lang="el-GR" smtClean="0"/>
              <a:t>15/5/2018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D5A1068-310F-4817-A1C8-0E4CA85262DA}" type="slidenum">
              <a:rPr lang="el-GR" smtClean="0"/>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87E7CD09-B0D3-41EF-8BF4-9286BC43BBA0}" type="datetimeFigureOut">
              <a:rPr lang="el-GR" smtClean="0"/>
              <a:t>15/5/2018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D5A1068-310F-4817-A1C8-0E4CA85262DA}"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7CD09-B0D3-41EF-8BF4-9286BC43BBA0}" type="datetimeFigureOut">
              <a:rPr lang="el-GR" smtClean="0"/>
              <a:t>15/5/2018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D5A1068-310F-4817-A1C8-0E4CA85262D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87E7CD09-B0D3-41EF-8BF4-9286BC43BBA0}" type="datetimeFigureOut">
              <a:rPr lang="el-GR" smtClean="0"/>
              <a:t>15/5/2018</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4D5A1068-310F-4817-A1C8-0E4CA85262DA}"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87E7CD09-B0D3-41EF-8BF4-9286BC43BBA0}" type="datetimeFigureOut">
              <a:rPr lang="el-GR" smtClean="0"/>
              <a:t>15/5/2018</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4D5A1068-310F-4817-A1C8-0E4CA85262DA}"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7E7CD09-B0D3-41EF-8BF4-9286BC43BBA0}" type="datetimeFigureOut">
              <a:rPr lang="el-GR" smtClean="0"/>
              <a:t>15/5/2018</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D5A1068-310F-4817-A1C8-0E4CA85262DA}"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sz="4400" dirty="0" smtClean="0"/>
              <a:t>ΤΕΧΝΟΛΟΓΙΑ ΜΗ ΚΑΤΑΣΤΡΟΦΙΚΟΥ ΕΛΕΓΧΟΥ ΘΕΩΡΙΑ 2017</a:t>
            </a:r>
            <a:endParaRPr lang="el-GR" dirty="0"/>
          </a:p>
        </p:txBody>
      </p:sp>
      <p:sp>
        <p:nvSpPr>
          <p:cNvPr id="3" name="Υπότιτλος 2"/>
          <p:cNvSpPr>
            <a:spLocks noGrp="1"/>
          </p:cNvSpPr>
          <p:nvPr>
            <p:ph type="subTitle" idx="1"/>
          </p:nvPr>
        </p:nvSpPr>
        <p:spPr/>
        <p:txBody>
          <a:bodyPr/>
          <a:lstStyle/>
          <a:p>
            <a:r>
              <a:rPr lang="el-GR" dirty="0" smtClean="0"/>
              <a:t>10</a:t>
            </a:r>
            <a:r>
              <a:rPr lang="el-GR" baseline="30000" dirty="0" smtClean="0"/>
              <a:t>ο</a:t>
            </a:r>
            <a:r>
              <a:rPr lang="el-GR" dirty="0" smtClean="0"/>
              <a:t> ΜΑΘΗΜΑ</a:t>
            </a:r>
            <a:endParaRPr lang="el-GR" dirty="0"/>
          </a:p>
        </p:txBody>
      </p:sp>
    </p:spTree>
    <p:extLst>
      <p:ext uri="{BB962C8B-B14F-4D97-AF65-F5344CB8AC3E}">
        <p14:creationId xmlns:p14="http://schemas.microsoft.com/office/powerpoint/2010/main" val="140590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lvl="0" indent="0" algn="ctr">
              <a:buNone/>
            </a:pPr>
            <a:r>
              <a:rPr lang="el-GR" b="1" dirty="0"/>
              <a:t>Διεισδύουν στα </a:t>
            </a:r>
            <a:r>
              <a:rPr lang="el-GR" b="1" dirty="0" smtClean="0"/>
              <a:t>υλικά</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1"/>
            <a:ext cx="417195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5940152" y="2780928"/>
            <a:ext cx="2088232" cy="2031325"/>
          </a:xfrm>
          <a:prstGeom prst="rect">
            <a:avLst/>
          </a:prstGeom>
        </p:spPr>
        <p:txBody>
          <a:bodyPr wrap="square">
            <a:spAutoFit/>
          </a:bodyPr>
          <a:lstStyle/>
          <a:p>
            <a:r>
              <a:rPr lang="el-GR" i="1" dirty="0"/>
              <a:t>Το πάχος </a:t>
            </a:r>
            <a:r>
              <a:rPr lang="el-GR" i="1" dirty="0" smtClean="0"/>
              <a:t>υποδιπλασιασμού </a:t>
            </a:r>
            <a:r>
              <a:rPr lang="en-US" i="1" dirty="0"/>
              <a:t>(HVL)</a:t>
            </a:r>
            <a:r>
              <a:rPr lang="el-GR" i="1" dirty="0" smtClean="0"/>
              <a:t> </a:t>
            </a:r>
            <a:r>
              <a:rPr lang="el-GR" i="1" dirty="0"/>
              <a:t>προσδιορίζει το ποσοστό διείσδυσης δέσμης ακτινοβολίας σε ένα υλικό.</a:t>
            </a:r>
            <a:endParaRPr lang="el-GR" dirty="0"/>
          </a:p>
        </p:txBody>
      </p:sp>
    </p:spTree>
    <p:extLst>
      <p:ext uri="{BB962C8B-B14F-4D97-AF65-F5344CB8AC3E}">
        <p14:creationId xmlns:p14="http://schemas.microsoft.com/office/powerpoint/2010/main" val="86751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lvl="0" indent="0" algn="ctr">
              <a:buNone/>
            </a:pPr>
            <a:r>
              <a:rPr lang="el-GR" b="1" dirty="0"/>
              <a:t>Δεν διαθέτουν ηλεκτρικό φορτίο και </a:t>
            </a:r>
            <a:r>
              <a:rPr lang="el-GR" b="1" dirty="0" smtClean="0"/>
              <a:t>μάζα</a:t>
            </a:r>
          </a:p>
          <a:p>
            <a:pPr marL="0" indent="0" algn="just">
              <a:buNone/>
            </a:pPr>
            <a:r>
              <a:rPr lang="el-GR" dirty="0"/>
              <a:t>Έτσι, διαδίδονται σε ευθείες γραμμές χωρίς να επηρεάζονται από ηλεκτρικά ή μαγνητικά πεδία. Όμως, η </a:t>
            </a:r>
            <a:r>
              <a:rPr lang="el-GR" dirty="0" smtClean="0"/>
              <a:t>διεύθυνση διάδοσής </a:t>
            </a:r>
            <a:r>
              <a:rPr lang="el-GR" dirty="0"/>
              <a:t>τους κάμπτεται (σκεδάζεται) σε μικρό βαθμό στις διεπιφάνειες ανάμεσα σε δυο διαφορετικά υλικά.</a:t>
            </a:r>
            <a:endParaRPr lang="el-GR" b="1" dirty="0" smtClean="0"/>
          </a:p>
        </p:txBody>
      </p:sp>
    </p:spTree>
    <p:extLst>
      <p:ext uri="{BB962C8B-B14F-4D97-AF65-F5344CB8AC3E}">
        <p14:creationId xmlns:p14="http://schemas.microsoft.com/office/powerpoint/2010/main" val="889639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lvl="0" indent="0" algn="ctr">
              <a:buNone/>
            </a:pPr>
            <a:r>
              <a:rPr lang="el-GR" b="1" dirty="0"/>
              <a:t>Δεν </a:t>
            </a:r>
            <a:r>
              <a:rPr lang="el-GR" b="1" dirty="0" smtClean="0"/>
              <a:t>εστιάζονται</a:t>
            </a:r>
          </a:p>
          <a:p>
            <a:pPr marL="0" indent="0" algn="just">
              <a:buNone/>
            </a:pPr>
            <a:r>
              <a:rPr lang="el-GR" dirty="0"/>
              <a:t>Εάν η ακτίνες Χ ή </a:t>
            </a:r>
            <a:r>
              <a:rPr lang="el-GR" dirty="0" err="1"/>
              <a:t>γάμμα</a:t>
            </a:r>
            <a:r>
              <a:rPr lang="el-GR" dirty="0"/>
              <a:t> κατευθύνονται προς ένα </a:t>
            </a:r>
            <a:r>
              <a:rPr lang="el-GR" dirty="0" smtClean="0"/>
              <a:t>γυάλινο </a:t>
            </a:r>
            <a:r>
              <a:rPr lang="el-GR" dirty="0"/>
              <a:t>φακό, η ακτινοβολία δεν θα εστιαστεί όπως θα έκανε </a:t>
            </a:r>
            <a:r>
              <a:rPr lang="el-GR" dirty="0" smtClean="0"/>
              <a:t>το φως</a:t>
            </a:r>
            <a:r>
              <a:rPr lang="el-GR" dirty="0"/>
              <a:t>. Στην πραγματικότητα, η ακτινοβολία που διέρχεται μέσω του φακού που θα απορροφηθεί σε </a:t>
            </a:r>
            <a:r>
              <a:rPr lang="el-GR" dirty="0" smtClean="0"/>
              <a:t>μεγαλύτερο βαθμό </a:t>
            </a:r>
            <a:r>
              <a:rPr lang="el-GR" dirty="0"/>
              <a:t>στο παχύτερο μέρος του φακού και περισσότερη ακτινοβολία θα περάσει τις λεπτότερες περιοχές του φακού.</a:t>
            </a:r>
            <a:endParaRPr lang="el-GR" b="1" dirty="0" smtClean="0"/>
          </a:p>
        </p:txBody>
      </p:sp>
    </p:spTree>
    <p:extLst>
      <p:ext uri="{BB962C8B-B14F-4D97-AF65-F5344CB8AC3E}">
        <p14:creationId xmlns:p14="http://schemas.microsoft.com/office/powerpoint/2010/main" val="4040377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92500"/>
          </a:bodyPr>
          <a:lstStyle/>
          <a:p>
            <a:pPr marL="0" lvl="0" indent="0" algn="ctr">
              <a:buNone/>
            </a:pPr>
            <a:r>
              <a:rPr lang="el-GR" b="1" dirty="0"/>
              <a:t>Δεν ανιχνεύονται με τις ανθρώπινες </a:t>
            </a:r>
            <a:r>
              <a:rPr lang="el-GR" b="1" dirty="0" smtClean="0"/>
              <a:t>αισθήσεις</a:t>
            </a:r>
          </a:p>
          <a:p>
            <a:pPr marL="0" indent="0" algn="just">
              <a:buNone/>
            </a:pPr>
            <a:r>
              <a:rPr lang="el-GR" dirty="0"/>
              <a:t>Η </a:t>
            </a:r>
            <a:r>
              <a:rPr lang="el-GR" dirty="0" smtClean="0"/>
              <a:t>ακτινοβολία δεν μπορεί να ανιχνευτεί με την όραση</a:t>
            </a:r>
            <a:r>
              <a:rPr lang="el-GR" dirty="0"/>
              <a:t>, </a:t>
            </a:r>
            <a:r>
              <a:rPr lang="el-GR" dirty="0" smtClean="0"/>
              <a:t>την ακοή</a:t>
            </a:r>
            <a:r>
              <a:rPr lang="el-GR" dirty="0"/>
              <a:t>, </a:t>
            </a:r>
            <a:r>
              <a:rPr lang="el-GR" dirty="0" smtClean="0"/>
              <a:t>τη γεύση</a:t>
            </a:r>
            <a:r>
              <a:rPr lang="el-GR" dirty="0"/>
              <a:t>, </a:t>
            </a:r>
            <a:r>
              <a:rPr lang="el-GR" dirty="0" smtClean="0"/>
              <a:t>την όσφρηση </a:t>
            </a:r>
            <a:r>
              <a:rPr lang="el-GR" dirty="0"/>
              <a:t>ή </a:t>
            </a:r>
            <a:r>
              <a:rPr lang="el-GR" dirty="0" smtClean="0"/>
              <a:t>την αφή</a:t>
            </a:r>
            <a:r>
              <a:rPr lang="el-GR" dirty="0"/>
              <a:t>. </a:t>
            </a:r>
            <a:r>
              <a:rPr lang="el-GR" dirty="0" smtClean="0"/>
              <a:t>Τα αποτελέσματα </a:t>
            </a:r>
            <a:r>
              <a:rPr lang="el-GR" dirty="0"/>
              <a:t>της έκθεσης του ανθρώπινου οργανισμού στην ακτινοβολία δεν γίνονται αντιληπτά για </a:t>
            </a:r>
            <a:r>
              <a:rPr lang="el-GR" dirty="0" smtClean="0"/>
              <a:t>κάποιο χρονικό </a:t>
            </a:r>
            <a:r>
              <a:rPr lang="el-GR" dirty="0"/>
              <a:t>διάστημα. Με άλλα λόγια, ο οργανισμός περνάει από μια λανθάνουσα περίοδο πριν γίνουν προφανείς </a:t>
            </a:r>
            <a:r>
              <a:rPr lang="el-GR" dirty="0" smtClean="0"/>
              <a:t>οι βλαβερές </a:t>
            </a:r>
            <a:r>
              <a:rPr lang="el-GR" dirty="0"/>
              <a:t>επιπτώσεις στην υγεία της έκθεσης σε ακτινοβολία.</a:t>
            </a:r>
            <a:endParaRPr lang="el-GR" b="1" dirty="0" smtClean="0"/>
          </a:p>
        </p:txBody>
      </p:sp>
    </p:spTree>
    <p:extLst>
      <p:ext uri="{BB962C8B-B14F-4D97-AF65-F5344CB8AC3E}">
        <p14:creationId xmlns:p14="http://schemas.microsoft.com/office/powerpoint/2010/main" val="2502024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lvl="0" indent="0" algn="ctr">
              <a:buNone/>
            </a:pPr>
            <a:r>
              <a:rPr lang="el-GR" b="1" dirty="0"/>
              <a:t>Προκαλούν φθορισμό σε μερικά </a:t>
            </a:r>
            <a:r>
              <a:rPr lang="el-GR" b="1" dirty="0" smtClean="0"/>
              <a:t>υλικά</a:t>
            </a:r>
          </a:p>
          <a:p>
            <a:pPr marL="0" indent="0" algn="just">
              <a:buNone/>
            </a:pPr>
            <a:r>
              <a:rPr lang="el-GR" dirty="0"/>
              <a:t>Ορισμένα ορυκτά και άλατα φθορίζουν όταν υποβάλλονται σε ακτινοβολία. Η ακτινοσκόπηση χρησιμοποιεί </a:t>
            </a:r>
            <a:r>
              <a:rPr lang="el-GR" dirty="0" smtClean="0"/>
              <a:t>μια φθορίζουσα </a:t>
            </a:r>
            <a:r>
              <a:rPr lang="el-GR" dirty="0"/>
              <a:t>οθόνη που μετατρέπει τμήμα της ακτινοβολίας σε φως. Το φως που εκπέμπεται από την </a:t>
            </a:r>
            <a:r>
              <a:rPr lang="el-GR" dirty="0" smtClean="0"/>
              <a:t>οθόνη φθορισμού </a:t>
            </a:r>
            <a:r>
              <a:rPr lang="el-GR" dirty="0"/>
              <a:t>αυξάνει την έκθεση του παρακείμενου φιλμ, γεγονός που μειώνει σημαντικά την έκθεση </a:t>
            </a:r>
            <a:r>
              <a:rPr lang="el-GR" dirty="0" smtClean="0"/>
              <a:t>στην ακτινοβολία</a:t>
            </a:r>
            <a:r>
              <a:rPr lang="el-GR" dirty="0"/>
              <a:t>.</a:t>
            </a:r>
            <a:endParaRPr lang="el-GR" b="1" dirty="0" smtClean="0"/>
          </a:p>
        </p:txBody>
      </p:sp>
    </p:spTree>
    <p:extLst>
      <p:ext uri="{BB962C8B-B14F-4D97-AF65-F5344CB8AC3E}">
        <p14:creationId xmlns:p14="http://schemas.microsoft.com/office/powerpoint/2010/main" val="183958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92500"/>
          </a:bodyPr>
          <a:lstStyle/>
          <a:p>
            <a:pPr marL="0" lvl="0" indent="0" algn="ctr">
              <a:buNone/>
            </a:pPr>
            <a:r>
              <a:rPr lang="el-GR" b="1" dirty="0"/>
              <a:t>Προκαλούν ιονισμό της </a:t>
            </a:r>
            <a:r>
              <a:rPr lang="el-GR" b="1" dirty="0" smtClean="0"/>
              <a:t>ύλης</a:t>
            </a:r>
          </a:p>
          <a:p>
            <a:pPr marL="0" indent="0" algn="just">
              <a:buNone/>
            </a:pPr>
            <a:r>
              <a:rPr lang="el-GR" dirty="0"/>
              <a:t>Ο ιονισμός ή ιοντισμός (</a:t>
            </a:r>
            <a:r>
              <a:rPr lang="el-GR" dirty="0" err="1"/>
              <a:t>ionization</a:t>
            </a:r>
            <a:r>
              <a:rPr lang="el-GR" dirty="0"/>
              <a:t>) είναι μια μεταβολή των ηλεκτρικών χαρακτηριστικών της ύλης. Ο </a:t>
            </a:r>
            <a:r>
              <a:rPr lang="el-GR" dirty="0" smtClean="0"/>
              <a:t>όρος ιονισμός </a:t>
            </a:r>
            <a:r>
              <a:rPr lang="el-GR" dirty="0"/>
              <a:t>αναφέρεται στην πλήρη απομάκρυνση ενός ηλεκτρονίου από ένα άτομο ως αποτέλεσμα της </a:t>
            </a:r>
            <a:r>
              <a:rPr lang="el-GR" dirty="0" smtClean="0"/>
              <a:t>μεταφοράς ενέργειας </a:t>
            </a:r>
            <a:r>
              <a:rPr lang="el-GR" dirty="0"/>
              <a:t>από διερχόμενο φορτισμένο σωματίδιο</a:t>
            </a:r>
            <a:r>
              <a:rPr lang="el-GR" dirty="0" smtClean="0"/>
              <a:t>.</a:t>
            </a:r>
            <a:r>
              <a:rPr lang="el-GR" dirty="0"/>
              <a:t> Όταν δηλαδή η ακτινοβολία διέρχεται </a:t>
            </a:r>
            <a:r>
              <a:rPr lang="el-GR" dirty="0" smtClean="0"/>
              <a:t>από ζώντες </a:t>
            </a:r>
            <a:r>
              <a:rPr lang="el-GR" dirty="0"/>
              <a:t>ιστούς, τα κύτταρα υπόκεινται σε ηλεκτρικές μεταβολές με αποτέλεσμα την πρόκληση βλάβης ή </a:t>
            </a:r>
            <a:r>
              <a:rPr lang="el-GR" dirty="0" smtClean="0"/>
              <a:t>την καταστροφή </a:t>
            </a:r>
            <a:r>
              <a:rPr lang="el-GR" dirty="0"/>
              <a:t>τους.</a:t>
            </a:r>
            <a:endParaRPr lang="el-GR" dirty="0" smtClean="0"/>
          </a:p>
          <a:p>
            <a:endParaRPr lang="el-GR" b="1" dirty="0" smtClean="0"/>
          </a:p>
        </p:txBody>
      </p:sp>
    </p:spTree>
    <p:extLst>
      <p:ext uri="{BB962C8B-B14F-4D97-AF65-F5344CB8AC3E}">
        <p14:creationId xmlns:p14="http://schemas.microsoft.com/office/powerpoint/2010/main" val="4051943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70000" lnSpcReduction="20000"/>
          </a:bodyPr>
          <a:lstStyle/>
          <a:p>
            <a:pPr marL="0" indent="0" algn="ctr">
              <a:buNone/>
            </a:pPr>
            <a:r>
              <a:rPr lang="el-GR" b="1" dirty="0"/>
              <a:t>Βασικές αρχές και συστήματα της </a:t>
            </a:r>
            <a:r>
              <a:rPr lang="el-GR" b="1" dirty="0" smtClean="0"/>
              <a:t>ραδιογραφίας</a:t>
            </a:r>
          </a:p>
          <a:p>
            <a:pPr marL="0" indent="0" algn="just">
              <a:buNone/>
            </a:pPr>
            <a:r>
              <a:rPr lang="el-GR" dirty="0"/>
              <a:t>Κατά τον μη καταστροφικό έλεγχο των υλικών με ραδιογραφία το υπό εξέταση υλικό τοποθετείται ανάμεσα </a:t>
            </a:r>
            <a:r>
              <a:rPr lang="el-GR" dirty="0" smtClean="0"/>
              <a:t>στην πηγή </a:t>
            </a:r>
            <a:r>
              <a:rPr lang="el-GR" dirty="0"/>
              <a:t>ακτινοβολίας και σε φιλμ ευαίσθητο στην ακτινοβολία. Η πηγή της ακτινοβολίας μπορεί να είναι </a:t>
            </a:r>
            <a:r>
              <a:rPr lang="el-GR" dirty="0" smtClean="0"/>
              <a:t>είτε γεννήτρια </a:t>
            </a:r>
            <a:r>
              <a:rPr lang="el-GR" dirty="0"/>
              <a:t>ακτίνων Χ ή ραδιενεργός πηγή (Ir-192, Co-60, κλπ</a:t>
            </a:r>
            <a:r>
              <a:rPr lang="el-GR" dirty="0" smtClean="0"/>
              <a:t>.)</a:t>
            </a:r>
            <a:r>
              <a:rPr lang="el-GR" dirty="0"/>
              <a:t> Το υπό έλεγχο δοκίμιο θα σταματήσει μέρος της ακτινοβολίας. Παχύτερες και πυκνότερες περιοχές </a:t>
            </a:r>
            <a:r>
              <a:rPr lang="el-GR" dirty="0" smtClean="0"/>
              <a:t>του δοκιμίου </a:t>
            </a:r>
            <a:r>
              <a:rPr lang="el-GR" dirty="0"/>
              <a:t>θα σταματήσουν περισσότερη ακτινοβολία. Η ακτινοβολία που θα διαπεράσει το δοκίμιο, θα εκθέσει </a:t>
            </a:r>
            <a:r>
              <a:rPr lang="el-GR" dirty="0" smtClean="0"/>
              <a:t>το φιλμ</a:t>
            </a:r>
            <a:r>
              <a:rPr lang="el-GR" dirty="0"/>
              <a:t>, και θα σκιαγραφήσει το δοκίμιο. Το επίπεδο αμαύρωσης του φιλμ σχετίζεται με την πυκνότητα </a:t>
            </a:r>
            <a:r>
              <a:rPr lang="el-GR" dirty="0" smtClean="0"/>
              <a:t>τμημάτων του </a:t>
            </a:r>
            <a:r>
              <a:rPr lang="el-GR" dirty="0"/>
              <a:t>υπό έλεγχο δοκιμίου και μεταβάλλεται ανάλογα με την ποσότητα ακτινοβολίας που φτάνει στο </a:t>
            </a:r>
            <a:r>
              <a:rPr lang="el-GR" dirty="0" smtClean="0"/>
              <a:t>φιλμ. </a:t>
            </a:r>
            <a:r>
              <a:rPr lang="el-GR" dirty="0"/>
              <a:t>Οι σκοτεινότερες περιοχές του φιλμ υποδεικνύουν περισσότερη έκθεση (υψηλότερη ένταση </a:t>
            </a:r>
            <a:r>
              <a:rPr lang="el-GR" dirty="0" smtClean="0"/>
              <a:t>ακτινοβολίας) και</a:t>
            </a:r>
            <a:r>
              <a:rPr lang="el-GR" dirty="0"/>
              <a:t>, αντίθετα, οι λιγότερο αμαυρωμένες περιοχές του φιλμ υποδεικνύουν μικρότερη έκθεση (χαμηλότερη </a:t>
            </a:r>
            <a:r>
              <a:rPr lang="el-GR" dirty="0" smtClean="0"/>
              <a:t>ένταση ακτινοβολίας</a:t>
            </a:r>
            <a:r>
              <a:rPr lang="el-GR" dirty="0"/>
              <a:t>).</a:t>
            </a:r>
            <a:endParaRPr lang="el-GR" b="1" dirty="0" smtClean="0"/>
          </a:p>
        </p:txBody>
      </p:sp>
    </p:spTree>
    <p:extLst>
      <p:ext uri="{BB962C8B-B14F-4D97-AF65-F5344CB8AC3E}">
        <p14:creationId xmlns:p14="http://schemas.microsoft.com/office/powerpoint/2010/main" val="3675502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buNone/>
            </a:pPr>
            <a:endParaRPr lang="el-GR" b="1" dirty="0" smtClean="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1844824"/>
            <a:ext cx="676275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500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70000" lnSpcReduction="20000"/>
          </a:bodyPr>
          <a:lstStyle/>
          <a:p>
            <a:pPr marL="0" indent="0" algn="ctr">
              <a:buNone/>
            </a:pPr>
            <a:r>
              <a:rPr lang="el-GR" b="1" dirty="0" smtClean="0"/>
              <a:t>Ψηφιακή Ραδιογραφία</a:t>
            </a:r>
          </a:p>
          <a:p>
            <a:pPr marL="0" indent="0" algn="just">
              <a:buNone/>
            </a:pPr>
            <a:r>
              <a:rPr lang="el-GR" dirty="0"/>
              <a:t>Για τον μη καταστροφικό έλεγχο των υλικών χρησιμοποιούνται τελευταία συσκευές ψηφιακής ραδιογραφίας </a:t>
            </a:r>
            <a:r>
              <a:rPr lang="el-GR" dirty="0" smtClean="0"/>
              <a:t>που διαθέτουν </a:t>
            </a:r>
            <a:r>
              <a:rPr lang="el-GR" dirty="0"/>
              <a:t>επίπεδους ψηφιακούς ανιχνευτές ακτινοβολίας (</a:t>
            </a:r>
            <a:r>
              <a:rPr lang="el-GR" dirty="0" err="1"/>
              <a:t>Flat</a:t>
            </a:r>
            <a:r>
              <a:rPr lang="el-GR" dirty="0"/>
              <a:t> </a:t>
            </a:r>
            <a:r>
              <a:rPr lang="el-GR" dirty="0" err="1"/>
              <a:t>Panel</a:t>
            </a:r>
            <a:r>
              <a:rPr lang="el-GR" dirty="0"/>
              <a:t> </a:t>
            </a:r>
            <a:r>
              <a:rPr lang="el-GR" dirty="0" err="1"/>
              <a:t>Detectors</a:t>
            </a:r>
            <a:r>
              <a:rPr lang="el-GR" dirty="0"/>
              <a:t> – FPD), αντί των </a:t>
            </a:r>
            <a:r>
              <a:rPr lang="el-GR" dirty="0" smtClean="0"/>
              <a:t>παραδοσιακών φωτογραφικών </a:t>
            </a:r>
            <a:r>
              <a:rPr lang="el-GR" dirty="0"/>
              <a:t>φιλμ. Τα πλεονεκτήματα μεταξύ άλλων είναι η μείωση του χρόνου επεξεργασίας, </a:t>
            </a:r>
            <a:r>
              <a:rPr lang="el-GR" dirty="0" smtClean="0"/>
              <a:t>παρακάμπτοντας τη </a:t>
            </a:r>
            <a:r>
              <a:rPr lang="el-GR" dirty="0"/>
              <a:t>χημική επεξεργασία του φιλμ, καθώς και η δυνατότητα ψηφιακής μεταφοράς και βελτίωσης των απεικονίσεων</a:t>
            </a:r>
            <a:r>
              <a:rPr lang="el-GR" dirty="0" smtClean="0"/>
              <a:t>. Επιπλέον</a:t>
            </a:r>
            <a:r>
              <a:rPr lang="el-GR" dirty="0"/>
              <a:t>, μικρότερη ακτινοβολία μπορεί να χρησιμοποιηθεί για να παραχθεί εικόνα με παρόμοια αντίθεση με </a:t>
            </a:r>
            <a:r>
              <a:rPr lang="el-GR" dirty="0" smtClean="0"/>
              <a:t>τη συμβατική </a:t>
            </a:r>
            <a:r>
              <a:rPr lang="el-GR" dirty="0"/>
              <a:t>ραδιογραφία. Εκτιμάται ότι το 30% της ραδιογραφίας με φιλμ θα μπορούσε να αντικατασταθεί </a:t>
            </a:r>
            <a:r>
              <a:rPr lang="el-GR" dirty="0" smtClean="0"/>
              <a:t>σήμερα με </a:t>
            </a:r>
            <a:r>
              <a:rPr lang="el-GR" dirty="0"/>
              <a:t>την ψηφιακή ραδιογραφία. Παρ’ όλα αυτά, μόνο λίγες από αυτές τις εφαρμογές έχουν πράγματι </a:t>
            </a:r>
            <a:r>
              <a:rPr lang="el-GR" dirty="0" smtClean="0"/>
              <a:t>αντικαταστήσει το </a:t>
            </a:r>
            <a:r>
              <a:rPr lang="el-GR" dirty="0"/>
              <a:t>φιλμ. Η επιλογή για τη μετάβαση στην ψηφιακή εποχή εξαρτάται από το κόστος, την ποιότητα, τη ροή και </a:t>
            </a:r>
            <a:r>
              <a:rPr lang="el-GR" dirty="0" smtClean="0"/>
              <a:t>την απόδοση. </a:t>
            </a:r>
            <a:endParaRPr lang="el-GR" b="1" dirty="0" smtClean="0"/>
          </a:p>
        </p:txBody>
      </p:sp>
    </p:spTree>
    <p:extLst>
      <p:ext uri="{BB962C8B-B14F-4D97-AF65-F5344CB8AC3E}">
        <p14:creationId xmlns:p14="http://schemas.microsoft.com/office/powerpoint/2010/main" val="1947844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85000" lnSpcReduction="10000"/>
          </a:bodyPr>
          <a:lstStyle/>
          <a:p>
            <a:pPr marL="0" indent="0" algn="ctr">
              <a:buNone/>
            </a:pPr>
            <a:r>
              <a:rPr lang="el-GR" b="1" dirty="0" smtClean="0"/>
              <a:t>Ψηφιακή Ραδιογραφία</a:t>
            </a:r>
          </a:p>
          <a:p>
            <a:pPr marL="0" indent="0" algn="just">
              <a:buNone/>
            </a:pPr>
            <a:r>
              <a:rPr lang="el-GR" dirty="0"/>
              <a:t>Τα συστήματα ψηφιακής ραδιογραφίας χωρίζονται σε δύο μορφές: </a:t>
            </a:r>
            <a:endParaRPr lang="el-GR" dirty="0" smtClean="0"/>
          </a:p>
          <a:p>
            <a:pPr marL="0" indent="0" algn="just">
              <a:buNone/>
            </a:pPr>
            <a:r>
              <a:rPr lang="el-GR" dirty="0" smtClean="0"/>
              <a:t>(</a:t>
            </a:r>
            <a:r>
              <a:rPr lang="el-GR" dirty="0"/>
              <a:t>α) την άμεση ψηφιακή απεικόνιση, με απευθείας σύνδεση με υπολογιστή, η οποία χρησιμοποιεί ανιχνευτή άμορφου πυριτίου</a:t>
            </a:r>
            <a:r>
              <a:rPr lang="el-GR" b="1" dirty="0"/>
              <a:t> </a:t>
            </a:r>
            <a:r>
              <a:rPr lang="el-GR" dirty="0"/>
              <a:t>σε συνδυασμό με σπινθηριστή για τη μετατροπή των ακτίνων Χ ή </a:t>
            </a:r>
            <a:r>
              <a:rPr lang="el-GR" dirty="0" err="1"/>
              <a:t>γάμμα</a:t>
            </a:r>
            <a:r>
              <a:rPr lang="el-GR" dirty="0"/>
              <a:t> σε ορατό φως, και </a:t>
            </a:r>
            <a:endParaRPr lang="el-GR" dirty="0" smtClean="0"/>
          </a:p>
          <a:p>
            <a:pPr marL="0" indent="0" algn="just">
              <a:buNone/>
            </a:pPr>
            <a:r>
              <a:rPr lang="el-GR" dirty="0" smtClean="0"/>
              <a:t>(</a:t>
            </a:r>
            <a:r>
              <a:rPr lang="el-GR" dirty="0"/>
              <a:t>β) την έμμεση ψηφιακή </a:t>
            </a:r>
            <a:r>
              <a:rPr lang="el-GR" dirty="0" smtClean="0"/>
              <a:t>απεικόνιση</a:t>
            </a:r>
            <a:r>
              <a:rPr lang="el-GR" b="1" dirty="0" smtClean="0"/>
              <a:t> </a:t>
            </a:r>
            <a:r>
              <a:rPr lang="el-GR" dirty="0"/>
              <a:t>(ή υπολογιστική τομογραφία - </a:t>
            </a:r>
            <a:r>
              <a:rPr lang="el-GR" dirty="0" err="1"/>
              <a:t>Computed</a:t>
            </a:r>
            <a:r>
              <a:rPr lang="el-GR" dirty="0"/>
              <a:t> </a:t>
            </a:r>
            <a:r>
              <a:rPr lang="el-GR" dirty="0" err="1"/>
              <a:t>Tomography</a:t>
            </a:r>
            <a:r>
              <a:rPr lang="el-GR" dirty="0"/>
              <a:t>), η οποία χρησιμοποιεί επαναχρησιμοποιούμενη πλάκα (αισθητήρα </a:t>
            </a:r>
            <a:r>
              <a:rPr lang="en-US" dirty="0">
                <a:latin typeface="Arial" panose="020B0604020202020204" pitchFamily="34" charset="0"/>
                <a:cs typeface="Arial" panose="020B0604020202020204" pitchFamily="34" charset="0"/>
              </a:rPr>
              <a:t>PSP - </a:t>
            </a:r>
            <a:r>
              <a:rPr lang="en-US" dirty="0" err="1">
                <a:latin typeface="Arial" panose="020B0604020202020204" pitchFamily="34" charset="0"/>
                <a:cs typeface="Arial" panose="020B0604020202020204" pitchFamily="34" charset="0"/>
              </a:rPr>
              <a:t>Photostimulable</a:t>
            </a:r>
            <a:r>
              <a:rPr lang="en-US" dirty="0">
                <a:latin typeface="Arial" panose="020B0604020202020204" pitchFamily="34" charset="0"/>
                <a:cs typeface="Arial" panose="020B0604020202020204" pitchFamily="34" charset="0"/>
              </a:rPr>
              <a:t> Phosphor Plate) </a:t>
            </a:r>
            <a:r>
              <a:rPr lang="el-GR" dirty="0"/>
              <a:t>στη θέση του φιλμ και ψηφιακή σάρωση.</a:t>
            </a:r>
            <a:endParaRPr lang="el-GR" b="1" dirty="0"/>
          </a:p>
        </p:txBody>
      </p:sp>
    </p:spTree>
    <p:extLst>
      <p:ext uri="{BB962C8B-B14F-4D97-AF65-F5344CB8AC3E}">
        <p14:creationId xmlns:p14="http://schemas.microsoft.com/office/powerpoint/2010/main" val="3779001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a:t>Ραδιογραφία</a:t>
            </a:r>
            <a:endParaRPr lang="el-GR" sz="3600" dirty="0"/>
          </a:p>
        </p:txBody>
      </p:sp>
      <p:sp>
        <p:nvSpPr>
          <p:cNvPr id="3" name="Θέση περιεχομένου 2"/>
          <p:cNvSpPr>
            <a:spLocks noGrp="1"/>
          </p:cNvSpPr>
          <p:nvPr>
            <p:ph idx="1"/>
          </p:nvPr>
        </p:nvSpPr>
        <p:spPr>
          <a:xfrm>
            <a:off x="1463040" y="1772816"/>
            <a:ext cx="6196405" cy="3950253"/>
          </a:xfrm>
        </p:spPr>
        <p:txBody>
          <a:bodyPr>
            <a:normAutofit fontScale="77500" lnSpcReduction="20000"/>
          </a:bodyPr>
          <a:lstStyle/>
          <a:p>
            <a:pPr marL="0" indent="0" algn="just">
              <a:buNone/>
            </a:pPr>
            <a:r>
              <a:rPr lang="el-GR" sz="2000" dirty="0"/>
              <a:t>Η ραδιογραφία χρησιμοποιείται σε ένα ευρύ φάσμα εφαρμογών, όπως η ιατρική, η τεχνολογία, η </a:t>
            </a:r>
            <a:r>
              <a:rPr lang="el-GR" sz="2000" dirty="0" smtClean="0"/>
              <a:t>εγκληματολογία, η </a:t>
            </a:r>
            <a:r>
              <a:rPr lang="el-GR" sz="2000" dirty="0"/>
              <a:t>ασφάλεια, κ.λπ. Στον τομέα των μη καταστροφικών ελέγχων η ραδιογραφία (</a:t>
            </a:r>
            <a:r>
              <a:rPr lang="el-GR" sz="2000" dirty="0" err="1"/>
              <a:t>Radiographic</a:t>
            </a:r>
            <a:r>
              <a:rPr lang="el-GR" sz="2000" dirty="0"/>
              <a:t> </a:t>
            </a:r>
            <a:r>
              <a:rPr lang="el-GR" sz="2000" dirty="0" err="1"/>
              <a:t>Testing</a:t>
            </a:r>
            <a:r>
              <a:rPr lang="el-GR" sz="2000" dirty="0"/>
              <a:t> – RT) </a:t>
            </a:r>
            <a:r>
              <a:rPr lang="el-GR" sz="2000" dirty="0" smtClean="0"/>
              <a:t>είναι μία </a:t>
            </a:r>
            <a:r>
              <a:rPr lang="el-GR" sz="2000" dirty="0"/>
              <a:t>από τις πιο σημαντικές και ευρέως χρησιμοποιούμενες μεθόδους, η οποία χρησιμοποιεί </a:t>
            </a:r>
            <a:r>
              <a:rPr lang="el-GR" sz="2000" dirty="0" smtClean="0"/>
              <a:t>ηλεκτρομαγνητική ακτινοβολία </a:t>
            </a:r>
            <a:r>
              <a:rPr lang="el-GR" sz="2000" dirty="0"/>
              <a:t>υψηλής διεισδυτικότητας. Η μέθοδος βασίζεται στην ικανότητα της ηλεκτρομαγνητικής </a:t>
            </a:r>
            <a:r>
              <a:rPr lang="el-GR" sz="2000" dirty="0" smtClean="0"/>
              <a:t>ακτινοβολίας βραχέος </a:t>
            </a:r>
            <a:r>
              <a:rPr lang="el-GR" sz="2000" dirty="0"/>
              <a:t>μήκους κύματος (φωτόνια υψηλής ενέργειας) να διαπερνά σε διαφορετικό βαθμό τα υλικά. Η </a:t>
            </a:r>
            <a:r>
              <a:rPr lang="el-GR" sz="2000" dirty="0" smtClean="0"/>
              <a:t>ποσότητα της </a:t>
            </a:r>
            <a:r>
              <a:rPr lang="el-GR" sz="2000" dirty="0"/>
              <a:t>εξερχόμενης ακτινοβολίας εξαρτάται από το πάχος διείσδυσης και την πυκνότητα του υλικού. Η ένταση </a:t>
            </a:r>
            <a:r>
              <a:rPr lang="el-GR" sz="2000" dirty="0" smtClean="0"/>
              <a:t>της ακτινοβολίας </a:t>
            </a:r>
            <a:r>
              <a:rPr lang="el-GR" sz="2000" dirty="0"/>
              <a:t>αποτυπώνεται είτε σε ένα βιομηχανικό φιλμ (ραδιογραφία σε φιλμ) το οποίο τοποθετείται πίσω </a:t>
            </a:r>
            <a:r>
              <a:rPr lang="el-GR" sz="2000" dirty="0" smtClean="0"/>
              <a:t>από το </a:t>
            </a:r>
            <a:r>
              <a:rPr lang="el-GR" sz="2000" dirty="0"/>
              <a:t>δοκίμιο ελέγχου, ή σε μια επίπεδη συστοιχία ευαίσθητων στην ακτινοβολία αισθητήρων (ψηφιακή </a:t>
            </a:r>
            <a:r>
              <a:rPr lang="el-GR" sz="2000" dirty="0" smtClean="0"/>
              <a:t>ραδιογραφία ή </a:t>
            </a:r>
            <a:r>
              <a:rPr lang="el-GR" sz="2000" dirty="0"/>
              <a:t>ραδιογραφία πραγματικού χρόνου). Η ραδιογραφική απεικόνιση, η οποία είναι ανάλογη του </a:t>
            </a:r>
            <a:r>
              <a:rPr lang="el-GR" sz="2000" dirty="0" smtClean="0"/>
              <a:t>βαθμού απορρόφησης </a:t>
            </a:r>
            <a:r>
              <a:rPr lang="el-GR" sz="2000" dirty="0"/>
              <a:t>της ακτινοβολίας από το υπό έλεγχο δοκίμιο, είναι μια μέθοδος ανίχνευσης ατελειών στο </a:t>
            </a:r>
            <a:r>
              <a:rPr lang="el-GR" sz="2000" dirty="0" smtClean="0"/>
              <a:t>εσωτερικό των </a:t>
            </a:r>
            <a:r>
              <a:rPr lang="el-GR" sz="2000" dirty="0"/>
              <a:t>υλικών.</a:t>
            </a:r>
            <a:endParaRPr lang="el-GR" sz="2000" dirty="0" smtClean="0">
              <a:latin typeface="Franklin Gothic Book" panose="020B0503020102020204" pitchFamily="34" charset="0"/>
            </a:endParaRPr>
          </a:p>
        </p:txBody>
      </p:sp>
    </p:spTree>
    <p:extLst>
      <p:ext uri="{BB962C8B-B14F-4D97-AF65-F5344CB8AC3E}">
        <p14:creationId xmlns:p14="http://schemas.microsoft.com/office/powerpoint/2010/main" val="86702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70000" lnSpcReduction="20000"/>
          </a:bodyPr>
          <a:lstStyle/>
          <a:p>
            <a:pPr marL="0" indent="0" algn="ctr">
              <a:buNone/>
            </a:pPr>
            <a:r>
              <a:rPr lang="el-GR" b="1" dirty="0"/>
              <a:t>Ακτίνες </a:t>
            </a:r>
            <a:r>
              <a:rPr lang="el-GR" b="1" dirty="0" smtClean="0"/>
              <a:t>Χ</a:t>
            </a:r>
          </a:p>
          <a:p>
            <a:pPr marL="0" indent="0" algn="just">
              <a:buNone/>
            </a:pPr>
            <a:r>
              <a:rPr lang="el-GR" dirty="0"/>
              <a:t>Οι ακτίνες Χ παράγονται από τη μεταλλική άνοδο λυχνίας κενού (λυχνία εκκένωσης ή σωλήνας </a:t>
            </a:r>
            <a:r>
              <a:rPr lang="el-GR" dirty="0" err="1"/>
              <a:t>Coolidge</a:t>
            </a:r>
            <a:r>
              <a:rPr lang="el-GR" dirty="0"/>
              <a:t>), </a:t>
            </a:r>
            <a:r>
              <a:rPr lang="el-GR" dirty="0" smtClean="0"/>
              <a:t>όταν σε </a:t>
            </a:r>
            <a:r>
              <a:rPr lang="el-GR" dirty="0"/>
              <a:t>αυτήν προσπίπτουν ηλεκτρόνια υψηλής ταχύτητας, τα οποία εκπέμπονται από κατάλληλη κάθοδο </a:t>
            </a:r>
            <a:r>
              <a:rPr lang="el-GR" dirty="0" smtClean="0"/>
              <a:t>και επιταχύνονται </a:t>
            </a:r>
            <a:r>
              <a:rPr lang="el-GR" dirty="0"/>
              <a:t>προς την άνοδο με την επιβολή υψηλής </a:t>
            </a:r>
            <a:r>
              <a:rPr lang="el-GR" dirty="0" smtClean="0"/>
              <a:t>τάσης. Αν </a:t>
            </a:r>
            <a:r>
              <a:rPr lang="el-GR" dirty="0"/>
              <a:t>εφαρμοστεί στη λυχνία </a:t>
            </a:r>
            <a:r>
              <a:rPr lang="el-GR" dirty="0" smtClean="0"/>
              <a:t>υψηλότερο ρεύμα </a:t>
            </a:r>
            <a:r>
              <a:rPr lang="el-GR" dirty="0"/>
              <a:t>θα έχει ως αποτέλεσμα παραγωγή μεγαλύτερου αριθμού ηλεκτρονίων μέσω θερμιονικής εκπομπής </a:t>
            </a:r>
            <a:r>
              <a:rPr lang="el-GR" dirty="0" smtClean="0"/>
              <a:t>και συνεπώς</a:t>
            </a:r>
            <a:r>
              <a:rPr lang="el-GR" dirty="0"/>
              <a:t>, υψηλότερη ένταση ακτινοβολίας. Η ενέργεια της ακτινοβολίας είναι συνάρτηση της </a:t>
            </a:r>
            <a:r>
              <a:rPr lang="el-GR" dirty="0" smtClean="0"/>
              <a:t>εφαρμοζόμενης τάσης </a:t>
            </a:r>
            <a:r>
              <a:rPr lang="el-GR" dirty="0"/>
              <a:t>της ανόδου. Μεγαλύτερη η ενέργεια, βραχύτερο το μήκος κύματος, και μεγαλύτερη η ικανότητα διείσδυσης.</a:t>
            </a:r>
          </a:p>
          <a:p>
            <a:pPr marL="0" indent="0" algn="just">
              <a:buNone/>
            </a:pPr>
            <a:r>
              <a:rPr lang="el-GR" dirty="0"/>
              <a:t>Επειδή σχεδόν όλη η κινητική ενέργεια των ηλεκτρονίων μετατρέπεται σε θερμότητα, η άνοδος πρέπει να έχει </a:t>
            </a:r>
            <a:r>
              <a:rPr lang="el-GR" dirty="0" smtClean="0"/>
              <a:t>την ικανότητα </a:t>
            </a:r>
            <a:r>
              <a:rPr lang="el-GR" dirty="0"/>
              <a:t>να διαχέει τη θερμότητα. Στην πραγματικότητα, ενώ το 97-99% της κινητικής ενέργειας </a:t>
            </a:r>
            <a:r>
              <a:rPr lang="el-GR" dirty="0" smtClean="0"/>
              <a:t>μετατρέπεται σε </a:t>
            </a:r>
            <a:r>
              <a:rPr lang="el-GR" dirty="0"/>
              <a:t>θερμότητα, μόνο το 1-3% περίπου μετατρέπεται σε ακτίνες Χ.</a:t>
            </a:r>
            <a:endParaRPr lang="el-GR" b="1" dirty="0"/>
          </a:p>
        </p:txBody>
      </p:sp>
    </p:spTree>
    <p:extLst>
      <p:ext uri="{BB962C8B-B14F-4D97-AF65-F5344CB8AC3E}">
        <p14:creationId xmlns:p14="http://schemas.microsoft.com/office/powerpoint/2010/main" val="4253759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a:t>Ακτίνες </a:t>
            </a:r>
            <a:r>
              <a:rPr lang="el-GR" b="1" dirty="0" smtClean="0"/>
              <a:t>Χ</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92896"/>
            <a:ext cx="50292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6216824" y="2686249"/>
            <a:ext cx="1584176" cy="954107"/>
          </a:xfrm>
          <a:prstGeom prst="rect">
            <a:avLst/>
          </a:prstGeom>
        </p:spPr>
        <p:txBody>
          <a:bodyPr wrap="square">
            <a:spAutoFit/>
          </a:bodyPr>
          <a:lstStyle/>
          <a:p>
            <a:r>
              <a:rPr lang="el-GR" sz="1400" i="1" dirty="0"/>
              <a:t>Λυχνία εκκένωσης για την παραγωγή ακτίνων Χ.</a:t>
            </a:r>
            <a:endParaRPr lang="el-GR" sz="1400" dirty="0"/>
          </a:p>
        </p:txBody>
      </p:sp>
      <p:sp>
        <p:nvSpPr>
          <p:cNvPr id="5" name="Ορθογώνιο 4"/>
          <p:cNvSpPr/>
          <p:nvPr/>
        </p:nvSpPr>
        <p:spPr>
          <a:xfrm>
            <a:off x="919877" y="5798071"/>
            <a:ext cx="7148870" cy="338554"/>
          </a:xfrm>
          <a:prstGeom prst="rect">
            <a:avLst/>
          </a:prstGeom>
        </p:spPr>
        <p:txBody>
          <a:bodyPr wrap="square">
            <a:spAutoFit/>
          </a:bodyPr>
          <a:lstStyle/>
          <a:p>
            <a:pPr algn="ctr"/>
            <a:r>
              <a:rPr lang="el-GR" sz="1600" i="1" dirty="0"/>
              <a:t>(α) Κεφαλή της λυχνίας ακτίνων Χ. (β) Κονσόλα ελέγχου.</a:t>
            </a:r>
            <a:endParaRPr lang="el-GR" sz="1600" dirty="0"/>
          </a:p>
        </p:txBody>
      </p:sp>
    </p:spTree>
    <p:extLst>
      <p:ext uri="{BB962C8B-B14F-4D97-AF65-F5344CB8AC3E}">
        <p14:creationId xmlns:p14="http://schemas.microsoft.com/office/powerpoint/2010/main" val="3642618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77500" lnSpcReduction="20000"/>
          </a:bodyPr>
          <a:lstStyle/>
          <a:p>
            <a:pPr marL="0" indent="0" algn="ctr">
              <a:buNone/>
            </a:pPr>
            <a:r>
              <a:rPr lang="el-GR" b="1" dirty="0"/>
              <a:t>Ακτινοβολία </a:t>
            </a:r>
            <a:r>
              <a:rPr lang="el-GR" b="1" dirty="0" err="1" smtClean="0"/>
              <a:t>γάμμα</a:t>
            </a:r>
            <a:endParaRPr lang="el-GR" b="1" dirty="0" smtClean="0"/>
          </a:p>
          <a:p>
            <a:pPr marL="0" indent="0" algn="just">
              <a:buNone/>
            </a:pPr>
            <a:r>
              <a:rPr lang="el-GR" dirty="0"/>
              <a:t>Η ακτινοβολία </a:t>
            </a:r>
            <a:r>
              <a:rPr lang="el-GR" dirty="0" err="1"/>
              <a:t>γάμμα</a:t>
            </a:r>
            <a:r>
              <a:rPr lang="el-GR" dirty="0"/>
              <a:t> παράγεται από ραδιενεργά άτομα. Ανάλογα με το λόγο των νετρονίων ως προς τα </a:t>
            </a:r>
            <a:r>
              <a:rPr lang="el-GR" dirty="0" smtClean="0"/>
              <a:t>πρωτόνια στον </a:t>
            </a:r>
            <a:r>
              <a:rPr lang="el-GR" dirty="0"/>
              <a:t>πυρήνα ενός ισότοπου κάποιου στοιχείου, το άτομο μπορεί να είναι σταθερό ή ασταθές. Όταν η </a:t>
            </a:r>
            <a:r>
              <a:rPr lang="el-GR" dirty="0" smtClean="0"/>
              <a:t>ενέργεια σύνδεσης </a:t>
            </a:r>
            <a:r>
              <a:rPr lang="el-GR" dirty="0"/>
              <a:t>(</a:t>
            </a:r>
            <a:r>
              <a:rPr lang="el-GR" dirty="0" err="1"/>
              <a:t>binding</a:t>
            </a:r>
            <a:r>
              <a:rPr lang="el-GR" dirty="0"/>
              <a:t> </a:t>
            </a:r>
            <a:r>
              <a:rPr lang="el-GR" dirty="0" err="1"/>
              <a:t>energy</a:t>
            </a:r>
            <a:r>
              <a:rPr lang="el-GR" dirty="0"/>
              <a:t>) δεν είναι αρκετά ισχυρή ώστε να διατηρήσει τη συνοχή του πυρήνα ενός ατόμου, </a:t>
            </a:r>
            <a:r>
              <a:rPr lang="el-GR" dirty="0" smtClean="0"/>
              <a:t>το άτομο </a:t>
            </a:r>
            <a:r>
              <a:rPr lang="el-GR" dirty="0"/>
              <a:t>αυτό είναι ασταθές. Άτομα με ασταθείς πυρήνες αλλάζουν συνεχώς ως αποτέλεσμα την ανισορροπία </a:t>
            </a:r>
            <a:r>
              <a:rPr lang="el-GR" dirty="0" smtClean="0"/>
              <a:t>της ενέργειας </a:t>
            </a:r>
            <a:r>
              <a:rPr lang="el-GR" dirty="0"/>
              <a:t>μέσα στον πυρήνα τους. Με την πάροδο του χρόνου, οι πυρήνες των ασταθών ισοτόπων </a:t>
            </a:r>
            <a:r>
              <a:rPr lang="el-GR" dirty="0" smtClean="0"/>
              <a:t>αποσυντίθενται αυθόρμητα</a:t>
            </a:r>
            <a:r>
              <a:rPr lang="el-GR" dirty="0"/>
              <a:t>, ή μετατρέπονται με μια διαδικασία που είναι γνωστή ως «ραδιενεργός διάσπαση» και το υλικό </a:t>
            </a:r>
            <a:r>
              <a:rPr lang="el-GR" dirty="0" smtClean="0"/>
              <a:t>αυτό ονομάζεται </a:t>
            </a:r>
            <a:r>
              <a:rPr lang="el-GR" dirty="0"/>
              <a:t>«ραδιενεργό υλικό».</a:t>
            </a:r>
            <a:endParaRPr lang="el-GR" b="1" dirty="0" smtClean="0"/>
          </a:p>
        </p:txBody>
      </p:sp>
    </p:spTree>
    <p:extLst>
      <p:ext uri="{BB962C8B-B14F-4D97-AF65-F5344CB8AC3E}">
        <p14:creationId xmlns:p14="http://schemas.microsoft.com/office/powerpoint/2010/main" val="570063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smtClean="0"/>
              <a:t>Ακτινοβολία </a:t>
            </a:r>
            <a:r>
              <a:rPr lang="el-GR" b="1" dirty="0" err="1" smtClean="0"/>
              <a:t>γάμμα</a:t>
            </a:r>
            <a:endParaRPr lang="el-GR" b="1" dirty="0" smtClean="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2636911"/>
            <a:ext cx="4193809" cy="296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2538430" y="5733256"/>
            <a:ext cx="4067139" cy="369332"/>
          </a:xfrm>
          <a:prstGeom prst="rect">
            <a:avLst/>
          </a:prstGeom>
        </p:spPr>
        <p:txBody>
          <a:bodyPr wrap="none">
            <a:spAutoFit/>
          </a:bodyPr>
          <a:lstStyle/>
          <a:p>
            <a:r>
              <a:rPr lang="el-GR" i="1" dirty="0"/>
              <a:t>Συσκευή έκθεσης ακτινοβολίας </a:t>
            </a:r>
            <a:r>
              <a:rPr lang="el-GR" i="1" dirty="0" err="1"/>
              <a:t>γάμμα</a:t>
            </a:r>
            <a:r>
              <a:rPr lang="el-GR" i="1" dirty="0"/>
              <a:t>.</a:t>
            </a:r>
            <a:endParaRPr lang="el-GR" dirty="0"/>
          </a:p>
        </p:txBody>
      </p:sp>
    </p:spTree>
    <p:extLst>
      <p:ext uri="{BB962C8B-B14F-4D97-AF65-F5344CB8AC3E}">
        <p14:creationId xmlns:p14="http://schemas.microsoft.com/office/powerpoint/2010/main" val="443813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85000" lnSpcReduction="20000"/>
          </a:bodyPr>
          <a:lstStyle/>
          <a:p>
            <a:pPr marL="0" indent="0" algn="ctr">
              <a:buNone/>
            </a:pPr>
            <a:r>
              <a:rPr lang="el-GR" b="1" dirty="0"/>
              <a:t>Παράμετροι και τεχνικές </a:t>
            </a:r>
            <a:r>
              <a:rPr lang="el-GR" b="1" dirty="0" smtClean="0"/>
              <a:t>ραδιογραφίας</a:t>
            </a:r>
          </a:p>
          <a:p>
            <a:pPr marL="0" indent="0" algn="just">
              <a:buNone/>
            </a:pPr>
            <a:r>
              <a:rPr lang="el-GR" dirty="0"/>
              <a:t>Στόχος της ραδιογραφίας είναι να παράγει μια εικόνα με όσο το δυνατόν μεγαλύτερη λεπτομέρεια. Αυτό </a:t>
            </a:r>
            <a:r>
              <a:rPr lang="el-GR" dirty="0" smtClean="0"/>
              <a:t>απαιτεί προσεκτικό </a:t>
            </a:r>
            <a:r>
              <a:rPr lang="el-GR" dirty="0"/>
              <a:t>έλεγχο των διαφόρων μεταβλητών που μπορούν να επηρεάσουν την ποιότητα της εικόνας</a:t>
            </a:r>
            <a:r>
              <a:rPr lang="el-GR" dirty="0" smtClean="0"/>
              <a:t>.</a:t>
            </a:r>
          </a:p>
          <a:p>
            <a:pPr algn="just"/>
            <a:r>
              <a:rPr lang="el-GR" sz="2200" b="1" dirty="0"/>
              <a:t>Ραδιογραφική </a:t>
            </a:r>
            <a:r>
              <a:rPr lang="el-GR" sz="2200" b="1" dirty="0" smtClean="0"/>
              <a:t>ευαισθησία</a:t>
            </a:r>
          </a:p>
          <a:p>
            <a:pPr algn="just"/>
            <a:r>
              <a:rPr lang="el-GR" sz="2200" b="1" dirty="0"/>
              <a:t>Αντίθεση </a:t>
            </a:r>
            <a:r>
              <a:rPr lang="el-GR" sz="2200" b="1" dirty="0" smtClean="0"/>
              <a:t>αντικειμένου</a:t>
            </a:r>
          </a:p>
          <a:p>
            <a:pPr algn="just"/>
            <a:r>
              <a:rPr lang="el-GR" sz="2200" b="1" dirty="0"/>
              <a:t>Αντίθεση </a:t>
            </a:r>
            <a:r>
              <a:rPr lang="el-GR" sz="2200" b="1" dirty="0" smtClean="0"/>
              <a:t>εικόνας</a:t>
            </a:r>
          </a:p>
          <a:p>
            <a:r>
              <a:rPr lang="el-GR" sz="2200" b="1" dirty="0"/>
              <a:t>Πυκνότητα της ραδιογραφικής </a:t>
            </a:r>
            <a:r>
              <a:rPr lang="el-GR" sz="2200" b="1" dirty="0" smtClean="0"/>
              <a:t>απεικόνισης</a:t>
            </a:r>
          </a:p>
          <a:p>
            <a:pPr algn="just"/>
            <a:r>
              <a:rPr lang="el-GR" sz="2200" b="1" dirty="0"/>
              <a:t>Ευκρίνεια της </a:t>
            </a:r>
            <a:r>
              <a:rPr lang="el-GR" sz="2200" b="1" dirty="0" smtClean="0"/>
              <a:t>ραδιογραφίας</a:t>
            </a:r>
          </a:p>
          <a:p>
            <a:pPr algn="just"/>
            <a:r>
              <a:rPr lang="el-GR" sz="2200" b="1" dirty="0"/>
              <a:t>Δευτερεύουσα </a:t>
            </a:r>
            <a:r>
              <a:rPr lang="el-GR" sz="2200" b="1" dirty="0" smtClean="0"/>
              <a:t>ακτινοβολία</a:t>
            </a:r>
          </a:p>
          <a:p>
            <a:pPr algn="just"/>
            <a:r>
              <a:rPr lang="el-GR" sz="2200" b="1" dirty="0"/>
              <a:t>Έλεγχος ποιότητας της </a:t>
            </a:r>
            <a:r>
              <a:rPr lang="el-GR" sz="2200" b="1" dirty="0" smtClean="0"/>
              <a:t>ραδιογραφίας</a:t>
            </a:r>
          </a:p>
          <a:p>
            <a:pPr algn="just"/>
            <a:endParaRPr lang="el-GR" b="1" dirty="0" smtClean="0"/>
          </a:p>
        </p:txBody>
      </p:sp>
    </p:spTree>
    <p:extLst>
      <p:ext uri="{BB962C8B-B14F-4D97-AF65-F5344CB8AC3E}">
        <p14:creationId xmlns:p14="http://schemas.microsoft.com/office/powerpoint/2010/main" val="2285211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Ραδιογραφική </a:t>
            </a:r>
            <a:r>
              <a:rPr lang="el-GR" b="1" dirty="0" smtClean="0"/>
              <a:t>ευαισθησία</a:t>
            </a:r>
          </a:p>
          <a:p>
            <a:pPr marL="0" indent="0" algn="just">
              <a:buNone/>
            </a:pPr>
            <a:r>
              <a:rPr lang="el-GR" dirty="0"/>
              <a:t>Η ραδιογραφική ευαισθησία (</a:t>
            </a:r>
            <a:r>
              <a:rPr lang="el-GR" dirty="0" err="1"/>
              <a:t>sensitivity</a:t>
            </a:r>
            <a:r>
              <a:rPr lang="el-GR" dirty="0"/>
              <a:t>) είναι ένα μέτρο της ποιότητας της εικόνας αναφορικά με την </a:t>
            </a:r>
            <a:r>
              <a:rPr lang="el-GR" dirty="0" smtClean="0"/>
              <a:t>παραμικρή λεπτομέρεια </a:t>
            </a:r>
            <a:r>
              <a:rPr lang="el-GR" dirty="0"/>
              <a:t>ή ασυνέχεια που μπορεί να εντοπιστεί, και εξαρτάται από την αντίθεση (</a:t>
            </a:r>
            <a:r>
              <a:rPr lang="el-GR" dirty="0" err="1"/>
              <a:t>contrast</a:t>
            </a:r>
            <a:r>
              <a:rPr lang="el-GR" dirty="0"/>
              <a:t>) και την </a:t>
            </a:r>
            <a:r>
              <a:rPr lang="el-GR" dirty="0" smtClean="0"/>
              <a:t>ασάφεια </a:t>
            </a:r>
            <a:r>
              <a:rPr lang="en-US" dirty="0" smtClean="0"/>
              <a:t>(blur</a:t>
            </a:r>
            <a:r>
              <a:rPr lang="en-US" dirty="0"/>
              <a:t>) </a:t>
            </a:r>
            <a:r>
              <a:rPr lang="el-GR" dirty="0"/>
              <a:t>της εικόνας.</a:t>
            </a:r>
            <a:endParaRPr lang="el-GR" b="1" dirty="0" smtClean="0"/>
          </a:p>
        </p:txBody>
      </p:sp>
    </p:spTree>
    <p:extLst>
      <p:ext uri="{BB962C8B-B14F-4D97-AF65-F5344CB8AC3E}">
        <p14:creationId xmlns:p14="http://schemas.microsoft.com/office/powerpoint/2010/main" val="615146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Ραδιογραφική </a:t>
            </a:r>
            <a:r>
              <a:rPr lang="el-GR" b="1" dirty="0" smtClean="0"/>
              <a:t>ευαισθησία</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544" y="2708920"/>
            <a:ext cx="6150911" cy="353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619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85000" lnSpcReduction="20000"/>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Αντίθεση </a:t>
            </a:r>
            <a:r>
              <a:rPr lang="el-GR" b="1" dirty="0" smtClean="0"/>
              <a:t>αντικειμένου</a:t>
            </a:r>
          </a:p>
          <a:p>
            <a:pPr marL="0" indent="0" algn="just">
              <a:buNone/>
            </a:pPr>
            <a:r>
              <a:rPr lang="el-GR" dirty="0"/>
              <a:t>Θεωρούμε ένα αντικείμενο το οποίο αποτελείται από δυο τμήματα διαφορετικού πάχους. Η ένταση, </a:t>
            </a:r>
            <a:r>
              <a:rPr lang="el-GR" dirty="0" err="1"/>
              <a:t>Ιο</a:t>
            </a:r>
            <a:r>
              <a:rPr lang="el-GR" dirty="0"/>
              <a:t>, </a:t>
            </a:r>
            <a:r>
              <a:rPr lang="el-GR" dirty="0" smtClean="0"/>
              <a:t>της ακτινοβολίας </a:t>
            </a:r>
            <a:r>
              <a:rPr lang="el-GR" dirty="0"/>
              <a:t>που προσπίπτει στο αντικείμενο είναι σταθερή. Επειδή το αντικείμενο δεν έχει παντού το ίδιο </a:t>
            </a:r>
            <a:r>
              <a:rPr lang="el-GR" dirty="0" smtClean="0"/>
              <a:t>πάχος, περισσότερα </a:t>
            </a:r>
            <a:r>
              <a:rPr lang="el-GR" dirty="0"/>
              <a:t>φωτόνια θα αλληλεπιδράσουν με το παχύ τμήμα του με αποτέλεσμα η ένταση της ακτινοβολίας </a:t>
            </a:r>
            <a:r>
              <a:rPr lang="el-GR" dirty="0" smtClean="0"/>
              <a:t>που εξέρχεται </a:t>
            </a:r>
            <a:r>
              <a:rPr lang="el-GR" dirty="0"/>
              <a:t>από αυτό (</a:t>
            </a:r>
            <a:r>
              <a:rPr lang="el-GR" dirty="0" smtClean="0"/>
              <a:t>Ι</a:t>
            </a:r>
            <a:r>
              <a:rPr lang="el-GR" baseline="-25000" dirty="0" smtClean="0"/>
              <a:t>Π</a:t>
            </a:r>
            <a:r>
              <a:rPr lang="el-GR" dirty="0" smtClean="0"/>
              <a:t>) </a:t>
            </a:r>
            <a:r>
              <a:rPr lang="el-GR" dirty="0"/>
              <a:t>να είναι μικρότερη από την ένταση που εξέρχεται από το λεπτό τμήμα (Ι</a:t>
            </a:r>
            <a:r>
              <a:rPr lang="el-GR" baseline="-25000" dirty="0"/>
              <a:t>Λ</a:t>
            </a:r>
            <a:r>
              <a:rPr lang="el-GR" dirty="0" smtClean="0"/>
              <a:t>)</a:t>
            </a:r>
          </a:p>
          <a:p>
            <a:pPr marL="0" indent="0" algn="just">
              <a:buNone/>
            </a:pPr>
            <a:endParaRPr lang="el-GR" dirty="0" smtClean="0"/>
          </a:p>
          <a:p>
            <a:pPr marL="0" indent="0" algn="just">
              <a:buNone/>
            </a:pPr>
            <a:r>
              <a:rPr lang="el-GR" dirty="0" smtClean="0"/>
              <a:t>(1)</a:t>
            </a:r>
          </a:p>
          <a:p>
            <a:pPr marL="0" indent="0" algn="just">
              <a:buNone/>
            </a:pPr>
            <a:endParaRPr lang="el-GR" dirty="0" smtClean="0"/>
          </a:p>
          <a:p>
            <a:pPr marL="0" indent="0" algn="just">
              <a:buNone/>
            </a:pPr>
            <a:endParaRPr lang="el-GR" dirty="0"/>
          </a:p>
          <a:p>
            <a:pPr marL="0" indent="0" algn="just">
              <a:buNone/>
            </a:pPr>
            <a:endParaRPr lang="el-GR" dirty="0" smtClean="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901014"/>
            <a:ext cx="1368152" cy="65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994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77500" lnSpcReduction="20000"/>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Αντίθεση </a:t>
            </a:r>
            <a:r>
              <a:rPr lang="el-GR" b="1" dirty="0" smtClean="0"/>
              <a:t>αντικειμένου</a:t>
            </a:r>
          </a:p>
          <a:p>
            <a:pPr marL="0" indent="0" algn="just">
              <a:buNone/>
            </a:pPr>
            <a:r>
              <a:rPr lang="el-GR" dirty="0"/>
              <a:t>Η </a:t>
            </a:r>
            <a:r>
              <a:rPr lang="el-GR" dirty="0" smtClean="0"/>
              <a:t>αντίθεση αντικειμένου </a:t>
            </a:r>
            <a:r>
              <a:rPr lang="el-GR" dirty="0"/>
              <a:t>επηρεάζει καθοριστικά την αντίθεση εικόνας όπως θα δούμε στη συνέχεια. Η αντίθεση </a:t>
            </a:r>
            <a:r>
              <a:rPr lang="el-GR" dirty="0" smtClean="0"/>
              <a:t>αντικειμένου δεν </a:t>
            </a:r>
            <a:r>
              <a:rPr lang="el-GR" dirty="0"/>
              <a:t>ορίζεται </a:t>
            </a:r>
            <a:r>
              <a:rPr lang="el-GR" dirty="0" smtClean="0"/>
              <a:t>μόνο για δοκίμια που έχουν τμήματα με διαφορετικά πάχη</a:t>
            </a:r>
            <a:r>
              <a:rPr lang="el-GR" dirty="0"/>
              <a:t>. </a:t>
            </a:r>
            <a:r>
              <a:rPr lang="el-GR" dirty="0" smtClean="0"/>
              <a:t>Ομοίως ορίζεται για δοκίμια που</a:t>
            </a:r>
            <a:r>
              <a:rPr lang="el-GR" dirty="0"/>
              <a:t> </a:t>
            </a:r>
            <a:r>
              <a:rPr lang="el-GR" dirty="0" smtClean="0"/>
              <a:t>αποτελούνται </a:t>
            </a:r>
            <a:r>
              <a:rPr lang="el-GR" dirty="0"/>
              <a:t>από τμήματα με υλικά διαφορετικού ατομικού αριθμού ή διαφορετική πυκνότητα. </a:t>
            </a:r>
            <a:endParaRPr lang="el-GR" dirty="0" smtClean="0"/>
          </a:p>
          <a:p>
            <a:pPr marL="0" indent="0" algn="just">
              <a:buNone/>
            </a:pPr>
            <a:r>
              <a:rPr lang="el-GR" dirty="0" smtClean="0"/>
              <a:t>Ο στόχος </a:t>
            </a:r>
            <a:r>
              <a:rPr lang="el-GR" dirty="0"/>
              <a:t>είναι η εξισορρόπηση </a:t>
            </a:r>
            <a:r>
              <a:rPr lang="el-GR" dirty="0" smtClean="0"/>
              <a:t>ραδιογραφικής αντίθεσης </a:t>
            </a:r>
            <a:r>
              <a:rPr lang="el-GR" dirty="0"/>
              <a:t>και εύρους έκθεσης, έτσι ώστε να υπάρχει αρκετή αντίθεση για την ανίχνευση των ατελειών, </a:t>
            </a:r>
            <a:r>
              <a:rPr lang="el-GR" dirty="0" smtClean="0"/>
              <a:t>αλλά ταυτόχρονα </a:t>
            </a:r>
            <a:r>
              <a:rPr lang="el-GR" dirty="0"/>
              <a:t>το εύρος έκθεσης είναι αρκετά μεγάλο ώστε όλες οι περιοχές ενδιαφέροντος στο δοκίμιο να </a:t>
            </a:r>
            <a:r>
              <a:rPr lang="el-GR" dirty="0" smtClean="0"/>
              <a:t>μπορούν να </a:t>
            </a:r>
            <a:r>
              <a:rPr lang="el-GR" dirty="0"/>
              <a:t>ελεγχθούν με μία μόνο ραδιογραφία.</a:t>
            </a:r>
            <a:endParaRPr lang="el-GR" dirty="0" smtClean="0"/>
          </a:p>
          <a:p>
            <a:pPr marL="0" indent="0" algn="just">
              <a:buNone/>
            </a:pPr>
            <a:endParaRPr lang="el-GR" dirty="0"/>
          </a:p>
          <a:p>
            <a:pPr marL="0" indent="0" algn="just">
              <a:buNone/>
            </a:pPr>
            <a:endParaRPr lang="el-GR" dirty="0" smtClean="0"/>
          </a:p>
        </p:txBody>
      </p:sp>
    </p:spTree>
    <p:extLst>
      <p:ext uri="{BB962C8B-B14F-4D97-AF65-F5344CB8AC3E}">
        <p14:creationId xmlns:p14="http://schemas.microsoft.com/office/powerpoint/2010/main" val="1255382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Αντίθεση </a:t>
            </a:r>
            <a:r>
              <a:rPr lang="el-GR" b="1" dirty="0" smtClean="0"/>
              <a:t>αντικειμένου</a:t>
            </a:r>
          </a:p>
          <a:p>
            <a:pPr marL="0" indent="0" algn="just">
              <a:buNone/>
            </a:pPr>
            <a:endParaRPr lang="el-GR" dirty="0"/>
          </a:p>
          <a:p>
            <a:pPr marL="0" indent="0" algn="just">
              <a:buNone/>
            </a:pPr>
            <a:endParaRPr lang="el-GR" dirty="0" smtClean="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7" y="3068960"/>
            <a:ext cx="51530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1052844" y="5521085"/>
            <a:ext cx="7038312" cy="523220"/>
          </a:xfrm>
          <a:prstGeom prst="rect">
            <a:avLst/>
          </a:prstGeom>
        </p:spPr>
        <p:txBody>
          <a:bodyPr wrap="square">
            <a:spAutoFit/>
          </a:bodyPr>
          <a:lstStyle/>
          <a:p>
            <a:pPr algn="ctr"/>
            <a:r>
              <a:rPr lang="el-GR" sz="1400" i="1" dirty="0"/>
              <a:t>Για τη βέλτιστη αντίθεση του αντικειμένου, η ενέργεια της ακτινοβολίας ή/και ο χρόνος έκθεσης θα πρέπει </a:t>
            </a:r>
            <a:r>
              <a:rPr lang="el-GR" sz="1400" i="1" dirty="0" smtClean="0"/>
              <a:t>να ελέγχονται </a:t>
            </a:r>
            <a:r>
              <a:rPr lang="el-GR" sz="1400" i="1" dirty="0"/>
              <a:t>σωστά.</a:t>
            </a:r>
            <a:endParaRPr lang="el-GR" sz="1400" dirty="0"/>
          </a:p>
        </p:txBody>
      </p:sp>
    </p:spTree>
    <p:extLst>
      <p:ext uri="{BB962C8B-B14F-4D97-AF65-F5344CB8AC3E}">
        <p14:creationId xmlns:p14="http://schemas.microsoft.com/office/powerpoint/2010/main" val="105336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a:t>Ραδιογραφία</a:t>
            </a:r>
            <a:endParaRPr lang="el-GR" sz="3600" dirty="0"/>
          </a:p>
        </p:txBody>
      </p:sp>
      <p:sp>
        <p:nvSpPr>
          <p:cNvPr id="3" name="Θέση περιεχομένου 2"/>
          <p:cNvSpPr>
            <a:spLocks noGrp="1"/>
          </p:cNvSpPr>
          <p:nvPr>
            <p:ph idx="1"/>
          </p:nvPr>
        </p:nvSpPr>
        <p:spPr>
          <a:xfrm>
            <a:off x="1463040" y="1772816"/>
            <a:ext cx="6196405" cy="3950253"/>
          </a:xfrm>
        </p:spPr>
        <p:txBody>
          <a:bodyPr>
            <a:normAutofit fontScale="92500" lnSpcReduction="10000"/>
          </a:bodyPr>
          <a:lstStyle/>
          <a:p>
            <a:pPr marL="0" indent="0" algn="just">
              <a:buNone/>
            </a:pPr>
            <a:r>
              <a:rPr lang="el-GR" sz="2000" dirty="0" err="1"/>
              <a:t>Ιοντίζουσες</a:t>
            </a:r>
            <a:r>
              <a:rPr lang="el-GR" sz="2000" dirty="0"/>
              <a:t> ακτινοβολίες είναι οι ακτινοβολίες που μεταφέρουν ενέργεια ικανή να διεισδύσει στην ύλη, να</a:t>
            </a:r>
            <a:r>
              <a:rPr lang="en-US" sz="2000" dirty="0"/>
              <a:t> </a:t>
            </a:r>
            <a:r>
              <a:rPr lang="el-GR" sz="2000" dirty="0"/>
              <a:t>προκαλέσει ιοντισμό των ατόμων της, να διασπάσει βίαια χημικούς δεσμούς και να προκαλέσει βιολογικές βλάβες</a:t>
            </a:r>
            <a:r>
              <a:rPr lang="en-US" sz="2000" dirty="0"/>
              <a:t> </a:t>
            </a:r>
            <a:r>
              <a:rPr lang="el-GR" sz="2000" dirty="0"/>
              <a:t>σε ζώντες οργανισμούς.</a:t>
            </a:r>
            <a:r>
              <a:rPr lang="en-US" sz="2000" dirty="0"/>
              <a:t> </a:t>
            </a:r>
          </a:p>
          <a:p>
            <a:pPr marL="0" indent="0" algn="just">
              <a:buNone/>
            </a:pPr>
            <a:r>
              <a:rPr lang="el-GR" sz="2000" dirty="0" smtClean="0"/>
              <a:t>Οι </a:t>
            </a:r>
            <a:r>
              <a:rPr lang="el-GR" sz="2000" dirty="0"/>
              <a:t>γνωστότερες </a:t>
            </a:r>
            <a:r>
              <a:rPr lang="el-GR" sz="2000" dirty="0" err="1"/>
              <a:t>ιοντίζουσες</a:t>
            </a:r>
            <a:r>
              <a:rPr lang="el-GR" sz="2000" dirty="0"/>
              <a:t> </a:t>
            </a:r>
            <a:r>
              <a:rPr lang="el-GR" sz="2000" dirty="0" smtClean="0"/>
              <a:t>ακτινοβολίες</a:t>
            </a:r>
            <a:r>
              <a:rPr lang="en-US" sz="2000" dirty="0" smtClean="0"/>
              <a:t> </a:t>
            </a:r>
            <a:r>
              <a:rPr lang="el-GR" sz="2000" dirty="0" smtClean="0"/>
              <a:t>είναι </a:t>
            </a:r>
            <a:r>
              <a:rPr lang="el-GR" sz="2000" b="1" dirty="0"/>
              <a:t>οι ακτίνες Χ</a:t>
            </a:r>
            <a:r>
              <a:rPr lang="el-GR" sz="2000" dirty="0"/>
              <a:t> που παράγονται στις λυχνίες μηχανημάτων ραδιογραφίας, καθώς και οι τρεις τύποι </a:t>
            </a:r>
            <a:r>
              <a:rPr lang="el-GR" sz="2000" dirty="0" smtClean="0"/>
              <a:t>φυσικής</a:t>
            </a:r>
            <a:r>
              <a:rPr lang="en-US" sz="2000" dirty="0" smtClean="0"/>
              <a:t> </a:t>
            </a:r>
            <a:r>
              <a:rPr lang="el-GR" sz="2000" dirty="0" smtClean="0"/>
              <a:t>ραδιενέργειας </a:t>
            </a:r>
            <a:r>
              <a:rPr lang="el-GR" sz="2000" dirty="0"/>
              <a:t>που εκπέμπονται από τους ασταθείς πυρήνες ατόμων: </a:t>
            </a:r>
            <a:r>
              <a:rPr lang="el-GR" sz="2000" b="1" dirty="0"/>
              <a:t>ακτινοβολία α</a:t>
            </a:r>
            <a:r>
              <a:rPr lang="el-GR" sz="2000" dirty="0"/>
              <a:t> (τα σωματίδια άλφα </a:t>
            </a:r>
            <a:r>
              <a:rPr lang="el-GR" sz="2000" dirty="0" smtClean="0"/>
              <a:t>είναι</a:t>
            </a:r>
            <a:r>
              <a:rPr lang="en-US" sz="2000" dirty="0" smtClean="0"/>
              <a:t> </a:t>
            </a:r>
            <a:r>
              <a:rPr lang="el-GR" sz="2000" dirty="0" smtClean="0"/>
              <a:t>πυρήνες </a:t>
            </a:r>
            <a:r>
              <a:rPr lang="el-GR" sz="2000" dirty="0"/>
              <a:t>ηλίου), </a:t>
            </a:r>
            <a:r>
              <a:rPr lang="el-GR" sz="2000" b="1" dirty="0"/>
              <a:t>ακτινοβολία β</a:t>
            </a:r>
            <a:r>
              <a:rPr lang="el-GR" sz="2000" dirty="0"/>
              <a:t> (τα σωματίδια βήτα είναι ηλεκτρόνια υψηλής ταχύτητας), </a:t>
            </a:r>
            <a:r>
              <a:rPr lang="el-GR" sz="2000" b="1" dirty="0"/>
              <a:t>και ακτίνες γ </a:t>
            </a:r>
            <a:r>
              <a:rPr lang="el-GR" sz="2000" dirty="0"/>
              <a:t>(</a:t>
            </a:r>
            <a:r>
              <a:rPr lang="el-GR" sz="2000" dirty="0" smtClean="0"/>
              <a:t>είναι</a:t>
            </a:r>
            <a:r>
              <a:rPr lang="en-US" sz="2000" dirty="0" smtClean="0"/>
              <a:t> </a:t>
            </a:r>
            <a:r>
              <a:rPr lang="el-GR" sz="2000" dirty="0" smtClean="0"/>
              <a:t>φωτόνια </a:t>
            </a:r>
            <a:r>
              <a:rPr lang="el-GR" sz="2000" dirty="0"/>
              <a:t>υψηλής ενέργειας, όπως και οι ακτίνες Χ</a:t>
            </a:r>
            <a:r>
              <a:rPr lang="el-GR" sz="2000" dirty="0" smtClean="0"/>
              <a:t>)</a:t>
            </a:r>
            <a:r>
              <a:rPr lang="en-US" sz="2000" dirty="0" smtClean="0"/>
              <a:t>.</a:t>
            </a:r>
            <a:endParaRPr lang="el-GR" sz="2000" dirty="0" smtClean="0">
              <a:latin typeface="Franklin Gothic Book" panose="020B0503020102020204" pitchFamily="34" charset="0"/>
            </a:endParaRPr>
          </a:p>
        </p:txBody>
      </p:sp>
    </p:spTree>
    <p:extLst>
      <p:ext uri="{BB962C8B-B14F-4D97-AF65-F5344CB8AC3E}">
        <p14:creationId xmlns:p14="http://schemas.microsoft.com/office/powerpoint/2010/main" val="3854519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92500" lnSpcReduction="10000"/>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Αντίθεση </a:t>
            </a:r>
            <a:r>
              <a:rPr lang="el-GR" b="1" dirty="0" smtClean="0"/>
              <a:t>εικόνας</a:t>
            </a:r>
          </a:p>
          <a:p>
            <a:pPr marL="0" indent="0" algn="just">
              <a:buNone/>
            </a:pPr>
            <a:r>
              <a:rPr lang="el-GR" dirty="0"/>
              <a:t>Η αντίθεση εικόνας είναι η διαφορά οπτικής πυκνότητας (αμαύρωσης) μεταξύ των δύο περιοχών σε </a:t>
            </a:r>
            <a:r>
              <a:rPr lang="el-GR" dirty="0" smtClean="0"/>
              <a:t>μια ραδιογραφία</a:t>
            </a:r>
            <a:r>
              <a:rPr lang="el-GR" dirty="0"/>
              <a:t>. Η αντίθεση μπορεί επίσης να αναφέρεται σε διαφορές οπτικής πυκνότητας που προκύπτουν </a:t>
            </a:r>
            <a:r>
              <a:rPr lang="el-GR" dirty="0" smtClean="0"/>
              <a:t>λόγω του </a:t>
            </a:r>
            <a:r>
              <a:rPr lang="el-GR" dirty="0"/>
              <a:t>τύπου, έκθεσης και επεξεργασίας του ίδιου του ανιχνευτή (φιλμ) που χρησιμοποιείται. Για παράδειγμα, </a:t>
            </a:r>
            <a:r>
              <a:rPr lang="el-GR" dirty="0" smtClean="0"/>
              <a:t>η έκθεση </a:t>
            </a:r>
            <a:r>
              <a:rPr lang="el-GR" dirty="0"/>
              <a:t>ενός φιλμ ώστε να ληφθεί υψηλότερη πυκνότητα, θα αυξήσει σε γενικές γραμμές την αντίθεση </a:t>
            </a:r>
            <a:r>
              <a:rPr lang="el-GR" dirty="0" smtClean="0"/>
              <a:t>της ραδιογραφίας</a:t>
            </a:r>
            <a:r>
              <a:rPr lang="el-GR" dirty="0"/>
              <a:t>.</a:t>
            </a:r>
          </a:p>
          <a:p>
            <a:pPr marL="0" indent="0" algn="just">
              <a:buNone/>
            </a:pPr>
            <a:endParaRPr lang="el-GR" dirty="0" smtClean="0"/>
          </a:p>
        </p:txBody>
      </p:sp>
    </p:spTree>
    <p:extLst>
      <p:ext uri="{BB962C8B-B14F-4D97-AF65-F5344CB8AC3E}">
        <p14:creationId xmlns:p14="http://schemas.microsoft.com/office/powerpoint/2010/main" val="563207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85000" lnSpcReduction="20000"/>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Πυκνότητα της ραδιογραφικής </a:t>
            </a:r>
            <a:r>
              <a:rPr lang="el-GR" b="1" dirty="0" smtClean="0"/>
              <a:t>απεικόνισης</a:t>
            </a:r>
          </a:p>
          <a:p>
            <a:pPr marL="0" indent="0" algn="just">
              <a:buNone/>
            </a:pPr>
            <a:r>
              <a:rPr lang="el-GR" dirty="0"/>
              <a:t>Κατά τη ραδιογραφική απεικόνιση ενός δοκιμίου, η αμαύρωση του φιλμ εξαρτάται από την ποσότητα </a:t>
            </a:r>
            <a:r>
              <a:rPr lang="el-GR" dirty="0" smtClean="0"/>
              <a:t>της ακτινοβολίας </a:t>
            </a:r>
            <a:r>
              <a:rPr lang="el-GR" dirty="0"/>
              <a:t>που προσπίπτει στο φιλμ αφού έχει διέλθει από το δοκίμιο. Οπτική πυκνότητα είναι το μέγεθος </a:t>
            </a:r>
            <a:r>
              <a:rPr lang="el-GR" dirty="0" smtClean="0"/>
              <a:t>που δείχνει </a:t>
            </a:r>
            <a:r>
              <a:rPr lang="el-GR" dirty="0"/>
              <a:t>το ποσό της αμαύρωσης που προκαλεί η ακτινοβολία στο φιλμ. Όσο μεγαλύτερη είναι η αμαύρωση </a:t>
            </a:r>
            <a:r>
              <a:rPr lang="el-GR" dirty="0" smtClean="0"/>
              <a:t>τόσο μεγαλύτερη </a:t>
            </a:r>
            <a:r>
              <a:rPr lang="el-GR" dirty="0"/>
              <a:t>είναι η οπτική πυκνότητα. Όπως αναφέρθηκε νωρίτερα, οι σκοτεινότερες περιοχές </a:t>
            </a:r>
            <a:r>
              <a:rPr lang="el-GR" dirty="0" smtClean="0"/>
              <a:t>υποδεικνύουν μεγαλύτερη </a:t>
            </a:r>
            <a:r>
              <a:rPr lang="el-GR" dirty="0"/>
              <a:t>έκθεση και οι λιγότερο αμαυρωμένες περιοχές υποδεικνύουν μικρότερη έκθεση. Ο </a:t>
            </a:r>
            <a:r>
              <a:rPr lang="el-GR" dirty="0" smtClean="0"/>
              <a:t>όρος «ραδιογραφική </a:t>
            </a:r>
            <a:r>
              <a:rPr lang="el-GR" dirty="0"/>
              <a:t>πυκνότητα» αναφέρεται στο βαθμό αμαύρωσης του φιλμ (ή της εικόνας).</a:t>
            </a:r>
          </a:p>
          <a:p>
            <a:pPr marL="0" indent="0" algn="just">
              <a:buNone/>
            </a:pPr>
            <a:endParaRPr lang="el-GR" dirty="0" smtClean="0"/>
          </a:p>
        </p:txBody>
      </p:sp>
    </p:spTree>
    <p:extLst>
      <p:ext uri="{BB962C8B-B14F-4D97-AF65-F5344CB8AC3E}">
        <p14:creationId xmlns:p14="http://schemas.microsoft.com/office/powerpoint/2010/main" val="1523098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85000" lnSpcReduction="10000"/>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Ευκρίνεια της </a:t>
            </a:r>
            <a:r>
              <a:rPr lang="el-GR" b="1" dirty="0" smtClean="0"/>
              <a:t>ραδιογραφίας</a:t>
            </a:r>
          </a:p>
          <a:p>
            <a:pPr marL="0" indent="0" algn="just">
              <a:buNone/>
            </a:pPr>
            <a:r>
              <a:rPr lang="el-GR" dirty="0"/>
              <a:t>Η ραδιολογική ευκρίνεια είναι η απότομη αλλαγή από μία περιοχή δεδομένης ραδιολογικής πυκνότητας σε </a:t>
            </a:r>
            <a:r>
              <a:rPr lang="el-GR" dirty="0" smtClean="0"/>
              <a:t>μια άλλη</a:t>
            </a:r>
            <a:r>
              <a:rPr lang="el-GR" dirty="0"/>
              <a:t>. Η ευκρίνεια είναι το αντίθετο της ασάφειας. Με τον όρο ασάφεια εννοούμε την αδυναμία της μεθόδου </a:t>
            </a:r>
            <a:r>
              <a:rPr lang="el-GR" dirty="0" smtClean="0"/>
              <a:t>να απεικονίσει </a:t>
            </a:r>
            <a:r>
              <a:rPr lang="el-GR" dirty="0"/>
              <a:t>αυστηρά το περίγραμμα ή τα όρια του αντικειμένου. Η ασάφεια οφείλεται σε γεωμετρικούς </a:t>
            </a:r>
            <a:r>
              <a:rPr lang="el-GR" dirty="0" smtClean="0"/>
              <a:t>παράγοντες του </a:t>
            </a:r>
            <a:r>
              <a:rPr lang="el-GR" dirty="0"/>
              <a:t>εξοπλισμού </a:t>
            </a:r>
            <a:r>
              <a:rPr lang="el-GR" dirty="0" smtClean="0"/>
              <a:t>και της διάταξης της ραδιογραφίας</a:t>
            </a:r>
            <a:r>
              <a:rPr lang="el-GR" dirty="0"/>
              <a:t>, </a:t>
            </a:r>
            <a:r>
              <a:rPr lang="el-GR" dirty="0" smtClean="0"/>
              <a:t>και αναφέρεται ως γεωμετρική άμβλυνση </a:t>
            </a:r>
            <a:r>
              <a:rPr lang="el-GR" dirty="0"/>
              <a:t>ή </a:t>
            </a:r>
            <a:r>
              <a:rPr lang="el-GR" dirty="0" smtClean="0"/>
              <a:t>μείωση της</a:t>
            </a:r>
            <a:r>
              <a:rPr lang="el-GR" dirty="0"/>
              <a:t> </a:t>
            </a:r>
            <a:r>
              <a:rPr lang="el-GR" dirty="0" smtClean="0"/>
              <a:t>οξύτητας </a:t>
            </a:r>
            <a:r>
              <a:rPr lang="el-GR" dirty="0"/>
              <a:t>(</a:t>
            </a:r>
            <a:r>
              <a:rPr lang="el-GR" dirty="0" err="1"/>
              <a:t>geometrical</a:t>
            </a:r>
            <a:r>
              <a:rPr lang="el-GR" dirty="0"/>
              <a:t> </a:t>
            </a:r>
            <a:r>
              <a:rPr lang="el-GR" dirty="0" err="1"/>
              <a:t>unsharpness</a:t>
            </a:r>
            <a:r>
              <a:rPr lang="el-GR" dirty="0"/>
              <a:t>), αλλά επίσης και σε γεωμετρικούς παράγοντες του ανιχνευτή (φιλμ).</a:t>
            </a:r>
            <a:endParaRPr lang="el-GR" dirty="0" smtClean="0"/>
          </a:p>
        </p:txBody>
      </p:sp>
    </p:spTree>
    <p:extLst>
      <p:ext uri="{BB962C8B-B14F-4D97-AF65-F5344CB8AC3E}">
        <p14:creationId xmlns:p14="http://schemas.microsoft.com/office/powerpoint/2010/main" val="3167685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Ευκρίνεια της </a:t>
            </a:r>
            <a:r>
              <a:rPr lang="el-GR" b="1" dirty="0" smtClean="0"/>
              <a:t>ραδιογραφίας</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841789"/>
            <a:ext cx="2987006" cy="330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6156176" y="3356992"/>
            <a:ext cx="1953251" cy="923330"/>
          </a:xfrm>
          <a:prstGeom prst="rect">
            <a:avLst/>
          </a:prstGeom>
        </p:spPr>
        <p:txBody>
          <a:bodyPr wrap="square">
            <a:spAutoFit/>
          </a:bodyPr>
          <a:lstStyle/>
          <a:p>
            <a:r>
              <a:rPr lang="el-GR" i="1" dirty="0"/>
              <a:t>Γεωμετρική άμβλυνση στη ραδιογραφία.</a:t>
            </a:r>
            <a:endParaRPr lang="el-GR" dirty="0"/>
          </a:p>
        </p:txBody>
      </p:sp>
    </p:spTree>
    <p:extLst>
      <p:ext uri="{BB962C8B-B14F-4D97-AF65-F5344CB8AC3E}">
        <p14:creationId xmlns:p14="http://schemas.microsoft.com/office/powerpoint/2010/main" val="93957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70000" lnSpcReduction="20000"/>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Δευτερεύουσα </a:t>
            </a:r>
            <a:r>
              <a:rPr lang="el-GR" b="1" dirty="0" smtClean="0"/>
              <a:t>ακτινοβολία</a:t>
            </a:r>
          </a:p>
          <a:p>
            <a:pPr marL="0" indent="0" algn="just">
              <a:buNone/>
            </a:pPr>
            <a:r>
              <a:rPr lang="el-GR" dirty="0"/>
              <a:t>Η σκεδαζόμενη ή δευτερεύουσα ακτινοβολία πρέπει να λαμβάνεται υπόψη κατά τη ραδιογραφία, καθώς </a:t>
            </a:r>
            <a:r>
              <a:rPr lang="el-GR" dirty="0" smtClean="0"/>
              <a:t>τα σκεδαζόμενα </a:t>
            </a:r>
            <a:r>
              <a:rPr lang="el-GR" dirty="0"/>
              <a:t>φωτόνια που προσπίπτουν στο φιλμ μετά από ανάκλαση από ένα αντικείμενο στην κοντινή </a:t>
            </a:r>
            <a:r>
              <a:rPr lang="el-GR" dirty="0" smtClean="0"/>
              <a:t>περιοχή (π.χ</a:t>
            </a:r>
            <a:r>
              <a:rPr lang="el-GR" dirty="0"/>
              <a:t>. τοίχο, δάπεδο, κλπ.), όπου στηρίζεται το δοκίμιο προκαλούν απώλεια αντίθεσης και ευκρίνειας. Ο </a:t>
            </a:r>
            <a:r>
              <a:rPr lang="el-GR" dirty="0" smtClean="0"/>
              <a:t>έλεγχος της </a:t>
            </a:r>
            <a:r>
              <a:rPr lang="el-GR" dirty="0"/>
              <a:t>πλευρικής σκέδασης επιτυγχάνεται μετακινώντας τα αντικείμενα στο χώρο ελέγχου μακριά από το φιλμ, ή </a:t>
            </a:r>
            <a:r>
              <a:rPr lang="el-GR" dirty="0" smtClean="0"/>
              <a:t>την πηγή </a:t>
            </a:r>
            <a:r>
              <a:rPr lang="el-GR" dirty="0"/>
              <a:t>στο κέντρο της θωράκισης, ή ακόμα χρησιμοποιώντας κατευθυντήρα στην έξοδο της συσκευής </a:t>
            </a:r>
            <a:r>
              <a:rPr lang="el-GR" dirty="0" smtClean="0"/>
              <a:t>ραδιογραφίας, μειώνοντας </a:t>
            </a:r>
            <a:r>
              <a:rPr lang="el-GR" dirty="0"/>
              <a:t>έτσι την αποκλίνουσα ακτινοβολία γύρω από την κεντρική δέσμη. Ο έλεγχος του </a:t>
            </a:r>
            <a:r>
              <a:rPr lang="el-GR" dirty="0" err="1" smtClean="0"/>
              <a:t>οπισθοσκεδασμού</a:t>
            </a:r>
            <a:r>
              <a:rPr lang="el-GR" dirty="0" smtClean="0"/>
              <a:t> (</a:t>
            </a:r>
            <a:r>
              <a:rPr lang="el-GR" dirty="0" err="1" smtClean="0"/>
              <a:t>backscattering</a:t>
            </a:r>
            <a:r>
              <a:rPr lang="el-GR" dirty="0"/>
              <a:t>) της ακτινοβολίας, που οφείλεται σε αντικείμενα πίσω από το φιλμ, επιτυγχάνεται με την </a:t>
            </a:r>
            <a:r>
              <a:rPr lang="el-GR" dirty="0" smtClean="0"/>
              <a:t>προστασία του </a:t>
            </a:r>
            <a:r>
              <a:rPr lang="el-GR" dirty="0"/>
              <a:t>φιλμ από την πίσω πλευρά με φύλλο μολύβδου πάχους τουλάχιστον 0,25 mm.</a:t>
            </a:r>
            <a:endParaRPr lang="el-GR" b="1" dirty="0" smtClean="0"/>
          </a:p>
        </p:txBody>
      </p:sp>
    </p:spTree>
    <p:extLst>
      <p:ext uri="{BB962C8B-B14F-4D97-AF65-F5344CB8AC3E}">
        <p14:creationId xmlns:p14="http://schemas.microsoft.com/office/powerpoint/2010/main" val="595080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77500" lnSpcReduction="20000"/>
          </a:bodyPr>
          <a:lstStyle/>
          <a:p>
            <a:pPr marL="0" indent="0" algn="ctr">
              <a:buNone/>
            </a:pPr>
            <a:r>
              <a:rPr lang="el-GR" b="1" dirty="0"/>
              <a:t>Παράμετροι και τεχνικές </a:t>
            </a:r>
            <a:r>
              <a:rPr lang="el-GR" b="1" dirty="0" smtClean="0"/>
              <a:t>ραδιογραφίας</a:t>
            </a:r>
          </a:p>
          <a:p>
            <a:pPr marL="0" indent="0" algn="ctr">
              <a:buNone/>
            </a:pPr>
            <a:r>
              <a:rPr lang="el-GR" b="1" dirty="0"/>
              <a:t>Έλεγχος ποιότητας της </a:t>
            </a:r>
            <a:r>
              <a:rPr lang="el-GR" b="1" dirty="0" smtClean="0"/>
              <a:t>ραδιογραφίας</a:t>
            </a:r>
          </a:p>
          <a:p>
            <a:pPr marL="0" indent="0" algn="just">
              <a:buNone/>
            </a:pPr>
            <a:r>
              <a:rPr lang="el-GR" dirty="0"/>
              <a:t>Με τον όρο ποιότητα της </a:t>
            </a:r>
            <a:r>
              <a:rPr lang="el-GR" dirty="0" smtClean="0"/>
              <a:t>ραδιογραφίας</a:t>
            </a:r>
            <a:r>
              <a:rPr lang="el-GR" b="1" dirty="0" smtClean="0"/>
              <a:t> </a:t>
            </a:r>
            <a:r>
              <a:rPr lang="el-GR" dirty="0"/>
              <a:t>εννοούμε ένα σύνολο των χαρακτηριστικών που την αξιολογούν ως </a:t>
            </a:r>
            <a:r>
              <a:rPr lang="el-GR" dirty="0" smtClean="0"/>
              <a:t>προς την </a:t>
            </a:r>
            <a:r>
              <a:rPr lang="el-GR" dirty="0"/>
              <a:t>πληροφορία που μπορεί να προσφέρει στον παρατηρητή. Επειδή η αξιολόγηση μιας εικόνας από τον </a:t>
            </a:r>
            <a:r>
              <a:rPr lang="el-GR" dirty="0" smtClean="0"/>
              <a:t>άνθρωπο είναι </a:t>
            </a:r>
            <a:r>
              <a:rPr lang="el-GR" dirty="0"/>
              <a:t>μια υποκειμενική διαδικασία (εμπειρία, αντίληψη, συνθήκες παρατήρησης), έχουν οριστεί </a:t>
            </a:r>
            <a:r>
              <a:rPr lang="el-GR" dirty="0" smtClean="0"/>
              <a:t>μαθηματικές έννοιες </a:t>
            </a:r>
            <a:r>
              <a:rPr lang="el-GR" dirty="0"/>
              <a:t>που προσφέρουν αντικειμενικά κριτήρια αξιολόγησης.</a:t>
            </a:r>
          </a:p>
          <a:p>
            <a:pPr marL="0" indent="0" algn="just">
              <a:buNone/>
            </a:pPr>
            <a:r>
              <a:rPr lang="el-GR" dirty="0"/>
              <a:t>Μια </a:t>
            </a:r>
            <a:r>
              <a:rPr lang="el-GR" dirty="0" smtClean="0"/>
              <a:t>από τις μεθόδους </a:t>
            </a:r>
            <a:r>
              <a:rPr lang="el-GR" dirty="0"/>
              <a:t>ελέγχου </a:t>
            </a:r>
            <a:r>
              <a:rPr lang="el-GR" dirty="0" smtClean="0"/>
              <a:t>της ποιότητας της ραδιογραφίας </a:t>
            </a:r>
            <a:r>
              <a:rPr lang="el-GR" dirty="0"/>
              <a:t>είναι </a:t>
            </a:r>
            <a:r>
              <a:rPr lang="el-GR" dirty="0" smtClean="0"/>
              <a:t>μέσω της χρήσης των δεικτών ποιότητας </a:t>
            </a:r>
            <a:r>
              <a:rPr lang="el-GR" dirty="0"/>
              <a:t>εικόνας </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image quality indicators - IQI).</a:t>
            </a:r>
            <a:r>
              <a:rPr lang="en-US" dirty="0"/>
              <a:t> </a:t>
            </a:r>
            <a:r>
              <a:rPr lang="el-GR" dirty="0"/>
              <a:t>Τα </a:t>
            </a:r>
            <a:r>
              <a:rPr lang="en-US" dirty="0">
                <a:latin typeface="Arial" panose="020B0604020202020204" pitchFamily="34" charset="0"/>
                <a:cs typeface="Arial" panose="020B0604020202020204" pitchFamily="34" charset="0"/>
              </a:rPr>
              <a:t>IQI (</a:t>
            </a:r>
            <a:r>
              <a:rPr lang="en-US" dirty="0" err="1">
                <a:latin typeface="Arial" panose="020B0604020202020204" pitchFamily="34" charset="0"/>
                <a:cs typeface="Arial" panose="020B0604020202020204" pitchFamily="34" charset="0"/>
              </a:rPr>
              <a:t>penetrameters</a:t>
            </a:r>
            <a:r>
              <a:rPr lang="en-US" dirty="0">
                <a:latin typeface="Arial" panose="020B0604020202020204" pitchFamily="34" charset="0"/>
                <a:cs typeface="Arial" panose="020B0604020202020204" pitchFamily="34" charset="0"/>
              </a:rPr>
              <a:t>) </a:t>
            </a:r>
            <a:r>
              <a:rPr lang="el-GR" dirty="0"/>
              <a:t>παρέχουν </a:t>
            </a:r>
            <a:r>
              <a:rPr lang="el-GR" dirty="0" err="1"/>
              <a:t>οπτικοποίηση</a:t>
            </a:r>
            <a:r>
              <a:rPr lang="el-GR" dirty="0"/>
              <a:t> της </a:t>
            </a:r>
            <a:r>
              <a:rPr lang="el-GR" dirty="0" smtClean="0"/>
              <a:t>ευαισθησίας αντίθεσης </a:t>
            </a:r>
            <a:r>
              <a:rPr lang="el-GR" dirty="0"/>
              <a:t>και ευκρίνειας της ραδιογραφίας.</a:t>
            </a:r>
            <a:endParaRPr lang="el-GR" b="1" dirty="0" smtClean="0"/>
          </a:p>
        </p:txBody>
      </p:sp>
    </p:spTree>
    <p:extLst>
      <p:ext uri="{BB962C8B-B14F-4D97-AF65-F5344CB8AC3E}">
        <p14:creationId xmlns:p14="http://schemas.microsoft.com/office/powerpoint/2010/main" val="1040719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92500" lnSpcReduction="10000"/>
          </a:bodyPr>
          <a:lstStyle/>
          <a:p>
            <a:pPr marL="0" indent="0" algn="ctr">
              <a:buNone/>
            </a:pPr>
            <a:r>
              <a:rPr lang="el-GR" b="1" dirty="0" smtClean="0"/>
              <a:t>Ακτινοπροστασία</a:t>
            </a:r>
          </a:p>
          <a:p>
            <a:pPr marL="0" indent="0" algn="just">
              <a:buNone/>
            </a:pPr>
            <a:r>
              <a:rPr lang="el-GR" dirty="0" smtClean="0"/>
              <a:t>Υπάρχουν </a:t>
            </a:r>
            <a:r>
              <a:rPr lang="el-GR" dirty="0"/>
              <a:t>κίνδυνοι για την υγεία που συνδέονται με την ακτινοβολία, και </a:t>
            </a:r>
            <a:r>
              <a:rPr lang="el-GR" dirty="0" smtClean="0"/>
              <a:t>αυτό θεωρείται </a:t>
            </a:r>
            <a:r>
              <a:rPr lang="el-GR" dirty="0"/>
              <a:t>ένα από τα μεγαλύτερα μειονεκτήματα της </a:t>
            </a:r>
            <a:r>
              <a:rPr lang="el-GR" dirty="0" smtClean="0"/>
              <a:t>ραδιογραφίας. </a:t>
            </a:r>
            <a:r>
              <a:rPr lang="el-GR" dirty="0"/>
              <a:t>Το επίπεδο του κινδύνου εξαρτάται από </a:t>
            </a:r>
            <a:r>
              <a:rPr lang="el-GR" dirty="0" smtClean="0"/>
              <a:t>το ποσό </a:t>
            </a:r>
            <a:r>
              <a:rPr lang="el-GR" dirty="0"/>
              <a:t>της λαμβανόμενης δόσης ακτινοβολίας, ο χρόνος κατά τον οποίο η δόση λαμβάνεται, καθώς και τα μέρη </a:t>
            </a:r>
            <a:r>
              <a:rPr lang="el-GR" dirty="0" smtClean="0"/>
              <a:t>του ανθρώπινου </a:t>
            </a:r>
            <a:r>
              <a:rPr lang="el-GR" dirty="0"/>
              <a:t>σώματος που εκτίθενται στην </a:t>
            </a:r>
            <a:r>
              <a:rPr lang="el-GR" dirty="0" smtClean="0"/>
              <a:t>ακτινοβολία. </a:t>
            </a:r>
            <a:r>
              <a:rPr lang="el-GR" dirty="0"/>
              <a:t>Ο κύριος κίνδυνος των εκτεθειμένων εργαζομένων </a:t>
            </a:r>
            <a:r>
              <a:rPr lang="el-GR" dirty="0" smtClean="0"/>
              <a:t>σε ακτινοβολία </a:t>
            </a:r>
            <a:r>
              <a:rPr lang="el-GR" dirty="0"/>
              <a:t>είναι η αυξημένη πιθανότητα καρκίνου.</a:t>
            </a:r>
            <a:endParaRPr lang="el-GR" b="1" dirty="0" smtClean="0"/>
          </a:p>
        </p:txBody>
      </p:sp>
    </p:spTree>
    <p:extLst>
      <p:ext uri="{BB962C8B-B14F-4D97-AF65-F5344CB8AC3E}">
        <p14:creationId xmlns:p14="http://schemas.microsoft.com/office/powerpoint/2010/main" val="1170407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85000" lnSpcReduction="20000"/>
          </a:bodyPr>
          <a:lstStyle/>
          <a:p>
            <a:pPr marL="0" indent="0" algn="ctr">
              <a:buNone/>
            </a:pPr>
            <a:r>
              <a:rPr lang="el-GR" b="1" dirty="0" smtClean="0"/>
              <a:t>Ακτινοπροστασία</a:t>
            </a:r>
          </a:p>
          <a:p>
            <a:pPr marL="0" indent="0" algn="just">
              <a:buNone/>
            </a:pPr>
            <a:r>
              <a:rPr lang="el-GR" dirty="0"/>
              <a:t>Το γεγονός ότι οι ακτίνες Χ και η ακτινοβολία </a:t>
            </a:r>
            <a:r>
              <a:rPr lang="el-GR" dirty="0" err="1"/>
              <a:t>γάμμα</a:t>
            </a:r>
            <a:r>
              <a:rPr lang="el-GR" dirty="0"/>
              <a:t> δεν είναι ανιχνεύσιμες από τις ανθρώπινες </a:t>
            </a:r>
            <a:r>
              <a:rPr lang="el-GR" dirty="0" smtClean="0"/>
              <a:t>αισθήσεις αποτελεί </a:t>
            </a:r>
            <a:r>
              <a:rPr lang="el-GR" dirty="0"/>
              <a:t>πρόσθετη ανησυχία. Ωστόσο, οι κίνδυνοι μπορούν να ελαχιστοποιηθούν και να ελεγχθούν όταν η </a:t>
            </a:r>
            <a:r>
              <a:rPr lang="el-GR" dirty="0" smtClean="0"/>
              <a:t>χρήση και </a:t>
            </a:r>
            <a:r>
              <a:rPr lang="el-GR" dirty="0"/>
              <a:t>διαχείριση της ακτινοβολίας γίνεται με σωστό τρόπο, σύμφωνα με συγκεκριμένους κανόνες </a:t>
            </a:r>
            <a:r>
              <a:rPr lang="el-GR" dirty="0" smtClean="0"/>
              <a:t>ασφαλείας (ακτινοπροστασίας</a:t>
            </a:r>
            <a:r>
              <a:rPr lang="el-GR" dirty="0"/>
              <a:t>). Η νομοθεσία </a:t>
            </a:r>
            <a:r>
              <a:rPr lang="el-GR" dirty="0" smtClean="0"/>
              <a:t>απαιτεί </a:t>
            </a:r>
            <a:r>
              <a:rPr lang="el-GR" dirty="0"/>
              <a:t>κατάλληλη σήμανση των ραδιενεργών πηγών και του χώρου </a:t>
            </a:r>
            <a:r>
              <a:rPr lang="el-GR" dirty="0" smtClean="0"/>
              <a:t>όπου αυτές χρησιμοποιούνται, </a:t>
            </a:r>
            <a:r>
              <a:rPr lang="el-GR" dirty="0"/>
              <a:t>καθώς και τα άτομα που εργάζονται στον τομέα της ραδιογραφίας να </a:t>
            </a:r>
            <a:r>
              <a:rPr lang="el-GR" dirty="0" smtClean="0"/>
              <a:t>έχουν λάβει </a:t>
            </a:r>
            <a:r>
              <a:rPr lang="el-GR" dirty="0"/>
              <a:t>εκπαίδευση σχετικά με τον ασφαλή χειρισμό και τη χρήση των ραδιενεργών υλικών και τις συσκευές </a:t>
            </a:r>
            <a:r>
              <a:rPr lang="el-GR" dirty="0" smtClean="0"/>
              <a:t>που παράγουν </a:t>
            </a:r>
            <a:r>
              <a:rPr lang="el-GR" dirty="0"/>
              <a:t>ακτινοβολία.</a:t>
            </a:r>
            <a:endParaRPr lang="el-GR" b="1" dirty="0" smtClean="0"/>
          </a:p>
        </p:txBody>
      </p:sp>
    </p:spTree>
    <p:extLst>
      <p:ext uri="{BB962C8B-B14F-4D97-AF65-F5344CB8AC3E}">
        <p14:creationId xmlns:p14="http://schemas.microsoft.com/office/powerpoint/2010/main" val="1502300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smtClean="0"/>
              <a:t>Ακτινοπροστασία</a:t>
            </a:r>
          </a:p>
          <a:p>
            <a:pPr marL="0" indent="0" algn="just">
              <a:buNone/>
            </a:pPr>
            <a:r>
              <a:rPr lang="el-GR" dirty="0"/>
              <a:t>Στην Ελλάδα, η Ελληνική Επιτροπή Ατομικής Ενέργειας (ΕΕΑΕ</a:t>
            </a:r>
            <a:r>
              <a:rPr lang="el-GR" dirty="0" smtClean="0"/>
              <a:t>)</a:t>
            </a:r>
            <a:r>
              <a:rPr lang="el-GR" b="1" dirty="0" smtClean="0"/>
              <a:t> </a:t>
            </a:r>
            <a:r>
              <a:rPr lang="el-GR" dirty="0"/>
              <a:t>είναι η αρμόδια αρχή για </a:t>
            </a:r>
            <a:r>
              <a:rPr lang="el-GR" dirty="0" smtClean="0"/>
              <a:t>θέματα ακτινοπροστασίας</a:t>
            </a:r>
            <a:r>
              <a:rPr lang="el-GR" dirty="0"/>
              <a:t>. Αντικείμενο του συστήματος της ακτινοπροστασίας είναι η παροχή υψηλής ασφάλειας </a:t>
            </a:r>
            <a:r>
              <a:rPr lang="el-GR" dirty="0" smtClean="0"/>
              <a:t>στα άτομα </a:t>
            </a:r>
            <a:r>
              <a:rPr lang="el-GR" dirty="0"/>
              <a:t>που εκτίθενται σε </a:t>
            </a:r>
            <a:r>
              <a:rPr lang="el-GR" dirty="0" err="1"/>
              <a:t>ιοντίζουσες</a:t>
            </a:r>
            <a:r>
              <a:rPr lang="el-GR" dirty="0"/>
              <a:t> ακτινοβολίες, με παράλληλη επιδίωξη να διατηρηθούν τα οφέλη </a:t>
            </a:r>
            <a:r>
              <a:rPr lang="el-GR" dirty="0" smtClean="0"/>
              <a:t>που προκύπτουν </a:t>
            </a:r>
            <a:r>
              <a:rPr lang="el-GR" dirty="0"/>
              <a:t>από τη χρήση τους.</a:t>
            </a:r>
            <a:endParaRPr lang="el-GR" b="1" dirty="0" smtClean="0"/>
          </a:p>
        </p:txBody>
      </p:sp>
    </p:spTree>
    <p:extLst>
      <p:ext uri="{BB962C8B-B14F-4D97-AF65-F5344CB8AC3E}">
        <p14:creationId xmlns:p14="http://schemas.microsoft.com/office/powerpoint/2010/main" val="3694863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smtClean="0"/>
              <a:t>Ακτινοπροστασία</a:t>
            </a:r>
          </a:p>
          <a:p>
            <a:pPr marL="0" indent="0" algn="just">
              <a:buNone/>
            </a:pPr>
            <a:r>
              <a:rPr lang="el-GR" dirty="0"/>
              <a:t>Οι τρεις βασικοί τρόποι ελέγχου της έκθεσης σε επιβλαβή ακτινοβολία </a:t>
            </a:r>
            <a:r>
              <a:rPr lang="el-GR" dirty="0" smtClean="0"/>
              <a:t>είναι: </a:t>
            </a:r>
          </a:p>
          <a:p>
            <a:pPr marL="0" indent="0" algn="just">
              <a:buNone/>
            </a:pPr>
            <a:r>
              <a:rPr lang="el-GR" dirty="0" smtClean="0"/>
              <a:t>α</a:t>
            </a:r>
            <a:r>
              <a:rPr lang="el-GR" dirty="0"/>
              <a:t>) Περιορισμός </a:t>
            </a:r>
            <a:r>
              <a:rPr lang="el-GR" dirty="0" smtClean="0"/>
              <a:t>του χρόνου </a:t>
            </a:r>
            <a:r>
              <a:rPr lang="el-GR" dirty="0"/>
              <a:t>κοντά στην πηγή, </a:t>
            </a:r>
            <a:endParaRPr lang="el-GR" dirty="0" smtClean="0"/>
          </a:p>
          <a:p>
            <a:pPr marL="0" indent="0" algn="just">
              <a:buNone/>
            </a:pPr>
            <a:r>
              <a:rPr lang="el-GR" dirty="0" smtClean="0"/>
              <a:t>β</a:t>
            </a:r>
            <a:r>
              <a:rPr lang="el-GR" dirty="0"/>
              <a:t>) αύξηση της απόστασης από την πηγή, και </a:t>
            </a:r>
            <a:endParaRPr lang="el-GR" dirty="0" smtClean="0"/>
          </a:p>
          <a:p>
            <a:pPr marL="0" indent="0" algn="just">
              <a:buNone/>
            </a:pPr>
            <a:r>
              <a:rPr lang="el-GR" dirty="0" smtClean="0"/>
              <a:t>γ</a:t>
            </a:r>
            <a:r>
              <a:rPr lang="el-GR" dirty="0"/>
              <a:t>) χρήση θωράκισης για τη μείωση </a:t>
            </a:r>
            <a:r>
              <a:rPr lang="el-GR" dirty="0" smtClean="0"/>
              <a:t>του επιπέδου </a:t>
            </a:r>
            <a:r>
              <a:rPr lang="el-GR" dirty="0"/>
              <a:t>ακτινοβολίας.</a:t>
            </a:r>
            <a:endParaRPr lang="el-GR" b="1" dirty="0" smtClean="0"/>
          </a:p>
        </p:txBody>
      </p:sp>
    </p:spTree>
    <p:extLst>
      <p:ext uri="{BB962C8B-B14F-4D97-AF65-F5344CB8AC3E}">
        <p14:creationId xmlns:p14="http://schemas.microsoft.com/office/powerpoint/2010/main" val="298555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a:t>Ραδιογραφία</a:t>
            </a:r>
            <a:endParaRPr lang="el-GR" sz="3600" dirty="0"/>
          </a:p>
        </p:txBody>
      </p:sp>
      <p:sp>
        <p:nvSpPr>
          <p:cNvPr id="3" name="Θέση περιεχομένου 2"/>
          <p:cNvSpPr>
            <a:spLocks noGrp="1"/>
          </p:cNvSpPr>
          <p:nvPr>
            <p:ph idx="1"/>
          </p:nvPr>
        </p:nvSpPr>
        <p:spPr>
          <a:xfrm>
            <a:off x="1463040" y="1772816"/>
            <a:ext cx="6196405" cy="3950253"/>
          </a:xfrm>
        </p:spPr>
        <p:txBody>
          <a:bodyPr>
            <a:normAutofit lnSpcReduction="10000"/>
          </a:bodyPr>
          <a:lstStyle/>
          <a:p>
            <a:pPr marL="0" indent="0" algn="just">
              <a:buNone/>
            </a:pPr>
            <a:r>
              <a:rPr lang="el-GR" sz="2000" dirty="0"/>
              <a:t>Τα ακόλουθα </a:t>
            </a:r>
            <a:r>
              <a:rPr lang="el-GR" sz="2000" dirty="0" smtClean="0"/>
              <a:t>χαρακτηριστικά</a:t>
            </a:r>
            <a:r>
              <a:rPr lang="el-GR" sz="2000" b="1" dirty="0" smtClean="0"/>
              <a:t> </a:t>
            </a:r>
            <a:r>
              <a:rPr lang="el-GR" sz="2000" dirty="0"/>
              <a:t>ισχύουν για τις ακτινοβολίες Χ και </a:t>
            </a:r>
            <a:r>
              <a:rPr lang="el-GR" sz="2000" dirty="0" err="1"/>
              <a:t>γάμμα</a:t>
            </a:r>
            <a:r>
              <a:rPr lang="el-GR" sz="2000" dirty="0"/>
              <a:t>, οι οποίες χρησιμοποιούνται στον </a:t>
            </a:r>
            <a:r>
              <a:rPr lang="el-GR" sz="2000" dirty="0" smtClean="0"/>
              <a:t>μη</a:t>
            </a:r>
            <a:r>
              <a:rPr lang="en-US" sz="2000" dirty="0" smtClean="0"/>
              <a:t> </a:t>
            </a:r>
            <a:r>
              <a:rPr lang="el-GR" sz="2000" dirty="0" smtClean="0"/>
              <a:t>καταστροφικό </a:t>
            </a:r>
            <a:r>
              <a:rPr lang="el-GR" sz="2000" dirty="0"/>
              <a:t>έλεγχο των </a:t>
            </a:r>
            <a:r>
              <a:rPr lang="el-GR" sz="2000" dirty="0" smtClean="0"/>
              <a:t>υλικών</a:t>
            </a:r>
            <a:r>
              <a:rPr lang="en-US" sz="2000" dirty="0" smtClean="0"/>
              <a:t>:</a:t>
            </a:r>
          </a:p>
          <a:p>
            <a:pPr algn="just"/>
            <a:r>
              <a:rPr lang="el-GR" sz="2000" b="1" dirty="0"/>
              <a:t>Ένταση της </a:t>
            </a:r>
            <a:r>
              <a:rPr lang="el-GR" sz="2000" b="1" dirty="0" smtClean="0"/>
              <a:t>ακτινοβολίας</a:t>
            </a:r>
          </a:p>
          <a:p>
            <a:pPr algn="just"/>
            <a:r>
              <a:rPr lang="el-GR" sz="2000" b="1" dirty="0"/>
              <a:t>Απορροφούνται και σκεδάζονται από την </a:t>
            </a:r>
            <a:r>
              <a:rPr lang="el-GR" sz="2000" b="1" dirty="0" smtClean="0"/>
              <a:t>ύλη</a:t>
            </a:r>
          </a:p>
          <a:p>
            <a:pPr algn="just"/>
            <a:r>
              <a:rPr lang="el-GR" sz="2000" b="1" dirty="0"/>
              <a:t>Διεισδύουν στα </a:t>
            </a:r>
            <a:r>
              <a:rPr lang="el-GR" sz="2000" b="1" dirty="0" smtClean="0"/>
              <a:t>υλικά</a:t>
            </a:r>
          </a:p>
          <a:p>
            <a:pPr algn="just"/>
            <a:r>
              <a:rPr lang="el-GR" sz="2000" b="1" dirty="0"/>
              <a:t>Δεν διαθέτουν ηλεκτρικό φορτίο και </a:t>
            </a:r>
            <a:r>
              <a:rPr lang="el-GR" sz="2000" b="1" dirty="0" smtClean="0"/>
              <a:t>μάζα</a:t>
            </a:r>
          </a:p>
          <a:p>
            <a:pPr algn="just"/>
            <a:r>
              <a:rPr lang="el-GR" sz="2000" b="1" dirty="0"/>
              <a:t>Δεν </a:t>
            </a:r>
            <a:r>
              <a:rPr lang="el-GR" sz="2000" b="1" dirty="0" smtClean="0"/>
              <a:t>εστιάζονται</a:t>
            </a:r>
          </a:p>
          <a:p>
            <a:pPr algn="just"/>
            <a:r>
              <a:rPr lang="el-GR" sz="2000" b="1" dirty="0"/>
              <a:t>Δεν ανιχνεύονται με τις ανθρώπινες </a:t>
            </a:r>
            <a:r>
              <a:rPr lang="el-GR" sz="2000" b="1" dirty="0" smtClean="0"/>
              <a:t>αισθήσεις</a:t>
            </a:r>
          </a:p>
          <a:p>
            <a:pPr algn="just"/>
            <a:r>
              <a:rPr lang="el-GR" sz="2000" b="1" dirty="0"/>
              <a:t>Προκαλούν φθορισμό σε μερικά </a:t>
            </a:r>
            <a:r>
              <a:rPr lang="el-GR" sz="2000" b="1" dirty="0" smtClean="0"/>
              <a:t>υλικά</a:t>
            </a:r>
          </a:p>
          <a:p>
            <a:pPr algn="just"/>
            <a:r>
              <a:rPr lang="el-GR" sz="2000" b="1" dirty="0"/>
              <a:t>Προκαλούν ιονισμό της </a:t>
            </a:r>
            <a:r>
              <a:rPr lang="el-GR" sz="2000" b="1" dirty="0" smtClean="0"/>
              <a:t>ύλης</a:t>
            </a:r>
          </a:p>
          <a:p>
            <a:pPr algn="just"/>
            <a:endParaRPr lang="el-GR" sz="2000" dirty="0" smtClean="0">
              <a:latin typeface="Franklin Gothic Book" panose="020B0503020102020204" pitchFamily="34" charset="0"/>
            </a:endParaRPr>
          </a:p>
        </p:txBody>
      </p:sp>
    </p:spTree>
    <p:extLst>
      <p:ext uri="{BB962C8B-B14F-4D97-AF65-F5344CB8AC3E}">
        <p14:creationId xmlns:p14="http://schemas.microsoft.com/office/powerpoint/2010/main" val="527482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smtClean="0"/>
              <a:t>Ακτινοπροστασία</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19" y="2636912"/>
            <a:ext cx="7491362" cy="280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100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92500" lnSpcReduction="10000"/>
          </a:bodyPr>
          <a:lstStyle/>
          <a:p>
            <a:pPr marL="0" indent="0" algn="ctr">
              <a:buNone/>
            </a:pPr>
            <a:r>
              <a:rPr lang="el-GR" b="1" dirty="0" smtClean="0"/>
              <a:t>Ακτινοπροστασία</a:t>
            </a:r>
          </a:p>
          <a:p>
            <a:pPr marL="0" indent="0" algn="just">
              <a:buNone/>
            </a:pPr>
            <a:r>
              <a:rPr lang="el-GR" dirty="0"/>
              <a:t>Τελειώνοντας, θα πρέπει να επισημανθεί ότι υπάρχουν γύρω μας πολλές πηγές ακτινοβολίας. Σε γενικές </a:t>
            </a:r>
            <a:r>
              <a:rPr lang="el-GR" dirty="0" smtClean="0"/>
              <a:t>γραμμές, ένα </a:t>
            </a:r>
            <a:r>
              <a:rPr lang="el-GR" dirty="0"/>
              <a:t>άτομο λαμβάνει δόση περίπου 1 </a:t>
            </a:r>
            <a:r>
              <a:rPr lang="el-GR" dirty="0" err="1"/>
              <a:t>mSv</a:t>
            </a:r>
            <a:r>
              <a:rPr lang="el-GR" dirty="0"/>
              <a:t> </a:t>
            </a:r>
            <a:r>
              <a:rPr lang="en-US" dirty="0" smtClean="0"/>
              <a:t>(</a:t>
            </a:r>
            <a:r>
              <a:rPr lang="el-GR" dirty="0" smtClean="0"/>
              <a:t>μονάδα </a:t>
            </a:r>
            <a:r>
              <a:rPr lang="el-GR" dirty="0"/>
              <a:t>μέτρησης της ισοδύναμης δόσης είναι το </a:t>
            </a:r>
            <a:r>
              <a:rPr lang="el-GR" dirty="0" err="1"/>
              <a:t>Sv</a:t>
            </a:r>
            <a:r>
              <a:rPr lang="el-GR" dirty="0"/>
              <a:t> (</a:t>
            </a:r>
            <a:r>
              <a:rPr lang="el-GR" dirty="0" err="1"/>
              <a:t>σίβερτ</a:t>
            </a:r>
            <a:r>
              <a:rPr lang="el-GR" dirty="0" smtClean="0"/>
              <a:t>) ή 100 </a:t>
            </a:r>
            <a:r>
              <a:rPr lang="el-GR" dirty="0" err="1" smtClean="0"/>
              <a:t>mrem</a:t>
            </a:r>
            <a:r>
              <a:rPr lang="el-GR" dirty="0" smtClean="0"/>
              <a:t> </a:t>
            </a:r>
            <a:r>
              <a:rPr lang="en-US" dirty="0">
                <a:latin typeface="Arial" panose="020B0604020202020204" pitchFamily="34" charset="0"/>
                <a:cs typeface="Arial" panose="020B0604020202020204" pitchFamily="34" charset="0"/>
              </a:rPr>
              <a:t>(Roentgen Equivalent in Man</a:t>
            </a:r>
            <a:r>
              <a:rPr lang="en-US" dirty="0" smtClean="0">
                <a:latin typeface="Arial" panose="020B0604020202020204" pitchFamily="34" charset="0"/>
                <a:cs typeface="Arial" panose="020B0604020202020204" pitchFamily="34" charset="0"/>
              </a:rPr>
              <a:t>),</a:t>
            </a:r>
            <a:r>
              <a:rPr lang="el-GR" dirty="0" smtClean="0"/>
              <a:t> ανά </a:t>
            </a:r>
            <a:r>
              <a:rPr lang="el-GR" dirty="0"/>
              <a:t>έτος από φυσικές πηγές και άλλα περίπου 1 </a:t>
            </a:r>
            <a:r>
              <a:rPr lang="el-GR" dirty="0" err="1"/>
              <a:t>mSv</a:t>
            </a:r>
            <a:r>
              <a:rPr lang="el-GR" dirty="0"/>
              <a:t> </a:t>
            </a:r>
            <a:r>
              <a:rPr lang="el-GR" dirty="0" smtClean="0"/>
              <a:t>ανά έτος </a:t>
            </a:r>
            <a:r>
              <a:rPr lang="el-GR" dirty="0"/>
              <a:t>από ανθρωπογενείς πηγές </a:t>
            </a:r>
            <a:r>
              <a:rPr lang="el-GR" dirty="0" smtClean="0"/>
              <a:t>ακτινοβολίας.</a:t>
            </a:r>
            <a:r>
              <a:rPr lang="el-GR" dirty="0"/>
              <a:t> Σαν μονάδα είναι αρκετά μεγάλη </a:t>
            </a:r>
            <a:r>
              <a:rPr lang="el-GR" dirty="0" smtClean="0"/>
              <a:t>και για </a:t>
            </a:r>
            <a:r>
              <a:rPr lang="el-GR" dirty="0"/>
              <a:t>τον λόγο αυτό χρησιμοποιούνται υποπολλαπλάσια </a:t>
            </a:r>
            <a:r>
              <a:rPr lang="el-GR" dirty="0" smtClean="0"/>
              <a:t>της.</a:t>
            </a:r>
            <a:endParaRPr lang="el-GR" b="1" dirty="0" smtClean="0"/>
          </a:p>
        </p:txBody>
      </p:sp>
    </p:spTree>
    <p:extLst>
      <p:ext uri="{BB962C8B-B14F-4D97-AF65-F5344CB8AC3E}">
        <p14:creationId xmlns:p14="http://schemas.microsoft.com/office/powerpoint/2010/main" val="14109107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indent="0" algn="ctr">
              <a:buNone/>
            </a:pPr>
            <a:r>
              <a:rPr lang="el-GR" b="1" dirty="0" smtClean="0"/>
              <a:t>Ακτινοπροστασία</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56758"/>
            <a:ext cx="2934426" cy="39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157" y="2256758"/>
            <a:ext cx="2934426" cy="39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126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a:t>Ραδιογραφία</a:t>
            </a:r>
            <a:endParaRPr lang="el-GR" sz="3600" dirty="0"/>
          </a:p>
        </p:txBody>
      </p:sp>
      <p:sp>
        <p:nvSpPr>
          <p:cNvPr id="3" name="Θέση περιεχομένου 2"/>
          <p:cNvSpPr>
            <a:spLocks noGrp="1"/>
          </p:cNvSpPr>
          <p:nvPr>
            <p:ph idx="1"/>
          </p:nvPr>
        </p:nvSpPr>
        <p:spPr>
          <a:xfrm>
            <a:off x="1463040" y="1772816"/>
            <a:ext cx="6196405" cy="3950253"/>
          </a:xfrm>
        </p:spPr>
        <p:txBody>
          <a:bodyPr>
            <a:normAutofit fontScale="92500" lnSpcReduction="10000"/>
          </a:bodyPr>
          <a:lstStyle/>
          <a:p>
            <a:pPr marL="0" indent="0" algn="ctr">
              <a:buNone/>
            </a:pPr>
            <a:r>
              <a:rPr lang="el-GR" sz="2000" b="1" dirty="0"/>
              <a:t>Πλεονεκτήματα της </a:t>
            </a:r>
            <a:r>
              <a:rPr lang="el-GR" sz="2000" b="1" dirty="0" smtClean="0"/>
              <a:t>ραδιογραφίας</a:t>
            </a:r>
          </a:p>
          <a:p>
            <a:r>
              <a:rPr lang="el-GR" sz="2000" dirty="0"/>
              <a:t>Δεν περιορίζεται από τον τύπο του υλικού ή την </a:t>
            </a:r>
            <a:r>
              <a:rPr lang="el-GR" sz="2000" dirty="0" smtClean="0"/>
              <a:t>πυκνότητα.</a:t>
            </a:r>
            <a:endParaRPr lang="el-GR" sz="2000" dirty="0"/>
          </a:p>
          <a:p>
            <a:r>
              <a:rPr lang="el-GR" sz="2000" dirty="0" smtClean="0"/>
              <a:t>Δυνατότητα </a:t>
            </a:r>
            <a:r>
              <a:rPr lang="el-GR" sz="2000" dirty="0"/>
              <a:t>επιθεώρησης συναρμολογημένων </a:t>
            </a:r>
            <a:r>
              <a:rPr lang="el-GR" sz="2000" dirty="0" smtClean="0"/>
              <a:t>εξαρτημάτων.</a:t>
            </a:r>
            <a:endParaRPr lang="el-GR" sz="2000" dirty="0"/>
          </a:p>
          <a:p>
            <a:r>
              <a:rPr lang="el-GR" sz="2000" dirty="0" smtClean="0"/>
              <a:t>Απαιτεί </a:t>
            </a:r>
            <a:r>
              <a:rPr lang="el-GR" sz="2000" dirty="0"/>
              <a:t>ελάχιστη επιφανειακή </a:t>
            </a:r>
            <a:r>
              <a:rPr lang="el-GR" sz="2000" dirty="0" smtClean="0"/>
              <a:t>προετοιμασία.</a:t>
            </a:r>
            <a:endParaRPr lang="el-GR" sz="2000" dirty="0"/>
          </a:p>
          <a:p>
            <a:r>
              <a:rPr lang="el-GR" sz="2000" dirty="0" smtClean="0"/>
              <a:t>Ευαίσθητη </a:t>
            </a:r>
            <a:r>
              <a:rPr lang="el-GR" sz="2000" dirty="0"/>
              <a:t>σε μεταβολές του πάχους, στη διάβρωση, στη παρουσία κενών και ρωγμών, καθώς </a:t>
            </a:r>
            <a:r>
              <a:rPr lang="el-GR" sz="2000" dirty="0" smtClean="0"/>
              <a:t>και σε </a:t>
            </a:r>
            <a:r>
              <a:rPr lang="el-GR" sz="2000" dirty="0"/>
              <a:t>μεταβολές πυκνότητας του </a:t>
            </a:r>
            <a:r>
              <a:rPr lang="el-GR" sz="2000" dirty="0" smtClean="0"/>
              <a:t>υλικού.</a:t>
            </a:r>
            <a:endParaRPr lang="el-GR" sz="2000" dirty="0"/>
          </a:p>
          <a:p>
            <a:r>
              <a:rPr lang="el-GR" sz="2000" dirty="0" smtClean="0"/>
              <a:t>Ανιχνεύει </a:t>
            </a:r>
            <a:r>
              <a:rPr lang="el-GR" sz="2000" dirty="0"/>
              <a:t>επιφανειακά και εσωτερικά </a:t>
            </a:r>
            <a:r>
              <a:rPr lang="el-GR" sz="2000" dirty="0" smtClean="0"/>
              <a:t>ελαττώματα.</a:t>
            </a:r>
            <a:endParaRPr lang="el-GR" sz="2000" dirty="0"/>
          </a:p>
          <a:p>
            <a:r>
              <a:rPr lang="el-GR" sz="2000" dirty="0" smtClean="0"/>
              <a:t>Παρέχει </a:t>
            </a:r>
            <a:r>
              <a:rPr lang="el-GR" sz="2000" dirty="0"/>
              <a:t>μόνιμη καταγραφή της </a:t>
            </a:r>
            <a:r>
              <a:rPr lang="el-GR" sz="2000" dirty="0" smtClean="0"/>
              <a:t>επιθεώρησης.</a:t>
            </a:r>
            <a:endParaRPr lang="el-GR" sz="2000" dirty="0"/>
          </a:p>
          <a:p>
            <a:r>
              <a:rPr lang="el-GR" sz="2000" dirty="0" smtClean="0"/>
              <a:t>Καλή </a:t>
            </a:r>
            <a:r>
              <a:rPr lang="el-GR" sz="2000" dirty="0" err="1"/>
              <a:t>φορητότητα</a:t>
            </a:r>
            <a:r>
              <a:rPr lang="el-GR" sz="2000" dirty="0"/>
              <a:t>, ειδικά των πηγών ακτίνων </a:t>
            </a:r>
            <a:r>
              <a:rPr lang="el-GR" sz="2000" dirty="0" err="1" smtClean="0"/>
              <a:t>γάμμα</a:t>
            </a:r>
            <a:r>
              <a:rPr lang="el-GR" sz="2000" dirty="0" smtClean="0"/>
              <a:t>.</a:t>
            </a:r>
            <a:endParaRPr lang="el-GR" sz="2000" dirty="0" smtClean="0">
              <a:latin typeface="Franklin Gothic Book" panose="020B0503020102020204" pitchFamily="34" charset="0"/>
            </a:endParaRPr>
          </a:p>
        </p:txBody>
      </p:sp>
    </p:spTree>
    <p:extLst>
      <p:ext uri="{BB962C8B-B14F-4D97-AF65-F5344CB8AC3E}">
        <p14:creationId xmlns:p14="http://schemas.microsoft.com/office/powerpoint/2010/main" val="3930018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a:t>Ραδιογραφία</a:t>
            </a:r>
            <a:endParaRPr lang="el-GR" sz="3600" dirty="0"/>
          </a:p>
        </p:txBody>
      </p:sp>
      <p:sp>
        <p:nvSpPr>
          <p:cNvPr id="3" name="Θέση περιεχομένου 2"/>
          <p:cNvSpPr>
            <a:spLocks noGrp="1"/>
          </p:cNvSpPr>
          <p:nvPr>
            <p:ph idx="1"/>
          </p:nvPr>
        </p:nvSpPr>
        <p:spPr>
          <a:xfrm>
            <a:off x="1463040" y="1772816"/>
            <a:ext cx="6196405" cy="3950253"/>
          </a:xfrm>
        </p:spPr>
        <p:txBody>
          <a:bodyPr>
            <a:normAutofit fontScale="92500" lnSpcReduction="10000"/>
          </a:bodyPr>
          <a:lstStyle/>
          <a:p>
            <a:pPr marL="0" indent="0" algn="ctr">
              <a:buNone/>
            </a:pPr>
            <a:r>
              <a:rPr lang="el-GR" sz="2000" b="1" dirty="0"/>
              <a:t>Μειονεκτήματα της ραδιογραφίας</a:t>
            </a:r>
          </a:p>
          <a:p>
            <a:r>
              <a:rPr lang="el-GR" sz="2000" dirty="0" smtClean="0"/>
              <a:t>Πολλές </a:t>
            </a:r>
            <a:r>
              <a:rPr lang="el-GR" sz="2000" dirty="0"/>
              <a:t>προφυλάξεις ασφαλείας για τη χρήση ακτινοβολίας υψηλής </a:t>
            </a:r>
            <a:r>
              <a:rPr lang="el-GR" sz="2000" dirty="0" smtClean="0"/>
              <a:t>έντασης.</a:t>
            </a:r>
            <a:endParaRPr lang="el-GR" sz="2000" dirty="0"/>
          </a:p>
          <a:p>
            <a:r>
              <a:rPr lang="el-GR" sz="2000" dirty="0" smtClean="0"/>
              <a:t>Πολλές </a:t>
            </a:r>
            <a:r>
              <a:rPr lang="el-GR" sz="2000" dirty="0"/>
              <a:t>ώρες εκπαίδευσης του τεχνικού πριν από τη </a:t>
            </a:r>
            <a:r>
              <a:rPr lang="el-GR" sz="2000" dirty="0" smtClean="0"/>
              <a:t>χρήση.</a:t>
            </a:r>
            <a:endParaRPr lang="el-GR" sz="2000" dirty="0"/>
          </a:p>
          <a:p>
            <a:r>
              <a:rPr lang="el-GR" sz="2000" dirty="0" smtClean="0"/>
              <a:t>Απαιτείται </a:t>
            </a:r>
            <a:r>
              <a:rPr lang="el-GR" sz="2000" dirty="0"/>
              <a:t>πρόσβαση και στις δύο πλευρές του </a:t>
            </a:r>
            <a:r>
              <a:rPr lang="el-GR" sz="2000" dirty="0" smtClean="0"/>
              <a:t>δείγματος.</a:t>
            </a:r>
            <a:endParaRPr lang="el-GR" sz="2000" dirty="0"/>
          </a:p>
          <a:p>
            <a:r>
              <a:rPr lang="el-GR" sz="2000" dirty="0" smtClean="0"/>
              <a:t>Η </a:t>
            </a:r>
            <a:r>
              <a:rPr lang="el-GR" sz="2000" dirty="0"/>
              <a:t>διαδικασία επιθεώρησης είναι γενικά </a:t>
            </a:r>
            <a:r>
              <a:rPr lang="el-GR" sz="2000" dirty="0" smtClean="0"/>
              <a:t>αργή.</a:t>
            </a:r>
            <a:endParaRPr lang="el-GR" sz="2000" dirty="0"/>
          </a:p>
          <a:p>
            <a:r>
              <a:rPr lang="el-GR" sz="2000" dirty="0" smtClean="0"/>
              <a:t>Υψηλά </a:t>
            </a:r>
            <a:r>
              <a:rPr lang="el-GR" sz="2000" dirty="0" err="1"/>
              <a:t>κατευθυντική</a:t>
            </a:r>
            <a:r>
              <a:rPr lang="el-GR" sz="2000" dirty="0"/>
              <a:t> τεχνική (ευαίσθητη στον προσανατολισμό της ατέλειας</a:t>
            </a:r>
            <a:r>
              <a:rPr lang="el-GR" sz="2000" dirty="0" smtClean="0"/>
              <a:t>).</a:t>
            </a:r>
            <a:endParaRPr lang="el-GR" sz="2000" dirty="0"/>
          </a:p>
          <a:p>
            <a:r>
              <a:rPr lang="el-GR" sz="2000" dirty="0" smtClean="0"/>
              <a:t>Ο </a:t>
            </a:r>
            <a:r>
              <a:rPr lang="el-GR" sz="2000" dirty="0"/>
              <a:t>προσδιορισμός του βάθους της ατέλειας είναι αδύνατος χωρίς πρόσθετες γωνίες </a:t>
            </a:r>
            <a:r>
              <a:rPr lang="el-GR" sz="2000" dirty="0" smtClean="0"/>
              <a:t>έκθεσης.</a:t>
            </a:r>
            <a:endParaRPr lang="el-GR" sz="2000" dirty="0"/>
          </a:p>
          <a:p>
            <a:r>
              <a:rPr lang="el-GR" sz="2000" dirty="0" smtClean="0"/>
              <a:t>Μεγάλο </a:t>
            </a:r>
            <a:r>
              <a:rPr lang="el-GR" sz="2000" dirty="0"/>
              <a:t>αρχικό κόστος εξοπλισμού</a:t>
            </a:r>
            <a:r>
              <a:rPr lang="el-GR" sz="2000" dirty="0" smtClean="0"/>
              <a:t>.</a:t>
            </a:r>
            <a:endParaRPr lang="el-GR" sz="2000" dirty="0" smtClean="0">
              <a:latin typeface="Franklin Gothic Book" panose="020B0503020102020204" pitchFamily="34" charset="0"/>
            </a:endParaRPr>
          </a:p>
        </p:txBody>
      </p:sp>
    </p:spTree>
    <p:extLst>
      <p:ext uri="{BB962C8B-B14F-4D97-AF65-F5344CB8AC3E}">
        <p14:creationId xmlns:p14="http://schemas.microsoft.com/office/powerpoint/2010/main" val="939565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2100918"/>
            <a:ext cx="40957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2703766" y="1700808"/>
            <a:ext cx="3412409" cy="400110"/>
          </a:xfrm>
          <a:prstGeom prst="rect">
            <a:avLst/>
          </a:prstGeom>
        </p:spPr>
        <p:txBody>
          <a:bodyPr wrap="none">
            <a:spAutoFit/>
          </a:bodyPr>
          <a:lstStyle/>
          <a:p>
            <a:pPr lvl="0" algn="ctr">
              <a:spcBef>
                <a:spcPct val="20000"/>
              </a:spcBef>
              <a:buClr>
                <a:srgbClr val="AA2B1E"/>
              </a:buClr>
              <a:buSzPct val="85000"/>
            </a:pPr>
            <a:r>
              <a:rPr lang="el-GR" sz="2000" b="1" dirty="0">
                <a:solidFill>
                  <a:prstClr val="black"/>
                </a:solidFill>
              </a:rPr>
              <a:t>Ένταση της ακτινοβολίας</a:t>
            </a:r>
          </a:p>
        </p:txBody>
      </p:sp>
      <p:sp>
        <p:nvSpPr>
          <p:cNvPr id="5" name="Ορθογώνιο 4"/>
          <p:cNvSpPr/>
          <p:nvPr/>
        </p:nvSpPr>
        <p:spPr>
          <a:xfrm>
            <a:off x="1255863" y="5753916"/>
            <a:ext cx="6912768" cy="369332"/>
          </a:xfrm>
          <a:prstGeom prst="rect">
            <a:avLst/>
          </a:prstGeom>
        </p:spPr>
        <p:txBody>
          <a:bodyPr wrap="square">
            <a:spAutoFit/>
          </a:bodyPr>
          <a:lstStyle/>
          <a:p>
            <a:pPr algn="ctr"/>
            <a:r>
              <a:rPr lang="el-GR" i="1" dirty="0"/>
              <a:t>Ο νόμος του αντίστροφου τετραγώνου της απόστασης.</a:t>
            </a:r>
            <a:endParaRPr lang="el-GR" dirty="0"/>
          </a:p>
        </p:txBody>
      </p:sp>
    </p:spTree>
    <p:extLst>
      <p:ext uri="{BB962C8B-B14F-4D97-AF65-F5344CB8AC3E}">
        <p14:creationId xmlns:p14="http://schemas.microsoft.com/office/powerpoint/2010/main" val="195468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92500" lnSpcReduction="10000"/>
          </a:bodyPr>
          <a:lstStyle/>
          <a:p>
            <a:pPr marL="0" lvl="0" indent="0" algn="ctr">
              <a:buNone/>
            </a:pPr>
            <a:r>
              <a:rPr lang="el-GR" b="1" dirty="0">
                <a:solidFill>
                  <a:prstClr val="black"/>
                </a:solidFill>
              </a:rPr>
              <a:t>Ένταση της ακτινοβολίας</a:t>
            </a:r>
          </a:p>
          <a:p>
            <a:pPr marL="0" indent="0" algn="just">
              <a:buNone/>
            </a:pPr>
            <a:r>
              <a:rPr lang="el-GR" dirty="0"/>
              <a:t>Η</a:t>
            </a:r>
            <a:r>
              <a:rPr lang="el-GR" dirty="0" smtClean="0"/>
              <a:t> </a:t>
            </a:r>
            <a:r>
              <a:rPr lang="el-GR" dirty="0"/>
              <a:t>σχέση ανάμεσα στην ένταση και την απόσταση εκφράζεται </a:t>
            </a:r>
            <a:r>
              <a:rPr lang="el-GR" dirty="0" smtClean="0"/>
              <a:t>ως:</a:t>
            </a:r>
          </a:p>
          <a:p>
            <a:pPr marL="0" indent="0">
              <a:buNone/>
            </a:pPr>
            <a:endParaRPr lang="el-GR" dirty="0"/>
          </a:p>
          <a:p>
            <a:pPr marL="0" indent="0">
              <a:buNone/>
            </a:pPr>
            <a:endParaRPr lang="el-GR" dirty="0" smtClean="0"/>
          </a:p>
          <a:p>
            <a:pPr marL="0" indent="0" algn="just">
              <a:buNone/>
            </a:pPr>
            <a:endParaRPr lang="el-GR" dirty="0" smtClean="0"/>
          </a:p>
          <a:p>
            <a:pPr marL="0" indent="0" algn="just">
              <a:buNone/>
            </a:pPr>
            <a:r>
              <a:rPr lang="el-GR" dirty="0" smtClean="0"/>
              <a:t>όπου</a:t>
            </a:r>
            <a:r>
              <a:rPr lang="el-GR" dirty="0"/>
              <a:t>, Ι</a:t>
            </a:r>
            <a:r>
              <a:rPr lang="el-GR" baseline="-25000" dirty="0"/>
              <a:t>1</a:t>
            </a:r>
            <a:r>
              <a:rPr lang="el-GR" dirty="0"/>
              <a:t> και Ι</a:t>
            </a:r>
            <a:r>
              <a:rPr lang="el-GR" baseline="-25000" dirty="0"/>
              <a:t>2</a:t>
            </a:r>
            <a:r>
              <a:rPr lang="el-GR" dirty="0"/>
              <a:t> είναι οι εντάσεις στις αποστάσεις d</a:t>
            </a:r>
            <a:r>
              <a:rPr lang="el-GR" baseline="-25000" dirty="0"/>
              <a:t>1</a:t>
            </a:r>
            <a:r>
              <a:rPr lang="el-GR" dirty="0"/>
              <a:t> και d</a:t>
            </a:r>
            <a:r>
              <a:rPr lang="el-GR" baseline="-25000" dirty="0"/>
              <a:t>2</a:t>
            </a:r>
            <a:r>
              <a:rPr lang="el-GR" dirty="0"/>
              <a:t> από την πηγή, αντίστοιχα. Πρακτικά, όταν η </a:t>
            </a:r>
            <a:r>
              <a:rPr lang="el-GR" dirty="0" smtClean="0"/>
              <a:t>απόσταση από </a:t>
            </a:r>
            <a:r>
              <a:rPr lang="el-GR" dirty="0"/>
              <a:t>την πηγή ακτινοβολίας διπλασιάζεται, η ένταση μειώνεται στο ένα τέταρτο.</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007" y="2986472"/>
            <a:ext cx="1747986" cy="88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716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85000" lnSpcReduction="10000"/>
          </a:bodyPr>
          <a:lstStyle/>
          <a:p>
            <a:pPr marL="0" lvl="0" indent="0" algn="ctr">
              <a:buNone/>
            </a:pPr>
            <a:r>
              <a:rPr lang="el-GR" b="1" dirty="0" smtClean="0"/>
              <a:t>Απορροφούνται </a:t>
            </a:r>
            <a:r>
              <a:rPr lang="el-GR" b="1" dirty="0"/>
              <a:t>και σκεδάζονται από την </a:t>
            </a:r>
            <a:r>
              <a:rPr lang="el-GR" b="1" dirty="0" smtClean="0"/>
              <a:t>ύλη</a:t>
            </a:r>
          </a:p>
          <a:p>
            <a:pPr marL="0" indent="0" algn="just">
              <a:buNone/>
            </a:pPr>
            <a:r>
              <a:rPr lang="el-GR" dirty="0"/>
              <a:t>Όταν οι ακτίνες Χ ή </a:t>
            </a:r>
            <a:r>
              <a:rPr lang="el-GR" dirty="0" err="1"/>
              <a:t>γάμμα</a:t>
            </a:r>
            <a:r>
              <a:rPr lang="el-GR" dirty="0"/>
              <a:t> διαπερνούν ένα υλικό εξασθενούν λόγω απορρόφησης ή σκέδασης της ενέργειας </a:t>
            </a:r>
            <a:r>
              <a:rPr lang="el-GR" dirty="0" smtClean="0"/>
              <a:t>των φωτονίων </a:t>
            </a:r>
            <a:r>
              <a:rPr lang="el-GR" dirty="0"/>
              <a:t>που αλληλεπιδρούν με τα σωματίδια της ύλης. Η συνολική εξασθένηση της ακτινοβολίας που </a:t>
            </a:r>
            <a:r>
              <a:rPr lang="el-GR" dirty="0" smtClean="0"/>
              <a:t>διαπερνά ένα </a:t>
            </a:r>
            <a:r>
              <a:rPr lang="el-GR" dirty="0"/>
              <a:t>δοκίμιο είναι το άθροισμα τεσσάρων διαφορετικών τύπων απορρόφησης: </a:t>
            </a:r>
            <a:endParaRPr lang="el-GR" dirty="0" smtClean="0"/>
          </a:p>
          <a:p>
            <a:pPr marL="0" indent="0" algn="just">
              <a:buNone/>
            </a:pPr>
            <a:r>
              <a:rPr lang="el-GR" dirty="0" smtClean="0"/>
              <a:t>(</a:t>
            </a:r>
            <a:r>
              <a:rPr lang="el-GR" dirty="0"/>
              <a:t>α) Φωτοηλεκτρικό </a:t>
            </a:r>
            <a:r>
              <a:rPr lang="el-GR" dirty="0" smtClean="0"/>
              <a:t>φαινόμενο,</a:t>
            </a:r>
            <a:endParaRPr lang="el-GR" dirty="0"/>
          </a:p>
          <a:p>
            <a:pPr marL="0" indent="0" algn="just">
              <a:buNone/>
            </a:pPr>
            <a:r>
              <a:rPr lang="el-GR" dirty="0"/>
              <a:t>(β) σκέδαση </a:t>
            </a:r>
            <a:r>
              <a:rPr lang="el-GR" dirty="0" err="1" smtClean="0"/>
              <a:t>Rayleigh</a:t>
            </a:r>
            <a:r>
              <a:rPr lang="el-GR" dirty="0" smtClean="0"/>
              <a:t>, </a:t>
            </a:r>
          </a:p>
          <a:p>
            <a:pPr marL="0" indent="0" algn="just">
              <a:buNone/>
            </a:pPr>
            <a:r>
              <a:rPr lang="el-GR" dirty="0" smtClean="0"/>
              <a:t>(</a:t>
            </a:r>
            <a:r>
              <a:rPr lang="el-GR" dirty="0"/>
              <a:t>γ) σκέδαση </a:t>
            </a:r>
            <a:r>
              <a:rPr lang="el-GR" dirty="0" err="1"/>
              <a:t>Compton</a:t>
            </a:r>
            <a:r>
              <a:rPr lang="el-GR" dirty="0"/>
              <a:t> </a:t>
            </a:r>
            <a:r>
              <a:rPr lang="el-GR" dirty="0" smtClean="0"/>
              <a:t>και </a:t>
            </a:r>
          </a:p>
          <a:p>
            <a:pPr marL="0" indent="0" algn="just">
              <a:buNone/>
            </a:pPr>
            <a:r>
              <a:rPr lang="el-GR" dirty="0" smtClean="0"/>
              <a:t>(</a:t>
            </a:r>
            <a:r>
              <a:rPr lang="el-GR" dirty="0"/>
              <a:t>δ) παραγωγή </a:t>
            </a:r>
            <a:r>
              <a:rPr lang="el-GR" dirty="0" smtClean="0"/>
              <a:t>ζευγών φωτονίων.</a:t>
            </a:r>
            <a:endParaRPr lang="el-GR" b="1" dirty="0" smtClean="0"/>
          </a:p>
        </p:txBody>
      </p:sp>
    </p:spTree>
    <p:extLst>
      <p:ext uri="{BB962C8B-B14F-4D97-AF65-F5344CB8AC3E}">
        <p14:creationId xmlns:p14="http://schemas.microsoft.com/office/powerpoint/2010/main" val="8132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fontScale="85000" lnSpcReduction="10000"/>
          </a:bodyPr>
          <a:lstStyle/>
          <a:p>
            <a:pPr marL="0" lvl="0" indent="0" algn="ctr">
              <a:buNone/>
            </a:pPr>
            <a:r>
              <a:rPr lang="el-GR" b="1" dirty="0" smtClean="0"/>
              <a:t>Απορροφούνται </a:t>
            </a:r>
            <a:r>
              <a:rPr lang="el-GR" b="1" dirty="0"/>
              <a:t>και σκεδάζονται από την </a:t>
            </a:r>
            <a:r>
              <a:rPr lang="el-GR" b="1" dirty="0" smtClean="0"/>
              <a:t>ύλη</a:t>
            </a:r>
          </a:p>
          <a:p>
            <a:pPr marL="0" indent="0" algn="just">
              <a:buNone/>
            </a:pPr>
            <a:r>
              <a:rPr lang="el-GR" dirty="0"/>
              <a:t>Στη Φυσική και ιδιαίτερα στην Οπτική με τον όρο </a:t>
            </a:r>
            <a:r>
              <a:rPr lang="el-GR" b="1" dirty="0"/>
              <a:t>σκέδαση</a:t>
            </a:r>
            <a:r>
              <a:rPr lang="el-GR" dirty="0"/>
              <a:t> ή </a:t>
            </a:r>
            <a:r>
              <a:rPr lang="el-GR" i="1" dirty="0"/>
              <a:t>σκέδαση του φωτός</a:t>
            </a:r>
            <a:r>
              <a:rPr lang="el-GR" dirty="0"/>
              <a:t> ονομάζεται ο διασκορπισμός των φωτεινών ακτίνων όταν προσπέσουν σε μικροσκοπικά σωματίδια, έτσι ώστε να διαχέονται στο χώρο χωρίς να φαίνονται. Η οπτική αντίληψη του γεγονότος αυτού ονομάζεται </a:t>
            </a:r>
            <a:r>
              <a:rPr lang="el-GR" b="1" dirty="0"/>
              <a:t>φαινόμενο σκέδασης</a:t>
            </a:r>
            <a:r>
              <a:rPr lang="el-GR" dirty="0"/>
              <a:t>. Η σκέδαση είναι προϊόν πολλαπλής ανάκλασης. Πρόκειται ουσιαστικά, για απορρόφηση του φωτός και επανεκπομπή του από τα μικροσκοπικά σωματίδια πάνω στα οποία προσπίπτει, ενώ οι συχνότητες από τις οποίες αποτελείται το φως, παραμένουν αμετάβλητες</a:t>
            </a:r>
            <a:r>
              <a:rPr lang="el-GR" dirty="0" smtClean="0"/>
              <a:t>.</a:t>
            </a:r>
            <a:endParaRPr lang="el-GR" b="1" dirty="0" smtClean="0"/>
          </a:p>
        </p:txBody>
      </p:sp>
    </p:spTree>
    <p:extLst>
      <p:ext uri="{BB962C8B-B14F-4D97-AF65-F5344CB8AC3E}">
        <p14:creationId xmlns:p14="http://schemas.microsoft.com/office/powerpoint/2010/main" val="4117061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817582"/>
            <a:ext cx="7776863" cy="1202485"/>
          </a:xfrm>
        </p:spPr>
        <p:txBody>
          <a:bodyPr>
            <a:normAutofit/>
          </a:bodyPr>
          <a:lstStyle/>
          <a:p>
            <a:r>
              <a:rPr lang="el-GR" sz="3600" b="1" dirty="0" smtClean="0"/>
              <a:t>Ραδιογραφία</a:t>
            </a:r>
            <a:endParaRPr lang="el-GR" sz="3600" dirty="0"/>
          </a:p>
        </p:txBody>
      </p:sp>
      <p:sp>
        <p:nvSpPr>
          <p:cNvPr id="3" name="Θέση περιεχομένου 2"/>
          <p:cNvSpPr>
            <a:spLocks noGrp="1"/>
          </p:cNvSpPr>
          <p:nvPr>
            <p:ph idx="1"/>
          </p:nvPr>
        </p:nvSpPr>
        <p:spPr>
          <a:xfrm>
            <a:off x="1463040" y="1844824"/>
            <a:ext cx="6196405" cy="3878245"/>
          </a:xfrm>
        </p:spPr>
        <p:txBody>
          <a:bodyPr>
            <a:normAutofit/>
          </a:bodyPr>
          <a:lstStyle/>
          <a:p>
            <a:pPr marL="0" lvl="0" indent="0" algn="ctr">
              <a:buNone/>
            </a:pPr>
            <a:r>
              <a:rPr lang="el-GR" b="1" dirty="0"/>
              <a:t>Διεισδύουν στα </a:t>
            </a:r>
            <a:r>
              <a:rPr lang="el-GR" b="1" dirty="0" smtClean="0"/>
              <a:t>υλικά</a:t>
            </a:r>
          </a:p>
          <a:p>
            <a:pPr marL="0" indent="0" algn="just">
              <a:buNone/>
            </a:pPr>
            <a:r>
              <a:rPr lang="el-GR" dirty="0"/>
              <a:t>Οι ακτίνες Χ και </a:t>
            </a:r>
            <a:r>
              <a:rPr lang="el-GR" dirty="0" err="1"/>
              <a:t>γάμμα</a:t>
            </a:r>
            <a:r>
              <a:rPr lang="el-GR" dirty="0"/>
              <a:t> έχουν πολύ βραχύτερα μήκη κύματος συγκριτικά με άλλες ακτινοβολίες </a:t>
            </a:r>
            <a:r>
              <a:rPr lang="el-GR" dirty="0" smtClean="0"/>
              <a:t>του ηλεκτρομαγνητικού φάσματος. </a:t>
            </a:r>
            <a:r>
              <a:rPr lang="el-GR" dirty="0"/>
              <a:t>Όπως φαίνεται στο σχήμα, όταν αυξάνει η ενέργεια της </a:t>
            </a:r>
            <a:r>
              <a:rPr lang="el-GR" dirty="0" smtClean="0"/>
              <a:t>ακτινοβολίας, παράγονται </a:t>
            </a:r>
            <a:r>
              <a:rPr lang="el-GR" dirty="0"/>
              <a:t>βραχύτερα μήκη κύματος τα οποία παρέχουν μεγαλύτερη διείσδυση στο υπό έλεγχο </a:t>
            </a:r>
            <a:r>
              <a:rPr lang="el-GR" dirty="0" smtClean="0"/>
              <a:t>υλικό.</a:t>
            </a:r>
            <a:endParaRPr lang="el-GR" b="1" dirty="0" smtClean="0"/>
          </a:p>
        </p:txBody>
      </p:sp>
    </p:spTree>
    <p:extLst>
      <p:ext uri="{BB962C8B-B14F-4D97-AF65-F5344CB8AC3E}">
        <p14:creationId xmlns:p14="http://schemas.microsoft.com/office/powerpoint/2010/main" val="900869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14199</TotalTime>
  <Words>2854</Words>
  <Application>Microsoft Office PowerPoint</Application>
  <PresentationFormat>Προβολή στην οθόνη (4:3)</PresentationFormat>
  <Paragraphs>182</Paragraphs>
  <Slides>44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Πινέζα</vt:lpstr>
      <vt:lpstr>ΤΕΧΝΟΛΟΓΙΑ ΜΗ ΚΑΤΑΣΤΡΟΦΙΚΟΥ ΕΛΕΓΧΟΥ ΘΕΩΡΙΑ 2017</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lpstr>Ραδιογραφία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ΤΕΧΝΟΛΟΓΙΑ ΜΗ ΚΑΤΑΣΤΡΟΦΙΚΟΥ ΕΛΕΓΧΟΥ ΘΕΩΡΙΑ 2017</dc:title>
  <dc:creator>ctmc kte</dc:creator>
  <cp:lastModifiedBy>ctmc kte</cp:lastModifiedBy>
  <cp:revision>264</cp:revision>
  <dcterms:created xsi:type="dcterms:W3CDTF">2017-03-26T14:50:32Z</dcterms:created>
  <dcterms:modified xsi:type="dcterms:W3CDTF">2018-05-15T12:58:50Z</dcterms:modified>
</cp:coreProperties>
</file>