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3" r:id="rId3"/>
    <p:sldId id="287" r:id="rId4"/>
    <p:sldId id="257" r:id="rId5"/>
    <p:sldId id="258" r:id="rId6"/>
    <p:sldId id="261" r:id="rId7"/>
    <p:sldId id="262" r:id="rId8"/>
    <p:sldId id="259" r:id="rId9"/>
    <p:sldId id="263" r:id="rId10"/>
    <p:sldId id="264" r:id="rId11"/>
    <p:sldId id="265" r:id="rId12"/>
    <p:sldId id="260" r:id="rId13"/>
    <p:sldId id="280" r:id="rId14"/>
    <p:sldId id="281" r:id="rId15"/>
    <p:sldId id="282" r:id="rId16"/>
    <p:sldId id="286" r:id="rId17"/>
    <p:sldId id="266" r:id="rId18"/>
    <p:sldId id="272" r:id="rId19"/>
    <p:sldId id="267" r:id="rId20"/>
    <p:sldId id="284" r:id="rId21"/>
    <p:sldId id="268" r:id="rId22"/>
    <p:sldId id="275" r:id="rId23"/>
    <p:sldId id="277" r:id="rId24"/>
    <p:sldId id="288" r:id="rId25"/>
    <p:sldId id="278" r:id="rId26"/>
    <p:sldId id="279" r:id="rId27"/>
    <p:sldId id="271" r:id="rId28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Wingdings 2" panose="05020102010507070707" pitchFamily="18" charset="2"/>
      <p:regular r:id="rId43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6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38" y="-90"/>
      </p:cViewPr>
      <p:guideLst>
        <p:guide orient="horz" pos="3224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575" cy="511175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100"/>
            </a:lvl1pPr>
          </a:lstStyle>
          <a:p>
            <a:r>
              <a:rPr lang="el-GR" smtClean="0"/>
              <a:t>ΑΝΑΠΤΥΞΗ ΔΙΑΔΙΚΤΥΑΚΩΝ ΕΦΑΡΜΟΓΩΝ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100"/>
            </a:lvl1pPr>
          </a:lstStyle>
          <a:p>
            <a:fld id="{7EA9F1E0-D3D7-40B2-BF71-2841A99445D1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851"/>
            <a:ext cx="3076575" cy="511175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100"/>
            </a:lvl1pPr>
          </a:lstStyle>
          <a:p>
            <a:r>
              <a:rPr lang="el-GR" smtClean="0"/>
              <a:t>Π. ΚΕΝΤΕΡΛΗΣ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100"/>
            </a:lvl1pPr>
          </a:lstStyle>
          <a:p>
            <a:fld id="{3E8E5E6B-2908-44E4-ACC8-A576B1AE3B5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575" cy="511175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100"/>
            </a:lvl1pPr>
          </a:lstStyle>
          <a:p>
            <a:r>
              <a:rPr lang="el-GR" smtClean="0"/>
              <a:t>ΑΝΑΠΤΥΞΗ ΔΙΑΔΙΚΤΥΑΚΩΝ ΕΦΑΡΜΟΓΩΝ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100"/>
            </a:lvl1pPr>
          </a:lstStyle>
          <a:p>
            <a:fld id="{9D7DD5A9-667A-44B1-8F9B-22095AA101AB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9938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4" y="4860926"/>
            <a:ext cx="5680075" cy="4605338"/>
          </a:xfrm>
          <a:prstGeom prst="rect">
            <a:avLst/>
          </a:prstGeom>
        </p:spPr>
        <p:txBody>
          <a:bodyPr vert="horz" lIns="91433" tIns="45716" rIns="91433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851"/>
            <a:ext cx="3076575" cy="511175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100"/>
            </a:lvl1pPr>
          </a:lstStyle>
          <a:p>
            <a:r>
              <a:rPr lang="el-GR" smtClean="0"/>
              <a:t>Π. ΚΕΝΤΕΡΛΗΣ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100"/>
            </a:lvl1pPr>
          </a:lstStyle>
          <a:p>
            <a:fld id="{A282AA4D-382F-4FB8-8488-3B53408B6D8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2AA4D-382F-4FB8-8488-3B53408B6D8A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Π. ΚΕΝΤΕΡΛΗΣ</a:t>
            </a:r>
            <a:endParaRPr lang="el-GR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l-GR" smtClean="0"/>
              <a:t>ΑΝΑΠΤΥΞΗ ΔΙΑΔΙΚΤΥΑΚΩΝ ΕΦΑΡΜΟΓΩΝ</a:t>
            </a:r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l-GR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D84A662-2F07-4122-848D-3008F2673868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93D30A8-5D59-429F-A9A9-9B4DCC55EE7D}" type="datetimeFigureOut">
              <a:rPr lang="el-GR" smtClean="0"/>
              <a:pPr/>
              <a:t>8/10/2018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D84A662-2F07-4122-848D-3008F267386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Ανάπτυξη</a:t>
            </a:r>
            <a:br>
              <a:rPr lang="el-GR" dirty="0" smtClean="0"/>
            </a:br>
            <a:r>
              <a:rPr lang="el-GR" dirty="0" smtClean="0"/>
              <a:t>Διαδικτυακών </a:t>
            </a:r>
            <a:r>
              <a:rPr lang="el-GR" dirty="0" smtClean="0"/>
              <a:t>Εφαρμογών</a:t>
            </a:r>
            <a:r>
              <a:rPr lang="en-US" dirty="0" smtClean="0"/>
              <a:t> I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Εισαγωγική παρουσίαση</a:t>
            </a:r>
            <a:endParaRPr lang="el-GR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2886" y="4857760"/>
            <a:ext cx="4757742" cy="18573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36576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l-GR" sz="1600" b="1" noProof="0" dirty="0" smtClean="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rPr>
              <a:t>Αθανάσιος Αν. Ζέρβας</a:t>
            </a:r>
            <a:endParaRPr kumimoji="0" lang="el-GR" sz="1600" b="1" i="0" u="none" strike="noStrike" kern="1200" cap="none" spc="0" normalizeH="0" baseline="0" noProof="0" dirty="0" smtClean="0">
              <a:ln>
                <a:solidFill>
                  <a:schemeClr val="bg2"/>
                </a:solidFill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2550" indent="-82550">
              <a:spcBef>
                <a:spcPct val="20000"/>
              </a:spcBef>
              <a:buClr>
                <a:schemeClr val="accent1"/>
              </a:buClr>
              <a:buSzPct val="95000"/>
              <a:buFont typeface="Arial" pitchFamily="34" charset="0"/>
              <a:buChar char="•"/>
            </a:pP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Διπλωματούχος Τηλεπικοινωνιακός Ηλεκτρολόγος Μηχανικός &amp; Μηχανικός Η/Υ Α.Π.Θεσσαλονίκης</a:t>
            </a:r>
          </a:p>
          <a:p>
            <a:pPr marL="82550" indent="-82550">
              <a:spcBef>
                <a:spcPct val="20000"/>
              </a:spcBef>
              <a:buClr>
                <a:schemeClr val="accent1"/>
              </a:buClr>
              <a:buSzPct val="95000"/>
              <a:buFont typeface="Arial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MSc 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Εφαρμοσμένη Πληροφορική – Συστήματα Η/Υ Πανεπιστημίου Μακεδονίας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2550" indent="-82550">
              <a:spcBef>
                <a:spcPct val="20000"/>
              </a:spcBef>
              <a:buClr>
                <a:schemeClr val="accent1"/>
              </a:buClr>
              <a:buSzPct val="95000"/>
              <a:buFont typeface="Arial" pitchFamily="34" charset="0"/>
              <a:buChar char="•"/>
            </a:pPr>
            <a:r>
              <a:rPr lang="el-GR" sz="1400" dirty="0" smtClean="0"/>
              <a:t>Έκτακτος Καθηγητής </a:t>
            </a: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Τμήματος Διοίκησης Επιχειρήσεων (Γρεβενά) ΤΕΙ Δυτικής Μακεδονίας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 descr="C:\Users\panos\AppData\Local\Microsoft\Windows\Temporary Internet Files\Content.IE5\W2FAJP2J\MCj0436321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0" y="5143500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Δικτυακές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Οι εφαρμογές συχνά ακολουθούν </a:t>
            </a:r>
            <a:r>
              <a:rPr lang="el-GR" dirty="0" err="1" smtClean="0"/>
              <a:t>ιδιοκατασκευασμένες</a:t>
            </a:r>
            <a:r>
              <a:rPr lang="el-GR" dirty="0" smtClean="0"/>
              <a:t> (</a:t>
            </a:r>
            <a:r>
              <a:rPr lang="en-US" dirty="0" err="1" smtClean="0"/>
              <a:t>prioprietary</a:t>
            </a:r>
            <a:r>
              <a:rPr lang="el-GR" dirty="0" smtClean="0"/>
              <a:t>) προγραμματιστικές τεχνικές και πρωτόκολλα</a:t>
            </a:r>
          </a:p>
          <a:p>
            <a:pPr lvl="1"/>
            <a:r>
              <a:rPr lang="el-GR" dirty="0" smtClean="0"/>
              <a:t>Πάρα πολλά και ασύμβατα πρότυπα</a:t>
            </a:r>
          </a:p>
          <a:p>
            <a:pPr lvl="1"/>
            <a:r>
              <a:rPr lang="el-GR" dirty="0" smtClean="0"/>
              <a:t>Δυσκολία κλιμάκωσης και επικοινωνίας με άλλες εφαρμογές</a:t>
            </a:r>
          </a:p>
          <a:p>
            <a:pPr lvl="1"/>
            <a:r>
              <a:rPr lang="el-GR" dirty="0" smtClean="0"/>
              <a:t>Συχνή ανάγκη για υπηρεσίες διασύνδεσης εφαρμογών (</a:t>
            </a:r>
            <a:r>
              <a:rPr lang="en-US" dirty="0" smtClean="0"/>
              <a:t>Gateway Services)</a:t>
            </a:r>
            <a:endParaRPr lang="el-GR" dirty="0" smtClean="0"/>
          </a:p>
          <a:p>
            <a:r>
              <a:rPr lang="el-GR" dirty="0" smtClean="0"/>
              <a:t>Χρήση τεχνικών για τη μετατόπιση του υπολογιστικού φόρτου στον </a:t>
            </a:r>
            <a:r>
              <a:rPr lang="en-US" dirty="0" smtClean="0"/>
              <a:t>Server</a:t>
            </a:r>
          </a:p>
          <a:p>
            <a:pPr lvl="1"/>
            <a:r>
              <a:rPr lang="el-GR" dirty="0" smtClean="0"/>
              <a:t>Πιθανά προβλήματα ασφάλειας των δεδομένων</a:t>
            </a:r>
          </a:p>
          <a:p>
            <a:r>
              <a:rPr lang="el-GR" dirty="0" smtClean="0"/>
              <a:t>Υψηλό δικτυακό φόρτο</a:t>
            </a:r>
          </a:p>
          <a:p>
            <a:pPr lvl="1"/>
            <a:r>
              <a:rPr lang="el-GR" dirty="0" smtClean="0"/>
              <a:t>Συχνή μεταφορά δεδομένων της εφαρμογής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Κατανομή Υπολογιστικών Πόρων σε Δικτυακές Εφαρμογές</a:t>
            </a:r>
            <a:endParaRPr lang="el-GR" dirty="0"/>
          </a:p>
        </p:txBody>
      </p:sp>
      <p:pic>
        <p:nvPicPr>
          <p:cNvPr id="13" name="Content Placeholder 8" descr="local_applica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2412" y="2458633"/>
            <a:ext cx="5939175" cy="1899061"/>
          </a:xfrm>
          <a:solidFill>
            <a:schemeClr val="tx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Διαδικτυακές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Οι εφαρμογές είναι εγκατεστημένες σε έναν κεντρικό </a:t>
            </a:r>
            <a:r>
              <a:rPr lang="en-US" dirty="0" smtClean="0"/>
              <a:t>Server</a:t>
            </a:r>
            <a:r>
              <a:rPr lang="el-GR" dirty="0" smtClean="0"/>
              <a:t> και μπορούν να είναι γραμμένες σε (σχεδόν) οποιαδήποτε γλώσσα προγραμματισμού</a:t>
            </a:r>
          </a:p>
          <a:p>
            <a:pPr lvl="1"/>
            <a:r>
              <a:rPr lang="el-GR" dirty="0" smtClean="0"/>
              <a:t>Πιο σημαντικές γλώσσες: </a:t>
            </a:r>
            <a:r>
              <a:rPr lang="en-US" dirty="0" smtClean="0"/>
              <a:t>PHP, ASP.NET, JSP, Perl </a:t>
            </a:r>
          </a:p>
          <a:p>
            <a:r>
              <a:rPr lang="en-US" dirty="0" smtClean="0"/>
              <a:t>O Server </a:t>
            </a:r>
            <a:r>
              <a:rPr lang="el-GR" dirty="0" smtClean="0"/>
              <a:t>κάνει χρήση του πρότυπου πρωτόκολλου επικοινωνίας </a:t>
            </a:r>
            <a:r>
              <a:rPr lang="en-US" dirty="0" smtClean="0"/>
              <a:t>HTTP (HyperText Transfer Protocol)</a:t>
            </a:r>
            <a:r>
              <a:rPr lang="el-GR" dirty="0" smtClean="0"/>
              <a:t>, το οποίο είναι η βάση της υπηρεσίας </a:t>
            </a:r>
            <a:r>
              <a:rPr lang="en-US" dirty="0" smtClean="0"/>
              <a:t>World Wide Web (WWW)</a:t>
            </a:r>
            <a:endParaRPr lang="el-GR" dirty="0" smtClean="0"/>
          </a:p>
          <a:p>
            <a:r>
              <a:rPr lang="el-GR" dirty="0" smtClean="0"/>
              <a:t>Τα πρωτόκολλα επικοινωνίας</a:t>
            </a:r>
            <a:r>
              <a:rPr lang="en-US" dirty="0" smtClean="0"/>
              <a:t> </a:t>
            </a:r>
            <a:r>
              <a:rPr lang="el-GR" dirty="0" smtClean="0"/>
              <a:t>του </a:t>
            </a:r>
            <a:r>
              <a:rPr lang="en-US" dirty="0" smtClean="0"/>
              <a:t>Web</a:t>
            </a:r>
            <a:r>
              <a:rPr lang="el-GR" dirty="0" smtClean="0"/>
              <a:t> είναι καλά καθορισμένα και ελεύθερα διαθέσιμα σε κάθε προγραμματιστή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Διαδικτυακές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Η ανάπτυξη μιας διαδικτυακής εφαρμογής γίνεται πολύ εύκολα σε στάδια, σε σχέση με τύπους εφαρμογών στηριζόμενες σε δυαδικά εκτελέσιμα αρχεία:</a:t>
            </a:r>
          </a:p>
          <a:p>
            <a:pPr lvl="1"/>
            <a:r>
              <a:rPr lang="el-GR" dirty="0" smtClean="0"/>
              <a:t>Η εφαρμογή αποτελείται από πολλά αρχεία πηγαίου κώδικα, τα προγραμματίδια (</a:t>
            </a:r>
            <a:r>
              <a:rPr lang="en-US" dirty="0" smtClean="0"/>
              <a:t>Scripts), </a:t>
            </a:r>
            <a:r>
              <a:rPr lang="el-GR" dirty="0" smtClean="0"/>
              <a:t>τα οποία εκτελούνται δυναμικά από τον ίδιο τον </a:t>
            </a:r>
            <a:r>
              <a:rPr lang="en-US" dirty="0" smtClean="0"/>
              <a:t>Server </a:t>
            </a:r>
            <a:r>
              <a:rPr lang="el-GR" dirty="0" smtClean="0"/>
              <a:t>όταν η λειτουργία τους ζητηθεί</a:t>
            </a:r>
            <a:endParaRPr lang="en-US" dirty="0" smtClean="0"/>
          </a:p>
          <a:p>
            <a:pPr lvl="1"/>
            <a:r>
              <a:rPr lang="el-GR" dirty="0" smtClean="0"/>
              <a:t>Αλλαγές σε ένα προγραμματίδιο υπό Σ.Σ.Π. (Συνθήκες Σωστού Προγραμματισμού) δεν θα πρέπει να επηρεάζουν τη λειτουργία των υπολοίπων</a:t>
            </a:r>
            <a:endParaRPr lang="en-US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Διαδικτυακές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Με εξαίρεση την </a:t>
            </a:r>
            <a:r>
              <a:rPr lang="en-US" dirty="0" smtClean="0"/>
              <a:t>ASP.NET</a:t>
            </a:r>
            <a:r>
              <a:rPr lang="el-GR" dirty="0" smtClean="0"/>
              <a:t>, μια διαδικτυακή εφαρμογή μπορεί να εκτελείται σε έναν </a:t>
            </a:r>
            <a:r>
              <a:rPr lang="en-US" dirty="0" smtClean="0"/>
              <a:t>Web Server </a:t>
            </a:r>
            <a:r>
              <a:rPr lang="el-GR" dirty="0" smtClean="0"/>
              <a:t>(υπηρεσία σε επίπεδο λογισμικού), ανεξάρτητα της χρησιμοποιούμενης για αυτόν υπολογιστικής πλατφόρμας</a:t>
            </a:r>
          </a:p>
          <a:p>
            <a:r>
              <a:rPr lang="el-GR" dirty="0" smtClean="0"/>
              <a:t>Ο </a:t>
            </a:r>
            <a:r>
              <a:rPr lang="en-US" dirty="0" smtClean="0"/>
              <a:t>Client </a:t>
            </a:r>
            <a:r>
              <a:rPr lang="el-GR" dirty="0" smtClean="0"/>
              <a:t>δεν χρειάζεται να γνωρίζει τις χρησιμοποιούμενες από τον </a:t>
            </a:r>
            <a:r>
              <a:rPr lang="en-US" dirty="0" smtClean="0"/>
              <a:t>Web Server </a:t>
            </a:r>
            <a:r>
              <a:rPr lang="el-GR" dirty="0" smtClean="0"/>
              <a:t>τεχνολογίες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Διαδικτυακές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εφαρμογή είναι υπεύθυνη για την επεξεργασία των δεδομένων και σύνταξη των αποτελεσμάτων για εμφάνιση στο χρήστη, σύμφωνα με την πρότυπη γλώσσα σήμανσης εγγράφων υπερκειμένου </a:t>
            </a:r>
            <a:r>
              <a:rPr lang="en-US" dirty="0" smtClean="0"/>
              <a:t>HTML/XHTML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Διαδικτυακές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Ο </a:t>
            </a:r>
            <a:r>
              <a:rPr lang="en-US" dirty="0" smtClean="0"/>
              <a:t>Client </a:t>
            </a:r>
            <a:r>
              <a:rPr lang="el-GR" dirty="0" smtClean="0"/>
              <a:t>είναι επιφορτισμένος μόνο με την απεικόνιση των πληροφοριών του εγγράφου υπερκειμένου</a:t>
            </a:r>
          </a:p>
          <a:p>
            <a:pPr lvl="1"/>
            <a:r>
              <a:rPr lang="el-GR" dirty="0" smtClean="0"/>
              <a:t>Ελάχιστες απαιτήσεις σε επεξεργαστική ισχύ και μνήμη για τον υπολογιστικό σταθμό εργασίας του χρήστη</a:t>
            </a:r>
          </a:p>
          <a:p>
            <a:r>
              <a:rPr lang="el-GR" dirty="0" smtClean="0"/>
              <a:t>Τα έγγραφα υπερκειμένου μπορούν να χρησιμοποιηθούν μέσα από πληθώρα προγραμμάτων πλοήγησης (</a:t>
            </a:r>
            <a:r>
              <a:rPr lang="en-US" dirty="0" smtClean="0"/>
              <a:t>Web Browsers)</a:t>
            </a:r>
            <a:r>
              <a:rPr lang="el-GR" dirty="0" smtClean="0"/>
              <a:t> και ουσιαστικά σε κάθε υπολογιστική πλατφόρμα:</a:t>
            </a:r>
          </a:p>
          <a:p>
            <a:pPr lvl="1"/>
            <a:r>
              <a:rPr lang="el-GR" dirty="0" smtClean="0"/>
              <a:t>Προσωπικοί υπολογιστές</a:t>
            </a:r>
          </a:p>
          <a:p>
            <a:pPr lvl="1"/>
            <a:r>
              <a:rPr lang="el-GR" dirty="0" smtClean="0"/>
              <a:t>Οικιακές συσκευές (από </a:t>
            </a:r>
            <a:r>
              <a:rPr lang="el-GR" dirty="0" err="1" smtClean="0"/>
              <a:t>παιχνιδομηχανές</a:t>
            </a:r>
            <a:r>
              <a:rPr lang="el-GR" dirty="0" smtClean="0"/>
              <a:t> έως ψυγεία)</a:t>
            </a:r>
          </a:p>
          <a:p>
            <a:pPr lvl="1"/>
            <a:r>
              <a:rPr lang="el-GR" dirty="0" smtClean="0"/>
              <a:t>Έξυπνα κινητά τηλέφωνα (</a:t>
            </a:r>
            <a:r>
              <a:rPr lang="en-US" dirty="0" smtClean="0"/>
              <a:t>Smart Phones)</a:t>
            </a:r>
          </a:p>
          <a:p>
            <a:pPr lvl="1"/>
            <a:r>
              <a:rPr lang="el-GR" dirty="0" smtClean="0"/>
              <a:t>Ψηφιακοί Προσωπικοί Βοηθοί (</a:t>
            </a:r>
            <a:r>
              <a:rPr lang="en-US" dirty="0" smtClean="0"/>
              <a:t>PDAs)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Κατανομή Υπολογιστικών Πόρων σε Διαδικτυακές Εφαρμογές</a:t>
            </a:r>
            <a:endParaRPr lang="el-GR" dirty="0"/>
          </a:p>
        </p:txBody>
      </p:sp>
      <p:pic>
        <p:nvPicPr>
          <p:cNvPr id="13" name="Content Placeholder 8" descr="local_applica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5551" y="2458633"/>
            <a:ext cx="5532896" cy="1899061"/>
          </a:xfrm>
          <a:solidFill>
            <a:schemeClr val="tx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Σημαντικές διαδικτυακές εφαρμογές που χρησιμοποιείτε συχνά στις σπουδές σας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44824"/>
            <a:ext cx="7836024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TEI On-line</a:t>
            </a:r>
            <a:endParaRPr lang="el-GR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772816"/>
            <a:ext cx="7560840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Ταυτότητα Μαθήματος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760902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Θεωρία</a:t>
            </a:r>
          </a:p>
          <a:p>
            <a:pPr lvl="1"/>
            <a:r>
              <a:rPr lang="el-GR" dirty="0" smtClean="0"/>
              <a:t>Διδασκόμενα αντικείμενα-τεχνολογίες:</a:t>
            </a:r>
          </a:p>
          <a:p>
            <a:pPr lvl="2"/>
            <a:r>
              <a:rPr lang="en-US" dirty="0" smtClean="0"/>
              <a:t>HTTP</a:t>
            </a:r>
          </a:p>
          <a:p>
            <a:pPr lvl="2"/>
            <a:r>
              <a:rPr lang="en-US" dirty="0" smtClean="0"/>
              <a:t>HTML/XHTML</a:t>
            </a:r>
          </a:p>
          <a:p>
            <a:pPr lvl="2"/>
            <a:r>
              <a:rPr lang="en-US" dirty="0" smtClean="0"/>
              <a:t>CSS</a:t>
            </a:r>
          </a:p>
          <a:p>
            <a:pPr lvl="2"/>
            <a:r>
              <a:rPr lang="en-US" dirty="0" smtClean="0"/>
              <a:t>PHP/MySQL</a:t>
            </a:r>
            <a:endParaRPr lang="el-GR" dirty="0" smtClean="0"/>
          </a:p>
          <a:p>
            <a:pPr lvl="2"/>
            <a:r>
              <a:rPr lang="en-US" dirty="0" err="1" smtClean="0"/>
              <a:t>Javascript</a:t>
            </a:r>
            <a:endParaRPr lang="el-GR" dirty="0" smtClean="0"/>
          </a:p>
          <a:p>
            <a:pPr lvl="2"/>
            <a:r>
              <a:rPr lang="en-US" dirty="0" smtClean="0"/>
              <a:t>XML</a:t>
            </a:r>
            <a:endParaRPr lang="el-GR" dirty="0" smtClean="0"/>
          </a:p>
          <a:p>
            <a:r>
              <a:rPr lang="el-GR" dirty="0" smtClean="0"/>
              <a:t>Εργαστήριο</a:t>
            </a:r>
            <a:endParaRPr lang="en-US" dirty="0" smtClean="0"/>
          </a:p>
          <a:p>
            <a:pPr lvl="1"/>
            <a:r>
              <a:rPr lang="el-GR" dirty="0" smtClean="0"/>
              <a:t>Εφαρμογή των γνώσεων της θεωρίας για την ανάπτυξη πρακτικών εφαρμογών σε απλό επίπεδο</a:t>
            </a:r>
          </a:p>
          <a:p>
            <a:pPr lvl="1"/>
            <a:r>
              <a:rPr lang="el-GR" dirty="0" smtClean="0"/>
              <a:t>Χρήση περιβάλλοντος ανάπτυξης:</a:t>
            </a:r>
          </a:p>
          <a:p>
            <a:pPr lvl="2"/>
            <a:r>
              <a:rPr lang="en-US" dirty="0" smtClean="0"/>
              <a:t>Dreamweaver</a:t>
            </a:r>
          </a:p>
          <a:p>
            <a:pPr lvl="2"/>
            <a:r>
              <a:rPr lang="en-US" dirty="0" err="1" smtClean="0"/>
              <a:t>Editplus</a:t>
            </a:r>
            <a:endParaRPr lang="en-US" dirty="0" smtClean="0"/>
          </a:p>
          <a:p>
            <a:pPr lvl="2"/>
            <a:r>
              <a:rPr lang="en-US" dirty="0" smtClean="0"/>
              <a:t>Notepad++</a:t>
            </a:r>
            <a:endParaRPr lang="en-US" dirty="0" smtClean="0"/>
          </a:p>
          <a:p>
            <a:pPr lvl="1"/>
            <a:r>
              <a:rPr lang="el-GR" dirty="0" smtClean="0"/>
              <a:t>Εξέταση τελικής εργασίας εξαμήνου (πλήρης εφαρμογή των θεωρητικών και πρακτικών γνώσεων)</a:t>
            </a:r>
            <a:endParaRPr lang="el-GR" dirty="0"/>
          </a:p>
        </p:txBody>
      </p:sp>
      <p:pic>
        <p:nvPicPr>
          <p:cNvPr id="6147" name="Picture 3" descr="C:\Users\panos\AppData\Local\Microsoft\Windows\Temporary Internet Files\Content.IE5\Z9KG1G9D\MCj0433932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0"/>
            <a:ext cx="1714500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https://ba-g.teiwm.gr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62" y="1484784"/>
            <a:ext cx="8664875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GKEL</a:t>
            </a:r>
            <a:br>
              <a:rPr lang="en-US" dirty="0" smtClean="0"/>
            </a:br>
            <a:r>
              <a:rPr lang="en-US" dirty="0" smtClean="0"/>
              <a:t>(https://gkel.teipir.gr)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200" y="0"/>
            <a:ext cx="8892000" cy="683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Τρόποι Επικοινωνίας</a:t>
            </a: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722437"/>
            <a:ext cx="4043362" cy="4525963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mtClean="0"/>
              <a:t>Μέσω προσωπικού μηνύματος στο σύστημα Ηλέκτρα: </a:t>
            </a:r>
            <a:r>
              <a:rPr lang="en-US" smtClean="0"/>
              <a:t>username panos</a:t>
            </a:r>
            <a:endParaRPr lang="en-US" dirty="0" smtClean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" y="25259"/>
            <a:ext cx="8604000" cy="66143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Τρόποι Επικοινωνίας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 smtClean="0"/>
              <a:t>Μέσω υπηρεσίας άμεσης προσωπικής επικοινωνίας </a:t>
            </a:r>
            <a:r>
              <a:rPr lang="en-US" dirty="0" smtClean="0"/>
              <a:t>Electra Jabber IM: </a:t>
            </a:r>
            <a:r>
              <a:rPr lang="el-GR" dirty="0" smtClean="0"/>
              <a:t> </a:t>
            </a:r>
            <a:r>
              <a:rPr lang="en-US" dirty="0" smtClean="0"/>
              <a:t>username panos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8640960" cy="66247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" y="116632"/>
            <a:ext cx="8813519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32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Τρόποι Επικοινωνίας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Μέσω δημόσιων συζητήσεων του μαθήματος με βάση τους ακόλουθους κανόνες για καλύτερη αναζήτηση πληροφοριών:</a:t>
            </a:r>
          </a:p>
          <a:p>
            <a:pPr lvl="1"/>
            <a:r>
              <a:rPr lang="el-GR" dirty="0" smtClean="0"/>
              <a:t>Δεν γίνεται χρήση </a:t>
            </a:r>
            <a:r>
              <a:rPr lang="en-US" dirty="0" err="1" smtClean="0"/>
              <a:t>Greeklish</a:t>
            </a:r>
            <a:r>
              <a:rPr lang="el-GR" dirty="0" smtClean="0"/>
              <a:t> </a:t>
            </a:r>
          </a:p>
          <a:p>
            <a:pPr lvl="1"/>
            <a:r>
              <a:rPr lang="el-GR" dirty="0" smtClean="0"/>
              <a:t>Δεν κάνετε αποκλειστική χρήση κεφαλαίων χαρακτήρων</a:t>
            </a:r>
          </a:p>
          <a:p>
            <a:pPr lvl="1"/>
            <a:r>
              <a:rPr lang="el-GR" dirty="0" smtClean="0"/>
              <a:t>Γράφετε πάντα στην κατάλληλη ενότητα (θεωρία ή εργαστήριο αντίστοιχα)</a:t>
            </a:r>
          </a:p>
          <a:p>
            <a:pPr lvl="1"/>
            <a:r>
              <a:rPr lang="el-GR" dirty="0" smtClean="0"/>
              <a:t>Δίνετε αναλυτικά τις ερωτήσεις σας έχοντας σπαταλήσει τουλάχιστον 2 λεπτά κατά τη συγγραφή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Ενημερώσεις για το μάθημα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Ελέγχετε καθημερινά το σύστημα </a:t>
            </a:r>
            <a:r>
              <a:rPr lang="en-US" dirty="0" smtClean="0"/>
              <a:t>eclass.teiwm.gr</a:t>
            </a:r>
            <a:r>
              <a:rPr lang="el-GR" dirty="0" smtClean="0"/>
              <a:t> </a:t>
            </a:r>
            <a:r>
              <a:rPr lang="el-GR" dirty="0" smtClean="0"/>
              <a:t>για ανακοινώσεις, αρχεία και συζητήσεις μαθήματος</a:t>
            </a:r>
          </a:p>
          <a:p>
            <a:r>
              <a:rPr lang="el-GR" dirty="0" smtClean="0"/>
              <a:t>Ορίστε στις ρυθμίσεις του συστήματος ένα </a:t>
            </a:r>
            <a:r>
              <a:rPr lang="en-US" dirty="0" smtClean="0"/>
              <a:t>email </a:t>
            </a:r>
            <a:r>
              <a:rPr lang="el-GR" dirty="0" smtClean="0"/>
              <a:t>που όντως χρησιμοποιείτε και ελέγχετε </a:t>
            </a:r>
            <a:r>
              <a:rPr lang="el-GR" dirty="0" smtClean="0"/>
              <a:t>τακτικά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πρώτου μαθήματος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dirty="0" smtClean="0"/>
              <a:t>Ευχαριστώ για την παρουσία σας. </a:t>
            </a:r>
          </a:p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l-GR" dirty="0" smtClean="0"/>
              <a:t>Αναμένω την επόμενη μας συνάντηση για το εξάμηνο αυτό.</a:t>
            </a:r>
            <a:endParaRPr lang="el-GR" dirty="0"/>
          </a:p>
        </p:txBody>
      </p:sp>
      <p:pic>
        <p:nvPicPr>
          <p:cNvPr id="8196" name="Picture 4" descr="C:\Users\panos\AppData\Local\Microsoft\Windows\Temporary Internet Files\Content.IE5\W2FAJP2J\MPj0438552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4018057"/>
            <a:ext cx="3521704" cy="2642955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Μαθήματος</a:t>
            </a:r>
            <a:endParaRPr lang="el-GR" dirty="0"/>
          </a:p>
        </p:txBody>
      </p:sp>
      <p:pic>
        <p:nvPicPr>
          <p:cNvPr id="6" name="Content Placeholder 5" descr="BookCo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111" y="1772816"/>
            <a:ext cx="8207133" cy="47108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Τύποι Εφαρμογών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mtClean="0"/>
              <a:t>Τοπικές Εφαρμογές</a:t>
            </a:r>
            <a:r>
              <a:rPr lang="en-US" smtClean="0"/>
              <a:t> (Local Applications)</a:t>
            </a:r>
          </a:p>
          <a:p>
            <a:r>
              <a:rPr lang="el-GR" smtClean="0"/>
              <a:t>Δικτυακές Εφαρμογές</a:t>
            </a:r>
            <a:r>
              <a:rPr lang="en-US" smtClean="0"/>
              <a:t> (Network Applications)</a:t>
            </a:r>
            <a:endParaRPr lang="el-GR" smtClean="0"/>
          </a:p>
          <a:p>
            <a:r>
              <a:rPr lang="el-GR" smtClean="0"/>
              <a:t>Διαδικτυακές Εφαρμογές (</a:t>
            </a:r>
            <a:r>
              <a:rPr lang="en-US" smtClean="0"/>
              <a:t>Web Applications)</a:t>
            </a:r>
            <a:endParaRPr lang="el-GR" dirty="0"/>
          </a:p>
        </p:txBody>
      </p:sp>
      <p:pic>
        <p:nvPicPr>
          <p:cNvPr id="9219" name="Picture 3" descr="C:\Users\panos\AppData\Local\Microsoft\Windows\Temporary Internet Files\Content.IE5\W2FAJP2J\MCBD06782_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3226794"/>
            <a:ext cx="2574159" cy="3457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Τοπικές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Η εφαρμογή είναι εγκατεστημένη στο σκληρό δίσκο του τοπικού υπολογιστή του χρήστη</a:t>
            </a:r>
          </a:p>
          <a:p>
            <a:pPr lvl="1"/>
            <a:r>
              <a:rPr lang="el-GR" dirty="0" smtClean="0"/>
              <a:t>Κάθε χρήστης σε μια εταιρεία θα πρέπει να έχει ένα εγκατεστημένο αντίγραφο της εφαρμογής στο δικό του υπολογιστή</a:t>
            </a:r>
          </a:p>
          <a:p>
            <a:pPr lvl="2"/>
            <a:r>
              <a:rPr lang="el-GR" dirty="0" smtClean="0"/>
              <a:t>Υψηλό κόστος εγκατάστασης-συντήρησης</a:t>
            </a:r>
          </a:p>
          <a:p>
            <a:pPr lvl="2"/>
            <a:r>
              <a:rPr lang="el-GR" dirty="0" smtClean="0"/>
              <a:t>Αναβαθμίσεις της εφαρμογής πρέπει να γίνονται σε κάθε υπολογιστή ξεχωριστά</a:t>
            </a:r>
          </a:p>
          <a:p>
            <a:r>
              <a:rPr lang="el-GR" dirty="0" smtClean="0"/>
              <a:t>Η εφαρμογή είναι στενά συνδεδεμένη σε δυαδικό επίπεδο με το λειτουργικό σύστημα και την αρχιτεκτονική του υπολογιστή του χρήστη</a:t>
            </a:r>
          </a:p>
          <a:p>
            <a:pPr lvl="1"/>
            <a:r>
              <a:rPr lang="el-GR" dirty="0" smtClean="0"/>
              <a:t>Η εφαρμογή δεν μπορεί να χρησιμοποιηθεί άμεσα σε άλλη υπολογιστική πλατφόρμα (εξαιρούνται εφαρμογές γραμμένες σε </a:t>
            </a:r>
            <a:r>
              <a:rPr lang="en-US" dirty="0" smtClean="0"/>
              <a:t>Java)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Τοπικές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Αποθήκευση δεδομένων σε τοπικές αποθηκευτικές μονάδες</a:t>
            </a:r>
            <a:endParaRPr lang="en-US" dirty="0" smtClean="0"/>
          </a:p>
          <a:p>
            <a:pPr lvl="1"/>
            <a:r>
              <a:rPr lang="el-GR" dirty="0" smtClean="0"/>
              <a:t>Τα δεδομένα ανήκουν στο χρήστη και η πρόσβαση σε αυτά από άλλους χρήστες απαιτεί την παύση εργασίας σε αυτά από τον αρχικό χρήστη (</a:t>
            </a:r>
            <a:r>
              <a:rPr lang="en-US" dirty="0" smtClean="0"/>
              <a:t>off-line data sharing)</a:t>
            </a:r>
            <a:endParaRPr lang="el-GR" dirty="0" smtClean="0"/>
          </a:p>
          <a:p>
            <a:pPr lvl="1"/>
            <a:r>
              <a:rPr lang="el-GR" dirty="0" smtClean="0"/>
              <a:t>Η τήρηση ενημερωμένων αντιγράφων για όλους τους χρήστες είναι προβληματική διαδικασία</a:t>
            </a:r>
          </a:p>
          <a:p>
            <a:r>
              <a:rPr lang="el-GR" dirty="0" smtClean="0"/>
              <a:t>Επεξεργασία δεδομένων από την τοπική μονάδα επεξεργασίας</a:t>
            </a:r>
          </a:p>
          <a:p>
            <a:pPr lvl="1"/>
            <a:r>
              <a:rPr lang="el-GR" dirty="0" smtClean="0"/>
              <a:t>Ανάγκη για ισχυρούς-ακριβούς υπολογιστές σε κάθε θέση εργασίας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Κατανομή Υπολογιστικών Πόρων σε Τοπικές Εφαρμογές</a:t>
            </a:r>
            <a:endParaRPr lang="el-GR" dirty="0"/>
          </a:p>
        </p:txBody>
      </p:sp>
      <p:pic>
        <p:nvPicPr>
          <p:cNvPr id="13" name="Content Placeholder 8" descr="local_applications.eps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58633"/>
            <a:ext cx="8229600" cy="1899061"/>
          </a:xfrm>
          <a:solidFill>
            <a:schemeClr val="tx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Δικτυακές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Οι εφαρμογές ακολουθούν το μοντέλο </a:t>
            </a:r>
            <a:r>
              <a:rPr lang="en-US" dirty="0" smtClean="0"/>
              <a:t>Client-Server</a:t>
            </a:r>
            <a:endParaRPr lang="el-GR" dirty="0" smtClean="0"/>
          </a:p>
          <a:p>
            <a:pPr lvl="1"/>
            <a:r>
              <a:rPr lang="el-GR" dirty="0" smtClean="0"/>
              <a:t>Μια εφαρμογή για τον τοπικό υπολογιστή (</a:t>
            </a:r>
            <a:r>
              <a:rPr lang="en-US" dirty="0" smtClean="0"/>
              <a:t>Client) </a:t>
            </a:r>
            <a:r>
              <a:rPr lang="el-GR" dirty="0" smtClean="0"/>
              <a:t>που επικοινωνεί μέσω </a:t>
            </a:r>
            <a:r>
              <a:rPr lang="en-US" dirty="0" smtClean="0"/>
              <a:t>TCP/IP</a:t>
            </a:r>
            <a:r>
              <a:rPr lang="el-GR" dirty="0" smtClean="0"/>
              <a:t> με την εφαρμογή του κεντρικού δικτυακού υπολογιστή </a:t>
            </a:r>
            <a:r>
              <a:rPr lang="en-US" dirty="0" smtClean="0"/>
              <a:t>(Server)</a:t>
            </a:r>
            <a:endParaRPr lang="el-GR" dirty="0" smtClean="0"/>
          </a:p>
        </p:txBody>
      </p:sp>
      <p:pic>
        <p:nvPicPr>
          <p:cNvPr id="7" name="Content Placeholder 6" descr="fig1_5.eps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06499"/>
            <a:ext cx="4038600" cy="3957839"/>
          </a:xfrm>
          <a:solidFill>
            <a:schemeClr val="tx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Δικτυακές Εφαρμογές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Η αποθήκευση των δεδομένων της εφαρμογής μπορεί να γίνεται τοπικά ή δικτυακά στον </a:t>
            </a:r>
            <a:r>
              <a:rPr lang="en-US" dirty="0" smtClean="0"/>
              <a:t>Server</a:t>
            </a:r>
            <a:endParaRPr lang="el-GR" dirty="0" smtClean="0"/>
          </a:p>
          <a:p>
            <a:pPr lvl="1"/>
            <a:r>
              <a:rPr lang="el-GR" dirty="0" smtClean="0"/>
              <a:t>Προτείνεται η απομακρυσμένη αποθήκευση για λόγους κοινής πρόσβασης στα δεδομένα μεταξύ χρηστών της εφαρμογής</a:t>
            </a:r>
          </a:p>
          <a:p>
            <a:pPr lvl="1"/>
            <a:r>
              <a:rPr lang="el-GR" dirty="0" smtClean="0"/>
              <a:t>Αναβαθμίσεις της εφαρμογής απαιτούν:</a:t>
            </a:r>
          </a:p>
          <a:p>
            <a:pPr lvl="2"/>
            <a:r>
              <a:rPr lang="el-GR" dirty="0" smtClean="0"/>
              <a:t>την επέμβαση στον </a:t>
            </a:r>
            <a:r>
              <a:rPr lang="en-US" dirty="0" smtClean="0"/>
              <a:t>Server </a:t>
            </a:r>
            <a:r>
              <a:rPr lang="el-GR" dirty="0" smtClean="0"/>
              <a:t>στην καλύτερη περίπτωση,</a:t>
            </a:r>
          </a:p>
          <a:p>
            <a:pPr lvl="2"/>
            <a:r>
              <a:rPr lang="el-GR" dirty="0" smtClean="0"/>
              <a:t>σε κάθε υπολογιστή εργασίας ξεχωριστά στη χειρότερη περίπτωση</a:t>
            </a:r>
          </a:p>
          <a:p>
            <a:r>
              <a:rPr lang="el-GR" dirty="0" smtClean="0"/>
              <a:t>Η εφαρμογή εκτελείται εν μέρει στον τοπικό υπολογιστή και χρησιμοποιεί τοπικούς πόρους για την εκτέλεση μεγάλου συχνά μέρους του υπολογιστικού φόρτου των ενεργειών του χρήστη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946</TotalTime>
  <Words>871</Words>
  <Application>Microsoft Office PowerPoint</Application>
  <PresentationFormat>Προβολή στην οθόνη (4:3)</PresentationFormat>
  <Paragraphs>108</Paragraphs>
  <Slides>27</Slides>
  <Notes>1</Notes>
  <HiddenSlides>3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3" baseType="lpstr">
      <vt:lpstr>Calibri</vt:lpstr>
      <vt:lpstr>Verdana</vt:lpstr>
      <vt:lpstr>Century Gothic</vt:lpstr>
      <vt:lpstr>Arial</vt:lpstr>
      <vt:lpstr>Wingdings 2</vt:lpstr>
      <vt:lpstr>Verve</vt:lpstr>
      <vt:lpstr>Ανάπτυξη Διαδικτυακών Εφαρμογών I</vt:lpstr>
      <vt:lpstr>Ταυτότητα Μαθήματος</vt:lpstr>
      <vt:lpstr>Βιβλιογραφία Μαθήματος</vt:lpstr>
      <vt:lpstr>Τύποι Εφαρμογών</vt:lpstr>
      <vt:lpstr>Τοπικές Εφαρμογές</vt:lpstr>
      <vt:lpstr>Τοπικές Εφαρμογές</vt:lpstr>
      <vt:lpstr>Κατανομή Υπολογιστικών Πόρων σε Τοπικές Εφαρμογές</vt:lpstr>
      <vt:lpstr>Δικτυακές Εφαρμογές</vt:lpstr>
      <vt:lpstr>Δικτυακές Εφαρμογές</vt:lpstr>
      <vt:lpstr>Δικτυακές Εφαρμογές</vt:lpstr>
      <vt:lpstr>Κατανομή Υπολογιστικών Πόρων σε Δικτυακές Εφαρμογές</vt:lpstr>
      <vt:lpstr>Διαδικτυακές Εφαρμογές</vt:lpstr>
      <vt:lpstr>Διαδικτυακές Εφαρμογές</vt:lpstr>
      <vt:lpstr>Διαδικτυακές Εφαρμογές</vt:lpstr>
      <vt:lpstr>Διαδικτυακές Εφαρμογές</vt:lpstr>
      <vt:lpstr>Διαδικτυακές Εφαρμογές</vt:lpstr>
      <vt:lpstr>Κατανομή Υπολογιστικών Πόρων σε Διαδικτυακές Εφαρμογές</vt:lpstr>
      <vt:lpstr>Σημαντικές διαδικτυακές εφαρμογές που χρησιμοποιείτε συχνά στις σπουδές σας</vt:lpstr>
      <vt:lpstr>TEI On-line</vt:lpstr>
      <vt:lpstr>https://ba-g.teiwm.gr</vt:lpstr>
      <vt:lpstr>GKEL (https://gkel.teipir.gr)</vt:lpstr>
      <vt:lpstr>Τρόποι Επικοινωνίας</vt:lpstr>
      <vt:lpstr>Τρόποι Επικοινωνίας</vt:lpstr>
      <vt:lpstr>Παρουσίαση του PowerPoint</vt:lpstr>
      <vt:lpstr>Τρόποι Επικοινωνίας</vt:lpstr>
      <vt:lpstr>Ενημερώσεις για το μάθημα</vt:lpstr>
      <vt:lpstr>Τέλος πρώτου μαθήματος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Ανάπτυξη Διαδικτυακών Εφαρμογών</dc:title>
  <dc:creator>panos</dc:creator>
  <cp:lastModifiedBy>User</cp:lastModifiedBy>
  <cp:revision>45</cp:revision>
  <dcterms:created xsi:type="dcterms:W3CDTF">2007-09-03T08:00:47Z</dcterms:created>
  <dcterms:modified xsi:type="dcterms:W3CDTF">2018-10-08T14:10:03Z</dcterms:modified>
</cp:coreProperties>
</file>