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9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300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4EC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162" autoAdjust="0"/>
    <p:restoredTop sz="94660"/>
  </p:normalViewPr>
  <p:slideViewPr>
    <p:cSldViewPr>
      <p:cViewPr varScale="1">
        <p:scale>
          <a:sx n="51" d="100"/>
          <a:sy n="51" d="100"/>
        </p:scale>
        <p:origin x="-132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63926-DA58-4678-84A2-21A4492EBF6A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63FEC-86AF-4E76-B468-C0BAEA08627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9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398C-676A-4CFD-9C21-B66ABAC6311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FA28-22E0-4EBE-8986-FF9F045035B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2A71B-120D-4A4C-AFB8-C611EBE6DD1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F980-CEB5-4195-A0FC-5E2DAFFA62D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492E-CEEE-48B6-AA71-DC0F9F96167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11E7-855D-4861-ABA3-4219B67ACC0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ECD5-AB32-49EB-8631-0FE0FC7ED90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97515-2225-426B-8526-E963B3DF869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0795-D493-44F0-8F84-DF6E34B4FD9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AF40-E974-44FF-85DC-9EF68A60EE1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93D7-E5A7-4F00-A2AA-86253D25CD9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B24A3-C19F-4A1A-B42A-5AB0D42D358C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DCFE-0B9D-45EB-8EB2-E9054B2189B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2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8193" name="WordArt 1"/>
          <p:cNvSpPr>
            <a:spLocks noChangeArrowheads="1" noChangeShapeType="1" noTextEdit="1"/>
          </p:cNvSpPr>
          <p:nvPr/>
        </p:nvSpPr>
        <p:spPr bwMode="auto">
          <a:xfrm>
            <a:off x="2571736" y="285728"/>
            <a:ext cx="928694" cy="285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2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9"/>
            <a:ext cx="300039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3, 1, 5, 2, 4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Comic Sans MS" pitchFamily="66" charset="0"/>
              </a:rPr>
              <a:t>1.</a:t>
            </a:r>
            <a:r>
              <a:rPr lang="en-US" sz="2400" dirty="0" smtClean="0">
                <a:latin typeface="Comic Sans MS" pitchFamily="66" charset="0"/>
              </a:rPr>
              <a:t>The purpose of a CV is to impress the potential employer. </a:t>
            </a:r>
            <a:r>
              <a:rPr lang="en-US" sz="2400" b="1" dirty="0" smtClean="0">
                <a:latin typeface="Comic Sans MS" pitchFamily="66" charset="0"/>
              </a:rPr>
              <a:t>2.</a:t>
            </a:r>
            <a:r>
              <a:rPr lang="en-US" sz="2400" dirty="0" smtClean="0">
                <a:latin typeface="Comic Sans MS" pitchFamily="66" charset="0"/>
              </a:rPr>
              <a:t>The purpose of job advertisements is to attract suitable qualified candidates. </a:t>
            </a:r>
            <a:r>
              <a:rPr lang="en-US" sz="2400" b="1" dirty="0" smtClean="0">
                <a:latin typeface="Comic Sans MS" pitchFamily="66" charset="0"/>
              </a:rPr>
              <a:t>3.</a:t>
            </a:r>
            <a:r>
              <a:rPr lang="en-US" sz="2400" dirty="0" smtClean="0">
                <a:latin typeface="Comic Sans MS" pitchFamily="66" charset="0"/>
              </a:rPr>
              <a:t>They appear in various offline and online media. </a:t>
            </a:r>
            <a:r>
              <a:rPr lang="en-US" sz="2400" b="1" dirty="0" smtClean="0">
                <a:latin typeface="Comic Sans MS" pitchFamily="66" charset="0"/>
              </a:rPr>
              <a:t>4.</a:t>
            </a:r>
            <a:r>
              <a:rPr lang="en-US" sz="2400" dirty="0" smtClean="0">
                <a:latin typeface="Comic Sans MS" pitchFamily="66" charset="0"/>
              </a:rPr>
              <a:t>The main parts are: the profile of the company, the profile of the required candidate, the details of the post and the practical details. </a:t>
            </a:r>
            <a:r>
              <a:rPr lang="en-US" sz="2400" b="1" dirty="0" smtClean="0">
                <a:latin typeface="Comic Sans MS" pitchFamily="66" charset="0"/>
              </a:rPr>
              <a:t>5.</a:t>
            </a:r>
            <a:r>
              <a:rPr lang="en-US" sz="2400" dirty="0" smtClean="0">
                <a:latin typeface="Comic Sans MS" pitchFamily="66" charset="0"/>
              </a:rPr>
              <a:t>It includes anything from size, product, field of operations to management philosophy. </a:t>
            </a:r>
            <a:r>
              <a:rPr lang="en-US" sz="2400" b="1" dirty="0" smtClean="0">
                <a:latin typeface="Comic Sans MS" pitchFamily="66" charset="0"/>
              </a:rPr>
              <a:t>6.</a:t>
            </a:r>
            <a:r>
              <a:rPr lang="en-US" sz="2400" dirty="0" smtClean="0">
                <a:latin typeface="Comic Sans MS" pitchFamily="66" charset="0"/>
              </a:rPr>
              <a:t>He must be aware of his qualifications, knowledge and experience. </a:t>
            </a:r>
            <a:r>
              <a:rPr lang="en-US" sz="2400" b="1" dirty="0" smtClean="0">
                <a:latin typeface="Comic Sans MS" pitchFamily="66" charset="0"/>
              </a:rPr>
              <a:t>7.</a:t>
            </a:r>
            <a:r>
              <a:rPr lang="en-US" sz="2400" dirty="0" smtClean="0">
                <a:latin typeface="Comic Sans MS" pitchFamily="66" charset="0"/>
              </a:rPr>
              <a:t>It wants to fill the post of print production manager. </a:t>
            </a:r>
            <a:r>
              <a:rPr lang="en-US" sz="2400" b="1" dirty="0" smtClean="0">
                <a:latin typeface="Comic Sans MS" pitchFamily="66" charset="0"/>
              </a:rPr>
              <a:t>8.</a:t>
            </a:r>
            <a:r>
              <a:rPr lang="en-US" sz="2400" dirty="0" smtClean="0">
                <a:latin typeface="Comic Sans MS" pitchFamily="66" charset="0"/>
              </a:rPr>
              <a:t>The director's is. </a:t>
            </a:r>
            <a:r>
              <a:rPr lang="en-US" sz="2400" b="1" dirty="0" smtClean="0">
                <a:latin typeface="Comic Sans MS" pitchFamily="66" charset="0"/>
              </a:rPr>
              <a:t>9.</a:t>
            </a:r>
            <a:r>
              <a:rPr lang="en-US" sz="2400" dirty="0" smtClean="0">
                <a:latin typeface="Comic Sans MS" pitchFamily="66" charset="0"/>
              </a:rPr>
              <a:t>They must have experience in cost-effective management. </a:t>
            </a:r>
            <a:r>
              <a:rPr lang="en-US" sz="2400" b="1" dirty="0" smtClean="0">
                <a:latin typeface="Comic Sans MS" pitchFamily="66" charset="0"/>
              </a:rPr>
              <a:t>10.</a:t>
            </a:r>
            <a:r>
              <a:rPr lang="en-US" sz="2400" dirty="0" smtClean="0">
                <a:latin typeface="Comic Sans MS" pitchFamily="66" charset="0"/>
              </a:rPr>
              <a:t>They offer a company car and a pension scheme.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10" name="9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58" y="785794"/>
            <a:ext cx="8429684" cy="547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pPr>
              <a:lnSpc>
                <a:spcPct val="150000"/>
              </a:lnSpc>
            </a:pPr>
            <a:r>
              <a:rPr lang="en-GB" sz="2400" b="1" dirty="0" smtClean="0"/>
              <a:t>1.</a:t>
            </a:r>
            <a:r>
              <a:rPr lang="en-GB" sz="2400" dirty="0" smtClean="0"/>
              <a:t> The purpose of an advert is to </a:t>
            </a:r>
            <a:r>
              <a:rPr lang="en-GB" sz="2400" b="1" dirty="0" smtClean="0"/>
              <a:t>attract</a:t>
            </a:r>
            <a:r>
              <a:rPr lang="en-GB" sz="2400" dirty="0" smtClean="0"/>
              <a:t> the reader’s attention.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2.</a:t>
            </a:r>
            <a:r>
              <a:rPr lang="en-GB" sz="2400" dirty="0" smtClean="0"/>
              <a:t> A well organised CV impresses the potential future </a:t>
            </a:r>
            <a:r>
              <a:rPr lang="en-GB" sz="2400" b="1" dirty="0" smtClean="0"/>
              <a:t>employers</a:t>
            </a:r>
            <a:r>
              <a:rPr lang="en-GB" sz="2400" dirty="0" smtClean="0"/>
              <a:t>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3.</a:t>
            </a:r>
            <a:r>
              <a:rPr lang="en-GB" sz="2400" dirty="0" smtClean="0"/>
              <a:t> A </a:t>
            </a:r>
            <a:r>
              <a:rPr lang="en-GB" sz="2400" b="1" dirty="0" smtClean="0"/>
              <a:t>local </a:t>
            </a:r>
            <a:r>
              <a:rPr lang="en-GB" sz="2400" dirty="0" smtClean="0"/>
              <a:t>newspaper refers to the news of a small community.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4.</a:t>
            </a:r>
            <a:r>
              <a:rPr lang="en-GB" sz="2400" dirty="0" smtClean="0"/>
              <a:t> The job title appears at the </a:t>
            </a:r>
            <a:r>
              <a:rPr lang="en-GB" sz="2400" b="1" dirty="0" smtClean="0"/>
              <a:t>top</a:t>
            </a:r>
            <a:r>
              <a:rPr lang="en-GB" sz="2400" dirty="0" smtClean="0"/>
              <a:t> of the advert.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5.</a:t>
            </a:r>
            <a:r>
              <a:rPr lang="en-GB" sz="2400" dirty="0" smtClean="0"/>
              <a:t> A </a:t>
            </a:r>
            <a:r>
              <a:rPr lang="en-GB" sz="2400" b="1" dirty="0" smtClean="0"/>
              <a:t>high</a:t>
            </a:r>
            <a:r>
              <a:rPr lang="en-GB" sz="2400" dirty="0" smtClean="0"/>
              <a:t> salary always attracts candidates.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6.</a:t>
            </a:r>
            <a:r>
              <a:rPr lang="en-GB" sz="2400" dirty="0" smtClean="0"/>
              <a:t> The </a:t>
            </a:r>
            <a:r>
              <a:rPr lang="en-GB" sz="2400" b="1" dirty="0" smtClean="0"/>
              <a:t>print</a:t>
            </a:r>
            <a:r>
              <a:rPr lang="en-GB" sz="2400" dirty="0" smtClean="0"/>
              <a:t> company is looking for an experienced manager.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7.</a:t>
            </a:r>
            <a:r>
              <a:rPr lang="en-GB" sz="2400" dirty="0" smtClean="0"/>
              <a:t> The ideal applicant must have at least </a:t>
            </a:r>
            <a:r>
              <a:rPr lang="en-GB" sz="2400" b="1" dirty="0" smtClean="0"/>
              <a:t>three</a:t>
            </a:r>
            <a:r>
              <a:rPr lang="en-GB" sz="2400" dirty="0" smtClean="0"/>
              <a:t> years experience.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8.</a:t>
            </a:r>
            <a:r>
              <a:rPr lang="en-GB" sz="2400" dirty="0" smtClean="0"/>
              <a:t> Good knowledge of English is </a:t>
            </a:r>
            <a:r>
              <a:rPr lang="en-GB" sz="2400" b="1" dirty="0" smtClean="0"/>
              <a:t>essential</a:t>
            </a:r>
            <a:r>
              <a:rPr lang="en-GB" sz="2400" dirty="0" smtClean="0"/>
              <a:t>.</a:t>
            </a:r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57224" y="1426961"/>
            <a:ext cx="7286676" cy="599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.to outline,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.candidate/applicant,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.advertisement,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.bonus,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.duty,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.vital,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.recruitment,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.personnel/staff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.pay,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.income,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.salary,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.wage,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.compensation,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.fees,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.bonus,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.profit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671691"/>
            <a:ext cx="8358246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Ex.6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GB" sz="2400" dirty="0" smtClean="0"/>
              <a:t>A large Gas company is looking for a </a:t>
            </a:r>
            <a:r>
              <a:rPr lang="en-GB" sz="2400" b="1" dirty="0" smtClean="0"/>
              <a:t>full time/part time</a:t>
            </a:r>
            <a:r>
              <a:rPr lang="en-GB" sz="2400" dirty="0" smtClean="0"/>
              <a:t> person to work </a:t>
            </a:r>
            <a:r>
              <a:rPr lang="en-GB" sz="2400" b="1" dirty="0" smtClean="0"/>
              <a:t>day or night Monday through Friday</a:t>
            </a:r>
            <a:r>
              <a:rPr lang="en-GB" sz="2400" dirty="0" smtClean="0"/>
              <a:t> and </a:t>
            </a:r>
            <a:r>
              <a:rPr lang="en-GB" sz="2400" b="1" dirty="0" smtClean="0"/>
              <a:t>5 evenings per month</a:t>
            </a:r>
            <a:r>
              <a:rPr lang="en-GB" sz="2400" dirty="0" smtClean="0"/>
              <a:t> in the Sales </a:t>
            </a:r>
            <a:r>
              <a:rPr lang="en-GB" sz="2400" b="1" dirty="0" smtClean="0"/>
              <a:t>Department</a:t>
            </a:r>
            <a:r>
              <a:rPr lang="en-GB" sz="2400" dirty="0" smtClean="0"/>
              <a:t> of the company. The successful applicant must have a </a:t>
            </a:r>
            <a:r>
              <a:rPr lang="en-GB" sz="2400" b="1" dirty="0" smtClean="0"/>
              <a:t>High School diploma minimum</a:t>
            </a:r>
            <a:r>
              <a:rPr lang="en-GB" sz="2400" dirty="0" smtClean="0"/>
              <a:t> and at least two </a:t>
            </a:r>
            <a:r>
              <a:rPr lang="en-GB" sz="2400" b="1" dirty="0" smtClean="0"/>
              <a:t>years experience</a:t>
            </a:r>
            <a:r>
              <a:rPr lang="en-GB" sz="2400" dirty="0" smtClean="0"/>
              <a:t> in a relevant position. Good knowledge of English is </a:t>
            </a:r>
            <a:r>
              <a:rPr lang="en-GB" sz="2400" b="1" dirty="0" smtClean="0"/>
              <a:t>required</a:t>
            </a:r>
            <a:r>
              <a:rPr lang="en-GB" sz="2400" dirty="0" smtClean="0"/>
              <a:t> and possibly two other languages. Generous salary, </a:t>
            </a:r>
            <a:r>
              <a:rPr lang="en-US" sz="2400" b="1" dirty="0" smtClean="0"/>
              <a:t>€450 per week</a:t>
            </a:r>
            <a:r>
              <a:rPr lang="en-US" sz="2400" dirty="0" smtClean="0"/>
              <a:t>, bonus, good holidays and excellent prospects for promotion. Apply </a:t>
            </a:r>
            <a:r>
              <a:rPr lang="en-US" sz="2400" b="1" dirty="0" smtClean="0"/>
              <a:t>as soon as possible</a:t>
            </a:r>
            <a:r>
              <a:rPr lang="en-US" sz="2400" dirty="0" smtClean="0"/>
              <a:t> with full curriculum vitae to </a:t>
            </a:r>
            <a:r>
              <a:rPr lang="en-US" sz="2400" dirty="0" err="1" smtClean="0"/>
              <a:t>Mr</a:t>
            </a:r>
            <a:r>
              <a:rPr lang="en-US" sz="2400" dirty="0" smtClean="0"/>
              <a:t> C. Johnson, May Street, MR7 5DK.</a:t>
            </a:r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57224" y="671691"/>
            <a:ext cx="7286676" cy="376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requires, salary, candidates, conditions, company, opportunity, online, address.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58" y="671691"/>
            <a:ext cx="828680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lang="en-US" sz="2400" b="1" dirty="0" smtClean="0"/>
              <a:t>1.</a:t>
            </a:r>
            <a:r>
              <a:rPr lang="en-US" sz="2400" dirty="0" smtClean="0"/>
              <a:t>must</a:t>
            </a:r>
            <a:r>
              <a:rPr lang="en-US" sz="2400" b="1" dirty="0" smtClean="0"/>
              <a:t>, 2.</a:t>
            </a:r>
            <a:r>
              <a:rPr lang="en-US" sz="2400" dirty="0" smtClean="0"/>
              <a:t>can't……</a:t>
            </a:r>
            <a:r>
              <a:rPr lang="en-US" sz="2400" b="1" dirty="0" smtClean="0"/>
              <a:t> </a:t>
            </a:r>
            <a:r>
              <a:rPr lang="en-US" sz="2400" dirty="0" smtClean="0"/>
              <a:t>can</a:t>
            </a:r>
            <a:r>
              <a:rPr lang="en-US" sz="2400" b="1" dirty="0" smtClean="0"/>
              <a:t>, 3.</a:t>
            </a:r>
            <a:r>
              <a:rPr lang="en-US" sz="2400" dirty="0" smtClean="0"/>
              <a:t>can</a:t>
            </a:r>
            <a:r>
              <a:rPr lang="en-US" sz="2400" b="1" dirty="0" smtClean="0"/>
              <a:t>, 4.</a:t>
            </a:r>
            <a:r>
              <a:rPr lang="en-US" sz="2400" dirty="0" smtClean="0"/>
              <a:t>can't</a:t>
            </a:r>
            <a:r>
              <a:rPr lang="en-US" sz="2400" b="1" dirty="0" smtClean="0"/>
              <a:t>, 5.</a:t>
            </a:r>
            <a:r>
              <a:rPr lang="en-US" sz="2400" dirty="0" smtClean="0"/>
              <a:t>can</a:t>
            </a:r>
            <a:r>
              <a:rPr lang="en-US" sz="2400" b="1" dirty="0" smtClean="0"/>
              <a:t>, 6.</a:t>
            </a:r>
            <a:r>
              <a:rPr lang="en-US" sz="2400" dirty="0" smtClean="0"/>
              <a:t>must</a:t>
            </a:r>
            <a:r>
              <a:rPr lang="en-US" sz="2400" b="1" dirty="0" smtClean="0"/>
              <a:t>, 7.</a:t>
            </a:r>
            <a:r>
              <a:rPr lang="en-US" sz="2400" dirty="0" smtClean="0"/>
              <a:t>can</a:t>
            </a:r>
            <a:r>
              <a:rPr lang="en-US" sz="2400" b="1" dirty="0" smtClean="0"/>
              <a:t>, 8.</a:t>
            </a:r>
            <a:r>
              <a:rPr lang="en-US" sz="2400" dirty="0" smtClean="0"/>
              <a:t>must</a:t>
            </a:r>
            <a:r>
              <a:rPr lang="en-US" sz="2400" b="1" dirty="0" smtClean="0"/>
              <a:t>, 9.</a:t>
            </a:r>
            <a:r>
              <a:rPr lang="en-US" sz="2400" dirty="0" smtClean="0"/>
              <a:t>can … can</a:t>
            </a:r>
            <a:r>
              <a:rPr lang="en-US" sz="2400" b="1" dirty="0" smtClean="0"/>
              <a:t>, 10.</a:t>
            </a:r>
            <a:r>
              <a:rPr lang="en-US" sz="2400" dirty="0" smtClean="0"/>
              <a:t>can</a:t>
            </a:r>
            <a:endParaRPr lang="el-GR" sz="2400" dirty="0" smtClean="0"/>
          </a:p>
          <a:p>
            <a:r>
              <a:rPr lang="en-US" sz="2400" b="1" dirty="0" smtClean="0"/>
              <a:t> </a:t>
            </a:r>
            <a:endParaRPr lang="el-GR" sz="2400" dirty="0" smtClean="0"/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r>
              <a:rPr lang="en-US" sz="2400" b="1" dirty="0" smtClean="0"/>
              <a:t>1</a:t>
            </a:r>
            <a:r>
              <a:rPr lang="en-US" sz="2400" dirty="0" smtClean="0"/>
              <a:t>. False, </a:t>
            </a:r>
            <a:r>
              <a:rPr lang="en-US" sz="2400" b="1" dirty="0" smtClean="0"/>
              <a:t>2</a:t>
            </a:r>
            <a:r>
              <a:rPr lang="en-US" sz="2400" dirty="0" smtClean="0"/>
              <a:t>.True, </a:t>
            </a:r>
            <a:r>
              <a:rPr lang="en-US" sz="2400" b="1" dirty="0" smtClean="0"/>
              <a:t>3</a:t>
            </a:r>
            <a:r>
              <a:rPr lang="en-US" sz="2400" dirty="0" smtClean="0"/>
              <a:t>. False, </a:t>
            </a:r>
            <a:r>
              <a:rPr lang="en-US" sz="2400" b="1" dirty="0" smtClean="0"/>
              <a:t>4</a:t>
            </a:r>
            <a:r>
              <a:rPr lang="en-US" sz="2400" dirty="0" smtClean="0"/>
              <a:t>. False, </a:t>
            </a:r>
            <a:r>
              <a:rPr lang="en-US" sz="2400" b="1" dirty="0" smtClean="0"/>
              <a:t>5</a:t>
            </a:r>
            <a:r>
              <a:rPr lang="en-US" sz="2400" dirty="0" smtClean="0"/>
              <a:t>.True, </a:t>
            </a:r>
            <a:r>
              <a:rPr lang="en-US" sz="2400" b="1" dirty="0" smtClean="0"/>
              <a:t>6</a:t>
            </a:r>
            <a:r>
              <a:rPr lang="en-US" sz="2400" dirty="0" smtClean="0"/>
              <a:t>.False, </a:t>
            </a:r>
            <a:r>
              <a:rPr lang="en-US" sz="2400" b="1" dirty="0" smtClean="0"/>
              <a:t>7</a:t>
            </a:r>
            <a:r>
              <a:rPr lang="en-US" sz="2400" dirty="0" smtClean="0"/>
              <a:t>.False, </a:t>
            </a:r>
            <a:r>
              <a:rPr lang="en-US" sz="2400" b="1" dirty="0" smtClean="0"/>
              <a:t>8</a:t>
            </a:r>
            <a:r>
              <a:rPr lang="en-US" sz="2400" dirty="0" smtClean="0"/>
              <a:t>.True, </a:t>
            </a:r>
            <a:r>
              <a:rPr lang="en-US" sz="2400" b="1" dirty="0" smtClean="0"/>
              <a:t>9</a:t>
            </a:r>
            <a:r>
              <a:rPr lang="en-US" sz="2400" dirty="0" smtClean="0"/>
              <a:t>.True, </a:t>
            </a:r>
            <a:r>
              <a:rPr lang="en-US" sz="2400" b="1" dirty="0" smtClean="0"/>
              <a:t>10</a:t>
            </a:r>
            <a:r>
              <a:rPr lang="en-US" sz="2400" dirty="0" smtClean="0"/>
              <a:t>.True</a:t>
            </a:r>
            <a:endParaRPr lang="el-GR" sz="2400" dirty="0" smtClean="0"/>
          </a:p>
          <a:p>
            <a:r>
              <a:rPr lang="en-GB" sz="2400" b="1" dirty="0" smtClean="0"/>
              <a:t> </a:t>
            </a:r>
            <a:endParaRPr lang="el-GR" sz="2400" dirty="0" smtClean="0"/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r>
              <a:rPr lang="en-GB" sz="2400" b="1" dirty="0" smtClean="0"/>
              <a:t>1</a:t>
            </a:r>
            <a:r>
              <a:rPr lang="en-GB" sz="2400" dirty="0" smtClean="0"/>
              <a:t>.seems, </a:t>
            </a:r>
            <a:r>
              <a:rPr lang="en-GB" sz="2400" b="1" dirty="0" smtClean="0"/>
              <a:t>2</a:t>
            </a:r>
            <a:r>
              <a:rPr lang="en-GB" sz="2400" dirty="0" smtClean="0"/>
              <a:t>.seems, </a:t>
            </a:r>
            <a:r>
              <a:rPr lang="en-GB" sz="2400" b="1" dirty="0" smtClean="0"/>
              <a:t>3</a:t>
            </a:r>
            <a:r>
              <a:rPr lang="en-GB" sz="2400" dirty="0" smtClean="0"/>
              <a:t>.looks, </a:t>
            </a:r>
            <a:r>
              <a:rPr lang="en-GB" sz="2400" b="1" dirty="0" smtClean="0"/>
              <a:t>4</a:t>
            </a:r>
            <a:r>
              <a:rPr lang="en-GB" sz="2400" dirty="0" smtClean="0"/>
              <a:t>.seems, </a:t>
            </a:r>
            <a:r>
              <a:rPr lang="en-GB" sz="2400" b="1" dirty="0" smtClean="0"/>
              <a:t>5</a:t>
            </a:r>
            <a:r>
              <a:rPr lang="en-GB" sz="2400" dirty="0" smtClean="0"/>
              <a:t>.looks, </a:t>
            </a:r>
            <a:r>
              <a:rPr lang="en-GB" sz="2400" b="1" dirty="0" smtClean="0"/>
              <a:t>6</a:t>
            </a:r>
            <a:r>
              <a:rPr lang="en-GB" sz="2400" dirty="0" smtClean="0"/>
              <a:t>.seems, </a:t>
            </a:r>
            <a:r>
              <a:rPr lang="en-GB" sz="2400" b="1" dirty="0" smtClean="0"/>
              <a:t>7</a:t>
            </a:r>
            <a:r>
              <a:rPr lang="en-GB" sz="2400" dirty="0" smtClean="0"/>
              <a:t>.seems, </a:t>
            </a:r>
            <a:r>
              <a:rPr lang="en-GB" sz="2400" b="1" dirty="0" smtClean="0"/>
              <a:t>8</a:t>
            </a:r>
            <a:r>
              <a:rPr lang="en-GB" sz="2400" dirty="0" smtClean="0"/>
              <a:t>.look</a:t>
            </a:r>
            <a:endParaRPr lang="el-GR" sz="2400" dirty="0" smtClean="0"/>
          </a:p>
          <a:p>
            <a:r>
              <a:rPr lang="en-GB" sz="2400" dirty="0" smtClean="0"/>
              <a:t> </a:t>
            </a:r>
            <a:endParaRPr lang="el-GR" sz="2400" dirty="0" smtClean="0"/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r>
              <a:rPr lang="en-GB" sz="2400" dirty="0" smtClean="0"/>
              <a:t>Free Answers</a:t>
            </a:r>
            <a:endParaRPr lang="el-GR" sz="24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073" name="WordArt 1"/>
          <p:cNvSpPr>
            <a:spLocks noChangeArrowheads="1" noChangeShapeType="1" noTextEdit="1"/>
          </p:cNvSpPr>
          <p:nvPr/>
        </p:nvSpPr>
        <p:spPr bwMode="auto">
          <a:xfrm>
            <a:off x="3643306" y="285728"/>
            <a:ext cx="2000240" cy="3174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Practising Language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2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8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0034" y="642918"/>
            <a:ext cx="8429684" cy="715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 smtClean="0"/>
              <a:t>1.</a:t>
            </a:r>
            <a:r>
              <a:rPr lang="en-GB" sz="2400" dirty="0" smtClean="0"/>
              <a:t> The candidate should </a:t>
            </a:r>
            <a:r>
              <a:rPr lang="en-GB" sz="2400" b="1" dirty="0" smtClean="0"/>
              <a:t>keep</a:t>
            </a:r>
            <a:r>
              <a:rPr lang="en-GB" sz="2400" dirty="0" smtClean="0"/>
              <a:t> in mind not to make mistakes. 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2.</a:t>
            </a:r>
            <a:r>
              <a:rPr lang="en-GB" sz="2400" dirty="0" smtClean="0"/>
              <a:t> Advertisements are employers’ marketing </a:t>
            </a:r>
            <a:r>
              <a:rPr lang="en-GB" sz="2400" b="1" dirty="0" smtClean="0"/>
              <a:t>tool</a:t>
            </a:r>
            <a:r>
              <a:rPr lang="en-GB" sz="2400" dirty="0" smtClean="0"/>
              <a:t>. 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3.</a:t>
            </a:r>
            <a:r>
              <a:rPr lang="en-GB" sz="2400" dirty="0" smtClean="0"/>
              <a:t> Be aware of your qualifications in order to </a:t>
            </a:r>
            <a:r>
              <a:rPr lang="en-GB" sz="2400" b="1" dirty="0" smtClean="0"/>
              <a:t>find</a:t>
            </a:r>
            <a:r>
              <a:rPr lang="en-GB" sz="2400" dirty="0" smtClean="0"/>
              <a:t> out the best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     position. 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4.</a:t>
            </a:r>
            <a:r>
              <a:rPr lang="en-GB" sz="2400" dirty="0" smtClean="0"/>
              <a:t> Don’t apply! It’s a </a:t>
            </a:r>
            <a:r>
              <a:rPr lang="en-GB" sz="2400" b="1" dirty="0" smtClean="0"/>
              <a:t>waste</a:t>
            </a:r>
            <a:r>
              <a:rPr lang="en-GB" sz="2400" dirty="0" smtClean="0"/>
              <a:t> of time.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5.</a:t>
            </a:r>
            <a:r>
              <a:rPr lang="en-GB" sz="2400" dirty="0" smtClean="0"/>
              <a:t> The applicant should have three </a:t>
            </a:r>
            <a:r>
              <a:rPr lang="en-GB" sz="2400" b="1" dirty="0" smtClean="0"/>
              <a:t>years</a:t>
            </a:r>
            <a:r>
              <a:rPr lang="en-GB" sz="2400" dirty="0" smtClean="0"/>
              <a:t> experience.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6.</a:t>
            </a:r>
            <a:r>
              <a:rPr lang="en-GB" sz="2400" dirty="0" smtClean="0"/>
              <a:t> </a:t>
            </a:r>
            <a:r>
              <a:rPr lang="en-GB" sz="2400" b="1" dirty="0" smtClean="0"/>
              <a:t>Good </a:t>
            </a:r>
            <a:r>
              <a:rPr lang="en-GB" sz="2400" dirty="0" smtClean="0"/>
              <a:t>knowledge of English is essential. 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7.</a:t>
            </a:r>
            <a:r>
              <a:rPr lang="en-GB" sz="2400" dirty="0" smtClean="0"/>
              <a:t> The company offers excellent </a:t>
            </a:r>
            <a:r>
              <a:rPr lang="en-GB" sz="2400" b="1" dirty="0" smtClean="0"/>
              <a:t>pay </a:t>
            </a:r>
            <a:r>
              <a:rPr lang="en-GB" sz="2400" dirty="0" smtClean="0"/>
              <a:t>and prospects. 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b="1" dirty="0" smtClean="0"/>
              <a:t>8.</a:t>
            </a:r>
            <a:r>
              <a:rPr lang="en-GB" sz="2400" dirty="0" smtClean="0"/>
              <a:t> House cleaners usually get their </a:t>
            </a:r>
            <a:r>
              <a:rPr lang="en-GB" sz="2400" b="1" dirty="0" smtClean="0"/>
              <a:t>wage</a:t>
            </a:r>
            <a:r>
              <a:rPr lang="en-GB" sz="2400" dirty="0" smtClean="0"/>
              <a:t> at the end of the day.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n-GB" sz="2400" dirty="0" smtClean="0"/>
              <a:t> </a:t>
            </a:r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049" name="WordArt 1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143116" cy="3698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D. Language Game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9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419</Words>
  <Application>Microsoft Office PowerPoint</Application>
  <PresentationFormat>Προβολή στην οθόνη (4:3)</PresentationFormat>
  <Paragraphs>79</Paragraphs>
  <Slides>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120</cp:revision>
  <dcterms:created xsi:type="dcterms:W3CDTF">2016-09-13T07:03:50Z</dcterms:created>
  <dcterms:modified xsi:type="dcterms:W3CDTF">2019-02-05T20:47:22Z</dcterms:modified>
</cp:coreProperties>
</file>