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5" r:id="rId3"/>
    <p:sldId id="296" r:id="rId4"/>
    <p:sldId id="298" r:id="rId5"/>
    <p:sldId id="29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2" r:id="rId20"/>
    <p:sldId id="283" r:id="rId21"/>
    <p:sldId id="277" r:id="rId22"/>
    <p:sldId id="278" r:id="rId23"/>
    <p:sldId id="290" r:id="rId24"/>
    <p:sldId id="284" r:id="rId25"/>
    <p:sldId id="285" r:id="rId26"/>
    <p:sldId id="279" r:id="rId27"/>
    <p:sldId id="291" r:id="rId28"/>
    <p:sldId id="292" r:id="rId29"/>
    <p:sldId id="293" r:id="rId3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6" autoAdjust="0"/>
    <p:restoredTop sz="94660"/>
  </p:normalViewPr>
  <p:slideViewPr>
    <p:cSldViewPr>
      <p:cViewPr varScale="1">
        <p:scale>
          <a:sx n="49" d="100"/>
          <a:sy n="49" d="100"/>
        </p:scale>
        <p:origin x="-106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6B4AE-1F42-42C6-9782-EFEA46B78C96}" type="datetimeFigureOut">
              <a:rPr lang="el-GR" smtClean="0"/>
              <a:t>7/5/2017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84DF3-53D2-4A74-AF52-791900EA2C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201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094B1-160B-4679-A69B-6C4A5ED9AC39}" type="datetimeFigureOut">
              <a:rPr lang="el-GR" smtClean="0"/>
              <a:pPr/>
              <a:t>7/5/2017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AADB0-D6E3-4C6E-AFDD-8E54C99E3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17.png"/><Relationship Id="rId7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el-GR" sz="3200" b="1" smtClean="0"/>
              <a:t>Διαστήματα Εμπιστοσύνης για </a:t>
            </a:r>
            <a:r>
              <a:rPr lang="el-GR" sz="3200" b="1" dirty="0"/>
              <a:t>αναλογίες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1085857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592933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Προσέξτε ότι λέγοντας αναλογία  </a:t>
            </a:r>
            <a:r>
              <a:rPr lang="en-US" dirty="0" smtClean="0"/>
              <a:t>p</a:t>
            </a:r>
            <a:r>
              <a:rPr lang="el-GR" dirty="0" smtClean="0"/>
              <a:t> είναι για διακριτό πληθυσμό το ίδιο με τις </a:t>
            </a:r>
            <a:r>
              <a:rPr lang="el-GR" b="1" i="1" dirty="0" smtClean="0"/>
              <a:t>“επιτυχίες”</a:t>
            </a:r>
            <a:r>
              <a:rPr lang="el-GR" dirty="0" smtClean="0"/>
              <a:t> που είχαμε στη </a:t>
            </a:r>
            <a:r>
              <a:rPr lang="el-GR" b="1" dirty="0" err="1" smtClean="0"/>
              <a:t>διωνυμική</a:t>
            </a:r>
            <a:r>
              <a:rPr lang="el-GR" b="1" dirty="0" smtClean="0"/>
              <a:t> κατανομή</a:t>
            </a:r>
            <a:r>
              <a:rPr lang="el-GR" dirty="0" smtClean="0"/>
              <a:t>. </a:t>
            </a:r>
            <a:endParaRPr lang="en-US" dirty="0" smtClean="0"/>
          </a:p>
          <a:p>
            <a:pPr algn="just"/>
            <a:r>
              <a:rPr lang="el-GR" dirty="0" smtClean="0"/>
              <a:t>Επομένως, εάν μας ενδιαφέρει ο αριθμός των ατόμων στο δείγμα με το χαρακτηριστικό που επιθυμούμε, τότε προσεγγίζουμε τις πιθανότητες με τη </a:t>
            </a:r>
            <a:r>
              <a:rPr lang="el-GR" dirty="0" err="1" smtClean="0"/>
              <a:t>διωνυμική</a:t>
            </a:r>
            <a:r>
              <a:rPr lang="el-GR" dirty="0" smtClean="0"/>
              <a:t> κατανομή. </a:t>
            </a:r>
          </a:p>
          <a:p>
            <a:r>
              <a:rPr lang="el-GR" dirty="0" smtClean="0"/>
              <a:t>Για να έχει εφαρμογή το Κεντρικό Οριακό Θεώρημα σε αναλογίες στο δείγμα θα πρέπει να ισχύει ταυτόχρονα ότι  </a:t>
            </a:r>
            <a:endParaRPr lang="en-US" dirty="0" smtClean="0"/>
          </a:p>
          <a:p>
            <a:pPr lvl="1"/>
            <a:r>
              <a:rPr lang="en-US" dirty="0" smtClean="0"/>
              <a:t>     </a:t>
            </a:r>
            <a:r>
              <a:rPr lang="en-US" sz="3600" b="1" dirty="0" err="1" smtClean="0"/>
              <a:t>np</a:t>
            </a:r>
            <a:r>
              <a:rPr lang="en-US" sz="3600" b="1" dirty="0" smtClean="0"/>
              <a:t>&gt;10           </a:t>
            </a:r>
            <a:r>
              <a:rPr lang="el-GR" sz="3600" b="1" dirty="0" smtClean="0"/>
              <a:t>και </a:t>
            </a:r>
            <a:endParaRPr lang="en-US" sz="3600" b="1" dirty="0" smtClean="0"/>
          </a:p>
          <a:p>
            <a:pPr lvl="1"/>
            <a:r>
              <a:rPr lang="en-US" sz="3600" b="1" dirty="0" smtClean="0"/>
              <a:t>     n(1-p)&gt;10    </a:t>
            </a:r>
            <a:r>
              <a:rPr lang="el-GR" dirty="0" smtClean="0"/>
              <a:t>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/>
            <a:r>
              <a:rPr lang="el-GR" sz="3600" b="1" dirty="0"/>
              <a:t>Διάστημα εμπιστοσύνης για αναλογίες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2828931"/>
          </a:xfrm>
        </p:spPr>
        <p:txBody>
          <a:bodyPr/>
          <a:lstStyle/>
          <a:p>
            <a:pPr algn="just"/>
            <a:r>
              <a:rPr lang="el-GR" dirty="0" smtClean="0"/>
              <a:t>Όταν δεν διαθέτουμε τις αναλογίες του πληθυσμού, που είναι το σύνηθες, τις εκτιμούμε. Το τυπικό σφάλμα του δειγματικού ποσοστού είναι </a:t>
            </a:r>
            <a:endParaRPr lang="el-GR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357562"/>
            <a:ext cx="2928958" cy="1599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/>
            <a:r>
              <a:rPr lang="el-GR" sz="3600" b="1" dirty="0"/>
              <a:t>Διάστημα εμπιστοσύνης για αναλογίες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2828931"/>
          </a:xfrm>
        </p:spPr>
        <p:txBody>
          <a:bodyPr/>
          <a:lstStyle/>
          <a:p>
            <a:pPr algn="just"/>
            <a:r>
              <a:rPr lang="el-GR" dirty="0" smtClean="0"/>
              <a:t>Ο αριθμός των τυπικών σφαλμάτων – περιθώριο σφάλματος </a:t>
            </a:r>
            <a:endParaRPr lang="el-GR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571744"/>
            <a:ext cx="4214842" cy="1968252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16144988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el-GR" sz="3200" b="1" dirty="0"/>
              <a:t>Πόσο μεγάλο πρέπει να είναι το μέγεθος του δείγματος;</a:t>
            </a:r>
            <a:r>
              <a:rPr lang="el-GR" sz="1400" dirty="0"/>
              <a:t/>
            </a:r>
            <a:br>
              <a:rPr lang="el-GR" sz="1400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/>
              <a:t>Το ερώτημα αυτό είναι πολύ σημαντικό για κάθε είδους έρευνα. </a:t>
            </a:r>
          </a:p>
          <a:p>
            <a:pPr algn="just"/>
            <a:r>
              <a:rPr lang="el-GR" dirty="0" smtClean="0"/>
              <a:t>Η απάντηση δεν είναι εύκολη και οι στατιστικοί έχουν αναπτύξει αρκετά περίπλοκες σε ορισμένες περιπτώσεις τεχνικές για το σκοπό αυτό. </a:t>
            </a:r>
          </a:p>
          <a:p>
            <a:pPr algn="just"/>
            <a:r>
              <a:rPr lang="el-GR" dirty="0" smtClean="0"/>
              <a:t>Διαισθητικά θα έλεγε κανείς ότι όσο πιο μεγάλο είναι το δείγμα τόσο το καλύτερο. </a:t>
            </a:r>
          </a:p>
          <a:p>
            <a:pPr algn="just"/>
            <a:r>
              <a:rPr lang="el-GR" dirty="0" smtClean="0"/>
              <a:t>Αλλά μεγάλο δείγμα σημαίνει και μεγάλο κόστος σε χρόνο και σε χρήμα.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l-GR" sz="4000" b="1" dirty="0"/>
              <a:t>Διαστήματα εμπιστοσύνης για αναλογίες</a:t>
            </a:r>
            <a:r>
              <a:rPr lang="el-GR" sz="1200" dirty="0"/>
              <a:t/>
            </a:r>
            <a:br>
              <a:rPr lang="el-GR" sz="1200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500175"/>
            <a:ext cx="9144000" cy="2643206"/>
          </a:xfrm>
        </p:spPr>
        <p:txBody>
          <a:bodyPr/>
          <a:lstStyle/>
          <a:p>
            <a:pPr algn="just"/>
            <a:r>
              <a:rPr lang="el-GR" dirty="0" smtClean="0"/>
              <a:t>Εάν έχουμε αναλογίες ανθρώπων ή πραγμάτων με ένα συγκεκριμένο χαρακτηριστικό, </a:t>
            </a:r>
          </a:p>
          <a:p>
            <a:pPr lvl="1" algn="just"/>
            <a:r>
              <a:rPr lang="el-GR" b="1" dirty="0" smtClean="0"/>
              <a:t>τότε δημιουργούμε διαστήματα εμπιστοσύνης για την αναλογία στον πληθυσμό. </a:t>
            </a:r>
          </a:p>
          <a:p>
            <a:pPr algn="just"/>
            <a:r>
              <a:rPr lang="el-GR" dirty="0" smtClean="0"/>
              <a:t>Το διάστημα εμπιστοσύνης είναι:</a:t>
            </a:r>
          </a:p>
          <a:p>
            <a:endParaRPr lang="el-GR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971600" y="4725144"/>
                <a:ext cx="5924955" cy="894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f>
                            <m:fPr>
                              <m:ctrlPr>
                                <a:rPr lang="en-US" sz="36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sz="36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l-GR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𝑎</m:t>
                          </m:r>
                          <m:r>
                            <a:rPr lang="en-US" sz="3600" i="1">
                              <a:latin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l-GR" sz="36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725144"/>
                <a:ext cx="5924955" cy="8941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428999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Έστω ότι σε δείγμα 120 ατόμων η εξέταση αίματος έδειξε ότι δεν υπάρχει κανένα πρόβλημα στους 85. Να δημιουργηθεί το 95% διάστημα εμπιστοσύνης για την εξέταση αίματος στον πληθυσμό.</a:t>
            </a:r>
          </a:p>
          <a:p>
            <a:r>
              <a:rPr lang="el-GR" dirty="0" smtClean="0"/>
              <a:t>Απάντηση </a:t>
            </a:r>
          </a:p>
          <a:p>
            <a:r>
              <a:rPr lang="el-GR" dirty="0" smtClean="0"/>
              <a:t>Η αναλογία είναι</a:t>
            </a:r>
          </a:p>
          <a:p>
            <a:endParaRPr lang="el-GR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6985" y="3479314"/>
            <a:ext cx="4006592" cy="1101813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63959" y="3680750"/>
            <a:ext cx="3714059" cy="756362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0" y="5013176"/>
                <a:ext cx="579472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𝑛</m:t>
                      </m:r>
                      <m:r>
                        <a:rPr lang="en-US" sz="3200" b="0" i="1" smtClean="0">
                          <a:latin typeface="Cambria Math"/>
                        </a:rPr>
                        <m:t>∗</m:t>
                      </m:r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3200" i="1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120∗</m:t>
                      </m:r>
                      <m:r>
                        <a:rPr lang="en-US" sz="3200" i="1">
                          <a:latin typeface="Cambria Math"/>
                        </a:rPr>
                        <m:t>0,</m:t>
                      </m:r>
                      <m:r>
                        <a:rPr lang="en-US" sz="3200" b="0" i="0" smtClean="0">
                          <a:latin typeface="Cambria Math"/>
                        </a:rPr>
                        <m:t>71=85,2&gt;10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013176"/>
                <a:ext cx="5794728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55938" y="5725995"/>
                <a:ext cx="63998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𝑛</m:t>
                    </m:r>
                    <m:r>
                      <a:rPr lang="en-US" sz="2800" i="1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</m:d>
                    <m:r>
                      <a:rPr lang="en-US" sz="2800" i="1">
                        <a:latin typeface="Cambria Math"/>
                      </a:rPr>
                      <m:t>=1</m:t>
                    </m:r>
                    <m:r>
                      <a:rPr lang="en-US" sz="2800" b="0" i="1" smtClean="0">
                        <a:latin typeface="Cambria Math"/>
                      </a:rPr>
                      <m:t>20</m:t>
                    </m:r>
                    <m:r>
                      <a:rPr lang="en-US" sz="2800" i="1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r>
                          <a:rPr lang="en-US" sz="2800" i="1">
                            <a:latin typeface="Cambria Math"/>
                          </a:rPr>
                          <m:t>0,</m:t>
                        </m:r>
                        <m:r>
                          <a:rPr lang="en-US" sz="2800" b="0" i="1" smtClean="0">
                            <a:latin typeface="Cambria Math"/>
                          </a:rPr>
                          <m:t>71</m:t>
                        </m:r>
                      </m:e>
                    </m:d>
                    <m:r>
                      <a:rPr lang="en-US" sz="280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24,7&gt;10</a:t>
                </a:r>
                <a:endParaRPr lang="el-GR" sz="2800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8" y="5725995"/>
                <a:ext cx="6399829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667" b="-325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428999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Έστω ότι σε δείγμα 120 ατόμων η εξέταση αίματος έδειξε ότι δεν υπάρχει κανένα πρόβλημα στους 85. Να δημιουργηθεί το 95% διάστημα εμπιστοσύνης για την εξέταση αίματος στον πληθυσμό.</a:t>
            </a:r>
          </a:p>
          <a:p>
            <a:r>
              <a:rPr lang="el-GR" sz="2800" dirty="0" smtClean="0"/>
              <a:t>Απάντηση </a:t>
            </a:r>
          </a:p>
          <a:p>
            <a:r>
              <a:rPr lang="el-GR" dirty="0" smtClean="0"/>
              <a:t>Ο τύπος του διαστήματος είναι </a:t>
            </a:r>
          </a:p>
          <a:p>
            <a:endParaRPr lang="el-GR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4966" y="4260227"/>
            <a:ext cx="2857520" cy="785818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105307" y="2996952"/>
                <a:ext cx="5924955" cy="894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f>
                            <m:fPr>
                              <m:ctrlPr>
                                <a:rPr lang="en-US" sz="36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sz="36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l-GR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𝑎</m:t>
                          </m:r>
                          <m:r>
                            <a:rPr lang="en-US" sz="3600" i="1">
                              <a:latin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l-GR" sz="36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07" y="2996952"/>
                <a:ext cx="5924955" cy="8941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50402" y="5392035"/>
                <a:ext cx="8986094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1" i="1">
                              <a:latin typeface="Cambria Math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sub>
                      </m:sSub>
                      <m:r>
                        <a:rPr lang="el-GR" sz="32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32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l-GR" sz="3200" b="1" i="1">
                                  <a:latin typeface="Cambria Math"/>
                                </a:rPr>
                                <m:t>𝒏</m:t>
                              </m:r>
                            </m:den>
                          </m:f>
                          <m:r>
                            <a:rPr lang="el-GR" sz="32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32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𝟕𝟏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∗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𝟐𝟗</m:t>
                              </m:r>
                            </m:num>
                            <m:den>
                              <m:r>
                                <a:rPr lang="el-GR" sz="3200" b="1" i="1" smtClean="0">
                                  <a:latin typeface="Cambria Math"/>
                                </a:rPr>
                                <m:t>𝟏𝟐𝟎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𝟎</m:t>
                      </m:r>
                      <m:r>
                        <a:rPr lang="en-US" sz="3200" b="1" i="1" smtClean="0">
                          <a:latin typeface="Cambria Math"/>
                        </a:rPr>
                        <m:t>,</m:t>
                      </m:r>
                      <m:r>
                        <a:rPr lang="en-US" sz="3200" b="1" i="1" smtClean="0">
                          <a:latin typeface="Cambria Math"/>
                        </a:rPr>
                        <m:t>𝟎𝟒𝟏𝟓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2" y="5392035"/>
                <a:ext cx="8986094" cy="15473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263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FF"/>
                </a:solidFill>
              </a:rPr>
              <a:t>Ποιοτικές μεταβλητές </a:t>
            </a:r>
            <a:r>
              <a:rPr lang="el-GR" dirty="0"/>
              <a:t>χαρακτηρίζονται εκείνες οι οποίες τα στοιχεία τους δεν έχουν μετρηθεί με κάποιον </a:t>
            </a:r>
            <a:r>
              <a:rPr lang="el-GR" dirty="0" smtClean="0"/>
              <a:t>τρόπο</a:t>
            </a:r>
          </a:p>
          <a:p>
            <a:pPr lvl="1" algn="just"/>
            <a:r>
              <a:rPr lang="el-GR" sz="3200" b="1" dirty="0" smtClean="0">
                <a:solidFill>
                  <a:srgbClr val="0000FF"/>
                </a:solidFill>
              </a:rPr>
              <a:t>οι </a:t>
            </a:r>
            <a:r>
              <a:rPr lang="el-GR" sz="3200" b="1" dirty="0">
                <a:solidFill>
                  <a:srgbClr val="0000FF"/>
                </a:solidFill>
              </a:rPr>
              <a:t>πράξεις της αφαίρεσης, </a:t>
            </a:r>
            <a:endParaRPr lang="el-GR" sz="3200" b="1" dirty="0" smtClean="0">
              <a:solidFill>
                <a:srgbClr val="0000FF"/>
              </a:solidFill>
            </a:endParaRPr>
          </a:p>
          <a:p>
            <a:pPr lvl="1" algn="just"/>
            <a:r>
              <a:rPr lang="el-GR" sz="3200" b="1" dirty="0" smtClean="0">
                <a:solidFill>
                  <a:srgbClr val="0000FF"/>
                </a:solidFill>
              </a:rPr>
              <a:t>πρόσθεσης</a:t>
            </a:r>
            <a:r>
              <a:rPr lang="el-GR" sz="3200" b="1" dirty="0">
                <a:solidFill>
                  <a:srgbClr val="0000FF"/>
                </a:solidFill>
              </a:rPr>
              <a:t>, </a:t>
            </a:r>
            <a:endParaRPr lang="el-GR" sz="3200" b="1" dirty="0" smtClean="0">
              <a:solidFill>
                <a:srgbClr val="0000FF"/>
              </a:solidFill>
            </a:endParaRPr>
          </a:p>
          <a:p>
            <a:pPr lvl="1" algn="just"/>
            <a:r>
              <a:rPr lang="el-GR" sz="3200" b="1" dirty="0" smtClean="0">
                <a:solidFill>
                  <a:srgbClr val="0000FF"/>
                </a:solidFill>
              </a:rPr>
              <a:t>πολλαπλασιασμού</a:t>
            </a:r>
            <a:r>
              <a:rPr lang="el-GR" sz="3200" b="1" dirty="0">
                <a:solidFill>
                  <a:srgbClr val="0000FF"/>
                </a:solidFill>
              </a:rPr>
              <a:t>, </a:t>
            </a:r>
            <a:endParaRPr lang="el-GR" sz="3200" b="1" dirty="0" smtClean="0">
              <a:solidFill>
                <a:srgbClr val="0000FF"/>
              </a:solidFill>
            </a:endParaRPr>
          </a:p>
          <a:p>
            <a:pPr lvl="1" algn="just"/>
            <a:r>
              <a:rPr lang="el-GR" sz="3200" b="1" dirty="0" smtClean="0">
                <a:solidFill>
                  <a:srgbClr val="0000FF"/>
                </a:solidFill>
              </a:rPr>
              <a:t>και </a:t>
            </a:r>
            <a:r>
              <a:rPr lang="el-GR" sz="3200" b="1" dirty="0">
                <a:solidFill>
                  <a:srgbClr val="0000FF"/>
                </a:solidFill>
              </a:rPr>
              <a:t>διαίρεσης </a:t>
            </a:r>
            <a:endParaRPr lang="el-GR" sz="3200" b="1" dirty="0" smtClean="0">
              <a:solidFill>
                <a:srgbClr val="0000FF"/>
              </a:solidFill>
            </a:endParaRPr>
          </a:p>
          <a:p>
            <a:pPr lvl="2" algn="just"/>
            <a:r>
              <a:rPr lang="el-GR" sz="3200" b="1" dirty="0" smtClean="0">
                <a:solidFill>
                  <a:srgbClr val="0000FF"/>
                </a:solidFill>
              </a:rPr>
              <a:t>δεν </a:t>
            </a:r>
            <a:r>
              <a:rPr lang="el-GR" sz="3200" b="1" dirty="0">
                <a:solidFill>
                  <a:srgbClr val="0000FF"/>
                </a:solidFill>
              </a:rPr>
              <a:t>έχουν νόημα </a:t>
            </a:r>
            <a:r>
              <a:rPr lang="el-GR" sz="3200" b="1" dirty="0"/>
              <a:t>και δεν μπορούν να εφαρμοστούν στα στοιχεία αυτά. </a:t>
            </a:r>
          </a:p>
        </p:txBody>
      </p:sp>
    </p:spTree>
    <p:extLst>
      <p:ext uri="{BB962C8B-B14F-4D97-AF65-F5344CB8AC3E}">
        <p14:creationId xmlns:p14="http://schemas.microsoft.com/office/powerpoint/2010/main" val="3883843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- Θέση περιεχομένου"/>
              <p:cNvSpPr>
                <a:spLocks noGrp="1"/>
              </p:cNvSpPr>
              <p:nvPr>
                <p:ph idx="1"/>
              </p:nvPr>
            </p:nvSpPr>
            <p:spPr>
              <a:xfrm>
                <a:off x="0" y="1"/>
                <a:ext cx="9144000" cy="148478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  <m:sub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b>
                    </m:sSub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i="1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i="1">
                        <a:latin typeface="Cambria Math"/>
                      </a:rPr>
                      <m:t>&lt;</m:t>
                    </m:r>
                    <m:acc>
                      <m:accPr>
                        <m:chr m:val="̂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𝑎</m:t>
                        </m:r>
                        <m:r>
                          <a:rPr lang="en-US" i="1">
                            <a:latin typeface="Cambria Math"/>
                          </a:rPr>
                          <m:t>/2</m:t>
                        </m:r>
                      </m:sub>
                    </m:sSub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2 - Θέση περιεχομένου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"/>
                <a:ext cx="9144000" cy="148478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480" y="0"/>
            <a:ext cx="2857520" cy="785818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-18713" y="1052736"/>
                <a:ext cx="9040360" cy="622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b="0" i="1" smtClean="0">
                          <a:latin typeface="Cambria Math"/>
                        </a:rPr>
                        <m:t>0,71</m:t>
                      </m:r>
                      <m:r>
                        <a:rPr lang="el-GR" sz="3200" i="1">
                          <a:latin typeface="Cambria Math"/>
                        </a:rPr>
                        <m:t>−</m:t>
                      </m:r>
                      <m:r>
                        <a:rPr lang="el-GR" sz="3200" b="0" i="1" smtClean="0">
                          <a:latin typeface="Cambria Math"/>
                        </a:rPr>
                        <m:t>1,96∗0,0415</m:t>
                      </m:r>
                      <m:r>
                        <a:rPr lang="el-GR" sz="3200" i="1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l-GR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200" i="1">
                          <a:latin typeface="Cambria Math"/>
                        </a:rPr>
                        <m:t>&lt;</m:t>
                      </m:r>
                      <m:r>
                        <a:rPr lang="el-GR" sz="3200" b="0" i="1" smtClean="0">
                          <a:latin typeface="Cambria Math"/>
                        </a:rPr>
                        <m:t>0,71</m:t>
                      </m:r>
                      <m:r>
                        <a:rPr lang="el-GR" sz="3200" i="1">
                          <a:latin typeface="Cambria Math"/>
                        </a:rPr>
                        <m:t>+</m:t>
                      </m:r>
                      <m:r>
                        <a:rPr lang="el-GR" sz="3200" b="0" i="1" smtClean="0">
                          <a:latin typeface="Cambria Math"/>
                        </a:rPr>
                        <m:t>1,96∗0,0415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713" y="1052736"/>
                <a:ext cx="9040360" cy="62273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-509722" y="1988840"/>
                <a:ext cx="8986094" cy="13653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800" b="1" i="1">
                              <a:latin typeface="Cambria Math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2800" b="1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800" b="1" i="1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sub>
                      </m:sSub>
                      <m:r>
                        <a:rPr lang="el-GR" sz="28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8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800" b="1" i="1">
                                  <a:latin typeface="Cambria Math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l-GR" sz="28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8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28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28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l-GR" sz="28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28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8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2800" b="1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l-GR" sz="2800" b="1" i="1">
                                  <a:latin typeface="Cambria Math"/>
                                </a:rPr>
                                <m:t>𝒏</m:t>
                              </m:r>
                            </m:den>
                          </m:f>
                          <m:r>
                            <a:rPr lang="el-GR" sz="28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28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28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28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l-GR" sz="2800" b="1" i="1" smtClean="0">
                                  <a:latin typeface="Cambria Math"/>
                                </a:rPr>
                                <m:t>𝟕𝟏</m:t>
                              </m:r>
                              <m:r>
                                <a:rPr lang="el-GR" sz="2800" b="1" i="1" smtClean="0">
                                  <a:latin typeface="Cambria Math"/>
                                </a:rPr>
                                <m:t>∗</m:t>
                              </m:r>
                              <m:r>
                                <a:rPr lang="el-GR" sz="28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28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l-GR" sz="2800" b="1" i="1" smtClean="0">
                                  <a:latin typeface="Cambria Math"/>
                                </a:rPr>
                                <m:t>𝟐𝟗</m:t>
                              </m:r>
                            </m:num>
                            <m:den>
                              <m:r>
                                <a:rPr lang="el-GR" sz="2800" b="1" i="1" smtClean="0">
                                  <a:latin typeface="Cambria Math"/>
                                </a:rPr>
                                <m:t>𝟏𝟐𝟎</m:t>
                              </m:r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latin typeface="Cambria Math"/>
                        </a:rPr>
                        <m:t>,</m:t>
                      </m:r>
                      <m:r>
                        <a:rPr lang="en-US" sz="2800" b="1" i="1" smtClean="0">
                          <a:latin typeface="Cambria Math"/>
                        </a:rPr>
                        <m:t>𝟎𝟒𝟏𝟓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9722" y="1988840"/>
                <a:ext cx="8986094" cy="136537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Αντικείμενο 1"/>
          <p:cNvGraphicFramePr>
            <a:graphicFrameLocks noChangeAspect="1"/>
          </p:cNvGraphicFramePr>
          <p:nvPr/>
        </p:nvGraphicFramePr>
        <p:xfrm>
          <a:off x="0" y="4286250"/>
          <a:ext cx="9144000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r:id="rId7" imgW="4640597" imgH="652390" progId="Excel.Sheet.8">
                  <p:embed/>
                </p:oleObj>
              </mc:Choice>
              <mc:Fallback>
                <p:oleObj name="Worksheet" r:id="rId7" imgW="4640597" imgH="652390" progId="Excel.Sheet.8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286250"/>
                        <a:ext cx="9144000" cy="257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7426" y="3424644"/>
            <a:ext cx="7569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α</a:t>
            </a:r>
            <a:r>
              <a:rPr lang="en-US" sz="3200" dirty="0"/>
              <a:t>=</a:t>
            </a:r>
            <a:r>
              <a:rPr lang="el-GR" sz="3200" dirty="0"/>
              <a:t>0,05     α/2=0,025 </a:t>
            </a:r>
            <a:r>
              <a:rPr lang="el-GR" sz="3200" dirty="0" smtClean="0"/>
              <a:t>    1-α/2=1-0,025=0,975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17796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07" y="444193"/>
            <a:ext cx="8715436" cy="444807"/>
          </a:xfrm>
          <a:prstGeom prst="rect">
            <a:avLst/>
          </a:prstGeom>
          <a:noFill/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88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340768"/>
            <a:ext cx="9001156" cy="451469"/>
          </a:xfrm>
          <a:prstGeom prst="rect">
            <a:avLst/>
          </a:prstGeom>
          <a:noFill/>
        </p:spPr>
      </p:pic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-71422" y="2492896"/>
            <a:ext cx="9144000" cy="254318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Επομένως, μπορούμε να πούμε με 95% εμπιστοσύνη </a:t>
            </a:r>
            <a:r>
              <a:rPr lang="el-GR" sz="3200" dirty="0" smtClean="0"/>
              <a:t>ότι το ποσοστό των εξετάσεων αίματος που δεν θα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έχουν πρόβλημα στον πληθυσμό είναι ανάμεσα σε 63% και 79% με βάση το δείγμα μας.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3356992"/>
          </a:xfrm>
        </p:spPr>
        <p:txBody>
          <a:bodyPr/>
          <a:lstStyle/>
          <a:p>
            <a:pPr algn="just"/>
            <a:r>
              <a:rPr lang="el-GR" dirty="0" smtClean="0"/>
              <a:t>Σε µια </a:t>
            </a:r>
            <a:r>
              <a:rPr lang="el-GR" dirty="0" err="1" smtClean="0"/>
              <a:t>πειραµατική</a:t>
            </a:r>
            <a:r>
              <a:rPr lang="el-GR" dirty="0" smtClean="0"/>
              <a:t> µ</a:t>
            </a:r>
            <a:r>
              <a:rPr lang="el-GR" dirty="0" err="1" smtClean="0"/>
              <a:t>ελέτη</a:t>
            </a:r>
            <a:r>
              <a:rPr lang="el-GR" dirty="0" smtClean="0"/>
              <a:t> µια νέα κλινική θεραπεία ‘</a:t>
            </a:r>
            <a:r>
              <a:rPr lang="en-US" dirty="0" smtClean="0"/>
              <a:t>AAA</a:t>
            </a:r>
            <a:r>
              <a:rPr lang="el-GR" dirty="0" smtClean="0"/>
              <a:t>’ δόθηκε σε τυχαίο </a:t>
            </a:r>
            <a:r>
              <a:rPr lang="el-GR" dirty="0" err="1" smtClean="0"/>
              <a:t>δείγµα</a:t>
            </a:r>
            <a:r>
              <a:rPr lang="el-GR" dirty="0" smtClean="0"/>
              <a:t> 100 ασθενών. Στο τέλος της µ</a:t>
            </a:r>
            <a:r>
              <a:rPr lang="el-GR" dirty="0" err="1" smtClean="0"/>
              <a:t>ελέτης</a:t>
            </a:r>
            <a:r>
              <a:rPr lang="el-GR" dirty="0" smtClean="0"/>
              <a:t> 65 ασθενείς αποθεραπεύτηκαν. Βρείτε το 90% </a:t>
            </a:r>
            <a:r>
              <a:rPr lang="el-GR" dirty="0" err="1" smtClean="0"/>
              <a:t>διάστηµα</a:t>
            </a:r>
            <a:r>
              <a:rPr lang="el-GR" dirty="0" smtClean="0"/>
              <a:t> εμπιστοσύνης της µ</a:t>
            </a:r>
            <a:r>
              <a:rPr lang="el-GR" dirty="0" err="1" smtClean="0"/>
              <a:t>έσης</a:t>
            </a:r>
            <a:r>
              <a:rPr lang="el-GR" dirty="0" smtClean="0"/>
              <a:t> </a:t>
            </a:r>
            <a:r>
              <a:rPr lang="el-GR" dirty="0" err="1" smtClean="0"/>
              <a:t>τιµής</a:t>
            </a:r>
            <a:r>
              <a:rPr lang="el-GR" dirty="0" smtClean="0"/>
              <a:t> του ποσοστού αποθεραπείας της ‘</a:t>
            </a:r>
            <a:r>
              <a:rPr lang="en-US" dirty="0" smtClean="0"/>
              <a:t>AAA</a:t>
            </a:r>
            <a:r>
              <a:rPr lang="el-GR" dirty="0" smtClean="0"/>
              <a:t>’.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428999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/>
              <a:t>Σε µια </a:t>
            </a:r>
            <a:r>
              <a:rPr lang="el-GR" dirty="0" err="1"/>
              <a:t>πειραµατική</a:t>
            </a:r>
            <a:r>
              <a:rPr lang="el-GR" dirty="0"/>
              <a:t> µ</a:t>
            </a:r>
            <a:r>
              <a:rPr lang="el-GR" dirty="0" err="1"/>
              <a:t>ελέτη</a:t>
            </a:r>
            <a:r>
              <a:rPr lang="el-GR" dirty="0"/>
              <a:t> µια νέα κλινική θεραπεία ‘</a:t>
            </a:r>
            <a:r>
              <a:rPr lang="en-US" dirty="0"/>
              <a:t>AAA</a:t>
            </a:r>
            <a:r>
              <a:rPr lang="el-GR" dirty="0"/>
              <a:t>’ δόθηκε σε τυχαίο </a:t>
            </a:r>
            <a:r>
              <a:rPr lang="el-GR" dirty="0" err="1"/>
              <a:t>δείγµα</a:t>
            </a:r>
            <a:r>
              <a:rPr lang="el-GR" dirty="0"/>
              <a:t> 100 ασθενών. Στο τέλος της µ</a:t>
            </a:r>
            <a:r>
              <a:rPr lang="el-GR" dirty="0" err="1"/>
              <a:t>ελέτης</a:t>
            </a:r>
            <a:r>
              <a:rPr lang="el-GR" dirty="0"/>
              <a:t> 65 ασθενείς αποθεραπεύτηκαν. Βρείτε το 90% </a:t>
            </a:r>
            <a:r>
              <a:rPr lang="el-GR" dirty="0" err="1"/>
              <a:t>διάστηµα</a:t>
            </a:r>
            <a:r>
              <a:rPr lang="el-GR" dirty="0"/>
              <a:t> εμπιστοσύνης της µ</a:t>
            </a:r>
            <a:r>
              <a:rPr lang="el-GR" dirty="0" err="1"/>
              <a:t>έσης</a:t>
            </a:r>
            <a:r>
              <a:rPr lang="el-GR" dirty="0"/>
              <a:t> </a:t>
            </a:r>
            <a:r>
              <a:rPr lang="el-GR" dirty="0" err="1"/>
              <a:t>τιµής</a:t>
            </a:r>
            <a:r>
              <a:rPr lang="el-GR" dirty="0"/>
              <a:t> του ποσοστού αποθεραπείας της ‘</a:t>
            </a:r>
            <a:r>
              <a:rPr lang="en-US" dirty="0"/>
              <a:t>AAA</a:t>
            </a:r>
            <a:r>
              <a:rPr lang="el-GR" dirty="0"/>
              <a:t>’. </a:t>
            </a:r>
          </a:p>
          <a:p>
            <a:r>
              <a:rPr lang="el-GR" dirty="0" smtClean="0"/>
              <a:t>Η αναλογία είναι</a:t>
            </a:r>
          </a:p>
          <a:p>
            <a:endParaRPr lang="el-GR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0" y="3409587"/>
                <a:ext cx="3030958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65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=0,65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09587"/>
                <a:ext cx="3030958" cy="10275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3678633" y="3630961"/>
                <a:ext cx="40725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/>
                  <a:t>1-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n-US" sz="3200" i="1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1−</m:t>
                    </m:r>
                    <m:r>
                      <a:rPr lang="en-US" sz="3200" i="1">
                        <a:latin typeface="Cambria Math"/>
                      </a:rPr>
                      <m:t>0,65</m:t>
                    </m:r>
                    <m:r>
                      <a:rPr lang="en-US" sz="3200" b="0" i="1" smtClean="0">
                        <a:latin typeface="Cambria Math"/>
                      </a:rPr>
                      <m:t>=0,35</m:t>
                    </m:r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8633" y="3630961"/>
                <a:ext cx="4072525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3737" t="-12500" b="-343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56986" y="5017531"/>
                <a:ext cx="548214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𝑛</m:t>
                      </m:r>
                      <m:r>
                        <a:rPr lang="en-US" sz="3200" b="0" i="1" smtClean="0">
                          <a:latin typeface="Cambria Math"/>
                        </a:rPr>
                        <m:t>∗</m:t>
                      </m:r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3200" i="1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100∗</m:t>
                      </m:r>
                      <m:r>
                        <a:rPr lang="en-US" sz="3200" i="1">
                          <a:latin typeface="Cambria Math"/>
                        </a:rPr>
                        <m:t>0,65</m:t>
                      </m:r>
                      <m:r>
                        <a:rPr lang="en-US" sz="3200" b="0" i="0" smtClean="0">
                          <a:latin typeface="Cambria Math"/>
                        </a:rPr>
                        <m:t>=65&gt;10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86" y="5017531"/>
                <a:ext cx="548214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55938" y="5725995"/>
                <a:ext cx="892981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𝑛</m:t>
                    </m:r>
                    <m:r>
                      <a:rPr lang="en-US" sz="2800" i="1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</m:d>
                    <m:r>
                      <a:rPr lang="en-US" sz="2800" i="1">
                        <a:latin typeface="Cambria Math"/>
                      </a:rPr>
                      <m:t>=100∗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r>
                          <a:rPr lang="en-US" sz="2800" i="1">
                            <a:latin typeface="Cambria Math"/>
                          </a:rPr>
                          <m:t>0,65</m:t>
                        </m:r>
                      </m:e>
                    </m:d>
                    <m:r>
                      <a:rPr lang="en-US" sz="2800">
                        <a:latin typeface="Cambria Math"/>
                      </a:rPr>
                      <m:t>=</m:t>
                    </m:r>
                    <m:r>
                      <a:rPr lang="en-US" sz="2800" b="0" i="0" smtClean="0">
                        <a:latin typeface="Cambria Math"/>
                      </a:rPr>
                      <m:t>100∗(1−0,</m:t>
                    </m:r>
                    <m:r>
                      <a:rPr lang="en-US" sz="2800">
                        <a:latin typeface="Cambria Math"/>
                      </a:rPr>
                      <m:t>65</m:t>
                    </m:r>
                    <m:r>
                      <a:rPr lang="en-US" sz="2800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 smtClean="0"/>
                  <a:t>=35&gt;10</a:t>
                </a:r>
                <a:endParaRPr lang="el-GR" sz="28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8" y="5725995"/>
                <a:ext cx="8929817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273" b="-325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730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428999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Σε µια </a:t>
            </a:r>
            <a:r>
              <a:rPr lang="el-GR" sz="2800" dirty="0" err="1"/>
              <a:t>πειραµατική</a:t>
            </a:r>
            <a:r>
              <a:rPr lang="el-GR" sz="2800" dirty="0"/>
              <a:t> µ</a:t>
            </a:r>
            <a:r>
              <a:rPr lang="el-GR" sz="2800" dirty="0" err="1"/>
              <a:t>ελέτη</a:t>
            </a:r>
            <a:r>
              <a:rPr lang="el-GR" sz="2800" dirty="0"/>
              <a:t> µια νέα κλινική θεραπεία ‘AAA’ δόθηκε σε τυχαίο </a:t>
            </a:r>
            <a:r>
              <a:rPr lang="el-GR" sz="2800" dirty="0" err="1"/>
              <a:t>δείγµα</a:t>
            </a:r>
            <a:r>
              <a:rPr lang="el-GR" sz="2800" dirty="0"/>
              <a:t> 100 ασθενών. Στο τέλος της µ</a:t>
            </a:r>
            <a:r>
              <a:rPr lang="el-GR" sz="2800" dirty="0" err="1"/>
              <a:t>ελέτης</a:t>
            </a:r>
            <a:r>
              <a:rPr lang="el-GR" sz="2800" dirty="0"/>
              <a:t> 65 ασθενείς αποθεραπεύτηκαν. Βρείτε το 90% </a:t>
            </a:r>
            <a:r>
              <a:rPr lang="el-GR" sz="2800" dirty="0" err="1"/>
              <a:t>διάστηµα</a:t>
            </a:r>
            <a:r>
              <a:rPr lang="el-GR" sz="2800" dirty="0"/>
              <a:t> εμπιστοσύνης της µ</a:t>
            </a:r>
            <a:r>
              <a:rPr lang="el-GR" sz="2800" dirty="0" err="1"/>
              <a:t>έσης</a:t>
            </a:r>
            <a:r>
              <a:rPr lang="el-GR" sz="2800" dirty="0"/>
              <a:t> </a:t>
            </a:r>
            <a:r>
              <a:rPr lang="el-GR" sz="2800" dirty="0" err="1"/>
              <a:t>τιµής</a:t>
            </a:r>
            <a:r>
              <a:rPr lang="el-GR" sz="2800" dirty="0"/>
              <a:t> του ποσοστού αποθεραπείας της ‘AAA’. </a:t>
            </a:r>
          </a:p>
          <a:p>
            <a:r>
              <a:rPr lang="el-GR" sz="2800" dirty="0" smtClean="0"/>
              <a:t>Απάντηση </a:t>
            </a:r>
          </a:p>
          <a:p>
            <a:r>
              <a:rPr lang="el-GR" dirty="0" smtClean="0"/>
              <a:t>Ο τύπος του διαστήματος είναι </a:t>
            </a:r>
          </a:p>
          <a:p>
            <a:endParaRPr lang="el-GR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2555776" y="3366071"/>
                <a:ext cx="5924955" cy="894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f>
                            <m:fPr>
                              <m:ctrlPr>
                                <a:rPr lang="en-US" sz="36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sz="36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l-GR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𝑎</m:t>
                          </m:r>
                          <m:r>
                            <a:rPr lang="en-US" sz="3600" i="1">
                              <a:latin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l-GR" sz="36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366071"/>
                <a:ext cx="5924955" cy="8941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50402" y="5392035"/>
                <a:ext cx="8986094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1" i="1">
                              <a:latin typeface="Cambria Math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sub>
                      </m:sSub>
                      <m:r>
                        <a:rPr lang="el-GR" sz="32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32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l-GR" sz="3200" b="1" i="1">
                                  <a:latin typeface="Cambria Math"/>
                                </a:rPr>
                                <m:t>𝒏</m:t>
                              </m:r>
                            </m:den>
                          </m:f>
                          <m:r>
                            <a:rPr lang="el-GR" sz="32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32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𝟔𝟓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∗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𝟑𝟓</m:t>
                              </m:r>
                            </m:num>
                            <m:den>
                              <m:r>
                                <a:rPr lang="el-GR" sz="32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𝟎</m:t>
                      </m:r>
                      <m:r>
                        <a:rPr lang="en-US" sz="3200" b="1" i="1" smtClean="0">
                          <a:latin typeface="Cambria Math"/>
                        </a:rPr>
                        <m:t>,</m:t>
                      </m:r>
                      <m:r>
                        <a:rPr lang="en-US" sz="3200" b="1" i="1" smtClean="0">
                          <a:latin typeface="Cambria Math"/>
                        </a:rPr>
                        <m:t>𝟎𝟒𝟖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2" y="5392035"/>
                <a:ext cx="8986094" cy="15473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023" y="4143236"/>
                <a:ext cx="3030958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65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=0,65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3" y="4143236"/>
                <a:ext cx="3030958" cy="10275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01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- Θέση περιεχομένου"/>
              <p:cNvSpPr>
                <a:spLocks noGrp="1"/>
              </p:cNvSpPr>
              <p:nvPr>
                <p:ph idx="1"/>
              </p:nvPr>
            </p:nvSpPr>
            <p:spPr>
              <a:xfrm>
                <a:off x="0" y="1"/>
                <a:ext cx="9144000" cy="148478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  <m:sub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b>
                    </m:sSub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i="1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i="1">
                        <a:latin typeface="Cambria Math"/>
                      </a:rPr>
                      <m:t>&lt;</m:t>
                    </m:r>
                    <m:acc>
                      <m:accPr>
                        <m:chr m:val="̂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𝑎</m:t>
                        </m:r>
                        <m:r>
                          <a:rPr lang="en-US" i="1">
                            <a:latin typeface="Cambria Math"/>
                          </a:rPr>
                          <m:t>/2</m:t>
                        </m:r>
                      </m:sub>
                    </m:sSub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2 - Θέση περιεχομένου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"/>
                <a:ext cx="9144000" cy="148478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-18713" y="1052736"/>
                <a:ext cx="8585107" cy="622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b="0" i="1" smtClean="0">
                          <a:latin typeface="Cambria Math"/>
                        </a:rPr>
                        <m:t>0,</m:t>
                      </m:r>
                      <m:r>
                        <a:rPr lang="en-US" sz="3200" b="0" i="1" smtClean="0">
                          <a:latin typeface="Cambria Math"/>
                        </a:rPr>
                        <m:t>65</m:t>
                      </m:r>
                      <m:r>
                        <a:rPr lang="el-GR" sz="3200" i="1">
                          <a:latin typeface="Cambria Math"/>
                        </a:rPr>
                        <m:t>−</m:t>
                      </m:r>
                      <m:r>
                        <a:rPr lang="el-GR" sz="3200" b="0" i="1" smtClean="0">
                          <a:latin typeface="Cambria Math"/>
                        </a:rPr>
                        <m:t>1,</m:t>
                      </m:r>
                      <m:r>
                        <a:rPr lang="en-US" sz="3200" b="0" i="1" smtClean="0">
                          <a:latin typeface="Cambria Math"/>
                        </a:rPr>
                        <m:t>65</m:t>
                      </m:r>
                      <m:r>
                        <a:rPr lang="el-GR" sz="3200" b="0" i="1" smtClean="0">
                          <a:latin typeface="Cambria Math"/>
                        </a:rPr>
                        <m:t>∗0,04</m:t>
                      </m:r>
                      <m:r>
                        <a:rPr lang="en-US" sz="3200" b="0" i="1" smtClean="0">
                          <a:latin typeface="Cambria Math"/>
                        </a:rPr>
                        <m:t>8</m:t>
                      </m:r>
                      <m:r>
                        <a:rPr lang="el-GR" sz="3200" i="1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l-GR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200" i="1">
                          <a:latin typeface="Cambria Math"/>
                        </a:rPr>
                        <m:t>&lt;</m:t>
                      </m:r>
                      <m:r>
                        <a:rPr lang="el-GR" sz="3200" b="0" i="1" smtClean="0">
                          <a:latin typeface="Cambria Math"/>
                        </a:rPr>
                        <m:t>0,</m:t>
                      </m:r>
                      <m:r>
                        <a:rPr lang="en-US" sz="3200" b="0" i="1" smtClean="0">
                          <a:latin typeface="Cambria Math"/>
                        </a:rPr>
                        <m:t>65</m:t>
                      </m:r>
                      <m:r>
                        <a:rPr lang="el-GR" sz="3200" i="1">
                          <a:latin typeface="Cambria Math"/>
                        </a:rPr>
                        <m:t>+</m:t>
                      </m:r>
                      <m:r>
                        <a:rPr lang="el-GR" sz="3200" b="0" i="1" smtClean="0">
                          <a:latin typeface="Cambria Math"/>
                        </a:rPr>
                        <m:t>1,</m:t>
                      </m:r>
                      <m:r>
                        <a:rPr lang="en-US" sz="3200" b="0" i="1" smtClean="0">
                          <a:latin typeface="Cambria Math"/>
                        </a:rPr>
                        <m:t>65</m:t>
                      </m:r>
                      <m:r>
                        <a:rPr lang="el-GR" sz="3200" b="0" i="1" smtClean="0">
                          <a:latin typeface="Cambria Math"/>
                        </a:rPr>
                        <m:t>∗0,04</m:t>
                      </m:r>
                      <m:r>
                        <a:rPr lang="en-US" sz="3200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713" y="1052736"/>
                <a:ext cx="8585107" cy="6227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67426" y="3424644"/>
            <a:ext cx="6944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α</a:t>
            </a:r>
            <a:r>
              <a:rPr lang="en-US" sz="3200" dirty="0"/>
              <a:t>=</a:t>
            </a:r>
            <a:r>
              <a:rPr lang="el-GR" sz="3200" dirty="0" smtClean="0"/>
              <a:t>0,</a:t>
            </a:r>
            <a:r>
              <a:rPr lang="en-US" sz="3200" dirty="0" smtClean="0"/>
              <a:t>10</a:t>
            </a:r>
            <a:r>
              <a:rPr lang="el-GR" sz="3200" dirty="0" smtClean="0"/>
              <a:t>     α/2=0,05     1-α/2=1-0,0</a:t>
            </a:r>
            <a:r>
              <a:rPr lang="en-US" sz="3200" dirty="0" smtClean="0"/>
              <a:t>5</a:t>
            </a:r>
            <a:r>
              <a:rPr lang="el-GR" sz="3200" dirty="0" smtClean="0"/>
              <a:t>=0,9</a:t>
            </a:r>
            <a:r>
              <a:rPr lang="en-US" sz="3200" dirty="0" smtClean="0"/>
              <a:t>5</a:t>
            </a:r>
            <a:endParaRPr lang="el-GR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990689" y="-16640"/>
                <a:ext cx="3030958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65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=0,65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689" y="-16640"/>
                <a:ext cx="3030958" cy="10275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0" y="1877297"/>
                <a:ext cx="8986094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1" i="1">
                              <a:latin typeface="Cambria Math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sub>
                      </m:sSub>
                      <m:r>
                        <a:rPr lang="el-GR" sz="32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32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l-GR" sz="3200" b="1" i="1">
                                  <a:latin typeface="Cambria Math"/>
                                </a:rPr>
                                <m:t>𝒏</m:t>
                              </m:r>
                            </m:den>
                          </m:f>
                          <m:r>
                            <a:rPr lang="el-GR" sz="32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32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𝟔𝟓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∗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𝟑𝟓</m:t>
                              </m:r>
                            </m:num>
                            <m:den>
                              <m:r>
                                <a:rPr lang="el-GR" sz="32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𝟎</m:t>
                      </m:r>
                      <m:r>
                        <a:rPr lang="en-US" sz="3200" b="1" i="1" smtClean="0">
                          <a:latin typeface="Cambria Math"/>
                        </a:rPr>
                        <m:t>,</m:t>
                      </m:r>
                      <m:r>
                        <a:rPr lang="en-US" sz="3200" b="1" i="1" smtClean="0">
                          <a:latin typeface="Cambria Math"/>
                        </a:rPr>
                        <m:t>𝟎𝟒𝟖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77297"/>
                <a:ext cx="8986094" cy="15473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6 - Πίνακας"/>
          <p:cNvGraphicFramePr>
            <a:graphicFrameLocks noGrp="1"/>
          </p:cNvGraphicFramePr>
          <p:nvPr/>
        </p:nvGraphicFramePr>
        <p:xfrm>
          <a:off x="-2" y="4214820"/>
          <a:ext cx="9144000" cy="264318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429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just"/>
            <a:r>
              <a:rPr lang="el-GR" dirty="0" smtClean="0"/>
              <a:t>Σε µια </a:t>
            </a:r>
            <a:r>
              <a:rPr lang="el-GR" dirty="0" err="1" smtClean="0"/>
              <a:t>πειραµατική</a:t>
            </a:r>
            <a:r>
              <a:rPr lang="el-GR" dirty="0" smtClean="0"/>
              <a:t> µ</a:t>
            </a:r>
            <a:r>
              <a:rPr lang="el-GR" dirty="0" err="1" smtClean="0"/>
              <a:t>ελέτη</a:t>
            </a:r>
            <a:r>
              <a:rPr lang="el-GR" dirty="0" smtClean="0"/>
              <a:t> µια νέα μέθοδος διδασκαλία εφαρμόστηκε σε τυχαίο </a:t>
            </a:r>
            <a:r>
              <a:rPr lang="el-GR" dirty="0" err="1" smtClean="0"/>
              <a:t>δείγµα</a:t>
            </a:r>
            <a:r>
              <a:rPr lang="el-GR" dirty="0" smtClean="0"/>
              <a:t> 300 φοιτητών. Στο τέλος της µ</a:t>
            </a:r>
            <a:r>
              <a:rPr lang="el-GR" dirty="0" err="1" smtClean="0"/>
              <a:t>ελέτης</a:t>
            </a:r>
            <a:r>
              <a:rPr lang="el-GR" dirty="0" smtClean="0"/>
              <a:t> 270 φοιτητές έλαβαν </a:t>
            </a:r>
            <a:r>
              <a:rPr lang="el-GR" dirty="0" err="1" smtClean="0"/>
              <a:t>προβιβάσιμο</a:t>
            </a:r>
            <a:r>
              <a:rPr lang="el-GR" dirty="0" smtClean="0"/>
              <a:t> βαθμό. Βρείτε το 9</a:t>
            </a:r>
            <a:r>
              <a:rPr lang="en-US" dirty="0" smtClean="0"/>
              <a:t>0</a:t>
            </a:r>
            <a:r>
              <a:rPr lang="el-GR" dirty="0" smtClean="0"/>
              <a:t>% </a:t>
            </a:r>
            <a:r>
              <a:rPr lang="el-GR" dirty="0" err="1" smtClean="0"/>
              <a:t>διάστηµα</a:t>
            </a:r>
            <a:r>
              <a:rPr lang="el-GR" dirty="0" smtClean="0"/>
              <a:t> εμπιστοσύνης της µ</a:t>
            </a:r>
            <a:r>
              <a:rPr lang="el-GR" dirty="0" err="1" smtClean="0"/>
              <a:t>έσης</a:t>
            </a:r>
            <a:r>
              <a:rPr lang="el-GR" dirty="0" smtClean="0"/>
              <a:t> </a:t>
            </a:r>
            <a:r>
              <a:rPr lang="el-GR" dirty="0" err="1" smtClean="0"/>
              <a:t>τιµής</a:t>
            </a:r>
            <a:r>
              <a:rPr lang="el-GR" dirty="0" smtClean="0"/>
              <a:t> του ποσοστού επιτυχίας της εν λόγω μεθόδου.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428999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/>
              <a:t>Σε µια </a:t>
            </a:r>
            <a:r>
              <a:rPr lang="el-GR" dirty="0" err="1"/>
              <a:t>πειραµατική</a:t>
            </a:r>
            <a:r>
              <a:rPr lang="el-GR" dirty="0"/>
              <a:t> µ</a:t>
            </a:r>
            <a:r>
              <a:rPr lang="el-GR" dirty="0" err="1"/>
              <a:t>ελέτη</a:t>
            </a:r>
            <a:r>
              <a:rPr lang="el-GR" dirty="0"/>
              <a:t> µια νέα μέθοδος διδασκαλία εφαρμόστηκε σε τυχαίο </a:t>
            </a:r>
            <a:r>
              <a:rPr lang="el-GR" dirty="0" err="1"/>
              <a:t>δείγµα</a:t>
            </a:r>
            <a:r>
              <a:rPr lang="el-GR" dirty="0"/>
              <a:t> 300 φοιτητών. Στο τέλος της µ</a:t>
            </a:r>
            <a:r>
              <a:rPr lang="el-GR" dirty="0" err="1"/>
              <a:t>ελέτης</a:t>
            </a:r>
            <a:r>
              <a:rPr lang="el-GR" dirty="0"/>
              <a:t> 270 φοιτητές έλαβαν </a:t>
            </a:r>
            <a:r>
              <a:rPr lang="el-GR" dirty="0" err="1"/>
              <a:t>προβιβάσιμο</a:t>
            </a:r>
            <a:r>
              <a:rPr lang="el-GR" dirty="0"/>
              <a:t> βαθμό. Βρείτε το </a:t>
            </a:r>
            <a:r>
              <a:rPr lang="el-GR" dirty="0" smtClean="0"/>
              <a:t>9</a:t>
            </a:r>
            <a:r>
              <a:rPr lang="en-US" dirty="0" smtClean="0"/>
              <a:t>0</a:t>
            </a:r>
            <a:r>
              <a:rPr lang="el-GR" dirty="0" smtClean="0"/>
              <a:t>% </a:t>
            </a:r>
            <a:r>
              <a:rPr lang="el-GR" dirty="0" err="1"/>
              <a:t>διάστηµα</a:t>
            </a:r>
            <a:r>
              <a:rPr lang="el-GR" dirty="0"/>
              <a:t> εμπιστοσύνης της µ</a:t>
            </a:r>
            <a:r>
              <a:rPr lang="el-GR" dirty="0" err="1"/>
              <a:t>έσης</a:t>
            </a:r>
            <a:r>
              <a:rPr lang="el-GR" dirty="0"/>
              <a:t> </a:t>
            </a:r>
            <a:r>
              <a:rPr lang="el-GR" dirty="0" err="1"/>
              <a:t>τιµής</a:t>
            </a:r>
            <a:r>
              <a:rPr lang="el-GR" dirty="0"/>
              <a:t> του ποσοστού επιτυχίας της εν λόγω μεθόδου. </a:t>
            </a:r>
          </a:p>
          <a:p>
            <a:r>
              <a:rPr lang="el-GR" dirty="0" smtClean="0"/>
              <a:t>Η αναλογία είναι</a:t>
            </a:r>
          </a:p>
          <a:p>
            <a:endParaRPr lang="el-GR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0" y="3409587"/>
                <a:ext cx="2736005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n-US" sz="3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270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300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=0,</m:t>
                    </m:r>
                  </m:oMath>
                </a14:m>
                <a:r>
                  <a:rPr lang="en-US" sz="3200" dirty="0" smtClean="0"/>
                  <a:t>90</a:t>
                </a:r>
                <a:endParaRPr lang="el-GR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09587"/>
                <a:ext cx="2736005" cy="791820"/>
              </a:xfrm>
              <a:prstGeom prst="rect">
                <a:avLst/>
              </a:prstGeom>
              <a:blipFill rotWithShape="1">
                <a:blip r:embed="rId2"/>
                <a:stretch>
                  <a:fillRect r="-4677" b="-1230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3678633" y="3630961"/>
                <a:ext cx="403405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/>
                  <a:t>1-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n-US" sz="3200" i="1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1−</m:t>
                    </m:r>
                    <m:r>
                      <a:rPr lang="en-US" sz="3200" i="1">
                        <a:latin typeface="Cambria Math"/>
                      </a:rPr>
                      <m:t>0,</m:t>
                    </m:r>
                    <m:r>
                      <a:rPr lang="en-US" sz="3200" b="0" i="1" smtClean="0">
                        <a:latin typeface="Cambria Math"/>
                      </a:rPr>
                      <m:t>90=0,</m:t>
                    </m:r>
                  </m:oMath>
                </a14:m>
                <a:r>
                  <a:rPr lang="en-US" sz="3200" dirty="0" smtClean="0"/>
                  <a:t>10</a:t>
                </a:r>
                <a:endParaRPr lang="el-GR" sz="32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8633" y="3630961"/>
                <a:ext cx="4034053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3776" t="-12500" r="-3021" b="-343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56986" y="5017531"/>
                <a:ext cx="570976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𝑛</m:t>
                      </m:r>
                      <m:r>
                        <a:rPr lang="en-US" sz="3200" b="0" i="1" smtClean="0">
                          <a:latin typeface="Cambria Math"/>
                        </a:rPr>
                        <m:t>∗</m:t>
                      </m:r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3200" i="1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300∗</m:t>
                      </m:r>
                      <m:r>
                        <a:rPr lang="en-US" sz="3200" i="1">
                          <a:latin typeface="Cambria Math"/>
                        </a:rPr>
                        <m:t>0,</m:t>
                      </m:r>
                      <m:r>
                        <a:rPr lang="en-US" sz="3200" b="0" i="0" smtClean="0">
                          <a:latin typeface="Cambria Math"/>
                        </a:rPr>
                        <m:t>90=270&gt;10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86" y="5017531"/>
                <a:ext cx="5709768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55938" y="5725995"/>
                <a:ext cx="91125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𝑛</m:t>
                    </m:r>
                    <m:r>
                      <a:rPr lang="en-US" sz="2800" i="1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acc>
                          <m:accPr>
                            <m:chr m:val="̂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e>
                    </m:d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3</m:t>
                    </m:r>
                    <m:r>
                      <a:rPr lang="en-US" sz="2800" i="1">
                        <a:latin typeface="Cambria Math"/>
                      </a:rPr>
                      <m:t>00∗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r>
                          <a:rPr lang="en-US" sz="2800" i="1">
                            <a:latin typeface="Cambria Math"/>
                          </a:rPr>
                          <m:t>0,65</m:t>
                        </m:r>
                      </m:e>
                    </m:d>
                    <m:r>
                      <a:rPr lang="en-US" sz="2800">
                        <a:latin typeface="Cambria Math"/>
                      </a:rPr>
                      <m:t>=</m:t>
                    </m:r>
                    <m:r>
                      <a:rPr lang="en-US" sz="2800" b="0" i="0" smtClean="0">
                        <a:latin typeface="Cambria Math"/>
                      </a:rPr>
                      <m:t>300∗(1−0,</m:t>
                    </m:r>
                    <m:r>
                      <a:rPr lang="en-US" sz="2800">
                        <a:latin typeface="Cambria Math"/>
                      </a:rPr>
                      <m:t>65</m:t>
                    </m:r>
                    <m:r>
                      <a:rPr lang="en-US" sz="2800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 smtClean="0"/>
                  <a:t>=105&gt;10</a:t>
                </a:r>
                <a:endParaRPr lang="el-GR" sz="28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8" y="5725995"/>
                <a:ext cx="9112559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201" b="-325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355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428999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Σε µια </a:t>
            </a:r>
            <a:r>
              <a:rPr lang="el-GR" sz="2800" dirty="0" err="1"/>
              <a:t>πειραµατική</a:t>
            </a:r>
            <a:r>
              <a:rPr lang="el-GR" sz="2800" dirty="0"/>
              <a:t> µ</a:t>
            </a:r>
            <a:r>
              <a:rPr lang="el-GR" sz="2800" dirty="0" err="1"/>
              <a:t>ελέτη</a:t>
            </a:r>
            <a:r>
              <a:rPr lang="el-GR" sz="2800" dirty="0"/>
              <a:t> µια νέα μέθοδος διδασκαλία εφαρμόστηκε σε τυχαίο </a:t>
            </a:r>
            <a:r>
              <a:rPr lang="el-GR" sz="2800" dirty="0" err="1"/>
              <a:t>δείγµα</a:t>
            </a:r>
            <a:r>
              <a:rPr lang="el-GR" sz="2800" dirty="0"/>
              <a:t> 300 φοιτητών. Στο τέλος της µ</a:t>
            </a:r>
            <a:r>
              <a:rPr lang="el-GR" sz="2800" dirty="0" err="1"/>
              <a:t>ελέτης</a:t>
            </a:r>
            <a:r>
              <a:rPr lang="el-GR" sz="2800" dirty="0"/>
              <a:t> 270 φοιτητές έλαβαν </a:t>
            </a:r>
            <a:r>
              <a:rPr lang="el-GR" sz="2800" dirty="0" err="1"/>
              <a:t>προβιβάσιμο</a:t>
            </a:r>
            <a:r>
              <a:rPr lang="el-GR" sz="2800" dirty="0"/>
              <a:t> βαθμό. Βρείτε το </a:t>
            </a:r>
            <a:r>
              <a:rPr lang="el-GR" sz="2800" dirty="0" smtClean="0"/>
              <a:t>9</a:t>
            </a:r>
            <a:r>
              <a:rPr lang="en-US" sz="2800" dirty="0" smtClean="0"/>
              <a:t>0</a:t>
            </a:r>
            <a:r>
              <a:rPr lang="el-GR" sz="2800" dirty="0" smtClean="0"/>
              <a:t>% </a:t>
            </a:r>
            <a:r>
              <a:rPr lang="el-GR" sz="2800" dirty="0" err="1"/>
              <a:t>διάστηµα</a:t>
            </a:r>
            <a:r>
              <a:rPr lang="el-GR" sz="2800" dirty="0"/>
              <a:t> εμπιστοσύνης της µ</a:t>
            </a:r>
            <a:r>
              <a:rPr lang="el-GR" sz="2800" dirty="0" err="1"/>
              <a:t>έσης</a:t>
            </a:r>
            <a:r>
              <a:rPr lang="el-GR" sz="2800" dirty="0"/>
              <a:t> </a:t>
            </a:r>
            <a:r>
              <a:rPr lang="el-GR" sz="2800" dirty="0" err="1"/>
              <a:t>τιµής</a:t>
            </a:r>
            <a:r>
              <a:rPr lang="el-GR" sz="2800" dirty="0"/>
              <a:t> του ποσοστού επιτυχίας της εν λόγω μεθόδου. </a:t>
            </a:r>
          </a:p>
          <a:p>
            <a:r>
              <a:rPr lang="el-GR" sz="2800" dirty="0" smtClean="0"/>
              <a:t>Απάντηση </a:t>
            </a:r>
          </a:p>
          <a:p>
            <a:r>
              <a:rPr lang="el-GR" dirty="0" smtClean="0"/>
              <a:t>Ο τύπος του διαστήματος είναι </a:t>
            </a:r>
          </a:p>
          <a:p>
            <a:endParaRPr lang="el-GR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2555776" y="3366071"/>
                <a:ext cx="5924955" cy="894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f>
                            <m:fPr>
                              <m:ctrlPr>
                                <a:rPr lang="en-US" sz="36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i="1">
                                  <a:latin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sz="36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𝜇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  <m:r>
                        <a:rPr lang="el-GR" sz="3600" i="1">
                          <a:latin typeface="Cambria Math"/>
                        </a:rPr>
                        <m:t>&lt;</m:t>
                      </m:r>
                      <m:acc>
                        <m:accPr>
                          <m:chr m:val="̂"/>
                          <m:ctrlPr>
                            <a:rPr lang="el-GR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l-GR" sz="36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𝑎</m:t>
                          </m:r>
                          <m:r>
                            <a:rPr lang="en-US" sz="3600" i="1">
                              <a:latin typeface="Cambria Math"/>
                            </a:rPr>
                            <m:t>/2</m:t>
                          </m:r>
                        </m:sub>
                      </m:sSub>
                      <m:sSub>
                        <m:sSubPr>
                          <m:ctrlPr>
                            <a:rPr lang="el-GR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600" i="1">
                              <a:latin typeface="Cambria Math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l-GR" sz="36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366071"/>
                <a:ext cx="5924955" cy="8941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50402" y="5392035"/>
                <a:ext cx="8986094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1" i="1">
                              <a:latin typeface="Cambria Math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sub>
                      </m:sSub>
                      <m:r>
                        <a:rPr lang="el-GR" sz="32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32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l-GR" sz="3200" b="1" i="1">
                                  <a:latin typeface="Cambria Math"/>
                                </a:rPr>
                                <m:t>𝒏</m:t>
                              </m:r>
                            </m:den>
                          </m:f>
                          <m:r>
                            <a:rPr lang="el-GR" sz="32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32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𝟗𝟎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∗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𝟏𝟎</m:t>
                              </m:r>
                            </m:num>
                            <m:den>
                              <m:r>
                                <a:rPr lang="en-US" sz="3200" b="1" i="1" smtClean="0">
                                  <a:latin typeface="Cambria Math"/>
                                </a:rPr>
                                <m:t>𝟑𝟎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𝟎</m:t>
                      </m:r>
                      <m:r>
                        <a:rPr lang="en-US" sz="3200" b="1" i="1" smtClean="0">
                          <a:latin typeface="Cambria Math"/>
                        </a:rPr>
                        <m:t>,</m:t>
                      </m:r>
                      <m:r>
                        <a:rPr lang="en-US" sz="3200" b="1" i="1" smtClean="0">
                          <a:latin typeface="Cambria Math"/>
                        </a:rPr>
                        <m:t>𝟎𝟏𝟕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2" y="5392035"/>
                <a:ext cx="8986094" cy="15473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023" y="4143236"/>
                <a:ext cx="2736005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n-US" sz="3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270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300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=0,</m:t>
                    </m:r>
                  </m:oMath>
                </a14:m>
                <a:r>
                  <a:rPr lang="en-US" sz="3200" dirty="0" smtClean="0"/>
                  <a:t>90</a:t>
                </a:r>
                <a:endParaRPr lang="el-GR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3" y="4143236"/>
                <a:ext cx="2736005" cy="791820"/>
              </a:xfrm>
              <a:prstGeom prst="rect">
                <a:avLst/>
              </a:prstGeom>
              <a:blipFill rotWithShape="1">
                <a:blip r:embed="rId4"/>
                <a:stretch>
                  <a:fillRect r="-4900" b="-1230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772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- Θέση περιεχομένου"/>
              <p:cNvSpPr>
                <a:spLocks noGrp="1"/>
              </p:cNvSpPr>
              <p:nvPr>
                <p:ph idx="1"/>
              </p:nvPr>
            </p:nvSpPr>
            <p:spPr>
              <a:xfrm>
                <a:off x="0" y="1"/>
                <a:ext cx="9144000" cy="148478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  <m:sub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b>
                    </m:sSub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i="1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i="1">
                        <a:latin typeface="Cambria Math"/>
                      </a:rPr>
                      <m:t>&lt;</m:t>
                    </m:r>
                    <m:acc>
                      <m:accPr>
                        <m:chr m:val="̂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𝑎</m:t>
                        </m:r>
                        <m:r>
                          <a:rPr lang="en-US" i="1">
                            <a:latin typeface="Cambria Math"/>
                          </a:rPr>
                          <m:t>/2</m:t>
                        </m:r>
                      </m:sub>
                    </m:sSub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2 - Θέση περιεχομένου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"/>
                <a:ext cx="9144000" cy="148478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20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l-G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-18713" y="1052736"/>
                <a:ext cx="8453661" cy="622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200" b="0" i="1" smtClean="0">
                        <a:latin typeface="Cambria Math"/>
                      </a:rPr>
                      <m:t>0,</m:t>
                    </m:r>
                    <m:r>
                      <a:rPr lang="en-US" sz="3200" b="0" i="1" smtClean="0">
                        <a:latin typeface="Cambria Math"/>
                      </a:rPr>
                      <m:t>90</m:t>
                    </m:r>
                    <m:r>
                      <a:rPr lang="el-GR" sz="3200" i="1">
                        <a:latin typeface="Cambria Math"/>
                      </a:rPr>
                      <m:t>−</m:t>
                    </m:r>
                    <m:r>
                      <a:rPr lang="el-GR" sz="3200" b="0" i="1" smtClean="0">
                        <a:latin typeface="Cambria Math"/>
                      </a:rPr>
                      <m:t>1,</m:t>
                    </m:r>
                    <m:r>
                      <a:rPr lang="en-US" sz="3200" b="0" i="1" smtClean="0">
                        <a:latin typeface="Cambria Math"/>
                      </a:rPr>
                      <m:t>65</m:t>
                    </m:r>
                    <m:r>
                      <a:rPr lang="el-GR" sz="3200" b="0" i="1" smtClean="0">
                        <a:latin typeface="Cambria Math"/>
                      </a:rPr>
                      <m:t>∗0,0</m:t>
                    </m:r>
                    <m:r>
                      <a:rPr lang="en-US" sz="3200" b="0" i="1" smtClean="0">
                        <a:latin typeface="Cambria Math"/>
                      </a:rPr>
                      <m:t>17</m:t>
                    </m:r>
                    <m:r>
                      <a:rPr lang="el-GR" sz="3200" i="1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l-GR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sz="3200" i="1">
                            <a:latin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l-GR" sz="32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sub>
                    </m:sSub>
                    <m:r>
                      <a:rPr lang="el-GR" sz="3200" i="1">
                        <a:latin typeface="Cambria Math"/>
                      </a:rPr>
                      <m:t>&lt;</m:t>
                    </m:r>
                    <m:r>
                      <a:rPr lang="el-GR" sz="3200" b="0" i="1" smtClean="0">
                        <a:latin typeface="Cambria Math"/>
                      </a:rPr>
                      <m:t>0,</m:t>
                    </m:r>
                    <m:r>
                      <a:rPr lang="en-US" sz="3200" b="0" i="1" smtClean="0">
                        <a:latin typeface="Cambria Math"/>
                      </a:rPr>
                      <m:t>90</m:t>
                    </m:r>
                    <m:r>
                      <a:rPr lang="el-GR" sz="3200" i="1">
                        <a:latin typeface="Cambria Math"/>
                      </a:rPr>
                      <m:t>+</m:t>
                    </m:r>
                    <m:r>
                      <a:rPr lang="el-GR" sz="3200" b="0" i="1" smtClean="0">
                        <a:latin typeface="Cambria Math"/>
                      </a:rPr>
                      <m:t>1,</m:t>
                    </m:r>
                    <m:r>
                      <a:rPr lang="en-US" sz="3200" b="0" i="1" smtClean="0">
                        <a:latin typeface="Cambria Math"/>
                      </a:rPr>
                      <m:t>65</m:t>
                    </m:r>
                    <m:r>
                      <a:rPr lang="el-GR" sz="3200" b="0" i="1" smtClean="0">
                        <a:latin typeface="Cambria Math"/>
                      </a:rPr>
                      <m:t>∗0,0</m:t>
                    </m:r>
                  </m:oMath>
                </a14:m>
                <a:r>
                  <a:rPr lang="en-US" sz="3200" dirty="0" smtClean="0"/>
                  <a:t>17</a:t>
                </a:r>
                <a:endParaRPr lang="el-GR" sz="32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713" y="1052736"/>
                <a:ext cx="8453661" cy="622735"/>
              </a:xfrm>
              <a:prstGeom prst="rect">
                <a:avLst/>
              </a:prstGeom>
              <a:blipFill rotWithShape="1">
                <a:blip r:embed="rId3"/>
                <a:stretch>
                  <a:fillRect t="-11765" r="-865" b="-2647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67426" y="3424644"/>
            <a:ext cx="6944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α</a:t>
            </a:r>
            <a:r>
              <a:rPr lang="en-US" sz="3200" dirty="0"/>
              <a:t>=</a:t>
            </a:r>
            <a:r>
              <a:rPr lang="el-GR" sz="3200" dirty="0" smtClean="0"/>
              <a:t>0,</a:t>
            </a:r>
            <a:r>
              <a:rPr lang="en-US" sz="3200" dirty="0" smtClean="0"/>
              <a:t>10</a:t>
            </a:r>
            <a:r>
              <a:rPr lang="el-GR" sz="3200" dirty="0" smtClean="0"/>
              <a:t>     α/2=0,05     1-α/2=1-0,0</a:t>
            </a:r>
            <a:r>
              <a:rPr lang="en-US" sz="3200" dirty="0" smtClean="0"/>
              <a:t>5</a:t>
            </a:r>
            <a:r>
              <a:rPr lang="el-GR" sz="3200" dirty="0" smtClean="0"/>
              <a:t>=0,9</a:t>
            </a:r>
            <a:r>
              <a:rPr lang="en-US" sz="3200" dirty="0" smtClean="0"/>
              <a:t>5</a:t>
            </a:r>
            <a:endParaRPr lang="el-GR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990689" y="-16640"/>
                <a:ext cx="2736005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n-US" sz="3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270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300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=0,</m:t>
                    </m:r>
                  </m:oMath>
                </a14:m>
                <a:r>
                  <a:rPr lang="en-US" sz="3200" dirty="0" smtClean="0"/>
                  <a:t>90</a:t>
                </a:r>
                <a:endParaRPr lang="el-GR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689" y="-16640"/>
                <a:ext cx="2736005" cy="791820"/>
              </a:xfrm>
              <a:prstGeom prst="rect">
                <a:avLst/>
              </a:prstGeom>
              <a:blipFill rotWithShape="1">
                <a:blip r:embed="rId4"/>
                <a:stretch>
                  <a:fillRect r="-4677" b="-1230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6 - Πίνακας"/>
          <p:cNvGraphicFramePr>
            <a:graphicFrameLocks noGrp="1"/>
          </p:cNvGraphicFramePr>
          <p:nvPr/>
        </p:nvGraphicFramePr>
        <p:xfrm>
          <a:off x="-2" y="4214820"/>
          <a:ext cx="9144000" cy="264318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8636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50402" y="1877297"/>
                <a:ext cx="8986094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1" i="1">
                              <a:latin typeface="Cambria Math"/>
                            </a:rPr>
                            <m:t>𝝈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sub>
                      </m:sSub>
                      <m:r>
                        <a:rPr lang="el-GR" sz="32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3200" b="1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3200" b="1" i="1">
                                  <a:latin typeface="Cambria Math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l-GR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̂"/>
                                  <m:ctrlPr>
                                    <a:rPr lang="el-GR" sz="3200" b="1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3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l-GR" sz="3200" b="1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l-GR" sz="3200" b="1" i="1">
                                  <a:latin typeface="Cambria Math"/>
                                </a:rPr>
                                <m:t>𝒏</m:t>
                              </m:r>
                            </m:den>
                          </m:f>
                          <m:r>
                            <a:rPr lang="el-GR" sz="32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32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𝟗𝟎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∗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3200" b="1" i="1" smtClean="0">
                                  <a:latin typeface="Cambria Math"/>
                                </a:rPr>
                                <m:t>𝟏𝟎</m:t>
                              </m:r>
                            </m:num>
                            <m:den>
                              <m:r>
                                <a:rPr lang="en-US" sz="3200" b="1" i="1" smtClean="0">
                                  <a:latin typeface="Cambria Math"/>
                                </a:rPr>
                                <m:t>𝟑𝟎</m:t>
                              </m:r>
                              <m:r>
                                <a:rPr lang="el-GR" sz="3200" b="1" i="1" smtClean="0">
                                  <a:latin typeface="Cambria Math"/>
                                </a:rPr>
                                <m:t>𝟎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𝟎</m:t>
                      </m:r>
                      <m:r>
                        <a:rPr lang="en-US" sz="3200" b="1" i="1" smtClean="0">
                          <a:latin typeface="Cambria Math"/>
                        </a:rPr>
                        <m:t>,</m:t>
                      </m:r>
                      <m:r>
                        <a:rPr lang="en-US" sz="3200" b="1" i="1" smtClean="0">
                          <a:latin typeface="Cambria Math"/>
                        </a:rPr>
                        <m:t>𝟎𝟏𝟕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2" y="1877297"/>
                <a:ext cx="8986094" cy="154734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75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5100" b="1" dirty="0" smtClean="0"/>
              <a:t>Οι Ασυνεχείς </a:t>
            </a:r>
            <a:r>
              <a:rPr lang="el-GR" sz="5100" b="1" dirty="0"/>
              <a:t>ή Ποιοτικές ή </a:t>
            </a:r>
            <a:r>
              <a:rPr lang="el-GR" sz="5100" b="1" dirty="0" smtClean="0"/>
              <a:t>Κατηγορικές </a:t>
            </a:r>
            <a:r>
              <a:rPr lang="el-GR" sz="5100" b="1" dirty="0"/>
              <a:t>μεταβλητές χωρίζονται σε:</a:t>
            </a:r>
          </a:p>
          <a:p>
            <a:pPr algn="just"/>
            <a:r>
              <a:rPr lang="el-GR" sz="5100" b="1" dirty="0" smtClean="0"/>
              <a:t>α</a:t>
            </a:r>
            <a:r>
              <a:rPr lang="el-GR" sz="5100" b="1" dirty="0"/>
              <a:t>) Ονομαστικές ή Ονοματικές μεταβλητές </a:t>
            </a:r>
            <a:endParaRPr lang="el-GR" sz="5100" b="1" dirty="0" smtClean="0"/>
          </a:p>
          <a:p>
            <a:pPr lvl="1" algn="just"/>
            <a:r>
              <a:rPr lang="el-GR" sz="4700" b="1" dirty="0" smtClean="0">
                <a:solidFill>
                  <a:srgbClr val="0000FF"/>
                </a:solidFill>
              </a:rPr>
              <a:t>Φύλο</a:t>
            </a:r>
            <a:r>
              <a:rPr lang="el-GR" sz="4700" b="1" dirty="0">
                <a:solidFill>
                  <a:srgbClr val="0000FF"/>
                </a:solidFill>
              </a:rPr>
              <a:t>, </a:t>
            </a:r>
            <a:endParaRPr lang="el-GR" sz="4700" b="1" dirty="0" smtClean="0">
              <a:solidFill>
                <a:srgbClr val="0000FF"/>
              </a:solidFill>
            </a:endParaRPr>
          </a:p>
          <a:p>
            <a:pPr lvl="1" algn="just"/>
            <a:r>
              <a:rPr lang="el-GR" sz="4700" b="1" dirty="0" smtClean="0">
                <a:solidFill>
                  <a:srgbClr val="0000FF"/>
                </a:solidFill>
              </a:rPr>
              <a:t>Θρησκεία </a:t>
            </a:r>
            <a:r>
              <a:rPr lang="el-GR" sz="4700" b="1" dirty="0">
                <a:solidFill>
                  <a:srgbClr val="0000FF"/>
                </a:solidFill>
              </a:rPr>
              <a:t>και</a:t>
            </a:r>
          </a:p>
          <a:p>
            <a:pPr algn="just"/>
            <a:r>
              <a:rPr lang="el-GR" sz="5100" b="1" dirty="0" smtClean="0"/>
              <a:t>β</a:t>
            </a:r>
            <a:r>
              <a:rPr lang="el-GR" sz="5100" b="1" dirty="0"/>
              <a:t>) Τακτικές ή Ιεραρχικές μεταβλητές </a:t>
            </a:r>
            <a:endParaRPr lang="el-GR" sz="5100" b="1" dirty="0" smtClean="0"/>
          </a:p>
          <a:p>
            <a:pPr lvl="1" algn="just"/>
            <a:r>
              <a:rPr lang="el-GR" sz="4700" b="1" dirty="0" smtClean="0">
                <a:solidFill>
                  <a:srgbClr val="FF0000"/>
                </a:solidFill>
              </a:rPr>
              <a:t>κατάσταση της υγείας</a:t>
            </a:r>
            <a:endParaRPr lang="el-GR" sz="4700" b="1" dirty="0">
              <a:solidFill>
                <a:srgbClr val="FF0000"/>
              </a:solidFill>
            </a:endParaRPr>
          </a:p>
          <a:p>
            <a:pPr algn="just"/>
            <a:endParaRPr lang="el-GR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98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b="1" dirty="0" smtClean="0"/>
              <a:t>Ονομαστικές </a:t>
            </a:r>
            <a:r>
              <a:rPr lang="el-GR" b="1" dirty="0"/>
              <a:t>ή Κατηγορικές </a:t>
            </a:r>
            <a:r>
              <a:rPr lang="el-GR" b="1" dirty="0" smtClean="0"/>
              <a:t>μεταβλητές ονομάζονται </a:t>
            </a:r>
            <a:r>
              <a:rPr lang="el-GR" b="1" dirty="0"/>
              <a:t>εκείνες οι μεταβλητές που τα στοιχεία τους είναι “ονόματα” / “Κατηγορίες” και άρα δεν υπάρχουν οι έννοιες “μικρότερο” και “μεγαλύτερο”. </a:t>
            </a:r>
            <a:endParaRPr lang="el-GR" b="1" dirty="0" smtClean="0"/>
          </a:p>
          <a:p>
            <a:pPr lvl="1" algn="just"/>
            <a:r>
              <a:rPr lang="el-GR" b="1" dirty="0" smtClean="0"/>
              <a:t>Δηλαδή</a:t>
            </a:r>
            <a:r>
              <a:rPr lang="el-GR" b="1" dirty="0"/>
              <a:t>, τα στοιχεία τους δεν μπορούν να συγκριθούν. </a:t>
            </a:r>
            <a:endParaRPr lang="el-GR" b="1" dirty="0" smtClean="0"/>
          </a:p>
          <a:p>
            <a:pPr lvl="1" algn="just"/>
            <a:r>
              <a:rPr lang="el-GR" b="1" dirty="0" smtClean="0"/>
              <a:t>Ένα </a:t>
            </a:r>
            <a:r>
              <a:rPr lang="el-GR" b="1" dirty="0"/>
              <a:t>τέτοιο παράδειγμα είναι η μεταβλητή φύλο (Γυναίκες και Άντρες). </a:t>
            </a:r>
            <a:endParaRPr lang="el-GR" b="1" dirty="0" smtClean="0"/>
          </a:p>
          <a:p>
            <a:pPr lvl="1" algn="just"/>
            <a:r>
              <a:rPr lang="el-GR" b="1" dirty="0" smtClean="0"/>
              <a:t>Το </a:t>
            </a:r>
            <a:r>
              <a:rPr lang="el-GR" b="1" dirty="0"/>
              <a:t>μόνο λογικό συμπέρασμα που μπορεί να εξαχθεί από τέτοιου είδους μεταβλητές είναι ότι τα στοιχεία τους είναι αμοιβαία αποκλειόμενα. </a:t>
            </a:r>
            <a:endParaRPr lang="el-GR" b="1" dirty="0" smtClean="0"/>
          </a:p>
          <a:p>
            <a:pPr lvl="1" algn="just"/>
            <a:r>
              <a:rPr lang="el-GR" b="1" dirty="0" smtClean="0"/>
              <a:t>Δηλαδή</a:t>
            </a:r>
            <a:r>
              <a:rPr lang="el-GR" b="1" dirty="0"/>
              <a:t>, οι “γυναίκες” δεν μπορεί να είναι “άντρες” στο φύλο, και το αντίθετο. </a:t>
            </a:r>
          </a:p>
        </p:txBody>
      </p:sp>
    </p:spTree>
    <p:extLst>
      <p:ext uri="{BB962C8B-B14F-4D97-AF65-F5344CB8AC3E}">
        <p14:creationId xmlns:p14="http://schemas.microsoft.com/office/powerpoint/2010/main" val="2095752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l-GR" b="1" dirty="0" smtClean="0"/>
              <a:t>Τακτικές ή Ιεραρχικές μεταβλητές είναι αυτές που </a:t>
            </a:r>
            <a:r>
              <a:rPr lang="el-GR" b="1" dirty="0"/>
              <a:t>τα στοιχεία </a:t>
            </a:r>
            <a:r>
              <a:rPr lang="el-GR" b="1" dirty="0" smtClean="0"/>
              <a:t>τους μπορούν </a:t>
            </a:r>
            <a:r>
              <a:rPr lang="el-GR" b="1" dirty="0"/>
              <a:t>να ταξινομηθούν </a:t>
            </a:r>
            <a:endParaRPr lang="el-GR" b="1" dirty="0" smtClean="0"/>
          </a:p>
          <a:p>
            <a:pPr lvl="1" algn="just"/>
            <a:r>
              <a:rPr lang="el-GR" b="1" dirty="0" smtClean="0"/>
              <a:t>π.χ</a:t>
            </a:r>
            <a:r>
              <a:rPr lang="el-GR" b="1" dirty="0"/>
              <a:t>. από το μικρότερο προς το μεγαλύτερο, και το αντίθετο. </a:t>
            </a:r>
            <a:endParaRPr lang="el-GR" b="1" dirty="0" smtClean="0"/>
          </a:p>
          <a:p>
            <a:pPr lvl="1" algn="just"/>
            <a:r>
              <a:rPr lang="el-GR" b="1" dirty="0" smtClean="0"/>
              <a:t>Εδώ</a:t>
            </a:r>
            <a:r>
              <a:rPr lang="el-GR" b="1" dirty="0"/>
              <a:t>, η Θέση ή η Σειρά των κατηγοριών το πως θα τοποθετηθούν έχει </a:t>
            </a:r>
            <a:r>
              <a:rPr lang="el-GR" b="1" dirty="0" smtClean="0"/>
              <a:t>σημασία. </a:t>
            </a:r>
            <a:r>
              <a:rPr lang="el-GR" b="1" dirty="0"/>
              <a:t>Προσοχή! Αν </a:t>
            </a:r>
            <a:r>
              <a:rPr lang="el-GR" b="1" dirty="0" err="1"/>
              <a:t>ταυτοποιηθεί</a:t>
            </a:r>
            <a:r>
              <a:rPr lang="el-GR" b="1" dirty="0"/>
              <a:t> </a:t>
            </a:r>
            <a:r>
              <a:rPr lang="el-GR" b="1" dirty="0" smtClean="0"/>
              <a:t>η άριστη κατάσταση με 1, τότε η </a:t>
            </a:r>
            <a:r>
              <a:rPr lang="el-GR" b="1" dirty="0" err="1" smtClean="0"/>
              <a:t>αμέσος</a:t>
            </a:r>
            <a:r>
              <a:rPr lang="el-GR" b="1" dirty="0" smtClean="0"/>
              <a:t> επόμενη είναι η  </a:t>
            </a:r>
            <a:r>
              <a:rPr lang="el-GR" b="1" dirty="0"/>
              <a:t>2 </a:t>
            </a:r>
            <a:r>
              <a:rPr lang="el-GR" b="1" dirty="0" err="1" smtClean="0"/>
              <a:t>κ.οκ</a:t>
            </a:r>
            <a:r>
              <a:rPr lang="el-GR" b="1" dirty="0" smtClean="0"/>
              <a:t>. </a:t>
            </a:r>
          </a:p>
          <a:p>
            <a:pPr lvl="1" algn="just"/>
            <a:r>
              <a:rPr lang="el-GR" b="1" dirty="0" smtClean="0"/>
              <a:t>Οι </a:t>
            </a:r>
            <a:r>
              <a:rPr lang="el-GR" b="1" dirty="0"/>
              <a:t>διαφορές είναι ποιοτικές, όχι ποσοτικές!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817975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i="1" dirty="0" smtClean="0"/>
              <a:t>Αναλογία Πληθυσμού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Η </a:t>
            </a:r>
            <a:r>
              <a:rPr lang="el-GR" b="1" i="1" dirty="0" smtClean="0"/>
              <a:t>αναλογία πληθυσμού</a:t>
            </a:r>
            <a:r>
              <a:rPr lang="el-GR" dirty="0" smtClean="0"/>
              <a:t>, </a:t>
            </a:r>
            <a:r>
              <a:rPr lang="en-US" dirty="0" smtClean="0"/>
              <a:t>p</a:t>
            </a:r>
            <a:r>
              <a:rPr lang="el-GR" dirty="0" smtClean="0"/>
              <a:t> , είναι η αναλογία των ατόμων στον πληθυσμό που έχουν κάποιο συγκεκριμένο χαρακτηριστικό – κατηγορική μεταβλητή, </a:t>
            </a:r>
            <a:endParaRPr lang="en-US" dirty="0" smtClean="0"/>
          </a:p>
          <a:p>
            <a:pPr lvl="1" algn="just"/>
            <a:r>
              <a:rPr lang="el-GR" dirty="0" smtClean="0"/>
              <a:t>για παράδειγμα, η αναλογία των χρηστών </a:t>
            </a:r>
            <a:r>
              <a:rPr lang="en-US" dirty="0" smtClean="0"/>
              <a:t>Internet </a:t>
            </a:r>
            <a:r>
              <a:rPr lang="el-GR" dirty="0" smtClean="0"/>
              <a:t>στον ελληνικό πληθυσμό, </a:t>
            </a:r>
            <a:endParaRPr lang="en-US" dirty="0" smtClean="0"/>
          </a:p>
          <a:p>
            <a:pPr lvl="1" algn="just"/>
            <a:r>
              <a:rPr lang="el-GR" dirty="0" smtClean="0"/>
              <a:t>η αναλογία των φοιτητών του</a:t>
            </a:r>
            <a:r>
              <a:rPr lang="en-US" dirty="0" smtClean="0"/>
              <a:t> </a:t>
            </a:r>
            <a:r>
              <a:rPr lang="el-GR" dirty="0" smtClean="0"/>
              <a:t> Πανεπιστημίου Μακεδονίας που κατάγονται από την Κοζάνη, κλπ. </a:t>
            </a:r>
            <a:endParaRPr lang="en-US" dirty="0" smtClean="0"/>
          </a:p>
          <a:p>
            <a:pPr lvl="1" algn="just"/>
            <a:r>
              <a:rPr lang="el-GR" b="1" dirty="0" smtClean="0"/>
              <a:t>Είναι, με άλλα λόγια, ο αριθμός των ατόμων του πληθυσμού που έχουν το συγκεκριμένο χαρακτηριστικό δια του συνολικού μεγέθους του πληθυσμού.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5500702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 smtClean="0"/>
              <a:t>Η </a:t>
            </a:r>
            <a:r>
              <a:rPr lang="el-GR" b="1" i="1" dirty="0" smtClean="0"/>
              <a:t>αναλογία στο δείγμα</a:t>
            </a:r>
            <a:r>
              <a:rPr lang="el-GR" dirty="0" smtClean="0"/>
              <a:t>,</a:t>
            </a:r>
            <a:r>
              <a:rPr lang="en-US" dirty="0" smtClean="0"/>
              <a:t>   </a:t>
            </a:r>
            <a:r>
              <a:rPr lang="el-GR" dirty="0" smtClean="0"/>
              <a:t> , είναι η αναλογία τον ατόμων στο δείγμα που έχουν κάποιο συγκεκριμένο χαρακτηριστικό. </a:t>
            </a:r>
            <a:endParaRPr lang="en-US" dirty="0" smtClean="0"/>
          </a:p>
          <a:p>
            <a:pPr algn="just"/>
            <a:r>
              <a:rPr lang="el-GR" dirty="0" smtClean="0"/>
              <a:t>Είναι, με άλλα λόγια, ο αριθμός των ατόμων του δείγματος που έχουν το συγκεκριμένο χαρακτηριστικό δια του συνολικού μεγέθους του δείγματος. </a:t>
            </a:r>
            <a:endParaRPr lang="en-US" dirty="0" smtClean="0"/>
          </a:p>
          <a:p>
            <a:pPr algn="just"/>
            <a:r>
              <a:rPr lang="el-GR" dirty="0" smtClean="0"/>
              <a:t>Εάν πάρουμε πολλά δείγματα θα βρούμε πολλά διαφορετικά </a:t>
            </a:r>
            <a:r>
              <a:rPr lang="en-US" dirty="0" smtClean="0"/>
              <a:t>   </a:t>
            </a:r>
            <a:r>
              <a:rPr lang="el-GR" dirty="0" smtClean="0"/>
              <a:t>. </a:t>
            </a:r>
            <a:endParaRPr lang="en-US" dirty="0" smtClean="0"/>
          </a:p>
          <a:p>
            <a:pPr algn="just"/>
            <a:r>
              <a:rPr lang="el-GR" dirty="0" smtClean="0"/>
              <a:t>Επομένως, η αναλογία στο δείγμα ακολουθεί μια κατανομή, η οποία λέγεται </a:t>
            </a:r>
            <a:r>
              <a:rPr lang="el-GR" b="1" i="1" dirty="0" smtClean="0"/>
              <a:t>κατανομή δειγματοληψίας της αναλογίας</a:t>
            </a:r>
            <a:r>
              <a:rPr lang="en-US" b="1" i="1" dirty="0" smtClean="0"/>
              <a:t>    </a:t>
            </a:r>
            <a:r>
              <a:rPr lang="el-GR" dirty="0" smtClean="0"/>
              <a:t> .</a:t>
            </a:r>
            <a:endParaRPr lang="el-GR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8900" cy="2032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0"/>
            <a:ext cx="214314" cy="489861"/>
          </a:xfrm>
          <a:prstGeom prst="rect">
            <a:avLst/>
          </a:prstGeom>
          <a:noFill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429000"/>
            <a:ext cx="214314" cy="489861"/>
          </a:xfrm>
          <a:prstGeom prst="rect">
            <a:avLst/>
          </a:prstGeom>
          <a:noFill/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4857760"/>
            <a:ext cx="214314" cy="489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428604"/>
            <a:ext cx="9001156" cy="5697559"/>
          </a:xfrm>
        </p:spPr>
        <p:txBody>
          <a:bodyPr/>
          <a:lstStyle/>
          <a:p>
            <a:pPr lvl="0" algn="just"/>
            <a:r>
              <a:rPr lang="el-GR" dirty="0" smtClean="0"/>
              <a:t>Ο μέσος, </a:t>
            </a:r>
            <a:r>
              <a:rPr lang="en-US" dirty="0" smtClean="0"/>
              <a:t>   </a:t>
            </a:r>
            <a:r>
              <a:rPr lang="el-GR" dirty="0" smtClean="0"/>
              <a:t>,  είναι ίσος με την αναλογία στον πληθυσμό. </a:t>
            </a:r>
            <a:endParaRPr lang="en-US" dirty="0" smtClean="0"/>
          </a:p>
          <a:p>
            <a:pPr lvl="0" algn="just"/>
            <a:r>
              <a:rPr lang="el-GR" dirty="0" smtClean="0"/>
              <a:t>Δηλαδή, εάν 30% των ελλήνων έχει πρόσβαση στο </a:t>
            </a:r>
            <a:r>
              <a:rPr lang="en-US" dirty="0" smtClean="0"/>
              <a:t>Internet</a:t>
            </a:r>
            <a:r>
              <a:rPr lang="el-GR" dirty="0" smtClean="0"/>
              <a:t> (αναλογία στον πληθυσμό) και πάρουμε διάφορα δείγματα τότε θα βρούμε σε αυτά διάφορες αναλογίες, π.χ. 28%, 33%, 31%, κλπ. </a:t>
            </a:r>
            <a:endParaRPr lang="en-US" dirty="0" smtClean="0"/>
          </a:p>
          <a:p>
            <a:pPr lvl="0" algn="just"/>
            <a:r>
              <a:rPr lang="el-GR" dirty="0" smtClean="0"/>
              <a:t>Ο μέσος όλων αυτών των αναλογιών (ο μέσος των δειγμάτων) είναι ίσος με την αναλογία του πληθυσμού, 30%. </a:t>
            </a:r>
          </a:p>
          <a:p>
            <a:endParaRPr lang="el-GR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71454"/>
            <a:ext cx="500066" cy="700092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222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222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 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715932" cy="578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3902</TotalTime>
  <Words>1799</Words>
  <Application>Microsoft Office PowerPoint</Application>
  <PresentationFormat>Προβολή στην οθόνη (4:3)</PresentationFormat>
  <Paragraphs>195</Paragraphs>
  <Slides>29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1" baseType="lpstr">
      <vt:lpstr>Θέμα του Office</vt:lpstr>
      <vt:lpstr>Worksheet</vt:lpstr>
      <vt:lpstr>Διαστήματα Εμπιστοσύνης για αναλογίες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Αναλογία Πληθυσμού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Διάστημα εμπιστοσύνης για αναλογίες</vt:lpstr>
      <vt:lpstr>Διάστημα εμπιστοσύνης για αναλογίες</vt:lpstr>
      <vt:lpstr>Παρουσίαση του PowerPoint</vt:lpstr>
      <vt:lpstr>Πόσο μεγάλο πρέπει να είναι το μέγεθος του δείγματος; </vt:lpstr>
      <vt:lpstr>Παρουσίαση του PowerPoint</vt:lpstr>
      <vt:lpstr>Διαστήματα εμπιστοσύνης για αναλογίες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Έλεγχος υποθέσεων για τους μέσους παρατηρήσεων κατά ζεύγη</dc:title>
  <dc:creator>ΝΙΚΟΣ 1</dc:creator>
  <cp:lastModifiedBy>nikos</cp:lastModifiedBy>
  <cp:revision>106</cp:revision>
  <dcterms:created xsi:type="dcterms:W3CDTF">2014-04-03T05:08:14Z</dcterms:created>
  <dcterms:modified xsi:type="dcterms:W3CDTF">2017-05-07T09:15:40Z</dcterms:modified>
</cp:coreProperties>
</file>