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3E4ED6-2011-4722-AF6D-E9F4BEE2E6F6}" type="datetimeFigureOut">
              <a:rPr lang="el-GR" smtClean="0"/>
              <a:t>18/11/2018</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A2B5AD-202D-4EE5-B6E9-70C11C2548B2}" type="slidenum">
              <a:rPr lang="el-GR" smtClean="0"/>
              <a:t>‹#›</a:t>
            </a:fld>
            <a:endParaRPr lang="el-GR"/>
          </a:p>
        </p:txBody>
      </p:sp>
    </p:spTree>
    <p:extLst>
      <p:ext uri="{BB962C8B-B14F-4D97-AF65-F5344CB8AC3E}">
        <p14:creationId xmlns:p14="http://schemas.microsoft.com/office/powerpoint/2010/main" val="3793415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CEA80E2B-1E43-4403-9E21-DFE669DC54C9}" type="slidenum">
              <a:rPr lang="el-GR" smtClean="0"/>
              <a:t>15</a:t>
            </a:fld>
            <a:endParaRPr lang="el-GR"/>
          </a:p>
        </p:txBody>
      </p:sp>
    </p:spTree>
    <p:extLst>
      <p:ext uri="{BB962C8B-B14F-4D97-AF65-F5344CB8AC3E}">
        <p14:creationId xmlns:p14="http://schemas.microsoft.com/office/powerpoint/2010/main" val="4145612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CEA80E2B-1E43-4403-9E21-DFE669DC54C9}" type="slidenum">
              <a:rPr lang="el-GR" smtClean="0"/>
              <a:t>17</a:t>
            </a:fld>
            <a:endParaRPr lang="el-GR"/>
          </a:p>
        </p:txBody>
      </p:sp>
    </p:spTree>
    <p:extLst>
      <p:ext uri="{BB962C8B-B14F-4D97-AF65-F5344CB8AC3E}">
        <p14:creationId xmlns:p14="http://schemas.microsoft.com/office/powerpoint/2010/main" val="2683018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l-GR" smtClean="0"/>
              <a:t>Στυλ κύριου τίτλου</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A0134301-9851-4674-888B-ECB29495C753}" type="datetimeFigureOut">
              <a:rPr lang="el-GR" smtClean="0"/>
              <a:t>18/11/2018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9688AA-56E1-4318-AD22-A25C454A4B18}" type="slidenum">
              <a:rPr lang="el-GR" smtClean="0"/>
              <a:t>‹#›</a:t>
            </a:fld>
            <a:endParaRPr lang="el-G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A0134301-9851-4674-888B-ECB29495C753}" type="datetimeFigureOut">
              <a:rPr lang="el-GR" smtClean="0"/>
              <a:t>18/11/2018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9688AA-56E1-4318-AD22-A25C454A4B18}"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A0134301-9851-4674-888B-ECB29495C753}" type="datetimeFigureOut">
              <a:rPr lang="el-GR" smtClean="0"/>
              <a:t>18/11/2018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9688AA-56E1-4318-AD22-A25C454A4B18}"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A0134301-9851-4674-888B-ECB29495C753}" type="datetimeFigureOut">
              <a:rPr lang="el-GR" smtClean="0"/>
              <a:t>18/11/2018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9688AA-56E1-4318-AD22-A25C454A4B18}"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A0134301-9851-4674-888B-ECB29495C753}" type="datetimeFigureOut">
              <a:rPr lang="el-GR" smtClean="0"/>
              <a:t>18/11/2018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9688AA-56E1-4318-AD22-A25C454A4B18}" type="slidenum">
              <a:rPr lang="el-GR" smtClean="0"/>
              <a:t>‹#›</a:t>
            </a:fld>
            <a:endParaRPr lang="el-G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Date Placeholder 4"/>
          <p:cNvSpPr>
            <a:spLocks noGrp="1"/>
          </p:cNvSpPr>
          <p:nvPr>
            <p:ph type="dt" sz="half" idx="10"/>
          </p:nvPr>
        </p:nvSpPr>
        <p:spPr/>
        <p:txBody>
          <a:bodyPr/>
          <a:lstStyle/>
          <a:p>
            <a:fld id="{A0134301-9851-4674-888B-ECB29495C753}" type="datetimeFigureOut">
              <a:rPr lang="el-GR" smtClean="0"/>
              <a:t>18/11/2018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C9688AA-56E1-4318-AD22-A25C454A4B18}"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Date Placeholder 6"/>
          <p:cNvSpPr>
            <a:spLocks noGrp="1"/>
          </p:cNvSpPr>
          <p:nvPr>
            <p:ph type="dt" sz="half" idx="10"/>
          </p:nvPr>
        </p:nvSpPr>
        <p:spPr/>
        <p:txBody>
          <a:bodyPr/>
          <a:lstStyle/>
          <a:p>
            <a:fld id="{A0134301-9851-4674-888B-ECB29495C753}" type="datetimeFigureOut">
              <a:rPr lang="el-GR" smtClean="0"/>
              <a:t>18/11/2018</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C9688AA-56E1-4318-AD22-A25C454A4B18}" type="slidenum">
              <a:rPr lang="el-GR" smtClean="0"/>
              <a:t>‹#›</a:t>
            </a:fld>
            <a:endParaRPr lang="el-G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A0134301-9851-4674-888B-ECB29495C753}" type="datetimeFigureOut">
              <a:rPr lang="el-GR" smtClean="0"/>
              <a:t>18/11/2018</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C9688AA-56E1-4318-AD22-A25C454A4B18}"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134301-9851-4674-888B-ECB29495C753}" type="datetimeFigureOut">
              <a:rPr lang="el-GR" smtClean="0"/>
              <a:t>18/11/2018</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DC9688AA-56E1-4318-AD22-A25C454A4B18}"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l-GR" smtClean="0"/>
              <a:t>Στυλ κύριου τίτλου</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A0134301-9851-4674-888B-ECB29495C753}" type="datetimeFigureOut">
              <a:rPr lang="el-GR" smtClean="0"/>
              <a:t>18/11/2018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C9688AA-56E1-4318-AD22-A25C454A4B18}" type="slidenum">
              <a:rPr lang="el-GR" smtClean="0"/>
              <a:t>‹#›</a:t>
            </a:fld>
            <a:endParaRPr lang="el-G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l-GR" smtClean="0"/>
              <a:t>Στυλ κύριου τίτλου</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A0134301-9851-4674-888B-ECB29495C753}" type="datetimeFigureOut">
              <a:rPr lang="el-GR" smtClean="0"/>
              <a:t>18/11/2018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C9688AA-56E1-4318-AD22-A25C454A4B18}"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0134301-9851-4674-888B-ECB29495C753}" type="datetimeFigureOut">
              <a:rPr lang="el-GR" smtClean="0"/>
              <a:t>18/11/2018</a:t>
            </a:fld>
            <a:endParaRPr lang="el-G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l-G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DC9688AA-56E1-4318-AD22-A25C454A4B18}" type="slidenum">
              <a:rPr lang="el-GR" smtClean="0"/>
              <a:t>‹#›</a:t>
            </a:fld>
            <a:endParaRPr lang="el-G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99592" y="116632"/>
            <a:ext cx="7543800" cy="2618928"/>
          </a:xfrm>
        </p:spPr>
        <p:txBody>
          <a:bodyPr>
            <a:noAutofit/>
          </a:bodyPr>
          <a:lstStyle/>
          <a:p>
            <a:r>
              <a:rPr lang="el-GR" sz="5400" b="1" dirty="0" smtClean="0">
                <a:solidFill>
                  <a:schemeClr val="accent4">
                    <a:lumMod val="50000"/>
                  </a:schemeClr>
                </a:solidFill>
              </a:rPr>
              <a:t>ΤΕΙ ΔΥΤΙΚΗΣ ΜΑΚΕΔΟΝΙΑΣ</a:t>
            </a:r>
            <a:br>
              <a:rPr lang="el-GR" sz="5400" b="1" dirty="0" smtClean="0">
                <a:solidFill>
                  <a:schemeClr val="accent4">
                    <a:lumMod val="50000"/>
                  </a:schemeClr>
                </a:solidFill>
              </a:rPr>
            </a:br>
            <a:r>
              <a:rPr lang="el-GR" sz="5400" b="1" dirty="0" smtClean="0">
                <a:solidFill>
                  <a:schemeClr val="accent4">
                    <a:lumMod val="50000"/>
                  </a:schemeClr>
                </a:solidFill>
              </a:rPr>
              <a:t>Τμήμα: ΤΕΧΝΟΛΟΓΩΝ ΓΕΩΠΟΝΩΝ</a:t>
            </a:r>
            <a:endParaRPr lang="el-GR" sz="5400" dirty="0"/>
          </a:p>
        </p:txBody>
      </p:sp>
      <p:sp>
        <p:nvSpPr>
          <p:cNvPr id="3" name="Υπότιτλος 2"/>
          <p:cNvSpPr>
            <a:spLocks noGrp="1"/>
          </p:cNvSpPr>
          <p:nvPr>
            <p:ph type="subTitle" idx="1"/>
          </p:nvPr>
        </p:nvSpPr>
        <p:spPr>
          <a:xfrm>
            <a:off x="762000" y="3284984"/>
            <a:ext cx="6858000" cy="2430016"/>
          </a:xfrm>
        </p:spPr>
        <p:txBody>
          <a:bodyPr>
            <a:normAutofit fontScale="85000" lnSpcReduction="10000"/>
          </a:bodyPr>
          <a:lstStyle/>
          <a:p>
            <a:pPr algn="l"/>
            <a:r>
              <a:rPr lang="el-GR" b="1" dirty="0" smtClean="0">
                <a:solidFill>
                  <a:schemeClr val="tx2">
                    <a:lumMod val="60000"/>
                    <a:lumOff val="40000"/>
                  </a:schemeClr>
                </a:solidFill>
              </a:rPr>
              <a:t>Μάθημα</a:t>
            </a:r>
          </a:p>
          <a:p>
            <a:pPr algn="l"/>
            <a:r>
              <a:rPr lang="el-GR" b="1" dirty="0" smtClean="0">
                <a:solidFill>
                  <a:schemeClr val="tx2">
                    <a:lumMod val="60000"/>
                    <a:lumOff val="40000"/>
                  </a:schemeClr>
                </a:solidFill>
              </a:rPr>
              <a:t>Μεθοδολογία Έρευνας Κοινωνικών Επιστημών</a:t>
            </a:r>
            <a:endParaRPr lang="en-US" b="1" dirty="0" smtClean="0">
              <a:solidFill>
                <a:schemeClr val="tx2">
                  <a:lumMod val="60000"/>
                  <a:lumOff val="40000"/>
                </a:schemeClr>
              </a:solidFill>
            </a:endParaRPr>
          </a:p>
          <a:p>
            <a:endParaRPr lang="en-US" b="1" dirty="0" smtClean="0">
              <a:solidFill>
                <a:schemeClr val="tx2">
                  <a:lumMod val="60000"/>
                  <a:lumOff val="40000"/>
                </a:schemeClr>
              </a:solidFill>
            </a:endParaRPr>
          </a:p>
          <a:p>
            <a:r>
              <a:rPr lang="el-GR" b="1" dirty="0" smtClean="0"/>
              <a:t/>
            </a:r>
            <a:br>
              <a:rPr lang="el-GR" b="1" dirty="0" smtClean="0"/>
            </a:br>
            <a:r>
              <a:rPr lang="el-GR" b="1" dirty="0" smtClean="0">
                <a:solidFill>
                  <a:schemeClr val="accent1">
                    <a:lumMod val="75000"/>
                  </a:schemeClr>
                </a:solidFill>
              </a:rPr>
              <a:t>Διδάσκουσα</a:t>
            </a:r>
          </a:p>
          <a:p>
            <a:r>
              <a:rPr lang="el-GR" b="1" dirty="0" smtClean="0">
                <a:solidFill>
                  <a:schemeClr val="accent1">
                    <a:lumMod val="75000"/>
                  </a:schemeClr>
                </a:solidFill>
              </a:rPr>
              <a:t>Δρ. Γεωργία Κηπουροπούλου</a:t>
            </a:r>
          </a:p>
          <a:p>
            <a:endParaRPr lang="el-GR" dirty="0" smtClean="0"/>
          </a:p>
          <a:p>
            <a:endParaRPr lang="el-GR" dirty="0"/>
          </a:p>
        </p:txBody>
      </p:sp>
    </p:spTree>
    <p:extLst>
      <p:ext uri="{BB962C8B-B14F-4D97-AF65-F5344CB8AC3E}">
        <p14:creationId xmlns:p14="http://schemas.microsoft.com/office/powerpoint/2010/main" val="2078179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792088"/>
          </a:xfrm>
        </p:spPr>
        <p:txBody>
          <a:bodyPr>
            <a:normAutofit/>
          </a:bodyPr>
          <a:lstStyle/>
          <a:p>
            <a:r>
              <a:rPr lang="el-GR" sz="3600" b="1" dirty="0" smtClean="0">
                <a:effectLst>
                  <a:outerShdw blurRad="38100" dist="38100" dir="2700000" algn="tl">
                    <a:srgbClr val="000000">
                      <a:alpha val="43137"/>
                    </a:srgbClr>
                  </a:outerShdw>
                </a:effectLst>
              </a:rPr>
              <a:t>Η διαδικασία της συνέντευξης</a:t>
            </a:r>
            <a:endParaRPr lang="el-GR" sz="3600" dirty="0"/>
          </a:p>
        </p:txBody>
      </p:sp>
      <p:sp>
        <p:nvSpPr>
          <p:cNvPr id="3" name="Θέση περιεχομένου 2"/>
          <p:cNvSpPr>
            <a:spLocks noGrp="1"/>
          </p:cNvSpPr>
          <p:nvPr>
            <p:ph idx="1"/>
          </p:nvPr>
        </p:nvSpPr>
        <p:spPr>
          <a:xfrm>
            <a:off x="179512" y="908720"/>
            <a:ext cx="8640960" cy="5184576"/>
          </a:xfrm>
        </p:spPr>
        <p:txBody>
          <a:bodyPr>
            <a:normAutofit lnSpcReduction="10000"/>
          </a:bodyPr>
          <a:lstStyle/>
          <a:p>
            <a:pPr marL="0" indent="0">
              <a:buNone/>
            </a:pPr>
            <a:r>
              <a:rPr lang="el-GR" b="1" dirty="0" smtClean="0"/>
              <a:t>3. Αρχική προσέγγιση του ερωτώμενου: </a:t>
            </a:r>
            <a:r>
              <a:rPr lang="el-GR" dirty="0" smtClean="0"/>
              <a:t>η πρώτη εντύπωση συχνά καθορίζει και την ποιότητα της επικοινωνίας και καθορίζει σε σημαντικό βαθμό την εδραίωση ενός κλίματος εμπιστοσύνης.</a:t>
            </a:r>
          </a:p>
          <a:p>
            <a:pPr marL="0" indent="0">
              <a:buNone/>
            </a:pPr>
            <a:endParaRPr lang="el-GR" dirty="0" smtClean="0"/>
          </a:p>
          <a:p>
            <a:pPr marL="0" indent="0">
              <a:buNone/>
            </a:pPr>
            <a:r>
              <a:rPr lang="el-GR" dirty="0" smtClean="0"/>
              <a:t>Η πρώτη προσέγγιση μπορεί να γίνει προσωπικά ή τηλεφωνικά και ο ερευνητής αναφέρει ποιος είναι, τι ερευνά και για ποιον λόγο ζητάει τη συμβολή του ερωτώμενου. </a:t>
            </a:r>
          </a:p>
          <a:p>
            <a:pPr marL="0" indent="0">
              <a:buNone/>
            </a:pPr>
            <a:endParaRPr lang="el-GR" dirty="0" smtClean="0"/>
          </a:p>
          <a:p>
            <a:pPr marL="0" indent="0">
              <a:buNone/>
            </a:pPr>
            <a:r>
              <a:rPr lang="el-GR" dirty="0" smtClean="0"/>
              <a:t>Στην πρώτη επικοινωνία πρέπει να διευκρινίσουμε  και το είδος της καταγραφής που θα γίνει, πχ να ζητήσουμε άδεια για να χρησιμοποιήσουμε μαγνητόφωνο. </a:t>
            </a:r>
          </a:p>
          <a:p>
            <a:pPr marL="0" indent="0">
              <a:buNone/>
            </a:pPr>
            <a:r>
              <a:rPr lang="el-GR" dirty="0" smtClean="0"/>
              <a:t>Κατά την αρχική επικοινωνία τίθεται το ερώτημα αν ο ερωτώμενος επιθυμεί να διατηρήσει την ανωνυμία του ή όχι.</a:t>
            </a:r>
            <a:endParaRPr lang="el-GR" dirty="0"/>
          </a:p>
        </p:txBody>
      </p:sp>
    </p:spTree>
    <p:extLst>
      <p:ext uri="{BB962C8B-B14F-4D97-AF65-F5344CB8AC3E}">
        <p14:creationId xmlns:p14="http://schemas.microsoft.com/office/powerpoint/2010/main" val="2051202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720080"/>
          </a:xfrm>
        </p:spPr>
        <p:txBody>
          <a:bodyPr>
            <a:normAutofit/>
          </a:bodyPr>
          <a:lstStyle/>
          <a:p>
            <a:r>
              <a:rPr lang="el-GR" sz="3600" b="1" dirty="0" smtClean="0">
                <a:effectLst>
                  <a:outerShdw blurRad="38100" dist="38100" dir="2700000" algn="tl">
                    <a:srgbClr val="000000">
                      <a:alpha val="43137"/>
                    </a:srgbClr>
                  </a:outerShdw>
                </a:effectLst>
              </a:rPr>
              <a:t>Η διαδικασία της συνέντευξης</a:t>
            </a:r>
            <a:endParaRPr lang="el-GR" sz="3600" dirty="0"/>
          </a:p>
        </p:txBody>
      </p:sp>
      <p:sp>
        <p:nvSpPr>
          <p:cNvPr id="3" name="Θέση περιεχομένου 2"/>
          <p:cNvSpPr>
            <a:spLocks noGrp="1"/>
          </p:cNvSpPr>
          <p:nvPr>
            <p:ph idx="1"/>
          </p:nvPr>
        </p:nvSpPr>
        <p:spPr>
          <a:xfrm>
            <a:off x="179512" y="1484784"/>
            <a:ext cx="8784976" cy="5112568"/>
          </a:xfrm>
        </p:spPr>
        <p:txBody>
          <a:bodyPr>
            <a:normAutofit fontScale="92500" lnSpcReduction="10000"/>
          </a:bodyPr>
          <a:lstStyle/>
          <a:p>
            <a:pPr marL="0" indent="0">
              <a:buNone/>
            </a:pPr>
            <a:r>
              <a:rPr lang="el-GR" sz="2400" b="1" dirty="0" smtClean="0"/>
              <a:t>4. Διεξαγωγή της συζήτησης-συνέντευξης: </a:t>
            </a:r>
            <a:r>
              <a:rPr lang="el-GR" sz="2400" dirty="0" smtClean="0"/>
              <a:t>θα πρέπει να καλλιεργηθεί ένα κλίμα </a:t>
            </a:r>
            <a:r>
              <a:rPr lang="el-GR" sz="2400" b="1" dirty="0" smtClean="0"/>
              <a:t>εμπιστοσύνης, ειλικρίνειας και χαλάρωσης. </a:t>
            </a:r>
          </a:p>
          <a:p>
            <a:pPr marL="0" indent="0">
              <a:buNone/>
            </a:pPr>
            <a:endParaRPr lang="el-GR" sz="2400" b="1" dirty="0" smtClean="0"/>
          </a:p>
          <a:p>
            <a:pPr marL="0" indent="0">
              <a:buNone/>
            </a:pPr>
            <a:r>
              <a:rPr lang="el-GR" sz="2400" dirty="0" smtClean="0"/>
              <a:t>Ο ερευνητής οφείλει να δείχνει </a:t>
            </a:r>
            <a:r>
              <a:rPr lang="el-GR" sz="2400" b="1" dirty="0" smtClean="0"/>
              <a:t>ενδιαφέρον </a:t>
            </a:r>
            <a:r>
              <a:rPr lang="el-GR" sz="2400" dirty="0" smtClean="0"/>
              <a:t>προς τον ερωτώμενο και τις απαντήσεις του και να τον ενθαρρύνει με χειρονομίες ή εκφράσεις προσώπου</a:t>
            </a:r>
          </a:p>
          <a:p>
            <a:pPr marL="0" indent="0">
              <a:buNone/>
            </a:pPr>
            <a:endParaRPr lang="el-GR" sz="2400" dirty="0" smtClean="0"/>
          </a:p>
          <a:p>
            <a:pPr marL="0" indent="0">
              <a:buNone/>
            </a:pPr>
            <a:r>
              <a:rPr lang="el-GR" sz="2400" dirty="0" smtClean="0"/>
              <a:t>Ο ερευνητής </a:t>
            </a:r>
            <a:r>
              <a:rPr lang="el-GR" sz="2400" b="1" dirty="0" smtClean="0"/>
              <a:t>δεν κρίνει </a:t>
            </a:r>
            <a:r>
              <a:rPr lang="el-GR" sz="2400" dirty="0" smtClean="0"/>
              <a:t>σε καμία περίπτωση τα λεγόμενα και τις ενέργειες του ομιλητή.</a:t>
            </a:r>
          </a:p>
          <a:p>
            <a:pPr marL="0" indent="0">
              <a:buNone/>
            </a:pPr>
            <a:endParaRPr lang="el-GR" sz="2400" dirty="0" smtClean="0"/>
          </a:p>
          <a:p>
            <a:pPr marL="0" indent="0">
              <a:buNone/>
            </a:pPr>
            <a:r>
              <a:rPr lang="el-GR" sz="2400" dirty="0" smtClean="0"/>
              <a:t>Ο ερευνητής </a:t>
            </a:r>
            <a:r>
              <a:rPr lang="el-GR" sz="2400" b="1" dirty="0" smtClean="0"/>
              <a:t>δεν κατευθύνει </a:t>
            </a:r>
            <a:r>
              <a:rPr lang="el-GR" sz="2400" dirty="0" smtClean="0"/>
              <a:t>τις απαντήσεις των ερωτώμενων</a:t>
            </a:r>
          </a:p>
          <a:p>
            <a:pPr marL="0" indent="0">
              <a:buNone/>
            </a:pPr>
            <a:endParaRPr lang="el-GR" sz="2400" dirty="0" smtClean="0"/>
          </a:p>
          <a:p>
            <a:pPr marL="0" indent="0">
              <a:buNone/>
            </a:pPr>
            <a:r>
              <a:rPr lang="el-GR" sz="2400" dirty="0" smtClean="0"/>
              <a:t>Ο ερευνητής ελέγχει ώστε ο ερωτώμενος να μην ξεφύγει από τους θεματικούς άξονες της έρευνας</a:t>
            </a:r>
          </a:p>
          <a:p>
            <a:pPr marL="0" indent="0">
              <a:buNone/>
            </a:pPr>
            <a:endParaRPr lang="el-GR" dirty="0" smtClean="0"/>
          </a:p>
          <a:p>
            <a:pPr marL="0" indent="0">
              <a:buNone/>
            </a:pPr>
            <a:endParaRPr lang="el-GR" dirty="0"/>
          </a:p>
        </p:txBody>
      </p:sp>
    </p:spTree>
    <p:extLst>
      <p:ext uri="{BB962C8B-B14F-4D97-AF65-F5344CB8AC3E}">
        <p14:creationId xmlns:p14="http://schemas.microsoft.com/office/powerpoint/2010/main" val="1314269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720080"/>
          </a:xfrm>
        </p:spPr>
        <p:txBody>
          <a:bodyPr>
            <a:normAutofit/>
          </a:bodyPr>
          <a:lstStyle/>
          <a:p>
            <a:r>
              <a:rPr lang="el-GR" sz="3600" b="1" dirty="0" smtClean="0">
                <a:effectLst>
                  <a:outerShdw blurRad="38100" dist="38100" dir="2700000" algn="tl">
                    <a:srgbClr val="000000">
                      <a:alpha val="43137"/>
                    </a:srgbClr>
                  </a:outerShdw>
                </a:effectLst>
              </a:rPr>
              <a:t>Η διαδικασία της συνέντευξης</a:t>
            </a:r>
            <a:endParaRPr lang="el-GR" sz="3600" dirty="0"/>
          </a:p>
        </p:txBody>
      </p:sp>
      <p:sp>
        <p:nvSpPr>
          <p:cNvPr id="3" name="Θέση περιεχομένου 2"/>
          <p:cNvSpPr>
            <a:spLocks noGrp="1"/>
          </p:cNvSpPr>
          <p:nvPr>
            <p:ph idx="1"/>
          </p:nvPr>
        </p:nvSpPr>
        <p:spPr>
          <a:xfrm>
            <a:off x="395536" y="1052736"/>
            <a:ext cx="8579296" cy="4824536"/>
          </a:xfrm>
        </p:spPr>
        <p:txBody>
          <a:bodyPr/>
          <a:lstStyle/>
          <a:p>
            <a:pPr marL="0" indent="0">
              <a:buNone/>
            </a:pPr>
            <a:r>
              <a:rPr lang="el-GR" b="1" dirty="0" smtClean="0"/>
              <a:t>4. Διεξαγωγή της συζήτησης-συνέντευξης:</a:t>
            </a:r>
          </a:p>
          <a:p>
            <a:pPr marL="0" indent="0">
              <a:buNone/>
            </a:pPr>
            <a:r>
              <a:rPr lang="el-GR" sz="2400" dirty="0" smtClean="0"/>
              <a:t>Ο ερευνητής θα πρέπει να έχει ευελιξία</a:t>
            </a:r>
          </a:p>
          <a:p>
            <a:pPr marL="0" indent="0">
              <a:buNone/>
            </a:pPr>
            <a:endParaRPr lang="el-GR" sz="2400" dirty="0" smtClean="0"/>
          </a:p>
          <a:p>
            <a:pPr marL="0" indent="0">
              <a:buNone/>
            </a:pPr>
            <a:r>
              <a:rPr lang="el-GR" sz="2400" dirty="0" smtClean="0"/>
              <a:t>Ο ερευνητής θα πρέπει να είναι έτοιμος να κάνει τυχόν </a:t>
            </a:r>
          </a:p>
          <a:p>
            <a:pPr marL="0" indent="0">
              <a:buNone/>
            </a:pPr>
            <a:r>
              <a:rPr lang="el-GR" sz="2400" dirty="0" smtClean="0"/>
              <a:t>τροποποιήσεις ανάλογα με την πορεία της συνέντευξης</a:t>
            </a:r>
            <a:endParaRPr lang="el-GR" sz="2400" dirty="0"/>
          </a:p>
        </p:txBody>
      </p:sp>
    </p:spTree>
    <p:extLst>
      <p:ext uri="{BB962C8B-B14F-4D97-AF65-F5344CB8AC3E}">
        <p14:creationId xmlns:p14="http://schemas.microsoft.com/office/powerpoint/2010/main" val="3247978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648072"/>
          </a:xfrm>
        </p:spPr>
        <p:txBody>
          <a:bodyPr>
            <a:normAutofit/>
          </a:bodyPr>
          <a:lstStyle/>
          <a:p>
            <a:r>
              <a:rPr lang="el-GR" sz="3600" b="1" dirty="0" smtClean="0">
                <a:effectLst>
                  <a:outerShdw blurRad="38100" dist="38100" dir="2700000" algn="tl">
                    <a:srgbClr val="000000">
                      <a:alpha val="43137"/>
                    </a:srgbClr>
                  </a:outerShdw>
                </a:effectLst>
              </a:rPr>
              <a:t>Η διαδικασία της συνέντευξης</a:t>
            </a:r>
            <a:endParaRPr lang="el-GR" sz="3600" dirty="0"/>
          </a:p>
        </p:txBody>
      </p:sp>
      <p:sp>
        <p:nvSpPr>
          <p:cNvPr id="3" name="Θέση περιεχομένου 2"/>
          <p:cNvSpPr>
            <a:spLocks noGrp="1"/>
          </p:cNvSpPr>
          <p:nvPr>
            <p:ph idx="1"/>
          </p:nvPr>
        </p:nvSpPr>
        <p:spPr>
          <a:xfrm>
            <a:off x="251520" y="908720"/>
            <a:ext cx="8784976" cy="5256584"/>
          </a:xfrm>
        </p:spPr>
        <p:txBody>
          <a:bodyPr>
            <a:normAutofit/>
          </a:bodyPr>
          <a:lstStyle/>
          <a:p>
            <a:pPr marL="0" indent="0">
              <a:buNone/>
            </a:pPr>
            <a:r>
              <a:rPr lang="el-GR" b="1" dirty="0" smtClean="0"/>
              <a:t>5. Αντιμετώπιση δυσκολιών κι απρόβλεπτων καταστάσεων: </a:t>
            </a:r>
            <a:r>
              <a:rPr lang="el-GR" sz="2600" dirty="0" smtClean="0"/>
              <a:t>Όταν μια συνέντευξη δείχνει να «κολλάει», ο ερευνητής χρειάζεται να της δώσει μια ώθηση</a:t>
            </a:r>
          </a:p>
          <a:p>
            <a:pPr marL="0" indent="0">
              <a:buNone/>
            </a:pPr>
            <a:r>
              <a:rPr lang="el-GR" sz="2600" dirty="0"/>
              <a:t>Η</a:t>
            </a:r>
            <a:r>
              <a:rPr lang="el-GR" sz="2600" dirty="0" smtClean="0"/>
              <a:t> συνέντευξη μπορεί να ενισχυθεί με συμπληρωματικές ή ενθαρρυντικές ερωτήσεις, ο ερευνητής μπορεί να χρησιμοποιήσει κάποιες επικοινωνιακές τεχνικές, όπως οι «ερωτήσεις – καθρέφτης» (αντιγυρίζουμε ως ερώτηση την απάντηση που μας έδωσε, π.χ. «εννοείς ότι …. », ή «αν καταλαβαίνω σωστά, μου λες ότι …») ή η παράφραση (ρωτάμε το ίδιο πράγμα με άλλα λόγια π.χ. «θα μπορούσαμε να το πούμε κι έτσι….»).</a:t>
            </a:r>
            <a:endParaRPr lang="el-GR" sz="2600" dirty="0"/>
          </a:p>
        </p:txBody>
      </p:sp>
    </p:spTree>
    <p:extLst>
      <p:ext uri="{BB962C8B-B14F-4D97-AF65-F5344CB8AC3E}">
        <p14:creationId xmlns:p14="http://schemas.microsoft.com/office/powerpoint/2010/main" val="2620251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648072"/>
          </a:xfrm>
        </p:spPr>
        <p:txBody>
          <a:bodyPr>
            <a:normAutofit/>
          </a:bodyPr>
          <a:lstStyle/>
          <a:p>
            <a:r>
              <a:rPr lang="el-GR" sz="3600" b="1" dirty="0" smtClean="0">
                <a:effectLst>
                  <a:outerShdw blurRad="38100" dist="38100" dir="2700000" algn="tl">
                    <a:srgbClr val="000000">
                      <a:alpha val="43137"/>
                    </a:srgbClr>
                  </a:outerShdw>
                </a:effectLst>
              </a:rPr>
              <a:t>Η διαδικασία της συνέντευξης</a:t>
            </a:r>
            <a:endParaRPr lang="el-GR" sz="3600" dirty="0"/>
          </a:p>
        </p:txBody>
      </p:sp>
      <p:sp>
        <p:nvSpPr>
          <p:cNvPr id="3" name="Θέση περιεχομένου 2"/>
          <p:cNvSpPr>
            <a:spLocks noGrp="1"/>
          </p:cNvSpPr>
          <p:nvPr>
            <p:ph idx="1"/>
          </p:nvPr>
        </p:nvSpPr>
        <p:spPr>
          <a:xfrm>
            <a:off x="539552" y="1196752"/>
            <a:ext cx="8229600" cy="3849291"/>
          </a:xfrm>
        </p:spPr>
        <p:txBody>
          <a:bodyPr/>
          <a:lstStyle/>
          <a:p>
            <a:pPr marL="0" indent="0">
              <a:buNone/>
            </a:pPr>
            <a:r>
              <a:rPr lang="el-GR" b="1" dirty="0" smtClean="0"/>
              <a:t>5. Αντιμετώπιση δυσκολιών κι απρόβλεπτων καταστάσεων: </a:t>
            </a:r>
            <a:r>
              <a:rPr lang="el-GR" sz="2400" dirty="0" smtClean="0"/>
              <a:t>Οι εξωτερικές συνθήκες μπορεί επίσης να σταματήσουν ή να διακόψουν ή και να προκαλέσουν αναβολή μιας συνέντευξης. Ο θόρυβος, ένα μικροατύχημα, ένα εξωτερικό γεγονός, μια διακοπή από τρίτους, ένα ξαφνικό νέο κτλ.</a:t>
            </a:r>
            <a:endParaRPr lang="el-GR" sz="2400" dirty="0"/>
          </a:p>
        </p:txBody>
      </p:sp>
    </p:spTree>
    <p:extLst>
      <p:ext uri="{BB962C8B-B14F-4D97-AF65-F5344CB8AC3E}">
        <p14:creationId xmlns:p14="http://schemas.microsoft.com/office/powerpoint/2010/main" val="3878169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4624"/>
            <a:ext cx="8229600" cy="792088"/>
          </a:xfrm>
        </p:spPr>
        <p:txBody>
          <a:bodyPr>
            <a:normAutofit/>
          </a:bodyPr>
          <a:lstStyle/>
          <a:p>
            <a:r>
              <a:rPr lang="el-GR" sz="3600" b="1" dirty="0" smtClean="0">
                <a:effectLst>
                  <a:outerShdw blurRad="38100" dist="38100" dir="2700000" algn="tl">
                    <a:srgbClr val="000000">
                      <a:alpha val="43137"/>
                    </a:srgbClr>
                  </a:outerShdw>
                </a:effectLst>
              </a:rPr>
              <a:t>Κατά τη διάρκεια της συνέντευξης</a:t>
            </a:r>
            <a:endParaRPr lang="el-GR" sz="3600" b="1" dirty="0">
              <a:effectLst>
                <a:outerShdw blurRad="38100" dist="38100" dir="2700000" algn="tl">
                  <a:srgbClr val="000000">
                    <a:alpha val="43137"/>
                  </a:srgbClr>
                </a:outerShdw>
              </a:effectLst>
            </a:endParaRPr>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39552" y="836712"/>
            <a:ext cx="7992888" cy="57677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45631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4624"/>
            <a:ext cx="8229600" cy="792088"/>
          </a:xfrm>
        </p:spPr>
        <p:txBody>
          <a:bodyPr>
            <a:normAutofit/>
          </a:bodyPr>
          <a:lstStyle/>
          <a:p>
            <a:r>
              <a:rPr lang="el-GR" sz="3600" b="1" dirty="0" smtClean="0">
                <a:effectLst>
                  <a:outerShdw blurRad="38100" dist="38100" dir="2700000" algn="tl">
                    <a:srgbClr val="000000">
                      <a:alpha val="43137"/>
                    </a:srgbClr>
                  </a:outerShdw>
                </a:effectLst>
              </a:rPr>
              <a:t>Κατά τη διάρκεια της συνέντευξης</a:t>
            </a:r>
            <a:endParaRPr lang="el-GR" sz="3600"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1124744"/>
            <a:ext cx="8255921" cy="51155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26780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720080"/>
          </a:xfrm>
        </p:spPr>
        <p:txBody>
          <a:bodyPr>
            <a:normAutofit/>
          </a:bodyPr>
          <a:lstStyle/>
          <a:p>
            <a:r>
              <a:rPr lang="el-GR" sz="3600" b="1" dirty="0" smtClean="0">
                <a:effectLst>
                  <a:outerShdw blurRad="38100" dist="38100" dir="2700000" algn="tl">
                    <a:srgbClr val="000000">
                      <a:alpha val="43137"/>
                    </a:srgbClr>
                  </a:outerShdw>
                </a:effectLst>
              </a:rPr>
              <a:t>Συνέντευξη ή ερωτηματολόγιο;</a:t>
            </a:r>
            <a:endParaRPr lang="el-GR" sz="3600" b="1" dirty="0">
              <a:effectLst>
                <a:outerShdw blurRad="38100" dist="38100" dir="2700000" algn="tl">
                  <a:srgbClr val="000000">
                    <a:alpha val="43137"/>
                  </a:srgbClr>
                </a:outerShdw>
              </a:effectLst>
            </a:endParaRPr>
          </a:p>
        </p:txBody>
      </p:sp>
      <p:pic>
        <p:nvPicPr>
          <p:cNvPr id="307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39552" y="836712"/>
            <a:ext cx="8064896" cy="58326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5901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marL="0" indent="0"/>
            <a:r>
              <a:rPr lang="el-GR" b="1" dirty="0">
                <a:effectLst>
                  <a:outerShdw blurRad="38100" dist="38100" dir="2700000" algn="tl">
                    <a:srgbClr val="000000">
                      <a:alpha val="43137"/>
                    </a:srgbClr>
                  </a:outerShdw>
                </a:effectLst>
              </a:rPr>
              <a:t>Η συνέντευξη </a:t>
            </a:r>
            <a:br>
              <a:rPr lang="el-GR" b="1" dirty="0">
                <a:effectLst>
                  <a:outerShdw blurRad="38100" dist="38100" dir="2700000" algn="tl">
                    <a:srgbClr val="000000">
                      <a:alpha val="43137"/>
                    </a:srgbClr>
                  </a:outerShdw>
                </a:effectLst>
              </a:rPr>
            </a:br>
            <a:r>
              <a:rPr lang="el-GR" b="1" dirty="0">
                <a:effectLst>
                  <a:outerShdw blurRad="38100" dist="38100" dir="2700000" algn="tl">
                    <a:srgbClr val="000000">
                      <a:alpha val="43137"/>
                    </a:srgbClr>
                  </a:outerShdw>
                </a:effectLst>
              </a:rPr>
              <a:t>ως ερευνητικό </a:t>
            </a:r>
            <a:r>
              <a:rPr lang="el-GR" b="1" dirty="0" smtClean="0">
                <a:effectLst>
                  <a:outerShdw blurRad="38100" dist="38100" dir="2700000" algn="tl">
                    <a:srgbClr val="000000">
                      <a:alpha val="43137"/>
                    </a:srgbClr>
                  </a:outerShdw>
                </a:effectLst>
              </a:rPr>
              <a:t>εργαλείο</a:t>
            </a:r>
            <a:endParaRPr lang="el-GR" dirty="0"/>
          </a:p>
        </p:txBody>
      </p:sp>
    </p:spTree>
    <p:extLst>
      <p:ext uri="{BB962C8B-B14F-4D97-AF65-F5344CB8AC3E}">
        <p14:creationId xmlns:p14="http://schemas.microsoft.com/office/powerpoint/2010/main" val="2334919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792088"/>
          </a:xfrm>
        </p:spPr>
        <p:txBody>
          <a:bodyPr>
            <a:normAutofit/>
          </a:bodyPr>
          <a:lstStyle/>
          <a:p>
            <a:r>
              <a:rPr lang="el-GR" sz="3600" b="1" dirty="0" smtClean="0">
                <a:effectLst>
                  <a:outerShdw blurRad="38100" dist="38100" dir="2700000" algn="tl">
                    <a:srgbClr val="000000">
                      <a:alpha val="43137"/>
                    </a:srgbClr>
                  </a:outerShdw>
                </a:effectLst>
              </a:rPr>
              <a:t>Η συνέντευξη ως ερευνητικό εργαλείο</a:t>
            </a:r>
            <a:endParaRPr lang="el-GR" sz="3600" b="1"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457200" y="1484784"/>
            <a:ext cx="8229600" cy="5328592"/>
          </a:xfrm>
        </p:spPr>
        <p:txBody>
          <a:bodyPr>
            <a:normAutofit/>
          </a:bodyPr>
          <a:lstStyle/>
          <a:p>
            <a:r>
              <a:rPr lang="el-GR" dirty="0" smtClean="0"/>
              <a:t>Η συνέντευξη είναι μια διαδικασία που επιτρέπει στον ερευνητή να αντλήσει πληροφορίες και δεδομένα μέσα από την ανάλυση του λόγου επιλεγμένων αλλά χαρακτηριστικών περιπτώσεων. Είναι ένα ερευνητικό εργαλείο το οποίο χρησιμοποιείται ως μέσο συλλογής πληροφοριών, ελέγχου και ερμηνείας των ερευνητικών ερωτημάτων μιας έρευνας. </a:t>
            </a:r>
          </a:p>
          <a:p>
            <a:r>
              <a:rPr lang="el-GR" dirty="0"/>
              <a:t>Η συνέντευξη έχει οριστεί ως «συζήτηση δύο ατόμων, που αρχίζει από τον συνεντευκτή, με ειδικό σκοπό την απόκτηση σχετικών με την έρευνα πληροφοριών, και επικεντρώνεται από αυτόν σε περιεχόμενο καθορισμένο από τους στόχους της έρευνας». </a:t>
            </a:r>
            <a:endParaRPr lang="el-GR" dirty="0" smtClean="0"/>
          </a:p>
          <a:p>
            <a:endParaRPr lang="el-GR" dirty="0"/>
          </a:p>
        </p:txBody>
      </p:sp>
    </p:spTree>
    <p:extLst>
      <p:ext uri="{BB962C8B-B14F-4D97-AF65-F5344CB8AC3E}">
        <p14:creationId xmlns:p14="http://schemas.microsoft.com/office/powerpoint/2010/main" val="755963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850106"/>
          </a:xfrm>
        </p:spPr>
        <p:txBody>
          <a:bodyPr>
            <a:normAutofit/>
          </a:bodyPr>
          <a:lstStyle/>
          <a:p>
            <a:r>
              <a:rPr lang="el-GR" sz="3600" b="1" dirty="0" smtClean="0">
                <a:effectLst>
                  <a:outerShdw blurRad="38100" dist="38100" dir="2700000" algn="tl">
                    <a:srgbClr val="000000">
                      <a:alpha val="43137"/>
                    </a:srgbClr>
                  </a:outerShdw>
                </a:effectLst>
              </a:rPr>
              <a:t>Ποσοτική ή ποιοτική προσέγγιση;</a:t>
            </a:r>
            <a:endParaRPr lang="el-GR" sz="3600" b="1"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467544" y="1052736"/>
            <a:ext cx="8229600" cy="4824536"/>
          </a:xfrm>
        </p:spPr>
        <p:txBody>
          <a:bodyPr>
            <a:normAutofit/>
          </a:bodyPr>
          <a:lstStyle/>
          <a:p>
            <a:pPr marL="0" indent="0">
              <a:buNone/>
            </a:pPr>
            <a:r>
              <a:rPr lang="el-GR" b="1" dirty="0"/>
              <a:t>Η</a:t>
            </a:r>
            <a:r>
              <a:rPr lang="el-GR" b="1" dirty="0" smtClean="0"/>
              <a:t> ποσοτική προσέγγιση </a:t>
            </a:r>
            <a:r>
              <a:rPr lang="el-GR" dirty="0" smtClean="0"/>
              <a:t>είναι εκείνη που επιτρέπει να μάθουμε «τι συμβαίνει;» ενώ η </a:t>
            </a:r>
            <a:r>
              <a:rPr lang="el-GR" b="1" dirty="0" smtClean="0"/>
              <a:t>ποιοτική</a:t>
            </a:r>
            <a:r>
              <a:rPr lang="el-GR" dirty="0" smtClean="0"/>
              <a:t> επιτρέπει να εξετάσουμε το «γιατί συμβαίνει;». </a:t>
            </a:r>
          </a:p>
          <a:p>
            <a:pPr marL="0" indent="0">
              <a:buNone/>
            </a:pPr>
            <a:r>
              <a:rPr lang="el-GR" dirty="0" smtClean="0"/>
              <a:t>Επιδίωξη της </a:t>
            </a:r>
            <a:r>
              <a:rPr lang="el-GR" b="1" dirty="0" smtClean="0"/>
              <a:t>ποιοτικής έρευνας </a:t>
            </a:r>
            <a:r>
              <a:rPr lang="el-GR" dirty="0" smtClean="0"/>
              <a:t>είναι «να ανακαλύψει τις απόψεις του ερευνώμενου πληθυσμού, εστιάζοντας στις οπτικές γωνίες υπό τις οποίες τα άτομα βιώνουν και αισθάνονται τα γεγονότα» </a:t>
            </a:r>
          </a:p>
          <a:p>
            <a:pPr marL="0" indent="0">
              <a:buNone/>
            </a:pPr>
            <a:r>
              <a:rPr lang="el-GR" dirty="0" smtClean="0"/>
              <a:t>Οι </a:t>
            </a:r>
            <a:r>
              <a:rPr lang="el-GR" b="1" dirty="0" smtClean="0"/>
              <a:t>ποσοτικές μέθοδοι </a:t>
            </a:r>
            <a:r>
              <a:rPr lang="el-GR" dirty="0" smtClean="0"/>
              <a:t>συλλογής στοιχείων δε μπορούν να δώσουν τις πλούσιες περιγραφές και ερμηνείες που απαιτούνται, για να γίνουν κατανοητά όλα τα παραπάνω, και ειδικά η εμπειρία.</a:t>
            </a:r>
            <a:endParaRPr lang="el-GR" dirty="0"/>
          </a:p>
        </p:txBody>
      </p:sp>
    </p:spTree>
    <p:extLst>
      <p:ext uri="{BB962C8B-B14F-4D97-AF65-F5344CB8AC3E}">
        <p14:creationId xmlns:p14="http://schemas.microsoft.com/office/powerpoint/2010/main" val="3419733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778098"/>
          </a:xfrm>
        </p:spPr>
        <p:txBody>
          <a:bodyPr>
            <a:normAutofit/>
          </a:bodyPr>
          <a:lstStyle/>
          <a:p>
            <a:r>
              <a:rPr lang="el-GR" sz="3600" b="1" dirty="0" smtClean="0">
                <a:effectLst>
                  <a:outerShdw blurRad="38100" dist="38100" dir="2700000" algn="tl">
                    <a:srgbClr val="000000">
                      <a:alpha val="43137"/>
                    </a:srgbClr>
                  </a:outerShdw>
                </a:effectLst>
              </a:rPr>
              <a:t>Ποσοτική ή ποιοτική προσέγγιση;</a:t>
            </a:r>
            <a:endParaRPr lang="el-GR" sz="3600" dirty="0"/>
          </a:p>
        </p:txBody>
      </p:sp>
      <p:sp>
        <p:nvSpPr>
          <p:cNvPr id="3" name="Θέση περιεχομένου 2"/>
          <p:cNvSpPr>
            <a:spLocks noGrp="1"/>
          </p:cNvSpPr>
          <p:nvPr>
            <p:ph idx="1"/>
          </p:nvPr>
        </p:nvSpPr>
        <p:spPr>
          <a:xfrm>
            <a:off x="683568" y="1844824"/>
            <a:ext cx="7543800" cy="3886200"/>
          </a:xfrm>
        </p:spPr>
        <p:txBody>
          <a:bodyPr>
            <a:normAutofit/>
          </a:bodyPr>
          <a:lstStyle/>
          <a:p>
            <a:r>
              <a:rPr lang="el-GR" dirty="0" smtClean="0"/>
              <a:t>Η </a:t>
            </a:r>
            <a:r>
              <a:rPr lang="el-GR" b="1" dirty="0"/>
              <a:t>ποιοτική συνέντευξη </a:t>
            </a:r>
            <a:r>
              <a:rPr lang="el-GR" dirty="0"/>
              <a:t>είναι κατά κύριο λόγο η ημιδομημένη συνέντευξη και έχει κάποια διακριτά χαρακτηριστικά όπως είναι το ανεπίσημο ύφος, η θεματική αφηγηματική προσέγγιση και η παραδοχή ότι τα δεδομένα απορρέουν από μία </a:t>
            </a:r>
            <a:r>
              <a:rPr lang="el-GR" dirty="0" err="1"/>
              <a:t>διάδραση</a:t>
            </a:r>
            <a:r>
              <a:rPr lang="el-GR" dirty="0"/>
              <a:t> μεταξύ συνεντευκτή και ερωτώμενου</a:t>
            </a:r>
            <a:r>
              <a:rPr lang="el-GR" dirty="0" smtClean="0"/>
              <a:t>.</a:t>
            </a:r>
            <a:r>
              <a:rPr lang="el-GR" dirty="0"/>
              <a:t> </a:t>
            </a:r>
            <a:endParaRPr lang="el-GR" dirty="0" smtClean="0"/>
          </a:p>
          <a:p>
            <a:r>
              <a:rPr lang="el-GR" dirty="0" smtClean="0"/>
              <a:t>Αυτού </a:t>
            </a:r>
            <a:r>
              <a:rPr lang="el-GR" dirty="0"/>
              <a:t>του είδος η συνέντευξη μοιάζει περισσότερο με συζήτηση αφού ο ερευνητής δεν έχει ένα  αυστηρό ερωτηματολόγιο το οποίο και πρέπει να ακολουθήσει αυστηρά</a:t>
            </a:r>
          </a:p>
        </p:txBody>
      </p:sp>
    </p:spTree>
    <p:extLst>
      <p:ext uri="{BB962C8B-B14F-4D97-AF65-F5344CB8AC3E}">
        <p14:creationId xmlns:p14="http://schemas.microsoft.com/office/powerpoint/2010/main" val="1937909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850106"/>
          </a:xfrm>
        </p:spPr>
        <p:txBody>
          <a:bodyPr>
            <a:normAutofit/>
          </a:bodyPr>
          <a:lstStyle/>
          <a:p>
            <a:r>
              <a:rPr lang="el-GR" sz="3600" b="1" dirty="0" smtClean="0">
                <a:effectLst>
                  <a:outerShdw blurRad="38100" dist="38100" dir="2700000" algn="tl">
                    <a:srgbClr val="000000">
                      <a:alpha val="43137"/>
                    </a:srgbClr>
                  </a:outerShdw>
                </a:effectLst>
              </a:rPr>
              <a:t>Ποσοτική ή ποιοτική προσέγγιση;</a:t>
            </a:r>
            <a:endParaRPr lang="el-GR" sz="3600" b="1"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467544" y="1196752"/>
            <a:ext cx="8229600" cy="4968552"/>
          </a:xfrm>
        </p:spPr>
        <p:txBody>
          <a:bodyPr>
            <a:normAutofit/>
          </a:bodyPr>
          <a:lstStyle/>
          <a:p>
            <a:pPr marL="0" indent="0">
              <a:buNone/>
            </a:pPr>
            <a:r>
              <a:rPr lang="el-GR" b="1" dirty="0"/>
              <a:t>Η</a:t>
            </a:r>
            <a:r>
              <a:rPr lang="el-GR" b="1" dirty="0" smtClean="0"/>
              <a:t> ποσοτική προσέγγιση </a:t>
            </a:r>
            <a:r>
              <a:rPr lang="el-GR" dirty="0" smtClean="0"/>
              <a:t>είναι εκείνη που επιτρέπει να μάθουμε «τι συμβαίνει;» ενώ η </a:t>
            </a:r>
            <a:r>
              <a:rPr lang="el-GR" b="1" dirty="0" smtClean="0"/>
              <a:t>ποιοτική</a:t>
            </a:r>
            <a:r>
              <a:rPr lang="el-GR" dirty="0" smtClean="0"/>
              <a:t> επιτρέπει να εξετάσουμε το «γιατί συμβαίνει;». </a:t>
            </a:r>
          </a:p>
          <a:p>
            <a:pPr marL="0" indent="0">
              <a:buNone/>
            </a:pPr>
            <a:r>
              <a:rPr lang="el-GR" dirty="0" smtClean="0"/>
              <a:t>Επιδίωξη της </a:t>
            </a:r>
            <a:r>
              <a:rPr lang="el-GR" b="1" dirty="0" smtClean="0"/>
              <a:t>ποιοτικής έρευνας </a:t>
            </a:r>
            <a:r>
              <a:rPr lang="el-GR" dirty="0" smtClean="0"/>
              <a:t>είναι «να ανακαλύψει τις απόψεις του ερευνώμενου πληθυσμού, εστιάζοντας στις οπτικές γωνίες υπό τις οποίες τα άτομα βιώνουν και αισθάνονται τα γεγονότα» </a:t>
            </a:r>
          </a:p>
          <a:p>
            <a:pPr marL="0" indent="0">
              <a:buNone/>
            </a:pPr>
            <a:r>
              <a:rPr lang="el-GR" dirty="0" smtClean="0"/>
              <a:t>Οι </a:t>
            </a:r>
            <a:r>
              <a:rPr lang="el-GR" b="1" dirty="0" smtClean="0"/>
              <a:t>ποσοτικές μέθοδοι </a:t>
            </a:r>
            <a:r>
              <a:rPr lang="el-GR" dirty="0" smtClean="0"/>
              <a:t>συλλογής στοιχείων δε μπορούν να δώσουν τις πλούσιες περιγραφές και ερμηνείες που απαιτούνται, για να γίνουν κατανοητά όλα τα παραπάνω, και ειδικά η εμπειρία.</a:t>
            </a:r>
            <a:endParaRPr lang="el-GR" dirty="0"/>
          </a:p>
        </p:txBody>
      </p:sp>
    </p:spTree>
    <p:extLst>
      <p:ext uri="{BB962C8B-B14F-4D97-AF65-F5344CB8AC3E}">
        <p14:creationId xmlns:p14="http://schemas.microsoft.com/office/powerpoint/2010/main" val="1150844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4624"/>
            <a:ext cx="8229600" cy="720080"/>
          </a:xfrm>
        </p:spPr>
        <p:txBody>
          <a:bodyPr>
            <a:normAutofit/>
          </a:bodyPr>
          <a:lstStyle/>
          <a:p>
            <a:r>
              <a:rPr lang="el-GR" sz="3600" b="1" dirty="0" smtClean="0">
                <a:effectLst>
                  <a:outerShdw blurRad="38100" dist="38100" dir="2700000" algn="tl">
                    <a:srgbClr val="000000">
                      <a:alpha val="43137"/>
                    </a:srgbClr>
                  </a:outerShdw>
                </a:effectLst>
              </a:rPr>
              <a:t>Τα είδη της συνέντευξης</a:t>
            </a:r>
            <a:endParaRPr lang="el-GR" sz="3600" b="1" dirty="0">
              <a:effectLst>
                <a:outerShdw blurRad="38100" dist="38100" dir="2700000" algn="tl">
                  <a:srgbClr val="000000">
                    <a:alpha val="43137"/>
                  </a:srgbClr>
                </a:outerShdw>
              </a:effectLst>
            </a:endParaRPr>
          </a:p>
        </p:txBody>
      </p:sp>
      <p:sp>
        <p:nvSpPr>
          <p:cNvPr id="4" name="Ορθογώνιο 3"/>
          <p:cNvSpPr/>
          <p:nvPr/>
        </p:nvSpPr>
        <p:spPr>
          <a:xfrm>
            <a:off x="179512" y="980728"/>
            <a:ext cx="8568952"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smtClean="0"/>
              <a:t>Αδόμητες συνεντεύξεις: </a:t>
            </a:r>
            <a:r>
              <a:rPr lang="el-GR" sz="2400" dirty="0" smtClean="0"/>
              <a:t>ο ερευνητής θέτει το γενικό πλαίσιο της έρευνας και στην ουσία ο ερωτώμενος κατευθύνει τη συζήτηση.</a:t>
            </a:r>
          </a:p>
        </p:txBody>
      </p:sp>
      <p:sp>
        <p:nvSpPr>
          <p:cNvPr id="5" name="Ορθογώνιο 4"/>
          <p:cNvSpPr/>
          <p:nvPr/>
        </p:nvSpPr>
        <p:spPr>
          <a:xfrm>
            <a:off x="203178" y="2564904"/>
            <a:ext cx="8545285"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err="1" smtClean="0"/>
              <a:t>Ημιδομημένες</a:t>
            </a:r>
            <a:r>
              <a:rPr lang="el-GR" sz="2400" b="1" dirty="0" smtClean="0"/>
              <a:t> συνεντεύξεις: </a:t>
            </a:r>
            <a:r>
              <a:rPr lang="el-GR" sz="2400" dirty="0" smtClean="0"/>
              <a:t>ο ερευνητής έχει ορίσει ένα σύνολο ερωτήσεων αλλά είναι ελεύθερος να αλλάξει τη σειρά των ερωτήσεων, να τις αναδιατυπώσει, να τις εμπλουτίσει. </a:t>
            </a:r>
          </a:p>
        </p:txBody>
      </p:sp>
      <p:sp>
        <p:nvSpPr>
          <p:cNvPr id="6" name="Ορθογώνιο 5"/>
          <p:cNvSpPr/>
          <p:nvPr/>
        </p:nvSpPr>
        <p:spPr>
          <a:xfrm>
            <a:off x="251520" y="4365104"/>
            <a:ext cx="8496944"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smtClean="0"/>
              <a:t>Δομημένες συνεντεύξεις: </a:t>
            </a:r>
            <a:r>
              <a:rPr lang="el-GR" sz="2400" dirty="0" smtClean="0"/>
              <a:t>ο ερευνητής έχει ορίσει ένα σύνολο ερωτήσεων τις οποίες ακολουθεί ευλαβικά (στην ουσία ερωτηματολόγιο) και οι απαντήσεις είναι αρκετά προκαθορισμένες.</a:t>
            </a:r>
          </a:p>
        </p:txBody>
      </p:sp>
    </p:spTree>
    <p:extLst>
      <p:ext uri="{BB962C8B-B14F-4D97-AF65-F5344CB8AC3E}">
        <p14:creationId xmlns:p14="http://schemas.microsoft.com/office/powerpoint/2010/main" val="1944226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Autofit/>
          </a:bodyPr>
          <a:lstStyle/>
          <a:p>
            <a:r>
              <a:rPr lang="el-GR" sz="3600" b="1" dirty="0" smtClean="0">
                <a:effectLst>
                  <a:outerShdw blurRad="38100" dist="38100" dir="2700000" algn="tl">
                    <a:srgbClr val="000000">
                      <a:alpha val="43137"/>
                    </a:srgbClr>
                  </a:outerShdw>
                </a:effectLst>
              </a:rPr>
              <a:t>Η διαδικασία της συνέντευξης</a:t>
            </a:r>
            <a:endParaRPr lang="el-GR" sz="3600" b="1"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467544" y="1124744"/>
            <a:ext cx="8229600" cy="4464496"/>
          </a:xfrm>
        </p:spPr>
        <p:txBody>
          <a:bodyPr>
            <a:normAutofit/>
          </a:bodyPr>
          <a:lstStyle/>
          <a:p>
            <a:pPr marL="0" indent="0">
              <a:buNone/>
            </a:pPr>
            <a:r>
              <a:rPr lang="el-GR" b="1" dirty="0" smtClean="0"/>
              <a:t>1.Επιλογή των ερωτώμενων</a:t>
            </a:r>
            <a:r>
              <a:rPr lang="el-GR" dirty="0"/>
              <a:t>:</a:t>
            </a:r>
            <a:r>
              <a:rPr lang="el-GR" dirty="0" smtClean="0"/>
              <a:t> Το πρώτο ζήτημα που απασχολεί τον αρχάριο ερευνητή που θα χρησιμοποιήσει τη συνέντευξη ως μέσο συλλογής των δεδομένων του είναι ο αριθμός των συνεντεύξεων που πρέπει να γίνουν. </a:t>
            </a:r>
          </a:p>
          <a:p>
            <a:pPr marL="0" indent="0">
              <a:buNone/>
            </a:pPr>
            <a:r>
              <a:rPr lang="el-GR" dirty="0"/>
              <a:t>Ο</a:t>
            </a:r>
            <a:r>
              <a:rPr lang="el-GR" dirty="0" smtClean="0"/>
              <a:t>ι ερωτώμενοι θα πρέπει να  αποτελούν χαρακτηριστικές, τυπικές, περιπτώσεις, να αντιπροσωπεύουν τις περισσότερες ή/και τις κυριότερες κατηγορίες του πληθυσμού που ερευνούμε.</a:t>
            </a:r>
            <a:endParaRPr lang="el-GR" dirty="0"/>
          </a:p>
        </p:txBody>
      </p:sp>
    </p:spTree>
    <p:extLst>
      <p:ext uri="{BB962C8B-B14F-4D97-AF65-F5344CB8AC3E}">
        <p14:creationId xmlns:p14="http://schemas.microsoft.com/office/powerpoint/2010/main" val="2213848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Autofit/>
          </a:bodyPr>
          <a:lstStyle/>
          <a:p>
            <a:r>
              <a:rPr lang="el-GR" sz="3600" b="1" dirty="0" smtClean="0">
                <a:effectLst>
                  <a:outerShdw blurRad="38100" dist="38100" dir="2700000" algn="tl">
                    <a:srgbClr val="000000">
                      <a:alpha val="43137"/>
                    </a:srgbClr>
                  </a:outerShdw>
                </a:effectLst>
              </a:rPr>
              <a:t>Η διαδικασία της συνέντευξης</a:t>
            </a:r>
            <a:endParaRPr lang="el-GR" sz="3600" b="1"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395536" y="1556792"/>
            <a:ext cx="8352928" cy="5112568"/>
          </a:xfrm>
        </p:spPr>
        <p:txBody>
          <a:bodyPr>
            <a:normAutofit/>
          </a:bodyPr>
          <a:lstStyle/>
          <a:p>
            <a:pPr marL="0" indent="0">
              <a:buNone/>
            </a:pPr>
            <a:r>
              <a:rPr lang="el-GR" b="1" dirty="0" smtClean="0"/>
              <a:t>2.Προετοιμασία, σχεδιασμός της συνέντευξης: </a:t>
            </a:r>
            <a:r>
              <a:rPr lang="el-GR" sz="2600" dirty="0"/>
              <a:t>α</a:t>
            </a:r>
            <a:r>
              <a:rPr lang="el-GR" sz="2600" dirty="0" smtClean="0"/>
              <a:t>ρχικά ο ερευνητής θα πρέπει να σχεδιάσει την πορεία της συζήτησης και να έχει ξεκαθαρίσει τι θα ρωτήσει και γιατί. </a:t>
            </a:r>
            <a:r>
              <a:rPr lang="el-GR" sz="2600" dirty="0"/>
              <a:t>Η</a:t>
            </a:r>
            <a:r>
              <a:rPr lang="el-GR" sz="2600" dirty="0" smtClean="0"/>
              <a:t> συνέντευξη θα πρέπει  να σχεδιαστεί με βάση κάποιους θεματικούς άξονες, οι οποίοι θα πρέπει να σχετίζονται άμεσα  με το στόχο και τα ερευνητικά  ερωτήματα.</a:t>
            </a:r>
          </a:p>
          <a:p>
            <a:pPr marL="0" indent="0">
              <a:buNone/>
            </a:pPr>
            <a:endParaRPr lang="el-GR" sz="2600" dirty="0" smtClean="0"/>
          </a:p>
          <a:p>
            <a:pPr marL="0" indent="0">
              <a:buNone/>
            </a:pPr>
            <a:r>
              <a:rPr lang="el-GR" sz="2600" b="1" dirty="0" smtClean="0"/>
              <a:t>Σημαντικό </a:t>
            </a:r>
            <a:r>
              <a:rPr lang="el-GR" sz="2600" dirty="0" smtClean="0"/>
              <a:t>είναι να οριστεί ο τόπος και ο χρόνος της συνάντησης κατάλληλος για την απρόσκοπτη διεξαγωγή της συνέντευξης</a:t>
            </a:r>
            <a:endParaRPr lang="el-GR" sz="2600" dirty="0"/>
          </a:p>
        </p:txBody>
      </p:sp>
    </p:spTree>
    <p:extLst>
      <p:ext uri="{BB962C8B-B14F-4D97-AF65-F5344CB8AC3E}">
        <p14:creationId xmlns:p14="http://schemas.microsoft.com/office/powerpoint/2010/main" val="19698774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10</TotalTime>
  <Words>951</Words>
  <Application>Microsoft Office PowerPoint</Application>
  <PresentationFormat>Προβολή στην οθόνη (4:3)</PresentationFormat>
  <Paragraphs>65</Paragraphs>
  <Slides>17</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NewsPrint</vt:lpstr>
      <vt:lpstr>ΤΕΙ ΔΥΤΙΚΗΣ ΜΑΚΕΔΟΝΙΑΣ Τμήμα: ΤΕΧΝΟΛΟΓΩΝ ΓΕΩΠΟΝΩΝ</vt:lpstr>
      <vt:lpstr>Η συνέντευξη  ως ερευνητικό εργαλείο</vt:lpstr>
      <vt:lpstr>Η συνέντευξη ως ερευνητικό εργαλείο</vt:lpstr>
      <vt:lpstr>Ποσοτική ή ποιοτική προσέγγιση;</vt:lpstr>
      <vt:lpstr>Ποσοτική ή ποιοτική προσέγγιση;</vt:lpstr>
      <vt:lpstr>Ποσοτική ή ποιοτική προσέγγιση;</vt:lpstr>
      <vt:lpstr>Τα είδη της συνέντευξης</vt:lpstr>
      <vt:lpstr>Η διαδικασία της συνέντευξης</vt:lpstr>
      <vt:lpstr>Η διαδικασία της συνέντευξης</vt:lpstr>
      <vt:lpstr>Η διαδικασία της συνέντευξης</vt:lpstr>
      <vt:lpstr>Η διαδικασία της συνέντευξης</vt:lpstr>
      <vt:lpstr>Η διαδικασία της συνέντευξης</vt:lpstr>
      <vt:lpstr>Η διαδικασία της συνέντευξης</vt:lpstr>
      <vt:lpstr>Η διαδικασία της συνέντευξης</vt:lpstr>
      <vt:lpstr>Κατά τη διάρκεια της συνέντευξης</vt:lpstr>
      <vt:lpstr>Κατά τη διάρκεια της συνέντευξης</vt:lpstr>
      <vt:lpstr>Συνέντευξη ή ερωτηματολόγιο;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ΤΕΙ ΔΥΤΙΚΗΣ ΜΑΚΕΔΟΝΙΑΣ Τμήμα: ΤΕΧΝΟΛΟΓΩΝ ΓΕΩΠΟΝΩΝ</dc:title>
  <dc:creator>Vasilis</dc:creator>
  <cp:lastModifiedBy>Vasilis</cp:lastModifiedBy>
  <cp:revision>2</cp:revision>
  <dcterms:created xsi:type="dcterms:W3CDTF">2018-11-18T09:14:18Z</dcterms:created>
  <dcterms:modified xsi:type="dcterms:W3CDTF">2018-11-18T09:24:31Z</dcterms:modified>
</cp:coreProperties>
</file>