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6"/>
  </p:notesMasterIdLst>
  <p:handoutMasterIdLst>
    <p:handoutMasterId r:id="rId67"/>
  </p:handoutMasterIdLst>
  <p:sldIdLst>
    <p:sldId id="256" r:id="rId2"/>
    <p:sldId id="342" r:id="rId3"/>
    <p:sldId id="258" r:id="rId4"/>
    <p:sldId id="260" r:id="rId5"/>
    <p:sldId id="315" r:id="rId6"/>
    <p:sldId id="268" r:id="rId7"/>
    <p:sldId id="343" r:id="rId8"/>
    <p:sldId id="270" r:id="rId9"/>
    <p:sldId id="263" r:id="rId10"/>
    <p:sldId id="264" r:id="rId11"/>
    <p:sldId id="269" r:id="rId12"/>
    <p:sldId id="328" r:id="rId13"/>
    <p:sldId id="262" r:id="rId14"/>
    <p:sldId id="318" r:id="rId15"/>
    <p:sldId id="261" r:id="rId16"/>
    <p:sldId id="304" r:id="rId17"/>
    <p:sldId id="321" r:id="rId18"/>
    <p:sldId id="271" r:id="rId19"/>
    <p:sldId id="272" r:id="rId20"/>
    <p:sldId id="274" r:id="rId21"/>
    <p:sldId id="277" r:id="rId22"/>
    <p:sldId id="278" r:id="rId23"/>
    <p:sldId id="273" r:id="rId24"/>
    <p:sldId id="265" r:id="rId25"/>
    <p:sldId id="329" r:id="rId26"/>
    <p:sldId id="305" r:id="rId27"/>
    <p:sldId id="289" r:id="rId28"/>
    <p:sldId id="319" r:id="rId29"/>
    <p:sldId id="308" r:id="rId30"/>
    <p:sldId id="334" r:id="rId31"/>
    <p:sldId id="333" r:id="rId32"/>
    <p:sldId id="330" r:id="rId33"/>
    <p:sldId id="331" r:id="rId34"/>
    <p:sldId id="332" r:id="rId35"/>
    <p:sldId id="353" r:id="rId36"/>
    <p:sldId id="290" r:id="rId37"/>
    <p:sldId id="312" r:id="rId38"/>
    <p:sldId id="313" r:id="rId39"/>
    <p:sldId id="291" r:id="rId40"/>
    <p:sldId id="327" r:id="rId41"/>
    <p:sldId id="309" r:id="rId42"/>
    <p:sldId id="310" r:id="rId43"/>
    <p:sldId id="311" r:id="rId44"/>
    <p:sldId id="292" r:id="rId45"/>
    <p:sldId id="323" r:id="rId46"/>
    <p:sldId id="324" r:id="rId47"/>
    <p:sldId id="322" r:id="rId48"/>
    <p:sldId id="306" r:id="rId49"/>
    <p:sldId id="307" r:id="rId50"/>
    <p:sldId id="336" r:id="rId51"/>
    <p:sldId id="337" r:id="rId52"/>
    <p:sldId id="338" r:id="rId53"/>
    <p:sldId id="339" r:id="rId54"/>
    <p:sldId id="340" r:id="rId55"/>
    <p:sldId id="341" r:id="rId56"/>
    <p:sldId id="345" r:id="rId57"/>
    <p:sldId id="346" r:id="rId58"/>
    <p:sldId id="347" r:id="rId59"/>
    <p:sldId id="348" r:id="rId60"/>
    <p:sldId id="349" r:id="rId61"/>
    <p:sldId id="350" r:id="rId62"/>
    <p:sldId id="351" r:id="rId63"/>
    <p:sldId id="352" r:id="rId64"/>
    <p:sldId id="314" r:id="rId65"/>
  </p:sldIdLst>
  <p:sldSz cx="9906000" cy="6858000" type="A4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CC99"/>
    <a:srgbClr val="FFFF66"/>
    <a:srgbClr val="33CC33"/>
    <a:srgbClr val="80808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30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defTabSz="990519">
              <a:defRPr sz="1300"/>
            </a:lvl1pPr>
          </a:lstStyle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/>
            </a:lvl1pPr>
          </a:lstStyle>
          <a:p>
            <a:fld id="{016F95C8-C47D-49FD-8024-A89EC4C6EC1F}" type="datetime1">
              <a:rPr lang="el-GR" smtClean="0"/>
              <a:pPr/>
              <a:t>12/10/2010</a:t>
            </a:fld>
            <a:endParaRPr lang="el-G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defTabSz="990519">
              <a:defRPr sz="1300"/>
            </a:lvl1pPr>
          </a:lstStyle>
          <a:p>
            <a:endParaRPr lang="el-G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90519">
              <a:defRPr sz="1300"/>
            </a:lvl1pPr>
          </a:lstStyle>
          <a:p>
            <a:fld id="{46AE1DD5-D2B7-42D2-9539-A7D3E323629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27B77473-3B32-4FC3-98A6-FDA90B1BE1E6}" type="datetime1">
              <a:rPr lang="el-GR" smtClean="0"/>
              <a:pPr/>
              <a:t>12/10/2010</a:t>
            </a:fld>
            <a:endParaRPr lang="el-GR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9938"/>
            <a:ext cx="554037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0926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l-GR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9E29A217-5C87-4AE4-AA4A-081E47A72D17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A217-5C87-4AE4-AA4A-081E47A72D1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AB125A-FE80-44AF-817A-CB77474E1EBC}" type="datetime1">
              <a:rPr lang="el-GR" smtClean="0"/>
              <a:pPr/>
              <a:t>12/10/2010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A217-5C87-4AE4-AA4A-081E47A72D17}" type="slidenum">
              <a:rPr lang="el-GR" smtClean="0"/>
              <a:pPr/>
              <a:t>53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01FAB51-B224-41A7-8521-9DA91DB49098}" type="datetime1">
              <a:rPr lang="el-GR" smtClean="0"/>
              <a:pPr/>
              <a:t>12/10/2010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57426-7DBC-4A9D-803D-76528C24210B}" type="slidenum">
              <a:rPr lang="el-GR"/>
              <a:pPr/>
              <a:t>63</a:t>
            </a:fld>
            <a:endParaRPr lang="el-G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DA3B25-DF9F-4C2D-969C-6F846A799D6D}" type="datetime1">
              <a:rPr lang="el-GR" smtClean="0"/>
              <a:pPr/>
              <a:t>12/10/2010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ΑΝΑΠΤΥΞΗ ΔΙΑΔΙΚΤΥΑΚΩΝ ΕΦΑΡΜΟΓΩΝ</a:t>
            </a: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740900" y="3048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0150" y="64055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5900" y="2819400"/>
            <a:ext cx="69342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68402" y="2420112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622800" y="2115312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725162" y="2209800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705350" y="2199451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8AA55F-64B0-430D-9EAF-D1FE234AFA2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42950" y="381000"/>
            <a:ext cx="84201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C5C-C232-4025-BB80-9444515606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594600" y="0"/>
            <a:ext cx="2311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150" y="64055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617212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7409688" y="2925763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7512050" y="3020251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2238" y="3009902"/>
            <a:ext cx="495300" cy="441325"/>
          </a:xfrm>
        </p:spPr>
        <p:txBody>
          <a:bodyPr/>
          <a:lstStyle/>
          <a:p>
            <a:fld id="{BF83AE4F-D91C-47EB-8994-CAB541E65E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304800"/>
            <a:ext cx="70993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7350" y="304802"/>
            <a:ext cx="156845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228600"/>
            <a:ext cx="86836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0"/>
            <a:ext cx="8585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3886200"/>
            <a:ext cx="8585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4705350" y="1042417"/>
            <a:ext cx="4953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44E46E-25EF-4628-AC02-6F582F08B5A3}" type="slidenum"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273800" y="6404984"/>
            <a:ext cx="3298698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5337180" cy="305204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5162" y="1026373"/>
            <a:ext cx="495300" cy="441325"/>
          </a:xfrm>
        </p:spPr>
        <p:txBody>
          <a:bodyPr/>
          <a:lstStyle/>
          <a:p>
            <a:fld id="{FA71EFA1-CBB3-4CB4-B9BF-620A1F6145A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6898" y="1527048"/>
            <a:ext cx="921258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740900" y="1905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65100" y="2286000"/>
            <a:ext cx="9569196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402" y="142352"/>
            <a:ext cx="9569196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461" y="2743200"/>
            <a:ext cx="7020189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0150" y="64055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65100" y="2438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622800" y="2115312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725162" y="2209800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5350" y="2199451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23C321-2D2B-48A9-9602-C4BDCDC2268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33400"/>
            <a:ext cx="84201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228600"/>
            <a:ext cx="92456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3800" y="6409944"/>
            <a:ext cx="3298698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936B-6710-4E2F-98ED-86586BB95B7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943337" y="1575653"/>
            <a:ext cx="9664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26898" y="1371600"/>
            <a:ext cx="43751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00650" y="1371600"/>
            <a:ext cx="43751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953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906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65100" y="1371600"/>
            <a:ext cx="9569196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0150" y="6404252"/>
            <a:ext cx="9569196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898" y="1524000"/>
            <a:ext cx="4376870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90608" y="1524000"/>
            <a:ext cx="437859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5337180" cy="305204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65100" y="128016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26898" y="2471383"/>
            <a:ext cx="4378452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200650" y="2471383"/>
            <a:ext cx="437515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622800" y="956036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725162" y="1050524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05350" y="1042417"/>
            <a:ext cx="495300" cy="441325"/>
          </a:xfrm>
        </p:spPr>
        <p:txBody>
          <a:bodyPr/>
          <a:lstStyle>
            <a:lvl1pPr algn="ctr">
              <a:defRPr/>
            </a:lvl1pPr>
          </a:lstStyle>
          <a:p>
            <a:fld id="{DE44E46E-25EF-4628-AC02-6F582F08B5A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05350" y="1036021"/>
            <a:ext cx="495300" cy="441325"/>
          </a:xfrm>
        </p:spPr>
        <p:txBody>
          <a:bodyPr/>
          <a:lstStyle/>
          <a:p>
            <a:fld id="{E6EFF8E6-4DFF-4268-A6AE-242F0607932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906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0150" y="64055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5100" y="158496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200" y="6410848"/>
            <a:ext cx="4622800" cy="304300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81628" y="6286520"/>
            <a:ext cx="6604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31F07-9CE6-4C72-A699-3A953C3CBD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5100" y="152400"/>
            <a:ext cx="956919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914400"/>
            <a:ext cx="255905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2750" y="1981201"/>
            <a:ext cx="255905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100" y="152400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384550" y="685800"/>
            <a:ext cx="61087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4BA987-C0A4-4EEF-8E84-9F2676CB83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6654" y="64055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6898" y="6410848"/>
            <a:ext cx="5340482" cy="304300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65100" y="533400"/>
            <a:ext cx="956919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5100" y="152400"/>
            <a:ext cx="9569196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505712" y="323088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5900" y="312739"/>
            <a:ext cx="495300" cy="441325"/>
          </a:xfrm>
        </p:spPr>
        <p:txBody>
          <a:bodyPr/>
          <a:lstStyle/>
          <a:p>
            <a:fld id="{ADCCC450-CEE8-444B-8C2A-9C50EF7AFE5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6" y="5029200"/>
            <a:ext cx="635635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0406" y="609600"/>
            <a:ext cx="635635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50" y="990600"/>
            <a:ext cx="26416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6654" y="64055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0498" y="6404984"/>
            <a:ext cx="3298698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6898" y="6410848"/>
            <a:ext cx="5340482" cy="304300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906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6654" y="6405585"/>
            <a:ext cx="95691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73800" y="6404984"/>
            <a:ext cx="329869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0200" y="6410848"/>
            <a:ext cx="5337180" cy="3043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100" y="155448"/>
            <a:ext cx="9569196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65100" y="1276743"/>
            <a:ext cx="956919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622800" y="956036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725162" y="1050524"/>
            <a:ext cx="45567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705350" y="1040175"/>
            <a:ext cx="4953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53AD603-E216-4CD6-8C3A-7053E83B22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6898" y="228600"/>
            <a:ext cx="92456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6898" y="1524000"/>
            <a:ext cx="92456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cut/>
  </p:transition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ΕΙΣΑΓΩΓΗ ΣΤΗ ΣΥΓΓΡΑΦΗ ΣΕΛΙΔΩΝ ΣΤΑΤΙΚΟΥ ΠΕΡΙΕΧΟΜΕΝΟΥ ΜΕ ΧΡΗΣΗ </a:t>
            </a:r>
            <a:r>
              <a:rPr lang="en-US" dirty="0" smtClean="0"/>
              <a:t>HTML/XHTML</a:t>
            </a:r>
            <a:endParaRPr lang="el-G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BE9E5F8-F32A-40E8-951B-7C7398B08701}" type="slidenum">
              <a:rPr lang="el-GR"/>
              <a:pPr/>
              <a:t>1</a:t>
            </a:fld>
            <a:endParaRPr lang="el-G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200" dirty="0"/>
              <a:t>Ανάπτυξη </a:t>
            </a:r>
            <a:br>
              <a:rPr lang="el-GR" sz="4200" dirty="0"/>
            </a:br>
            <a:r>
              <a:rPr lang="el-GR" sz="4200" dirty="0"/>
              <a:t>Διαδικτυακών Εφαρμογών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Κυρίως Σώμα </a:t>
            </a:r>
            <a:r>
              <a:rPr lang="en-US" dirty="0" smtClean="0"/>
              <a:t>HTML</a:t>
            </a:r>
            <a:r>
              <a:rPr lang="el-GR" dirty="0" smtClean="0"/>
              <a:t> </a:t>
            </a:r>
            <a:r>
              <a:rPr lang="el-GR" dirty="0"/>
              <a:t>Εγγράφου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288A-390E-4823-9FDE-BED820655F4A}" type="slidenum">
              <a:rPr lang="el-GR"/>
              <a:pPr/>
              <a:t>10</a:t>
            </a:fld>
            <a:endParaRPr lang="el-GR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400" y="2852738"/>
            <a:ext cx="8585200" cy="3167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/>
              <a:t>Περιέχει το σώμα του εμφανιζόμενου εγγράφου σε γλώσσα </a:t>
            </a:r>
            <a:r>
              <a:rPr lang="en-US" sz="2400" dirty="0" smtClean="0"/>
              <a:t>HTML</a:t>
            </a:r>
            <a:endParaRPr 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14363" y="1697033"/>
            <a:ext cx="8677275" cy="946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algn="ctr">
            <a:solidFill>
              <a:schemeClr val="accent3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363538" indent="-3635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l-GR" b="1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 </a:t>
            </a:r>
          </a:p>
          <a:p>
            <a:pPr marL="363538" indent="-3635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l-GR" dirty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 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Hello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world</a:t>
            </a:r>
            <a:endParaRPr lang="el-GR" dirty="0">
              <a:solidFill>
                <a:schemeClr val="bg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l-GR" b="1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Παραδείγματα Χρήσης </a:t>
            </a:r>
            <a:r>
              <a:rPr lang="en-US"/>
              <a:t>Tags</a:t>
            </a:r>
            <a:endParaRPr lang="el-GR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12750" y="1981201"/>
            <a:ext cx="2559050" cy="432811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Πολλαπλά κενά στο κείμενο αντιμετωπίζονται από τον </a:t>
            </a:r>
            <a:r>
              <a:rPr lang="en-US" dirty="0" smtClean="0"/>
              <a:t>Web Browser </a:t>
            </a:r>
            <a:r>
              <a:rPr lang="el-GR" dirty="0" smtClean="0"/>
              <a:t>σαν ένα και μόνο κενό.</a:t>
            </a:r>
          </a:p>
          <a:p>
            <a:r>
              <a:rPr lang="el-GR" dirty="0" smtClean="0"/>
              <a:t>Ειδικοί χαρακτήρες και σύμβολα μπορούν να τοποθετηθούν ως ειδικές οντότητες (βλ. Σελίδες 141-144). </a:t>
            </a:r>
          </a:p>
          <a:p>
            <a:r>
              <a:rPr lang="el-GR" dirty="0" smtClean="0"/>
              <a:t>Αν θέλετε να εισάγετε παραπάνω του ενός κενού, χρησιμοποιήστε τον ειδικό κωδικό "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nbsp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l-GR" dirty="0" smtClean="0"/>
              <a:t>" στη θέση αυτού. </a:t>
            </a:r>
          </a:p>
          <a:p>
            <a:r>
              <a:rPr lang="el-GR" dirty="0" smtClean="0"/>
              <a:t>Αλλαγή γραμμής στον κώδικα δεν σημαίνει αλλαγή γραμμής στο έγγραφο. Χρησιμοποιήστε το ειδικό </a:t>
            </a:r>
            <a:r>
              <a:rPr lang="en-US" dirty="0" smtClean="0"/>
              <a:t>tag 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/&gt;</a:t>
            </a:r>
            <a:r>
              <a:rPr lang="el-GR" dirty="0" smtClean="0"/>
              <a:t> στη θέση αλλαγής.</a:t>
            </a:r>
            <a:endParaRPr lang="el-G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Καθορισμός παραγράφου</a:t>
            </a:r>
          </a:p>
          <a:p>
            <a:pPr lvl="1">
              <a:lnSpc>
                <a:spcPct val="90000"/>
              </a:lnSpc>
              <a:buNone/>
            </a:pPr>
            <a:r>
              <a:rPr lang="el-GR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1">
              <a:lnSpc>
                <a:spcPct val="90000"/>
              </a:lnSpc>
              <a:buNone/>
            </a:pPr>
            <a:r>
              <a:rPr lang="el-GR" dirty="0" smtClean="0"/>
              <a:t>π.χ. </a:t>
            </a:r>
            <a:r>
              <a:rPr lang="el-GR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Hello world</a:t>
            </a:r>
            <a:r>
              <a:rPr lang="el-GR" sz="19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l-GR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&lt;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l-GR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&lt;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The sky is blue today</a:t>
            </a:r>
            <a:r>
              <a:rPr lang="el-GR" sz="19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l-GR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Hello world.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The sky is blue today.</a:t>
            </a:r>
          </a:p>
          <a:p>
            <a:pPr lvl="1">
              <a:lnSpc>
                <a:spcPct val="90000"/>
              </a:lnSpc>
              <a:buNone/>
            </a:pPr>
            <a:endParaRPr lang="el-GR" sz="2300" dirty="0" smtClean="0"/>
          </a:p>
          <a:p>
            <a:pPr>
              <a:lnSpc>
                <a:spcPct val="90000"/>
              </a:lnSpc>
            </a:pPr>
            <a:r>
              <a:rPr lang="el-GR" sz="2800" dirty="0" smtClean="0"/>
              <a:t>Έντονη </a:t>
            </a:r>
            <a:r>
              <a:rPr lang="el-GR" sz="2800" dirty="0"/>
              <a:t>γραφή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strong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π.χ. </a:t>
            </a:r>
            <a:r>
              <a:rPr lang="el-GR" sz="1900" dirty="0">
                <a:latin typeface="Consolas" pitchFamily="49" charset="0"/>
                <a:cs typeface="Consolas" pitchFamily="49" charset="0"/>
              </a:rPr>
              <a:t>Ωραίος καιρός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strong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l-GR" sz="1900" dirty="0">
                <a:latin typeface="Consolas" pitchFamily="49" charset="0"/>
                <a:cs typeface="Consolas" pitchFamily="49" charset="0"/>
              </a:rPr>
              <a:t>σήμερα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9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strong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sz="1900" dirty="0">
                <a:latin typeface="Consolas" pitchFamily="49" charset="0"/>
                <a:cs typeface="Consolas" pitchFamily="49" charset="0"/>
              </a:rPr>
              <a:t>Ωραίος καιρός </a:t>
            </a:r>
            <a:r>
              <a:rPr lang="el-GR" sz="1900" b="1" dirty="0">
                <a:latin typeface="Consolas" pitchFamily="49" charset="0"/>
                <a:cs typeface="Consolas" pitchFamily="49" charset="0"/>
              </a:rPr>
              <a:t>σήμερα</a:t>
            </a:r>
            <a:endParaRPr lang="en-US" sz="1900" b="1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l-GR" sz="2800" dirty="0"/>
              <a:t>Πλάγια γραφή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em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π.χ. </a:t>
            </a:r>
            <a:r>
              <a:rPr lang="el-GR" sz="1900" dirty="0">
                <a:latin typeface="Consolas" pitchFamily="49" charset="0"/>
                <a:cs typeface="Consolas" pitchFamily="49" charset="0"/>
              </a:rPr>
              <a:t>Ωραίος καιρός 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900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em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l-GR" sz="1900" dirty="0">
                <a:latin typeface="Consolas" pitchFamily="49" charset="0"/>
                <a:cs typeface="Consolas" pitchFamily="49" charset="0"/>
              </a:rPr>
              <a:t>σήμερα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900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em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Ωραίος καιρός </a:t>
            </a:r>
            <a:r>
              <a:rPr lang="el-GR" i="1" dirty="0"/>
              <a:t>σήμερα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05B4-5562-42B1-9C38-88208B937043}" type="slidenum">
              <a:rPr lang="el-GR"/>
              <a:pPr/>
              <a:t>11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Παράδειγμα Βασικού Εγγράφου </a:t>
            </a:r>
            <a:r>
              <a:rPr lang="en-US" dirty="0" smtClean="0"/>
              <a:t>HTML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1571612"/>
            <a:ext cx="6686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452" y="3786190"/>
            <a:ext cx="6398592" cy="24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Ολοκληρωμένου Αρχείου </a:t>
            </a:r>
            <a:r>
              <a:rPr lang="en-US" dirty="0"/>
              <a:t>HTML</a:t>
            </a:r>
            <a:endParaRPr lang="el-G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BAD2-E868-4288-BC3D-F0C2035FB72C}" type="slidenum">
              <a:rPr lang="el-GR"/>
              <a:pPr/>
              <a:t>13</a:t>
            </a:fld>
            <a:endParaRPr 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2406" y="1690696"/>
            <a:ext cx="9001188" cy="3178464"/>
          </a:xfrm>
          <a:solidFill>
            <a:schemeClr val="accent1">
              <a:lumMod val="20000"/>
              <a:lumOff val="80000"/>
            </a:schemeClr>
          </a:solidFill>
          <a:ln w="12700" cap="flat" algn="ctr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900" b="1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9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 &lt;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 </a:t>
            </a:r>
            <a:r>
              <a:rPr lang="en-US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meta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http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equiv</a:t>
            </a:r>
            <a:r>
              <a:rPr lang="el-GR" sz="1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="Content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l-GR" sz="1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 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content</a:t>
            </a:r>
            <a:r>
              <a:rPr lang="el-GR" sz="1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="text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l-GR" sz="1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charset=windows-1253" 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/&gt; 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 </a:t>
            </a:r>
            <a:r>
              <a:rPr lang="en-US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title&gt;Παράδειγμα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βασικής δομής αρχείου </a:t>
            </a:r>
            <a:r>
              <a:rPr lang="en-US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title&gt; 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 &lt;/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l-GR" sz="19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 &lt;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 </a:t>
            </a:r>
            <a:r>
              <a:rPr lang="en-US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&lt;p&gt;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Hello</a:t>
            </a:r>
            <a:r>
              <a:rPr lang="el-GR" sz="19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19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world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p&gt;</a:t>
            </a:r>
            <a:endParaRPr lang="el-GR" sz="19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 &lt;/</a:t>
            </a:r>
            <a:r>
              <a:rPr lang="el-GR" sz="19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l-GR" sz="19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sz="19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el-GR" sz="19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900" b="1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9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60400" y="5013176"/>
            <a:ext cx="8583613" cy="1214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000" dirty="0"/>
              <a:t>Το έγγραφο </a:t>
            </a:r>
            <a:r>
              <a:rPr lang="en-US" sz="2000" dirty="0"/>
              <a:t>HTML</a:t>
            </a:r>
            <a:r>
              <a:rPr lang="el-GR" sz="2000" dirty="0"/>
              <a:t> </a:t>
            </a:r>
            <a:r>
              <a:rPr lang="en-US" sz="2000" dirty="0"/>
              <a:t>(</a:t>
            </a:r>
            <a:r>
              <a:rPr lang="el-GR" sz="2000" dirty="0"/>
              <a:t>αρχείο με κατάληξη </a:t>
            </a:r>
            <a:r>
              <a:rPr lang="el-GR" sz="2000" dirty="0" smtClean="0"/>
              <a:t>.</a:t>
            </a:r>
            <a:r>
              <a:rPr lang="en-US" sz="2000" dirty="0" err="1" smtClean="0">
                <a:solidFill>
                  <a:srgbClr val="C00000"/>
                </a:solidFill>
              </a:rPr>
              <a:t>htm</a:t>
            </a:r>
            <a:r>
              <a:rPr lang="en-US" sz="2000" dirty="0" smtClean="0"/>
              <a:t> </a:t>
            </a:r>
            <a:r>
              <a:rPr lang="el-GR" sz="2000" dirty="0"/>
              <a:t>ή </a:t>
            </a:r>
            <a:r>
              <a:rPr lang="el-GR" sz="2000" dirty="0" smtClean="0"/>
              <a:t>.</a:t>
            </a:r>
            <a:r>
              <a:rPr lang="en-US" sz="2000" dirty="0" smtClean="0">
                <a:solidFill>
                  <a:srgbClr val="C00000"/>
                </a:solidFill>
              </a:rPr>
              <a:t>html</a:t>
            </a:r>
            <a:r>
              <a:rPr lang="en-US" sz="2000" dirty="0"/>
              <a:t>) </a:t>
            </a:r>
            <a:r>
              <a:rPr lang="el-GR" sz="2000" dirty="0"/>
              <a:t>αρχίζει και τελειώνει με τη χρήση ετικετών σήμανσης (</a:t>
            </a:r>
            <a:r>
              <a:rPr lang="en-US" sz="2000" dirty="0"/>
              <a:t>markup tags)</a:t>
            </a:r>
          </a:p>
          <a:p>
            <a:pPr lvl="1">
              <a:lnSpc>
                <a:spcPct val="80000"/>
              </a:lnSpc>
            </a:pP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html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sz="2000" dirty="0"/>
              <a:t> </a:t>
            </a:r>
            <a:r>
              <a:rPr lang="el-GR" sz="2000" dirty="0"/>
              <a:t>έναρξη εγγράφου </a:t>
            </a:r>
            <a:r>
              <a:rPr lang="en-US" sz="2000" dirty="0"/>
              <a:t>HTML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html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sz="2000" dirty="0"/>
              <a:t> </a:t>
            </a:r>
            <a:r>
              <a:rPr lang="el-GR" sz="2000" dirty="0"/>
              <a:t>τερματισμός εγγράφου </a:t>
            </a:r>
            <a:r>
              <a:rPr lang="en-US" sz="2000" dirty="0"/>
              <a:t>HTML</a:t>
            </a:r>
            <a:endParaRPr lang="el-GR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XHTML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eXtensible HTML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A79E-8ED3-4CDC-84C4-3475C6E5ED2C}" type="slidenum">
              <a:rPr lang="el-GR"/>
              <a:pPr/>
              <a:t>15</a:t>
            </a:fld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400" y="1600200"/>
            <a:ext cx="8585200" cy="4349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Μετεξέλιξη της </a:t>
            </a:r>
            <a:r>
              <a:rPr lang="en-US" sz="2400" dirty="0"/>
              <a:t>HTML </a:t>
            </a:r>
            <a:r>
              <a:rPr lang="el-GR" sz="2400" dirty="0"/>
              <a:t>με δανεισμένα στοιχεία από την </a:t>
            </a:r>
            <a:r>
              <a:rPr lang="en-US" sz="2400" dirty="0"/>
              <a:t>XML, </a:t>
            </a:r>
            <a:r>
              <a:rPr lang="el-GR" sz="2400" dirty="0"/>
              <a:t>με σκοπό να αντικαταστήσει την πρώτη στο μέλλον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Αποτελεί εφαρμογή της </a:t>
            </a:r>
            <a:r>
              <a:rPr lang="en-US" sz="2400" dirty="0"/>
              <a:t>XML</a:t>
            </a:r>
            <a:r>
              <a:rPr lang="el-GR" sz="2400" dirty="0"/>
              <a:t> (</a:t>
            </a:r>
            <a:r>
              <a:rPr lang="en-US" sz="2400" dirty="0" err="1"/>
              <a:t>eXtensible</a:t>
            </a:r>
            <a:r>
              <a:rPr lang="en-US" sz="2400" dirty="0"/>
              <a:t> Markup Language)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Ανεξαρτητοποίηση της πληροφορίας από το επίπεδο της </a:t>
            </a:r>
            <a:r>
              <a:rPr lang="el-GR" sz="2400" dirty="0" smtClean="0"/>
              <a:t>παρουσίασης – η δομή ενός εγγράφου δεν περιλαμβάνει και τη μορφοποίηση των στοιχείων αυτού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Επικυρωμένη και συντακτικά σωστή γλώσσα προορισμένη για χρήση σε πολλαπλές και ανομοιόμορφες πλατφόρμες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Κατάλληλη για περιεχόμενο που εμφανίζεται σε συστήματα χαμηλής απόδοσης (π.χ. </a:t>
            </a:r>
            <a:r>
              <a:rPr lang="en-US" sz="2400" dirty="0"/>
              <a:t>PDAs</a:t>
            </a:r>
            <a:r>
              <a:rPr lang="el-GR" sz="2400" dirty="0"/>
              <a:t>, κινητά τηλέφωνα) έως ισχυρούς </a:t>
            </a:r>
            <a:r>
              <a:rPr lang="el-GR" sz="2400" dirty="0" smtClean="0"/>
              <a:t>υπολογιστές καθώς δεν χρειάζεται να λαμβάνει υπόψη ιδιαιτερότητες και παραβιάσεις συντακτικού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147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Συντακτικό </a:t>
            </a:r>
            <a:r>
              <a:rPr lang="en-US" dirty="0"/>
              <a:t>XHTML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D7E2-7836-4873-98C7-4CAAFE5F97F3}" type="slidenum">
              <a:rPr lang="el-GR"/>
              <a:pPr/>
              <a:t>16</a:t>
            </a:fld>
            <a:endParaRPr lang="el-GR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/>
              <a:t>Πιο αυστηρή σε σύνταξη από την </a:t>
            </a:r>
            <a:r>
              <a:rPr lang="en-US" dirty="0"/>
              <a:t>HTML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l-GR" dirty="0"/>
              <a:t>Κάθε </a:t>
            </a:r>
            <a:r>
              <a:rPr lang="en-US" dirty="0"/>
              <a:t>tag</a:t>
            </a:r>
            <a:r>
              <a:rPr lang="el-GR" dirty="0"/>
              <a:t> πρέπει </a:t>
            </a:r>
            <a:r>
              <a:rPr lang="el-GR" i="1" dirty="0" smtClean="0"/>
              <a:t>οπωσδήποτε</a:t>
            </a:r>
            <a:r>
              <a:rPr lang="el-GR" dirty="0" smtClean="0"/>
              <a:t> να </a:t>
            </a:r>
            <a:r>
              <a:rPr lang="el-GR" dirty="0"/>
              <a:t>τερματίζεται εξωτερικά ή εσωτερικά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Το </a:t>
            </a:r>
            <a:r>
              <a:rPr lang="en-US" dirty="0"/>
              <a:t>tag name </a:t>
            </a:r>
            <a:r>
              <a:rPr lang="el-GR" dirty="0"/>
              <a:t>και οι παράμετροι πρέπει να είναι γραμμένα </a:t>
            </a:r>
            <a:r>
              <a:rPr lang="el-GR" i="1" dirty="0" smtClean="0"/>
              <a:t>απαραιτήτως</a:t>
            </a:r>
            <a:r>
              <a:rPr lang="el-GR" dirty="0" smtClean="0"/>
              <a:t> με </a:t>
            </a:r>
            <a:r>
              <a:rPr lang="el-GR" dirty="0"/>
              <a:t>μικρά γράμματα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l-GR" dirty="0"/>
              <a:t>Οι τιμές των παραμέτρων των </a:t>
            </a:r>
            <a:r>
              <a:rPr lang="en-US" dirty="0"/>
              <a:t>tag </a:t>
            </a:r>
            <a:r>
              <a:rPr lang="el-GR" dirty="0"/>
              <a:t>πρέπει </a:t>
            </a:r>
            <a:r>
              <a:rPr lang="el-GR" i="1" dirty="0" smtClean="0"/>
              <a:t>απαραιτήτως</a:t>
            </a:r>
            <a:r>
              <a:rPr lang="el-GR" dirty="0" smtClean="0"/>
              <a:t> να </a:t>
            </a:r>
            <a:r>
              <a:rPr lang="el-GR" dirty="0"/>
              <a:t>εσωκλείονται σε </a:t>
            </a:r>
            <a:r>
              <a:rPr lang="en-US" dirty="0" smtClean="0">
                <a:solidFill>
                  <a:srgbClr val="0070C0"/>
                </a:solidFill>
              </a:rPr>
              <a:t>"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r>
              <a:rPr lang="en-US" dirty="0" smtClean="0">
                <a:solidFill>
                  <a:srgbClr val="0070C0"/>
                </a:solidFill>
              </a:rPr>
              <a:t>"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/>
              <a:t>double quotes)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dirty="0"/>
              <a:t>Τα </a:t>
            </a:r>
            <a:r>
              <a:rPr lang="en-US" dirty="0"/>
              <a:t>tags </a:t>
            </a:r>
            <a:r>
              <a:rPr lang="el-GR" dirty="0"/>
              <a:t>πρέπει </a:t>
            </a:r>
            <a:r>
              <a:rPr lang="el-GR" i="1" dirty="0" smtClean="0"/>
              <a:t>απαραιτήτως</a:t>
            </a:r>
            <a:r>
              <a:rPr lang="el-GR" dirty="0" smtClean="0"/>
              <a:t> να </a:t>
            </a:r>
            <a:r>
              <a:rPr lang="el-GR" dirty="0"/>
              <a:t>ανοίγουν και τερματίζονται φωλιασμένα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Π.χ.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hello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&gt;&lt;/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l-GR" dirty="0"/>
              <a:t> αντί για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hello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&gt;&lt;/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149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Έγκυρος κώδικας </a:t>
            </a:r>
            <a:r>
              <a:rPr smtClean="0"/>
              <a:t>HTML</a:t>
            </a:r>
            <a:endParaRPr lang="el-G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Έγκυρος κώδικας </a:t>
            </a:r>
            <a:r>
              <a:rPr lang="en-US" dirty="0" smtClean="0"/>
              <a:t>XHTML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ALIGN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Center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Hello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W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&gt;&lt;/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orld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align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center</a:t>
            </a:r>
            <a:r>
              <a:rPr lang="en-US" sz="20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Hello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W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orld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&gt;&lt;/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Διαφορές</a:t>
            </a:r>
            <a:r>
              <a:rPr lang="en-US" dirty="0" smtClean="0"/>
              <a:t> </a:t>
            </a:r>
            <a:r>
              <a:rPr lang="el-GR" dirty="0" smtClean="0"/>
              <a:t>σύνταξης μεταξύ </a:t>
            </a:r>
            <a:r>
              <a:rPr lang="en-US" dirty="0" smtClean="0"/>
              <a:t>HTML </a:t>
            </a:r>
            <a:r>
              <a:rPr lang="el-GR" dirty="0" smtClean="0"/>
              <a:t>και </a:t>
            </a:r>
            <a:r>
              <a:rPr lang="en-US" dirty="0" smtClean="0"/>
              <a:t>XHTML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XHTML – </a:t>
            </a:r>
            <a:r>
              <a:rPr lang="el-GR" dirty="0"/>
              <a:t>Πρότυπο Εγγράφου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60400" y="1600200"/>
            <a:ext cx="8585200" cy="2971808"/>
          </a:xfrm>
          <a:solidFill>
            <a:schemeClr val="accent1">
              <a:lumMod val="20000"/>
              <a:lumOff val="80000"/>
            </a:schemeClr>
          </a:solidFill>
          <a:ln w="12700" cap="flat" algn="ctr">
            <a:solidFill>
              <a:schemeClr val="accent3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363538" indent="-363538" fontAlgn="base">
              <a:lnSpc>
                <a:spcPct val="8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&lt;!DOCTYPE 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document_type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 fontAlgn="base">
              <a:spcAft>
                <a:spcPct val="0"/>
              </a:spcAft>
              <a:buFont typeface="Wingdings" pitchFamily="2" charset="2"/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 &lt;html xmlns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="http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://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www.w3.org/1999/xhtml"&gt;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spcAft>
                <a:spcPct val="0"/>
              </a:spcAft>
              <a:buFont typeface="Wingdings" pitchFamily="2" charset="2"/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&lt;head&gt;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spcAft>
                <a:spcPct val="0"/>
              </a:spcAft>
              <a:buFont typeface="Wingdings" pitchFamily="2" charset="2"/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&lt;title&gt;Title goes here&lt;/title&gt;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spcAft>
                <a:spcPct val="0"/>
              </a:spcAft>
              <a:buFont typeface="Wingdings" pitchFamily="2" charset="2"/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&lt;/head&gt;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spcAft>
                <a:spcPct val="0"/>
              </a:spcAft>
              <a:buFont typeface="Wingdings" pitchFamily="2" charset="2"/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&lt;body&gt;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spcAft>
                <a:spcPct val="0"/>
              </a:spcAft>
              <a:buFont typeface="Wingdings" pitchFamily="2" charset="2"/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Body text goes here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spcAft>
                <a:spcPct val="0"/>
              </a:spcAft>
              <a:buFont typeface="Wingdings" pitchFamily="2" charset="2"/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&lt;/body&gt;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spcAft>
                <a:spcPct val="0"/>
              </a:spcAft>
              <a:buFont typeface="Wingdings" pitchFamily="2" charset="2"/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&lt;/html&gt; 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60400" y="4857760"/>
            <a:ext cx="8585200" cy="116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Όλα τα έγγραφα </a:t>
            </a:r>
            <a:r>
              <a:rPr lang="en-US" sz="2400" dirty="0"/>
              <a:t>XHTML </a:t>
            </a:r>
            <a:r>
              <a:rPr lang="el-GR" sz="2400" dirty="0"/>
              <a:t>πρέπει να έχουν τη δήλωση </a:t>
            </a:r>
            <a:r>
              <a:rPr lang="en-US" sz="2400" dirty="0"/>
              <a:t>DOCTYPE.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Τα </a:t>
            </a:r>
            <a:r>
              <a:rPr lang="en-US" sz="2400" dirty="0"/>
              <a:t>tags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html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head</a:t>
            </a:r>
            <a:r>
              <a:rPr lang="el-GR" sz="2400" dirty="0"/>
              <a:t>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body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title</a:t>
            </a:r>
            <a:r>
              <a:rPr lang="en-US" sz="2400" dirty="0"/>
              <a:t> </a:t>
            </a:r>
            <a:r>
              <a:rPr lang="el-GR" sz="2400" dirty="0"/>
              <a:t>είναι απαραίτητα.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5337180" cy="305204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148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XHTML DOCTYPE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A062-7494-44C5-9081-476E676FFB66}" type="slidenum">
              <a:rPr lang="el-GR"/>
              <a:pPr/>
              <a:t>19</a:t>
            </a:fld>
            <a:endParaRPr lang="el-GR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Πρέπει να είναι πάντα η πρώτη γραμμή του εγγράφου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Δεν είναι κομμάτι του εγγράφου, ούτε αποτελεί στοιχείο της </a:t>
            </a:r>
            <a:r>
              <a:rPr lang="en-US" sz="2400" dirty="0"/>
              <a:t>XHTML</a:t>
            </a:r>
            <a:r>
              <a:rPr lang="el-GR" sz="2400" dirty="0"/>
              <a:t>, συνεπώς δεν έχει </a:t>
            </a:r>
            <a:r>
              <a:rPr lang="en-US" sz="2400" dirty="0"/>
              <a:t>tag </a:t>
            </a:r>
            <a:r>
              <a:rPr lang="el-GR" sz="2400" dirty="0"/>
              <a:t>τερματισμού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Δηλώνει το χρησιμοποιούμενο </a:t>
            </a:r>
            <a:r>
              <a:rPr lang="en-US" sz="2400" dirty="0"/>
              <a:t>Document Type Definition, DTD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Το </a:t>
            </a:r>
            <a:r>
              <a:rPr lang="en-US" sz="2400" dirty="0"/>
              <a:t>DTD </a:t>
            </a:r>
            <a:r>
              <a:rPr lang="el-GR" sz="2400" dirty="0"/>
              <a:t>ορίζει επακριβώς τη γραμματική και το συντακτικό της γλώσσας σήμανσης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Το </a:t>
            </a:r>
            <a:r>
              <a:rPr lang="en-US" sz="2400" dirty="0"/>
              <a:t>DTD </a:t>
            </a:r>
            <a:r>
              <a:rPr lang="el-GR" sz="2400" dirty="0"/>
              <a:t>ορίζει τον τύπο και τη δομή του εγγράφου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Η δήλωση </a:t>
            </a:r>
            <a:r>
              <a:rPr lang="en-US" sz="2400" dirty="0"/>
              <a:t>DTD</a:t>
            </a:r>
            <a:r>
              <a:rPr lang="el-GR" sz="2400" dirty="0"/>
              <a:t> είναι </a:t>
            </a:r>
            <a:r>
              <a:rPr lang="el-GR" sz="2400" i="1" dirty="0"/>
              <a:t>απαραίτητη</a:t>
            </a:r>
            <a:r>
              <a:rPr lang="el-GR" sz="2400" dirty="0"/>
              <a:t> στην </a:t>
            </a:r>
            <a:r>
              <a:rPr lang="en-US" sz="2400" dirty="0"/>
              <a:t>XHTML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Τρεις καθιερωμένοι τύποι </a:t>
            </a:r>
            <a:r>
              <a:rPr lang="en-US" sz="2400" dirty="0"/>
              <a:t>DTD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151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Παρουσίασης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E02A-DFDF-413E-8186-E3FA5EC15E7C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8" name="Content Placeholder 7" descr="book_cove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9324" y="1555774"/>
            <a:ext cx="3270551" cy="4681538"/>
          </a:xfrm>
          <a:ln w="9525"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00650" y="1371600"/>
            <a:ext cx="4375150" cy="2777480"/>
          </a:xfrm>
        </p:spPr>
        <p:txBody>
          <a:bodyPr/>
          <a:lstStyle/>
          <a:p>
            <a:r>
              <a:rPr lang="en-US" dirty="0" err="1" smtClean="0"/>
              <a:t>HyperText</a:t>
            </a:r>
            <a:r>
              <a:rPr lang="en-US" dirty="0" smtClean="0"/>
              <a:t> Markup Language</a:t>
            </a:r>
          </a:p>
          <a:p>
            <a:pPr lvl="1"/>
            <a:r>
              <a:rPr lang="el-GR" dirty="0" smtClean="0"/>
              <a:t>Κεφάλαιο </a:t>
            </a:r>
            <a:r>
              <a:rPr lang="en-US" dirty="0" smtClean="0"/>
              <a:t>4</a:t>
            </a:r>
            <a:r>
              <a:rPr lang="el-GR" baseline="30000" dirty="0" smtClean="0"/>
              <a:t>ο</a:t>
            </a:r>
            <a:endParaRPr lang="el-GR" dirty="0" smtClean="0"/>
          </a:p>
          <a:p>
            <a:pPr lvl="1"/>
            <a:endParaRPr lang="el-GR" dirty="0" smtClean="0"/>
          </a:p>
        </p:txBody>
      </p:sp>
      <p:sp>
        <p:nvSpPr>
          <p:cNvPr id="9" name="Rectangle 8"/>
          <p:cNvSpPr/>
          <p:nvPr/>
        </p:nvSpPr>
        <p:spPr>
          <a:xfrm>
            <a:off x="5097016" y="4941168"/>
            <a:ext cx="45365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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/>
              <a:t>Παρακαλώ διαβάστε μόνοι σας το </a:t>
            </a:r>
            <a:r>
              <a:rPr lang="en-US" sz="1400" dirty="0" smtClean="0"/>
              <a:t>3</a:t>
            </a:r>
            <a:r>
              <a:rPr lang="el-GR" sz="1400" baseline="30000" dirty="0" smtClean="0"/>
              <a:t>ο</a:t>
            </a:r>
            <a:r>
              <a:rPr lang="el-GR" sz="1400" dirty="0" smtClean="0"/>
              <a:t> κεφάλαιο του βιβλίου για την απόκτηση βασικών γνώσεων πάνω στη χρήση των πακέτων λογισμικού: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400" dirty="0" smtClean="0"/>
              <a:t>Apache HTTP Server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400" dirty="0" smtClean="0"/>
              <a:t>Adobe Dreamweaver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XHTML 1.0 Strict</a:t>
            </a:r>
            <a:endParaRPr lang="el-GR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60400" y="1600200"/>
            <a:ext cx="8585200" cy="614354"/>
          </a:xfrm>
          <a:solidFill>
            <a:schemeClr val="accent1">
              <a:lumMod val="20000"/>
              <a:lumOff val="80000"/>
            </a:schemeClr>
          </a:solidFill>
          <a:ln w="12700" cap="flat" algn="ctr">
            <a:solidFill>
              <a:schemeClr val="accent3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&lt;!DOCTYPE html PUBLIC 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"-//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W3C//DTD XHTML 1.0 Strict//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EN" "http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://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www.w3.org/TR/xhtml1/DTD/xhtml1-strict.dtd"&gt; </a:t>
            </a:r>
            <a:endParaRPr lang="el-GR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60400" y="2714620"/>
            <a:ext cx="8585200" cy="33051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Ορίζει αυστηρή εφαρμογή της σήμανσης εγγράφων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Αρκετές ιδιότητες/παράμετροι των </a:t>
            </a:r>
            <a:r>
              <a:rPr lang="en-US" sz="2400" dirty="0"/>
              <a:t>tags</a:t>
            </a:r>
            <a:r>
              <a:rPr lang="el-GR" sz="2400" dirty="0"/>
              <a:t>, καθώς και </a:t>
            </a:r>
            <a:r>
              <a:rPr lang="en-US" sz="2400" dirty="0"/>
              <a:t>tags</a:t>
            </a:r>
            <a:r>
              <a:rPr lang="el-GR" sz="2400" dirty="0"/>
              <a:t> της </a:t>
            </a:r>
            <a:r>
              <a:rPr lang="en-US" sz="2400" dirty="0"/>
              <a:t>HTML, </a:t>
            </a:r>
            <a:r>
              <a:rPr lang="el-GR" sz="2400" dirty="0"/>
              <a:t>δεν ορίζονται πλέον και αγνοούνται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Χρησιμοποιείται σε έγγραφα που συνδυάζονται με </a:t>
            </a:r>
            <a:r>
              <a:rPr lang="en-US" sz="2400" dirty="0"/>
              <a:t>Cascading Style Sheets (CSS)</a:t>
            </a:r>
            <a:r>
              <a:rPr lang="el-GR" sz="2400" dirty="0"/>
              <a:t> για την  παρουσίαση των πληροφοριών</a:t>
            </a:r>
          </a:p>
          <a:p>
            <a:pPr>
              <a:lnSpc>
                <a:spcPct val="90000"/>
              </a:lnSpc>
            </a:pPr>
            <a:endParaRPr lang="el-GR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5337180" cy="305204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152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XHTML 1.0 Transitional</a:t>
            </a:r>
            <a:endParaRPr lang="el-GR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0400" y="1600200"/>
            <a:ext cx="8585200" cy="614354"/>
          </a:xfrm>
          <a:solidFill>
            <a:schemeClr val="accent1">
              <a:lumMod val="20000"/>
              <a:lumOff val="80000"/>
            </a:schemeClr>
          </a:solidFill>
          <a:ln w="12700" cap="flat" algn="ctr">
            <a:solidFill>
              <a:schemeClr val="accent3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&lt;!DOCTYPE html PUBLIC 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"-//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W3C//DTD XHTML 1.0 Transitional //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EN" "http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://www.w3.org/TR/xhtml1/DTD/xhtml1-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transitional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l-GR" sz="1800" dirty="0" err="1" smtClean="0">
                <a:latin typeface="Consolas" pitchFamily="49" charset="0"/>
                <a:cs typeface="Consolas" pitchFamily="49" charset="0"/>
              </a:rPr>
              <a:t>dtd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"&gt; </a:t>
            </a:r>
            <a:endParaRPr lang="el-GR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0400" y="2714620"/>
            <a:ext cx="8585200" cy="3305180"/>
          </a:xfrm>
        </p:spPr>
        <p:txBody>
          <a:bodyPr>
            <a:normAutofit/>
          </a:bodyPr>
          <a:lstStyle/>
          <a:p>
            <a:r>
              <a:rPr lang="el-GR" sz="2400" dirty="0"/>
              <a:t>Ορίζει λιγότερο αυστηρή εφαρμογή της σήμανσης εγγράφων από το </a:t>
            </a:r>
            <a:r>
              <a:rPr lang="en-US" sz="2400" dirty="0"/>
              <a:t>Strict DTD</a:t>
            </a:r>
          </a:p>
          <a:p>
            <a:r>
              <a:rPr lang="el-GR" sz="2400" dirty="0"/>
              <a:t>Χρησιμοποιείται σε έγγραφα όπου απαιτούνται οι δυνατότητες παρουσίασης της </a:t>
            </a:r>
            <a:r>
              <a:rPr lang="en-US" sz="2400" dirty="0"/>
              <a:t>HTML</a:t>
            </a:r>
            <a:r>
              <a:rPr lang="el-GR" sz="2400" dirty="0"/>
              <a:t> καθώς και σε έγγραφα που θα εμφανίζονται σε </a:t>
            </a:r>
            <a:r>
              <a:rPr lang="en-US" sz="2400" dirty="0"/>
              <a:t>Browsers </a:t>
            </a:r>
            <a:r>
              <a:rPr lang="el-GR" sz="2400" dirty="0"/>
              <a:t>που δεν υποστηρίζουν </a:t>
            </a:r>
            <a:r>
              <a:rPr lang="en-US" sz="2400" dirty="0"/>
              <a:t>Cascading Style Sheets (CSS)</a:t>
            </a:r>
            <a:endParaRPr lang="el-GR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5337180" cy="305204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152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XHTML 1.0 Frameset</a:t>
            </a:r>
            <a:endParaRPr lang="el-G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0400" y="1600200"/>
            <a:ext cx="8585200" cy="614354"/>
          </a:xfrm>
          <a:solidFill>
            <a:schemeClr val="accent1">
              <a:lumMod val="20000"/>
              <a:lumOff val="80000"/>
            </a:schemeClr>
          </a:solidFill>
          <a:ln w="12700" cap="flat" algn="ctr">
            <a:solidFill>
              <a:schemeClr val="accent3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800" dirty="0">
                <a:latin typeface="Consolas" pitchFamily="49" charset="0"/>
                <a:cs typeface="Consolas" pitchFamily="49" charset="0"/>
              </a:rPr>
              <a:t>&lt;!DOCTYPE html PUBLIC 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"-//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W3C//DTD XHTML 1.0 Frameset //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EN" "http</a:t>
            </a:r>
            <a:r>
              <a:rPr lang="el-GR" sz="1800" dirty="0">
                <a:latin typeface="Consolas" pitchFamily="49" charset="0"/>
                <a:cs typeface="Consolas" pitchFamily="49" charset="0"/>
              </a:rPr>
              <a:t>://www.w3.org/TR/xhtml1/DTD/xhtml1-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frameset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l-GR" sz="1800" dirty="0" err="1" smtClean="0">
                <a:latin typeface="Consolas" pitchFamily="49" charset="0"/>
                <a:cs typeface="Consolas" pitchFamily="49" charset="0"/>
              </a:rPr>
              <a:t>dtd</a:t>
            </a:r>
            <a:r>
              <a:rPr lang="el-GR" sz="1800" dirty="0" smtClean="0">
                <a:latin typeface="Consolas" pitchFamily="49" charset="0"/>
                <a:cs typeface="Consolas" pitchFamily="49" charset="0"/>
              </a:rPr>
              <a:t>"&gt; </a:t>
            </a:r>
            <a:endParaRPr lang="el-GR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0400" y="2714620"/>
            <a:ext cx="8585200" cy="33051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Χρησιμοποιείται για έγγραφα που χρησιμοποιούν πλαίσια (</a:t>
            </a:r>
            <a:r>
              <a:rPr lang="en-US" sz="2400" dirty="0"/>
              <a:t>frames)</a:t>
            </a:r>
            <a:endParaRPr lang="el-GR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200" y="6409944"/>
            <a:ext cx="5337180" cy="305204"/>
          </a:xfrm>
        </p:spPr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153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</a:t>
            </a:r>
            <a:r>
              <a:rPr lang="en-US" dirty="0" err="1"/>
              <a:t>NameSpace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673-8B0B-481A-8CE7-54AFF826F41F}" type="slidenum">
              <a:rPr lang="el-GR"/>
              <a:pPr/>
              <a:t>23</a:t>
            </a:fld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dirty="0">
                <a:latin typeface="Consolas" pitchFamily="49" charset="0"/>
                <a:cs typeface="Consolas" pitchFamily="49" charset="0"/>
              </a:rPr>
              <a:t>xmlns=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http://www.w3.org/1999/xhtml</a:t>
            </a:r>
          </a:p>
          <a:p>
            <a:pPr lvl="1"/>
            <a:r>
              <a:rPr lang="el-GR" sz="2400" dirty="0"/>
              <a:t>Το χαρακτηριστικό </a:t>
            </a:r>
            <a:r>
              <a:rPr lang="en-US" sz="2400" dirty="0" err="1"/>
              <a:t>xmlns</a:t>
            </a:r>
            <a:r>
              <a:rPr lang="en-US" sz="2400" dirty="0"/>
              <a:t> </a:t>
            </a:r>
            <a:r>
              <a:rPr lang="el-GR" sz="2400" dirty="0"/>
              <a:t>είναι απαραίτητο στα έγγραφα </a:t>
            </a:r>
            <a:r>
              <a:rPr lang="en-US" sz="2400" dirty="0"/>
              <a:t>XHTML</a:t>
            </a:r>
            <a:endParaRPr lang="el-GR" sz="2400" dirty="0"/>
          </a:p>
          <a:p>
            <a:pPr lvl="1"/>
            <a:r>
              <a:rPr lang="el-GR" sz="2400" dirty="0"/>
              <a:t>Ορίζει το χώρο ονομασίας στον οποίο ανήκουν τα ειδικής κατασκευής </a:t>
            </a:r>
            <a:r>
              <a:rPr lang="en-US" sz="2400" dirty="0"/>
              <a:t>tags (custom tags)</a:t>
            </a:r>
            <a:endParaRPr lang="el-GR" sz="2400" dirty="0"/>
          </a:p>
          <a:p>
            <a:pPr lvl="1"/>
            <a:r>
              <a:rPr lang="el-GR" sz="2400" dirty="0"/>
              <a:t>Επιτρέπει την επέκταση της </a:t>
            </a:r>
            <a:r>
              <a:rPr lang="en-US" sz="2400" dirty="0"/>
              <a:t>XHTML</a:t>
            </a:r>
            <a:r>
              <a:rPr lang="el-GR" sz="2400" dirty="0"/>
              <a:t> σύμφωνα με τα πρότυπα της </a:t>
            </a:r>
            <a:r>
              <a:rPr lang="en-US" sz="2400" dirty="0"/>
              <a:t>XML</a:t>
            </a:r>
            <a:r>
              <a:rPr lang="el-GR" sz="2400" dirty="0"/>
              <a:t> </a:t>
            </a:r>
            <a:endParaRPr lang="en-US" sz="2400" dirty="0"/>
          </a:p>
          <a:p>
            <a:pPr lvl="1"/>
            <a:r>
              <a:rPr lang="el-GR" sz="2400" dirty="0"/>
              <a:t>Η εξ ορισμού τιμή, η οποία καθορίζει ένα </a:t>
            </a:r>
            <a:r>
              <a:rPr lang="en-US" sz="2400" dirty="0"/>
              <a:t>XHTML</a:t>
            </a:r>
            <a:r>
              <a:rPr lang="el-GR" sz="2400" dirty="0"/>
              <a:t> έγγραφο είναι η </a:t>
            </a:r>
            <a:r>
              <a:rPr lang="en-US" sz="2400" dirty="0" smtClean="0"/>
              <a:t>"</a:t>
            </a:r>
            <a:r>
              <a:rPr lang="el-GR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http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://</a:t>
            </a:r>
            <a:r>
              <a:rPr lang="el-GR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www.w3.org/1999/xhtml</a:t>
            </a:r>
            <a:r>
              <a:rPr lang="en-US" sz="2400" dirty="0" smtClean="0"/>
              <a:t>" </a:t>
            </a:r>
            <a:r>
              <a:rPr lang="el-GR" sz="2400" dirty="0"/>
              <a:t>και μπορεί να παραληφθεί, αλλά δεν συνίσταται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153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Διαφορές Εγγράφων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HTML-XHTML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 smtClean="0"/>
              <a:t>Δώστε προσοχή στις ομοιότητες και διαφορές με την "απλή" </a:t>
            </a:r>
            <a:r>
              <a:rPr lang="en-US" dirty="0" smtClean="0"/>
              <a:t>HTML</a:t>
            </a:r>
            <a:r>
              <a:rPr lang="el-GR" dirty="0" smtClean="0"/>
              <a:t>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675-F277-4FA2-AB66-3ADA1E097256}" type="slidenum">
              <a:rPr lang="el-GR"/>
              <a:pPr/>
              <a:t>24</a:t>
            </a:fld>
            <a:endParaRPr lang="el-G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718" y="3429000"/>
            <a:ext cx="63587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110" y="1071547"/>
            <a:ext cx="6357600" cy="19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Αρχείου </a:t>
            </a:r>
            <a:r>
              <a:rPr lang="en-US" dirty="0"/>
              <a:t>XHTML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 smtClean="0"/>
              <a:t>Δώστε προσοχή στις ομοιότητες και διαφορές με την "απλή" </a:t>
            </a:r>
            <a:r>
              <a:rPr lang="en-US" dirty="0" smtClean="0"/>
              <a:t>HTML</a:t>
            </a:r>
            <a:r>
              <a:rPr lang="el-GR" dirty="0" smtClean="0"/>
              <a:t>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675-F277-4FA2-AB66-3ADA1E097256}" type="slidenum">
              <a:rPr lang="el-GR"/>
              <a:pPr/>
              <a:t>25</a:t>
            </a:fld>
            <a:endParaRPr lang="el-G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84550" y="685800"/>
            <a:ext cx="6108700" cy="4471392"/>
          </a:xfrm>
          <a:solidFill>
            <a:schemeClr val="accent1">
              <a:lumMod val="20000"/>
              <a:lumOff val="80000"/>
            </a:schemeClr>
          </a:solidFill>
          <a:ln w="12700" cap="flat" algn="ctr">
            <a:solidFill>
              <a:schemeClr val="accent3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&lt;!DOCTYPE html PUBLIC 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"-//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W3C//DTD XHTML 1.0 Transitional//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EN" "http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://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www.w3.org/TR/xhtml1/DTD/xhtml1-transitional.dtd"&gt; </a:t>
            </a:r>
            <a:endParaRPr lang="el-GR" sz="16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 &lt;html xmlns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="http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://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www.w3.org/1999/xhtml"&gt; </a:t>
            </a: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endParaRPr lang="el-GR" sz="16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 &lt;head&gt; </a:t>
            </a: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 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meta 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http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-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equiv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="Content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content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="text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charset=windows-1253" 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/&gt; </a:t>
            </a: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 &lt;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title&gt;Παράδειγμα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title&gt; </a:t>
            </a: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 &lt;/head&gt; </a:t>
            </a: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  </a:t>
            </a: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 &lt;body&gt; </a:t>
            </a: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   &lt;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p align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="center"&gt;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Hello world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&lt;/p&gt;</a:t>
            </a:r>
            <a:endParaRPr lang="el-GR" sz="16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body&gt;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endParaRPr lang="el-GR" sz="1600" dirty="0">
              <a:latin typeface="Consolas" pitchFamily="49" charset="0"/>
              <a:cs typeface="Consolas" pitchFamily="49" charset="0"/>
            </a:endParaRPr>
          </a:p>
          <a:p>
            <a:pPr marL="363538" indent="-363538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 &lt;/html&gt;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452539" y="2870203"/>
            <a:ext cx="7050112" cy="1773243"/>
          </a:xfr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l-GR" dirty="0" smtClean="0"/>
              <a:t>ΤΑ ΑΚΟΛΟΥΘΑ ΠΑΡΑΔΕΙΓΜΑΤΑ, ΚΑΘΩΣ ΚΑΙ ΑΚΟΜΑ ΠΕΡΙΣΣΟΤΕΡΑ ΜΠΟΡΕΙΤΕ ΝΑ ΒΡΕΙΤΕ ΜΕΣΑ ΑΠΌ ΤΙΣ ΣΕΛΙΔΕΣ ΤΟΥ ΔΙΑΔΙΚΤΥΑΚΟΥ ΤΟΠΟΥ ΤΟΥ ΜΑΘΗΜΑΤΟΣ:</a:t>
            </a:r>
          </a:p>
          <a:p>
            <a:pPr marL="0" indent="0" algn="ctr">
              <a:buFont typeface="Wingdings" pitchFamily="2" charset="2"/>
              <a:buNone/>
            </a:pPr>
            <a:endParaRPr lang="el-GR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http://weblab.teipir.gr</a:t>
            </a:r>
            <a:endParaRPr lang="el-GR" sz="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Μορφοποιήσεις και Παραδείγματα Εγγράφων </a:t>
            </a:r>
            <a:r>
              <a:rPr lang="en-US" dirty="0" smtClean="0"/>
              <a:t>XHTML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Νο1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6293-3CCA-42D1-BFAA-F8E15E4BBC10}" type="slidenum">
              <a:rPr lang="el-GR"/>
              <a:pPr/>
              <a:t>27</a:t>
            </a:fld>
            <a:endParaRPr lang="el-GR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Δήλωση οντοτήτων και μορφοποιήσεων κειμένου</a:t>
            </a:r>
          </a:p>
          <a:p>
            <a:pPr lvl="1"/>
            <a:r>
              <a:rPr lang="el-GR" dirty="0"/>
              <a:t>Ιεραρχικές επικεφαλίδες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h4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h5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h6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l-GR" dirty="0"/>
              <a:t>Παράγραφοι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l-GR" dirty="0" smtClean="0"/>
              <a:t>Αλλαγή γραμμής σε παράγραφο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/&gt;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Κώδικας  Μορφοποίησης Κειμένου με Επικεφαλίδες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00" y="1736739"/>
            <a:ext cx="7172346" cy="433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157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2750" y="914400"/>
            <a:ext cx="2559050" cy="1228716"/>
          </a:xfrm>
        </p:spPr>
        <p:txBody>
          <a:bodyPr/>
          <a:lstStyle/>
          <a:p>
            <a:r>
              <a:rPr lang="el-GR" dirty="0" smtClean="0"/>
              <a:t>Μορφοποίηση Κειμένου</a:t>
            </a:r>
            <a:r>
              <a:rPr lang="en-US" dirty="0" smtClean="0"/>
              <a:t> </a:t>
            </a:r>
            <a:r>
              <a:rPr lang="el-GR" dirty="0" smtClean="0"/>
              <a:t>με Επικεφαλίδες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12750" y="2357430"/>
            <a:ext cx="2559050" cy="3768734"/>
          </a:xfrm>
        </p:spPr>
        <p:txBody>
          <a:bodyPr>
            <a:normAutofit/>
          </a:bodyPr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Τα σχετικά μεγέθη των κεφαλίδων (με βάση την ιεραρχία).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1362075"/>
            <a:ext cx="44196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HyperText</a:t>
            </a:r>
            <a:r>
              <a:rPr lang="en-US" dirty="0"/>
              <a:t> Markup Language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2C14-0769-40AF-B0A8-177DA63D94AD}" type="slidenum">
              <a:rPr lang="el-GR"/>
              <a:pPr/>
              <a:t>3</a:t>
            </a:fld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800" dirty="0" smtClean="0"/>
              <a:t>Ελληνική Απόδοση: </a:t>
            </a:r>
            <a:r>
              <a:rPr lang="el-GR" sz="2800" dirty="0">
                <a:solidFill>
                  <a:srgbClr val="C00000"/>
                </a:solidFill>
              </a:rPr>
              <a:t>Γλώσσα Σήμανσης Υπερκειμένου</a:t>
            </a:r>
          </a:p>
          <a:p>
            <a:r>
              <a:rPr lang="el-GR" sz="2800" dirty="0"/>
              <a:t>Απλή γλώσσα </a:t>
            </a:r>
            <a:r>
              <a:rPr lang="el-GR" sz="2800" dirty="0" smtClean="0"/>
              <a:t>για τη δημιουργία εγγράφων ως βάση δεδομένων</a:t>
            </a:r>
            <a:endParaRPr lang="el-GR" sz="2800" dirty="0"/>
          </a:p>
          <a:p>
            <a:r>
              <a:rPr lang="el-GR" sz="2800" dirty="0"/>
              <a:t>Στηρίζεται στο πρότυπο </a:t>
            </a:r>
            <a:r>
              <a:rPr lang="en-US" sz="2800" dirty="0"/>
              <a:t>SGML (Standard Generalized Markup Language)</a:t>
            </a:r>
            <a:r>
              <a:rPr lang="el-GR" sz="2800" dirty="0"/>
              <a:t> του οποίου αποτελεί εφαρμογή</a:t>
            </a:r>
          </a:p>
          <a:p>
            <a:r>
              <a:rPr lang="el-GR" sz="2800" dirty="0" smtClean="0"/>
              <a:t>Οι σημάνσεις (εντολές) δίνουν </a:t>
            </a:r>
            <a:r>
              <a:rPr lang="el-GR" sz="2800" dirty="0"/>
              <a:t>πληροφορίες στο </a:t>
            </a:r>
            <a:r>
              <a:rPr lang="en-US" sz="2800" dirty="0"/>
              <a:t>Web Browser</a:t>
            </a:r>
            <a:r>
              <a:rPr lang="el-GR" sz="2800" dirty="0"/>
              <a:t> για το πώς θα πρέπει να εμφανίσει το κείμενο και </a:t>
            </a:r>
            <a:r>
              <a:rPr lang="el-GR" sz="2800" dirty="0" smtClean="0"/>
              <a:t>περιγράφουν </a:t>
            </a:r>
            <a:r>
              <a:rPr lang="el-GR" sz="2800" dirty="0"/>
              <a:t>τη διάταξη των πληροφοριών στη </a:t>
            </a:r>
            <a:r>
              <a:rPr lang="el-GR" sz="2800" dirty="0" smtClean="0"/>
              <a:t>σελίδα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134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Κώδικας  Μορφοποίησης Κειμένου με Παραγράφους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14" y="1735154"/>
            <a:ext cx="6786610" cy="44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178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Μορφοποίηση Κειμένου</a:t>
            </a:r>
            <a:r>
              <a:rPr lang="en-US" dirty="0" smtClean="0"/>
              <a:t> </a:t>
            </a:r>
            <a:r>
              <a:rPr lang="el-GR" dirty="0" smtClean="0"/>
              <a:t>με Παραγράφους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2" y="1357312"/>
            <a:ext cx="4448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Ειδικές Μορφοποιήσεις Κειμένου</a:t>
            </a:r>
            <a:endParaRPr lang="el-G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 smtClean="0"/>
              <a:t>Κάθε μια ετικέτα τροποποιεί την οπτική απεικόνιση του κειμένου που βρίσκεται ανάμεσα στις δηλώσεις έναρξης και τερματισμού αυτής.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67150" y="2471737"/>
            <a:ext cx="5143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161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Κώδικας Ειδικών Μορφοποιήσεων Κειμένου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98" y="1643050"/>
            <a:ext cx="7029994" cy="47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162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Οπτικό Αποτέλεσμα Μορφοποίησης Κειμένου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 smtClean="0"/>
              <a:t>Παρατηρήστε τις οπτικές διαφορές στα σημεία που έγινε εφαρμογή των ετικετών μορφοποίησης.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FF8E6-4DFF-4268-A6AE-242F0607932D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12" y="1233487"/>
            <a:ext cx="51339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Σχόλια </a:t>
            </a:r>
            <a:r>
              <a:rPr lang="el-GR" dirty="0" smtClean="0"/>
              <a:t>στην Χ</a:t>
            </a:r>
            <a:r>
              <a:rPr lang="en-US" dirty="0" smtClean="0"/>
              <a:t>HTML</a:t>
            </a:r>
            <a:r>
              <a:rPr lang="el-GR" dirty="0" smtClean="0"/>
              <a:t> (και </a:t>
            </a:r>
            <a:r>
              <a:rPr lang="en-US" dirty="0" smtClean="0"/>
              <a:t>HTML)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C8C3-73CA-4F80-8F6E-3D698C287069}" type="slidenum">
              <a:rPr lang="el-GR"/>
              <a:pPr/>
              <a:t>35</a:t>
            </a:fld>
            <a:endParaRPr lang="el-GR"/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400" y="1600200"/>
            <a:ext cx="8585200" cy="43497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Ως γλώσσα σήμανσης η </a:t>
            </a:r>
            <a:r>
              <a:rPr lang="en-US" sz="2400" dirty="0" smtClean="0"/>
              <a:t>XHTML</a:t>
            </a:r>
            <a:r>
              <a:rPr lang="el-GR" sz="2400" dirty="0" smtClean="0"/>
              <a:t> </a:t>
            </a:r>
            <a:r>
              <a:rPr lang="el-GR" sz="2400" dirty="0"/>
              <a:t>διαθέτει τη δυνατότητα ορισμού σχολίων τα οποία δεν επηρεάζουν την εμφάνιση της πληροφορίας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Σήμανση κειμένου ως σχόλια εντός ειδικού </a:t>
            </a:r>
            <a:r>
              <a:rPr lang="en-US" sz="2400" dirty="0"/>
              <a:t>tag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Έναρξη σχολίου,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&lt;!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--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Τερματισμός σχολίου,</a:t>
            </a:r>
            <a:r>
              <a:rPr lang="el-GR" sz="2000" dirty="0">
                <a:solidFill>
                  <a:srgbClr val="FF3300"/>
                </a:solidFill>
              </a:rPr>
              <a:t> 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--&gt;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l-GR" sz="2000" dirty="0">
                <a:sym typeface="Wingdings" pitchFamily="2" charset="2"/>
              </a:rPr>
              <a:t>Παράδειγμα:</a:t>
            </a:r>
            <a:r>
              <a:rPr lang="el-GR" sz="2000" dirty="0">
                <a:solidFill>
                  <a:srgbClr val="FF3300"/>
                </a:solidFill>
                <a:sym typeface="Wingdings" pitchFamily="2" charset="2"/>
              </a:rPr>
              <a:t> </a:t>
            </a:r>
            <a:endParaRPr lang="en-US" sz="2000" dirty="0" smtClean="0">
              <a:solidFill>
                <a:srgbClr val="FF3300"/>
              </a:solidFill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rgbClr val="FF3300"/>
              </a:solidFill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&lt;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p&gt;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Hello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 &lt;</a:t>
            </a: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!--</a:t>
            </a:r>
            <a:r>
              <a:rPr lang="el-GR" sz="1800" b="1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l-GR" sz="1800" b="1" dirty="0">
                <a:solidFill>
                  <a:schemeClr val="bg2">
                    <a:lumMod val="50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Αυτό είναι ένα σχόλιο </a:t>
            </a: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--&gt;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World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&lt;/p&gt;</a:t>
            </a:r>
            <a:endParaRPr lang="el-GR" sz="20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l-GR" sz="2400" dirty="0">
              <a:sym typeface="Wingdings" pitchFamily="2" charset="2"/>
            </a:endParaRPr>
          </a:p>
          <a:p>
            <a:pPr marL="1343025" lvl="1" indent="-1068388" algn="just">
              <a:lnSpc>
                <a:spcPct val="90000"/>
              </a:lnSpc>
              <a:buNone/>
            </a:pPr>
            <a:r>
              <a:rPr lang="el-GR" sz="1900" dirty="0">
                <a:sym typeface="Wingdings" pitchFamily="2" charset="2"/>
              </a:rPr>
              <a:t>Προσοχή: Τα σχόλια αυξάνουν τον όγκο της μεταφερόμενης πληροφορίας, όμως δεν εμφανίζονται από τον </a:t>
            </a:r>
            <a:r>
              <a:rPr lang="en-US" sz="1900" dirty="0">
                <a:sym typeface="Wingdings" pitchFamily="2" charset="2"/>
              </a:rPr>
              <a:t>Browser </a:t>
            </a:r>
            <a:r>
              <a:rPr lang="el-GR" sz="1900" dirty="0">
                <a:sym typeface="Wingdings" pitchFamily="2" charset="2"/>
              </a:rPr>
              <a:t>στη σελίδα και θα πρέπει να χρησιμοποιούνται μόνο σε περιπτώσεις </a:t>
            </a:r>
            <a:r>
              <a:rPr lang="el-GR" sz="1900" dirty="0" smtClean="0">
                <a:sym typeface="Wingdings" pitchFamily="2" charset="2"/>
              </a:rPr>
              <a:t>που διευκολύνουν τη συντήρηση του κώδικα του εγγράφου.</a:t>
            </a:r>
            <a:endParaRPr lang="el-GR" sz="1900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158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Νο2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1BEB-889F-498F-B0FE-E925BCA454E7}" type="slidenum">
              <a:rPr lang="el-GR"/>
              <a:pPr/>
              <a:t>36</a:t>
            </a:fld>
            <a:endParaRPr lang="el-GR"/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Λίστες</a:t>
            </a:r>
            <a:endParaRPr lang="en-US" dirty="0"/>
          </a:p>
          <a:p>
            <a:pPr lvl="1"/>
            <a:r>
              <a:rPr lang="el-GR" dirty="0" smtClean="0"/>
              <a:t>Παραταγμένες λίστες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l-GR" dirty="0" smtClean="0"/>
              <a:t> (</a:t>
            </a:r>
            <a:r>
              <a:rPr lang="en-US" dirty="0" smtClean="0"/>
              <a:t>Ordered List)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l-GR" dirty="0"/>
              <a:t>Μη </a:t>
            </a:r>
            <a:r>
              <a:rPr lang="el-GR" dirty="0" smtClean="0"/>
              <a:t>Παραταγμένες λίστες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l-GR" dirty="0" smtClean="0"/>
              <a:t> (</a:t>
            </a:r>
            <a:r>
              <a:rPr lang="en-US" dirty="0" smtClean="0"/>
              <a:t>Unordered List)</a:t>
            </a:r>
            <a:endParaRPr lang="el-GR" dirty="0"/>
          </a:p>
          <a:p>
            <a:pPr lvl="1"/>
            <a:r>
              <a:rPr lang="el-GR" dirty="0"/>
              <a:t>Στοιχεία λιστών</a:t>
            </a:r>
            <a:r>
              <a:rPr lang="el-GR" dirty="0">
                <a:solidFill>
                  <a:srgbClr val="FF3300"/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/>
              <a:t>List Item)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163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2750" y="914400"/>
            <a:ext cx="2559050" cy="1443030"/>
          </a:xfrm>
        </p:spPr>
        <p:txBody>
          <a:bodyPr/>
          <a:lstStyle/>
          <a:p>
            <a:r>
              <a:rPr lang="el-GR" dirty="0" smtClean="0"/>
              <a:t>Δημιουργία Παραταγμένων και Μη Παραταγμένων Λιστών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12750" y="2643182"/>
            <a:ext cx="2559050" cy="3482982"/>
          </a:xfrm>
        </p:spPr>
        <p:txBody>
          <a:bodyPr/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Τις εσοχές στα στοιχεία της κάθε λίστας</a:t>
            </a:r>
          </a:p>
          <a:p>
            <a:r>
              <a:rPr lang="el-GR" dirty="0" smtClean="0"/>
              <a:t>Την ομοιομορφία τους</a:t>
            </a:r>
          </a:p>
          <a:p>
            <a:r>
              <a:rPr lang="el-GR" dirty="0" smtClean="0"/>
              <a:t>Τη διαφορά στο σύμβολο που εισάγεται στην αρχή κάθε στοιχείου (αριθμός ή κουκίδα)</a:t>
            </a:r>
          </a:p>
          <a:p>
            <a:r>
              <a:rPr lang="el-GR" dirty="0" smtClean="0"/>
              <a:t>Τη συνεχόμενη αρίθμηση στις αριθμημένες λίστες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7" y="642918"/>
            <a:ext cx="638194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914400"/>
            <a:ext cx="2559050" cy="1443030"/>
          </a:xfrm>
        </p:spPr>
        <p:txBody>
          <a:bodyPr/>
          <a:lstStyle/>
          <a:p>
            <a:r>
              <a:rPr lang="el-GR" dirty="0" smtClean="0"/>
              <a:t>Κώδικας Σελίδας Παραταγμένων και Μη Παραταγμένων Λιστών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2750" y="2714620"/>
            <a:ext cx="2559050" cy="3411544"/>
          </a:xfrm>
        </p:spPr>
        <p:txBody>
          <a:bodyPr/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Τη δήλωση των στοιχείων ανάμεσα στις αριθμημένες και μη λίστες</a:t>
            </a:r>
          </a:p>
          <a:p>
            <a:r>
              <a:rPr lang="el-GR" dirty="0" smtClean="0"/>
              <a:t>Ότι δεν υπάρχουν καθορισμένοι οι αριθμοί σειράς εμφάνισης των στοιχείων της αριθμημένης λίστας</a:t>
            </a:r>
          </a:p>
          <a:p>
            <a:endParaRPr lang="el-GR" dirty="0"/>
          </a:p>
        </p:txBody>
      </p:sp>
      <p:pic>
        <p:nvPicPr>
          <p:cNvPr id="7" name="Content Placeholder 6" descr="Παραδείγματα χρήσης της HTML Νο.2 - Cod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5015" b="2186"/>
          <a:stretch>
            <a:fillRect/>
          </a:stretch>
        </p:blipFill>
        <p:spPr>
          <a:xfrm>
            <a:off x="3238487" y="642917"/>
            <a:ext cx="6467041" cy="570744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err="1"/>
              <a:t>Νο</a:t>
            </a:r>
            <a:r>
              <a:rPr lang="en-US" dirty="0"/>
              <a:t>3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5849-4A37-4E2C-99C9-A5DC1828C6DA}" type="slidenum">
              <a:rPr lang="el-GR"/>
              <a:pPr/>
              <a:t>39</a:t>
            </a:fld>
            <a:endParaRPr lang="el-GR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Δημιουργία πινάκων</a:t>
            </a:r>
          </a:p>
          <a:p>
            <a:pPr lvl="1"/>
            <a:r>
              <a:rPr lang="el-GR" dirty="0"/>
              <a:t>Οντότητα πίνακα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table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1"/>
            <a:r>
              <a:rPr lang="el-GR" dirty="0"/>
              <a:t>Οντότητα γραμμής πίνακα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l-GR" dirty="0"/>
              <a:t>Οντότητα κελιού πίνακα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Ανάγκες που οδήγησαν στην ανάπτυξη της </a:t>
            </a:r>
            <a:r>
              <a:rPr lang="en-US" dirty="0" smtClean="0"/>
              <a:t>HTML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B734-9476-42B9-B890-A61165B16342}" type="slidenum">
              <a:rPr lang="el-GR"/>
              <a:pPr/>
              <a:t>4</a:t>
            </a:fld>
            <a:endParaRPr lang="el-GR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400" y="1600200"/>
            <a:ext cx="8585200" cy="3989388"/>
          </a:xfrm>
        </p:spPr>
        <p:txBody>
          <a:bodyPr/>
          <a:lstStyle/>
          <a:p>
            <a:r>
              <a:rPr lang="el-GR" sz="2800" dirty="0"/>
              <a:t>Ομαλή και ομοιόμορφη εμφάνιση της πληροφορίας σε όλους τους χρήστες που τη ζητούν, ανεξάρτητα πλατφόρμας εργασίας</a:t>
            </a:r>
          </a:p>
          <a:p>
            <a:r>
              <a:rPr lang="el-GR" sz="2800" dirty="0"/>
              <a:t>Εμφάνιση πολλαπλών τύπων δεδομένων (κείμενο, στατική εικόνα, κινούμενη εικόνα, ήχος) χωρίς την απαίτηση για πολλαπλά διαφορετικά προγράμματα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Χρωμάτων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Κάθε χρωματικός τόνος αποτελεί σύνθεση των τριών βασικών χρωμάτων Κόκκινο, Πράσινο και Μπλε (</a:t>
            </a:r>
            <a:r>
              <a:rPr lang="en-US" dirty="0" smtClean="0"/>
              <a:t>Red, Green, Blue, </a:t>
            </a:r>
            <a:r>
              <a:rPr lang="el-GR" dirty="0" smtClean="0"/>
              <a:t>γνωστό ως </a:t>
            </a:r>
            <a:r>
              <a:rPr lang="en-US" dirty="0" smtClean="0"/>
              <a:t>RGB</a:t>
            </a:r>
            <a:r>
              <a:rPr lang="el-GR" dirty="0" smtClean="0"/>
              <a:t> πρότυπο).</a:t>
            </a:r>
          </a:p>
          <a:p>
            <a:r>
              <a:rPr lang="el-GR" dirty="0" smtClean="0"/>
              <a:t>Οι τιμές εκφράζονται με δεκαεξαδικούς αριθμούς των 3 </a:t>
            </a:r>
            <a:r>
              <a:rPr lang="en-US" dirty="0" smtClean="0"/>
              <a:t>bytes (</a:t>
            </a:r>
            <a:r>
              <a:rPr lang="el-GR" dirty="0" smtClean="0"/>
              <a:t>24</a:t>
            </a:r>
            <a:r>
              <a:rPr lang="en-US" dirty="0" smtClean="0"/>
              <a:t>bit </a:t>
            </a:r>
            <a:r>
              <a:rPr lang="el-GR" dirty="0" smtClean="0"/>
              <a:t>χρώμα</a:t>
            </a:r>
            <a:r>
              <a:rPr lang="en-US" dirty="0" smtClean="0"/>
              <a:t>), </a:t>
            </a:r>
            <a:r>
              <a:rPr lang="el-GR" dirty="0" smtClean="0"/>
              <a:t>ένα για κάθε βασικό χρώμα στη μορφή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#RRGGBB</a:t>
            </a:r>
            <a:r>
              <a:rPr lang="el-GR" dirty="0" smtClean="0"/>
              <a:t>, π.χ. </a:t>
            </a:r>
            <a:r>
              <a:rPr lang="el-GR" dirty="0" smtClean="0"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FFFF00</a:t>
            </a:r>
            <a:r>
              <a:rPr lang="el-GR" dirty="0" smtClean="0"/>
              <a:t> για το κίτρινο χρώμα όπως φαίνεται και από το σχήμα.</a:t>
            </a:r>
          </a:p>
          <a:p>
            <a:r>
              <a:rPr lang="el-GR" dirty="0" smtClean="0"/>
              <a:t>Απουσία όλων των χρωμάτων ισοδυναμεί με το μαύρο. Παρουσία όλων ισοδυναμεί με το λευκό.</a:t>
            </a:r>
          </a:p>
          <a:p>
            <a:endParaRPr lang="el-GR" dirty="0"/>
          </a:p>
        </p:txBody>
      </p:sp>
      <p:pic>
        <p:nvPicPr>
          <p:cNvPr id="7" name="Content Placeholder 6" descr="RGB_farbwuerf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67050" y="2000240"/>
            <a:ext cx="6442605" cy="24288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169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Μορφοποίηση Πινάκων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Ότι κάθε κελί είναι ανεξάρτητη οντότητα.</a:t>
            </a:r>
          </a:p>
          <a:p>
            <a:r>
              <a:rPr lang="el-GR" dirty="0" smtClean="0"/>
              <a:t>Ότι μπορεί να γίνει συγχώνευση κελιών.</a:t>
            </a:r>
          </a:p>
          <a:p>
            <a:r>
              <a:rPr lang="el-GR" dirty="0" smtClean="0"/>
              <a:t>Ότι μέσα σε κάθε κελί μπορούν να υπάρχει κείμενο, με όποιες μορφοποιήσεις μπορεί να δεχθεί αυτό (διάταξη, αλλαγές γραμμής, κλπ).</a:t>
            </a:r>
          </a:p>
          <a:p>
            <a:r>
              <a:rPr lang="el-GR" dirty="0" smtClean="0"/>
              <a:t>Εκτός κειμένου μπορούν και άλλα στοιχεία της </a:t>
            </a:r>
            <a:r>
              <a:rPr lang="en-US" dirty="0" smtClean="0"/>
              <a:t>HTML</a:t>
            </a:r>
            <a:r>
              <a:rPr lang="el-GR" dirty="0" smtClean="0"/>
              <a:t> να βρίσκονται μέσα σε ένα κελί.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pic>
        <p:nvPicPr>
          <p:cNvPr id="100354" name="Picture 2"/>
          <p:cNvPicPr>
            <a:picLocks noGrp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630" y="642919"/>
            <a:ext cx="6345840" cy="55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171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Κώδικας Σελίδας Χρήσης Πινάκων #1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Την έναρξη της οντότητας του πίνακα</a:t>
            </a:r>
            <a:r>
              <a:rPr lang="en-US" dirty="0" smtClean="0"/>
              <a:t> </a:t>
            </a:r>
            <a:r>
              <a:rPr lang="el-GR" dirty="0" smtClean="0"/>
              <a:t>καθώς και  την ενθυλάκωση των κελιών στις γραμμές και των γραμμών στον πίνακα.</a:t>
            </a:r>
          </a:p>
          <a:p>
            <a:r>
              <a:rPr lang="el-GR" dirty="0" smtClean="0"/>
              <a:t>Το περιεχόμενο των κελιών καθώς και τις τιμές της παραμέτρου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bgcolor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τιμή της παραμέτρου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width</a:t>
            </a:r>
            <a:r>
              <a:rPr lang="en-US" dirty="0" smtClean="0"/>
              <a:t> </a:t>
            </a:r>
            <a:r>
              <a:rPr lang="el-GR" dirty="0" smtClean="0"/>
              <a:t>αναφέρεται </a:t>
            </a:r>
            <a:r>
              <a:rPr lang="el-GR" dirty="0" err="1" smtClean="0"/>
              <a:t>εξ’ορισμού</a:t>
            </a:r>
            <a:r>
              <a:rPr lang="el-GR" dirty="0" smtClean="0"/>
              <a:t> σε </a:t>
            </a:r>
            <a:r>
              <a:rPr lang="en-US" dirty="0" smtClean="0"/>
              <a:t>pixels</a:t>
            </a:r>
            <a:r>
              <a:rPr lang="el-GR" dirty="0" smtClean="0"/>
              <a:t>, αλλά μπορεί επίσης να είναι ποσοστιαία σχέση (π.χ. </a:t>
            </a:r>
            <a:r>
              <a:rPr lang="en-US" dirty="0" smtClean="0"/>
              <a:t>"</a:t>
            </a:r>
            <a:r>
              <a:rPr lang="el-GR" dirty="0" smtClean="0"/>
              <a:t>60%</a:t>
            </a:r>
            <a:r>
              <a:rPr lang="en-US" dirty="0" smtClean="0"/>
              <a:t>"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Υπάρχει αντίστοιχα και παράμετρος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height</a:t>
            </a:r>
            <a:r>
              <a:rPr lang="en-US" dirty="0" smtClean="0"/>
              <a:t> </a:t>
            </a:r>
            <a:r>
              <a:rPr lang="el-GR" dirty="0" smtClean="0"/>
              <a:t>που ορίζει το ύψος κελιού, γραμμής ή πίνακα.</a:t>
            </a:r>
            <a:endParaRPr lang="el-GR" dirty="0"/>
          </a:p>
        </p:txBody>
      </p:sp>
      <p:pic>
        <p:nvPicPr>
          <p:cNvPr id="7" name="Content Placeholder 6" descr="Παραδείγματα-χρήσης-της-HTML-Νο.3---Code_0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8478" b="-399"/>
          <a:stretch>
            <a:fillRect/>
          </a:stretch>
        </p:blipFill>
        <p:spPr>
          <a:xfrm>
            <a:off x="3224808" y="620688"/>
            <a:ext cx="6480720" cy="580208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Κώδικας Σελίδας Χρήσης Πινάκων #2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Τη συγχώνευση οριζόντια γειτονικών κελιών με την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colspan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Τη συγχώνευση κάθετα γειτονικών κελιών με την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rowspan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7" name="Content Placeholder 6" descr="Παραδείγματα-χρήσης-της-HTML-Νο.3---Code_0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5567"/>
          <a:stretch>
            <a:fillRect/>
          </a:stretch>
        </p:blipFill>
        <p:spPr>
          <a:xfrm>
            <a:off x="3152800" y="928670"/>
            <a:ext cx="6528139" cy="52366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err="1"/>
              <a:t>Νο</a:t>
            </a:r>
            <a:r>
              <a:rPr lang="en-US" dirty="0"/>
              <a:t>4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FF87-C9FD-41A3-B67C-ADA378CDD692}" type="slidenum">
              <a:rPr lang="el-GR"/>
              <a:pPr/>
              <a:t>44</a:t>
            </a:fld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Εισαγωγή εικόνας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dirty="0" smtClean="0">
              <a:latin typeface="Consolas" pitchFamily="49" charset="0"/>
              <a:cs typeface="Consolas" pitchFamily="49" charset="0"/>
            </a:endParaRPr>
          </a:p>
          <a:p>
            <a:r>
              <a:rPr lang="el-GR" dirty="0" smtClean="0"/>
              <a:t>Δημιουργία υπερσυνδέσεων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l-GR" dirty="0" smtClean="0"/>
              <a:t>Σε κείμενο</a:t>
            </a:r>
          </a:p>
          <a:p>
            <a:pPr lvl="1"/>
            <a:r>
              <a:rPr lang="el-GR" dirty="0" smtClean="0"/>
              <a:t>Σε εικόνα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Σύνταξη του </a:t>
            </a:r>
            <a:r>
              <a:rPr lang="en-US" dirty="0" smtClean="0"/>
              <a:t>Tag </a:t>
            </a:r>
            <a:r>
              <a:rPr lang="el-GR" dirty="0" smtClean="0"/>
              <a:t>Εισαγωγής Εικόνας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src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URL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width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height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alt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ABC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title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DEFG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</a:p>
          <a:p>
            <a:pPr lvl="1"/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src</a:t>
            </a:r>
            <a:r>
              <a:rPr lang="en-US" dirty="0" smtClean="0"/>
              <a:t>: </a:t>
            </a:r>
            <a:r>
              <a:rPr lang="el-GR" dirty="0" smtClean="0"/>
              <a:t>η σχετική ή απόλυτη διεύθυνση </a:t>
            </a:r>
            <a:r>
              <a:rPr lang="en-US" dirty="0" smtClean="0"/>
              <a:t>(URL) </a:t>
            </a:r>
            <a:r>
              <a:rPr lang="el-GR" dirty="0" smtClean="0"/>
              <a:t>του αρχείου εικόνας. Συνηθέστεροι τύποι είναι οι </a:t>
            </a:r>
            <a:r>
              <a:rPr lang="en-US" dirty="0" smtClean="0"/>
              <a:t>GIF, JPG, PNG.</a:t>
            </a:r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width</a:t>
            </a:r>
            <a:r>
              <a:rPr lang="en-US" dirty="0" smtClean="0"/>
              <a:t>: </a:t>
            </a:r>
            <a:r>
              <a:rPr lang="el-GR" dirty="0" smtClean="0"/>
              <a:t>το πλάτος της εικόνας όπως επιθυμούμε να εμφανίζεται από τον </a:t>
            </a:r>
            <a:r>
              <a:rPr lang="en-US" dirty="0" smtClean="0"/>
              <a:t>browser. </a:t>
            </a:r>
            <a:r>
              <a:rPr lang="el-GR" dirty="0" smtClean="0"/>
              <a:t>Οδηγεί σε σμίκρυνση ή μεγέθυνση της εικόνας αν είναι διαφορετικό από τις πραγματικές της διαστάσεις. Αν δεν οριστεί, η εικόνα εμφανίζεται με το πραγματικό της πλάτος.</a:t>
            </a:r>
            <a:endParaRPr lang="en-US" dirty="0" smtClean="0"/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height</a:t>
            </a:r>
            <a:r>
              <a:rPr lang="en-US" dirty="0" smtClean="0"/>
              <a:t>: </a:t>
            </a:r>
            <a:r>
              <a:rPr lang="el-GR" dirty="0" smtClean="0"/>
              <a:t>το ύψος της εικόνας όπως επιθυμούμε να εμφανίζεται από τον </a:t>
            </a:r>
            <a:r>
              <a:rPr lang="en-US" dirty="0" smtClean="0"/>
              <a:t>browser. </a:t>
            </a:r>
            <a:r>
              <a:rPr lang="el-GR" dirty="0" smtClean="0"/>
              <a:t>Οδηγεί σε σμίκρυνση ή μεγέθυνση της εικόνας αν είναι διαφορετικό από τις πραγματικές της διαστάσεις. Αν δεν οριστεί, η εικόνα εμφανίζεται με το πραγματικό της ύψος.</a:t>
            </a:r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alt</a:t>
            </a:r>
            <a:r>
              <a:rPr lang="en-US" dirty="0" smtClean="0"/>
              <a:t>: </a:t>
            </a:r>
            <a:r>
              <a:rPr lang="el-GR" dirty="0" smtClean="0"/>
              <a:t>Ορισμός εναλλακτικού κειμένου προς εμφάνιση στη θέση της εικόνας σε περίπτωση που αυτή δεν μπορεί να εμφανιστεί στον </a:t>
            </a:r>
            <a:r>
              <a:rPr lang="en-US" dirty="0" smtClean="0"/>
              <a:t>Web Browser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Απαραίτητο σε έγγραφα </a:t>
            </a:r>
            <a:r>
              <a:rPr lang="en-US" dirty="0" smtClean="0"/>
              <a:t>XHTML Strict</a:t>
            </a:r>
            <a:r>
              <a:rPr lang="el-GR" dirty="0" smtClean="0"/>
              <a:t>.</a:t>
            </a:r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title</a:t>
            </a:r>
            <a:r>
              <a:rPr lang="en-US" dirty="0" smtClean="0"/>
              <a:t>: </a:t>
            </a:r>
            <a:r>
              <a:rPr lang="el-GR" dirty="0" smtClean="0"/>
              <a:t>Ορισμός κειμένου που θα εμφανίζεται σε αναδυόμενο πλαίσιο όταν ο χρήστης τοποθετήσει το ποντίκι πάνω από την εικόνα.</a:t>
            </a:r>
            <a:endParaRPr lang="en-US" dirty="0" smtClean="0"/>
          </a:p>
          <a:p>
            <a:pPr lvl="1"/>
            <a:endParaRPr lang="en-US" b="1" dirty="0" smtClean="0"/>
          </a:p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178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Σύνταξη του </a:t>
            </a:r>
            <a:r>
              <a:rPr lang="en-US" dirty="0" smtClean="0"/>
              <a:t>Tag </a:t>
            </a:r>
            <a:r>
              <a:rPr lang="el-GR" dirty="0" smtClean="0"/>
              <a:t>Εισαγωγής Υπερσυνδέσμου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 </a:t>
            </a:r>
            <a:r>
              <a:rPr lang="en-US" sz="2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URL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el-GR" sz="24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el-GR" sz="24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target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 </a:t>
            </a: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1"/>
            <a:r>
              <a:rPr lang="en-US" b="1" dirty="0" err="1" smtClean="0"/>
              <a:t>href</a:t>
            </a:r>
            <a:r>
              <a:rPr lang="en-US" dirty="0" smtClean="0"/>
              <a:t>: </a:t>
            </a:r>
            <a:r>
              <a:rPr lang="el-GR" dirty="0" smtClean="0"/>
              <a:t>η σχετική ή απόλυτη διεύθυνση </a:t>
            </a:r>
            <a:r>
              <a:rPr lang="en-US" dirty="0" smtClean="0"/>
              <a:t>(URL) </a:t>
            </a:r>
            <a:r>
              <a:rPr lang="el-GR" dirty="0" smtClean="0"/>
              <a:t>του πόρου που συνδεόμαστε.</a:t>
            </a:r>
            <a:endParaRPr lang="en-US" dirty="0" smtClean="0"/>
          </a:p>
          <a:p>
            <a:pPr lvl="1"/>
            <a:r>
              <a:rPr lang="en-US" b="1" dirty="0" smtClean="0"/>
              <a:t>name:</a:t>
            </a:r>
            <a:r>
              <a:rPr lang="el-GR" b="1" dirty="0" smtClean="0"/>
              <a:t> </a:t>
            </a:r>
            <a:r>
              <a:rPr lang="el-GR" dirty="0" smtClean="0"/>
              <a:t>Ορίζει ένα σημείο άγκυρας (</a:t>
            </a:r>
            <a:r>
              <a:rPr lang="en-US" dirty="0" smtClean="0"/>
              <a:t>anchor point</a:t>
            </a:r>
            <a:r>
              <a:rPr lang="el-GR" dirty="0" smtClean="0"/>
              <a:t>, δείτε παρουσίαση για </a:t>
            </a:r>
            <a:r>
              <a:rPr lang="en-US" dirty="0" smtClean="0"/>
              <a:t>HTTP)</a:t>
            </a:r>
            <a:r>
              <a:rPr lang="el-GR" dirty="0" smtClean="0"/>
              <a:t> εντός της σελίδας (αντίστοιχο των σελιδοδεικτών σε βιβλία).</a:t>
            </a:r>
          </a:p>
          <a:p>
            <a:pPr lvl="1"/>
            <a:r>
              <a:rPr lang="en-US" b="1" dirty="0" smtClean="0"/>
              <a:t>id:</a:t>
            </a:r>
            <a:r>
              <a:rPr lang="el-GR" b="1" dirty="0" smtClean="0"/>
              <a:t> </a:t>
            </a:r>
            <a:r>
              <a:rPr lang="el-GR" dirty="0" smtClean="0"/>
              <a:t>Σε επόμενες εκδόσεις της </a:t>
            </a:r>
            <a:r>
              <a:rPr lang="en-US" dirty="0" smtClean="0"/>
              <a:t>XHTML</a:t>
            </a:r>
            <a:r>
              <a:rPr lang="el-GR" dirty="0" smtClean="0"/>
              <a:t> το </a:t>
            </a:r>
            <a:r>
              <a:rPr lang="en-US" dirty="0" smtClean="0"/>
              <a:t>id</a:t>
            </a:r>
            <a:r>
              <a:rPr lang="el-GR" dirty="0" smtClean="0"/>
              <a:t> θα αντικαταστήσει το </a:t>
            </a:r>
            <a:r>
              <a:rPr lang="en-US" dirty="0" smtClean="0"/>
              <a:t>name </a:t>
            </a:r>
            <a:r>
              <a:rPr lang="el-GR" dirty="0" smtClean="0"/>
              <a:t>στον ορισμό σημείων άγκυρας.</a:t>
            </a:r>
            <a:r>
              <a:rPr lang="en-US" dirty="0" smtClean="0"/>
              <a:t> </a:t>
            </a:r>
            <a:r>
              <a:rPr lang="el-GR" dirty="0" smtClean="0"/>
              <a:t>Προτείνεται να έχουν την ίδια τιμή.</a:t>
            </a:r>
          </a:p>
          <a:p>
            <a:pPr lvl="1"/>
            <a:r>
              <a:rPr lang="en-US" b="1" dirty="0" smtClean="0"/>
              <a:t>title</a:t>
            </a:r>
            <a:r>
              <a:rPr lang="en-US" dirty="0" smtClean="0"/>
              <a:t>: </a:t>
            </a:r>
            <a:r>
              <a:rPr lang="el-GR" dirty="0" smtClean="0"/>
              <a:t>Ορισμός κειμένου που θα εμφανίζεται σε αναδυόμενο πλαίσιο όταν ο χρήστης τοποθετήσει το ποντίκι πάνω από τον υπερσύνδεσμο.</a:t>
            </a:r>
          </a:p>
          <a:p>
            <a:pPr lvl="1"/>
            <a:r>
              <a:rPr lang="en-US" b="1" dirty="0" smtClean="0"/>
              <a:t>target</a:t>
            </a:r>
            <a:r>
              <a:rPr lang="en-US" dirty="0" smtClean="0"/>
              <a:t>: </a:t>
            </a:r>
            <a:r>
              <a:rPr lang="el-GR" dirty="0" smtClean="0"/>
              <a:t>Καθορίζει που θα ανοίξει ο πόρος του υπερσυνδέσμου (δείτε επόμενη διαφάνεια).</a:t>
            </a:r>
            <a:endParaRPr lang="en-US" dirty="0" smtClean="0"/>
          </a:p>
          <a:p>
            <a:pPr lvl="1"/>
            <a:endParaRPr lang="en-US" b="1" dirty="0" smtClean="0"/>
          </a:p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185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Υπερσυνδέσεων (</a:t>
            </a:r>
            <a:r>
              <a:rPr lang="en-US" dirty="0" smtClean="0"/>
              <a:t>Targets)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 η τιμή της ιδιότητας </a:t>
            </a:r>
            <a:r>
              <a:rPr lang="en-US" dirty="0" smtClean="0"/>
              <a:t>target </a:t>
            </a:r>
            <a:r>
              <a:rPr lang="el-GR" dirty="0" smtClean="0"/>
              <a:t>δεν ανήκει σε ένα </a:t>
            </a:r>
            <a:r>
              <a:rPr lang="en-US" dirty="0" smtClean="0"/>
              <a:t>set </a:t>
            </a:r>
            <a:r>
              <a:rPr lang="el-GR" dirty="0" smtClean="0"/>
              <a:t>προκαθορισμένων τιμών, τότε θεωρείται ότι αναφέρεται σε όνομα </a:t>
            </a:r>
            <a:r>
              <a:rPr lang="en-US" dirty="0" smtClean="0"/>
              <a:t>Frame</a:t>
            </a:r>
            <a:r>
              <a:rPr lang="el-GR" dirty="0" smtClean="0"/>
              <a:t> ή ανοικτού παραθύρου του </a:t>
            </a:r>
            <a:r>
              <a:rPr lang="en-US" dirty="0" smtClean="0"/>
              <a:t>Browser.</a:t>
            </a:r>
          </a:p>
          <a:p>
            <a:pPr lvl="1"/>
            <a:r>
              <a:rPr lang="el-GR" dirty="0" smtClean="0"/>
              <a:t>Μπορούμε να δώσουμε όνομα σε ένα παράθυρο όπου ανοίγει ένα έγγραφο </a:t>
            </a:r>
            <a:r>
              <a:rPr lang="en-US" dirty="0" smtClean="0"/>
              <a:t>HTML</a:t>
            </a:r>
            <a:r>
              <a:rPr lang="el-GR" dirty="0" smtClean="0"/>
              <a:t> με τον κώδικα:</a:t>
            </a:r>
            <a:endParaRPr lang="en-US" dirty="0" smtClean="0"/>
          </a:p>
          <a:p>
            <a:pPr lvl="1"/>
            <a:endParaRPr lang="en-US" dirty="0" smtClean="0"/>
          </a:p>
          <a:p>
            <a:pPr lvl="2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Electra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…&lt;/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body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2" algn="ctr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l-GR" dirty="0" smtClean="0"/>
              <a:t>Προκαθορισμένες τιμές:</a:t>
            </a:r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_blank</a:t>
            </a:r>
            <a:r>
              <a:rPr lang="el-GR" dirty="0" smtClean="0"/>
              <a:t>: Άνοιγμα πόρου σε νέο παράθυρο.</a:t>
            </a:r>
            <a:endParaRPr lang="en-US" dirty="0" smtClean="0"/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_self</a:t>
            </a:r>
            <a:r>
              <a:rPr lang="en-US" dirty="0" smtClean="0"/>
              <a:t>:</a:t>
            </a:r>
            <a:r>
              <a:rPr lang="el-GR" dirty="0" smtClean="0"/>
              <a:t> Άνοιγμα πόρου στο ίδιο παράθυρο ή </a:t>
            </a:r>
            <a:r>
              <a:rPr lang="en-US" dirty="0" smtClean="0"/>
              <a:t>Frame (</a:t>
            </a:r>
            <a:r>
              <a:rPr lang="el-GR" dirty="0" smtClean="0"/>
              <a:t>εξ’ ορισμού τιμή).</a:t>
            </a:r>
            <a:endParaRPr lang="en-US" dirty="0" smtClean="0"/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_parent</a:t>
            </a:r>
            <a:r>
              <a:rPr lang="en-US" dirty="0" smtClean="0"/>
              <a:t>:</a:t>
            </a:r>
            <a:r>
              <a:rPr lang="el-GR" dirty="0" smtClean="0"/>
              <a:t> Άνοιγμα πόρου στο γονικό </a:t>
            </a:r>
            <a:r>
              <a:rPr lang="en-US" dirty="0" smtClean="0"/>
              <a:t>Frame </a:t>
            </a:r>
            <a:r>
              <a:rPr lang="el-GR" dirty="0" smtClean="0"/>
              <a:t>του τρέχοντος </a:t>
            </a:r>
            <a:r>
              <a:rPr lang="en-US" dirty="0" smtClean="0"/>
              <a:t>Frame </a:t>
            </a:r>
            <a:r>
              <a:rPr lang="el-GR" dirty="0" smtClean="0"/>
              <a:t>στο οποίο βρίσκεται ο υπερσύνδεσμος.</a:t>
            </a:r>
            <a:endParaRPr lang="en-US" dirty="0" smtClean="0"/>
          </a:p>
          <a:p>
            <a:pPr lvl="1"/>
            <a:r>
              <a:rPr lang="en-US" b="1" dirty="0" smtClean="0">
                <a:latin typeface="Consolas" pitchFamily="49" charset="0"/>
                <a:cs typeface="Consolas" pitchFamily="49" charset="0"/>
              </a:rPr>
              <a:t>_top</a:t>
            </a:r>
            <a:r>
              <a:rPr lang="en-US" dirty="0" smtClean="0"/>
              <a:t>:</a:t>
            </a:r>
            <a:r>
              <a:rPr lang="el-GR" dirty="0" smtClean="0"/>
              <a:t> Άνοιγμα πόρου στο ανώτερο ιεραρχικά </a:t>
            </a:r>
            <a:r>
              <a:rPr lang="en-US" dirty="0" smtClean="0"/>
              <a:t>Frame </a:t>
            </a:r>
            <a:r>
              <a:rPr lang="el-GR" dirty="0" smtClean="0"/>
              <a:t>του </a:t>
            </a:r>
            <a:r>
              <a:rPr lang="en-US" dirty="0" err="1" smtClean="0"/>
              <a:t>FrameSet</a:t>
            </a:r>
            <a:r>
              <a:rPr lang="en-US" dirty="0" smtClean="0"/>
              <a:t> (</a:t>
            </a:r>
            <a:r>
              <a:rPr lang="el-GR" dirty="0" smtClean="0"/>
              <a:t>αντικαθιστά το </a:t>
            </a:r>
            <a:r>
              <a:rPr lang="en-US" dirty="0" err="1" smtClean="0"/>
              <a:t>FrameSet</a:t>
            </a:r>
            <a:r>
              <a:rPr lang="en-US" dirty="0" smtClean="0"/>
              <a:t> </a:t>
            </a:r>
            <a:r>
              <a:rPr lang="el-GR" dirty="0" smtClean="0"/>
              <a:t>στον </a:t>
            </a:r>
            <a:r>
              <a:rPr lang="en-US" dirty="0" smtClean="0"/>
              <a:t>Browser).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186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8" y="642918"/>
            <a:ext cx="638194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 Εικόνων και Υπερσυνδέσεων</a:t>
            </a:r>
            <a:endParaRPr lang="el-G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Τις τρεις πρώτες εικόνες που έχουν τοποθετηθεί σε ξεχωριστά κελιά πίνακα μαζί με κείμενο.</a:t>
            </a:r>
          </a:p>
          <a:p>
            <a:r>
              <a:rPr lang="el-GR" dirty="0" smtClean="0"/>
              <a:t>Τη διαφορά μεταξύ απλού κειμένου και κείμενο με υπερσύνδεσμο. Οι περισσότεροι </a:t>
            </a:r>
            <a:r>
              <a:rPr lang="en-US" dirty="0" smtClean="0"/>
              <a:t>Browsers </a:t>
            </a:r>
            <a:r>
              <a:rPr lang="el-GR" dirty="0" smtClean="0"/>
              <a:t>χρωματίζουν διαφορετικά τους υπερσυνδέσμους που έχουμε ήδη επισκεφθεί.</a:t>
            </a:r>
          </a:p>
          <a:p>
            <a:r>
              <a:rPr lang="el-GR" dirty="0" smtClean="0"/>
              <a:t>Η εικόνα με υπερσύνδεσμο δείχνει σαν απλή εικόνα, μέχρι να την επιλέξει ο χρήστης με το ποντίκι του.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Κώδικας Σελίδας Εικόνων και Υπερσυνδέσεων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Τις δηλώσεις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width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height</a:t>
            </a:r>
            <a:r>
              <a:rPr lang="en-US" dirty="0" smtClean="0"/>
              <a:t>. </a:t>
            </a:r>
            <a:r>
              <a:rPr lang="el-GR" dirty="0" smtClean="0"/>
              <a:t>Επηρεάζουν μόνο το οπτικό μέγεθος στο </a:t>
            </a:r>
            <a:r>
              <a:rPr lang="en-US" dirty="0" smtClean="0"/>
              <a:t>Browser </a:t>
            </a:r>
            <a:r>
              <a:rPr lang="el-GR" dirty="0" smtClean="0"/>
              <a:t>και όχι το πραγματικό μέγεθος της εικόνας που μεταφέρεται.</a:t>
            </a:r>
          </a:p>
          <a:p>
            <a:r>
              <a:rPr lang="el-GR" dirty="0" smtClean="0"/>
              <a:t>Την ενθυλάκωση του στοιχείου που γίνεται υπερσύνδεσμος.</a:t>
            </a:r>
          </a:p>
          <a:p>
            <a:r>
              <a:rPr lang="el-GR" dirty="0" smtClean="0"/>
              <a:t>Τη διαφορά στα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lang="en-US" dirty="0" smtClean="0"/>
              <a:t> </a:t>
            </a:r>
            <a:r>
              <a:rPr lang="el-GR" dirty="0" smtClean="0"/>
              <a:t> ανάλογα με το που βρίσκεται ο πόρος (</a:t>
            </a:r>
            <a:r>
              <a:rPr lang="en-US" dirty="0" smtClean="0"/>
              <a:t>URL).</a:t>
            </a:r>
            <a:endParaRPr lang="el-GR" dirty="0" smtClean="0"/>
          </a:p>
          <a:p>
            <a:r>
              <a:rPr lang="el-GR" dirty="0" smtClean="0"/>
              <a:t>Την ιδιότητα </a:t>
            </a:r>
            <a:r>
              <a:rPr lang="en-US" dirty="0" smtClean="0"/>
              <a:t>target</a:t>
            </a:r>
            <a:r>
              <a:rPr lang="el-GR" dirty="0" smtClean="0"/>
              <a:t> σε σχέση</a:t>
            </a:r>
            <a:r>
              <a:rPr lang="en-US" dirty="0" smtClean="0"/>
              <a:t> </a:t>
            </a:r>
            <a:r>
              <a:rPr lang="el-GR" dirty="0" smtClean="0"/>
              <a:t>με τα </a:t>
            </a:r>
            <a:r>
              <a:rPr lang="en-US" dirty="0" smtClean="0"/>
              <a:t>Frames.</a:t>
            </a:r>
            <a:endParaRPr lang="el-GR" dirty="0"/>
          </a:p>
        </p:txBody>
      </p:sp>
      <p:pic>
        <p:nvPicPr>
          <p:cNvPr id="7" name="Picture 5" descr="Παραδείγματα χρήσης της HTML Νο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760"/>
          <a:stretch>
            <a:fillRect/>
          </a:stretch>
        </p:blipFill>
        <p:spPr>
          <a:xfrm>
            <a:off x="3167712" y="714355"/>
            <a:ext cx="6537816" cy="5522957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Σύνθεση Κώδικα </a:t>
            </a:r>
            <a:r>
              <a:rPr lang="en-US" dirty="0" smtClean="0"/>
              <a:t>HTML </a:t>
            </a:r>
            <a:r>
              <a:rPr lang="el-GR" dirty="0" smtClean="0"/>
              <a:t>σε Σελίδα </a:t>
            </a:r>
            <a:r>
              <a:rPr lang="en-US" dirty="0" smtClean="0"/>
              <a:t>Web</a:t>
            </a:r>
            <a:endParaRPr lang="el-G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83EB-924D-44B2-A23A-86A49A5449BE}" type="slidenum">
              <a:rPr lang="el-GR"/>
              <a:pPr/>
              <a:t>5</a:t>
            </a:fld>
            <a:endParaRPr lang="el-GR"/>
          </a:p>
        </p:txBody>
      </p:sp>
      <p:pic>
        <p:nvPicPr>
          <p:cNvPr id="87047" name="Picture 7" descr="Παραδείγματα χρήσης της HTML Νο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1034" y="2500306"/>
            <a:ext cx="4726660" cy="37862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895350" y="1571612"/>
            <a:ext cx="3486146" cy="920761"/>
          </a:xfrm>
          <a:prstGeom prst="line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881034" y="6072206"/>
            <a:ext cx="3500462" cy="214314"/>
          </a:xfrm>
          <a:prstGeom prst="line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5595942" y="6072206"/>
            <a:ext cx="3929090" cy="214314"/>
          </a:xfrm>
          <a:prstGeom prst="line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051" name="AutoShape 11"/>
          <p:cNvSpPr>
            <a:spLocks/>
          </p:cNvSpPr>
          <p:nvPr/>
        </p:nvSpPr>
        <p:spPr bwMode="auto">
          <a:xfrm>
            <a:off x="2238356" y="1357298"/>
            <a:ext cx="2000264" cy="714380"/>
          </a:xfrm>
          <a:prstGeom prst="borderCallout2">
            <a:avLst>
              <a:gd name="adj1" fmla="val 116706"/>
              <a:gd name="adj2" fmla="val 51331"/>
              <a:gd name="adj3" fmla="val 135200"/>
              <a:gd name="adj4" fmla="val 51259"/>
              <a:gd name="adj5" fmla="val 134877"/>
              <a:gd name="adj6" fmla="val 107644"/>
            </a:avLst>
          </a:prstGeom>
          <a:ln w="19050">
            <a:headEnd/>
            <a:tailEnd type="triangle"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z="1200" dirty="0" smtClean="0"/>
              <a:t>Εμφανιζόμενη σελίδα στο </a:t>
            </a:r>
            <a:r>
              <a:rPr lang="en-US" sz="1200" dirty="0" smtClean="0"/>
              <a:t>Web Browser</a:t>
            </a:r>
            <a:r>
              <a:rPr lang="el-GR" sz="1200" dirty="0" smtClean="0"/>
              <a:t> (μορφοποιημένο έγγραφο)</a:t>
            </a:r>
            <a:endParaRPr lang="el-GR" sz="1200" dirty="0"/>
          </a:p>
        </p:txBody>
      </p:sp>
      <p:sp>
        <p:nvSpPr>
          <p:cNvPr id="87052" name="AutoShape 12"/>
          <p:cNvSpPr>
            <a:spLocks/>
          </p:cNvSpPr>
          <p:nvPr/>
        </p:nvSpPr>
        <p:spPr bwMode="auto">
          <a:xfrm>
            <a:off x="238092" y="1428736"/>
            <a:ext cx="1857388" cy="857256"/>
          </a:xfrm>
          <a:prstGeom prst="borderCallout2">
            <a:avLst>
              <a:gd name="adj1" fmla="val 108512"/>
              <a:gd name="adj2" fmla="val 11149"/>
              <a:gd name="adj3" fmla="val 199375"/>
              <a:gd name="adj4" fmla="val 10777"/>
              <a:gd name="adj5" fmla="val 200099"/>
              <a:gd name="adj6" fmla="val 35675"/>
            </a:avLst>
          </a:prstGeom>
          <a:ln w="19050">
            <a:headEnd/>
            <a:tailEnd type="triangle"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z="1200" dirty="0" smtClean="0"/>
              <a:t>Πηγαίος κώδικας</a:t>
            </a:r>
          </a:p>
          <a:p>
            <a:pPr algn="ctr"/>
            <a:r>
              <a:rPr lang="el-GR" sz="1200" dirty="0" smtClean="0"/>
              <a:t>εγγράφου </a:t>
            </a:r>
            <a:r>
              <a:rPr lang="en-US" sz="1200" dirty="0" smtClean="0"/>
              <a:t>HTML</a:t>
            </a:r>
            <a:r>
              <a:rPr lang="el-GR" sz="1200" dirty="0" smtClean="0"/>
              <a:t> που μεταφέρεται στο δίκτυο (καθαρό κείμενο)</a:t>
            </a:r>
            <a:endParaRPr lang="el-GR" sz="12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6" y="1571612"/>
            <a:ext cx="5143536" cy="44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ΜΙΑ ΠΑΛΑΙΩΜΕΝΗ ΚΑΙ ΣΧΕΔΟΝ ΞΕΧΑΣΜΕΝΗ ΤΕΧΝΙΚΗ ΣΧΕΔΙΑΣΗ ΙΣΤΟΣΕΛΙΔΩΝ, Η ΟΠΟΙΑ ΚΑΛΟ ΘΑ ΕΊΝΑΙ ΝΑ ΑΠΟΦΕΥΓΕΤΑΙ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D35-A9BA-4C79-B764-328795A05779}" type="slidenum">
              <a:rPr lang="el-GR"/>
              <a:pPr/>
              <a:t>50</a:t>
            </a:fld>
            <a:endParaRPr lang="el-GR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Πλαίσια Εγγράφων - </a:t>
            </a:r>
            <a:r>
              <a:rPr lang="en-US" dirty="0" smtClean="0"/>
              <a:t>Framesets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Πλαίσια - </a:t>
            </a:r>
            <a:r>
              <a:rPr lang="en-US" dirty="0"/>
              <a:t>Frames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D35-A9BA-4C79-B764-328795A05779}" type="slidenum">
              <a:rPr lang="el-GR"/>
              <a:pPr/>
              <a:t>51</a:t>
            </a:fld>
            <a:endParaRPr lang="el-GR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Χρησιμοποιούνται για την ομαδοποίηση πολλαπλών εμφανιζομένων εγγράφων </a:t>
            </a:r>
            <a:r>
              <a:rPr lang="en-US" sz="2400" dirty="0"/>
              <a:t>HTML</a:t>
            </a:r>
            <a:r>
              <a:rPr lang="el-GR" sz="2400" dirty="0"/>
              <a:t> σε μορφή πλακιδίων</a:t>
            </a:r>
          </a:p>
          <a:p>
            <a:r>
              <a:rPr lang="el-GR" sz="2400" dirty="0"/>
              <a:t>Αποτελούνται από ανεξάρτητα έγγραφα </a:t>
            </a:r>
            <a:r>
              <a:rPr lang="en-US" sz="2400" dirty="0"/>
              <a:t>HTML</a:t>
            </a:r>
            <a:r>
              <a:rPr lang="el-GR" sz="2400" dirty="0"/>
              <a:t> που ενώνονται από ένα κεντρικό αρχείο που ορίζει την διάταξη τους σε </a:t>
            </a:r>
            <a:r>
              <a:rPr lang="el-GR" sz="2400" dirty="0" smtClean="0"/>
              <a:t>πλαίσια (</a:t>
            </a:r>
            <a:r>
              <a:rPr lang="en-US" sz="2400" dirty="0" err="1" smtClean="0"/>
              <a:t>FrameSet</a:t>
            </a:r>
            <a:r>
              <a:rPr lang="en-US" sz="2400" dirty="0" smtClean="0"/>
              <a:t> </a:t>
            </a:r>
            <a:r>
              <a:rPr lang="el-GR" sz="2400" dirty="0" smtClean="0"/>
              <a:t>αρχείο)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</a:t>
            </a:r>
            <a:r>
              <a:rPr lang="en-US" sz="1400" dirty="0" smtClean="0">
                <a:sym typeface="Webdings"/>
              </a:rPr>
              <a:t>181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800"/>
              <a:t>Παράδειγμα Τυπικής Μορφής </a:t>
            </a:r>
            <a:r>
              <a:rPr lang="en-US" sz="3800"/>
              <a:t>Frameset</a:t>
            </a:r>
            <a:endParaRPr lang="el-GR" sz="380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F970-83B9-4E49-8F8B-7201A5BCF683}" type="slidenum">
              <a:rPr lang="el-GR"/>
              <a:pPr/>
              <a:t>52</a:t>
            </a:fld>
            <a:endParaRPr lang="el-GR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61988" y="1608156"/>
            <a:ext cx="6238875" cy="43926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l-GR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952472" y="2767025"/>
            <a:ext cx="2071702" cy="2951162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l-GR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952472" y="1831988"/>
            <a:ext cx="5643602" cy="935037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l-GR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024175" y="2767025"/>
            <a:ext cx="3571900" cy="2952750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l-GR"/>
          </a:p>
        </p:txBody>
      </p:sp>
      <p:sp>
        <p:nvSpPr>
          <p:cNvPr id="75786" name="AutoShape 10"/>
          <p:cNvSpPr>
            <a:spLocks/>
          </p:cNvSpPr>
          <p:nvPr/>
        </p:nvSpPr>
        <p:spPr bwMode="auto">
          <a:xfrm>
            <a:off x="7292975" y="1752618"/>
            <a:ext cx="2028825" cy="936625"/>
          </a:xfrm>
          <a:prstGeom prst="borderCallout2">
            <a:avLst>
              <a:gd name="adj1" fmla="val 12204"/>
              <a:gd name="adj2" fmla="val -4069"/>
              <a:gd name="adj3" fmla="val 12204"/>
              <a:gd name="adj4" fmla="val -15861"/>
              <a:gd name="adj5" fmla="val 42542"/>
              <a:gd name="adj6" fmla="val -28074"/>
            </a:avLst>
          </a:prstGeom>
          <a:ln w="19050">
            <a:headEnd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FrameSet</a:t>
            </a:r>
            <a:endParaRPr lang="el-GR" dirty="0"/>
          </a:p>
          <a:p>
            <a:pPr algn="ctr"/>
            <a:r>
              <a:rPr lang="el-GR" dirty="0"/>
              <a:t>Αρχείο ορισμού</a:t>
            </a:r>
          </a:p>
          <a:p>
            <a:pPr algn="ctr"/>
            <a:r>
              <a:rPr lang="en-US" dirty="0"/>
              <a:t>Frames</a:t>
            </a:r>
            <a:endParaRPr lang="el-GR" dirty="0"/>
          </a:p>
        </p:txBody>
      </p:sp>
      <p:sp>
        <p:nvSpPr>
          <p:cNvPr id="75787" name="AutoShape 11"/>
          <p:cNvSpPr>
            <a:spLocks/>
          </p:cNvSpPr>
          <p:nvPr/>
        </p:nvSpPr>
        <p:spPr bwMode="auto">
          <a:xfrm>
            <a:off x="7292975" y="2832118"/>
            <a:ext cx="2028825" cy="609600"/>
          </a:xfrm>
          <a:prstGeom prst="borderCallout2">
            <a:avLst>
              <a:gd name="adj1" fmla="val 18750"/>
              <a:gd name="adj2" fmla="val -4069"/>
              <a:gd name="adj3" fmla="val 18750"/>
              <a:gd name="adj4" fmla="val -22986"/>
              <a:gd name="adj5" fmla="val -94009"/>
              <a:gd name="adj6" fmla="val -42750"/>
            </a:avLst>
          </a:prstGeom>
          <a:ln>
            <a:headEnd/>
            <a:tailEnd type="triangl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Top Frame</a:t>
            </a:r>
            <a:endParaRPr lang="el-GR" dirty="0"/>
          </a:p>
        </p:txBody>
      </p:sp>
      <p:sp>
        <p:nvSpPr>
          <p:cNvPr id="75788" name="AutoShape 12"/>
          <p:cNvSpPr>
            <a:spLocks/>
          </p:cNvSpPr>
          <p:nvPr/>
        </p:nvSpPr>
        <p:spPr bwMode="auto">
          <a:xfrm>
            <a:off x="7292975" y="3552843"/>
            <a:ext cx="2028825" cy="609600"/>
          </a:xfrm>
          <a:prstGeom prst="borderCallout2">
            <a:avLst>
              <a:gd name="adj1" fmla="val 18750"/>
              <a:gd name="adj2" fmla="val -4069"/>
              <a:gd name="adj3" fmla="val 18750"/>
              <a:gd name="adj4" fmla="val -27653"/>
              <a:gd name="adj5" fmla="val -26565"/>
              <a:gd name="adj6" fmla="val -52500"/>
            </a:avLst>
          </a:prstGeom>
          <a:ln>
            <a:headEnd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Main Frame</a:t>
            </a:r>
            <a:endParaRPr lang="el-GR"/>
          </a:p>
        </p:txBody>
      </p:sp>
      <p:sp>
        <p:nvSpPr>
          <p:cNvPr id="75789" name="AutoShape 13"/>
          <p:cNvSpPr>
            <a:spLocks/>
          </p:cNvSpPr>
          <p:nvPr/>
        </p:nvSpPr>
        <p:spPr bwMode="auto">
          <a:xfrm>
            <a:off x="7292975" y="4345006"/>
            <a:ext cx="2028825" cy="609600"/>
          </a:xfrm>
          <a:prstGeom prst="borderCallout2">
            <a:avLst>
              <a:gd name="adj1" fmla="val 18750"/>
              <a:gd name="adj2" fmla="val -4069"/>
              <a:gd name="adj3" fmla="val 18750"/>
              <a:gd name="adj4" fmla="val -113912"/>
              <a:gd name="adj5" fmla="val -123176"/>
              <a:gd name="adj6" fmla="val -229519"/>
            </a:avLst>
          </a:prstGeom>
          <a:ln>
            <a:headEnd/>
            <a:tailEnd type="triangle" w="lg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Left Frame</a:t>
            </a:r>
            <a:endParaRPr lang="el-GR" dirty="0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1520825" y="1824056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1209675" y="2112981"/>
            <a:ext cx="623888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400"/>
              <a:t>80px</a:t>
            </a:r>
            <a:endParaRPr lang="el-GR" sz="1400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974725" y="4489468"/>
            <a:ext cx="2028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1600200" y="4345006"/>
            <a:ext cx="623888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400" dirty="0"/>
              <a:t>120px</a:t>
            </a:r>
            <a:endParaRPr lang="el-GR" sz="1400" dirty="0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 flipH="1">
            <a:off x="3024174" y="4992706"/>
            <a:ext cx="3587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4322766" y="4776806"/>
            <a:ext cx="1130300" cy="504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l-GR" sz="1400"/>
              <a:t>Υπόλοιπο Σελίδας</a:t>
            </a:r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1520825" y="2760681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1023909" y="3300431"/>
            <a:ext cx="1000133" cy="504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l-GR" sz="1400" dirty="0"/>
              <a:t>Υπόλοιπο Σελίδας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el-GR" dirty="0"/>
              <a:t>Κώδικας </a:t>
            </a:r>
            <a:r>
              <a:rPr lang="en-US" dirty="0" err="1"/>
              <a:t>FrameSet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92E7-5372-44D0-BB0A-9B21B25F8335}" type="slidenum">
              <a:rPr lang="el-GR"/>
              <a:pPr/>
              <a:t>53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38158" y="1527048"/>
            <a:ext cx="8643998" cy="4759472"/>
          </a:xfrm>
        </p:spPr>
        <p:txBody>
          <a:bodyPr>
            <a:noAutofit/>
          </a:bodyPr>
          <a:lstStyle/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head&gt;&lt;title&gt;Παράδειγμα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Χρήσης Πλαισίων σε 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title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&gt;&lt;/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>
              <a:buFont typeface="Wingdings" pitchFamily="2" charset="2"/>
              <a:buNone/>
            </a:pPr>
            <a:endParaRPr lang="el-GR" sz="1500" dirty="0" smtClean="0">
              <a:latin typeface="Consolas" pitchFamily="49" charset="0"/>
              <a:cs typeface="Consolas" pitchFamily="49" charset="0"/>
            </a:endParaRP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frameset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rows="80,*"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cols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="*"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frameborder="no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border="0"&gt;</a:t>
            </a: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 &lt;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src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top.html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name="topFrame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scrolling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o"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noresize="noresize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title="topFrame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363538" indent="-363538">
              <a:buFont typeface="Wingdings" pitchFamily="2" charset="2"/>
              <a:buNone/>
            </a:pPr>
            <a:endParaRPr lang="el-GR" sz="1500" dirty="0" smtClean="0">
              <a:latin typeface="Consolas" pitchFamily="49" charset="0"/>
              <a:cs typeface="Consolas" pitchFamily="49" charset="0"/>
            </a:endParaRP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 &lt;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frameset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cols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12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0,*"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frameborder="no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border="0" framespacing="0"&gt;</a:t>
            </a: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   &lt;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src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left.html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name="leftFrame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scrolling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o"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noresize="noresize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title="leftFrame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   &lt;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src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main.html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name="mainFrame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 " 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title="mainFrame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"&gt;</a:t>
            </a: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 &lt;/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frameset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>
              <a:buFont typeface="Wingdings" pitchFamily="2" charset="2"/>
              <a:buNone/>
            </a:pPr>
            <a:endParaRPr lang="el-GR" sz="1500" dirty="0" smtClean="0">
              <a:latin typeface="Consolas" pitchFamily="49" charset="0"/>
              <a:cs typeface="Consolas" pitchFamily="49" charset="0"/>
            </a:endParaRP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frameset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>
              <a:buFont typeface="Wingdings" pitchFamily="2" charset="2"/>
              <a:buNone/>
            </a:pPr>
            <a:endParaRPr lang="en-US" sz="1500" dirty="0" smtClean="0">
              <a:latin typeface="Consolas" pitchFamily="49" charset="0"/>
              <a:cs typeface="Consolas" pitchFamily="49" charset="0"/>
            </a:endParaRP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noframes&gt;&lt;body&gt;Κείμενο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 για 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browsers 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που δεν υποστηρίζουν 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frames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body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&gt;&lt;/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noframes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63538" indent="-363538">
              <a:buFont typeface="Wingdings" pitchFamily="2" charset="2"/>
              <a:buNone/>
            </a:pP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500" dirty="0" err="1" smtClean="0"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500" dirty="0" smtClean="0">
                <a:latin typeface="Consolas" pitchFamily="49" charset="0"/>
                <a:cs typeface="Consolas" pitchFamily="49" charset="0"/>
              </a:rPr>
              <a:t>&gt;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309530" y="2492896"/>
            <a:ext cx="428628" cy="2664296"/>
          </a:xfrm>
          <a:prstGeom prst="leftBracket">
            <a:avLst/>
          </a:prstGeom>
          <a:ln w="19050" cap="rnd">
            <a:bevel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Left Bracket 13"/>
          <p:cNvSpPr/>
          <p:nvPr/>
        </p:nvSpPr>
        <p:spPr>
          <a:xfrm>
            <a:off x="560512" y="3573016"/>
            <a:ext cx="249084" cy="1008112"/>
          </a:xfrm>
          <a:prstGeom prst="leftBracket">
            <a:avLst/>
          </a:prstGeom>
          <a:ln w="19050">
            <a:bevel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Εμφανιζόμενες παράμετροι </a:t>
            </a:r>
            <a:r>
              <a:rPr lang="en-US" dirty="0"/>
              <a:t>tags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351-AF39-4AB7-9C81-78F738FCF496}" type="slidenum">
              <a:rPr lang="el-GR"/>
              <a:pPr/>
              <a:t>54</a:t>
            </a:fld>
            <a:endParaRPr lang="el-GR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5282" y="1643050"/>
            <a:ext cx="8650318" cy="4241161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l-GR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rows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80,*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80000"/>
              </a:lnSpc>
            </a:pPr>
            <a:r>
              <a:rPr lang="el-GR" sz="1600" dirty="0">
                <a:solidFill>
                  <a:srgbClr val="000000"/>
                </a:solidFill>
              </a:rPr>
              <a:t>Πρώτο πλαίσιο ύψους 80</a:t>
            </a:r>
            <a:r>
              <a:rPr lang="en-US" sz="1600" dirty="0" err="1">
                <a:solidFill>
                  <a:srgbClr val="000000"/>
                </a:solidFill>
              </a:rPr>
              <a:t>px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l-GR" sz="1600" dirty="0">
                <a:solidFill>
                  <a:srgbClr val="000000"/>
                </a:solidFill>
              </a:rPr>
              <a:t>επόμενο πλαίσιο καταλαμβάνει την υπόλοιπη σελίδα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cols</a:t>
            </a:r>
            <a:r>
              <a:rPr lang="el-GR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12</a:t>
            </a:r>
            <a:r>
              <a:rPr lang="el-GR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,*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l-GR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80000"/>
              </a:lnSpc>
            </a:pPr>
            <a:r>
              <a:rPr lang="el-GR" sz="1600" dirty="0">
                <a:solidFill>
                  <a:srgbClr val="000000"/>
                </a:solidFill>
              </a:rPr>
              <a:t>Πρώτο πλαίσιο πλάτους 120</a:t>
            </a:r>
            <a:r>
              <a:rPr lang="en-US" sz="1600" dirty="0" err="1">
                <a:solidFill>
                  <a:srgbClr val="000000"/>
                </a:solidFill>
              </a:rPr>
              <a:t>px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  <a:r>
              <a:rPr lang="el-GR" sz="1600" dirty="0">
                <a:solidFill>
                  <a:srgbClr val="000000"/>
                </a:solidFill>
              </a:rPr>
              <a:t> επόμενο πλαίσιο καταλαμβάνει την υπόλοιπη σελίδα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src</a:t>
            </a:r>
            <a:r>
              <a:rPr lang="el-GR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top.html"</a:t>
            </a:r>
            <a:endParaRPr lang="el-GR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80000"/>
              </a:lnSpc>
            </a:pPr>
            <a:r>
              <a:rPr lang="el-GR" sz="1600" dirty="0">
                <a:solidFill>
                  <a:srgbClr val="000000"/>
                </a:solidFill>
              </a:rPr>
              <a:t>Ορισμός εμφανιζομένου εγγράφου </a:t>
            </a:r>
            <a:r>
              <a:rPr lang="en-US" sz="1600" dirty="0">
                <a:solidFill>
                  <a:srgbClr val="000000"/>
                </a:solidFill>
              </a:rPr>
              <a:t>HTML</a:t>
            </a:r>
            <a:r>
              <a:rPr lang="el-GR" sz="1600" dirty="0">
                <a:solidFill>
                  <a:srgbClr val="000000"/>
                </a:solidFill>
              </a:rPr>
              <a:t> στο πλαίσιο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leftFrame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l-GR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80000"/>
              </a:lnSpc>
            </a:pPr>
            <a:r>
              <a:rPr lang="el-GR" sz="1600" dirty="0">
                <a:solidFill>
                  <a:srgbClr val="000000"/>
                </a:solidFill>
              </a:rPr>
              <a:t>Ονομασία αντικειμένου πλαισίου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scrolling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No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l-GR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80000"/>
              </a:lnSpc>
            </a:pPr>
            <a:r>
              <a:rPr lang="el-GR" sz="1600" dirty="0">
                <a:solidFill>
                  <a:srgbClr val="000000"/>
                </a:solidFill>
              </a:rPr>
              <a:t>Δεν εμφανίζεται μπάρα κύλισης όταν το περιεχόμενο δεν χωράει στο πλαίσιο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noresize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noresize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l-GR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80000"/>
              </a:lnSpc>
            </a:pPr>
            <a:r>
              <a:rPr lang="el-GR" sz="1600" dirty="0">
                <a:solidFill>
                  <a:srgbClr val="000000"/>
                </a:solidFill>
              </a:rPr>
              <a:t>Μη επαναπροσδιοριζόμενο μέγεθος πλαισίου (σταθερό) με την αλλαγή του μεγέθους του παραθύρου του </a:t>
            </a:r>
            <a:r>
              <a:rPr lang="en-US" sz="1600" dirty="0">
                <a:solidFill>
                  <a:srgbClr val="000000"/>
                </a:solidFill>
              </a:rPr>
              <a:t>Browser</a:t>
            </a:r>
          </a:p>
          <a:p>
            <a:pPr>
              <a:lnSpc>
                <a:spcPct val="80000"/>
              </a:lnSpc>
            </a:pPr>
            <a:r>
              <a:rPr lang="el-GR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frameborder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no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l-GR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80000"/>
              </a:lnSpc>
            </a:pPr>
            <a:r>
              <a:rPr lang="el-GR" sz="1600" dirty="0">
                <a:solidFill>
                  <a:srgbClr val="000000"/>
                </a:solidFill>
              </a:rPr>
              <a:t>Εμφάνιση διαχωριστικής γραμμής ανάμεσα στα πλαίσια</a:t>
            </a:r>
          </a:p>
          <a:p>
            <a:pPr>
              <a:lnSpc>
                <a:spcPct val="80000"/>
              </a:lnSpc>
            </a:pPr>
            <a:r>
              <a:rPr lang="el-GR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border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l-GR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"</a:t>
            </a:r>
            <a:endParaRPr lang="el-GR" sz="1600" dirty="0" err="1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80000"/>
              </a:lnSpc>
            </a:pPr>
            <a:r>
              <a:rPr lang="el-GR" sz="1600" dirty="0">
                <a:solidFill>
                  <a:srgbClr val="000000"/>
                </a:solidFill>
              </a:rPr>
              <a:t>Απόσταση σε </a:t>
            </a:r>
            <a:r>
              <a:rPr lang="en-US" sz="1600" dirty="0">
                <a:solidFill>
                  <a:srgbClr val="000000"/>
                </a:solidFill>
              </a:rPr>
              <a:t>pixels </a:t>
            </a:r>
            <a:r>
              <a:rPr lang="el-GR" sz="1600" dirty="0">
                <a:solidFill>
                  <a:srgbClr val="000000"/>
                </a:solidFill>
              </a:rPr>
              <a:t>ανάμεσα στα πλαίσια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Χρήσης Πλαισίων</a:t>
            </a:r>
            <a:endParaRPr lang="el-G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 smtClean="0"/>
              <a:t>Παρατηρήστε:</a:t>
            </a:r>
          </a:p>
          <a:p>
            <a:r>
              <a:rPr lang="el-GR" dirty="0" smtClean="0"/>
              <a:t>Τα σημεία "ραφής".</a:t>
            </a:r>
          </a:p>
          <a:p>
            <a:r>
              <a:rPr lang="el-GR" dirty="0" smtClean="0"/>
              <a:t>Το ξεχωριστό χρώμα και περιεχόμενο του κάθε πλαισίου.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8" y="642918"/>
            <a:ext cx="63945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ΔΗΜΙΟΥΡΓΙΑ ΕΓΓΡΑΦΩΝ ΓΙΑ ΤΟΝ ΠΑΓΚΟΣΜΙΟ ΙΣΤΟ</a:t>
            </a:r>
          </a:p>
          <a:p>
            <a:endParaRPr lang="el-GR" dirty="0" smtClean="0"/>
          </a:p>
          <a:p>
            <a:r>
              <a:rPr lang="el-GR" dirty="0" smtClean="0"/>
              <a:t>ΤΥΠΟΙ ΕΡΓΑΛΕΙΩΝ ΚΑΙ ΤΕΧΝΙΚΕΣ ΣΧΕΔΙΑΣΗΣ</a:t>
            </a:r>
          </a:p>
          <a:p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Εγγράφων </a:t>
            </a:r>
            <a:r>
              <a:rPr lang="en-US" dirty="0" smtClean="0"/>
              <a:t>HTML</a:t>
            </a:r>
            <a:r>
              <a:rPr lang="el-GR" dirty="0" smtClean="0"/>
              <a:t>/</a:t>
            </a:r>
            <a:r>
              <a:rPr lang="en-US" dirty="0" smtClean="0"/>
              <a:t>XHTML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Εργαλεία ανάπτυξης σελίδων </a:t>
            </a:r>
            <a:r>
              <a:rPr lang="en-US" dirty="0" smtClean="0"/>
              <a:t>HTML</a:t>
            </a:r>
            <a:endParaRPr lang="el-GR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EFA1-CBB3-4CB4-B9BF-620A1F6145AE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7" name="Tex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Επεξεργαστές Κειμένου</a:t>
            </a:r>
            <a:r>
              <a:rPr lang="en-US" dirty="0" smtClean="0"/>
              <a:t> – Text Editors</a:t>
            </a:r>
            <a:endParaRPr lang="el-GR" dirty="0" smtClean="0"/>
          </a:p>
          <a:p>
            <a:r>
              <a:rPr lang="el-GR" dirty="0" smtClean="0"/>
              <a:t>Επεξεργαστές </a:t>
            </a:r>
            <a:r>
              <a:rPr lang="en-US" dirty="0" smtClean="0"/>
              <a:t>HTML – HTML Editors</a:t>
            </a:r>
          </a:p>
          <a:p>
            <a:r>
              <a:rPr lang="el-GR" dirty="0" smtClean="0"/>
              <a:t>Εφαρμογές Άμεσης Οπτικής Σχεδίασης – </a:t>
            </a:r>
            <a:r>
              <a:rPr lang="en-US" dirty="0" smtClean="0"/>
              <a:t>Design Tools</a:t>
            </a:r>
            <a:r>
              <a:rPr lang="el-GR" dirty="0" smtClean="0"/>
              <a:t> </a:t>
            </a:r>
            <a:r>
              <a:rPr lang="en-US" dirty="0" smtClean="0"/>
              <a:t>WYSIWYG</a:t>
            </a:r>
            <a:r>
              <a:rPr lang="el-GR" dirty="0" smtClean="0"/>
              <a:t> (</a:t>
            </a:r>
            <a:r>
              <a:rPr lang="en-US" dirty="0" smtClean="0"/>
              <a:t>What You See Is What You Get)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Επεξεργαστές Κειμένου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CBDD-2866-4DE2-8CBE-56E17A387BCA}" type="slidenum">
              <a:rPr lang="el-GR"/>
              <a:pPr/>
              <a:t>58</a:t>
            </a:fld>
            <a:endParaRPr lang="el-GR"/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Πλεονεκτήματα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Απλές εφαρμογές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Χαμηλό κόστος απόκτησης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Μηδενικός χρόνος εκμάθησης εργαλείου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/>
              <a:t>Μειονεκτήματα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Απαιτεί πολύ καλή γνώση της </a:t>
            </a:r>
            <a:r>
              <a:rPr lang="en-US" sz="2400" dirty="0"/>
              <a:t>HTML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Μεγάλος όγκος χειρωνακτικής εργασίας για τα πιο απλά κείμενα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Η παρουσίαση του εγγράφου εξαρτάται από μη τυποποιημένους τρόπους γραφής και την εμπειρία του χρήστη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Επεξεργαστές </a:t>
            </a:r>
            <a:r>
              <a:rPr lang="en-US"/>
              <a:t>HTML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F811-2F3F-4798-B068-2AD207D528E3}" type="slidenum">
              <a:rPr lang="el-GR"/>
              <a:pPr/>
              <a:t>59</a:t>
            </a:fld>
            <a:endParaRPr lang="el-GR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400" dirty="0"/>
              <a:t>Πλεονεκτήματα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Απλές εφαρμογές συχνά με υποτυπώδη διαχείριση </a:t>
            </a:r>
            <a:r>
              <a:rPr lang="en-US" sz="2000" dirty="0"/>
              <a:t>projects</a:t>
            </a:r>
            <a:endParaRPr lang="el-GR" sz="2000" dirty="0"/>
          </a:p>
          <a:p>
            <a:pPr lvl="1">
              <a:lnSpc>
                <a:spcPct val="90000"/>
              </a:lnSpc>
            </a:pPr>
            <a:r>
              <a:rPr lang="el-GR" sz="2000" dirty="0"/>
              <a:t>Χαμηλό</a:t>
            </a:r>
            <a:r>
              <a:rPr lang="en-US" sz="2000" dirty="0"/>
              <a:t> </a:t>
            </a:r>
            <a:r>
              <a:rPr lang="el-GR" sz="2000" dirty="0"/>
              <a:t>έως μέτριο κόστος απόκτησης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Ελάχιστος χρόνος εκμάθησης εργαλείου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Απαιτεί βασική μόνο γνώση της </a:t>
            </a:r>
            <a:r>
              <a:rPr lang="en-US" sz="2000" dirty="0"/>
              <a:t>HTML</a:t>
            </a:r>
            <a:endParaRPr lang="el-GR" sz="2000" dirty="0"/>
          </a:p>
          <a:p>
            <a:pPr lvl="1">
              <a:lnSpc>
                <a:spcPct val="90000"/>
              </a:lnSpc>
            </a:pPr>
            <a:r>
              <a:rPr lang="el-GR" sz="2000" dirty="0"/>
              <a:t>Αυτόματη διόρθωση, συμπλήρωση ή πρόταση σύνταξης του κώδικα </a:t>
            </a:r>
            <a:r>
              <a:rPr lang="en-US" sz="2000" dirty="0"/>
              <a:t>HTML </a:t>
            </a:r>
            <a:r>
              <a:rPr lang="el-GR" sz="2000" dirty="0"/>
              <a:t>καθώς συμπληρώνεται από τον χρήστη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l-GR" sz="2000" dirty="0"/>
              <a:t>Μικρότερος όγκος χειρωνακτικής εργασίας για απλές διαδικασίες από τους επεξεργαστές κειμένου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400" dirty="0"/>
              <a:t>Μειονεκτήματα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Απαιτεί τη γνώση τουλάχιστον βασικών στοιχείων </a:t>
            </a:r>
            <a:r>
              <a:rPr lang="en-US" sz="2000" dirty="0"/>
              <a:t>HTML</a:t>
            </a:r>
            <a:endParaRPr lang="el-GR" sz="2000" dirty="0"/>
          </a:p>
          <a:p>
            <a:pPr lvl="1">
              <a:lnSpc>
                <a:spcPct val="90000"/>
              </a:lnSpc>
            </a:pPr>
            <a:r>
              <a:rPr lang="el-GR" sz="2000" dirty="0"/>
              <a:t>Η παρουσίαση του εγγράφου εξαρτάται από μη τυποποιημένους τρόπους γραφής και την εμπειρία του χρήστη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Ετικέτες </a:t>
            </a:r>
            <a:r>
              <a:rPr lang="el-GR" dirty="0"/>
              <a:t>– </a:t>
            </a:r>
            <a:r>
              <a:rPr lang="en-US" dirty="0"/>
              <a:t>Tags</a:t>
            </a: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5652-AFA0-449D-8879-F6D941E11A3B}" type="slidenum">
              <a:rPr lang="el-GR"/>
              <a:pPr/>
              <a:t>6</a:t>
            </a:fld>
            <a:endParaRPr lang="el-GR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/>
              <a:t>Βασικό δομικό στοιχείο της </a:t>
            </a:r>
            <a:r>
              <a:rPr lang="en-US" sz="2000" dirty="0" smtClean="0"/>
              <a:t>HTML</a:t>
            </a:r>
            <a:r>
              <a:rPr lang="el-GR" sz="2000" dirty="0" smtClean="0"/>
              <a:t> – ορίζουν τα σημεία σε ένα έγγραφο μέσα στα οποία εφαρμόζεται κάποια δομή ή μορφοποίηση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Τα </a:t>
            </a:r>
            <a:r>
              <a:rPr lang="en-US" sz="2000" dirty="0"/>
              <a:t>tags </a:t>
            </a:r>
            <a:r>
              <a:rPr lang="el-GR" sz="2000" dirty="0"/>
              <a:t>χαρακτηρίζονται από ένα όνομα και μια λίστα </a:t>
            </a:r>
            <a:r>
              <a:rPr lang="el-GR" sz="2000" dirty="0" smtClean="0"/>
              <a:t>προαιρετικών παραμέτρων</a:t>
            </a:r>
            <a:endParaRPr lang="el-GR" sz="2000" dirty="0"/>
          </a:p>
          <a:p>
            <a:pPr>
              <a:lnSpc>
                <a:spcPct val="90000"/>
              </a:lnSpc>
            </a:pPr>
            <a:r>
              <a:rPr lang="el-GR" sz="2000" dirty="0"/>
              <a:t>Τα </a:t>
            </a:r>
            <a:r>
              <a:rPr lang="en-US" sz="2000" dirty="0"/>
              <a:t>tags </a:t>
            </a:r>
            <a:r>
              <a:rPr lang="el-GR" sz="2000" dirty="0"/>
              <a:t>εσωκλείονται σε τριγωνικές </a:t>
            </a:r>
            <a:r>
              <a:rPr lang="el-GR" sz="2000" dirty="0" smtClean="0"/>
              <a:t>παρενθέσεις:</a:t>
            </a:r>
          </a:p>
          <a:p>
            <a:pPr>
              <a:lnSpc>
                <a:spcPct val="90000"/>
              </a:lnSpc>
            </a:pPr>
            <a:endParaRPr lang="el-GR" sz="2000" dirty="0" smtClean="0"/>
          </a:p>
          <a:p>
            <a:pPr lvl="1" algn="ctr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8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όνομα </a:t>
            </a:r>
            <a:r>
              <a:rPr lang="el-GR" sz="1800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παράμετροι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l-GR" sz="1800" b="1" dirty="0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 algn="ctr">
              <a:lnSpc>
                <a:spcPct val="90000"/>
              </a:lnSpc>
              <a:buNone/>
            </a:pPr>
            <a:endParaRPr lang="el-GR" sz="2000" b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dirty="0" smtClean="0"/>
              <a:t>Η δήλωση των προαιρετικών παραμέτρων ακολουθεί τη σταθερή μορφή: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 algn="ctr">
              <a:lnSpc>
                <a:spcPct val="90000"/>
              </a:lnSpc>
              <a:buNone/>
            </a:pPr>
            <a:r>
              <a:rPr lang="el-GR" sz="1800" b="1" i="1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όνομα_παραμέτρου=τιμή_παραμέτρου</a:t>
            </a:r>
            <a:endParaRPr lang="el-GR" sz="1800" b="1" i="1" dirty="0" smtClean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80000"/>
              </a:lnSpc>
            </a:pPr>
            <a:r>
              <a:rPr lang="el-GR" sz="2000" dirty="0" smtClean="0"/>
              <a:t>Στην καθαρή </a:t>
            </a:r>
            <a:r>
              <a:rPr lang="en-US" sz="2000" dirty="0" smtClean="0"/>
              <a:t>HTML </a:t>
            </a:r>
            <a:r>
              <a:rPr lang="el-GR" sz="2000" dirty="0" smtClean="0"/>
              <a:t>το όνομα και οι παράμετροι του </a:t>
            </a:r>
            <a:r>
              <a:rPr lang="en-US" sz="2000" dirty="0" smtClean="0"/>
              <a:t>tag </a:t>
            </a:r>
            <a:r>
              <a:rPr lang="el-GR" sz="2000" dirty="0" smtClean="0"/>
              <a:t>μπορεί να είναι γραμμένα σε οποιαδήποτε μορφή (κεφαλαία, μικρά, μίξη)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000" dirty="0" smtClean="0"/>
              <a:t>Στην καθαρή </a:t>
            </a:r>
            <a:r>
              <a:rPr lang="en-US" sz="2000" dirty="0" smtClean="0"/>
              <a:t>HTML </a:t>
            </a:r>
            <a:r>
              <a:rPr lang="el-GR" sz="2000" dirty="0" smtClean="0"/>
              <a:t>η τιμή των παραμέτρων δίδεται είτε γυμνή, είτε μέσα σε </a:t>
            </a:r>
            <a:r>
              <a:rPr lang="en-US" sz="2000" dirty="0" smtClean="0">
                <a:solidFill>
                  <a:srgbClr val="0070C0"/>
                </a:solidFill>
              </a:rPr>
              <a:t>"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en-US" sz="2000" dirty="0" smtClean="0">
                <a:solidFill>
                  <a:srgbClr val="0070C0"/>
                </a:solidFill>
              </a:rPr>
              <a:t>"</a:t>
            </a:r>
            <a:endParaRPr lang="el-GR" sz="2000" dirty="0" smtClean="0"/>
          </a:p>
          <a:p>
            <a:pPr>
              <a:lnSpc>
                <a:spcPct val="90000"/>
              </a:lnSpc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90000"/>
              </a:lnSpc>
            </a:pPr>
            <a:endParaRPr lang="el-GR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3360" y="0"/>
            <a:ext cx="17126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137-139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Σχεδίαση </a:t>
            </a:r>
            <a:r>
              <a:rPr lang="el-GR" dirty="0"/>
              <a:t>με </a:t>
            </a:r>
            <a:r>
              <a:rPr lang="en-US" dirty="0"/>
              <a:t>WYSIWYG </a:t>
            </a:r>
            <a:r>
              <a:rPr lang="el-GR" dirty="0"/>
              <a:t>μεθόδους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88A7-7EF5-42C9-AC5B-CF8BA22CC60E}" type="slidenum">
              <a:rPr lang="el-GR"/>
              <a:pPr/>
              <a:t>60</a:t>
            </a:fld>
            <a:endParaRPr lang="el-GR"/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400" y="1600200"/>
            <a:ext cx="8585200" cy="3268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Ο χρήστης σχεδιάζει τη σελίδα σε υψηλό επίπεδο αφαίρεσης με ειδικά εργαλεία οπτικής σχεδίασης χωρίς να απαιτείται γνώση ή χειρισμός σε επίπεδο κώδικα </a:t>
            </a:r>
            <a:r>
              <a:rPr lang="en-US" sz="2400" dirty="0" smtClean="0"/>
              <a:t>HTML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Το πρόγραμμα σχεδίασης σελίδας σε χαμηλότερο επίπεδο παράγει αυτόματα τον κώδικα </a:t>
            </a:r>
            <a:r>
              <a:rPr lang="en-US" sz="2400" dirty="0"/>
              <a:t>HTML </a:t>
            </a:r>
            <a:r>
              <a:rPr lang="el-GR" sz="2400" dirty="0"/>
              <a:t>ο οποίος περιγράφει τη σελίδα που σχεδιάζει ο χρήστης </a:t>
            </a:r>
            <a:r>
              <a:rPr lang="el-GR" sz="2400" dirty="0" smtClean="0"/>
              <a:t>οπτικά.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Μπορεί να τηρηθεί και η αντίστροφη διαδικασία, όπου ο χρήστης γράφει καθαρό κώδικα </a:t>
            </a:r>
            <a:r>
              <a:rPr lang="en-US" sz="2400" dirty="0" smtClean="0"/>
              <a:t>HTML</a:t>
            </a:r>
            <a:r>
              <a:rPr lang="el-GR" sz="2400" dirty="0" smtClean="0"/>
              <a:t> ενώ ταυτόχρονα βλέπει το οπτικό αποτέλεσμα σε άλλο παράθυρο.</a:t>
            </a:r>
            <a:endParaRPr lang="el-GR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Διεπίπεδη</a:t>
            </a:r>
            <a:r>
              <a:rPr lang="el-GR" dirty="0" smtClean="0"/>
              <a:t> Αμφίδρομη </a:t>
            </a:r>
            <a:r>
              <a:rPr lang="el-GR" dirty="0"/>
              <a:t>Σχεδίαση </a:t>
            </a:r>
            <a:r>
              <a:rPr lang="en-US" dirty="0"/>
              <a:t>WYSIWYG</a:t>
            </a:r>
            <a:endParaRPr lang="el-G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83EB-924D-44B2-A23A-86A49A5449BE}" type="slidenum">
              <a:rPr lang="el-GR"/>
              <a:pPr/>
              <a:t>61</a:t>
            </a:fld>
            <a:endParaRPr lang="el-GR"/>
          </a:p>
        </p:txBody>
      </p:sp>
      <p:pic>
        <p:nvPicPr>
          <p:cNvPr id="87047" name="Picture 7" descr="Παραδείγματα χρήσης της HTML Νο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1034" y="2500306"/>
            <a:ext cx="4726660" cy="37862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7046" name="Picture 6" descr="Παραδείγματα χρήσης της HTML Νο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38620" y="1720538"/>
            <a:ext cx="5070475" cy="34518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895350" y="1714487"/>
            <a:ext cx="3343270" cy="777886"/>
          </a:xfrm>
          <a:prstGeom prst="line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881034" y="5143512"/>
            <a:ext cx="3357586" cy="1143008"/>
          </a:xfrm>
          <a:prstGeom prst="line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5595942" y="5214950"/>
            <a:ext cx="3714776" cy="1071570"/>
          </a:xfrm>
          <a:prstGeom prst="line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7051" name="AutoShape 11"/>
          <p:cNvSpPr>
            <a:spLocks/>
          </p:cNvSpPr>
          <p:nvPr/>
        </p:nvSpPr>
        <p:spPr bwMode="auto">
          <a:xfrm>
            <a:off x="2381232" y="1357298"/>
            <a:ext cx="1244600" cy="649287"/>
          </a:xfrm>
          <a:prstGeom prst="borderCallout2">
            <a:avLst>
              <a:gd name="adj1" fmla="val 17602"/>
              <a:gd name="adj2" fmla="val 106639"/>
              <a:gd name="adj3" fmla="val 17602"/>
              <a:gd name="adj4" fmla="val 120884"/>
              <a:gd name="adj5" fmla="val 52053"/>
              <a:gd name="adj6" fmla="val 145801"/>
            </a:avLst>
          </a:prstGeom>
          <a:ln w="19050">
            <a:headEnd/>
            <a:tailEnd type="triangle"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z="1200" dirty="0"/>
              <a:t>Σχεδιαζόμενο Έγγραφο από το χρήστη</a:t>
            </a:r>
          </a:p>
        </p:txBody>
      </p:sp>
      <p:sp>
        <p:nvSpPr>
          <p:cNvPr id="87052" name="AutoShape 12"/>
          <p:cNvSpPr>
            <a:spLocks/>
          </p:cNvSpPr>
          <p:nvPr/>
        </p:nvSpPr>
        <p:spPr bwMode="auto">
          <a:xfrm>
            <a:off x="508000" y="1557338"/>
            <a:ext cx="1384300" cy="647700"/>
          </a:xfrm>
          <a:prstGeom prst="borderCallout2">
            <a:avLst>
              <a:gd name="adj1" fmla="val 17648"/>
              <a:gd name="adj2" fmla="val 105963"/>
              <a:gd name="adj3" fmla="val 17648"/>
              <a:gd name="adj4" fmla="val 118384"/>
              <a:gd name="adj5" fmla="val 142157"/>
              <a:gd name="adj6" fmla="val 138014"/>
            </a:avLst>
          </a:prstGeom>
          <a:ln w="19050">
            <a:headEnd/>
            <a:tailEnd type="triangle"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sz="1200" dirty="0"/>
              <a:t>Αυτόματα Παραγόμενος Κώδικας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WYSIWYG </a:t>
            </a:r>
            <a:r>
              <a:rPr lang="el-GR"/>
              <a:t>Εργαλεία Ανάπτυξης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B6A4-1942-46F5-B519-8F7E503E4EE7}" type="slidenum">
              <a:rPr lang="el-GR"/>
              <a:pPr/>
              <a:t>62</a:t>
            </a:fld>
            <a:endParaRPr lang="el-GR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dirty="0"/>
              <a:t>Πλεονεκτήματα</a:t>
            </a:r>
            <a:endParaRPr lang="en-US" dirty="0"/>
          </a:p>
          <a:p>
            <a:pPr lvl="1"/>
            <a:r>
              <a:rPr lang="el-GR" sz="2400" dirty="0"/>
              <a:t>Κατάλληλα για αρχάριους χρήστες</a:t>
            </a:r>
          </a:p>
          <a:p>
            <a:pPr lvl="1"/>
            <a:r>
              <a:rPr lang="el-GR" sz="2400" dirty="0"/>
              <a:t>Δεν απαιτείται γνώση της </a:t>
            </a:r>
            <a:r>
              <a:rPr lang="en-US" sz="2400" dirty="0"/>
              <a:t>HTML</a:t>
            </a:r>
          </a:p>
          <a:p>
            <a:pPr lvl="1"/>
            <a:r>
              <a:rPr lang="el-GR" sz="2400" dirty="0"/>
              <a:t>Παρατηρώντας τον παραγόμενο από το εργαλείο κώδικα είναι δυνατή η εκμάθηση της </a:t>
            </a:r>
            <a:r>
              <a:rPr lang="en-US" sz="2400" dirty="0"/>
              <a:t>HTML</a:t>
            </a:r>
          </a:p>
          <a:p>
            <a:pPr lvl="1"/>
            <a:r>
              <a:rPr lang="el-GR" sz="2400" dirty="0"/>
              <a:t>Κατάλληλα για γρήγορη προτυποποίηση σχεδίων</a:t>
            </a:r>
          </a:p>
          <a:p>
            <a:pPr lvl="1"/>
            <a:r>
              <a:rPr lang="el-GR" sz="2400" dirty="0"/>
              <a:t>Επιτρέπουν το γρήγορο σχεδιασμό επίπονων μερών, όπως πολύπλοκοι πίνακες και λειτουργίες δυναμικών σελίδων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WYSIWYG </a:t>
            </a:r>
            <a:r>
              <a:rPr lang="el-GR"/>
              <a:t>Εργαλεία Ανάπτυξης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FB38-031A-4871-BEDB-3EA4CCDE03D6}" type="slidenum">
              <a:rPr lang="el-GR"/>
              <a:pPr/>
              <a:t>63</a:t>
            </a:fld>
            <a:endParaRPr lang="el-GR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Μειονεκτήματα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Συχνά δεν παράγουν τον πιο </a:t>
            </a:r>
            <a:r>
              <a:rPr lang="el-GR" dirty="0" smtClean="0"/>
              <a:t>"καθαρό" </a:t>
            </a:r>
            <a:r>
              <a:rPr lang="el-GR" dirty="0"/>
              <a:t>κώδικα:</a:t>
            </a:r>
          </a:p>
          <a:p>
            <a:pPr lvl="2">
              <a:lnSpc>
                <a:spcPct val="90000"/>
              </a:lnSpc>
            </a:pPr>
            <a:r>
              <a:rPr lang="el-GR" dirty="0"/>
              <a:t>Προσθέτουν ή αφαιρούν υπάρχοντα </a:t>
            </a:r>
            <a:r>
              <a:rPr lang="en-US" dirty="0"/>
              <a:t>tags</a:t>
            </a:r>
          </a:p>
          <a:p>
            <a:pPr lvl="2">
              <a:lnSpc>
                <a:spcPct val="90000"/>
              </a:lnSpc>
            </a:pPr>
            <a:r>
              <a:rPr lang="el-GR" dirty="0"/>
              <a:t>Τροποποιούν υπάρχοντα </a:t>
            </a:r>
            <a:r>
              <a:rPr lang="en-US" dirty="0"/>
              <a:t>tags</a:t>
            </a:r>
          </a:p>
          <a:p>
            <a:pPr lvl="2">
              <a:lnSpc>
                <a:spcPct val="90000"/>
              </a:lnSpc>
            </a:pPr>
            <a:r>
              <a:rPr lang="el-GR" dirty="0"/>
              <a:t>Εισάγουν ειδικά </a:t>
            </a:r>
            <a:r>
              <a:rPr lang="en-US" dirty="0"/>
              <a:t>tags</a:t>
            </a:r>
            <a:r>
              <a:rPr lang="el-GR" dirty="0"/>
              <a:t> για χρήση από το συγκεκριμένο εργαλείο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Το οπτικό αποτέλεσμα μπορεί να διαφέρει αισθητά ανάμεσα σε διαφορετικούς </a:t>
            </a:r>
            <a:r>
              <a:rPr lang="en-US" dirty="0"/>
              <a:t>browsers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Αποτελούν ακριβές λύσεις σε σχέση με τους απλούστερους </a:t>
            </a:r>
            <a:r>
              <a:rPr lang="en-US" dirty="0"/>
              <a:t>HTML editors</a:t>
            </a:r>
            <a:endParaRPr lang="el-GR" dirty="0"/>
          </a:p>
          <a:p>
            <a:pPr>
              <a:lnSpc>
                <a:spcPct val="90000"/>
              </a:lnSpc>
            </a:pP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ΣΑΣ ΕΥΧΑΡΙΣΤΩ ΓΙΑ ΤΗ ΣΥΜΜΕΤΟΧΗ ΣΑΣ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l-GR" sz="1800" dirty="0" smtClean="0"/>
              <a:t>Παρακαλώ διαβάστε το κεφάλαιο 4 του βιβλίου για καλύτερη εμβάθυνση στη χρήση και τα μυστικά των </a:t>
            </a:r>
            <a:r>
              <a:rPr lang="en-US" sz="1800" dirty="0" smtClean="0"/>
              <a:t>html/XHTML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l-G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Ετικέτες – </a:t>
            </a:r>
            <a:r>
              <a:rPr lang="en-US" dirty="0" smtClean="0"/>
              <a:t>Tags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A987-C0A4-4EEF-8E84-9F2676CB836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Τα </a:t>
            </a:r>
            <a:r>
              <a:rPr lang="en-US" sz="2400" dirty="0" smtClean="0"/>
              <a:t>tags </a:t>
            </a:r>
            <a:r>
              <a:rPr lang="el-GR" sz="2400" dirty="0" smtClean="0"/>
              <a:t>εμφανίζονται σε δυο μορφές: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Tags </a:t>
            </a:r>
            <a:r>
              <a:rPr lang="el-GR" sz="2000" dirty="0" smtClean="0"/>
              <a:t>έναρξης (περιέχουν τις παραμέτρους), π.χ.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align="center"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Tags </a:t>
            </a:r>
            <a:r>
              <a:rPr lang="el-GR" sz="2000" dirty="0" smtClean="0"/>
              <a:t>τερματισμού (δεν περιέχουν παραμέτρους), π.χ.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Κάποια </a:t>
            </a:r>
            <a:r>
              <a:rPr lang="en-US" sz="2400" dirty="0" smtClean="0"/>
              <a:t>tags </a:t>
            </a:r>
            <a:r>
              <a:rPr lang="el-GR" sz="2400" dirty="0" smtClean="0"/>
              <a:t>τερματίζονται εσωτερικά, π.χ.</a:t>
            </a:r>
            <a:r>
              <a:rPr lang="el-GR" sz="2400" dirty="0" smtClean="0">
                <a:solidFill>
                  <a:srgbClr val="FF3300"/>
                </a:solidFill>
              </a:rPr>
              <a:t>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br</a:t>
            </a:r>
            <a:r>
              <a:rPr lang="en-US" sz="2000" dirty="0" smtClean="0">
                <a:solidFill>
                  <a:schemeClr val="fol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/>
              <a:t>Τα </a:t>
            </a:r>
            <a:r>
              <a:rPr lang="en-US" sz="2400" dirty="0" smtClean="0"/>
              <a:t>tags </a:t>
            </a:r>
            <a:r>
              <a:rPr lang="el-GR" sz="2400" dirty="0" smtClean="0"/>
              <a:t>έναρξης και τερματισμού καθορίζουν τη μορφοποίηση των στοιχείων που βρίσκονται ανάμεσα τους (π.χ. κείμενο)</a:t>
            </a:r>
          </a:p>
          <a:p>
            <a:pPr>
              <a:lnSpc>
                <a:spcPct val="90000"/>
              </a:lnSpc>
            </a:pPr>
            <a:endParaRPr lang="el-GR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Στην καθαρή </a:t>
            </a:r>
            <a:r>
              <a:rPr lang="en-US" sz="2400" dirty="0" smtClean="0"/>
              <a:t>HTML </a:t>
            </a:r>
            <a:r>
              <a:rPr lang="el-GR" sz="2400" dirty="0" smtClean="0"/>
              <a:t>τα </a:t>
            </a:r>
            <a:r>
              <a:rPr lang="en-US" sz="2400" dirty="0" smtClean="0"/>
              <a:t>tags </a:t>
            </a:r>
            <a:r>
              <a:rPr lang="el-GR" sz="2400" dirty="0" smtClean="0"/>
              <a:t>δεν είναι απαραίτητο να τερματίζονται, καθώς η εμφάνιση του επόμενου </a:t>
            </a:r>
            <a:r>
              <a:rPr lang="en-US" sz="2400" dirty="0" smtClean="0"/>
              <a:t>tag</a:t>
            </a:r>
            <a:r>
              <a:rPr lang="el-GR" sz="2400" dirty="0" smtClean="0"/>
              <a:t> σημαίνει τον τερματισμό του ανοικτού</a:t>
            </a:r>
            <a:r>
              <a:rPr lang="en-US" sz="2400" dirty="0" smtClean="0"/>
              <a:t> tag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Σημαντικότερα </a:t>
            </a:r>
            <a:r>
              <a:rPr lang="en-US"/>
              <a:t>Tags</a:t>
            </a:r>
            <a:endParaRPr lang="el-GR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l-GR" dirty="0" smtClean="0"/>
              <a:t>Προσοχή</a:t>
            </a:r>
            <a:r>
              <a:rPr lang="en-US" dirty="0" smtClean="0"/>
              <a:t>!</a:t>
            </a:r>
            <a:endParaRPr lang="el-GR" dirty="0" smtClean="0"/>
          </a:p>
          <a:p>
            <a:r>
              <a:rPr lang="el-GR" dirty="0" smtClean="0"/>
              <a:t>Τα αναφερόμενα </a:t>
            </a:r>
            <a:r>
              <a:rPr lang="en-US" dirty="0" smtClean="0"/>
              <a:t>Tags</a:t>
            </a:r>
            <a:r>
              <a:rPr lang="el-GR" dirty="0" smtClean="0"/>
              <a:t> εμφανίζονται σε ένα έγγραφο </a:t>
            </a:r>
            <a:r>
              <a:rPr lang="en-US" dirty="0" smtClean="0"/>
              <a:t>HTML</a:t>
            </a:r>
            <a:r>
              <a:rPr lang="el-GR" dirty="0" smtClean="0"/>
              <a:t> κατά ζεύγη μόνο μια φορά.</a:t>
            </a:r>
            <a:endParaRPr lang="el-G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Έναρξη/Τερματισμός εγγράφου </a:t>
            </a:r>
            <a:r>
              <a:rPr lang="en-US" sz="2800" dirty="0"/>
              <a:t>HTML</a:t>
            </a:r>
          </a:p>
          <a:p>
            <a:pPr marL="522288" lvl="1" indent="-65088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html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sz="2400" dirty="0"/>
              <a:t>…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html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Έναρξη/Τερματισμός κεφαλίδας εγγράφου </a:t>
            </a:r>
            <a:r>
              <a:rPr lang="en-US" sz="2800" dirty="0"/>
              <a:t>HTML</a:t>
            </a:r>
          </a:p>
          <a:p>
            <a:pPr marL="522288" lvl="1" indent="-65088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head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sz="2400" dirty="0"/>
              <a:t>…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head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Έναρξη/Τερματισμός σώματος εγγράφου </a:t>
            </a:r>
            <a:r>
              <a:rPr lang="en-US" sz="2800" dirty="0"/>
              <a:t>HTML</a:t>
            </a:r>
            <a:endParaRPr lang="el-GR" sz="2800" dirty="0"/>
          </a:p>
          <a:p>
            <a:pPr marL="522288" lvl="1" indent="-65088">
              <a:lnSpc>
                <a:spcPct val="90000"/>
              </a:lnSpc>
              <a:buFont typeface="Wingdings" pitchFamily="2" charset="2"/>
              <a:buNone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body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sz="2400" dirty="0"/>
              <a:t>…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&lt;/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body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02A5-2436-41E4-86A1-2DB9F9B64B6B}" type="slidenum">
              <a:rPr lang="el-GR"/>
              <a:pPr/>
              <a:t>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8553400" y="0"/>
            <a:ext cx="13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sym typeface="Webdings"/>
              </a:rPr>
              <a:t></a:t>
            </a:r>
            <a:r>
              <a:rPr lang="en-US" sz="1400" dirty="0" smtClean="0">
                <a:sym typeface="Webdings"/>
              </a:rPr>
              <a:t> </a:t>
            </a:r>
            <a:r>
              <a:rPr lang="el-GR" sz="1400" dirty="0" smtClean="0">
                <a:sym typeface="Webdings"/>
              </a:rPr>
              <a:t>Σελ.: 139</a:t>
            </a:r>
            <a:endParaRPr lang="el-GR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Κεφαλίδα </a:t>
            </a:r>
            <a:r>
              <a:rPr lang="en-US" dirty="0"/>
              <a:t>HTML</a:t>
            </a:r>
            <a:r>
              <a:rPr lang="el-GR" dirty="0"/>
              <a:t> Εγγράφου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Ανάπτυξη Διαδικτυακών Εφαρμογών - Π. Δ. Κεντερλής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111-D4AE-4109-A1EC-C1D96B06390D}" type="slidenum">
              <a:rPr lang="el-GR"/>
              <a:pPr/>
              <a:t>9</a:t>
            </a:fld>
            <a:endParaRPr lang="el-GR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0400" y="3068638"/>
            <a:ext cx="8585200" cy="2951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Περιέχει πληροφορίες σχετικές με το έγγραφο: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Τίτλος εγγράφου, όπως θα εμφανίζεται στο παράθυρο του </a:t>
            </a:r>
            <a:r>
              <a:rPr lang="en-US" sz="2400" dirty="0"/>
              <a:t>Web Browser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Μετά-δεδομένα που χαρακτηρίζουν το κείμενο, ώστε να γίνεται σωστότερη αναγνώριση και απεικόνιση από τον </a:t>
            </a:r>
            <a:r>
              <a:rPr lang="en-US" sz="2400" dirty="0"/>
              <a:t>Browser, </a:t>
            </a:r>
            <a:r>
              <a:rPr lang="el-GR" sz="2400" dirty="0"/>
              <a:t>π.χ. τύπος δεδομένων που περιέχει το έγγραφο, κωδικοποίηση κειμένου </a:t>
            </a:r>
            <a:r>
              <a:rPr lang="el-GR" sz="2400" dirty="0" err="1"/>
              <a:t>κ.λ.π</a:t>
            </a:r>
            <a:r>
              <a:rPr lang="el-GR" sz="2400" dirty="0" smtClean="0"/>
              <a:t>.</a:t>
            </a:r>
            <a:r>
              <a:rPr lang="en-US" sz="2400" dirty="0" smtClean="0"/>
              <a:t> (</a:t>
            </a:r>
            <a:r>
              <a:rPr lang="el-GR" sz="2400" dirty="0" smtClean="0"/>
              <a:t>βλ. Σελ. 145)</a:t>
            </a:r>
            <a:endParaRPr lang="el-GR" sz="2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23844" y="1690689"/>
            <a:ext cx="8869394" cy="10902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algn="ctr">
            <a:solidFill>
              <a:schemeClr val="accent3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363538" indent="-3635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 &lt;</a:t>
            </a:r>
            <a:r>
              <a:rPr lang="el-GR" sz="1600" b="1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 </a:t>
            </a:r>
          </a:p>
          <a:p>
            <a:pPr marL="363538" indent="-3635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l-GR" sz="1600" dirty="0">
                <a:solidFill>
                  <a:srgbClr val="FF3300"/>
                </a:solidFill>
                <a:latin typeface="Consolas" pitchFamily="49" charset="0"/>
                <a:cs typeface="Consolas" pitchFamily="49" charset="0"/>
              </a:rPr>
              <a:t> 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meta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http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-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equiv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="Content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content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="text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l-GR" sz="1600" dirty="0" err="1" smtClean="0">
                <a:latin typeface="Consolas" pitchFamily="49" charset="0"/>
                <a:cs typeface="Consolas" pitchFamily="49" charset="0"/>
              </a:rPr>
              <a:t>html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l-GR" sz="1600" dirty="0" smtClean="0">
                <a:latin typeface="Consolas" pitchFamily="49" charset="0"/>
                <a:cs typeface="Consolas" pitchFamily="49" charset="0"/>
              </a:rPr>
              <a:t>charset=windows-1253" 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/&gt; </a:t>
            </a:r>
          </a:p>
          <a:p>
            <a:pPr marL="363538" indent="-3635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l-GR" sz="1600" dirty="0">
                <a:latin typeface="Consolas" pitchFamily="49" charset="0"/>
                <a:cs typeface="Consolas" pitchFamily="49" charset="0"/>
              </a:rPr>
              <a:t> &lt;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title&gt;Παράδειγμα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 Χρήσης της 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echo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&lt;/</a:t>
            </a:r>
            <a:r>
              <a:rPr lang="el-GR" sz="1600" dirty="0" err="1">
                <a:latin typeface="Consolas" pitchFamily="49" charset="0"/>
                <a:cs typeface="Consolas" pitchFamily="49" charset="0"/>
              </a:rPr>
              <a:t>title</a:t>
            </a:r>
            <a:r>
              <a:rPr lang="el-GR" sz="1600" dirty="0">
                <a:latin typeface="Consolas" pitchFamily="49" charset="0"/>
                <a:cs typeface="Consolas" pitchFamily="49" charset="0"/>
              </a:rPr>
              <a:t>&gt; </a:t>
            </a:r>
          </a:p>
          <a:p>
            <a:pPr marL="363538" indent="-36353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 &lt;/</a:t>
            </a:r>
            <a:r>
              <a:rPr lang="el-GR" sz="1600" b="1" dirty="0" err="1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3409</TotalTime>
  <Words>3945</Words>
  <Application>Microsoft Office PowerPoint</Application>
  <PresentationFormat>A4 Paper (210x297 mm)</PresentationFormat>
  <Paragraphs>554</Paragraphs>
  <Slides>64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Civic</vt:lpstr>
      <vt:lpstr>Ανάπτυξη  Διαδικτυακών Εφαρμογών</vt:lpstr>
      <vt:lpstr>Βιβλιογραφία Παρουσίασης</vt:lpstr>
      <vt:lpstr>HyperText Markup Language</vt:lpstr>
      <vt:lpstr>Ανάγκες που οδήγησαν στην ανάπτυξη της HTML</vt:lpstr>
      <vt:lpstr>Σύνθεση Κώδικα HTML σε Σελίδα Web</vt:lpstr>
      <vt:lpstr>Ετικέτες – Tags</vt:lpstr>
      <vt:lpstr>Ετικέτες – Tags</vt:lpstr>
      <vt:lpstr>Σημαντικότερα Tags</vt:lpstr>
      <vt:lpstr>Κεφαλίδα HTML Εγγράφου</vt:lpstr>
      <vt:lpstr>Κυρίως Σώμα HTML Εγγράφου</vt:lpstr>
      <vt:lpstr>Παραδείγματα Χρήσης Tags</vt:lpstr>
      <vt:lpstr>Απλό Παράδειγμα Βασικού Εγγράφου HTML</vt:lpstr>
      <vt:lpstr>Παράδειγμα Ολοκληρωμένου Αρχείου HTML</vt:lpstr>
      <vt:lpstr>XHTML</vt:lpstr>
      <vt:lpstr>eXtensible HTML</vt:lpstr>
      <vt:lpstr>Συντακτικό XHTML</vt:lpstr>
      <vt:lpstr>Διαφορές σύνταξης μεταξύ HTML και XHTML</vt:lpstr>
      <vt:lpstr>XHTML – Πρότυπο Εγγράφου</vt:lpstr>
      <vt:lpstr>XHTML DOCTYPE</vt:lpstr>
      <vt:lpstr>XHTML 1.0 Strict</vt:lpstr>
      <vt:lpstr>XHTML 1.0 Transitional</vt:lpstr>
      <vt:lpstr>XHTML 1.0 Frameset</vt:lpstr>
      <vt:lpstr>XML NameSpace</vt:lpstr>
      <vt:lpstr>Διαφορές Εγγράφων HTML-XHTML</vt:lpstr>
      <vt:lpstr>Παράδειγμα Αρχείου XHTML</vt:lpstr>
      <vt:lpstr>Μορφοποιήσεις και Παραδείγματα Εγγράφων XHTML</vt:lpstr>
      <vt:lpstr>Παράδειγμα Νο1</vt:lpstr>
      <vt:lpstr>Κώδικας  Μορφοποίησης Κειμένου με Επικεφαλίδες</vt:lpstr>
      <vt:lpstr>Μορφοποίηση Κειμένου με Επικεφαλίδες</vt:lpstr>
      <vt:lpstr>Κώδικας  Μορφοποίησης Κειμένου με Παραγράφους</vt:lpstr>
      <vt:lpstr>Μορφοποίηση Κειμένου με Παραγράφους</vt:lpstr>
      <vt:lpstr>Ειδικές Μορφοποιήσεις Κειμένου</vt:lpstr>
      <vt:lpstr>Κώδικας Ειδικών Μορφοποιήσεων Κειμένου</vt:lpstr>
      <vt:lpstr>Οπτικό Αποτέλεσμα Μορφοποίησης Κειμένου</vt:lpstr>
      <vt:lpstr>Σχόλια στην ΧHTML (και HTML)</vt:lpstr>
      <vt:lpstr>Παράδειγμα Νο2</vt:lpstr>
      <vt:lpstr>Δημιουργία Παραταγμένων και Μη Παραταγμένων Λιστών</vt:lpstr>
      <vt:lpstr>Κώδικας Σελίδας Παραταγμένων και Μη Παραταγμένων Λιστών</vt:lpstr>
      <vt:lpstr>Παράδειγμα Νο3</vt:lpstr>
      <vt:lpstr>Ορισμός Χρωμάτων</vt:lpstr>
      <vt:lpstr>Μορφοποίηση Πινάκων</vt:lpstr>
      <vt:lpstr>Κώδικας Σελίδας Χρήσης Πινάκων #1</vt:lpstr>
      <vt:lpstr>Κώδικας Σελίδας Χρήσης Πινάκων #2</vt:lpstr>
      <vt:lpstr>Παράδειγμα Νο4</vt:lpstr>
      <vt:lpstr>Σύνταξη του Tag Εισαγωγής Εικόνας</vt:lpstr>
      <vt:lpstr>Σύνταξη του Tag Εισαγωγής Υπερσυνδέσμου</vt:lpstr>
      <vt:lpstr>Στόχοι Υπερσυνδέσεων (Targets)</vt:lpstr>
      <vt:lpstr>Εισαγωγή  Εικόνων και Υπερσυνδέσεων</vt:lpstr>
      <vt:lpstr>Κώδικας Σελίδας Εικόνων και Υπερσυνδέσεων</vt:lpstr>
      <vt:lpstr>Πλαίσια Εγγράφων - Framesets</vt:lpstr>
      <vt:lpstr>Πλαίσια - Frames</vt:lpstr>
      <vt:lpstr>Παράδειγμα Τυπικής Μορφής Frameset</vt:lpstr>
      <vt:lpstr>HTML Κώδικας FrameSet</vt:lpstr>
      <vt:lpstr>Εμφανιζόμενες παράμετροι tags</vt:lpstr>
      <vt:lpstr>Παράδειγμα Χρήσης Πλαισίων</vt:lpstr>
      <vt:lpstr>Δημιουργία Εγγράφων HTML/XHTML</vt:lpstr>
      <vt:lpstr>Εργαλεία ανάπτυξης σελίδων HTML</vt:lpstr>
      <vt:lpstr>Επεξεργαστές Κειμένου</vt:lpstr>
      <vt:lpstr>Επεξεργαστές HTML</vt:lpstr>
      <vt:lpstr>Σχεδίαση με WYSIWYG μεθόδους</vt:lpstr>
      <vt:lpstr>Διεπίπεδη Αμφίδρομη Σχεδίαση WYSIWYG</vt:lpstr>
      <vt:lpstr>WYSIWYG Εργαλεία Ανάπτυξης</vt:lpstr>
      <vt:lpstr>WYSIWYG Εργαλεία Ανάπτυξης</vt:lpstr>
      <vt:lpstr>Τέλος Παρουσίασης</vt:lpstr>
    </vt:vector>
  </TitlesOfParts>
  <Company>Kenterlis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 Διαδικτυακών Εφαρμογών</dc:title>
  <dc:creator>Panagiotis Kenterlis</dc:creator>
  <cp:lastModifiedBy>panos</cp:lastModifiedBy>
  <cp:revision>149</cp:revision>
  <dcterms:created xsi:type="dcterms:W3CDTF">2005-09-14T20:57:32Z</dcterms:created>
  <dcterms:modified xsi:type="dcterms:W3CDTF">2010-10-12T09:39:15Z</dcterms:modified>
</cp:coreProperties>
</file>