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10.xml" ContentType="application/vnd.openxmlformats-officedocument.presentationml.notes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3" r:id="rId1"/>
  </p:sldMasterIdLst>
  <p:notesMasterIdLst>
    <p:notesMasterId r:id="rId15"/>
  </p:notesMasterIdLst>
  <p:sldIdLst>
    <p:sldId id="268" r:id="rId2"/>
    <p:sldId id="257" r:id="rId3"/>
    <p:sldId id="266" r:id="rId4"/>
    <p:sldId id="258" r:id="rId5"/>
    <p:sldId id="259" r:id="rId6"/>
    <p:sldId id="260" r:id="rId7"/>
    <p:sldId id="262" r:id="rId8"/>
    <p:sldId id="263" r:id="rId9"/>
    <p:sldId id="264" r:id="rId10"/>
    <p:sldId id="265" r:id="rId11"/>
    <p:sldId id="261" r:id="rId12"/>
    <p:sldId id="269" r:id="rId13"/>
    <p:sldId id="267" r:id="rId14"/>
  </p:sldIdLst>
  <p:sldSz cx="9144000" cy="6858000" type="screen4x3"/>
  <p:notesSz cx="6858000" cy="9144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Tahoma" pitchFamily="34" charset="0"/>
        <a:ea typeface="+mn-ea"/>
        <a:cs typeface="Arial" charset="0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86" d="100"/>
          <a:sy n="86" d="100"/>
        </p:scale>
        <p:origin x="-10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notesMaster" Target="notesMasters/notesMaster1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κεφαλίδας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pPr>
              <a:defRPr/>
            </a:pPr>
            <a:fld id="{D3C2773C-8A32-4A65-A7BE-25D7596D2D1B}" type="datetimeFigureOut">
              <a:rPr lang="el-GR"/>
              <a:pPr>
                <a:defRPr/>
              </a:pPr>
              <a:t>26/2/2016</a:t>
            </a:fld>
            <a:endParaRPr lang="el-GR"/>
          </a:p>
        </p:txBody>
      </p:sp>
      <p:sp>
        <p:nvSpPr>
          <p:cNvPr id="4" name="3 - Θέση εικόνας διαφάνειας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l-GR" noProof="0" smtClean="0"/>
          </a:p>
        </p:txBody>
      </p:sp>
      <p:sp>
        <p:nvSpPr>
          <p:cNvPr id="5" name="4 - Θέση σημειώσεων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noProof="0" smtClean="0"/>
              <a:t>Kλικ για επεξεργασία των στυλ του υποδείγματος</a:t>
            </a:r>
          </a:p>
          <a:p>
            <a:pPr lvl="1"/>
            <a:r>
              <a:rPr lang="el-GR" noProof="0" smtClean="0"/>
              <a:t>Δεύτερου επιπέδου</a:t>
            </a:r>
          </a:p>
          <a:p>
            <a:pPr lvl="2"/>
            <a:r>
              <a:rPr lang="el-GR" noProof="0" smtClean="0"/>
              <a:t>Τρίτου επιπέδου</a:t>
            </a:r>
          </a:p>
          <a:p>
            <a:pPr lvl="3"/>
            <a:r>
              <a:rPr lang="el-GR" noProof="0" smtClean="0"/>
              <a:t>Τέταρτου επιπέδου</a:t>
            </a:r>
          </a:p>
          <a:p>
            <a:pPr lvl="4"/>
            <a:r>
              <a:rPr lang="el-GR" noProof="0" smtClean="0"/>
              <a:t>Πέμπτου επιπέδου</a:t>
            </a:r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pPr>
              <a:defRPr/>
            </a:pPr>
            <a:endParaRPr lang="el-GR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pPr>
              <a:defRPr/>
            </a:pPr>
            <a:fld id="{04E2088E-09BA-4EC1-A7DC-F0EA60EFE8D6}" type="slidenum">
              <a:rPr lang="el-GR"/>
              <a:pPr>
                <a:defRPr/>
              </a:pPr>
              <a:t>‹#›</a:t>
            </a:fld>
            <a:endParaRPr lang="el-GR"/>
          </a:p>
        </p:txBody>
      </p:sp>
    </p:spTree>
    <p:extLst>
      <p:ext uri="{BB962C8B-B14F-4D97-AF65-F5344CB8AC3E}">
        <p14:creationId xmlns:p14="http://schemas.microsoft.com/office/powerpoint/2010/main" xmlns="" val="2216240189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5363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l-GR" smtClean="0"/>
          </a:p>
        </p:txBody>
      </p:sp>
      <p:sp>
        <p:nvSpPr>
          <p:cNvPr id="15364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DF4B9361-D9AB-4709-B104-E082B46A9B08}" type="slidenum">
              <a:rPr lang="el-GR" smtClean="0"/>
              <a:pPr/>
              <a:t>2</a:t>
            </a:fld>
            <a:endParaRPr lang="el-GR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4579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l-GR" smtClean="0"/>
          </a:p>
        </p:txBody>
      </p:sp>
      <p:sp>
        <p:nvSpPr>
          <p:cNvPr id="24580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64C0051-B900-4B8E-8A12-5B437FF380C6}" type="slidenum">
              <a:rPr lang="el-GR" smtClean="0"/>
              <a:pPr/>
              <a:t>11</a:t>
            </a:fld>
            <a:endParaRPr lang="el-GR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6387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l-GR" smtClean="0"/>
          </a:p>
        </p:txBody>
      </p:sp>
      <p:sp>
        <p:nvSpPr>
          <p:cNvPr id="16388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8E5902A-8204-495F-AEAD-A473E6A1DA54}" type="slidenum">
              <a:rPr lang="el-GR" smtClean="0"/>
              <a:pPr/>
              <a:t>3</a:t>
            </a:fld>
            <a:endParaRPr lang="el-GR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10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7411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l-GR" smtClean="0"/>
          </a:p>
        </p:txBody>
      </p:sp>
      <p:sp>
        <p:nvSpPr>
          <p:cNvPr id="17412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BE882E2-01C0-4B28-98E6-78D9B210CF67}" type="slidenum">
              <a:rPr lang="el-GR" smtClean="0"/>
              <a:pPr/>
              <a:t>4</a:t>
            </a:fld>
            <a:endParaRPr lang="el-GR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8435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l-GR" smtClean="0"/>
          </a:p>
        </p:txBody>
      </p:sp>
      <p:sp>
        <p:nvSpPr>
          <p:cNvPr id="18436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B6AF9B8D-0C70-4970-A6FD-DDB32677F775}" type="slidenum">
              <a:rPr lang="el-GR" smtClean="0"/>
              <a:pPr/>
              <a:t>5</a:t>
            </a:fld>
            <a:endParaRPr lang="el-GR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19459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l-GR" smtClean="0"/>
          </a:p>
        </p:txBody>
      </p:sp>
      <p:sp>
        <p:nvSpPr>
          <p:cNvPr id="19460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F7B0171C-7B38-4250-A1C0-FDEEEC544BF9}" type="slidenum">
              <a:rPr lang="el-GR" smtClean="0"/>
              <a:pPr/>
              <a:t>6</a:t>
            </a:fld>
            <a:endParaRPr lang="el-GR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2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0483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l-GR" smtClean="0"/>
          </a:p>
        </p:txBody>
      </p:sp>
      <p:sp>
        <p:nvSpPr>
          <p:cNvPr id="20484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8BA09149-F436-4C0C-91AD-D7363E9AB3B0}" type="slidenum">
              <a:rPr lang="el-GR" smtClean="0"/>
              <a:pPr/>
              <a:t>7</a:t>
            </a:fld>
            <a:endParaRPr lang="el-GR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6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1507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l-GR" smtClean="0"/>
          </a:p>
        </p:txBody>
      </p:sp>
      <p:sp>
        <p:nvSpPr>
          <p:cNvPr id="21508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7B7FE864-3719-44B2-9C62-A58D0F4FC283}" type="slidenum">
              <a:rPr lang="el-GR" smtClean="0"/>
              <a:pPr/>
              <a:t>8</a:t>
            </a:fld>
            <a:endParaRPr lang="el-GR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2531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l-GR" smtClean="0"/>
          </a:p>
        </p:txBody>
      </p:sp>
      <p:sp>
        <p:nvSpPr>
          <p:cNvPr id="22532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352609F9-04A8-46EE-94F0-696BFA270C85}" type="slidenum">
              <a:rPr lang="el-GR" smtClean="0"/>
              <a:pPr/>
              <a:t>9</a:t>
            </a:fld>
            <a:endParaRPr lang="el-GR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1 - Θέση εικόνας διαφάνειας"/>
          <p:cNvSpPr>
            <a:spLocks noGrp="1" noRot="1" noChangeAspect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23555" name="2 - Θέση σημειώσεων"/>
          <p:cNvSpPr>
            <a:spLocks noGrp="1"/>
          </p:cNvSpPr>
          <p:nvPr>
            <p:ph type="body" idx="1"/>
          </p:nvPr>
        </p:nvSpPr>
        <p:spPr bwMode="auto"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endParaRPr lang="el-GR" smtClean="0"/>
          </a:p>
        </p:txBody>
      </p:sp>
      <p:sp>
        <p:nvSpPr>
          <p:cNvPr id="23556" name="3 - Θέση αριθμού διαφάνειας"/>
          <p:cNvSpPr>
            <a:spLocks noGrp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fld id="{6D652CE9-53A0-41F8-BC74-E06198BC7563}" type="slidenum">
              <a:rPr lang="el-GR" smtClean="0"/>
              <a:pPr/>
              <a:t>10</a:t>
            </a:fld>
            <a:endParaRPr lang="el-GR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Διαφάνεια τίτλου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l-GR" smtClean="0"/>
              <a:t>Κάντε κλικ για να επεξεργαστείτε τον υπότιτλο του υποδείγματος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6E415326-EE14-44A1-8155-BE5611B5A82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Τίτλος και Κατακόρυφο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D2F3467-D6EE-48DF-84F0-05C9A75EE5B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Κατακόρυφος τίτλος και 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Κατακόρυφος τίτλος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ατακόρυφου κειμένου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1913B73B-85CA-46C6-93DD-7555E92194E0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Τίτλος και Αντικείμεν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9CEA407-B036-4B78-9C4D-089C833B3A4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Κεφαλίδα ενότητα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19FF7CA-3B19-47CC-9DD6-5DE205E74A11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Δύο περιεχόμεν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7FF58EEE-E783-43D8-91CE-07DDCADDE485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Σύγκριση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4" name="3 - Θέση περιεχομένου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5" name="4 - Θέση κειμένου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6" name="5 - Θέση περιεχομένου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7" name="6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8" name="7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9" name="8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CA482FC-8E18-4BF6-B96E-C85EA19F991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Μόνο τίτλο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3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5" name="4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B8710A9-B0C2-47E0-B94A-97286C707FDD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Κενή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3" name="2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4" name="3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5B36EA4A-C771-401A-BC52-7F56AC43835E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Περιεχόμενο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07C046D7-7658-4714-8B0F-0D2DE27CBF72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Εικόνα με λεζάντα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εικόνας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l-GR"/>
          </a:p>
        </p:txBody>
      </p:sp>
      <p:sp>
        <p:nvSpPr>
          <p:cNvPr id="4" name="3 - Θέση κειμένου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l-GR" smtClean="0"/>
              <a:t>Kλικ για επεξεργασία των στυλ του υποδείγματος</a:t>
            </a:r>
          </a:p>
        </p:txBody>
      </p:sp>
      <p:sp>
        <p:nvSpPr>
          <p:cNvPr id="5" name="4 - Θέση ημερομηνίας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6" name="5 - Θέση υποσέλιδου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>
              <a:defRPr/>
            </a:pPr>
            <a:endParaRPr lang="en-US"/>
          </a:p>
        </p:txBody>
      </p:sp>
      <p:sp>
        <p:nvSpPr>
          <p:cNvPr id="7" name="6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33854B63-83D4-450C-A8C9-AB6C3E23295A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Θέση τίτλου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l-GR" smtClean="0"/>
              <a:t>Kλικ για επεξεργασία του τίτλου</a:t>
            </a:r>
            <a:endParaRPr lang="el-GR"/>
          </a:p>
        </p:txBody>
      </p:sp>
      <p:sp>
        <p:nvSpPr>
          <p:cNvPr id="3" name="2 - Θέση κειμένου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l-GR" smtClean="0"/>
              <a:t>Kλικ για επεξεργασία των στυλ του υποδείγματος</a:t>
            </a:r>
          </a:p>
          <a:p>
            <a:pPr lvl="1"/>
            <a:r>
              <a:rPr lang="el-GR" smtClean="0"/>
              <a:t>Δεύτερου επιπέδου</a:t>
            </a:r>
          </a:p>
          <a:p>
            <a:pPr lvl="2"/>
            <a:r>
              <a:rPr lang="el-GR" smtClean="0"/>
              <a:t>Τρίτου επιπέδου</a:t>
            </a:r>
          </a:p>
          <a:p>
            <a:pPr lvl="3"/>
            <a:r>
              <a:rPr lang="el-GR" smtClean="0"/>
              <a:t>Τέταρτου επιπέδου</a:t>
            </a:r>
          </a:p>
          <a:p>
            <a:pPr lvl="4"/>
            <a:r>
              <a:rPr lang="el-GR" smtClean="0"/>
              <a:t>Πέμπτου επιπέδου</a:t>
            </a:r>
            <a:endParaRPr lang="el-GR"/>
          </a:p>
        </p:txBody>
      </p:sp>
      <p:sp>
        <p:nvSpPr>
          <p:cNvPr id="4" name="3 - Θέση ημερομηνίας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5" name="4 - Θέση υποσέλιδου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6" name="5 - Θέση αριθμού διαφάνειας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fld id="{BFC18D2A-EF2E-49A1-B484-D3E710802736}" type="slidenum">
              <a:rPr lang="en-US" smtClean="0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l-GR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2 - Υπότιτλος"/>
          <p:cNvSpPr>
            <a:spLocks noGrp="1"/>
          </p:cNvSpPr>
          <p:nvPr>
            <p:ph type="subTitle" idx="1"/>
          </p:nvPr>
        </p:nvSpPr>
        <p:spPr>
          <a:xfrm>
            <a:off x="500063" y="3886200"/>
            <a:ext cx="7272337" cy="1752600"/>
          </a:xfrm>
        </p:spPr>
        <p:txBody>
          <a:bodyPr>
            <a:normAutofit lnSpcReduction="10000"/>
          </a:bodyPr>
          <a:lstStyle/>
          <a:p>
            <a:pPr>
              <a:defRPr/>
            </a:pPr>
            <a:endParaRPr lang="el-GR" dirty="0" smtClean="0"/>
          </a:p>
          <a:p>
            <a:pPr>
              <a:defRPr/>
            </a:pPr>
            <a:endParaRPr lang="el-GR" dirty="0" smtClean="0"/>
          </a:p>
          <a:p>
            <a:pPr algn="l">
              <a:defRPr/>
            </a:pPr>
            <a:r>
              <a:rPr lang="en-US" sz="1800" dirty="0" err="1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MSc</a:t>
            </a:r>
            <a:r>
              <a:rPr lang="en-US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 </a:t>
            </a:r>
            <a:r>
              <a:rPr lang="el-GR" sz="1800" dirty="0" smtClean="0">
                <a:solidFill>
                  <a:schemeClr val="tx1">
                    <a:lumMod val="65000"/>
                    <a:lumOff val="35000"/>
                  </a:schemeClr>
                </a:solidFill>
              </a:rPr>
              <a:t>Τραπεζική &amp; Χρηματοοικονομική</a:t>
            </a:r>
          </a:p>
          <a:p>
            <a:pPr algn="l">
              <a:defRPr/>
            </a:pPr>
            <a:r>
              <a:rPr lang="el-GR" sz="1800" dirty="0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Δρ. Ανδρονίκη </a:t>
            </a:r>
            <a:r>
              <a:rPr lang="el-GR" sz="1800" dirty="0" err="1" smtClean="0">
                <a:solidFill>
                  <a:schemeClr val="tx1">
                    <a:lumMod val="50000"/>
                    <a:lumOff val="50000"/>
                  </a:schemeClr>
                </a:solidFill>
              </a:rPr>
              <a:t>Καταραχιά</a:t>
            </a:r>
            <a:endParaRPr lang="el-GR" sz="1800" dirty="0" smtClean="0">
              <a:solidFill>
                <a:schemeClr val="tx1">
                  <a:lumMod val="50000"/>
                  <a:lumOff val="50000"/>
                </a:schemeClr>
              </a:solidFill>
            </a:endParaRPr>
          </a:p>
          <a:p>
            <a:pPr>
              <a:defRPr/>
            </a:pPr>
            <a:endParaRPr lang="el-GR" sz="2000" dirty="0"/>
          </a:p>
        </p:txBody>
      </p:sp>
      <p:sp>
        <p:nvSpPr>
          <p:cNvPr id="4" name="2 - Υπότιτλος"/>
          <p:cNvSpPr txBox="1">
            <a:spLocks/>
          </p:cNvSpPr>
          <p:nvPr/>
        </p:nvSpPr>
        <p:spPr bwMode="auto">
          <a:xfrm>
            <a:off x="357188" y="214313"/>
            <a:ext cx="8215312" cy="1752600"/>
          </a:xfrm>
          <a:prstGeom prst="rect">
            <a:avLst/>
          </a:prstGeom>
          <a:solidFill>
            <a:schemeClr val="bg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ctr" eaLnBrk="0" hangingPunct="0">
              <a:spcBef>
                <a:spcPct val="20000"/>
              </a:spcBef>
              <a:defRPr/>
            </a:pPr>
            <a:endParaRPr lang="el-GR" sz="3200" kern="0" dirty="0">
              <a:latin typeface="+mn-lt"/>
            </a:endParaRPr>
          </a:p>
          <a:p>
            <a:pPr algn="ctr" eaLnBrk="0" hangingPunct="0">
              <a:spcBef>
                <a:spcPct val="20000"/>
              </a:spcBef>
              <a:defRPr/>
            </a:pPr>
            <a:r>
              <a:rPr lang="el-GR" sz="2800" b="1" kern="0" dirty="0">
                <a:solidFill>
                  <a:schemeClr val="bg2">
                    <a:lumMod val="60000"/>
                    <a:lumOff val="40000"/>
                  </a:schemeClr>
                </a:solidFill>
                <a:latin typeface="+mn-lt"/>
              </a:rPr>
              <a:t>ΤΡΑΠΕΖΙΚΟ ΜΑΡΚΕΤΙΝΓΚ &amp; ΧΡΗΜΑΤΟΟΙΚΟΝΟΜΙΚΗ ΣΥΜΠΕΡΙΦΟΡΑ</a:t>
            </a:r>
          </a:p>
        </p:txBody>
      </p:sp>
      <p:sp>
        <p:nvSpPr>
          <p:cNvPr id="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714375" y="2714625"/>
            <a:ext cx="7772400" cy="1470025"/>
          </a:xfrm>
          <a:solidFill>
            <a:schemeClr val="accent3">
              <a:lumMod val="40000"/>
              <a:lumOff val="60000"/>
            </a:schemeClr>
          </a:solidFill>
        </p:spPr>
        <p:txBody>
          <a:bodyPr>
            <a:normAutofit/>
          </a:bodyPr>
          <a:lstStyle/>
          <a:p>
            <a:pPr eaLnBrk="1" hangingPunct="1">
              <a:defRPr/>
            </a:pPr>
            <a:endParaRPr lang="en-US" sz="2000" b="1" i="1" dirty="0" smtClean="0">
              <a:solidFill>
                <a:schemeClr val="tx1"/>
              </a:solidFill>
            </a:endParaRPr>
          </a:p>
          <a:p>
            <a:pPr eaLnBrk="1" hangingPunct="1">
              <a:defRPr/>
            </a:pPr>
            <a:r>
              <a:rPr lang="el-GR" sz="3100" b="1" dirty="0" smtClean="0">
                <a:solidFill>
                  <a:schemeClr val="accent3">
                    <a:lumMod val="50000"/>
                  </a:schemeClr>
                </a:solidFill>
              </a:rPr>
              <a:t>ΤΟ ΠΕΡΙΒΑΛΛΟΝ ΤΟΥ ΜΑΡΚΕΤΙΝΓΚ ΧΡΗΜΑΤΟΠΙΣΤΩΤΙΚΩΝ ΥΠΗΡΕΣΙΩΝ</a:t>
            </a:r>
          </a:p>
          <a:p>
            <a:pPr eaLnBrk="1" hangingPunct="1">
              <a:defRPr/>
            </a:pPr>
            <a:endParaRPr lang="el-GR" sz="2000" dirty="0" smtClean="0"/>
          </a:p>
          <a:p>
            <a:pPr eaLnBrk="1" hangingPunct="1">
              <a:defRPr/>
            </a:pPr>
            <a:endParaRPr lang="el-GR" sz="2000" dirty="0" smtClean="0"/>
          </a:p>
          <a:p>
            <a:pPr eaLnBrk="1" hangingPunct="1">
              <a:defRPr/>
            </a:pPr>
            <a:endParaRPr lang="el-GR" sz="2000" dirty="0" smtClean="0"/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l-GR" sz="2400" b="1" dirty="0" smtClean="0">
                <a:solidFill>
                  <a:srgbClr val="92D050"/>
                </a:solidFill>
              </a:rPr>
              <a:t>ΤΑ ΝΕΑ ΧΡΗΜΑΤΟΠΙΣΤΩΤΙΚΑ ΜΕΣΑ</a:t>
            </a:r>
            <a:r>
              <a:rPr lang="en-US" sz="2400" b="1" dirty="0" smtClean="0">
                <a:solidFill>
                  <a:srgbClr val="92D050"/>
                </a:solidFill>
              </a:rPr>
              <a:t> (2)</a:t>
            </a:r>
            <a:endParaRPr lang="el-GR" sz="2400" dirty="0" smtClean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400" dirty="0" smtClean="0"/>
              <a:t>Certificates of  Deposit</a:t>
            </a:r>
          </a:p>
          <a:p>
            <a:pPr eaLnBrk="1" hangingPunct="1">
              <a:defRPr/>
            </a:pPr>
            <a:r>
              <a:rPr lang="en-US" sz="2400" dirty="0" smtClean="0"/>
              <a:t>Commercial papers</a:t>
            </a:r>
          </a:p>
          <a:p>
            <a:pPr eaLnBrk="1" hangingPunct="1">
              <a:defRPr/>
            </a:pPr>
            <a:r>
              <a:rPr lang="en-US" sz="2400" dirty="0" err="1" smtClean="0"/>
              <a:t>Eurostocks</a:t>
            </a:r>
            <a:endParaRPr lang="en-US" sz="2400" dirty="0" smtClean="0"/>
          </a:p>
          <a:p>
            <a:pPr eaLnBrk="1" hangingPunct="1">
              <a:defRPr/>
            </a:pPr>
            <a:r>
              <a:rPr lang="en-US" sz="2400" dirty="0" smtClean="0"/>
              <a:t>Perpetual Floating Rate Notes</a:t>
            </a:r>
            <a:endParaRPr lang="el-GR" sz="24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l-GR" sz="2400" b="1" u="sng" dirty="0" smtClean="0">
                <a:solidFill>
                  <a:srgbClr val="92D050"/>
                </a:solidFill>
              </a:rPr>
              <a:t>ΤΑ ΚΥΡΙΟΤΕΡΑ ΧΑΡΑΚΤΗΡΙΣΤΙΚΑ ΤΗΣ ΕΛΛΗΝΙΚΗΣ ΤΡΑΠΕΖΙΚΗΣ ΑΓΟΡΑΣ ΜΕΧΡΙ ΤΑ ΜΕΣΑ ΤΗΣ ΔΕΚΑΕΤΙΑΣ ΤΟΥ 1980</a:t>
            </a:r>
            <a:endParaRPr lang="en-US" sz="2400" b="1" u="sng" dirty="0" smtClean="0">
              <a:solidFill>
                <a:srgbClr val="92D050"/>
              </a:solidFill>
            </a:endParaRPr>
          </a:p>
        </p:txBody>
      </p:sp>
      <p:sp>
        <p:nvSpPr>
          <p:cNvPr id="11267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Tx/>
              <a:buChar char="o"/>
              <a:defRPr/>
            </a:pPr>
            <a:r>
              <a:rPr lang="el-GR" sz="2000" dirty="0" err="1" smtClean="0"/>
              <a:t>Ολιγοπωλιακή</a:t>
            </a:r>
            <a:r>
              <a:rPr lang="el-GR" sz="2000" dirty="0" smtClean="0"/>
              <a:t> διάρθρωση.</a:t>
            </a:r>
          </a:p>
          <a:p>
            <a:pPr eaLnBrk="1" hangingPunct="1">
              <a:buFontTx/>
              <a:buChar char="o"/>
              <a:defRPr/>
            </a:pPr>
            <a:r>
              <a:rPr lang="el-GR" sz="2000" dirty="0" smtClean="0"/>
              <a:t>Διοικητικός καθορισμός των επιτοκίων.</a:t>
            </a:r>
          </a:p>
          <a:p>
            <a:pPr eaLnBrk="1" hangingPunct="1">
              <a:buFontTx/>
              <a:buChar char="o"/>
              <a:defRPr/>
            </a:pPr>
            <a:r>
              <a:rPr lang="el-GR" sz="2000" dirty="0" smtClean="0"/>
              <a:t>Αρνητικά επιτόκια καταθέσεων.</a:t>
            </a:r>
          </a:p>
          <a:p>
            <a:pPr eaLnBrk="1" hangingPunct="1">
              <a:buFontTx/>
              <a:buChar char="o"/>
              <a:defRPr/>
            </a:pPr>
            <a:r>
              <a:rPr lang="el-GR" sz="2000" dirty="0" smtClean="0"/>
              <a:t>Υπολειτουργία και έλλειψη εμπιστοσύνης του κοινού στην κεφαλαιαγορά.</a:t>
            </a:r>
          </a:p>
          <a:p>
            <a:pPr eaLnBrk="1" hangingPunct="1">
              <a:buFontTx/>
              <a:buChar char="o"/>
              <a:defRPr/>
            </a:pPr>
            <a:r>
              <a:rPr lang="el-GR" sz="2000" dirty="0" smtClean="0"/>
              <a:t>Υπερβολικός δανεισμός των ελληνικών επιχειρήσεων.</a:t>
            </a:r>
          </a:p>
          <a:p>
            <a:pPr eaLnBrk="1" hangingPunct="1">
              <a:buFontTx/>
              <a:buChar char="o"/>
              <a:defRPr/>
            </a:pPr>
            <a:r>
              <a:rPr lang="el-GR" sz="2000" dirty="0" smtClean="0"/>
              <a:t>Απορρόφηση αποταμιεύσεων απ</a:t>
            </a:r>
            <a:r>
              <a:rPr lang="el-GR" sz="2000" dirty="0"/>
              <a:t>ό</a:t>
            </a:r>
            <a:r>
              <a:rPr lang="el-GR" sz="2000" dirty="0" smtClean="0"/>
              <a:t> το ελληνικό δημόσιο.</a:t>
            </a:r>
          </a:p>
          <a:p>
            <a:pPr eaLnBrk="1" hangingPunct="1">
              <a:buFontTx/>
              <a:buChar char="o"/>
              <a:defRPr/>
            </a:pPr>
            <a:r>
              <a:rPr lang="el-GR" sz="2000" dirty="0" smtClean="0"/>
              <a:t>Κατανομή του μεγαλύτερου μέρους των πιστωτικών μέσων με διοικητικά μέσα.</a:t>
            </a:r>
          </a:p>
          <a:p>
            <a:pPr eaLnBrk="1" hangingPunct="1">
              <a:buFontTx/>
              <a:buChar char="o"/>
              <a:defRPr/>
            </a:pPr>
            <a:r>
              <a:rPr lang="el-GR" sz="2000" dirty="0" smtClean="0"/>
              <a:t>Συναλλαγματικοί περιορισμοί.</a:t>
            </a:r>
          </a:p>
          <a:p>
            <a:pPr eaLnBrk="1" hangingPunct="1">
              <a:buFontTx/>
              <a:buChar char="o"/>
              <a:defRPr/>
            </a:pPr>
            <a:r>
              <a:rPr lang="el-GR" sz="2000" dirty="0" smtClean="0"/>
              <a:t>Τμηματοποίηση της αγοράς.</a:t>
            </a:r>
          </a:p>
          <a:p>
            <a:pPr eaLnBrk="1" hangingPunct="1">
              <a:buFontTx/>
              <a:buChar char="o"/>
              <a:defRPr/>
            </a:pPr>
            <a:r>
              <a:rPr lang="el-GR" sz="2000" dirty="0" smtClean="0"/>
              <a:t>Μικρό ποσοστό λογιστικού χρήματος στη συνολική προσφορά χρήματος.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5 - Θέση αριθμού διαφάνειας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E659E4F-AFF7-4505-BD91-218B7F320EB6}" type="slidenum">
              <a:rPr lang="en-US"/>
              <a:pPr/>
              <a:t>12</a:t>
            </a:fld>
            <a:endParaRPr lang="en-US"/>
          </a:p>
        </p:txBody>
      </p:sp>
      <p:sp>
        <p:nvSpPr>
          <p:cNvPr id="130055" name="Rectangle 7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el-GR"/>
          </a:p>
        </p:txBody>
      </p:sp>
      <p:sp>
        <p:nvSpPr>
          <p:cNvPr id="130056" name="Rectangle 8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>
              <a:buFont typeface="Wingdings" pitchFamily="2" charset="2"/>
              <a:buNone/>
            </a:pPr>
            <a:r>
              <a:rPr lang="el-GR" sz="9600" dirty="0">
                <a:latin typeface="Comic Sans MS" pitchFamily="66" charset="0"/>
              </a:rPr>
              <a:t>					</a:t>
            </a:r>
            <a:r>
              <a:rPr lang="el-GR" sz="9600" dirty="0">
                <a:solidFill>
                  <a:srgbClr val="C00000"/>
                </a:solidFill>
                <a:latin typeface="Comic Sans MS" pitchFamily="66" charset="0"/>
              </a:rPr>
              <a:t>?</a:t>
            </a:r>
          </a:p>
          <a:p>
            <a:pPr>
              <a:buFont typeface="Wingdings" pitchFamily="2" charset="2"/>
              <a:buNone/>
            </a:pPr>
            <a:r>
              <a:rPr lang="el-GR" sz="9600" dirty="0">
                <a:solidFill>
                  <a:srgbClr val="C00000"/>
                </a:solidFill>
                <a:latin typeface="Comic Sans MS" pitchFamily="66" charset="0"/>
              </a:rPr>
              <a:t>ΕΡΩΤΗΣΕΙΣ</a:t>
            </a:r>
            <a:endParaRPr lang="en-US" sz="9600" dirty="0">
              <a:solidFill>
                <a:srgbClr val="C00000"/>
              </a:solidFill>
              <a:latin typeface="Comic Sans MS" pitchFamily="66" charset="0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l-GR" dirty="0" smtClean="0"/>
              <a:t>Βιβλιογραφία</a:t>
            </a:r>
            <a:endParaRPr lang="el-GR" dirty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endParaRPr lang="el-GR" dirty="0" smtClean="0"/>
          </a:p>
          <a:p>
            <a:pPr lvl="1">
              <a:buNone/>
            </a:pPr>
            <a:r>
              <a:rPr lang="el-GR" sz="2000" dirty="0" err="1" smtClean="0"/>
              <a:t>Λυμπερόπουλος</a:t>
            </a:r>
            <a:r>
              <a:rPr lang="el-GR" sz="2000" dirty="0" smtClean="0"/>
              <a:t> Κωνσταντίνος(2006). </a:t>
            </a:r>
            <a:r>
              <a:rPr lang="el-GR" sz="2000" i="1" dirty="0" smtClean="0"/>
              <a:t>Μάρκετινγκ Χρηματοπιστωτικών Υπηρεσιών</a:t>
            </a:r>
            <a:r>
              <a:rPr lang="el-GR" sz="2000" dirty="0" smtClean="0"/>
              <a:t>. Εκδόσεις </a:t>
            </a:r>
            <a:r>
              <a:rPr lang="en-US" sz="2000" dirty="0" err="1" smtClean="0"/>
              <a:t>Interbooks</a:t>
            </a:r>
            <a:r>
              <a:rPr lang="el-GR" sz="2000" dirty="0" smtClean="0"/>
              <a:t>.</a:t>
            </a:r>
          </a:p>
          <a:p>
            <a:pPr lvl="1">
              <a:buNone/>
            </a:pPr>
            <a:r>
              <a:rPr lang="en-US" sz="2000" dirty="0" smtClean="0"/>
              <a:t> Clapp A</a:t>
            </a:r>
            <a:r>
              <a:rPr lang="el-GR" sz="2000" dirty="0" smtClean="0"/>
              <a:t>. </a:t>
            </a:r>
            <a:r>
              <a:rPr lang="en-US" sz="2000" dirty="0" smtClean="0"/>
              <a:t>Bruce</a:t>
            </a:r>
            <a:r>
              <a:rPr lang="el-GR" sz="2000" dirty="0" smtClean="0"/>
              <a:t> (2010). </a:t>
            </a:r>
            <a:r>
              <a:rPr lang="el-GR" sz="2000" i="1" dirty="0" smtClean="0"/>
              <a:t>Μάρκετινγκ Χρηματοοικονομικών Υπηρεσιών</a:t>
            </a:r>
            <a:r>
              <a:rPr lang="el-GR" sz="2000" dirty="0" smtClean="0"/>
              <a:t>.  Εκδόσεις  </a:t>
            </a:r>
            <a:r>
              <a:rPr lang="el-GR" sz="2000" dirty="0" err="1" smtClean="0"/>
              <a:t>Ε.κ</a:t>
            </a:r>
            <a:r>
              <a:rPr lang="el-GR" sz="2000" dirty="0" smtClean="0"/>
              <a:t> Δ. </a:t>
            </a:r>
            <a:r>
              <a:rPr lang="el-GR" sz="2000" dirty="0" err="1" smtClean="0"/>
              <a:t>Ανικούλα</a:t>
            </a:r>
            <a:r>
              <a:rPr lang="el-GR" sz="2000" dirty="0" smtClean="0"/>
              <a:t>., Ι. </a:t>
            </a:r>
            <a:r>
              <a:rPr lang="el-GR" sz="2000" dirty="0" err="1" smtClean="0"/>
              <a:t>Αλεξίκος</a:t>
            </a:r>
            <a:r>
              <a:rPr lang="el-GR" sz="2000" dirty="0" smtClean="0"/>
              <a:t> ΟΕ.</a:t>
            </a:r>
          </a:p>
          <a:p>
            <a:endParaRPr lang="el-GR" dirty="0"/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l-GR" sz="2400" b="1" u="sng" dirty="0" smtClean="0">
                <a:solidFill>
                  <a:srgbClr val="92D050"/>
                </a:solidFill>
              </a:rPr>
              <a:t>ΜΑΚΡΟΧΡΟΝΙΕΣ ΕΞΕΛΙΞΕΙΣ ΤΟΥ ΜΑΚΡΟΠΕΡΙΒΑΛΛΟΝΤΟΣ</a:t>
            </a:r>
            <a:endParaRPr lang="en-US" sz="2400" b="1" u="sng" dirty="0" smtClean="0">
              <a:solidFill>
                <a:srgbClr val="92D050"/>
              </a:solidFill>
            </a:endParaRPr>
          </a:p>
        </p:txBody>
      </p:sp>
      <p:sp>
        <p:nvSpPr>
          <p:cNvPr id="7171" name="Rectangle 3"/>
          <p:cNvSpPr>
            <a:spLocks noGrp="1" noChangeArrowheads="1"/>
          </p:cNvSpPr>
          <p:nvPr>
            <p:ph idx="1"/>
          </p:nvPr>
        </p:nvSpPr>
        <p:spPr>
          <a:xfrm>
            <a:off x="609600" y="1295400"/>
            <a:ext cx="8229600" cy="4525963"/>
          </a:xfrm>
        </p:spPr>
        <p:txBody>
          <a:bodyPr>
            <a:noAutofit/>
          </a:bodyPr>
          <a:lstStyle/>
          <a:p>
            <a:pPr eaLnBrk="1" hangingPunct="1">
              <a:defRPr/>
            </a:pPr>
            <a:r>
              <a:rPr lang="el-GR" sz="2000" dirty="0" smtClean="0"/>
              <a:t>Η τάση για μετασχηματισμό των οικονομικά αναπτυγμένων χωρών από βιομηχανικές κοινωνίες σε κοινωνίες των υπηρεσιών.</a:t>
            </a:r>
          </a:p>
          <a:p>
            <a:pPr eaLnBrk="1" hangingPunct="1">
              <a:defRPr/>
            </a:pPr>
            <a:r>
              <a:rPr lang="el-GR" sz="2000" dirty="0" smtClean="0"/>
              <a:t>Η τάση για διεθνοποίηση της οικονομίας θα ενταθεί.</a:t>
            </a:r>
          </a:p>
          <a:p>
            <a:pPr eaLnBrk="1" hangingPunct="1">
              <a:defRPr/>
            </a:pPr>
            <a:r>
              <a:rPr lang="el-GR" sz="2000" dirty="0" smtClean="0"/>
              <a:t>Όλο και περισσότερες επιχειρήσεις θα εφαρμόζουν συμμετοχικές μεθόδους διοίκησης οι οποίες θα είναι αποτελεσματικές.</a:t>
            </a:r>
          </a:p>
          <a:p>
            <a:pPr eaLnBrk="1" hangingPunct="1">
              <a:defRPr/>
            </a:pPr>
            <a:r>
              <a:rPr lang="el-GR" sz="2000" dirty="0" smtClean="0"/>
              <a:t>Θα συνεχισθεί η γενικότερη τάση για ιδιωτικοποίηση της οικονομίας.</a:t>
            </a:r>
          </a:p>
          <a:p>
            <a:pPr eaLnBrk="1" hangingPunct="1">
              <a:defRPr/>
            </a:pPr>
            <a:r>
              <a:rPr lang="el-GR" sz="2000" dirty="0" smtClean="0"/>
              <a:t>Η επιταχυνόμενη τεχνολογική πρόοδος θα οδηγήσει σε ακόμα μεγαλύτερη οικονομική ευμάρεια.</a:t>
            </a:r>
          </a:p>
          <a:p>
            <a:pPr eaLnBrk="1" hangingPunct="1">
              <a:defRPr/>
            </a:pPr>
            <a:r>
              <a:rPr lang="el-GR" sz="2000" dirty="0" smtClean="0"/>
              <a:t>Η εκπαίδευση θα επεκταθεί σε μεγαλύτερα στρώματα πληθυσμού.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l-GR" sz="2400" b="1" u="sng" dirty="0" smtClean="0">
                <a:solidFill>
                  <a:srgbClr val="92D050"/>
                </a:solidFill>
              </a:rPr>
              <a:t>ΜΑΚΡΟΧΡΟΝΙΕΣ ΕΞΕΛΙΞΕΙΣ ΤΟΥ ΜΑΚΡΟΠΕΡΙΒΑΛΛΟΝΤΟΣ</a:t>
            </a:r>
            <a:r>
              <a:rPr lang="en-US" sz="2400" b="1" u="sng" dirty="0" smtClean="0">
                <a:solidFill>
                  <a:srgbClr val="92D050"/>
                </a:solidFill>
              </a:rPr>
              <a:t> (2)</a:t>
            </a:r>
            <a:endParaRPr lang="el-GR" sz="2400" dirty="0" smtClean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l-GR" sz="2000" dirty="0" smtClean="0"/>
              <a:t>Για τους πελάτες οποιασδήποτε επιχείρησης στο μέλλον πρωταρχικής σημασίας θα είναι : 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l-GR" sz="2000" dirty="0" smtClean="0"/>
              <a:t>Η ποιότητα των προϊόντων και των προσφερόμενων υπηρεσιών.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l-GR" sz="2000" dirty="0" smtClean="0"/>
              <a:t>Η ταχύτητα εξυπηρέτησης.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l-GR" sz="2000" dirty="0" smtClean="0"/>
              <a:t>Η άνεση στις συναλλαγές.</a:t>
            </a:r>
          </a:p>
          <a:p>
            <a:pPr eaLnBrk="1" hangingPunct="1">
              <a:buFont typeface="Wingdings" pitchFamily="2" charset="2"/>
              <a:buChar char="Ø"/>
              <a:defRPr/>
            </a:pPr>
            <a:r>
              <a:rPr lang="el-GR" sz="2000" dirty="0" smtClean="0"/>
              <a:t>Η ποικιλία των προσφερόμενων προϊόντων.</a:t>
            </a:r>
            <a:endParaRPr lang="en-US" sz="2000" dirty="0" smtClean="0"/>
          </a:p>
          <a:p>
            <a:pPr marL="0" indent="0" eaLnBrk="1" hangingPunct="1">
              <a:buNone/>
              <a:defRPr/>
            </a:pPr>
            <a:endParaRPr lang="el-GR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l-GR" sz="2400" b="1" u="sng" dirty="0" smtClean="0">
                <a:solidFill>
                  <a:srgbClr val="92D050"/>
                </a:solidFill>
              </a:rPr>
              <a:t>ΤΑ ΔΙΕΘΝΗ ΠΡΟΒΛΗΜΑΤΑ ΤΗΣ ΕΠΟΧΗΣ ΜΑΣ </a:t>
            </a:r>
            <a:endParaRPr lang="en-US" sz="2400" b="1" u="sng" dirty="0" smtClean="0">
              <a:solidFill>
                <a:srgbClr val="92D050"/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pitchFamily="2" charset="2"/>
              <a:buChar char="§"/>
              <a:defRPr/>
            </a:pPr>
            <a:r>
              <a:rPr lang="el-GR" sz="2000" dirty="0" smtClean="0"/>
              <a:t>Το πρόβλημα της φτώχειας.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el-GR" sz="2000" dirty="0" smtClean="0"/>
              <a:t>Το πρόβλημα των χρεών του τρίτου κόσμου.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el-GR" sz="2000" dirty="0" smtClean="0"/>
              <a:t>Το πρόβλημα του αυξανόμενου υπερπληθυσμού στις χώρες του τρίτου κόσμου.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el-GR" sz="2000" dirty="0" smtClean="0"/>
              <a:t>Το πρόβλημα των οικολογικών επιπτώσεων της οικονομικής ανάπτυξης.</a:t>
            </a:r>
          </a:p>
          <a:p>
            <a:pPr eaLnBrk="1" hangingPunct="1">
              <a:buFont typeface="Wingdings" pitchFamily="2" charset="2"/>
              <a:buChar char="§"/>
              <a:defRPr/>
            </a:pPr>
            <a:r>
              <a:rPr lang="el-GR" sz="2000" dirty="0" smtClean="0"/>
              <a:t>Το πρόβλημα του ιδεολογικού κενού.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l-GR" sz="2400" b="1" u="sng" dirty="0" smtClean="0">
                <a:solidFill>
                  <a:srgbClr val="92D050"/>
                </a:solidFill>
              </a:rPr>
              <a:t>ΟΙ ΚΥΡΙΟΤΕΡΟΙ ΛΟΓΟΙ ΓΙΑ ΤΗΝ ΑΝΑΠΤΥΞΗ ΤΟΥ ΤΟΜΕΑ ΤΩΝ ΥΠΗΡΕΣΙΩΝ ΣΤΙΣ ΟΙΚΟΝΟΜΙΚΑ ΑΝΑΠΤΥΓΜΕΝΕΣ ΧΩΡΕΣ</a:t>
            </a:r>
            <a:endParaRPr lang="en-US" sz="2400" b="1" u="sng" dirty="0" smtClean="0">
              <a:solidFill>
                <a:srgbClr val="92D050"/>
              </a:solidFill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v"/>
              <a:defRPr/>
            </a:pPr>
            <a:r>
              <a:rPr lang="el-GR" sz="2000" dirty="0" smtClean="0"/>
              <a:t>Η μακροχρόνια αύξηση του εθνικού εισοδήματος.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el-GR" sz="2000" dirty="0" smtClean="0"/>
              <a:t>Η αύξηση του ποσοστού των εργαζομένων γυναικών.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el-GR" sz="2000" dirty="0" smtClean="0"/>
              <a:t>Ο περισσότερος ελεύθερος χρόνος.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el-GR" sz="2000" dirty="0" smtClean="0"/>
              <a:t>Η πρόοδος της επιστήμης.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el-GR" sz="2000" dirty="0" smtClean="0"/>
              <a:t>Η βελτίωση του μορφωτικού επιπέδου.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el-GR" sz="2000" dirty="0" smtClean="0"/>
              <a:t>Η αύξηση της πολυπλοκότητας των προϊόντων.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el-GR" sz="2000" dirty="0" smtClean="0"/>
              <a:t>Η αύξηση της πολυπλοκότητας της λειτουργίας των σύγχρονων κοινωνιών και οικονομιών.</a:t>
            </a:r>
          </a:p>
          <a:p>
            <a:pPr eaLnBrk="1" hangingPunct="1">
              <a:buFont typeface="Wingdings" pitchFamily="2" charset="2"/>
              <a:buChar char="v"/>
              <a:defRPr/>
            </a:pPr>
            <a:r>
              <a:rPr lang="el-GR" sz="2000" dirty="0" smtClean="0"/>
              <a:t>Η αύξηση της πολυπλοκότητας των προϊόντων και υπηρεσιών είχε ως αποτέλεσμα την αύξηση του απαραίτητου χρόνου για εκπαίδευση.</a:t>
            </a: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eaLnBrk="1" hangingPunct="1">
              <a:defRPr/>
            </a:pPr>
            <a:r>
              <a:rPr lang="el-GR" sz="2400" b="1" u="sng" dirty="0" smtClean="0">
                <a:solidFill>
                  <a:srgbClr val="92D050"/>
                </a:solidFill>
              </a:rPr>
              <a:t>ΟΙ ΒΑΣΙΚΟΤΕΡΕΣ ΕΞΕΛΙΞΕΙΣ ΠΟΥ ΕΠΕΔΡΑΣΑΝ ΣΤΗ ΔΙΑΜΟΡΦΩΣΗ ΤΗΣ ΣΗΜΕΡΙΝΗΣ ΤΡΑΠΕΖΙΚΗΣ ΑΓΟΡΑΣ </a:t>
            </a:r>
            <a:r>
              <a:rPr lang="en-US" sz="2400" b="1" u="sng" dirty="0" smtClean="0">
                <a:solidFill>
                  <a:srgbClr val="92D050"/>
                </a:solidFill>
              </a:rPr>
              <a:t>(1)</a:t>
            </a:r>
          </a:p>
        </p:txBody>
      </p:sp>
      <p:sp>
        <p:nvSpPr>
          <p:cNvPr id="10243" name="Rectangle 3"/>
          <p:cNvSpPr>
            <a:spLocks noGrp="1" noChangeArrowheads="1"/>
          </p:cNvSpPr>
          <p:nvPr>
            <p:ph idx="1"/>
          </p:nvPr>
        </p:nvSpPr>
        <p:spPr/>
        <p:txBody>
          <a:bodyPr/>
          <a:lstStyle/>
          <a:p>
            <a:pPr eaLnBrk="1" hangingPunct="1">
              <a:buFont typeface="Wingdings" pitchFamily="2" charset="2"/>
              <a:buChar char="q"/>
              <a:defRPr/>
            </a:pPr>
            <a:r>
              <a:rPr lang="el-GR" sz="2000" dirty="0" smtClean="0"/>
              <a:t>Η επιταχυνόμενη επέκταση της διεθνοποίησης του χρηματοπιστωτικού συστήματος.</a:t>
            </a:r>
          </a:p>
          <a:p>
            <a:pPr eaLnBrk="1" hangingPunct="1">
              <a:buFont typeface="Wingdings" pitchFamily="2" charset="2"/>
              <a:buChar char="q"/>
              <a:defRPr/>
            </a:pPr>
            <a:r>
              <a:rPr lang="el-GR" sz="2000" dirty="0" smtClean="0"/>
              <a:t>Η </a:t>
            </a:r>
            <a:r>
              <a:rPr lang="el-GR" sz="2000" dirty="0" err="1" smtClean="0"/>
              <a:t>τιτλοποίηση</a:t>
            </a:r>
            <a:r>
              <a:rPr lang="el-GR" sz="2000" dirty="0" smtClean="0"/>
              <a:t> των τραπεζικών αγορών.</a:t>
            </a:r>
          </a:p>
          <a:p>
            <a:pPr eaLnBrk="1" hangingPunct="1">
              <a:buFont typeface="Wingdings" pitchFamily="2" charset="2"/>
              <a:buChar char="q"/>
              <a:defRPr/>
            </a:pPr>
            <a:r>
              <a:rPr lang="el-GR" sz="2000" dirty="0" smtClean="0"/>
              <a:t>Η επέκταση της </a:t>
            </a:r>
            <a:r>
              <a:rPr lang="el-GR" sz="2000" dirty="0" err="1" smtClean="0"/>
              <a:t>πολυεθνικοποίησης</a:t>
            </a:r>
            <a:r>
              <a:rPr lang="el-GR" sz="2000" dirty="0" smtClean="0"/>
              <a:t> των τραπεζών με την ίδρυση υποκαταστημάτων τους και κοινών επιχειρήσεων στο εξωτερικό.</a:t>
            </a:r>
          </a:p>
          <a:p>
            <a:pPr eaLnBrk="1" hangingPunct="1">
              <a:buFont typeface="Wingdings" pitchFamily="2" charset="2"/>
              <a:buChar char="q"/>
              <a:defRPr/>
            </a:pPr>
            <a:r>
              <a:rPr lang="el-GR" sz="2000" dirty="0" smtClean="0"/>
              <a:t>Η απορρύθμιση ή απελευθέρωση του χρηματοπιστωτικού τομέα.</a:t>
            </a:r>
          </a:p>
          <a:p>
            <a:pPr eaLnBrk="1" hangingPunct="1">
              <a:buFont typeface="Wingdings" pitchFamily="2" charset="2"/>
              <a:buNone/>
              <a:defRPr/>
            </a:pPr>
            <a:r>
              <a:rPr lang="el-GR" sz="2800" dirty="0" smtClean="0"/>
              <a:t>	</a:t>
            </a:r>
          </a:p>
          <a:p>
            <a:pPr eaLnBrk="1" hangingPunct="1">
              <a:buFont typeface="Wingdings" pitchFamily="2" charset="2"/>
              <a:buNone/>
              <a:defRPr/>
            </a:pPr>
            <a:endParaRPr lang="el-GR" sz="2000" dirty="0" smtClean="0"/>
          </a:p>
          <a:p>
            <a:pPr eaLnBrk="1" hangingPunct="1">
              <a:buFont typeface="Wingdings" pitchFamily="2" charset="2"/>
              <a:buNone/>
              <a:defRPr/>
            </a:pPr>
            <a:endParaRPr lang="en-US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l-GR" sz="2400" b="1" u="sng" dirty="0" smtClean="0">
                <a:solidFill>
                  <a:srgbClr val="92D050"/>
                </a:solidFill>
              </a:rPr>
              <a:t>ΟΙ ΒΑΣΙΚΟΤΕΡΕΣ ΕΞΕΛΙΞΕΙΣ ΠΟΥ ΕΠΕΔΡΑΣΑΝ ΣΤΗ ΔΙΑΜΟΡΦΩΣΗ ΤΗΣ ΣΗΜΕΡΙΝΗΣ ΤΡΑΠΕΖΙΚΗΣ ΑΓΟΡΑΣ </a:t>
            </a:r>
            <a:r>
              <a:rPr lang="en-US" sz="2400" b="1" u="sng" dirty="0" smtClean="0">
                <a:solidFill>
                  <a:srgbClr val="92D050"/>
                </a:solidFill>
              </a:rPr>
              <a:t> (2)</a:t>
            </a:r>
            <a:endParaRPr lang="el-GR" sz="2400" dirty="0" smtClean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pitchFamily="2" charset="2"/>
              <a:buChar char="q"/>
              <a:defRPr/>
            </a:pPr>
            <a:r>
              <a:rPr lang="el-GR" sz="2000" dirty="0" smtClean="0"/>
              <a:t>Οι εμπορικές τράπεζες εκτός από τον ανταγωνισμό μεταξύ τους αντιμετωπίζουν και τον ανταγωνισμό από: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l-GR" sz="2000" dirty="0" smtClean="0"/>
              <a:t>Το χρηματιστήριο.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l-GR" sz="2000" dirty="0" smtClean="0"/>
              <a:t>Τα ταμιευτήρια.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l-GR" sz="2000" dirty="0" smtClean="0"/>
              <a:t>Τις συνεταιριστικές τράπεζες.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l-GR" sz="2000" dirty="0" smtClean="0"/>
              <a:t>Τις ασφαλιστικές επιχειρήσεις.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l-GR" sz="2000" dirty="0" smtClean="0"/>
              <a:t>Τις εμπορικές επιχειρήσεις.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l-GR" sz="2000" dirty="0" smtClean="0"/>
              <a:t>Τις χρηματοδοτικές θυγατρικές πολυεθνικών επιχειρήσεων.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l-GR" sz="2000" dirty="0" smtClean="0"/>
              <a:t>Φορείς χρηματοδότησης αγοράς αυτοκινήτων.</a:t>
            </a:r>
          </a:p>
          <a:p>
            <a:pPr eaLnBrk="1" hangingPunct="1">
              <a:buFont typeface="Arial" pitchFamily="34" charset="0"/>
              <a:buChar char="•"/>
              <a:defRPr/>
            </a:pPr>
            <a:r>
              <a:rPr lang="el-GR" sz="2000" dirty="0" smtClean="0"/>
              <a:t>Πολυκαταστήματα που εκδίδουν πιστωτικές κάρτες και προσφέρουν τραπεζικές εργασίες με ανταγωνιστικούς όρους.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>
              <a:defRPr/>
            </a:pPr>
            <a:r>
              <a:rPr lang="el-GR" sz="2400" b="1" u="sng" dirty="0" smtClean="0">
                <a:solidFill>
                  <a:srgbClr val="92D050"/>
                </a:solidFill>
              </a:rPr>
              <a:t>ΟΙ ΒΑΣΙΚΟΤΕΡΕΣ ΕΞΕΛΙΞΕΙΣ ΠΟΥ ΕΠΕΔΡΑΣΑΝ ΣΤΗ ΔΙΑΜΟΡΦΩΣΗ ΤΗΣ ΣΗΜΕΡΙΝΗΣ ΤΡΑΠΕΖΙΚΗΣ ΑΓΟΡΑΣ </a:t>
            </a:r>
            <a:r>
              <a:rPr lang="en-US" sz="2400" b="1" u="sng" dirty="0" smtClean="0">
                <a:solidFill>
                  <a:srgbClr val="92D050"/>
                </a:solidFill>
              </a:rPr>
              <a:t>(3)</a:t>
            </a:r>
            <a:endParaRPr lang="el-GR" sz="2400" dirty="0" smtClean="0"/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eaLnBrk="1" hangingPunct="1">
              <a:buFont typeface="Wingdings" pitchFamily="2" charset="2"/>
              <a:buChar char="q"/>
              <a:defRPr/>
            </a:pPr>
            <a:r>
              <a:rPr lang="el-GR" sz="2000" dirty="0" smtClean="0"/>
              <a:t>Οι συγχωνεύσεις και εξαγορές στο χρηματοπιστωτικό τομέα.</a:t>
            </a:r>
          </a:p>
          <a:p>
            <a:pPr eaLnBrk="1" hangingPunct="1">
              <a:buFont typeface="Wingdings" pitchFamily="2" charset="2"/>
              <a:buChar char="q"/>
              <a:defRPr/>
            </a:pPr>
            <a:r>
              <a:rPr lang="el-GR" sz="2000" dirty="0" smtClean="0"/>
              <a:t>Η επέκταση των προσφερόμενων υπηρεσιών από τις τράπεζες.</a:t>
            </a:r>
          </a:p>
          <a:p>
            <a:pPr eaLnBrk="1" hangingPunct="1">
              <a:buFont typeface="Wingdings" pitchFamily="2" charset="2"/>
              <a:buChar char="q"/>
              <a:defRPr/>
            </a:pPr>
            <a:r>
              <a:rPr lang="el-GR" sz="2000" dirty="0" smtClean="0"/>
              <a:t>Η ραγδαία εξέλιξη της τεχνολογίας.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- Τίτλος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l-GR" sz="2400" b="1" dirty="0" smtClean="0">
                <a:solidFill>
                  <a:srgbClr val="92D050"/>
                </a:solidFill>
              </a:rPr>
              <a:t>ΤΑ ΝΕΑ ΧΡΗΜΑΤΟΠΙΣΤΩΤΙΚΑ ΜΕΣΑ</a:t>
            </a:r>
          </a:p>
        </p:txBody>
      </p:sp>
      <p:sp>
        <p:nvSpPr>
          <p:cNvPr id="3" name="2 - Θέση περιεχομένου"/>
          <p:cNvSpPr>
            <a:spLocks noGrp="1"/>
          </p:cNvSpPr>
          <p:nvPr>
            <p:ph idx="1"/>
          </p:nvPr>
        </p:nvSpPr>
        <p:spPr>
          <a:xfrm>
            <a:off x="457200" y="1371600"/>
            <a:ext cx="8229600" cy="4525963"/>
          </a:xfrm>
        </p:spPr>
        <p:txBody>
          <a:bodyPr>
            <a:normAutofit/>
          </a:bodyPr>
          <a:lstStyle/>
          <a:p>
            <a:pPr eaLnBrk="1" hangingPunct="1">
              <a:defRPr/>
            </a:pPr>
            <a:r>
              <a:rPr lang="en-US" sz="2000" dirty="0" smtClean="0"/>
              <a:t>Factoring</a:t>
            </a:r>
          </a:p>
          <a:p>
            <a:pPr eaLnBrk="1" hangingPunct="1">
              <a:defRPr/>
            </a:pPr>
            <a:r>
              <a:rPr lang="en-US" sz="2000" dirty="0" err="1" smtClean="0"/>
              <a:t>Forfaiting</a:t>
            </a:r>
            <a:endParaRPr lang="en-US" sz="2000" dirty="0" smtClean="0"/>
          </a:p>
          <a:p>
            <a:pPr eaLnBrk="1" hangingPunct="1">
              <a:defRPr/>
            </a:pPr>
            <a:r>
              <a:rPr lang="en-US" sz="2000" dirty="0" smtClean="0"/>
              <a:t>Underwriting</a:t>
            </a:r>
          </a:p>
          <a:p>
            <a:pPr eaLnBrk="1" hangingPunct="1">
              <a:defRPr/>
            </a:pPr>
            <a:r>
              <a:rPr lang="en-US" sz="2000" dirty="0" smtClean="0"/>
              <a:t>Floating Rate Notes</a:t>
            </a:r>
          </a:p>
          <a:p>
            <a:pPr eaLnBrk="1" hangingPunct="1">
              <a:defRPr/>
            </a:pPr>
            <a:r>
              <a:rPr lang="en-US" sz="2000" dirty="0" smtClean="0"/>
              <a:t>Swaps</a:t>
            </a:r>
          </a:p>
          <a:p>
            <a:pPr eaLnBrk="1" hangingPunct="1">
              <a:defRPr/>
            </a:pPr>
            <a:r>
              <a:rPr lang="en-US" sz="2000" dirty="0" smtClean="0"/>
              <a:t>Options</a:t>
            </a:r>
          </a:p>
          <a:p>
            <a:pPr eaLnBrk="1" hangingPunct="1">
              <a:defRPr/>
            </a:pPr>
            <a:r>
              <a:rPr lang="en-US" sz="2000" dirty="0" smtClean="0"/>
              <a:t>Futures</a:t>
            </a:r>
          </a:p>
          <a:p>
            <a:pPr eaLnBrk="1" hangingPunct="1">
              <a:defRPr/>
            </a:pPr>
            <a:r>
              <a:rPr lang="en-US" sz="2000" dirty="0" smtClean="0"/>
              <a:t>Bond Issues</a:t>
            </a:r>
          </a:p>
          <a:p>
            <a:pPr eaLnBrk="1" hangingPunct="1">
              <a:defRPr/>
            </a:pPr>
            <a:r>
              <a:rPr lang="en-US" sz="2000" dirty="0" smtClean="0"/>
              <a:t>Syndicated Loans</a:t>
            </a:r>
          </a:p>
          <a:p>
            <a:pPr eaLnBrk="1" hangingPunct="1">
              <a:defRPr/>
            </a:pPr>
            <a:r>
              <a:rPr lang="en-US" sz="2000" dirty="0" smtClean="0"/>
              <a:t>Leveraged Buy Outs</a:t>
            </a:r>
          </a:p>
          <a:p>
            <a:pPr eaLnBrk="1" hangingPunct="1">
              <a:defRPr/>
            </a:pPr>
            <a:r>
              <a:rPr lang="en-US" sz="2000" dirty="0" smtClean="0"/>
              <a:t>Junk Bonds</a:t>
            </a:r>
            <a:endParaRPr lang="el-GR" sz="2000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Θέμα του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254</TotalTime>
  <Words>563</Words>
  <Application>Microsoft Office PowerPoint</Application>
  <PresentationFormat>Προβολή στην οθόνη (4:3)</PresentationFormat>
  <Paragraphs>102</Paragraphs>
  <Slides>13</Slides>
  <Notes>10</Notes>
  <HiddenSlides>0</HiddenSlides>
  <MMClips>0</MMClips>
  <ScaleCrop>false</ScaleCrop>
  <HeadingPairs>
    <vt:vector size="4" baseType="variant">
      <vt:variant>
        <vt:lpstr>Θέμα</vt:lpstr>
      </vt:variant>
      <vt:variant>
        <vt:i4>1</vt:i4>
      </vt:variant>
      <vt:variant>
        <vt:lpstr>Τίτλοι διαφανειών</vt:lpstr>
      </vt:variant>
      <vt:variant>
        <vt:i4>13</vt:i4>
      </vt:variant>
    </vt:vector>
  </HeadingPairs>
  <TitlesOfParts>
    <vt:vector size="14" baseType="lpstr">
      <vt:lpstr>Θέμα του Office</vt:lpstr>
      <vt:lpstr> ΤΟ ΠΕΡΙΒΑΛΛΟΝ ΤΟΥ ΜΑΡΚΕΤΙΝΓΚ ΧΡΗΜΑΤΟΠΙΣΤΩΤΙΚΩΝ ΥΠΗΡΕΣΙΩΝ   </vt:lpstr>
      <vt:lpstr>ΜΑΚΡΟΧΡΟΝΙΕΣ ΕΞΕΛΙΞΕΙΣ ΤΟΥ ΜΑΚΡΟΠΕΡΙΒΑΛΛΟΝΤΟΣ</vt:lpstr>
      <vt:lpstr>ΜΑΚΡΟΧΡΟΝΙΕΣ ΕΞΕΛΙΞΕΙΣ ΤΟΥ ΜΑΚΡΟΠΕΡΙΒΑΛΛΟΝΤΟΣ (2)</vt:lpstr>
      <vt:lpstr>ΤΑ ΔΙΕΘΝΗ ΠΡΟΒΛΗΜΑΤΑ ΤΗΣ ΕΠΟΧΗΣ ΜΑΣ </vt:lpstr>
      <vt:lpstr>ΟΙ ΚΥΡΙΟΤΕΡΟΙ ΛΟΓΟΙ ΓΙΑ ΤΗΝ ΑΝΑΠΤΥΞΗ ΤΟΥ ΤΟΜΕΑ ΤΩΝ ΥΠΗΡΕΣΙΩΝ ΣΤΙΣ ΟΙΚΟΝΟΜΙΚΑ ΑΝΑΠΤΥΓΜΕΝΕΣ ΧΩΡΕΣ</vt:lpstr>
      <vt:lpstr>ΟΙ ΒΑΣΙΚΟΤΕΡΕΣ ΕΞΕΛΙΞΕΙΣ ΠΟΥ ΕΠΕΔΡΑΣΑΝ ΣΤΗ ΔΙΑΜΟΡΦΩΣΗ ΤΗΣ ΣΗΜΕΡΙΝΗΣ ΤΡΑΠΕΖΙΚΗΣ ΑΓΟΡΑΣ (1)</vt:lpstr>
      <vt:lpstr>ΟΙ ΒΑΣΙΚΟΤΕΡΕΣ ΕΞΕΛΙΞΕΙΣ ΠΟΥ ΕΠΕΔΡΑΣΑΝ ΣΤΗ ΔΙΑΜΟΡΦΩΣΗ ΤΗΣ ΣΗΜΕΡΙΝΗΣ ΤΡΑΠΕΖΙΚΗΣ ΑΓΟΡΑΣ  (2)</vt:lpstr>
      <vt:lpstr>ΟΙ ΒΑΣΙΚΟΤΕΡΕΣ ΕΞΕΛΙΞΕΙΣ ΠΟΥ ΕΠΕΔΡΑΣΑΝ ΣΤΗ ΔΙΑΜΟΡΦΩΣΗ ΤΗΣ ΣΗΜΕΡΙΝΗΣ ΤΡΑΠΕΖΙΚΗΣ ΑΓΟΡΑΣ (3)</vt:lpstr>
      <vt:lpstr>ΤΑ ΝΕΑ ΧΡΗΜΑΤΟΠΙΣΤΩΤΙΚΑ ΜΕΣΑ</vt:lpstr>
      <vt:lpstr>ΤΑ ΝΕΑ ΧΡΗΜΑΤΟΠΙΣΤΩΤΙΚΑ ΜΕΣΑ (2)</vt:lpstr>
      <vt:lpstr>ΤΑ ΚΥΡΙΟΤΕΡΑ ΧΑΡΑΚΤΗΡΙΣΤΙΚΑ ΤΗΣ ΕΛΛΗΝΙΚΗΣ ΤΡΑΠΕΖΙΚΗΣ ΑΓΟΡΑΣ ΜΕΧΡΙ ΤΑ ΜΕΣΑ ΤΗΣ ΔΕΚΑΕΤΙΑΣ ΤΟΥ 1980</vt:lpstr>
      <vt:lpstr>Διαφάνεια 12</vt:lpstr>
      <vt:lpstr>Βιβλιογραφία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Α.Τ.Ε.Ι. ΔΥΤΙΚΗΣ ΜΑΚΕΔΟΝΙΑΣ ΚΟΖΑΝΗ ΣΧΟΛΗ ΔΙΟΙΚΗΣΗΣ ΚΑΙ ΟΙΚΟΝΟΜΙΑΣ        ΤΜΗΜΑ ΧΡΗΜΑΤΟΟΙΚΟΝΟΜΙΚΩΝ ΕΦΑΡΜΟΓΩΝ</dc:title>
  <dc:creator>john karelos</dc:creator>
  <cp:lastModifiedBy>USER</cp:lastModifiedBy>
  <cp:revision>30</cp:revision>
  <dcterms:created xsi:type="dcterms:W3CDTF">2011-04-29T09:47:06Z</dcterms:created>
  <dcterms:modified xsi:type="dcterms:W3CDTF">2016-02-26T06:58:48Z</dcterms:modified>
</cp:coreProperties>
</file>