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752" r:id="rId1"/>
  </p:sldMasterIdLst>
  <p:notesMasterIdLst>
    <p:notesMasterId r:id="rId28"/>
  </p:notesMasterIdLst>
  <p:handoutMasterIdLst>
    <p:handoutMasterId r:id="rId29"/>
  </p:handoutMasterIdLst>
  <p:sldIdLst>
    <p:sldId id="282" r:id="rId2"/>
    <p:sldId id="257" r:id="rId3"/>
    <p:sldId id="258" r:id="rId4"/>
    <p:sldId id="259" r:id="rId5"/>
    <p:sldId id="260" r:id="rId6"/>
    <p:sldId id="261" r:id="rId7"/>
    <p:sldId id="262" r:id="rId8"/>
    <p:sldId id="263" r:id="rId9"/>
    <p:sldId id="264" r:id="rId10"/>
    <p:sldId id="265" r:id="rId11"/>
    <p:sldId id="266" r:id="rId12"/>
    <p:sldId id="279" r:id="rId13"/>
    <p:sldId id="267" r:id="rId14"/>
    <p:sldId id="268" r:id="rId15"/>
    <p:sldId id="269" r:id="rId16"/>
    <p:sldId id="270" r:id="rId17"/>
    <p:sldId id="271" r:id="rId18"/>
    <p:sldId id="272" r:id="rId19"/>
    <p:sldId id="273" r:id="rId20"/>
    <p:sldId id="274" r:id="rId21"/>
    <p:sldId id="280" r:id="rId22"/>
    <p:sldId id="276" r:id="rId23"/>
    <p:sldId id="277" r:id="rId24"/>
    <p:sldId id="278" r:id="rId25"/>
    <p:sldId id="283" r:id="rId26"/>
    <p:sldId id="281" r:id="rId27"/>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autoAdjust="0"/>
    <p:restoredTop sz="96192" autoAdjust="0"/>
  </p:normalViewPr>
  <p:slideViewPr>
    <p:cSldViewPr>
      <p:cViewPr>
        <p:scale>
          <a:sx n="78" d="100"/>
          <a:sy n="78" d="100"/>
        </p:scale>
        <p:origin x="-1332" y="-30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l-GR"/>
          </a:p>
        </p:txBody>
      </p:sp>
      <p:sp>
        <p:nvSpPr>
          <p:cNvPr id="3" name="2 - Θέση ημερομηνίας"/>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194602F1-84DD-4582-BD8D-0051333E4AB5}" type="datetimeFigureOut">
              <a:rPr lang="el-GR"/>
              <a:pPr>
                <a:defRPr/>
              </a:pPr>
              <a:t>3/3/2016</a:t>
            </a:fld>
            <a:endParaRPr lang="el-GR" dirty="0"/>
          </a:p>
        </p:txBody>
      </p:sp>
      <p:sp>
        <p:nvSpPr>
          <p:cNvPr id="4" name="3 - Θέση υποσέλιδου"/>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l-GR"/>
          </a:p>
        </p:txBody>
      </p:sp>
      <p:sp>
        <p:nvSpPr>
          <p:cNvPr id="5" name="4 - Θέση αριθμού διαφάνειας"/>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E0E6C928-3422-4AF4-A185-8268FBB12720}" type="slidenum">
              <a:rPr lang="el-GR"/>
              <a:pPr>
                <a:defRPr/>
              </a:pPr>
              <a:t>‹#›</a:t>
            </a:fld>
            <a:endParaRPr lang="el-GR"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E1191048-D95F-4DEC-A26E-55D4DC8C2492}" type="datetimeFigureOut">
              <a:rPr lang="el-GR" smtClean="0"/>
              <a:pPr/>
              <a:t>3/3/2016</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l-GR"/>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4ABF6802-5121-4DB3-B155-84A5E80990C5}" type="slidenum">
              <a:rPr lang="el-GR" smtClean="0"/>
              <a:pPr/>
              <a:t>‹#›</a:t>
            </a:fld>
            <a:endParaRPr lang="el-GR"/>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C0A41AF3-1A05-4D3F-AD61-D4359B93FDE7}" type="datetimeFigureOut">
              <a:rPr lang="el-GR" smtClean="0"/>
              <a:pPr>
                <a:defRPr/>
              </a:pPr>
              <a:t>3/3/2016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A070C3A6-7BC8-405D-B53E-F3BF5DCDC42C}" type="slidenum">
              <a:rPr lang="el-GR" smtClean="0"/>
              <a:pPr>
                <a:defRPr/>
              </a:pPr>
              <a:t>‹#›</a:t>
            </a:fld>
            <a:endParaRPr lang="el-G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3E159AC4-574C-4AA8-98F2-0F8681E89E42}" type="datetimeFigureOut">
              <a:rPr lang="el-GR" smtClean="0"/>
              <a:pPr>
                <a:defRPr/>
              </a:pPr>
              <a:t>3/3/2016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4E21D7C4-9DCF-49FA-AC4D-886EBF3574E3}" type="slidenum">
              <a:rPr lang="el-GR" smtClean="0"/>
              <a:pPr>
                <a:defRPr/>
              </a:pPr>
              <a:t>‹#›</a:t>
            </a:fld>
            <a:endParaRPr lang="el-G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918BF841-69D2-4B74-A51F-FF2AA3E2BA3B}" type="datetimeFigureOut">
              <a:rPr lang="el-GR" smtClean="0"/>
              <a:pPr>
                <a:defRPr/>
              </a:pPr>
              <a:t>3/3/2016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2B3CCA5F-D6C1-48BC-ADA6-82B147820F6A}" type="slidenum">
              <a:rPr lang="el-GR" smtClean="0"/>
              <a:pPr>
                <a:defRPr/>
              </a:pPr>
              <a:t>‹#›</a:t>
            </a:fld>
            <a:endParaRPr lang="el-G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8D44657C-B53B-4861-B67C-FAF41F3DE035}" type="datetimeFigureOut">
              <a:rPr lang="el-GR" smtClean="0"/>
              <a:pPr>
                <a:defRPr/>
              </a:pPr>
              <a:t>3/3/2016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1C7A9BB6-3DA7-4106-AB24-04A14AEA575E}" type="slidenum">
              <a:rPr lang="el-GR" smtClean="0"/>
              <a:pPr>
                <a:defRPr/>
              </a:pPr>
              <a:t>‹#›</a:t>
            </a:fld>
            <a:endParaRPr lang="el-G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7B956238-6E1B-474B-A7E7-764B7ABEE923}" type="datetimeFigureOut">
              <a:rPr lang="el-GR" smtClean="0"/>
              <a:pPr>
                <a:defRPr/>
              </a:pPr>
              <a:t>3/3/2016</a:t>
            </a:fld>
            <a:endParaRPr lang="el-GR" dirty="0"/>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C93EC001-3FF6-43E7-A814-1685CDD5CF52}" type="slidenum">
              <a:rPr lang="el-GR" smtClean="0"/>
              <a:pPr>
                <a:defRPr/>
              </a:pPr>
              <a:t>‹#›</a:t>
            </a:fld>
            <a:endParaRPr lang="el-GR"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52BFE8C1-308D-4A95-94ED-166EB995D13B}" type="datetimeFigureOut">
              <a:rPr lang="el-GR" smtClean="0"/>
              <a:pPr>
                <a:defRPr/>
              </a:pPr>
              <a:t>3/3/2016</a:t>
            </a:fld>
            <a:endParaRPr lang="el-GR" dirty="0"/>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E1692CE7-38AA-40A0-B24E-692EB13A974C}" type="slidenum">
              <a:rPr lang="el-GR" smtClean="0"/>
              <a:pPr>
                <a:defRPr/>
              </a:pPr>
              <a:t>‹#›</a:t>
            </a:fld>
            <a:endParaRPr lang="el-G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E6079A04-6FFA-480C-8F46-E0062928D2BE}" type="datetimeFigureOut">
              <a:rPr lang="el-GR" smtClean="0"/>
              <a:pPr>
                <a:defRPr/>
              </a:pPr>
              <a:t>3/3/2016</a:t>
            </a:fld>
            <a:endParaRPr lang="el-GR" dirty="0"/>
          </a:p>
        </p:txBody>
      </p:sp>
      <p:sp>
        <p:nvSpPr>
          <p:cNvPr id="8" name="7 - Θέση υποσέλιδου"/>
          <p:cNvSpPr>
            <a:spLocks noGrp="1"/>
          </p:cNvSpPr>
          <p:nvPr>
            <p:ph type="ftr" sz="quarter" idx="11"/>
          </p:nvPr>
        </p:nvSpPr>
        <p:spPr/>
        <p:txBody>
          <a:bodyPr/>
          <a:lstStyle/>
          <a:p>
            <a:pPr>
              <a:defRPr/>
            </a:pPr>
            <a:endParaRPr lang="el-GR"/>
          </a:p>
        </p:txBody>
      </p:sp>
      <p:sp>
        <p:nvSpPr>
          <p:cNvPr id="9" name="8 - Θέση αριθμού διαφάνειας"/>
          <p:cNvSpPr>
            <a:spLocks noGrp="1"/>
          </p:cNvSpPr>
          <p:nvPr>
            <p:ph type="sldNum" sz="quarter" idx="12"/>
          </p:nvPr>
        </p:nvSpPr>
        <p:spPr/>
        <p:txBody>
          <a:bodyPr/>
          <a:lstStyle/>
          <a:p>
            <a:pPr>
              <a:defRPr/>
            </a:pPr>
            <a:fld id="{3372813B-8974-42CE-8737-2890B273E202}" type="slidenum">
              <a:rPr lang="el-GR" smtClean="0"/>
              <a:pPr>
                <a:defRPr/>
              </a:pPr>
              <a:t>‹#›</a:t>
            </a:fld>
            <a:endParaRPr lang="el-GR"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B87E8E37-5935-46BE-877D-C1C26C28550B}" type="datetimeFigureOut">
              <a:rPr lang="el-GR" smtClean="0"/>
              <a:pPr>
                <a:defRPr/>
              </a:pPr>
              <a:t>3/3/2016</a:t>
            </a:fld>
            <a:endParaRPr lang="el-GR" dirty="0"/>
          </a:p>
        </p:txBody>
      </p:sp>
      <p:sp>
        <p:nvSpPr>
          <p:cNvPr id="4" name="3 - Θέση υποσέλιδου"/>
          <p:cNvSpPr>
            <a:spLocks noGrp="1"/>
          </p:cNvSpPr>
          <p:nvPr>
            <p:ph type="ftr" sz="quarter" idx="11"/>
          </p:nvPr>
        </p:nvSpPr>
        <p:spPr/>
        <p:txBody>
          <a:bodyPr/>
          <a:lstStyle/>
          <a:p>
            <a:pPr>
              <a:defRPr/>
            </a:pPr>
            <a:endParaRPr lang="el-GR"/>
          </a:p>
        </p:txBody>
      </p:sp>
      <p:sp>
        <p:nvSpPr>
          <p:cNvPr id="5" name="4 - Θέση αριθμού διαφάνειας"/>
          <p:cNvSpPr>
            <a:spLocks noGrp="1"/>
          </p:cNvSpPr>
          <p:nvPr>
            <p:ph type="sldNum" sz="quarter" idx="12"/>
          </p:nvPr>
        </p:nvSpPr>
        <p:spPr/>
        <p:txBody>
          <a:bodyPr/>
          <a:lstStyle/>
          <a:p>
            <a:pPr>
              <a:defRPr/>
            </a:pPr>
            <a:fld id="{81366CC3-5001-4B48-A74D-B019FF726B2D}" type="slidenum">
              <a:rPr lang="el-GR" smtClean="0"/>
              <a:pPr>
                <a:defRPr/>
              </a:pPr>
              <a:t>‹#›</a:t>
            </a:fld>
            <a:endParaRPr lang="el-G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561FA5BF-37AD-475B-A482-0A3A4E1CE89B}" type="datetimeFigureOut">
              <a:rPr lang="el-GR" smtClean="0"/>
              <a:pPr>
                <a:defRPr/>
              </a:pPr>
              <a:t>3/3/2016</a:t>
            </a:fld>
            <a:endParaRPr lang="el-GR" dirty="0"/>
          </a:p>
        </p:txBody>
      </p:sp>
      <p:sp>
        <p:nvSpPr>
          <p:cNvPr id="3" name="2 - Θέση υποσέλιδου"/>
          <p:cNvSpPr>
            <a:spLocks noGrp="1"/>
          </p:cNvSpPr>
          <p:nvPr>
            <p:ph type="ftr" sz="quarter" idx="11"/>
          </p:nvPr>
        </p:nvSpPr>
        <p:spPr/>
        <p:txBody>
          <a:bodyPr/>
          <a:lstStyle/>
          <a:p>
            <a:pPr>
              <a:defRPr/>
            </a:pPr>
            <a:endParaRPr lang="el-GR"/>
          </a:p>
        </p:txBody>
      </p:sp>
      <p:sp>
        <p:nvSpPr>
          <p:cNvPr id="4" name="3 - Θέση αριθμού διαφάνειας"/>
          <p:cNvSpPr>
            <a:spLocks noGrp="1"/>
          </p:cNvSpPr>
          <p:nvPr>
            <p:ph type="sldNum" sz="quarter" idx="12"/>
          </p:nvPr>
        </p:nvSpPr>
        <p:spPr/>
        <p:txBody>
          <a:bodyPr/>
          <a:lstStyle/>
          <a:p>
            <a:pPr>
              <a:defRPr/>
            </a:pPr>
            <a:fld id="{39B6B134-A206-417F-992C-A1F354AD2043}" type="slidenum">
              <a:rPr lang="el-GR" smtClean="0"/>
              <a:pPr>
                <a:defRPr/>
              </a:pPr>
              <a:t>‹#›</a:t>
            </a:fld>
            <a:endParaRPr lang="el-G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8E6AE745-5AE3-4DCB-ADF7-9DC89EDFABC8}" type="datetimeFigureOut">
              <a:rPr lang="el-GR" smtClean="0"/>
              <a:pPr>
                <a:defRPr/>
              </a:pPr>
              <a:t>3/3/2016</a:t>
            </a:fld>
            <a:endParaRPr lang="el-GR" dirty="0"/>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1136017D-9944-4D66-9403-415DF5EDFE16}" type="slidenum">
              <a:rPr lang="el-GR" smtClean="0"/>
              <a:pPr>
                <a:defRPr/>
              </a:pPr>
              <a:t>‹#›</a:t>
            </a:fld>
            <a:endParaRPr lang="el-G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B94515B2-E71D-4657-9F2B-D8EC1548D7F5}" type="datetimeFigureOut">
              <a:rPr lang="el-GR" smtClean="0"/>
              <a:pPr>
                <a:defRPr/>
              </a:pPr>
              <a:t>3/3/2016</a:t>
            </a:fld>
            <a:endParaRPr lang="el-GR" dirty="0"/>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7D45D5DC-6BB2-4E14-ADF7-81DFAD0FCE1B}" type="slidenum">
              <a:rPr lang="el-GR" smtClean="0"/>
              <a:pPr>
                <a:defRPr/>
              </a:pPr>
              <a:t>‹#›</a:t>
            </a:fld>
            <a:endParaRPr lang="el-G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900E87C2-96C9-404E-A7C6-7CB5E9C4E52D}" type="datetimeFigureOut">
              <a:rPr lang="el-GR" smtClean="0"/>
              <a:pPr>
                <a:defRPr/>
              </a:pPr>
              <a:t>3/3/2016</a:t>
            </a:fld>
            <a:endParaRPr lang="el-GR" dirty="0"/>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B65656D8-CAA8-47A2-94EF-9EB13D20F422}" type="slidenum">
              <a:rPr lang="el-GR" smtClean="0"/>
              <a:pPr>
                <a:defRPr/>
              </a:pPr>
              <a:t>‹#›</a:t>
            </a:fld>
            <a:endParaRPr lang="el-GR" dirty="0"/>
          </a:p>
        </p:txBody>
      </p:sp>
    </p:spTree>
  </p:cSld>
  <p:clrMap bg1="lt1" tx1="dk1" bg2="lt2" tx2="dk2" accent1="accent1" accent2="accent2" accent3="accent3" accent4="accent4" accent5="accent5" accent6="accent6" hlink="hlink" folHlink="folHlink"/>
  <p:sldLayoutIdLst>
    <p:sldLayoutId id="2147484753" r:id="rId1"/>
    <p:sldLayoutId id="2147484754" r:id="rId2"/>
    <p:sldLayoutId id="2147484755" r:id="rId3"/>
    <p:sldLayoutId id="2147484756" r:id="rId4"/>
    <p:sldLayoutId id="2147484757" r:id="rId5"/>
    <p:sldLayoutId id="2147484758" r:id="rId6"/>
    <p:sldLayoutId id="2147484759" r:id="rId7"/>
    <p:sldLayoutId id="2147484760" r:id="rId8"/>
    <p:sldLayoutId id="2147484761" r:id="rId9"/>
    <p:sldLayoutId id="2147484762" r:id="rId10"/>
    <p:sldLayoutId id="214748476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500187"/>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chemeClr val="accent5">
                  <a:lumMod val="75000"/>
                  <a:shade val="30000"/>
                  <a:satMod val="115000"/>
                </a:schemeClr>
              </a:gs>
              <a:gs pos="50000">
                <a:schemeClr val="accent5">
                  <a:lumMod val="75000"/>
                  <a:shade val="67500"/>
                  <a:satMod val="115000"/>
                </a:schemeClr>
              </a:gs>
              <a:gs pos="100000">
                <a:schemeClr val="accent5">
                  <a:lumMod val="75000"/>
                  <a:shade val="100000"/>
                  <a:satMod val="115000"/>
                </a:schemeClr>
              </a:gs>
            </a:gsLst>
            <a:lin ang="0" scaled="1"/>
            <a:tileRect/>
          </a:gradFill>
        </p:spPr>
        <p:txBody>
          <a:bodyPr>
            <a:normAutofit/>
          </a:bodyPr>
          <a:lstStyle/>
          <a:p>
            <a:pPr>
              <a:defRPr/>
            </a:pPr>
            <a:r>
              <a:rPr lang="el-GR" sz="2800" dirty="0" smtClean="0">
                <a:solidFill>
                  <a:schemeClr val="accent5">
                    <a:lumMod val="40000"/>
                    <a:lumOff val="60000"/>
                  </a:schemeClr>
                </a:solidFill>
              </a:rPr>
              <a:t>ΔΙΑΦΗΜΙΣΗ</a:t>
            </a: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1 - Τίτλος"/>
          <p:cNvSpPr>
            <a:spLocks noGrp="1"/>
          </p:cNvSpPr>
          <p:nvPr>
            <p:ph type="title"/>
          </p:nvPr>
        </p:nvSpPr>
        <p:spPr>
          <a:xfrm>
            <a:off x="457200" y="274638"/>
            <a:ext cx="8229600" cy="706090"/>
          </a:xfrm>
          <a:solidFill>
            <a:schemeClr val="accent5">
              <a:lumMod val="60000"/>
              <a:lumOff val="40000"/>
            </a:schemeClr>
          </a:solidFill>
        </p:spPr>
        <p:txBody>
          <a:bodyPr>
            <a:normAutofit/>
          </a:bodyPr>
          <a:lstStyle/>
          <a:p>
            <a:pPr eaLnBrk="1" hangingPunct="1"/>
            <a:r>
              <a:rPr lang="en-US" sz="2800" dirty="0" smtClean="0"/>
              <a:t>SLOGANS</a:t>
            </a:r>
            <a:endParaRPr lang="el-GR" sz="2800" dirty="0" smtClean="0"/>
          </a:p>
        </p:txBody>
      </p:sp>
      <p:sp>
        <p:nvSpPr>
          <p:cNvPr id="14339" name="2 - Θέση περιεχομένου"/>
          <p:cNvSpPr>
            <a:spLocks noGrp="1"/>
          </p:cNvSpPr>
          <p:nvPr>
            <p:ph idx="1"/>
          </p:nvPr>
        </p:nvSpPr>
        <p:spPr/>
        <p:txBody>
          <a:bodyPr>
            <a:normAutofit lnSpcReduction="10000"/>
          </a:bodyPr>
          <a:lstStyle/>
          <a:p>
            <a:pPr marL="273600" indent="0">
              <a:lnSpc>
                <a:spcPct val="120000"/>
              </a:lnSpc>
              <a:buClr>
                <a:schemeClr val="accent3"/>
              </a:buClr>
              <a:buNone/>
              <a:defRPr/>
            </a:pPr>
            <a:r>
              <a:rPr lang="el-GR" sz="1800" b="1" dirty="0" smtClean="0"/>
              <a:t>Χαρακτηριστικά </a:t>
            </a:r>
            <a:r>
              <a:rPr lang="en-US" sz="1800" b="1" dirty="0" smtClean="0"/>
              <a:t>slogan:</a:t>
            </a:r>
          </a:p>
          <a:p>
            <a:pPr marL="273600" indent="0">
              <a:lnSpc>
                <a:spcPct val="120000"/>
              </a:lnSpc>
              <a:buClr>
                <a:schemeClr val="accent5">
                  <a:lumMod val="75000"/>
                </a:schemeClr>
              </a:buClr>
              <a:buFont typeface="Wingdings" pitchFamily="2" charset="2"/>
              <a:buChar char="§"/>
              <a:defRPr/>
            </a:pPr>
            <a:r>
              <a:rPr lang="el-GR" sz="1800" dirty="0" smtClean="0"/>
              <a:t> Μοναδικό και στενά συνδεδεμένο με μια επωνυμία</a:t>
            </a:r>
          </a:p>
          <a:p>
            <a:pPr marL="273600" indent="0">
              <a:lnSpc>
                <a:spcPct val="120000"/>
              </a:lnSpc>
              <a:buClr>
                <a:schemeClr val="accent5">
                  <a:lumMod val="75000"/>
                </a:schemeClr>
              </a:buClr>
              <a:buFont typeface="Wingdings" pitchFamily="2" charset="2"/>
              <a:buChar char="§"/>
              <a:defRPr/>
            </a:pPr>
            <a:r>
              <a:rPr lang="el-GR" sz="1800" dirty="0" smtClean="0"/>
              <a:t> Συγκράτηση προσοχής, σύντομο και να αποτυπώνεται στη μνήμη</a:t>
            </a:r>
          </a:p>
          <a:p>
            <a:pPr marL="273600" indent="0">
              <a:lnSpc>
                <a:spcPct val="120000"/>
              </a:lnSpc>
              <a:buClr>
                <a:schemeClr val="accent5">
                  <a:lumMod val="75000"/>
                </a:schemeClr>
              </a:buClr>
              <a:buFont typeface="Wingdings" pitchFamily="2" charset="2"/>
              <a:buChar char="§"/>
              <a:defRPr/>
            </a:pPr>
            <a:r>
              <a:rPr lang="el-GR" sz="1800" dirty="0" smtClean="0"/>
              <a:t> Καθομιλουμένη γλώσσα</a:t>
            </a:r>
          </a:p>
          <a:p>
            <a:pPr marL="273600" indent="0">
              <a:lnSpc>
                <a:spcPct val="120000"/>
              </a:lnSpc>
              <a:buClr>
                <a:schemeClr val="accent5">
                  <a:lumMod val="75000"/>
                </a:schemeClr>
              </a:buClr>
              <a:buFont typeface="Wingdings" pitchFamily="2" charset="2"/>
              <a:buChar char="§"/>
              <a:defRPr/>
            </a:pPr>
            <a:r>
              <a:rPr lang="el-GR" sz="1800" dirty="0" smtClean="0"/>
              <a:t> Πρωτότυπο</a:t>
            </a:r>
          </a:p>
          <a:p>
            <a:pPr indent="0" eaLnBrk="1" hangingPunct="1">
              <a:buFont typeface="Wingdings 2" pitchFamily="18" charset="2"/>
              <a:buNone/>
            </a:pPr>
            <a:endParaRPr lang="el-GR" sz="1800" dirty="0" smtClean="0"/>
          </a:p>
          <a:p>
            <a:pPr indent="0" eaLnBrk="1" hangingPunct="1">
              <a:buFont typeface="Wingdings 2" pitchFamily="18" charset="2"/>
              <a:buNone/>
            </a:pPr>
            <a:r>
              <a:rPr lang="el-GR" sz="1800" dirty="0" smtClean="0"/>
              <a:t>Τα </a:t>
            </a:r>
            <a:r>
              <a:rPr lang="en-US" sz="1800" dirty="0" smtClean="0"/>
              <a:t>slogans </a:t>
            </a:r>
            <a:r>
              <a:rPr lang="el-GR" sz="1800" dirty="0" smtClean="0"/>
              <a:t>με κριτήριο τις ανάγκες του πελάτη, έχουν τα παρακάτω </a:t>
            </a:r>
            <a:r>
              <a:rPr lang="el-GR" sz="1800" b="1" dirty="0" smtClean="0"/>
              <a:t>κίνητρα</a:t>
            </a:r>
            <a:r>
              <a:rPr lang="el-GR" sz="1800" dirty="0" smtClean="0"/>
              <a:t>:</a:t>
            </a:r>
          </a:p>
          <a:p>
            <a:pPr indent="0" eaLnBrk="1" hangingPunct="1">
              <a:buFont typeface="Wingdings 2" pitchFamily="18" charset="2"/>
              <a:buNone/>
            </a:pPr>
            <a:endParaRPr lang="el-GR" sz="1800" dirty="0" smtClean="0"/>
          </a:p>
          <a:p>
            <a:pPr indent="0" eaLnBrk="1" hangingPunct="1">
              <a:buClr>
                <a:schemeClr val="accent5">
                  <a:lumMod val="50000"/>
                </a:schemeClr>
              </a:buClr>
              <a:buFont typeface="Wingdings" pitchFamily="2" charset="2"/>
              <a:buChar char="v"/>
            </a:pPr>
            <a:r>
              <a:rPr lang="el-GR" sz="1800" dirty="0" smtClean="0"/>
              <a:t> Ορθολογικά (Ευρωπαϊκή Πίστη: Πληρώνει αμέσως)</a:t>
            </a:r>
          </a:p>
          <a:p>
            <a:pPr indent="0" eaLnBrk="1" hangingPunct="1">
              <a:buClr>
                <a:schemeClr val="accent5">
                  <a:lumMod val="50000"/>
                </a:schemeClr>
              </a:buClr>
              <a:buFont typeface="Wingdings" pitchFamily="2" charset="2"/>
              <a:buChar char="v"/>
            </a:pPr>
            <a:r>
              <a:rPr lang="el-GR" sz="1800" dirty="0" smtClean="0"/>
              <a:t> Ασφάλειας-Εμπιστοσύνης (Εθνική: Από το 1841 μέχρι το μέλλον)</a:t>
            </a:r>
          </a:p>
          <a:p>
            <a:pPr indent="0" eaLnBrk="1" hangingPunct="1">
              <a:buClr>
                <a:schemeClr val="accent5">
                  <a:lumMod val="50000"/>
                </a:schemeClr>
              </a:buClr>
              <a:buFont typeface="Wingdings" pitchFamily="2" charset="2"/>
              <a:buChar char="v"/>
            </a:pPr>
            <a:r>
              <a:rPr lang="el-GR" sz="1800" dirty="0" smtClean="0"/>
              <a:t> Ανάγκες πρόνοιας (Εθνική Στεγαστική: Στεγάζει τα όνειρα σας)</a:t>
            </a:r>
          </a:p>
          <a:p>
            <a:pPr indent="0" eaLnBrk="1" hangingPunct="1">
              <a:buClr>
                <a:schemeClr val="accent5">
                  <a:lumMod val="50000"/>
                </a:schemeClr>
              </a:buClr>
              <a:buFont typeface="Wingdings" pitchFamily="2" charset="2"/>
              <a:buChar char="v"/>
            </a:pPr>
            <a:r>
              <a:rPr lang="el-GR" sz="1800" dirty="0" smtClean="0"/>
              <a:t> Κοινωνικές-συναισθηματικές ανάγκες (Εμπορική: Πρόσωπο με πρόσωπο)</a:t>
            </a:r>
          </a:p>
          <a:p>
            <a:pPr indent="0" eaLnBrk="1" hangingPunct="1">
              <a:buClr>
                <a:schemeClr val="accent5">
                  <a:lumMod val="50000"/>
                </a:schemeClr>
              </a:buClr>
              <a:buFont typeface="Wingdings" pitchFamily="2" charset="2"/>
              <a:buChar char="v"/>
            </a:pPr>
            <a:r>
              <a:rPr lang="el-GR" sz="1800" dirty="0" smtClean="0"/>
              <a:t> Ψυχολογικές ανάγκες του εγώ (</a:t>
            </a:r>
            <a:r>
              <a:rPr lang="en-US" sz="1800" dirty="0" err="1" smtClean="0"/>
              <a:t>Novabank</a:t>
            </a:r>
            <a:r>
              <a:rPr lang="en-US" sz="1800" dirty="0" smtClean="0"/>
              <a:t>: </a:t>
            </a:r>
            <a:r>
              <a:rPr lang="el-GR" sz="1800" dirty="0" smtClean="0"/>
              <a:t>Η τράπεζα που θέλατε)</a:t>
            </a: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1 - Τίτλος"/>
          <p:cNvSpPr>
            <a:spLocks noGrp="1"/>
          </p:cNvSpPr>
          <p:nvPr>
            <p:ph type="title"/>
          </p:nvPr>
        </p:nvSpPr>
        <p:spPr>
          <a:xfrm>
            <a:off x="457200" y="274638"/>
            <a:ext cx="8229600" cy="778098"/>
          </a:xfrm>
          <a:solidFill>
            <a:schemeClr val="accent5">
              <a:lumMod val="60000"/>
              <a:lumOff val="40000"/>
            </a:schemeClr>
          </a:solidFill>
        </p:spPr>
        <p:txBody>
          <a:bodyPr>
            <a:normAutofit/>
          </a:bodyPr>
          <a:lstStyle/>
          <a:p>
            <a:pPr eaLnBrk="1" hangingPunct="1"/>
            <a:r>
              <a:rPr lang="el-GR" sz="2800" dirty="0" smtClean="0"/>
              <a:t>Αποτελεσματικότητα του μηνύματος</a:t>
            </a:r>
          </a:p>
        </p:txBody>
      </p:sp>
      <p:sp>
        <p:nvSpPr>
          <p:cNvPr id="15363" name="2 - Θέση περιεχομένου"/>
          <p:cNvSpPr>
            <a:spLocks noGrp="1"/>
          </p:cNvSpPr>
          <p:nvPr>
            <p:ph idx="1"/>
          </p:nvPr>
        </p:nvSpPr>
        <p:spPr>
          <a:xfrm>
            <a:off x="457200" y="1268760"/>
            <a:ext cx="8229600" cy="4857403"/>
          </a:xfrm>
        </p:spPr>
        <p:txBody>
          <a:bodyPr>
            <a:noAutofit/>
          </a:bodyPr>
          <a:lstStyle/>
          <a:p>
            <a:pPr indent="0" eaLnBrk="1" hangingPunct="1">
              <a:lnSpc>
                <a:spcPct val="120000"/>
              </a:lnSpc>
              <a:buFont typeface="Wingdings 2" pitchFamily="18" charset="2"/>
              <a:buNone/>
            </a:pPr>
            <a:r>
              <a:rPr lang="el-GR" sz="2000" dirty="0" smtClean="0"/>
              <a:t>Τα διαφημιστικά μηνύματα ενός χρηματοπιστωτικού οργανισμού για να είναι αποτελεσματικά πρέπει να:</a:t>
            </a:r>
          </a:p>
          <a:p>
            <a:pPr indent="0" eaLnBrk="1" hangingPunct="1">
              <a:lnSpc>
                <a:spcPct val="120000"/>
              </a:lnSpc>
              <a:buFont typeface="Wingdings" pitchFamily="2" charset="2"/>
              <a:buChar char="§"/>
            </a:pPr>
            <a:r>
              <a:rPr lang="el-GR" sz="2000" dirty="0" smtClean="0"/>
              <a:t> Στηρίζονται περισσότερο σε λογικά επιχειρήματα και να μη δίνουν ανέφικτες υποσχέσεις</a:t>
            </a:r>
          </a:p>
          <a:p>
            <a:pPr indent="0" eaLnBrk="1" hangingPunct="1">
              <a:lnSpc>
                <a:spcPct val="120000"/>
              </a:lnSpc>
              <a:buFont typeface="Wingdings" pitchFamily="2" charset="2"/>
              <a:buChar char="§"/>
            </a:pPr>
            <a:r>
              <a:rPr lang="el-GR" sz="2000" dirty="0" smtClean="0"/>
              <a:t> Έχουν σαφήνεια και να είναι πειστικά</a:t>
            </a:r>
          </a:p>
          <a:p>
            <a:pPr indent="0" eaLnBrk="1" hangingPunct="1">
              <a:lnSpc>
                <a:spcPct val="120000"/>
              </a:lnSpc>
              <a:buFont typeface="Wingdings" pitchFamily="2" charset="2"/>
              <a:buChar char="§"/>
            </a:pPr>
            <a:r>
              <a:rPr lang="el-GR" sz="2000" dirty="0" smtClean="0"/>
              <a:t> Τονίζουν τα οφέλη του πελάτη</a:t>
            </a:r>
          </a:p>
          <a:p>
            <a:pPr indent="0" eaLnBrk="1" hangingPunct="1">
              <a:lnSpc>
                <a:spcPct val="120000"/>
              </a:lnSpc>
              <a:buFont typeface="Wingdings" pitchFamily="2" charset="2"/>
              <a:buChar char="§"/>
            </a:pPr>
            <a:r>
              <a:rPr lang="el-GR" sz="2000" dirty="0" smtClean="0"/>
              <a:t> Προκαλούν την προσοχή και να δημιουργούν θετικά συναισθήματα</a:t>
            </a:r>
          </a:p>
          <a:p>
            <a:pPr indent="0" eaLnBrk="1" hangingPunct="1">
              <a:lnSpc>
                <a:spcPct val="120000"/>
              </a:lnSpc>
              <a:buFont typeface="Wingdings" pitchFamily="2" charset="2"/>
              <a:buChar char="§"/>
            </a:pPr>
            <a:r>
              <a:rPr lang="el-GR" sz="2000" dirty="0" smtClean="0"/>
              <a:t> Απομνημονεύονται εύκολα</a:t>
            </a:r>
          </a:p>
          <a:p>
            <a:pPr indent="0" eaLnBrk="1" hangingPunct="1">
              <a:lnSpc>
                <a:spcPct val="120000"/>
              </a:lnSpc>
              <a:buFont typeface="Wingdings" pitchFamily="2" charset="2"/>
              <a:buChar char="§"/>
            </a:pPr>
            <a:r>
              <a:rPr lang="el-GR" sz="2000" dirty="0" smtClean="0"/>
              <a:t> Εκφέρουν γνώμη όλα τα στελέχη του</a:t>
            </a:r>
          </a:p>
          <a:p>
            <a:pPr indent="0" eaLnBrk="1" hangingPunct="1">
              <a:lnSpc>
                <a:spcPct val="120000"/>
              </a:lnSpc>
              <a:buFont typeface="Wingdings" pitchFamily="2" charset="2"/>
              <a:buChar char="§"/>
            </a:pPr>
            <a:r>
              <a:rPr lang="el-GR" sz="2000" dirty="0" smtClean="0"/>
              <a:t> Υπάρχει μακροχρόνια συνέχεια</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 Τίτλος"/>
          <p:cNvSpPr>
            <a:spLocks noGrp="1"/>
          </p:cNvSpPr>
          <p:nvPr>
            <p:ph type="title"/>
          </p:nvPr>
        </p:nvSpPr>
        <p:spPr>
          <a:xfrm>
            <a:off x="457200" y="274638"/>
            <a:ext cx="8229600" cy="706090"/>
          </a:xfrm>
          <a:solidFill>
            <a:schemeClr val="accent5">
              <a:lumMod val="60000"/>
              <a:lumOff val="40000"/>
            </a:schemeClr>
          </a:solidFill>
        </p:spPr>
        <p:txBody>
          <a:bodyPr>
            <a:normAutofit/>
          </a:bodyPr>
          <a:lstStyle/>
          <a:p>
            <a:pPr eaLnBrk="1" hangingPunct="1"/>
            <a:r>
              <a:rPr lang="en-US" sz="2800" dirty="0" smtClean="0"/>
              <a:t>H </a:t>
            </a:r>
            <a:r>
              <a:rPr lang="el-GR" sz="2800" dirty="0" smtClean="0"/>
              <a:t>δημιουργία του μηνύματος (1)</a:t>
            </a:r>
          </a:p>
        </p:txBody>
      </p:sp>
      <p:sp>
        <p:nvSpPr>
          <p:cNvPr id="3" name="2 - Θέση περιεχομένου"/>
          <p:cNvSpPr>
            <a:spLocks noGrp="1"/>
          </p:cNvSpPr>
          <p:nvPr>
            <p:ph idx="1"/>
          </p:nvPr>
        </p:nvSpPr>
        <p:spPr>
          <a:xfrm>
            <a:off x="395536" y="1052736"/>
            <a:ext cx="8229600" cy="4525963"/>
          </a:xfrm>
        </p:spPr>
        <p:txBody>
          <a:bodyPr>
            <a:normAutofit fontScale="25000" lnSpcReduction="20000"/>
          </a:bodyPr>
          <a:lstStyle/>
          <a:p>
            <a:pPr marL="273600" indent="0" eaLnBrk="1" fontAlgn="auto" hangingPunct="1">
              <a:lnSpc>
                <a:spcPct val="120000"/>
              </a:lnSpc>
              <a:spcAft>
                <a:spcPts val="0"/>
              </a:spcAft>
              <a:buClr>
                <a:schemeClr val="accent3"/>
              </a:buClr>
              <a:buFont typeface="Wingdings 2"/>
              <a:buNone/>
              <a:defRPr/>
            </a:pPr>
            <a:endParaRPr lang="el-GR" sz="4400" dirty="0" smtClean="0"/>
          </a:p>
          <a:p>
            <a:pPr indent="0">
              <a:lnSpc>
                <a:spcPct val="120000"/>
              </a:lnSpc>
              <a:buNone/>
            </a:pPr>
            <a:r>
              <a:rPr lang="el-GR" sz="8000" b="1" dirty="0" smtClean="0">
                <a:solidFill>
                  <a:schemeClr val="accent5">
                    <a:lumMod val="75000"/>
                  </a:schemeClr>
                </a:solidFill>
              </a:rPr>
              <a:t>Προβαλλόμενα συγκριτικά πλεονεκτήματα</a:t>
            </a:r>
          </a:p>
          <a:p>
            <a:pPr indent="0">
              <a:lnSpc>
                <a:spcPct val="120000"/>
              </a:lnSpc>
              <a:buFont typeface="Wingdings" pitchFamily="2" charset="2"/>
              <a:buChar char="§"/>
            </a:pPr>
            <a:r>
              <a:rPr lang="el-GR" sz="8000" dirty="0" smtClean="0"/>
              <a:t> Μεγάλος αριθμός καταστημάτων και εύρος προϊόντων</a:t>
            </a:r>
          </a:p>
          <a:p>
            <a:pPr indent="0">
              <a:lnSpc>
                <a:spcPct val="120000"/>
              </a:lnSpc>
              <a:buFont typeface="Wingdings" pitchFamily="2" charset="2"/>
              <a:buChar char="§"/>
            </a:pPr>
            <a:r>
              <a:rPr lang="el-GR" sz="8000" dirty="0" smtClean="0"/>
              <a:t> Ηλεκτρονική υποδομή και τραπεζική</a:t>
            </a:r>
          </a:p>
          <a:p>
            <a:pPr indent="0">
              <a:lnSpc>
                <a:spcPct val="120000"/>
              </a:lnSpc>
              <a:buFont typeface="Wingdings" pitchFamily="2" charset="2"/>
              <a:buChar char="§"/>
            </a:pPr>
            <a:r>
              <a:rPr lang="el-GR" sz="8000" dirty="0" smtClean="0"/>
              <a:t> Φιλική εξυπηρέτηση από εκπαιδευμένο προσωπικό</a:t>
            </a:r>
          </a:p>
          <a:p>
            <a:pPr indent="0">
              <a:lnSpc>
                <a:spcPct val="120000"/>
              </a:lnSpc>
              <a:buFont typeface="Wingdings" pitchFamily="2" charset="2"/>
              <a:buChar char="§"/>
            </a:pPr>
            <a:r>
              <a:rPr lang="el-GR" sz="8000" dirty="0" smtClean="0"/>
              <a:t> Μακρά ιστορία και παράδοση</a:t>
            </a:r>
          </a:p>
          <a:p>
            <a:pPr indent="0">
              <a:lnSpc>
                <a:spcPct val="120000"/>
              </a:lnSpc>
              <a:buFont typeface="Wingdings" pitchFamily="2" charset="2"/>
              <a:buChar char="§"/>
            </a:pPr>
            <a:endParaRPr lang="el-GR" sz="8000" dirty="0" smtClean="0"/>
          </a:p>
          <a:p>
            <a:pPr marL="273600" indent="0" eaLnBrk="1" fontAlgn="auto" hangingPunct="1">
              <a:lnSpc>
                <a:spcPct val="120000"/>
              </a:lnSpc>
              <a:spcAft>
                <a:spcPts val="0"/>
              </a:spcAft>
              <a:buClr>
                <a:schemeClr val="accent3"/>
              </a:buClr>
              <a:buFont typeface="Wingdings 2"/>
              <a:buNone/>
              <a:defRPr/>
            </a:pPr>
            <a:r>
              <a:rPr lang="el-GR" sz="8000" b="1" dirty="0" smtClean="0">
                <a:solidFill>
                  <a:schemeClr val="accent5">
                    <a:lumMod val="75000"/>
                  </a:schemeClr>
                </a:solidFill>
              </a:rPr>
              <a:t>Το περιεχόμενο του μηνύματος</a:t>
            </a:r>
            <a:endParaRPr lang="el-GR" sz="8000" dirty="0" smtClean="0">
              <a:solidFill>
                <a:schemeClr val="accent5">
                  <a:lumMod val="75000"/>
                </a:schemeClr>
              </a:solidFill>
            </a:endParaRPr>
          </a:p>
          <a:p>
            <a:pPr marL="273600" indent="0" eaLnBrk="1" fontAlgn="auto" hangingPunct="1">
              <a:lnSpc>
                <a:spcPct val="120000"/>
              </a:lnSpc>
              <a:spcAft>
                <a:spcPts val="0"/>
              </a:spcAft>
              <a:buClr>
                <a:schemeClr val="accent3"/>
              </a:buClr>
              <a:buFont typeface="Wingdings 2"/>
              <a:buNone/>
              <a:defRPr/>
            </a:pPr>
            <a:r>
              <a:rPr lang="el-GR" sz="8000" dirty="0" smtClean="0"/>
              <a:t>Θα πρέπει να εξειδικεύεται στο κοινό-στόχο, διαμορφώνοντας λογικές νύξεις για την ποιότητα του προϊόντος και συναισθηματικές που στοχεύουν στην δημιουργία συναισθημάτων που παρακινούν σε αγορά. Τα τελευταία είτε μπορεί να είναι αρνητικά προκαλώντας φόβο σε περιπτώσεις ασφαλειών ζωής, είτε θετικά στηριζόμενα στο χιούμορ σε περιπτώσεις πιστωτικών καρτών.</a:t>
            </a:r>
          </a:p>
          <a:p>
            <a:pPr marL="273600" indent="0" eaLnBrk="1" fontAlgn="auto" hangingPunct="1">
              <a:lnSpc>
                <a:spcPct val="120000"/>
              </a:lnSpc>
              <a:spcAft>
                <a:spcPts val="0"/>
              </a:spcAft>
              <a:buClr>
                <a:schemeClr val="accent3"/>
              </a:buClr>
              <a:buFont typeface="Wingdings 2"/>
              <a:buNone/>
              <a:defRPr/>
            </a:pPr>
            <a:endParaRPr lang="el-GR" sz="8000" dirty="0" smtClean="0"/>
          </a:p>
          <a:p>
            <a:pPr marL="788670" indent="-514350" eaLnBrk="1" fontAlgn="auto" hangingPunct="1">
              <a:spcAft>
                <a:spcPts val="0"/>
              </a:spcAft>
              <a:buClr>
                <a:schemeClr val="accent3"/>
              </a:buClr>
              <a:buFont typeface="Wingdings 2"/>
              <a:buAutoNum type="arabicPeriod"/>
              <a:defRPr/>
            </a:pPr>
            <a:endParaRPr lang="el-GR" sz="8000" dirty="0" smtClean="0"/>
          </a:p>
          <a:p>
            <a:pPr marL="274320" indent="0" eaLnBrk="1" fontAlgn="auto" hangingPunct="1">
              <a:spcAft>
                <a:spcPts val="0"/>
              </a:spcAft>
              <a:buClr>
                <a:schemeClr val="accent3"/>
              </a:buClr>
              <a:buFont typeface="Wingdings 2"/>
              <a:buNone/>
              <a:defRPr/>
            </a:pPr>
            <a:endParaRPr lang="el-GR" sz="8000" dirty="0" smtClean="0"/>
          </a:p>
          <a:p>
            <a:pPr marL="274320" indent="0" eaLnBrk="1" fontAlgn="auto" hangingPunct="1">
              <a:spcAft>
                <a:spcPts val="0"/>
              </a:spcAft>
              <a:buClr>
                <a:schemeClr val="accent3"/>
              </a:buClr>
              <a:buFont typeface="Wingdings 2"/>
              <a:buNone/>
              <a:defRPr/>
            </a:pPr>
            <a:endParaRPr lang="el-GR" sz="8000"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1 - Τίτλος"/>
          <p:cNvSpPr>
            <a:spLocks noGrp="1"/>
          </p:cNvSpPr>
          <p:nvPr>
            <p:ph type="title"/>
          </p:nvPr>
        </p:nvSpPr>
        <p:spPr>
          <a:xfrm>
            <a:off x="457200" y="274638"/>
            <a:ext cx="8229600" cy="634082"/>
          </a:xfrm>
          <a:solidFill>
            <a:schemeClr val="accent5">
              <a:lumMod val="60000"/>
              <a:lumOff val="40000"/>
            </a:schemeClr>
          </a:solidFill>
        </p:spPr>
        <p:txBody>
          <a:bodyPr>
            <a:normAutofit/>
          </a:bodyPr>
          <a:lstStyle/>
          <a:p>
            <a:pPr eaLnBrk="1" hangingPunct="1"/>
            <a:r>
              <a:rPr lang="en-US" sz="2800" dirty="0" smtClean="0"/>
              <a:t>H </a:t>
            </a:r>
            <a:r>
              <a:rPr lang="el-GR" sz="2800" dirty="0" smtClean="0"/>
              <a:t>δημιουργία του μηνύματος (2)</a:t>
            </a:r>
          </a:p>
        </p:txBody>
      </p:sp>
      <p:sp>
        <p:nvSpPr>
          <p:cNvPr id="3" name="2 - Θέση περιεχομένου"/>
          <p:cNvSpPr>
            <a:spLocks noGrp="1"/>
          </p:cNvSpPr>
          <p:nvPr>
            <p:ph idx="1"/>
          </p:nvPr>
        </p:nvSpPr>
        <p:spPr>
          <a:xfrm>
            <a:off x="457200" y="1600200"/>
            <a:ext cx="8229600" cy="4781128"/>
          </a:xfrm>
        </p:spPr>
        <p:txBody>
          <a:bodyPr>
            <a:normAutofit fontScale="40000" lnSpcReduction="20000"/>
          </a:bodyPr>
          <a:lstStyle/>
          <a:p>
            <a:pPr marL="273600" indent="0">
              <a:lnSpc>
                <a:spcPct val="120000"/>
              </a:lnSpc>
              <a:buClr>
                <a:schemeClr val="accent3"/>
              </a:buClr>
              <a:buNone/>
              <a:defRPr/>
            </a:pPr>
            <a:r>
              <a:rPr lang="el-GR" sz="4500" b="1" dirty="0" smtClean="0">
                <a:solidFill>
                  <a:schemeClr val="accent5">
                    <a:lumMod val="75000"/>
                  </a:schemeClr>
                </a:solidFill>
              </a:rPr>
              <a:t>Η πηγή του μηνύματος</a:t>
            </a:r>
            <a:endParaRPr lang="el-GR" sz="4500" dirty="0" smtClean="0">
              <a:solidFill>
                <a:schemeClr val="accent5">
                  <a:lumMod val="75000"/>
                </a:schemeClr>
              </a:solidFill>
            </a:endParaRPr>
          </a:p>
          <a:p>
            <a:pPr marL="273600" indent="0">
              <a:lnSpc>
                <a:spcPct val="120000"/>
              </a:lnSpc>
              <a:buClr>
                <a:schemeClr val="accent3"/>
              </a:buClr>
              <a:buNone/>
              <a:defRPr/>
            </a:pPr>
            <a:r>
              <a:rPr lang="el-GR" sz="4500" dirty="0" smtClean="0"/>
              <a:t>Τα μηνύματα θα πρέπει μεταδίδονται από αξιόπιστα και δημοφιλή πρόσωπα για να ελκύουν την προσοχή. Συχνά χρησιμοποιούνται διασημότητες που με την πειστικότητα τους, προκαλούν θετική στάση στο κοινό-στόχο.</a:t>
            </a:r>
          </a:p>
          <a:p>
            <a:pPr marL="273600" indent="0" eaLnBrk="1" fontAlgn="auto" hangingPunct="1">
              <a:lnSpc>
                <a:spcPct val="120000"/>
              </a:lnSpc>
              <a:spcAft>
                <a:spcPts val="0"/>
              </a:spcAft>
              <a:buClr>
                <a:schemeClr val="accent3"/>
              </a:buClr>
              <a:buFont typeface="Wingdings 2"/>
              <a:buNone/>
              <a:defRPr/>
            </a:pPr>
            <a:endParaRPr lang="el-GR" sz="4500" dirty="0" smtClean="0"/>
          </a:p>
          <a:p>
            <a:pPr marL="273600" indent="0" eaLnBrk="1" fontAlgn="auto" hangingPunct="1">
              <a:lnSpc>
                <a:spcPct val="120000"/>
              </a:lnSpc>
              <a:spcAft>
                <a:spcPts val="0"/>
              </a:spcAft>
              <a:buClr>
                <a:schemeClr val="accent3"/>
              </a:buClr>
              <a:buFont typeface="Wingdings 2"/>
              <a:buNone/>
              <a:defRPr/>
            </a:pPr>
            <a:r>
              <a:rPr lang="el-GR" sz="4500" b="1" dirty="0" smtClean="0">
                <a:solidFill>
                  <a:schemeClr val="accent5">
                    <a:lumMod val="75000"/>
                  </a:schemeClr>
                </a:solidFill>
              </a:rPr>
              <a:t>Η μορφή του μηνύματος</a:t>
            </a:r>
            <a:endParaRPr lang="el-GR" sz="4500" dirty="0" smtClean="0">
              <a:solidFill>
                <a:schemeClr val="accent5">
                  <a:lumMod val="75000"/>
                </a:schemeClr>
              </a:solidFill>
            </a:endParaRPr>
          </a:p>
          <a:p>
            <a:pPr marL="1188000" indent="-914400" eaLnBrk="1" fontAlgn="auto" hangingPunct="1">
              <a:lnSpc>
                <a:spcPct val="120000"/>
              </a:lnSpc>
              <a:spcAft>
                <a:spcPts val="0"/>
              </a:spcAft>
              <a:buClr>
                <a:schemeClr val="accent5">
                  <a:lumMod val="50000"/>
                </a:schemeClr>
              </a:buClr>
              <a:buFont typeface="+mj-lt"/>
              <a:buAutoNum type="arabicPeriod"/>
              <a:defRPr/>
            </a:pPr>
            <a:r>
              <a:rPr lang="el-GR" sz="4500" dirty="0" smtClean="0"/>
              <a:t> Έντυπη διαφήμιση (τίτλος, τρόπος γραφής, εικόνα και χρώματα)</a:t>
            </a:r>
          </a:p>
          <a:p>
            <a:pPr marL="1188000" indent="-914400" eaLnBrk="1" fontAlgn="auto" hangingPunct="1">
              <a:lnSpc>
                <a:spcPct val="120000"/>
              </a:lnSpc>
              <a:spcAft>
                <a:spcPts val="0"/>
              </a:spcAft>
              <a:buClr>
                <a:schemeClr val="accent5">
                  <a:lumMod val="50000"/>
                </a:schemeClr>
              </a:buClr>
              <a:buFont typeface="+mj-lt"/>
              <a:buAutoNum type="arabicPeriod"/>
              <a:defRPr/>
            </a:pPr>
            <a:r>
              <a:rPr lang="el-GR" sz="4500" dirty="0" smtClean="0"/>
              <a:t> Διαφήμιση από το ραδιόφωνο (λέξεις, χροιά φωνής και μουσική)</a:t>
            </a:r>
          </a:p>
          <a:p>
            <a:pPr marL="1188000" indent="-914400" eaLnBrk="1" fontAlgn="auto" hangingPunct="1">
              <a:lnSpc>
                <a:spcPct val="120000"/>
              </a:lnSpc>
              <a:spcAft>
                <a:spcPts val="0"/>
              </a:spcAft>
              <a:buClr>
                <a:schemeClr val="accent5">
                  <a:lumMod val="50000"/>
                </a:schemeClr>
              </a:buClr>
              <a:buFont typeface="+mj-lt"/>
              <a:buAutoNum type="arabicPeriod"/>
              <a:defRPr/>
            </a:pPr>
            <a:r>
              <a:rPr lang="el-GR" sz="4500" dirty="0" smtClean="0"/>
              <a:t> Διαφήμιση από την τηλεόραση (κινήσεις και στάση σώματος)</a:t>
            </a:r>
          </a:p>
          <a:p>
            <a:pPr marL="273600" indent="0" eaLnBrk="1" fontAlgn="auto" hangingPunct="1">
              <a:lnSpc>
                <a:spcPct val="120000"/>
              </a:lnSpc>
              <a:spcAft>
                <a:spcPts val="0"/>
              </a:spcAft>
              <a:buClr>
                <a:schemeClr val="accent3"/>
              </a:buClr>
              <a:buFont typeface="Wingdings 2"/>
              <a:buNone/>
              <a:defRPr/>
            </a:pPr>
            <a:endParaRPr lang="el-GR" sz="4500" dirty="0" smtClean="0"/>
          </a:p>
          <a:p>
            <a:pPr marL="273600" indent="0" eaLnBrk="1" fontAlgn="auto" hangingPunct="1">
              <a:lnSpc>
                <a:spcPct val="120000"/>
              </a:lnSpc>
              <a:spcAft>
                <a:spcPts val="0"/>
              </a:spcAft>
              <a:buClr>
                <a:schemeClr val="accent3"/>
              </a:buClr>
              <a:buFont typeface="Wingdings 2"/>
              <a:buNone/>
              <a:defRPr/>
            </a:pPr>
            <a:r>
              <a:rPr lang="el-GR" sz="4500" b="1" dirty="0" smtClean="0">
                <a:solidFill>
                  <a:schemeClr val="accent5">
                    <a:lumMod val="75000"/>
                  </a:schemeClr>
                </a:solidFill>
              </a:rPr>
              <a:t>Η δομή του μηνύματος</a:t>
            </a:r>
            <a:endParaRPr lang="el-GR" sz="4500" dirty="0" smtClean="0">
              <a:solidFill>
                <a:schemeClr val="accent5">
                  <a:lumMod val="75000"/>
                </a:schemeClr>
              </a:solidFill>
            </a:endParaRPr>
          </a:p>
          <a:p>
            <a:pPr marL="273600" indent="0" eaLnBrk="1" fontAlgn="auto" hangingPunct="1">
              <a:lnSpc>
                <a:spcPct val="120000"/>
              </a:lnSpc>
              <a:spcAft>
                <a:spcPts val="0"/>
              </a:spcAft>
              <a:buClr>
                <a:schemeClr val="accent3"/>
              </a:buClr>
              <a:buFont typeface="Wingdings 2"/>
              <a:buNone/>
              <a:defRPr/>
            </a:pPr>
            <a:r>
              <a:rPr lang="el-GR" sz="4500" dirty="0" smtClean="0"/>
              <a:t>Το διαφημιστικό μήνυμα εκτός της επιχειρηματολογίας με απόδειξη οφέλους για τον πελάτη, θα πρέπει ναι είναι απλό, πρωτότυπο, χωρίς γενικεύσεις, ενθουσιώδες και να εκφράζει την αλήθεια. </a:t>
            </a:r>
          </a:p>
          <a:p>
            <a:pPr marL="788670" indent="-514350" eaLnBrk="1" fontAlgn="auto" hangingPunct="1">
              <a:spcAft>
                <a:spcPts val="0"/>
              </a:spcAft>
              <a:buClr>
                <a:schemeClr val="accent3"/>
              </a:buClr>
              <a:buFont typeface="Wingdings 2"/>
              <a:buNone/>
              <a:defRPr/>
            </a:pPr>
            <a:endParaRPr lang="el-GR" dirty="0" smtClean="0"/>
          </a:p>
          <a:p>
            <a:pPr marL="788670" indent="-514350" eaLnBrk="1" fontAlgn="auto" hangingPunct="1">
              <a:spcAft>
                <a:spcPts val="0"/>
              </a:spcAft>
              <a:buClr>
                <a:schemeClr val="accent3"/>
              </a:buClr>
              <a:buFont typeface="Wingdings 2"/>
              <a:buNone/>
              <a:defRPr/>
            </a:pPr>
            <a:endParaRPr lang="el-GR" dirty="0" smtClean="0"/>
          </a:p>
          <a:p>
            <a:pPr marL="788670" indent="-514350" eaLnBrk="1" fontAlgn="auto" hangingPunct="1">
              <a:spcAft>
                <a:spcPts val="0"/>
              </a:spcAft>
              <a:buClr>
                <a:schemeClr val="accent3"/>
              </a:buClr>
              <a:buFont typeface="Wingdings 2"/>
              <a:buAutoNum type="arabicPeriod"/>
              <a:defRPr/>
            </a:pPr>
            <a:endParaRPr lang="el-GR" dirty="0" smtClean="0"/>
          </a:p>
          <a:p>
            <a:pPr marL="274320" indent="0" eaLnBrk="1" fontAlgn="auto" hangingPunct="1">
              <a:spcAft>
                <a:spcPts val="0"/>
              </a:spcAft>
              <a:buClr>
                <a:schemeClr val="accent3"/>
              </a:buClr>
              <a:buFont typeface="Wingdings 2"/>
              <a:buNone/>
              <a:defRPr/>
            </a:pPr>
            <a:endParaRPr lang="el-GR" dirty="0" smtClean="0"/>
          </a:p>
          <a:p>
            <a:pPr marL="274320" indent="0" eaLnBrk="1" fontAlgn="auto" hangingPunct="1">
              <a:spcAft>
                <a:spcPts val="0"/>
              </a:spcAft>
              <a:buClr>
                <a:schemeClr val="accent3"/>
              </a:buClr>
              <a:buFont typeface="Wingdings 2"/>
              <a:buNone/>
              <a:defRPr/>
            </a:pPr>
            <a:endParaRPr lang="el-GR" dirty="0" smtClean="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1 - Τίτλος"/>
          <p:cNvSpPr>
            <a:spLocks noGrp="1"/>
          </p:cNvSpPr>
          <p:nvPr>
            <p:ph type="title"/>
          </p:nvPr>
        </p:nvSpPr>
        <p:spPr>
          <a:solidFill>
            <a:schemeClr val="accent1">
              <a:lumMod val="20000"/>
              <a:lumOff val="80000"/>
            </a:schemeClr>
          </a:solidFill>
        </p:spPr>
        <p:txBody>
          <a:bodyPr>
            <a:normAutofit/>
          </a:bodyPr>
          <a:lstStyle/>
          <a:p>
            <a:pPr eaLnBrk="1" hangingPunct="1"/>
            <a:r>
              <a:rPr lang="en-US" sz="2800" dirty="0" smtClean="0"/>
              <a:t>O </a:t>
            </a:r>
            <a:r>
              <a:rPr lang="el-GR" sz="2800" dirty="0" smtClean="0"/>
              <a:t>διαφημιστικός προϋπολογισμός</a:t>
            </a:r>
          </a:p>
        </p:txBody>
      </p:sp>
      <p:sp>
        <p:nvSpPr>
          <p:cNvPr id="3" name="2 - Θέση περιεχομένου"/>
          <p:cNvSpPr>
            <a:spLocks noGrp="1"/>
          </p:cNvSpPr>
          <p:nvPr>
            <p:ph idx="1"/>
          </p:nvPr>
        </p:nvSpPr>
        <p:spPr/>
        <p:txBody>
          <a:bodyPr>
            <a:normAutofit/>
          </a:bodyPr>
          <a:lstStyle/>
          <a:p>
            <a:pPr marL="273600" indent="0" eaLnBrk="1" fontAlgn="auto" hangingPunct="1">
              <a:spcAft>
                <a:spcPts val="0"/>
              </a:spcAft>
              <a:buClr>
                <a:schemeClr val="accent3"/>
              </a:buClr>
              <a:buFont typeface="Wingdings 2"/>
              <a:buNone/>
              <a:defRPr/>
            </a:pPr>
            <a:r>
              <a:rPr lang="el-GR" sz="1800" b="1" dirty="0" smtClean="0"/>
              <a:t>Το ύψος </a:t>
            </a:r>
            <a:r>
              <a:rPr lang="el-GR" sz="1800" dirty="0" smtClean="0"/>
              <a:t>του διαφημιστικού προϋπολογισμού, θα πρέπει να είναι</a:t>
            </a:r>
            <a:r>
              <a:rPr lang="en-US" sz="1800" dirty="0" smtClean="0"/>
              <a:t> </a:t>
            </a:r>
            <a:r>
              <a:rPr lang="el-GR" sz="1800" dirty="0" smtClean="0"/>
              <a:t>αντίστοιχο με τους διαφημιστικούς στόχους που προκύπτουν από την ακολουθούμενη στρατηγική μάρκετινγκ. Ισούται με το άθροισμα των αναγκαίων ποσών για την επίτευξη των επιμέρους στόχων. </a:t>
            </a:r>
          </a:p>
          <a:p>
            <a:pPr marL="273600" indent="0" eaLnBrk="1" fontAlgn="auto" hangingPunct="1">
              <a:spcAft>
                <a:spcPts val="0"/>
              </a:spcAft>
              <a:buClr>
                <a:schemeClr val="accent3"/>
              </a:buClr>
              <a:buFont typeface="Wingdings 2"/>
              <a:buNone/>
              <a:defRPr/>
            </a:pPr>
            <a:endParaRPr lang="el-GR" sz="1800" dirty="0" smtClean="0"/>
          </a:p>
          <a:p>
            <a:pPr marL="273600" indent="0" eaLnBrk="1" fontAlgn="auto" hangingPunct="1">
              <a:spcAft>
                <a:spcPts val="0"/>
              </a:spcAft>
              <a:buClr>
                <a:schemeClr val="accent3"/>
              </a:buClr>
              <a:buFont typeface="Wingdings 2"/>
              <a:buNone/>
              <a:defRPr/>
            </a:pPr>
            <a:r>
              <a:rPr lang="el-GR" sz="1800" b="1" dirty="0" smtClean="0"/>
              <a:t>Τα διαφημιστικά έξοδα </a:t>
            </a:r>
            <a:r>
              <a:rPr lang="el-GR" sz="1800" dirty="0" smtClean="0"/>
              <a:t>θεωρούνται επένδυση, αφού η διαφημιστική  εκστρατεία επιδρά στις πωλήσεις και μετά το πέρας της για μεγάλο χρονικό διάστημα. </a:t>
            </a:r>
          </a:p>
          <a:p>
            <a:pPr marL="617220" indent="-342900" eaLnBrk="1" fontAlgn="auto" hangingPunct="1">
              <a:spcAft>
                <a:spcPts val="0"/>
              </a:spcAft>
              <a:buClr>
                <a:schemeClr val="accent3"/>
              </a:buClr>
              <a:buFont typeface="Wingdings 2"/>
              <a:buNone/>
              <a:defRPr/>
            </a:pPr>
            <a:endParaRPr lang="el-GR" sz="1800" dirty="0"/>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1 - Τίτλος"/>
          <p:cNvSpPr>
            <a:spLocks noGrp="1"/>
          </p:cNvSpPr>
          <p:nvPr>
            <p:ph type="title"/>
          </p:nvPr>
        </p:nvSpPr>
        <p:spPr>
          <a:xfrm>
            <a:off x="457200" y="274638"/>
            <a:ext cx="8229600" cy="778098"/>
          </a:xfrm>
          <a:solidFill>
            <a:schemeClr val="accent1">
              <a:lumMod val="20000"/>
              <a:lumOff val="80000"/>
            </a:schemeClr>
          </a:solidFill>
        </p:spPr>
        <p:txBody>
          <a:bodyPr>
            <a:normAutofit/>
          </a:bodyPr>
          <a:lstStyle/>
          <a:p>
            <a:pPr eaLnBrk="1" hangingPunct="1"/>
            <a:r>
              <a:rPr lang="el-GR" sz="2800" dirty="0" smtClean="0"/>
              <a:t>ΤΑ ΜΜΕ</a:t>
            </a:r>
            <a:r>
              <a:rPr lang="en-US" sz="2800" dirty="0" smtClean="0"/>
              <a:t> (</a:t>
            </a:r>
            <a:r>
              <a:rPr lang="el-GR" sz="2800" dirty="0" smtClean="0"/>
              <a:t>1</a:t>
            </a:r>
            <a:r>
              <a:rPr lang="en-US" sz="2800" dirty="0" smtClean="0"/>
              <a:t>)</a:t>
            </a:r>
            <a:endParaRPr lang="el-GR" sz="2800" dirty="0" smtClean="0"/>
          </a:p>
        </p:txBody>
      </p:sp>
      <p:sp>
        <p:nvSpPr>
          <p:cNvPr id="3" name="2 - Θέση περιεχομένου"/>
          <p:cNvSpPr>
            <a:spLocks noGrp="1"/>
          </p:cNvSpPr>
          <p:nvPr>
            <p:ph idx="1"/>
          </p:nvPr>
        </p:nvSpPr>
        <p:spPr>
          <a:xfrm>
            <a:off x="467544" y="1196752"/>
            <a:ext cx="8229600" cy="4525963"/>
          </a:xfrm>
        </p:spPr>
        <p:txBody>
          <a:bodyPr>
            <a:normAutofit fontScale="85000" lnSpcReduction="20000"/>
          </a:bodyPr>
          <a:lstStyle/>
          <a:p>
            <a:pPr marL="274320" indent="0" eaLnBrk="1" fontAlgn="auto" hangingPunct="1">
              <a:lnSpc>
                <a:spcPct val="120000"/>
              </a:lnSpc>
              <a:spcAft>
                <a:spcPts val="0"/>
              </a:spcAft>
              <a:buClr>
                <a:schemeClr val="accent3"/>
              </a:buClr>
              <a:buFont typeface="Wingdings 2"/>
              <a:buNone/>
              <a:defRPr/>
            </a:pPr>
            <a:r>
              <a:rPr lang="el-GR" sz="1800" dirty="0" smtClean="0"/>
              <a:t>Ο σκοπός της οικονομικότητας της διαφημιστικής εκστρατείας, επιτυγχάνεται με την κατανομή του προϋπολογισμού στους διαύλους επικοινωνίας οι οποίοι είναι τα ΜΜΕ και το άμεσο μάρκετινγκ.</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2"/>
              <a:buNone/>
              <a:defRPr/>
            </a:pPr>
            <a:r>
              <a:rPr lang="el-GR" sz="1800" b="1" dirty="0" smtClean="0"/>
              <a:t>Τηλεόραση</a:t>
            </a:r>
          </a:p>
          <a:p>
            <a:pPr marL="274320" indent="0" eaLnBrk="1" fontAlgn="auto" hangingPunct="1">
              <a:lnSpc>
                <a:spcPct val="120000"/>
              </a:lnSpc>
              <a:spcAft>
                <a:spcPts val="0"/>
              </a:spcAft>
              <a:buClr>
                <a:schemeClr val="accent3"/>
              </a:buClr>
              <a:buFont typeface="Wingdings 2"/>
              <a:buNone/>
              <a:defRPr/>
            </a:pPr>
            <a:r>
              <a:rPr lang="el-GR" sz="1800" dirty="0" smtClean="0"/>
              <a:t>Πλεονεκτήματα</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pitchFamily="2" charset="2"/>
              <a:buChar char="§"/>
              <a:defRPr/>
            </a:pPr>
            <a:r>
              <a:rPr lang="en-US" sz="1800" dirty="0" smtClean="0"/>
              <a:t> </a:t>
            </a:r>
            <a:r>
              <a:rPr lang="el-GR" sz="1800" dirty="0" smtClean="0"/>
              <a:t>Μεγάλη γεωγραφική κάλυψη</a:t>
            </a:r>
          </a:p>
          <a:p>
            <a:pPr marL="274320" indent="0" eaLnBrk="1" fontAlgn="auto" hangingPunct="1">
              <a:lnSpc>
                <a:spcPct val="120000"/>
              </a:lnSpc>
              <a:spcAft>
                <a:spcPts val="0"/>
              </a:spcAft>
              <a:buClr>
                <a:schemeClr val="accent3"/>
              </a:buClr>
              <a:buFont typeface="Wingdings" pitchFamily="2" charset="2"/>
              <a:buChar char="§"/>
              <a:defRPr/>
            </a:pPr>
            <a:r>
              <a:rPr lang="en-US" sz="1800" dirty="0" smtClean="0"/>
              <a:t> </a:t>
            </a:r>
            <a:r>
              <a:rPr lang="el-GR" sz="1800" dirty="0" smtClean="0"/>
              <a:t>Χαμηλό κόστος ανά χιλιάδα</a:t>
            </a:r>
          </a:p>
          <a:p>
            <a:pPr marL="274320" indent="0" eaLnBrk="1" fontAlgn="auto" hangingPunct="1">
              <a:lnSpc>
                <a:spcPct val="120000"/>
              </a:lnSpc>
              <a:spcAft>
                <a:spcPts val="0"/>
              </a:spcAft>
              <a:buClr>
                <a:schemeClr val="accent3"/>
              </a:buClr>
              <a:buFont typeface="Wingdings" pitchFamily="2" charset="2"/>
              <a:buChar char="§"/>
              <a:defRPr/>
            </a:pPr>
            <a:r>
              <a:rPr lang="en-US" sz="1800" dirty="0" smtClean="0"/>
              <a:t> </a:t>
            </a:r>
            <a:r>
              <a:rPr lang="el-GR" sz="1800" dirty="0" smtClean="0"/>
              <a:t>Ισχυρή επίδραση στο κοινό</a:t>
            </a:r>
          </a:p>
          <a:p>
            <a:pPr marL="274320" indent="0" eaLnBrk="1" fontAlgn="auto" hangingPunct="1">
              <a:lnSpc>
                <a:spcPct val="120000"/>
              </a:lnSpc>
              <a:spcAft>
                <a:spcPts val="0"/>
              </a:spcAft>
              <a:buClr>
                <a:schemeClr val="accent3"/>
              </a:buClr>
              <a:buFont typeface="Wingdings" pitchFamily="2" charset="2"/>
              <a:buChar char="§"/>
              <a:defRPr/>
            </a:pPr>
            <a:r>
              <a:rPr lang="en-US" sz="1800" dirty="0" smtClean="0"/>
              <a:t> </a:t>
            </a:r>
            <a:r>
              <a:rPr lang="el-GR" sz="1800" dirty="0" smtClean="0"/>
              <a:t>Μεγάλες δυνατότητες ανάπτυξης διαφημιστικών μηνυμάτων</a:t>
            </a:r>
          </a:p>
          <a:p>
            <a:pPr marL="274320" indent="0" eaLnBrk="1" fontAlgn="auto" hangingPunct="1">
              <a:lnSpc>
                <a:spcPct val="120000"/>
              </a:lnSpc>
              <a:spcAft>
                <a:spcPts val="0"/>
              </a:spcAft>
              <a:buClr>
                <a:schemeClr val="accent3"/>
              </a:buClr>
              <a:buFont typeface="Wingdings 2"/>
              <a:buNone/>
              <a:defRPr/>
            </a:pPr>
            <a:r>
              <a:rPr lang="el-GR" sz="1800" dirty="0" smtClean="0"/>
              <a:t> </a:t>
            </a:r>
          </a:p>
          <a:p>
            <a:pPr marL="274320" indent="0" eaLnBrk="1" fontAlgn="auto" hangingPunct="1">
              <a:lnSpc>
                <a:spcPct val="120000"/>
              </a:lnSpc>
              <a:spcAft>
                <a:spcPts val="0"/>
              </a:spcAft>
              <a:buClr>
                <a:schemeClr val="accent3"/>
              </a:buClr>
              <a:buFont typeface="Wingdings 2"/>
              <a:buNone/>
              <a:defRPr/>
            </a:pPr>
            <a:r>
              <a:rPr lang="el-GR" sz="1800" dirty="0" smtClean="0"/>
              <a:t>Μειονεκτήματα</a:t>
            </a:r>
          </a:p>
          <a:p>
            <a:pPr marL="274320" indent="0" eaLnBrk="1" fontAlgn="auto" hangingPunct="1">
              <a:lnSpc>
                <a:spcPct val="120000"/>
              </a:lnSpc>
              <a:spcAft>
                <a:spcPts val="0"/>
              </a:spcAft>
              <a:buClr>
                <a:schemeClr val="accent3"/>
              </a:buClr>
              <a:buFont typeface="Wingdings 2"/>
              <a:buNone/>
              <a:defRPr/>
            </a:pPr>
            <a:r>
              <a:rPr lang="el-GR" sz="1800" dirty="0" smtClean="0"/>
              <a:t> </a:t>
            </a:r>
          </a:p>
          <a:p>
            <a:pPr marL="274320" indent="0" eaLnBrk="1" fontAlgn="auto" hangingPunct="1">
              <a:lnSpc>
                <a:spcPct val="120000"/>
              </a:lnSpc>
              <a:spcAft>
                <a:spcPts val="0"/>
              </a:spcAft>
              <a:buClr>
                <a:schemeClr val="accent3"/>
              </a:buClr>
              <a:buFont typeface="Wingdings" pitchFamily="2" charset="2"/>
              <a:buChar char="§"/>
              <a:defRPr/>
            </a:pPr>
            <a:r>
              <a:rPr lang="en-US" sz="1800" dirty="0" smtClean="0"/>
              <a:t> </a:t>
            </a:r>
            <a:r>
              <a:rPr lang="el-GR" sz="1800" dirty="0" smtClean="0"/>
              <a:t>Υψηλό συνολικό κόστος (επώνυμοι, υψηλή τηλεθέαση)</a:t>
            </a:r>
          </a:p>
          <a:p>
            <a:pPr marL="274320" indent="0" eaLnBrk="1" fontAlgn="auto" hangingPunct="1">
              <a:lnSpc>
                <a:spcPct val="120000"/>
              </a:lnSpc>
              <a:spcAft>
                <a:spcPts val="0"/>
              </a:spcAft>
              <a:buClr>
                <a:schemeClr val="accent3"/>
              </a:buClr>
              <a:buFont typeface="Wingdings" pitchFamily="2" charset="2"/>
              <a:buChar char="§"/>
              <a:defRPr/>
            </a:pPr>
            <a:r>
              <a:rPr lang="en-US" sz="1800" dirty="0" smtClean="0"/>
              <a:t> </a:t>
            </a:r>
            <a:r>
              <a:rPr lang="el-GR" sz="1800" dirty="0" smtClean="0"/>
              <a:t>Μεγάλη φόρτιση προγραμμάτων υψηλής τηλεθέασης</a:t>
            </a:r>
          </a:p>
          <a:p>
            <a:pPr marL="274320" indent="0" eaLnBrk="1" fontAlgn="auto" hangingPunct="1">
              <a:lnSpc>
                <a:spcPct val="120000"/>
              </a:lnSpc>
              <a:spcAft>
                <a:spcPts val="0"/>
              </a:spcAft>
              <a:buClr>
                <a:schemeClr val="accent3"/>
              </a:buClr>
              <a:buFont typeface="Wingdings" pitchFamily="2" charset="2"/>
              <a:buChar char="§"/>
              <a:defRPr/>
            </a:pPr>
            <a:r>
              <a:rPr lang="en-US" sz="1800" dirty="0" smtClean="0"/>
              <a:t> </a:t>
            </a:r>
            <a:r>
              <a:rPr lang="el-GR" sz="1800" dirty="0" smtClean="0"/>
              <a:t>Μικρή επιλεκτικότητα κοινού.</a:t>
            </a:r>
          </a:p>
          <a:p>
            <a:pPr marL="274320" indent="-274320" eaLnBrk="1" fontAlgn="auto" hangingPunct="1">
              <a:spcAft>
                <a:spcPts val="0"/>
              </a:spcAft>
              <a:buClr>
                <a:schemeClr val="accent3"/>
              </a:buClr>
              <a:buFont typeface="Wingdings 2"/>
              <a:buNone/>
              <a:defRPr/>
            </a:pPr>
            <a:endParaRPr lang="el-GR" sz="1800" dirty="0"/>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1 - Τίτλος"/>
          <p:cNvSpPr>
            <a:spLocks noGrp="1"/>
          </p:cNvSpPr>
          <p:nvPr>
            <p:ph type="title"/>
          </p:nvPr>
        </p:nvSpPr>
        <p:spPr>
          <a:xfrm>
            <a:off x="457200" y="274638"/>
            <a:ext cx="8229600" cy="562074"/>
          </a:xfrm>
          <a:solidFill>
            <a:schemeClr val="accent1">
              <a:lumMod val="20000"/>
              <a:lumOff val="80000"/>
            </a:schemeClr>
          </a:solidFill>
        </p:spPr>
        <p:txBody>
          <a:bodyPr>
            <a:normAutofit/>
          </a:bodyPr>
          <a:lstStyle/>
          <a:p>
            <a:pPr eaLnBrk="1" hangingPunct="1"/>
            <a:r>
              <a:rPr lang="el-GR" sz="2800" dirty="0" smtClean="0"/>
              <a:t>Τα ΜΜΕ </a:t>
            </a:r>
            <a:r>
              <a:rPr lang="en-US" sz="2800" dirty="0" smtClean="0"/>
              <a:t>(</a:t>
            </a:r>
            <a:r>
              <a:rPr lang="el-GR" sz="2800" dirty="0" smtClean="0"/>
              <a:t>2</a:t>
            </a:r>
            <a:r>
              <a:rPr lang="en-US" sz="2800" dirty="0" smtClean="0"/>
              <a:t>)</a:t>
            </a:r>
            <a:endParaRPr lang="el-GR" sz="2800" dirty="0" smtClean="0"/>
          </a:p>
        </p:txBody>
      </p:sp>
      <p:sp>
        <p:nvSpPr>
          <p:cNvPr id="3" name="2 - Θέση περιεχομένου"/>
          <p:cNvSpPr>
            <a:spLocks noGrp="1"/>
          </p:cNvSpPr>
          <p:nvPr>
            <p:ph idx="1"/>
          </p:nvPr>
        </p:nvSpPr>
        <p:spPr/>
        <p:txBody>
          <a:bodyPr numCol="2">
            <a:normAutofit fontScale="92500" lnSpcReduction="20000"/>
          </a:bodyPr>
          <a:lstStyle/>
          <a:p>
            <a:pPr marL="274320" indent="0" eaLnBrk="1" fontAlgn="auto" hangingPunct="1">
              <a:lnSpc>
                <a:spcPct val="110000"/>
              </a:lnSpc>
              <a:spcAft>
                <a:spcPts val="0"/>
              </a:spcAft>
              <a:buClr>
                <a:schemeClr val="accent3"/>
              </a:buClr>
              <a:buFont typeface="Wingdings 2"/>
              <a:buNone/>
              <a:defRPr/>
            </a:pPr>
            <a:r>
              <a:rPr lang="el-GR" sz="1800" b="1" dirty="0" smtClean="0"/>
              <a:t>Ραδιόφωνο</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2"/>
              <a:buNone/>
              <a:defRPr/>
            </a:pPr>
            <a:r>
              <a:rPr lang="el-GR" sz="1800" dirty="0" smtClean="0"/>
              <a:t>Πλεονεκτήματα</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Γεωγραφική και δημογραφική επιλεκτικότητα</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Ταχύς και ευέλικτος προγραμματισμός</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Χαμηλό κόστος παραγωγής</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Υψηλός βαθμός αποδοχής</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2"/>
              <a:buNone/>
              <a:defRPr/>
            </a:pPr>
            <a:r>
              <a:rPr lang="el-GR" sz="1800" dirty="0" smtClean="0"/>
              <a:t>Μειονεκτήματα</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Μόνο ακουστικό ερέθισμα</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Μειωμένη αποτελεσματικότητα</a:t>
            </a:r>
          </a:p>
          <a:p>
            <a:pPr marL="274320" indent="0" eaLnBrk="1" fontAlgn="auto" hangingPunct="1">
              <a:lnSpc>
                <a:spcPct val="110000"/>
              </a:lnSpc>
              <a:spcAft>
                <a:spcPts val="0"/>
              </a:spcAft>
              <a:buClr>
                <a:schemeClr val="accent3"/>
              </a:buClr>
              <a:buFont typeface="Wingdings 2"/>
              <a:buNone/>
              <a:defRPr/>
            </a:pPr>
            <a:endParaRPr lang="el-GR" sz="1800" dirty="0" smtClean="0"/>
          </a:p>
          <a:p>
            <a:pPr marL="274320" indent="0" eaLnBrk="1" fontAlgn="auto" hangingPunct="1">
              <a:lnSpc>
                <a:spcPct val="110000"/>
              </a:lnSpc>
              <a:spcAft>
                <a:spcPts val="0"/>
              </a:spcAft>
              <a:buClr>
                <a:schemeClr val="accent3"/>
              </a:buClr>
              <a:buFont typeface="Wingdings 2"/>
              <a:buNone/>
              <a:defRPr/>
            </a:pPr>
            <a:r>
              <a:rPr lang="el-GR" sz="1800" b="1" dirty="0" smtClean="0"/>
              <a:t>Εφημερίδες</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2"/>
              <a:buNone/>
              <a:defRPr/>
            </a:pPr>
            <a:r>
              <a:rPr lang="el-GR" sz="1800" dirty="0" smtClean="0"/>
              <a:t>Πλεονεκτήματα</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Μεγάλη κάλυψη αγορών</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Γεωγραφική προσαρμοστικότητα </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Διαβάζεται από όλη την οικογένεια</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Γρήγορη αγορά χώρου</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2"/>
              <a:buNone/>
              <a:defRPr/>
            </a:pPr>
            <a:r>
              <a:rPr lang="el-GR" sz="1800" dirty="0" smtClean="0"/>
              <a:t>Μειονεκτήματα</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Μικρή διάρκεια ζωής</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Ακατάλληλο μέσο για μερικές κατηγορίες πληθυσμού</a:t>
            </a:r>
          </a:p>
          <a:p>
            <a:pPr marL="274320" indent="-274320" eaLnBrk="1" fontAlgn="auto" hangingPunct="1">
              <a:spcAft>
                <a:spcPts val="0"/>
              </a:spcAft>
              <a:buClr>
                <a:schemeClr val="accent3"/>
              </a:buClr>
              <a:buFont typeface="Wingdings 2"/>
              <a:buNone/>
              <a:defRPr/>
            </a:pPr>
            <a:endParaRPr lang="el-GR" sz="1800" dirty="0"/>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1 - Τίτλος"/>
          <p:cNvSpPr>
            <a:spLocks noGrp="1"/>
          </p:cNvSpPr>
          <p:nvPr>
            <p:ph type="title"/>
          </p:nvPr>
        </p:nvSpPr>
        <p:spPr>
          <a:xfrm>
            <a:off x="428596" y="214290"/>
            <a:ext cx="8229600" cy="562074"/>
          </a:xfrm>
          <a:solidFill>
            <a:schemeClr val="accent1">
              <a:lumMod val="20000"/>
              <a:lumOff val="80000"/>
            </a:schemeClr>
          </a:solidFill>
        </p:spPr>
        <p:txBody>
          <a:bodyPr>
            <a:normAutofit/>
          </a:bodyPr>
          <a:lstStyle/>
          <a:p>
            <a:pPr eaLnBrk="1" hangingPunct="1"/>
            <a:r>
              <a:rPr lang="el-GR" sz="2800" dirty="0" smtClean="0"/>
              <a:t>Τα ΜΜΕ </a:t>
            </a:r>
            <a:r>
              <a:rPr lang="en-US" sz="2800" dirty="0" smtClean="0"/>
              <a:t>(</a:t>
            </a:r>
            <a:r>
              <a:rPr lang="el-GR" sz="2800" dirty="0" smtClean="0"/>
              <a:t>3</a:t>
            </a:r>
            <a:r>
              <a:rPr lang="en-US" sz="2800" dirty="0" smtClean="0"/>
              <a:t>)</a:t>
            </a:r>
            <a:endParaRPr lang="el-GR" sz="2800" dirty="0" smtClean="0"/>
          </a:p>
        </p:txBody>
      </p:sp>
      <p:sp>
        <p:nvSpPr>
          <p:cNvPr id="3" name="2 - Θέση περιεχομένου"/>
          <p:cNvSpPr>
            <a:spLocks noGrp="1"/>
          </p:cNvSpPr>
          <p:nvPr>
            <p:ph idx="1"/>
          </p:nvPr>
        </p:nvSpPr>
        <p:spPr/>
        <p:txBody>
          <a:bodyPr numCol="2">
            <a:normAutofit fontScale="85000" lnSpcReduction="10000"/>
          </a:bodyPr>
          <a:lstStyle/>
          <a:p>
            <a:pPr marL="274320" indent="0" eaLnBrk="1" fontAlgn="auto" hangingPunct="1">
              <a:lnSpc>
                <a:spcPct val="120000"/>
              </a:lnSpc>
              <a:spcAft>
                <a:spcPts val="0"/>
              </a:spcAft>
              <a:buClr>
                <a:schemeClr val="accent3"/>
              </a:buClr>
              <a:buFont typeface="Wingdings 2"/>
              <a:buNone/>
              <a:defRPr/>
            </a:pPr>
            <a:r>
              <a:rPr lang="el-GR" sz="1800" b="1" dirty="0" smtClean="0"/>
              <a:t>Περιοδικά</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2"/>
              <a:buNone/>
              <a:defRPr/>
            </a:pPr>
            <a:r>
              <a:rPr lang="el-GR" sz="1800" dirty="0" smtClean="0"/>
              <a:t>Πλεονεκτήματα</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Διαθέτουν τα θετικά των εφημερίδων και επιπλέον καλύτερη απόδοση χρωμάτων και μεγαλύτερη διάρκεια ζωής</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Προώθηση πωλήσεων με δείγματα</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Μεγάλη επιλεκτικότητα</a:t>
            </a:r>
          </a:p>
          <a:p>
            <a:pPr marL="274320" indent="0" eaLnBrk="1" fontAlgn="auto" hangingPunct="1">
              <a:lnSpc>
                <a:spcPct val="120000"/>
              </a:lnSpc>
              <a:spcAft>
                <a:spcPts val="0"/>
              </a:spcAft>
              <a:buClr>
                <a:schemeClr val="accent3"/>
              </a:buClr>
              <a:buFont typeface="Wingdings 2"/>
              <a:buNone/>
              <a:defRPr/>
            </a:pPr>
            <a:r>
              <a:rPr lang="el-GR" sz="1800" dirty="0" smtClean="0"/>
              <a:t>  </a:t>
            </a:r>
          </a:p>
          <a:p>
            <a:pPr marL="274320" indent="0" eaLnBrk="1" fontAlgn="auto" hangingPunct="1">
              <a:lnSpc>
                <a:spcPct val="120000"/>
              </a:lnSpc>
              <a:spcAft>
                <a:spcPts val="0"/>
              </a:spcAft>
              <a:buClr>
                <a:schemeClr val="accent3"/>
              </a:buClr>
              <a:buFont typeface="Wingdings 2"/>
              <a:buNone/>
              <a:defRPr/>
            </a:pPr>
            <a:r>
              <a:rPr lang="el-GR" sz="1800" dirty="0" smtClean="0"/>
              <a:t>Μειονεκτήματα</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Υψηλό κόστος</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Ανελαστικότητα στην αγορά χώρου</a:t>
            </a:r>
          </a:p>
          <a:p>
            <a:pPr marL="274320" indent="0" eaLnBrk="1" fontAlgn="auto" hangingPunct="1">
              <a:lnSpc>
                <a:spcPct val="120000"/>
              </a:lnSpc>
              <a:spcAft>
                <a:spcPts val="0"/>
              </a:spcAft>
              <a:buClr>
                <a:schemeClr val="accent3"/>
              </a:buClr>
              <a:buFont typeface="Wingdings 2"/>
              <a:buNone/>
              <a:defRPr/>
            </a:pPr>
            <a:r>
              <a:rPr lang="el-GR" sz="1800" dirty="0" smtClean="0"/>
              <a:t> </a:t>
            </a:r>
          </a:p>
          <a:p>
            <a:pPr marL="274320" indent="0" eaLnBrk="1" fontAlgn="auto" hangingPunct="1">
              <a:lnSpc>
                <a:spcPct val="120000"/>
              </a:lnSpc>
              <a:spcAft>
                <a:spcPts val="0"/>
              </a:spcAft>
              <a:buClr>
                <a:schemeClr val="accent3"/>
              </a:buClr>
              <a:buFont typeface="Wingdings 2"/>
              <a:buNone/>
              <a:defRPr/>
            </a:pPr>
            <a:r>
              <a:rPr lang="el-GR" sz="1800" b="1" dirty="0" smtClean="0"/>
              <a:t>Υπαίθρια διαφήμιση</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2"/>
              <a:buNone/>
              <a:defRPr/>
            </a:pPr>
            <a:r>
              <a:rPr lang="el-GR" sz="1800" dirty="0" smtClean="0"/>
              <a:t>Πλεονεκτήματα</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Πολύ μεγάλο μέγεθος</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Εξαιρετικό μέσο υπενθύμισης</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Λειτούργει επί 24ώρου βάσεως</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Πολύ μικρό κόστος</a:t>
            </a:r>
          </a:p>
          <a:p>
            <a:pPr marL="274320" indent="0" eaLnBrk="1" fontAlgn="auto" hangingPunct="1">
              <a:lnSpc>
                <a:spcPct val="120000"/>
              </a:lnSpc>
              <a:spcAft>
                <a:spcPts val="0"/>
              </a:spcAft>
              <a:buClr>
                <a:schemeClr val="accent3"/>
              </a:buClr>
              <a:buFont typeface="Wingdings 2"/>
              <a:buNone/>
              <a:defRPr/>
            </a:pPr>
            <a:r>
              <a:rPr lang="el-GR" sz="1800" dirty="0" smtClean="0"/>
              <a:t> </a:t>
            </a:r>
          </a:p>
          <a:p>
            <a:pPr marL="274320" indent="0" eaLnBrk="1" fontAlgn="auto" hangingPunct="1">
              <a:lnSpc>
                <a:spcPct val="120000"/>
              </a:lnSpc>
              <a:spcAft>
                <a:spcPts val="0"/>
              </a:spcAft>
              <a:buClr>
                <a:schemeClr val="accent3"/>
              </a:buClr>
              <a:buFont typeface="Wingdings 2"/>
              <a:buNone/>
              <a:defRPr/>
            </a:pPr>
            <a:r>
              <a:rPr lang="el-GR" sz="1800" dirty="0" smtClean="0"/>
              <a:t>Μειονεκτήματα</a:t>
            </a:r>
          </a:p>
          <a:p>
            <a:pPr marL="274320" indent="0" eaLnBrk="1" fontAlgn="auto" hangingPunct="1">
              <a:lnSpc>
                <a:spcPct val="120000"/>
              </a:lnSpc>
              <a:spcAft>
                <a:spcPts val="0"/>
              </a:spcAft>
              <a:buClr>
                <a:schemeClr val="accent3"/>
              </a:buClr>
              <a:buFont typeface="Wingdings 2"/>
              <a:buNone/>
              <a:defRPr/>
            </a:pPr>
            <a:endParaRPr lang="el-GR" sz="1800" dirty="0" smtClean="0"/>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Σύντομο και απλό μήνυμα</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Οπτική ρύπανση</a:t>
            </a:r>
          </a:p>
          <a:p>
            <a:pPr marL="274320" indent="0" eaLnBrk="1" fontAlgn="auto" hangingPunct="1">
              <a:lnSpc>
                <a:spcPct val="120000"/>
              </a:lnSpc>
              <a:spcAft>
                <a:spcPts val="0"/>
              </a:spcAft>
              <a:buClr>
                <a:schemeClr val="accent3"/>
              </a:buClr>
              <a:buFont typeface="Wingdings" pitchFamily="2" charset="2"/>
              <a:buChar char="§"/>
              <a:defRPr/>
            </a:pPr>
            <a:r>
              <a:rPr lang="el-GR" sz="1800" dirty="0" smtClean="0"/>
              <a:t> Ανελαστικότητα επιλογής κοινού-στόχου.</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1 - Τίτλος"/>
          <p:cNvSpPr>
            <a:spLocks noGrp="1"/>
          </p:cNvSpPr>
          <p:nvPr>
            <p:ph type="title"/>
          </p:nvPr>
        </p:nvSpPr>
        <p:spPr>
          <a:xfrm>
            <a:off x="500034" y="214290"/>
            <a:ext cx="8229600" cy="634082"/>
          </a:xfrm>
          <a:solidFill>
            <a:schemeClr val="accent1">
              <a:lumMod val="20000"/>
              <a:lumOff val="80000"/>
            </a:schemeClr>
          </a:solidFill>
        </p:spPr>
        <p:txBody>
          <a:bodyPr>
            <a:normAutofit fontScale="90000"/>
          </a:bodyPr>
          <a:lstStyle/>
          <a:p>
            <a:pPr eaLnBrk="1" hangingPunct="1"/>
            <a:r>
              <a:rPr lang="en-US" sz="3600" dirty="0" smtClean="0"/>
              <a:t> </a:t>
            </a:r>
            <a:r>
              <a:rPr lang="el-GR" sz="3600" dirty="0" smtClean="0"/>
              <a:t>Τα  ΜΜΕ  </a:t>
            </a:r>
            <a:r>
              <a:rPr lang="en-US" sz="2800" dirty="0" smtClean="0"/>
              <a:t>(</a:t>
            </a:r>
            <a:r>
              <a:rPr lang="el-GR" sz="2800" dirty="0" smtClean="0"/>
              <a:t>4</a:t>
            </a:r>
            <a:r>
              <a:rPr lang="en-US" sz="2800" dirty="0" smtClean="0"/>
              <a:t>)</a:t>
            </a:r>
            <a:endParaRPr lang="el-GR" sz="2800" dirty="0" smtClean="0"/>
          </a:p>
        </p:txBody>
      </p:sp>
      <p:sp>
        <p:nvSpPr>
          <p:cNvPr id="21507" name="2 - Θέση περιεχομένου"/>
          <p:cNvSpPr>
            <a:spLocks noGrp="1"/>
          </p:cNvSpPr>
          <p:nvPr>
            <p:ph idx="1"/>
          </p:nvPr>
        </p:nvSpPr>
        <p:spPr>
          <a:xfrm>
            <a:off x="457200" y="1052736"/>
            <a:ext cx="8229600" cy="5073427"/>
          </a:xfrm>
        </p:spPr>
        <p:txBody>
          <a:bodyPr>
            <a:normAutofit fontScale="92500" lnSpcReduction="10000"/>
          </a:bodyPr>
          <a:lstStyle/>
          <a:p>
            <a:pPr indent="0" eaLnBrk="1" hangingPunct="1">
              <a:lnSpc>
                <a:spcPct val="120000"/>
              </a:lnSpc>
              <a:buFont typeface="Wingdings 2" pitchFamily="18" charset="2"/>
              <a:buNone/>
            </a:pPr>
            <a:r>
              <a:rPr lang="el-GR" sz="1800" b="1" dirty="0" smtClean="0"/>
              <a:t>Κινηματογράφος</a:t>
            </a:r>
          </a:p>
          <a:p>
            <a:pPr indent="0" eaLnBrk="1" hangingPunct="1">
              <a:lnSpc>
                <a:spcPct val="120000"/>
              </a:lnSpc>
              <a:buFont typeface="Wingdings 2" pitchFamily="18" charset="2"/>
              <a:buNone/>
            </a:pPr>
            <a:r>
              <a:rPr lang="el-GR" sz="1800" dirty="0" smtClean="0"/>
              <a:t>Μέχρι τις αρχές της δεκαετίας του 1970 ήταν ένα σημαντικό μέσο, όμως μετά την εξάπλωση της τηλεόρασης έχασε το ειδικό του βάρος. Παρόλα αυτά έχει μόνο πλεονεκτήματα, εκ των οποίων τα σημαντικότερα είναι το νεανικό κοινό και η μεγάλη διάρκεια και επίδραση των μηνυμάτων.</a:t>
            </a:r>
          </a:p>
          <a:p>
            <a:pPr indent="0" eaLnBrk="1" hangingPunct="1">
              <a:lnSpc>
                <a:spcPct val="120000"/>
              </a:lnSpc>
              <a:buFont typeface="Wingdings 2" pitchFamily="18" charset="2"/>
              <a:buNone/>
            </a:pPr>
            <a:r>
              <a:rPr lang="el-GR" sz="1800" dirty="0" smtClean="0"/>
              <a:t> </a:t>
            </a:r>
          </a:p>
          <a:p>
            <a:pPr indent="0" eaLnBrk="1" hangingPunct="1">
              <a:lnSpc>
                <a:spcPct val="120000"/>
              </a:lnSpc>
              <a:buFont typeface="Wingdings 2" pitchFamily="18" charset="2"/>
              <a:buNone/>
            </a:pPr>
            <a:r>
              <a:rPr lang="el-GR" sz="1800" b="1" dirty="0" smtClean="0"/>
              <a:t>Διαδίκτυο</a:t>
            </a:r>
            <a:endParaRPr lang="el-GR" sz="1800" dirty="0" smtClean="0"/>
          </a:p>
          <a:p>
            <a:pPr indent="0" eaLnBrk="1" hangingPunct="1">
              <a:lnSpc>
                <a:spcPct val="120000"/>
              </a:lnSpc>
              <a:buFont typeface="Wingdings 2" pitchFamily="18" charset="2"/>
              <a:buNone/>
            </a:pPr>
            <a:r>
              <a:rPr lang="el-GR" sz="1800" dirty="0" smtClean="0"/>
              <a:t>Πλεονεκτήματα</a:t>
            </a:r>
          </a:p>
          <a:p>
            <a:pPr indent="0" eaLnBrk="1" hangingPunct="1">
              <a:lnSpc>
                <a:spcPct val="120000"/>
              </a:lnSpc>
              <a:buFont typeface="Wingdings" pitchFamily="2" charset="2"/>
              <a:buChar char="§"/>
            </a:pPr>
            <a:r>
              <a:rPr lang="el-GR" sz="1800" dirty="0" smtClean="0"/>
              <a:t> Κάλυψη χωρίς χρονικούς περιορισμούς εκπομπής</a:t>
            </a:r>
          </a:p>
          <a:p>
            <a:pPr indent="0" eaLnBrk="1" hangingPunct="1">
              <a:lnSpc>
                <a:spcPct val="120000"/>
              </a:lnSpc>
              <a:buFont typeface="Wingdings" pitchFamily="2" charset="2"/>
              <a:buChar char="§"/>
            </a:pPr>
            <a:r>
              <a:rPr lang="el-GR" sz="1800" dirty="0" smtClean="0"/>
              <a:t> Αλληλεπιδραστικό μέσο παγκόσμιας εμβέλειας και πρόσβασης</a:t>
            </a:r>
          </a:p>
          <a:p>
            <a:pPr indent="0" eaLnBrk="1" hangingPunct="1">
              <a:lnSpc>
                <a:spcPct val="120000"/>
              </a:lnSpc>
              <a:buFont typeface="Wingdings 2" pitchFamily="18" charset="2"/>
              <a:buNone/>
            </a:pPr>
            <a:endParaRPr lang="el-GR" sz="1800" dirty="0" smtClean="0"/>
          </a:p>
          <a:p>
            <a:pPr indent="0" eaLnBrk="1" hangingPunct="1">
              <a:lnSpc>
                <a:spcPct val="120000"/>
              </a:lnSpc>
              <a:buFont typeface="Wingdings 2" pitchFamily="18" charset="2"/>
              <a:buNone/>
            </a:pPr>
            <a:r>
              <a:rPr lang="el-GR" sz="1800" dirty="0" smtClean="0"/>
              <a:t>Μειονεκτήματα</a:t>
            </a:r>
          </a:p>
          <a:p>
            <a:pPr indent="0" eaLnBrk="1" hangingPunct="1">
              <a:lnSpc>
                <a:spcPct val="120000"/>
              </a:lnSpc>
              <a:buFont typeface="Wingdings" pitchFamily="2" charset="2"/>
              <a:buChar char="§"/>
            </a:pPr>
            <a:r>
              <a:rPr lang="el-GR" sz="1800" dirty="0" smtClean="0"/>
              <a:t> Δυσφορία χρήστη</a:t>
            </a:r>
          </a:p>
          <a:p>
            <a:pPr indent="0" eaLnBrk="1" hangingPunct="1">
              <a:lnSpc>
                <a:spcPct val="120000"/>
              </a:lnSpc>
              <a:buFont typeface="Wingdings" pitchFamily="2" charset="2"/>
              <a:buChar char="§"/>
            </a:pPr>
            <a:r>
              <a:rPr lang="el-GR" sz="1800" dirty="0" smtClean="0"/>
              <a:t> Αρνητική επίδραση στο χρόνο πρόσβασης</a:t>
            </a:r>
          </a:p>
          <a:p>
            <a:pPr indent="0" eaLnBrk="1" hangingPunct="1">
              <a:lnSpc>
                <a:spcPct val="120000"/>
              </a:lnSpc>
              <a:buFont typeface="Wingdings" pitchFamily="2" charset="2"/>
              <a:buChar char="§"/>
            </a:pPr>
            <a:r>
              <a:rPr lang="el-GR" sz="1800" dirty="0" smtClean="0"/>
              <a:t> Οι έμπειροι χρήστες είναι λιγότερο ανεκτικοί από τους νέους</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1 - Τίτλος"/>
          <p:cNvSpPr>
            <a:spLocks noGrp="1"/>
          </p:cNvSpPr>
          <p:nvPr>
            <p:ph type="title"/>
          </p:nvPr>
        </p:nvSpPr>
        <p:spPr>
          <a:xfrm>
            <a:off x="457200" y="274638"/>
            <a:ext cx="8229600" cy="562074"/>
          </a:xfrm>
          <a:solidFill>
            <a:schemeClr val="accent5">
              <a:lumMod val="75000"/>
            </a:schemeClr>
          </a:solidFill>
        </p:spPr>
        <p:txBody>
          <a:bodyPr>
            <a:normAutofit/>
          </a:bodyPr>
          <a:lstStyle/>
          <a:p>
            <a:pPr eaLnBrk="1" hangingPunct="1"/>
            <a:r>
              <a:rPr lang="en-US" sz="2800" dirty="0" smtClean="0"/>
              <a:t>O </a:t>
            </a:r>
            <a:r>
              <a:rPr lang="el-GR" sz="2800" dirty="0" smtClean="0"/>
              <a:t>διαφημιστικός προϋπολογισμός</a:t>
            </a:r>
          </a:p>
        </p:txBody>
      </p:sp>
      <p:sp>
        <p:nvSpPr>
          <p:cNvPr id="3" name="2 - Θέση περιεχομένου"/>
          <p:cNvSpPr>
            <a:spLocks noGrp="1"/>
          </p:cNvSpPr>
          <p:nvPr>
            <p:ph idx="1"/>
          </p:nvPr>
        </p:nvSpPr>
        <p:spPr/>
        <p:txBody>
          <a:bodyPr>
            <a:normAutofit lnSpcReduction="10000"/>
          </a:bodyPr>
          <a:lstStyle/>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Μεικτοί βαθμοί κάλυψης (</a:t>
            </a:r>
            <a:r>
              <a:rPr lang="en-US" sz="1800" dirty="0" smtClean="0"/>
              <a:t>Gross Rating Points</a:t>
            </a:r>
            <a:r>
              <a:rPr lang="el-GR" sz="1800" dirty="0" smtClean="0"/>
              <a:t>)</a:t>
            </a:r>
          </a:p>
          <a:p>
            <a:pPr marL="274320" indent="0" eaLnBrk="1" fontAlgn="auto" hangingPunct="1">
              <a:lnSpc>
                <a:spcPct val="110000"/>
              </a:lnSpc>
              <a:spcAft>
                <a:spcPts val="0"/>
              </a:spcAft>
              <a:buClr>
                <a:schemeClr val="accent3"/>
              </a:buClr>
              <a:buFont typeface="Wingdings 2"/>
              <a:buNone/>
              <a:defRPr/>
            </a:pPr>
            <a:endParaRPr lang="el-GR" sz="1800" dirty="0" smtClean="0"/>
          </a:p>
          <a:p>
            <a:pPr marL="274320" indent="0" eaLnBrk="1" fontAlgn="auto" hangingPunct="1">
              <a:lnSpc>
                <a:spcPct val="110000"/>
              </a:lnSpc>
              <a:spcAft>
                <a:spcPts val="0"/>
              </a:spcAft>
              <a:buClr>
                <a:schemeClr val="accent3"/>
              </a:buClr>
              <a:buFont typeface="Wingdings 2"/>
              <a:buNone/>
              <a:defRPr/>
            </a:pPr>
            <a:r>
              <a:rPr lang="en-US" sz="1800" b="1" dirty="0" smtClean="0"/>
              <a:t>G</a:t>
            </a:r>
            <a:r>
              <a:rPr lang="el-GR" sz="1800" b="1" dirty="0" smtClean="0"/>
              <a:t>.</a:t>
            </a:r>
            <a:r>
              <a:rPr lang="en-US" sz="1800" b="1" dirty="0" smtClean="0"/>
              <a:t>R</a:t>
            </a:r>
            <a:r>
              <a:rPr lang="el-GR" sz="1800" b="1" dirty="0" smtClean="0"/>
              <a:t>.</a:t>
            </a:r>
            <a:r>
              <a:rPr lang="en-US" sz="1800" b="1" dirty="0" smtClean="0"/>
              <a:t>P</a:t>
            </a:r>
            <a:r>
              <a:rPr lang="el-GR" sz="1800" b="1" dirty="0" smtClean="0"/>
              <a:t>. = Κάλυψη × Συχνότητα</a:t>
            </a:r>
          </a:p>
          <a:p>
            <a:pPr marL="274320" indent="0" eaLnBrk="1" fontAlgn="auto" hangingPunct="1">
              <a:lnSpc>
                <a:spcPct val="110000"/>
              </a:lnSpc>
              <a:spcAft>
                <a:spcPts val="0"/>
              </a:spcAft>
              <a:buClr>
                <a:schemeClr val="accent3"/>
              </a:buClr>
              <a:buFont typeface="Wingdings 2"/>
              <a:buNone/>
              <a:defRPr/>
            </a:pPr>
            <a:endParaRPr lang="el-GR" sz="1800" dirty="0" smtClean="0"/>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Ευκαιρία να δεχτεί το μήνυμα το κοινό-στόχος (</a:t>
            </a:r>
            <a:r>
              <a:rPr lang="en-US" sz="1800" dirty="0" smtClean="0"/>
              <a:t>Opportunity to See</a:t>
            </a:r>
            <a:r>
              <a:rPr lang="el-GR" sz="1800" dirty="0" smtClean="0"/>
              <a:t>)</a:t>
            </a:r>
          </a:p>
          <a:p>
            <a:pPr marL="274320" indent="0" eaLnBrk="1" fontAlgn="auto" hangingPunct="1">
              <a:lnSpc>
                <a:spcPct val="110000"/>
              </a:lnSpc>
              <a:spcAft>
                <a:spcPts val="0"/>
              </a:spcAft>
              <a:buClr>
                <a:schemeClr val="accent3"/>
              </a:buClr>
              <a:buFont typeface="Wingdings 2"/>
              <a:buNone/>
              <a:defRPr/>
            </a:pPr>
            <a:endParaRPr lang="el-GR" sz="1800" dirty="0" smtClean="0"/>
          </a:p>
          <a:p>
            <a:pPr marL="274320" indent="0" eaLnBrk="1" fontAlgn="auto" hangingPunct="1">
              <a:lnSpc>
                <a:spcPct val="110000"/>
              </a:lnSpc>
              <a:spcAft>
                <a:spcPts val="0"/>
              </a:spcAft>
              <a:buClr>
                <a:schemeClr val="accent3"/>
              </a:buClr>
              <a:buFont typeface="Wingdings 2"/>
              <a:buNone/>
              <a:defRPr/>
            </a:pPr>
            <a:r>
              <a:rPr lang="en-US" sz="1800" b="1" dirty="0" smtClean="0"/>
              <a:t>O</a:t>
            </a:r>
            <a:r>
              <a:rPr lang="el-GR" sz="1800" b="1" dirty="0" smtClean="0"/>
              <a:t>.</a:t>
            </a:r>
            <a:r>
              <a:rPr lang="en-US" sz="1800" b="1" dirty="0" smtClean="0"/>
              <a:t>T</a:t>
            </a:r>
            <a:r>
              <a:rPr lang="el-GR" sz="1800" b="1" dirty="0" smtClean="0"/>
              <a:t>.</a:t>
            </a:r>
            <a:r>
              <a:rPr lang="en-US" sz="1800" b="1" dirty="0" smtClean="0"/>
              <a:t>S</a:t>
            </a:r>
            <a:r>
              <a:rPr lang="el-GR" sz="1800" b="1" dirty="0" smtClean="0"/>
              <a:t>. = </a:t>
            </a:r>
            <a:r>
              <a:rPr lang="en-US" sz="1800" b="1" dirty="0" smtClean="0"/>
              <a:t>G</a:t>
            </a:r>
            <a:r>
              <a:rPr lang="el-GR" sz="1800" b="1" dirty="0" smtClean="0"/>
              <a:t>.</a:t>
            </a:r>
            <a:r>
              <a:rPr lang="en-US" sz="1800" b="1" dirty="0" smtClean="0"/>
              <a:t>R</a:t>
            </a:r>
            <a:r>
              <a:rPr lang="el-GR" sz="1800" b="1" dirty="0" smtClean="0"/>
              <a:t>.</a:t>
            </a:r>
            <a:r>
              <a:rPr lang="en-US" sz="1800" b="1" dirty="0" smtClean="0"/>
              <a:t>P</a:t>
            </a:r>
            <a:r>
              <a:rPr lang="el-GR" sz="1800" b="1" dirty="0" smtClean="0"/>
              <a:t> / Ποσοστό κάλυψης</a:t>
            </a:r>
          </a:p>
          <a:p>
            <a:pPr marL="274320" indent="0" eaLnBrk="1" fontAlgn="auto" hangingPunct="1">
              <a:lnSpc>
                <a:spcPct val="110000"/>
              </a:lnSpc>
              <a:spcAft>
                <a:spcPts val="0"/>
              </a:spcAft>
              <a:buClr>
                <a:schemeClr val="accent3"/>
              </a:buClr>
              <a:buFont typeface="Wingdings 2"/>
              <a:buNone/>
              <a:defRPr/>
            </a:pPr>
            <a:r>
              <a:rPr lang="el-GR" sz="1800" dirty="0" smtClean="0"/>
              <a:t> </a:t>
            </a:r>
          </a:p>
          <a:p>
            <a:pPr marL="274320" indent="0" eaLnBrk="1" fontAlgn="auto" hangingPunct="1">
              <a:lnSpc>
                <a:spcPct val="110000"/>
              </a:lnSpc>
              <a:spcAft>
                <a:spcPts val="0"/>
              </a:spcAft>
              <a:buClr>
                <a:schemeClr val="accent3"/>
              </a:buClr>
              <a:buFont typeface="Wingdings" pitchFamily="2" charset="2"/>
              <a:buChar char="§"/>
              <a:defRPr/>
            </a:pPr>
            <a:r>
              <a:rPr lang="el-GR" sz="1800" dirty="0" smtClean="0"/>
              <a:t> Κόστος διαφημιστικής προσέγγισης 1.000 ατόμων για μια φορά (</a:t>
            </a:r>
            <a:r>
              <a:rPr lang="en-US" sz="1800" dirty="0" smtClean="0"/>
              <a:t>Cost per Thousand Method</a:t>
            </a:r>
            <a:r>
              <a:rPr lang="el-GR" sz="1800" dirty="0" smtClean="0"/>
              <a:t>)</a:t>
            </a:r>
          </a:p>
          <a:p>
            <a:pPr marL="274320" indent="0" eaLnBrk="1" fontAlgn="auto" hangingPunct="1">
              <a:lnSpc>
                <a:spcPct val="110000"/>
              </a:lnSpc>
              <a:spcAft>
                <a:spcPts val="0"/>
              </a:spcAft>
              <a:buClr>
                <a:schemeClr val="accent3"/>
              </a:buClr>
              <a:buFont typeface="Wingdings 2"/>
              <a:buNone/>
              <a:defRPr/>
            </a:pPr>
            <a:endParaRPr lang="el-GR" sz="1800" dirty="0" smtClean="0"/>
          </a:p>
          <a:p>
            <a:pPr marL="274320" indent="0" eaLnBrk="1" fontAlgn="auto" hangingPunct="1">
              <a:lnSpc>
                <a:spcPct val="110000"/>
              </a:lnSpc>
              <a:spcAft>
                <a:spcPts val="0"/>
              </a:spcAft>
              <a:buClr>
                <a:schemeClr val="accent3"/>
              </a:buClr>
              <a:buFont typeface="Wingdings 2"/>
              <a:buNone/>
              <a:defRPr/>
            </a:pPr>
            <a:r>
              <a:rPr lang="en-US" sz="1800" b="1" dirty="0" smtClean="0"/>
              <a:t>C</a:t>
            </a:r>
            <a:r>
              <a:rPr lang="el-GR" sz="1800" b="1" dirty="0" smtClean="0"/>
              <a:t>.</a:t>
            </a:r>
            <a:r>
              <a:rPr lang="en-US" sz="1800" b="1" dirty="0" smtClean="0"/>
              <a:t>P</a:t>
            </a:r>
            <a:r>
              <a:rPr lang="el-GR" sz="1800" b="1" dirty="0" smtClean="0"/>
              <a:t>.</a:t>
            </a:r>
            <a:r>
              <a:rPr lang="en-US" sz="1800" b="1" dirty="0" smtClean="0"/>
              <a:t>M</a:t>
            </a:r>
            <a:r>
              <a:rPr lang="el-GR" sz="1800" b="1" dirty="0" smtClean="0"/>
              <a:t>. = (Κόστος διαφημιστικού μέσου × 1.000) / Αριθμός ατόμων που εκτίθενται στο μέσο</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1 - Τίτλος"/>
          <p:cNvSpPr>
            <a:spLocks noGrp="1"/>
          </p:cNvSpPr>
          <p:nvPr>
            <p:ph type="title"/>
          </p:nvPr>
        </p:nvSpPr>
        <p:spPr>
          <a:xfrm>
            <a:off x="457200" y="476672"/>
            <a:ext cx="8229600" cy="648072"/>
          </a:xfr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3500000" scaled="1"/>
            <a:tileRect/>
          </a:gradFill>
        </p:spPr>
        <p:txBody>
          <a:bodyPr/>
          <a:lstStyle/>
          <a:p>
            <a:pPr eaLnBrk="1" hangingPunct="1"/>
            <a:r>
              <a:rPr lang="el-GR" sz="3600" dirty="0" smtClean="0"/>
              <a:t> </a:t>
            </a:r>
            <a:r>
              <a:rPr lang="el-GR" sz="3200" dirty="0" smtClean="0"/>
              <a:t>Διαφήμιση</a:t>
            </a:r>
          </a:p>
        </p:txBody>
      </p:sp>
      <p:sp>
        <p:nvSpPr>
          <p:cNvPr id="3" name="2 - Θέση περιεχομένου"/>
          <p:cNvSpPr>
            <a:spLocks noGrp="1"/>
          </p:cNvSpPr>
          <p:nvPr>
            <p:ph idx="1"/>
          </p:nvPr>
        </p:nvSpPr>
        <p:spPr>
          <a:xfrm>
            <a:off x="457200" y="1928813"/>
            <a:ext cx="8229600" cy="4395787"/>
          </a:xfrm>
        </p:spPr>
        <p:txBody>
          <a:bodyPr>
            <a:noAutofit/>
          </a:bodyPr>
          <a:lstStyle/>
          <a:p>
            <a:pPr marL="274320" indent="0" eaLnBrk="1" fontAlgn="auto" hangingPunct="1">
              <a:spcAft>
                <a:spcPts val="0"/>
              </a:spcAft>
              <a:buClr>
                <a:schemeClr val="accent3"/>
              </a:buClr>
              <a:buFont typeface="Wingdings 2"/>
              <a:buNone/>
              <a:defRPr/>
            </a:pPr>
            <a:r>
              <a:rPr lang="el-GR" sz="1800" dirty="0" smtClean="0"/>
              <a:t>Διαφήμιση είναι η πληρωμένη μαζική επικοινωνία για τη δημόσια παρουσίαση προϊόντων και υπηρεσιων, που αποσκοπεί στον επηρεασμό της αγοραστικής συμπεριφοράς των ατόμων που ανήκουν σε προκαθορισμένες αγορές-στόχους. </a:t>
            </a:r>
          </a:p>
          <a:p>
            <a:pPr marL="274320" indent="0" eaLnBrk="1" fontAlgn="auto" hangingPunct="1">
              <a:spcAft>
                <a:spcPts val="0"/>
              </a:spcAft>
              <a:buClr>
                <a:schemeClr val="accent3"/>
              </a:buClr>
              <a:buFont typeface="Wingdings 2"/>
              <a:buNone/>
              <a:defRPr/>
            </a:pPr>
            <a:endParaRPr lang="el-GR" sz="1800" dirty="0" smtClean="0"/>
          </a:p>
          <a:p>
            <a:pPr marL="274320" indent="0" eaLnBrk="1" fontAlgn="auto" hangingPunct="1">
              <a:spcAft>
                <a:spcPts val="0"/>
              </a:spcAft>
              <a:buClr>
                <a:schemeClr val="accent3"/>
              </a:buClr>
              <a:buFont typeface="Wingdings 2"/>
              <a:buNone/>
              <a:defRPr/>
            </a:pPr>
            <a:r>
              <a:rPr lang="el-GR" sz="1800" dirty="0" smtClean="0"/>
              <a:t>Ως δίαυλοι διαφημιστικής επικοινωνίας μπορούν να χρησιμοποιηθούν:</a:t>
            </a:r>
          </a:p>
          <a:p>
            <a:pPr marL="274320" indent="0" eaLnBrk="1" fontAlgn="auto" hangingPunct="1">
              <a:spcAft>
                <a:spcPts val="0"/>
              </a:spcAft>
              <a:buClr>
                <a:schemeClr val="accent3"/>
              </a:buClr>
              <a:buFont typeface="Wingdings 2"/>
              <a:buNone/>
              <a:defRPr/>
            </a:pPr>
            <a:endParaRPr lang="el-GR" sz="1800" dirty="0" smtClean="0"/>
          </a:p>
          <a:p>
            <a:pPr marL="788670" indent="-514350" eaLnBrk="1" fontAlgn="auto" hangingPunct="1">
              <a:spcAft>
                <a:spcPts val="0"/>
              </a:spcAft>
              <a:buClr>
                <a:schemeClr val="tx2"/>
              </a:buClr>
              <a:buFont typeface="Wingdings 2"/>
              <a:buAutoNum type="arabicPeriod"/>
              <a:defRPr/>
            </a:pPr>
            <a:r>
              <a:rPr lang="el-GR" sz="1800" dirty="0" smtClean="0"/>
              <a:t>Τα Μέσα Μαζικής Επικοινωνίας</a:t>
            </a:r>
          </a:p>
          <a:p>
            <a:pPr marL="788670" indent="-514350" eaLnBrk="1" fontAlgn="auto" hangingPunct="1">
              <a:spcAft>
                <a:spcPts val="0"/>
              </a:spcAft>
              <a:buClr>
                <a:schemeClr val="tx2"/>
              </a:buClr>
              <a:buFont typeface="Wingdings 2"/>
              <a:buAutoNum type="arabicPeriod"/>
              <a:defRPr/>
            </a:pPr>
            <a:r>
              <a:rPr lang="el-GR" sz="1800" dirty="0" smtClean="0"/>
              <a:t>Η Άμεση διαφήμιση</a:t>
            </a:r>
          </a:p>
          <a:p>
            <a:pPr marL="788670" indent="-514350" eaLnBrk="1" fontAlgn="auto" hangingPunct="1">
              <a:spcAft>
                <a:spcPts val="0"/>
              </a:spcAft>
              <a:buClr>
                <a:schemeClr val="tx2"/>
              </a:buClr>
              <a:buFont typeface="Wingdings 2"/>
              <a:buAutoNum type="arabicPeriod"/>
              <a:defRPr/>
            </a:pPr>
            <a:r>
              <a:rPr lang="el-GR" sz="1800" dirty="0" smtClean="0"/>
              <a:t>Η διαφήμιση στα σημεία πωλήσεων </a:t>
            </a: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1 - Τίτλος"/>
          <p:cNvSpPr>
            <a:spLocks noGrp="1"/>
          </p:cNvSpPr>
          <p:nvPr>
            <p:ph type="title"/>
          </p:nvPr>
        </p:nvSpPr>
        <p:spPr>
          <a:xfrm>
            <a:off x="457200" y="274638"/>
            <a:ext cx="8229600" cy="706090"/>
          </a:xfrm>
          <a:solidFill>
            <a:schemeClr val="accent5">
              <a:lumMod val="75000"/>
            </a:schemeClr>
          </a:solidFill>
        </p:spPr>
        <p:txBody>
          <a:bodyPr>
            <a:normAutofit/>
          </a:bodyPr>
          <a:lstStyle/>
          <a:p>
            <a:pPr eaLnBrk="1" hangingPunct="1"/>
            <a:r>
              <a:rPr lang="en-US" sz="3600" dirty="0" smtClean="0"/>
              <a:t> </a:t>
            </a:r>
            <a:r>
              <a:rPr lang="el-GR" sz="2800" dirty="0" smtClean="0"/>
              <a:t>Παραδείγματα</a:t>
            </a:r>
            <a:r>
              <a:rPr lang="en-US" sz="2800" dirty="0" smtClean="0"/>
              <a:t> </a:t>
            </a:r>
            <a:r>
              <a:rPr lang="el-GR" sz="2800" dirty="0" smtClean="0"/>
              <a:t>διαφημιστικών δαπανών</a:t>
            </a:r>
            <a:r>
              <a:rPr lang="en-US" sz="2800" dirty="0" smtClean="0"/>
              <a:t> </a:t>
            </a:r>
            <a:endParaRPr lang="el-GR" sz="2800" dirty="0" smtClean="0"/>
          </a:p>
        </p:txBody>
      </p:sp>
      <p:sp>
        <p:nvSpPr>
          <p:cNvPr id="3" name="2 - Θέση περιεχομένου"/>
          <p:cNvSpPr>
            <a:spLocks noGrp="1"/>
          </p:cNvSpPr>
          <p:nvPr>
            <p:ph idx="1"/>
          </p:nvPr>
        </p:nvSpPr>
        <p:spPr/>
        <p:txBody>
          <a:bodyPr>
            <a:normAutofit fontScale="40000" lnSpcReduction="20000"/>
          </a:bodyPr>
          <a:lstStyle/>
          <a:p>
            <a:pPr marL="274320" indent="0" eaLnBrk="1" fontAlgn="auto" hangingPunct="1">
              <a:lnSpc>
                <a:spcPct val="120000"/>
              </a:lnSpc>
              <a:spcAft>
                <a:spcPts val="0"/>
              </a:spcAft>
              <a:buClr>
                <a:schemeClr val="accent3"/>
              </a:buClr>
              <a:buFont typeface="Wingdings 2"/>
              <a:buNone/>
              <a:defRPr/>
            </a:pPr>
            <a:r>
              <a:rPr lang="el-GR" dirty="0" smtClean="0"/>
              <a:t>Το 1999 οι τρεις τράπεζες με τις μεγαλύτερες διαφημιστικές δαπάνες ήταν η </a:t>
            </a:r>
            <a:r>
              <a:rPr lang="en-US" dirty="0" smtClean="0"/>
              <a:t>Eurobank </a:t>
            </a:r>
            <a:r>
              <a:rPr lang="el-GR" dirty="0" smtClean="0"/>
              <a:t>με 20%, η Εμπορική με 13% και η </a:t>
            </a:r>
            <a:r>
              <a:rPr lang="en-US" dirty="0" smtClean="0"/>
              <a:t>Alphabank</a:t>
            </a:r>
            <a:r>
              <a:rPr lang="el-GR" dirty="0" smtClean="0"/>
              <a:t> με 11%. Ενώ τα έτη 2000-2002 η </a:t>
            </a:r>
            <a:r>
              <a:rPr lang="en-US" dirty="0" smtClean="0"/>
              <a:t>Eurobank</a:t>
            </a:r>
            <a:r>
              <a:rPr lang="el-GR" dirty="0" smtClean="0"/>
              <a:t>, η </a:t>
            </a:r>
            <a:r>
              <a:rPr lang="en-US" dirty="0" smtClean="0"/>
              <a:t>Alphabank</a:t>
            </a:r>
            <a:r>
              <a:rPr lang="el-GR" dirty="0" smtClean="0"/>
              <a:t> και η Πειραιώς ήταν πρώτες με την ίδια σειρά. Τα ποσοστά της Εθνικής τράπεζας που είναι ηγέτης του κλάδου, αυτή την περίοδο κυμάνθηκαν από 8% - 12,5% εκτός του τελευταίου έτους που μειώθηκαν σε 6,6%.</a:t>
            </a:r>
          </a:p>
          <a:p>
            <a:pPr marL="274320" indent="0" eaLnBrk="1" fontAlgn="auto" hangingPunct="1">
              <a:lnSpc>
                <a:spcPct val="120000"/>
              </a:lnSpc>
              <a:spcAft>
                <a:spcPts val="0"/>
              </a:spcAft>
              <a:buClr>
                <a:schemeClr val="accent3"/>
              </a:buClr>
              <a:buFont typeface="Wingdings 2"/>
              <a:buNone/>
              <a:defRPr/>
            </a:pPr>
            <a:r>
              <a:rPr lang="el-GR" dirty="0" smtClean="0"/>
              <a:t> </a:t>
            </a:r>
          </a:p>
          <a:p>
            <a:pPr marL="274320" indent="0" eaLnBrk="1" fontAlgn="auto" hangingPunct="1">
              <a:lnSpc>
                <a:spcPct val="120000"/>
              </a:lnSpc>
              <a:spcAft>
                <a:spcPts val="0"/>
              </a:spcAft>
              <a:buClr>
                <a:schemeClr val="accent3"/>
              </a:buClr>
              <a:buFont typeface="Wingdings 2"/>
              <a:buNone/>
              <a:defRPr/>
            </a:pPr>
            <a:r>
              <a:rPr lang="el-GR" dirty="0" smtClean="0"/>
              <a:t>Τα μεγαλύτερα διαφημιστικά κονδύλια κατά προϊόν έχουν ως εξής:</a:t>
            </a:r>
          </a:p>
          <a:p>
            <a:pPr marL="274320" indent="0" eaLnBrk="1" fontAlgn="auto" hangingPunct="1">
              <a:lnSpc>
                <a:spcPct val="120000"/>
              </a:lnSpc>
              <a:spcAft>
                <a:spcPts val="0"/>
              </a:spcAft>
              <a:buClr>
                <a:schemeClr val="accent3"/>
              </a:buClr>
              <a:buFont typeface="Wingdings 2"/>
              <a:buNone/>
              <a:defRPr/>
            </a:pPr>
            <a:r>
              <a:rPr lang="el-GR" dirty="0" smtClean="0"/>
              <a:t> </a:t>
            </a:r>
          </a:p>
          <a:p>
            <a:pPr marL="274320" indent="0" eaLnBrk="1" fontAlgn="auto" hangingPunct="1">
              <a:lnSpc>
                <a:spcPct val="120000"/>
              </a:lnSpc>
              <a:spcAft>
                <a:spcPts val="0"/>
              </a:spcAft>
              <a:buClr>
                <a:schemeClr val="accent3"/>
              </a:buClr>
              <a:buFont typeface="Wingdings 2"/>
              <a:buNone/>
              <a:defRPr/>
            </a:pPr>
            <a:r>
              <a:rPr lang="el-GR" dirty="0" smtClean="0"/>
              <a:t>Το 1999</a:t>
            </a:r>
          </a:p>
          <a:p>
            <a:pPr marL="274320" indent="0" eaLnBrk="1" fontAlgn="auto" hangingPunct="1">
              <a:lnSpc>
                <a:spcPct val="120000"/>
              </a:lnSpc>
              <a:spcAft>
                <a:spcPts val="0"/>
              </a:spcAft>
              <a:buClr>
                <a:schemeClr val="accent3"/>
              </a:buClr>
              <a:buFont typeface="Wingdings 2"/>
              <a:buNone/>
              <a:defRPr/>
            </a:pPr>
            <a:r>
              <a:rPr lang="el-GR" dirty="0" smtClean="0"/>
              <a:t> </a:t>
            </a:r>
          </a:p>
          <a:p>
            <a:pPr marL="274320" indent="0" eaLnBrk="1" fontAlgn="auto" hangingPunct="1">
              <a:lnSpc>
                <a:spcPct val="120000"/>
              </a:lnSpc>
              <a:spcAft>
                <a:spcPts val="0"/>
              </a:spcAft>
              <a:buClr>
                <a:schemeClr val="accent3"/>
              </a:buClr>
              <a:buFont typeface="Wingdings 2"/>
              <a:buNone/>
              <a:defRPr/>
            </a:pPr>
            <a:r>
              <a:rPr lang="el-GR" dirty="0" smtClean="0"/>
              <a:t>Καταναλωτικά δάνεια: </a:t>
            </a:r>
            <a:r>
              <a:rPr lang="en-US" dirty="0" smtClean="0"/>
              <a:t>H Eurobank</a:t>
            </a:r>
            <a:r>
              <a:rPr lang="el-GR" dirty="0" smtClean="0"/>
              <a:t>, η </a:t>
            </a:r>
            <a:r>
              <a:rPr lang="en-US" dirty="0" smtClean="0"/>
              <a:t>Citibank </a:t>
            </a:r>
            <a:r>
              <a:rPr lang="el-GR" dirty="0" smtClean="0"/>
              <a:t>και η </a:t>
            </a:r>
            <a:r>
              <a:rPr lang="en-US" dirty="0" smtClean="0"/>
              <a:t>American Express</a:t>
            </a:r>
            <a:r>
              <a:rPr lang="el-GR" dirty="0" smtClean="0"/>
              <a:t>.</a:t>
            </a:r>
          </a:p>
          <a:p>
            <a:pPr marL="274320" indent="0" eaLnBrk="1" fontAlgn="auto" hangingPunct="1">
              <a:lnSpc>
                <a:spcPct val="120000"/>
              </a:lnSpc>
              <a:spcAft>
                <a:spcPts val="0"/>
              </a:spcAft>
              <a:buClr>
                <a:schemeClr val="accent3"/>
              </a:buClr>
              <a:buFont typeface="Wingdings 2"/>
              <a:buNone/>
              <a:defRPr/>
            </a:pPr>
            <a:r>
              <a:rPr lang="el-GR" dirty="0" smtClean="0"/>
              <a:t>Στεγαστικά δάνεια: Η </a:t>
            </a:r>
            <a:r>
              <a:rPr lang="en-US" dirty="0" smtClean="0"/>
              <a:t>Eurobank</a:t>
            </a:r>
            <a:r>
              <a:rPr lang="el-GR" dirty="0" smtClean="0"/>
              <a:t>, η Εμπορική και η </a:t>
            </a:r>
            <a:r>
              <a:rPr lang="en-US" dirty="0" smtClean="0"/>
              <a:t>Citibank</a:t>
            </a:r>
            <a:r>
              <a:rPr lang="el-GR" dirty="0" smtClean="0"/>
              <a:t>.</a:t>
            </a:r>
          </a:p>
          <a:p>
            <a:pPr marL="274320" indent="0" eaLnBrk="1" fontAlgn="auto" hangingPunct="1">
              <a:lnSpc>
                <a:spcPct val="120000"/>
              </a:lnSpc>
              <a:spcAft>
                <a:spcPts val="0"/>
              </a:spcAft>
              <a:buClr>
                <a:schemeClr val="accent3"/>
              </a:buClr>
              <a:buFont typeface="Wingdings 2"/>
              <a:buNone/>
              <a:defRPr/>
            </a:pPr>
            <a:r>
              <a:rPr lang="el-GR" dirty="0" smtClean="0"/>
              <a:t>Πιστωτικές κάρτες: </a:t>
            </a:r>
            <a:r>
              <a:rPr lang="en-US" dirty="0" smtClean="0"/>
              <a:t>H </a:t>
            </a:r>
            <a:r>
              <a:rPr lang="el-GR" dirty="0" smtClean="0"/>
              <a:t>Εθνική, η Εμπορική και η </a:t>
            </a:r>
            <a:r>
              <a:rPr lang="en-US" dirty="0" smtClean="0"/>
              <a:t>Alphabank</a:t>
            </a:r>
            <a:r>
              <a:rPr lang="el-GR" dirty="0" smtClean="0"/>
              <a:t>.</a:t>
            </a:r>
          </a:p>
          <a:p>
            <a:pPr marL="274320" indent="0" eaLnBrk="1" fontAlgn="auto" hangingPunct="1">
              <a:lnSpc>
                <a:spcPct val="120000"/>
              </a:lnSpc>
              <a:spcAft>
                <a:spcPts val="0"/>
              </a:spcAft>
              <a:buClr>
                <a:schemeClr val="accent3"/>
              </a:buClr>
              <a:buFont typeface="Wingdings 2"/>
              <a:buNone/>
              <a:defRPr/>
            </a:pPr>
            <a:r>
              <a:rPr lang="en-US" dirty="0" smtClean="0"/>
              <a:t> </a:t>
            </a:r>
            <a:endParaRPr lang="el-GR" dirty="0" smtClean="0"/>
          </a:p>
          <a:p>
            <a:pPr marL="274320" indent="0" eaLnBrk="1" fontAlgn="auto" hangingPunct="1">
              <a:lnSpc>
                <a:spcPct val="120000"/>
              </a:lnSpc>
              <a:spcAft>
                <a:spcPts val="0"/>
              </a:spcAft>
              <a:buClr>
                <a:schemeClr val="accent3"/>
              </a:buClr>
              <a:buFont typeface="Wingdings 2"/>
              <a:buNone/>
              <a:defRPr/>
            </a:pPr>
            <a:r>
              <a:rPr lang="el-GR" dirty="0" smtClean="0"/>
              <a:t>Το 2003</a:t>
            </a:r>
          </a:p>
          <a:p>
            <a:pPr marL="274320" indent="0" eaLnBrk="1" fontAlgn="auto" hangingPunct="1">
              <a:lnSpc>
                <a:spcPct val="120000"/>
              </a:lnSpc>
              <a:spcAft>
                <a:spcPts val="0"/>
              </a:spcAft>
              <a:buClr>
                <a:schemeClr val="accent3"/>
              </a:buClr>
              <a:buFont typeface="Wingdings 2"/>
              <a:buNone/>
              <a:defRPr/>
            </a:pPr>
            <a:r>
              <a:rPr lang="el-GR" dirty="0" smtClean="0"/>
              <a:t> </a:t>
            </a:r>
          </a:p>
          <a:p>
            <a:pPr marL="274320" indent="0" eaLnBrk="1" fontAlgn="auto" hangingPunct="1">
              <a:lnSpc>
                <a:spcPct val="120000"/>
              </a:lnSpc>
              <a:spcAft>
                <a:spcPts val="0"/>
              </a:spcAft>
              <a:buClr>
                <a:schemeClr val="accent3"/>
              </a:buClr>
              <a:buFont typeface="Wingdings 2"/>
              <a:buNone/>
              <a:defRPr/>
            </a:pPr>
            <a:r>
              <a:rPr lang="el-GR" dirty="0" smtClean="0"/>
              <a:t>Καταναλωτικά δάνεια: </a:t>
            </a:r>
            <a:r>
              <a:rPr lang="en-US" dirty="0" smtClean="0"/>
              <a:t>H </a:t>
            </a:r>
            <a:r>
              <a:rPr lang="el-GR" dirty="0" smtClean="0"/>
              <a:t>τράπεζα Πειραιώς, η </a:t>
            </a:r>
            <a:r>
              <a:rPr lang="en-US" dirty="0" smtClean="0"/>
              <a:t>Eurobank</a:t>
            </a:r>
            <a:r>
              <a:rPr lang="el-GR" dirty="0" smtClean="0"/>
              <a:t> και η Γενική.</a:t>
            </a:r>
          </a:p>
          <a:p>
            <a:pPr marL="274320" indent="0" eaLnBrk="1" fontAlgn="auto" hangingPunct="1">
              <a:lnSpc>
                <a:spcPct val="120000"/>
              </a:lnSpc>
              <a:spcAft>
                <a:spcPts val="0"/>
              </a:spcAft>
              <a:buClr>
                <a:schemeClr val="accent3"/>
              </a:buClr>
              <a:buFont typeface="Wingdings 2"/>
              <a:buNone/>
              <a:defRPr/>
            </a:pPr>
            <a:r>
              <a:rPr lang="el-GR" dirty="0" smtClean="0"/>
              <a:t>Στεγαστικά δάνεια: Η </a:t>
            </a:r>
            <a:r>
              <a:rPr lang="en-US" dirty="0" smtClean="0"/>
              <a:t>Eurobank</a:t>
            </a:r>
            <a:r>
              <a:rPr lang="el-GR" dirty="0" smtClean="0"/>
              <a:t>, η </a:t>
            </a:r>
            <a:r>
              <a:rPr lang="en-US" dirty="0" smtClean="0"/>
              <a:t>H</a:t>
            </a:r>
            <a:r>
              <a:rPr lang="el-GR" dirty="0" smtClean="0"/>
              <a:t>.</a:t>
            </a:r>
            <a:r>
              <a:rPr lang="en-US" dirty="0" smtClean="0"/>
              <a:t>S</a:t>
            </a:r>
            <a:r>
              <a:rPr lang="el-GR" dirty="0" smtClean="0"/>
              <a:t>.</a:t>
            </a:r>
            <a:r>
              <a:rPr lang="en-US" dirty="0" smtClean="0"/>
              <a:t>B</a:t>
            </a:r>
            <a:r>
              <a:rPr lang="el-GR" dirty="0" smtClean="0"/>
              <a:t>.</a:t>
            </a:r>
            <a:r>
              <a:rPr lang="en-US" dirty="0" smtClean="0"/>
              <a:t>C</a:t>
            </a:r>
            <a:r>
              <a:rPr lang="el-GR" dirty="0" smtClean="0"/>
              <a:t>. και η </a:t>
            </a:r>
            <a:r>
              <a:rPr lang="en-US" dirty="0" smtClean="0"/>
              <a:t>Alphabank</a:t>
            </a:r>
            <a:r>
              <a:rPr lang="el-GR" dirty="0" smtClean="0"/>
              <a:t>.</a:t>
            </a:r>
          </a:p>
          <a:p>
            <a:pPr marL="274320" indent="0" eaLnBrk="1" fontAlgn="auto" hangingPunct="1">
              <a:lnSpc>
                <a:spcPct val="120000"/>
              </a:lnSpc>
              <a:spcAft>
                <a:spcPts val="0"/>
              </a:spcAft>
              <a:buClr>
                <a:schemeClr val="accent3"/>
              </a:buClr>
              <a:buFont typeface="Wingdings 2"/>
              <a:buNone/>
              <a:defRPr/>
            </a:pPr>
            <a:r>
              <a:rPr lang="el-GR" dirty="0" smtClean="0"/>
              <a:t>Πιστωτικές κάρτες: </a:t>
            </a:r>
            <a:r>
              <a:rPr lang="en-US" dirty="0" smtClean="0"/>
              <a:t>H Alphabank</a:t>
            </a:r>
            <a:r>
              <a:rPr lang="el-GR" dirty="0" smtClean="0"/>
              <a:t>, η Εθνική, και η </a:t>
            </a:r>
            <a:r>
              <a:rPr lang="en-US" dirty="0" smtClean="0"/>
              <a:t>Citibank</a:t>
            </a:r>
            <a:r>
              <a:rPr lang="el-GR" dirty="0" smtClean="0"/>
              <a:t>.</a:t>
            </a:r>
          </a:p>
          <a:p>
            <a:pPr marL="274320" indent="-274320" eaLnBrk="1" fontAlgn="auto" hangingPunct="1">
              <a:spcAft>
                <a:spcPts val="0"/>
              </a:spcAft>
              <a:buClr>
                <a:schemeClr val="accent3"/>
              </a:buClr>
              <a:buFont typeface="Wingdings 2"/>
              <a:buNone/>
              <a:defRPr/>
            </a:pPr>
            <a:endParaRPr lang="el-GR" dirty="0"/>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 Τίτλος"/>
          <p:cNvSpPr>
            <a:spLocks noGrp="1"/>
          </p:cNvSpPr>
          <p:nvPr>
            <p:ph type="title"/>
          </p:nvPr>
        </p:nvSpPr>
        <p:spPr>
          <a:xfrm>
            <a:off x="457200" y="274638"/>
            <a:ext cx="8229600" cy="778098"/>
          </a:xfrm>
          <a:solidFill>
            <a:schemeClr val="accent5">
              <a:lumMod val="75000"/>
            </a:schemeClr>
          </a:solidFill>
        </p:spPr>
        <p:txBody>
          <a:bodyPr>
            <a:normAutofit fontScale="90000"/>
          </a:bodyPr>
          <a:lstStyle/>
          <a:p>
            <a:pPr eaLnBrk="1" hangingPunct="1"/>
            <a:r>
              <a:rPr lang="el-GR" sz="2800" dirty="0" smtClean="0"/>
              <a:t>Η</a:t>
            </a:r>
            <a:r>
              <a:rPr lang="en-US" sz="2800" dirty="0" smtClean="0"/>
              <a:t> </a:t>
            </a:r>
            <a:r>
              <a:rPr lang="el-GR" sz="2800" dirty="0" smtClean="0"/>
              <a:t>αξιολόγηση της αποτελεσματικότητας της διαφημιστικής εκστρατείας (1)</a:t>
            </a:r>
          </a:p>
        </p:txBody>
      </p:sp>
      <p:sp>
        <p:nvSpPr>
          <p:cNvPr id="3" name="2 - Θέση περιεχομένου"/>
          <p:cNvSpPr>
            <a:spLocks noGrp="1"/>
          </p:cNvSpPr>
          <p:nvPr>
            <p:ph idx="1"/>
          </p:nvPr>
        </p:nvSpPr>
        <p:spPr/>
        <p:txBody>
          <a:bodyPr>
            <a:normAutofit/>
          </a:bodyPr>
          <a:lstStyle/>
          <a:p>
            <a:pPr marL="274320" indent="0" eaLnBrk="1" fontAlgn="auto" hangingPunct="1">
              <a:lnSpc>
                <a:spcPct val="120000"/>
              </a:lnSpc>
              <a:spcAft>
                <a:spcPts val="0"/>
              </a:spcAft>
              <a:buClr>
                <a:schemeClr val="accent3"/>
              </a:buClr>
              <a:buFont typeface="Wingdings 2"/>
              <a:buNone/>
              <a:defRPr/>
            </a:pPr>
            <a:r>
              <a:rPr lang="el-GR" sz="2000" dirty="0" smtClean="0"/>
              <a:t>Για την </a:t>
            </a:r>
            <a:r>
              <a:rPr lang="el-GR" sz="2000" b="1" dirty="0" smtClean="0"/>
              <a:t>προκαταρκτική α</a:t>
            </a:r>
            <a:r>
              <a:rPr lang="el-GR" sz="2000" dirty="0" smtClean="0"/>
              <a:t>ξιολόγηση υπάρχουν τρεις μέθοδοι:</a:t>
            </a:r>
          </a:p>
          <a:p>
            <a:pPr marL="274320" indent="0" eaLnBrk="1" fontAlgn="auto" hangingPunct="1">
              <a:lnSpc>
                <a:spcPct val="120000"/>
              </a:lnSpc>
              <a:spcAft>
                <a:spcPts val="0"/>
              </a:spcAft>
              <a:buClr>
                <a:schemeClr val="accent3"/>
              </a:buClr>
              <a:buFont typeface="Wingdings 2"/>
              <a:buNone/>
              <a:defRPr/>
            </a:pPr>
            <a:endParaRPr lang="el-GR" sz="2000" dirty="0" smtClean="0"/>
          </a:p>
          <a:p>
            <a:pPr marL="274320" indent="0" eaLnBrk="1" fontAlgn="auto" hangingPunct="1">
              <a:lnSpc>
                <a:spcPct val="120000"/>
              </a:lnSpc>
              <a:spcAft>
                <a:spcPts val="0"/>
              </a:spcAft>
              <a:buClr>
                <a:schemeClr val="accent5">
                  <a:lumMod val="75000"/>
                </a:schemeClr>
              </a:buClr>
              <a:buFont typeface="Wingdings" pitchFamily="2" charset="2"/>
              <a:buChar char="q"/>
              <a:defRPr/>
            </a:pPr>
            <a:r>
              <a:rPr lang="el-GR" sz="2000" dirty="0" smtClean="0"/>
              <a:t> </a:t>
            </a:r>
            <a:r>
              <a:rPr lang="el-GR" sz="2000" b="1" dirty="0" smtClean="0"/>
              <a:t>Η Άμεση μέθοδος</a:t>
            </a:r>
            <a:r>
              <a:rPr lang="el-GR" sz="2000" dirty="0" smtClean="0"/>
              <a:t>, όπου βαθμολογούνται η προσοχή και οι δυνατότητες πλήρους ανάγνωσης, υποκίνησης συναισθημάτων, πρόκλησης συμπεριφοράς και η δυνατότητα να γίνει γνωστή.</a:t>
            </a:r>
          </a:p>
          <a:p>
            <a:pPr marL="274320" indent="0" eaLnBrk="1" fontAlgn="auto" hangingPunct="1">
              <a:lnSpc>
                <a:spcPct val="120000"/>
              </a:lnSpc>
              <a:spcAft>
                <a:spcPts val="0"/>
              </a:spcAft>
              <a:buClr>
                <a:schemeClr val="accent5">
                  <a:lumMod val="75000"/>
                </a:schemeClr>
              </a:buClr>
              <a:buFont typeface="Wingdings" pitchFamily="2" charset="2"/>
              <a:buChar char="q"/>
              <a:defRPr/>
            </a:pPr>
            <a:r>
              <a:rPr lang="el-GR" sz="2000" dirty="0" smtClean="0"/>
              <a:t> </a:t>
            </a:r>
            <a:r>
              <a:rPr lang="el-GR" sz="2000" b="1" dirty="0" smtClean="0"/>
              <a:t>Η μέθοδος ελέγχου χαρτοφυλακίου</a:t>
            </a:r>
            <a:r>
              <a:rPr lang="el-GR" sz="2000" dirty="0" smtClean="0"/>
              <a:t>, όπου εξετάζεται ο βαθμός ανάκλησης στη μνήμη και η προκληθείσα διάθεση.</a:t>
            </a:r>
          </a:p>
          <a:p>
            <a:pPr marL="274320" indent="0" eaLnBrk="1" fontAlgn="auto" hangingPunct="1">
              <a:lnSpc>
                <a:spcPct val="120000"/>
              </a:lnSpc>
              <a:spcAft>
                <a:spcPts val="0"/>
              </a:spcAft>
              <a:buClr>
                <a:schemeClr val="accent5">
                  <a:lumMod val="75000"/>
                </a:schemeClr>
              </a:buClr>
              <a:buFont typeface="Wingdings" pitchFamily="2" charset="2"/>
              <a:buChar char="q"/>
              <a:defRPr/>
            </a:pPr>
            <a:r>
              <a:rPr lang="el-GR" sz="2000" dirty="0" smtClean="0"/>
              <a:t> </a:t>
            </a:r>
            <a:r>
              <a:rPr lang="el-GR" sz="2000" b="1" dirty="0" smtClean="0"/>
              <a:t>Οι εργαστηριακές δοκιμές</a:t>
            </a:r>
            <a:r>
              <a:rPr lang="el-GR" sz="2000" dirty="0" smtClean="0"/>
              <a:t>, στις οποίες με μηχανήματα μετρούνται οι καρδιακοί παλμοί, η πίεση του αίματος, η διαστολή της ίριδας ή η εφίδρωση.</a:t>
            </a:r>
          </a:p>
          <a:p>
            <a:pPr marL="274320" indent="0" eaLnBrk="1" fontAlgn="auto" hangingPunct="1">
              <a:lnSpc>
                <a:spcPct val="120000"/>
              </a:lnSpc>
              <a:spcAft>
                <a:spcPts val="0"/>
              </a:spcAft>
              <a:buClr>
                <a:schemeClr val="accent3"/>
              </a:buClr>
              <a:buFont typeface="Wingdings" pitchFamily="2" charset="2"/>
              <a:buChar char="§"/>
              <a:defRPr/>
            </a:pPr>
            <a:endParaRPr lang="el-GR" sz="1600" dirty="0" smtClean="0"/>
          </a:p>
          <a:p>
            <a:pPr marL="274320" indent="-274320" eaLnBrk="1" fontAlgn="auto" hangingPunct="1">
              <a:spcAft>
                <a:spcPts val="0"/>
              </a:spcAft>
              <a:buClr>
                <a:schemeClr val="accent3"/>
              </a:buClr>
              <a:buFont typeface="Wingdings 2"/>
              <a:buNone/>
              <a:defRPr/>
            </a:pPr>
            <a:endParaRPr lang="el-GR" sz="2000" dirty="0" smtClean="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1 - Τίτλος"/>
          <p:cNvSpPr>
            <a:spLocks noGrp="1"/>
          </p:cNvSpPr>
          <p:nvPr>
            <p:ph type="title"/>
          </p:nvPr>
        </p:nvSpPr>
        <p:spPr>
          <a:xfrm>
            <a:off x="457200" y="274638"/>
            <a:ext cx="8229600" cy="778098"/>
          </a:xfrm>
          <a:solidFill>
            <a:schemeClr val="accent5">
              <a:lumMod val="75000"/>
            </a:schemeClr>
          </a:solidFill>
        </p:spPr>
        <p:txBody>
          <a:bodyPr>
            <a:normAutofit fontScale="90000"/>
          </a:bodyPr>
          <a:lstStyle/>
          <a:p>
            <a:pPr eaLnBrk="1" hangingPunct="1"/>
            <a:r>
              <a:rPr lang="el-GR" sz="2800" dirty="0" smtClean="0"/>
              <a:t>Η</a:t>
            </a:r>
            <a:r>
              <a:rPr lang="en-US" sz="2800" dirty="0" smtClean="0"/>
              <a:t> </a:t>
            </a:r>
            <a:r>
              <a:rPr lang="el-GR" sz="2800" dirty="0" smtClean="0"/>
              <a:t>αξιολόγηση της αποτελεσματικότητας της διαφημιστικής εκστρατείας 2)</a:t>
            </a:r>
          </a:p>
        </p:txBody>
      </p:sp>
      <p:sp>
        <p:nvSpPr>
          <p:cNvPr id="3" name="2 - Θέση περιεχομένου"/>
          <p:cNvSpPr>
            <a:spLocks noGrp="1"/>
          </p:cNvSpPr>
          <p:nvPr>
            <p:ph idx="1"/>
          </p:nvPr>
        </p:nvSpPr>
        <p:spPr>
          <a:xfrm>
            <a:off x="457200" y="1196752"/>
            <a:ext cx="8229600" cy="4929411"/>
          </a:xfrm>
        </p:spPr>
        <p:txBody>
          <a:bodyPr>
            <a:normAutofit fontScale="85000" lnSpcReduction="20000"/>
          </a:bodyPr>
          <a:lstStyle/>
          <a:p>
            <a:pPr marL="274320" indent="0" eaLnBrk="1" fontAlgn="auto" hangingPunct="1">
              <a:lnSpc>
                <a:spcPct val="120000"/>
              </a:lnSpc>
              <a:spcAft>
                <a:spcPts val="0"/>
              </a:spcAft>
              <a:buClr>
                <a:schemeClr val="accent3"/>
              </a:buClr>
              <a:buFont typeface="Wingdings" pitchFamily="2" charset="2"/>
              <a:buChar char="§"/>
              <a:defRPr/>
            </a:pPr>
            <a:endParaRPr lang="el-GR" sz="1600" dirty="0" smtClean="0"/>
          </a:p>
          <a:p>
            <a:pPr marL="274320" indent="0" eaLnBrk="1" fontAlgn="auto" hangingPunct="1">
              <a:lnSpc>
                <a:spcPct val="120000"/>
              </a:lnSpc>
              <a:spcAft>
                <a:spcPts val="0"/>
              </a:spcAft>
              <a:buClr>
                <a:schemeClr val="accent3"/>
              </a:buClr>
              <a:buFont typeface="Wingdings 2"/>
              <a:buNone/>
              <a:defRPr/>
            </a:pPr>
            <a:r>
              <a:rPr lang="el-GR" sz="2100" dirty="0" smtClean="0"/>
              <a:t>Για την </a:t>
            </a:r>
            <a:r>
              <a:rPr lang="el-GR" sz="2100" b="1" dirty="0" smtClean="0"/>
              <a:t>εκ των υστέρων </a:t>
            </a:r>
            <a:r>
              <a:rPr lang="el-GR" sz="2100" dirty="0" smtClean="0"/>
              <a:t>μέτρηση χρησιμοποιούνται οι εξής:</a:t>
            </a:r>
          </a:p>
          <a:p>
            <a:pPr marL="274320" indent="0" eaLnBrk="1" fontAlgn="auto" hangingPunct="1">
              <a:lnSpc>
                <a:spcPct val="120000"/>
              </a:lnSpc>
              <a:spcAft>
                <a:spcPts val="0"/>
              </a:spcAft>
              <a:buClr>
                <a:schemeClr val="accent3"/>
              </a:buClr>
              <a:buFont typeface="Wingdings 2"/>
              <a:buNone/>
              <a:defRPr/>
            </a:pPr>
            <a:endParaRPr lang="el-GR" sz="2100" dirty="0" smtClean="0"/>
          </a:p>
          <a:p>
            <a:pPr marL="274320" indent="0" eaLnBrk="1" fontAlgn="auto" hangingPunct="1">
              <a:lnSpc>
                <a:spcPct val="120000"/>
              </a:lnSpc>
              <a:spcAft>
                <a:spcPts val="0"/>
              </a:spcAft>
              <a:buClr>
                <a:schemeClr val="accent5">
                  <a:lumMod val="75000"/>
                </a:schemeClr>
              </a:buClr>
              <a:buFont typeface="Wingdings" pitchFamily="2" charset="2"/>
              <a:buChar char="q"/>
              <a:defRPr/>
            </a:pPr>
            <a:r>
              <a:rPr lang="el-GR" sz="2100" dirty="0" smtClean="0"/>
              <a:t> Ο έλεγχος αναγνώρισης, όπου οι διαφημίσεις αξιολογούνται με συνεντεύξεις με κλίμακες απλής επισήμανσης, σύνδεσης, και ενδελεχούς ανάγνωσης.</a:t>
            </a:r>
          </a:p>
          <a:p>
            <a:pPr marL="274320" indent="0" eaLnBrk="1" fontAlgn="auto" hangingPunct="1">
              <a:lnSpc>
                <a:spcPct val="120000"/>
              </a:lnSpc>
              <a:spcAft>
                <a:spcPts val="0"/>
              </a:spcAft>
              <a:buClr>
                <a:schemeClr val="accent5">
                  <a:lumMod val="75000"/>
                </a:schemeClr>
              </a:buClr>
              <a:buFont typeface="Wingdings" pitchFamily="2" charset="2"/>
              <a:buChar char="q"/>
              <a:defRPr/>
            </a:pPr>
            <a:r>
              <a:rPr lang="el-GR" sz="2100" dirty="0" smtClean="0"/>
              <a:t> Οι έλεγχοι ανάκλησης μνήμης, οι οποίοι γίνονται είτε με βοήθεια , είτε χωρίς.</a:t>
            </a:r>
          </a:p>
          <a:p>
            <a:pPr marL="274320" indent="0" eaLnBrk="1" fontAlgn="auto" hangingPunct="1">
              <a:lnSpc>
                <a:spcPct val="120000"/>
              </a:lnSpc>
              <a:spcAft>
                <a:spcPts val="0"/>
              </a:spcAft>
              <a:buClr>
                <a:schemeClr val="accent5">
                  <a:lumMod val="75000"/>
                </a:schemeClr>
              </a:buClr>
              <a:buFont typeface="Wingdings" pitchFamily="2" charset="2"/>
              <a:buChar char="q"/>
              <a:defRPr/>
            </a:pPr>
            <a:r>
              <a:rPr lang="el-GR" sz="2100" dirty="0" smtClean="0"/>
              <a:t> Η μέτρηση Πειθούς, με την οποία μετράται το αποτέλεσμα μιας διαφήμισης που έχει αφομοιωθεί στις διαμορφωμένες διαθέσεις.</a:t>
            </a:r>
          </a:p>
          <a:p>
            <a:pPr marL="274320" indent="0" eaLnBrk="1" fontAlgn="auto" hangingPunct="1">
              <a:lnSpc>
                <a:spcPct val="120000"/>
              </a:lnSpc>
              <a:spcAft>
                <a:spcPts val="0"/>
              </a:spcAft>
              <a:buClr>
                <a:schemeClr val="accent5">
                  <a:lumMod val="75000"/>
                </a:schemeClr>
              </a:buClr>
              <a:buFont typeface="Wingdings" pitchFamily="2" charset="2"/>
              <a:buChar char="q"/>
              <a:defRPr/>
            </a:pPr>
            <a:r>
              <a:rPr lang="el-GR" sz="2100" dirty="0" smtClean="0"/>
              <a:t> Η μέτρηση επιπτώσεων στις πωλήσεις, οι οποίες είναι το τελικό αποτέλεσμα όλων των ενεργειών του μίγματος μάρκετινγκ, των επιδράσεων παρελθόντων διαφημίσεων και εξαρτώνται από οικονομικές συγκύριες, ενέργειες ανταγωνιστών και αλλαγές του θεσμικού πλαισίου. Έτσι, είναι πολύ δύσκολο να απομονωθεί η επίδραση μόνο της διαφήμισης πάνω στις πωλήσεις, εκτός αν αυτή είναι άμεση. Τέλος, αυτή η μέτρηση έχει νόημα μόνο αν η διαφήμιση αποτελεί κύριο στοιχείο του μίγματος προβολής και επικοινωνίας και οι άλλες μεταβλητές παραμείνουν σταθερές.</a:t>
            </a:r>
          </a:p>
          <a:p>
            <a:pPr marL="274320" indent="-274320" eaLnBrk="1" fontAlgn="auto" hangingPunct="1">
              <a:spcAft>
                <a:spcPts val="0"/>
              </a:spcAft>
              <a:buClr>
                <a:schemeClr val="accent3"/>
              </a:buClr>
              <a:buFont typeface="Wingdings 2"/>
              <a:buNone/>
              <a:defRPr/>
            </a:pPr>
            <a:endParaRPr lang="el-GR" sz="2000" dirty="0" smtClean="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1 - Τίτλος"/>
          <p:cNvSpPr>
            <a:spLocks noGrp="1"/>
          </p:cNvSpPr>
          <p:nvPr>
            <p:ph type="title"/>
          </p:nvPr>
        </p:nvSpPr>
        <p:spPr>
          <a:xfrm>
            <a:off x="457200" y="274638"/>
            <a:ext cx="8229600" cy="922114"/>
          </a:xfrm>
          <a:solidFill>
            <a:schemeClr val="accent5">
              <a:lumMod val="75000"/>
            </a:schemeClr>
          </a:solidFill>
        </p:spPr>
        <p:txBody>
          <a:bodyPr/>
          <a:lstStyle/>
          <a:p>
            <a:pPr eaLnBrk="1" hangingPunct="1"/>
            <a:r>
              <a:rPr lang="el-GR" sz="2600" dirty="0" smtClean="0"/>
              <a:t>Τα προβλεπόμενα στους κώδικες δεοντολογίας για την διαφήμιση χρηματοπιστωτικών υπηρεσιών</a:t>
            </a:r>
          </a:p>
        </p:txBody>
      </p:sp>
      <p:sp>
        <p:nvSpPr>
          <p:cNvPr id="3" name="2 - Θέση περιεχομένου"/>
          <p:cNvSpPr>
            <a:spLocks noGrp="1"/>
          </p:cNvSpPr>
          <p:nvPr>
            <p:ph idx="1"/>
          </p:nvPr>
        </p:nvSpPr>
        <p:spPr/>
        <p:txBody>
          <a:bodyPr>
            <a:normAutofit/>
          </a:bodyPr>
          <a:lstStyle/>
          <a:p>
            <a:pPr marL="274320" indent="0" eaLnBrk="1" fontAlgn="auto" hangingPunct="1">
              <a:spcAft>
                <a:spcPts val="0"/>
              </a:spcAft>
              <a:buClr>
                <a:schemeClr val="accent3"/>
              </a:buClr>
              <a:buFont typeface="Wingdings 2"/>
              <a:buNone/>
              <a:defRPr/>
            </a:pPr>
            <a:r>
              <a:rPr lang="el-GR" sz="1800" dirty="0" smtClean="0"/>
              <a:t>Συμφώνα με τον κώδικα τραπεζικής δεοντολογίας, κάθε διαφήμιση πρέπει να είναι νόμιμη, ευπρεπής, αληθής και στα πλαίσια του θεμιτού ανταγωνισμού. Επίσης, θα πρέπει να υπάρχει ομοιόμορφη ορολογία χωρίς απομίμηση διαφημιστικού περιεχομένου άλλου ιδρύματος.</a:t>
            </a:r>
          </a:p>
          <a:p>
            <a:pPr marL="274320" indent="0" eaLnBrk="1" fontAlgn="auto" hangingPunct="1">
              <a:spcAft>
                <a:spcPts val="0"/>
              </a:spcAft>
              <a:buClr>
                <a:schemeClr val="accent3"/>
              </a:buClr>
              <a:buFont typeface="Wingdings 2"/>
              <a:buNone/>
              <a:defRPr/>
            </a:pPr>
            <a:endParaRPr lang="el-GR" sz="1800" dirty="0" smtClean="0"/>
          </a:p>
          <a:p>
            <a:pPr marL="274320" indent="0" eaLnBrk="1" fontAlgn="auto" hangingPunct="1">
              <a:spcAft>
                <a:spcPts val="0"/>
              </a:spcAft>
              <a:buClr>
                <a:schemeClr val="accent3"/>
              </a:buClr>
              <a:buFont typeface="Wingdings 2"/>
              <a:buNone/>
              <a:defRPr/>
            </a:pPr>
            <a:r>
              <a:rPr lang="el-GR" sz="1800" dirty="0" smtClean="0"/>
              <a:t>Εκτός των παραπάνω, υπάρχει και ο νόμος 2251/1994 για την προστασία του καταναλωτή. Δεδομένου ότι η παραπλανητική διαφήμιση μπορεί να στρεβλώσει τον ανταγωνισμό, απαγορεύεται κάθε διαφήμιση που προσβάλει τα χρηστά ήθη.</a:t>
            </a:r>
          </a:p>
          <a:p>
            <a:pPr marL="274320" indent="-274320" eaLnBrk="1" fontAlgn="auto" hangingPunct="1">
              <a:spcAft>
                <a:spcPts val="0"/>
              </a:spcAft>
              <a:buClr>
                <a:schemeClr val="accent3"/>
              </a:buClr>
              <a:buFont typeface="Wingdings 2"/>
              <a:buNone/>
              <a:defRPr/>
            </a:pPr>
            <a:endParaRPr lang="el-GR" sz="1600" dirty="0" smtClean="0"/>
          </a:p>
          <a:p>
            <a:pPr marL="274320" indent="-274320" eaLnBrk="1" fontAlgn="auto" hangingPunct="1">
              <a:spcAft>
                <a:spcPts val="0"/>
              </a:spcAft>
              <a:buClr>
                <a:schemeClr val="accent3"/>
              </a:buClr>
              <a:buFont typeface="Wingdings 2"/>
              <a:buNone/>
              <a:defRPr/>
            </a:pPr>
            <a:endParaRPr lang="el-GR" sz="1600"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0" name="1 - Τίτλος"/>
          <p:cNvSpPr>
            <a:spLocks noGrp="1"/>
          </p:cNvSpPr>
          <p:nvPr>
            <p:ph type="title"/>
          </p:nvPr>
        </p:nvSpPr>
        <p:spPr>
          <a:solidFill>
            <a:schemeClr val="accent5">
              <a:lumMod val="75000"/>
            </a:schemeClr>
          </a:solidFill>
        </p:spPr>
        <p:txBody>
          <a:bodyPr/>
          <a:lstStyle/>
          <a:p>
            <a:pPr eaLnBrk="1" hangingPunct="1"/>
            <a:r>
              <a:rPr lang="el-GR" sz="2600" dirty="0" smtClean="0"/>
              <a:t>Η επίδραση της διαφήμισης στους εργαζόμενους στις χρηματοπιστωτικές υπηρεσίες</a:t>
            </a:r>
          </a:p>
        </p:txBody>
      </p:sp>
      <p:sp>
        <p:nvSpPr>
          <p:cNvPr id="27651" name="2 - Θέση περιεχομένου"/>
          <p:cNvSpPr>
            <a:spLocks noGrp="1"/>
          </p:cNvSpPr>
          <p:nvPr>
            <p:ph idx="1"/>
          </p:nvPr>
        </p:nvSpPr>
        <p:spPr/>
        <p:txBody>
          <a:bodyPr/>
          <a:lstStyle/>
          <a:p>
            <a:pPr indent="0" eaLnBrk="1" hangingPunct="1">
              <a:buFont typeface="Wingdings 2" pitchFamily="18" charset="2"/>
              <a:buNone/>
            </a:pPr>
            <a:r>
              <a:rPr lang="el-GR" sz="1800" dirty="0" smtClean="0"/>
              <a:t>Η διαφήμιση δημιουργεί στους εργαζόμενους την ανάγκη να ανταποκριθούν στις προσδοκίες των πελατών που αυτή έχει καλλιεργήσει.                                                         </a:t>
            </a:r>
          </a:p>
          <a:p>
            <a:pPr indent="0" eaLnBrk="1" hangingPunct="1">
              <a:buFont typeface="Wingdings 2" pitchFamily="18" charset="2"/>
              <a:buNone/>
            </a:pPr>
            <a:r>
              <a:rPr lang="el-GR" sz="1800" dirty="0" smtClean="0"/>
              <a:t>Εάν οι διαφημιστικοί ισχυρισμοί είναι ανακόλουθοι με τις υπάρχουσες δομές, θα δημιουργηθεί απογοήτευση στον πελάτη και εκνευρισμός στον υπάλληλο. Επομένως η διαφήμιση, πρέπει να είναι αρκετά ρεαλιστική για να είναι επιτυχημένη και να παρουσιάζεται πρώτα στο εσωτερικό της επιχείρησης για να δοθεί ο απαραίτητος χρόνος προετοιμασίας, αλλά και για να ενημερωθούν οι υπάλληλοι.                                                                                                                                    </a:t>
            </a:r>
          </a:p>
          <a:p>
            <a:pPr indent="0" eaLnBrk="1" hangingPunct="1">
              <a:buFont typeface="Wingdings 2" pitchFamily="18" charset="2"/>
              <a:buNone/>
            </a:pPr>
            <a:r>
              <a:rPr lang="el-GR" sz="1800" dirty="0" smtClean="0"/>
              <a:t>Επειδή η διαφήμιση μπορεί να έχει μεγάλο αντίκτυπο στη στάση των εργαζομένων, τα στελέχη θα πρέπει να διερωτώνται για την καταλληλότητα της, πριν, κατά τη διάρκεια και μετά το τέλος της, καθώς και για την γνώμη των υπαλλήλων οι οποίοι αποτελούν τον συνδετικό κρίκο μεταξύ επιχείρησης και πελάτη.</a:t>
            </a: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25</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a:t>
            </a:r>
            <a:endParaRPr lang="el-GR" dirty="0"/>
          </a:p>
        </p:txBody>
      </p:sp>
      <p:sp>
        <p:nvSpPr>
          <p:cNvPr id="3" name="2 - Θέση περιεχομένου"/>
          <p:cNvSpPr>
            <a:spLocks noGrp="1"/>
          </p:cNvSpPr>
          <p:nvPr>
            <p:ph idx="1"/>
          </p:nvPr>
        </p:nvSpPr>
        <p:spPr/>
        <p:txBody>
          <a:bodyPr>
            <a:normAutofit/>
          </a:bodyPr>
          <a:lstStyle/>
          <a:p>
            <a:endParaRPr lang="el-GR" dirty="0" smtClean="0"/>
          </a:p>
          <a:p>
            <a:pPr lvl="1">
              <a:buNone/>
            </a:pPr>
            <a:r>
              <a:rPr lang="el-GR" sz="2000" dirty="0" smtClean="0"/>
              <a:t>Λυμπερόπουλος Κωνσταντίνος(2006). </a:t>
            </a:r>
            <a:r>
              <a:rPr lang="el-GR" sz="2000" i="1" dirty="0" smtClean="0"/>
              <a:t>Μάρκετινγκ Χρηματοπιστωτικών Υπηρεσιών</a:t>
            </a:r>
            <a:r>
              <a:rPr lang="el-GR" sz="2000" dirty="0" smtClean="0"/>
              <a:t>. Εκδόσεις </a:t>
            </a:r>
            <a:r>
              <a:rPr lang="en-US" sz="2000" dirty="0" err="1" smtClean="0"/>
              <a:t>Interbooks</a:t>
            </a:r>
            <a:r>
              <a:rPr lang="el-GR" sz="2000" dirty="0" smtClean="0"/>
              <a:t>.</a:t>
            </a:r>
          </a:p>
          <a:p>
            <a:pPr lvl="1">
              <a:buNone/>
            </a:pPr>
            <a:r>
              <a:rPr lang="en-US" sz="2000" dirty="0" smtClean="0"/>
              <a:t> Clapp A</a:t>
            </a:r>
            <a:r>
              <a:rPr lang="el-GR" sz="2000" dirty="0" smtClean="0"/>
              <a:t>. </a:t>
            </a:r>
            <a:r>
              <a:rPr lang="en-US" sz="2000" dirty="0" smtClean="0"/>
              <a:t>Bruce</a:t>
            </a:r>
            <a:r>
              <a:rPr lang="el-GR" sz="2000" dirty="0" smtClean="0"/>
              <a:t> (2010). </a:t>
            </a:r>
            <a:r>
              <a:rPr lang="el-GR" sz="2000" i="1" dirty="0" smtClean="0"/>
              <a:t>Μάρκετινγκ Χρηματοοικονομικών Υπηρεσιών</a:t>
            </a:r>
            <a:r>
              <a:rPr lang="el-GR" sz="2000" dirty="0" smtClean="0"/>
              <a:t>.  Εκδόσεις  </a:t>
            </a:r>
            <a:r>
              <a:rPr lang="el-GR" sz="2000" dirty="0" err="1" smtClean="0"/>
              <a:t>Ε.κ</a:t>
            </a:r>
            <a:r>
              <a:rPr lang="el-GR" sz="2000" dirty="0" smtClean="0"/>
              <a:t> Δ. </a:t>
            </a:r>
            <a:r>
              <a:rPr lang="el-GR" sz="2000" dirty="0" err="1" smtClean="0"/>
              <a:t>Ανικούλα</a:t>
            </a:r>
            <a:r>
              <a:rPr lang="el-GR" sz="2000" dirty="0" smtClean="0"/>
              <a:t>., Ι. </a:t>
            </a:r>
            <a:r>
              <a:rPr lang="el-GR" sz="2000" dirty="0" err="1" smtClean="0"/>
              <a:t>Αλεξίκος</a:t>
            </a:r>
            <a:r>
              <a:rPr lang="el-GR" sz="2000" dirty="0" smtClean="0"/>
              <a:t> ΟΕ.</a:t>
            </a:r>
          </a:p>
          <a:p>
            <a:pPr lvl="1">
              <a:buNone/>
            </a:pPr>
            <a:r>
              <a:rPr lang="el-GR" sz="2000" dirty="0" err="1" smtClean="0"/>
              <a:t>Λυμπερόπουλος</a:t>
            </a:r>
            <a:r>
              <a:rPr lang="el-GR" sz="2000" dirty="0" smtClean="0"/>
              <a:t> Κωνσταντίνος (1994). </a:t>
            </a:r>
            <a:r>
              <a:rPr lang="el-GR" sz="2000" i="1" dirty="0" smtClean="0"/>
              <a:t>Στρατηγικό Τραπεζικό Μάρκετινγκ</a:t>
            </a:r>
            <a:r>
              <a:rPr lang="el-GR" sz="2000" dirty="0" smtClean="0"/>
              <a:t>. Εκδόσεις </a:t>
            </a:r>
            <a:r>
              <a:rPr lang="en-US" sz="2000" dirty="0" err="1" smtClean="0"/>
              <a:t>Interbooks</a:t>
            </a:r>
            <a:r>
              <a:rPr lang="en-US" sz="2000" dirty="0" smtClean="0"/>
              <a:t>.</a:t>
            </a:r>
            <a:endParaRPr lang="el-GR" sz="2000" dirty="0" smtClean="0"/>
          </a:p>
          <a:p>
            <a:endParaRPr lang="el-GR" dirty="0"/>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778098"/>
          </a:xfr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3500000" scaled="1"/>
            <a:tileRect/>
          </a:gradFill>
        </p:spPr>
        <p:txBody>
          <a:bodyPr>
            <a:normAutofit fontScale="90000"/>
          </a:bodyPr>
          <a:lstStyle/>
          <a:p>
            <a:pPr eaLnBrk="1" fontAlgn="auto" hangingPunct="1">
              <a:spcAft>
                <a:spcPts val="0"/>
              </a:spcAft>
              <a:defRPr/>
            </a:pPr>
            <a:r>
              <a:rPr lang="el-GR" sz="2800" dirty="0" smtClean="0"/>
              <a:t>Η διαδικασία κατάστρωσης της διαφημιστικής εκστρατείας</a:t>
            </a:r>
            <a:endParaRPr lang="el-GR" sz="2800" dirty="0"/>
          </a:p>
        </p:txBody>
      </p:sp>
      <p:sp>
        <p:nvSpPr>
          <p:cNvPr id="3" name="2 - Θέση περιεχομένου"/>
          <p:cNvSpPr>
            <a:spLocks noGrp="1"/>
          </p:cNvSpPr>
          <p:nvPr>
            <p:ph idx="1"/>
          </p:nvPr>
        </p:nvSpPr>
        <p:spPr>
          <a:xfrm>
            <a:off x="457200" y="1196752"/>
            <a:ext cx="8229600" cy="5328592"/>
          </a:xfrm>
        </p:spPr>
        <p:txBody>
          <a:bodyPr>
            <a:normAutofit fontScale="92500" lnSpcReduction="20000"/>
          </a:bodyPr>
          <a:lstStyle/>
          <a:p>
            <a:pPr marL="274320" indent="0" eaLnBrk="1" fontAlgn="auto" hangingPunct="1">
              <a:lnSpc>
                <a:spcPct val="120000"/>
              </a:lnSpc>
              <a:spcAft>
                <a:spcPts val="0"/>
              </a:spcAft>
              <a:buClr>
                <a:schemeClr val="accent3"/>
              </a:buClr>
              <a:buFont typeface="Wingdings 2"/>
              <a:buNone/>
              <a:defRPr/>
            </a:pPr>
            <a:r>
              <a:rPr lang="el-GR" sz="1800" dirty="0" smtClean="0"/>
              <a:t>Για να σχεδιαστεί και να υλοποιηθεί η στρατηγική της διαφημιστικής εκστρατείας πρέπει να απαντηθούν κατά σειρά οι ερωτήσεις:</a:t>
            </a:r>
          </a:p>
          <a:p>
            <a:pPr marL="274320" indent="0" eaLnBrk="1" fontAlgn="auto" hangingPunct="1">
              <a:lnSpc>
                <a:spcPct val="120000"/>
              </a:lnSpc>
              <a:spcAft>
                <a:spcPts val="0"/>
              </a:spcAft>
              <a:buClr>
                <a:schemeClr val="accent3"/>
              </a:buClr>
              <a:buFont typeface="Wingdings 2"/>
              <a:buNone/>
              <a:defRPr/>
            </a:pPr>
            <a:endParaRPr lang="el-GR" sz="1800" dirty="0" smtClean="0"/>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Πού βρισκόμαστε; (Ανάλυση υπάρχουσας κατάστασης)</a:t>
            </a:r>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Σε ποιους απευθυνόμαστε; (Καθορισμός κοινού-στόχου)</a:t>
            </a:r>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Ποιοι είναι οι στόχοι της διαφήμισης; (Ενημέρωση, πείθω ή υπενθύμιση)</a:t>
            </a:r>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Πόσα πρέπει να δαπανηθούν; (ορισμός μεθόδου που θα προσδιορίσει τον διαφημιστικό προϋπολογισμό)</a:t>
            </a:r>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Ποιο θα είναι το μήνυμα; (Ανάλογα με την επιθυμητή τοποθέτηση στο μυαλό του πελάτη (</a:t>
            </a:r>
            <a:r>
              <a:rPr lang="en-US" sz="1800" dirty="0" smtClean="0"/>
              <a:t>positioning)</a:t>
            </a:r>
            <a:r>
              <a:rPr lang="el-GR" sz="1800" dirty="0" smtClean="0"/>
              <a:t> και τα μοναδικά χαρακτηριστικά που θα πρέπει να τονίσουμε)</a:t>
            </a:r>
            <a:endParaRPr lang="en-US" sz="1800" dirty="0" smtClean="0"/>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Τι μπορεί να βελτιωθεί; (Αξιολόγηση μηνυμάτων από τα στελέχη, έλεγχος με τη μέθοδο του πειράματος)</a:t>
            </a:r>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Ποια διαφημιστικά μέσα θα χρησιμοποιηθούν; (Κατανομή προϋπολογισμού μεταξύ των διαύλων επικοινωνίας)</a:t>
            </a:r>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Κάθε πότε αλλάζουμε διαφήμιση; (Με την αλλαγή των στόχων ή των χαρακτηριστικών των προϊόντων)</a:t>
            </a:r>
          </a:p>
          <a:p>
            <a:pPr marL="617220" indent="-342900" eaLnBrk="1" fontAlgn="auto" hangingPunct="1">
              <a:lnSpc>
                <a:spcPct val="120000"/>
              </a:lnSpc>
              <a:spcAft>
                <a:spcPts val="0"/>
              </a:spcAft>
              <a:buClr>
                <a:schemeClr val="accent5">
                  <a:lumMod val="75000"/>
                </a:schemeClr>
              </a:buClr>
              <a:buFont typeface="Wingdings 2"/>
              <a:buAutoNum type="arabicPeriod"/>
              <a:defRPr/>
            </a:pPr>
            <a:r>
              <a:rPr lang="el-GR" sz="1800" dirty="0" smtClean="0"/>
              <a:t>Είχαμε επιτυχία; (Μετράται με τους στόχους και διαπιστώνεται με έρευνες όπως τα τεστ αναγνώρισης και ανάκλησης)</a:t>
            </a:r>
          </a:p>
          <a:p>
            <a:pPr marL="617220" indent="-342900" eaLnBrk="1" fontAlgn="auto" hangingPunct="1">
              <a:spcAft>
                <a:spcPts val="0"/>
              </a:spcAft>
              <a:buClrTx/>
              <a:buFont typeface="Wingdings 2"/>
              <a:buAutoNum type="arabicPeriod"/>
              <a:defRPr/>
            </a:pPr>
            <a:endParaRPr lang="el-GR" sz="1800" dirty="0" smtClean="0"/>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1 - Τίτλος"/>
          <p:cNvSpPr>
            <a:spLocks noGrp="1"/>
          </p:cNvSpPr>
          <p:nvPr>
            <p:ph type="title"/>
          </p:nvPr>
        </p:nvSpPr>
        <p:spPr>
          <a:xfrm>
            <a:off x="457200" y="274638"/>
            <a:ext cx="8229600" cy="778098"/>
          </a:xfr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3500000" scaled="1"/>
            <a:tileRect/>
          </a:gradFill>
        </p:spPr>
        <p:txBody>
          <a:bodyPr>
            <a:normAutofit/>
          </a:bodyPr>
          <a:lstStyle/>
          <a:p>
            <a:pPr eaLnBrk="1" hangingPunct="1"/>
            <a:r>
              <a:rPr lang="el-GR" sz="2800" dirty="0" smtClean="0"/>
              <a:t>Διαφήμιση στον χρηματοπιστωτικό τομέα</a:t>
            </a:r>
          </a:p>
        </p:txBody>
      </p:sp>
      <p:sp>
        <p:nvSpPr>
          <p:cNvPr id="3" name="2 - Θέση περιεχομένου"/>
          <p:cNvSpPr>
            <a:spLocks noGrp="1"/>
          </p:cNvSpPr>
          <p:nvPr>
            <p:ph idx="1"/>
          </p:nvPr>
        </p:nvSpPr>
        <p:spPr/>
        <p:txBody>
          <a:bodyPr>
            <a:normAutofit fontScale="62500" lnSpcReduction="20000"/>
          </a:bodyPr>
          <a:lstStyle/>
          <a:p>
            <a:pPr marL="274320" indent="0" eaLnBrk="1" fontAlgn="auto" hangingPunct="1">
              <a:lnSpc>
                <a:spcPct val="120000"/>
              </a:lnSpc>
              <a:spcAft>
                <a:spcPts val="0"/>
              </a:spcAft>
              <a:buClr>
                <a:schemeClr val="accent3"/>
              </a:buClr>
              <a:buFont typeface="Wingdings 2"/>
              <a:buNone/>
              <a:defRPr/>
            </a:pPr>
            <a:r>
              <a:rPr lang="el-GR" dirty="0" smtClean="0"/>
              <a:t>Πριν από τα τέλη της δεκαετίας του 1960 σπάνια διαφημίζονταν χρηματοπιστωτικά προϊόντα.</a:t>
            </a:r>
          </a:p>
          <a:p>
            <a:pPr marL="274320" indent="0" eaLnBrk="1" fontAlgn="auto" hangingPunct="1">
              <a:lnSpc>
                <a:spcPct val="120000"/>
              </a:lnSpc>
              <a:spcAft>
                <a:spcPts val="0"/>
              </a:spcAft>
              <a:buClr>
                <a:schemeClr val="accent3"/>
              </a:buClr>
              <a:buFont typeface="Wingdings 2"/>
              <a:buNone/>
              <a:defRPr/>
            </a:pPr>
            <a:endParaRPr lang="el-GR" dirty="0" smtClean="0"/>
          </a:p>
          <a:p>
            <a:pPr marL="274320" indent="0" eaLnBrk="1" fontAlgn="auto" hangingPunct="1">
              <a:lnSpc>
                <a:spcPct val="120000"/>
              </a:lnSpc>
              <a:spcAft>
                <a:spcPts val="0"/>
              </a:spcAft>
              <a:buClr>
                <a:schemeClr val="accent3"/>
              </a:buClr>
              <a:buFont typeface="Wingdings 2"/>
              <a:buNone/>
              <a:defRPr/>
            </a:pPr>
            <a:r>
              <a:rPr lang="el-GR" dirty="0" smtClean="0"/>
              <a:t>Ενδεικτικά παραδείγματα 1956-1981:</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1956: Οι καταχωρίσεις αποσκοπούσαν στο να βγάλουν οι Έλληνες τα λεφτά από τα σεντούκια και τα στρώματα και να τα καταθέσουν με 10% αφορολόγητο τόκο.</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1958: Διαφημιστική εκστρατεία για τις ομολογίες της ΔΕΗ.</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1980: Η </a:t>
            </a:r>
            <a:r>
              <a:rPr lang="en-US" dirty="0" smtClean="0"/>
              <a:t>Diners</a:t>
            </a:r>
            <a:r>
              <a:rPr lang="el-GR" dirty="0" smtClean="0"/>
              <a:t> επιχειρεί διεύρυνση κοινού με το σλόγκαν «Πληρώνει με </a:t>
            </a:r>
            <a:r>
              <a:rPr lang="en-US" dirty="0" smtClean="0"/>
              <a:t>Diners</a:t>
            </a:r>
            <a:r>
              <a:rPr lang="el-GR" dirty="0" smtClean="0"/>
              <a:t>… Ποια είναι;»</a:t>
            </a:r>
            <a:r>
              <a:rPr lang="en-US" dirty="0" smtClean="0"/>
              <a:t>.</a:t>
            </a:r>
            <a:endParaRPr lang="el-GR" dirty="0" smtClean="0"/>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1981: Πρώτη κάρτα αυτόματης συναλλαγής (</a:t>
            </a:r>
            <a:r>
              <a:rPr lang="en-US" dirty="0" smtClean="0"/>
              <a:t>Cash Card</a:t>
            </a:r>
            <a:r>
              <a:rPr lang="el-GR" dirty="0" smtClean="0"/>
              <a:t>) από την τράπεζα Πίστεως</a:t>
            </a:r>
            <a:r>
              <a:rPr lang="en-US" dirty="0" smtClean="0"/>
              <a:t> </a:t>
            </a:r>
            <a:r>
              <a:rPr lang="el-GR" dirty="0" smtClean="0"/>
              <a:t>με σλόγκαν «Σας δίνει μετρητά σε 58</a:t>
            </a:r>
            <a:r>
              <a:rPr lang="en-US" dirty="0" smtClean="0"/>
              <a:t>”, </a:t>
            </a:r>
            <a:r>
              <a:rPr lang="el-GR" dirty="0" smtClean="0"/>
              <a:t>όποτε θέλετε».</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1 - Τίτλος"/>
          <p:cNvSpPr>
            <a:spLocks noGrp="1"/>
          </p:cNvSpPr>
          <p:nvPr>
            <p:ph type="title"/>
          </p:nvPr>
        </p:nvSpPr>
        <p:spPr>
          <a:xfrm>
            <a:off x="457200" y="274638"/>
            <a:ext cx="8229600" cy="706090"/>
          </a:xfr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3500000" scaled="1"/>
            <a:tileRect/>
          </a:gradFill>
        </p:spPr>
        <p:txBody>
          <a:bodyPr>
            <a:normAutofit fontScale="90000"/>
          </a:bodyPr>
          <a:lstStyle/>
          <a:p>
            <a:pPr eaLnBrk="1" hangingPunct="1"/>
            <a:r>
              <a:rPr lang="el-GR" sz="2800" dirty="0" smtClean="0"/>
              <a:t>Τα είδη της διαφήμισης στον χρηματοπιστωτικό τομέα</a:t>
            </a:r>
            <a:r>
              <a:rPr lang="en-US" sz="2800" dirty="0" smtClean="0"/>
              <a:t> (</a:t>
            </a:r>
            <a:r>
              <a:rPr lang="el-GR" sz="2800" dirty="0" smtClean="0"/>
              <a:t>1</a:t>
            </a:r>
            <a:r>
              <a:rPr lang="en-US" sz="2800" dirty="0" smtClean="0"/>
              <a:t>)</a:t>
            </a:r>
            <a:endParaRPr lang="el-GR" sz="2800" dirty="0" smtClean="0"/>
          </a:p>
        </p:txBody>
      </p:sp>
      <p:sp>
        <p:nvSpPr>
          <p:cNvPr id="3" name="2 - Θέση περιεχομένου"/>
          <p:cNvSpPr>
            <a:spLocks noGrp="1"/>
          </p:cNvSpPr>
          <p:nvPr>
            <p:ph idx="1"/>
          </p:nvPr>
        </p:nvSpPr>
        <p:spPr>
          <a:xfrm>
            <a:off x="457200" y="1196752"/>
            <a:ext cx="8229600" cy="5040560"/>
          </a:xfrm>
        </p:spPr>
        <p:txBody>
          <a:bodyPr>
            <a:normAutofit fontScale="62500" lnSpcReduction="20000"/>
          </a:bodyPr>
          <a:lstStyle/>
          <a:p>
            <a:pPr marL="274320" indent="0" eaLnBrk="1" fontAlgn="auto" hangingPunct="1">
              <a:lnSpc>
                <a:spcPct val="120000"/>
              </a:lnSpc>
              <a:spcAft>
                <a:spcPts val="0"/>
              </a:spcAft>
              <a:buClr>
                <a:schemeClr val="accent3"/>
              </a:buClr>
              <a:buFont typeface="Wingdings 2"/>
              <a:buNone/>
              <a:defRPr/>
            </a:pPr>
            <a:r>
              <a:rPr lang="el-GR" dirty="0" smtClean="0"/>
              <a:t>Από τα μέσα της δεκαετίας του 1980 που άρχισε να αναπτύσσεται η διαφήμιση, μπορούμε να κατατάξουμε τα είδη της ανάλογα με τους στόχους ως εξής:</a:t>
            </a:r>
          </a:p>
          <a:p>
            <a:pPr marL="274320" indent="0" eaLnBrk="1" fontAlgn="auto" hangingPunct="1">
              <a:lnSpc>
                <a:spcPct val="120000"/>
              </a:lnSpc>
              <a:spcAft>
                <a:spcPts val="0"/>
              </a:spcAft>
              <a:buClr>
                <a:schemeClr val="accent3"/>
              </a:buClr>
              <a:buFont typeface="Wingdings 2"/>
              <a:buNone/>
              <a:defRPr/>
            </a:pPr>
            <a:r>
              <a:rPr lang="el-GR" b="1" u="sng" dirty="0" smtClean="0"/>
              <a:t>Α. Πληροφοριακή διαφήμιση</a:t>
            </a:r>
            <a:endParaRPr lang="el-GR" dirty="0" smtClean="0"/>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Δημιουργία αρχικής ζήτησης για νέα προϊόντα ή η επανατοποθέτηση παλαιών (Τράπεζα Πίστεως: Συναλλαγές από τον Η/Υ σας, Εθνική: </a:t>
            </a:r>
            <a:r>
              <a:rPr lang="en-US" dirty="0" smtClean="0"/>
              <a:t>Mobile banking, </a:t>
            </a:r>
            <a:r>
              <a:rPr lang="el-GR" dirty="0" smtClean="0"/>
              <a:t>Εγνατία: </a:t>
            </a:r>
            <a:r>
              <a:rPr lang="en-US" dirty="0" smtClean="0"/>
              <a:t>Voice banking)</a:t>
            </a:r>
            <a:r>
              <a:rPr lang="el-GR" dirty="0" smtClean="0"/>
              <a:t>.</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Περιγραφή χρηματοπιστωτικών υπηρεσιών (</a:t>
            </a:r>
            <a:r>
              <a:rPr lang="en-US" dirty="0" smtClean="0"/>
              <a:t>Xios Bank: </a:t>
            </a:r>
            <a:r>
              <a:rPr lang="el-GR" dirty="0" smtClean="0"/>
              <a:t>Μια τράπεζα σας καλύπτει, </a:t>
            </a:r>
            <a:r>
              <a:rPr lang="en-US" dirty="0" smtClean="0"/>
              <a:t>Alpha Bank: </a:t>
            </a:r>
            <a:r>
              <a:rPr lang="el-GR" dirty="0" smtClean="0"/>
              <a:t>Πάγιες εντολές).</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Πληροφόρηση για τη διεύρυνση του δικτύου διανομής όπως, εγκατάσταση νέου καταστήματος ή δυνατότητα ηλεκτρονικών συναλλαγών.</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dirty="0" smtClean="0"/>
              <a:t> Πληροφόρηση για την αλλαγή της τιμολογιακής πολιτικής (</a:t>
            </a:r>
            <a:r>
              <a:rPr lang="en-US" dirty="0" smtClean="0"/>
              <a:t>Alpha Bank: American Express </a:t>
            </a:r>
            <a:r>
              <a:rPr lang="el-GR" dirty="0" smtClean="0"/>
              <a:t>με</a:t>
            </a:r>
            <a:r>
              <a:rPr lang="en-US" dirty="0" smtClean="0"/>
              <a:t> 9,5%</a:t>
            </a:r>
            <a:r>
              <a:rPr lang="el-GR" dirty="0" smtClean="0"/>
              <a:t> επιτόκιο για τους πρώτους 6 μήνες, </a:t>
            </a:r>
            <a:r>
              <a:rPr lang="en-US" dirty="0" smtClean="0"/>
              <a:t>Nova Bank: </a:t>
            </a:r>
            <a:r>
              <a:rPr lang="el-GR" dirty="0" smtClean="0"/>
              <a:t>Στεγαστικό</a:t>
            </a:r>
            <a:r>
              <a:rPr lang="en-US" dirty="0" smtClean="0"/>
              <a:t> Nova Home </a:t>
            </a:r>
            <a:r>
              <a:rPr lang="el-GR" dirty="0" smtClean="0"/>
              <a:t>με 5,65%).</a:t>
            </a:r>
          </a:p>
          <a:p>
            <a:pPr marL="274320" indent="0" eaLnBrk="1" fontAlgn="auto" hangingPunct="1">
              <a:lnSpc>
                <a:spcPct val="120000"/>
              </a:lnSpc>
              <a:spcAft>
                <a:spcPts val="0"/>
              </a:spcAft>
              <a:buClr>
                <a:schemeClr val="accent3"/>
              </a:buClr>
              <a:buFont typeface="Wingdings" pitchFamily="2" charset="2"/>
              <a:buChar char="§"/>
              <a:defRPr/>
            </a:pPr>
            <a:endParaRPr lang="el-GR" dirty="0" smtClean="0"/>
          </a:p>
          <a:p>
            <a:pPr marL="274320" indent="-274320" eaLnBrk="1" fontAlgn="auto" hangingPunct="1">
              <a:spcAft>
                <a:spcPts val="0"/>
              </a:spcAft>
              <a:buClr>
                <a:schemeClr val="accent3"/>
              </a:buClr>
              <a:buFont typeface="Wingdings 2"/>
              <a:buNone/>
              <a:defRPr/>
            </a:pPr>
            <a:endParaRPr lang="el-GR" dirty="0" smtClean="0"/>
          </a:p>
          <a:p>
            <a:pPr marL="274320" indent="-274320" eaLnBrk="1" fontAlgn="auto" hangingPunct="1">
              <a:spcAft>
                <a:spcPts val="0"/>
              </a:spcAft>
              <a:buClr>
                <a:schemeClr val="accent3"/>
              </a:buClr>
              <a:buFont typeface="Wingdings 2"/>
              <a:buNone/>
              <a:defRPr/>
            </a:pPr>
            <a:endParaRPr lang="el-GR"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1 - Τίτλος"/>
          <p:cNvSpPr>
            <a:spLocks noGrp="1"/>
          </p:cNvSpPr>
          <p:nvPr>
            <p:ph type="title"/>
          </p:nvPr>
        </p:nvSpPr>
        <p:spPr>
          <a:xfrm>
            <a:off x="457200" y="274638"/>
            <a:ext cx="8229600" cy="778098"/>
          </a:xfr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3500000" scaled="1"/>
            <a:tileRect/>
          </a:gradFill>
        </p:spPr>
        <p:txBody>
          <a:bodyPr>
            <a:normAutofit fontScale="90000"/>
          </a:bodyPr>
          <a:lstStyle/>
          <a:p>
            <a:pPr eaLnBrk="1" hangingPunct="1"/>
            <a:r>
              <a:rPr lang="el-GR" sz="2800" dirty="0" smtClean="0"/>
              <a:t>Τα είδη της διαφήμισης στον χρηματοπιστωτικό τομέα</a:t>
            </a:r>
            <a:r>
              <a:rPr lang="en-US" sz="2800" dirty="0" smtClean="0"/>
              <a:t>(</a:t>
            </a:r>
            <a:r>
              <a:rPr lang="el-GR" sz="2800" dirty="0" smtClean="0"/>
              <a:t>2</a:t>
            </a:r>
            <a:r>
              <a:rPr lang="en-US" sz="2800" dirty="0" smtClean="0"/>
              <a:t>)</a:t>
            </a:r>
            <a:endParaRPr lang="el-GR" sz="2800" dirty="0" smtClean="0"/>
          </a:p>
        </p:txBody>
      </p:sp>
      <p:sp>
        <p:nvSpPr>
          <p:cNvPr id="3" name="2 - Θέση περιεχομένου"/>
          <p:cNvSpPr>
            <a:spLocks noGrp="1"/>
          </p:cNvSpPr>
          <p:nvPr>
            <p:ph idx="1"/>
          </p:nvPr>
        </p:nvSpPr>
        <p:spPr>
          <a:xfrm>
            <a:off x="251520" y="1196752"/>
            <a:ext cx="8640960" cy="4929411"/>
          </a:xfrm>
        </p:spPr>
        <p:txBody>
          <a:bodyPr>
            <a:noAutofit/>
          </a:bodyPr>
          <a:lstStyle/>
          <a:p>
            <a:pPr marL="274320" indent="0" eaLnBrk="1" fontAlgn="auto" hangingPunct="1">
              <a:lnSpc>
                <a:spcPct val="120000"/>
              </a:lnSpc>
              <a:spcAft>
                <a:spcPts val="0"/>
              </a:spcAft>
              <a:buClr>
                <a:schemeClr val="accent3"/>
              </a:buClr>
              <a:buFont typeface="Wingdings 2"/>
              <a:buNone/>
              <a:defRPr/>
            </a:pPr>
            <a:r>
              <a:rPr lang="el-GR" sz="1800" b="1" u="sng" dirty="0" smtClean="0"/>
              <a:t>Β. Ανταγωνιστική διαφήμιση πειθούς</a:t>
            </a:r>
            <a:endParaRPr lang="el-GR" sz="1800" dirty="0" smtClean="0"/>
          </a:p>
          <a:p>
            <a:pPr marL="274320" indent="0" eaLnBrk="1" fontAlgn="auto" hangingPunct="1">
              <a:lnSpc>
                <a:spcPct val="120000"/>
              </a:lnSpc>
              <a:spcAft>
                <a:spcPts val="0"/>
              </a:spcAft>
              <a:buClr>
                <a:schemeClr val="accent3"/>
              </a:buClr>
              <a:buFont typeface="Wingdings 2"/>
              <a:buNone/>
              <a:defRPr/>
            </a:pPr>
            <a:r>
              <a:rPr lang="el-GR" sz="1800" dirty="0" smtClean="0"/>
              <a:t>Χρησιμοποιείται στη φάση ανάπτυξης του προϊόντος, όταν αρχίζει η κάμψη του ρυθμού ανόδου των πωλήσεων. Θέλει να πείσει τονίζοντας τα ιδιαίτερα χαρακτηριστικά του και αποσκοπεί στην επιλεκτική ζήτηση (συγκριτική ή μη).</a:t>
            </a:r>
          </a:p>
          <a:p>
            <a:pPr marL="274320" indent="0" eaLnBrk="1" fontAlgn="auto" hangingPunct="1">
              <a:lnSpc>
                <a:spcPct val="120000"/>
              </a:lnSpc>
              <a:spcAft>
                <a:spcPts val="0"/>
              </a:spcAft>
              <a:buClr>
                <a:schemeClr val="accent3"/>
              </a:buClr>
              <a:buFont typeface="Wingdings 2"/>
              <a:buNone/>
              <a:defRPr/>
            </a:pPr>
            <a:r>
              <a:rPr lang="el-GR" sz="1800" dirty="0" smtClean="0"/>
              <a:t>Στόχοι:</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sz="1800" dirty="0" smtClean="0"/>
              <a:t> Δημιουργία προτίμησης μάρκας</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sz="1800" dirty="0" smtClean="0"/>
              <a:t> Αλλαγή εικόνας προϊόντος</a:t>
            </a:r>
          </a:p>
          <a:p>
            <a:pPr marL="274320" indent="0" eaLnBrk="1" fontAlgn="auto" hangingPunct="1">
              <a:lnSpc>
                <a:spcPct val="120000"/>
              </a:lnSpc>
              <a:spcAft>
                <a:spcPts val="0"/>
              </a:spcAft>
              <a:buClr>
                <a:schemeClr val="accent5">
                  <a:lumMod val="75000"/>
                </a:schemeClr>
              </a:buClr>
              <a:buFont typeface="Wingdings" pitchFamily="2" charset="2"/>
              <a:buChar char="§"/>
              <a:defRPr/>
            </a:pPr>
            <a:r>
              <a:rPr lang="el-GR" sz="1800" dirty="0" smtClean="0"/>
              <a:t> Παρακίνηση για άμεση έναρξη συνεργασίας και αναζήτηση περαιτέρω πληροφοριών</a:t>
            </a:r>
          </a:p>
          <a:p>
            <a:pPr marL="274320" indent="0" eaLnBrk="1" fontAlgn="auto" hangingPunct="1">
              <a:lnSpc>
                <a:spcPct val="120000"/>
              </a:lnSpc>
              <a:spcAft>
                <a:spcPts val="0"/>
              </a:spcAft>
              <a:buClr>
                <a:schemeClr val="accent3"/>
              </a:buClr>
              <a:buFont typeface="Wingdings 2"/>
              <a:buNone/>
              <a:defRPr/>
            </a:pPr>
            <a:r>
              <a:rPr lang="el-GR" sz="1800" b="1" u="sng" dirty="0" smtClean="0"/>
              <a:t>Γ. Υπομνηστική διαφήμιση</a:t>
            </a:r>
            <a:endParaRPr lang="el-GR" sz="1800" dirty="0" smtClean="0"/>
          </a:p>
          <a:p>
            <a:pPr marL="274320" indent="0" eaLnBrk="1" fontAlgn="auto" hangingPunct="1">
              <a:lnSpc>
                <a:spcPct val="120000"/>
              </a:lnSpc>
              <a:spcAft>
                <a:spcPts val="0"/>
              </a:spcAft>
              <a:buClr>
                <a:schemeClr val="accent3"/>
              </a:buClr>
              <a:buFont typeface="Wingdings 2"/>
              <a:buNone/>
              <a:defRPr/>
            </a:pPr>
            <a:r>
              <a:rPr lang="el-GR" sz="1800" dirty="0" smtClean="0"/>
              <a:t>Χρησιμοποιείται στη φάση ωριμότητας του προϊόντος για τη διατήρηση των κεκτημένων μεριδίων αγοράς. Παρόμοια είναι και η διαφήμιση επανενίσχυσης που διαβεβαιώνει τους υπάρχοντες πελάτες για την ορθότητα της επιλογή τους. Παραδείγματα Εθνικής: Εθνοταμιευτήριο: Λογαριασμός με ιστορία 155 χρόνων (υπενθύμισης) και «Η τράπεζα που οδήγησε τους μισούς Έλληνες που έχουν πάρει στεγαστικό, σπίτι τους» (υπενθύμισης και επανενίσχυσης).</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1 - Τίτλος"/>
          <p:cNvSpPr>
            <a:spLocks noGrp="1"/>
          </p:cNvSpPr>
          <p:nvPr>
            <p:ph type="title"/>
          </p:nvPr>
        </p:nvSpPr>
        <p:spPr>
          <a:xfrm>
            <a:off x="251520" y="274638"/>
            <a:ext cx="8568952" cy="634082"/>
          </a:xfrm>
          <a:gradFill flip="none" rotWithShape="1">
            <a:gsLst>
              <a:gs pos="0">
                <a:schemeClr val="accent5">
                  <a:lumMod val="75000"/>
                  <a:tint val="66000"/>
                  <a:satMod val="160000"/>
                </a:schemeClr>
              </a:gs>
              <a:gs pos="50000">
                <a:schemeClr val="accent5">
                  <a:lumMod val="75000"/>
                  <a:tint val="44500"/>
                  <a:satMod val="160000"/>
                </a:schemeClr>
              </a:gs>
              <a:gs pos="100000">
                <a:schemeClr val="accent5">
                  <a:lumMod val="75000"/>
                  <a:tint val="23500"/>
                  <a:satMod val="160000"/>
                </a:schemeClr>
              </a:gs>
            </a:gsLst>
            <a:lin ang="13500000" scaled="1"/>
            <a:tileRect/>
          </a:gradFill>
        </p:spPr>
        <p:txBody>
          <a:bodyPr>
            <a:noAutofit/>
          </a:bodyPr>
          <a:lstStyle/>
          <a:p>
            <a:pPr algn="l" eaLnBrk="1" hangingPunct="1"/>
            <a:r>
              <a:rPr lang="el-GR" sz="2800" dirty="0" smtClean="0"/>
              <a:t>Τα είδη της διαφήμισης στον χρηματοπιστωτικό τομέα</a:t>
            </a:r>
            <a:r>
              <a:rPr lang="en-US" sz="2800" dirty="0" smtClean="0"/>
              <a:t>(</a:t>
            </a:r>
            <a:r>
              <a:rPr lang="el-GR" sz="2800" dirty="0" smtClean="0"/>
              <a:t>3</a:t>
            </a:r>
            <a:r>
              <a:rPr lang="en-US" sz="2800" dirty="0" smtClean="0"/>
              <a:t>)</a:t>
            </a:r>
            <a:endParaRPr lang="el-GR" sz="2800" dirty="0" smtClean="0"/>
          </a:p>
        </p:txBody>
      </p:sp>
      <p:sp>
        <p:nvSpPr>
          <p:cNvPr id="11267" name="2 - Θέση περιεχομένου"/>
          <p:cNvSpPr>
            <a:spLocks noGrp="1"/>
          </p:cNvSpPr>
          <p:nvPr>
            <p:ph idx="1"/>
          </p:nvPr>
        </p:nvSpPr>
        <p:spPr/>
        <p:txBody>
          <a:bodyPr/>
          <a:lstStyle/>
          <a:p>
            <a:pPr indent="0" eaLnBrk="1" hangingPunct="1">
              <a:buFont typeface="Wingdings 2" pitchFamily="18" charset="2"/>
              <a:buNone/>
            </a:pPr>
            <a:r>
              <a:rPr lang="el-GR" sz="2000" b="1" u="sng" dirty="0" smtClean="0"/>
              <a:t>Δ. Θεσμική διαφήμιση</a:t>
            </a:r>
            <a:endParaRPr lang="el-GR" sz="2000" dirty="0" smtClean="0"/>
          </a:p>
          <a:p>
            <a:pPr indent="0" eaLnBrk="1" hangingPunct="1">
              <a:buFont typeface="Wingdings 2" pitchFamily="18" charset="2"/>
              <a:buNone/>
            </a:pPr>
            <a:r>
              <a:rPr lang="el-GR" sz="2000" dirty="0" smtClean="0"/>
              <a:t>Χρησιμοποιείται για την προβολή ολόκληρου του χρηματοπιστωτικού οργανισμό και απευθύνεται στο ευρύτερο κοινό για να προβληθεί όλη η εικόνα του. Αυτή ονομάζεται διαφήμιση δημοσίων σχέσεων, προβάλει τις δραστηριότητες και εμμέσως επηρεάζει τις πωλήσεις του. Παραδείγματα: </a:t>
            </a:r>
            <a:r>
              <a:rPr lang="en-US" sz="2000" dirty="0" smtClean="0"/>
              <a:t>Alpha Bank: “</a:t>
            </a:r>
            <a:r>
              <a:rPr lang="el-GR" sz="2000" dirty="0" smtClean="0"/>
              <a:t>Επίσημη τράπεζα Ολυμπιακών Αγώνων Αθήνα 2004</a:t>
            </a:r>
            <a:r>
              <a:rPr lang="en-US" sz="2000" dirty="0" smtClean="0"/>
              <a:t>”</a:t>
            </a:r>
            <a:r>
              <a:rPr lang="el-GR" sz="2000" dirty="0" smtClean="0"/>
              <a:t>, </a:t>
            </a:r>
            <a:r>
              <a:rPr lang="en-US" sz="2000" dirty="0" err="1" smtClean="0"/>
              <a:t>Eurobank</a:t>
            </a:r>
            <a:r>
              <a:rPr lang="en-US" sz="2000" dirty="0" smtClean="0"/>
              <a:t>:</a:t>
            </a:r>
            <a:r>
              <a:rPr lang="el-GR" sz="2000" dirty="0" smtClean="0"/>
              <a:t> </a:t>
            </a:r>
            <a:r>
              <a:rPr lang="en-US" sz="2000" dirty="0" smtClean="0"/>
              <a:t>“</a:t>
            </a:r>
            <a:r>
              <a:rPr lang="el-GR" sz="2000" dirty="0" smtClean="0"/>
              <a:t>Βράβευση 1.101 αριστούχων</a:t>
            </a:r>
            <a:r>
              <a:rPr lang="en-US" sz="2000" dirty="0" smtClean="0"/>
              <a:t>”</a:t>
            </a:r>
            <a:r>
              <a:rPr lang="el-GR" sz="2000" dirty="0" smtClean="0"/>
              <a:t>, Πειραιώς: </a:t>
            </a:r>
            <a:r>
              <a:rPr lang="en-US" sz="2000" dirty="0" smtClean="0"/>
              <a:t>“12 </a:t>
            </a:r>
            <a:r>
              <a:rPr lang="el-GR" sz="2000" dirty="0" smtClean="0"/>
              <a:t>Έλληνες ζωγράφοι ζωγραφίζουν - μαζί</a:t>
            </a:r>
            <a:r>
              <a:rPr lang="en-US" sz="2000" dirty="0" smtClean="0"/>
              <a:t>”</a:t>
            </a:r>
            <a:r>
              <a:rPr lang="el-GR" sz="2000" dirty="0" smtClean="0"/>
              <a:t>)</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4638"/>
            <a:ext cx="8229600" cy="562074"/>
          </a:xfrm>
          <a:solidFill>
            <a:schemeClr val="accent5">
              <a:lumMod val="60000"/>
              <a:lumOff val="40000"/>
            </a:schemeClr>
          </a:solidFill>
        </p:spPr>
        <p:txBody>
          <a:bodyPr>
            <a:normAutofit/>
          </a:bodyPr>
          <a:lstStyle/>
          <a:p>
            <a:pPr eaLnBrk="1" fontAlgn="auto" hangingPunct="1">
              <a:spcAft>
                <a:spcPts val="0"/>
              </a:spcAft>
              <a:defRPr/>
            </a:pPr>
            <a:r>
              <a:rPr lang="el-GR" sz="2800" dirty="0" smtClean="0"/>
              <a:t>Καθορισμός διαφημιστικών στόχων</a:t>
            </a:r>
            <a:endParaRPr lang="el-GR" sz="2800" dirty="0"/>
          </a:p>
        </p:txBody>
      </p:sp>
      <p:sp>
        <p:nvSpPr>
          <p:cNvPr id="3" name="2 - Θέση περιεχομένου"/>
          <p:cNvSpPr>
            <a:spLocks noGrp="1"/>
          </p:cNvSpPr>
          <p:nvPr>
            <p:ph idx="1"/>
          </p:nvPr>
        </p:nvSpPr>
        <p:spPr>
          <a:xfrm>
            <a:off x="457200" y="1052736"/>
            <a:ext cx="8229600" cy="5328592"/>
          </a:xfrm>
        </p:spPr>
        <p:txBody>
          <a:bodyPr>
            <a:noAutofit/>
          </a:bodyPr>
          <a:lstStyle/>
          <a:p>
            <a:pPr marL="273600" indent="0" algn="just" eaLnBrk="1" fontAlgn="auto" hangingPunct="1">
              <a:lnSpc>
                <a:spcPct val="120000"/>
              </a:lnSpc>
              <a:spcBef>
                <a:spcPts val="288"/>
              </a:spcBef>
              <a:spcAft>
                <a:spcPts val="0"/>
              </a:spcAft>
              <a:buClr>
                <a:schemeClr val="accent3"/>
              </a:buClr>
              <a:buFont typeface="Wingdings 2"/>
              <a:buNone/>
              <a:defRPr/>
            </a:pPr>
            <a:r>
              <a:rPr lang="el-GR" sz="2000" b="1" dirty="0" smtClean="0"/>
              <a:t>Ενημέρωση</a:t>
            </a:r>
            <a:endParaRPr lang="el-GR" sz="2000" dirty="0" smtClean="0"/>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Χαρακτηριστικά και ιδιότητες προϊόντος</a:t>
            </a:r>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Επέκταση δικτύου διανομής</a:t>
            </a:r>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Οργανισμός και  δραστηριότητες του</a:t>
            </a:r>
          </a:p>
          <a:p>
            <a:pPr marL="273600" indent="0" algn="just" eaLnBrk="1" fontAlgn="auto" hangingPunct="1">
              <a:lnSpc>
                <a:spcPct val="120000"/>
              </a:lnSpc>
              <a:spcBef>
                <a:spcPts val="288"/>
              </a:spcBef>
              <a:spcAft>
                <a:spcPts val="0"/>
              </a:spcAft>
              <a:buClr>
                <a:schemeClr val="accent5">
                  <a:lumMod val="75000"/>
                </a:schemeClr>
              </a:buClr>
              <a:buFont typeface="Wingdings 2"/>
              <a:buNone/>
              <a:defRPr/>
            </a:pPr>
            <a:r>
              <a:rPr lang="el-GR" sz="2000" b="1" dirty="0" smtClean="0"/>
              <a:t>Πειθώς</a:t>
            </a:r>
            <a:endParaRPr lang="el-GR" sz="2000" dirty="0" smtClean="0"/>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Δημιουργία προτίμησης βάσει ανταγωνιστικού πλεονεκτήματος</a:t>
            </a:r>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Διατήρηση υπαρχόντων πελατών (με αύξηση της αφοσίωσης τους)</a:t>
            </a:r>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Ενίσχυση ζήτησης (με αύξηση των νέων πελατών)</a:t>
            </a:r>
          </a:p>
          <a:p>
            <a:pPr marL="273600" indent="0" algn="just" eaLnBrk="1" fontAlgn="auto" hangingPunct="1">
              <a:lnSpc>
                <a:spcPct val="120000"/>
              </a:lnSpc>
              <a:spcBef>
                <a:spcPts val="288"/>
              </a:spcBef>
              <a:spcAft>
                <a:spcPts val="0"/>
              </a:spcAft>
              <a:buClr>
                <a:schemeClr val="accent5">
                  <a:lumMod val="75000"/>
                </a:schemeClr>
              </a:buClr>
              <a:buFont typeface="Wingdings 2"/>
              <a:buNone/>
              <a:defRPr/>
            </a:pPr>
            <a:r>
              <a:rPr lang="el-GR" sz="2000" b="1" dirty="0" smtClean="0"/>
              <a:t>Υπενθύμιση</a:t>
            </a:r>
            <a:endParaRPr lang="el-GR" sz="2000" dirty="0" smtClean="0"/>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Ύπαρξη και συνέχιση προσφοράς προϊόντων</a:t>
            </a:r>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Επιβεβαίωση ορθότητας επιλογής</a:t>
            </a:r>
          </a:p>
          <a:p>
            <a:pPr marL="273600" indent="0" algn="just" eaLnBrk="1" fontAlgn="auto" hangingPunct="1">
              <a:lnSpc>
                <a:spcPct val="120000"/>
              </a:lnSpc>
              <a:spcBef>
                <a:spcPts val="288"/>
              </a:spcBef>
              <a:spcAft>
                <a:spcPts val="0"/>
              </a:spcAft>
              <a:buClr>
                <a:schemeClr val="accent5">
                  <a:lumMod val="75000"/>
                </a:schemeClr>
              </a:buClr>
              <a:buFont typeface="Wingdings" pitchFamily="2" charset="2"/>
              <a:buChar char="§"/>
              <a:defRPr/>
            </a:pPr>
            <a:r>
              <a:rPr lang="el-GR" sz="2000" dirty="0" smtClean="0"/>
              <a:t> Ακολουθούμενη τιμολογιακή πολιτική</a:t>
            </a:r>
          </a:p>
          <a:p>
            <a:pPr marL="273600" indent="0" algn="just" eaLnBrk="1" fontAlgn="auto" hangingPunct="1">
              <a:lnSpc>
                <a:spcPct val="120000"/>
              </a:lnSpc>
              <a:spcBef>
                <a:spcPts val="288"/>
              </a:spcBef>
              <a:spcAft>
                <a:spcPts val="0"/>
              </a:spcAft>
              <a:buClr>
                <a:schemeClr val="accent3"/>
              </a:buClr>
              <a:buFont typeface="Wingdings 2"/>
              <a:buNone/>
              <a:defRPr/>
            </a:pPr>
            <a:r>
              <a:rPr lang="el-GR" sz="1600" dirty="0" smtClean="0"/>
              <a:t>Οι παραπάνω στόχοι πρέπει να εκφράζονται σε συγκεκριμένα ποσοτικά και χρονικά μέτρα. Αξιολογούνται με έρευνες πριν και μετά τη διαφημιστική εκστρατεία, η οποία έχει βραχυπρόθεσμα και μακροπρόθεσμα αποτελέσματα.</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1 - Τίτλος"/>
          <p:cNvSpPr>
            <a:spLocks noGrp="1"/>
          </p:cNvSpPr>
          <p:nvPr>
            <p:ph type="title"/>
          </p:nvPr>
        </p:nvSpPr>
        <p:spPr>
          <a:xfrm>
            <a:off x="457200" y="274638"/>
            <a:ext cx="8229600" cy="634082"/>
          </a:xfrm>
          <a:solidFill>
            <a:schemeClr val="accent5">
              <a:lumMod val="60000"/>
              <a:lumOff val="40000"/>
            </a:schemeClr>
          </a:solidFill>
        </p:spPr>
        <p:txBody>
          <a:bodyPr>
            <a:normAutofit/>
          </a:bodyPr>
          <a:lstStyle/>
          <a:p>
            <a:pPr eaLnBrk="1" hangingPunct="1"/>
            <a:r>
              <a:rPr lang="en-US" sz="2800" dirty="0" smtClean="0"/>
              <a:t>H </a:t>
            </a:r>
            <a:r>
              <a:rPr lang="el-GR" sz="2800" dirty="0" smtClean="0"/>
              <a:t>δημιουργία του μηνύματος</a:t>
            </a:r>
          </a:p>
        </p:txBody>
      </p:sp>
      <p:sp>
        <p:nvSpPr>
          <p:cNvPr id="3" name="2 - Θέση περιεχομένου"/>
          <p:cNvSpPr>
            <a:spLocks noGrp="1"/>
          </p:cNvSpPr>
          <p:nvPr>
            <p:ph idx="1"/>
          </p:nvPr>
        </p:nvSpPr>
        <p:spPr>
          <a:xfrm>
            <a:off x="611560" y="1052736"/>
            <a:ext cx="8229600" cy="4525963"/>
          </a:xfrm>
        </p:spPr>
        <p:txBody>
          <a:bodyPr>
            <a:noAutofit/>
          </a:bodyPr>
          <a:lstStyle/>
          <a:p>
            <a:pPr marL="273600" indent="0" eaLnBrk="1" fontAlgn="auto" hangingPunct="1">
              <a:lnSpc>
                <a:spcPct val="120000"/>
              </a:lnSpc>
              <a:spcAft>
                <a:spcPts val="0"/>
              </a:spcAft>
              <a:buClr>
                <a:schemeClr val="accent3"/>
              </a:buClr>
              <a:buFont typeface="Wingdings 2"/>
              <a:buNone/>
              <a:defRPr/>
            </a:pPr>
            <a:r>
              <a:rPr lang="el-GR" sz="1800" dirty="0" smtClean="0"/>
              <a:t>Γενικός επικοινωνιακός κανόνας </a:t>
            </a:r>
            <a:r>
              <a:rPr lang="en-US" sz="1800" dirty="0" smtClean="0"/>
              <a:t>A.I.D.A.</a:t>
            </a:r>
          </a:p>
          <a:p>
            <a:pPr marL="273600" indent="0" eaLnBrk="1" fontAlgn="auto" hangingPunct="1">
              <a:lnSpc>
                <a:spcPct val="120000"/>
              </a:lnSpc>
              <a:spcAft>
                <a:spcPts val="0"/>
              </a:spcAft>
              <a:buClr>
                <a:schemeClr val="accent5">
                  <a:lumMod val="50000"/>
                </a:schemeClr>
              </a:buClr>
              <a:buFont typeface="Wingdings" pitchFamily="2" charset="2"/>
              <a:buChar char="§"/>
              <a:defRPr/>
            </a:pPr>
            <a:r>
              <a:rPr lang="el-GR" sz="1800" dirty="0" smtClean="0"/>
              <a:t> </a:t>
            </a:r>
            <a:r>
              <a:rPr lang="en-US" sz="1800" dirty="0" smtClean="0"/>
              <a:t>Attention (</a:t>
            </a:r>
            <a:r>
              <a:rPr lang="el-GR" sz="1800" dirty="0" smtClean="0"/>
              <a:t>πρόκληση προσοχής)</a:t>
            </a:r>
            <a:endParaRPr lang="en-US" sz="1800" dirty="0" smtClean="0"/>
          </a:p>
          <a:p>
            <a:pPr marL="273600" indent="0" eaLnBrk="1" fontAlgn="auto" hangingPunct="1">
              <a:lnSpc>
                <a:spcPct val="120000"/>
              </a:lnSpc>
              <a:spcAft>
                <a:spcPts val="0"/>
              </a:spcAft>
              <a:buClr>
                <a:schemeClr val="accent5">
                  <a:lumMod val="50000"/>
                </a:schemeClr>
              </a:buClr>
              <a:buFont typeface="Wingdings" pitchFamily="2" charset="2"/>
              <a:buChar char="§"/>
              <a:defRPr/>
            </a:pPr>
            <a:r>
              <a:rPr lang="el-GR" sz="1800" dirty="0" smtClean="0"/>
              <a:t> </a:t>
            </a:r>
            <a:r>
              <a:rPr lang="en-US" sz="1800" dirty="0" smtClean="0"/>
              <a:t>Interest</a:t>
            </a:r>
            <a:r>
              <a:rPr lang="el-GR" sz="1800" dirty="0" smtClean="0"/>
              <a:t> (πρόκληση του ενδιαφέροντος)</a:t>
            </a:r>
            <a:endParaRPr lang="en-US" sz="1800" dirty="0" smtClean="0"/>
          </a:p>
          <a:p>
            <a:pPr marL="273600" indent="0" eaLnBrk="1" fontAlgn="auto" hangingPunct="1">
              <a:lnSpc>
                <a:spcPct val="120000"/>
              </a:lnSpc>
              <a:spcAft>
                <a:spcPts val="0"/>
              </a:spcAft>
              <a:buClr>
                <a:schemeClr val="accent5">
                  <a:lumMod val="50000"/>
                </a:schemeClr>
              </a:buClr>
              <a:buFont typeface="Wingdings" pitchFamily="2" charset="2"/>
              <a:buChar char="§"/>
              <a:defRPr/>
            </a:pPr>
            <a:r>
              <a:rPr lang="el-GR" sz="1800" dirty="0" smtClean="0"/>
              <a:t> </a:t>
            </a:r>
            <a:r>
              <a:rPr lang="en-US" sz="1800" dirty="0" smtClean="0"/>
              <a:t>Desire</a:t>
            </a:r>
            <a:r>
              <a:rPr lang="el-GR" sz="1800" dirty="0" smtClean="0"/>
              <a:t> (διέγερση της επιθυμίας)</a:t>
            </a:r>
            <a:endParaRPr lang="en-US" sz="1800" dirty="0" smtClean="0"/>
          </a:p>
          <a:p>
            <a:pPr marL="273600" indent="0" eaLnBrk="1" fontAlgn="auto" hangingPunct="1">
              <a:lnSpc>
                <a:spcPct val="120000"/>
              </a:lnSpc>
              <a:spcAft>
                <a:spcPts val="0"/>
              </a:spcAft>
              <a:buClr>
                <a:schemeClr val="accent5">
                  <a:lumMod val="50000"/>
                </a:schemeClr>
              </a:buClr>
              <a:buFont typeface="Wingdings" pitchFamily="2" charset="2"/>
              <a:buChar char="§"/>
              <a:defRPr/>
            </a:pPr>
            <a:r>
              <a:rPr lang="el-GR" sz="1800" dirty="0" smtClean="0"/>
              <a:t> </a:t>
            </a:r>
            <a:r>
              <a:rPr lang="en-US" sz="1800" dirty="0" smtClean="0"/>
              <a:t>Action</a:t>
            </a:r>
            <a:r>
              <a:rPr lang="el-GR" sz="1800" dirty="0" smtClean="0"/>
              <a:t> (ενεργοποίηση για δράση)</a:t>
            </a:r>
          </a:p>
          <a:p>
            <a:pPr marL="273600" indent="0" eaLnBrk="1" fontAlgn="auto" hangingPunct="1">
              <a:lnSpc>
                <a:spcPct val="120000"/>
              </a:lnSpc>
              <a:spcAft>
                <a:spcPts val="0"/>
              </a:spcAft>
              <a:buClr>
                <a:schemeClr val="accent3"/>
              </a:buClr>
              <a:buFont typeface="Wingdings 2"/>
              <a:buNone/>
              <a:defRPr/>
            </a:pPr>
            <a:r>
              <a:rPr lang="el-GR" sz="1800" dirty="0" smtClean="0"/>
              <a:t>Τα μηνύματα θα πρέπει να είναι ελκυστικά, κατανοητά, πειστικά και επαναλαμβανόμενα για να ενεργοποιήσουν τον υποψήφιο πελάτη.</a:t>
            </a:r>
          </a:p>
          <a:p>
            <a:pPr marL="273600" indent="0" eaLnBrk="1" fontAlgn="auto" hangingPunct="1">
              <a:lnSpc>
                <a:spcPct val="120000"/>
              </a:lnSpc>
              <a:spcAft>
                <a:spcPts val="0"/>
              </a:spcAft>
              <a:buClr>
                <a:schemeClr val="accent3"/>
              </a:buClr>
              <a:buFont typeface="Wingdings 2"/>
              <a:buNone/>
              <a:defRPr/>
            </a:pPr>
            <a:r>
              <a:rPr lang="el-GR" sz="1800" b="1" dirty="0" smtClean="0"/>
              <a:t>Επικεφαλίδα: </a:t>
            </a:r>
            <a:r>
              <a:rPr lang="el-GR" sz="1800" dirty="0" smtClean="0"/>
              <a:t>Συμπυκνωμένο μήνυμα</a:t>
            </a:r>
          </a:p>
          <a:p>
            <a:pPr marL="273600" indent="0" eaLnBrk="1" fontAlgn="auto" hangingPunct="1">
              <a:lnSpc>
                <a:spcPct val="120000"/>
              </a:lnSpc>
              <a:spcAft>
                <a:spcPts val="0"/>
              </a:spcAft>
              <a:buClr>
                <a:schemeClr val="accent3"/>
              </a:buClr>
              <a:buFont typeface="Wingdings 2"/>
              <a:buNone/>
              <a:defRPr/>
            </a:pPr>
            <a:r>
              <a:rPr lang="el-GR" sz="1800" b="1" dirty="0" smtClean="0"/>
              <a:t>Σήμα:</a:t>
            </a:r>
            <a:r>
              <a:rPr lang="el-GR" sz="1800" dirty="0" smtClean="0"/>
              <a:t> Εικονογραφημένη διατύπωση ονόματος ή προϊόντος</a:t>
            </a:r>
          </a:p>
          <a:p>
            <a:pPr marL="273600" indent="0" eaLnBrk="1" fontAlgn="auto" hangingPunct="1">
              <a:lnSpc>
                <a:spcPct val="120000"/>
              </a:lnSpc>
              <a:spcAft>
                <a:spcPts val="0"/>
              </a:spcAft>
              <a:buClr>
                <a:schemeClr val="accent3"/>
              </a:buClr>
              <a:buFont typeface="Wingdings 2"/>
              <a:buNone/>
              <a:defRPr/>
            </a:pPr>
            <a:r>
              <a:rPr lang="en-US" sz="1800" b="1" dirty="0" smtClean="0"/>
              <a:t>Slogan: </a:t>
            </a:r>
            <a:r>
              <a:rPr lang="el-GR" sz="1800" dirty="0" smtClean="0"/>
              <a:t>Σύντομος ορισμός που προσκολλάται στην επωνυμία</a:t>
            </a:r>
          </a:p>
          <a:p>
            <a:pPr marL="274320" indent="-274320" eaLnBrk="1" fontAlgn="auto" hangingPunct="1">
              <a:spcAft>
                <a:spcPts val="0"/>
              </a:spcAft>
              <a:buClr>
                <a:schemeClr val="accent3"/>
              </a:buClr>
              <a:buFont typeface="Wingdings" pitchFamily="2" charset="2"/>
              <a:buChar char="§"/>
              <a:defRPr/>
            </a:pPr>
            <a:endParaRPr lang="el-GR" sz="1800" dirty="0" smtClean="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1255</TotalTime>
  <Words>2067</Words>
  <Application>Microsoft Office PowerPoint</Application>
  <PresentationFormat>Προβολή στην οθόνη (4:3)</PresentationFormat>
  <Paragraphs>275</Paragraphs>
  <Slides>26</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26</vt:i4>
      </vt:variant>
    </vt:vector>
  </HeadingPairs>
  <TitlesOfParts>
    <vt:vector size="27" baseType="lpstr">
      <vt:lpstr>Θέμα του Office</vt:lpstr>
      <vt:lpstr>ΔΙΑΦΗΜΙΣΗ</vt:lpstr>
      <vt:lpstr> Διαφήμιση</vt:lpstr>
      <vt:lpstr>Η διαδικασία κατάστρωσης της διαφημιστικής εκστρατείας</vt:lpstr>
      <vt:lpstr>Διαφήμιση στον χρηματοπιστωτικό τομέα</vt:lpstr>
      <vt:lpstr>Τα είδη της διαφήμισης στον χρηματοπιστωτικό τομέα (1)</vt:lpstr>
      <vt:lpstr>Τα είδη της διαφήμισης στον χρηματοπιστωτικό τομέα(2)</vt:lpstr>
      <vt:lpstr>Τα είδη της διαφήμισης στον χρηματοπιστωτικό τομέα(3)</vt:lpstr>
      <vt:lpstr>Καθορισμός διαφημιστικών στόχων</vt:lpstr>
      <vt:lpstr>H δημιουργία του μηνύματος</vt:lpstr>
      <vt:lpstr>SLOGANS</vt:lpstr>
      <vt:lpstr>Αποτελεσματικότητα του μηνύματος</vt:lpstr>
      <vt:lpstr>H δημιουργία του μηνύματος (1)</vt:lpstr>
      <vt:lpstr>H δημιουργία του μηνύματος (2)</vt:lpstr>
      <vt:lpstr>O διαφημιστικός προϋπολογισμός</vt:lpstr>
      <vt:lpstr>ΤΑ ΜΜΕ (1)</vt:lpstr>
      <vt:lpstr>Τα ΜΜΕ (2)</vt:lpstr>
      <vt:lpstr>Τα ΜΜΕ (3)</vt:lpstr>
      <vt:lpstr> Τα  ΜΜΕ  (4)</vt:lpstr>
      <vt:lpstr>O διαφημιστικός προϋπολογισμός</vt:lpstr>
      <vt:lpstr> Παραδείγματα διαφημιστικών δαπανών </vt:lpstr>
      <vt:lpstr>Η αξιολόγηση της αποτελεσματικότητας της διαφημιστικής εκστρατείας (1)</vt:lpstr>
      <vt:lpstr>Η αξιολόγηση της αποτελεσματικότητας της διαφημιστικής εκστρατείας 2)</vt:lpstr>
      <vt:lpstr>Τα προβλεπόμενα στους κώδικες δεοντολογίας για την διαφήμιση χρηματοπιστωτικών υπηρεσιών</vt:lpstr>
      <vt:lpstr>Η επίδραση της διαφήμισης στους εργαζόμενους στις χρηματοπιστωτικές υπηρεσίες</vt:lpstr>
      <vt:lpstr>Διαφάνεια 25</vt:lpstr>
      <vt:lpstr>Βιβλιογραφία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Μαρκετινγκ  Χρηματοπιστωτικων Υπηρεσιων</dc:title>
  <dc:creator>USER</dc:creator>
  <cp:lastModifiedBy>USER</cp:lastModifiedBy>
  <cp:revision>124</cp:revision>
  <dcterms:created xsi:type="dcterms:W3CDTF">2011-05-16T19:25:15Z</dcterms:created>
  <dcterms:modified xsi:type="dcterms:W3CDTF">2016-03-03T15:56:48Z</dcterms:modified>
</cp:coreProperties>
</file>