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39"/>
  </p:notesMasterIdLst>
  <p:sldIdLst>
    <p:sldId id="256" r:id="rId2"/>
    <p:sldId id="257" r:id="rId3"/>
    <p:sldId id="259" r:id="rId4"/>
    <p:sldId id="289" r:id="rId5"/>
    <p:sldId id="262" r:id="rId6"/>
    <p:sldId id="261" r:id="rId7"/>
    <p:sldId id="260" r:id="rId8"/>
    <p:sldId id="258" r:id="rId9"/>
    <p:sldId id="263" r:id="rId10"/>
    <p:sldId id="264" r:id="rId11"/>
    <p:sldId id="265" r:id="rId12"/>
    <p:sldId id="287" r:id="rId13"/>
    <p:sldId id="266" r:id="rId14"/>
    <p:sldId id="267" r:id="rId15"/>
    <p:sldId id="268" r:id="rId16"/>
    <p:sldId id="269" r:id="rId17"/>
    <p:sldId id="270" r:id="rId18"/>
    <p:sldId id="290" r:id="rId19"/>
    <p:sldId id="271" r:id="rId20"/>
    <p:sldId id="291" r:id="rId21"/>
    <p:sldId id="272" r:id="rId22"/>
    <p:sldId id="273" r:id="rId23"/>
    <p:sldId id="292" r:id="rId24"/>
    <p:sldId id="274" r:id="rId25"/>
    <p:sldId id="275" r:id="rId26"/>
    <p:sldId id="276" r:id="rId27"/>
    <p:sldId id="277" r:id="rId28"/>
    <p:sldId id="278" r:id="rId29"/>
    <p:sldId id="279" r:id="rId30"/>
    <p:sldId id="280" r:id="rId31"/>
    <p:sldId id="288" r:id="rId32"/>
    <p:sldId id="281" r:id="rId33"/>
    <p:sldId id="282" r:id="rId34"/>
    <p:sldId id="283" r:id="rId35"/>
    <p:sldId id="284" r:id="rId36"/>
    <p:sldId id="285" r:id="rId37"/>
    <p:sldId id="286"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4"/>
    <p:restoredTop sz="94643"/>
  </p:normalViewPr>
  <p:slideViewPr>
    <p:cSldViewPr snapToGrid="0" snapToObjects="1">
      <p:cViewPr varScale="1">
        <p:scale>
          <a:sx n="150" d="100"/>
          <a:sy n="150" d="100"/>
        </p:scale>
        <p:origin x="18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7EFA9-AB48-7547-AEEC-0927BB95CB45}" type="datetimeFigureOut">
              <a:rPr lang="el-GR" smtClean="0"/>
              <a:t>2/3/20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25CD4-0CBC-C445-82A6-2260D69712C4}" type="slidenum">
              <a:rPr lang="el-GR" smtClean="0"/>
              <a:t>‹#›</a:t>
            </a:fld>
            <a:endParaRPr lang="el-GR"/>
          </a:p>
        </p:txBody>
      </p:sp>
    </p:spTree>
    <p:extLst>
      <p:ext uri="{BB962C8B-B14F-4D97-AF65-F5344CB8AC3E}">
        <p14:creationId xmlns:p14="http://schemas.microsoft.com/office/powerpoint/2010/main" val="336935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5325CD4-0CBC-C445-82A6-2260D69712C4}" type="slidenum">
              <a:rPr lang="el-GR" smtClean="0"/>
              <a:t>28</a:t>
            </a:fld>
            <a:endParaRPr lang="el-GR"/>
          </a:p>
        </p:txBody>
      </p:sp>
    </p:spTree>
    <p:extLst>
      <p:ext uri="{BB962C8B-B14F-4D97-AF65-F5344CB8AC3E}">
        <p14:creationId xmlns:p14="http://schemas.microsoft.com/office/powerpoint/2010/main" val="360664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0596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t>2/3/20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410529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40264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51136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114005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75521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15044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43947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193744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100302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t>2/3/20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109714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t>2/3/20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97461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95C7D176-D35F-CE4A-8F95-6E2DA27A689B}" type="datetimeFigureOut">
              <a:rPr lang="el-GR" smtClean="0"/>
              <a:t>2/3/20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365163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5C7D176-D35F-CE4A-8F95-6E2DA27A689B}" type="datetimeFigureOut">
              <a:rPr lang="el-GR" smtClean="0"/>
              <a:t>2/3/20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42168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D176-D35F-CE4A-8F95-6E2DA27A689B}" type="datetimeFigureOut">
              <a:rPr lang="el-GR" smtClean="0"/>
              <a:t>2/3/20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366110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t>2/3/20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6516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a:xfrm>
            <a:off x="6399212" y="5883275"/>
            <a:ext cx="914400" cy="365125"/>
          </a:xfrm>
        </p:spPr>
        <p:txBody>
          <a:bodyPr/>
          <a:lstStyle/>
          <a:p>
            <a:fld id="{95C7D176-D35F-CE4A-8F95-6E2DA27A689B}" type="datetimeFigureOut">
              <a:rPr lang="el-GR" smtClean="0"/>
              <a:t>2/3/20</a:t>
            </a:fld>
            <a:endParaRPr lang="el-GR"/>
          </a:p>
        </p:txBody>
      </p:sp>
      <p:sp>
        <p:nvSpPr>
          <p:cNvPr id="6" name="Footer Placeholder 5"/>
          <p:cNvSpPr>
            <a:spLocks noGrp="1"/>
          </p:cNvSpPr>
          <p:nvPr>
            <p:ph type="ftr" sz="quarter" idx="11"/>
          </p:nvPr>
        </p:nvSpPr>
        <p:spPr>
          <a:xfrm>
            <a:off x="1141412" y="5883275"/>
            <a:ext cx="5105400" cy="365125"/>
          </a:xfrm>
        </p:spPr>
        <p:txBody>
          <a:bodyPr/>
          <a:lstStyle/>
          <a:p>
            <a:endParaRPr lang="el-GR"/>
          </a:p>
        </p:txBody>
      </p:sp>
      <p:sp>
        <p:nvSpPr>
          <p:cNvPr id="7" name="Slide Number Placeholder 6"/>
          <p:cNvSpPr>
            <a:spLocks noGrp="1"/>
          </p:cNvSpPr>
          <p:nvPr>
            <p:ph type="sldNum" sz="quarter" idx="12"/>
          </p:nvPr>
        </p:nvSpPr>
        <p:spPr>
          <a:xfrm>
            <a:off x="10742612" y="5883275"/>
            <a:ext cx="322567" cy="365125"/>
          </a:xfrm>
        </p:spPr>
        <p:txBody>
          <a:bodyPr/>
          <a:lstStyle/>
          <a:p>
            <a:fld id="{714A3956-61E8-9D44-8AAB-546004182AB1}" type="slidenum">
              <a:rPr lang="el-GR" smtClean="0"/>
              <a:t>‹#›</a:t>
            </a:fld>
            <a:endParaRPr lang="el-GR"/>
          </a:p>
        </p:txBody>
      </p:sp>
    </p:spTree>
    <p:extLst>
      <p:ext uri="{BB962C8B-B14F-4D97-AF65-F5344CB8AC3E}">
        <p14:creationId xmlns:p14="http://schemas.microsoft.com/office/powerpoint/2010/main" val="204923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5C7D176-D35F-CE4A-8F95-6E2DA27A689B}" type="datetimeFigureOut">
              <a:rPr lang="el-GR" smtClean="0"/>
              <a:t>2/3/20</a:t>
            </a:fld>
            <a:endParaRPr lang="el-G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l-G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14A3956-61E8-9D44-8AAB-546004182AB1}" type="slidenum">
              <a:rPr lang="el-GR" smtClean="0"/>
              <a:t>‹#›</a:t>
            </a:fld>
            <a:endParaRPr lang="el-GR"/>
          </a:p>
        </p:txBody>
      </p:sp>
    </p:spTree>
    <p:extLst>
      <p:ext uri="{BB962C8B-B14F-4D97-AF65-F5344CB8AC3E}">
        <p14:creationId xmlns:p14="http://schemas.microsoft.com/office/powerpoint/2010/main" val="1794787129"/>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295400" y="1286933"/>
            <a:ext cx="9271000" cy="4885267"/>
          </a:xfrm>
        </p:spPr>
        <p:txBody>
          <a:bodyPr>
            <a:normAutofit lnSpcReduction="10000"/>
          </a:bodyPr>
          <a:lstStyle/>
          <a:p>
            <a:pPr algn="just"/>
            <a:r>
              <a:rPr lang="el-GR" sz="2800" dirty="0">
                <a:latin typeface="Times New Roman" panose="02020603050405020304" pitchFamily="18" charset="0"/>
                <a:cs typeface="Times New Roman" panose="02020603050405020304" pitchFamily="18" charset="0"/>
              </a:rPr>
              <a:t>ΔΙΑΠΡΑΓΜΑΤΕΥΣΗ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ΕΙΝΑΙ ΜΙΑ ΔΙΑΔΙΚΑΣΙΑ ΣΤΗΝ ΟΠΟΙΑ ΔΥΟ Η ΠΕΡΙΣΣΟΤΕΡΑ  ΣΥΜΒΑΛΛΟΜΕΝΑ ΜΕΡΗ ΕΠΙΔΙΩΚΟΥΝ ΤΗΝ ΕΠΙΛΥΣΗ ΔΙΑΦΟΡΩΝ ΜΕ ΣΤΟΧΟ ΜΙΑ ΣΥΜΦΩΝΙΑ ΑΠΟ ΚΟΙΝΟΥ ΔΙΕΡΕΥΝΩΝΤΑΣ ΠΙΘΑΝΕΣ ΕΠΙΛΟΓΕΣ ΚΑΙ ΕΝΑΛΛΑΚΤΙΚΕΣ ΠΡΟΣΦΟΡΕΣ.</a:t>
            </a:r>
          </a:p>
          <a:p>
            <a:pPr algn="just"/>
            <a:r>
              <a:rPr lang="el-GR" sz="2800" dirty="0">
                <a:latin typeface="Times New Roman" panose="02020603050405020304" pitchFamily="18" charset="0"/>
                <a:cs typeface="Times New Roman" panose="02020603050405020304" pitchFamily="18" charset="0"/>
              </a:rPr>
              <a:t>ΚΑΤΑ ΤΟΥΣ </a:t>
            </a:r>
            <a:r>
              <a:rPr lang="en" sz="2800" dirty="0">
                <a:latin typeface="Times New Roman" panose="02020603050405020304" pitchFamily="18" charset="0"/>
                <a:cs typeface="Times New Roman" panose="02020603050405020304" pitchFamily="18" charset="0"/>
              </a:rPr>
              <a:t>RUBIN </a:t>
            </a:r>
            <a:r>
              <a:rPr lang="el-GR" sz="2800" dirty="0">
                <a:latin typeface="Times New Roman" panose="02020603050405020304" pitchFamily="18" charset="0"/>
                <a:cs typeface="Times New Roman" panose="02020603050405020304" pitchFamily="18" charset="0"/>
              </a:rPr>
              <a:t>ΚΑΙ </a:t>
            </a:r>
            <a:r>
              <a:rPr lang="en" sz="2800" dirty="0">
                <a:latin typeface="Times New Roman" panose="02020603050405020304" pitchFamily="18" charset="0"/>
                <a:cs typeface="Times New Roman" panose="02020603050405020304" pitchFamily="18" charset="0"/>
              </a:rPr>
              <a:t>BROWN (1975), </a:t>
            </a:r>
            <a:r>
              <a:rPr lang="el-GR" sz="2800" dirty="0">
                <a:latin typeface="Times New Roman" panose="02020603050405020304" pitchFamily="18" charset="0"/>
                <a:cs typeface="Times New Roman" panose="02020603050405020304" pitchFamily="18" charset="0"/>
              </a:rPr>
              <a:t>Η ΔΙΑΠΡΑΓΜΑΤΕΥΣΗ ΕΙΝΑΙ ΜΙΑ ΔΙΑΔΙΚΑΣΙΑ ΟΠΟΥ ΤΑ ΜΕΡΗ ΕΡΓΑΖΟΝΤΑΙ ΑΠΟ ΚΟΙΝΟΥ ΓΙΑ ΝΑ ΕΠΙΤΥΧΟΥΝ ΕΠΙΘΥΜΗΤΕΣ ΣΥΜΦΩΝΙΕΣ, ΚΑΙ ΕΠΙΛΥΣΟΥΝ ΤΙΣ ΔΙΑΦΟΡΕΣ ΤΟΥΣ</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11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828800" y="1540933"/>
            <a:ext cx="8187268" cy="4682067"/>
          </a:xfrm>
        </p:spPr>
        <p:txBody>
          <a:bodyPr>
            <a:normAutofit lnSpcReduction="10000"/>
          </a:bodyPr>
          <a:lstStyle/>
          <a:p>
            <a:pPr algn="just"/>
            <a:r>
              <a:rPr lang="el-GR" sz="2800" dirty="0">
                <a:latin typeface="Times New Roman" panose="02020603050405020304" pitchFamily="18" charset="0"/>
                <a:cs typeface="Times New Roman" panose="02020603050405020304" pitchFamily="18" charset="0"/>
              </a:rPr>
              <a:t>2. ΗΛΕΚΤΡΟΝΙΚΟ ΤΑΧΥΔΡΟΜΕΙΟ: ΔΕΝ ΕΙΝΑΙ ΤΟ ΙΔΙΟ ΑΠΟΤΕΛΕΣΜΑΤΙΚΗ ΜΕ ΑΥΤΗ ΤΗΣ ΤΗΛΕΦΩΝΙΚΗΣ ΕΠΙΚΟΙΝΩΝΙΑΣ ΚΑΙ ΤΗΣ ΔΙΑ ΖΩΣΗΣ ΔΙΑΠΡΟΣΩΠΙΚΗΣ ΔΙΑΠΡΑΓΜΑΤΕΥΣΗΣ</a:t>
            </a:r>
            <a:r>
              <a:rPr lang="en" sz="2800"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Ο ΔΙΑΠΡΑΓΜΑΤΕΥΤΗΣ ΕΠΙΚΟΙΝΩΝΕΙ Μ᾽ ΕΝΑ ΑΚΟΜΗ ΠΙΟ «ΛΕΠΤΟ» ΜΕΣΟ, ΠΟΥ ΔΕΝ ΜΕΤΑΔΙΔΕΙ ΟΠΤΙΚΑ ΚΑΙ ΛΕΚΤΙΚΑ-ΗΧΗΤΙΚΑ ΜΗΝΥΜΑΤΑ. ΓΙΑ ΤΗΝ ΠΙΟ ΑΠΟΤΕΛΕΣΜΑΤΙΚΗ ΔΙΕΞΑΓΩΓΗ ΤΩΝ ΔΙΑΠΡΑΓΜΑΤΕΥΣΕΩΝ ΜΕΣΩ ΗΛΕΚΤΡΟΝΙΚΟΥ ΤΑΧΥΔΡΟΜΕΙΟΥ, Ο ΔΙΑΠΡΑΓΜΑΤΕΥΤΗΣ ΘΑ ΠΡΕΠΕΙ:</a:t>
            </a:r>
          </a:p>
        </p:txBody>
      </p:sp>
    </p:spTree>
    <p:extLst>
      <p:ext uri="{BB962C8B-B14F-4D97-AF65-F5344CB8AC3E}">
        <p14:creationId xmlns:p14="http://schemas.microsoft.com/office/powerpoint/2010/main" val="292312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66334" y="169333"/>
            <a:ext cx="9101666" cy="88900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64733" y="1397000"/>
            <a:ext cx="9017000" cy="4614333"/>
          </a:xfrm>
        </p:spPr>
        <p:txBody>
          <a:bodyPr>
            <a:noAutofit/>
          </a:bodyPr>
          <a:lstStyle/>
          <a:p>
            <a:pPr marL="457200" indent="-457200" algn="just">
              <a:buFontTx/>
              <a:buChar char="-"/>
            </a:pPr>
            <a:r>
              <a:rPr lang="el-GR" sz="2800" dirty="0">
                <a:latin typeface="Times New Roman" panose="02020603050405020304" pitchFamily="18" charset="0"/>
                <a:cs typeface="Times New Roman" panose="02020603050405020304" pitchFamily="18" charset="0"/>
              </a:rPr>
              <a:t>ΝΑ ΣΤΕΛΝΕΙ ΞΕΚΑΘΑΡΑ ΤΑ ΜΗΝΥΜΑΤΑ ΤΟΥ ΜΕ ΕΜΦΑΝΙΣΗ ΣΤΗ ΓΡΑΜΜΗ ΤΙΤΛΟΥ ΤΗΣ ΑΛΛΗΛΟΓΡΑΦΙΑΣ. </a:t>
            </a:r>
          </a:p>
          <a:p>
            <a:pPr marL="457200" indent="-457200" algn="just">
              <a:buFontTx/>
              <a:buChar char="-"/>
            </a:pPr>
            <a:r>
              <a:rPr lang="el-GR" sz="2800" dirty="0">
                <a:latin typeface="Times New Roman" panose="02020603050405020304" pitchFamily="18" charset="0"/>
                <a:cs typeface="Times New Roman" panose="02020603050405020304" pitchFamily="18" charset="0"/>
              </a:rPr>
              <a:t>ΝΑ ΞΕΚΙΝΑ ΤΑ ΜΗΝΥΜΑΤΑ Μ᾽ ΕΝΑ ΕΠΙΣΗΜΟ ΧΑΙΡΕΤΙΣΜΟ ΠΡΟΣ ΤΗΝ ΑΛΛΗ ΠΛΕΥΡΑ. </a:t>
            </a:r>
          </a:p>
          <a:p>
            <a:pPr marL="457200" indent="-457200" algn="just">
              <a:buFontTx/>
              <a:buChar char="-"/>
            </a:pPr>
            <a:r>
              <a:rPr lang="el-GR" sz="2800" dirty="0">
                <a:latin typeface="Times New Roman" panose="02020603050405020304" pitchFamily="18" charset="0"/>
                <a:cs typeface="Times New Roman" panose="02020603050405020304" pitchFamily="18" charset="0"/>
              </a:rPr>
              <a:t>ΝΑ ΟΡΙΖΕΙ ΤΙΣ ΣΗΜΑΝΤΙΚΕΣ ΔΗΛΩΣΕΙΣ ΣΤΟ ΠΡΩΤΟ ΜΕΡΟΣ ΤΗΣ ΑΛΛΗΛΟΓΡΑΦΙΑΣ, ΜΕ ΣΚΟΠΟ ΤΗΝ ΕΥΛΗΠΤΗ ΚΑΤΑΝΟΗΣΗ ΑΠΟ ΤΗΝ ΑΛΛΗ ΠΛΕΥΡΑ. </a:t>
            </a:r>
          </a:p>
        </p:txBody>
      </p:sp>
    </p:spTree>
    <p:extLst>
      <p:ext uri="{BB962C8B-B14F-4D97-AF65-F5344CB8AC3E}">
        <p14:creationId xmlns:p14="http://schemas.microsoft.com/office/powerpoint/2010/main" val="82964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66334" y="169333"/>
            <a:ext cx="9101666" cy="86360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744134" y="1684867"/>
            <a:ext cx="8043334" cy="4572000"/>
          </a:xfrm>
        </p:spPr>
        <p:txBody>
          <a:bodyPr>
            <a:noAutofit/>
          </a:bodyPr>
          <a:lstStyle/>
          <a:p>
            <a:pPr marL="457200" indent="-457200" algn="just">
              <a:buFontTx/>
              <a:buChar char="-"/>
            </a:pPr>
            <a:r>
              <a:rPr lang="el-GR" sz="2800" dirty="0">
                <a:latin typeface="Times New Roman" panose="02020603050405020304" pitchFamily="18" charset="0"/>
                <a:cs typeface="Times New Roman" panose="02020603050405020304" pitchFamily="18" charset="0"/>
              </a:rPr>
              <a:t>ΝΑ ΟΡΙΖΕΙ ΛΕΠΤΟΜΕΡΕΙΕΣ ΑΝΑΦΟΡΙΚΑ ΜΕ ΤΙΣ ΑΡΧΙΚΕΣ ΤΟΥ ΔΗΛΩΣΕΙΣ. </a:t>
            </a:r>
          </a:p>
          <a:p>
            <a:pPr marL="457200" indent="-457200" algn="just">
              <a:buFontTx/>
              <a:buChar char="-"/>
            </a:pPr>
            <a:r>
              <a:rPr lang="el-GR" sz="2800" dirty="0">
                <a:latin typeface="Times New Roman" panose="02020603050405020304" pitchFamily="18" charset="0"/>
                <a:cs typeface="Times New Roman" panose="02020603050405020304" pitchFamily="18" charset="0"/>
              </a:rPr>
              <a:t>ΝΑ ΔΙΑΤΗΡΕΙ ΣΥΝΤΟΜΙΑ ΚΑΙ ΣΑΦΗΝΕΙΑ ΓΙΑ ΤΗ ΔΙΕΥΚΟΛΥΝΣΗ ΤΗΣ ΤΗΣ ΕΠΙΚΟΙΝΩΝΙΑΣ. </a:t>
            </a:r>
          </a:p>
          <a:p>
            <a:pPr marL="457200" indent="-457200" algn="just">
              <a:buFontTx/>
              <a:buChar char="-"/>
            </a:pPr>
            <a:r>
              <a:rPr lang="el-GR" sz="2800" dirty="0">
                <a:latin typeface="Times New Roman" panose="02020603050405020304" pitchFamily="18" charset="0"/>
                <a:cs typeface="Times New Roman" panose="02020603050405020304" pitchFamily="18" charset="0"/>
              </a:rPr>
              <a:t>ΝΑ ΕΛΕΓΧΕΙ ΚΑΛΑ ΤΟ ΜΗΝΥΜΑ ΠΡΙΝ ΦΤΑΣΕΙ ΣΤΟΝ ΔΕΚΤΗ (ΣΑΦΗΝΕΙΑ ΓΡΑΠΤΟΥ ΛΟΓΟΥ, ΣΥΝΤΑΞΗ, ΓΡΑΜΜΑΤΙΚΗ, ΕΚΦΡΑΣΗ, ΑΠΟΦΥΓΗ ΠΑΡΑΝΟΗΣΕΩΝ). </a:t>
            </a:r>
          </a:p>
        </p:txBody>
      </p:sp>
    </p:spTree>
    <p:extLst>
      <p:ext uri="{BB962C8B-B14F-4D97-AF65-F5344CB8AC3E}">
        <p14:creationId xmlns:p14="http://schemas.microsoft.com/office/powerpoint/2010/main" val="280936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922867" y="1388533"/>
            <a:ext cx="10202333" cy="5283199"/>
          </a:xfrm>
        </p:spPr>
        <p:txBody>
          <a:bodyPr>
            <a:noAutofit/>
          </a:bodyPr>
          <a:lstStyle/>
          <a:p>
            <a:pPr algn="just"/>
            <a:r>
              <a:rPr lang="el-GR" sz="2800" dirty="0">
                <a:latin typeface="Times New Roman" panose="02020603050405020304" pitchFamily="18" charset="0"/>
                <a:cs typeface="Times New Roman" panose="02020603050405020304" pitchFamily="18" charset="0"/>
              </a:rPr>
              <a:t>ΣΤΗΝ ΔΙΑΠΡΑΓΜΑΤΕΥΣΗ ΜΕΣΩ ΗΛΕΚΤΡΟΝΙΚΟΥ ΤΑΧΥΔΡΟΜΕΙΟΥ ΠΡΕΠΕΙ ΝΑ ΕΙΝΑΙ ΞΕΚΑΘΑΡΗ Η ΕΠΙΔΙΩΞΗ Η Η ΑΠΑΙΤΗΣΗ ΠΟΥ ΚΑΘΕ ΦΟΡΑ ΕΧΕΙ Ο ΔΙΑΠΡΑΓΜΑΤΕΥΤΗΣ ΑΠΟ ΤΗΝ ΑΛΛΗ ΠΛΕΥΡΑ.</a:t>
            </a:r>
          </a:p>
          <a:p>
            <a:pPr algn="just"/>
            <a:r>
              <a:rPr lang="el-GR" sz="2800" dirty="0">
                <a:latin typeface="Times New Roman" panose="02020603050405020304" pitchFamily="18" charset="0"/>
                <a:cs typeface="Times New Roman" panose="02020603050405020304" pitchFamily="18" charset="0"/>
              </a:rPr>
              <a:t>3. ΔΙΑ ΖΩΣΗΣ ΔΙΑΠΡΟΣΩΠΙΚΗ ΔΙΑΠΡΑΓΜΑΤΕΥΣΗ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ΣΥΜΦΩΝΑ ΜΕ ΕΡΕΥΝΕΣ ΔΙΑΠΙΣΤΩΝΕΤΑΙ ΟΤΙ ΠΕΡΙΠΟΥ ΤΟ 50% ΤΩΝ ΔΙΑΠΡΑΓΜΑΤΕΥΣΕΩΝ ΜΕΣΩ ΗΛΕΚΤΡΟΝΙΚΟΥ ΤΑΧΥΔΡΟΜΕΙΟΥ ΚΑΤΑΛΗΓΟΥΝ ΣΕ ΑΔΙΕΞΟΔΟ. ΤΟ 19% ΤΗΣ ΔΙΑ ΖΩΣΗΣ ΔΙΑΠΡΟΣΩΠΙΚΗΣ ΔΙΑΠΡΑΓΜΑΤΕΥΣΗΣ ΕΧΕΙ ΑΠΟΤΥΧΙΑ. ΣΤΙΣ ΔΙΑΠΡΑΓΜΑΤΕΥΣΕΙΣ Η ΠΡΟΣΩΠΙΚΗ ΕΠΑΦΗ ΕΙΝΑΙ ΣΠΟΥΔΑΙΑ ΚΑΙ ΑΝΩΤΕΡΗ ΑΠΟ ΟΛΑ ΤΑ ΜΕΣΑ ΕΠΙΚΟΙΝΩΝΙΑΣ.</a:t>
            </a:r>
          </a:p>
        </p:txBody>
      </p:sp>
    </p:spTree>
    <p:extLst>
      <p:ext uri="{BB962C8B-B14F-4D97-AF65-F5344CB8AC3E}">
        <p14:creationId xmlns:p14="http://schemas.microsoft.com/office/powerpoint/2010/main" val="110408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84867" y="135467"/>
            <a:ext cx="8983132" cy="575733"/>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474133" y="711200"/>
            <a:ext cx="10871199" cy="6002867"/>
          </a:xfrm>
        </p:spPr>
        <p:txBody>
          <a:bodyPr>
            <a:noAutofit/>
          </a:bodyPr>
          <a:lstStyle/>
          <a:p>
            <a:pPr algn="just"/>
            <a:r>
              <a:rPr lang="el-GR" sz="2800" dirty="0">
                <a:latin typeface="Times New Roman" panose="02020603050405020304" pitchFamily="18" charset="0"/>
                <a:cs typeface="Times New Roman" panose="02020603050405020304" pitchFamily="18" charset="0"/>
              </a:rPr>
              <a:t>ΣΤΗ ΔΙΑ ΖΩΣΗΣ ΔΙΑΠΡΟΣΩΠΙΚΗ ΔΙΑΠΡΑΓΜΑΤΕΥΣΗ Ο ΔΙΑΠΡΑΓΜΑΤΕΥΤΗΣ ΠΑΡΑΤΗΡΕΙ ΤΟΝ ΑΛΛΟ ΜΕΡΟΣ. ΣΥΓΚΕΚΡΙΜΕΝΑ, ΠΑΡΑΤΗΡΕΙ ΤΗ ΓΛΩΣΣΑ ΤΟΥ ΣΩΜΑΤΟΣ ΤΟΥ ΚΑΙ ΤΙΣ ΑΝΤΙΔΡΑΣΕΙΣ ΤΟΥ ΤΟΝ ΠΑΡΟΝΤΑ ΧΡΟΝΟ. ΑΝΤΙΔΡΑ ΑΝΑΛΟΓΑ ΚΑΙ ΠΙΟ ΑΜΕΣΑ, ΕΦΟΣΟΝ ΔΙΑΘΕΤΕΙ ΑΜΕΣΑ ΣΥΜΠΕΡΑΣΜΑΤΑ ΓΙΑ ΤΟ ΑΛΛΟ ΜΕΡΟΣ ΚΑΙ ΤΙΣ ΠΡΟΘΕΣΕΙΣ ΤΟΥ. ΣΤΗ ΔΙΑ ΖΩΣΗΣ ΔΙΑΠΡΟΣΩΠΙΚΗ ΔΙΑΠΡΑΓΜΑΤΕΥΣΗ Ο ΔΙΑΠΡΑΓΜΑΤΕΥΤΗΣ ΕΧΕΙ ΤΗ ΔΥΝΑΤΟΤΗΤΑ ΝΑ ΔΙΑΚΡΙΝΕΙ ΑΝ ΤΟ ΑΛΛΟ ΠΡΟΣΩΠΟ ΤΟΝ ΚΟΙΤΑ ΣΤΑ ΜΑΤΙΑ Η ΑΠΟΦΕΥΓΕΙ ΤΗΝ ΕΠΑΦΗ ΜΕ ΤΑ ΜΑΤΙΑ. Η ΟΠΤΙΚΗ ΕΠΑΦΗ ΚΑΙ Η ΦΥΣΙΚΗ ΠΑΡΟΥΣΙΑ ΤΩΝ ΔΥΟ ΜΕΡΩΝ ΕΙΝΑΙ ΕΝΑ ΣΗΜΑΝΤΙΚΟ ΠΛΕΟΝΕΚΤΗΜΑ ΠΟΥ ΔΥΣΚΟΛΑ ΑΝΤΙΚΑΘΙΣΤΑΤΑΙ, ΔΙΟΤΙ ΠΡΟΚΕΙΤΑΙ ΓΙΑ ΜΙΑ ΑΠΤΗ ΖΩΝΤΑΝΗ ΔΙΑΔΙΚΑΣΙΑ ΕΠΙΚΟΙΝΩΝΙΑΣ.</a:t>
            </a:r>
          </a:p>
        </p:txBody>
      </p:sp>
    </p:spTree>
    <p:extLst>
      <p:ext uri="{BB962C8B-B14F-4D97-AF65-F5344CB8AC3E}">
        <p14:creationId xmlns:p14="http://schemas.microsoft.com/office/powerpoint/2010/main" val="248658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016000" y="1329267"/>
            <a:ext cx="9652000" cy="4775200"/>
          </a:xfrm>
        </p:spPr>
        <p:txBody>
          <a:bodyPr>
            <a:noAutofit/>
          </a:bodyPr>
          <a:lstStyle/>
          <a:p>
            <a:pPr algn="just"/>
            <a:r>
              <a:rPr lang="el-GR" sz="2800" b="1" dirty="0">
                <a:latin typeface="Times New Roman" panose="02020603050405020304" pitchFamily="18" charset="0"/>
                <a:cs typeface="Times New Roman" panose="02020603050405020304" pitchFamily="18" charset="0"/>
              </a:rPr>
              <a:t>ΕΜΠΟΔΙΑ ΣΤΗ ΔΙΑΠΡΑΓΜΑΤΕΥΣΗ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ΑΣΑΦΕΙΣ ΣΤΟΧΟΙ. Ο ΣΤΟΧΟΣ ΚΑΘΟΡΙΖΕΤΑΙ ΑΠΟ ΤΗΝ ΕΠΙΧΕΙΡΗΣΗ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ΟΡΓΑΝΙΣΜΟ. ΤΟΝ ΤΡΟΠΟ ΤΟΝ ΕΠΙΛΕΓΕΙ ΚΑΙ ΤΟΝ ΔΙΑΜΟΡΦΩΝΕΙ Ο ΔΙΑΠΡΑΓΜΑΤΕΥΤΗΣ ΩΣ ΔΙΑΜΕΣΟΛΑΒΗΤΗΣ ΚΑΙ ΕΙΔΙΚΟΣ ΣΥΝΤΕΛΕΣΤΗΣ. </a:t>
            </a:r>
          </a:p>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ΚΑΚΗ ΕΠΙΛΟΓΗ ΧΡΟΝΟΥ ΚΑΙ ΧΩΡΟΥ ΓΙΑ ΤΗ ΔΙΕΝΕΡΓΕΙΑ ΤΗΣ ΕΠΙΚΟΙΝΩΝΙΑΣ ΑΝΑΜΕΣΑ ΣΤΑ ΜΕΡΗ.</a:t>
            </a:r>
          </a:p>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ΕΛΛΕΙΨΗ ΕΝΔΙΑΦΕΡΟΝΤΟΣ. ΔΕΝ ΔΕΙΧΝΟΥΝ ΝΑ ΕΙΝΑΙ ΣΤΟ ΧΩΡΟ ΓΙΑ ΤΟΝ ΣΚΟΠΟ ΠΟΥ ΠΗΓΑΝ.</a:t>
            </a:r>
          </a:p>
        </p:txBody>
      </p:sp>
    </p:spTree>
    <p:extLst>
      <p:ext uri="{BB962C8B-B14F-4D97-AF65-F5344CB8AC3E}">
        <p14:creationId xmlns:p14="http://schemas.microsoft.com/office/powerpoint/2010/main" val="95393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42533" y="127001"/>
            <a:ext cx="9025466" cy="6096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601133" y="990600"/>
            <a:ext cx="10507134" cy="5503333"/>
          </a:xfrm>
        </p:spPr>
        <p:txBody>
          <a:bodyPr>
            <a:noAutofit/>
          </a:bodyPr>
          <a:lstStyle/>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ΑΜΕΣΑ ΒΙΑΣΤΙΚΑ ΣΥΜΠΕΡΑΣΜΑΤΑ. ΕΛΛΕΙΨΗ ΥΠΟΜΟΝΗΣ ΚΑΙ ΕΥΓΕΝΕΙΑΣ ΝΑ ΑΚΟΥΣΟΥΝ ΚΑΙ ΝΑ ΖΗΤΗΣΟΥΝ ΔΙΕΥΚΡΙΝΗΣΕΙΣ. </a:t>
            </a:r>
          </a:p>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ΠΡΟΚΑΤΑΛΗΨΕΙΣ ΑΝΑΦΟΡΙΚΑ ΜΕ ΤΗΝ ΙΔΙΟΤΗΤΑ Η ΤΑ ΠΙΣΤΕΥΩ ΤΩΝ ΑΛΛΩΝ ΠΡΟΚΑΛΟΥΝ ΣΤΕΡΕΟΤΥΠΑ ΣΤΗΝ ΕΠΙΚΟΙΝΩΝΙΑ.</a:t>
            </a:r>
          </a:p>
          <a:p>
            <a:pPr marL="342900" indent="-342900" algn="just">
              <a:buFont typeface="Wingdings" pitchFamily="2" charset="2"/>
              <a:buChar char="Ø"/>
            </a:pPr>
            <a:r>
              <a:rPr lang="el-GR" sz="2800" dirty="0">
                <a:latin typeface="Times New Roman" panose="02020603050405020304" pitchFamily="18" charset="0"/>
                <a:cs typeface="Times New Roman" panose="02020603050405020304" pitchFamily="18" charset="0"/>
              </a:rPr>
              <a:t>ΚΑΘΕ ΔΙΑΠΡΑΓΜΑΤΕΥΤΗΣ ΠΡΕΠΕΙ ΝΑ ΕΠΙΚΕΝΤΡΩΝΕΤΑΙ ΣΤΑ ΕΠΙΧΕΙΡΗΜΑΤΑ ΚΑΙ ΣΤΗ ΛΥΣΗ ΠΟΥ ΠΡΟΤΕΙΝΕΙ Ο ΕΚΑΣΤΟΤΕ ΑΛΛΟΣ ΔΙΑΠΡΑΓΜΑΤΕΥΤΗΣ, ΧΩΡΙΣ ΝΑ ΕΠΗΡΕΑΖΕΤΑΙ ΑΠΟ ΚΟΙΝΩΝΙΚΟΥΣ Η ΠΟΛΙΤΙΚΟΥΣ ΠΑΡΑΓΟΝΤΕΣ, ΟΠΩΣ ΤΗΝ ΚΑΤΑΓΩΓΗ, ΤΗ ΘΡΗΣΚΕΙΑ, ΤΗΝ ΠΟΛΙΤΙΚΗ ΤΟΠΟΘΕΤΗΣΗ, ΤΟ ΦΥΛΟ ΤΟΥ ΑΛΛΟΥ.</a:t>
            </a:r>
          </a:p>
        </p:txBody>
      </p:sp>
    </p:spTree>
    <p:extLst>
      <p:ext uri="{BB962C8B-B14F-4D97-AF65-F5344CB8AC3E}">
        <p14:creationId xmlns:p14="http://schemas.microsoft.com/office/powerpoint/2010/main" val="377627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727200" y="76200"/>
            <a:ext cx="8923866" cy="6942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22400" y="1159932"/>
            <a:ext cx="9406467" cy="4572001"/>
          </a:xfrm>
        </p:spPr>
        <p:txBody>
          <a:bodyPr>
            <a:noAutofit/>
          </a:bodyPr>
          <a:lstStyle/>
          <a:p>
            <a:pPr algn="just"/>
            <a:r>
              <a:rPr lang="el-GR" sz="2800" b="1" dirty="0">
                <a:latin typeface="Times New Roman" panose="02020603050405020304" pitchFamily="18" charset="0"/>
                <a:cs typeface="Times New Roman" panose="02020603050405020304" pitchFamily="18" charset="0"/>
              </a:rPr>
              <a:t>ΠΡΟΫΠΟΘΕΣΕΙΣ ΓΙΑ ΚΑΛΗ  ΔΙΑΠΡΑΓΜΑΤΕΥΤΙΚΗ ΕΚΒΑΣΗ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ΕΠΙΜΟΝΗ ΣΤΟ ΣΤΟΧΟ ΚΑΙ ΑΞΙΟΛΟΓΗΣΗ ΤΩΝ ΑΝΤΙ-ΠΡΟΤΑΣΕΩΝ ΤΗΣ ΑΛΛΗΣ ΠΛΕΥΡΑΣ </a:t>
            </a: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ΔΗΜΙΟΥΡΓΙΑ ΚΛΙΜΑΤΟΣ ΜΗ ΒΙΑΙΗΣ ΕΠΙΚΟΙΝΩΝΙΑΣ ΚΑΙ ΕΠΙΧΕΙΡΗΜΑΤΟΛΟΓΙΑΣ, ΤΕΚΜΗΡΙΩΜΕΝΗ ΣΕ ΣΤΑΤΙΣΤΙΚΕΣ ΚΑΙ ΠΡΑΓΜΑΤΙΚΑ ΓΕΓΟΝΟΤΑ </a:t>
            </a:r>
          </a:p>
        </p:txBody>
      </p:sp>
    </p:spTree>
    <p:extLst>
      <p:ext uri="{BB962C8B-B14F-4D97-AF65-F5344CB8AC3E}">
        <p14:creationId xmlns:p14="http://schemas.microsoft.com/office/powerpoint/2010/main" val="227624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727200" y="76200"/>
            <a:ext cx="8923866" cy="6942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2015067" y="1676400"/>
            <a:ext cx="8805333" cy="4842932"/>
          </a:xfrm>
        </p:spPr>
        <p:txBody>
          <a:bodyPr>
            <a:noAutofit/>
          </a:bodyPr>
          <a:lstStyle/>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ΕΠΑΝΕΞΕΤΑΣΗ ΝΕΩΝ ΣΤΟΧΩΝ ΠΟΥ ΠΡΟΚΥΠΤΟΥΝ ΣΤΗ ΔΙΑΡΚΕΙΑ ΤΩΝ ΔΙΑΠΡΑΓΜΑΤΕΥΣΕΩΝ, ΜΕ ΣΚΟΠΟ ΤΗΝ ΕΥΡΕΣΗ ΜΙΑΣ ΙΔΑΝΙΚΗΣ ΑΠΟΔΕΚΤΗΣ ΚΑΙ ΑΠΟ ΤΑ ΔΥΟ ΜΕΡΗ ΛΥΣΗΣ</a:t>
            </a: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ΣΤΡΑΤΗΓΙΚΗ ΤΩΝ ΣΤΟΧΩΝ ΜΕ ΠΝΕΥΜΑΤΙΚΗ ΕΓΡΗΓΟΡΣΗ, ΕΙΛΙΚΡΙΝΕΙΑ ΚΑΙ ΑΥΤΟΕΛΕΓΧΟ (ΔΙΑΧΕΙΡΙΣΗ ΤΟΥ ΘΥΜΟΥ ΚΑΙ ΑΠΡΟΣΜΕΝΩΝ ΣΥΜΠΕΡΙΦΟΡΩΝ).</a:t>
            </a:r>
          </a:p>
        </p:txBody>
      </p:sp>
    </p:spTree>
    <p:extLst>
      <p:ext uri="{BB962C8B-B14F-4D97-AF65-F5344CB8AC3E}">
        <p14:creationId xmlns:p14="http://schemas.microsoft.com/office/powerpoint/2010/main" val="303461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118533"/>
            <a:ext cx="9056175" cy="5672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13933" y="1312333"/>
            <a:ext cx="9160934" cy="4648200"/>
          </a:xfrm>
        </p:spPr>
        <p:txBody>
          <a:bodyPr>
            <a:noAutofit/>
          </a:bodyPr>
          <a:lstStyle/>
          <a:p>
            <a:pPr algn="just"/>
            <a:r>
              <a:rPr lang="el-GR" sz="2800" b="1" dirty="0">
                <a:latin typeface="Times New Roman" panose="02020603050405020304" pitchFamily="18" charset="0"/>
                <a:cs typeface="Times New Roman" panose="02020603050405020304" pitchFamily="18" charset="0"/>
              </a:rPr>
              <a:t>ΕΥΕΛΙΞΙΑ ΓΙΑ ΚΑΛΗ ΔΙΑΠΡΑΓΜΑΤΕΥΣΗ ΣΤΗΝ</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q"/>
            </a:pPr>
            <a:r>
              <a:rPr lang="el-GR" sz="2800" dirty="0">
                <a:latin typeface="Times New Roman" panose="02020603050405020304" pitchFamily="18" charset="0"/>
                <a:cs typeface="Times New Roman" panose="02020603050405020304" pitchFamily="18" charset="0"/>
              </a:rPr>
              <a:t>ΕΞΕΥΡΕΣΗ ΝΕΩΝ ΛΥΣΕΩΝ ΚΑΙ ΣΤΡΑΤΗΓΙΚΩΝ ΑΝΑΛΟΓΑ ΜΕ ΤΙΣ ΑΝΑΓΚΕΣ</a:t>
            </a:r>
          </a:p>
          <a:p>
            <a:pPr marL="457200" indent="-457200" algn="just">
              <a:buFont typeface="Wingdings" pitchFamily="2" charset="2"/>
              <a:buChar char="q"/>
            </a:pPr>
            <a:r>
              <a:rPr lang="el-GR" sz="2800" dirty="0">
                <a:latin typeface="Times New Roman" panose="02020603050405020304" pitchFamily="18" charset="0"/>
                <a:cs typeface="Times New Roman" panose="02020603050405020304" pitchFamily="18" charset="0"/>
              </a:rPr>
              <a:t> ΔΗΜΙΟΥΡΓΙΚΗ ΑΝΤΑΠΟΚΡΙΣΗ ΤΟΥ ΔΙΑΠΡΑΓΜΑΤΕΥΤΗ ΣΕ ΧΡΟΝΙΚΕΣ ΔΕΣΜΕΥΣΕΙΣ</a:t>
            </a:r>
          </a:p>
          <a:p>
            <a:pPr marL="457200" indent="-457200" algn="just">
              <a:buFont typeface="Wingdings" pitchFamily="2" charset="2"/>
              <a:buChar char="q"/>
            </a:pPr>
            <a:r>
              <a:rPr lang="el-GR" sz="2800" dirty="0">
                <a:latin typeface="Times New Roman" panose="02020603050405020304" pitchFamily="18" charset="0"/>
                <a:cs typeface="Times New Roman" panose="02020603050405020304" pitchFamily="18" charset="0"/>
              </a:rPr>
              <a:t>ΜΕΤΑΤΡΟΠΗ ΤΩΝ ΠΡΟΒΛΗΜΑΤΩΝ ΣΕ ΝΕΕΣ ΕΥΚΑΙΡΙΕΣ ΓΙΑ ΔΙΑΠΡΑΓΜΑΤΕΥΣΗ</a:t>
            </a:r>
          </a:p>
        </p:txBody>
      </p:sp>
    </p:spTree>
    <p:extLst>
      <p:ext uri="{BB962C8B-B14F-4D97-AF65-F5344CB8AC3E}">
        <p14:creationId xmlns:p14="http://schemas.microsoft.com/office/powerpoint/2010/main" val="11297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08668" y="348713"/>
            <a:ext cx="9059332" cy="6757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016000" y="1193369"/>
            <a:ext cx="9651999" cy="5241298"/>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ΤΑ ΕΜΠΛΕΚΟΜΕΝΑ ΜΕΡΗ ΕΠΙΔΙΩΚΟΥΝ ΤΗΝ ΕΠΙΚΟΙΝΩΝΙΑ ΜΕ ΣΚΟΠΟ ΝΑ ΔΗΜΙΟΥΡΓΗΣΟΥΝ ΠΡΟΣΦΟΡΕΣ, ΑΝΤΙΠΡΟΣΦΟΡΕΣ, Η ΚΑΙ ΤΑ ΔΥΟ. Η ΕΠΙΤΕΥΞΗ ΤΗΣ ΣΥΜΦΩΝΙΑΣ ΟΡΙΣΤΙΚΟΠΟΙΕΙΤΑΙ, ΟΤΑΝ ΟΙ ΠΡΟΣΦΟΡΕΣ ΓΙΝΟΝΤΑΙ ΑΠΟΔΕΚΤΕΣ ΑΠΟ ΤΑ ΔΥΟ ΜΕΡΗ.</a:t>
            </a:r>
          </a:p>
          <a:p>
            <a:pPr algn="just"/>
            <a:r>
              <a:rPr lang="el-GR" sz="2800" dirty="0">
                <a:latin typeface="Times New Roman" panose="02020603050405020304" pitchFamily="18" charset="0"/>
                <a:cs typeface="Times New Roman" panose="02020603050405020304" pitchFamily="18" charset="0"/>
              </a:rPr>
              <a:t>Η ΔΙΑΠΡΑΓΜΑΤΕΥΣΗ ΘΕΩΡΕΙΤΑΙ ΩΣ ΜΙΑ ΣΤΡΑΤΗΓΙΚΗ ΣΥΖΗΤΗΣΗ ΜΕ ΣΤΟΧΟ ΝΑ ΕΠΙΛΥΣΕΙ ΕΝΑ ΠΡΟΒΛΗΜΑ, ΕΤΣΙ ΩΣΤΕ ΤΑ ΕΝΔΙΑΦΕΡΟΜΕΝΑ ΜΕΡΗ ΝΑ ΑΠΟΔΕΧΤΟΥΝ ΤΟ ΑΠΟΤΕΛΕΣΜΑ. ΣΤΗ ΔΙΑΠΡΑΓΜΑΤΕΥΣΗ ΚΑΘΕ ΣΥΜΒΑΛΛΟΜΕΝΟ ΜΕΡΟΣ ΕΠΙΔΙΩΚΕΙ ΝΑ ΠΕΙΣΕΙ ΤΟ ΑΛΛΟ ΝΑ ΑΠΟΔΕΧΤΕΙ ΤΗΝ ΑΠΟΨΗ ΤΟΥ ΚΑΙ ΤΑ ΒΑΣΙΚΑ ΤΗΣ ΣΗΜΕΙΑ.</a:t>
            </a:r>
          </a:p>
        </p:txBody>
      </p:sp>
    </p:spTree>
    <p:extLst>
      <p:ext uri="{BB962C8B-B14F-4D97-AF65-F5344CB8AC3E}">
        <p14:creationId xmlns:p14="http://schemas.microsoft.com/office/powerpoint/2010/main" val="258994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118533"/>
            <a:ext cx="9056175" cy="5672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47800" y="1422399"/>
            <a:ext cx="9127067" cy="4089401"/>
          </a:xfrm>
        </p:spPr>
        <p:txBody>
          <a:bodyPr>
            <a:noAutofit/>
          </a:bodyPr>
          <a:lstStyle/>
          <a:p>
            <a:pPr marL="457200" indent="-457200" algn="just">
              <a:buFont typeface="Wingdings" pitchFamily="2" charset="2"/>
              <a:buChar char="q"/>
            </a:pPr>
            <a:r>
              <a:rPr lang="el-GR" sz="2800" dirty="0">
                <a:latin typeface="Times New Roman" panose="02020603050405020304" pitchFamily="18" charset="0"/>
                <a:cs typeface="Times New Roman" panose="02020603050405020304" pitchFamily="18" charset="0"/>
              </a:rPr>
              <a:t>ΔΗΜΙΟΥΡΓΙΑ ΑΠΟΤΕΛΕΣΜΑΤΩΝ ΜΕ ΔΙΑΦΟΡΕΤΙΚΕΣ ΣΥΝΘΗΚΕΣ ΚΑΙ ΠΕΡΙΒΑΛΛΟΝ </a:t>
            </a:r>
          </a:p>
          <a:p>
            <a:pPr marL="457200" indent="-457200" algn="just">
              <a:buFont typeface="Wingdings" pitchFamily="2" charset="2"/>
              <a:buChar char="q"/>
            </a:pPr>
            <a:r>
              <a:rPr lang="el-GR" sz="2800" dirty="0">
                <a:latin typeface="Times New Roman" panose="02020603050405020304" pitchFamily="18" charset="0"/>
                <a:cs typeface="Times New Roman" panose="02020603050405020304" pitchFamily="18" charset="0"/>
              </a:rPr>
              <a:t>ΠΑΡΑΚΟΛΟΥΘΗΣΗ ΚΑΙ ΕΛΕΓΧΟΣ ΤΩΝ ΕΞΕΛΙΞΕΩΝ ΚΑΙ ΤΗΣ ΑΞΙΟΛΟΓΗΣΗΣ ΤΟΥΣ, ΣΤΟΧΕΥΟΝΤΑΣ ΣΤΗΝ ΠΡΟΣΑΡΜΟΓΗ ΣΕ ΝΕΕΣ ΜΕΤΑΒΑΛΛΟΜΕΝΕΣ ΣΥΝΘΗΚΕΣ</a:t>
            </a:r>
          </a:p>
        </p:txBody>
      </p:sp>
    </p:spTree>
    <p:extLst>
      <p:ext uri="{BB962C8B-B14F-4D97-AF65-F5344CB8AC3E}">
        <p14:creationId xmlns:p14="http://schemas.microsoft.com/office/powerpoint/2010/main" val="304680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7133" y="348713"/>
            <a:ext cx="9050866" cy="5995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939799" y="1126066"/>
            <a:ext cx="10473268" cy="5477933"/>
          </a:xfrm>
        </p:spPr>
        <p:txBody>
          <a:bodyPr>
            <a:noAutofit/>
          </a:bodyPr>
          <a:lstStyle/>
          <a:p>
            <a:pPr algn="just"/>
            <a:r>
              <a:rPr lang="el-GR" sz="2800" b="1" dirty="0">
                <a:latin typeface="Times New Roman" panose="02020603050405020304" pitchFamily="18" charset="0"/>
                <a:cs typeface="Times New Roman" panose="02020603050405020304" pitchFamily="18" charset="0"/>
              </a:rPr>
              <a:t>ΧΑΡΑΚΤΗΡΙΣΤΙΚΑ ΤΟΥ ΔΙΑΠΡΑΓΜΑΤΕΥΤΗ ΓΙΑ ΑΜΟΙΒΑΙΑ ΣΥΜΦΩΝΙΑ</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ΙΚΑΝΟΤΗΤΑ ΑΠΟΧΤΗΣΗΣ ΕΜΠΙΣΤΟΣΥΝΗΣ ΑΠΟ ΤΟ ΣΥΝΟΜΙΛΗΤΗ ΤΟΥ, ΜΕ ΒΑΣΗ ΤΗΝ ΑΝΑΛΥΤΙΚΗ ΕΠΙΧΕΙΡΗΜΑΤΟΛΟΓΙΑ ΤΟΥ</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ΕΝΕΡΓΗ ΑΚΡΟΑΣΗ ΚΑΙ ΣΥΝΕΡΓΑΣΙΑ ΜΕ ΤΟ ΑΛΛΟ ΜΕΡΟΣ.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ΣΑΦΗ ΑΝΤΙΛΗΨΗ ΓΙΑ ΤΟ ΠΡΟΒΛΗΜΑ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ΚΑΤΑΝΟΗΣΗ ΚΑΙ ΑΝΤΙΛΗΨΗ ΤΗΣ ΣΤΡΑΤΗΓΙΚΗΣ ΚΑΙ ΣΤΑΣΗΣ ΤΟΥ ΑΛΛΟΥ ΜΕΡΟΥΣ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ΕΥΚΟΛΟΠΡΟΣΑΡΜΟΣΤΟΣ ΣΤΗΝ ΠΟΡΕΙΑ ΤΩΝ ΣΥΖΗΤΗΣΕΩΝ</a:t>
            </a:r>
          </a:p>
        </p:txBody>
      </p:sp>
    </p:spTree>
    <p:extLst>
      <p:ext uri="{BB962C8B-B14F-4D97-AF65-F5344CB8AC3E}">
        <p14:creationId xmlns:p14="http://schemas.microsoft.com/office/powerpoint/2010/main" val="272619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7133" y="118533"/>
            <a:ext cx="9050866" cy="5842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041400" y="1346200"/>
            <a:ext cx="9541933" cy="4580467"/>
          </a:xfrm>
        </p:spPr>
        <p:txBody>
          <a:bodyPr>
            <a:noAutofit/>
          </a:bodyPr>
          <a:lstStyle/>
          <a:p>
            <a:pPr marL="342900" indent="-342900" algn="just">
              <a:buFont typeface="Wingdings" pitchFamily="2" charset="2"/>
              <a:buChar char="ü"/>
            </a:pPr>
            <a:r>
              <a:rPr lang="el-GR" sz="2800" dirty="0"/>
              <a:t>ΙΚΑΝΟΤΗΤΑ ΩΘΗΣΗΣ ΚΑΙ ΕΠΙΔΡΑΣΗΣ ΣΥΜΒΙΒΑΣΜΟΥ ΣΤΟ ΑΛΛΟ ΜΕΡΟΣ</a:t>
            </a:r>
          </a:p>
          <a:p>
            <a:pPr marL="342900" indent="-342900" algn="just">
              <a:buFont typeface="Wingdings" pitchFamily="2" charset="2"/>
              <a:buChar char="ü"/>
            </a:pPr>
            <a:r>
              <a:rPr lang="el-GR" sz="2800" dirty="0"/>
              <a:t>ΠΡΟΣΕΧΤΙΚΗ ΑΚΡΟΑΣΗ ΚΑΙ ΕΞΕΤΑΣΗ ΘΕΜΑΤΩΝ ΠΟΥ ΕΠΙΣΗΜΑΙΝΕΙ Ο ΑΛΛΟΣ ΩΣ ΣΗΜΑΝΤΙΚΑ. ΔΙΑΘΕΣΗ ΓΙΑ ΣΥΝΕΡΓΑΣΙΑ ΚΑΙ ΕΠΙΤΕΥΞΗ ΚΟΙΝΩΝ ΣΤΟΧΩΝ </a:t>
            </a:r>
          </a:p>
          <a:p>
            <a:pPr marL="342900" indent="-342900" algn="just">
              <a:buFont typeface="Wingdings" pitchFamily="2" charset="2"/>
              <a:buChar char="ü"/>
            </a:pPr>
            <a:r>
              <a:rPr lang="el-GR" sz="2800" dirty="0"/>
              <a:t>ΣΑΦΗ ΠΑΡΟΥΣΙΑΣΗ ΤΩΝ ΘΕΜΑΤΩΝ ΤΗΣ ΔΙΑΠΡΑΓΜΑΤΕΥΣΗΣ ΧΩΡΙΣ ΠΡΟΤΕΡΑΙΟΤΗΤΕΣ ΜΕ ΣΤΟΧΟ ΚΟΙΝΑ ΣΥΜΦΕΡΟΝΤΑ</a:t>
            </a:r>
          </a:p>
          <a:p>
            <a:pPr marL="342900" indent="-342900" algn="just">
              <a:buFont typeface="Wingdings" pitchFamily="2" charset="2"/>
              <a:buChar char="ü"/>
            </a:pPr>
            <a:endParaRPr lang="el-GR" sz="2800" dirty="0"/>
          </a:p>
        </p:txBody>
      </p:sp>
    </p:spTree>
    <p:extLst>
      <p:ext uri="{BB962C8B-B14F-4D97-AF65-F5344CB8AC3E}">
        <p14:creationId xmlns:p14="http://schemas.microsoft.com/office/powerpoint/2010/main" val="402317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7133" y="118533"/>
            <a:ext cx="9050866" cy="5842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380066" y="1439334"/>
            <a:ext cx="9829801" cy="4868334"/>
          </a:xfrm>
        </p:spPr>
        <p:txBody>
          <a:bodyPr>
            <a:noAutofit/>
          </a:bodyPr>
          <a:lstStyle/>
          <a:p>
            <a:pPr marL="342900" indent="-342900" algn="just">
              <a:buFont typeface="Wingdings" pitchFamily="2" charset="2"/>
              <a:buChar char="ü"/>
            </a:pPr>
            <a:r>
              <a:rPr lang="el-GR" sz="2800" dirty="0"/>
              <a:t>ΠΡΟΣΕΧΤΙΚΗ ΕΠΑΝΕΞΕΤΑΣΗ ΤΩΝ ΠΛΗΡΟΦΟΡΙΩΝ ΠΟΥ ΠΡΟΚΥΠΤΟΥΝ ΑΠΟ ΤΙΣ ΣΥΖΗΤΗΣΕΙΣ, ΩΣΤΕ ΝΑ ΕΠΙΤΕΥΧΘΟΥΝ ΣΥΜΒΙΒΑΣΜΟΙ.</a:t>
            </a:r>
          </a:p>
          <a:p>
            <a:pPr marL="342900" indent="-342900" algn="just">
              <a:buFont typeface="Wingdings" pitchFamily="2" charset="2"/>
              <a:buChar char="ü"/>
            </a:pPr>
            <a:r>
              <a:rPr lang="el-GR" sz="2800" dirty="0"/>
              <a:t>ΠΑΡΟΧΗ ΙΣΟΤΙΜΩΝ ΕΝΑΛΛΑΚΤΙΚΩΝ ΣΤΟ ΑΛΛΟ ΜΕΡΟΣ, ΜΕ ΣΤΟΧΟ ΤΗ ΔΥΝΑΤΟΤΗΤΑ ΤΗΣ ΕΠΙΛΟΓΗΣ</a:t>
            </a:r>
          </a:p>
          <a:p>
            <a:pPr marL="342900" indent="-342900" algn="just">
              <a:buFont typeface="Wingdings" pitchFamily="2" charset="2"/>
              <a:buChar char="ü"/>
            </a:pPr>
            <a:r>
              <a:rPr lang="el-GR" sz="2800" dirty="0"/>
              <a:t>ΙΚΑΝΟΤΗΤΑ ΑΝΑΠΡΟΣΑΡΜΟΓΗΣ ΤΩΝ ΕΝΑΛΛΑΚΤΙΚΩΝ ΤΟΥ ΠΡΟΤΑΣΕΩΝ, ΣΥΜΦΩΝΑ ΜΕ ΤΗΝ ΝΕΑ ΠΛΗΡΟΦΟΡΗΣΗ ΚΑΙ ΤΙΣ ΑΥΘΟΡΜΗΤΕΣ ΑΝΤΙΔΡΑΣΕΙΣ ΤΟΥ ΑΛΛΟΥ ΜΕΡΟΥΣ</a:t>
            </a:r>
          </a:p>
        </p:txBody>
      </p:sp>
    </p:spTree>
    <p:extLst>
      <p:ext uri="{BB962C8B-B14F-4D97-AF65-F5344CB8AC3E}">
        <p14:creationId xmlns:p14="http://schemas.microsoft.com/office/powerpoint/2010/main" val="281050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7133" y="348713"/>
            <a:ext cx="9050866" cy="59108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380068" y="1151467"/>
            <a:ext cx="9025466" cy="5393266"/>
          </a:xfrm>
        </p:spPr>
        <p:txBody>
          <a:bodyPr>
            <a:noAutofit/>
          </a:bodyPr>
          <a:lstStyle/>
          <a:p>
            <a:pPr algn="just"/>
            <a:r>
              <a:rPr lang="el-GR" sz="2800" b="1" dirty="0">
                <a:latin typeface="Times New Roman" panose="02020603050405020304" pitchFamily="18" charset="0"/>
                <a:cs typeface="Times New Roman" panose="02020603050405020304" pitchFamily="18" charset="0"/>
              </a:rPr>
              <a:t>ΚΡΙΤΗΡΙΑ ΑΝΤΙΛΗΠΤΙΚΟΤΗΤΑΣ ΤΩΝ ΣΥΜΦΕΡΟΝΤΩΝ ΤΟΥ ΑΛΛΟΥ ΜΕΡΟΥΣ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ΤΑ ΣΥΜΦΕΡΟΝΤΑ ΤΟΥΣ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ΤΟΝ ΑΠΩΤΕΡΟ ΣΤΟΧΟ ΤΟΥΣ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ΤΗ ΣΤΡΑΤΗΓΙΚΗ ΤΟΥΣ</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ΤΑ ΑΠΟΤΕΛΕΣΜΑΤΑ ΜΕΤΑ ΤΗΝ ΑΠΟΔΟΧΗ Ή ΑΠΟΡΡΙΨΗ ΤΩΝ ΕΝΑΛΛΑΚΤΙΚΩΝ ΠΡΟΤΑΣΕΩΝ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ΤΑ ΟΦΕΛΗ Η ΤΙΣ ΑΠΩΛΕΙΕΣ ΠΟΥ ΠΡΟΚΥΠΤΟΥΝ ΑΠΟ ΤΙΣ ΕΝΑΛΛΑΚΤΙΚΕΣ ΠΡΟΤΑΣΕΙΣ</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ΤΗΝ ΕΝΔΕΧΟΜΕΝΗ ΕΞΕΛΙΞΗ ΤΟΥΣ ΣΤΟ ΧΡΟΝΟ</a:t>
            </a:r>
          </a:p>
        </p:txBody>
      </p:sp>
    </p:spTree>
    <p:extLst>
      <p:ext uri="{BB962C8B-B14F-4D97-AF65-F5344CB8AC3E}">
        <p14:creationId xmlns:p14="http://schemas.microsoft.com/office/powerpoint/2010/main" val="101296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91734" y="348713"/>
            <a:ext cx="9076266" cy="70962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286934" y="1303866"/>
            <a:ext cx="9254066" cy="4936067"/>
          </a:xfrm>
        </p:spPr>
        <p:txBody>
          <a:bodyPr>
            <a:noAutofit/>
          </a:bodyPr>
          <a:lstStyle/>
          <a:p>
            <a:pPr algn="just"/>
            <a:r>
              <a:rPr lang="el-GR" sz="2800" b="1" dirty="0">
                <a:latin typeface="Times New Roman" panose="02020603050405020304" pitchFamily="18" charset="0"/>
                <a:cs typeface="Times New Roman" panose="02020603050405020304" pitchFamily="18" charset="0"/>
              </a:rPr>
              <a:t>ΜΕΘΟΔΟΙ ΔΙΑΠΡΑΓΜΑΤΕΥΣΗΣ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algn="just"/>
            <a:r>
              <a:rPr lang="en" sz="2800" dirty="0">
                <a:latin typeface="Times New Roman" panose="02020603050405020304" pitchFamily="18" charset="0"/>
                <a:cs typeface="Times New Roman" panose="02020603050405020304" pitchFamily="18" charset="0"/>
              </a:rPr>
              <a:t>WIN-WIN: </a:t>
            </a:r>
            <a:r>
              <a:rPr lang="el-GR" sz="2800" dirty="0">
                <a:latin typeface="Times New Roman" panose="02020603050405020304" pitchFamily="18" charset="0"/>
                <a:cs typeface="Times New Roman" panose="02020603050405020304" pitchFamily="18" charset="0"/>
              </a:rPr>
              <a:t>ΣΕ ΠΝΕΥΜΑ ΚΑΛΗΣ ΣΥΝΕΡΓΑΣΙΑΣ ΤΑ ΔΥΟ ΜΕΡΗ ΕΧΟΥΝ ΚΟΙΝΑ ΣΥΜΦΕΡΟΝΤΑ ΑΠΟ ΤΟ ΑΠΟΤΕΛΕΣΜΑ ΤΗΣ ΔΙΑΠΡΑΓΜΑΤΕΥΣΗΣ </a:t>
            </a:r>
          </a:p>
          <a:p>
            <a:pPr algn="just"/>
            <a:r>
              <a:rPr lang="en" sz="2800" dirty="0">
                <a:latin typeface="Times New Roman" panose="02020603050405020304" pitchFamily="18" charset="0"/>
                <a:cs typeface="Times New Roman" panose="02020603050405020304" pitchFamily="18" charset="0"/>
              </a:rPr>
              <a:t>WIN-LOSE: </a:t>
            </a:r>
            <a:r>
              <a:rPr lang="el-GR" sz="2800" dirty="0">
                <a:latin typeface="Times New Roman" panose="02020603050405020304" pitchFamily="18" charset="0"/>
                <a:cs typeface="Times New Roman" panose="02020603050405020304" pitchFamily="18" charset="0"/>
              </a:rPr>
              <a:t>Η ΜΙΑ ΠΛΕΥΡΑ ΑΠΟΛΑΜΒΑΝΕΙ ΤΟ ΘΕΤΙΚΟ ΑΠΟΤΕΛΕΣΜΑ </a:t>
            </a:r>
          </a:p>
          <a:p>
            <a:pPr algn="just"/>
            <a:r>
              <a:rPr lang="en" sz="2800" dirty="0">
                <a:latin typeface="Times New Roman" panose="02020603050405020304" pitchFamily="18" charset="0"/>
                <a:cs typeface="Times New Roman" panose="02020603050405020304" pitchFamily="18" charset="0"/>
              </a:rPr>
              <a:t>LOSE-LOSE: </a:t>
            </a:r>
            <a:r>
              <a:rPr lang="el-GR" sz="2800" dirty="0">
                <a:latin typeface="Times New Roman" panose="02020603050405020304" pitchFamily="18" charset="0"/>
                <a:cs typeface="Times New Roman" panose="02020603050405020304" pitchFamily="18" charset="0"/>
              </a:rPr>
              <a:t>ΥΠΟΧΩΡΗΣΗ ΚΑΙ ΤΩΝ ΔΥΟ ΜΕΡΩΝ, ΧΩΡΙΣ ΝΑ ΕΠΙΤΕΥΧΘΕΙ ΑΜΟΙΒΑΙΑ ΑΠΟΔΕΚΤΗ ΛΥΣΗ, ΠΟΥ ΗΤΑΝ Ο ΚΥΡΙΟΣ ΣΤΟΧΟΣ ΠΡΙΝ ΑΠΟ ΤΗΝ ΕΝΑΡΞΗ ΤΩΝ ΣΥΖΗΤΗΣΕΩΝ. </a:t>
            </a:r>
          </a:p>
        </p:txBody>
      </p:sp>
    </p:spTree>
    <p:extLst>
      <p:ext uri="{BB962C8B-B14F-4D97-AF65-F5344CB8AC3E}">
        <p14:creationId xmlns:p14="http://schemas.microsoft.com/office/powerpoint/2010/main" val="231531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49401" y="203201"/>
            <a:ext cx="9118600" cy="6434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728133" y="956733"/>
            <a:ext cx="10668000" cy="5613400"/>
          </a:xfrm>
        </p:spPr>
        <p:txBody>
          <a:bodyPr>
            <a:noAutofit/>
          </a:bodyPr>
          <a:lstStyle/>
          <a:p>
            <a:pPr algn="just"/>
            <a:r>
              <a:rPr lang="el-GR" sz="2800" b="1" dirty="0">
                <a:latin typeface="Times New Roman" panose="02020603050405020304" pitchFamily="18" charset="0"/>
                <a:cs typeface="Times New Roman" panose="02020603050405020304" pitchFamily="18" charset="0"/>
              </a:rPr>
              <a:t>ΜΕΘΟΔΟΙ ΠΟΥ ΔΙΑΚΡΙΝΟΥΝ ΤΟΥΣ ΔΙΑΠΡΑΓΜΑΤΕΥΤΕΣ ΚΑΤΑ ΤΗ ΔΙΑΡΚΕΙΑ ΤΩΝ ΣΥΖΗΤΗΣΕΩΝ</a:t>
            </a:r>
            <a:r>
              <a:rPr lang="en-US" sz="2800" b="1" dirty="0">
                <a:latin typeface="Times New Roman" panose="02020603050405020304" pitchFamily="18" charset="0"/>
                <a:cs typeface="Times New Roman" panose="02020603050405020304" pitchFamily="18" charset="0"/>
              </a:rPr>
              <a:t>:</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ΑΡΧΙΚΗ ΧΑΜΗΛΗ ΠΡΟΣΦΟΡΑ ΑΠΕΝΑΝΤΙ ΣΤΟ ΑΛΛΟ ΜΕΡΟΣ, ΜΕ ΣΤΟΧΟ ΤΗΝ ΠΑΡΑΠΛΑΝΗΣΗ ΤΗΣ, ΔΗΜΙΟΥΡΓΩΝΤΑΣ ΑΙΣΘΗΜΑ ΑΝΑΣΦΑΛΕΙΑΣ </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ΥΨΗΛΗ ΠΡΟΣΦΟΡΑ, ΜΕ ΣΤΟΧΟ ΤΗΝ ΕΞΑΛΕΙΨΗ ΤΟΥ ΑΝΤΑΓΩΝΙΣΜΟΥ ΚΑΙ ΤΗΝ ΕΠΑΝΕΞΕΤΑΣΗ ΤΩΝ ΟΡΩΝ ΣΥΜΦΩΝΙΑΣ ΣΤΟ ΜΕΛΛΟΝ</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ΕΠΙΘΕΤΙΚΗ ΑΡΧΙΚΗ ΣΤΑΣΗ, ΣΤΟΧΕΥΟΝΤΑΣ ΣΤΟΝ ΕΚΦΟΒΙΣΜΟ ΚΑΙ ΤΗΝ ΑΝΑΣΦΑΛΕΙΑ ΤΟΥ ΑΛΛΟΥ ΜΕΡΟΥΣ. ΑΥΤΟ ΣΥΝΗΘΩΣ ΣΥΜΒΑΙΝΕΙ, ΕΦΟΣΟΝ Ο ΔΙΑΠΡΑΓΜΑΤΕΥΤΗΣ ΕΜΦΑΝΙΖΕΤΑΙ ΧΑΛΑΡΟΣ.</a:t>
            </a:r>
          </a:p>
        </p:txBody>
      </p:sp>
    </p:spTree>
    <p:extLst>
      <p:ext uri="{BB962C8B-B14F-4D97-AF65-F5344CB8AC3E}">
        <p14:creationId xmlns:p14="http://schemas.microsoft.com/office/powerpoint/2010/main" val="234004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701800" y="169333"/>
            <a:ext cx="8966198" cy="5926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049868" y="999066"/>
            <a:ext cx="9736666" cy="5655734"/>
          </a:xfrm>
        </p:spPr>
        <p:txBody>
          <a:bodyPr>
            <a:noAutofit/>
          </a:bodyPr>
          <a:lstStyle/>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ΣΗΜΑΤΑ ΕΓΓΥΤΗΤΑΣ (ΓΛΩΣΣΑ ΤΟΥ ΣΩΜΑΤΟΣ) </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ΑΝΤΑΛΛΑΓΗ ΠΑΡΑΧΩΡΗΣΕΩΝ. ΑΜΟΙΒΑΙΕΣ ΠΑΡΑΧΩΡΗΣΕΙΣ ΤΩΝ ΔΥΟ ΜΕΡΩΝ. </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ΧΡΟΝΙΚΟΣ ΟΡΙΣΜΟΣ ΑΠΟ ΤΟΝ ΔΙΑΠΡΑΓΜΑΤΕΥΤΗ. ΣΤΟΧΟΣ ΝΑ ΔΥΣΚΟΛΕΨΕΙ Η ΘΕΣΗ ΤΟΥ ΑΛΛΟΥ, ΕΙΔΙΚΑ ΕΑΝ ΕΙΝΑΙ ΑΠΡΟΕΤΟΙΜΑΣΤΟΣ, ΩΣΤΕ ΝΑ ΣΥΜΦΩΝΗΣΕΙ ΓΙΑ ΤΗΝ ΠΡΟΤΕΙΝΟΜΕΝΗ ΛΥΣΗ, ΧΩΡΙΣ ΝΑ ΕΞΕΤΑΣΕΙ ΚΑΛΑ ΤΙΣ ΕΝΑΛΛΑΚΤΙΚΕΣ</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ΜΠΛΟΦΑ, ΩΣ ΕΝΕΡΓΕΙΑ ΤΩΝ ΔΙΑΠΡΑΓΜΑΤΕΥΤΩΝ ΜΕ ΣΤΟΧΟ ΝΑ ΑΠΟΠΡΟΣΑΝΑΤΟΛΙΣΟΥΝ ΤΟ ΑΛΛΟ ΜΕΡΟΣ ΝΑ ΚΕΡΔΙΣΟΥΝ ΤΗ ΝΙΚΗ ΜΕ ΤΗΝ ΕΞΑΠΑΤΗΣΗ ΤΟΥ ΑΛΛΟΥ ΜΕΡΟΥΣ</a:t>
            </a:r>
          </a:p>
        </p:txBody>
      </p:sp>
    </p:spTree>
    <p:extLst>
      <p:ext uri="{BB962C8B-B14F-4D97-AF65-F5344CB8AC3E}">
        <p14:creationId xmlns:p14="http://schemas.microsoft.com/office/powerpoint/2010/main" val="246410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710267" y="177801"/>
            <a:ext cx="89577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371600" y="1236133"/>
            <a:ext cx="8729133" cy="4436534"/>
          </a:xfrm>
        </p:spPr>
        <p:txBody>
          <a:bodyPr>
            <a:normAutofit fontScale="92500"/>
          </a:bodyPr>
          <a:lstStyle/>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ΣΙΩΠΗ ΕΙΝΑΙ ΕΝΑ ΠΟΛΥ ΙΣΧΥΡΟ ΕΡΓΑΛΕΙΟ. ΜΕ ΠΑΥΣΕΙΣ ΜΕΤΑ ΑΠΟ ΤΙΣ ΠΡΟΣΦΟΡΕΣ ΤΟΥ ΑΛΛΟΥ ΜΕΡΟΥΣ. ΕΚΕΙΝΗ ΤΗ ΧΡΟΝΙΚΗ ΣΤΙΓΜΗ ΟΙ ΔΙΑΠΡΑΓΜΑΤΕΥΤΕΣ ΕΚΜΑΙΕΥΟΥΝ ΠΕΡΙΣΣΟΤΕΡΕΣ ΠΛΗΡΟΦΟΡΙΕΣ, ΚΑΛΥΤΕΡΕΣ ΠΡΟΣΦΟΡΕΣ ΕΞΑΙΤΙΑΣ ΤΗΣ ΑΝΑΣΦΑΛΕΙΑΣ ΤΟΥ ΑΛΛΟΥ ΜΕΡΟΥΣ</a:t>
            </a:r>
          </a:p>
          <a:p>
            <a:pPr marL="457200" indent="-457200" algn="just">
              <a:buFont typeface="Wingdings" pitchFamily="2" charset="2"/>
              <a:buChar char="v"/>
            </a:pPr>
            <a:r>
              <a:rPr lang="el-GR" sz="2800" dirty="0">
                <a:latin typeface="Times New Roman" panose="02020603050405020304" pitchFamily="18" charset="0"/>
                <a:cs typeface="Times New Roman" panose="02020603050405020304" pitchFamily="18" charset="0"/>
              </a:rPr>
              <a:t>ΑΝΑΦΟΡΑ ΣΕ ΜΙΑ ΑΝΩΤΕΡΗ ΑΡΧΗ, ΜΕ ΣΤΟΧΟ ΝΑ ΝΙΩΣΕΙ ΑΝΑΣΦΑΛΕΙΑ ΤΟ ΑΛΛΟ ΜΕΡΟΣ ΚΑΙ ΝΑ ΚΕΡΔΙΣΕΙ ΧΡΟΝΟ ΓΙΑ ΤΗΝ ΑΝΑΛΥΣΗ ΤΗΣ ΚΑΤΑΣΤΑΣΗΣ. </a:t>
            </a:r>
          </a:p>
        </p:txBody>
      </p:sp>
    </p:spTree>
    <p:extLst>
      <p:ext uri="{BB962C8B-B14F-4D97-AF65-F5344CB8AC3E}">
        <p14:creationId xmlns:p14="http://schemas.microsoft.com/office/powerpoint/2010/main" val="417880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91734" y="348713"/>
            <a:ext cx="9076266" cy="5995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745067" y="1210733"/>
            <a:ext cx="9855200" cy="5130800"/>
          </a:xfrm>
        </p:spPr>
        <p:txBody>
          <a:bodyPr>
            <a:noAutofit/>
          </a:bodyPr>
          <a:lstStyle/>
          <a:p>
            <a:pPr algn="just"/>
            <a:r>
              <a:rPr lang="el-GR" sz="2800" b="1" dirty="0">
                <a:latin typeface="Times New Roman" panose="02020603050405020304" pitchFamily="18" charset="0"/>
                <a:cs typeface="Times New Roman" panose="02020603050405020304" pitchFamily="18" charset="0"/>
              </a:rPr>
              <a:t>ΠΡΟΫΠΟΘΕΣΕΙΣ ΓΙΑ ΤΗΝ ΕΜΠΙΣΤΟΣΥΝΗ ΚΑΙ ΤΗ ΦΗΜΗ ΤΟΥ ΔΙΑΠΡΑΓΜΑΤΕΥΤΗ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 ΔΕΝ ΑΠΟΚΑΛΥΠΤΕΙ ΛΕΠΤΟΜΕΡΕΙΣ ΠΛΗΡΟΦΟΡΙΕΣ ΣΤΟ ΑΛΛΟ ΜΕΡΟΣ, ΟΥΤΕ ΑΠΑΝΤΑ ΣΕ ΕΡΩΤΗΣΕΙΣ-ΠΑΓΙΔΕΣ ΠΟΥ ΟΔΗΓΟΥΝ ΣΤΟ ΨΕΜΑ </a:t>
            </a: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Η ΑΠΟΚΑΛΥΨΗ ΤΟΥ ΨΕΥΔΟΥΣ ΜΠΟΡΕΙ ΝΑ ΟΔΗΓΗΣΕΙ ΣΤΗ ΜΗ  ΕΠΙΤΕΥΞΗ ΤΗΣ ΔΙΑΠΡΑΓΜΑΤΕΥΣΗΣ</a:t>
            </a: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ΚΑΛΗ ΠΡΟΕΤΟΙΜΑΣΙΑ ΓΙΑ ΣΩΣΤΗ ΚΑΙ ΕΥΕΛΙΚΤΗ ΑΝΤΙΜΕΤΩΠΙΣΗ ΣΥΜΠΕΡΙΦΟΡΩΝ ΚΑΙ ΑΠΑΙΤΗΣΕΩΝ ΤΟΥ ΑΛΛΟΥ ΜΕΡΟΥΣ</a:t>
            </a:r>
          </a:p>
        </p:txBody>
      </p:sp>
    </p:spTree>
    <p:extLst>
      <p:ext uri="{BB962C8B-B14F-4D97-AF65-F5344CB8AC3E}">
        <p14:creationId xmlns:p14="http://schemas.microsoft.com/office/powerpoint/2010/main" val="20965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34067" y="152401"/>
            <a:ext cx="90339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193800" y="1261533"/>
            <a:ext cx="9550400" cy="5181600"/>
          </a:xfrm>
        </p:spPr>
        <p:txBody>
          <a:bodyPr>
            <a:noAutofit/>
          </a:bodyPr>
          <a:lstStyle/>
          <a:p>
            <a:pPr algn="just"/>
            <a:r>
              <a:rPr lang="el-GR" sz="2800" dirty="0">
                <a:latin typeface="Times New Roman" panose="02020603050405020304" pitchFamily="18" charset="0"/>
                <a:cs typeface="Times New Roman" panose="02020603050405020304" pitchFamily="18" charset="0"/>
              </a:rPr>
              <a:t>ΟΙ ΔΙΑΠΡΑΓΜΑΤΕΥΣΕΙΣ ΕΙΝΑΙ ΜΙΑ ΕΠΙΚΟΙΝΩΝΙΑΚΗ ΜΕΘΟΔΟΣ ΓΙΑ ΝΑ ΒΕΛΤΙΩΝΕΙ Ο ΑΝΘΡΩΠΟΣ ΤΙΣ ΣΧΕΣΕΙΣ ΤΟΥ ΜΕ ΤΟΥΣ ΑΛΛΟΥΣ, ΝΑ ΑΥΤΟΠΡΟΣΔΙΟΡΙΖΕΤΑΙ, ΝΑ ΚΑΘΟΡΙΖΟΥΝ ΤΑ ΔΙΑΠΡΑΓΜΑΤΕΥΟΜΕΝΑ ΜΕΡΗ ΤΟΥΣ ΣΤΟΧΟΥΣ ΤΟΥΣ ΚΑΙ ΝΑ ΚΑΤΑΣΤΡΩΝΟΥΝ ΤΙΣ ΣΤΡΑΤΗΓΙΚΕΣ ΤΟΥΣ. ΣΥΜΦΩΝΑ ΜΕ ΤΟΝ </a:t>
            </a:r>
            <a:r>
              <a:rPr lang="en" sz="2800" dirty="0">
                <a:latin typeface="Times New Roman" panose="02020603050405020304" pitchFamily="18" charset="0"/>
                <a:cs typeface="Times New Roman" panose="02020603050405020304" pitchFamily="18" charset="0"/>
              </a:rPr>
              <a:t>ABRAHAM MASLOW (1908-1970) </a:t>
            </a:r>
            <a:r>
              <a:rPr lang="el-GR" sz="2800" dirty="0">
                <a:latin typeface="Times New Roman" panose="02020603050405020304" pitchFamily="18" charset="0"/>
                <a:cs typeface="Times New Roman" panose="02020603050405020304" pitchFamily="18" charset="0"/>
              </a:rPr>
              <a:t>ΟΙ ΔΡΑΣΕΙΣ ΤΟΥ ΑΝΘΡΩΠΟΥ ΕΧΟΥΝ ΩΣ ΑΦΕΤΗΡΙΑ ΟΡΙΣΜΕΝΑ ΚΙΝΗΤΡΑ, ΜΕ ΣΤΟΧΟ ΤΗΝ ΙΚΑΝΟΠΟΙΗΣΗ ΤΩΝ ΑΝΑΓΚΩΝ ΤΟΥ. ΓΙΑ ΤΗΝ ΙΕΡΑΡΧΗΣΗ ΤΩΝ ΑΝΘΡΩΠΙΝΩΝ ΑΝΑΓΚΩΝ ΕΜΦΑΝΙΣΕ ΤΗ ΔΙΑΣΗΜΗ ΠΥΡΑΜΙΔΑ:</a:t>
            </a:r>
          </a:p>
        </p:txBody>
      </p:sp>
    </p:spTree>
    <p:extLst>
      <p:ext uri="{BB962C8B-B14F-4D97-AF65-F5344CB8AC3E}">
        <p14:creationId xmlns:p14="http://schemas.microsoft.com/office/powerpoint/2010/main" val="17145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91733" y="152401"/>
            <a:ext cx="9076267"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982133" y="889000"/>
            <a:ext cx="9999134" cy="5596467"/>
          </a:xfrm>
        </p:spPr>
        <p:txBody>
          <a:bodyPr>
            <a:noAutofit/>
          </a:bodyPr>
          <a:lstStyle/>
          <a:p>
            <a:pPr algn="just"/>
            <a:r>
              <a:rPr lang="el-GR" sz="2800" b="1" dirty="0">
                <a:latin typeface="Times New Roman" panose="02020603050405020304" pitchFamily="18" charset="0"/>
                <a:cs typeface="Times New Roman" panose="02020603050405020304" pitchFamily="18" charset="0"/>
              </a:rPr>
              <a:t>ΣΤΟΧΟΙ ΤΟΥ ΔΙΑΠΡΑΓΜΑΤΕΥΤΗ ΓΙΑ ΤΗΝ ΑΝΑΛΗΨΗ ΤΩΝ ΑΠΑΙΤΗΣΕΩΝ ΤΟΥ</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
            </a:pPr>
            <a:r>
              <a:rPr lang="el-GR" sz="2800" dirty="0">
                <a:latin typeface="Times New Roman" panose="02020603050405020304" pitchFamily="18" charset="0"/>
                <a:cs typeface="Times New Roman" panose="02020603050405020304" pitchFamily="18" charset="0"/>
              </a:rPr>
              <a:t>ΙΕΡΑΡΧΗΣΗ ΠΡΟΤΕΡΑΙΟΤΗΤΩΝ ΑΝΑΦΟΡΙΚΑ ΜΕ ΤΗΝ ΥΛΟΠΟΙΗΣΗ ΤΩΝ ΑΠΑΙΤΗΣΕΩΝ, ΑΝΑΛΟΓΑ ΜΕ ΤΟΥΣ ΚΙΝΔΥΝΟΥΣ, ΤΑ ΟΦΕΛΗ ΚΑΙ ΤΑ ΚΟΣΤΗ ΠΟΥ ΤΙΣ ΣΥΝΟΔΕΥΟΥΝ</a:t>
            </a:r>
          </a:p>
          <a:p>
            <a:pPr marL="457200" indent="-457200" algn="just">
              <a:buFont typeface="Wingdings" pitchFamily="2" charset="2"/>
              <a:buChar char="§"/>
            </a:pPr>
            <a:r>
              <a:rPr lang="el-GR" sz="2800" dirty="0">
                <a:latin typeface="Times New Roman" panose="02020603050405020304" pitchFamily="18" charset="0"/>
                <a:cs typeface="Times New Roman" panose="02020603050405020304" pitchFamily="18" charset="0"/>
              </a:rPr>
              <a:t>ΠΡΟΕΤΟΙΜΑΣΙΑ ΣΧΕΔΙΟΥ ΑΠΑΙΤΗΣΕΩΝ, ΜΕ ΣΤΟΧΟ ΤΗ ΣΥΝΕΧΗ ΕΝΗΜΕΡΩΣΗ ΑΝΑΛΟΓΑ ΜΕ ΤΙΣ ΑΛΛΑΓΕΣ ΚΑΙ ΤΙΣ ΜΕΤΑΒΟΛΕΣ ΠΟΥ ΑΝΑΚΥΠΤΟΥΝ ΚΑΤΑ ΤΗ ΔΙΑΡΚΕΙΑ ΤΗΣ ΔΙΑΠΡΑΓΜΑΤΕΥΣΗΣ. ΒΟΗΘΑΕΙ ΣΤΗΝ ΕΝΔΙΑΜΕΣΗ ΑΞΙΟΛΟΓΗΣΗ ΤΩΝ ΠΛΗΡΟΦΟΡΙΩΝ, ΚΑΘΩΣ ΚΑΙ ΤΗΣ ΠΟΡΕΙΑΣ ΤΩΝ ΣΥΖΗΤΗΣΕΩΝ</a:t>
            </a:r>
          </a:p>
        </p:txBody>
      </p:sp>
    </p:spTree>
    <p:extLst>
      <p:ext uri="{BB962C8B-B14F-4D97-AF65-F5344CB8AC3E}">
        <p14:creationId xmlns:p14="http://schemas.microsoft.com/office/powerpoint/2010/main" val="145408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591733" y="152401"/>
            <a:ext cx="9076267"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744133" y="1464733"/>
            <a:ext cx="8466667" cy="3920067"/>
          </a:xfrm>
        </p:spPr>
        <p:txBody>
          <a:bodyPr>
            <a:noAutofit/>
          </a:bodyPr>
          <a:lstStyle/>
          <a:p>
            <a:pPr marL="457200" indent="-457200" algn="just">
              <a:buFont typeface="Wingdings" pitchFamily="2" charset="2"/>
              <a:buChar char="§"/>
            </a:pPr>
            <a:r>
              <a:rPr lang="el-GR" sz="2800" dirty="0">
                <a:latin typeface="Times New Roman" panose="02020603050405020304" pitchFamily="18" charset="0"/>
                <a:cs typeface="Times New Roman" panose="02020603050405020304" pitchFamily="18" charset="0"/>
              </a:rPr>
              <a:t>ΟΡΓΑΝΩΣΗ ΚΑΙ ΕΠΑΝΕΞΕΤΑΣΗ ΤΩΝ ΕΞΑΡΧΗΣ ΟΡΙΣΜΕΝΩΝ ΑΠΑΙΤΗΣΕΩΝ, ΜΕΤΑ ΑΠΟ ΠΛΗΡΟΦΟΡΗΣΗ ΑΠΟ ΤΟ ΑΛΛΟ ΜΕΡΟΣ</a:t>
            </a:r>
          </a:p>
          <a:p>
            <a:pPr marL="457200" indent="-457200" algn="just">
              <a:buFont typeface="Wingdings" pitchFamily="2" charset="2"/>
              <a:buChar char="§"/>
            </a:pPr>
            <a:r>
              <a:rPr lang="el-GR" sz="2800" dirty="0">
                <a:latin typeface="Times New Roman" panose="02020603050405020304" pitchFamily="18" charset="0"/>
                <a:cs typeface="Times New Roman" panose="02020603050405020304" pitchFamily="18" charset="0"/>
              </a:rPr>
              <a:t>ΔΙΑΣΦΑΛΙΣΗ ΓΙΑ ΤΗΝ ΚΑΤΑΝΟΗΣΗ ΤΩΝ ΑΠΑΙΤΗΣΕΩΝ ΑΠΟ ΤΑ ΕΝΔΙΑΦΕΡΟΜΕΝΑ ΜΕΡΗ ΚΑΙ ΕΠΙΒΕΒΑΙΩΣΗ ΤΗΣ ΣΥΓΚΛΙΣΗΣ ΤΩΝ ΑΠΟΨΕΩΝ ΓΙΑ ΑΥΤΕΣ</a:t>
            </a:r>
          </a:p>
        </p:txBody>
      </p:sp>
    </p:spTree>
    <p:extLst>
      <p:ext uri="{BB962C8B-B14F-4D97-AF65-F5344CB8AC3E}">
        <p14:creationId xmlns:p14="http://schemas.microsoft.com/office/powerpoint/2010/main" val="42888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81667" y="1642965"/>
            <a:ext cx="8136466" cy="4309102"/>
          </a:xfrm>
        </p:spPr>
        <p:txBody>
          <a:bodyPr>
            <a:normAutofit fontScale="92500"/>
          </a:bodyPr>
          <a:lstStyle/>
          <a:p>
            <a:pPr algn="just"/>
            <a:r>
              <a:rPr lang="el-GR" sz="2800" b="1" dirty="0">
                <a:latin typeface="Times New Roman" panose="02020603050405020304" pitchFamily="18" charset="0"/>
                <a:cs typeface="Times New Roman" panose="02020603050405020304" pitchFamily="18" charset="0"/>
              </a:rPr>
              <a:t>Η ΠΡΟΣΩΠΙΚΟΤΗΤΑ ΤΟΥ ΔΙΑΠΡΑΓΜΑΤΕΥΤΗ</a:t>
            </a:r>
            <a:r>
              <a:rPr lang="en-US" sz="2800" b="1" dirty="0">
                <a:latin typeface="Times New Roman" panose="02020603050405020304" pitchFamily="18" charset="0"/>
                <a:cs typeface="Times New Roman" panose="02020603050405020304" pitchFamily="18" charset="0"/>
              </a:rPr>
              <a:t>:</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ΔΗΜΙΟΥΡΓΕΙ ΙΔΕΕΣ ΕΙΝΑΙ ΑΝΟΙΧΤΟΣ ΣΕ ΠΡΟΣΩΠΑ ΚΑΙ ΓΕΓΟΝΟΤΑ, ΓΙΑΤΙ ΜΙΑ ΙΔΕΑ ΣΑΝ ΕΜΠΝΕΥΣΗ, ΣΑΝ ΣΠΙΘΑ, ΜΠΟΡΕΙ ΝΑ ΕΡΘΕΙ ΑΠΟ ΟΠΟΥΔΗΠΟΤΕ</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ΠΡΟΣΑΡΜΟΓΗ ΣΕ ΑΛΛΑΓΕΣ, ΣΕ ΝΕΑ ΔΕΔΟΜΕΝΑ ΠΟΥ ΑΠΑΙΤΕΙ ΑΛΛΑΓΕΣ ΣΤΟ ΧΕΙΡΙΣΜΟ ΥΛΙΚΩΝ ΚΑΙ ΑΥΛΩΝ ΣΥΝΤΕΛΕΣΤΩΝ ΜΕ ΣΤΟΧΟ ΤΗΝ ΥΛΟΠΟΙΗΣΗ ΕΝΟΣ ΕΡΓΟΥ</a:t>
            </a:r>
          </a:p>
          <a:p>
            <a:pPr algn="just"/>
            <a:endParaRPr lang="el-GR" dirty="0"/>
          </a:p>
        </p:txBody>
      </p:sp>
    </p:spTree>
    <p:extLst>
      <p:ext uri="{BB962C8B-B14F-4D97-AF65-F5344CB8AC3E}">
        <p14:creationId xmlns:p14="http://schemas.microsoft.com/office/powerpoint/2010/main" val="66671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2446867" y="1549832"/>
            <a:ext cx="7255933" cy="3809568"/>
          </a:xfrm>
        </p:spPr>
        <p:txBody>
          <a:bodyPr>
            <a:noAutofit/>
          </a:bodyPr>
          <a:lstStyle/>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ΣΥΝΕΙΔΗΤΟΠΟΙΗΣΗ ΟΤΙ ΚΑΘΕ ΝΕΑ ΠΡΟΣΑΡΜΟΣΤΙΚΟΤΗΤΑ ΑΠΑΙΤΕΙ ΝΕΕΣ ΑΛΛΑΓΕΣ</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ΨΥΧΡΑΙΜΙΑ ΚΑΙ ΗΡΕΜΙΑ ΜΠΡΟΣΤΑ ΣΤΟ ΑΠΡΟΣΔΟΚΗΤΟ</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ΕΞΙΣΟΡΡΟΠΗΣΗ ΟΡΜΗΣ, ΦΙΛΟΔΟΞΙΑΣ, ΑΥΤΟΠΕΠΟΙΘΗΣΗΣ ΚΑΙ ΑΥΤΟΕΛΕΓΧΟΥ</a:t>
            </a:r>
          </a:p>
        </p:txBody>
      </p:sp>
    </p:spTree>
    <p:extLst>
      <p:ext uri="{BB962C8B-B14F-4D97-AF65-F5344CB8AC3E}">
        <p14:creationId xmlns:p14="http://schemas.microsoft.com/office/powerpoint/2010/main" val="3815782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90133" y="1549831"/>
            <a:ext cx="8822267" cy="4808636"/>
          </a:xfrm>
        </p:spPr>
        <p:txBody>
          <a:bodyPr>
            <a:noAutofit/>
          </a:bodyPr>
          <a:lstStyle/>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ΕΥΕΛΙΞΙΑ ΜΕ ΓΡΗΓΟΡΟΥΣ ΚΑΙ ΑΜΕΣΟΥΣ ΣΥΝΕΙΡΜΟΥΣ. ΣΥΓΚΡΙΣΗ ΣΤΟΙΧΕΙΩΝ, ΒΑΣΕΙ ΤΗΣ ΣΤΑΤΙΣΤΙΚΗΣ ΚΑΙ ΤΩΝ ΣΗΜΕΙΩΣΕΩΝ</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ΕΠΙΚΛΗΣΗ ΑΡΙΘΜΗΤΙΚΩΝ ΔΕΔΟΜΕΝΩΝ ΓΙΑ ΤΗΝ ΕΝΙΣΧΥΣΗ ΤΩΝ ΑΠΟΨΕΩΝ ΤΟΥ. ΑΝΑΔΡΟΜΗ ΣΤΟ ΠΑΡΕΛΘΟΝ ΚΑΙ ΑΝΟΙΓΜΑ ΣΕ ΝΕΑ ΣΧΗΜΑΤΑ ΚΑΙ ΦΟΡΜΕΣ ΣΤΟ ΜΕΛΛΟΝ</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ΑΜΕΣΗ ΚΑΙ ΕΓΚΑΙΡΗ ΛΗΨΗ ΑΠΟΦΑΣΕΩΝ</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ΣΩΣΤΗ ΚΑΙ ΑΚΡΙΒΗ ΔΙΑΧΕΙΡΙΣΗ ΤΟΥ ΧΡΟΝΟΥ</a:t>
            </a:r>
          </a:p>
        </p:txBody>
      </p:sp>
    </p:spTree>
    <p:extLst>
      <p:ext uri="{BB962C8B-B14F-4D97-AF65-F5344CB8AC3E}">
        <p14:creationId xmlns:p14="http://schemas.microsoft.com/office/powerpoint/2010/main" val="2438405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938867" y="1549831"/>
            <a:ext cx="7950201" cy="4046635"/>
          </a:xfrm>
        </p:spPr>
        <p:txBody>
          <a:bodyPr>
            <a:noAutofit/>
          </a:bodyPr>
          <a:lstStyle/>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ΠΕΙΘΩΣ. ΕΙΝΑΙ ΣΙΓΟΥΡΟΣ ΚΑΙ ΜΕ ΑΥΤΟΠΕΠΟΙΘΗΣΗ ΟΤΙ Η ΑΡΙΣΤΗ ΛΥΣΗ ΠΟΥ ΠΡΟΤΕΙΝΕΙ ΕΙΝΑΙ Η ΠΙΟ ΣΩΣΤΗ ΚΥΡΙΩΣ ΕΝΩΠΙΟΝ ΑΝΕΠΑΡΚΩΝ ΕΠΙΧΕΙΡΗΜΑΤΩΝ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ΣΥΝΕΡΓΑΣΙΜΟΣ, ΧΩΡΙΣ ΕΓΩΪΣΜΟ.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ΥΠΟΣΤΗΡΙΚΤΗΣ ΤΗΣ ΟΜΑΔΑΣ ΚΑΙ ΣΥΜΜΕΤΟΧΙΚΟΤΗΤΑΣ ΚΑΙ ΤΗΣ ΣΥΝΕΡΓΕΙΑΣ</a:t>
            </a:r>
          </a:p>
        </p:txBody>
      </p:sp>
    </p:spTree>
    <p:extLst>
      <p:ext uri="{BB962C8B-B14F-4D97-AF65-F5344CB8AC3E}">
        <p14:creationId xmlns:p14="http://schemas.microsoft.com/office/powerpoint/2010/main" val="44425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337733" y="1346200"/>
            <a:ext cx="9330266" cy="5029199"/>
          </a:xfrm>
        </p:spPr>
        <p:txBody>
          <a:bodyPr>
            <a:normAutofit fontScale="92500"/>
          </a:bodyPr>
          <a:lstStyle/>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ΚΑΙΝΟΤΟΜΟΣ ΚΑΙ ΕΞΟΙΚΕΙΩΜΕΝΟΣ ΜΕ ΤΙΣ ΑΛΛΑΓΕΣ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ΚΑΛΑ ΠΛΗΡΟΦΟΡΗΜΕΝΟΣ ΓΙΑ ΤΑ ΟΣΑ ΣΥΜΒΑΙΝΟΥΝ ΣΤΗΝ ΕΠΙΧΕΙΡΗΣΗ</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ΑΜΕΣΑ ΠΛΗΡΟΦΟΡΗΜΕΝΟΣ ΓΙΑ ΤΙΣ ΚΙΝΗΣΕΙΣ ΑΝΤΑΓΩΝΙΣΤΩΝ, ΠΕΛΑΤΩΝ, ΣΥΝΕΡΓΑΤΩΝ, ΠΡΟΜΗΘΕΥΤΩΝ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ΕΠΙΚΟΙΝΩΝΙΑΚΟΣ ΜΕ ΝΟΜΙΚΟΥΣ ΣΥΜΒΟΥΛΟΥΣ ΓΙΑ ΑΛΛΑΓΕΣ ΣΤΟ ΝΟΜΙΚΟΦΟΡΟΛΟΓΙΚΟ ΠΛΑΙΣΙΟ </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ΤΟΛΜΗ ΚΑΙ ΑΠΟΦΑΣΙΣΤΙΚΟΤΗΤΑ</a:t>
            </a:r>
          </a:p>
          <a:p>
            <a:pPr marL="457200" indent="-457200" algn="just">
              <a:buFont typeface="Wingdings" pitchFamily="2" charset="2"/>
              <a:buChar char="ü"/>
            </a:pPr>
            <a:r>
              <a:rPr lang="el-GR" sz="2800" dirty="0">
                <a:latin typeface="Times New Roman" panose="02020603050405020304" pitchFamily="18" charset="0"/>
                <a:cs typeface="Times New Roman" panose="02020603050405020304" pitchFamily="18" charset="0"/>
              </a:rPr>
              <a:t>ΕΝΣΥΝΑΙΣΘΗΣΗ</a:t>
            </a:r>
            <a:endParaRPr lang="el-GR" dirty="0"/>
          </a:p>
        </p:txBody>
      </p:sp>
    </p:spTree>
    <p:extLst>
      <p:ext uri="{BB962C8B-B14F-4D97-AF65-F5344CB8AC3E}">
        <p14:creationId xmlns:p14="http://schemas.microsoft.com/office/powerpoint/2010/main" val="1020649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533399" y="1303867"/>
            <a:ext cx="11218334" cy="5461000"/>
          </a:xfrm>
        </p:spPr>
        <p:txBody>
          <a:bodyPr>
            <a:noAutofit/>
          </a:bodyPr>
          <a:lstStyle/>
          <a:p>
            <a:r>
              <a:rPr lang="el-GR" sz="2800" b="1" dirty="0">
                <a:latin typeface="Times New Roman" panose="02020603050405020304" pitchFamily="18" charset="0"/>
                <a:cs typeface="Times New Roman" panose="02020603050405020304" pitchFamily="18" charset="0"/>
              </a:rPr>
              <a:t>ΒΙΒΛΙΟΓΡΑΦΙΑ</a:t>
            </a:r>
          </a:p>
          <a:p>
            <a:pPr algn="just"/>
            <a:r>
              <a:rPr lang="el-GR" sz="2800" dirty="0" err="1">
                <a:latin typeface="Times New Roman" panose="02020603050405020304" pitchFamily="18" charset="0"/>
                <a:cs typeface="Times New Roman" panose="02020603050405020304" pitchFamily="18" charset="0"/>
              </a:rPr>
              <a:t>Δημητρέσης</a:t>
            </a:r>
            <a:r>
              <a:rPr lang="el-GR" sz="2800" dirty="0">
                <a:latin typeface="Times New Roman" panose="02020603050405020304" pitchFamily="18" charset="0"/>
                <a:cs typeface="Times New Roman" panose="02020603050405020304" pitchFamily="18" charset="0"/>
              </a:rPr>
              <a:t>, Ν. </a:t>
            </a:r>
            <a:r>
              <a:rPr lang="el-GR" sz="2800" i="1" dirty="0">
                <a:latin typeface="Times New Roman" panose="02020603050405020304" pitchFamily="18" charset="0"/>
                <a:cs typeface="Times New Roman" panose="02020603050405020304" pitchFamily="18" charset="0"/>
              </a:rPr>
              <a:t>Αποτελεσματικές διαπραγματεύσεις</a:t>
            </a:r>
            <a:r>
              <a:rPr lang="el-GR" sz="2800" dirty="0">
                <a:latin typeface="Times New Roman" panose="02020603050405020304" pitchFamily="18" charset="0"/>
                <a:cs typeface="Times New Roman" panose="02020603050405020304" pitchFamily="18" charset="0"/>
              </a:rPr>
              <a:t>, 2016</a:t>
            </a:r>
          </a:p>
          <a:p>
            <a:pPr algn="just"/>
            <a:r>
              <a:rPr lang="en" sz="2800" dirty="0">
                <a:latin typeface="Times New Roman" panose="02020603050405020304" pitchFamily="18" charset="0"/>
                <a:cs typeface="Times New Roman" panose="02020603050405020304" pitchFamily="18" charset="0"/>
              </a:rPr>
              <a:t>Neale, M. A., &amp; </a:t>
            </a:r>
            <a:r>
              <a:rPr lang="en" sz="2800" dirty="0" err="1">
                <a:latin typeface="Times New Roman" panose="02020603050405020304" pitchFamily="18" charset="0"/>
                <a:cs typeface="Times New Roman" panose="02020603050405020304" pitchFamily="18" charset="0"/>
              </a:rPr>
              <a:t>Northcraft</a:t>
            </a:r>
            <a:r>
              <a:rPr lang="en" sz="2800" dirty="0">
                <a:latin typeface="Times New Roman" panose="02020603050405020304" pitchFamily="18" charset="0"/>
                <a:cs typeface="Times New Roman" panose="02020603050405020304" pitchFamily="18" charset="0"/>
              </a:rPr>
              <a:t>, G. B. </a:t>
            </a:r>
            <a:r>
              <a:rPr lang="en" sz="2800" i="1" dirty="0">
                <a:latin typeface="Times New Roman" panose="02020603050405020304" pitchFamily="18" charset="0"/>
                <a:cs typeface="Times New Roman" panose="02020603050405020304" pitchFamily="18" charset="0"/>
              </a:rPr>
              <a:t>Behavioral negotiation theory: A framework for conceptualizing dyadic bargaining</a:t>
            </a:r>
            <a:r>
              <a:rPr lang="en" sz="2800" dirty="0">
                <a:latin typeface="Times New Roman" panose="02020603050405020304" pitchFamily="18" charset="0"/>
                <a:cs typeface="Times New Roman" panose="02020603050405020304" pitchFamily="18" charset="0"/>
              </a:rPr>
              <a:t>. Evanston, Ill: Northwestern University</a:t>
            </a:r>
            <a:r>
              <a:rPr lang="el-GR" sz="2800" dirty="0">
                <a:latin typeface="Times New Roman" panose="02020603050405020304" pitchFamily="18" charset="0"/>
                <a:cs typeface="Times New Roman" panose="02020603050405020304" pitchFamily="18" charset="0"/>
              </a:rPr>
              <a:t>, 1989</a:t>
            </a:r>
          </a:p>
          <a:p>
            <a:pPr algn="just"/>
            <a:r>
              <a:rPr lang="en" sz="2800" dirty="0">
                <a:latin typeface="Times New Roman" panose="02020603050405020304" pitchFamily="18" charset="0"/>
                <a:cs typeface="Times New Roman" panose="02020603050405020304" pitchFamily="18" charset="0"/>
              </a:rPr>
              <a:t>The Art and Science of Negotiation, Howard </a:t>
            </a:r>
            <a:r>
              <a:rPr lang="en" sz="2800" dirty="0" err="1">
                <a:latin typeface="Times New Roman" panose="02020603050405020304" pitchFamily="18" charset="0"/>
                <a:cs typeface="Times New Roman" panose="02020603050405020304" pitchFamily="18" charset="0"/>
              </a:rPr>
              <a:t>Raiffa</a:t>
            </a:r>
            <a:r>
              <a:rPr lang="en" sz="2800" dirty="0">
                <a:latin typeface="Times New Roman" panose="02020603050405020304" pitchFamily="18" charset="0"/>
                <a:cs typeface="Times New Roman" panose="02020603050405020304" pitchFamily="18" charset="0"/>
              </a:rPr>
              <a:t>, 1982</a:t>
            </a:r>
            <a:endParaRPr lang="el-GR"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Lewicki, R. Saunders, D. Minton, J. </a:t>
            </a:r>
            <a:r>
              <a:rPr lang="el-GR" sz="2800" i="1" dirty="0">
                <a:latin typeface="Times New Roman" panose="02020603050405020304" pitchFamily="18" charset="0"/>
                <a:cs typeface="Times New Roman" panose="02020603050405020304" pitchFamily="18" charset="0"/>
              </a:rPr>
              <a:t>Η Φύση των Διαπραγματεύσεων</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Μτφρ</a:t>
            </a:r>
            <a:r>
              <a:rPr lang="el-GR" sz="2800" dirty="0">
                <a:latin typeface="Times New Roman" panose="02020603050405020304" pitchFamily="18" charset="0"/>
                <a:cs typeface="Times New Roman" panose="02020603050405020304" pitchFamily="18" charset="0"/>
              </a:rPr>
              <a:t>. Κλαίρη Παπαμιχαήλ. Αθήνα</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Κριτική, 2004.</a:t>
            </a:r>
          </a:p>
          <a:p>
            <a:pPr algn="just"/>
            <a:r>
              <a:rPr lang="el-GR" sz="2800" dirty="0">
                <a:latin typeface="Times New Roman" panose="02020603050405020304" pitchFamily="18" charset="0"/>
                <a:cs typeface="Times New Roman" panose="02020603050405020304" pitchFamily="18" charset="0"/>
              </a:rPr>
              <a:t>Πατσούρα, </a:t>
            </a:r>
            <a:r>
              <a:rPr lang="el-GR" sz="2800" dirty="0" err="1">
                <a:latin typeface="Times New Roman" panose="02020603050405020304" pitchFamily="18" charset="0"/>
                <a:cs typeface="Times New Roman" panose="02020603050405020304" pitchFamily="18" charset="0"/>
              </a:rPr>
              <a:t>Αικ</a:t>
            </a:r>
            <a:r>
              <a:rPr lang="el-GR" sz="2800" dirty="0">
                <a:latin typeface="Times New Roman" panose="02020603050405020304" pitchFamily="18" charset="0"/>
                <a:cs typeface="Times New Roman" panose="02020603050405020304" pitchFamily="18" charset="0"/>
              </a:rPr>
              <a:t>. </a:t>
            </a:r>
            <a:r>
              <a:rPr lang="el-GR" sz="2800" i="1" dirty="0">
                <a:latin typeface="Times New Roman" panose="02020603050405020304" pitchFamily="18" charset="0"/>
                <a:cs typeface="Times New Roman" panose="02020603050405020304" pitchFamily="18" charset="0"/>
              </a:rPr>
              <a:t>Η Διαπραγμάτευση στον κόσμο των Επιχειρήσεων. Το προφίλ του καλού Διαπραγματευτή</a:t>
            </a:r>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MBA, </a:t>
            </a:r>
            <a:r>
              <a:rPr lang="el-GR" sz="2800" dirty="0">
                <a:latin typeface="Times New Roman" panose="02020603050405020304" pitchFamily="18" charset="0"/>
                <a:cs typeface="Times New Roman" panose="02020603050405020304" pitchFamily="18" charset="0"/>
              </a:rPr>
              <a:t>Α.Ε.Ι.Π. Τεχνολογικού Τομέα). </a:t>
            </a:r>
          </a:p>
        </p:txBody>
      </p:sp>
    </p:spTree>
    <p:extLst>
      <p:ext uri="{BB962C8B-B14F-4D97-AF65-F5344CB8AC3E}">
        <p14:creationId xmlns:p14="http://schemas.microsoft.com/office/powerpoint/2010/main" val="108516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34067" y="152401"/>
            <a:ext cx="90339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718733" y="1490133"/>
            <a:ext cx="8763000" cy="3987800"/>
          </a:xfrm>
        </p:spPr>
        <p:txBody>
          <a:bodyPr>
            <a:noAutofit/>
          </a:bodyPr>
          <a:lstStyle/>
          <a:p>
            <a:pPr algn="just"/>
            <a:r>
              <a:rPr lang="el-GR" sz="2800" dirty="0">
                <a:latin typeface="Times New Roman" panose="02020603050405020304" pitchFamily="18" charset="0"/>
                <a:cs typeface="Times New Roman" panose="02020603050405020304" pitchFamily="18" charset="0"/>
              </a:rPr>
              <a:t>1. ΦΥΣΙΟΛΟΓΙΚΕΣ ΑΝΑΓΚΕΣ, 2. ΑΝΑΓΚΕΣ ΓΙΑ ΕΠΙΒΙΩΣΗ (ΦΑΓΗΤΟ, ΝΕΡΟ, Κ.Α.) ΚΑΛΥΠΤΟΝΤΑΙ ΜΕΣΑ ΑΠΟ ΟΡΓΑΝΩΜΕΝΕΣ ΚΟΙΝΩΝΙΚΕΣ ΔΙΕΡΓΑΣΙΕΣ ΚΑΙ ΔΟΜΕΣ. 3. ΑΝΑΓΚΕΣ ΓΙΑ ΑΣΦΑΛΕΙΑ, ΟΠΟΥ ΤΟ ΑΤΟΜΟ ΑΝΤΙΜΕΤΩΠΙΖΕΙ ΕΚΕΙΝΟΥΣ ΠΟΥ ΘΕΛΟΥΝ ΝΑ ΤΟ ΕΚΜΕΤΑΛΛΕΥΤΟΥΝ ΓΙΑ ΔΙΚΟ ΤΟΥΣ ΟΦΕΛΟΣ. </a:t>
            </a:r>
          </a:p>
        </p:txBody>
      </p:sp>
    </p:spTree>
    <p:extLst>
      <p:ext uri="{BB962C8B-B14F-4D97-AF65-F5344CB8AC3E}">
        <p14:creationId xmlns:p14="http://schemas.microsoft.com/office/powerpoint/2010/main" val="236374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93333" y="93133"/>
            <a:ext cx="8974666" cy="6688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346200" y="922867"/>
            <a:ext cx="9999133" cy="5528733"/>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4. ΑΝΑΓΚΗ ΓΙΑ ΑΝΑΓΝΩΡΙΣΗ ΚΑΙ ΑΥΤΟΕΚΤΙΜΗΣΗ (ΑΠΟΔΟΧΗ ΑΠΟ ΦΙΛΟΥΣ, ΣΥΓΓΕΝΕΙΣ, ΣΥΝΤΡΟΦΟΥΣ, ΣΥΝΕΡΓΑΤΕΣ). ΣΕ ΑΥΤΟ ΤΟ ΣΤΑΔΙΟ ΤΗΣ ΠΥΡΑΜΙΔΑΣ ΟΙ ΑΛΛΟΙ ΔΙΑΔΡΑΜΑΤΙΖΟΥΝ ΣΗΜΑΝΤΙΚΟ ΡΟΛΟ ΣΤΟΝ ΑΥΤΟΠΡΟΣΔΙΟΡΙΣΜΟ ΤΟΥ ΑΤΟΜΟΥ, ΣΤΗΝ ΕΠΙΘΥΜΙΑ ΤΟΥ ΓΙΑ ΣΥΝΕΧΙΣΗ Η ΠΑΥΣΗ ΤΩΝ ΕΝΕΡΓΕΙΩΝ ΤΟΥ ΣΤΟΝ ΕΡΓΑΣΙΑΚΟ ΧΩΡΟ, ΣΤΗΝ ΟΙΚΟΓΕΝΕΙΑΚΗ ΚΑΙ ΣΤΗΝ ΚΟΙΝΩΝΙΚΗ ΤΟΥ ΖΩΗ. ΣΤΟ ΣΤΑΔΙΟ ΑΥΤΟ ΤΟ ΑΤΟΜΟ ΕΝΙΣΧΥΕΙ ΤΗΝ ΑΥΤΟΠΕΠΟΙΘΗΣΗ, ΤΙΣ ΕΠΙΤΕΥΞΕΙΣ ΤΟΥ, ΑΙΣΘΑΝΕΤΑΙ ΤΗΝ ΑΝΑΓΝΩΡΙΣΗ ΤΗΣ ΚΟΙΝΩΝΙΑΣ ΚΑΙ ΤΟ ΑΙΣΘΗΜΑ ΤΗΣ ΕΠΙΤΥΧΙΑΣ. Η ΑΓΑΠΗ ΚΑΙ Η ΑΠΟΔΟΧΗ ΤΟΥ ΕΑΥΤΟΥ ΜΑΣ ΕΙΝΑΙ ΣΤΗΝ ΟΥΣΙΑ ΜΙΑ ΔΙΑΠΡΑΓΜΑΤΕΥΣΗ: Α.</a:t>
            </a:r>
            <a:r>
              <a:rPr lang="en"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ΜΕΤΑΞΥ ΤΩΝ ΑΝΤΙΚΡΟΥΟΜΕΝΩΝ «ΠΙΣΤΕΥΩ» ΜΑΣ ΚΑΙ Β. ΤΩΝ ΕΠΙΔΡΑΣΕΩΝ ΠΟΥ ΔΕΧΟΜΑΣΤΕ ΑΠΟ ΤΟ ΚΟΙΝΩΝΙΚΟ ΠΕΡΙΒΑΛΛΟΝ</a:t>
            </a:r>
          </a:p>
        </p:txBody>
      </p:sp>
    </p:spTree>
    <p:extLst>
      <p:ext uri="{BB962C8B-B14F-4D97-AF65-F5344CB8AC3E}">
        <p14:creationId xmlns:p14="http://schemas.microsoft.com/office/powerpoint/2010/main" val="31573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34067" y="135467"/>
            <a:ext cx="9033932" cy="6858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244600" y="1024466"/>
            <a:ext cx="9423399" cy="5452533"/>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ΣΤΟ ΥΨΗΛΟΤΕΡΟ ΕΠΙΠΕΔΟ ΤΗΣ ΙΕΡΑΡΧΗΣΗΣ ΤΩΝ ΑΝΑΓΚΩΝ ΣΥΜΦΩΝΑ ΜΕ ΤΟΝ </a:t>
            </a:r>
            <a:r>
              <a:rPr lang="en" sz="2800" dirty="0">
                <a:latin typeface="Times New Roman" panose="02020603050405020304" pitchFamily="18" charset="0"/>
                <a:cs typeface="Times New Roman" panose="02020603050405020304" pitchFamily="18" charset="0"/>
              </a:rPr>
              <a:t>MASLOW </a:t>
            </a:r>
            <a:r>
              <a:rPr lang="el-GR" sz="2800" dirty="0">
                <a:latin typeface="Times New Roman" panose="02020603050405020304" pitchFamily="18" charset="0"/>
                <a:cs typeface="Times New Roman" panose="02020603050405020304" pitchFamily="18" charset="0"/>
              </a:rPr>
              <a:t>ΠΑΡΟΥΣΙΑΖΟΝΤΑΙ ΟΙ ΑΝΑΓΚΕΣ ΑΥΤΟΠΡΑΓΜΑΤΩΣΗΣ, ΔΙΟΤΙ ΟΡΙΖΟΥΝ ΤΗ ΔΗΜΙΟΥΡΓΙΚΟΤΗΤΑ ΤΟΥ ΑΤΟΜΟΥ, ΤΗΝ ΠΝΕΥΜΑΤΙΚΗ ΤΟΥ ΑΝΑΖΗΤΗΣΗ, ΤΗΝ ΑΝΑΓΚΗ ΝΑ ΥΠΗΡΕΤΗΣΕΙ ΙΔΑΝΙΚΑ ΚΑΙ ΤΗΝ ΕΠΙΘΥΜΙΑ ΑΥΞΗΣΕΙ ΤΟ ΚΥΡΟΣ ΤΟΥ ΤΟΥ ΣΤΗΝ ΚΟΙΝΩΝΙΑ. ΣΕ ΑΥΤΟ ΤΟ ΣΤΑΔΙΟ Ο ΑΝΘΡΩΠΟΣ ΕΙΝΑΙ ΠΙΟ ΩΡΙΜΟΣ, ΔΙΟΤΙ ΓΝΩΡΙΖΕΙ ΕΞΟΛΟΚΛΗΡΟΥ ΤΑ ΘΕΛΩ ΚΑΙ ΤΙΣ ΕΠΙΘΥΜΙΕΣ ΤΟΥ. </a:t>
            </a:r>
          </a:p>
          <a:p>
            <a:pPr algn="just"/>
            <a:r>
              <a:rPr lang="el-GR" sz="2800" dirty="0">
                <a:latin typeface="Times New Roman" panose="02020603050405020304" pitchFamily="18" charset="0"/>
                <a:cs typeface="Times New Roman" panose="02020603050405020304" pitchFamily="18" charset="0"/>
              </a:rPr>
              <a:t>ΣΤΗΝ ΚΟΡΥΦΗ ΤΗΣ ΠΥΡΑΜΙΔΑΣ ΟΙ ΔΙΑΠΡΑΓΜΑΤΕΥΣΕΙΣ ΣΕ ΑΥΤΟ ΤΟ ΠΕΔΙΟ ΜΕΙΩΝΟΝΤΑΙ, ΚΑΘΩΣ ΤΟ ΑΤΟΜΟ ΕΙΝΑΙ ΚΟΙΝΩΝΙΚΟ, ΒΑΣΙΖΟΜΕΝΟ ΣΤΙΣ ΕΠΙΛΟΓΕΣ ΤΟΥ ΓΙΑ ΤΙΣ ΟΠΟΙΕΣ ΣΥΝΔΙΑΛΕΓΕΤΑΙ ΜΕ ΤΟΝ ΕΑΥΤΟ ΤΟΥ.</a:t>
            </a:r>
          </a:p>
        </p:txBody>
      </p:sp>
    </p:spTree>
    <p:extLst>
      <p:ext uri="{BB962C8B-B14F-4D97-AF65-F5344CB8AC3E}">
        <p14:creationId xmlns:p14="http://schemas.microsoft.com/office/powerpoint/2010/main" val="185676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727199" y="160868"/>
            <a:ext cx="8940799"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1473200" y="1126067"/>
            <a:ext cx="8500533" cy="4521200"/>
          </a:xfrm>
        </p:spPr>
        <p:txBody>
          <a:bodyPr>
            <a:noAutofit/>
          </a:bodyPr>
          <a:lstStyle/>
          <a:p>
            <a:pPr algn="just"/>
            <a:r>
              <a:rPr lang="el-GR" sz="2800" b="1" dirty="0">
                <a:latin typeface="Times New Roman" panose="02020603050405020304" pitchFamily="18" charset="0"/>
                <a:cs typeface="Times New Roman" panose="02020603050405020304" pitchFamily="18" charset="0"/>
              </a:rPr>
              <a:t>ΜΕΣΑ ΔΙΑΠΡΑΓΜΑΤΕΥΣΗΣ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algn="just"/>
            <a:r>
              <a:rPr lang="el-GR" sz="2800" b="1" u="sng" dirty="0">
                <a:latin typeface="Times New Roman" panose="02020603050405020304" pitchFamily="18" charset="0"/>
                <a:cs typeface="Times New Roman" panose="02020603050405020304" pitchFamily="18" charset="0"/>
              </a:rPr>
              <a:t>ΕΞ’ ΑΠΟΣΤΑΣΕΩΣ ΔΙΑΠΡΑΓΜΑΤΕΥΣΗ </a:t>
            </a:r>
          </a:p>
          <a:p>
            <a:pPr algn="just"/>
            <a:r>
              <a:rPr lang="el-GR" sz="2800" dirty="0">
                <a:latin typeface="Times New Roman" panose="02020603050405020304" pitchFamily="18" charset="0"/>
                <a:cs typeface="Times New Roman" panose="02020603050405020304" pitchFamily="18" charset="0"/>
              </a:rPr>
              <a:t>1. ΤΗΛΕΦΩΝΟ</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ΕΙΝΑΙ ΛΙΓΟΤΕΡΟ ΙΚΑΝΟΠΟΙΗΤΙΚΗ ΑΠΟ ΤΗ ΔΙΑΠΡΟΣΩΠΙΚΗ ΔΙΑΠΡΑΓΜΑΤΕΥΣΗ. Ο ΔΙΑΠΡΑΓΜΑΤΕΥΤΗΣ ΔΥΣΚΟΛΕΥΕΤΑΙ ΝΑ ΑΝΑΛΥΣΕΙ ΤΙΣ ΑΝΤΙΔΡΑΣΕΙΣ Η ΤΗ ΓΛΩΣΣΑ ΤΟΥ ΣΩΜΑΤΟΣ ΤΩΝ ΜΕΡΩΝ. ΕΙΝΑΙ ΠΙΟ ΑΠΟΤΕΛΕΣΜΑΤΙΚΗ ΟΤΑΝ ΑΦΟΡΑ ΣΤΗΝ ΥΠΕΝΘΥΜΙΣΗ ΜΙΑΣ ΣΥΝΑΝΤΗΣΗΣ Η ΑΚΟΜΗ ΚΑΙ ΜΙΑΣ ΠΑΛΑΙΟΤΕΡΗΣ ΕΠΙΚΟΙΝΩΝΙΑΣ.</a:t>
            </a:r>
          </a:p>
        </p:txBody>
      </p:sp>
    </p:spTree>
    <p:extLst>
      <p:ext uri="{BB962C8B-B14F-4D97-AF65-F5344CB8AC3E}">
        <p14:creationId xmlns:p14="http://schemas.microsoft.com/office/powerpoint/2010/main" val="407155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2091267" y="1456267"/>
            <a:ext cx="8212666" cy="4580466"/>
          </a:xfrm>
        </p:spPr>
        <p:txBody>
          <a:bodyPr>
            <a:normAutofit fontScale="92500" lnSpcReduction="10000"/>
          </a:bodyPr>
          <a:lstStyle/>
          <a:p>
            <a:pPr algn="just"/>
            <a:r>
              <a:rPr lang="el-GR" sz="2800" dirty="0">
                <a:latin typeface="Times New Roman" panose="02020603050405020304" pitchFamily="18" charset="0"/>
                <a:cs typeface="Times New Roman" panose="02020603050405020304" pitchFamily="18" charset="0"/>
              </a:rPr>
              <a:t>ΕΝΤΟΥΤΟΙΣ, ΣΤΗ ΔΙΑΡΚΕΙΑ ΜΙΑΣ ΤΗΛΕΦΩΝΙΚΗΣ ΚΛΗΣΗΣ Ο ΔΙΑΠΡΑΓΜΑΤΕΥΤΗΣ ΕΧΕΙ ΤΗ ΔΥΝΑΤΟΤΗΤΑ ΝΑ ΑΚΟΥΣΕΙ ΤΟ ΔΙΣΤΑΓΜΟ Η ΤΗΝ ΑΠΟΔΟΧΗ ΣΤΟΝ ΤΟΝΟ ΤΗΣ ΦΩΝΗΣ ΤΟΥ ΣΥΝΟΜΙΛΗΤΗ ΜΑΣ.</a:t>
            </a:r>
          </a:p>
          <a:p>
            <a:pPr algn="just"/>
            <a:r>
              <a:rPr lang="el-GR" sz="2800" dirty="0">
                <a:latin typeface="Times New Roman" panose="02020603050405020304" pitchFamily="18" charset="0"/>
                <a:cs typeface="Times New Roman" panose="02020603050405020304" pitchFamily="18" charset="0"/>
              </a:rPr>
              <a:t> ΚΥΡΙΟ ΧΑΡΑΚΤΗΡΙΣΤΙΚΟ ΠΟΥ ΣΥΝΟΔΕΥΕΙ ΤΙΣ ΔΙΑ ΖΩΣΗΣ ΔΙΑΠΡΟΣΩΠΙΚΕΣ ΑΛΛΑ ΤΗΛΕΦΩΝΙΚΕΣ ΔΙΑΠΡΑΓΜΑΤΕΥΣΕΙΣ ΕΙΝΑΙ Η ΑΠΡΟΒΛΕΠΤΗ ΠΟΡΕΙΑ ΤΩΝ ΣΥΖΗΤΗΣΕΩΝ, ΠΟΥ ΜΠΟΡΕΙ ΝΑ ΞΕΦΥΓΕΙ ΑΠΟ ΤΟ ΠΡΟΓΡΑΜΜΑΤΙΣΜΕΝΟ «ΣΕΝΑΡΙΟ» ΕΝΟΣ ΔΙΑΠΡΑΓΜΑΤΕΥΤΗ.</a:t>
            </a:r>
          </a:p>
        </p:txBody>
      </p:sp>
    </p:spTree>
    <p:extLst>
      <p:ext uri="{BB962C8B-B14F-4D97-AF65-F5344CB8AC3E}">
        <p14:creationId xmlns:p14="http://schemas.microsoft.com/office/powerpoint/2010/main" val="226619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F90B12-BFDE-5B49-B3FE-87865D96328B}"/>
              </a:ext>
            </a:extLst>
          </p:cNvPr>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p>
        </p:txBody>
      </p:sp>
      <p:sp>
        <p:nvSpPr>
          <p:cNvPr id="3" name="Υπότιτλος 2">
            <a:extLst>
              <a:ext uri="{FF2B5EF4-FFF2-40B4-BE49-F238E27FC236}">
                <a16:creationId xmlns:a16="http://schemas.microsoft.com/office/drawing/2014/main" id="{92B53D09-6647-B94B-925E-3229C6869649}"/>
              </a:ext>
            </a:extLst>
          </p:cNvPr>
          <p:cNvSpPr>
            <a:spLocks noGrp="1"/>
          </p:cNvSpPr>
          <p:nvPr>
            <p:ph type="subTitle" idx="1"/>
          </p:nvPr>
        </p:nvSpPr>
        <p:spPr>
          <a:xfrm>
            <a:off x="694266" y="1346200"/>
            <a:ext cx="10303933" cy="5029200"/>
          </a:xfrm>
        </p:spPr>
        <p:txBody>
          <a:bodyPr>
            <a:noAutofit/>
          </a:bodyPr>
          <a:lstStyle/>
          <a:p>
            <a:pPr algn="just"/>
            <a:r>
              <a:rPr lang="el-GR" sz="2800" dirty="0">
                <a:latin typeface="Times New Roman" panose="02020603050405020304" pitchFamily="18" charset="0"/>
                <a:cs typeface="Times New Roman" panose="02020603050405020304" pitchFamily="18" charset="0"/>
              </a:rPr>
              <a:t>ΓΙΑ ΤΗΝ ΠΙΟ ΑΠΟΤΕΛΕΣΜΑΤΙΚΗ ΠΟΡΕΙΑ ΤΩΝ ΔΙΑΠΡΑΓΜΑΤΕΥΣΕΩΝ ΜΕΣΩ ΤΟΥ ΤΗΛΕΦΩΝΟΥ ΧΡΕΙΑΖΕΤΑΙ ΚΑΛΗ ΠΡΟΕΤΟΙΜΑΣΙΑ ΑΠΟ ΤΑ ΜΕΡΗ. </a:t>
            </a:r>
          </a:p>
          <a:p>
            <a:pPr algn="just"/>
            <a:r>
              <a:rPr lang="el-GR" sz="2800" dirty="0">
                <a:latin typeface="Times New Roman" panose="02020603050405020304" pitchFamily="18" charset="0"/>
                <a:cs typeface="Times New Roman" panose="02020603050405020304" pitchFamily="18" charset="0"/>
              </a:rPr>
              <a:t>Η ΕΠΙΚΕΝΤΡΩΣΗ ΤΟΥ ΔΙΑΠΡΑΓΜΑΤΕΥΤΗ ΣΤΑ ΛΕΓΟΜΕΝΑ ΤΗΣ ΚΑΘΕ ΠΛΕΥΡΑΣ ΔΙΕΥΚΟΛΥΝΕΙ ΤΟ ΧΑΣΜΑ ΠΟΥ ΔΗΜΙΟΥΡΓΕΙ Η ΑΠΟΣΤΑΣΗ, ΔΙΟΤΙ Ο ΗΧΟΣ ΕΙΝΑΙ ΤΟ ΜΟΝΟ ΜΕΣΟ ΕΠΙΚΟΙΝΩΝΙΑΣ ΣΤΗΝ ΣΥΓΚΕΚΡΙΜΕΝΗ ΠΕΡΙΠΤΩΣΗ. ΣΥΧΝΑ ΜΑΛΙΣΤΑ ΠΑΡΕΜΒΑΙΝΟΥΝ ΚΑΙ ΘΟΡΥΒΟΙ ΠΟΥ ΜΠΟΡΟΥΝ ΝΑ ΑΛΛΟΙΩΣΟΥΝ ΤΗ ΜΕΤΑΦΟΡΑ ΤΗΣ ΠΛΗΡΟΦΟΡΙΑΣ Η ΤΗΣ ΣΥΖΗΤΗΣΗΣ, ΜΕ ΑΠΟΤΕΛΕΣΜΑ ΝΑ ΕΠΑΝΑΛΑΜΒΑΝΟΝΤΑΙ ΟΙ ΣΥΖΗΤΗΣΕΙΣ.</a:t>
            </a:r>
          </a:p>
        </p:txBody>
      </p:sp>
    </p:spTree>
    <p:extLst>
      <p:ext uri="{BB962C8B-B14F-4D97-AF65-F5344CB8AC3E}">
        <p14:creationId xmlns:p14="http://schemas.microsoft.com/office/powerpoint/2010/main" val="2793160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Πλέγμα">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{E84B7970-3465-504F-BF09-7B1A35CC7F0B}tf10001063</Template>
  <TotalTime>287</TotalTime>
  <Words>2173</Words>
  <Application>Microsoft Macintosh PowerPoint</Application>
  <PresentationFormat>Ευρεία οθόνη</PresentationFormat>
  <Paragraphs>150</Paragraphs>
  <Slides>37</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37</vt:i4>
      </vt:variant>
    </vt:vector>
  </HeadingPairs>
  <TitlesOfParts>
    <vt:vector size="45" baseType="lpstr">
      <vt:lpstr>Arial</vt:lpstr>
      <vt:lpstr>Baskerville</vt:lpstr>
      <vt:lpstr>Calibri</vt:lpstr>
      <vt:lpstr>Century Gothic</vt:lpstr>
      <vt:lpstr>Courier New</vt:lpstr>
      <vt:lpstr>Times New Roman</vt:lpstr>
      <vt:lpstr>Wingdings</vt:lpstr>
      <vt:lpstr>Πλέγμα</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ΔΙΑΠΡΑΓΜΑΤΕΥΣΗ</dc:title>
  <dc:creator>Microsoft Office User</dc:creator>
  <cp:lastModifiedBy>Microsoft Office User</cp:lastModifiedBy>
  <cp:revision>102</cp:revision>
  <dcterms:created xsi:type="dcterms:W3CDTF">2020-01-10T14:31:02Z</dcterms:created>
  <dcterms:modified xsi:type="dcterms:W3CDTF">2020-03-02T11:09:29Z</dcterms:modified>
</cp:coreProperties>
</file>