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doc" ContentType="application/msword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Default Extension="wmf" ContentType="image/x-wmf"/>
  <Default Extension="xls" ContentType="application/vnd.ms-exce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2" r:id="rId1"/>
  </p:sldMasterIdLst>
  <p:notesMasterIdLst>
    <p:notesMasterId r:id="rId80"/>
  </p:notesMasterIdLst>
  <p:handoutMasterIdLst>
    <p:handoutMasterId r:id="rId81"/>
  </p:handoutMasterIdLst>
  <p:sldIdLst>
    <p:sldId id="256" r:id="rId2"/>
    <p:sldId id="257" r:id="rId3"/>
    <p:sldId id="365" r:id="rId4"/>
    <p:sldId id="258" r:id="rId5"/>
    <p:sldId id="334" r:id="rId6"/>
    <p:sldId id="337" r:id="rId7"/>
    <p:sldId id="339" r:id="rId8"/>
    <p:sldId id="262" r:id="rId9"/>
    <p:sldId id="266" r:id="rId10"/>
    <p:sldId id="263" r:id="rId11"/>
    <p:sldId id="265" r:id="rId12"/>
    <p:sldId id="264" r:id="rId13"/>
    <p:sldId id="268" r:id="rId14"/>
    <p:sldId id="269" r:id="rId15"/>
    <p:sldId id="270" r:id="rId16"/>
    <p:sldId id="279" r:id="rId17"/>
    <p:sldId id="280" r:id="rId18"/>
    <p:sldId id="333" r:id="rId19"/>
    <p:sldId id="271" r:id="rId20"/>
    <p:sldId id="272" r:id="rId21"/>
    <p:sldId id="273" r:id="rId22"/>
    <p:sldId id="274" r:id="rId23"/>
    <p:sldId id="297" r:id="rId24"/>
    <p:sldId id="275" r:id="rId25"/>
    <p:sldId id="386" r:id="rId26"/>
    <p:sldId id="276" r:id="rId27"/>
    <p:sldId id="277" r:id="rId28"/>
    <p:sldId id="340" r:id="rId29"/>
    <p:sldId id="341" r:id="rId30"/>
    <p:sldId id="342" r:id="rId31"/>
    <p:sldId id="343" r:id="rId32"/>
    <p:sldId id="344" r:id="rId33"/>
    <p:sldId id="345" r:id="rId34"/>
    <p:sldId id="346" r:id="rId35"/>
    <p:sldId id="370" r:id="rId36"/>
    <p:sldId id="347" r:id="rId37"/>
    <p:sldId id="348" r:id="rId38"/>
    <p:sldId id="349" r:id="rId39"/>
    <p:sldId id="350" r:id="rId40"/>
    <p:sldId id="371" r:id="rId41"/>
    <p:sldId id="372" r:id="rId42"/>
    <p:sldId id="373" r:id="rId43"/>
    <p:sldId id="394" r:id="rId44"/>
    <p:sldId id="374" r:id="rId45"/>
    <p:sldId id="375" r:id="rId46"/>
    <p:sldId id="351" r:id="rId47"/>
    <p:sldId id="366" r:id="rId48"/>
    <p:sldId id="364" r:id="rId49"/>
    <p:sldId id="352" r:id="rId50"/>
    <p:sldId id="353" r:id="rId51"/>
    <p:sldId id="354" r:id="rId52"/>
    <p:sldId id="367" r:id="rId53"/>
    <p:sldId id="355" r:id="rId54"/>
    <p:sldId id="281" r:id="rId55"/>
    <p:sldId id="284" r:id="rId56"/>
    <p:sldId id="286" r:id="rId57"/>
    <p:sldId id="317" r:id="rId58"/>
    <p:sldId id="376" r:id="rId59"/>
    <p:sldId id="330" r:id="rId60"/>
    <p:sldId id="290" r:id="rId61"/>
    <p:sldId id="282" r:id="rId62"/>
    <p:sldId id="291" r:id="rId63"/>
    <p:sldId id="298" r:id="rId64"/>
    <p:sldId id="326" r:id="rId65"/>
    <p:sldId id="327" r:id="rId66"/>
    <p:sldId id="369" r:id="rId67"/>
    <p:sldId id="329" r:id="rId68"/>
    <p:sldId id="283" r:id="rId69"/>
    <p:sldId id="387" r:id="rId70"/>
    <p:sldId id="388" r:id="rId71"/>
    <p:sldId id="389" r:id="rId72"/>
    <p:sldId id="390" r:id="rId73"/>
    <p:sldId id="391" r:id="rId74"/>
    <p:sldId id="392" r:id="rId75"/>
    <p:sldId id="393" r:id="rId76"/>
    <p:sldId id="377" r:id="rId77"/>
    <p:sldId id="395" r:id="rId78"/>
    <p:sldId id="396" r:id="rId79"/>
  </p:sldIdLst>
  <p:sldSz cx="9144000" cy="6858000" type="screen4x3"/>
  <p:notesSz cx="6854825" cy="9750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33CC33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>
      <p:cViewPr varScale="1">
        <p:scale>
          <a:sx n="116" d="100"/>
          <a:sy n="116" d="100"/>
        </p:scale>
        <p:origin x="-217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01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presProps" Target="presProp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0212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7DE644-D10A-41FA-8488-C93E9E9A427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0212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90600" y="731838"/>
            <a:ext cx="4875213" cy="3656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30738"/>
            <a:ext cx="5026025" cy="438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1ECB998-4BCE-4127-ADF0-77CF3263EBB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2A0DC8-06C8-494B-ABD0-0E1C3015C59C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102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beve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388" name="Rectangle 1028"/>
          <p:cNvSpPr>
            <a:spLocks noChangeArrowheads="1"/>
          </p:cNvSpPr>
          <p:nvPr/>
        </p:nvSpPr>
        <p:spPr bwMode="auto">
          <a:xfrm>
            <a:off x="1371600" y="2362200"/>
            <a:ext cx="6400800" cy="1371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BE940C-6C7B-47EA-9299-2155494A09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6388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6388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523FE42-64FD-424B-9C56-B5AC27D9A9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4B197D2-F37A-4110-802C-89899D0ED4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22CAE6E-94D2-4A33-B21B-C4C96C8B73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Corporate Financial Management 1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8AE94F1-C5B2-4DAD-A39F-8E7A14E622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Corporate Financial Management 1</a:t>
            </a: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BAAD290-0436-481F-B72E-4BF7B4E7F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Corporate Financial Management 1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F367F2-BF35-4758-8822-B3896FC551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Corporate Financial Management 1</a:t>
            </a: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3D9D41-2895-4A50-8068-0D2950C6B9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Corporate Financial Management 1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14EE7ED-BA72-4AB7-A547-9A6AAF7ABB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Corporate Financial Management 1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E028BAB-1079-458F-B507-B30B49B4AB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248400"/>
            <a:ext cx="7772400" cy="4572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bg2"/>
                </a:solidFill>
                <a:latin typeface="Verdana" pitchFamily="34" charset="0"/>
              </a:defRPr>
            </a:lvl1pPr>
          </a:lstStyle>
          <a:p>
            <a:r>
              <a:rPr lang="en-US"/>
              <a:t>Corporate Financial Management 1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>
                <a:solidFill>
                  <a:schemeClr val="bg2"/>
                </a:solidFill>
                <a:latin typeface="Verdana" pitchFamily="34" charset="0"/>
              </a:defRPr>
            </a:lvl1pPr>
          </a:lstStyle>
          <a:p>
            <a:fld id="{FF196E44-BC4B-45A0-B743-A080B829A97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382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2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2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2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2"/>
          </a:solidFill>
          <a:latin typeface="Arial Narrow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2"/>
          </a:solidFill>
          <a:latin typeface="Arial Narrow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2"/>
          </a:solidFill>
          <a:latin typeface="Arial Narrow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2"/>
          </a:solidFill>
          <a:latin typeface="Arial Narrow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o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n"/>
        <a:defRPr sz="3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l"/>
        <a:defRPr sz="28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"/>
        <a:defRPr sz="2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w"/>
        <a:defRPr sz="2400" b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w"/>
        <a:defRPr sz="24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w"/>
        <a:defRPr sz="24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w"/>
        <a:defRPr sz="24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w"/>
        <a:defRPr sz="2400" b="1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3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4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6.bin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Workbook5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6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7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bevel">
            <a:avLst>
              <a:gd name="adj" fmla="val 460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050" name="Rectangle 2"/>
          <p:cNvSpPr>
            <a:spLocks noChangeArrowheads="1"/>
          </p:cNvSpPr>
          <p:nvPr>
            <p:ph type="ctrTitle"/>
          </p:nvPr>
        </p:nvSpPr>
        <p:spPr bwMode="auto">
          <a:xfrm>
            <a:off x="533400" y="1752600"/>
            <a:ext cx="8077200" cy="1676400"/>
          </a:xfrm>
          <a:prstGeom prst="rect">
            <a:avLst/>
          </a:prstGeom>
          <a:solidFill>
            <a:schemeClr val="accent1"/>
          </a:solidFill>
          <a:ln>
            <a:solidFill>
              <a:srgbClr val="000080"/>
            </a:solidFill>
            <a:miter lim="800000"/>
            <a:headEnd/>
            <a:tailEnd/>
          </a:ln>
        </p:spPr>
        <p:txBody>
          <a:bodyPr anchor="ctr" anchorCtr="1"/>
          <a:lstStyle/>
          <a:p>
            <a:r>
              <a:rPr lang="cs-CZ" sz="4000">
                <a:solidFill>
                  <a:schemeClr val="tx1"/>
                </a:solidFill>
                <a:latin typeface="Arial" charset="0"/>
              </a:rPr>
              <a:t>Corporate Financial Management 1</a:t>
            </a:r>
            <a:endParaRPr lang="en-US" sz="40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886200"/>
            <a:ext cx="8153400" cy="1752600"/>
          </a:xfrm>
        </p:spPr>
        <p:txBody>
          <a:bodyPr/>
          <a:lstStyle/>
          <a:p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Jan Vlachý</a:t>
            </a:r>
            <a:r>
              <a:rPr lang="en-US" sz="2800"/>
              <a:t> </a:t>
            </a:r>
            <a:r>
              <a:rPr lang="en-US" sz="2800" b="0">
                <a:solidFill>
                  <a:schemeClr val="accent2"/>
                </a:solidFill>
              </a:rPr>
              <a:t>&lt;vlachy@atlas.cz&gt;</a:t>
            </a:r>
          </a:p>
          <a:p>
            <a:r>
              <a:rPr lang="cs-CZ" sz="2400" b="0" i="1"/>
              <a:t>Brigham, E.F., Ehrhardt, M.C.</a:t>
            </a:r>
            <a:r>
              <a:rPr lang="en-US" sz="2400" b="0" i="1"/>
              <a:t> Financial Management</a:t>
            </a:r>
            <a:r>
              <a:rPr lang="cs-CZ" sz="2400" b="0" i="1"/>
              <a:t>: Theory and Practice, 13</a:t>
            </a:r>
            <a:r>
              <a:rPr lang="cs-CZ" sz="2400" b="0" i="1" baseline="30000"/>
              <a:t>th</a:t>
            </a:r>
            <a:r>
              <a:rPr lang="cs-CZ" sz="2400" b="0" i="1"/>
              <a:t> Edition</a:t>
            </a:r>
            <a:endParaRPr lang="en-US" sz="2400" b="0" i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20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ABC42A-B6D2-4F8B-B9D8-157AD81120BB}" type="slidenum">
              <a:rPr lang="en-US"/>
              <a:pPr/>
              <a:t>10</a:t>
            </a:fld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1143000"/>
          </a:xfrm>
        </p:spPr>
        <p:txBody>
          <a:bodyPr/>
          <a:lstStyle/>
          <a:p>
            <a:r>
              <a:rPr lang="en-US"/>
              <a:t>Return of an Investment </a:t>
            </a:r>
            <a:r>
              <a:rPr lang="en-US" b="0" i="1"/>
              <a:t>(Rate of Return, Yield)</a:t>
            </a:r>
            <a:r>
              <a:rPr lang="en-US"/>
              <a:t>: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Return, Net Present Value</a:t>
            </a: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787400" y="2514600"/>
          <a:ext cx="7670800" cy="1039813"/>
        </p:xfrm>
        <a:graphic>
          <a:graphicData uri="http://schemas.openxmlformats.org/presentationml/2006/ole">
            <p:oleObj spid="_x0000_s22532" name="Equation" r:id="rId3" imgW="3085920" imgH="419040" progId="Equation.DSMT4">
              <p:embed/>
            </p:oleObj>
          </a:graphicData>
        </a:graphic>
      </p:graphicFrame>
      <p:grpSp>
        <p:nvGrpSpPr>
          <p:cNvPr id="22545" name="Group 17"/>
          <p:cNvGrpSpPr>
            <a:grpSpLocks/>
          </p:cNvGrpSpPr>
          <p:nvPr/>
        </p:nvGrpSpPr>
        <p:grpSpPr bwMode="auto">
          <a:xfrm>
            <a:off x="838200" y="4724400"/>
            <a:ext cx="6629400" cy="1219200"/>
            <a:chOff x="528" y="3024"/>
            <a:chExt cx="4176" cy="768"/>
          </a:xfrm>
        </p:grpSpPr>
        <p:sp>
          <p:nvSpPr>
            <p:cNvPr id="22533" name="Line 5"/>
            <p:cNvSpPr>
              <a:spLocks noChangeShapeType="1"/>
            </p:cNvSpPr>
            <p:nvPr/>
          </p:nvSpPr>
          <p:spPr bwMode="auto">
            <a:xfrm>
              <a:off x="528" y="3408"/>
              <a:ext cx="41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2534" name="Line 6"/>
            <p:cNvSpPr>
              <a:spLocks noChangeShapeType="1"/>
            </p:cNvSpPr>
            <p:nvPr/>
          </p:nvSpPr>
          <p:spPr bwMode="auto">
            <a:xfrm>
              <a:off x="816" y="3408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2535" name="Line 7"/>
            <p:cNvSpPr>
              <a:spLocks noChangeShapeType="1"/>
            </p:cNvSpPr>
            <p:nvPr/>
          </p:nvSpPr>
          <p:spPr bwMode="auto">
            <a:xfrm flipV="1">
              <a:off x="1392" y="312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2536" name="Line 8"/>
            <p:cNvSpPr>
              <a:spLocks noChangeShapeType="1"/>
            </p:cNvSpPr>
            <p:nvPr/>
          </p:nvSpPr>
          <p:spPr bwMode="auto">
            <a:xfrm flipV="1">
              <a:off x="2064" y="312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2537" name="Line 9"/>
            <p:cNvSpPr>
              <a:spLocks noChangeShapeType="1"/>
            </p:cNvSpPr>
            <p:nvPr/>
          </p:nvSpPr>
          <p:spPr bwMode="auto">
            <a:xfrm flipV="1">
              <a:off x="2736" y="312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2538" name="Line 10"/>
            <p:cNvSpPr>
              <a:spLocks noChangeShapeType="1"/>
            </p:cNvSpPr>
            <p:nvPr/>
          </p:nvSpPr>
          <p:spPr bwMode="auto">
            <a:xfrm flipV="1">
              <a:off x="3408" y="312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2539" name="Text Box 11"/>
            <p:cNvSpPr txBox="1">
              <a:spLocks noChangeArrowheads="1"/>
            </p:cNvSpPr>
            <p:nvPr/>
          </p:nvSpPr>
          <p:spPr bwMode="auto">
            <a:xfrm>
              <a:off x="672" y="3024"/>
              <a:ext cx="3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>
                  <a:latin typeface="Arial" charset="0"/>
                </a:rPr>
                <a:t>C</a:t>
              </a:r>
              <a:r>
                <a:rPr lang="en-US" baseline="-25000">
                  <a:latin typeface="Arial" charset="0"/>
                </a:rPr>
                <a:t>0</a:t>
              </a:r>
              <a:endParaRPr lang="en-US">
                <a:latin typeface="Arial" charset="0"/>
              </a:endParaRPr>
            </a:p>
          </p:txBody>
        </p:sp>
        <p:sp>
          <p:nvSpPr>
            <p:cNvPr id="22540" name="Text Box 12"/>
            <p:cNvSpPr txBox="1">
              <a:spLocks noChangeArrowheads="1"/>
            </p:cNvSpPr>
            <p:nvPr/>
          </p:nvSpPr>
          <p:spPr bwMode="auto">
            <a:xfrm>
              <a:off x="1296" y="3504"/>
              <a:ext cx="3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>
                  <a:latin typeface="Arial" charset="0"/>
                </a:rPr>
                <a:t>C</a:t>
              </a:r>
              <a:r>
                <a:rPr lang="en-US" baseline="-25000">
                  <a:latin typeface="Arial" charset="0"/>
                </a:rPr>
                <a:t>1</a:t>
              </a:r>
              <a:endParaRPr lang="en-US">
                <a:latin typeface="Arial" charset="0"/>
              </a:endParaRPr>
            </a:p>
          </p:txBody>
        </p:sp>
        <p:sp>
          <p:nvSpPr>
            <p:cNvPr id="22541" name="Text Box 13"/>
            <p:cNvSpPr txBox="1">
              <a:spLocks noChangeArrowheads="1"/>
            </p:cNvSpPr>
            <p:nvPr/>
          </p:nvSpPr>
          <p:spPr bwMode="auto">
            <a:xfrm>
              <a:off x="1920" y="3504"/>
              <a:ext cx="3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>
                  <a:latin typeface="Arial" charset="0"/>
                </a:rPr>
                <a:t>C</a:t>
              </a:r>
              <a:r>
                <a:rPr lang="en-US" baseline="-25000">
                  <a:latin typeface="Arial" charset="0"/>
                </a:rPr>
                <a:t>2</a:t>
              </a:r>
              <a:endParaRPr lang="en-US">
                <a:latin typeface="Arial" charset="0"/>
              </a:endParaRPr>
            </a:p>
          </p:txBody>
        </p:sp>
        <p:sp>
          <p:nvSpPr>
            <p:cNvPr id="22542" name="Text Box 14"/>
            <p:cNvSpPr txBox="1">
              <a:spLocks noChangeArrowheads="1"/>
            </p:cNvSpPr>
            <p:nvPr/>
          </p:nvSpPr>
          <p:spPr bwMode="auto">
            <a:xfrm>
              <a:off x="2592" y="3504"/>
              <a:ext cx="3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>
                  <a:latin typeface="Arial" charset="0"/>
                </a:rPr>
                <a:t>C</a:t>
              </a:r>
              <a:r>
                <a:rPr lang="en-US" baseline="-25000">
                  <a:latin typeface="Arial" charset="0"/>
                </a:rPr>
                <a:t>3</a:t>
              </a:r>
              <a:endParaRPr lang="en-US">
                <a:latin typeface="Arial" charset="0"/>
              </a:endParaRPr>
            </a:p>
          </p:txBody>
        </p:sp>
        <p:sp>
          <p:nvSpPr>
            <p:cNvPr id="22543" name="Text Box 15"/>
            <p:cNvSpPr txBox="1">
              <a:spLocks noChangeArrowheads="1"/>
            </p:cNvSpPr>
            <p:nvPr/>
          </p:nvSpPr>
          <p:spPr bwMode="auto">
            <a:xfrm>
              <a:off x="3264" y="3504"/>
              <a:ext cx="3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>
                  <a:latin typeface="Arial" charset="0"/>
                </a:rPr>
                <a:t>C</a:t>
              </a:r>
              <a:r>
                <a:rPr lang="en-US" baseline="-25000">
                  <a:latin typeface="Arial" charset="0"/>
                </a:rPr>
                <a:t>4</a:t>
              </a:r>
              <a:endParaRPr lang="en-US">
                <a:latin typeface="Arial" charset="0"/>
              </a:endParaRPr>
            </a:p>
          </p:txBody>
        </p:sp>
        <p:sp>
          <p:nvSpPr>
            <p:cNvPr id="22544" name="Text Box 16"/>
            <p:cNvSpPr txBox="1">
              <a:spLocks noChangeArrowheads="1"/>
            </p:cNvSpPr>
            <p:nvPr/>
          </p:nvSpPr>
          <p:spPr bwMode="auto">
            <a:xfrm>
              <a:off x="4512" y="3504"/>
              <a:ext cx="1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t</a:t>
              </a:r>
            </a:p>
          </p:txBody>
        </p:sp>
      </p:grpSp>
      <p:sp>
        <p:nvSpPr>
          <p:cNvPr id="22546" name="Rectangle 18"/>
          <p:cNvSpPr>
            <a:spLocks noChangeArrowheads="1"/>
          </p:cNvSpPr>
          <p:nvPr/>
        </p:nvSpPr>
        <p:spPr bwMode="auto">
          <a:xfrm>
            <a:off x="685800" y="365760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o"/>
            </a:pPr>
            <a:r>
              <a:rPr lang="en-US" sz="3200" b="1" i="1">
                <a:latin typeface="Arial" charset="0"/>
              </a:rPr>
              <a:t>NPV</a:t>
            </a:r>
            <a:r>
              <a:rPr lang="cs-CZ" sz="3200" b="1" i="1">
                <a:latin typeface="Arial" charset="0"/>
              </a:rPr>
              <a:t> </a:t>
            </a:r>
            <a:r>
              <a:rPr lang="en-US" sz="3200" b="1">
                <a:latin typeface="Arial" charset="0"/>
              </a:rPr>
              <a:t>= Present Value of expected cash flows (+positive-negative)</a:t>
            </a:r>
            <a:endParaRPr lang="en-US" sz="2800" b="1" i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5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  <p:bldP spid="22546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FEA3F8-7EE1-4DE3-B64A-9793765A3247}" type="slidenum">
              <a:rPr lang="en-US"/>
              <a:pPr/>
              <a:t>11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Practical </a:t>
            </a:r>
            <a:r>
              <a:rPr lang="cs-CZ"/>
              <a:t>Issues</a:t>
            </a: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Distinguish:</a:t>
            </a:r>
          </a:p>
          <a:p>
            <a:pPr lvl="1">
              <a:lnSpc>
                <a:spcPct val="90000"/>
              </a:lnSpc>
            </a:pPr>
            <a:r>
              <a:rPr lang="en-US"/>
              <a:t>Realized Return</a:t>
            </a:r>
          </a:p>
          <a:p>
            <a:pPr lvl="1">
              <a:lnSpc>
                <a:spcPct val="90000"/>
              </a:lnSpc>
            </a:pPr>
            <a:r>
              <a:rPr lang="en-US"/>
              <a:t>Expected Return </a:t>
            </a:r>
            <a:r>
              <a:rPr lang="en-US" sz="2800" i="1"/>
              <a:t>(&lt;= Risk)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/>
              <a:t>Required Return </a:t>
            </a:r>
            <a:r>
              <a:rPr lang="en-US" sz="2800" i="1"/>
              <a:t>(&lt;= Unperfect Mkts)</a:t>
            </a:r>
          </a:p>
          <a:p>
            <a:pPr>
              <a:lnSpc>
                <a:spcPct val="90000"/>
              </a:lnSpc>
            </a:pPr>
            <a:r>
              <a:rPr lang="en-US"/>
              <a:t>Financial securities are usually priced “fairly” </a:t>
            </a:r>
            <a:r>
              <a:rPr lang="en-US" b="0" i="1"/>
              <a:t>(Market Equilibrium)</a:t>
            </a:r>
            <a:r>
              <a:rPr lang="en-US"/>
              <a:t>.</a:t>
            </a:r>
          </a:p>
          <a:p>
            <a:pPr>
              <a:lnSpc>
                <a:spcPct val="90000"/>
              </a:lnSpc>
            </a:pPr>
            <a:r>
              <a:rPr lang="en-US"/>
              <a:t>Investment projects (and other entrepreneurial decisions) should bring value, i.e. have positive </a:t>
            </a:r>
            <a:r>
              <a:rPr lang="cs-CZ" i="1"/>
              <a:t>N</a:t>
            </a:r>
            <a:r>
              <a:rPr lang="en-US" i="1"/>
              <a:t>PV</a:t>
            </a:r>
            <a:r>
              <a:rPr 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B6028DE-B5A4-455F-85D7-635F75786C4A}" type="slidenum">
              <a:rPr lang="en-US"/>
              <a:pPr/>
              <a:t>12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Valuing Single Cash Flows (</a:t>
            </a:r>
            <a:r>
              <a:rPr lang="cs-CZ"/>
              <a:t>Ex.</a:t>
            </a:r>
            <a:r>
              <a:rPr lang="en-US"/>
              <a:t>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001000" cy="4724400"/>
          </a:xfrm>
        </p:spPr>
        <p:txBody>
          <a:bodyPr/>
          <a:lstStyle/>
          <a:p>
            <a:r>
              <a:rPr lang="en-US"/>
              <a:t>What is the </a:t>
            </a:r>
            <a:r>
              <a:rPr lang="en-US">
                <a:solidFill>
                  <a:schemeClr val="accent2"/>
                </a:solidFill>
              </a:rPr>
              <a:t>Future Value</a:t>
            </a:r>
            <a:r>
              <a:rPr lang="en-US"/>
              <a:t> of $2,000 invested at 3% per year for five years?</a:t>
            </a:r>
          </a:p>
          <a:p>
            <a:r>
              <a:rPr lang="en-US"/>
              <a:t>What is the </a:t>
            </a:r>
            <a:r>
              <a:rPr lang="en-US">
                <a:solidFill>
                  <a:schemeClr val="accent2"/>
                </a:solidFill>
              </a:rPr>
              <a:t>Present Value</a:t>
            </a:r>
            <a:r>
              <a:rPr lang="en-US"/>
              <a:t> of CZK 10m to be received two years from now if the required return is 4% per year?</a:t>
            </a:r>
          </a:p>
          <a:p>
            <a:r>
              <a:rPr lang="en-US"/>
              <a:t>What is the </a:t>
            </a:r>
            <a:r>
              <a:rPr lang="en-US">
                <a:solidFill>
                  <a:schemeClr val="accent2"/>
                </a:solidFill>
              </a:rPr>
              <a:t>Expected Return</a:t>
            </a:r>
            <a:r>
              <a:rPr lang="en-US"/>
              <a:t> for an investment costing €10,000 today and offering €12,000 in three years?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10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B15773-B05B-41CA-9E3B-2413BE8408FD}" type="slidenum">
              <a:rPr lang="en-US"/>
              <a:pPr/>
              <a:t>13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Valuing Multiple Cash Flows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You can invest $10,000. As a result, you expect to get $2,000, $8,000, and $5,000 over the next three years, respectively. If the required return is 10%, what is the </a:t>
            </a:r>
            <a:r>
              <a:rPr lang="en-US" sz="2800" i="1">
                <a:solidFill>
                  <a:schemeClr val="accent2"/>
                </a:solidFill>
              </a:rPr>
              <a:t>NPV</a:t>
            </a:r>
            <a:r>
              <a:rPr lang="en-US" sz="2800"/>
              <a:t> of your investment?</a:t>
            </a:r>
          </a:p>
        </p:txBody>
      </p:sp>
      <p:grpSp>
        <p:nvGrpSpPr>
          <p:cNvPr id="27655" name="Group 7"/>
          <p:cNvGrpSpPr>
            <a:grpSpLocks/>
          </p:cNvGrpSpPr>
          <p:nvPr/>
        </p:nvGrpSpPr>
        <p:grpSpPr bwMode="auto">
          <a:xfrm>
            <a:off x="2209800" y="3508375"/>
            <a:ext cx="4632325" cy="2282825"/>
            <a:chOff x="2160" y="2377"/>
            <a:chExt cx="2918" cy="1438"/>
          </a:xfrm>
        </p:grpSpPr>
        <p:sp>
          <p:nvSpPr>
            <p:cNvPr id="27652" name="Text Box 4"/>
            <p:cNvSpPr txBox="1">
              <a:spLocks noChangeArrowheads="1"/>
            </p:cNvSpPr>
            <p:nvPr/>
          </p:nvSpPr>
          <p:spPr bwMode="auto">
            <a:xfrm>
              <a:off x="2256" y="2377"/>
              <a:ext cx="2822" cy="1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latin typeface="Arial" charset="0"/>
                </a:rPr>
                <a:t> </a:t>
              </a:r>
              <a:r>
                <a:rPr lang="en-US" b="1">
                  <a:latin typeface="Arial" charset="0"/>
                </a:rPr>
                <a:t>t	      C</a:t>
              </a:r>
              <a:r>
                <a:rPr lang="en-US" b="1" baseline="-25000">
                  <a:latin typeface="Arial" charset="0"/>
                </a:rPr>
                <a:t>t</a:t>
              </a:r>
              <a:r>
                <a:rPr lang="en-US" b="1">
                  <a:latin typeface="Arial" charset="0"/>
                </a:rPr>
                <a:t>		   PV(C</a:t>
              </a:r>
              <a:r>
                <a:rPr lang="en-US" b="1" baseline="-25000">
                  <a:latin typeface="Arial" charset="0"/>
                </a:rPr>
                <a:t>t</a:t>
              </a:r>
              <a:r>
                <a:rPr lang="en-US" b="1">
                  <a:latin typeface="Arial" charset="0"/>
                </a:rPr>
                <a:t>)</a:t>
              </a:r>
            </a:p>
            <a:p>
              <a:r>
                <a:rPr lang="en-US">
                  <a:latin typeface="Arial" charset="0"/>
                </a:rPr>
                <a:t>0	$ -10,000	-10,000.00</a:t>
              </a:r>
            </a:p>
            <a:p>
              <a:r>
                <a:rPr lang="en-US">
                  <a:latin typeface="Arial" charset="0"/>
                </a:rPr>
                <a:t>1	$    2,000	   1,818.18</a:t>
              </a:r>
            </a:p>
            <a:p>
              <a:r>
                <a:rPr lang="en-US">
                  <a:latin typeface="Arial" charset="0"/>
                </a:rPr>
                <a:t>2	$    8,000	   6,611.57</a:t>
              </a:r>
            </a:p>
            <a:p>
              <a:r>
                <a:rPr lang="en-US">
                  <a:latin typeface="Arial" charset="0"/>
                </a:rPr>
                <a:t>3	$    5,000	   3,756.57</a:t>
              </a:r>
            </a:p>
            <a:p>
              <a:r>
                <a:rPr lang="en-US">
                  <a:latin typeface="Arial" charset="0"/>
                </a:rPr>
                <a:t>	Total PV:	</a:t>
              </a:r>
              <a:r>
                <a:rPr lang="en-US" b="1">
                  <a:solidFill>
                    <a:schemeClr val="hlink"/>
                  </a:solidFill>
                  <a:latin typeface="Arial" charset="0"/>
                </a:rPr>
                <a:t>$ 2,186.33</a:t>
              </a:r>
              <a:endParaRPr lang="en-US">
                <a:latin typeface="Arial" charset="0"/>
              </a:endParaRPr>
            </a:p>
          </p:txBody>
        </p:sp>
        <p:sp>
          <p:nvSpPr>
            <p:cNvPr id="27653" name="Line 5"/>
            <p:cNvSpPr>
              <a:spLocks noChangeShapeType="1"/>
            </p:cNvSpPr>
            <p:nvPr/>
          </p:nvSpPr>
          <p:spPr bwMode="auto">
            <a:xfrm>
              <a:off x="2160" y="2640"/>
              <a:ext cx="28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7654" name="Line 6"/>
            <p:cNvSpPr>
              <a:spLocks noChangeShapeType="1"/>
            </p:cNvSpPr>
            <p:nvPr/>
          </p:nvSpPr>
          <p:spPr bwMode="auto">
            <a:xfrm>
              <a:off x="2160" y="3552"/>
              <a:ext cx="28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762000" y="5715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o"/>
            </a:pPr>
            <a:r>
              <a:rPr lang="en-US" sz="2800" b="1">
                <a:latin typeface="Arial" charset="0"/>
              </a:rPr>
              <a:t>What is the </a:t>
            </a:r>
            <a:r>
              <a:rPr lang="en-US" sz="2800" b="1">
                <a:solidFill>
                  <a:schemeClr val="accent2"/>
                </a:solidFill>
                <a:latin typeface="Arial" charset="0"/>
              </a:rPr>
              <a:t>return</a:t>
            </a:r>
            <a:r>
              <a:rPr lang="en-US" sz="2800" b="1">
                <a:latin typeface="Arial" charset="0"/>
              </a:rPr>
              <a:t> if you know the </a:t>
            </a:r>
            <a:r>
              <a:rPr lang="en-US" sz="2800" b="1" i="1">
                <a:latin typeface="Arial" charset="0"/>
              </a:rPr>
              <a:t>NPV</a:t>
            </a:r>
            <a:r>
              <a:rPr lang="en-US" sz="2800" b="1">
                <a:latin typeface="Arial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  <p:bldP spid="2765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4C15C2-5B89-4362-B1D4-64193C3DA321}" type="slidenum">
              <a:rPr lang="en-US"/>
              <a:pPr/>
              <a:t>14</a:t>
            </a:fld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Annuities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Types of Annuity</a:t>
            </a:r>
          </a:p>
          <a:p>
            <a:pPr lvl="1"/>
            <a:r>
              <a:rPr lang="en-US" sz="2800"/>
              <a:t>Ordinary Annuity </a:t>
            </a:r>
            <a:r>
              <a:rPr lang="en-US" sz="2400" i="1"/>
              <a:t>(Payments at end of period)</a:t>
            </a:r>
          </a:p>
          <a:p>
            <a:pPr lvl="1"/>
            <a:r>
              <a:rPr lang="en-US" sz="2800"/>
              <a:t>Annuity Due </a:t>
            </a:r>
            <a:r>
              <a:rPr lang="en-US" sz="2400" i="1"/>
              <a:t>(Payments at beginning of period)</a:t>
            </a:r>
          </a:p>
          <a:p>
            <a:pPr lvl="1"/>
            <a:r>
              <a:rPr lang="en-US" sz="2800"/>
              <a:t>Deferred Annuity </a:t>
            </a:r>
            <a:r>
              <a:rPr lang="en-US" sz="2400" i="1"/>
              <a:t>(First repayment more than one period after drawing)</a:t>
            </a: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762000" y="3733800"/>
          <a:ext cx="6705600" cy="1300163"/>
        </p:xfrm>
        <a:graphic>
          <a:graphicData uri="http://schemas.openxmlformats.org/presentationml/2006/ole">
            <p:oleObj spid="_x0000_s28676" name="Equation" r:id="rId3" imgW="2882880" imgH="558720" progId="Equation.DSMT4">
              <p:embed/>
            </p:oleObj>
          </a:graphicData>
        </a:graphic>
      </p:graphicFrame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660400" y="5181600"/>
            <a:ext cx="70389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i="1">
                <a:latin typeface="Arial" charset="0"/>
              </a:rPr>
              <a:t>FVA</a:t>
            </a:r>
            <a:r>
              <a:rPr lang="en-US" sz="2800" baseline="-25000">
                <a:latin typeface="Arial" charset="0"/>
              </a:rPr>
              <a:t>n </a:t>
            </a:r>
            <a:r>
              <a:rPr lang="en-US" sz="2800">
                <a:latin typeface="Arial" charset="0"/>
              </a:rPr>
              <a:t>= </a:t>
            </a:r>
            <a:r>
              <a:rPr lang="en-US" sz="2800" i="1">
                <a:latin typeface="Arial" charset="0"/>
              </a:rPr>
              <a:t>PVA</a:t>
            </a:r>
            <a:r>
              <a:rPr lang="en-US" sz="2800" baseline="-25000">
                <a:latin typeface="Arial" charset="0"/>
              </a:rPr>
              <a:t>n</a:t>
            </a:r>
            <a:r>
              <a:rPr lang="en-US" sz="2800">
                <a:latin typeface="Arial" charset="0"/>
              </a:rPr>
              <a:t>(1+</a:t>
            </a:r>
            <a:r>
              <a:rPr lang="en-US" sz="2800" i="1">
                <a:latin typeface="Arial" charset="0"/>
              </a:rPr>
              <a:t>r</a:t>
            </a:r>
            <a:r>
              <a:rPr lang="en-US" sz="2800">
                <a:latin typeface="Arial" charset="0"/>
              </a:rPr>
              <a:t>)</a:t>
            </a:r>
            <a:r>
              <a:rPr lang="en-US" sz="2800" baseline="30000">
                <a:latin typeface="Arial" charset="0"/>
              </a:rPr>
              <a:t>n</a:t>
            </a:r>
            <a:r>
              <a:rPr lang="en-US" sz="2800">
                <a:latin typeface="Arial" charset="0"/>
              </a:rPr>
              <a:t>; </a:t>
            </a:r>
            <a:r>
              <a:rPr lang="en-US" sz="2800" i="1">
                <a:latin typeface="Arial" charset="0"/>
              </a:rPr>
              <a:t>PVA</a:t>
            </a:r>
            <a:r>
              <a:rPr lang="en-US" sz="2800" baseline="-25000">
                <a:latin typeface="Arial" charset="0"/>
              </a:rPr>
              <a:t>n</a:t>
            </a:r>
            <a:r>
              <a:rPr lang="en-US" sz="2800" i="1">
                <a:latin typeface="Arial" charset="0"/>
              </a:rPr>
              <a:t>[due]</a:t>
            </a:r>
            <a:r>
              <a:rPr lang="en-US" sz="2800" baseline="-25000">
                <a:latin typeface="Arial" charset="0"/>
              </a:rPr>
              <a:t> </a:t>
            </a:r>
            <a:r>
              <a:rPr lang="en-US" sz="2800">
                <a:latin typeface="Arial" charset="0"/>
              </a:rPr>
              <a:t>= </a:t>
            </a:r>
            <a:r>
              <a:rPr lang="en-US" sz="2800" i="1">
                <a:latin typeface="Arial" charset="0"/>
              </a:rPr>
              <a:t>PVA</a:t>
            </a:r>
            <a:r>
              <a:rPr lang="en-US" sz="2800" baseline="-25000">
                <a:latin typeface="Arial" charset="0"/>
              </a:rPr>
              <a:t>n</a:t>
            </a:r>
            <a:r>
              <a:rPr lang="en-US" sz="2800">
                <a:latin typeface="Arial" charset="0"/>
              </a:rPr>
              <a:t>(1+</a:t>
            </a:r>
            <a:r>
              <a:rPr lang="en-US" sz="2800" i="1">
                <a:latin typeface="Arial" charset="0"/>
              </a:rPr>
              <a:t>r</a:t>
            </a:r>
            <a:r>
              <a:rPr lang="en-US" sz="2800">
                <a:latin typeface="Arial" charset="0"/>
              </a:rPr>
              <a:t>);</a:t>
            </a:r>
          </a:p>
          <a:p>
            <a:r>
              <a:rPr lang="en-US" sz="2800" i="1">
                <a:latin typeface="Arial" charset="0"/>
              </a:rPr>
              <a:t>PVA</a:t>
            </a:r>
            <a:r>
              <a:rPr lang="en-US" sz="2800" baseline="-25000">
                <a:latin typeface="Arial" charset="0"/>
              </a:rPr>
              <a:t>n</a:t>
            </a:r>
            <a:r>
              <a:rPr lang="en-US" sz="2800" i="1">
                <a:latin typeface="Arial" charset="0"/>
              </a:rPr>
              <a:t>[def</a:t>
            </a:r>
            <a:r>
              <a:rPr lang="en-US" sz="2800" i="1" baseline="-25000">
                <a:latin typeface="Arial" charset="0"/>
              </a:rPr>
              <a:t>d</a:t>
            </a:r>
            <a:r>
              <a:rPr lang="en-US" sz="2800" i="1">
                <a:latin typeface="Arial" charset="0"/>
              </a:rPr>
              <a:t>]</a:t>
            </a:r>
            <a:r>
              <a:rPr lang="en-US" sz="2800" baseline="-25000">
                <a:latin typeface="Arial" charset="0"/>
              </a:rPr>
              <a:t> </a:t>
            </a:r>
            <a:r>
              <a:rPr lang="en-US" sz="2800">
                <a:latin typeface="Arial" charset="0"/>
              </a:rPr>
              <a:t>= </a:t>
            </a:r>
            <a:r>
              <a:rPr lang="en-US" sz="2800" i="1">
                <a:latin typeface="Arial" charset="0"/>
              </a:rPr>
              <a:t>PVA</a:t>
            </a:r>
            <a:r>
              <a:rPr lang="en-US" sz="2800" baseline="-25000">
                <a:latin typeface="Arial" charset="0"/>
              </a:rPr>
              <a:t>n</a:t>
            </a:r>
            <a:r>
              <a:rPr lang="en-US" sz="2800">
                <a:latin typeface="Arial" charset="0"/>
              </a:rPr>
              <a:t>/(1+</a:t>
            </a:r>
            <a:r>
              <a:rPr lang="en-US" sz="2800" i="1">
                <a:latin typeface="Arial" charset="0"/>
              </a:rPr>
              <a:t>r</a:t>
            </a:r>
            <a:r>
              <a:rPr lang="en-US" sz="2800">
                <a:latin typeface="Arial" charset="0"/>
              </a:rPr>
              <a:t>)</a:t>
            </a:r>
            <a:r>
              <a:rPr lang="en-US" sz="2800" baseline="30000">
                <a:latin typeface="Arial" charset="0"/>
              </a:rPr>
              <a:t>d</a:t>
            </a:r>
            <a:endParaRPr lang="en-US" sz="28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bldLvl="2" autoUpdateAnimBg="0"/>
      <p:bldP spid="28678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BDB8FD-E612-4714-9515-67BCC3F6C16F}" type="slidenum">
              <a:rPr lang="en-US"/>
              <a:pPr/>
              <a:t>15</a:t>
            </a:fld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Amortization Schedules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A $1,000 loan yielding 8% requires equal payments at the end of the next three yrs. How much </a:t>
            </a:r>
            <a:r>
              <a:rPr lang="en-US" sz="2800">
                <a:solidFill>
                  <a:schemeClr val="accent2"/>
                </a:solidFill>
              </a:rPr>
              <a:t>principal</a:t>
            </a:r>
            <a:r>
              <a:rPr lang="en-US" sz="2800"/>
              <a:t> will be rpd. in Year 2?</a:t>
            </a:r>
          </a:p>
          <a:p>
            <a:pPr>
              <a:buFont typeface="Wingdings" pitchFamily="2" charset="2"/>
              <a:buNone/>
            </a:pPr>
            <a:r>
              <a:rPr lang="en-US" sz="2800" i="1"/>
              <a:t>PMT</a:t>
            </a:r>
            <a:r>
              <a:rPr lang="en-US" sz="2800"/>
              <a:t> = $1,000×[.08(1.08)</a:t>
            </a:r>
            <a:r>
              <a:rPr lang="en-US" sz="2800" baseline="30000"/>
              <a:t>3</a:t>
            </a:r>
            <a:r>
              <a:rPr lang="en-US" sz="2800"/>
              <a:t>/(1.08</a:t>
            </a:r>
            <a:r>
              <a:rPr lang="en-US" sz="2800" baseline="30000"/>
              <a:t>3</a:t>
            </a:r>
            <a:r>
              <a:rPr lang="en-US" sz="2800"/>
              <a:t>-1)] = </a:t>
            </a:r>
            <a:r>
              <a:rPr lang="en-US" sz="2800">
                <a:solidFill>
                  <a:schemeClr val="hlink"/>
                </a:solidFill>
              </a:rPr>
              <a:t>$388.03</a:t>
            </a:r>
          </a:p>
        </p:txBody>
      </p:sp>
      <p:graphicFrame>
        <p:nvGraphicFramePr>
          <p:cNvPr id="193536" name="Object 1024"/>
          <p:cNvGraphicFramePr>
            <a:graphicFrameLocks noChangeAspect="1"/>
          </p:cNvGraphicFramePr>
          <p:nvPr/>
        </p:nvGraphicFramePr>
        <p:xfrm>
          <a:off x="846138" y="3281363"/>
          <a:ext cx="6456362" cy="2433637"/>
        </p:xfrm>
        <a:graphic>
          <a:graphicData uri="http://schemas.openxmlformats.org/presentationml/2006/ole">
            <p:oleObj spid="_x0000_s193536" name="dokument" r:id="rId3" imgW="6583680" imgH="2489760" progId="Word.Document.8">
              <p:embed/>
            </p:oleObj>
          </a:graphicData>
        </a:graphic>
      </p:graphicFrame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685800" y="5638800"/>
            <a:ext cx="746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>
                <a:latin typeface="Arial" charset="0"/>
              </a:rPr>
              <a:t>P</a:t>
            </a:r>
            <a:r>
              <a:rPr lang="en-US" sz="2800" b="1" baseline="-25000">
                <a:latin typeface="Arial" charset="0"/>
              </a:rPr>
              <a:t>2</a:t>
            </a:r>
            <a:r>
              <a:rPr lang="en-US" sz="2800" b="1">
                <a:latin typeface="Arial" charset="0"/>
              </a:rPr>
              <a:t> = </a:t>
            </a:r>
            <a:r>
              <a:rPr lang="en-US" sz="2800" b="1" i="1">
                <a:latin typeface="Arial" charset="0"/>
              </a:rPr>
              <a:t>V</a:t>
            </a:r>
            <a:r>
              <a:rPr lang="en-US" sz="2800" b="1" baseline="-25000">
                <a:latin typeface="Arial" charset="0"/>
              </a:rPr>
              <a:t>1</a:t>
            </a:r>
            <a:r>
              <a:rPr lang="en-US" sz="2800" b="1">
                <a:latin typeface="Arial" charset="0"/>
              </a:rPr>
              <a:t> - </a:t>
            </a:r>
            <a:r>
              <a:rPr lang="en-US" sz="2800" b="1" i="1">
                <a:latin typeface="Arial" charset="0"/>
              </a:rPr>
              <a:t>V</a:t>
            </a:r>
            <a:r>
              <a:rPr lang="en-US" sz="2800" b="1" baseline="-25000">
                <a:latin typeface="Arial" charset="0"/>
              </a:rPr>
              <a:t>2</a:t>
            </a:r>
            <a:r>
              <a:rPr lang="en-US" sz="2800" b="1">
                <a:latin typeface="Arial" charset="0"/>
              </a:rPr>
              <a:t> = |</a:t>
            </a:r>
            <a:r>
              <a:rPr lang="en-US" sz="2800" b="1" i="1">
                <a:latin typeface="Arial" charset="0"/>
              </a:rPr>
              <a:t>PMT</a:t>
            </a:r>
            <a:r>
              <a:rPr lang="en-US" sz="2800" b="1" baseline="-25000">
                <a:latin typeface="Arial" charset="0"/>
              </a:rPr>
              <a:t>2</a:t>
            </a:r>
            <a:r>
              <a:rPr lang="en-US" sz="2800" b="1">
                <a:latin typeface="Arial" charset="0"/>
              </a:rPr>
              <a:t>| - </a:t>
            </a:r>
            <a:r>
              <a:rPr lang="en-US" sz="2800" b="1" i="1">
                <a:latin typeface="Arial" charset="0"/>
              </a:rPr>
              <a:t>I</a:t>
            </a:r>
            <a:r>
              <a:rPr lang="en-US" sz="2800" b="1" baseline="-25000">
                <a:latin typeface="Arial" charset="0"/>
              </a:rPr>
              <a:t>2</a:t>
            </a:r>
            <a:r>
              <a:rPr lang="en-US" sz="2800" b="1">
                <a:latin typeface="Arial" charset="0"/>
              </a:rPr>
              <a:t> = </a:t>
            </a:r>
            <a:r>
              <a:rPr lang="en-US" sz="2800" b="1">
                <a:solidFill>
                  <a:schemeClr val="hlink"/>
                </a:solidFill>
                <a:latin typeface="Arial" charset="0"/>
              </a:rPr>
              <a:t>$332.67</a:t>
            </a:r>
            <a:endParaRPr lang="en-US" sz="28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3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3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  <p:bldP spid="29701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ED209A-3AD6-4E0D-8B8C-002DFC7BE1A5}" type="slidenum">
              <a:rPr lang="en-US"/>
              <a:pPr/>
              <a:t>16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Perpetuities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962400"/>
            <a:ext cx="7772400" cy="2209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i="1"/>
              <a:t>PV</a:t>
            </a:r>
            <a:r>
              <a:rPr lang="en-US"/>
              <a:t> = $</a:t>
            </a:r>
            <a:r>
              <a:rPr lang="cs-CZ"/>
              <a:t>100</a:t>
            </a:r>
            <a:r>
              <a:rPr lang="en-US"/>
              <a:t> / </a:t>
            </a:r>
            <a:r>
              <a:rPr lang="cs-CZ"/>
              <a:t>7</a:t>
            </a:r>
            <a:r>
              <a:rPr lang="en-US"/>
              <a:t>% = </a:t>
            </a:r>
            <a:r>
              <a:rPr lang="en-US">
                <a:solidFill>
                  <a:schemeClr val="hlink"/>
                </a:solidFill>
              </a:rPr>
              <a:t>$</a:t>
            </a:r>
            <a:r>
              <a:rPr lang="cs-CZ">
                <a:solidFill>
                  <a:schemeClr val="hlink"/>
                </a:solidFill>
              </a:rPr>
              <a:t>1,428.57</a:t>
            </a:r>
          </a:p>
          <a:p>
            <a:pPr>
              <a:buFont typeface="Wingdings" pitchFamily="2" charset="2"/>
              <a:buNone/>
            </a:pPr>
            <a:r>
              <a:rPr lang="cs-CZ" sz="2800" u="sng"/>
              <a:t>Growth Perpetuities</a:t>
            </a:r>
            <a:r>
              <a:rPr lang="cs-CZ" sz="2800"/>
              <a:t>:</a:t>
            </a:r>
          </a:p>
          <a:p>
            <a:pPr>
              <a:buFont typeface="Wingdings" pitchFamily="2" charset="2"/>
              <a:buNone/>
            </a:pPr>
            <a:r>
              <a:rPr lang="cs-CZ" sz="2800" b="0" i="1"/>
              <a:t>PMT</a:t>
            </a:r>
            <a:r>
              <a:rPr lang="en-US" sz="2800" b="0" baseline="-25000"/>
              <a:t>t</a:t>
            </a:r>
            <a:r>
              <a:rPr lang="en-US" sz="2800" b="0"/>
              <a:t> = </a:t>
            </a:r>
            <a:r>
              <a:rPr lang="cs-CZ" sz="2800" b="0" i="1"/>
              <a:t>PMT</a:t>
            </a:r>
            <a:r>
              <a:rPr lang="en-US" sz="2800" b="0" baseline="-25000"/>
              <a:t>0</a:t>
            </a:r>
            <a:r>
              <a:rPr lang="en-US" sz="2800" b="0"/>
              <a:t>(1+</a:t>
            </a:r>
            <a:r>
              <a:rPr lang="en-US" sz="2800" b="0" i="1"/>
              <a:t>g</a:t>
            </a:r>
            <a:r>
              <a:rPr lang="en-US" sz="2800" b="0"/>
              <a:t>)</a:t>
            </a:r>
            <a:r>
              <a:rPr lang="en-US" sz="2800" b="0" baseline="30000"/>
              <a:t>t</a:t>
            </a:r>
            <a:endParaRPr lang="en-US" sz="2800" b="0"/>
          </a:p>
          <a:p>
            <a:pPr>
              <a:buFont typeface="Wingdings" pitchFamily="2" charset="2"/>
              <a:buNone/>
            </a:pPr>
            <a:r>
              <a:rPr lang="cs-CZ" sz="2800" b="0" i="1"/>
              <a:t>P</a:t>
            </a:r>
            <a:r>
              <a:rPr lang="en-US" sz="2800" b="0" i="1"/>
              <a:t>V</a:t>
            </a:r>
            <a:r>
              <a:rPr lang="cs-CZ" sz="2800" b="0" baseline="-25000"/>
              <a:t>growth</a:t>
            </a:r>
            <a:r>
              <a:rPr lang="en-US" sz="2800" b="0"/>
              <a:t> = </a:t>
            </a:r>
            <a:r>
              <a:rPr lang="cs-CZ" sz="2800" b="0" i="1"/>
              <a:t>PMT</a:t>
            </a:r>
            <a:r>
              <a:rPr lang="en-US" sz="2800" b="0" baseline="-25000"/>
              <a:t>1</a:t>
            </a:r>
            <a:r>
              <a:rPr lang="en-US" sz="2800" b="0"/>
              <a:t>/(</a:t>
            </a:r>
            <a:r>
              <a:rPr lang="en-US" sz="2800" b="0" i="1"/>
              <a:t>r</a:t>
            </a:r>
            <a:r>
              <a:rPr lang="en-US" sz="2800" b="0"/>
              <a:t>-</a:t>
            </a:r>
            <a:r>
              <a:rPr lang="en-US" sz="2800" b="0" i="1"/>
              <a:t>g</a:t>
            </a:r>
            <a:r>
              <a:rPr lang="en-US" sz="2800" b="0"/>
              <a:t>)       </a:t>
            </a:r>
            <a:r>
              <a:rPr lang="en-US" sz="2800" b="0" i="1"/>
              <a:t>(... r &gt; g)</a:t>
            </a:r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685800" y="1295400"/>
          <a:ext cx="7620000" cy="2514600"/>
        </p:xfrm>
        <a:graphic>
          <a:graphicData uri="http://schemas.openxmlformats.org/presentationml/2006/ole">
            <p:oleObj spid="_x0000_s38916" name="Equation" r:id="rId3" imgW="2882880" imgH="1168200" progId="Equation.DSMT4">
              <p:embed/>
            </p:oleObj>
          </a:graphicData>
        </a:graphic>
      </p:graphicFrame>
      <p:sp>
        <p:nvSpPr>
          <p:cNvPr id="38917" name="AutoShape 5"/>
          <p:cNvSpPr>
            <a:spLocks/>
          </p:cNvSpPr>
          <p:nvPr/>
        </p:nvSpPr>
        <p:spPr bwMode="auto">
          <a:xfrm>
            <a:off x="6019800" y="504825"/>
            <a:ext cx="2438400" cy="528638"/>
          </a:xfrm>
          <a:prstGeom prst="borderCallout1">
            <a:avLst>
              <a:gd name="adj1" fmla="val -7486"/>
              <a:gd name="adj2" fmla="val 95315"/>
              <a:gd name="adj3" fmla="val -7486"/>
              <a:gd name="adj4" fmla="val -8411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2"/>
                </a:solidFill>
                <a:latin typeface="Arial" charset="0"/>
              </a:rPr>
              <a:t>Problem </a:t>
            </a:r>
            <a:r>
              <a:rPr lang="cs-CZ" sz="2800">
                <a:solidFill>
                  <a:schemeClr val="tx2"/>
                </a:solidFill>
                <a:latin typeface="Arial" charset="0"/>
              </a:rPr>
              <a:t>4-27</a:t>
            </a:r>
            <a:endParaRPr lang="en-US" sz="280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  <p:bldP spid="38917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6436F5B-5E64-478B-B0A9-EC05F9D3C3D1}" type="slidenum">
              <a:rPr lang="en-US"/>
              <a:pPr/>
              <a:t>17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Compounding Frequency (1)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Compare annual return on deposit with 6% interest paid annually and monthly.</a:t>
            </a:r>
          </a:p>
          <a:p>
            <a:r>
              <a:rPr lang="en-US" i="1"/>
              <a:t>FV</a:t>
            </a:r>
            <a:r>
              <a:rPr lang="en-US" baseline="-25000"/>
              <a:t>A</a:t>
            </a:r>
            <a:r>
              <a:rPr lang="en-US"/>
              <a:t> = </a:t>
            </a:r>
            <a:r>
              <a:rPr lang="en-US" i="1"/>
              <a:t>PV</a:t>
            </a:r>
            <a:r>
              <a:rPr lang="en-US"/>
              <a:t>×(1 + 6%) = </a:t>
            </a:r>
            <a:r>
              <a:rPr lang="en-US" i="1"/>
              <a:t>PV</a:t>
            </a:r>
            <a:r>
              <a:rPr lang="en-US"/>
              <a:t>×1.06</a:t>
            </a:r>
          </a:p>
          <a:p>
            <a:r>
              <a:rPr lang="en-US" i="1"/>
              <a:t>r</a:t>
            </a:r>
            <a:r>
              <a:rPr lang="en-US" baseline="-25000"/>
              <a:t>A</a:t>
            </a:r>
            <a:r>
              <a:rPr lang="en-US"/>
              <a:t> = (</a:t>
            </a:r>
            <a:r>
              <a:rPr lang="en-US" i="1"/>
              <a:t>FV</a:t>
            </a:r>
            <a:r>
              <a:rPr lang="en-US" baseline="-25000"/>
              <a:t>A</a:t>
            </a:r>
            <a:r>
              <a:rPr lang="en-US"/>
              <a:t>-</a:t>
            </a:r>
            <a:r>
              <a:rPr lang="en-US" i="1"/>
              <a:t>PV</a:t>
            </a:r>
            <a:r>
              <a:rPr lang="en-US"/>
              <a:t>) / </a:t>
            </a:r>
            <a:r>
              <a:rPr lang="en-US" i="1"/>
              <a:t>PV</a:t>
            </a:r>
            <a:r>
              <a:rPr lang="en-US"/>
              <a:t> = .06×</a:t>
            </a:r>
            <a:r>
              <a:rPr lang="en-US" i="1"/>
              <a:t>PV</a:t>
            </a:r>
            <a:r>
              <a:rPr lang="en-US"/>
              <a:t>/</a:t>
            </a:r>
            <a:r>
              <a:rPr lang="en-US" i="1"/>
              <a:t>PV</a:t>
            </a:r>
            <a:r>
              <a:rPr lang="en-US"/>
              <a:t> = </a:t>
            </a:r>
            <a:r>
              <a:rPr lang="en-US">
                <a:solidFill>
                  <a:schemeClr val="hlink"/>
                </a:solidFill>
              </a:rPr>
              <a:t>6%</a:t>
            </a:r>
            <a:endParaRPr lang="en-US" b="0"/>
          </a:p>
          <a:p>
            <a:r>
              <a:rPr lang="en-US" i="1"/>
              <a:t>FV</a:t>
            </a:r>
            <a:r>
              <a:rPr lang="en-US" baseline="-25000"/>
              <a:t>M</a:t>
            </a:r>
            <a:r>
              <a:rPr lang="en-US"/>
              <a:t> = </a:t>
            </a:r>
            <a:r>
              <a:rPr lang="en-US" i="1"/>
              <a:t>PV</a:t>
            </a:r>
            <a:r>
              <a:rPr lang="en-US"/>
              <a:t>×(1 + 6%/12)</a:t>
            </a:r>
            <a:r>
              <a:rPr lang="en-US" baseline="30000"/>
              <a:t>12</a:t>
            </a:r>
            <a:r>
              <a:rPr lang="en-US"/>
              <a:t> = </a:t>
            </a:r>
            <a:r>
              <a:rPr lang="en-US" i="1"/>
              <a:t>PV</a:t>
            </a:r>
            <a:r>
              <a:rPr lang="en-US"/>
              <a:t>×1.005</a:t>
            </a:r>
            <a:r>
              <a:rPr lang="en-US" baseline="30000"/>
              <a:t>12</a:t>
            </a:r>
            <a:r>
              <a:rPr lang="en-US"/>
              <a:t> = </a:t>
            </a:r>
            <a:r>
              <a:rPr lang="en-US" i="1"/>
              <a:t>PV</a:t>
            </a:r>
            <a:r>
              <a:rPr lang="en-US"/>
              <a:t>×1.0617</a:t>
            </a:r>
            <a:endParaRPr lang="en-US" b="0"/>
          </a:p>
          <a:p>
            <a:r>
              <a:rPr lang="en-US" i="1"/>
              <a:t>r</a:t>
            </a:r>
            <a:r>
              <a:rPr lang="en-US" baseline="-25000"/>
              <a:t>M</a:t>
            </a:r>
            <a:r>
              <a:rPr lang="en-US"/>
              <a:t> = (</a:t>
            </a:r>
            <a:r>
              <a:rPr lang="en-US" i="1"/>
              <a:t>FV</a:t>
            </a:r>
            <a:r>
              <a:rPr lang="en-US" baseline="-25000"/>
              <a:t>M</a:t>
            </a:r>
            <a:r>
              <a:rPr lang="en-US"/>
              <a:t>-</a:t>
            </a:r>
            <a:r>
              <a:rPr lang="en-US" i="1"/>
              <a:t>PV</a:t>
            </a:r>
            <a:r>
              <a:rPr lang="en-US"/>
              <a:t>) / </a:t>
            </a:r>
            <a:r>
              <a:rPr lang="en-US" i="1"/>
              <a:t>PV</a:t>
            </a:r>
            <a:r>
              <a:rPr lang="en-US"/>
              <a:t> = </a:t>
            </a:r>
            <a:r>
              <a:rPr lang="en-US">
                <a:solidFill>
                  <a:schemeClr val="hlink"/>
                </a:solidFill>
              </a:rPr>
              <a:t>6.17%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3F971D3-0709-48C7-B8A8-D0B98DFF5BFA}" type="slidenum">
              <a:rPr lang="en-US"/>
              <a:pPr/>
              <a:t>18</a:t>
            </a:fld>
            <a:endParaRPr lang="en-US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Compounding Frequency (2)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Compare the cost of a 6% </a:t>
            </a:r>
            <a:r>
              <a:rPr lang="cs-CZ"/>
              <a:t>(nominal rate) </a:t>
            </a:r>
            <a:r>
              <a:rPr lang="en-US"/>
              <a:t>loan with monthly and quarterly interest.</a:t>
            </a:r>
          </a:p>
          <a:p>
            <a:r>
              <a:rPr lang="en-US"/>
              <a:t>Nominal Rate×Effective </a:t>
            </a:r>
            <a:r>
              <a:rPr lang="cs-CZ"/>
              <a:t>Annual Rate</a:t>
            </a:r>
            <a:endParaRPr lang="en-US" b="0"/>
          </a:p>
          <a:p>
            <a:r>
              <a:rPr lang="cs-CZ" i="1"/>
              <a:t>N</a:t>
            </a:r>
            <a:r>
              <a:rPr lang="en-US" i="1"/>
              <a:t>R</a:t>
            </a:r>
            <a:r>
              <a:rPr lang="en-US"/>
              <a:t> = </a:t>
            </a:r>
            <a:r>
              <a:rPr lang="en-US" i="1"/>
              <a:t>m</a:t>
            </a:r>
            <a:r>
              <a:rPr lang="en-US"/>
              <a:t>×</a:t>
            </a:r>
            <a:r>
              <a:rPr lang="en-US" i="1"/>
              <a:t>r</a:t>
            </a:r>
            <a:r>
              <a:rPr lang="en-US" baseline="-25000"/>
              <a:t>m</a:t>
            </a:r>
            <a:endParaRPr lang="en-US"/>
          </a:p>
          <a:p>
            <a:r>
              <a:rPr lang="cs-CZ" i="1"/>
              <a:t>EAR</a:t>
            </a:r>
            <a:r>
              <a:rPr lang="en-US"/>
              <a:t> = (1 + </a:t>
            </a:r>
            <a:r>
              <a:rPr lang="en-US" i="1"/>
              <a:t>r</a:t>
            </a:r>
            <a:r>
              <a:rPr lang="en-US" baseline="-25000"/>
              <a:t>m</a:t>
            </a:r>
            <a:r>
              <a:rPr lang="en-US"/>
              <a:t>)</a:t>
            </a:r>
            <a:r>
              <a:rPr lang="en-US" baseline="30000"/>
              <a:t>m</a:t>
            </a:r>
            <a:r>
              <a:rPr lang="en-US"/>
              <a:t> - 1</a:t>
            </a:r>
          </a:p>
          <a:p>
            <a:r>
              <a:rPr lang="cs-CZ" i="1"/>
              <a:t>EAR</a:t>
            </a:r>
            <a:r>
              <a:rPr lang="en-US"/>
              <a:t> </a:t>
            </a:r>
            <a:r>
              <a:rPr lang="en-US" baseline="-25000"/>
              <a:t>M</a:t>
            </a:r>
            <a:r>
              <a:rPr lang="en-US"/>
              <a:t> = 1.005</a:t>
            </a:r>
            <a:r>
              <a:rPr lang="en-US" baseline="30000"/>
              <a:t>12</a:t>
            </a:r>
            <a:r>
              <a:rPr lang="en-US"/>
              <a:t> - 1 = </a:t>
            </a:r>
            <a:r>
              <a:rPr lang="en-US">
                <a:solidFill>
                  <a:schemeClr val="hlink"/>
                </a:solidFill>
              </a:rPr>
              <a:t>6.17%</a:t>
            </a:r>
            <a:endParaRPr lang="en-US"/>
          </a:p>
          <a:p>
            <a:r>
              <a:rPr lang="cs-CZ" i="1"/>
              <a:t>EAR</a:t>
            </a:r>
            <a:r>
              <a:rPr lang="en-US"/>
              <a:t> </a:t>
            </a:r>
            <a:r>
              <a:rPr lang="en-US" baseline="-25000"/>
              <a:t>Q</a:t>
            </a:r>
            <a:r>
              <a:rPr lang="en-US"/>
              <a:t> = 1.015</a:t>
            </a:r>
            <a:r>
              <a:rPr lang="en-US" baseline="30000"/>
              <a:t>4</a:t>
            </a:r>
            <a:r>
              <a:rPr lang="en-US"/>
              <a:t> - 1 = </a:t>
            </a:r>
            <a:r>
              <a:rPr lang="en-US">
                <a:solidFill>
                  <a:schemeClr val="hlink"/>
                </a:solidFill>
              </a:rPr>
              <a:t>6.14%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B20F2F5-38EE-4423-A42A-CCE74F891AC5}" type="slidenum">
              <a:rPr lang="en-US"/>
              <a:pPr/>
              <a:t>19</a:t>
            </a:fld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Bond and Stock</a:t>
            </a:r>
            <a:r>
              <a:rPr lang="cs-CZ"/>
              <a:t> Valuation</a:t>
            </a: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Main sources of capital for </a:t>
            </a:r>
            <a:r>
              <a:rPr lang="en-US">
                <a:solidFill>
                  <a:schemeClr val="accent2"/>
                </a:solidFill>
              </a:rPr>
              <a:t>Company</a:t>
            </a:r>
            <a:endParaRPr lang="en-US"/>
          </a:p>
          <a:p>
            <a:pPr lvl="1"/>
            <a:r>
              <a:rPr lang="en-US"/>
              <a:t>Bond: Debt Capital</a:t>
            </a:r>
          </a:p>
          <a:p>
            <a:pPr lvl="1"/>
            <a:r>
              <a:rPr lang="en-US"/>
              <a:t>Stock: Equity Capital</a:t>
            </a:r>
          </a:p>
          <a:p>
            <a:r>
              <a:rPr lang="en-US"/>
              <a:t>Claim on fut. cash flows for </a:t>
            </a:r>
            <a:r>
              <a:rPr lang="en-US">
                <a:solidFill>
                  <a:schemeClr val="accent2"/>
                </a:solidFill>
              </a:rPr>
              <a:t>Investor</a:t>
            </a:r>
            <a:endParaRPr lang="en-US"/>
          </a:p>
          <a:p>
            <a:pPr lvl="1"/>
            <a:r>
              <a:rPr lang="en-US"/>
              <a:t>Bond: Contractual interest and princi-pal payments (or proceeds of sale)</a:t>
            </a:r>
          </a:p>
          <a:p>
            <a:pPr lvl="1"/>
            <a:r>
              <a:rPr lang="en-US"/>
              <a:t>Stock: Dividends </a:t>
            </a:r>
            <a:r>
              <a:rPr lang="en-US" sz="2800" i="1"/>
              <a:t>(</a:t>
            </a:r>
            <a:r>
              <a:rPr lang="cs-CZ" sz="2800" i="1"/>
              <a:t>theoretically </a:t>
            </a:r>
            <a:r>
              <a:rPr lang="en-US" sz="2800" i="1"/>
              <a:t>forever)</a:t>
            </a:r>
            <a:r>
              <a:rPr lang="en-US"/>
              <a:t> or proceeds of sale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6705600" y="457200"/>
            <a:ext cx="2014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Chapter</a:t>
            </a:r>
            <a:r>
              <a:rPr lang="cs-CZ" b="1">
                <a:latin typeface="Arial" charset="0"/>
              </a:rPr>
              <a:t>s</a:t>
            </a:r>
            <a:r>
              <a:rPr lang="en-US" b="1">
                <a:latin typeface="Arial" charset="0"/>
              </a:rPr>
              <a:t> 5</a:t>
            </a:r>
            <a:r>
              <a:rPr lang="cs-CZ" b="1">
                <a:latin typeface="Arial" charset="0"/>
              </a:rPr>
              <a:t>,7</a:t>
            </a:r>
            <a:endParaRPr lang="en-US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F244AA-677E-4395-AFB4-1A3657529E5E}" type="slidenum">
              <a:rPr lang="en-US"/>
              <a:pPr/>
              <a:t>2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Concept</a:t>
            </a:r>
            <a:r>
              <a:rPr lang="cs-CZ"/>
              <a:t>s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Corporate Financial Management</a:t>
            </a:r>
          </a:p>
          <a:p>
            <a:pPr lvl="1"/>
            <a:r>
              <a:rPr lang="cs-CZ"/>
              <a:t>Is</a:t>
            </a:r>
            <a:r>
              <a:rPr lang="en-US"/>
              <a:t> </a:t>
            </a:r>
            <a:r>
              <a:rPr lang="cs-CZ"/>
              <a:t>t</a:t>
            </a:r>
            <a:r>
              <a:rPr lang="en-US"/>
              <a:t>he Art/Science of Creating and Maintaining the Value of a Company.</a:t>
            </a:r>
            <a:endParaRPr lang="cs-CZ"/>
          </a:p>
          <a:p>
            <a:pPr lvl="1"/>
            <a:r>
              <a:rPr lang="cs-CZ"/>
              <a:t>Gives a Firm its Common Language.</a:t>
            </a:r>
            <a:endParaRPr lang="en-US"/>
          </a:p>
          <a:p>
            <a:r>
              <a:rPr lang="en-US"/>
              <a:t>It Consists of</a:t>
            </a:r>
          </a:p>
          <a:p>
            <a:pPr lvl="1"/>
            <a:r>
              <a:rPr lang="en-US"/>
              <a:t>Investment Decisions</a:t>
            </a:r>
          </a:p>
          <a:p>
            <a:pPr lvl="1"/>
            <a:r>
              <a:rPr lang="en-US"/>
              <a:t>Financing Decisions</a:t>
            </a:r>
          </a:p>
          <a:p>
            <a:pPr lvl="1"/>
            <a:r>
              <a:rPr lang="en-US"/>
              <a:t>Managerial Decisions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6629400" y="4572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>
                <a:latin typeface="Arial" charset="0"/>
              </a:rPr>
              <a:t>Chapter</a:t>
            </a:r>
            <a:r>
              <a:rPr lang="cs-CZ" b="1">
                <a:latin typeface="Arial" charset="0"/>
              </a:rPr>
              <a:t>s</a:t>
            </a:r>
            <a:r>
              <a:rPr lang="en-US" b="1">
                <a:latin typeface="Arial" charset="0"/>
              </a:rPr>
              <a:t> </a:t>
            </a:r>
            <a:r>
              <a:rPr lang="cs-CZ" b="1">
                <a:latin typeface="Arial" charset="0"/>
              </a:rPr>
              <a:t>1-3</a:t>
            </a:r>
            <a:endParaRPr lang="en-US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0AF00D-FED1-4A46-8036-30B7516859EE}" type="slidenum">
              <a:rPr lang="en-US"/>
              <a:pPr/>
              <a:t>20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Valuation </a:t>
            </a:r>
            <a:r>
              <a:rPr lang="cs-CZ"/>
              <a:t>P</a:t>
            </a:r>
            <a:r>
              <a:rPr lang="en-US"/>
              <a:t>rocedure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Based on discounted cash flow concept:</a:t>
            </a:r>
          </a:p>
          <a:p>
            <a:pPr lvl="1"/>
            <a:r>
              <a:rPr lang="en-US"/>
              <a:t>Estimate expected future cash flows</a:t>
            </a:r>
          </a:p>
          <a:p>
            <a:pPr lvl="1"/>
            <a:r>
              <a:rPr lang="en-US"/>
              <a:t>Determine required return </a:t>
            </a:r>
            <a:r>
              <a:rPr lang="en-US" sz="2800" i="1"/>
              <a:t>(depending on the riskiness of the expected cash flows)</a:t>
            </a:r>
          </a:p>
          <a:p>
            <a:pPr lvl="1"/>
            <a:r>
              <a:rPr lang="en-US"/>
              <a:t>Compute the present value</a:t>
            </a:r>
          </a:p>
          <a:p>
            <a:r>
              <a:rPr lang="en-US"/>
              <a:t>Other possibilities: Market price of same or comparable asset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060E02-0608-49CF-9574-4C99C2567761}" type="slidenum">
              <a:rPr lang="en-US"/>
              <a:pPr/>
              <a:t>21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Features of Bonds</a:t>
            </a:r>
            <a:r>
              <a:rPr lang="cs-CZ"/>
              <a:t>/ Stocks</a:t>
            </a: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41910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Par </a:t>
            </a:r>
            <a:r>
              <a:rPr lang="en-US" sz="2400" b="0" i="1"/>
              <a:t>(Face, Princ</a:t>
            </a:r>
            <a:r>
              <a:rPr lang="cs-CZ" sz="2400" b="0" i="1"/>
              <a:t>.</a:t>
            </a:r>
            <a:r>
              <a:rPr lang="en-US" sz="2400" b="0" i="1"/>
              <a:t>)</a:t>
            </a:r>
            <a:r>
              <a:rPr lang="en-US" sz="2400"/>
              <a:t> Value</a:t>
            </a:r>
          </a:p>
          <a:p>
            <a:pPr>
              <a:lnSpc>
                <a:spcPct val="90000"/>
              </a:lnSpc>
            </a:pPr>
            <a:r>
              <a:rPr lang="en-US" sz="2400"/>
              <a:t>Coupon </a:t>
            </a:r>
            <a:r>
              <a:rPr lang="en-US" sz="2400" b="0" i="1"/>
              <a:t>(Interest)</a:t>
            </a:r>
            <a:r>
              <a:rPr lang="en-US" sz="2400"/>
              <a:t> Rate</a:t>
            </a:r>
          </a:p>
          <a:p>
            <a:pPr>
              <a:lnSpc>
                <a:spcPct val="90000"/>
              </a:lnSpc>
            </a:pPr>
            <a:r>
              <a:rPr lang="en-US" sz="2400"/>
              <a:t>Coupon Payment Frequency</a:t>
            </a:r>
          </a:p>
          <a:p>
            <a:pPr>
              <a:lnSpc>
                <a:spcPct val="90000"/>
              </a:lnSpc>
            </a:pPr>
            <a:r>
              <a:rPr lang="en-US" sz="2400"/>
              <a:t>Maturity: Original </a:t>
            </a:r>
            <a:r>
              <a:rPr lang="en-US" sz="2400" b="0" i="1"/>
              <a:t>(Issue)</a:t>
            </a:r>
            <a:r>
              <a:rPr lang="en-US" sz="2400"/>
              <a:t>, </a:t>
            </a:r>
            <a:r>
              <a:rPr lang="en-US" sz="2400" u="sng"/>
              <a:t>Remaining</a:t>
            </a:r>
            <a:r>
              <a:rPr lang="en-US" sz="2400"/>
              <a:t> </a:t>
            </a:r>
            <a:r>
              <a:rPr lang="en-US" sz="2400" b="0" i="1"/>
              <a:t>(Residual)</a:t>
            </a:r>
          </a:p>
          <a:p>
            <a:pPr>
              <a:lnSpc>
                <a:spcPct val="90000"/>
              </a:lnSpc>
            </a:pPr>
            <a:r>
              <a:rPr lang="en-US" sz="2400"/>
              <a:t>Terms of Repayment: Bullet, Sinking Fund, Zero-Coupon </a:t>
            </a:r>
            <a:r>
              <a:rPr lang="en-US" sz="2400" b="0" i="1"/>
              <a:t>(Pure Discount)</a:t>
            </a: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Call Provision </a:t>
            </a:r>
            <a:r>
              <a:rPr lang="en-US" sz="2400" b="0" i="1"/>
              <a:t>(Option)</a:t>
            </a:r>
            <a:r>
              <a:rPr lang="en-US" sz="2400"/>
              <a:t>; other Rights</a:t>
            </a:r>
            <a:r>
              <a:rPr lang="cs-CZ" sz="2400"/>
              <a:t>; Junior/Senior</a:t>
            </a:r>
            <a:endParaRPr lang="en-US" sz="2400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4724400" y="1371600"/>
            <a:ext cx="38862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o"/>
            </a:pPr>
            <a:r>
              <a:rPr lang="cs-CZ" b="1">
                <a:latin typeface="Arial" charset="0"/>
              </a:rPr>
              <a:t>???</a:t>
            </a:r>
            <a:endParaRPr lang="en-US" b="1">
              <a:latin typeface="Arial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o"/>
            </a:pPr>
            <a:r>
              <a:rPr lang="cs-CZ" b="1">
                <a:latin typeface="Arial" charset="0"/>
              </a:rPr>
              <a:t>Dividends</a:t>
            </a:r>
            <a:endParaRPr lang="en-US" b="1">
              <a:latin typeface="Arial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o"/>
            </a:pPr>
            <a:r>
              <a:rPr lang="cs-CZ" b="1">
                <a:latin typeface="Arial" charset="0"/>
              </a:rPr>
              <a:t>Dividend</a:t>
            </a:r>
            <a:r>
              <a:rPr lang="en-US" b="1">
                <a:latin typeface="Arial" charset="0"/>
              </a:rPr>
              <a:t> Payment Frequency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o"/>
            </a:pPr>
            <a:r>
              <a:rPr lang="cs-CZ" b="1">
                <a:latin typeface="Arial" charset="0"/>
              </a:rPr>
              <a:t>N/A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o"/>
            </a:pPr>
            <a:endParaRPr lang="cs-CZ" i="1">
              <a:latin typeface="Arial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o"/>
            </a:pPr>
            <a:r>
              <a:rPr lang="cs-CZ" b="1">
                <a:latin typeface="Arial" charset="0"/>
              </a:rPr>
              <a:t>N/A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o"/>
            </a:pPr>
            <a:endParaRPr lang="cs-CZ" i="1">
              <a:latin typeface="Arial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o"/>
            </a:pPr>
            <a:r>
              <a:rPr lang="cs-CZ" b="1">
                <a:latin typeface="Arial" charset="0"/>
              </a:rPr>
              <a:t>Common/Preferred</a:t>
            </a:r>
            <a:endParaRPr lang="en-US" b="1">
              <a:latin typeface="Arial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o"/>
            </a:pPr>
            <a:r>
              <a:rPr lang="cs-CZ" b="1">
                <a:latin typeface="Arial" charset="0"/>
              </a:rPr>
              <a:t>Rights</a:t>
            </a:r>
            <a:r>
              <a:rPr lang="en-US" b="1">
                <a:latin typeface="Arial" charset="0"/>
              </a:rPr>
              <a:t> </a:t>
            </a:r>
            <a:r>
              <a:rPr lang="en-US" i="1">
                <a:latin typeface="Arial" charset="0"/>
              </a:rPr>
              <a:t>(</a:t>
            </a:r>
            <a:r>
              <a:rPr lang="cs-CZ" i="1">
                <a:latin typeface="Arial" charset="0"/>
              </a:rPr>
              <a:t>Warrants, Convertibles</a:t>
            </a:r>
            <a:r>
              <a:rPr lang="en-US" i="1">
                <a:latin typeface="Arial" charset="0"/>
              </a:rPr>
              <a:t>)</a:t>
            </a:r>
            <a:r>
              <a:rPr lang="cs-CZ" i="1">
                <a:latin typeface="Arial" charset="0"/>
              </a:rPr>
              <a:t>... </a:t>
            </a:r>
            <a:r>
              <a:rPr lang="cs-CZ">
                <a:solidFill>
                  <a:schemeClr val="bg2"/>
                </a:solidFill>
                <a:latin typeface="Arial" charset="0"/>
              </a:rPr>
              <a:t>See Chapt. 19, Hybrid Financing</a:t>
            </a:r>
            <a:endParaRPr lang="en-US">
              <a:solidFill>
                <a:schemeClr val="bg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27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27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27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27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27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27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  <p:bldP spid="32772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10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9054ED-5C0D-4B25-A921-DAEA460B01B0}" type="slidenum">
              <a:rPr lang="en-US"/>
              <a:pPr/>
              <a:t>22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Bond Valuation</a:t>
            </a:r>
          </a:p>
        </p:txBody>
      </p:sp>
      <p:sp>
        <p:nvSpPr>
          <p:cNvPr id="33797" name="AutoShape 5"/>
          <p:cNvSpPr>
            <a:spLocks/>
          </p:cNvSpPr>
          <p:nvPr/>
        </p:nvSpPr>
        <p:spPr bwMode="auto">
          <a:xfrm>
            <a:off x="6248400" y="468313"/>
            <a:ext cx="2209800" cy="528637"/>
          </a:xfrm>
          <a:prstGeom prst="borderCallout1">
            <a:avLst>
              <a:gd name="adj1" fmla="val -7417"/>
              <a:gd name="adj2" fmla="val 94829"/>
              <a:gd name="adj3" fmla="val -7417"/>
              <a:gd name="adj4" fmla="val -10316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2"/>
                </a:solidFill>
                <a:latin typeface="Arial" charset="0"/>
              </a:rPr>
              <a:t>Problem </a:t>
            </a:r>
            <a:r>
              <a:rPr lang="cs-CZ" sz="2800">
                <a:solidFill>
                  <a:schemeClr val="tx2"/>
                </a:solidFill>
                <a:latin typeface="Arial" charset="0"/>
              </a:rPr>
              <a:t>5-1</a:t>
            </a:r>
            <a:endParaRPr lang="en-US" sz="280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685800" y="1370013"/>
            <a:ext cx="523875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b="1">
                <a:latin typeface="Arial" charset="0"/>
              </a:rPr>
              <a:t>t </a:t>
            </a:r>
          </a:p>
          <a:p>
            <a:pPr algn="r"/>
            <a:r>
              <a:rPr lang="en-US" b="1">
                <a:latin typeface="Arial" charset="0"/>
              </a:rPr>
              <a:t>1</a:t>
            </a:r>
          </a:p>
          <a:p>
            <a:pPr algn="r"/>
            <a:r>
              <a:rPr lang="en-US" b="1">
                <a:latin typeface="Arial" charset="0"/>
              </a:rPr>
              <a:t>2</a:t>
            </a:r>
          </a:p>
          <a:p>
            <a:pPr algn="r"/>
            <a:r>
              <a:rPr lang="en-US" b="1">
                <a:latin typeface="Arial" charset="0"/>
              </a:rPr>
              <a:t>3</a:t>
            </a:r>
          </a:p>
          <a:p>
            <a:pPr algn="r"/>
            <a:r>
              <a:rPr lang="en-US" b="1">
                <a:latin typeface="Arial" charset="0"/>
              </a:rPr>
              <a:t>4</a:t>
            </a:r>
          </a:p>
          <a:p>
            <a:pPr algn="r"/>
            <a:r>
              <a:rPr lang="cs-CZ" b="1">
                <a:latin typeface="Arial" charset="0"/>
              </a:rPr>
              <a:t>...</a:t>
            </a:r>
            <a:endParaRPr lang="en-US" b="1">
              <a:latin typeface="Arial" charset="0"/>
            </a:endParaRPr>
          </a:p>
          <a:p>
            <a:pPr algn="r"/>
            <a:r>
              <a:rPr lang="cs-CZ" b="1">
                <a:latin typeface="Arial" charset="0"/>
              </a:rPr>
              <a:t>8</a:t>
            </a:r>
            <a:endParaRPr lang="en-US" b="1">
              <a:latin typeface="Arial" charset="0"/>
            </a:endParaRPr>
          </a:p>
          <a:p>
            <a:pPr algn="r"/>
            <a:r>
              <a:rPr lang="cs-CZ" b="1">
                <a:latin typeface="Arial" charset="0"/>
              </a:rPr>
              <a:t>9</a:t>
            </a:r>
            <a:endParaRPr lang="en-US" b="1">
              <a:latin typeface="Arial" charset="0"/>
            </a:endParaRPr>
          </a:p>
          <a:p>
            <a:pPr algn="r"/>
            <a:r>
              <a:rPr lang="cs-CZ" b="1">
                <a:latin typeface="Arial" charset="0"/>
              </a:rPr>
              <a:t>10</a:t>
            </a:r>
            <a:endParaRPr lang="en-US" b="1">
              <a:latin typeface="Arial" charset="0"/>
            </a:endParaRPr>
          </a:p>
          <a:p>
            <a:pPr algn="r"/>
            <a:r>
              <a:rPr lang="cs-CZ" b="1">
                <a:latin typeface="Arial" charset="0"/>
              </a:rPr>
              <a:t>11</a:t>
            </a:r>
            <a:endParaRPr lang="en-US" b="1">
              <a:latin typeface="Arial" charset="0"/>
            </a:endParaRPr>
          </a:p>
          <a:p>
            <a:pPr algn="r"/>
            <a:r>
              <a:rPr lang="en-US" b="1">
                <a:latin typeface="Arial" charset="0"/>
              </a:rPr>
              <a:t>1</a:t>
            </a:r>
            <a:r>
              <a:rPr lang="cs-CZ" b="1">
                <a:latin typeface="Arial" charset="0"/>
              </a:rPr>
              <a:t>2</a:t>
            </a:r>
            <a:endParaRPr lang="en-US" b="1">
              <a:latin typeface="Arial" charset="0"/>
            </a:endParaRPr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1676400" y="1371600"/>
            <a:ext cx="11176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b="1">
                <a:latin typeface="Arial" charset="0"/>
              </a:rPr>
              <a:t>C</a:t>
            </a:r>
            <a:r>
              <a:rPr lang="en-US" b="1" baseline="-25000">
                <a:latin typeface="Arial" charset="0"/>
              </a:rPr>
              <a:t>t     </a:t>
            </a:r>
            <a:endParaRPr lang="en-US" b="1">
              <a:latin typeface="Arial" charset="0"/>
            </a:endParaRPr>
          </a:p>
          <a:p>
            <a:pPr algn="r"/>
            <a:r>
              <a:rPr lang="en-US" b="1">
                <a:latin typeface="Arial" charset="0"/>
              </a:rPr>
              <a:t>$     </a:t>
            </a:r>
            <a:r>
              <a:rPr lang="cs-CZ" b="1">
                <a:latin typeface="Arial" charset="0"/>
              </a:rPr>
              <a:t>80</a:t>
            </a:r>
            <a:endParaRPr lang="en-US" b="1">
              <a:latin typeface="Arial" charset="0"/>
            </a:endParaRPr>
          </a:p>
          <a:p>
            <a:pPr algn="r"/>
            <a:r>
              <a:rPr lang="en-US" b="1">
                <a:latin typeface="Arial" charset="0"/>
              </a:rPr>
              <a:t>$     </a:t>
            </a:r>
            <a:r>
              <a:rPr lang="cs-CZ" b="1">
                <a:latin typeface="Arial" charset="0"/>
              </a:rPr>
              <a:t>80</a:t>
            </a:r>
            <a:endParaRPr lang="en-US" b="1">
              <a:latin typeface="Arial" charset="0"/>
            </a:endParaRPr>
          </a:p>
          <a:p>
            <a:pPr algn="r"/>
            <a:r>
              <a:rPr lang="en-US" b="1">
                <a:latin typeface="Arial" charset="0"/>
              </a:rPr>
              <a:t>$     </a:t>
            </a:r>
            <a:r>
              <a:rPr lang="cs-CZ" b="1">
                <a:latin typeface="Arial" charset="0"/>
              </a:rPr>
              <a:t>80</a:t>
            </a:r>
            <a:endParaRPr lang="en-US" b="1">
              <a:latin typeface="Arial" charset="0"/>
            </a:endParaRPr>
          </a:p>
          <a:p>
            <a:pPr algn="r"/>
            <a:r>
              <a:rPr lang="en-US" b="1">
                <a:latin typeface="Arial" charset="0"/>
              </a:rPr>
              <a:t>$     </a:t>
            </a:r>
            <a:r>
              <a:rPr lang="cs-CZ" b="1">
                <a:latin typeface="Arial" charset="0"/>
              </a:rPr>
              <a:t>80</a:t>
            </a:r>
            <a:endParaRPr lang="en-US" b="1">
              <a:latin typeface="Arial" charset="0"/>
            </a:endParaRPr>
          </a:p>
          <a:p>
            <a:pPr algn="r"/>
            <a:r>
              <a:rPr lang="cs-CZ" b="1">
                <a:latin typeface="Arial" charset="0"/>
              </a:rPr>
              <a:t>...</a:t>
            </a:r>
            <a:endParaRPr lang="en-US" b="1">
              <a:latin typeface="Arial" charset="0"/>
            </a:endParaRPr>
          </a:p>
          <a:p>
            <a:pPr algn="r"/>
            <a:r>
              <a:rPr lang="en-US" b="1">
                <a:latin typeface="Arial" charset="0"/>
              </a:rPr>
              <a:t>$     </a:t>
            </a:r>
            <a:r>
              <a:rPr lang="cs-CZ" b="1">
                <a:latin typeface="Arial" charset="0"/>
              </a:rPr>
              <a:t>80</a:t>
            </a:r>
            <a:endParaRPr lang="en-US" b="1">
              <a:latin typeface="Arial" charset="0"/>
            </a:endParaRPr>
          </a:p>
          <a:p>
            <a:pPr algn="r"/>
            <a:r>
              <a:rPr lang="en-US" b="1">
                <a:latin typeface="Arial" charset="0"/>
              </a:rPr>
              <a:t>$     </a:t>
            </a:r>
            <a:r>
              <a:rPr lang="cs-CZ" b="1">
                <a:latin typeface="Arial" charset="0"/>
              </a:rPr>
              <a:t>80</a:t>
            </a:r>
            <a:endParaRPr lang="en-US" b="1">
              <a:latin typeface="Arial" charset="0"/>
            </a:endParaRPr>
          </a:p>
          <a:p>
            <a:pPr algn="r"/>
            <a:r>
              <a:rPr lang="en-US" b="1">
                <a:latin typeface="Arial" charset="0"/>
              </a:rPr>
              <a:t>$     </a:t>
            </a:r>
            <a:r>
              <a:rPr lang="cs-CZ" b="1">
                <a:latin typeface="Arial" charset="0"/>
              </a:rPr>
              <a:t>80</a:t>
            </a:r>
            <a:endParaRPr lang="en-US" b="1">
              <a:latin typeface="Arial" charset="0"/>
            </a:endParaRPr>
          </a:p>
          <a:p>
            <a:pPr algn="r"/>
            <a:r>
              <a:rPr lang="en-US" b="1">
                <a:latin typeface="Arial" charset="0"/>
              </a:rPr>
              <a:t>$     </a:t>
            </a:r>
            <a:r>
              <a:rPr lang="cs-CZ" b="1">
                <a:latin typeface="Arial" charset="0"/>
              </a:rPr>
              <a:t>80</a:t>
            </a:r>
            <a:endParaRPr lang="en-US" b="1">
              <a:latin typeface="Arial" charset="0"/>
            </a:endParaRPr>
          </a:p>
          <a:p>
            <a:pPr algn="r"/>
            <a:r>
              <a:rPr lang="en-US" b="1">
                <a:latin typeface="Arial" charset="0"/>
              </a:rPr>
              <a:t>$1,0</a:t>
            </a:r>
            <a:r>
              <a:rPr lang="cs-CZ" b="1">
                <a:latin typeface="Arial" charset="0"/>
              </a:rPr>
              <a:t>80</a:t>
            </a:r>
            <a:endParaRPr lang="en-US" b="1">
              <a:latin typeface="Arial" charset="0"/>
            </a:endParaRPr>
          </a:p>
          <a:p>
            <a:pPr algn="r"/>
            <a:r>
              <a:rPr lang="en-US" b="1">
                <a:solidFill>
                  <a:schemeClr val="accent2"/>
                </a:solidFill>
                <a:latin typeface="Arial" charset="0"/>
              </a:rPr>
              <a:t>r= 9%</a:t>
            </a:r>
            <a:endParaRPr lang="en-US" b="1">
              <a:latin typeface="Arial" charset="0"/>
            </a:endParaRP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3235325" y="1371600"/>
            <a:ext cx="13716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b="1">
                <a:latin typeface="Arial" charset="0"/>
              </a:rPr>
              <a:t>PV </a:t>
            </a:r>
            <a:r>
              <a:rPr lang="en-US" b="1" baseline="-25000">
                <a:latin typeface="Arial" charset="0"/>
              </a:rPr>
              <a:t>       </a:t>
            </a:r>
            <a:endParaRPr lang="en-US" b="1">
              <a:latin typeface="Arial" charset="0"/>
            </a:endParaRPr>
          </a:p>
          <a:p>
            <a:pPr algn="r"/>
            <a:r>
              <a:rPr lang="en-US" b="1">
                <a:latin typeface="Arial" charset="0"/>
              </a:rPr>
              <a:t>$   </a:t>
            </a:r>
            <a:r>
              <a:rPr lang="cs-CZ" b="1">
                <a:latin typeface="Arial" charset="0"/>
              </a:rPr>
              <a:t>73.39</a:t>
            </a:r>
            <a:endParaRPr lang="en-US" b="1">
              <a:latin typeface="Arial" charset="0"/>
            </a:endParaRPr>
          </a:p>
          <a:p>
            <a:pPr algn="r"/>
            <a:r>
              <a:rPr lang="en-US" b="1">
                <a:latin typeface="Arial" charset="0"/>
              </a:rPr>
              <a:t>$   </a:t>
            </a:r>
            <a:r>
              <a:rPr lang="cs-CZ" b="1">
                <a:latin typeface="Arial" charset="0"/>
              </a:rPr>
              <a:t>67.33</a:t>
            </a:r>
            <a:endParaRPr lang="en-US" b="1">
              <a:latin typeface="Arial" charset="0"/>
            </a:endParaRPr>
          </a:p>
          <a:p>
            <a:pPr algn="r"/>
            <a:r>
              <a:rPr lang="en-US" b="1">
                <a:latin typeface="Arial" charset="0"/>
              </a:rPr>
              <a:t>$   </a:t>
            </a:r>
            <a:r>
              <a:rPr lang="cs-CZ" b="1">
                <a:latin typeface="Arial" charset="0"/>
              </a:rPr>
              <a:t>61.77</a:t>
            </a:r>
            <a:endParaRPr lang="en-US" b="1">
              <a:latin typeface="Arial" charset="0"/>
            </a:endParaRPr>
          </a:p>
          <a:p>
            <a:pPr algn="r"/>
            <a:r>
              <a:rPr lang="en-US" b="1">
                <a:latin typeface="Arial" charset="0"/>
              </a:rPr>
              <a:t>$   </a:t>
            </a:r>
            <a:r>
              <a:rPr lang="cs-CZ" b="1">
                <a:latin typeface="Arial" charset="0"/>
              </a:rPr>
              <a:t>56.67</a:t>
            </a:r>
            <a:endParaRPr lang="en-US" b="1">
              <a:latin typeface="Arial" charset="0"/>
            </a:endParaRPr>
          </a:p>
          <a:p>
            <a:pPr algn="r"/>
            <a:r>
              <a:rPr lang="cs-CZ" b="1">
                <a:latin typeface="Arial" charset="0"/>
              </a:rPr>
              <a:t>...</a:t>
            </a:r>
            <a:endParaRPr lang="en-US" b="1">
              <a:latin typeface="Arial" charset="0"/>
            </a:endParaRPr>
          </a:p>
          <a:p>
            <a:pPr algn="r"/>
            <a:r>
              <a:rPr lang="en-US" b="1">
                <a:latin typeface="Arial" charset="0"/>
              </a:rPr>
              <a:t>$   </a:t>
            </a:r>
            <a:r>
              <a:rPr lang="cs-CZ" b="1">
                <a:latin typeface="Arial" charset="0"/>
              </a:rPr>
              <a:t>40.15</a:t>
            </a:r>
            <a:endParaRPr lang="en-US" b="1">
              <a:latin typeface="Arial" charset="0"/>
            </a:endParaRPr>
          </a:p>
          <a:p>
            <a:pPr algn="r"/>
            <a:r>
              <a:rPr lang="en-US" b="1">
                <a:latin typeface="Arial" charset="0"/>
              </a:rPr>
              <a:t>$   </a:t>
            </a:r>
            <a:r>
              <a:rPr lang="cs-CZ" b="1">
                <a:latin typeface="Arial" charset="0"/>
              </a:rPr>
              <a:t>36.83</a:t>
            </a:r>
            <a:endParaRPr lang="en-US" b="1">
              <a:latin typeface="Arial" charset="0"/>
            </a:endParaRPr>
          </a:p>
          <a:p>
            <a:pPr algn="r"/>
            <a:r>
              <a:rPr lang="en-US" b="1">
                <a:latin typeface="Arial" charset="0"/>
              </a:rPr>
              <a:t>$   </a:t>
            </a:r>
            <a:r>
              <a:rPr lang="cs-CZ" b="1">
                <a:latin typeface="Arial" charset="0"/>
              </a:rPr>
              <a:t>33.79</a:t>
            </a:r>
            <a:endParaRPr lang="en-US" b="1">
              <a:latin typeface="Arial" charset="0"/>
            </a:endParaRPr>
          </a:p>
          <a:p>
            <a:pPr algn="r"/>
            <a:r>
              <a:rPr lang="en-US" b="1">
                <a:latin typeface="Arial" charset="0"/>
              </a:rPr>
              <a:t>$   </a:t>
            </a:r>
            <a:r>
              <a:rPr lang="cs-CZ" b="1">
                <a:latin typeface="Arial" charset="0"/>
              </a:rPr>
              <a:t>31.00</a:t>
            </a:r>
            <a:endParaRPr lang="en-US" b="1">
              <a:latin typeface="Arial" charset="0"/>
            </a:endParaRPr>
          </a:p>
          <a:p>
            <a:pPr algn="r"/>
            <a:r>
              <a:rPr lang="en-US" b="1">
                <a:latin typeface="Arial" charset="0"/>
              </a:rPr>
              <a:t>$ </a:t>
            </a:r>
            <a:r>
              <a:rPr lang="cs-CZ" b="1">
                <a:latin typeface="Arial" charset="0"/>
              </a:rPr>
              <a:t>383.98</a:t>
            </a:r>
            <a:endParaRPr lang="en-US" b="1">
              <a:latin typeface="Arial" charset="0"/>
            </a:endParaRPr>
          </a:p>
          <a:p>
            <a:pPr algn="r"/>
            <a:r>
              <a:rPr lang="en-US" b="1">
                <a:solidFill>
                  <a:schemeClr val="hlink"/>
                </a:solidFill>
                <a:latin typeface="Arial" charset="0"/>
              </a:rPr>
              <a:t>$ </a:t>
            </a:r>
            <a:r>
              <a:rPr lang="cs-CZ" b="1">
                <a:solidFill>
                  <a:schemeClr val="hlink"/>
                </a:solidFill>
                <a:latin typeface="Arial" charset="0"/>
              </a:rPr>
              <a:t>928.39</a:t>
            </a:r>
            <a:endParaRPr lang="en-US" b="1">
              <a:solidFill>
                <a:schemeClr val="accent2"/>
              </a:solidFill>
              <a:latin typeface="Arial" charset="0"/>
            </a:endParaRPr>
          </a:p>
        </p:txBody>
      </p:sp>
      <p:graphicFrame>
        <p:nvGraphicFramePr>
          <p:cNvPr id="194560" name="Object 1024"/>
          <p:cNvGraphicFramePr>
            <a:graphicFrameLocks noChangeAspect="1"/>
          </p:cNvGraphicFramePr>
          <p:nvPr/>
        </p:nvGraphicFramePr>
        <p:xfrm>
          <a:off x="5715000" y="1371600"/>
          <a:ext cx="2667000" cy="1346200"/>
        </p:xfrm>
        <a:graphic>
          <a:graphicData uri="http://schemas.openxmlformats.org/presentationml/2006/ole">
            <p:oleObj spid="_x0000_s194560" name="Equation" r:id="rId3" imgW="952200" imgH="482400" progId="Equation.DSMT4">
              <p:embed/>
            </p:oleObj>
          </a:graphicData>
        </a:graphic>
      </p:graphicFrame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4876800" y="2971800"/>
            <a:ext cx="38862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>
                <a:latin typeface="Arial" charset="0"/>
              </a:rPr>
              <a:t>For bond w/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semi-annual</a:t>
            </a:r>
            <a:r>
              <a:rPr lang="en-US" b="1">
                <a:latin typeface="Arial" charset="0"/>
              </a:rPr>
              <a:t> coupons </a:t>
            </a:r>
            <a:r>
              <a:rPr lang="en-US" b="1" i="1">
                <a:latin typeface="Arial" charset="0"/>
              </a:rPr>
              <a:t>n</a:t>
            </a:r>
            <a:r>
              <a:rPr lang="en-US" b="1">
                <a:latin typeface="Arial" charset="0"/>
              </a:rPr>
              <a:t>=</a:t>
            </a:r>
            <a:r>
              <a:rPr lang="cs-CZ" b="1">
                <a:latin typeface="Arial" charset="0"/>
              </a:rPr>
              <a:t>24</a:t>
            </a:r>
            <a:r>
              <a:rPr lang="en-US" b="1">
                <a:latin typeface="Arial" charset="0"/>
              </a:rPr>
              <a:t>, </a:t>
            </a:r>
            <a:r>
              <a:rPr lang="en-US" b="1" i="1">
                <a:latin typeface="Arial" charset="0"/>
              </a:rPr>
              <a:t>C</a:t>
            </a:r>
            <a:r>
              <a:rPr lang="en-US" b="1" baseline="-25000">
                <a:latin typeface="Arial" charset="0"/>
              </a:rPr>
              <a:t>t</a:t>
            </a:r>
            <a:r>
              <a:rPr lang="en-US" b="1">
                <a:latin typeface="Arial" charset="0"/>
              </a:rPr>
              <a:t>=$</a:t>
            </a:r>
            <a:r>
              <a:rPr lang="cs-CZ" b="1">
                <a:latin typeface="Arial" charset="0"/>
              </a:rPr>
              <a:t>40</a:t>
            </a:r>
            <a:r>
              <a:rPr lang="en-US" b="1">
                <a:latin typeface="Arial" charset="0"/>
              </a:rPr>
              <a:t>.</a:t>
            </a:r>
          </a:p>
          <a:p>
            <a:r>
              <a:rPr lang="en-US" b="1">
                <a:latin typeface="Arial" charset="0"/>
              </a:rPr>
              <a:t>To put required return on same basis as annual bond, one should assume </a:t>
            </a:r>
            <a:r>
              <a:rPr lang="cs-CZ" b="1" i="1">
                <a:latin typeface="Arial" charset="0"/>
              </a:rPr>
              <a:t>EAR</a:t>
            </a:r>
            <a:r>
              <a:rPr lang="cs-CZ" b="1">
                <a:latin typeface="Arial" charset="0"/>
              </a:rPr>
              <a:t> </a:t>
            </a:r>
            <a:r>
              <a:rPr lang="en-US" b="1">
                <a:latin typeface="Arial" charset="0"/>
              </a:rPr>
              <a:t>= 9% = (1+</a:t>
            </a:r>
            <a:r>
              <a:rPr lang="en-US" b="1" i="1">
                <a:latin typeface="Arial" charset="0"/>
              </a:rPr>
              <a:t>r</a:t>
            </a:r>
            <a:r>
              <a:rPr lang="en-US" b="1" baseline="-25000">
                <a:latin typeface="Arial" charset="0"/>
              </a:rPr>
              <a:t>S</a:t>
            </a:r>
            <a:r>
              <a:rPr lang="en-US" b="1">
                <a:latin typeface="Arial" charset="0"/>
              </a:rPr>
              <a:t>)</a:t>
            </a:r>
            <a:r>
              <a:rPr lang="en-US" b="1" baseline="30000">
                <a:latin typeface="Arial" charset="0"/>
              </a:rPr>
              <a:t>2 </a:t>
            </a:r>
            <a:r>
              <a:rPr lang="en-US" b="1">
                <a:latin typeface="Arial" charset="0"/>
              </a:rPr>
              <a:t>- 1, i.e. </a:t>
            </a:r>
            <a:r>
              <a:rPr lang="en-US" b="1" i="1">
                <a:latin typeface="Arial" charset="0"/>
              </a:rPr>
              <a:t>r</a:t>
            </a:r>
            <a:r>
              <a:rPr lang="en-US" b="1" baseline="-25000">
                <a:latin typeface="Arial" charset="0"/>
              </a:rPr>
              <a:t>S </a:t>
            </a:r>
            <a:r>
              <a:rPr lang="en-US" b="1">
                <a:latin typeface="Arial" charset="0"/>
              </a:rPr>
              <a:t>= \/1.09 - 1 = 4.4%.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animBg="1" autoUpdateAnimBg="0"/>
      <p:bldP spid="33798" grpId="0" autoUpdateAnimBg="0"/>
      <p:bldP spid="33802" grpId="0" autoUpdateAnimBg="0"/>
      <p:bldP spid="33803" grpId="0" autoUpdateAnimBg="0"/>
      <p:bldP spid="33805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02BEE2E-E3C1-41C1-B48D-330658664AD2}" type="slidenum">
              <a:rPr lang="en-US"/>
              <a:pPr/>
              <a:t>23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Yield to Maturity/ Yield to Call (1)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Assume </a:t>
            </a:r>
            <a:r>
              <a:rPr lang="cs-CZ" sz="2800"/>
              <a:t>Johnson</a:t>
            </a:r>
            <a:r>
              <a:rPr lang="en-US" sz="2800"/>
              <a:t> Co. has a bond with a face value of $1,000 that matures in </a:t>
            </a:r>
            <a:r>
              <a:rPr lang="cs-CZ" sz="2800"/>
              <a:t>12</a:t>
            </a:r>
            <a:r>
              <a:rPr lang="en-US" sz="2800"/>
              <a:t> years, has a coupon rate of </a:t>
            </a:r>
            <a:r>
              <a:rPr lang="cs-CZ" sz="2800"/>
              <a:t>8</a:t>
            </a:r>
            <a:r>
              <a:rPr lang="en-US" sz="2800"/>
              <a:t>%, and is currently selling for $</a:t>
            </a:r>
            <a:r>
              <a:rPr lang="cs-CZ" sz="2800"/>
              <a:t>928.39</a:t>
            </a:r>
            <a:r>
              <a:rPr lang="en-US" sz="2800"/>
              <a:t>. What is the </a:t>
            </a:r>
            <a:r>
              <a:rPr lang="en-US" sz="2800">
                <a:solidFill>
                  <a:schemeClr val="accent2"/>
                </a:solidFill>
              </a:rPr>
              <a:t>required return</a:t>
            </a:r>
            <a:r>
              <a:rPr lang="en-US" sz="2800"/>
              <a:t> to buy the bond</a:t>
            </a:r>
            <a:r>
              <a:rPr lang="cs-CZ" sz="2800"/>
              <a:t> (</a:t>
            </a:r>
            <a:r>
              <a:rPr lang="cs-CZ" sz="2800" i="1">
                <a:solidFill>
                  <a:schemeClr val="hlink"/>
                </a:solidFill>
              </a:rPr>
              <a:t>YTM </a:t>
            </a:r>
            <a:r>
              <a:rPr lang="cs-CZ" sz="2800">
                <a:solidFill>
                  <a:schemeClr val="hlink"/>
                </a:solidFill>
              </a:rPr>
              <a:t>= 9.00%</a:t>
            </a:r>
            <a:r>
              <a:rPr lang="cs-CZ" sz="2800"/>
              <a:t>)</a:t>
            </a:r>
            <a:r>
              <a:rPr lang="en-US" sz="2800"/>
              <a:t>?</a:t>
            </a:r>
            <a:endParaRPr lang="cs-CZ" sz="2800"/>
          </a:p>
          <a:p>
            <a:pPr>
              <a:lnSpc>
                <a:spcPct val="90000"/>
              </a:lnSpc>
            </a:pPr>
            <a:r>
              <a:rPr lang="cs-CZ" sz="2800"/>
              <a:t>Assume it</a:t>
            </a:r>
            <a:r>
              <a:rPr lang="en-US" sz="2800"/>
              <a:t> can be called in </a:t>
            </a:r>
            <a:r>
              <a:rPr lang="cs-CZ" sz="2800"/>
              <a:t>10</a:t>
            </a:r>
            <a:r>
              <a:rPr lang="en-US" sz="2800"/>
              <a:t> years at a call price of $1,100. What </a:t>
            </a:r>
            <a:r>
              <a:rPr lang="cs-CZ" sz="2800"/>
              <a:t>would be the</a:t>
            </a:r>
            <a:r>
              <a:rPr lang="en-US" sz="2800"/>
              <a:t> </a:t>
            </a:r>
            <a:r>
              <a:rPr lang="en-US" sz="2800">
                <a:solidFill>
                  <a:schemeClr val="accent2"/>
                </a:solidFill>
              </a:rPr>
              <a:t>required return</a:t>
            </a:r>
            <a:r>
              <a:rPr lang="en-US" sz="2800"/>
              <a:t> to buy the bond </a:t>
            </a:r>
            <a:r>
              <a:rPr lang="cs-CZ" sz="2800"/>
              <a:t>if we knew the option would be excercised (</a:t>
            </a:r>
            <a:r>
              <a:rPr lang="cs-CZ" sz="2800" i="1">
                <a:solidFill>
                  <a:schemeClr val="hlink"/>
                </a:solidFill>
              </a:rPr>
              <a:t>YTC</a:t>
            </a:r>
            <a:r>
              <a:rPr lang="cs-CZ" sz="2800">
                <a:solidFill>
                  <a:schemeClr val="hlink"/>
                </a:solidFill>
              </a:rPr>
              <a:t> = 9.79%</a:t>
            </a:r>
            <a:r>
              <a:rPr lang="cs-CZ" sz="2800"/>
              <a:t>)</a:t>
            </a:r>
            <a:r>
              <a:rPr lang="en-US" sz="2800"/>
              <a:t>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C7BB6D-CFE7-44F9-A9DA-8D5BFD0F80F3}" type="slidenum">
              <a:rPr lang="en-US"/>
              <a:pPr/>
              <a:t>24</a:t>
            </a:fld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Yield to Maturity/ Yield to Call (2)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Yield to Maturity= Promised Return</a:t>
            </a:r>
          </a:p>
          <a:p>
            <a:r>
              <a:rPr lang="en-US" sz="2800"/>
              <a:t>Yield to Call= Return if Called</a:t>
            </a:r>
          </a:p>
          <a:p>
            <a:r>
              <a:rPr lang="en-US" sz="2800"/>
              <a:t>N=</a:t>
            </a:r>
            <a:r>
              <a:rPr lang="cs-CZ" sz="2800"/>
              <a:t>12</a:t>
            </a:r>
            <a:r>
              <a:rPr lang="en-US" sz="2800"/>
              <a:t>; PV=-</a:t>
            </a:r>
            <a:r>
              <a:rPr lang="cs-CZ" sz="2800"/>
              <a:t>928.39</a:t>
            </a:r>
            <a:r>
              <a:rPr lang="en-US" sz="2800"/>
              <a:t>; PMT=</a:t>
            </a:r>
            <a:r>
              <a:rPr lang="cs-CZ" sz="2800"/>
              <a:t>80</a:t>
            </a:r>
            <a:r>
              <a:rPr lang="en-US" sz="2800"/>
              <a:t>; FV=1,000 =&gt; I </a:t>
            </a:r>
            <a:r>
              <a:rPr lang="en-US" sz="2800" b="0" i="1"/>
              <a:t>(YTM)</a:t>
            </a:r>
            <a:r>
              <a:rPr lang="en-US" sz="2800"/>
              <a:t> = </a:t>
            </a:r>
            <a:r>
              <a:rPr lang="en-US" sz="2800">
                <a:solidFill>
                  <a:schemeClr val="hlink"/>
                </a:solidFill>
              </a:rPr>
              <a:t>9</a:t>
            </a:r>
            <a:r>
              <a:rPr lang="cs-CZ" sz="2800">
                <a:solidFill>
                  <a:schemeClr val="hlink"/>
                </a:solidFill>
              </a:rPr>
              <a:t>.00</a:t>
            </a:r>
            <a:r>
              <a:rPr lang="en-US" sz="2800">
                <a:solidFill>
                  <a:schemeClr val="hlink"/>
                </a:solidFill>
              </a:rPr>
              <a:t>%</a:t>
            </a:r>
          </a:p>
          <a:p>
            <a:r>
              <a:rPr lang="en-US" sz="2800"/>
              <a:t>N=</a:t>
            </a:r>
            <a:r>
              <a:rPr lang="cs-CZ" sz="2800"/>
              <a:t>10</a:t>
            </a:r>
            <a:r>
              <a:rPr lang="en-US" sz="2800"/>
              <a:t>; FV=1,100 =&gt; I </a:t>
            </a:r>
            <a:r>
              <a:rPr lang="en-US" sz="2800" b="0" i="1"/>
              <a:t>(YTC)</a:t>
            </a:r>
            <a:r>
              <a:rPr lang="en-US" sz="2800"/>
              <a:t> = </a:t>
            </a:r>
            <a:r>
              <a:rPr lang="cs-CZ" sz="2800">
                <a:solidFill>
                  <a:schemeClr val="hlink"/>
                </a:solidFill>
              </a:rPr>
              <a:t>9.79</a:t>
            </a:r>
            <a:r>
              <a:rPr lang="en-US" sz="2800">
                <a:solidFill>
                  <a:schemeClr val="hlink"/>
                </a:solidFill>
              </a:rPr>
              <a:t>%</a:t>
            </a:r>
          </a:p>
          <a:p>
            <a:r>
              <a:rPr lang="en-US" sz="2800"/>
              <a:t>Expected Return= YTM </a:t>
            </a:r>
            <a:r>
              <a:rPr lang="en-US" sz="2800" b="0" i="1"/>
              <a:t>minus</a:t>
            </a:r>
            <a:r>
              <a:rPr lang="en-US" sz="2800"/>
              <a:t> Risk</a:t>
            </a:r>
          </a:p>
          <a:p>
            <a:pPr lvl="1"/>
            <a:r>
              <a:rPr lang="en-US" sz="2800"/>
              <a:t>Credit </a:t>
            </a:r>
            <a:r>
              <a:rPr lang="en-US" sz="2800" i="1"/>
              <a:t>(Default)</a:t>
            </a:r>
            <a:r>
              <a:rPr lang="en-US" sz="2800"/>
              <a:t> Risk   </a:t>
            </a:r>
            <a:r>
              <a:rPr lang="en-US" sz="2400"/>
              <a:t>&lt;= Rating</a:t>
            </a:r>
            <a:endParaRPr lang="en-US" sz="2800"/>
          </a:p>
          <a:p>
            <a:pPr lvl="1"/>
            <a:r>
              <a:rPr lang="en-US" sz="2800"/>
              <a:t>Interest Rate Risk/ Reinvestment R</a:t>
            </a:r>
            <a:r>
              <a:rPr lang="cs-CZ" sz="2800"/>
              <a:t>isk</a:t>
            </a:r>
            <a:endParaRPr lang="en-US" sz="2800"/>
          </a:p>
          <a:p>
            <a:pPr lvl="1"/>
            <a:r>
              <a:rPr lang="en-US" sz="2800"/>
              <a:t>FX Risk, Liquidity Risk...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E5143B4-98C8-4C1C-B379-B6FCD6DFD0DE}" type="slidenum">
              <a:rPr lang="en-US"/>
              <a:pPr/>
              <a:t>25</a:t>
            </a:fld>
            <a:endParaRPr lang="en-US"/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Market Interest Rates/Yield Curve</a:t>
            </a:r>
          </a:p>
        </p:txBody>
      </p:sp>
      <p:graphicFrame>
        <p:nvGraphicFramePr>
          <p:cNvPr id="159747" name="Object 3"/>
          <p:cNvGraphicFramePr>
            <a:graphicFrameLocks noChangeAspect="1"/>
          </p:cNvGraphicFramePr>
          <p:nvPr/>
        </p:nvGraphicFramePr>
        <p:xfrm>
          <a:off x="685800" y="1262063"/>
          <a:ext cx="7848600" cy="5172075"/>
        </p:xfrm>
        <a:graphic>
          <a:graphicData uri="http://schemas.openxmlformats.org/presentationml/2006/ole">
            <p:oleObj spid="_x0000_s159747" name="Chart" r:id="rId3" imgW="6191441" imgH="4067508" progId="Excel.Chart.8">
              <p:embed followColorScheme="full"/>
            </p:oleObj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4730A7-374B-4705-9DCB-40104C794A4B}" type="slidenum">
              <a:rPr lang="en-US"/>
              <a:pPr/>
              <a:t>26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Stock Valuation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/>
              <a:t>Value a share which is expected to pay dividends of $2.72 and $3.10, respectively, over the next two years, and sold thereafter for $48, if the required return is 10%?</a:t>
            </a:r>
          </a:p>
          <a:p>
            <a:r>
              <a:rPr lang="en-US" sz="2400" i="1"/>
              <a:t>V</a:t>
            </a:r>
            <a:r>
              <a:rPr lang="en-US" sz="2400"/>
              <a:t>=$2.72/(1.1)+$3.10/(1.1)</a:t>
            </a:r>
            <a:r>
              <a:rPr lang="en-US" sz="2400" baseline="30000"/>
              <a:t>2</a:t>
            </a:r>
            <a:r>
              <a:rPr lang="en-US" sz="2400"/>
              <a:t>+$48/(1.1)</a:t>
            </a:r>
            <a:r>
              <a:rPr lang="en-US" sz="2400" baseline="30000"/>
              <a:t>2</a:t>
            </a:r>
            <a:r>
              <a:rPr lang="en-US" sz="2400"/>
              <a:t>= </a:t>
            </a:r>
            <a:r>
              <a:rPr lang="en-US" sz="2400">
                <a:solidFill>
                  <a:schemeClr val="hlink"/>
                </a:solidFill>
              </a:rPr>
              <a:t>$44.70</a:t>
            </a:r>
            <a:endParaRPr lang="en-US" sz="2400"/>
          </a:p>
          <a:p>
            <a:r>
              <a:rPr lang="en-US" sz="2400">
                <a:solidFill>
                  <a:schemeClr val="accent2"/>
                </a:solidFill>
              </a:rPr>
              <a:t>But...</a:t>
            </a:r>
            <a:r>
              <a:rPr lang="en-US" sz="2400"/>
              <a:t> How did I estimate </a:t>
            </a:r>
            <a:r>
              <a:rPr lang="cs-CZ" sz="2400"/>
              <a:t>the </a:t>
            </a:r>
            <a:r>
              <a:rPr lang="en-US" sz="2400"/>
              <a:t>market price in 2 years?</a:t>
            </a:r>
          </a:p>
          <a:p>
            <a:r>
              <a:rPr lang="en-US" sz="2400"/>
              <a:t>Let us assume constant dividends of $4.80 after Year 2.</a:t>
            </a:r>
          </a:p>
          <a:p>
            <a:r>
              <a:rPr lang="en-US" sz="2400"/>
              <a:t>Using perpetuity valuation: </a:t>
            </a:r>
            <a:r>
              <a:rPr lang="en-US" sz="2400" i="1"/>
              <a:t>V</a:t>
            </a:r>
            <a:r>
              <a:rPr lang="en-US" sz="2400" baseline="-25000"/>
              <a:t>2</a:t>
            </a:r>
            <a:r>
              <a:rPr lang="en-US" sz="2400"/>
              <a:t>=$4.80/10%= </a:t>
            </a:r>
            <a:r>
              <a:rPr lang="en-US" sz="2400">
                <a:solidFill>
                  <a:schemeClr val="hlink"/>
                </a:solidFill>
              </a:rPr>
              <a:t>$48</a:t>
            </a:r>
            <a:endParaRPr lang="en-US" sz="2400"/>
          </a:p>
        </p:txBody>
      </p:sp>
      <p:sp>
        <p:nvSpPr>
          <p:cNvPr id="35844" name="AutoShape 4"/>
          <p:cNvSpPr>
            <a:spLocks/>
          </p:cNvSpPr>
          <p:nvPr/>
        </p:nvSpPr>
        <p:spPr bwMode="auto">
          <a:xfrm>
            <a:off x="6858000" y="504825"/>
            <a:ext cx="1600200" cy="528638"/>
          </a:xfrm>
          <a:prstGeom prst="borderCallout1">
            <a:avLst>
              <a:gd name="adj1" fmla="val -7486"/>
              <a:gd name="adj2" fmla="val 92856"/>
              <a:gd name="adj3" fmla="val -7486"/>
              <a:gd name="adj4" fmla="val -1805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2"/>
                </a:solidFill>
                <a:latin typeface="Arial" charset="0"/>
              </a:rPr>
              <a:t>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utoUpdateAnimBg="0"/>
      <p:bldP spid="35844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897DAE-691B-4D4B-91BF-3595830469E3}" type="slidenum">
              <a:rPr lang="en-US"/>
              <a:pPr/>
              <a:t>27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Constant Growth Model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D</a:t>
            </a:r>
            <a:r>
              <a:rPr lang="en-US" baseline="-25000"/>
              <a:t>t</a:t>
            </a:r>
            <a:r>
              <a:rPr lang="en-US"/>
              <a:t> = </a:t>
            </a:r>
            <a:r>
              <a:rPr lang="en-US" i="1"/>
              <a:t>D</a:t>
            </a:r>
            <a:r>
              <a:rPr lang="en-US" baseline="-25000"/>
              <a:t>0</a:t>
            </a:r>
            <a:r>
              <a:rPr lang="en-US"/>
              <a:t>(1+</a:t>
            </a:r>
            <a:r>
              <a:rPr lang="en-US" i="1"/>
              <a:t>g</a:t>
            </a:r>
            <a:r>
              <a:rPr lang="en-US"/>
              <a:t>)</a:t>
            </a:r>
            <a:r>
              <a:rPr lang="en-US" baseline="30000"/>
              <a:t>t</a:t>
            </a:r>
            <a:endParaRPr lang="en-US"/>
          </a:p>
          <a:p>
            <a:r>
              <a:rPr lang="en-US" i="1"/>
              <a:t>V</a:t>
            </a:r>
            <a:r>
              <a:rPr lang="en-US"/>
              <a:t> = </a:t>
            </a:r>
            <a:r>
              <a:rPr lang="en-US" i="1"/>
              <a:t>D</a:t>
            </a:r>
            <a:r>
              <a:rPr lang="en-US" baseline="-25000"/>
              <a:t>1</a:t>
            </a:r>
            <a:r>
              <a:rPr lang="en-US"/>
              <a:t>/(</a:t>
            </a:r>
            <a:r>
              <a:rPr lang="en-US" i="1"/>
              <a:t>r</a:t>
            </a:r>
            <a:r>
              <a:rPr lang="en-US"/>
              <a:t>-</a:t>
            </a:r>
            <a:r>
              <a:rPr lang="en-US" i="1"/>
              <a:t>g</a:t>
            </a:r>
            <a:r>
              <a:rPr lang="en-US"/>
              <a:t>)       </a:t>
            </a:r>
            <a:r>
              <a:rPr lang="en-US" b="0" i="1"/>
              <a:t>(... r &gt; g)</a:t>
            </a:r>
            <a:endParaRPr lang="en-US"/>
          </a:p>
          <a:p>
            <a:r>
              <a:rPr lang="cs-CZ"/>
              <a:t>e.g.</a:t>
            </a:r>
            <a:r>
              <a:rPr lang="en-US"/>
              <a:t> </a:t>
            </a:r>
            <a:r>
              <a:rPr lang="en-US" i="1"/>
              <a:t>V</a:t>
            </a:r>
            <a:r>
              <a:rPr lang="en-US"/>
              <a:t> = $</a:t>
            </a:r>
            <a:r>
              <a:rPr lang="cs-CZ"/>
              <a:t>36</a:t>
            </a:r>
            <a:r>
              <a:rPr lang="en-US"/>
              <a:t>(1.05)/(13%-5%) = </a:t>
            </a:r>
            <a:r>
              <a:rPr lang="en-US">
                <a:solidFill>
                  <a:schemeClr val="hlink"/>
                </a:solidFill>
              </a:rPr>
              <a:t>$31.5</a:t>
            </a:r>
            <a:endParaRPr lang="en-US"/>
          </a:p>
          <a:p>
            <a:r>
              <a:rPr lang="cs-CZ"/>
              <a:t>e.g.</a:t>
            </a:r>
            <a:r>
              <a:rPr lang="en-US"/>
              <a:t> </a:t>
            </a:r>
            <a:r>
              <a:rPr lang="en-US" i="1"/>
              <a:t>r</a:t>
            </a:r>
            <a:r>
              <a:rPr lang="en-US"/>
              <a:t> = $1.30/$21.25 + 6% = </a:t>
            </a:r>
            <a:r>
              <a:rPr lang="en-US">
                <a:solidFill>
                  <a:schemeClr val="hlink"/>
                </a:solidFill>
              </a:rPr>
              <a:t>12.12%</a:t>
            </a:r>
            <a:endParaRPr lang="en-US"/>
          </a:p>
          <a:p>
            <a:r>
              <a:rPr lang="en-US" sz="2800"/>
              <a:t>CG formula can also be used for determining a </a:t>
            </a:r>
            <a:r>
              <a:rPr lang="en-US" sz="2800">
                <a:solidFill>
                  <a:schemeClr val="accent2"/>
                </a:solidFill>
              </a:rPr>
              <a:t>horizon </a:t>
            </a:r>
            <a:r>
              <a:rPr lang="en-US" sz="2800" b="0" i="1"/>
              <a:t>(terminal)</a:t>
            </a:r>
            <a:r>
              <a:rPr lang="en-US" sz="2800"/>
              <a:t> </a:t>
            </a:r>
            <a:r>
              <a:rPr lang="en-US" sz="2800">
                <a:solidFill>
                  <a:schemeClr val="accent2"/>
                </a:solidFill>
              </a:rPr>
              <a:t>value</a:t>
            </a:r>
            <a:r>
              <a:rPr lang="en-US" sz="2800"/>
              <a:t> or for valuing </a:t>
            </a:r>
            <a:r>
              <a:rPr lang="en-US" sz="2800">
                <a:solidFill>
                  <a:schemeClr val="accent2"/>
                </a:solidFill>
              </a:rPr>
              <a:t>declining growth</a:t>
            </a:r>
            <a:r>
              <a:rPr lang="en-US" sz="2800"/>
              <a:t> stock.</a:t>
            </a:r>
          </a:p>
          <a:p>
            <a:r>
              <a:rPr lang="en-US" sz="2800"/>
              <a:t>For </a:t>
            </a:r>
            <a:r>
              <a:rPr lang="en-US" sz="2800">
                <a:solidFill>
                  <a:schemeClr val="accent2"/>
                </a:solidFill>
              </a:rPr>
              <a:t>erratic</a:t>
            </a:r>
            <a:r>
              <a:rPr lang="en-US" sz="2800"/>
              <a:t> or </a:t>
            </a:r>
            <a:r>
              <a:rPr lang="en-US" sz="2800">
                <a:solidFill>
                  <a:schemeClr val="accent2"/>
                </a:solidFill>
              </a:rPr>
              <a:t>supernormal growth</a:t>
            </a:r>
            <a:r>
              <a:rPr lang="en-US" sz="2800"/>
              <a:t> stock, split cash flows into two parts.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1518F9-03EC-44CB-87AE-4C41B8D747D5}" type="slidenum">
              <a:rPr lang="en-US"/>
              <a:pPr/>
              <a:t>28</a:t>
            </a:fld>
            <a:endParaRPr lang="en-US"/>
          </a:p>
        </p:txBody>
      </p:sp>
      <p:sp>
        <p:nvSpPr>
          <p:cNvPr id="10547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and Return</a:t>
            </a:r>
          </a:p>
        </p:txBody>
      </p:sp>
      <p:sp>
        <p:nvSpPr>
          <p:cNvPr id="10547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Risk refers to the chance that some unexpected event would occur.</a:t>
            </a:r>
          </a:p>
          <a:p>
            <a:pPr>
              <a:lnSpc>
                <a:spcPct val="90000"/>
              </a:lnSpc>
            </a:pPr>
            <a:r>
              <a:rPr lang="en-US" sz="2800"/>
              <a:t>In business, that would mean the decrease of value of the firm</a:t>
            </a:r>
            <a:r>
              <a:rPr lang="cs-CZ" sz="2800"/>
              <a:t>, in financial markets any change in the value of financial instruments etc</a:t>
            </a:r>
            <a:r>
              <a:rPr lang="en-US" sz="2800"/>
              <a:t>.</a:t>
            </a:r>
          </a:p>
          <a:p>
            <a:pPr>
              <a:lnSpc>
                <a:spcPct val="90000"/>
              </a:lnSpc>
            </a:pPr>
            <a:r>
              <a:rPr lang="en-US" sz="2800"/>
              <a:t>In other words, actual returns will differ from expected returns.</a:t>
            </a:r>
          </a:p>
          <a:p>
            <a:pPr>
              <a:lnSpc>
                <a:spcPct val="90000"/>
              </a:lnSpc>
            </a:pPr>
            <a:r>
              <a:rPr lang="en-US" sz="2800"/>
              <a:t>The expected return should therefore compensate an investor for the perceived risk.</a:t>
            </a:r>
          </a:p>
        </p:txBody>
      </p:sp>
      <p:sp>
        <p:nvSpPr>
          <p:cNvPr id="105476" name="Text Box 1028"/>
          <p:cNvSpPr txBox="1">
            <a:spLocks noChangeArrowheads="1"/>
          </p:cNvSpPr>
          <p:nvPr/>
        </p:nvSpPr>
        <p:spPr bwMode="auto">
          <a:xfrm>
            <a:off x="6664325" y="533400"/>
            <a:ext cx="2098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Chapters 6,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5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86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AD3402-AC7C-4131-8DA4-24D65F881211}" type="slidenum">
              <a:rPr lang="en-US"/>
              <a:pPr/>
              <a:t>29</a:t>
            </a:fld>
            <a:endParaRPr lang="en-US"/>
          </a:p>
        </p:txBody>
      </p:sp>
      <p:sp>
        <p:nvSpPr>
          <p:cNvPr id="1064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Investments with Risk</a:t>
            </a:r>
          </a:p>
        </p:txBody>
      </p:sp>
      <p:grpSp>
        <p:nvGrpSpPr>
          <p:cNvPr id="106499" name="Group 1027"/>
          <p:cNvGrpSpPr>
            <a:grpSpLocks/>
          </p:cNvGrpSpPr>
          <p:nvPr/>
        </p:nvGrpSpPr>
        <p:grpSpPr bwMode="auto">
          <a:xfrm>
            <a:off x="381000" y="1676400"/>
            <a:ext cx="8229600" cy="4198938"/>
            <a:chOff x="240" y="1392"/>
            <a:chExt cx="5184" cy="2645"/>
          </a:xfrm>
        </p:grpSpPr>
        <p:sp>
          <p:nvSpPr>
            <p:cNvPr id="106500" name="Rectangle 1028"/>
            <p:cNvSpPr>
              <a:spLocks noChangeArrowheads="1"/>
            </p:cNvSpPr>
            <p:nvPr/>
          </p:nvSpPr>
          <p:spPr bwMode="auto">
            <a:xfrm>
              <a:off x="4704" y="3671"/>
              <a:ext cx="720" cy="36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 b="1">
                <a:latin typeface="Arial" charset="0"/>
              </a:endParaRPr>
            </a:p>
          </p:txBody>
        </p:sp>
        <p:sp>
          <p:nvSpPr>
            <p:cNvPr id="106501" name="Rectangle 1029"/>
            <p:cNvSpPr>
              <a:spLocks noChangeArrowheads="1"/>
            </p:cNvSpPr>
            <p:nvPr/>
          </p:nvSpPr>
          <p:spPr bwMode="auto">
            <a:xfrm>
              <a:off x="4032" y="3671"/>
              <a:ext cx="672" cy="36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 b="1">
                <a:latin typeface="Arial" charset="0"/>
              </a:endParaRPr>
            </a:p>
          </p:txBody>
        </p:sp>
        <p:sp>
          <p:nvSpPr>
            <p:cNvPr id="106502" name="Rectangle 1030"/>
            <p:cNvSpPr>
              <a:spLocks noChangeArrowheads="1"/>
            </p:cNvSpPr>
            <p:nvPr/>
          </p:nvSpPr>
          <p:spPr bwMode="auto">
            <a:xfrm>
              <a:off x="3264" y="3671"/>
              <a:ext cx="768" cy="36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 b="1">
                <a:latin typeface="Arial" charset="0"/>
              </a:endParaRPr>
            </a:p>
          </p:txBody>
        </p:sp>
        <p:sp>
          <p:nvSpPr>
            <p:cNvPr id="106503" name="Rectangle 1031"/>
            <p:cNvSpPr>
              <a:spLocks noChangeArrowheads="1"/>
            </p:cNvSpPr>
            <p:nvPr/>
          </p:nvSpPr>
          <p:spPr bwMode="auto">
            <a:xfrm>
              <a:off x="2544" y="3671"/>
              <a:ext cx="720" cy="36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 b="1">
                <a:latin typeface="Arial" charset="0"/>
              </a:endParaRPr>
            </a:p>
          </p:txBody>
        </p:sp>
        <p:sp>
          <p:nvSpPr>
            <p:cNvPr id="106504" name="Rectangle 1032"/>
            <p:cNvSpPr>
              <a:spLocks noChangeArrowheads="1"/>
            </p:cNvSpPr>
            <p:nvPr/>
          </p:nvSpPr>
          <p:spPr bwMode="auto">
            <a:xfrm>
              <a:off x="1968" y="3671"/>
              <a:ext cx="576" cy="36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 b="1">
                <a:latin typeface="Arial" charset="0"/>
              </a:endParaRPr>
            </a:p>
          </p:txBody>
        </p:sp>
        <p:sp>
          <p:nvSpPr>
            <p:cNvPr id="106505" name="Rectangle 1033"/>
            <p:cNvSpPr>
              <a:spLocks noChangeArrowheads="1"/>
            </p:cNvSpPr>
            <p:nvPr/>
          </p:nvSpPr>
          <p:spPr bwMode="auto">
            <a:xfrm>
              <a:off x="1344" y="3671"/>
              <a:ext cx="624" cy="36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1.00</a:t>
              </a:r>
            </a:p>
          </p:txBody>
        </p:sp>
        <p:sp>
          <p:nvSpPr>
            <p:cNvPr id="106506" name="Rectangle 1034"/>
            <p:cNvSpPr>
              <a:spLocks noChangeArrowheads="1"/>
            </p:cNvSpPr>
            <p:nvPr/>
          </p:nvSpPr>
          <p:spPr bwMode="auto">
            <a:xfrm>
              <a:off x="240" y="3671"/>
              <a:ext cx="1104" cy="36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 b="1">
                <a:latin typeface="Arial" charset="0"/>
              </a:endParaRPr>
            </a:p>
          </p:txBody>
        </p:sp>
        <p:sp>
          <p:nvSpPr>
            <p:cNvPr id="106507" name="Rectangle 1035"/>
            <p:cNvSpPr>
              <a:spLocks noChangeArrowheads="1"/>
            </p:cNvSpPr>
            <p:nvPr/>
          </p:nvSpPr>
          <p:spPr bwMode="auto">
            <a:xfrm>
              <a:off x="4704" y="3306"/>
              <a:ext cx="720" cy="365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  2.0</a:t>
              </a:r>
            </a:p>
          </p:txBody>
        </p:sp>
        <p:sp>
          <p:nvSpPr>
            <p:cNvPr id="106508" name="Rectangle 1036"/>
            <p:cNvSpPr>
              <a:spLocks noChangeArrowheads="1"/>
            </p:cNvSpPr>
            <p:nvPr/>
          </p:nvSpPr>
          <p:spPr bwMode="auto">
            <a:xfrm>
              <a:off x="4032" y="3306"/>
              <a:ext cx="672" cy="365"/>
            </a:xfrm>
            <a:prstGeom prst="rect">
              <a:avLst/>
            </a:prstGeom>
            <a:solidFill>
              <a:srgbClr val="EBE3A9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-10.0</a:t>
              </a:r>
            </a:p>
          </p:txBody>
        </p:sp>
        <p:sp>
          <p:nvSpPr>
            <p:cNvPr id="106509" name="Rectangle 1037"/>
            <p:cNvSpPr>
              <a:spLocks noChangeArrowheads="1"/>
            </p:cNvSpPr>
            <p:nvPr/>
          </p:nvSpPr>
          <p:spPr bwMode="auto">
            <a:xfrm>
              <a:off x="3264" y="3306"/>
              <a:ext cx="768" cy="365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30.0</a:t>
              </a:r>
            </a:p>
          </p:txBody>
        </p:sp>
        <p:sp>
          <p:nvSpPr>
            <p:cNvPr id="106510" name="Rectangle 1038"/>
            <p:cNvSpPr>
              <a:spLocks noChangeArrowheads="1"/>
            </p:cNvSpPr>
            <p:nvPr/>
          </p:nvSpPr>
          <p:spPr bwMode="auto">
            <a:xfrm>
              <a:off x="2544" y="3306"/>
              <a:ext cx="720" cy="365"/>
            </a:xfrm>
            <a:prstGeom prst="rect">
              <a:avLst/>
            </a:prstGeom>
            <a:solidFill>
              <a:srgbClr val="EBE3A9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50.0</a:t>
              </a:r>
            </a:p>
          </p:txBody>
        </p:sp>
        <p:sp>
          <p:nvSpPr>
            <p:cNvPr id="106511" name="Rectangle 1039"/>
            <p:cNvSpPr>
              <a:spLocks noChangeArrowheads="1"/>
            </p:cNvSpPr>
            <p:nvPr/>
          </p:nvSpPr>
          <p:spPr bwMode="auto">
            <a:xfrm>
              <a:off x="1968" y="3306"/>
              <a:ext cx="576" cy="365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5.0</a:t>
              </a:r>
            </a:p>
          </p:txBody>
        </p:sp>
        <p:sp>
          <p:nvSpPr>
            <p:cNvPr id="106512" name="Rectangle 1040"/>
            <p:cNvSpPr>
              <a:spLocks noChangeArrowheads="1"/>
            </p:cNvSpPr>
            <p:nvPr/>
          </p:nvSpPr>
          <p:spPr bwMode="auto">
            <a:xfrm>
              <a:off x="1344" y="3306"/>
              <a:ext cx="624" cy="3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</a:t>
              </a:r>
              <a:r>
                <a:rPr lang="en-US" sz="2200" b="1" u="sng">
                  <a:solidFill>
                    <a:srgbClr val="000000"/>
                  </a:solidFill>
                  <a:latin typeface="Arial" charset="0"/>
                </a:rPr>
                <a:t>0.10</a:t>
              </a:r>
            </a:p>
          </p:txBody>
        </p:sp>
        <p:sp>
          <p:nvSpPr>
            <p:cNvPr id="106513" name="Rectangle 1041"/>
            <p:cNvSpPr>
              <a:spLocks noChangeArrowheads="1"/>
            </p:cNvSpPr>
            <p:nvPr/>
          </p:nvSpPr>
          <p:spPr bwMode="auto">
            <a:xfrm>
              <a:off x="240" y="3306"/>
              <a:ext cx="1104" cy="3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Boom</a:t>
              </a:r>
            </a:p>
          </p:txBody>
        </p:sp>
        <p:sp>
          <p:nvSpPr>
            <p:cNvPr id="106514" name="Rectangle 1042"/>
            <p:cNvSpPr>
              <a:spLocks noChangeArrowheads="1"/>
            </p:cNvSpPr>
            <p:nvPr/>
          </p:nvSpPr>
          <p:spPr bwMode="auto">
            <a:xfrm>
              <a:off x="4704" y="2940"/>
              <a:ext cx="720" cy="366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  5.0</a:t>
              </a:r>
            </a:p>
          </p:txBody>
        </p:sp>
        <p:sp>
          <p:nvSpPr>
            <p:cNvPr id="106515" name="Rectangle 1043"/>
            <p:cNvSpPr>
              <a:spLocks noChangeArrowheads="1"/>
            </p:cNvSpPr>
            <p:nvPr/>
          </p:nvSpPr>
          <p:spPr bwMode="auto">
            <a:xfrm>
              <a:off x="4032" y="2940"/>
              <a:ext cx="672" cy="366"/>
            </a:xfrm>
            <a:prstGeom prst="rect">
              <a:avLst/>
            </a:prstGeom>
            <a:solidFill>
              <a:srgbClr val="EBE3A9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 -2.0</a:t>
              </a:r>
            </a:p>
          </p:txBody>
        </p:sp>
        <p:sp>
          <p:nvSpPr>
            <p:cNvPr id="106516" name="Rectangle 1044"/>
            <p:cNvSpPr>
              <a:spLocks noChangeArrowheads="1"/>
            </p:cNvSpPr>
            <p:nvPr/>
          </p:nvSpPr>
          <p:spPr bwMode="auto">
            <a:xfrm>
              <a:off x="3264" y="2940"/>
              <a:ext cx="768" cy="366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20.0</a:t>
              </a:r>
            </a:p>
          </p:txBody>
        </p:sp>
        <p:sp>
          <p:nvSpPr>
            <p:cNvPr id="106517" name="Rectangle 1045"/>
            <p:cNvSpPr>
              <a:spLocks noChangeArrowheads="1"/>
            </p:cNvSpPr>
            <p:nvPr/>
          </p:nvSpPr>
          <p:spPr bwMode="auto">
            <a:xfrm>
              <a:off x="2544" y="2940"/>
              <a:ext cx="720" cy="366"/>
            </a:xfrm>
            <a:prstGeom prst="rect">
              <a:avLst/>
            </a:prstGeom>
            <a:solidFill>
              <a:srgbClr val="EBE3A9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25.0</a:t>
              </a:r>
            </a:p>
          </p:txBody>
        </p:sp>
        <p:sp>
          <p:nvSpPr>
            <p:cNvPr id="106518" name="Rectangle 1046"/>
            <p:cNvSpPr>
              <a:spLocks noChangeArrowheads="1"/>
            </p:cNvSpPr>
            <p:nvPr/>
          </p:nvSpPr>
          <p:spPr bwMode="auto">
            <a:xfrm>
              <a:off x="1968" y="2940"/>
              <a:ext cx="576" cy="366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5.0</a:t>
              </a:r>
            </a:p>
          </p:txBody>
        </p:sp>
        <p:sp>
          <p:nvSpPr>
            <p:cNvPr id="106519" name="Rectangle 1047"/>
            <p:cNvSpPr>
              <a:spLocks noChangeArrowheads="1"/>
            </p:cNvSpPr>
            <p:nvPr/>
          </p:nvSpPr>
          <p:spPr bwMode="auto">
            <a:xfrm>
              <a:off x="1344" y="2940"/>
              <a:ext cx="624" cy="36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0.20</a:t>
              </a:r>
            </a:p>
          </p:txBody>
        </p:sp>
        <p:sp>
          <p:nvSpPr>
            <p:cNvPr id="106520" name="Rectangle 1048"/>
            <p:cNvSpPr>
              <a:spLocks noChangeArrowheads="1"/>
            </p:cNvSpPr>
            <p:nvPr/>
          </p:nvSpPr>
          <p:spPr bwMode="auto">
            <a:xfrm>
              <a:off x="240" y="2940"/>
              <a:ext cx="1104" cy="36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Above avg.</a:t>
              </a:r>
            </a:p>
          </p:txBody>
        </p:sp>
        <p:sp>
          <p:nvSpPr>
            <p:cNvPr id="106521" name="Rectangle 1049"/>
            <p:cNvSpPr>
              <a:spLocks noChangeArrowheads="1"/>
            </p:cNvSpPr>
            <p:nvPr/>
          </p:nvSpPr>
          <p:spPr bwMode="auto">
            <a:xfrm>
              <a:off x="4704" y="2574"/>
              <a:ext cx="720" cy="366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  6.0</a:t>
              </a:r>
            </a:p>
          </p:txBody>
        </p:sp>
        <p:sp>
          <p:nvSpPr>
            <p:cNvPr id="106522" name="Rectangle 1050"/>
            <p:cNvSpPr>
              <a:spLocks noChangeArrowheads="1"/>
            </p:cNvSpPr>
            <p:nvPr/>
          </p:nvSpPr>
          <p:spPr bwMode="auto">
            <a:xfrm>
              <a:off x="4032" y="2574"/>
              <a:ext cx="672" cy="366"/>
            </a:xfrm>
            <a:prstGeom prst="rect">
              <a:avLst/>
            </a:prstGeom>
            <a:solidFill>
              <a:srgbClr val="EBE3A9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  0.0</a:t>
              </a:r>
            </a:p>
          </p:txBody>
        </p:sp>
        <p:sp>
          <p:nvSpPr>
            <p:cNvPr id="106523" name="Rectangle 1051"/>
            <p:cNvSpPr>
              <a:spLocks noChangeArrowheads="1"/>
            </p:cNvSpPr>
            <p:nvPr/>
          </p:nvSpPr>
          <p:spPr bwMode="auto">
            <a:xfrm>
              <a:off x="3264" y="2574"/>
              <a:ext cx="768" cy="366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10.0</a:t>
              </a:r>
            </a:p>
          </p:txBody>
        </p:sp>
        <p:sp>
          <p:nvSpPr>
            <p:cNvPr id="106524" name="Rectangle 1052"/>
            <p:cNvSpPr>
              <a:spLocks noChangeArrowheads="1"/>
            </p:cNvSpPr>
            <p:nvPr/>
          </p:nvSpPr>
          <p:spPr bwMode="auto">
            <a:xfrm>
              <a:off x="2544" y="2574"/>
              <a:ext cx="720" cy="366"/>
            </a:xfrm>
            <a:prstGeom prst="rect">
              <a:avLst/>
            </a:prstGeom>
            <a:solidFill>
              <a:srgbClr val="EBE3A9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15.0</a:t>
              </a:r>
            </a:p>
          </p:txBody>
        </p:sp>
        <p:sp>
          <p:nvSpPr>
            <p:cNvPr id="106525" name="Rectangle 1053"/>
            <p:cNvSpPr>
              <a:spLocks noChangeArrowheads="1"/>
            </p:cNvSpPr>
            <p:nvPr/>
          </p:nvSpPr>
          <p:spPr bwMode="auto">
            <a:xfrm>
              <a:off x="1968" y="2574"/>
              <a:ext cx="576" cy="366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5.0</a:t>
              </a:r>
            </a:p>
          </p:txBody>
        </p:sp>
        <p:sp>
          <p:nvSpPr>
            <p:cNvPr id="106526" name="Rectangle 1054"/>
            <p:cNvSpPr>
              <a:spLocks noChangeArrowheads="1"/>
            </p:cNvSpPr>
            <p:nvPr/>
          </p:nvSpPr>
          <p:spPr bwMode="auto">
            <a:xfrm>
              <a:off x="1344" y="2574"/>
              <a:ext cx="624" cy="36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0.40</a:t>
              </a:r>
            </a:p>
          </p:txBody>
        </p:sp>
        <p:sp>
          <p:nvSpPr>
            <p:cNvPr id="106527" name="Rectangle 1055"/>
            <p:cNvSpPr>
              <a:spLocks noChangeArrowheads="1"/>
            </p:cNvSpPr>
            <p:nvPr/>
          </p:nvSpPr>
          <p:spPr bwMode="auto">
            <a:xfrm>
              <a:off x="240" y="2574"/>
              <a:ext cx="1104" cy="36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Average</a:t>
              </a:r>
            </a:p>
          </p:txBody>
        </p:sp>
        <p:sp>
          <p:nvSpPr>
            <p:cNvPr id="106528" name="Rectangle 1056"/>
            <p:cNvSpPr>
              <a:spLocks noChangeArrowheads="1"/>
            </p:cNvSpPr>
            <p:nvPr/>
          </p:nvSpPr>
          <p:spPr bwMode="auto">
            <a:xfrm>
              <a:off x="4704" y="2208"/>
              <a:ext cx="720" cy="366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  7.0</a:t>
              </a:r>
            </a:p>
          </p:txBody>
        </p:sp>
        <p:sp>
          <p:nvSpPr>
            <p:cNvPr id="106529" name="Rectangle 1057"/>
            <p:cNvSpPr>
              <a:spLocks noChangeArrowheads="1"/>
            </p:cNvSpPr>
            <p:nvPr/>
          </p:nvSpPr>
          <p:spPr bwMode="auto">
            <a:xfrm>
              <a:off x="4032" y="2208"/>
              <a:ext cx="672" cy="366"/>
            </a:xfrm>
            <a:prstGeom prst="rect">
              <a:avLst/>
            </a:prstGeom>
            <a:solidFill>
              <a:srgbClr val="EBE3A9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  7.0</a:t>
              </a:r>
            </a:p>
          </p:txBody>
        </p:sp>
        <p:sp>
          <p:nvSpPr>
            <p:cNvPr id="106530" name="Rectangle 1058"/>
            <p:cNvSpPr>
              <a:spLocks noChangeArrowheads="1"/>
            </p:cNvSpPr>
            <p:nvPr/>
          </p:nvSpPr>
          <p:spPr bwMode="auto">
            <a:xfrm>
              <a:off x="3264" y="2208"/>
              <a:ext cx="768" cy="366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 -5.0</a:t>
              </a:r>
            </a:p>
          </p:txBody>
        </p:sp>
        <p:sp>
          <p:nvSpPr>
            <p:cNvPr id="106531" name="Rectangle 1059"/>
            <p:cNvSpPr>
              <a:spLocks noChangeArrowheads="1"/>
            </p:cNvSpPr>
            <p:nvPr/>
          </p:nvSpPr>
          <p:spPr bwMode="auto">
            <a:xfrm>
              <a:off x="2544" y="2208"/>
              <a:ext cx="720" cy="366"/>
            </a:xfrm>
            <a:prstGeom prst="rect">
              <a:avLst/>
            </a:prstGeom>
            <a:solidFill>
              <a:srgbClr val="EBE3A9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 -5.0</a:t>
              </a:r>
            </a:p>
          </p:txBody>
        </p:sp>
        <p:sp>
          <p:nvSpPr>
            <p:cNvPr id="106532" name="Rectangle 1060"/>
            <p:cNvSpPr>
              <a:spLocks noChangeArrowheads="1"/>
            </p:cNvSpPr>
            <p:nvPr/>
          </p:nvSpPr>
          <p:spPr bwMode="auto">
            <a:xfrm>
              <a:off x="1968" y="2208"/>
              <a:ext cx="576" cy="366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5.0</a:t>
              </a:r>
            </a:p>
          </p:txBody>
        </p:sp>
        <p:sp>
          <p:nvSpPr>
            <p:cNvPr id="106533" name="Rectangle 1061"/>
            <p:cNvSpPr>
              <a:spLocks noChangeArrowheads="1"/>
            </p:cNvSpPr>
            <p:nvPr/>
          </p:nvSpPr>
          <p:spPr bwMode="auto">
            <a:xfrm>
              <a:off x="1344" y="2208"/>
              <a:ext cx="624" cy="36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0.20</a:t>
              </a:r>
            </a:p>
          </p:txBody>
        </p:sp>
        <p:sp>
          <p:nvSpPr>
            <p:cNvPr id="106534" name="Rectangle 1062"/>
            <p:cNvSpPr>
              <a:spLocks noChangeArrowheads="1"/>
            </p:cNvSpPr>
            <p:nvPr/>
          </p:nvSpPr>
          <p:spPr bwMode="auto">
            <a:xfrm>
              <a:off x="240" y="2208"/>
              <a:ext cx="1104" cy="36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Below avg.</a:t>
              </a:r>
            </a:p>
          </p:txBody>
        </p:sp>
        <p:sp>
          <p:nvSpPr>
            <p:cNvPr id="106535" name="Rectangle 1063"/>
            <p:cNvSpPr>
              <a:spLocks noChangeArrowheads="1"/>
            </p:cNvSpPr>
            <p:nvPr/>
          </p:nvSpPr>
          <p:spPr bwMode="auto">
            <a:xfrm>
              <a:off x="4704" y="1824"/>
              <a:ext cx="720" cy="384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10.0%</a:t>
              </a:r>
            </a:p>
          </p:txBody>
        </p:sp>
        <p:sp>
          <p:nvSpPr>
            <p:cNvPr id="106536" name="Rectangle 1064"/>
            <p:cNvSpPr>
              <a:spLocks noChangeArrowheads="1"/>
            </p:cNvSpPr>
            <p:nvPr/>
          </p:nvSpPr>
          <p:spPr bwMode="auto">
            <a:xfrm>
              <a:off x="4032" y="1824"/>
              <a:ext cx="672" cy="384"/>
            </a:xfrm>
            <a:prstGeom prst="rect">
              <a:avLst/>
            </a:prstGeom>
            <a:solidFill>
              <a:srgbClr val="EBE3A9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20.0%</a:t>
              </a:r>
            </a:p>
          </p:txBody>
        </p:sp>
        <p:sp>
          <p:nvSpPr>
            <p:cNvPr id="106537" name="Rectangle 1065"/>
            <p:cNvSpPr>
              <a:spLocks noChangeArrowheads="1"/>
            </p:cNvSpPr>
            <p:nvPr/>
          </p:nvSpPr>
          <p:spPr bwMode="auto">
            <a:xfrm>
              <a:off x="3264" y="1824"/>
              <a:ext cx="768" cy="384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-15.0%</a:t>
              </a:r>
            </a:p>
          </p:txBody>
        </p:sp>
        <p:sp>
          <p:nvSpPr>
            <p:cNvPr id="106538" name="Rectangle 1066"/>
            <p:cNvSpPr>
              <a:spLocks noChangeArrowheads="1"/>
            </p:cNvSpPr>
            <p:nvPr/>
          </p:nvSpPr>
          <p:spPr bwMode="auto">
            <a:xfrm>
              <a:off x="2544" y="1824"/>
              <a:ext cx="720" cy="384"/>
            </a:xfrm>
            <a:prstGeom prst="rect">
              <a:avLst/>
            </a:prstGeom>
            <a:solidFill>
              <a:srgbClr val="EBE3A9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-25.0%</a:t>
              </a:r>
            </a:p>
          </p:txBody>
        </p:sp>
        <p:sp>
          <p:nvSpPr>
            <p:cNvPr id="106539" name="Rectangle 1067"/>
            <p:cNvSpPr>
              <a:spLocks noChangeArrowheads="1"/>
            </p:cNvSpPr>
            <p:nvPr/>
          </p:nvSpPr>
          <p:spPr bwMode="auto">
            <a:xfrm>
              <a:off x="1968" y="1824"/>
              <a:ext cx="576" cy="384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5.0%</a:t>
              </a:r>
            </a:p>
          </p:txBody>
        </p:sp>
        <p:sp>
          <p:nvSpPr>
            <p:cNvPr id="106540" name="Rectangle 1068"/>
            <p:cNvSpPr>
              <a:spLocks noChangeArrowheads="1"/>
            </p:cNvSpPr>
            <p:nvPr/>
          </p:nvSpPr>
          <p:spPr bwMode="auto">
            <a:xfrm>
              <a:off x="1344" y="1824"/>
              <a:ext cx="624" cy="38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 0.10</a:t>
              </a:r>
            </a:p>
          </p:txBody>
        </p:sp>
        <p:sp>
          <p:nvSpPr>
            <p:cNvPr id="106541" name="Rectangle 1069"/>
            <p:cNvSpPr>
              <a:spLocks noChangeArrowheads="1"/>
            </p:cNvSpPr>
            <p:nvPr/>
          </p:nvSpPr>
          <p:spPr bwMode="auto">
            <a:xfrm>
              <a:off x="240" y="1824"/>
              <a:ext cx="1104" cy="38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200" b="1">
                  <a:solidFill>
                    <a:srgbClr val="000000"/>
                  </a:solidFill>
                  <a:latin typeface="Arial" charset="0"/>
                </a:rPr>
                <a:t>Recession</a:t>
              </a:r>
            </a:p>
          </p:txBody>
        </p:sp>
        <p:sp>
          <p:nvSpPr>
            <p:cNvPr id="106542" name="Rectangle 1070"/>
            <p:cNvSpPr>
              <a:spLocks noChangeArrowheads="1"/>
            </p:cNvSpPr>
            <p:nvPr/>
          </p:nvSpPr>
          <p:spPr bwMode="auto">
            <a:xfrm>
              <a:off x="4704" y="1392"/>
              <a:ext cx="720" cy="4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en-US" sz="2200" b="1" u="sng">
                  <a:solidFill>
                    <a:srgbClr val="000000"/>
                  </a:solidFill>
                  <a:latin typeface="Arial" charset="0"/>
                </a:rPr>
                <a:t>Bond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06543" name="Rectangle 1071"/>
            <p:cNvSpPr>
              <a:spLocks noChangeArrowheads="1"/>
            </p:cNvSpPr>
            <p:nvPr/>
          </p:nvSpPr>
          <p:spPr bwMode="auto">
            <a:xfrm>
              <a:off x="4032" y="1392"/>
              <a:ext cx="672" cy="4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en-US" sz="2200" b="1" u="sng">
                  <a:solidFill>
                    <a:srgbClr val="000000"/>
                  </a:solidFill>
                  <a:latin typeface="Arial" charset="0"/>
                </a:rPr>
                <a:t>Gold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06544" name="Rectangle 1072"/>
            <p:cNvSpPr>
              <a:spLocks noChangeArrowheads="1"/>
            </p:cNvSpPr>
            <p:nvPr/>
          </p:nvSpPr>
          <p:spPr bwMode="auto">
            <a:xfrm>
              <a:off x="3264" y="1392"/>
              <a:ext cx="768" cy="4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en-US" sz="2200" b="1" u="sng">
                  <a:solidFill>
                    <a:srgbClr val="000000"/>
                  </a:solidFill>
                  <a:latin typeface="Arial" charset="0"/>
                </a:rPr>
                <a:t>Eq 2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06545" name="Rectangle 1073"/>
            <p:cNvSpPr>
              <a:spLocks noChangeArrowheads="1"/>
            </p:cNvSpPr>
            <p:nvPr/>
          </p:nvSpPr>
          <p:spPr bwMode="auto">
            <a:xfrm>
              <a:off x="2544" y="1392"/>
              <a:ext cx="720" cy="4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en-US" sz="2200" b="1" u="sng">
                  <a:solidFill>
                    <a:srgbClr val="000000"/>
                  </a:solidFill>
                  <a:latin typeface="Arial" charset="0"/>
                </a:rPr>
                <a:t>Eq 1</a:t>
              </a:r>
            </a:p>
          </p:txBody>
        </p:sp>
        <p:sp>
          <p:nvSpPr>
            <p:cNvPr id="106546" name="Rectangle 1074"/>
            <p:cNvSpPr>
              <a:spLocks noChangeArrowheads="1"/>
            </p:cNvSpPr>
            <p:nvPr/>
          </p:nvSpPr>
          <p:spPr bwMode="auto">
            <a:xfrm>
              <a:off x="1968" y="1392"/>
              <a:ext cx="576" cy="4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en-US" sz="2200" b="1" u="sng">
                  <a:solidFill>
                    <a:srgbClr val="000000"/>
                  </a:solidFill>
                  <a:latin typeface="Arial" charset="0"/>
                </a:rPr>
                <a:t>T-Bill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06547" name="Rectangle 1075"/>
            <p:cNvSpPr>
              <a:spLocks noChangeArrowheads="1"/>
            </p:cNvSpPr>
            <p:nvPr/>
          </p:nvSpPr>
          <p:spPr bwMode="auto">
            <a:xfrm>
              <a:off x="1344" y="1392"/>
              <a:ext cx="624" cy="4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en-US" sz="2200" b="1" u="sng">
                  <a:solidFill>
                    <a:srgbClr val="000000"/>
                  </a:solidFill>
                  <a:latin typeface="Arial" charset="0"/>
                </a:rPr>
                <a:t>Prob.</a:t>
              </a:r>
            </a:p>
          </p:txBody>
        </p:sp>
        <p:sp>
          <p:nvSpPr>
            <p:cNvPr id="106548" name="Rectangle 1076"/>
            <p:cNvSpPr>
              <a:spLocks noChangeArrowheads="1"/>
            </p:cNvSpPr>
            <p:nvPr/>
          </p:nvSpPr>
          <p:spPr bwMode="auto">
            <a:xfrm>
              <a:off x="240" y="1392"/>
              <a:ext cx="1104" cy="4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en-US" sz="2200" b="1" u="sng">
                  <a:solidFill>
                    <a:srgbClr val="000000"/>
                  </a:solidFill>
                  <a:latin typeface="Arial" charset="0"/>
                </a:rPr>
                <a:t>Economy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06549" name="Line 1077"/>
            <p:cNvSpPr>
              <a:spLocks noChangeShapeType="1"/>
            </p:cNvSpPr>
            <p:nvPr/>
          </p:nvSpPr>
          <p:spPr bwMode="auto">
            <a:xfrm>
              <a:off x="240" y="4037"/>
              <a:ext cx="1104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50" name="Line 1078"/>
            <p:cNvSpPr>
              <a:spLocks noChangeShapeType="1"/>
            </p:cNvSpPr>
            <p:nvPr/>
          </p:nvSpPr>
          <p:spPr bwMode="auto">
            <a:xfrm>
              <a:off x="1344" y="1392"/>
              <a:ext cx="624" cy="0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51" name="Line 1079"/>
            <p:cNvSpPr>
              <a:spLocks noChangeShapeType="1"/>
            </p:cNvSpPr>
            <p:nvPr/>
          </p:nvSpPr>
          <p:spPr bwMode="auto">
            <a:xfrm>
              <a:off x="240" y="1392"/>
              <a:ext cx="1104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52" name="Line 1080"/>
            <p:cNvSpPr>
              <a:spLocks noChangeShapeType="1"/>
            </p:cNvSpPr>
            <p:nvPr/>
          </p:nvSpPr>
          <p:spPr bwMode="auto">
            <a:xfrm>
              <a:off x="1968" y="1392"/>
              <a:ext cx="576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53" name="Line 1081"/>
            <p:cNvSpPr>
              <a:spLocks noChangeShapeType="1"/>
            </p:cNvSpPr>
            <p:nvPr/>
          </p:nvSpPr>
          <p:spPr bwMode="auto">
            <a:xfrm>
              <a:off x="240" y="1824"/>
              <a:ext cx="0" cy="384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54" name="Line 1082"/>
            <p:cNvSpPr>
              <a:spLocks noChangeShapeType="1"/>
            </p:cNvSpPr>
            <p:nvPr/>
          </p:nvSpPr>
          <p:spPr bwMode="auto">
            <a:xfrm>
              <a:off x="240" y="1392"/>
              <a:ext cx="0" cy="432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55" name="Line 1083"/>
            <p:cNvSpPr>
              <a:spLocks noChangeShapeType="1"/>
            </p:cNvSpPr>
            <p:nvPr/>
          </p:nvSpPr>
          <p:spPr bwMode="auto">
            <a:xfrm>
              <a:off x="240" y="2208"/>
              <a:ext cx="0" cy="366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56" name="Line 1084"/>
            <p:cNvSpPr>
              <a:spLocks noChangeShapeType="1"/>
            </p:cNvSpPr>
            <p:nvPr/>
          </p:nvSpPr>
          <p:spPr bwMode="auto">
            <a:xfrm>
              <a:off x="2544" y="1392"/>
              <a:ext cx="720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57" name="Line 1085"/>
            <p:cNvSpPr>
              <a:spLocks noChangeShapeType="1"/>
            </p:cNvSpPr>
            <p:nvPr/>
          </p:nvSpPr>
          <p:spPr bwMode="auto">
            <a:xfrm>
              <a:off x="3264" y="1392"/>
              <a:ext cx="768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58" name="Line 1086"/>
            <p:cNvSpPr>
              <a:spLocks noChangeShapeType="1"/>
            </p:cNvSpPr>
            <p:nvPr/>
          </p:nvSpPr>
          <p:spPr bwMode="auto">
            <a:xfrm>
              <a:off x="4032" y="1392"/>
              <a:ext cx="672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59" name="Line 1087"/>
            <p:cNvSpPr>
              <a:spLocks noChangeShapeType="1"/>
            </p:cNvSpPr>
            <p:nvPr/>
          </p:nvSpPr>
          <p:spPr bwMode="auto">
            <a:xfrm>
              <a:off x="4704" y="1392"/>
              <a:ext cx="720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60" name="Line 1088"/>
            <p:cNvSpPr>
              <a:spLocks noChangeShapeType="1"/>
            </p:cNvSpPr>
            <p:nvPr/>
          </p:nvSpPr>
          <p:spPr bwMode="auto">
            <a:xfrm>
              <a:off x="240" y="2574"/>
              <a:ext cx="0" cy="366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61" name="Line 1089"/>
            <p:cNvSpPr>
              <a:spLocks noChangeShapeType="1"/>
            </p:cNvSpPr>
            <p:nvPr/>
          </p:nvSpPr>
          <p:spPr bwMode="auto">
            <a:xfrm>
              <a:off x="240" y="2940"/>
              <a:ext cx="0" cy="366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62" name="Line 1090"/>
            <p:cNvSpPr>
              <a:spLocks noChangeShapeType="1"/>
            </p:cNvSpPr>
            <p:nvPr/>
          </p:nvSpPr>
          <p:spPr bwMode="auto">
            <a:xfrm>
              <a:off x="240" y="3306"/>
              <a:ext cx="0" cy="365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63" name="Line 1091"/>
            <p:cNvSpPr>
              <a:spLocks noChangeShapeType="1"/>
            </p:cNvSpPr>
            <p:nvPr/>
          </p:nvSpPr>
          <p:spPr bwMode="auto">
            <a:xfrm>
              <a:off x="240" y="3671"/>
              <a:ext cx="0" cy="366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64" name="Line 1092"/>
            <p:cNvSpPr>
              <a:spLocks noChangeShapeType="1"/>
            </p:cNvSpPr>
            <p:nvPr/>
          </p:nvSpPr>
          <p:spPr bwMode="auto">
            <a:xfrm>
              <a:off x="1344" y="4037"/>
              <a:ext cx="624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65" name="Line 1093"/>
            <p:cNvSpPr>
              <a:spLocks noChangeShapeType="1"/>
            </p:cNvSpPr>
            <p:nvPr/>
          </p:nvSpPr>
          <p:spPr bwMode="auto">
            <a:xfrm>
              <a:off x="1968" y="4037"/>
              <a:ext cx="576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66" name="Line 1094"/>
            <p:cNvSpPr>
              <a:spLocks noChangeShapeType="1"/>
            </p:cNvSpPr>
            <p:nvPr/>
          </p:nvSpPr>
          <p:spPr bwMode="auto">
            <a:xfrm>
              <a:off x="2544" y="4037"/>
              <a:ext cx="720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67" name="Line 1095"/>
            <p:cNvSpPr>
              <a:spLocks noChangeShapeType="1"/>
            </p:cNvSpPr>
            <p:nvPr/>
          </p:nvSpPr>
          <p:spPr bwMode="auto">
            <a:xfrm>
              <a:off x="3264" y="4037"/>
              <a:ext cx="768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68" name="Line 1096"/>
            <p:cNvSpPr>
              <a:spLocks noChangeShapeType="1"/>
            </p:cNvSpPr>
            <p:nvPr/>
          </p:nvSpPr>
          <p:spPr bwMode="auto">
            <a:xfrm>
              <a:off x="4032" y="4037"/>
              <a:ext cx="672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69" name="Line 1097"/>
            <p:cNvSpPr>
              <a:spLocks noChangeShapeType="1"/>
            </p:cNvSpPr>
            <p:nvPr/>
          </p:nvSpPr>
          <p:spPr bwMode="auto">
            <a:xfrm>
              <a:off x="4704" y="4037"/>
              <a:ext cx="720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70" name="Line 1098"/>
            <p:cNvSpPr>
              <a:spLocks noChangeShapeType="1"/>
            </p:cNvSpPr>
            <p:nvPr/>
          </p:nvSpPr>
          <p:spPr bwMode="auto">
            <a:xfrm>
              <a:off x="5424" y="1392"/>
              <a:ext cx="0" cy="432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71" name="Line 1099"/>
            <p:cNvSpPr>
              <a:spLocks noChangeShapeType="1"/>
            </p:cNvSpPr>
            <p:nvPr/>
          </p:nvSpPr>
          <p:spPr bwMode="auto">
            <a:xfrm>
              <a:off x="5424" y="3671"/>
              <a:ext cx="0" cy="366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72" name="Line 1100"/>
            <p:cNvSpPr>
              <a:spLocks noChangeShapeType="1"/>
            </p:cNvSpPr>
            <p:nvPr/>
          </p:nvSpPr>
          <p:spPr bwMode="auto">
            <a:xfrm>
              <a:off x="1968" y="1824"/>
              <a:ext cx="3456" cy="0"/>
            </a:xfrm>
            <a:prstGeom prst="line">
              <a:avLst/>
            </a:prstGeom>
            <a:noFill/>
            <a:ln w="38100" cap="sq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73" name="Line 1101"/>
            <p:cNvSpPr>
              <a:spLocks noChangeShapeType="1"/>
            </p:cNvSpPr>
            <p:nvPr/>
          </p:nvSpPr>
          <p:spPr bwMode="auto">
            <a:xfrm>
              <a:off x="1968" y="1824"/>
              <a:ext cx="0" cy="1847"/>
            </a:xfrm>
            <a:prstGeom prst="line">
              <a:avLst/>
            </a:prstGeom>
            <a:noFill/>
            <a:ln w="38100" cap="sq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74" name="Line 1102"/>
            <p:cNvSpPr>
              <a:spLocks noChangeShapeType="1"/>
            </p:cNvSpPr>
            <p:nvPr/>
          </p:nvSpPr>
          <p:spPr bwMode="auto">
            <a:xfrm>
              <a:off x="5424" y="1824"/>
              <a:ext cx="0" cy="1847"/>
            </a:xfrm>
            <a:prstGeom prst="line">
              <a:avLst/>
            </a:prstGeom>
            <a:noFill/>
            <a:ln w="38100" cap="sq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75" name="Line 1103"/>
            <p:cNvSpPr>
              <a:spLocks noChangeShapeType="1"/>
            </p:cNvSpPr>
            <p:nvPr/>
          </p:nvSpPr>
          <p:spPr bwMode="auto">
            <a:xfrm>
              <a:off x="1968" y="3671"/>
              <a:ext cx="3456" cy="0"/>
            </a:xfrm>
            <a:prstGeom prst="line">
              <a:avLst/>
            </a:prstGeom>
            <a:noFill/>
            <a:ln w="38100" cap="sq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76" name="Line 1104"/>
            <p:cNvSpPr>
              <a:spLocks noChangeShapeType="1"/>
            </p:cNvSpPr>
            <p:nvPr/>
          </p:nvSpPr>
          <p:spPr bwMode="auto">
            <a:xfrm>
              <a:off x="2544" y="1824"/>
              <a:ext cx="0" cy="1847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77" name="Line 1105"/>
            <p:cNvSpPr>
              <a:spLocks noChangeShapeType="1"/>
            </p:cNvSpPr>
            <p:nvPr/>
          </p:nvSpPr>
          <p:spPr bwMode="auto">
            <a:xfrm>
              <a:off x="3264" y="1824"/>
              <a:ext cx="0" cy="1847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78" name="Line 1106"/>
            <p:cNvSpPr>
              <a:spLocks noChangeShapeType="1"/>
            </p:cNvSpPr>
            <p:nvPr/>
          </p:nvSpPr>
          <p:spPr bwMode="auto">
            <a:xfrm>
              <a:off x="4032" y="1824"/>
              <a:ext cx="0" cy="1847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579" name="Line 1107"/>
            <p:cNvSpPr>
              <a:spLocks noChangeShapeType="1"/>
            </p:cNvSpPr>
            <p:nvPr/>
          </p:nvSpPr>
          <p:spPr bwMode="auto">
            <a:xfrm>
              <a:off x="4704" y="1824"/>
              <a:ext cx="0" cy="1847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106580" name="AutoShape 1108"/>
          <p:cNvSpPr>
            <a:spLocks/>
          </p:cNvSpPr>
          <p:nvPr/>
        </p:nvSpPr>
        <p:spPr bwMode="auto">
          <a:xfrm>
            <a:off x="6781800" y="469900"/>
            <a:ext cx="1676400" cy="528638"/>
          </a:xfrm>
          <a:prstGeom prst="borderCallout1">
            <a:avLst>
              <a:gd name="adj1" fmla="val -14245"/>
              <a:gd name="adj2" fmla="val 93181"/>
              <a:gd name="adj3" fmla="val -14245"/>
              <a:gd name="adj4" fmla="val -16780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>
                <a:solidFill>
                  <a:schemeClr val="tx2"/>
                </a:solidFill>
                <a:latin typeface="Arial" charset="0"/>
              </a:rPr>
              <a:t>Problem</a:t>
            </a:r>
            <a:endParaRPr lang="en-US" sz="280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6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6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6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6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80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33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C21558-4A0E-4D63-B852-1E77FF15D7BE}" type="slidenum">
              <a:rPr lang="en-US"/>
              <a:pPr/>
              <a:t>3</a:t>
            </a:fld>
            <a:endParaRPr lang="en-US"/>
          </a:p>
        </p:txBody>
      </p:sp>
      <p:sp>
        <p:nvSpPr>
          <p:cNvPr id="13107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Investment Vehicle Model</a:t>
            </a:r>
          </a:p>
        </p:txBody>
      </p:sp>
      <p:sp>
        <p:nvSpPr>
          <p:cNvPr id="131103" name="Text Box 1055"/>
          <p:cNvSpPr txBox="1">
            <a:spLocks noChangeArrowheads="1"/>
          </p:cNvSpPr>
          <p:nvPr/>
        </p:nvSpPr>
        <p:spPr bwMode="auto">
          <a:xfrm>
            <a:off x="669925" y="5181600"/>
            <a:ext cx="79406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>
                <a:latin typeface="Arial" charset="0"/>
              </a:rPr>
              <a:t>The </a:t>
            </a:r>
            <a:r>
              <a:rPr lang="cs-CZ">
                <a:solidFill>
                  <a:schemeClr val="accent2"/>
                </a:solidFill>
                <a:latin typeface="Arial" charset="0"/>
              </a:rPr>
              <a:t>Set of Contracts Model</a:t>
            </a:r>
            <a:r>
              <a:rPr lang="cs-CZ">
                <a:latin typeface="Arial" charset="0"/>
              </a:rPr>
              <a:t> recognises imperfections and includes the assumption of both explicit and implicit contracts, incl. Corporate Organization.</a:t>
            </a:r>
          </a:p>
        </p:txBody>
      </p:sp>
      <p:grpSp>
        <p:nvGrpSpPr>
          <p:cNvPr id="131108" name="Group 1060"/>
          <p:cNvGrpSpPr>
            <a:grpSpLocks/>
          </p:cNvGrpSpPr>
          <p:nvPr/>
        </p:nvGrpSpPr>
        <p:grpSpPr bwMode="auto">
          <a:xfrm>
            <a:off x="685800" y="1355725"/>
            <a:ext cx="8115300" cy="3841750"/>
            <a:chOff x="432" y="854"/>
            <a:chExt cx="5112" cy="2420"/>
          </a:xfrm>
        </p:grpSpPr>
        <p:grpSp>
          <p:nvGrpSpPr>
            <p:cNvPr id="131104" name="Group 1056"/>
            <p:cNvGrpSpPr>
              <a:grpSpLocks/>
            </p:cNvGrpSpPr>
            <p:nvPr/>
          </p:nvGrpSpPr>
          <p:grpSpPr bwMode="auto">
            <a:xfrm>
              <a:off x="432" y="854"/>
              <a:ext cx="5112" cy="2420"/>
              <a:chOff x="432" y="854"/>
              <a:chExt cx="5112" cy="2420"/>
            </a:xfrm>
          </p:grpSpPr>
          <p:sp>
            <p:nvSpPr>
              <p:cNvPr id="131078" name="Rectangle 1030"/>
              <p:cNvSpPr>
                <a:spLocks noChangeArrowheads="1"/>
              </p:cNvSpPr>
              <p:nvPr/>
            </p:nvSpPr>
            <p:spPr bwMode="auto">
              <a:xfrm>
                <a:off x="432" y="1162"/>
                <a:ext cx="1008" cy="12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cs-CZ">
                    <a:latin typeface="Arial" charset="0"/>
                  </a:rPr>
                  <a:t>The World</a:t>
                </a:r>
                <a:endParaRPr lang="cs-CZ"/>
              </a:p>
            </p:txBody>
          </p:sp>
          <p:sp>
            <p:nvSpPr>
              <p:cNvPr id="131079" name="Rectangle 1031"/>
              <p:cNvSpPr>
                <a:spLocks noChangeArrowheads="1"/>
              </p:cNvSpPr>
              <p:nvPr/>
            </p:nvSpPr>
            <p:spPr bwMode="auto">
              <a:xfrm>
                <a:off x="3168" y="1162"/>
                <a:ext cx="1008" cy="52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cs-CZ">
                    <a:latin typeface="Arial" charset="0"/>
                  </a:rPr>
                  <a:t>Financial</a:t>
                </a:r>
              </a:p>
              <a:p>
                <a:pPr algn="ctr"/>
                <a:r>
                  <a:rPr lang="cs-CZ">
                    <a:latin typeface="Arial" charset="0"/>
                  </a:rPr>
                  <a:t>Markets</a:t>
                </a:r>
                <a:endParaRPr lang="cs-CZ"/>
              </a:p>
            </p:txBody>
          </p:sp>
          <p:sp>
            <p:nvSpPr>
              <p:cNvPr id="131080" name="Rectangle 1032"/>
              <p:cNvSpPr>
                <a:spLocks noChangeArrowheads="1"/>
              </p:cNvSpPr>
              <p:nvPr/>
            </p:nvSpPr>
            <p:spPr bwMode="auto">
              <a:xfrm>
                <a:off x="1824" y="1162"/>
                <a:ext cx="1008" cy="12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cs-CZ">
                    <a:latin typeface="Arial" charset="0"/>
                  </a:rPr>
                  <a:t>The Firm</a:t>
                </a:r>
                <a:endParaRPr lang="cs-CZ"/>
              </a:p>
            </p:txBody>
          </p:sp>
          <p:sp>
            <p:nvSpPr>
              <p:cNvPr id="131081" name="Rectangle 1033"/>
              <p:cNvSpPr>
                <a:spLocks noChangeArrowheads="1"/>
              </p:cNvSpPr>
              <p:nvPr/>
            </p:nvSpPr>
            <p:spPr bwMode="auto">
              <a:xfrm>
                <a:off x="4464" y="1162"/>
                <a:ext cx="1008" cy="12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cs-CZ">
                    <a:latin typeface="Arial" charset="0"/>
                  </a:rPr>
                  <a:t>Investors</a:t>
                </a:r>
                <a:endParaRPr lang="cs-CZ"/>
              </a:p>
            </p:txBody>
          </p:sp>
          <p:sp>
            <p:nvSpPr>
              <p:cNvPr id="131082" name="Line 1034"/>
              <p:cNvSpPr>
                <a:spLocks noChangeShapeType="1"/>
              </p:cNvSpPr>
              <p:nvPr/>
            </p:nvSpPr>
            <p:spPr bwMode="auto">
              <a:xfrm>
                <a:off x="1440" y="1786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31083" name="Rectangle 1035"/>
              <p:cNvSpPr>
                <a:spLocks noChangeArrowheads="1"/>
              </p:cNvSpPr>
              <p:nvPr/>
            </p:nvSpPr>
            <p:spPr bwMode="auto">
              <a:xfrm>
                <a:off x="3168" y="1834"/>
                <a:ext cx="1008" cy="52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cs-CZ">
                    <a:latin typeface="Arial" charset="0"/>
                  </a:rPr>
                  <a:t>Financial</a:t>
                </a:r>
              </a:p>
              <a:p>
                <a:pPr algn="ctr"/>
                <a:r>
                  <a:rPr lang="cs-CZ">
                    <a:latin typeface="Arial" charset="0"/>
                  </a:rPr>
                  <a:t>Intermed.</a:t>
                </a:r>
                <a:endParaRPr lang="cs-CZ"/>
              </a:p>
            </p:txBody>
          </p:sp>
          <p:sp>
            <p:nvSpPr>
              <p:cNvPr id="131084" name="Line 1036"/>
              <p:cNvSpPr>
                <a:spLocks noChangeShapeType="1"/>
              </p:cNvSpPr>
              <p:nvPr/>
            </p:nvSpPr>
            <p:spPr bwMode="auto">
              <a:xfrm>
                <a:off x="4176" y="2074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31085" name="Line 1037"/>
              <p:cNvSpPr>
                <a:spLocks noChangeShapeType="1"/>
              </p:cNvSpPr>
              <p:nvPr/>
            </p:nvSpPr>
            <p:spPr bwMode="auto">
              <a:xfrm>
                <a:off x="2832" y="2074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31086" name="Line 1038"/>
              <p:cNvSpPr>
                <a:spLocks noChangeShapeType="1"/>
              </p:cNvSpPr>
              <p:nvPr/>
            </p:nvSpPr>
            <p:spPr bwMode="auto">
              <a:xfrm flipH="1">
                <a:off x="2832" y="1450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31087" name="Line 1039"/>
              <p:cNvSpPr>
                <a:spLocks noChangeShapeType="1"/>
              </p:cNvSpPr>
              <p:nvPr/>
            </p:nvSpPr>
            <p:spPr bwMode="auto">
              <a:xfrm>
                <a:off x="4176" y="1450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31088" name="Text Box 1040"/>
              <p:cNvSpPr txBox="1">
                <a:spLocks noChangeArrowheads="1"/>
              </p:cNvSpPr>
              <p:nvPr/>
            </p:nvSpPr>
            <p:spPr bwMode="auto">
              <a:xfrm>
                <a:off x="912" y="854"/>
                <a:ext cx="1631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cs-CZ" sz="2000">
                    <a:latin typeface="Arial" charset="0"/>
                  </a:rPr>
                  <a:t>Money × Real Assets</a:t>
                </a:r>
              </a:p>
            </p:txBody>
          </p:sp>
          <p:sp>
            <p:nvSpPr>
              <p:cNvPr id="131089" name="Text Box 1041"/>
              <p:cNvSpPr txBox="1">
                <a:spLocks noChangeArrowheads="1"/>
              </p:cNvSpPr>
              <p:nvPr/>
            </p:nvSpPr>
            <p:spPr bwMode="auto">
              <a:xfrm>
                <a:off x="2736" y="854"/>
                <a:ext cx="194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cs-CZ" sz="2000">
                    <a:latin typeface="Arial" charset="0"/>
                  </a:rPr>
                  <a:t>Money × Financial Assets</a:t>
                </a:r>
              </a:p>
            </p:txBody>
          </p:sp>
          <p:sp>
            <p:nvSpPr>
              <p:cNvPr id="131090" name="Text Box 1042"/>
              <p:cNvSpPr txBox="1">
                <a:spLocks noChangeArrowheads="1"/>
              </p:cNvSpPr>
              <p:nvPr/>
            </p:nvSpPr>
            <p:spPr bwMode="auto">
              <a:xfrm>
                <a:off x="1440" y="2592"/>
                <a:ext cx="1679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cs-CZ" sz="2000" b="1">
                    <a:latin typeface="Arial" charset="0"/>
                  </a:rPr>
                  <a:t>Corporate Financial Management</a:t>
                </a:r>
              </a:p>
            </p:txBody>
          </p:sp>
          <p:sp>
            <p:nvSpPr>
              <p:cNvPr id="131091" name="Text Box 1043"/>
              <p:cNvSpPr txBox="1">
                <a:spLocks noChangeArrowheads="1"/>
              </p:cNvSpPr>
              <p:nvPr/>
            </p:nvSpPr>
            <p:spPr bwMode="auto">
              <a:xfrm>
                <a:off x="4495" y="2592"/>
                <a:ext cx="104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cs-CZ" sz="2000" b="1">
                    <a:latin typeface="Arial" charset="0"/>
                  </a:rPr>
                  <a:t>Investments</a:t>
                </a:r>
                <a:endParaRPr lang="cs-CZ" sz="2000">
                  <a:latin typeface="Arial" charset="0"/>
                </a:endParaRPr>
              </a:p>
            </p:txBody>
          </p:sp>
          <p:sp>
            <p:nvSpPr>
              <p:cNvPr id="131092" name="Line 1044"/>
              <p:cNvSpPr>
                <a:spLocks noChangeShapeType="1"/>
              </p:cNvSpPr>
              <p:nvPr/>
            </p:nvSpPr>
            <p:spPr bwMode="auto">
              <a:xfrm>
                <a:off x="2016" y="236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31093" name="Line 1045"/>
              <p:cNvSpPr>
                <a:spLocks noChangeShapeType="1"/>
              </p:cNvSpPr>
              <p:nvPr/>
            </p:nvSpPr>
            <p:spPr bwMode="auto">
              <a:xfrm>
                <a:off x="2016" y="2506"/>
                <a:ext cx="26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31094" name="Line 1046"/>
              <p:cNvSpPr>
                <a:spLocks noChangeShapeType="1"/>
              </p:cNvSpPr>
              <p:nvPr/>
            </p:nvSpPr>
            <p:spPr bwMode="auto">
              <a:xfrm>
                <a:off x="4656" y="2362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31096" name="Text Box 1048"/>
              <p:cNvSpPr txBox="1">
                <a:spLocks noChangeArrowheads="1"/>
              </p:cNvSpPr>
              <p:nvPr/>
            </p:nvSpPr>
            <p:spPr bwMode="auto">
              <a:xfrm>
                <a:off x="3264" y="2592"/>
                <a:ext cx="1056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cs-CZ" sz="2000" b="1">
                    <a:latin typeface="Arial" charset="0"/>
                  </a:rPr>
                  <a:t>Financial Markets</a:t>
                </a:r>
                <a:endParaRPr lang="cs-CZ" sz="2000">
                  <a:latin typeface="Arial" charset="0"/>
                </a:endParaRPr>
              </a:p>
            </p:txBody>
          </p:sp>
          <p:sp>
            <p:nvSpPr>
              <p:cNvPr id="131097" name="Line 1049"/>
              <p:cNvSpPr>
                <a:spLocks noChangeShapeType="1"/>
              </p:cNvSpPr>
              <p:nvPr/>
            </p:nvSpPr>
            <p:spPr bwMode="auto">
              <a:xfrm>
                <a:off x="1344" y="2592"/>
                <a:ext cx="0" cy="43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31098" name="Line 1050"/>
              <p:cNvSpPr>
                <a:spLocks noChangeShapeType="1"/>
              </p:cNvSpPr>
              <p:nvPr/>
            </p:nvSpPr>
            <p:spPr bwMode="auto">
              <a:xfrm>
                <a:off x="1344" y="2592"/>
                <a:ext cx="4176" cy="0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31099" name="Line 1051"/>
              <p:cNvSpPr>
                <a:spLocks noChangeShapeType="1"/>
              </p:cNvSpPr>
              <p:nvPr/>
            </p:nvSpPr>
            <p:spPr bwMode="auto">
              <a:xfrm>
                <a:off x="1344" y="3024"/>
                <a:ext cx="4176" cy="0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31100" name="Line 1052"/>
              <p:cNvSpPr>
                <a:spLocks noChangeShapeType="1"/>
              </p:cNvSpPr>
              <p:nvPr/>
            </p:nvSpPr>
            <p:spPr bwMode="auto">
              <a:xfrm>
                <a:off x="5520" y="2592"/>
                <a:ext cx="0" cy="43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31101" name="Text Box 1053"/>
              <p:cNvSpPr txBox="1">
                <a:spLocks noChangeArrowheads="1"/>
              </p:cNvSpPr>
              <p:nvPr/>
            </p:nvSpPr>
            <p:spPr bwMode="auto">
              <a:xfrm>
                <a:off x="2977" y="3024"/>
                <a:ext cx="153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cs-CZ" sz="2000">
                    <a:latin typeface="Arial" charset="0"/>
                  </a:rPr>
                  <a:t>F  I  N  A  N  C  E</a:t>
                </a:r>
              </a:p>
            </p:txBody>
          </p:sp>
        </p:grpSp>
        <p:sp>
          <p:nvSpPr>
            <p:cNvPr id="131105" name="Text Box 1057"/>
            <p:cNvSpPr txBox="1">
              <a:spLocks noChangeArrowheads="1"/>
            </p:cNvSpPr>
            <p:nvPr/>
          </p:nvSpPr>
          <p:spPr bwMode="auto">
            <a:xfrm>
              <a:off x="1824" y="1882"/>
              <a:ext cx="528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cs-CZ" sz="1600">
                  <a:latin typeface="Arial" charset="0"/>
                </a:rPr>
                <a:t>Invest-ments</a:t>
              </a:r>
            </a:p>
          </p:txBody>
        </p:sp>
        <p:sp>
          <p:nvSpPr>
            <p:cNvPr id="131106" name="Text Box 1058"/>
            <p:cNvSpPr txBox="1">
              <a:spLocks noChangeArrowheads="1"/>
            </p:cNvSpPr>
            <p:nvPr/>
          </p:nvSpPr>
          <p:spPr bwMode="auto">
            <a:xfrm>
              <a:off x="2304" y="1872"/>
              <a:ext cx="624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cs-CZ" sz="1600">
                  <a:latin typeface="Arial" charset="0"/>
                </a:rPr>
                <a:t>Financ-ing</a:t>
              </a:r>
            </a:p>
          </p:txBody>
        </p:sp>
        <p:sp>
          <p:nvSpPr>
            <p:cNvPr id="131107" name="Line 1059"/>
            <p:cNvSpPr>
              <a:spLocks noChangeShapeType="1"/>
            </p:cNvSpPr>
            <p:nvPr/>
          </p:nvSpPr>
          <p:spPr bwMode="auto">
            <a:xfrm>
              <a:off x="2304" y="192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1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103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EE605EF-D932-4EEB-A681-293CC26D6A06}" type="slidenum">
              <a:rPr lang="en-US"/>
              <a:pPr/>
              <a:t>30</a:t>
            </a:fld>
            <a:endParaRPr lang="en-US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Expected Return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2133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E(</a:t>
            </a:r>
            <a:r>
              <a:rPr lang="en-US" i="1"/>
              <a:t>r</a:t>
            </a:r>
            <a:r>
              <a:rPr lang="en-US"/>
              <a:t>) = Σ</a:t>
            </a:r>
            <a:r>
              <a:rPr lang="en-US" i="1"/>
              <a:t>w</a:t>
            </a:r>
            <a:r>
              <a:rPr lang="en-US" baseline="-25000"/>
              <a:t>i</a:t>
            </a:r>
            <a:r>
              <a:rPr lang="en-US" i="1"/>
              <a:t>r</a:t>
            </a:r>
            <a:r>
              <a:rPr lang="en-US" baseline="-25000"/>
              <a:t>i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E(</a:t>
            </a:r>
            <a:r>
              <a:rPr lang="en-US" i="1"/>
              <a:t>r</a:t>
            </a:r>
            <a:r>
              <a:rPr lang="en-US" baseline="-25000"/>
              <a:t>EQ1</a:t>
            </a:r>
            <a:r>
              <a:rPr lang="en-US"/>
              <a:t>) = .10(-25%) + .20(-5%) + .40(15%) + .20(25%) + .10(50%) = </a:t>
            </a:r>
            <a:r>
              <a:rPr lang="en-US">
                <a:solidFill>
                  <a:schemeClr val="hlink"/>
                </a:solidFill>
              </a:rPr>
              <a:t>12.5%</a:t>
            </a:r>
            <a:endParaRPr lang="en-US"/>
          </a:p>
        </p:txBody>
      </p:sp>
      <p:graphicFrame>
        <p:nvGraphicFramePr>
          <p:cNvPr id="195584" name="Object 1024"/>
          <p:cNvGraphicFramePr>
            <a:graphicFrameLocks noChangeAspect="1"/>
          </p:cNvGraphicFramePr>
          <p:nvPr/>
        </p:nvGraphicFramePr>
        <p:xfrm>
          <a:off x="762000" y="3657600"/>
          <a:ext cx="7672388" cy="1181100"/>
        </p:xfrm>
        <a:graphic>
          <a:graphicData uri="http://schemas.openxmlformats.org/presentationml/2006/ole">
            <p:oleObj spid="_x0000_s195584" name="dokument" r:id="rId3" imgW="7681680" imgH="1189080" progId="Word.Document.8">
              <p:embed/>
            </p:oleObj>
          </a:graphicData>
        </a:graphic>
      </p:graphicFrame>
      <p:sp>
        <p:nvSpPr>
          <p:cNvPr id="107525" name="Rectangle 5"/>
          <p:cNvSpPr>
            <a:spLocks noChangeArrowheads="1"/>
          </p:cNvSpPr>
          <p:nvPr/>
        </p:nvSpPr>
        <p:spPr bwMode="auto">
          <a:xfrm>
            <a:off x="685800" y="4876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o"/>
            </a:pPr>
            <a:r>
              <a:rPr lang="en-US" sz="3200" b="1">
                <a:latin typeface="Arial" charset="0"/>
              </a:rPr>
              <a:t>Eq 1 has the highest expected return.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o"/>
            </a:pPr>
            <a:r>
              <a:rPr lang="en-US" sz="3200" b="1">
                <a:solidFill>
                  <a:schemeClr val="accent2"/>
                </a:solidFill>
                <a:latin typeface="Arial" charset="0"/>
              </a:rPr>
              <a:t>Is it the best investment?</a:t>
            </a:r>
            <a:endParaRPr lang="en-US" sz="32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5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5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75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75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75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75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 autoUpdateAnimBg="0"/>
      <p:bldP spid="107525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601429-3EBD-4172-A773-EB03F5BBCEAA}" type="slidenum">
              <a:rPr lang="en-US"/>
              <a:pPr/>
              <a:t>31</a:t>
            </a:fld>
            <a:endParaRPr lang="en-US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Stand-Alone Risk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2209800"/>
          </a:xfrm>
        </p:spPr>
        <p:txBody>
          <a:bodyPr/>
          <a:lstStyle/>
          <a:p>
            <a:r>
              <a:rPr lang="en-US" i="1"/>
              <a:t>σ</a:t>
            </a:r>
            <a:r>
              <a:rPr lang="en-US"/>
              <a:t> = \/Σ(</a:t>
            </a:r>
            <a:r>
              <a:rPr lang="en-US" i="1"/>
              <a:t>w</a:t>
            </a:r>
            <a:r>
              <a:rPr lang="en-US" baseline="-25000"/>
              <a:t>i</a:t>
            </a:r>
            <a:r>
              <a:rPr lang="en-US"/>
              <a:t>(</a:t>
            </a:r>
            <a:r>
              <a:rPr lang="en-US" i="1"/>
              <a:t>r</a:t>
            </a:r>
            <a:r>
              <a:rPr lang="en-US" baseline="-25000"/>
              <a:t>i</a:t>
            </a:r>
            <a:r>
              <a:rPr lang="en-US"/>
              <a:t>-E(</a:t>
            </a:r>
            <a:r>
              <a:rPr lang="en-US" i="1"/>
              <a:t>r</a:t>
            </a:r>
            <a:r>
              <a:rPr lang="en-US"/>
              <a:t>))</a:t>
            </a:r>
            <a:r>
              <a:rPr lang="en-US" baseline="30000"/>
              <a:t>2</a:t>
            </a:r>
            <a:endParaRPr lang="en-US"/>
          </a:p>
          <a:p>
            <a:r>
              <a:rPr lang="en-US" i="1"/>
              <a:t>σ</a:t>
            </a:r>
            <a:r>
              <a:rPr lang="en-US" baseline="-25000"/>
              <a:t>EQ1</a:t>
            </a:r>
            <a:r>
              <a:rPr lang="en-US"/>
              <a:t> = \/</a:t>
            </a:r>
            <a:r>
              <a:rPr lang="en-US">
                <a:sym typeface="Symbol" pitchFamily="18" charset="2"/>
              </a:rPr>
              <a:t>[.10(-25-12.5)</a:t>
            </a:r>
            <a:r>
              <a:rPr lang="en-US" baseline="30000">
                <a:sym typeface="Symbol" pitchFamily="18" charset="2"/>
              </a:rPr>
              <a:t>2</a:t>
            </a:r>
            <a:r>
              <a:rPr lang="en-US">
                <a:sym typeface="Symbol" pitchFamily="18" charset="2"/>
              </a:rPr>
              <a:t> + .20(-5-12.5)</a:t>
            </a:r>
            <a:r>
              <a:rPr lang="en-US" baseline="30000">
                <a:sym typeface="Symbol" pitchFamily="18" charset="2"/>
              </a:rPr>
              <a:t>2</a:t>
            </a:r>
            <a:r>
              <a:rPr lang="en-US">
                <a:sym typeface="Symbol" pitchFamily="18" charset="2"/>
              </a:rPr>
              <a:t> + .40(15-12.5)</a:t>
            </a:r>
            <a:r>
              <a:rPr lang="en-US" baseline="30000">
                <a:sym typeface="Symbol" pitchFamily="18" charset="2"/>
              </a:rPr>
              <a:t>2</a:t>
            </a:r>
            <a:r>
              <a:rPr lang="en-US">
                <a:sym typeface="Symbol" pitchFamily="18" charset="2"/>
              </a:rPr>
              <a:t> + .20(25-12.5)</a:t>
            </a:r>
            <a:r>
              <a:rPr lang="en-US" baseline="30000">
                <a:sym typeface="Symbol" pitchFamily="18" charset="2"/>
              </a:rPr>
              <a:t>2</a:t>
            </a:r>
            <a:r>
              <a:rPr lang="en-US">
                <a:sym typeface="Symbol" pitchFamily="18" charset="2"/>
              </a:rPr>
              <a:t> + .10(50-12.5)</a:t>
            </a:r>
            <a:r>
              <a:rPr lang="en-US" baseline="30000">
                <a:sym typeface="Symbol" pitchFamily="18" charset="2"/>
              </a:rPr>
              <a:t>2</a:t>
            </a:r>
            <a:r>
              <a:rPr lang="en-US">
                <a:sym typeface="Symbol" pitchFamily="18" charset="2"/>
              </a:rPr>
              <a:t>] = </a:t>
            </a:r>
            <a:r>
              <a:rPr lang="en-US">
                <a:solidFill>
                  <a:schemeClr val="hlink"/>
                </a:solidFill>
                <a:sym typeface="Symbol" pitchFamily="18" charset="2"/>
              </a:rPr>
              <a:t>19.4%</a:t>
            </a:r>
            <a:endParaRPr lang="en-US">
              <a:sym typeface="Symbol" pitchFamily="18" charset="2"/>
            </a:endParaRPr>
          </a:p>
        </p:txBody>
      </p:sp>
      <p:graphicFrame>
        <p:nvGraphicFramePr>
          <p:cNvPr id="196608" name="Object 1024"/>
          <p:cNvGraphicFramePr>
            <a:graphicFrameLocks noChangeAspect="1"/>
          </p:cNvGraphicFramePr>
          <p:nvPr/>
        </p:nvGraphicFramePr>
        <p:xfrm>
          <a:off x="762000" y="4267200"/>
          <a:ext cx="7761288" cy="1570038"/>
        </p:xfrm>
        <a:graphic>
          <a:graphicData uri="http://schemas.openxmlformats.org/presentationml/2006/ole">
            <p:oleObj spid="_x0000_s196608" name="dokument" r:id="rId3" imgW="7767360" imgH="1571760" progId="Word.Document.8">
              <p:embed/>
            </p:oleObj>
          </a:graphicData>
        </a:graphic>
      </p:graphicFrame>
      <p:sp>
        <p:nvSpPr>
          <p:cNvPr id="108549" name="AutoShape 5"/>
          <p:cNvSpPr>
            <a:spLocks noChangeArrowheads="1"/>
          </p:cNvSpPr>
          <p:nvPr/>
        </p:nvSpPr>
        <p:spPr bwMode="auto">
          <a:xfrm>
            <a:off x="4572000" y="3200400"/>
            <a:ext cx="2743200" cy="914400"/>
          </a:xfrm>
          <a:prstGeom prst="wedgeRoundRectCallout">
            <a:avLst>
              <a:gd name="adj1" fmla="val -70370"/>
              <a:gd name="adj2" fmla="val -5295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bg2"/>
                </a:solidFill>
                <a:latin typeface="Arial" charset="0"/>
              </a:rPr>
              <a:t>Volatility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6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6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build="p" autoUpdateAnimBg="0"/>
      <p:bldP spid="108549" grpId="0" animBg="1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24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5A8E9B-06B5-4103-A97D-F1FB15D33FB6}" type="slidenum">
              <a:rPr lang="en-US"/>
              <a:pPr/>
              <a:t>32</a:t>
            </a:fld>
            <a:endParaRPr lang="en-US"/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Probability Distributions</a:t>
            </a:r>
          </a:p>
        </p:txBody>
      </p:sp>
      <p:grpSp>
        <p:nvGrpSpPr>
          <p:cNvPr id="109571" name="Group 3"/>
          <p:cNvGrpSpPr>
            <a:grpSpLocks/>
          </p:cNvGrpSpPr>
          <p:nvPr/>
        </p:nvGrpSpPr>
        <p:grpSpPr bwMode="auto">
          <a:xfrm>
            <a:off x="381000" y="1447800"/>
            <a:ext cx="8216900" cy="4568825"/>
            <a:chOff x="216" y="672"/>
            <a:chExt cx="5176" cy="2878"/>
          </a:xfrm>
        </p:grpSpPr>
        <p:sp>
          <p:nvSpPr>
            <p:cNvPr id="109572" name="Line 4"/>
            <p:cNvSpPr>
              <a:spLocks noChangeShapeType="1"/>
            </p:cNvSpPr>
            <p:nvPr/>
          </p:nvSpPr>
          <p:spPr bwMode="auto">
            <a:xfrm>
              <a:off x="1152" y="777"/>
              <a:ext cx="0" cy="238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09573" name="Line 5"/>
            <p:cNvSpPr>
              <a:spLocks noChangeShapeType="1"/>
            </p:cNvSpPr>
            <p:nvPr/>
          </p:nvSpPr>
          <p:spPr bwMode="auto">
            <a:xfrm>
              <a:off x="297" y="3168"/>
              <a:ext cx="509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09574" name="Line 6"/>
            <p:cNvSpPr>
              <a:spLocks noChangeShapeType="1"/>
            </p:cNvSpPr>
            <p:nvPr/>
          </p:nvSpPr>
          <p:spPr bwMode="auto">
            <a:xfrm flipV="1">
              <a:off x="1680" y="1041"/>
              <a:ext cx="0" cy="2143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09575" name="Line 7"/>
            <p:cNvSpPr>
              <a:spLocks noChangeShapeType="1"/>
            </p:cNvSpPr>
            <p:nvPr/>
          </p:nvSpPr>
          <p:spPr bwMode="auto">
            <a:xfrm>
              <a:off x="2112" y="2091"/>
              <a:ext cx="0" cy="106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09576" name="Rectangle 8"/>
            <p:cNvSpPr>
              <a:spLocks noChangeArrowheads="1"/>
            </p:cNvSpPr>
            <p:nvPr/>
          </p:nvSpPr>
          <p:spPr bwMode="auto">
            <a:xfrm>
              <a:off x="480" y="672"/>
              <a:ext cx="604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b="1">
                  <a:latin typeface="Arial" charset="0"/>
                </a:rPr>
                <a:t>Prob.</a:t>
              </a:r>
              <a:endParaRPr lang="en-US" sz="2800" b="1">
                <a:latin typeface="Arial" charset="0"/>
              </a:endParaRPr>
            </a:p>
          </p:txBody>
        </p:sp>
        <p:sp>
          <p:nvSpPr>
            <p:cNvPr id="109577" name="Rectangle 9" descr="25%"/>
            <p:cNvSpPr>
              <a:spLocks noChangeArrowheads="1"/>
            </p:cNvSpPr>
            <p:nvPr/>
          </p:nvSpPr>
          <p:spPr bwMode="auto">
            <a:xfrm>
              <a:off x="1780" y="676"/>
              <a:ext cx="808" cy="328"/>
            </a:xfrm>
            <a:prstGeom prst="rect">
              <a:avLst/>
            </a:prstGeom>
            <a:pattFill prst="pct25">
              <a:fgClr>
                <a:schemeClr val="hlink"/>
              </a:fgClr>
              <a:bgClr>
                <a:schemeClr val="bg1"/>
              </a:bgClr>
            </a:pattFill>
            <a:ln w="1270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09578" name="Rectangle 10"/>
            <p:cNvSpPr>
              <a:spLocks noChangeArrowheads="1"/>
            </p:cNvSpPr>
            <p:nvPr/>
          </p:nvSpPr>
          <p:spPr bwMode="auto">
            <a:xfrm>
              <a:off x="3600" y="3264"/>
              <a:ext cx="1725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b="1">
                  <a:latin typeface="Arial" charset="0"/>
                </a:rPr>
                <a:t>Actual Return (%)</a:t>
              </a:r>
              <a:endParaRPr lang="en-US" sz="2800" b="1">
                <a:latin typeface="Arial" charset="0"/>
              </a:endParaRPr>
            </a:p>
          </p:txBody>
        </p:sp>
        <p:sp>
          <p:nvSpPr>
            <p:cNvPr id="109579" name="Rectangle 11" descr="25%"/>
            <p:cNvSpPr>
              <a:spLocks noChangeArrowheads="1"/>
            </p:cNvSpPr>
            <p:nvPr/>
          </p:nvSpPr>
          <p:spPr bwMode="auto">
            <a:xfrm>
              <a:off x="2212" y="1636"/>
              <a:ext cx="664" cy="352"/>
            </a:xfrm>
            <a:prstGeom prst="rect">
              <a:avLst/>
            </a:prstGeom>
            <a:pattFill prst="pct25">
              <a:fgClr>
                <a:schemeClr val="accent2"/>
              </a:fgClr>
              <a:bgClr>
                <a:schemeClr val="bg1"/>
              </a:bgClr>
            </a:pattFill>
            <a:ln w="127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09580" name="Rectangle 12"/>
            <p:cNvSpPr>
              <a:spLocks noChangeArrowheads="1"/>
            </p:cNvSpPr>
            <p:nvPr/>
          </p:nvSpPr>
          <p:spPr bwMode="auto">
            <a:xfrm>
              <a:off x="1777" y="697"/>
              <a:ext cx="802" cy="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/>
              <a:r>
                <a:rPr lang="en-US" sz="2800" b="1">
                  <a:latin typeface="Arial" charset="0"/>
                </a:rPr>
                <a:t>T-bill</a:t>
              </a:r>
            </a:p>
          </p:txBody>
        </p:sp>
        <p:sp>
          <p:nvSpPr>
            <p:cNvPr id="109581" name="Rectangle 13"/>
            <p:cNvSpPr>
              <a:spLocks noChangeArrowheads="1"/>
            </p:cNvSpPr>
            <p:nvPr/>
          </p:nvSpPr>
          <p:spPr bwMode="auto">
            <a:xfrm>
              <a:off x="2247" y="1669"/>
              <a:ext cx="587" cy="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/>
              <a:r>
                <a:rPr lang="en-US" sz="2800" b="1">
                  <a:latin typeface="Arial" charset="0"/>
                </a:rPr>
                <a:t>Eq 2</a:t>
              </a:r>
            </a:p>
          </p:txBody>
        </p:sp>
        <p:sp>
          <p:nvSpPr>
            <p:cNvPr id="109582" name="Rectangle 14"/>
            <p:cNvSpPr>
              <a:spLocks noChangeArrowheads="1"/>
            </p:cNvSpPr>
            <p:nvPr/>
          </p:nvSpPr>
          <p:spPr bwMode="auto">
            <a:xfrm>
              <a:off x="3240" y="2086"/>
              <a:ext cx="494" cy="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/>
              <a:r>
                <a:rPr lang="en-US" sz="2800" b="1">
                  <a:latin typeface="Arial" charset="0"/>
                </a:rPr>
                <a:t>HT</a:t>
              </a:r>
            </a:p>
          </p:txBody>
        </p:sp>
        <p:sp>
          <p:nvSpPr>
            <p:cNvPr id="109583" name="Rectangle 15"/>
            <p:cNvSpPr>
              <a:spLocks noChangeArrowheads="1"/>
            </p:cNvSpPr>
            <p:nvPr/>
          </p:nvSpPr>
          <p:spPr bwMode="auto">
            <a:xfrm>
              <a:off x="1047" y="3159"/>
              <a:ext cx="221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b="1">
                  <a:latin typeface="Arial" charset="0"/>
                </a:rPr>
                <a:t>0</a:t>
              </a:r>
            </a:p>
          </p:txBody>
        </p:sp>
        <p:sp>
          <p:nvSpPr>
            <p:cNvPr id="109584" name="Rectangle 16"/>
            <p:cNvSpPr>
              <a:spLocks noChangeArrowheads="1"/>
            </p:cNvSpPr>
            <p:nvPr/>
          </p:nvSpPr>
          <p:spPr bwMode="auto">
            <a:xfrm>
              <a:off x="1575" y="3159"/>
              <a:ext cx="221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b="1">
                  <a:latin typeface="Arial" charset="0"/>
                </a:rPr>
                <a:t>5</a:t>
              </a:r>
            </a:p>
          </p:txBody>
        </p:sp>
        <p:sp>
          <p:nvSpPr>
            <p:cNvPr id="109585" name="Rectangle 17"/>
            <p:cNvSpPr>
              <a:spLocks noChangeArrowheads="1"/>
            </p:cNvSpPr>
            <p:nvPr/>
          </p:nvSpPr>
          <p:spPr bwMode="auto">
            <a:xfrm>
              <a:off x="1968" y="3168"/>
              <a:ext cx="381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b="1">
                  <a:latin typeface="Arial" charset="0"/>
                </a:rPr>
                <a:t>8.5</a:t>
              </a:r>
            </a:p>
          </p:txBody>
        </p:sp>
        <p:sp>
          <p:nvSpPr>
            <p:cNvPr id="109586" name="Rectangle 18"/>
            <p:cNvSpPr>
              <a:spLocks noChangeArrowheads="1"/>
            </p:cNvSpPr>
            <p:nvPr/>
          </p:nvSpPr>
          <p:spPr bwMode="auto">
            <a:xfrm>
              <a:off x="2535" y="3159"/>
              <a:ext cx="48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b="1">
                  <a:latin typeface="Arial" charset="0"/>
                </a:rPr>
                <a:t>12.5</a:t>
              </a:r>
            </a:p>
          </p:txBody>
        </p:sp>
        <p:graphicFrame>
          <p:nvGraphicFramePr>
            <p:cNvPr id="197632" name="Object 1024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222" y="1998"/>
            <a:ext cx="3803" cy="1242"/>
          </p:xfrm>
          <a:graphic>
            <a:graphicData uri="http://schemas.openxmlformats.org/presentationml/2006/ole">
              <p:oleObj spid="_x0000_s197632" name="VISIO" r:id="rId3" imgW="3844800" imgH="1330200" progId="Visio.Drawing.3">
                <p:embed/>
              </p:oleObj>
            </a:graphicData>
          </a:graphic>
        </p:graphicFrame>
        <p:graphicFrame>
          <p:nvGraphicFramePr>
            <p:cNvPr id="197633" name="Object 1025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216" y="2322"/>
            <a:ext cx="4964" cy="889"/>
          </p:xfrm>
          <a:graphic>
            <a:graphicData uri="http://schemas.openxmlformats.org/presentationml/2006/ole">
              <p:oleObj spid="_x0000_s197633" name="VISIO" r:id="rId4" imgW="3795840" imgH="1281240" progId="Visio.Drawing.3">
                <p:embed/>
              </p:oleObj>
            </a:graphicData>
          </a:graphic>
        </p:graphicFrame>
        <p:sp>
          <p:nvSpPr>
            <p:cNvPr id="109589" name="Line 21"/>
            <p:cNvSpPr>
              <a:spLocks noChangeShapeType="1"/>
            </p:cNvSpPr>
            <p:nvPr/>
          </p:nvSpPr>
          <p:spPr bwMode="auto">
            <a:xfrm>
              <a:off x="2703" y="2367"/>
              <a:ext cx="1" cy="79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09590" name="Rectangle 22" descr="25%"/>
            <p:cNvSpPr>
              <a:spLocks noChangeArrowheads="1"/>
            </p:cNvSpPr>
            <p:nvPr/>
          </p:nvSpPr>
          <p:spPr bwMode="auto">
            <a:xfrm>
              <a:off x="3216" y="2064"/>
              <a:ext cx="624" cy="352"/>
            </a:xfrm>
            <a:prstGeom prst="rect">
              <a:avLst/>
            </a:prstGeom>
            <a:pattFill prst="pct25">
              <a:fgClr>
                <a:schemeClr val="tx2"/>
              </a:fgClr>
              <a:bgClr>
                <a:schemeClr val="bg1"/>
              </a:bgClr>
            </a:patt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>
                  <a:latin typeface="Arial" charset="0"/>
                </a:rPr>
                <a:t>Eq 1</a:t>
              </a:r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7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EAC650-64F7-4984-A27C-BB77CFDE7A2D}" type="slidenum">
              <a:rPr lang="en-US"/>
              <a:pPr/>
              <a:t>33</a:t>
            </a:fld>
            <a:endParaRPr lang="en-US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Portfolio Risk (1)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1143000"/>
          </a:xfrm>
        </p:spPr>
        <p:txBody>
          <a:bodyPr/>
          <a:lstStyle/>
          <a:p>
            <a:r>
              <a:rPr lang="en-US" sz="2800"/>
              <a:t>Assume portfolio with 50% invested in Eq 1, and 50% in Gold.</a:t>
            </a:r>
          </a:p>
        </p:txBody>
      </p:sp>
      <p:grpSp>
        <p:nvGrpSpPr>
          <p:cNvPr id="110596" name="Group 4"/>
          <p:cNvGrpSpPr>
            <a:grpSpLocks/>
          </p:cNvGrpSpPr>
          <p:nvPr/>
        </p:nvGrpSpPr>
        <p:grpSpPr bwMode="auto">
          <a:xfrm>
            <a:off x="838200" y="2438400"/>
            <a:ext cx="7315200" cy="2552700"/>
            <a:chOff x="528" y="1344"/>
            <a:chExt cx="4608" cy="1608"/>
          </a:xfrm>
        </p:grpSpPr>
        <p:sp>
          <p:nvSpPr>
            <p:cNvPr id="110597" name="Rectangle 5"/>
            <p:cNvSpPr>
              <a:spLocks noChangeArrowheads="1"/>
            </p:cNvSpPr>
            <p:nvPr/>
          </p:nvSpPr>
          <p:spPr bwMode="auto">
            <a:xfrm>
              <a:off x="4320" y="2688"/>
              <a:ext cx="816" cy="264"/>
            </a:xfrm>
            <a:prstGeom prst="rect">
              <a:avLst/>
            </a:prstGeom>
            <a:solidFill>
              <a:srgbClr val="EBE3A9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  20.0</a:t>
              </a:r>
            </a:p>
          </p:txBody>
        </p:sp>
        <p:sp>
          <p:nvSpPr>
            <p:cNvPr id="110598" name="Rectangle 6"/>
            <p:cNvSpPr>
              <a:spLocks noChangeArrowheads="1"/>
            </p:cNvSpPr>
            <p:nvPr/>
          </p:nvSpPr>
          <p:spPr bwMode="auto">
            <a:xfrm>
              <a:off x="3504" y="2688"/>
              <a:ext cx="816" cy="264"/>
            </a:xfrm>
            <a:prstGeom prst="rect">
              <a:avLst/>
            </a:prstGeom>
            <a:solidFill>
              <a:srgbClr val="ECA4C3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 -10.0</a:t>
              </a:r>
            </a:p>
          </p:txBody>
        </p:sp>
        <p:sp>
          <p:nvSpPr>
            <p:cNvPr id="110599" name="Rectangle 7"/>
            <p:cNvSpPr>
              <a:spLocks noChangeArrowheads="1"/>
            </p:cNvSpPr>
            <p:nvPr/>
          </p:nvSpPr>
          <p:spPr bwMode="auto">
            <a:xfrm>
              <a:off x="2688" y="2688"/>
              <a:ext cx="816" cy="264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 50.0</a:t>
              </a:r>
            </a:p>
          </p:txBody>
        </p:sp>
        <p:sp>
          <p:nvSpPr>
            <p:cNvPr id="110600" name="Rectangle 8"/>
            <p:cNvSpPr>
              <a:spLocks noChangeArrowheads="1"/>
            </p:cNvSpPr>
            <p:nvPr/>
          </p:nvSpPr>
          <p:spPr bwMode="auto">
            <a:xfrm>
              <a:off x="1920" y="2688"/>
              <a:ext cx="768" cy="2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 0.10</a:t>
              </a:r>
            </a:p>
          </p:txBody>
        </p:sp>
        <p:sp>
          <p:nvSpPr>
            <p:cNvPr id="110601" name="Rectangle 9"/>
            <p:cNvSpPr>
              <a:spLocks noChangeArrowheads="1"/>
            </p:cNvSpPr>
            <p:nvPr/>
          </p:nvSpPr>
          <p:spPr bwMode="auto">
            <a:xfrm>
              <a:off x="528" y="2688"/>
              <a:ext cx="1392" cy="2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Boom</a:t>
              </a:r>
            </a:p>
          </p:txBody>
        </p:sp>
        <p:sp>
          <p:nvSpPr>
            <p:cNvPr id="110602" name="Rectangle 10"/>
            <p:cNvSpPr>
              <a:spLocks noChangeArrowheads="1"/>
            </p:cNvSpPr>
            <p:nvPr/>
          </p:nvSpPr>
          <p:spPr bwMode="auto">
            <a:xfrm>
              <a:off x="4320" y="2424"/>
              <a:ext cx="816" cy="264"/>
            </a:xfrm>
            <a:prstGeom prst="rect">
              <a:avLst/>
            </a:prstGeom>
            <a:solidFill>
              <a:srgbClr val="EBE3A9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  11.5</a:t>
              </a:r>
            </a:p>
          </p:txBody>
        </p:sp>
        <p:sp>
          <p:nvSpPr>
            <p:cNvPr id="110603" name="Rectangle 11"/>
            <p:cNvSpPr>
              <a:spLocks noChangeArrowheads="1"/>
            </p:cNvSpPr>
            <p:nvPr/>
          </p:nvSpPr>
          <p:spPr bwMode="auto">
            <a:xfrm>
              <a:off x="3504" y="2424"/>
              <a:ext cx="816" cy="264"/>
            </a:xfrm>
            <a:prstGeom prst="rect">
              <a:avLst/>
            </a:prstGeom>
            <a:solidFill>
              <a:srgbClr val="ECA4C3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   -2.0</a:t>
              </a:r>
            </a:p>
          </p:txBody>
        </p:sp>
        <p:sp>
          <p:nvSpPr>
            <p:cNvPr id="110604" name="Rectangle 12"/>
            <p:cNvSpPr>
              <a:spLocks noChangeArrowheads="1"/>
            </p:cNvSpPr>
            <p:nvPr/>
          </p:nvSpPr>
          <p:spPr bwMode="auto">
            <a:xfrm>
              <a:off x="2688" y="2424"/>
              <a:ext cx="816" cy="264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 25.0</a:t>
              </a:r>
            </a:p>
          </p:txBody>
        </p:sp>
        <p:sp>
          <p:nvSpPr>
            <p:cNvPr id="110605" name="Rectangle 13"/>
            <p:cNvSpPr>
              <a:spLocks noChangeArrowheads="1"/>
            </p:cNvSpPr>
            <p:nvPr/>
          </p:nvSpPr>
          <p:spPr bwMode="auto">
            <a:xfrm>
              <a:off x="1920" y="2424"/>
              <a:ext cx="768" cy="2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 0.20</a:t>
              </a:r>
            </a:p>
          </p:txBody>
        </p:sp>
        <p:sp>
          <p:nvSpPr>
            <p:cNvPr id="110606" name="Rectangle 14"/>
            <p:cNvSpPr>
              <a:spLocks noChangeArrowheads="1"/>
            </p:cNvSpPr>
            <p:nvPr/>
          </p:nvSpPr>
          <p:spPr bwMode="auto">
            <a:xfrm>
              <a:off x="528" y="2424"/>
              <a:ext cx="1392" cy="2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Above avg.</a:t>
              </a:r>
            </a:p>
          </p:txBody>
        </p:sp>
        <p:sp>
          <p:nvSpPr>
            <p:cNvPr id="110607" name="Rectangle 15"/>
            <p:cNvSpPr>
              <a:spLocks noChangeArrowheads="1"/>
            </p:cNvSpPr>
            <p:nvPr/>
          </p:nvSpPr>
          <p:spPr bwMode="auto">
            <a:xfrm>
              <a:off x="4320" y="2160"/>
              <a:ext cx="816" cy="264"/>
            </a:xfrm>
            <a:prstGeom prst="rect">
              <a:avLst/>
            </a:prstGeom>
            <a:solidFill>
              <a:srgbClr val="EBE3A9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    7.5</a:t>
              </a:r>
            </a:p>
          </p:txBody>
        </p:sp>
        <p:sp>
          <p:nvSpPr>
            <p:cNvPr id="110608" name="Rectangle 16"/>
            <p:cNvSpPr>
              <a:spLocks noChangeArrowheads="1"/>
            </p:cNvSpPr>
            <p:nvPr/>
          </p:nvSpPr>
          <p:spPr bwMode="auto">
            <a:xfrm>
              <a:off x="3504" y="2160"/>
              <a:ext cx="816" cy="264"/>
            </a:xfrm>
            <a:prstGeom prst="rect">
              <a:avLst/>
            </a:prstGeom>
            <a:solidFill>
              <a:srgbClr val="ECA4C3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    0.0</a:t>
              </a:r>
            </a:p>
          </p:txBody>
        </p:sp>
        <p:sp>
          <p:nvSpPr>
            <p:cNvPr id="110609" name="Rectangle 17"/>
            <p:cNvSpPr>
              <a:spLocks noChangeArrowheads="1"/>
            </p:cNvSpPr>
            <p:nvPr/>
          </p:nvSpPr>
          <p:spPr bwMode="auto">
            <a:xfrm>
              <a:off x="2688" y="2160"/>
              <a:ext cx="816" cy="264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 15.0</a:t>
              </a:r>
            </a:p>
          </p:txBody>
        </p:sp>
        <p:sp>
          <p:nvSpPr>
            <p:cNvPr id="110610" name="Rectangle 18"/>
            <p:cNvSpPr>
              <a:spLocks noChangeArrowheads="1"/>
            </p:cNvSpPr>
            <p:nvPr/>
          </p:nvSpPr>
          <p:spPr bwMode="auto">
            <a:xfrm>
              <a:off x="1920" y="2160"/>
              <a:ext cx="768" cy="2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 0.40</a:t>
              </a:r>
            </a:p>
          </p:txBody>
        </p:sp>
        <p:sp>
          <p:nvSpPr>
            <p:cNvPr id="110611" name="Rectangle 19"/>
            <p:cNvSpPr>
              <a:spLocks noChangeArrowheads="1"/>
            </p:cNvSpPr>
            <p:nvPr/>
          </p:nvSpPr>
          <p:spPr bwMode="auto">
            <a:xfrm>
              <a:off x="528" y="2160"/>
              <a:ext cx="1392" cy="2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Average</a:t>
              </a:r>
            </a:p>
          </p:txBody>
        </p:sp>
        <p:sp>
          <p:nvSpPr>
            <p:cNvPr id="110612" name="Rectangle 20"/>
            <p:cNvSpPr>
              <a:spLocks noChangeArrowheads="1"/>
            </p:cNvSpPr>
            <p:nvPr/>
          </p:nvSpPr>
          <p:spPr bwMode="auto">
            <a:xfrm>
              <a:off x="4320" y="1896"/>
              <a:ext cx="816" cy="264"/>
            </a:xfrm>
            <a:prstGeom prst="rect">
              <a:avLst/>
            </a:prstGeom>
            <a:solidFill>
              <a:srgbClr val="EBE3A9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    1.0</a:t>
              </a:r>
            </a:p>
          </p:txBody>
        </p:sp>
        <p:sp>
          <p:nvSpPr>
            <p:cNvPr id="110613" name="Rectangle 21"/>
            <p:cNvSpPr>
              <a:spLocks noChangeArrowheads="1"/>
            </p:cNvSpPr>
            <p:nvPr/>
          </p:nvSpPr>
          <p:spPr bwMode="auto">
            <a:xfrm>
              <a:off x="3504" y="1896"/>
              <a:ext cx="816" cy="264"/>
            </a:xfrm>
            <a:prstGeom prst="rect">
              <a:avLst/>
            </a:prstGeom>
            <a:solidFill>
              <a:srgbClr val="ECA4C3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    7.0</a:t>
              </a:r>
            </a:p>
          </p:txBody>
        </p:sp>
        <p:sp>
          <p:nvSpPr>
            <p:cNvPr id="110614" name="Rectangle 22"/>
            <p:cNvSpPr>
              <a:spLocks noChangeArrowheads="1"/>
            </p:cNvSpPr>
            <p:nvPr/>
          </p:nvSpPr>
          <p:spPr bwMode="auto">
            <a:xfrm>
              <a:off x="2688" y="1896"/>
              <a:ext cx="816" cy="264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  -5.0</a:t>
              </a:r>
            </a:p>
          </p:txBody>
        </p:sp>
        <p:sp>
          <p:nvSpPr>
            <p:cNvPr id="110615" name="Rectangle 23"/>
            <p:cNvSpPr>
              <a:spLocks noChangeArrowheads="1"/>
            </p:cNvSpPr>
            <p:nvPr/>
          </p:nvSpPr>
          <p:spPr bwMode="auto">
            <a:xfrm>
              <a:off x="1920" y="1896"/>
              <a:ext cx="768" cy="2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 0.20</a:t>
              </a:r>
            </a:p>
          </p:txBody>
        </p:sp>
        <p:sp>
          <p:nvSpPr>
            <p:cNvPr id="110616" name="Rectangle 24"/>
            <p:cNvSpPr>
              <a:spLocks noChangeArrowheads="1"/>
            </p:cNvSpPr>
            <p:nvPr/>
          </p:nvSpPr>
          <p:spPr bwMode="auto">
            <a:xfrm>
              <a:off x="528" y="1896"/>
              <a:ext cx="1392" cy="2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Below avg.</a:t>
              </a:r>
            </a:p>
          </p:txBody>
        </p:sp>
        <p:sp>
          <p:nvSpPr>
            <p:cNvPr id="110617" name="Rectangle 25"/>
            <p:cNvSpPr>
              <a:spLocks noChangeArrowheads="1"/>
            </p:cNvSpPr>
            <p:nvPr/>
          </p:nvSpPr>
          <p:spPr bwMode="auto">
            <a:xfrm>
              <a:off x="4320" y="1632"/>
              <a:ext cx="816" cy="264"/>
            </a:xfrm>
            <a:prstGeom prst="rect">
              <a:avLst/>
            </a:prstGeom>
            <a:solidFill>
              <a:srgbClr val="EBE3A9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   -2.5%</a:t>
              </a:r>
            </a:p>
          </p:txBody>
        </p:sp>
        <p:sp>
          <p:nvSpPr>
            <p:cNvPr id="110618" name="Rectangle 26"/>
            <p:cNvSpPr>
              <a:spLocks noChangeArrowheads="1"/>
            </p:cNvSpPr>
            <p:nvPr/>
          </p:nvSpPr>
          <p:spPr bwMode="auto">
            <a:xfrm>
              <a:off x="3504" y="1632"/>
              <a:ext cx="816" cy="264"/>
            </a:xfrm>
            <a:prstGeom prst="rect">
              <a:avLst/>
            </a:prstGeom>
            <a:solidFill>
              <a:srgbClr val="ECA4C3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  20.0%</a:t>
              </a:r>
            </a:p>
          </p:txBody>
        </p:sp>
        <p:sp>
          <p:nvSpPr>
            <p:cNvPr id="110619" name="Rectangle 27"/>
            <p:cNvSpPr>
              <a:spLocks noChangeArrowheads="1"/>
            </p:cNvSpPr>
            <p:nvPr/>
          </p:nvSpPr>
          <p:spPr bwMode="auto">
            <a:xfrm>
              <a:off x="2688" y="1632"/>
              <a:ext cx="816" cy="264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-25.0%</a:t>
              </a:r>
            </a:p>
          </p:txBody>
        </p:sp>
        <p:sp>
          <p:nvSpPr>
            <p:cNvPr id="110620" name="Rectangle 28"/>
            <p:cNvSpPr>
              <a:spLocks noChangeArrowheads="1"/>
            </p:cNvSpPr>
            <p:nvPr/>
          </p:nvSpPr>
          <p:spPr bwMode="auto">
            <a:xfrm>
              <a:off x="1920" y="1632"/>
              <a:ext cx="768" cy="2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 0.10</a:t>
              </a:r>
            </a:p>
          </p:txBody>
        </p:sp>
        <p:sp>
          <p:nvSpPr>
            <p:cNvPr id="110621" name="Rectangle 29"/>
            <p:cNvSpPr>
              <a:spLocks noChangeArrowheads="1"/>
            </p:cNvSpPr>
            <p:nvPr/>
          </p:nvSpPr>
          <p:spPr bwMode="auto">
            <a:xfrm>
              <a:off x="528" y="1632"/>
              <a:ext cx="1392" cy="2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Recession</a:t>
              </a:r>
            </a:p>
          </p:txBody>
        </p:sp>
        <p:sp>
          <p:nvSpPr>
            <p:cNvPr id="110622" name="Rectangle 30"/>
            <p:cNvSpPr>
              <a:spLocks noChangeArrowheads="1"/>
            </p:cNvSpPr>
            <p:nvPr/>
          </p:nvSpPr>
          <p:spPr bwMode="auto">
            <a:xfrm>
              <a:off x="4320" y="1344"/>
              <a:ext cx="816" cy="288"/>
            </a:xfrm>
            <a:prstGeom prst="rect">
              <a:avLst/>
            </a:prstGeom>
            <a:solidFill>
              <a:srgbClr val="EBE3A9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lnSpc>
                  <a:spcPct val="90000"/>
                </a:lnSpc>
              </a:pPr>
              <a:r>
                <a:rPr lang="en-US" b="1" u="sng">
                  <a:solidFill>
                    <a:srgbClr val="000000"/>
                  </a:solidFill>
                  <a:latin typeface="Arial" charset="0"/>
                </a:rPr>
                <a:t>Port.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10623" name="Rectangle 31"/>
            <p:cNvSpPr>
              <a:spLocks noChangeArrowheads="1"/>
            </p:cNvSpPr>
            <p:nvPr/>
          </p:nvSpPr>
          <p:spPr bwMode="auto">
            <a:xfrm>
              <a:off x="3504" y="1344"/>
              <a:ext cx="816" cy="288"/>
            </a:xfrm>
            <a:prstGeom prst="rect">
              <a:avLst/>
            </a:prstGeom>
            <a:solidFill>
              <a:srgbClr val="ECA4C3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lnSpc>
                  <a:spcPct val="90000"/>
                </a:lnSpc>
              </a:pPr>
              <a:r>
                <a:rPr lang="en-US" b="1" u="sng">
                  <a:solidFill>
                    <a:srgbClr val="000000"/>
                  </a:solidFill>
                  <a:latin typeface="Arial" charset="0"/>
                </a:rPr>
                <a:t>Gold</a:t>
              </a:r>
            </a:p>
          </p:txBody>
        </p:sp>
        <p:sp>
          <p:nvSpPr>
            <p:cNvPr id="110624" name="Rectangle 32"/>
            <p:cNvSpPr>
              <a:spLocks noChangeArrowheads="1"/>
            </p:cNvSpPr>
            <p:nvPr/>
          </p:nvSpPr>
          <p:spPr bwMode="auto">
            <a:xfrm>
              <a:off x="2688" y="1344"/>
              <a:ext cx="816" cy="288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lnSpc>
                  <a:spcPct val="90000"/>
                </a:lnSpc>
              </a:pPr>
              <a:r>
                <a:rPr lang="en-US" b="1" u="sng">
                  <a:solidFill>
                    <a:srgbClr val="000000"/>
                  </a:solidFill>
                  <a:latin typeface="Arial" charset="0"/>
                </a:rPr>
                <a:t>Eq 1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10625" name="Rectangle 33"/>
            <p:cNvSpPr>
              <a:spLocks noChangeArrowheads="1"/>
            </p:cNvSpPr>
            <p:nvPr/>
          </p:nvSpPr>
          <p:spPr bwMode="auto">
            <a:xfrm>
              <a:off x="1920" y="1344"/>
              <a:ext cx="768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lnSpc>
                  <a:spcPct val="90000"/>
                </a:lnSpc>
              </a:pPr>
              <a:r>
                <a:rPr lang="en-US" b="1" u="sng">
                  <a:solidFill>
                    <a:srgbClr val="000000"/>
                  </a:solidFill>
                  <a:latin typeface="Arial" charset="0"/>
                </a:rPr>
                <a:t>Prob.</a:t>
              </a:r>
            </a:p>
          </p:txBody>
        </p:sp>
        <p:sp>
          <p:nvSpPr>
            <p:cNvPr id="110626" name="Rectangle 34"/>
            <p:cNvSpPr>
              <a:spLocks noChangeArrowheads="1"/>
            </p:cNvSpPr>
            <p:nvPr/>
          </p:nvSpPr>
          <p:spPr bwMode="auto">
            <a:xfrm>
              <a:off x="528" y="1344"/>
              <a:ext cx="1392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lnSpc>
                  <a:spcPct val="90000"/>
                </a:lnSpc>
              </a:pPr>
              <a:r>
                <a:rPr lang="en-US" b="1" u="sng">
                  <a:solidFill>
                    <a:srgbClr val="000000"/>
                  </a:solidFill>
                  <a:latin typeface="Arial" charset="0"/>
                </a:rPr>
                <a:t>Economy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10627" name="Line 35"/>
            <p:cNvSpPr>
              <a:spLocks noChangeShapeType="1"/>
            </p:cNvSpPr>
            <p:nvPr/>
          </p:nvSpPr>
          <p:spPr bwMode="auto">
            <a:xfrm>
              <a:off x="528" y="2952"/>
              <a:ext cx="1392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628" name="Line 36"/>
            <p:cNvSpPr>
              <a:spLocks noChangeShapeType="1"/>
            </p:cNvSpPr>
            <p:nvPr/>
          </p:nvSpPr>
          <p:spPr bwMode="auto">
            <a:xfrm>
              <a:off x="1920" y="1344"/>
              <a:ext cx="768" cy="0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629" name="Line 37"/>
            <p:cNvSpPr>
              <a:spLocks noChangeShapeType="1"/>
            </p:cNvSpPr>
            <p:nvPr/>
          </p:nvSpPr>
          <p:spPr bwMode="auto">
            <a:xfrm>
              <a:off x="528" y="1344"/>
              <a:ext cx="1392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630" name="Line 38"/>
            <p:cNvSpPr>
              <a:spLocks noChangeShapeType="1"/>
            </p:cNvSpPr>
            <p:nvPr/>
          </p:nvSpPr>
          <p:spPr bwMode="auto">
            <a:xfrm>
              <a:off x="2688" y="1344"/>
              <a:ext cx="24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631" name="Line 39"/>
            <p:cNvSpPr>
              <a:spLocks noChangeShapeType="1"/>
            </p:cNvSpPr>
            <p:nvPr/>
          </p:nvSpPr>
          <p:spPr bwMode="auto">
            <a:xfrm>
              <a:off x="528" y="1632"/>
              <a:ext cx="0" cy="264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632" name="Line 40"/>
            <p:cNvSpPr>
              <a:spLocks noChangeShapeType="1"/>
            </p:cNvSpPr>
            <p:nvPr/>
          </p:nvSpPr>
          <p:spPr bwMode="auto">
            <a:xfrm>
              <a:off x="528" y="1344"/>
              <a:ext cx="0" cy="288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633" name="Line 41"/>
            <p:cNvSpPr>
              <a:spLocks noChangeShapeType="1"/>
            </p:cNvSpPr>
            <p:nvPr/>
          </p:nvSpPr>
          <p:spPr bwMode="auto">
            <a:xfrm>
              <a:off x="528" y="1896"/>
              <a:ext cx="0" cy="264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634" name="Line 42"/>
            <p:cNvSpPr>
              <a:spLocks noChangeShapeType="1"/>
            </p:cNvSpPr>
            <p:nvPr/>
          </p:nvSpPr>
          <p:spPr bwMode="auto">
            <a:xfrm>
              <a:off x="528" y="2160"/>
              <a:ext cx="0" cy="264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635" name="Line 43"/>
            <p:cNvSpPr>
              <a:spLocks noChangeShapeType="1"/>
            </p:cNvSpPr>
            <p:nvPr/>
          </p:nvSpPr>
          <p:spPr bwMode="auto">
            <a:xfrm>
              <a:off x="528" y="2424"/>
              <a:ext cx="0" cy="264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636" name="Line 44"/>
            <p:cNvSpPr>
              <a:spLocks noChangeShapeType="1"/>
            </p:cNvSpPr>
            <p:nvPr/>
          </p:nvSpPr>
          <p:spPr bwMode="auto">
            <a:xfrm>
              <a:off x="528" y="2688"/>
              <a:ext cx="0" cy="264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637" name="Line 45"/>
            <p:cNvSpPr>
              <a:spLocks noChangeShapeType="1"/>
            </p:cNvSpPr>
            <p:nvPr/>
          </p:nvSpPr>
          <p:spPr bwMode="auto">
            <a:xfrm>
              <a:off x="1920" y="2952"/>
              <a:ext cx="768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638" name="Line 46"/>
            <p:cNvSpPr>
              <a:spLocks noChangeShapeType="1"/>
            </p:cNvSpPr>
            <p:nvPr/>
          </p:nvSpPr>
          <p:spPr bwMode="auto">
            <a:xfrm>
              <a:off x="2688" y="2952"/>
              <a:ext cx="816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639" name="Line 47"/>
            <p:cNvSpPr>
              <a:spLocks noChangeShapeType="1"/>
            </p:cNvSpPr>
            <p:nvPr/>
          </p:nvSpPr>
          <p:spPr bwMode="auto">
            <a:xfrm>
              <a:off x="3504" y="2952"/>
              <a:ext cx="816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640" name="Line 48"/>
            <p:cNvSpPr>
              <a:spLocks noChangeShapeType="1"/>
            </p:cNvSpPr>
            <p:nvPr/>
          </p:nvSpPr>
          <p:spPr bwMode="auto">
            <a:xfrm>
              <a:off x="4320" y="2952"/>
              <a:ext cx="816" cy="0"/>
            </a:xfrm>
            <a:prstGeom prst="line">
              <a:avLst/>
            </a:prstGeom>
            <a:noFill/>
            <a:ln w="28575" cap="sq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641" name="Line 49"/>
            <p:cNvSpPr>
              <a:spLocks noChangeShapeType="1"/>
            </p:cNvSpPr>
            <p:nvPr/>
          </p:nvSpPr>
          <p:spPr bwMode="auto">
            <a:xfrm>
              <a:off x="5136" y="1344"/>
              <a:ext cx="0" cy="288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642" name="Line 50"/>
            <p:cNvSpPr>
              <a:spLocks noChangeShapeType="1"/>
            </p:cNvSpPr>
            <p:nvPr/>
          </p:nvSpPr>
          <p:spPr bwMode="auto">
            <a:xfrm>
              <a:off x="2688" y="1344"/>
              <a:ext cx="0" cy="288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643" name="Line 51"/>
            <p:cNvSpPr>
              <a:spLocks noChangeShapeType="1"/>
            </p:cNvSpPr>
            <p:nvPr/>
          </p:nvSpPr>
          <p:spPr bwMode="auto">
            <a:xfrm>
              <a:off x="2688" y="1632"/>
              <a:ext cx="0" cy="1320"/>
            </a:xfrm>
            <a:prstGeom prst="line">
              <a:avLst/>
            </a:prstGeom>
            <a:noFill/>
            <a:ln w="38100" cap="sq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644" name="Line 52"/>
            <p:cNvSpPr>
              <a:spLocks noChangeShapeType="1"/>
            </p:cNvSpPr>
            <p:nvPr/>
          </p:nvSpPr>
          <p:spPr bwMode="auto">
            <a:xfrm>
              <a:off x="5136" y="1632"/>
              <a:ext cx="0" cy="1320"/>
            </a:xfrm>
            <a:prstGeom prst="line">
              <a:avLst/>
            </a:prstGeom>
            <a:noFill/>
            <a:ln w="38100" cap="sq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645" name="Line 53"/>
            <p:cNvSpPr>
              <a:spLocks noChangeShapeType="1"/>
            </p:cNvSpPr>
            <p:nvPr/>
          </p:nvSpPr>
          <p:spPr bwMode="auto">
            <a:xfrm>
              <a:off x="3504" y="1344"/>
              <a:ext cx="0" cy="1608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10646" name="Line 54"/>
            <p:cNvSpPr>
              <a:spLocks noChangeShapeType="1"/>
            </p:cNvSpPr>
            <p:nvPr/>
          </p:nvSpPr>
          <p:spPr bwMode="auto">
            <a:xfrm>
              <a:off x="4320" y="1344"/>
              <a:ext cx="0" cy="1608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110647" name="Rectangle 55"/>
          <p:cNvSpPr>
            <a:spLocks noChangeArrowheads="1"/>
          </p:cNvSpPr>
          <p:nvPr/>
        </p:nvSpPr>
        <p:spPr bwMode="auto">
          <a:xfrm>
            <a:off x="762000" y="51054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o"/>
            </a:pPr>
            <a:r>
              <a:rPr lang="en-US" sz="2800" b="1">
                <a:latin typeface="Arial" charset="0"/>
              </a:rPr>
              <a:t>E(</a:t>
            </a:r>
            <a:r>
              <a:rPr lang="en-US" sz="2800" b="1" i="1">
                <a:latin typeface="Arial" charset="0"/>
              </a:rPr>
              <a:t>r</a:t>
            </a:r>
            <a:r>
              <a:rPr lang="en-US" sz="2800" b="1" baseline="-25000">
                <a:latin typeface="Arial" charset="0"/>
              </a:rPr>
              <a:t>P</a:t>
            </a:r>
            <a:r>
              <a:rPr lang="en-US" sz="2800" b="1">
                <a:latin typeface="Arial" charset="0"/>
              </a:rPr>
              <a:t>) = </a:t>
            </a:r>
            <a:r>
              <a:rPr lang="en-US" sz="2800" b="1">
                <a:solidFill>
                  <a:schemeClr val="hlink"/>
                </a:solidFill>
                <a:latin typeface="Arial" charset="0"/>
              </a:rPr>
              <a:t>7.25%</a:t>
            </a:r>
            <a:endParaRPr lang="en-US" sz="2800" b="1">
              <a:latin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o"/>
            </a:pPr>
            <a:r>
              <a:rPr lang="en-US" sz="2800" b="1" i="1">
                <a:latin typeface="Arial" charset="0"/>
              </a:rPr>
              <a:t>σ</a:t>
            </a:r>
            <a:r>
              <a:rPr lang="en-US" sz="2800" b="1" baseline="-25000">
                <a:latin typeface="Arial" charset="0"/>
              </a:rPr>
              <a:t>P</a:t>
            </a:r>
            <a:r>
              <a:rPr lang="en-US" sz="2800" b="1">
                <a:latin typeface="Arial" charset="0"/>
              </a:rPr>
              <a:t> = </a:t>
            </a:r>
            <a:r>
              <a:rPr lang="en-US" sz="2800" b="1">
                <a:solidFill>
                  <a:schemeClr val="hlink"/>
                </a:solidFill>
                <a:latin typeface="Arial" charset="0"/>
              </a:rPr>
              <a:t>6.1%</a:t>
            </a:r>
            <a:endParaRPr lang="en-US" sz="28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06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06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06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06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build="p" autoUpdateAnimBg="0"/>
      <p:bldP spid="110647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02DCF0-E00E-4E9E-AE56-CA04E551BDD3}" type="slidenum">
              <a:rPr lang="en-US"/>
              <a:pPr/>
              <a:t>34</a:t>
            </a:fld>
            <a:endParaRPr lang="en-US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Portfolio Risk (2)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i="1">
                <a:latin typeface="Symbol" pitchFamily="18" charset="2"/>
              </a:rPr>
              <a:t></a:t>
            </a:r>
            <a:r>
              <a:rPr lang="en-US" baseline="-25000"/>
              <a:t>p</a:t>
            </a:r>
            <a:r>
              <a:rPr lang="en-US"/>
              <a:t> </a:t>
            </a:r>
            <a:r>
              <a:rPr lang="en-US" b="0" i="1"/>
              <a:t>(=6.1%)</a:t>
            </a:r>
            <a:r>
              <a:rPr lang="en-US"/>
              <a:t> is much lower than:</a:t>
            </a:r>
          </a:p>
          <a:p>
            <a:pPr lvl="1">
              <a:lnSpc>
                <a:spcPct val="90000"/>
              </a:lnSpc>
              <a:spcBef>
                <a:spcPct val="30000"/>
              </a:spcBef>
            </a:pPr>
            <a:r>
              <a:rPr lang="en-US"/>
              <a:t>either Eq 1 (19.4%) or Gold (7.5%).</a:t>
            </a:r>
          </a:p>
          <a:p>
            <a:pPr lvl="1">
              <a:lnSpc>
                <a:spcPct val="90000"/>
              </a:lnSpc>
              <a:spcBef>
                <a:spcPct val="30000"/>
              </a:spcBef>
            </a:pPr>
            <a:r>
              <a:rPr lang="en-US"/>
              <a:t>average of Eq 1 and Gold (13.5%).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/>
              <a:t>The portfolio offers a decent return </a:t>
            </a:r>
            <a:r>
              <a:rPr lang="en-US" b="0" i="1"/>
              <a:t>(average of Eq 1 and Gold returns)</a:t>
            </a:r>
            <a:r>
              <a:rPr lang="en-US"/>
              <a:t> with low risk.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en-US"/>
              <a:t>The key is low </a:t>
            </a:r>
            <a:r>
              <a:rPr lang="en-US" b="0" i="1"/>
              <a:t>(actually negative)</a:t>
            </a:r>
            <a:r>
              <a:rPr lang="en-US"/>
              <a:t> correlation between Eq 1 and Gold returns, facilitating </a:t>
            </a:r>
            <a:r>
              <a:rPr lang="en-US">
                <a:solidFill>
                  <a:schemeClr val="accent2"/>
                </a:solidFill>
              </a:rPr>
              <a:t>diversification</a:t>
            </a:r>
            <a:r>
              <a:rPr 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build="p" bldLvl="2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50D6AD1-ED2D-49D6-9C3C-55791569BAAA}" type="slidenum">
              <a:rPr lang="en-US"/>
              <a:pPr/>
              <a:t>35</a:t>
            </a:fld>
            <a:endParaRPr lang="en-US"/>
          </a:p>
        </p:txBody>
      </p:sp>
      <p:sp>
        <p:nvSpPr>
          <p:cNvPr id="1361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Managing Portfolio Risk</a:t>
            </a:r>
          </a:p>
        </p:txBody>
      </p:sp>
      <p:sp>
        <p:nvSpPr>
          <p:cNvPr id="13619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/>
              <a:t>Systematic and Specific Risk [Law of Large Numbers] (</a:t>
            </a:r>
            <a:r>
              <a:rPr lang="cs-CZ" i="1"/>
              <a:t>Insurance, Consumer Credit</a:t>
            </a:r>
            <a:r>
              <a:rPr lang="cs-CZ"/>
              <a:t>)</a:t>
            </a:r>
          </a:p>
          <a:p>
            <a:pPr>
              <a:lnSpc>
                <a:spcPct val="90000"/>
              </a:lnSpc>
            </a:pPr>
            <a:r>
              <a:rPr lang="cs-CZ"/>
              <a:t>Equilibrium Theories, e.g. Capital Asset Pricing Model [Sharpe, Lintner] (</a:t>
            </a:r>
            <a:r>
              <a:rPr lang="cs-CZ" i="1"/>
              <a:t>Equity Markets, Capital Investments</a:t>
            </a:r>
            <a:r>
              <a:rPr lang="cs-CZ"/>
              <a:t>)</a:t>
            </a:r>
          </a:p>
          <a:p>
            <a:pPr>
              <a:lnSpc>
                <a:spcPct val="90000"/>
              </a:lnSpc>
            </a:pPr>
            <a:r>
              <a:rPr lang="cs-CZ"/>
              <a:t>Portfolio Theory [Markowitz] (</a:t>
            </a:r>
            <a:r>
              <a:rPr lang="cs-CZ" i="1"/>
              <a:t>Market Portfolios</a:t>
            </a:r>
            <a:r>
              <a:rPr lang="cs-CZ"/>
              <a:t>), based on function </a:t>
            </a:r>
            <a:r>
              <a:rPr lang="cs-CZ" b="0" i="1"/>
              <a:t>σ</a:t>
            </a:r>
            <a:r>
              <a:rPr lang="cs-CZ" b="0" baseline="-25000"/>
              <a:t>P</a:t>
            </a:r>
            <a:r>
              <a:rPr lang="cs-CZ" b="0"/>
              <a:t>=ƒ(</a:t>
            </a:r>
            <a:r>
              <a:rPr lang="cs-CZ" b="0" i="1"/>
              <a:t>w</a:t>
            </a:r>
            <a:r>
              <a:rPr lang="cs-CZ" b="0" baseline="-25000"/>
              <a:t>1</a:t>
            </a:r>
            <a:r>
              <a:rPr lang="cs-CZ" b="0"/>
              <a:t>,</a:t>
            </a:r>
            <a:r>
              <a:rPr lang="cs-CZ" b="0" i="1"/>
              <a:t>w</a:t>
            </a:r>
            <a:r>
              <a:rPr lang="cs-CZ" b="0" baseline="-25000"/>
              <a:t>2</a:t>
            </a:r>
            <a:r>
              <a:rPr lang="cs-CZ" b="0"/>
              <a:t>,</a:t>
            </a:r>
            <a:r>
              <a:rPr lang="cs-CZ" b="0" i="1"/>
              <a:t>w</a:t>
            </a:r>
            <a:r>
              <a:rPr lang="cs-CZ" b="0" baseline="-25000"/>
              <a:t>3</a:t>
            </a:r>
            <a:r>
              <a:rPr lang="cs-CZ" b="0"/>
              <a:t>,..,</a:t>
            </a:r>
            <a:r>
              <a:rPr lang="cs-CZ" b="0" i="1"/>
              <a:t>σ</a:t>
            </a:r>
            <a:r>
              <a:rPr lang="cs-CZ" b="0" baseline="-25000"/>
              <a:t>1</a:t>
            </a:r>
            <a:r>
              <a:rPr lang="cs-CZ" b="0"/>
              <a:t>,</a:t>
            </a:r>
            <a:r>
              <a:rPr lang="cs-CZ" b="0" i="1"/>
              <a:t>σ</a:t>
            </a:r>
            <a:r>
              <a:rPr lang="cs-CZ" b="0" baseline="-25000"/>
              <a:t>2</a:t>
            </a:r>
            <a:r>
              <a:rPr lang="cs-CZ" b="0"/>
              <a:t>,</a:t>
            </a:r>
            <a:r>
              <a:rPr lang="cs-CZ" b="0" i="1"/>
              <a:t>σ</a:t>
            </a:r>
            <a:r>
              <a:rPr lang="cs-CZ" b="0" baseline="-25000"/>
              <a:t>3</a:t>
            </a:r>
            <a:r>
              <a:rPr lang="cs-CZ" b="0"/>
              <a:t>,..,</a:t>
            </a:r>
            <a:r>
              <a:rPr lang="cs-CZ" b="0" i="1"/>
              <a:t>ρ</a:t>
            </a:r>
            <a:r>
              <a:rPr lang="cs-CZ" b="0" baseline="-25000"/>
              <a:t>12</a:t>
            </a:r>
            <a:r>
              <a:rPr lang="cs-CZ" b="0"/>
              <a:t>, </a:t>
            </a:r>
            <a:r>
              <a:rPr lang="cs-CZ" b="0" i="1"/>
              <a:t>ρ</a:t>
            </a:r>
            <a:r>
              <a:rPr lang="cs-CZ" b="0" baseline="-25000"/>
              <a:t>13</a:t>
            </a:r>
            <a:r>
              <a:rPr lang="cs-CZ" b="0"/>
              <a:t>, </a:t>
            </a:r>
            <a:r>
              <a:rPr lang="cs-CZ" b="0" i="1"/>
              <a:t>ρ</a:t>
            </a:r>
            <a:r>
              <a:rPr lang="cs-CZ" b="0" baseline="-25000"/>
              <a:t>23</a:t>
            </a:r>
            <a:r>
              <a:rPr lang="cs-CZ" b="0"/>
              <a:t>,..)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30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68AC81-136D-4CD8-924E-5CE7D9187194}" type="slidenum">
              <a:rPr lang="en-US"/>
              <a:pPr/>
              <a:t>36</a:t>
            </a:fld>
            <a:endParaRPr lang="en-US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 of Diversification</a:t>
            </a:r>
          </a:p>
        </p:txBody>
      </p:sp>
      <p:grpSp>
        <p:nvGrpSpPr>
          <p:cNvPr id="112669" name="Group 29"/>
          <p:cNvGrpSpPr>
            <a:grpSpLocks/>
          </p:cNvGrpSpPr>
          <p:nvPr/>
        </p:nvGrpSpPr>
        <p:grpSpPr bwMode="auto">
          <a:xfrm>
            <a:off x="608013" y="1295400"/>
            <a:ext cx="7850187" cy="4940300"/>
            <a:chOff x="383" y="816"/>
            <a:chExt cx="4581" cy="2787"/>
          </a:xfrm>
        </p:grpSpPr>
        <p:grpSp>
          <p:nvGrpSpPr>
            <p:cNvPr id="112644" name="Group 4"/>
            <p:cNvGrpSpPr>
              <a:grpSpLocks/>
            </p:cNvGrpSpPr>
            <p:nvPr/>
          </p:nvGrpSpPr>
          <p:grpSpPr bwMode="auto">
            <a:xfrm>
              <a:off x="744" y="1209"/>
              <a:ext cx="4216" cy="2055"/>
              <a:chOff x="744" y="1209"/>
              <a:chExt cx="4216" cy="2055"/>
            </a:xfrm>
          </p:grpSpPr>
          <p:sp>
            <p:nvSpPr>
              <p:cNvPr id="112645" name="Line 5"/>
              <p:cNvSpPr>
                <a:spLocks noChangeShapeType="1"/>
              </p:cNvSpPr>
              <p:nvPr/>
            </p:nvSpPr>
            <p:spPr bwMode="auto">
              <a:xfrm>
                <a:off x="744" y="1209"/>
                <a:ext cx="0" cy="2047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12646" name="Line 6"/>
              <p:cNvSpPr>
                <a:spLocks noChangeShapeType="1"/>
              </p:cNvSpPr>
              <p:nvPr/>
            </p:nvSpPr>
            <p:spPr bwMode="auto">
              <a:xfrm>
                <a:off x="753" y="3264"/>
                <a:ext cx="420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sp>
          <p:nvSpPr>
            <p:cNvPr id="112647" name="Line 7"/>
            <p:cNvSpPr>
              <a:spLocks noChangeShapeType="1"/>
            </p:cNvSpPr>
            <p:nvPr/>
          </p:nvSpPr>
          <p:spPr bwMode="auto">
            <a:xfrm>
              <a:off x="761" y="2400"/>
              <a:ext cx="4191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12648" name="Arc 8"/>
            <p:cNvSpPr>
              <a:spLocks/>
            </p:cNvSpPr>
            <p:nvPr/>
          </p:nvSpPr>
          <p:spPr bwMode="auto">
            <a:xfrm>
              <a:off x="764" y="1200"/>
              <a:ext cx="1410" cy="1122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57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570" y="21599"/>
                  </a:moveTo>
                  <a:cubicBezTo>
                    <a:pt x="9652" y="21583"/>
                    <a:pt x="0" y="11917"/>
                    <a:pt x="0" y="0"/>
                  </a:cubicBezTo>
                </a:path>
                <a:path w="21600" h="21600" stroke="0" extrusionOk="0">
                  <a:moveTo>
                    <a:pt x="21570" y="21599"/>
                  </a:moveTo>
                  <a:cubicBezTo>
                    <a:pt x="9652" y="21583"/>
                    <a:pt x="0" y="11917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50800" cap="rnd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12649" name="Line 9"/>
            <p:cNvSpPr>
              <a:spLocks noChangeShapeType="1"/>
            </p:cNvSpPr>
            <p:nvPr/>
          </p:nvSpPr>
          <p:spPr bwMode="auto">
            <a:xfrm>
              <a:off x="2187" y="2317"/>
              <a:ext cx="2765" cy="67"/>
            </a:xfrm>
            <a:prstGeom prst="line">
              <a:avLst/>
            </a:prstGeom>
            <a:noFill/>
            <a:ln w="508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12650" name="Rectangle 10"/>
            <p:cNvSpPr>
              <a:spLocks noChangeArrowheads="1"/>
            </p:cNvSpPr>
            <p:nvPr/>
          </p:nvSpPr>
          <p:spPr bwMode="auto">
            <a:xfrm>
              <a:off x="4630" y="3312"/>
              <a:ext cx="256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/>
              <a:r>
                <a:rPr lang="en-US" sz="2800" b="1" i="1">
                  <a:solidFill>
                    <a:srgbClr val="000000"/>
                  </a:solidFill>
                  <a:latin typeface="Arial" charset="0"/>
                </a:rPr>
                <a:t>N</a:t>
              </a:r>
            </a:p>
          </p:txBody>
        </p:sp>
        <p:sp>
          <p:nvSpPr>
            <p:cNvPr id="112651" name="Rectangle 11"/>
            <p:cNvSpPr>
              <a:spLocks noChangeArrowheads="1"/>
            </p:cNvSpPr>
            <p:nvPr/>
          </p:nvSpPr>
          <p:spPr bwMode="auto">
            <a:xfrm>
              <a:off x="1267" y="3302"/>
              <a:ext cx="2240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10	20	30	 40	</a:t>
              </a:r>
            </a:p>
          </p:txBody>
        </p:sp>
        <p:sp>
          <p:nvSpPr>
            <p:cNvPr id="112652" name="Rectangle 12"/>
            <p:cNvSpPr>
              <a:spLocks noChangeArrowheads="1"/>
            </p:cNvSpPr>
            <p:nvPr/>
          </p:nvSpPr>
          <p:spPr bwMode="auto">
            <a:xfrm>
              <a:off x="1776" y="928"/>
              <a:ext cx="2496" cy="640"/>
            </a:xfrm>
            <a:prstGeom prst="rect">
              <a:avLst/>
            </a:prstGeom>
            <a:solidFill>
              <a:schemeClr val="accent2"/>
            </a:solidFill>
            <a:ln w="508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12653" name="Rectangle 13"/>
            <p:cNvSpPr>
              <a:spLocks noChangeArrowheads="1"/>
            </p:cNvSpPr>
            <p:nvPr/>
          </p:nvSpPr>
          <p:spPr bwMode="auto">
            <a:xfrm>
              <a:off x="1707" y="961"/>
              <a:ext cx="2638" cy="5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 algn="ctr"/>
              <a:r>
                <a:rPr lang="en-US" sz="2800" b="1">
                  <a:solidFill>
                    <a:srgbClr val="000000"/>
                  </a:solidFill>
                  <a:latin typeface="Arial" charset="0"/>
                </a:rPr>
                <a:t>Specific (Diversifiable) Risk</a:t>
              </a:r>
            </a:p>
          </p:txBody>
        </p:sp>
        <p:sp>
          <p:nvSpPr>
            <p:cNvPr id="112654" name="Rectangle 14"/>
            <p:cNvSpPr>
              <a:spLocks noChangeArrowheads="1"/>
            </p:cNvSpPr>
            <p:nvPr/>
          </p:nvSpPr>
          <p:spPr bwMode="auto">
            <a:xfrm>
              <a:off x="748" y="2404"/>
              <a:ext cx="4216" cy="85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12655" name="Rectangle 15"/>
            <p:cNvSpPr>
              <a:spLocks noChangeArrowheads="1"/>
            </p:cNvSpPr>
            <p:nvPr/>
          </p:nvSpPr>
          <p:spPr bwMode="auto">
            <a:xfrm>
              <a:off x="1822" y="2602"/>
              <a:ext cx="1700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/>
              <a:r>
                <a:rPr lang="en-US" sz="2800" b="1">
                  <a:solidFill>
                    <a:srgbClr val="000000"/>
                  </a:solidFill>
                  <a:latin typeface="Arial" charset="0"/>
                </a:rPr>
                <a:t>Systematic Risk</a:t>
              </a:r>
            </a:p>
          </p:txBody>
        </p:sp>
        <p:sp>
          <p:nvSpPr>
            <p:cNvPr id="112656" name="Line 16"/>
            <p:cNvSpPr>
              <a:spLocks noChangeShapeType="1"/>
            </p:cNvSpPr>
            <p:nvPr/>
          </p:nvSpPr>
          <p:spPr bwMode="auto">
            <a:xfrm>
              <a:off x="1416" y="3221"/>
              <a:ext cx="0" cy="3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12657" name="Line 17"/>
            <p:cNvSpPr>
              <a:spLocks noChangeShapeType="1"/>
            </p:cNvSpPr>
            <p:nvPr/>
          </p:nvSpPr>
          <p:spPr bwMode="auto">
            <a:xfrm>
              <a:off x="1992" y="3221"/>
              <a:ext cx="0" cy="3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12658" name="Line 18"/>
            <p:cNvSpPr>
              <a:spLocks noChangeShapeType="1"/>
            </p:cNvSpPr>
            <p:nvPr/>
          </p:nvSpPr>
          <p:spPr bwMode="auto">
            <a:xfrm>
              <a:off x="2568" y="3221"/>
              <a:ext cx="0" cy="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12659" name="Line 19"/>
            <p:cNvSpPr>
              <a:spLocks noChangeShapeType="1"/>
            </p:cNvSpPr>
            <p:nvPr/>
          </p:nvSpPr>
          <p:spPr bwMode="auto">
            <a:xfrm>
              <a:off x="3192" y="3221"/>
              <a:ext cx="0" cy="3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12660" name="Line 20"/>
            <p:cNvSpPr>
              <a:spLocks noChangeShapeType="1"/>
            </p:cNvSpPr>
            <p:nvPr/>
          </p:nvSpPr>
          <p:spPr bwMode="auto">
            <a:xfrm>
              <a:off x="3725" y="3221"/>
              <a:ext cx="87" cy="8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12661" name="Line 21"/>
            <p:cNvSpPr>
              <a:spLocks noChangeShapeType="1"/>
            </p:cNvSpPr>
            <p:nvPr/>
          </p:nvSpPr>
          <p:spPr bwMode="auto">
            <a:xfrm flipV="1">
              <a:off x="3821" y="3213"/>
              <a:ext cx="39" cy="10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12662" name="Line 22"/>
            <p:cNvSpPr>
              <a:spLocks noChangeShapeType="1"/>
            </p:cNvSpPr>
            <p:nvPr/>
          </p:nvSpPr>
          <p:spPr bwMode="auto">
            <a:xfrm>
              <a:off x="3869" y="3221"/>
              <a:ext cx="39" cy="8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12663" name="Rectangle 23"/>
            <p:cNvSpPr>
              <a:spLocks noChangeArrowheads="1"/>
            </p:cNvSpPr>
            <p:nvPr/>
          </p:nvSpPr>
          <p:spPr bwMode="auto">
            <a:xfrm>
              <a:off x="395" y="2237"/>
              <a:ext cx="304" cy="10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ts val="36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20</a:t>
              </a:r>
            </a:p>
            <a:p>
              <a:pPr algn="ctr">
                <a:lnSpc>
                  <a:spcPts val="3600"/>
                </a:lnSpc>
              </a:pPr>
              <a:endParaRPr lang="en-US" b="1">
                <a:solidFill>
                  <a:srgbClr val="000000"/>
                </a:solidFill>
                <a:latin typeface="Arial" charset="0"/>
              </a:endParaRPr>
            </a:p>
            <a:p>
              <a:pPr algn="ctr">
                <a:lnSpc>
                  <a:spcPts val="3600"/>
                </a:lnSpc>
              </a:pPr>
              <a:endParaRPr lang="en-US" b="1">
                <a:solidFill>
                  <a:srgbClr val="000000"/>
                </a:solidFill>
                <a:latin typeface="Arial" charset="0"/>
              </a:endParaRPr>
            </a:p>
            <a:p>
              <a:pPr algn="ctr">
                <a:lnSpc>
                  <a:spcPts val="3600"/>
                </a:lnSpc>
              </a:pPr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 0</a:t>
              </a:r>
            </a:p>
          </p:txBody>
        </p:sp>
        <p:sp>
          <p:nvSpPr>
            <p:cNvPr id="112664" name="Rectangle 24"/>
            <p:cNvSpPr>
              <a:spLocks noChangeArrowheads="1"/>
            </p:cNvSpPr>
            <p:nvPr/>
          </p:nvSpPr>
          <p:spPr bwMode="auto">
            <a:xfrm>
              <a:off x="2655" y="1776"/>
              <a:ext cx="1665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r>
                <a:rPr lang="en-US" sz="2800" b="1">
                  <a:latin typeface="Arial" charset="0"/>
                </a:rPr>
                <a:t>Total Risk</a:t>
              </a:r>
              <a:endParaRPr lang="en-US" sz="2800" b="1" baseline="-25000">
                <a:latin typeface="Arial" charset="0"/>
              </a:endParaRPr>
            </a:p>
          </p:txBody>
        </p:sp>
        <p:sp>
          <p:nvSpPr>
            <p:cNvPr id="112665" name="Rectangle 25"/>
            <p:cNvSpPr>
              <a:spLocks noChangeArrowheads="1"/>
            </p:cNvSpPr>
            <p:nvPr/>
          </p:nvSpPr>
          <p:spPr bwMode="auto">
            <a:xfrm>
              <a:off x="384" y="816"/>
              <a:ext cx="611" cy="30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ts val="3600"/>
                </a:lnSpc>
              </a:pPr>
              <a:r>
                <a:rPr lang="en-US" sz="2800" b="1" i="1">
                  <a:solidFill>
                    <a:srgbClr val="000000"/>
                  </a:solidFill>
                  <a:latin typeface="Symbol" pitchFamily="18" charset="2"/>
                </a:rPr>
                <a:t></a:t>
              </a:r>
              <a:r>
                <a:rPr lang="en-US" sz="2800" b="1">
                  <a:solidFill>
                    <a:srgbClr val="000000"/>
                  </a:solidFill>
                  <a:latin typeface="Arial" charset="0"/>
                </a:rPr>
                <a:t> (%)</a:t>
              </a:r>
            </a:p>
          </p:txBody>
        </p:sp>
        <p:sp>
          <p:nvSpPr>
            <p:cNvPr id="112666" name="Rectangle 26"/>
            <p:cNvSpPr>
              <a:spLocks noChangeArrowheads="1"/>
            </p:cNvSpPr>
            <p:nvPr/>
          </p:nvSpPr>
          <p:spPr bwMode="auto">
            <a:xfrm>
              <a:off x="383" y="1146"/>
              <a:ext cx="304" cy="25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b="1">
                  <a:solidFill>
                    <a:srgbClr val="000000"/>
                  </a:solidFill>
                  <a:latin typeface="Arial" charset="0"/>
                </a:rPr>
                <a:t>35</a:t>
              </a:r>
            </a:p>
          </p:txBody>
        </p:sp>
        <p:sp>
          <p:nvSpPr>
            <p:cNvPr id="112667" name="Line 27"/>
            <p:cNvSpPr>
              <a:spLocks noChangeShapeType="1"/>
            </p:cNvSpPr>
            <p:nvPr/>
          </p:nvSpPr>
          <p:spPr bwMode="auto">
            <a:xfrm flipH="1">
              <a:off x="2379" y="1936"/>
              <a:ext cx="305" cy="33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12668" name="Line 28"/>
            <p:cNvSpPr>
              <a:spLocks noChangeShapeType="1"/>
            </p:cNvSpPr>
            <p:nvPr/>
          </p:nvSpPr>
          <p:spPr bwMode="auto">
            <a:xfrm flipH="1">
              <a:off x="1049" y="1584"/>
              <a:ext cx="727" cy="62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79554A-FC90-4CE8-A1BA-D85FD44E7619}" type="slidenum">
              <a:rPr lang="en-US"/>
              <a:pPr/>
              <a:t>37</a:t>
            </a:fld>
            <a:endParaRPr lang="en-US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Capital Asset Pricing Model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In an </a:t>
            </a:r>
            <a:r>
              <a:rPr lang="en-US" sz="2800">
                <a:solidFill>
                  <a:schemeClr val="bg2"/>
                </a:solidFill>
              </a:rPr>
              <a:t>efficient market</a:t>
            </a:r>
            <a:r>
              <a:rPr lang="en-US" sz="2800"/>
              <a:t>, the required return will equal the expected return.</a:t>
            </a:r>
            <a:endParaRPr lang="cs-CZ" sz="2800"/>
          </a:p>
          <a:p>
            <a:pPr lvl="1">
              <a:lnSpc>
                <a:spcPct val="90000"/>
              </a:lnSpc>
            </a:pPr>
            <a:r>
              <a:rPr lang="cs-CZ" sz="2800"/>
              <a:t>efficient market =&gt; equilibrium price</a:t>
            </a:r>
          </a:p>
          <a:p>
            <a:pPr lvl="1">
              <a:lnSpc>
                <a:spcPct val="90000"/>
              </a:lnSpc>
            </a:pPr>
            <a:r>
              <a:rPr lang="cs-CZ" sz="2800"/>
              <a:t>transactional, informational efficiency</a:t>
            </a:r>
          </a:p>
          <a:p>
            <a:pPr lvl="1">
              <a:lnSpc>
                <a:spcPct val="90000"/>
              </a:lnSpc>
            </a:pPr>
            <a:r>
              <a:rPr lang="cs-CZ" sz="2800"/>
              <a:t>efficient market </a:t>
            </a:r>
            <a:r>
              <a:rPr lang="cs-CZ" sz="2800">
                <a:sym typeface="Wingdings" pitchFamily="2" charset="2"/>
              </a:rPr>
              <a:t> arbitrage</a:t>
            </a:r>
            <a:endParaRPr lang="en-US" sz="2800"/>
          </a:p>
          <a:p>
            <a:pPr>
              <a:lnSpc>
                <a:spcPct val="90000"/>
              </a:lnSpc>
            </a:pPr>
            <a:r>
              <a:rPr lang="en-US" sz="2800"/>
              <a:t>An asset’s required return is the sum of the riskless return and an asset-specific risk premium.</a:t>
            </a:r>
          </a:p>
          <a:p>
            <a:pPr>
              <a:lnSpc>
                <a:spcPct val="90000"/>
              </a:lnSpc>
            </a:pPr>
            <a:r>
              <a:rPr lang="en-US" sz="2800"/>
              <a:t>Beta </a:t>
            </a:r>
            <a:r>
              <a:rPr lang="en-US" sz="2800" b="0"/>
              <a:t>(</a:t>
            </a:r>
            <a:r>
              <a:rPr lang="en-US" sz="2800" b="0" i="1"/>
              <a:t>β</a:t>
            </a:r>
            <a:r>
              <a:rPr lang="en-US" sz="2800" b="0"/>
              <a:t>)</a:t>
            </a:r>
            <a:r>
              <a:rPr lang="en-US" sz="2800"/>
              <a:t> is a measure of the asset’s market (systematic, undiversifiable) risk.</a:t>
            </a:r>
          </a:p>
          <a:p>
            <a:pPr>
              <a:lnSpc>
                <a:spcPct val="90000"/>
              </a:lnSpc>
            </a:pPr>
            <a:r>
              <a:rPr lang="en-US" sz="2800"/>
              <a:t>SML: </a:t>
            </a:r>
            <a:r>
              <a:rPr lang="en-US" sz="2800" i="1"/>
              <a:t>r</a:t>
            </a:r>
            <a:r>
              <a:rPr lang="en-US" sz="2800" baseline="-25000"/>
              <a:t>i</a:t>
            </a:r>
            <a:r>
              <a:rPr lang="en-US" sz="2800"/>
              <a:t> = </a:t>
            </a:r>
            <a:r>
              <a:rPr lang="en-US" sz="2800" i="1"/>
              <a:t>r</a:t>
            </a:r>
            <a:r>
              <a:rPr lang="en-US" sz="2800" baseline="-25000"/>
              <a:t>F</a:t>
            </a:r>
            <a:r>
              <a:rPr lang="en-US" sz="2800"/>
              <a:t> + </a:t>
            </a:r>
            <a:r>
              <a:rPr lang="en-US" sz="2800" i="1"/>
              <a:t>β</a:t>
            </a:r>
            <a:r>
              <a:rPr lang="en-US" sz="2800"/>
              <a:t>(</a:t>
            </a:r>
            <a:r>
              <a:rPr lang="en-US" sz="2800" i="1"/>
              <a:t>r</a:t>
            </a:r>
            <a:r>
              <a:rPr lang="en-US" sz="2800" baseline="-25000"/>
              <a:t>M</a:t>
            </a:r>
            <a:r>
              <a:rPr lang="en-US" sz="2800"/>
              <a:t> - </a:t>
            </a:r>
            <a:r>
              <a:rPr lang="en-US" sz="2800" i="1"/>
              <a:t>r</a:t>
            </a:r>
            <a:r>
              <a:rPr lang="en-US" sz="2800" baseline="-25000"/>
              <a:t>F</a:t>
            </a:r>
            <a:r>
              <a:rPr lang="en-US" sz="280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3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3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23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E55506-167D-4657-AAB9-C369ACCCDD2F}" type="slidenum">
              <a:rPr lang="en-US"/>
              <a:pPr/>
              <a:t>38</a:t>
            </a:fld>
            <a:endParaRPr lang="en-US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Beta as a Sensitivity Measure</a:t>
            </a:r>
          </a:p>
        </p:txBody>
      </p:sp>
      <p:sp>
        <p:nvSpPr>
          <p:cNvPr id="114691" name="AutoShape 3"/>
          <p:cNvSpPr>
            <a:spLocks noChangeArrowheads="1"/>
          </p:cNvSpPr>
          <p:nvPr/>
        </p:nvSpPr>
        <p:spPr bwMode="auto">
          <a:xfrm>
            <a:off x="685800" y="1371600"/>
            <a:ext cx="3962400" cy="685800"/>
          </a:xfrm>
          <a:prstGeom prst="flowChartAlternateProcess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en-US" sz="3200" i="1">
                <a:latin typeface="Arial" charset="0"/>
              </a:rPr>
              <a:t>r</a:t>
            </a:r>
            <a:r>
              <a:rPr lang="en-US" sz="3200" baseline="-25000">
                <a:latin typeface="Arial" charset="0"/>
              </a:rPr>
              <a:t>i</a:t>
            </a:r>
            <a:r>
              <a:rPr lang="en-US" sz="3200">
                <a:latin typeface="Arial" charset="0"/>
              </a:rPr>
              <a:t> = </a:t>
            </a:r>
            <a:r>
              <a:rPr lang="en-US" sz="3200" i="1">
                <a:latin typeface="Arial" charset="0"/>
              </a:rPr>
              <a:t>r</a:t>
            </a:r>
            <a:r>
              <a:rPr lang="en-US" sz="3200" baseline="-25000">
                <a:latin typeface="Arial" charset="0"/>
              </a:rPr>
              <a:t>F</a:t>
            </a:r>
            <a:r>
              <a:rPr lang="en-US" sz="3200">
                <a:latin typeface="Arial" charset="0"/>
              </a:rPr>
              <a:t> + </a:t>
            </a:r>
            <a:r>
              <a:rPr lang="en-US" sz="3200" i="1">
                <a:latin typeface="Arial" charset="0"/>
              </a:rPr>
              <a:t>β</a:t>
            </a:r>
            <a:r>
              <a:rPr lang="en-US" sz="3200">
                <a:latin typeface="Arial" charset="0"/>
              </a:rPr>
              <a:t> (</a:t>
            </a:r>
            <a:r>
              <a:rPr lang="en-US" sz="3200" i="1">
                <a:latin typeface="Arial" charset="0"/>
              </a:rPr>
              <a:t>r</a:t>
            </a:r>
            <a:r>
              <a:rPr lang="en-US" sz="3200" baseline="-25000">
                <a:latin typeface="Arial" charset="0"/>
              </a:rPr>
              <a:t>M</a:t>
            </a:r>
            <a:r>
              <a:rPr lang="en-US" sz="3200">
                <a:latin typeface="Arial" charset="0"/>
              </a:rPr>
              <a:t> - </a:t>
            </a:r>
            <a:r>
              <a:rPr lang="en-US" sz="3200" i="1">
                <a:latin typeface="Arial" charset="0"/>
              </a:rPr>
              <a:t>r</a:t>
            </a:r>
            <a:r>
              <a:rPr lang="en-US" sz="3200" baseline="-25000">
                <a:latin typeface="Arial" charset="0"/>
              </a:rPr>
              <a:t>F</a:t>
            </a:r>
            <a:r>
              <a:rPr lang="en-US" sz="3200">
                <a:latin typeface="Arial" charset="0"/>
              </a:rPr>
              <a:t>)</a:t>
            </a:r>
          </a:p>
        </p:txBody>
      </p:sp>
      <p:grpSp>
        <p:nvGrpSpPr>
          <p:cNvPr id="114692" name="Group 4"/>
          <p:cNvGrpSpPr>
            <a:grpSpLocks/>
          </p:cNvGrpSpPr>
          <p:nvPr/>
        </p:nvGrpSpPr>
        <p:grpSpPr bwMode="auto">
          <a:xfrm>
            <a:off x="1295400" y="2473325"/>
            <a:ext cx="6189663" cy="3927475"/>
            <a:chOff x="816" y="1558"/>
            <a:chExt cx="3899" cy="2474"/>
          </a:xfrm>
        </p:grpSpPr>
        <p:sp>
          <p:nvSpPr>
            <p:cNvPr id="114693" name="Line 5"/>
            <p:cNvSpPr>
              <a:spLocks noChangeShapeType="1"/>
            </p:cNvSpPr>
            <p:nvPr/>
          </p:nvSpPr>
          <p:spPr bwMode="auto">
            <a:xfrm>
              <a:off x="1104" y="1607"/>
              <a:ext cx="0" cy="211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14694" name="Line 6"/>
            <p:cNvSpPr>
              <a:spLocks noChangeShapeType="1"/>
            </p:cNvSpPr>
            <p:nvPr/>
          </p:nvSpPr>
          <p:spPr bwMode="auto">
            <a:xfrm>
              <a:off x="1104" y="3719"/>
              <a:ext cx="3408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14695" name="Text Box 7"/>
            <p:cNvSpPr txBox="1">
              <a:spLocks noChangeArrowheads="1"/>
            </p:cNvSpPr>
            <p:nvPr/>
          </p:nvSpPr>
          <p:spPr bwMode="auto">
            <a:xfrm>
              <a:off x="4310" y="3744"/>
              <a:ext cx="298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 i="1">
                  <a:latin typeface="Arial" charset="0"/>
                </a:rPr>
                <a:t>r</a:t>
              </a:r>
              <a:r>
                <a:rPr lang="en-US" b="1" baseline="-25000">
                  <a:latin typeface="Arial" charset="0"/>
                </a:rPr>
                <a:t>M</a:t>
              </a:r>
              <a:endParaRPr lang="en-US" b="1">
                <a:latin typeface="Arial" charset="0"/>
              </a:endParaRPr>
            </a:p>
          </p:txBody>
        </p:sp>
        <p:sp>
          <p:nvSpPr>
            <p:cNvPr id="114696" name="Text Box 8"/>
            <p:cNvSpPr txBox="1">
              <a:spLocks noChangeArrowheads="1"/>
            </p:cNvSpPr>
            <p:nvPr/>
          </p:nvSpPr>
          <p:spPr bwMode="auto">
            <a:xfrm>
              <a:off x="816" y="1558"/>
              <a:ext cx="227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 i="1">
                  <a:latin typeface="Arial" charset="0"/>
                </a:rPr>
                <a:t>r</a:t>
              </a:r>
              <a:r>
                <a:rPr lang="en-US" b="1" baseline="-25000">
                  <a:latin typeface="Arial" charset="0"/>
                </a:rPr>
                <a:t>i</a:t>
              </a:r>
              <a:endParaRPr lang="en-US" b="1">
                <a:latin typeface="Arial" charset="0"/>
              </a:endParaRPr>
            </a:p>
          </p:txBody>
        </p:sp>
        <p:grpSp>
          <p:nvGrpSpPr>
            <p:cNvPr id="114697" name="Group 9"/>
            <p:cNvGrpSpPr>
              <a:grpSpLocks/>
            </p:cNvGrpSpPr>
            <p:nvPr/>
          </p:nvGrpSpPr>
          <p:grpSpPr bwMode="auto">
            <a:xfrm>
              <a:off x="1104" y="1753"/>
              <a:ext cx="2854" cy="1943"/>
              <a:chOff x="1392" y="1513"/>
              <a:chExt cx="2854" cy="1943"/>
            </a:xfrm>
          </p:grpSpPr>
          <p:sp>
            <p:nvSpPr>
              <p:cNvPr id="114698" name="Line 10"/>
              <p:cNvSpPr>
                <a:spLocks noChangeShapeType="1"/>
              </p:cNvSpPr>
              <p:nvPr/>
            </p:nvSpPr>
            <p:spPr bwMode="auto">
              <a:xfrm flipV="1">
                <a:off x="1392" y="1584"/>
                <a:ext cx="2256" cy="1872"/>
              </a:xfrm>
              <a:prstGeom prst="line">
                <a:avLst/>
              </a:prstGeom>
              <a:noFill/>
              <a:ln w="12700" cap="sq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14699" name="Text Box 11"/>
              <p:cNvSpPr txBox="1">
                <a:spLocks noChangeArrowheads="1"/>
              </p:cNvSpPr>
              <p:nvPr/>
            </p:nvSpPr>
            <p:spPr bwMode="auto">
              <a:xfrm>
                <a:off x="3686" y="1513"/>
                <a:ext cx="560" cy="28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b="1" i="1">
                    <a:solidFill>
                      <a:schemeClr val="accent2"/>
                    </a:solidFill>
                    <a:latin typeface="Arial" charset="0"/>
                  </a:rPr>
                  <a:t>β</a:t>
                </a:r>
                <a:r>
                  <a:rPr lang="en-US" b="1">
                    <a:solidFill>
                      <a:schemeClr val="accent2"/>
                    </a:solidFill>
                    <a:latin typeface="Arial" charset="0"/>
                  </a:rPr>
                  <a:t> = 1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114700" name="Text Box 12"/>
              <p:cNvSpPr txBox="1">
                <a:spLocks noChangeArrowheads="1"/>
              </p:cNvSpPr>
              <p:nvPr/>
            </p:nvSpPr>
            <p:spPr bwMode="auto">
              <a:xfrm>
                <a:off x="1766" y="3097"/>
                <a:ext cx="407" cy="28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chemeClr val="accent2"/>
                    </a:solidFill>
                    <a:latin typeface="Arial" charset="0"/>
                  </a:rPr>
                  <a:t>45°</a:t>
                </a:r>
                <a:endParaRPr lang="en-US" b="1">
                  <a:latin typeface="Arial" charset="0"/>
                </a:endParaRPr>
              </a:p>
            </p:txBody>
          </p:sp>
          <p:sp>
            <p:nvSpPr>
              <p:cNvPr id="114701" name="Line 13"/>
              <p:cNvSpPr>
                <a:spLocks noChangeShapeType="1"/>
              </p:cNvSpPr>
              <p:nvPr/>
            </p:nvSpPr>
            <p:spPr bwMode="auto">
              <a:xfrm flipH="1" flipV="1">
                <a:off x="1872" y="3072"/>
                <a:ext cx="48" cy="48"/>
              </a:xfrm>
              <a:prstGeom prst="line">
                <a:avLst/>
              </a:prstGeom>
              <a:noFill/>
              <a:ln w="12700" cap="rnd">
                <a:solidFill>
                  <a:schemeClr val="accent2"/>
                </a:solidFill>
                <a:prstDash val="sysDot"/>
                <a:round/>
                <a:headEnd type="none" w="sm" len="sm"/>
                <a:tailEnd type="triangle" w="sm" len="sm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14702" name="Line 14"/>
              <p:cNvSpPr>
                <a:spLocks noChangeShapeType="1"/>
              </p:cNvSpPr>
              <p:nvPr/>
            </p:nvSpPr>
            <p:spPr bwMode="auto">
              <a:xfrm>
                <a:off x="2016" y="3312"/>
                <a:ext cx="0" cy="144"/>
              </a:xfrm>
              <a:prstGeom prst="line">
                <a:avLst/>
              </a:prstGeom>
              <a:noFill/>
              <a:ln w="12700" cap="rnd">
                <a:solidFill>
                  <a:schemeClr val="accent2"/>
                </a:solidFill>
                <a:prstDash val="sysDot"/>
                <a:round/>
                <a:headEnd type="none" w="sm" len="sm"/>
                <a:tailEnd type="triangle" w="sm" len="sm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grpSp>
          <p:nvGrpSpPr>
            <p:cNvPr id="114703" name="Group 15"/>
            <p:cNvGrpSpPr>
              <a:grpSpLocks/>
            </p:cNvGrpSpPr>
            <p:nvPr/>
          </p:nvGrpSpPr>
          <p:grpSpPr bwMode="auto">
            <a:xfrm>
              <a:off x="1104" y="2505"/>
              <a:ext cx="3611" cy="768"/>
              <a:chOff x="1392" y="2256"/>
              <a:chExt cx="3611" cy="768"/>
            </a:xfrm>
          </p:grpSpPr>
          <p:sp>
            <p:nvSpPr>
              <p:cNvPr id="114704" name="Line 16"/>
              <p:cNvSpPr>
                <a:spLocks noChangeShapeType="1"/>
              </p:cNvSpPr>
              <p:nvPr/>
            </p:nvSpPr>
            <p:spPr bwMode="auto">
              <a:xfrm flipV="1">
                <a:off x="1392" y="2256"/>
                <a:ext cx="3168" cy="768"/>
              </a:xfrm>
              <a:prstGeom prst="line">
                <a:avLst/>
              </a:prstGeom>
              <a:noFill/>
              <a:ln w="12700" cap="sq">
                <a:solidFill>
                  <a:srgbClr val="66FF33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14705" name="Text Box 17"/>
              <p:cNvSpPr txBox="1">
                <a:spLocks noChangeArrowheads="1"/>
              </p:cNvSpPr>
              <p:nvPr/>
            </p:nvSpPr>
            <p:spPr bwMode="auto">
              <a:xfrm>
                <a:off x="4118" y="2377"/>
                <a:ext cx="885" cy="28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b="1">
                    <a:solidFill>
                      <a:srgbClr val="66FF33"/>
                    </a:solidFill>
                    <a:latin typeface="Arial" charset="0"/>
                  </a:rPr>
                  <a:t>0 &lt; </a:t>
                </a:r>
                <a:r>
                  <a:rPr lang="en-US" b="1" i="1">
                    <a:solidFill>
                      <a:srgbClr val="66FF33"/>
                    </a:solidFill>
                    <a:latin typeface="Arial" charset="0"/>
                  </a:rPr>
                  <a:t>β</a:t>
                </a:r>
                <a:r>
                  <a:rPr lang="en-US" b="1">
                    <a:solidFill>
                      <a:srgbClr val="66FF33"/>
                    </a:solidFill>
                    <a:latin typeface="Arial" charset="0"/>
                  </a:rPr>
                  <a:t> &lt; 1</a:t>
                </a:r>
              </a:p>
            </p:txBody>
          </p:sp>
        </p:grpSp>
        <p:grpSp>
          <p:nvGrpSpPr>
            <p:cNvPr id="114706" name="Group 18"/>
            <p:cNvGrpSpPr>
              <a:grpSpLocks/>
            </p:cNvGrpSpPr>
            <p:nvPr/>
          </p:nvGrpSpPr>
          <p:grpSpPr bwMode="auto">
            <a:xfrm>
              <a:off x="1104" y="3095"/>
              <a:ext cx="3478" cy="313"/>
              <a:chOff x="1392" y="2832"/>
              <a:chExt cx="3478" cy="313"/>
            </a:xfrm>
          </p:grpSpPr>
          <p:sp>
            <p:nvSpPr>
              <p:cNvPr id="114707" name="Line 19"/>
              <p:cNvSpPr>
                <a:spLocks noChangeShapeType="1"/>
              </p:cNvSpPr>
              <p:nvPr/>
            </p:nvSpPr>
            <p:spPr bwMode="auto">
              <a:xfrm>
                <a:off x="1392" y="2832"/>
                <a:ext cx="3456" cy="0"/>
              </a:xfrm>
              <a:prstGeom prst="line">
                <a:avLst/>
              </a:prstGeom>
              <a:noFill/>
              <a:ln w="12700" cap="sq">
                <a:solidFill>
                  <a:srgbClr val="FF3300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14708" name="Text Box 20"/>
              <p:cNvSpPr txBox="1">
                <a:spLocks noChangeArrowheads="1"/>
              </p:cNvSpPr>
              <p:nvPr/>
            </p:nvSpPr>
            <p:spPr bwMode="auto">
              <a:xfrm>
                <a:off x="4310" y="2857"/>
                <a:ext cx="560" cy="28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b="1" i="1">
                    <a:solidFill>
                      <a:srgbClr val="FF3300"/>
                    </a:solidFill>
                    <a:latin typeface="Arial" charset="0"/>
                  </a:rPr>
                  <a:t>β</a:t>
                </a:r>
                <a:r>
                  <a:rPr lang="en-US" b="1">
                    <a:solidFill>
                      <a:srgbClr val="FF3300"/>
                    </a:solidFill>
                    <a:latin typeface="Arial" charset="0"/>
                  </a:rPr>
                  <a:t> = 0</a:t>
                </a:r>
              </a:p>
            </p:txBody>
          </p:sp>
        </p:grpSp>
        <p:sp>
          <p:nvSpPr>
            <p:cNvPr id="114709" name="Text Box 21"/>
            <p:cNvSpPr txBox="1">
              <a:spLocks noChangeArrowheads="1"/>
            </p:cNvSpPr>
            <p:nvPr/>
          </p:nvSpPr>
          <p:spPr bwMode="auto">
            <a:xfrm>
              <a:off x="816" y="2880"/>
              <a:ext cx="269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 i="1">
                  <a:latin typeface="Arial" charset="0"/>
                </a:rPr>
                <a:t>r</a:t>
              </a:r>
              <a:r>
                <a:rPr lang="en-US" b="1" baseline="-25000">
                  <a:latin typeface="Arial" charset="0"/>
                </a:rPr>
                <a:t>F</a:t>
              </a:r>
              <a:endParaRPr lang="en-US" b="1"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1" grpId="0" animBg="1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930BE0-C5C1-4293-A4E3-69120A307B0A}" type="slidenum">
              <a:rPr lang="en-US"/>
              <a:pPr/>
              <a:t>39</a:t>
            </a:fld>
            <a:endParaRPr lang="en-US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CAPM Utilization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/>
              <a:t>Two shares (in the same market) with known </a:t>
            </a:r>
            <a:r>
              <a:rPr lang="en-US" i="1"/>
              <a:t>r</a:t>
            </a:r>
            <a:r>
              <a:rPr lang="en-US" baseline="-25000"/>
              <a:t>F</a:t>
            </a:r>
            <a:r>
              <a:rPr lang="cs-CZ"/>
              <a:t>, </a:t>
            </a:r>
            <a:r>
              <a:rPr lang="en-US" i="1"/>
              <a:t>β</a:t>
            </a:r>
            <a:r>
              <a:rPr lang="en-US" baseline="-25000"/>
              <a:t>A</a:t>
            </a:r>
            <a:r>
              <a:rPr lang="cs-CZ"/>
              <a:t>, </a:t>
            </a:r>
            <a:r>
              <a:rPr lang="en-US" i="1"/>
              <a:t>β</a:t>
            </a:r>
            <a:r>
              <a:rPr lang="cs-CZ" baseline="-25000"/>
              <a:t>B</a:t>
            </a:r>
            <a:r>
              <a:rPr lang="cs-CZ"/>
              <a:t>, </a:t>
            </a:r>
            <a:r>
              <a:rPr lang="en-US" i="1"/>
              <a:t>r</a:t>
            </a:r>
            <a:r>
              <a:rPr lang="en-US" baseline="-25000"/>
              <a:t>A</a:t>
            </a:r>
            <a:r>
              <a:rPr lang="cs-CZ"/>
              <a:t>, looking for </a:t>
            </a:r>
            <a:r>
              <a:rPr lang="en-US" i="1"/>
              <a:t>r</a:t>
            </a:r>
            <a:r>
              <a:rPr lang="cs-CZ" baseline="-25000"/>
              <a:t>B</a:t>
            </a:r>
            <a:r>
              <a:rPr lang="cs-CZ"/>
              <a:t>.</a:t>
            </a:r>
          </a:p>
          <a:p>
            <a:pPr>
              <a:lnSpc>
                <a:spcPct val="90000"/>
              </a:lnSpc>
            </a:pPr>
            <a:r>
              <a:rPr lang="en-US" i="1"/>
              <a:t>r</a:t>
            </a:r>
            <a:r>
              <a:rPr lang="en-US" baseline="-25000"/>
              <a:t>A</a:t>
            </a:r>
            <a:r>
              <a:rPr lang="en-US"/>
              <a:t> = </a:t>
            </a:r>
            <a:r>
              <a:rPr lang="en-US" i="1"/>
              <a:t>r</a:t>
            </a:r>
            <a:r>
              <a:rPr lang="en-US" baseline="-25000"/>
              <a:t>F</a:t>
            </a:r>
            <a:r>
              <a:rPr lang="en-US"/>
              <a:t> + </a:t>
            </a:r>
            <a:r>
              <a:rPr lang="en-US" i="1"/>
              <a:t>β</a:t>
            </a:r>
            <a:r>
              <a:rPr lang="en-US" baseline="-25000"/>
              <a:t>A</a:t>
            </a:r>
            <a:r>
              <a:rPr lang="en-US"/>
              <a:t> (</a:t>
            </a:r>
            <a:r>
              <a:rPr lang="en-US" i="1"/>
              <a:t>r</a:t>
            </a:r>
            <a:r>
              <a:rPr lang="en-US" baseline="-25000"/>
              <a:t>M</a:t>
            </a:r>
            <a:r>
              <a:rPr lang="en-US"/>
              <a:t> - </a:t>
            </a:r>
            <a:r>
              <a:rPr lang="en-US" i="1"/>
              <a:t>r</a:t>
            </a:r>
            <a:r>
              <a:rPr lang="en-US" baseline="-25000"/>
              <a:t>F</a:t>
            </a:r>
            <a:r>
              <a:rPr lang="en-US"/>
              <a:t>)</a:t>
            </a:r>
          </a:p>
          <a:p>
            <a:pPr>
              <a:lnSpc>
                <a:spcPct val="90000"/>
              </a:lnSpc>
            </a:pPr>
            <a:r>
              <a:rPr lang="en-US" i="1"/>
              <a:t>r</a:t>
            </a:r>
            <a:r>
              <a:rPr lang="en-US" baseline="-25000"/>
              <a:t>B</a:t>
            </a:r>
            <a:r>
              <a:rPr lang="en-US"/>
              <a:t> = </a:t>
            </a:r>
            <a:r>
              <a:rPr lang="en-US" i="1"/>
              <a:t>r</a:t>
            </a:r>
            <a:r>
              <a:rPr lang="en-US" baseline="-25000"/>
              <a:t>F</a:t>
            </a:r>
            <a:r>
              <a:rPr lang="en-US"/>
              <a:t> + </a:t>
            </a:r>
            <a:r>
              <a:rPr lang="en-US" i="1"/>
              <a:t>β</a:t>
            </a:r>
            <a:r>
              <a:rPr lang="en-US" baseline="-25000"/>
              <a:t>B</a:t>
            </a:r>
            <a:r>
              <a:rPr lang="en-US"/>
              <a:t> (</a:t>
            </a:r>
            <a:r>
              <a:rPr lang="en-US" i="1"/>
              <a:t>r</a:t>
            </a:r>
            <a:r>
              <a:rPr lang="en-US" baseline="-25000"/>
              <a:t>M</a:t>
            </a:r>
            <a:r>
              <a:rPr lang="en-US"/>
              <a:t> - </a:t>
            </a:r>
            <a:r>
              <a:rPr lang="en-US" i="1"/>
              <a:t>r</a:t>
            </a:r>
            <a:r>
              <a:rPr lang="en-US" baseline="-25000"/>
              <a:t>F</a:t>
            </a:r>
            <a:r>
              <a:rPr lang="en-US"/>
              <a:t>)</a:t>
            </a:r>
          </a:p>
          <a:p>
            <a:pPr>
              <a:lnSpc>
                <a:spcPct val="90000"/>
              </a:lnSpc>
            </a:pPr>
            <a:r>
              <a:rPr lang="cs-CZ"/>
              <a:t>14</a:t>
            </a:r>
            <a:r>
              <a:rPr lang="en-US"/>
              <a:t>% = </a:t>
            </a:r>
            <a:r>
              <a:rPr lang="cs-CZ"/>
              <a:t>6%</a:t>
            </a:r>
            <a:r>
              <a:rPr lang="en-US"/>
              <a:t> + </a:t>
            </a:r>
            <a:r>
              <a:rPr lang="cs-CZ"/>
              <a:t>1.4</a:t>
            </a:r>
            <a:r>
              <a:rPr lang="en-US"/>
              <a:t>(</a:t>
            </a:r>
            <a:r>
              <a:rPr lang="en-US" i="1"/>
              <a:t>r</a:t>
            </a:r>
            <a:r>
              <a:rPr lang="cs-CZ" baseline="-25000"/>
              <a:t>M</a:t>
            </a:r>
            <a:r>
              <a:rPr lang="en-US"/>
              <a:t>-</a:t>
            </a:r>
            <a:r>
              <a:rPr lang="cs-CZ"/>
              <a:t>6%</a:t>
            </a:r>
            <a:r>
              <a:rPr lang="en-US"/>
              <a:t>) =&gt; </a:t>
            </a:r>
            <a:r>
              <a:rPr lang="en-US" i="1"/>
              <a:t>r</a:t>
            </a:r>
            <a:r>
              <a:rPr lang="cs-CZ" baseline="-25000"/>
              <a:t>M</a:t>
            </a:r>
            <a:r>
              <a:rPr lang="en-US" baseline="-25000"/>
              <a:t> </a:t>
            </a:r>
            <a:r>
              <a:rPr lang="en-US"/>
              <a:t>= </a:t>
            </a:r>
            <a:r>
              <a:rPr lang="cs-CZ"/>
              <a:t>11.7</a:t>
            </a:r>
            <a:r>
              <a:rPr lang="en-US"/>
              <a:t>% </a:t>
            </a:r>
          </a:p>
          <a:p>
            <a:pPr>
              <a:lnSpc>
                <a:spcPct val="90000"/>
              </a:lnSpc>
            </a:pPr>
            <a:r>
              <a:rPr lang="en-US" i="1"/>
              <a:t>r</a:t>
            </a:r>
            <a:r>
              <a:rPr lang="en-US" baseline="-25000"/>
              <a:t>B </a:t>
            </a:r>
            <a:r>
              <a:rPr lang="en-US"/>
              <a:t>= </a:t>
            </a:r>
            <a:r>
              <a:rPr lang="cs-CZ"/>
              <a:t>6%</a:t>
            </a:r>
            <a:r>
              <a:rPr lang="en-US"/>
              <a:t> + 1.</a:t>
            </a:r>
            <a:r>
              <a:rPr lang="cs-CZ"/>
              <a:t>1</a:t>
            </a:r>
            <a:r>
              <a:rPr lang="en-US"/>
              <a:t>(</a:t>
            </a:r>
            <a:r>
              <a:rPr lang="cs-CZ"/>
              <a:t>11.7</a:t>
            </a:r>
            <a:r>
              <a:rPr lang="en-US"/>
              <a:t>%-</a:t>
            </a:r>
            <a:r>
              <a:rPr lang="cs-CZ"/>
              <a:t>6%</a:t>
            </a:r>
            <a:r>
              <a:rPr lang="en-US"/>
              <a:t>) = </a:t>
            </a:r>
            <a:r>
              <a:rPr lang="cs-CZ">
                <a:solidFill>
                  <a:schemeClr val="hlink"/>
                </a:solidFill>
              </a:rPr>
              <a:t>12.3</a:t>
            </a:r>
            <a:r>
              <a:rPr lang="en-US">
                <a:solidFill>
                  <a:schemeClr val="hlink"/>
                </a:solidFill>
              </a:rPr>
              <a:t>%</a:t>
            </a:r>
            <a:endParaRPr lang="en-US"/>
          </a:p>
          <a:p>
            <a:pPr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u="sng"/>
              <a:t>Note</a:t>
            </a:r>
            <a:r>
              <a:rPr lang="en-US"/>
              <a:t>: The beta of a portfolio equals the weighted average of its component betas (</a:t>
            </a:r>
            <a:r>
              <a:rPr lang="en-US" i="1"/>
              <a:t>V</a:t>
            </a:r>
            <a:r>
              <a:rPr lang="en-US" baseline="-25000"/>
              <a:t>P</a:t>
            </a:r>
            <a:r>
              <a:rPr lang="en-US"/>
              <a:t> </a:t>
            </a:r>
            <a:r>
              <a:rPr lang="en-US">
                <a:latin typeface="Symbol" pitchFamily="18" charset="2"/>
              </a:rPr>
              <a:t>b</a:t>
            </a:r>
            <a:r>
              <a:rPr lang="en-US" baseline="-25000"/>
              <a:t>P</a:t>
            </a:r>
            <a:r>
              <a:rPr lang="en-US"/>
              <a:t> = </a:t>
            </a:r>
            <a:r>
              <a:rPr lang="en-US" i="1"/>
              <a:t>V</a:t>
            </a:r>
            <a:r>
              <a:rPr lang="en-US" baseline="-25000"/>
              <a:t>A</a:t>
            </a:r>
            <a:r>
              <a:rPr lang="en-US"/>
              <a:t> </a:t>
            </a:r>
            <a:r>
              <a:rPr lang="en-US">
                <a:latin typeface="Symbol" pitchFamily="18" charset="2"/>
              </a:rPr>
              <a:t>b</a:t>
            </a:r>
            <a:r>
              <a:rPr lang="en-US" baseline="-25000"/>
              <a:t>A</a:t>
            </a:r>
            <a:r>
              <a:rPr lang="en-US"/>
              <a:t> + </a:t>
            </a:r>
            <a:r>
              <a:rPr lang="en-US" i="1"/>
              <a:t>V</a:t>
            </a:r>
            <a:r>
              <a:rPr lang="en-US" baseline="-25000"/>
              <a:t>B</a:t>
            </a:r>
            <a:r>
              <a:rPr lang="en-US"/>
              <a:t> </a:t>
            </a:r>
            <a:r>
              <a:rPr lang="en-US">
                <a:latin typeface="Symbol" pitchFamily="18" charset="2"/>
              </a:rPr>
              <a:t>b</a:t>
            </a:r>
            <a:r>
              <a:rPr lang="en-US" baseline="-25000"/>
              <a:t>B</a:t>
            </a:r>
            <a:r>
              <a:rPr lang="en-US"/>
              <a:t> + ...)</a:t>
            </a:r>
          </a:p>
        </p:txBody>
      </p:sp>
      <p:sp>
        <p:nvSpPr>
          <p:cNvPr id="115716" name="AutoShape 4"/>
          <p:cNvSpPr>
            <a:spLocks/>
          </p:cNvSpPr>
          <p:nvPr/>
        </p:nvSpPr>
        <p:spPr bwMode="auto">
          <a:xfrm>
            <a:off x="6858000" y="514350"/>
            <a:ext cx="1600200" cy="527050"/>
          </a:xfrm>
          <a:prstGeom prst="borderCallout1">
            <a:avLst>
              <a:gd name="adj1" fmla="val -14458"/>
              <a:gd name="adj2" fmla="val 92856"/>
              <a:gd name="adj3" fmla="val -14458"/>
              <a:gd name="adj4" fmla="val -1805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>
                <a:solidFill>
                  <a:schemeClr val="tx2"/>
                </a:solidFill>
                <a:latin typeface="Arial" charset="0"/>
              </a:rPr>
              <a:t>Problem</a:t>
            </a:r>
            <a:endParaRPr lang="en-US" sz="280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 autoUpdateAnimBg="0"/>
      <p:bldP spid="115716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DDEBB9-F03A-48FC-9A26-E1DCEDDC2373}" type="slidenum">
              <a:rPr lang="en-US"/>
              <a:pPr/>
              <a:t>4</a:t>
            </a:fld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229600" cy="4724400"/>
          </a:xfrm>
        </p:spPr>
        <p:txBody>
          <a:bodyPr/>
          <a:lstStyle/>
          <a:p>
            <a:r>
              <a:rPr lang="en-US" sz="2800"/>
              <a:t>Competitive Economic Environment</a:t>
            </a:r>
          </a:p>
          <a:p>
            <a:pPr lvl="1"/>
            <a:r>
              <a:rPr lang="en-US" sz="2800"/>
              <a:t>Two-Sided Transactions (</a:t>
            </a:r>
            <a:r>
              <a:rPr lang="en-US" sz="2800" i="1"/>
              <a:t>Buyer×Seller Equil.</a:t>
            </a:r>
            <a:r>
              <a:rPr lang="en-US" sz="2800"/>
              <a:t>)</a:t>
            </a:r>
          </a:p>
          <a:p>
            <a:pPr lvl="1"/>
            <a:r>
              <a:rPr lang="en-US" sz="2800"/>
              <a:t>Risk-Return Tradeoff</a:t>
            </a:r>
          </a:p>
          <a:p>
            <a:pPr lvl="1"/>
            <a:r>
              <a:rPr lang="en-US" sz="2800"/>
              <a:t>Signalling/ Behavioral Principle</a:t>
            </a:r>
          </a:p>
          <a:p>
            <a:pPr lvl="1">
              <a:buFont typeface="Wingdings" pitchFamily="2" charset="2"/>
              <a:buNone/>
            </a:pPr>
            <a:r>
              <a:rPr lang="en-US" sz="2800"/>
              <a:t>&lt;= Market Efficiency (</a:t>
            </a:r>
            <a:r>
              <a:rPr lang="en-US" sz="2800" i="1"/>
              <a:t>Information, Transactions</a:t>
            </a:r>
            <a:r>
              <a:rPr lang="en-US" sz="2800"/>
              <a:t>)</a:t>
            </a:r>
          </a:p>
          <a:p>
            <a:r>
              <a:rPr lang="en-US" sz="2800"/>
              <a:t>Value </a:t>
            </a:r>
            <a:r>
              <a:rPr lang="en-US" sz="2800" b="0" i="1"/>
              <a:t>(How can some people become rich?)</a:t>
            </a:r>
            <a:endParaRPr lang="en-US" sz="2800"/>
          </a:p>
          <a:p>
            <a:pPr lvl="1"/>
            <a:r>
              <a:rPr lang="en-US" sz="2800"/>
              <a:t>New Ideas, Expertise</a:t>
            </a:r>
          </a:p>
          <a:p>
            <a:pPr lvl="1"/>
            <a:r>
              <a:rPr lang="en-US" sz="2800"/>
              <a:t>Options</a:t>
            </a:r>
          </a:p>
          <a:p>
            <a:pPr lvl="1"/>
            <a:r>
              <a:rPr lang="en-US" sz="2800"/>
              <a:t>Time Value of Money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Financial Environment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191000" y="4875213"/>
            <a:ext cx="48006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Financial transactions create an equilibrium; Real investments create 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bldLvl="2" autoUpdateAnimBg="0"/>
      <p:bldP spid="9221" grpId="0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4BBA0C4-73C8-47B3-8314-CA1EE84D24A9}" type="slidenum">
              <a:rPr lang="en-US"/>
              <a:pPr/>
              <a:t>40</a:t>
            </a:fld>
            <a:endParaRPr lang="en-US"/>
          </a:p>
        </p:txBody>
      </p:sp>
      <p:sp>
        <p:nvSpPr>
          <p:cNvPr id="14336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Options</a:t>
            </a:r>
          </a:p>
        </p:txBody>
      </p:sp>
      <p:sp>
        <p:nvSpPr>
          <p:cNvPr id="14336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800"/>
              <a:t>Option = Right (Financial and Embedded Options, i.e. Contracts) or Opportunity (Real Options)</a:t>
            </a:r>
          </a:p>
          <a:p>
            <a:pPr>
              <a:lnSpc>
                <a:spcPct val="90000"/>
              </a:lnSpc>
            </a:pPr>
            <a:r>
              <a:rPr lang="cs-CZ" sz="2800"/>
              <a:t>Financial options are traded contracts, derivatives of Underlying Assets (</a:t>
            </a:r>
            <a:r>
              <a:rPr lang="cs-CZ" sz="2800" i="1"/>
              <a:t>Equities, FX, Bonds, Commodities, Indices...</a:t>
            </a:r>
            <a:r>
              <a:rPr lang="cs-CZ" sz="2800"/>
              <a:t>)</a:t>
            </a:r>
          </a:p>
          <a:p>
            <a:pPr>
              <a:lnSpc>
                <a:spcPct val="90000"/>
              </a:lnSpc>
            </a:pPr>
            <a:r>
              <a:rPr lang="cs-CZ" sz="2800"/>
              <a:t>Financial Derivatives include Options, Warrants, Forwards, Futures, Swaps, Repos...</a:t>
            </a:r>
          </a:p>
          <a:p>
            <a:pPr>
              <a:lnSpc>
                <a:spcPct val="90000"/>
              </a:lnSpc>
            </a:pPr>
            <a:r>
              <a:rPr lang="cs-CZ" sz="2800"/>
              <a:t>Financial Derivatives are used primarily for Risk Management (</a:t>
            </a:r>
            <a:r>
              <a:rPr lang="cs-CZ" sz="2800" i="1"/>
              <a:t>Hedging, Speculation</a:t>
            </a:r>
            <a:r>
              <a:rPr lang="cs-CZ" sz="2800"/>
              <a:t>) </a:t>
            </a:r>
            <a:r>
              <a:rPr lang="cs-CZ" sz="2400" b="0" i="1"/>
              <a:t>... </a:t>
            </a:r>
            <a:r>
              <a:rPr lang="cs-CZ" sz="2400" b="0">
                <a:solidFill>
                  <a:schemeClr val="bg2"/>
                </a:solidFill>
              </a:rPr>
              <a:t>See Chapt. 23</a:t>
            </a:r>
            <a:endParaRPr lang="cs-CZ" sz="2800"/>
          </a:p>
        </p:txBody>
      </p:sp>
      <p:sp>
        <p:nvSpPr>
          <p:cNvPr id="143364" name="Text Box 1028"/>
          <p:cNvSpPr txBox="1">
            <a:spLocks noChangeArrowheads="1"/>
          </p:cNvSpPr>
          <p:nvPr/>
        </p:nvSpPr>
        <p:spPr bwMode="auto">
          <a:xfrm>
            <a:off x="6943725" y="533400"/>
            <a:ext cx="1590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Chapter </a:t>
            </a:r>
            <a:r>
              <a:rPr lang="cs-CZ" b="1">
                <a:latin typeface="Arial" charset="0"/>
              </a:rPr>
              <a:t>8</a:t>
            </a:r>
            <a:endParaRPr lang="en-US" b="1">
              <a:latin typeface="Arial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BA3DCA-AFEA-4530-9E41-543A0E1FFC02}" type="slidenum">
              <a:rPr lang="en-US"/>
              <a:pPr/>
              <a:t>41</a:t>
            </a:fld>
            <a:endParaRPr lang="en-US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Applications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800"/>
              <a:t>Financial Options</a:t>
            </a:r>
          </a:p>
          <a:p>
            <a:pPr lvl="1"/>
            <a:r>
              <a:rPr lang="cs-CZ" sz="2800"/>
              <a:t>American vs. European Options</a:t>
            </a:r>
          </a:p>
          <a:p>
            <a:pPr lvl="1"/>
            <a:r>
              <a:rPr lang="cs-CZ" sz="2800"/>
              <a:t>Call vs. Put Options</a:t>
            </a:r>
          </a:p>
          <a:p>
            <a:pPr lvl="1"/>
            <a:r>
              <a:rPr lang="cs-CZ" sz="2800"/>
              <a:t>Exotic Options (various terms of exercise, caps, floors; exchange options, compound options,...)</a:t>
            </a:r>
          </a:p>
          <a:p>
            <a:r>
              <a:rPr lang="cs-CZ" sz="2800"/>
              <a:t>Embedded Options... Constitute Contracts</a:t>
            </a:r>
          </a:p>
          <a:p>
            <a:r>
              <a:rPr lang="cs-CZ" sz="2800"/>
              <a:t>Real Options... In Business Decisions </a:t>
            </a:r>
            <a:r>
              <a:rPr lang="cs-CZ" sz="2400" b="0" i="1"/>
              <a:t>... </a:t>
            </a:r>
            <a:r>
              <a:rPr lang="cs-CZ" sz="2400" b="0">
                <a:solidFill>
                  <a:schemeClr val="bg2"/>
                </a:solidFill>
              </a:rPr>
              <a:t>See Chapts. 11,25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30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5FE090-09FF-4F63-B6FC-C065BCC255B8}" type="slidenum">
              <a:rPr lang="en-US"/>
              <a:pPr/>
              <a:t>42</a:t>
            </a:fld>
            <a:endParaRPr lang="en-US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The Value of Options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 b="0"/>
              <a:t>Intrinsic Value (</a:t>
            </a:r>
            <a:r>
              <a:rPr lang="cs-CZ" sz="2400" b="0" i="1"/>
              <a:t>would the option be executed if nothing changed till excercise date?</a:t>
            </a:r>
            <a:r>
              <a:rPr lang="cs-CZ" sz="2400" b="0"/>
              <a:t>) = ƒ(</a:t>
            </a:r>
            <a:r>
              <a:rPr lang="cs-CZ" sz="2400" b="0" i="1"/>
              <a:t>p</a:t>
            </a:r>
            <a:r>
              <a:rPr lang="cs-CZ" sz="2400" b="0"/>
              <a:t>; </a:t>
            </a:r>
            <a:r>
              <a:rPr lang="cs-CZ" sz="2400" b="0" i="1"/>
              <a:t>r</a:t>
            </a:r>
            <a:r>
              <a:rPr lang="cs-CZ" sz="2400" b="0"/>
              <a:t>; </a:t>
            </a:r>
            <a:r>
              <a:rPr lang="cs-CZ" sz="2400" b="0" i="1"/>
              <a:t>t</a:t>
            </a:r>
            <a:r>
              <a:rPr lang="cs-CZ" sz="2400" b="0"/>
              <a:t>) </a:t>
            </a:r>
            <a:r>
              <a:rPr lang="cs-CZ" sz="2400" b="0" i="1"/>
              <a:t>...usually easy to assess; can be used for designing option strategies</a:t>
            </a:r>
            <a:endParaRPr lang="cs-CZ" sz="2400" b="0"/>
          </a:p>
          <a:p>
            <a:r>
              <a:rPr lang="cs-CZ" sz="2400" b="0"/>
              <a:t>Time Value = ƒ(</a:t>
            </a:r>
            <a:r>
              <a:rPr lang="cs-CZ" sz="2400" b="0" i="1"/>
              <a:t>t</a:t>
            </a:r>
            <a:r>
              <a:rPr lang="cs-CZ" sz="2400" b="0"/>
              <a:t>; </a:t>
            </a:r>
            <a:r>
              <a:rPr lang="cs-CZ" sz="2400" b="0" i="1">
                <a:latin typeface="Symbol" pitchFamily="18" charset="2"/>
              </a:rPr>
              <a:t>s</a:t>
            </a:r>
            <a:r>
              <a:rPr lang="cs-CZ" sz="2400" b="0"/>
              <a:t>) </a:t>
            </a:r>
            <a:r>
              <a:rPr lang="cs-CZ" sz="2400" b="0" i="1"/>
              <a:t>...calculated by means of models (using market equilibrium assumption and replication)</a:t>
            </a:r>
            <a:endParaRPr lang="cs-CZ" sz="2400" b="0"/>
          </a:p>
        </p:txBody>
      </p:sp>
      <p:grpSp>
        <p:nvGrpSpPr>
          <p:cNvPr id="145412" name="Group 4"/>
          <p:cNvGrpSpPr>
            <a:grpSpLocks/>
          </p:cNvGrpSpPr>
          <p:nvPr/>
        </p:nvGrpSpPr>
        <p:grpSpPr bwMode="auto">
          <a:xfrm>
            <a:off x="4789488" y="3657600"/>
            <a:ext cx="3336925" cy="2427288"/>
            <a:chOff x="3017" y="2304"/>
            <a:chExt cx="2102" cy="1529"/>
          </a:xfrm>
        </p:grpSpPr>
        <p:sp>
          <p:nvSpPr>
            <p:cNvPr id="145413" name="Text Box 5"/>
            <p:cNvSpPr txBox="1">
              <a:spLocks noChangeArrowheads="1"/>
            </p:cNvSpPr>
            <p:nvPr/>
          </p:nvSpPr>
          <p:spPr bwMode="auto">
            <a:xfrm>
              <a:off x="3017" y="2304"/>
              <a:ext cx="2102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cs-CZ">
                  <a:solidFill>
                    <a:schemeClr val="accent2"/>
                  </a:solidFill>
                </a:rPr>
                <a:t>Total Value </a:t>
              </a:r>
              <a:r>
                <a:rPr lang="cs-CZ"/>
                <a:t>(Call Option)</a:t>
              </a:r>
            </a:p>
          </p:txBody>
        </p:sp>
        <p:grpSp>
          <p:nvGrpSpPr>
            <p:cNvPr id="145414" name="Group 6"/>
            <p:cNvGrpSpPr>
              <a:grpSpLocks/>
            </p:cNvGrpSpPr>
            <p:nvPr/>
          </p:nvGrpSpPr>
          <p:grpSpPr bwMode="auto">
            <a:xfrm>
              <a:off x="3017" y="2544"/>
              <a:ext cx="1983" cy="1289"/>
              <a:chOff x="3017" y="2544"/>
              <a:chExt cx="1983" cy="1289"/>
            </a:xfrm>
          </p:grpSpPr>
          <p:sp>
            <p:nvSpPr>
              <p:cNvPr id="145415" name="Line 7"/>
              <p:cNvSpPr>
                <a:spLocks noChangeShapeType="1"/>
              </p:cNvSpPr>
              <p:nvPr/>
            </p:nvSpPr>
            <p:spPr bwMode="auto">
              <a:xfrm>
                <a:off x="3320" y="2614"/>
                <a:ext cx="0" cy="120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45416" name="Line 8"/>
              <p:cNvSpPr>
                <a:spLocks noChangeShapeType="1"/>
              </p:cNvSpPr>
              <p:nvPr/>
            </p:nvSpPr>
            <p:spPr bwMode="auto">
              <a:xfrm>
                <a:off x="3320" y="3334"/>
                <a:ext cx="1584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45417" name="Text Box 9"/>
              <p:cNvSpPr txBox="1">
                <a:spLocks noChangeArrowheads="1"/>
              </p:cNvSpPr>
              <p:nvPr/>
            </p:nvSpPr>
            <p:spPr bwMode="auto">
              <a:xfrm>
                <a:off x="4596" y="3312"/>
                <a:ext cx="212" cy="28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cs-CZ" i="1"/>
                  <a:t>p</a:t>
                </a:r>
              </a:p>
            </p:txBody>
          </p:sp>
          <p:sp>
            <p:nvSpPr>
              <p:cNvPr id="145418" name="Text Box 10"/>
              <p:cNvSpPr txBox="1">
                <a:spLocks noChangeArrowheads="1"/>
              </p:cNvSpPr>
              <p:nvPr/>
            </p:nvSpPr>
            <p:spPr bwMode="auto">
              <a:xfrm>
                <a:off x="3017" y="2544"/>
                <a:ext cx="233" cy="28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cs-CZ" i="1"/>
                  <a:t>V</a:t>
                </a:r>
              </a:p>
            </p:txBody>
          </p:sp>
          <p:sp>
            <p:nvSpPr>
              <p:cNvPr id="145419" name="Line 11"/>
              <p:cNvSpPr>
                <a:spLocks noChangeShapeType="1"/>
              </p:cNvSpPr>
              <p:nvPr/>
            </p:nvSpPr>
            <p:spPr bwMode="auto">
              <a:xfrm flipV="1">
                <a:off x="4025" y="2592"/>
                <a:ext cx="768" cy="768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prstDash val="dash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45420" name="Line 12"/>
              <p:cNvSpPr>
                <a:spLocks noChangeShapeType="1"/>
              </p:cNvSpPr>
              <p:nvPr/>
            </p:nvSpPr>
            <p:spPr bwMode="auto">
              <a:xfrm flipH="1">
                <a:off x="3209" y="3360"/>
                <a:ext cx="816" cy="0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prstDash val="dash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45421" name="Freeform 13"/>
              <p:cNvSpPr>
                <a:spLocks/>
              </p:cNvSpPr>
              <p:nvPr/>
            </p:nvSpPr>
            <p:spPr bwMode="auto">
              <a:xfrm>
                <a:off x="3312" y="2662"/>
                <a:ext cx="1344" cy="624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528" y="576"/>
                  </a:cxn>
                  <a:cxn ang="0">
                    <a:pos x="768" y="480"/>
                  </a:cxn>
                  <a:cxn ang="0">
                    <a:pos x="1344" y="0"/>
                  </a:cxn>
                </a:cxnLst>
                <a:rect l="0" t="0" r="r" b="b"/>
                <a:pathLst>
                  <a:path w="1344" h="624">
                    <a:moveTo>
                      <a:pt x="0" y="624"/>
                    </a:moveTo>
                    <a:cubicBezTo>
                      <a:pt x="200" y="612"/>
                      <a:pt x="400" y="600"/>
                      <a:pt x="528" y="576"/>
                    </a:cubicBezTo>
                    <a:cubicBezTo>
                      <a:pt x="656" y="552"/>
                      <a:pt x="632" y="576"/>
                      <a:pt x="768" y="480"/>
                    </a:cubicBezTo>
                    <a:cubicBezTo>
                      <a:pt x="904" y="384"/>
                      <a:pt x="1248" y="80"/>
                      <a:pt x="1344" y="0"/>
                    </a:cubicBezTo>
                  </a:path>
                </a:pathLst>
              </a:custGeom>
              <a:noFill/>
              <a:ln w="28575" cap="sq" cmpd="sng">
                <a:solidFill>
                  <a:schemeClr val="accent2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45422" name="Line 14"/>
              <p:cNvSpPr>
                <a:spLocks noChangeShapeType="1"/>
              </p:cNvSpPr>
              <p:nvPr/>
            </p:nvSpPr>
            <p:spPr bwMode="auto">
              <a:xfrm flipH="1" flipV="1">
                <a:off x="4032" y="3238"/>
                <a:ext cx="480" cy="362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45423" name="Text Box 15"/>
              <p:cNvSpPr txBox="1">
                <a:spLocks noChangeArrowheads="1"/>
              </p:cNvSpPr>
              <p:nvPr/>
            </p:nvSpPr>
            <p:spPr bwMode="auto">
              <a:xfrm>
                <a:off x="4125" y="3583"/>
                <a:ext cx="875" cy="250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cs-CZ" sz="2000">
                    <a:solidFill>
                      <a:schemeClr val="accent2"/>
                    </a:solidFill>
                  </a:rPr>
                  <a:t>Time Value</a:t>
                </a:r>
                <a:endParaRPr lang="cs-CZ"/>
              </a:p>
            </p:txBody>
          </p:sp>
        </p:grpSp>
      </p:grpSp>
      <p:grpSp>
        <p:nvGrpSpPr>
          <p:cNvPr id="145424" name="Group 16"/>
          <p:cNvGrpSpPr>
            <a:grpSpLocks/>
          </p:cNvGrpSpPr>
          <p:nvPr/>
        </p:nvGrpSpPr>
        <p:grpSpPr bwMode="auto">
          <a:xfrm>
            <a:off x="457200" y="3657600"/>
            <a:ext cx="3938588" cy="2438400"/>
            <a:chOff x="288" y="2304"/>
            <a:chExt cx="2481" cy="1536"/>
          </a:xfrm>
        </p:grpSpPr>
        <p:sp>
          <p:nvSpPr>
            <p:cNvPr id="145425" name="Text Box 17"/>
            <p:cNvSpPr txBox="1">
              <a:spLocks noChangeArrowheads="1"/>
            </p:cNvSpPr>
            <p:nvPr/>
          </p:nvSpPr>
          <p:spPr bwMode="auto">
            <a:xfrm>
              <a:off x="432" y="2304"/>
              <a:ext cx="2337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cs-CZ">
                  <a:solidFill>
                    <a:schemeClr val="accent2"/>
                  </a:solidFill>
                </a:rPr>
                <a:t>Intrinsic Value </a:t>
              </a:r>
              <a:r>
                <a:rPr lang="cs-CZ"/>
                <a:t>(Call Option)</a:t>
              </a:r>
            </a:p>
          </p:txBody>
        </p:sp>
        <p:grpSp>
          <p:nvGrpSpPr>
            <p:cNvPr id="145426" name="Group 18"/>
            <p:cNvGrpSpPr>
              <a:grpSpLocks/>
            </p:cNvGrpSpPr>
            <p:nvPr/>
          </p:nvGrpSpPr>
          <p:grpSpPr bwMode="auto">
            <a:xfrm>
              <a:off x="288" y="2566"/>
              <a:ext cx="2448" cy="1274"/>
              <a:chOff x="288" y="2566"/>
              <a:chExt cx="2448" cy="1274"/>
            </a:xfrm>
          </p:grpSpPr>
          <p:sp>
            <p:nvSpPr>
              <p:cNvPr id="145427" name="Line 19"/>
              <p:cNvSpPr>
                <a:spLocks noChangeShapeType="1"/>
              </p:cNvSpPr>
              <p:nvPr/>
            </p:nvSpPr>
            <p:spPr bwMode="auto">
              <a:xfrm>
                <a:off x="735" y="2636"/>
                <a:ext cx="0" cy="120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45428" name="Line 20"/>
              <p:cNvSpPr>
                <a:spLocks noChangeShapeType="1"/>
              </p:cNvSpPr>
              <p:nvPr/>
            </p:nvSpPr>
            <p:spPr bwMode="auto">
              <a:xfrm>
                <a:off x="735" y="3356"/>
                <a:ext cx="1584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45429" name="Text Box 21"/>
              <p:cNvSpPr txBox="1">
                <a:spLocks noChangeArrowheads="1"/>
              </p:cNvSpPr>
              <p:nvPr/>
            </p:nvSpPr>
            <p:spPr bwMode="auto">
              <a:xfrm>
                <a:off x="2011" y="3334"/>
                <a:ext cx="212" cy="28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cs-CZ" i="1"/>
                  <a:t>p</a:t>
                </a:r>
              </a:p>
            </p:txBody>
          </p:sp>
          <p:sp>
            <p:nvSpPr>
              <p:cNvPr id="145430" name="Text Box 22"/>
              <p:cNvSpPr txBox="1">
                <a:spLocks noChangeArrowheads="1"/>
              </p:cNvSpPr>
              <p:nvPr/>
            </p:nvSpPr>
            <p:spPr bwMode="auto">
              <a:xfrm>
                <a:off x="432" y="2566"/>
                <a:ext cx="233" cy="28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cs-CZ" i="1"/>
                  <a:t>V</a:t>
                </a:r>
              </a:p>
            </p:txBody>
          </p:sp>
          <p:sp>
            <p:nvSpPr>
              <p:cNvPr id="145431" name="Line 23"/>
              <p:cNvSpPr>
                <a:spLocks noChangeShapeType="1"/>
              </p:cNvSpPr>
              <p:nvPr/>
            </p:nvSpPr>
            <p:spPr bwMode="auto">
              <a:xfrm flipV="1">
                <a:off x="1440" y="2592"/>
                <a:ext cx="768" cy="768"/>
              </a:xfrm>
              <a:prstGeom prst="line">
                <a:avLst/>
              </a:prstGeom>
              <a:noFill/>
              <a:ln w="38100" cap="sq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45432" name="Line 24"/>
              <p:cNvSpPr>
                <a:spLocks noChangeShapeType="1"/>
              </p:cNvSpPr>
              <p:nvPr/>
            </p:nvSpPr>
            <p:spPr bwMode="auto">
              <a:xfrm flipH="1">
                <a:off x="624" y="3360"/>
                <a:ext cx="816" cy="0"/>
              </a:xfrm>
              <a:prstGeom prst="line">
                <a:avLst/>
              </a:prstGeom>
              <a:noFill/>
              <a:ln w="38100" cap="sq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45433" name="Text Box 25"/>
              <p:cNvSpPr txBox="1">
                <a:spLocks noChangeArrowheads="1"/>
              </p:cNvSpPr>
              <p:nvPr/>
            </p:nvSpPr>
            <p:spPr bwMode="auto">
              <a:xfrm>
                <a:off x="1361" y="3334"/>
                <a:ext cx="212" cy="288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cs-CZ" i="1"/>
                  <a:t>S</a:t>
                </a:r>
              </a:p>
            </p:txBody>
          </p:sp>
          <p:sp>
            <p:nvSpPr>
              <p:cNvPr id="145434" name="Text Box 26"/>
              <p:cNvSpPr txBox="1">
                <a:spLocks noChangeArrowheads="1"/>
              </p:cNvSpPr>
              <p:nvPr/>
            </p:nvSpPr>
            <p:spPr bwMode="auto">
              <a:xfrm>
                <a:off x="1844" y="3048"/>
                <a:ext cx="89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cs-CZ" sz="1800"/>
                  <a:t>in-the-money</a:t>
                </a:r>
              </a:p>
            </p:txBody>
          </p:sp>
          <p:sp>
            <p:nvSpPr>
              <p:cNvPr id="145435" name="Text Box 27"/>
              <p:cNvSpPr txBox="1">
                <a:spLocks noChangeArrowheads="1"/>
              </p:cNvSpPr>
              <p:nvPr/>
            </p:nvSpPr>
            <p:spPr bwMode="auto">
              <a:xfrm>
                <a:off x="288" y="3033"/>
                <a:ext cx="113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cs-CZ" sz="1800"/>
                  <a:t>out-of-the-money</a:t>
                </a:r>
              </a:p>
            </p:txBody>
          </p:sp>
          <p:sp>
            <p:nvSpPr>
              <p:cNvPr id="145436" name="Text Box 28"/>
              <p:cNvSpPr txBox="1">
                <a:spLocks noChangeArrowheads="1"/>
              </p:cNvSpPr>
              <p:nvPr/>
            </p:nvSpPr>
            <p:spPr bwMode="auto">
              <a:xfrm>
                <a:off x="1104" y="3609"/>
                <a:ext cx="8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cs-CZ" sz="1800"/>
                  <a:t>at-the-money</a:t>
                </a:r>
              </a:p>
            </p:txBody>
          </p:sp>
        </p:grpSp>
      </p:grp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98DCDBF-100E-46C0-BEDE-284CFCCD2E1E}" type="slidenum">
              <a:rPr lang="en-US"/>
              <a:pPr/>
              <a:t>43</a:t>
            </a:fld>
            <a:endParaRPr lang="en-US"/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Using the Replication Principle</a:t>
            </a:r>
            <a:endParaRPr lang="en-US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400"/>
              <a:t>Call Option: </a:t>
            </a:r>
            <a:r>
              <a:rPr lang="cs-CZ" sz="2400" i="1"/>
              <a:t>S</a:t>
            </a:r>
            <a:r>
              <a:rPr lang="cs-CZ" sz="2400"/>
              <a:t> = $40, </a:t>
            </a:r>
            <a:r>
              <a:rPr lang="cs-CZ" sz="2400" i="1"/>
              <a:t>p</a:t>
            </a:r>
            <a:r>
              <a:rPr lang="cs-CZ" sz="2400"/>
              <a:t> = $32, </a:t>
            </a:r>
            <a:r>
              <a:rPr lang="cs-CZ" sz="2400" i="1"/>
              <a:t>d</a:t>
            </a:r>
            <a:r>
              <a:rPr lang="cs-CZ" sz="2400"/>
              <a:t> = $16 or </a:t>
            </a:r>
            <a:r>
              <a:rPr lang="cs-CZ" sz="2400" i="1"/>
              <a:t>u</a:t>
            </a:r>
            <a:r>
              <a:rPr lang="cs-CZ" sz="2400"/>
              <a:t> = $64 at time </a:t>
            </a:r>
            <a:r>
              <a:rPr lang="cs-CZ" sz="2400" i="1"/>
              <a:t>t</a:t>
            </a:r>
            <a:r>
              <a:rPr lang="cs-CZ" sz="2400"/>
              <a:t>; </a:t>
            </a:r>
            <a:r>
              <a:rPr lang="cs-CZ" sz="2400" i="1"/>
              <a:t>r</a:t>
            </a:r>
            <a:r>
              <a:rPr lang="cs-CZ" sz="2400" baseline="-25000"/>
              <a:t>t</a:t>
            </a:r>
            <a:r>
              <a:rPr lang="cs-CZ" sz="2400"/>
              <a:t> = 2%.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400" i="1"/>
              <a:t>d</a:t>
            </a:r>
            <a:r>
              <a:rPr lang="cs-CZ" sz="2400"/>
              <a:t>: Option out of the money, i.e. </a:t>
            </a:r>
            <a:r>
              <a:rPr lang="cs-CZ" sz="2400" i="1"/>
              <a:t>V</a:t>
            </a:r>
            <a:r>
              <a:rPr lang="cs-CZ" sz="2400" baseline="-25000"/>
              <a:t>d</a:t>
            </a:r>
            <a:r>
              <a:rPr lang="cs-CZ" sz="2400"/>
              <a:t> = 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400" i="1"/>
              <a:t>u</a:t>
            </a:r>
            <a:r>
              <a:rPr lang="cs-CZ" sz="2400"/>
              <a:t>: Uption in the money, i.e. </a:t>
            </a:r>
            <a:r>
              <a:rPr lang="cs-CZ" sz="2400" i="1"/>
              <a:t>V</a:t>
            </a:r>
            <a:r>
              <a:rPr lang="cs-CZ" sz="2400" baseline="-25000"/>
              <a:t>u</a:t>
            </a:r>
            <a:r>
              <a:rPr lang="cs-CZ" sz="2400"/>
              <a:t> = 64 - 40 = $24</a:t>
            </a:r>
          </a:p>
          <a:p>
            <a:pPr>
              <a:lnSpc>
                <a:spcPct val="90000"/>
              </a:lnSpc>
            </a:pPr>
            <a:r>
              <a:rPr lang="cs-CZ" sz="2400"/>
              <a:t>Income structure can be replicated with </a:t>
            </a:r>
            <a:r>
              <a:rPr lang="cs-CZ" sz="2400" i="1"/>
              <a:t>N</a:t>
            </a:r>
            <a:r>
              <a:rPr lang="cs-CZ" sz="2400"/>
              <a:t> forward transactions. These must have zero value if underlying asset costs $16, and must therefored be issued with forward price </a:t>
            </a:r>
            <a:r>
              <a:rPr lang="cs-CZ" sz="2400" i="1"/>
              <a:t>F</a:t>
            </a:r>
            <a:r>
              <a:rPr lang="cs-CZ" sz="2400"/>
              <a:t> = $16. Their present value is </a:t>
            </a:r>
            <a:r>
              <a:rPr lang="cs-CZ" sz="2400" i="1"/>
              <a:t>V</a:t>
            </a:r>
            <a:r>
              <a:rPr lang="cs-CZ" sz="2400" baseline="-25000"/>
              <a:t>F</a:t>
            </a:r>
            <a:r>
              <a:rPr lang="cs-CZ" sz="2400"/>
              <a:t> = </a:t>
            </a:r>
            <a:r>
              <a:rPr lang="cs-CZ" sz="2400" i="1"/>
              <a:t>p</a:t>
            </a:r>
            <a:r>
              <a:rPr lang="cs-CZ" sz="2400"/>
              <a:t> - </a:t>
            </a:r>
            <a:r>
              <a:rPr lang="cs-CZ" sz="2400" i="1"/>
              <a:t>F</a:t>
            </a:r>
            <a:r>
              <a:rPr lang="cs-CZ" sz="2400"/>
              <a:t>/(1+</a:t>
            </a:r>
            <a:r>
              <a:rPr lang="cs-CZ" sz="2400" i="1"/>
              <a:t>r</a:t>
            </a:r>
            <a:r>
              <a:rPr lang="cs-CZ" sz="2400" baseline="-25000"/>
              <a:t>t</a:t>
            </a:r>
            <a:r>
              <a:rPr lang="cs-CZ" sz="2400"/>
              <a:t>) = $16.31.</a:t>
            </a:r>
          </a:p>
          <a:p>
            <a:pPr>
              <a:lnSpc>
                <a:spcPct val="90000"/>
              </a:lnSpc>
            </a:pPr>
            <a:r>
              <a:rPr lang="cs-CZ" sz="2400"/>
              <a:t>Value of </a:t>
            </a:r>
            <a:r>
              <a:rPr lang="cs-CZ" sz="2400" i="1"/>
              <a:t>N</a:t>
            </a:r>
            <a:r>
              <a:rPr lang="cs-CZ" sz="2400"/>
              <a:t> forward transactions at settlement if underlying asset costs </a:t>
            </a:r>
            <a:r>
              <a:rPr lang="cs-CZ" sz="2400" i="1"/>
              <a:t>u</a:t>
            </a:r>
            <a:r>
              <a:rPr lang="cs-CZ" sz="2400"/>
              <a:t> is </a:t>
            </a:r>
            <a:r>
              <a:rPr lang="cs-CZ" sz="2400" i="1"/>
              <a:t>V</a:t>
            </a:r>
            <a:r>
              <a:rPr lang="cs-CZ" sz="2400" baseline="-25000"/>
              <a:t>u</a:t>
            </a:r>
            <a:r>
              <a:rPr lang="cs-CZ" sz="2400"/>
              <a:t> = </a:t>
            </a:r>
            <a:r>
              <a:rPr lang="cs-CZ" sz="2400" i="1"/>
              <a:t>N</a:t>
            </a:r>
            <a:r>
              <a:rPr lang="cs-CZ" sz="2400"/>
              <a:t>(</a:t>
            </a:r>
            <a:r>
              <a:rPr lang="cs-CZ" sz="2400" i="1"/>
              <a:t>u</a:t>
            </a:r>
            <a:r>
              <a:rPr lang="cs-CZ" sz="2400"/>
              <a:t> - </a:t>
            </a:r>
            <a:r>
              <a:rPr lang="cs-CZ" sz="2400" i="1"/>
              <a:t>F</a:t>
            </a:r>
            <a:r>
              <a:rPr lang="cs-CZ" sz="2400"/>
              <a:t>). To replicate </a:t>
            </a:r>
            <a:r>
              <a:rPr lang="cs-CZ" sz="2400" i="1"/>
              <a:t>u</a:t>
            </a:r>
            <a:r>
              <a:rPr lang="cs-CZ" sz="2400"/>
              <a:t> = 64 </a:t>
            </a:r>
            <a:r>
              <a:rPr lang="cs-CZ" sz="2400">
                <a:sym typeface="Symbol" pitchFamily="18" charset="2"/>
              </a:rPr>
              <a:t> </a:t>
            </a:r>
            <a:r>
              <a:rPr lang="cs-CZ" sz="2400" i="1">
                <a:sym typeface="Symbol" pitchFamily="18" charset="2"/>
              </a:rPr>
              <a:t>V</a:t>
            </a:r>
            <a:r>
              <a:rPr lang="cs-CZ" sz="2400" baseline="-25000">
                <a:sym typeface="Symbol" pitchFamily="18" charset="2"/>
              </a:rPr>
              <a:t>u</a:t>
            </a:r>
            <a:r>
              <a:rPr lang="cs-CZ" sz="2400">
                <a:sym typeface="Symbol" pitchFamily="18" charset="2"/>
              </a:rPr>
              <a:t> = 24, </a:t>
            </a:r>
            <a:r>
              <a:rPr lang="cs-CZ" sz="2400" i="1">
                <a:sym typeface="Symbol" pitchFamily="18" charset="2"/>
              </a:rPr>
              <a:t>N</a:t>
            </a:r>
            <a:r>
              <a:rPr lang="cs-CZ" sz="2400">
                <a:sym typeface="Symbol" pitchFamily="18" charset="2"/>
              </a:rPr>
              <a:t> = 24/(64-16) = 0.5.</a:t>
            </a:r>
          </a:p>
          <a:p>
            <a:pPr>
              <a:lnSpc>
                <a:spcPct val="90000"/>
              </a:lnSpc>
            </a:pPr>
            <a:r>
              <a:rPr lang="cs-CZ" sz="2400">
                <a:sym typeface="Symbol" pitchFamily="18" charset="2"/>
              </a:rPr>
              <a:t>The option value is thus </a:t>
            </a:r>
            <a:r>
              <a:rPr lang="cs-CZ" sz="2400" i="1">
                <a:sym typeface="Symbol" pitchFamily="18" charset="2"/>
              </a:rPr>
              <a:t>V</a:t>
            </a:r>
            <a:r>
              <a:rPr lang="cs-CZ" sz="2400" baseline="-25000">
                <a:sym typeface="Symbol" pitchFamily="18" charset="2"/>
              </a:rPr>
              <a:t>C</a:t>
            </a:r>
            <a:r>
              <a:rPr lang="cs-CZ" sz="2400">
                <a:sym typeface="Symbol" pitchFamily="18" charset="2"/>
              </a:rPr>
              <a:t> = 0.5×16.31 = </a:t>
            </a:r>
            <a:r>
              <a:rPr lang="cs-CZ" sz="2400">
                <a:solidFill>
                  <a:schemeClr val="hlink"/>
                </a:solidFill>
                <a:sym typeface="Symbol" pitchFamily="18" charset="2"/>
              </a:rPr>
              <a:t>$8,16</a:t>
            </a:r>
            <a:r>
              <a:rPr lang="cs-CZ" sz="2400">
                <a:sym typeface="Symbol" pitchFamily="18" charset="2"/>
              </a:rPr>
              <a:t>.</a:t>
            </a:r>
            <a:endParaRPr lang="en-US" sz="2400"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1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98E891-B0C8-46A6-9BC6-CC02C7A54FC6}" type="slidenum">
              <a:rPr lang="en-US"/>
              <a:pPr/>
              <a:t>44</a:t>
            </a:fld>
            <a:endParaRPr lang="en-US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Numerical Model (Binomial, CRR)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000"/>
              <a:t>Call Option </a:t>
            </a:r>
            <a:r>
              <a:rPr lang="cs-CZ" sz="2000" i="1"/>
              <a:t>S</a:t>
            </a:r>
            <a:r>
              <a:rPr lang="cs-CZ" sz="2000"/>
              <a:t> = 1 100; </a:t>
            </a:r>
            <a:r>
              <a:rPr lang="cs-CZ" sz="2000" i="1"/>
              <a:t>p</a:t>
            </a:r>
            <a:r>
              <a:rPr lang="cs-CZ" sz="2000"/>
              <a:t> = 1 000; </a:t>
            </a:r>
            <a:r>
              <a:rPr lang="cs-CZ" sz="2000" i="1"/>
              <a:t>r</a:t>
            </a:r>
            <a:r>
              <a:rPr lang="cs-CZ" sz="2000"/>
              <a:t> = 5%; 4 periods</a:t>
            </a:r>
          </a:p>
        </p:txBody>
      </p:sp>
      <p:graphicFrame>
        <p:nvGraphicFramePr>
          <p:cNvPr id="146436" name="Object 4"/>
          <p:cNvGraphicFramePr>
            <a:graphicFrameLocks noChangeAspect="1"/>
          </p:cNvGraphicFramePr>
          <p:nvPr/>
        </p:nvGraphicFramePr>
        <p:xfrm>
          <a:off x="457200" y="1854200"/>
          <a:ext cx="5181600" cy="4953000"/>
        </p:xfrm>
        <a:graphic>
          <a:graphicData uri="http://schemas.openxmlformats.org/presentationml/2006/ole">
            <p:oleObj spid="_x0000_s146436" name="list" r:id="rId3" imgW="2724506" imgH="2924454" progId="Excel.Sheet.8">
              <p:embed/>
            </p:oleObj>
          </a:graphicData>
        </a:graphic>
      </p:graphicFrame>
      <p:grpSp>
        <p:nvGrpSpPr>
          <p:cNvPr id="146437" name="Group 5"/>
          <p:cNvGrpSpPr>
            <a:grpSpLocks/>
          </p:cNvGrpSpPr>
          <p:nvPr/>
        </p:nvGrpSpPr>
        <p:grpSpPr bwMode="auto">
          <a:xfrm>
            <a:off x="3505200" y="1736725"/>
            <a:ext cx="5410200" cy="1768475"/>
            <a:chOff x="2208" y="854"/>
            <a:chExt cx="3408" cy="1114"/>
          </a:xfrm>
        </p:grpSpPr>
        <p:sp>
          <p:nvSpPr>
            <p:cNvPr id="146438" name="Text Box 6"/>
            <p:cNvSpPr txBox="1">
              <a:spLocks noChangeArrowheads="1"/>
            </p:cNvSpPr>
            <p:nvPr/>
          </p:nvSpPr>
          <p:spPr bwMode="auto">
            <a:xfrm>
              <a:off x="3600" y="854"/>
              <a:ext cx="2016" cy="826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r>
                <a:rPr lang="cs-CZ" sz="2000" i="1"/>
                <a:t>F</a:t>
              </a:r>
              <a:r>
                <a:rPr lang="cs-CZ" sz="2000"/>
                <a:t> = 1 100; </a:t>
              </a:r>
              <a:r>
                <a:rPr lang="cs-CZ" sz="2000" i="1"/>
                <a:t>N</a:t>
              </a:r>
              <a:r>
                <a:rPr lang="cs-CZ" sz="2000"/>
                <a:t> = 1</a:t>
              </a:r>
            </a:p>
            <a:p>
              <a:r>
                <a:rPr lang="cs-CZ" sz="2000" i="1"/>
                <a:t>V</a:t>
              </a:r>
              <a:r>
                <a:rPr lang="cs-CZ" sz="2000" baseline="-25000"/>
                <a:t>F</a:t>
              </a:r>
              <a:r>
                <a:rPr lang="cs-CZ" sz="2000"/>
                <a:t> = 1157,63 - 1100e</a:t>
              </a:r>
              <a:r>
                <a:rPr lang="cs-CZ" sz="2000" baseline="30000"/>
                <a:t>-0,25×5%</a:t>
              </a:r>
              <a:r>
                <a:rPr lang="cs-CZ" sz="2000"/>
                <a:t> = 71,29</a:t>
              </a:r>
            </a:p>
            <a:p>
              <a:r>
                <a:rPr lang="cs-CZ" sz="2000" i="1"/>
                <a:t>V</a:t>
              </a:r>
              <a:r>
                <a:rPr lang="cs-CZ" sz="2000" baseline="-25000"/>
                <a:t>C</a:t>
              </a:r>
              <a:r>
                <a:rPr lang="cs-CZ" sz="2000"/>
                <a:t> = </a:t>
              </a:r>
              <a:r>
                <a:rPr lang="cs-CZ" sz="2000" i="1"/>
                <a:t>N</a:t>
              </a:r>
              <a:r>
                <a:rPr lang="cs-CZ" sz="2000"/>
                <a:t> </a:t>
              </a:r>
              <a:r>
                <a:rPr lang="cs-CZ" sz="2000" i="1"/>
                <a:t>V</a:t>
              </a:r>
              <a:r>
                <a:rPr lang="cs-CZ" sz="2000" baseline="-25000"/>
                <a:t>F</a:t>
              </a:r>
              <a:r>
                <a:rPr lang="cs-CZ" sz="2000"/>
                <a:t> = </a:t>
              </a:r>
              <a:r>
                <a:rPr lang="cs-CZ" sz="2000" b="1">
                  <a:solidFill>
                    <a:schemeClr val="accent2"/>
                  </a:solidFill>
                </a:rPr>
                <a:t>71,29</a:t>
              </a:r>
              <a:endParaRPr lang="cs-CZ" sz="2000"/>
            </a:p>
          </p:txBody>
        </p:sp>
        <p:sp>
          <p:nvSpPr>
            <p:cNvPr id="146439" name="AutoShape 7"/>
            <p:cNvSpPr>
              <a:spLocks noChangeArrowheads="1"/>
            </p:cNvSpPr>
            <p:nvPr/>
          </p:nvSpPr>
          <p:spPr bwMode="auto">
            <a:xfrm>
              <a:off x="2208" y="864"/>
              <a:ext cx="1392" cy="1104"/>
            </a:xfrm>
            <a:prstGeom prst="roundRect">
              <a:avLst>
                <a:gd name="adj" fmla="val 16667"/>
              </a:avLst>
            </a:prstGeom>
            <a:noFill/>
            <a:ln w="1905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46440" name="Group 8"/>
          <p:cNvGrpSpPr>
            <a:grpSpLocks/>
          </p:cNvGrpSpPr>
          <p:nvPr/>
        </p:nvGrpSpPr>
        <p:grpSpPr bwMode="auto">
          <a:xfrm>
            <a:off x="3505200" y="2895600"/>
            <a:ext cx="5410200" cy="2149475"/>
            <a:chOff x="2208" y="1584"/>
            <a:chExt cx="3408" cy="1354"/>
          </a:xfrm>
        </p:grpSpPr>
        <p:sp>
          <p:nvSpPr>
            <p:cNvPr id="146441" name="Text Box 9"/>
            <p:cNvSpPr txBox="1">
              <a:spLocks noChangeArrowheads="1"/>
            </p:cNvSpPr>
            <p:nvPr/>
          </p:nvSpPr>
          <p:spPr bwMode="auto">
            <a:xfrm>
              <a:off x="3600" y="1728"/>
              <a:ext cx="2016" cy="121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r>
                <a:rPr lang="cs-CZ" sz="2000" i="1"/>
                <a:t>F</a:t>
              </a:r>
              <a:r>
                <a:rPr lang="cs-CZ" sz="2000"/>
                <a:t> = 1 000</a:t>
              </a:r>
            </a:p>
            <a:p>
              <a:r>
                <a:rPr lang="cs-CZ" sz="2000" i="1"/>
                <a:t>N</a:t>
              </a:r>
              <a:r>
                <a:rPr lang="cs-CZ" sz="2000"/>
                <a:t> = (</a:t>
              </a:r>
              <a:r>
                <a:rPr lang="cs-CZ" sz="2000" i="1"/>
                <a:t>u</a:t>
              </a:r>
              <a:r>
                <a:rPr lang="cs-CZ" sz="2000"/>
                <a:t> - </a:t>
              </a:r>
              <a:r>
                <a:rPr lang="cs-CZ" sz="2000" i="1"/>
                <a:t>S</a:t>
              </a:r>
              <a:r>
                <a:rPr lang="cs-CZ" sz="2000"/>
                <a:t>)/(</a:t>
              </a:r>
              <a:r>
                <a:rPr lang="cs-CZ" sz="2000" i="1"/>
                <a:t>u</a:t>
              </a:r>
              <a:r>
                <a:rPr lang="cs-CZ" sz="2000"/>
                <a:t> - </a:t>
              </a:r>
              <a:r>
                <a:rPr lang="cs-CZ" sz="2000" i="1"/>
                <a:t>d</a:t>
              </a:r>
              <a:r>
                <a:rPr lang="cs-CZ" sz="2000"/>
                <a:t>) = 2,50/102,5 = 0,0244</a:t>
              </a:r>
            </a:p>
            <a:p>
              <a:r>
                <a:rPr lang="cs-CZ" sz="2000" i="1"/>
                <a:t>V</a:t>
              </a:r>
              <a:r>
                <a:rPr lang="cs-CZ" sz="2000" baseline="-25000"/>
                <a:t>F</a:t>
              </a:r>
              <a:r>
                <a:rPr lang="cs-CZ" sz="2000"/>
                <a:t> = 1050 - 1000e</a:t>
              </a:r>
              <a:r>
                <a:rPr lang="cs-CZ" sz="2000" baseline="30000"/>
                <a:t>-0,25×5%</a:t>
              </a:r>
              <a:r>
                <a:rPr lang="cs-CZ" sz="2000"/>
                <a:t> = 62,42</a:t>
              </a:r>
            </a:p>
            <a:p>
              <a:r>
                <a:rPr lang="cs-CZ" sz="2000" i="1"/>
                <a:t>V</a:t>
              </a:r>
              <a:r>
                <a:rPr lang="cs-CZ" sz="2000" baseline="-25000"/>
                <a:t>C</a:t>
              </a:r>
              <a:r>
                <a:rPr lang="cs-CZ" sz="2000"/>
                <a:t> = </a:t>
              </a:r>
              <a:r>
                <a:rPr lang="cs-CZ" sz="2000" i="1"/>
                <a:t>N</a:t>
              </a:r>
              <a:r>
                <a:rPr lang="cs-CZ" sz="2000"/>
                <a:t> </a:t>
              </a:r>
              <a:r>
                <a:rPr lang="cs-CZ" sz="2000" i="1"/>
                <a:t>V</a:t>
              </a:r>
              <a:r>
                <a:rPr lang="cs-CZ" sz="2000" baseline="-25000"/>
                <a:t>F</a:t>
              </a:r>
              <a:r>
                <a:rPr lang="cs-CZ" sz="2000"/>
                <a:t> = </a:t>
              </a:r>
              <a:r>
                <a:rPr lang="cs-CZ" sz="2000" b="1">
                  <a:solidFill>
                    <a:schemeClr val="accent2"/>
                  </a:solidFill>
                </a:rPr>
                <a:t>1,52</a:t>
              </a:r>
              <a:endParaRPr lang="cs-CZ" sz="2000"/>
            </a:p>
          </p:txBody>
        </p:sp>
        <p:sp>
          <p:nvSpPr>
            <p:cNvPr id="146442" name="AutoShape 10"/>
            <p:cNvSpPr>
              <a:spLocks noChangeArrowheads="1"/>
            </p:cNvSpPr>
            <p:nvPr/>
          </p:nvSpPr>
          <p:spPr bwMode="auto">
            <a:xfrm>
              <a:off x="2208" y="1584"/>
              <a:ext cx="1392" cy="1104"/>
            </a:xfrm>
            <a:prstGeom prst="roundRect">
              <a:avLst>
                <a:gd name="adj" fmla="val 16667"/>
              </a:avLst>
            </a:prstGeom>
            <a:noFill/>
            <a:ln w="1905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46443" name="Group 11"/>
          <p:cNvGrpSpPr>
            <a:grpSpLocks/>
          </p:cNvGrpSpPr>
          <p:nvPr/>
        </p:nvGrpSpPr>
        <p:grpSpPr bwMode="auto">
          <a:xfrm>
            <a:off x="3505200" y="5105400"/>
            <a:ext cx="5410200" cy="1752600"/>
            <a:chOff x="2208" y="2976"/>
            <a:chExt cx="3408" cy="1104"/>
          </a:xfrm>
        </p:grpSpPr>
        <p:sp>
          <p:nvSpPr>
            <p:cNvPr id="146444" name="Text Box 12"/>
            <p:cNvSpPr txBox="1">
              <a:spLocks noChangeArrowheads="1"/>
            </p:cNvSpPr>
            <p:nvPr/>
          </p:nvSpPr>
          <p:spPr bwMode="auto">
            <a:xfrm>
              <a:off x="3600" y="3408"/>
              <a:ext cx="2016" cy="25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r>
                <a:rPr lang="cs-CZ" sz="2000" i="1"/>
                <a:t>N</a:t>
              </a:r>
              <a:r>
                <a:rPr lang="cs-CZ" sz="2000"/>
                <a:t> = 0 =&gt; </a:t>
              </a:r>
              <a:r>
                <a:rPr lang="cs-CZ" sz="2000" i="1"/>
                <a:t>V</a:t>
              </a:r>
              <a:r>
                <a:rPr lang="cs-CZ" sz="2000" baseline="-25000"/>
                <a:t>C</a:t>
              </a:r>
              <a:r>
                <a:rPr lang="cs-CZ" sz="2000"/>
                <a:t> =</a:t>
              </a:r>
              <a:r>
                <a:rPr lang="cs-CZ" sz="2000">
                  <a:solidFill>
                    <a:schemeClr val="accent2"/>
                  </a:solidFill>
                </a:rPr>
                <a:t> </a:t>
              </a:r>
              <a:r>
                <a:rPr lang="cs-CZ" sz="2000" b="1">
                  <a:solidFill>
                    <a:schemeClr val="accent2"/>
                  </a:solidFill>
                </a:rPr>
                <a:t>0</a:t>
              </a:r>
              <a:endParaRPr lang="cs-CZ" sz="2000"/>
            </a:p>
          </p:txBody>
        </p:sp>
        <p:sp>
          <p:nvSpPr>
            <p:cNvPr id="146445" name="AutoShape 13"/>
            <p:cNvSpPr>
              <a:spLocks noChangeArrowheads="1"/>
            </p:cNvSpPr>
            <p:nvPr/>
          </p:nvSpPr>
          <p:spPr bwMode="auto">
            <a:xfrm>
              <a:off x="2208" y="2976"/>
              <a:ext cx="1392" cy="1104"/>
            </a:xfrm>
            <a:prstGeom prst="roundRect">
              <a:avLst>
                <a:gd name="adj" fmla="val 16667"/>
              </a:avLst>
            </a:prstGeom>
            <a:noFill/>
            <a:ln w="19050" cap="sq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BDAF04-0E0B-4CB8-BCAE-DE7FF0995F4C}" type="slidenum">
              <a:rPr lang="en-US"/>
              <a:pPr/>
              <a:t>45</a:t>
            </a:fld>
            <a:endParaRPr lang="en-US"/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Analytical Model (Black-Scholes)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2800" b="0" i="1">
                <a:solidFill>
                  <a:schemeClr val="accent2"/>
                </a:solidFill>
              </a:rPr>
              <a:t>V</a:t>
            </a:r>
            <a:r>
              <a:rPr lang="cs-CZ" sz="2800" b="0" baseline="-25000">
                <a:solidFill>
                  <a:schemeClr val="accent2"/>
                </a:solidFill>
              </a:rPr>
              <a:t>C</a:t>
            </a:r>
            <a:r>
              <a:rPr lang="cs-CZ" sz="2800" b="0">
                <a:solidFill>
                  <a:schemeClr val="accent2"/>
                </a:solidFill>
              </a:rPr>
              <a:t> = </a:t>
            </a:r>
            <a:r>
              <a:rPr lang="cs-CZ" sz="2800" b="0" i="1">
                <a:solidFill>
                  <a:schemeClr val="accent2"/>
                </a:solidFill>
              </a:rPr>
              <a:t>p</a:t>
            </a:r>
            <a:r>
              <a:rPr lang="cs-CZ" sz="2800" b="0">
                <a:solidFill>
                  <a:schemeClr val="accent2"/>
                </a:solidFill>
              </a:rPr>
              <a:t> N(</a:t>
            </a:r>
            <a:r>
              <a:rPr lang="cs-CZ" sz="2800" b="0" i="1">
                <a:solidFill>
                  <a:schemeClr val="accent2"/>
                </a:solidFill>
              </a:rPr>
              <a:t>d</a:t>
            </a:r>
            <a:r>
              <a:rPr lang="cs-CZ" sz="2800" b="0" baseline="-25000">
                <a:solidFill>
                  <a:schemeClr val="accent2"/>
                </a:solidFill>
              </a:rPr>
              <a:t>1</a:t>
            </a:r>
            <a:r>
              <a:rPr lang="cs-CZ" sz="2800" b="0">
                <a:solidFill>
                  <a:schemeClr val="accent2"/>
                </a:solidFill>
              </a:rPr>
              <a:t>) - </a:t>
            </a:r>
            <a:r>
              <a:rPr lang="cs-CZ" sz="2800" b="0" i="1">
                <a:solidFill>
                  <a:schemeClr val="accent2"/>
                </a:solidFill>
              </a:rPr>
              <a:t>S</a:t>
            </a:r>
            <a:r>
              <a:rPr lang="cs-CZ" sz="2800" b="0">
                <a:solidFill>
                  <a:schemeClr val="accent2"/>
                </a:solidFill>
              </a:rPr>
              <a:t> e</a:t>
            </a:r>
            <a:r>
              <a:rPr lang="cs-CZ" sz="2800" b="0" baseline="30000">
                <a:solidFill>
                  <a:schemeClr val="accent2"/>
                </a:solidFill>
              </a:rPr>
              <a:t>-</a:t>
            </a:r>
            <a:r>
              <a:rPr lang="cs-CZ" sz="2800" b="0" i="1" baseline="30000">
                <a:solidFill>
                  <a:schemeClr val="accent2"/>
                </a:solidFill>
              </a:rPr>
              <a:t>r</a:t>
            </a:r>
            <a:r>
              <a:rPr lang="cs-CZ" sz="2800" b="0" baseline="30000">
                <a:solidFill>
                  <a:schemeClr val="accent2"/>
                </a:solidFill>
              </a:rPr>
              <a:t>t</a:t>
            </a:r>
            <a:r>
              <a:rPr lang="cs-CZ" sz="2800" b="0">
                <a:solidFill>
                  <a:schemeClr val="accent2"/>
                </a:solidFill>
              </a:rPr>
              <a:t> N(</a:t>
            </a:r>
            <a:r>
              <a:rPr lang="cs-CZ" sz="2800" b="0" i="1">
                <a:solidFill>
                  <a:schemeClr val="accent2"/>
                </a:solidFill>
              </a:rPr>
              <a:t>d</a:t>
            </a:r>
            <a:r>
              <a:rPr lang="cs-CZ" sz="2800" b="0" baseline="-25000">
                <a:solidFill>
                  <a:schemeClr val="accent2"/>
                </a:solidFill>
              </a:rPr>
              <a:t>2</a:t>
            </a:r>
            <a:r>
              <a:rPr lang="cs-CZ" sz="2800" b="0">
                <a:solidFill>
                  <a:schemeClr val="accent2"/>
                </a:solidFill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cs-CZ" sz="2800" b="0" i="1">
                <a:solidFill>
                  <a:schemeClr val="accent2"/>
                </a:solidFill>
              </a:rPr>
              <a:t>d</a:t>
            </a:r>
            <a:r>
              <a:rPr lang="cs-CZ" sz="2800" b="0" baseline="-25000">
                <a:solidFill>
                  <a:schemeClr val="accent2"/>
                </a:solidFill>
              </a:rPr>
              <a:t>1</a:t>
            </a:r>
            <a:r>
              <a:rPr lang="cs-CZ" sz="2800" b="0">
                <a:solidFill>
                  <a:schemeClr val="accent2"/>
                </a:solidFill>
              </a:rPr>
              <a:t> = [ln(</a:t>
            </a:r>
            <a:r>
              <a:rPr lang="cs-CZ" sz="2800" b="0" i="1">
                <a:solidFill>
                  <a:schemeClr val="accent2"/>
                </a:solidFill>
              </a:rPr>
              <a:t>p</a:t>
            </a:r>
            <a:r>
              <a:rPr lang="cs-CZ" sz="2800" b="0">
                <a:solidFill>
                  <a:schemeClr val="accent2"/>
                </a:solidFill>
              </a:rPr>
              <a:t>/</a:t>
            </a:r>
            <a:r>
              <a:rPr lang="cs-CZ" sz="2800" b="0" i="1">
                <a:solidFill>
                  <a:schemeClr val="accent2"/>
                </a:solidFill>
              </a:rPr>
              <a:t>S</a:t>
            </a:r>
            <a:r>
              <a:rPr lang="cs-CZ" sz="2800" b="0">
                <a:solidFill>
                  <a:schemeClr val="accent2"/>
                </a:solidFill>
              </a:rPr>
              <a:t>) + (</a:t>
            </a:r>
            <a:r>
              <a:rPr lang="cs-CZ" sz="2800" b="0" i="1">
                <a:solidFill>
                  <a:schemeClr val="accent2"/>
                </a:solidFill>
                <a:latin typeface="Symbol" pitchFamily="18" charset="2"/>
              </a:rPr>
              <a:t>s</a:t>
            </a:r>
            <a:r>
              <a:rPr lang="cs-CZ" sz="2800" b="0" baseline="30000">
                <a:solidFill>
                  <a:schemeClr val="accent2"/>
                </a:solidFill>
              </a:rPr>
              <a:t>2</a:t>
            </a:r>
            <a:r>
              <a:rPr lang="cs-CZ" sz="2800" b="0">
                <a:solidFill>
                  <a:schemeClr val="accent2"/>
                </a:solidFill>
              </a:rPr>
              <a:t>/2) </a:t>
            </a:r>
            <a:r>
              <a:rPr lang="cs-CZ" sz="2800" b="0" i="1">
                <a:solidFill>
                  <a:schemeClr val="accent2"/>
                </a:solidFill>
              </a:rPr>
              <a:t>t</a:t>
            </a:r>
            <a:r>
              <a:rPr lang="cs-CZ" sz="2800" b="0">
                <a:solidFill>
                  <a:schemeClr val="accent2"/>
                </a:solidFill>
              </a:rPr>
              <a:t>] / (</a:t>
            </a:r>
            <a:r>
              <a:rPr lang="cs-CZ" sz="2800" b="0" i="1">
                <a:solidFill>
                  <a:schemeClr val="accent2"/>
                </a:solidFill>
                <a:latin typeface="Symbol" pitchFamily="18" charset="2"/>
              </a:rPr>
              <a:t>s</a:t>
            </a:r>
            <a:r>
              <a:rPr lang="cs-CZ" sz="2800" b="0">
                <a:solidFill>
                  <a:schemeClr val="accent2"/>
                </a:solidFill>
              </a:rPr>
              <a:t> </a:t>
            </a:r>
            <a:r>
              <a:rPr lang="cs-CZ" sz="2800" b="0">
                <a:solidFill>
                  <a:schemeClr val="accent2"/>
                </a:solidFill>
                <a:sym typeface="Symbol" pitchFamily="18" charset="2"/>
              </a:rPr>
              <a:t></a:t>
            </a:r>
            <a:r>
              <a:rPr lang="cs-CZ" sz="2800" b="0" i="1">
                <a:solidFill>
                  <a:schemeClr val="accent2"/>
                </a:solidFill>
                <a:sym typeface="Symbol" pitchFamily="18" charset="2"/>
              </a:rPr>
              <a:t>t</a:t>
            </a:r>
            <a:r>
              <a:rPr lang="cs-CZ" sz="2800" b="0">
                <a:solidFill>
                  <a:schemeClr val="accent2"/>
                </a:solidFill>
                <a:sym typeface="Symbol" pitchFamily="18" charset="2"/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cs-CZ" sz="2800" b="0" i="1">
                <a:solidFill>
                  <a:schemeClr val="accent2"/>
                </a:solidFill>
                <a:sym typeface="Symbol" pitchFamily="18" charset="2"/>
              </a:rPr>
              <a:t>d</a:t>
            </a:r>
            <a:r>
              <a:rPr lang="cs-CZ" sz="2800" b="0" baseline="-25000">
                <a:solidFill>
                  <a:schemeClr val="accent2"/>
                </a:solidFill>
                <a:sym typeface="Symbol" pitchFamily="18" charset="2"/>
              </a:rPr>
              <a:t>2</a:t>
            </a:r>
            <a:r>
              <a:rPr lang="cs-CZ" sz="2800" b="0">
                <a:solidFill>
                  <a:schemeClr val="accent2"/>
                </a:solidFill>
                <a:sym typeface="Symbol" pitchFamily="18" charset="2"/>
              </a:rPr>
              <a:t> = </a:t>
            </a:r>
            <a:r>
              <a:rPr lang="cs-CZ" sz="2800" b="0" i="1">
                <a:solidFill>
                  <a:schemeClr val="accent2"/>
                </a:solidFill>
                <a:sym typeface="Symbol" pitchFamily="18" charset="2"/>
              </a:rPr>
              <a:t>d</a:t>
            </a:r>
            <a:r>
              <a:rPr lang="cs-CZ" sz="2800" b="0" baseline="-25000">
                <a:solidFill>
                  <a:schemeClr val="accent2"/>
                </a:solidFill>
                <a:sym typeface="Symbol" pitchFamily="18" charset="2"/>
              </a:rPr>
              <a:t>1</a:t>
            </a:r>
            <a:r>
              <a:rPr lang="cs-CZ" sz="2800" b="0">
                <a:solidFill>
                  <a:schemeClr val="accent2"/>
                </a:solidFill>
                <a:sym typeface="Symbol" pitchFamily="18" charset="2"/>
              </a:rPr>
              <a:t> - </a:t>
            </a:r>
            <a:r>
              <a:rPr lang="cs-CZ" sz="2800" b="0" i="1">
                <a:solidFill>
                  <a:schemeClr val="accent2"/>
                </a:solidFill>
                <a:latin typeface="Symbol" pitchFamily="18" charset="2"/>
              </a:rPr>
              <a:t>s</a:t>
            </a:r>
            <a:r>
              <a:rPr lang="cs-CZ" sz="2800" b="0">
                <a:solidFill>
                  <a:schemeClr val="accent2"/>
                </a:solidFill>
              </a:rPr>
              <a:t> </a:t>
            </a:r>
            <a:r>
              <a:rPr lang="cs-CZ" sz="2800" b="0">
                <a:solidFill>
                  <a:schemeClr val="accent2"/>
                </a:solidFill>
                <a:sym typeface="Symbol" pitchFamily="18" charset="2"/>
              </a:rPr>
              <a:t></a:t>
            </a:r>
            <a:r>
              <a:rPr lang="cs-CZ" sz="2800" b="0" i="1">
                <a:solidFill>
                  <a:schemeClr val="accent2"/>
                </a:solidFill>
                <a:sym typeface="Symbol" pitchFamily="18" charset="2"/>
              </a:rPr>
              <a:t>t</a:t>
            </a:r>
          </a:p>
          <a:p>
            <a:pPr>
              <a:buFont typeface="Wingdings" pitchFamily="2" charset="2"/>
              <a:buNone/>
            </a:pPr>
            <a:r>
              <a:rPr lang="cs-CZ" sz="2000" i="1"/>
              <a:t>p</a:t>
            </a:r>
            <a:r>
              <a:rPr lang="cs-CZ" sz="2000"/>
              <a:t>= $500; </a:t>
            </a:r>
            <a:r>
              <a:rPr lang="cs-CZ" sz="2000" i="1"/>
              <a:t>S</a:t>
            </a:r>
            <a:r>
              <a:rPr lang="cs-CZ" sz="2000"/>
              <a:t>= $510; </a:t>
            </a:r>
            <a:r>
              <a:rPr lang="cs-CZ" sz="2000" i="1"/>
              <a:t>r</a:t>
            </a:r>
            <a:r>
              <a:rPr lang="cs-CZ" sz="2000"/>
              <a:t>= 3%; </a:t>
            </a:r>
            <a:r>
              <a:rPr lang="cs-CZ" sz="2000" i="1"/>
              <a:t>t</a:t>
            </a:r>
            <a:r>
              <a:rPr lang="cs-CZ" sz="2000"/>
              <a:t>= 3months (=0,25); </a:t>
            </a:r>
            <a:r>
              <a:rPr lang="cs-CZ" sz="2000">
                <a:latin typeface="Symbol" pitchFamily="18" charset="2"/>
              </a:rPr>
              <a:t>s</a:t>
            </a:r>
            <a:r>
              <a:rPr lang="cs-CZ" sz="2000"/>
              <a:t> =20%</a:t>
            </a:r>
          </a:p>
          <a:p>
            <a:pPr>
              <a:buFont typeface="Wingdings" pitchFamily="2" charset="2"/>
              <a:buNone/>
            </a:pPr>
            <a:r>
              <a:rPr lang="cs-CZ" sz="2000" i="1"/>
              <a:t>d</a:t>
            </a:r>
            <a:r>
              <a:rPr lang="cs-CZ" sz="2000" baseline="-25000"/>
              <a:t>1</a:t>
            </a:r>
            <a:r>
              <a:rPr lang="cs-CZ" sz="2000"/>
              <a:t> = [ln(500/510)+(0,04/2)×0,25]/(0,2×0,5) = -0,0730</a:t>
            </a:r>
          </a:p>
          <a:p>
            <a:pPr>
              <a:buFont typeface="Wingdings" pitchFamily="2" charset="2"/>
              <a:buNone/>
            </a:pPr>
            <a:r>
              <a:rPr lang="cs-CZ" sz="2000" i="1"/>
              <a:t>d</a:t>
            </a:r>
            <a:r>
              <a:rPr lang="cs-CZ" sz="2000" baseline="-25000"/>
              <a:t>2</a:t>
            </a:r>
            <a:r>
              <a:rPr lang="cs-CZ" sz="2000"/>
              <a:t> = -0,0730 - 0,2×0,5 = -0,1730</a:t>
            </a:r>
          </a:p>
          <a:p>
            <a:pPr>
              <a:buFont typeface="Wingdings" pitchFamily="2" charset="2"/>
              <a:buNone/>
            </a:pPr>
            <a:r>
              <a:rPr lang="cs-CZ" sz="2000"/>
              <a:t>N(</a:t>
            </a:r>
            <a:r>
              <a:rPr lang="cs-CZ" sz="2000" i="1"/>
              <a:t>d</a:t>
            </a:r>
            <a:r>
              <a:rPr lang="cs-CZ" sz="2000" baseline="-25000"/>
              <a:t>1</a:t>
            </a:r>
            <a:r>
              <a:rPr lang="cs-CZ" sz="2000"/>
              <a:t>) = N(-0,0730) = 0,4709; N(</a:t>
            </a:r>
            <a:r>
              <a:rPr lang="cs-CZ" sz="2000" i="1"/>
              <a:t>d</a:t>
            </a:r>
            <a:r>
              <a:rPr lang="cs-CZ" sz="2000" baseline="-25000"/>
              <a:t>2</a:t>
            </a:r>
            <a:r>
              <a:rPr lang="cs-CZ" sz="2000"/>
              <a:t>) = N(-0,1730) = 0,4313 </a:t>
            </a:r>
            <a:r>
              <a:rPr lang="cs-CZ" sz="2000" i="1"/>
              <a:t>(cummulative distribution function for a standardised normal random variable)</a:t>
            </a:r>
            <a:endParaRPr lang="cs-CZ" sz="2400"/>
          </a:p>
          <a:p>
            <a:pPr>
              <a:buFont typeface="Wingdings" pitchFamily="2" charset="2"/>
              <a:buNone/>
            </a:pPr>
            <a:r>
              <a:rPr lang="cs-CZ" sz="2000" i="1"/>
              <a:t>V</a:t>
            </a:r>
            <a:r>
              <a:rPr lang="cs-CZ" sz="2000" baseline="-25000"/>
              <a:t>C</a:t>
            </a:r>
            <a:r>
              <a:rPr lang="cs-CZ" sz="2000"/>
              <a:t> = 500×0,4709 - 510×e</a:t>
            </a:r>
            <a:r>
              <a:rPr lang="cs-CZ" sz="2000" baseline="30000"/>
              <a:t>-20%×0,25</a:t>
            </a:r>
            <a:r>
              <a:rPr lang="cs-CZ" sz="2000"/>
              <a:t>×0,4313 = </a:t>
            </a:r>
            <a:r>
              <a:rPr lang="cs-CZ" sz="2000">
                <a:solidFill>
                  <a:schemeClr val="hlink"/>
                </a:solidFill>
              </a:rPr>
              <a:t>$17,12</a:t>
            </a:r>
            <a:endParaRPr lang="cs-CZ" sz="2000"/>
          </a:p>
          <a:p>
            <a:pPr>
              <a:buFont typeface="Wingdings" pitchFamily="2" charset="2"/>
              <a:buNone/>
            </a:pPr>
            <a:r>
              <a:rPr lang="cs-CZ" sz="2000" i="1"/>
              <a:t>V</a:t>
            </a:r>
            <a:r>
              <a:rPr lang="cs-CZ" sz="2000" baseline="-25000"/>
              <a:t>P</a:t>
            </a:r>
            <a:r>
              <a:rPr lang="cs-CZ" sz="2000"/>
              <a:t> = </a:t>
            </a:r>
            <a:r>
              <a:rPr lang="cs-CZ" sz="2000" i="1"/>
              <a:t>V</a:t>
            </a:r>
            <a:r>
              <a:rPr lang="cs-CZ" sz="2000" baseline="-25000"/>
              <a:t>C</a:t>
            </a:r>
            <a:r>
              <a:rPr lang="cs-CZ" sz="2000"/>
              <a:t> - </a:t>
            </a:r>
            <a:r>
              <a:rPr lang="cs-CZ" sz="2000" i="1"/>
              <a:t>p</a:t>
            </a:r>
            <a:r>
              <a:rPr lang="cs-CZ" sz="2000"/>
              <a:t> + </a:t>
            </a:r>
            <a:r>
              <a:rPr lang="cs-CZ" sz="2000" i="1"/>
              <a:t>S</a:t>
            </a:r>
            <a:r>
              <a:rPr lang="cs-CZ" sz="2000"/>
              <a:t>e</a:t>
            </a:r>
            <a:r>
              <a:rPr lang="cs-CZ" sz="2000" baseline="30000"/>
              <a:t>-</a:t>
            </a:r>
            <a:r>
              <a:rPr lang="cs-CZ" sz="2000" i="1" baseline="30000"/>
              <a:t>r</a:t>
            </a:r>
            <a:r>
              <a:rPr lang="cs-CZ" sz="2000" baseline="30000"/>
              <a:t>t</a:t>
            </a:r>
            <a:r>
              <a:rPr lang="cs-CZ" sz="2000"/>
              <a:t> = 17,12-500+510×e</a:t>
            </a:r>
            <a:r>
              <a:rPr lang="cs-CZ" sz="2000" baseline="30000"/>
              <a:t>-3%×0,25</a:t>
            </a:r>
            <a:r>
              <a:rPr lang="cs-CZ" sz="2000"/>
              <a:t> = </a:t>
            </a:r>
            <a:r>
              <a:rPr lang="cs-CZ" sz="2000">
                <a:solidFill>
                  <a:schemeClr val="hlink"/>
                </a:solidFill>
              </a:rPr>
              <a:t>$23,31</a:t>
            </a:r>
            <a:r>
              <a:rPr lang="cs-CZ" sz="2000"/>
              <a:t> (</a:t>
            </a:r>
            <a:r>
              <a:rPr lang="cs-CZ" sz="2000" i="1"/>
              <a:t>using put-call parity</a:t>
            </a:r>
            <a:r>
              <a:rPr lang="cs-CZ" sz="2000"/>
              <a:t>)</a:t>
            </a:r>
            <a:endParaRPr lang="cs-CZ" sz="280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DF7764-47FA-4A0B-9C7D-C012F60A6F59}" type="slidenum">
              <a:rPr lang="en-US"/>
              <a:pPr/>
              <a:t>46</a:t>
            </a:fld>
            <a:endParaRPr lang="en-US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Cost of Capital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Cost of Capital = Required Return for Capital Budgeting Project</a:t>
            </a:r>
            <a:endParaRPr lang="cs-CZ"/>
          </a:p>
          <a:p>
            <a:pPr>
              <a:lnSpc>
                <a:spcPct val="90000"/>
              </a:lnSpc>
            </a:pPr>
            <a:r>
              <a:rPr lang="cs-CZ"/>
              <a:t>2 possible approaches</a:t>
            </a:r>
          </a:p>
          <a:p>
            <a:pPr lvl="1">
              <a:lnSpc>
                <a:spcPct val="90000"/>
              </a:lnSpc>
            </a:pPr>
            <a:r>
              <a:rPr lang="cs-CZ"/>
              <a:t>Use CAPM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/>
              <a:t>Firm Value = Equity Value + Debt Value.</a:t>
            </a:r>
          </a:p>
          <a:p>
            <a:pPr>
              <a:lnSpc>
                <a:spcPct val="90000"/>
              </a:lnSpc>
            </a:pPr>
            <a:r>
              <a:rPr lang="en-US" sz="2800" b="0" i="1"/>
              <a:t>In a perfect market, a company cannot affect its value by changing the way it is financed - it just influences the distribution of risks and returns between different classes of investors. </a:t>
            </a:r>
          </a:p>
        </p:txBody>
      </p:sp>
      <p:sp>
        <p:nvSpPr>
          <p:cNvPr id="116740" name="Text Box 4"/>
          <p:cNvSpPr txBox="1">
            <a:spLocks noChangeArrowheads="1"/>
          </p:cNvSpPr>
          <p:nvPr/>
        </p:nvSpPr>
        <p:spPr bwMode="auto">
          <a:xfrm>
            <a:off x="6943725" y="457200"/>
            <a:ext cx="1590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Chapter </a:t>
            </a:r>
            <a:r>
              <a:rPr lang="cs-CZ" b="1">
                <a:latin typeface="Arial" charset="0"/>
              </a:rPr>
              <a:t>9</a:t>
            </a:r>
            <a:endParaRPr lang="en-US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6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6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build="p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4CFB88-6417-45D6-B1D6-2F684BFC3E2C}" type="slidenum">
              <a:rPr lang="en-US"/>
              <a:pPr/>
              <a:t>47</a:t>
            </a:fld>
            <a:endParaRPr lang="en-US"/>
          </a:p>
        </p:txBody>
      </p:sp>
      <p:sp>
        <p:nvSpPr>
          <p:cNvPr id="132098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Risk/Return of Real Assets</a:t>
            </a:r>
          </a:p>
        </p:txBody>
      </p:sp>
      <p:sp>
        <p:nvSpPr>
          <p:cNvPr id="132099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CAPM can be extended to include real assets (i.e. capital budgeting projects)</a:t>
            </a:r>
          </a:p>
          <a:p>
            <a:pPr lvl="1"/>
            <a:r>
              <a:rPr lang="en-US"/>
              <a:t>Pure Play Method </a:t>
            </a:r>
            <a:r>
              <a:rPr lang="en-US" i="1"/>
              <a:t>(Finding single-product companies in the same line of business as project being evaluated)</a:t>
            </a:r>
            <a:endParaRPr lang="en-US"/>
          </a:p>
          <a:p>
            <a:pPr lvl="1"/>
            <a:r>
              <a:rPr lang="en-US"/>
              <a:t>Accounting Beta Method </a:t>
            </a:r>
            <a:r>
              <a:rPr lang="en-US" i="1"/>
              <a:t>(Regression of return of assets against average return on assets in the whole market)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9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BEEFA6-7DF1-4BB8-BEE8-E25EB3D5329C}" type="slidenum">
              <a:rPr lang="en-US"/>
              <a:pPr/>
              <a:t>48</a:t>
            </a:fld>
            <a:endParaRPr lang="en-US"/>
          </a:p>
        </p:txBody>
      </p:sp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Weighted Average Cost of Capital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i="1"/>
              <a:t>WACC</a:t>
            </a:r>
            <a:r>
              <a:rPr lang="en-US"/>
              <a:t> = (1-</a:t>
            </a:r>
            <a:r>
              <a:rPr lang="en-US" i="1"/>
              <a:t>L</a:t>
            </a:r>
            <a:r>
              <a:rPr lang="en-US"/>
              <a:t>)</a:t>
            </a:r>
            <a:r>
              <a:rPr lang="en-US" i="1"/>
              <a:t>r</a:t>
            </a:r>
            <a:r>
              <a:rPr lang="en-US" baseline="-25000"/>
              <a:t>e</a:t>
            </a:r>
            <a:r>
              <a:rPr lang="en-US"/>
              <a:t> + </a:t>
            </a:r>
            <a:r>
              <a:rPr lang="en-US" i="1"/>
              <a:t>L</a:t>
            </a:r>
            <a:r>
              <a:rPr lang="en-US"/>
              <a:t>(1-</a:t>
            </a:r>
            <a:r>
              <a:rPr lang="en-US" i="1"/>
              <a:t>T</a:t>
            </a:r>
            <a:r>
              <a:rPr lang="en-US"/>
              <a:t>)</a:t>
            </a:r>
            <a:r>
              <a:rPr lang="en-US" i="1"/>
              <a:t>r</a:t>
            </a:r>
            <a:r>
              <a:rPr lang="en-US" baseline="-25000"/>
              <a:t>d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 i="1"/>
              <a:t>L</a:t>
            </a:r>
            <a:r>
              <a:rPr lang="en-US"/>
              <a:t> = </a:t>
            </a:r>
            <a:r>
              <a:rPr lang="en-US" i="1"/>
              <a:t>D</a:t>
            </a:r>
            <a:r>
              <a:rPr lang="en-US"/>
              <a:t>/(</a:t>
            </a:r>
            <a:r>
              <a:rPr lang="en-US" i="1"/>
              <a:t>D</a:t>
            </a:r>
            <a:r>
              <a:rPr lang="en-US"/>
              <a:t>+</a:t>
            </a:r>
            <a:r>
              <a:rPr lang="en-US" i="1"/>
              <a:t>E</a:t>
            </a:r>
            <a:r>
              <a:rPr lang="en-US"/>
              <a:t>)	</a:t>
            </a:r>
            <a:r>
              <a:rPr lang="en-US" i="1"/>
              <a:t>... Leverage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 i="1"/>
              <a:t>T</a:t>
            </a:r>
            <a:r>
              <a:rPr lang="en-US"/>
              <a:t>	</a:t>
            </a:r>
            <a:r>
              <a:rPr lang="en-US" i="1"/>
              <a:t>... Marginal Income tax Rate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Always based on </a:t>
            </a:r>
            <a:r>
              <a:rPr lang="en-US">
                <a:solidFill>
                  <a:schemeClr val="accent2"/>
                </a:solidFill>
              </a:rPr>
              <a:t>opportunity</a:t>
            </a:r>
            <a:r>
              <a:rPr lang="en-US"/>
              <a:t>, not historical costs and values!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accent2"/>
                </a:solidFill>
              </a:rPr>
              <a:t>After-tax cost</a:t>
            </a:r>
            <a:r>
              <a:rPr lang="en-US"/>
              <a:t> must be used for all components!</a:t>
            </a:r>
          </a:p>
          <a:p>
            <a:pPr>
              <a:lnSpc>
                <a:spcPct val="90000"/>
              </a:lnSpc>
            </a:pPr>
            <a:r>
              <a:rPr lang="en-US"/>
              <a:t>Correct </a:t>
            </a:r>
            <a:r>
              <a:rPr lang="en-US">
                <a:solidFill>
                  <a:schemeClr val="accent2"/>
                </a:solidFill>
              </a:rPr>
              <a:t>risk assumptions</a:t>
            </a:r>
            <a:r>
              <a:rPr lang="en-US"/>
              <a:t> have to be made for </a:t>
            </a:r>
            <a:r>
              <a:rPr lang="en-US">
                <a:solidFill>
                  <a:schemeClr val="accent2"/>
                </a:solidFill>
              </a:rPr>
              <a:t>individual projects</a:t>
            </a:r>
            <a:r>
              <a:rPr lang="en-US"/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1" grpId="0" build="p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A4DC73-4B0E-4358-AC21-CB6BC19D4E9E}" type="slidenum">
              <a:rPr lang="en-US"/>
              <a:pPr/>
              <a:t>49</a:t>
            </a:fld>
            <a:endParaRPr lang="en-US"/>
          </a:p>
        </p:txBody>
      </p:sp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WACC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i="1"/>
              <a:t>r </a:t>
            </a:r>
            <a:r>
              <a:rPr lang="cs-CZ"/>
              <a:t>= $3.6 / $70 = 5.14%</a:t>
            </a:r>
          </a:p>
          <a:p>
            <a:r>
              <a:rPr lang="cs-CZ" i="1"/>
              <a:t>c</a:t>
            </a:r>
            <a:r>
              <a:rPr lang="cs-CZ"/>
              <a:t> = $3.6 / ($70×(1-5%)) = </a:t>
            </a:r>
            <a:r>
              <a:rPr lang="cs-CZ">
                <a:solidFill>
                  <a:schemeClr val="hlink"/>
                </a:solidFill>
              </a:rPr>
              <a:t>5.41%</a:t>
            </a:r>
            <a:r>
              <a:rPr lang="cs-CZ"/>
              <a:t> </a:t>
            </a:r>
          </a:p>
          <a:p>
            <a:endParaRPr lang="cs-CZ"/>
          </a:p>
          <a:p>
            <a:r>
              <a:rPr lang="en-US" i="1"/>
              <a:t>WACC</a:t>
            </a:r>
            <a:r>
              <a:rPr lang="en-US"/>
              <a:t> = 3</a:t>
            </a:r>
            <a:r>
              <a:rPr lang="cs-CZ"/>
              <a:t>0</a:t>
            </a:r>
            <a:r>
              <a:rPr lang="en-US"/>
              <a:t>%×</a:t>
            </a:r>
            <a:r>
              <a:rPr lang="cs-CZ"/>
              <a:t>6</a:t>
            </a:r>
            <a:r>
              <a:rPr lang="en-US"/>
              <a:t>%</a:t>
            </a:r>
            <a:r>
              <a:rPr lang="cs-CZ"/>
              <a:t>×(1-40%)</a:t>
            </a:r>
            <a:r>
              <a:rPr lang="en-US"/>
              <a:t>+</a:t>
            </a:r>
            <a:r>
              <a:rPr lang="cs-CZ"/>
              <a:t> 5</a:t>
            </a:r>
            <a:r>
              <a:rPr lang="en-US"/>
              <a:t>%×</a:t>
            </a:r>
            <a:r>
              <a:rPr lang="cs-CZ"/>
              <a:t>5.8</a:t>
            </a:r>
            <a:r>
              <a:rPr lang="en-US"/>
              <a:t>%+ </a:t>
            </a:r>
            <a:r>
              <a:rPr lang="cs-CZ"/>
              <a:t>65</a:t>
            </a:r>
            <a:r>
              <a:rPr lang="en-US"/>
              <a:t>%×</a:t>
            </a:r>
            <a:r>
              <a:rPr lang="cs-CZ"/>
              <a:t>12</a:t>
            </a:r>
            <a:r>
              <a:rPr lang="en-US"/>
              <a:t>% = </a:t>
            </a:r>
            <a:r>
              <a:rPr lang="cs-CZ">
                <a:solidFill>
                  <a:schemeClr val="hlink"/>
                </a:solidFill>
              </a:rPr>
              <a:t>9.17</a:t>
            </a:r>
            <a:r>
              <a:rPr lang="en-US">
                <a:solidFill>
                  <a:schemeClr val="hlink"/>
                </a:solidFill>
              </a:rPr>
              <a:t>%</a:t>
            </a:r>
            <a:endParaRPr lang="cs-CZ">
              <a:solidFill>
                <a:schemeClr val="hlink"/>
              </a:solidFill>
            </a:endParaRPr>
          </a:p>
        </p:txBody>
      </p:sp>
      <p:sp>
        <p:nvSpPr>
          <p:cNvPr id="117764" name="AutoShape 4"/>
          <p:cNvSpPr>
            <a:spLocks/>
          </p:cNvSpPr>
          <p:nvPr/>
        </p:nvSpPr>
        <p:spPr bwMode="auto">
          <a:xfrm>
            <a:off x="5334000" y="487363"/>
            <a:ext cx="3124200" cy="528637"/>
          </a:xfrm>
          <a:prstGeom prst="borderCallout1">
            <a:avLst>
              <a:gd name="adj1" fmla="val -7486"/>
              <a:gd name="adj2" fmla="val 96343"/>
              <a:gd name="adj3" fmla="val -7486"/>
              <a:gd name="adj4" fmla="val -436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solidFill>
                  <a:schemeClr val="tx2"/>
                </a:solidFill>
                <a:latin typeface="Arial" charset="0"/>
              </a:rPr>
              <a:t>Problem</a:t>
            </a:r>
            <a:r>
              <a:rPr lang="cs-CZ" sz="2800">
                <a:solidFill>
                  <a:schemeClr val="tx2"/>
                </a:solidFill>
                <a:latin typeface="Arial" charset="0"/>
              </a:rPr>
              <a:t>s</a:t>
            </a:r>
            <a:r>
              <a:rPr lang="en-US" sz="2800">
                <a:solidFill>
                  <a:schemeClr val="tx2"/>
                </a:solidFill>
                <a:latin typeface="Arial" charset="0"/>
              </a:rPr>
              <a:t> </a:t>
            </a:r>
            <a:r>
              <a:rPr lang="cs-CZ" sz="2800">
                <a:solidFill>
                  <a:schemeClr val="tx2"/>
                </a:solidFill>
                <a:latin typeface="Arial" charset="0"/>
              </a:rPr>
              <a:t>9-4, 9-7</a:t>
            </a:r>
            <a:endParaRPr lang="en-US" sz="280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3" grpId="0" build="p" bldLvl="2" autoUpdateAnimBg="0"/>
      <p:bldP spid="117764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154291F-7643-4664-BAED-C3B33821507A}" type="slidenum">
              <a:rPr lang="en-US"/>
              <a:pPr/>
              <a:t>5</a:t>
            </a:fld>
            <a:endParaRPr lang="en-US"/>
          </a:p>
        </p:txBody>
      </p:sp>
      <p:sp>
        <p:nvSpPr>
          <p:cNvPr id="99330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Accounting, Cash Flows &amp; Taxes</a:t>
            </a:r>
          </a:p>
        </p:txBody>
      </p:sp>
      <p:sp>
        <p:nvSpPr>
          <p:cNvPr id="99332" name="Rectangle 205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Purposes of an Accounting System</a:t>
            </a:r>
          </a:p>
          <a:p>
            <a:pPr lvl="1"/>
            <a:r>
              <a:rPr lang="en-US"/>
              <a:t>Reporting the Firm’s Financial Activities to </a:t>
            </a:r>
            <a:r>
              <a:rPr lang="en-US">
                <a:solidFill>
                  <a:schemeClr val="accent2"/>
                </a:solidFill>
              </a:rPr>
              <a:t>Stakeholders</a:t>
            </a:r>
            <a:endParaRPr lang="en-US"/>
          </a:p>
          <a:p>
            <a:pPr lvl="1"/>
            <a:r>
              <a:rPr lang="en-US"/>
              <a:t>Providing Information to Firm’s </a:t>
            </a:r>
            <a:r>
              <a:rPr lang="en-US">
                <a:solidFill>
                  <a:schemeClr val="accent2"/>
                </a:solidFill>
              </a:rPr>
              <a:t>Decision Makers</a:t>
            </a:r>
            <a:endParaRPr lang="en-US"/>
          </a:p>
          <a:p>
            <a:r>
              <a:rPr lang="en-US"/>
              <a:t>Financial Management strives to use and interpret the information</a:t>
            </a:r>
          </a:p>
          <a:p>
            <a:pPr lvl="1"/>
            <a:r>
              <a:rPr lang="en-US"/>
              <a:t>Accounting - historical view</a:t>
            </a:r>
          </a:p>
          <a:p>
            <a:pPr lvl="1"/>
            <a:r>
              <a:rPr lang="en-US"/>
              <a:t>Finance - current and future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93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93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93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93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93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93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93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93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93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93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2" grpId="0" build="p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26D6AC-7D3D-4611-8113-5B38C25F741C}" type="slidenum">
              <a:rPr lang="en-US"/>
              <a:pPr/>
              <a:t>50</a:t>
            </a:fld>
            <a:endParaRPr lang="en-US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Component Cost of Equity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Ways to estimate required return:</a:t>
            </a:r>
          </a:p>
          <a:p>
            <a:pPr lvl="1"/>
            <a:r>
              <a:rPr lang="en-US" sz="2800"/>
              <a:t>DCF Method</a:t>
            </a:r>
          </a:p>
          <a:p>
            <a:pPr lvl="1"/>
            <a:r>
              <a:rPr lang="en-US" sz="2800"/>
              <a:t>CAPM Approach</a:t>
            </a:r>
            <a:r>
              <a:rPr lang="cs-CZ" sz="2800"/>
              <a:t> (</a:t>
            </a:r>
            <a:r>
              <a:rPr lang="cs-CZ" sz="2800" i="1">
                <a:latin typeface="Symbol" pitchFamily="18" charset="2"/>
              </a:rPr>
              <a:t>b</a:t>
            </a:r>
            <a:r>
              <a:rPr lang="cs-CZ" sz="2800"/>
              <a:t> of equity, not project!)</a:t>
            </a:r>
            <a:endParaRPr lang="en-US" sz="2800"/>
          </a:p>
          <a:p>
            <a:pPr lvl="1"/>
            <a:r>
              <a:rPr lang="en-US" sz="2800"/>
              <a:t>Bond Yield + Risk Premium Method</a:t>
            </a:r>
          </a:p>
          <a:p>
            <a:r>
              <a:rPr lang="en-US" sz="2800"/>
              <a:t>Equity for new projects may come from </a:t>
            </a:r>
            <a:r>
              <a:rPr lang="en-US" sz="2800">
                <a:solidFill>
                  <a:schemeClr val="accent2"/>
                </a:solidFill>
              </a:rPr>
              <a:t>retained earnings</a:t>
            </a:r>
            <a:r>
              <a:rPr lang="en-US" sz="2800"/>
              <a:t> or </a:t>
            </a:r>
            <a:r>
              <a:rPr lang="en-US" sz="2800">
                <a:solidFill>
                  <a:schemeClr val="accent2"/>
                </a:solidFill>
              </a:rPr>
              <a:t>new issue</a:t>
            </a:r>
            <a:r>
              <a:rPr lang="en-US" sz="2800"/>
              <a:t>.</a:t>
            </a:r>
          </a:p>
          <a:p>
            <a:r>
              <a:rPr lang="en-US" sz="2800"/>
              <a:t>New issues incur </a:t>
            </a:r>
            <a:r>
              <a:rPr lang="en-US" sz="2800">
                <a:solidFill>
                  <a:schemeClr val="accent2"/>
                </a:solidFill>
              </a:rPr>
              <a:t>flotation costs</a:t>
            </a:r>
            <a:r>
              <a:rPr lang="en-US" sz="2800"/>
              <a:t>. In this case, the component cost of capital is higher than required return.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8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8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8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8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8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8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7" grpId="0" build="p" bldLvl="2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A6FB8E-5874-4C8B-8C54-19A9A20E952F}" type="slidenum">
              <a:rPr lang="en-US"/>
              <a:pPr/>
              <a:t>51</a:t>
            </a:fld>
            <a:endParaRPr lang="en-US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 of DCF Method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QST stock is trading at $30 a share. QST will pay a $3 dividend at the end of the year and expects 5% annual growth. Costs of flotation amount to 10%. What is the required return and cost for new equity?</a:t>
            </a:r>
          </a:p>
          <a:p>
            <a:r>
              <a:rPr lang="en-US" sz="2800" i="1"/>
              <a:t>r</a:t>
            </a:r>
            <a:r>
              <a:rPr lang="en-US" sz="2800"/>
              <a:t> =  </a:t>
            </a:r>
            <a:r>
              <a:rPr lang="en-US" sz="2800" i="1"/>
              <a:t>D</a:t>
            </a:r>
            <a:r>
              <a:rPr lang="en-US" sz="2800" baseline="-25000"/>
              <a:t>1</a:t>
            </a:r>
            <a:r>
              <a:rPr lang="en-US" sz="2800"/>
              <a:t>/</a:t>
            </a:r>
            <a:r>
              <a:rPr lang="en-US" sz="2800" i="1"/>
              <a:t>V</a:t>
            </a:r>
            <a:r>
              <a:rPr lang="en-US" sz="2800"/>
              <a:t> + </a:t>
            </a:r>
            <a:r>
              <a:rPr lang="en-US" sz="2800" i="1"/>
              <a:t>g</a:t>
            </a:r>
            <a:r>
              <a:rPr lang="en-US" sz="2800"/>
              <a:t> = $3/$30 + 5% = </a:t>
            </a:r>
            <a:r>
              <a:rPr lang="en-US" sz="2800">
                <a:solidFill>
                  <a:schemeClr val="hlink"/>
                </a:solidFill>
              </a:rPr>
              <a:t>15%</a:t>
            </a:r>
            <a:endParaRPr lang="en-US" sz="2800"/>
          </a:p>
          <a:p>
            <a:r>
              <a:rPr lang="en-US" sz="2800" i="1"/>
              <a:t>V</a:t>
            </a:r>
            <a:r>
              <a:rPr lang="en-US" sz="2800" baseline="-25000"/>
              <a:t>net</a:t>
            </a:r>
            <a:r>
              <a:rPr lang="en-US" sz="2800"/>
              <a:t> = </a:t>
            </a:r>
            <a:r>
              <a:rPr lang="en-US" sz="2800" i="1"/>
              <a:t>V</a:t>
            </a:r>
            <a:r>
              <a:rPr lang="en-US" sz="2800"/>
              <a:t>(1-</a:t>
            </a:r>
            <a:r>
              <a:rPr lang="en-US" sz="2800" i="1"/>
              <a:t>F</a:t>
            </a:r>
            <a:r>
              <a:rPr lang="en-US" sz="2800"/>
              <a:t>) = $30(1-10%) = $30×90% = $27</a:t>
            </a:r>
          </a:p>
          <a:p>
            <a:r>
              <a:rPr lang="en-US" sz="2800" i="1"/>
              <a:t>r</a:t>
            </a:r>
            <a:r>
              <a:rPr lang="en-US" sz="2800" baseline="-25000"/>
              <a:t>e</a:t>
            </a:r>
            <a:r>
              <a:rPr lang="en-US" sz="2800"/>
              <a:t> = </a:t>
            </a:r>
            <a:r>
              <a:rPr lang="en-US" sz="2800" i="1"/>
              <a:t>D</a:t>
            </a:r>
            <a:r>
              <a:rPr lang="en-US" sz="2800" baseline="-25000"/>
              <a:t>1</a:t>
            </a:r>
            <a:r>
              <a:rPr lang="en-US" sz="2800"/>
              <a:t>/[</a:t>
            </a:r>
            <a:r>
              <a:rPr lang="en-US" sz="2800" i="1"/>
              <a:t>V</a:t>
            </a:r>
            <a:r>
              <a:rPr lang="en-US" sz="2800"/>
              <a:t>(1-</a:t>
            </a:r>
            <a:r>
              <a:rPr lang="en-US" sz="2800" i="1"/>
              <a:t>F</a:t>
            </a:r>
            <a:r>
              <a:rPr lang="en-US" sz="2800"/>
              <a:t>)] + </a:t>
            </a:r>
            <a:r>
              <a:rPr lang="en-US" sz="2800" i="1"/>
              <a:t>g</a:t>
            </a:r>
            <a:r>
              <a:rPr lang="en-US" sz="2800"/>
              <a:t> = $3/[$30(1-10%)] + 5% = </a:t>
            </a:r>
            <a:r>
              <a:rPr lang="en-US" sz="2800">
                <a:solidFill>
                  <a:schemeClr val="hlink"/>
                </a:solidFill>
              </a:rPr>
              <a:t>16.1%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1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7B5D71-D990-4A34-A7E6-E6CF3FB51CBD}" type="slidenum">
              <a:rPr lang="en-US"/>
              <a:pPr/>
              <a:t>52</a:t>
            </a:fld>
            <a:endParaRPr lang="en-US"/>
          </a:p>
        </p:txBody>
      </p:sp>
      <p:sp>
        <p:nvSpPr>
          <p:cNvPr id="133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Risk, Leverage, Beta and WACC</a:t>
            </a:r>
          </a:p>
        </p:txBody>
      </p:sp>
      <p:sp>
        <p:nvSpPr>
          <p:cNvPr id="13312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800"/>
              <a:t>Operating Leverage</a:t>
            </a:r>
            <a:r>
              <a:rPr lang="cs-CZ" sz="2800" b="0"/>
              <a:t>: influences </a:t>
            </a:r>
            <a:r>
              <a:rPr lang="cs-CZ" sz="2800" b="0" i="1"/>
              <a:t>r</a:t>
            </a:r>
            <a:r>
              <a:rPr lang="cs-CZ" sz="2800" b="0" baseline="-25000"/>
              <a:t>A</a:t>
            </a:r>
            <a:r>
              <a:rPr lang="cs-CZ" sz="2800" b="0"/>
              <a:t>, i.e. both </a:t>
            </a:r>
            <a:r>
              <a:rPr lang="cs-CZ" sz="2800" b="0" i="1"/>
              <a:t>r</a:t>
            </a:r>
            <a:r>
              <a:rPr lang="cs-CZ" sz="2800" b="0" baseline="-25000"/>
              <a:t>E</a:t>
            </a:r>
            <a:r>
              <a:rPr lang="cs-CZ" sz="2800" b="0"/>
              <a:t> and </a:t>
            </a:r>
            <a:r>
              <a:rPr lang="cs-CZ" sz="2800" b="0" i="1"/>
              <a:t>r</a:t>
            </a:r>
            <a:r>
              <a:rPr lang="cs-CZ" sz="2800" b="0" baseline="-25000"/>
              <a:t>D</a:t>
            </a:r>
            <a:r>
              <a:rPr lang="cs-CZ" sz="2800"/>
              <a:t> </a:t>
            </a:r>
            <a:r>
              <a:rPr lang="cs-CZ" sz="2800" b="0"/>
              <a:t>&lt;=&gt; an increase in operating risk increases </a:t>
            </a:r>
            <a:r>
              <a:rPr lang="cs-CZ" sz="2800" b="0" i="1">
                <a:latin typeface="Symbol" pitchFamily="18" charset="2"/>
              </a:rPr>
              <a:t>b</a:t>
            </a:r>
            <a:r>
              <a:rPr lang="cs-CZ" sz="2800" b="0" baseline="-25000"/>
              <a:t>A</a:t>
            </a:r>
            <a:r>
              <a:rPr lang="cs-CZ" sz="2800" b="0"/>
              <a:t> and </a:t>
            </a:r>
            <a:r>
              <a:rPr lang="cs-CZ" sz="2800" b="0" i="1"/>
              <a:t>WACC</a:t>
            </a:r>
            <a:r>
              <a:rPr lang="cs-CZ" sz="2800" b="0"/>
              <a:t>.</a:t>
            </a:r>
            <a:endParaRPr lang="cs-CZ" sz="2800"/>
          </a:p>
          <a:p>
            <a:r>
              <a:rPr lang="cs-CZ" sz="2800"/>
              <a:t>Financial Leverage</a:t>
            </a:r>
            <a:r>
              <a:rPr lang="cs-CZ" sz="2800" b="0"/>
              <a:t>: in efficient markets, an increase should increase </a:t>
            </a:r>
            <a:r>
              <a:rPr lang="cs-CZ" sz="2800" b="0" i="1">
                <a:latin typeface="Symbol" pitchFamily="18" charset="2"/>
              </a:rPr>
              <a:t>b</a:t>
            </a:r>
            <a:r>
              <a:rPr lang="cs-CZ" sz="2800" b="0" baseline="-25000"/>
              <a:t>d</a:t>
            </a:r>
            <a:r>
              <a:rPr lang="cs-CZ" sz="2800" b="0"/>
              <a:t>, but leave </a:t>
            </a:r>
            <a:r>
              <a:rPr lang="cs-CZ" sz="2800" b="0" i="1">
                <a:latin typeface="Symbol" pitchFamily="18" charset="2"/>
              </a:rPr>
              <a:t>b</a:t>
            </a:r>
            <a:r>
              <a:rPr lang="cs-CZ" sz="2800" b="0" baseline="-25000"/>
              <a:t>A</a:t>
            </a:r>
            <a:r>
              <a:rPr lang="cs-CZ" sz="2800" b="0"/>
              <a:t> and </a:t>
            </a:r>
            <a:r>
              <a:rPr lang="cs-CZ" sz="2800" b="0" i="1"/>
              <a:t>WACC</a:t>
            </a:r>
            <a:r>
              <a:rPr lang="cs-CZ" sz="2800" b="0"/>
              <a:t> unchanged.</a:t>
            </a:r>
          </a:p>
          <a:p>
            <a:pPr>
              <a:buFont typeface="Wingdings" pitchFamily="2" charset="2"/>
              <a:buNone/>
            </a:pPr>
            <a:r>
              <a:rPr lang="cs-CZ" sz="2800" b="0"/>
              <a:t>(1-</a:t>
            </a:r>
            <a:r>
              <a:rPr lang="cs-CZ" sz="2800" b="0" i="1"/>
              <a:t>TL</a:t>
            </a:r>
            <a:r>
              <a:rPr lang="cs-CZ" sz="2800" b="0"/>
              <a:t>)</a:t>
            </a:r>
            <a:r>
              <a:rPr lang="cs-CZ" sz="2800" b="0">
                <a:latin typeface="Symbol" pitchFamily="18" charset="2"/>
              </a:rPr>
              <a:t>b</a:t>
            </a:r>
            <a:r>
              <a:rPr lang="cs-CZ" sz="2800" b="0" baseline="-25000"/>
              <a:t>A</a:t>
            </a:r>
            <a:r>
              <a:rPr lang="cs-CZ" sz="2800" b="0"/>
              <a:t> = </a:t>
            </a:r>
            <a:r>
              <a:rPr lang="cs-CZ" sz="2800" b="0" i="1"/>
              <a:t>L</a:t>
            </a:r>
            <a:r>
              <a:rPr lang="cs-CZ" sz="2800" b="0"/>
              <a:t>(1-</a:t>
            </a:r>
            <a:r>
              <a:rPr lang="cs-CZ" sz="2800" b="0" i="1"/>
              <a:t>T</a:t>
            </a:r>
            <a:r>
              <a:rPr lang="cs-CZ" sz="2800" b="0"/>
              <a:t>)</a:t>
            </a:r>
            <a:r>
              <a:rPr lang="cs-CZ" sz="2800" b="0" i="1">
                <a:latin typeface="Symbol" pitchFamily="18" charset="2"/>
              </a:rPr>
              <a:t>b</a:t>
            </a:r>
            <a:r>
              <a:rPr lang="cs-CZ" sz="2800" b="0" baseline="-25000"/>
              <a:t>D</a:t>
            </a:r>
            <a:r>
              <a:rPr lang="cs-CZ" sz="2800" b="0"/>
              <a:t> + (1-</a:t>
            </a:r>
            <a:r>
              <a:rPr lang="cs-CZ" sz="2800" b="0" i="1"/>
              <a:t>L</a:t>
            </a:r>
            <a:r>
              <a:rPr lang="cs-CZ" sz="2800" b="0"/>
              <a:t>)</a:t>
            </a:r>
            <a:r>
              <a:rPr lang="cs-CZ" sz="2800" b="0" i="1">
                <a:latin typeface="Symbol" pitchFamily="18" charset="2"/>
              </a:rPr>
              <a:t>b</a:t>
            </a:r>
            <a:r>
              <a:rPr lang="cs-CZ" sz="2800" b="0" baseline="-25000"/>
              <a:t>E</a:t>
            </a:r>
            <a:r>
              <a:rPr lang="cs-CZ" sz="2800" b="0"/>
              <a:t> </a:t>
            </a:r>
            <a:r>
              <a:rPr lang="cs-CZ" sz="2800" b="0" i="1"/>
              <a:t>(= portfolio)</a:t>
            </a:r>
            <a:endParaRPr lang="cs-CZ" sz="2800" b="0"/>
          </a:p>
          <a:p>
            <a:pPr>
              <a:buFont typeface="Wingdings" pitchFamily="2" charset="2"/>
              <a:buNone/>
            </a:pPr>
            <a:r>
              <a:rPr lang="cs-CZ" sz="2800" b="0"/>
              <a:t>Assuming low risk of debt, it is possible to approximate </a:t>
            </a:r>
            <a:r>
              <a:rPr lang="cs-CZ" sz="2800" b="0" i="1">
                <a:latin typeface="Symbol" pitchFamily="18" charset="2"/>
              </a:rPr>
              <a:t>b</a:t>
            </a:r>
            <a:r>
              <a:rPr lang="cs-CZ" sz="2800" b="0" baseline="-25000"/>
              <a:t>A</a:t>
            </a:r>
            <a:r>
              <a:rPr lang="cs-CZ" sz="2800" b="0"/>
              <a:t> = </a:t>
            </a:r>
            <a:r>
              <a:rPr lang="cs-CZ" sz="2800" b="0" i="1">
                <a:latin typeface="Symbol" pitchFamily="18" charset="2"/>
              </a:rPr>
              <a:t>b</a:t>
            </a:r>
            <a:r>
              <a:rPr lang="cs-CZ" sz="2800" b="0" baseline="-25000"/>
              <a:t>E</a:t>
            </a:r>
            <a:r>
              <a:rPr lang="cs-CZ" sz="2800" b="0"/>
              <a:t> (1-</a:t>
            </a:r>
            <a:r>
              <a:rPr lang="cs-CZ" sz="2800" b="0" i="1"/>
              <a:t>L</a:t>
            </a:r>
            <a:r>
              <a:rPr lang="cs-CZ" sz="2800" b="0"/>
              <a:t>)/(1-</a:t>
            </a:r>
            <a:r>
              <a:rPr lang="cs-CZ" sz="2800" b="0" i="1"/>
              <a:t>TL</a:t>
            </a:r>
            <a:r>
              <a:rPr lang="cs-CZ" sz="2800" b="0"/>
              <a:t>)</a:t>
            </a:r>
          </a:p>
          <a:p>
            <a:pPr>
              <a:buFont typeface="Wingdings" pitchFamily="2" charset="2"/>
              <a:buNone/>
            </a:pPr>
            <a:r>
              <a:rPr lang="cs-CZ" sz="2400" b="0">
                <a:solidFill>
                  <a:schemeClr val="bg2"/>
                </a:solidFill>
              </a:rPr>
              <a:t>... on Leverage more in Chapt. 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3" grpId="0" build="p" autoUpdateAnimBg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21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4EE0F1-9E7D-4918-B319-80996D750D9B}" type="slidenum">
              <a:rPr lang="en-US"/>
              <a:pPr/>
              <a:t>53</a:t>
            </a:fld>
            <a:endParaRPr lang="en-US"/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Distinguish Risks</a:t>
            </a:r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>
                <a:solidFill>
                  <a:schemeClr val="accent2"/>
                </a:solidFill>
              </a:rPr>
              <a:t>Operating (Business) Risk</a:t>
            </a:r>
            <a:r>
              <a:rPr lang="en-US" sz="2800"/>
              <a:t> (</a:t>
            </a:r>
            <a:r>
              <a:rPr lang="cs-CZ" sz="2800"/>
              <a:t>depends</a:t>
            </a:r>
            <a:r>
              <a:rPr lang="en-US" sz="2800"/>
              <a:t> on structure of firm’s assets</a:t>
            </a:r>
            <a:r>
              <a:rPr lang="cs-CZ" sz="2800"/>
              <a:t>, not structure of financing</a:t>
            </a:r>
            <a:r>
              <a:rPr lang="en-US" sz="2800"/>
              <a:t>) &lt;= Operating Leverage</a:t>
            </a:r>
          </a:p>
          <a:p>
            <a:r>
              <a:rPr lang="en-US" sz="2800">
                <a:solidFill>
                  <a:schemeClr val="accent2"/>
                </a:solidFill>
              </a:rPr>
              <a:t>Financial Risk</a:t>
            </a:r>
            <a:r>
              <a:rPr lang="en-US" sz="2800"/>
              <a:t> (based on firm’s capital structure) &lt;= Fin. Leverage</a:t>
            </a:r>
          </a:p>
        </p:txBody>
      </p:sp>
      <p:grpSp>
        <p:nvGrpSpPr>
          <p:cNvPr id="120850" name="Group 18"/>
          <p:cNvGrpSpPr>
            <a:grpSpLocks/>
          </p:cNvGrpSpPr>
          <p:nvPr/>
        </p:nvGrpSpPr>
        <p:grpSpPr bwMode="auto">
          <a:xfrm>
            <a:off x="762000" y="3733800"/>
            <a:ext cx="3775075" cy="2438400"/>
            <a:chOff x="480" y="2352"/>
            <a:chExt cx="2378" cy="1536"/>
          </a:xfrm>
        </p:grpSpPr>
        <p:sp>
          <p:nvSpPr>
            <p:cNvPr id="120836" name="Line 4"/>
            <p:cNvSpPr>
              <a:spLocks noChangeShapeType="1"/>
            </p:cNvSpPr>
            <p:nvPr/>
          </p:nvSpPr>
          <p:spPr bwMode="auto">
            <a:xfrm>
              <a:off x="912" y="2352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20837" name="Line 5"/>
            <p:cNvSpPr>
              <a:spLocks noChangeShapeType="1"/>
            </p:cNvSpPr>
            <p:nvPr/>
          </p:nvSpPr>
          <p:spPr bwMode="auto">
            <a:xfrm>
              <a:off x="912" y="3120"/>
              <a:ext cx="18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20838" name="Text Box 6"/>
            <p:cNvSpPr txBox="1">
              <a:spLocks noChangeArrowheads="1"/>
            </p:cNvSpPr>
            <p:nvPr/>
          </p:nvSpPr>
          <p:spPr bwMode="auto">
            <a:xfrm>
              <a:off x="2160" y="3158"/>
              <a:ext cx="69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cs-CZ" sz="1600">
                  <a:latin typeface="Arial" charset="0"/>
                </a:rPr>
                <a:t>Units Sold</a:t>
              </a:r>
            </a:p>
          </p:txBody>
        </p:sp>
        <p:sp>
          <p:nvSpPr>
            <p:cNvPr id="120839" name="Text Box 7"/>
            <p:cNvSpPr txBox="1">
              <a:spLocks noChangeArrowheads="1"/>
            </p:cNvSpPr>
            <p:nvPr/>
          </p:nvSpPr>
          <p:spPr bwMode="auto">
            <a:xfrm>
              <a:off x="480" y="2352"/>
              <a:ext cx="41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cs-CZ" sz="1600">
                  <a:latin typeface="Arial" charset="0"/>
                </a:rPr>
                <a:t>Profit</a:t>
              </a:r>
            </a:p>
          </p:txBody>
        </p:sp>
        <p:sp>
          <p:nvSpPr>
            <p:cNvPr id="120840" name="Line 8"/>
            <p:cNvSpPr>
              <a:spLocks noChangeShapeType="1"/>
            </p:cNvSpPr>
            <p:nvPr/>
          </p:nvSpPr>
          <p:spPr bwMode="auto">
            <a:xfrm flipV="1">
              <a:off x="912" y="2496"/>
              <a:ext cx="1824" cy="960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20841" name="Line 9"/>
            <p:cNvSpPr>
              <a:spLocks noChangeShapeType="1"/>
            </p:cNvSpPr>
            <p:nvPr/>
          </p:nvSpPr>
          <p:spPr bwMode="auto">
            <a:xfrm flipV="1">
              <a:off x="912" y="2496"/>
              <a:ext cx="1584" cy="1248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20852" name="Group 20"/>
          <p:cNvGrpSpPr>
            <a:grpSpLocks/>
          </p:cNvGrpSpPr>
          <p:nvPr/>
        </p:nvGrpSpPr>
        <p:grpSpPr bwMode="auto">
          <a:xfrm>
            <a:off x="4800600" y="3733800"/>
            <a:ext cx="3749675" cy="2438400"/>
            <a:chOff x="3024" y="2352"/>
            <a:chExt cx="2362" cy="1536"/>
          </a:xfrm>
        </p:grpSpPr>
        <p:sp>
          <p:nvSpPr>
            <p:cNvPr id="120842" name="Line 10"/>
            <p:cNvSpPr>
              <a:spLocks noChangeShapeType="1"/>
            </p:cNvSpPr>
            <p:nvPr/>
          </p:nvSpPr>
          <p:spPr bwMode="auto">
            <a:xfrm>
              <a:off x="4032" y="2400"/>
              <a:ext cx="0" cy="1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20843" name="Line 11"/>
            <p:cNvSpPr>
              <a:spLocks noChangeShapeType="1"/>
            </p:cNvSpPr>
            <p:nvPr/>
          </p:nvSpPr>
          <p:spPr bwMode="auto">
            <a:xfrm>
              <a:off x="3024" y="3120"/>
              <a:ext cx="21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20844" name="Text Box 12"/>
            <p:cNvSpPr txBox="1">
              <a:spLocks noChangeArrowheads="1"/>
            </p:cNvSpPr>
            <p:nvPr/>
          </p:nvSpPr>
          <p:spPr bwMode="auto">
            <a:xfrm>
              <a:off x="4800" y="3158"/>
              <a:ext cx="586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cs-CZ" sz="1600">
                  <a:latin typeface="Arial" charset="0"/>
                </a:rPr>
                <a:t>Co. Return</a:t>
              </a:r>
            </a:p>
          </p:txBody>
        </p:sp>
        <p:sp>
          <p:nvSpPr>
            <p:cNvPr id="120845" name="Text Box 13"/>
            <p:cNvSpPr txBox="1">
              <a:spLocks noChangeArrowheads="1"/>
            </p:cNvSpPr>
            <p:nvPr/>
          </p:nvSpPr>
          <p:spPr bwMode="auto">
            <a:xfrm>
              <a:off x="3456" y="2352"/>
              <a:ext cx="586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cs-CZ" sz="1600">
                  <a:latin typeface="Arial" charset="0"/>
                </a:rPr>
                <a:t>Shldr. Return</a:t>
              </a:r>
            </a:p>
          </p:txBody>
        </p:sp>
        <p:sp>
          <p:nvSpPr>
            <p:cNvPr id="120846" name="Line 14"/>
            <p:cNvSpPr>
              <a:spLocks noChangeShapeType="1"/>
            </p:cNvSpPr>
            <p:nvPr/>
          </p:nvSpPr>
          <p:spPr bwMode="auto">
            <a:xfrm flipV="1">
              <a:off x="3456" y="2352"/>
              <a:ext cx="1344" cy="1344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20847" name="Line 15"/>
            <p:cNvSpPr>
              <a:spLocks noChangeShapeType="1"/>
            </p:cNvSpPr>
            <p:nvPr/>
          </p:nvSpPr>
          <p:spPr bwMode="auto">
            <a:xfrm flipV="1">
              <a:off x="3936" y="2352"/>
              <a:ext cx="480" cy="1344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20848" name="Text Box 16"/>
            <p:cNvSpPr txBox="1">
              <a:spLocks noChangeArrowheads="1"/>
            </p:cNvSpPr>
            <p:nvPr/>
          </p:nvSpPr>
          <p:spPr bwMode="auto">
            <a:xfrm>
              <a:off x="4646" y="2455"/>
              <a:ext cx="36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cs-CZ" sz="1400">
                  <a:latin typeface="Arial" charset="0"/>
                </a:rPr>
                <a:t>L = 0</a:t>
              </a:r>
            </a:p>
          </p:txBody>
        </p:sp>
        <p:sp>
          <p:nvSpPr>
            <p:cNvPr id="120849" name="Text Box 17"/>
            <p:cNvSpPr txBox="1">
              <a:spLocks noChangeArrowheads="1"/>
            </p:cNvSpPr>
            <p:nvPr/>
          </p:nvSpPr>
          <p:spPr bwMode="auto">
            <a:xfrm>
              <a:off x="4080" y="3264"/>
              <a:ext cx="52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cs-CZ" sz="1400">
                  <a:latin typeface="Arial" charset="0"/>
                </a:rPr>
                <a:t>L = 50%</a:t>
              </a:r>
            </a:p>
          </p:txBody>
        </p:sp>
      </p:grp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0122FC0-4CB0-454D-BC5C-36B86600E3A4}" type="slidenum">
              <a:rPr lang="en-US"/>
              <a:pPr/>
              <a:t>54</a:t>
            </a:fld>
            <a:endParaRPr 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Basics of Capital Budgeting</a:t>
            </a: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u="sng"/>
              <a:t>Generate ideas</a:t>
            </a:r>
            <a:endParaRPr lang="en-US" sz="2800"/>
          </a:p>
          <a:p>
            <a:r>
              <a:rPr lang="en-US" sz="2800"/>
              <a:t>Estimate the expected </a:t>
            </a:r>
            <a:r>
              <a:rPr lang="en-US" sz="2800">
                <a:solidFill>
                  <a:schemeClr val="accent2"/>
                </a:solidFill>
              </a:rPr>
              <a:t>future cash flows</a:t>
            </a:r>
            <a:r>
              <a:rPr lang="en-US" sz="2800"/>
              <a:t> from the project.</a:t>
            </a:r>
          </a:p>
          <a:p>
            <a:r>
              <a:rPr lang="en-US" sz="2800"/>
              <a:t>Assess the risk and determine a </a:t>
            </a:r>
            <a:r>
              <a:rPr lang="en-US" sz="2800">
                <a:solidFill>
                  <a:schemeClr val="accent2"/>
                </a:solidFill>
              </a:rPr>
              <a:t>required return</a:t>
            </a:r>
            <a:r>
              <a:rPr lang="en-US" sz="2800"/>
              <a:t> </a:t>
            </a:r>
            <a:r>
              <a:rPr lang="en-US" sz="2800" b="0" i="1"/>
              <a:t>(cost of capital, hurdle rate, discount rate)</a:t>
            </a:r>
            <a:r>
              <a:rPr lang="en-US" sz="2800"/>
              <a:t>.</a:t>
            </a:r>
          </a:p>
          <a:p>
            <a:r>
              <a:rPr lang="en-US" sz="2800"/>
              <a:t>Compute present value of cash flows; if project has a </a:t>
            </a:r>
            <a:r>
              <a:rPr lang="en-US" sz="2800">
                <a:solidFill>
                  <a:schemeClr val="accent2"/>
                </a:solidFill>
              </a:rPr>
              <a:t>positive NPV</a:t>
            </a:r>
            <a:r>
              <a:rPr lang="en-US" sz="2800"/>
              <a:t>, it creates value =&gt; should be accepted.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0" u="sng"/>
              <a:t>Alt.</a:t>
            </a:r>
            <a:r>
              <a:rPr lang="en-US" sz="2400" b="0"/>
              <a:t>: Find market price or compare with similar asset</a:t>
            </a: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7096125" y="533400"/>
            <a:ext cx="1760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Chapter </a:t>
            </a:r>
            <a:r>
              <a:rPr lang="cs-CZ" b="1">
                <a:latin typeface="Arial" charset="0"/>
              </a:rPr>
              <a:t>10</a:t>
            </a:r>
            <a:endParaRPr lang="en-US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F111CB-969A-4A54-A70F-7EEF48181922}" type="slidenum">
              <a:rPr lang="en-US"/>
              <a:pPr/>
              <a:t>55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Projects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Capital budgeting projects include:</a:t>
            </a:r>
          </a:p>
          <a:p>
            <a:pPr lvl="1"/>
            <a:r>
              <a:rPr lang="en-US"/>
              <a:t>New products and new businesses</a:t>
            </a:r>
          </a:p>
          <a:p>
            <a:pPr lvl="1"/>
            <a:r>
              <a:rPr lang="en-US"/>
              <a:t>Maintenance projects</a:t>
            </a:r>
          </a:p>
          <a:p>
            <a:pPr lvl="1"/>
            <a:r>
              <a:rPr lang="en-US"/>
              <a:t>Cost saving/ revenue enhancement</a:t>
            </a:r>
          </a:p>
          <a:p>
            <a:pPr lvl="1"/>
            <a:r>
              <a:rPr lang="en-US"/>
              <a:t>Capacity expansion</a:t>
            </a:r>
          </a:p>
          <a:p>
            <a:pPr lvl="1"/>
            <a:r>
              <a:rPr lang="en-US"/>
              <a:t>Projects required by regulation/ policy</a:t>
            </a:r>
          </a:p>
          <a:p>
            <a:r>
              <a:rPr lang="en-US">
                <a:solidFill>
                  <a:schemeClr val="accent2"/>
                </a:solidFill>
              </a:rPr>
              <a:t>Independent</a:t>
            </a:r>
            <a:r>
              <a:rPr lang="en-US"/>
              <a:t>/</a:t>
            </a:r>
            <a:r>
              <a:rPr lang="en-US">
                <a:solidFill>
                  <a:schemeClr val="accent2"/>
                </a:solidFill>
              </a:rPr>
              <a:t>Exclusive</a:t>
            </a:r>
            <a:r>
              <a:rPr lang="en-US"/>
              <a:t> Projects</a:t>
            </a:r>
          </a:p>
          <a:p>
            <a:r>
              <a:rPr lang="en-US">
                <a:solidFill>
                  <a:schemeClr val="accent2"/>
                </a:solidFill>
              </a:rPr>
              <a:t>Conventional</a:t>
            </a:r>
            <a:r>
              <a:rPr lang="en-US"/>
              <a:t>/</a:t>
            </a:r>
            <a:r>
              <a:rPr lang="en-US">
                <a:solidFill>
                  <a:schemeClr val="accent2"/>
                </a:solidFill>
              </a:rPr>
              <a:t>Nonnormal</a:t>
            </a:r>
            <a:r>
              <a:rPr lang="en-US"/>
              <a:t> Cash Flows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bldLvl="2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4C239C-810F-4110-B031-36661B387D12}" type="slidenum">
              <a:rPr lang="en-US"/>
              <a:pPr/>
              <a:t>56</a:t>
            </a:fld>
            <a:endParaRPr 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Alternative Budgeting Measures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Net Present Value</a:t>
            </a:r>
          </a:p>
          <a:p>
            <a:r>
              <a:rPr lang="en-US"/>
              <a:t>Internal Rate of Return </a:t>
            </a:r>
            <a:r>
              <a:rPr lang="en-US" sz="2800" b="0" i="1"/>
              <a:t>(=Expected Rtrn)</a:t>
            </a:r>
            <a:endParaRPr lang="en-US"/>
          </a:p>
          <a:p>
            <a:r>
              <a:rPr lang="en-US"/>
              <a:t>Profitability Index</a:t>
            </a:r>
          </a:p>
          <a:p>
            <a:r>
              <a:rPr lang="en-US"/>
              <a:t>Modified </a:t>
            </a:r>
            <a:r>
              <a:rPr lang="en-US" i="1"/>
              <a:t>IRR</a:t>
            </a:r>
            <a:r>
              <a:rPr lang="en-US"/>
              <a:t> </a:t>
            </a:r>
            <a:r>
              <a:rPr lang="en-US" b="0" i="1"/>
              <a:t>(includes cost of capital)</a:t>
            </a:r>
            <a:endParaRPr lang="en-US"/>
          </a:p>
          <a:p>
            <a:r>
              <a:rPr lang="en-US"/>
              <a:t>Payback</a:t>
            </a:r>
            <a:r>
              <a:rPr lang="cs-CZ"/>
              <a:t> </a:t>
            </a:r>
            <a:r>
              <a:rPr lang="cs-CZ" b="0"/>
              <a:t>... ignores time value of money and cash flows beyond payback</a:t>
            </a:r>
            <a:endParaRPr lang="en-US" b="0"/>
          </a:p>
          <a:p>
            <a:r>
              <a:rPr lang="en-US"/>
              <a:t>Discounted Payback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0D461-7E0B-44EF-82FA-49C2DCBB1D96}" type="slidenum">
              <a:rPr lang="en-US"/>
              <a:pPr/>
              <a:t>57</a:t>
            </a:fld>
            <a:endParaRPr lang="en-US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Investment Criteria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19400"/>
            <a:ext cx="7772400" cy="3124200"/>
          </a:xfrm>
        </p:spPr>
        <p:txBody>
          <a:bodyPr/>
          <a:lstStyle/>
          <a:p>
            <a:r>
              <a:rPr lang="en-US" sz="2800" i="1"/>
              <a:t>PB</a:t>
            </a:r>
            <a:r>
              <a:rPr lang="en-US" sz="2800"/>
              <a:t> = 2 + (10,000/30,000) = </a:t>
            </a:r>
            <a:r>
              <a:rPr lang="en-US" sz="2800">
                <a:solidFill>
                  <a:schemeClr val="hlink"/>
                </a:solidFill>
              </a:rPr>
              <a:t>2.3 years</a:t>
            </a:r>
            <a:endParaRPr lang="en-US" sz="2800"/>
          </a:p>
          <a:p>
            <a:r>
              <a:rPr lang="en-US" sz="2800" i="1"/>
              <a:t>DPB</a:t>
            </a:r>
            <a:r>
              <a:rPr lang="en-US" sz="2800"/>
              <a:t> = 2 + (17,934/22,539) = </a:t>
            </a:r>
            <a:r>
              <a:rPr lang="en-US" sz="2800">
                <a:solidFill>
                  <a:schemeClr val="hlink"/>
                </a:solidFill>
              </a:rPr>
              <a:t>2.8 years</a:t>
            </a:r>
            <a:endParaRPr lang="en-US" sz="2800"/>
          </a:p>
          <a:p>
            <a:r>
              <a:rPr lang="en-US" sz="2800" i="1"/>
              <a:t>NPV</a:t>
            </a:r>
            <a:r>
              <a:rPr lang="en-US" sz="2800"/>
              <a:t> = ΣDCF = </a:t>
            </a:r>
            <a:r>
              <a:rPr lang="en-US" sz="2800">
                <a:solidFill>
                  <a:schemeClr val="hlink"/>
                </a:solidFill>
              </a:rPr>
              <a:t>$18.266</a:t>
            </a:r>
            <a:endParaRPr lang="en-US" sz="2800"/>
          </a:p>
          <a:p>
            <a:r>
              <a:rPr lang="en-US" sz="2800" i="1"/>
              <a:t>PI</a:t>
            </a:r>
            <a:r>
              <a:rPr lang="en-US" sz="2800"/>
              <a:t> = ΣDCF</a:t>
            </a:r>
            <a:r>
              <a:rPr lang="en-US" sz="2800" baseline="-25000"/>
              <a:t>[1-4]</a:t>
            </a:r>
            <a:r>
              <a:rPr lang="en-US" sz="2800"/>
              <a:t> / |CF</a:t>
            </a:r>
            <a:r>
              <a:rPr lang="en-US" sz="2800" baseline="-25000"/>
              <a:t>0</a:t>
            </a:r>
            <a:r>
              <a:rPr lang="en-US" sz="2800"/>
              <a:t>| = </a:t>
            </a:r>
            <a:r>
              <a:rPr lang="en-US" sz="2800">
                <a:solidFill>
                  <a:schemeClr val="hlink"/>
                </a:solidFill>
              </a:rPr>
              <a:t>1.26</a:t>
            </a:r>
            <a:endParaRPr lang="en-US" sz="2800"/>
          </a:p>
          <a:p>
            <a:r>
              <a:rPr lang="en-US" sz="2800" i="1"/>
              <a:t>IRR</a:t>
            </a:r>
            <a:r>
              <a:rPr lang="en-US" sz="2800"/>
              <a:t> = </a:t>
            </a:r>
            <a:r>
              <a:rPr lang="en-US" sz="2800">
                <a:solidFill>
                  <a:schemeClr val="hlink"/>
                </a:solidFill>
              </a:rPr>
              <a:t>22.24%</a:t>
            </a:r>
          </a:p>
          <a:p>
            <a:r>
              <a:rPr lang="en-US" sz="2800" i="1"/>
              <a:t>MIRR</a:t>
            </a:r>
            <a:r>
              <a:rPr lang="en-US" sz="2800"/>
              <a:t> = (129,230/70,000)</a:t>
            </a:r>
            <a:r>
              <a:rPr lang="en-US" sz="2800" baseline="30000"/>
              <a:t>1/4</a:t>
            </a:r>
            <a:r>
              <a:rPr lang="en-US" sz="2800"/>
              <a:t> - 1 = </a:t>
            </a:r>
            <a:r>
              <a:rPr lang="en-US" sz="2800">
                <a:solidFill>
                  <a:schemeClr val="hlink"/>
                </a:solidFill>
              </a:rPr>
              <a:t>16.56%</a:t>
            </a:r>
            <a:endParaRPr lang="en-US" sz="2800"/>
          </a:p>
        </p:txBody>
      </p:sp>
      <p:sp>
        <p:nvSpPr>
          <p:cNvPr id="80900" name="AutoShape 4"/>
          <p:cNvSpPr>
            <a:spLocks/>
          </p:cNvSpPr>
          <p:nvPr/>
        </p:nvSpPr>
        <p:spPr bwMode="auto">
          <a:xfrm>
            <a:off x="6781800" y="536575"/>
            <a:ext cx="1676400" cy="528638"/>
          </a:xfrm>
          <a:prstGeom prst="borderCallout1">
            <a:avLst>
              <a:gd name="adj1" fmla="val -14417"/>
              <a:gd name="adj2" fmla="val 93181"/>
              <a:gd name="adj3" fmla="val -14417"/>
              <a:gd name="adj4" fmla="val -16780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>
                <a:solidFill>
                  <a:schemeClr val="tx2"/>
                </a:solidFill>
                <a:latin typeface="Arial" charset="0"/>
              </a:rPr>
              <a:t>Problem</a:t>
            </a:r>
            <a:endParaRPr lang="en-US" sz="2800">
              <a:solidFill>
                <a:schemeClr val="tx2"/>
              </a:solidFill>
              <a:latin typeface="Arial" charset="0"/>
            </a:endParaRPr>
          </a:p>
        </p:txBody>
      </p:sp>
      <p:graphicFrame>
        <p:nvGraphicFramePr>
          <p:cNvPr id="198656" name="Object 0"/>
          <p:cNvGraphicFramePr>
            <a:graphicFrameLocks noChangeAspect="1"/>
          </p:cNvGraphicFramePr>
          <p:nvPr/>
        </p:nvGraphicFramePr>
        <p:xfrm>
          <a:off x="690563" y="1444625"/>
          <a:ext cx="7421562" cy="1382713"/>
        </p:xfrm>
        <a:graphic>
          <a:graphicData uri="http://schemas.openxmlformats.org/presentationml/2006/ole">
            <p:oleObj spid="_x0000_s198656" name="dokument" r:id="rId3" imgW="7546320" imgH="140976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8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8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98A6FE-4A92-41A3-BD53-3D3E20ED1ECE}" type="slidenum">
              <a:rPr lang="en-US"/>
              <a:pPr/>
              <a:t>58</a:t>
            </a:fld>
            <a:endParaRPr 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Issues</a:t>
            </a:r>
            <a:endParaRPr lang="en-US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i="1"/>
              <a:t>IRR</a:t>
            </a:r>
            <a:r>
              <a:rPr lang="en-US" sz="2800"/>
              <a:t> brings same results as </a:t>
            </a:r>
            <a:r>
              <a:rPr lang="en-US" sz="2800" i="1"/>
              <a:t>NPV</a:t>
            </a:r>
            <a:r>
              <a:rPr lang="en-US" sz="2800"/>
              <a:t> with </a:t>
            </a:r>
            <a:r>
              <a:rPr lang="en-US" sz="2800">
                <a:solidFill>
                  <a:schemeClr val="bg2"/>
                </a:solidFill>
              </a:rPr>
              <a:t>independent</a:t>
            </a:r>
            <a:r>
              <a:rPr lang="en-US" sz="2800"/>
              <a:t> and </a:t>
            </a:r>
            <a:r>
              <a:rPr lang="en-US" sz="2800">
                <a:solidFill>
                  <a:schemeClr val="bg2"/>
                </a:solidFill>
              </a:rPr>
              <a:t>conventional</a:t>
            </a:r>
            <a:r>
              <a:rPr lang="en-US" sz="2800"/>
              <a:t> projects</a:t>
            </a:r>
            <a:r>
              <a:rPr lang="cs-CZ" sz="2800"/>
              <a:t> only</a:t>
            </a:r>
          </a:p>
          <a:p>
            <a:pPr>
              <a:lnSpc>
                <a:spcPct val="90000"/>
              </a:lnSpc>
            </a:pPr>
            <a:r>
              <a:rPr lang="cs-CZ" sz="2800"/>
              <a:t>Unequal lives of exclusive projects, e.g. replacement projects ... use </a:t>
            </a:r>
            <a:r>
              <a:rPr lang="cs-CZ" sz="2800">
                <a:solidFill>
                  <a:schemeClr val="bg2"/>
                </a:solidFill>
              </a:rPr>
              <a:t>common horizon calculation</a:t>
            </a:r>
            <a:r>
              <a:rPr lang="cs-CZ" sz="2800"/>
              <a:t> or </a:t>
            </a:r>
            <a:r>
              <a:rPr lang="cs-CZ" sz="2800">
                <a:solidFill>
                  <a:schemeClr val="bg2"/>
                </a:solidFill>
              </a:rPr>
              <a:t>Equivalent Annual Annuities</a:t>
            </a:r>
            <a:r>
              <a:rPr lang="cs-CZ" sz="2800"/>
              <a:t> </a:t>
            </a:r>
            <a:r>
              <a:rPr lang="cs-CZ" sz="2800" b="0"/>
              <a:t>(</a:t>
            </a:r>
            <a:r>
              <a:rPr lang="en-US" sz="2800" b="0" i="1"/>
              <a:t>EAA</a:t>
            </a:r>
            <a:r>
              <a:rPr lang="en-US" sz="2800" b="0"/>
              <a:t> = </a:t>
            </a:r>
            <a:r>
              <a:rPr lang="en-US" sz="2800" b="0" i="1"/>
              <a:t>NPV</a:t>
            </a:r>
            <a:r>
              <a:rPr lang="en-US" sz="2800" b="0"/>
              <a:t>[</a:t>
            </a:r>
            <a:r>
              <a:rPr lang="en-US" sz="2800" b="0" i="1"/>
              <a:t>r</a:t>
            </a:r>
            <a:r>
              <a:rPr lang="en-US" sz="2800" b="0"/>
              <a:t>(1+</a:t>
            </a:r>
            <a:r>
              <a:rPr lang="en-US" sz="2800" b="0" i="1"/>
              <a:t>r</a:t>
            </a:r>
            <a:r>
              <a:rPr lang="en-US" sz="2800" b="0"/>
              <a:t>)</a:t>
            </a:r>
            <a:r>
              <a:rPr lang="en-US" sz="2800" b="0" baseline="30000"/>
              <a:t>n</a:t>
            </a:r>
            <a:r>
              <a:rPr lang="en-US" sz="2800" b="0"/>
              <a:t>/(1+</a:t>
            </a:r>
            <a:r>
              <a:rPr lang="en-US" sz="2800" b="0" i="1"/>
              <a:t>r</a:t>
            </a:r>
            <a:r>
              <a:rPr lang="en-US" sz="2800" b="0"/>
              <a:t>)</a:t>
            </a:r>
            <a:r>
              <a:rPr lang="en-US" sz="2800" b="0" baseline="30000"/>
              <a:t>n</a:t>
            </a:r>
            <a:r>
              <a:rPr lang="en-US" sz="2800" b="0"/>
              <a:t>-1]</a:t>
            </a:r>
            <a:r>
              <a:rPr lang="cs-CZ" sz="2800" b="0"/>
              <a:t>)</a:t>
            </a:r>
          </a:p>
          <a:p>
            <a:pPr>
              <a:lnSpc>
                <a:spcPct val="90000"/>
              </a:lnSpc>
            </a:pPr>
            <a:r>
              <a:rPr lang="cs-CZ" sz="2800"/>
              <a:t>It is realistic to assume some kind of capital budget constraint ... use </a:t>
            </a:r>
            <a:r>
              <a:rPr lang="cs-CZ" sz="2800">
                <a:solidFill>
                  <a:schemeClr val="bg2"/>
                </a:solidFill>
              </a:rPr>
              <a:t>artificially high discount rate</a:t>
            </a:r>
            <a:r>
              <a:rPr lang="cs-CZ" sz="2800"/>
              <a:t> or </a:t>
            </a:r>
            <a:r>
              <a:rPr lang="cs-CZ" sz="2800">
                <a:solidFill>
                  <a:schemeClr val="bg2"/>
                </a:solidFill>
              </a:rPr>
              <a:t>capital rationing</a:t>
            </a:r>
            <a:r>
              <a:rPr lang="cs-CZ" sz="2800"/>
              <a:t> (e.g. ranking by Profitability Index)</a:t>
            </a:r>
            <a:endParaRPr lang="en-US" sz="280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19EB08-5494-4A65-99EE-A63F4D37135B}" type="slidenum">
              <a:rPr lang="en-US"/>
              <a:pPr/>
              <a:t>59</a:t>
            </a:fld>
            <a:endParaRPr 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Estimating</a:t>
            </a:r>
            <a:r>
              <a:rPr lang="en-US"/>
              <a:t> Cash Flows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Cash flow </a:t>
            </a:r>
            <a:r>
              <a:rPr lang="en-US" b="0">
                <a:sym typeface="Symbol" pitchFamily="18" charset="2"/>
              </a:rPr>
              <a:t></a:t>
            </a:r>
            <a:r>
              <a:rPr lang="en-US"/>
              <a:t> income </a:t>
            </a:r>
            <a:r>
              <a:rPr lang="en-US" i="1"/>
              <a:t>(includes e.g. depreciation, ignores time value)</a:t>
            </a:r>
            <a:endParaRPr lang="en-US"/>
          </a:p>
          <a:p>
            <a:r>
              <a:rPr lang="en-US"/>
              <a:t>Measure on </a:t>
            </a:r>
            <a:r>
              <a:rPr lang="en-US">
                <a:solidFill>
                  <a:schemeClr val="accent2"/>
                </a:solidFill>
              </a:rPr>
              <a:t>incremental</a:t>
            </a:r>
            <a:r>
              <a:rPr lang="en-US"/>
              <a:t> </a:t>
            </a:r>
            <a:r>
              <a:rPr lang="en-US" i="1"/>
              <a:t>(marginal)</a:t>
            </a:r>
            <a:r>
              <a:rPr lang="en-US"/>
              <a:t> basis</a:t>
            </a:r>
          </a:p>
          <a:p>
            <a:r>
              <a:rPr lang="en-US"/>
              <a:t>Only </a:t>
            </a:r>
            <a:r>
              <a:rPr lang="en-US">
                <a:solidFill>
                  <a:schemeClr val="accent2"/>
                </a:solidFill>
              </a:rPr>
              <a:t>future</a:t>
            </a:r>
            <a:r>
              <a:rPr lang="en-US"/>
              <a:t> expenditures/revenues are relevant </a:t>
            </a:r>
            <a:r>
              <a:rPr lang="en-US" i="1"/>
              <a:t>(avoid </a:t>
            </a:r>
            <a:r>
              <a:rPr lang="en-US" i="1">
                <a:solidFill>
                  <a:schemeClr val="accent2"/>
                </a:solidFill>
              </a:rPr>
              <a:t>sunk costs</a:t>
            </a:r>
            <a:r>
              <a:rPr lang="en-US" i="1"/>
              <a:t>)</a:t>
            </a:r>
            <a:endParaRPr lang="en-US"/>
          </a:p>
          <a:p>
            <a:r>
              <a:rPr lang="en-US"/>
              <a:t>Include </a:t>
            </a:r>
            <a:r>
              <a:rPr lang="en-US">
                <a:solidFill>
                  <a:schemeClr val="accent2"/>
                </a:solidFill>
              </a:rPr>
              <a:t>taxes</a:t>
            </a:r>
            <a:r>
              <a:rPr lang="en-US"/>
              <a:t>; not </a:t>
            </a:r>
            <a:r>
              <a:rPr lang="en-US">
                <a:solidFill>
                  <a:schemeClr val="accent2"/>
                </a:solidFill>
              </a:rPr>
              <a:t>financing costs</a:t>
            </a:r>
            <a:r>
              <a:rPr lang="en-US"/>
              <a:t> </a:t>
            </a:r>
            <a:r>
              <a:rPr lang="en-US" i="1"/>
              <a:t>(they are reflected in cost of capital)</a:t>
            </a:r>
            <a:endParaRPr lang="en-US"/>
          </a:p>
        </p:txBody>
      </p:sp>
      <p:sp>
        <p:nvSpPr>
          <p:cNvPr id="95237" name="Text Box 5"/>
          <p:cNvSpPr txBox="1">
            <a:spLocks noChangeArrowheads="1"/>
          </p:cNvSpPr>
          <p:nvPr/>
        </p:nvSpPr>
        <p:spPr bwMode="auto">
          <a:xfrm>
            <a:off x="6926263" y="457200"/>
            <a:ext cx="1760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Chapter 1</a:t>
            </a:r>
            <a:r>
              <a:rPr lang="cs-CZ" b="1">
                <a:latin typeface="Arial" charset="0"/>
              </a:rPr>
              <a:t>1</a:t>
            </a:r>
            <a:endParaRPr lang="en-US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801149-6179-4A9F-A792-0204382240B0}" type="slidenum">
              <a:rPr lang="en-US"/>
              <a:pPr/>
              <a:t>6</a:t>
            </a:fld>
            <a:endParaRPr lang="en-US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Limitations of Accounting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Why don’t shares trade at Book Val.? </a:t>
            </a:r>
          </a:p>
          <a:p>
            <a:r>
              <a:rPr lang="en-US"/>
              <a:t>Market×Book Value of Assets/Liabs</a:t>
            </a:r>
          </a:p>
          <a:p>
            <a:pPr lvl="1"/>
            <a:r>
              <a:rPr lang="en-US" sz="2800"/>
              <a:t>Historical Accounting </a:t>
            </a:r>
            <a:r>
              <a:rPr lang="en-US" sz="2800" i="1"/>
              <a:t>(depreciation)</a:t>
            </a:r>
            <a:endParaRPr lang="en-US" sz="2800"/>
          </a:p>
          <a:p>
            <a:pPr lvl="1"/>
            <a:r>
              <a:rPr lang="en-US" sz="2800"/>
              <a:t>Inflation </a:t>
            </a:r>
            <a:r>
              <a:rPr lang="en-US" sz="2800" i="1"/>
              <a:t>(value benchmarks have changed)</a:t>
            </a:r>
            <a:endParaRPr lang="en-US" sz="2800"/>
          </a:p>
          <a:p>
            <a:pPr lvl="1"/>
            <a:r>
              <a:rPr lang="en-US" sz="2800"/>
              <a:t>Liquidity </a:t>
            </a:r>
            <a:r>
              <a:rPr lang="en-US" sz="2800" i="1"/>
              <a:t>(can it readily be sold?)</a:t>
            </a:r>
            <a:endParaRPr lang="en-US" sz="2800"/>
          </a:p>
          <a:p>
            <a:pPr lvl="1"/>
            <a:r>
              <a:rPr lang="en-US" sz="2800"/>
              <a:t>Time Value of Money </a:t>
            </a:r>
            <a:r>
              <a:rPr lang="en-US" sz="2800" i="1"/>
              <a:t>(relates to Maturity and Terms)</a:t>
            </a:r>
          </a:p>
          <a:p>
            <a:pPr lvl="1">
              <a:buFont typeface="Wingdings" pitchFamily="2" charset="2"/>
              <a:buNone/>
            </a:pPr>
            <a:r>
              <a:rPr lang="en-US" sz="2800" i="1" u="sng"/>
              <a:t>Note</a:t>
            </a:r>
            <a:r>
              <a:rPr lang="en-US" sz="2800" i="1"/>
              <a:t>: Finance prefers to deal with cash flows in a time perspective.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 build="p" bldLvl="2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73E7BF-EE0F-44DC-84F5-E95658485CF8}" type="slidenum">
              <a:rPr lang="en-US"/>
              <a:pPr/>
              <a:t>60</a:t>
            </a:fld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Budgeting Cash Flows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Net Initial Investment Outlay</a:t>
            </a:r>
          </a:p>
          <a:p>
            <a:pPr lvl="1"/>
            <a:r>
              <a:rPr lang="en-US"/>
              <a:t>new assets purchase, old assets sale, increase in net working capital</a:t>
            </a:r>
          </a:p>
          <a:p>
            <a:r>
              <a:rPr lang="en-US"/>
              <a:t>Net Operating Cash Flow</a:t>
            </a:r>
          </a:p>
          <a:p>
            <a:r>
              <a:rPr lang="en-US"/>
              <a:t>Nonoperating Cash Flows</a:t>
            </a:r>
          </a:p>
          <a:p>
            <a:pPr lvl="1"/>
            <a:r>
              <a:rPr lang="en-US"/>
              <a:t>overhauls, changes in working capital</a:t>
            </a:r>
          </a:p>
          <a:p>
            <a:r>
              <a:rPr lang="en-US"/>
              <a:t>Net Salvage </a:t>
            </a:r>
            <a:r>
              <a:rPr lang="en-US" b="0" i="1"/>
              <a:t>(Termination)</a:t>
            </a:r>
            <a:r>
              <a:rPr lang="en-US"/>
              <a:t> Value</a:t>
            </a:r>
          </a:p>
          <a:p>
            <a:r>
              <a:rPr lang="en-US"/>
              <a:t>Tax Adjustment </a:t>
            </a:r>
            <a:r>
              <a:rPr lang="en-US" sz="2800" b="0" i="1"/>
              <a:t>(Capitalizing×Expensing)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9DB875-6AB6-4A06-9230-A801D6321294}" type="slidenum">
              <a:rPr lang="en-US"/>
              <a:pPr/>
              <a:t>61</a:t>
            </a:fld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Est.</a:t>
            </a:r>
            <a:r>
              <a:rPr lang="en-US"/>
              <a:t> Cash Flows</a:t>
            </a:r>
          </a:p>
        </p:txBody>
      </p:sp>
      <p:sp>
        <p:nvSpPr>
          <p:cNvPr id="41989" name="AutoShape 5"/>
          <p:cNvSpPr>
            <a:spLocks/>
          </p:cNvSpPr>
          <p:nvPr/>
        </p:nvSpPr>
        <p:spPr bwMode="auto">
          <a:xfrm>
            <a:off x="5334000" y="500063"/>
            <a:ext cx="3124200" cy="528637"/>
          </a:xfrm>
          <a:prstGeom prst="borderCallout1">
            <a:avLst>
              <a:gd name="adj1" fmla="val -14245"/>
              <a:gd name="adj2" fmla="val 96343"/>
              <a:gd name="adj3" fmla="val -14245"/>
              <a:gd name="adj4" fmla="val -436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>
                <a:solidFill>
                  <a:schemeClr val="tx2"/>
                </a:solidFill>
                <a:latin typeface="Arial" charset="0"/>
              </a:rPr>
              <a:t>Problems 11-1,2,3</a:t>
            </a:r>
            <a:endParaRPr lang="en-US" sz="280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0DECD0-C793-4BC6-B08D-1EF6727C811C}" type="slidenum">
              <a:rPr lang="en-US"/>
              <a:pPr/>
              <a:t>62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Budgeting Cash Flows</a:t>
            </a:r>
          </a:p>
        </p:txBody>
      </p:sp>
      <p:sp>
        <p:nvSpPr>
          <p:cNvPr id="51204" name="AutoShape 4"/>
          <p:cNvSpPr>
            <a:spLocks/>
          </p:cNvSpPr>
          <p:nvPr/>
        </p:nvSpPr>
        <p:spPr bwMode="auto">
          <a:xfrm>
            <a:off x="6019800" y="438150"/>
            <a:ext cx="2438400" cy="528638"/>
          </a:xfrm>
          <a:prstGeom prst="borderCallout1">
            <a:avLst>
              <a:gd name="adj1" fmla="val -15486"/>
              <a:gd name="adj2" fmla="val 95315"/>
              <a:gd name="adj3" fmla="val -15486"/>
              <a:gd name="adj4" fmla="val -8411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>
                <a:solidFill>
                  <a:schemeClr val="tx2"/>
                </a:solidFill>
                <a:latin typeface="Arial" charset="0"/>
              </a:rPr>
              <a:t>Problem 11-9</a:t>
            </a:r>
            <a:endParaRPr lang="en-US" sz="280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609600" y="4740275"/>
            <a:ext cx="82296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i="1">
                <a:latin typeface="Arial" charset="0"/>
              </a:rPr>
              <a:t>NPV</a:t>
            </a:r>
            <a:r>
              <a:rPr lang="en-US" b="1">
                <a:latin typeface="Arial" charset="0"/>
              </a:rPr>
              <a:t>= - </a:t>
            </a:r>
            <a:r>
              <a:rPr lang="cs-CZ" b="1">
                <a:latin typeface="Arial" charset="0"/>
              </a:rPr>
              <a:t>7,160</a:t>
            </a:r>
            <a:r>
              <a:rPr lang="en-US" b="1">
                <a:latin typeface="Arial" charset="0"/>
              </a:rPr>
              <a:t> + </a:t>
            </a:r>
            <a:r>
              <a:rPr lang="cs-CZ" b="1">
                <a:latin typeface="Arial" charset="0"/>
              </a:rPr>
              <a:t>2,000</a:t>
            </a:r>
            <a:r>
              <a:rPr lang="en-US" b="1">
                <a:latin typeface="Arial" charset="0"/>
              </a:rPr>
              <a:t>/1.1</a:t>
            </a:r>
            <a:r>
              <a:rPr lang="cs-CZ" b="1">
                <a:latin typeface="Arial" charset="0"/>
              </a:rPr>
              <a:t>5</a:t>
            </a:r>
            <a:r>
              <a:rPr lang="en-US" b="1">
                <a:latin typeface="Arial" charset="0"/>
              </a:rPr>
              <a:t> + </a:t>
            </a:r>
            <a:r>
              <a:rPr lang="cs-CZ" b="1">
                <a:latin typeface="Arial" charset="0"/>
              </a:rPr>
              <a:t>2,384</a:t>
            </a:r>
            <a:r>
              <a:rPr lang="en-US" b="1">
                <a:latin typeface="Arial" charset="0"/>
              </a:rPr>
              <a:t>/1.1</a:t>
            </a:r>
            <a:r>
              <a:rPr lang="cs-CZ" b="1">
                <a:latin typeface="Arial" charset="0"/>
              </a:rPr>
              <a:t>5</a:t>
            </a:r>
            <a:r>
              <a:rPr lang="en-US" b="1" baseline="30000">
                <a:latin typeface="Arial" charset="0"/>
              </a:rPr>
              <a:t>2</a:t>
            </a:r>
            <a:r>
              <a:rPr lang="en-US" b="1">
                <a:latin typeface="Arial" charset="0"/>
              </a:rPr>
              <a:t> + </a:t>
            </a:r>
            <a:r>
              <a:rPr lang="cs-CZ" b="1">
                <a:latin typeface="Arial" charset="0"/>
              </a:rPr>
              <a:t>1,968</a:t>
            </a:r>
            <a:r>
              <a:rPr lang="en-US" b="1">
                <a:latin typeface="Arial" charset="0"/>
              </a:rPr>
              <a:t>/1.1</a:t>
            </a:r>
            <a:r>
              <a:rPr lang="cs-CZ" b="1" baseline="30000">
                <a:latin typeface="Arial" charset="0"/>
              </a:rPr>
              <a:t>3</a:t>
            </a:r>
            <a:r>
              <a:rPr lang="en-US" b="1">
                <a:latin typeface="Arial" charset="0"/>
              </a:rPr>
              <a:t> + </a:t>
            </a:r>
            <a:r>
              <a:rPr lang="cs-CZ" b="1">
                <a:latin typeface="Arial" charset="0"/>
              </a:rPr>
              <a:t>1,744</a:t>
            </a:r>
            <a:r>
              <a:rPr lang="en-US" b="1">
                <a:latin typeface="Arial" charset="0"/>
              </a:rPr>
              <a:t>/1.1</a:t>
            </a:r>
            <a:r>
              <a:rPr lang="cs-CZ" b="1">
                <a:latin typeface="Arial" charset="0"/>
              </a:rPr>
              <a:t>5</a:t>
            </a:r>
            <a:r>
              <a:rPr lang="cs-CZ" b="1" baseline="30000">
                <a:latin typeface="Arial" charset="0"/>
              </a:rPr>
              <a:t>4</a:t>
            </a:r>
            <a:r>
              <a:rPr lang="en-US" b="1">
                <a:latin typeface="Arial" charset="0"/>
              </a:rPr>
              <a:t> </a:t>
            </a:r>
            <a:r>
              <a:rPr lang="cs-CZ" b="1">
                <a:latin typeface="Arial" charset="0"/>
              </a:rPr>
              <a:t>+ 1,712</a:t>
            </a:r>
            <a:r>
              <a:rPr lang="en-US" b="1">
                <a:latin typeface="Arial" charset="0"/>
              </a:rPr>
              <a:t>/1.1</a:t>
            </a:r>
            <a:r>
              <a:rPr lang="cs-CZ" b="1">
                <a:latin typeface="Arial" charset="0"/>
              </a:rPr>
              <a:t>5</a:t>
            </a:r>
            <a:r>
              <a:rPr lang="cs-CZ" b="1" baseline="30000">
                <a:latin typeface="Arial" charset="0"/>
              </a:rPr>
              <a:t>5</a:t>
            </a:r>
            <a:r>
              <a:rPr lang="en-US" b="1">
                <a:latin typeface="Arial" charset="0"/>
              </a:rPr>
              <a:t> </a:t>
            </a:r>
            <a:r>
              <a:rPr lang="cs-CZ" b="1">
                <a:latin typeface="Arial" charset="0"/>
              </a:rPr>
              <a:t>+ 3,232</a:t>
            </a:r>
            <a:r>
              <a:rPr lang="en-US" b="1">
                <a:latin typeface="Arial" charset="0"/>
              </a:rPr>
              <a:t>/1.1</a:t>
            </a:r>
            <a:r>
              <a:rPr lang="cs-CZ" b="1">
                <a:latin typeface="Arial" charset="0"/>
              </a:rPr>
              <a:t>5</a:t>
            </a:r>
            <a:r>
              <a:rPr lang="cs-CZ" b="1" baseline="30000">
                <a:latin typeface="Arial" charset="0"/>
              </a:rPr>
              <a:t>6</a:t>
            </a:r>
            <a:r>
              <a:rPr lang="en-US" b="1">
                <a:latin typeface="Arial" charset="0"/>
              </a:rPr>
              <a:t> = </a:t>
            </a:r>
            <a:r>
              <a:rPr lang="en-US" b="1">
                <a:solidFill>
                  <a:schemeClr val="hlink"/>
                </a:solidFill>
                <a:latin typeface="Arial" charset="0"/>
              </a:rPr>
              <a:t>$</a:t>
            </a:r>
            <a:r>
              <a:rPr lang="cs-CZ" b="1">
                <a:solidFill>
                  <a:schemeClr val="hlink"/>
                </a:solidFill>
                <a:latin typeface="Arial" charset="0"/>
              </a:rPr>
              <a:t>921.36</a:t>
            </a:r>
            <a:endParaRPr lang="en-US" b="1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i="1" u="sng">
                <a:latin typeface="Arial" charset="0"/>
              </a:rPr>
              <a:t>Note</a:t>
            </a:r>
            <a:r>
              <a:rPr lang="en-US" i="1">
                <a:latin typeface="Arial" charset="0"/>
              </a:rPr>
              <a:t>: Different remaining lives, working capital investment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6" grpId="0" autoUpdateAnimBg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8D8065-E443-496A-AA30-52DEFF43C584}" type="slidenum">
              <a:rPr lang="en-US"/>
              <a:pPr/>
              <a:t>63</a:t>
            </a:fld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Analyzing Risk</a:t>
            </a: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Market Risk</a:t>
            </a:r>
          </a:p>
          <a:p>
            <a:pPr lvl="1"/>
            <a:r>
              <a:rPr lang="cs-CZ"/>
              <a:t>Measured by </a:t>
            </a:r>
            <a:r>
              <a:rPr lang="cs-CZ" i="1">
                <a:latin typeface="Symbol" pitchFamily="18" charset="2"/>
              </a:rPr>
              <a:t>b</a:t>
            </a:r>
            <a:r>
              <a:rPr lang="cs-CZ"/>
              <a:t> (see CAPM) impacts discount rate</a:t>
            </a:r>
          </a:p>
          <a:p>
            <a:r>
              <a:rPr lang="cs-CZ"/>
              <a:t>Stand-Alone Risk</a:t>
            </a:r>
          </a:p>
          <a:p>
            <a:pPr lvl="1"/>
            <a:r>
              <a:rPr lang="en-US"/>
              <a:t>Break-even Analysis</a:t>
            </a:r>
          </a:p>
          <a:p>
            <a:pPr lvl="1"/>
            <a:r>
              <a:rPr lang="en-US"/>
              <a:t>Sensitivity Analysis</a:t>
            </a:r>
          </a:p>
          <a:p>
            <a:pPr lvl="1"/>
            <a:r>
              <a:rPr lang="en-US"/>
              <a:t>Scenario Analysis</a:t>
            </a:r>
          </a:p>
          <a:p>
            <a:pPr lvl="1"/>
            <a:r>
              <a:rPr lang="en-US"/>
              <a:t>Monte Carlo Simulation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bldLvl="2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B60320-5F2D-4225-B3D5-480645747193}" type="slidenum">
              <a:rPr lang="en-US"/>
              <a:pPr/>
              <a:t>64</a:t>
            </a:fld>
            <a:endParaRPr lang="en-US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Simple </a:t>
            </a:r>
            <a:r>
              <a:rPr lang="en-US"/>
              <a:t>Example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5105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/>
              <a:t>Project costs $100,000, expected sales 1,000 units, price $80/unit, cash op. exp. $40/unit, 5-year life, fully amortized, terminal value $10,000. Cap. cost 12%, tax rate 25%. What is its </a:t>
            </a:r>
            <a:r>
              <a:rPr lang="en-US" sz="2800" i="1">
                <a:solidFill>
                  <a:schemeClr val="accent2"/>
                </a:solidFill>
              </a:rPr>
              <a:t>NPV</a:t>
            </a:r>
            <a:r>
              <a:rPr lang="en-US" sz="2800"/>
              <a:t>?</a:t>
            </a:r>
          </a:p>
          <a:p>
            <a:pPr>
              <a:buFont typeface="Wingdings" pitchFamily="2" charset="2"/>
              <a:buNone/>
            </a:pPr>
            <a:r>
              <a:rPr lang="en-US" sz="2800" i="1"/>
              <a:t>V</a:t>
            </a:r>
            <a:r>
              <a:rPr lang="en-US" sz="2800"/>
              <a:t> = -</a:t>
            </a:r>
            <a:r>
              <a:rPr lang="en-US" sz="2800" i="1"/>
              <a:t>I</a:t>
            </a:r>
            <a:r>
              <a:rPr lang="en-US" sz="2800"/>
              <a:t> + [</a:t>
            </a:r>
            <a:r>
              <a:rPr lang="en-US" sz="2800" i="1"/>
              <a:t>N</a:t>
            </a:r>
            <a:r>
              <a:rPr lang="en-US" sz="2800"/>
              <a:t>×(</a:t>
            </a:r>
            <a:r>
              <a:rPr lang="en-US" sz="2800" i="1"/>
              <a:t>P</a:t>
            </a:r>
            <a:r>
              <a:rPr lang="en-US" sz="2800"/>
              <a:t>-</a:t>
            </a:r>
            <a:r>
              <a:rPr lang="en-US" sz="2800" i="1"/>
              <a:t>U</a:t>
            </a:r>
            <a:r>
              <a:rPr lang="en-US" sz="2800"/>
              <a:t>)×(1-</a:t>
            </a:r>
            <a:r>
              <a:rPr lang="en-US" sz="2800" i="1"/>
              <a:t>T</a:t>
            </a:r>
            <a:r>
              <a:rPr lang="en-US" sz="2800"/>
              <a:t>)+</a:t>
            </a:r>
            <a:r>
              <a:rPr lang="en-US" sz="2800" i="1"/>
              <a:t>D</a:t>
            </a:r>
            <a:r>
              <a:rPr lang="en-US" sz="2800"/>
              <a:t>×</a:t>
            </a:r>
            <a:r>
              <a:rPr lang="en-US" sz="2800" i="1"/>
              <a:t>T</a:t>
            </a:r>
            <a:r>
              <a:rPr lang="en-US" sz="2800"/>
              <a:t>][((1+</a:t>
            </a:r>
            <a:r>
              <a:rPr lang="en-US" sz="2800" i="1"/>
              <a:t>r</a:t>
            </a:r>
            <a:r>
              <a:rPr lang="en-US" sz="2800"/>
              <a:t>)</a:t>
            </a:r>
            <a:r>
              <a:rPr lang="en-US" sz="2800" baseline="30000"/>
              <a:t>n</a:t>
            </a:r>
            <a:r>
              <a:rPr lang="en-US" sz="2800"/>
              <a:t>-1) /</a:t>
            </a:r>
            <a:r>
              <a:rPr lang="en-US" sz="2800" i="1"/>
              <a:t>r</a:t>
            </a:r>
            <a:r>
              <a:rPr lang="en-US" sz="2800"/>
              <a:t>(1+</a:t>
            </a:r>
            <a:r>
              <a:rPr lang="en-US" sz="2800" i="1"/>
              <a:t>r</a:t>
            </a:r>
            <a:r>
              <a:rPr lang="en-US" sz="2800"/>
              <a:t>)</a:t>
            </a:r>
            <a:r>
              <a:rPr lang="en-US" sz="2800" baseline="30000"/>
              <a:t>n</a:t>
            </a:r>
            <a:r>
              <a:rPr lang="en-US" sz="2800"/>
              <a:t>] + [</a:t>
            </a:r>
            <a:r>
              <a:rPr lang="en-US" sz="2800" i="1"/>
              <a:t>F</a:t>
            </a:r>
            <a:r>
              <a:rPr lang="en-US" sz="2800"/>
              <a:t>×(1-</a:t>
            </a:r>
            <a:r>
              <a:rPr lang="en-US" sz="2800" i="1"/>
              <a:t>T</a:t>
            </a:r>
            <a:r>
              <a:rPr lang="en-US" sz="2800"/>
              <a:t>)]/(1+</a:t>
            </a:r>
            <a:r>
              <a:rPr lang="en-US" sz="2800" i="1"/>
              <a:t>r</a:t>
            </a:r>
            <a:r>
              <a:rPr lang="en-US" sz="2800"/>
              <a:t>)</a:t>
            </a:r>
            <a:r>
              <a:rPr lang="en-US" sz="2800" baseline="30000"/>
              <a:t>5 </a:t>
            </a:r>
            <a:r>
              <a:rPr lang="en-US" sz="2800"/>
              <a:t>= -100,000 + [30,000+5,000]×3.60 + 7,500/1.76 = </a:t>
            </a:r>
            <a:r>
              <a:rPr lang="en-US" sz="2800">
                <a:solidFill>
                  <a:schemeClr val="hlink"/>
                </a:solidFill>
              </a:rPr>
              <a:t>$ 30,423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 autoUpdateAnimBg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98EC9E4-3648-4A83-9475-FD4003FD3FA8}" type="slidenum">
              <a:rPr lang="en-US"/>
              <a:pPr/>
              <a:t>65</a:t>
            </a:fld>
            <a:endParaRPr 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Break-even Analysis (Sales)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i="1"/>
              <a:t>V</a:t>
            </a:r>
            <a:r>
              <a:rPr lang="en-US" sz="2800"/>
              <a:t> = -</a:t>
            </a:r>
            <a:r>
              <a:rPr lang="en-US" sz="2800" i="1"/>
              <a:t>I</a:t>
            </a:r>
            <a:r>
              <a:rPr lang="en-US" sz="2800"/>
              <a:t> + [</a:t>
            </a:r>
            <a:r>
              <a:rPr lang="en-US" sz="2800" i="1"/>
              <a:t>N</a:t>
            </a:r>
            <a:r>
              <a:rPr lang="en-US" sz="2800"/>
              <a:t>×(</a:t>
            </a:r>
            <a:r>
              <a:rPr lang="en-US" sz="2800" i="1"/>
              <a:t>P</a:t>
            </a:r>
            <a:r>
              <a:rPr lang="en-US" sz="2800"/>
              <a:t>-</a:t>
            </a:r>
            <a:r>
              <a:rPr lang="en-US" sz="2800" i="1"/>
              <a:t>U</a:t>
            </a:r>
            <a:r>
              <a:rPr lang="en-US" sz="2800"/>
              <a:t>)×(1-</a:t>
            </a:r>
            <a:r>
              <a:rPr lang="en-US" sz="2800" i="1"/>
              <a:t>T</a:t>
            </a:r>
            <a:r>
              <a:rPr lang="en-US" sz="2800"/>
              <a:t>)+</a:t>
            </a:r>
            <a:r>
              <a:rPr lang="en-US" sz="2800" i="1"/>
              <a:t>D</a:t>
            </a:r>
            <a:r>
              <a:rPr lang="en-US" sz="2800"/>
              <a:t>×</a:t>
            </a:r>
            <a:r>
              <a:rPr lang="en-US" sz="2800" i="1"/>
              <a:t>T</a:t>
            </a:r>
            <a:r>
              <a:rPr lang="en-US" sz="2800"/>
              <a:t>]×3.60 + [</a:t>
            </a:r>
            <a:r>
              <a:rPr lang="en-US" sz="2800" i="1"/>
              <a:t>F</a:t>
            </a:r>
            <a:r>
              <a:rPr lang="en-US" sz="2800"/>
              <a:t>×(1-</a:t>
            </a:r>
            <a:r>
              <a:rPr lang="en-US" sz="2800" i="1"/>
              <a:t>T</a:t>
            </a:r>
            <a:r>
              <a:rPr lang="en-US" sz="2800"/>
              <a:t>)]/(1+</a:t>
            </a:r>
            <a:r>
              <a:rPr lang="en-US" sz="2800" i="1"/>
              <a:t>r</a:t>
            </a:r>
            <a:r>
              <a:rPr lang="en-US" sz="2800"/>
              <a:t>)</a:t>
            </a:r>
            <a:r>
              <a:rPr lang="en-US" sz="2800" baseline="30000"/>
              <a:t>5</a:t>
            </a:r>
            <a:endParaRPr lang="en-US" sz="2800"/>
          </a:p>
          <a:p>
            <a:pPr>
              <a:buFont typeface="Wingdings" pitchFamily="2" charset="2"/>
              <a:buNone/>
            </a:pPr>
            <a:r>
              <a:rPr lang="cs-CZ" sz="2800"/>
              <a:t>What </a:t>
            </a:r>
            <a:r>
              <a:rPr lang="cs-CZ" sz="2800" i="1"/>
              <a:t>N</a:t>
            </a:r>
            <a:r>
              <a:rPr lang="cs-CZ" sz="2800"/>
              <a:t>* would result in </a:t>
            </a:r>
            <a:r>
              <a:rPr lang="cs-CZ" sz="2800" i="1"/>
              <a:t>V</a:t>
            </a:r>
            <a:r>
              <a:rPr lang="cs-CZ" sz="2800"/>
              <a:t> = 0?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-</a:t>
            </a:r>
            <a:r>
              <a:rPr lang="en-US" sz="2800" i="1"/>
              <a:t>I</a:t>
            </a:r>
            <a:r>
              <a:rPr lang="en-US" sz="2800"/>
              <a:t> + [</a:t>
            </a:r>
            <a:r>
              <a:rPr lang="en-US" sz="2800" i="1"/>
              <a:t>N</a:t>
            </a:r>
            <a:r>
              <a:rPr lang="en-US" sz="2800"/>
              <a:t>*×(</a:t>
            </a:r>
            <a:r>
              <a:rPr lang="en-US" sz="2800" i="1"/>
              <a:t>P</a:t>
            </a:r>
            <a:r>
              <a:rPr lang="en-US" sz="2800"/>
              <a:t>-</a:t>
            </a:r>
            <a:r>
              <a:rPr lang="en-US" sz="2800" i="1"/>
              <a:t>U</a:t>
            </a:r>
            <a:r>
              <a:rPr lang="en-US" sz="2800"/>
              <a:t>)×(1-</a:t>
            </a:r>
            <a:r>
              <a:rPr lang="en-US" sz="2800" i="1"/>
              <a:t>T</a:t>
            </a:r>
            <a:r>
              <a:rPr lang="en-US" sz="2800"/>
              <a:t>)+</a:t>
            </a:r>
            <a:r>
              <a:rPr lang="en-US" sz="2800" i="1"/>
              <a:t>D</a:t>
            </a:r>
            <a:r>
              <a:rPr lang="en-US" sz="2800"/>
              <a:t>×</a:t>
            </a:r>
            <a:r>
              <a:rPr lang="en-US" sz="2800" i="1"/>
              <a:t>T</a:t>
            </a:r>
            <a:r>
              <a:rPr lang="en-US" sz="2800"/>
              <a:t>]×3.60 + [</a:t>
            </a:r>
            <a:r>
              <a:rPr lang="en-US" sz="2800" i="1"/>
              <a:t>F</a:t>
            </a:r>
            <a:r>
              <a:rPr lang="en-US" sz="2800"/>
              <a:t>×(1-</a:t>
            </a:r>
            <a:r>
              <a:rPr lang="en-US" sz="2800" i="1"/>
              <a:t>T</a:t>
            </a:r>
            <a:r>
              <a:rPr lang="en-US" sz="2800"/>
              <a:t>)]/(1+</a:t>
            </a:r>
            <a:r>
              <a:rPr lang="en-US" sz="2800" i="1"/>
              <a:t>r</a:t>
            </a:r>
            <a:r>
              <a:rPr lang="en-US" sz="2800"/>
              <a:t>)</a:t>
            </a:r>
            <a:r>
              <a:rPr lang="en-US" sz="2800" baseline="30000"/>
              <a:t>5 </a:t>
            </a:r>
            <a:r>
              <a:rPr lang="en-US" sz="2800"/>
              <a:t>= 0</a:t>
            </a:r>
          </a:p>
          <a:p>
            <a:pPr>
              <a:buFont typeface="Wingdings" pitchFamily="2" charset="2"/>
              <a:buNone/>
            </a:pPr>
            <a:r>
              <a:rPr lang="en-US" sz="2800" i="1"/>
              <a:t>N</a:t>
            </a:r>
            <a:r>
              <a:rPr lang="en-US" sz="2800"/>
              <a:t>* = [(100,000-7,500/1,76)/3.60-5,000]/30 = </a:t>
            </a:r>
            <a:r>
              <a:rPr lang="en-US" sz="2800">
                <a:solidFill>
                  <a:schemeClr val="hlink"/>
                </a:solidFill>
              </a:rPr>
              <a:t>720 pcs.</a:t>
            </a:r>
          </a:p>
          <a:p>
            <a:pPr>
              <a:buFont typeface="Wingdings" pitchFamily="2" charset="2"/>
              <a:buNone/>
            </a:pPr>
            <a:r>
              <a:rPr lang="en-US" sz="2800" b="0" i="1"/>
              <a:t>i.e. the project breaks even at 720 units sold.</a:t>
            </a:r>
            <a:endParaRPr lang="cs-CZ" sz="2800" b="0" i="1"/>
          </a:p>
          <a:p>
            <a:pPr>
              <a:buFont typeface="Wingdings" pitchFamily="2" charset="2"/>
              <a:buNone/>
            </a:pPr>
            <a:r>
              <a:rPr lang="cs-CZ" sz="2800"/>
              <a:t>Usually easier to use </a:t>
            </a:r>
            <a:r>
              <a:rPr lang="cs-CZ" sz="2800">
                <a:solidFill>
                  <a:schemeClr val="bg2"/>
                </a:solidFill>
              </a:rPr>
              <a:t>numerical iteration</a:t>
            </a:r>
            <a:r>
              <a:rPr lang="cs-CZ" sz="2800"/>
              <a:t>.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 autoUpdateAnimBg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3DF059-5A20-4D6F-A194-AF2B6EAB8B0E}" type="slidenum">
              <a:rPr lang="en-US"/>
              <a:pPr/>
              <a:t>66</a:t>
            </a:fld>
            <a:endParaRPr lang="en-US"/>
          </a:p>
        </p:txBody>
      </p:sp>
      <p:sp>
        <p:nvSpPr>
          <p:cNvPr id="13517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Sensitivity Analysis (Price)</a:t>
            </a:r>
          </a:p>
        </p:txBody>
      </p:sp>
      <p:sp>
        <p:nvSpPr>
          <p:cNvPr id="13517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i="1"/>
              <a:t>V</a:t>
            </a:r>
            <a:r>
              <a:rPr lang="en-US"/>
              <a:t> = -</a:t>
            </a:r>
            <a:r>
              <a:rPr lang="en-US" i="1"/>
              <a:t>I</a:t>
            </a:r>
            <a:r>
              <a:rPr lang="en-US"/>
              <a:t> + [</a:t>
            </a:r>
            <a:r>
              <a:rPr lang="en-US" i="1"/>
              <a:t>N</a:t>
            </a:r>
            <a:r>
              <a:rPr lang="en-US"/>
              <a:t>×(</a:t>
            </a:r>
            <a:r>
              <a:rPr lang="en-US" i="1"/>
              <a:t>P</a:t>
            </a:r>
            <a:r>
              <a:rPr lang="en-US"/>
              <a:t>-</a:t>
            </a:r>
            <a:r>
              <a:rPr lang="en-US" i="1"/>
              <a:t>U</a:t>
            </a:r>
            <a:r>
              <a:rPr lang="en-US"/>
              <a:t>)×(1-</a:t>
            </a:r>
            <a:r>
              <a:rPr lang="en-US" i="1"/>
              <a:t>T</a:t>
            </a:r>
            <a:r>
              <a:rPr lang="en-US"/>
              <a:t>)+</a:t>
            </a:r>
            <a:r>
              <a:rPr lang="en-US" i="1"/>
              <a:t>D</a:t>
            </a:r>
            <a:r>
              <a:rPr lang="en-US"/>
              <a:t>×</a:t>
            </a:r>
            <a:r>
              <a:rPr lang="en-US" i="1"/>
              <a:t>T</a:t>
            </a:r>
            <a:r>
              <a:rPr lang="en-US"/>
              <a:t>]×3.60 + [</a:t>
            </a:r>
            <a:r>
              <a:rPr lang="en-US" i="1"/>
              <a:t>F</a:t>
            </a:r>
            <a:r>
              <a:rPr lang="en-US"/>
              <a:t>×(1-</a:t>
            </a:r>
            <a:r>
              <a:rPr lang="en-US" i="1"/>
              <a:t>T</a:t>
            </a:r>
            <a:r>
              <a:rPr lang="en-US"/>
              <a:t>)]/(1+</a:t>
            </a:r>
            <a:r>
              <a:rPr lang="en-US" i="1"/>
              <a:t>r</a:t>
            </a:r>
            <a:r>
              <a:rPr lang="en-US"/>
              <a:t>)</a:t>
            </a:r>
            <a:r>
              <a:rPr lang="en-US" baseline="30000"/>
              <a:t>5</a:t>
            </a:r>
            <a:endParaRPr lang="en-US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sym typeface="Symbol" pitchFamily="18" charset="2"/>
              </a:rPr>
              <a:t></a:t>
            </a:r>
            <a:r>
              <a:rPr lang="en-US" i="1"/>
              <a:t>V</a:t>
            </a:r>
            <a:r>
              <a:rPr lang="en-US"/>
              <a:t>/</a:t>
            </a:r>
            <a:r>
              <a:rPr lang="en-US">
                <a:sym typeface="Symbol" pitchFamily="18" charset="2"/>
              </a:rPr>
              <a:t></a:t>
            </a:r>
            <a:r>
              <a:rPr lang="en-US" i="1"/>
              <a:t>P</a:t>
            </a:r>
            <a:r>
              <a:rPr lang="en-US"/>
              <a:t> = [</a:t>
            </a:r>
            <a:r>
              <a:rPr lang="en-US" i="1"/>
              <a:t>N</a:t>
            </a:r>
            <a:r>
              <a:rPr lang="en-US"/>
              <a:t>×(1-</a:t>
            </a:r>
            <a:r>
              <a:rPr lang="en-US" i="1"/>
              <a:t>T</a:t>
            </a:r>
            <a:r>
              <a:rPr lang="en-US"/>
              <a:t>)]×3.60 = 750×3.60 = </a:t>
            </a:r>
            <a:r>
              <a:rPr lang="en-US">
                <a:solidFill>
                  <a:schemeClr val="hlink"/>
                </a:solidFill>
              </a:rPr>
              <a:t>$ 2,700</a:t>
            </a:r>
            <a:endParaRPr lang="en-US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0" i="1"/>
              <a:t>i.e. a price cut of $1 will result in a project value decrease by $ 2,700.</a:t>
            </a:r>
            <a:endParaRPr lang="cs-CZ" b="0" i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/>
              <a:t>Almost always easier to use </a:t>
            </a:r>
            <a:r>
              <a:rPr lang="cs-CZ">
                <a:solidFill>
                  <a:schemeClr val="bg2"/>
                </a:solidFill>
              </a:rPr>
              <a:t>numerical simulation</a:t>
            </a:r>
            <a:r>
              <a:rPr lang="cs-CZ"/>
              <a:t>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 build="p" autoUpdateAnimBg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F19CD1-8B71-44C3-AF38-5DB4ABBEEEF4}" type="slidenum">
              <a:rPr lang="en-US"/>
              <a:pPr/>
              <a:t>67</a:t>
            </a:fld>
            <a:endParaRPr lang="en-US"/>
          </a:p>
        </p:txBody>
      </p:sp>
      <p:sp>
        <p:nvSpPr>
          <p:cNvPr id="931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Scenario Analysis (Sales, U.Cost)</a:t>
            </a:r>
          </a:p>
        </p:txBody>
      </p:sp>
      <p:graphicFrame>
        <p:nvGraphicFramePr>
          <p:cNvPr id="199680" name="Object 1024"/>
          <p:cNvGraphicFramePr>
            <a:graphicFrameLocks noChangeAspect="1"/>
          </p:cNvGraphicFramePr>
          <p:nvPr/>
        </p:nvGraphicFramePr>
        <p:xfrm>
          <a:off x="614363" y="1382713"/>
          <a:ext cx="7543800" cy="3425825"/>
        </p:xfrm>
        <a:graphic>
          <a:graphicData uri="http://schemas.openxmlformats.org/presentationml/2006/ole">
            <p:oleObj spid="_x0000_s199680" name="dokument" r:id="rId3" imgW="7548120" imgH="343008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9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9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E9A5DE-E0A7-4F08-BBC3-E6722C440F47}" type="slidenum">
              <a:rPr lang="en-US"/>
              <a:pPr/>
              <a:t>68</a:t>
            </a:fld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Real Options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800"/>
              <a:t>Flexibility to adjust plans based on newly acquired information may increase </a:t>
            </a:r>
            <a:r>
              <a:rPr lang="cs-CZ" sz="2800" i="1"/>
              <a:t>NPV</a:t>
            </a:r>
            <a:r>
              <a:rPr lang="cs-CZ" sz="2800"/>
              <a:t>.</a:t>
            </a:r>
          </a:p>
          <a:p>
            <a:pPr lvl="1">
              <a:lnSpc>
                <a:spcPct val="90000"/>
              </a:lnSpc>
            </a:pPr>
            <a:r>
              <a:rPr lang="cs-CZ" sz="2800"/>
              <a:t>Growth/development options</a:t>
            </a:r>
          </a:p>
          <a:p>
            <a:pPr lvl="1">
              <a:lnSpc>
                <a:spcPct val="90000"/>
              </a:lnSpc>
            </a:pPr>
            <a:r>
              <a:rPr lang="cs-CZ" sz="2800"/>
              <a:t>Contraction/abandonment options</a:t>
            </a:r>
          </a:p>
          <a:p>
            <a:pPr lvl="1">
              <a:lnSpc>
                <a:spcPct val="90000"/>
              </a:lnSpc>
            </a:pPr>
            <a:r>
              <a:rPr lang="cs-CZ" sz="2800"/>
              <a:t>Investment timing options</a:t>
            </a:r>
          </a:p>
          <a:p>
            <a:pPr lvl="1">
              <a:lnSpc>
                <a:spcPct val="90000"/>
              </a:lnSpc>
            </a:pPr>
            <a:r>
              <a:rPr lang="cs-CZ" sz="2800"/>
              <a:t>Exchange options</a:t>
            </a:r>
          </a:p>
          <a:p>
            <a:pPr>
              <a:lnSpc>
                <a:spcPct val="90000"/>
              </a:lnSpc>
            </a:pPr>
            <a:r>
              <a:rPr lang="cs-CZ" sz="2800"/>
              <a:t>Valuation methods:</a:t>
            </a:r>
          </a:p>
          <a:p>
            <a:pPr lvl="1">
              <a:lnSpc>
                <a:spcPct val="90000"/>
              </a:lnSpc>
            </a:pPr>
            <a:r>
              <a:rPr lang="cs-CZ" sz="2800"/>
              <a:t>Closed-form (</a:t>
            </a:r>
            <a:r>
              <a:rPr lang="cs-CZ" sz="2800" i="1"/>
              <a:t>analogy w/B-S</a:t>
            </a:r>
            <a:r>
              <a:rPr lang="cs-CZ" sz="2800"/>
              <a:t>)... rare</a:t>
            </a:r>
          </a:p>
          <a:p>
            <a:pPr lvl="1">
              <a:lnSpc>
                <a:spcPct val="90000"/>
              </a:lnSpc>
            </a:pPr>
            <a:r>
              <a:rPr lang="cs-CZ" sz="2800"/>
              <a:t>Decision trees</a:t>
            </a:r>
          </a:p>
          <a:p>
            <a:pPr lvl="1">
              <a:lnSpc>
                <a:spcPct val="90000"/>
              </a:lnSpc>
            </a:pPr>
            <a:r>
              <a:rPr lang="cs-CZ" sz="2800"/>
              <a:t>Monte Carlo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400" b="0">
                <a:solidFill>
                  <a:schemeClr val="bg2"/>
                </a:solidFill>
              </a:rPr>
              <a:t>... further reading in Chapt. 25</a:t>
            </a:r>
            <a:endParaRPr lang="en-US" sz="2400" b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9532A1B-7B28-4066-8288-4B2747FDFA9F}" type="slidenum">
              <a:rPr lang="en-US"/>
              <a:pPr/>
              <a:t>69</a:t>
            </a:fld>
            <a:endParaRPr lang="en-US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Financial Planning</a:t>
            </a:r>
            <a:endParaRPr lang="en-US"/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Pro-Forma Financial Statements</a:t>
            </a:r>
          </a:p>
          <a:p>
            <a:pPr lvl="1"/>
            <a:r>
              <a:rPr lang="en-US"/>
              <a:t>Forecast the amount of external financing that will be required</a:t>
            </a:r>
            <a:endParaRPr lang="cs-CZ"/>
          </a:p>
          <a:p>
            <a:pPr lvl="1"/>
            <a:r>
              <a:rPr lang="en-US"/>
              <a:t>Evaluate the impact that changes in the operating plan have on the value of the firm</a:t>
            </a:r>
            <a:endParaRPr lang="cs-CZ"/>
          </a:p>
          <a:p>
            <a:pPr lvl="1"/>
            <a:r>
              <a:rPr lang="en-US"/>
              <a:t>Set appropriate targets for compensation plans</a:t>
            </a:r>
          </a:p>
        </p:txBody>
      </p:sp>
      <p:sp>
        <p:nvSpPr>
          <p:cNvPr id="160772" name="Text Box 4"/>
          <p:cNvSpPr txBox="1">
            <a:spLocks noChangeArrowheads="1"/>
          </p:cNvSpPr>
          <p:nvPr/>
        </p:nvSpPr>
        <p:spPr bwMode="auto">
          <a:xfrm>
            <a:off x="6773863" y="457200"/>
            <a:ext cx="1760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Chapter </a:t>
            </a:r>
            <a:r>
              <a:rPr lang="cs-CZ" b="1">
                <a:latin typeface="Arial" charset="0"/>
              </a:rPr>
              <a:t>12</a:t>
            </a:r>
            <a:endParaRPr lang="en-US" b="1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F6F60C-22B0-44E6-8A6F-AC64193BBC48}" type="slidenum">
              <a:rPr lang="en-US"/>
              <a:pPr/>
              <a:t>7</a:t>
            </a:fld>
            <a:endParaRPr lang="en-US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Taxes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Income Tax</a:t>
            </a:r>
          </a:p>
          <a:p>
            <a:pPr lvl="1"/>
            <a:r>
              <a:rPr lang="en-US"/>
              <a:t>Make analyses on after-tax basis</a:t>
            </a:r>
          </a:p>
          <a:p>
            <a:pPr lvl="1"/>
            <a:r>
              <a:rPr lang="en-US"/>
              <a:t>For financial decisions, use </a:t>
            </a:r>
            <a:r>
              <a:rPr lang="en-US">
                <a:solidFill>
                  <a:schemeClr val="accent2"/>
                </a:solidFill>
              </a:rPr>
              <a:t>marginal tax rate</a:t>
            </a:r>
            <a:r>
              <a:rPr lang="en-US"/>
              <a:t> </a:t>
            </a:r>
            <a:r>
              <a:rPr lang="en-US" i="1"/>
              <a:t>(relavant if tax is progressive or unsymmetrical on negative base)</a:t>
            </a:r>
            <a:endParaRPr lang="en-US"/>
          </a:p>
          <a:p>
            <a:r>
              <a:rPr lang="en-US"/>
              <a:t>Capital Gains Tax</a:t>
            </a:r>
          </a:p>
          <a:p>
            <a:r>
              <a:rPr lang="en-US"/>
              <a:t>Dividend/Interest Income Treatment</a:t>
            </a:r>
          </a:p>
          <a:p>
            <a:r>
              <a:rPr lang="en-US"/>
              <a:t>System Biases </a:t>
            </a:r>
            <a:r>
              <a:rPr lang="en-US" b="0"/>
              <a:t>(Loss Carry-forwards, Exemptions, Deductions)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build="p" bldLvl="2" autoUpdateAnimBg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AF4C61-A286-43FB-B829-05E9BB510C2C}" type="slidenum">
              <a:rPr lang="en-US"/>
              <a:pPr/>
              <a:t>70</a:t>
            </a:fld>
            <a:endParaRPr lang="en-US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Steps in Financial Forecasting</a:t>
            </a:r>
            <a:endParaRPr lang="en-US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Forecast sales</a:t>
            </a:r>
          </a:p>
          <a:p>
            <a:r>
              <a:rPr lang="en-US"/>
              <a:t>Project the assets needed to support sales</a:t>
            </a:r>
          </a:p>
          <a:p>
            <a:r>
              <a:rPr lang="en-US"/>
              <a:t>Project internally generated funds</a:t>
            </a:r>
          </a:p>
          <a:p>
            <a:r>
              <a:rPr lang="en-US"/>
              <a:t>Project outside funds needed</a:t>
            </a:r>
          </a:p>
          <a:p>
            <a:r>
              <a:rPr lang="en-US"/>
              <a:t>Decide how to raise funds</a:t>
            </a:r>
          </a:p>
          <a:p>
            <a:r>
              <a:rPr lang="en-US"/>
              <a:t>See effects of plan on ratios and stock price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41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D66B08-9CF0-4BEC-8D53-55A50B825E4D}" type="slidenum">
              <a:rPr lang="en-US"/>
              <a:pPr/>
              <a:t>71</a:t>
            </a:fld>
            <a:endParaRPr lang="en-US"/>
          </a:p>
        </p:txBody>
      </p: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Additional Funds Needed</a:t>
            </a:r>
            <a:endParaRPr lang="en-US"/>
          </a:p>
        </p:txBody>
      </p:sp>
      <p:sp>
        <p:nvSpPr>
          <p:cNvPr id="162821" name="AutoShape 5"/>
          <p:cNvSpPr>
            <a:spLocks/>
          </p:cNvSpPr>
          <p:nvPr/>
        </p:nvSpPr>
        <p:spPr bwMode="auto">
          <a:xfrm>
            <a:off x="6934200" y="433388"/>
            <a:ext cx="1524000" cy="527050"/>
          </a:xfrm>
          <a:prstGeom prst="borderCallout1">
            <a:avLst>
              <a:gd name="adj1" fmla="val -14458"/>
              <a:gd name="adj2" fmla="val 92500"/>
              <a:gd name="adj3" fmla="val -14458"/>
              <a:gd name="adj4" fmla="val -19458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800">
                <a:solidFill>
                  <a:schemeClr val="tx2"/>
                </a:solidFill>
                <a:latin typeface="Arial" charset="0"/>
              </a:rPr>
              <a:t>Problem</a:t>
            </a:r>
            <a:endParaRPr lang="en-US" sz="2800">
              <a:solidFill>
                <a:schemeClr val="tx2"/>
              </a:solidFill>
              <a:latin typeface="Arial" charset="0"/>
            </a:endParaRPr>
          </a:p>
        </p:txBody>
      </p:sp>
      <p:grpSp>
        <p:nvGrpSpPr>
          <p:cNvPr id="162822" name="Group 6"/>
          <p:cNvGrpSpPr>
            <a:grpSpLocks/>
          </p:cNvGrpSpPr>
          <p:nvPr/>
        </p:nvGrpSpPr>
        <p:grpSpPr bwMode="auto">
          <a:xfrm>
            <a:off x="609600" y="1408113"/>
            <a:ext cx="7924800" cy="3316287"/>
            <a:chOff x="384" y="1197"/>
            <a:chExt cx="4992" cy="2089"/>
          </a:xfrm>
        </p:grpSpPr>
        <p:sp>
          <p:nvSpPr>
            <p:cNvPr id="162823" name="Rectangle 7"/>
            <p:cNvSpPr>
              <a:spLocks noChangeArrowheads="1"/>
            </p:cNvSpPr>
            <p:nvPr/>
          </p:nvSpPr>
          <p:spPr bwMode="auto">
            <a:xfrm>
              <a:off x="4512" y="2987"/>
              <a:ext cx="864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$7,560</a:t>
              </a:r>
            </a:p>
          </p:txBody>
        </p:sp>
        <p:sp>
          <p:nvSpPr>
            <p:cNvPr id="162824" name="Rectangle 8"/>
            <p:cNvSpPr>
              <a:spLocks noChangeArrowheads="1"/>
            </p:cNvSpPr>
            <p:nvPr/>
          </p:nvSpPr>
          <p:spPr bwMode="auto">
            <a:xfrm>
              <a:off x="2880" y="2987"/>
              <a:ext cx="1728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   Tot. liab.&amp;eq.</a:t>
              </a:r>
            </a:p>
          </p:txBody>
        </p:sp>
        <p:sp>
          <p:nvSpPr>
            <p:cNvPr id="162825" name="Rectangle 9"/>
            <p:cNvSpPr>
              <a:spLocks noChangeArrowheads="1"/>
            </p:cNvSpPr>
            <p:nvPr/>
          </p:nvSpPr>
          <p:spPr bwMode="auto">
            <a:xfrm>
              <a:off x="2064" y="2987"/>
              <a:ext cx="816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$7,560</a:t>
              </a:r>
            </a:p>
          </p:txBody>
        </p:sp>
        <p:sp>
          <p:nvSpPr>
            <p:cNvPr id="162826" name="Rectangle 10"/>
            <p:cNvSpPr>
              <a:spLocks noChangeArrowheads="1"/>
            </p:cNvSpPr>
            <p:nvPr/>
          </p:nvSpPr>
          <p:spPr bwMode="auto">
            <a:xfrm>
              <a:off x="384" y="2987"/>
              <a:ext cx="1680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   Total assets</a:t>
              </a:r>
            </a:p>
          </p:txBody>
        </p:sp>
        <p:sp>
          <p:nvSpPr>
            <p:cNvPr id="162827" name="Rectangle 11"/>
            <p:cNvSpPr>
              <a:spLocks noChangeArrowheads="1"/>
            </p:cNvSpPr>
            <p:nvPr/>
          </p:nvSpPr>
          <p:spPr bwMode="auto">
            <a:xfrm>
              <a:off x="4608" y="2688"/>
              <a:ext cx="768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3,960</a:t>
              </a:r>
            </a:p>
          </p:txBody>
        </p:sp>
        <p:sp>
          <p:nvSpPr>
            <p:cNvPr id="162828" name="Rectangle 12"/>
            <p:cNvSpPr>
              <a:spLocks noChangeArrowheads="1"/>
            </p:cNvSpPr>
            <p:nvPr/>
          </p:nvSpPr>
          <p:spPr bwMode="auto">
            <a:xfrm>
              <a:off x="2880" y="2688"/>
              <a:ext cx="1728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Equity</a:t>
              </a:r>
            </a:p>
          </p:txBody>
        </p:sp>
        <p:sp>
          <p:nvSpPr>
            <p:cNvPr id="162829" name="Rectangle 13"/>
            <p:cNvSpPr>
              <a:spLocks noChangeArrowheads="1"/>
            </p:cNvSpPr>
            <p:nvPr/>
          </p:nvSpPr>
          <p:spPr bwMode="auto">
            <a:xfrm>
              <a:off x="2064" y="2688"/>
              <a:ext cx="816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3,000</a:t>
              </a:r>
            </a:p>
          </p:txBody>
        </p:sp>
        <p:sp>
          <p:nvSpPr>
            <p:cNvPr id="162830" name="Rectangle 14"/>
            <p:cNvSpPr>
              <a:spLocks noChangeArrowheads="1"/>
            </p:cNvSpPr>
            <p:nvPr/>
          </p:nvSpPr>
          <p:spPr bwMode="auto">
            <a:xfrm>
              <a:off x="384" y="2688"/>
              <a:ext cx="1680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Net FA</a:t>
              </a:r>
            </a:p>
          </p:txBody>
        </p:sp>
        <p:sp>
          <p:nvSpPr>
            <p:cNvPr id="162831" name="Rectangle 15"/>
            <p:cNvSpPr>
              <a:spLocks noChangeArrowheads="1"/>
            </p:cNvSpPr>
            <p:nvPr/>
          </p:nvSpPr>
          <p:spPr bwMode="auto">
            <a:xfrm>
              <a:off x="4608" y="2393"/>
              <a:ext cx="768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1,000</a:t>
              </a:r>
            </a:p>
          </p:txBody>
        </p:sp>
        <p:sp>
          <p:nvSpPr>
            <p:cNvPr id="162832" name="Rectangle 16"/>
            <p:cNvSpPr>
              <a:spLocks noChangeArrowheads="1"/>
            </p:cNvSpPr>
            <p:nvPr/>
          </p:nvSpPr>
          <p:spPr bwMode="auto">
            <a:xfrm>
              <a:off x="2880" y="2393"/>
              <a:ext cx="1728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L-T debt</a:t>
              </a:r>
            </a:p>
          </p:txBody>
        </p:sp>
        <p:sp>
          <p:nvSpPr>
            <p:cNvPr id="162833" name="Rectangle 17"/>
            <p:cNvSpPr>
              <a:spLocks noChangeArrowheads="1"/>
            </p:cNvSpPr>
            <p:nvPr/>
          </p:nvSpPr>
          <p:spPr bwMode="auto">
            <a:xfrm>
              <a:off x="2064" y="2393"/>
              <a:ext cx="816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$4,560</a:t>
              </a:r>
            </a:p>
          </p:txBody>
        </p:sp>
        <p:sp>
          <p:nvSpPr>
            <p:cNvPr id="162834" name="Rectangle 18"/>
            <p:cNvSpPr>
              <a:spLocks noChangeArrowheads="1"/>
            </p:cNvSpPr>
            <p:nvPr/>
          </p:nvSpPr>
          <p:spPr bwMode="auto">
            <a:xfrm>
              <a:off x="384" y="2393"/>
              <a:ext cx="1680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   Total CA</a:t>
              </a:r>
            </a:p>
          </p:txBody>
        </p:sp>
        <p:sp>
          <p:nvSpPr>
            <p:cNvPr id="162835" name="Rectangle 19"/>
            <p:cNvSpPr>
              <a:spLocks noChangeArrowheads="1"/>
            </p:cNvSpPr>
            <p:nvPr/>
          </p:nvSpPr>
          <p:spPr bwMode="auto">
            <a:xfrm>
              <a:off x="4416" y="2094"/>
              <a:ext cx="960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$2,600</a:t>
              </a:r>
            </a:p>
          </p:txBody>
        </p:sp>
        <p:sp>
          <p:nvSpPr>
            <p:cNvPr id="162836" name="Rectangle 20"/>
            <p:cNvSpPr>
              <a:spLocks noChangeArrowheads="1"/>
            </p:cNvSpPr>
            <p:nvPr/>
          </p:nvSpPr>
          <p:spPr bwMode="auto">
            <a:xfrm>
              <a:off x="2880" y="2094"/>
              <a:ext cx="1728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   Total CL</a:t>
              </a:r>
            </a:p>
          </p:txBody>
        </p:sp>
        <p:sp>
          <p:nvSpPr>
            <p:cNvPr id="162837" name="Rectangle 21"/>
            <p:cNvSpPr>
              <a:spLocks noChangeArrowheads="1"/>
            </p:cNvSpPr>
            <p:nvPr/>
          </p:nvSpPr>
          <p:spPr bwMode="auto">
            <a:xfrm>
              <a:off x="2064" y="2094"/>
              <a:ext cx="816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1,800</a:t>
              </a:r>
            </a:p>
          </p:txBody>
        </p:sp>
        <p:sp>
          <p:nvSpPr>
            <p:cNvPr id="162838" name="Rectangle 22"/>
            <p:cNvSpPr>
              <a:spLocks noChangeArrowheads="1"/>
            </p:cNvSpPr>
            <p:nvPr/>
          </p:nvSpPr>
          <p:spPr bwMode="auto">
            <a:xfrm>
              <a:off x="384" y="2094"/>
              <a:ext cx="1680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Inventory</a:t>
              </a:r>
            </a:p>
          </p:txBody>
        </p:sp>
        <p:sp>
          <p:nvSpPr>
            <p:cNvPr id="162839" name="Rectangle 23"/>
            <p:cNvSpPr>
              <a:spLocks noChangeArrowheads="1"/>
            </p:cNvSpPr>
            <p:nvPr/>
          </p:nvSpPr>
          <p:spPr bwMode="auto">
            <a:xfrm>
              <a:off x="4608" y="1795"/>
              <a:ext cx="768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800</a:t>
              </a:r>
            </a:p>
          </p:txBody>
        </p:sp>
        <p:sp>
          <p:nvSpPr>
            <p:cNvPr id="162840" name="Rectangle 24"/>
            <p:cNvSpPr>
              <a:spLocks noChangeArrowheads="1"/>
            </p:cNvSpPr>
            <p:nvPr/>
          </p:nvSpPr>
          <p:spPr bwMode="auto">
            <a:xfrm>
              <a:off x="2880" y="1795"/>
              <a:ext cx="1728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S.-Term Loan</a:t>
              </a:r>
            </a:p>
          </p:txBody>
        </p:sp>
        <p:sp>
          <p:nvSpPr>
            <p:cNvPr id="162841" name="Rectangle 25"/>
            <p:cNvSpPr>
              <a:spLocks noChangeArrowheads="1"/>
            </p:cNvSpPr>
            <p:nvPr/>
          </p:nvSpPr>
          <p:spPr bwMode="auto">
            <a:xfrm>
              <a:off x="2064" y="1795"/>
              <a:ext cx="816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2,400</a:t>
              </a:r>
            </a:p>
          </p:txBody>
        </p:sp>
        <p:sp>
          <p:nvSpPr>
            <p:cNvPr id="162842" name="Rectangle 26"/>
            <p:cNvSpPr>
              <a:spLocks noChangeArrowheads="1"/>
            </p:cNvSpPr>
            <p:nvPr/>
          </p:nvSpPr>
          <p:spPr bwMode="auto">
            <a:xfrm>
              <a:off x="384" y="1795"/>
              <a:ext cx="1680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Accounts rec.</a:t>
              </a:r>
            </a:p>
          </p:txBody>
        </p:sp>
        <p:sp>
          <p:nvSpPr>
            <p:cNvPr id="162843" name="Rectangle 27"/>
            <p:cNvSpPr>
              <a:spLocks noChangeArrowheads="1"/>
            </p:cNvSpPr>
            <p:nvPr/>
          </p:nvSpPr>
          <p:spPr bwMode="auto">
            <a:xfrm>
              <a:off x="4608" y="1496"/>
              <a:ext cx="768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600</a:t>
              </a:r>
            </a:p>
          </p:txBody>
        </p:sp>
        <p:sp>
          <p:nvSpPr>
            <p:cNvPr id="162844" name="Rectangle 28"/>
            <p:cNvSpPr>
              <a:spLocks noChangeArrowheads="1"/>
            </p:cNvSpPr>
            <p:nvPr/>
          </p:nvSpPr>
          <p:spPr bwMode="auto">
            <a:xfrm>
              <a:off x="2880" y="1496"/>
              <a:ext cx="1728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Accruals</a:t>
              </a:r>
            </a:p>
          </p:txBody>
        </p:sp>
        <p:sp>
          <p:nvSpPr>
            <p:cNvPr id="162845" name="Rectangle 29"/>
            <p:cNvSpPr>
              <a:spLocks noChangeArrowheads="1"/>
            </p:cNvSpPr>
            <p:nvPr/>
          </p:nvSpPr>
          <p:spPr bwMode="auto">
            <a:xfrm>
              <a:off x="2064" y="1496"/>
              <a:ext cx="816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endParaRPr lang="cs-CZ" sz="2800" b="1">
                <a:latin typeface="Arial" charset="0"/>
              </a:endParaRPr>
            </a:p>
          </p:txBody>
        </p:sp>
        <p:sp>
          <p:nvSpPr>
            <p:cNvPr id="162846" name="Rectangle 30"/>
            <p:cNvSpPr>
              <a:spLocks noChangeArrowheads="1"/>
            </p:cNvSpPr>
            <p:nvPr/>
          </p:nvSpPr>
          <p:spPr bwMode="auto">
            <a:xfrm>
              <a:off x="384" y="1496"/>
              <a:ext cx="1680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 sz="2800" b="1">
                <a:latin typeface="Arial" charset="0"/>
              </a:endParaRPr>
            </a:p>
          </p:txBody>
        </p:sp>
        <p:sp>
          <p:nvSpPr>
            <p:cNvPr id="162847" name="Rectangle 31"/>
            <p:cNvSpPr>
              <a:spLocks noChangeArrowheads="1"/>
            </p:cNvSpPr>
            <p:nvPr/>
          </p:nvSpPr>
          <p:spPr bwMode="auto">
            <a:xfrm>
              <a:off x="4464" y="1197"/>
              <a:ext cx="912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cs-CZ" sz="2800" b="1">
                  <a:latin typeface="Arial" charset="0"/>
                </a:rPr>
                <a:t>$1,200</a:t>
              </a:r>
            </a:p>
          </p:txBody>
        </p:sp>
        <p:sp>
          <p:nvSpPr>
            <p:cNvPr id="162848" name="Rectangle 32"/>
            <p:cNvSpPr>
              <a:spLocks noChangeArrowheads="1"/>
            </p:cNvSpPr>
            <p:nvPr/>
          </p:nvSpPr>
          <p:spPr bwMode="auto">
            <a:xfrm>
              <a:off x="2880" y="1197"/>
              <a:ext cx="1728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Accts. pay.</a:t>
              </a:r>
            </a:p>
          </p:txBody>
        </p:sp>
        <p:sp>
          <p:nvSpPr>
            <p:cNvPr id="162849" name="Rectangle 33"/>
            <p:cNvSpPr>
              <a:spLocks noChangeArrowheads="1"/>
            </p:cNvSpPr>
            <p:nvPr/>
          </p:nvSpPr>
          <p:spPr bwMode="auto">
            <a:xfrm>
              <a:off x="2064" y="1197"/>
              <a:ext cx="816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$360</a:t>
              </a:r>
            </a:p>
          </p:txBody>
        </p:sp>
        <p:sp>
          <p:nvSpPr>
            <p:cNvPr id="162850" name="Rectangle 34"/>
            <p:cNvSpPr>
              <a:spLocks noChangeArrowheads="1"/>
            </p:cNvSpPr>
            <p:nvPr/>
          </p:nvSpPr>
          <p:spPr bwMode="auto">
            <a:xfrm>
              <a:off x="384" y="1197"/>
              <a:ext cx="1680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Cash</a:t>
              </a:r>
            </a:p>
          </p:txBody>
        </p:sp>
        <p:sp>
          <p:nvSpPr>
            <p:cNvPr id="162851" name="Line 35"/>
            <p:cNvSpPr>
              <a:spLocks noChangeShapeType="1"/>
            </p:cNvSpPr>
            <p:nvPr/>
          </p:nvSpPr>
          <p:spPr bwMode="auto">
            <a:xfrm>
              <a:off x="2064" y="3286"/>
              <a:ext cx="81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62852" name="Line 36"/>
            <p:cNvSpPr>
              <a:spLocks noChangeShapeType="1"/>
            </p:cNvSpPr>
            <p:nvPr/>
          </p:nvSpPr>
          <p:spPr bwMode="auto">
            <a:xfrm>
              <a:off x="4608" y="3286"/>
              <a:ext cx="7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62853" name="Line 37"/>
            <p:cNvSpPr>
              <a:spLocks noChangeShapeType="1"/>
            </p:cNvSpPr>
            <p:nvPr/>
          </p:nvSpPr>
          <p:spPr bwMode="auto">
            <a:xfrm>
              <a:off x="2064" y="2393"/>
              <a:ext cx="81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62854" name="Line 38"/>
            <p:cNvSpPr>
              <a:spLocks noChangeShapeType="1"/>
            </p:cNvSpPr>
            <p:nvPr/>
          </p:nvSpPr>
          <p:spPr bwMode="auto">
            <a:xfrm>
              <a:off x="2064" y="2987"/>
              <a:ext cx="81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62855" name="Line 39"/>
            <p:cNvSpPr>
              <a:spLocks noChangeShapeType="1"/>
            </p:cNvSpPr>
            <p:nvPr/>
          </p:nvSpPr>
          <p:spPr bwMode="auto">
            <a:xfrm>
              <a:off x="4608" y="2094"/>
              <a:ext cx="7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62856" name="Line 40"/>
            <p:cNvSpPr>
              <a:spLocks noChangeShapeType="1"/>
            </p:cNvSpPr>
            <p:nvPr/>
          </p:nvSpPr>
          <p:spPr bwMode="auto">
            <a:xfrm>
              <a:off x="4608" y="2987"/>
              <a:ext cx="7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162857" name="Rectangle 41"/>
          <p:cNvSpPr>
            <a:spLocks noChangeArrowheads="1"/>
          </p:cNvSpPr>
          <p:nvPr/>
        </p:nvSpPr>
        <p:spPr bwMode="auto">
          <a:xfrm>
            <a:off x="609600" y="5105400"/>
            <a:ext cx="7924800" cy="99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800" b="1">
                <a:latin typeface="Arial" charset="0"/>
              </a:rPr>
              <a:t>Sales = $12,000; </a:t>
            </a:r>
            <a:r>
              <a:rPr lang="en-US" sz="2800" b="1" i="1">
                <a:latin typeface="Arial" charset="0"/>
              </a:rPr>
              <a:t>M</a:t>
            </a:r>
            <a:r>
              <a:rPr lang="en-US" sz="2800" b="1">
                <a:latin typeface="Arial" charset="0"/>
              </a:rPr>
              <a:t> = </a:t>
            </a:r>
            <a:r>
              <a:rPr lang="en-US" sz="2800" b="1" i="1">
                <a:latin typeface="Arial" charset="0"/>
              </a:rPr>
              <a:t>NI</a:t>
            </a:r>
            <a:r>
              <a:rPr lang="en-US" sz="2800" b="1">
                <a:latin typeface="Arial" charset="0"/>
              </a:rPr>
              <a:t>/Sales = 6%; </a:t>
            </a:r>
            <a:r>
              <a:rPr lang="en-US" sz="2800" b="1" i="1">
                <a:latin typeface="Arial" charset="0"/>
              </a:rPr>
              <a:t>P</a:t>
            </a:r>
            <a:r>
              <a:rPr lang="en-US" sz="2800" b="1">
                <a:latin typeface="Arial" charset="0"/>
              </a:rPr>
              <a:t> = </a:t>
            </a:r>
            <a:r>
              <a:rPr lang="en-US" sz="2800" b="1" i="1">
                <a:latin typeface="Arial" charset="0"/>
              </a:rPr>
              <a:t>D</a:t>
            </a:r>
            <a:r>
              <a:rPr lang="en-US" sz="2800" b="1">
                <a:latin typeface="Arial" charset="0"/>
              </a:rPr>
              <a:t>/</a:t>
            </a:r>
            <a:r>
              <a:rPr lang="en-US" sz="2800" b="1" i="1">
                <a:latin typeface="Arial" charset="0"/>
              </a:rPr>
              <a:t>NI</a:t>
            </a:r>
            <a:r>
              <a:rPr lang="en-US" sz="2800" b="1">
                <a:latin typeface="Arial" charset="0"/>
              </a:rPr>
              <a:t> = 25%.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2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2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57" grpId="0" autoUpdateAnimBg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77E2D06-2D44-4D3D-849C-31E1BA96B07E}" type="slidenum">
              <a:rPr lang="en-US"/>
              <a:pPr/>
              <a:t>72</a:t>
            </a:fld>
            <a:endParaRPr lang="en-US"/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Key Assumptions</a:t>
            </a:r>
            <a:endParaRPr lang="en-US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000"/>
              <a:t>Operating at </a:t>
            </a:r>
            <a:r>
              <a:rPr lang="en-US" sz="3000">
                <a:solidFill>
                  <a:schemeClr val="bg2"/>
                </a:solidFill>
              </a:rPr>
              <a:t>full capacity</a:t>
            </a:r>
            <a:r>
              <a:rPr lang="en-US" sz="3000"/>
              <a:t> </a:t>
            </a:r>
            <a:r>
              <a:rPr lang="cs-CZ" sz="3000"/>
              <a:t>last year</a:t>
            </a:r>
            <a:r>
              <a:rPr lang="en-US" sz="3000"/>
              <a:t>.</a:t>
            </a:r>
          </a:p>
          <a:p>
            <a:pPr>
              <a:lnSpc>
                <a:spcPct val="90000"/>
              </a:lnSpc>
            </a:pPr>
            <a:r>
              <a:rPr lang="en-US" sz="3000"/>
              <a:t>Each type of asset grows </a:t>
            </a:r>
            <a:r>
              <a:rPr lang="en-US" sz="3000">
                <a:solidFill>
                  <a:schemeClr val="bg2"/>
                </a:solidFill>
              </a:rPr>
              <a:t>proportionally</a:t>
            </a:r>
            <a:r>
              <a:rPr lang="en-US" sz="3000"/>
              <a:t> with sales.</a:t>
            </a:r>
          </a:p>
          <a:p>
            <a:pPr>
              <a:lnSpc>
                <a:spcPct val="90000"/>
              </a:lnSpc>
            </a:pPr>
            <a:r>
              <a:rPr lang="en-US" sz="3000"/>
              <a:t>Payables and accruals (i.e. current liabilities) grow </a:t>
            </a:r>
            <a:r>
              <a:rPr lang="en-US" sz="3000">
                <a:solidFill>
                  <a:schemeClr val="bg2"/>
                </a:solidFill>
              </a:rPr>
              <a:t>proportionally</a:t>
            </a:r>
            <a:r>
              <a:rPr lang="en-US" sz="3000">
                <a:solidFill>
                  <a:schemeClr val="hlink"/>
                </a:solidFill>
              </a:rPr>
              <a:t> </a:t>
            </a:r>
            <a:r>
              <a:rPr lang="en-US" sz="3000"/>
              <a:t>with sales.</a:t>
            </a:r>
          </a:p>
          <a:p>
            <a:pPr>
              <a:lnSpc>
                <a:spcPct val="90000"/>
              </a:lnSpc>
            </a:pPr>
            <a:r>
              <a:rPr lang="en-US" sz="3000"/>
              <a:t>Existing profit margin (6%) and payout (25%) </a:t>
            </a:r>
            <a:r>
              <a:rPr lang="en-US" sz="3000">
                <a:solidFill>
                  <a:schemeClr val="bg2"/>
                </a:solidFill>
              </a:rPr>
              <a:t>will be maintained</a:t>
            </a:r>
            <a:r>
              <a:rPr lang="en-US" sz="3000"/>
              <a:t>.</a:t>
            </a:r>
          </a:p>
          <a:p>
            <a:pPr>
              <a:lnSpc>
                <a:spcPct val="90000"/>
              </a:lnSpc>
            </a:pPr>
            <a:r>
              <a:rPr lang="en-US" sz="3000"/>
              <a:t>Sales are expected to increase by $3 million.  </a:t>
            </a:r>
            <a:r>
              <a:rPr lang="en-US" sz="3000" i="1">
                <a:solidFill>
                  <a:schemeClr val="bg2"/>
                </a:solidFill>
              </a:rPr>
              <a:t>(%</a:t>
            </a:r>
            <a:r>
              <a:rPr lang="en-US" sz="3000" i="1">
                <a:solidFill>
                  <a:schemeClr val="bg2"/>
                </a:solidFill>
                <a:latin typeface="Symbol" pitchFamily="18" charset="2"/>
              </a:rPr>
              <a:t></a:t>
            </a:r>
            <a:r>
              <a:rPr lang="en-US" sz="3000" i="1">
                <a:solidFill>
                  <a:schemeClr val="bg2"/>
                </a:solidFill>
              </a:rPr>
              <a:t>S = 25%)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23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E062A49-257B-44B0-A488-ACA947722E74}" type="slidenum">
              <a:rPr lang="en-US"/>
              <a:pPr/>
              <a:t>73</a:t>
            </a:fld>
            <a:endParaRPr lang="en-US"/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Graphical Illustration</a:t>
            </a:r>
            <a:endParaRPr lang="en-US"/>
          </a:p>
        </p:txBody>
      </p:sp>
      <p:grpSp>
        <p:nvGrpSpPr>
          <p:cNvPr id="164868" name="Group 4"/>
          <p:cNvGrpSpPr>
            <a:grpSpLocks/>
          </p:cNvGrpSpPr>
          <p:nvPr/>
        </p:nvGrpSpPr>
        <p:grpSpPr bwMode="auto">
          <a:xfrm>
            <a:off x="622300" y="1230313"/>
            <a:ext cx="7988300" cy="4168775"/>
            <a:chOff x="215" y="288"/>
            <a:chExt cx="5424" cy="3065"/>
          </a:xfrm>
        </p:grpSpPr>
        <p:sp>
          <p:nvSpPr>
            <p:cNvPr id="164869" name="Line 5"/>
            <p:cNvSpPr>
              <a:spLocks noChangeShapeType="1"/>
            </p:cNvSpPr>
            <p:nvPr/>
          </p:nvSpPr>
          <p:spPr bwMode="auto">
            <a:xfrm>
              <a:off x="800" y="588"/>
              <a:ext cx="0" cy="2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64870" name="Line 6"/>
            <p:cNvSpPr>
              <a:spLocks noChangeShapeType="1"/>
            </p:cNvSpPr>
            <p:nvPr/>
          </p:nvSpPr>
          <p:spPr bwMode="auto">
            <a:xfrm>
              <a:off x="808" y="3028"/>
              <a:ext cx="38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64871" name="Line 7"/>
            <p:cNvSpPr>
              <a:spLocks noChangeShapeType="1"/>
            </p:cNvSpPr>
            <p:nvPr/>
          </p:nvSpPr>
          <p:spPr bwMode="auto">
            <a:xfrm flipV="1">
              <a:off x="808" y="1004"/>
              <a:ext cx="3920" cy="19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64872" name="Rectangle 8"/>
            <p:cNvSpPr>
              <a:spLocks noChangeArrowheads="1"/>
            </p:cNvSpPr>
            <p:nvPr/>
          </p:nvSpPr>
          <p:spPr bwMode="auto">
            <a:xfrm>
              <a:off x="448" y="288"/>
              <a:ext cx="917" cy="37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 b="1">
                  <a:latin typeface="Arial" charset="0"/>
                </a:rPr>
                <a:t>Assets</a:t>
              </a:r>
              <a:endParaRPr lang="en-US" sz="3200" b="1">
                <a:latin typeface="Arial" charset="0"/>
              </a:endParaRPr>
            </a:p>
          </p:txBody>
        </p:sp>
        <p:sp>
          <p:nvSpPr>
            <p:cNvPr id="164873" name="Rectangle 9"/>
            <p:cNvSpPr>
              <a:spLocks noChangeArrowheads="1"/>
            </p:cNvSpPr>
            <p:nvPr/>
          </p:nvSpPr>
          <p:spPr bwMode="auto">
            <a:xfrm>
              <a:off x="4694" y="2844"/>
              <a:ext cx="754" cy="37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 b="1">
                  <a:latin typeface="Arial" charset="0"/>
                </a:rPr>
                <a:t>Sales</a:t>
              </a:r>
              <a:endParaRPr lang="en-US" sz="3200" b="1">
                <a:latin typeface="Arial" charset="0"/>
              </a:endParaRPr>
            </a:p>
          </p:txBody>
        </p:sp>
        <p:sp>
          <p:nvSpPr>
            <p:cNvPr id="164874" name="Rectangle 10"/>
            <p:cNvSpPr>
              <a:spLocks noChangeArrowheads="1"/>
            </p:cNvSpPr>
            <p:nvPr/>
          </p:nvSpPr>
          <p:spPr bwMode="auto">
            <a:xfrm>
              <a:off x="647" y="3019"/>
              <a:ext cx="238" cy="3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b="1">
                  <a:latin typeface="Arial" charset="0"/>
                </a:rPr>
                <a:t>0</a:t>
              </a:r>
            </a:p>
          </p:txBody>
        </p:sp>
        <p:sp>
          <p:nvSpPr>
            <p:cNvPr id="164875" name="Rectangle 11"/>
            <p:cNvSpPr>
              <a:spLocks noChangeArrowheads="1"/>
            </p:cNvSpPr>
            <p:nvPr/>
          </p:nvSpPr>
          <p:spPr bwMode="auto">
            <a:xfrm>
              <a:off x="215" y="1579"/>
              <a:ext cx="641" cy="3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b="1">
                  <a:solidFill>
                    <a:srgbClr val="C40773"/>
                  </a:solidFill>
                  <a:latin typeface="Arial" charset="0"/>
                </a:rPr>
                <a:t>7,560</a:t>
              </a:r>
            </a:p>
          </p:txBody>
        </p:sp>
        <p:sp>
          <p:nvSpPr>
            <p:cNvPr id="164876" name="Rectangle 12"/>
            <p:cNvSpPr>
              <a:spLocks noChangeArrowheads="1"/>
            </p:cNvSpPr>
            <p:nvPr/>
          </p:nvSpPr>
          <p:spPr bwMode="auto">
            <a:xfrm>
              <a:off x="3073" y="3019"/>
              <a:ext cx="756" cy="3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b="1">
                  <a:solidFill>
                    <a:srgbClr val="C40773"/>
                  </a:solidFill>
                  <a:latin typeface="Arial" charset="0"/>
                </a:rPr>
                <a:t>12,000</a:t>
              </a:r>
            </a:p>
          </p:txBody>
        </p:sp>
        <p:sp>
          <p:nvSpPr>
            <p:cNvPr id="164877" name="Line 13"/>
            <p:cNvSpPr>
              <a:spLocks noChangeShapeType="1"/>
            </p:cNvSpPr>
            <p:nvPr/>
          </p:nvSpPr>
          <p:spPr bwMode="auto">
            <a:xfrm>
              <a:off x="808" y="1684"/>
              <a:ext cx="2600" cy="0"/>
            </a:xfrm>
            <a:prstGeom prst="line">
              <a:avLst/>
            </a:prstGeom>
            <a:noFill/>
            <a:ln w="25400">
              <a:solidFill>
                <a:srgbClr val="C4077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64878" name="Line 14"/>
            <p:cNvSpPr>
              <a:spLocks noChangeShapeType="1"/>
            </p:cNvSpPr>
            <p:nvPr/>
          </p:nvSpPr>
          <p:spPr bwMode="auto">
            <a:xfrm>
              <a:off x="3408" y="1686"/>
              <a:ext cx="0" cy="1334"/>
            </a:xfrm>
            <a:prstGeom prst="line">
              <a:avLst/>
            </a:prstGeom>
            <a:noFill/>
            <a:ln w="25400">
              <a:solidFill>
                <a:srgbClr val="C40773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64879" name="Rectangle 15"/>
            <p:cNvSpPr>
              <a:spLocks noChangeArrowheads="1"/>
            </p:cNvSpPr>
            <p:nvPr/>
          </p:nvSpPr>
          <p:spPr bwMode="auto">
            <a:xfrm>
              <a:off x="215" y="1147"/>
              <a:ext cx="641" cy="3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b="1">
                  <a:solidFill>
                    <a:srgbClr val="9234DB"/>
                  </a:solidFill>
                  <a:latin typeface="Arial" charset="0"/>
                </a:rPr>
                <a:t>9,450</a:t>
              </a:r>
            </a:p>
          </p:txBody>
        </p:sp>
        <p:sp>
          <p:nvSpPr>
            <p:cNvPr id="164880" name="Rectangle 16"/>
            <p:cNvSpPr>
              <a:spLocks noChangeArrowheads="1"/>
            </p:cNvSpPr>
            <p:nvPr/>
          </p:nvSpPr>
          <p:spPr bwMode="auto">
            <a:xfrm>
              <a:off x="3863" y="3019"/>
              <a:ext cx="756" cy="33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b="1">
                  <a:solidFill>
                    <a:srgbClr val="9234DB"/>
                  </a:solidFill>
                  <a:latin typeface="Arial" charset="0"/>
                </a:rPr>
                <a:t>15,000</a:t>
              </a:r>
            </a:p>
          </p:txBody>
        </p:sp>
        <p:sp>
          <p:nvSpPr>
            <p:cNvPr id="164881" name="Line 17"/>
            <p:cNvSpPr>
              <a:spLocks noChangeShapeType="1"/>
            </p:cNvSpPr>
            <p:nvPr/>
          </p:nvSpPr>
          <p:spPr bwMode="auto">
            <a:xfrm>
              <a:off x="808" y="1300"/>
              <a:ext cx="3344" cy="0"/>
            </a:xfrm>
            <a:prstGeom prst="line">
              <a:avLst/>
            </a:prstGeom>
            <a:noFill/>
            <a:ln w="25400">
              <a:solidFill>
                <a:srgbClr val="9234DB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64882" name="Line 18"/>
            <p:cNvSpPr>
              <a:spLocks noChangeShapeType="1"/>
            </p:cNvSpPr>
            <p:nvPr/>
          </p:nvSpPr>
          <p:spPr bwMode="auto">
            <a:xfrm>
              <a:off x="4160" y="1308"/>
              <a:ext cx="0" cy="1712"/>
            </a:xfrm>
            <a:prstGeom prst="line">
              <a:avLst/>
            </a:prstGeom>
            <a:noFill/>
            <a:ln w="25400">
              <a:solidFill>
                <a:srgbClr val="9234DB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64883" name="Rectangle 19"/>
            <p:cNvSpPr>
              <a:spLocks noChangeArrowheads="1"/>
            </p:cNvSpPr>
            <p:nvPr/>
          </p:nvSpPr>
          <p:spPr bwMode="auto">
            <a:xfrm>
              <a:off x="4163" y="1261"/>
              <a:ext cx="1476" cy="10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AE00"/>
                  </a:solidFill>
                  <a:latin typeface="Symbol" pitchFamily="18" charset="2"/>
                </a:rPr>
                <a:t></a:t>
              </a:r>
              <a:r>
                <a:rPr lang="en-US" b="1">
                  <a:solidFill>
                    <a:srgbClr val="00AE00"/>
                  </a:solidFill>
                  <a:latin typeface="Arial" charset="0"/>
                </a:rPr>
                <a:t>Assets =</a:t>
              </a:r>
            </a:p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AE00"/>
                  </a:solidFill>
                  <a:latin typeface="Arial" charset="0"/>
                </a:rPr>
                <a:t>(A/S)×</a:t>
              </a:r>
              <a:r>
                <a:rPr lang="en-US" b="1">
                  <a:solidFill>
                    <a:srgbClr val="00AE00"/>
                  </a:solidFill>
                  <a:latin typeface="Symbol" pitchFamily="18" charset="2"/>
                </a:rPr>
                <a:t></a:t>
              </a:r>
              <a:r>
                <a:rPr lang="en-US" b="1">
                  <a:solidFill>
                    <a:srgbClr val="00AE00"/>
                  </a:solidFill>
                  <a:latin typeface="Arial" charset="0"/>
                </a:rPr>
                <a:t>Sales</a:t>
              </a:r>
            </a:p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AE00"/>
                  </a:solidFill>
                  <a:latin typeface="Arial" charset="0"/>
                </a:rPr>
                <a:t>= 0.63($3,000)</a:t>
              </a:r>
            </a:p>
            <a:p>
              <a:pPr>
                <a:lnSpc>
                  <a:spcPct val="90000"/>
                </a:lnSpc>
              </a:pPr>
              <a:r>
                <a:rPr lang="en-US" b="1">
                  <a:solidFill>
                    <a:srgbClr val="00AE00"/>
                  </a:solidFill>
                  <a:latin typeface="Arial" charset="0"/>
                </a:rPr>
                <a:t>= $1,890</a:t>
              </a:r>
            </a:p>
          </p:txBody>
        </p:sp>
        <p:sp>
          <p:nvSpPr>
            <p:cNvPr id="164884" name="Rectangle 20"/>
            <p:cNvSpPr>
              <a:spLocks noChangeArrowheads="1"/>
            </p:cNvSpPr>
            <p:nvPr/>
          </p:nvSpPr>
          <p:spPr bwMode="auto">
            <a:xfrm>
              <a:off x="2231" y="587"/>
              <a:ext cx="2569" cy="37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800" b="1">
                  <a:solidFill>
                    <a:srgbClr val="C40773"/>
                  </a:solidFill>
                  <a:latin typeface="Arial" charset="0"/>
                </a:rPr>
                <a:t>Assets = 0.63 × Sales</a:t>
              </a:r>
            </a:p>
          </p:txBody>
        </p:sp>
        <p:sp>
          <p:nvSpPr>
            <p:cNvPr id="164885" name="Line 21"/>
            <p:cNvSpPr>
              <a:spLocks noChangeShapeType="1"/>
            </p:cNvSpPr>
            <p:nvPr/>
          </p:nvSpPr>
          <p:spPr bwMode="auto">
            <a:xfrm>
              <a:off x="3600" y="864"/>
              <a:ext cx="744" cy="236"/>
            </a:xfrm>
            <a:prstGeom prst="line">
              <a:avLst/>
            </a:prstGeom>
            <a:noFill/>
            <a:ln w="25400">
              <a:solidFill>
                <a:srgbClr val="C40773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164886" name="Rectangle 22"/>
          <p:cNvSpPr>
            <a:spLocks noChangeArrowheads="1"/>
          </p:cNvSpPr>
          <p:nvPr/>
        </p:nvSpPr>
        <p:spPr bwMode="auto">
          <a:xfrm>
            <a:off x="623888" y="5410200"/>
            <a:ext cx="7605712" cy="881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800" b="1" i="1">
                <a:solidFill>
                  <a:srgbClr val="C40773"/>
                </a:solidFill>
                <a:latin typeface="Arial" charset="0"/>
              </a:rPr>
              <a:t>A</a:t>
            </a:r>
            <a:r>
              <a:rPr lang="en-US" sz="2800" b="1">
                <a:solidFill>
                  <a:srgbClr val="C40773"/>
                </a:solidFill>
                <a:latin typeface="Arial" charset="0"/>
              </a:rPr>
              <a:t>/</a:t>
            </a:r>
            <a:r>
              <a:rPr lang="en-US" sz="2800" b="1" i="1">
                <a:solidFill>
                  <a:srgbClr val="C40773"/>
                </a:solidFill>
                <a:latin typeface="Arial" charset="0"/>
              </a:rPr>
              <a:t>S</a:t>
            </a:r>
            <a:r>
              <a:rPr lang="en-US" sz="2800" b="1" baseline="-25000">
                <a:solidFill>
                  <a:srgbClr val="C40773"/>
                </a:solidFill>
                <a:latin typeface="Arial" charset="0"/>
              </a:rPr>
              <a:t> </a:t>
            </a:r>
            <a:r>
              <a:rPr lang="en-US" sz="2800" b="1">
                <a:solidFill>
                  <a:srgbClr val="C40773"/>
                </a:solidFill>
                <a:latin typeface="Arial" charset="0"/>
              </a:rPr>
              <a:t>= $7,560/$12,000 = 0.63 </a:t>
            </a:r>
            <a:r>
              <a:rPr lang="en-US" sz="2800" b="1">
                <a:solidFill>
                  <a:srgbClr val="9234DB"/>
                </a:solidFill>
                <a:latin typeface="Arial" charset="0"/>
              </a:rPr>
              <a:t>= $9,450/$15,000</a:t>
            </a:r>
          </a:p>
          <a:p>
            <a:r>
              <a:rPr lang="en-US">
                <a:latin typeface="Arial" charset="0"/>
              </a:rPr>
              <a:t>(</a:t>
            </a:r>
            <a:r>
              <a:rPr lang="cs-CZ">
                <a:latin typeface="Arial" charset="0"/>
              </a:rPr>
              <a:t>i.e. </a:t>
            </a:r>
            <a:r>
              <a:rPr lang="en-US">
                <a:solidFill>
                  <a:schemeClr val="bg2"/>
                </a:solidFill>
                <a:latin typeface="Arial" charset="0"/>
              </a:rPr>
              <a:t>Capital Intensity Ratio</a:t>
            </a:r>
            <a:r>
              <a:rPr lang="cs-CZ">
                <a:latin typeface="Arial" charset="0"/>
              </a:rPr>
              <a:t> remains unchanged</a:t>
            </a:r>
            <a:r>
              <a:rPr lang="en-US">
                <a:latin typeface="Arial" charset="0"/>
              </a:rPr>
              <a:t>)</a:t>
            </a:r>
            <a:endParaRPr lang="en-US" sz="2800" b="1">
              <a:solidFill>
                <a:srgbClr val="C40773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768253-ABAC-40A1-BDC8-6485A2BB6973}" type="slidenum">
              <a:rPr lang="en-US"/>
              <a:pPr/>
              <a:t>74</a:t>
            </a:fld>
            <a:endParaRPr lang="en-US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Calculating AFN</a:t>
            </a:r>
            <a:endParaRPr lang="en-US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/>
              <a:t>AFN = Required Increase in Assets - Spontaneous Increase in Liabilities - Increase in Retained Earnings</a:t>
            </a:r>
          </a:p>
          <a:p>
            <a:pPr>
              <a:buFont typeface="Wingdings" pitchFamily="2" charset="2"/>
              <a:buNone/>
            </a:pPr>
            <a:r>
              <a:rPr lang="cs-CZ" i="1"/>
              <a:t>AFN</a:t>
            </a:r>
            <a:r>
              <a:rPr lang="cs-CZ"/>
              <a:t>= </a:t>
            </a:r>
            <a:r>
              <a:rPr lang="cs-CZ" i="1"/>
              <a:t>A</a:t>
            </a:r>
            <a:r>
              <a:rPr lang="cs-CZ"/>
              <a:t>×(Δ</a:t>
            </a:r>
            <a:r>
              <a:rPr lang="cs-CZ" i="1"/>
              <a:t>S</a:t>
            </a:r>
            <a:r>
              <a:rPr lang="cs-CZ"/>
              <a:t>/</a:t>
            </a:r>
            <a:r>
              <a:rPr lang="cs-CZ" i="1"/>
              <a:t>S</a:t>
            </a:r>
            <a:r>
              <a:rPr lang="cs-CZ" baseline="-25000"/>
              <a:t>0</a:t>
            </a:r>
            <a:r>
              <a:rPr lang="cs-CZ"/>
              <a:t>)- </a:t>
            </a:r>
            <a:r>
              <a:rPr lang="cs-CZ" i="1"/>
              <a:t>L</a:t>
            </a:r>
            <a:r>
              <a:rPr lang="cs-CZ"/>
              <a:t>*×(Δ</a:t>
            </a:r>
            <a:r>
              <a:rPr lang="cs-CZ" i="1"/>
              <a:t>S</a:t>
            </a:r>
            <a:r>
              <a:rPr lang="cs-CZ"/>
              <a:t>/</a:t>
            </a:r>
            <a:r>
              <a:rPr lang="cs-CZ" i="1"/>
              <a:t>S</a:t>
            </a:r>
            <a:r>
              <a:rPr lang="cs-CZ" baseline="-25000"/>
              <a:t>0</a:t>
            </a:r>
            <a:r>
              <a:rPr lang="cs-CZ"/>
              <a:t>)- </a:t>
            </a:r>
            <a:r>
              <a:rPr lang="cs-CZ" i="1"/>
              <a:t>M</a:t>
            </a:r>
            <a:r>
              <a:rPr lang="cs-CZ"/>
              <a:t>×</a:t>
            </a:r>
            <a:r>
              <a:rPr lang="cs-CZ" i="1"/>
              <a:t>S</a:t>
            </a:r>
            <a:r>
              <a:rPr lang="cs-CZ" baseline="-25000"/>
              <a:t>1</a:t>
            </a:r>
            <a:r>
              <a:rPr lang="cs-CZ"/>
              <a:t>(1-</a:t>
            </a:r>
            <a:r>
              <a:rPr lang="cs-CZ" i="1"/>
              <a:t>P</a:t>
            </a:r>
            <a:r>
              <a:rPr lang="cs-CZ"/>
              <a:t>) = $7,560×25% - $1,800×25% - 6%×$15,000×75% = $1,890-$450-$675 = </a:t>
            </a:r>
            <a:r>
              <a:rPr lang="cs-CZ">
                <a:solidFill>
                  <a:schemeClr val="hlink"/>
                </a:solidFill>
              </a:rPr>
              <a:t>$765,000</a:t>
            </a:r>
            <a:endParaRPr lang="en-US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40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F7FDAB-F20D-48BB-8BC2-1082CA89EB52}" type="slidenum">
              <a:rPr lang="en-US"/>
              <a:pPr/>
              <a:t>75</a:t>
            </a:fld>
            <a:endParaRPr lang="en-US"/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Projected Balance Sheet</a:t>
            </a:r>
            <a:endParaRPr lang="en-US"/>
          </a:p>
        </p:txBody>
      </p:sp>
      <p:grpSp>
        <p:nvGrpSpPr>
          <p:cNvPr id="166916" name="Group 4"/>
          <p:cNvGrpSpPr>
            <a:grpSpLocks/>
          </p:cNvGrpSpPr>
          <p:nvPr/>
        </p:nvGrpSpPr>
        <p:grpSpPr bwMode="auto">
          <a:xfrm>
            <a:off x="609600" y="1447800"/>
            <a:ext cx="7924800" cy="3316288"/>
            <a:chOff x="384" y="1104"/>
            <a:chExt cx="4992" cy="2089"/>
          </a:xfrm>
        </p:grpSpPr>
        <p:sp>
          <p:nvSpPr>
            <p:cNvPr id="166917" name="Rectangle 5"/>
            <p:cNvSpPr>
              <a:spLocks noChangeArrowheads="1"/>
            </p:cNvSpPr>
            <p:nvPr/>
          </p:nvSpPr>
          <p:spPr bwMode="auto">
            <a:xfrm>
              <a:off x="4512" y="2894"/>
              <a:ext cx="864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$9,450</a:t>
              </a:r>
            </a:p>
          </p:txBody>
        </p:sp>
        <p:sp>
          <p:nvSpPr>
            <p:cNvPr id="166918" name="Rectangle 6"/>
            <p:cNvSpPr>
              <a:spLocks noChangeArrowheads="1"/>
            </p:cNvSpPr>
            <p:nvPr/>
          </p:nvSpPr>
          <p:spPr bwMode="auto">
            <a:xfrm>
              <a:off x="2880" y="2894"/>
              <a:ext cx="1728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   Tot. liab.&amp;eq.</a:t>
              </a:r>
            </a:p>
          </p:txBody>
        </p:sp>
        <p:sp>
          <p:nvSpPr>
            <p:cNvPr id="166919" name="Rectangle 7"/>
            <p:cNvSpPr>
              <a:spLocks noChangeArrowheads="1"/>
            </p:cNvSpPr>
            <p:nvPr/>
          </p:nvSpPr>
          <p:spPr bwMode="auto">
            <a:xfrm>
              <a:off x="2064" y="2894"/>
              <a:ext cx="816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$9,450</a:t>
              </a:r>
            </a:p>
          </p:txBody>
        </p:sp>
        <p:sp>
          <p:nvSpPr>
            <p:cNvPr id="166920" name="Rectangle 8"/>
            <p:cNvSpPr>
              <a:spLocks noChangeArrowheads="1"/>
            </p:cNvSpPr>
            <p:nvPr/>
          </p:nvSpPr>
          <p:spPr bwMode="auto">
            <a:xfrm>
              <a:off x="384" y="2894"/>
              <a:ext cx="1680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   Total assets</a:t>
              </a:r>
            </a:p>
          </p:txBody>
        </p:sp>
        <p:sp>
          <p:nvSpPr>
            <p:cNvPr id="166921" name="Rectangle 9"/>
            <p:cNvSpPr>
              <a:spLocks noChangeArrowheads="1"/>
            </p:cNvSpPr>
            <p:nvPr/>
          </p:nvSpPr>
          <p:spPr bwMode="auto">
            <a:xfrm>
              <a:off x="4608" y="2595"/>
              <a:ext cx="768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4,635</a:t>
              </a:r>
            </a:p>
          </p:txBody>
        </p:sp>
        <p:sp>
          <p:nvSpPr>
            <p:cNvPr id="166922" name="Rectangle 10"/>
            <p:cNvSpPr>
              <a:spLocks noChangeArrowheads="1"/>
            </p:cNvSpPr>
            <p:nvPr/>
          </p:nvSpPr>
          <p:spPr bwMode="auto">
            <a:xfrm>
              <a:off x="2880" y="2595"/>
              <a:ext cx="1728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Equity</a:t>
              </a:r>
            </a:p>
          </p:txBody>
        </p:sp>
        <p:sp>
          <p:nvSpPr>
            <p:cNvPr id="166923" name="Rectangle 11"/>
            <p:cNvSpPr>
              <a:spLocks noChangeArrowheads="1"/>
            </p:cNvSpPr>
            <p:nvPr/>
          </p:nvSpPr>
          <p:spPr bwMode="auto">
            <a:xfrm>
              <a:off x="2064" y="2595"/>
              <a:ext cx="816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3,750</a:t>
              </a:r>
            </a:p>
          </p:txBody>
        </p:sp>
        <p:sp>
          <p:nvSpPr>
            <p:cNvPr id="166924" name="Rectangle 12"/>
            <p:cNvSpPr>
              <a:spLocks noChangeArrowheads="1"/>
            </p:cNvSpPr>
            <p:nvPr/>
          </p:nvSpPr>
          <p:spPr bwMode="auto">
            <a:xfrm>
              <a:off x="384" y="2595"/>
              <a:ext cx="1680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Net FA</a:t>
              </a:r>
            </a:p>
          </p:txBody>
        </p:sp>
        <p:sp>
          <p:nvSpPr>
            <p:cNvPr id="166925" name="Rectangle 13"/>
            <p:cNvSpPr>
              <a:spLocks noChangeArrowheads="1"/>
            </p:cNvSpPr>
            <p:nvPr/>
          </p:nvSpPr>
          <p:spPr bwMode="auto">
            <a:xfrm>
              <a:off x="4608" y="2300"/>
              <a:ext cx="768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1,000</a:t>
              </a:r>
            </a:p>
          </p:txBody>
        </p:sp>
        <p:sp>
          <p:nvSpPr>
            <p:cNvPr id="166926" name="Rectangle 14"/>
            <p:cNvSpPr>
              <a:spLocks noChangeArrowheads="1"/>
            </p:cNvSpPr>
            <p:nvPr/>
          </p:nvSpPr>
          <p:spPr bwMode="auto">
            <a:xfrm>
              <a:off x="2880" y="2300"/>
              <a:ext cx="1728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L-T debt</a:t>
              </a:r>
            </a:p>
          </p:txBody>
        </p:sp>
        <p:sp>
          <p:nvSpPr>
            <p:cNvPr id="166927" name="Rectangle 15"/>
            <p:cNvSpPr>
              <a:spLocks noChangeArrowheads="1"/>
            </p:cNvSpPr>
            <p:nvPr/>
          </p:nvSpPr>
          <p:spPr bwMode="auto">
            <a:xfrm>
              <a:off x="2064" y="2300"/>
              <a:ext cx="816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$5,700</a:t>
              </a:r>
            </a:p>
          </p:txBody>
        </p:sp>
        <p:sp>
          <p:nvSpPr>
            <p:cNvPr id="166928" name="Rectangle 16"/>
            <p:cNvSpPr>
              <a:spLocks noChangeArrowheads="1"/>
            </p:cNvSpPr>
            <p:nvPr/>
          </p:nvSpPr>
          <p:spPr bwMode="auto">
            <a:xfrm>
              <a:off x="384" y="2300"/>
              <a:ext cx="1680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   Total CA</a:t>
              </a:r>
            </a:p>
          </p:txBody>
        </p:sp>
        <p:sp>
          <p:nvSpPr>
            <p:cNvPr id="166929" name="Rectangle 17"/>
            <p:cNvSpPr>
              <a:spLocks noChangeArrowheads="1"/>
            </p:cNvSpPr>
            <p:nvPr/>
          </p:nvSpPr>
          <p:spPr bwMode="auto">
            <a:xfrm>
              <a:off x="4416" y="2001"/>
              <a:ext cx="960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$3,815</a:t>
              </a:r>
            </a:p>
          </p:txBody>
        </p:sp>
        <p:sp>
          <p:nvSpPr>
            <p:cNvPr id="166930" name="Rectangle 18"/>
            <p:cNvSpPr>
              <a:spLocks noChangeArrowheads="1"/>
            </p:cNvSpPr>
            <p:nvPr/>
          </p:nvSpPr>
          <p:spPr bwMode="auto">
            <a:xfrm>
              <a:off x="2880" y="2001"/>
              <a:ext cx="1728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   Total CL</a:t>
              </a:r>
            </a:p>
          </p:txBody>
        </p:sp>
        <p:sp>
          <p:nvSpPr>
            <p:cNvPr id="166931" name="Rectangle 19"/>
            <p:cNvSpPr>
              <a:spLocks noChangeArrowheads="1"/>
            </p:cNvSpPr>
            <p:nvPr/>
          </p:nvSpPr>
          <p:spPr bwMode="auto">
            <a:xfrm>
              <a:off x="2064" y="2001"/>
              <a:ext cx="816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2,250</a:t>
              </a:r>
            </a:p>
          </p:txBody>
        </p:sp>
        <p:sp>
          <p:nvSpPr>
            <p:cNvPr id="166932" name="Rectangle 20"/>
            <p:cNvSpPr>
              <a:spLocks noChangeArrowheads="1"/>
            </p:cNvSpPr>
            <p:nvPr/>
          </p:nvSpPr>
          <p:spPr bwMode="auto">
            <a:xfrm>
              <a:off x="384" y="2001"/>
              <a:ext cx="1680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Inventory</a:t>
              </a:r>
            </a:p>
          </p:txBody>
        </p:sp>
        <p:sp>
          <p:nvSpPr>
            <p:cNvPr id="166933" name="Rectangle 21"/>
            <p:cNvSpPr>
              <a:spLocks noChangeArrowheads="1"/>
            </p:cNvSpPr>
            <p:nvPr/>
          </p:nvSpPr>
          <p:spPr bwMode="auto">
            <a:xfrm>
              <a:off x="4608" y="1702"/>
              <a:ext cx="768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1,565</a:t>
              </a:r>
            </a:p>
          </p:txBody>
        </p:sp>
        <p:sp>
          <p:nvSpPr>
            <p:cNvPr id="166934" name="Rectangle 22"/>
            <p:cNvSpPr>
              <a:spLocks noChangeArrowheads="1"/>
            </p:cNvSpPr>
            <p:nvPr/>
          </p:nvSpPr>
          <p:spPr bwMode="auto">
            <a:xfrm>
              <a:off x="2880" y="1702"/>
              <a:ext cx="1728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S.-Term Loan</a:t>
              </a:r>
            </a:p>
          </p:txBody>
        </p:sp>
        <p:sp>
          <p:nvSpPr>
            <p:cNvPr id="166935" name="Rectangle 23"/>
            <p:cNvSpPr>
              <a:spLocks noChangeArrowheads="1"/>
            </p:cNvSpPr>
            <p:nvPr/>
          </p:nvSpPr>
          <p:spPr bwMode="auto">
            <a:xfrm>
              <a:off x="2064" y="1702"/>
              <a:ext cx="816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3,000</a:t>
              </a:r>
            </a:p>
          </p:txBody>
        </p:sp>
        <p:sp>
          <p:nvSpPr>
            <p:cNvPr id="166936" name="Rectangle 24"/>
            <p:cNvSpPr>
              <a:spLocks noChangeArrowheads="1"/>
            </p:cNvSpPr>
            <p:nvPr/>
          </p:nvSpPr>
          <p:spPr bwMode="auto">
            <a:xfrm>
              <a:off x="384" y="1702"/>
              <a:ext cx="1680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Accounts rec.</a:t>
              </a:r>
            </a:p>
          </p:txBody>
        </p:sp>
        <p:sp>
          <p:nvSpPr>
            <p:cNvPr id="166937" name="Rectangle 25"/>
            <p:cNvSpPr>
              <a:spLocks noChangeArrowheads="1"/>
            </p:cNvSpPr>
            <p:nvPr/>
          </p:nvSpPr>
          <p:spPr bwMode="auto">
            <a:xfrm>
              <a:off x="4608" y="1403"/>
              <a:ext cx="768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750</a:t>
              </a:r>
            </a:p>
          </p:txBody>
        </p:sp>
        <p:sp>
          <p:nvSpPr>
            <p:cNvPr id="166938" name="Rectangle 26"/>
            <p:cNvSpPr>
              <a:spLocks noChangeArrowheads="1"/>
            </p:cNvSpPr>
            <p:nvPr/>
          </p:nvSpPr>
          <p:spPr bwMode="auto">
            <a:xfrm>
              <a:off x="2880" y="1403"/>
              <a:ext cx="1728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Accruals</a:t>
              </a:r>
            </a:p>
          </p:txBody>
        </p:sp>
        <p:sp>
          <p:nvSpPr>
            <p:cNvPr id="166939" name="Rectangle 27"/>
            <p:cNvSpPr>
              <a:spLocks noChangeArrowheads="1"/>
            </p:cNvSpPr>
            <p:nvPr/>
          </p:nvSpPr>
          <p:spPr bwMode="auto">
            <a:xfrm>
              <a:off x="2064" y="1403"/>
              <a:ext cx="816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endParaRPr lang="cs-CZ" sz="2800" b="1">
                <a:latin typeface="Arial" charset="0"/>
              </a:endParaRPr>
            </a:p>
          </p:txBody>
        </p:sp>
        <p:sp>
          <p:nvSpPr>
            <p:cNvPr id="166940" name="Rectangle 28"/>
            <p:cNvSpPr>
              <a:spLocks noChangeArrowheads="1"/>
            </p:cNvSpPr>
            <p:nvPr/>
          </p:nvSpPr>
          <p:spPr bwMode="auto">
            <a:xfrm>
              <a:off x="384" y="1403"/>
              <a:ext cx="1680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cs-CZ" sz="2800" b="1">
                <a:latin typeface="Arial" charset="0"/>
              </a:endParaRPr>
            </a:p>
          </p:txBody>
        </p:sp>
        <p:sp>
          <p:nvSpPr>
            <p:cNvPr id="166941" name="Rectangle 29"/>
            <p:cNvSpPr>
              <a:spLocks noChangeArrowheads="1"/>
            </p:cNvSpPr>
            <p:nvPr/>
          </p:nvSpPr>
          <p:spPr bwMode="auto">
            <a:xfrm>
              <a:off x="4464" y="1104"/>
              <a:ext cx="912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cs-CZ" sz="2800" b="1">
                  <a:latin typeface="Arial" charset="0"/>
                </a:rPr>
                <a:t>$1,500</a:t>
              </a:r>
            </a:p>
          </p:txBody>
        </p:sp>
        <p:sp>
          <p:nvSpPr>
            <p:cNvPr id="166942" name="Rectangle 30"/>
            <p:cNvSpPr>
              <a:spLocks noChangeArrowheads="1"/>
            </p:cNvSpPr>
            <p:nvPr/>
          </p:nvSpPr>
          <p:spPr bwMode="auto">
            <a:xfrm>
              <a:off x="2880" y="1104"/>
              <a:ext cx="1728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Accts. pay.</a:t>
              </a:r>
            </a:p>
          </p:txBody>
        </p:sp>
        <p:sp>
          <p:nvSpPr>
            <p:cNvPr id="166943" name="Rectangle 31"/>
            <p:cNvSpPr>
              <a:spLocks noChangeArrowheads="1"/>
            </p:cNvSpPr>
            <p:nvPr/>
          </p:nvSpPr>
          <p:spPr bwMode="auto">
            <a:xfrm>
              <a:off x="2064" y="1104"/>
              <a:ext cx="816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r"/>
              <a:r>
                <a:rPr lang="en-US" sz="2800" b="1">
                  <a:latin typeface="Arial" charset="0"/>
                </a:rPr>
                <a:t>$450</a:t>
              </a:r>
            </a:p>
          </p:txBody>
        </p:sp>
        <p:sp>
          <p:nvSpPr>
            <p:cNvPr id="166944" name="Rectangle 32"/>
            <p:cNvSpPr>
              <a:spLocks noChangeArrowheads="1"/>
            </p:cNvSpPr>
            <p:nvPr/>
          </p:nvSpPr>
          <p:spPr bwMode="auto">
            <a:xfrm>
              <a:off x="384" y="1104"/>
              <a:ext cx="1680" cy="2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en-US" sz="2800" b="1">
                  <a:latin typeface="Arial" charset="0"/>
                </a:rPr>
                <a:t>Cash</a:t>
              </a:r>
            </a:p>
          </p:txBody>
        </p:sp>
        <p:sp>
          <p:nvSpPr>
            <p:cNvPr id="166945" name="Line 33"/>
            <p:cNvSpPr>
              <a:spLocks noChangeShapeType="1"/>
            </p:cNvSpPr>
            <p:nvPr/>
          </p:nvSpPr>
          <p:spPr bwMode="auto">
            <a:xfrm>
              <a:off x="2064" y="3193"/>
              <a:ext cx="81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66946" name="Line 34"/>
            <p:cNvSpPr>
              <a:spLocks noChangeShapeType="1"/>
            </p:cNvSpPr>
            <p:nvPr/>
          </p:nvSpPr>
          <p:spPr bwMode="auto">
            <a:xfrm>
              <a:off x="4608" y="3193"/>
              <a:ext cx="7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66947" name="Line 35"/>
            <p:cNvSpPr>
              <a:spLocks noChangeShapeType="1"/>
            </p:cNvSpPr>
            <p:nvPr/>
          </p:nvSpPr>
          <p:spPr bwMode="auto">
            <a:xfrm>
              <a:off x="2064" y="2300"/>
              <a:ext cx="81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66948" name="Line 36"/>
            <p:cNvSpPr>
              <a:spLocks noChangeShapeType="1"/>
            </p:cNvSpPr>
            <p:nvPr/>
          </p:nvSpPr>
          <p:spPr bwMode="auto">
            <a:xfrm>
              <a:off x="2064" y="2894"/>
              <a:ext cx="81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66949" name="Line 37"/>
            <p:cNvSpPr>
              <a:spLocks noChangeShapeType="1"/>
            </p:cNvSpPr>
            <p:nvPr/>
          </p:nvSpPr>
          <p:spPr bwMode="auto">
            <a:xfrm>
              <a:off x="4608" y="2001"/>
              <a:ext cx="7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66950" name="Line 38"/>
            <p:cNvSpPr>
              <a:spLocks noChangeShapeType="1"/>
            </p:cNvSpPr>
            <p:nvPr/>
          </p:nvSpPr>
          <p:spPr bwMode="auto">
            <a:xfrm>
              <a:off x="4608" y="2894"/>
              <a:ext cx="76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166951" name="Rectangle 39"/>
          <p:cNvSpPr>
            <a:spLocks noChangeArrowheads="1"/>
          </p:cNvSpPr>
          <p:nvPr/>
        </p:nvSpPr>
        <p:spPr bwMode="auto">
          <a:xfrm>
            <a:off x="609600" y="5181600"/>
            <a:ext cx="7924800" cy="99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800" b="1" i="1">
                <a:latin typeface="Arial" charset="0"/>
              </a:rPr>
              <a:t>DR</a:t>
            </a:r>
            <a:r>
              <a:rPr lang="en-US" sz="2800" b="1" baseline="-25000">
                <a:latin typeface="Arial" charset="0"/>
              </a:rPr>
              <a:t>0</a:t>
            </a:r>
            <a:r>
              <a:rPr lang="en-US" sz="2800" b="1">
                <a:latin typeface="Arial" charset="0"/>
              </a:rPr>
              <a:t>=3,600/7,560=</a:t>
            </a:r>
            <a:r>
              <a:rPr lang="en-US" sz="2800" b="1">
                <a:solidFill>
                  <a:schemeClr val="hlink"/>
                </a:solidFill>
                <a:latin typeface="Arial" charset="0"/>
              </a:rPr>
              <a:t>48%</a:t>
            </a:r>
            <a:r>
              <a:rPr lang="en-US" sz="2800" b="1">
                <a:latin typeface="Arial" charset="0"/>
              </a:rPr>
              <a:t>; </a:t>
            </a:r>
            <a:r>
              <a:rPr lang="en-US" sz="2800" b="1" i="1">
                <a:latin typeface="Arial" charset="0"/>
              </a:rPr>
              <a:t>DR</a:t>
            </a:r>
            <a:r>
              <a:rPr lang="en-US" sz="2800" b="1" baseline="-25000">
                <a:latin typeface="Arial" charset="0"/>
              </a:rPr>
              <a:t>1</a:t>
            </a:r>
            <a:r>
              <a:rPr lang="en-US" sz="2800" b="1">
                <a:latin typeface="Arial" charset="0"/>
              </a:rPr>
              <a:t>=4,815/9,450=</a:t>
            </a:r>
            <a:r>
              <a:rPr lang="en-US" sz="2800" b="1">
                <a:solidFill>
                  <a:schemeClr val="hlink"/>
                </a:solidFill>
                <a:latin typeface="Arial" charset="0"/>
              </a:rPr>
              <a:t>51%</a:t>
            </a:r>
          </a:p>
          <a:p>
            <a:r>
              <a:rPr lang="en-US" sz="2800" b="1" i="1">
                <a:latin typeface="Arial" charset="0"/>
              </a:rPr>
              <a:t>CR</a:t>
            </a:r>
            <a:r>
              <a:rPr lang="en-US" sz="2800" b="1" baseline="-25000">
                <a:latin typeface="Arial" charset="0"/>
              </a:rPr>
              <a:t>0</a:t>
            </a:r>
            <a:r>
              <a:rPr lang="en-US" sz="2800" b="1">
                <a:latin typeface="Arial" charset="0"/>
              </a:rPr>
              <a:t>=4,560/2,600=</a:t>
            </a:r>
            <a:r>
              <a:rPr lang="en-US" sz="2800" b="1">
                <a:solidFill>
                  <a:schemeClr val="hlink"/>
                </a:solidFill>
                <a:latin typeface="Arial" charset="0"/>
              </a:rPr>
              <a:t>1.75</a:t>
            </a:r>
            <a:r>
              <a:rPr lang="en-US" sz="2800" b="1">
                <a:latin typeface="Arial" charset="0"/>
              </a:rPr>
              <a:t>; </a:t>
            </a:r>
            <a:r>
              <a:rPr lang="en-US" sz="2800" b="1" i="1">
                <a:latin typeface="Arial" charset="0"/>
              </a:rPr>
              <a:t>CR</a:t>
            </a:r>
            <a:r>
              <a:rPr lang="en-US" sz="2800" b="1" baseline="-25000">
                <a:latin typeface="Arial" charset="0"/>
              </a:rPr>
              <a:t>1</a:t>
            </a:r>
            <a:r>
              <a:rPr lang="en-US" sz="2800" b="1">
                <a:latin typeface="Arial" charset="0"/>
              </a:rPr>
              <a:t>=5,700/3,815=</a:t>
            </a:r>
            <a:r>
              <a:rPr lang="en-US" sz="2800" b="1">
                <a:solidFill>
                  <a:schemeClr val="hlink"/>
                </a:solidFill>
                <a:latin typeface="Arial" charset="0"/>
              </a:rPr>
              <a:t>1.49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69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69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69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69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51" grpId="0" build="p" autoUpdateAnimBg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7DC9B0-F160-46C6-B62E-3F21BC8C688C}" type="slidenum">
              <a:rPr lang="en-US"/>
              <a:pPr/>
              <a:t>76</a:t>
            </a:fld>
            <a:endParaRPr lang="en-US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Corp. Valuation &amp; Governance</a:t>
            </a:r>
            <a:endParaRPr lang="en-US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cs-CZ" sz="2800"/>
              <a:t>Corporate Valuation Model (×Dividend Growth Model)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sz="2800"/>
              <a:t>Based on Free Cash Flow Estimation (instead of dividends)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sz="2800"/>
              <a:t>Can be used when dividends are not paid (e.g. startups, subunits of firm)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cs-CZ" sz="2800"/>
              <a:t>Estimate the </a:t>
            </a:r>
            <a:r>
              <a:rPr lang="cs-CZ" sz="2800">
                <a:solidFill>
                  <a:schemeClr val="accent2"/>
                </a:solidFill>
              </a:rPr>
              <a:t>Value of Operations</a:t>
            </a:r>
            <a:r>
              <a:rPr lang="cs-CZ" sz="2800"/>
              <a:t> (discount </a:t>
            </a:r>
            <a:r>
              <a:rPr lang="cs-CZ" sz="2800" i="1"/>
              <a:t>FCF</a:t>
            </a:r>
            <a:r>
              <a:rPr lang="cs-CZ" sz="2800"/>
              <a:t> = </a:t>
            </a:r>
            <a:r>
              <a:rPr lang="cs-CZ" sz="2800" i="1"/>
              <a:t>NOPAT</a:t>
            </a:r>
            <a:r>
              <a:rPr lang="cs-CZ" sz="2800"/>
              <a:t> – Required Net Operating Working Capital)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cs-CZ" sz="2800"/>
              <a:t>Add Value of </a:t>
            </a:r>
            <a:r>
              <a:rPr lang="cs-CZ" sz="2800">
                <a:solidFill>
                  <a:schemeClr val="accent2"/>
                </a:solidFill>
              </a:rPr>
              <a:t>Nonoperating Assets</a:t>
            </a:r>
            <a:r>
              <a:rPr lang="cs-CZ" sz="2800"/>
              <a:t> and </a:t>
            </a:r>
            <a:r>
              <a:rPr lang="cs-CZ" sz="2800">
                <a:solidFill>
                  <a:schemeClr val="accent2"/>
                </a:solidFill>
              </a:rPr>
              <a:t>Growth Options</a:t>
            </a:r>
            <a:endParaRPr lang="en-US" sz="2800">
              <a:solidFill>
                <a:schemeClr val="accent2"/>
              </a:solidFill>
            </a:endParaRPr>
          </a:p>
        </p:txBody>
      </p:sp>
      <p:sp>
        <p:nvSpPr>
          <p:cNvPr id="149508" name="Text Box 4"/>
          <p:cNvSpPr txBox="1">
            <a:spLocks noChangeArrowheads="1"/>
          </p:cNvSpPr>
          <p:nvPr/>
        </p:nvSpPr>
        <p:spPr bwMode="auto">
          <a:xfrm>
            <a:off x="7002463" y="457200"/>
            <a:ext cx="1760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Chapter </a:t>
            </a:r>
            <a:r>
              <a:rPr lang="cs-CZ" b="1">
                <a:latin typeface="Arial" charset="0"/>
              </a:rPr>
              <a:t>13</a:t>
            </a:r>
            <a:endParaRPr lang="en-US" b="1">
              <a:latin typeface="Arial" charset="0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53C0377-A5A9-4E01-BF76-905F1A980525}" type="slidenum">
              <a:rPr lang="en-US"/>
              <a:pPr/>
              <a:t>77</a:t>
            </a:fld>
            <a:endParaRPr lang="en-US"/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Value Based Management</a:t>
            </a:r>
            <a:endParaRPr lang="en-US"/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800"/>
              <a:t>Value-based Management involves the systematic use of the corporate valuation model to evaluate a company‘s decisions.</a:t>
            </a:r>
          </a:p>
          <a:p>
            <a:pPr>
              <a:lnSpc>
                <a:spcPct val="90000"/>
              </a:lnSpc>
            </a:pPr>
            <a:r>
              <a:rPr lang="cs-CZ" sz="2800"/>
              <a:t>Value drivers:</a:t>
            </a:r>
          </a:p>
          <a:p>
            <a:pPr lvl="1">
              <a:lnSpc>
                <a:spcPct val="90000"/>
              </a:lnSpc>
            </a:pPr>
            <a:r>
              <a:rPr lang="cs-CZ" sz="2800"/>
              <a:t>Growth rate of sales</a:t>
            </a:r>
          </a:p>
          <a:p>
            <a:pPr lvl="1">
              <a:lnSpc>
                <a:spcPct val="90000"/>
              </a:lnSpc>
            </a:pPr>
            <a:r>
              <a:rPr lang="cs-CZ" sz="2800"/>
              <a:t>Operating profitability (</a:t>
            </a:r>
            <a:r>
              <a:rPr lang="cs-CZ" sz="2800" i="1"/>
              <a:t>NOPAT</a:t>
            </a:r>
            <a:r>
              <a:rPr lang="cs-CZ" sz="2800"/>
              <a:t>/Sales)</a:t>
            </a:r>
          </a:p>
          <a:p>
            <a:pPr lvl="1">
              <a:lnSpc>
                <a:spcPct val="90000"/>
              </a:lnSpc>
            </a:pPr>
            <a:r>
              <a:rPr lang="cs-CZ" sz="2800"/>
              <a:t>Capital requirements (Operating Capital/Sales)</a:t>
            </a:r>
          </a:p>
          <a:p>
            <a:pPr lvl="1">
              <a:lnSpc>
                <a:spcPct val="90000"/>
              </a:lnSpc>
            </a:pPr>
            <a:r>
              <a:rPr lang="cs-CZ" sz="2800" i="1"/>
              <a:t>WACC</a:t>
            </a:r>
          </a:p>
          <a:p>
            <a:pPr>
              <a:lnSpc>
                <a:spcPct val="90000"/>
              </a:lnSpc>
            </a:pPr>
            <a:r>
              <a:rPr lang="cs-CZ" sz="2800"/>
              <a:t>Company creates value when </a:t>
            </a:r>
            <a:r>
              <a:rPr lang="cs-CZ" sz="2800" i="1"/>
              <a:t>EROIC</a:t>
            </a:r>
            <a:r>
              <a:rPr lang="cs-CZ" sz="2800"/>
              <a:t> (i.e. </a:t>
            </a:r>
            <a:r>
              <a:rPr lang="cs-CZ" sz="2800" i="1"/>
              <a:t>NOPAT</a:t>
            </a:r>
            <a:r>
              <a:rPr lang="cs-CZ" sz="2800"/>
              <a:t>/Capital) &gt; </a:t>
            </a:r>
            <a:r>
              <a:rPr lang="cs-CZ" sz="2800" i="1"/>
              <a:t>WACC</a:t>
            </a:r>
            <a:endParaRPr lang="en-US" sz="2800" i="1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59A719-C8DA-4CBD-AB4C-AFB35FB6C4C9}" type="slidenum">
              <a:rPr lang="en-US"/>
              <a:pPr/>
              <a:t>78</a:t>
            </a:fld>
            <a:endParaRPr lang="en-US"/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Corporate Governance</a:t>
            </a:r>
            <a:endParaRPr lang="en-US"/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/>
              <a:t>Shareholder wealth may be adversely influenced by management behavior (</a:t>
            </a:r>
            <a:r>
              <a:rPr lang="cs-CZ" sz="2400">
                <a:solidFill>
                  <a:schemeClr val="accent2"/>
                </a:solidFill>
              </a:rPr>
              <a:t>agency problem</a:t>
            </a:r>
            <a:r>
              <a:rPr lang="cs-CZ" sz="2400"/>
              <a:t>)</a:t>
            </a:r>
          </a:p>
          <a:p>
            <a:r>
              <a:rPr lang="cs-CZ" sz="2400"/>
              <a:t>Corporate governance is a set of laws, rules and procedures influencing managers in a way that maximizes the firm‘s intrinsic value.</a:t>
            </a:r>
          </a:p>
          <a:p>
            <a:pPr lvl="1"/>
            <a:r>
              <a:rPr lang="cs-CZ" sz="2400"/>
              <a:t>Monitoring</a:t>
            </a:r>
          </a:p>
          <a:p>
            <a:pPr lvl="1"/>
            <a:r>
              <a:rPr lang="cs-CZ" sz="2400"/>
              <a:t>Litigation</a:t>
            </a:r>
          </a:p>
          <a:p>
            <a:pPr lvl="1"/>
            <a:r>
              <a:rPr lang="cs-CZ" sz="2400"/>
              <a:t>Threat of removal</a:t>
            </a:r>
          </a:p>
          <a:p>
            <a:pPr lvl="1"/>
            <a:r>
              <a:rPr lang="cs-CZ" sz="2400"/>
              <a:t>Compensation plans</a:t>
            </a:r>
          </a:p>
          <a:p>
            <a:pPr lvl="1"/>
            <a:r>
              <a:rPr lang="cs-CZ" sz="2400"/>
              <a:t>Hostile takeovers (avoid managerial entrenchment)</a:t>
            </a:r>
            <a:endParaRPr 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8C1207-7C5C-4E00-BED3-636C25EEBBB3}" type="slidenum">
              <a:rPr lang="en-US"/>
              <a:pPr/>
              <a:t>8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Time Value of Money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7096125" y="457200"/>
            <a:ext cx="1590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Chapter 4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Any Present Value has a greater Future Value.</a:t>
            </a:r>
          </a:p>
          <a:p>
            <a:pPr>
              <a:buFont typeface="Wingdings" pitchFamily="2" charset="2"/>
              <a:buNone/>
            </a:pPr>
            <a:r>
              <a:rPr lang="en-US"/>
              <a:t>... i.e.</a:t>
            </a:r>
          </a:p>
          <a:p>
            <a:r>
              <a:rPr lang="en-US"/>
              <a:t>People generally prefer having any amount of money at their disposal earlier rather than later.</a:t>
            </a:r>
          </a:p>
          <a:p>
            <a:pPr>
              <a:buFont typeface="Wingdings" pitchFamily="2" charset="2"/>
              <a:buNone/>
            </a:pPr>
            <a:r>
              <a:rPr lang="en-US"/>
              <a:t>... i.e.</a:t>
            </a:r>
          </a:p>
          <a:p>
            <a:r>
              <a:rPr lang="en-US"/>
              <a:t>Investors require positive returns as compensation for the inconvenience.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- Θέση υποσέλιδου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Corporate Financial Management 1</a:t>
            </a:r>
          </a:p>
        </p:txBody>
      </p:sp>
      <p:sp>
        <p:nvSpPr>
          <p:cNvPr id="7" name="4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092FC6-8818-4C7D-9327-5BD3B6C3D8F7}" type="slidenum">
              <a:rPr lang="en-US"/>
              <a:pPr/>
              <a:t>9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 Present and Future Values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You deposit $1,000 today with a bank that pays 5% interest per year.</a:t>
            </a:r>
          </a:p>
          <a:p>
            <a:r>
              <a:rPr lang="en-US" i="1"/>
              <a:t>FV</a:t>
            </a:r>
            <a:r>
              <a:rPr lang="en-US" baseline="-25000"/>
              <a:t>1</a:t>
            </a:r>
            <a:r>
              <a:rPr lang="en-US"/>
              <a:t>= </a:t>
            </a:r>
            <a:r>
              <a:rPr lang="en-US" i="1"/>
              <a:t>PV</a:t>
            </a:r>
            <a:r>
              <a:rPr lang="en-US"/>
              <a:t>+</a:t>
            </a:r>
            <a:r>
              <a:rPr lang="en-US" i="1"/>
              <a:t>r</a:t>
            </a:r>
            <a:r>
              <a:rPr lang="en-US"/>
              <a:t>×</a:t>
            </a:r>
            <a:r>
              <a:rPr lang="en-US" i="1"/>
              <a:t>PV</a:t>
            </a:r>
            <a:r>
              <a:rPr lang="en-US"/>
              <a:t>= </a:t>
            </a:r>
            <a:r>
              <a:rPr lang="en-US" i="1"/>
              <a:t>PV</a:t>
            </a:r>
            <a:r>
              <a:rPr lang="en-US"/>
              <a:t>(1+</a:t>
            </a:r>
            <a:r>
              <a:rPr lang="en-US" i="1"/>
              <a:t>r</a:t>
            </a:r>
            <a:r>
              <a:rPr lang="en-US"/>
              <a:t>)= $1,000×1,05= $1,050 </a:t>
            </a:r>
            <a:r>
              <a:rPr lang="en-US" sz="2800" b="0" i="1"/>
              <a:t>(Simple Interest)</a:t>
            </a:r>
            <a:endParaRPr lang="en-US"/>
          </a:p>
          <a:p>
            <a:r>
              <a:rPr lang="en-US" i="1"/>
              <a:t>FV</a:t>
            </a:r>
            <a:r>
              <a:rPr lang="en-US" baseline="-25000"/>
              <a:t>2</a:t>
            </a:r>
            <a:r>
              <a:rPr lang="en-US"/>
              <a:t>= </a:t>
            </a:r>
            <a:r>
              <a:rPr lang="en-US" i="1"/>
              <a:t>FV</a:t>
            </a:r>
            <a:r>
              <a:rPr lang="en-US" baseline="-25000"/>
              <a:t>1</a:t>
            </a:r>
            <a:r>
              <a:rPr lang="en-US"/>
              <a:t>(1+</a:t>
            </a:r>
            <a:r>
              <a:rPr lang="en-US" i="1"/>
              <a:t>r</a:t>
            </a:r>
            <a:r>
              <a:rPr lang="en-US"/>
              <a:t>)= </a:t>
            </a:r>
            <a:r>
              <a:rPr lang="en-US" i="1"/>
              <a:t>PV</a:t>
            </a:r>
            <a:r>
              <a:rPr lang="en-US"/>
              <a:t>(1+</a:t>
            </a:r>
            <a:r>
              <a:rPr lang="en-US" i="1"/>
              <a:t>r</a:t>
            </a:r>
            <a:r>
              <a:rPr lang="en-US"/>
              <a:t>)×(1+</a:t>
            </a:r>
            <a:r>
              <a:rPr lang="en-US" i="1"/>
              <a:t>r</a:t>
            </a:r>
            <a:r>
              <a:rPr lang="en-US"/>
              <a:t>)= </a:t>
            </a:r>
            <a:r>
              <a:rPr lang="en-US" i="1"/>
              <a:t>PV</a:t>
            </a:r>
            <a:r>
              <a:rPr lang="en-US"/>
              <a:t>(1+</a:t>
            </a:r>
            <a:r>
              <a:rPr lang="en-US" i="1"/>
              <a:t>r</a:t>
            </a:r>
            <a:r>
              <a:rPr lang="en-US"/>
              <a:t>)</a:t>
            </a:r>
            <a:r>
              <a:rPr lang="en-US" baseline="30000"/>
              <a:t>2</a:t>
            </a:r>
            <a:r>
              <a:rPr lang="en-US"/>
              <a:t>= $1,102.50  </a:t>
            </a:r>
            <a:r>
              <a:rPr lang="en-US" sz="2800" b="0" i="1"/>
              <a:t>(Compound Interest)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685800" y="5378450"/>
            <a:ext cx="7677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 i="1">
                <a:solidFill>
                  <a:schemeClr val="accent2"/>
                </a:solidFill>
                <a:latin typeface="Arial" charset="0"/>
              </a:rPr>
              <a:t>FV</a:t>
            </a:r>
            <a:r>
              <a:rPr lang="en-US" sz="3600" b="1" baseline="-25000">
                <a:solidFill>
                  <a:schemeClr val="accent2"/>
                </a:solidFill>
                <a:latin typeface="Arial" charset="0"/>
              </a:rPr>
              <a:t>t</a:t>
            </a:r>
            <a:r>
              <a:rPr lang="en-US" sz="3600" b="1">
                <a:solidFill>
                  <a:schemeClr val="accent2"/>
                </a:solidFill>
                <a:latin typeface="Arial" charset="0"/>
              </a:rPr>
              <a:t>= </a:t>
            </a:r>
            <a:r>
              <a:rPr lang="en-US" sz="3600" b="1" i="1">
                <a:solidFill>
                  <a:schemeClr val="accent2"/>
                </a:solidFill>
                <a:latin typeface="Arial" charset="0"/>
              </a:rPr>
              <a:t>PV</a:t>
            </a:r>
            <a:r>
              <a:rPr lang="en-US" sz="3600" b="1">
                <a:solidFill>
                  <a:schemeClr val="accent2"/>
                </a:solidFill>
                <a:latin typeface="Arial" charset="0"/>
              </a:rPr>
              <a:t>(1+</a:t>
            </a:r>
            <a:r>
              <a:rPr lang="en-US" sz="3600" b="1" i="1">
                <a:solidFill>
                  <a:schemeClr val="accent2"/>
                </a:solidFill>
                <a:latin typeface="Arial" charset="0"/>
              </a:rPr>
              <a:t>r</a:t>
            </a:r>
            <a:r>
              <a:rPr lang="en-US" sz="3600" b="1">
                <a:solidFill>
                  <a:schemeClr val="accent2"/>
                </a:solidFill>
                <a:latin typeface="Arial" charset="0"/>
              </a:rPr>
              <a:t>)</a:t>
            </a:r>
            <a:r>
              <a:rPr lang="en-US" sz="3600" b="1" baseline="30000">
                <a:solidFill>
                  <a:schemeClr val="accent2"/>
                </a:solidFill>
                <a:latin typeface="Arial" charset="0"/>
              </a:rPr>
              <a:t>t</a:t>
            </a:r>
            <a:r>
              <a:rPr lang="en-US" sz="3600" b="1">
                <a:solidFill>
                  <a:schemeClr val="accent2"/>
                </a:solidFill>
                <a:latin typeface="Arial" charset="0"/>
              </a:rPr>
              <a:t>            </a:t>
            </a:r>
            <a:r>
              <a:rPr lang="en-US" sz="3600" b="1" i="1">
                <a:solidFill>
                  <a:schemeClr val="accent2"/>
                </a:solidFill>
                <a:latin typeface="Arial" charset="0"/>
              </a:rPr>
              <a:t>PV</a:t>
            </a:r>
            <a:r>
              <a:rPr lang="en-US" sz="3600" b="1">
                <a:solidFill>
                  <a:schemeClr val="accent2"/>
                </a:solidFill>
                <a:latin typeface="Arial" charset="0"/>
              </a:rPr>
              <a:t>= </a:t>
            </a:r>
            <a:r>
              <a:rPr lang="en-US" sz="3600" b="1" i="1">
                <a:solidFill>
                  <a:schemeClr val="accent2"/>
                </a:solidFill>
                <a:latin typeface="Arial" charset="0"/>
              </a:rPr>
              <a:t>FV</a:t>
            </a:r>
            <a:r>
              <a:rPr lang="en-US" sz="3600" b="1" baseline="-25000">
                <a:solidFill>
                  <a:schemeClr val="accent2"/>
                </a:solidFill>
                <a:latin typeface="Arial" charset="0"/>
              </a:rPr>
              <a:t>t</a:t>
            </a:r>
            <a:r>
              <a:rPr lang="en-US" sz="3600" b="1">
                <a:solidFill>
                  <a:schemeClr val="accent2"/>
                </a:solidFill>
                <a:latin typeface="Arial" charset="0"/>
              </a:rPr>
              <a:t> / (1+</a:t>
            </a:r>
            <a:r>
              <a:rPr lang="en-US" sz="3600" b="1" i="1">
                <a:solidFill>
                  <a:schemeClr val="accent2"/>
                </a:solidFill>
                <a:latin typeface="Arial" charset="0"/>
              </a:rPr>
              <a:t>r</a:t>
            </a:r>
            <a:r>
              <a:rPr lang="en-US" sz="3600" b="1">
                <a:solidFill>
                  <a:schemeClr val="accent2"/>
                </a:solidFill>
                <a:latin typeface="Arial" charset="0"/>
              </a:rPr>
              <a:t>)</a:t>
            </a:r>
            <a:r>
              <a:rPr lang="en-US" sz="3600" b="1" baseline="30000">
                <a:solidFill>
                  <a:schemeClr val="accent2"/>
                </a:solidFill>
                <a:latin typeface="Arial" charset="0"/>
              </a:rPr>
              <a:t>t</a:t>
            </a:r>
            <a:endParaRPr lang="en-US" sz="3600" b="1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2667000" y="4572000"/>
            <a:ext cx="6172200" cy="685800"/>
          </a:xfrm>
          <a:prstGeom prst="wedgeRoundRectCallout">
            <a:avLst>
              <a:gd name="adj1" fmla="val 13324"/>
              <a:gd name="adj2" fmla="val 79861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tx2"/>
                </a:solidFill>
                <a:latin typeface="Arial" charset="0"/>
              </a:rPr>
              <a:t>Discounted Cash Flow Framework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autoUpdateAnimBg="0"/>
      <p:bldP spid="25604" grpId="0" autoUpdateAnimBg="0"/>
      <p:bldP spid="25605" grpId="0" animBg="1" autoUpdateAnimBg="0"/>
    </p:bldLst>
  </p:timing>
</p:sld>
</file>

<file path=ppt/theme/theme1.xml><?xml version="1.0" encoding="utf-8"?>
<a:theme xmlns:a="http://schemas.openxmlformats.org/drawingml/2006/main" name="finance">
  <a:themeElements>
    <a:clrScheme name="finance 4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finance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finan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n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n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n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n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n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n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Office\Templates\My Templates\finance.pot</Template>
  <TotalTime>10912</TotalTime>
  <Words>4902</Words>
  <Application>Microsoft Office PowerPoint</Application>
  <PresentationFormat>Προβολή στην οθόνη (4:3)</PresentationFormat>
  <Paragraphs>851</Paragraphs>
  <Slides>78</Slides>
  <Notes>1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5</vt:i4>
      </vt:variant>
      <vt:variant>
        <vt:lpstr>Τίτλοι διαφανειών</vt:lpstr>
      </vt:variant>
      <vt:variant>
        <vt:i4>78</vt:i4>
      </vt:variant>
    </vt:vector>
  </HeadingPairs>
  <TitlesOfParts>
    <vt:vector size="90" baseType="lpstr">
      <vt:lpstr>Times New Roman</vt:lpstr>
      <vt:lpstr>Arial Narrow</vt:lpstr>
      <vt:lpstr>Arial</vt:lpstr>
      <vt:lpstr>Wingdings</vt:lpstr>
      <vt:lpstr>Verdana</vt:lpstr>
      <vt:lpstr>Symbol</vt:lpstr>
      <vt:lpstr>finance</vt:lpstr>
      <vt:lpstr>MathType 5.0 Equation</vt:lpstr>
      <vt:lpstr>dokument Microsoft Word</vt:lpstr>
      <vt:lpstr>VISIO 3.0 Drawing</vt:lpstr>
      <vt:lpstr>list aplikace Microsoft Excel</vt:lpstr>
      <vt:lpstr>Microsoft Excel Chart</vt:lpstr>
      <vt:lpstr>Corporate Financial Management 1</vt:lpstr>
      <vt:lpstr>Basic Concepts</vt:lpstr>
      <vt:lpstr>Investment Vehicle Model</vt:lpstr>
      <vt:lpstr>The Financial Environment</vt:lpstr>
      <vt:lpstr>Accounting, Cash Flows &amp; Taxes</vt:lpstr>
      <vt:lpstr>Limitations of Accounting</vt:lpstr>
      <vt:lpstr>Taxes</vt:lpstr>
      <vt:lpstr>Time Value of Money</vt:lpstr>
      <vt:lpstr>On Present and Future Values</vt:lpstr>
      <vt:lpstr>Return, Net Present Value</vt:lpstr>
      <vt:lpstr>Practical Issues</vt:lpstr>
      <vt:lpstr>Valuing Single Cash Flows (Ex.)</vt:lpstr>
      <vt:lpstr>Valuing Multiple Cash Flows</vt:lpstr>
      <vt:lpstr>Annuities</vt:lpstr>
      <vt:lpstr>Amortization Schedules</vt:lpstr>
      <vt:lpstr>Perpetuities</vt:lpstr>
      <vt:lpstr>Compounding Frequency (1)</vt:lpstr>
      <vt:lpstr>Compounding Frequency (2)</vt:lpstr>
      <vt:lpstr>Bond and Stock Valuation</vt:lpstr>
      <vt:lpstr>Valuation Procedure</vt:lpstr>
      <vt:lpstr>Features of Bonds/ Stocks</vt:lpstr>
      <vt:lpstr>Bond Valuation</vt:lpstr>
      <vt:lpstr>Yield to Maturity/ Yield to Call (1)</vt:lpstr>
      <vt:lpstr>Yield to Maturity/ Yield to Call (2)</vt:lpstr>
      <vt:lpstr>Market Interest Rates/Yield Curve</vt:lpstr>
      <vt:lpstr>Stock Valuation</vt:lpstr>
      <vt:lpstr>Constant Growth Model</vt:lpstr>
      <vt:lpstr>Risk and Return</vt:lpstr>
      <vt:lpstr>Investments with Risk</vt:lpstr>
      <vt:lpstr>Expected Return</vt:lpstr>
      <vt:lpstr>Stand-Alone Risk</vt:lpstr>
      <vt:lpstr>Probability Distributions</vt:lpstr>
      <vt:lpstr>Portfolio Risk (1)</vt:lpstr>
      <vt:lpstr>Portfolio Risk (2)</vt:lpstr>
      <vt:lpstr>Managing Portfolio Risk</vt:lpstr>
      <vt:lpstr>Effect of Diversification</vt:lpstr>
      <vt:lpstr>Capital Asset Pricing Model</vt:lpstr>
      <vt:lpstr>Beta as a Sensitivity Measure</vt:lpstr>
      <vt:lpstr>CAPM Utilization</vt:lpstr>
      <vt:lpstr>Options</vt:lpstr>
      <vt:lpstr>Applications</vt:lpstr>
      <vt:lpstr>The Value of Options</vt:lpstr>
      <vt:lpstr>Using the Replication Principle</vt:lpstr>
      <vt:lpstr>Numerical Model (Binomial, CRR)</vt:lpstr>
      <vt:lpstr>Analytical Model (Black-Scholes)</vt:lpstr>
      <vt:lpstr>Cost of Capital</vt:lpstr>
      <vt:lpstr>Risk/Return of Real Assets</vt:lpstr>
      <vt:lpstr>Weighted Average Cost of Capital</vt:lpstr>
      <vt:lpstr>WACC</vt:lpstr>
      <vt:lpstr>Component Cost of Equity</vt:lpstr>
      <vt:lpstr>Application of DCF Method</vt:lpstr>
      <vt:lpstr>Risk, Leverage, Beta and WACC</vt:lpstr>
      <vt:lpstr>Distinguish Risks</vt:lpstr>
      <vt:lpstr>Basics of Capital Budgeting</vt:lpstr>
      <vt:lpstr>Types of Projects</vt:lpstr>
      <vt:lpstr>Alternative Budgeting Measures</vt:lpstr>
      <vt:lpstr>Investment Criteria</vt:lpstr>
      <vt:lpstr>Issues</vt:lpstr>
      <vt:lpstr>Estimating Cash Flows</vt:lpstr>
      <vt:lpstr>Types of Budgeting Cash Flows</vt:lpstr>
      <vt:lpstr>Est. Cash Flows</vt:lpstr>
      <vt:lpstr>Budgeting Cash Flows</vt:lpstr>
      <vt:lpstr>Analyzing Risk</vt:lpstr>
      <vt:lpstr>Simple Example</vt:lpstr>
      <vt:lpstr>Break-even Analysis (Sales)</vt:lpstr>
      <vt:lpstr>Sensitivity Analysis (Price)</vt:lpstr>
      <vt:lpstr>Scenario Analysis (Sales, U.Cost)</vt:lpstr>
      <vt:lpstr>Real Options</vt:lpstr>
      <vt:lpstr>Financial Planning</vt:lpstr>
      <vt:lpstr>Steps in Financial Forecasting</vt:lpstr>
      <vt:lpstr>Additional Funds Needed</vt:lpstr>
      <vt:lpstr>Key Assumptions</vt:lpstr>
      <vt:lpstr>Graphical Illustration</vt:lpstr>
      <vt:lpstr>Calculating AFN</vt:lpstr>
      <vt:lpstr>Projected Balance Sheet</vt:lpstr>
      <vt:lpstr>Corp. Valuation &amp; Governance</vt:lpstr>
      <vt:lpstr>Value Based Management</vt:lpstr>
      <vt:lpstr>Corporate Governance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Financial Management 1</dc:title>
  <dc:subject>VŠFS</dc:subject>
  <dc:creator>Jan Vlachý</dc:creator>
  <cp:lastModifiedBy>user</cp:lastModifiedBy>
  <cp:revision>155</cp:revision>
  <cp:lastPrinted>2005-04-14T12:10:37Z</cp:lastPrinted>
  <dcterms:created xsi:type="dcterms:W3CDTF">2005-02-09T10:27:01Z</dcterms:created>
  <dcterms:modified xsi:type="dcterms:W3CDTF">2016-09-29T11:05:16Z</dcterms:modified>
</cp:coreProperties>
</file>