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30ABD9-95C5-4809-9C39-6D01E309597C}" type="datetimeFigureOut">
              <a:rPr lang="el-GR" smtClean="0"/>
              <a:pPr/>
              <a:t>18/4/2018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A9BE5-246A-4C0C-BE8C-F87AF62E02E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856CE7-C693-40D4-934B-08AF0BE8847C}" type="datetimeFigureOut">
              <a:rPr lang="el-GR" smtClean="0"/>
              <a:pPr/>
              <a:t>18/4/2018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58636E-8AAC-45BF-A0F4-BA5524A84EC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2" name="31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56" name="55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856CE7-C693-40D4-934B-08AF0BE8847C}" type="datetimeFigureOut">
              <a:rPr lang="el-GR" smtClean="0"/>
              <a:pPr/>
              <a:t>18/4/2018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58636E-8AAC-45BF-A0F4-BA5524A84E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856CE7-C693-40D4-934B-08AF0BE8847C}" type="datetimeFigureOut">
              <a:rPr lang="el-GR" smtClean="0"/>
              <a:pPr/>
              <a:t>18/4/2018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58636E-8AAC-45BF-A0F4-BA5524A84E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856CE7-C693-40D4-934B-08AF0BE8847C}" type="datetimeFigureOut">
              <a:rPr lang="el-GR" smtClean="0"/>
              <a:pPr/>
              <a:t>18/4/2018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58636E-8AAC-45BF-A0F4-BA5524A84E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Ελεύθερη σχεδίαση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- Ελεύθερη σχεδίαση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- Ελεύθερη σχεδίαση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- Ελεύθερη σχεδίαση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- Ελεύθερη σχεδίαση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- Ελεύθερη σχεδίαση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- Ελεύθερη σχεδίαση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- Ελεύθερη σχεδίαση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- Ελεύθερη σχεδίαση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- Ελεύθερη σχεδίαση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- Ελεύθερη σχεδίαση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- Ελεύθερη σχεδίαση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- Ελεύθερη σχεδίαση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- Ελεύθερη σχεδίαση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856CE7-C693-40D4-934B-08AF0BE8847C}" type="datetimeFigureOut">
              <a:rPr lang="el-GR" smtClean="0"/>
              <a:pPr/>
              <a:t>18/4/2018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58636E-8AAC-45BF-A0F4-BA5524A84EC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856CE7-C693-40D4-934B-08AF0BE8847C}" type="datetimeFigureOut">
              <a:rPr lang="el-GR" smtClean="0"/>
              <a:pPr/>
              <a:t>18/4/2018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58636E-8AAC-45BF-A0F4-BA5524A84E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- Ορθογώνιο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856CE7-C693-40D4-934B-08AF0BE8847C}" type="datetimeFigureOut">
              <a:rPr lang="el-GR" smtClean="0"/>
              <a:pPr/>
              <a:t>18/4/2018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58636E-8AAC-45BF-A0F4-BA5524A84EC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6" name="15 - Ορθογώνιο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- Ορθογώνιο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Ορθογώνιο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Ορθογώνιο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Ορθογώνιο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Ορθογώνιο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- Ορθογώνιο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856CE7-C693-40D4-934B-08AF0BE8847C}" type="datetimeFigureOut">
              <a:rPr lang="el-GR" smtClean="0"/>
              <a:pPr/>
              <a:t>18/4/2018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58636E-8AAC-45BF-A0F4-BA5524A84E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856CE7-C693-40D4-934B-08AF0BE8847C}" type="datetimeFigureOut">
              <a:rPr lang="el-GR" smtClean="0"/>
              <a:pPr/>
              <a:t>18/4/2018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58636E-8AAC-45BF-A0F4-BA5524A84E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D856CE7-C693-40D4-934B-08AF0BE8847C}" type="datetimeFigureOut">
              <a:rPr lang="el-GR" smtClean="0"/>
              <a:pPr/>
              <a:t>18/4/2018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58636E-8AAC-45BF-A0F4-BA5524A84E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- Ευθεία γραμμή σύνδεσης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- Ομάδα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- Τίτλος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grpSp>
        <p:nvGrpSpPr>
          <p:cNvPr id="14" name="13 - Ομάδα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- Ομάδα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0D856CE7-C693-40D4-934B-08AF0BE8847C}" type="datetimeFigureOut">
              <a:rPr lang="el-GR" smtClean="0"/>
              <a:pPr/>
              <a:t>18/4/2018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1F58636E-8AAC-45BF-A0F4-BA5524A84EC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D856CE7-C693-40D4-934B-08AF0BE8847C}" type="datetimeFigureOut">
              <a:rPr lang="el-GR" smtClean="0"/>
              <a:pPr/>
              <a:t>18/4/2018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1F58636E-8AAC-45BF-A0F4-BA5524A84EC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>
          <a:xfrm>
            <a:off x="857224" y="1785926"/>
            <a:ext cx="7786742" cy="471490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ΔΙΑΤΑΡΑΧΗ ΑΝΟΧΗΣ ΓΛΥΚΟΖΗΣ-ΠΡΩΤΗ ΦΟΡΑ ΣΤΗΝ ΚΥΗΣΗ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ΓΕΝΕΤΙΚΗ ΠΡΟΔΙΑΘΕΣΗ-ΕΠΙΔΕΙΝΩΣΗ ΔΥΣΛΕΙΤΟΥΡΓΙΑΣ Β-ΚΥΤΤΑΡΩΝ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ΟΡΜΟΝΕΣ +ΠΡΩΤΕΙΝΕΣ ΑΠΌ ΜΗΤΕΡΑ ΚΑΙ ΠΛΑΚΟΥΝΤΑ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ΑΥΞΗΣΗ ΠΡΟΣΛΗΨΗΣ ΤΡΟΦΗΣ</a:t>
            </a:r>
          </a:p>
          <a:p>
            <a:pPr marL="569214" indent="-514350"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ΣΥΧΝΟΤΗΤΑ 3-5%</a:t>
            </a:r>
            <a:endParaRPr lang="el-GR" sz="2800" dirty="0">
              <a:latin typeface="Book Antiqua" pitchFamily="18" charset="0"/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1202424"/>
          </a:xfrm>
        </p:spPr>
        <p:txBody>
          <a:bodyPr/>
          <a:lstStyle/>
          <a:p>
            <a:r>
              <a:rPr lang="el-GR" dirty="0" smtClean="0">
                <a:latin typeface="Book Antiqua" pitchFamily="18" charset="0"/>
              </a:rPr>
              <a:t>ΥΠΕΡΓΛΥΚΑΙΜΙΑ ΚΑΙ ΔΙΑΒΗΤΗΣ ΚΥΗΣΗΣ</a:t>
            </a:r>
            <a:endParaRPr lang="el-GR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ΥΠΟΓΛΥΚΑΙΜΙΑ 50%, ΙΔΙΑΙΤΕΡΑ 8</a:t>
            </a:r>
            <a:r>
              <a:rPr lang="el-GR" sz="3200" baseline="30000" dirty="0" smtClean="0">
                <a:latin typeface="Book Antiqua" pitchFamily="18" charset="0"/>
              </a:rPr>
              <a:t>Η</a:t>
            </a:r>
            <a:r>
              <a:rPr lang="el-GR" sz="3200" dirty="0" smtClean="0">
                <a:latin typeface="Book Antiqua" pitchFamily="18" charset="0"/>
              </a:rPr>
              <a:t> -16</a:t>
            </a:r>
            <a:r>
              <a:rPr lang="el-GR" sz="3200" baseline="30000" dirty="0" smtClean="0">
                <a:latin typeface="Book Antiqua" pitchFamily="18" charset="0"/>
              </a:rPr>
              <a:t>Η</a:t>
            </a:r>
            <a:r>
              <a:rPr lang="el-GR" sz="3200" dirty="0" smtClean="0">
                <a:latin typeface="Book Antiqua" pitchFamily="18" charset="0"/>
              </a:rPr>
              <a:t> Ε ΚΥΗΣΗΣ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ΕΠΙΔΕΙΝΩΝΕΙ ΔΙΑΒΗΤΙΚΗ ΑΜΦΙΒΛΗΣΤΡΟΕΙΔΟΠΑΘΕΙΑ 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ΠΡΟΥΠΑΡΧΩΝ ΔΙΑΒΗΤΗΣ-ΚΙΝΔΥΝΟΙ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928662" y="2071678"/>
            <a:ext cx="7722750" cy="4786322"/>
          </a:xfrm>
        </p:spPr>
        <p:txBody>
          <a:bodyPr>
            <a:normAutofit/>
          </a:bodyPr>
          <a:lstStyle/>
          <a:p>
            <a:pPr marL="512064" indent="-45720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ΣΑΚΧΑΡΟ ΝΗΣΤΙΣ  126 </a:t>
            </a:r>
          </a:p>
          <a:p>
            <a:pPr marL="512064" indent="-457200">
              <a:buFont typeface="+mj-lt"/>
              <a:buAutoNum type="arabicPeriod"/>
            </a:pPr>
            <a:r>
              <a:rPr lang="en-US" sz="2800" dirty="0" smtClean="0">
                <a:latin typeface="Book Antiqua" pitchFamily="18" charset="0"/>
              </a:rPr>
              <a:t>HbA1c </a:t>
            </a:r>
            <a:r>
              <a:rPr lang="el-GR" sz="2800" dirty="0" smtClean="0">
                <a:latin typeface="Book Antiqua" pitchFamily="18" charset="0"/>
              </a:rPr>
              <a:t> </a:t>
            </a:r>
            <a:r>
              <a:rPr lang="en-US" sz="2800" dirty="0" smtClean="0">
                <a:latin typeface="Book Antiqua" pitchFamily="18" charset="0"/>
              </a:rPr>
              <a:t>6,5%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ΤΥΧΑΙΑ ΜΕΤΡΗΣΗ ΣΑΚΧΑΡΟΥ 200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ΕΆΝ ΣΑΚΧΑΡΟ ΝΗΣΤΙΣ  92 ΑΝΤΙΜΕΤΩΠΙΖΕΤΑΙ ΩΣ ΣΔΚ</a:t>
            </a:r>
            <a:endParaRPr lang="el-GR" sz="28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1202424"/>
          </a:xfrm>
        </p:spPr>
        <p:txBody>
          <a:bodyPr/>
          <a:lstStyle/>
          <a:p>
            <a:r>
              <a:rPr lang="el-GR" dirty="0" smtClean="0"/>
              <a:t>ΔΙΑΓΝΩΣΤΙΚΑ ΤΕΣΤ-ΚΡΙΤΗΡΙΑ – ΠΡΩΤΗ ΕΠΙΣΚΕΨΗ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363476"/>
          </a:xfrm>
        </p:spPr>
        <p:txBody>
          <a:bodyPr>
            <a:normAutofit/>
          </a:bodyPr>
          <a:lstStyle/>
          <a:p>
            <a:pPr marL="797814" indent="-742950">
              <a:buFont typeface="+mj-lt"/>
              <a:buAutoNum type="arabicPeriod"/>
            </a:pPr>
            <a:r>
              <a:rPr lang="el-GR" sz="3600" dirty="0" smtClean="0">
                <a:latin typeface="Book Antiqua" pitchFamily="18" charset="0"/>
              </a:rPr>
              <a:t>ΟΛΟΝΥΚΤΙΑ ΝΗΣΤΕΙΑ-ΦΥΣΙΚΗ ΔΡΑΣΤΗΡΙΟΤΗΤΑ-ΌΧΙ ΠΕΡΙΟΡΙΣΜΟ ΥΔΑΤΑΝΘΡΑΚΩΝ 3 ΗΜΕΡΕΣ</a:t>
            </a:r>
          </a:p>
          <a:p>
            <a:pPr marL="797814" indent="-742950">
              <a:buFont typeface="+mj-lt"/>
              <a:buAutoNum type="arabicPeriod"/>
            </a:pPr>
            <a:r>
              <a:rPr lang="el-GR" sz="3600" dirty="0" smtClean="0">
                <a:latin typeface="Book Antiqua" pitchFamily="18" charset="0"/>
              </a:rPr>
              <a:t>ΣΑΚΧΑΡΟ ΝΗΣΤΙΣ </a:t>
            </a:r>
            <a:r>
              <a:rPr lang="el-GR" sz="3600" dirty="0" smtClean="0">
                <a:solidFill>
                  <a:srgbClr val="FFFF00"/>
                </a:solidFill>
                <a:latin typeface="Book Antiqua" pitchFamily="18" charset="0"/>
              </a:rPr>
              <a:t>92</a:t>
            </a:r>
          </a:p>
          <a:p>
            <a:pPr marL="797814" indent="-742950">
              <a:buFont typeface="+mj-lt"/>
              <a:buAutoNum type="arabicPeriod"/>
            </a:pPr>
            <a:r>
              <a:rPr lang="el-GR" sz="3600" dirty="0" smtClean="0">
                <a:latin typeface="Book Antiqua" pitchFamily="18" charset="0"/>
              </a:rPr>
              <a:t>          ‘’           1 ΩΡΑ ΜΕΤΑ 75 ΓΡ ΓΛΥΚΟΖΗΣ               </a:t>
            </a:r>
            <a:r>
              <a:rPr lang="el-GR" sz="3600" dirty="0" smtClean="0">
                <a:solidFill>
                  <a:srgbClr val="FFFF00"/>
                </a:solidFill>
                <a:latin typeface="Book Antiqua" pitchFamily="18" charset="0"/>
              </a:rPr>
              <a:t>180</a:t>
            </a:r>
          </a:p>
          <a:p>
            <a:pPr marL="797814" indent="-742950">
              <a:buFont typeface="+mj-lt"/>
              <a:buAutoNum type="arabicPeriod"/>
            </a:pPr>
            <a:r>
              <a:rPr lang="el-GR" sz="3600" dirty="0" smtClean="0">
                <a:latin typeface="Book Antiqua" pitchFamily="18" charset="0"/>
              </a:rPr>
              <a:t>          </a:t>
            </a:r>
            <a:r>
              <a:rPr lang="el-GR" sz="3600" dirty="0" err="1" smtClean="0">
                <a:latin typeface="Book Antiqua" pitchFamily="18" charset="0"/>
              </a:rPr>
              <a:t>΄΄</a:t>
            </a:r>
            <a:r>
              <a:rPr lang="el-GR" sz="3600" dirty="0" smtClean="0">
                <a:latin typeface="Book Antiqua" pitchFamily="18" charset="0"/>
              </a:rPr>
              <a:t>          2 ΩΡΕΣ  </a:t>
            </a:r>
            <a:r>
              <a:rPr lang="el-GR" sz="3600" dirty="0" smtClean="0">
                <a:solidFill>
                  <a:srgbClr val="FFFF00"/>
                </a:solidFill>
                <a:latin typeface="Book Antiqua" pitchFamily="18" charset="0"/>
              </a:rPr>
              <a:t>153</a:t>
            </a:r>
            <a:endParaRPr lang="el-GR" sz="3600" dirty="0">
              <a:solidFill>
                <a:srgbClr val="FFFF00"/>
              </a:solidFill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ΤΕΣΤ ΑΝΟΧΗΣ ΓΛΥΚΟΖΗΣ </a:t>
            </a:r>
            <a:r>
              <a:rPr lang="en-US" dirty="0" smtClean="0"/>
              <a:t>OGTT</a:t>
            </a:r>
            <a:r>
              <a:rPr lang="el-GR" dirty="0" smtClean="0"/>
              <a:t> 24-28Ε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92038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ΣΕ ΚΕΝΤΡΟ ΜΕ ΕΜΠΕΙΡΙΑ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ΕΛΕΓΧΟΣ ΕΠΙΠΛΟΚΩΝ-ΑΜΦΙΒΛΗΣΤΡΟΕΙΔΟΠΑΘΕΙΑ-ΝΕΦΡΟΠΑΘΕΙΑ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ΥΨΗΛΟΤΕΡΟΣ ΚΙΝΔΥΝΟΣ ΕΠΙΠΛΟΚΩΝ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ΕΛΕΓΧΟΣ ΜΕΤΑ ΤΟΝ ΥΟΚΕΤΟ</a:t>
            </a:r>
          </a:p>
          <a:p>
            <a:pPr marL="569214" indent="-514350"/>
            <a:endParaRPr lang="el-GR" sz="28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 smtClean="0">
                <a:latin typeface="Book Antiqua" pitchFamily="18" charset="0"/>
              </a:rPr>
              <a:t>ΑΝΤΙΜΕΤΩΠΙΣΗ ΠΡΟΥΠΑΡΧΟΝΤΟΣ ΣΔ</a:t>
            </a:r>
            <a:endParaRPr lang="el-GR" sz="32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363476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ΑΝΤΙΣΥΛΛΗΨΗ ΓΙΑ ΜΗ ΕΠΙΘΥΜΗΤΗ ΚΥΗΣΗ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ΚΑΤΆ ΤΗ ΣΥΛΛΗΨΗ Η </a:t>
            </a:r>
            <a:r>
              <a:rPr lang="en-US" sz="2800" dirty="0" smtClean="0">
                <a:latin typeface="Book Antiqua" pitchFamily="18" charset="0"/>
              </a:rPr>
              <a:t>HbA1c</a:t>
            </a:r>
            <a:r>
              <a:rPr lang="el-GR" sz="2800" dirty="0" smtClean="0">
                <a:latin typeface="Book Antiqua" pitchFamily="18" charset="0"/>
              </a:rPr>
              <a:t> &lt;6,5, 6 ΜΗΝΕΣ ΝΩΡΙΤΕΡΑ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ΔΙΑΚΟΠΗ ΤΕΡΑΤΟΓΟΝΩΝ ΦΑΡΜΑΚΩΝ(ΣΤΑΤΙΝΕΣ,ΑΜΕΑ,ΑΥΑ)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ΑΝΤΕΝΔΕΙΚΝΥΤΑΙ ΌΤΑΝ</a:t>
            </a:r>
          </a:p>
          <a:p>
            <a:pPr marL="569214" indent="-514350"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ΙΣΧΑΙΜΙΚΗ ΚΑΡΔΙΟΠΑΘΕΙΑ</a:t>
            </a:r>
          </a:p>
          <a:p>
            <a:pPr marL="569214" indent="-514350"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ΣΟΒΑΡΗ ΝΕΦΡΙΚΗ ΑΝΕΠΑΡΚΕΙΑ</a:t>
            </a:r>
          </a:p>
          <a:p>
            <a:pPr marL="569214" indent="-514350"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ΑΡΥΘΜΙΣΤΗ ΥΠΕΡΤΑΣΗ</a:t>
            </a:r>
          </a:p>
          <a:p>
            <a:pPr marL="569214" indent="-514350"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ΕΝΕΡΓΟΣ ΠΑΡΑΓΩΓΙΚΗ ΑΜΦΙΒΛΗΣΤΡ.</a:t>
            </a:r>
            <a:endParaRPr lang="el-GR" sz="28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ΠΡΙΝ ΤΗ ΣΥΛΛΗΨΗ ΣΕ ΣΔ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506328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ΣΥΝΙΣΤΩΜΕΝΗ ΑΥΞΗΣΗ Σ.ΒΑΡΟΥΣ</a:t>
            </a:r>
            <a:endParaRPr lang="el-GR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714348" y="1397000"/>
          <a:ext cx="8215372" cy="546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3843"/>
                <a:gridCol w="2053843"/>
                <a:gridCol w="2053843"/>
                <a:gridCol w="2053843"/>
              </a:tblGrid>
              <a:tr h="1863445">
                <a:tc>
                  <a:txBody>
                    <a:bodyPr/>
                    <a:lstStyle/>
                    <a:p>
                      <a:r>
                        <a:rPr lang="el-GR" dirty="0" smtClean="0"/>
                        <a:t>ΣΤΟΧΟΣ ΑΥΞΗΣΗΣ ΣΩΜΑΤΙΚΟΥ ΒΑΡΟΥΣ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ΣΥΝΙΣΤΩΜΕΝΗ</a:t>
                      </a:r>
                    </a:p>
                    <a:p>
                      <a:r>
                        <a:rPr lang="el-GR" dirty="0" smtClean="0"/>
                        <a:t>ΣΒ</a:t>
                      </a:r>
                    </a:p>
                    <a:p>
                      <a:endParaRPr lang="el-GR" dirty="0" smtClean="0"/>
                    </a:p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ΑΥΞΗΣΗ</a:t>
                      </a:r>
                      <a:endParaRPr lang="el-GR" dirty="0"/>
                    </a:p>
                  </a:txBody>
                  <a:tcPr/>
                </a:tc>
              </a:tr>
              <a:tr h="719511">
                <a:tc>
                  <a:txBody>
                    <a:bodyPr/>
                    <a:lstStyle/>
                    <a:p>
                      <a:r>
                        <a:rPr lang="el-GR" dirty="0" smtClean="0"/>
                        <a:t>ΔΜΣ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ΜΟΝΗΡΗΣ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ΔΙΔΥΜΟΣ</a:t>
                      </a:r>
                      <a:endParaRPr lang="el-GR" dirty="0"/>
                    </a:p>
                  </a:txBody>
                  <a:tcPr/>
                </a:tc>
              </a:tr>
              <a:tr h="719511">
                <a:tc>
                  <a:txBody>
                    <a:bodyPr/>
                    <a:lstStyle/>
                    <a:p>
                      <a:r>
                        <a:rPr lang="el-GR" dirty="0" smtClean="0"/>
                        <a:t>&lt;18,5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ΛΙΠΟΒΑΡΗΣ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12,5-18Κ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719511">
                <a:tc>
                  <a:txBody>
                    <a:bodyPr/>
                    <a:lstStyle/>
                    <a:p>
                      <a:r>
                        <a:rPr lang="el-GR" dirty="0" smtClean="0"/>
                        <a:t>18,5-24,9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ΦΥΣΙΟΛΟΓΙΚΗ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11,5-16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17-25</a:t>
                      </a:r>
                      <a:endParaRPr lang="el-GR" dirty="0"/>
                    </a:p>
                  </a:txBody>
                  <a:tcPr/>
                </a:tc>
              </a:tr>
              <a:tr h="719511">
                <a:tc>
                  <a:txBody>
                    <a:bodyPr/>
                    <a:lstStyle/>
                    <a:p>
                      <a:r>
                        <a:rPr lang="el-GR" dirty="0" smtClean="0"/>
                        <a:t>25-29,9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ΥΠΕΡΒΑΡΗ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7-11,5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14-23</a:t>
                      </a:r>
                      <a:endParaRPr lang="el-GR" dirty="0"/>
                    </a:p>
                  </a:txBody>
                  <a:tcPr/>
                </a:tc>
              </a:tr>
              <a:tr h="719511">
                <a:tc>
                  <a:txBody>
                    <a:bodyPr/>
                    <a:lstStyle/>
                    <a:p>
                      <a:r>
                        <a:rPr lang="el-GR" dirty="0" smtClean="0"/>
                        <a:t>30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ΠΑΧΥΣΑΡΚΗ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5-9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11-19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36347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2400" dirty="0" smtClean="0">
                <a:latin typeface="Book Antiqua" pitchFamily="18" charset="0"/>
              </a:rPr>
              <a:t>&lt;70 ΚΑΙ ΣΟΒΑΡΗ &lt;55</a:t>
            </a:r>
          </a:p>
          <a:p>
            <a:pPr>
              <a:buFont typeface="Arial" pitchFamily="34" charset="0"/>
              <a:buChar char="•"/>
            </a:pPr>
            <a:r>
              <a:rPr lang="el-GR" sz="2400" dirty="0" smtClean="0">
                <a:latin typeface="Book Antiqua" pitchFamily="18" charset="0"/>
              </a:rPr>
              <a:t>ΣΥΜΠΤΩΜΑΤΑ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ΠΕΙΝΑ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ΠΟΝΟΚΕΦΑΛΟΣ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ΕΦΙΔΡΩΣΗ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ΤΡΟΜΟΣ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ΑΔΥΝΑΜΙΑ, ΚΟΠΩΣΗ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ΑΙΜΩΔΙΑ ΧΕΙΛΕΩΝ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ΕΥΕΡΕΘΙΣΤΟΤΗΤΑ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ΘΟΛΗ ΟΡΑΣΗ</a:t>
            </a:r>
            <a:endParaRPr lang="el-GR" sz="24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ΥΠΟΓΛΥΚΑΙΜΙΑ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292038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ΥΠΕΡΒΟΛΙΚΗ ΣΩΜΑΤΙΚΗ ΑΣΚΗΣΗ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ΥΨΗΛΕΣ ΔΟΣΕΙΣ ΙΝΣΟΥΛΙΝΗΣ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ΧΑΜΗΛΟΙ Η ΚΑΘΟΛΟΥ ΥΔΑΤΑΝΘΡΑΚΕΣ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ΑΛΚΟΟΛ</a:t>
            </a:r>
            <a:endParaRPr lang="el-GR" sz="28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ΑΙΤΙΑ</a:t>
            </a:r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220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ΑΜΕΣΗ ΚΑΤΑΝΑΛΩΣΗ ΈΝΑ ΠΟΤΗΡΙ ΑΝΑΨΥΚΤΙΚΟ Η 3 ΚΟΥΤΑΛΑΚΙΑ ΤΟΥ ΓΛΥΚΟΥ ΖΑΧΑΡΗ Η ΜΕΛΙ ΣΕ  ΝΕΡΟ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ΕΆΝ ΕΠΙΜΕΝΟΥΝ ΣΕ 15Λ ΕΠΑΝΑΛΑΜΒΑΝΟΥΜΕ ΤΗ ΛΗΨΗ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ΣΕ ΣΥΓΧΥΣΗ ΚΑΙ ΑΠΩΛΕΙΑ ΣΥΝΕΙΔΗΣΗΣ ΕΙΣΑΓΩΓΗ</a:t>
            </a:r>
            <a:endParaRPr lang="el-GR" sz="28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ΘΕΡΑΠΕΙΑ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50632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2800" dirty="0" smtClean="0">
                <a:solidFill>
                  <a:srgbClr val="FFFF00"/>
                </a:solidFill>
                <a:latin typeface="Book Antiqua" pitchFamily="18" charset="0"/>
              </a:rPr>
              <a:t>ΔΙΑΤΡΟΦΗ</a:t>
            </a:r>
          </a:p>
          <a:p>
            <a:pPr marL="569214" indent="-514350"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ΣΤΟΧΟΣ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ΠΡΟΓΕΥΜΑΤΙΚΟ ΣΑΚΧΑΡΟ ΕΩΣ 95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1 ΩΡΑ ΜΕΤΑΓΕΥΜΑΤΙΚΟ                 130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2 ΩΡΕΣ            ,,                                       120</a:t>
            </a:r>
          </a:p>
          <a:p>
            <a:pPr marL="569214" indent="-514350"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ΚΑΤ ΕΛΑΧΙΣΤΟΝ 175ΓΡ ΥΔΑΤΑΝΘΡΑΚΩΝ</a:t>
            </a:r>
          </a:p>
          <a:p>
            <a:pPr marL="569214" indent="-514350"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ΌΧΙ ΑΠΩΛΕΙΑ ΒΑΡΟΥΣ</a:t>
            </a:r>
          </a:p>
          <a:p>
            <a:pPr marL="569214" indent="-514350">
              <a:buFont typeface="Arial" pitchFamily="34" charset="0"/>
              <a:buChar char="•"/>
            </a:pPr>
            <a:endParaRPr lang="el-GR" sz="28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ΘΕΡΑΠΕΥΤΙΚΗ ΑΝΤΙΜΕΤΩΠΙΣΗ ΣΔΚ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14348" y="2000240"/>
            <a:ext cx="8072494" cy="4572032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ΕΘΝΙΚΟΤΗΤΑ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ΤΡΟΠΟΣ ΖΩΗΣ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ΠΑΧΥΣΑΡΚΙΑ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ΣΠΩ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ΔΙΑΙΤΗΤΙΚΕΣ ΣΥΝΗΘΕΙΕΣ</a:t>
            </a:r>
            <a:endParaRPr lang="el-GR" sz="28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1130986"/>
          </a:xfrm>
        </p:spPr>
        <p:txBody>
          <a:bodyPr/>
          <a:lstStyle/>
          <a:p>
            <a:r>
              <a:rPr lang="el-GR" dirty="0" smtClean="0"/>
              <a:t>ΠΡΟΔΙΑΘΕΣΙΚΟΙ ΠΑΡΑΓΟΝΤΕΣ ΑΝΤΙΣΤΑΣΗΣ ΣΤΗΝ ΙΝΣΟΥΛΙΝΗ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ΣΥΜΠΛΗΡΩΜΑΤΙΚΗ ΘΕΡΑΠΕΙΑ ΓΙΑ ΣΔΚ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ΑΕΡΟΒΙΚΗ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ΠΕΡΠΑΤΗΜΑ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ΣΤΑΤΙΚΟ ΠΟΔΗΛΑΤΟ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ΚΟΛΥΜΠΙ</a:t>
            </a:r>
          </a:p>
          <a:p>
            <a:pPr marL="569214" indent="-514350"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30Λ ΤΗΝ ΗΜΕΡΑ</a:t>
            </a:r>
          </a:p>
          <a:p>
            <a:pPr marL="569214" indent="-514350"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ΑΠΟΦΕΥΓΟΝΤΑΙ ΔΡΑΣΤΗΡΙΟΤΗΤΕΣ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ΣΕ ΟΡΙΖΟΝΤΙΑ ΥΠΤΙΑ ΘΕΣΗ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ΚΙΝΔΥΝΟ ΠΤΩΣΗΣ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       ,,              ΚΟΙΛΙΑΚΟΥ ΤΡΑΥΜΑΤΟΣ</a:t>
            </a:r>
            <a:endParaRPr lang="el-GR" sz="28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ΣΩΜΑΤΙΚΗ ΔΡΑΣΤΗΡΙΟΤΗΤΑ</a:t>
            </a: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506328"/>
          </a:xfrm>
        </p:spPr>
        <p:txBody>
          <a:bodyPr>
            <a:normAutofit/>
          </a:bodyPr>
          <a:lstStyle/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ΚΑΡΔΙΑΚΕΣ ΠΑΘΗΣΕΙΣ ΜΕ ΑΙΜΟΔΥΝ.ΕΠΙΒΑΡΥΝ.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ΠΕΡΙΟΡΙΣΤΙΚΕΣ ΠΝΕΥΜΟΝΟΠΑΘΕΙΕΣ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ΑΝΕΠΑΡΚΕΙΑ ΤΡΑΧΗΛΟΥ Η ΠΕΡΙΔΕΣΗ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ΠΟΛΥΔΥΜΗ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ΚΟΛΠΙΚΗ ΑΙΜΟΡΡΟΙΑ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ΠΡΟΔΡΟΜΙΚΟΣ ΜΕΤΑ ΤΗΝ 26</a:t>
            </a:r>
            <a:r>
              <a:rPr lang="el-GR" sz="2400" baseline="30000" dirty="0" smtClean="0">
                <a:latin typeface="Book Antiqua" pitchFamily="18" charset="0"/>
              </a:rPr>
              <a:t>Η</a:t>
            </a:r>
            <a:r>
              <a:rPr lang="el-GR" sz="2400" dirty="0" smtClean="0">
                <a:latin typeface="Book Antiqua" pitchFamily="18" charset="0"/>
              </a:rPr>
              <a:t> Ε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ΠΡΟΩΡΕΣ ΣΥΣΠΑΣΕΙΣ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ΡΗΞΗ ΜΕΜΒΡΑΝΩΝ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ΠΡΟΕΚΛΑΜΨΙΑ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ΕΚΑ</a:t>
            </a:r>
            <a:endParaRPr lang="el-GR" sz="24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ΑΝΤΕΝΔΕΙΞΗ ΣΩΜΑΤΙΚΗΣ ΑΣΚΗΣΗΣ</a:t>
            </a:r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50632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ΚΤ ΜΟΝΟ ΑΝ ΤΟ ΒΑΡΟΣ &gt;4,5Κ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ΚΑΤΆ ΤΟΝ ΤΟΚΕΤΟ ΓΛΥΚΟΖΗ ΜΕΤΑΞΥ 70-125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ΘΗΛΑΣΜΟΣ(ΜΕΙΩΝΕΙ ΤΟΝ ΚΙΝΔΥΝΟ ΕΜΦΑΝΙΣΗΣ ΣΔ ΙΙ ΓΙΑ ΠΕΡΙΣΣΟΤΕΡΟ ΤΩΝ 10 ΕΤΩΝ</a:t>
            </a:r>
          </a:p>
          <a:p>
            <a:pPr>
              <a:buFont typeface="Arial" pitchFamily="34" charset="0"/>
              <a:buChar char="•"/>
            </a:pPr>
            <a:endParaRPr lang="el-GR" sz="28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ΤΟΚΕΤΟΣ ΣΕ ΣΔΚ</a:t>
            </a:r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506328"/>
          </a:xfrm>
        </p:spPr>
        <p:txBody>
          <a:bodyPr>
            <a:normAutofit fontScale="92500"/>
          </a:bodyPr>
          <a:lstStyle/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ΑΥΞΗΜΕΝΗ ΑΥΧΕΝΙΚΗ ΔΙΑΦΑΝΕΙΑ &gt;3,5, ΑΥΞΑΝΕΙ ΚΙΝΔΥΝΟ ΚΑΡΔ.ΑΝΩΜΑΛΙΩΝ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ΑΥΧΕΝΙΚΗ &gt;4.5  Χ15 ΦΟΡΕΣ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ΜΕΤΡΗΣΗ ΠΕΡΙΜΕΤΡΟΥ ΚΟΙΛΙΑΣ 28</a:t>
            </a:r>
            <a:r>
              <a:rPr lang="el-GR" sz="2800" baseline="30000" dirty="0" smtClean="0">
                <a:latin typeface="Book Antiqua" pitchFamily="18" charset="0"/>
              </a:rPr>
              <a:t>Η</a:t>
            </a:r>
            <a:r>
              <a:rPr lang="el-GR" sz="2800" dirty="0" smtClean="0">
                <a:latin typeface="Book Antiqua" pitchFamily="18" charset="0"/>
              </a:rPr>
              <a:t> -30</a:t>
            </a:r>
            <a:r>
              <a:rPr lang="el-GR" sz="2800" baseline="30000" dirty="0" smtClean="0">
                <a:latin typeface="Book Antiqua" pitchFamily="18" charset="0"/>
              </a:rPr>
              <a:t>Η</a:t>
            </a:r>
            <a:r>
              <a:rPr lang="el-GR" sz="2800" dirty="0" smtClean="0">
                <a:latin typeface="Book Antiqua" pitchFamily="18" charset="0"/>
              </a:rPr>
              <a:t> Ε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ΑΝ &gt;75</a:t>
            </a:r>
            <a:r>
              <a:rPr lang="el-GR" sz="2800" baseline="30000" dirty="0" smtClean="0">
                <a:latin typeface="Book Antiqua" pitchFamily="18" charset="0"/>
              </a:rPr>
              <a:t>Η</a:t>
            </a:r>
            <a:r>
              <a:rPr lang="el-GR" sz="2800" dirty="0" smtClean="0">
                <a:latin typeface="Book Antiqua" pitchFamily="18" charset="0"/>
              </a:rPr>
              <a:t> Ε. ΘΕΣΗ ΑΥΞΑΝΕΤΑΙ Ο ΚΙΝΔΥΝΟΣ ΜΑΚΡΟΣΩΜΙΑΣ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ΣΤΗ ΣΥΝΕΧΕΙΑ ΥΠΕΡΗΧΟΣ ΑΝΑ 2</a:t>
            </a:r>
            <a:r>
              <a:rPr lang="el-GR" sz="2800" baseline="30000" dirty="0" smtClean="0">
                <a:latin typeface="Book Antiqua" pitchFamily="18" charset="0"/>
              </a:rPr>
              <a:t>Ε</a:t>
            </a:r>
            <a:endParaRPr lang="el-GR" sz="2800" dirty="0" smtClean="0">
              <a:latin typeface="Book Antiqua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ΔΥΣΤΥΧΩΣ ΔΕΝ ΠΡΟΒΛΕΠΕΤΑΙ ΤΟ ΒΑΡΟΣ ΓΕΝΝΗΣΗΣ ΜΕ ΑΚΡΙΒΕΙΑ(25% ΥΠΟΕΚΤΙΜ.)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ΕΠΙΣΗΣ Η ΥΠΟΞΙΑ ΚΑΙ Ο ΒΑΘΜΟΣ ΜΕΤΑΒΟΛΙΚΗΣ ΔΙΑΤΑΡΑΧΗΣ ΔΕΝ ΑΝΤΙΚΑΤΟΠΤΡΙΖΟΝΤΑΙ ΣΤΟ ΚΤΓ ΚΑΙ ΣΤΟ Β.Π.</a:t>
            </a:r>
            <a:endParaRPr lang="el-GR" sz="28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ΠΑΡΑΚΟΛΟΥΘΗΣΗ ΚΥΗΣΗΣ ΜΕ ΣΔΚ</a:t>
            </a:r>
            <a:endParaRPr lang="el-G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363476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ΟΦΘΑΛΜΟΛΟΓΙΚΗ ΕΞΕΤΑΣΗ ΑΜΦΙΒΛΗΣΤΡΟΕΙΔΟΥΣ ΑΠΌ ΤΗΝ 1</a:t>
            </a:r>
            <a:r>
              <a:rPr lang="el-GR" sz="2800" baseline="30000" dirty="0" smtClean="0">
                <a:latin typeface="Book Antiqua" pitchFamily="18" charset="0"/>
              </a:rPr>
              <a:t>Η</a:t>
            </a:r>
            <a:r>
              <a:rPr lang="el-GR" sz="2800" dirty="0" smtClean="0">
                <a:latin typeface="Book Antiqua" pitchFamily="18" charset="0"/>
              </a:rPr>
              <a:t> ΕΠΙΣΚΕΨΗ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ΣΥΝΕΡΓΑΣΙΑ ΜΕ ΝΕΦΡΟΛΟΓΟ ΚΑΙ ΤΕΣΤ ΟΥΡΩΝ ΣΕ ΚΆΘΕ ΕΠΙΣΚΕΨΗ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ΕΛΕΓΧΟΣ ΓΙΑ ΕΠΙΠΛΟΚΕΣ ΌΠΩΣ ΕΚΑ, ΑΥ, ΠΡΟΕΚΛΑΜΨΙΑ ΚΑΙ ΠΡΟΩΡΟ ΤΟΚΕΤΟ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ΌΧΙ ΤΟΚΟΛΥΣΗ ΜΕ Β-ΜΙΜΗΤΙΚΑ</a:t>
            </a:r>
          </a:p>
          <a:p>
            <a:endParaRPr lang="el-GR" sz="2800" dirty="0" smtClean="0">
              <a:latin typeface="Book Antiqua" pitchFamily="18" charset="0"/>
            </a:endParaRPr>
          </a:p>
          <a:p>
            <a:pPr>
              <a:buFont typeface="Arial" pitchFamily="34" charset="0"/>
              <a:buChar char="•"/>
            </a:pPr>
            <a:endParaRPr lang="el-GR" sz="28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ΠΑΡΑΚΟΛΟΥΘΗΣΗ ΕΓΚΥΟΥ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ΚΙΝΔΥΝΟΣ ΥΠΟΓΛΥΚΑΙΜΙΑΣ ΚΑΙ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ΠΕΡΙΓΕΝΝΗΤΙΚΗ ΑΣΦΥΞΙΑ ΕΩΣ ΚΑΙ 50% ΌΤΑΝ Η ΓΛΥΚΟΖΗ ΗΤΑΝ ΣΤΗΝ ΚΥΗΣΗ 125</a:t>
            </a:r>
          </a:p>
          <a:p>
            <a:pPr>
              <a:buFont typeface="Arial" pitchFamily="34" charset="0"/>
              <a:buChar char="•"/>
            </a:pPr>
            <a:r>
              <a:rPr lang="el-GR" sz="2800" dirty="0" smtClean="0">
                <a:latin typeface="Book Antiqua" pitchFamily="18" charset="0"/>
              </a:rPr>
              <a:t>ΠΡΟΣΟΧΗ ΤΙΣ ΠΡΩΤΕΣ ΩΡΕΣ ΓΙΑ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Σ ΑΝΑΠΝΕΥΣΤΙΚΗΣ ΔΥΣΧΕΡΕΙΑΣ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ΠΟΛΥΕΡΥΘΡΑΙΜΙΑ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ΥΠΑΣΒΕΣΤΙΑΙΜΙΑ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ΥΠΕΡΧΟΛΕΡΥΘΡΙΝΑΙΜΙΑ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ΥΠΟΚΑΛΙΑΙΜΙΑ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ΥΠΟΜΑΓΝΗΣΙΑΙΜΙΑ</a:t>
            </a:r>
            <a:endParaRPr lang="el-GR" sz="28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ΝΕΟΓΝΟ ΔΙΑΒΗΤΙΚΗΣ ΚΥΗΣΗΣ</a:t>
            </a:r>
            <a:endParaRPr lang="el-G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92038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ΣΥΝΕΝΝΟΗΣΗ ΜΕ ΔΙΑΒΗΤΟΛΟΓΟ ΓΙΑ ΤΑ ΦΑΡΜΑΚΑ ΤΟΥΣ(ΕΛΑΤΤΩΝΟΝΤΑΙ ΟΙ ΑΠΑΙΤΗΣΕΙΣ ΣΕ ΙΝΣΟΥΛΙΝΗ)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ΠΑΡΑΚΟΛΟΥΘΗΣΗ ΓΛΥΚΟΖΗΣ ΚΑΙ 6</a:t>
            </a:r>
            <a:r>
              <a:rPr lang="el-GR" sz="3200" baseline="30000" dirty="0" smtClean="0">
                <a:latin typeface="Book Antiqua" pitchFamily="18" charset="0"/>
              </a:rPr>
              <a:t>Ε</a:t>
            </a:r>
            <a:r>
              <a:rPr lang="el-GR" sz="3200" dirty="0" smtClean="0">
                <a:latin typeface="Book Antiqua" pitchFamily="18" charset="0"/>
              </a:rPr>
              <a:t> ΜΕΤΑ ΤΟΝ ΤΟΚΕΤΟ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ΙΣΟΒΙΟΣ ΚΙΝΔΥΝΟΣ ΓΙΑ ΣΔΙΙ 40%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ΕΝΗΜΕΡΩΣΗ Σ. ΥΠΕΡΓΛΥΚΑΙΜΙΑΣ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ΕΛΕΓΧΟΣ ΒΑΡΟΥΣ-ΔΙΑΤΡΟΦΗΣ-ΤΡΟΠΟΥ ΖΩΗΣ</a:t>
            </a:r>
          </a:p>
          <a:p>
            <a:pPr>
              <a:buFont typeface="Arial" pitchFamily="34" charset="0"/>
              <a:buChar char="•"/>
            </a:pPr>
            <a:r>
              <a:rPr lang="el-GR" sz="3200" smtClean="0">
                <a:latin typeface="Book Antiqua" pitchFamily="18" charset="0"/>
              </a:rPr>
              <a:t>ΚΙΝΔΥΝΟΣ ΣΔΚ ΣΕ ΜΕΛΛΟΝΤΙΚΕΣ Κ.</a:t>
            </a:r>
            <a:endParaRPr lang="el-GR" sz="3200" smtClean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ΜΕΤΑ ΤΟΝ ΤΟΚΕΤΟ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20600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ΠΡΟΥΠΑΡΧΩΝ ΣΔ ΠΟΥ ΔΕΝ ΕΙΧΕ ΔΙΑΓΝΩΣΤΕΙ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ΣΔ ΚΥΗΣΗΣ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Book Antiqua" pitchFamily="18" charset="0"/>
              </a:rPr>
              <a:t>ΤΑΞΙΝΟΜΗΣΗ</a:t>
            </a:r>
            <a:endParaRPr lang="el-GR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506328"/>
          </a:xfrm>
        </p:spPr>
        <p:txBody>
          <a:bodyPr>
            <a:normAutofit/>
          </a:bodyPr>
          <a:lstStyle/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ΕΘΝΙΚΟΤΗΤΑ(ΑΣΙΑΤΕΣ,ΑΦΡΙΚΑΝΟΙ,ΙΝΔΟΙ,ΜΕΣΗ ΑΝΑΤΟΛΗ)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ΗΛΙΚΙΑ&gt;25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ΑΥΞΗΜΕΝΗ ΓΛΥΚΟΖΗ ΠΡΟ ΚΥΗΣΗΣ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ΙΣΤΟΡΙΚΟ ΣΕ ΠΡΟΗΓΟΥΜΕΝΗ ΚΥΗΣΗ(35-80%)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ΟΙΚ.ΙΣΤΟΡΙΚΟ Α ΒΑΘΜΟΥ ΣΥΓΓΕΝΗΣ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ΓΕΝΕΤΙΚΗ ΠΡΟΔΙΑΘΕΣΗ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ΔΜΣ&gt;30,ΣΗΜΑΝΤΙΚΗ ΑΥΞΗΣΗ  ΒΑΡΟΥΣ ΠΡΩΙΜΗ ΕΝΗΛΙΚΗ ΖΩΗ,ΜΕΤΑΞΥ ΚΥΗΣΕΩΝ,ΚΑΤΆ ΤΗΝ ΚΥΗΣΗ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ΙΣΤΟΡΙΚΟ ΤΟΚΕΤΟΥ ΝΕΟΓΝΟΥ ΜΕΓΑΛΟΥ ΓΙΑ ΤΗΝ ΗΛΙΚΙΑ ΚΥΗΣΗΣ</a:t>
            </a:r>
            <a:endParaRPr lang="el-GR" sz="24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Book Antiqua" pitchFamily="18" charset="0"/>
              </a:rPr>
              <a:t>ΠΑΡΑΓΟΝΤΕΣ ΚΙΝΔΥΝΟΥ ΣΔΚ</a:t>
            </a:r>
            <a:endParaRPr lang="el-GR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92038"/>
          </a:xfrm>
        </p:spPr>
        <p:txBody>
          <a:bodyPr>
            <a:normAutofit/>
          </a:bodyPr>
          <a:lstStyle/>
          <a:p>
            <a:r>
              <a:rPr lang="el-GR" sz="2800" dirty="0" smtClean="0">
                <a:latin typeface="Book Antiqua" pitchFamily="18" charset="0"/>
              </a:rPr>
              <a:t>9.ΙΣΤΟΡΙΚΟ ΠΕΡΙΓΕΝΝΗΤΙΚΟΥ ΘΑΝΑΤΟΥ Η ΓΕΝΝΗΣΗΣ ΕΜΒΡΥΟΥ ΜΕ Σ.ΑΝΩΜΑΛΙΕΣ</a:t>
            </a:r>
          </a:p>
          <a:p>
            <a:r>
              <a:rPr lang="el-GR" sz="2800" dirty="0" smtClean="0">
                <a:latin typeface="Book Antiqua" pitchFamily="18" charset="0"/>
              </a:rPr>
              <a:t>10. ΣΠΩ</a:t>
            </a:r>
          </a:p>
          <a:p>
            <a:r>
              <a:rPr lang="el-GR" sz="2800" dirty="0" smtClean="0">
                <a:latin typeface="Book Antiqua" pitchFamily="18" charset="0"/>
              </a:rPr>
              <a:t>11.ΓΛΥΚΟΖΟΥΡΙΑ ΣΤΗΝ 1</a:t>
            </a:r>
            <a:r>
              <a:rPr lang="el-GR" sz="2800" baseline="30000" dirty="0" smtClean="0">
                <a:latin typeface="Book Antiqua" pitchFamily="18" charset="0"/>
              </a:rPr>
              <a:t>Η</a:t>
            </a:r>
            <a:r>
              <a:rPr lang="el-GR" sz="2800" dirty="0" smtClean="0">
                <a:latin typeface="Book Antiqua" pitchFamily="18" charset="0"/>
              </a:rPr>
              <a:t> ΕΠΙΣΚΕΨΗ ΚΥΗΣΗΣ</a:t>
            </a:r>
          </a:p>
          <a:p>
            <a:r>
              <a:rPr lang="el-GR" sz="2800" dirty="0" smtClean="0">
                <a:latin typeface="Book Antiqua" pitchFamily="18" charset="0"/>
              </a:rPr>
              <a:t>12. ΜΕΤΑΒΟΛΙΚΟ Σ.</a:t>
            </a:r>
          </a:p>
          <a:p>
            <a:r>
              <a:rPr lang="el-GR" sz="2800" dirty="0" smtClean="0">
                <a:latin typeface="Book Antiqua" pitchFamily="18" charset="0"/>
              </a:rPr>
              <a:t>13.ΚΟΡΤΙΚΟΣΤΕΡΟΕΙΔΗ Φ., ΑΝΤΙΨΥΧΩΤΙΚΑ Φ.</a:t>
            </a:r>
          </a:p>
          <a:p>
            <a:r>
              <a:rPr lang="el-GR" sz="2800" dirty="0" smtClean="0">
                <a:latin typeface="Book Antiqua" pitchFamily="18" charset="0"/>
              </a:rPr>
              <a:t>14. ΠΟΛΥΔΥΜΗ</a:t>
            </a:r>
            <a:endParaRPr lang="el-GR" sz="28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292038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ΔΥΣΜΕΝΗΣ ΕΚΒΑΣΗ ΚΥΗΣΗΣ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ΣΥΓΓΕΝΕΙΣ ΔΥΣΠΛΑΣΙΕΣ(6-10%),ΝΕΥΡΙΚΟΥ Σ. Χ4, ΚΑΡΔΙΑΚΕΣ Χ3, ΜΥΟΣΚΕΛΕΤΙΚΟ 27%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ΑΠΟΒΟΛΕΣ Χ3</a:t>
            </a:r>
          </a:p>
          <a:p>
            <a:pPr marL="569214" indent="-514350">
              <a:buFont typeface="+mj-lt"/>
              <a:buAutoNum type="arabicPeriod"/>
            </a:pPr>
            <a:endParaRPr lang="el-GR" sz="2800" dirty="0" smtClean="0">
              <a:latin typeface="Book Antiqua" pitchFamily="18" charset="0"/>
            </a:endParaRPr>
          </a:p>
          <a:p>
            <a:pPr marL="569214" indent="-514350">
              <a:buFont typeface="+mj-lt"/>
              <a:buAutoNum type="arabicPeriod"/>
            </a:pPr>
            <a:endParaRPr lang="el-GR" sz="28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Book Antiqua" pitchFamily="18" charset="0"/>
              </a:rPr>
              <a:t>ΠΡΩΙΜΟΣ ΕΜΒΡΥΙΚΟΣ ΚΙΝΔΥΝΟΣ</a:t>
            </a:r>
            <a:endParaRPr lang="el-GR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22816" cy="5220600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ΕΝΔΟΜΗΤΡΙΑ ΚΑΘΥΣΤΕΡΗΣΗ ΑΝΑΠΤΥΞΗΣ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ΜΑΚΡΟΣΩΜΙΑ(8-43%)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ΔΥΣΤΟΚΙΑ ΩΜΟΥ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ΘΝΗΣΙΓΕΝΕΙΑ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ΠΟΛΥΑΜΝΙΟ</a:t>
            </a:r>
          </a:p>
          <a:p>
            <a:pPr marL="569214" indent="-514350">
              <a:buFont typeface="+mj-lt"/>
              <a:buAutoNum type="arabicPeriod"/>
            </a:pPr>
            <a:endParaRPr lang="el-GR" sz="28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Book Antiqua" pitchFamily="18" charset="0"/>
              </a:rPr>
              <a:t>ΟΨΙΜΟΣ ΕΜΒΡΥΙΚΟΣ ΚΙΝΔΥΝΟΣ</a:t>
            </a:r>
            <a:endParaRPr lang="el-GR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506328"/>
          </a:xfrm>
        </p:spPr>
        <p:txBody>
          <a:bodyPr>
            <a:normAutofit lnSpcReduction="10000"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ΠΡΟΩΡΟΣ ΤΟΚΕΤΟΣ(32%)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ΣΑΔ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ΚΑΤΑΓΜΑ ΒΡΑΧΙΟΝΙΟΥ Η ΚΛΕΙΔΑΣ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ΤΡΑΥΜΑΤΙΣΜΟΣ ΒΡΑΧΙΟΝΙΟΥ ΠΛΕΓΜΑΤΟΣ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ΠΟΛΥΚΥΤΤΑΡΑΙΜΙΑ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ΥΠΕΡΧΟΛΕΡΥΘΡΙΝΑΙΜΙΑ(ΙΚΤΕΡΟΣ)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ΥΠΑΣΒΕΣΤΙΑΙΜΙΑ-ΥΠΟΓΛΥΚΑΙΜΙΑ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ΠΑΧΥΣΑΡΚΙΑ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ΔΙΑΒΗΤΗΣ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ΜΕΤΑΒΟΛΙΚΟ Σ.</a:t>
            </a:r>
          </a:p>
          <a:p>
            <a:pPr marL="569214" indent="-514350">
              <a:buFont typeface="+mj-lt"/>
              <a:buAutoNum type="arabicPeriod"/>
            </a:pPr>
            <a:endParaRPr lang="el-GR" sz="2800" dirty="0" smtClean="0">
              <a:latin typeface="Book Antiqua" pitchFamily="18" charset="0"/>
            </a:endParaRPr>
          </a:p>
          <a:p>
            <a:pPr marL="569214" indent="-514350">
              <a:buFont typeface="+mj-lt"/>
              <a:buAutoNum type="arabicPeriod"/>
            </a:pPr>
            <a:endParaRPr lang="el-GR" sz="2800" dirty="0" smtClean="0">
              <a:latin typeface="Book Antiqua" pitchFamily="18" charset="0"/>
            </a:endParaRPr>
          </a:p>
          <a:p>
            <a:pPr marL="569214" indent="-514350">
              <a:buFont typeface="+mj-lt"/>
              <a:buAutoNum type="arabicPeriod"/>
            </a:pPr>
            <a:endParaRPr lang="el-GR" sz="28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Book Antiqua" pitchFamily="18" charset="0"/>
              </a:rPr>
              <a:t>ΝΕΟΓΝΙΚΟΣ ΚΙΝΔΥΝΟΣ</a:t>
            </a:r>
            <a:endParaRPr lang="el-GR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506328"/>
          </a:xfrm>
        </p:spPr>
        <p:txBody>
          <a:bodyPr>
            <a:normAutofit/>
          </a:bodyPr>
          <a:lstStyle/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ΠΡΟΕΚΛΑΜΨΙΑ Χ4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ΠΡΟΩΡΟΣ ΤΟΚΕΤΟΣ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ΕΠΕΜΒΑΤΙΚΟΣ ΤΟΚΕΤΟΣ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ΚΑΙΣΑΡΙΚΗ ΤΟΜΗ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ΥΔΡΑΜΝΙΟ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ΑΙΜΟΡΡΑΓΙΑ ΜΕΤΑ ΤΟΝ ΤΟΚΕΤΟ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ΛΟΙΜΩΞΗ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ΥΠΟΤΡΟΠΗ ΣΔΚ ΣΕ ΕΠΟΜΕΝΕΣ ΚΥΗΣΕΙΣ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ΕΞΕΛΙΞΗ ΣΕ ΣΔ ΤΥΠΟΥ ΙΙ ΜΕΤΑ ΤΟΝ ΤΟΚΕΤΟ(60%)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2400" dirty="0" smtClean="0">
                <a:latin typeface="Book Antiqua" pitchFamily="18" charset="0"/>
              </a:rPr>
              <a:t>ΚΑΡΔΙΑΓΓΕΙΑΚΑ Ν.</a:t>
            </a:r>
          </a:p>
          <a:p>
            <a:pPr marL="512064" indent="-457200">
              <a:buFont typeface="+mj-lt"/>
              <a:buAutoNum type="arabicPeriod"/>
            </a:pPr>
            <a:endParaRPr lang="el-GR" sz="24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ΜΗΤΡΙΚΟΣ </a:t>
            </a:r>
            <a:r>
              <a:rPr lang="el-GR" dirty="0" smtClean="0"/>
              <a:t>ΚΙΝΔΥΝΟΣ ΣΔΚ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Μετρό">
  <a:themeElements>
    <a:clrScheme name="Μετρό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Μετρό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Μετρό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753</TotalTime>
  <Words>695</Words>
  <Application>Microsoft Office PowerPoint</Application>
  <PresentationFormat>Προβολή στην οθόνη (4:3)</PresentationFormat>
  <Paragraphs>197</Paragraphs>
  <Slides>26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27" baseType="lpstr">
      <vt:lpstr>Μετρό</vt:lpstr>
      <vt:lpstr>ΥΠΕΡΓΛΥΚΑΙΜΙΑ ΚΑΙ ΔΙΑΒΗΤΗΣ ΚΥΗΣΗΣ</vt:lpstr>
      <vt:lpstr>ΠΡΟΔΙΑΘΕΣΙΚΟΙ ΠΑΡΑΓΟΝΤΕΣ ΑΝΤΙΣΤΑΣΗΣ ΣΤΗΝ ΙΝΣΟΥΛΙΝΗ</vt:lpstr>
      <vt:lpstr>ΤΑΞΙΝΟΜΗΣΗ</vt:lpstr>
      <vt:lpstr>ΠΑΡΑΓΟΝΤΕΣ ΚΙΝΔΥΝΟΥ ΣΔΚ</vt:lpstr>
      <vt:lpstr>Διαφάνεια 5</vt:lpstr>
      <vt:lpstr>ΠΡΩΙΜΟΣ ΕΜΒΡΥΙΚΟΣ ΚΙΝΔΥΝΟΣ</vt:lpstr>
      <vt:lpstr>ΟΨΙΜΟΣ ΕΜΒΡΥΙΚΟΣ ΚΙΝΔΥΝΟΣ</vt:lpstr>
      <vt:lpstr>ΝΕΟΓΝΙΚΟΣ ΚΙΝΔΥΝΟΣ</vt:lpstr>
      <vt:lpstr>ΜΗΤΡΙΚΟΣ ΚΙΝΔΥΝΟΣ ΣΔΚ</vt:lpstr>
      <vt:lpstr>ΠΡΟΥΠΑΡΧΩΝ ΔΙΑΒΗΤΗΣ-ΚΙΝΔΥΝΟΙ</vt:lpstr>
      <vt:lpstr>ΔΙΑΓΝΩΣΤΙΚΑ ΤΕΣΤ-ΚΡΙΤΗΡΙΑ – ΠΡΩΤΗ ΕΠΙΣΚΕΨΗ</vt:lpstr>
      <vt:lpstr>ΤΕΣΤ ΑΝΟΧΗΣ ΓΛΥΚΟΖΗΣ OGTT 24-28Ε</vt:lpstr>
      <vt:lpstr>ΑΝΤΙΜΕΤΩΠΙΣΗ ΠΡΟΥΠΑΡΧΟΝΤΟΣ ΣΔ</vt:lpstr>
      <vt:lpstr>ΠΡΙΝ ΤΗ ΣΥΛΛΗΨΗ ΣΕ ΣΔ</vt:lpstr>
      <vt:lpstr>ΣΥΝΙΣΤΩΜΕΝΗ ΑΥΞΗΣΗ Σ.ΒΑΡΟΥΣ</vt:lpstr>
      <vt:lpstr>ΥΠΟΓΛΥΚΑΙΜΙΑ</vt:lpstr>
      <vt:lpstr>ΑΙΤΙΑ</vt:lpstr>
      <vt:lpstr>ΘΕΡΑΠΕΙΑ</vt:lpstr>
      <vt:lpstr>ΘΕΡΑΠΕΥΤΙΚΗ ΑΝΤΙΜΕΤΩΠΙΣΗ ΣΔΚ</vt:lpstr>
      <vt:lpstr>ΣΩΜΑΤΙΚΗ ΔΡΑΣΤΗΡΙΟΤΗΤΑ</vt:lpstr>
      <vt:lpstr>ΑΝΤΕΝΔΕΙΞΗ ΣΩΜΑΤΙΚΗΣ ΑΣΚΗΣΗΣ</vt:lpstr>
      <vt:lpstr>ΤΟΚΕΤΟΣ ΣΕ ΣΔΚ</vt:lpstr>
      <vt:lpstr>ΠΑΡΑΚΟΛΟΥΘΗΣΗ ΚΥΗΣΗΣ ΜΕ ΣΔΚ</vt:lpstr>
      <vt:lpstr>ΠΑΡΑΚΟΛΟΥΘΗΣΗ ΕΓΚΥΟΥ</vt:lpstr>
      <vt:lpstr>ΝΕΟΓΝΟ ΔΙΑΒΗΤΙΚΗΣ ΚΥΗΣΗΣ</vt:lpstr>
      <vt:lpstr>ΜΕΤΑ ΤΟΝ ΤΟΚΕΤΟ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52</cp:revision>
  <dcterms:created xsi:type="dcterms:W3CDTF">2018-04-16T07:34:44Z</dcterms:created>
  <dcterms:modified xsi:type="dcterms:W3CDTF">2018-04-18T10:26:00Z</dcterms:modified>
</cp:coreProperties>
</file>