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6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6948F6C-A255-4387-B274-F61711A150FF}" type="datetimeFigureOut">
              <a:rPr lang="el-GR"/>
              <a:pPr>
                <a:defRPr/>
              </a:pPr>
              <a:t>30/5/2017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BD559A98-2763-4F72-B528-EA861E8EEC57}" type="slidenum">
              <a:rPr lang="el-GR" altLang="el-GR"/>
              <a:pPr/>
              <a:t>‹#›</a:t>
            </a:fld>
            <a:endParaRPr lang="el-GR" altLang="el-GR"/>
          </a:p>
        </p:txBody>
      </p:sp>
    </p:spTree>
    <p:extLst>
      <p:ext uri="{BB962C8B-B14F-4D97-AF65-F5344CB8AC3E}">
        <p14:creationId xmlns:p14="http://schemas.microsoft.com/office/powerpoint/2010/main" val="6280433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09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4100" name="3 - Θέση αριθμού διαφάνειας"/>
          <p:cNvSpPr>
            <a:spLocks noGrp="1"/>
          </p:cNvSpPr>
          <p:nvPr>
            <p:ph type="sldNum" sz="quarter" idx="5"/>
          </p:nvPr>
        </p:nvSpPr>
        <p:spPr bwMode="auto">
          <a:noFill/>
          <a:ln>
            <a:miter lim="800000"/>
            <a:headEnd/>
            <a:tailEnd/>
          </a:ln>
        </p:spPr>
        <p:txBody>
          <a:bodyPr/>
          <a:lstStyle/>
          <a:p>
            <a:fld id="{1CC60DE5-40C0-4D4D-B837-E0E5FAF14FED}" type="slidenum">
              <a:rPr lang="el-GR" altLang="el-GR"/>
              <a:pPr/>
              <a:t>1</a:t>
            </a:fld>
            <a:endParaRPr lang="el-GR" alt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253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2532" name="3 - Θέση αριθμού διαφάνειας"/>
          <p:cNvSpPr>
            <a:spLocks noGrp="1"/>
          </p:cNvSpPr>
          <p:nvPr>
            <p:ph type="sldNum" sz="quarter" idx="5"/>
          </p:nvPr>
        </p:nvSpPr>
        <p:spPr bwMode="auto">
          <a:noFill/>
          <a:ln>
            <a:miter lim="800000"/>
            <a:headEnd/>
            <a:tailEnd/>
          </a:ln>
        </p:spPr>
        <p:txBody>
          <a:bodyPr/>
          <a:lstStyle/>
          <a:p>
            <a:fld id="{1846718C-158E-442E-89E3-DFEA9593A22A}" type="slidenum">
              <a:rPr lang="el-GR" altLang="el-GR"/>
              <a:pPr/>
              <a:t>10</a:t>
            </a:fld>
            <a:endParaRPr lang="el-GR" alt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45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4580" name="3 - Θέση αριθμού διαφάνειας"/>
          <p:cNvSpPr>
            <a:spLocks noGrp="1"/>
          </p:cNvSpPr>
          <p:nvPr>
            <p:ph type="sldNum" sz="quarter" idx="5"/>
          </p:nvPr>
        </p:nvSpPr>
        <p:spPr bwMode="auto">
          <a:noFill/>
          <a:ln>
            <a:miter lim="800000"/>
            <a:headEnd/>
            <a:tailEnd/>
          </a:ln>
        </p:spPr>
        <p:txBody>
          <a:bodyPr/>
          <a:lstStyle/>
          <a:p>
            <a:fld id="{E9EA9DE7-6471-41A8-AFB7-4AC93AC1E565}" type="slidenum">
              <a:rPr lang="el-GR" altLang="el-GR"/>
              <a:pPr/>
              <a:t>11</a:t>
            </a:fld>
            <a:endParaRPr lang="el-GR" alt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662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6628" name="3 - Θέση αριθμού διαφάνειας"/>
          <p:cNvSpPr>
            <a:spLocks noGrp="1"/>
          </p:cNvSpPr>
          <p:nvPr>
            <p:ph type="sldNum" sz="quarter" idx="5"/>
          </p:nvPr>
        </p:nvSpPr>
        <p:spPr bwMode="auto">
          <a:noFill/>
          <a:ln>
            <a:miter lim="800000"/>
            <a:headEnd/>
            <a:tailEnd/>
          </a:ln>
        </p:spPr>
        <p:txBody>
          <a:bodyPr/>
          <a:lstStyle/>
          <a:p>
            <a:fld id="{718C0514-B602-4FC0-9201-F53A51217A9E}" type="slidenum">
              <a:rPr lang="el-GR" altLang="el-GR"/>
              <a:pPr/>
              <a:t>12</a:t>
            </a:fld>
            <a:endParaRPr lang="el-GR" alt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867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8676" name="3 - Θέση αριθμού διαφάνειας"/>
          <p:cNvSpPr>
            <a:spLocks noGrp="1"/>
          </p:cNvSpPr>
          <p:nvPr>
            <p:ph type="sldNum" sz="quarter" idx="5"/>
          </p:nvPr>
        </p:nvSpPr>
        <p:spPr bwMode="auto">
          <a:noFill/>
          <a:ln>
            <a:miter lim="800000"/>
            <a:headEnd/>
            <a:tailEnd/>
          </a:ln>
        </p:spPr>
        <p:txBody>
          <a:bodyPr/>
          <a:lstStyle/>
          <a:p>
            <a:fld id="{C6346C9D-580C-41EC-8C5E-8C9C5830DAF8}" type="slidenum">
              <a:rPr lang="el-GR" altLang="el-GR"/>
              <a:pPr/>
              <a:t>13</a:t>
            </a:fld>
            <a:endParaRPr lang="el-GR" alt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072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30724" name="3 - Θέση αριθμού διαφάνειας"/>
          <p:cNvSpPr>
            <a:spLocks noGrp="1"/>
          </p:cNvSpPr>
          <p:nvPr>
            <p:ph type="sldNum" sz="quarter" idx="5"/>
          </p:nvPr>
        </p:nvSpPr>
        <p:spPr bwMode="auto">
          <a:noFill/>
          <a:ln>
            <a:miter lim="800000"/>
            <a:headEnd/>
            <a:tailEnd/>
          </a:ln>
        </p:spPr>
        <p:txBody>
          <a:bodyPr/>
          <a:lstStyle/>
          <a:p>
            <a:fld id="{7ECBC115-558E-4416-A424-E6632C280C53}" type="slidenum">
              <a:rPr lang="el-GR" altLang="el-GR"/>
              <a:pPr/>
              <a:t>14</a:t>
            </a:fld>
            <a:endParaRPr lang="el-GR" alt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277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32772" name="3 - Θέση αριθμού διαφάνειας"/>
          <p:cNvSpPr>
            <a:spLocks noGrp="1"/>
          </p:cNvSpPr>
          <p:nvPr>
            <p:ph type="sldNum" sz="quarter" idx="5"/>
          </p:nvPr>
        </p:nvSpPr>
        <p:spPr bwMode="auto">
          <a:noFill/>
          <a:ln>
            <a:miter lim="800000"/>
            <a:headEnd/>
            <a:tailEnd/>
          </a:ln>
        </p:spPr>
        <p:txBody>
          <a:bodyPr/>
          <a:lstStyle/>
          <a:p>
            <a:fld id="{9104E74B-0EE7-4AB5-8ECF-81739C5DF527}" type="slidenum">
              <a:rPr lang="el-GR" altLang="el-GR"/>
              <a:pPr/>
              <a:t>15</a:t>
            </a:fld>
            <a:endParaRPr lang="el-GR" alt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71EBE8FB-B905-49BB-BCD2-7C1E3E95EDA1}" type="slidenum">
              <a:rPr lang="el-GR" altLang="el-GR"/>
              <a:pPr/>
              <a:t>16</a:t>
            </a:fld>
            <a:endParaRPr lang="el-GR" altLang="el-GR"/>
          </a:p>
        </p:txBody>
      </p:sp>
      <p:sp>
        <p:nvSpPr>
          <p:cNvPr id="34819"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34820"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p>
          <a:p>
            <a:pPr eaLnBrk="1" hangingPunct="1">
              <a:lnSpc>
                <a:spcPct val="50000"/>
              </a:lnSpc>
              <a:spcBef>
                <a:spcPct val="0"/>
              </a:spcBef>
            </a:pPr>
            <a:endParaRPr lang="en-GB" altLang="el-GR" b="1" smtClean="0"/>
          </a:p>
          <a:p>
            <a:pPr eaLnBrk="1" hangingPunct="1">
              <a:spcBef>
                <a:spcPct val="0"/>
              </a:spcBef>
            </a:pPr>
            <a:r>
              <a:rPr lang="en-GB" altLang="el-GR" b="1" smtClean="0"/>
              <a:t>An intangible asset</a:t>
            </a:r>
            <a:r>
              <a:rPr lang="en-GB" altLang="el-GR" smtClean="0"/>
              <a:t> is an identifiable non-monetary asset without physical substance held for use in the production or supply of goods or services, for rental to others, or for administrative purposes. ( IAS 38.7)</a:t>
            </a:r>
          </a:p>
          <a:p>
            <a:pPr eaLnBrk="1" hangingPunct="1">
              <a:spcBef>
                <a:spcPct val="0"/>
              </a:spcBef>
            </a:pPr>
            <a:r>
              <a:rPr lang="en-GB" altLang="el-GR" b="1" smtClean="0"/>
              <a:t>An asset</a:t>
            </a:r>
            <a:r>
              <a:rPr lang="en-GB" altLang="el-GR" smtClean="0"/>
              <a:t> is a resource:</a:t>
            </a:r>
          </a:p>
          <a:p>
            <a:pPr eaLnBrk="1" hangingPunct="1">
              <a:spcBef>
                <a:spcPct val="0"/>
              </a:spcBef>
            </a:pPr>
            <a:r>
              <a:rPr lang="en-GB" altLang="el-GR" smtClean="0"/>
              <a:t>(a) controlled by the enterprise as a result of past events; and</a:t>
            </a:r>
          </a:p>
          <a:p>
            <a:pPr eaLnBrk="1" hangingPunct="1">
              <a:spcBef>
                <a:spcPct val="0"/>
              </a:spcBef>
            </a:pPr>
            <a:r>
              <a:rPr lang="en-GB" altLang="el-GR" smtClean="0"/>
              <a:t>(b) from which future economic benefits are expected to flow to the enterprise.</a:t>
            </a:r>
          </a:p>
          <a:p>
            <a:pPr eaLnBrk="1" hangingPunct="1">
              <a:spcBef>
                <a:spcPct val="0"/>
              </a:spcBef>
            </a:pPr>
            <a:r>
              <a:rPr lang="en-GB" altLang="el-GR" smtClean="0"/>
              <a:t> (IAS 38.7, definition included in the IASC Framework that has now become a requirement in IAS)</a:t>
            </a:r>
          </a:p>
          <a:p>
            <a:pPr eaLnBrk="1" hangingPunct="1">
              <a:spcBef>
                <a:spcPct val="0"/>
              </a:spcBef>
            </a:pPr>
            <a:r>
              <a:rPr lang="en-GB" altLang="el-GR" smtClean="0"/>
              <a:t>Not all intangible items will meet the definition of an intangible asset.  If the definition is not met, the expenditure on an intangible item should be recognised as an expense (unless it is acquired through an acquisition, in which case it forms part of the goodwill recognised).</a:t>
            </a:r>
          </a:p>
          <a:p>
            <a:pPr eaLnBrk="1" hangingPunct="1">
              <a:spcBef>
                <a:spcPct val="0"/>
              </a:spcBef>
            </a:pPr>
            <a:r>
              <a:rPr lang="en-GB" altLang="el-GR" b="1" smtClean="0"/>
              <a:t>Identifiability:</a:t>
            </a:r>
            <a:r>
              <a:rPr lang="en-GB" altLang="el-GR" smtClean="0"/>
              <a:t> An intangible asset should be distinguished clearly from goodwill.  Goodwill represents the additional cost paid in anticipation of future economic benefits.  These future economic benefits may result from synergy between the identifiable assets acquired or from assets which, individually, do not qualify for recognition in the financial statements.</a:t>
            </a:r>
          </a:p>
          <a:p>
            <a:pPr eaLnBrk="1" hangingPunct="1">
              <a:spcBef>
                <a:spcPct val="0"/>
              </a:spcBef>
            </a:pPr>
            <a:r>
              <a:rPr lang="en-GB" altLang="el-GR" smtClean="0"/>
              <a:t>Identifiability can be demonstrated by a legal right over an asset or by the fact that the asset is separable from the rest of the business.</a:t>
            </a:r>
          </a:p>
          <a:p>
            <a:pPr eaLnBrk="1" hangingPunct="1">
              <a:spcBef>
                <a:spcPct val="0"/>
              </a:spcBef>
            </a:pPr>
            <a:r>
              <a:rPr lang="en-GB" altLang="el-GR" b="1" smtClean="0"/>
              <a:t>Control </a:t>
            </a:r>
            <a:r>
              <a:rPr lang="en-GB" altLang="el-GR" smtClean="0"/>
              <a:t>: for an intangible asset, control includes having both the right to derive future economic benefits from the asset and having the ability to restrict access to those benefits by other enterprises (e.g. a patent or a trademark). Without such control, it is not probable that future economic benefits will flow to the enterprise, and the asset cannot be recognised.</a:t>
            </a:r>
          </a:p>
          <a:p>
            <a:pPr eaLnBrk="1" hangingPunct="1">
              <a:spcBef>
                <a:spcPct val="0"/>
              </a:spcBef>
            </a:pPr>
            <a:r>
              <a:rPr lang="en-GB" altLang="el-GR" sz="1400" b="1" smtClean="0"/>
              <a:t>Q: </a:t>
            </a:r>
            <a:r>
              <a:rPr lang="en-GB" altLang="el-GR" smtClean="0"/>
              <a:t>What would be examples of intangible items that are not controlled?</a:t>
            </a:r>
          </a:p>
          <a:p>
            <a:pPr eaLnBrk="1" hangingPunct="1">
              <a:spcBef>
                <a:spcPct val="0"/>
              </a:spcBef>
            </a:pPr>
            <a:r>
              <a:rPr lang="en-GB" altLang="el-GR" sz="1400" b="1" smtClean="0"/>
              <a:t>A:</a:t>
            </a:r>
            <a:r>
              <a:rPr lang="en-GB" altLang="el-GR" smtClean="0"/>
              <a:t> Examples are:</a:t>
            </a:r>
            <a:endParaRPr lang="en-GB" altLang="el-GR" sz="1400" b="1" smtClean="0"/>
          </a:p>
          <a:p>
            <a:pPr eaLnBrk="1" hangingPunct="1">
              <a:spcBef>
                <a:spcPct val="0"/>
              </a:spcBef>
              <a:buFontTx/>
              <a:buChar char="•"/>
            </a:pPr>
            <a:r>
              <a:rPr lang="en-GB" altLang="el-GR" smtClean="0"/>
              <a:t>staff skills. Even if training will increase staff skills, the economic benefits from skilled staff are not controlled, hence training expenditure does not give rise to an intangible asset.</a:t>
            </a:r>
          </a:p>
          <a:p>
            <a:pPr eaLnBrk="1" hangingPunct="1">
              <a:spcBef>
                <a:spcPct val="0"/>
              </a:spcBef>
              <a:buFontTx/>
              <a:buChar char="•"/>
            </a:pPr>
            <a:r>
              <a:rPr lang="en-GB" altLang="el-GR" smtClean="0"/>
              <a:t>portfolio of customers, market shares, customer relationships and customer loyalty (unless protected by legal rights).</a:t>
            </a:r>
          </a:p>
          <a:p>
            <a:pPr eaLnBrk="1" hangingPunct="1">
              <a:spcBef>
                <a:spcPct val="0"/>
              </a:spcBef>
            </a:pPr>
            <a:endParaRPr lang="en-GB" altLang="el-G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ln>
            <a:miter lim="800000"/>
            <a:headEnd/>
            <a:tailEnd/>
          </a:ln>
        </p:spPr>
        <p:txBody>
          <a:bodyPr/>
          <a:lstStyle/>
          <a:p>
            <a:fld id="{37B94FB4-C733-46A3-B3AB-1425D4A11DC9}" type="slidenum">
              <a:rPr lang="el-GR" altLang="el-GR"/>
              <a:pPr/>
              <a:t>17</a:t>
            </a:fld>
            <a:endParaRPr lang="el-GR" altLang="el-GR"/>
          </a:p>
        </p:txBody>
      </p:sp>
      <p:sp>
        <p:nvSpPr>
          <p:cNvPr id="36867"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36868"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endParaRPr lang="en-GB" altLang="el-GR" smtClean="0"/>
          </a:p>
          <a:p>
            <a:pPr eaLnBrk="1" hangingPunct="1">
              <a:spcBef>
                <a:spcPct val="0"/>
              </a:spcBef>
            </a:pPr>
            <a:r>
              <a:rPr lang="en-GB" altLang="el-GR" smtClean="0"/>
              <a:t>The recognition criteria for intangible assets are derived from the Framework and thus are the same as those for tangible assets in IAS 16, Property, Plant and Equipment.</a:t>
            </a:r>
          </a:p>
          <a:p>
            <a:pPr eaLnBrk="1" hangingPunct="1">
              <a:spcBef>
                <a:spcPct val="0"/>
              </a:spcBef>
            </a:pPr>
            <a:endParaRPr lang="en-GB" altLang="el-GR" smtClean="0"/>
          </a:p>
          <a:p>
            <a:pPr eaLnBrk="1" hangingPunct="1">
              <a:spcBef>
                <a:spcPct val="0"/>
              </a:spcBef>
            </a:pPr>
            <a:r>
              <a:rPr lang="en-GB" altLang="el-GR" smtClean="0"/>
              <a:t>Future economic benefits can take the form of revenue or the reduction of an expense (e.g. a process which reduces future operating costs).</a:t>
            </a:r>
          </a:p>
          <a:p>
            <a:pPr eaLnBrk="1" hangingPunct="1">
              <a:spcBef>
                <a:spcPct val="0"/>
              </a:spcBef>
            </a:pPr>
            <a:endParaRPr lang="en-GB" altLang="el-GR" smtClean="0"/>
          </a:p>
          <a:p>
            <a:pPr eaLnBrk="1" hangingPunct="1">
              <a:spcBef>
                <a:spcPct val="0"/>
              </a:spcBef>
            </a:pPr>
            <a:r>
              <a:rPr lang="en-GB" altLang="el-GR" smtClean="0"/>
              <a:t>In practice, it can be difficult to establish whether it is </a:t>
            </a:r>
            <a:r>
              <a:rPr lang="en-GB" altLang="el-GR" b="1" u="sng" smtClean="0"/>
              <a:t>probable</a:t>
            </a:r>
            <a:r>
              <a:rPr lang="en-GB" altLang="el-GR" smtClean="0"/>
              <a:t> that future  economic benefits will flow to the enterprise, and this requires an exercise of judgement at the time of initial recognition. There is a greater weighting given  to external evidence to support such an opinion (IAS 38.21).</a:t>
            </a:r>
          </a:p>
          <a:p>
            <a:pPr eaLnBrk="1" hangingPunct="1">
              <a:spcBef>
                <a:spcPct val="0"/>
              </a:spcBef>
            </a:pPr>
            <a:endParaRPr lang="en-GB" altLang="el-GR" smtClean="0"/>
          </a:p>
          <a:p>
            <a:pPr eaLnBrk="1" hangingPunct="1">
              <a:spcBef>
                <a:spcPct val="0"/>
              </a:spcBef>
            </a:pPr>
            <a:r>
              <a:rPr lang="en-GB" altLang="el-GR" smtClean="0"/>
              <a:t>The Standard has been deliberately drafted to preclude the recognition of internally generated goodwill as an asset by requiring that, for initial recognition, the </a:t>
            </a:r>
            <a:r>
              <a:rPr lang="en-GB" altLang="el-GR" b="1" smtClean="0"/>
              <a:t>cost</a:t>
            </a:r>
            <a:r>
              <a:rPr lang="en-GB" altLang="el-GR" smtClean="0"/>
              <a:t> of the asset rather than its </a:t>
            </a:r>
            <a:r>
              <a:rPr lang="en-GB" altLang="el-GR" b="1" smtClean="0"/>
              <a:t>fair value</a:t>
            </a:r>
            <a:r>
              <a:rPr lang="en-GB" altLang="el-GR" smtClean="0"/>
              <a:t> should be capable of being measured reliably. This avoids recognising an asset which, although it may well exist, cannot be measured reliably under the historic cost convention and would require much subjectivity in valuation. (“Understanding IAS - Analysis and Interpretation of International Accounting Standards”, PWC, 1998)</a:t>
            </a:r>
          </a:p>
          <a:p>
            <a:pPr eaLnBrk="1" hangingPunct="1">
              <a:spcBef>
                <a:spcPct val="0"/>
              </a:spcBef>
            </a:pPr>
            <a:endParaRPr lang="en-GB" altLang="el-GR" smtClean="0"/>
          </a:p>
          <a:p>
            <a:pPr eaLnBrk="1" hangingPunct="1">
              <a:spcBef>
                <a:spcPct val="0"/>
              </a:spcBef>
            </a:pPr>
            <a:endParaRPr lang="en-GB" altLang="el-G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a:lstStyle/>
          <a:p>
            <a:fld id="{313CDF04-98C2-4EEE-9659-8A581C12C5CF}" type="slidenum">
              <a:rPr lang="el-GR" altLang="el-GR"/>
              <a:pPr/>
              <a:t>18</a:t>
            </a:fld>
            <a:endParaRPr lang="el-GR" altLang="el-GR"/>
          </a:p>
        </p:txBody>
      </p:sp>
      <p:sp>
        <p:nvSpPr>
          <p:cNvPr id="38915" name="Rectangle 2"/>
          <p:cNvSpPr>
            <a:spLocks noGrp="1" noRot="1" noChangeAspect="1" noChangeArrowheads="1" noTextEdit="1"/>
          </p:cNvSpPr>
          <p:nvPr>
            <p:ph type="sldImg"/>
          </p:nvPr>
        </p:nvSpPr>
        <p:spPr bwMode="auto">
          <a:xfrm>
            <a:off x="2346325" y="357188"/>
            <a:ext cx="2166938" cy="1625600"/>
          </a:xfrm>
          <a:noFill/>
          <a:ln>
            <a:solidFill>
              <a:srgbClr val="000000"/>
            </a:solidFill>
            <a:miter lim="800000"/>
            <a:headEnd/>
            <a:tailEnd/>
          </a:ln>
        </p:spPr>
      </p:sp>
      <p:sp>
        <p:nvSpPr>
          <p:cNvPr id="38916"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p>
          <a:p>
            <a:pPr eaLnBrk="1" hangingPunct="1">
              <a:spcBef>
                <a:spcPct val="0"/>
              </a:spcBef>
            </a:pPr>
            <a:endParaRPr lang="en-GB" altLang="el-GR" b="1" smtClean="0"/>
          </a:p>
          <a:p>
            <a:pPr eaLnBrk="1" hangingPunct="1">
              <a:spcBef>
                <a:spcPct val="0"/>
              </a:spcBef>
            </a:pPr>
            <a:r>
              <a:rPr lang="en-GB" altLang="el-GR" smtClean="0"/>
              <a:t>This slide highlights again that simply because an item satisfies the definition of an intangible, it will not necessarily be recognised as such in the balance sheet. The additional requirements of probable future economic benefits and a cost that can be reliably measured must also be met before the intangible asset can be recognised.</a:t>
            </a:r>
          </a:p>
          <a:p>
            <a:pPr eaLnBrk="1" hangingPunct="1">
              <a:spcBef>
                <a:spcPct val="0"/>
              </a:spcBef>
            </a:pPr>
            <a:endParaRPr lang="en-GB" altLang="el-GR" smtClean="0"/>
          </a:p>
          <a:p>
            <a:pPr eaLnBrk="1" hangingPunct="1">
              <a:spcBef>
                <a:spcPct val="0"/>
              </a:spcBef>
            </a:pPr>
            <a:endParaRPr lang="en-GB" altLang="el-GR" b="1" smtClean="0"/>
          </a:p>
          <a:p>
            <a:pPr eaLnBrk="1" hangingPunct="1">
              <a:spcBef>
                <a:spcPct val="0"/>
              </a:spcBef>
            </a:pPr>
            <a:endParaRPr lang="en-GB" altLang="el-GR" b="1" smtClean="0"/>
          </a:p>
          <a:p>
            <a:pPr eaLnBrk="1" hangingPunct="1">
              <a:spcBef>
                <a:spcPct val="0"/>
              </a:spcBef>
            </a:pPr>
            <a:endParaRPr lang="en-GB" altLang="el-GR" smtClean="0"/>
          </a:p>
          <a:p>
            <a:pPr eaLnBrk="1" hangingPunct="1">
              <a:spcBef>
                <a:spcPct val="0"/>
              </a:spcBef>
            </a:pPr>
            <a:endParaRPr lang="en-GB" altLang="el-GR" smtClean="0"/>
          </a:p>
          <a:p>
            <a:pPr eaLnBrk="1" hangingPunct="1">
              <a:spcBef>
                <a:spcPct val="0"/>
              </a:spcBef>
            </a:pPr>
            <a:endParaRPr lang="en-GB" altLang="el-GR" smtClean="0"/>
          </a:p>
          <a:p>
            <a:pPr eaLnBrk="1" hangingPunct="1">
              <a:spcBef>
                <a:spcPct val="0"/>
              </a:spcBef>
            </a:pPr>
            <a:endParaRPr lang="en-GB" altLang="el-GR" smtClean="0"/>
          </a:p>
          <a:p>
            <a:pPr eaLnBrk="1" hangingPunct="1">
              <a:spcBef>
                <a:spcPct val="0"/>
              </a:spcBef>
            </a:pPr>
            <a:endParaRPr lang="en-GB" altLang="el-GR" smtClean="0"/>
          </a:p>
          <a:p>
            <a:pPr eaLnBrk="1" hangingPunct="1">
              <a:spcBef>
                <a:spcPct val="0"/>
              </a:spcBef>
            </a:pPr>
            <a:endParaRPr lang="en-GB" altLang="el-G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ln>
            <a:miter lim="800000"/>
            <a:headEnd/>
            <a:tailEnd/>
          </a:ln>
        </p:spPr>
        <p:txBody>
          <a:bodyPr/>
          <a:lstStyle/>
          <a:p>
            <a:fld id="{4C738430-AE61-417C-ADD3-86405827A71D}" type="slidenum">
              <a:rPr lang="el-GR" altLang="el-GR"/>
              <a:pPr/>
              <a:t>19</a:t>
            </a:fld>
            <a:endParaRPr lang="el-GR" altLang="el-GR"/>
          </a:p>
        </p:txBody>
      </p:sp>
      <p:sp>
        <p:nvSpPr>
          <p:cNvPr id="40963"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40964"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p>
          <a:p>
            <a:pPr eaLnBrk="1" hangingPunct="1">
              <a:lnSpc>
                <a:spcPct val="70000"/>
              </a:lnSpc>
              <a:spcBef>
                <a:spcPct val="0"/>
              </a:spcBef>
            </a:pPr>
            <a:endParaRPr lang="en-GB" altLang="el-GR" b="1" smtClean="0"/>
          </a:p>
          <a:p>
            <a:pPr eaLnBrk="1" hangingPunct="1">
              <a:spcBef>
                <a:spcPct val="0"/>
              </a:spcBef>
            </a:pPr>
            <a:r>
              <a:rPr lang="en-GB" altLang="el-GR" smtClean="0"/>
              <a:t>For all intangible assets which are recognised, they should be initially measured at cost.</a:t>
            </a:r>
          </a:p>
          <a:p>
            <a:pPr eaLnBrk="1" hangingPunct="1">
              <a:lnSpc>
                <a:spcPct val="70000"/>
              </a:lnSpc>
              <a:spcBef>
                <a:spcPct val="0"/>
              </a:spcBef>
            </a:pPr>
            <a:r>
              <a:rPr lang="en-GB" altLang="el-GR" smtClean="0"/>
              <a:t>The elements of cost differ, however, depending on whether the asset was:</a:t>
            </a:r>
          </a:p>
          <a:p>
            <a:pPr eaLnBrk="1" hangingPunct="1">
              <a:lnSpc>
                <a:spcPct val="80000"/>
              </a:lnSpc>
              <a:spcBef>
                <a:spcPct val="0"/>
              </a:spcBef>
              <a:buFontTx/>
              <a:buChar char="•"/>
            </a:pPr>
            <a:r>
              <a:rPr lang="en-GB" altLang="el-GR" smtClean="0"/>
              <a:t> separately acquired (purchased)</a:t>
            </a:r>
          </a:p>
          <a:p>
            <a:pPr eaLnBrk="1" hangingPunct="1">
              <a:lnSpc>
                <a:spcPct val="80000"/>
              </a:lnSpc>
              <a:spcBef>
                <a:spcPct val="0"/>
              </a:spcBef>
              <a:buFontTx/>
              <a:buChar char="•"/>
            </a:pPr>
            <a:r>
              <a:rPr lang="en-GB" altLang="el-GR" smtClean="0"/>
              <a:t> acquired in a business combination</a:t>
            </a:r>
          </a:p>
          <a:p>
            <a:pPr eaLnBrk="1" hangingPunct="1">
              <a:lnSpc>
                <a:spcPct val="70000"/>
              </a:lnSpc>
              <a:spcBef>
                <a:spcPct val="0"/>
              </a:spcBef>
              <a:buFontTx/>
              <a:buChar char="•"/>
            </a:pPr>
            <a:r>
              <a:rPr lang="en-GB" altLang="el-GR" smtClean="0"/>
              <a:t> acquired through an exchange of assets</a:t>
            </a:r>
          </a:p>
          <a:p>
            <a:pPr eaLnBrk="1" hangingPunct="1">
              <a:lnSpc>
                <a:spcPct val="80000"/>
              </a:lnSpc>
              <a:spcBef>
                <a:spcPct val="0"/>
              </a:spcBef>
              <a:buFontTx/>
              <a:buChar char="•"/>
            </a:pPr>
            <a:r>
              <a:rPr lang="en-GB" altLang="el-GR" smtClean="0"/>
              <a:t> internally generated</a:t>
            </a:r>
          </a:p>
          <a:p>
            <a:pPr eaLnBrk="1" hangingPunct="1">
              <a:lnSpc>
                <a:spcPct val="80000"/>
              </a:lnSpc>
              <a:spcBef>
                <a:spcPct val="0"/>
              </a:spcBef>
            </a:pPr>
            <a:endParaRPr lang="en-GB" altLang="el-GR" smtClean="0"/>
          </a:p>
          <a:p>
            <a:pPr eaLnBrk="1" hangingPunct="1">
              <a:spcBef>
                <a:spcPct val="0"/>
              </a:spcBef>
            </a:pPr>
            <a:r>
              <a:rPr lang="en-GB" altLang="el-GR" smtClean="0"/>
              <a:t>Where the asset is acquired separately, the cost can usually be measured reliably, and would be composed of the items detailed on the slide. These are very similar to those for items of property, plant and equipment in IAS 16, Property, Plant and Equipment.</a:t>
            </a:r>
          </a:p>
          <a:p>
            <a:pPr eaLnBrk="1" hangingPunct="1">
              <a:spcBef>
                <a:spcPct val="0"/>
              </a:spcBef>
            </a:pPr>
            <a:endParaRPr lang="en-GB" altLang="el-GR" smtClean="0"/>
          </a:p>
          <a:p>
            <a:pPr eaLnBrk="1" hangingPunct="1">
              <a:spcBef>
                <a:spcPct val="0"/>
              </a:spcBef>
            </a:pPr>
            <a:r>
              <a:rPr lang="en-GB" altLang="el-GR" smtClean="0"/>
              <a:t>Directly attributable expenditure includes, for example, professional fees for legal services.</a:t>
            </a:r>
          </a:p>
          <a:p>
            <a:pPr eaLnBrk="1" hangingPunct="1">
              <a:spcBef>
                <a:spcPct val="0"/>
              </a:spcBef>
            </a:pPr>
            <a:endParaRPr lang="en-GB" altLang="el-GR" smtClean="0"/>
          </a:p>
          <a:p>
            <a:pPr eaLnBrk="1" hangingPunct="1">
              <a:spcBef>
                <a:spcPct val="0"/>
              </a:spcBef>
            </a:pPr>
            <a:r>
              <a:rPr lang="en-GB" altLang="el-GR" smtClean="0"/>
              <a:t>If payment for an intangible asset is deferred beyond normal credit terms, its cost is the cash price equivalent; the difference between this amount and the total payments is recognised as interest expense over the period of credit unless it is capitalised under the allowed alternative treatment in IAS 23, Borrowing Costs.</a:t>
            </a:r>
          </a:p>
          <a:p>
            <a:pPr eaLnBrk="1" hangingPunct="1">
              <a:spcBef>
                <a:spcPct val="0"/>
              </a:spcBef>
            </a:pPr>
            <a:endParaRPr lang="en-GB" altLang="el-GR" smtClean="0"/>
          </a:p>
          <a:p>
            <a:pPr eaLnBrk="1" hangingPunct="1">
              <a:spcBef>
                <a:spcPct val="0"/>
              </a:spcBef>
            </a:pPr>
            <a:r>
              <a:rPr lang="en-GB" altLang="el-GR" smtClean="0"/>
              <a:t>If an intangible asset is acquired in exchange for equity instruments of the reporting enterprise, the cost of the asset is the fair value of the equity instruments issued, which is equal to the fair value of the asset.</a:t>
            </a:r>
          </a:p>
          <a:p>
            <a:pPr eaLnBrk="1" hangingPunct="1">
              <a:spcBef>
                <a:spcPct val="0"/>
              </a:spcBef>
            </a:pPr>
            <a:endParaRPr lang="en-GB" altLang="el-GR" smtClean="0"/>
          </a:p>
          <a:p>
            <a:pPr eaLnBrk="1" hangingPunct="1">
              <a:spcBef>
                <a:spcPct val="0"/>
              </a:spcBef>
            </a:pPr>
            <a:r>
              <a:rPr lang="en-GB" altLang="el-GR" smtClean="0"/>
              <a:t>The calculation of cost for intangible assets acquired in other circumstances are dealt with briefly on the following slide for </a:t>
            </a:r>
            <a:r>
              <a:rPr lang="en-GB" altLang="el-GR" b="1" smtClean="0"/>
              <a:t>level 1</a:t>
            </a:r>
            <a:r>
              <a:rPr lang="en-GB" altLang="el-GR" smtClean="0"/>
              <a:t> and to greater details for </a:t>
            </a:r>
            <a:r>
              <a:rPr lang="en-GB" altLang="el-GR" b="1" smtClean="0"/>
              <a:t>level 2</a:t>
            </a:r>
            <a:r>
              <a:rPr lang="en-GB" altLang="el-GR" smtClean="0"/>
              <a:t>.  (</a:t>
            </a:r>
            <a:r>
              <a:rPr lang="en-GB" altLang="el-GR" b="1" smtClean="0"/>
              <a:t>Level 2:</a:t>
            </a:r>
            <a:r>
              <a:rPr lang="en-GB" altLang="el-GR" smtClean="0"/>
              <a:t> Note that internally generated goodwill is analysed in greater detail for level 2 only on the slides following the next slide)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noFill/>
          <a:ln>
            <a:miter lim="800000"/>
            <a:headEnd/>
            <a:tailEnd/>
          </a:ln>
        </p:spPr>
        <p:txBody>
          <a:bodyPr/>
          <a:lstStyle/>
          <a:p>
            <a:fld id="{F83DFB7D-666D-4AB5-BF39-22F7CF700EFA}" type="slidenum">
              <a:rPr lang="el-GR" altLang="el-GR"/>
              <a:pPr/>
              <a:t>2</a:t>
            </a:fld>
            <a:endParaRPr lang="el-GR" altLang="el-GR"/>
          </a:p>
        </p:txBody>
      </p:sp>
      <p:sp>
        <p:nvSpPr>
          <p:cNvPr id="6147" name="Rectangle 2"/>
          <p:cNvSpPr>
            <a:spLocks noGrp="1" noRot="1" noChangeAspect="1" noChangeArrowheads="1" noTextEdit="1"/>
          </p:cNvSpPr>
          <p:nvPr>
            <p:ph type="sldImg"/>
          </p:nvPr>
        </p:nvSpPr>
        <p:spPr bwMode="auto">
          <a:xfrm>
            <a:off x="2346325" y="357188"/>
            <a:ext cx="2168525" cy="1625600"/>
          </a:xfrm>
          <a:noFill/>
          <a:ln>
            <a:solidFill>
              <a:srgbClr val="000000"/>
            </a:solidFill>
            <a:miter lim="800000"/>
            <a:headEnd/>
            <a:tailEnd/>
          </a:ln>
        </p:spPr>
      </p:sp>
      <p:sp>
        <p:nvSpPr>
          <p:cNvPr id="6148" name="Rectangle 3"/>
          <p:cNvSpPr>
            <a:spLocks noGrp="1" noChangeArrowheads="1"/>
          </p:cNvSpPr>
          <p:nvPr>
            <p:ph type="body" idx="1"/>
          </p:nvPr>
        </p:nvSpPr>
        <p:spPr bwMode="auto">
          <a:xfrm>
            <a:off x="609600" y="2282825"/>
            <a:ext cx="5716588" cy="6272213"/>
          </a:xfrm>
          <a:noFill/>
        </p:spPr>
        <p:txBody>
          <a:bodyPr wrap="square" numCol="1" anchor="t" anchorCtr="0" compatLnSpc="1">
            <a:prstTxWarp prst="textNoShape">
              <a:avLst/>
            </a:prstTxWarp>
          </a:bodyPr>
          <a:lstStyle/>
          <a:p>
            <a:pPr eaLnBrk="1" hangingPunct="1">
              <a:spcBef>
                <a:spcPct val="0"/>
              </a:spcBef>
            </a:pPr>
            <a:r>
              <a:rPr lang="el-GR" altLang="el-GR" b="1" smtClean="0">
                <a:solidFill>
                  <a:srgbClr val="000000"/>
                </a:solidFill>
                <a:cs typeface="Times New Roman" pitchFamily="18" charset="0"/>
              </a:rPr>
              <a:t>ΑΝΟΙΓΟΝΤΑΣ ΣΧΟΛΙΑ </a:t>
            </a:r>
            <a:endParaRPr lang="el-GR" altLang="el-GR" b="1" i="1" smtClean="0">
              <a:solidFill>
                <a:srgbClr val="000000"/>
              </a:solidFill>
              <a:cs typeface="Times New Roman" pitchFamily="18" charset="0"/>
            </a:endParaRPr>
          </a:p>
          <a:p>
            <a:pPr eaLnBrk="1" hangingPunct="1">
              <a:spcBef>
                <a:spcPct val="0"/>
              </a:spcBef>
            </a:pPr>
            <a:r>
              <a:rPr lang="el-GR" altLang="el-GR" b="1" i="1" smtClean="0">
                <a:solidFill>
                  <a:srgbClr val="000000"/>
                </a:solidFill>
                <a:cs typeface="Times New Roman" pitchFamily="18" charset="0"/>
              </a:rPr>
              <a:t>Ο ακόλουθος ισχύει μόνο εάν παρουσιάζεται ως αυτόνομη ενότητα </a:t>
            </a:r>
            <a:endParaRPr lang="el-GR" altLang="el-GR" b="1" smtClean="0">
              <a:solidFill>
                <a:srgbClr val="000000"/>
              </a:solidFill>
              <a:cs typeface="Times New Roman" pitchFamily="18" charset="0"/>
            </a:endParaRP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Ευπρόσδεκτοι συμμετέχοντες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Εισάγετε με ιδιαίτερη έμφαση σε πρακτική εμπειρία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Εάν είναι απαραίτητο - εισαγωγή χρήσης ως παγοθραύστη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Εισάγετε τον ικανοποιημένο χάρτη και τους στόχους (λεπτομέρειες στην επόμενη φωτογραφική διαφάνεια)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Θέστε τις οδηγίες μαθησιακών περιβαλλόντων (ερωτήσεις οποτεδήποτε)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Υπογραμμίστε τις όμοιες ευκαιρίες εκμάθησης (εργαζόμενος ανά τα ζευγάρια, που μοιράζονται τα προβλήματα) </a:t>
            </a:r>
          </a:p>
          <a:p>
            <a:pPr eaLnBrk="1" hangingPunct="1">
              <a:spcBef>
                <a:spcPct val="0"/>
              </a:spcBef>
            </a:pPr>
            <a:r>
              <a:rPr lang="el-GR" altLang="el-GR" b="1" smtClean="0">
                <a:solidFill>
                  <a:srgbClr val="000000"/>
                </a:solidFill>
                <a:cs typeface="Times New Roman" pitchFamily="18" charset="0"/>
              </a:rPr>
              <a:t>Εισάγετε τους στόχους εκμάθησης ενότητας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Καταλαβαίνοντας  γιατί οι πληροφορίες ταμειακών ροών είναι χρήσιμες σε έναν αναγνώστη των οικονομικών δηλώσεων και πώς να προετοιμάσουν μια δήλωση ταμειακών ροών. </a:t>
            </a:r>
          </a:p>
          <a:p>
            <a:pPr eaLnBrk="1" hangingPunct="1">
              <a:spcBef>
                <a:spcPct val="0"/>
              </a:spcBef>
            </a:pPr>
            <a:r>
              <a:rPr lang="el-GR" altLang="el-GR" b="1" smtClean="0">
                <a:solidFill>
                  <a:srgbClr val="000000"/>
                </a:solidFill>
                <a:cs typeface="Times New Roman" pitchFamily="18" charset="0"/>
              </a:rPr>
              <a:t>Ανοίγοντας σχόλια ενότητας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Αυτά τα πρότυπα είναι αποτελεσματικά για τις οικονομικές δηλώσεις που καλύπτουν τις περιόδους που αρχίζουν από την 1ηης Ιανουαρίου 1994,   Αυτά τα πρότυπα εκτόπισαν τα αρχικά πρότυπα που εγκρίθηκαν σε 1977,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Οι πληροφορίες για τις ροές μετρητών μιας επιχείρησης είναι χρήσιμες στην παροχή των χρηστών των οικονομικών δηλώσεων μια βάση για να αξιολογήσουν τη δυνατότητα της επιχείρησης να παραγάγει τα μετρητά και τα αντίτιμα μετρητών και τις ανάγκες της επιχείρησης να χρησιμοποιήσουν εκείνες τις ροές μετρητών. Οι οικονομικές αποφάσεις που λαμβάνονται από τους χρήστες προβλέπουν μια αξιολόγηση της δυνατότητας μιας επιχείρησης να παραγάγει τα μετρητά και τα αντίτιμα μετρητών και το συγχρονισμό και τη βεβαιότητα της γενεάς τους.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Ο στόχος αυτών των προτύπων είναι να απαιτηθεί η παροχή πληροφοριών για τις ιστορικές αλλαγές στα μετρητά και τα αντίτιμα μετρητών μιας επιχείρησης με τη βοήθεια μιας δήλωσης ταμειακών ροών που ταξινομεί τις ροές μετρητών κατά τη διάρκεια της περιόδου από τις δραστηριότητες λειτουργίας, επένδυσης και χρηματοδότησης. </a:t>
            </a:r>
          </a:p>
          <a:p>
            <a:pPr eaLnBrk="1" hangingPunct="1">
              <a:spcBef>
                <a:spcPct val="0"/>
              </a:spcBef>
            </a:pPr>
            <a:r>
              <a:rPr lang="el-GR" altLang="el-GR" b="1" smtClean="0">
                <a:solidFill>
                  <a:srgbClr val="000000"/>
                </a:solidFill>
                <a:cs typeface="Times New Roman" pitchFamily="18" charset="0"/>
              </a:rPr>
              <a:t>Ημερομηνία της αναθεώρησης της ενότητας και της έγκρισης από τον τεχνικό ειδικό: </a:t>
            </a:r>
          </a:p>
          <a:p>
            <a:pPr eaLnBrk="1" hangingPunct="1">
              <a:spcBef>
                <a:spcPct val="0"/>
              </a:spcBef>
            </a:pPr>
            <a:r>
              <a:rPr lang="el-GR" altLang="el-GR" b="1" smtClean="0">
                <a:solidFill>
                  <a:srgbClr val="000000"/>
                </a:solidFill>
                <a:cs typeface="Times New Roman" pitchFamily="18" charset="0"/>
              </a:rPr>
              <a:t>Ημερομηνία:  07/00 </a:t>
            </a:r>
            <a:endParaRPr lang="en-GB" altLang="el-GR" b="1" smtClean="0">
              <a:solidFill>
                <a:srgbClr val="000000"/>
              </a:solidFill>
              <a:cs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82321BB5-3A89-4A50-84EC-31F9CFEE2681}" type="slidenum">
              <a:rPr lang="el-GR" altLang="el-GR"/>
              <a:pPr/>
              <a:t>20</a:t>
            </a:fld>
            <a:endParaRPr lang="el-GR" altLang="el-GR"/>
          </a:p>
        </p:txBody>
      </p:sp>
      <p:sp>
        <p:nvSpPr>
          <p:cNvPr id="43011"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43012"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endParaRPr lang="en-GB" altLang="el-GR" smtClean="0"/>
          </a:p>
          <a:p>
            <a:pPr eaLnBrk="1" hangingPunct="1">
              <a:spcBef>
                <a:spcPct val="0"/>
              </a:spcBef>
            </a:pPr>
            <a:r>
              <a:rPr lang="en-GB" altLang="el-GR" smtClean="0"/>
              <a:t>Depreciation and impairment losses apply to both the benchmark treatment and to the allowed alternative. Since the concept of “cost” has already been dealt with, this module discusses “revaluations” first and then examines the requirements for amortisation and impairment losses.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45059"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47107"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49155"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51203"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53251"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bwMode="auto">
          <a:xfrm>
            <a:off x="0" y="695325"/>
            <a:ext cx="1588" cy="1588"/>
          </a:xfrm>
          <a:solidFill>
            <a:srgbClr val="FFFFFF"/>
          </a:solidFill>
          <a:ln>
            <a:solidFill>
              <a:srgbClr val="000000"/>
            </a:solidFill>
            <a:miter lim="800000"/>
            <a:headEnd/>
            <a:tailEnd/>
          </a:ln>
        </p:spPr>
      </p:sp>
      <p:sp>
        <p:nvSpPr>
          <p:cNvPr id="55299"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57347"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ln>
            <a:miter lim="800000"/>
            <a:headEnd/>
            <a:tailEnd/>
          </a:ln>
        </p:spPr>
        <p:txBody>
          <a:bodyPr/>
          <a:lstStyle/>
          <a:p>
            <a:fld id="{01DACCF1-BA3F-4F45-B8A5-BFFA667FA23F}" type="slidenum">
              <a:rPr lang="el-GR" altLang="el-GR"/>
              <a:pPr/>
              <a:t>28</a:t>
            </a:fld>
            <a:endParaRPr lang="el-GR" altLang="el-GR"/>
          </a:p>
        </p:txBody>
      </p:sp>
      <p:sp>
        <p:nvSpPr>
          <p:cNvPr id="59395" name="Rectangle 2"/>
          <p:cNvSpPr>
            <a:spLocks noGrp="1" noRot="1" noChangeAspect="1" noChangeArrowheads="1" noTextEdit="1"/>
          </p:cNvSpPr>
          <p:nvPr>
            <p:ph type="sldImg"/>
          </p:nvPr>
        </p:nvSpPr>
        <p:spPr bwMode="auto">
          <a:xfrm>
            <a:off x="2568575" y="354013"/>
            <a:ext cx="2157413" cy="1617662"/>
          </a:xfrm>
          <a:noFill/>
          <a:ln>
            <a:solidFill>
              <a:srgbClr val="000000"/>
            </a:solidFill>
            <a:miter lim="800000"/>
            <a:headEnd/>
            <a:tailEnd/>
          </a:ln>
        </p:spPr>
      </p:sp>
      <p:sp>
        <p:nvSpPr>
          <p:cNvPr id="59396" name="Rectangle 3"/>
          <p:cNvSpPr>
            <a:spLocks noGrp="1" noChangeArrowheads="1"/>
          </p:cNvSpPr>
          <p:nvPr>
            <p:ph type="body" idx="1"/>
          </p:nvPr>
        </p:nvSpPr>
        <p:spPr bwMode="auto">
          <a:xfrm>
            <a:off x="647700" y="2270125"/>
            <a:ext cx="5756275" cy="6380163"/>
          </a:xfrm>
          <a:noFill/>
        </p:spPr>
        <p:txBody>
          <a:bodyPr wrap="square" numCol="1" anchor="t" anchorCtr="0" compatLnSpc="1">
            <a:prstTxWarp prst="textNoShape">
              <a:avLst/>
            </a:prstTxWarp>
          </a:bodyPr>
          <a:lstStyle/>
          <a:p>
            <a:pPr eaLnBrk="1" hangingPunct="1">
              <a:spcBef>
                <a:spcPct val="0"/>
              </a:spcBef>
            </a:pPr>
            <a:r>
              <a:rPr lang="el-GR" altLang="el-GR" b="1" smtClean="0">
                <a:solidFill>
                  <a:srgbClr val="000000"/>
                </a:solidFill>
                <a:cs typeface="Times New Roman" pitchFamily="18" charset="0"/>
              </a:rPr>
              <a:t>ΑΝΟΙΓΟΝΤΑΣ ΣΧΟΛΙΑ </a:t>
            </a:r>
            <a:endParaRPr lang="el-GR" altLang="el-GR" b="1" i="1" smtClean="0">
              <a:solidFill>
                <a:srgbClr val="000000"/>
              </a:solidFill>
              <a:cs typeface="Times New Roman" pitchFamily="18" charset="0"/>
            </a:endParaRPr>
          </a:p>
          <a:p>
            <a:pPr eaLnBrk="1" hangingPunct="1">
              <a:spcBef>
                <a:spcPct val="0"/>
              </a:spcBef>
            </a:pPr>
            <a:r>
              <a:rPr lang="el-GR" altLang="el-GR" b="1" i="1" smtClean="0">
                <a:solidFill>
                  <a:srgbClr val="000000"/>
                </a:solidFill>
                <a:cs typeface="Times New Roman" pitchFamily="18" charset="0"/>
              </a:rPr>
              <a:t>Τα εξής ισχύουν μόνο εάν παρουσιάζεται ως αυτόνομη ενότητα: </a:t>
            </a:r>
            <a:endParaRPr lang="el-GR" altLang="el-GR" b="1" smtClean="0">
              <a:solidFill>
                <a:srgbClr val="000000"/>
              </a:solidFill>
              <a:cs typeface="Times New Roman" pitchFamily="18" charset="0"/>
            </a:endParaRP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Ευπρόσδεκτοι συμμετέχοντες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Εισάγετε με ιδιαίτερη έμφαση σε πρακτική εμπειρία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Εάν είναι απαραίτητο - εισαγωγή χρήσης ως παγοθραύστη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Εισάγετε τον ικανοποιημένο χάρτη και τους στόχους (λεπτομέρειες σε επόμενες 2 φωτογραφικές διαφάνειες)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Θέστε τις οδηγίες μαθησιακών περιβαλλόντων (ερωτήσεις οποτεδήποτε)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Υπογραμμίστε τις όμοιες ευκαιρίες εκμάθησης (εργαζόμενος ανά τα ζευγάρια, που μοιράζονται τα προβλήματα) </a:t>
            </a:r>
          </a:p>
          <a:p>
            <a:pPr eaLnBrk="1" hangingPunct="1">
              <a:spcBef>
                <a:spcPct val="0"/>
              </a:spcBef>
            </a:pPr>
            <a:r>
              <a:rPr lang="el-GR" altLang="el-GR" b="1" smtClean="0">
                <a:solidFill>
                  <a:srgbClr val="000000"/>
                </a:solidFill>
                <a:cs typeface="Times New Roman" pitchFamily="18" charset="0"/>
              </a:rPr>
              <a:t>Εισάγετε τους στόχους εκμάθησης ενότητας </a:t>
            </a:r>
          </a:p>
          <a:p>
            <a:pPr eaLnBrk="1" hangingPunct="1">
              <a:spcBef>
                <a:spcPct val="0"/>
              </a:spcBef>
              <a:buFont typeface="Times New Roman" pitchFamily="18" charset="0"/>
              <a:buChar char="•"/>
            </a:pPr>
            <a:r>
              <a:rPr lang="el-GR" altLang="el-GR" b="1" smtClean="0">
                <a:solidFill>
                  <a:srgbClr val="000000"/>
                </a:solidFill>
                <a:cs typeface="Times New Roman" pitchFamily="18" charset="0"/>
              </a:rPr>
              <a:t>Κατανόηση σε ποιο φέρνοντας ποσό οι κατάλογοι πρέπει να φερθούν στις οικονομικές δηλώσεις. </a:t>
            </a:r>
          </a:p>
          <a:p>
            <a:pPr eaLnBrk="1" hangingPunct="1">
              <a:spcBef>
                <a:spcPct val="0"/>
              </a:spcBef>
            </a:pPr>
            <a:r>
              <a:rPr lang="el-GR" altLang="el-GR" b="1" smtClean="0">
                <a:solidFill>
                  <a:srgbClr val="000000"/>
                </a:solidFill>
                <a:cs typeface="Times New Roman" pitchFamily="18" charset="0"/>
              </a:rPr>
              <a:t>Ανοίγοντας σχόλια ενότητας </a:t>
            </a:r>
          </a:p>
          <a:p>
            <a:pPr eaLnBrk="1" hangingPunct="1">
              <a:spcBef>
                <a:spcPct val="0"/>
              </a:spcBef>
            </a:pPr>
            <a:r>
              <a:rPr lang="el-GR" altLang="el-GR" b="1" smtClean="0">
                <a:solidFill>
                  <a:srgbClr val="000000"/>
                </a:solidFill>
                <a:cs typeface="Times New Roman" pitchFamily="18" charset="0"/>
              </a:rPr>
              <a:t>Για το επίπεδο 1 καμία περιπτωσιολογική μελέτη δεν παρέχεται, αλλά ο παρουσιαστής μπορεί να αναφερθεί στις κοινοποιήσεις στη διεθνή εκμετάλλευση GAAP που περιορίζεται (πρότυπες ias οικονομικές δηλώσεις DTT). </a:t>
            </a:r>
          </a:p>
          <a:p>
            <a:pPr eaLnBrk="1" hangingPunct="1">
              <a:spcBef>
                <a:spcPct val="0"/>
              </a:spcBef>
            </a:pPr>
            <a:r>
              <a:rPr lang="el-GR" altLang="el-GR" b="1" smtClean="0">
                <a:solidFill>
                  <a:srgbClr val="000000"/>
                </a:solidFill>
                <a:cs typeface="Times New Roman" pitchFamily="18" charset="0"/>
              </a:rPr>
              <a:t>Για το επίπεδο 2: </a:t>
            </a:r>
          </a:p>
          <a:p>
            <a:pPr eaLnBrk="1" hangingPunct="1">
              <a:spcBef>
                <a:spcPct val="0"/>
              </a:spcBef>
            </a:pPr>
            <a:r>
              <a:rPr lang="el-GR" altLang="el-GR" b="1" smtClean="0">
                <a:solidFill>
                  <a:srgbClr val="000000"/>
                </a:solidFill>
                <a:cs typeface="Times New Roman" pitchFamily="18" charset="0"/>
              </a:rPr>
              <a:t>- μια περιπτωσιολογική μελέτη να αποφασιστούν ποιες δαπάνες για να κεφαλαιοποιήσει παρέχεται (περίπτωση 01) </a:t>
            </a:r>
          </a:p>
          <a:p>
            <a:pPr eaLnBrk="1" hangingPunct="1">
              <a:spcBef>
                <a:spcPct val="0"/>
              </a:spcBef>
            </a:pPr>
            <a:r>
              <a:rPr lang="el-GR" altLang="el-GR" b="1" smtClean="0">
                <a:solidFill>
                  <a:srgbClr val="000000"/>
                </a:solidFill>
                <a:cs typeface="Times New Roman" pitchFamily="18" charset="0"/>
              </a:rPr>
              <a:t>- ένα παράδειγμα LIFO δίνεται (περίπτωση 02) και  </a:t>
            </a:r>
          </a:p>
          <a:p>
            <a:pPr eaLnBrk="1" hangingPunct="1">
              <a:spcBef>
                <a:spcPct val="0"/>
              </a:spcBef>
            </a:pPr>
            <a:r>
              <a:rPr lang="el-GR" altLang="el-GR" b="1" smtClean="0">
                <a:solidFill>
                  <a:srgbClr val="000000"/>
                </a:solidFill>
                <a:cs typeface="Times New Roman" pitchFamily="18" charset="0"/>
              </a:rPr>
              <a:t>- οι διαφορές με τις ΗΠΑ GAAP συζητούνται </a:t>
            </a:r>
          </a:p>
          <a:p>
            <a:pPr eaLnBrk="1" hangingPunct="1">
              <a:spcBef>
                <a:spcPct val="0"/>
              </a:spcBef>
            </a:pPr>
            <a:r>
              <a:rPr lang="el-GR" altLang="el-GR" b="1" smtClean="0">
                <a:solidFill>
                  <a:srgbClr val="000000"/>
                </a:solidFill>
                <a:cs typeface="Times New Roman" pitchFamily="18" charset="0"/>
              </a:rPr>
              <a:t>Οι προτεινόμενες ερωτήσεις στις σημειώσεις στις φωτογραφικές διαφάνειες πρέπει να βοηθήσουν τον εκπαιδευτικό για να πάρουν την προσοχή του ακροατηρίου. Η χρήση τους δεν είναι υποχρεωτική.  </a:t>
            </a:r>
          </a:p>
          <a:p>
            <a:pPr eaLnBrk="1" hangingPunct="1">
              <a:spcBef>
                <a:spcPct val="0"/>
              </a:spcBef>
            </a:pPr>
            <a:r>
              <a:rPr lang="el-GR" altLang="el-GR" b="1" smtClean="0">
                <a:solidFill>
                  <a:srgbClr val="000000"/>
                </a:solidFill>
                <a:cs typeface="Times New Roman" pitchFamily="18" charset="0"/>
              </a:rPr>
              <a:t>2000 ΕΙΔΗΣΕΙΣ:  Τον Μάιο, του 1999, ias 10 (r99) τροποποιημένη παράγραφος 28 [ παρ. ias 37 παρά ias 10 σχετικά με τις παροχές/τα ενδεχόμενα στοιχεία του παθητικού που προκύπτουν στις σταθερές συμβάσεις πωλήσεων ]. Το τροποποιημένο κείμενο γίνεται αποτελεσματικό για ετήσιο F/S καλύπτοντας τις περιόδους που αρχίζουν από την 1ηης Ιανουαρίου 2000 </a:t>
            </a:r>
          </a:p>
          <a:p>
            <a:pPr eaLnBrk="1" hangingPunct="1">
              <a:spcBef>
                <a:spcPct val="0"/>
              </a:spcBef>
            </a:pPr>
            <a:r>
              <a:rPr lang="el-GR" altLang="el-GR" b="1" smtClean="0">
                <a:solidFill>
                  <a:srgbClr val="000000"/>
                </a:solidFill>
                <a:cs typeface="Times New Roman" pitchFamily="18" charset="0"/>
              </a:rPr>
              <a:t>Ημερομηνία της αναθεώρησης της ενότητας και της έγκρισης από τον τεχνικό ειδικό: </a:t>
            </a:r>
          </a:p>
          <a:p>
            <a:pPr eaLnBrk="1" hangingPunct="1">
              <a:spcBef>
                <a:spcPct val="0"/>
              </a:spcBef>
            </a:pPr>
            <a:r>
              <a:rPr lang="el-GR" altLang="el-GR" b="1" smtClean="0">
                <a:solidFill>
                  <a:srgbClr val="000000"/>
                </a:solidFill>
                <a:cs typeface="Times New Roman" pitchFamily="18" charset="0"/>
              </a:rPr>
              <a:t>Ημερομηνία:  07/00 </a:t>
            </a:r>
            <a:endParaRPr lang="en-GB" altLang="el-GR" b="1" smtClean="0">
              <a:solidFill>
                <a:srgbClr val="000000"/>
              </a:solidFill>
              <a:cs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a:lstStyle/>
          <a:p>
            <a:fld id="{4BCFF9AD-2142-44F0-8DEB-EC9B53D4C4ED}" type="slidenum">
              <a:rPr lang="el-GR" altLang="el-GR"/>
              <a:pPr/>
              <a:t>29</a:t>
            </a:fld>
            <a:endParaRPr lang="el-GR" altLang="el-GR"/>
          </a:p>
        </p:txBody>
      </p:sp>
      <p:sp>
        <p:nvSpPr>
          <p:cNvPr id="61443" name="Rectangle 2"/>
          <p:cNvSpPr>
            <a:spLocks noGrp="1" noRot="1" noChangeAspect="1" noChangeArrowheads="1" noTextEdit="1"/>
          </p:cNvSpPr>
          <p:nvPr>
            <p:ph type="sldImg"/>
          </p:nvPr>
        </p:nvSpPr>
        <p:spPr bwMode="auto">
          <a:xfrm>
            <a:off x="2568575" y="354013"/>
            <a:ext cx="2157413" cy="1617662"/>
          </a:xfrm>
          <a:noFill/>
          <a:ln>
            <a:solidFill>
              <a:srgbClr val="000000"/>
            </a:solidFill>
            <a:miter lim="800000"/>
            <a:headEnd/>
            <a:tailEnd/>
          </a:ln>
        </p:spPr>
      </p:sp>
      <p:sp>
        <p:nvSpPr>
          <p:cNvPr id="61444" name="Rectangle 3"/>
          <p:cNvSpPr>
            <a:spLocks noGrp="1" noChangeArrowheads="1"/>
          </p:cNvSpPr>
          <p:nvPr>
            <p:ph type="body" idx="1"/>
          </p:nvPr>
        </p:nvSpPr>
        <p:spPr bwMode="auto">
          <a:xfrm>
            <a:off x="971550" y="2270125"/>
            <a:ext cx="5432425" cy="6097588"/>
          </a:xfrm>
          <a:noFill/>
        </p:spPr>
        <p:txBody>
          <a:bodyPr wrap="square" numCol="1" anchor="t" anchorCtr="0" compatLnSpc="1">
            <a:prstTxWarp prst="textNoShape">
              <a:avLst/>
            </a:prstTxWarp>
          </a:bodyPr>
          <a:lstStyle/>
          <a:p>
            <a:pPr eaLnBrk="1" hangingPunct="1">
              <a:spcBef>
                <a:spcPct val="0"/>
              </a:spcBef>
            </a:pPr>
            <a:r>
              <a:rPr lang="el-GR" altLang="el-GR" b="1" smtClean="0">
                <a:solidFill>
                  <a:srgbClr val="000000"/>
                </a:solidFill>
                <a:cs typeface="Times New Roman" pitchFamily="18" charset="0"/>
              </a:rPr>
              <a:t>Επίπεδο φωτογραφικών διαφανειών: 1 και 2 </a:t>
            </a:r>
          </a:p>
          <a:p>
            <a:pPr eaLnBrk="1" hangingPunct="1">
              <a:spcBef>
                <a:spcPct val="0"/>
              </a:spcBef>
            </a:pPr>
            <a:r>
              <a:rPr lang="el-GR" altLang="el-GR" b="1" smtClean="0">
                <a:solidFill>
                  <a:srgbClr val="000000"/>
                </a:solidFill>
                <a:cs typeface="Times New Roman" pitchFamily="18" charset="0"/>
              </a:rPr>
              <a:t>Ερωτήσεις για το κόστος της αγοράς </a:t>
            </a:r>
          </a:p>
          <a:p>
            <a:pPr eaLnBrk="1" hangingPunct="1">
              <a:spcBef>
                <a:spcPct val="0"/>
              </a:spcBef>
            </a:pPr>
            <a:r>
              <a:rPr lang="el-GR" altLang="el-GR" b="1" smtClean="0">
                <a:solidFill>
                  <a:srgbClr val="000000"/>
                </a:solidFill>
                <a:cs typeface="Times New Roman" pitchFamily="18" charset="0"/>
              </a:rPr>
              <a:t>Για το επίπεδο 1 ακροατήριο: </a:t>
            </a:r>
          </a:p>
          <a:p>
            <a:pPr eaLnBrk="1" hangingPunct="1">
              <a:spcBef>
                <a:spcPct val="0"/>
              </a:spcBef>
            </a:pPr>
            <a:r>
              <a:rPr lang="el-GR" altLang="el-GR" b="1" smtClean="0">
                <a:solidFill>
                  <a:srgbClr val="000000"/>
                </a:solidFill>
                <a:cs typeface="Times New Roman" pitchFamily="18" charset="0"/>
              </a:rPr>
              <a:t>Ο εκπαιδευτικός πρέπει μόνο να ζητήσει τα παραδείγματα για τα διαφορετικά μέρη του κόστους της αγοράς </a:t>
            </a:r>
          </a:p>
          <a:p>
            <a:pPr eaLnBrk="1" hangingPunct="1">
              <a:spcBef>
                <a:spcPct val="0"/>
              </a:spcBef>
            </a:pPr>
            <a:r>
              <a:rPr lang="el-GR" altLang="el-GR" b="1" smtClean="0">
                <a:solidFill>
                  <a:srgbClr val="000000"/>
                </a:solidFill>
                <a:cs typeface="Times New Roman" pitchFamily="18" charset="0"/>
              </a:rPr>
              <a:t>Για το επίπεδο 2 ακροατήριο: </a:t>
            </a:r>
          </a:p>
          <a:p>
            <a:pPr eaLnBrk="1" hangingPunct="1">
              <a:spcBef>
                <a:spcPct val="0"/>
              </a:spcBef>
            </a:pPr>
            <a:r>
              <a:rPr lang="el-GR" altLang="el-GR" b="1" smtClean="0">
                <a:solidFill>
                  <a:srgbClr val="000000"/>
                </a:solidFill>
                <a:cs typeface="Times New Roman" pitchFamily="18" charset="0"/>
              </a:rPr>
              <a:t>Δείτε την περιπτωσιολογική μελέτη 1: ο κατάλογος στοιχείων του κόστους που είναι μέρος του κόστους της αγοράς, πρέπει να προετοιμαστεί μετά από την παρουσίαση της επόμενης φωτογραφικής διαφάνειας για το κόστος μετατροπής, επειδή η περιπτωσιολογική μελέτη συνδυάζει τις ερωτήσεις και στις δύο φωτογραφικές διαφάνειες </a:t>
            </a:r>
            <a:endParaRPr lang="en-GB" altLang="el-GR" b="1" smtClean="0">
              <a:solidFill>
                <a:srgbClr val="000000"/>
              </a:solidFill>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819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8196" name="3 - Θέση αριθμού διαφάνειας"/>
          <p:cNvSpPr>
            <a:spLocks noGrp="1"/>
          </p:cNvSpPr>
          <p:nvPr>
            <p:ph type="sldNum" sz="quarter" idx="5"/>
          </p:nvPr>
        </p:nvSpPr>
        <p:spPr bwMode="auto">
          <a:noFill/>
          <a:ln>
            <a:miter lim="800000"/>
            <a:headEnd/>
            <a:tailEnd/>
          </a:ln>
        </p:spPr>
        <p:txBody>
          <a:bodyPr/>
          <a:lstStyle/>
          <a:p>
            <a:fld id="{900814E8-8952-4FDF-8A1D-8D97E37B6416}" type="slidenum">
              <a:rPr lang="el-GR" altLang="el-GR"/>
              <a:pPr/>
              <a:t>3</a:t>
            </a:fld>
            <a:endParaRPr lang="el-GR" alt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a:lstStyle/>
          <a:p>
            <a:fld id="{37959930-484F-4E4C-AB9C-90D705530E7E}" type="slidenum">
              <a:rPr lang="el-GR" altLang="el-GR"/>
              <a:pPr/>
              <a:t>30</a:t>
            </a:fld>
            <a:endParaRPr lang="el-GR" altLang="el-GR"/>
          </a:p>
        </p:txBody>
      </p:sp>
      <p:sp>
        <p:nvSpPr>
          <p:cNvPr id="63491" name="Rectangle 2"/>
          <p:cNvSpPr>
            <a:spLocks noGrp="1" noRot="1" noChangeAspect="1" noChangeArrowheads="1" noTextEdit="1"/>
          </p:cNvSpPr>
          <p:nvPr>
            <p:ph type="sldImg"/>
          </p:nvPr>
        </p:nvSpPr>
        <p:spPr bwMode="auto">
          <a:xfrm>
            <a:off x="2568575" y="354013"/>
            <a:ext cx="2157413" cy="1617662"/>
          </a:xfrm>
          <a:noFill/>
          <a:ln>
            <a:solidFill>
              <a:srgbClr val="000000"/>
            </a:solidFill>
            <a:miter lim="800000"/>
            <a:headEnd/>
            <a:tailEnd/>
          </a:ln>
        </p:spPr>
      </p:sp>
      <p:sp>
        <p:nvSpPr>
          <p:cNvPr id="63492" name="Rectangle 3"/>
          <p:cNvSpPr>
            <a:spLocks noGrp="1" noChangeArrowheads="1"/>
          </p:cNvSpPr>
          <p:nvPr>
            <p:ph type="body" idx="1"/>
          </p:nvPr>
        </p:nvSpPr>
        <p:spPr bwMode="auto">
          <a:xfrm>
            <a:off x="971550" y="2270125"/>
            <a:ext cx="5432425" cy="6097588"/>
          </a:xfrm>
          <a:noFill/>
        </p:spPr>
        <p:txBody>
          <a:bodyPr wrap="square" numCol="1" anchor="t" anchorCtr="0" compatLnSpc="1">
            <a:prstTxWarp prst="textNoShape">
              <a:avLst/>
            </a:prstTxWarp>
          </a:bodyPr>
          <a:lstStyle/>
          <a:p>
            <a:pPr eaLnBrk="1" hangingPunct="1">
              <a:spcBef>
                <a:spcPct val="0"/>
              </a:spcBef>
            </a:pPr>
            <a:r>
              <a:rPr lang="el-GR" altLang="el-GR" b="1" smtClean="0">
                <a:solidFill>
                  <a:srgbClr val="000000"/>
                </a:solidFill>
                <a:cs typeface="Times New Roman" pitchFamily="18" charset="0"/>
              </a:rPr>
              <a:t>Επίπεδο φωτογραφικών διαφανειών: 1 και 2 </a:t>
            </a:r>
          </a:p>
          <a:p>
            <a:pPr eaLnBrk="1" hangingPunct="1">
              <a:spcBef>
                <a:spcPct val="0"/>
              </a:spcBef>
            </a:pPr>
            <a:r>
              <a:rPr lang="el-GR" altLang="el-GR" b="1" smtClean="0">
                <a:solidFill>
                  <a:srgbClr val="000000"/>
                </a:solidFill>
                <a:cs typeface="Times New Roman" pitchFamily="18" charset="0"/>
              </a:rPr>
              <a:t>Ias 2,13 - 15 αναφέρει άλλες δαπάνες: </a:t>
            </a:r>
          </a:p>
          <a:p>
            <a:pPr eaLnBrk="1" hangingPunct="1">
              <a:spcBef>
                <a:spcPct val="0"/>
              </a:spcBef>
            </a:pPr>
            <a:r>
              <a:rPr lang="el-GR" altLang="el-GR" b="1" smtClean="0">
                <a:solidFill>
                  <a:srgbClr val="000000"/>
                </a:solidFill>
                <a:cs typeface="Times New Roman" pitchFamily="18" charset="0"/>
              </a:rPr>
              <a:t>- τα γενικά έξοδα μη-παραγωγής πρέπει να περιληφθούν στη μετατροπή κόστισαν εάν υφίστανται να φέρουν τους καταλόγους στην παρόντες θέση και τον όρο τους. Το παράδειγμα είναι δαπάνες τα προϊόντα για το συγκεκριμένο πελάτη. </a:t>
            </a:r>
          </a:p>
          <a:p>
            <a:pPr eaLnBrk="1" hangingPunct="1">
              <a:spcBef>
                <a:spcPct val="0"/>
              </a:spcBef>
            </a:pPr>
            <a:r>
              <a:rPr lang="el-GR" altLang="el-GR" b="1" smtClean="0">
                <a:solidFill>
                  <a:srgbClr val="000000"/>
                </a:solidFill>
                <a:cs typeface="Times New Roman" pitchFamily="18" charset="0"/>
              </a:rPr>
              <a:t>- αποκλειμένος: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 - ανώμαλα ποσά αποβλήτων, εργασίας ή άλλων δαπανών παραγωγής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 - δαπάνες αποθήκευσης, εκτός αν εκείνες οι δαπάνες είναι απαραίτητες στη διαδικασία παραγωγής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   πριν από ένα περαιτέρω στάδιο παραγωγής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 - διοικητικά γενικά έξοδα που δεν συμβάλλουν να φέρουν τους καταλόγους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   στην παρόντες θέση και τον όρο τους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 - δαπάνες πώλησης </a:t>
            </a:r>
          </a:p>
          <a:p>
            <a:pPr eaLnBrk="1" hangingPunct="1">
              <a:spcBef>
                <a:spcPct val="0"/>
              </a:spcBef>
            </a:pPr>
            <a:r>
              <a:rPr lang="el-GR" altLang="el-GR" b="1" smtClean="0">
                <a:solidFill>
                  <a:srgbClr val="000000"/>
                </a:solidFill>
                <a:cs typeface="Times New Roman" pitchFamily="18" charset="0"/>
              </a:rPr>
              <a:t>Ερωτήσεις για το κόστος της μετατροπής </a:t>
            </a:r>
          </a:p>
          <a:p>
            <a:pPr eaLnBrk="1" hangingPunct="1">
              <a:spcBef>
                <a:spcPct val="0"/>
              </a:spcBef>
            </a:pPr>
            <a:r>
              <a:rPr lang="el-GR" altLang="el-GR" b="1" smtClean="0">
                <a:solidFill>
                  <a:srgbClr val="000000"/>
                </a:solidFill>
                <a:cs typeface="Times New Roman" pitchFamily="18" charset="0"/>
              </a:rPr>
              <a:t>Για το επίπεδο 1 ακροατήριο: </a:t>
            </a:r>
          </a:p>
          <a:p>
            <a:pPr eaLnBrk="1" hangingPunct="1">
              <a:spcBef>
                <a:spcPct val="0"/>
              </a:spcBef>
            </a:pPr>
            <a:r>
              <a:rPr lang="el-GR" altLang="el-GR" b="1" smtClean="0">
                <a:solidFill>
                  <a:srgbClr val="000000"/>
                </a:solidFill>
                <a:cs typeface="Times New Roman" pitchFamily="18" charset="0"/>
              </a:rPr>
              <a:t>Ο εκπαιδευτικός πρέπει μόνο να ζητήσει τα παραδείγματα για τα διαφορετικά μέρη του κόστους της μετατροπής </a:t>
            </a:r>
          </a:p>
          <a:p>
            <a:pPr eaLnBrk="1" hangingPunct="1">
              <a:spcBef>
                <a:spcPct val="0"/>
              </a:spcBef>
            </a:pPr>
            <a:r>
              <a:rPr lang="el-GR" altLang="el-GR" b="1" smtClean="0">
                <a:solidFill>
                  <a:srgbClr val="000000"/>
                </a:solidFill>
                <a:cs typeface="Times New Roman" pitchFamily="18" charset="0"/>
              </a:rPr>
              <a:t>Για το επίπεδο 2 ακροατήριο: </a:t>
            </a:r>
          </a:p>
          <a:p>
            <a:pPr eaLnBrk="1" hangingPunct="1">
              <a:spcBef>
                <a:spcPct val="0"/>
              </a:spcBef>
            </a:pPr>
            <a:r>
              <a:rPr lang="el-GR" altLang="el-GR" b="1" smtClean="0">
                <a:solidFill>
                  <a:srgbClr val="000000"/>
                </a:solidFill>
                <a:cs typeface="Times New Roman" pitchFamily="18" charset="0"/>
              </a:rPr>
              <a:t>Δείτε την περίπτωση 01: κατάλογος στοιχείων του κόστους που είναι μέρος του κόστους της μετατροπής. </a:t>
            </a:r>
            <a:endParaRPr lang="en-GB" altLang="el-GR" b="1" smtClean="0">
              <a:solidFill>
                <a:srgbClr val="000000"/>
              </a:solidFill>
              <a:cs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bwMode="auto">
          <a:noFill/>
          <a:ln>
            <a:miter lim="800000"/>
            <a:headEnd/>
            <a:tailEnd/>
          </a:ln>
        </p:spPr>
        <p:txBody>
          <a:bodyPr/>
          <a:lstStyle/>
          <a:p>
            <a:fld id="{FA1912F3-AB9C-4DA6-8470-8173CDB81F2C}" type="slidenum">
              <a:rPr lang="el-GR" altLang="el-GR"/>
              <a:pPr/>
              <a:t>31</a:t>
            </a:fld>
            <a:endParaRPr lang="el-GR" altLang="el-GR"/>
          </a:p>
        </p:txBody>
      </p:sp>
      <p:sp>
        <p:nvSpPr>
          <p:cNvPr id="65539" name="Rectangle 2"/>
          <p:cNvSpPr>
            <a:spLocks noGrp="1" noRot="1" noChangeAspect="1" noChangeArrowheads="1" noTextEdit="1"/>
          </p:cNvSpPr>
          <p:nvPr>
            <p:ph type="sldImg"/>
          </p:nvPr>
        </p:nvSpPr>
        <p:spPr bwMode="auto">
          <a:xfrm>
            <a:off x="2568575" y="354013"/>
            <a:ext cx="2157413" cy="1617662"/>
          </a:xfrm>
          <a:noFill/>
          <a:ln>
            <a:solidFill>
              <a:srgbClr val="000000"/>
            </a:solidFill>
            <a:miter lim="800000"/>
            <a:headEnd/>
            <a:tailEnd/>
          </a:ln>
        </p:spPr>
      </p:sp>
      <p:sp>
        <p:nvSpPr>
          <p:cNvPr id="65540" name="Rectangle 3"/>
          <p:cNvSpPr>
            <a:spLocks noGrp="1" noChangeArrowheads="1"/>
          </p:cNvSpPr>
          <p:nvPr>
            <p:ph type="body" idx="1"/>
          </p:nvPr>
        </p:nvSpPr>
        <p:spPr bwMode="auto">
          <a:xfrm>
            <a:off x="971550" y="2270125"/>
            <a:ext cx="5432425" cy="6097588"/>
          </a:xfrm>
          <a:noFill/>
        </p:spPr>
        <p:txBody>
          <a:bodyPr wrap="square" numCol="1" anchor="t" anchorCtr="0" compatLnSpc="1">
            <a:prstTxWarp prst="textNoShape">
              <a:avLst/>
            </a:prstTxWarp>
          </a:bodyPr>
          <a:lstStyle/>
          <a:p>
            <a:pPr eaLnBrk="1" hangingPunct="1">
              <a:spcBef>
                <a:spcPct val="0"/>
              </a:spcBef>
            </a:pPr>
            <a:r>
              <a:rPr lang="el-GR" altLang="el-GR" b="1" smtClean="0">
                <a:solidFill>
                  <a:srgbClr val="000000"/>
                </a:solidFill>
                <a:cs typeface="Times New Roman" pitchFamily="18" charset="0"/>
              </a:rPr>
              <a:t>Επίπεδο φωτογραφικών διαφανειών: 1 και 2 </a:t>
            </a:r>
          </a:p>
          <a:p>
            <a:pPr eaLnBrk="1" hangingPunct="1">
              <a:spcBef>
                <a:spcPct val="0"/>
              </a:spcBef>
            </a:pPr>
            <a:r>
              <a:rPr lang="el-GR" altLang="el-GR" b="1" smtClean="0">
                <a:solidFill>
                  <a:srgbClr val="000000"/>
                </a:solidFill>
                <a:cs typeface="Times New Roman" pitchFamily="18" charset="0"/>
              </a:rPr>
              <a:t>Σύμφωνα με το πλαίσιο (58): "Τα προτερήματα ενός επιχειρηματικού αποτελέσματος από τις προηγούμενες συναλλαγές ή άλλα προηγούμενα γεγονότα." </a:t>
            </a:r>
          </a:p>
          <a:p>
            <a:pPr eaLnBrk="1" hangingPunct="1">
              <a:spcBef>
                <a:spcPct val="0"/>
              </a:spcBef>
            </a:pPr>
            <a:r>
              <a:rPr lang="el-GR" altLang="el-GR" b="1" smtClean="0">
                <a:solidFill>
                  <a:srgbClr val="000000"/>
                </a:solidFill>
                <a:cs typeface="Times New Roman" pitchFamily="18" charset="0"/>
              </a:rPr>
              <a:t>Κατά συνέπεια η μέτρηση των καταλόγων περιλαμβάνει μόνο τις δαπάνες των τρεχουσών ή προγενέστερων περιόδων. </a:t>
            </a:r>
          </a:p>
          <a:p>
            <a:pPr eaLnBrk="1" hangingPunct="1">
              <a:spcBef>
                <a:spcPct val="0"/>
              </a:spcBef>
            </a:pPr>
            <a:r>
              <a:rPr lang="el-GR" altLang="el-GR" b="1" smtClean="0">
                <a:solidFill>
                  <a:srgbClr val="000000"/>
                </a:solidFill>
                <a:cs typeface="Times New Roman" pitchFamily="18" charset="0"/>
              </a:rPr>
              <a:t>Δαπάνες: Η μέτρηση των δαπανών πρέπει να περιλάβει όλες τις δαπάνες της αγοράς, εργασία, υπηρεσίες, οι οποίες απαιτήθηκαν για να φέρουν τον κατάλογο στην παρόντα θέση ή τον όρο. </a:t>
            </a:r>
          </a:p>
          <a:p>
            <a:pPr eaLnBrk="1" hangingPunct="1">
              <a:spcBef>
                <a:spcPct val="0"/>
              </a:spcBef>
            </a:pPr>
            <a:r>
              <a:rPr lang="el-GR" altLang="el-GR" b="1" smtClean="0">
                <a:solidFill>
                  <a:srgbClr val="000000"/>
                </a:solidFill>
                <a:cs typeface="Times New Roman" pitchFamily="18" charset="0"/>
              </a:rPr>
              <a:t>Για το επίπεδο 2 μόνο </a:t>
            </a:r>
            <a:endParaRPr lang="el-GR" altLang="el-GR" sz="1400" b="1" smtClean="0">
              <a:solidFill>
                <a:srgbClr val="000000"/>
              </a:solidFill>
              <a:cs typeface="Times New Roman" pitchFamily="18" charset="0"/>
            </a:endParaRPr>
          </a:p>
          <a:p>
            <a:pPr eaLnBrk="1" hangingPunct="1">
              <a:spcBef>
                <a:spcPct val="0"/>
              </a:spcBef>
            </a:pPr>
            <a:r>
              <a:rPr lang="el-GR" altLang="el-GR" sz="1400" b="1" smtClean="0">
                <a:solidFill>
                  <a:srgbClr val="000000"/>
                </a:solidFill>
                <a:cs typeface="Times New Roman" pitchFamily="18" charset="0"/>
              </a:rPr>
              <a:t>Θ*q: </a:t>
            </a:r>
            <a:r>
              <a:rPr lang="el-GR" altLang="el-GR" b="1" smtClean="0">
                <a:solidFill>
                  <a:srgbClr val="000000"/>
                </a:solidFill>
                <a:cs typeface="Times New Roman" pitchFamily="18" charset="0"/>
              </a:rPr>
              <a:t> Ποιες δαπάνες δεν συμπεριλαμβάνονται στην πλήρη μέθοδο δαπανών; </a:t>
            </a:r>
            <a:endParaRPr lang="el-GR" altLang="el-GR" sz="1400" b="1" smtClean="0">
              <a:solidFill>
                <a:srgbClr val="000000"/>
              </a:solidFill>
              <a:cs typeface="Times New Roman" pitchFamily="18" charset="0"/>
            </a:endParaRPr>
          </a:p>
          <a:p>
            <a:pPr eaLnBrk="1" hangingPunct="1">
              <a:spcBef>
                <a:spcPct val="0"/>
              </a:spcBef>
            </a:pPr>
            <a:r>
              <a:rPr lang="el-GR" altLang="el-GR" sz="1400" b="1" smtClean="0">
                <a:solidFill>
                  <a:srgbClr val="000000"/>
                </a:solidFill>
                <a:cs typeface="Times New Roman" pitchFamily="18" charset="0"/>
              </a:rPr>
              <a:t>Α: </a:t>
            </a:r>
            <a:r>
              <a:rPr lang="el-GR" altLang="el-GR" b="1" smtClean="0">
                <a:solidFill>
                  <a:srgbClr val="000000"/>
                </a:solidFill>
                <a:cs typeface="Times New Roman" pitchFamily="18" charset="0"/>
              </a:rPr>
              <a:t> Διανομή, γενική διοίκηση, ενδιαφέρον (εάν δεν κεφαλαιοποιείται χορηγώντας ias 23).  </a:t>
            </a:r>
            <a:br>
              <a:rPr lang="el-GR" altLang="el-GR" b="1" smtClean="0">
                <a:solidFill>
                  <a:srgbClr val="000000"/>
                </a:solidFill>
                <a:cs typeface="Times New Roman" pitchFamily="18" charset="0"/>
              </a:rPr>
            </a:br>
            <a:r>
              <a:rPr lang="el-GR" altLang="el-GR" b="1" smtClean="0">
                <a:solidFill>
                  <a:srgbClr val="000000"/>
                </a:solidFill>
                <a:cs typeface="Times New Roman" pitchFamily="18" charset="0"/>
              </a:rPr>
              <a:t>Η διαφορετική έννοια από το πλήρες κόστος θα ήταν να περιληφθεί μόνο η άμεση εργασία, το υλικό ή ακριβώς ένα ποσοστό των γενικών εξόδων. </a:t>
            </a:r>
            <a:endParaRPr lang="en-GB" altLang="el-GR" b="1" smtClean="0">
              <a:solidFill>
                <a:srgbClr val="000000"/>
              </a:solidFill>
              <a:cs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ln>
            <a:miter lim="800000"/>
            <a:headEnd/>
            <a:tailEnd/>
          </a:ln>
        </p:spPr>
        <p:txBody>
          <a:bodyPr/>
          <a:lstStyle/>
          <a:p>
            <a:fld id="{5ECDEEBB-4119-41C1-9D05-5F1319C3B857}" type="slidenum">
              <a:rPr lang="el-GR" altLang="el-GR"/>
              <a:pPr/>
              <a:t>32</a:t>
            </a:fld>
            <a:endParaRPr lang="el-GR" altLang="el-GR"/>
          </a:p>
        </p:txBody>
      </p:sp>
      <p:sp>
        <p:nvSpPr>
          <p:cNvPr id="67587" name="Rectangle 2"/>
          <p:cNvSpPr>
            <a:spLocks noGrp="1" noRot="1" noChangeAspect="1" noChangeArrowheads="1" noTextEdit="1"/>
          </p:cNvSpPr>
          <p:nvPr>
            <p:ph type="sldImg"/>
          </p:nvPr>
        </p:nvSpPr>
        <p:spPr bwMode="auto">
          <a:xfrm>
            <a:off x="2346325" y="357188"/>
            <a:ext cx="2168525" cy="1625600"/>
          </a:xfrm>
          <a:noFill/>
          <a:ln>
            <a:solidFill>
              <a:srgbClr val="000000"/>
            </a:solidFill>
            <a:miter lim="800000"/>
            <a:headEnd/>
            <a:tailEnd/>
          </a:ln>
        </p:spPr>
      </p:sp>
      <p:sp>
        <p:nvSpPr>
          <p:cNvPr id="67588" name="Rectangle 3"/>
          <p:cNvSpPr>
            <a:spLocks noGrp="1" noChangeArrowheads="1"/>
          </p:cNvSpPr>
          <p:nvPr>
            <p:ph type="body" idx="1"/>
          </p:nvPr>
        </p:nvSpPr>
        <p:spPr bwMode="auto">
          <a:xfrm>
            <a:off x="685800" y="2281238"/>
            <a:ext cx="5867400" cy="6557962"/>
          </a:xfrm>
          <a:noFill/>
        </p:spPr>
        <p:txBody>
          <a:bodyPr wrap="square" numCol="1" anchor="t" anchorCtr="0" compatLnSpc="1">
            <a:prstTxWarp prst="textNoShape">
              <a:avLst/>
            </a:prstTxWarp>
          </a:bodyPr>
          <a:lstStyle/>
          <a:p>
            <a:pPr eaLnBrk="1" hangingPunct="1">
              <a:spcBef>
                <a:spcPct val="0"/>
              </a:spcBef>
            </a:pPr>
            <a:r>
              <a:rPr lang="en-GB" altLang="el-GR" b="1" smtClean="0"/>
              <a:t>OPENING COMMENTS</a:t>
            </a:r>
          </a:p>
          <a:p>
            <a:pPr eaLnBrk="1" hangingPunct="1">
              <a:spcBef>
                <a:spcPct val="0"/>
              </a:spcBef>
            </a:pPr>
            <a:r>
              <a:rPr lang="en-GB" altLang="el-GR" i="1" smtClean="0"/>
              <a:t>The following are applicable only if presented as stand-alone module</a:t>
            </a:r>
          </a:p>
          <a:p>
            <a:pPr eaLnBrk="1" hangingPunct="1">
              <a:spcBef>
                <a:spcPct val="0"/>
              </a:spcBef>
              <a:buFontTx/>
              <a:buChar char="•"/>
            </a:pPr>
            <a:r>
              <a:rPr lang="en-GB" altLang="el-GR" smtClean="0"/>
              <a:t>Welcome participants</a:t>
            </a:r>
          </a:p>
          <a:p>
            <a:pPr eaLnBrk="1" hangingPunct="1">
              <a:spcBef>
                <a:spcPct val="0"/>
              </a:spcBef>
              <a:buFontTx/>
              <a:buChar char="•"/>
            </a:pPr>
            <a:r>
              <a:rPr lang="en-GB" altLang="el-GR" smtClean="0"/>
              <a:t>Introduce yourself with special emphasis on practical experience</a:t>
            </a:r>
          </a:p>
          <a:p>
            <a:pPr eaLnBrk="1" hangingPunct="1">
              <a:spcBef>
                <a:spcPct val="0"/>
              </a:spcBef>
              <a:buFontTx/>
              <a:buChar char="•"/>
            </a:pPr>
            <a:r>
              <a:rPr lang="en-GB" altLang="el-GR" smtClean="0"/>
              <a:t>If necessary - use introduction as an ice-breaker</a:t>
            </a:r>
          </a:p>
          <a:p>
            <a:pPr eaLnBrk="1" hangingPunct="1">
              <a:spcBef>
                <a:spcPct val="0"/>
              </a:spcBef>
              <a:buFontTx/>
              <a:buChar char="•"/>
            </a:pPr>
            <a:r>
              <a:rPr lang="en-GB" altLang="el-GR" smtClean="0"/>
              <a:t>Introduce content map and objectives (details on next slide)</a:t>
            </a:r>
          </a:p>
          <a:p>
            <a:pPr eaLnBrk="1" hangingPunct="1">
              <a:spcBef>
                <a:spcPct val="0"/>
              </a:spcBef>
              <a:buFontTx/>
              <a:buChar char="•"/>
            </a:pPr>
            <a:r>
              <a:rPr lang="en-GB" altLang="el-GR" smtClean="0"/>
              <a:t>Set learning environment guidelines (questions any time)</a:t>
            </a:r>
          </a:p>
          <a:p>
            <a:pPr eaLnBrk="1" hangingPunct="1">
              <a:spcBef>
                <a:spcPct val="0"/>
              </a:spcBef>
              <a:buFontTx/>
              <a:buChar char="•"/>
            </a:pPr>
            <a:r>
              <a:rPr lang="en-GB" altLang="el-GR" smtClean="0"/>
              <a:t>Emphasise peer learning opportunities  (working in pairs, sharing problems)</a:t>
            </a:r>
          </a:p>
          <a:p>
            <a:pPr eaLnBrk="1" hangingPunct="1">
              <a:spcBef>
                <a:spcPct val="0"/>
              </a:spcBef>
            </a:pPr>
            <a:endParaRPr lang="en-GB" altLang="el-GR" smtClean="0"/>
          </a:p>
          <a:p>
            <a:pPr eaLnBrk="1" hangingPunct="1">
              <a:spcBef>
                <a:spcPct val="0"/>
              </a:spcBef>
            </a:pPr>
            <a:r>
              <a:rPr lang="en-GB" altLang="el-GR" b="1" smtClean="0"/>
              <a:t>Introduce Module Learning Objectives</a:t>
            </a:r>
          </a:p>
          <a:p>
            <a:pPr eaLnBrk="1" hangingPunct="1">
              <a:spcBef>
                <a:spcPct val="0"/>
              </a:spcBef>
              <a:buFontTx/>
              <a:buChar char="•"/>
            </a:pPr>
            <a:r>
              <a:rPr lang="en-GB" altLang="el-GR" smtClean="0"/>
              <a:t>Understanding the rationale and conceptual logic of the new Standard</a:t>
            </a:r>
          </a:p>
          <a:p>
            <a:pPr eaLnBrk="1" hangingPunct="1">
              <a:spcBef>
                <a:spcPct val="0"/>
              </a:spcBef>
              <a:buFontTx/>
              <a:buChar char="•"/>
            </a:pPr>
            <a:r>
              <a:rPr lang="en-GB" altLang="el-GR" smtClean="0"/>
              <a:t>The impact of new requirements on recognition or de-recognition of provisions presently accounted for by companies</a:t>
            </a:r>
          </a:p>
          <a:p>
            <a:pPr eaLnBrk="1" hangingPunct="1">
              <a:spcBef>
                <a:spcPct val="0"/>
              </a:spcBef>
            </a:pPr>
            <a:endParaRPr lang="en-GB" altLang="el-GR" smtClean="0"/>
          </a:p>
          <a:p>
            <a:pPr eaLnBrk="1" hangingPunct="1">
              <a:spcBef>
                <a:spcPct val="0"/>
              </a:spcBef>
            </a:pPr>
            <a:r>
              <a:rPr lang="en-GB" altLang="el-GR" b="1" smtClean="0"/>
              <a:t>Module opening comments</a:t>
            </a:r>
          </a:p>
          <a:p>
            <a:pPr eaLnBrk="1" hangingPunct="1">
              <a:spcBef>
                <a:spcPct val="0"/>
              </a:spcBef>
              <a:buFontTx/>
              <a:buChar char="•"/>
            </a:pPr>
            <a:r>
              <a:rPr lang="en-GB" altLang="el-GR" smtClean="0"/>
              <a:t>It is a new Standard, effective for annual financial statements beginning on or after 1 July 1999</a:t>
            </a:r>
          </a:p>
          <a:p>
            <a:pPr eaLnBrk="1" hangingPunct="1">
              <a:spcBef>
                <a:spcPct val="0"/>
              </a:spcBef>
              <a:buFontTx/>
              <a:buChar char="•"/>
            </a:pPr>
            <a:r>
              <a:rPr lang="en-GB" altLang="el-GR" smtClean="0"/>
              <a:t>It supersedes IAS 10 (reformatted 1994), Contingencies and Events Occurring After the Balance Sheet Date, for the requirements that relate to contingencies</a:t>
            </a:r>
          </a:p>
          <a:p>
            <a:pPr eaLnBrk="1" hangingPunct="1">
              <a:spcBef>
                <a:spcPct val="0"/>
              </a:spcBef>
              <a:buFontTx/>
              <a:buChar char="•"/>
            </a:pPr>
            <a:r>
              <a:rPr lang="en-GB" altLang="el-GR" smtClean="0"/>
              <a:t>It clarifies that provisions are just a certain type of liabilities whose amount or timing is uncertain</a:t>
            </a:r>
          </a:p>
          <a:p>
            <a:pPr eaLnBrk="1" hangingPunct="1">
              <a:spcBef>
                <a:spcPct val="0"/>
              </a:spcBef>
              <a:buFontTx/>
              <a:buChar char="•"/>
            </a:pPr>
            <a:r>
              <a:rPr lang="en-GB" altLang="el-GR" smtClean="0"/>
              <a:t>A provision should be recognised only where at the balance sheet date a liability exists, and conditions for recognition are met (present obligation from past event, outflow is probable, ability to measure the provision reliably)</a:t>
            </a:r>
          </a:p>
          <a:p>
            <a:pPr eaLnBrk="1" hangingPunct="1">
              <a:spcBef>
                <a:spcPct val="0"/>
              </a:spcBef>
              <a:buFontTx/>
              <a:buChar char="•"/>
            </a:pPr>
            <a:r>
              <a:rPr lang="en-GB" altLang="el-GR" smtClean="0"/>
              <a:t>A contingent liability or a contingent asset is not recognised but disclosed by way of note (if inflow or outflow is not remote)</a:t>
            </a:r>
          </a:p>
          <a:p>
            <a:pPr eaLnBrk="1" hangingPunct="1">
              <a:spcBef>
                <a:spcPct val="0"/>
              </a:spcBef>
              <a:buFontTx/>
              <a:buChar char="•"/>
            </a:pPr>
            <a:r>
              <a:rPr lang="en-GB" altLang="el-GR" smtClean="0"/>
              <a:t>In various jurisdictions, the Standard will change the practices of accounting for provisions dramatically.  It adopts a prescriptive approach.</a:t>
            </a:r>
          </a:p>
          <a:p>
            <a:pPr eaLnBrk="1" hangingPunct="1">
              <a:spcBef>
                <a:spcPct val="0"/>
              </a:spcBef>
              <a:buFontTx/>
              <a:buChar char="•"/>
            </a:pPr>
            <a:endParaRPr lang="en-GB" altLang="el-GR" smtClean="0"/>
          </a:p>
          <a:p>
            <a:pPr eaLnBrk="1" hangingPunct="1">
              <a:spcBef>
                <a:spcPct val="0"/>
              </a:spcBef>
            </a:pPr>
            <a:r>
              <a:rPr lang="en-GB" altLang="el-GR" smtClean="0"/>
              <a:t>Date of review of module and approval by technical specialist:</a:t>
            </a:r>
          </a:p>
          <a:p>
            <a:pPr eaLnBrk="1" hangingPunct="1">
              <a:spcBef>
                <a:spcPct val="0"/>
              </a:spcBef>
            </a:pPr>
            <a:r>
              <a:rPr lang="en-GB" altLang="el-GR" smtClean="0"/>
              <a:t>Date: 07/00</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noFill/>
          <a:ln>
            <a:miter lim="800000"/>
            <a:headEnd/>
            <a:tailEnd/>
          </a:ln>
        </p:spPr>
        <p:txBody>
          <a:bodyPr/>
          <a:lstStyle/>
          <a:p>
            <a:fld id="{1A150D77-67E3-45E6-B5DC-4E4C1DF7CCC8}" type="slidenum">
              <a:rPr lang="el-GR" altLang="el-GR"/>
              <a:pPr/>
              <a:t>33</a:t>
            </a:fld>
            <a:endParaRPr lang="el-GR" altLang="el-GR"/>
          </a:p>
        </p:txBody>
      </p:sp>
      <p:sp>
        <p:nvSpPr>
          <p:cNvPr id="69635" name="Rectangle 2"/>
          <p:cNvSpPr>
            <a:spLocks noGrp="1" noRot="1" noChangeAspect="1" noChangeArrowheads="1" noTextEdit="1"/>
          </p:cNvSpPr>
          <p:nvPr>
            <p:ph type="sldImg"/>
          </p:nvPr>
        </p:nvSpPr>
        <p:spPr bwMode="auto">
          <a:xfrm>
            <a:off x="2346325" y="357188"/>
            <a:ext cx="2168525" cy="1625600"/>
          </a:xfrm>
          <a:noFill/>
          <a:ln>
            <a:solidFill>
              <a:srgbClr val="000000"/>
            </a:solidFill>
            <a:miter lim="800000"/>
            <a:headEnd/>
            <a:tailEnd/>
          </a:ln>
        </p:spPr>
      </p:sp>
      <p:sp>
        <p:nvSpPr>
          <p:cNvPr id="69636"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2 and 3</a:t>
            </a:r>
            <a:endParaRPr lang="en-GB" altLang="el-GR" smtClean="0"/>
          </a:p>
          <a:p>
            <a:pPr eaLnBrk="1" hangingPunct="1">
              <a:spcBef>
                <a:spcPct val="0"/>
              </a:spcBef>
              <a:buFontTx/>
              <a:buChar char="•"/>
            </a:pPr>
            <a:r>
              <a:rPr lang="en-GB" altLang="el-GR" smtClean="0"/>
              <a:t>A </a:t>
            </a:r>
            <a:r>
              <a:rPr lang="en-GB" altLang="el-GR" b="1" smtClean="0"/>
              <a:t>provision</a:t>
            </a:r>
            <a:r>
              <a:rPr lang="en-GB" altLang="el-GR" smtClean="0"/>
              <a:t> is a liability of uncertain timing or amount (IAS 37.10)</a:t>
            </a:r>
          </a:p>
          <a:p>
            <a:pPr eaLnBrk="1" hangingPunct="1">
              <a:spcBef>
                <a:spcPct val="0"/>
              </a:spcBef>
            </a:pPr>
            <a:r>
              <a:rPr lang="en-GB" altLang="el-GR" smtClean="0"/>
              <a:t>Use of the term ‘provision’ is restricted to items that are liabilities. It does not cover adjustments to the carrying amount of assets, such as depreciation, impairment and bad debts, which in some jurisdiction may be referred to as ‘provisions’.</a:t>
            </a:r>
          </a:p>
          <a:p>
            <a:pPr eaLnBrk="1" hangingPunct="1">
              <a:spcBef>
                <a:spcPct val="0"/>
              </a:spcBef>
              <a:buFontTx/>
              <a:buChar char="•"/>
            </a:pPr>
            <a:r>
              <a:rPr lang="en-GB" altLang="el-GR" smtClean="0"/>
              <a:t>A </a:t>
            </a:r>
            <a:r>
              <a:rPr lang="en-GB" altLang="el-GR" b="1" smtClean="0"/>
              <a:t>liability</a:t>
            </a:r>
            <a:r>
              <a:rPr lang="en-GB" altLang="el-GR" smtClean="0"/>
              <a:t> is a present obligation of the enterprise arising from past events, the settlement of which is expected to result in an outflow from the enterprise of resources embodying economic benefits (IAS 37.10).  </a:t>
            </a:r>
          </a:p>
          <a:p>
            <a:pPr eaLnBrk="1" hangingPunct="1">
              <a:spcBef>
                <a:spcPct val="0"/>
              </a:spcBef>
            </a:pPr>
            <a:r>
              <a:rPr lang="en-GB" altLang="el-GR" smtClean="0"/>
              <a:t>The important aspects of the definition of a liability (which is extracted from the IASC Framework) are:</a:t>
            </a:r>
          </a:p>
          <a:p>
            <a:pPr lvl="1" eaLnBrk="1" hangingPunct="1">
              <a:spcBef>
                <a:spcPct val="0"/>
              </a:spcBef>
              <a:buFontTx/>
              <a:buChar char="•"/>
            </a:pPr>
            <a:r>
              <a:rPr lang="en-GB" altLang="el-GR" smtClean="0"/>
              <a:t>the obligation should be present (as opposed to future)</a:t>
            </a:r>
          </a:p>
          <a:p>
            <a:pPr lvl="1" eaLnBrk="1" hangingPunct="1">
              <a:spcBef>
                <a:spcPct val="0"/>
              </a:spcBef>
              <a:buFontTx/>
              <a:buChar char="•"/>
            </a:pPr>
            <a:r>
              <a:rPr lang="en-GB" altLang="el-GR" smtClean="0"/>
              <a:t>there needs to be a past event</a:t>
            </a:r>
          </a:p>
          <a:p>
            <a:pPr lvl="1" eaLnBrk="1" hangingPunct="1">
              <a:spcBef>
                <a:spcPct val="0"/>
              </a:spcBef>
              <a:buFontTx/>
              <a:buChar char="•"/>
            </a:pPr>
            <a:r>
              <a:rPr lang="en-GB" altLang="el-GR" smtClean="0"/>
              <a:t>there needs to be a probability of an outflow (level of probability is not yet defined in the definition, will be defined for the recognition of a provision)</a:t>
            </a:r>
          </a:p>
          <a:p>
            <a:pPr eaLnBrk="1" hangingPunct="1">
              <a:spcBef>
                <a:spcPct val="0"/>
              </a:spcBef>
            </a:pPr>
            <a:r>
              <a:rPr lang="en-GB" altLang="el-GR" smtClean="0"/>
              <a:t>Meeting the definition of a liability is the first step before an item can be recognised in the financial statements.</a:t>
            </a:r>
          </a:p>
          <a:p>
            <a:pPr eaLnBrk="1" hangingPunct="1">
              <a:spcBef>
                <a:spcPct val="0"/>
              </a:spcBef>
            </a:pPr>
            <a:endParaRPr lang="en-GB" altLang="el-GR" smtClean="0"/>
          </a:p>
          <a:p>
            <a:pPr eaLnBrk="1" hangingPunct="1">
              <a:spcBef>
                <a:spcPct val="0"/>
              </a:spcBef>
              <a:buFontTx/>
              <a:buChar char="•"/>
            </a:pPr>
            <a:r>
              <a:rPr lang="en-GB" altLang="el-GR" sz="1300" b="1" smtClean="0"/>
              <a:t>Q: </a:t>
            </a:r>
            <a:r>
              <a:rPr lang="en-GB" altLang="el-GR" smtClean="0"/>
              <a:t>Are </a:t>
            </a:r>
            <a:r>
              <a:rPr lang="en-GB" altLang="el-GR" b="1" smtClean="0"/>
              <a:t>accruals </a:t>
            </a:r>
            <a:r>
              <a:rPr lang="en-GB" altLang="el-GR" smtClean="0"/>
              <a:t>provisions? </a:t>
            </a:r>
          </a:p>
          <a:p>
            <a:pPr eaLnBrk="1" hangingPunct="1">
              <a:spcBef>
                <a:spcPct val="0"/>
              </a:spcBef>
            </a:pPr>
            <a:r>
              <a:rPr lang="en-GB" altLang="el-GR" sz="1300" b="1" smtClean="0"/>
              <a:t>A: </a:t>
            </a:r>
            <a:r>
              <a:rPr lang="en-GB" altLang="el-GR" smtClean="0"/>
              <a:t>Accruals are liabilities but not provisions.  They arise where goods or services have been received but have not been invoiced; there may be estimates involved, but there is less uncertainty as to the amount.</a:t>
            </a:r>
          </a:p>
          <a:p>
            <a:pPr eaLnBrk="1" hangingPunct="1">
              <a:spcBef>
                <a:spcPct val="0"/>
              </a:spcBef>
            </a:pPr>
            <a:r>
              <a:rPr lang="en-GB" altLang="el-GR" smtClean="0"/>
              <a:t>Examples: </a:t>
            </a:r>
          </a:p>
          <a:p>
            <a:pPr eaLnBrk="1" hangingPunct="1">
              <a:spcBef>
                <a:spcPct val="0"/>
              </a:spcBef>
            </a:pPr>
            <a:r>
              <a:rPr lang="en-GB" altLang="el-GR" smtClean="0"/>
              <a:t>Goods or services received and invoiced (No uncertainty) - Trade payable </a:t>
            </a:r>
          </a:p>
          <a:p>
            <a:pPr eaLnBrk="1" hangingPunct="1">
              <a:spcBef>
                <a:spcPct val="0"/>
              </a:spcBef>
            </a:pPr>
            <a:r>
              <a:rPr lang="en-GB" altLang="el-GR" smtClean="0"/>
              <a:t>Goods or services received, but not invoiced (Some uncertainty) - Accruals</a:t>
            </a:r>
          </a:p>
          <a:p>
            <a:pPr eaLnBrk="1" hangingPunct="1">
              <a:spcBef>
                <a:spcPct val="0"/>
              </a:spcBef>
            </a:pPr>
            <a:r>
              <a:rPr lang="en-GB" altLang="el-GR" smtClean="0"/>
              <a:t>Legal claim (Significant uncertainty) - Provision (if conditions met)</a:t>
            </a:r>
          </a:p>
          <a:p>
            <a:pPr eaLnBrk="1" hangingPunct="1">
              <a:spcBef>
                <a:spcPct val="0"/>
              </a:spcBef>
            </a:pPr>
            <a:r>
              <a:rPr lang="en-GB" altLang="el-GR" smtClean="0"/>
              <a:t>Accruals are often reported as part of trade and other payables, whereas provisions are reported separately.</a:t>
            </a:r>
          </a:p>
          <a:p>
            <a:pPr eaLnBrk="1" hangingPunct="1">
              <a:spcBef>
                <a:spcPct val="0"/>
              </a:spcBef>
            </a:pPr>
            <a:endParaRPr lang="en-GB" altLang="el-GR" smtClean="0"/>
          </a:p>
          <a:p>
            <a:pPr eaLnBrk="1" hangingPunct="1">
              <a:spcBef>
                <a:spcPct val="0"/>
              </a:spcBef>
            </a:pPr>
            <a:endParaRPr lang="en-GB" altLang="el-GR" smtClean="0"/>
          </a:p>
          <a:p>
            <a:pPr eaLnBrk="1" hangingPunct="1">
              <a:spcBef>
                <a:spcPct val="0"/>
              </a:spcBef>
            </a:pPr>
            <a:endParaRPr lang="en-GB" altLang="el-G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16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71684" name="3 - Θέση αριθμού διαφάνειας"/>
          <p:cNvSpPr>
            <a:spLocks noGrp="1"/>
          </p:cNvSpPr>
          <p:nvPr>
            <p:ph type="sldNum" sz="quarter" idx="5"/>
          </p:nvPr>
        </p:nvSpPr>
        <p:spPr bwMode="auto">
          <a:noFill/>
          <a:ln>
            <a:miter lim="800000"/>
            <a:headEnd/>
            <a:tailEnd/>
          </a:ln>
        </p:spPr>
        <p:txBody>
          <a:bodyPr/>
          <a:lstStyle/>
          <a:p>
            <a:fld id="{228C68A8-121C-4A92-A2FF-F68750A1291E}" type="slidenum">
              <a:rPr lang="el-GR" altLang="el-GR"/>
              <a:pPr/>
              <a:t>34</a:t>
            </a:fld>
            <a:endParaRPr lang="el-GR" alt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373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73732" name="3 - Θέση αριθμού διαφάνειας"/>
          <p:cNvSpPr>
            <a:spLocks noGrp="1"/>
          </p:cNvSpPr>
          <p:nvPr>
            <p:ph type="sldNum" sz="quarter" idx="5"/>
          </p:nvPr>
        </p:nvSpPr>
        <p:spPr bwMode="auto">
          <a:noFill/>
          <a:ln>
            <a:miter lim="800000"/>
            <a:headEnd/>
            <a:tailEnd/>
          </a:ln>
        </p:spPr>
        <p:txBody>
          <a:bodyPr/>
          <a:lstStyle/>
          <a:p>
            <a:fld id="{E32A707D-25CB-4E92-A5D9-B33CFD9D45EF}" type="slidenum">
              <a:rPr lang="el-GR" altLang="el-GR"/>
              <a:pPr/>
              <a:t>35</a:t>
            </a:fld>
            <a:endParaRPr lang="el-GR" alt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57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75780" name="3 - Θέση αριθμού διαφάνειας"/>
          <p:cNvSpPr>
            <a:spLocks noGrp="1"/>
          </p:cNvSpPr>
          <p:nvPr>
            <p:ph type="sldNum" sz="quarter" idx="5"/>
          </p:nvPr>
        </p:nvSpPr>
        <p:spPr bwMode="auto">
          <a:noFill/>
          <a:ln>
            <a:miter lim="800000"/>
            <a:headEnd/>
            <a:tailEnd/>
          </a:ln>
        </p:spPr>
        <p:txBody>
          <a:bodyPr/>
          <a:lstStyle/>
          <a:p>
            <a:fld id="{2FF743CB-D97D-4311-8E37-C8BE13A50CCA}" type="slidenum">
              <a:rPr lang="el-GR" altLang="el-GR"/>
              <a:pPr/>
              <a:t>36</a:t>
            </a:fld>
            <a:endParaRPr lang="el-GR" alt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782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77828" name="3 - Θέση αριθμού διαφάνειας"/>
          <p:cNvSpPr>
            <a:spLocks noGrp="1"/>
          </p:cNvSpPr>
          <p:nvPr>
            <p:ph type="sldNum" sz="quarter" idx="5"/>
          </p:nvPr>
        </p:nvSpPr>
        <p:spPr bwMode="auto">
          <a:noFill/>
          <a:ln>
            <a:miter lim="800000"/>
            <a:headEnd/>
            <a:tailEnd/>
          </a:ln>
        </p:spPr>
        <p:txBody>
          <a:bodyPr/>
          <a:lstStyle/>
          <a:p>
            <a:fld id="{8B6A0DD1-8049-46D9-ADDD-FD83B4E4C12E}" type="slidenum">
              <a:rPr lang="el-GR" altLang="el-GR"/>
              <a:pPr/>
              <a:t>37</a:t>
            </a:fld>
            <a:endParaRPr lang="el-GR" altLang="el-G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7987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79876" name="3 - Θέση αριθμού διαφάνειας"/>
          <p:cNvSpPr>
            <a:spLocks noGrp="1"/>
          </p:cNvSpPr>
          <p:nvPr>
            <p:ph type="sldNum" sz="quarter" idx="5"/>
          </p:nvPr>
        </p:nvSpPr>
        <p:spPr bwMode="auto">
          <a:noFill/>
          <a:ln>
            <a:miter lim="800000"/>
            <a:headEnd/>
            <a:tailEnd/>
          </a:ln>
        </p:spPr>
        <p:txBody>
          <a:bodyPr/>
          <a:lstStyle/>
          <a:p>
            <a:fld id="{7976580C-F294-43C6-A78B-9925CEDA3C2E}" type="slidenum">
              <a:rPr lang="el-GR" altLang="el-GR"/>
              <a:pPr/>
              <a:t>38</a:t>
            </a:fld>
            <a:endParaRPr lang="el-GR" altLang="el-G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ln>
            <a:miter lim="800000"/>
            <a:headEnd/>
            <a:tailEnd/>
          </a:ln>
        </p:spPr>
        <p:txBody>
          <a:bodyPr/>
          <a:lstStyle/>
          <a:p>
            <a:fld id="{09B26A5F-BA75-420F-805C-FB5F7DC820BB}" type="slidenum">
              <a:rPr lang="el-GR" altLang="el-GR"/>
              <a:pPr/>
              <a:t>39</a:t>
            </a:fld>
            <a:endParaRPr lang="el-GR" altLang="el-GR"/>
          </a:p>
        </p:txBody>
      </p:sp>
      <p:sp>
        <p:nvSpPr>
          <p:cNvPr id="81923" name="Rectangle 2"/>
          <p:cNvSpPr>
            <a:spLocks noGrp="1" noRot="1" noChangeAspect="1" noChangeArrowheads="1" noTextEdit="1"/>
          </p:cNvSpPr>
          <p:nvPr>
            <p:ph type="sldImg"/>
          </p:nvPr>
        </p:nvSpPr>
        <p:spPr bwMode="auto">
          <a:xfrm>
            <a:off x="2346325" y="357188"/>
            <a:ext cx="2168525" cy="1625600"/>
          </a:xfrm>
          <a:noFill/>
          <a:ln>
            <a:solidFill>
              <a:srgbClr val="000000"/>
            </a:solidFill>
            <a:miter lim="800000"/>
            <a:headEnd/>
            <a:tailEnd/>
          </a:ln>
        </p:spPr>
      </p:sp>
      <p:sp>
        <p:nvSpPr>
          <p:cNvPr id="81924" name="Rectangle 3"/>
          <p:cNvSpPr>
            <a:spLocks noGrp="1" noChangeArrowheads="1"/>
          </p:cNvSpPr>
          <p:nvPr>
            <p:ph type="body" idx="1"/>
          </p:nvPr>
        </p:nvSpPr>
        <p:spPr bwMode="auto">
          <a:xfrm>
            <a:off x="914400" y="2281238"/>
            <a:ext cx="5105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2 and 3</a:t>
            </a:r>
            <a:endParaRPr lang="en-US" altLang="el-GR" smtClean="0"/>
          </a:p>
          <a:p>
            <a:pPr eaLnBrk="1" hangingPunct="1">
              <a:spcBef>
                <a:spcPct val="0"/>
              </a:spcBef>
            </a:pPr>
            <a:r>
              <a:rPr lang="en-GB" altLang="el-GR" smtClean="0"/>
              <a:t>In general sense provisions are contingent because they are uncertain in timing and amount. However:</a:t>
            </a:r>
          </a:p>
          <a:p>
            <a:pPr eaLnBrk="1" hangingPunct="1">
              <a:spcBef>
                <a:spcPct val="0"/>
              </a:spcBef>
              <a:buFontTx/>
              <a:buChar char="•"/>
            </a:pPr>
            <a:r>
              <a:rPr lang="en-GB" altLang="el-GR" smtClean="0"/>
              <a:t> provisions are recognised because they are present obligations and it is probable that an outflow of resources embodying economic benefits will be required (see next slide)</a:t>
            </a:r>
          </a:p>
          <a:p>
            <a:pPr eaLnBrk="1" hangingPunct="1">
              <a:spcBef>
                <a:spcPct val="0"/>
              </a:spcBef>
              <a:buFontTx/>
              <a:buChar char="•"/>
            </a:pPr>
            <a:r>
              <a:rPr lang="en-GB" altLang="el-GR" smtClean="0"/>
              <a:t>  contingent liability are not recognised (see next slides) because:</a:t>
            </a:r>
          </a:p>
          <a:p>
            <a:pPr eaLnBrk="1" hangingPunct="1">
              <a:spcBef>
                <a:spcPct val="0"/>
              </a:spcBef>
            </a:pPr>
            <a:r>
              <a:rPr lang="en-GB" altLang="el-GR" smtClean="0"/>
              <a:t>- the obligation is possible, i.e. it has yet to be confirmed by uncertain future event (therefore is contingent)</a:t>
            </a:r>
          </a:p>
          <a:p>
            <a:pPr eaLnBrk="1" hangingPunct="1">
              <a:spcBef>
                <a:spcPct val="0"/>
              </a:spcBef>
            </a:pPr>
            <a:r>
              <a:rPr lang="en-GB" altLang="el-GR" smtClean="0"/>
              <a:t>OR</a:t>
            </a:r>
          </a:p>
          <a:p>
            <a:pPr eaLnBrk="1" hangingPunct="1">
              <a:spcBef>
                <a:spcPct val="0"/>
              </a:spcBef>
            </a:pPr>
            <a:r>
              <a:rPr lang="en-GB" altLang="el-GR" smtClean="0"/>
              <a:t>- if there is a present obligation, the other recognition criteria for a provision are not met due to: outflow being not probable or no reliable estimate exists (rare) </a:t>
            </a:r>
            <a:endParaRPr lang="en-US" alt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024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10244" name="3 - Θέση αριθμού διαφάνειας"/>
          <p:cNvSpPr>
            <a:spLocks noGrp="1"/>
          </p:cNvSpPr>
          <p:nvPr>
            <p:ph type="sldNum" sz="quarter" idx="5"/>
          </p:nvPr>
        </p:nvSpPr>
        <p:spPr bwMode="auto">
          <a:noFill/>
          <a:ln>
            <a:miter lim="800000"/>
            <a:headEnd/>
            <a:tailEnd/>
          </a:ln>
        </p:spPr>
        <p:txBody>
          <a:bodyPr/>
          <a:lstStyle/>
          <a:p>
            <a:fld id="{7A959AB1-D850-440E-B36D-C009AF2B8CEA}" type="slidenum">
              <a:rPr lang="el-GR" altLang="el-GR"/>
              <a:pPr/>
              <a:t>4</a:t>
            </a:fld>
            <a:endParaRPr lang="el-GR" altLang="el-G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bwMode="auto">
          <a:xfrm>
            <a:off x="2344738" y="357188"/>
            <a:ext cx="2168525" cy="1625600"/>
          </a:xfrm>
          <a:noFill/>
          <a:ln>
            <a:solidFill>
              <a:srgbClr val="000000"/>
            </a:solidFill>
            <a:miter lim="800000"/>
            <a:headEnd/>
            <a:tailEnd/>
          </a:ln>
        </p:spPr>
      </p:sp>
      <p:sp>
        <p:nvSpPr>
          <p:cNvPr id="83971" name="Rectangle 3"/>
          <p:cNvSpPr>
            <a:spLocks noGrp="1" noChangeArrowheads="1"/>
          </p:cNvSpPr>
          <p:nvPr>
            <p:ph type="body" idx="1"/>
          </p:nvPr>
        </p:nvSpPr>
        <p:spPr bwMode="auto">
          <a:xfrm>
            <a:off x="685800" y="2281238"/>
            <a:ext cx="5638800" cy="6130925"/>
          </a:xfrm>
          <a:noFill/>
        </p:spPr>
        <p:txBody>
          <a:bodyPr wrap="square" numCol="1" anchor="t" anchorCtr="0" compatLnSpc="1">
            <a:prstTxWarp prst="textNoShape">
              <a:avLst/>
            </a:prstTxWarp>
          </a:bodyPr>
          <a:lstStyle/>
          <a:p>
            <a:pPr eaLnBrk="1" hangingPunct="1">
              <a:spcBef>
                <a:spcPct val="0"/>
              </a:spcBef>
            </a:pPr>
            <a:r>
              <a:rPr lang="en-GB" altLang="el-GR" b="1" smtClean="0"/>
              <a:t>OPENING COMMENTS</a:t>
            </a:r>
          </a:p>
          <a:p>
            <a:pPr eaLnBrk="1" hangingPunct="1">
              <a:spcBef>
                <a:spcPct val="0"/>
              </a:spcBef>
            </a:pPr>
            <a:r>
              <a:rPr lang="en-GB" altLang="el-GR" i="1" smtClean="0"/>
              <a:t>The following are applicable only if presented as a stand-alone module:</a:t>
            </a:r>
          </a:p>
          <a:p>
            <a:pPr eaLnBrk="1" hangingPunct="1">
              <a:spcBef>
                <a:spcPct val="0"/>
              </a:spcBef>
              <a:buFontTx/>
              <a:buChar char="•"/>
            </a:pPr>
            <a:r>
              <a:rPr lang="en-GB" altLang="el-GR" smtClean="0"/>
              <a:t>Welcome participants</a:t>
            </a:r>
          </a:p>
          <a:p>
            <a:pPr eaLnBrk="1" hangingPunct="1">
              <a:spcBef>
                <a:spcPct val="0"/>
              </a:spcBef>
              <a:buFontTx/>
              <a:buChar char="•"/>
            </a:pPr>
            <a:r>
              <a:rPr lang="en-GB" altLang="el-GR" smtClean="0"/>
              <a:t>Introduce yourself with special emphasis on practical experience</a:t>
            </a:r>
          </a:p>
          <a:p>
            <a:pPr eaLnBrk="1" hangingPunct="1">
              <a:spcBef>
                <a:spcPct val="0"/>
              </a:spcBef>
              <a:buFontTx/>
              <a:buChar char="•"/>
            </a:pPr>
            <a:r>
              <a:rPr lang="en-GB" altLang="el-GR" smtClean="0"/>
              <a:t>If necessary - use introduction as an ice-breaker</a:t>
            </a:r>
          </a:p>
          <a:p>
            <a:pPr eaLnBrk="1" hangingPunct="1">
              <a:spcBef>
                <a:spcPct val="0"/>
              </a:spcBef>
              <a:buFontTx/>
              <a:buChar char="•"/>
            </a:pPr>
            <a:r>
              <a:rPr lang="en-GB" altLang="el-GR" smtClean="0"/>
              <a:t>Introduce content map and objectives (details on next 2 slides)</a:t>
            </a:r>
          </a:p>
          <a:p>
            <a:pPr eaLnBrk="1" hangingPunct="1">
              <a:spcBef>
                <a:spcPct val="0"/>
              </a:spcBef>
              <a:buFontTx/>
              <a:buChar char="•"/>
            </a:pPr>
            <a:r>
              <a:rPr lang="en-GB" altLang="el-GR" smtClean="0"/>
              <a:t>Set learning environment guidelines (questions any time)</a:t>
            </a:r>
          </a:p>
          <a:p>
            <a:pPr eaLnBrk="1" hangingPunct="1">
              <a:spcBef>
                <a:spcPct val="0"/>
              </a:spcBef>
              <a:buFontTx/>
              <a:buChar char="•"/>
            </a:pPr>
            <a:r>
              <a:rPr lang="en-GB" altLang="el-GR" smtClean="0"/>
              <a:t>Emphasise peer learning opportunities  (working in pairs, sharing problems)</a:t>
            </a:r>
          </a:p>
          <a:p>
            <a:pPr eaLnBrk="1" hangingPunct="1">
              <a:spcBef>
                <a:spcPct val="0"/>
              </a:spcBef>
            </a:pPr>
            <a:endParaRPr lang="en-GB" altLang="el-GR" smtClean="0"/>
          </a:p>
          <a:p>
            <a:pPr eaLnBrk="1" hangingPunct="1">
              <a:spcBef>
                <a:spcPct val="0"/>
              </a:spcBef>
            </a:pPr>
            <a:r>
              <a:rPr lang="en-GB" altLang="el-GR" b="1" smtClean="0"/>
              <a:t>Introduce Module Learning Objectives</a:t>
            </a:r>
          </a:p>
          <a:p>
            <a:pPr eaLnBrk="1" hangingPunct="1">
              <a:spcBef>
                <a:spcPct val="0"/>
              </a:spcBef>
              <a:buFontTx/>
              <a:buChar char="•"/>
            </a:pPr>
            <a:r>
              <a:rPr lang="en-GB" altLang="el-GR" smtClean="0"/>
              <a:t>Understanding the rationale and conceptual logic of the revised Standard.</a:t>
            </a:r>
          </a:p>
          <a:p>
            <a:pPr eaLnBrk="1" hangingPunct="1">
              <a:spcBef>
                <a:spcPct val="0"/>
              </a:spcBef>
              <a:buFontTx/>
              <a:buChar char="•"/>
            </a:pPr>
            <a:r>
              <a:rPr lang="en-GB" altLang="el-GR" smtClean="0"/>
              <a:t>The principal issues in accounting for property, plant and equipment are the timing of recognition of the assets, the determination of their carrying amounts and the depreciation charges to be recognised in relation to them.</a:t>
            </a:r>
          </a:p>
          <a:p>
            <a:pPr eaLnBrk="1" hangingPunct="1">
              <a:spcBef>
                <a:spcPct val="0"/>
              </a:spcBef>
            </a:pPr>
            <a:endParaRPr lang="en-GB" altLang="el-GR" smtClean="0"/>
          </a:p>
          <a:p>
            <a:pPr eaLnBrk="1" hangingPunct="1">
              <a:spcBef>
                <a:spcPct val="0"/>
              </a:spcBef>
            </a:pPr>
            <a:r>
              <a:rPr lang="en-GB" altLang="el-GR" b="1" smtClean="0"/>
              <a:t>Module opening comments</a:t>
            </a:r>
          </a:p>
          <a:p>
            <a:pPr eaLnBrk="1" hangingPunct="1">
              <a:spcBef>
                <a:spcPct val="0"/>
              </a:spcBef>
              <a:buFontTx/>
              <a:buChar char="•"/>
            </a:pPr>
            <a:r>
              <a:rPr lang="en-GB" altLang="el-GR" smtClean="0"/>
              <a:t>This is a revised Standard, effective for annual financial statements beginning on or after 1 July 1999.  Earlier application is encouraged. If the Standard is adopted for a financial period beginning prior to this date, the enterprise should disclose that fact and adopt IAS 22 (revised 1998), Business Combinations, IAS 36 Impairment of Assets, and IAS 37 Provisions, Contingent Assets and Contingent Liabilities at the same time.</a:t>
            </a:r>
          </a:p>
          <a:p>
            <a:pPr eaLnBrk="1" hangingPunct="1">
              <a:spcBef>
                <a:spcPct val="0"/>
              </a:spcBef>
              <a:buFontTx/>
              <a:buChar char="•"/>
            </a:pPr>
            <a:r>
              <a:rPr lang="en-GB" altLang="el-GR" smtClean="0"/>
              <a:t>There are no transitional provisions in the revised Standard, as the basic accounting treatments do not differ from those prescribed by the 1993 Standard.</a:t>
            </a:r>
          </a:p>
          <a:p>
            <a:pPr eaLnBrk="1" hangingPunct="1">
              <a:spcBef>
                <a:spcPct val="0"/>
              </a:spcBef>
              <a:spcAft>
                <a:spcPct val="50000"/>
              </a:spcAft>
              <a:buFontTx/>
              <a:buChar char="•"/>
            </a:pPr>
            <a:r>
              <a:rPr lang="en-GB" altLang="el-GR" smtClean="0"/>
              <a:t>The main purpose of the latest revision was to make the Standard consistent with IAS 22 (revised 1998), Business Combinations, IAS 36, Impairment of Assets, and IAS 37, Provisions, Contingent Liabilities and Contingent Assets. There are no significant changes to the basic principles of the Standard as revised in 1993.</a:t>
            </a:r>
          </a:p>
          <a:p>
            <a:pPr eaLnBrk="1" hangingPunct="1">
              <a:spcBef>
                <a:spcPct val="0"/>
              </a:spcBef>
            </a:pPr>
            <a:r>
              <a:rPr lang="en-GB" altLang="el-GR" smtClean="0"/>
              <a:t>Date of review of module and approval by technical specialist:</a:t>
            </a:r>
          </a:p>
          <a:p>
            <a:pPr eaLnBrk="1" hangingPunct="1">
              <a:spcBef>
                <a:spcPct val="0"/>
              </a:spcBef>
            </a:pPr>
            <a:r>
              <a:rPr lang="en-GB" altLang="el-GR" smtClean="0"/>
              <a:t>Date: 07/99. Updated 07/00 to reflect SIC 23, updated 11/00 to reflect SIC D26</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860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endParaRPr lang="en-GB" altLang="el-GR" smtClean="0"/>
          </a:p>
          <a:p>
            <a:pPr eaLnBrk="1" hangingPunct="1">
              <a:spcBef>
                <a:spcPct val="0"/>
              </a:spcBef>
            </a:pPr>
            <a:r>
              <a:rPr lang="en-GB" altLang="el-GR" smtClean="0"/>
              <a:t>The recognition criteria for property, plant and equipment are derived from the Framework and thus are the same as those for other assets.</a:t>
            </a:r>
          </a:p>
          <a:p>
            <a:pPr eaLnBrk="1" hangingPunct="1">
              <a:spcBef>
                <a:spcPct val="0"/>
              </a:spcBef>
            </a:pPr>
            <a:endParaRPr lang="en-GB" altLang="el-GR" smtClean="0"/>
          </a:p>
          <a:p>
            <a:pPr eaLnBrk="1" hangingPunct="1">
              <a:spcBef>
                <a:spcPct val="0"/>
              </a:spcBef>
            </a:pPr>
            <a:r>
              <a:rPr lang="en-GB" altLang="el-GR" smtClean="0"/>
              <a:t>In practice, it can be difficult to establish when it is probable that future economic benefits will flow to the enterprise. IAS 16 suggests that this probability is generally established when the risks and rewards of ownership are passed to the enterprise.  Before this occurs, the transaction to acquire the asset can usually be cancelled without significant penalty, and, therefore, the asset is not recognised.</a:t>
            </a:r>
          </a:p>
          <a:p>
            <a:pPr eaLnBrk="1" hangingPunct="1">
              <a:spcBef>
                <a:spcPct val="0"/>
              </a:spcBef>
            </a:pPr>
            <a:endParaRPr lang="en-GB" altLang="el-GR" smtClean="0"/>
          </a:p>
          <a:p>
            <a:pPr eaLnBrk="1" hangingPunct="1">
              <a:spcBef>
                <a:spcPct val="0"/>
              </a:spcBef>
            </a:pPr>
            <a:r>
              <a:rPr lang="en-GB" altLang="el-GR" smtClean="0"/>
              <a:t>It may be appropriate to aggregate individually insignificant items, such as moulds, tools and dies and to apply the criteria to the aggregate value.</a:t>
            </a:r>
          </a:p>
          <a:p>
            <a:pPr eaLnBrk="1" hangingPunct="1">
              <a:spcBef>
                <a:spcPct val="0"/>
              </a:spcBef>
            </a:pPr>
            <a:r>
              <a:rPr lang="en-GB" altLang="el-GR" smtClean="0"/>
              <a:t>Most spare parts and servicing equipment are usually carried as inventory and recognised as an expense as consumed.  However, major spare parts and stand-by equipment qualify as PP&amp;E when the enterprise expects to use them during more than one period.  Similarly, if spare parts and servicing equipment can be used only in connection with an item of PP&amp;E and their use is expected to be irregular, they are accounted for as PP&amp;E and are depreciated over a time period not exceeding the useful life of the related asset.</a:t>
            </a:r>
          </a:p>
          <a:p>
            <a:pPr eaLnBrk="1" hangingPunct="1">
              <a:spcBef>
                <a:spcPct val="0"/>
              </a:spcBef>
            </a:pPr>
            <a:endParaRPr lang="en-GB" altLang="el-GR" smtClean="0"/>
          </a:p>
          <a:p>
            <a:pPr eaLnBrk="1" hangingPunct="1">
              <a:spcBef>
                <a:spcPct val="0"/>
              </a:spcBef>
            </a:pPr>
            <a:r>
              <a:rPr lang="en-GB" altLang="el-GR" smtClean="0"/>
              <a:t>It may also be appropriate to allocate the expenditure on an asset into its component parts and to account for each component separately, for example, when the component parts have different useful lives. An example would be a commercial aircraft where the airframe, the engines and the cabin fittings may be accounted for as 3 separate assets.</a:t>
            </a:r>
          </a:p>
          <a:p>
            <a:pPr eaLnBrk="1" hangingPunct="1">
              <a:spcBef>
                <a:spcPct val="0"/>
              </a:spcBef>
            </a:pPr>
            <a:endParaRPr lang="en-GB" altLang="el-GR" smtClean="0"/>
          </a:p>
          <a:p>
            <a:pPr eaLnBrk="1" hangingPunct="1">
              <a:spcBef>
                <a:spcPct val="0"/>
              </a:spcBef>
            </a:pPr>
            <a:r>
              <a:rPr lang="en-GB" altLang="el-GR" smtClean="0"/>
              <a:t>PP&amp;E may be acquired for safety or environmental reasons.  The acquisition of such PP&amp;E, while not directly increasing the future economic benefits of any particular existing item of PP&amp;E may be necessary in order for the enterprise to obtain the future economic benefits from its other assets.  When this is the case, such acquisitions of PP&amp;E qualify for recognition as assets.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8806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p>
          <a:p>
            <a:pPr eaLnBrk="1" hangingPunct="1">
              <a:spcBef>
                <a:spcPct val="0"/>
              </a:spcBef>
            </a:pPr>
            <a:r>
              <a:rPr lang="en-GB" altLang="el-GR" b="1" smtClean="0"/>
              <a:t>Cost</a:t>
            </a:r>
            <a:r>
              <a:rPr lang="en-GB" altLang="el-GR" smtClean="0"/>
              <a:t> - the amount of cash or cash equivalents paid or the fair value of the other consideration given to acquire an asset at the time of its acquisition or construction</a:t>
            </a:r>
          </a:p>
          <a:p>
            <a:pPr eaLnBrk="1" hangingPunct="1">
              <a:lnSpc>
                <a:spcPct val="70000"/>
              </a:lnSpc>
              <a:spcBef>
                <a:spcPct val="0"/>
              </a:spcBef>
            </a:pPr>
            <a:r>
              <a:rPr lang="en-GB" altLang="el-GR" sz="1400" b="1" smtClean="0"/>
              <a:t>Q: </a:t>
            </a:r>
            <a:r>
              <a:rPr lang="en-GB" altLang="el-GR" smtClean="0"/>
              <a:t>What would be examples of directly attributable costs?</a:t>
            </a:r>
          </a:p>
          <a:p>
            <a:pPr eaLnBrk="1" hangingPunct="1">
              <a:spcBef>
                <a:spcPct val="0"/>
              </a:spcBef>
            </a:pPr>
            <a:r>
              <a:rPr lang="en-GB" altLang="el-GR" sz="1400" b="1" smtClean="0"/>
              <a:t>A:</a:t>
            </a:r>
            <a:r>
              <a:rPr lang="en-GB" altLang="el-GR" smtClean="0"/>
              <a:t> Cost of site preparation; initial delivery and handling costs; installation costs; professional fees (e.g. architects, engineers); decommissioning costs under IAS 37 (see case study 03 for level 2) - Source: IAS 16.15 - Refer to case study 01 for level 2 for further discussion of this issue.</a:t>
            </a:r>
          </a:p>
          <a:p>
            <a:pPr eaLnBrk="1" hangingPunct="1">
              <a:spcBef>
                <a:spcPct val="0"/>
              </a:spcBef>
            </a:pPr>
            <a:r>
              <a:rPr lang="en-GB" altLang="el-GR" sz="1400" b="1" smtClean="0"/>
              <a:t>Q:</a:t>
            </a:r>
            <a:r>
              <a:rPr lang="en-GB" altLang="el-GR" smtClean="0"/>
              <a:t> What costs would not be included in the cost of an item of PP&amp;E?</a:t>
            </a:r>
          </a:p>
          <a:p>
            <a:pPr eaLnBrk="1" hangingPunct="1">
              <a:spcBef>
                <a:spcPct val="0"/>
              </a:spcBef>
            </a:pPr>
            <a:r>
              <a:rPr lang="en-GB" altLang="el-GR" sz="1400" b="1" smtClean="0"/>
              <a:t>A:</a:t>
            </a:r>
            <a:r>
              <a:rPr lang="en-GB" altLang="el-GR" smtClean="0"/>
              <a:t> Refundable purchase taxes (e.g. claimable VAT); administration and general overhead costs, start-up costs (unless they can be directly attributed to the acquisition of the asset or bringing the asset to its working condition); initial operating losses incurred prior to an asset achieving planned performance.</a:t>
            </a:r>
          </a:p>
          <a:p>
            <a:pPr eaLnBrk="1" hangingPunct="1">
              <a:spcBef>
                <a:spcPct val="0"/>
              </a:spcBef>
            </a:pPr>
            <a:r>
              <a:rPr lang="en-GB" altLang="el-GR" b="1" smtClean="0"/>
              <a:t>When payment is deferred</a:t>
            </a:r>
            <a:r>
              <a:rPr lang="en-GB" altLang="el-GR" smtClean="0"/>
              <a:t> beyond normal credit terms, its costs is the cash price equivalent; the difference between this amount and the total payments is recognised as an interest expense over the period of credit unless it is capitalised under IAS 23, Borrowing Costs.</a:t>
            </a:r>
          </a:p>
          <a:p>
            <a:pPr eaLnBrk="1" hangingPunct="1">
              <a:spcBef>
                <a:spcPct val="0"/>
              </a:spcBef>
            </a:pPr>
            <a:r>
              <a:rPr lang="en-GB" altLang="el-GR" b="1" smtClean="0"/>
              <a:t>Borrowing costs</a:t>
            </a:r>
            <a:r>
              <a:rPr lang="en-GB" altLang="el-GR" smtClean="0"/>
              <a:t> may also be capitalised as part of the cost of the asset if it is a qualifying asset in terms of IAS 23, Borrowing Costs, and the entity has elected to capitalise borrowing costs.</a:t>
            </a:r>
          </a:p>
          <a:p>
            <a:pPr eaLnBrk="1" hangingPunct="1">
              <a:spcBef>
                <a:spcPct val="0"/>
              </a:spcBef>
            </a:pPr>
            <a:r>
              <a:rPr lang="en-GB" altLang="el-GR" smtClean="0"/>
              <a:t>Where an asset is self-constructed, the cost is determined using the same principles as for an acquired asset (elimination of internal profits, costs of abnormal amounts of wasted material, labour and other resources are not included in the cost of the asset).</a:t>
            </a:r>
          </a:p>
          <a:p>
            <a:pPr eaLnBrk="1" hangingPunct="1">
              <a:spcBef>
                <a:spcPct val="0"/>
              </a:spcBef>
            </a:pPr>
            <a:r>
              <a:rPr lang="en-GB" altLang="el-GR" smtClean="0"/>
              <a:t>An item of PP&amp;E may be acquired in exchange for a </a:t>
            </a:r>
            <a:r>
              <a:rPr lang="en-GB" altLang="el-GR" b="1" u="sng" smtClean="0"/>
              <a:t>dissimilar</a:t>
            </a:r>
            <a:r>
              <a:rPr lang="en-GB" altLang="el-GR" smtClean="0"/>
              <a:t> item of PP&amp;E. The cost of such an item is measured at the fair value of the asset received, which will be equivalent to the fair value of the asset given up (adjusted for any cash components in the exchange). There may therefore be a profit or loss on the disposal of the asset given up (since its carrying amount will not always be its fair value).</a:t>
            </a:r>
          </a:p>
          <a:p>
            <a:pPr eaLnBrk="1" hangingPunct="1">
              <a:spcBef>
                <a:spcPct val="0"/>
              </a:spcBef>
            </a:pPr>
            <a:r>
              <a:rPr lang="en-GB" altLang="el-GR" smtClean="0"/>
              <a:t>Where an item of PP&amp;E is exchanged for a </a:t>
            </a:r>
            <a:r>
              <a:rPr lang="en-GB" altLang="el-GR" b="1" u="sng" smtClean="0"/>
              <a:t>similar</a:t>
            </a:r>
            <a:r>
              <a:rPr lang="en-GB" altLang="el-GR" smtClean="0"/>
              <a:t> asset with a </a:t>
            </a:r>
            <a:r>
              <a:rPr lang="en-GB" altLang="el-GR" b="1" smtClean="0"/>
              <a:t>similar use </a:t>
            </a:r>
            <a:r>
              <a:rPr lang="en-GB" altLang="el-GR" smtClean="0"/>
              <a:t>and</a:t>
            </a:r>
            <a:r>
              <a:rPr lang="en-GB" altLang="el-GR" b="1" smtClean="0"/>
              <a:t> similar fair value</a:t>
            </a:r>
            <a:r>
              <a:rPr lang="en-GB" altLang="el-GR" smtClean="0"/>
              <a:t>, no gain or loss is recognised. The cost of the new asset is the carrying amount of the asset given up (and not its fair value).</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901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9216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94211" name="Rectangle 3"/>
          <p:cNvSpPr>
            <a:spLocks noGrp="1" noChangeArrowheads="1"/>
          </p:cNvSpPr>
          <p:nvPr>
            <p:ph type="body" idx="1"/>
          </p:nvPr>
        </p:nvSpPr>
        <p:spPr bwMode="auto">
          <a:xfrm>
            <a:off x="762000" y="2352675"/>
            <a:ext cx="54864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p>
          <a:p>
            <a:pPr eaLnBrk="1" hangingPunct="1">
              <a:spcBef>
                <a:spcPct val="0"/>
              </a:spcBef>
            </a:pPr>
            <a:endParaRPr lang="en-GB" altLang="el-GR" b="1" smtClean="0"/>
          </a:p>
          <a:p>
            <a:pPr eaLnBrk="1" hangingPunct="1">
              <a:spcBef>
                <a:spcPct val="0"/>
              </a:spcBef>
            </a:pPr>
            <a:r>
              <a:rPr lang="en-GB" altLang="el-GR" smtClean="0"/>
              <a:t>The requirements for the recognition of subsequent expenditure as part of the cost of an asset follow the requirements for the recognition of an asset, ie when it is probable that as a result of the expenditure future economic benefits will flow to the enterprise.</a:t>
            </a:r>
          </a:p>
          <a:p>
            <a:pPr eaLnBrk="1" hangingPunct="1">
              <a:spcBef>
                <a:spcPct val="0"/>
              </a:spcBef>
            </a:pPr>
            <a:endParaRPr lang="en-GB" altLang="el-GR" smtClean="0"/>
          </a:p>
          <a:p>
            <a:pPr eaLnBrk="1" hangingPunct="1">
              <a:spcBef>
                <a:spcPct val="0"/>
              </a:spcBef>
            </a:pPr>
            <a:r>
              <a:rPr lang="en-GB" altLang="el-GR" smtClean="0"/>
              <a:t>This requirement relates to subsequent expenditure on an asset which has already been recognised by the enterprise in a prior period.  The Standard lays down guidelines for when such expenditure can be added to the existing carrying amount of the asset. Any expenditure which does not meet the criteria should be recognised as an expense as incurred.</a:t>
            </a:r>
          </a:p>
          <a:p>
            <a:pPr eaLnBrk="1" hangingPunct="1">
              <a:spcBef>
                <a:spcPct val="0"/>
              </a:spcBef>
            </a:pPr>
            <a:endParaRPr lang="en-GB" altLang="el-GR" smtClean="0"/>
          </a:p>
          <a:p>
            <a:pPr eaLnBrk="1" hangingPunct="1">
              <a:spcBef>
                <a:spcPct val="0"/>
              </a:spcBef>
            </a:pPr>
            <a:r>
              <a:rPr lang="en-GB" altLang="el-GR" smtClean="0"/>
              <a:t>The key element is that the subsequent expenditure must “improve the condition of the asset beyond its originally assessed standard of performance” (IAS 16.24). Examples would be:</a:t>
            </a:r>
          </a:p>
          <a:p>
            <a:pPr eaLnBrk="1" hangingPunct="1">
              <a:spcBef>
                <a:spcPct val="0"/>
              </a:spcBef>
              <a:buFontTx/>
              <a:buChar char="•"/>
            </a:pPr>
            <a:r>
              <a:rPr lang="en-GB" altLang="el-GR" smtClean="0"/>
              <a:t>modification to plant to extend its useful life or increase its capacity</a:t>
            </a:r>
          </a:p>
          <a:p>
            <a:pPr eaLnBrk="1" hangingPunct="1">
              <a:spcBef>
                <a:spcPct val="0"/>
              </a:spcBef>
              <a:buFontTx/>
              <a:buChar char="•"/>
            </a:pPr>
            <a:r>
              <a:rPr lang="en-GB" altLang="el-GR" smtClean="0"/>
              <a:t>upgrading plant to improve the quality of output</a:t>
            </a:r>
          </a:p>
          <a:p>
            <a:pPr eaLnBrk="1" hangingPunct="1">
              <a:spcBef>
                <a:spcPct val="0"/>
              </a:spcBef>
              <a:buFontTx/>
              <a:buChar char="•"/>
            </a:pPr>
            <a:r>
              <a:rPr lang="en-GB" altLang="el-GR" smtClean="0"/>
              <a:t>adopting a new production process which reduces operating costs.</a:t>
            </a:r>
          </a:p>
          <a:p>
            <a:pPr eaLnBrk="1" hangingPunct="1">
              <a:spcBef>
                <a:spcPct val="0"/>
              </a:spcBef>
            </a:pPr>
            <a:endParaRPr lang="en-GB" altLang="el-GR" smtClean="0"/>
          </a:p>
          <a:p>
            <a:pPr eaLnBrk="1" hangingPunct="1">
              <a:spcBef>
                <a:spcPct val="0"/>
              </a:spcBef>
            </a:pPr>
            <a:r>
              <a:rPr lang="en-GB" altLang="el-GR" smtClean="0"/>
              <a:t>Repairs and scheduled maintenance are performed to restore or maintain the originally assessed standard of performance of the asset and is therefore expensed as incurred, as it does not improve the quality of the asset beyond its originally assessed standard of performance.</a:t>
            </a:r>
          </a:p>
          <a:p>
            <a:pPr eaLnBrk="1" hangingPunct="1">
              <a:spcBef>
                <a:spcPct val="0"/>
              </a:spcBef>
            </a:pPr>
            <a:endParaRPr lang="en-GB" altLang="el-GR" smtClean="0"/>
          </a:p>
          <a:p>
            <a:pPr eaLnBrk="1" hangingPunct="1">
              <a:spcBef>
                <a:spcPct val="0"/>
              </a:spcBef>
            </a:pPr>
            <a:r>
              <a:rPr lang="en-GB" altLang="el-GR" smtClean="0"/>
              <a:t>There is a relationship between how the cost of an item of PP&amp;E has been divided into components and the useful life of each component. </a:t>
            </a:r>
            <a:r>
              <a:rPr lang="en-GB" altLang="el-GR" u="sng" smtClean="0"/>
              <a:t>SIC 23 </a:t>
            </a:r>
            <a:r>
              <a:rPr lang="en-GB" altLang="el-GR" smtClean="0"/>
              <a:t>(slide 12) provides interpretation with regards to costs of major inspections or overhauls.</a:t>
            </a:r>
          </a:p>
          <a:p>
            <a:pPr eaLnBrk="1" hangingPunct="1">
              <a:spcBef>
                <a:spcPct val="0"/>
              </a:spcBef>
            </a:pPr>
            <a:endParaRPr lang="en-GB" altLang="el-GR" smtClean="0"/>
          </a:p>
          <a:p>
            <a:pPr eaLnBrk="1" hangingPunct="1">
              <a:spcBef>
                <a:spcPct val="0"/>
              </a:spcBef>
            </a:pPr>
            <a:endParaRPr lang="en-GB" altLang="el-G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962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endParaRPr lang="en-GB" altLang="el-GR" smtClean="0"/>
          </a:p>
          <a:p>
            <a:pPr eaLnBrk="1" hangingPunct="1">
              <a:spcBef>
                <a:spcPct val="0"/>
              </a:spcBef>
            </a:pPr>
            <a:r>
              <a:rPr lang="en-GB" altLang="el-GR" smtClean="0"/>
              <a:t>Depreciation and impairment losses apply to both the benchmark treatment and to the allowed alternative. Since the concept of “cost” has already been dealt with, this module discusses “revaluations” first and then examines the requirements for depreciation and impairment losses.</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9830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r>
              <a:rPr lang="en-GB" altLang="el-GR" b="1" smtClean="0"/>
              <a:t>Fair value</a:t>
            </a:r>
            <a:r>
              <a:rPr lang="en-GB" altLang="el-GR" smtClean="0"/>
              <a:t> is the amount for which an asset could be exchanged between knowledgeable, willing parties in an arm’s length transaction.</a:t>
            </a:r>
          </a:p>
          <a:p>
            <a:pPr eaLnBrk="1" hangingPunct="1">
              <a:spcBef>
                <a:spcPct val="0"/>
              </a:spcBef>
            </a:pPr>
            <a:r>
              <a:rPr lang="en-GB" altLang="el-GR" u="sng" smtClean="0"/>
              <a:t>Land and buildings</a:t>
            </a:r>
            <a:r>
              <a:rPr lang="en-GB" altLang="el-GR" smtClean="0"/>
              <a:t>: fair value is usually market value, determined by professionally qualified valuers (IAS 16.30).</a:t>
            </a:r>
          </a:p>
          <a:p>
            <a:pPr eaLnBrk="1" hangingPunct="1">
              <a:spcBef>
                <a:spcPct val="0"/>
              </a:spcBef>
            </a:pPr>
            <a:r>
              <a:rPr lang="en-GB" altLang="el-GR" u="sng" smtClean="0"/>
              <a:t>Plant and equipment</a:t>
            </a:r>
            <a:r>
              <a:rPr lang="en-GB" altLang="el-GR" smtClean="0"/>
              <a:t>: fair value is usually market value determined by appraisal (IAS 16.31). Where these is no market value, depreciated replacement cost would be used for revaluation.</a:t>
            </a:r>
          </a:p>
          <a:p>
            <a:pPr eaLnBrk="1" hangingPunct="1">
              <a:spcBef>
                <a:spcPct val="0"/>
              </a:spcBef>
            </a:pPr>
            <a:endParaRPr lang="en-GB" altLang="el-GR" smtClean="0"/>
          </a:p>
          <a:p>
            <a:pPr eaLnBrk="1" hangingPunct="1">
              <a:spcBef>
                <a:spcPct val="0"/>
              </a:spcBef>
            </a:pPr>
            <a:r>
              <a:rPr lang="en-GB" altLang="el-GR" smtClean="0"/>
              <a:t>Revaluation should be made sufficiently regularly that the carrying amount does not differ materially from that which would be determined using fair value at the balance sheet date (IAS 16.29).</a:t>
            </a:r>
          </a:p>
          <a:p>
            <a:pPr eaLnBrk="1" hangingPunct="1">
              <a:spcBef>
                <a:spcPct val="0"/>
              </a:spcBef>
            </a:pPr>
            <a:r>
              <a:rPr lang="en-GB" altLang="el-GR" smtClean="0"/>
              <a:t>The timing of revaluation depends on the frequency of movement in the fair value of the PP&amp;E concerned. Where it is volatile and significant, annual revaluation may be required, while in other cases fair value may be stable and revaluation every 3-5 years may be sufficient.</a:t>
            </a:r>
          </a:p>
          <a:p>
            <a:pPr eaLnBrk="1" hangingPunct="1">
              <a:spcBef>
                <a:spcPct val="0"/>
              </a:spcBef>
            </a:pPr>
            <a:endParaRPr lang="en-GB" altLang="el-GR" smtClean="0"/>
          </a:p>
          <a:p>
            <a:pPr eaLnBrk="1" hangingPunct="1">
              <a:spcBef>
                <a:spcPct val="0"/>
              </a:spcBef>
            </a:pPr>
            <a:r>
              <a:rPr lang="en-GB" altLang="el-GR" smtClean="0"/>
              <a:t>Where the allowed alternative method is adopted, it should be applied to the entire class of PP&amp;E concerned, eg all land or land and buildings. It is acceptable, however, to revalue land or land and buildings, for example, but apply the benchmark treatment to plant and machinery. Revaluation of all assets in the class concerned should take place simultaneously.  However, a class of assets may be revalued on a rolling basis provided that revaluation of the class of assets is completed within a short period of time and provided that revaluations are kept up to date.</a:t>
            </a:r>
          </a:p>
          <a:p>
            <a:pPr eaLnBrk="1" hangingPunct="1">
              <a:spcBef>
                <a:spcPct val="0"/>
              </a:spcBef>
            </a:pPr>
            <a:endParaRPr lang="en-GB" altLang="el-GR" smtClean="0"/>
          </a:p>
          <a:p>
            <a:pPr eaLnBrk="1" hangingPunct="1">
              <a:spcBef>
                <a:spcPct val="0"/>
              </a:spcBef>
            </a:pPr>
            <a:r>
              <a:rPr lang="en-GB" altLang="el-GR" smtClean="0"/>
              <a:t>Accumulated depreciation at the revaluation date can either:</a:t>
            </a:r>
          </a:p>
          <a:p>
            <a:pPr eaLnBrk="1" hangingPunct="1">
              <a:spcBef>
                <a:spcPct val="0"/>
              </a:spcBef>
              <a:buFontTx/>
              <a:buChar char="•"/>
            </a:pPr>
            <a:r>
              <a:rPr lang="en-GB" altLang="el-GR" smtClean="0"/>
              <a:t> be eliminated, so that the asset has a gross carrying amount equal to revalued amount, and no accumulated depreciation, or </a:t>
            </a:r>
          </a:p>
          <a:p>
            <a:pPr eaLnBrk="1" hangingPunct="1">
              <a:spcBef>
                <a:spcPct val="0"/>
              </a:spcBef>
              <a:buFontTx/>
              <a:buChar char="•"/>
            </a:pPr>
            <a:r>
              <a:rPr lang="en-GB" altLang="el-GR" smtClean="0"/>
              <a:t>restated proportionately, eg a 20% increase in both cost and accumulated depreciation, so that the net carrying amount is increased to the revalued amount. </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10035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10240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endParaRPr lang="en-GB" altLang="el-GR" smtClean="0"/>
          </a:p>
          <a:p>
            <a:pPr eaLnBrk="1" hangingPunct="1">
              <a:spcBef>
                <a:spcPct val="0"/>
              </a:spcBef>
            </a:pPr>
            <a:r>
              <a:rPr lang="en-GB" altLang="el-GR" smtClean="0"/>
              <a:t>A revaluation increase should be credited directly to an equity account called “revaluation surplus” (through the statement of changes in equity) and should not go through the income statement.</a:t>
            </a:r>
          </a:p>
          <a:p>
            <a:pPr eaLnBrk="1" hangingPunct="1">
              <a:spcBef>
                <a:spcPct val="0"/>
              </a:spcBef>
            </a:pPr>
            <a:r>
              <a:rPr lang="en-GB" altLang="el-GR" smtClean="0"/>
              <a:t>Where, however, there has previously been a revaluation decrease for the asset concerned, which has been recognised as an expense in the income statement, the current revaluation increase should be recognised as income in the income statement up to the amount of the previously recognised expense.</a:t>
            </a:r>
          </a:p>
          <a:p>
            <a:pPr eaLnBrk="1" hangingPunct="1">
              <a:spcBef>
                <a:spcPct val="0"/>
              </a:spcBef>
            </a:pPr>
            <a:endParaRPr lang="en-GB" altLang="el-GR" smtClean="0"/>
          </a:p>
          <a:p>
            <a:pPr eaLnBrk="1" hangingPunct="1">
              <a:spcBef>
                <a:spcPct val="0"/>
              </a:spcBef>
            </a:pPr>
            <a:r>
              <a:rPr lang="en-GB" altLang="el-GR" smtClean="0"/>
              <a:t>A revaluation decrease should be recognised as an expense in the income statement.</a:t>
            </a:r>
          </a:p>
          <a:p>
            <a:pPr eaLnBrk="1" hangingPunct="1">
              <a:spcBef>
                <a:spcPct val="0"/>
              </a:spcBef>
            </a:pPr>
            <a:r>
              <a:rPr lang="en-GB" altLang="el-GR" smtClean="0"/>
              <a:t>Where, however, there has previously been a revaluation increase for the asset concerned, which has been taken directly to equity, the current revaluation decrease should be recognised directly against the “revaluation surplus” in equity, up to the amount of the previously recognised increase.</a:t>
            </a:r>
          </a:p>
          <a:p>
            <a:pPr eaLnBrk="1" hangingPunct="1">
              <a:spcBef>
                <a:spcPct val="0"/>
              </a:spcBef>
            </a:pPr>
            <a:endParaRPr lang="en-GB" altLang="el-GR" smtClean="0"/>
          </a:p>
          <a:p>
            <a:pPr eaLnBrk="1" hangingPunct="1">
              <a:spcBef>
                <a:spcPct val="0"/>
              </a:spcBef>
            </a:pPr>
            <a:r>
              <a:rPr lang="en-GB" altLang="el-GR" smtClean="0"/>
              <a:t>The revaluation surplus can be realised fully on the retirement or disposal of the asset concerned, or over the remaining life of the asset. The transfer from the revaluation surplus to retained earnings does not go through the income statement, but is made as a direct transfer between the two equity accounts.</a:t>
            </a:r>
          </a:p>
          <a:p>
            <a:pPr eaLnBrk="1" hangingPunct="1">
              <a:spcBef>
                <a:spcPct val="0"/>
              </a:spcBef>
            </a:pPr>
            <a:endParaRPr lang="en-GB" altLang="el-GR" smtClean="0"/>
          </a:p>
          <a:p>
            <a:pPr eaLnBrk="1" hangingPunct="1">
              <a:spcBef>
                <a:spcPct val="0"/>
              </a:spcBef>
            </a:pPr>
            <a:r>
              <a:rPr lang="en-GB" altLang="el-GR" smtClean="0"/>
              <a:t>Note that the depreciation charge (compulsory) is calculated based on the revalued amount and recognised for its full amount in the income statement.</a:t>
            </a:r>
          </a:p>
          <a:p>
            <a:pPr eaLnBrk="1" hangingPunct="1">
              <a:spcBef>
                <a:spcPct val="0"/>
              </a:spcBef>
            </a:pPr>
            <a:endParaRPr lang="en-GB" altLang="el-GR" smtClean="0"/>
          </a:p>
          <a:p>
            <a:pPr eaLnBrk="1" hangingPunct="1">
              <a:spcBef>
                <a:spcPct val="0"/>
              </a:spcBef>
            </a:pPr>
            <a:endParaRPr lang="en-GB" alt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229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12292" name="3 - Θέση αριθμού διαφάνειας"/>
          <p:cNvSpPr>
            <a:spLocks noGrp="1"/>
          </p:cNvSpPr>
          <p:nvPr>
            <p:ph type="sldNum" sz="quarter" idx="5"/>
          </p:nvPr>
        </p:nvSpPr>
        <p:spPr bwMode="auto">
          <a:noFill/>
          <a:ln>
            <a:miter lim="800000"/>
            <a:headEnd/>
            <a:tailEnd/>
          </a:ln>
        </p:spPr>
        <p:txBody>
          <a:bodyPr/>
          <a:lstStyle/>
          <a:p>
            <a:fld id="{EDD8EE1A-346E-408A-8D65-A08CD5F97BB7}" type="slidenum">
              <a:rPr lang="el-GR" altLang="el-GR"/>
              <a:pPr/>
              <a:t>5</a:t>
            </a:fld>
            <a:endParaRPr lang="el-GR" altLang="el-G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104451" name="Rectangle 3"/>
          <p:cNvSpPr>
            <a:spLocks noGrp="1" noChangeArrowheads="1"/>
          </p:cNvSpPr>
          <p:nvPr>
            <p:ph type="body" idx="1"/>
          </p:nvPr>
        </p:nvSpPr>
        <p:spPr bwMode="auto">
          <a:xfrm>
            <a:off x="762000" y="2281238"/>
            <a:ext cx="5410200" cy="6130925"/>
          </a:xfrm>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pPr>
            <a:r>
              <a:rPr lang="en-GB" altLang="el-GR" b="1" smtClean="0"/>
              <a:t>Depreciation</a:t>
            </a:r>
            <a:r>
              <a:rPr lang="en-GB" altLang="el-GR" smtClean="0"/>
              <a:t> - the systematic allocation of the depreciable amount of an asset over its useful life. (IAS 16.6)</a:t>
            </a:r>
          </a:p>
          <a:p>
            <a:pPr eaLnBrk="1" hangingPunct="1">
              <a:spcBef>
                <a:spcPct val="0"/>
              </a:spcBef>
            </a:pPr>
            <a:r>
              <a:rPr lang="en-GB" altLang="el-GR" b="1" smtClean="0"/>
              <a:t>Depreciable amount</a:t>
            </a:r>
            <a:r>
              <a:rPr lang="en-GB" altLang="el-GR" smtClean="0"/>
              <a:t> - cost of an asset, or amount substituted for cost in the financial statements, less its residual value. (IAS 16.6)</a:t>
            </a:r>
          </a:p>
          <a:p>
            <a:pPr eaLnBrk="1" hangingPunct="1">
              <a:spcBef>
                <a:spcPct val="0"/>
              </a:spcBef>
            </a:pPr>
            <a:r>
              <a:rPr lang="en-GB" altLang="el-GR" b="1" smtClean="0"/>
              <a:t>Cost</a:t>
            </a:r>
            <a:r>
              <a:rPr lang="en-GB" altLang="el-GR" smtClean="0"/>
              <a:t> - the amount of cash or cash equivalents paid or the fair value of the other consideration given to acquire an asset at the time of its acquisition or construction. (IAS 16.6)</a:t>
            </a:r>
          </a:p>
          <a:p>
            <a:pPr eaLnBrk="1" hangingPunct="1">
              <a:spcBef>
                <a:spcPct val="0"/>
              </a:spcBef>
            </a:pPr>
            <a:r>
              <a:rPr lang="en-GB" altLang="el-GR" b="1" smtClean="0"/>
              <a:t>Useful life</a:t>
            </a:r>
            <a:r>
              <a:rPr lang="en-GB" altLang="el-GR" smtClean="0"/>
              <a:t> - is either:</a:t>
            </a:r>
          </a:p>
          <a:p>
            <a:pPr eaLnBrk="1" hangingPunct="1">
              <a:spcBef>
                <a:spcPct val="0"/>
              </a:spcBef>
              <a:buFontTx/>
              <a:buChar char="•"/>
            </a:pPr>
            <a:r>
              <a:rPr lang="en-GB" altLang="el-GR" smtClean="0"/>
              <a:t> the period of time over which an asset is expected to be used </a:t>
            </a:r>
            <a:r>
              <a:rPr lang="en-GB" altLang="el-GR" u="sng" smtClean="0"/>
              <a:t>by the enterprise</a:t>
            </a:r>
            <a:r>
              <a:rPr lang="en-GB" altLang="el-GR" smtClean="0"/>
              <a:t> </a:t>
            </a:r>
          </a:p>
          <a:p>
            <a:pPr eaLnBrk="1" hangingPunct="1">
              <a:spcBef>
                <a:spcPct val="0"/>
              </a:spcBef>
              <a:buFontTx/>
              <a:buChar char="•"/>
            </a:pPr>
            <a:r>
              <a:rPr lang="en-GB" altLang="el-GR" smtClean="0"/>
              <a:t> or the number of production or similar units expected to be obtained from the asset.</a:t>
            </a:r>
          </a:p>
          <a:p>
            <a:pPr eaLnBrk="1" hangingPunct="1">
              <a:spcBef>
                <a:spcPct val="0"/>
              </a:spcBef>
            </a:pPr>
            <a:r>
              <a:rPr lang="en-GB" altLang="el-GR" smtClean="0"/>
              <a:t> (IAS 16.6)</a:t>
            </a:r>
          </a:p>
          <a:p>
            <a:pPr eaLnBrk="1" hangingPunct="1">
              <a:spcBef>
                <a:spcPct val="0"/>
              </a:spcBef>
            </a:pPr>
            <a:r>
              <a:rPr lang="en-GB" altLang="el-GR" smtClean="0"/>
              <a:t>The depreciation charge is recognised an an expense, unless it is included in the carrying amount of another asset (eg inventory, internally generated intangible asset).</a:t>
            </a:r>
          </a:p>
          <a:p>
            <a:pPr eaLnBrk="1" hangingPunct="1">
              <a:spcBef>
                <a:spcPct val="0"/>
              </a:spcBef>
            </a:pPr>
            <a:endParaRPr lang="en-GB" altLang="el-GR" smtClean="0"/>
          </a:p>
          <a:p>
            <a:pPr eaLnBrk="1" hangingPunct="1">
              <a:spcBef>
                <a:spcPct val="0"/>
              </a:spcBef>
            </a:pPr>
            <a:r>
              <a:rPr lang="en-GB" altLang="el-GR" smtClean="0"/>
              <a:t>Depreciation reflects the fact that the economic benefits embodied in an asset are consumed by the enterprise, through the use of the asset.  However, other factors such as technical obsolescence and wear and tear while an asset remains idle often result in the diminution of the economic benefits that might have been expected to be available from the asset.  The following factors are considered in determining the useful life of an asset :</a:t>
            </a:r>
          </a:p>
          <a:p>
            <a:pPr eaLnBrk="1" hangingPunct="1">
              <a:spcBef>
                <a:spcPct val="0"/>
              </a:spcBef>
              <a:buFontTx/>
              <a:buChar char="•"/>
            </a:pPr>
            <a:r>
              <a:rPr lang="en-GB" altLang="el-GR" smtClean="0"/>
              <a:t>expected usage, based on physical output (ie the number of units it will produce)</a:t>
            </a:r>
          </a:p>
          <a:p>
            <a:pPr eaLnBrk="1" hangingPunct="1">
              <a:spcBef>
                <a:spcPct val="0"/>
              </a:spcBef>
              <a:buFontTx/>
              <a:buChar char="•"/>
            </a:pPr>
            <a:r>
              <a:rPr lang="en-GB" altLang="el-GR" smtClean="0"/>
              <a:t>expected physical wear and tear</a:t>
            </a:r>
          </a:p>
          <a:p>
            <a:pPr eaLnBrk="1" hangingPunct="1">
              <a:spcBef>
                <a:spcPct val="0"/>
              </a:spcBef>
              <a:buFontTx/>
              <a:buChar char="•"/>
            </a:pPr>
            <a:r>
              <a:rPr lang="en-GB" altLang="el-GR" smtClean="0"/>
              <a:t>technical obsolescence</a:t>
            </a:r>
          </a:p>
          <a:p>
            <a:pPr eaLnBrk="1" hangingPunct="1">
              <a:spcBef>
                <a:spcPct val="0"/>
              </a:spcBef>
              <a:buFontTx/>
              <a:buChar char="•"/>
            </a:pPr>
            <a:r>
              <a:rPr lang="en-GB" altLang="el-GR" smtClean="0"/>
              <a:t>limited time frame for usage, eg the lease period on a leased asset (IAS 16.43)</a:t>
            </a:r>
          </a:p>
          <a:p>
            <a:pPr eaLnBrk="1" hangingPunct="1">
              <a:spcBef>
                <a:spcPct val="0"/>
              </a:spcBef>
            </a:pPr>
            <a:endParaRPr lang="en-GB" altLang="el-GR" smtClean="0"/>
          </a:p>
          <a:p>
            <a:pPr eaLnBrk="1" hangingPunct="1">
              <a:spcBef>
                <a:spcPct val="0"/>
              </a:spcBef>
            </a:pPr>
            <a:r>
              <a:rPr lang="en-GB" altLang="el-GR" smtClean="0"/>
              <a:t>The useful life of an asset should be periodically reviewed, as it may change as a result of new technological developments which shorten its useful life, or as a result of expenditure which improves the asset by lengthening its useful life. In such a case, the depreciation rate for the current and future periods is adjusted accordingly (not retrospective adjustment) (IAS16.50).</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bwMode="auto">
          <a:xfrm>
            <a:off x="2344738" y="357188"/>
            <a:ext cx="2168525" cy="1625600"/>
          </a:xfrm>
          <a:noFill/>
          <a:ln>
            <a:solidFill>
              <a:srgbClr val="000000"/>
            </a:solidFill>
            <a:miter lim="800000"/>
            <a:headEnd/>
            <a:tailEnd/>
          </a:ln>
        </p:spPr>
      </p:sp>
      <p:sp>
        <p:nvSpPr>
          <p:cNvPr id="106499" name="Rectangle 3"/>
          <p:cNvSpPr>
            <a:spLocks noGrp="1" noChangeArrowheads="1"/>
          </p:cNvSpPr>
          <p:nvPr>
            <p:ph type="body" idx="1"/>
          </p:nvPr>
        </p:nvSpPr>
        <p:spPr bwMode="auto">
          <a:xfrm>
            <a:off x="685800" y="2281238"/>
            <a:ext cx="5638800" cy="6557962"/>
          </a:xfrm>
          <a:noFill/>
        </p:spPr>
        <p:txBody>
          <a:bodyPr wrap="square" numCol="1" anchor="t" anchorCtr="0" compatLnSpc="1">
            <a:prstTxWarp prst="textNoShape">
              <a:avLst/>
            </a:prstTxWarp>
          </a:bodyPr>
          <a:lstStyle/>
          <a:p>
            <a:pPr eaLnBrk="1" hangingPunct="1">
              <a:spcBef>
                <a:spcPct val="0"/>
              </a:spcBef>
            </a:pPr>
            <a:r>
              <a:rPr lang="en-GB" altLang="el-GR" b="1" smtClean="0"/>
              <a:t>OPENING COMMENTS</a:t>
            </a:r>
          </a:p>
          <a:p>
            <a:pPr eaLnBrk="1" hangingPunct="1">
              <a:spcBef>
                <a:spcPct val="0"/>
              </a:spcBef>
            </a:pPr>
            <a:r>
              <a:rPr lang="en-GB" altLang="el-GR" i="1" smtClean="0"/>
              <a:t>The following are applicable only if presented as stand-alone module</a:t>
            </a:r>
          </a:p>
          <a:p>
            <a:pPr eaLnBrk="1" hangingPunct="1">
              <a:lnSpc>
                <a:spcPct val="80000"/>
              </a:lnSpc>
              <a:spcBef>
                <a:spcPct val="0"/>
              </a:spcBef>
              <a:buFontTx/>
              <a:buChar char="•"/>
            </a:pPr>
            <a:r>
              <a:rPr lang="en-GB" altLang="el-GR" smtClean="0"/>
              <a:t>Welcome participants</a:t>
            </a:r>
          </a:p>
          <a:p>
            <a:pPr eaLnBrk="1" hangingPunct="1">
              <a:lnSpc>
                <a:spcPct val="80000"/>
              </a:lnSpc>
              <a:spcBef>
                <a:spcPct val="0"/>
              </a:spcBef>
              <a:buFontTx/>
              <a:buChar char="•"/>
            </a:pPr>
            <a:r>
              <a:rPr lang="en-GB" altLang="el-GR" smtClean="0"/>
              <a:t>Introduce yourself with special emphasis on practical experience</a:t>
            </a:r>
          </a:p>
          <a:p>
            <a:pPr eaLnBrk="1" hangingPunct="1">
              <a:lnSpc>
                <a:spcPct val="80000"/>
              </a:lnSpc>
              <a:spcBef>
                <a:spcPct val="0"/>
              </a:spcBef>
              <a:buFontTx/>
              <a:buChar char="•"/>
            </a:pPr>
            <a:r>
              <a:rPr lang="en-GB" altLang="el-GR" smtClean="0"/>
              <a:t>If necessary - use introduction as an ice-breaker</a:t>
            </a:r>
          </a:p>
          <a:p>
            <a:pPr eaLnBrk="1" hangingPunct="1">
              <a:lnSpc>
                <a:spcPct val="80000"/>
              </a:lnSpc>
              <a:spcBef>
                <a:spcPct val="0"/>
              </a:spcBef>
              <a:buFontTx/>
              <a:buChar char="•"/>
            </a:pPr>
            <a:r>
              <a:rPr lang="en-GB" altLang="el-GR" smtClean="0"/>
              <a:t>Introduce content map and objectives (details on next slide)</a:t>
            </a:r>
          </a:p>
          <a:p>
            <a:pPr eaLnBrk="1" hangingPunct="1">
              <a:lnSpc>
                <a:spcPct val="80000"/>
              </a:lnSpc>
              <a:spcBef>
                <a:spcPct val="0"/>
              </a:spcBef>
              <a:buFontTx/>
              <a:buChar char="•"/>
            </a:pPr>
            <a:r>
              <a:rPr lang="en-GB" altLang="el-GR" smtClean="0"/>
              <a:t>Set learning environment guidelines (questions any time)</a:t>
            </a:r>
          </a:p>
          <a:p>
            <a:pPr eaLnBrk="1" hangingPunct="1">
              <a:lnSpc>
                <a:spcPct val="80000"/>
              </a:lnSpc>
              <a:spcBef>
                <a:spcPct val="0"/>
              </a:spcBef>
              <a:buFontTx/>
              <a:buChar char="•"/>
            </a:pPr>
            <a:r>
              <a:rPr lang="en-GB" altLang="el-GR" smtClean="0"/>
              <a:t>Emphasise peer learning opportunities  (working in pairs, sharing problems)</a:t>
            </a:r>
          </a:p>
          <a:p>
            <a:pPr eaLnBrk="1" hangingPunct="1">
              <a:lnSpc>
                <a:spcPct val="80000"/>
              </a:lnSpc>
              <a:spcBef>
                <a:spcPct val="0"/>
              </a:spcBef>
            </a:pPr>
            <a:endParaRPr lang="en-GB" altLang="el-GR" smtClean="0"/>
          </a:p>
          <a:p>
            <a:pPr eaLnBrk="1" hangingPunct="1">
              <a:spcBef>
                <a:spcPct val="0"/>
              </a:spcBef>
            </a:pPr>
            <a:r>
              <a:rPr lang="en-GB" altLang="el-GR" b="1" smtClean="0"/>
              <a:t>Introduce Module Learning Objectives</a:t>
            </a:r>
          </a:p>
          <a:p>
            <a:pPr eaLnBrk="1" hangingPunct="1">
              <a:spcBef>
                <a:spcPct val="0"/>
              </a:spcBef>
              <a:buFontTx/>
              <a:buChar char="•"/>
            </a:pPr>
            <a:r>
              <a:rPr lang="en-GB" altLang="el-GR" smtClean="0"/>
              <a:t> Understand basic lease terminology. Identify and properly classify leases transactions of a lessee or lessor. Value, amortise and record lease transactions for a lessee and lessor. Draft the footnote disclosures required by lessee and lessor.</a:t>
            </a:r>
          </a:p>
          <a:p>
            <a:pPr eaLnBrk="1" hangingPunct="1">
              <a:spcBef>
                <a:spcPct val="0"/>
              </a:spcBef>
              <a:buFontTx/>
              <a:buChar char="•"/>
            </a:pPr>
            <a:endParaRPr lang="en-GB" altLang="el-GR" smtClean="0"/>
          </a:p>
          <a:p>
            <a:pPr eaLnBrk="1" hangingPunct="1">
              <a:spcBef>
                <a:spcPct val="0"/>
              </a:spcBef>
            </a:pPr>
            <a:r>
              <a:rPr lang="en-GB" altLang="el-GR" b="1" smtClean="0"/>
              <a:t>Module opening comments</a:t>
            </a:r>
          </a:p>
          <a:p>
            <a:pPr eaLnBrk="1" hangingPunct="1">
              <a:spcBef>
                <a:spcPct val="0"/>
              </a:spcBef>
              <a:buFontTx/>
              <a:buChar char="•"/>
            </a:pPr>
            <a:r>
              <a:rPr lang="en-GB" altLang="el-GR" smtClean="0"/>
              <a:t>It is a revised Standard, effective for annual financial statements covering periods beginning on or after 1 January 1999.</a:t>
            </a:r>
          </a:p>
          <a:p>
            <a:pPr eaLnBrk="1" hangingPunct="1">
              <a:spcBef>
                <a:spcPct val="0"/>
              </a:spcBef>
              <a:buFontTx/>
              <a:buChar char="•"/>
            </a:pPr>
            <a:r>
              <a:rPr lang="en-GB" altLang="el-GR" smtClean="0"/>
              <a:t>It supersedes IAS 17, Accounting for leases, which was approved by the Board in a reformatted version in 1994, but without substantive change to the original text. </a:t>
            </a:r>
          </a:p>
          <a:p>
            <a:pPr eaLnBrk="1" hangingPunct="1">
              <a:spcBef>
                <a:spcPct val="0"/>
              </a:spcBef>
              <a:buFontTx/>
              <a:buChar char="•"/>
            </a:pPr>
            <a:r>
              <a:rPr lang="en-GB" altLang="el-GR" smtClean="0"/>
              <a:t> IAS 17 (revised 1997) makes two substantive changes:</a:t>
            </a:r>
          </a:p>
          <a:p>
            <a:pPr eaLnBrk="1" hangingPunct="1">
              <a:spcBef>
                <a:spcPct val="0"/>
              </a:spcBef>
            </a:pPr>
            <a:r>
              <a:rPr lang="en-GB" altLang="el-GR" smtClean="0"/>
              <a:t>- accounting method: removal of one of two methods previously allowed for lessors to allocate rentals between capital and income; and</a:t>
            </a:r>
          </a:p>
          <a:p>
            <a:pPr eaLnBrk="1" hangingPunct="1">
              <a:spcBef>
                <a:spcPct val="0"/>
              </a:spcBef>
            </a:pPr>
            <a:r>
              <a:rPr lang="en-GB" altLang="el-GR" smtClean="0"/>
              <a:t>- requirements for enhanced disclosures by both lessors and lessees.</a:t>
            </a:r>
          </a:p>
          <a:p>
            <a:pPr eaLnBrk="1" hangingPunct="1">
              <a:spcBef>
                <a:spcPct val="0"/>
              </a:spcBef>
              <a:buFontTx/>
              <a:buChar char="•"/>
            </a:pPr>
            <a:r>
              <a:rPr lang="en-GB" altLang="el-GR" smtClean="0"/>
              <a:t> IAS 17 (revised 1997) differentiates two types of leases: finance lease and operating lease. Since finance lease are restricted to those where “substantially all” ownership risk and rewards are transferred to the lessee, there will be instances where the level of risks and rewards transferred is significant, but is insufficient to require classification as a finance lease under IAS 17 (revised 1997). This may lead to a more fundamental reform of IAS 17 (revised 1997), for example requiring capitalisation of all leases with a term of over one year (discussion are taking place between G4+1 participants).</a:t>
            </a:r>
          </a:p>
          <a:p>
            <a:pPr eaLnBrk="1" hangingPunct="1">
              <a:spcBef>
                <a:spcPct val="0"/>
              </a:spcBef>
            </a:pPr>
            <a:r>
              <a:rPr lang="en-GB" altLang="el-GR" smtClean="0"/>
              <a:t>Date of review of module and approval by technical specialist:</a:t>
            </a:r>
          </a:p>
          <a:p>
            <a:pPr eaLnBrk="1" hangingPunct="1">
              <a:spcBef>
                <a:spcPct val="0"/>
              </a:spcBef>
            </a:pPr>
            <a:r>
              <a:rPr lang="en-GB" altLang="el-GR" smtClean="0"/>
              <a:t>Date: 07/00, updated 11/00 for SIC D27</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1085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p>
          <a:p>
            <a:pPr eaLnBrk="1" hangingPunct="1">
              <a:spcBef>
                <a:spcPct val="0"/>
              </a:spcBef>
              <a:buFontTx/>
              <a:buChar char="•"/>
            </a:pPr>
            <a:r>
              <a:rPr lang="en-GB" altLang="el-GR" smtClean="0"/>
              <a:t> IAS 17 (revised) contains 18 separate definitions. </a:t>
            </a:r>
          </a:p>
          <a:p>
            <a:pPr eaLnBrk="1" hangingPunct="1">
              <a:spcBef>
                <a:spcPct val="0"/>
              </a:spcBef>
              <a:buFontTx/>
              <a:buChar char="•"/>
            </a:pPr>
            <a:r>
              <a:rPr lang="en-GB" altLang="el-GR" smtClean="0"/>
              <a:t>3 definitions are crucial and will be deeply analysed within the framework of this course:</a:t>
            </a:r>
          </a:p>
          <a:p>
            <a:pPr lvl="1" eaLnBrk="1" hangingPunct="1">
              <a:lnSpc>
                <a:spcPct val="80000"/>
              </a:lnSpc>
              <a:spcBef>
                <a:spcPct val="0"/>
              </a:spcBef>
            </a:pPr>
            <a:r>
              <a:rPr lang="en-GB" altLang="el-GR" smtClean="0"/>
              <a:t>- Lease</a:t>
            </a:r>
          </a:p>
          <a:p>
            <a:pPr lvl="1" eaLnBrk="1" hangingPunct="1">
              <a:lnSpc>
                <a:spcPct val="80000"/>
              </a:lnSpc>
              <a:spcBef>
                <a:spcPct val="0"/>
              </a:spcBef>
            </a:pPr>
            <a:r>
              <a:rPr lang="en-GB" altLang="el-GR" smtClean="0"/>
              <a:t>- Finance lease</a:t>
            </a:r>
          </a:p>
          <a:p>
            <a:pPr lvl="1" eaLnBrk="1" hangingPunct="1">
              <a:lnSpc>
                <a:spcPct val="80000"/>
              </a:lnSpc>
              <a:spcBef>
                <a:spcPct val="0"/>
              </a:spcBef>
            </a:pPr>
            <a:r>
              <a:rPr lang="en-GB" altLang="el-GR" smtClean="0"/>
              <a:t>- Operating lease</a:t>
            </a:r>
          </a:p>
          <a:p>
            <a:pPr eaLnBrk="1" hangingPunct="1">
              <a:spcBef>
                <a:spcPct val="0"/>
              </a:spcBef>
              <a:buFontTx/>
              <a:buChar char="•"/>
            </a:pPr>
            <a:r>
              <a:rPr lang="en-GB" altLang="el-GR" smtClean="0"/>
              <a:t> The remaining 15 definitions relate to the following terms:</a:t>
            </a:r>
          </a:p>
          <a:p>
            <a:pPr lvl="1" eaLnBrk="1" hangingPunct="1">
              <a:lnSpc>
                <a:spcPct val="80000"/>
              </a:lnSpc>
              <a:spcBef>
                <a:spcPct val="0"/>
              </a:spcBef>
            </a:pPr>
            <a:r>
              <a:rPr lang="en-GB" altLang="el-GR" smtClean="0"/>
              <a:t>- A non-cancellable lease</a:t>
            </a:r>
          </a:p>
          <a:p>
            <a:pPr lvl="1" eaLnBrk="1" hangingPunct="1">
              <a:lnSpc>
                <a:spcPct val="80000"/>
              </a:lnSpc>
              <a:spcBef>
                <a:spcPct val="0"/>
              </a:spcBef>
            </a:pPr>
            <a:r>
              <a:rPr lang="en-GB" altLang="el-GR" smtClean="0"/>
              <a:t>- Inception of the lease</a:t>
            </a:r>
          </a:p>
          <a:p>
            <a:pPr lvl="1" eaLnBrk="1" hangingPunct="1">
              <a:lnSpc>
                <a:spcPct val="80000"/>
              </a:lnSpc>
              <a:spcBef>
                <a:spcPct val="0"/>
              </a:spcBef>
            </a:pPr>
            <a:r>
              <a:rPr lang="en-GB" altLang="el-GR" smtClean="0"/>
              <a:t>- Lease term</a:t>
            </a:r>
          </a:p>
          <a:p>
            <a:pPr lvl="1" eaLnBrk="1" hangingPunct="1">
              <a:lnSpc>
                <a:spcPct val="80000"/>
              </a:lnSpc>
              <a:spcBef>
                <a:spcPct val="0"/>
              </a:spcBef>
            </a:pPr>
            <a:r>
              <a:rPr lang="en-GB" altLang="el-GR" smtClean="0"/>
              <a:t>- Minimum lease payments</a:t>
            </a:r>
          </a:p>
          <a:p>
            <a:pPr lvl="1" eaLnBrk="1" hangingPunct="1">
              <a:lnSpc>
                <a:spcPct val="80000"/>
              </a:lnSpc>
              <a:spcBef>
                <a:spcPct val="0"/>
              </a:spcBef>
            </a:pPr>
            <a:r>
              <a:rPr lang="en-GB" altLang="el-GR" smtClean="0"/>
              <a:t>- Fair value</a:t>
            </a:r>
          </a:p>
          <a:p>
            <a:pPr lvl="1" eaLnBrk="1" hangingPunct="1">
              <a:lnSpc>
                <a:spcPct val="80000"/>
              </a:lnSpc>
              <a:spcBef>
                <a:spcPct val="0"/>
              </a:spcBef>
            </a:pPr>
            <a:r>
              <a:rPr lang="en-GB" altLang="el-GR" smtClean="0"/>
              <a:t>- Economic life</a:t>
            </a:r>
          </a:p>
          <a:p>
            <a:pPr lvl="1" eaLnBrk="1" hangingPunct="1">
              <a:lnSpc>
                <a:spcPct val="80000"/>
              </a:lnSpc>
              <a:spcBef>
                <a:spcPct val="0"/>
              </a:spcBef>
            </a:pPr>
            <a:r>
              <a:rPr lang="en-GB" altLang="el-GR" smtClean="0"/>
              <a:t>- Useful life</a:t>
            </a:r>
          </a:p>
          <a:p>
            <a:pPr lvl="1" eaLnBrk="1" hangingPunct="1">
              <a:lnSpc>
                <a:spcPct val="80000"/>
              </a:lnSpc>
              <a:spcBef>
                <a:spcPct val="0"/>
              </a:spcBef>
            </a:pPr>
            <a:r>
              <a:rPr lang="en-GB" altLang="el-GR" smtClean="0"/>
              <a:t>- Guaranteed residual value</a:t>
            </a:r>
          </a:p>
          <a:p>
            <a:pPr lvl="1" eaLnBrk="1" hangingPunct="1">
              <a:lnSpc>
                <a:spcPct val="80000"/>
              </a:lnSpc>
              <a:spcBef>
                <a:spcPct val="0"/>
              </a:spcBef>
            </a:pPr>
            <a:r>
              <a:rPr lang="en-GB" altLang="el-GR" smtClean="0"/>
              <a:t>- Unguaranteed residual value</a:t>
            </a:r>
          </a:p>
          <a:p>
            <a:pPr lvl="1" eaLnBrk="1" hangingPunct="1">
              <a:lnSpc>
                <a:spcPct val="80000"/>
              </a:lnSpc>
              <a:spcBef>
                <a:spcPct val="0"/>
              </a:spcBef>
            </a:pPr>
            <a:r>
              <a:rPr lang="en-GB" altLang="el-GR" smtClean="0"/>
              <a:t>- Gross investment in the lease</a:t>
            </a:r>
          </a:p>
          <a:p>
            <a:pPr lvl="1" eaLnBrk="1" hangingPunct="1">
              <a:lnSpc>
                <a:spcPct val="80000"/>
              </a:lnSpc>
              <a:spcBef>
                <a:spcPct val="0"/>
              </a:spcBef>
            </a:pPr>
            <a:r>
              <a:rPr lang="en-GB" altLang="el-GR" smtClean="0"/>
              <a:t>- Unearned finance income</a:t>
            </a:r>
          </a:p>
          <a:p>
            <a:pPr lvl="1" eaLnBrk="1" hangingPunct="1">
              <a:lnSpc>
                <a:spcPct val="80000"/>
              </a:lnSpc>
              <a:spcBef>
                <a:spcPct val="0"/>
              </a:spcBef>
            </a:pPr>
            <a:r>
              <a:rPr lang="en-GB" altLang="el-GR" smtClean="0"/>
              <a:t>- Net investment in the lease</a:t>
            </a:r>
          </a:p>
          <a:p>
            <a:pPr lvl="1" eaLnBrk="1" hangingPunct="1">
              <a:lnSpc>
                <a:spcPct val="80000"/>
              </a:lnSpc>
              <a:spcBef>
                <a:spcPct val="0"/>
              </a:spcBef>
            </a:pPr>
            <a:r>
              <a:rPr lang="en-GB" altLang="el-GR" smtClean="0"/>
              <a:t>- Interest rate implicit in the lease</a:t>
            </a:r>
          </a:p>
          <a:p>
            <a:pPr lvl="1" eaLnBrk="1" hangingPunct="1">
              <a:lnSpc>
                <a:spcPct val="80000"/>
              </a:lnSpc>
              <a:spcBef>
                <a:spcPct val="0"/>
              </a:spcBef>
            </a:pPr>
            <a:r>
              <a:rPr lang="en-GB" altLang="el-GR" smtClean="0"/>
              <a:t>- Lessee’s incremental borrowing rate of interest</a:t>
            </a:r>
          </a:p>
          <a:p>
            <a:pPr lvl="1" eaLnBrk="1" hangingPunct="1">
              <a:lnSpc>
                <a:spcPct val="80000"/>
              </a:lnSpc>
              <a:spcBef>
                <a:spcPct val="0"/>
              </a:spcBef>
            </a:pPr>
            <a:r>
              <a:rPr lang="en-GB" altLang="el-GR" smtClean="0"/>
              <a:t>- Contingent rate</a:t>
            </a:r>
          </a:p>
          <a:p>
            <a:pPr eaLnBrk="1" hangingPunct="1">
              <a:spcBef>
                <a:spcPct val="0"/>
              </a:spcBef>
            </a:pPr>
            <a:r>
              <a:rPr lang="en-GB" altLang="el-GR" smtClean="0"/>
              <a:t>The above listed definitions relate to terms which appear in other definitions, or in the accounting or disclosure requirements. These are no crucial definition for a good understanding of this course and therefore wont be deeply analysed in the framework of this course. Presenters should list these definitions to the participants in order for them to be aware about these terms and ask them to refer to IAS 17 for more highlighting on each of them when necessary.</a:t>
            </a:r>
          </a:p>
          <a:p>
            <a:pPr eaLnBrk="1" hangingPunct="1">
              <a:spcBef>
                <a:spcPct val="0"/>
              </a:spcBef>
              <a:buFontTx/>
              <a:buChar char="•"/>
            </a:pPr>
            <a:r>
              <a:rPr lang="en-GB" altLang="el-GR" smtClean="0"/>
              <a:t>The definition of a lease includes contracts for the hire of an asset which contain a provision giving the hirer an option to acquire title to the asset upon fulfilment of agreed conditions.  These contracts are sometimes know as hire purchase contracts.</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bwMode="auto">
          <a:xfrm>
            <a:off x="2286000" y="357188"/>
            <a:ext cx="2166938" cy="1625600"/>
          </a:xfrm>
          <a:noFill/>
          <a:ln>
            <a:solidFill>
              <a:srgbClr val="000000"/>
            </a:solidFill>
            <a:miter lim="800000"/>
            <a:headEnd/>
            <a:tailEnd/>
          </a:ln>
        </p:spPr>
      </p:sp>
      <p:sp>
        <p:nvSpPr>
          <p:cNvPr id="1105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l-GR" b="1" smtClean="0"/>
              <a:t>Slide level: 1 and 2</a:t>
            </a:r>
            <a:endParaRPr lang="en-GB" altLang="el-GR" smtClean="0"/>
          </a:p>
          <a:p>
            <a:pPr eaLnBrk="1" hangingPunct="1">
              <a:spcBef>
                <a:spcPct val="0"/>
              </a:spcBef>
              <a:buFontTx/>
              <a:buChar char="•"/>
            </a:pPr>
            <a:r>
              <a:rPr lang="en-GB" altLang="el-GR" smtClean="0"/>
              <a:t> Explain to the participants that you will treat the accounting section in two parts:</a:t>
            </a:r>
          </a:p>
          <a:p>
            <a:pPr eaLnBrk="1" hangingPunct="1">
              <a:spcBef>
                <a:spcPct val="0"/>
              </a:spcBef>
            </a:pPr>
            <a:r>
              <a:rPr lang="en-GB" altLang="el-GR" smtClean="0"/>
              <a:t>- accounting treatment in the financial statements of lessees, and</a:t>
            </a:r>
          </a:p>
          <a:p>
            <a:pPr eaLnBrk="1" hangingPunct="1">
              <a:spcBef>
                <a:spcPct val="0"/>
              </a:spcBef>
            </a:pPr>
            <a:r>
              <a:rPr lang="en-GB" altLang="el-GR" smtClean="0"/>
              <a:t>- accounting treatment in the financial statements of lessors.</a:t>
            </a:r>
          </a:p>
          <a:p>
            <a:pPr eaLnBrk="1" hangingPunct="1">
              <a:spcBef>
                <a:spcPct val="0"/>
              </a:spcBef>
            </a:pPr>
            <a:r>
              <a:rPr lang="en-GB" altLang="el-GR" smtClean="0"/>
              <a:t>In each section you will distinguish recognition and measurement for successively finance leases and operating leases.</a:t>
            </a:r>
          </a:p>
          <a:p>
            <a:pPr eaLnBrk="1" hangingPunct="1">
              <a:spcBef>
                <a:spcPct val="0"/>
              </a:spcBef>
            </a:pPr>
            <a:endParaRPr lang="en-GB" altLang="el-GR" smtClean="0"/>
          </a:p>
          <a:p>
            <a:pPr eaLnBrk="1" hangingPunct="1">
              <a:spcBef>
                <a:spcPct val="0"/>
              </a:spcBef>
              <a:buFontTx/>
              <a:buChar char="•"/>
            </a:pPr>
            <a:r>
              <a:rPr lang="en-GB" altLang="el-GR" smtClean="0"/>
              <a:t> As an introduction to the accounting treatment sections, mention the primary accounting issues that should be consider by accounting for leases:</a:t>
            </a:r>
          </a:p>
          <a:p>
            <a:pPr eaLnBrk="1" hangingPunct="1">
              <a:spcBef>
                <a:spcPct val="0"/>
              </a:spcBef>
            </a:pPr>
            <a:r>
              <a:rPr lang="en-GB" altLang="el-GR" smtClean="0"/>
              <a:t>- Classification of finance and operating leases;</a:t>
            </a:r>
          </a:p>
          <a:p>
            <a:pPr eaLnBrk="1" hangingPunct="1">
              <a:spcBef>
                <a:spcPct val="0"/>
              </a:spcBef>
            </a:pPr>
            <a:r>
              <a:rPr lang="en-GB" altLang="el-GR" smtClean="0"/>
              <a:t>- Method of allocating finance lease rentals between capital and interest;</a:t>
            </a:r>
          </a:p>
          <a:p>
            <a:pPr eaLnBrk="1" hangingPunct="1">
              <a:spcBef>
                <a:spcPct val="0"/>
              </a:spcBef>
            </a:pPr>
            <a:r>
              <a:rPr lang="en-GB" altLang="el-GR" smtClean="0"/>
              <a:t>- Disclosures requirements under both finance and operating leases.</a:t>
            </a:r>
          </a:p>
          <a:p>
            <a:pPr eaLnBrk="1" hangingPunct="1">
              <a:spcBef>
                <a:spcPct val="0"/>
              </a:spcBef>
            </a:pPr>
            <a:endParaRPr lang="en-GB" altLang="el-GR" smtClean="0"/>
          </a:p>
          <a:p>
            <a:pPr eaLnBrk="1" hangingPunct="1">
              <a:spcBef>
                <a:spcPct val="0"/>
              </a:spcBef>
            </a:pPr>
            <a:r>
              <a:rPr lang="en-GB" altLang="el-GR" u="sng" smtClean="0"/>
              <a:t>Classification of finance and operating leases</a:t>
            </a:r>
            <a:r>
              <a:rPr lang="en-GB" altLang="el-GR" smtClean="0"/>
              <a:t>: the classification of leases is based on the definitions of finance lease and operating lease. As explained in the next slides, these focus on the </a:t>
            </a:r>
            <a:r>
              <a:rPr lang="en-GB" altLang="el-GR" u="sng" smtClean="0"/>
              <a:t>extent to which risks and rewards incident</a:t>
            </a:r>
            <a:r>
              <a:rPr lang="en-GB" altLang="el-GR" smtClean="0"/>
              <a:t> to ownership of an asset </a:t>
            </a:r>
            <a:r>
              <a:rPr lang="en-GB" altLang="el-GR" u="sng" smtClean="0"/>
              <a:t>are transferred</a:t>
            </a:r>
            <a:r>
              <a:rPr lang="en-GB" altLang="el-GR" smtClean="0"/>
              <a:t>.</a:t>
            </a:r>
          </a:p>
          <a:p>
            <a:pPr eaLnBrk="1" hangingPunct="1">
              <a:spcBef>
                <a:spcPct val="0"/>
              </a:spcBef>
            </a:pPr>
            <a:r>
              <a:rPr lang="en-GB" altLang="el-GR" smtClean="0"/>
              <a:t>Preliminary identification of the nature of lease is fundamental as accounting treatment differs for finance leases (recognition of an asset and a liability) and operating leases (no asset recognised).</a:t>
            </a:r>
          </a:p>
          <a:p>
            <a:pPr eaLnBrk="1" hangingPunct="1">
              <a:spcBef>
                <a:spcPct val="0"/>
              </a:spcBef>
            </a:pPr>
            <a:endParaRPr lang="en-GB" altLang="el-GR" smtClean="0"/>
          </a:p>
          <a:p>
            <a:pPr eaLnBrk="1" hangingPunct="1">
              <a:spcBef>
                <a:spcPct val="0"/>
              </a:spcBef>
            </a:pPr>
            <a:r>
              <a:rPr lang="en-GB" altLang="el-GR" u="sng" smtClean="0"/>
              <a:t>Method of allocating finance lease rentals between capital and interest</a:t>
            </a:r>
            <a:r>
              <a:rPr lang="en-GB" altLang="el-GR" smtClean="0"/>
              <a:t>: this method differs for lessee and lessor and will be described in the following appropriate slides.</a:t>
            </a:r>
          </a:p>
          <a:p>
            <a:pPr eaLnBrk="1" hangingPunct="1">
              <a:spcBef>
                <a:spcPct val="0"/>
              </a:spcBef>
            </a:pPr>
            <a:endParaRPr lang="en-GB" altLang="el-GR" smtClean="0"/>
          </a:p>
          <a:p>
            <a:pPr eaLnBrk="1" hangingPunct="1">
              <a:spcBef>
                <a:spcPct val="0"/>
              </a:spcBef>
            </a:pPr>
            <a:r>
              <a:rPr lang="en-GB" altLang="el-GR" u="sng" smtClean="0"/>
              <a:t>Disclosures requirements under both finance and operating leases</a:t>
            </a:r>
            <a:r>
              <a:rPr lang="en-GB" altLang="el-GR" smtClean="0"/>
              <a:t>: IAS 17 (revised) provides for significantly enhances disclosures. Specific slides are further allocated to this issue.</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11264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11469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11673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11878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 Θέση εικόνας διαφάνειας"/>
          <p:cNvSpPr>
            <a:spLocks noGrp="1" noRot="1" noChangeAspect="1" noTextEdit="1"/>
          </p:cNvSpPr>
          <p:nvPr>
            <p:ph type="sldImg"/>
          </p:nvPr>
        </p:nvSpPr>
        <p:spPr bwMode="auto">
          <a:xfrm>
            <a:off x="2344738" y="357188"/>
            <a:ext cx="2168525" cy="1625600"/>
          </a:xfrm>
          <a:noFill/>
          <a:ln>
            <a:solidFill>
              <a:srgbClr val="000000"/>
            </a:solidFill>
            <a:miter lim="800000"/>
            <a:headEnd/>
            <a:tailEnd/>
          </a:ln>
        </p:spPr>
      </p:sp>
      <p:sp>
        <p:nvSpPr>
          <p:cNvPr id="1208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882" name="Text Box 2"/>
          <p:cNvSpPr txBox="1">
            <a:spLocks noChangeArrowheads="1"/>
          </p:cNvSpPr>
          <p:nvPr/>
        </p:nvSpPr>
        <p:spPr bwMode="auto">
          <a:xfrm>
            <a:off x="2209800" y="357188"/>
            <a:ext cx="2319338" cy="1625600"/>
          </a:xfrm>
          <a:prstGeom prst="rect">
            <a:avLst/>
          </a:prstGeom>
          <a:solidFill>
            <a:srgbClr val="FFFFFF"/>
          </a:solidFill>
          <a:ln w="9525">
            <a:solidFill>
              <a:srgbClr val="000000"/>
            </a:solidFill>
            <a:miter lim="800000"/>
            <a:headEnd/>
            <a:tailEnd/>
          </a:ln>
        </p:spPr>
        <p:txBody>
          <a:bodyPr wrap="none" anchor="ctr"/>
          <a:lstStyle/>
          <a:p>
            <a:pPr eaLnBrk="1" hangingPunct="1"/>
            <a:endParaRPr lang="el-GR" altLang="el-GR">
              <a:latin typeface="Calibri" pitchFamily="34" charset="0"/>
            </a:endParaRPr>
          </a:p>
        </p:txBody>
      </p:sp>
      <p:sp>
        <p:nvSpPr>
          <p:cNvPr id="122883" name="Text Box 3"/>
          <p:cNvSpPr>
            <a:spLocks noGrp="1" noChangeArrowheads="1"/>
          </p:cNvSpPr>
          <p:nvPr>
            <p:ph type="body"/>
          </p:nvPr>
        </p:nvSpPr>
        <p:spPr bwMode="auto">
          <a:xfrm>
            <a:off x="609600" y="2281238"/>
            <a:ext cx="5943600" cy="6581775"/>
          </a:xfrm>
          <a:noFill/>
        </p:spPr>
        <p:txBody>
          <a:bodyPr wrap="square" lIns="90360" tIns="44280" rIns="90360" bIns="44280" numCol="1" anchor="t" anchorCtr="0" compatLnSpc="1">
            <a:prstTxWarp prst="textNoShape">
              <a:avLst/>
            </a:prstTxWarp>
          </a:bodyPr>
          <a:lstStyle/>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Slide level: 1 and 2</a:t>
            </a:r>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a:t>
            </a:r>
            <a:r>
              <a:rPr lang="en-GB" altLang="el-GR" b="1" smtClean="0"/>
              <a:t>This slide is intended to present the carrying amount and accounting treatment of the asset and the liability after the inception of the lease</a:t>
            </a:r>
            <a:r>
              <a:rPr lang="en-GB" altLang="el-GR" smtClean="0"/>
              <a:t>.</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As an introduction (or as a comment for slide level 1), you should first of all make the participants clear about the fact that </a:t>
            </a:r>
            <a:r>
              <a:rPr lang="en-GB" altLang="el-GR" u="sng" smtClean="0"/>
              <a:t>subsequent to inception of the lease, the asset and liability amounts are unlikely to be the same</a:t>
            </a:r>
            <a:r>
              <a:rPr lang="en-GB" altLang="el-GR" smtClean="0"/>
              <a:t> due to the following:</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asset amount will depend on the </a:t>
            </a:r>
            <a:r>
              <a:rPr lang="en-GB" altLang="el-GR" u="sng" smtClean="0"/>
              <a:t>policy for depreciation</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liability will depend on the </a:t>
            </a:r>
            <a:r>
              <a:rPr lang="en-GB" altLang="el-GR" u="sng" smtClean="0"/>
              <a:t>method used to allocate finance charges within rentals</a:t>
            </a:r>
          </a:p>
          <a:p>
            <a:pPr defTabSz="449263" eaLnBrk="1" hangingPunct="1">
              <a:lnSpc>
                <a:spcPct val="2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Slide level 2</a:t>
            </a:r>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a:t>
            </a:r>
            <a:r>
              <a:rPr lang="en-GB" altLang="el-GR" b="1" smtClean="0"/>
              <a:t>You should successively review with participants both policy for depreciation and method used to allocate finance charges within rentals</a:t>
            </a:r>
            <a:r>
              <a:rPr lang="en-GB" altLang="el-GR" smtClean="0"/>
              <a:t>.</a:t>
            </a:r>
          </a:p>
          <a:p>
            <a:pPr defTabSz="449263" eaLnBrk="1" hangingPunct="1">
              <a:lnSpc>
                <a:spcPct val="4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1) </a:t>
            </a:r>
            <a:r>
              <a:rPr lang="en-GB" altLang="el-GR" u="sng" smtClean="0"/>
              <a:t>Policy for depreciation</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Assets arising under finance leases are treated in the same way as other assets which are owned by the lessee. Consequently, the depreciation policy should be consistent with that for depreciable assets which are owned.</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Where there is reasonable certainty that the lessee will obtain ownership by the end of the lease term, the asset should be depreciated over the period that the lessee expects to own and use the asset.</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In other cases, the asset should be fully depreciated over the shorter of the lease term or its useful life.</a:t>
            </a:r>
          </a:p>
          <a:p>
            <a:pPr defTabSz="449263" eaLnBrk="1" hangingPunct="1">
              <a:lnSpc>
                <a:spcPct val="4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2) </a:t>
            </a:r>
            <a:r>
              <a:rPr lang="en-GB" altLang="el-GR" u="sng" smtClean="0"/>
              <a:t>Method used to allocate finance charges within rentals</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Lease payments should be apportioned between:</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a finance charge. It is calculated so as to produce a constant periodic rate of interest on the outstanding balance of the liability for each period. It is charged as a finance expense; and</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a balance which represents a reduction in the outstanding liability.</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The total finance charge over the lease term = difference between total minimum lease payments and amount initially recorded as the balance sheet liability</a:t>
            </a:r>
          </a:p>
          <a:p>
            <a:pPr defTabSz="449263" eaLnBrk="1" hangingPunct="1">
              <a:lnSpc>
                <a:spcPct val="4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u="sng" smtClean="0"/>
              <a:t>Outstanding liability at B/S = present value of finance lease liabilities</a:t>
            </a:r>
            <a:r>
              <a:rPr lang="en-GB" altLang="el-GR" smtClean="0"/>
              <a:t>:</a:t>
            </a:r>
          </a:p>
          <a:p>
            <a:pPr defTabSz="449263" eaLnBrk="1" hangingPunct="1">
              <a:lnSpc>
                <a:spcPct val="5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Gross minimum lease payments payable in the future	 x</a:t>
            </a:r>
          </a:p>
          <a:p>
            <a:pPr defTabSz="449263" eaLnBrk="1" hangingPunct="1">
              <a:lnSpc>
                <a:spcPct val="5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Less: finance charges allocated to future period	</a:t>
            </a:r>
            <a:r>
              <a:rPr lang="en-GB" altLang="el-GR" u="sng" smtClean="0"/>
              <a:t>(x)</a:t>
            </a:r>
          </a:p>
          <a:p>
            <a:pPr defTabSz="449263" eaLnBrk="1" hangingPunct="1">
              <a:lnSpc>
                <a:spcPct val="50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Net present value of lease liabilities		 x</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433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14340" name="3 - Θέση αριθμού διαφάνειας"/>
          <p:cNvSpPr>
            <a:spLocks noGrp="1"/>
          </p:cNvSpPr>
          <p:nvPr>
            <p:ph type="sldNum" sz="quarter" idx="5"/>
          </p:nvPr>
        </p:nvSpPr>
        <p:spPr bwMode="auto">
          <a:noFill/>
          <a:ln>
            <a:miter lim="800000"/>
            <a:headEnd/>
            <a:tailEnd/>
          </a:ln>
        </p:spPr>
        <p:txBody>
          <a:bodyPr/>
          <a:lstStyle/>
          <a:p>
            <a:fld id="{E10EE38A-7C2F-4784-93D1-931CAB553532}" type="slidenum">
              <a:rPr lang="el-GR" altLang="el-GR"/>
              <a:pPr/>
              <a:t>6</a:t>
            </a:fld>
            <a:endParaRPr lang="el-GR" altLang="el-G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930" name="Text Box 2"/>
          <p:cNvSpPr txBox="1">
            <a:spLocks noChangeArrowheads="1"/>
          </p:cNvSpPr>
          <p:nvPr/>
        </p:nvSpPr>
        <p:spPr bwMode="auto">
          <a:xfrm>
            <a:off x="2209800" y="357188"/>
            <a:ext cx="2319338" cy="1625600"/>
          </a:xfrm>
          <a:prstGeom prst="rect">
            <a:avLst/>
          </a:prstGeom>
          <a:solidFill>
            <a:srgbClr val="FFFFFF"/>
          </a:solidFill>
          <a:ln w="9525">
            <a:solidFill>
              <a:srgbClr val="000000"/>
            </a:solidFill>
            <a:miter lim="800000"/>
            <a:headEnd/>
            <a:tailEnd/>
          </a:ln>
        </p:spPr>
        <p:txBody>
          <a:bodyPr wrap="none" anchor="ctr"/>
          <a:lstStyle/>
          <a:p>
            <a:pPr eaLnBrk="1" hangingPunct="1"/>
            <a:endParaRPr lang="el-GR" altLang="el-GR">
              <a:latin typeface="Calibri" pitchFamily="34" charset="0"/>
            </a:endParaRPr>
          </a:p>
        </p:txBody>
      </p:sp>
      <p:sp>
        <p:nvSpPr>
          <p:cNvPr id="124931" name="Text Box 3"/>
          <p:cNvSpPr>
            <a:spLocks noGrp="1" noChangeArrowheads="1"/>
          </p:cNvSpPr>
          <p:nvPr>
            <p:ph type="body"/>
          </p:nvPr>
        </p:nvSpPr>
        <p:spPr bwMode="auto">
          <a:noFill/>
        </p:spPr>
        <p:txBody>
          <a:bodyPr wrap="square" lIns="90360" tIns="44280" rIns="90360" bIns="44280" numCol="1" anchor="t" anchorCtr="0" compatLnSpc="1">
            <a:prstTxWarp prst="textNoShape">
              <a:avLst/>
            </a:prstTxWarp>
          </a:bodyPr>
          <a:lstStyle/>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Slide level: 1 and 2</a:t>
            </a:r>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The following details can be added:</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lease payments exclude costs for services such as insurance and maintenance</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the straight line basis is used to recognise lease expense unless another systematic basis is representative of the time pattern of the user’s benefit, even if payments are not made on that basis.</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978" name="Text Box 2"/>
          <p:cNvSpPr txBox="1">
            <a:spLocks noChangeArrowheads="1"/>
          </p:cNvSpPr>
          <p:nvPr/>
        </p:nvSpPr>
        <p:spPr bwMode="auto">
          <a:xfrm>
            <a:off x="2209800" y="357188"/>
            <a:ext cx="2319338" cy="1625600"/>
          </a:xfrm>
          <a:prstGeom prst="rect">
            <a:avLst/>
          </a:prstGeom>
          <a:solidFill>
            <a:srgbClr val="FFFFFF"/>
          </a:solidFill>
          <a:ln w="9525">
            <a:solidFill>
              <a:srgbClr val="000000"/>
            </a:solidFill>
            <a:miter lim="800000"/>
            <a:headEnd/>
            <a:tailEnd/>
          </a:ln>
        </p:spPr>
        <p:txBody>
          <a:bodyPr wrap="none" anchor="ctr"/>
          <a:lstStyle/>
          <a:p>
            <a:pPr eaLnBrk="1" hangingPunct="1"/>
            <a:endParaRPr lang="el-GR" altLang="el-GR">
              <a:latin typeface="Calibri" pitchFamily="34" charset="0"/>
            </a:endParaRPr>
          </a:p>
        </p:txBody>
      </p:sp>
      <p:sp>
        <p:nvSpPr>
          <p:cNvPr id="126979" name="Text Box 3"/>
          <p:cNvSpPr>
            <a:spLocks noGrp="1" noChangeArrowheads="1"/>
          </p:cNvSpPr>
          <p:nvPr>
            <p:ph type="body"/>
          </p:nvPr>
        </p:nvSpPr>
        <p:spPr bwMode="auto">
          <a:xfrm>
            <a:off x="914400" y="2281238"/>
            <a:ext cx="5486400" cy="6451600"/>
          </a:xfrm>
          <a:noFill/>
        </p:spPr>
        <p:txBody>
          <a:bodyPr wrap="square" lIns="90360" tIns="44280" rIns="90360" bIns="44280" numCol="1" anchor="t" anchorCtr="0" compatLnSpc="1">
            <a:prstTxWarp prst="textNoShape">
              <a:avLst/>
            </a:prstTxWarp>
          </a:bodyPr>
          <a:lstStyle/>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Slide level: 1 and 2</a:t>
            </a:r>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a:t>
            </a:r>
            <a:r>
              <a:rPr lang="en-GB" altLang="el-GR" b="1" smtClean="0"/>
              <a:t>Explain to the participants why assets held under a finance lease are recognised as receivables in the lessor’s F/S</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Q</a:t>
            </a:r>
            <a:r>
              <a:rPr lang="en-GB" altLang="el-GR" smtClean="0"/>
              <a:t>: Why are assets held under finance lease recognised as receivables in the lessor’s balance sheet?</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A</a:t>
            </a:r>
            <a:r>
              <a:rPr lang="en-GB" altLang="el-GR" smtClean="0"/>
              <a:t>: Under a finance lease, substantially all the risks and rewards incident to ownership are transferred from the lessor to the lessee. The substance of the transaction is thus that the lessor has disposed of the rights associated with ownership in return for a stream of rental receipts.</a:t>
            </a:r>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 The receivable is recognised at an amount equal to the net investment in the lease. Lease rent receivable is allocated as part repayment of the investment (which reduces the carrying amount of net investment) and part finance income.</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Slide level 2</a:t>
            </a:r>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 Give to the participants some more details about the method for allocating finance income</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The method used is called the “net investment method” or “actuarial before tax method”. </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It consists in recognising the finance lease income based on a pattern reflecting a constant periodic rate of return on the lessor’s net investment outstanding in respect of the finance lease.</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At each balance sheet date, the net investment in the lease may be reconciled as follows:</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Gross rentals receivable future		 x</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Less: finance income allocated to future periods	</a:t>
            </a:r>
            <a:r>
              <a:rPr lang="en-GB" altLang="el-GR" u="sng" smtClean="0"/>
              <a:t>(x)</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Net investment in leases			 x</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 Treatment for initial direct costs</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Initial direct costs, such as commissions and legal fees, are often incurred by lessors in negotiating and arranging a lease.</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They may either be recognised immediately as expenses, or allocated against finance income over the lease term.</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9026" name="Text Box 2"/>
          <p:cNvSpPr txBox="1">
            <a:spLocks noChangeArrowheads="1"/>
          </p:cNvSpPr>
          <p:nvPr/>
        </p:nvSpPr>
        <p:spPr bwMode="auto">
          <a:xfrm>
            <a:off x="2270125" y="357188"/>
            <a:ext cx="2317750" cy="1625600"/>
          </a:xfrm>
          <a:prstGeom prst="rect">
            <a:avLst/>
          </a:prstGeom>
          <a:solidFill>
            <a:srgbClr val="FFFFFF"/>
          </a:solidFill>
          <a:ln w="9525">
            <a:solidFill>
              <a:srgbClr val="000000"/>
            </a:solidFill>
            <a:miter lim="800000"/>
            <a:headEnd/>
            <a:tailEnd/>
          </a:ln>
        </p:spPr>
        <p:txBody>
          <a:bodyPr wrap="none" anchor="ctr"/>
          <a:lstStyle/>
          <a:p>
            <a:pPr eaLnBrk="1" hangingPunct="1"/>
            <a:endParaRPr lang="el-GR" altLang="el-GR">
              <a:latin typeface="Calibri" pitchFamily="34" charset="0"/>
            </a:endParaRPr>
          </a:p>
        </p:txBody>
      </p:sp>
      <p:sp>
        <p:nvSpPr>
          <p:cNvPr id="129027" name="Text Box 3"/>
          <p:cNvSpPr>
            <a:spLocks noGrp="1" noChangeArrowheads="1"/>
          </p:cNvSpPr>
          <p:nvPr>
            <p:ph type="body"/>
          </p:nvPr>
        </p:nvSpPr>
        <p:spPr bwMode="auto">
          <a:xfrm>
            <a:off x="914400" y="2281238"/>
            <a:ext cx="5105400" cy="6591300"/>
          </a:xfrm>
          <a:noFill/>
        </p:spPr>
        <p:txBody>
          <a:bodyPr wrap="square" lIns="90360" tIns="44280" rIns="90360" bIns="44280" numCol="1" anchor="t" anchorCtr="0" compatLnSpc="1">
            <a:prstTxWarp prst="textNoShape">
              <a:avLst/>
            </a:prstTxWarp>
          </a:bodyPr>
          <a:lstStyle/>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b="1" smtClean="0"/>
              <a:t>Slide level: 2 only (not for level 1)</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Manufacturers or dealer lessors should recognise selling profit or loss in income for the period, in accordance with the policy followed by the enterprise for outright sales.  If artificially low rates of interest are quoted, selling profit should be restricted to that which would apply if a commercial rate of interest were charged.  Initial direct costs should be recognised as an expense in the income statement at the inception of the lease. (IAS 17.34)</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Manufacturers or dealers often offer to customers the choice of either buying or leasing an asset.  A finance lease of an asset by a manufacturer or dealer lessor gives rise to two types of income:</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(a) the profit or loss equivalent to the profit or loss resulting from an outright sale of the asset being leased, at normal selling prices, reflecting any applicable volume or trade discounts; and </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(b) the finance income over the lease term. (IAS 17.35)</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The sales revenue recorded at the commencement of a finance lease term by a manufacturer or dealer lessor is the fair value of the asset, or, if lower, the present value of the minimum lease payments accruing to the lessor, computed at a commercial rate of interest.  The cost of sale recognised at the commencement of the lease term is the cost, or carrying amount if different, of the leased property less the present value of the unguaranted residual value.  The difference between the sales revenue and the cost of sale is the selling profit, which is recognised in accordance with the policy followed by the enterprise for sales. (IAS 17.36)</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Manufacturers or dealer lessors sometimes quote artificially lows rates of interest in order to attract customers.  The use of such a rate would result in an excessive portion of the total income from the transaction being recognised at the time of sale.  If artificially low rates of interest are quoted, selling profit would be restricted to that which would apply if a commercial rate of interest were charged. (IAS 17.37)</a:t>
            </a:r>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l-GR" smtClean="0"/>
          </a:p>
          <a:p>
            <a:pPr defTabSz="449263"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mtClean="0"/>
              <a:t>Initial direct costs are recognised as an expense at the commencement of the lease term because they are mainly related to earning the manufacturer’s or dealer’s selling profit. (IAS 17.38)</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638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16388" name="3 - Θέση αριθμού διαφάνειας"/>
          <p:cNvSpPr>
            <a:spLocks noGrp="1"/>
          </p:cNvSpPr>
          <p:nvPr>
            <p:ph type="sldNum" sz="quarter" idx="5"/>
          </p:nvPr>
        </p:nvSpPr>
        <p:spPr bwMode="auto">
          <a:noFill/>
          <a:ln>
            <a:miter lim="800000"/>
            <a:headEnd/>
            <a:tailEnd/>
          </a:ln>
        </p:spPr>
        <p:txBody>
          <a:bodyPr/>
          <a:lstStyle/>
          <a:p>
            <a:fld id="{9AA55BAB-6333-42F2-933A-511E8F43ED98}" type="slidenum">
              <a:rPr lang="el-GR" altLang="el-GR"/>
              <a:pPr/>
              <a:t>7</a:t>
            </a:fld>
            <a:endParaRPr lang="el-GR" alt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84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18436" name="3 - Θέση αριθμού διαφάνειας"/>
          <p:cNvSpPr>
            <a:spLocks noGrp="1"/>
          </p:cNvSpPr>
          <p:nvPr>
            <p:ph type="sldNum" sz="quarter" idx="5"/>
          </p:nvPr>
        </p:nvSpPr>
        <p:spPr bwMode="auto">
          <a:noFill/>
          <a:ln>
            <a:miter lim="800000"/>
            <a:headEnd/>
            <a:tailEnd/>
          </a:ln>
        </p:spPr>
        <p:txBody>
          <a:bodyPr/>
          <a:lstStyle/>
          <a:p>
            <a:fld id="{624B84D3-FB8B-4D5B-9BA2-07B8E8EC9CC5}" type="slidenum">
              <a:rPr lang="el-GR" altLang="el-GR"/>
              <a:pPr/>
              <a:t>8</a:t>
            </a:fld>
            <a:endParaRPr lang="el-GR" alt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0484" name="3 - Θέση αριθμού διαφάνειας"/>
          <p:cNvSpPr>
            <a:spLocks noGrp="1"/>
          </p:cNvSpPr>
          <p:nvPr>
            <p:ph type="sldNum" sz="quarter" idx="5"/>
          </p:nvPr>
        </p:nvSpPr>
        <p:spPr bwMode="auto">
          <a:noFill/>
          <a:ln>
            <a:miter lim="800000"/>
            <a:headEnd/>
            <a:tailEnd/>
          </a:ln>
        </p:spPr>
        <p:txBody>
          <a:bodyPr/>
          <a:lstStyle/>
          <a:p>
            <a:fld id="{7AC3E9AD-F516-421E-B6D7-C0ECAAF51D3B}" type="slidenum">
              <a:rPr lang="el-GR" altLang="el-GR"/>
              <a:pPr/>
              <a:t>9</a:t>
            </a:fld>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pPr>
              <a:defRPr/>
            </a:pPr>
            <a:fld id="{2A675ED3-1AA2-4E14-ACE0-909C9E93D6E8}" type="datetimeFigureOut">
              <a:rPr lang="el-GR" altLang="el-GR" smtClean="0"/>
              <a:pPr>
                <a:defRPr/>
              </a:pPr>
              <a:t>30/5/2017</a:t>
            </a:fld>
            <a:endParaRPr lang="el-GR" altLang="el-GR"/>
          </a:p>
        </p:txBody>
      </p:sp>
      <p:sp>
        <p:nvSpPr>
          <p:cNvPr id="5" name="Θέση υποσέλιδου 4"/>
          <p:cNvSpPr>
            <a:spLocks noGrp="1"/>
          </p:cNvSpPr>
          <p:nvPr>
            <p:ph type="ftr" sz="quarter" idx="11"/>
          </p:nvPr>
        </p:nvSpPr>
        <p:spPr/>
        <p:txBody>
          <a:bodyPr/>
          <a:lstStyle/>
          <a:p>
            <a:pPr>
              <a:defRPr/>
            </a:pPr>
            <a:endParaRPr lang="el-GR" altLang="el-GR"/>
          </a:p>
        </p:txBody>
      </p:sp>
      <p:sp>
        <p:nvSpPr>
          <p:cNvPr id="6" name="Θέση αριθμού διαφάνειας 5"/>
          <p:cNvSpPr>
            <a:spLocks noGrp="1"/>
          </p:cNvSpPr>
          <p:nvPr>
            <p:ph type="sldNum" sz="quarter" idx="12"/>
          </p:nvPr>
        </p:nvSpPr>
        <p:spPr/>
        <p:txBody>
          <a:bodyPr/>
          <a:lstStyle/>
          <a:p>
            <a:fld id="{97D7D20D-0C89-4541-8390-D6BC0AB41F1B}" type="slidenum">
              <a:rPr lang="el-GR" altLang="el-GR" smtClean="0"/>
              <a:pPr/>
              <a:t>‹#›</a:t>
            </a:fld>
            <a:endParaRPr lang="el-GR" altLang="el-GR"/>
          </a:p>
        </p:txBody>
      </p:sp>
    </p:spTree>
    <p:extLst>
      <p:ext uri="{BB962C8B-B14F-4D97-AF65-F5344CB8AC3E}">
        <p14:creationId xmlns:p14="http://schemas.microsoft.com/office/powerpoint/2010/main" val="2995956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a:defRPr/>
            </a:pPr>
            <a:fld id="{3AFA473C-4986-4F8F-BFDB-BF9A7088F27A}" type="datetimeFigureOut">
              <a:rPr lang="el-GR" altLang="el-GR" smtClean="0"/>
              <a:pPr>
                <a:defRPr/>
              </a:pPr>
              <a:t>30/5/2017</a:t>
            </a:fld>
            <a:endParaRPr lang="el-GR" altLang="el-GR"/>
          </a:p>
        </p:txBody>
      </p:sp>
      <p:sp>
        <p:nvSpPr>
          <p:cNvPr id="5" name="Θέση υποσέλιδου 4"/>
          <p:cNvSpPr>
            <a:spLocks noGrp="1"/>
          </p:cNvSpPr>
          <p:nvPr>
            <p:ph type="ftr" sz="quarter" idx="11"/>
          </p:nvPr>
        </p:nvSpPr>
        <p:spPr/>
        <p:txBody>
          <a:bodyPr/>
          <a:lstStyle/>
          <a:p>
            <a:pPr>
              <a:defRPr/>
            </a:pPr>
            <a:endParaRPr lang="el-GR" altLang="el-GR"/>
          </a:p>
        </p:txBody>
      </p:sp>
      <p:sp>
        <p:nvSpPr>
          <p:cNvPr id="6" name="Θέση αριθμού διαφάνειας 5"/>
          <p:cNvSpPr>
            <a:spLocks noGrp="1"/>
          </p:cNvSpPr>
          <p:nvPr>
            <p:ph type="sldNum" sz="quarter" idx="12"/>
          </p:nvPr>
        </p:nvSpPr>
        <p:spPr/>
        <p:txBody>
          <a:bodyPr/>
          <a:lstStyle/>
          <a:p>
            <a:fld id="{C79BB778-75C0-4A79-A29F-5A644D7D720F}" type="slidenum">
              <a:rPr lang="el-GR" altLang="el-GR" smtClean="0"/>
              <a:pPr/>
              <a:t>‹#›</a:t>
            </a:fld>
            <a:endParaRPr lang="el-GR" altLang="el-GR"/>
          </a:p>
        </p:txBody>
      </p:sp>
    </p:spTree>
    <p:extLst>
      <p:ext uri="{BB962C8B-B14F-4D97-AF65-F5344CB8AC3E}">
        <p14:creationId xmlns:p14="http://schemas.microsoft.com/office/powerpoint/2010/main" val="322366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a:defRPr/>
            </a:pPr>
            <a:fld id="{B2797262-201B-44F4-9990-C2C4C1358A59}" type="datetimeFigureOut">
              <a:rPr lang="el-GR" altLang="el-GR" smtClean="0"/>
              <a:pPr>
                <a:defRPr/>
              </a:pPr>
              <a:t>30/5/2017</a:t>
            </a:fld>
            <a:endParaRPr lang="el-GR" altLang="el-GR"/>
          </a:p>
        </p:txBody>
      </p:sp>
      <p:sp>
        <p:nvSpPr>
          <p:cNvPr id="5" name="Θέση υποσέλιδου 4"/>
          <p:cNvSpPr>
            <a:spLocks noGrp="1"/>
          </p:cNvSpPr>
          <p:nvPr>
            <p:ph type="ftr" sz="quarter" idx="11"/>
          </p:nvPr>
        </p:nvSpPr>
        <p:spPr/>
        <p:txBody>
          <a:bodyPr/>
          <a:lstStyle/>
          <a:p>
            <a:pPr>
              <a:defRPr/>
            </a:pPr>
            <a:endParaRPr lang="el-GR" altLang="el-GR"/>
          </a:p>
        </p:txBody>
      </p:sp>
      <p:sp>
        <p:nvSpPr>
          <p:cNvPr id="6" name="Θέση αριθμού διαφάνειας 5"/>
          <p:cNvSpPr>
            <a:spLocks noGrp="1"/>
          </p:cNvSpPr>
          <p:nvPr>
            <p:ph type="sldNum" sz="quarter" idx="12"/>
          </p:nvPr>
        </p:nvSpPr>
        <p:spPr/>
        <p:txBody>
          <a:bodyPr/>
          <a:lstStyle/>
          <a:p>
            <a:fld id="{9C371B9A-1722-4C94-B0D0-F513FF05EC84}" type="slidenum">
              <a:rPr lang="el-GR" altLang="el-GR" smtClean="0"/>
              <a:pPr/>
              <a:t>‹#›</a:t>
            </a:fld>
            <a:endParaRPr lang="el-GR" altLang="el-GR"/>
          </a:p>
        </p:txBody>
      </p:sp>
    </p:spTree>
    <p:extLst>
      <p:ext uri="{BB962C8B-B14F-4D97-AF65-F5344CB8AC3E}">
        <p14:creationId xmlns:p14="http://schemas.microsoft.com/office/powerpoint/2010/main" val="227532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a:defRPr/>
            </a:pPr>
            <a:fld id="{7CE42DA4-78D1-4065-99EB-7708DF0EFB89}" type="datetimeFigureOut">
              <a:rPr lang="el-GR" altLang="el-GR" smtClean="0"/>
              <a:pPr>
                <a:defRPr/>
              </a:pPr>
              <a:t>30/5/2017</a:t>
            </a:fld>
            <a:endParaRPr lang="el-GR" altLang="el-GR"/>
          </a:p>
        </p:txBody>
      </p:sp>
      <p:sp>
        <p:nvSpPr>
          <p:cNvPr id="5" name="Θέση υποσέλιδου 4"/>
          <p:cNvSpPr>
            <a:spLocks noGrp="1"/>
          </p:cNvSpPr>
          <p:nvPr>
            <p:ph type="ftr" sz="quarter" idx="11"/>
          </p:nvPr>
        </p:nvSpPr>
        <p:spPr/>
        <p:txBody>
          <a:bodyPr/>
          <a:lstStyle/>
          <a:p>
            <a:pPr>
              <a:defRPr/>
            </a:pPr>
            <a:endParaRPr lang="el-GR" altLang="el-GR"/>
          </a:p>
        </p:txBody>
      </p:sp>
      <p:sp>
        <p:nvSpPr>
          <p:cNvPr id="6" name="Θέση αριθμού διαφάνειας 5"/>
          <p:cNvSpPr>
            <a:spLocks noGrp="1"/>
          </p:cNvSpPr>
          <p:nvPr>
            <p:ph type="sldNum" sz="quarter" idx="12"/>
          </p:nvPr>
        </p:nvSpPr>
        <p:spPr/>
        <p:txBody>
          <a:bodyPr/>
          <a:lstStyle/>
          <a:p>
            <a:fld id="{8A805543-55A6-491B-87DD-F259F691864F}" type="slidenum">
              <a:rPr lang="el-GR" altLang="el-GR" smtClean="0"/>
              <a:pPr/>
              <a:t>‹#›</a:t>
            </a:fld>
            <a:endParaRPr lang="el-GR" altLang="el-GR"/>
          </a:p>
        </p:txBody>
      </p:sp>
    </p:spTree>
    <p:extLst>
      <p:ext uri="{BB962C8B-B14F-4D97-AF65-F5344CB8AC3E}">
        <p14:creationId xmlns:p14="http://schemas.microsoft.com/office/powerpoint/2010/main" val="2339486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pPr>
              <a:defRPr/>
            </a:pPr>
            <a:fld id="{C702734A-91E1-4585-814B-A54B06D0911B}" type="datetimeFigureOut">
              <a:rPr lang="el-GR" altLang="el-GR" smtClean="0"/>
              <a:pPr>
                <a:defRPr/>
              </a:pPr>
              <a:t>30/5/2017</a:t>
            </a:fld>
            <a:endParaRPr lang="el-GR" altLang="el-GR"/>
          </a:p>
        </p:txBody>
      </p:sp>
      <p:sp>
        <p:nvSpPr>
          <p:cNvPr id="5" name="Θέση υποσέλιδου 4"/>
          <p:cNvSpPr>
            <a:spLocks noGrp="1"/>
          </p:cNvSpPr>
          <p:nvPr>
            <p:ph type="ftr" sz="quarter" idx="11"/>
          </p:nvPr>
        </p:nvSpPr>
        <p:spPr/>
        <p:txBody>
          <a:bodyPr/>
          <a:lstStyle/>
          <a:p>
            <a:pPr>
              <a:defRPr/>
            </a:pPr>
            <a:endParaRPr lang="el-GR" altLang="el-GR"/>
          </a:p>
        </p:txBody>
      </p:sp>
      <p:sp>
        <p:nvSpPr>
          <p:cNvPr id="6" name="Θέση αριθμού διαφάνειας 5"/>
          <p:cNvSpPr>
            <a:spLocks noGrp="1"/>
          </p:cNvSpPr>
          <p:nvPr>
            <p:ph type="sldNum" sz="quarter" idx="12"/>
          </p:nvPr>
        </p:nvSpPr>
        <p:spPr/>
        <p:txBody>
          <a:bodyPr/>
          <a:lstStyle/>
          <a:p>
            <a:fld id="{C1CE5632-CB38-4CA9-B9E0-5BB772BD40B3}" type="slidenum">
              <a:rPr lang="el-GR" altLang="el-GR" smtClean="0"/>
              <a:pPr/>
              <a:t>‹#›</a:t>
            </a:fld>
            <a:endParaRPr lang="el-GR" altLang="el-GR"/>
          </a:p>
        </p:txBody>
      </p:sp>
    </p:spTree>
    <p:extLst>
      <p:ext uri="{BB962C8B-B14F-4D97-AF65-F5344CB8AC3E}">
        <p14:creationId xmlns:p14="http://schemas.microsoft.com/office/powerpoint/2010/main" val="3901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pPr>
              <a:defRPr/>
            </a:pPr>
            <a:fld id="{0E3C8468-DA92-4866-855D-AD1C945AC297}" type="datetimeFigureOut">
              <a:rPr lang="el-GR" altLang="el-GR" smtClean="0"/>
              <a:pPr>
                <a:defRPr/>
              </a:pPr>
              <a:t>30/5/2017</a:t>
            </a:fld>
            <a:endParaRPr lang="el-GR" altLang="el-GR"/>
          </a:p>
        </p:txBody>
      </p:sp>
      <p:sp>
        <p:nvSpPr>
          <p:cNvPr id="6" name="Θέση υποσέλιδου 5"/>
          <p:cNvSpPr>
            <a:spLocks noGrp="1"/>
          </p:cNvSpPr>
          <p:nvPr>
            <p:ph type="ftr" sz="quarter" idx="11"/>
          </p:nvPr>
        </p:nvSpPr>
        <p:spPr/>
        <p:txBody>
          <a:bodyPr/>
          <a:lstStyle/>
          <a:p>
            <a:pPr>
              <a:defRPr/>
            </a:pPr>
            <a:endParaRPr lang="el-GR" altLang="el-GR"/>
          </a:p>
        </p:txBody>
      </p:sp>
      <p:sp>
        <p:nvSpPr>
          <p:cNvPr id="7" name="Θέση αριθμού διαφάνειας 6"/>
          <p:cNvSpPr>
            <a:spLocks noGrp="1"/>
          </p:cNvSpPr>
          <p:nvPr>
            <p:ph type="sldNum" sz="quarter" idx="12"/>
          </p:nvPr>
        </p:nvSpPr>
        <p:spPr/>
        <p:txBody>
          <a:bodyPr/>
          <a:lstStyle/>
          <a:p>
            <a:fld id="{B203694E-74F7-4615-89A4-C3D6DFE7EBDB}" type="slidenum">
              <a:rPr lang="el-GR" altLang="el-GR" smtClean="0"/>
              <a:pPr/>
              <a:t>‹#›</a:t>
            </a:fld>
            <a:endParaRPr lang="el-GR" altLang="el-GR"/>
          </a:p>
        </p:txBody>
      </p:sp>
    </p:spTree>
    <p:extLst>
      <p:ext uri="{BB962C8B-B14F-4D97-AF65-F5344CB8AC3E}">
        <p14:creationId xmlns:p14="http://schemas.microsoft.com/office/powerpoint/2010/main" val="1435239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pPr>
              <a:defRPr/>
            </a:pPr>
            <a:fld id="{B0DAEE8B-F380-4587-9C4A-1796C41F09DC}" type="datetimeFigureOut">
              <a:rPr lang="el-GR" altLang="el-GR" smtClean="0"/>
              <a:pPr>
                <a:defRPr/>
              </a:pPr>
              <a:t>30/5/2017</a:t>
            </a:fld>
            <a:endParaRPr lang="el-GR" altLang="el-GR"/>
          </a:p>
        </p:txBody>
      </p:sp>
      <p:sp>
        <p:nvSpPr>
          <p:cNvPr id="8" name="Θέση υποσέλιδου 7"/>
          <p:cNvSpPr>
            <a:spLocks noGrp="1"/>
          </p:cNvSpPr>
          <p:nvPr>
            <p:ph type="ftr" sz="quarter" idx="11"/>
          </p:nvPr>
        </p:nvSpPr>
        <p:spPr/>
        <p:txBody>
          <a:bodyPr/>
          <a:lstStyle/>
          <a:p>
            <a:pPr>
              <a:defRPr/>
            </a:pPr>
            <a:endParaRPr lang="el-GR" altLang="el-GR"/>
          </a:p>
        </p:txBody>
      </p:sp>
      <p:sp>
        <p:nvSpPr>
          <p:cNvPr id="9" name="Θέση αριθμού διαφάνειας 8"/>
          <p:cNvSpPr>
            <a:spLocks noGrp="1"/>
          </p:cNvSpPr>
          <p:nvPr>
            <p:ph type="sldNum" sz="quarter" idx="12"/>
          </p:nvPr>
        </p:nvSpPr>
        <p:spPr/>
        <p:txBody>
          <a:bodyPr/>
          <a:lstStyle/>
          <a:p>
            <a:fld id="{3475500F-319B-4FFA-B6E4-104E26BC8C95}" type="slidenum">
              <a:rPr lang="el-GR" altLang="el-GR" smtClean="0"/>
              <a:pPr/>
              <a:t>‹#›</a:t>
            </a:fld>
            <a:endParaRPr lang="el-GR" altLang="el-GR"/>
          </a:p>
        </p:txBody>
      </p:sp>
    </p:spTree>
    <p:extLst>
      <p:ext uri="{BB962C8B-B14F-4D97-AF65-F5344CB8AC3E}">
        <p14:creationId xmlns:p14="http://schemas.microsoft.com/office/powerpoint/2010/main" val="72609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pPr>
              <a:defRPr/>
            </a:pPr>
            <a:fld id="{E3D6D69D-D967-4D65-898D-A0DD3B358299}" type="datetimeFigureOut">
              <a:rPr lang="el-GR" altLang="el-GR" smtClean="0"/>
              <a:pPr>
                <a:defRPr/>
              </a:pPr>
              <a:t>30/5/2017</a:t>
            </a:fld>
            <a:endParaRPr lang="el-GR" altLang="el-GR"/>
          </a:p>
        </p:txBody>
      </p:sp>
      <p:sp>
        <p:nvSpPr>
          <p:cNvPr id="4" name="Θέση υποσέλιδου 3"/>
          <p:cNvSpPr>
            <a:spLocks noGrp="1"/>
          </p:cNvSpPr>
          <p:nvPr>
            <p:ph type="ftr" sz="quarter" idx="11"/>
          </p:nvPr>
        </p:nvSpPr>
        <p:spPr/>
        <p:txBody>
          <a:bodyPr/>
          <a:lstStyle/>
          <a:p>
            <a:pPr>
              <a:defRPr/>
            </a:pPr>
            <a:endParaRPr lang="el-GR" altLang="el-GR"/>
          </a:p>
        </p:txBody>
      </p:sp>
      <p:sp>
        <p:nvSpPr>
          <p:cNvPr id="5" name="Θέση αριθμού διαφάνειας 4"/>
          <p:cNvSpPr>
            <a:spLocks noGrp="1"/>
          </p:cNvSpPr>
          <p:nvPr>
            <p:ph type="sldNum" sz="quarter" idx="12"/>
          </p:nvPr>
        </p:nvSpPr>
        <p:spPr/>
        <p:txBody>
          <a:bodyPr/>
          <a:lstStyle/>
          <a:p>
            <a:fld id="{317987B7-9C34-478E-A8F8-6248670499FE}" type="slidenum">
              <a:rPr lang="el-GR" altLang="el-GR" smtClean="0"/>
              <a:pPr/>
              <a:t>‹#›</a:t>
            </a:fld>
            <a:endParaRPr lang="el-GR" altLang="el-GR"/>
          </a:p>
        </p:txBody>
      </p:sp>
    </p:spTree>
    <p:extLst>
      <p:ext uri="{BB962C8B-B14F-4D97-AF65-F5344CB8AC3E}">
        <p14:creationId xmlns:p14="http://schemas.microsoft.com/office/powerpoint/2010/main" val="1659554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a:defRPr/>
            </a:pPr>
            <a:fld id="{4562CB7C-39F5-47A9-8E08-944AD9012E5F}" type="datetimeFigureOut">
              <a:rPr lang="el-GR" altLang="el-GR" smtClean="0"/>
              <a:pPr>
                <a:defRPr/>
              </a:pPr>
              <a:t>30/5/2017</a:t>
            </a:fld>
            <a:endParaRPr lang="el-GR" altLang="el-GR"/>
          </a:p>
        </p:txBody>
      </p:sp>
      <p:sp>
        <p:nvSpPr>
          <p:cNvPr id="3" name="Θέση υποσέλιδου 2"/>
          <p:cNvSpPr>
            <a:spLocks noGrp="1"/>
          </p:cNvSpPr>
          <p:nvPr>
            <p:ph type="ftr" sz="quarter" idx="11"/>
          </p:nvPr>
        </p:nvSpPr>
        <p:spPr/>
        <p:txBody>
          <a:bodyPr/>
          <a:lstStyle/>
          <a:p>
            <a:pPr>
              <a:defRPr/>
            </a:pPr>
            <a:endParaRPr lang="el-GR" altLang="el-GR"/>
          </a:p>
        </p:txBody>
      </p:sp>
      <p:sp>
        <p:nvSpPr>
          <p:cNvPr id="4" name="Θέση αριθμού διαφάνειας 3"/>
          <p:cNvSpPr>
            <a:spLocks noGrp="1"/>
          </p:cNvSpPr>
          <p:nvPr>
            <p:ph type="sldNum" sz="quarter" idx="12"/>
          </p:nvPr>
        </p:nvSpPr>
        <p:spPr/>
        <p:txBody>
          <a:bodyPr/>
          <a:lstStyle/>
          <a:p>
            <a:fld id="{76B969DC-3811-4485-845F-1949197DD689}" type="slidenum">
              <a:rPr lang="el-GR" altLang="el-GR" smtClean="0"/>
              <a:pPr/>
              <a:t>‹#›</a:t>
            </a:fld>
            <a:endParaRPr lang="el-GR" altLang="el-GR"/>
          </a:p>
        </p:txBody>
      </p:sp>
    </p:spTree>
    <p:extLst>
      <p:ext uri="{BB962C8B-B14F-4D97-AF65-F5344CB8AC3E}">
        <p14:creationId xmlns:p14="http://schemas.microsoft.com/office/powerpoint/2010/main" val="310322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a:defRPr/>
            </a:pPr>
            <a:fld id="{EF38B045-EC90-4705-A6CF-613DC8AA656D}" type="datetimeFigureOut">
              <a:rPr lang="el-GR" altLang="el-GR" smtClean="0"/>
              <a:pPr>
                <a:defRPr/>
              </a:pPr>
              <a:t>30/5/2017</a:t>
            </a:fld>
            <a:endParaRPr lang="el-GR" altLang="el-GR"/>
          </a:p>
        </p:txBody>
      </p:sp>
      <p:sp>
        <p:nvSpPr>
          <p:cNvPr id="6" name="Θέση υποσέλιδου 5"/>
          <p:cNvSpPr>
            <a:spLocks noGrp="1"/>
          </p:cNvSpPr>
          <p:nvPr>
            <p:ph type="ftr" sz="quarter" idx="11"/>
          </p:nvPr>
        </p:nvSpPr>
        <p:spPr/>
        <p:txBody>
          <a:bodyPr/>
          <a:lstStyle/>
          <a:p>
            <a:pPr>
              <a:defRPr/>
            </a:pPr>
            <a:endParaRPr lang="el-GR" altLang="el-GR"/>
          </a:p>
        </p:txBody>
      </p:sp>
      <p:sp>
        <p:nvSpPr>
          <p:cNvPr id="7" name="Θέση αριθμού διαφάνειας 6"/>
          <p:cNvSpPr>
            <a:spLocks noGrp="1"/>
          </p:cNvSpPr>
          <p:nvPr>
            <p:ph type="sldNum" sz="quarter" idx="12"/>
          </p:nvPr>
        </p:nvSpPr>
        <p:spPr/>
        <p:txBody>
          <a:bodyPr/>
          <a:lstStyle/>
          <a:p>
            <a:fld id="{AD1A4E33-0EFB-4F87-8913-EF651C2D604B}" type="slidenum">
              <a:rPr lang="el-GR" altLang="el-GR" smtClean="0"/>
              <a:pPr/>
              <a:t>‹#›</a:t>
            </a:fld>
            <a:endParaRPr lang="el-GR" altLang="el-GR"/>
          </a:p>
        </p:txBody>
      </p:sp>
    </p:spTree>
    <p:extLst>
      <p:ext uri="{BB962C8B-B14F-4D97-AF65-F5344CB8AC3E}">
        <p14:creationId xmlns:p14="http://schemas.microsoft.com/office/powerpoint/2010/main" val="339686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a:defRPr/>
            </a:pPr>
            <a:fld id="{9A814370-B1FE-4A66-9F61-672A51E68A39}" type="datetimeFigureOut">
              <a:rPr lang="el-GR" altLang="el-GR" smtClean="0"/>
              <a:pPr>
                <a:defRPr/>
              </a:pPr>
              <a:t>30/5/2017</a:t>
            </a:fld>
            <a:endParaRPr lang="el-GR" altLang="el-GR"/>
          </a:p>
        </p:txBody>
      </p:sp>
      <p:sp>
        <p:nvSpPr>
          <p:cNvPr id="6" name="Θέση υποσέλιδου 5"/>
          <p:cNvSpPr>
            <a:spLocks noGrp="1"/>
          </p:cNvSpPr>
          <p:nvPr>
            <p:ph type="ftr" sz="quarter" idx="11"/>
          </p:nvPr>
        </p:nvSpPr>
        <p:spPr/>
        <p:txBody>
          <a:bodyPr/>
          <a:lstStyle/>
          <a:p>
            <a:pPr>
              <a:defRPr/>
            </a:pPr>
            <a:endParaRPr lang="el-GR" altLang="el-GR"/>
          </a:p>
        </p:txBody>
      </p:sp>
      <p:sp>
        <p:nvSpPr>
          <p:cNvPr id="7" name="Θέση αριθμού διαφάνειας 6"/>
          <p:cNvSpPr>
            <a:spLocks noGrp="1"/>
          </p:cNvSpPr>
          <p:nvPr>
            <p:ph type="sldNum" sz="quarter" idx="12"/>
          </p:nvPr>
        </p:nvSpPr>
        <p:spPr/>
        <p:txBody>
          <a:bodyPr/>
          <a:lstStyle/>
          <a:p>
            <a:fld id="{A6360972-172E-4813-9A22-1AE413EEC4DB}" type="slidenum">
              <a:rPr lang="el-GR" altLang="el-GR" smtClean="0"/>
              <a:pPr/>
              <a:t>‹#›</a:t>
            </a:fld>
            <a:endParaRPr lang="el-GR" altLang="el-GR"/>
          </a:p>
        </p:txBody>
      </p:sp>
    </p:spTree>
    <p:extLst>
      <p:ext uri="{BB962C8B-B14F-4D97-AF65-F5344CB8AC3E}">
        <p14:creationId xmlns:p14="http://schemas.microsoft.com/office/powerpoint/2010/main" val="1637139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CE42DA4-78D1-4065-99EB-7708DF0EFB89}" type="datetimeFigureOut">
              <a:rPr lang="el-GR" altLang="el-GR" smtClean="0"/>
              <a:pPr>
                <a:defRPr/>
              </a:pPr>
              <a:t>30/5/2017</a:t>
            </a:fld>
            <a:endParaRPr lang="el-GR" alt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lt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05543-55A6-491B-87DD-F259F691864F}" type="slidenum">
              <a:rPr lang="el-GR" altLang="el-GR" smtClean="0"/>
              <a:pPr/>
              <a:t>‹#›</a:t>
            </a:fld>
            <a:endParaRPr lang="el-GR" altLang="el-GR"/>
          </a:p>
        </p:txBody>
      </p:sp>
    </p:spTree>
    <p:extLst>
      <p:ext uri="{BB962C8B-B14F-4D97-AF65-F5344CB8AC3E}">
        <p14:creationId xmlns:p14="http://schemas.microsoft.com/office/powerpoint/2010/main" val="384882673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3.wmf"/><Relationship Id="rId4" Type="http://schemas.openxmlformats.org/officeDocument/2006/relationships/oleObject" Target="../embeddings/oleObject4.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3.wmf"/><Relationship Id="rId4"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3.wmf"/><Relationship Id="rId4" Type="http://schemas.openxmlformats.org/officeDocument/2006/relationships/oleObject" Target="../embeddings/oleObject6.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8.bin"/><Relationship Id="rId5" Type="http://schemas.openxmlformats.org/officeDocument/2006/relationships/image" Target="../media/image5.wmf"/><Relationship Id="rId4" Type="http://schemas.openxmlformats.org/officeDocument/2006/relationships/oleObject" Target="../embeddings/oleObject7.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3.wmf"/><Relationship Id="rId4" Type="http://schemas.openxmlformats.org/officeDocument/2006/relationships/oleObject" Target="../embeddings/oleObject9.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3.wmf"/><Relationship Id="rId4" Type="http://schemas.openxmlformats.org/officeDocument/2006/relationships/oleObject" Target="../embeddings/oleObject10.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7" Type="http://schemas.openxmlformats.org/officeDocument/2006/relationships/image" Target="../media/image7.e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12.bin"/><Relationship Id="rId5" Type="http://schemas.openxmlformats.org/officeDocument/2006/relationships/image" Target="../media/image3.wmf"/><Relationship Id="rId4" Type="http://schemas.openxmlformats.org/officeDocument/2006/relationships/oleObject" Target="../embeddings/oleObject11.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image" Target="../media/image8.wmf"/><Relationship Id="rId4" Type="http://schemas.openxmlformats.org/officeDocument/2006/relationships/oleObject" Target="../embeddings/oleObject13.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3.wmf"/><Relationship Id="rId4" Type="http://schemas.openxmlformats.org/officeDocument/2006/relationships/oleObject" Target="../embeddings/oleObject14.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3.wmf"/><Relationship Id="rId4" Type="http://schemas.openxmlformats.org/officeDocument/2006/relationships/oleObject" Target="../embeddings/oleObject15.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3.wmf"/><Relationship Id="rId4" Type="http://schemas.openxmlformats.org/officeDocument/2006/relationships/oleObject" Target="../embeddings/oleObject16.bin"/></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7.xml"/><Relationship Id="rId1" Type="http://schemas.openxmlformats.org/officeDocument/2006/relationships/vmlDrawing" Target="../drawings/vmlDrawing15.vml"/><Relationship Id="rId5" Type="http://schemas.openxmlformats.org/officeDocument/2006/relationships/image" Target="../media/image3.wmf"/><Relationship Id="rId4" Type="http://schemas.openxmlformats.org/officeDocument/2006/relationships/oleObject" Target="../embeddings/oleObject17.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7.xml"/><Relationship Id="rId1" Type="http://schemas.openxmlformats.org/officeDocument/2006/relationships/vmlDrawing" Target="../drawings/vmlDrawing16.vml"/><Relationship Id="rId5" Type="http://schemas.openxmlformats.org/officeDocument/2006/relationships/image" Target="../media/image3.wmf"/><Relationship Id="rId4" Type="http://schemas.openxmlformats.org/officeDocument/2006/relationships/oleObject" Target="../embeddings/oleObject18.bin"/></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7.xml"/><Relationship Id="rId1" Type="http://schemas.openxmlformats.org/officeDocument/2006/relationships/vmlDrawing" Target="../drawings/vmlDrawing17.vml"/><Relationship Id="rId5" Type="http://schemas.openxmlformats.org/officeDocument/2006/relationships/image" Target="../media/image3.wmf"/><Relationship Id="rId4" Type="http://schemas.openxmlformats.org/officeDocument/2006/relationships/oleObject" Target="../embeddings/oleObject19.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7.xml"/><Relationship Id="rId1" Type="http://schemas.openxmlformats.org/officeDocument/2006/relationships/vmlDrawing" Target="../drawings/vmlDrawing18.vml"/><Relationship Id="rId5" Type="http://schemas.openxmlformats.org/officeDocument/2006/relationships/image" Target="../media/image3.wmf"/><Relationship Id="rId4" Type="http://schemas.openxmlformats.org/officeDocument/2006/relationships/oleObject" Target="../embeddings/oleObject20.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7.xml"/><Relationship Id="rId1" Type="http://schemas.openxmlformats.org/officeDocument/2006/relationships/vmlDrawing" Target="../drawings/vmlDrawing19.vml"/><Relationship Id="rId5" Type="http://schemas.openxmlformats.org/officeDocument/2006/relationships/image" Target="../media/image3.wmf"/><Relationship Id="rId4" Type="http://schemas.openxmlformats.org/officeDocument/2006/relationships/oleObject" Target="../embeddings/oleObject2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7.xml"/><Relationship Id="rId1" Type="http://schemas.openxmlformats.org/officeDocument/2006/relationships/vmlDrawing" Target="../drawings/vmlDrawing20.vml"/><Relationship Id="rId5" Type="http://schemas.openxmlformats.org/officeDocument/2006/relationships/image" Target="../media/image3.wmf"/><Relationship Id="rId4" Type="http://schemas.openxmlformats.org/officeDocument/2006/relationships/oleObject" Target="../embeddings/oleObject22.bin"/></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7.xml"/><Relationship Id="rId1" Type="http://schemas.openxmlformats.org/officeDocument/2006/relationships/vmlDrawing" Target="../drawings/vmlDrawing21.vml"/><Relationship Id="rId5" Type="http://schemas.openxmlformats.org/officeDocument/2006/relationships/image" Target="../media/image10.wmf"/><Relationship Id="rId4" Type="http://schemas.openxmlformats.org/officeDocument/2006/relationships/oleObject" Target="../embeddings/oleObject23.bin"/></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7.xml"/><Relationship Id="rId1" Type="http://schemas.openxmlformats.org/officeDocument/2006/relationships/vmlDrawing" Target="../drawings/vmlDrawing22.vml"/><Relationship Id="rId5" Type="http://schemas.openxmlformats.org/officeDocument/2006/relationships/image" Target="../media/image3.wmf"/><Relationship Id="rId4" Type="http://schemas.openxmlformats.org/officeDocument/2006/relationships/oleObject" Target="../embeddings/oleObject24.bin"/></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7.xml"/><Relationship Id="rId1" Type="http://schemas.openxmlformats.org/officeDocument/2006/relationships/vmlDrawing" Target="../drawings/vmlDrawing23.vml"/><Relationship Id="rId5" Type="http://schemas.openxmlformats.org/officeDocument/2006/relationships/image" Target="../media/image3.wmf"/><Relationship Id="rId4" Type="http://schemas.openxmlformats.org/officeDocument/2006/relationships/oleObject" Target="../embeddings/oleObject25.bin"/></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7.xml"/><Relationship Id="rId1" Type="http://schemas.openxmlformats.org/officeDocument/2006/relationships/vmlDrawing" Target="../drawings/vmlDrawing24.vml"/><Relationship Id="rId5" Type="http://schemas.openxmlformats.org/officeDocument/2006/relationships/image" Target="../media/image3.wmf"/><Relationship Id="rId4" Type="http://schemas.openxmlformats.org/officeDocument/2006/relationships/oleObject" Target="../embeddings/oleObject26.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60.xml"/><Relationship Id="rId2" Type="http://schemas.openxmlformats.org/officeDocument/2006/relationships/slideLayout" Target="../slideLayouts/slideLayout7.xml"/><Relationship Id="rId1" Type="http://schemas.openxmlformats.org/officeDocument/2006/relationships/vmlDrawing" Target="../drawings/vmlDrawing25.vml"/><Relationship Id="rId5" Type="http://schemas.openxmlformats.org/officeDocument/2006/relationships/image" Target="../media/image3.wmf"/><Relationship Id="rId4" Type="http://schemas.openxmlformats.org/officeDocument/2006/relationships/oleObject" Target="../embeddings/oleObject27.bin"/></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61.xml"/><Relationship Id="rId2" Type="http://schemas.openxmlformats.org/officeDocument/2006/relationships/slideLayout" Target="../slideLayouts/slideLayout7.xml"/><Relationship Id="rId1" Type="http://schemas.openxmlformats.org/officeDocument/2006/relationships/vmlDrawing" Target="../drawings/vmlDrawing26.vml"/><Relationship Id="rId5" Type="http://schemas.openxmlformats.org/officeDocument/2006/relationships/image" Target="../media/image3.wmf"/><Relationship Id="rId4" Type="http://schemas.openxmlformats.org/officeDocument/2006/relationships/oleObject" Target="../embeddings/oleObject28.bin"/></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62.xml"/><Relationship Id="rId2" Type="http://schemas.openxmlformats.org/officeDocument/2006/relationships/slideLayout" Target="../slideLayouts/slideLayout7.xml"/><Relationship Id="rId1" Type="http://schemas.openxmlformats.org/officeDocument/2006/relationships/vmlDrawing" Target="../drawings/vmlDrawing27.vml"/><Relationship Id="rId5" Type="http://schemas.openxmlformats.org/officeDocument/2006/relationships/image" Target="../media/image3.wmf"/><Relationship Id="rId4" Type="http://schemas.openxmlformats.org/officeDocument/2006/relationships/oleObject" Target="../embeddings/oleObject29.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ctrTitle" idx="4294967295"/>
          </p:nvPr>
        </p:nvSpPr>
        <p:spPr>
          <a:xfrm>
            <a:off x="0" y="2130425"/>
            <a:ext cx="7772400" cy="1470025"/>
          </a:xfrm>
        </p:spPr>
        <p:txBody>
          <a:bodyPr/>
          <a:lstStyle/>
          <a:p>
            <a:pPr eaLnBrk="1" hangingPunct="1">
              <a:defRPr/>
            </a:pPr>
            <a:r>
              <a:rPr lang="el-GR" altLang="el-GR" smtClean="0"/>
              <a:t>Διεθνή Λογιστικά Πρότυπα</a:t>
            </a:r>
          </a:p>
        </p:txBody>
      </p:sp>
      <p:sp>
        <p:nvSpPr>
          <p:cNvPr id="3" name="2 - Υπότιτλος"/>
          <p:cNvSpPr>
            <a:spLocks noGrp="1"/>
          </p:cNvSpPr>
          <p:nvPr>
            <p:ph type="subTitle" idx="4294967295"/>
          </p:nvPr>
        </p:nvSpPr>
        <p:spPr>
          <a:xfrm>
            <a:off x="0" y="3910013"/>
            <a:ext cx="6642100" cy="1712912"/>
          </a:xfrm>
        </p:spPr>
        <p:txBody>
          <a:bodyPr>
            <a:normAutofit/>
          </a:bodyPr>
          <a:lstStyle/>
          <a:p>
            <a:pPr marL="0" indent="0" algn="ctr" eaLnBrk="1" hangingPunct="1">
              <a:buFont typeface="Wingdings" pitchFamily="2" charset="2"/>
              <a:buNone/>
              <a:defRPr/>
            </a:pPr>
            <a:r>
              <a:rPr lang="el-GR" altLang="el-GR" smtClean="0">
                <a:solidFill>
                  <a:srgbClr val="898989"/>
                </a:solidFill>
              </a:rPr>
              <a:t>Συνοπτικά</a:t>
            </a:r>
          </a:p>
          <a:p>
            <a:pPr marL="0" indent="0" algn="ctr" eaLnBrk="1" hangingPunct="1">
              <a:buFont typeface="Wingdings" pitchFamily="2" charset="2"/>
              <a:buNone/>
              <a:defRPr/>
            </a:pPr>
            <a:endParaRPr lang="el-GR" altLang="el-GR" smtClean="0">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3200" b="1" smtClean="0"/>
              <a:t>ΤΑΜΕΙΑΚΕΣ ΡΟΕΣ ΑΠΟ ΧΡΗΜΑΤΟΟΙΚΟΝΟΜΙΚΕΣ ΔΡΑΣΤΗΡΙΟΤΗΤΕΣ</a:t>
            </a:r>
          </a:p>
        </p:txBody>
      </p:sp>
      <p:sp>
        <p:nvSpPr>
          <p:cNvPr id="38915" name="Rectangle 3"/>
          <p:cNvSpPr>
            <a:spLocks noGrp="1" noChangeArrowheads="1"/>
          </p:cNvSpPr>
          <p:nvPr>
            <p:ph type="body" idx="4294967295"/>
          </p:nvPr>
        </p:nvSpPr>
        <p:spPr>
          <a:xfrm>
            <a:off x="0" y="1676400"/>
            <a:ext cx="8540750" cy="4422775"/>
          </a:xfrm>
        </p:spPr>
        <p:txBody>
          <a:bodyPr/>
          <a:lstStyle/>
          <a:p>
            <a:pPr eaLnBrk="1" hangingPunct="1">
              <a:defRPr/>
            </a:pPr>
            <a:endParaRPr lang="el-GR" altLang="el-GR" sz="2800" smtClean="0"/>
          </a:p>
          <a:p>
            <a:pPr eaLnBrk="1" hangingPunct="1">
              <a:buFont typeface="Wingdings" pitchFamily="2" charset="2"/>
              <a:buNone/>
              <a:defRPr/>
            </a:pPr>
            <a:r>
              <a:rPr lang="el-GR" altLang="el-GR" sz="2800" smtClean="0"/>
              <a:t>	Ο</a:t>
            </a:r>
            <a:r>
              <a:rPr lang="el-GR" altLang="el-GR" smtClean="0"/>
              <a:t>ι χρηματοοικονομικές δραστηριότητες  εμφανίζουν κεφάλαια τα οποία προέρχονται από μετόχους και μακροπρόθεσμους δανειστές, επιστροφές και πληρωμές αποδόσεων επί των κεφαλαίων τα οποία έχουν παρασχεθεί στην επιχείρηση</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3200" b="1" smtClean="0"/>
              <a:t>ΤΑΜΕΙΑΚΕΣ ΡΟΕΣ ΑΠΟ ΧΡΗΜΑΤΟΟΙΚΟΝΟΜΙΚΕΣ ΔΡΑΣΤΗΡΙΟΤΗΤΕΣ</a:t>
            </a:r>
          </a:p>
        </p:txBody>
      </p:sp>
      <p:sp>
        <p:nvSpPr>
          <p:cNvPr id="39939" name="Rectangle 3"/>
          <p:cNvSpPr>
            <a:spLocks noGrp="1" noChangeArrowheads="1"/>
          </p:cNvSpPr>
          <p:nvPr>
            <p:ph type="body" idx="4294967295"/>
          </p:nvPr>
        </p:nvSpPr>
        <p:spPr>
          <a:xfrm>
            <a:off x="0" y="1676400"/>
            <a:ext cx="8540750" cy="4422775"/>
          </a:xfrm>
        </p:spPr>
        <p:txBody>
          <a:bodyPr/>
          <a:lstStyle/>
          <a:p>
            <a:pPr marL="609600" indent="-609600" eaLnBrk="1" hangingPunct="1">
              <a:defRPr/>
            </a:pPr>
            <a:r>
              <a:rPr lang="el-GR" altLang="el-GR" b="1" smtClean="0"/>
              <a:t>ΕΙΣΡΟΕΣ</a:t>
            </a:r>
            <a:endParaRPr lang="el-GR" altLang="el-GR" smtClean="0"/>
          </a:p>
          <a:p>
            <a:pPr marL="990600" lvl="1" indent="-533400" eaLnBrk="1" hangingPunct="1">
              <a:defRPr/>
            </a:pPr>
            <a:r>
              <a:rPr lang="el-GR" altLang="el-GR" smtClean="0"/>
              <a:t>ΕΙΣΠΡΑΞΕΙΣ ΑΠΟ ΑΥΞΗΣΗ ΜΕΤΟΧΙΚΟΥ ΚΕΦΑΛΑΙΟΥ ΜΕ ΜΕΤΡΗΤΑ </a:t>
            </a:r>
          </a:p>
          <a:p>
            <a:pPr marL="990600" lvl="1" indent="-533400" eaLnBrk="1" hangingPunct="1">
              <a:defRPr/>
            </a:pPr>
            <a:r>
              <a:rPr lang="el-GR" altLang="el-GR" smtClean="0"/>
              <a:t>ΕΙΣΠΡΑΞΕΙΣ ΑΠΟ ΧΟΡΗΓΗΣΕΙΣ ΤΡΑΠΕΖΙΚΩΝ ΔΑΝΕΙΩΝ ΚΑΙ ΕΚΔΟΣΕΙΣ ΟΜΟΛΟΓΙΑΚΩΝ ΔΑΝΕΙΩΝ</a:t>
            </a:r>
          </a:p>
          <a:p>
            <a:pPr marL="990600" lvl="1" indent="-533400" eaLnBrk="1" hangingPunct="1">
              <a:defRPr/>
            </a:pPr>
            <a:r>
              <a:rPr lang="el-GR" altLang="el-GR" smtClean="0"/>
              <a:t>ΕΙΣΠΡΑΞΕΙΣ ΑΠΟ ΠΩΛΗΣΕΙΣ ΙΔΙΩΝ ΜΕΤΟΧΩΝ</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3600" smtClean="0"/>
              <a:t>Εισροές από χρηματοοικονομικές δραστηριότητες</a:t>
            </a:r>
          </a:p>
        </p:txBody>
      </p:sp>
      <p:sp>
        <p:nvSpPr>
          <p:cNvPr id="40963"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Εισπράξεις μετρητών από την έκδοση μετοχών ή άλλων συμμετοχικών τίτλων.</a:t>
            </a:r>
          </a:p>
          <a:p>
            <a:pPr eaLnBrk="1" hangingPunct="1">
              <a:defRPr/>
            </a:pPr>
            <a:r>
              <a:rPr lang="el-GR" altLang="el-GR" smtClean="0"/>
              <a:t>Εισπράξεις μετρητών από την έκδοση χρεωστικών ομολόγων, δανείων, γραμματίων, ομολογιών, ενυπόθηκων δανείων και άλλων βραχυπρόθεσμων ή μακροπρόθεσμων δανείων.</a:t>
            </a:r>
          </a:p>
          <a:p>
            <a:pPr eaLnBrk="1" hangingPunct="1">
              <a:defRPr/>
            </a:pPr>
            <a:endParaRPr lang="el-GR" altLang="el-G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3200" b="1" smtClean="0"/>
              <a:t>ΤΑΜΕΙΑΚΕΣ ΡΟΕΣ ΑΠΟ ΧΡΗΜΑΤΟΟΙΚΟΝΟΜΙΚΕΣ ΔΡΑΣΤΗΡΙΟΤΗΤΕΣ</a:t>
            </a:r>
          </a:p>
        </p:txBody>
      </p:sp>
      <p:sp>
        <p:nvSpPr>
          <p:cNvPr id="41987" name="Rectangle 3"/>
          <p:cNvSpPr>
            <a:spLocks noGrp="1" noChangeArrowheads="1"/>
          </p:cNvSpPr>
          <p:nvPr>
            <p:ph type="body" idx="4294967295"/>
          </p:nvPr>
        </p:nvSpPr>
        <p:spPr>
          <a:xfrm>
            <a:off x="0" y="1676400"/>
            <a:ext cx="8540750" cy="4422775"/>
          </a:xfrm>
        </p:spPr>
        <p:txBody>
          <a:bodyPr/>
          <a:lstStyle/>
          <a:p>
            <a:pPr marL="609600" indent="-609600" eaLnBrk="1" hangingPunct="1">
              <a:defRPr/>
            </a:pPr>
            <a:r>
              <a:rPr lang="el-GR" altLang="el-GR" b="1" smtClean="0"/>
              <a:t>ΕΚΡΟΕΣ</a:t>
            </a:r>
            <a:endParaRPr lang="el-GR" altLang="el-GR" smtClean="0"/>
          </a:p>
          <a:p>
            <a:pPr marL="990600" lvl="1" indent="-533400" eaLnBrk="1" hangingPunct="1">
              <a:defRPr/>
            </a:pPr>
            <a:r>
              <a:rPr lang="el-GR" altLang="el-GR" smtClean="0"/>
              <a:t>ΠΛΗΡΩΜΕΣ ΓΙΑ ΑΓΟΡΕΣ ΙΔΙΩΝ ΜΕΤΟΧΩΝ </a:t>
            </a:r>
          </a:p>
          <a:p>
            <a:pPr marL="990600" lvl="1" indent="-533400" eaLnBrk="1" hangingPunct="1">
              <a:defRPr/>
            </a:pPr>
            <a:r>
              <a:rPr lang="el-GR" altLang="el-GR" smtClean="0"/>
              <a:t>ΠΛΗΡΩΜΕΣ ΧΡΕΟΛΥΣΙΩΝ ΤΡΑΠΕΖΙΚΩΝ ΚΑΙ  ΟΜΟΛΟΓΙΑΚΩΝ ΔΑΝΕΙΩΝ</a:t>
            </a:r>
          </a:p>
          <a:p>
            <a:pPr marL="990600" lvl="1" indent="-533400" eaLnBrk="1" hangingPunct="1">
              <a:defRPr/>
            </a:pPr>
            <a:r>
              <a:rPr lang="el-GR" altLang="el-GR" smtClean="0"/>
              <a:t>ΠΛΗΡΩΜΕΣ ΜΕΡΙΣΜΑΤΩΝ</a:t>
            </a:r>
          </a:p>
          <a:p>
            <a:pPr marL="990600" lvl="1" indent="-533400" eaLnBrk="1" hangingPunct="1">
              <a:buFont typeface="Wingdings" panose="05000000000000000000" pitchFamily="2" charset="2"/>
              <a:buNone/>
              <a:defRPr/>
            </a:pPr>
            <a:endParaRPr lang="el-GR" altLang="el-GR"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Κατάσταση Ταμειακών Ροών</a:t>
            </a:r>
          </a:p>
        </p:txBody>
      </p:sp>
      <p:sp>
        <p:nvSpPr>
          <p:cNvPr id="43011"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ΑΘΡΟΙΣΜΑ ΤΑΜΕΙΑΚΩΝ ΡΟΩΝ ΑΠΟ ΛΕΙΤΟΥΡΓΙΚΕΣ, ΕΠΕΝΔΥΤΙΚΕΣ ΚΑΙ ΧΡΗΜΑΤΟΟΙΚΟΝΟΜΙΚΕΣ ΔΡΑΣΤΗΡΙΟΤΗΤΕΣ = ΜΕΤΑΒΟΛΗ ΔΙΑΘΕΣΙΜΩΝ</a:t>
            </a:r>
          </a:p>
          <a:p>
            <a:pPr eaLnBrk="1" hangingPunct="1">
              <a:defRPr/>
            </a:pPr>
            <a:endParaRPr lang="el-GR" altLang="el-G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4000" smtClean="0"/>
              <a:t>ΔΙΕΘΝΕΣ ΛΟΓΙΣΤΙΚΟ ΠΡΟΤΥΠΟ 38</a:t>
            </a:r>
          </a:p>
        </p:txBody>
      </p:sp>
      <p:sp>
        <p:nvSpPr>
          <p:cNvPr id="44035" name="Rectangle 3"/>
          <p:cNvSpPr>
            <a:spLocks noGrp="1" noChangeArrowheads="1"/>
          </p:cNvSpPr>
          <p:nvPr>
            <p:ph type="body" idx="4294967295"/>
          </p:nvPr>
        </p:nvSpPr>
        <p:spPr>
          <a:xfrm>
            <a:off x="0" y="1676400"/>
            <a:ext cx="8540750" cy="4422775"/>
          </a:xfrm>
        </p:spPr>
        <p:txBody>
          <a:bodyPr/>
          <a:lstStyle/>
          <a:p>
            <a:pPr algn="ctr" eaLnBrk="1" hangingPunct="1">
              <a:defRPr/>
            </a:pPr>
            <a:r>
              <a:rPr lang="el-GR" altLang="el-GR" sz="3600" smtClean="0"/>
              <a:t>ΑΥΛΑ ΠΑΓΙΑ</a:t>
            </a:r>
          </a:p>
        </p:txBody>
      </p:sp>
      <p:pic>
        <p:nvPicPr>
          <p:cNvPr id="31748" name="Picture 4" descr="j0149481"/>
          <p:cNvPicPr>
            <a:picLocks noChangeAspect="1" noChangeArrowheads="1"/>
          </p:cNvPicPr>
          <p:nvPr/>
        </p:nvPicPr>
        <p:blipFill>
          <a:blip r:embed="rId3" cstate="print"/>
          <a:srcRect/>
          <a:stretch>
            <a:fillRect/>
          </a:stretch>
        </p:blipFill>
        <p:spPr bwMode="auto">
          <a:xfrm>
            <a:off x="3492500" y="3357563"/>
            <a:ext cx="2144713" cy="2179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sp>
        <p:nvSpPr>
          <p:cNvPr id="2052" name="Rectangle 3"/>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ΟΡΙΣΜΟΙ</a:t>
            </a:r>
            <a:endParaRPr lang="en-GB" altLang="el-GR" smtClean="0"/>
          </a:p>
        </p:txBody>
      </p:sp>
      <p:sp>
        <p:nvSpPr>
          <p:cNvPr id="2053" name="Rectangle 4"/>
          <p:cNvSpPr>
            <a:spLocks noGrp="1" noChangeArrowheads="1"/>
          </p:cNvSpPr>
          <p:nvPr>
            <p:ph type="body" idx="4294967295"/>
          </p:nvPr>
        </p:nvSpPr>
        <p:spPr>
          <a:xfrm>
            <a:off x="839788" y="2387600"/>
            <a:ext cx="8304212" cy="3656013"/>
          </a:xfrm>
        </p:spPr>
        <p:txBody>
          <a:bodyPr>
            <a:normAutofit lnSpcReduction="10000"/>
          </a:bodyPr>
          <a:lstStyle/>
          <a:p>
            <a:pPr eaLnBrk="1" hangingPunct="1">
              <a:defRPr/>
            </a:pPr>
            <a:r>
              <a:rPr lang="el-GR" altLang="el-GR" smtClean="0"/>
              <a:t>Άυλα Πάγια</a:t>
            </a:r>
          </a:p>
          <a:p>
            <a:pPr lvl="2" eaLnBrk="1" hangingPunct="1">
              <a:defRPr/>
            </a:pPr>
            <a:r>
              <a:rPr lang="el-GR" altLang="el-GR" smtClean="0"/>
              <a:t>Εντοπισμένα μη οικονομικά στοιχεία</a:t>
            </a:r>
            <a:endParaRPr lang="en-GB" altLang="el-GR" smtClean="0"/>
          </a:p>
          <a:p>
            <a:pPr lvl="2" eaLnBrk="1" hangingPunct="1">
              <a:defRPr/>
            </a:pPr>
            <a:r>
              <a:rPr lang="el-GR" altLang="el-GR" smtClean="0"/>
              <a:t>Χωρίς φυσική υπόσταση</a:t>
            </a:r>
            <a:endParaRPr lang="en-GB" altLang="el-GR" smtClean="0"/>
          </a:p>
          <a:p>
            <a:pPr lvl="2" eaLnBrk="1" hangingPunct="1">
              <a:defRPr/>
            </a:pPr>
            <a:r>
              <a:rPr lang="el-GR" altLang="el-GR" smtClean="0"/>
              <a:t>Για χρήση ή για μίσθωση</a:t>
            </a:r>
            <a:endParaRPr lang="en-GB" altLang="el-GR" smtClean="0"/>
          </a:p>
          <a:p>
            <a:pPr eaLnBrk="1" hangingPunct="1">
              <a:defRPr/>
            </a:pPr>
            <a:r>
              <a:rPr lang="el-GR" altLang="el-GR" smtClean="0"/>
              <a:t>Πάγια</a:t>
            </a:r>
            <a:endParaRPr lang="en-GB" altLang="el-GR" smtClean="0"/>
          </a:p>
          <a:p>
            <a:pPr lvl="2" eaLnBrk="1" hangingPunct="1">
              <a:defRPr/>
            </a:pPr>
            <a:r>
              <a:rPr lang="el-GR" altLang="el-GR" smtClean="0"/>
              <a:t>Πηγή που κατέχεται από την επιχείρηση λόγω παρελθόντος γεγονότος </a:t>
            </a:r>
          </a:p>
          <a:p>
            <a:pPr lvl="2" eaLnBrk="1" hangingPunct="1">
              <a:defRPr/>
            </a:pPr>
            <a:r>
              <a:rPr lang="el-GR" altLang="el-GR" smtClean="0"/>
              <a:t>Πιθανά μελλοντικά οικονομικά οφέλη</a:t>
            </a:r>
            <a:endParaRPr lang="en-GB" altLang="el-GR" smtClean="0"/>
          </a:p>
        </p:txBody>
      </p:sp>
      <p:grpSp>
        <p:nvGrpSpPr>
          <p:cNvPr id="33797" name="Group 5"/>
          <p:cNvGrpSpPr>
            <a:grpSpLocks/>
          </p:cNvGrpSpPr>
          <p:nvPr/>
        </p:nvGrpSpPr>
        <p:grpSpPr bwMode="auto">
          <a:xfrm>
            <a:off x="185738" y="219075"/>
            <a:ext cx="1490662" cy="923925"/>
            <a:chOff x="117" y="138"/>
            <a:chExt cx="939" cy="582"/>
          </a:xfrm>
        </p:grpSpPr>
        <p:graphicFrame>
          <p:nvGraphicFramePr>
            <p:cNvPr id="33798" name="Object 6">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33800" name="Clip" r:id="rId4" imgW="3497263" imgH="2095500" progId="MS_ClipArt_Gallery.2">
                    <p:embed/>
                  </p:oleObj>
                </mc:Choice>
                <mc:Fallback>
                  <p:oleObj name="Clip" r:id="rId4" imgW="3497263" imgH="2095500" progId="MS_ClipArt_Gallery.2">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799" name="Rectangle 7"/>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38</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sp>
        <p:nvSpPr>
          <p:cNvPr id="3076" name="Rectangle 3"/>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Αναγνώριση</a:t>
            </a:r>
            <a:endParaRPr lang="en-GB" altLang="el-GR" smtClean="0"/>
          </a:p>
        </p:txBody>
      </p:sp>
      <p:sp>
        <p:nvSpPr>
          <p:cNvPr id="3077" name="Rectangle 4"/>
          <p:cNvSpPr>
            <a:spLocks noGrp="1" noChangeArrowheads="1"/>
          </p:cNvSpPr>
          <p:nvPr>
            <p:ph type="body" idx="4294967295"/>
          </p:nvPr>
        </p:nvSpPr>
        <p:spPr>
          <a:xfrm>
            <a:off x="0" y="1676400"/>
            <a:ext cx="8540750" cy="4422775"/>
          </a:xfrm>
        </p:spPr>
        <p:txBody>
          <a:bodyPr/>
          <a:lstStyle/>
          <a:p>
            <a:pPr eaLnBrk="1" hangingPunct="1">
              <a:lnSpc>
                <a:spcPct val="90000"/>
              </a:lnSpc>
              <a:defRPr/>
            </a:pPr>
            <a:r>
              <a:rPr lang="el-GR" altLang="el-GR" smtClean="0"/>
              <a:t>Ένα άυλο πάγιο πρέπει να αναγνωρίζεται όταν: </a:t>
            </a:r>
            <a:endParaRPr lang="en-GB" altLang="el-GR" smtClean="0"/>
          </a:p>
          <a:p>
            <a:pPr lvl="1" eaLnBrk="1" hangingPunct="1">
              <a:lnSpc>
                <a:spcPct val="90000"/>
              </a:lnSpc>
              <a:defRPr/>
            </a:pPr>
            <a:r>
              <a:rPr lang="el-GR" altLang="el-GR" smtClean="0"/>
              <a:t>Είναι πιθανόν ότι τα μελλοντικά οικονομικά οφέλη που σχετίζονται με το πάγιο θα εισρεύσουν στην επιχείρηση και</a:t>
            </a:r>
            <a:endParaRPr lang="en-GB" altLang="el-GR" smtClean="0"/>
          </a:p>
          <a:p>
            <a:pPr lvl="1" eaLnBrk="1" hangingPunct="1">
              <a:lnSpc>
                <a:spcPct val="90000"/>
              </a:lnSpc>
              <a:defRPr/>
            </a:pPr>
            <a:r>
              <a:rPr lang="el-GR" altLang="el-GR" smtClean="0"/>
              <a:t>Το κόστος του παγίου μπορεί να μετρηθεί αξιόπιστα</a:t>
            </a:r>
            <a:endParaRPr lang="en-GB" altLang="el-GR" smtClean="0"/>
          </a:p>
        </p:txBody>
      </p:sp>
      <p:grpSp>
        <p:nvGrpSpPr>
          <p:cNvPr id="35845" name="Group 5"/>
          <p:cNvGrpSpPr>
            <a:grpSpLocks/>
          </p:cNvGrpSpPr>
          <p:nvPr/>
        </p:nvGrpSpPr>
        <p:grpSpPr bwMode="auto">
          <a:xfrm>
            <a:off x="185738" y="219075"/>
            <a:ext cx="1490662" cy="923925"/>
            <a:chOff x="117" y="138"/>
            <a:chExt cx="939" cy="582"/>
          </a:xfrm>
        </p:grpSpPr>
        <p:graphicFrame>
          <p:nvGraphicFramePr>
            <p:cNvPr id="35846" name="Object 6">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35848" name="Clip" r:id="rId4" imgW="3497263" imgH="2095500" progId="MS_ClipArt_Gallery.2">
                    <p:embed/>
                  </p:oleObj>
                </mc:Choice>
                <mc:Fallback>
                  <p:oleObj name="Clip" r:id="rId4" imgW="3497263" imgH="2095500" progId="MS_ClipArt_Gallery.2">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847" name="Rectangle 7"/>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38</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Περίληψη</a:t>
            </a:r>
            <a:endParaRPr lang="en-GB" altLang="el-GR" smtClean="0"/>
          </a:p>
        </p:txBody>
      </p:sp>
      <p:grpSp>
        <p:nvGrpSpPr>
          <p:cNvPr id="37891" name="Group 3"/>
          <p:cNvGrpSpPr>
            <a:grpSpLocks/>
          </p:cNvGrpSpPr>
          <p:nvPr/>
        </p:nvGrpSpPr>
        <p:grpSpPr bwMode="auto">
          <a:xfrm>
            <a:off x="1187450" y="1989138"/>
            <a:ext cx="8458200" cy="3962400"/>
            <a:chOff x="192" y="1152"/>
            <a:chExt cx="5424" cy="2736"/>
          </a:xfrm>
        </p:grpSpPr>
        <p:sp>
          <p:nvSpPr>
            <p:cNvPr id="13316" name="Rectangle 4"/>
            <p:cNvSpPr>
              <a:spLocks noChangeArrowheads="1"/>
            </p:cNvSpPr>
            <p:nvPr/>
          </p:nvSpPr>
          <p:spPr bwMode="auto">
            <a:xfrm>
              <a:off x="384" y="3504"/>
              <a:ext cx="1584" cy="384"/>
            </a:xfrm>
            <a:prstGeom prst="rect">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Αναγνώριση άυλου </a:t>
              </a:r>
            </a:p>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παγίου στοιχείου</a:t>
              </a:r>
              <a:endParaRPr kumimoji="1" lang="en-GB" sz="1600">
                <a:solidFill>
                  <a:srgbClr val="FFFFFF"/>
                </a:solidFill>
                <a:effectLst>
                  <a:outerShdw blurRad="38100" dist="38100" dir="2700000" algn="tl">
                    <a:srgbClr val="000000"/>
                  </a:outerShdw>
                </a:effectLst>
                <a:latin typeface="Tahoma" pitchFamily="34" charset="0"/>
                <a:cs typeface="+mn-cs"/>
              </a:endParaRPr>
            </a:p>
          </p:txBody>
        </p:sp>
        <p:sp>
          <p:nvSpPr>
            <p:cNvPr id="13317" name="AutoShape 5"/>
            <p:cNvSpPr>
              <a:spLocks noChangeArrowheads="1"/>
            </p:cNvSpPr>
            <p:nvPr/>
          </p:nvSpPr>
          <p:spPr bwMode="auto">
            <a:xfrm>
              <a:off x="480" y="2688"/>
              <a:ext cx="1392" cy="672"/>
            </a:xfrm>
            <a:prstGeom prst="octagon">
              <a:avLst>
                <a:gd name="adj" fmla="val 29287"/>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Το κόστος μπορεί να </a:t>
              </a:r>
            </a:p>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Μετρηθεί αξιόπιστα</a:t>
              </a:r>
              <a:endParaRPr kumimoji="1" lang="en-GB" sz="1600">
                <a:solidFill>
                  <a:srgbClr val="FFFFFF"/>
                </a:solidFill>
                <a:effectLst>
                  <a:outerShdw blurRad="38100" dist="38100" dir="2700000" algn="tl">
                    <a:srgbClr val="000000"/>
                  </a:outerShdw>
                </a:effectLst>
                <a:latin typeface="Tahoma" pitchFamily="34" charset="0"/>
                <a:cs typeface="+mn-cs"/>
              </a:endParaRPr>
            </a:p>
          </p:txBody>
        </p:sp>
        <p:sp>
          <p:nvSpPr>
            <p:cNvPr id="13318" name="Rectangle 6"/>
            <p:cNvSpPr>
              <a:spLocks noChangeArrowheads="1"/>
            </p:cNvSpPr>
            <p:nvPr/>
          </p:nvSpPr>
          <p:spPr bwMode="auto">
            <a:xfrm>
              <a:off x="2352" y="3504"/>
              <a:ext cx="1484" cy="384"/>
            </a:xfrm>
            <a:prstGeom prst="rect">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Περίληψη κόστους </a:t>
              </a:r>
            </a:p>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στην υπεραξία</a:t>
              </a:r>
              <a:endParaRPr kumimoji="1" lang="en-GB" b="1">
                <a:solidFill>
                  <a:srgbClr val="FFFFFF"/>
                </a:solidFill>
                <a:effectLst>
                  <a:outerShdw blurRad="38100" dist="38100" dir="2700000" algn="tl">
                    <a:srgbClr val="000000"/>
                  </a:outerShdw>
                </a:effectLst>
                <a:latin typeface="Tahoma" pitchFamily="34" charset="0"/>
                <a:cs typeface="+mn-cs"/>
              </a:endParaRPr>
            </a:p>
          </p:txBody>
        </p:sp>
        <p:sp>
          <p:nvSpPr>
            <p:cNvPr id="13319" name="Rectangle 7"/>
            <p:cNvSpPr>
              <a:spLocks noChangeArrowheads="1"/>
            </p:cNvSpPr>
            <p:nvPr/>
          </p:nvSpPr>
          <p:spPr bwMode="auto">
            <a:xfrm>
              <a:off x="4272" y="3504"/>
              <a:ext cx="1344" cy="384"/>
            </a:xfrm>
            <a:prstGeom prst="rect">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Αναγνώριση ως έξοδο</a:t>
              </a:r>
              <a:endParaRPr kumimoji="1" lang="en-GB" b="1">
                <a:solidFill>
                  <a:srgbClr val="FFFFFF"/>
                </a:solidFill>
                <a:effectLst>
                  <a:outerShdw blurRad="38100" dist="38100" dir="2700000" algn="tl">
                    <a:srgbClr val="000000"/>
                  </a:outerShdw>
                </a:effectLst>
                <a:latin typeface="Tahoma" pitchFamily="34" charset="0"/>
                <a:cs typeface="+mn-cs"/>
              </a:endParaRPr>
            </a:p>
          </p:txBody>
        </p:sp>
        <p:sp>
          <p:nvSpPr>
            <p:cNvPr id="13320" name="AutoShape 8"/>
            <p:cNvSpPr>
              <a:spLocks noChangeArrowheads="1"/>
            </p:cNvSpPr>
            <p:nvPr/>
          </p:nvSpPr>
          <p:spPr bwMode="auto">
            <a:xfrm>
              <a:off x="480" y="1152"/>
              <a:ext cx="1436" cy="672"/>
            </a:xfrm>
            <a:prstGeom prst="octagon">
              <a:avLst>
                <a:gd name="adj" fmla="val 29287"/>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n-GB">
                  <a:solidFill>
                    <a:srgbClr val="FFFFFF"/>
                  </a:solidFill>
                  <a:effectLst>
                    <a:outerShdw blurRad="38100" dist="38100" dir="2700000" algn="tl">
                      <a:srgbClr val="000000"/>
                    </a:outerShdw>
                  </a:effectLst>
                  <a:latin typeface="Tahoma" pitchFamily="34" charset="0"/>
                  <a:cs typeface="+mn-cs"/>
                </a:rPr>
                <a:t> </a:t>
              </a:r>
              <a:r>
                <a:rPr kumimoji="1" lang="el-GR" b="1">
                  <a:solidFill>
                    <a:srgbClr val="FFFFFF"/>
                  </a:solidFill>
                  <a:effectLst>
                    <a:outerShdw blurRad="38100" dist="38100" dir="2700000" algn="tl">
                      <a:srgbClr val="000000"/>
                    </a:outerShdw>
                  </a:effectLst>
                  <a:latin typeface="Tahoma" pitchFamily="34" charset="0"/>
                  <a:cs typeface="+mn-cs"/>
                </a:rPr>
                <a:t>Ικανοποιεί τον ορισμό του</a:t>
              </a:r>
            </a:p>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αύλου παγίου στοιχείου?</a:t>
              </a:r>
              <a:endParaRPr kumimoji="1" lang="en-GB" sz="1600">
                <a:solidFill>
                  <a:srgbClr val="FFFFFF"/>
                </a:solidFill>
                <a:effectLst>
                  <a:outerShdw blurRad="38100" dist="38100" dir="2700000" algn="tl">
                    <a:srgbClr val="000000"/>
                  </a:outerShdw>
                </a:effectLst>
                <a:latin typeface="Tahoma" pitchFamily="34" charset="0"/>
                <a:cs typeface="+mn-cs"/>
              </a:endParaRPr>
            </a:p>
          </p:txBody>
        </p:sp>
        <p:sp>
          <p:nvSpPr>
            <p:cNvPr id="13321" name="AutoShape 9"/>
            <p:cNvSpPr>
              <a:spLocks noChangeArrowheads="1"/>
            </p:cNvSpPr>
            <p:nvPr/>
          </p:nvSpPr>
          <p:spPr bwMode="auto">
            <a:xfrm>
              <a:off x="2400" y="1920"/>
              <a:ext cx="1344" cy="672"/>
            </a:xfrm>
            <a:prstGeom prst="octagon">
              <a:avLst>
                <a:gd name="adj" fmla="val 29287"/>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l-GR" sz="1600" b="1">
                  <a:solidFill>
                    <a:srgbClr val="FFFFFF"/>
                  </a:solidFill>
                  <a:effectLst>
                    <a:outerShdw blurRad="38100" dist="38100" dir="2700000" algn="tl">
                      <a:srgbClr val="000000"/>
                    </a:outerShdw>
                  </a:effectLst>
                  <a:latin typeface="Tahoma" pitchFamily="34" charset="0"/>
                  <a:cs typeface="+mn-cs"/>
                </a:rPr>
                <a:t>Πάγιο που αποκτήθηκε </a:t>
              </a:r>
            </a:p>
            <a:p>
              <a:pPr algn="ctr" fontAlgn="auto">
                <a:spcBef>
                  <a:spcPts val="0"/>
                </a:spcBef>
                <a:spcAft>
                  <a:spcPts val="0"/>
                </a:spcAft>
                <a:defRPr/>
              </a:pPr>
              <a:r>
                <a:rPr kumimoji="1" lang="el-GR" sz="1600" b="1">
                  <a:solidFill>
                    <a:srgbClr val="FFFFFF"/>
                  </a:solidFill>
                  <a:effectLst>
                    <a:outerShdw blurRad="38100" dist="38100" dir="2700000" algn="tl">
                      <a:srgbClr val="000000"/>
                    </a:outerShdw>
                  </a:effectLst>
                  <a:latin typeface="Tahoma" pitchFamily="34" charset="0"/>
                  <a:cs typeface="+mn-cs"/>
                </a:rPr>
                <a:t>από ενοποίηση επιχειρήσεων</a:t>
              </a:r>
              <a:endParaRPr kumimoji="1" lang="en-GB" sz="1600">
                <a:solidFill>
                  <a:srgbClr val="FFFFFF"/>
                </a:solidFill>
                <a:effectLst>
                  <a:outerShdw blurRad="38100" dist="38100" dir="2700000" algn="tl">
                    <a:srgbClr val="000000"/>
                  </a:outerShdw>
                </a:effectLst>
                <a:latin typeface="Tahoma" pitchFamily="34" charset="0"/>
                <a:cs typeface="+mn-cs"/>
              </a:endParaRPr>
            </a:p>
          </p:txBody>
        </p:sp>
        <p:sp>
          <p:nvSpPr>
            <p:cNvPr id="13322" name="AutoShape 10"/>
            <p:cNvSpPr>
              <a:spLocks noChangeArrowheads="1"/>
            </p:cNvSpPr>
            <p:nvPr/>
          </p:nvSpPr>
          <p:spPr bwMode="auto">
            <a:xfrm>
              <a:off x="480" y="1920"/>
              <a:ext cx="1392" cy="672"/>
            </a:xfrm>
            <a:prstGeom prst="octagon">
              <a:avLst>
                <a:gd name="adj" fmla="val 29287"/>
              </a:avLst>
            </a:prstGeom>
            <a:noFill/>
            <a:ln w="12700">
              <a:solidFill>
                <a:schemeClr val="tx1"/>
              </a:solidFill>
              <a:miter lim="800000"/>
              <a:headEnd/>
              <a:tailEnd/>
            </a:ln>
            <a:effectLst/>
          </p:spPr>
          <p:txBody>
            <a:bodyPr wrap="none" anchor="ctr"/>
            <a:lstStyle/>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Μελλοντικά</a:t>
              </a:r>
            </a:p>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Οικονομικά </a:t>
              </a:r>
            </a:p>
            <a:p>
              <a:pPr algn="ctr" fontAlgn="auto">
                <a:spcBef>
                  <a:spcPts val="0"/>
                </a:spcBef>
                <a:spcAft>
                  <a:spcPts val="0"/>
                </a:spcAft>
                <a:defRPr/>
              </a:pPr>
              <a:r>
                <a:rPr kumimoji="1" lang="el-GR" b="1">
                  <a:solidFill>
                    <a:srgbClr val="FFFFFF"/>
                  </a:solidFill>
                  <a:effectLst>
                    <a:outerShdw blurRad="38100" dist="38100" dir="2700000" algn="tl">
                      <a:srgbClr val="000000"/>
                    </a:outerShdw>
                  </a:effectLst>
                  <a:latin typeface="Tahoma" pitchFamily="34" charset="0"/>
                  <a:cs typeface="+mn-cs"/>
                </a:rPr>
                <a:t>Οφέλη</a:t>
              </a:r>
              <a:endParaRPr kumimoji="1" lang="en-GB" sz="1600">
                <a:solidFill>
                  <a:srgbClr val="FFFFFF"/>
                </a:solidFill>
                <a:effectLst>
                  <a:outerShdw blurRad="38100" dist="38100" dir="2700000" algn="tl">
                    <a:srgbClr val="000000"/>
                  </a:outerShdw>
                </a:effectLst>
                <a:latin typeface="Tahoma" pitchFamily="34" charset="0"/>
                <a:cs typeface="+mn-cs"/>
              </a:endParaRPr>
            </a:p>
          </p:txBody>
        </p:sp>
        <p:sp>
          <p:nvSpPr>
            <p:cNvPr id="37902" name="Line 11"/>
            <p:cNvSpPr>
              <a:spLocks noChangeShapeType="1"/>
            </p:cNvSpPr>
            <p:nvPr/>
          </p:nvSpPr>
          <p:spPr bwMode="auto">
            <a:xfrm>
              <a:off x="1151" y="1824"/>
              <a:ext cx="0" cy="95"/>
            </a:xfrm>
            <a:prstGeom prst="line">
              <a:avLst/>
            </a:prstGeom>
            <a:noFill/>
            <a:ln w="12700">
              <a:solidFill>
                <a:schemeClr val="tx1"/>
              </a:solidFill>
              <a:round/>
              <a:headEnd/>
              <a:tailEnd type="triangle" w="med" len="med"/>
            </a:ln>
          </p:spPr>
          <p:txBody>
            <a:bodyPr wrap="none" anchor="ctr"/>
            <a:lstStyle/>
            <a:p>
              <a:endParaRPr lang="el-GR"/>
            </a:p>
          </p:txBody>
        </p:sp>
        <p:sp>
          <p:nvSpPr>
            <p:cNvPr id="37903" name="Line 12"/>
            <p:cNvSpPr>
              <a:spLocks noChangeShapeType="1"/>
            </p:cNvSpPr>
            <p:nvPr/>
          </p:nvSpPr>
          <p:spPr bwMode="auto">
            <a:xfrm>
              <a:off x="1152" y="2592"/>
              <a:ext cx="0" cy="96"/>
            </a:xfrm>
            <a:prstGeom prst="line">
              <a:avLst/>
            </a:prstGeom>
            <a:noFill/>
            <a:ln w="12700">
              <a:solidFill>
                <a:schemeClr val="tx1"/>
              </a:solidFill>
              <a:round/>
              <a:headEnd/>
              <a:tailEnd type="triangle" w="med" len="med"/>
            </a:ln>
          </p:spPr>
          <p:txBody>
            <a:bodyPr wrap="none" anchor="ctr"/>
            <a:lstStyle/>
            <a:p>
              <a:endParaRPr lang="el-GR"/>
            </a:p>
          </p:txBody>
        </p:sp>
        <p:sp>
          <p:nvSpPr>
            <p:cNvPr id="37904" name="Line 13"/>
            <p:cNvSpPr>
              <a:spLocks noChangeShapeType="1"/>
            </p:cNvSpPr>
            <p:nvPr/>
          </p:nvSpPr>
          <p:spPr bwMode="auto">
            <a:xfrm>
              <a:off x="1152" y="3360"/>
              <a:ext cx="0" cy="144"/>
            </a:xfrm>
            <a:prstGeom prst="line">
              <a:avLst/>
            </a:prstGeom>
            <a:noFill/>
            <a:ln w="12700">
              <a:solidFill>
                <a:schemeClr val="tx1"/>
              </a:solidFill>
              <a:round/>
              <a:headEnd/>
              <a:tailEnd type="triangle" w="med" len="med"/>
            </a:ln>
          </p:spPr>
          <p:txBody>
            <a:bodyPr wrap="none" anchor="ctr"/>
            <a:lstStyle/>
            <a:p>
              <a:endParaRPr lang="el-GR"/>
            </a:p>
          </p:txBody>
        </p:sp>
        <p:sp>
          <p:nvSpPr>
            <p:cNvPr id="37905" name="Line 14"/>
            <p:cNvSpPr>
              <a:spLocks noChangeShapeType="1"/>
            </p:cNvSpPr>
            <p:nvPr/>
          </p:nvSpPr>
          <p:spPr bwMode="auto">
            <a:xfrm>
              <a:off x="1920" y="1488"/>
              <a:ext cx="576" cy="0"/>
            </a:xfrm>
            <a:prstGeom prst="line">
              <a:avLst/>
            </a:prstGeom>
            <a:noFill/>
            <a:ln w="12700">
              <a:solidFill>
                <a:schemeClr val="tx1"/>
              </a:solidFill>
              <a:round/>
              <a:headEnd/>
              <a:tailEnd/>
            </a:ln>
          </p:spPr>
          <p:txBody>
            <a:bodyPr wrap="none" anchor="ctr"/>
            <a:lstStyle/>
            <a:p>
              <a:endParaRPr lang="el-GR"/>
            </a:p>
          </p:txBody>
        </p:sp>
        <p:sp>
          <p:nvSpPr>
            <p:cNvPr id="37906" name="Line 15"/>
            <p:cNvSpPr>
              <a:spLocks noChangeShapeType="1"/>
            </p:cNvSpPr>
            <p:nvPr/>
          </p:nvSpPr>
          <p:spPr bwMode="auto">
            <a:xfrm>
              <a:off x="2496" y="1488"/>
              <a:ext cx="0" cy="528"/>
            </a:xfrm>
            <a:prstGeom prst="line">
              <a:avLst/>
            </a:prstGeom>
            <a:noFill/>
            <a:ln w="12700">
              <a:solidFill>
                <a:schemeClr val="tx1"/>
              </a:solidFill>
              <a:round/>
              <a:headEnd/>
              <a:tailEnd type="triangle" w="med" len="med"/>
            </a:ln>
          </p:spPr>
          <p:txBody>
            <a:bodyPr wrap="none" anchor="ctr"/>
            <a:lstStyle/>
            <a:p>
              <a:endParaRPr lang="el-GR"/>
            </a:p>
          </p:txBody>
        </p:sp>
        <p:sp>
          <p:nvSpPr>
            <p:cNvPr id="37907" name="Line 16"/>
            <p:cNvSpPr>
              <a:spLocks noChangeShapeType="1"/>
            </p:cNvSpPr>
            <p:nvPr/>
          </p:nvSpPr>
          <p:spPr bwMode="auto">
            <a:xfrm>
              <a:off x="1872" y="3024"/>
              <a:ext cx="624" cy="0"/>
            </a:xfrm>
            <a:prstGeom prst="line">
              <a:avLst/>
            </a:prstGeom>
            <a:noFill/>
            <a:ln w="12700">
              <a:solidFill>
                <a:schemeClr val="tx1"/>
              </a:solidFill>
              <a:round/>
              <a:headEnd/>
              <a:tailEnd/>
            </a:ln>
          </p:spPr>
          <p:txBody>
            <a:bodyPr wrap="none" anchor="ctr"/>
            <a:lstStyle/>
            <a:p>
              <a:endParaRPr lang="el-GR"/>
            </a:p>
          </p:txBody>
        </p:sp>
        <p:sp>
          <p:nvSpPr>
            <p:cNvPr id="37908" name="Line 17"/>
            <p:cNvSpPr>
              <a:spLocks noChangeShapeType="1"/>
            </p:cNvSpPr>
            <p:nvPr/>
          </p:nvSpPr>
          <p:spPr bwMode="auto">
            <a:xfrm flipV="1">
              <a:off x="2496" y="2496"/>
              <a:ext cx="0" cy="528"/>
            </a:xfrm>
            <a:prstGeom prst="line">
              <a:avLst/>
            </a:prstGeom>
            <a:noFill/>
            <a:ln w="12700">
              <a:solidFill>
                <a:schemeClr val="tx1"/>
              </a:solidFill>
              <a:round/>
              <a:headEnd/>
              <a:tailEnd type="triangle" w="med" len="med"/>
            </a:ln>
          </p:spPr>
          <p:txBody>
            <a:bodyPr wrap="none" anchor="ctr"/>
            <a:lstStyle/>
            <a:p>
              <a:endParaRPr lang="el-GR"/>
            </a:p>
          </p:txBody>
        </p:sp>
        <p:sp>
          <p:nvSpPr>
            <p:cNvPr id="37909" name="Line 18"/>
            <p:cNvSpPr>
              <a:spLocks noChangeShapeType="1"/>
            </p:cNvSpPr>
            <p:nvPr/>
          </p:nvSpPr>
          <p:spPr bwMode="auto">
            <a:xfrm>
              <a:off x="1872" y="2256"/>
              <a:ext cx="528" cy="0"/>
            </a:xfrm>
            <a:prstGeom prst="line">
              <a:avLst/>
            </a:prstGeom>
            <a:noFill/>
            <a:ln w="12700">
              <a:solidFill>
                <a:schemeClr val="tx1"/>
              </a:solidFill>
              <a:round/>
              <a:headEnd/>
              <a:tailEnd type="triangle" w="med" len="med"/>
            </a:ln>
          </p:spPr>
          <p:txBody>
            <a:bodyPr wrap="none" anchor="ctr"/>
            <a:lstStyle/>
            <a:p>
              <a:endParaRPr lang="el-GR"/>
            </a:p>
          </p:txBody>
        </p:sp>
        <p:sp>
          <p:nvSpPr>
            <p:cNvPr id="37910" name="Line 19"/>
            <p:cNvSpPr>
              <a:spLocks noChangeShapeType="1"/>
            </p:cNvSpPr>
            <p:nvPr/>
          </p:nvSpPr>
          <p:spPr bwMode="auto">
            <a:xfrm>
              <a:off x="3072" y="2592"/>
              <a:ext cx="0" cy="912"/>
            </a:xfrm>
            <a:prstGeom prst="line">
              <a:avLst/>
            </a:prstGeom>
            <a:noFill/>
            <a:ln w="12700">
              <a:solidFill>
                <a:schemeClr val="tx1"/>
              </a:solidFill>
              <a:round/>
              <a:headEnd/>
              <a:tailEnd type="triangle" w="med" len="med"/>
            </a:ln>
          </p:spPr>
          <p:txBody>
            <a:bodyPr wrap="none" anchor="ctr"/>
            <a:lstStyle/>
            <a:p>
              <a:endParaRPr lang="el-GR"/>
            </a:p>
          </p:txBody>
        </p:sp>
        <p:sp>
          <p:nvSpPr>
            <p:cNvPr id="37911" name="Line 20"/>
            <p:cNvSpPr>
              <a:spLocks noChangeShapeType="1"/>
            </p:cNvSpPr>
            <p:nvPr/>
          </p:nvSpPr>
          <p:spPr bwMode="auto">
            <a:xfrm>
              <a:off x="3744" y="2256"/>
              <a:ext cx="1152" cy="0"/>
            </a:xfrm>
            <a:prstGeom prst="line">
              <a:avLst/>
            </a:prstGeom>
            <a:noFill/>
            <a:ln w="12700">
              <a:solidFill>
                <a:schemeClr val="tx1"/>
              </a:solidFill>
              <a:round/>
              <a:headEnd/>
              <a:tailEnd/>
            </a:ln>
          </p:spPr>
          <p:txBody>
            <a:bodyPr wrap="none" anchor="ctr"/>
            <a:lstStyle/>
            <a:p>
              <a:endParaRPr lang="el-GR"/>
            </a:p>
          </p:txBody>
        </p:sp>
        <p:sp>
          <p:nvSpPr>
            <p:cNvPr id="37912" name="Line 21"/>
            <p:cNvSpPr>
              <a:spLocks noChangeShapeType="1"/>
            </p:cNvSpPr>
            <p:nvPr/>
          </p:nvSpPr>
          <p:spPr bwMode="auto">
            <a:xfrm>
              <a:off x="4896" y="2256"/>
              <a:ext cx="0" cy="1248"/>
            </a:xfrm>
            <a:prstGeom prst="line">
              <a:avLst/>
            </a:prstGeom>
            <a:noFill/>
            <a:ln w="12700">
              <a:solidFill>
                <a:schemeClr val="tx1"/>
              </a:solidFill>
              <a:round/>
              <a:headEnd/>
              <a:tailEnd type="triangle" w="med" len="med"/>
            </a:ln>
          </p:spPr>
          <p:txBody>
            <a:bodyPr wrap="none" anchor="ctr"/>
            <a:lstStyle/>
            <a:p>
              <a:endParaRPr lang="el-GR"/>
            </a:p>
          </p:txBody>
        </p:sp>
        <p:sp>
          <p:nvSpPr>
            <p:cNvPr id="13334" name="Text Box 22"/>
            <p:cNvSpPr txBox="1">
              <a:spLocks noChangeArrowheads="1"/>
            </p:cNvSpPr>
            <p:nvPr/>
          </p:nvSpPr>
          <p:spPr bwMode="auto">
            <a:xfrm>
              <a:off x="2016" y="1543"/>
              <a:ext cx="384" cy="230"/>
            </a:xfrm>
            <a:prstGeom prst="rect">
              <a:avLst/>
            </a:prstGeom>
            <a:noFill/>
            <a:ln w="12700">
              <a:noFill/>
              <a:miter lim="800000"/>
              <a:headEnd/>
              <a:tailEnd/>
            </a:ln>
            <a:effectLst/>
          </p:spPr>
          <p:txBody>
            <a:bodyPr anchor="b">
              <a:spAutoFit/>
            </a:bodyPr>
            <a:lstStyle/>
            <a:p>
              <a:pPr fontAlgn="auto">
                <a:spcBef>
                  <a:spcPct val="50000"/>
                </a:spcBef>
                <a:spcAft>
                  <a:spcPts val="0"/>
                </a:spcAft>
                <a:defRPr/>
              </a:pPr>
              <a:r>
                <a:rPr kumimoji="1" lang="el-GR" sz="1600" b="1">
                  <a:solidFill>
                    <a:srgbClr val="FF0000"/>
                  </a:solidFill>
                  <a:effectLst>
                    <a:outerShdw blurRad="38100" dist="38100" dir="2700000" algn="tl">
                      <a:srgbClr val="000000"/>
                    </a:outerShdw>
                  </a:effectLst>
                  <a:latin typeface="Tahoma" pitchFamily="34" charset="0"/>
                  <a:cs typeface="+mn-cs"/>
                </a:rPr>
                <a:t>όχι</a:t>
              </a:r>
              <a:endParaRPr kumimoji="1" lang="en-GB" sz="1600" b="1">
                <a:solidFill>
                  <a:srgbClr val="FF0000"/>
                </a:solidFill>
                <a:effectLst>
                  <a:outerShdw blurRad="38100" dist="38100" dir="2700000" algn="tl">
                    <a:srgbClr val="000000"/>
                  </a:outerShdw>
                </a:effectLst>
                <a:latin typeface="Tahoma" pitchFamily="34" charset="0"/>
                <a:cs typeface="+mn-cs"/>
              </a:endParaRPr>
            </a:p>
          </p:txBody>
        </p:sp>
        <p:sp>
          <p:nvSpPr>
            <p:cNvPr id="13335" name="Text Box 23"/>
            <p:cNvSpPr txBox="1">
              <a:spLocks noChangeArrowheads="1"/>
            </p:cNvSpPr>
            <p:nvPr/>
          </p:nvSpPr>
          <p:spPr bwMode="auto">
            <a:xfrm>
              <a:off x="2016" y="2331"/>
              <a:ext cx="384" cy="229"/>
            </a:xfrm>
            <a:prstGeom prst="rect">
              <a:avLst/>
            </a:prstGeom>
            <a:noFill/>
            <a:ln w="12700">
              <a:noFill/>
              <a:miter lim="800000"/>
              <a:headEnd/>
              <a:tailEnd/>
            </a:ln>
            <a:effectLst/>
          </p:spPr>
          <p:txBody>
            <a:bodyPr anchor="b">
              <a:spAutoFit/>
            </a:bodyPr>
            <a:lstStyle/>
            <a:p>
              <a:pPr fontAlgn="auto">
                <a:spcBef>
                  <a:spcPct val="50000"/>
                </a:spcBef>
                <a:spcAft>
                  <a:spcPts val="0"/>
                </a:spcAft>
                <a:defRPr/>
              </a:pPr>
              <a:r>
                <a:rPr kumimoji="1" lang="el-GR" sz="1600" b="1">
                  <a:solidFill>
                    <a:srgbClr val="FF0000"/>
                  </a:solidFill>
                  <a:effectLst>
                    <a:outerShdw blurRad="38100" dist="38100" dir="2700000" algn="tl">
                      <a:srgbClr val="000000"/>
                    </a:outerShdw>
                  </a:effectLst>
                  <a:latin typeface="Tahoma" pitchFamily="34" charset="0"/>
                  <a:cs typeface="+mn-cs"/>
                </a:rPr>
                <a:t>όχι</a:t>
              </a:r>
              <a:endParaRPr kumimoji="1" lang="en-GB" sz="1600" b="1">
                <a:solidFill>
                  <a:srgbClr val="FF0000"/>
                </a:solidFill>
                <a:effectLst>
                  <a:outerShdw blurRad="38100" dist="38100" dir="2700000" algn="tl">
                    <a:srgbClr val="000000"/>
                  </a:outerShdw>
                </a:effectLst>
                <a:latin typeface="Tahoma" pitchFamily="34" charset="0"/>
                <a:cs typeface="+mn-cs"/>
              </a:endParaRPr>
            </a:p>
          </p:txBody>
        </p:sp>
        <p:sp>
          <p:nvSpPr>
            <p:cNvPr id="13336" name="Text Box 24"/>
            <p:cNvSpPr txBox="1">
              <a:spLocks noChangeArrowheads="1"/>
            </p:cNvSpPr>
            <p:nvPr/>
          </p:nvSpPr>
          <p:spPr bwMode="auto">
            <a:xfrm>
              <a:off x="2016" y="3052"/>
              <a:ext cx="384" cy="232"/>
            </a:xfrm>
            <a:prstGeom prst="rect">
              <a:avLst/>
            </a:prstGeom>
            <a:noFill/>
            <a:ln w="12700">
              <a:noFill/>
              <a:miter lim="800000"/>
              <a:headEnd/>
              <a:tailEnd/>
            </a:ln>
            <a:effectLst/>
          </p:spPr>
          <p:txBody>
            <a:bodyPr anchor="b">
              <a:spAutoFit/>
            </a:bodyPr>
            <a:lstStyle/>
            <a:p>
              <a:pPr fontAlgn="auto">
                <a:spcBef>
                  <a:spcPct val="50000"/>
                </a:spcBef>
                <a:spcAft>
                  <a:spcPts val="0"/>
                </a:spcAft>
                <a:defRPr/>
              </a:pPr>
              <a:r>
                <a:rPr kumimoji="1" lang="el-GR" sz="1600" b="1">
                  <a:solidFill>
                    <a:srgbClr val="FF0000"/>
                  </a:solidFill>
                  <a:effectLst>
                    <a:outerShdw blurRad="38100" dist="38100" dir="2700000" algn="tl">
                      <a:srgbClr val="000000"/>
                    </a:outerShdw>
                  </a:effectLst>
                  <a:latin typeface="Tahoma" pitchFamily="34" charset="0"/>
                  <a:cs typeface="+mn-cs"/>
                </a:rPr>
                <a:t>όχι</a:t>
              </a:r>
              <a:endParaRPr kumimoji="1" lang="en-GB" sz="1600" b="1">
                <a:solidFill>
                  <a:srgbClr val="FF0000"/>
                </a:solidFill>
                <a:effectLst>
                  <a:outerShdw blurRad="38100" dist="38100" dir="2700000" algn="tl">
                    <a:srgbClr val="000000"/>
                  </a:outerShdw>
                </a:effectLst>
                <a:latin typeface="Tahoma" pitchFamily="34" charset="0"/>
                <a:cs typeface="+mn-cs"/>
              </a:endParaRPr>
            </a:p>
          </p:txBody>
        </p:sp>
        <p:sp>
          <p:nvSpPr>
            <p:cNvPr id="13337" name="Text Box 25"/>
            <p:cNvSpPr txBox="1">
              <a:spLocks noChangeArrowheads="1"/>
            </p:cNvSpPr>
            <p:nvPr/>
          </p:nvSpPr>
          <p:spPr bwMode="auto">
            <a:xfrm>
              <a:off x="192" y="1709"/>
              <a:ext cx="316" cy="232"/>
            </a:xfrm>
            <a:prstGeom prst="rect">
              <a:avLst/>
            </a:prstGeom>
            <a:noFill/>
            <a:ln w="12700">
              <a:noFill/>
              <a:miter lim="800000"/>
              <a:headEnd/>
              <a:tailEnd/>
            </a:ln>
            <a:effectLst/>
          </p:spPr>
          <p:txBody>
            <a:bodyPr wrap="none" anchor="b">
              <a:spAutoFit/>
            </a:bodyPr>
            <a:lstStyle/>
            <a:p>
              <a:pPr fontAlgn="auto">
                <a:spcBef>
                  <a:spcPts val="0"/>
                </a:spcBef>
                <a:spcAft>
                  <a:spcPts val="0"/>
                </a:spcAft>
                <a:defRPr/>
              </a:pPr>
              <a:r>
                <a:rPr kumimoji="1" lang="el-GR" sz="1600" b="1">
                  <a:solidFill>
                    <a:srgbClr val="66FF33"/>
                  </a:solidFill>
                  <a:effectLst>
                    <a:outerShdw blurRad="38100" dist="38100" dir="2700000" algn="tl">
                      <a:srgbClr val="000000"/>
                    </a:outerShdw>
                  </a:effectLst>
                  <a:latin typeface="Tahoma" pitchFamily="34" charset="0"/>
                  <a:cs typeface="+mn-cs"/>
                </a:rPr>
                <a:t>ναι</a:t>
              </a:r>
              <a:endParaRPr kumimoji="1" lang="en-GB" sz="1600" b="1">
                <a:solidFill>
                  <a:srgbClr val="66FF33"/>
                </a:solidFill>
                <a:effectLst>
                  <a:outerShdw blurRad="38100" dist="38100" dir="2700000" algn="tl">
                    <a:srgbClr val="000000"/>
                  </a:outerShdw>
                </a:effectLst>
                <a:latin typeface="Tahoma" pitchFamily="34" charset="0"/>
                <a:cs typeface="+mn-cs"/>
              </a:endParaRPr>
            </a:p>
          </p:txBody>
        </p:sp>
        <p:sp>
          <p:nvSpPr>
            <p:cNvPr id="13338" name="Text Box 26"/>
            <p:cNvSpPr txBox="1">
              <a:spLocks noChangeArrowheads="1"/>
            </p:cNvSpPr>
            <p:nvPr/>
          </p:nvSpPr>
          <p:spPr bwMode="auto">
            <a:xfrm>
              <a:off x="192" y="2476"/>
              <a:ext cx="316" cy="232"/>
            </a:xfrm>
            <a:prstGeom prst="rect">
              <a:avLst/>
            </a:prstGeom>
            <a:noFill/>
            <a:ln w="12700">
              <a:noFill/>
              <a:miter lim="800000"/>
              <a:headEnd/>
              <a:tailEnd/>
            </a:ln>
            <a:effectLst/>
          </p:spPr>
          <p:txBody>
            <a:bodyPr wrap="none" anchor="b">
              <a:spAutoFit/>
            </a:bodyPr>
            <a:lstStyle/>
            <a:p>
              <a:pPr fontAlgn="auto">
                <a:spcBef>
                  <a:spcPts val="0"/>
                </a:spcBef>
                <a:spcAft>
                  <a:spcPts val="0"/>
                </a:spcAft>
                <a:defRPr/>
              </a:pPr>
              <a:r>
                <a:rPr kumimoji="1" lang="el-GR" sz="1600" b="1">
                  <a:solidFill>
                    <a:srgbClr val="66FF33"/>
                  </a:solidFill>
                  <a:effectLst>
                    <a:outerShdw blurRad="38100" dist="38100" dir="2700000" algn="tl">
                      <a:srgbClr val="000000"/>
                    </a:outerShdw>
                  </a:effectLst>
                  <a:latin typeface="Tahoma" pitchFamily="34" charset="0"/>
                  <a:cs typeface="+mn-cs"/>
                </a:rPr>
                <a:t>ναι</a:t>
              </a:r>
              <a:endParaRPr kumimoji="1" lang="en-GB" sz="1600" b="1">
                <a:solidFill>
                  <a:srgbClr val="66FF33"/>
                </a:solidFill>
                <a:effectLst>
                  <a:outerShdw blurRad="38100" dist="38100" dir="2700000" algn="tl">
                    <a:srgbClr val="000000"/>
                  </a:outerShdw>
                </a:effectLst>
                <a:latin typeface="Tahoma" pitchFamily="34" charset="0"/>
                <a:cs typeface="+mn-cs"/>
              </a:endParaRPr>
            </a:p>
          </p:txBody>
        </p:sp>
        <p:sp>
          <p:nvSpPr>
            <p:cNvPr id="13339" name="Text Box 27"/>
            <p:cNvSpPr txBox="1">
              <a:spLocks noChangeArrowheads="1"/>
            </p:cNvSpPr>
            <p:nvPr/>
          </p:nvSpPr>
          <p:spPr bwMode="auto">
            <a:xfrm>
              <a:off x="192" y="3195"/>
              <a:ext cx="316" cy="231"/>
            </a:xfrm>
            <a:prstGeom prst="rect">
              <a:avLst/>
            </a:prstGeom>
            <a:noFill/>
            <a:ln w="12700">
              <a:noFill/>
              <a:miter lim="800000"/>
              <a:headEnd/>
              <a:tailEnd/>
            </a:ln>
            <a:effectLst/>
          </p:spPr>
          <p:txBody>
            <a:bodyPr wrap="none" anchor="b">
              <a:spAutoFit/>
            </a:bodyPr>
            <a:lstStyle/>
            <a:p>
              <a:pPr fontAlgn="auto">
                <a:spcBef>
                  <a:spcPts val="0"/>
                </a:spcBef>
                <a:spcAft>
                  <a:spcPts val="0"/>
                </a:spcAft>
                <a:defRPr/>
              </a:pPr>
              <a:r>
                <a:rPr kumimoji="1" lang="el-GR" sz="1600" b="1">
                  <a:solidFill>
                    <a:srgbClr val="66FF33"/>
                  </a:solidFill>
                  <a:effectLst>
                    <a:outerShdw blurRad="38100" dist="38100" dir="2700000" algn="tl">
                      <a:srgbClr val="000000"/>
                    </a:outerShdw>
                  </a:effectLst>
                  <a:latin typeface="Tahoma" pitchFamily="34" charset="0"/>
                  <a:cs typeface="+mn-cs"/>
                </a:rPr>
                <a:t>ναι</a:t>
              </a:r>
              <a:endParaRPr kumimoji="1" lang="en-GB" sz="1600" b="1">
                <a:solidFill>
                  <a:srgbClr val="66FF33"/>
                </a:solidFill>
                <a:effectLst>
                  <a:outerShdw blurRad="38100" dist="38100" dir="2700000" algn="tl">
                    <a:srgbClr val="000000"/>
                  </a:outerShdw>
                </a:effectLst>
                <a:latin typeface="Tahoma" pitchFamily="34" charset="0"/>
                <a:cs typeface="+mn-cs"/>
              </a:endParaRPr>
            </a:p>
          </p:txBody>
        </p:sp>
        <p:sp>
          <p:nvSpPr>
            <p:cNvPr id="13340" name="Text Box 28"/>
            <p:cNvSpPr txBox="1">
              <a:spLocks noChangeArrowheads="1"/>
            </p:cNvSpPr>
            <p:nvPr/>
          </p:nvSpPr>
          <p:spPr bwMode="auto">
            <a:xfrm>
              <a:off x="3120" y="2668"/>
              <a:ext cx="319" cy="232"/>
            </a:xfrm>
            <a:prstGeom prst="rect">
              <a:avLst/>
            </a:prstGeom>
            <a:noFill/>
            <a:ln w="12700">
              <a:noFill/>
              <a:miter lim="800000"/>
              <a:headEnd/>
              <a:tailEnd/>
            </a:ln>
            <a:effectLst/>
          </p:spPr>
          <p:txBody>
            <a:bodyPr wrap="none" anchor="b">
              <a:spAutoFit/>
            </a:bodyPr>
            <a:lstStyle/>
            <a:p>
              <a:pPr fontAlgn="auto">
                <a:spcBef>
                  <a:spcPts val="0"/>
                </a:spcBef>
                <a:spcAft>
                  <a:spcPts val="0"/>
                </a:spcAft>
                <a:defRPr/>
              </a:pPr>
              <a:r>
                <a:rPr kumimoji="1" lang="el-GR" sz="1600" b="1">
                  <a:solidFill>
                    <a:srgbClr val="66FF33"/>
                  </a:solidFill>
                  <a:effectLst>
                    <a:outerShdw blurRad="38100" dist="38100" dir="2700000" algn="tl">
                      <a:srgbClr val="000000"/>
                    </a:outerShdw>
                  </a:effectLst>
                  <a:latin typeface="Tahoma" pitchFamily="34" charset="0"/>
                  <a:cs typeface="+mn-cs"/>
                </a:rPr>
                <a:t>ναι</a:t>
              </a:r>
              <a:endParaRPr kumimoji="1" lang="en-GB" sz="1600" b="1">
                <a:solidFill>
                  <a:srgbClr val="66FF33"/>
                </a:solidFill>
                <a:effectLst>
                  <a:outerShdw blurRad="38100" dist="38100" dir="2700000" algn="tl">
                    <a:srgbClr val="000000"/>
                  </a:outerShdw>
                </a:effectLst>
                <a:latin typeface="Tahoma" pitchFamily="34" charset="0"/>
                <a:cs typeface="+mn-cs"/>
              </a:endParaRPr>
            </a:p>
          </p:txBody>
        </p:sp>
        <p:sp>
          <p:nvSpPr>
            <p:cNvPr id="13341" name="Text Box 29"/>
            <p:cNvSpPr txBox="1">
              <a:spLocks noChangeArrowheads="1"/>
            </p:cNvSpPr>
            <p:nvPr/>
          </p:nvSpPr>
          <p:spPr bwMode="auto">
            <a:xfrm>
              <a:off x="3936" y="2283"/>
              <a:ext cx="384" cy="231"/>
            </a:xfrm>
            <a:prstGeom prst="rect">
              <a:avLst/>
            </a:prstGeom>
            <a:noFill/>
            <a:ln w="12700">
              <a:noFill/>
              <a:miter lim="800000"/>
              <a:headEnd/>
              <a:tailEnd/>
            </a:ln>
            <a:effectLst/>
          </p:spPr>
          <p:txBody>
            <a:bodyPr anchor="b">
              <a:spAutoFit/>
            </a:bodyPr>
            <a:lstStyle/>
            <a:p>
              <a:pPr fontAlgn="auto">
                <a:spcBef>
                  <a:spcPct val="50000"/>
                </a:spcBef>
                <a:spcAft>
                  <a:spcPts val="0"/>
                </a:spcAft>
                <a:defRPr/>
              </a:pPr>
              <a:r>
                <a:rPr kumimoji="1" lang="el-GR" sz="1600" b="1">
                  <a:solidFill>
                    <a:srgbClr val="FF0000"/>
                  </a:solidFill>
                  <a:effectLst>
                    <a:outerShdw blurRad="38100" dist="38100" dir="2700000" algn="tl">
                      <a:srgbClr val="000000"/>
                    </a:outerShdw>
                  </a:effectLst>
                  <a:latin typeface="Tahoma" pitchFamily="34" charset="0"/>
                  <a:cs typeface="+mn-cs"/>
                </a:rPr>
                <a:t>όχι</a:t>
              </a:r>
              <a:endParaRPr kumimoji="1" lang="en-GB" sz="1600" b="1">
                <a:solidFill>
                  <a:srgbClr val="FF0000"/>
                </a:solidFill>
                <a:effectLst>
                  <a:outerShdw blurRad="38100" dist="38100" dir="2700000" algn="tl">
                    <a:srgbClr val="000000"/>
                  </a:outerShdw>
                </a:effectLst>
                <a:latin typeface="Tahoma" pitchFamily="34" charset="0"/>
                <a:cs typeface="+mn-cs"/>
              </a:endParaRPr>
            </a:p>
          </p:txBody>
        </p:sp>
      </p:grpSp>
      <p:grpSp>
        <p:nvGrpSpPr>
          <p:cNvPr id="37892" name="Group 30"/>
          <p:cNvGrpSpPr>
            <a:grpSpLocks/>
          </p:cNvGrpSpPr>
          <p:nvPr/>
        </p:nvGrpSpPr>
        <p:grpSpPr bwMode="auto">
          <a:xfrm>
            <a:off x="185738" y="219075"/>
            <a:ext cx="1490662" cy="923925"/>
            <a:chOff x="117" y="138"/>
            <a:chExt cx="939" cy="582"/>
          </a:xfrm>
        </p:grpSpPr>
        <p:graphicFrame>
          <p:nvGraphicFramePr>
            <p:cNvPr id="37893" name="Object 31">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37895" name="Clip" r:id="rId4" imgW="3497263" imgH="2095500" progId="MS_ClipArt_Gallery.2">
                    <p:embed/>
                  </p:oleObj>
                </mc:Choice>
                <mc:Fallback>
                  <p:oleObj name="Clip" r:id="rId4" imgW="3497263" imgH="2095500" progId="MS_ClipArt_Gallery.2">
                    <p:embed/>
                    <p:pic>
                      <p:nvPicPr>
                        <p:cNvPr id="0" name="Object 3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7894" name="Rectangle 32"/>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38</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sp>
        <p:nvSpPr>
          <p:cNvPr id="5124" name="Rectangle 3"/>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Αρχική Καταχώρηση</a:t>
            </a:r>
            <a:endParaRPr lang="en-GB" altLang="el-GR" smtClean="0"/>
          </a:p>
        </p:txBody>
      </p:sp>
      <p:sp>
        <p:nvSpPr>
          <p:cNvPr id="5125" name="Rectangle 4"/>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Αρχική καταχώρηση στο κόστος</a:t>
            </a:r>
            <a:endParaRPr lang="en-GB" altLang="el-GR" smtClean="0"/>
          </a:p>
          <a:p>
            <a:pPr eaLnBrk="1" hangingPunct="1">
              <a:defRPr/>
            </a:pPr>
            <a:r>
              <a:rPr lang="el-GR" altLang="el-GR" smtClean="0"/>
              <a:t>Συνθετικά μέρη κόστους όταν αγοράζονται:</a:t>
            </a:r>
            <a:endParaRPr lang="en-GB" altLang="el-GR" smtClean="0"/>
          </a:p>
          <a:p>
            <a:pPr lvl="1" eaLnBrk="1" hangingPunct="1">
              <a:defRPr/>
            </a:pPr>
            <a:r>
              <a:rPr lang="el-GR" altLang="el-GR" smtClean="0"/>
              <a:t>Τιμή αγοράς </a:t>
            </a:r>
            <a:endParaRPr lang="en-GB" altLang="el-GR" smtClean="0"/>
          </a:p>
          <a:p>
            <a:pPr lvl="1" eaLnBrk="1" hangingPunct="1">
              <a:defRPr/>
            </a:pPr>
            <a:r>
              <a:rPr lang="el-GR" altLang="el-GR" smtClean="0"/>
              <a:t>Δασμοί εισαγωγής και λοιποί φόροι αγοράς </a:t>
            </a:r>
          </a:p>
          <a:p>
            <a:pPr lvl="1" eaLnBrk="1" hangingPunct="1">
              <a:defRPr/>
            </a:pPr>
            <a:r>
              <a:rPr lang="el-GR" altLang="el-GR" smtClean="0"/>
              <a:t>Άμεσα επιρριπτέα κόστη στην προετοιμασία του παγίου για χρήση </a:t>
            </a:r>
            <a:endParaRPr lang="en-GB" altLang="el-GR" smtClean="0"/>
          </a:p>
          <a:p>
            <a:pPr lvl="1" eaLnBrk="1" hangingPunct="1">
              <a:defRPr/>
            </a:pPr>
            <a:r>
              <a:rPr lang="el-GR" altLang="el-GR" smtClean="0"/>
              <a:t>Μείον εκτπώσεις</a:t>
            </a:r>
            <a:endParaRPr lang="en-GB" altLang="el-GR" smtClean="0"/>
          </a:p>
        </p:txBody>
      </p:sp>
      <p:grpSp>
        <p:nvGrpSpPr>
          <p:cNvPr id="39941" name="Group 5"/>
          <p:cNvGrpSpPr>
            <a:grpSpLocks/>
          </p:cNvGrpSpPr>
          <p:nvPr/>
        </p:nvGrpSpPr>
        <p:grpSpPr bwMode="auto">
          <a:xfrm>
            <a:off x="185738" y="219075"/>
            <a:ext cx="1490662" cy="923925"/>
            <a:chOff x="117" y="138"/>
            <a:chExt cx="939" cy="582"/>
          </a:xfrm>
        </p:grpSpPr>
        <p:graphicFrame>
          <p:nvGraphicFramePr>
            <p:cNvPr id="39942" name="Object 6">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39944" name="Clip" r:id="rId4" imgW="3497263" imgH="2095500" progId="MS_ClipArt_Gallery.2">
                    <p:embed/>
                  </p:oleObj>
                </mc:Choice>
                <mc:Fallback>
                  <p:oleObj name="Clip" r:id="rId4" imgW="3497263" imgH="2095500" progId="MS_ClipArt_Gallery.2">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943" name="Rectangle 7"/>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38</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0"/>
          <p:cNvSpPr>
            <a:spLocks noGrp="1" noChangeArrowheads="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5123" name="Rectangle 71"/>
          <p:cNvSpPr>
            <a:spLocks noGrp="1" noChangeArrowheads="1"/>
          </p:cNvSpPr>
          <p:nvPr>
            <p:ph type="sldNum" sz="quarter" idx="12"/>
          </p:nvPr>
        </p:nvSpPr>
        <p:spPr>
          <a:xfrm>
            <a:off x="6553200" y="6356350"/>
            <a:ext cx="2133600" cy="365125"/>
          </a:xfrm>
          <a:noFill/>
          <a:ln>
            <a:miter lim="800000"/>
            <a:headEnd/>
            <a:tailEnd/>
          </a:ln>
        </p:spPr>
        <p:txBody>
          <a:bodyPr anchor="ctr"/>
          <a:lstStyle/>
          <a:p>
            <a:fld id="{C46703A7-9D08-41C7-B90A-703B323D59BF}" type="slidenum">
              <a:rPr lang="en-US" altLang="el-GR" sz="1200">
                <a:solidFill>
                  <a:srgbClr val="898989"/>
                </a:solidFill>
                <a:effectLst/>
                <a:latin typeface="Calibri" pitchFamily="34" charset="0"/>
              </a:rPr>
              <a:pPr/>
              <a:t>2</a:t>
            </a:fld>
            <a:endParaRPr lang="en-US" altLang="el-GR" sz="1200">
              <a:solidFill>
                <a:srgbClr val="898989"/>
              </a:solidFill>
              <a:effectLst/>
              <a:latin typeface="Calibri" pitchFamily="34" charset="0"/>
            </a:endParaRPr>
          </a:p>
        </p:txBody>
      </p:sp>
      <p:sp>
        <p:nvSpPr>
          <p:cNvPr id="3074" name="Rectangle 2"/>
          <p:cNvSpPr>
            <a:spLocks noGrp="1" noChangeArrowheads="1"/>
          </p:cNvSpPr>
          <p:nvPr>
            <p:ph type="ctrTitle" idx="4294967295"/>
          </p:nvPr>
        </p:nvSpPr>
        <p:spPr>
          <a:xfrm>
            <a:off x="1371600" y="2057400"/>
            <a:ext cx="7772400" cy="1143000"/>
          </a:xfrm>
        </p:spPr>
        <p:txBody>
          <a:bodyPr>
            <a:normAutofit fontScale="90000"/>
          </a:bodyPr>
          <a:lstStyle/>
          <a:p>
            <a:pPr eaLnBrk="1" hangingPunct="1">
              <a:defRPr/>
            </a:pPr>
            <a:r>
              <a:rPr lang="en-US" altLang="el-GR" sz="5900" smtClean="0">
                <a:cs typeface="Times New Roman" panose="02020603050405020304" pitchFamily="18" charset="0"/>
              </a:rPr>
              <a:t>IAS</a:t>
            </a:r>
            <a:r>
              <a:rPr lang="el-GR" altLang="el-GR" sz="5900" smtClean="0">
                <a:cs typeface="Times New Roman" panose="02020603050405020304" pitchFamily="18" charset="0"/>
              </a:rPr>
              <a:t> 7 </a:t>
            </a:r>
            <a:r>
              <a:rPr lang="el-GR" altLang="el-GR" sz="5400" smtClean="0">
                <a:cs typeface="Times New Roman" panose="02020603050405020304" pitchFamily="18" charset="0"/>
              </a:rPr>
              <a:t/>
            </a:r>
            <a:br>
              <a:rPr lang="el-GR" altLang="el-GR" sz="5400" smtClean="0">
                <a:cs typeface="Times New Roman" panose="02020603050405020304" pitchFamily="18" charset="0"/>
              </a:rPr>
            </a:br>
            <a:r>
              <a:rPr lang="el-GR" altLang="el-GR" sz="5400" smtClean="0">
                <a:cs typeface="Times New Roman" panose="02020603050405020304" pitchFamily="18" charset="0"/>
              </a:rPr>
              <a:t>Κατάσταση ταμειακών ροών </a:t>
            </a:r>
            <a:endParaRPr lang="en-GB" altLang="el-GR" sz="5400" smtClean="0">
              <a:cs typeface="Times New Roman" panose="02020603050405020304" pitchFamily="18" charset="0"/>
            </a:endParaRPr>
          </a:p>
        </p:txBody>
      </p:sp>
      <p:graphicFrame>
        <p:nvGraphicFramePr>
          <p:cNvPr id="5125" name="Object 4">
            <a:hlinkClick r:id="" action="ppaction://ole?verb=0"/>
          </p:cNvPr>
          <p:cNvGraphicFramePr>
            <a:graphicFrameLocks/>
          </p:cNvGraphicFramePr>
          <p:nvPr/>
        </p:nvGraphicFramePr>
        <p:xfrm>
          <a:off x="5865813" y="4191000"/>
          <a:ext cx="2363787" cy="1946275"/>
        </p:xfrm>
        <a:graphic>
          <a:graphicData uri="http://schemas.openxmlformats.org/presentationml/2006/ole">
            <mc:AlternateContent xmlns:mc="http://schemas.openxmlformats.org/markup-compatibility/2006">
              <mc:Choice xmlns:v="urn:schemas-microsoft-com:vml" Requires="v">
                <p:oleObj spid="_x0000_s5127" name="Clip" r:id="rId4" imgW="1817827" imgH="1499616" progId="MS_ClipArt_Gallery.2">
                  <p:embed/>
                </p:oleObj>
              </mc:Choice>
              <mc:Fallback>
                <p:oleObj name="Clip" r:id="rId4" imgW="1817827" imgH="1499616" progId="MS_ClipArt_Gallery.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5813" y="4191000"/>
                        <a:ext cx="2363787" cy="194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sp>
        <p:nvSpPr>
          <p:cNvPr id="6148" name="Rectangle 3"/>
          <p:cNvSpPr>
            <a:spLocks noGrp="1" noChangeArrowheads="1"/>
          </p:cNvSpPr>
          <p:nvPr>
            <p:ph type="title" idx="4294967295"/>
          </p:nvPr>
        </p:nvSpPr>
        <p:spPr>
          <a:xfrm>
            <a:off x="2438400" y="304800"/>
            <a:ext cx="6705600" cy="1143000"/>
          </a:xfrm>
        </p:spPr>
        <p:txBody>
          <a:bodyPr/>
          <a:lstStyle/>
          <a:p>
            <a:pPr eaLnBrk="1" hangingPunct="1">
              <a:defRPr/>
            </a:pPr>
            <a:r>
              <a:rPr lang="el-GR" altLang="el-GR" sz="4000" smtClean="0"/>
              <a:t>Μεταγενέστερη αποτίμηση</a:t>
            </a:r>
            <a:endParaRPr lang="en-GB" altLang="el-GR" sz="4000" smtClean="0"/>
          </a:p>
        </p:txBody>
      </p:sp>
      <p:sp>
        <p:nvSpPr>
          <p:cNvPr id="6149" name="Rectangle 4"/>
          <p:cNvSpPr>
            <a:spLocks noGrp="1" noChangeArrowheads="1"/>
          </p:cNvSpPr>
          <p:nvPr>
            <p:ph type="body" idx="4294967295"/>
          </p:nvPr>
        </p:nvSpPr>
        <p:spPr>
          <a:xfrm>
            <a:off x="0" y="1676400"/>
            <a:ext cx="8540750" cy="4422775"/>
          </a:xfrm>
        </p:spPr>
        <p:txBody>
          <a:bodyPr/>
          <a:lstStyle/>
          <a:p>
            <a:pPr eaLnBrk="1" hangingPunct="1">
              <a:defRPr/>
            </a:pPr>
            <a:r>
              <a:rPr lang="el-GR" altLang="el-GR" smtClean="0"/>
              <a:t>Σύγκριση με ανταγωνισμό</a:t>
            </a:r>
          </a:p>
          <a:p>
            <a:pPr lvl="1" eaLnBrk="1" hangingPunct="1">
              <a:defRPr/>
            </a:pPr>
            <a:r>
              <a:rPr lang="el-GR" altLang="el-GR" smtClean="0"/>
              <a:t>Κόστος μείον συσσωρεμένες αποσβέσεις και απομειώσεις</a:t>
            </a:r>
            <a:endParaRPr lang="en-GB" altLang="el-GR" smtClean="0"/>
          </a:p>
          <a:p>
            <a:pPr eaLnBrk="1" hangingPunct="1">
              <a:lnSpc>
                <a:spcPct val="70000"/>
              </a:lnSpc>
              <a:buFont typeface="Wingdings" pitchFamily="2" charset="2"/>
              <a:buNone/>
              <a:defRPr/>
            </a:pPr>
            <a:endParaRPr lang="en-GB" altLang="el-GR" smtClean="0"/>
          </a:p>
          <a:p>
            <a:pPr eaLnBrk="1" hangingPunct="1">
              <a:defRPr/>
            </a:pPr>
            <a:r>
              <a:rPr lang="el-GR" altLang="el-GR" smtClean="0"/>
              <a:t>Επιτρεπόμενη εναλλακτική</a:t>
            </a:r>
            <a:endParaRPr lang="en-GB" altLang="el-GR" smtClean="0"/>
          </a:p>
          <a:p>
            <a:pPr lvl="1" eaLnBrk="1" hangingPunct="1">
              <a:defRPr/>
            </a:pPr>
            <a:r>
              <a:rPr lang="el-GR" altLang="el-GR" smtClean="0"/>
              <a:t>Επανεκτιμώμενο ποσό μείον συσσωρευμένες αποσβέσεις και ζημιές από απομειώσεις</a:t>
            </a:r>
            <a:endParaRPr lang="en-GB" altLang="el-GR" smtClean="0"/>
          </a:p>
        </p:txBody>
      </p:sp>
      <p:grpSp>
        <p:nvGrpSpPr>
          <p:cNvPr id="41989" name="Group 5"/>
          <p:cNvGrpSpPr>
            <a:grpSpLocks/>
          </p:cNvGrpSpPr>
          <p:nvPr/>
        </p:nvGrpSpPr>
        <p:grpSpPr bwMode="auto">
          <a:xfrm>
            <a:off x="185738" y="219075"/>
            <a:ext cx="1490662" cy="923925"/>
            <a:chOff x="117" y="138"/>
            <a:chExt cx="939" cy="582"/>
          </a:xfrm>
        </p:grpSpPr>
        <p:graphicFrame>
          <p:nvGraphicFramePr>
            <p:cNvPr id="41990" name="Object 6">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41992" name="Clip" r:id="rId4" imgW="3497263" imgH="2095500" progId="MS_ClipArt_Gallery.2">
                    <p:embed/>
                  </p:oleObj>
                </mc:Choice>
                <mc:Fallback>
                  <p:oleObj name="Clip" r:id="rId4" imgW="3497263" imgH="2095500" progId="MS_ClipArt_Gallery.2">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991" name="Rectangle 7"/>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38</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Grp="1" noChangeArrowheads="1"/>
          </p:cNvSpPr>
          <p:nvPr>
            <p:ph type="title" idx="4294967295"/>
          </p:nvPr>
        </p:nvSpPr>
        <p:spPr>
          <a:xfrm>
            <a:off x="0" y="1676400"/>
            <a:ext cx="7772400" cy="1828800"/>
          </a:xfrm>
        </p:spPr>
        <p:txBody>
          <a:bodyPr lIns="90000" tIns="46800" rIns="90000" bIns="46800"/>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mtClean="0"/>
              <a:t>ΔΙΕΘΝΕΣ ΛΟΓΙΣΤΙΚΟ ΠΡΟΤΥΠΟ 12</a:t>
            </a:r>
          </a:p>
        </p:txBody>
      </p:sp>
      <p:sp>
        <p:nvSpPr>
          <p:cNvPr id="45059" name="Rectangle 2"/>
          <p:cNvSpPr>
            <a:spLocks noGrp="1" noChangeArrowheads="1"/>
          </p:cNvSpPr>
          <p:nvPr>
            <p:ph type="subTitle" idx="4294967295"/>
          </p:nvPr>
        </p:nvSpPr>
        <p:spPr>
          <a:xfrm>
            <a:off x="0" y="3910013"/>
            <a:ext cx="6642100" cy="1712912"/>
          </a:xfrm>
        </p:spPr>
        <p:txBody>
          <a:bodyPr lIns="90000" tIns="46800" rIns="90000" bIns="46800"/>
          <a:lstStyle/>
          <a:p>
            <a:pPr marL="0" indent="0" algn="ct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i="1" smtClean="0"/>
              <a:t>Φόροι εισοδήματος </a:t>
            </a:r>
            <a:br>
              <a:rPr lang="el-GR" altLang="el-GR" i="1" smtClean="0"/>
            </a:br>
            <a:r>
              <a:rPr lang="el-GR" altLang="el-GR" i="1" smtClean="0"/>
              <a:t>(Income Taxes)</a:t>
            </a:r>
            <a:r>
              <a:rPr lang="el-GR" altLang="el-GR" smtClean="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Grp="1" noChangeArrowheads="1"/>
          </p:cNvSpPr>
          <p:nvPr>
            <p:ph type="title" idx="4294967295"/>
          </p:nvPr>
        </p:nvSpPr>
        <p:spPr>
          <a:xfrm>
            <a:off x="0" y="381000"/>
            <a:ext cx="8229600" cy="1371600"/>
          </a:xfrm>
        </p:spPr>
        <p:txBody>
          <a:bodyPr lIns="90000" tIns="46800" rIns="90000" bIns="46800"/>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mtClean="0"/>
              <a:t>ΔΛΠ 12</a:t>
            </a:r>
          </a:p>
        </p:txBody>
      </p:sp>
      <p:sp>
        <p:nvSpPr>
          <p:cNvPr id="46083" name="Rectangle 2"/>
          <p:cNvSpPr>
            <a:spLocks noGrp="1" noChangeArrowheads="1"/>
          </p:cNvSpPr>
          <p:nvPr>
            <p:ph type="body" idx="4294967295"/>
          </p:nvPr>
        </p:nvSpPr>
        <p:spPr>
          <a:xfrm>
            <a:off x="0" y="2049463"/>
            <a:ext cx="8540750" cy="4019550"/>
          </a:xfrm>
        </p:spPr>
        <p:txBody>
          <a:bodyPr lIns="90000" tIns="46800" rIns="90000" bIns="46800"/>
          <a:lstStyle/>
          <a:p>
            <a:pPr marL="341313" indent="-341313" eaLnBrk="1" hangingPunct="1">
              <a:buClr>
                <a:srgbClr val="00CCFF"/>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mtClean="0"/>
              <a:t>Κάθε χώρα θεσπίζει τους δικούς της κανόνες για τον προσδιορισμό του φορολογητέου εισοδήματος των επιχειρήσεων, επί του οποίου υπολογίζεται ο προς καταβολή φόρος εισοδήματος με σταθερούς συνήθως συντελεστές φόρου εισοδήματος.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Grp="1" noChangeArrowheads="1"/>
          </p:cNvSpPr>
          <p:nvPr>
            <p:ph type="title" idx="4294967295"/>
          </p:nvPr>
        </p:nvSpPr>
        <p:spPr>
          <a:xfrm>
            <a:off x="0" y="381000"/>
            <a:ext cx="8229600" cy="1371600"/>
          </a:xfrm>
        </p:spPr>
        <p:txBody>
          <a:bodyPr lIns="90000" tIns="46800" rIns="90000" bIns="46800"/>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mtClean="0"/>
              <a:t>ΔΛΠ 12</a:t>
            </a:r>
          </a:p>
        </p:txBody>
      </p:sp>
      <p:sp>
        <p:nvSpPr>
          <p:cNvPr id="47107" name="Rectangle 2"/>
          <p:cNvSpPr>
            <a:spLocks noGrp="1" noChangeArrowheads="1"/>
          </p:cNvSpPr>
          <p:nvPr>
            <p:ph type="body" idx="4294967295"/>
          </p:nvPr>
        </p:nvSpPr>
        <p:spPr>
          <a:xfrm>
            <a:off x="0" y="2049463"/>
            <a:ext cx="8540750" cy="4019550"/>
          </a:xfrm>
        </p:spPr>
        <p:txBody>
          <a:bodyPr lIns="90000" tIns="46800" rIns="90000" bIns="46800"/>
          <a:lstStyle/>
          <a:p>
            <a:pPr marL="341313" indent="-341313" eaLnBrk="1" hangingPunct="1">
              <a:buClr>
                <a:srgbClr val="00CCFF"/>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mtClean="0"/>
              <a:t>Προκύπτουν συνεπώς διαφορές μεταξύ των περιουσιακών στοιχείων και των υποχρεώσεων των οικονομικών καταστάσεων οι οποίες συντάσσονται σύμφωνα με τους λογιστικούς κανόνες και των οικονομικών καταστάσεων που συντάσσονται σύμφωνα με τους φορολογικούς κανόνες.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p:cNvSpPr>
            <a:spLocks noGrp="1" noChangeArrowheads="1"/>
          </p:cNvSpPr>
          <p:nvPr>
            <p:ph type="body" idx="4294967295"/>
          </p:nvPr>
        </p:nvSpPr>
        <p:spPr>
          <a:xfrm>
            <a:off x="0" y="765175"/>
            <a:ext cx="8229600" cy="5330825"/>
          </a:xfrm>
        </p:spPr>
        <p:txBody>
          <a:bodyPr lIns="90000" tIns="83088" rIns="90000" bIns="46800"/>
          <a:lstStyle/>
          <a:p>
            <a:pPr marL="341313" indent="-341313" eaLnBrk="1" hangingPunct="1">
              <a:lnSpc>
                <a:spcPct val="91000"/>
              </a:lnSpc>
              <a:buClr>
                <a:srgbClr val="00CCFF"/>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mtClean="0"/>
              <a:t>Οι διαφορές αυτές διακρίνονται σε δύο μεγάλες κατηγορίες:</a:t>
            </a:r>
          </a:p>
          <a:p>
            <a:pPr marL="741363" lvl="1" indent="-284163" eaLnBrk="1" hangingPunct="1">
              <a:lnSpc>
                <a:spcPct val="91000"/>
              </a:lnSpc>
              <a:buClr>
                <a:srgbClr val="FFCC00"/>
              </a:buClr>
              <a:buSzPct val="65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b="1" smtClean="0"/>
              <a:t>(α) τις προσωρινές διαφορές,</a:t>
            </a:r>
            <a:r>
              <a:rPr lang="el-GR" altLang="el-GR" smtClean="0"/>
              <a:t> δηλαδή τις διαφορές εκείνες που μέσω της ανάκτησης ή του διακανονισμού της λογιστικής αξίας των περιουσιακών στοιχείων ή των υποχρεώσεων στις μελλοντικές περιόδους, καταλήγουν κατά τον προσδιορισμό του φορολογητέου κέρδους ή της φορολογικής ζημίας σε πληρωτέα ή εκπεστέα ποσά, και</a:t>
            </a:r>
          </a:p>
          <a:p>
            <a:pPr marL="741363" lvl="1" indent="-284163" eaLnBrk="1" hangingPunct="1">
              <a:lnSpc>
                <a:spcPct val="91000"/>
              </a:lnSpc>
              <a:buClr>
                <a:srgbClr val="FFCC00"/>
              </a:buClr>
              <a:buSzPct val="65000"/>
              <a:buFont typeface="Wingdings" panose="05000000000000000000"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b="1" smtClean="0"/>
              <a:t>(β)	τις μόνιμες διαφορές, </a:t>
            </a:r>
            <a:r>
              <a:rPr lang="el-GR" altLang="el-GR" smtClean="0"/>
              <a:t>που παραμένουν εις το διηνεκές.</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Grp="1" noChangeArrowheads="1"/>
          </p:cNvSpPr>
          <p:nvPr>
            <p:ph type="body" idx="4294967295"/>
          </p:nvPr>
        </p:nvSpPr>
        <p:spPr>
          <a:xfrm>
            <a:off x="0" y="908050"/>
            <a:ext cx="8229600" cy="5187950"/>
          </a:xfrm>
        </p:spPr>
        <p:txBody>
          <a:bodyPr lIns="90000" tIns="46800" rIns="90000" bIns="46800"/>
          <a:lstStyle/>
          <a:p>
            <a:pPr marL="341313" indent="-341313" eaLnBrk="1" hangingPunct="1">
              <a:buClr>
                <a:srgbClr val="00CCFF"/>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mtClean="0"/>
              <a:t>Στην πρώτη περίπτωση λογίζονται αναβαλλόμενοι φόροι (απαιτήσεις ή υποχρεώσεις) οι οποίοι και αντιστρέφονται με την μελλοντική σύγκλιση φορολογικών και λογιστικών αξιών, ενώ στην δεύτερη, δεν λογίζεται αναβαλλόμενος φόρος, αφού δεν υπάρχει περίπτωση αντιστροφής του στο μέλλον, λόγω μη σύγκλισης φορολογικών και λογιστικών αξιών.</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785813" y="0"/>
            <a:ext cx="8358187" cy="830263"/>
          </a:xfrm>
          <a:prstGeom prst="rect">
            <a:avLst/>
          </a:prstGeom>
          <a:noFill/>
          <a:ln w="9525">
            <a:noFill/>
            <a:round/>
            <a:headEnd/>
            <a:tailEnd/>
          </a:ln>
          <a:effectLst/>
        </p:spPr>
        <p:txBody>
          <a:bodyPr anchor="ctr"/>
          <a:lstStyle/>
          <a:p>
            <a:pPr algn="ctr" eaLnBrk="1" fontAlgn="auto" hangingPunct="1">
              <a:lnSpc>
                <a:spcPct val="101000"/>
              </a:lnSpc>
              <a:spcBef>
                <a:spcPts val="0"/>
              </a:spcBef>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4400" dirty="0">
                <a:effectLst>
                  <a:outerShdw blurRad="38100" dist="38100" dir="2700000" algn="tl">
                    <a:srgbClr val="C0C0C0"/>
                  </a:outerShdw>
                </a:effectLst>
                <a:latin typeface="Tahoma" pitchFamily="32" charset="0"/>
                <a:cs typeface="+mn-cs"/>
              </a:rPr>
              <a:t>Διεθνές Λογιστικό Πρότυπο 12</a:t>
            </a:r>
          </a:p>
        </p:txBody>
      </p:sp>
      <p:sp>
        <p:nvSpPr>
          <p:cNvPr id="10242" name="Text Box 2"/>
          <p:cNvSpPr txBox="1">
            <a:spLocks noChangeArrowheads="1"/>
          </p:cNvSpPr>
          <p:nvPr/>
        </p:nvSpPr>
        <p:spPr bwMode="auto">
          <a:xfrm>
            <a:off x="785813" y="1000125"/>
            <a:ext cx="8215312" cy="5387975"/>
          </a:xfrm>
          <a:prstGeom prst="rect">
            <a:avLst/>
          </a:prstGeom>
          <a:noFill/>
          <a:ln w="9525">
            <a:noFill/>
            <a:round/>
            <a:headEnd/>
            <a:tailEnd/>
          </a:ln>
          <a:effectLst/>
        </p:spPr>
        <p:txBody>
          <a:bodyPr/>
          <a:lstStyle/>
          <a:p>
            <a:pPr marL="341313" indent="-341313" eaLnBrk="1" fontAlgn="auto" hangingPunct="1">
              <a:lnSpc>
                <a:spcPct val="101000"/>
              </a:lnSpc>
              <a:spcBef>
                <a:spcPts val="700"/>
              </a:spcBef>
              <a:spcAft>
                <a:spcPts val="0"/>
              </a:spcAft>
              <a:buFont typeface="Verdana" pitchFamily="32" charset="0"/>
              <a:buChar char="&gt;"/>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a:effectLst>
                  <a:outerShdw blurRad="38100" dist="38100" dir="2700000" algn="tl">
                    <a:srgbClr val="C0C0C0"/>
                  </a:outerShdw>
                </a:effectLst>
                <a:latin typeface="Tahoma" pitchFamily="32" charset="0"/>
                <a:cs typeface="+mn-cs"/>
              </a:rPr>
              <a:t>Λογιστικό κέρδος είναι το καθαρός κέρδος ή η ζημία μίας χρήσης πριν την αφαίρεση των φόρων.</a:t>
            </a:r>
          </a:p>
          <a:p>
            <a:pPr marL="341313" indent="-341313" eaLnBrk="1" fontAlgn="auto" hangingPunct="1">
              <a:lnSpc>
                <a:spcPct val="101000"/>
              </a:lnSpc>
              <a:spcBef>
                <a:spcPts val="700"/>
              </a:spcBef>
              <a:spcAft>
                <a:spcPts val="0"/>
              </a:spcAft>
              <a:buFont typeface="Verdana" pitchFamily="32" charset="0"/>
              <a:buChar char="&gt;"/>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a:effectLst>
                  <a:outerShdw blurRad="38100" dist="38100" dir="2700000" algn="tl">
                    <a:srgbClr val="C0C0C0"/>
                  </a:outerShdw>
                </a:effectLst>
                <a:latin typeface="Tahoma" pitchFamily="32" charset="0"/>
                <a:cs typeface="+mn-cs"/>
              </a:rPr>
              <a:t>Φορολογητέο κέρδος (Φορολογική ζημιά) είναι το ποσό του κέρδους (ή της ζημιάς) μίας χρήσεως, που προσδιορίζεται σύμφωνα με τη φορολογική νομοθεσία του Ελληνικού κράτους, επί του οποίου είναι πληρωτέοι ή επιστρεπτέοι οι φόροι εισοδήματος.</a:t>
            </a:r>
          </a:p>
          <a:p>
            <a:pPr marL="341313" indent="-341313" eaLnBrk="1" fontAlgn="auto" hangingPunct="1">
              <a:lnSpc>
                <a:spcPct val="101000"/>
              </a:lnSpc>
              <a:spcBef>
                <a:spcPts val="700"/>
              </a:spcBef>
              <a:spcAft>
                <a:spcPts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sz="2800" b="1" dirty="0">
              <a:solidFill>
                <a:srgbClr val="FFFFFF"/>
              </a:solidFill>
              <a:effectLst>
                <a:outerShdw blurRad="38100" dist="38100" dir="2700000" algn="tl">
                  <a:srgbClr val="C0C0C0"/>
                </a:outerShdw>
              </a:effectLst>
              <a:latin typeface="Tahoma" pitchFamily="32" charset="0"/>
              <a:cs typeface="+mn-cs"/>
            </a:endParaRPr>
          </a:p>
        </p:txBody>
      </p:sp>
      <p:pic>
        <p:nvPicPr>
          <p:cNvPr id="54276" name="Picture 3"/>
          <p:cNvPicPr>
            <a:picLocks noChangeAspect="1" noChangeArrowheads="1"/>
          </p:cNvPicPr>
          <p:nvPr/>
        </p:nvPicPr>
        <p:blipFill>
          <a:blip r:embed="rId3" cstate="print"/>
          <a:srcRect/>
          <a:stretch>
            <a:fillRect/>
          </a:stretch>
        </p:blipFill>
        <p:spPr bwMode="auto">
          <a:xfrm>
            <a:off x="7500938" y="5286375"/>
            <a:ext cx="1422400" cy="1266825"/>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
          <p:cNvSpPr>
            <a:spLocks noGrp="1" noChangeArrowheads="1"/>
          </p:cNvSpPr>
          <p:nvPr>
            <p:ph type="title" idx="4294967295"/>
          </p:nvPr>
        </p:nvSpPr>
        <p:spPr>
          <a:xfrm>
            <a:off x="0" y="381000"/>
            <a:ext cx="8229600" cy="1371600"/>
          </a:xfrm>
        </p:spPr>
        <p:txBody>
          <a:bodyPr lIns="90000" tIns="46800" rIns="90000" bIns="46800"/>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z="4000" b="1" smtClean="0"/>
              <a:t>Αποσβέσιμα ενσώματα πάγια</a:t>
            </a:r>
            <a:r>
              <a:rPr lang="el-GR" altLang="el-GR" sz="4000" b="1" u="sng" smtClean="0"/>
              <a:t/>
            </a:r>
            <a:br>
              <a:rPr lang="el-GR" altLang="el-GR" sz="4000" b="1" u="sng" smtClean="0"/>
            </a:br>
            <a:endParaRPr lang="el-GR" altLang="el-GR" sz="4000" b="1" u="sng" smtClean="0"/>
          </a:p>
        </p:txBody>
      </p:sp>
      <p:sp>
        <p:nvSpPr>
          <p:cNvPr id="51203" name="Rectangle 2"/>
          <p:cNvSpPr>
            <a:spLocks noGrp="1" noChangeArrowheads="1"/>
          </p:cNvSpPr>
          <p:nvPr>
            <p:ph type="body" idx="4294967295"/>
          </p:nvPr>
        </p:nvSpPr>
        <p:spPr>
          <a:xfrm>
            <a:off x="0" y="2049463"/>
            <a:ext cx="8540750" cy="4019550"/>
          </a:xfrm>
        </p:spPr>
        <p:txBody>
          <a:bodyPr lIns="90000" tIns="46800" rIns="90000" bIns="46800"/>
          <a:lstStyle/>
          <a:p>
            <a:pPr marL="341313" indent="-341313" eaLnBrk="1" hangingPunct="1">
              <a:buClr>
                <a:srgbClr val="00CCFF"/>
              </a:buClr>
              <a:buSzPct val="6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mtClean="0"/>
              <a:t>Οι επιχειρήσεις διενεργούν αποσβέσεις με βάση την ωφέλιμη ζωή αυτών των στοιχείων, ενώ η φορολογική αρχή μπορεί να θέτει σταθερούς συντελεστές ανά κατηγορία περιουσιακών στοιχείων, για το σύνολο των επιχειρήσεων, ή διαφορετική μέθοδο απόσβεσης.</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ftr" sz="quarter" idx="11"/>
          </p:nvPr>
        </p:nvSpPr>
        <p:spPr>
          <a:xfrm>
            <a:off x="457200" y="6356350"/>
            <a:ext cx="2133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algn="l"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58371" name="Rectangle 6"/>
          <p:cNvSpPr>
            <a:spLocks noGrp="1" noChangeArrowheads="1"/>
          </p:cNvSpPr>
          <p:nvPr>
            <p:ph type="sldNum" sz="quarter" idx="12"/>
          </p:nvPr>
        </p:nvSpPr>
        <p:spPr>
          <a:xfrm>
            <a:off x="3124200" y="6356350"/>
            <a:ext cx="2895600" cy="365125"/>
          </a:xfrm>
          <a:noFill/>
          <a:ln>
            <a:miter lim="800000"/>
            <a:headEnd/>
            <a:tailEnd/>
          </a:ln>
        </p:spPr>
        <p:txBody>
          <a:bodyPr anchor="ctr"/>
          <a:lstStyle/>
          <a:p>
            <a:pPr algn="ctr"/>
            <a:fld id="{10B8DF34-9820-421D-8212-AB025E65DDDA}" type="slidenum">
              <a:rPr lang="en-US" altLang="el-GR" sz="1200">
                <a:solidFill>
                  <a:srgbClr val="898989"/>
                </a:solidFill>
                <a:effectLst/>
                <a:latin typeface="Calibri" pitchFamily="34" charset="0"/>
              </a:rPr>
              <a:pPr algn="ctr"/>
              <a:t>28</a:t>
            </a:fld>
            <a:endParaRPr lang="en-US" altLang="el-GR" sz="1200">
              <a:solidFill>
                <a:srgbClr val="898989"/>
              </a:solidFill>
              <a:effectLst/>
              <a:latin typeface="Calibri" pitchFamily="34" charset="0"/>
            </a:endParaRPr>
          </a:p>
        </p:txBody>
      </p:sp>
      <p:sp>
        <p:nvSpPr>
          <p:cNvPr id="3074" name="Rectangle 2"/>
          <p:cNvSpPr>
            <a:spLocks noGrp="1" noChangeArrowheads="1"/>
          </p:cNvSpPr>
          <p:nvPr>
            <p:ph type="ctrTitle" idx="4294967295"/>
          </p:nvPr>
        </p:nvSpPr>
        <p:spPr>
          <a:xfrm>
            <a:off x="1371600" y="476250"/>
            <a:ext cx="7772400" cy="1143000"/>
          </a:xfrm>
        </p:spPr>
        <p:txBody>
          <a:bodyPr>
            <a:normAutofit/>
          </a:bodyPr>
          <a:lstStyle/>
          <a:p>
            <a:pPr eaLnBrk="1" hangingPunct="1">
              <a:defRPr/>
            </a:pPr>
            <a:r>
              <a:rPr lang="el-GR" altLang="el-GR" sz="2400" smtClean="0">
                <a:solidFill>
                  <a:srgbClr val="000000"/>
                </a:solidFill>
                <a:effectLst>
                  <a:outerShdw blurRad="38100" dist="38100" dir="2700000" algn="tl">
                    <a:srgbClr val="FFFFFF"/>
                  </a:outerShdw>
                </a:effectLst>
                <a:cs typeface="Times New Roman" panose="02020603050405020304" pitchFamily="18" charset="0"/>
              </a:rPr>
              <a:t>I</a:t>
            </a:r>
            <a:r>
              <a:rPr lang="en-US" altLang="el-GR" sz="2400" smtClean="0">
                <a:solidFill>
                  <a:srgbClr val="000000"/>
                </a:solidFill>
                <a:effectLst>
                  <a:outerShdw blurRad="38100" dist="38100" dir="2700000" algn="tl">
                    <a:srgbClr val="FFFFFF"/>
                  </a:outerShdw>
                </a:effectLst>
                <a:cs typeface="Times New Roman" panose="02020603050405020304" pitchFamily="18" charset="0"/>
              </a:rPr>
              <a:t>AS</a:t>
            </a:r>
            <a:r>
              <a:rPr lang="el-GR" altLang="el-GR" sz="2400" smtClean="0">
                <a:solidFill>
                  <a:srgbClr val="000000"/>
                </a:solidFill>
                <a:effectLst>
                  <a:outerShdw blurRad="38100" dist="38100" dir="2700000" algn="tl">
                    <a:srgbClr val="FFFFFF"/>
                  </a:outerShdw>
                </a:effectLst>
                <a:cs typeface="Times New Roman" panose="02020603050405020304" pitchFamily="18" charset="0"/>
              </a:rPr>
              <a:t> 2 </a:t>
            </a:r>
            <a:br>
              <a:rPr lang="el-GR" altLang="el-GR" sz="2400" smtClean="0">
                <a:solidFill>
                  <a:srgbClr val="000000"/>
                </a:solidFill>
                <a:effectLst>
                  <a:outerShdw blurRad="38100" dist="38100" dir="2700000" algn="tl">
                    <a:srgbClr val="FFFFFF"/>
                  </a:outerShdw>
                </a:effectLst>
                <a:cs typeface="Times New Roman" panose="02020603050405020304" pitchFamily="18" charset="0"/>
              </a:rPr>
            </a:br>
            <a:r>
              <a:rPr lang="el-GR" altLang="el-GR" sz="2400" smtClean="0">
                <a:solidFill>
                  <a:srgbClr val="000000"/>
                </a:solidFill>
                <a:effectLst>
                  <a:outerShdw blurRad="38100" dist="38100" dir="2700000" algn="tl">
                    <a:srgbClr val="FFFFFF"/>
                  </a:outerShdw>
                </a:effectLst>
                <a:cs typeface="Times New Roman" panose="02020603050405020304" pitchFamily="18" charset="0"/>
              </a:rPr>
              <a:t>Αποθέματα</a:t>
            </a:r>
            <a:r>
              <a:rPr lang="el-GR" altLang="el-GR" smtClean="0">
                <a:solidFill>
                  <a:srgbClr val="000000"/>
                </a:solidFill>
                <a:effectLst>
                  <a:outerShdw blurRad="38100" dist="38100" dir="2700000" algn="tl">
                    <a:srgbClr val="FFFFFF"/>
                  </a:outerShdw>
                </a:effectLst>
                <a:cs typeface="Times New Roman" panose="02020603050405020304" pitchFamily="18" charset="0"/>
              </a:rPr>
              <a:t> </a:t>
            </a:r>
            <a:endParaRPr lang="en-GB" altLang="el-GR" smtClean="0">
              <a:solidFill>
                <a:srgbClr val="000000"/>
              </a:solidFill>
              <a:effectLst>
                <a:outerShdw blurRad="38100" dist="38100" dir="2700000" algn="tl">
                  <a:srgbClr val="FFFFFF"/>
                </a:outerShdw>
              </a:effectLst>
              <a:cs typeface="Times New Roman" panose="02020603050405020304" pitchFamily="18" charset="0"/>
            </a:endParaRPr>
          </a:p>
        </p:txBody>
      </p:sp>
      <p:graphicFrame>
        <p:nvGraphicFramePr>
          <p:cNvPr id="58373" name="Object 4"/>
          <p:cNvGraphicFramePr>
            <a:graphicFrameLocks noChangeAspect="1"/>
          </p:cNvGraphicFramePr>
          <p:nvPr/>
        </p:nvGraphicFramePr>
        <p:xfrm>
          <a:off x="4427538" y="3213100"/>
          <a:ext cx="4419600" cy="3200400"/>
        </p:xfrm>
        <a:graphic>
          <a:graphicData uri="http://schemas.openxmlformats.org/presentationml/2006/ole">
            <mc:AlternateContent xmlns:mc="http://schemas.openxmlformats.org/markup-compatibility/2006">
              <mc:Choice xmlns:v="urn:schemas-microsoft-com:vml" Requires="v">
                <p:oleObj spid="_x0000_s58381" name="Clip" r:id="rId4" imgW="3247313" imgH="5879194" progId="MS_ClipArt_Gallery.2">
                  <p:embed/>
                </p:oleObj>
              </mc:Choice>
              <mc:Fallback>
                <p:oleObj name="Clip" r:id="rId4" imgW="3247313" imgH="5879194" progId="MS_ClipArt_Gallery.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7538" y="3213100"/>
                        <a:ext cx="4419600" cy="320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7" name="Text Box 5"/>
          <p:cNvSpPr txBox="1">
            <a:spLocks noChangeArrowheads="1"/>
          </p:cNvSpPr>
          <p:nvPr/>
        </p:nvSpPr>
        <p:spPr bwMode="auto">
          <a:xfrm rot="180000">
            <a:off x="4787900" y="3284538"/>
            <a:ext cx="1201738" cy="396875"/>
          </a:xfrm>
          <a:prstGeom prst="rect">
            <a:avLst/>
          </a:prstGeom>
          <a:noFill/>
          <a:ln w="12700">
            <a:noFill/>
            <a:miter lim="800000"/>
            <a:headEnd/>
            <a:tailEnd/>
          </a:ln>
          <a:effectLst/>
        </p:spPr>
        <p:txBody>
          <a:bodyPr>
            <a:spAutoFit/>
          </a:bodyPr>
          <a:lstStyle/>
          <a:p>
            <a:pPr fontAlgn="auto">
              <a:spcBef>
                <a:spcPct val="50000"/>
              </a:spcBef>
              <a:spcAft>
                <a:spcPts val="0"/>
              </a:spcAft>
              <a:defRPr/>
            </a:pPr>
            <a:r>
              <a:rPr lang="el-GR" sz="2000" b="1">
                <a:solidFill>
                  <a:srgbClr val="808080"/>
                </a:solidFill>
                <a:effectLst>
                  <a:outerShdw blurRad="38100" dist="38100" dir="2700000" algn="tl">
                    <a:srgbClr val="000000"/>
                  </a:outerShdw>
                </a:effectLst>
                <a:latin typeface="+mn-lt"/>
                <a:cs typeface="Times New Roman" pitchFamily="18" charset="0"/>
              </a:rPr>
              <a:t>Κόστος </a:t>
            </a:r>
            <a:endParaRPr lang="en-GB" sz="2000" b="1">
              <a:solidFill>
                <a:srgbClr val="808080"/>
              </a:solidFill>
              <a:effectLst>
                <a:outerShdw blurRad="38100" dist="38100" dir="2700000" algn="tl">
                  <a:srgbClr val="000000"/>
                </a:outerShdw>
              </a:effectLst>
              <a:latin typeface="+mn-lt"/>
              <a:cs typeface="Times New Roman" pitchFamily="18" charset="0"/>
            </a:endParaRPr>
          </a:p>
        </p:txBody>
      </p:sp>
      <p:sp>
        <p:nvSpPr>
          <p:cNvPr id="3078" name="Text Box 6"/>
          <p:cNvSpPr txBox="1">
            <a:spLocks noChangeArrowheads="1"/>
          </p:cNvSpPr>
          <p:nvPr/>
        </p:nvSpPr>
        <p:spPr bwMode="auto">
          <a:xfrm>
            <a:off x="5435600" y="3573463"/>
            <a:ext cx="3468688" cy="396875"/>
          </a:xfrm>
          <a:prstGeom prst="rect">
            <a:avLst/>
          </a:prstGeom>
          <a:noFill/>
          <a:ln w="12700">
            <a:noFill/>
            <a:miter lim="800000"/>
            <a:headEnd/>
            <a:tailEnd/>
          </a:ln>
          <a:effectLst/>
        </p:spPr>
        <p:txBody>
          <a:bodyPr>
            <a:spAutoFit/>
          </a:bodyPr>
          <a:lstStyle/>
          <a:p>
            <a:pPr fontAlgn="auto">
              <a:spcBef>
                <a:spcPct val="50000"/>
              </a:spcBef>
              <a:spcAft>
                <a:spcPts val="0"/>
              </a:spcAft>
              <a:defRPr/>
            </a:pPr>
            <a:r>
              <a:rPr lang="el-GR" sz="2000" b="1">
                <a:solidFill>
                  <a:srgbClr val="808080"/>
                </a:solidFill>
                <a:effectLst>
                  <a:outerShdw blurRad="38100" dist="38100" dir="2700000" algn="tl">
                    <a:srgbClr val="000000"/>
                  </a:outerShdw>
                </a:effectLst>
                <a:latin typeface="+mn-lt"/>
                <a:cs typeface="Times New Roman" pitchFamily="18" charset="0"/>
              </a:rPr>
              <a:t>καθαρή ρευστοποιήσιμη αξία </a:t>
            </a:r>
            <a:endParaRPr lang="en-GB" sz="2000" b="1">
              <a:solidFill>
                <a:srgbClr val="808080"/>
              </a:solidFill>
              <a:effectLst>
                <a:outerShdw blurRad="38100" dist="38100" dir="2700000" algn="tl">
                  <a:srgbClr val="000000"/>
                </a:outerShdw>
              </a:effectLst>
              <a:latin typeface="+mn-lt"/>
              <a:cs typeface="Times New Roman" pitchFamily="18" charset="0"/>
            </a:endParaRPr>
          </a:p>
        </p:txBody>
      </p:sp>
      <p:sp>
        <p:nvSpPr>
          <p:cNvPr id="3079" name="Text Box 7"/>
          <p:cNvSpPr txBox="1">
            <a:spLocks noChangeArrowheads="1"/>
          </p:cNvSpPr>
          <p:nvPr/>
        </p:nvSpPr>
        <p:spPr bwMode="auto">
          <a:xfrm rot="120000">
            <a:off x="7019925" y="4292600"/>
            <a:ext cx="1600200" cy="457200"/>
          </a:xfrm>
          <a:prstGeom prst="rect">
            <a:avLst/>
          </a:prstGeom>
          <a:noFill/>
          <a:ln w="12700">
            <a:noFill/>
            <a:miter lim="800000"/>
            <a:headEnd/>
            <a:tailEnd/>
          </a:ln>
          <a:effectLst/>
        </p:spPr>
        <p:txBody>
          <a:bodyPr>
            <a:spAutoFit/>
          </a:bodyPr>
          <a:lstStyle/>
          <a:p>
            <a:pPr algn="ctr" fontAlgn="auto">
              <a:spcBef>
                <a:spcPct val="50000"/>
              </a:spcBef>
              <a:spcAft>
                <a:spcPts val="0"/>
              </a:spcAft>
              <a:defRPr/>
            </a:pPr>
            <a:r>
              <a:rPr lang="el-GR" sz="2400" b="1">
                <a:solidFill>
                  <a:srgbClr val="808080"/>
                </a:solidFill>
                <a:effectLst>
                  <a:outerShdw blurRad="38100" dist="38100" dir="2700000" algn="tl">
                    <a:srgbClr val="000000"/>
                  </a:outerShdw>
                </a:effectLst>
                <a:latin typeface="+mn-lt"/>
                <a:cs typeface="Times New Roman" pitchFamily="18" charset="0"/>
              </a:rPr>
              <a:t> </a:t>
            </a:r>
            <a:endParaRPr lang="en-GB" sz="2400" b="1">
              <a:solidFill>
                <a:srgbClr val="808080"/>
              </a:solidFill>
              <a:effectLst>
                <a:outerShdw blurRad="38100" dist="38100" dir="2700000" algn="tl">
                  <a:srgbClr val="000000"/>
                </a:outerShdw>
              </a:effectLst>
              <a:latin typeface="+mn-lt"/>
              <a:cs typeface="Times New Roman" pitchFamily="18" charset="0"/>
            </a:endParaRPr>
          </a:p>
        </p:txBody>
      </p:sp>
      <p:sp>
        <p:nvSpPr>
          <p:cNvPr id="3080" name="Text Box 8"/>
          <p:cNvSpPr txBox="1">
            <a:spLocks noChangeArrowheads="1"/>
          </p:cNvSpPr>
          <p:nvPr/>
        </p:nvSpPr>
        <p:spPr bwMode="auto">
          <a:xfrm rot="21360000">
            <a:off x="5076825" y="4724400"/>
            <a:ext cx="1219200" cy="457200"/>
          </a:xfrm>
          <a:prstGeom prst="rect">
            <a:avLst/>
          </a:prstGeom>
          <a:noFill/>
          <a:ln w="12700">
            <a:noFill/>
            <a:miter lim="800000"/>
            <a:headEnd/>
            <a:tailEnd/>
          </a:ln>
          <a:effectLst/>
        </p:spPr>
        <p:txBody>
          <a:bodyPr>
            <a:spAutoFit/>
          </a:bodyPr>
          <a:lstStyle/>
          <a:p>
            <a:pPr fontAlgn="auto">
              <a:spcBef>
                <a:spcPct val="50000"/>
              </a:spcBef>
              <a:spcAft>
                <a:spcPts val="0"/>
              </a:spcAft>
              <a:defRPr/>
            </a:pPr>
            <a:r>
              <a:rPr lang="el-GR" sz="2400" b="1">
                <a:solidFill>
                  <a:srgbClr val="808080"/>
                </a:solidFill>
                <a:effectLst>
                  <a:outerShdw blurRad="38100" dist="38100" dir="2700000" algn="tl">
                    <a:srgbClr val="000000"/>
                  </a:outerShdw>
                </a:effectLst>
                <a:latin typeface="+mn-lt"/>
                <a:cs typeface="Times New Roman" pitchFamily="18" charset="0"/>
              </a:rPr>
              <a:t>FIFO </a:t>
            </a:r>
            <a:endParaRPr lang="en-GB" sz="2400" b="1">
              <a:solidFill>
                <a:srgbClr val="808080"/>
              </a:solidFill>
              <a:effectLst>
                <a:outerShdw blurRad="38100" dist="38100" dir="2700000" algn="tl">
                  <a:srgbClr val="000000"/>
                </a:outerShdw>
              </a:effectLst>
              <a:latin typeface="+mn-lt"/>
              <a:cs typeface="Times New Roman" pitchFamily="18" charset="0"/>
            </a:endParaRPr>
          </a:p>
        </p:txBody>
      </p:sp>
      <p:graphicFrame>
        <p:nvGraphicFramePr>
          <p:cNvPr id="58378" name="Object 9"/>
          <p:cNvGraphicFramePr>
            <a:graphicFrameLocks noChangeAspect="1"/>
          </p:cNvGraphicFramePr>
          <p:nvPr/>
        </p:nvGraphicFramePr>
        <p:xfrm>
          <a:off x="1190625" y="3962400"/>
          <a:ext cx="1857375" cy="2514600"/>
        </p:xfrm>
        <a:graphic>
          <a:graphicData uri="http://schemas.openxmlformats.org/presentationml/2006/ole">
            <mc:AlternateContent xmlns:mc="http://schemas.openxmlformats.org/markup-compatibility/2006">
              <mc:Choice xmlns:v="urn:schemas-microsoft-com:vml" Requires="v">
                <p:oleObj spid="_x0000_s58382" name="Clip" r:id="rId6" imgW="1838203" imgH="3971812" progId="MS_ClipArt_Gallery.2">
                  <p:embed/>
                </p:oleObj>
              </mc:Choice>
              <mc:Fallback>
                <p:oleObj name="Clip" r:id="rId6" imgW="1838203" imgH="3971812" progId="MS_ClipArt_Gallery.2">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0625" y="3962400"/>
                        <a:ext cx="1857375" cy="251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60419"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F0BA7C6C-7D59-434D-8F84-D4403D0922A4}" type="slidenum">
              <a:rPr lang="en-US" altLang="el-GR" sz="1200">
                <a:solidFill>
                  <a:srgbClr val="898989"/>
                </a:solidFill>
                <a:effectLst/>
                <a:latin typeface="Calibri" pitchFamily="34" charset="0"/>
              </a:rPr>
              <a:pPr/>
              <a:t>29</a:t>
            </a:fld>
            <a:endParaRPr lang="en-US" altLang="el-GR" sz="1200">
              <a:solidFill>
                <a:srgbClr val="898989"/>
              </a:solidFill>
              <a:effectLst/>
              <a:latin typeface="Calibri" pitchFamily="34" charset="0"/>
            </a:endParaRPr>
          </a:p>
        </p:txBody>
      </p:sp>
      <p:sp>
        <p:nvSpPr>
          <p:cNvPr id="8197" name="Rectangle 2"/>
          <p:cNvSpPr>
            <a:spLocks noGrp="1" noChangeArrowheads="1"/>
          </p:cNvSpPr>
          <p:nvPr>
            <p:ph type="title" idx="4294967295"/>
          </p:nvPr>
        </p:nvSpPr>
        <p:spPr>
          <a:xfrm>
            <a:off x="1011238" y="292100"/>
            <a:ext cx="8132762" cy="1384300"/>
          </a:xfrm>
        </p:spPr>
        <p:txBody>
          <a:bodyPr/>
          <a:lstStyle/>
          <a:p>
            <a:pPr eaLnBrk="1" hangingPunct="1">
              <a:defRPr/>
            </a:pPr>
            <a:r>
              <a:rPr lang="el-GR" altLang="el-GR" smtClean="0">
                <a:cs typeface="Times New Roman" panose="02020603050405020304" pitchFamily="18" charset="0"/>
              </a:rPr>
              <a:t>		Κόστος των αποθεμάτων</a:t>
            </a:r>
            <a:endParaRPr lang="en-GB" altLang="el-GR" smtClean="0">
              <a:cs typeface="Times New Roman" panose="02020603050405020304" pitchFamily="18" charset="0"/>
            </a:endParaRPr>
          </a:p>
        </p:txBody>
      </p:sp>
      <p:sp>
        <p:nvSpPr>
          <p:cNvPr id="8198" name="Rectangle 3"/>
          <p:cNvSpPr>
            <a:spLocks noGrp="1" noChangeArrowheads="1"/>
          </p:cNvSpPr>
          <p:nvPr>
            <p:ph type="body" idx="4294967295"/>
          </p:nvPr>
        </p:nvSpPr>
        <p:spPr>
          <a:xfrm>
            <a:off x="0" y="1676400"/>
            <a:ext cx="8540750" cy="4422775"/>
          </a:xfrm>
        </p:spPr>
        <p:txBody>
          <a:bodyPr/>
          <a:lstStyle/>
          <a:p>
            <a:pPr eaLnBrk="1" hangingPunct="1">
              <a:buFont typeface="Times New Roman" panose="02020603050405020304" pitchFamily="18" charset="0"/>
              <a:buChar char="•"/>
              <a:defRPr/>
            </a:pPr>
            <a:r>
              <a:rPr lang="el-GR" altLang="el-GR" smtClean="0">
                <a:cs typeface="Times New Roman" panose="02020603050405020304" pitchFamily="18" charset="0"/>
              </a:rPr>
              <a:t>Κόστος αγοράς </a:t>
            </a:r>
            <a:endParaRPr lang="el-GR" altLang="el-GR" sz="2800" smtClean="0">
              <a:cs typeface="Times New Roman" panose="02020603050405020304" pitchFamily="18" charset="0"/>
            </a:endParaRP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τιμή αγοράς </a:t>
            </a: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εισαγωγικοί δασμοί </a:t>
            </a: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μη-ανακτήσιμοι φόροι </a:t>
            </a: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μεταφορά </a:t>
            </a: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άλλες δαπάνες άμεσα αποδοτέες στην απόκτηση </a:t>
            </a:r>
            <a:endParaRPr lang="en-GB" altLang="el-GR" sz="2400" smtClean="0">
              <a:cs typeface="Times New Roman" panose="02020603050405020304" pitchFamily="18" charset="0"/>
            </a:endParaRPr>
          </a:p>
        </p:txBody>
      </p:sp>
      <p:grpSp>
        <p:nvGrpSpPr>
          <p:cNvPr id="60422" name="Group 4"/>
          <p:cNvGrpSpPr>
            <a:grpSpLocks/>
          </p:cNvGrpSpPr>
          <p:nvPr/>
        </p:nvGrpSpPr>
        <p:grpSpPr bwMode="auto">
          <a:xfrm>
            <a:off x="185738" y="219075"/>
            <a:ext cx="1719262" cy="1000125"/>
            <a:chOff x="117" y="138"/>
            <a:chExt cx="939" cy="582"/>
          </a:xfrm>
        </p:grpSpPr>
        <p:graphicFrame>
          <p:nvGraphicFramePr>
            <p:cNvPr id="60423" name="Object 5">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60425" name="Clip" r:id="rId4" imgW="3497263" imgH="2095500" progId="MS_ClipArt_Gallery.2">
                    <p:embed/>
                  </p:oleObj>
                </mc:Choice>
                <mc:Fallback>
                  <p:oleObj name="Clip" r:id="rId4" imgW="3497263" imgH="2095500" progId="MS_ClipArt_Gallery.2">
                    <p:embed/>
                    <p:pic>
                      <p:nvPicPr>
                        <p:cNvPr id="0" name="Object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0424" name="Rectangle 6"/>
            <p:cNvSpPr>
              <a:spLocks noChangeArrowheads="1"/>
            </p:cNvSpPr>
            <p:nvPr/>
          </p:nvSpPr>
          <p:spPr bwMode="auto">
            <a:xfrm>
              <a:off x="249" y="185"/>
              <a:ext cx="543" cy="264"/>
            </a:xfrm>
            <a:prstGeom prst="rect">
              <a:avLst/>
            </a:prstGeom>
            <a:noFill/>
            <a:ln w="12700">
              <a:noFill/>
              <a:miter lim="800000"/>
              <a:headEnd/>
              <a:tailEnd/>
            </a:ln>
          </p:spPr>
          <p:txBody>
            <a:bodyPr wrap="none" lIns="90488" tIns="44450" rIns="90488" bIns="44450">
              <a:spAutoFit/>
            </a:bodyPr>
            <a:lstStyle/>
            <a:p>
              <a:r>
                <a:rPr lang="el-GR" altLang="el-GR" sz="2400" b="1">
                  <a:latin typeface="Times New Roman" pitchFamily="18" charset="0"/>
                  <a:cs typeface="Times New Roman" pitchFamily="18" charset="0"/>
                </a:rPr>
                <a:t>I</a:t>
              </a:r>
              <a:r>
                <a:rPr lang="en-US" altLang="el-GR" sz="2400" b="1">
                  <a:latin typeface="Times New Roman" pitchFamily="18" charset="0"/>
                  <a:cs typeface="Times New Roman" pitchFamily="18" charset="0"/>
                </a:rPr>
                <a:t>AS</a:t>
              </a:r>
              <a:r>
                <a:rPr lang="el-GR" altLang="el-GR" sz="2400" b="1">
                  <a:latin typeface="Times New Roman" pitchFamily="18" charset="0"/>
                  <a:cs typeface="Times New Roman" pitchFamily="18" charset="0"/>
                </a:rPr>
                <a:t> 2 </a:t>
              </a:r>
              <a:endParaRPr lang="en-GB" altLang="el-GR" sz="2400" b="1">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3600" b="1" smtClean="0"/>
              <a:t>ΚΑΤΑΣΤΑΣΗ ΤΑΜΕΙΑΚΩΝ ΡΟΩΝ</a:t>
            </a:r>
            <a:r>
              <a:rPr lang="el-GR" altLang="el-GR" sz="3600" smtClean="0"/>
              <a:t/>
            </a:r>
            <a:br>
              <a:rPr lang="el-GR" altLang="el-GR" sz="3600" smtClean="0"/>
            </a:br>
            <a:endParaRPr lang="el-GR" altLang="el-GR" sz="3600" smtClean="0"/>
          </a:p>
        </p:txBody>
      </p:sp>
      <p:sp>
        <p:nvSpPr>
          <p:cNvPr id="31747" name="Rectangle 3"/>
          <p:cNvSpPr>
            <a:spLocks noGrp="1" noChangeArrowheads="1"/>
          </p:cNvSpPr>
          <p:nvPr>
            <p:ph type="body" idx="4294967295"/>
          </p:nvPr>
        </p:nvSpPr>
        <p:spPr>
          <a:xfrm>
            <a:off x="0" y="1676400"/>
            <a:ext cx="8540750" cy="4422775"/>
          </a:xfrm>
        </p:spPr>
        <p:txBody>
          <a:bodyPr/>
          <a:lstStyle/>
          <a:p>
            <a:pPr marL="609600" indent="-609600" eaLnBrk="1" hangingPunct="1">
              <a:buFont typeface="Wingdings" pitchFamily="2" charset="2"/>
              <a:buNone/>
              <a:defRPr/>
            </a:pPr>
            <a:r>
              <a:rPr lang="el-GR" altLang="el-GR" smtClean="0"/>
              <a:t>	Παρέχει πληροφορίες  για μια σειρά θεμελιωδών θεμάτων και προβλημάτων (ρευστότητα, χρηματοοικονομική ευκαμψία, ποιότητα των κερδών και τη δυνατότητα πρόβλεψης μελλοντικών κερδών και ταμειακών ροών)</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a:xfrm>
            <a:off x="1011238" y="292100"/>
            <a:ext cx="8132762" cy="1384300"/>
          </a:xfrm>
        </p:spPr>
        <p:txBody>
          <a:bodyPr/>
          <a:lstStyle/>
          <a:p>
            <a:pPr eaLnBrk="1" hangingPunct="1">
              <a:defRPr/>
            </a:pPr>
            <a:r>
              <a:rPr lang="el-GR" altLang="el-GR" smtClean="0">
                <a:cs typeface="Times New Roman" panose="02020603050405020304" pitchFamily="18" charset="0"/>
              </a:rPr>
              <a:t>		Κόστος των αποθεμάτων </a:t>
            </a:r>
            <a:endParaRPr lang="en-GB" altLang="el-GR" smtClean="0">
              <a:cs typeface="Times New Roman" panose="02020603050405020304" pitchFamily="18" charset="0"/>
            </a:endParaRPr>
          </a:p>
        </p:txBody>
      </p:sp>
      <p:sp>
        <p:nvSpPr>
          <p:cNvPr id="9220" name="Rectangle 3"/>
          <p:cNvSpPr>
            <a:spLocks noGrp="1" noChangeArrowheads="1"/>
          </p:cNvSpPr>
          <p:nvPr>
            <p:ph type="body" idx="4294967295"/>
          </p:nvPr>
        </p:nvSpPr>
        <p:spPr>
          <a:xfrm>
            <a:off x="0" y="2246313"/>
            <a:ext cx="8067675" cy="3722687"/>
          </a:xfrm>
        </p:spPr>
        <p:txBody>
          <a:bodyPr/>
          <a:lstStyle/>
          <a:p>
            <a:pPr eaLnBrk="1" hangingPunct="1">
              <a:buFont typeface="Times New Roman" panose="02020603050405020304" pitchFamily="18" charset="0"/>
              <a:buChar char="•"/>
              <a:defRPr/>
            </a:pPr>
            <a:r>
              <a:rPr lang="el-GR" altLang="el-GR" smtClean="0">
                <a:cs typeface="Times New Roman" panose="02020603050405020304" pitchFamily="18" charset="0"/>
              </a:rPr>
              <a:t>Κόστος μετατροπής </a:t>
            </a:r>
            <a:endParaRPr lang="el-GR" altLang="el-GR" sz="2800" smtClean="0">
              <a:cs typeface="Times New Roman" panose="02020603050405020304" pitchFamily="18" charset="0"/>
            </a:endParaRP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δαπάνες σχετικές άμεσα με τις μονάδες της παραγωγής </a:t>
            </a:r>
            <a:endParaRPr lang="el-GR" altLang="el-GR" sz="2000" smtClean="0">
              <a:cs typeface="Times New Roman" panose="02020603050405020304" pitchFamily="18" charset="0"/>
            </a:endParaRPr>
          </a:p>
          <a:p>
            <a:pPr lvl="2" eaLnBrk="1" hangingPunct="1">
              <a:buFont typeface="Times New Roman" panose="02020603050405020304" pitchFamily="18" charset="0"/>
              <a:buChar char="•"/>
              <a:defRPr/>
            </a:pPr>
            <a:r>
              <a:rPr lang="el-GR" altLang="el-GR" sz="1800" smtClean="0">
                <a:cs typeface="Times New Roman" panose="02020603050405020304" pitchFamily="18" charset="0"/>
              </a:rPr>
              <a:t>άμεσα υλικά </a:t>
            </a:r>
          </a:p>
          <a:p>
            <a:pPr lvl="2" eaLnBrk="1" hangingPunct="1">
              <a:buFont typeface="Times New Roman" panose="02020603050405020304" pitchFamily="18" charset="0"/>
              <a:buChar char="•"/>
              <a:defRPr/>
            </a:pPr>
            <a:r>
              <a:rPr lang="el-GR" altLang="el-GR" sz="1800" smtClean="0">
                <a:cs typeface="Times New Roman" panose="02020603050405020304" pitchFamily="18" charset="0"/>
              </a:rPr>
              <a:t>άμεση εργασία </a:t>
            </a:r>
            <a:endParaRPr lang="el-GR" altLang="el-GR" sz="2000" smtClean="0">
              <a:cs typeface="Times New Roman" panose="02020603050405020304" pitchFamily="18" charset="0"/>
            </a:endParaRPr>
          </a:p>
          <a:p>
            <a:pPr lvl="1" eaLnBrk="1" hangingPunct="1">
              <a:buFont typeface="Times New Roman" panose="02020603050405020304" pitchFamily="18" charset="0"/>
              <a:buChar char="•"/>
              <a:defRPr/>
            </a:pPr>
            <a:r>
              <a:rPr lang="el-GR" altLang="el-GR" sz="2400" smtClean="0">
                <a:cs typeface="Times New Roman" panose="02020603050405020304" pitchFamily="18" charset="0"/>
              </a:rPr>
              <a:t>συστηματική κατανομή </a:t>
            </a:r>
            <a:endParaRPr lang="el-GR" altLang="el-GR" sz="2000" smtClean="0">
              <a:cs typeface="Times New Roman" panose="02020603050405020304" pitchFamily="18" charset="0"/>
            </a:endParaRPr>
          </a:p>
          <a:p>
            <a:pPr lvl="2" eaLnBrk="1" hangingPunct="1">
              <a:buFont typeface="Times New Roman" panose="02020603050405020304" pitchFamily="18" charset="0"/>
              <a:buChar char="•"/>
              <a:defRPr/>
            </a:pPr>
            <a:r>
              <a:rPr lang="el-GR" altLang="el-GR" sz="1800" smtClean="0">
                <a:cs typeface="Times New Roman" panose="02020603050405020304" pitchFamily="18" charset="0"/>
              </a:rPr>
              <a:t>σταθερών γενικών εξόδων παραγωγής </a:t>
            </a:r>
          </a:p>
          <a:p>
            <a:pPr lvl="2" eaLnBrk="1" hangingPunct="1">
              <a:defRPr/>
            </a:pPr>
            <a:r>
              <a:rPr lang="el-GR" altLang="el-GR" sz="1800" smtClean="0">
                <a:cs typeface="Times New Roman" panose="02020603050405020304" pitchFamily="18" charset="0"/>
              </a:rPr>
              <a:t>μεταβλητών γενικών εξόδων παραγωγής </a:t>
            </a:r>
            <a:endParaRPr lang="en-GB" altLang="el-GR" sz="1800" smtClean="0">
              <a:cs typeface="Times New Roman" panose="02020603050405020304" pitchFamily="18" charset="0"/>
            </a:endParaRPr>
          </a:p>
        </p:txBody>
      </p:sp>
      <p:grpSp>
        <p:nvGrpSpPr>
          <p:cNvPr id="62468" name="Group 4"/>
          <p:cNvGrpSpPr>
            <a:grpSpLocks/>
          </p:cNvGrpSpPr>
          <p:nvPr/>
        </p:nvGrpSpPr>
        <p:grpSpPr bwMode="auto">
          <a:xfrm>
            <a:off x="185738" y="219075"/>
            <a:ext cx="1719262" cy="1000125"/>
            <a:chOff x="117" y="138"/>
            <a:chExt cx="939" cy="582"/>
          </a:xfrm>
        </p:grpSpPr>
        <p:graphicFrame>
          <p:nvGraphicFramePr>
            <p:cNvPr id="62469" name="Object 5">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62471" name="Clip" r:id="rId4" imgW="3497263" imgH="2095500" progId="MS_ClipArt_Gallery.2">
                    <p:embed/>
                  </p:oleObj>
                </mc:Choice>
                <mc:Fallback>
                  <p:oleObj name="Clip" r:id="rId4" imgW="3497263" imgH="2095500" progId="MS_ClipArt_Gallery.2">
                    <p:embed/>
                    <p:pic>
                      <p:nvPicPr>
                        <p:cNvPr id="0" name="Object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2470" name="Rectangle 6"/>
            <p:cNvSpPr>
              <a:spLocks noChangeArrowheads="1"/>
            </p:cNvSpPr>
            <p:nvPr/>
          </p:nvSpPr>
          <p:spPr bwMode="auto">
            <a:xfrm>
              <a:off x="249" y="185"/>
              <a:ext cx="543" cy="264"/>
            </a:xfrm>
            <a:prstGeom prst="rect">
              <a:avLst/>
            </a:prstGeom>
            <a:noFill/>
            <a:ln w="12700">
              <a:noFill/>
              <a:miter lim="800000"/>
              <a:headEnd/>
              <a:tailEnd/>
            </a:ln>
          </p:spPr>
          <p:txBody>
            <a:bodyPr wrap="none" lIns="90488" tIns="44450" rIns="90488" bIns="44450">
              <a:spAutoFit/>
            </a:bodyPr>
            <a:lstStyle/>
            <a:p>
              <a:r>
                <a:rPr lang="el-GR" altLang="el-GR" sz="2400" b="1">
                  <a:latin typeface="Times New Roman" pitchFamily="18" charset="0"/>
                  <a:cs typeface="Times New Roman" pitchFamily="18" charset="0"/>
                </a:rPr>
                <a:t>I</a:t>
              </a:r>
              <a:r>
                <a:rPr lang="en-US" altLang="el-GR" sz="2400" b="1">
                  <a:latin typeface="Times New Roman" pitchFamily="18" charset="0"/>
                  <a:cs typeface="Times New Roman" pitchFamily="18" charset="0"/>
                </a:rPr>
                <a:t>AS</a:t>
              </a:r>
              <a:r>
                <a:rPr lang="el-GR" altLang="el-GR" sz="2400" b="1">
                  <a:latin typeface="Times New Roman" pitchFamily="18" charset="0"/>
                  <a:cs typeface="Times New Roman" pitchFamily="18" charset="0"/>
                </a:rPr>
                <a:t> 2 </a:t>
              </a:r>
              <a:endParaRPr lang="en-GB" altLang="el-GR" sz="2400" b="1">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idx="4294967295"/>
          </p:nvPr>
        </p:nvSpPr>
        <p:spPr>
          <a:xfrm>
            <a:off x="1011238" y="292100"/>
            <a:ext cx="8132762" cy="1384300"/>
          </a:xfrm>
        </p:spPr>
        <p:txBody>
          <a:bodyPr/>
          <a:lstStyle/>
          <a:p>
            <a:pPr eaLnBrk="1" hangingPunct="1">
              <a:defRPr/>
            </a:pPr>
            <a:r>
              <a:rPr lang="el-GR" altLang="el-GR" smtClean="0">
                <a:cs typeface="Times New Roman" panose="02020603050405020304" pitchFamily="18" charset="0"/>
              </a:rPr>
              <a:t>		Μέτρηση</a:t>
            </a:r>
            <a:r>
              <a:rPr lang="en-US" altLang="el-GR" smtClean="0">
                <a:cs typeface="Times New Roman" panose="02020603050405020304" pitchFamily="18" charset="0"/>
              </a:rPr>
              <a:t> </a:t>
            </a:r>
            <a:r>
              <a:rPr lang="el-GR" altLang="el-GR" smtClean="0">
                <a:cs typeface="Times New Roman" panose="02020603050405020304" pitchFamily="18" charset="0"/>
              </a:rPr>
              <a:t>κόστους </a:t>
            </a:r>
            <a:endParaRPr lang="en-GB" altLang="el-GR" smtClean="0">
              <a:cs typeface="Times New Roman" panose="02020603050405020304" pitchFamily="18" charset="0"/>
            </a:endParaRPr>
          </a:p>
        </p:txBody>
      </p:sp>
      <p:sp>
        <p:nvSpPr>
          <p:cNvPr id="10245" name="Rectangle 3"/>
          <p:cNvSpPr>
            <a:spLocks noGrp="1" noChangeArrowheads="1"/>
          </p:cNvSpPr>
          <p:nvPr>
            <p:ph type="body" idx="4294967295"/>
          </p:nvPr>
        </p:nvSpPr>
        <p:spPr>
          <a:xfrm>
            <a:off x="990600" y="1981200"/>
            <a:ext cx="8153400" cy="4114800"/>
          </a:xfrm>
        </p:spPr>
        <p:txBody>
          <a:bodyPr/>
          <a:lstStyle/>
          <a:p>
            <a:pPr eaLnBrk="1" hangingPunct="1">
              <a:defRPr/>
            </a:pPr>
            <a:r>
              <a:rPr lang="el-GR" altLang="el-GR" smtClean="0">
                <a:cs typeface="Times New Roman" panose="02020603050405020304" pitchFamily="18" charset="0"/>
              </a:rPr>
              <a:t>Το Χαμηλότερο μεταξύ του κόστους  και της καθαρής ρευστοποιήσιμης αξίας</a:t>
            </a:r>
            <a:endParaRPr lang="en-GB" altLang="el-GR" smtClean="0">
              <a:cs typeface="Times New Roman" panose="02020603050405020304" pitchFamily="18" charset="0"/>
            </a:endParaRPr>
          </a:p>
        </p:txBody>
      </p:sp>
      <p:sp>
        <p:nvSpPr>
          <p:cNvPr id="64516" name="Text Box 4"/>
          <p:cNvSpPr txBox="1">
            <a:spLocks noChangeArrowheads="1"/>
          </p:cNvSpPr>
          <p:nvPr/>
        </p:nvSpPr>
        <p:spPr bwMode="auto">
          <a:xfrm>
            <a:off x="1219200" y="4297363"/>
            <a:ext cx="2514600" cy="641350"/>
          </a:xfrm>
          <a:prstGeom prst="rect">
            <a:avLst/>
          </a:prstGeom>
          <a:noFill/>
          <a:ln w="9525">
            <a:noFill/>
            <a:miter lim="800000"/>
            <a:headEnd/>
            <a:tailEnd/>
          </a:ln>
        </p:spPr>
        <p:txBody>
          <a:bodyPr anchor="b">
            <a:spAutoFit/>
          </a:bodyPr>
          <a:lstStyle/>
          <a:p>
            <a:pPr algn="ctr">
              <a:spcBef>
                <a:spcPct val="50000"/>
              </a:spcBef>
            </a:pPr>
            <a:r>
              <a:rPr lang="el-GR" altLang="el-GR" sz="3600">
                <a:latin typeface="Calibri" pitchFamily="34" charset="0"/>
                <a:cs typeface="Times New Roman" pitchFamily="18" charset="0"/>
              </a:rPr>
              <a:t>Κόστος </a:t>
            </a:r>
            <a:endParaRPr lang="en-GB" altLang="el-GR" sz="3600">
              <a:latin typeface="Calibri" pitchFamily="34" charset="0"/>
              <a:cs typeface="Times New Roman" pitchFamily="18" charset="0"/>
            </a:endParaRPr>
          </a:p>
        </p:txBody>
      </p:sp>
      <p:sp>
        <p:nvSpPr>
          <p:cNvPr id="64517" name="Text Box 5"/>
          <p:cNvSpPr txBox="1">
            <a:spLocks noChangeArrowheads="1"/>
          </p:cNvSpPr>
          <p:nvPr/>
        </p:nvSpPr>
        <p:spPr bwMode="auto">
          <a:xfrm>
            <a:off x="5486400" y="3289300"/>
            <a:ext cx="2971800" cy="1739900"/>
          </a:xfrm>
          <a:prstGeom prst="rect">
            <a:avLst/>
          </a:prstGeom>
          <a:noFill/>
          <a:ln w="9525">
            <a:noFill/>
            <a:miter lim="800000"/>
            <a:headEnd/>
            <a:tailEnd/>
          </a:ln>
        </p:spPr>
        <p:txBody>
          <a:bodyPr anchor="b">
            <a:spAutoFit/>
          </a:bodyPr>
          <a:lstStyle/>
          <a:p>
            <a:pPr algn="ctr">
              <a:spcBef>
                <a:spcPct val="50000"/>
              </a:spcBef>
            </a:pPr>
            <a:r>
              <a:rPr lang="el-GR" altLang="el-GR" sz="3600">
                <a:latin typeface="Calibri" pitchFamily="34" charset="0"/>
                <a:cs typeface="Times New Roman" pitchFamily="18" charset="0"/>
              </a:rPr>
              <a:t>καθαρή ρευστοποιήσιμη αξία </a:t>
            </a:r>
            <a:endParaRPr lang="en-GB" altLang="el-GR" sz="3600">
              <a:latin typeface="Calibri" pitchFamily="34" charset="0"/>
              <a:cs typeface="Times New Roman" pitchFamily="18" charset="0"/>
            </a:endParaRPr>
          </a:p>
        </p:txBody>
      </p:sp>
      <p:grpSp>
        <p:nvGrpSpPr>
          <p:cNvPr id="64518" name="Group 6"/>
          <p:cNvGrpSpPr>
            <a:grpSpLocks/>
          </p:cNvGrpSpPr>
          <p:nvPr/>
        </p:nvGrpSpPr>
        <p:grpSpPr bwMode="auto">
          <a:xfrm>
            <a:off x="185738" y="219075"/>
            <a:ext cx="1719262" cy="1000125"/>
            <a:chOff x="117" y="138"/>
            <a:chExt cx="939" cy="582"/>
          </a:xfrm>
        </p:grpSpPr>
        <p:graphicFrame>
          <p:nvGraphicFramePr>
            <p:cNvPr id="64520" name="Object 7">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64523" name="Clip" r:id="rId4" imgW="3497263" imgH="2095500" progId="MS_ClipArt_Gallery.2">
                    <p:embed/>
                  </p:oleObj>
                </mc:Choice>
                <mc:Fallback>
                  <p:oleObj name="Clip" r:id="rId4" imgW="3497263" imgH="2095500" progId="MS_ClipArt_Gallery.2">
                    <p:embed/>
                    <p:pic>
                      <p:nvPicPr>
                        <p:cNvPr id="0" name="Object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4521" name="Rectangle 8"/>
            <p:cNvSpPr>
              <a:spLocks noChangeArrowheads="1"/>
            </p:cNvSpPr>
            <p:nvPr/>
          </p:nvSpPr>
          <p:spPr bwMode="auto">
            <a:xfrm>
              <a:off x="249" y="185"/>
              <a:ext cx="543" cy="264"/>
            </a:xfrm>
            <a:prstGeom prst="rect">
              <a:avLst/>
            </a:prstGeom>
            <a:noFill/>
            <a:ln w="12700">
              <a:noFill/>
              <a:miter lim="800000"/>
              <a:headEnd/>
              <a:tailEnd/>
            </a:ln>
          </p:spPr>
          <p:txBody>
            <a:bodyPr wrap="none" lIns="90488" tIns="44450" rIns="90488" bIns="44450">
              <a:spAutoFit/>
            </a:bodyPr>
            <a:lstStyle/>
            <a:p>
              <a:r>
                <a:rPr lang="el-GR" altLang="el-GR" sz="2400" b="1">
                  <a:latin typeface="Times New Roman" pitchFamily="18" charset="0"/>
                  <a:cs typeface="Times New Roman" pitchFamily="18" charset="0"/>
                </a:rPr>
                <a:t>I</a:t>
              </a:r>
              <a:r>
                <a:rPr lang="en-US" altLang="el-GR" sz="2400" b="1">
                  <a:latin typeface="Times New Roman" pitchFamily="18" charset="0"/>
                  <a:cs typeface="Times New Roman" pitchFamily="18" charset="0"/>
                </a:rPr>
                <a:t>AS</a:t>
              </a:r>
              <a:r>
                <a:rPr lang="el-GR" altLang="el-GR" sz="2400" b="1">
                  <a:latin typeface="Times New Roman" pitchFamily="18" charset="0"/>
                  <a:cs typeface="Times New Roman" pitchFamily="18" charset="0"/>
                </a:rPr>
                <a:t> 2 </a:t>
              </a:r>
              <a:endParaRPr lang="en-GB" altLang="el-GR" sz="2400" b="1">
                <a:latin typeface="Times New Roman" pitchFamily="18" charset="0"/>
                <a:cs typeface="Times New Roman" pitchFamily="18" charset="0"/>
              </a:endParaRPr>
            </a:p>
          </p:txBody>
        </p:sp>
      </p:grpSp>
      <p:graphicFrame>
        <p:nvGraphicFramePr>
          <p:cNvPr id="64519" name="Object 9"/>
          <p:cNvGraphicFramePr>
            <a:graphicFrameLocks noChangeAspect="1"/>
          </p:cNvGraphicFramePr>
          <p:nvPr/>
        </p:nvGraphicFramePr>
        <p:xfrm>
          <a:off x="539750" y="3068638"/>
          <a:ext cx="8255000" cy="3197225"/>
        </p:xfrm>
        <a:graphic>
          <a:graphicData uri="http://schemas.openxmlformats.org/presentationml/2006/ole">
            <mc:AlternateContent xmlns:mc="http://schemas.openxmlformats.org/markup-compatibility/2006">
              <mc:Choice xmlns:v="urn:schemas-microsoft-com:vml" Requires="v">
                <p:oleObj spid="_x0000_s64524" name="Clip" r:id="rId6" imgW="4743396" imgH="3486280" progId="MS_ClipArt_Gallery.2">
                  <p:embed/>
                </p:oleObj>
              </mc:Choice>
              <mc:Fallback>
                <p:oleObj name="Clip" r:id="rId6" imgW="4743396" imgH="3486280" progId="MS_ClipArt_Gallery.2">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9750" y="3068638"/>
                        <a:ext cx="8255000" cy="3197225"/>
                      </a:xfrm>
                      <a:prstGeom prst="rect">
                        <a:avLst/>
                      </a:prstGeom>
                      <a:noFill/>
                      <a:ln>
                        <a:noFill/>
                      </a:ln>
                      <a:extLst>
                        <a:ext uri="{909E8E84-426E-40DD-AFC4-6F175D3DCCD1}">
                          <a14:hiddenFill xmlns:a14="http://schemas.microsoft.com/office/drawing/2010/main">
                            <a:solidFill>
                              <a:srgbClr val="00FF00"/>
                            </a:solidFill>
                          </a14:hiddenFill>
                        </a:ext>
                        <a:ext uri="{91240B29-F687-4F45-9708-019B960494DF}">
                          <a14:hiddenLine xmlns:a14="http://schemas.microsoft.com/office/drawing/2010/main" w="9525">
                            <a:solidFill>
                              <a:schemeClr val="bg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21"/>
          <p:cNvSpPr>
            <a:spLocks noGrp="1" noChangeArrowheads="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1+2+3</a:t>
            </a:r>
          </a:p>
        </p:txBody>
      </p:sp>
      <p:sp>
        <p:nvSpPr>
          <p:cNvPr id="66563" name="Rectangle 222"/>
          <p:cNvSpPr>
            <a:spLocks noGrp="1" noChangeArrowheads="1"/>
          </p:cNvSpPr>
          <p:nvPr>
            <p:ph type="sldNum" sz="quarter" idx="12"/>
          </p:nvPr>
        </p:nvSpPr>
        <p:spPr>
          <a:xfrm>
            <a:off x="6553200" y="6356350"/>
            <a:ext cx="2133600" cy="365125"/>
          </a:xfrm>
          <a:noFill/>
          <a:ln>
            <a:miter lim="800000"/>
            <a:headEnd/>
            <a:tailEnd/>
          </a:ln>
        </p:spPr>
        <p:txBody>
          <a:bodyPr anchor="ctr"/>
          <a:lstStyle/>
          <a:p>
            <a:fld id="{62DC9D19-5ECA-4B5D-97F1-5774C7344A30}" type="slidenum">
              <a:rPr lang="el-GR" altLang="el-GR" sz="1200">
                <a:solidFill>
                  <a:srgbClr val="898989"/>
                </a:solidFill>
                <a:effectLst/>
                <a:latin typeface="Calibri" pitchFamily="34" charset="0"/>
              </a:rPr>
              <a:pPr/>
              <a:t>32</a:t>
            </a:fld>
            <a:endParaRPr lang="el-GR" altLang="el-GR" sz="1200">
              <a:solidFill>
                <a:srgbClr val="898989"/>
              </a:solidFill>
              <a:effectLst/>
              <a:latin typeface="Calibri" pitchFamily="34" charset="0"/>
            </a:endParaRPr>
          </a:p>
        </p:txBody>
      </p:sp>
      <p:sp>
        <p:nvSpPr>
          <p:cNvPr id="3074" name="Rectangle 2"/>
          <p:cNvSpPr>
            <a:spLocks noGrp="1" noChangeArrowheads="1"/>
          </p:cNvSpPr>
          <p:nvPr>
            <p:ph type="ctrTitle" idx="4294967295"/>
          </p:nvPr>
        </p:nvSpPr>
        <p:spPr>
          <a:xfrm>
            <a:off x="1371600" y="2286000"/>
            <a:ext cx="7772400" cy="1143000"/>
          </a:xfrm>
        </p:spPr>
        <p:txBody>
          <a:bodyPr>
            <a:normAutofit fontScale="90000"/>
          </a:bodyPr>
          <a:lstStyle/>
          <a:p>
            <a:pPr eaLnBrk="1" hangingPunct="1">
              <a:defRPr/>
            </a:pPr>
            <a:r>
              <a:rPr lang="en-GB" altLang="el-GR" sz="5900" smtClean="0"/>
              <a:t>IAS 37</a:t>
            </a:r>
            <a:r>
              <a:rPr lang="en-GB" altLang="el-GR" sz="5400" smtClean="0"/>
              <a:t> </a:t>
            </a:r>
            <a:r>
              <a:rPr lang="el-GR" altLang="el-GR" sz="4000" smtClean="0"/>
              <a:t>Προβλέψεις, Ενδεχόμενες υποχρεώσεις και απαιτήσεις</a:t>
            </a:r>
            <a:endParaRPr lang="en-GB" altLang="el-GR" sz="4000" smtClean="0"/>
          </a:p>
        </p:txBody>
      </p:sp>
      <p:sp>
        <p:nvSpPr>
          <p:cNvPr id="3075" name="Rectangle 3"/>
          <p:cNvSpPr>
            <a:spLocks noGrp="1" noChangeArrowheads="1"/>
          </p:cNvSpPr>
          <p:nvPr>
            <p:ph type="subTitle" idx="4294967295"/>
          </p:nvPr>
        </p:nvSpPr>
        <p:spPr>
          <a:xfrm>
            <a:off x="0" y="3910013"/>
            <a:ext cx="6642100" cy="1712912"/>
          </a:xfrm>
        </p:spPr>
        <p:txBody>
          <a:bodyPr>
            <a:normAutofit/>
          </a:bodyPr>
          <a:lstStyle/>
          <a:p>
            <a:pPr marL="0" indent="0" algn="ctr" eaLnBrk="1" hangingPunct="1">
              <a:buFont typeface="Wingdings" pitchFamily="2" charset="2"/>
              <a:buNone/>
              <a:defRPr/>
            </a:pPr>
            <a:r>
              <a:rPr lang="en-GB" altLang="el-GR" smtClean="0">
                <a:solidFill>
                  <a:srgbClr val="898989"/>
                </a:solidFill>
              </a:rPr>
              <a:t> </a:t>
            </a:r>
          </a:p>
        </p:txBody>
      </p:sp>
      <p:graphicFrame>
        <p:nvGraphicFramePr>
          <p:cNvPr id="66566" name="Object 4">
            <a:hlinkClick r:id="" action="ppaction://ole?verb=0"/>
          </p:cNvPr>
          <p:cNvGraphicFramePr>
            <a:graphicFrameLocks/>
          </p:cNvGraphicFramePr>
          <p:nvPr/>
        </p:nvGraphicFramePr>
        <p:xfrm>
          <a:off x="6324600" y="3886200"/>
          <a:ext cx="2514600" cy="2698750"/>
        </p:xfrm>
        <a:graphic>
          <a:graphicData uri="http://schemas.openxmlformats.org/presentationml/2006/ole">
            <mc:AlternateContent xmlns:mc="http://schemas.openxmlformats.org/markup-compatibility/2006">
              <mc:Choice xmlns:v="urn:schemas-microsoft-com:vml" Requires="v">
                <p:oleObj spid="_x0000_s66568" name="Clip" r:id="rId4" imgW="1732230" imgH="2151707" progId="MS_ClipArt_Gallery.2">
                  <p:embed/>
                </p:oleObj>
              </mc:Choice>
              <mc:Fallback>
                <p:oleObj name="Clip" r:id="rId4" imgW="1732230" imgH="2151707" progId="MS_ClipArt_Gallery.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3886200"/>
                        <a:ext cx="2514600" cy="269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sp>
        <p:nvSpPr>
          <p:cNvPr id="12292" name="Rectangle 3"/>
          <p:cNvSpPr>
            <a:spLocks noGrp="1" noChangeArrowheads="1"/>
          </p:cNvSpPr>
          <p:nvPr>
            <p:ph type="title" idx="4294967295"/>
          </p:nvPr>
        </p:nvSpPr>
        <p:spPr>
          <a:xfrm>
            <a:off x="0" y="228600"/>
            <a:ext cx="8510588" cy="1325563"/>
          </a:xfrm>
        </p:spPr>
        <p:txBody>
          <a:bodyPr/>
          <a:lstStyle/>
          <a:p>
            <a:pPr eaLnBrk="1" hangingPunct="1">
              <a:defRPr/>
            </a:pPr>
            <a:r>
              <a:rPr lang="el-GR" altLang="el-GR" smtClean="0"/>
              <a:t>Πρόβλεψη</a:t>
            </a:r>
            <a:endParaRPr lang="en-GB" altLang="el-GR" smtClean="0"/>
          </a:p>
        </p:txBody>
      </p:sp>
      <p:sp>
        <p:nvSpPr>
          <p:cNvPr id="12293" name="Rectangle 4"/>
          <p:cNvSpPr>
            <a:spLocks noGrp="1" noChangeArrowheads="1"/>
          </p:cNvSpPr>
          <p:nvPr>
            <p:ph type="body" idx="4294967295"/>
          </p:nvPr>
        </p:nvSpPr>
        <p:spPr>
          <a:xfrm>
            <a:off x="0" y="1676400"/>
            <a:ext cx="8540750" cy="4422775"/>
          </a:xfrm>
        </p:spPr>
        <p:txBody>
          <a:bodyPr/>
          <a:lstStyle/>
          <a:p>
            <a:pPr eaLnBrk="1" hangingPunct="1">
              <a:buFont typeface="Wingdings" pitchFamily="2" charset="2"/>
              <a:buNone/>
              <a:defRPr/>
            </a:pPr>
            <a:r>
              <a:rPr lang="el-GR" altLang="el-GR" smtClean="0"/>
              <a:t>	Πρόβλεψη</a:t>
            </a:r>
            <a:endParaRPr lang="en-GB" altLang="el-GR" smtClean="0"/>
          </a:p>
          <a:p>
            <a:pPr lvl="1" eaLnBrk="1" hangingPunct="1">
              <a:defRPr/>
            </a:pPr>
            <a:r>
              <a:rPr lang="el-GR" altLang="el-GR" smtClean="0"/>
              <a:t>Υποχρέωση αβέβαιου ποσού και χρονικής στιγμής</a:t>
            </a:r>
          </a:p>
          <a:p>
            <a:pPr lvl="1" eaLnBrk="1" hangingPunct="1">
              <a:buFont typeface="Wingdings" panose="05000000000000000000" pitchFamily="2" charset="2"/>
              <a:buNone/>
              <a:defRPr/>
            </a:pPr>
            <a:r>
              <a:rPr lang="el-GR" altLang="el-GR" sz="3200" smtClean="0"/>
              <a:t>Υποχρέωση</a:t>
            </a:r>
            <a:endParaRPr lang="en-GB" altLang="el-GR" sz="3200" smtClean="0"/>
          </a:p>
          <a:p>
            <a:pPr lvl="1" eaLnBrk="1" hangingPunct="1">
              <a:defRPr/>
            </a:pPr>
            <a:r>
              <a:rPr lang="el-GR" altLang="el-GR" smtClean="0"/>
              <a:t>Παρούσα υποχρέωση που οφείλεται σε γεγονός που έλαβε χώρα στο παρελθόν</a:t>
            </a:r>
            <a:endParaRPr lang="en-GB" altLang="el-GR" smtClean="0"/>
          </a:p>
          <a:p>
            <a:pPr lvl="1" eaLnBrk="1" hangingPunct="1">
              <a:defRPr/>
            </a:pPr>
            <a:r>
              <a:rPr lang="el-GR" altLang="el-GR" smtClean="0"/>
              <a:t>Η τακτοποίηση του οποίου αναμένεται να επέλθει ως αποτέλεσμα εκροής</a:t>
            </a:r>
            <a:endParaRPr lang="en-GB" altLang="el-GR" smtClean="0"/>
          </a:p>
        </p:txBody>
      </p:sp>
      <p:grpSp>
        <p:nvGrpSpPr>
          <p:cNvPr id="68613" name="Group 5"/>
          <p:cNvGrpSpPr>
            <a:grpSpLocks/>
          </p:cNvGrpSpPr>
          <p:nvPr/>
        </p:nvGrpSpPr>
        <p:grpSpPr bwMode="auto">
          <a:xfrm>
            <a:off x="185738" y="219075"/>
            <a:ext cx="1490662" cy="923925"/>
            <a:chOff x="117" y="138"/>
            <a:chExt cx="939" cy="582"/>
          </a:xfrm>
        </p:grpSpPr>
        <p:graphicFrame>
          <p:nvGraphicFramePr>
            <p:cNvPr id="68614" name="Object 6">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68616" name="Clip" r:id="rId4" imgW="3497263" imgH="2095500" progId="MS_ClipArt_Gallery.2">
                    <p:embed/>
                  </p:oleObj>
                </mc:Choice>
                <mc:Fallback>
                  <p:oleObj name="Clip" r:id="rId4" imgW="3497263" imgH="2095500" progId="MS_ClipArt_Gallery.2">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8615" name="Rectangle 7"/>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37</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Ορισμοί</a:t>
            </a:r>
          </a:p>
        </p:txBody>
      </p:sp>
      <p:sp>
        <p:nvSpPr>
          <p:cNvPr id="52227" name="Rectangle 3"/>
          <p:cNvSpPr>
            <a:spLocks noGrp="1" noChangeArrowheads="1"/>
          </p:cNvSpPr>
          <p:nvPr>
            <p:ph type="body" idx="4294967295"/>
          </p:nvPr>
        </p:nvSpPr>
        <p:spPr>
          <a:xfrm>
            <a:off x="0" y="1676400"/>
            <a:ext cx="8540750" cy="4422775"/>
          </a:xfrm>
        </p:spPr>
        <p:txBody>
          <a:bodyPr/>
          <a:lstStyle/>
          <a:p>
            <a:pPr eaLnBrk="1" hangingPunct="1">
              <a:lnSpc>
                <a:spcPct val="80000"/>
              </a:lnSpc>
              <a:defRPr/>
            </a:pPr>
            <a:r>
              <a:rPr lang="el-GR" altLang="el-GR" sz="2800" b="1" smtClean="0"/>
              <a:t>Γεγονός που δεσµεύει, </a:t>
            </a:r>
            <a:r>
              <a:rPr lang="el-GR" altLang="el-GR" sz="2800" smtClean="0"/>
              <a:t>είναι ένα γεγονός που δηµιουργεί µία νόµιµη ή τεκµαιρόµενη δέσµευση, το οποίο έχει ως αποτέλεσµα µία επιχείρηση να µην έχει καµία πραγµατική εναλλακτική λύση παρά µόνο τον διακανονισµό αυτής της δέσµευσης.</a:t>
            </a:r>
          </a:p>
          <a:p>
            <a:pPr eaLnBrk="1" hangingPunct="1">
              <a:lnSpc>
                <a:spcPct val="80000"/>
              </a:lnSpc>
              <a:defRPr/>
            </a:pPr>
            <a:r>
              <a:rPr lang="el-GR" altLang="el-GR" sz="2800" b="1" smtClean="0"/>
              <a:t>Νόµιµη δέσµευση, </a:t>
            </a:r>
            <a:r>
              <a:rPr lang="el-GR" altLang="el-GR" sz="2800" smtClean="0"/>
              <a:t>είναι µία δέσµευση που προέρχεται από:</a:t>
            </a:r>
          </a:p>
          <a:p>
            <a:pPr eaLnBrk="1" hangingPunct="1">
              <a:lnSpc>
                <a:spcPct val="80000"/>
              </a:lnSpc>
              <a:buFont typeface="Wingdings" pitchFamily="2" charset="2"/>
              <a:buNone/>
              <a:defRPr/>
            </a:pPr>
            <a:r>
              <a:rPr lang="el-GR" altLang="el-GR" sz="2800" smtClean="0"/>
              <a:t>	1. ένα συµβόλαιο (µέσω ρητών ή σιωπηρών όρων του)</a:t>
            </a:r>
          </a:p>
          <a:p>
            <a:pPr eaLnBrk="1" hangingPunct="1">
              <a:lnSpc>
                <a:spcPct val="80000"/>
              </a:lnSpc>
              <a:buFont typeface="Wingdings" pitchFamily="2" charset="2"/>
              <a:buNone/>
              <a:defRPr/>
            </a:pPr>
            <a:r>
              <a:rPr lang="el-GR" altLang="el-GR" sz="2800" smtClean="0"/>
              <a:t>	2. νοµοθεσία, ή</a:t>
            </a:r>
          </a:p>
          <a:p>
            <a:pPr eaLnBrk="1" hangingPunct="1">
              <a:lnSpc>
                <a:spcPct val="80000"/>
              </a:lnSpc>
              <a:buFont typeface="Wingdings" pitchFamily="2" charset="2"/>
              <a:buNone/>
              <a:defRPr/>
            </a:pPr>
            <a:r>
              <a:rPr lang="el-GR" altLang="el-GR" sz="2800" smtClean="0"/>
              <a:t>	3. άλλη λειτουργία του νόµου</a:t>
            </a:r>
          </a:p>
          <a:p>
            <a:pPr eaLnBrk="1" hangingPunct="1">
              <a:lnSpc>
                <a:spcPct val="80000"/>
              </a:lnSpc>
              <a:defRPr/>
            </a:pPr>
            <a:endParaRPr lang="el-GR" altLang="el-GR" sz="28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Ορισμοί</a:t>
            </a:r>
          </a:p>
        </p:txBody>
      </p:sp>
      <p:sp>
        <p:nvSpPr>
          <p:cNvPr id="53251" name="Rectangle 3"/>
          <p:cNvSpPr>
            <a:spLocks noGrp="1" noChangeArrowheads="1"/>
          </p:cNvSpPr>
          <p:nvPr>
            <p:ph type="body" idx="4294967295"/>
          </p:nvPr>
        </p:nvSpPr>
        <p:spPr>
          <a:xfrm>
            <a:off x="0" y="1676400"/>
            <a:ext cx="8540750" cy="4422775"/>
          </a:xfrm>
        </p:spPr>
        <p:txBody>
          <a:bodyPr/>
          <a:lstStyle/>
          <a:p>
            <a:pPr eaLnBrk="1" hangingPunct="1">
              <a:lnSpc>
                <a:spcPct val="80000"/>
              </a:lnSpc>
              <a:buFont typeface="Wingdings" pitchFamily="2" charset="2"/>
              <a:buNone/>
              <a:defRPr/>
            </a:pPr>
            <a:r>
              <a:rPr lang="el-GR" altLang="el-GR" sz="2800" b="1" smtClean="0"/>
              <a:t>	Τεκµαιρόµενη δέσµευση, </a:t>
            </a:r>
            <a:r>
              <a:rPr lang="el-GR" altLang="el-GR" sz="2800" smtClean="0"/>
              <a:t>είναι µία δέσµευση που προέρχεται από πράξεις της επιχειρήσεως όπου:</a:t>
            </a:r>
          </a:p>
          <a:p>
            <a:pPr eaLnBrk="1" hangingPunct="1">
              <a:lnSpc>
                <a:spcPct val="80000"/>
              </a:lnSpc>
              <a:defRPr/>
            </a:pPr>
            <a:r>
              <a:rPr lang="el-GR" altLang="el-GR" sz="2800" smtClean="0"/>
              <a:t>1. Μέσω ενός καθιερωµένου τύπου πρακτικής του παρελθόντος, δηµοσιευµένων αρχών ή µίας επαρκώς καθορισµένης τρέχουσας δηλώσεως, η επιχείρηση έχει δείξει σε τρίτους ότι θα αποδεχθεί ορισµένες ευθύνες, και</a:t>
            </a:r>
          </a:p>
          <a:p>
            <a:pPr eaLnBrk="1" hangingPunct="1">
              <a:lnSpc>
                <a:spcPct val="80000"/>
              </a:lnSpc>
              <a:defRPr/>
            </a:pPr>
            <a:r>
              <a:rPr lang="el-GR" altLang="el-GR" sz="2800" smtClean="0"/>
              <a:t>2. ως αποτέλεσµα, η επιχείρηση έχει δηµιουργήσει µία βάσιµη προσδοκία στην πλευρά αυτών των τρίτων, ότι θα ανταποκριθεί σε αυτές τις ευθύνες.</a:t>
            </a:r>
          </a:p>
          <a:p>
            <a:pPr eaLnBrk="1" hangingPunct="1">
              <a:lnSpc>
                <a:spcPct val="80000"/>
              </a:lnSpc>
              <a:defRPr/>
            </a:pPr>
            <a:endParaRPr lang="el-GR" altLang="el-GR" sz="28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Ορισμοί</a:t>
            </a:r>
          </a:p>
        </p:txBody>
      </p:sp>
      <p:sp>
        <p:nvSpPr>
          <p:cNvPr id="54275" name="Rectangle 3"/>
          <p:cNvSpPr>
            <a:spLocks noGrp="1" noChangeArrowheads="1"/>
          </p:cNvSpPr>
          <p:nvPr>
            <p:ph type="body" idx="4294967295"/>
          </p:nvPr>
        </p:nvSpPr>
        <p:spPr>
          <a:xfrm>
            <a:off x="0" y="1676400"/>
            <a:ext cx="8540750" cy="4422775"/>
          </a:xfrm>
        </p:spPr>
        <p:txBody>
          <a:bodyPr/>
          <a:lstStyle/>
          <a:p>
            <a:pPr eaLnBrk="1" hangingPunct="1">
              <a:lnSpc>
                <a:spcPct val="80000"/>
              </a:lnSpc>
              <a:defRPr/>
            </a:pPr>
            <a:r>
              <a:rPr lang="el-GR" altLang="el-GR" sz="2800" b="1" smtClean="0"/>
              <a:t>Ενδεχόµενη Απαίτηση, </a:t>
            </a:r>
            <a:r>
              <a:rPr lang="el-GR" altLang="el-GR" sz="2800" smtClean="0"/>
              <a:t>είναι µία πιθανή απαίτηση που προκύπτει από γεγονότα του παρελθόντος και της οποίας η ύπαρξη θα επιβεβαιωθεί µόνο από την πραγµατοποίηση ή τη µη πραγµατοποίηση ενός ή περισσοτέρων αβέβαιων µελλοντικών γεγονότων όχι καθ’ ολοκληρίαν µέσα στον έλεγχο της επιχείρησης.</a:t>
            </a:r>
          </a:p>
          <a:p>
            <a:pPr eaLnBrk="1" hangingPunct="1">
              <a:lnSpc>
                <a:spcPct val="80000"/>
              </a:lnSpc>
              <a:defRPr/>
            </a:pPr>
            <a:r>
              <a:rPr lang="el-GR" altLang="el-GR" sz="2800" b="1" smtClean="0"/>
              <a:t>Επαχθής σύµβαση, </a:t>
            </a:r>
            <a:r>
              <a:rPr lang="el-GR" altLang="el-GR" sz="2800" smtClean="0"/>
              <a:t>είναι µία σύµβαση στην οποία τα αναπόφευκτα έξοδα εκπληρώσεως των υποχρεώσεων, σύµφωνα µε τη σύµβαση, υπερβαίνουν τα οικονοµικά οφέλη που αναµένεται να ληφθούν σύµφωνα µε αυτή.</a:t>
            </a:r>
          </a:p>
          <a:p>
            <a:pPr eaLnBrk="1" hangingPunct="1">
              <a:lnSpc>
                <a:spcPct val="80000"/>
              </a:lnSpc>
              <a:defRPr/>
            </a:pPr>
            <a:endParaRPr lang="el-GR" altLang="el-GR" sz="280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4000" smtClean="0"/>
              <a:t>Κυριότερες προβλέψεις στη χώρα μας</a:t>
            </a:r>
          </a:p>
        </p:txBody>
      </p:sp>
      <p:sp>
        <p:nvSpPr>
          <p:cNvPr id="55299" name="Rectangle 3"/>
          <p:cNvSpPr>
            <a:spLocks noGrp="1" noChangeArrowheads="1"/>
          </p:cNvSpPr>
          <p:nvPr>
            <p:ph type="body" idx="4294967295"/>
          </p:nvPr>
        </p:nvSpPr>
        <p:spPr>
          <a:xfrm>
            <a:off x="0" y="1676400"/>
            <a:ext cx="8540750" cy="4422775"/>
          </a:xfrm>
        </p:spPr>
        <p:txBody>
          <a:bodyPr/>
          <a:lstStyle/>
          <a:p>
            <a:pPr eaLnBrk="1" hangingPunct="1">
              <a:lnSpc>
                <a:spcPct val="90000"/>
              </a:lnSpc>
              <a:defRPr/>
            </a:pPr>
            <a:r>
              <a:rPr lang="el-GR" altLang="el-GR" smtClean="0"/>
              <a:t>(ι) 	Οι φόροι εισοδήματος και οι σχετικές επιβαρύνσεις που θα προκύψουν κατά τον φορολογικό έλεγχο.</a:t>
            </a:r>
          </a:p>
          <a:p>
            <a:pPr eaLnBrk="1" hangingPunct="1">
              <a:lnSpc>
                <a:spcPct val="90000"/>
              </a:lnSpc>
              <a:defRPr/>
            </a:pPr>
            <a:r>
              <a:rPr lang="el-GR" altLang="el-GR" smtClean="0"/>
              <a:t>(ιι) 	Αποζημιώσεις που θα κληθεί να καταβάλλει η επιχείρηση από αγωγές τρίτων εναντίον της.</a:t>
            </a:r>
          </a:p>
          <a:p>
            <a:pPr eaLnBrk="1" hangingPunct="1">
              <a:lnSpc>
                <a:spcPct val="90000"/>
              </a:lnSpc>
              <a:defRPr/>
            </a:pPr>
            <a:r>
              <a:rPr lang="el-GR" altLang="el-GR" smtClean="0"/>
              <a:t>(ιιι)	Ποσά που θα κληθεί να καταβάλλει η επιχείρηση για ζημίες που έχει προκαλέσει στο περιβάλλον.</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4000" smtClean="0"/>
              <a:t>Κυριότερες προβλέψεις στη χώρα μας</a:t>
            </a:r>
          </a:p>
        </p:txBody>
      </p:sp>
      <p:sp>
        <p:nvSpPr>
          <p:cNvPr id="56323" name="Rectangle 3"/>
          <p:cNvSpPr>
            <a:spLocks noGrp="1" noChangeArrowheads="1"/>
          </p:cNvSpPr>
          <p:nvPr>
            <p:ph type="body" idx="4294967295"/>
          </p:nvPr>
        </p:nvSpPr>
        <p:spPr>
          <a:xfrm>
            <a:off x="0" y="1676400"/>
            <a:ext cx="8540750" cy="4422775"/>
          </a:xfrm>
        </p:spPr>
        <p:txBody>
          <a:bodyPr/>
          <a:lstStyle/>
          <a:p>
            <a:pPr eaLnBrk="1" hangingPunct="1">
              <a:lnSpc>
                <a:spcPct val="90000"/>
              </a:lnSpc>
              <a:defRPr/>
            </a:pPr>
            <a:r>
              <a:rPr lang="el-GR" altLang="el-GR" smtClean="0"/>
              <a:t>(ι</a:t>
            </a:r>
            <a:r>
              <a:rPr lang="en-US" altLang="el-GR" smtClean="0"/>
              <a:t>v</a:t>
            </a:r>
            <a:r>
              <a:rPr lang="el-GR" altLang="el-GR" smtClean="0"/>
              <a:t>)	Ποσά που πρέπει να καταβληθούν στο μέλλον για απομάκρυνση ενσωμάτων παγίων καθώς και αποκατάσταση του χώρου στον οποίο λειτουργούσαν.</a:t>
            </a:r>
          </a:p>
          <a:p>
            <a:pPr eaLnBrk="1" hangingPunct="1">
              <a:lnSpc>
                <a:spcPct val="90000"/>
              </a:lnSpc>
              <a:defRPr/>
            </a:pPr>
            <a:r>
              <a:rPr lang="el-GR" altLang="el-GR" smtClean="0"/>
              <a:t>(v)	Οι προβλέψεις για παροχές σε εργαζόμενους οι οποίες σχολιάζονται στα επόμενα.</a:t>
            </a:r>
          </a:p>
          <a:p>
            <a:pPr eaLnBrk="1" hangingPunct="1">
              <a:lnSpc>
                <a:spcPct val="90000"/>
              </a:lnSpc>
              <a:defRPr/>
            </a:pPr>
            <a:r>
              <a:rPr lang="el-GR" altLang="el-GR" smtClean="0"/>
              <a:t>(vι)	Οι επαχθείς συμβάσεις και οι δαπάνες αναδιάρθρωσης.</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981200" y="304800"/>
            <a:ext cx="7162800" cy="1371600"/>
          </a:xfrm>
        </p:spPr>
        <p:txBody>
          <a:bodyPr>
            <a:normAutofit/>
          </a:bodyPr>
          <a:lstStyle/>
          <a:p>
            <a:pPr eaLnBrk="1" hangingPunct="1">
              <a:defRPr/>
            </a:pPr>
            <a:r>
              <a:rPr lang="el-GR" altLang="el-GR" sz="4000" smtClean="0"/>
              <a:t>Πρόβλεψη ή ενδεχόμενη υποχρέωση</a:t>
            </a:r>
            <a:endParaRPr lang="en-US" altLang="el-GR" sz="4000" smtClean="0"/>
          </a:p>
        </p:txBody>
      </p:sp>
      <p:sp>
        <p:nvSpPr>
          <p:cNvPr id="80899" name="Rectangle 3"/>
          <p:cNvSpPr>
            <a:spLocks noChangeArrowheads="1"/>
          </p:cNvSpPr>
          <p:nvPr/>
        </p:nvSpPr>
        <p:spPr bwMode="auto">
          <a:xfrm>
            <a:off x="762000" y="2514600"/>
            <a:ext cx="7848600" cy="1600200"/>
          </a:xfrm>
          <a:prstGeom prst="rect">
            <a:avLst/>
          </a:prstGeom>
          <a:noFill/>
          <a:ln w="9525">
            <a:noFill/>
            <a:miter lim="800000"/>
            <a:headEnd/>
            <a:tailEnd/>
          </a:ln>
        </p:spPr>
        <p:txBody>
          <a:bodyPr wrap="none" anchor="ctr"/>
          <a:lstStyle/>
          <a:p>
            <a:pPr eaLnBrk="1" hangingPunct="1"/>
            <a:endParaRPr lang="el-GR" altLang="el-GR">
              <a:latin typeface="Calibri" pitchFamily="34" charset="0"/>
            </a:endParaRPr>
          </a:p>
        </p:txBody>
      </p:sp>
      <p:sp>
        <p:nvSpPr>
          <p:cNvPr id="80900" name="Rectangle 4"/>
          <p:cNvSpPr>
            <a:spLocks noChangeArrowheads="1"/>
          </p:cNvSpPr>
          <p:nvPr/>
        </p:nvSpPr>
        <p:spPr bwMode="auto">
          <a:xfrm>
            <a:off x="990600" y="2362200"/>
            <a:ext cx="7469188" cy="1371600"/>
          </a:xfrm>
          <a:prstGeom prst="rect">
            <a:avLst/>
          </a:prstGeom>
          <a:noFill/>
          <a:ln w="38100">
            <a:solidFill>
              <a:srgbClr val="FFFFFF"/>
            </a:solidFill>
            <a:miter lim="800000"/>
            <a:headEnd/>
            <a:tailEnd/>
          </a:ln>
          <a:effectLst>
            <a:prstShdw prst="shdw17" dist="17961" dir="2700000">
              <a:srgbClr val="999999"/>
            </a:prstShdw>
          </a:effectLst>
        </p:spPr>
        <p:txBody>
          <a:bodyPr wrap="none" anchor="ctr"/>
          <a:lstStyle/>
          <a:p>
            <a:pPr eaLnBrk="1" hangingPunct="1"/>
            <a:endParaRPr lang="el-GR" altLang="el-GR">
              <a:latin typeface="Calibri" pitchFamily="34" charset="0"/>
            </a:endParaRPr>
          </a:p>
        </p:txBody>
      </p:sp>
      <p:sp>
        <p:nvSpPr>
          <p:cNvPr id="18437" name="Text Box 5"/>
          <p:cNvSpPr txBox="1">
            <a:spLocks noChangeArrowheads="1"/>
          </p:cNvSpPr>
          <p:nvPr/>
        </p:nvSpPr>
        <p:spPr bwMode="auto">
          <a:xfrm>
            <a:off x="1219200" y="2895600"/>
            <a:ext cx="1552575" cy="3968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a:solidFill>
                  <a:srgbClr val="FFFF66"/>
                </a:solidFill>
                <a:effectLst>
                  <a:outerShdw blurRad="38100" dist="38100" dir="2700000" algn="tl">
                    <a:srgbClr val="000000"/>
                  </a:outerShdw>
                </a:effectLst>
                <a:latin typeface="Tahoma" pitchFamily="34" charset="0"/>
                <a:cs typeface="+mn-cs"/>
              </a:rPr>
              <a:t>Πρόβλεψη</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38" name="Text Box 6"/>
          <p:cNvSpPr txBox="1">
            <a:spLocks noChangeArrowheads="1"/>
          </p:cNvSpPr>
          <p:nvPr/>
        </p:nvSpPr>
        <p:spPr bwMode="auto">
          <a:xfrm>
            <a:off x="2843213" y="2362200"/>
            <a:ext cx="1957387" cy="13112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i="1">
                <a:solidFill>
                  <a:srgbClr val="FF0000"/>
                </a:solidFill>
                <a:effectLst>
                  <a:outerShdw blurRad="38100" dist="38100" dir="2700000" algn="tl">
                    <a:srgbClr val="000000"/>
                  </a:outerShdw>
                </a:effectLst>
                <a:latin typeface="Tahoma" pitchFamily="34" charset="0"/>
                <a:cs typeface="+mn-cs"/>
              </a:rPr>
              <a:t>παρόν</a:t>
            </a:r>
            <a:r>
              <a:rPr kumimoji="1" lang="en-US" sz="2000" i="1">
                <a:solidFill>
                  <a:srgbClr val="FFFF66"/>
                </a:solidFill>
                <a:effectLst>
                  <a:outerShdw blurRad="38100" dist="38100" dir="2700000" algn="tl">
                    <a:srgbClr val="000000"/>
                  </a:outerShdw>
                </a:effectLst>
                <a:latin typeface="Tahoma" pitchFamily="34" charset="0"/>
                <a:cs typeface="+mn-cs"/>
              </a:rPr>
              <a:t> </a:t>
            </a:r>
            <a:r>
              <a:rPr kumimoji="1" lang="el-GR" sz="2000" b="1">
                <a:solidFill>
                  <a:srgbClr val="FFFF66"/>
                </a:solidFill>
                <a:effectLst>
                  <a:outerShdw blurRad="38100" dist="38100" dir="2700000" algn="tl">
                    <a:srgbClr val="000000"/>
                  </a:outerShdw>
                </a:effectLst>
                <a:latin typeface="Tahoma" pitchFamily="34" charset="0"/>
                <a:cs typeface="+mn-cs"/>
              </a:rPr>
              <a:t>Υποχρέωση από γεγονός παρελθόντος</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39" name="Text Box 7"/>
          <p:cNvSpPr txBox="1">
            <a:spLocks noChangeArrowheads="1"/>
          </p:cNvSpPr>
          <p:nvPr/>
        </p:nvSpPr>
        <p:spPr bwMode="auto">
          <a:xfrm>
            <a:off x="5029200" y="2743200"/>
            <a:ext cx="1600200" cy="7016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a:solidFill>
                  <a:srgbClr val="FFFF66"/>
                </a:solidFill>
                <a:effectLst>
                  <a:outerShdw blurRad="38100" dist="38100" dir="2700000" algn="tl">
                    <a:srgbClr val="000000"/>
                  </a:outerShdw>
                </a:effectLst>
                <a:latin typeface="Tahoma" pitchFamily="34" charset="0"/>
                <a:cs typeface="+mn-cs"/>
              </a:rPr>
              <a:t>Πιθανή εκρόή</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40" name="Text Box 8"/>
          <p:cNvSpPr txBox="1">
            <a:spLocks noChangeArrowheads="1"/>
          </p:cNvSpPr>
          <p:nvPr/>
        </p:nvSpPr>
        <p:spPr bwMode="auto">
          <a:xfrm>
            <a:off x="6588125" y="2708275"/>
            <a:ext cx="1800225" cy="7016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a:solidFill>
                  <a:srgbClr val="FFFF66"/>
                </a:solidFill>
                <a:effectLst>
                  <a:outerShdw blurRad="38100" dist="38100" dir="2700000" algn="tl">
                    <a:srgbClr val="000000"/>
                  </a:outerShdw>
                </a:effectLst>
                <a:latin typeface="Tahoma" pitchFamily="34" charset="0"/>
                <a:cs typeface="+mn-cs"/>
              </a:rPr>
              <a:t>Δυνατότητα μέτρησης</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41" name="Text Box 9"/>
          <p:cNvSpPr txBox="1">
            <a:spLocks noChangeArrowheads="1"/>
          </p:cNvSpPr>
          <p:nvPr/>
        </p:nvSpPr>
        <p:spPr bwMode="auto">
          <a:xfrm>
            <a:off x="2667000" y="2819400"/>
            <a:ext cx="381000" cy="457200"/>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n-US" sz="2400" b="1">
                <a:solidFill>
                  <a:srgbClr val="FFFFFF"/>
                </a:solidFill>
                <a:effectLst>
                  <a:outerShdw blurRad="38100" dist="38100" dir="2700000" algn="tl">
                    <a:srgbClr val="000000"/>
                  </a:outerShdw>
                </a:effectLst>
                <a:latin typeface="Tahoma" pitchFamily="34" charset="0"/>
                <a:cs typeface="+mn-cs"/>
              </a:rPr>
              <a:t>=</a:t>
            </a:r>
            <a:endParaRPr kumimoji="1" lang="en-US" sz="4400">
              <a:solidFill>
                <a:srgbClr val="FFFFFF"/>
              </a:solidFill>
              <a:effectLst>
                <a:outerShdw blurRad="38100" dist="38100" dir="2700000" algn="tl">
                  <a:srgbClr val="000000"/>
                </a:outerShdw>
              </a:effectLst>
              <a:latin typeface="Tahoma" pitchFamily="34" charset="0"/>
              <a:cs typeface="+mn-cs"/>
            </a:endParaRPr>
          </a:p>
        </p:txBody>
      </p:sp>
      <p:sp>
        <p:nvSpPr>
          <p:cNvPr id="18442" name="Text Box 10"/>
          <p:cNvSpPr txBox="1">
            <a:spLocks noChangeArrowheads="1"/>
          </p:cNvSpPr>
          <p:nvPr/>
        </p:nvSpPr>
        <p:spPr bwMode="auto">
          <a:xfrm>
            <a:off x="6400800" y="2819400"/>
            <a:ext cx="381000" cy="457200"/>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n-US" sz="2400" b="1">
                <a:solidFill>
                  <a:srgbClr val="FFFFFF"/>
                </a:solidFill>
                <a:effectLst>
                  <a:outerShdw blurRad="38100" dist="38100" dir="2700000" algn="tl">
                    <a:srgbClr val="000000"/>
                  </a:outerShdw>
                </a:effectLst>
                <a:latin typeface="Tahoma" pitchFamily="34" charset="0"/>
                <a:cs typeface="+mn-cs"/>
              </a:rPr>
              <a:t>+</a:t>
            </a:r>
            <a:endParaRPr kumimoji="1" lang="en-US" sz="4400">
              <a:solidFill>
                <a:srgbClr val="FFFFFF"/>
              </a:solidFill>
              <a:effectLst>
                <a:outerShdw blurRad="38100" dist="38100" dir="2700000" algn="tl">
                  <a:srgbClr val="000000"/>
                </a:outerShdw>
              </a:effectLst>
              <a:latin typeface="Tahoma" pitchFamily="34" charset="0"/>
              <a:cs typeface="+mn-cs"/>
            </a:endParaRPr>
          </a:p>
        </p:txBody>
      </p:sp>
      <p:sp>
        <p:nvSpPr>
          <p:cNvPr id="18443" name="Text Box 11"/>
          <p:cNvSpPr txBox="1">
            <a:spLocks noChangeArrowheads="1"/>
          </p:cNvSpPr>
          <p:nvPr/>
        </p:nvSpPr>
        <p:spPr bwMode="auto">
          <a:xfrm>
            <a:off x="4648200" y="2819400"/>
            <a:ext cx="381000" cy="457200"/>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n-US" sz="2400" b="1">
                <a:solidFill>
                  <a:srgbClr val="FFFFFF"/>
                </a:solidFill>
                <a:effectLst>
                  <a:outerShdw blurRad="38100" dist="38100" dir="2700000" algn="tl">
                    <a:srgbClr val="000000"/>
                  </a:outerShdw>
                </a:effectLst>
                <a:latin typeface="Tahoma" pitchFamily="34" charset="0"/>
                <a:cs typeface="+mn-cs"/>
              </a:rPr>
              <a:t>+</a:t>
            </a:r>
            <a:endParaRPr kumimoji="1" lang="en-US" sz="4400">
              <a:solidFill>
                <a:srgbClr val="FFFFFF"/>
              </a:solidFill>
              <a:effectLst>
                <a:outerShdw blurRad="38100" dist="38100" dir="2700000" algn="tl">
                  <a:srgbClr val="000000"/>
                </a:outerShdw>
              </a:effectLst>
              <a:latin typeface="Tahoma" pitchFamily="34" charset="0"/>
              <a:cs typeface="+mn-cs"/>
            </a:endParaRPr>
          </a:p>
        </p:txBody>
      </p:sp>
      <p:sp>
        <p:nvSpPr>
          <p:cNvPr id="80908" name="Rectangle 12"/>
          <p:cNvSpPr>
            <a:spLocks noChangeArrowheads="1"/>
          </p:cNvSpPr>
          <p:nvPr/>
        </p:nvSpPr>
        <p:spPr bwMode="auto">
          <a:xfrm>
            <a:off x="990600" y="4267200"/>
            <a:ext cx="7469188" cy="1371600"/>
          </a:xfrm>
          <a:prstGeom prst="rect">
            <a:avLst/>
          </a:prstGeom>
          <a:noFill/>
          <a:ln w="38100">
            <a:solidFill>
              <a:srgbClr val="FFFFFF"/>
            </a:solidFill>
            <a:miter lim="800000"/>
            <a:headEnd/>
            <a:tailEnd/>
          </a:ln>
          <a:effectLst>
            <a:prstShdw prst="shdw17" dist="17961" dir="2700000">
              <a:srgbClr val="999999"/>
            </a:prstShdw>
          </a:effectLst>
        </p:spPr>
        <p:txBody>
          <a:bodyPr wrap="none" anchor="ctr"/>
          <a:lstStyle/>
          <a:p>
            <a:pPr eaLnBrk="1" hangingPunct="1"/>
            <a:endParaRPr lang="el-GR" altLang="el-GR">
              <a:latin typeface="Calibri" pitchFamily="34" charset="0"/>
            </a:endParaRPr>
          </a:p>
        </p:txBody>
      </p:sp>
      <p:sp>
        <p:nvSpPr>
          <p:cNvPr id="18445" name="Text Box 13"/>
          <p:cNvSpPr txBox="1">
            <a:spLocks noChangeArrowheads="1"/>
          </p:cNvSpPr>
          <p:nvPr/>
        </p:nvSpPr>
        <p:spPr bwMode="auto">
          <a:xfrm>
            <a:off x="827088" y="4572000"/>
            <a:ext cx="1839912" cy="7016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a:solidFill>
                  <a:srgbClr val="FFFF66"/>
                </a:solidFill>
                <a:effectLst>
                  <a:outerShdw blurRad="38100" dist="38100" dir="2700000" algn="tl">
                    <a:srgbClr val="000000"/>
                  </a:outerShdw>
                </a:effectLst>
                <a:latin typeface="Tahoma" pitchFamily="34" charset="0"/>
                <a:cs typeface="+mn-cs"/>
              </a:rPr>
              <a:t>Ενδεχόμενη υποχρέωση</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46" name="Text Box 14"/>
          <p:cNvSpPr txBox="1">
            <a:spLocks noChangeArrowheads="1"/>
          </p:cNvSpPr>
          <p:nvPr/>
        </p:nvSpPr>
        <p:spPr bwMode="auto">
          <a:xfrm>
            <a:off x="5029200" y="4343400"/>
            <a:ext cx="1600200" cy="10064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a:solidFill>
                  <a:srgbClr val="FFFF66"/>
                </a:solidFill>
                <a:effectLst>
                  <a:outerShdw blurRad="38100" dist="38100" dir="2700000" algn="tl">
                    <a:srgbClr val="000000"/>
                  </a:outerShdw>
                </a:effectLst>
                <a:latin typeface="Tahoma" pitchFamily="34" charset="0"/>
                <a:cs typeface="+mn-cs"/>
              </a:rPr>
              <a:t>η εκροή δεν είναι πιθανή</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47" name="Text Box 15"/>
          <p:cNvSpPr txBox="1">
            <a:spLocks noChangeArrowheads="1"/>
          </p:cNvSpPr>
          <p:nvPr/>
        </p:nvSpPr>
        <p:spPr bwMode="auto">
          <a:xfrm>
            <a:off x="6804025" y="4508500"/>
            <a:ext cx="1524000" cy="7016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i="1">
                <a:solidFill>
                  <a:srgbClr val="FF0000"/>
                </a:solidFill>
                <a:effectLst>
                  <a:outerShdw blurRad="38100" dist="38100" dir="2700000" algn="tl">
                    <a:srgbClr val="000000"/>
                  </a:outerShdw>
                </a:effectLst>
                <a:latin typeface="Tahoma" pitchFamily="34" charset="0"/>
                <a:cs typeface="+mn-cs"/>
              </a:rPr>
              <a:t>Αδύνατη η μέτρηση</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48" name="Text Box 16"/>
          <p:cNvSpPr txBox="1">
            <a:spLocks noChangeArrowheads="1"/>
          </p:cNvSpPr>
          <p:nvPr/>
        </p:nvSpPr>
        <p:spPr bwMode="auto">
          <a:xfrm>
            <a:off x="2667000" y="4724400"/>
            <a:ext cx="381000" cy="457200"/>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n-US" sz="2400" b="1">
                <a:solidFill>
                  <a:srgbClr val="FFFFFF"/>
                </a:solidFill>
                <a:effectLst>
                  <a:outerShdw blurRad="38100" dist="38100" dir="2700000" algn="tl">
                    <a:srgbClr val="000000"/>
                  </a:outerShdw>
                </a:effectLst>
                <a:latin typeface="Tahoma" pitchFamily="34" charset="0"/>
                <a:cs typeface="+mn-cs"/>
              </a:rPr>
              <a:t>=</a:t>
            </a:r>
            <a:endParaRPr kumimoji="1" lang="en-US" sz="4400">
              <a:solidFill>
                <a:srgbClr val="FFFFFF"/>
              </a:solidFill>
              <a:effectLst>
                <a:outerShdw blurRad="38100" dist="38100" dir="2700000" algn="tl">
                  <a:srgbClr val="000000"/>
                </a:outerShdw>
              </a:effectLst>
              <a:latin typeface="Tahoma" pitchFamily="34" charset="0"/>
              <a:cs typeface="+mn-cs"/>
            </a:endParaRPr>
          </a:p>
        </p:txBody>
      </p:sp>
      <p:sp>
        <p:nvSpPr>
          <p:cNvPr id="18449" name="Text Box 17"/>
          <p:cNvSpPr txBox="1">
            <a:spLocks noChangeArrowheads="1"/>
          </p:cNvSpPr>
          <p:nvPr/>
        </p:nvSpPr>
        <p:spPr bwMode="auto">
          <a:xfrm>
            <a:off x="4572000" y="4648200"/>
            <a:ext cx="609600" cy="58102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1600" b="1">
                <a:solidFill>
                  <a:srgbClr val="FFFFFF"/>
                </a:solidFill>
                <a:effectLst>
                  <a:outerShdw blurRad="38100" dist="38100" dir="2700000" algn="tl">
                    <a:srgbClr val="000000"/>
                  </a:outerShdw>
                </a:effectLst>
                <a:latin typeface="Tahoma" pitchFamily="34" charset="0"/>
                <a:cs typeface="+mn-cs"/>
              </a:rPr>
              <a:t>Και/ή</a:t>
            </a:r>
            <a:endParaRPr kumimoji="1" lang="en-US" sz="4400">
              <a:solidFill>
                <a:srgbClr val="FFFFFF"/>
              </a:solidFill>
              <a:effectLst>
                <a:outerShdw blurRad="38100" dist="38100" dir="2700000" algn="tl">
                  <a:srgbClr val="000000"/>
                </a:outerShdw>
              </a:effectLst>
              <a:latin typeface="Tahoma" pitchFamily="34" charset="0"/>
              <a:cs typeface="+mn-cs"/>
            </a:endParaRPr>
          </a:p>
        </p:txBody>
      </p:sp>
      <p:sp>
        <p:nvSpPr>
          <p:cNvPr id="18450" name="Text Box 18"/>
          <p:cNvSpPr txBox="1">
            <a:spLocks noChangeArrowheads="1"/>
          </p:cNvSpPr>
          <p:nvPr/>
        </p:nvSpPr>
        <p:spPr bwMode="auto">
          <a:xfrm>
            <a:off x="2771775" y="4267200"/>
            <a:ext cx="1952625" cy="131127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2000" b="1" i="1">
                <a:solidFill>
                  <a:srgbClr val="FF0000"/>
                </a:solidFill>
                <a:effectLst>
                  <a:outerShdw blurRad="38100" dist="38100" dir="2700000" algn="tl">
                    <a:srgbClr val="000000"/>
                  </a:outerShdw>
                </a:effectLst>
                <a:latin typeface="Tahoma" pitchFamily="34" charset="0"/>
                <a:cs typeface="+mn-cs"/>
              </a:rPr>
              <a:t>πιθανόν</a:t>
            </a:r>
            <a:r>
              <a:rPr kumimoji="1" lang="en-US" sz="2000" b="1">
                <a:solidFill>
                  <a:srgbClr val="FFFF66"/>
                </a:solidFill>
                <a:effectLst>
                  <a:outerShdw blurRad="38100" dist="38100" dir="2700000" algn="tl">
                    <a:srgbClr val="000000"/>
                  </a:outerShdw>
                </a:effectLst>
                <a:latin typeface="Tahoma" pitchFamily="34" charset="0"/>
                <a:cs typeface="+mn-cs"/>
              </a:rPr>
              <a:t> </a:t>
            </a:r>
            <a:r>
              <a:rPr kumimoji="1" lang="el-GR" sz="2000" b="1">
                <a:solidFill>
                  <a:srgbClr val="FFFF66"/>
                </a:solidFill>
                <a:effectLst>
                  <a:outerShdw blurRad="38100" dist="38100" dir="2700000" algn="tl">
                    <a:srgbClr val="000000"/>
                  </a:outerShdw>
                </a:effectLst>
                <a:latin typeface="Tahoma" pitchFamily="34" charset="0"/>
                <a:cs typeface="+mn-cs"/>
              </a:rPr>
              <a:t>υποχρέωση από γεγονός παρελθόντος</a:t>
            </a:r>
            <a:endParaRPr kumimoji="1" lang="en-US" sz="4400">
              <a:solidFill>
                <a:schemeClr val="tx2"/>
              </a:solidFill>
              <a:effectLst>
                <a:outerShdw blurRad="38100" dist="38100" dir="2700000" algn="tl">
                  <a:srgbClr val="000000"/>
                </a:outerShdw>
              </a:effectLst>
              <a:latin typeface="Tahoma" pitchFamily="34" charset="0"/>
              <a:cs typeface="+mn-cs"/>
            </a:endParaRPr>
          </a:p>
        </p:txBody>
      </p:sp>
      <p:sp>
        <p:nvSpPr>
          <p:cNvPr id="18451" name="Text Box 19"/>
          <p:cNvSpPr txBox="1">
            <a:spLocks noChangeArrowheads="1"/>
          </p:cNvSpPr>
          <p:nvPr/>
        </p:nvSpPr>
        <p:spPr bwMode="auto">
          <a:xfrm>
            <a:off x="6324600" y="4648200"/>
            <a:ext cx="609600" cy="581025"/>
          </a:xfrm>
          <a:prstGeom prst="rect">
            <a:avLst/>
          </a:prstGeom>
          <a:noFill/>
          <a:ln w="9525">
            <a:noFill/>
            <a:miter lim="800000"/>
            <a:headEnd/>
            <a:tailEnd/>
          </a:ln>
          <a:effectLst/>
        </p:spPr>
        <p:txBody>
          <a:bodyPr anchor="b">
            <a:spAutoFit/>
          </a:bodyPr>
          <a:lstStyle/>
          <a:p>
            <a:pPr algn="ctr" fontAlgn="auto">
              <a:spcBef>
                <a:spcPct val="50000"/>
              </a:spcBef>
              <a:spcAft>
                <a:spcPts val="0"/>
              </a:spcAft>
              <a:defRPr/>
            </a:pPr>
            <a:r>
              <a:rPr kumimoji="1" lang="el-GR" sz="1600" b="1">
                <a:solidFill>
                  <a:srgbClr val="FFFFFF"/>
                </a:solidFill>
                <a:effectLst>
                  <a:outerShdw blurRad="38100" dist="38100" dir="2700000" algn="tl">
                    <a:srgbClr val="000000"/>
                  </a:outerShdw>
                </a:effectLst>
                <a:latin typeface="Tahoma" pitchFamily="34" charset="0"/>
                <a:cs typeface="+mn-cs"/>
              </a:rPr>
              <a:t>Και/η</a:t>
            </a:r>
            <a:endParaRPr kumimoji="1" lang="en-US" sz="4400">
              <a:solidFill>
                <a:srgbClr val="FFFFFF"/>
              </a:solidFill>
              <a:effectLst>
                <a:outerShdw blurRad="38100" dist="38100" dir="2700000" algn="tl">
                  <a:srgbClr val="000000"/>
                </a:outerShdw>
              </a:effectLst>
              <a:latin typeface="Tahoma" pitchFamily="34" charset="0"/>
              <a:cs typeface="+mn-cs"/>
            </a:endParaRPr>
          </a:p>
        </p:txBody>
      </p:sp>
      <p:sp>
        <p:nvSpPr>
          <p:cNvPr id="18452" name="Line 20"/>
          <p:cNvSpPr>
            <a:spLocks noChangeShapeType="1"/>
          </p:cNvSpPr>
          <p:nvPr/>
        </p:nvSpPr>
        <p:spPr bwMode="auto">
          <a:xfrm>
            <a:off x="3810000" y="3733800"/>
            <a:ext cx="0" cy="533400"/>
          </a:xfrm>
          <a:prstGeom prst="line">
            <a:avLst/>
          </a:prstGeom>
          <a:noFill/>
          <a:ln w="76200">
            <a:solidFill>
              <a:srgbClr val="66FF33"/>
            </a:solidFill>
            <a:round/>
            <a:headEnd/>
            <a:tailEnd type="triangle" w="med" len="med"/>
          </a:ln>
          <a:effectLst>
            <a:outerShdw dist="35921" dir="2700000" algn="ctr" rotWithShape="0">
              <a:srgbClr val="808080"/>
            </a:outerShdw>
          </a:effectLst>
        </p:spPr>
        <p:txBody>
          <a:bodyPr wrap="none" anchor="ctr"/>
          <a:lstStyle/>
          <a:p>
            <a:pPr eaLnBrk="1" fontAlgn="auto" hangingPunct="1">
              <a:spcBef>
                <a:spcPts val="0"/>
              </a:spcBef>
              <a:spcAft>
                <a:spcPts val="0"/>
              </a:spcAft>
              <a:defRPr/>
            </a:pPr>
            <a:endParaRPr lang="el-GR">
              <a:latin typeface="+mn-lt"/>
              <a:cs typeface="+mn-cs"/>
            </a:endParaRPr>
          </a:p>
        </p:txBody>
      </p:sp>
      <p:sp>
        <p:nvSpPr>
          <p:cNvPr id="18453" name="Line 21"/>
          <p:cNvSpPr>
            <a:spLocks noChangeShapeType="1"/>
          </p:cNvSpPr>
          <p:nvPr/>
        </p:nvSpPr>
        <p:spPr bwMode="auto">
          <a:xfrm>
            <a:off x="5791200" y="3733800"/>
            <a:ext cx="0" cy="533400"/>
          </a:xfrm>
          <a:prstGeom prst="line">
            <a:avLst/>
          </a:prstGeom>
          <a:noFill/>
          <a:ln w="76200">
            <a:solidFill>
              <a:srgbClr val="66FF33"/>
            </a:solidFill>
            <a:round/>
            <a:headEnd/>
            <a:tailEnd type="triangle" w="med" len="med"/>
          </a:ln>
          <a:effectLst>
            <a:outerShdw dist="35921" dir="2700000" algn="ctr" rotWithShape="0">
              <a:srgbClr val="808080"/>
            </a:outerShdw>
          </a:effectLst>
        </p:spPr>
        <p:txBody>
          <a:bodyPr wrap="none" anchor="ctr"/>
          <a:lstStyle/>
          <a:p>
            <a:pPr eaLnBrk="1" fontAlgn="auto" hangingPunct="1">
              <a:spcBef>
                <a:spcPts val="0"/>
              </a:spcBef>
              <a:spcAft>
                <a:spcPts val="0"/>
              </a:spcAft>
              <a:defRPr/>
            </a:pPr>
            <a:endParaRPr lang="el-GR">
              <a:latin typeface="+mn-lt"/>
              <a:cs typeface="+mn-cs"/>
            </a:endParaRPr>
          </a:p>
        </p:txBody>
      </p:sp>
      <p:sp>
        <p:nvSpPr>
          <p:cNvPr id="18454" name="Line 22"/>
          <p:cNvSpPr>
            <a:spLocks noChangeShapeType="1"/>
          </p:cNvSpPr>
          <p:nvPr/>
        </p:nvSpPr>
        <p:spPr bwMode="auto">
          <a:xfrm>
            <a:off x="7391400" y="3733800"/>
            <a:ext cx="0" cy="533400"/>
          </a:xfrm>
          <a:prstGeom prst="line">
            <a:avLst/>
          </a:prstGeom>
          <a:noFill/>
          <a:ln w="76200">
            <a:solidFill>
              <a:srgbClr val="66FF33"/>
            </a:solidFill>
            <a:round/>
            <a:headEnd/>
            <a:tailEnd type="triangle" w="med" len="med"/>
          </a:ln>
          <a:effectLst>
            <a:outerShdw dist="35921" dir="2700000" algn="ctr" rotWithShape="0">
              <a:srgbClr val="808080"/>
            </a:outerShdw>
          </a:effectLst>
        </p:spPr>
        <p:txBody>
          <a:bodyPr wrap="none" anchor="ctr"/>
          <a:lstStyle/>
          <a:p>
            <a:pPr eaLnBrk="1" fontAlgn="auto" hangingPunct="1">
              <a:spcBef>
                <a:spcPts val="0"/>
              </a:spcBef>
              <a:spcAft>
                <a:spcPts val="0"/>
              </a:spcAft>
              <a:defRPr/>
            </a:pPr>
            <a:endParaRPr lang="el-GR">
              <a:latin typeface="+mn-lt"/>
              <a:cs typeface="+mn-cs"/>
            </a:endParaRPr>
          </a:p>
        </p:txBody>
      </p:sp>
      <p:grpSp>
        <p:nvGrpSpPr>
          <p:cNvPr id="80919" name="Group 23"/>
          <p:cNvGrpSpPr>
            <a:grpSpLocks/>
          </p:cNvGrpSpPr>
          <p:nvPr/>
        </p:nvGrpSpPr>
        <p:grpSpPr bwMode="auto">
          <a:xfrm>
            <a:off x="185738" y="219075"/>
            <a:ext cx="1490662" cy="923925"/>
            <a:chOff x="117" y="138"/>
            <a:chExt cx="939" cy="582"/>
          </a:xfrm>
        </p:grpSpPr>
        <p:graphicFrame>
          <p:nvGraphicFramePr>
            <p:cNvPr id="80920" name="Object 24">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80922" name="Clip" r:id="rId4" imgW="3497263" imgH="2095500" progId="MS_ClipArt_Gallery.2">
                    <p:embed/>
                  </p:oleObj>
                </mc:Choice>
                <mc:Fallback>
                  <p:oleObj name="Clip" r:id="rId4" imgW="3497263" imgH="2095500" progId="MS_ClipArt_Gallery.2">
                    <p:embed/>
                    <p:pic>
                      <p:nvPicPr>
                        <p:cNvPr id="0" name="Object 2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0921" name="Rectangle 25"/>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37</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2700" b="1" smtClean="0"/>
              <a:t>ΤΑΜΕΙΑΚΕΣ ΡΟΕΣ ΑΠ</a:t>
            </a:r>
            <a:r>
              <a:rPr lang="en-US" altLang="el-GR" sz="2700" b="1" smtClean="0"/>
              <a:t>O</a:t>
            </a:r>
            <a:r>
              <a:rPr lang="el-GR" altLang="el-GR" sz="2700" b="1" smtClean="0"/>
              <a:t> ΛΕΙΤΟΥΡΓΙΚΕΣ ΔΡΑΣΤΗΡΙΟΤΗΤΕΣ</a:t>
            </a:r>
            <a:r>
              <a:rPr lang="el-GR" altLang="el-GR" sz="2700" smtClean="0"/>
              <a:t/>
            </a:r>
            <a:br>
              <a:rPr lang="el-GR" altLang="el-GR" sz="2700" smtClean="0"/>
            </a:br>
            <a:endParaRPr lang="el-GR" altLang="el-GR" sz="2700" smtClean="0"/>
          </a:p>
        </p:txBody>
      </p:sp>
      <p:sp>
        <p:nvSpPr>
          <p:cNvPr id="32771" name="Rectangle 3"/>
          <p:cNvSpPr>
            <a:spLocks noGrp="1" noChangeArrowheads="1"/>
          </p:cNvSpPr>
          <p:nvPr>
            <p:ph type="body" idx="4294967295"/>
          </p:nvPr>
        </p:nvSpPr>
        <p:spPr>
          <a:xfrm>
            <a:off x="0" y="1676400"/>
            <a:ext cx="8540750" cy="4422775"/>
          </a:xfrm>
        </p:spPr>
        <p:txBody>
          <a:bodyPr/>
          <a:lstStyle/>
          <a:p>
            <a:pPr marL="609600" indent="-609600" eaLnBrk="1" hangingPunct="1">
              <a:buFont typeface="Wingdings" pitchFamily="2" charset="2"/>
              <a:buNone/>
              <a:defRPr/>
            </a:pPr>
            <a:r>
              <a:rPr lang="el-GR" altLang="el-GR" smtClean="0"/>
              <a:t>	Προέρχονται από δραστηριότητες οι οποίες συντελούν στη δημιουργία εσόδων και είναι καθοριστικές των κατεξοχήν λειτουργικών αποτελεσμάτων της επιχείρησης</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ChangeArrowheads="1"/>
          </p:cNvSpPr>
          <p:nvPr>
            <p:ph type="ctrTitle" idx="4294967295"/>
          </p:nvPr>
        </p:nvSpPr>
        <p:spPr>
          <a:xfrm>
            <a:off x="1371600" y="2133600"/>
            <a:ext cx="7772400" cy="1143000"/>
          </a:xfrm>
        </p:spPr>
        <p:txBody>
          <a:bodyPr>
            <a:normAutofit fontScale="90000"/>
          </a:bodyPr>
          <a:lstStyle/>
          <a:p>
            <a:pPr eaLnBrk="1" hangingPunct="1">
              <a:defRPr/>
            </a:pPr>
            <a:r>
              <a:rPr lang="en-GB" altLang="el-GR" sz="4900" smtClean="0"/>
              <a:t>IAS 16</a:t>
            </a:r>
            <a:r>
              <a:rPr lang="en-GB" altLang="el-GR" sz="4300" smtClean="0"/>
              <a:t> </a:t>
            </a:r>
            <a:br>
              <a:rPr lang="en-GB" altLang="el-GR" sz="4300" smtClean="0"/>
            </a:br>
            <a:r>
              <a:rPr lang="el-GR" altLang="el-GR" sz="4000" smtClean="0"/>
              <a:t>Ακίνητα, Πάγια και Εξοπλισμός</a:t>
            </a:r>
            <a:endParaRPr lang="en-GB" altLang="el-GR" sz="4000" smtClean="0"/>
          </a:p>
        </p:txBody>
      </p:sp>
      <p:sp>
        <p:nvSpPr>
          <p:cNvPr id="659459" name="Rectangle 3"/>
          <p:cNvSpPr>
            <a:spLocks noGrp="1" noChangeArrowheads="1"/>
          </p:cNvSpPr>
          <p:nvPr>
            <p:ph type="subTitle" idx="4294967295"/>
          </p:nvPr>
        </p:nvSpPr>
        <p:spPr>
          <a:xfrm>
            <a:off x="0" y="3910013"/>
            <a:ext cx="6642100" cy="1712912"/>
          </a:xfrm>
        </p:spPr>
        <p:txBody>
          <a:bodyPr>
            <a:normAutofit/>
          </a:bodyPr>
          <a:lstStyle/>
          <a:p>
            <a:pPr marL="0" indent="0" algn="ctr" eaLnBrk="1" hangingPunct="1">
              <a:buFont typeface="Wingdings" pitchFamily="2" charset="2"/>
              <a:buNone/>
              <a:defRPr/>
            </a:pPr>
            <a:r>
              <a:rPr lang="en-GB" altLang="el-GR" smtClean="0">
                <a:solidFill>
                  <a:srgbClr val="898989"/>
                </a:solidFill>
              </a:rPr>
              <a:t> </a:t>
            </a:r>
          </a:p>
        </p:txBody>
      </p:sp>
      <p:pic>
        <p:nvPicPr>
          <p:cNvPr id="82948" name="Picture 4" descr="BUILDNG2"/>
          <p:cNvPicPr>
            <a:picLocks noChangeAspect="1" noChangeArrowheads="1"/>
          </p:cNvPicPr>
          <p:nvPr/>
        </p:nvPicPr>
        <p:blipFill>
          <a:blip r:embed="rId3" cstate="print"/>
          <a:srcRect/>
          <a:stretch>
            <a:fillRect/>
          </a:stretch>
        </p:blipFill>
        <p:spPr bwMode="auto">
          <a:xfrm>
            <a:off x="6019800" y="3276600"/>
            <a:ext cx="2643188" cy="3344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84995"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CAE7F195-A735-4181-99C2-C1CDF6548918}" type="slidenum">
              <a:rPr lang="el-GR" altLang="el-GR" sz="1200">
                <a:solidFill>
                  <a:srgbClr val="898989"/>
                </a:solidFill>
                <a:effectLst/>
                <a:latin typeface="Calibri" pitchFamily="34" charset="0"/>
              </a:rPr>
              <a:pPr/>
              <a:t>41</a:t>
            </a:fld>
            <a:endParaRPr lang="el-GR" altLang="el-GR" sz="1200">
              <a:solidFill>
                <a:srgbClr val="898989"/>
              </a:solidFill>
              <a:effectLst/>
              <a:latin typeface="Calibri" pitchFamily="34" charset="0"/>
            </a:endParaRPr>
          </a:p>
        </p:txBody>
      </p:sp>
      <p:sp>
        <p:nvSpPr>
          <p:cNvPr id="14342" name="Rectangle 6"/>
          <p:cNvSpPr>
            <a:spLocks noGrp="1" noChangeArrowheads="1"/>
          </p:cNvSpPr>
          <p:nvPr>
            <p:ph type="title" idx="4294967295"/>
          </p:nvPr>
        </p:nvSpPr>
        <p:spPr>
          <a:xfrm>
            <a:off x="0" y="228600"/>
            <a:ext cx="8510588" cy="1325563"/>
          </a:xfrm>
        </p:spPr>
        <p:txBody>
          <a:bodyPr/>
          <a:lstStyle/>
          <a:p>
            <a:pPr eaLnBrk="1" hangingPunct="1">
              <a:defRPr/>
            </a:pPr>
            <a:r>
              <a:rPr lang="el-GR" altLang="el-GR" smtClean="0"/>
              <a:t>	Αναγνώριση</a:t>
            </a:r>
            <a:endParaRPr lang="en-GB" altLang="el-GR" smtClean="0"/>
          </a:p>
        </p:txBody>
      </p:sp>
      <p:sp>
        <p:nvSpPr>
          <p:cNvPr id="14343" name="Rectangle 7"/>
          <p:cNvSpPr>
            <a:spLocks noGrp="1" noChangeArrowheads="1"/>
          </p:cNvSpPr>
          <p:nvPr>
            <p:ph type="body" idx="4294967295"/>
          </p:nvPr>
        </p:nvSpPr>
        <p:spPr>
          <a:xfrm>
            <a:off x="0" y="1676400"/>
            <a:ext cx="8540750" cy="4422775"/>
          </a:xfrm>
        </p:spPr>
        <p:txBody>
          <a:bodyPr/>
          <a:lstStyle/>
          <a:p>
            <a:pPr eaLnBrk="1" hangingPunct="1">
              <a:lnSpc>
                <a:spcPct val="90000"/>
              </a:lnSpc>
              <a:defRPr/>
            </a:pPr>
            <a:r>
              <a:rPr lang="el-GR" altLang="el-GR" smtClean="0"/>
              <a:t>Ένα στοιχείο παγίου ενεργητικού πρέπει να αναγνωρίζεται ως στοιχείο ενεργητικού σε μια επιχείρηση όταν </a:t>
            </a:r>
          </a:p>
          <a:p>
            <a:pPr lvl="1" eaLnBrk="1" hangingPunct="1">
              <a:lnSpc>
                <a:spcPct val="90000"/>
              </a:lnSpc>
              <a:defRPr/>
            </a:pPr>
            <a:r>
              <a:rPr lang="el-GR" altLang="el-GR" smtClean="0"/>
              <a:t>Είναι πιθανόν ότι μελλοντικά οικονομικά οφέλη σχετιζόμενα με τα πάγια θα εισρεύσουν στην επιχείρηση και</a:t>
            </a:r>
            <a:endParaRPr lang="en-GB" altLang="el-GR" smtClean="0"/>
          </a:p>
          <a:p>
            <a:pPr lvl="1" eaLnBrk="1" hangingPunct="1">
              <a:lnSpc>
                <a:spcPct val="90000"/>
              </a:lnSpc>
              <a:defRPr/>
            </a:pPr>
            <a:r>
              <a:rPr lang="el-GR" altLang="el-GR" smtClean="0"/>
              <a:t>Το κόστος των παγίων στοιχείων για την επιχείρηση μπορεί να μετρηθεί και να προσδιοριστεί έγκυρα</a:t>
            </a:r>
            <a:endParaRPr lang="en-GB" altLang="el-GR" smtClean="0"/>
          </a:p>
        </p:txBody>
      </p:sp>
      <p:sp>
        <p:nvSpPr>
          <p:cNvPr id="84996"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84999" name="Group 8"/>
          <p:cNvGrpSpPr>
            <a:grpSpLocks/>
          </p:cNvGrpSpPr>
          <p:nvPr/>
        </p:nvGrpSpPr>
        <p:grpSpPr bwMode="auto">
          <a:xfrm>
            <a:off x="185738" y="219075"/>
            <a:ext cx="1490662" cy="923925"/>
            <a:chOff x="117" y="138"/>
            <a:chExt cx="939" cy="582"/>
          </a:xfrm>
        </p:grpSpPr>
        <p:graphicFrame>
          <p:nvGraphicFramePr>
            <p:cNvPr id="85000"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85002"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5001"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87043"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2F4E0168-8532-4F7C-A5A4-49AC63E6A400}" type="slidenum">
              <a:rPr lang="el-GR" altLang="el-GR" sz="1200">
                <a:solidFill>
                  <a:srgbClr val="898989"/>
                </a:solidFill>
                <a:effectLst/>
                <a:latin typeface="Calibri" pitchFamily="34" charset="0"/>
              </a:rPr>
              <a:pPr/>
              <a:t>42</a:t>
            </a:fld>
            <a:endParaRPr lang="el-GR" altLang="el-GR" sz="1200">
              <a:solidFill>
                <a:srgbClr val="898989"/>
              </a:solidFill>
              <a:effectLst/>
              <a:latin typeface="Calibri" pitchFamily="34" charset="0"/>
            </a:endParaRPr>
          </a:p>
        </p:txBody>
      </p:sp>
      <p:sp>
        <p:nvSpPr>
          <p:cNvPr id="15366" name="Rectangle 6"/>
          <p:cNvSpPr>
            <a:spLocks noGrp="1" noChangeArrowheads="1"/>
          </p:cNvSpPr>
          <p:nvPr>
            <p:ph type="title" idx="4294967295"/>
          </p:nvPr>
        </p:nvSpPr>
        <p:spPr>
          <a:xfrm>
            <a:off x="0" y="228600"/>
            <a:ext cx="8510588" cy="1325563"/>
          </a:xfrm>
        </p:spPr>
        <p:txBody>
          <a:bodyPr/>
          <a:lstStyle/>
          <a:p>
            <a:pPr eaLnBrk="1" hangingPunct="1">
              <a:defRPr/>
            </a:pPr>
            <a:r>
              <a:rPr lang="el-GR" altLang="el-GR" smtClean="0"/>
              <a:t>	Αρχική καταχώρηση</a:t>
            </a:r>
            <a:endParaRPr lang="en-GB" altLang="el-GR" smtClean="0"/>
          </a:p>
        </p:txBody>
      </p:sp>
      <p:sp>
        <p:nvSpPr>
          <p:cNvPr id="15367" name="Rectangle 7"/>
          <p:cNvSpPr>
            <a:spLocks noGrp="1" noChangeArrowheads="1"/>
          </p:cNvSpPr>
          <p:nvPr>
            <p:ph type="body" idx="4294967295"/>
          </p:nvPr>
        </p:nvSpPr>
        <p:spPr>
          <a:xfrm>
            <a:off x="0" y="1676400"/>
            <a:ext cx="8540750" cy="4422775"/>
          </a:xfrm>
        </p:spPr>
        <p:txBody>
          <a:bodyPr/>
          <a:lstStyle/>
          <a:p>
            <a:pPr eaLnBrk="1" hangingPunct="1">
              <a:lnSpc>
                <a:spcPct val="90000"/>
              </a:lnSpc>
              <a:defRPr/>
            </a:pPr>
            <a:r>
              <a:rPr lang="el-GR" altLang="el-GR" smtClean="0"/>
              <a:t>Αρχική καταχώρηση των παγίων στοιχείων ενεργητικού στο κόστος κτήσεως</a:t>
            </a:r>
            <a:endParaRPr lang="en-GB" altLang="el-GR" smtClean="0"/>
          </a:p>
          <a:p>
            <a:pPr eaLnBrk="1" hangingPunct="1">
              <a:lnSpc>
                <a:spcPct val="90000"/>
              </a:lnSpc>
              <a:defRPr/>
            </a:pPr>
            <a:r>
              <a:rPr lang="el-GR" altLang="el-GR" smtClean="0"/>
              <a:t>Συνθετικά στοιχεία κόστους</a:t>
            </a:r>
            <a:endParaRPr lang="en-GB" altLang="el-GR" smtClean="0"/>
          </a:p>
          <a:p>
            <a:pPr lvl="1" eaLnBrk="1" hangingPunct="1">
              <a:lnSpc>
                <a:spcPct val="90000"/>
              </a:lnSpc>
              <a:defRPr/>
            </a:pPr>
            <a:r>
              <a:rPr lang="el-GR" altLang="el-GR" smtClean="0"/>
              <a:t>Τιμή αγοράς</a:t>
            </a:r>
            <a:endParaRPr lang="en-GB" altLang="el-GR" smtClean="0"/>
          </a:p>
          <a:p>
            <a:pPr lvl="1" eaLnBrk="1" hangingPunct="1">
              <a:lnSpc>
                <a:spcPct val="90000"/>
              </a:lnSpc>
              <a:defRPr/>
            </a:pPr>
            <a:r>
              <a:rPr lang="el-GR" altLang="el-GR" smtClean="0"/>
              <a:t>Δασμοί και φόροι</a:t>
            </a:r>
            <a:endParaRPr lang="en-GB" altLang="el-GR" smtClean="0"/>
          </a:p>
          <a:p>
            <a:pPr lvl="1" eaLnBrk="1" hangingPunct="1">
              <a:lnSpc>
                <a:spcPct val="90000"/>
              </a:lnSpc>
              <a:defRPr/>
            </a:pPr>
            <a:r>
              <a:rPr lang="el-GR" altLang="el-GR" smtClean="0"/>
              <a:t>Άμεσα σχετιζόμενα κόστη ώστε να καταστεί το πάγιο έτοιμο για λειτουργία και χρήση μείον πιθανές εκπτώσεις (προετοιμασία, μεταφορά, εγκατάσταση)</a:t>
            </a:r>
            <a:endParaRPr lang="en-GB" altLang="el-GR" smtClean="0"/>
          </a:p>
        </p:txBody>
      </p:sp>
      <p:sp>
        <p:nvSpPr>
          <p:cNvPr id="87044"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87047" name="Group 8"/>
          <p:cNvGrpSpPr>
            <a:grpSpLocks/>
          </p:cNvGrpSpPr>
          <p:nvPr/>
        </p:nvGrpSpPr>
        <p:grpSpPr bwMode="auto">
          <a:xfrm>
            <a:off x="185738" y="219075"/>
            <a:ext cx="1490662" cy="923925"/>
            <a:chOff x="117" y="138"/>
            <a:chExt cx="939" cy="582"/>
          </a:xfrm>
        </p:grpSpPr>
        <p:graphicFrame>
          <p:nvGraphicFramePr>
            <p:cNvPr id="87048"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87050"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7049"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89091"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538DA93C-1F27-4C19-91B1-CC851D935556}" type="slidenum">
              <a:rPr lang="el-GR" altLang="el-GR" sz="1200">
                <a:solidFill>
                  <a:srgbClr val="898989"/>
                </a:solidFill>
                <a:effectLst/>
                <a:latin typeface="Calibri" pitchFamily="34" charset="0"/>
              </a:rPr>
              <a:pPr/>
              <a:t>43</a:t>
            </a:fld>
            <a:endParaRPr lang="el-GR" altLang="el-GR" sz="1200">
              <a:solidFill>
                <a:srgbClr val="898989"/>
              </a:solidFill>
              <a:effectLst/>
              <a:latin typeface="Calibri" pitchFamily="34" charset="0"/>
            </a:endParaRPr>
          </a:p>
        </p:txBody>
      </p:sp>
      <p:sp>
        <p:nvSpPr>
          <p:cNvPr id="684034"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3600" smtClean="0"/>
              <a:t>Παραδείγματα άμεσα επιρριπτόμενων εξόδων</a:t>
            </a:r>
            <a:endParaRPr lang="en-US" altLang="el-GR" sz="3600" smtClean="0"/>
          </a:p>
        </p:txBody>
      </p:sp>
      <p:sp>
        <p:nvSpPr>
          <p:cNvPr id="58373"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z="2800" smtClean="0"/>
              <a:t>Τα κόστη παροχών στους εργαζομένους για την κατασκευή και απόκτηση του παγίου</a:t>
            </a:r>
          </a:p>
          <a:p>
            <a:pPr eaLnBrk="1" hangingPunct="1">
              <a:defRPr/>
            </a:pPr>
            <a:r>
              <a:rPr lang="el-GR" altLang="el-GR" sz="2800" smtClean="0"/>
              <a:t>Το κόστος διαμόρφωσης του χώρου</a:t>
            </a:r>
          </a:p>
          <a:p>
            <a:pPr eaLnBrk="1" hangingPunct="1">
              <a:defRPr/>
            </a:pPr>
            <a:r>
              <a:rPr lang="el-GR" altLang="el-GR" sz="2800" smtClean="0"/>
              <a:t>Τα αρχικά κόστη παράδοσης και μεταφοράς</a:t>
            </a:r>
          </a:p>
          <a:p>
            <a:pPr eaLnBrk="1" hangingPunct="1">
              <a:defRPr/>
            </a:pPr>
            <a:r>
              <a:rPr lang="el-GR" altLang="el-GR" sz="2800" smtClean="0"/>
              <a:t>Τα κόστη συναρμολόγησης και εγκατάστασης</a:t>
            </a:r>
          </a:p>
          <a:p>
            <a:pPr eaLnBrk="1" hangingPunct="1">
              <a:defRPr/>
            </a:pPr>
            <a:r>
              <a:rPr lang="el-GR" altLang="el-GR" sz="2800" smtClean="0"/>
              <a:t>Οι επαγγελματικές αμοιβές π.χ. μηχανικών</a:t>
            </a:r>
          </a:p>
          <a:p>
            <a:pPr eaLnBrk="1" hangingPunct="1">
              <a:defRPr/>
            </a:pPr>
            <a:r>
              <a:rPr lang="el-GR" altLang="el-GR" sz="2800" smtClean="0"/>
              <a:t>Τα κόστη των δοκιμών για τον έλεγχο λειτουργίας</a:t>
            </a:r>
            <a:endParaRPr lang="en-US" altLang="el-GR" sz="28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91139"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1764C69C-DB3D-4F38-8C87-168B1A2CEFF2}" type="slidenum">
              <a:rPr lang="el-GR" altLang="el-GR" sz="1200">
                <a:solidFill>
                  <a:srgbClr val="898989"/>
                </a:solidFill>
                <a:effectLst/>
                <a:latin typeface="Calibri" pitchFamily="34" charset="0"/>
              </a:rPr>
              <a:pPr/>
              <a:t>44</a:t>
            </a:fld>
            <a:endParaRPr lang="el-GR" altLang="el-GR" sz="1200">
              <a:solidFill>
                <a:srgbClr val="898989"/>
              </a:solidFill>
              <a:effectLst/>
              <a:latin typeface="Calibri" pitchFamily="34" charset="0"/>
            </a:endParaRPr>
          </a:p>
        </p:txBody>
      </p:sp>
      <p:sp>
        <p:nvSpPr>
          <p:cNvPr id="685058" name="Rectangle 2"/>
          <p:cNvSpPr>
            <a:spLocks noGrp="1" noChangeArrowheads="1"/>
          </p:cNvSpPr>
          <p:nvPr>
            <p:ph type="title" idx="4294967295"/>
          </p:nvPr>
        </p:nvSpPr>
        <p:spPr>
          <a:xfrm>
            <a:off x="0" y="228600"/>
            <a:ext cx="8510588" cy="1325563"/>
          </a:xfrm>
        </p:spPr>
        <p:txBody>
          <a:bodyPr>
            <a:normAutofit fontScale="90000"/>
          </a:bodyPr>
          <a:lstStyle/>
          <a:p>
            <a:pPr eaLnBrk="1" hangingPunct="1">
              <a:defRPr/>
            </a:pPr>
            <a:r>
              <a:rPr lang="el-GR" altLang="el-GR" sz="3600" smtClean="0"/>
              <a:t>Παραδείγματα στοιχείων που δεν προσαυξάνουν το κόστος των ενσώματων παγίων</a:t>
            </a:r>
            <a:endParaRPr lang="en-US" altLang="el-GR" sz="3600" smtClean="0"/>
          </a:p>
        </p:txBody>
      </p:sp>
      <p:sp>
        <p:nvSpPr>
          <p:cNvPr id="59397" name="Rectangle 3"/>
          <p:cNvSpPr>
            <a:spLocks noGrp="1" noChangeArrowheads="1"/>
          </p:cNvSpPr>
          <p:nvPr>
            <p:ph type="body" idx="4294967295"/>
          </p:nvPr>
        </p:nvSpPr>
        <p:spPr>
          <a:xfrm>
            <a:off x="914400" y="2205038"/>
            <a:ext cx="8229600" cy="4114800"/>
          </a:xfrm>
        </p:spPr>
        <p:txBody>
          <a:bodyPr/>
          <a:lstStyle/>
          <a:p>
            <a:pPr eaLnBrk="1" hangingPunct="1">
              <a:defRPr/>
            </a:pPr>
            <a:r>
              <a:rPr lang="el-GR" altLang="el-GR" smtClean="0"/>
              <a:t>Έξοδα παρουσίασης ενός νέου προϊόντος</a:t>
            </a:r>
          </a:p>
          <a:p>
            <a:pPr eaLnBrk="1" hangingPunct="1">
              <a:defRPr/>
            </a:pPr>
            <a:r>
              <a:rPr lang="el-GR" altLang="el-GR" smtClean="0"/>
              <a:t>Έξοδα ανοίγματος μιας νέας εγκατάστασης</a:t>
            </a:r>
          </a:p>
          <a:p>
            <a:pPr eaLnBrk="1" hangingPunct="1">
              <a:defRPr/>
            </a:pPr>
            <a:r>
              <a:rPr lang="el-GR" altLang="el-GR" smtClean="0"/>
              <a:t>Έξοδα διεξαγωγής επιχειρηματικών δραστηριοτήτων σε νέα μέρη ή σε νέα κατηγορία πελατών</a:t>
            </a:r>
          </a:p>
          <a:p>
            <a:pPr eaLnBrk="1" hangingPunct="1">
              <a:defRPr/>
            </a:pPr>
            <a:r>
              <a:rPr lang="el-GR" altLang="el-GR" smtClean="0"/>
              <a:t>Διοικητικά και άλλα γενικά έξοδα</a:t>
            </a:r>
            <a:endParaRPr lang="en-US" altLang="el-GR"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93187"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8C098CFD-EBEF-4FA4-923F-482E40BBC071}" type="slidenum">
              <a:rPr lang="el-GR" altLang="el-GR" sz="1200">
                <a:solidFill>
                  <a:srgbClr val="898989"/>
                </a:solidFill>
                <a:effectLst/>
                <a:latin typeface="Calibri" pitchFamily="34" charset="0"/>
              </a:rPr>
              <a:pPr/>
              <a:t>45</a:t>
            </a:fld>
            <a:endParaRPr lang="el-GR" altLang="el-GR" sz="1200">
              <a:solidFill>
                <a:srgbClr val="898989"/>
              </a:solidFill>
              <a:effectLst/>
              <a:latin typeface="Calibri" pitchFamily="34" charset="0"/>
            </a:endParaRPr>
          </a:p>
        </p:txBody>
      </p:sp>
      <p:sp>
        <p:nvSpPr>
          <p:cNvPr id="16390" name="Rectangle 6"/>
          <p:cNvSpPr>
            <a:spLocks noGrp="1" noChangeArrowheads="1"/>
          </p:cNvSpPr>
          <p:nvPr>
            <p:ph type="title" idx="4294967295"/>
          </p:nvPr>
        </p:nvSpPr>
        <p:spPr>
          <a:xfrm>
            <a:off x="0" y="228600"/>
            <a:ext cx="8510588" cy="1325563"/>
          </a:xfrm>
        </p:spPr>
        <p:txBody>
          <a:bodyPr/>
          <a:lstStyle/>
          <a:p>
            <a:pPr eaLnBrk="1" hangingPunct="1">
              <a:defRPr/>
            </a:pPr>
            <a:r>
              <a:rPr lang="el-GR" altLang="el-GR" smtClean="0"/>
              <a:t>	Μεταγενέστερες δαπάνες</a:t>
            </a:r>
            <a:endParaRPr lang="en-GB" altLang="el-GR" smtClean="0"/>
          </a:p>
        </p:txBody>
      </p:sp>
      <p:sp>
        <p:nvSpPr>
          <p:cNvPr id="16391" name="Rectangle 7"/>
          <p:cNvSpPr>
            <a:spLocks noGrp="1" noChangeArrowheads="1"/>
          </p:cNvSpPr>
          <p:nvPr>
            <p:ph type="body" idx="4294967295"/>
          </p:nvPr>
        </p:nvSpPr>
        <p:spPr>
          <a:xfrm>
            <a:off x="990600" y="1981200"/>
            <a:ext cx="8153400" cy="4114800"/>
          </a:xfrm>
        </p:spPr>
        <p:txBody>
          <a:bodyPr/>
          <a:lstStyle/>
          <a:p>
            <a:pPr eaLnBrk="1" hangingPunct="1">
              <a:defRPr/>
            </a:pPr>
            <a:r>
              <a:rPr lang="el-GR" altLang="el-GR" smtClean="0"/>
              <a:t>Πότε πρέπει να κεφαλαιοποιούνται οι μεταγενέστερες δαπάνες;</a:t>
            </a:r>
            <a:r>
              <a:rPr lang="en-GB" altLang="el-GR" smtClean="0"/>
              <a:t> </a:t>
            </a:r>
            <a:endParaRPr lang="el-GR" altLang="el-GR" smtClean="0"/>
          </a:p>
          <a:p>
            <a:pPr lvl="1" eaLnBrk="1" hangingPunct="1">
              <a:defRPr/>
            </a:pPr>
            <a:r>
              <a:rPr lang="el-GR" altLang="el-GR" smtClean="0"/>
              <a:t>Όταν είναι πιθανά μελλοντικά οικονομικά οφέλη</a:t>
            </a:r>
            <a:endParaRPr lang="en-GB" altLang="el-GR" smtClean="0"/>
          </a:p>
          <a:p>
            <a:pPr lvl="1" eaLnBrk="1" hangingPunct="1">
              <a:defRPr/>
            </a:pPr>
            <a:r>
              <a:rPr lang="el-GR" altLang="el-GR" smtClean="0"/>
              <a:t>Επιπλέον απόδοση του παγίου από αυτή που είχε αρχικά αναγνωριστεί από το πρότυπο</a:t>
            </a:r>
            <a:endParaRPr lang="en-GB" altLang="el-GR" smtClean="0"/>
          </a:p>
        </p:txBody>
      </p:sp>
      <p:sp>
        <p:nvSpPr>
          <p:cNvPr id="93188"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93191" name="Group 8"/>
          <p:cNvGrpSpPr>
            <a:grpSpLocks/>
          </p:cNvGrpSpPr>
          <p:nvPr/>
        </p:nvGrpSpPr>
        <p:grpSpPr bwMode="auto">
          <a:xfrm>
            <a:off x="185738" y="219075"/>
            <a:ext cx="1490662" cy="923925"/>
            <a:chOff x="117" y="138"/>
            <a:chExt cx="939" cy="582"/>
          </a:xfrm>
        </p:grpSpPr>
        <p:graphicFrame>
          <p:nvGraphicFramePr>
            <p:cNvPr id="93192"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93194"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3193"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95235"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745D8464-ADC2-450C-999B-A56650FF7A19}" type="slidenum">
              <a:rPr lang="el-GR" altLang="el-GR" sz="1200">
                <a:solidFill>
                  <a:srgbClr val="898989"/>
                </a:solidFill>
                <a:effectLst/>
                <a:latin typeface="Calibri" pitchFamily="34" charset="0"/>
              </a:rPr>
              <a:pPr/>
              <a:t>46</a:t>
            </a:fld>
            <a:endParaRPr lang="el-GR" altLang="el-GR" sz="1200">
              <a:solidFill>
                <a:srgbClr val="898989"/>
              </a:solidFill>
              <a:effectLst/>
              <a:latin typeface="Calibri" pitchFamily="34" charset="0"/>
            </a:endParaRPr>
          </a:p>
        </p:txBody>
      </p:sp>
      <p:sp>
        <p:nvSpPr>
          <p:cNvPr id="17414" name="Rectangle 8"/>
          <p:cNvSpPr>
            <a:spLocks noGrp="1" noChangeArrowheads="1"/>
          </p:cNvSpPr>
          <p:nvPr>
            <p:ph type="title" idx="4294967295"/>
          </p:nvPr>
        </p:nvSpPr>
        <p:spPr>
          <a:xfrm>
            <a:off x="2438400" y="304800"/>
            <a:ext cx="6705600" cy="1143000"/>
          </a:xfrm>
        </p:spPr>
        <p:txBody>
          <a:bodyPr/>
          <a:lstStyle/>
          <a:p>
            <a:pPr eaLnBrk="1" hangingPunct="1">
              <a:defRPr/>
            </a:pPr>
            <a:r>
              <a:rPr lang="el-GR" altLang="el-GR" sz="4000" smtClean="0"/>
              <a:t>Μεταγενέστερη αποτίμηση</a:t>
            </a:r>
            <a:endParaRPr lang="en-GB" altLang="el-GR" sz="4000" smtClean="0"/>
          </a:p>
        </p:txBody>
      </p:sp>
      <p:sp>
        <p:nvSpPr>
          <p:cNvPr id="17415" name="Rectangle 9"/>
          <p:cNvSpPr>
            <a:spLocks noGrp="1" noChangeArrowheads="1"/>
          </p:cNvSpPr>
          <p:nvPr>
            <p:ph type="body" idx="4294967295"/>
          </p:nvPr>
        </p:nvSpPr>
        <p:spPr>
          <a:xfrm>
            <a:off x="0" y="1676400"/>
            <a:ext cx="8540750" cy="4422775"/>
          </a:xfrm>
        </p:spPr>
        <p:txBody>
          <a:bodyPr/>
          <a:lstStyle/>
          <a:p>
            <a:pPr eaLnBrk="1" hangingPunct="1">
              <a:buFontTx/>
              <a:buNone/>
              <a:defRPr/>
            </a:pPr>
            <a:r>
              <a:rPr lang="el-GR" altLang="el-GR" smtClean="0"/>
              <a:t>	Βασική μέθοδος</a:t>
            </a:r>
            <a:endParaRPr lang="en-GB" altLang="el-GR" smtClean="0"/>
          </a:p>
          <a:p>
            <a:pPr lvl="1" eaLnBrk="1" hangingPunct="1">
              <a:defRPr/>
            </a:pPr>
            <a:r>
              <a:rPr lang="el-GR" altLang="el-GR" smtClean="0"/>
              <a:t>Κόστος κτήσης μέιον συσσωρευμένες αποσβέσεις και απομειώσεις (ζημιές λόγω μείωσης της αξίας τους)</a:t>
            </a:r>
          </a:p>
          <a:p>
            <a:pPr lvl="1" eaLnBrk="1" hangingPunct="1">
              <a:buFont typeface="Tahoma" panose="020B0604030504040204" pitchFamily="34" charset="0"/>
              <a:buNone/>
              <a:defRPr/>
            </a:pPr>
            <a:r>
              <a:rPr lang="el-GR" altLang="el-GR" smtClean="0"/>
              <a:t>Επιτρεπόμενη εναλλακτική</a:t>
            </a:r>
            <a:endParaRPr lang="en-GB" altLang="el-GR" smtClean="0"/>
          </a:p>
          <a:p>
            <a:pPr lvl="1" eaLnBrk="1" hangingPunct="1">
              <a:defRPr/>
            </a:pPr>
            <a:r>
              <a:rPr lang="el-GR" altLang="el-GR" smtClean="0"/>
              <a:t>Αναπροσαρμοσμένη αξία μείον συσσωρευμένες αποσβέσεις και απομειώσεις</a:t>
            </a:r>
            <a:endParaRPr lang="en-GB" altLang="el-GR" smtClean="0"/>
          </a:p>
        </p:txBody>
      </p:sp>
      <p:sp>
        <p:nvSpPr>
          <p:cNvPr id="95236"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95239" name="Group 10"/>
          <p:cNvGrpSpPr>
            <a:grpSpLocks/>
          </p:cNvGrpSpPr>
          <p:nvPr/>
        </p:nvGrpSpPr>
        <p:grpSpPr bwMode="auto">
          <a:xfrm>
            <a:off x="185738" y="219075"/>
            <a:ext cx="1490662" cy="923925"/>
            <a:chOff x="117" y="138"/>
            <a:chExt cx="939" cy="582"/>
          </a:xfrm>
        </p:grpSpPr>
        <p:graphicFrame>
          <p:nvGraphicFramePr>
            <p:cNvPr id="95240" name="Object 11">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95242" name="Clip" r:id="rId4" imgW="3497263" imgH="2095500" progId="MS_ClipArt_Gallery.2">
                    <p:embed/>
                  </p:oleObj>
                </mc:Choice>
                <mc:Fallback>
                  <p:oleObj name="Clip" r:id="rId4" imgW="3497263" imgH="2095500" progId="MS_ClipArt_Gallery.2">
                    <p:embed/>
                    <p:pic>
                      <p:nvPicPr>
                        <p:cNvPr id="0" name="Object 1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5241" name="Rectangle 12"/>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97283"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26B00317-6ACD-4C78-8976-DD9BB2E02741}" type="slidenum">
              <a:rPr lang="el-GR" altLang="el-GR" sz="1200">
                <a:solidFill>
                  <a:srgbClr val="898989"/>
                </a:solidFill>
                <a:effectLst/>
                <a:latin typeface="Calibri" pitchFamily="34" charset="0"/>
              </a:rPr>
              <a:pPr/>
              <a:t>47</a:t>
            </a:fld>
            <a:endParaRPr lang="el-GR" altLang="el-GR" sz="1200">
              <a:solidFill>
                <a:srgbClr val="898989"/>
              </a:solidFill>
              <a:effectLst/>
              <a:latin typeface="Calibri" pitchFamily="34" charset="0"/>
            </a:endParaRPr>
          </a:p>
        </p:txBody>
      </p:sp>
      <p:sp>
        <p:nvSpPr>
          <p:cNvPr id="18438" name="Rectangle 8"/>
          <p:cNvSpPr>
            <a:spLocks noGrp="1" noChangeArrowheads="1"/>
          </p:cNvSpPr>
          <p:nvPr>
            <p:ph type="title" idx="4294967295"/>
          </p:nvPr>
        </p:nvSpPr>
        <p:spPr>
          <a:xfrm>
            <a:off x="2438400" y="304800"/>
            <a:ext cx="6705600" cy="1143000"/>
          </a:xfrm>
        </p:spPr>
        <p:txBody>
          <a:bodyPr/>
          <a:lstStyle/>
          <a:p>
            <a:pPr eaLnBrk="1" hangingPunct="1">
              <a:defRPr/>
            </a:pPr>
            <a:r>
              <a:rPr lang="el-GR" altLang="el-GR" sz="4000" smtClean="0"/>
              <a:t>Μεταγενέστερη Αποτίμηση</a:t>
            </a:r>
            <a:endParaRPr lang="en-GB" altLang="el-GR" sz="4000" smtClean="0"/>
          </a:p>
        </p:txBody>
      </p:sp>
      <p:sp>
        <p:nvSpPr>
          <p:cNvPr id="18439" name="Rectangle 9"/>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Αναπροσαρμοσμένες αξίες</a:t>
            </a:r>
            <a:endParaRPr lang="en-GB" altLang="el-GR" smtClean="0"/>
          </a:p>
          <a:p>
            <a:pPr lvl="1" eaLnBrk="1" hangingPunct="1">
              <a:defRPr/>
            </a:pPr>
            <a:r>
              <a:rPr lang="el-GR" altLang="el-GR" smtClean="0"/>
              <a:t>Εύλογη αξία κατά την ημερομηνία επανεκτίμησης </a:t>
            </a:r>
          </a:p>
          <a:p>
            <a:pPr lvl="1" eaLnBrk="1" hangingPunct="1">
              <a:defRPr/>
            </a:pPr>
            <a:r>
              <a:rPr lang="el-GR" altLang="el-GR" smtClean="0"/>
              <a:t>Οι επανεκτιμήσεις πρέπει να γίνονται τακτικά</a:t>
            </a:r>
          </a:p>
          <a:p>
            <a:pPr lvl="1" eaLnBrk="1" hangingPunct="1">
              <a:defRPr/>
            </a:pPr>
            <a:r>
              <a:rPr lang="el-GR" altLang="el-GR" smtClean="0"/>
              <a:t>Οι επανεκτιμήσεις θα πρέπει να γίνονται για όλη την κατηγορία στην οποία ανήκει το συγκεκριμένο πάγιο</a:t>
            </a:r>
            <a:endParaRPr lang="en-GB" altLang="el-GR" smtClean="0"/>
          </a:p>
        </p:txBody>
      </p:sp>
      <p:sp>
        <p:nvSpPr>
          <p:cNvPr id="97284"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97287" name="Group 10"/>
          <p:cNvGrpSpPr>
            <a:grpSpLocks/>
          </p:cNvGrpSpPr>
          <p:nvPr/>
        </p:nvGrpSpPr>
        <p:grpSpPr bwMode="auto">
          <a:xfrm>
            <a:off x="185738" y="219075"/>
            <a:ext cx="1490662" cy="923925"/>
            <a:chOff x="117" y="138"/>
            <a:chExt cx="939" cy="582"/>
          </a:xfrm>
        </p:grpSpPr>
        <p:graphicFrame>
          <p:nvGraphicFramePr>
            <p:cNvPr id="97288" name="Object 11">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97290" name="Clip" r:id="rId4" imgW="3497263" imgH="2095500" progId="MS_ClipArt_Gallery.2">
                    <p:embed/>
                  </p:oleObj>
                </mc:Choice>
                <mc:Fallback>
                  <p:oleObj name="Clip" r:id="rId4" imgW="3497263" imgH="2095500" progId="MS_ClipArt_Gallery.2">
                    <p:embed/>
                    <p:pic>
                      <p:nvPicPr>
                        <p:cNvPr id="0" name="Object 1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7289" name="Rectangle 12"/>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99331"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1A06A590-65BD-41C8-9FFE-255A7538B14D}" type="slidenum">
              <a:rPr lang="el-GR" altLang="el-GR" sz="1200">
                <a:solidFill>
                  <a:srgbClr val="898989"/>
                </a:solidFill>
                <a:effectLst/>
                <a:latin typeface="Calibri" pitchFamily="34" charset="0"/>
              </a:rPr>
              <a:pPr/>
              <a:t>48</a:t>
            </a:fld>
            <a:endParaRPr lang="el-GR" altLang="el-GR" sz="1200">
              <a:solidFill>
                <a:srgbClr val="898989"/>
              </a:solidFill>
              <a:effectLst/>
              <a:latin typeface="Calibri" pitchFamily="34" charset="0"/>
            </a:endParaRPr>
          </a:p>
        </p:txBody>
      </p:sp>
      <p:sp>
        <p:nvSpPr>
          <p:cNvPr id="60420"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4000" smtClean="0"/>
              <a:t>Λογιστική αναπροσαρμοσμένης αξίας</a:t>
            </a:r>
          </a:p>
        </p:txBody>
      </p:sp>
      <p:sp>
        <p:nvSpPr>
          <p:cNvPr id="60421"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Αναπροσαρμογή στο κόστος κτήσης και συσσωρευμένων αποσβέσεων</a:t>
            </a:r>
          </a:p>
          <a:p>
            <a:pPr eaLnBrk="1" hangingPunct="1">
              <a:defRPr/>
            </a:pPr>
            <a:r>
              <a:rPr lang="el-GR" altLang="el-GR" smtClean="0"/>
              <a:t>Αντιλογισμός σωρευμένων αποσβέσεων και προσαρμογή της λογιστικής αξίας στην εύλογη, ώστε η λογιστική αξία μετά την αναπροσαρμογή να ισούται με την αναπροσαρμοσμένη αξία</a:t>
            </a:r>
          </a:p>
          <a:p>
            <a:pPr eaLnBrk="1" hangingPunct="1">
              <a:defRPr/>
            </a:pPr>
            <a:endParaRPr lang="el-GR" altLang="el-GR"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101379"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217000AC-72C6-4172-9DDF-5E0979BD0D39}" type="slidenum">
              <a:rPr lang="el-GR" altLang="el-GR" sz="1200">
                <a:solidFill>
                  <a:srgbClr val="898989"/>
                </a:solidFill>
                <a:effectLst/>
                <a:latin typeface="Calibri" pitchFamily="34" charset="0"/>
              </a:rPr>
              <a:pPr/>
              <a:t>49</a:t>
            </a:fld>
            <a:endParaRPr lang="el-GR" altLang="el-GR" sz="1200">
              <a:solidFill>
                <a:srgbClr val="898989"/>
              </a:solidFill>
              <a:effectLst/>
              <a:latin typeface="Calibri" pitchFamily="34" charset="0"/>
            </a:endParaRPr>
          </a:p>
        </p:txBody>
      </p:sp>
      <p:sp>
        <p:nvSpPr>
          <p:cNvPr id="19462" name="Rectangle 6"/>
          <p:cNvSpPr>
            <a:spLocks noGrp="1" noChangeArrowheads="1"/>
          </p:cNvSpPr>
          <p:nvPr>
            <p:ph type="title" idx="4294967295"/>
          </p:nvPr>
        </p:nvSpPr>
        <p:spPr>
          <a:xfrm>
            <a:off x="2438400" y="304800"/>
            <a:ext cx="6705600" cy="1143000"/>
          </a:xfrm>
        </p:spPr>
        <p:txBody>
          <a:bodyPr/>
          <a:lstStyle/>
          <a:p>
            <a:pPr eaLnBrk="1" hangingPunct="1">
              <a:defRPr/>
            </a:pPr>
            <a:r>
              <a:rPr lang="el-GR" altLang="el-GR" sz="4000" smtClean="0"/>
              <a:t>Μεταγενέστερη αποτίμηση</a:t>
            </a:r>
            <a:endParaRPr lang="en-GB" altLang="el-GR" sz="4000" smtClean="0"/>
          </a:p>
        </p:txBody>
      </p:sp>
      <p:sp>
        <p:nvSpPr>
          <p:cNvPr id="19463" name="Rectangle 7"/>
          <p:cNvSpPr>
            <a:spLocks noGrp="1" noChangeArrowheads="1"/>
          </p:cNvSpPr>
          <p:nvPr>
            <p:ph type="body" idx="4294967295"/>
          </p:nvPr>
        </p:nvSpPr>
        <p:spPr>
          <a:xfrm>
            <a:off x="1066800" y="1981200"/>
            <a:ext cx="8077200" cy="4114800"/>
          </a:xfrm>
        </p:spPr>
        <p:txBody>
          <a:bodyPr/>
          <a:lstStyle/>
          <a:p>
            <a:pPr eaLnBrk="1" hangingPunct="1">
              <a:lnSpc>
                <a:spcPct val="90000"/>
              </a:lnSpc>
              <a:defRPr/>
            </a:pPr>
            <a:r>
              <a:rPr lang="el-GR" altLang="el-GR" smtClean="0"/>
              <a:t>Αύξηση αξίας </a:t>
            </a:r>
            <a:r>
              <a:rPr lang="en-US" altLang="el-GR" sz="2800" smtClean="0">
                <a:solidFill>
                  <a:srgbClr val="66FF33"/>
                </a:solidFill>
                <a:sym typeface="Monotype Sorts" charset="2"/>
              </a:rPr>
              <a:t></a:t>
            </a:r>
            <a:r>
              <a:rPr lang="en-GB" altLang="el-GR" smtClean="0"/>
              <a:t> </a:t>
            </a:r>
            <a:r>
              <a:rPr lang="el-GR" altLang="el-GR" smtClean="0"/>
              <a:t>πίστωση κατευθείαν στην καθαρή θέση</a:t>
            </a:r>
            <a:r>
              <a:rPr lang="en-GB" altLang="el-GR" smtClean="0"/>
              <a:t> </a:t>
            </a:r>
            <a:endParaRPr lang="el-GR" altLang="el-GR" smtClean="0"/>
          </a:p>
          <a:p>
            <a:pPr lvl="1" eaLnBrk="1" hangingPunct="1">
              <a:lnSpc>
                <a:spcPct val="90000"/>
              </a:lnSpc>
              <a:defRPr/>
            </a:pPr>
            <a:r>
              <a:rPr lang="el-GR" altLang="el-GR" smtClean="0"/>
              <a:t>Εκτός εάν ακυρώνει προηγούμενη υποτίμηση που είχε αναγνωρισθεί στην κατάσταση αποτελεσμάτων</a:t>
            </a:r>
          </a:p>
          <a:p>
            <a:pPr eaLnBrk="1" hangingPunct="1">
              <a:lnSpc>
                <a:spcPct val="90000"/>
              </a:lnSpc>
              <a:defRPr/>
            </a:pPr>
            <a:r>
              <a:rPr lang="el-GR" altLang="el-GR" smtClean="0"/>
              <a:t>Υποτίμηση</a:t>
            </a:r>
            <a:r>
              <a:rPr lang="en-GB" altLang="el-GR" smtClean="0"/>
              <a:t> </a:t>
            </a:r>
            <a:r>
              <a:rPr lang="en-US" altLang="el-GR" sz="2800" smtClean="0">
                <a:solidFill>
                  <a:srgbClr val="66FF33"/>
                </a:solidFill>
                <a:sym typeface="Monotype Sorts" charset="2"/>
              </a:rPr>
              <a:t></a:t>
            </a:r>
            <a:r>
              <a:rPr lang="en-GB" altLang="el-GR" smtClean="0"/>
              <a:t> </a:t>
            </a:r>
            <a:r>
              <a:rPr lang="el-GR" altLang="el-GR" u="sng" smtClean="0"/>
              <a:t>εξοδοποιείται στην κατάσταση αποτελεσμάτων</a:t>
            </a:r>
            <a:endParaRPr lang="en-GB" altLang="el-GR" smtClean="0"/>
          </a:p>
          <a:p>
            <a:pPr lvl="1" eaLnBrk="1" hangingPunct="1">
              <a:lnSpc>
                <a:spcPct val="90000"/>
              </a:lnSpc>
              <a:defRPr/>
            </a:pPr>
            <a:r>
              <a:rPr lang="el-GR" altLang="el-GR" smtClean="0"/>
              <a:t>Εκτός εάν έχει απομείνει υπόλοιπο από προηγούμενη ανατίμηση</a:t>
            </a:r>
            <a:endParaRPr lang="en-GB" altLang="el-GR" smtClean="0"/>
          </a:p>
        </p:txBody>
      </p:sp>
      <p:sp>
        <p:nvSpPr>
          <p:cNvPr id="101380"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101383" name="Group 8"/>
          <p:cNvGrpSpPr>
            <a:grpSpLocks/>
          </p:cNvGrpSpPr>
          <p:nvPr/>
        </p:nvGrpSpPr>
        <p:grpSpPr bwMode="auto">
          <a:xfrm>
            <a:off x="185738" y="219075"/>
            <a:ext cx="1490662" cy="923925"/>
            <a:chOff x="117" y="138"/>
            <a:chExt cx="939" cy="582"/>
          </a:xfrm>
        </p:grpSpPr>
        <p:graphicFrame>
          <p:nvGraphicFramePr>
            <p:cNvPr id="101384"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01386"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1385"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2900" smtClean="0"/>
              <a:t>ΤΑΜΕΙΑΚΕΣ ΡΟΕΣ ΑΠΟ ΛΕΙΤΟΥΡΓΙΚΕΣ ΔΡΑΣΤΗΡΙΟΤΗΤΕΣ</a:t>
            </a:r>
            <a:br>
              <a:rPr lang="el-GR" altLang="el-GR" sz="2900" smtClean="0"/>
            </a:br>
            <a:endParaRPr lang="el-GR" altLang="el-GR" sz="2900" smtClean="0"/>
          </a:p>
        </p:txBody>
      </p:sp>
      <p:sp>
        <p:nvSpPr>
          <p:cNvPr id="104451" name="Rectangle 3"/>
          <p:cNvSpPr>
            <a:spLocks noGrp="1" noChangeArrowheads="1"/>
          </p:cNvSpPr>
          <p:nvPr>
            <p:ph type="body" idx="4294967295"/>
          </p:nvPr>
        </p:nvSpPr>
        <p:spPr>
          <a:xfrm>
            <a:off x="0" y="1196975"/>
            <a:ext cx="8226425" cy="5111750"/>
          </a:xfrm>
        </p:spPr>
        <p:txBody>
          <a:bodyPr>
            <a:normAutofit/>
          </a:bodyPr>
          <a:lstStyle/>
          <a:p>
            <a:pPr marL="609600" indent="-609600" eaLnBrk="1" hangingPunct="1">
              <a:lnSpc>
                <a:spcPct val="70000"/>
              </a:lnSpc>
              <a:defRPr/>
            </a:pPr>
            <a:r>
              <a:rPr lang="el-GR" altLang="el-GR" sz="2800" b="1" smtClean="0"/>
              <a:t>ΕΙΣΡΟΕΣ</a:t>
            </a:r>
            <a:endParaRPr lang="el-GR" altLang="el-GR" sz="2800" smtClean="0"/>
          </a:p>
          <a:p>
            <a:pPr marL="990600" lvl="1" indent="-533400" eaLnBrk="1" hangingPunct="1">
              <a:lnSpc>
                <a:spcPct val="70000"/>
              </a:lnSpc>
              <a:defRPr/>
            </a:pPr>
            <a:r>
              <a:rPr lang="el-GR" altLang="el-GR" sz="2400" smtClean="0"/>
              <a:t>Εισπράξεις από πελάτες</a:t>
            </a:r>
          </a:p>
          <a:p>
            <a:pPr marL="990600" lvl="1" indent="-533400" eaLnBrk="1" hangingPunct="1">
              <a:lnSpc>
                <a:spcPct val="70000"/>
              </a:lnSpc>
              <a:defRPr/>
            </a:pPr>
            <a:r>
              <a:rPr lang="el-GR" altLang="el-GR" sz="2400" smtClean="0"/>
              <a:t>Εισπράξεις τόκων</a:t>
            </a:r>
          </a:p>
          <a:p>
            <a:pPr marL="990600" lvl="1" indent="-533400" eaLnBrk="1" hangingPunct="1">
              <a:lnSpc>
                <a:spcPct val="70000"/>
              </a:lnSpc>
              <a:defRPr/>
            </a:pPr>
            <a:r>
              <a:rPr lang="el-GR" altLang="el-GR" sz="2400" smtClean="0"/>
              <a:t>Εισπράξεις  μερισμάτων</a:t>
            </a:r>
          </a:p>
          <a:p>
            <a:pPr marL="990600" lvl="1" indent="-533400" eaLnBrk="1" hangingPunct="1">
              <a:lnSpc>
                <a:spcPct val="70000"/>
              </a:lnSpc>
              <a:defRPr/>
            </a:pPr>
            <a:r>
              <a:rPr lang="el-GR" altLang="el-GR" sz="2400" smtClean="0"/>
              <a:t>Διάφορες εισπράξεις που σχετίζονται με το λειτουργικό αποτέλεσμα </a:t>
            </a:r>
          </a:p>
          <a:p>
            <a:pPr marL="990600" lvl="1" indent="-533400" eaLnBrk="1" hangingPunct="1">
              <a:lnSpc>
                <a:spcPct val="70000"/>
              </a:lnSpc>
              <a:defRPr/>
            </a:pPr>
            <a:r>
              <a:rPr lang="el-GR" altLang="el-GR" sz="2400" smtClean="0"/>
              <a:t>Εισπράξεις από την πώληση αγαθών και την παροχή υπηρεσιών. </a:t>
            </a:r>
          </a:p>
          <a:p>
            <a:pPr marL="990600" lvl="1" indent="-533400" eaLnBrk="1" hangingPunct="1">
              <a:lnSpc>
                <a:spcPct val="70000"/>
              </a:lnSpc>
              <a:defRPr/>
            </a:pPr>
            <a:r>
              <a:rPr lang="el-GR" altLang="el-GR" sz="2400" smtClean="0"/>
              <a:t> Εισπράξεις από δικαιώµατα, αµοιβές, προµήθειες και άλλα έσοδα. </a:t>
            </a:r>
          </a:p>
          <a:p>
            <a:pPr marL="990600" lvl="1" indent="-533400" eaLnBrk="1" hangingPunct="1">
              <a:lnSpc>
                <a:spcPct val="70000"/>
              </a:lnSpc>
              <a:defRPr/>
            </a:pPr>
            <a:r>
              <a:rPr lang="el-GR" altLang="el-GR" sz="2400" smtClean="0"/>
              <a:t> Εισπράξεις και Πληρωµές µιας ασφαλιστικής επιχειρήσεως για ασφάλιστρα και αποζηµιώσεις, συντάξεις και άλλες ασφαλιστικές παροχές. </a:t>
            </a:r>
          </a:p>
          <a:p>
            <a:pPr marL="990600" lvl="1" indent="-533400" eaLnBrk="1" hangingPunct="1">
              <a:lnSpc>
                <a:spcPct val="70000"/>
              </a:lnSpc>
              <a:defRPr/>
            </a:pPr>
            <a:r>
              <a:rPr lang="el-GR" altLang="el-GR" sz="2400" smtClean="0"/>
              <a:t> Εισπράξεις και Πληρωµές από συµβάσεις ανταλλαγής ή µεταπώλησης.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l-GR" sz="1200">
                <a:solidFill>
                  <a:schemeClr val="tx1">
                    <a:tint val="75000"/>
                  </a:schemeClr>
                </a:solidFill>
                <a:effectLst/>
                <a:latin typeface="+mn-lt"/>
                <a:cs typeface="+mn-cs"/>
              </a:rPr>
              <a:t>Level 1+2</a:t>
            </a:r>
          </a:p>
        </p:txBody>
      </p:sp>
      <p:sp>
        <p:nvSpPr>
          <p:cNvPr id="103427"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ADEFFC44-9E48-4C09-BB08-B690E326FA05}" type="slidenum">
              <a:rPr lang="el-GR" altLang="el-GR" sz="1200">
                <a:solidFill>
                  <a:srgbClr val="898989"/>
                </a:solidFill>
                <a:effectLst/>
                <a:latin typeface="Calibri" pitchFamily="34" charset="0"/>
              </a:rPr>
              <a:pPr/>
              <a:t>50</a:t>
            </a:fld>
            <a:endParaRPr lang="el-GR" altLang="el-GR" sz="1200">
              <a:solidFill>
                <a:srgbClr val="898989"/>
              </a:solidFill>
              <a:effectLst/>
              <a:latin typeface="Calibri" pitchFamily="34" charset="0"/>
            </a:endParaRPr>
          </a:p>
        </p:txBody>
      </p:sp>
      <p:sp>
        <p:nvSpPr>
          <p:cNvPr id="20486" name="Rectangle 6"/>
          <p:cNvSpPr>
            <a:spLocks noGrp="1" noChangeArrowheads="1"/>
          </p:cNvSpPr>
          <p:nvPr>
            <p:ph type="title" idx="4294967295"/>
          </p:nvPr>
        </p:nvSpPr>
        <p:spPr>
          <a:xfrm>
            <a:off x="2438400" y="304800"/>
            <a:ext cx="6705600" cy="1143000"/>
          </a:xfrm>
        </p:spPr>
        <p:txBody>
          <a:bodyPr/>
          <a:lstStyle/>
          <a:p>
            <a:pPr eaLnBrk="1" hangingPunct="1">
              <a:defRPr/>
            </a:pPr>
            <a:r>
              <a:rPr lang="el-GR" altLang="el-GR" smtClean="0"/>
              <a:t>Αποσβέσεις</a:t>
            </a:r>
            <a:endParaRPr lang="en-GB" altLang="el-GR" smtClean="0"/>
          </a:p>
        </p:txBody>
      </p:sp>
      <p:sp>
        <p:nvSpPr>
          <p:cNvPr id="20487" name="Rectangle 7"/>
          <p:cNvSpPr>
            <a:spLocks noGrp="1" noChangeArrowheads="1"/>
          </p:cNvSpPr>
          <p:nvPr>
            <p:ph type="body" idx="4294967295"/>
          </p:nvPr>
        </p:nvSpPr>
        <p:spPr>
          <a:xfrm>
            <a:off x="1066800" y="1981200"/>
            <a:ext cx="8077200" cy="4114800"/>
          </a:xfrm>
        </p:spPr>
        <p:txBody>
          <a:bodyPr/>
          <a:lstStyle/>
          <a:p>
            <a:pPr eaLnBrk="1" hangingPunct="1">
              <a:defRPr/>
            </a:pPr>
            <a:r>
              <a:rPr lang="el-GR" altLang="el-GR" sz="2800" smtClean="0"/>
              <a:t>Αποσβέσεις</a:t>
            </a:r>
            <a:r>
              <a:rPr lang="en-GB" altLang="el-GR" sz="2800" smtClean="0"/>
              <a:t> </a:t>
            </a:r>
            <a:r>
              <a:rPr lang="en-US" altLang="el-GR" sz="2400" smtClean="0">
                <a:solidFill>
                  <a:srgbClr val="66FF33"/>
                </a:solidFill>
                <a:sym typeface="Monotype Sorts" charset="2"/>
              </a:rPr>
              <a:t></a:t>
            </a:r>
            <a:r>
              <a:rPr lang="en-GB" altLang="el-GR" sz="2800" smtClean="0"/>
              <a:t> </a:t>
            </a:r>
            <a:r>
              <a:rPr lang="el-GR" altLang="el-GR" sz="2800" smtClean="0"/>
              <a:t>Μορφή εξόδου</a:t>
            </a:r>
            <a:endParaRPr lang="en-GB" altLang="el-GR" sz="2800" smtClean="0"/>
          </a:p>
          <a:p>
            <a:pPr eaLnBrk="1" hangingPunct="1">
              <a:defRPr/>
            </a:pPr>
            <a:r>
              <a:rPr lang="el-GR" altLang="el-GR" sz="2800" smtClean="0"/>
              <a:t>Το ποσό που πρόκειται να αποσβεσθεί θα πρέπει να κατανέμεται με συστηματική βάση ανάλογα με την ωφέλιμη ζωή του παγίου </a:t>
            </a:r>
          </a:p>
          <a:p>
            <a:pPr eaLnBrk="1" hangingPunct="1">
              <a:defRPr/>
            </a:pPr>
            <a:r>
              <a:rPr lang="el-GR" altLang="el-GR" sz="2800" smtClean="0"/>
              <a:t>Η ωφέλιμη ζωή θα πρέπει να επανελέγχεται περιοδικά και να προσαρμόζεται εάν αυτό κρίνεται αναγκαίο</a:t>
            </a:r>
            <a:endParaRPr lang="en-GB" altLang="el-GR" sz="2800" smtClean="0"/>
          </a:p>
        </p:txBody>
      </p:sp>
      <p:sp>
        <p:nvSpPr>
          <p:cNvPr id="103428"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103431" name="Group 8"/>
          <p:cNvGrpSpPr>
            <a:grpSpLocks/>
          </p:cNvGrpSpPr>
          <p:nvPr/>
        </p:nvGrpSpPr>
        <p:grpSpPr bwMode="auto">
          <a:xfrm>
            <a:off x="185738" y="219075"/>
            <a:ext cx="1490662" cy="923925"/>
            <a:chOff x="117" y="138"/>
            <a:chExt cx="939" cy="582"/>
          </a:xfrm>
        </p:grpSpPr>
        <p:graphicFrame>
          <p:nvGraphicFramePr>
            <p:cNvPr id="103432"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03434"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433"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16</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2"/>
          <p:cNvSpPr>
            <a:spLocks noGrp="1" noChangeArrowheads="1"/>
          </p:cNvSpPr>
          <p:nvPr>
            <p:ph type="ctrTitle" idx="4294967295"/>
          </p:nvPr>
        </p:nvSpPr>
        <p:spPr>
          <a:xfrm>
            <a:off x="1371600" y="2133600"/>
            <a:ext cx="7772400" cy="1143000"/>
          </a:xfrm>
        </p:spPr>
        <p:txBody>
          <a:bodyPr>
            <a:normAutofit/>
          </a:bodyPr>
          <a:lstStyle/>
          <a:p>
            <a:pPr eaLnBrk="1" hangingPunct="1">
              <a:defRPr/>
            </a:pPr>
            <a:r>
              <a:rPr lang="en-GB" altLang="el-GR" sz="4900" smtClean="0"/>
              <a:t>IAS 17</a:t>
            </a:r>
            <a:r>
              <a:rPr lang="en-GB" altLang="el-GR" sz="4300" smtClean="0"/>
              <a:t/>
            </a:r>
            <a:br>
              <a:rPr lang="en-GB" altLang="el-GR" sz="4300" smtClean="0"/>
            </a:br>
            <a:r>
              <a:rPr lang="el-GR" altLang="el-GR" sz="4000" smtClean="0"/>
              <a:t>Λήζινγκ</a:t>
            </a:r>
            <a:endParaRPr lang="en-GB" altLang="el-GR" sz="4000" smtClean="0"/>
          </a:p>
        </p:txBody>
      </p:sp>
      <p:sp>
        <p:nvSpPr>
          <p:cNvPr id="675843" name="Rectangle 3"/>
          <p:cNvSpPr>
            <a:spLocks noGrp="1" noChangeArrowheads="1"/>
          </p:cNvSpPr>
          <p:nvPr>
            <p:ph type="subTitle" idx="4294967295"/>
          </p:nvPr>
        </p:nvSpPr>
        <p:spPr>
          <a:xfrm>
            <a:off x="0" y="3910013"/>
            <a:ext cx="6642100" cy="1712912"/>
          </a:xfrm>
        </p:spPr>
        <p:txBody>
          <a:bodyPr>
            <a:normAutofit/>
          </a:bodyPr>
          <a:lstStyle/>
          <a:p>
            <a:pPr marL="0" indent="0" algn="ctr" eaLnBrk="1" hangingPunct="1">
              <a:buFont typeface="Wingdings" pitchFamily="2" charset="2"/>
              <a:buNone/>
              <a:defRPr/>
            </a:pPr>
            <a:r>
              <a:rPr lang="en-GB" altLang="el-GR" smtClean="0">
                <a:solidFill>
                  <a:srgbClr val="898989"/>
                </a:solidFill>
              </a:rPr>
              <a:t> </a:t>
            </a:r>
          </a:p>
        </p:txBody>
      </p:sp>
      <p:graphicFrame>
        <p:nvGraphicFramePr>
          <p:cNvPr id="105476" name="Object 4">
            <a:hlinkClick r:id="" action="ppaction://ole?verb=0"/>
          </p:cNvPr>
          <p:cNvGraphicFramePr>
            <a:graphicFrameLocks/>
          </p:cNvGraphicFramePr>
          <p:nvPr/>
        </p:nvGraphicFramePr>
        <p:xfrm>
          <a:off x="5038725" y="3429000"/>
          <a:ext cx="3419475" cy="2743200"/>
        </p:xfrm>
        <a:graphic>
          <a:graphicData uri="http://schemas.openxmlformats.org/presentationml/2006/ole">
            <mc:AlternateContent xmlns:mc="http://schemas.openxmlformats.org/markup-compatibility/2006">
              <mc:Choice xmlns:v="urn:schemas-microsoft-com:vml" Requires="v">
                <p:oleObj spid="_x0000_s105478" name="Clip" r:id="rId4" imgW="2827338" imgH="3497263" progId="MS_ClipArt_Gallery.2">
                  <p:embed/>
                </p:oleObj>
              </mc:Choice>
              <mc:Fallback>
                <p:oleObj name="Clip" r:id="rId4" imgW="2827338" imgH="3497263" progId="MS_ClipArt_Gallery.2">
                  <p:embed/>
                  <p:pic>
                    <p:nvPicPr>
                      <p:cNvPr id="0" name="Object 4"/>
                      <p:cNvPicPr>
                        <a:picLocks noChangeArrowheads="1"/>
                      </p:cNvPicPr>
                      <p:nvPr/>
                    </p:nvPicPr>
                    <p:blipFill>
                      <a:blip r:embed="rId5">
                        <a:lum bright="36000"/>
                        <a:extLst>
                          <a:ext uri="{28A0092B-C50C-407E-A947-70E740481C1C}">
                            <a14:useLocalDpi xmlns:a14="http://schemas.microsoft.com/office/drawing/2010/main" val="0"/>
                          </a:ext>
                        </a:extLst>
                      </a:blip>
                      <a:srcRect/>
                      <a:stretch>
                        <a:fillRect/>
                      </a:stretch>
                    </p:blipFill>
                    <p:spPr bwMode="auto">
                      <a:xfrm>
                        <a:off x="5038725" y="3429000"/>
                        <a:ext cx="3419475"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07523"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8397CDA6-A253-464D-BD1B-281271BD90D1}" type="slidenum">
              <a:rPr lang="en-US" altLang="el-GR" sz="1200">
                <a:solidFill>
                  <a:srgbClr val="898989"/>
                </a:solidFill>
                <a:effectLst/>
                <a:latin typeface="Calibri" pitchFamily="34" charset="0"/>
              </a:rPr>
              <a:pPr/>
              <a:t>52</a:t>
            </a:fld>
            <a:endParaRPr lang="en-US" altLang="el-GR" sz="1200">
              <a:solidFill>
                <a:srgbClr val="898989"/>
              </a:solidFill>
              <a:effectLst/>
              <a:latin typeface="Calibri" pitchFamily="34" charset="0"/>
            </a:endParaRPr>
          </a:p>
        </p:txBody>
      </p:sp>
      <p:sp>
        <p:nvSpPr>
          <p:cNvPr id="22534" name="Rectangle 6"/>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Ορισμοί</a:t>
            </a:r>
            <a:endParaRPr lang="en-GB" altLang="el-GR" smtClean="0"/>
          </a:p>
        </p:txBody>
      </p:sp>
      <p:sp>
        <p:nvSpPr>
          <p:cNvPr id="22535" name="Rectangle 7"/>
          <p:cNvSpPr>
            <a:spLocks noGrp="1" noChangeArrowheads="1"/>
          </p:cNvSpPr>
          <p:nvPr>
            <p:ph type="body" idx="4294967295"/>
          </p:nvPr>
        </p:nvSpPr>
        <p:spPr>
          <a:xfrm>
            <a:off x="0" y="1676400"/>
            <a:ext cx="8540750" cy="4422775"/>
          </a:xfrm>
        </p:spPr>
        <p:txBody>
          <a:bodyPr/>
          <a:lstStyle/>
          <a:p>
            <a:pPr eaLnBrk="1" hangingPunct="1">
              <a:defRPr/>
            </a:pPr>
            <a:r>
              <a:rPr lang="en-GB" altLang="el-GR" smtClean="0"/>
              <a:t> </a:t>
            </a:r>
            <a:r>
              <a:rPr lang="el-GR" altLang="el-GR" smtClean="0"/>
              <a:t>Λήζινγκ</a:t>
            </a:r>
          </a:p>
          <a:p>
            <a:pPr eaLnBrk="1" hangingPunct="1">
              <a:defRPr/>
            </a:pPr>
            <a:r>
              <a:rPr lang="el-GR" altLang="el-GR" smtClean="0"/>
              <a:t>Συμφωνία με την οποία ο εκμισθωτής δίνει στον μισθωτή με βάση ως αντάλλαγμα μια σειρά πληρωμών, το δικαίωμα να χρησιμοποιεί ένα περιουσιακό στοιχείο για ένα συγκεκριμένο χρονικό διάστημα </a:t>
            </a:r>
            <a:endParaRPr lang="en-GB" altLang="el-GR" smtClean="0"/>
          </a:p>
        </p:txBody>
      </p:sp>
      <p:sp>
        <p:nvSpPr>
          <p:cNvPr id="107524"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107527" name="Group 8"/>
          <p:cNvGrpSpPr>
            <a:grpSpLocks/>
          </p:cNvGrpSpPr>
          <p:nvPr/>
        </p:nvGrpSpPr>
        <p:grpSpPr bwMode="auto">
          <a:xfrm>
            <a:off x="185738" y="219075"/>
            <a:ext cx="1490662" cy="923925"/>
            <a:chOff x="117" y="138"/>
            <a:chExt cx="939" cy="582"/>
          </a:xfrm>
        </p:grpSpPr>
        <p:graphicFrame>
          <p:nvGraphicFramePr>
            <p:cNvPr id="107528"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07530"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7529"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17</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09571"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EF8FE8F6-D3E2-4DFF-874D-C2D813492930}" type="slidenum">
              <a:rPr lang="en-US" altLang="el-GR" sz="1200">
                <a:solidFill>
                  <a:srgbClr val="898989"/>
                </a:solidFill>
                <a:effectLst/>
                <a:latin typeface="Calibri" pitchFamily="34" charset="0"/>
              </a:rPr>
              <a:pPr/>
              <a:t>53</a:t>
            </a:fld>
            <a:endParaRPr lang="en-US" altLang="el-GR" sz="1200">
              <a:solidFill>
                <a:srgbClr val="898989"/>
              </a:solidFill>
              <a:effectLst/>
              <a:latin typeface="Calibri" pitchFamily="34" charset="0"/>
            </a:endParaRPr>
          </a:p>
        </p:txBody>
      </p:sp>
      <p:sp>
        <p:nvSpPr>
          <p:cNvPr id="23558" name="Rectangle 6"/>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Λογιστικά θέματα</a:t>
            </a:r>
            <a:endParaRPr lang="en-GB" altLang="el-GR" smtClean="0"/>
          </a:p>
        </p:txBody>
      </p:sp>
      <p:sp>
        <p:nvSpPr>
          <p:cNvPr id="23559" name="Rectangle 7"/>
          <p:cNvSpPr>
            <a:spLocks noGrp="1" noChangeArrowheads="1"/>
          </p:cNvSpPr>
          <p:nvPr>
            <p:ph type="body" idx="4294967295"/>
          </p:nvPr>
        </p:nvSpPr>
        <p:spPr>
          <a:xfrm>
            <a:off x="990600" y="1981200"/>
            <a:ext cx="8153400" cy="4114800"/>
          </a:xfrm>
        </p:spPr>
        <p:txBody>
          <a:bodyPr/>
          <a:lstStyle/>
          <a:p>
            <a:pPr eaLnBrk="1" hangingPunct="1">
              <a:defRPr/>
            </a:pPr>
            <a:r>
              <a:rPr lang="el-GR" altLang="el-GR" smtClean="0"/>
              <a:t>Κατηγοριοποίηση λειτουργικών και χρηματοδοτικών λήζινγκ</a:t>
            </a:r>
            <a:endParaRPr lang="en-GB" altLang="el-GR" smtClean="0"/>
          </a:p>
          <a:p>
            <a:pPr eaLnBrk="1" hangingPunct="1">
              <a:defRPr/>
            </a:pPr>
            <a:r>
              <a:rPr lang="el-GR" altLang="el-GR" smtClean="0"/>
              <a:t>Μέθοδος διάκρισης της πληρωμής σε πληρωμή κεφαλαίου και τόκου</a:t>
            </a:r>
            <a:endParaRPr lang="en-GB" altLang="el-GR" smtClean="0"/>
          </a:p>
          <a:p>
            <a:pPr eaLnBrk="1" hangingPunct="1">
              <a:defRPr/>
            </a:pPr>
            <a:r>
              <a:rPr lang="el-GR" altLang="el-GR" smtClean="0"/>
              <a:t>Κοινοποιήσεις και για τις δύο μορφές λήζινγκ</a:t>
            </a:r>
            <a:endParaRPr lang="en-GB" altLang="el-GR" smtClean="0"/>
          </a:p>
        </p:txBody>
      </p:sp>
      <p:sp>
        <p:nvSpPr>
          <p:cNvPr id="109572" name="Rectangle 2"/>
          <p:cNvSpPr>
            <a:spLocks noChangeArrowheads="1"/>
          </p:cNvSpPr>
          <p:nvPr/>
        </p:nvSpPr>
        <p:spPr bwMode="auto">
          <a:xfrm flipH="1">
            <a:off x="0" y="3744913"/>
            <a:ext cx="5702300" cy="3113087"/>
          </a:xfrm>
          <a:prstGeom prst="rect">
            <a:avLst/>
          </a:prstGeom>
          <a:noFill/>
          <a:ln w="12700">
            <a:noFill/>
            <a:miter lim="800000"/>
            <a:headEnd/>
            <a:tailEnd/>
          </a:ln>
        </p:spPr>
        <p:txBody>
          <a:bodyPr wrap="none" anchor="ctr"/>
          <a:lstStyle/>
          <a:p>
            <a:pPr eaLnBrk="1" hangingPunct="1"/>
            <a:endParaRPr lang="el-GR" altLang="el-GR">
              <a:latin typeface="Calibri" pitchFamily="34" charset="0"/>
            </a:endParaRPr>
          </a:p>
        </p:txBody>
      </p:sp>
      <p:grpSp>
        <p:nvGrpSpPr>
          <p:cNvPr id="109575" name="Group 8"/>
          <p:cNvGrpSpPr>
            <a:grpSpLocks/>
          </p:cNvGrpSpPr>
          <p:nvPr/>
        </p:nvGrpSpPr>
        <p:grpSpPr bwMode="auto">
          <a:xfrm>
            <a:off x="185738" y="219075"/>
            <a:ext cx="1490662" cy="923925"/>
            <a:chOff x="117" y="138"/>
            <a:chExt cx="939" cy="582"/>
          </a:xfrm>
        </p:grpSpPr>
        <p:graphicFrame>
          <p:nvGraphicFramePr>
            <p:cNvPr id="109576" name="Object 9">
              <a:hlinkClick r:id="" action="ppaction://ole?verb=0"/>
            </p:cNvPr>
            <p:cNvGraphicFramePr>
              <a:graphicFrameLocks/>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09578" name="Clip" r:id="rId4" imgW="3497263" imgH="2095500" progId="MS_ClipArt_Gallery.2">
                    <p:embed/>
                  </p:oleObj>
                </mc:Choice>
                <mc:Fallback>
                  <p:oleObj name="Clip" r:id="rId4" imgW="3497263" imgH="2095500" progId="MS_ClipArt_Gallery.2">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9577" name="Rectangle 10"/>
            <p:cNvSpPr>
              <a:spLocks noChangeArrowheads="1"/>
            </p:cNvSpPr>
            <p:nvPr/>
          </p:nvSpPr>
          <p:spPr bwMode="auto">
            <a:xfrm>
              <a:off x="249" y="185"/>
              <a:ext cx="675" cy="286"/>
            </a:xfrm>
            <a:prstGeom prst="rect">
              <a:avLst/>
            </a:prstGeom>
            <a:noFill/>
            <a:ln w="12700">
              <a:noFill/>
              <a:miter lim="800000"/>
              <a:headEnd/>
              <a:tailEnd/>
            </a:ln>
          </p:spPr>
          <p:txBody>
            <a:bodyPr wrap="none" lIns="90488" tIns="44450" rIns="90488" bIns="44450">
              <a:spAutoFit/>
            </a:bodyPr>
            <a:lstStyle/>
            <a:p>
              <a:r>
                <a:rPr lang="fr-FR" altLang="el-GR" sz="2400" b="1">
                  <a:solidFill>
                    <a:srgbClr val="FFFFFF"/>
                  </a:solidFill>
                  <a:latin typeface="Times New Roman" pitchFamily="18" charset="0"/>
                </a:rPr>
                <a:t>IAS 17</a:t>
              </a:r>
              <a:endParaRPr lang="fr-FR" altLang="el-GR" sz="2800" b="1">
                <a:solidFill>
                  <a:srgbClr val="FFFFFF"/>
                </a:solidFill>
                <a:latin typeface="Times New Roman" pitchFamily="18" charset="0"/>
              </a:endParaRPr>
            </a:p>
          </p:txBody>
        </p:sp>
      </p:gr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11619"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57A57DC1-AD2B-494C-B532-83BAF033AB91}" type="slidenum">
              <a:rPr lang="en-US" altLang="el-GR" sz="1200">
                <a:solidFill>
                  <a:srgbClr val="898989"/>
                </a:solidFill>
                <a:effectLst/>
                <a:latin typeface="Calibri" pitchFamily="34" charset="0"/>
              </a:rPr>
              <a:pPr/>
              <a:t>54</a:t>
            </a:fld>
            <a:endParaRPr lang="en-US" altLang="el-GR" sz="1200">
              <a:solidFill>
                <a:srgbClr val="898989"/>
              </a:solidFill>
              <a:effectLst/>
              <a:latin typeface="Calibri" pitchFamily="34" charset="0"/>
            </a:endParaRPr>
          </a:p>
        </p:txBody>
      </p:sp>
      <p:sp>
        <p:nvSpPr>
          <p:cNvPr id="61444"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Ορισμός</a:t>
            </a:r>
          </a:p>
        </p:txBody>
      </p:sp>
      <p:sp>
        <p:nvSpPr>
          <p:cNvPr id="61445" name="Rectangle 3"/>
          <p:cNvSpPr>
            <a:spLocks noGrp="1" noChangeArrowheads="1"/>
          </p:cNvSpPr>
          <p:nvPr>
            <p:ph type="body" idx="4294967295"/>
          </p:nvPr>
        </p:nvSpPr>
        <p:spPr>
          <a:xfrm>
            <a:off x="0" y="1676400"/>
            <a:ext cx="8540750" cy="4422775"/>
          </a:xfrm>
        </p:spPr>
        <p:txBody>
          <a:bodyPr/>
          <a:lstStyle/>
          <a:p>
            <a:pPr eaLnBrk="1" hangingPunct="1">
              <a:lnSpc>
                <a:spcPct val="80000"/>
              </a:lnSpc>
              <a:defRPr/>
            </a:pPr>
            <a:r>
              <a:rPr lang="el-GR" altLang="el-GR" sz="2800" b="1" smtClean="0"/>
              <a:t>Μίσθωση </a:t>
            </a:r>
            <a:r>
              <a:rPr lang="el-GR" altLang="el-GR" sz="2800" smtClean="0"/>
              <a:t>είναι µια συµφωνία όπου ο εκµισθωτής µεταβιβάζει στο µισθωτή, µε αντάλλαγµα</a:t>
            </a:r>
            <a:r>
              <a:rPr lang="en-US" altLang="el-GR" sz="2800" smtClean="0"/>
              <a:t> </a:t>
            </a:r>
            <a:r>
              <a:rPr lang="el-GR" altLang="el-GR" sz="2800" smtClean="0"/>
              <a:t>µια πληρωµή ή µια σειρά πληρωµών, το δικαίωµα χρήσης ενός περιουσιακού στοιχείου για</a:t>
            </a:r>
            <a:r>
              <a:rPr lang="en-US" altLang="el-GR" sz="2800" smtClean="0"/>
              <a:t> </a:t>
            </a:r>
            <a:r>
              <a:rPr lang="el-GR" altLang="el-GR" sz="2800" smtClean="0"/>
              <a:t>µια συµφωνηµένη χρονική περίοδο.</a:t>
            </a:r>
          </a:p>
          <a:p>
            <a:pPr eaLnBrk="1" hangingPunct="1">
              <a:lnSpc>
                <a:spcPct val="80000"/>
              </a:lnSpc>
              <a:defRPr/>
            </a:pPr>
            <a:r>
              <a:rPr lang="el-GR" altLang="el-GR" sz="2800" b="1" smtClean="0"/>
              <a:t>Μισθώσεις </a:t>
            </a:r>
            <a:r>
              <a:rPr lang="el-GR" altLang="el-GR" sz="2800" smtClean="0"/>
              <a:t>είναι, επίσης και οι µισθωτικές συµβάσεις µε τις οποίες προβλέπεται δικαίωµα</a:t>
            </a:r>
            <a:r>
              <a:rPr lang="en-US" altLang="el-GR" sz="2800" smtClean="0"/>
              <a:t> </a:t>
            </a:r>
            <a:r>
              <a:rPr lang="el-GR" altLang="el-GR" sz="2800" smtClean="0"/>
              <a:t>του µισθωτή να αποκτήσει την κυριότητα του µισθωµένου περιουσιακού στοιχείου µε την</a:t>
            </a:r>
            <a:r>
              <a:rPr lang="en-US" altLang="el-GR" sz="2800" smtClean="0"/>
              <a:t> </a:t>
            </a:r>
            <a:r>
              <a:rPr lang="el-GR" altLang="el-GR" sz="2800" smtClean="0"/>
              <a:t>εκπλήρωση συµφωνηµένων όρων.</a:t>
            </a:r>
          </a:p>
          <a:p>
            <a:pPr eaLnBrk="1" hangingPunct="1">
              <a:lnSpc>
                <a:spcPct val="80000"/>
              </a:lnSpc>
              <a:defRPr/>
            </a:pPr>
            <a:endParaRPr lang="el-GR" altLang="el-GR" sz="280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13667"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AFA636E7-759A-4271-8037-F9CC4429282A}" type="slidenum">
              <a:rPr lang="en-US" altLang="el-GR" sz="1200">
                <a:solidFill>
                  <a:srgbClr val="898989"/>
                </a:solidFill>
                <a:effectLst/>
                <a:latin typeface="Calibri" pitchFamily="34" charset="0"/>
              </a:rPr>
              <a:pPr/>
              <a:t>55</a:t>
            </a:fld>
            <a:endParaRPr lang="en-US" altLang="el-GR" sz="1200">
              <a:solidFill>
                <a:srgbClr val="898989"/>
              </a:solidFill>
              <a:effectLst/>
              <a:latin typeface="Calibri" pitchFamily="34" charset="0"/>
            </a:endParaRPr>
          </a:p>
        </p:txBody>
      </p:sp>
      <p:sp>
        <p:nvSpPr>
          <p:cNvPr id="62468"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mtClean="0"/>
              <a:t>Ορισμός</a:t>
            </a:r>
          </a:p>
        </p:txBody>
      </p:sp>
      <p:sp>
        <p:nvSpPr>
          <p:cNvPr id="62469"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z="2800" b="1" smtClean="0"/>
              <a:t>Χρηµατοδοτική µίσθωση </a:t>
            </a:r>
            <a:r>
              <a:rPr lang="el-GR" altLang="el-GR" sz="2800" smtClean="0"/>
              <a:t>είναι µια µίσθωση µε την οποία µεταβιβάζονται ουσιαστικά όλοι οι κίνδυνοι και τα οφέλη που ακολουθούν την κυριότητα ενός περιουσιακού στοιχείου, ανεξάρτητα από την τελική µεταβίβαση ή µη του τίτλου κυριότητας.</a:t>
            </a:r>
          </a:p>
          <a:p>
            <a:pPr eaLnBrk="1" hangingPunct="1">
              <a:defRPr/>
            </a:pPr>
            <a:r>
              <a:rPr lang="el-GR" altLang="el-GR" sz="2800" b="1" smtClean="0"/>
              <a:t>Λειτουργική µίσθωση </a:t>
            </a:r>
            <a:r>
              <a:rPr lang="el-GR" altLang="el-GR" sz="2800" smtClean="0"/>
              <a:t>είναι µια µίσθωση που δεν είναι χρηµατοδοτική.</a:t>
            </a:r>
          </a:p>
          <a:p>
            <a:pPr eaLnBrk="1" hangingPunct="1">
              <a:defRPr/>
            </a:pPr>
            <a:endParaRPr lang="el-GR" altLang="el-GR" sz="280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15715"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C60994AD-7F33-40A1-A47D-675EEF73E677}" type="slidenum">
              <a:rPr lang="en-US" altLang="el-GR" sz="1200">
                <a:solidFill>
                  <a:srgbClr val="898989"/>
                </a:solidFill>
                <a:effectLst/>
                <a:latin typeface="Calibri" pitchFamily="34" charset="0"/>
              </a:rPr>
              <a:pPr/>
              <a:t>56</a:t>
            </a:fld>
            <a:endParaRPr lang="en-US" altLang="el-GR" sz="1200">
              <a:solidFill>
                <a:srgbClr val="898989"/>
              </a:solidFill>
              <a:effectLst/>
              <a:latin typeface="Calibri" pitchFamily="34" charset="0"/>
            </a:endParaRPr>
          </a:p>
        </p:txBody>
      </p:sp>
      <p:sp>
        <p:nvSpPr>
          <p:cNvPr id="63492" name="Rectangle 2"/>
          <p:cNvSpPr>
            <a:spLocks noGrp="1" noChangeArrowheads="1"/>
          </p:cNvSpPr>
          <p:nvPr>
            <p:ph type="title" idx="4294967295"/>
          </p:nvPr>
        </p:nvSpPr>
        <p:spPr>
          <a:xfrm>
            <a:off x="0" y="228600"/>
            <a:ext cx="8510588" cy="1325563"/>
          </a:xfrm>
        </p:spPr>
        <p:txBody>
          <a:bodyPr/>
          <a:lstStyle/>
          <a:p>
            <a:pPr eaLnBrk="1" hangingPunct="1">
              <a:defRPr/>
            </a:pPr>
            <a:r>
              <a:rPr lang="en-GB" altLang="el-GR" smtClean="0"/>
              <a:t>Χρηματοδοτική Μίσθωση</a:t>
            </a:r>
            <a:r>
              <a:rPr lang="el-GR" altLang="el-GR" smtClean="0"/>
              <a:t> </a:t>
            </a:r>
          </a:p>
        </p:txBody>
      </p:sp>
      <p:sp>
        <p:nvSpPr>
          <p:cNvPr id="63493"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Οι μισθωτές θα πρέπει να αναγνωρίζουν τις χρηματοοικονομικές μισθώσεις ως στοιχεία του  ενεργητικού και ως  υποχρεώσεις στον ισολογισμό τους με ποσά που ισούνται, στην έναρξη της μίσθωσης, με το μικρότερο ποσό ανάμεσα στην εύλογη αξία του μισθίου  και  την παρούσα αξία των πληρωμών μίσθωσης.</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17763"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F456A7E4-F0E9-4BF1-AE19-30E476761269}" type="slidenum">
              <a:rPr lang="en-US" altLang="el-GR" sz="1200">
                <a:solidFill>
                  <a:srgbClr val="898989"/>
                </a:solidFill>
                <a:effectLst/>
                <a:latin typeface="Calibri" pitchFamily="34" charset="0"/>
              </a:rPr>
              <a:pPr/>
              <a:t>57</a:t>
            </a:fld>
            <a:endParaRPr lang="en-US" altLang="el-GR" sz="1200">
              <a:solidFill>
                <a:srgbClr val="898989"/>
              </a:solidFill>
              <a:effectLst/>
              <a:latin typeface="Calibri" pitchFamily="34" charset="0"/>
            </a:endParaRPr>
          </a:p>
        </p:txBody>
      </p:sp>
      <p:sp>
        <p:nvSpPr>
          <p:cNvPr id="64516" name="Rectangle 2"/>
          <p:cNvSpPr>
            <a:spLocks noGrp="1" noChangeArrowheads="1"/>
          </p:cNvSpPr>
          <p:nvPr>
            <p:ph type="title" idx="4294967295"/>
          </p:nvPr>
        </p:nvSpPr>
        <p:spPr>
          <a:xfrm>
            <a:off x="0" y="228600"/>
            <a:ext cx="8510588" cy="1325563"/>
          </a:xfrm>
        </p:spPr>
        <p:txBody>
          <a:bodyPr/>
          <a:lstStyle/>
          <a:p>
            <a:pPr eaLnBrk="1" hangingPunct="1">
              <a:defRPr/>
            </a:pPr>
            <a:r>
              <a:rPr lang="en-GB" altLang="el-GR" smtClean="0"/>
              <a:t>Χρηματοδοτική Μίσθωση</a:t>
            </a:r>
            <a:endParaRPr lang="el-GR" altLang="el-GR" smtClean="0"/>
          </a:p>
        </p:txBody>
      </p:sp>
      <p:sp>
        <p:nvSpPr>
          <p:cNvPr id="64517" name="Rectangle 3"/>
          <p:cNvSpPr>
            <a:spLocks noGrp="1" noChangeArrowheads="1"/>
          </p:cNvSpPr>
          <p:nvPr>
            <p:ph type="body" idx="4294967295"/>
          </p:nvPr>
        </p:nvSpPr>
        <p:spPr>
          <a:xfrm>
            <a:off x="0" y="1905000"/>
            <a:ext cx="8229600" cy="4572000"/>
          </a:xfrm>
        </p:spPr>
        <p:txBody>
          <a:bodyPr/>
          <a:lstStyle/>
          <a:p>
            <a:pPr eaLnBrk="1" hangingPunct="1">
              <a:lnSpc>
                <a:spcPct val="90000"/>
              </a:lnSpc>
              <a:defRPr/>
            </a:pPr>
            <a:r>
              <a:rPr lang="el-GR" altLang="el-GR" sz="2400" smtClean="0"/>
              <a:t>Οι πληρωμές μίσθωσης κατανέμονται μεταξύ εξόδων χρηματοδότησης και της μείωσης του λογιστικού υπολοίπου της υποχρέωσης. </a:t>
            </a:r>
          </a:p>
          <a:p>
            <a:pPr eaLnBrk="1" hangingPunct="1">
              <a:lnSpc>
                <a:spcPct val="90000"/>
              </a:lnSpc>
              <a:defRPr/>
            </a:pPr>
            <a:r>
              <a:rPr lang="el-GR" altLang="el-GR" sz="2400" smtClean="0"/>
              <a:t>Οι αποσβέσεις υπολογίζονται με βάση την ωφέλιμη ζωή του παγίου αν στο τέλος της σύμβασης μεταφέρεται η κυριότητα του  στον μισθωτή αν όχι τότε οι αποσβέσεις θα υπολογίζονται με βάση τη διάρκεια της μίσθωσης.</a:t>
            </a:r>
          </a:p>
          <a:p>
            <a:pPr eaLnBrk="1" hangingPunct="1">
              <a:lnSpc>
                <a:spcPct val="90000"/>
              </a:lnSpc>
              <a:defRPr/>
            </a:pPr>
            <a:r>
              <a:rPr lang="el-GR" altLang="el-GR" sz="2400" smtClean="0"/>
              <a:t>Μία χρηματοδοτική μίσθωση δημιουργεί ένα έξοδο απόσβεσης και ένα χρηματοοικονομικό έξοδο. </a:t>
            </a:r>
          </a:p>
          <a:p>
            <a:pPr eaLnBrk="1" hangingPunct="1">
              <a:lnSpc>
                <a:spcPct val="90000"/>
              </a:lnSpc>
              <a:defRPr/>
            </a:pPr>
            <a:r>
              <a:rPr lang="el-GR" altLang="el-GR" sz="2400" smtClean="0"/>
              <a:t>Οι εκμισθωτές θα πρέπει να αναγνωρίζουν ως απαιτήσεις τις χρηματοοικονομικές μισθώσεις με ποσά που ισούνται με την καθαρή επένδυση στη μίσθωση.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1"/>
          </p:nvPr>
        </p:nvSpPr>
        <p:spPr>
          <a:xfrm>
            <a:off x="3124200" y="6356350"/>
            <a:ext cx="28956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fontAlgn="auto">
              <a:spcBef>
                <a:spcPts val="0"/>
              </a:spcBef>
              <a:spcAft>
                <a:spcPts val="0"/>
              </a:spcAft>
              <a:defRPr/>
            </a:pPr>
            <a:r>
              <a:rPr lang="en-US" sz="1200">
                <a:solidFill>
                  <a:schemeClr val="tx1">
                    <a:tint val="75000"/>
                  </a:schemeClr>
                </a:solidFill>
                <a:effectLst/>
                <a:latin typeface="+mn-lt"/>
                <a:cs typeface="+mn-cs"/>
              </a:rPr>
              <a:t>Level 1+2</a:t>
            </a:r>
          </a:p>
        </p:txBody>
      </p:sp>
      <p:sp>
        <p:nvSpPr>
          <p:cNvPr id="119811" name="5 - Θέση αριθμού διαφάνειας"/>
          <p:cNvSpPr>
            <a:spLocks noGrp="1"/>
          </p:cNvSpPr>
          <p:nvPr>
            <p:ph type="sldNum" sz="quarter" idx="12"/>
          </p:nvPr>
        </p:nvSpPr>
        <p:spPr>
          <a:xfrm>
            <a:off x="6553200" y="6356350"/>
            <a:ext cx="2133600" cy="365125"/>
          </a:xfrm>
          <a:noFill/>
          <a:ln>
            <a:miter lim="800000"/>
            <a:headEnd/>
            <a:tailEnd/>
          </a:ln>
        </p:spPr>
        <p:txBody>
          <a:bodyPr anchor="ctr"/>
          <a:lstStyle/>
          <a:p>
            <a:fld id="{F4A8F359-6E75-47FC-81A1-061D1AF057A6}" type="slidenum">
              <a:rPr lang="en-US" altLang="el-GR" sz="1200">
                <a:solidFill>
                  <a:srgbClr val="898989"/>
                </a:solidFill>
                <a:effectLst/>
                <a:latin typeface="Calibri" pitchFamily="34" charset="0"/>
              </a:rPr>
              <a:pPr/>
              <a:t>58</a:t>
            </a:fld>
            <a:endParaRPr lang="en-US" altLang="el-GR" sz="1200">
              <a:solidFill>
                <a:srgbClr val="898989"/>
              </a:solidFill>
              <a:effectLst/>
              <a:latin typeface="Calibri" pitchFamily="34" charset="0"/>
            </a:endParaRPr>
          </a:p>
        </p:txBody>
      </p:sp>
      <p:sp>
        <p:nvSpPr>
          <p:cNvPr id="65540" name="Rectangle 2"/>
          <p:cNvSpPr>
            <a:spLocks noGrp="1" noChangeArrowheads="1"/>
          </p:cNvSpPr>
          <p:nvPr>
            <p:ph type="title" idx="4294967295"/>
          </p:nvPr>
        </p:nvSpPr>
        <p:spPr>
          <a:xfrm>
            <a:off x="0" y="228600"/>
            <a:ext cx="8510588" cy="1325563"/>
          </a:xfrm>
        </p:spPr>
        <p:txBody>
          <a:bodyPr/>
          <a:lstStyle/>
          <a:p>
            <a:pPr eaLnBrk="1" hangingPunct="1">
              <a:defRPr/>
            </a:pPr>
            <a:r>
              <a:rPr lang="en-GB" altLang="el-GR" smtClean="0"/>
              <a:t>Λειτουργική Μίσθωσ</a:t>
            </a:r>
            <a:r>
              <a:rPr lang="el-GR" altLang="el-GR" smtClean="0"/>
              <a:t>η</a:t>
            </a:r>
          </a:p>
        </p:txBody>
      </p:sp>
      <p:sp>
        <p:nvSpPr>
          <p:cNvPr id="65541" name="Rectangle 3"/>
          <p:cNvSpPr>
            <a:spLocks noGrp="1" noChangeArrowheads="1"/>
          </p:cNvSpPr>
          <p:nvPr>
            <p:ph type="body" idx="4294967295"/>
          </p:nvPr>
        </p:nvSpPr>
        <p:spPr>
          <a:xfrm>
            <a:off x="0" y="1676400"/>
            <a:ext cx="8540750" cy="4422775"/>
          </a:xfrm>
        </p:spPr>
        <p:txBody>
          <a:bodyPr/>
          <a:lstStyle/>
          <a:p>
            <a:pPr eaLnBrk="1" hangingPunct="1">
              <a:defRPr/>
            </a:pPr>
            <a:r>
              <a:rPr lang="el-GR" altLang="el-GR" smtClean="0"/>
              <a:t>Οι πληρωμές μίσθωσης, σύμφωνα με την  λειτουργική μίσθωση, αναγνωρίζονται ως έξοδο στην Κ.Α.Χ.</a:t>
            </a:r>
          </a:p>
          <a:p>
            <a:pPr eaLnBrk="1" hangingPunct="1">
              <a:defRPr/>
            </a:pPr>
            <a:r>
              <a:rPr lang="el-GR" altLang="el-GR" smtClean="0"/>
              <a:t>Οι εκμισθωτές θα παρουσιάζουν τα στοιχεία που υπόκεινται σε λειτουργική μίσθωση στον ισολογισμό τους σύμφωνα με τη φύση των στοιχείων.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394" name="Text Box 2"/>
          <p:cNvSpPr txBox="1">
            <a:spLocks noChangeArrowheads="1"/>
          </p:cNvSpPr>
          <p:nvPr/>
        </p:nvSpPr>
        <p:spPr bwMode="auto">
          <a:xfrm>
            <a:off x="3124200" y="6245225"/>
            <a:ext cx="2895600" cy="476250"/>
          </a:xfrm>
          <a:prstGeom prst="rect">
            <a:avLst/>
          </a:prstGeom>
          <a:noFill/>
          <a:ln w="9525">
            <a:noFill/>
            <a:round/>
            <a:headEnd/>
            <a:tailEnd/>
          </a:ln>
          <a:effectLst/>
        </p:spPr>
        <p:txBody>
          <a:bodyPr lIns="90000" tIns="46800" rIns="90000" bIns="46800" anchor="b"/>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1400">
                <a:solidFill>
                  <a:srgbClr val="FFFFFF"/>
                </a:solidFill>
                <a:effectLst>
                  <a:outerShdw blurRad="38100" dist="38100" dir="2700000" algn="tl">
                    <a:srgbClr val="000000"/>
                  </a:outerShdw>
                </a:effectLst>
                <a:cs typeface="+mn-cs"/>
              </a:rPr>
              <a:t>Level 1+2</a:t>
            </a:r>
          </a:p>
        </p:txBody>
      </p:sp>
      <p:sp>
        <p:nvSpPr>
          <p:cNvPr id="827395" name="Text Box 3"/>
          <p:cNvSpPr txBox="1">
            <a:spLocks noChangeArrowheads="1"/>
          </p:cNvSpPr>
          <p:nvPr/>
        </p:nvSpPr>
        <p:spPr bwMode="auto">
          <a:xfrm>
            <a:off x="6553200" y="6245225"/>
            <a:ext cx="2133600" cy="476250"/>
          </a:xfrm>
          <a:prstGeom prst="rect">
            <a:avLst/>
          </a:prstGeom>
          <a:noFill/>
          <a:ln w="9525">
            <a:noFill/>
            <a:round/>
            <a:headEnd/>
            <a:tailEnd/>
          </a:ln>
          <a:effectLst/>
        </p:spPr>
        <p:txBody>
          <a:bodyPr lIns="90000" tIns="46800" rIns="90000" bIns="46800" anchor="b"/>
          <a:lstStyle/>
          <a:p>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2E248C5-4FC4-4564-B111-A19ADCC0A70C}" type="slidenum">
              <a:rPr lang="en-US" altLang="el-GR" sz="1400">
                <a:solidFill>
                  <a:srgbClr val="FFFFFF"/>
                </a:solidFill>
                <a:effectLst>
                  <a:outerShdw blurRad="38100" dist="38100" dir="2700000" algn="tl">
                    <a:srgbClr val="000000"/>
                  </a:outerShdw>
                </a:effectLst>
              </a:rPr>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59</a:t>
            </a:fld>
            <a:endParaRPr lang="en-US" altLang="el-GR" sz="1400">
              <a:solidFill>
                <a:srgbClr val="FFFFFF"/>
              </a:solidFill>
              <a:effectLst>
                <a:outerShdw blurRad="38100" dist="38100" dir="2700000" algn="tl">
                  <a:srgbClr val="000000"/>
                </a:outerShdw>
              </a:effectLst>
            </a:endParaRPr>
          </a:p>
        </p:txBody>
      </p:sp>
      <p:sp>
        <p:nvSpPr>
          <p:cNvPr id="121860" name="Rectangle 4"/>
          <p:cNvSpPr>
            <a:spLocks noChangeArrowheads="1"/>
          </p:cNvSpPr>
          <p:nvPr/>
        </p:nvSpPr>
        <p:spPr bwMode="auto">
          <a:xfrm flipH="1">
            <a:off x="0" y="3744913"/>
            <a:ext cx="5702300" cy="3113087"/>
          </a:xfrm>
          <a:prstGeom prst="rect">
            <a:avLst/>
          </a:prstGeom>
          <a:noFill/>
          <a:ln w="9525">
            <a:noFill/>
            <a:round/>
            <a:headEnd/>
            <a:tailEnd/>
          </a:ln>
        </p:spPr>
        <p:txBody>
          <a:bodyPr wrap="none" anchor="ctr"/>
          <a:lstStyle/>
          <a:p>
            <a:pPr eaLnBrk="1" hangingPunct="1"/>
            <a:endParaRPr lang="el-GR" altLang="el-GR">
              <a:latin typeface="Calibri" pitchFamily="34" charset="0"/>
            </a:endParaRPr>
          </a:p>
        </p:txBody>
      </p:sp>
      <p:sp>
        <p:nvSpPr>
          <p:cNvPr id="827397" name="Text Box 5"/>
          <p:cNvSpPr txBox="1">
            <a:spLocks noChangeArrowheads="1"/>
          </p:cNvSpPr>
          <p:nvPr/>
        </p:nvSpPr>
        <p:spPr bwMode="auto">
          <a:xfrm>
            <a:off x="457200" y="292100"/>
            <a:ext cx="8229600" cy="1384300"/>
          </a:xfrm>
          <a:prstGeom prst="rect">
            <a:avLst/>
          </a:prstGeom>
          <a:noFill/>
          <a:ln w="9525">
            <a:noFill/>
            <a:round/>
            <a:headEnd/>
            <a:tailEnd/>
          </a:ln>
          <a:effectLst/>
        </p:spPr>
        <p:txBody>
          <a:bodyPr anchor="ctr"/>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4400">
                <a:solidFill>
                  <a:srgbClr val="FFFFFF"/>
                </a:solidFill>
                <a:effectLst>
                  <a:outerShdw blurRad="38100" dist="38100" dir="2700000" algn="tl">
                    <a:srgbClr val="000000"/>
                  </a:outerShdw>
                </a:effectLst>
                <a:latin typeface="Tahoma" pitchFamily="32" charset="0"/>
                <a:cs typeface="+mn-cs"/>
              </a:rPr>
              <a:t>Λογιστική του μισθωτή </a:t>
            </a:r>
          </a:p>
        </p:txBody>
      </p:sp>
      <p:sp>
        <p:nvSpPr>
          <p:cNvPr id="827398" name="Text Box 6"/>
          <p:cNvSpPr txBox="1">
            <a:spLocks noChangeArrowheads="1"/>
          </p:cNvSpPr>
          <p:nvPr/>
        </p:nvSpPr>
        <p:spPr bwMode="auto">
          <a:xfrm>
            <a:off x="457200" y="1905000"/>
            <a:ext cx="8229600" cy="4114800"/>
          </a:xfrm>
          <a:prstGeom prst="rect">
            <a:avLst/>
          </a:prstGeom>
          <a:noFill/>
          <a:ln w="9525">
            <a:noFill/>
            <a:round/>
            <a:headEnd/>
            <a:tailEnd/>
          </a:ln>
          <a:effectLst/>
        </p:spPr>
        <p:txBody>
          <a:bodyPr/>
          <a:lstStyle/>
          <a:p>
            <a:pPr marL="341313" indent="-341313" defTabSz="449263" eaLnBrk="1" fontAlgn="auto" hangingPunct="1">
              <a:spcBef>
                <a:spcPts val="8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200">
                <a:solidFill>
                  <a:srgbClr val="FFFFFF"/>
                </a:solidFill>
                <a:effectLst>
                  <a:outerShdw blurRad="38100" dist="38100" dir="2700000" algn="tl">
                    <a:srgbClr val="000000"/>
                  </a:outerShdw>
                </a:effectLst>
                <a:latin typeface="Tahoma" pitchFamily="32" charset="0"/>
                <a:cs typeface="+mn-cs"/>
              </a:rPr>
              <a:t>Χρηματοοικονομικό λήζινγκ (συνέχεια)</a:t>
            </a:r>
          </a:p>
          <a:p>
            <a:pPr marL="741363" lvl="1" indent="-284163" defTabSz="449263" eaLnBrk="1" fontAlgn="auto" hangingPunct="1">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Το περιουσιακό στοιχείο πρέπει να αποσβένεται με μία μέθοδο ίδια με τα στοιχεία που κατέχει ο μισθωτής </a:t>
            </a:r>
          </a:p>
          <a:p>
            <a:pPr marL="741363" lvl="1" indent="-284163" defTabSz="449263" eaLnBrk="1" fontAlgn="auto" hangingPunct="1">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Οι πληρωμές του λήζινγκ κατανέμονται μεταξύ</a:t>
            </a:r>
          </a:p>
          <a:p>
            <a:pPr marL="1143000" lvl="2" indent="-228600" defTabSz="449263" eaLnBrk="1" fontAlgn="auto" hangingPunct="1">
              <a:spcBef>
                <a:spcPts val="6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a:solidFill>
                  <a:srgbClr val="FFFFFF"/>
                </a:solidFill>
                <a:effectLst>
                  <a:outerShdw blurRad="38100" dist="38100" dir="2700000" algn="tl">
                    <a:srgbClr val="000000"/>
                  </a:outerShdw>
                </a:effectLst>
                <a:latin typeface="Tahoma" pitchFamily="32" charset="0"/>
                <a:cs typeface="+mn-cs"/>
              </a:rPr>
              <a:t>Χρηματοοικονομική χρέωση</a:t>
            </a:r>
            <a:r>
              <a:rPr lang="en-GB" sz="2400">
                <a:solidFill>
                  <a:srgbClr val="FFFFFF"/>
                </a:solidFill>
                <a:effectLst>
                  <a:outerShdw blurRad="38100" dist="38100" dir="2700000" algn="tl">
                    <a:srgbClr val="000000"/>
                  </a:outerShdw>
                </a:effectLst>
                <a:latin typeface="Tahoma" pitchFamily="32" charset="0"/>
                <a:cs typeface="+mn-cs"/>
              </a:rPr>
              <a:t> </a:t>
            </a:r>
            <a:r>
              <a:rPr lang="en-GB" sz="2400">
                <a:solidFill>
                  <a:srgbClr val="66FF33"/>
                </a:solidFill>
                <a:effectLst>
                  <a:outerShdw blurRad="38100" dist="38100" dir="2700000" algn="tl">
                    <a:srgbClr val="000000"/>
                  </a:outerShdw>
                </a:effectLst>
                <a:latin typeface="Monotype Sorts" charset="2"/>
                <a:cs typeface="+mn-cs"/>
              </a:rPr>
              <a:t></a:t>
            </a:r>
            <a:r>
              <a:rPr lang="en-GB" sz="2400">
                <a:solidFill>
                  <a:srgbClr val="FFFFFF"/>
                </a:solidFill>
                <a:effectLst>
                  <a:outerShdw blurRad="38100" dist="38100" dir="2700000" algn="tl">
                    <a:srgbClr val="000000"/>
                  </a:outerShdw>
                </a:effectLst>
                <a:latin typeface="Tahoma" pitchFamily="32" charset="0"/>
                <a:cs typeface="+mn-cs"/>
              </a:rPr>
              <a:t> </a:t>
            </a:r>
            <a:r>
              <a:rPr lang="el-GR" sz="2400">
                <a:solidFill>
                  <a:srgbClr val="FFFFFF"/>
                </a:solidFill>
                <a:effectLst>
                  <a:outerShdw blurRad="38100" dist="38100" dir="2700000" algn="tl">
                    <a:srgbClr val="000000"/>
                  </a:outerShdw>
                </a:effectLst>
                <a:latin typeface="Tahoma" pitchFamily="32" charset="0"/>
                <a:cs typeface="+mn-cs"/>
              </a:rPr>
              <a:t>κατανέμονται έτσι ώστε να προκύψει ένα διαρκές περιοδικό επιτόκιο </a:t>
            </a:r>
          </a:p>
          <a:p>
            <a:pPr marL="1143000" lvl="2" indent="-228600" defTabSz="449263" eaLnBrk="1" fontAlgn="auto" hangingPunct="1">
              <a:spcBef>
                <a:spcPts val="6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a:solidFill>
                  <a:srgbClr val="FFFFFF"/>
                </a:solidFill>
                <a:effectLst>
                  <a:outerShdw blurRad="38100" dist="38100" dir="2700000" algn="tl">
                    <a:srgbClr val="000000"/>
                  </a:outerShdw>
                </a:effectLst>
                <a:latin typeface="Tahoma" pitchFamily="32" charset="0"/>
                <a:cs typeface="+mn-cs"/>
              </a:rPr>
              <a:t>Μείωση της απομένουσας υποχρέωσης </a:t>
            </a:r>
          </a:p>
        </p:txBody>
      </p:sp>
      <p:grpSp>
        <p:nvGrpSpPr>
          <p:cNvPr id="121863" name="Group 7"/>
          <p:cNvGrpSpPr>
            <a:grpSpLocks/>
          </p:cNvGrpSpPr>
          <p:nvPr/>
        </p:nvGrpSpPr>
        <p:grpSpPr bwMode="auto">
          <a:xfrm>
            <a:off x="185738" y="219075"/>
            <a:ext cx="1489075" cy="922338"/>
            <a:chOff x="117" y="138"/>
            <a:chExt cx="938" cy="581"/>
          </a:xfrm>
        </p:grpSpPr>
        <p:graphicFrame>
          <p:nvGraphicFramePr>
            <p:cNvPr id="121864" name="Object 8"/>
            <p:cNvGraphicFramePr>
              <a:graphicFrameLocks noChangeAspect="1"/>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21866" r:id="rId4" imgW="1960360" imgH="1960360" progId="">
                    <p:embed/>
                  </p:oleObj>
                </mc:Choice>
                <mc:Fallback>
                  <p:oleObj r:id="rId4" imgW="1960360" imgH="1960360" progId="">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121865" name="Rectangle 9"/>
            <p:cNvSpPr>
              <a:spLocks noChangeArrowheads="1"/>
            </p:cNvSpPr>
            <p:nvPr/>
          </p:nvSpPr>
          <p:spPr bwMode="auto">
            <a:xfrm>
              <a:off x="249" y="185"/>
              <a:ext cx="674" cy="286"/>
            </a:xfrm>
            <a:prstGeom prst="rect">
              <a:avLst/>
            </a:prstGeom>
            <a:noFill/>
            <a:ln w="9525">
              <a:noFill/>
              <a:round/>
              <a:headEnd/>
              <a:tailEnd/>
            </a:ln>
          </p:spPr>
          <p:txBody>
            <a:bodyPr wrap="none" lIns="90360" tIns="44280" rIns="90360" bIns="44280">
              <a:spAutoFit/>
            </a:bodyPr>
            <a:lstStyle/>
            <a:p>
              <a:pP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altLang="el-GR" sz="2400" b="1">
                  <a:solidFill>
                    <a:srgbClr val="FFFFFF"/>
                  </a:solidFill>
                  <a:latin typeface="Times New Roman" pitchFamily="18" charset="0"/>
                </a:rPr>
                <a:t>IAS 17</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2900" smtClean="0"/>
              <a:t>ΤΑΜΕΙΑΚΕΣ ΡΟΕΣ ΑΠΟ ΛΕΙΤΟΥΡΓΙΚΕΣ ΔΡΑΣΤΗΡΙΟΤΗΤΕΣ</a:t>
            </a:r>
            <a:br>
              <a:rPr lang="el-GR" altLang="el-GR" sz="2900" smtClean="0"/>
            </a:br>
            <a:endParaRPr lang="el-GR" altLang="el-GR" sz="2900" smtClean="0"/>
          </a:p>
        </p:txBody>
      </p:sp>
      <p:sp>
        <p:nvSpPr>
          <p:cNvPr id="34819" name="Rectangle 3"/>
          <p:cNvSpPr>
            <a:spLocks noGrp="1" noChangeArrowheads="1"/>
          </p:cNvSpPr>
          <p:nvPr>
            <p:ph type="body" idx="4294967295"/>
          </p:nvPr>
        </p:nvSpPr>
        <p:spPr>
          <a:xfrm>
            <a:off x="917575" y="1196975"/>
            <a:ext cx="8226425" cy="5111750"/>
          </a:xfrm>
        </p:spPr>
        <p:txBody>
          <a:bodyPr/>
          <a:lstStyle/>
          <a:p>
            <a:pPr marL="609600" indent="-609600" eaLnBrk="1" hangingPunct="1">
              <a:lnSpc>
                <a:spcPct val="80000"/>
              </a:lnSpc>
              <a:defRPr/>
            </a:pPr>
            <a:r>
              <a:rPr lang="el-GR" altLang="el-GR" sz="2800" b="1" smtClean="0"/>
              <a:t>ΕΚΡΟΕΣ</a:t>
            </a:r>
            <a:endParaRPr lang="el-GR" altLang="el-GR" sz="2800" smtClean="0"/>
          </a:p>
          <a:p>
            <a:pPr marL="990600" lvl="1" indent="-533400" eaLnBrk="1" hangingPunct="1">
              <a:lnSpc>
                <a:spcPct val="80000"/>
              </a:lnSpc>
              <a:defRPr/>
            </a:pPr>
            <a:r>
              <a:rPr lang="el-GR" altLang="el-GR" sz="2400" smtClean="0"/>
              <a:t>Πληρωμές προμηθευτών</a:t>
            </a:r>
          </a:p>
          <a:p>
            <a:pPr marL="990600" lvl="1" indent="-533400" eaLnBrk="1" hangingPunct="1">
              <a:lnSpc>
                <a:spcPct val="80000"/>
              </a:lnSpc>
              <a:defRPr/>
            </a:pPr>
            <a:r>
              <a:rPr lang="el-GR" altLang="el-GR" sz="2400" smtClean="0"/>
              <a:t>Πληρωμές εργαζομένων</a:t>
            </a:r>
          </a:p>
          <a:p>
            <a:pPr marL="990600" lvl="1" indent="-533400" eaLnBrk="1" hangingPunct="1">
              <a:lnSpc>
                <a:spcPct val="80000"/>
              </a:lnSpc>
              <a:defRPr/>
            </a:pPr>
            <a:r>
              <a:rPr lang="el-GR" altLang="el-GR" sz="2400" smtClean="0"/>
              <a:t>Πληρωμές τόκων</a:t>
            </a:r>
          </a:p>
          <a:p>
            <a:pPr marL="990600" lvl="1" indent="-533400" eaLnBrk="1" hangingPunct="1">
              <a:lnSpc>
                <a:spcPct val="80000"/>
              </a:lnSpc>
              <a:defRPr/>
            </a:pPr>
            <a:r>
              <a:rPr lang="el-GR" altLang="el-GR" sz="2400" smtClean="0"/>
              <a:t>Πληρωμές φόρων</a:t>
            </a:r>
          </a:p>
          <a:p>
            <a:pPr marL="990600" lvl="1" indent="-533400" eaLnBrk="1" hangingPunct="1">
              <a:lnSpc>
                <a:spcPct val="80000"/>
              </a:lnSpc>
              <a:defRPr/>
            </a:pPr>
            <a:r>
              <a:rPr lang="el-GR" altLang="el-GR" sz="2400" smtClean="0"/>
              <a:t>Διάφορες πληρωμές για δραστηριότητες που σχετίζονται με το λειτουργικό αποτέλεσμα</a:t>
            </a:r>
          </a:p>
          <a:p>
            <a:pPr marL="990600" lvl="1" indent="-533400" eaLnBrk="1" hangingPunct="1">
              <a:lnSpc>
                <a:spcPct val="80000"/>
              </a:lnSpc>
              <a:defRPr/>
            </a:pPr>
            <a:r>
              <a:rPr lang="el-GR" altLang="el-GR" sz="2400" smtClean="0"/>
              <a:t>Πληρωµές σε προµηθευτές αγαθών και υπηρεσιών. </a:t>
            </a:r>
          </a:p>
          <a:p>
            <a:pPr marL="990600" lvl="1" indent="-533400" eaLnBrk="1" hangingPunct="1">
              <a:lnSpc>
                <a:spcPct val="80000"/>
              </a:lnSpc>
              <a:defRPr/>
            </a:pPr>
            <a:r>
              <a:rPr lang="el-GR" altLang="el-GR" sz="2400" smtClean="0"/>
              <a:t>Πληρωµές σε εργαζοµένους και για λογαριασµό αυτών. </a:t>
            </a:r>
          </a:p>
          <a:p>
            <a:pPr marL="990600" lvl="1" indent="-533400" eaLnBrk="1" hangingPunct="1">
              <a:lnSpc>
                <a:spcPct val="80000"/>
              </a:lnSpc>
              <a:defRPr/>
            </a:pPr>
            <a:r>
              <a:rPr lang="el-GR" altLang="el-GR" sz="2400" smtClean="0"/>
              <a:t>Πληρωµές ή επιστροφές φόρων εισοδήµατος, εκτός αν µπορεί ειδικά να εξατοµικευτούν ως χρηµατοοικονοµικές και επενδυτικές δραστηριότητες. </a:t>
            </a:r>
          </a:p>
          <a:p>
            <a:pPr marL="609600" indent="-609600" eaLnBrk="1" hangingPunct="1">
              <a:lnSpc>
                <a:spcPct val="80000"/>
              </a:lnSpc>
              <a:defRPr/>
            </a:pPr>
            <a:endParaRPr lang="el-GR" altLang="el-GR" sz="28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42" name="Text Box 2"/>
          <p:cNvSpPr txBox="1">
            <a:spLocks noChangeArrowheads="1"/>
          </p:cNvSpPr>
          <p:nvPr/>
        </p:nvSpPr>
        <p:spPr bwMode="auto">
          <a:xfrm>
            <a:off x="3124200" y="6245225"/>
            <a:ext cx="2895600" cy="476250"/>
          </a:xfrm>
          <a:prstGeom prst="rect">
            <a:avLst/>
          </a:prstGeom>
          <a:noFill/>
          <a:ln w="9525">
            <a:noFill/>
            <a:round/>
            <a:headEnd/>
            <a:tailEnd/>
          </a:ln>
          <a:effectLst/>
        </p:spPr>
        <p:txBody>
          <a:bodyPr lIns="90000" tIns="46800" rIns="90000" bIns="46800" anchor="b"/>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1400">
                <a:solidFill>
                  <a:srgbClr val="FFFFFF"/>
                </a:solidFill>
                <a:effectLst>
                  <a:outerShdw blurRad="38100" dist="38100" dir="2700000" algn="tl">
                    <a:srgbClr val="000000"/>
                  </a:outerShdw>
                </a:effectLst>
                <a:cs typeface="+mn-cs"/>
              </a:rPr>
              <a:t>Level 1+2</a:t>
            </a:r>
          </a:p>
        </p:txBody>
      </p:sp>
      <p:sp>
        <p:nvSpPr>
          <p:cNvPr id="829443" name="Text Box 3"/>
          <p:cNvSpPr txBox="1">
            <a:spLocks noChangeArrowheads="1"/>
          </p:cNvSpPr>
          <p:nvPr/>
        </p:nvSpPr>
        <p:spPr bwMode="auto">
          <a:xfrm>
            <a:off x="6553200" y="6245225"/>
            <a:ext cx="2133600" cy="476250"/>
          </a:xfrm>
          <a:prstGeom prst="rect">
            <a:avLst/>
          </a:prstGeom>
          <a:noFill/>
          <a:ln w="9525">
            <a:noFill/>
            <a:round/>
            <a:headEnd/>
            <a:tailEnd/>
          </a:ln>
          <a:effectLst/>
        </p:spPr>
        <p:txBody>
          <a:bodyPr lIns="90000" tIns="46800" rIns="90000" bIns="46800" anchor="b"/>
          <a:lstStyle/>
          <a:p>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50154FD-D8DD-40C2-BC66-3F892C9BC693}" type="slidenum">
              <a:rPr lang="en-US" altLang="el-GR" sz="1400">
                <a:solidFill>
                  <a:srgbClr val="FFFFFF"/>
                </a:solidFill>
                <a:effectLst>
                  <a:outerShdw blurRad="38100" dist="38100" dir="2700000" algn="tl">
                    <a:srgbClr val="000000"/>
                  </a:outerShdw>
                </a:effectLst>
              </a:rPr>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60</a:t>
            </a:fld>
            <a:endParaRPr lang="en-US" altLang="el-GR" sz="1400">
              <a:solidFill>
                <a:srgbClr val="FFFFFF"/>
              </a:solidFill>
              <a:effectLst>
                <a:outerShdw blurRad="38100" dist="38100" dir="2700000" algn="tl">
                  <a:srgbClr val="000000"/>
                </a:outerShdw>
              </a:effectLst>
            </a:endParaRPr>
          </a:p>
        </p:txBody>
      </p:sp>
      <p:sp>
        <p:nvSpPr>
          <p:cNvPr id="123908" name="Rectangle 4"/>
          <p:cNvSpPr>
            <a:spLocks noChangeArrowheads="1"/>
          </p:cNvSpPr>
          <p:nvPr/>
        </p:nvSpPr>
        <p:spPr bwMode="auto">
          <a:xfrm flipH="1">
            <a:off x="0" y="3744913"/>
            <a:ext cx="5702300" cy="3113087"/>
          </a:xfrm>
          <a:prstGeom prst="rect">
            <a:avLst/>
          </a:prstGeom>
          <a:noFill/>
          <a:ln w="9525">
            <a:noFill/>
            <a:round/>
            <a:headEnd/>
            <a:tailEnd/>
          </a:ln>
        </p:spPr>
        <p:txBody>
          <a:bodyPr wrap="none" anchor="ctr"/>
          <a:lstStyle/>
          <a:p>
            <a:pPr eaLnBrk="1" hangingPunct="1"/>
            <a:endParaRPr lang="el-GR" altLang="el-GR">
              <a:latin typeface="Calibri" pitchFamily="34" charset="0"/>
            </a:endParaRPr>
          </a:p>
        </p:txBody>
      </p:sp>
      <p:sp>
        <p:nvSpPr>
          <p:cNvPr id="829445" name="Text Box 5"/>
          <p:cNvSpPr txBox="1">
            <a:spLocks noChangeArrowheads="1"/>
          </p:cNvSpPr>
          <p:nvPr/>
        </p:nvSpPr>
        <p:spPr bwMode="auto">
          <a:xfrm>
            <a:off x="457200" y="292100"/>
            <a:ext cx="8229600" cy="1384300"/>
          </a:xfrm>
          <a:prstGeom prst="rect">
            <a:avLst/>
          </a:prstGeom>
          <a:noFill/>
          <a:ln w="9525">
            <a:noFill/>
            <a:round/>
            <a:headEnd/>
            <a:tailEnd/>
          </a:ln>
          <a:effectLst/>
        </p:spPr>
        <p:txBody>
          <a:bodyPr anchor="ctr"/>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4400">
                <a:solidFill>
                  <a:srgbClr val="FFFFFF"/>
                </a:solidFill>
                <a:effectLst>
                  <a:outerShdw blurRad="38100" dist="38100" dir="2700000" algn="tl">
                    <a:srgbClr val="000000"/>
                  </a:outerShdw>
                </a:effectLst>
                <a:latin typeface="Tahoma" pitchFamily="32" charset="0"/>
                <a:cs typeface="+mn-cs"/>
              </a:rPr>
              <a:t>Λογιστική του μισθωτή</a:t>
            </a:r>
          </a:p>
        </p:txBody>
      </p:sp>
      <p:sp>
        <p:nvSpPr>
          <p:cNvPr id="829446" name="Text Box 6"/>
          <p:cNvSpPr txBox="1">
            <a:spLocks noChangeArrowheads="1"/>
          </p:cNvSpPr>
          <p:nvPr/>
        </p:nvSpPr>
        <p:spPr bwMode="auto">
          <a:xfrm>
            <a:off x="457200" y="1905000"/>
            <a:ext cx="8229600" cy="4114800"/>
          </a:xfrm>
          <a:prstGeom prst="rect">
            <a:avLst/>
          </a:prstGeom>
          <a:noFill/>
          <a:ln w="9525">
            <a:noFill/>
            <a:round/>
            <a:headEnd/>
            <a:tailEnd/>
          </a:ln>
          <a:effectLst/>
        </p:spPr>
        <p:txBody>
          <a:bodyPr/>
          <a:lstStyle/>
          <a:p>
            <a:pPr marL="341313" indent="-341313" defTabSz="449263" eaLnBrk="1" fontAlgn="auto" hangingPunct="1">
              <a:spcBef>
                <a:spcPts val="8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200">
                <a:solidFill>
                  <a:srgbClr val="FFFFFF"/>
                </a:solidFill>
                <a:effectLst>
                  <a:outerShdw blurRad="38100" dist="38100" dir="2700000" algn="tl">
                    <a:srgbClr val="000000"/>
                  </a:outerShdw>
                </a:effectLst>
                <a:latin typeface="Tahoma" pitchFamily="32" charset="0"/>
                <a:cs typeface="+mn-cs"/>
              </a:rPr>
              <a:t>Λειτουργικό Λήζινγκ</a:t>
            </a:r>
          </a:p>
          <a:p>
            <a:pPr marL="741363" lvl="1" indent="-284163" defTabSz="449263" eaLnBrk="1" fontAlgn="auto" hangingPunct="1">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Πληρωμές </a:t>
            </a:r>
            <a:r>
              <a:rPr lang="en-GB" sz="2800">
                <a:solidFill>
                  <a:srgbClr val="FFFFFF"/>
                </a:solidFill>
                <a:effectLst>
                  <a:outerShdw blurRad="38100" dist="38100" dir="2700000" algn="tl">
                    <a:srgbClr val="000000"/>
                  </a:outerShdw>
                </a:effectLst>
                <a:latin typeface="Tahoma" pitchFamily="32" charset="0"/>
                <a:cs typeface="+mn-cs"/>
              </a:rPr>
              <a:t> </a:t>
            </a:r>
            <a:r>
              <a:rPr lang="en-GB" sz="2800">
                <a:solidFill>
                  <a:srgbClr val="66FF33"/>
                </a:solidFill>
                <a:effectLst>
                  <a:outerShdw blurRad="38100" dist="38100" dir="2700000" algn="tl">
                    <a:srgbClr val="000000"/>
                  </a:outerShdw>
                </a:effectLst>
                <a:latin typeface="Monotype Sorts" charset="2"/>
                <a:cs typeface="+mn-cs"/>
              </a:rPr>
              <a:t></a:t>
            </a:r>
            <a:r>
              <a:rPr lang="en-GB" sz="2800">
                <a:solidFill>
                  <a:srgbClr val="FFFFFF"/>
                </a:solidFill>
                <a:effectLst>
                  <a:outerShdw blurRad="38100" dist="38100" dir="2700000" algn="tl">
                    <a:srgbClr val="000000"/>
                  </a:outerShdw>
                </a:effectLst>
                <a:latin typeface="Tahoma" pitchFamily="32" charset="0"/>
                <a:cs typeface="+mn-cs"/>
              </a:rPr>
              <a:t> </a:t>
            </a:r>
            <a:r>
              <a:rPr lang="el-GR" sz="2800">
                <a:solidFill>
                  <a:srgbClr val="FFFFFF"/>
                </a:solidFill>
                <a:effectLst>
                  <a:outerShdw blurRad="38100" dist="38100" dir="2700000" algn="tl">
                    <a:srgbClr val="000000"/>
                  </a:outerShdw>
                </a:effectLst>
                <a:latin typeface="Tahoma" pitchFamily="32" charset="0"/>
                <a:cs typeface="+mn-cs"/>
              </a:rPr>
              <a:t>έξοδο στην κατάσταση αποτελεσμάτων χρήσεως</a:t>
            </a:r>
            <a:r>
              <a:rPr lang="en-GB" sz="2800">
                <a:solidFill>
                  <a:srgbClr val="FFFFFF"/>
                </a:solidFill>
                <a:effectLst>
                  <a:outerShdw blurRad="38100" dist="38100" dir="2700000" algn="tl">
                    <a:srgbClr val="000000"/>
                  </a:outerShdw>
                </a:effectLst>
                <a:latin typeface="Tahoma" pitchFamily="32" charset="0"/>
                <a:cs typeface="+mn-cs"/>
              </a:rPr>
              <a:t> </a:t>
            </a:r>
          </a:p>
          <a:p>
            <a:pPr marL="741363" lvl="1" indent="-284163" defTabSz="449263" eaLnBrk="1" fontAlgn="auto" hangingPunct="1">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Συνήθως χρησιμοποιείται η ευθεία μέθοδος </a:t>
            </a:r>
          </a:p>
        </p:txBody>
      </p:sp>
      <p:grpSp>
        <p:nvGrpSpPr>
          <p:cNvPr id="123911" name="Group 7"/>
          <p:cNvGrpSpPr>
            <a:grpSpLocks/>
          </p:cNvGrpSpPr>
          <p:nvPr/>
        </p:nvGrpSpPr>
        <p:grpSpPr bwMode="auto">
          <a:xfrm>
            <a:off x="185738" y="219075"/>
            <a:ext cx="1489075" cy="922338"/>
            <a:chOff x="117" y="138"/>
            <a:chExt cx="938" cy="581"/>
          </a:xfrm>
        </p:grpSpPr>
        <p:graphicFrame>
          <p:nvGraphicFramePr>
            <p:cNvPr id="123912" name="Object 8"/>
            <p:cNvGraphicFramePr>
              <a:graphicFrameLocks noChangeAspect="1"/>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23914" r:id="rId4" imgW="1960360" imgH="1960360" progId="">
                    <p:embed/>
                  </p:oleObj>
                </mc:Choice>
                <mc:Fallback>
                  <p:oleObj r:id="rId4" imgW="1960360" imgH="1960360" progId="">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123913" name="Rectangle 9"/>
            <p:cNvSpPr>
              <a:spLocks noChangeArrowheads="1"/>
            </p:cNvSpPr>
            <p:nvPr/>
          </p:nvSpPr>
          <p:spPr bwMode="auto">
            <a:xfrm>
              <a:off x="249" y="185"/>
              <a:ext cx="674" cy="286"/>
            </a:xfrm>
            <a:prstGeom prst="rect">
              <a:avLst/>
            </a:prstGeom>
            <a:noFill/>
            <a:ln w="9525">
              <a:noFill/>
              <a:round/>
              <a:headEnd/>
              <a:tailEnd/>
            </a:ln>
          </p:spPr>
          <p:txBody>
            <a:bodyPr wrap="none" lIns="90360" tIns="44280" rIns="90360" bIns="44280">
              <a:spAutoFit/>
            </a:bodyPr>
            <a:lstStyle/>
            <a:p>
              <a:pP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altLang="el-GR" sz="2400" b="1">
                  <a:solidFill>
                    <a:srgbClr val="FFFFFF"/>
                  </a:solidFill>
                  <a:latin typeface="Times New Roman" pitchFamily="18" charset="0"/>
                </a:rPr>
                <a:t>IAS 17</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490" name="Text Box 2"/>
          <p:cNvSpPr txBox="1">
            <a:spLocks noChangeArrowheads="1"/>
          </p:cNvSpPr>
          <p:nvPr/>
        </p:nvSpPr>
        <p:spPr bwMode="auto">
          <a:xfrm>
            <a:off x="3124200" y="6245225"/>
            <a:ext cx="2895600" cy="476250"/>
          </a:xfrm>
          <a:prstGeom prst="rect">
            <a:avLst/>
          </a:prstGeom>
          <a:noFill/>
          <a:ln w="9525">
            <a:noFill/>
            <a:round/>
            <a:headEnd/>
            <a:tailEnd/>
          </a:ln>
          <a:effectLst/>
        </p:spPr>
        <p:txBody>
          <a:bodyPr lIns="90000" tIns="46800" rIns="90000" bIns="46800" anchor="b"/>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1400">
                <a:solidFill>
                  <a:srgbClr val="FFFFFF"/>
                </a:solidFill>
                <a:effectLst>
                  <a:outerShdw blurRad="38100" dist="38100" dir="2700000" algn="tl">
                    <a:srgbClr val="000000"/>
                  </a:outerShdw>
                </a:effectLst>
                <a:cs typeface="+mn-cs"/>
              </a:rPr>
              <a:t>Level 1+2</a:t>
            </a:r>
          </a:p>
        </p:txBody>
      </p:sp>
      <p:sp>
        <p:nvSpPr>
          <p:cNvPr id="831491" name="Text Box 3"/>
          <p:cNvSpPr txBox="1">
            <a:spLocks noChangeArrowheads="1"/>
          </p:cNvSpPr>
          <p:nvPr/>
        </p:nvSpPr>
        <p:spPr bwMode="auto">
          <a:xfrm>
            <a:off x="6553200" y="6245225"/>
            <a:ext cx="2133600" cy="476250"/>
          </a:xfrm>
          <a:prstGeom prst="rect">
            <a:avLst/>
          </a:prstGeom>
          <a:noFill/>
          <a:ln w="9525">
            <a:noFill/>
            <a:round/>
            <a:headEnd/>
            <a:tailEnd/>
          </a:ln>
          <a:effectLst/>
        </p:spPr>
        <p:txBody>
          <a:bodyPr lIns="90000" tIns="46800" rIns="90000" bIns="46800" anchor="b"/>
          <a:lstStyle/>
          <a:p>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D7963B9-0588-484A-B647-59DDCFC046C3}" type="slidenum">
              <a:rPr lang="en-US" altLang="el-GR" sz="1400">
                <a:solidFill>
                  <a:srgbClr val="FFFFFF"/>
                </a:solidFill>
                <a:effectLst>
                  <a:outerShdw blurRad="38100" dist="38100" dir="2700000" algn="tl">
                    <a:srgbClr val="000000"/>
                  </a:outerShdw>
                </a:effectLst>
              </a:rPr>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61</a:t>
            </a:fld>
            <a:endParaRPr lang="en-US" altLang="el-GR" sz="1400">
              <a:solidFill>
                <a:srgbClr val="FFFFFF"/>
              </a:solidFill>
              <a:effectLst>
                <a:outerShdw blurRad="38100" dist="38100" dir="2700000" algn="tl">
                  <a:srgbClr val="000000"/>
                </a:outerShdw>
              </a:effectLst>
            </a:endParaRPr>
          </a:p>
        </p:txBody>
      </p:sp>
      <p:sp>
        <p:nvSpPr>
          <p:cNvPr id="125956" name="Rectangle 4"/>
          <p:cNvSpPr>
            <a:spLocks noChangeArrowheads="1"/>
          </p:cNvSpPr>
          <p:nvPr/>
        </p:nvSpPr>
        <p:spPr bwMode="auto">
          <a:xfrm flipH="1">
            <a:off x="0" y="3744913"/>
            <a:ext cx="5702300" cy="3113087"/>
          </a:xfrm>
          <a:prstGeom prst="rect">
            <a:avLst/>
          </a:prstGeom>
          <a:noFill/>
          <a:ln w="9525">
            <a:noFill/>
            <a:round/>
            <a:headEnd/>
            <a:tailEnd/>
          </a:ln>
        </p:spPr>
        <p:txBody>
          <a:bodyPr wrap="none" anchor="ctr"/>
          <a:lstStyle/>
          <a:p>
            <a:pPr eaLnBrk="1" hangingPunct="1"/>
            <a:endParaRPr lang="el-GR" altLang="el-GR">
              <a:latin typeface="Calibri" pitchFamily="34" charset="0"/>
            </a:endParaRPr>
          </a:p>
        </p:txBody>
      </p:sp>
      <p:sp>
        <p:nvSpPr>
          <p:cNvPr id="831493" name="Text Box 5"/>
          <p:cNvSpPr txBox="1">
            <a:spLocks noChangeArrowheads="1"/>
          </p:cNvSpPr>
          <p:nvPr/>
        </p:nvSpPr>
        <p:spPr bwMode="auto">
          <a:xfrm>
            <a:off x="457200" y="292100"/>
            <a:ext cx="8229600" cy="1384300"/>
          </a:xfrm>
          <a:prstGeom prst="rect">
            <a:avLst/>
          </a:prstGeom>
          <a:noFill/>
          <a:ln w="9525">
            <a:noFill/>
            <a:round/>
            <a:headEnd/>
            <a:tailEnd/>
          </a:ln>
          <a:effectLst/>
        </p:spPr>
        <p:txBody>
          <a:bodyPr anchor="ctr"/>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4400">
                <a:solidFill>
                  <a:srgbClr val="FFFFFF"/>
                </a:solidFill>
                <a:effectLst>
                  <a:outerShdw blurRad="38100" dist="38100" dir="2700000" algn="tl">
                    <a:srgbClr val="000000"/>
                  </a:outerShdw>
                </a:effectLst>
                <a:latin typeface="Tahoma" pitchFamily="32" charset="0"/>
                <a:cs typeface="+mn-cs"/>
              </a:rPr>
              <a:t>Λογιστική του εκμισθωτή</a:t>
            </a:r>
          </a:p>
        </p:txBody>
      </p:sp>
      <p:sp>
        <p:nvSpPr>
          <p:cNvPr id="831494" name="Text Box 6"/>
          <p:cNvSpPr txBox="1">
            <a:spLocks noChangeArrowheads="1"/>
          </p:cNvSpPr>
          <p:nvPr/>
        </p:nvSpPr>
        <p:spPr bwMode="auto">
          <a:xfrm>
            <a:off x="685800" y="1981200"/>
            <a:ext cx="8458200" cy="4114800"/>
          </a:xfrm>
          <a:prstGeom prst="rect">
            <a:avLst/>
          </a:prstGeom>
          <a:noFill/>
          <a:ln w="9525">
            <a:noFill/>
            <a:round/>
            <a:headEnd/>
            <a:tailEnd/>
          </a:ln>
          <a:effectLst/>
        </p:spPr>
        <p:txBody>
          <a:bodyPr/>
          <a:lstStyle/>
          <a:p>
            <a:pPr marL="341313" indent="-341313" defTabSz="449263" eaLnBrk="1" fontAlgn="auto" hangingPunct="1">
              <a:spcBef>
                <a:spcPts val="8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200">
                <a:solidFill>
                  <a:srgbClr val="FFFFFF"/>
                </a:solidFill>
                <a:effectLst>
                  <a:outerShdw blurRad="38100" dist="38100" dir="2700000" algn="tl">
                    <a:srgbClr val="000000"/>
                  </a:outerShdw>
                </a:effectLst>
                <a:latin typeface="Tahoma" pitchFamily="32" charset="0"/>
                <a:cs typeface="+mn-cs"/>
              </a:rPr>
              <a:t>Χρηματοοικονομικό Λήζινγκ</a:t>
            </a:r>
          </a:p>
          <a:p>
            <a:pPr marL="741363" lvl="1" indent="-284163" defTabSz="449263" eaLnBrk="1" fontAlgn="auto" hangingPunct="1">
              <a:lnSpc>
                <a:spcPct val="90000"/>
              </a:lnSpc>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Πρέπει να αναγνωρίζεται ως απαίτηση στις οικονομικές καταστάσεις του εκμισθωτή</a:t>
            </a:r>
          </a:p>
          <a:p>
            <a:pPr marL="741363" lvl="1" indent="-284163" defTabSz="449263" eaLnBrk="1" fontAlgn="auto" hangingPunct="1">
              <a:lnSpc>
                <a:spcPct val="90000"/>
              </a:lnSpc>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Ποσό απαίτησης </a:t>
            </a:r>
            <a:r>
              <a:rPr lang="en-GB" sz="2800">
                <a:solidFill>
                  <a:srgbClr val="FFFFFF"/>
                </a:solidFill>
                <a:effectLst>
                  <a:outerShdw blurRad="38100" dist="38100" dir="2700000" algn="tl">
                    <a:srgbClr val="000000"/>
                  </a:outerShdw>
                </a:effectLst>
                <a:latin typeface="Tahoma" pitchFamily="32" charset="0"/>
                <a:cs typeface="+mn-cs"/>
              </a:rPr>
              <a:t> = </a:t>
            </a:r>
            <a:r>
              <a:rPr lang="el-GR" sz="2800">
                <a:solidFill>
                  <a:srgbClr val="FFFFFF"/>
                </a:solidFill>
                <a:effectLst>
                  <a:outerShdw blurRad="38100" dist="38100" dir="2700000" algn="tl">
                    <a:srgbClr val="000000"/>
                  </a:outerShdw>
                </a:effectLst>
                <a:latin typeface="Tahoma" pitchFamily="32" charset="0"/>
                <a:cs typeface="+mn-cs"/>
              </a:rPr>
              <a:t>καθαρή επένδυση του λήζινγκ</a:t>
            </a:r>
          </a:p>
          <a:p>
            <a:pPr marL="741363" lvl="1" indent="-284163" defTabSz="449263" eaLnBrk="1" fontAlgn="auto" hangingPunct="1">
              <a:lnSpc>
                <a:spcPct val="90000"/>
              </a:lnSpc>
              <a:spcBef>
                <a:spcPts val="700"/>
              </a:spcBef>
              <a:spcAft>
                <a:spcPts val="0"/>
              </a:spcAft>
              <a:buClr>
                <a:srgbClr val="FFFFFF"/>
              </a:buClr>
              <a:buSzPct val="10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a:solidFill>
                  <a:srgbClr val="FFFFFF"/>
                </a:solidFill>
                <a:effectLst>
                  <a:outerShdw blurRad="38100" dist="38100" dir="2700000" algn="tl">
                    <a:srgbClr val="000000"/>
                  </a:outerShdw>
                </a:effectLst>
                <a:latin typeface="Tahoma" pitchFamily="32" charset="0"/>
                <a:cs typeface="+mn-cs"/>
              </a:rPr>
              <a:t>Το μίσθωμα μερίζεται ως ακολούθως</a:t>
            </a:r>
          </a:p>
          <a:p>
            <a:pPr marL="1143000" lvl="2" indent="-228600" defTabSz="449263" eaLnBrk="1" fontAlgn="auto" hangingPunct="1">
              <a:lnSpc>
                <a:spcPct val="90000"/>
              </a:lnSpc>
              <a:spcBef>
                <a:spcPts val="6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a:solidFill>
                  <a:srgbClr val="FFFFFF"/>
                </a:solidFill>
                <a:effectLst>
                  <a:outerShdw blurRad="38100" dist="38100" dir="2700000" algn="tl">
                    <a:srgbClr val="000000"/>
                  </a:outerShdw>
                </a:effectLst>
                <a:latin typeface="Tahoma" pitchFamily="32" charset="0"/>
                <a:cs typeface="+mn-cs"/>
              </a:rPr>
              <a:t>Μέρος του είναι πληρωμή της επένδυσης </a:t>
            </a:r>
          </a:p>
          <a:p>
            <a:pPr marL="1143000" lvl="2" indent="-228600" defTabSz="449263" eaLnBrk="1" fontAlgn="auto" hangingPunct="1">
              <a:lnSpc>
                <a:spcPct val="90000"/>
              </a:lnSpc>
              <a:spcBef>
                <a:spcPts val="6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400">
                <a:solidFill>
                  <a:srgbClr val="FFFFFF"/>
                </a:solidFill>
                <a:effectLst>
                  <a:outerShdw blurRad="38100" dist="38100" dir="2700000" algn="tl">
                    <a:srgbClr val="000000"/>
                  </a:outerShdw>
                </a:effectLst>
                <a:latin typeface="Tahoma" pitchFamily="32" charset="0"/>
                <a:cs typeface="+mn-cs"/>
              </a:rPr>
              <a:t>Μέρος του είναι χρηματοοικονομικό έσοδο</a:t>
            </a:r>
          </a:p>
        </p:txBody>
      </p:sp>
      <p:grpSp>
        <p:nvGrpSpPr>
          <p:cNvPr id="125959" name="Group 7"/>
          <p:cNvGrpSpPr>
            <a:grpSpLocks/>
          </p:cNvGrpSpPr>
          <p:nvPr/>
        </p:nvGrpSpPr>
        <p:grpSpPr bwMode="auto">
          <a:xfrm>
            <a:off x="185738" y="219075"/>
            <a:ext cx="1489075" cy="922338"/>
            <a:chOff x="117" y="138"/>
            <a:chExt cx="938" cy="581"/>
          </a:xfrm>
        </p:grpSpPr>
        <p:graphicFrame>
          <p:nvGraphicFramePr>
            <p:cNvPr id="125960" name="Object 8"/>
            <p:cNvGraphicFramePr>
              <a:graphicFrameLocks noChangeAspect="1"/>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25962" r:id="rId4" imgW="1960360" imgH="1960360" progId="">
                    <p:embed/>
                  </p:oleObj>
                </mc:Choice>
                <mc:Fallback>
                  <p:oleObj r:id="rId4" imgW="1960360" imgH="1960360" progId="">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125961" name="Rectangle 9"/>
            <p:cNvSpPr>
              <a:spLocks noChangeArrowheads="1"/>
            </p:cNvSpPr>
            <p:nvPr/>
          </p:nvSpPr>
          <p:spPr bwMode="auto">
            <a:xfrm>
              <a:off x="249" y="185"/>
              <a:ext cx="674" cy="286"/>
            </a:xfrm>
            <a:prstGeom prst="rect">
              <a:avLst/>
            </a:prstGeom>
            <a:noFill/>
            <a:ln w="9525">
              <a:noFill/>
              <a:round/>
              <a:headEnd/>
              <a:tailEnd/>
            </a:ln>
          </p:spPr>
          <p:txBody>
            <a:bodyPr wrap="none" lIns="90360" tIns="44280" rIns="90360" bIns="44280">
              <a:spAutoFit/>
            </a:bodyPr>
            <a:lstStyle/>
            <a:p>
              <a:pP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altLang="el-GR" sz="2400" b="1">
                  <a:solidFill>
                    <a:srgbClr val="FFFFFF"/>
                  </a:solidFill>
                  <a:latin typeface="Times New Roman" pitchFamily="18" charset="0"/>
                </a:rPr>
                <a:t>IAS 17</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3538" name="Text Box 2"/>
          <p:cNvSpPr txBox="1">
            <a:spLocks noChangeArrowheads="1"/>
          </p:cNvSpPr>
          <p:nvPr/>
        </p:nvSpPr>
        <p:spPr bwMode="auto">
          <a:xfrm>
            <a:off x="3124200" y="6245225"/>
            <a:ext cx="2895600" cy="476250"/>
          </a:xfrm>
          <a:prstGeom prst="rect">
            <a:avLst/>
          </a:prstGeom>
          <a:noFill/>
          <a:ln w="9525">
            <a:noFill/>
            <a:round/>
            <a:headEnd/>
            <a:tailEnd/>
          </a:ln>
          <a:effectLst/>
        </p:spPr>
        <p:txBody>
          <a:bodyPr lIns="90000" tIns="46800" rIns="90000" bIns="46800" anchor="b"/>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1400">
                <a:solidFill>
                  <a:srgbClr val="FFFFFF"/>
                </a:solidFill>
                <a:effectLst>
                  <a:outerShdw blurRad="38100" dist="38100" dir="2700000" algn="tl">
                    <a:srgbClr val="000000"/>
                  </a:outerShdw>
                </a:effectLst>
                <a:cs typeface="+mn-cs"/>
              </a:rPr>
              <a:t>Level 2</a:t>
            </a:r>
          </a:p>
        </p:txBody>
      </p:sp>
      <p:sp>
        <p:nvSpPr>
          <p:cNvPr id="833539" name="Text Box 3"/>
          <p:cNvSpPr txBox="1">
            <a:spLocks noChangeArrowheads="1"/>
          </p:cNvSpPr>
          <p:nvPr/>
        </p:nvSpPr>
        <p:spPr bwMode="auto">
          <a:xfrm>
            <a:off x="6553200" y="6245225"/>
            <a:ext cx="2133600" cy="476250"/>
          </a:xfrm>
          <a:prstGeom prst="rect">
            <a:avLst/>
          </a:prstGeom>
          <a:noFill/>
          <a:ln w="9525">
            <a:noFill/>
            <a:round/>
            <a:headEnd/>
            <a:tailEnd/>
          </a:ln>
          <a:effectLst/>
        </p:spPr>
        <p:txBody>
          <a:bodyPr lIns="90000" tIns="46800" rIns="90000" bIns="46800" anchor="b"/>
          <a:lstStyle/>
          <a:p>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B390D9F-E866-460B-B104-0EC7DA3245D2}" type="slidenum">
              <a:rPr lang="en-US" altLang="el-GR" sz="1400">
                <a:solidFill>
                  <a:srgbClr val="FFFFFF"/>
                </a:solidFill>
                <a:effectLst>
                  <a:outerShdw blurRad="38100" dist="38100" dir="2700000" algn="tl">
                    <a:srgbClr val="000000"/>
                  </a:outerShdw>
                </a:effectLst>
              </a:rPr>
              <a:pPr algn="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62</a:t>
            </a:fld>
            <a:endParaRPr lang="en-US" altLang="el-GR" sz="1400">
              <a:solidFill>
                <a:srgbClr val="FFFFFF"/>
              </a:solidFill>
              <a:effectLst>
                <a:outerShdw blurRad="38100" dist="38100" dir="2700000" algn="tl">
                  <a:srgbClr val="000000"/>
                </a:outerShdw>
              </a:effectLst>
            </a:endParaRPr>
          </a:p>
        </p:txBody>
      </p:sp>
      <p:sp>
        <p:nvSpPr>
          <p:cNvPr id="833540" name="Text Box 4"/>
          <p:cNvSpPr txBox="1">
            <a:spLocks noChangeArrowheads="1"/>
          </p:cNvSpPr>
          <p:nvPr/>
        </p:nvSpPr>
        <p:spPr bwMode="auto">
          <a:xfrm>
            <a:off x="457200" y="292100"/>
            <a:ext cx="8229600" cy="1384300"/>
          </a:xfrm>
          <a:prstGeom prst="rect">
            <a:avLst/>
          </a:prstGeom>
          <a:noFill/>
          <a:ln w="9525">
            <a:noFill/>
            <a:round/>
            <a:headEnd/>
            <a:tailEnd/>
          </a:ln>
          <a:effectLst/>
        </p:spPr>
        <p:txBody>
          <a:bodyPr anchor="ctr"/>
          <a:lstStyle/>
          <a:p>
            <a:pPr algn="ctr" defTabSz="449263" eaLnBrk="1" fontAlgn="auto" hangingPunct="1">
              <a:spcBef>
                <a:spcPts val="0"/>
              </a:spcBef>
              <a:spcAft>
                <a:spcPts val="0"/>
              </a:spcAft>
              <a:buClr>
                <a:srgbClr val="000000"/>
              </a:buClr>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4400">
                <a:solidFill>
                  <a:srgbClr val="FFFFFF"/>
                </a:solidFill>
                <a:effectLst>
                  <a:outerShdw blurRad="38100" dist="38100" dir="2700000" algn="tl">
                    <a:srgbClr val="000000"/>
                  </a:outerShdw>
                </a:effectLst>
                <a:latin typeface="Tahoma" pitchFamily="32" charset="0"/>
                <a:cs typeface="+mn-cs"/>
              </a:rPr>
              <a:t>Λογιστική του εκμισθωτή</a:t>
            </a:r>
          </a:p>
        </p:txBody>
      </p:sp>
      <p:sp>
        <p:nvSpPr>
          <p:cNvPr id="833541" name="Text Box 5"/>
          <p:cNvSpPr txBox="1">
            <a:spLocks noChangeArrowheads="1"/>
          </p:cNvSpPr>
          <p:nvPr/>
        </p:nvSpPr>
        <p:spPr bwMode="auto">
          <a:xfrm>
            <a:off x="457200" y="1905000"/>
            <a:ext cx="8229600" cy="4114800"/>
          </a:xfrm>
          <a:prstGeom prst="rect">
            <a:avLst/>
          </a:prstGeom>
          <a:noFill/>
          <a:ln w="9525">
            <a:noFill/>
            <a:round/>
            <a:headEnd/>
            <a:tailEnd/>
          </a:ln>
          <a:effectLst/>
        </p:spPr>
        <p:txBody>
          <a:bodyPr/>
          <a:lstStyle/>
          <a:p>
            <a:pPr marL="341313" indent="-341313" defTabSz="449263" eaLnBrk="1" fontAlgn="auto" hangingPunct="1">
              <a:spcBef>
                <a:spcPts val="8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200">
                <a:solidFill>
                  <a:srgbClr val="FFFFFF"/>
                </a:solidFill>
                <a:effectLst>
                  <a:outerShdw blurRad="38100" dist="38100" dir="2700000" algn="tl">
                    <a:srgbClr val="000000"/>
                  </a:outerShdw>
                </a:effectLst>
                <a:latin typeface="Tahoma" pitchFamily="32" charset="0"/>
                <a:cs typeface="+mn-cs"/>
              </a:rPr>
              <a:t>Ο εκμισθωτής που είναι κατασκευαστής ή έμπορος έχει κέρδος ή ζημιά πώλησης σύμφωνα με τη διαδικασία πώλησης </a:t>
            </a:r>
          </a:p>
          <a:p>
            <a:pPr marL="341313" indent="-341313" defTabSz="449263" eaLnBrk="1" fontAlgn="auto" hangingPunct="1">
              <a:spcBef>
                <a:spcPts val="800"/>
              </a:spcBef>
              <a:spcAft>
                <a:spcPts val="0"/>
              </a:spcAft>
              <a:buClr>
                <a:srgbClr val="FFCC00"/>
              </a:buClr>
              <a:buSzPct val="120000"/>
              <a:buFont typeface="Tahoma" pitchFamily="32"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200">
                <a:solidFill>
                  <a:srgbClr val="FFFFFF"/>
                </a:solidFill>
                <a:effectLst>
                  <a:outerShdw blurRad="38100" dist="38100" dir="2700000" algn="tl">
                    <a:srgbClr val="000000"/>
                  </a:outerShdw>
                </a:effectLst>
                <a:latin typeface="Tahoma" pitchFamily="32" charset="0"/>
                <a:cs typeface="+mn-cs"/>
              </a:rPr>
              <a:t>Εάν ειδικά υπάρχουν χαμηλά επιτόκια</a:t>
            </a:r>
            <a:r>
              <a:rPr lang="en-GB" sz="3200">
                <a:solidFill>
                  <a:srgbClr val="FFFFFF"/>
                </a:solidFill>
                <a:effectLst>
                  <a:outerShdw blurRad="38100" dist="38100" dir="2700000" algn="tl">
                    <a:srgbClr val="000000"/>
                  </a:outerShdw>
                </a:effectLst>
                <a:latin typeface="Tahoma" pitchFamily="32" charset="0"/>
                <a:cs typeface="+mn-cs"/>
              </a:rPr>
              <a:t> </a:t>
            </a:r>
            <a:r>
              <a:rPr lang="en-GB" sz="3200">
                <a:solidFill>
                  <a:srgbClr val="66FF33"/>
                </a:solidFill>
                <a:effectLst>
                  <a:outerShdw blurRad="38100" dist="38100" dir="2700000" algn="tl">
                    <a:srgbClr val="000000"/>
                  </a:outerShdw>
                </a:effectLst>
                <a:latin typeface="Monotype Sorts" charset="2"/>
                <a:cs typeface="+mn-cs"/>
              </a:rPr>
              <a:t></a:t>
            </a:r>
            <a:r>
              <a:rPr lang="en-GB" sz="3200">
                <a:solidFill>
                  <a:srgbClr val="FFFFFF"/>
                </a:solidFill>
                <a:effectLst>
                  <a:outerShdw blurRad="38100" dist="38100" dir="2700000" algn="tl">
                    <a:srgbClr val="000000"/>
                  </a:outerShdw>
                </a:effectLst>
                <a:latin typeface="Tahoma" pitchFamily="32" charset="0"/>
                <a:cs typeface="+mn-cs"/>
              </a:rPr>
              <a:t> </a:t>
            </a:r>
            <a:r>
              <a:rPr lang="el-GR" sz="3200">
                <a:solidFill>
                  <a:srgbClr val="FFFFFF"/>
                </a:solidFill>
                <a:effectLst>
                  <a:outerShdw blurRad="38100" dist="38100" dir="2700000" algn="tl">
                    <a:srgbClr val="000000"/>
                  </a:outerShdw>
                </a:effectLst>
                <a:latin typeface="Tahoma" pitchFamily="32" charset="0"/>
                <a:cs typeface="+mn-cs"/>
              </a:rPr>
              <a:t>εφαρμόζονται τα επιτόκια της αγοράς</a:t>
            </a:r>
          </a:p>
        </p:txBody>
      </p:sp>
      <p:grpSp>
        <p:nvGrpSpPr>
          <p:cNvPr id="128006" name="Group 6"/>
          <p:cNvGrpSpPr>
            <a:grpSpLocks/>
          </p:cNvGrpSpPr>
          <p:nvPr/>
        </p:nvGrpSpPr>
        <p:grpSpPr bwMode="auto">
          <a:xfrm>
            <a:off x="185738" y="219075"/>
            <a:ext cx="1489075" cy="922338"/>
            <a:chOff x="117" y="138"/>
            <a:chExt cx="938" cy="581"/>
          </a:xfrm>
        </p:grpSpPr>
        <p:graphicFrame>
          <p:nvGraphicFramePr>
            <p:cNvPr id="128007" name="Object 7"/>
            <p:cNvGraphicFramePr>
              <a:graphicFrameLocks noChangeAspect="1"/>
            </p:cNvGraphicFramePr>
            <p:nvPr/>
          </p:nvGraphicFramePr>
          <p:xfrm>
            <a:off x="117" y="138"/>
            <a:ext cx="939" cy="582"/>
          </p:xfrm>
          <a:graphic>
            <a:graphicData uri="http://schemas.openxmlformats.org/presentationml/2006/ole">
              <mc:AlternateContent xmlns:mc="http://schemas.openxmlformats.org/markup-compatibility/2006">
                <mc:Choice xmlns:v="urn:schemas-microsoft-com:vml" Requires="v">
                  <p:oleObj spid="_x0000_s128009" r:id="rId4" imgW="1960360" imgH="1960360" progId="">
                    <p:embed/>
                  </p:oleObj>
                </mc:Choice>
                <mc:Fallback>
                  <p:oleObj r:id="rId4" imgW="1960360" imgH="1960360" progId="">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 y="138"/>
                          <a:ext cx="939" cy="582"/>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128008" name="Rectangle 8"/>
            <p:cNvSpPr>
              <a:spLocks noChangeArrowheads="1"/>
            </p:cNvSpPr>
            <p:nvPr/>
          </p:nvSpPr>
          <p:spPr bwMode="auto">
            <a:xfrm>
              <a:off x="249" y="185"/>
              <a:ext cx="674" cy="286"/>
            </a:xfrm>
            <a:prstGeom prst="rect">
              <a:avLst/>
            </a:prstGeom>
            <a:noFill/>
            <a:ln w="9525">
              <a:noFill/>
              <a:round/>
              <a:headEnd/>
              <a:tailEnd/>
            </a:ln>
          </p:spPr>
          <p:txBody>
            <a:bodyPr wrap="none" lIns="90360" tIns="44280" rIns="90360" bIns="44280">
              <a:spAutoFit/>
            </a:bodyPr>
            <a:lstStyle/>
            <a:p>
              <a:pPr defTabSz="449263" eaLnBrk="1" hangingPunct="1">
                <a:buClr>
                  <a:srgbClr val="000000"/>
                </a:buClr>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altLang="el-GR" sz="2400" b="1">
                  <a:solidFill>
                    <a:srgbClr val="FFFFFF"/>
                  </a:solidFill>
                  <a:latin typeface="Times New Roman" pitchFamily="18" charset="0"/>
                </a:rPr>
                <a:t>IAS 17</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0" y="228600"/>
            <a:ext cx="8510588" cy="1325563"/>
          </a:xfrm>
        </p:spPr>
        <p:txBody>
          <a:bodyPr/>
          <a:lstStyle/>
          <a:p>
            <a:pPr eaLnBrk="1" hangingPunct="1">
              <a:defRPr/>
            </a:pPr>
            <a:r>
              <a:rPr lang="el-GR" altLang="el-GR" sz="3200" b="1" smtClean="0"/>
              <a:t>ΤΑΜΕΙΑΚΕΣ ΡΟΕΣ ΑΠΟ ΕΠΕΝΔΥΤΙΚΕΣ ΔΡΑΣΤΗΡΙΟΤΗΤΕΣ</a:t>
            </a:r>
          </a:p>
        </p:txBody>
      </p:sp>
      <p:sp>
        <p:nvSpPr>
          <p:cNvPr id="35843" name="Rectangle 3"/>
          <p:cNvSpPr>
            <a:spLocks noGrp="1" noChangeArrowheads="1"/>
          </p:cNvSpPr>
          <p:nvPr>
            <p:ph type="body" idx="4294967295"/>
          </p:nvPr>
        </p:nvSpPr>
        <p:spPr>
          <a:xfrm>
            <a:off x="0" y="1676400"/>
            <a:ext cx="8540750" cy="4422775"/>
          </a:xfrm>
        </p:spPr>
        <p:txBody>
          <a:bodyPr/>
          <a:lstStyle/>
          <a:p>
            <a:pPr eaLnBrk="1" hangingPunct="1">
              <a:defRPr/>
            </a:pPr>
            <a:endParaRPr lang="el-GR" altLang="el-GR" sz="2800" smtClean="0"/>
          </a:p>
          <a:p>
            <a:pPr eaLnBrk="1" hangingPunct="1">
              <a:buFont typeface="Wingdings" pitchFamily="2" charset="2"/>
              <a:buNone/>
              <a:defRPr/>
            </a:pPr>
            <a:r>
              <a:rPr lang="el-GR" altLang="el-GR" sz="2800" smtClean="0"/>
              <a:t>	ΠΕΡΙΛΑΜΒΑΝΟΥΝ ΑΓΟΡΕΣ ΚΑΙ ΠΩΛΗΣΕΙΣ ΠΑΓΙΩΝ ΚΑΙ ΕΠΕΝΔΥΣΕΩΝ </a:t>
            </a:r>
          </a:p>
          <a:p>
            <a:pPr eaLnBrk="1" hangingPunct="1">
              <a:buFont typeface="Wingdings" pitchFamily="2" charset="2"/>
              <a:buNone/>
              <a:defRPr/>
            </a:pPr>
            <a:endParaRPr lang="el-GR" altLang="el-GR" sz="2800" smtClean="0"/>
          </a:p>
          <a:p>
            <a:pPr eaLnBrk="1" hangingPunct="1">
              <a:defRPr/>
            </a:pPr>
            <a:r>
              <a:rPr lang="el-GR" altLang="el-GR" sz="2800" b="1" smtClean="0"/>
              <a:t>ΕΙΣΡΟΕΣ</a:t>
            </a:r>
            <a:endParaRPr lang="el-GR" altLang="el-GR" sz="2800" smtClean="0"/>
          </a:p>
          <a:p>
            <a:pPr lvl="1" eaLnBrk="1" hangingPunct="1">
              <a:defRPr/>
            </a:pPr>
            <a:r>
              <a:rPr lang="el-GR" altLang="el-GR" sz="2400" smtClean="0"/>
              <a:t>ΕΙΣΠΡΑΞΕΙΣ ΑΠΟ ΠΩΛΗΣΕΙΣ ΠΑΓΙΩΝ</a:t>
            </a:r>
          </a:p>
          <a:p>
            <a:pPr lvl="1" eaLnBrk="1" hangingPunct="1">
              <a:defRPr/>
            </a:pPr>
            <a:r>
              <a:rPr lang="el-GR" altLang="el-GR" sz="2400" smtClean="0"/>
              <a:t>ΕΙΣΠΡΑΞΕΙΣ ΑΠΟ ΠΩΛΗΣΕΙΣ ΕΠΕΝΔΥΣΕΩΝ</a:t>
            </a:r>
          </a:p>
          <a:p>
            <a:pPr lvl="1" eaLnBrk="1" hangingPunct="1">
              <a:defRPr/>
            </a:pPr>
            <a:r>
              <a:rPr lang="el-GR" altLang="el-GR" sz="2400" smtClean="0"/>
              <a:t>ΕΙΣΠΡΑΞΕΙΣ ΧΡΕΟΛΥΣΙΩΝ ΧΟΡΗΓΗΘΕΝΤΩΝ ΔΑΝΕΙΩΝ</a:t>
            </a:r>
          </a:p>
          <a:p>
            <a:pPr eaLnBrk="1" hangingPunct="1">
              <a:defRPr/>
            </a:pPr>
            <a:endParaRPr lang="el-GR" altLang="el-GR"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917575" y="0"/>
            <a:ext cx="8226425" cy="1143000"/>
          </a:xfrm>
        </p:spPr>
        <p:txBody>
          <a:bodyPr/>
          <a:lstStyle/>
          <a:p>
            <a:pPr eaLnBrk="1" hangingPunct="1">
              <a:defRPr/>
            </a:pPr>
            <a:r>
              <a:rPr lang="el-GR" altLang="el-GR" sz="3200" b="1" smtClean="0"/>
              <a:t>ΤΑΜΕΙΑΚΕΣ ΡΟΕΣ ΑΠΟ ΕΠΕΝΔΥΤΙΚΕΣ ΔΡΑΣΤΗΡΙΟΤΗΤΕΣ</a:t>
            </a:r>
          </a:p>
        </p:txBody>
      </p:sp>
      <p:sp>
        <p:nvSpPr>
          <p:cNvPr id="36867" name="Rectangle 3"/>
          <p:cNvSpPr>
            <a:spLocks noGrp="1" noChangeArrowheads="1"/>
          </p:cNvSpPr>
          <p:nvPr>
            <p:ph type="body" idx="4294967295"/>
          </p:nvPr>
        </p:nvSpPr>
        <p:spPr>
          <a:xfrm>
            <a:off x="0" y="1125538"/>
            <a:ext cx="8226425" cy="5399087"/>
          </a:xfrm>
        </p:spPr>
        <p:txBody>
          <a:bodyPr/>
          <a:lstStyle/>
          <a:p>
            <a:pPr marL="609600" indent="-609600" eaLnBrk="1" hangingPunct="1">
              <a:lnSpc>
                <a:spcPct val="80000"/>
              </a:lnSpc>
              <a:defRPr/>
            </a:pPr>
            <a:r>
              <a:rPr lang="el-GR" altLang="el-GR" sz="2300" b="1" smtClean="0"/>
              <a:t>ΕΚΡΟΕΣ</a:t>
            </a:r>
            <a:endParaRPr lang="el-GR" altLang="el-GR" sz="2300" smtClean="0"/>
          </a:p>
          <a:p>
            <a:pPr marL="990600" lvl="1" indent="-533400" eaLnBrk="1" hangingPunct="1">
              <a:lnSpc>
                <a:spcPct val="80000"/>
              </a:lnSpc>
              <a:defRPr/>
            </a:pPr>
            <a:r>
              <a:rPr lang="el-GR" altLang="el-GR" sz="2300" smtClean="0"/>
              <a:t>Πληρωμές για αγορές παγίων</a:t>
            </a:r>
          </a:p>
          <a:p>
            <a:pPr marL="990600" lvl="1" indent="-533400" eaLnBrk="1" hangingPunct="1">
              <a:lnSpc>
                <a:spcPct val="80000"/>
              </a:lnSpc>
              <a:defRPr/>
            </a:pPr>
            <a:r>
              <a:rPr lang="el-GR" altLang="el-GR" sz="2300" smtClean="0"/>
              <a:t>Πληρωμές για αγορές επενδύσεων</a:t>
            </a:r>
          </a:p>
          <a:p>
            <a:pPr marL="990600" lvl="1" indent="-533400" eaLnBrk="1" hangingPunct="1">
              <a:lnSpc>
                <a:spcPct val="80000"/>
              </a:lnSpc>
              <a:defRPr/>
            </a:pPr>
            <a:r>
              <a:rPr lang="el-GR" altLang="el-GR" sz="2300" smtClean="0"/>
              <a:t>Χορηγήσεις δανείων</a:t>
            </a:r>
          </a:p>
          <a:p>
            <a:pPr marL="990600" lvl="1" indent="-533400" eaLnBrk="1" hangingPunct="1">
              <a:lnSpc>
                <a:spcPct val="80000"/>
              </a:lnSpc>
              <a:defRPr/>
            </a:pPr>
            <a:r>
              <a:rPr lang="el-GR" altLang="el-GR" sz="2300" smtClean="0"/>
              <a:t>Προκαταβολές για αγορές παγίων</a:t>
            </a:r>
          </a:p>
          <a:p>
            <a:pPr marL="990600" lvl="1" indent="-533400" eaLnBrk="1" hangingPunct="1">
              <a:lnSpc>
                <a:spcPct val="80000"/>
              </a:lnSpc>
              <a:defRPr/>
            </a:pPr>
            <a:r>
              <a:rPr lang="el-GR" altLang="el-GR" sz="2300" smtClean="0"/>
              <a:t>Πληρωµές για την απόκτηση ενσώµατων ακινητοποιήσεων, άυλων παγίων στοιχείων και λοιπών µακροπροθέσµων περιουσιακών στοιχείων. Αυτές οι πληρωµές συµπεριλαµβάνουν και εκείνες που σχετίζονται µε παγιωµένες δαπάνες αναπτύξεως και ιδιοκατασκευαζόµενες ενσώµατες ακινητοποιήσεις.</a:t>
            </a:r>
          </a:p>
          <a:p>
            <a:pPr marL="990600" lvl="1" indent="-533400" eaLnBrk="1" hangingPunct="1">
              <a:lnSpc>
                <a:spcPct val="80000"/>
              </a:lnSpc>
              <a:defRPr/>
            </a:pPr>
            <a:r>
              <a:rPr lang="el-GR" altLang="el-GR" sz="2300" smtClean="0"/>
              <a:t>Πληρωµές για την απόκτηση συµµετοχών στο κεφάλαιο άλλων επιχειρήσεων, χρεωστικών οµολόγων άλλων επιχειρήσεων, καθώς και δικαιωµάτων σε κοινοπραξίες (άλλες εκτός από πληρωµές για χρηµατοπιστωτικά µέσα που θεωρούνται ως ταµιακά ισοδύναµα ή για εκείνα που κατέχονται για ανταλλαγή ή µεταπώληση).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idx="4294967295"/>
          </p:nvPr>
        </p:nvSpPr>
        <p:spPr>
          <a:xfrm>
            <a:off x="0" y="228600"/>
            <a:ext cx="8510588" cy="1325563"/>
          </a:xfrm>
        </p:spPr>
        <p:txBody>
          <a:bodyPr>
            <a:normAutofit/>
          </a:bodyPr>
          <a:lstStyle/>
          <a:p>
            <a:pPr eaLnBrk="1" hangingPunct="1">
              <a:defRPr/>
            </a:pPr>
            <a:r>
              <a:rPr lang="el-GR" altLang="el-GR" sz="3600" smtClean="0"/>
              <a:t>Εκροές από επενδυτικές δραστηριότητες</a:t>
            </a:r>
          </a:p>
        </p:txBody>
      </p:sp>
      <p:sp>
        <p:nvSpPr>
          <p:cNvPr id="37891" name="Rectangle 3"/>
          <p:cNvSpPr>
            <a:spLocks noGrp="1" noChangeArrowheads="1"/>
          </p:cNvSpPr>
          <p:nvPr>
            <p:ph type="body" idx="4294967295"/>
          </p:nvPr>
        </p:nvSpPr>
        <p:spPr>
          <a:xfrm>
            <a:off x="0" y="1676400"/>
            <a:ext cx="8540750" cy="4422775"/>
          </a:xfrm>
        </p:spPr>
        <p:txBody>
          <a:bodyPr/>
          <a:lstStyle/>
          <a:p>
            <a:pPr eaLnBrk="1" hangingPunct="1">
              <a:lnSpc>
                <a:spcPct val="80000"/>
              </a:lnSpc>
              <a:defRPr/>
            </a:pPr>
            <a:r>
              <a:rPr lang="el-GR" altLang="el-GR" sz="2800" smtClean="0"/>
              <a:t>Ταμιακές προκαταβολές και δάνεια που δίδονται σε τρίτους (εξαιρούνται οι προκαταβολές και δάνεια που δίδονται από ένα χρηματοπιστωτικό ίδρυμα) τοις μετρητοίς για συμβόλαια μελλοντικής εκπλήρωσης και</a:t>
            </a:r>
          </a:p>
          <a:p>
            <a:pPr eaLnBrk="1" hangingPunct="1">
              <a:lnSpc>
                <a:spcPct val="80000"/>
              </a:lnSpc>
              <a:defRPr/>
            </a:pPr>
            <a:r>
              <a:rPr lang="el-GR" altLang="el-GR" sz="2800" smtClean="0"/>
              <a:t>προθεσμιακές συμβάσεις, για συμβάσεις δικαιωμάτων προαίρεσης (options) και συμβάσεις ανταλλαγών (swaps), εκτός αν οι συμβάσεις κατέχονται για συναλλακτικούς ή εμπορικούς σκοπούς, ή οι πληρωμές τοις μετρητοίς κατατάσσονται στις χρηματοοικονομικές δραστηριότητες.</a:t>
            </a:r>
          </a:p>
          <a:p>
            <a:pPr eaLnBrk="1" hangingPunct="1">
              <a:lnSpc>
                <a:spcPct val="80000"/>
              </a:lnSpc>
              <a:defRPr/>
            </a:pPr>
            <a:endParaRPr lang="el-GR" altLang="el-GR" sz="28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8776</Words>
  <Application>Microsoft Office PowerPoint</Application>
  <PresentationFormat>Προβολή στην οθόνη (4:3)</PresentationFormat>
  <Paragraphs>777</Paragraphs>
  <Slides>62</Slides>
  <Notes>62</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62</vt:i4>
      </vt:variant>
    </vt:vector>
  </HeadingPairs>
  <TitlesOfParts>
    <vt:vector size="64" baseType="lpstr">
      <vt:lpstr>Θέμα του Office</vt:lpstr>
      <vt:lpstr>Clip</vt:lpstr>
      <vt:lpstr>Διεθνή Λογιστικά Πρότυπα</vt:lpstr>
      <vt:lpstr>IAS 7  Κατάσταση ταμειακών ροών </vt:lpstr>
      <vt:lpstr>ΚΑΤΑΣΤΑΣΗ ΤΑΜΕΙΑΚΩΝ ΡΟΩΝ </vt:lpstr>
      <vt:lpstr>ΤΑΜΕΙΑΚΕΣ ΡΟΕΣ ΑΠO ΛΕΙΤΟΥΡΓΙΚΕΣ ΔΡΑΣΤΗΡΙΟΤΗΤΕΣ </vt:lpstr>
      <vt:lpstr>ΤΑΜΕΙΑΚΕΣ ΡΟΕΣ ΑΠΟ ΛΕΙΤΟΥΡΓΙΚΕΣ ΔΡΑΣΤΗΡΙΟΤΗΤΕΣ </vt:lpstr>
      <vt:lpstr>ΤΑΜΕΙΑΚΕΣ ΡΟΕΣ ΑΠΟ ΛΕΙΤΟΥΡΓΙΚΕΣ ΔΡΑΣΤΗΡΙΟΤΗΤΕΣ </vt:lpstr>
      <vt:lpstr>ΤΑΜΕΙΑΚΕΣ ΡΟΕΣ ΑΠΟ ΕΠΕΝΔΥΤΙΚΕΣ ΔΡΑΣΤΗΡΙΟΤΗΤΕΣ</vt:lpstr>
      <vt:lpstr>ΤΑΜΕΙΑΚΕΣ ΡΟΕΣ ΑΠΟ ΕΠΕΝΔΥΤΙΚΕΣ ΔΡΑΣΤΗΡΙΟΤΗΤΕΣ</vt:lpstr>
      <vt:lpstr>Εκροές από επενδυτικές δραστηριότητες</vt:lpstr>
      <vt:lpstr>ΤΑΜΕΙΑΚΕΣ ΡΟΕΣ ΑΠΟ ΧΡΗΜΑΤΟΟΙΚΟΝΟΜΙΚΕΣ ΔΡΑΣΤΗΡΙΟΤΗΤΕΣ</vt:lpstr>
      <vt:lpstr>ΤΑΜΕΙΑΚΕΣ ΡΟΕΣ ΑΠΟ ΧΡΗΜΑΤΟΟΙΚΟΝΟΜΙΚΕΣ ΔΡΑΣΤΗΡΙΟΤΗΤΕΣ</vt:lpstr>
      <vt:lpstr>Εισροές από χρηματοοικονομικές δραστηριότητες</vt:lpstr>
      <vt:lpstr>ΤΑΜΕΙΑΚΕΣ ΡΟΕΣ ΑΠΟ ΧΡΗΜΑΤΟΟΙΚΟΝΟΜΙΚΕΣ ΔΡΑΣΤΗΡΙΟΤΗΤΕΣ</vt:lpstr>
      <vt:lpstr>Κατάσταση Ταμειακών Ροών</vt:lpstr>
      <vt:lpstr>ΔΙΕΘΝΕΣ ΛΟΓΙΣΤΙΚΟ ΠΡΟΤΥΠΟ 38</vt:lpstr>
      <vt:lpstr>ΟΡΙΣΜΟΙ</vt:lpstr>
      <vt:lpstr>Αναγνώριση</vt:lpstr>
      <vt:lpstr>Περίληψη</vt:lpstr>
      <vt:lpstr>Αρχική Καταχώρηση</vt:lpstr>
      <vt:lpstr>Μεταγενέστερη αποτίμηση</vt:lpstr>
      <vt:lpstr>ΔΙΕΘΝΕΣ ΛΟΓΙΣΤΙΚΟ ΠΡΟΤΥΠΟ 12</vt:lpstr>
      <vt:lpstr>ΔΛΠ 12</vt:lpstr>
      <vt:lpstr>ΔΛΠ 12</vt:lpstr>
      <vt:lpstr>Παρουσίαση του PowerPoint</vt:lpstr>
      <vt:lpstr>Παρουσίαση του PowerPoint</vt:lpstr>
      <vt:lpstr>Παρουσίαση του PowerPoint</vt:lpstr>
      <vt:lpstr>Αποσβέσιμα ενσώματα πάγια </vt:lpstr>
      <vt:lpstr>IAS 2  Αποθέματα </vt:lpstr>
      <vt:lpstr>  Κόστος των αποθεμάτων</vt:lpstr>
      <vt:lpstr>  Κόστος των αποθεμάτων </vt:lpstr>
      <vt:lpstr>  Μέτρηση κόστους </vt:lpstr>
      <vt:lpstr>IAS 37 Προβλέψεις, Ενδεχόμενες υποχρεώσεις και απαιτήσεις</vt:lpstr>
      <vt:lpstr>Πρόβλεψη</vt:lpstr>
      <vt:lpstr>Ορισμοί</vt:lpstr>
      <vt:lpstr>Ορισμοί</vt:lpstr>
      <vt:lpstr>Ορισμοί</vt:lpstr>
      <vt:lpstr>Κυριότερες προβλέψεις στη χώρα μας</vt:lpstr>
      <vt:lpstr>Κυριότερες προβλέψεις στη χώρα μας</vt:lpstr>
      <vt:lpstr>Πρόβλεψη ή ενδεχόμενη υποχρέωση</vt:lpstr>
      <vt:lpstr>IAS 16  Ακίνητα, Πάγια και Εξοπλισμός</vt:lpstr>
      <vt:lpstr> Αναγνώριση</vt:lpstr>
      <vt:lpstr> Αρχική καταχώρηση</vt:lpstr>
      <vt:lpstr>Παραδείγματα άμεσα επιρριπτόμενων εξόδων</vt:lpstr>
      <vt:lpstr>Παραδείγματα στοιχείων που δεν προσαυξάνουν το κόστος των ενσώματων παγίων</vt:lpstr>
      <vt:lpstr> Μεταγενέστερες δαπάνες</vt:lpstr>
      <vt:lpstr>Μεταγενέστερη αποτίμηση</vt:lpstr>
      <vt:lpstr>Μεταγενέστερη Αποτίμηση</vt:lpstr>
      <vt:lpstr>Λογιστική αναπροσαρμοσμένης αξίας</vt:lpstr>
      <vt:lpstr>Μεταγενέστερη αποτίμηση</vt:lpstr>
      <vt:lpstr>Αποσβέσεις</vt:lpstr>
      <vt:lpstr>IAS 17 Λήζινγκ</vt:lpstr>
      <vt:lpstr>Ορισμοί</vt:lpstr>
      <vt:lpstr>Λογιστικά θέματα</vt:lpstr>
      <vt:lpstr>Ορισμός</vt:lpstr>
      <vt:lpstr>Ορισμός</vt:lpstr>
      <vt:lpstr>Χρηματοδοτική Μίσθωση </vt:lpstr>
      <vt:lpstr>Χρηματοδοτική Μίσθωση</vt:lpstr>
      <vt:lpstr>Λειτουργική Μίσθωση</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Διεθνή Λογιστικά Πρότυπα</dc:title>
  <dc:creator>Windows User</dc:creator>
  <cp:lastModifiedBy>Admin</cp:lastModifiedBy>
  <cp:revision>4</cp:revision>
  <dcterms:created xsi:type="dcterms:W3CDTF">2013-03-04T13:18:56Z</dcterms:created>
  <dcterms:modified xsi:type="dcterms:W3CDTF">2017-05-30T10:11:53Z</dcterms:modified>
</cp:coreProperties>
</file>