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83" r:id="rId8"/>
    <p:sldId id="284" r:id="rId9"/>
    <p:sldId id="286" r:id="rId10"/>
    <p:sldId id="288" r:id="rId11"/>
    <p:sldId id="287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85" r:id="rId25"/>
    <p:sldId id="274" r:id="rId26"/>
    <p:sldId id="275" r:id="rId27"/>
    <p:sldId id="276" r:id="rId28"/>
    <p:sldId id="277" r:id="rId29"/>
    <p:sldId id="278" r:id="rId30"/>
    <p:sldId id="289" r:id="rId31"/>
    <p:sldId id="290" r:id="rId32"/>
    <p:sldId id="279" r:id="rId33"/>
    <p:sldId id="280" r:id="rId34"/>
    <p:sldId id="281" r:id="rId35"/>
    <p:sldId id="282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76B8C-713E-4A2C-B951-3DC70511B1D5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68633-AC5C-4FDC-AC29-340C690606A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22</a:t>
            </a:fld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23</a:t>
            </a:fld>
            <a:endParaRPr 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26</a:t>
            </a:fld>
            <a:endParaRPr lang="el-G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27</a:t>
            </a:fld>
            <a:endParaRPr lang="el-G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28</a:t>
            </a:fld>
            <a:endParaRPr lang="el-G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29</a:t>
            </a:fld>
            <a:endParaRPr lang="el-G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32</a:t>
            </a:fld>
            <a:endParaRPr lang="el-G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33</a:t>
            </a:fld>
            <a:endParaRPr lang="el-G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34</a:t>
            </a:fld>
            <a:endParaRPr lang="el-G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35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8633-AC5C-4FDC-AC29-340C690606A8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71C98C-6234-45BC-8450-B457339906D0}" type="datetimeFigureOut">
              <a:rPr lang="el-GR" smtClean="0"/>
              <a:pPr/>
              <a:t>9/10/2014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F82E96-8FFA-4CAC-BA5C-0EF37A586F34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ancer.gov/PublishedContent/MediaLinks/758385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362456"/>
          </a:xfrm>
        </p:spPr>
        <p:txBody>
          <a:bodyPr/>
          <a:lstStyle/>
          <a:p>
            <a:r>
              <a:rPr lang="el-GR" sz="3200" dirty="0" smtClean="0"/>
              <a:t>ΜΕΤΑΒΟΛΕΣ ΤΗΣ ΦΥΣΙΟΛΟΓΙΑΣ ΣΤΗΝ ΚΥΗΣΗ</a:t>
            </a:r>
            <a:br>
              <a:rPr lang="el-GR" sz="3200" dirty="0" smtClean="0"/>
            </a:br>
            <a:r>
              <a:rPr lang="el-GR" sz="3200" dirty="0" smtClean="0"/>
              <a:t>ΟΜΟΙΟΣΤΑΣΗ ΥΓΡΩΝ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467544" y="3789040"/>
            <a:ext cx="8146104" cy="223224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ΚΑΤΑΚΡΑΤΗΣΗ ΥΓΡΩΝ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ΠΕΡΙΣΣΟΤΕΡΟ ΤΟΥ ΕΞΩΚΥΤΤΑΡΙΟΥ ΥΓΡΟΥ-ΙΔΙΩΣ ΤΟΥ ΠΛΑΣΜΑΤΟΣ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ΑΠΌ 3 ΛΙΤΡΑ--- 4,5 ΣΤΗΝ ΚΥΗΣΗ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ΑΥΞΗΣΗ ΚΑΡΔΙΑΚΗΣ ΠΑΡΟΧΗΣ+ΝΕΦΡΙΚΗΣ</a:t>
            </a:r>
          </a:p>
          <a:p>
            <a:pPr>
              <a:buFont typeface="Arial" pitchFamily="34" charset="0"/>
              <a:buChar char="•"/>
            </a:pPr>
            <a:endParaRPr lang="el-GR" dirty="0" smtClean="0"/>
          </a:p>
          <a:p>
            <a:endParaRPr lang="el-GR" dirty="0" smtClean="0"/>
          </a:p>
          <a:p>
            <a:pPr>
              <a:buFont typeface="Arial" pitchFamily="34" charset="0"/>
              <a:buChar char="•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astrointestinal (digestive) system anatomy; shows esophagus, liver, stomach, large intestine, and small intestine.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785794"/>
            <a:ext cx="4167333" cy="5685389"/>
          </a:xfrm>
          <a:prstGeom prst="rect">
            <a:avLst/>
          </a:prstGeom>
          <a:noFill/>
        </p:spPr>
      </p:pic>
      <p:pic>
        <p:nvPicPr>
          <p:cNvPr id="1028" name="Picture 4" descr="The Stomac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1928802"/>
            <a:ext cx="4667250" cy="3552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571472" y="428604"/>
            <a:ext cx="7772400" cy="1362456"/>
          </a:xfrm>
        </p:spPr>
        <p:txBody>
          <a:bodyPr/>
          <a:lstStyle/>
          <a:p>
            <a:r>
              <a:rPr lang="el-GR" dirty="0" smtClean="0"/>
              <a:t>ΑΝΤΙΜΕΤΩΠΙΣΗ</a:t>
            </a:r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571472" y="2143116"/>
            <a:ext cx="7731280" cy="421484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ΑΝΑΣΗΚΩΣΗ ΑΝΩ ΜΙΣΟΥ ΚΡΕΒΑΤΙΟΥ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ΑΠΟΦΥΓΗ ΓΕΥΜΑΤΟΣ-ΥΓΡΩΝ 3 ΩΡΕΣ ΠΡΟ ΚΑΤΑΚΛΙΣΗΣ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ΑΠΟΦΥΓΗ ΚΑΠΝΙΣΜΑΤΟΣ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ΑΠΟΦΥΓΗ ΚΑΦΕ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ΑΠΟΦΥΓΗ ΣΟΚΟΛΑΤΑΣ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720080"/>
          </a:xfrm>
        </p:spPr>
        <p:txBody>
          <a:bodyPr/>
          <a:lstStyle/>
          <a:p>
            <a:r>
              <a:rPr lang="el-GR" sz="3200" dirty="0" smtClean="0"/>
              <a:t>ΜΗΤΡΑ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9552" y="1628800"/>
            <a:ext cx="7992888" cy="288032"/>
          </a:xfrm>
        </p:spPr>
        <p:txBody>
          <a:bodyPr>
            <a:normAutofit fontScale="70000" lnSpcReduction="20000"/>
          </a:bodyPr>
          <a:lstStyle/>
          <a:p>
            <a:endParaRPr lang="el-GR" dirty="0"/>
          </a:p>
        </p:txBody>
      </p:sp>
      <p:pic>
        <p:nvPicPr>
          <p:cNvPr id="2050" name="Picture 2" descr="http://www.nlm.nih.gov/medlineplus/ency/images/ency/fullsize/1926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93658" y="1988840"/>
            <a:ext cx="5760640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anatomytopics.files.wordpress.com/2008/12/blood-supply-uterus-vagina-ovary-uterine-tub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700808"/>
            <a:ext cx="6638925" cy="4972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www.darius.it/img/surgery/uterus-high-resolu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196752"/>
            <a:ext cx="7315200" cy="548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72400" cy="1362456"/>
          </a:xfrm>
        </p:spPr>
        <p:txBody>
          <a:bodyPr/>
          <a:lstStyle/>
          <a:p>
            <a:r>
              <a:rPr lang="el-GR" dirty="0" smtClean="0"/>
              <a:t>ΤΟΙΧΩΜΑ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ΛΕΠΤΗ ΕΣΩΤΕΡΙΚΗ ΣΤΟΙΒΑΔΑ ΚΥΚΛΟΤΕΡΩΝ ΜΙ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ΠΑΧΥΤΕΡΗ ΚΕΝΤΡΙΚΗ ΔΙΑΠΛΕΚΟΜΕΝΩΝ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ΛΕΠΤΗ ΕΞΩΤΕΡΙΚΗ ΕΠΙΜΗΚΩΝ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362456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8146104" cy="403670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Η Ε2+ΠΡΓ ΔΙΕΓΕΙΡΟΥΝ ΥΠΕΡΠΛΑΣΙΑ+ΥΠΕΡΤΡΟΦΙΑ(ΕΩΣ 15 ΦΟΡΕΣ) ΣΤΗΝ ΚΥΗΣΗ(ΚΑΙ ΣΤΗΝ ΕΚΤΟΠΗ)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50ΓΡ– 1000ΓΡ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Η ΑΝΑΛΟΓΙΑ Μ-Σ ΙΣΤΟ ΑΥΞΑΝΕΙ ΠΡΟΣ ΤΟΝ ΠΥΘΜΕΝΑ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ΥΠΕΡΤΡΟΦΙΑ ΜΗΤΡΙΑΙΩΝ ΑΡΤΗΡΙΩΝ 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ΑΝΑΠΤΥΣΣΟΝΤΑΙ ΕΞΕΙΔΙΚΕΥΜΕΝΕΣ ΚΥΤ. ΣΥΝΔΕΣΕΙΣ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ΤΟ ΚΑΤΩΤΕΡΟ ΤΜΗΜΑ ΤΗΣ ΜΗΤΡΑΣ(ΑΝΩΤΕΡΟ ΤΡΑΧΗΛΟΥ)ΣΤΟ ΚΟΛΠΩΜΑ ΤΟΥ ΠΕΡΙΤΟΝΑΙΟΥ+ΕΠΙΠΕΔΟ ΕΣΩ ΤΡΑΧ.ΣΤΟΜΙΟΥ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936104"/>
          </a:xfrm>
        </p:spPr>
        <p:txBody>
          <a:bodyPr/>
          <a:lstStyle/>
          <a:p>
            <a:r>
              <a:rPr lang="el-GR" sz="3200" dirty="0" smtClean="0"/>
              <a:t>ΤΡΑΧΗΛΟΣ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9552" y="1916832"/>
            <a:ext cx="7772400" cy="252453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Ε2+ΠΡΓ--- ΟΙΔΗΜΑΤΩΔΗΣ+ΜΑΛΑΚΟΣ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ΑΥΞΗΣΗ ΚΥΛΙΝΔΡΙΚΟΥ ΕΠΙΘΗΛΙΟΥ--- ΕΚΤΡΟΠΙΟ(ΑΙΜΟΡΡΑΓΙΑ ΕΠΑΦΗΣ)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ΟΙΣΤΡΟΓΟΝΑ---ΚΟΛΠΙΚΟ ΕΠΙΘΗΛΙΟ ΠΑΧΥΤΕΡΟ---ΑΥΞΗΜΕΝΗ ΕΚΚΡΙΣΗ+ΠΙΟ ΟΞΙΝΟ+ΑΓΓΕΙΟΒΡΙΘΗΣ</a:t>
            </a:r>
          </a:p>
          <a:p>
            <a:endParaRPr lang="el-GR" dirty="0" smtClean="0"/>
          </a:p>
          <a:p>
            <a:pPr>
              <a:buFont typeface="Arial" pitchFamily="34" charset="0"/>
              <a:buChar char="•"/>
            </a:pPr>
            <a:endParaRPr lang="el-GR" dirty="0"/>
          </a:p>
        </p:txBody>
      </p:sp>
      <p:pic>
        <p:nvPicPr>
          <p:cNvPr id="33794" name="Picture 2" descr="http://www.tupbebekgebelik.net/urun/urun_190_45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4005064"/>
            <a:ext cx="2852936" cy="2852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362456"/>
          </a:xfrm>
        </p:spPr>
        <p:txBody>
          <a:bodyPr/>
          <a:lstStyle/>
          <a:p>
            <a:r>
              <a:rPr lang="el-GR" sz="3200" dirty="0" smtClean="0"/>
              <a:t>ΜΑΣΤΟΣ+ΠΑΡΑΓΩΓΗ ΓΑΛΑΚΤΟΣ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71600" y="2924944"/>
            <a:ext cx="7331152" cy="331236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ΛΙΠΟΣ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ΑΔΕΝΙΚΟΙ ΠΟΡΟΙ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ΑΔΕΝΙΚΕΣ ΚΥΨΕΛΕΣ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ΑΥΞΑΝΟΥΝ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ΠΡΟΛΑΚΤΙΝΗ(ΜΕ ΤΗΝ ΤΑΧΕΙΑ ΠΤΩΣΗ ΟΙΣΤΡΟΓΟΝΩΝ ΤΙΣ ΠΡΩΤΕΣ 48 ΩΡΕΣ ΑΠΌ ΤΗ ΓΕΝΝΗΣΗ,ΑΙΡΕΤΑΙ Η ΑΝΑΣΤΟΛΗ)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ΤΕΛΟΣ ΕΓΚΥΜΟΣΥΝΗΣ ΠΥΑΡ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trialsightmedia.com/exhibit_store/images/Anatomy-of-the-breas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4912" y="1196752"/>
            <a:ext cx="7297488" cy="54731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362456"/>
          </a:xfrm>
        </p:spPr>
        <p:txBody>
          <a:bodyPr/>
          <a:lstStyle/>
          <a:p>
            <a:r>
              <a:rPr lang="el-GR" sz="3200" dirty="0" smtClean="0"/>
              <a:t>ΣΥΜΒΑΛΟΥΝ ΣΤΗΝ ΚΑΤΑΚΡΑΤΗΣΗ ΥΓΡΩΝ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7544" y="3861048"/>
            <a:ext cx="8146104" cy="238052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ΚΑΤΑΚΡΑΤΗΣΗ Να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ΕΛΑΤΤΩΣΗ ΩΣΜΩΤΙΚΟΤΗΤΑΣ ΠΛΑΣΜΑΤΟΣ(ΌΧΙ ΌΜΩΣ ΤΑΧΕΙΑ ΔΙΟΥΡΗΣΗ)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ΕΛΑΤΤΩΣΗ ΟΥΔΟΥ ΔΙΨΑΣ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ΕΛΑΤΤΩΣΗ ΩΣΜΩΤΙΚΗΣ ΠΙΕΣΗΣ ΠΛΑΣΜΑΤΟΣ </a:t>
            </a:r>
          </a:p>
          <a:p>
            <a:pPr marL="457200" indent="-457200"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1362456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11560" y="3140968"/>
            <a:ext cx="7920880" cy="259228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ΠΡΩΙΜΟΣ ΣΥΧΝΟΣ ΘΗΛΑΣΜΟΣ--- ΔΙΕΓΕΙΡΕΤΑΙ Η ΠΑΡΑΓΩΓΗ ΠΡΟΣΘΙΑΣ+ΟΠΙΣΘΙΑΣ ΥΠΟΦΥΣΗΣ--- ΠΡΟΛΑΚΤΙΝΗ+ΩΚΥΤΟΚΙΝΗ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ΑΓΧΟΣ-ΦΟΒΟΣ ΜΕΙΩΝΟΥΝ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ΠΡΩΤΕΣ 2-3 ΗΜΕΡΕΣ Η ΠΡΛ ΠΡΟΑΓΕΙ ΤΗ ΔΙΟΓΚΩΣΗ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Η ΩΚΥΤΟΚΙΝΗ ΠΡΟΚΑΛΕΙ ΣΥΣΠΑΣΗ</a:t>
            </a:r>
          </a:p>
          <a:p>
            <a:pPr>
              <a:buFont typeface="Arial" pitchFamily="34" charset="0"/>
              <a:buChar char="•"/>
            </a:pP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1362456"/>
          </a:xfrm>
        </p:spPr>
        <p:txBody>
          <a:bodyPr/>
          <a:lstStyle/>
          <a:p>
            <a:r>
              <a:rPr lang="el-GR" sz="3200" dirty="0" smtClean="0"/>
              <a:t>ΟΥΡΟΠΟΙΗΤΙΚΟ 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9552" y="2852936"/>
            <a:ext cx="7704856" cy="316835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ΔΙΑΤΑΣΗ-ΣΤΑΣΗ-ΥΔΡΟΝΕΦΡΩΣΗ-ΑΝΙΟΥΣΑ ΟΥΡΟΛΟΙΜΩΞΗ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ΑΓΓΕΙΟΔΙΑΣΤΟΛΗ– ΜΕΙΩΣΗ ΑΠ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ΑΥΞΗΣΗ ΑΙΜΑΤΙΚΗΣ ΡΟΗΣ(60-75%)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ΑΥΞΗΣΗ ΣΠΕΙΡΑΜΑΤΙΚΗΣ ΔΙΗΘΗΣΗΣ(50%)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ΑΥΞΗΣΗ ΚΑΘΑΡΣΗΣ 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ΜΕΙΩΣΗ ΚΡΕΑ-ΟΥΡΙΑΣ-ΟΥΡΙΚΟΥ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1362456"/>
          </a:xfrm>
        </p:spPr>
        <p:txBody>
          <a:bodyPr/>
          <a:lstStyle/>
          <a:p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3568" y="4653136"/>
            <a:ext cx="8002088" cy="108437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ΑΥΞΗΣΗ ΟΛΙΚΗΣ ΑΠΕΚΡΙΣΗΣ ΠΡΩΤΕΙΝΗΣ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ΓΛΥΚΟΖΟΥΡΙΑ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764704"/>
          </a:xfrm>
        </p:spPr>
        <p:txBody>
          <a:bodyPr/>
          <a:lstStyle/>
          <a:p>
            <a:r>
              <a:rPr lang="el-GR" sz="3200" dirty="0" smtClean="0"/>
              <a:t>ΑΝΑΠΝΕΥΣΤΙΚΗ ΟΔΟΣ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55576" y="3573016"/>
            <a:ext cx="7619184" cy="237626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ΑΥΞΗΣΗ ΠΝΕΥΜΟΝΙΚΗΣ ΑΙΜΑΤΙΚΗΣ ΡΟΗΣ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ΑΥΞΗΣΗ ΑΝΑΠΝΕΟΜΕΝΟΥ </a:t>
            </a:r>
            <a:r>
              <a:rPr lang="el-GR" dirty="0" smtClean="0"/>
              <a:t>ΟΓΚΟΥ</a:t>
            </a:r>
            <a:r>
              <a:rPr lang="en-US" dirty="0" smtClean="0"/>
              <a:t>(</a:t>
            </a:r>
            <a:r>
              <a:rPr lang="el-GR" dirty="0" smtClean="0"/>
              <a:t>ΑΠΟ</a:t>
            </a:r>
            <a:r>
              <a:rPr lang="en-US" dirty="0" smtClean="0"/>
              <a:t>500 </a:t>
            </a:r>
            <a:r>
              <a:rPr lang="el-GR" dirty="0" smtClean="0"/>
              <a:t>ΣΕ 700</a:t>
            </a:r>
            <a:r>
              <a:rPr lang="en-US" dirty="0" err="1" smtClean="0"/>
              <a:t>mL</a:t>
            </a:r>
            <a:r>
              <a:rPr lang="en-US" dirty="0" smtClean="0"/>
              <a:t>)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ΜΕΙΩΣΗ </a:t>
            </a:r>
            <a:r>
              <a:rPr lang="en-US" dirty="0" smtClean="0"/>
              <a:t>PCO2</a:t>
            </a:r>
            <a:r>
              <a:rPr lang="el-GR" dirty="0" smtClean="0"/>
              <a:t>-ΤΟ ΑΝΘΡΑΚΙΚΟ ΟΞΥ ΜΕΤΑΤΡΕΠΕΤΑΙ ΣΕ ΔΙΤΤΑΝΘΡΑΚΙΚΟ ΑΠΕΛΕΥΘΕΡΩΝΟΝΤΑΣ ΚΑΤΙΟΝΤΑ Η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ΑΥΞΗΣΗ ΡΟ2</a:t>
            </a:r>
          </a:p>
          <a:p>
            <a:pPr>
              <a:buFont typeface="Arial" pitchFamily="34" charset="0"/>
              <a:buChar char="•"/>
            </a:pP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500042"/>
            <a:ext cx="7772400" cy="1071570"/>
          </a:xfrm>
        </p:spPr>
        <p:txBody>
          <a:bodyPr/>
          <a:lstStyle/>
          <a:p>
            <a:r>
              <a:rPr lang="el-GR" dirty="0" smtClean="0"/>
              <a:t>ΔΙΑΦΡΑΓΜΑ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71472" y="2071678"/>
            <a:ext cx="8072494" cy="350046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/>
              <a:t>ΣΤΟ ΤΕΛΟΣ ΑΝΕΒΑΙΝΕΙ 4ΕΚ.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ΥΠΤΙΑ ΕΠΗΡΕΑΖΕΙ ΔΥΣΜΕΝΩΣ ΤΗΝ ΑΝΑΠΝΕΥΣΤΙΚΗ ΛΕΙΤΟΥΡΓΙΑ ΣΤΗΝ ΠΡΟΧΩΡΗΜΕΝΗ ΚΥΗΣΗ+ΤΟΚΕΤΟ</a:t>
            </a:r>
            <a:endParaRPr lang="el-GR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362456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8074096" cy="382068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Η ΔΥΣΠΝΟΙΑ ΣΥΝΗΘΕΣ ΣΥΜΠΤΩΜΑ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Ο ΘΩΡΑΚΙΚΟΣ ΚΛΩΒΟΣ ΠΑΝΩ—ΑΥΞΑΝΕΙ ΣΕ ΕΓΚΑΡΣΙΑ ΔΙΑΜΕΤΡΟ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ΑΥΞΑΝΕΙ Ο ΑΝΑΠΝΕΟΜΕΝΟΣ ΟΓΚΟΣ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ΑΥΞΗΣΗ ΖΩΤΙΚΗΣ ΧΩΡΗΤΙΚΟΤΗΤΑΣ-ΟΛΙΚΗΣ ΛΕΙΤ.ΧΩΡ.ΠΝ.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ΜΕΙΩΣΗ ΛΕΙΤ.ΥΠΟΛ.ΧΩΡΗΤ.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ΔΕΝ ΕΠΗΡΕΑΖΟΝΤΑΙ ΌΜΩΣ ΟΙ ΔΟΚΙΜΑΣΙΕΣ ΑΕΡΙΣΜΟΥ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1362456"/>
          </a:xfrm>
        </p:spPr>
        <p:txBody>
          <a:bodyPr/>
          <a:lstStyle/>
          <a:p>
            <a:r>
              <a:rPr lang="el-GR" sz="3200" dirty="0" smtClean="0"/>
              <a:t>ΟΡΜΟΝΕΣ ΠΟΥ ΠΑΡΑΓΟΝΤΑΙ ΣΤΟ ΕΣΩΤΕΡΙΚΟ ΤΗΣ ΜΗΤΡΑΣ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11560" y="2636912"/>
            <a:ext cx="7848872" cy="388843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HCG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HPL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GNRH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CRF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ACTH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GH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PRG</a:t>
            </a: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362456"/>
          </a:xfrm>
        </p:spPr>
        <p:txBody>
          <a:bodyPr/>
          <a:lstStyle/>
          <a:p>
            <a:r>
              <a:rPr lang="en-US" dirty="0" smtClean="0"/>
              <a:t>HCG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3568" y="3212976"/>
            <a:ext cx="7776864" cy="28803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A+B</a:t>
            </a:r>
            <a:r>
              <a:rPr lang="el-GR" dirty="0" smtClean="0"/>
              <a:t> ΥΠΟΟΜΑΔΑ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ΠΑΡΑΓΕΤΑΙ ΑΠΌ ΤΗΝ ΤΡΟΦΟΒΛΑΣΤΗ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ΑΝΙΧΝΕΥΕΤΑΙ ΠΕΡΙ ΤΗΝ ΕΜΦΥΤΕΥΣΗ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ΣΥΜΒΑΛΛΕΙ ΣΤΗ ΔΙΑΤΗΡΗΣΗ ΛΕΙΤΟΥΡΓΙΑΣ ΩΧΡΟΥ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ΜΕΓΙΣΤΕΣ ΤΙΜΕΣ 10</a:t>
            </a:r>
            <a:r>
              <a:rPr lang="el-GR" baseline="30000" dirty="0" smtClean="0"/>
              <a:t>η</a:t>
            </a:r>
            <a:r>
              <a:rPr lang="el-GR" dirty="0" smtClean="0"/>
              <a:t> Ε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ΣΤΑΘΕΡΗ ΜΕΤΑ ΤΗ 12</a:t>
            </a:r>
            <a:r>
              <a:rPr lang="el-GR" baseline="30000" dirty="0" smtClean="0"/>
              <a:t>η</a:t>
            </a:r>
            <a:r>
              <a:rPr lang="el-GR" dirty="0" smtClean="0"/>
              <a:t> Ε</a:t>
            </a:r>
          </a:p>
          <a:p>
            <a:endParaRPr lang="el-GR" dirty="0" smtClean="0"/>
          </a:p>
          <a:p>
            <a:pPr>
              <a:buFont typeface="Arial" pitchFamily="34" charset="0"/>
              <a:buChar char="•"/>
            </a:pP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362456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71600" y="2924944"/>
            <a:ext cx="7547176" cy="331236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ΠΡΟΑΓΕΙ ΠΑΡΑΓΩΓΗ ΤΕΣΤΟ ΚΥΤΤΑΡΑ </a:t>
            </a:r>
            <a:r>
              <a:rPr lang="en-US" dirty="0" smtClean="0"/>
              <a:t>LEYDIG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Η α-ΥΠΟΜΟΝΑΔΑ ΜΟΙΑΖΕΙ ΜΕ ΤΗΣ </a:t>
            </a:r>
            <a:r>
              <a:rPr lang="en-US" dirty="0" smtClean="0"/>
              <a:t>LH-FSH-TSH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ΜΠΟΡΕΙ ΝΑ ΔΙΕΓΕΙΡΕΙ ΘΥΡΕΟΕΙΔΙΚΗ ΔΡΑΣΤΗΡΙΟΤΗΤΑ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ΚΑΤΑΣΤΕΛΛΕΙ ΕΚΚΡΙΣΗ </a:t>
            </a:r>
            <a:r>
              <a:rPr lang="en-US" dirty="0" smtClean="0"/>
              <a:t>FSH-LH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72400" cy="1362456"/>
          </a:xfrm>
        </p:spPr>
        <p:txBody>
          <a:bodyPr/>
          <a:lstStyle/>
          <a:p>
            <a:r>
              <a:rPr lang="en-US" sz="3200" dirty="0" smtClean="0"/>
              <a:t>HPL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5536" y="2636912"/>
            <a:ext cx="8074096" cy="3600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ΟΜΟΛΟΓΙΑ ΜΕ </a:t>
            </a:r>
            <a:r>
              <a:rPr lang="en-US" dirty="0" smtClean="0"/>
              <a:t>PRL+HCG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ΚΑΤΑΣΤΕΛΛΕΙ </a:t>
            </a:r>
            <a:r>
              <a:rPr lang="en-US" dirty="0" smtClean="0"/>
              <a:t>GH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ΠΡΟΑΓΕΙ ΑΝΑΠΤΥΞΗ(ΕΠΑΓΕΙ </a:t>
            </a:r>
            <a:r>
              <a:rPr lang="el-GR" dirty="0" smtClean="0"/>
              <a:t>ΑΝΤΙΣΤΑΣΗ </a:t>
            </a:r>
            <a:r>
              <a:rPr lang="el-GR" dirty="0" smtClean="0"/>
              <a:t>ΙΝΣ+ΕΜΠΟΔΙΖΕΙ ΑΝΟΧΗ </a:t>
            </a:r>
            <a:r>
              <a:rPr lang="el-GR" dirty="0" smtClean="0"/>
              <a:t>ΓΛΥΚΟΖΗΣ)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ΕΠΑΓΕΙ ΛΙΠΟΛΥΣΗ</a:t>
            </a:r>
          </a:p>
          <a:p>
            <a:pPr>
              <a:buFont typeface="Arial" pitchFamily="34" charset="0"/>
              <a:buChar char="•"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116632"/>
            <a:ext cx="7772400" cy="1362456"/>
          </a:xfrm>
        </p:spPr>
        <p:txBody>
          <a:bodyPr/>
          <a:lstStyle/>
          <a:p>
            <a:r>
              <a:rPr lang="el-GR" sz="3200" dirty="0" smtClean="0"/>
              <a:t>ΕΠΙΠΤΩΣΕΙΣ ΚΑΤΑΚΡΑΤΗΣΗΣ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23528" y="3284984"/>
            <a:ext cx="8362128" cy="31006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/>
              <a:t>ΠΤΩΣΗ ΣΥΓΚΕΝΤΡΩΣΗΣ ΑΙΜΟΣΦΑΙΡΙΝΗΣ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ΠΤΩΣΗ ΑΙΜΑΤΟΚΡΙΤΗ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ΠΤΩΣΗ ΣΥΓΚΕΝΤΡΩΣΗΣ ΑΛΒΟΥΜΙΝΗΣ– ΜΕΙΩΣΗ ΚΟΛΛΩΕΙΔΩΣΜΩΤΙΚΗΣ ΠΙΕΣΗΣ– ΑΥΞΗΣΗ ΡΥΘΜΟΥ ΣΠΕΙΡΑΜΑΤΙΚΗΣ ΔΙΗΘΗΣΗΣ+ΠΕΡΙΦΕΡΙΚΟ ΟΙΔΗΜΑ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ΑΥΞΗΣΗ ΟΓΚΟΥ ΠΑΛΜΟΥ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ΑΥΞΗΣΗ ΝΕΦΡΙΚΗΣ ΑΙΜΑΤΩΣΗΣ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642910" y="357166"/>
            <a:ext cx="7772400" cy="1071570"/>
          </a:xfrm>
        </p:spPr>
        <p:txBody>
          <a:bodyPr/>
          <a:lstStyle/>
          <a:p>
            <a:r>
              <a:rPr lang="el-GR" dirty="0" smtClean="0"/>
              <a:t>ΙΝΣΟΥΛΙΝΗ-ΓΛΥΚΟΖΗ</a:t>
            </a:r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1785926"/>
            <a:ext cx="7772400" cy="464347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ΥΠΕΡΙΝΣΟΥΛΙΝΑΙΜΙΑ+ΑΥΞΗΜΕΝΗ ΑΝΤΙΣΤΑΣΗ ΣΤΗΝ ΙΝΣΟΥΛΙΝΗ—ΥΠΕΡΓΛΥΚΑΙΜΙΑ—ΕΦΟΔΙΑΣΜΟΣ ΕΜΒΡΥΟΥ ΜΕ ΓΛΥΚΟΖΗ ΜΕΤΑ ΓΕΥΜΑ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ΗΠΙΑ ΥΠΟΓΛΥΚΑΙΜΙΑ ΝΗΣΤΕΙΑ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ΠΑΡΑΤΕΤΑΜΕΝΗ ΥΠΕΡΓΛΥΚΑΙΜΙΑ ΜΕΤΑ ΤΟ ΦΑΓΗΤΟ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42910" y="357166"/>
            <a:ext cx="7772400" cy="1362456"/>
          </a:xfrm>
        </p:spPr>
        <p:txBody>
          <a:bodyPr/>
          <a:lstStyle/>
          <a:p>
            <a:r>
              <a:rPr lang="el-GR" dirty="0" smtClean="0"/>
              <a:t>ΛΙΠΙΔΙΑ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85786" y="2143116"/>
            <a:ext cx="7516966" cy="428628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ΥΠΕΡΛΙΠΙΔΑΙΜΙΑ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ΥΨΗΛΟΤΕΡΑ ΧΟΛΗΣΤΕΡΟΛΗ,ΤΡΙΓΛΥΚΕΡΙΔΙΑ,ΕΛΕΥΘΕΡΑ ΛΙΠΑΡΑ ΟΞΕΑ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ΧΟΛΗΣΤΕΡΟΛΗ 3</a:t>
            </a:r>
            <a:r>
              <a:rPr lang="el-GR" baseline="30000" dirty="0" smtClean="0"/>
              <a:t>Ο</a:t>
            </a:r>
            <a:r>
              <a:rPr lang="el-GR" dirty="0" smtClean="0"/>
              <a:t> ΤΡΙΜΗΝΟΥ &lt;270+_30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^</a:t>
            </a:r>
            <a:r>
              <a:rPr lang="en-US" dirty="0" smtClean="0"/>
              <a:t>HDL</a:t>
            </a:r>
            <a:r>
              <a:rPr lang="el-GR" smtClean="0"/>
              <a:t> ΧΟΛΗΣΤΕΡΟΛΗΣ(ΠΡΟΣΤΑΤΕΥΟΥΝ ΕΝΔΟΘΗΛΙΟ ΑΓΓΕΙΩΝ)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1362456"/>
          </a:xfrm>
        </p:spPr>
        <p:txBody>
          <a:bodyPr/>
          <a:lstStyle/>
          <a:p>
            <a:r>
              <a:rPr lang="el-GR" sz="3200" dirty="0" smtClean="0"/>
              <a:t>Ε+</a:t>
            </a:r>
            <a:r>
              <a:rPr lang="en-US" sz="3200" dirty="0" smtClean="0"/>
              <a:t>PRG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71472" y="1428736"/>
            <a:ext cx="8104984" cy="4952592"/>
          </a:xfrm>
        </p:spPr>
        <p:txBody>
          <a:bodyPr/>
          <a:lstStyle/>
          <a:p>
            <a:pPr marL="457200" indent="-457200"/>
            <a:r>
              <a:rPr lang="en-US" dirty="0" smtClean="0"/>
              <a:t>E</a:t>
            </a:r>
            <a:endParaRPr lang="el-GR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l-GR" dirty="0" smtClean="0"/>
              <a:t>ΕΠΑΓΟΥΝ ΚΥΤΤΑΡΙΚΗ ΥΠΕΡΤΡΟΦΙΑ ΤΟΥ </a:t>
            </a:r>
            <a:r>
              <a:rPr lang="el-GR" dirty="0" smtClean="0"/>
              <a:t>ΜΥΟΜΗΤΡΙΟΥ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l-GR" dirty="0" smtClean="0"/>
              <a:t>ΜΗΤΡΙΚΗ ΚΥΚΛΟΦΟΡΙΑ+ΟΓΚΟΣ ΑΙΜΑΤΟΣ</a:t>
            </a:r>
            <a:endParaRPr lang="el-GR" dirty="0" smtClean="0"/>
          </a:p>
          <a:p>
            <a:pPr marL="457200" indent="-457200"/>
            <a:r>
              <a:rPr lang="en-US" dirty="0" smtClean="0"/>
              <a:t>H </a:t>
            </a:r>
            <a:r>
              <a:rPr lang="en-US" dirty="0" smtClean="0"/>
              <a:t>PRG</a:t>
            </a:r>
            <a:endParaRPr lang="el-GR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l-GR" dirty="0" smtClean="0"/>
              <a:t>ΑΝΤΙΤΙΘΕΤΑΙ ΣΤΗ </a:t>
            </a:r>
            <a:r>
              <a:rPr lang="el-GR" dirty="0" smtClean="0"/>
              <a:t>ΣΥΣΠΑΣΗ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l-GR" dirty="0" smtClean="0"/>
              <a:t>ΒΡΟΓΧΙΚΟ ΤΟΝΟ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l-GR" dirty="0" smtClean="0"/>
              <a:t>ΗΡΕΜΙΣΤΙΚΗ ΔΡΑΣΗ</a:t>
            </a:r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1362456"/>
          </a:xfrm>
        </p:spPr>
        <p:txBody>
          <a:bodyPr/>
          <a:lstStyle/>
          <a:p>
            <a:r>
              <a:rPr lang="el-GR" sz="3200" dirty="0" smtClean="0"/>
              <a:t>ΘΥΡΕΟΕΙΔΗΣ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8074096" cy="374867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Η </a:t>
            </a:r>
            <a:r>
              <a:rPr lang="el-GR" dirty="0" err="1" smtClean="0"/>
              <a:t>Η</a:t>
            </a:r>
            <a:r>
              <a:rPr lang="en-US" dirty="0" smtClean="0"/>
              <a:t>CG </a:t>
            </a:r>
            <a:r>
              <a:rPr lang="el-GR" dirty="0" smtClean="0"/>
              <a:t>ΑΣΚΕΙ ΘΥΡΕΟΤΡΟΠΟ ΔΡΑΣΗ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Η ΠΑΡΑΓΩΓΗ </a:t>
            </a:r>
            <a:r>
              <a:rPr lang="en-US" dirty="0" smtClean="0"/>
              <a:t>TSH </a:t>
            </a:r>
            <a:r>
              <a:rPr lang="el-GR" dirty="0" smtClean="0"/>
              <a:t>ΙΣΩΣ ΚΑΤΑΣΤΕΛΛΕΤΑΙ ΤΟ 1</a:t>
            </a:r>
            <a:r>
              <a:rPr lang="el-GR" baseline="30000" dirty="0" smtClean="0"/>
              <a:t>ο</a:t>
            </a:r>
            <a:r>
              <a:rPr lang="el-GR" dirty="0" smtClean="0"/>
              <a:t> ΤΡΙΜΗΝΟ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ΕΝΤΟΝΗ ΑΥΞΗΣΗ ΤΗΣ ΘΥΡΕΟΕΙΔΟ-ΔΕΣΜΕΥΤΙΚΗΣ ΣΦΑΙΡΙΝΗΣ—ΑΥΞΗΣΗ ΤΩΝ Τ3+Τ4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ΟΙ ΚΥΚΛΟΦΟΡΟΥΣΕΣ ΑΔΕΣΜΕΥΤΕΣ –ΔΡΑΣΤΙΚΕΣ </a:t>
            </a:r>
            <a:r>
              <a:rPr lang="en-US" dirty="0" smtClean="0"/>
              <a:t>FT4+FT3 AME</a:t>
            </a:r>
            <a:r>
              <a:rPr lang="el-GR" dirty="0" smtClean="0"/>
              <a:t>ΤΑΒΛΗΤΕΣ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1362456"/>
          </a:xfrm>
        </p:spPr>
        <p:txBody>
          <a:bodyPr/>
          <a:lstStyle/>
          <a:p>
            <a:r>
              <a:rPr lang="el-GR" sz="3200" dirty="0" smtClean="0"/>
              <a:t>ΑΣΒΕΣΤΙΟ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3568" y="4077072"/>
            <a:ext cx="7848872" cy="208823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Η ΟΛΙΚΗ ΣΥΓΚΕΝΤΡΩΣΗ ΕΛΑΤΤΩΝΕΤΑΙ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ΣΗΜΑΝΤΙΚΗ ΕΜΒΡΥΙΚΗ ΖΗΤΗΣΗ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ΑΥΞΑΝΕΙ Η ΑΠΟΡΡΟΦΗΣΗ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ΣΗΜΑΝΤΙΚΗ Η ΔΙΑΤΡΟΦΗ-ΑΛΛΟΙΩΣ ΟΣΤΕΟΠΕΝΙΑ</a:t>
            </a:r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72400" cy="1362456"/>
          </a:xfrm>
        </p:spPr>
        <p:txBody>
          <a:bodyPr/>
          <a:lstStyle/>
          <a:p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9552" y="3068960"/>
            <a:ext cx="8064896" cy="309634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ΑΥΞΑΝΕΙ Η ΣΥΓΚΕΝΤΡΩΣΗ ΚΟΡΤΙΚΟΣΤΕΡΟΕΙΔΩΝ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Η ΘΕΩΡΙΑ ΤΟΥ ΠΛΑΚΟΥΝΤΙΑΚΟΥ ΡΟΛΟΓΙΟΥ-ΜΕΤΑ ΤΟ ΜΕΣΟΝ ΚΥΗΣΗΣ Η ΤΡΟΦΟΒΛΑΣΤΗ ΣΥΝΘΕΤΕΙ </a:t>
            </a:r>
            <a:r>
              <a:rPr lang="en-US" dirty="0" smtClean="0"/>
              <a:t>CRF</a:t>
            </a:r>
            <a:r>
              <a:rPr lang="el-GR" dirty="0" smtClean="0"/>
              <a:t>—ΔΙΕΓΕΙΡΕΤΑΙ Η ΕΜΒΡΥΙΚΗ ΥΠΟΦΥΣΗ ΠΡΟΣ ΑΥΞΗΣΗ </a:t>
            </a:r>
            <a:r>
              <a:rPr lang="en-US" dirty="0" smtClean="0"/>
              <a:t>ACTH</a:t>
            </a:r>
            <a:r>
              <a:rPr lang="el-GR" dirty="0" smtClean="0"/>
              <a:t>—ΑΥΞΑΝΕΤΑΙ Η ΠΑΡΑΓΩΓΗ </a:t>
            </a:r>
            <a:r>
              <a:rPr lang="en-US" dirty="0" smtClean="0"/>
              <a:t>DHEA</a:t>
            </a:r>
            <a:r>
              <a:rPr lang="el-GR" dirty="0" smtClean="0"/>
              <a:t>(ΕΠΙΝΕΦΡΙΔΙΑ)—ΥΨΗΛΑ ΕΠΙΠΕΔΑ ΟΙΣΤΡΟΓΟΝΩΝ—ΑΥΞΑΝΟΥΝ ΣΥΝΘΕΣΗ ΧΑΣΜΑΤΙΚΩΝ ΣΥΝΑΨΕΩΝ—ΚΑΝΟΝΙΚΟΤΗΤΑ ΜΗΤΡΙΚΩΝ ΣΥΣΠΑΣΕΩΝ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72400" cy="792088"/>
          </a:xfrm>
        </p:spPr>
        <p:txBody>
          <a:bodyPr/>
          <a:lstStyle/>
          <a:p>
            <a:r>
              <a:rPr lang="el-GR" sz="3200" dirty="0" smtClean="0"/>
              <a:t>ΑΙΜΟΠΟΙΗΤΙΚΟ ΣΥΣΤΗΜΑ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9552" y="3573016"/>
            <a:ext cx="8002088" cy="244827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ΜΕΙΩΣΗ ΤΟΥ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ΑΡΙΘΜΟΥ ΤΩΝ ΕΡΥΘΡΟΚΥΤΤΑΡΩΝ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ΣΥΓΚΕΝΤΡΩΣΗΣ ΑΙΜΟΣΦΑΙΡΙΝΗΣ(12,5 ΠΡΟΣ ΤΟ ΤΕΛΟΣ)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ΑΙΜΑΤΟΚΡΙΤΗ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ΦΥΛΛΙΚΟΥ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1362456"/>
          </a:xfrm>
        </p:spPr>
        <p:txBody>
          <a:bodyPr/>
          <a:lstStyle/>
          <a:p>
            <a:r>
              <a:rPr lang="el-GR" sz="3200" dirty="0" smtClean="0"/>
              <a:t>ΑΥΞΗΣΗ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14348" y="2428868"/>
            <a:ext cx="7741620" cy="366197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800" dirty="0" smtClean="0"/>
              <a:t>ΑΡΙΘΜΟΥ ΛΕΥΚΟΚΥΤΤΑΡΩΝ(6-16.000 ,ΕΝΏ ΣΤΟ ΤΕΛΕΥΤΑΙΟ ΤΡΙΜΗΝΟ ΜΠΟΡΕΙ 15-18.000)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800" dirty="0" smtClean="0"/>
              <a:t>ΤΚΕ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800" dirty="0" smtClean="0"/>
              <a:t>ΣΥΓΚΕΝΤΡΩΣΗΣ ΙΝΩΔΟΓΟΝΟΥ</a:t>
            </a:r>
            <a:endParaRPr lang="el-G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936104"/>
          </a:xfrm>
        </p:spPr>
        <p:txBody>
          <a:bodyPr/>
          <a:lstStyle/>
          <a:p>
            <a:r>
              <a:rPr lang="el-GR" sz="3200" dirty="0" smtClean="0"/>
              <a:t>ΚΑΡΔΙΑΓΓΕΙΑΚΟ ΣΥΣΤΗΜΑ</a:t>
            </a:r>
            <a:endParaRPr lang="el-GR" sz="32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9552" y="2996952"/>
            <a:ext cx="8074096" cy="309634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ΠΡΩΙΜΑ ΠΕΡΙΦΕΡΙΚΗ ΑΓΓΕΙΟΔΙΑΣΤΟΛΗ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ΣΗΜΑΝΤΙΚΗ ΑΥΞΗΣΗ ΚΣ(10-20%)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ΑΥΞΗΣΗ ΚΑΡΔΙΑΚΗΣ ΠΑΡΟΧΗΣ(30-50%)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ΜΕΤΑ ΑΡΚΕΤΕΣ ΕΒΔΟΜΑΔΕΣ ΑΥΞΗΣΗ ΟΓΚΟΥ ΠΑΛΜΟΥ(10%)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ΜΕΙΩΣΗ ΜΕΣΗΣ ΑΠ(10%)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ΕΛΑΤΤΩΣΗ ΠΕΡΙΦΕΡΙΚΩΝ ΑΝΤΙΣΤΑΣΕΩΝ(35%)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571472" y="642918"/>
            <a:ext cx="7772400" cy="857256"/>
          </a:xfrm>
        </p:spPr>
        <p:txBody>
          <a:bodyPr/>
          <a:lstStyle/>
          <a:p>
            <a:r>
              <a:rPr lang="el-GR" dirty="0" smtClean="0"/>
              <a:t>Σ.ΚΑΤΩ ΚΟΙΛΗΣ-ΑΟΡΤΗΣ</a:t>
            </a:r>
            <a:endParaRPr lang="el-GR" dirty="0"/>
          </a:p>
        </p:txBody>
      </p:sp>
      <p:sp>
        <p:nvSpPr>
          <p:cNvPr id="21" name="20 - Θέση κειμένου"/>
          <p:cNvSpPr>
            <a:spLocks noGrp="1"/>
          </p:cNvSpPr>
          <p:nvPr>
            <p:ph type="body" idx="1"/>
          </p:nvPr>
        </p:nvSpPr>
        <p:spPr>
          <a:xfrm>
            <a:off x="785786" y="2571744"/>
            <a:ext cx="7643866" cy="392909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/>
              <a:t>3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ΤΡΙΜΗΝΟ ΜΕΙΩΣΗ ΚΑΡΔΙΑΚΗΣ ΠΑΡΟΧΗΣ-ΥΠΤΙΑ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ΠΙΕΣΗ ΑΠΌ ΕΓΚΥΜΟΝΑ ΜΗΤΡΑ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solidFill>
                  <a:srgbClr val="FFFF00"/>
                </a:solidFill>
              </a:rPr>
              <a:t>ΑΥΞΗΜΕΝΗ ΦΛΕΒΙΚΗ ΠΙΕΣΗ(ΜΕΡΙΚΗ ΑΠΟΦΡΑΞΗ)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solidFill>
                  <a:srgbClr val="FFFF00"/>
                </a:solidFill>
              </a:rPr>
              <a:t>ΟΙΔΗΜΑ ΣΤΟ ΤΕΛΟΣ ΤΗΣ ΗΜΕΡΑΣ-ΑΣΤΡΑΓΑΛΟΥΣ+ΚΝΗΜΕΣ(1 ΛΙΤΡΟ ΝΕΡΟ)</a:t>
            </a:r>
            <a:endParaRPr lang="el-GR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57224" y="142852"/>
            <a:ext cx="7772400" cy="1362456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14348" y="1785926"/>
            <a:ext cx="7715304" cy="471490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400" dirty="0" smtClean="0">
                <a:solidFill>
                  <a:schemeClr val="tx1">
                    <a:lumMod val="95000"/>
                  </a:schemeClr>
                </a:solidFill>
              </a:rPr>
              <a:t>ΠΛΑΓΙΑ ΘΕΣΗ-ΣΤΑΘΕΡΟΠΟΙΗΣΗ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>
                <a:solidFill>
                  <a:schemeClr val="tx1">
                    <a:lumMod val="95000"/>
                  </a:schemeClr>
                </a:solidFill>
              </a:rPr>
              <a:t>ΑΥΞΗΣΗ 7,7% ΟΓΚΟΥ ΠΑΛΜΟΥ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>
                <a:solidFill>
                  <a:schemeClr val="tx1">
                    <a:lumMod val="95000"/>
                  </a:schemeClr>
                </a:solidFill>
              </a:rPr>
              <a:t>ΠΟΤΕ ΥΠΤΙΑ ΣΤΟΝ ΤΟΚΕΤΟ!!!!!!!!!!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>
                <a:solidFill>
                  <a:schemeClr val="tx1">
                    <a:lumMod val="95000"/>
                  </a:schemeClr>
                </a:solidFill>
              </a:rPr>
              <a:t>90% ΔΕΝ ΠΑΡΟΥΣΙΑΖΕΙ ΥΠΟΤΑΣΗ ΥΠΤΙΑ ΑΛΛΑ ΕΊΝΑΙ ΕΠΙΡΕΠΕΙΣ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  </a:t>
            </a:r>
            <a:r>
              <a:rPr lang="el-GR" sz="2400" smtClean="0">
                <a:solidFill>
                  <a:schemeClr val="tx1">
                    <a:lumMod val="95000"/>
                  </a:schemeClr>
                </a:solidFill>
              </a:rPr>
              <a:t>ΚΑΤΆ ΤΗΝ</a:t>
            </a:r>
            <a:endParaRPr lang="el-GR" sz="2400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tx1">
                    <a:lumMod val="95000"/>
                  </a:schemeClr>
                </a:solidFill>
              </a:rPr>
              <a:t>ΕΠΙΣΚΛΗΡΙΔΙΑ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tx1">
                    <a:lumMod val="95000"/>
                  </a:schemeClr>
                </a:solidFill>
              </a:rPr>
              <a:t>ΡΑΧΙΑΙΑ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tx1">
                    <a:lumMod val="95000"/>
                  </a:schemeClr>
                </a:solidFill>
              </a:rPr>
              <a:t>ΑΦΥΔΑΤΩΣΗ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solidFill>
                  <a:schemeClr val="tx1">
                    <a:lumMod val="95000"/>
                  </a:schemeClr>
                </a:solidFill>
              </a:rPr>
              <a:t>ΑΙΜΟΡΡΑΓΙΑ</a:t>
            </a:r>
          </a:p>
          <a:p>
            <a:endParaRPr lang="el-GR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785786" y="285728"/>
            <a:ext cx="7772400" cy="1362456"/>
          </a:xfrm>
        </p:spPr>
        <p:txBody>
          <a:bodyPr/>
          <a:lstStyle/>
          <a:p>
            <a:r>
              <a:rPr lang="el-GR" dirty="0" smtClean="0"/>
              <a:t>ΓΑΣΤΡΕΝΤΕΡΙΚΟ Σ.</a:t>
            </a:r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571472" y="1857364"/>
            <a:ext cx="7731280" cy="450059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sz="2800" dirty="0" smtClean="0"/>
              <a:t>ΜΕΤΑΤΟΠΙΣΗ ΣΤΟΜΑΧΟΥ– ΑΝΕΠΑΡΚΕΙΑ ΣΦΙΚΤΗΡΑ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ΓΑΣΤΡΟΟΙΣΟΦΑΓΙΚΗ ΠΑΛΙΝΔΡΟΜΗΣΗ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ΔΙΟΓΚΩΣΗ ΜΗΤΡΑΣ—ΑΝΟΔΟ ΕΝΔΟΓΑΣΤΡΙΚΗΣ ΠΙΕΣΗΣ</a:t>
            </a:r>
          </a:p>
          <a:p>
            <a:r>
              <a:rPr lang="el-GR" sz="2800" dirty="0" smtClean="0"/>
              <a:t>ΙΔΙΑΙΤΕΡΑ ΣΕ ΘΕΣΗ ΛΙΘΟΤΟΜΗΣ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ΑΥΞΗΜΕΝΗ ΓΑΣΤΡΙΚΗ ΟΞΥΤΗΤΑ(^ΓΑΣΤΡΙΝΗΣ ΑΠΌ ΠΛΑΚΟΥΝΤΑ)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ΜΕΙΩΣΗ ΚΙΝΗΤΙΚΟΤΗΤΑΣ ΣΤΟΜΑΧΟΥ</a:t>
            </a:r>
          </a:p>
          <a:p>
            <a:pPr>
              <a:buFont typeface="Arial" pitchFamily="34" charset="0"/>
              <a:buChar char="•"/>
            </a:pPr>
            <a:endParaRPr lang="el-GR" sz="28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1172</TotalTime>
  <Words>689</Words>
  <Application>Microsoft Office PowerPoint</Application>
  <PresentationFormat>Προβολή στην οθόνη (4:3)</PresentationFormat>
  <Paragraphs>191</Paragraphs>
  <Slides>35</Slides>
  <Notes>27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36" baseType="lpstr">
      <vt:lpstr>Ροή</vt:lpstr>
      <vt:lpstr>ΜΕΤΑΒΟΛΕΣ ΤΗΣ ΦΥΣΙΟΛΟΓΙΑΣ ΣΤΗΝ ΚΥΗΣΗ ΟΜΟΙΟΣΤΑΣΗ ΥΓΡΩΝ</vt:lpstr>
      <vt:lpstr>ΣΥΜΒΑΛΟΥΝ ΣΤΗΝ ΚΑΤΑΚΡΑΤΗΣΗ ΥΓΡΩΝ</vt:lpstr>
      <vt:lpstr>ΕΠΙΠΤΩΣΕΙΣ ΚΑΤΑΚΡΑΤΗΣΗΣ</vt:lpstr>
      <vt:lpstr>ΑΙΜΟΠΟΙΗΤΙΚΟ ΣΥΣΤΗΜΑ</vt:lpstr>
      <vt:lpstr>ΑΥΞΗΣΗ</vt:lpstr>
      <vt:lpstr>ΚΑΡΔΙΑΓΓΕΙΑΚΟ ΣΥΣΤΗΜΑ</vt:lpstr>
      <vt:lpstr>Σ.ΚΑΤΩ ΚΟΙΛΗΣ-ΑΟΡΤΗΣ</vt:lpstr>
      <vt:lpstr>Διαφάνεια 8</vt:lpstr>
      <vt:lpstr>ΓΑΣΤΡΕΝΤΕΡΙΚΟ Σ.</vt:lpstr>
      <vt:lpstr>Διαφάνεια 10</vt:lpstr>
      <vt:lpstr>ΑΝΤΙΜΕΤΩΠΙΣΗ</vt:lpstr>
      <vt:lpstr>ΜΗΤΡΑ</vt:lpstr>
      <vt:lpstr>Διαφάνεια 13</vt:lpstr>
      <vt:lpstr>Διαφάνεια 14</vt:lpstr>
      <vt:lpstr>ΤΟΙΧΩΜΑ</vt:lpstr>
      <vt:lpstr>Διαφάνεια 16</vt:lpstr>
      <vt:lpstr>ΤΡΑΧΗΛΟΣ</vt:lpstr>
      <vt:lpstr>ΜΑΣΤΟΣ+ΠΑΡΑΓΩΓΗ ΓΑΛΑΚΤΟΣ</vt:lpstr>
      <vt:lpstr>Διαφάνεια 19</vt:lpstr>
      <vt:lpstr>Διαφάνεια 20</vt:lpstr>
      <vt:lpstr>ΟΥΡΟΠΟΙΗΤΙΚΟ </vt:lpstr>
      <vt:lpstr>Διαφάνεια 22</vt:lpstr>
      <vt:lpstr>ΑΝΑΠΝΕΥΣΤΙΚΗ ΟΔΟΣ</vt:lpstr>
      <vt:lpstr>ΔΙΑΦΡΑΓΜΑ</vt:lpstr>
      <vt:lpstr>Διαφάνεια 25</vt:lpstr>
      <vt:lpstr>ΟΡΜΟΝΕΣ ΠΟΥ ΠΑΡΑΓΟΝΤΑΙ ΣΤΟ ΕΣΩΤΕΡΙΚΟ ΤΗΣ ΜΗΤΡΑΣ</vt:lpstr>
      <vt:lpstr>HCG</vt:lpstr>
      <vt:lpstr>Διαφάνεια 28</vt:lpstr>
      <vt:lpstr>HPL</vt:lpstr>
      <vt:lpstr>ΙΝΣΟΥΛΙΝΗ-ΓΛΥΚΟΖΗ</vt:lpstr>
      <vt:lpstr>ΛΙΠΙΔΙΑ</vt:lpstr>
      <vt:lpstr>Ε+PRG</vt:lpstr>
      <vt:lpstr>ΘΥΡΕΟΕΙΔΗΣ</vt:lpstr>
      <vt:lpstr>ΑΣΒΕΣΤΙΟ</vt:lpstr>
      <vt:lpstr>Διαφάνεια 35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ΜΕΤΑΒΟΛΕΣ ΤΗΣ ΦΥΣΙΟΛΟΓΙΑΣ ΣΤΗΝ ΚΥΗΣΗ ΟΜΟΙΟΣΤΑΣΗ ΥΓΡΩΝ</dc:title>
  <dc:creator>user</dc:creator>
  <cp:lastModifiedBy>user</cp:lastModifiedBy>
  <cp:revision>105</cp:revision>
  <dcterms:created xsi:type="dcterms:W3CDTF">2010-10-20T05:50:58Z</dcterms:created>
  <dcterms:modified xsi:type="dcterms:W3CDTF">2014-10-09T10:46:25Z</dcterms:modified>
</cp:coreProperties>
</file>