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299" r:id="rId4"/>
    <p:sldId id="368" r:id="rId5"/>
    <p:sldId id="369" r:id="rId6"/>
    <p:sldId id="370" r:id="rId7"/>
    <p:sldId id="373" r:id="rId8"/>
    <p:sldId id="371" r:id="rId9"/>
    <p:sldId id="374" r:id="rId10"/>
    <p:sldId id="375" r:id="rId11"/>
    <p:sldId id="304" r:id="rId12"/>
    <p:sldId id="305" r:id="rId13"/>
    <p:sldId id="306" r:id="rId14"/>
    <p:sldId id="376" r:id="rId15"/>
    <p:sldId id="380" r:id="rId16"/>
    <p:sldId id="379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393" r:id="rId30"/>
    <p:sldId id="394" r:id="rId31"/>
    <p:sldId id="395" r:id="rId32"/>
    <p:sldId id="396" r:id="rId33"/>
    <p:sldId id="397" r:id="rId34"/>
    <p:sldId id="398" r:id="rId35"/>
    <p:sldId id="399" r:id="rId36"/>
    <p:sldId id="400" r:id="rId37"/>
    <p:sldId id="310" r:id="rId38"/>
    <p:sldId id="311" r:id="rId39"/>
    <p:sldId id="344" r:id="rId40"/>
    <p:sldId id="313" r:id="rId41"/>
    <p:sldId id="346" r:id="rId42"/>
    <p:sldId id="315" r:id="rId43"/>
    <p:sldId id="316" r:id="rId44"/>
    <p:sldId id="416" r:id="rId45"/>
    <p:sldId id="417" r:id="rId46"/>
    <p:sldId id="401" r:id="rId47"/>
    <p:sldId id="418" r:id="rId48"/>
    <p:sldId id="419" r:id="rId49"/>
    <p:sldId id="402" r:id="rId50"/>
    <p:sldId id="403" r:id="rId51"/>
    <p:sldId id="319" r:id="rId52"/>
    <p:sldId id="404" r:id="rId53"/>
    <p:sldId id="415" r:id="rId54"/>
    <p:sldId id="414" r:id="rId55"/>
    <p:sldId id="407" r:id="rId56"/>
    <p:sldId id="409" r:id="rId57"/>
    <p:sldId id="412" r:id="rId58"/>
    <p:sldId id="413" r:id="rId5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FFFFCC"/>
    <a:srgbClr val="CCFF99"/>
    <a:srgbClr val="33CCFF"/>
    <a:srgbClr val="FFFF99"/>
    <a:srgbClr val="FFFAE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12" autoAdjust="0"/>
    <p:restoredTop sz="90929"/>
  </p:normalViewPr>
  <p:slideViewPr>
    <p:cSldViewPr>
      <p:cViewPr>
        <p:scale>
          <a:sx n="97" d="100"/>
          <a:sy n="97" d="100"/>
        </p:scale>
        <p:origin x="-11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96C47-CCC8-4566-A92C-E59B1AB17B40}" type="doc">
      <dgm:prSet loTypeId="urn:microsoft.com/office/officeart/2005/8/layout/hierarchy2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2E27935D-521E-4371-98B1-7B69E64F3C82}">
      <dgm:prSet phldrT="[Κείμενο]" custT="1"/>
      <dgm:spPr/>
      <dgm:t>
        <a:bodyPr/>
        <a:lstStyle/>
        <a:p>
          <a:r>
            <a:rPr lang="el-GR" sz="2400" b="1" dirty="0"/>
            <a:t>μεγάλα δείγματα</a:t>
          </a:r>
        </a:p>
        <a:p>
          <a:r>
            <a:rPr lang="el-GR" sz="2400" dirty="0"/>
            <a:t>κατανομή πληθυσμού κανονική ή </a:t>
          </a:r>
          <a:r>
            <a:rPr lang="el-GR" sz="2400" dirty="0" smtClean="0"/>
            <a:t>μη </a:t>
          </a:r>
          <a:r>
            <a:rPr lang="el-GR" sz="2400" dirty="0"/>
            <a:t>κανονική </a:t>
          </a:r>
          <a:endParaRPr lang="el-GR" sz="2400" dirty="0" smtClean="0"/>
        </a:p>
        <a:p>
          <a:r>
            <a:rPr lang="el-GR" sz="2400" dirty="0" smtClean="0"/>
            <a:t>ισχύει </a:t>
          </a:r>
          <a:r>
            <a:rPr lang="el-GR" sz="2400" dirty="0"/>
            <a:t>το Κεντρικό Οριακό Θεώρημα</a:t>
          </a:r>
        </a:p>
      </dgm:t>
    </dgm:pt>
    <dgm:pt modelId="{C3B81253-F18C-4026-8B5E-2EDEC436C038}" type="parTrans" cxnId="{9AE10DF5-0F91-4826-90EF-A916C6C8A56F}">
      <dgm:prSet/>
      <dgm:spPr/>
      <dgm:t>
        <a:bodyPr/>
        <a:lstStyle/>
        <a:p>
          <a:endParaRPr lang="el-GR" sz="1200"/>
        </a:p>
      </dgm:t>
    </dgm:pt>
    <dgm:pt modelId="{85371C28-97E2-4570-9149-9F412D1A9E5C}" type="sibTrans" cxnId="{9AE10DF5-0F91-4826-90EF-A916C6C8A56F}">
      <dgm:prSet/>
      <dgm:spPr/>
      <dgm:t>
        <a:bodyPr/>
        <a:lstStyle/>
        <a:p>
          <a:endParaRPr lang="el-GR" sz="1200"/>
        </a:p>
      </dgm:t>
    </dgm:pt>
    <dgm:pt modelId="{A7558130-FBFF-4B16-A912-2EFBA895232B}">
      <dgm:prSet phldrT="[Κείμενο]" custT="1"/>
      <dgm:spPr/>
      <dgm:t>
        <a:bodyPr/>
        <a:lstStyle/>
        <a:p>
          <a:r>
            <a:rPr lang="el-GR" sz="2400" dirty="0"/>
            <a:t>τυπική απόκλιση γνωστή</a:t>
          </a:r>
        </a:p>
      </dgm:t>
    </dgm:pt>
    <dgm:pt modelId="{006D0DB5-4E77-42D1-8B2C-1FF37A63511F}" type="parTrans" cxnId="{140A9692-F41E-4ED2-BA1D-110A988AF641}">
      <dgm:prSet custT="1"/>
      <dgm:spPr/>
      <dgm:t>
        <a:bodyPr/>
        <a:lstStyle/>
        <a:p>
          <a:endParaRPr lang="el-GR" sz="1200"/>
        </a:p>
      </dgm:t>
    </dgm:pt>
    <dgm:pt modelId="{1F8E25FA-BF6B-4247-864C-9D7DC65650EF}" type="sibTrans" cxnId="{140A9692-F41E-4ED2-BA1D-110A988AF641}">
      <dgm:prSet/>
      <dgm:spPr/>
      <dgm:t>
        <a:bodyPr/>
        <a:lstStyle/>
        <a:p>
          <a:endParaRPr lang="el-GR" sz="1200"/>
        </a:p>
      </dgm:t>
    </dgm:pt>
    <dgm:pt modelId="{DD74B189-DE13-40E0-A899-6C2A4ED5AFE1}">
      <dgm:prSet phldrT="[Κείμενο]" custT="1"/>
      <dgm:spPr/>
      <dgm:t>
        <a:bodyPr/>
        <a:lstStyle/>
        <a:p>
          <a:r>
            <a:rPr lang="el-GR" sz="2400" dirty="0"/>
            <a:t>τυπική απόκλιση άγνωστη</a:t>
          </a:r>
        </a:p>
      </dgm:t>
    </dgm:pt>
    <dgm:pt modelId="{DF256D96-4EC6-4646-BA79-1ED501F7C168}" type="parTrans" cxnId="{6EA3246D-1BB5-4A55-B6C0-77A1BA506AC9}">
      <dgm:prSet custT="1"/>
      <dgm:spPr/>
      <dgm:t>
        <a:bodyPr/>
        <a:lstStyle/>
        <a:p>
          <a:endParaRPr lang="el-GR" sz="1200"/>
        </a:p>
      </dgm:t>
    </dgm:pt>
    <dgm:pt modelId="{1EE562E5-65C3-485D-9588-902D32ED24DE}" type="sibTrans" cxnId="{6EA3246D-1BB5-4A55-B6C0-77A1BA506AC9}">
      <dgm:prSet/>
      <dgm:spPr/>
      <dgm:t>
        <a:bodyPr/>
        <a:lstStyle/>
        <a:p>
          <a:endParaRPr lang="el-GR" sz="1200"/>
        </a:p>
      </dgm:t>
    </dgm:pt>
    <dgm:pt modelId="{ADE03385-7AB4-4E3B-8E65-06BA20498A0C}">
      <dgm:prSet phldrT="[Κείμενο]" custT="1"/>
      <dgm:spPr/>
      <dgm:t>
        <a:bodyPr/>
        <a:lstStyle/>
        <a:p>
          <a:r>
            <a:rPr lang="el-GR" sz="2400" b="1" dirty="0"/>
            <a:t>μικρά δείγματα</a:t>
          </a:r>
        </a:p>
        <a:p>
          <a:r>
            <a:rPr lang="el-GR" sz="2400" dirty="0"/>
            <a:t>προϋπόθεση η κανονικότητα του πληθυσμού</a:t>
          </a:r>
        </a:p>
      </dgm:t>
    </dgm:pt>
    <dgm:pt modelId="{E37B9CFE-3828-42FB-AAA5-6EABF94B1E9B}" type="parTrans" cxnId="{23974698-8B2C-42C5-8B34-1FB93E7346AE}">
      <dgm:prSet/>
      <dgm:spPr/>
      <dgm:t>
        <a:bodyPr/>
        <a:lstStyle/>
        <a:p>
          <a:endParaRPr lang="el-GR" sz="1200"/>
        </a:p>
      </dgm:t>
    </dgm:pt>
    <dgm:pt modelId="{53094D97-0F69-4AB4-B25B-56377397910A}" type="sibTrans" cxnId="{23974698-8B2C-42C5-8B34-1FB93E7346AE}">
      <dgm:prSet/>
      <dgm:spPr/>
      <dgm:t>
        <a:bodyPr/>
        <a:lstStyle/>
        <a:p>
          <a:endParaRPr lang="el-GR" sz="1200"/>
        </a:p>
      </dgm:t>
    </dgm:pt>
    <dgm:pt modelId="{18A0DC00-A8AA-466E-9825-69B816ADE9E3}">
      <dgm:prSet phldrT="[Κείμενο]" custT="1"/>
      <dgm:spPr/>
      <dgm:t>
        <a:bodyPr/>
        <a:lstStyle/>
        <a:p>
          <a:r>
            <a:rPr lang="el-GR" sz="2400" dirty="0"/>
            <a:t>τυπική απόκλιση γνωστή</a:t>
          </a:r>
        </a:p>
      </dgm:t>
    </dgm:pt>
    <dgm:pt modelId="{91599D27-346F-42FF-B40D-D4EE1F9BBACF}" type="parTrans" cxnId="{62543E42-F5B3-4AC9-8444-DDF48E4E8C58}">
      <dgm:prSet custT="1"/>
      <dgm:spPr/>
      <dgm:t>
        <a:bodyPr/>
        <a:lstStyle/>
        <a:p>
          <a:endParaRPr lang="el-GR" sz="1200"/>
        </a:p>
      </dgm:t>
    </dgm:pt>
    <dgm:pt modelId="{73829DC5-AE02-415D-9AFC-C0A632235C4F}" type="sibTrans" cxnId="{62543E42-F5B3-4AC9-8444-DDF48E4E8C58}">
      <dgm:prSet/>
      <dgm:spPr/>
      <dgm:t>
        <a:bodyPr/>
        <a:lstStyle/>
        <a:p>
          <a:endParaRPr lang="el-GR" sz="1200"/>
        </a:p>
      </dgm:t>
    </dgm:pt>
    <dgm:pt modelId="{AA6B06CE-7CB4-4831-81EA-0BE4D3967D2F}">
      <dgm:prSet phldrT="[Κείμενο]" custT="1"/>
      <dgm:spPr/>
      <dgm:t>
        <a:bodyPr/>
        <a:lstStyle/>
        <a:p>
          <a:r>
            <a:rPr lang="el-GR" sz="2400" dirty="0"/>
            <a:t>τυπική απόκλιση άγνωστη</a:t>
          </a:r>
        </a:p>
      </dgm:t>
    </dgm:pt>
    <dgm:pt modelId="{290DDC29-5DE0-4C47-AE58-FA662E86862A}" type="parTrans" cxnId="{5268564E-1D30-467A-BF2E-333A4DC1E653}">
      <dgm:prSet custT="1"/>
      <dgm:spPr/>
      <dgm:t>
        <a:bodyPr/>
        <a:lstStyle/>
        <a:p>
          <a:endParaRPr lang="el-GR" sz="1200"/>
        </a:p>
      </dgm:t>
    </dgm:pt>
    <dgm:pt modelId="{2ACD9C79-8FBA-4231-8B1C-053EFFEE5F2C}" type="sibTrans" cxnId="{5268564E-1D30-467A-BF2E-333A4DC1E653}">
      <dgm:prSet/>
      <dgm:spPr/>
      <dgm:t>
        <a:bodyPr/>
        <a:lstStyle/>
        <a:p>
          <a:endParaRPr lang="el-GR" sz="1200"/>
        </a:p>
      </dgm:t>
    </dgm:pt>
    <dgm:pt modelId="{10CB70AC-F24D-436D-805F-C2879B5E74A8}">
      <dgm:prSet custT="1"/>
      <dgm:spPr/>
      <dgm:t>
        <a:bodyPr/>
        <a:lstStyle/>
        <a:p>
          <a:endParaRPr lang="el-GR" sz="1200"/>
        </a:p>
      </dgm:t>
    </dgm:pt>
    <dgm:pt modelId="{0538BF9A-6433-4F42-8259-DDF9B340E801}" type="parTrans" cxnId="{3C690A77-85A9-4614-867A-492D73F9FDC0}">
      <dgm:prSet custT="1"/>
      <dgm:spPr/>
      <dgm:t>
        <a:bodyPr/>
        <a:lstStyle/>
        <a:p>
          <a:endParaRPr lang="el-GR" sz="1200"/>
        </a:p>
      </dgm:t>
    </dgm:pt>
    <dgm:pt modelId="{B48D7E00-2EFC-4206-94F2-77B104589569}" type="sibTrans" cxnId="{3C690A77-85A9-4614-867A-492D73F9FDC0}">
      <dgm:prSet/>
      <dgm:spPr/>
      <dgm:t>
        <a:bodyPr/>
        <a:lstStyle/>
        <a:p>
          <a:endParaRPr lang="el-GR" sz="1200"/>
        </a:p>
      </dgm:t>
    </dgm:pt>
    <dgm:pt modelId="{0398032B-D304-4B9C-82FA-960B6E1B2762}">
      <dgm:prSet/>
      <dgm:spPr/>
      <dgm:t>
        <a:bodyPr/>
        <a:lstStyle/>
        <a:p>
          <a:endParaRPr lang="el-GR"/>
        </a:p>
      </dgm:t>
    </dgm:pt>
    <dgm:pt modelId="{BA3B2723-C5EB-4451-A022-872F265F9857}" type="parTrans" cxnId="{D5EE7A60-C672-41BC-93A1-0E0018741B05}">
      <dgm:prSet/>
      <dgm:spPr/>
      <dgm:t>
        <a:bodyPr/>
        <a:lstStyle/>
        <a:p>
          <a:endParaRPr lang="el-GR"/>
        </a:p>
      </dgm:t>
    </dgm:pt>
    <dgm:pt modelId="{3CF4F4A1-7379-4739-89C4-8B3CE4EADAD6}" type="sibTrans" cxnId="{D5EE7A60-C672-41BC-93A1-0E0018741B05}">
      <dgm:prSet/>
      <dgm:spPr/>
      <dgm:t>
        <a:bodyPr/>
        <a:lstStyle/>
        <a:p>
          <a:endParaRPr lang="el-GR"/>
        </a:p>
      </dgm:t>
    </dgm:pt>
    <dgm:pt modelId="{D63B1BF6-4FE1-479E-9407-B3E022692270}">
      <dgm:prSet/>
      <dgm:spPr/>
      <dgm:t>
        <a:bodyPr/>
        <a:lstStyle/>
        <a:p>
          <a:endParaRPr lang="el-GR"/>
        </a:p>
      </dgm:t>
    </dgm:pt>
    <dgm:pt modelId="{FF962727-479D-4097-B76F-3ECD51D3B027}" type="parTrans" cxnId="{2F9C8DBC-0672-4D4F-A7DF-F85160EDA033}">
      <dgm:prSet/>
      <dgm:spPr/>
      <dgm:t>
        <a:bodyPr/>
        <a:lstStyle/>
        <a:p>
          <a:endParaRPr lang="el-GR"/>
        </a:p>
      </dgm:t>
    </dgm:pt>
    <dgm:pt modelId="{E88FBDCA-136D-49CF-AAC9-C324F836ACDE}" type="sibTrans" cxnId="{2F9C8DBC-0672-4D4F-A7DF-F85160EDA033}">
      <dgm:prSet/>
      <dgm:spPr/>
      <dgm:t>
        <a:bodyPr/>
        <a:lstStyle/>
        <a:p>
          <a:endParaRPr lang="el-GR"/>
        </a:p>
      </dgm:t>
    </dgm:pt>
    <dgm:pt modelId="{12B97BF3-E6D7-47FA-BB03-039C66EC9B81}">
      <dgm:prSet/>
      <dgm:spPr/>
      <dgm:t>
        <a:bodyPr/>
        <a:lstStyle/>
        <a:p>
          <a:endParaRPr lang="el-GR"/>
        </a:p>
      </dgm:t>
    </dgm:pt>
    <dgm:pt modelId="{3F52AA71-43F2-4825-AA4E-B318EAEB210A}" type="parTrans" cxnId="{D475CE42-AD4C-4C9D-9002-04CF93A75409}">
      <dgm:prSet/>
      <dgm:spPr/>
      <dgm:t>
        <a:bodyPr/>
        <a:lstStyle/>
        <a:p>
          <a:endParaRPr lang="el-GR"/>
        </a:p>
      </dgm:t>
    </dgm:pt>
    <dgm:pt modelId="{07EE506B-CF8F-4772-86DA-4A2F80747009}" type="sibTrans" cxnId="{D475CE42-AD4C-4C9D-9002-04CF93A75409}">
      <dgm:prSet/>
      <dgm:spPr/>
      <dgm:t>
        <a:bodyPr/>
        <a:lstStyle/>
        <a:p>
          <a:endParaRPr lang="el-GR"/>
        </a:p>
      </dgm:t>
    </dgm:pt>
    <dgm:pt modelId="{74C55300-4E72-448C-BE06-91FF26B47141}">
      <dgm:prSet custT="1"/>
      <dgm:spPr/>
      <dgm:t>
        <a:bodyPr/>
        <a:lstStyle/>
        <a:p>
          <a:r>
            <a:rPr lang="el-GR" sz="2400" dirty="0"/>
            <a:t>μικρά δείγματα και άγνωστη ή μη κανονική κατανομή πληθυσμού</a:t>
          </a:r>
        </a:p>
      </dgm:t>
    </dgm:pt>
    <dgm:pt modelId="{C3A5F674-266A-47CE-B2B9-5CC5041E81BF}" type="parTrans" cxnId="{0561BB6C-E29D-46B2-A982-3C6CF530687E}">
      <dgm:prSet/>
      <dgm:spPr/>
      <dgm:t>
        <a:bodyPr/>
        <a:lstStyle/>
        <a:p>
          <a:endParaRPr lang="el-GR"/>
        </a:p>
      </dgm:t>
    </dgm:pt>
    <dgm:pt modelId="{9BA0D34C-F0E1-4464-852A-24CF3468867B}" type="sibTrans" cxnId="{0561BB6C-E29D-46B2-A982-3C6CF530687E}">
      <dgm:prSet/>
      <dgm:spPr/>
      <dgm:t>
        <a:bodyPr/>
        <a:lstStyle/>
        <a:p>
          <a:endParaRPr lang="el-GR"/>
        </a:p>
      </dgm:t>
    </dgm:pt>
    <dgm:pt modelId="{B2FB38A8-7CFE-4170-9736-D7D13B5D26A3}">
      <dgm:prSet/>
      <dgm:spPr/>
      <dgm:t>
        <a:bodyPr/>
        <a:lstStyle/>
        <a:p>
          <a:r>
            <a:rPr lang="el-GR" dirty="0"/>
            <a:t>δεν μπορούμε να κάνουμε διάστημα εμπιστοσύνης</a:t>
          </a:r>
        </a:p>
      </dgm:t>
    </dgm:pt>
    <dgm:pt modelId="{9D91F4FB-96A7-496A-9789-AE45C7F21A5E}" type="parTrans" cxnId="{C753240D-DF07-4269-9940-1DDC2893B22F}">
      <dgm:prSet/>
      <dgm:spPr/>
      <dgm:t>
        <a:bodyPr/>
        <a:lstStyle/>
        <a:p>
          <a:endParaRPr lang="el-GR"/>
        </a:p>
      </dgm:t>
    </dgm:pt>
    <dgm:pt modelId="{2A5D36AB-628A-47B5-A468-1E12F28D178A}" type="sibTrans" cxnId="{C753240D-DF07-4269-9940-1DDC2893B22F}">
      <dgm:prSet/>
      <dgm:spPr/>
      <dgm:t>
        <a:bodyPr/>
        <a:lstStyle/>
        <a:p>
          <a:endParaRPr lang="el-GR"/>
        </a:p>
      </dgm:t>
    </dgm:pt>
    <dgm:pt modelId="{0933189E-655A-4B7A-8A41-16EC293A7766}" type="pres">
      <dgm:prSet presAssocID="{68596C47-CCC8-4566-A92C-E59B1AB17B4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BFA83B2-32EF-41B7-94FB-C5F3A5AAFBBC}" type="pres">
      <dgm:prSet presAssocID="{2E27935D-521E-4371-98B1-7B69E64F3C82}" presName="root1" presStyleCnt="0"/>
      <dgm:spPr/>
    </dgm:pt>
    <dgm:pt modelId="{D3E35605-8A3E-4822-A157-1B80A090CFE5}" type="pres">
      <dgm:prSet presAssocID="{2E27935D-521E-4371-98B1-7B69E64F3C82}" presName="LevelOneTextNode" presStyleLbl="node0" presStyleIdx="0" presStyleCnt="3" custScaleX="116534" custScaleY="275507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FFDF63D-9029-4857-80A5-46F430A84FDE}" type="pres">
      <dgm:prSet presAssocID="{2E27935D-521E-4371-98B1-7B69E64F3C82}" presName="level2hierChild" presStyleCnt="0"/>
      <dgm:spPr/>
    </dgm:pt>
    <dgm:pt modelId="{01E9E14D-7FC2-4459-AF33-2AAE22C165E5}" type="pres">
      <dgm:prSet presAssocID="{006D0DB5-4E77-42D1-8B2C-1FF37A63511F}" presName="conn2-1" presStyleLbl="parChTrans1D2" presStyleIdx="0" presStyleCnt="5"/>
      <dgm:spPr/>
      <dgm:t>
        <a:bodyPr/>
        <a:lstStyle/>
        <a:p>
          <a:endParaRPr lang="el-GR"/>
        </a:p>
      </dgm:t>
    </dgm:pt>
    <dgm:pt modelId="{46699B1E-ED2E-44F3-95C1-A39E11F01AD5}" type="pres">
      <dgm:prSet presAssocID="{006D0DB5-4E77-42D1-8B2C-1FF37A63511F}" presName="connTx" presStyleLbl="parChTrans1D2" presStyleIdx="0" presStyleCnt="5"/>
      <dgm:spPr/>
      <dgm:t>
        <a:bodyPr/>
        <a:lstStyle/>
        <a:p>
          <a:endParaRPr lang="el-GR"/>
        </a:p>
      </dgm:t>
    </dgm:pt>
    <dgm:pt modelId="{4E282BFF-C33D-4E88-B1A7-108D704F146F}" type="pres">
      <dgm:prSet presAssocID="{A7558130-FBFF-4B16-A912-2EFBA895232B}" presName="root2" presStyleCnt="0"/>
      <dgm:spPr/>
    </dgm:pt>
    <dgm:pt modelId="{4EA34616-5647-42BC-8648-0ADD00912542}" type="pres">
      <dgm:prSet presAssocID="{A7558130-FBFF-4B16-A912-2EFBA895232B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4EB2600-56F3-4CD1-BEC9-637990DC50D4}" type="pres">
      <dgm:prSet presAssocID="{A7558130-FBFF-4B16-A912-2EFBA895232B}" presName="level3hierChild" presStyleCnt="0"/>
      <dgm:spPr/>
    </dgm:pt>
    <dgm:pt modelId="{94EF4EC3-3EC2-407E-B936-12A049621C7E}" type="pres">
      <dgm:prSet presAssocID="{0538BF9A-6433-4F42-8259-DDF9B340E801}" presName="conn2-1" presStyleLbl="parChTrans1D3" presStyleIdx="0" presStyleCnt="4"/>
      <dgm:spPr/>
      <dgm:t>
        <a:bodyPr/>
        <a:lstStyle/>
        <a:p>
          <a:endParaRPr lang="el-GR"/>
        </a:p>
      </dgm:t>
    </dgm:pt>
    <dgm:pt modelId="{762DA686-BD21-4138-B6D2-85FFDC15960A}" type="pres">
      <dgm:prSet presAssocID="{0538BF9A-6433-4F42-8259-DDF9B340E801}" presName="connTx" presStyleLbl="parChTrans1D3" presStyleIdx="0" presStyleCnt="4"/>
      <dgm:spPr/>
      <dgm:t>
        <a:bodyPr/>
        <a:lstStyle/>
        <a:p>
          <a:endParaRPr lang="el-GR"/>
        </a:p>
      </dgm:t>
    </dgm:pt>
    <dgm:pt modelId="{91A63265-5B71-4001-9375-75950FBF46DD}" type="pres">
      <dgm:prSet presAssocID="{10CB70AC-F24D-436D-805F-C2879B5E74A8}" presName="root2" presStyleCnt="0"/>
      <dgm:spPr/>
    </dgm:pt>
    <dgm:pt modelId="{D2893164-2F1A-4994-87E0-27FC32725418}" type="pres">
      <dgm:prSet presAssocID="{10CB70AC-F24D-436D-805F-C2879B5E74A8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9190193-90D7-4F01-8D8B-9997809E7DF4}" type="pres">
      <dgm:prSet presAssocID="{10CB70AC-F24D-436D-805F-C2879B5E74A8}" presName="level3hierChild" presStyleCnt="0"/>
      <dgm:spPr/>
    </dgm:pt>
    <dgm:pt modelId="{5A98EB02-21E4-48E5-B8BB-DD5084D47C77}" type="pres">
      <dgm:prSet presAssocID="{DF256D96-4EC6-4646-BA79-1ED501F7C168}" presName="conn2-1" presStyleLbl="parChTrans1D2" presStyleIdx="1" presStyleCnt="5"/>
      <dgm:spPr/>
      <dgm:t>
        <a:bodyPr/>
        <a:lstStyle/>
        <a:p>
          <a:endParaRPr lang="el-GR"/>
        </a:p>
      </dgm:t>
    </dgm:pt>
    <dgm:pt modelId="{08C63A61-5ACC-460F-B3C3-49553629531D}" type="pres">
      <dgm:prSet presAssocID="{DF256D96-4EC6-4646-BA79-1ED501F7C168}" presName="connTx" presStyleLbl="parChTrans1D2" presStyleIdx="1" presStyleCnt="5"/>
      <dgm:spPr/>
      <dgm:t>
        <a:bodyPr/>
        <a:lstStyle/>
        <a:p>
          <a:endParaRPr lang="el-GR"/>
        </a:p>
      </dgm:t>
    </dgm:pt>
    <dgm:pt modelId="{7B49F5A4-5ED4-4753-AF46-C0BA7FBF2086}" type="pres">
      <dgm:prSet presAssocID="{DD74B189-DE13-40E0-A899-6C2A4ED5AFE1}" presName="root2" presStyleCnt="0"/>
      <dgm:spPr/>
    </dgm:pt>
    <dgm:pt modelId="{626A6847-5AE6-4AE6-893C-DD8A93CCEF0D}" type="pres">
      <dgm:prSet presAssocID="{DD74B189-DE13-40E0-A899-6C2A4ED5AFE1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74F2A2E-4EA8-4314-86B5-A0DA8028CF11}" type="pres">
      <dgm:prSet presAssocID="{DD74B189-DE13-40E0-A899-6C2A4ED5AFE1}" presName="level3hierChild" presStyleCnt="0"/>
      <dgm:spPr/>
    </dgm:pt>
    <dgm:pt modelId="{D3E80B8B-A41F-4EF9-8ABD-7A763E6DC8CB}" type="pres">
      <dgm:prSet presAssocID="{BA3B2723-C5EB-4451-A022-872F265F9857}" presName="conn2-1" presStyleLbl="parChTrans1D3" presStyleIdx="1" presStyleCnt="4"/>
      <dgm:spPr/>
      <dgm:t>
        <a:bodyPr/>
        <a:lstStyle/>
        <a:p>
          <a:endParaRPr lang="el-GR"/>
        </a:p>
      </dgm:t>
    </dgm:pt>
    <dgm:pt modelId="{3F48537F-1F6A-47F9-A97F-AEF3D7A8747E}" type="pres">
      <dgm:prSet presAssocID="{BA3B2723-C5EB-4451-A022-872F265F9857}" presName="connTx" presStyleLbl="parChTrans1D3" presStyleIdx="1" presStyleCnt="4"/>
      <dgm:spPr/>
      <dgm:t>
        <a:bodyPr/>
        <a:lstStyle/>
        <a:p>
          <a:endParaRPr lang="el-GR"/>
        </a:p>
      </dgm:t>
    </dgm:pt>
    <dgm:pt modelId="{D34A2DD6-3946-4759-A0F2-5DFA4E6B3CBA}" type="pres">
      <dgm:prSet presAssocID="{0398032B-D304-4B9C-82FA-960B6E1B2762}" presName="root2" presStyleCnt="0"/>
      <dgm:spPr/>
    </dgm:pt>
    <dgm:pt modelId="{7D485198-B486-4753-8E96-E5C88FC5A3B6}" type="pres">
      <dgm:prSet presAssocID="{0398032B-D304-4B9C-82FA-960B6E1B2762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9FC197E-726E-4C9A-B423-AEFB49259596}" type="pres">
      <dgm:prSet presAssocID="{0398032B-D304-4B9C-82FA-960B6E1B2762}" presName="level3hierChild" presStyleCnt="0"/>
      <dgm:spPr/>
    </dgm:pt>
    <dgm:pt modelId="{10B9AC6A-6E3B-448F-8063-7D92384D25CD}" type="pres">
      <dgm:prSet presAssocID="{ADE03385-7AB4-4E3B-8E65-06BA20498A0C}" presName="root1" presStyleCnt="0"/>
      <dgm:spPr/>
    </dgm:pt>
    <dgm:pt modelId="{6A01064E-98C4-4289-ABF6-002B0368BCE1}" type="pres">
      <dgm:prSet presAssocID="{ADE03385-7AB4-4E3B-8E65-06BA20498A0C}" presName="LevelOneTextNode" presStyleLbl="node0" presStyleIdx="1" presStyleCnt="3" custScaleY="17204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D527841-9F7E-4693-AF80-D387787E22D9}" type="pres">
      <dgm:prSet presAssocID="{ADE03385-7AB4-4E3B-8E65-06BA20498A0C}" presName="level2hierChild" presStyleCnt="0"/>
      <dgm:spPr/>
    </dgm:pt>
    <dgm:pt modelId="{95217063-DF97-4EE1-885A-B3AAF0CBF130}" type="pres">
      <dgm:prSet presAssocID="{91599D27-346F-42FF-B40D-D4EE1F9BBACF}" presName="conn2-1" presStyleLbl="parChTrans1D2" presStyleIdx="2" presStyleCnt="5"/>
      <dgm:spPr/>
      <dgm:t>
        <a:bodyPr/>
        <a:lstStyle/>
        <a:p>
          <a:endParaRPr lang="el-GR"/>
        </a:p>
      </dgm:t>
    </dgm:pt>
    <dgm:pt modelId="{BE30BA18-D333-47C3-A4A3-10317A97E8C0}" type="pres">
      <dgm:prSet presAssocID="{91599D27-346F-42FF-B40D-D4EE1F9BBACF}" presName="connTx" presStyleLbl="parChTrans1D2" presStyleIdx="2" presStyleCnt="5"/>
      <dgm:spPr/>
      <dgm:t>
        <a:bodyPr/>
        <a:lstStyle/>
        <a:p>
          <a:endParaRPr lang="el-GR"/>
        </a:p>
      </dgm:t>
    </dgm:pt>
    <dgm:pt modelId="{88A08D67-A95E-46E1-A25F-15291C9D18A2}" type="pres">
      <dgm:prSet presAssocID="{18A0DC00-A8AA-466E-9825-69B816ADE9E3}" presName="root2" presStyleCnt="0"/>
      <dgm:spPr/>
    </dgm:pt>
    <dgm:pt modelId="{0F9ABDC3-DEAC-4DDE-B23D-74E32B8D238F}" type="pres">
      <dgm:prSet presAssocID="{18A0DC00-A8AA-466E-9825-69B816ADE9E3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BB11556-3ABC-4CDE-B52D-0DF99BE6E975}" type="pres">
      <dgm:prSet presAssocID="{18A0DC00-A8AA-466E-9825-69B816ADE9E3}" presName="level3hierChild" presStyleCnt="0"/>
      <dgm:spPr/>
    </dgm:pt>
    <dgm:pt modelId="{4DD8D173-606C-449A-BF32-3748991404F2}" type="pres">
      <dgm:prSet presAssocID="{FF962727-479D-4097-B76F-3ECD51D3B027}" presName="conn2-1" presStyleLbl="parChTrans1D3" presStyleIdx="2" presStyleCnt="4"/>
      <dgm:spPr/>
      <dgm:t>
        <a:bodyPr/>
        <a:lstStyle/>
        <a:p>
          <a:endParaRPr lang="el-GR"/>
        </a:p>
      </dgm:t>
    </dgm:pt>
    <dgm:pt modelId="{85259379-0572-460C-93C1-99992DD6A311}" type="pres">
      <dgm:prSet presAssocID="{FF962727-479D-4097-B76F-3ECD51D3B027}" presName="connTx" presStyleLbl="parChTrans1D3" presStyleIdx="2" presStyleCnt="4"/>
      <dgm:spPr/>
      <dgm:t>
        <a:bodyPr/>
        <a:lstStyle/>
        <a:p>
          <a:endParaRPr lang="el-GR"/>
        </a:p>
      </dgm:t>
    </dgm:pt>
    <dgm:pt modelId="{CA2D8AF7-0EAE-429E-9C79-82B244924D81}" type="pres">
      <dgm:prSet presAssocID="{D63B1BF6-4FE1-479E-9407-B3E022692270}" presName="root2" presStyleCnt="0"/>
      <dgm:spPr/>
    </dgm:pt>
    <dgm:pt modelId="{91505933-04D7-4E2B-8ED8-8D03C613C256}" type="pres">
      <dgm:prSet presAssocID="{D63B1BF6-4FE1-479E-9407-B3E022692270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0BD6AE3-F0A6-4C43-8C30-C1B967D84FD0}" type="pres">
      <dgm:prSet presAssocID="{D63B1BF6-4FE1-479E-9407-B3E022692270}" presName="level3hierChild" presStyleCnt="0"/>
      <dgm:spPr/>
    </dgm:pt>
    <dgm:pt modelId="{C1F4A16D-A023-4D54-810D-D10C91075436}" type="pres">
      <dgm:prSet presAssocID="{290DDC29-5DE0-4C47-AE58-FA662E86862A}" presName="conn2-1" presStyleLbl="parChTrans1D2" presStyleIdx="3" presStyleCnt="5"/>
      <dgm:spPr/>
      <dgm:t>
        <a:bodyPr/>
        <a:lstStyle/>
        <a:p>
          <a:endParaRPr lang="el-GR"/>
        </a:p>
      </dgm:t>
    </dgm:pt>
    <dgm:pt modelId="{E9571416-EFA9-4A5B-B98A-FC026DA4089A}" type="pres">
      <dgm:prSet presAssocID="{290DDC29-5DE0-4C47-AE58-FA662E86862A}" presName="connTx" presStyleLbl="parChTrans1D2" presStyleIdx="3" presStyleCnt="5"/>
      <dgm:spPr/>
      <dgm:t>
        <a:bodyPr/>
        <a:lstStyle/>
        <a:p>
          <a:endParaRPr lang="el-GR"/>
        </a:p>
      </dgm:t>
    </dgm:pt>
    <dgm:pt modelId="{47A4DA32-62C7-4637-B11D-880F47652C0E}" type="pres">
      <dgm:prSet presAssocID="{AA6B06CE-7CB4-4831-81EA-0BE4D3967D2F}" presName="root2" presStyleCnt="0"/>
      <dgm:spPr/>
    </dgm:pt>
    <dgm:pt modelId="{5007700A-882A-4B98-BF6F-BBED2967614B}" type="pres">
      <dgm:prSet presAssocID="{AA6B06CE-7CB4-4831-81EA-0BE4D3967D2F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E5EDAB4-C8A6-4E35-87DC-6B835433FD7A}" type="pres">
      <dgm:prSet presAssocID="{AA6B06CE-7CB4-4831-81EA-0BE4D3967D2F}" presName="level3hierChild" presStyleCnt="0"/>
      <dgm:spPr/>
    </dgm:pt>
    <dgm:pt modelId="{F5CDDE5F-018D-46AA-B892-112B3EC03A71}" type="pres">
      <dgm:prSet presAssocID="{3F52AA71-43F2-4825-AA4E-B318EAEB210A}" presName="conn2-1" presStyleLbl="parChTrans1D3" presStyleIdx="3" presStyleCnt="4"/>
      <dgm:spPr/>
      <dgm:t>
        <a:bodyPr/>
        <a:lstStyle/>
        <a:p>
          <a:endParaRPr lang="el-GR"/>
        </a:p>
      </dgm:t>
    </dgm:pt>
    <dgm:pt modelId="{FA20FB6B-E438-4D40-A60C-F616A7025B8F}" type="pres">
      <dgm:prSet presAssocID="{3F52AA71-43F2-4825-AA4E-B318EAEB210A}" presName="connTx" presStyleLbl="parChTrans1D3" presStyleIdx="3" presStyleCnt="4"/>
      <dgm:spPr/>
      <dgm:t>
        <a:bodyPr/>
        <a:lstStyle/>
        <a:p>
          <a:endParaRPr lang="el-GR"/>
        </a:p>
      </dgm:t>
    </dgm:pt>
    <dgm:pt modelId="{D4ACE357-9D7A-4142-A93F-944233051B30}" type="pres">
      <dgm:prSet presAssocID="{12B97BF3-E6D7-47FA-BB03-039C66EC9B81}" presName="root2" presStyleCnt="0"/>
      <dgm:spPr/>
    </dgm:pt>
    <dgm:pt modelId="{51CA14FB-BDBB-4D00-AD88-783F04A320B3}" type="pres">
      <dgm:prSet presAssocID="{12B97BF3-E6D7-47FA-BB03-039C66EC9B81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2519029-11E1-4F24-A368-E49C3C86A370}" type="pres">
      <dgm:prSet presAssocID="{12B97BF3-E6D7-47FA-BB03-039C66EC9B81}" presName="level3hierChild" presStyleCnt="0"/>
      <dgm:spPr/>
    </dgm:pt>
    <dgm:pt modelId="{2465AF28-B622-4788-9752-30448AC9F64F}" type="pres">
      <dgm:prSet presAssocID="{74C55300-4E72-448C-BE06-91FF26B47141}" presName="root1" presStyleCnt="0"/>
      <dgm:spPr/>
    </dgm:pt>
    <dgm:pt modelId="{E67D62F2-CFD2-4CC2-8429-6612FEA31988}" type="pres">
      <dgm:prSet presAssocID="{74C55300-4E72-448C-BE06-91FF26B47141}" presName="LevelOneTextNode" presStyleLbl="node0" presStyleIdx="2" presStyleCnt="3" custScaleX="104038" custScaleY="14563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24A417C-AF60-41B2-895E-873BEFCC964B}" type="pres">
      <dgm:prSet presAssocID="{74C55300-4E72-448C-BE06-91FF26B47141}" presName="level2hierChild" presStyleCnt="0"/>
      <dgm:spPr/>
    </dgm:pt>
    <dgm:pt modelId="{E39F2E50-E56F-4E84-847B-687C423EDF50}" type="pres">
      <dgm:prSet presAssocID="{9D91F4FB-96A7-496A-9789-AE45C7F21A5E}" presName="conn2-1" presStyleLbl="parChTrans1D2" presStyleIdx="4" presStyleCnt="5"/>
      <dgm:spPr/>
      <dgm:t>
        <a:bodyPr/>
        <a:lstStyle/>
        <a:p>
          <a:endParaRPr lang="el-GR"/>
        </a:p>
      </dgm:t>
    </dgm:pt>
    <dgm:pt modelId="{6F7FD8E7-1318-455E-93F5-30F546EB2E81}" type="pres">
      <dgm:prSet presAssocID="{9D91F4FB-96A7-496A-9789-AE45C7F21A5E}" presName="connTx" presStyleLbl="parChTrans1D2" presStyleIdx="4" presStyleCnt="5"/>
      <dgm:spPr/>
      <dgm:t>
        <a:bodyPr/>
        <a:lstStyle/>
        <a:p>
          <a:endParaRPr lang="el-GR"/>
        </a:p>
      </dgm:t>
    </dgm:pt>
    <dgm:pt modelId="{FD96DB7E-7F23-4AB3-9DD0-2A9F735FC4CE}" type="pres">
      <dgm:prSet presAssocID="{B2FB38A8-7CFE-4170-9736-D7D13B5D26A3}" presName="root2" presStyleCnt="0"/>
      <dgm:spPr/>
    </dgm:pt>
    <dgm:pt modelId="{E3270633-86C1-4E78-B880-22C778C0DC09}" type="pres">
      <dgm:prSet presAssocID="{B2FB38A8-7CFE-4170-9736-D7D13B5D26A3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26E17AE-166C-4ED6-91C1-BDD77ED1F864}" type="pres">
      <dgm:prSet presAssocID="{B2FB38A8-7CFE-4170-9736-D7D13B5D26A3}" presName="level3hierChild" presStyleCnt="0"/>
      <dgm:spPr/>
    </dgm:pt>
  </dgm:ptLst>
  <dgm:cxnLst>
    <dgm:cxn modelId="{A32DC995-477D-4AB3-B13D-A5ED5430236F}" type="presOf" srcId="{AA6B06CE-7CB4-4831-81EA-0BE4D3967D2F}" destId="{5007700A-882A-4B98-BF6F-BBED2967614B}" srcOrd="0" destOrd="0" presId="urn:microsoft.com/office/officeart/2005/8/layout/hierarchy2"/>
    <dgm:cxn modelId="{D4BB4151-B838-4F93-BEEA-FC30178819BE}" type="presOf" srcId="{3F52AA71-43F2-4825-AA4E-B318EAEB210A}" destId="{F5CDDE5F-018D-46AA-B892-112B3EC03A71}" srcOrd="0" destOrd="0" presId="urn:microsoft.com/office/officeart/2005/8/layout/hierarchy2"/>
    <dgm:cxn modelId="{004EC214-E3DF-4A51-824C-7E0C319E2853}" type="presOf" srcId="{006D0DB5-4E77-42D1-8B2C-1FF37A63511F}" destId="{46699B1E-ED2E-44F3-95C1-A39E11F01AD5}" srcOrd="1" destOrd="0" presId="urn:microsoft.com/office/officeart/2005/8/layout/hierarchy2"/>
    <dgm:cxn modelId="{D475CE42-AD4C-4C9D-9002-04CF93A75409}" srcId="{AA6B06CE-7CB4-4831-81EA-0BE4D3967D2F}" destId="{12B97BF3-E6D7-47FA-BB03-039C66EC9B81}" srcOrd="0" destOrd="0" parTransId="{3F52AA71-43F2-4825-AA4E-B318EAEB210A}" sibTransId="{07EE506B-CF8F-4772-86DA-4A2F80747009}"/>
    <dgm:cxn modelId="{98ACBC6F-3151-4922-BEA4-A794EEF15329}" type="presOf" srcId="{9D91F4FB-96A7-496A-9789-AE45C7F21A5E}" destId="{E39F2E50-E56F-4E84-847B-687C423EDF50}" srcOrd="0" destOrd="0" presId="urn:microsoft.com/office/officeart/2005/8/layout/hierarchy2"/>
    <dgm:cxn modelId="{1C09E872-EF06-4F09-8470-708B4F926981}" type="presOf" srcId="{DF256D96-4EC6-4646-BA79-1ED501F7C168}" destId="{08C63A61-5ACC-460F-B3C3-49553629531D}" srcOrd="1" destOrd="0" presId="urn:microsoft.com/office/officeart/2005/8/layout/hierarchy2"/>
    <dgm:cxn modelId="{9644BD21-664C-4F88-9D79-873E1175EB77}" type="presOf" srcId="{ADE03385-7AB4-4E3B-8E65-06BA20498A0C}" destId="{6A01064E-98C4-4289-ABF6-002B0368BCE1}" srcOrd="0" destOrd="0" presId="urn:microsoft.com/office/officeart/2005/8/layout/hierarchy2"/>
    <dgm:cxn modelId="{60C08DA1-917B-4744-9600-5870632AE9A3}" type="presOf" srcId="{B2FB38A8-7CFE-4170-9736-D7D13B5D26A3}" destId="{E3270633-86C1-4E78-B880-22C778C0DC09}" srcOrd="0" destOrd="0" presId="urn:microsoft.com/office/officeart/2005/8/layout/hierarchy2"/>
    <dgm:cxn modelId="{99040749-38C5-450E-B658-798064A733C7}" type="presOf" srcId="{BA3B2723-C5EB-4451-A022-872F265F9857}" destId="{3F48537F-1F6A-47F9-A97F-AEF3D7A8747E}" srcOrd="1" destOrd="0" presId="urn:microsoft.com/office/officeart/2005/8/layout/hierarchy2"/>
    <dgm:cxn modelId="{0BEC9F20-3208-4E85-9363-F6EF493362C3}" type="presOf" srcId="{68596C47-CCC8-4566-A92C-E59B1AB17B40}" destId="{0933189E-655A-4B7A-8A41-16EC293A7766}" srcOrd="0" destOrd="0" presId="urn:microsoft.com/office/officeart/2005/8/layout/hierarchy2"/>
    <dgm:cxn modelId="{431EA038-D845-408C-8FC6-CE510C7ACF88}" type="presOf" srcId="{10CB70AC-F24D-436D-805F-C2879B5E74A8}" destId="{D2893164-2F1A-4994-87E0-27FC32725418}" srcOrd="0" destOrd="0" presId="urn:microsoft.com/office/officeart/2005/8/layout/hierarchy2"/>
    <dgm:cxn modelId="{140A9692-F41E-4ED2-BA1D-110A988AF641}" srcId="{2E27935D-521E-4371-98B1-7B69E64F3C82}" destId="{A7558130-FBFF-4B16-A912-2EFBA895232B}" srcOrd="0" destOrd="0" parTransId="{006D0DB5-4E77-42D1-8B2C-1FF37A63511F}" sibTransId="{1F8E25FA-BF6B-4247-864C-9D7DC65650EF}"/>
    <dgm:cxn modelId="{E3BA068F-EC3B-400D-95EF-46CDBD8624D3}" type="presOf" srcId="{0538BF9A-6433-4F42-8259-DDF9B340E801}" destId="{94EF4EC3-3EC2-407E-B936-12A049621C7E}" srcOrd="0" destOrd="0" presId="urn:microsoft.com/office/officeart/2005/8/layout/hierarchy2"/>
    <dgm:cxn modelId="{648A17D2-10AD-4D1C-A5F1-3F5030CE1CEE}" type="presOf" srcId="{DF256D96-4EC6-4646-BA79-1ED501F7C168}" destId="{5A98EB02-21E4-48E5-B8BB-DD5084D47C77}" srcOrd="0" destOrd="0" presId="urn:microsoft.com/office/officeart/2005/8/layout/hierarchy2"/>
    <dgm:cxn modelId="{0D372BF8-47FA-42C2-A16D-8F3748934272}" type="presOf" srcId="{9D91F4FB-96A7-496A-9789-AE45C7F21A5E}" destId="{6F7FD8E7-1318-455E-93F5-30F546EB2E81}" srcOrd="1" destOrd="0" presId="urn:microsoft.com/office/officeart/2005/8/layout/hierarchy2"/>
    <dgm:cxn modelId="{23974698-8B2C-42C5-8B34-1FB93E7346AE}" srcId="{68596C47-CCC8-4566-A92C-E59B1AB17B40}" destId="{ADE03385-7AB4-4E3B-8E65-06BA20498A0C}" srcOrd="1" destOrd="0" parTransId="{E37B9CFE-3828-42FB-AAA5-6EABF94B1E9B}" sibTransId="{53094D97-0F69-4AB4-B25B-56377397910A}"/>
    <dgm:cxn modelId="{901662FC-4C1F-4B52-BF2F-7D743E8893C8}" type="presOf" srcId="{BA3B2723-C5EB-4451-A022-872F265F9857}" destId="{D3E80B8B-A41F-4EF9-8ABD-7A763E6DC8CB}" srcOrd="0" destOrd="0" presId="urn:microsoft.com/office/officeart/2005/8/layout/hierarchy2"/>
    <dgm:cxn modelId="{9E9BB862-9A0D-4E4C-A751-B5BEFFAFE6D3}" type="presOf" srcId="{006D0DB5-4E77-42D1-8B2C-1FF37A63511F}" destId="{01E9E14D-7FC2-4459-AF33-2AAE22C165E5}" srcOrd="0" destOrd="0" presId="urn:microsoft.com/office/officeart/2005/8/layout/hierarchy2"/>
    <dgm:cxn modelId="{E6AF2A9B-C894-4984-A35E-7178CDFA9B39}" type="presOf" srcId="{FF962727-479D-4097-B76F-3ECD51D3B027}" destId="{4DD8D173-606C-449A-BF32-3748991404F2}" srcOrd="0" destOrd="0" presId="urn:microsoft.com/office/officeart/2005/8/layout/hierarchy2"/>
    <dgm:cxn modelId="{ECA9A48C-900D-4D30-A87A-DAC6E242B86E}" type="presOf" srcId="{D63B1BF6-4FE1-479E-9407-B3E022692270}" destId="{91505933-04D7-4E2B-8ED8-8D03C613C256}" srcOrd="0" destOrd="0" presId="urn:microsoft.com/office/officeart/2005/8/layout/hierarchy2"/>
    <dgm:cxn modelId="{BD3B5A24-93D9-4D4C-BA64-A2FD2E22B5D2}" type="presOf" srcId="{91599D27-346F-42FF-B40D-D4EE1F9BBACF}" destId="{BE30BA18-D333-47C3-A4A3-10317A97E8C0}" srcOrd="1" destOrd="0" presId="urn:microsoft.com/office/officeart/2005/8/layout/hierarchy2"/>
    <dgm:cxn modelId="{D81F7787-23B6-4F14-8D6F-DEC7E6DB0CCD}" type="presOf" srcId="{290DDC29-5DE0-4C47-AE58-FA662E86862A}" destId="{C1F4A16D-A023-4D54-810D-D10C91075436}" srcOrd="0" destOrd="0" presId="urn:microsoft.com/office/officeart/2005/8/layout/hierarchy2"/>
    <dgm:cxn modelId="{122D079B-B708-45A1-8FE3-BA111A854B86}" type="presOf" srcId="{0538BF9A-6433-4F42-8259-DDF9B340E801}" destId="{762DA686-BD21-4138-B6D2-85FFDC15960A}" srcOrd="1" destOrd="0" presId="urn:microsoft.com/office/officeart/2005/8/layout/hierarchy2"/>
    <dgm:cxn modelId="{606C2AD5-D739-4B15-9094-3760FD7CB386}" type="presOf" srcId="{2E27935D-521E-4371-98B1-7B69E64F3C82}" destId="{D3E35605-8A3E-4822-A157-1B80A090CFE5}" srcOrd="0" destOrd="0" presId="urn:microsoft.com/office/officeart/2005/8/layout/hierarchy2"/>
    <dgm:cxn modelId="{3C690A77-85A9-4614-867A-492D73F9FDC0}" srcId="{A7558130-FBFF-4B16-A912-2EFBA895232B}" destId="{10CB70AC-F24D-436D-805F-C2879B5E74A8}" srcOrd="0" destOrd="0" parTransId="{0538BF9A-6433-4F42-8259-DDF9B340E801}" sibTransId="{B48D7E00-2EFC-4206-94F2-77B104589569}"/>
    <dgm:cxn modelId="{4566B37B-F027-4956-B0EA-C8135CF11C8B}" type="presOf" srcId="{A7558130-FBFF-4B16-A912-2EFBA895232B}" destId="{4EA34616-5647-42BC-8648-0ADD00912542}" srcOrd="0" destOrd="0" presId="urn:microsoft.com/office/officeart/2005/8/layout/hierarchy2"/>
    <dgm:cxn modelId="{99080E98-D6D1-452D-BA78-EF4A53477BDA}" type="presOf" srcId="{DD74B189-DE13-40E0-A899-6C2A4ED5AFE1}" destId="{626A6847-5AE6-4AE6-893C-DD8A93CCEF0D}" srcOrd="0" destOrd="0" presId="urn:microsoft.com/office/officeart/2005/8/layout/hierarchy2"/>
    <dgm:cxn modelId="{3F194313-66C1-4986-8745-FC954B35871F}" type="presOf" srcId="{12B97BF3-E6D7-47FA-BB03-039C66EC9B81}" destId="{51CA14FB-BDBB-4D00-AD88-783F04A320B3}" srcOrd="0" destOrd="0" presId="urn:microsoft.com/office/officeart/2005/8/layout/hierarchy2"/>
    <dgm:cxn modelId="{33EAC85B-90D3-47FC-A1AE-39B282D1DCB6}" type="presOf" srcId="{91599D27-346F-42FF-B40D-D4EE1F9BBACF}" destId="{95217063-DF97-4EE1-885A-B3AAF0CBF130}" srcOrd="0" destOrd="0" presId="urn:microsoft.com/office/officeart/2005/8/layout/hierarchy2"/>
    <dgm:cxn modelId="{2F9C8DBC-0672-4D4F-A7DF-F85160EDA033}" srcId="{18A0DC00-A8AA-466E-9825-69B816ADE9E3}" destId="{D63B1BF6-4FE1-479E-9407-B3E022692270}" srcOrd="0" destOrd="0" parTransId="{FF962727-479D-4097-B76F-3ECD51D3B027}" sibTransId="{E88FBDCA-136D-49CF-AAC9-C324F836ACDE}"/>
    <dgm:cxn modelId="{5268564E-1D30-467A-BF2E-333A4DC1E653}" srcId="{ADE03385-7AB4-4E3B-8E65-06BA20498A0C}" destId="{AA6B06CE-7CB4-4831-81EA-0BE4D3967D2F}" srcOrd="1" destOrd="0" parTransId="{290DDC29-5DE0-4C47-AE58-FA662E86862A}" sibTransId="{2ACD9C79-8FBA-4231-8B1C-053EFFEE5F2C}"/>
    <dgm:cxn modelId="{6593775A-A8DD-4FD5-9203-F15B78857F2B}" type="presOf" srcId="{18A0DC00-A8AA-466E-9825-69B816ADE9E3}" destId="{0F9ABDC3-DEAC-4DDE-B23D-74E32B8D238F}" srcOrd="0" destOrd="0" presId="urn:microsoft.com/office/officeart/2005/8/layout/hierarchy2"/>
    <dgm:cxn modelId="{9AE10DF5-0F91-4826-90EF-A916C6C8A56F}" srcId="{68596C47-CCC8-4566-A92C-E59B1AB17B40}" destId="{2E27935D-521E-4371-98B1-7B69E64F3C82}" srcOrd="0" destOrd="0" parTransId="{C3B81253-F18C-4026-8B5E-2EDEC436C038}" sibTransId="{85371C28-97E2-4570-9149-9F412D1A9E5C}"/>
    <dgm:cxn modelId="{9371952A-E2A6-44A2-BE4F-66078D531CE7}" type="presOf" srcId="{0398032B-D304-4B9C-82FA-960B6E1B2762}" destId="{7D485198-B486-4753-8E96-E5C88FC5A3B6}" srcOrd="0" destOrd="0" presId="urn:microsoft.com/office/officeart/2005/8/layout/hierarchy2"/>
    <dgm:cxn modelId="{F7ECDFAB-0255-4667-BD66-7665E22A9915}" type="presOf" srcId="{74C55300-4E72-448C-BE06-91FF26B47141}" destId="{E67D62F2-CFD2-4CC2-8429-6612FEA31988}" srcOrd="0" destOrd="0" presId="urn:microsoft.com/office/officeart/2005/8/layout/hierarchy2"/>
    <dgm:cxn modelId="{D5EE7A60-C672-41BC-93A1-0E0018741B05}" srcId="{DD74B189-DE13-40E0-A899-6C2A4ED5AFE1}" destId="{0398032B-D304-4B9C-82FA-960B6E1B2762}" srcOrd="0" destOrd="0" parTransId="{BA3B2723-C5EB-4451-A022-872F265F9857}" sibTransId="{3CF4F4A1-7379-4739-89C4-8B3CE4EADAD6}"/>
    <dgm:cxn modelId="{23019AA2-DD8D-4689-B08B-DE9DEF56841C}" type="presOf" srcId="{FF962727-479D-4097-B76F-3ECD51D3B027}" destId="{85259379-0572-460C-93C1-99992DD6A311}" srcOrd="1" destOrd="0" presId="urn:microsoft.com/office/officeart/2005/8/layout/hierarchy2"/>
    <dgm:cxn modelId="{6EA3246D-1BB5-4A55-B6C0-77A1BA506AC9}" srcId="{2E27935D-521E-4371-98B1-7B69E64F3C82}" destId="{DD74B189-DE13-40E0-A899-6C2A4ED5AFE1}" srcOrd="1" destOrd="0" parTransId="{DF256D96-4EC6-4646-BA79-1ED501F7C168}" sibTransId="{1EE562E5-65C3-485D-9588-902D32ED24DE}"/>
    <dgm:cxn modelId="{CDC915E7-2FC1-41D9-A517-938EFED8CAA3}" type="presOf" srcId="{3F52AA71-43F2-4825-AA4E-B318EAEB210A}" destId="{FA20FB6B-E438-4D40-A60C-F616A7025B8F}" srcOrd="1" destOrd="0" presId="urn:microsoft.com/office/officeart/2005/8/layout/hierarchy2"/>
    <dgm:cxn modelId="{94CF7F03-BCEB-4FAB-876B-018F01FCA2A6}" type="presOf" srcId="{290DDC29-5DE0-4C47-AE58-FA662E86862A}" destId="{E9571416-EFA9-4A5B-B98A-FC026DA4089A}" srcOrd="1" destOrd="0" presId="urn:microsoft.com/office/officeart/2005/8/layout/hierarchy2"/>
    <dgm:cxn modelId="{62543E42-F5B3-4AC9-8444-DDF48E4E8C58}" srcId="{ADE03385-7AB4-4E3B-8E65-06BA20498A0C}" destId="{18A0DC00-A8AA-466E-9825-69B816ADE9E3}" srcOrd="0" destOrd="0" parTransId="{91599D27-346F-42FF-B40D-D4EE1F9BBACF}" sibTransId="{73829DC5-AE02-415D-9AFC-C0A632235C4F}"/>
    <dgm:cxn modelId="{C753240D-DF07-4269-9940-1DDC2893B22F}" srcId="{74C55300-4E72-448C-BE06-91FF26B47141}" destId="{B2FB38A8-7CFE-4170-9736-D7D13B5D26A3}" srcOrd="0" destOrd="0" parTransId="{9D91F4FB-96A7-496A-9789-AE45C7F21A5E}" sibTransId="{2A5D36AB-628A-47B5-A468-1E12F28D178A}"/>
    <dgm:cxn modelId="{0561BB6C-E29D-46B2-A982-3C6CF530687E}" srcId="{68596C47-CCC8-4566-A92C-E59B1AB17B40}" destId="{74C55300-4E72-448C-BE06-91FF26B47141}" srcOrd="2" destOrd="0" parTransId="{C3A5F674-266A-47CE-B2B9-5CC5041E81BF}" sibTransId="{9BA0D34C-F0E1-4464-852A-24CF3468867B}"/>
    <dgm:cxn modelId="{41D98D3F-A1BE-4160-82BB-3AAA865DD47A}" type="presParOf" srcId="{0933189E-655A-4B7A-8A41-16EC293A7766}" destId="{8BFA83B2-32EF-41B7-94FB-C5F3A5AAFBBC}" srcOrd="0" destOrd="0" presId="urn:microsoft.com/office/officeart/2005/8/layout/hierarchy2"/>
    <dgm:cxn modelId="{0A397E6C-DFB4-4A52-82C5-421253066B16}" type="presParOf" srcId="{8BFA83B2-32EF-41B7-94FB-C5F3A5AAFBBC}" destId="{D3E35605-8A3E-4822-A157-1B80A090CFE5}" srcOrd="0" destOrd="0" presId="urn:microsoft.com/office/officeart/2005/8/layout/hierarchy2"/>
    <dgm:cxn modelId="{7C12512E-3154-438C-8197-BA26D921B98A}" type="presParOf" srcId="{8BFA83B2-32EF-41B7-94FB-C5F3A5AAFBBC}" destId="{CFFDF63D-9029-4857-80A5-46F430A84FDE}" srcOrd="1" destOrd="0" presId="urn:microsoft.com/office/officeart/2005/8/layout/hierarchy2"/>
    <dgm:cxn modelId="{6C159D4A-EB7F-4A62-A837-B32A26B3BCA7}" type="presParOf" srcId="{CFFDF63D-9029-4857-80A5-46F430A84FDE}" destId="{01E9E14D-7FC2-4459-AF33-2AAE22C165E5}" srcOrd="0" destOrd="0" presId="urn:microsoft.com/office/officeart/2005/8/layout/hierarchy2"/>
    <dgm:cxn modelId="{A067F844-41D8-479A-9867-51E577335C08}" type="presParOf" srcId="{01E9E14D-7FC2-4459-AF33-2AAE22C165E5}" destId="{46699B1E-ED2E-44F3-95C1-A39E11F01AD5}" srcOrd="0" destOrd="0" presId="urn:microsoft.com/office/officeart/2005/8/layout/hierarchy2"/>
    <dgm:cxn modelId="{E512BD1F-5CE3-428C-83E4-59DEA78DF998}" type="presParOf" srcId="{CFFDF63D-9029-4857-80A5-46F430A84FDE}" destId="{4E282BFF-C33D-4E88-B1A7-108D704F146F}" srcOrd="1" destOrd="0" presId="urn:microsoft.com/office/officeart/2005/8/layout/hierarchy2"/>
    <dgm:cxn modelId="{E377D539-2F06-4A37-8440-EE07CC64A501}" type="presParOf" srcId="{4E282BFF-C33D-4E88-B1A7-108D704F146F}" destId="{4EA34616-5647-42BC-8648-0ADD00912542}" srcOrd="0" destOrd="0" presId="urn:microsoft.com/office/officeart/2005/8/layout/hierarchy2"/>
    <dgm:cxn modelId="{672BBA42-5FEA-4A9D-82D1-F9594E71C47B}" type="presParOf" srcId="{4E282BFF-C33D-4E88-B1A7-108D704F146F}" destId="{24EB2600-56F3-4CD1-BEC9-637990DC50D4}" srcOrd="1" destOrd="0" presId="urn:microsoft.com/office/officeart/2005/8/layout/hierarchy2"/>
    <dgm:cxn modelId="{2825965C-03F3-485D-A2EB-157107B52204}" type="presParOf" srcId="{24EB2600-56F3-4CD1-BEC9-637990DC50D4}" destId="{94EF4EC3-3EC2-407E-B936-12A049621C7E}" srcOrd="0" destOrd="0" presId="urn:microsoft.com/office/officeart/2005/8/layout/hierarchy2"/>
    <dgm:cxn modelId="{DB8AAA8B-E7EF-4289-B542-905E26D7D568}" type="presParOf" srcId="{94EF4EC3-3EC2-407E-B936-12A049621C7E}" destId="{762DA686-BD21-4138-B6D2-85FFDC15960A}" srcOrd="0" destOrd="0" presId="urn:microsoft.com/office/officeart/2005/8/layout/hierarchy2"/>
    <dgm:cxn modelId="{86525C92-20E4-485A-BE2F-6E1F6AEA773C}" type="presParOf" srcId="{24EB2600-56F3-4CD1-BEC9-637990DC50D4}" destId="{91A63265-5B71-4001-9375-75950FBF46DD}" srcOrd="1" destOrd="0" presId="urn:microsoft.com/office/officeart/2005/8/layout/hierarchy2"/>
    <dgm:cxn modelId="{5A67B0C1-4F7A-45E4-B577-420617E006B7}" type="presParOf" srcId="{91A63265-5B71-4001-9375-75950FBF46DD}" destId="{D2893164-2F1A-4994-87E0-27FC32725418}" srcOrd="0" destOrd="0" presId="urn:microsoft.com/office/officeart/2005/8/layout/hierarchy2"/>
    <dgm:cxn modelId="{FCC8BC77-CF9C-4FBE-8D07-985780B214A0}" type="presParOf" srcId="{91A63265-5B71-4001-9375-75950FBF46DD}" destId="{59190193-90D7-4F01-8D8B-9997809E7DF4}" srcOrd="1" destOrd="0" presId="urn:microsoft.com/office/officeart/2005/8/layout/hierarchy2"/>
    <dgm:cxn modelId="{15323A29-8914-487B-AFE7-20E969334C75}" type="presParOf" srcId="{CFFDF63D-9029-4857-80A5-46F430A84FDE}" destId="{5A98EB02-21E4-48E5-B8BB-DD5084D47C77}" srcOrd="2" destOrd="0" presId="urn:microsoft.com/office/officeart/2005/8/layout/hierarchy2"/>
    <dgm:cxn modelId="{5F2F8B2C-9C6F-4348-A28A-80D163A54A52}" type="presParOf" srcId="{5A98EB02-21E4-48E5-B8BB-DD5084D47C77}" destId="{08C63A61-5ACC-460F-B3C3-49553629531D}" srcOrd="0" destOrd="0" presId="urn:microsoft.com/office/officeart/2005/8/layout/hierarchy2"/>
    <dgm:cxn modelId="{20A9F143-0498-45E4-B4CB-62911E8D419D}" type="presParOf" srcId="{CFFDF63D-9029-4857-80A5-46F430A84FDE}" destId="{7B49F5A4-5ED4-4753-AF46-C0BA7FBF2086}" srcOrd="3" destOrd="0" presId="urn:microsoft.com/office/officeart/2005/8/layout/hierarchy2"/>
    <dgm:cxn modelId="{C48BEEE3-5F76-4CD2-8771-2F1B07E3EACB}" type="presParOf" srcId="{7B49F5A4-5ED4-4753-AF46-C0BA7FBF2086}" destId="{626A6847-5AE6-4AE6-893C-DD8A93CCEF0D}" srcOrd="0" destOrd="0" presId="urn:microsoft.com/office/officeart/2005/8/layout/hierarchy2"/>
    <dgm:cxn modelId="{A3E46094-A3D1-46AF-8F35-9899C58D7571}" type="presParOf" srcId="{7B49F5A4-5ED4-4753-AF46-C0BA7FBF2086}" destId="{F74F2A2E-4EA8-4314-86B5-A0DA8028CF11}" srcOrd="1" destOrd="0" presId="urn:microsoft.com/office/officeart/2005/8/layout/hierarchy2"/>
    <dgm:cxn modelId="{F81E37DE-9BC0-4336-840B-8F46ADA805DB}" type="presParOf" srcId="{F74F2A2E-4EA8-4314-86B5-A0DA8028CF11}" destId="{D3E80B8B-A41F-4EF9-8ABD-7A763E6DC8CB}" srcOrd="0" destOrd="0" presId="urn:microsoft.com/office/officeart/2005/8/layout/hierarchy2"/>
    <dgm:cxn modelId="{1A93BC03-0B04-4009-84F1-583A8A3C612A}" type="presParOf" srcId="{D3E80B8B-A41F-4EF9-8ABD-7A763E6DC8CB}" destId="{3F48537F-1F6A-47F9-A97F-AEF3D7A8747E}" srcOrd="0" destOrd="0" presId="urn:microsoft.com/office/officeart/2005/8/layout/hierarchy2"/>
    <dgm:cxn modelId="{3B7EDC44-9E4D-417E-A514-F1F1DF12CF08}" type="presParOf" srcId="{F74F2A2E-4EA8-4314-86B5-A0DA8028CF11}" destId="{D34A2DD6-3946-4759-A0F2-5DFA4E6B3CBA}" srcOrd="1" destOrd="0" presId="urn:microsoft.com/office/officeart/2005/8/layout/hierarchy2"/>
    <dgm:cxn modelId="{25D923D9-756A-4041-9433-41823E02FCAF}" type="presParOf" srcId="{D34A2DD6-3946-4759-A0F2-5DFA4E6B3CBA}" destId="{7D485198-B486-4753-8E96-E5C88FC5A3B6}" srcOrd="0" destOrd="0" presId="urn:microsoft.com/office/officeart/2005/8/layout/hierarchy2"/>
    <dgm:cxn modelId="{BB4D3BF1-3743-4A2B-AC06-A96C6F248CAD}" type="presParOf" srcId="{D34A2DD6-3946-4759-A0F2-5DFA4E6B3CBA}" destId="{89FC197E-726E-4C9A-B423-AEFB49259596}" srcOrd="1" destOrd="0" presId="urn:microsoft.com/office/officeart/2005/8/layout/hierarchy2"/>
    <dgm:cxn modelId="{3FE0112B-92F1-4C8E-940C-58DE4F16D27D}" type="presParOf" srcId="{0933189E-655A-4B7A-8A41-16EC293A7766}" destId="{10B9AC6A-6E3B-448F-8063-7D92384D25CD}" srcOrd="1" destOrd="0" presId="urn:microsoft.com/office/officeart/2005/8/layout/hierarchy2"/>
    <dgm:cxn modelId="{76ED7097-8D57-4F9E-9E92-8EF3F13AC166}" type="presParOf" srcId="{10B9AC6A-6E3B-448F-8063-7D92384D25CD}" destId="{6A01064E-98C4-4289-ABF6-002B0368BCE1}" srcOrd="0" destOrd="0" presId="urn:microsoft.com/office/officeart/2005/8/layout/hierarchy2"/>
    <dgm:cxn modelId="{FD25B5B5-73A5-44E0-8929-B404EEAD07F7}" type="presParOf" srcId="{10B9AC6A-6E3B-448F-8063-7D92384D25CD}" destId="{5D527841-9F7E-4693-AF80-D387787E22D9}" srcOrd="1" destOrd="0" presId="urn:microsoft.com/office/officeart/2005/8/layout/hierarchy2"/>
    <dgm:cxn modelId="{D552A358-CFDB-4AFE-AED8-6BCCA765C496}" type="presParOf" srcId="{5D527841-9F7E-4693-AF80-D387787E22D9}" destId="{95217063-DF97-4EE1-885A-B3AAF0CBF130}" srcOrd="0" destOrd="0" presId="urn:microsoft.com/office/officeart/2005/8/layout/hierarchy2"/>
    <dgm:cxn modelId="{AB09D250-CF28-4926-9CAA-FEE5DB644B6C}" type="presParOf" srcId="{95217063-DF97-4EE1-885A-B3AAF0CBF130}" destId="{BE30BA18-D333-47C3-A4A3-10317A97E8C0}" srcOrd="0" destOrd="0" presId="urn:microsoft.com/office/officeart/2005/8/layout/hierarchy2"/>
    <dgm:cxn modelId="{2D28B825-C7E4-4618-BBB2-F53F21641D6F}" type="presParOf" srcId="{5D527841-9F7E-4693-AF80-D387787E22D9}" destId="{88A08D67-A95E-46E1-A25F-15291C9D18A2}" srcOrd="1" destOrd="0" presId="urn:microsoft.com/office/officeart/2005/8/layout/hierarchy2"/>
    <dgm:cxn modelId="{4392921D-BED0-463E-8D08-8E9E79663DD8}" type="presParOf" srcId="{88A08D67-A95E-46E1-A25F-15291C9D18A2}" destId="{0F9ABDC3-DEAC-4DDE-B23D-74E32B8D238F}" srcOrd="0" destOrd="0" presId="urn:microsoft.com/office/officeart/2005/8/layout/hierarchy2"/>
    <dgm:cxn modelId="{6546962F-624E-47C3-8F4A-415BACA77952}" type="presParOf" srcId="{88A08D67-A95E-46E1-A25F-15291C9D18A2}" destId="{1BB11556-3ABC-4CDE-B52D-0DF99BE6E975}" srcOrd="1" destOrd="0" presId="urn:microsoft.com/office/officeart/2005/8/layout/hierarchy2"/>
    <dgm:cxn modelId="{0BE10120-AE18-45D0-AE27-2D87B80EAED3}" type="presParOf" srcId="{1BB11556-3ABC-4CDE-B52D-0DF99BE6E975}" destId="{4DD8D173-606C-449A-BF32-3748991404F2}" srcOrd="0" destOrd="0" presId="urn:microsoft.com/office/officeart/2005/8/layout/hierarchy2"/>
    <dgm:cxn modelId="{CA2CAE0E-7AD9-4656-B0F9-D54FAFC176A3}" type="presParOf" srcId="{4DD8D173-606C-449A-BF32-3748991404F2}" destId="{85259379-0572-460C-93C1-99992DD6A311}" srcOrd="0" destOrd="0" presId="urn:microsoft.com/office/officeart/2005/8/layout/hierarchy2"/>
    <dgm:cxn modelId="{A12BAA1F-CE03-42D3-B0C4-949381F37780}" type="presParOf" srcId="{1BB11556-3ABC-4CDE-B52D-0DF99BE6E975}" destId="{CA2D8AF7-0EAE-429E-9C79-82B244924D81}" srcOrd="1" destOrd="0" presId="urn:microsoft.com/office/officeart/2005/8/layout/hierarchy2"/>
    <dgm:cxn modelId="{5CA84ECC-41D5-4B31-B6F5-C15B9C22E04F}" type="presParOf" srcId="{CA2D8AF7-0EAE-429E-9C79-82B244924D81}" destId="{91505933-04D7-4E2B-8ED8-8D03C613C256}" srcOrd="0" destOrd="0" presId="urn:microsoft.com/office/officeart/2005/8/layout/hierarchy2"/>
    <dgm:cxn modelId="{ED7E03DD-1C84-4D4B-B8BC-717DEDC44B7D}" type="presParOf" srcId="{CA2D8AF7-0EAE-429E-9C79-82B244924D81}" destId="{30BD6AE3-F0A6-4C43-8C30-C1B967D84FD0}" srcOrd="1" destOrd="0" presId="urn:microsoft.com/office/officeart/2005/8/layout/hierarchy2"/>
    <dgm:cxn modelId="{EB83E633-B7D0-4078-9D38-5A3F0C141730}" type="presParOf" srcId="{5D527841-9F7E-4693-AF80-D387787E22D9}" destId="{C1F4A16D-A023-4D54-810D-D10C91075436}" srcOrd="2" destOrd="0" presId="urn:microsoft.com/office/officeart/2005/8/layout/hierarchy2"/>
    <dgm:cxn modelId="{52CD6E22-5E3E-413E-B190-DAADBAE965EC}" type="presParOf" srcId="{C1F4A16D-A023-4D54-810D-D10C91075436}" destId="{E9571416-EFA9-4A5B-B98A-FC026DA4089A}" srcOrd="0" destOrd="0" presId="urn:microsoft.com/office/officeart/2005/8/layout/hierarchy2"/>
    <dgm:cxn modelId="{6BDF2193-C51C-47CE-A144-E95615B0C0EF}" type="presParOf" srcId="{5D527841-9F7E-4693-AF80-D387787E22D9}" destId="{47A4DA32-62C7-4637-B11D-880F47652C0E}" srcOrd="3" destOrd="0" presId="urn:microsoft.com/office/officeart/2005/8/layout/hierarchy2"/>
    <dgm:cxn modelId="{1F3038D5-ABE5-489B-98BC-96063778EEBD}" type="presParOf" srcId="{47A4DA32-62C7-4637-B11D-880F47652C0E}" destId="{5007700A-882A-4B98-BF6F-BBED2967614B}" srcOrd="0" destOrd="0" presId="urn:microsoft.com/office/officeart/2005/8/layout/hierarchy2"/>
    <dgm:cxn modelId="{3E8847EE-453A-4F60-860B-6DA625C24C33}" type="presParOf" srcId="{47A4DA32-62C7-4637-B11D-880F47652C0E}" destId="{1E5EDAB4-C8A6-4E35-87DC-6B835433FD7A}" srcOrd="1" destOrd="0" presId="urn:microsoft.com/office/officeart/2005/8/layout/hierarchy2"/>
    <dgm:cxn modelId="{40BD6866-FDBE-4CEC-8F46-FC32DDB951CB}" type="presParOf" srcId="{1E5EDAB4-C8A6-4E35-87DC-6B835433FD7A}" destId="{F5CDDE5F-018D-46AA-B892-112B3EC03A71}" srcOrd="0" destOrd="0" presId="urn:microsoft.com/office/officeart/2005/8/layout/hierarchy2"/>
    <dgm:cxn modelId="{EAEAAF27-7407-47F3-827B-AD6EFA4AD944}" type="presParOf" srcId="{F5CDDE5F-018D-46AA-B892-112B3EC03A71}" destId="{FA20FB6B-E438-4D40-A60C-F616A7025B8F}" srcOrd="0" destOrd="0" presId="urn:microsoft.com/office/officeart/2005/8/layout/hierarchy2"/>
    <dgm:cxn modelId="{720A7A5D-E584-4CF7-B0F1-2C2E1678F8A6}" type="presParOf" srcId="{1E5EDAB4-C8A6-4E35-87DC-6B835433FD7A}" destId="{D4ACE357-9D7A-4142-A93F-944233051B30}" srcOrd="1" destOrd="0" presId="urn:microsoft.com/office/officeart/2005/8/layout/hierarchy2"/>
    <dgm:cxn modelId="{14AFB26B-9E49-460A-B8F4-E3AFAE91FC79}" type="presParOf" srcId="{D4ACE357-9D7A-4142-A93F-944233051B30}" destId="{51CA14FB-BDBB-4D00-AD88-783F04A320B3}" srcOrd="0" destOrd="0" presId="urn:microsoft.com/office/officeart/2005/8/layout/hierarchy2"/>
    <dgm:cxn modelId="{05E77551-0426-4935-A7AD-0A38B5C500BF}" type="presParOf" srcId="{D4ACE357-9D7A-4142-A93F-944233051B30}" destId="{32519029-11E1-4F24-A368-E49C3C86A370}" srcOrd="1" destOrd="0" presId="urn:microsoft.com/office/officeart/2005/8/layout/hierarchy2"/>
    <dgm:cxn modelId="{2E62EB1C-9114-45C2-9759-3FBF2EDB9963}" type="presParOf" srcId="{0933189E-655A-4B7A-8A41-16EC293A7766}" destId="{2465AF28-B622-4788-9752-30448AC9F64F}" srcOrd="2" destOrd="0" presId="urn:microsoft.com/office/officeart/2005/8/layout/hierarchy2"/>
    <dgm:cxn modelId="{812AF963-BA35-4260-BFEF-54180388F4FF}" type="presParOf" srcId="{2465AF28-B622-4788-9752-30448AC9F64F}" destId="{E67D62F2-CFD2-4CC2-8429-6612FEA31988}" srcOrd="0" destOrd="0" presId="urn:microsoft.com/office/officeart/2005/8/layout/hierarchy2"/>
    <dgm:cxn modelId="{C0AEF529-CF9C-47B5-80BD-65F0FA338425}" type="presParOf" srcId="{2465AF28-B622-4788-9752-30448AC9F64F}" destId="{C24A417C-AF60-41B2-895E-873BEFCC964B}" srcOrd="1" destOrd="0" presId="urn:microsoft.com/office/officeart/2005/8/layout/hierarchy2"/>
    <dgm:cxn modelId="{916BF42C-5CEF-413F-BFFF-5A8169F4D589}" type="presParOf" srcId="{C24A417C-AF60-41B2-895E-873BEFCC964B}" destId="{E39F2E50-E56F-4E84-847B-687C423EDF50}" srcOrd="0" destOrd="0" presId="urn:microsoft.com/office/officeart/2005/8/layout/hierarchy2"/>
    <dgm:cxn modelId="{8905FA77-A164-49BD-B33F-CBE0B89F7BB9}" type="presParOf" srcId="{E39F2E50-E56F-4E84-847B-687C423EDF50}" destId="{6F7FD8E7-1318-455E-93F5-30F546EB2E81}" srcOrd="0" destOrd="0" presId="urn:microsoft.com/office/officeart/2005/8/layout/hierarchy2"/>
    <dgm:cxn modelId="{A69E31A5-25D9-401F-96EB-5C2480D9D11D}" type="presParOf" srcId="{C24A417C-AF60-41B2-895E-873BEFCC964B}" destId="{FD96DB7E-7F23-4AB3-9DD0-2A9F735FC4CE}" srcOrd="1" destOrd="0" presId="urn:microsoft.com/office/officeart/2005/8/layout/hierarchy2"/>
    <dgm:cxn modelId="{088065F1-9A84-40B6-BD37-E39EBEF41B71}" type="presParOf" srcId="{FD96DB7E-7F23-4AB3-9DD0-2A9F735FC4CE}" destId="{E3270633-86C1-4E78-B880-22C778C0DC09}" srcOrd="0" destOrd="0" presId="urn:microsoft.com/office/officeart/2005/8/layout/hierarchy2"/>
    <dgm:cxn modelId="{2092DB46-DEEF-4FAD-AF4A-CED23939BF66}" type="presParOf" srcId="{FD96DB7E-7F23-4AB3-9DD0-2A9F735FC4CE}" destId="{C26E17AE-166C-4ED6-91C1-BDD77ED1F86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35605-8A3E-4822-A157-1B80A090CFE5}">
      <dsp:nvSpPr>
        <dsp:cNvPr id="0" name=""/>
        <dsp:cNvSpPr/>
      </dsp:nvSpPr>
      <dsp:spPr>
        <a:xfrm>
          <a:off x="214283" y="4732"/>
          <a:ext cx="2561304" cy="3027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/>
            <a:t>μεγάλα δείγματα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κατανομή πληθυσμού κανονική ή </a:t>
          </a:r>
          <a:r>
            <a:rPr lang="el-GR" sz="2400" kern="1200" dirty="0" smtClean="0"/>
            <a:t>μη </a:t>
          </a:r>
          <a:r>
            <a:rPr lang="el-GR" sz="2400" kern="1200" dirty="0"/>
            <a:t>κανονική </a:t>
          </a:r>
          <a:endParaRPr lang="el-G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ισχύει </a:t>
          </a:r>
          <a:r>
            <a:rPr lang="el-GR" sz="2400" kern="1200" dirty="0"/>
            <a:t>το Κεντρικό Οριακό Θεώρημα</a:t>
          </a:r>
        </a:p>
      </dsp:txBody>
      <dsp:txXfrm>
        <a:off x="289301" y="79750"/>
        <a:ext cx="2411268" cy="2877652"/>
      </dsp:txXfrm>
    </dsp:sp>
    <dsp:sp modelId="{01E9E14D-7FC2-4459-AF33-2AAE22C165E5}">
      <dsp:nvSpPr>
        <dsp:cNvPr id="0" name=""/>
        <dsp:cNvSpPr/>
      </dsp:nvSpPr>
      <dsp:spPr>
        <a:xfrm rot="19457599">
          <a:off x="2673823" y="1188206"/>
          <a:ext cx="1082690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1082690" y="144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200" kern="1200"/>
        </a:p>
      </dsp:txBody>
      <dsp:txXfrm>
        <a:off x="3188101" y="1175561"/>
        <a:ext cx="54134" cy="54134"/>
      </dsp:txXfrm>
    </dsp:sp>
    <dsp:sp modelId="{4EA34616-5647-42BC-8648-0ADD00912542}">
      <dsp:nvSpPr>
        <dsp:cNvPr id="0" name=""/>
        <dsp:cNvSpPr/>
      </dsp:nvSpPr>
      <dsp:spPr>
        <a:xfrm>
          <a:off x="3654749" y="337203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τυπική απόκλιση γνωστή</a:t>
          </a:r>
        </a:p>
      </dsp:txBody>
      <dsp:txXfrm>
        <a:off x="3686936" y="369390"/>
        <a:ext cx="2133529" cy="1034577"/>
      </dsp:txXfrm>
    </dsp:sp>
    <dsp:sp modelId="{94EF4EC3-3EC2-407E-B936-12A049621C7E}">
      <dsp:nvSpPr>
        <dsp:cNvPr id="0" name=""/>
        <dsp:cNvSpPr/>
      </dsp:nvSpPr>
      <dsp:spPr>
        <a:xfrm>
          <a:off x="5852652" y="872257"/>
          <a:ext cx="879161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879161" y="1442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200" kern="1200"/>
        </a:p>
      </dsp:txBody>
      <dsp:txXfrm>
        <a:off x="6270253" y="864700"/>
        <a:ext cx="43958" cy="43958"/>
      </dsp:txXfrm>
    </dsp:sp>
    <dsp:sp modelId="{D2893164-2F1A-4994-87E0-27FC32725418}">
      <dsp:nvSpPr>
        <dsp:cNvPr id="0" name=""/>
        <dsp:cNvSpPr/>
      </dsp:nvSpPr>
      <dsp:spPr>
        <a:xfrm>
          <a:off x="6731813" y="337203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200" kern="1200"/>
        </a:p>
      </dsp:txBody>
      <dsp:txXfrm>
        <a:off x="6764000" y="369390"/>
        <a:ext cx="2133529" cy="1034577"/>
      </dsp:txXfrm>
    </dsp:sp>
    <dsp:sp modelId="{5A98EB02-21E4-48E5-B8BB-DD5084D47C77}">
      <dsp:nvSpPr>
        <dsp:cNvPr id="0" name=""/>
        <dsp:cNvSpPr/>
      </dsp:nvSpPr>
      <dsp:spPr>
        <a:xfrm rot="2142401">
          <a:off x="2673823" y="1820103"/>
          <a:ext cx="1082690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1082690" y="144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200" kern="1200"/>
        </a:p>
      </dsp:txBody>
      <dsp:txXfrm>
        <a:off x="3188101" y="1807458"/>
        <a:ext cx="54134" cy="54134"/>
      </dsp:txXfrm>
    </dsp:sp>
    <dsp:sp modelId="{626A6847-5AE6-4AE6-893C-DD8A93CCEF0D}">
      <dsp:nvSpPr>
        <dsp:cNvPr id="0" name=""/>
        <dsp:cNvSpPr/>
      </dsp:nvSpPr>
      <dsp:spPr>
        <a:xfrm>
          <a:off x="3654749" y="1600998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τυπική απόκλιση άγνωστη</a:t>
          </a:r>
        </a:p>
      </dsp:txBody>
      <dsp:txXfrm>
        <a:off x="3686936" y="1633185"/>
        <a:ext cx="2133529" cy="1034577"/>
      </dsp:txXfrm>
    </dsp:sp>
    <dsp:sp modelId="{D3E80B8B-A41F-4EF9-8ABD-7A763E6DC8CB}">
      <dsp:nvSpPr>
        <dsp:cNvPr id="0" name=""/>
        <dsp:cNvSpPr/>
      </dsp:nvSpPr>
      <dsp:spPr>
        <a:xfrm>
          <a:off x="5852652" y="2136052"/>
          <a:ext cx="879161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879161" y="1442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6270253" y="2128495"/>
        <a:ext cx="43958" cy="43958"/>
      </dsp:txXfrm>
    </dsp:sp>
    <dsp:sp modelId="{7D485198-B486-4753-8E96-E5C88FC5A3B6}">
      <dsp:nvSpPr>
        <dsp:cNvPr id="0" name=""/>
        <dsp:cNvSpPr/>
      </dsp:nvSpPr>
      <dsp:spPr>
        <a:xfrm>
          <a:off x="6731813" y="1600998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200" kern="1200"/>
        </a:p>
      </dsp:txBody>
      <dsp:txXfrm>
        <a:off x="6764000" y="1633185"/>
        <a:ext cx="2133529" cy="1034577"/>
      </dsp:txXfrm>
    </dsp:sp>
    <dsp:sp modelId="{6A01064E-98C4-4289-ABF6-002B0368BCE1}">
      <dsp:nvSpPr>
        <dsp:cNvPr id="0" name=""/>
        <dsp:cNvSpPr/>
      </dsp:nvSpPr>
      <dsp:spPr>
        <a:xfrm>
          <a:off x="214283" y="3197264"/>
          <a:ext cx="2197903" cy="1890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/>
            <a:t>μικρά δείγματα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προϋπόθεση η κανονικότητα του πληθυσμού</a:t>
          </a:r>
        </a:p>
      </dsp:txBody>
      <dsp:txXfrm>
        <a:off x="269659" y="3252640"/>
        <a:ext cx="2087151" cy="1779939"/>
      </dsp:txXfrm>
    </dsp:sp>
    <dsp:sp modelId="{95217063-DF97-4EE1-885A-B3AAF0CBF130}">
      <dsp:nvSpPr>
        <dsp:cNvPr id="0" name=""/>
        <dsp:cNvSpPr/>
      </dsp:nvSpPr>
      <dsp:spPr>
        <a:xfrm rot="19457599">
          <a:off x="2310421" y="3812239"/>
          <a:ext cx="1082690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1082690" y="144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200" kern="1200"/>
        </a:p>
      </dsp:txBody>
      <dsp:txXfrm>
        <a:off x="2824699" y="3799593"/>
        <a:ext cx="54134" cy="54134"/>
      </dsp:txXfrm>
    </dsp:sp>
    <dsp:sp modelId="{0F9ABDC3-DEAC-4DDE-B23D-74E32B8D238F}">
      <dsp:nvSpPr>
        <dsp:cNvPr id="0" name=""/>
        <dsp:cNvSpPr/>
      </dsp:nvSpPr>
      <dsp:spPr>
        <a:xfrm>
          <a:off x="3291347" y="2961236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τυπική απόκλιση γνωστή</a:t>
          </a:r>
        </a:p>
      </dsp:txBody>
      <dsp:txXfrm>
        <a:off x="3323534" y="2993423"/>
        <a:ext cx="2133529" cy="1034577"/>
      </dsp:txXfrm>
    </dsp:sp>
    <dsp:sp modelId="{4DD8D173-606C-449A-BF32-3748991404F2}">
      <dsp:nvSpPr>
        <dsp:cNvPr id="0" name=""/>
        <dsp:cNvSpPr/>
      </dsp:nvSpPr>
      <dsp:spPr>
        <a:xfrm>
          <a:off x="5489250" y="3496290"/>
          <a:ext cx="879161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879161" y="1442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906852" y="3488733"/>
        <a:ext cx="43958" cy="43958"/>
      </dsp:txXfrm>
    </dsp:sp>
    <dsp:sp modelId="{91505933-04D7-4E2B-8ED8-8D03C613C256}">
      <dsp:nvSpPr>
        <dsp:cNvPr id="0" name=""/>
        <dsp:cNvSpPr/>
      </dsp:nvSpPr>
      <dsp:spPr>
        <a:xfrm>
          <a:off x="6368412" y="2961236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200" kern="1200"/>
        </a:p>
      </dsp:txBody>
      <dsp:txXfrm>
        <a:off x="6400599" y="2993423"/>
        <a:ext cx="2133529" cy="1034577"/>
      </dsp:txXfrm>
    </dsp:sp>
    <dsp:sp modelId="{C1F4A16D-A023-4D54-810D-D10C91075436}">
      <dsp:nvSpPr>
        <dsp:cNvPr id="0" name=""/>
        <dsp:cNvSpPr/>
      </dsp:nvSpPr>
      <dsp:spPr>
        <a:xfrm rot="2142401">
          <a:off x="2310421" y="4444136"/>
          <a:ext cx="1082690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1082690" y="144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200" kern="1200"/>
        </a:p>
      </dsp:txBody>
      <dsp:txXfrm>
        <a:off x="2824699" y="4431491"/>
        <a:ext cx="54134" cy="54134"/>
      </dsp:txXfrm>
    </dsp:sp>
    <dsp:sp modelId="{5007700A-882A-4B98-BF6F-BBED2967614B}">
      <dsp:nvSpPr>
        <dsp:cNvPr id="0" name=""/>
        <dsp:cNvSpPr/>
      </dsp:nvSpPr>
      <dsp:spPr>
        <a:xfrm>
          <a:off x="3291347" y="4225031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τυπική απόκλιση άγνωστη</a:t>
          </a:r>
        </a:p>
      </dsp:txBody>
      <dsp:txXfrm>
        <a:off x="3323534" y="4257218"/>
        <a:ext cx="2133529" cy="1034577"/>
      </dsp:txXfrm>
    </dsp:sp>
    <dsp:sp modelId="{F5CDDE5F-018D-46AA-B892-112B3EC03A71}">
      <dsp:nvSpPr>
        <dsp:cNvPr id="0" name=""/>
        <dsp:cNvSpPr/>
      </dsp:nvSpPr>
      <dsp:spPr>
        <a:xfrm>
          <a:off x="5489250" y="4760084"/>
          <a:ext cx="879161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879161" y="1442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906852" y="4752527"/>
        <a:ext cx="43958" cy="43958"/>
      </dsp:txXfrm>
    </dsp:sp>
    <dsp:sp modelId="{51CA14FB-BDBB-4D00-AD88-783F04A320B3}">
      <dsp:nvSpPr>
        <dsp:cNvPr id="0" name=""/>
        <dsp:cNvSpPr/>
      </dsp:nvSpPr>
      <dsp:spPr>
        <a:xfrm>
          <a:off x="6368412" y="4225031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200" kern="1200"/>
        </a:p>
      </dsp:txBody>
      <dsp:txXfrm>
        <a:off x="6400599" y="4257218"/>
        <a:ext cx="2133529" cy="1034577"/>
      </dsp:txXfrm>
    </dsp:sp>
    <dsp:sp modelId="{E67D62F2-CFD2-4CC2-8429-6612FEA31988}">
      <dsp:nvSpPr>
        <dsp:cNvPr id="0" name=""/>
        <dsp:cNvSpPr/>
      </dsp:nvSpPr>
      <dsp:spPr>
        <a:xfrm>
          <a:off x="214283" y="5252798"/>
          <a:ext cx="2286654" cy="1600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μικρά δείγματα και άγνωστη ή μη κανονική κατανομή πληθυσμού</a:t>
          </a:r>
        </a:p>
      </dsp:txBody>
      <dsp:txXfrm>
        <a:off x="261159" y="5299674"/>
        <a:ext cx="2192902" cy="1506717"/>
      </dsp:txXfrm>
    </dsp:sp>
    <dsp:sp modelId="{E39F2E50-E56F-4E84-847B-687C423EDF50}">
      <dsp:nvSpPr>
        <dsp:cNvPr id="0" name=""/>
        <dsp:cNvSpPr/>
      </dsp:nvSpPr>
      <dsp:spPr>
        <a:xfrm>
          <a:off x="2500937" y="6038610"/>
          <a:ext cx="879161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879161" y="144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918539" y="6031053"/>
        <a:ext cx="43958" cy="43958"/>
      </dsp:txXfrm>
    </dsp:sp>
    <dsp:sp modelId="{E3270633-86C1-4E78-B880-22C778C0DC09}">
      <dsp:nvSpPr>
        <dsp:cNvPr id="0" name=""/>
        <dsp:cNvSpPr/>
      </dsp:nvSpPr>
      <dsp:spPr>
        <a:xfrm>
          <a:off x="3380099" y="5503556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/>
            <a:t>δεν μπορούμε να κάνουμε διάστημα εμπιστοσύνης</a:t>
          </a:r>
        </a:p>
      </dsp:txBody>
      <dsp:txXfrm>
        <a:off x="3412286" y="5535743"/>
        <a:ext cx="2133529" cy="1034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4.wmf"/><Relationship Id="rId4" Type="http://schemas.openxmlformats.org/officeDocument/2006/relationships/image" Target="../media/image58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Relationship Id="rId4" Type="http://schemas.openxmlformats.org/officeDocument/2006/relationships/image" Target="../media/image6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wmf"/><Relationship Id="rId4" Type="http://schemas.openxmlformats.org/officeDocument/2006/relationships/image" Target="../media/image7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69.wmf"/><Relationship Id="rId4" Type="http://schemas.openxmlformats.org/officeDocument/2006/relationships/image" Target="../media/image7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wmf"/><Relationship Id="rId4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D6E5D-733E-4707-B52B-4629B8A2DDF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EC475-AD64-4EA2-B450-80B0C649487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F51F-9B7A-4A87-B244-9E16D3568AA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812B-9C9E-4ECB-ACD4-7EFDAEF7BC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09168-5A90-4F47-80CB-8400F96492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6BB7-1485-47D9-BFD1-C583F87365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0D64E-8F43-49B1-A23D-9019DBAC19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48E66-47BE-47EA-92E2-C21FF91195B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4B050-C4A8-4BDB-BB85-77C0E5CF87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1D27C-D3C0-4358-9593-8C7D9AB6B2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95136-A2C2-42A8-B9E6-154051357D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8C7DD-87EE-4F46-906D-FEF2D195F4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69961-EA9C-4CBC-8387-D6EC6D8B2D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45E9E1D-56F4-4C9B-BA6C-E00BE214BFB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random/>
    <p:sndAc>
      <p:stSnd>
        <p:snd r:embed="rId15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Document8.docx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0.docx"/><Relationship Id="rId3" Type="http://schemas.openxmlformats.org/officeDocument/2006/relationships/audio" Target="../media/audio1.wav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Document9.docx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7.emf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12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8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png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15.wmf"/><Relationship Id="rId15" Type="http://schemas.openxmlformats.org/officeDocument/2006/relationships/package" Target="../embeddings/Microsoft_Word_Document13.docx"/><Relationship Id="rId10" Type="http://schemas.openxmlformats.org/officeDocument/2006/relationships/image" Target="../media/image16.emf"/><Relationship Id="rId4" Type="http://schemas.openxmlformats.org/officeDocument/2006/relationships/oleObject" Target="../embeddings/oleObject16.bin"/><Relationship Id="rId9" Type="http://schemas.openxmlformats.org/officeDocument/2006/relationships/package" Target="../embeddings/Microsoft_Word_Document11.docx"/><Relationship Id="rId14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5.docx"/><Relationship Id="rId3" Type="http://schemas.openxmlformats.org/officeDocument/2006/relationships/audio" Target="../media/audio1.wav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emf"/><Relationship Id="rId11" Type="http://schemas.openxmlformats.org/officeDocument/2006/relationships/image" Target="../media/image23.wmf"/><Relationship Id="rId5" Type="http://schemas.openxmlformats.org/officeDocument/2006/relationships/package" Target="../embeddings/Microsoft_Word_Document14.docx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emf"/><Relationship Id="rId5" Type="http://schemas.openxmlformats.org/officeDocument/2006/relationships/package" Target="../embeddings/Microsoft_Word_Document16.docx"/><Relationship Id="rId4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8.docx"/><Relationship Id="rId13" Type="http://schemas.openxmlformats.org/officeDocument/2006/relationships/oleObject" Target="../embeddings/oleObject30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emf"/><Relationship Id="rId11" Type="http://schemas.openxmlformats.org/officeDocument/2006/relationships/package" Target="../embeddings/Microsoft_Word_Document19.docx"/><Relationship Id="rId5" Type="http://schemas.openxmlformats.org/officeDocument/2006/relationships/package" Target="../embeddings/Microsoft_Word_Document17.docx"/><Relationship Id="rId15" Type="http://schemas.openxmlformats.org/officeDocument/2006/relationships/image" Target="../media/image34.e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2.emf"/><Relationship Id="rId14" Type="http://schemas.openxmlformats.org/officeDocument/2006/relationships/package" Target="../embeddings/Microsoft_Word_Document20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2.docx"/><Relationship Id="rId3" Type="http://schemas.openxmlformats.org/officeDocument/2006/relationships/audio" Target="../media/audio1.wav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5.emf"/><Relationship Id="rId11" Type="http://schemas.openxmlformats.org/officeDocument/2006/relationships/package" Target="../embeddings/Microsoft_Word_Document23.docx"/><Relationship Id="rId5" Type="http://schemas.openxmlformats.org/officeDocument/2006/relationships/package" Target="../embeddings/Microsoft_Word_Document21.docx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5.docx"/><Relationship Id="rId3" Type="http://schemas.openxmlformats.org/officeDocument/2006/relationships/audio" Target="../media/audio1.wav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Word_Document24.docx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7.docx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43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1.emf"/><Relationship Id="rId17" Type="http://schemas.openxmlformats.org/officeDocument/2006/relationships/package" Target="../embeddings/Microsoft_Word_Document30.docx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9.emf"/><Relationship Id="rId11" Type="http://schemas.openxmlformats.org/officeDocument/2006/relationships/package" Target="../embeddings/Microsoft_Word_Document28.docx"/><Relationship Id="rId5" Type="http://schemas.openxmlformats.org/officeDocument/2006/relationships/package" Target="../embeddings/Microsoft_Word_Document26.docx"/><Relationship Id="rId15" Type="http://schemas.openxmlformats.org/officeDocument/2006/relationships/image" Target="../media/image42.e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0.emf"/><Relationship Id="rId14" Type="http://schemas.openxmlformats.org/officeDocument/2006/relationships/package" Target="../embeddings/Microsoft_Word_Document29.docx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4.emf"/><Relationship Id="rId5" Type="http://schemas.openxmlformats.org/officeDocument/2006/relationships/package" Target="../embeddings/Microsoft_Word_Document31.docx"/><Relationship Id="rId4" Type="http://schemas.openxmlformats.org/officeDocument/2006/relationships/oleObject" Target="../embeddings/oleObject4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3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3.docx"/><Relationship Id="rId3" Type="http://schemas.openxmlformats.org/officeDocument/2006/relationships/audio" Target="../media/audio1.wav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7.emf"/><Relationship Id="rId5" Type="http://schemas.openxmlformats.org/officeDocument/2006/relationships/package" Target="../embeddings/Microsoft_Word_Document32.docx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8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5.docx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53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1.emf"/><Relationship Id="rId17" Type="http://schemas.openxmlformats.org/officeDocument/2006/relationships/package" Target="../embeddings/Microsoft_Word_Document38.docx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0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9.emf"/><Relationship Id="rId11" Type="http://schemas.openxmlformats.org/officeDocument/2006/relationships/package" Target="../embeddings/Microsoft_Word_Document36.docx"/><Relationship Id="rId5" Type="http://schemas.openxmlformats.org/officeDocument/2006/relationships/package" Target="../embeddings/Microsoft_Word_Document34.docx"/><Relationship Id="rId15" Type="http://schemas.openxmlformats.org/officeDocument/2006/relationships/image" Target="../media/image52.e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0.emf"/><Relationship Id="rId14" Type="http://schemas.openxmlformats.org/officeDocument/2006/relationships/package" Target="../embeddings/Microsoft_Word_Document37.docx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5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5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.docx"/><Relationship Id="rId13" Type="http://schemas.openxmlformats.org/officeDocument/2006/relationships/oleObject" Target="../embeddings/oleObject5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11" Type="http://schemas.openxmlformats.org/officeDocument/2006/relationships/package" Target="../embeddings/Microsoft_Word_Document4.docx"/><Relationship Id="rId5" Type="http://schemas.openxmlformats.org/officeDocument/2006/relationships/package" Target="../embeddings/Microsoft_Word_Document2.docx"/><Relationship Id="rId15" Type="http://schemas.openxmlformats.org/officeDocument/2006/relationships/image" Target="../media/image5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3.emf"/><Relationship Id="rId14" Type="http://schemas.openxmlformats.org/officeDocument/2006/relationships/package" Target="../embeddings/Microsoft_Word_Document5.docx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audio" Target="../media/audio1.wav"/><Relationship Id="rId7" Type="http://schemas.openxmlformats.org/officeDocument/2006/relationships/image" Target="../media/image56.wmf"/><Relationship Id="rId12" Type="http://schemas.openxmlformats.org/officeDocument/2006/relationships/image" Target="../media/image5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5.bin"/><Relationship Id="rId11" Type="http://schemas.openxmlformats.org/officeDocument/2006/relationships/oleObject" Target="../embeddings/Microsoft_Excel_97-2003_Worksheet1.xls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7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audio" Target="../media/audio1.wav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8.bin"/><Relationship Id="rId9" Type="http://schemas.openxmlformats.org/officeDocument/2006/relationships/image" Target="../media/image61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59.wmf"/><Relationship Id="rId4" Type="http://schemas.openxmlformats.org/officeDocument/2006/relationships/image" Target="../media/image64.png"/><Relationship Id="rId9" Type="http://schemas.openxmlformats.org/officeDocument/2006/relationships/oleObject" Target="../embeddings/oleObject63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package" Target="../embeddings/Microsoft_Word_Document40.docx"/><Relationship Id="rId18" Type="http://schemas.openxmlformats.org/officeDocument/2006/relationships/oleObject" Target="../embeddings/oleObject67.bin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66.emf"/><Relationship Id="rId2" Type="http://schemas.openxmlformats.org/officeDocument/2006/relationships/slideLayout" Target="../slideLayouts/slideLayout7.xml"/><Relationship Id="rId16" Type="http://schemas.openxmlformats.org/officeDocument/2006/relationships/package" Target="../embeddings/Microsoft_Word_Document41.docx"/><Relationship Id="rId20" Type="http://schemas.openxmlformats.org/officeDocument/2006/relationships/image" Target="../media/image67.emf"/><Relationship Id="rId1" Type="http://schemas.openxmlformats.org/officeDocument/2006/relationships/vmlDrawing" Target="../drawings/vmlDrawing27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4.emf"/><Relationship Id="rId5" Type="http://schemas.openxmlformats.org/officeDocument/2006/relationships/diagramLayout" Target="../diagrams/layout1.xml"/><Relationship Id="rId15" Type="http://schemas.openxmlformats.org/officeDocument/2006/relationships/oleObject" Target="../embeddings/oleObject66.bin"/><Relationship Id="rId10" Type="http://schemas.openxmlformats.org/officeDocument/2006/relationships/package" Target="../embeddings/Microsoft_Word_Document39.docx"/><Relationship Id="rId19" Type="http://schemas.openxmlformats.org/officeDocument/2006/relationships/package" Target="../embeddings/Microsoft_Word_Document42.docx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6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8.emf"/><Relationship Id="rId5" Type="http://schemas.openxmlformats.org/officeDocument/2006/relationships/package" Target="../embeddings/Microsoft_Word_Document43.docx"/><Relationship Id="rId4" Type="http://schemas.openxmlformats.org/officeDocument/2006/relationships/oleObject" Target="../embeddings/oleObject68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13" Type="http://schemas.openxmlformats.org/officeDocument/2006/relationships/package" Target="../embeddings/Microsoft_Word_Document46.docx"/><Relationship Id="rId3" Type="http://schemas.openxmlformats.org/officeDocument/2006/relationships/audio" Target="../media/audio1.wav"/><Relationship Id="rId7" Type="http://schemas.openxmlformats.org/officeDocument/2006/relationships/package" Target="../embeddings/Microsoft_Word_Document44.docx"/><Relationship Id="rId12" Type="http://schemas.openxmlformats.org/officeDocument/2006/relationships/oleObject" Target="../embeddings/oleObject7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71.emf"/><Relationship Id="rId5" Type="http://schemas.openxmlformats.org/officeDocument/2006/relationships/image" Target="../media/image69.wmf"/><Relationship Id="rId10" Type="http://schemas.openxmlformats.org/officeDocument/2006/relationships/package" Target="../embeddings/Microsoft_Word_Document45.docx"/><Relationship Id="rId4" Type="http://schemas.openxmlformats.org/officeDocument/2006/relationships/oleObject" Target="../embeddings/oleObject69.bin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72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audio" Target="../media/audio1.wav"/><Relationship Id="rId7" Type="http://schemas.openxmlformats.org/officeDocument/2006/relationships/image" Target="../media/image73.wmf"/><Relationship Id="rId12" Type="http://schemas.openxmlformats.org/officeDocument/2006/relationships/image" Target="../media/image7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74.bin"/><Relationship Id="rId11" Type="http://schemas.openxmlformats.org/officeDocument/2006/relationships/package" Target="../embeddings/Microsoft_Word_Document47.docx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74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7.docx"/><Relationship Id="rId3" Type="http://schemas.openxmlformats.org/officeDocument/2006/relationships/audio" Target="../media/audio1.wav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Document6.docx"/><Relationship Id="rId4" Type="http://schemas.openxmlformats.org/officeDocument/2006/relationships/oleObject" Target="../embeddings/oleObject6.bin"/><Relationship Id="rId9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rgbClr val="FFFF99"/>
          </a:solidFill>
          <a:ln w="76200" cmpd="tri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l-GR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Στατιστική Επαγωγή</a:t>
            </a:r>
            <a:endParaRPr lang="el-GR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0" y="857250"/>
            <a:ext cx="9144000" cy="600075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Ένα τεράστιο μέρος της έρευνας διενεργείται μέσω της ανάλυσης δειγμάτων προκειμένου να εξάγουμε συμπεράσματα για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τον πληθυσμό.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Αυτό φυσικά εμπεριέχει ένα βαθμό </a:t>
            </a:r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αβεβαιότητας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, </a:t>
            </a: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πόσο μπορούμε να εμπιστευτούμε ότι ένα αποτέλεσμα που προκύπτει από το δείγμα είναι έγκυρο και για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τον πληθυσμό. 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Οι τεχνικές της επαγωγικής στατιστικής μετρούν αυτή ακριβώς τη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στατιστική αβεβαιότητα.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Δύο είναι οι κυριότερες διαδικασίες της επαγωγικής στατιστικής: </a:t>
            </a:r>
          </a:p>
          <a:p>
            <a:pPr lvl="1" algn="just" eaLnBrk="1" hangingPunct="1"/>
            <a:r>
              <a:rPr lang="el-GR" sz="2400" dirty="0" smtClean="0">
                <a:latin typeface="Tahoma" pitchFamily="34" charset="0"/>
                <a:cs typeface="Tahoma" pitchFamily="34" charset="0"/>
              </a:rPr>
              <a:t>η </a:t>
            </a:r>
            <a:r>
              <a:rPr lang="el-GR" sz="2400" b="1" i="1" dirty="0" smtClean="0">
                <a:latin typeface="Tahoma" pitchFamily="34" charset="0"/>
                <a:cs typeface="Tahoma" pitchFamily="34" charset="0"/>
              </a:rPr>
              <a:t>εκτίμηση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  και </a:t>
            </a:r>
          </a:p>
          <a:p>
            <a:pPr lvl="1" algn="just" eaLnBrk="1" hangingPunct="1"/>
            <a:r>
              <a:rPr lang="el-GR" sz="2400" dirty="0" smtClean="0">
                <a:latin typeface="Tahoma" pitchFamily="34" charset="0"/>
                <a:cs typeface="Tahoma" pitchFamily="34" charset="0"/>
              </a:rPr>
              <a:t>ο </a:t>
            </a:r>
            <a:r>
              <a:rPr lang="el-GR" sz="2400" b="1" i="1" dirty="0" smtClean="0">
                <a:latin typeface="Tahoma" pitchFamily="34" charset="0"/>
                <a:cs typeface="Tahoma" pitchFamily="34" charset="0"/>
              </a:rPr>
              <a:t>έλεγχος υποθέσεων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Επομένως, δυο είναι οι παράγοντες που παίζουν ρόλο στην καλύτερη προσέγγιση της πραγματικής τιμής</a:t>
            </a:r>
          </a:p>
          <a:p>
            <a:pPr marL="914400" lvl="1" indent="-457200" algn="just" eaLnBrk="1" hangingPunct="1">
              <a:buFont typeface="Times New Roman" pitchFamily="18" charset="0"/>
              <a:buAutoNum type="arabicPeriod"/>
            </a:pPr>
            <a:r>
              <a:rPr lang="el-GR" smtClean="0">
                <a:latin typeface="Tahoma" pitchFamily="34" charset="0"/>
                <a:cs typeface="Tahoma" pitchFamily="34" charset="0"/>
              </a:rPr>
              <a:t>Το μέγεθος του δείγματος </a:t>
            </a:r>
          </a:p>
          <a:p>
            <a:pPr marL="914400" lvl="1" indent="-457200" algn="just" eaLnBrk="1" hangingPunct="1">
              <a:buFont typeface="Times New Roman" pitchFamily="18" charset="0"/>
              <a:buAutoNum type="arabicPeriod"/>
            </a:pPr>
            <a:r>
              <a:rPr lang="el-GR" smtClean="0">
                <a:latin typeface="Tahoma" pitchFamily="34" charset="0"/>
                <a:cs typeface="Tahoma" pitchFamily="34" charset="0"/>
              </a:rPr>
              <a:t>Η διασπορά του γεννήτορα πληθυσμού</a:t>
            </a:r>
          </a:p>
          <a:p>
            <a:pPr marL="914400" lvl="1" indent="-457200" algn="just" eaLnBrk="1" hangingPunct="1">
              <a:buFont typeface="Times New Roman" pitchFamily="18" charset="0"/>
              <a:buAutoNum type="arabicPeriod"/>
            </a:pPr>
            <a:endParaRPr lang="el-GR" smtClean="0">
              <a:latin typeface="Tahoma" pitchFamily="34" charset="0"/>
              <a:cs typeface="Tahoma" pitchFamily="34" charset="0"/>
            </a:endParaRPr>
          </a:p>
          <a:p>
            <a:pPr marL="914400" lvl="1" indent="-457200" algn="just" eaLnBrk="1" hangingPunct="1">
              <a:buFont typeface="Times New Roman" pitchFamily="18" charset="0"/>
              <a:buAutoNum type="arabicPeriod"/>
            </a:pPr>
            <a:endParaRPr lang="el-GR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smtClean="0">
                <a:latin typeface="Tahoma" pitchFamily="34" charset="0"/>
              </a:rPr>
              <a:t>Αν ο πληθυσμός από το οποίο πήραμε το δείγμα είναι πεπερασμένος, τότε η διακύμανση θα είναι </a:t>
            </a:r>
          </a:p>
          <a:p>
            <a:pPr algn="just" eaLnBrk="1" hangingPunct="1"/>
            <a:endParaRPr lang="el-GR" sz="2800" smtClean="0">
              <a:latin typeface="Tahoma" pitchFamily="34" charset="0"/>
            </a:endParaRPr>
          </a:p>
          <a:p>
            <a:pPr algn="just" eaLnBrk="1" hangingPunct="1"/>
            <a:endParaRPr lang="el-GR" sz="2800" smtClean="0">
              <a:latin typeface="Tahoma" pitchFamily="34" charset="0"/>
            </a:endParaRPr>
          </a:p>
          <a:p>
            <a:pPr algn="just" eaLnBrk="1" hangingPunct="1"/>
            <a:r>
              <a:rPr lang="el-GR" sz="2800" smtClean="0">
                <a:latin typeface="Tahoma" pitchFamily="34" charset="0"/>
              </a:rPr>
              <a:t>Παρόλα αυτά στις πρακτικές εφαρμογές χρησιμοποιείται ο τύπος </a:t>
            </a:r>
          </a:p>
          <a:p>
            <a:pPr algn="just" eaLnBrk="1" hangingPunct="1"/>
            <a:endParaRPr lang="el-GR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286000" y="2143125"/>
          <a:ext cx="6072188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" name="Έγγραφο" r:id="rId5" imgW="5352259" imgH="1073868" progId="Word.Document.12">
                  <p:embed/>
                </p:oleObj>
              </mc:Choice>
              <mc:Fallback>
                <p:oleObj name="Έγγραφο" r:id="rId5" imgW="5352259" imgH="1073868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43125"/>
                        <a:ext cx="6072188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2571750" y="3857625"/>
          <a:ext cx="3200400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name="Εξίσωση" r:id="rId7" imgW="1091880" imgH="457200" progId="Equation.3">
                  <p:embed/>
                </p:oleObj>
              </mc:Choice>
              <mc:Fallback>
                <p:oleObj name="Εξίσωση" r:id="rId7" imgW="109188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3857625"/>
                        <a:ext cx="3200400" cy="1116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9"/>
          <p:cNvGraphicFramePr>
            <a:graphicFrameLocks noChangeAspect="1"/>
          </p:cNvGraphicFramePr>
          <p:nvPr/>
        </p:nvGraphicFramePr>
        <p:xfrm>
          <a:off x="5248275" y="5643563"/>
          <a:ext cx="1701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Εξίσωση" r:id="rId9" imgW="1701720" imgH="952200" progId="Equation.3">
                  <p:embed/>
                </p:oleObj>
              </mc:Choice>
              <mc:Fallback>
                <p:oleObj name="Εξίσωση" r:id="rId9" imgW="1701720" imgH="952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275" y="5643563"/>
                        <a:ext cx="1701800" cy="952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Έστω ένας πληθυσμός με δεδομένα: 1, 2, 3, 4, 5</a:t>
            </a:r>
            <a:r>
              <a:rPr lang="el-GR" smtClean="0">
                <a:latin typeface="Tahoma" pitchFamily="34" charset="0"/>
                <a:cs typeface="Tahoma" pitchFamily="34" charset="0"/>
              </a:rPr>
              <a:t>, 6.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Ο μέσος αυτού του πληθυσμού είναι:</a:t>
            </a:r>
            <a:endParaRPr lang="el-GR" dirty="0" smtClean="0">
              <a:cs typeface="Times New Roman" pitchFamily="18" charset="0"/>
            </a:endParaRPr>
          </a:p>
          <a:p>
            <a:pPr algn="just" eaLnBrk="1" hangingPunct="1"/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Η διακύμανση είναι:</a:t>
            </a:r>
            <a:endParaRPr lang="el-GR" dirty="0" smtClean="0">
              <a:cs typeface="Times New Roman" pitchFamily="18" charset="0"/>
            </a:endParaRPr>
          </a:p>
          <a:p>
            <a:pPr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 </a:t>
            </a:r>
            <a:endParaRPr lang="el-GR" dirty="0" smtClean="0">
              <a:cs typeface="Times New Roman" pitchFamily="18" charset="0"/>
            </a:endParaRPr>
          </a:p>
          <a:p>
            <a:pPr algn="just" eaLnBrk="1" hangingPunct="1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Παρακάτω εξάγουμε όλα τα δυνατά δείγματα (με επανατοποθέτηση) μεγέθους </a:t>
            </a:r>
            <a:r>
              <a:rPr lang="en-US" smtClean="0">
                <a:latin typeface="Tahoma" pitchFamily="34" charset="0"/>
                <a:cs typeface="Tahoma" pitchFamily="34" charset="0"/>
              </a:rPr>
              <a:t>n</a:t>
            </a:r>
            <a:r>
              <a:rPr lang="el-GR" smtClean="0">
                <a:latin typeface="Tahoma" pitchFamily="34" charset="0"/>
                <a:cs typeface="Tahoma" pitchFamily="34" charset="0"/>
              </a:rPr>
              <a:t>=3. 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457200" y="1371600"/>
          <a:ext cx="833596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Έγγραφο" r:id="rId5" imgW="8348233" imgH="1385299" progId="Word.Document.12">
                  <p:embed/>
                </p:oleObj>
              </mc:Choice>
              <mc:Fallback>
                <p:oleObj name="Έγγραφο" r:id="rId5" imgW="8348233" imgH="1385299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33596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642938" y="3571875"/>
          <a:ext cx="5287962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Έγγραφο" r:id="rId8" imgW="5302457" imgH="1386554" progId="Word.Document.12">
                  <p:embed/>
                </p:oleObj>
              </mc:Choice>
              <mc:Fallback>
                <p:oleObj name="Έγγραφο" r:id="rId8" imgW="5302457" imgH="1386554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3571875"/>
                        <a:ext cx="5287962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429000" y="477838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r:id="rId4" imgW="114151" imgH="215619" progId="Equation.3">
                  <p:embed/>
                </p:oleObj>
              </mc:Choice>
              <mc:Fallback>
                <p:oleObj r:id="rId4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77838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11 - Πίνακας"/>
          <p:cNvGraphicFramePr>
            <a:graphicFrameLocks noGrp="1"/>
          </p:cNvGraphicFramePr>
          <p:nvPr/>
        </p:nvGraphicFramePr>
        <p:xfrm>
          <a:off x="0" y="0"/>
          <a:ext cx="9143999" cy="2979420"/>
        </p:xfrm>
        <a:graphic>
          <a:graphicData uri="http://schemas.openxmlformats.org/drawingml/2006/table">
            <a:tbl>
              <a:tblPr/>
              <a:tblGrid>
                <a:gridCol w="1596980"/>
                <a:gridCol w="1493949"/>
                <a:gridCol w="1545465"/>
                <a:gridCol w="1493949"/>
                <a:gridCol w="1519707"/>
                <a:gridCol w="1493949"/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Δείγματα με </a:t>
                      </a:r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τον </a:t>
                      </a:r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αρ. </a:t>
                      </a:r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Δειγματικός Μέσος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Δείγματα με </a:t>
                      </a:r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τον </a:t>
                      </a:r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αρ. </a:t>
                      </a:r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Δειγματικός Μέσος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Δείγματα με </a:t>
                      </a:r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τον </a:t>
                      </a:r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αρ. </a:t>
                      </a:r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Δειγματικός Μέσος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1   1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2   1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1   2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  </a:t>
                      </a:r>
                      <a:r>
                        <a:rPr lang="el-GR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1   3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2   3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 </a:t>
                      </a:r>
                      <a:r>
                        <a:rPr lang="el-GR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1   4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2   4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3  4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1   5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2   5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3  5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1   6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2   6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3  6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14 - Πίνακας"/>
          <p:cNvGraphicFramePr>
            <a:graphicFrameLocks noGrp="1"/>
          </p:cNvGraphicFramePr>
          <p:nvPr/>
        </p:nvGraphicFramePr>
        <p:xfrm>
          <a:off x="0" y="3143250"/>
          <a:ext cx="9144002" cy="2979420"/>
        </p:xfrm>
        <a:graphic>
          <a:graphicData uri="http://schemas.openxmlformats.org/drawingml/2006/table">
            <a:tbl>
              <a:tblPr/>
              <a:tblGrid>
                <a:gridCol w="1638631"/>
                <a:gridCol w="1470647"/>
                <a:gridCol w="1572071"/>
                <a:gridCol w="1445291"/>
                <a:gridCol w="1572071"/>
                <a:gridCol w="1445291"/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Δείγματα με </a:t>
                      </a:r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τον </a:t>
                      </a:r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αρ. </a:t>
                      </a:r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Δειγματικός Μέσος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Δείγματα με </a:t>
                      </a:r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τον </a:t>
                      </a:r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αρ. </a:t>
                      </a:r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Δειγματικός Μέσος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Δείγματα με </a:t>
                      </a:r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τον </a:t>
                      </a:r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αρ. </a:t>
                      </a:r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Δειγματικός Μέσος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4  1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4  2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4  3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5  3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6  3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4  4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5  4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6  4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4  5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5  5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6  5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4  6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5  6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 </a:t>
                      </a:r>
                      <a:r>
                        <a:rPr lang="el-GR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3429000" y="477838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" r:id="rId4" imgW="114151" imgH="215619" progId="Equation.3">
                  <p:embed/>
                </p:oleObj>
              </mc:Choice>
              <mc:Fallback>
                <p:oleObj r:id="rId4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77838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13 - Πίνακας"/>
          <p:cNvGraphicFramePr>
            <a:graphicFrameLocks noGrp="1"/>
          </p:cNvGraphicFramePr>
          <p:nvPr/>
        </p:nvGraphicFramePr>
        <p:xfrm>
          <a:off x="0" y="214290"/>
          <a:ext cx="3629025" cy="6379464"/>
        </p:xfrm>
        <a:graphic>
          <a:graphicData uri="http://schemas.openxmlformats.org/drawingml/2006/table">
            <a:tbl>
              <a:tblPr/>
              <a:tblGrid>
                <a:gridCol w="1209675"/>
                <a:gridCol w="1209675"/>
                <a:gridCol w="1209675"/>
              </a:tblGrid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l-GR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1.5</a:t>
                      </a: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2.5</a:t>
                      </a: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3.5</a:t>
                      </a: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4.5</a:t>
                      </a: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5.5</a:t>
                      </a: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Σύνολο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36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126</a:t>
                      </a: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56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14290"/>
            <a:ext cx="42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7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8" y="214313"/>
            <a:ext cx="64293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5" name="Object 11"/>
          <p:cNvGraphicFramePr>
            <a:graphicFrameLocks noChangeAspect="1"/>
          </p:cNvGraphicFramePr>
          <p:nvPr/>
        </p:nvGraphicFramePr>
        <p:xfrm>
          <a:off x="3714744" y="381000"/>
          <a:ext cx="6000792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7" name="Έγγραφο" r:id="rId9" imgW="5321584" imgH="2105588" progId="Word.Document.12">
                  <p:embed/>
                </p:oleObj>
              </mc:Choice>
              <mc:Fallback>
                <p:oleObj name="Έγγραφο" r:id="rId9" imgW="5321584" imgH="2105588" progId="Word.Document.1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381000"/>
                        <a:ext cx="6000792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3"/>
          <p:cNvGraphicFramePr>
            <a:graphicFrameLocks noChangeAspect="1"/>
          </p:cNvGraphicFramePr>
          <p:nvPr/>
        </p:nvGraphicFramePr>
        <p:xfrm>
          <a:off x="3840163" y="2636838"/>
          <a:ext cx="5700712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8" name="Έγγραφο" r:id="rId12" imgW="5808799" imgH="1041944" progId="Word.Document.12">
                  <p:embed/>
                </p:oleObj>
              </mc:Choice>
              <mc:Fallback>
                <p:oleObj name="Έγγραφο" r:id="rId12" imgW="5808799" imgH="1041944" progId="Word.Document.1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2636838"/>
                        <a:ext cx="5700712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4"/>
          <p:cNvGraphicFramePr>
            <a:graphicFrameLocks noChangeAspect="1"/>
          </p:cNvGraphicFramePr>
          <p:nvPr/>
        </p:nvGraphicFramePr>
        <p:xfrm>
          <a:off x="3357563" y="4143375"/>
          <a:ext cx="6072187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9" name="Έγγραφο" r:id="rId15" imgW="5367416" imgH="1073868" progId="Word.Document.12">
                  <p:embed/>
                </p:oleObj>
              </mc:Choice>
              <mc:Fallback>
                <p:oleObj name="Έγγραφο" r:id="rId15" imgW="5367416" imgH="1073868" progId="Word.Document.1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4143375"/>
                        <a:ext cx="6072187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l-GR" smtClean="0">
                <a:cs typeface="Times New Roman" pitchFamily="18" charset="0"/>
              </a:rPr>
              <a:t>ΤΟ ΚΕΝΤΡΙΚΟ ΟΡΙΑΚΟ ΘΕΩΡΗΜΑ</a:t>
            </a:r>
            <a:r>
              <a:rPr lang="el-GR" smtClean="0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algn="just" eaLnBrk="1" hangingPunct="1">
              <a:defRPr/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Ανεξαρτήτως της κατανομής του γεννήτορα πληθυσμού, οι κατανομές των δειγματικών μέσων μεγέθους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n&gt;30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ακολουθούν προσεγγιστικά την </a:t>
            </a:r>
            <a:r>
              <a:rPr lang="el-GR" sz="2800" b="1" smtClean="0">
                <a:latin typeface="Tahoma" pitchFamily="34" charset="0"/>
                <a:cs typeface="Tahoma" pitchFamily="34" charset="0"/>
              </a:rPr>
              <a:t>κανονική κατανομή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.    </a:t>
            </a:r>
            <a:endParaRPr lang="el-GR" sz="2800" dirty="0" smtClean="0">
              <a:latin typeface="Tahoma" pitchFamily="34" charset="0"/>
            </a:endParaRPr>
          </a:p>
          <a:p>
            <a:pPr lvl="1" algn="just" eaLnBrk="1" hangingPunct="1">
              <a:defRPr/>
            </a:pPr>
            <a:r>
              <a:rPr lang="el-GR" dirty="0" smtClean="0">
                <a:latin typeface="Tahoma" pitchFamily="34" charset="0"/>
                <a:ea typeface="+mn-ea"/>
                <a:cs typeface="Tahoma" pitchFamily="34" charset="0"/>
              </a:rPr>
              <a:t>Η κατανομή του γεννήτορα πληθυσμού μπορεί να είναι πολύ διαφορετική από την κανονική, δύναται να είναι ακόμη </a:t>
            </a:r>
            <a:r>
              <a:rPr lang="el-GR" smtClean="0">
                <a:latin typeface="Tahoma" pitchFamily="34" charset="0"/>
                <a:ea typeface="+mn-ea"/>
                <a:cs typeface="Tahoma" pitchFamily="34" charset="0"/>
              </a:rPr>
              <a:t>και διακριτή.</a:t>
            </a:r>
            <a:endParaRPr lang="el-GR" dirty="0" smtClean="0">
              <a:latin typeface="Tahoma" pitchFamily="34" charset="0"/>
              <a:ea typeface="+mn-ea"/>
              <a:cs typeface="Tahoma" pitchFamily="34" charset="0"/>
            </a:endParaRPr>
          </a:p>
          <a:p>
            <a:pPr algn="just" eaLnBrk="1" hangingPunct="1">
              <a:defRPr/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Όσο μεγαλώνει το μέγεθος του δείγματος τόσο η κατανομή δειγματοληψίας   προσεγγίζει καλύτερα την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κανονική κατανομή.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defRPr/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Ο μέσος της κατανομής των δειγματικών  και διακύμανση 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l-GR" smtClean="0">
                <a:cs typeface="Times New Roman" pitchFamily="18" charset="0"/>
              </a:rPr>
              <a:t>ΤΟ ΚΕΝΤΡΙΚΟ ΟΡΙΑΚΟ ΘΕΩΡΗΜΑ</a:t>
            </a:r>
            <a:r>
              <a:rPr lang="el-GR" smtClean="0"/>
              <a:t> 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Ο μέσος της κατανομής των δειγματικών μέσων είναι ο μέσος του πληθυσμού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:</a:t>
            </a:r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η τυπική απόκλιση είναι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:</a:t>
            </a:r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sz="2800" smtClean="0">
                <a:latin typeface="Tahoma" pitchFamily="34" charset="0"/>
                <a:cs typeface="Tahoma" pitchFamily="34" charset="0"/>
              </a:rPr>
              <a:t>Μπορούμε να τυποποιήσουμε την μεταβλητή του δειγματικού μέσου </a:t>
            </a:r>
            <a:endParaRPr lang="el-GR" sz="2800" smtClean="0">
              <a:cs typeface="Times New Roman" pitchFamily="18" charset="0"/>
            </a:endParaRPr>
          </a:p>
          <a:p>
            <a:pPr algn="just" eaLnBrk="1" hangingPunct="1"/>
            <a:endParaRPr lang="en-US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  </a:t>
            </a:r>
          </a:p>
          <a:p>
            <a:pPr algn="just" eaLnBrk="1" hangingPunct="1"/>
            <a:endParaRPr lang="en-US" sz="280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219200" y="2000250"/>
          <a:ext cx="15668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" name="Έγγραφο" r:id="rId5" imgW="1227364" imgH="607000" progId="Word.Document.12">
                  <p:embed/>
                </p:oleObj>
              </mc:Choice>
              <mc:Fallback>
                <p:oleObj name="Έγγραφο" r:id="rId5" imgW="1227364" imgH="6070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00250"/>
                        <a:ext cx="1566863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-714375" y="3143250"/>
          <a:ext cx="6072188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3" name="Έγγραφο" r:id="rId8" imgW="5321584" imgH="845838" progId="Word.Document.12">
                  <p:embed/>
                </p:oleObj>
              </mc:Choice>
              <mc:Fallback>
                <p:oleObj name="Έγγραφο" r:id="rId8" imgW="5321584" imgH="845838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14375" y="3143250"/>
                        <a:ext cx="6072188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2"/>
          <p:cNvGraphicFramePr>
            <a:graphicFrameLocks noChangeAspect="1"/>
          </p:cNvGraphicFramePr>
          <p:nvPr/>
        </p:nvGraphicFramePr>
        <p:xfrm>
          <a:off x="3286125" y="5214938"/>
          <a:ext cx="3143250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" name="Εξίσωση" r:id="rId10" imgW="1269720" imgH="685800" progId="Equation.3">
                  <p:embed/>
                </p:oleObj>
              </mc:Choice>
              <mc:Fallback>
                <p:oleObj name="Εξίσωση" r:id="rId10" imgW="1269720" imgH="685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5214938"/>
                        <a:ext cx="3143250" cy="164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400800" y="1290638"/>
            <a:ext cx="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2663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4643438" y="-55563"/>
          <a:ext cx="4500562" cy="691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r:id="rId4" imgW="3972990" imgH="9358867" progId="">
                  <p:embed/>
                </p:oleObj>
              </mc:Choice>
              <mc:Fallback>
                <p:oleObj r:id="rId4" imgW="3972990" imgH="935886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-55563"/>
                        <a:ext cx="4500562" cy="691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21"/>
          <p:cNvSpPr txBox="1">
            <a:spLocks noChangeArrowheads="1"/>
          </p:cNvSpPr>
          <p:nvPr/>
        </p:nvSpPr>
        <p:spPr bwMode="auto">
          <a:xfrm>
            <a:off x="1181100" y="444500"/>
            <a:ext cx="118745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47" name="Text Box 15"/>
          <p:cNvSpPr txBox="1">
            <a:spLocks noChangeArrowheads="1"/>
          </p:cNvSpPr>
          <p:nvPr/>
        </p:nvSpPr>
        <p:spPr bwMode="auto">
          <a:xfrm>
            <a:off x="1290638" y="4076700"/>
            <a:ext cx="9461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1370013" y="4076700"/>
            <a:ext cx="9461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49" name="Text Box 17"/>
          <p:cNvSpPr txBox="1">
            <a:spLocks noChangeArrowheads="1"/>
          </p:cNvSpPr>
          <p:nvPr/>
        </p:nvSpPr>
        <p:spPr bwMode="auto">
          <a:xfrm>
            <a:off x="1290638" y="5405438"/>
            <a:ext cx="9461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0" name="Text Box 19"/>
          <p:cNvSpPr txBox="1">
            <a:spLocks noChangeArrowheads="1"/>
          </p:cNvSpPr>
          <p:nvPr/>
        </p:nvSpPr>
        <p:spPr bwMode="auto">
          <a:xfrm>
            <a:off x="1290638" y="6734175"/>
            <a:ext cx="9461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1" name="Text Box 6"/>
          <p:cNvSpPr txBox="1">
            <a:spLocks noChangeArrowheads="1"/>
          </p:cNvSpPr>
          <p:nvPr/>
        </p:nvSpPr>
        <p:spPr bwMode="auto">
          <a:xfrm>
            <a:off x="1460500" y="5338763"/>
            <a:ext cx="9461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2" name="Text Box 8"/>
          <p:cNvSpPr txBox="1">
            <a:spLocks noChangeArrowheads="1"/>
          </p:cNvSpPr>
          <p:nvPr/>
        </p:nvSpPr>
        <p:spPr bwMode="auto">
          <a:xfrm>
            <a:off x="1460500" y="6734175"/>
            <a:ext cx="9461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3" name="Text Box 10"/>
          <p:cNvSpPr txBox="1">
            <a:spLocks noChangeArrowheads="1"/>
          </p:cNvSpPr>
          <p:nvPr/>
        </p:nvSpPr>
        <p:spPr bwMode="auto">
          <a:xfrm>
            <a:off x="598488" y="273050"/>
            <a:ext cx="118745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4" name="Rectangle 25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5" name="Rectangle 26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6" name="Rectangle 27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7" name="Rectangle 28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8" name="Rectangle 31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9" name="Rectangle 3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60" name="Rectangle 33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61" name="Rectangle 3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6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0" y="-357188"/>
          <a:ext cx="4214813" cy="7407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r:id="rId6" imgW="4692922" imgH="11323444" progId="">
                  <p:embed/>
                </p:oleObj>
              </mc:Choice>
              <mc:Fallback>
                <p:oleObj r:id="rId6" imgW="4692922" imgH="1132344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57188"/>
                        <a:ext cx="4214813" cy="74072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41 - Στρογγυλεμένο ορθογώνιο"/>
          <p:cNvSpPr/>
          <p:nvPr/>
        </p:nvSpPr>
        <p:spPr>
          <a:xfrm>
            <a:off x="785813" y="0"/>
            <a:ext cx="3286125" cy="500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Κανονικός Πληθυσμός </a:t>
            </a:r>
          </a:p>
        </p:txBody>
      </p:sp>
      <p:sp>
        <p:nvSpPr>
          <p:cNvPr id="43" name="42 - Στρογγυλεμένο ορθογώνιο"/>
          <p:cNvSpPr/>
          <p:nvPr/>
        </p:nvSpPr>
        <p:spPr>
          <a:xfrm>
            <a:off x="0" y="1785938"/>
            <a:ext cx="4071938" cy="5000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Κατανομή δειγματικών μέσων</a:t>
            </a:r>
          </a:p>
        </p:txBody>
      </p:sp>
      <p:sp>
        <p:nvSpPr>
          <p:cNvPr id="44" name="43 - Στρογγυλεμένο ορθογώνιο"/>
          <p:cNvSpPr/>
          <p:nvPr/>
        </p:nvSpPr>
        <p:spPr>
          <a:xfrm>
            <a:off x="5500688" y="0"/>
            <a:ext cx="3643312" cy="500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Μη Κανονικός Πληθυσμός </a:t>
            </a:r>
          </a:p>
        </p:txBody>
      </p:sp>
      <p:sp>
        <p:nvSpPr>
          <p:cNvPr id="45" name="44 - Στρογγυλεμένο ορθογώνιο"/>
          <p:cNvSpPr/>
          <p:nvPr/>
        </p:nvSpPr>
        <p:spPr>
          <a:xfrm>
            <a:off x="5000625" y="2071688"/>
            <a:ext cx="4143375" cy="3571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Κατανομή δειγματικών μέσων</a:t>
            </a:r>
          </a:p>
        </p:txBody>
      </p:sp>
      <p:sp>
        <p:nvSpPr>
          <p:cNvPr id="10267" name="46 - TextBox"/>
          <p:cNvSpPr txBox="1">
            <a:spLocks noChangeArrowheads="1"/>
          </p:cNvSpPr>
          <p:nvPr/>
        </p:nvSpPr>
        <p:spPr bwMode="auto">
          <a:xfrm>
            <a:off x="3214688" y="5929313"/>
            <a:ext cx="819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n=20</a:t>
            </a:r>
            <a:endParaRPr lang="el-GR"/>
          </a:p>
        </p:txBody>
      </p:sp>
      <p:sp>
        <p:nvSpPr>
          <p:cNvPr id="10268" name="47 - TextBox"/>
          <p:cNvSpPr txBox="1">
            <a:spLocks noChangeArrowheads="1"/>
          </p:cNvSpPr>
          <p:nvPr/>
        </p:nvSpPr>
        <p:spPr bwMode="auto">
          <a:xfrm>
            <a:off x="8001000" y="5929313"/>
            <a:ext cx="819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n=20</a:t>
            </a:r>
            <a:endParaRPr lang="el-GR"/>
          </a:p>
        </p:txBody>
      </p:sp>
      <p:sp>
        <p:nvSpPr>
          <p:cNvPr id="10269" name="48 - TextBox"/>
          <p:cNvSpPr txBox="1">
            <a:spLocks noChangeArrowheads="1"/>
          </p:cNvSpPr>
          <p:nvPr/>
        </p:nvSpPr>
        <p:spPr bwMode="auto">
          <a:xfrm>
            <a:off x="3357563" y="4714875"/>
            <a:ext cx="81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n=15</a:t>
            </a:r>
            <a:endParaRPr lang="el-GR"/>
          </a:p>
        </p:txBody>
      </p:sp>
      <p:sp>
        <p:nvSpPr>
          <p:cNvPr id="10270" name="49 - TextBox"/>
          <p:cNvSpPr txBox="1">
            <a:spLocks noChangeArrowheads="1"/>
          </p:cNvSpPr>
          <p:nvPr/>
        </p:nvSpPr>
        <p:spPr bwMode="auto">
          <a:xfrm>
            <a:off x="8001000" y="4714875"/>
            <a:ext cx="81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n=15</a:t>
            </a:r>
            <a:endParaRPr lang="el-GR"/>
          </a:p>
        </p:txBody>
      </p:sp>
      <p:sp>
        <p:nvSpPr>
          <p:cNvPr id="10271" name="50 - TextBox"/>
          <p:cNvSpPr txBox="1">
            <a:spLocks noChangeArrowheads="1"/>
          </p:cNvSpPr>
          <p:nvPr/>
        </p:nvSpPr>
        <p:spPr bwMode="auto">
          <a:xfrm>
            <a:off x="3357563" y="3429000"/>
            <a:ext cx="81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n=10</a:t>
            </a:r>
            <a:endParaRPr lang="el-GR"/>
          </a:p>
        </p:txBody>
      </p:sp>
      <p:sp>
        <p:nvSpPr>
          <p:cNvPr id="10272" name="51 - TextBox"/>
          <p:cNvSpPr txBox="1">
            <a:spLocks noChangeArrowheads="1"/>
          </p:cNvSpPr>
          <p:nvPr/>
        </p:nvSpPr>
        <p:spPr bwMode="auto">
          <a:xfrm>
            <a:off x="8072438" y="3429000"/>
            <a:ext cx="81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n=10</a:t>
            </a:r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r:id="rId4" imgW="5016851" imgH="2873713" progId="">
                  <p:embed/>
                </p:oleObj>
              </mc:Choice>
              <mc:Fallback>
                <p:oleObj r:id="rId4" imgW="5016851" imgH="2873713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solidFill>
                        <a:srgbClr val="FAFAE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6072188"/>
            <a:ext cx="38576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11272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6143625"/>
            <a:ext cx="12239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11275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8" y="6072188"/>
            <a:ext cx="12144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4857750"/>
          </a:xfrm>
        </p:spPr>
        <p:txBody>
          <a:bodyPr/>
          <a:lstStyle/>
          <a:p>
            <a:pPr algn="just" eaLnBrk="1" hangingPunct="1"/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Παράδειγμα: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Έστω ότι οι τιμές των κατοικιών σε μία πόλη κατανέμονται κανονικά με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μέσο 130.000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ευρώ και τυπική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απόκλιση 20.000 ευρώ.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α)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Παίρνουμε δείγμα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25 κατοικιών.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Να υπολογιστεί η πιθανότητα η μέση τιμή του δείγματος να είναι μεγαλύτερη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από 135.000 ευρώ.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Απάντηση: Η κατανομή του πληθυσμού είναι κανονική επομένως και το οποιοδήποτε δείγμα θα έχει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κανονική κατανομή.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α) Το τυπικό σφάλμα του μέσου θα είναι:</a:t>
            </a: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11163" y="5287963"/>
          <a:ext cx="7453312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Έγγραφο" r:id="rId5" imgW="7466911" imgH="1203544" progId="Word.Document.12">
                  <p:embed/>
                </p:oleObj>
              </mc:Choice>
              <mc:Fallback>
                <p:oleObj name="Έγγραφο" r:id="rId5" imgW="7466911" imgH="1203544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5287963"/>
                        <a:ext cx="7453312" cy="120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Αναζητούμε την πιθανότητα </a:t>
            </a: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Δηλαδή η πιθανότητα ο μέσος του δείγματος να είναι μεγαλύτερος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από 135.000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ευρώ είναι 10,56%</a:t>
            </a:r>
          </a:p>
          <a:p>
            <a:pPr eaLnBrk="1" hangingPunct="1"/>
            <a:endParaRPr lang="el-GR" dirty="0" smtClean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14313" y="1143000"/>
          <a:ext cx="53038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6" name="Έγγραφο" r:id="rId5" imgW="5321584" imgH="937338" progId="Word.Document.12">
                  <p:embed/>
                </p:oleObj>
              </mc:Choice>
              <mc:Fallback>
                <p:oleObj name="Έγγραφο" r:id="rId5" imgW="5321584" imgH="937338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53038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0" y="2071688"/>
          <a:ext cx="9158288" cy="193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7" name="Έγγραφο" r:id="rId8" imgW="9175848" imgH="1934884" progId="Word.Document.12">
                  <p:embed/>
                </p:oleObj>
              </mc:Choice>
              <mc:Fallback>
                <p:oleObj name="Έγγραφο" r:id="rId8" imgW="9175848" imgH="1934884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71688"/>
                        <a:ext cx="9158288" cy="193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4648200" y="212725"/>
          <a:ext cx="5303838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8" name="Έγγραφο" r:id="rId11" imgW="5321584" imgH="1173654" progId="Word.Document.12">
                  <p:embed/>
                </p:oleObj>
              </mc:Choice>
              <mc:Fallback>
                <p:oleObj name="Έγγραφο" r:id="rId11" imgW="5321584" imgH="1173654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12725"/>
                        <a:ext cx="5303838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-79375" y="3673475"/>
          <a:ext cx="89550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9" name="Έγγραφο" r:id="rId14" imgW="8968584" imgH="793245" progId="Word.Document.12">
                  <p:embed/>
                </p:oleObj>
              </mc:Choice>
              <mc:Fallback>
                <p:oleObj name="Έγγραφο" r:id="rId14" imgW="8968584" imgH="793245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75" y="3673475"/>
                        <a:ext cx="8955088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Εάν το δείγμα είναι “καλό” και “αξιόπιστο” τότε θα μας οδηγήσει σε σωστά συμπεράσματα για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τον πληθυσμό.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Εάν ο δείγμα είναι ακατάλληλο τότε θα βγάλουμε λανθασμένα συμπεράσματα </a:t>
            </a: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ακόμα και εάν χρησιμοποιήσουμε τα πλέον εξεζητημένα και πολύπλοκα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μεθοδολογικά εργαλεία. 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Πολλές στατιστικές έρευνες έχουν αποτύχει παταγωδώς γιατί το δείγμα που επιλέχθηκε δεν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ήταν καλό.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Το μυστικό πίσω από την επιλογή του καλού δείγματος βρίσκεται στις λέξεις “αντιπροσωπευτικό” και “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τυχαίο”.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Η με συστηματικό τρόπο, είτε θετικό είτε αρνητικό, μονομερής αντιμετώπιση κάποιων ατόμων ή πραγμάτων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ονομάζεται </a:t>
            </a:r>
            <a:r>
              <a:rPr lang="el-GR" sz="2800" b="1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μεροληψία.  </a:t>
            </a:r>
            <a:endParaRPr lang="el-GR" sz="2800" b="1" dirty="0" smtClean="0">
              <a:solidFill>
                <a:srgbClr val="2D2DB9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5214938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Έστω ότι οι τιμές των κατοικιών σε μία πόλη κατανέμονται κανονικά με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μέσο 130.000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ευρώ και τυπική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απόκλιση 20.000 ευρώ.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β)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Να υπολογιστεί η πιθανότητα η μέση τιμή του δείγματος των κατοικιών να είναι ανάμεσα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σε 125.000 και 135.000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ευρώ, καθώς επίσης και η πιθανότητα η τιμή μιας κατοικίας να είναι ανάμεσα τα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ίδια όρια.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Θα υπολογίσουμε την πιθανότητα:</a:t>
            </a:r>
          </a:p>
          <a:p>
            <a:pPr algn="just"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Θα πρέπει να βρούμε καταρχήν τις τιμές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z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:</a:t>
            </a:r>
          </a:p>
          <a:p>
            <a:pPr algn="just"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dirty="0" smtClean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92163" y="3856038"/>
          <a:ext cx="52879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2" name="Έγγραφο" r:id="rId5" imgW="5306427" imgH="937338" progId="Word.Document.12">
                  <p:embed/>
                </p:oleObj>
              </mc:Choice>
              <mc:Fallback>
                <p:oleObj name="Έγγραφο" r:id="rId5" imgW="5306427" imgH="937338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3856038"/>
                        <a:ext cx="528796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36525" y="5638800"/>
          <a:ext cx="85502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" name="Έγγραφο" r:id="rId8" imgW="8565590" imgH="1008832" progId="Word.Document.12">
                  <p:embed/>
                </p:oleObj>
              </mc:Choice>
              <mc:Fallback>
                <p:oleObj name="Έγγραφο" r:id="rId8" imgW="8565590" imgH="1008832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5638800"/>
                        <a:ext cx="85502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4929188" y="3500438"/>
          <a:ext cx="53038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4" name="Έγγραφο" r:id="rId11" imgW="5321584" imgH="1173654" progId="Word.Document.12">
                  <p:embed/>
                </p:oleObj>
              </mc:Choice>
              <mc:Fallback>
                <p:oleObj name="Έγγραφο" r:id="rId11" imgW="5321584" imgH="1173654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3500438"/>
                        <a:ext cx="53038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643188"/>
            <a:ext cx="9144000" cy="4214812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Δηλαδή η πιθανότητα ο μέσος του δείγματος να είναι ανάμεσα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σε 125.000 και 135.000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ευρώ είναι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78,88%.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Θα υπολογίσουμε τώρα τις  τιμές για μια μεμονωμένη παρατήρηση (κατοικία)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δίχως τη χρήση του Κεντρικού Οριακού Θεωρήματος </a:t>
            </a:r>
          </a:p>
          <a:p>
            <a:pPr algn="just" eaLnBrk="1" hangingPunct="1"/>
            <a:endParaRPr lang="el-GR" dirty="0" smtClean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82563" y="381000"/>
          <a:ext cx="8885237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8" name="Έγγραφο" r:id="rId5" imgW="8901178" imgH="1127243" progId="Word.Document.12">
                  <p:embed/>
                </p:oleObj>
              </mc:Choice>
              <mc:Fallback>
                <p:oleObj name="Έγγραφο" r:id="rId5" imgW="8901178" imgH="1127243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381000"/>
                        <a:ext cx="8885237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68275" y="1692275"/>
          <a:ext cx="9174163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9" name="Έγγραφο" r:id="rId8" imgW="9344542" imgH="1072176" progId="Word.Document.12">
                  <p:embed/>
                </p:oleObj>
              </mc:Choice>
              <mc:Fallback>
                <p:oleObj name="Έγγραφο" r:id="rId8" imgW="9344542" imgH="1072176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1692275"/>
                        <a:ext cx="9174163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Δεξιό βέλος"/>
          <p:cNvSpPr/>
          <p:nvPr/>
        </p:nvSpPr>
        <p:spPr>
          <a:xfrm>
            <a:off x="7929563" y="607218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5214938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Θα υπολογίσουμε τώρα τις  τιμές για μια μεμονωμένη παρατήρηση (κατοικία)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δίχως τη χρήση του Κεντρικού Οριακού Θεωρήματος </a:t>
            </a: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mtClean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642938" y="1785938"/>
          <a:ext cx="52879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6" name="Έγγραφο" r:id="rId5" imgW="5321584" imgH="937338" progId="Word.Document.12">
                  <p:embed/>
                </p:oleObj>
              </mc:Choice>
              <mc:Fallback>
                <p:oleObj name="Έγγραφο" r:id="rId5" imgW="5321584" imgH="937338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785938"/>
                        <a:ext cx="528796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0" y="3000375"/>
          <a:ext cx="85502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7" name="Έγγραφο" r:id="rId8" imgW="8580730" imgH="1008832" progId="Word.Document.12">
                  <p:embed/>
                </p:oleObj>
              </mc:Choice>
              <mc:Fallback>
                <p:oleObj name="Έγγραφο" r:id="rId8" imgW="8580730" imgH="1008832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00375"/>
                        <a:ext cx="85502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4929188" y="1714500"/>
          <a:ext cx="53038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8" name="Έγγραφο" r:id="rId11" imgW="5352259" imgH="1175455" progId="Word.Document.12">
                  <p:embed/>
                </p:oleObj>
              </mc:Choice>
              <mc:Fallback>
                <p:oleObj name="Έγγραφο" r:id="rId11" imgW="5352259" imgH="117545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1714500"/>
                        <a:ext cx="53038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0" y="4500563"/>
          <a:ext cx="8885238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9" name="Έγγραφο" r:id="rId14" imgW="8916678" imgH="1126883" progId="Word.Document.12">
                  <p:embed/>
                </p:oleObj>
              </mc:Choice>
              <mc:Fallback>
                <p:oleObj name="Έγγραφο" r:id="rId14" imgW="8916678" imgH="1126883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00563"/>
                        <a:ext cx="8885238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-30163" y="5807075"/>
          <a:ext cx="9174163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0" name="Έγγραφο" r:id="rId17" imgW="9359682" imgH="1071456" progId="Word.Document.12">
                  <p:embed/>
                </p:oleObj>
              </mc:Choice>
              <mc:Fallback>
                <p:oleObj name="Έγγραφο" r:id="rId17" imgW="9359682" imgH="1071456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163" y="5807075"/>
                        <a:ext cx="9174163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Δεξιό βέλος"/>
          <p:cNvSpPr/>
          <p:nvPr/>
        </p:nvSpPr>
        <p:spPr>
          <a:xfrm>
            <a:off x="8166100" y="6572250"/>
            <a:ext cx="977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Δηλαδή η πιθανότητα η τιμή μιας κατοικίας να είναι ανάμεσα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σε 125.000 και 135.000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ευρώ είναι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19,74%.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Με άλλα λόγια είμαστε περισσότερο βέβαιοι ότι το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διάστημα 125.000 με 135.000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περιλαμβάνει το δειγματικό μέσο, παρά μια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μεμονωμένη τιμή.  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Εφόσον ο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μέσος 135.000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βρίσκεται στο εν λόγω  διάστημα συμπεραίνουμε ότι </a:t>
            </a:r>
          </a:p>
          <a:p>
            <a:pPr lvl="1" algn="just" eaLnBrk="1" hangingPunct="1"/>
            <a:r>
              <a:rPr lang="el-GR" b="1" dirty="0" smtClean="0">
                <a:latin typeface="Tahoma" pitchFamily="34" charset="0"/>
                <a:cs typeface="Tahoma" pitchFamily="34" charset="0"/>
              </a:rPr>
              <a:t>ο δειγματικός μέσος προσεγγίζει καλύτερα το μέσο του πληθυσμού σε σχέση με μία μεμονωμένη τιμή </a:t>
            </a:r>
            <a:r>
              <a:rPr lang="el-GR" b="1" smtClean="0">
                <a:latin typeface="Tahoma" pitchFamily="34" charset="0"/>
                <a:cs typeface="Tahoma" pitchFamily="34" charset="0"/>
              </a:rPr>
              <a:t>της κατανομής</a:t>
            </a:r>
            <a:r>
              <a:rPr lang="el-GR" sz="2400" b="1" smtClean="0">
                <a:latin typeface="Tahoma" pitchFamily="34" charset="0"/>
                <a:cs typeface="Tahoma" pitchFamily="34" charset="0"/>
              </a:rPr>
              <a:t>. </a:t>
            </a:r>
            <a:endParaRPr lang="el-GR" sz="2400" b="1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dirty="0" smtClean="0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Το μέσο εισόδημα στο Ηράκλειο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είναι 23.000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ευρώ με τυπική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απόκλιση 6.000 ευρώ.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Η κατανομή του εισοδήματος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είναι άγνωστη.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α) Εάν πάρουμε ένα δείγμα 40 κατοίκων του Ηρακλείου ποια είναι η πιθανότητα το μέσο εισόδημα του δείγματος να είναι κάτω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από 21.000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ευρώ; Κάτω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από 17.000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ευρώ;</a:t>
            </a: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β) Για το ίδιο δείγμα, ποια είναι η πιθανότητα το μέσο εισόδημα του δείγματος να είναι ανάμεσα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σε 22.000 και 25.000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ευρώ;</a:t>
            </a: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γ) Εάν πάρουμε δείγμα 80 ατόμων, ποια είναι η πιθανότητα το μέσο εισόδημα του νέου δείγματος να είναι ανάμεσα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σε 22.000 και 25.000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ευρώ;</a:t>
            </a:r>
          </a:p>
          <a:p>
            <a:pPr algn="just"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dirty="0" smtClean="0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257175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Η κατανομή του πληθυσμού είναι άγνωστη, όμως το δείγμα είναι μεγαλύτερο από 30 άτομα και επομένως σύμφωνα με το Κεντρικό Οριακό Θεώρημα η κατανομή δειγματοληψίας του μέσου μπορεί να προσεγγιστεί με την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κανονική κατανομή.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dirty="0" smtClean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429000" y="2428875"/>
          <a:ext cx="53022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Έγγραφο" r:id="rId5" imgW="5321584" imgH="1050453" progId="Word.Document.12">
                  <p:embed/>
                </p:oleObj>
              </mc:Choice>
              <mc:Fallback>
                <p:oleObj name="Έγγραφο" r:id="rId5" imgW="5321584" imgH="1050453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28875"/>
                        <a:ext cx="53022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/>
          <a:lstStyle/>
          <a:p>
            <a:pPr eaLnBrk="1" hangingPunct="1"/>
            <a:r>
              <a:rPr lang="el-GR" b="1" smtClean="0">
                <a:latin typeface="Tahoma" pitchFamily="34" charset="0"/>
                <a:cs typeface="Times New Roman" pitchFamily="18" charset="0"/>
              </a:rPr>
              <a:t>Διάστημα Εμπιστοσύνης</a:t>
            </a:r>
            <a:r>
              <a:rPr lang="el-GR" smtClean="0"/>
              <a:t>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57250"/>
            <a:ext cx="9144000" cy="600075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Με τον όρο </a:t>
            </a:r>
            <a:r>
              <a:rPr lang="el-GR" sz="2800" b="1" i="1" dirty="0" smtClean="0">
                <a:latin typeface="Tahoma" pitchFamily="34" charset="0"/>
                <a:cs typeface="Tahoma" pitchFamily="34" charset="0"/>
              </a:rPr>
              <a:t>παράμετρος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νοείται μια ποσότητα, ένας αριθμός, που χαρακτηρίζει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έναν πληθυσμό.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Για παράδειγμα, </a:t>
            </a:r>
            <a:r>
              <a:rPr lang="el-GR" sz="2800" b="1" dirty="0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ο μέσος όρος και η τυπική απόκλιση είναι παράμετροι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, </a:t>
            </a: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είναι κάποια συγκεκριμένα νούμερα, που χαρακτηρίζουν έναν πληθυσμό, </a:t>
            </a:r>
          </a:p>
          <a:p>
            <a:pPr lvl="2"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ο μέσος μας δείχνει πού βρίσκεται το κέντρο του πληθυσμού, </a:t>
            </a:r>
          </a:p>
          <a:p>
            <a:pPr lvl="2"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ενώ η τυπική απόκλιση μας δείχνει ποια είναι η μέση απόσταση που έχουν  από το μέσο τα μέλη του πληθυσμού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Με τον όρο </a:t>
            </a:r>
            <a:r>
              <a:rPr lang="el-GR" sz="2800" b="1" i="1" dirty="0" smtClean="0">
                <a:latin typeface="Tahoma" pitchFamily="34" charset="0"/>
                <a:cs typeface="Tahoma" pitchFamily="34" charset="0"/>
              </a:rPr>
              <a:t>εκτιμητής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l-GR" sz="2800" dirty="0" err="1" smtClean="0">
                <a:latin typeface="Tahoma" pitchFamily="34" charset="0"/>
                <a:cs typeface="Tahoma" pitchFamily="34" charset="0"/>
              </a:rPr>
              <a:t>estimator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) νοείται ένας κανόνας, </a:t>
            </a:r>
            <a:r>
              <a:rPr lang="el-GR" sz="2800" b="1" dirty="0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μια διαδικασία εκτίμησης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μιας άγνωστης παραμέτρου, </a:t>
            </a:r>
          </a:p>
          <a:p>
            <a:pPr lvl="1" algn="just" eaLnBrk="1" hangingPunct="1"/>
            <a:r>
              <a:rPr lang="el-GR" b="1" dirty="0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μία συνάρτηση τιμών ενός τυχαίου δείγματος </a:t>
            </a:r>
          </a:p>
          <a:p>
            <a:pPr lvl="2" algn="just" eaLnBrk="1" hangingPunct="1"/>
            <a:r>
              <a:rPr lang="el-GR" sz="2800" b="1" dirty="0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η οποία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μπορεί να χρησιμοποιηθεί για την εκτίμηση της αντίστοιχης παραμέτρου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στον πληθυσμό</a:t>
            </a:r>
            <a:r>
              <a:rPr lang="el-GR" smtClean="0">
                <a:latin typeface="Tahoma" pitchFamily="34" charset="0"/>
                <a:cs typeface="Tahoma" pitchFamily="34" charset="0"/>
              </a:rPr>
              <a:t>. 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Ο εκτιμητής είναι τυχαία μεταβλητή, με την έννοια ότι για κάθε δείγμα μπορεί να παράγει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διαφορετικά αποτελέσματα. 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Η τιμή που παίρνει ο εκτιμητής σε κάποια συγκεκριμένη περίπτωση λέγεται </a:t>
            </a:r>
            <a:r>
              <a:rPr lang="el-GR" sz="2800" b="1" i="1" dirty="0" smtClean="0">
                <a:latin typeface="Tahoma" pitchFamily="34" charset="0"/>
                <a:cs typeface="Tahoma" pitchFamily="34" charset="0"/>
              </a:rPr>
              <a:t>εκτίμηση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estimation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).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Ένας εκτιμητής μπορεί να δώσει μια </a:t>
            </a:r>
          </a:p>
          <a:p>
            <a:pPr lvl="1" algn="just" eaLnBrk="1" hangingPunct="1"/>
            <a:r>
              <a:rPr lang="el-GR" b="1" dirty="0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καλή εκτίμηση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, </a:t>
            </a:r>
          </a:p>
          <a:p>
            <a:pPr lvl="2" algn="just" eaLnBrk="1" hangingPunct="1"/>
            <a:r>
              <a:rPr lang="el-GR" sz="2800" b="1" dirty="0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μια τιμή για την παράμετρο η οποία δεν διαφέρει πολύ από την πραγματική τιμή του πληθυσμού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, </a:t>
            </a:r>
          </a:p>
          <a:p>
            <a:pPr lvl="1" algn="just" eaLnBrk="1" hangingPunct="1"/>
            <a:r>
              <a:rPr lang="el-GR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ή μια κακή εκτίμηση, </a:t>
            </a:r>
          </a:p>
          <a:p>
            <a:pPr lvl="2" algn="just" eaLnBrk="1" hangingPunct="1"/>
            <a:r>
              <a:rPr lang="el-GR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δηλαδή μία τιμή που διαφέρει σημαντικά από την πραγματική τιμή </a:t>
            </a:r>
            <a:r>
              <a:rPr 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του πληθυσμού. </a:t>
            </a:r>
            <a:endParaRPr lang="el-GR" sz="28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Η εκτίμηση  λέγεται επίσης και </a:t>
            </a:r>
            <a:r>
              <a:rPr lang="el-GR" sz="2800" b="1" i="1" dirty="0" smtClean="0">
                <a:latin typeface="Tahoma" pitchFamily="34" charset="0"/>
                <a:cs typeface="Tahoma" pitchFamily="34" charset="0"/>
              </a:rPr>
              <a:t>στατιστική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l-GR" sz="2800" err="1" smtClean="0">
                <a:latin typeface="Tahoma" pitchFamily="34" charset="0"/>
                <a:cs typeface="Tahoma" pitchFamily="34" charset="0"/>
              </a:rPr>
              <a:t>statistic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).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Επίσης με τον όρο </a:t>
            </a:r>
            <a:r>
              <a:rPr lang="el-GR" b="1" i="1" dirty="0" smtClean="0">
                <a:latin typeface="Tahoma" pitchFamily="34" charset="0"/>
                <a:cs typeface="Tahoma" pitchFamily="34" charset="0"/>
              </a:rPr>
              <a:t>στατιστική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μπορεί να εννοούμε </a:t>
            </a:r>
            <a:r>
              <a:rPr lang="el-GR" b="1" dirty="0" smtClean="0">
                <a:latin typeface="Tahoma" pitchFamily="34" charset="0"/>
                <a:cs typeface="Tahoma" pitchFamily="34" charset="0"/>
              </a:rPr>
              <a:t>το σύνολο των τεχνικών και των διαδικασιών που αφορούν στην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ανάλυση δεδομένων, στην παρουσίαση των δεδομένων, στη διαδικασία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λήψης αποφάσεων. 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Ο αριθμός των ανεξάρτητων πληροφοριών για να εκτιμήσουμε μια παράμετρο λέγεται </a:t>
            </a:r>
            <a:r>
              <a:rPr lang="el-GR" sz="2800" b="1" i="1" dirty="0" smtClean="0">
                <a:latin typeface="Tahoma" pitchFamily="34" charset="0"/>
                <a:cs typeface="Tahoma" pitchFamily="34" charset="0"/>
              </a:rPr>
              <a:t>βαθμοί ελευθερίας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degrees of 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freedom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).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Σε γενικές γραμμές, οι βαθμοί ελευθερίας σε μια εκτίμηση </a:t>
            </a:r>
            <a:r>
              <a:rPr lang="el-GR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είναι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lvl="1" algn="just" eaLnBrk="1" hangingPunct="1"/>
            <a:r>
              <a:rPr lang="el-GR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ο αριθμός των δεδομένων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που περιέχονται στο δείγμα </a:t>
            </a:r>
            <a:r>
              <a:rPr lang="el-GR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μείον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τον αριθμό των εκτιμήσεων για </a:t>
            </a:r>
            <a:r>
              <a:rPr lang="el-GR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παραμέτρους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lvl="2" algn="just" eaLnBrk="1" hangingPunct="1"/>
            <a:r>
              <a:rPr lang="el-GR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που υπολογίζονται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σε ενδιάμεσα στάδια στη διαδικασία εκτίμησης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της παραμέτρου.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3 - Δεξιό βέλος"/>
          <p:cNvSpPr/>
          <p:nvPr/>
        </p:nvSpPr>
        <p:spPr>
          <a:xfrm>
            <a:off x="7429500" y="578643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99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400" b="1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Διάστημα Εμπιστοσύνης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7772400" cy="609600"/>
          </a:xfrm>
        </p:spPr>
        <p:txBody>
          <a:bodyPr/>
          <a:lstStyle/>
          <a:p>
            <a:pPr eaLnBrk="1" hangingPunct="1"/>
            <a:r>
              <a:rPr lang="el-GR" b="1" smtClean="0">
                <a:latin typeface="Tahoma" pitchFamily="34" charset="0"/>
                <a:cs typeface="Tahoma" pitchFamily="34" charset="0"/>
              </a:rPr>
              <a:t>Κατανομή Δειγματοληψίας</a:t>
            </a:r>
            <a:r>
              <a:rPr lang="el-GR" smtClean="0"/>
              <a:t>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Οι κατανομή των δειγματικών μέσων από όλα τα δυνατά δείγματα μεγέθους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n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ενός πληθυσμού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μεγέθους Ν. 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Ο μέσος όρος των δειγματικών μέσων ή αλλιώς της νέας κατανομής των δειγματικών μέσων είναι:</a:t>
            </a:r>
          </a:p>
          <a:p>
            <a:pPr algn="just"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Ο μέσος όρος όλων των μέσων όρων των δειγμάτων που προκύπτουν από έναν πληθυσμό είναι ίσος με το μέσο όρο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του πληθυσμού.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6400800" y="930275"/>
            <a:ext cx="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1857375" y="3143250"/>
          <a:ext cx="5302250" cy="153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Έγγραφο" r:id="rId5" imgW="5321584" imgH="1685191" progId="Word.Document.12">
                  <p:embed/>
                </p:oleObj>
              </mc:Choice>
              <mc:Fallback>
                <p:oleObj name="Έγγραφο" r:id="rId5" imgW="5321584" imgH="1685191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3143250"/>
                        <a:ext cx="5302250" cy="153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</a:pPr>
            <a:r>
              <a:rPr lang="el-GR" dirty="0" smtClean="0">
                <a:latin typeface="Tahoma" pitchFamily="34" charset="0"/>
                <a:cs typeface="Tahoma" pitchFamily="34" charset="0"/>
              </a:rPr>
              <a:t>Για παράδειγμα, </a:t>
            </a:r>
          </a:p>
          <a:p>
            <a:pPr algn="just" eaLnBrk="1" hangingPunct="1">
              <a:spcBef>
                <a:spcPts val="600"/>
              </a:spcBef>
            </a:pPr>
            <a:r>
              <a:rPr lang="el-GR" dirty="0" smtClean="0">
                <a:latin typeface="Tahoma" pitchFamily="34" charset="0"/>
                <a:cs typeface="Tahoma" pitchFamily="34" charset="0"/>
              </a:rPr>
              <a:t>στον τύπο της διακύμανσης του δείγματος έχουμε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n-1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 βαθμούς ελευθερίας, </a:t>
            </a:r>
          </a:p>
          <a:p>
            <a:pPr algn="just" eaLnBrk="1" hangingPunct="1">
              <a:spcBef>
                <a:spcPts val="600"/>
              </a:spcBef>
            </a:pP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ts val="600"/>
              </a:spcBef>
            </a:pP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ts val="600"/>
              </a:spcBef>
            </a:pP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>
              <a:spcBef>
                <a:spcPts val="600"/>
              </a:spcBef>
            </a:pPr>
            <a:r>
              <a:rPr lang="el-GR" sz="3200" dirty="0" smtClean="0">
                <a:latin typeface="Tahoma" pitchFamily="34" charset="0"/>
                <a:cs typeface="Tahoma" pitchFamily="34" charset="0"/>
              </a:rPr>
              <a:t>προκύπτει από τον αριθμό των μελών του δείγματος  μείον τον αριθμό των παραμέτρων που χρησιμοποιούνται στη διαδικασία της εκτίμησης </a:t>
            </a:r>
          </a:p>
          <a:p>
            <a:pPr lvl="2" algn="just" eaLnBrk="1" hangingPunct="1">
              <a:spcBef>
                <a:spcPts val="600"/>
              </a:spcBef>
            </a:pPr>
            <a:r>
              <a:rPr lang="el-GR" sz="3200" dirty="0" smtClean="0">
                <a:latin typeface="Tahoma" pitchFamily="34" charset="0"/>
                <a:cs typeface="Tahoma" pitchFamily="34" charset="0"/>
              </a:rPr>
              <a:t>χρησιμοποιείται </a:t>
            </a:r>
            <a:r>
              <a:rPr lang="el-GR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μία παράμετρος</a:t>
            </a:r>
            <a:r>
              <a:rPr lang="el-GR" sz="32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l-GR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ο δειγματικός μέσος  που είναι </a:t>
            </a:r>
            <a:r>
              <a:rPr lang="el-GR" sz="3200" b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εκτίμηση του</a:t>
            </a:r>
            <a:r>
              <a:rPr lang="el-GR" sz="3200" smtClean="0">
                <a:latin typeface="Tahoma" pitchFamily="34" charset="0"/>
                <a:cs typeface="Tahoma" pitchFamily="34" charset="0"/>
              </a:rPr>
              <a:t>. </a:t>
            </a:r>
            <a:endParaRPr lang="el-GR" sz="32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2928938" y="1785938"/>
          <a:ext cx="36576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name="Εξίσωση" r:id="rId4" imgW="1066680" imgH="431640" progId="Equation.3">
                  <p:embed/>
                </p:oleObj>
              </mc:Choice>
              <mc:Fallback>
                <p:oleObj name="Εξίσωση" r:id="rId4" imgW="106668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1785938"/>
                        <a:ext cx="3657600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Ένας άλλος τρόπος για να αντιληφθούμε την έννοια των βαθμών ελευθερίας είναι ο εξής: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Ας υποθέσουμε ότι διαλέγουμε τέσσερα νούμερα τα οποία πρέπει να δίνουν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άθροισμα 20.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sz="3200" dirty="0" smtClean="0">
                <a:latin typeface="Tahoma" pitchFamily="34" charset="0"/>
                <a:cs typeface="Tahoma" pitchFamily="34" charset="0"/>
              </a:rPr>
              <a:t>Τα τρία από τα νούμερα αυτά μπορεί να είναι οποιαδήποτε, </a:t>
            </a:r>
            <a:endParaRPr lang="en-US" sz="3200" dirty="0" smtClean="0">
              <a:latin typeface="Tahoma" pitchFamily="34" charset="0"/>
              <a:cs typeface="Tahoma" pitchFamily="34" charset="0"/>
            </a:endParaRPr>
          </a:p>
          <a:p>
            <a:pPr lvl="2" algn="just" eaLnBrk="1" hangingPunct="1"/>
            <a:r>
              <a:rPr lang="el-GR" sz="3200" dirty="0" smtClean="0">
                <a:latin typeface="Tahoma" pitchFamily="34" charset="0"/>
                <a:cs typeface="Tahoma" pitchFamily="34" charset="0"/>
              </a:rPr>
              <a:t>όμως το τέταρτο θα πρέπει να είναι αυτό που αθροιζόμενο με τα άλλα θα δώσει </a:t>
            </a:r>
            <a:r>
              <a:rPr lang="el-GR" sz="3200" smtClean="0">
                <a:latin typeface="Tahoma" pitchFamily="34" charset="0"/>
                <a:cs typeface="Tahoma" pitchFamily="34" charset="0"/>
              </a:rPr>
              <a:t>αποτέλεσμα 20. </a:t>
            </a:r>
            <a:endParaRPr lang="en-US" sz="3200" dirty="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sz="3200" dirty="0" smtClean="0">
                <a:latin typeface="Tahoma" pitchFamily="34" charset="0"/>
                <a:cs typeface="Tahoma" pitchFamily="34" charset="0"/>
              </a:rPr>
              <a:t>Επομένως, είμαστε ελεύθεροι να επιλέξουμε τρία νούμερα, έχουμε τρεις </a:t>
            </a:r>
            <a:r>
              <a:rPr lang="el-GR" sz="3200" smtClean="0">
                <a:latin typeface="Tahoma" pitchFamily="34" charset="0"/>
                <a:cs typeface="Tahoma" pitchFamily="34" charset="0"/>
              </a:rPr>
              <a:t>βαθμούς ελευθερίας. </a:t>
            </a:r>
            <a:endParaRPr lang="el-GR" sz="32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5357813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Η τιμή του εκτιμητή στο δείγμα ονομάζεται </a:t>
            </a:r>
            <a:r>
              <a:rPr lang="el-GR" sz="2800" b="1" i="1" dirty="0" smtClean="0">
                <a:latin typeface="Tahoma" pitchFamily="34" charset="0"/>
                <a:cs typeface="Tahoma" pitchFamily="34" charset="0"/>
              </a:rPr>
              <a:t>εκτίμηση σημείου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l-GR" sz="2800" dirty="0" err="1" smtClean="0">
                <a:latin typeface="Tahoma" pitchFamily="34" charset="0"/>
                <a:cs typeface="Tahoma" pitchFamily="34" charset="0"/>
              </a:rPr>
              <a:t>point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sz="2800" dirty="0" err="1" smtClean="0">
                <a:latin typeface="Tahoma" pitchFamily="34" charset="0"/>
                <a:cs typeface="Tahoma" pitchFamily="34" charset="0"/>
              </a:rPr>
              <a:t>estimation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), ή </a:t>
            </a:r>
            <a:r>
              <a:rPr lang="el-GR" sz="2800" b="1" i="1" smtClean="0">
                <a:latin typeface="Tahoma" pitchFamily="34" charset="0"/>
                <a:cs typeface="Tahoma" pitchFamily="34" charset="0"/>
              </a:rPr>
              <a:t>σημειακή εκτίμηση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. 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Για παράδειγμα, ο μέσος  ενός δείγματος είναι μια εκτίμηση του μέσου 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του πληθυσμού. 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από ένα άλλο δείγμα μπορεί να προκύψει ένας άλλος δειγματικός μέσος, ο οποίος πιθανότατα θα διαφέρει από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τον πρώτο.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imes New Roman" pitchFamily="18" charset="0"/>
              </a:rPr>
              <a:t>Γενικώς, οι απόλυτες διαφορές μεταξύ των εκτιμητών και των παραμέτρων του πληθυσμού ονομάζονται </a:t>
            </a:r>
            <a:r>
              <a:rPr lang="el-GR" sz="2800" smtClean="0">
                <a:latin typeface="Tahoma" pitchFamily="34" charset="0"/>
                <a:cs typeface="Times New Roman" pitchFamily="18" charset="0"/>
              </a:rPr>
              <a:t>δειγματικά σφάλματα. </a:t>
            </a:r>
            <a:endParaRPr lang="en-US" sz="2800" dirty="0" smtClean="0">
              <a:latin typeface="Tahoma" pitchFamily="34" charset="0"/>
              <a:cs typeface="Times New Roman" pitchFamily="18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imes New Roman" pitchFamily="18" charset="0"/>
              </a:rPr>
              <a:t>Στην περίπτωση του δειγματικού μέσου το σφάλμα ορίζεται ως εξής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3535363" y="5392738"/>
          <a:ext cx="4394200" cy="146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Εξίσωση" r:id="rId4" imgW="1384200" imgH="507960" progId="Equation.3">
                  <p:embed/>
                </p:oleObj>
              </mc:Choice>
              <mc:Fallback>
                <p:oleObj name="Εξίσωση" r:id="rId4" imgW="138420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363" y="5392738"/>
                        <a:ext cx="4394200" cy="1465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Στην επαγωγική στατιστική δύναται να υπολογίσουμε την πιθανότητα σφάλματος, </a:t>
            </a: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εφόσον εκτιμήσουμε ένα </a:t>
            </a:r>
            <a:r>
              <a:rPr lang="el-GR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διάστημα</a:t>
            </a:r>
            <a:r>
              <a:rPr lang="el-G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στο οποίο θα βρίσκεται η </a:t>
            </a:r>
            <a:r>
              <a:rPr lang="el-GR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πραγματική παράμετρος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του πληθυσμού με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ορισμένη πιθανότητα. 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Τα άκρα του διαστήματος δημιουργούν ένα </a:t>
            </a:r>
            <a:r>
              <a:rPr lang="el-GR" b="1" i="1" dirty="0" smtClean="0">
                <a:latin typeface="Tahoma" pitchFamily="34" charset="0"/>
                <a:cs typeface="Tahoma" pitchFamily="34" charset="0"/>
              </a:rPr>
              <a:t>διάστημα εμπιστοσύνης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l-GR" dirty="0" err="1" smtClean="0">
                <a:latin typeface="Tahoma" pitchFamily="34" charset="0"/>
                <a:cs typeface="Tahoma" pitchFamily="34" charset="0"/>
              </a:rPr>
              <a:t>confidence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dirty="0" err="1" smtClean="0">
                <a:latin typeface="Tahoma" pitchFamily="34" charset="0"/>
                <a:cs typeface="Tahoma" pitchFamily="34" charset="0"/>
              </a:rPr>
              <a:t>interval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), μέσα στο οποίο είμαστε πεπεισμένοι ότι με πιθανότητα </a:t>
            </a:r>
          </a:p>
          <a:p>
            <a:pPr lvl="2"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π.χ.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95% βρίσκεται η τιμή της παραμέτρου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του πληθυσμού.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όσο μεγαλύτερο το εύρος του διαστήματος εμπιστοσύνης, τόσο μεγαλώνει η πιθανότητα η παράμετρος  να βρίσκεται μέσα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στο διάστημα. 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Προσθέτοντας και αφαιρώντας τυπικά σφάλματα στην εκτίμηση της παραμέτρου, </a:t>
            </a:r>
          </a:p>
          <a:p>
            <a:pPr lvl="1" algn="just" eaLnBrk="1" hangingPunct="1"/>
            <a:r>
              <a:rPr lang="el-GR" sz="2400" smtClean="0">
                <a:latin typeface="Tahoma" pitchFamily="34" charset="0"/>
                <a:cs typeface="Tahoma" pitchFamily="34" charset="0"/>
              </a:rPr>
              <a:t>π.χ. 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στο δειγματικό μέσο, δημιουργούμε διαστήματα τιμών τα οποία καλύπτουν την τιμή της παραμέτρου </a:t>
            </a:r>
            <a:r>
              <a:rPr lang="el-GR" sz="2400" smtClean="0">
                <a:latin typeface="Tahoma" pitchFamily="34" charset="0"/>
                <a:cs typeface="Tahoma" pitchFamily="34" charset="0"/>
              </a:rPr>
              <a:t>του πληθυσμού. </a:t>
            </a:r>
            <a:endParaRPr lang="el-GR" sz="2400" dirty="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sz="2400" dirty="0" smtClean="0">
                <a:latin typeface="Tahoma" pitchFamily="34" charset="0"/>
                <a:cs typeface="Tahoma" pitchFamily="34" charset="0"/>
              </a:rPr>
              <a:t>Είμαστε όμως 100% σίγουροι γι αυτό; </a:t>
            </a:r>
          </a:p>
          <a:p>
            <a:pPr lvl="1" algn="just" eaLnBrk="1" hangingPunct="1"/>
            <a:r>
              <a:rPr lang="el-GR" sz="2400" dirty="0" smtClean="0">
                <a:latin typeface="Tahoma" pitchFamily="34" charset="0"/>
                <a:cs typeface="Tahoma" pitchFamily="34" charset="0"/>
              </a:rPr>
              <a:t>Για να είμαστε 100% σίγουροι ότι ο μέσος του πληθυσμού καλύπτεται από το διάστημα που έχουμε κατασκευάσει θα πρέπει το διάστημα αυτό να είναι ένα πολύ </a:t>
            </a:r>
            <a:r>
              <a:rPr lang="el-GR" sz="2400" smtClean="0">
                <a:latin typeface="Tahoma" pitchFamily="34" charset="0"/>
                <a:cs typeface="Tahoma" pitchFamily="34" charset="0"/>
              </a:rPr>
              <a:t>μεγάλο διάστημα. </a:t>
            </a:r>
            <a:endParaRPr lang="el-GR" sz="2400" dirty="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sz="2400" dirty="0" smtClean="0">
                <a:latin typeface="Tahoma" pitchFamily="34" charset="0"/>
                <a:cs typeface="Tahoma" pitchFamily="34" charset="0"/>
              </a:rPr>
              <a:t>Με άλλα λόγια, θα πρέπει στο δειγματικό μέσο να προσθέσουμε και να αφαιρέσουμε έναν πολύ </a:t>
            </a:r>
            <a:r>
              <a:rPr lang="el-GR" sz="2400" smtClean="0">
                <a:latin typeface="Tahoma" pitchFamily="34" charset="0"/>
                <a:cs typeface="Tahoma" pitchFamily="34" charset="0"/>
              </a:rPr>
              <a:t>μεγάλο αριθμό. </a:t>
            </a:r>
            <a:endParaRPr lang="el-GR" sz="2400" dirty="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sz="2400" dirty="0" smtClean="0">
                <a:latin typeface="Tahoma" pitchFamily="34" charset="0"/>
                <a:cs typeface="Tahoma" pitchFamily="34" charset="0"/>
              </a:rPr>
              <a:t>Ένα πολύ μεγάλο διάστημα μας </a:t>
            </a:r>
            <a:r>
              <a:rPr lang="el-GR" sz="2400" smtClean="0">
                <a:latin typeface="Tahoma" pitchFamily="34" charset="0"/>
                <a:cs typeface="Tahoma" pitchFamily="34" charset="0"/>
              </a:rPr>
              <a:t>είναι άχρηστο. </a:t>
            </a:r>
            <a:endParaRPr lang="el-GR" sz="2400" dirty="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sz="2400" dirty="0" smtClean="0">
                <a:latin typeface="Tahoma" pitchFamily="34" charset="0"/>
                <a:cs typeface="Tahoma" pitchFamily="34" charset="0"/>
              </a:rPr>
              <a:t>Για παράδειγμα, το να πούμε ότι ένα κόμμα στις εκλογές θα πάρει 40% συν ή πλην 60%, δηλαδή ανάμεσα στο 0% και στο 100% προφανώς είναι μια </a:t>
            </a:r>
            <a:r>
              <a:rPr lang="el-GR" sz="2400" smtClean="0">
                <a:latin typeface="Tahoma" pitchFamily="34" charset="0"/>
                <a:cs typeface="Tahoma" pitchFamily="34" charset="0"/>
              </a:rPr>
              <a:t>άχρηστη πληροφορία.  </a:t>
            </a:r>
            <a:endParaRPr lang="el-GR" sz="24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dirty="0" smtClean="0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Η μείωση του διαστήματος το οποίο καλύπτει την πραγματική τιμή του πληθυσμού δημιουργεί και μείωση του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επιπέδου βεβαιότητας.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Συχνά το επίπεδο βεβαιότητας προκαθορίζεται σε </a:t>
            </a:r>
            <a:r>
              <a:rPr lang="el-GR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90%, 95% ή 99%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και δημιουργούνται έτσι τα ανάλογα </a:t>
            </a:r>
            <a:r>
              <a:rPr lang="el-GR" sz="2800" b="1" i="1" smtClean="0">
                <a:latin typeface="Tahoma" pitchFamily="34" charset="0"/>
                <a:cs typeface="Tahoma" pitchFamily="34" charset="0"/>
              </a:rPr>
              <a:t>διαστήματα εμπιστοσύνης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Αν αφαιρέσουμε τη μονάδα από το επίπεδο βεβαιότητας, τότε προκύπτει το </a:t>
            </a:r>
            <a:r>
              <a:rPr lang="el-GR" sz="2800" b="1" i="1" dirty="0" smtClean="0">
                <a:latin typeface="Tahoma" pitchFamily="34" charset="0"/>
                <a:cs typeface="Tahoma" pitchFamily="34" charset="0"/>
              </a:rPr>
              <a:t>επίπεδο </a:t>
            </a:r>
            <a:r>
              <a:rPr lang="el-GR" sz="2800" b="1" i="1" smtClean="0">
                <a:latin typeface="Tahoma" pitchFamily="34" charset="0"/>
                <a:cs typeface="Tahoma" pitchFamily="34" charset="0"/>
              </a:rPr>
              <a:t>σημαντικότητας α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dirty="0" smtClean="0">
                <a:latin typeface="Tahoma" pitchFamily="34" charset="0"/>
                <a:ea typeface="+mn-ea"/>
                <a:cs typeface="Tahoma" pitchFamily="34" charset="0"/>
              </a:rPr>
              <a:t>Πιθανότητα να διαπράξουμε λάθος </a:t>
            </a: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Εάν μια τυχαία μεταβλητή κατανέμεται κανονικά με μέσο </a:t>
            </a:r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μ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και τυπική απόκλιση </a:t>
            </a:r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σ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, </a:t>
            </a:r>
          </a:p>
          <a:p>
            <a:pPr lvl="1" algn="just" eaLnBrk="1" hangingPunct="1"/>
            <a:r>
              <a:rPr lang="el-GR" sz="2400" dirty="0" smtClean="0">
                <a:latin typeface="Tahoma" pitchFamily="34" charset="0"/>
                <a:cs typeface="Tahoma" pitchFamily="34" charset="0"/>
              </a:rPr>
              <a:t>τότε η κατανομή δειγματοληψίας του μέσου   είναι η κανονική κατανομή με μέσο μ  και τυπικό </a:t>
            </a:r>
            <a:r>
              <a:rPr lang="el-GR" sz="2400" smtClean="0">
                <a:latin typeface="Tahoma" pitchFamily="34" charset="0"/>
                <a:cs typeface="Tahoma" pitchFamily="34" charset="0"/>
              </a:rPr>
              <a:t>σφάλμα              </a:t>
            </a:r>
            <a:r>
              <a:rPr lang="el-GR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l-GR" dirty="0" smtClean="0"/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6929454" y="5500702"/>
          <a:ext cx="178276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8" name="Έγγραφο" r:id="rId5" imgW="3701579" imgH="1360617" progId="Word.Document.12">
                  <p:embed/>
                </p:oleObj>
              </mc:Choice>
              <mc:Fallback>
                <p:oleObj name="Έγγραφο" r:id="rId5" imgW="3701579" imgH="1360617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54" y="5500702"/>
                        <a:ext cx="1782763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7643802" y="5929330"/>
          <a:ext cx="1500198" cy="71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9" name="Έγγραφο" r:id="rId8" imgW="1319028" imgH="645546" progId="Word.Document.12">
                  <p:embed/>
                </p:oleObj>
              </mc:Choice>
              <mc:Fallback>
                <p:oleObj name="Έγγραφο" r:id="rId8" imgW="1319028" imgH="645546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02" y="5929330"/>
                        <a:ext cx="1500198" cy="711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1142984"/>
          </a:xfrm>
        </p:spPr>
        <p:txBody>
          <a:bodyPr/>
          <a:lstStyle/>
          <a:p>
            <a:pPr lvl="0" algn="just"/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Γνωρίζουμε ότι σε μια τυπική κανονική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κατανομή ισχύει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el-G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1714480" y="785794"/>
          <a:ext cx="528796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6" name="Έγγραφο" r:id="rId5" imgW="5306427" imgH="607000" progId="Word.Document.12">
                  <p:embed/>
                </p:oleObj>
              </mc:Choice>
              <mc:Fallback>
                <p:oleObj name="Έγγραφο" r:id="rId5" imgW="5306427" imgH="60700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785794"/>
                        <a:ext cx="5287963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1142976" y="1428736"/>
          <a:ext cx="6340475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7" name="Έγγραφο" r:id="rId8" imgW="6461590" imgH="1600886" progId="Word.Document.12">
                  <p:embed/>
                </p:oleObj>
              </mc:Choice>
              <mc:Fallback>
                <p:oleObj name="Έγγραφο" r:id="rId8" imgW="6461590" imgH="1600886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1428736"/>
                        <a:ext cx="6340475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1214414" y="2786058"/>
          <a:ext cx="6340475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8" name="Έγγραφο" r:id="rId11" imgW="6462311" imgH="1600886" progId="Word.Document.12">
                  <p:embed/>
                </p:oleObj>
              </mc:Choice>
              <mc:Fallback>
                <p:oleObj name="Έγγραφο" r:id="rId11" imgW="6462311" imgH="1600886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2786058"/>
                        <a:ext cx="6340475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571472" y="4000504"/>
          <a:ext cx="749935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9" name="Έγγραφο" r:id="rId14" imgW="7639931" imgH="1600886" progId="Word.Document.12">
                  <p:embed/>
                </p:oleObj>
              </mc:Choice>
              <mc:Fallback>
                <p:oleObj name="Έγγραφο" r:id="rId14" imgW="7639931" imgH="1600886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4000504"/>
                        <a:ext cx="7499350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0" name="Object 6"/>
          <p:cNvGraphicFramePr>
            <a:graphicFrameLocks noChangeAspect="1"/>
          </p:cNvGraphicFramePr>
          <p:nvPr/>
        </p:nvGraphicFramePr>
        <p:xfrm>
          <a:off x="503238" y="5287963"/>
          <a:ext cx="7481887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0" name="Έγγραφο" r:id="rId17" imgW="7655071" imgH="1599806" progId="Word.Document.12">
                  <p:embed/>
                </p:oleObj>
              </mc:Choice>
              <mc:Fallback>
                <p:oleObj name="Έγγραφο" r:id="rId17" imgW="7655071" imgH="1599806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5287963"/>
                        <a:ext cx="7481887" cy="155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</a:rPr>
              <a:t>Β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λέποντας την κατανομή του δειγματικού μέσου μπορούμε να έχουμε συμπεράσματα για το τυχόν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σφάλμα εκτίμησης. </a:t>
            </a:r>
            <a:endParaRPr lang="el-GR" sz="2800" dirty="0" smtClean="0">
              <a:latin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Χρησιμοποιώντας του πίνακες της τυποποιημένης κανονικής κατανομής, μπορεί να διαπιστωθεί ότι το 95 % των τιμών μιας κανονικά κατανεμημένης τυχαίας μεταβλητής βρίσκεται μεταξύ  (- 1,96, +1,96) τυπικών αποκλίσεων από το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μέσο μ.   </a:t>
            </a:r>
            <a:endParaRPr lang="el-GR" sz="2800" dirty="0" smtClean="0">
              <a:latin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 Άρα το 95 % των δειγματικών μέσων θα πρέπει να βρίσκεται μεταξύ +- 1,96 τυπικών αποκλίσεων από το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μέσο μ. </a:t>
            </a:r>
            <a:endParaRPr lang="el-GR" sz="2800" dirty="0" smtClean="0">
              <a:latin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</a:rPr>
              <a:t>Αν εκτίνουμε τον δειγματικό μέσο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+- 1,96</a:t>
            </a:r>
            <a:r>
              <a:rPr lang="el-GR" sz="2800" dirty="0" smtClean="0">
                <a:latin typeface="Tahoma" pitchFamily="34" charset="0"/>
              </a:rPr>
              <a:t> τυπικές αποκλίσεις τότε θα είμαστε κατά 95 % βέβαιοι ότι ο πραγματικός μέσος θα βρίσκεται σ’ αυτό το διάστημα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algn="just" eaLnBrk="1" hangingPunct="1"/>
            <a:r>
              <a:rPr lang="el-GR" sz="2800" b="1" smtClean="0">
                <a:latin typeface="Tahoma" pitchFamily="34" charset="0"/>
              </a:rPr>
              <a:t>α είναι το Επίπεδο Σημαντικότητας</a:t>
            </a:r>
          </a:p>
          <a:p>
            <a:pPr lvl="1" algn="just" eaLnBrk="1" hangingPunct="1"/>
            <a:r>
              <a:rPr lang="el-GR" b="1" smtClean="0">
                <a:latin typeface="Tahoma" pitchFamily="34" charset="0"/>
              </a:rPr>
              <a:t>συμβολίζεται διεθνώς με το α και </a:t>
            </a:r>
          </a:p>
          <a:p>
            <a:pPr lvl="1" algn="just" eaLnBrk="1" hangingPunct="1"/>
            <a:r>
              <a:rPr lang="el-GR" b="1" smtClean="0">
                <a:latin typeface="Tahoma" pitchFamily="34" charset="0"/>
              </a:rPr>
              <a:t>είναι η πιθανότητα η τιμή του μέσου μ του πληθυσμού να βρίσκεται εκτός του παρακάτω διαστήματος</a:t>
            </a:r>
            <a:r>
              <a:rPr lang="el-GR" sz="24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l-GR" sz="2400" smtClean="0">
              <a:latin typeface="Tahoma" pitchFamily="34" charset="0"/>
            </a:endParaRPr>
          </a:p>
          <a:p>
            <a:pPr algn="just" eaLnBrk="1" hangingPunct="1"/>
            <a:r>
              <a:rPr lang="el-GR" sz="2800" b="1" smtClean="0">
                <a:latin typeface="Tahoma" pitchFamily="34" charset="0"/>
                <a:cs typeface="Tahoma" pitchFamily="34" charset="0"/>
              </a:rPr>
              <a:t>Με το γράμμα Ζ συμβολίζουμε τα όρια μιας τυποποιημένης κανονικής κατανομής</a:t>
            </a:r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/>
        </p:nvGraphicFramePr>
        <p:xfrm>
          <a:off x="457200" y="5105400"/>
          <a:ext cx="77724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Εξίσωση" r:id="rId4" imgW="1803240" imgH="444240" progId="Equation.3">
                  <p:embed/>
                </p:oleObj>
              </mc:Choice>
              <mc:Fallback>
                <p:oleObj name="Εξίσωση" r:id="rId4" imgW="180324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05400"/>
                        <a:ext cx="77724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99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400" b="1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Διάστημα Εμπιστοσύνης Μέσου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457200" y="5105400"/>
          <a:ext cx="77724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1" name="Εξίσωση" r:id="rId4" imgW="1803240" imgH="444240" progId="Equation.3">
                  <p:embed/>
                </p:oleObj>
              </mc:Choice>
              <mc:Fallback>
                <p:oleObj name="Εξίσωση" r:id="rId4" imgW="180324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05400"/>
                        <a:ext cx="77724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99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400" b="1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Διάστημα Εμπιστοσύνης Μέσου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6400800" y="398463"/>
            <a:ext cx="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1862138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0" y="857232"/>
          <a:ext cx="9144000" cy="431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2" r:id="rId6" imgW="5125637" imgH="2476371" progId="">
                  <p:embed/>
                </p:oleObj>
              </mc:Choice>
              <mc:Fallback>
                <p:oleObj r:id="rId6" imgW="5125637" imgH="2476371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57232"/>
                        <a:ext cx="9144000" cy="4311663"/>
                      </a:xfrm>
                      <a:prstGeom prst="rect">
                        <a:avLst/>
                      </a:prstGeom>
                      <a:solidFill>
                        <a:srgbClr val="FAFAE6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Η διακύμανση της κατανομής δειγματοληψίας είναι:</a:t>
            </a: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Επομένως, η τυπική απόκλιση του    είναι:</a:t>
            </a: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Η τυπική απόκλιση του μέσου εκφράζει τη μέση απόσταση του δειγματικού μέσου από το μέσο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του πληθυσμού.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Λέγεται τυπικό σφάλμα και συμβολίζεται με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SE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(από τις λέξεις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Standard 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Error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).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Δηλαδή,</a:t>
            </a: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28625" y="785813"/>
          <a:ext cx="5303838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Έγγραφο" r:id="rId5" imgW="5321584" imgH="1042888" progId="Word.Document.12">
                  <p:embed/>
                </p:oleObj>
              </mc:Choice>
              <mc:Fallback>
                <p:oleObj name="Έγγραφο" r:id="rId5" imgW="5321584" imgH="1042888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785813"/>
                        <a:ext cx="5303838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786438" y="2143125"/>
          <a:ext cx="3571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Έγγραφο" r:id="rId8" imgW="243235" imgH="607000" progId="Word.Document.12">
                  <p:embed/>
                </p:oleObj>
              </mc:Choice>
              <mc:Fallback>
                <p:oleObj name="Έγγραφο" r:id="rId8" imgW="243235" imgH="6070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2143125"/>
                        <a:ext cx="35718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/>
        </p:nvGraphicFramePr>
        <p:xfrm>
          <a:off x="428625" y="2643188"/>
          <a:ext cx="52879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Έγγραφο" r:id="rId11" imgW="5306427" imgH="997858" progId="Word.Document.12">
                  <p:embed/>
                </p:oleObj>
              </mc:Choice>
              <mc:Fallback>
                <p:oleObj name="Έγγραφο" r:id="rId11" imgW="5306427" imgH="997858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643188"/>
                        <a:ext cx="5287963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7"/>
          <p:cNvGraphicFramePr>
            <a:graphicFrameLocks noChangeAspect="1"/>
          </p:cNvGraphicFramePr>
          <p:nvPr/>
        </p:nvGraphicFramePr>
        <p:xfrm>
          <a:off x="2636838" y="5973763"/>
          <a:ext cx="53038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Έγγραφο" r:id="rId14" imgW="5321584" imgH="997858" progId="Word.Document.12">
                  <p:embed/>
                </p:oleObj>
              </mc:Choice>
              <mc:Fallback>
                <p:oleObj name="Έγγραφο" r:id="rId14" imgW="5321584" imgH="997858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5973763"/>
                        <a:ext cx="530383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algn="just" eaLnBrk="1" hangingPunct="1"/>
            <a:r>
              <a:rPr lang="el-GR" b="1" dirty="0" smtClean="0">
                <a:latin typeface="Tahoma" pitchFamily="34" charset="0"/>
                <a:cs typeface="Tahoma" pitchFamily="34" charset="0"/>
              </a:rPr>
              <a:t>Παράδειγμα</a:t>
            </a:r>
            <a:endParaRPr lang="el-GR" b="1" dirty="0" smtClean="0">
              <a:cs typeface="Times New Roman" pitchFamily="18" charset="0"/>
            </a:endParaRPr>
          </a:p>
          <a:p>
            <a:pPr algn="just" eaLnBrk="1" hangingPunct="1"/>
            <a:r>
              <a:rPr lang="el-GR" dirty="0" smtClean="0">
                <a:latin typeface="Tahoma" pitchFamily="34" charset="0"/>
              </a:rPr>
              <a:t>Σε ένα τυχαίο δείγμα </a:t>
            </a:r>
            <a:r>
              <a:rPr lang="en-US" dirty="0" smtClean="0">
                <a:latin typeface="Tahoma" pitchFamily="34" charset="0"/>
              </a:rPr>
              <a:t>n=35</a:t>
            </a:r>
            <a:r>
              <a:rPr lang="el-GR" dirty="0" smtClean="0">
                <a:latin typeface="Tahoma" pitchFamily="34" charset="0"/>
              </a:rPr>
              <a:t> φοιτητών  υπολογίσαμε το μέσο βάρος </a:t>
            </a:r>
            <a:r>
              <a:rPr lang="el-GR" smtClean="0">
                <a:latin typeface="Tahoma" pitchFamily="34" charset="0"/>
              </a:rPr>
              <a:t>75 κιλά. </a:t>
            </a:r>
            <a:r>
              <a:rPr lang="el-GR" dirty="0" smtClean="0">
                <a:latin typeface="Tahoma" pitchFamily="34" charset="0"/>
              </a:rPr>
              <a:t>Αν η τυπική απόκλιση του πληθυσμού είναι γνωστή και ίση με 8 κιλά, να εκτιμηθεί διάστημα εμπιστοσύνης για το μέσο βάρος του πληθυσμού με πιθανότητα </a:t>
            </a:r>
            <a:r>
              <a:rPr lang="el-GR" smtClean="0">
                <a:latin typeface="Tahoma" pitchFamily="34" charset="0"/>
              </a:rPr>
              <a:t>95 %.</a:t>
            </a:r>
            <a:endParaRPr lang="el-GR" dirty="0" smtClean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l-GR" sz="3200" dirty="0">
                <a:latin typeface="Tahoma" pitchFamily="34" charset="0"/>
                <a:cs typeface="Tahoma" pitchFamily="34" charset="0"/>
              </a:rPr>
              <a:t>Διάστημα εμπιστοσύνης για τον μέσο μ του πληθυσμού όταν το δείγμα είναι 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n</a:t>
            </a:r>
            <a:r>
              <a:rPr lang="el-GR" sz="3200" dirty="0">
                <a:latin typeface="Tahoma" pitchFamily="34" charset="0"/>
                <a:cs typeface="Tahoma" pitchFamily="34" charset="0"/>
              </a:rPr>
              <a:t>&gt; 30 και η σ</a:t>
            </a:r>
            <a:r>
              <a:rPr lang="el-GR" sz="3200" baseline="30000" dirty="0">
                <a:latin typeface="Tahoma" pitchFamily="34" charset="0"/>
                <a:cs typeface="Tahoma" pitchFamily="34" charset="0"/>
              </a:rPr>
              <a:t>2 </a:t>
            </a:r>
            <a:r>
              <a:rPr lang="el-GR" sz="3200" dirty="0">
                <a:latin typeface="Tahoma" pitchFamily="34" charset="0"/>
                <a:cs typeface="Tahoma" pitchFamily="34" charset="0"/>
              </a:rPr>
              <a:t>του </a:t>
            </a:r>
            <a:r>
              <a:rPr lang="el-GR" sz="3200">
                <a:latin typeface="Tahoma" pitchFamily="34" charset="0"/>
                <a:cs typeface="Tahoma" pitchFamily="34" charset="0"/>
              </a:rPr>
              <a:t>πληθυσμού </a:t>
            </a:r>
            <a:r>
              <a:rPr lang="el-GR" sz="3200" smtClean="0">
                <a:latin typeface="Tahoma" pitchFamily="34" charset="0"/>
                <a:cs typeface="Tahoma" pitchFamily="34" charset="0"/>
              </a:rPr>
              <a:t>γνωστή.</a:t>
            </a:r>
            <a:endParaRPr lang="el-GR" sz="3200" dirty="0">
              <a:cs typeface="Times New Roman" pitchFamily="18" charset="0"/>
            </a:endParaRPr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7848600" y="6172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2590800" y="533400"/>
          <a:ext cx="6248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5" name="Εξίσωση" r:id="rId4" imgW="1803240" imgH="444240" progId="Equation.3">
                  <p:embed/>
                </p:oleObj>
              </mc:Choice>
              <mc:Fallback>
                <p:oleObj name="Εξίσωση" r:id="rId4" imgW="180324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3400"/>
                        <a:ext cx="62484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4"/>
          <p:cNvGraphicFramePr>
            <a:graphicFrameLocks noChangeAspect="1"/>
          </p:cNvGraphicFramePr>
          <p:nvPr/>
        </p:nvGraphicFramePr>
        <p:xfrm>
          <a:off x="166687" y="1857364"/>
          <a:ext cx="8977313" cy="1108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6" name="Εξίσωση" r:id="rId6" imgW="2590560" imgH="482400" progId="Equation.3">
                  <p:embed/>
                </p:oleObj>
              </mc:Choice>
              <mc:Fallback>
                <p:oleObj name="Εξίσωση" r:id="rId6" imgW="259056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" y="1857364"/>
                        <a:ext cx="8977313" cy="1108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6"/>
          <p:cNvGraphicFramePr>
            <a:graphicFrameLocks noChangeAspect="1"/>
          </p:cNvGraphicFramePr>
          <p:nvPr/>
        </p:nvGraphicFramePr>
        <p:xfrm>
          <a:off x="2451100" y="3286125"/>
          <a:ext cx="47498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7" name="Εξίσωση" r:id="rId8" imgW="1371600" imgH="241200" progId="Equation.3">
                  <p:embed/>
                </p:oleObj>
              </mc:Choice>
              <mc:Fallback>
                <p:oleObj name="Εξίσωση" r:id="rId8" imgW="137160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286125"/>
                        <a:ext cx="474980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3014663" y="2424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0" y="4286257"/>
          <a:ext cx="9144000" cy="2571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8" name="Worksheet" r:id="rId11" imgW="4640597" imgH="652390" progId="Excel.Sheet.8">
                  <p:embed/>
                </p:oleObj>
              </mc:Choice>
              <mc:Fallback>
                <p:oleObj name="Worksheet" r:id="rId11" imgW="4640597" imgH="652390" progId="Excel.Shee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86257"/>
                        <a:ext cx="9144000" cy="2571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15 - Θέση περιεχομένου"/>
          <p:cNvSpPr>
            <a:spLocks noGrp="1"/>
          </p:cNvSpPr>
          <p:nvPr>
            <p:ph/>
          </p:nvPr>
        </p:nvSpPr>
        <p:spPr>
          <a:xfrm>
            <a:off x="0" y="0"/>
            <a:ext cx="9144000" cy="1785926"/>
          </a:xfrm>
        </p:spPr>
        <p:txBody>
          <a:bodyPr/>
          <a:lstStyle/>
          <a:p>
            <a:r>
              <a:rPr lang="el-GR" dirty="0" smtClean="0"/>
              <a:t>α</a:t>
            </a:r>
            <a:r>
              <a:rPr lang="en-US" dirty="0" smtClean="0"/>
              <a:t>=</a:t>
            </a:r>
            <a:r>
              <a:rPr lang="el-GR" dirty="0" smtClean="0"/>
              <a:t>0,05     α/2=0,025  </a:t>
            </a:r>
            <a:r>
              <a:rPr lang="en-US" dirty="0">
                <a:sym typeface="Wingdings" pitchFamily="2" charset="2"/>
              </a:rPr>
              <a:t> </a:t>
            </a:r>
            <a:r>
              <a:rPr lang="el-GR" dirty="0" smtClean="0"/>
              <a:t>  1-α/2=1-0,025=0,975</a:t>
            </a:r>
          </a:p>
          <a:p>
            <a:endParaRPr lang="el-GR" dirty="0"/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991600" cy="5410200"/>
          </a:xfrm>
        </p:spPr>
        <p:txBody>
          <a:bodyPr/>
          <a:lstStyle/>
          <a:p>
            <a:pPr algn="just" eaLnBrk="1" hangingPunct="1"/>
            <a:r>
              <a:rPr lang="el-GR" b="1" dirty="0" smtClean="0">
                <a:latin typeface="Tahoma" pitchFamily="34" charset="0"/>
                <a:cs typeface="Tahoma" pitchFamily="34" charset="0"/>
              </a:rPr>
              <a:t>Άσκηση</a:t>
            </a:r>
            <a:endParaRPr lang="el-GR" b="1" dirty="0" smtClean="0">
              <a:latin typeface="Tahoma" pitchFamily="34" charset="0"/>
            </a:endParaRPr>
          </a:p>
          <a:p>
            <a:pPr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Η μέση τιμή σε ένα τυχαίο δείγμα</a:t>
            </a:r>
            <a:r>
              <a:rPr lang="el-GR" dirty="0" smtClean="0">
                <a:latin typeface="Tahoma" pitchFamily="34" charset="0"/>
              </a:rPr>
              <a:t> 50 παρατηρήσεων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είναι 20 και δειγματική </a:t>
            </a:r>
            <a:r>
              <a:rPr lang="el-GR" dirty="0" smtClean="0">
                <a:latin typeface="Tahoma" pitchFamily="34" charset="0"/>
              </a:rPr>
              <a:t>τυπική </a:t>
            </a:r>
            <a:r>
              <a:rPr lang="el-GR" smtClean="0">
                <a:latin typeface="Tahoma" pitchFamily="34" charset="0"/>
              </a:rPr>
              <a:t>απόκλιση</a:t>
            </a:r>
            <a:r>
              <a:rPr lang="el-GR" smtClean="0">
                <a:latin typeface="Tahoma" pitchFamily="34" charset="0"/>
                <a:cs typeface="Tahoma" pitchFamily="34" charset="0"/>
              </a:rPr>
              <a:t> 4.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Να βρεθεί 90 % διάστημα εμπιστοσύνης για τον μέσο μ του πληθυσμού</a:t>
            </a:r>
            <a:endParaRPr lang="el-GR" dirty="0" smtClean="0">
              <a:latin typeface="Tahoma" pitchFamily="34" charset="0"/>
            </a:endParaRPr>
          </a:p>
          <a:p>
            <a:pPr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Να βρεθεί 95 %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20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διάστημα εμπιστοσύνης για τον μέσο μ του πληθυσμού</a:t>
            </a:r>
            <a:endParaRPr lang="el-GR" dirty="0" smtClean="0">
              <a:latin typeface="Tahoma" pitchFamily="34" charset="0"/>
            </a:endParaRPr>
          </a:p>
          <a:p>
            <a:pPr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Να βρεθεί 99 % διάστημα εμπιστοσύνης για τον μέσο μ του πληθυσμού 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l-GR" sz="3200" dirty="0">
                <a:latin typeface="Tahoma" pitchFamily="34" charset="0"/>
                <a:cs typeface="Tahoma" pitchFamily="34" charset="0"/>
              </a:rPr>
              <a:t>Διάστημα εμπιστοσύνης για τον μέσο μ του πληθυσμού όταν το δείγμα είναι 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n</a:t>
            </a:r>
            <a:r>
              <a:rPr lang="el-GR" sz="3200" dirty="0">
                <a:latin typeface="Tahoma" pitchFamily="34" charset="0"/>
                <a:cs typeface="Tahoma" pitchFamily="34" charset="0"/>
              </a:rPr>
              <a:t>&gt; 30 και η σ</a:t>
            </a:r>
            <a:r>
              <a:rPr lang="el-GR" sz="3200" baseline="30000" dirty="0">
                <a:latin typeface="Tahoma" pitchFamily="34" charset="0"/>
                <a:cs typeface="Tahoma" pitchFamily="34" charset="0"/>
              </a:rPr>
              <a:t>2 </a:t>
            </a:r>
            <a:r>
              <a:rPr lang="el-GR" sz="3200" dirty="0">
                <a:latin typeface="Tahoma" pitchFamily="34" charset="0"/>
                <a:cs typeface="Tahoma" pitchFamily="34" charset="0"/>
              </a:rPr>
              <a:t>του πληθυσμού άγνωστη</a:t>
            </a:r>
            <a:endParaRPr lang="el-GR" sz="3200" dirty="0"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el-GR" sz="32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4357694"/>
          </a:xfrm>
        </p:spPr>
        <p:txBody>
          <a:bodyPr/>
          <a:lstStyle/>
          <a:p>
            <a:pPr eaLnBrk="1" hangingPunct="1"/>
            <a:r>
              <a:rPr lang="el-GR" dirty="0" smtClean="0"/>
              <a:t>α</a:t>
            </a:r>
            <a:r>
              <a:rPr lang="en-US" dirty="0" smtClean="0"/>
              <a:t>=</a:t>
            </a:r>
            <a:r>
              <a:rPr lang="el-GR" dirty="0" smtClean="0"/>
              <a:t>0,10      α/2=0,05  </a:t>
            </a:r>
            <a:r>
              <a:rPr lang="en-US" dirty="0">
                <a:sym typeface="Wingdings" pitchFamily="2" charset="2"/>
              </a:rPr>
              <a:t> </a:t>
            </a:r>
            <a:r>
              <a:rPr lang="el-GR" dirty="0" smtClean="0"/>
              <a:t>  1-α/2=1-0,05=0,95</a:t>
            </a:r>
          </a:p>
          <a:p>
            <a:pPr eaLnBrk="1" hangingPunct="1"/>
            <a:r>
              <a:rPr lang="el-GR" dirty="0" smtClean="0"/>
              <a:t>Ζ</a:t>
            </a:r>
            <a:r>
              <a:rPr lang="el-GR" baseline="-25000" dirty="0" smtClean="0"/>
              <a:t>α/2</a:t>
            </a:r>
            <a:r>
              <a:rPr lang="el-GR" dirty="0" smtClean="0"/>
              <a:t>=1,645</a:t>
            </a: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2982913" y="627063"/>
          <a:ext cx="607218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3" name="Εξίσωση" r:id="rId4" imgW="1752480" imgH="431640" progId="Equation.3">
                  <p:embed/>
                </p:oleObj>
              </mc:Choice>
              <mc:Fallback>
                <p:oleObj name="Εξίσωση" r:id="rId4" imgW="175248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627063"/>
                        <a:ext cx="6072187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4"/>
          <p:cNvGraphicFramePr>
            <a:graphicFrameLocks noChangeAspect="1"/>
          </p:cNvGraphicFramePr>
          <p:nvPr/>
        </p:nvGraphicFramePr>
        <p:xfrm>
          <a:off x="285720" y="1817688"/>
          <a:ext cx="880748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4" name="Εξίσωση" r:id="rId6" imgW="2781000" imgH="482400" progId="Equation.3">
                  <p:embed/>
                </p:oleObj>
              </mc:Choice>
              <mc:Fallback>
                <p:oleObj name="Εξίσωση" r:id="rId6" imgW="278100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817688"/>
                        <a:ext cx="880748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5"/>
          <p:cNvGraphicFramePr>
            <a:graphicFrameLocks noChangeAspect="1"/>
          </p:cNvGraphicFramePr>
          <p:nvPr/>
        </p:nvGraphicFramePr>
        <p:xfrm>
          <a:off x="277813" y="3376613"/>
          <a:ext cx="475456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5" name="Εξίσωση" r:id="rId8" imgW="1371600" imgH="241200" progId="Equation.3">
                  <p:embed/>
                </p:oleObj>
              </mc:Choice>
              <mc:Fallback>
                <p:oleObj name="Εξίσωση" r:id="rId8" imgW="13716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3376613"/>
                        <a:ext cx="4754562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-2" y="4214820"/>
          <a:ext cx="9144000" cy="2643180"/>
        </p:xfrm>
        <a:graphic>
          <a:graphicData uri="http://schemas.openxmlformats.org/drawingml/2006/table">
            <a:tbl>
              <a:tblPr/>
              <a:tblGrid>
                <a:gridCol w="609600"/>
                <a:gridCol w="1219200"/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528636"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Ζ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528636"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0,9192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0,9207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0,9222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0,9236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0,9251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0,9265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0,9279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28636"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0,9332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0,9345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0,9357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0,9370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0,9382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0,9394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8636"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0,9452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0,9495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8636"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0,9608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014"/>
            <a:ext cx="9144000" cy="5156178"/>
          </a:xfrm>
        </p:spPr>
        <p:txBody>
          <a:bodyPr/>
          <a:lstStyle/>
          <a:p>
            <a:pPr algn="just"/>
            <a:r>
              <a:rPr lang="el-GR" dirty="0"/>
              <a:t>Από έρευνα που έγινε σε δείγμα 169 παρατηρήσεων ειδικοί εμπειρογνώμονες υπολόγισαν το μέσο χρόνο αντίδρασης ενός πειράματος σε δυο δευτερόλεπτα και </a:t>
            </a:r>
            <a:r>
              <a:rPr lang="en-US" dirty="0" smtClean="0"/>
              <a:t>S</a:t>
            </a:r>
            <a:r>
              <a:rPr lang="el-GR" dirty="0" smtClean="0"/>
              <a:t>=0,6</a:t>
            </a:r>
            <a:r>
              <a:rPr lang="el-GR" dirty="0"/>
              <a:t>. </a:t>
            </a:r>
            <a:endParaRPr lang="en-US" dirty="0" smtClean="0"/>
          </a:p>
          <a:p>
            <a:pPr algn="just"/>
            <a:r>
              <a:rPr lang="el-GR" dirty="0" smtClean="0"/>
              <a:t>Να </a:t>
            </a:r>
            <a:r>
              <a:rPr lang="el-GR" dirty="0"/>
              <a:t>υπολογιστεί με α=1% το διάστημα εμπιστοσύνης για το μέσο χρόνο αντίδρασης του συνόλου των πειραμάτων. </a:t>
            </a:r>
          </a:p>
        </p:txBody>
      </p:sp>
    </p:spTree>
    <p:extLst>
      <p:ext uri="{BB962C8B-B14F-4D97-AF65-F5344CB8AC3E}">
        <p14:creationId xmlns:p14="http://schemas.microsoft.com/office/powerpoint/2010/main" val="633333727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1014"/>
                <a:ext cx="9144000" cy="1915818"/>
              </a:xfrm>
            </p:spPr>
            <p:txBody>
              <a:bodyPr/>
              <a:lstStyle/>
              <a:p>
                <a:pPr algn="just"/>
                <a:r>
                  <a:rPr lang="en-US" dirty="0" smtClean="0"/>
                  <a:t>n=169         S=0,6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=2</m:t>
                    </m:r>
                  </m:oMath>
                </a14:m>
                <a:endParaRPr lang="el-GR" dirty="0" smtClean="0"/>
              </a:p>
              <a:p>
                <a:pPr algn="just"/>
                <a:r>
                  <a:rPr lang="el-GR" dirty="0" smtClean="0"/>
                  <a:t>α=0,01      </a:t>
                </a:r>
                <a:r>
                  <a:rPr lang="el-GR" dirty="0"/>
                  <a:t>α/2=0,005  ή</a:t>
                </a:r>
                <a:r>
                  <a:rPr lang="el-GR" dirty="0" smtClean="0"/>
                  <a:t>  1-α/2=1-0,005=0,995</a:t>
                </a:r>
                <a:endParaRPr lang="el-GR" dirty="0"/>
              </a:p>
              <a:p>
                <a:pPr algn="just"/>
                <a:r>
                  <a:rPr lang="el-GR" dirty="0" smtClean="0"/>
                  <a:t>Ζ</a:t>
                </a:r>
                <a:r>
                  <a:rPr lang="el-GR" baseline="-25000" dirty="0" smtClean="0"/>
                  <a:t>α/2</a:t>
                </a:r>
                <a:r>
                  <a:rPr lang="el-GR" dirty="0" smtClean="0"/>
                  <a:t>=2,575</a:t>
                </a:r>
              </a:p>
              <a:p>
                <a:pPr algn="just"/>
                <a:endParaRPr lang="el-GR" dirty="0"/>
              </a:p>
              <a:p>
                <a:pPr algn="just"/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14"/>
                <a:ext cx="9144000" cy="1915818"/>
              </a:xfrm>
              <a:blipFill rotWithShape="1">
                <a:blip r:embed="rId4"/>
                <a:stretch>
                  <a:fillRect l="-1467" t="-4459" b="-15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129738"/>
              </p:ext>
            </p:extLst>
          </p:nvPr>
        </p:nvGraphicFramePr>
        <p:xfrm>
          <a:off x="35294" y="4437112"/>
          <a:ext cx="9108708" cy="2420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1244"/>
                <a:gridCol w="1301244"/>
                <a:gridCol w="1301244"/>
                <a:gridCol w="1301244"/>
                <a:gridCol w="1301244"/>
                <a:gridCol w="1301244"/>
                <a:gridCol w="1301244"/>
              </a:tblGrid>
              <a:tr h="605222">
                <a:tc>
                  <a:txBody>
                    <a:bodyPr/>
                    <a:lstStyle/>
                    <a:p>
                      <a:pPr algn="l" fontAlgn="ctr"/>
                      <a:r>
                        <a:rPr lang="el-GR" sz="2400" u="none" strike="noStrike" dirty="0">
                          <a:effectLst/>
                        </a:rPr>
                        <a:t>Ζ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0.01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0.06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0.07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0.08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0.09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</a:tr>
              <a:tr h="60522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2.4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 smtClean="0">
                          <a:effectLst/>
                        </a:rPr>
                        <a:t>0.9918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 smtClean="0">
                          <a:effectLst/>
                        </a:rPr>
                        <a:t>0.992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 smtClean="0">
                          <a:effectLst/>
                        </a:rPr>
                        <a:t>0.9933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 smtClean="0">
                          <a:effectLst/>
                        </a:rPr>
                        <a:t>0.9932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 smtClean="0">
                          <a:effectLst/>
                        </a:rPr>
                        <a:t>0.9934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 smtClean="0">
                          <a:effectLst/>
                        </a:rPr>
                        <a:t>0.9936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</a:tr>
              <a:tr h="60522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2.5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 smtClean="0">
                          <a:effectLst/>
                        </a:rPr>
                        <a:t>0.9938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 smtClean="0">
                          <a:effectLst/>
                        </a:rPr>
                        <a:t>0.994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 smtClean="0">
                          <a:effectLst/>
                        </a:rPr>
                        <a:t>0.9948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 smtClean="0">
                          <a:effectLst/>
                        </a:rPr>
                        <a:t>0.9949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 smtClean="0">
                          <a:effectLst/>
                        </a:rPr>
                        <a:t>0.9951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 smtClean="0">
                          <a:effectLst/>
                        </a:rPr>
                        <a:t>0.9952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</a:tr>
              <a:tr h="60522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2.6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 smtClean="0">
                          <a:effectLst/>
                        </a:rPr>
                        <a:t>0.9953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 smtClean="0">
                          <a:effectLst/>
                        </a:rPr>
                        <a:t>0.9955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 smtClean="0">
                          <a:effectLst/>
                        </a:rPr>
                        <a:t>0.9961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 smtClean="0">
                          <a:effectLst/>
                        </a:rPr>
                        <a:t>0.9962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 smtClean="0">
                          <a:effectLst/>
                        </a:rPr>
                        <a:t>0.9963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 smtClean="0">
                          <a:effectLst/>
                        </a:rPr>
                        <a:t>0.9964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444077"/>
              </p:ext>
            </p:extLst>
          </p:nvPr>
        </p:nvGraphicFramePr>
        <p:xfrm>
          <a:off x="1043608" y="2276872"/>
          <a:ext cx="6408712" cy="1181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6" r:id="rId5" imgW="2273040" imgH="419040" progId="">
                  <p:embed/>
                </p:oleObj>
              </mc:Choice>
              <mc:Fallback>
                <p:oleObj r:id="rId5" imgW="2273040" imgH="41904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276872"/>
                        <a:ext cx="6408712" cy="1181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191983"/>
              </p:ext>
            </p:extLst>
          </p:nvPr>
        </p:nvGraphicFramePr>
        <p:xfrm>
          <a:off x="2051720" y="3573016"/>
          <a:ext cx="3960440" cy="868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7" r:id="rId7" imgW="927000" imgH="203040" progId="">
                  <p:embed/>
                </p:oleObj>
              </mc:Choice>
              <mc:Fallback>
                <p:oleObj r:id="rId7" imgW="927000" imgH="203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573016"/>
                        <a:ext cx="3960440" cy="868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14301"/>
              </p:ext>
            </p:extLst>
          </p:nvPr>
        </p:nvGraphicFramePr>
        <p:xfrm>
          <a:off x="4648199" y="1196752"/>
          <a:ext cx="4464496" cy="87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8" name="Εξίσωση" r:id="rId9" imgW="1752600" imgH="431800" progId="Equation.3">
                  <p:embed/>
                </p:oleObj>
              </mc:Choice>
              <mc:Fallback>
                <p:oleObj name="Εξίσωση" r:id="rId9" imgW="17526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199" y="1196752"/>
                        <a:ext cx="4464496" cy="870723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73355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4114800"/>
          </a:xfrm>
        </p:spPr>
        <p:txBody>
          <a:bodyPr/>
          <a:lstStyle/>
          <a:p>
            <a:pPr algn="just"/>
            <a:r>
              <a:rPr lang="el-GR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Σε ένα Σχολείο παίρνουμε δείγμα 40 μαθητών και καταγράφουμε μέσο όρο 4 ώρες διαβάσματος την ημέρα  με τυπική απόκλιση 1 ώρα. Ποιό είναι το 95% διάστημα εμπιστοσύνης για τις ώρες που διαβάζουν κατά μέσο όρο την ημέρα οι μαθητές όλου του Σχολείου; Ποιό είναι το 97% διάστημα εμπιστοσύνης;</a:t>
            </a:r>
          </a:p>
          <a:p>
            <a:endParaRPr lang="el-GR" dirty="0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- Θέση περιεχομένου"/>
              <p:cNvSpPr>
                <a:spLocks noGrp="1"/>
              </p:cNvSpPr>
              <p:nvPr>
                <p:ph idx="1"/>
              </p:nvPr>
            </p:nvSpPr>
            <p:spPr>
              <a:xfrm>
                <a:off x="-20757" y="-4598"/>
                <a:ext cx="9144000" cy="4114800"/>
              </a:xfrm>
            </p:spPr>
            <p:txBody>
              <a:bodyPr/>
              <a:lstStyle/>
              <a:p>
                <a:pPr algn="just"/>
                <a:r>
                  <a:rPr lang="el-GR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Σε ένα Σχολείο παίρνουμε δείγμα 40 μαθητών και καταγράφουμε μέσο όρο 4 ώρες διαβάσματος την ημέρα  με τυπική απόκλιση 1 ώρα. Ποιό είναι το 95% διάστημα εμπιστοσύνης για τις ώρες που διαβάζουν κατά μέσο όρο την ημέρα οι μαθητές όλου του Σχολείου; Ποιό είναι το 97% διάστημα εμπιστοσύνης;</a:t>
                </a:r>
                <a:endParaRPr lang="en-US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endParaRPr lang="en-US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l-GR" i="1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1,96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40</m:t>
                            </m:r>
                          </m:e>
                        </m:rad>
                      </m:den>
                    </m:f>
                    <m:r>
                      <a:rPr lang="el-GR" i="1">
                        <a:latin typeface="Cambria Math"/>
                      </a:rPr>
                      <m:t>&lt;</m:t>
                    </m:r>
                    <m:r>
                      <a:rPr lang="el-GR" i="1">
                        <a:latin typeface="Cambria Math"/>
                      </a:rPr>
                      <m:t>𝜇</m:t>
                    </m:r>
                    <m:r>
                      <a:rPr lang="el-GR" i="1">
                        <a:latin typeface="Cambria Math"/>
                      </a:rPr>
                      <m:t>&lt;4+1,96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40</m:t>
                            </m:r>
                          </m:e>
                        </m:rad>
                      </m:den>
                    </m:f>
                  </m:oMath>
                </a14:m>
                <a:endParaRPr lang="el-GR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2 - Θέση περιεχομένου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0757" y="-4598"/>
                <a:ext cx="9144000" cy="4114800"/>
              </a:xfrm>
              <a:blipFill rotWithShape="1">
                <a:blip r:embed="rId3"/>
                <a:stretch>
                  <a:fillRect l="-1733" t="-2074" r="-1667" b="-337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59971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- Θέση περιεχομένου"/>
              <p:cNvSpPr>
                <a:spLocks noGrp="1"/>
              </p:cNvSpPr>
              <p:nvPr>
                <p:ph idx="1"/>
              </p:nvPr>
            </p:nvSpPr>
            <p:spPr>
              <a:xfrm>
                <a:off x="-20757" y="-4598"/>
                <a:ext cx="9144000" cy="4114800"/>
              </a:xfrm>
            </p:spPr>
            <p:txBody>
              <a:bodyPr/>
              <a:lstStyle/>
              <a:p>
                <a:pPr algn="just"/>
                <a:endParaRPr lang="en-US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endParaRPr lang="en-US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l-GR" i="1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2,17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40</m:t>
                            </m:r>
                          </m:e>
                        </m:rad>
                      </m:den>
                    </m:f>
                    <m:r>
                      <a:rPr lang="el-GR" i="1">
                        <a:latin typeface="Cambria Math"/>
                      </a:rPr>
                      <m:t>&lt;</m:t>
                    </m:r>
                    <m:r>
                      <a:rPr lang="el-GR" i="1">
                        <a:latin typeface="Cambria Math"/>
                      </a:rPr>
                      <m:t>𝜇</m:t>
                    </m:r>
                    <m:r>
                      <a:rPr lang="el-GR" i="1">
                        <a:latin typeface="Cambria Math"/>
                      </a:rPr>
                      <m:t>&lt;4+2,17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40</m:t>
                            </m:r>
                          </m:e>
                        </m:rad>
                      </m:den>
                    </m:f>
                  </m:oMath>
                </a14:m>
                <a:endParaRPr lang="el-GR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2 - Θέση περιεχομένου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0757" y="-4598"/>
                <a:ext cx="9144000" cy="41148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738362"/>
              </p:ext>
            </p:extLst>
          </p:nvPr>
        </p:nvGraphicFramePr>
        <p:xfrm>
          <a:off x="18526" y="4149080"/>
          <a:ext cx="9125472" cy="2684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0684"/>
                <a:gridCol w="1140684"/>
                <a:gridCol w="1140684"/>
                <a:gridCol w="1140684"/>
                <a:gridCol w="1140684"/>
                <a:gridCol w="1140684"/>
                <a:gridCol w="1140684"/>
                <a:gridCol w="1140684"/>
              </a:tblGrid>
              <a:tr h="53697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Ζ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0,00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0,01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0,04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0,05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0,06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0,07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effectLst/>
                        </a:rPr>
                        <a:t>0,08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53697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2,0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0,9772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0,9778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0,9793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0,9798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0,9803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0,9808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0,9812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53697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2,1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0,9821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0,9826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0,9838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0,9842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0,9846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0,9850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0,9854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53697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2,2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0,9861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0,9864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0,9875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0,9878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0,9881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0,9884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0,9887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53697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2,3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0,9893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0,9896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0,9904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0,9906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0,9909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0,9911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0,9913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0894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Διάγραμμα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7086600" y="1768475"/>
          <a:ext cx="14636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5" name="Έγγραφο" r:id="rId10" imgW="1471682" imgH="875737" progId="Word.Document.12">
                  <p:embed/>
                </p:oleObj>
              </mc:Choice>
              <mc:Fallback>
                <p:oleObj name="Έγγραφο" r:id="rId10" imgW="1471682" imgH="875737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768475"/>
                        <a:ext cx="146367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7072330" y="428604"/>
          <a:ext cx="14636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6" name="Έγγραφο" r:id="rId13" imgW="1479260" imgH="876818" progId="Word.Document.12">
                  <p:embed/>
                </p:oleObj>
              </mc:Choice>
              <mc:Fallback>
                <p:oleObj name="Έγγραφο" r:id="rId13" imgW="1479260" imgH="876818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30" y="428604"/>
                        <a:ext cx="146367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6715140" y="3071810"/>
          <a:ext cx="14636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7" name="Έγγραφο" r:id="rId16" imgW="1479260" imgH="876818" progId="Word.Document.12">
                  <p:embed/>
                </p:oleObj>
              </mc:Choice>
              <mc:Fallback>
                <p:oleObj name="Έγγραφο" r:id="rId16" imgW="1479260" imgH="876818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40" y="3071810"/>
                        <a:ext cx="146367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6629400" y="4313238"/>
          <a:ext cx="18288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8" name="Έγγραφο" r:id="rId19" imgW="1838339" imgH="875737" progId="Word.Document.12">
                  <p:embed/>
                </p:oleObj>
              </mc:Choice>
              <mc:Fallback>
                <p:oleObj name="Έγγραφο" r:id="rId19" imgW="1838339" imgH="875737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313238"/>
                        <a:ext cx="1828800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Το τυπικό σφάλμα υπάρχει γιατί οι δειγματικοί μέσοι δεν συμπίπτουν με το μέσο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του πληθυσμού.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Το τυπικό σφάλμα δείχνει ποιος είναι ο </a:t>
            </a:r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μέσος όρος της απόκλισης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των μέσων όρων των δειγμάτων από </a:t>
            </a:r>
            <a:r>
              <a:rPr lang="el-GR" sz="2800" b="1" dirty="0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το μέσο </a:t>
            </a:r>
            <a:r>
              <a:rPr lang="el-GR" sz="2800" b="1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του πληθυσμού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Όσο αυξάνει </a:t>
            </a:r>
            <a:r>
              <a:rPr lang="el-GR" sz="2800" b="1" dirty="0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το μέγεθος του δείγματος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τόσο </a:t>
            </a:r>
            <a:r>
              <a:rPr lang="el-GR" sz="2800" b="1" dirty="0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μειώνεται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η τιμή του τυπικού σφάλματος, </a:t>
            </a:r>
          </a:p>
          <a:p>
            <a:pPr lvl="1" algn="just" eaLnBrk="1" hangingPunct="1"/>
            <a:r>
              <a:rPr lang="el-GR" b="1" dirty="0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τόσο πιο κοντά στον πραγματικό μέσο όρο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του πληθυσμού θα είναι ο τυπικός </a:t>
            </a:r>
            <a:r>
              <a:rPr lang="el-GR" b="1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δειγματικός μέσος</a:t>
            </a:r>
            <a:r>
              <a:rPr lang="el-GR" smtClean="0">
                <a:latin typeface="Tahoma" pitchFamily="34" charset="0"/>
                <a:cs typeface="Tahoma" pitchFamily="34" charset="0"/>
              </a:rPr>
              <a:t>. 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Αυτό είναι φυσικό, όσο πιο πολλά στοιχεία έχουμε (μεγάλο μέγεθος δείγματος), τόσο περισσότερο θα προσεγγίζουμε την πραγματική παράμετρο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του πληθυσμού. 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2285992"/>
          </a:xfrm>
        </p:spPr>
        <p:txBody>
          <a:bodyPr/>
          <a:lstStyle/>
          <a:p>
            <a:pPr algn="just"/>
            <a:r>
              <a:rPr lang="el-GR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Παράδειγμα:</a:t>
            </a:r>
            <a:r>
              <a:rPr lang="el-GR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Σε ένα δείγμα μιας ποδοσφαιρικής ομάδας (της βασικής ενδεκάδας) καταγράφηκε η ηλικία </a:t>
            </a:r>
            <a:r>
              <a:rPr lang="el-GR" sz="28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των παικτών. </a:t>
            </a:r>
            <a:r>
              <a:rPr lang="el-GR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Να βρεθεί το 95% διάστημα εμπιστοσύνης της μέσης ηλικίας για το σύνολο των ομάδων </a:t>
            </a:r>
            <a:r>
              <a:rPr lang="el-GR" sz="28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του πρωταθλήματος. </a:t>
            </a:r>
            <a:endParaRPr lang="el-GR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l-GR" dirty="0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244475" y="4357694"/>
          <a:ext cx="8899525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4" name="Έγγραφο" r:id="rId5" imgW="8988409" imgH="1279845" progId="Word.Document.12">
                  <p:embed/>
                </p:oleObj>
              </mc:Choice>
              <mc:Fallback>
                <p:oleObj name="Έγγραφο" r:id="rId5" imgW="8988409" imgH="1279845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4357694"/>
                        <a:ext cx="8899525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l-GR" sz="2800" b="1" dirty="0">
                <a:cs typeface="Times New Roman" pitchFamily="18" charset="0"/>
              </a:rPr>
              <a:t>Διάστημα εμπιστοσύνης για τον μέσο μ του πληθυσμού ο οποίος ακολουθεί την </a:t>
            </a:r>
            <a:r>
              <a:rPr lang="el-GR" sz="2800" b="1" dirty="0">
                <a:solidFill>
                  <a:srgbClr val="FF0000"/>
                </a:solidFill>
                <a:cs typeface="Times New Roman" pitchFamily="18" charset="0"/>
              </a:rPr>
              <a:t>κανονική κατανομή</a:t>
            </a:r>
            <a:r>
              <a:rPr lang="el-GR" sz="2800" b="1" dirty="0">
                <a:cs typeface="Times New Roman" pitchFamily="18" charset="0"/>
              </a:rPr>
              <a:t> με μέγεθος δείγματος  n&lt; 30 και  σ</a:t>
            </a:r>
            <a:r>
              <a:rPr lang="en-US" sz="2800" b="1" baseline="30000" dirty="0">
                <a:cs typeface="Times New Roman" pitchFamily="18" charset="0"/>
              </a:rPr>
              <a:t>2</a:t>
            </a:r>
            <a:r>
              <a:rPr lang="el-GR" sz="2800" b="1" dirty="0">
                <a:cs typeface="Times New Roman" pitchFamily="18" charset="0"/>
              </a:rPr>
              <a:t> του </a:t>
            </a:r>
            <a:r>
              <a:rPr lang="el-GR" sz="2800" b="1">
                <a:cs typeface="Times New Roman" pitchFamily="18" charset="0"/>
              </a:rPr>
              <a:t>πληθυσμού </a:t>
            </a:r>
            <a:r>
              <a:rPr lang="el-GR" sz="2800" b="1" smtClean="0">
                <a:cs typeface="Times New Roman" pitchFamily="18" charset="0"/>
              </a:rPr>
              <a:t>άγνωστη</a:t>
            </a:r>
            <a:r>
              <a:rPr lang="el-GR" sz="2800" smtClean="0">
                <a:cs typeface="Times New Roman" pitchFamily="18" charset="0"/>
              </a:rPr>
              <a:t>. </a:t>
            </a:r>
            <a:endParaRPr lang="el-GR" sz="28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n-US" dirty="0" smtClean="0"/>
              <a:t>n=1</a:t>
            </a:r>
            <a:r>
              <a:rPr lang="el-GR" dirty="0" smtClean="0"/>
              <a:t>1</a:t>
            </a:r>
            <a:r>
              <a:rPr lang="en-US" dirty="0" smtClean="0"/>
              <a:t>  </a:t>
            </a:r>
            <a:r>
              <a:rPr lang="el-GR" dirty="0" smtClean="0"/>
              <a:t>α</a:t>
            </a:r>
            <a:r>
              <a:rPr lang="en-US" dirty="0" smtClean="0"/>
              <a:t>=</a:t>
            </a:r>
            <a:r>
              <a:rPr lang="el-GR" dirty="0" smtClean="0"/>
              <a:t>0,05</a:t>
            </a:r>
          </a:p>
          <a:p>
            <a:pPr eaLnBrk="1" hangingPunct="1"/>
            <a:r>
              <a:rPr lang="el-GR" dirty="0" smtClean="0"/>
              <a:t>Ζ</a:t>
            </a:r>
            <a:r>
              <a:rPr lang="el-GR" baseline="-25000" dirty="0" smtClean="0"/>
              <a:t>α/2</a:t>
            </a:r>
            <a:r>
              <a:rPr lang="el-GR" dirty="0" smtClean="0"/>
              <a:t>=</a:t>
            </a:r>
            <a:r>
              <a:rPr lang="en-US" dirty="0" smtClean="0"/>
              <a:t>2,228</a:t>
            </a:r>
            <a:endParaRPr lang="el-GR" dirty="0" smtClean="0"/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3929058" y="1857364"/>
          <a:ext cx="5214942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2" name="Εξίσωση" r:id="rId4" imgW="1981080" imgH="495000" progId="Equation.3">
                  <p:embed/>
                </p:oleObj>
              </mc:Choice>
              <mc:Fallback>
                <p:oleObj name="Εξίσωση" r:id="rId4" imgW="1981080" imgH="49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1857364"/>
                        <a:ext cx="5214942" cy="928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2786050" y="357166"/>
          <a:ext cx="6038851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3" name="Έγγραφο" r:id="rId7" imgW="6046702" imgH="2285438" progId="Word.Document.12">
                  <p:embed/>
                </p:oleObj>
              </mc:Choice>
              <mc:Fallback>
                <p:oleObj name="Έγγραφο" r:id="rId7" imgW="6046702" imgH="2285438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50" y="357166"/>
                        <a:ext cx="6038851" cy="227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Δεξιό βέλος"/>
          <p:cNvSpPr/>
          <p:nvPr/>
        </p:nvSpPr>
        <p:spPr>
          <a:xfrm>
            <a:off x="5143504" y="142852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0" y="1571612"/>
          <a:ext cx="52879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4" name="Έγγραφο" r:id="rId10" imgW="5306427" imgH="998218" progId="Word.Document.12">
                  <p:embed/>
                </p:oleObj>
              </mc:Choice>
              <mc:Fallback>
                <p:oleObj name="Έγγραφο" r:id="rId10" imgW="5306427" imgH="998218" progId="Word.Documen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71612"/>
                        <a:ext cx="52879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0" y="3000372"/>
          <a:ext cx="8777287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5" name="Έγγραφο" r:id="rId13" imgW="8872701" imgH="4159137" progId="Word.Document.12">
                  <p:embed/>
                </p:oleObj>
              </mc:Choice>
              <mc:Fallback>
                <p:oleObj name="Έγγραφο" r:id="rId13" imgW="8872701" imgH="4159137" progId="Word.Documen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00372"/>
                        <a:ext cx="8777287" cy="408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2214546" y="0"/>
          <a:ext cx="5864250" cy="1073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85" name="Εξίσωση" r:id="rId4" imgW="1981080" imgH="495000" progId="Equation.3">
                  <p:embed/>
                </p:oleObj>
              </mc:Choice>
              <mc:Fallback>
                <p:oleObj name="Εξίσωση" r:id="rId4" imgW="1981080" imgH="49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0"/>
                        <a:ext cx="5864250" cy="1073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642909" y="1214422"/>
          <a:ext cx="8501091" cy="108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86" name="Εξίσωση" r:id="rId6" imgW="3288960" imgH="482400" progId="Equation.3">
                  <p:embed/>
                </p:oleObj>
              </mc:Choice>
              <mc:Fallback>
                <p:oleObj name="Εξίσωση" r:id="rId6" imgW="328896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09" y="1214422"/>
                        <a:ext cx="8501091" cy="1087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5"/>
          <p:cNvGraphicFramePr>
            <a:graphicFrameLocks noChangeAspect="1"/>
          </p:cNvGraphicFramePr>
          <p:nvPr/>
        </p:nvGraphicFramePr>
        <p:xfrm>
          <a:off x="3143240" y="2357430"/>
          <a:ext cx="400367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87" name="Εξίσωση" r:id="rId8" imgW="1155600" imgH="241200" progId="Equation.3">
                  <p:embed/>
                </p:oleObj>
              </mc:Choice>
              <mc:Fallback>
                <p:oleObj name="Εξίσωση" r:id="rId8" imgW="11556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2357430"/>
                        <a:ext cx="4003675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366713" y="3071810"/>
          <a:ext cx="8777287" cy="416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88" name="Έγγραφο" r:id="rId11" imgW="8872701" imgH="4159137" progId="Word.Document.12">
                  <p:embed/>
                </p:oleObj>
              </mc:Choice>
              <mc:Fallback>
                <p:oleObj name="Έγγραφο" r:id="rId11" imgW="8872701" imgH="4159137" progId="Word.Document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3071810"/>
                        <a:ext cx="8777287" cy="416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0" y="0"/>
            <a:ext cx="9144000" cy="6096000"/>
          </a:xfrm>
        </p:spPr>
        <p:txBody>
          <a:bodyPr/>
          <a:lstStyle/>
          <a:p>
            <a:pPr algn="just"/>
            <a:r>
              <a:rPr lang="el-GR" sz="2800" dirty="0" smtClean="0">
                <a:latin typeface="Arial" pitchFamily="34" charset="0"/>
                <a:cs typeface="Arial" pitchFamily="34" charset="0"/>
              </a:rPr>
              <a:t>Έστω το ακόλουθο δείγμα 1, -1, 0, 3, 4, -7, 7  από έναν κανονικό πληθυσμό,   να βρεθεί το 95 %  διάστημα εμπιστοσύνης για το μέσο </a:t>
            </a:r>
            <a:r>
              <a:rPr lang="el-GR" sz="2800" smtClean="0">
                <a:latin typeface="Arial" pitchFamily="34" charset="0"/>
                <a:cs typeface="Arial" pitchFamily="34" charset="0"/>
              </a:rPr>
              <a:t>του πληθυσμού. </a:t>
            </a:r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822113"/>
              </p:ext>
            </p:extLst>
          </p:nvPr>
        </p:nvGraphicFramePr>
        <p:xfrm>
          <a:off x="-1" y="2348880"/>
          <a:ext cx="9144002" cy="2251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7409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Επίπεδο εμπιστοσύνης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0,800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0,950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0,980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0,990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3832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Μονόπλευρος 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0,1000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0,0500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0,0250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0,0050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</a:tr>
              <a:tr h="3832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Δίπλευρος 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0,2000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0,1000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0,0500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0,0200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</a:tr>
              <a:tr h="3704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 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6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1,440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1,943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2,447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3,143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3,707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</a:tr>
              <a:tr h="37049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7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1,415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1,895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2,365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2,998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3,499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18876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036496" cy="6858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l-GR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l-GR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l-G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l-GR" i="1">
                        <a:latin typeface="Cambria Math"/>
                      </a:rPr>
                      <m:t>&lt;</m:t>
                    </m:r>
                    <m:r>
                      <a:rPr lang="el-GR" i="1">
                        <a:latin typeface="Cambria Math"/>
                      </a:rPr>
                      <m:t>𝜇</m:t>
                    </m:r>
                    <m:r>
                      <a:rPr lang="el-GR" i="1">
                        <a:latin typeface="Cambria Math"/>
                      </a:rPr>
                      <m:t>&lt;</m:t>
                    </m:r>
                    <m:acc>
                      <m:accPr>
                        <m:chr m:val="̅"/>
                        <m:ctrlPr>
                          <a:rPr lang="el-GR" i="1">
                            <a:latin typeface="Cambria Math"/>
                          </a:rPr>
                        </m:ctrlPr>
                      </m:accPr>
                      <m:e>
                        <m:r>
                          <a:rPr lang="el-GR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l-GR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l-G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l-GR" dirty="0"/>
              </a:p>
              <a:p>
                <a:pPr marL="342900" lvl="1" indent="-342900" algn="just">
                  <a:buFontTx/>
                  <a:buChar char="•"/>
                </a:pPr>
                <a:endParaRPr lang="en-US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/>
                          </a:rPr>
                        </m:ctrlPr>
                      </m:accPr>
                      <m:e>
                        <m:r>
                          <a:rPr lang="el-GR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l-GR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𝛸</m:t>
                                    </m:r>
                                  </m:e>
                                </m:acc>
                                <m:r>
                                  <a:rPr lang="el-GR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l-GR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118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i="1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9</m:t>
                    </m:r>
                    <m:r>
                      <a:rPr lang="el-GR" i="1">
                        <a:latin typeface="Cambria Math"/>
                      </a:rPr>
                      <m:t>,</m:t>
                    </m:r>
                    <m:r>
                      <a:rPr lang="el-GR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7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𝑆</m:t>
                    </m:r>
                    <m:r>
                      <a:rPr lang="el-GR" i="1">
                        <a:latin typeface="Cambria Math"/>
                      </a:rPr>
                      <m:t>=4,43</m:t>
                    </m:r>
                  </m:oMath>
                </a14:m>
                <a:endParaRPr lang="el-GR" dirty="0"/>
              </a:p>
              <a:p>
                <a:pPr marL="342900" lvl="1" indent="-342900" algn="just">
                  <a:buFontTx/>
                  <a:buChar char="•"/>
                </a:pPr>
                <a:endParaRPr lang="el-GR" dirty="0"/>
              </a:p>
              <a:p>
                <a:pPr algn="just"/>
                <a:endParaRPr lang="en-US" dirty="0" smtClean="0"/>
              </a:p>
              <a:p>
                <a:pPr lvl="0"/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036496" cy="68580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7424178"/>
                  </p:ext>
                </p:extLst>
              </p:nvPr>
            </p:nvGraphicFramePr>
            <p:xfrm>
              <a:off x="2339752" y="2960370"/>
              <a:ext cx="5904657" cy="389763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68219"/>
                    <a:gridCol w="1968219"/>
                    <a:gridCol w="1968219"/>
                  </a:tblGrid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2800" u="none" strike="noStrike" dirty="0" smtClean="0">
                              <a:effectLst/>
                            </a:rPr>
                            <a:t>X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 smtClean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u="none" strike="noStrike" dirty="0" smtClean="0">
                                  <a:effectLst/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800" i="1" u="none" strike="noStrike" dirty="0" smtClean="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i="1" u="none" strike="noStrike" dirty="0" smtClean="0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u="none" strike="noStrike" dirty="0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l-GR" sz="2800" u="none" strike="noStrike" dirty="0" smtClean="0">
                              <a:effectLst/>
                            </a:rPr>
                            <a:t> 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280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u="none" strike="noStrike" smtClean="0"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i="1" u="none" strike="noStrike" dirty="0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sz="2800" i="1" u="none" strike="noStrike" dirty="0" smtClean="0"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800" i="1" u="none" strike="noStrike" dirty="0" smtClean="0">
                                          <a:effectLst/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u="none" strike="noStrike" dirty="0" smtClean="0">
                                          <a:effectLst/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en-US" sz="2800" b="0" i="1" u="none" strike="noStrike" dirty="0" smtClean="0"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0" i="1" u="none" strike="noStrike" smtClean="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-2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6350" marR="6350" marT="6350" marB="0" anchor="b"/>
                    </a:tc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-7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-8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64</a:t>
                          </a:r>
                        </a:p>
                      </a:txBody>
                      <a:tcPr marL="6350" marR="6350" marT="6350" marB="0" anchor="b"/>
                    </a:tc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36</a:t>
                          </a:r>
                        </a:p>
                      </a:txBody>
                      <a:tcPr marL="6350" marR="6350" marT="6350" marB="0" anchor="b"/>
                    </a:tc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7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118</a:t>
                          </a:r>
                        </a:p>
                      </a:txBody>
                      <a:tcPr marL="6350" marR="6350" marT="635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7424178"/>
                  </p:ext>
                </p:extLst>
              </p:nvPr>
            </p:nvGraphicFramePr>
            <p:xfrm>
              <a:off x="2339752" y="2960370"/>
              <a:ext cx="5904657" cy="389763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68219"/>
                    <a:gridCol w="1968219"/>
                    <a:gridCol w="1968219"/>
                  </a:tblGrid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2800" u="none" strike="noStrike" dirty="0" smtClean="0">
                              <a:effectLst/>
                            </a:rPr>
                            <a:t>X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350" marR="6350" marT="6350" marB="0" anchor="b">
                        <a:blipFill rotWithShape="1">
                          <a:blip r:embed="rId4"/>
                          <a:stretch>
                            <a:fillRect l="-100621" t="-23944" r="-100621" b="-849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350" marR="6350" marT="6350" marB="0" anchor="b">
                        <a:blipFill rotWithShape="1">
                          <a:blip r:embed="rId4"/>
                          <a:stretch>
                            <a:fillRect l="-200000" t="-23944" r="-310" b="-849296"/>
                          </a:stretch>
                        </a:blipFill>
                      </a:tcPr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-2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-7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-8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64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36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7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118</a:t>
                          </a:r>
                        </a:p>
                      </a:txBody>
                      <a:tcPr marL="6350" marR="6350" marT="6350" marB="0" anchor="b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2911648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r>
                  <a:rPr lang="en-US" dirty="0" smtClean="0"/>
                  <a:t>To </a:t>
                </a:r>
                <a:r>
                  <a:rPr lang="el-GR" dirty="0"/>
                  <a:t>μέγεθος του δείγματος είναι </a:t>
                </a:r>
                <a:r>
                  <a:rPr lang="en-US" dirty="0"/>
                  <a:t>n</a:t>
                </a:r>
                <a:r>
                  <a:rPr lang="el-GR" dirty="0" smtClean="0"/>
                  <a:t>=</a:t>
                </a:r>
                <a:r>
                  <a:rPr lang="en-US" dirty="0" smtClean="0"/>
                  <a:t>7</a:t>
                </a:r>
                <a:r>
                  <a:rPr lang="el-GR" dirty="0" smtClean="0"/>
                  <a:t>.</a:t>
                </a:r>
                <a:endParaRPr lang="el-GR" dirty="0"/>
              </a:p>
              <a:p>
                <a:r>
                  <a:rPr lang="en-US" dirty="0"/>
                  <a:t>H </a:t>
                </a:r>
                <a:r>
                  <a:rPr lang="el-GR" dirty="0"/>
                  <a:t>κριτική τιμή της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l-GR" dirty="0"/>
                  <a:t> κατανομής είναι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l-G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l-G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i="1">
                                <a:latin typeface="Cambria Math"/>
                              </a:rPr>
                              <m:t>0,05</m:t>
                            </m:r>
                          </m:num>
                          <m:den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0,025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=2,</m:t>
                    </m:r>
                    <m:r>
                      <a:rPr lang="en-US" b="0" i="1" smtClean="0">
                        <a:latin typeface="Cambria Math"/>
                      </a:rPr>
                      <m:t>447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l-GR" dirty="0"/>
                  <a:t>Κατόπιν τούτων το διάστημα εμπιστοσύνης είναι:</a:t>
                </a:r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1−2,</m:t>
                    </m:r>
                    <m:r>
                      <a:rPr lang="en-US" b="0" i="1" smtClean="0">
                        <a:latin typeface="Cambria Math"/>
                      </a:rPr>
                      <m:t>447∗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4,4</m:t>
                        </m:r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7</m:t>
                            </m:r>
                          </m:e>
                        </m:rad>
                      </m:den>
                    </m:f>
                    <m:r>
                      <a:rPr lang="el-GR" i="1">
                        <a:latin typeface="Cambria Math"/>
                      </a:rPr>
                      <m:t>&lt;</m:t>
                    </m:r>
                    <m:r>
                      <a:rPr lang="el-GR" i="1">
                        <a:latin typeface="Cambria Math"/>
                      </a:rPr>
                      <m:t>𝜇</m:t>
                    </m:r>
                    <m:r>
                      <a:rPr lang="el-GR" i="1">
                        <a:latin typeface="Cambria Math"/>
                      </a:rPr>
                      <m:t>&lt;1+2,447∗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4,4</m:t>
                        </m:r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l-GR" i="1">
                        <a:latin typeface="Cambria Math"/>
                      </a:rPr>
                      <m:t>,09</m:t>
                    </m:r>
                    <m:r>
                      <a:rPr lang="en-US" b="0" i="1" smtClean="0">
                        <a:latin typeface="Cambria Math"/>
                      </a:rPr>
                      <m:t>7</m:t>
                    </m:r>
                    <m:r>
                      <a:rPr lang="el-GR" i="1">
                        <a:latin typeface="Cambria Math"/>
                      </a:rPr>
                      <m:t>&lt;</m:t>
                    </m:r>
                    <m:r>
                      <a:rPr lang="el-GR" i="1">
                        <a:latin typeface="Cambria Math"/>
                      </a:rPr>
                      <m:t>𝜇</m:t>
                    </m:r>
                    <m:r>
                      <a:rPr lang="el-GR" i="1">
                        <a:latin typeface="Cambria Math"/>
                      </a:rPr>
                      <m:t>&lt;5,097</m:t>
                    </m:r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467" t="-12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147628"/>
              </p:ext>
            </p:extLst>
          </p:nvPr>
        </p:nvGraphicFramePr>
        <p:xfrm>
          <a:off x="-1" y="2348880"/>
          <a:ext cx="9144002" cy="2251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7409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Επίπεδο εμπιστοσύνης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0,800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0,950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0,980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0,990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3832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Μονόπλευρος 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0,1000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0,0500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0,0250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0,0050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3832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Δίπλευρος 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0,2000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0,1000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0,0500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0,0200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3704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 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6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1,440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1,943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2,447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3,143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3,707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37049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7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1,415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1,895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2,365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2,998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3,499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211242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0" y="0"/>
            <a:ext cx="9144000" cy="6096000"/>
          </a:xfrm>
        </p:spPr>
        <p:txBody>
          <a:bodyPr/>
          <a:lstStyle/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Έστω το ακόλουθο δείγμα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1, 2, 3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από έναν κανονικό πληθυσμό, να βρεθεί το 95 % διάστημα εμπιστοσύνης για το μέσο </a:t>
            </a:r>
            <a:r>
              <a:rPr lang="el-GR" smtClean="0">
                <a:latin typeface="Arial" pitchFamily="34" charset="0"/>
                <a:cs typeface="Arial" pitchFamily="34" charset="0"/>
              </a:rPr>
              <a:t>του πληθυσμού. 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Λύση</a:t>
            </a:r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995019"/>
              </p:ext>
            </p:extLst>
          </p:nvPr>
        </p:nvGraphicFramePr>
        <p:xfrm>
          <a:off x="20282" y="2852936"/>
          <a:ext cx="9123718" cy="3312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7434"/>
                <a:gridCol w="1237714"/>
                <a:gridCol w="1237714"/>
                <a:gridCol w="1237714"/>
                <a:gridCol w="1301380"/>
                <a:gridCol w="1174048"/>
                <a:gridCol w="1237714"/>
              </a:tblGrid>
              <a:tr h="8815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Επίπεδο εμπιστοσύνης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0,800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0,900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0,950</a:t>
                      </a:r>
                      <a:endParaRPr lang="el-GR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0,980</a:t>
                      </a:r>
                      <a:endParaRPr lang="el-GR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0,990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4861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Μονόπλευρος 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0,1000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0,0500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0,0250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0,0050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4861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Δίπλευρος 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0,2000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0,1000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0,0500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0,0200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4861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Βαθμοί ελευθερίας</a:t>
                      </a:r>
                    </a:p>
                  </a:txBody>
                  <a:tcPr marL="6350" marR="6350" marT="635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3,078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6,314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12,706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31,820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63,657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48615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1,886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4,303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6,965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9,925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48615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3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1,638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2,353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3,182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4,541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5,841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72103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l-GR" sz="28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l-GR" sz="28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l-G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/>
                          </a:rPr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l-GR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sz="2800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l-GR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el-GR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sz="2800" i="1">
                            <a:latin typeface="Cambria Math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sz="2800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l-GR" sz="2800" i="1">
                        <a:latin typeface="Cambria Math"/>
                      </a:rPr>
                      <m:t>&lt;</m:t>
                    </m:r>
                    <m:r>
                      <a:rPr lang="el-GR" sz="2800" i="1">
                        <a:latin typeface="Cambria Math"/>
                      </a:rPr>
                      <m:t>𝜇</m:t>
                    </m:r>
                    <m:r>
                      <a:rPr lang="el-GR" sz="2800" i="1">
                        <a:latin typeface="Cambria Math"/>
                      </a:rPr>
                      <m:t>&lt;</m:t>
                    </m:r>
                    <m:acc>
                      <m:accPr>
                        <m:chr m:val="̅"/>
                        <m:ctrlPr>
                          <a:rPr lang="el-GR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l-GR" sz="28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l-GR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l-G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/>
                          </a:rPr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l-GR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sz="2800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l-GR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el-GR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sz="2800" i="1">
                            <a:latin typeface="Cambria Math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sz="2800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 smtClean="0"/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/>
                          </a:rPr>
                        </m:ctrlPr>
                      </m:accPr>
                      <m:e>
                        <m:r>
                          <a:rPr lang="el-GR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l-GR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+2+3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endParaRPr lang="el-GR" dirty="0"/>
              </a:p>
              <a:p>
                <a:pPr lvl="0"/>
                <a:endParaRPr lang="en-US" dirty="0" smtClean="0"/>
              </a:p>
              <a:p>
                <a:pPr lvl="0"/>
                <a:endParaRPr lang="en-US" dirty="0"/>
              </a:p>
              <a:p>
                <a:pPr lvl="0"/>
                <a:endParaRPr lang="en-US" dirty="0" smtClean="0"/>
              </a:p>
              <a:p>
                <a:pPr lvl="0"/>
                <a:endParaRPr lang="en-US" dirty="0"/>
              </a:p>
              <a:p>
                <a:pPr lvl="0"/>
                <a:endParaRPr lang="en-US" dirty="0" smtClean="0"/>
              </a:p>
              <a:p>
                <a:pPr lvl="0"/>
                <a:r>
                  <a:rPr lang="en-US" dirty="0" smtClean="0"/>
                  <a:t>H </a:t>
                </a:r>
                <a:r>
                  <a:rPr lang="el-GR" dirty="0"/>
                  <a:t>τυπική απόκλιση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𝑆</m:t>
                    </m:r>
                  </m:oMath>
                </a14:m>
                <a:r>
                  <a:rPr lang="el-GR" dirty="0"/>
                  <a:t> και συνεπώς θα πρέπει να υπολογισθεί η διακύμανση του δείγματος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 smtClean="0"/>
                  <a:t>.</a:t>
                </a:r>
                <a:endParaRPr lang="el-GR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𝛸</m:t>
                                    </m:r>
                                  </m:e>
                                </m:acc>
                                <m:r>
                                  <a:rPr lang="el-GR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l-GR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l-GR" b="0" i="1" smtClean="0">
                        <a:latin typeface="Cambria Math"/>
                      </a:rPr>
                      <m:t>=1              </m:t>
                    </m:r>
                    <m:r>
                      <a:rPr lang="el-GR" i="1">
                        <a:latin typeface="Cambria Math"/>
                      </a:rPr>
                      <m:t>𝑆</m:t>
                    </m:r>
                    <m:r>
                      <a:rPr lang="el-GR" i="1">
                        <a:latin typeface="Cambria Math"/>
                      </a:rPr>
                      <m:t>=1</m:t>
                    </m:r>
                  </m:oMath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4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Πίνακας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5491916"/>
                  </p:ext>
                </p:extLst>
              </p:nvPr>
            </p:nvGraphicFramePr>
            <p:xfrm>
              <a:off x="1043608" y="980728"/>
              <a:ext cx="6696743" cy="222631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24812"/>
                    <a:gridCol w="2365915"/>
                    <a:gridCol w="2406016"/>
                  </a:tblGrid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3200" u="none" strike="noStrike" dirty="0" smtClean="0">
                              <a:effectLst/>
                            </a:rPr>
                            <a:t>X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u="none" strike="noStrike" dirty="0" smtClean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u="none" strike="noStrike" smtClean="0">
                                  <a:effectLst/>
                                  <a:latin typeface="Cambria Math"/>
                                </a:rPr>
                                <m:t>𝑋</m:t>
                              </m:r>
                            </m:oMath>
                          </a14:m>
                          <a:r>
                            <a:rPr lang="el-GR" sz="3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l-GR" sz="320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r>
                            <a:rPr lang="el-GR" sz="3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 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3200" u="none" strike="noStrike" dirty="0" smtClean="0">
                                      <a:effectLst/>
                                    </a:rPr>
                                    <m:t> </m:t>
                                  </m:r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3200" b="0" i="0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libri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l-GR" sz="3200" i="1" u="none" strike="noStrike" smtClean="0">
                                          <a:effectLst/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u="none" strike="noStrike" smtClean="0">
                                          <a:effectLst/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l-GR" sz="3200" u="none" strike="noStrike" dirty="0">
                              <a:effectLst/>
                            </a:rPr>
                            <a:t> 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-1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2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0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0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>
                              <a:effectLst/>
                            </a:rPr>
                            <a:t>3</a:t>
                          </a:r>
                          <a:endParaRPr lang="el-GR" sz="2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>
                              <a:effectLst/>
                            </a:rPr>
                            <a:t> </a:t>
                          </a:r>
                          <a:endParaRPr lang="el-GR" sz="2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u="none" strike="noStrike" dirty="0" smtClean="0">
                              <a:effectLst/>
                            </a:rPr>
                            <a:t>Σύνολο</a:t>
                          </a:r>
                          <a:r>
                            <a:rPr lang="el-GR" sz="2800" b="1" u="none" strike="noStrike" dirty="0">
                              <a:effectLst/>
                            </a:rPr>
                            <a:t> </a:t>
                          </a:r>
                          <a:endParaRPr lang="el-GR" sz="2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l-GR" sz="2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Πίνακας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5491916"/>
                  </p:ext>
                </p:extLst>
              </p:nvPr>
            </p:nvGraphicFramePr>
            <p:xfrm>
              <a:off x="1043608" y="980728"/>
              <a:ext cx="6696743" cy="232829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24812"/>
                    <a:gridCol w="2365915"/>
                    <a:gridCol w="2406016"/>
                  </a:tblGrid>
                  <a:tr h="59601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3200" u="none" strike="noStrike" dirty="0" smtClean="0">
                              <a:effectLst/>
                            </a:rPr>
                            <a:t>X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350" marR="6350" marT="6350" marB="0" anchor="b">
                        <a:blipFill rotWithShape="1">
                          <a:blip r:embed="rId4"/>
                          <a:stretch>
                            <a:fillRect l="-81443" t="-4082" r="-101804" b="-32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350" marR="6350" marT="6350" marB="0" anchor="b">
                        <a:blipFill rotWithShape="1">
                          <a:blip r:embed="rId4"/>
                          <a:stretch>
                            <a:fillRect l="-178228" t="-4082" b="-325510"/>
                          </a:stretch>
                        </a:blipFill>
                      </a:tcPr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-1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2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0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0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>
                              <a:effectLst/>
                            </a:rPr>
                            <a:t>3</a:t>
                          </a:r>
                          <a:endParaRPr lang="el-GR" sz="2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>
                              <a:effectLst/>
                            </a:rPr>
                            <a:t> </a:t>
                          </a:r>
                          <a:endParaRPr lang="el-GR" sz="2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u="none" strike="noStrike" dirty="0" smtClean="0">
                              <a:effectLst/>
                            </a:rPr>
                            <a:t>Σύνολο</a:t>
                          </a:r>
                          <a:r>
                            <a:rPr lang="el-GR" sz="2800" b="1" u="none" strike="noStrike" dirty="0">
                              <a:effectLst/>
                            </a:rPr>
                            <a:t> </a:t>
                          </a:r>
                          <a:endParaRPr lang="el-GR" sz="2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l-GR" sz="2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11931748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r>
                  <a:rPr lang="en-US" dirty="0" smtClean="0"/>
                  <a:t>To </a:t>
                </a:r>
                <a:r>
                  <a:rPr lang="el-GR" dirty="0"/>
                  <a:t>μέγεθος του δείγματος είναι </a:t>
                </a:r>
                <a:r>
                  <a:rPr lang="en-US" dirty="0"/>
                  <a:t>n</a:t>
                </a:r>
                <a:r>
                  <a:rPr lang="el-GR" dirty="0" smtClean="0"/>
                  <a:t>=3.</a:t>
                </a:r>
                <a:endParaRPr lang="el-GR" dirty="0"/>
              </a:p>
              <a:p>
                <a:r>
                  <a:rPr lang="en-US" dirty="0"/>
                  <a:t>H </a:t>
                </a:r>
                <a:r>
                  <a:rPr lang="el-GR" dirty="0"/>
                  <a:t>κριτική τιμή της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l-GR" dirty="0"/>
                  <a:t> κατανομής είναι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l-G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r>
                      <a:rPr lang="el-GR" b="0" i="1" smtClean="0">
                        <a:latin typeface="Cambria Math"/>
                      </a:rPr>
                      <m:t>4</m:t>
                    </m:r>
                    <m:r>
                      <a:rPr lang="el-GR" i="1">
                        <a:latin typeface="Cambria Math"/>
                      </a:rPr>
                      <m:t>,3</m:t>
                    </m:r>
                  </m:oMath>
                </a14:m>
                <a:r>
                  <a:rPr lang="el-GR" dirty="0" smtClean="0"/>
                  <a:t>03</a:t>
                </a:r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l-GR" dirty="0"/>
                  <a:t>Κατόπιν τούτων το διάστημα εμπιστοσύνης είναι:</a:t>
                </a:r>
              </a:p>
              <a:p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2</m:t>
                    </m:r>
                    <m:r>
                      <a:rPr lang="el-GR" i="1">
                        <a:latin typeface="Cambria Math"/>
                      </a:rPr>
                      <m:t>−</m:t>
                    </m:r>
                    <m:r>
                      <a:rPr lang="el-GR" b="0" i="1" smtClean="0">
                        <a:latin typeface="Cambria Math"/>
                      </a:rPr>
                      <m:t>4</m:t>
                    </m:r>
                    <m:r>
                      <a:rPr lang="el-GR" i="1">
                        <a:latin typeface="Cambria Math"/>
                      </a:rPr>
                      <m:t>,303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l-GR" i="1">
                        <a:latin typeface="Cambria Math"/>
                      </a:rPr>
                      <m:t>&lt;</m:t>
                    </m:r>
                    <m:r>
                      <a:rPr lang="el-GR" i="1">
                        <a:latin typeface="Cambria Math"/>
                      </a:rPr>
                      <m:t>𝜇</m:t>
                    </m:r>
                    <m:r>
                      <a:rPr lang="el-GR" i="1">
                        <a:latin typeface="Cambria Math"/>
                      </a:rPr>
                      <m:t>&lt;2+4,303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467" t="-12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06686"/>
              </p:ext>
            </p:extLst>
          </p:nvPr>
        </p:nvGraphicFramePr>
        <p:xfrm>
          <a:off x="20284" y="1556790"/>
          <a:ext cx="9123718" cy="3312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7434"/>
                <a:gridCol w="1237714"/>
                <a:gridCol w="1237714"/>
                <a:gridCol w="1237714"/>
                <a:gridCol w="1301380"/>
                <a:gridCol w="1174048"/>
                <a:gridCol w="1237714"/>
              </a:tblGrid>
              <a:tr h="8815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Επίπεδο εμπιστοσύνης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0,800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0,900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0,950</a:t>
                      </a:r>
                      <a:endParaRPr lang="el-G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0,980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0,990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4861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Μονόπλευρος 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0,1000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0,0500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0,0250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0,0050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4861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Δίπλευρος 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0,2000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0,1000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0,0500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0,0200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4861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Βαθμοί ελευθερίας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3,078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6,314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12,706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31,820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63,657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48615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l-G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1,886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2,920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4,303</a:t>
                      </a:r>
                      <a:endParaRPr lang="el-G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6,965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9,925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48615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3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1,638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2,353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3,182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4,541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5,841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23095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Όσο μεγαλύτερο το δείγμα τόσο μεγαλύτερη η προσέγγιση του μέσου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του πληθυσμού.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Όμως, προσέξτε ότι το μέγεθος του δείγματος είναι στον παρονομαστή του τυπικού σφάλματος σε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τετραγωνική ρίζα.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Έστω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n=25</a:t>
            </a:r>
          </a:p>
          <a:p>
            <a:pPr algn="just" eaLnBrk="1" hangingPunct="1"/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ενώ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n=100</a:t>
            </a:r>
          </a:p>
          <a:p>
            <a:pPr algn="just" eaLnBrk="1" hangingPunct="1"/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Δηλαδή, χρειάστηκε να </a:t>
            </a:r>
            <a:r>
              <a:rPr lang="el-GR" sz="2800" b="1" dirty="0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τετραπλασιάσουμε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το δείγμα για να </a:t>
            </a:r>
            <a:r>
              <a:rPr lang="el-GR" sz="2800" b="1" dirty="0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διπλασιάσουμε την ακρίβεια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, </a:t>
            </a: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να </a:t>
            </a:r>
            <a:r>
              <a:rPr lang="el-GR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μειώσουμε το </a:t>
            </a:r>
            <a:r>
              <a:rPr lang="el-GR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τυπικό σφάλμα. </a:t>
            </a:r>
            <a:endParaRPr lang="en-US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286000" y="2643188"/>
          <a:ext cx="53038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Έγγραφο" r:id="rId5" imgW="5321584" imgH="1071707" progId="Word.Document.12">
                  <p:embed/>
                </p:oleObj>
              </mc:Choice>
              <mc:Fallback>
                <p:oleObj name="Έγγραφο" r:id="rId5" imgW="5321584" imgH="1071707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43188"/>
                        <a:ext cx="530383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43125" y="3714750"/>
          <a:ext cx="52879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Έγγραφο" r:id="rId8" imgW="5306427" imgH="1071707" progId="Word.Document.12">
                  <p:embed/>
                </p:oleObj>
              </mc:Choice>
              <mc:Fallback>
                <p:oleObj name="Έγγραφο" r:id="rId8" imgW="5306427" imgH="1071707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3714750"/>
                        <a:ext cx="5287963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just" eaLnBrk="1" hangingPunct="1"/>
            <a:r>
              <a:rPr lang="en-US" smtClean="0">
                <a:latin typeface="Tahoma" pitchFamily="34" charset="0"/>
                <a:cs typeface="Tahoma" pitchFamily="34" charset="0"/>
              </a:rPr>
              <a:t>H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διακύμανση του δειγματικού μέσου γίνεται όλο και μικρότερη όσο μεγαλώνει το δείγμα</a:t>
            </a:r>
          </a:p>
          <a:p>
            <a:pPr algn="just" eaLnBrk="1" hangingPunct="1"/>
            <a:endParaRPr lang="el-GR" smtClean="0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8938"/>
            <a:ext cx="91440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l-GR" sz="2800">
                <a:latin typeface="Tahoma" pitchFamily="34" charset="0"/>
                <a:cs typeface="Tahoma" pitchFamily="34" charset="0"/>
              </a:rPr>
              <a:t>Όσο μικρότερη είναι η δειγματική διακύμανση </a:t>
            </a:r>
          </a:p>
          <a:p>
            <a:pPr marL="800100" lvl="1" indent="-342900" algn="just">
              <a:spcBef>
                <a:spcPct val="20000"/>
              </a:spcBef>
              <a:buFontTx/>
              <a:buChar char="•"/>
            </a:pPr>
            <a:r>
              <a:rPr lang="el-GR" sz="2800" b="1">
                <a:latin typeface="Tahoma" pitchFamily="34" charset="0"/>
                <a:cs typeface="Tahoma" pitchFamily="34" charset="0"/>
              </a:rPr>
              <a:t>τόσο μικρότερη θα είναι και η πιθανότητα να βρεθούμε μακριά από τον πραγματικό μέσο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4429125" y="6072188"/>
            <a:ext cx="34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6308725" y="6289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643063" y="6286500"/>
          <a:ext cx="3111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Εξίσωση" r:id="rId5" imgW="177480" imgH="203040" progId="Equation.3">
                  <p:embed/>
                </p:oleObj>
              </mc:Choice>
              <mc:Fallback>
                <p:oleObj name="Εξίσωση" r:id="rId5" imgW="1774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6286500"/>
                        <a:ext cx="31115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3214688" y="6286500"/>
          <a:ext cx="3111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Εξίσωση" r:id="rId7" imgW="177480" imgH="203040" progId="Equation.3">
                  <p:embed/>
                </p:oleObj>
              </mc:Choice>
              <mc:Fallback>
                <p:oleObj name="Εξίσωση" r:id="rId7" imgW="1774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6286500"/>
                        <a:ext cx="31115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0" y="3000375"/>
            <a:ext cx="36433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Στην κατανομή με τη μεγάλη διακύμανση υπάρχουν δειγματικοί μέσοι που απέχουν περισσότερο από την πραγματική παράμετρο</a:t>
            </a:r>
          </a:p>
        </p:txBody>
      </p:sp>
      <p:sp>
        <p:nvSpPr>
          <p:cNvPr id="4106" name="Line 11"/>
          <p:cNvSpPr>
            <a:spLocks noChangeShapeType="1"/>
          </p:cNvSpPr>
          <p:nvPr/>
        </p:nvSpPr>
        <p:spPr bwMode="auto">
          <a:xfrm flipH="1">
            <a:off x="1785938" y="4786313"/>
            <a:ext cx="152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Σε πολλές έρευνες η </a:t>
            </a:r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αύξηση του μεγέθους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του δείγματος είναι είτε </a:t>
            </a:r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πολύ δαπανηρή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υπόθεση ή ακόμα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και </a:t>
            </a:r>
            <a:r>
              <a:rPr lang="el-GR" sz="2800" b="1" smtClean="0">
                <a:latin typeface="Tahoma" pitchFamily="34" charset="0"/>
                <a:cs typeface="Tahoma" pitchFamily="34" charset="0"/>
              </a:rPr>
              <a:t>αδύνατη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Γιατί οι εταιρείες δημοσκοπήσεων δεν αυξάνουν το μέγεθος του δείγματος; </a:t>
            </a: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Μα γιατί εάν η απόσταση των κομμάτων είναι 1%, </a:t>
            </a:r>
          </a:p>
          <a:p>
            <a:pPr lvl="2"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τότε θα πρέπει να κατεβεί το τυπικό σφάλμα πολύ κάτω από 1% για να είναι τα αποτελέσματα που δίνει το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γκάλοπ αξιοποιήσιμα.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lvl="2"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Για να μικραίνει όμως τόσο πολύ το τυπικό σφάλμα θα πρέπει να αυξηθεί το μέγεθος του δείγματος τόσο πολύ που καθίσταται απαγορευτικό από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πλευράς κόστους.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3 - Δεξιό βέλος"/>
          <p:cNvSpPr/>
          <p:nvPr/>
        </p:nvSpPr>
        <p:spPr>
          <a:xfrm>
            <a:off x="7572375" y="614362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Παράδειγμα: Έστω ότι </a:t>
            </a: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ο πληθυσμός Α είναι </a:t>
            </a:r>
            <a:r>
              <a:rPr lang="el-GR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όλοι οι εισακτέοι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στην Ανώτατη εκπαίδευση για το έτος 2012 και </a:t>
            </a: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ο πληθυσμός Β είναι οι </a:t>
            </a:r>
            <a:r>
              <a:rPr lang="el-GR" b="1" dirty="0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εισακτέοι στην Ιατρική Σχολή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Αθηνών την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ίδια χρονιά. 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Αναζητούμε το μέσο όρο της βαθμολογίας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και παίρνουμε ένα δείγμα από τον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κάθε πληθυσμό.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Η μεταβλητότητα στους δύο πληθυσμούς είναι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πολύ διαφορετική.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Στον πληθυσμό Α η τυπική απόκλιση μπορεί να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είναι 4.000 ή 5.000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μονάδες, </a:t>
            </a: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ενώ στον πληθυσμό Β, εάν υποθέσουμε ότι η βάση εισαγωγής στην Ιατρική Αθηνών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είναι 19.500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η τυπική απόκλιση είναι κάπου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150 μονάδες. 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17055</TotalTime>
  <Words>3526</Words>
  <Application>Microsoft Office PowerPoint</Application>
  <PresentationFormat>Προβολή στην οθόνη (4:3)</PresentationFormat>
  <Paragraphs>693</Paragraphs>
  <Slides>58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4</vt:i4>
      </vt:variant>
      <vt:variant>
        <vt:lpstr>Τίτλοι διαφανειών</vt:lpstr>
      </vt:variant>
      <vt:variant>
        <vt:i4>58</vt:i4>
      </vt:variant>
    </vt:vector>
  </HeadingPairs>
  <TitlesOfParts>
    <vt:vector size="63" baseType="lpstr">
      <vt:lpstr>Προεπιλεγμένη σχεδίαση</vt:lpstr>
      <vt:lpstr>Έγγραφο</vt:lpstr>
      <vt:lpstr>Εξίσωση</vt:lpstr>
      <vt:lpstr>Microsoft Equation 3.0</vt:lpstr>
      <vt:lpstr>Worksheet</vt:lpstr>
      <vt:lpstr>Στατιστική Επαγωγή</vt:lpstr>
      <vt:lpstr>Παρουσίαση του PowerPoint</vt:lpstr>
      <vt:lpstr>Κατανομή Δειγματοληψίας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ΤΟ ΚΕΝΤΡΙΚΟ ΟΡΙΑΚΟ ΘΕΩΡΗΜΑ </vt:lpstr>
      <vt:lpstr>ΤΟ ΚΕΝΤΡΙΚΟ ΟΡΙΑΚΟ ΘΕΩΡΗΜΑ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Διάστημα Εμπιστοσύνης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sn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ΝΙΚΟΣ</dc:creator>
  <cp:lastModifiedBy>admin</cp:lastModifiedBy>
  <cp:revision>152</cp:revision>
  <dcterms:created xsi:type="dcterms:W3CDTF">2002-09-05T15:59:15Z</dcterms:created>
  <dcterms:modified xsi:type="dcterms:W3CDTF">2019-04-08T12:14:14Z</dcterms:modified>
</cp:coreProperties>
</file>