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94"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 id="274" r:id="rId18"/>
    <p:sldId id="278" r:id="rId19"/>
    <p:sldId id="279" r:id="rId20"/>
    <p:sldId id="280" r:id="rId21"/>
    <p:sldId id="281" r:id="rId22"/>
    <p:sldId id="282" r:id="rId23"/>
    <p:sldId id="283" r:id="rId24"/>
    <p:sldId id="284" r:id="rId25"/>
    <p:sldId id="285" r:id="rId26"/>
    <p:sldId id="286" r:id="rId27"/>
    <p:sldId id="287" r:id="rId28"/>
    <p:sldId id="288" r:id="rId29"/>
    <p:sldId id="289" r:id="rId30"/>
    <p:sldId id="290" r:id="rId31"/>
    <p:sldId id="291" r:id="rId32"/>
    <p:sldId id="292" r:id="rId33"/>
    <p:sldId id="293" r:id="rId34"/>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20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7" name="6 - Στρογγύλεμα διαγώνιας γωνίας του ορθογωνίου"/>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 Τίτλος"/>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l-GR" smtClean="0"/>
              <a:t>Kλικ για επεξεργασία του τίτλου</a:t>
            </a:r>
            <a:endParaRPr kumimoji="0" lang="en-US"/>
          </a:p>
        </p:txBody>
      </p:sp>
      <p:sp>
        <p:nvSpPr>
          <p:cNvPr id="9" name="8 - Υπότιτλος"/>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Κάντε κλικ για να επεξεργαστείτε τον υπότιτλο του υποδείγματος</a:t>
            </a:r>
            <a:endParaRPr kumimoji="0" lang="en-US"/>
          </a:p>
        </p:txBody>
      </p:sp>
      <p:sp>
        <p:nvSpPr>
          <p:cNvPr id="10" name="9 - Θέση ημερομηνίας"/>
          <p:cNvSpPr>
            <a:spLocks noGrp="1"/>
          </p:cNvSpPr>
          <p:nvPr>
            <p:ph type="dt" sz="half" idx="10"/>
          </p:nvPr>
        </p:nvSpPr>
        <p:spPr>
          <a:xfrm>
            <a:off x="5562600" y="6509004"/>
            <a:ext cx="3002280" cy="274320"/>
          </a:xfrm>
        </p:spPr>
        <p:txBody>
          <a:bodyPr vert="horz" rtlCol="0"/>
          <a:lstStyle>
            <a:extLst/>
          </a:lstStyle>
          <a:p>
            <a:fld id="{D92640A2-162F-41F3-8411-05D4CBAD59A8}" type="datetimeFigureOut">
              <a:rPr lang="el-GR" smtClean="0"/>
              <a:pPr/>
              <a:t>22/5/2020</a:t>
            </a:fld>
            <a:endParaRPr lang="el-GR"/>
          </a:p>
        </p:txBody>
      </p:sp>
      <p:sp>
        <p:nvSpPr>
          <p:cNvPr id="11" name="10 - Θέση αριθμού διαφάνειας"/>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957059E1-E481-4AF2-B3A1-0E831E74F2B4}" type="slidenum">
              <a:rPr lang="el-GR" smtClean="0"/>
              <a:pPr/>
              <a:t>‹#›</a:t>
            </a:fld>
            <a:endParaRPr lang="el-GR"/>
          </a:p>
        </p:txBody>
      </p:sp>
      <p:sp>
        <p:nvSpPr>
          <p:cNvPr id="12" name="11 - Θέση υποσέλιδου"/>
          <p:cNvSpPr>
            <a:spLocks noGrp="1"/>
          </p:cNvSpPr>
          <p:nvPr>
            <p:ph type="ftr" sz="quarter" idx="12"/>
          </p:nvPr>
        </p:nvSpPr>
        <p:spPr>
          <a:xfrm>
            <a:off x="1600200" y="6509004"/>
            <a:ext cx="3907464" cy="274320"/>
          </a:xfrm>
        </p:spPr>
        <p:txBody>
          <a:bodyPr vert="horz" rtlCol="0"/>
          <a:lstStyle>
            <a:extLst/>
          </a:lstStyle>
          <a:p>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D92640A2-162F-41F3-8411-05D4CBAD59A8}" type="datetimeFigureOut">
              <a:rPr lang="el-GR" smtClean="0"/>
              <a:pPr/>
              <a:t>22/5/2020</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957059E1-E481-4AF2-B3A1-0E831E74F2B4}"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lvl1pPr algn="l">
              <a:defRPr/>
            </a:lvl1pPr>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D92640A2-162F-41F3-8411-05D4CBAD59A8}" type="datetimeFigureOut">
              <a:rPr lang="el-GR" smtClean="0"/>
              <a:pPr/>
              <a:t>22/5/2020</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957059E1-E481-4AF2-B3A1-0E831E74F2B4}"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7" name="6 - Ορθογώνιο"/>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D92640A2-162F-41F3-8411-05D4CBAD59A8}" type="datetimeFigureOut">
              <a:rPr lang="el-GR" smtClean="0"/>
              <a:pPr/>
              <a:t>22/5/2020</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957059E1-E481-4AF2-B3A1-0E831E74F2B4}"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7" name="6 - Ορθογώνιο"/>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Τίτλος"/>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Kλικ για επεξεργασία των στυλ του υποδείγματος</a:t>
            </a:r>
          </a:p>
        </p:txBody>
      </p:sp>
      <p:sp>
        <p:nvSpPr>
          <p:cNvPr id="8" name="7 - Θέση ημερομηνίας"/>
          <p:cNvSpPr>
            <a:spLocks noGrp="1"/>
          </p:cNvSpPr>
          <p:nvPr>
            <p:ph type="dt" sz="half" idx="10"/>
          </p:nvPr>
        </p:nvSpPr>
        <p:spPr>
          <a:xfrm>
            <a:off x="5562600" y="6513670"/>
            <a:ext cx="3002280" cy="274320"/>
          </a:xfrm>
        </p:spPr>
        <p:txBody>
          <a:bodyPr vert="horz" rtlCol="0"/>
          <a:lstStyle>
            <a:extLst/>
          </a:lstStyle>
          <a:p>
            <a:fld id="{D92640A2-162F-41F3-8411-05D4CBAD59A8}" type="datetimeFigureOut">
              <a:rPr lang="el-GR" smtClean="0"/>
              <a:pPr/>
              <a:t>22/5/2020</a:t>
            </a:fld>
            <a:endParaRPr lang="el-GR"/>
          </a:p>
        </p:txBody>
      </p:sp>
      <p:sp>
        <p:nvSpPr>
          <p:cNvPr id="9" name="8 - Θέση αριθμού διαφάνειας"/>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957059E1-E481-4AF2-B3A1-0E831E74F2B4}" type="slidenum">
              <a:rPr lang="el-GR" smtClean="0"/>
              <a:pPr/>
              <a:t>‹#›</a:t>
            </a:fld>
            <a:endParaRPr lang="el-GR"/>
          </a:p>
        </p:txBody>
      </p:sp>
      <p:sp>
        <p:nvSpPr>
          <p:cNvPr id="10" name="9 - Θέση υποσέλιδου"/>
          <p:cNvSpPr>
            <a:spLocks noGrp="1"/>
          </p:cNvSpPr>
          <p:nvPr>
            <p:ph type="ftr" sz="quarter" idx="12"/>
          </p:nvPr>
        </p:nvSpPr>
        <p:spPr>
          <a:xfrm>
            <a:off x="1600200" y="6513670"/>
            <a:ext cx="3907464" cy="274320"/>
          </a:xfrm>
        </p:spPr>
        <p:txBody>
          <a:bodyPr vert="horz" rtlCol="0"/>
          <a:lstStyle>
            <a:extLst/>
          </a:lstStyle>
          <a:p>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D92640A2-162F-41F3-8411-05D4CBAD59A8}" type="datetimeFigureOut">
              <a:rPr lang="el-GR" smtClean="0"/>
              <a:pPr/>
              <a:t>22/5/2020</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a:xfrm>
            <a:off x="8641080" y="6514568"/>
            <a:ext cx="464288" cy="274320"/>
          </a:xfrm>
        </p:spPr>
        <p:txBody>
          <a:bodyPr/>
          <a:lstStyle>
            <a:extLst/>
          </a:lstStyle>
          <a:p>
            <a:fld id="{957059E1-E481-4AF2-B3A1-0E831E74F2B4}" type="slidenum">
              <a:rPr lang="el-GR" smtClean="0"/>
              <a:pPr/>
              <a:t>‹#›</a:t>
            </a:fld>
            <a:endParaRPr lang="el-GR"/>
          </a:p>
        </p:txBody>
      </p:sp>
      <p:sp>
        <p:nvSpPr>
          <p:cNvPr id="10" name="9 - Ορθογώνιο"/>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9 - Ορθογώνιο"/>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10 - Ορθογώνιο"/>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1 - Τίτλος"/>
          <p:cNvSpPr>
            <a:spLocks noGrp="1"/>
          </p:cNvSpPr>
          <p:nvPr>
            <p:ph type="title"/>
          </p:nvPr>
        </p:nvSpPr>
        <p:spPr>
          <a:xfrm>
            <a:off x="457200" y="251948"/>
            <a:ext cx="8229600" cy="1143000"/>
          </a:xfrm>
        </p:spPr>
        <p:txBody>
          <a:bodyPr anchor="b"/>
          <a:lstStyle>
            <a:lvl1pPr>
              <a:defRPr/>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extLst/>
          </a:lstStyle>
          <a:p>
            <a:fld id="{D92640A2-162F-41F3-8411-05D4CBAD59A8}" type="datetimeFigureOut">
              <a:rPr lang="el-GR" smtClean="0"/>
              <a:pPr/>
              <a:t>22/5/2020</a:t>
            </a:fld>
            <a:endParaRPr lang="el-GR"/>
          </a:p>
        </p:txBody>
      </p:sp>
      <p:sp>
        <p:nvSpPr>
          <p:cNvPr id="8" name="7 - Θέση υποσέλιδου"/>
          <p:cNvSpPr>
            <a:spLocks noGrp="1"/>
          </p:cNvSpPr>
          <p:nvPr>
            <p:ph type="ftr" sz="quarter" idx="11"/>
          </p:nvPr>
        </p:nvSpPr>
        <p:spPr/>
        <p:txBody>
          <a:bodyPr/>
          <a:lstStyle>
            <a:extLst/>
          </a:lstStyle>
          <a:p>
            <a:endParaRPr lang="el-GR"/>
          </a:p>
        </p:txBody>
      </p:sp>
      <p:sp>
        <p:nvSpPr>
          <p:cNvPr id="9" name="8 - Θέση αριθμού διαφάνειας"/>
          <p:cNvSpPr>
            <a:spLocks noGrp="1"/>
          </p:cNvSpPr>
          <p:nvPr>
            <p:ph type="sldNum" sz="quarter" idx="12"/>
          </p:nvPr>
        </p:nvSpPr>
        <p:spPr>
          <a:xfrm>
            <a:off x="8641080" y="6514568"/>
            <a:ext cx="464288" cy="274320"/>
          </a:xfrm>
        </p:spPr>
        <p:txBody>
          <a:bodyPr/>
          <a:lstStyle>
            <a:extLst/>
          </a:lstStyle>
          <a:p>
            <a:fld id="{957059E1-E481-4AF2-B3A1-0E831E74F2B4}"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53218"/>
            <a:ext cx="8229600" cy="1143000"/>
          </a:xfrm>
        </p:spPr>
        <p:txBody>
          <a:bodyPr/>
          <a:lstStyle>
            <a:extLst/>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extLst/>
          </a:lstStyle>
          <a:p>
            <a:fld id="{D92640A2-162F-41F3-8411-05D4CBAD59A8}" type="datetimeFigureOut">
              <a:rPr lang="el-GR" smtClean="0"/>
              <a:pPr/>
              <a:t>22/5/2020</a:t>
            </a:fld>
            <a:endParaRPr lang="el-GR"/>
          </a:p>
        </p:txBody>
      </p:sp>
      <p:sp>
        <p:nvSpPr>
          <p:cNvPr id="4" name="3 - Θέση υποσέλιδου"/>
          <p:cNvSpPr>
            <a:spLocks noGrp="1"/>
          </p:cNvSpPr>
          <p:nvPr>
            <p:ph type="ftr" sz="quarter" idx="11"/>
          </p:nvPr>
        </p:nvSpPr>
        <p:spPr/>
        <p:txBody>
          <a:bodyPr/>
          <a:lstStyle>
            <a:extLst/>
          </a:lstStyle>
          <a:p>
            <a:endParaRPr lang="el-GR"/>
          </a:p>
        </p:txBody>
      </p:sp>
      <p:sp>
        <p:nvSpPr>
          <p:cNvPr id="5" name="4 - Θέση αριθμού διαφάνειας"/>
          <p:cNvSpPr>
            <a:spLocks noGrp="1"/>
          </p:cNvSpPr>
          <p:nvPr>
            <p:ph type="sldNum" sz="quarter" idx="12"/>
          </p:nvPr>
        </p:nvSpPr>
        <p:spPr/>
        <p:txBody>
          <a:bodyPr/>
          <a:lstStyle>
            <a:extLst/>
          </a:lstStyle>
          <a:p>
            <a:fld id="{957059E1-E481-4AF2-B3A1-0E831E74F2B4}" type="slidenum">
              <a:rPr lang="el-GR" smtClean="0"/>
              <a:pPr/>
              <a:t>‹#›</a:t>
            </a:fld>
            <a:endParaRPr lang="el-GR"/>
          </a:p>
        </p:txBody>
      </p:sp>
      <p:sp>
        <p:nvSpPr>
          <p:cNvPr id="7" name="6 - Ορθογώνιο"/>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extLst/>
          </a:lstStyle>
          <a:p>
            <a:fld id="{D92640A2-162F-41F3-8411-05D4CBAD59A8}" type="datetimeFigureOut">
              <a:rPr lang="el-GR" smtClean="0"/>
              <a:pPr/>
              <a:t>22/5/2020</a:t>
            </a:fld>
            <a:endParaRPr lang="el-GR"/>
          </a:p>
        </p:txBody>
      </p:sp>
      <p:sp>
        <p:nvSpPr>
          <p:cNvPr id="3" name="2 - Θέση υποσέλιδου"/>
          <p:cNvSpPr>
            <a:spLocks noGrp="1"/>
          </p:cNvSpPr>
          <p:nvPr>
            <p:ph type="ftr" sz="quarter" idx="11"/>
          </p:nvPr>
        </p:nvSpPr>
        <p:spPr/>
        <p:txBody>
          <a:bodyPr/>
          <a:lstStyle>
            <a:extLst/>
          </a:lstStyle>
          <a:p>
            <a:endParaRPr lang="el-GR"/>
          </a:p>
        </p:txBody>
      </p:sp>
      <p:sp>
        <p:nvSpPr>
          <p:cNvPr id="4" name="3 - Θέση αριθμού διαφάνειας"/>
          <p:cNvSpPr>
            <a:spLocks noGrp="1"/>
          </p:cNvSpPr>
          <p:nvPr>
            <p:ph type="sldNum" sz="quarter" idx="12"/>
          </p:nvPr>
        </p:nvSpPr>
        <p:spPr/>
        <p:txBody>
          <a:bodyPr/>
          <a:lstStyle>
            <a:extLst/>
          </a:lstStyle>
          <a:p>
            <a:fld id="{957059E1-E481-4AF2-B3A1-0E831E74F2B4}"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8" name="7 - Ορθογώνιο"/>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Τίτλος"/>
          <p:cNvSpPr>
            <a:spLocks noGrp="1"/>
          </p:cNvSpPr>
          <p:nvPr>
            <p:ph type="title"/>
          </p:nvPr>
        </p:nvSpPr>
        <p:spPr>
          <a:xfrm>
            <a:off x="4963136" y="304800"/>
            <a:ext cx="3931920" cy="762000"/>
          </a:xfrm>
        </p:spPr>
        <p:txBody>
          <a:bodyPr anchor="b"/>
          <a:lstStyle>
            <a:lvl1pPr marL="0" algn="r">
              <a:buNone/>
              <a:defRPr sz="2000" b="1"/>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9" name="8 - Θέση ημερομηνίας"/>
          <p:cNvSpPr>
            <a:spLocks noGrp="1"/>
          </p:cNvSpPr>
          <p:nvPr>
            <p:ph type="dt" sz="half" idx="10"/>
          </p:nvPr>
        </p:nvSpPr>
        <p:spPr>
          <a:xfrm>
            <a:off x="5562600" y="6513670"/>
            <a:ext cx="3002280" cy="274320"/>
          </a:xfrm>
        </p:spPr>
        <p:txBody>
          <a:bodyPr vert="horz" rtlCol="0"/>
          <a:lstStyle>
            <a:extLst/>
          </a:lstStyle>
          <a:p>
            <a:fld id="{D92640A2-162F-41F3-8411-05D4CBAD59A8}" type="datetimeFigureOut">
              <a:rPr lang="el-GR" smtClean="0"/>
              <a:pPr/>
              <a:t>22/5/2020</a:t>
            </a:fld>
            <a:endParaRPr lang="el-GR"/>
          </a:p>
        </p:txBody>
      </p:sp>
      <p:sp>
        <p:nvSpPr>
          <p:cNvPr id="10" name="9 - Θέση αριθμού διαφάνειας"/>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957059E1-E481-4AF2-B3A1-0E831E74F2B4}" type="slidenum">
              <a:rPr lang="el-GR" smtClean="0"/>
              <a:pPr/>
              <a:t>‹#›</a:t>
            </a:fld>
            <a:endParaRPr lang="el-GR"/>
          </a:p>
        </p:txBody>
      </p:sp>
      <p:sp>
        <p:nvSpPr>
          <p:cNvPr id="11" name="10 - Θέση υποσέλιδου"/>
          <p:cNvSpPr>
            <a:spLocks noGrp="1"/>
          </p:cNvSpPr>
          <p:nvPr>
            <p:ph type="ftr" sz="quarter" idx="12"/>
          </p:nvPr>
        </p:nvSpPr>
        <p:spPr>
          <a:xfrm>
            <a:off x="1600200" y="6513670"/>
            <a:ext cx="3907464" cy="274320"/>
          </a:xfrm>
        </p:spPr>
        <p:txBody>
          <a:bodyPr vert="horz" rtlCol="0"/>
          <a:lstStyle>
            <a:extLst/>
          </a:lstStyle>
          <a:p>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3040443" y="4724400"/>
            <a:ext cx="5486400" cy="664536"/>
          </a:xfrm>
        </p:spPr>
        <p:txBody>
          <a:bodyPr anchor="b"/>
          <a:lstStyle>
            <a:lvl1pPr marL="0" algn="r">
              <a:buNone/>
              <a:defRPr sz="2000" b="1"/>
            </a:lvl1pPr>
            <a:extLst/>
          </a:lstStyle>
          <a:p>
            <a:r>
              <a:rPr kumimoji="0" lang="el-GR" smtClean="0"/>
              <a:t>Kλικ για επεξεργασία του τίτλου</a:t>
            </a:r>
            <a:endParaRPr kumimoji="0" lang="en-US"/>
          </a:p>
        </p:txBody>
      </p:sp>
      <p:sp>
        <p:nvSpPr>
          <p:cNvPr id="4" name="3 - Θέση κειμένου"/>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l-GR" smtClean="0"/>
              <a:t>Kλικ για επεξεργασία των στυλ του υποδείγματος</a:t>
            </a:r>
          </a:p>
        </p:txBody>
      </p:sp>
      <p:sp>
        <p:nvSpPr>
          <p:cNvPr id="13" name="12 - Θέση εικόνας"/>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l-GR" smtClean="0">
                <a:solidFill>
                  <a:schemeClr val="lt1"/>
                </a:solidFill>
                <a:latin typeface="+mn-lt"/>
                <a:ea typeface="+mn-ea"/>
                <a:cs typeface="+mn-cs"/>
              </a:rPr>
              <a:t>Κάντε κλικ στο εικονίδιο για να προσθέσετε μια εικόνα</a:t>
            </a:r>
            <a:endParaRPr kumimoji="0" lang="en-US" dirty="0">
              <a:solidFill>
                <a:schemeClr val="lt1"/>
              </a:solidFill>
              <a:latin typeface="+mn-lt"/>
              <a:ea typeface="+mn-ea"/>
              <a:cs typeface="+mn-cs"/>
            </a:endParaRPr>
          </a:p>
        </p:txBody>
      </p:sp>
      <p:sp>
        <p:nvSpPr>
          <p:cNvPr id="8" name="7 - Θέση ημερομηνίας"/>
          <p:cNvSpPr>
            <a:spLocks noGrp="1"/>
          </p:cNvSpPr>
          <p:nvPr>
            <p:ph type="dt" sz="half" idx="10"/>
          </p:nvPr>
        </p:nvSpPr>
        <p:spPr>
          <a:xfrm>
            <a:off x="5562600" y="6509004"/>
            <a:ext cx="3002280" cy="274320"/>
          </a:xfrm>
        </p:spPr>
        <p:txBody>
          <a:bodyPr vert="horz" rtlCol="0"/>
          <a:lstStyle>
            <a:extLst/>
          </a:lstStyle>
          <a:p>
            <a:fld id="{D92640A2-162F-41F3-8411-05D4CBAD59A8}" type="datetimeFigureOut">
              <a:rPr lang="el-GR" smtClean="0"/>
              <a:pPr/>
              <a:t>22/5/2020</a:t>
            </a:fld>
            <a:endParaRPr lang="el-GR"/>
          </a:p>
        </p:txBody>
      </p:sp>
      <p:sp>
        <p:nvSpPr>
          <p:cNvPr id="9" name="8 - Θέση αριθμού διαφάνειας"/>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957059E1-E481-4AF2-B3A1-0E831E74F2B4}" type="slidenum">
              <a:rPr lang="el-GR" smtClean="0"/>
              <a:pPr/>
              <a:t>‹#›</a:t>
            </a:fld>
            <a:endParaRPr lang="el-GR"/>
          </a:p>
        </p:txBody>
      </p:sp>
      <p:sp>
        <p:nvSpPr>
          <p:cNvPr id="10" name="9 - Θέση υποσέλιδου"/>
          <p:cNvSpPr>
            <a:spLocks noGrp="1"/>
          </p:cNvSpPr>
          <p:nvPr>
            <p:ph type="ftr" sz="quarter" idx="12"/>
          </p:nvPr>
        </p:nvSpPr>
        <p:spPr>
          <a:xfrm>
            <a:off x="1600200" y="6509004"/>
            <a:ext cx="3907464" cy="274320"/>
          </a:xfrm>
        </p:spPr>
        <p:txBody>
          <a:bodyPr vert="horz" rtlCol="0"/>
          <a:lstStyle>
            <a:extLst/>
          </a:lstStyle>
          <a:p>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7" name="6 - Στρογγύλεμα διαγώνιας γωνίας του ορθογωνίου"/>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2 - Θέση υποσέλιδου"/>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el-GR"/>
          </a:p>
        </p:txBody>
      </p:sp>
      <p:sp>
        <p:nvSpPr>
          <p:cNvPr id="14" name="13 - Θέση ημερομηνίας"/>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D92640A2-162F-41F3-8411-05D4CBAD59A8}" type="datetimeFigureOut">
              <a:rPr lang="el-GR" smtClean="0"/>
              <a:pPr/>
              <a:t>22/5/2020</a:t>
            </a:fld>
            <a:endParaRPr lang="el-GR"/>
          </a:p>
        </p:txBody>
      </p:sp>
      <p:sp>
        <p:nvSpPr>
          <p:cNvPr id="23" name="22 - Θέση αριθμού διαφάνειας"/>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957059E1-E481-4AF2-B3A1-0E831E74F2B4}" type="slidenum">
              <a:rPr lang="el-GR" smtClean="0"/>
              <a:pPr/>
              <a:t>‹#›</a:t>
            </a:fld>
            <a:endParaRPr lang="el-GR"/>
          </a:p>
        </p:txBody>
      </p:sp>
      <p:sp>
        <p:nvSpPr>
          <p:cNvPr id="22" name="21 - Θέση τίτλου"/>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p:txBody>
          <a:bodyPr>
            <a:normAutofit fontScale="90000"/>
          </a:bodyPr>
          <a:lstStyle/>
          <a:p>
            <a:r>
              <a:rPr lang="en-US" dirty="0" smtClean="0"/>
              <a:t/>
            </a:r>
            <a:br>
              <a:rPr lang="en-US" dirty="0" smtClean="0"/>
            </a:br>
            <a:r>
              <a:rPr lang="en-US" dirty="0" smtClean="0"/>
              <a:t/>
            </a:r>
            <a:br>
              <a:rPr lang="en-US" dirty="0" smtClean="0"/>
            </a:br>
            <a:r>
              <a:rPr lang="el-GR" dirty="0" smtClean="0"/>
              <a:t>ΤΟ ΕΠΙΧΕΙΡΗΜΑΤΙΚΟ ΣΧΕΔΙΟ</a:t>
            </a:r>
            <a:br>
              <a:rPr lang="el-GR" dirty="0" smtClean="0"/>
            </a:br>
            <a:r>
              <a:rPr lang="el-GR" dirty="0" smtClean="0"/>
              <a:t>ΣΥΝΟΠΤΙΚΑ</a:t>
            </a:r>
            <a:r>
              <a:rPr lang="el-GR" dirty="0" smtClean="0"/>
              <a:t/>
            </a:r>
            <a:br>
              <a:rPr lang="el-GR" dirty="0" smtClean="0"/>
            </a:br>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Σελίδα τίτλου</a:t>
            </a:r>
            <a:endParaRPr lang="el-GR" dirty="0"/>
          </a:p>
        </p:txBody>
      </p:sp>
      <p:sp>
        <p:nvSpPr>
          <p:cNvPr id="3" name="2 - Θέση περιεχομένου"/>
          <p:cNvSpPr>
            <a:spLocks noGrp="1"/>
          </p:cNvSpPr>
          <p:nvPr>
            <p:ph idx="1"/>
          </p:nvPr>
        </p:nvSpPr>
        <p:spPr/>
        <p:txBody>
          <a:bodyPr/>
          <a:lstStyle/>
          <a:p>
            <a:r>
              <a:rPr lang="el-GR" dirty="0" smtClean="0"/>
              <a:t>Όνομα της επιχείρησης, </a:t>
            </a:r>
          </a:p>
          <a:p>
            <a:r>
              <a:rPr lang="el-GR" dirty="0" smtClean="0"/>
              <a:t>όνομα υπεύθυνου, </a:t>
            </a:r>
          </a:p>
          <a:p>
            <a:r>
              <a:rPr lang="el-GR" dirty="0" smtClean="0"/>
              <a:t>διεύθυνση, </a:t>
            </a:r>
          </a:p>
          <a:p>
            <a:r>
              <a:rPr lang="el-GR" dirty="0" smtClean="0"/>
              <a:t>τηλέφωνα, </a:t>
            </a:r>
          </a:p>
          <a:p>
            <a:r>
              <a:rPr lang="el-GR" dirty="0" smtClean="0"/>
              <a:t>χρόνος εκπόνησης</a:t>
            </a:r>
          </a:p>
          <a:p>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Πίνακας περιεχομένων</a:t>
            </a:r>
            <a:endParaRPr lang="el-GR" dirty="0"/>
          </a:p>
        </p:txBody>
      </p:sp>
      <p:sp>
        <p:nvSpPr>
          <p:cNvPr id="3" name="2 - Θέση περιεχομένου"/>
          <p:cNvSpPr>
            <a:spLocks noGrp="1"/>
          </p:cNvSpPr>
          <p:nvPr>
            <p:ph idx="1"/>
          </p:nvPr>
        </p:nvSpPr>
        <p:spPr/>
        <p:txBody>
          <a:bodyPr/>
          <a:lstStyle/>
          <a:p>
            <a:endParaRPr lang="el-GR" dirty="0" smtClean="0"/>
          </a:p>
          <a:p>
            <a:r>
              <a:rPr lang="el-GR" dirty="0" smtClean="0"/>
              <a:t>Δίνει μια γρήγορη αναφορά  για τα βασικά τμήματα του επιχειρηματικού σχεδίου.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Συμπεράσματα – Σύνοψη </a:t>
            </a:r>
            <a:endParaRPr lang="el-GR" dirty="0"/>
          </a:p>
        </p:txBody>
      </p:sp>
      <p:sp>
        <p:nvSpPr>
          <p:cNvPr id="3" name="2 - Θέση περιεχομένου"/>
          <p:cNvSpPr>
            <a:spLocks noGrp="1"/>
          </p:cNvSpPr>
          <p:nvPr>
            <p:ph idx="1"/>
          </p:nvPr>
        </p:nvSpPr>
        <p:spPr>
          <a:xfrm>
            <a:off x="457200" y="1571612"/>
            <a:ext cx="8229600" cy="4857783"/>
          </a:xfrm>
        </p:spPr>
        <p:txBody>
          <a:bodyPr>
            <a:normAutofit fontScale="85000" lnSpcReduction="20000"/>
          </a:bodyPr>
          <a:lstStyle/>
          <a:p>
            <a:r>
              <a:rPr lang="el-GR" dirty="0" smtClean="0"/>
              <a:t>Το επιχειρηματικό σχέδιο πρέπει να αρχίζει με μια σύντομη σύνοψη (</a:t>
            </a:r>
            <a:r>
              <a:rPr lang="en-US" dirty="0" smtClean="0"/>
              <a:t>executive summary</a:t>
            </a:r>
            <a:r>
              <a:rPr lang="el-GR" dirty="0" smtClean="0"/>
              <a:t>)που να περιγράφει τα στοιχεία του σχεδίου, τα συμπεράσματα και τις προτάσεις που βέβαια θα αναλύονται στο κυρίως σώμα του σχεδίου. </a:t>
            </a:r>
          </a:p>
          <a:p>
            <a:r>
              <a:rPr lang="el-GR" dirty="0" smtClean="0"/>
              <a:t>Τη σύνοψη της μελέτης, παρότι βρίσκεται στις πρώτες σελίδες του σχεδίου την γράφουμε τελευταία και αφού έχουν ολοκληρωθεί τα αναλυτικά κεφάλαια. </a:t>
            </a:r>
          </a:p>
          <a:p>
            <a:r>
              <a:rPr lang="el-GR" dirty="0" smtClean="0"/>
              <a:t>Στην σύνοψη περιλαμβάνουμε με σαφήνεια και συντομία την εικόνα της επιχείρησης, το όραμά της και τα επί μέρους στοιχεία που συνηγορούν υπέρ της υλοποίησης του επιχειρηματικού μας σχεδίου</a:t>
            </a:r>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620688"/>
            <a:ext cx="8229600" cy="775848"/>
          </a:xfrm>
        </p:spPr>
        <p:txBody>
          <a:bodyPr>
            <a:normAutofit/>
          </a:bodyPr>
          <a:lstStyle/>
          <a:p>
            <a:r>
              <a:rPr lang="el-GR" sz="3600" b="1" dirty="0" smtClean="0"/>
              <a:t>Οι υψηλοί στόχοι της επιχείρησης</a:t>
            </a:r>
            <a:endParaRPr lang="el-GR" sz="3600" dirty="0"/>
          </a:p>
        </p:txBody>
      </p:sp>
      <p:sp>
        <p:nvSpPr>
          <p:cNvPr id="3" name="2 - Θέση περιεχομένου"/>
          <p:cNvSpPr>
            <a:spLocks noGrp="1"/>
          </p:cNvSpPr>
          <p:nvPr>
            <p:ph idx="1"/>
          </p:nvPr>
        </p:nvSpPr>
        <p:spPr>
          <a:xfrm>
            <a:off x="457200" y="1646236"/>
            <a:ext cx="8229600" cy="4807099"/>
          </a:xfrm>
        </p:spPr>
        <p:txBody>
          <a:bodyPr>
            <a:normAutofit lnSpcReduction="10000"/>
          </a:bodyPr>
          <a:lstStyle/>
          <a:p>
            <a:pPr>
              <a:buNone/>
            </a:pPr>
            <a:r>
              <a:rPr lang="el-GR" u="sng" dirty="0" smtClean="0"/>
              <a:t>Παρούσα κατάσταση :</a:t>
            </a:r>
            <a:endParaRPr lang="el-GR" dirty="0" smtClean="0"/>
          </a:p>
          <a:p>
            <a:r>
              <a:rPr lang="el-GR" dirty="0" smtClean="0"/>
              <a:t>Η παρούσα εικόνα της επιχείρησης </a:t>
            </a:r>
          </a:p>
          <a:p>
            <a:r>
              <a:rPr lang="el-GR" dirty="0" smtClean="0"/>
              <a:t>Το μάνατζμεντ της επιχείρησης</a:t>
            </a:r>
          </a:p>
          <a:p>
            <a:r>
              <a:rPr lang="el-GR" dirty="0" smtClean="0"/>
              <a:t>Προϊόντα και υπηρεσίες </a:t>
            </a:r>
          </a:p>
          <a:p>
            <a:r>
              <a:rPr lang="el-GR" dirty="0" smtClean="0"/>
              <a:t>Περιγραφή του περιβάλλοντος της αγοράς</a:t>
            </a:r>
          </a:p>
          <a:p>
            <a:r>
              <a:rPr lang="el-GR" dirty="0" smtClean="0"/>
              <a:t>Τιμολογιακή πολιτική και κερδοφορία</a:t>
            </a:r>
          </a:p>
          <a:p>
            <a:r>
              <a:rPr lang="el-GR" dirty="0" smtClean="0"/>
              <a:t>Πελάτες</a:t>
            </a:r>
          </a:p>
          <a:p>
            <a:r>
              <a:rPr lang="el-GR" dirty="0" smtClean="0"/>
              <a:t>Διανομή</a:t>
            </a:r>
          </a:p>
          <a:p>
            <a:r>
              <a:rPr lang="el-GR" dirty="0" smtClean="0"/>
              <a:t>Χρηματοοικονομική κατάσταση της επιχείρησης</a:t>
            </a:r>
          </a:p>
          <a:p>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u="sng" dirty="0" smtClean="0"/>
              <a:t>Οράματα και αποστολή</a:t>
            </a:r>
            <a:endParaRPr lang="el-GR" dirty="0"/>
          </a:p>
        </p:txBody>
      </p:sp>
      <p:sp>
        <p:nvSpPr>
          <p:cNvPr id="3" name="2 - Θέση περιεχομένου"/>
          <p:cNvSpPr>
            <a:spLocks noGrp="1"/>
          </p:cNvSpPr>
          <p:nvPr>
            <p:ph idx="1"/>
          </p:nvPr>
        </p:nvSpPr>
        <p:spPr/>
        <p:txBody>
          <a:bodyPr/>
          <a:lstStyle/>
          <a:p>
            <a:pPr>
              <a:buNone/>
            </a:pPr>
            <a:r>
              <a:rPr lang="el-GR" u="sng" dirty="0" smtClean="0"/>
              <a:t>Οράματα και αποστολή της επιχείρησης</a:t>
            </a:r>
            <a:r>
              <a:rPr lang="el-GR" dirty="0" smtClean="0"/>
              <a:t>:</a:t>
            </a:r>
          </a:p>
          <a:p>
            <a:r>
              <a:rPr lang="el-GR" dirty="0" smtClean="0"/>
              <a:t>περιγραφή οραμάτων</a:t>
            </a:r>
          </a:p>
          <a:p>
            <a:r>
              <a:rPr lang="el-GR" dirty="0" smtClean="0"/>
              <a:t>περιγραφή αποστολής</a:t>
            </a:r>
          </a:p>
          <a:p>
            <a:r>
              <a:rPr lang="el-GR" dirty="0" smtClean="0"/>
              <a:t>στόχοι ( για επιχείρηση, για προϊόντα, για την αγορά, για τις πωλήσεις, για τις λειτουργίες και τα χρηματοοικονομικά).</a:t>
            </a:r>
          </a:p>
          <a:p>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z="4800" b="1" dirty="0" smtClean="0"/>
              <a:t>Όραμα</a:t>
            </a:r>
            <a:endParaRPr lang="el-GR" dirty="0"/>
          </a:p>
        </p:txBody>
      </p:sp>
      <p:sp>
        <p:nvSpPr>
          <p:cNvPr id="3" name="2 - Θέση περιεχομένου"/>
          <p:cNvSpPr>
            <a:spLocks noGrp="1"/>
          </p:cNvSpPr>
          <p:nvPr>
            <p:ph idx="1"/>
          </p:nvPr>
        </p:nvSpPr>
        <p:spPr>
          <a:xfrm>
            <a:off x="457200" y="1646236"/>
            <a:ext cx="8229600" cy="4854597"/>
          </a:xfrm>
        </p:spPr>
        <p:txBody>
          <a:bodyPr/>
          <a:lstStyle/>
          <a:p>
            <a:pPr>
              <a:buNone/>
            </a:pPr>
            <a:r>
              <a:rPr lang="el-GR" sz="2800" dirty="0" smtClean="0"/>
              <a:t>Η αναφορά οράματος θα πρέπει να απαντάει στο</a:t>
            </a:r>
          </a:p>
          <a:p>
            <a:pPr>
              <a:buNone/>
            </a:pPr>
            <a:r>
              <a:rPr lang="el-GR" sz="2800" dirty="0" smtClean="0"/>
              <a:t>ερώτημα: «Τι θα θέλαμε να γίνουμε;»</a:t>
            </a:r>
            <a:r>
              <a:rPr lang="en-GB" sz="2800" dirty="0" smtClean="0"/>
              <a:t> </a:t>
            </a:r>
          </a:p>
          <a:p>
            <a:pPr lvl="1"/>
            <a:r>
              <a:rPr lang="el-GR" sz="2400" dirty="0" smtClean="0"/>
              <a:t>Ένα ξεκάθαρο όραμα μας παρέχει την βάση για την ανάπτυξη μιας κατανοητής αναφοράς αποστολής</a:t>
            </a:r>
            <a:r>
              <a:rPr lang="en-GB" sz="2400" dirty="0" smtClean="0"/>
              <a:t>. </a:t>
            </a:r>
          </a:p>
          <a:p>
            <a:pPr lvl="1"/>
            <a:r>
              <a:rPr lang="el-GR" sz="2400" dirty="0" smtClean="0"/>
              <a:t>Πολλοί οργανισμοί διαθέτουν αναφορές οράματος και αποστολής, αλλά η αναφορά του οράματος πρέπει να συντάσσεται πρώτη</a:t>
            </a:r>
            <a:r>
              <a:rPr lang="en-GB" sz="2400" dirty="0" smtClean="0"/>
              <a:t>. </a:t>
            </a:r>
          </a:p>
          <a:p>
            <a:pPr lvl="1"/>
            <a:r>
              <a:rPr lang="el-GR" sz="2400" dirty="0" smtClean="0"/>
              <a:t>Η αναφορά του οράματος θα πρέπει να είναι σύντομη</a:t>
            </a:r>
            <a:r>
              <a:rPr lang="en-GB" sz="2400" dirty="0" smtClean="0"/>
              <a:t>, </a:t>
            </a:r>
            <a:r>
              <a:rPr lang="el-GR" sz="2400" dirty="0" smtClean="0"/>
              <a:t>κατά προτίμηση μία πρόταση</a:t>
            </a:r>
            <a:r>
              <a:rPr lang="en-GB" sz="2400" dirty="0" smtClean="0"/>
              <a:t>, </a:t>
            </a:r>
            <a:r>
              <a:rPr lang="el-GR" sz="2400" dirty="0" smtClean="0"/>
              <a:t>και να έχει συνταχθεί από όσο το δυνατόν περισσότερα στελέχη (</a:t>
            </a:r>
            <a:r>
              <a:rPr lang="en-US" sz="2400" dirty="0" smtClean="0"/>
              <a:t>managers)</a:t>
            </a:r>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xfrm>
            <a:off x="455613" y="273050"/>
            <a:ext cx="8226425" cy="771525"/>
          </a:xfrm>
        </p:spPr>
        <p:txBody>
          <a:bodyPr/>
          <a:lstStyle/>
          <a:p>
            <a:r>
              <a:rPr lang="el-GR" sz="4000"/>
              <a:t>Η αποστολή μιας επιχείρησης  </a:t>
            </a:r>
          </a:p>
        </p:txBody>
      </p:sp>
      <p:sp>
        <p:nvSpPr>
          <p:cNvPr id="71683" name="Rectangle 3"/>
          <p:cNvSpPr>
            <a:spLocks noGrp="1" noChangeArrowheads="1"/>
          </p:cNvSpPr>
          <p:nvPr>
            <p:ph idx="1"/>
          </p:nvPr>
        </p:nvSpPr>
        <p:spPr>
          <a:xfrm>
            <a:off x="468313" y="1214422"/>
            <a:ext cx="8370887" cy="5167328"/>
          </a:xfrm>
        </p:spPr>
        <p:txBody>
          <a:bodyPr>
            <a:normAutofit fontScale="92500"/>
          </a:bodyPr>
          <a:lstStyle/>
          <a:p>
            <a:pPr>
              <a:lnSpc>
                <a:spcPct val="80000"/>
              </a:lnSpc>
            </a:pPr>
            <a:endParaRPr lang="el-GR" sz="2400" dirty="0"/>
          </a:p>
          <a:p>
            <a:pPr>
              <a:lnSpc>
                <a:spcPct val="80000"/>
              </a:lnSpc>
            </a:pPr>
            <a:endParaRPr lang="el-GR" sz="2400" dirty="0" smtClean="0"/>
          </a:p>
          <a:p>
            <a:pPr>
              <a:lnSpc>
                <a:spcPct val="80000"/>
              </a:lnSpc>
            </a:pPr>
            <a:r>
              <a:rPr lang="el-GR" sz="2800" dirty="0" smtClean="0"/>
              <a:t>Είναι </a:t>
            </a:r>
            <a:r>
              <a:rPr lang="el-GR" sz="2800" dirty="0"/>
              <a:t>η βάση για την διαμόρφωση προτεραιοτήτων, στρατηγικών, σχεδίων και αναθέσεων εργασίας</a:t>
            </a:r>
            <a:r>
              <a:rPr lang="en-GB" sz="2800" dirty="0"/>
              <a:t>. </a:t>
            </a:r>
          </a:p>
          <a:p>
            <a:pPr>
              <a:lnSpc>
                <a:spcPct val="80000"/>
              </a:lnSpc>
            </a:pPr>
            <a:r>
              <a:rPr lang="el-GR" sz="2800" dirty="0"/>
              <a:t>Είναι το σημείο εκκίνησης για τον σχεδιασμό διοικητικών επαγγελμάτων και πάνω από όλα διοικητικών δομών</a:t>
            </a:r>
            <a:r>
              <a:rPr lang="en-GB" sz="2800" dirty="0"/>
              <a:t>. </a:t>
            </a:r>
          </a:p>
          <a:p>
            <a:pPr>
              <a:lnSpc>
                <a:spcPct val="80000"/>
              </a:lnSpc>
            </a:pPr>
            <a:r>
              <a:rPr lang="el-GR" sz="2800" dirty="0"/>
              <a:t>Τίποτα δεν φαίνεται πιο απλό ή ξεκάθαρο από το να ξέρει κανείς το αντικείμενο μιας επιχείρησης</a:t>
            </a:r>
            <a:r>
              <a:rPr lang="en-GB" sz="2800" dirty="0"/>
              <a:t>. </a:t>
            </a:r>
          </a:p>
          <a:p>
            <a:pPr>
              <a:lnSpc>
                <a:spcPct val="80000"/>
              </a:lnSpc>
            </a:pPr>
            <a:r>
              <a:rPr lang="el-GR" sz="2800" dirty="0"/>
              <a:t>Ένα χαλυβουργείο παράγει ατσάλι</a:t>
            </a:r>
            <a:r>
              <a:rPr lang="en-GB" sz="2800" dirty="0"/>
              <a:t>,</a:t>
            </a:r>
            <a:r>
              <a:rPr lang="el-GR" sz="2800" dirty="0"/>
              <a:t> μια σιδηροδρομική εταιρία έχει τρένα που μεταφέρουν επιβάτες και φορτίο</a:t>
            </a:r>
            <a:r>
              <a:rPr lang="en-GB" sz="2800" dirty="0"/>
              <a:t>,</a:t>
            </a:r>
            <a:r>
              <a:rPr lang="el-GR" sz="2800" dirty="0"/>
              <a:t> μια ασφαλιστική εταιρία μας ασφαλίζει από πυρκαγιά</a:t>
            </a:r>
            <a:r>
              <a:rPr lang="en-GB" sz="2800" dirty="0"/>
              <a:t> </a:t>
            </a:r>
            <a:r>
              <a:rPr lang="el-GR" sz="2800" dirty="0"/>
              <a:t>και μια τράπεζα δανείζει χρήματα</a:t>
            </a:r>
            <a:r>
              <a:rPr lang="en-GB" sz="2800" dirty="0"/>
              <a:t>. </a:t>
            </a:r>
          </a:p>
          <a:p>
            <a:pPr>
              <a:lnSpc>
                <a:spcPct val="80000"/>
              </a:lnSpc>
            </a:pPr>
            <a:r>
              <a:rPr lang="el-GR" sz="2800" dirty="0"/>
              <a:t>Στην πραγματικότητα, «Ποια είναι η δουλειά μας;» είναι σχεδόν πάντα μια δύσκολη ερώτηση, της οποίας η απάντηση κάθε άλλο παρά εμφανής είναι</a:t>
            </a:r>
            <a:r>
              <a:rPr lang="en-GB" sz="2800" dirty="0"/>
              <a:t>. </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455613" y="273050"/>
            <a:ext cx="8226425" cy="771525"/>
          </a:xfrm>
        </p:spPr>
        <p:txBody>
          <a:bodyPr/>
          <a:lstStyle/>
          <a:p>
            <a:r>
              <a:rPr lang="el-GR" sz="4000"/>
              <a:t>Η αποστολή μιας επιχείρησης</a:t>
            </a:r>
          </a:p>
        </p:txBody>
      </p:sp>
      <p:sp>
        <p:nvSpPr>
          <p:cNvPr id="73731" name="Rectangle 3"/>
          <p:cNvSpPr>
            <a:spLocks noGrp="1" noChangeArrowheads="1"/>
          </p:cNvSpPr>
          <p:nvPr>
            <p:ph idx="1"/>
          </p:nvPr>
        </p:nvSpPr>
        <p:spPr>
          <a:xfrm>
            <a:off x="395288" y="1196975"/>
            <a:ext cx="8443912" cy="4968875"/>
          </a:xfrm>
        </p:spPr>
        <p:txBody>
          <a:bodyPr>
            <a:normAutofit fontScale="92500" lnSpcReduction="10000"/>
          </a:bodyPr>
          <a:lstStyle/>
          <a:p>
            <a:pPr>
              <a:lnSpc>
                <a:spcPct val="90000"/>
              </a:lnSpc>
            </a:pPr>
            <a:endParaRPr lang="el-GR" sz="2400" dirty="0" smtClean="0"/>
          </a:p>
          <a:p>
            <a:pPr>
              <a:lnSpc>
                <a:spcPct val="90000"/>
              </a:lnSpc>
            </a:pPr>
            <a:endParaRPr lang="el-GR" sz="2400" dirty="0" smtClean="0"/>
          </a:p>
          <a:p>
            <a:pPr>
              <a:lnSpc>
                <a:spcPct val="90000"/>
              </a:lnSpc>
            </a:pPr>
            <a:r>
              <a:rPr lang="el-GR" sz="2800" dirty="0" smtClean="0"/>
              <a:t>Οι </a:t>
            </a:r>
            <a:r>
              <a:rPr lang="el-GR" sz="2800" dirty="0"/>
              <a:t>εταιρίες θα πρέπει να αναπτύσσουν και ταυτόχρονα να επανεξετάζουν τις αναφορές αποστολής τους</a:t>
            </a:r>
            <a:r>
              <a:rPr lang="en-GB" sz="2800" dirty="0"/>
              <a:t>, </a:t>
            </a:r>
            <a:r>
              <a:rPr lang="el-GR" sz="2800" dirty="0"/>
              <a:t>να τις θεωρούν ως έγγραφα ζωτικής σημασίας και να κατανοούν ότι αποτελούν αναπόσπαστο κομμάτι της κουλτούρας τους</a:t>
            </a:r>
            <a:r>
              <a:rPr lang="en-GB" sz="2800" dirty="0"/>
              <a:t>. </a:t>
            </a:r>
          </a:p>
          <a:p>
            <a:pPr>
              <a:lnSpc>
                <a:spcPct val="90000"/>
              </a:lnSpc>
            </a:pPr>
            <a:r>
              <a:rPr lang="el-GR" sz="2800" dirty="0"/>
              <a:t>Η </a:t>
            </a:r>
            <a:r>
              <a:rPr lang="en-GB" sz="2800" dirty="0"/>
              <a:t>Johnson &amp; Johnson </a:t>
            </a:r>
            <a:r>
              <a:rPr lang="el-GR" sz="2800" dirty="0"/>
              <a:t>είναι ένα παράδειγμα εταιρίας όπου τα διοικητικά στελέχη συναντιούνται συχνά με τους εργαζόμενους προκειμένου να αναθεωρήσουν, να αναδιατυπώσουν και να επαναεπιβεβαιώσουν το όραμα και την αποστολή της εταιρίας</a:t>
            </a:r>
            <a:r>
              <a:rPr lang="en-GB" sz="2800" dirty="0"/>
              <a:t>. </a:t>
            </a:r>
          </a:p>
          <a:p>
            <a:pPr>
              <a:lnSpc>
                <a:spcPct val="90000"/>
              </a:lnSpc>
            </a:pPr>
            <a:r>
              <a:rPr lang="el-GR" sz="2800" dirty="0"/>
              <a:t>Ολόκληρο το εργατικό δυναμικό κατανοεί την αξία που έχει αυτή η διαδικασία για την διοίκηση</a:t>
            </a:r>
            <a:r>
              <a:rPr lang="en-GB" sz="2800" dirty="0"/>
              <a:t> </a:t>
            </a:r>
            <a:r>
              <a:rPr lang="el-GR" sz="2800" dirty="0"/>
              <a:t>και οι εργαζόμενοι της εταιρίας ανταποκρίνονται ανάλογα</a:t>
            </a:r>
            <a:r>
              <a:rPr lang="en-GB" sz="2800" dirty="0"/>
              <a:t>.</a:t>
            </a:r>
            <a:endParaRPr lang="el-GR" sz="2800" dirty="0"/>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Περιγραφή της επιχείρησης</a:t>
            </a:r>
            <a:endParaRPr lang="el-GR" dirty="0"/>
          </a:p>
        </p:txBody>
      </p:sp>
      <p:sp>
        <p:nvSpPr>
          <p:cNvPr id="3" name="2 - Θέση περιεχομένου"/>
          <p:cNvSpPr>
            <a:spLocks noGrp="1"/>
          </p:cNvSpPr>
          <p:nvPr>
            <p:ph idx="1"/>
          </p:nvPr>
        </p:nvSpPr>
        <p:spPr/>
        <p:txBody>
          <a:bodyPr/>
          <a:lstStyle/>
          <a:p>
            <a:r>
              <a:rPr lang="el-GR" dirty="0" smtClean="0"/>
              <a:t>Επωνυμία της επιχείρησης</a:t>
            </a:r>
          </a:p>
          <a:p>
            <a:r>
              <a:rPr lang="el-GR" dirty="0" smtClean="0"/>
              <a:t>Νομική μορφή της επιχείρησης</a:t>
            </a:r>
          </a:p>
          <a:p>
            <a:r>
              <a:rPr lang="el-GR" dirty="0" smtClean="0"/>
              <a:t>Τοποθεσία της επιχείρησης</a:t>
            </a:r>
          </a:p>
          <a:p>
            <a:r>
              <a:rPr lang="el-GR" dirty="0" smtClean="0"/>
              <a:t>Ομάδα διευθυντών (μάνατζμεντ)</a:t>
            </a:r>
          </a:p>
          <a:p>
            <a:r>
              <a:rPr lang="el-GR" dirty="0" smtClean="0"/>
              <a:t>Οργανόγραμμα</a:t>
            </a:r>
          </a:p>
          <a:p>
            <a:r>
              <a:rPr lang="el-GR" dirty="0" smtClean="0"/>
              <a:t>Διοικητικό Συμβούλιο</a:t>
            </a:r>
          </a:p>
          <a:p>
            <a:r>
              <a:rPr lang="el-GR" dirty="0" smtClean="0"/>
              <a:t>Επιτελικό προσωπικό</a:t>
            </a:r>
          </a:p>
          <a:p>
            <a:r>
              <a:rPr lang="el-GR" dirty="0" smtClean="0"/>
              <a:t>Στρατηγικές συμμαχίες</a:t>
            </a:r>
          </a:p>
          <a:p>
            <a:r>
              <a:rPr lang="el-GR" dirty="0" smtClean="0"/>
              <a:t>Σύμβουλοι της επιχείρησης</a:t>
            </a:r>
          </a:p>
          <a:p>
            <a:pPr>
              <a:buNone/>
            </a:pPr>
            <a:endParaRPr lang="el-G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Ανάλυση του κλάδου και της αγοράς</a:t>
            </a:r>
            <a:endParaRPr lang="el-GR" dirty="0"/>
          </a:p>
        </p:txBody>
      </p:sp>
      <p:sp>
        <p:nvSpPr>
          <p:cNvPr id="3" name="2 - Θέση περιεχομένου"/>
          <p:cNvSpPr>
            <a:spLocks noGrp="1"/>
          </p:cNvSpPr>
          <p:nvPr>
            <p:ph idx="1"/>
          </p:nvPr>
        </p:nvSpPr>
        <p:spPr/>
        <p:txBody>
          <a:bodyPr>
            <a:normAutofit fontScale="85000" lnSpcReduction="20000"/>
          </a:bodyPr>
          <a:lstStyle/>
          <a:p>
            <a:r>
              <a:rPr lang="el-GR" dirty="0" smtClean="0"/>
              <a:t>Για όλα τα επιχειρηματικά σχέδια η ανάλυση της αγοράς είναι πρωταρχικής σημασίας για τον καθορισμό της έκτασής τους, για τα μελλοντικά προγράμματα παραγωγής, για την απαιτούμενη τεχνολογία και πολλές φορές για την επιλογή του τόπου εγκατάστασης.</a:t>
            </a:r>
          </a:p>
          <a:p>
            <a:r>
              <a:rPr lang="el-GR" dirty="0" smtClean="0"/>
              <a:t>Η ανάλυση της ζήτησης ή της αγοράς πρέπει να δομείται προσεκτικά και να σχεδιάζεται έτσι, ώστε να δίνει τις αναγκαίες πληροφορίες μέσα σε λογικά όρια χρόνου και κόστους και να καθορίζει τις μελλοντικές στρατηγικές μάρκετινγκ και παραγωγής που απαιτούνται να πετύχει τους βασικούς του στόχους το επιχειρηματικό σχέδιο.</a:t>
            </a:r>
          </a:p>
          <a:p>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pPr algn="l"/>
            <a:r>
              <a:rPr lang="el-GR" sz="3600" dirty="0" smtClean="0"/>
              <a:t>ΟΜΑΔΕΣ – ΣΤΟΧΟΙ ΤΟΥ ΕΠΙΧΕΙΡΗΜΑΤΙΚΟΥ ΣΧΕΔΙΟΥ</a:t>
            </a:r>
            <a:endParaRPr lang="el-GR" sz="3600" dirty="0"/>
          </a:p>
        </p:txBody>
      </p:sp>
      <p:sp>
        <p:nvSpPr>
          <p:cNvPr id="3" name="2 - Θέση περιεχομένου"/>
          <p:cNvSpPr>
            <a:spLocks noGrp="1"/>
          </p:cNvSpPr>
          <p:nvPr>
            <p:ph idx="1"/>
          </p:nvPr>
        </p:nvSpPr>
        <p:spPr/>
        <p:txBody>
          <a:bodyPr>
            <a:normAutofit fontScale="92500"/>
          </a:bodyPr>
          <a:lstStyle/>
          <a:p>
            <a:pPr lvl="0"/>
            <a:r>
              <a:rPr lang="el-GR" dirty="0" smtClean="0"/>
              <a:t>Συνεργάτες: για σύναψη συμφωνίας, χάραξη κατεύθυνσης και αναφορά του σκοπού</a:t>
            </a:r>
          </a:p>
          <a:p>
            <a:pPr lvl="0"/>
            <a:r>
              <a:rPr lang="el-GR" dirty="0" smtClean="0"/>
              <a:t>Τραπεζίτες: για την λήψη δανείων (επέκταση, προμήθεια μηχανολογικού εξοπλισμού, κ.α.)</a:t>
            </a:r>
          </a:p>
          <a:p>
            <a:pPr lvl="0"/>
            <a:r>
              <a:rPr lang="el-GR" dirty="0" smtClean="0"/>
              <a:t>Υπαλλήλους: για τον  συντονισμό και την σύνταξη των προσπαθειών τους με εκείνες της επιχείρησης, ώστε να επιτευχθούν οι στόχοι</a:t>
            </a:r>
          </a:p>
          <a:p>
            <a:pPr lvl="0"/>
            <a:r>
              <a:rPr lang="el-GR" dirty="0" smtClean="0"/>
              <a:t>Μεσίτες:  για την πιθανή πώληση της επιχείρησης</a:t>
            </a:r>
          </a:p>
          <a:p>
            <a:pPr>
              <a:buNone/>
            </a:pPr>
            <a:endParaRPr lang="el-G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Ανάλυση του κλάδου και της αγοράς (2)</a:t>
            </a:r>
            <a:endParaRPr lang="el-GR" dirty="0"/>
          </a:p>
        </p:txBody>
      </p:sp>
      <p:sp>
        <p:nvSpPr>
          <p:cNvPr id="3" name="2 - Θέση περιεχομένου"/>
          <p:cNvSpPr>
            <a:spLocks noGrp="1"/>
          </p:cNvSpPr>
          <p:nvPr>
            <p:ph idx="1"/>
          </p:nvPr>
        </p:nvSpPr>
        <p:spPr/>
        <p:txBody>
          <a:bodyPr>
            <a:normAutofit fontScale="85000" lnSpcReduction="20000"/>
          </a:bodyPr>
          <a:lstStyle/>
          <a:p>
            <a:pPr>
              <a:buNone/>
            </a:pPr>
            <a:r>
              <a:rPr lang="el-GR" u="sng" dirty="0" smtClean="0"/>
              <a:t>Τάσεις του κλάδου:</a:t>
            </a:r>
          </a:p>
          <a:p>
            <a:pPr>
              <a:buNone/>
            </a:pPr>
            <a:endParaRPr lang="el-GR" dirty="0" smtClean="0"/>
          </a:p>
          <a:p>
            <a:r>
              <a:rPr lang="el-GR" dirty="0" smtClean="0"/>
              <a:t>Ιστορική εξέλιξη του κλάδου, του προϊόντος ή της υπηρεσίας</a:t>
            </a:r>
          </a:p>
          <a:p>
            <a:r>
              <a:rPr lang="el-GR" dirty="0" smtClean="0"/>
              <a:t>Παρούσα κατάσταση του κλάδου</a:t>
            </a:r>
          </a:p>
          <a:p>
            <a:r>
              <a:rPr lang="el-GR" dirty="0" smtClean="0"/>
              <a:t>Μελλοντικές προβλέψεις</a:t>
            </a:r>
          </a:p>
          <a:p>
            <a:r>
              <a:rPr lang="el-GR" dirty="0" smtClean="0"/>
              <a:t>Κατάσταση του κλάδου (ανοδική, πτωτική, στάσιμη)</a:t>
            </a:r>
          </a:p>
          <a:p>
            <a:r>
              <a:rPr lang="el-GR" dirty="0" smtClean="0"/>
              <a:t>Ύπαρξη κοινωνικών τάσεων ή προτιμήσεων που θα μπορούσαν να επηρεάσουν τον κλάδο</a:t>
            </a:r>
          </a:p>
          <a:p>
            <a:r>
              <a:rPr lang="el-GR" dirty="0" smtClean="0"/>
              <a:t>Αναγνώριση ευκαιριών στον κλάδο προερχόμενων από δημογραφικούς, κοινωνικούς οικονομικούς και πολιτικούς παράγοντες.</a:t>
            </a:r>
          </a:p>
          <a:p>
            <a:endParaRPr lang="el-G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Ανάλυση του κλάδου και της αγοράς (3)</a:t>
            </a:r>
            <a:endParaRPr lang="el-GR" dirty="0"/>
          </a:p>
        </p:txBody>
      </p:sp>
      <p:sp>
        <p:nvSpPr>
          <p:cNvPr id="3" name="2 - Θέση περιεχομένου"/>
          <p:cNvSpPr>
            <a:spLocks noGrp="1"/>
          </p:cNvSpPr>
          <p:nvPr>
            <p:ph idx="1"/>
          </p:nvPr>
        </p:nvSpPr>
        <p:spPr>
          <a:xfrm>
            <a:off x="323528" y="1646236"/>
            <a:ext cx="8363272" cy="5455171"/>
          </a:xfrm>
        </p:spPr>
        <p:txBody>
          <a:bodyPr>
            <a:normAutofit fontScale="70000" lnSpcReduction="20000"/>
          </a:bodyPr>
          <a:lstStyle/>
          <a:p>
            <a:pPr>
              <a:buNone/>
            </a:pPr>
            <a:r>
              <a:rPr lang="el-GR" sz="5100" b="1" u="sng" dirty="0" smtClean="0"/>
              <a:t>Το προϊόν ή η υπηρεσία</a:t>
            </a:r>
          </a:p>
          <a:p>
            <a:pPr>
              <a:buNone/>
            </a:pPr>
            <a:endParaRPr lang="el-GR" dirty="0" smtClean="0"/>
          </a:p>
          <a:p>
            <a:r>
              <a:rPr lang="el-GR" sz="3600" b="1" dirty="0" smtClean="0"/>
              <a:t>Περιγραφή του προϊόντος</a:t>
            </a:r>
          </a:p>
          <a:p>
            <a:r>
              <a:rPr lang="el-GR" sz="3600" b="1" dirty="0" smtClean="0"/>
              <a:t>Η αγορά στόχος</a:t>
            </a:r>
          </a:p>
          <a:p>
            <a:r>
              <a:rPr lang="el-GR" sz="3600" b="1" dirty="0" smtClean="0"/>
              <a:t>Ανάλυση ανταγωνισμού</a:t>
            </a:r>
            <a:r>
              <a:rPr lang="el-GR" sz="3600" dirty="0" smtClean="0"/>
              <a:t>: Έμμεσος και άμεσος ανταγωνισμός, γνώσεις για τους ανταγωνιστές, τόποι ανταγωνισμού, εγγύτητα του ανταγωνισμού προς την επιχείρηση, τιμολογιακή πολιτική ανταγωνισμού, χρόνοι εξυπηρέτησης και διαθεσιμότητα προϊόντων του ανταγωνισμού, σύγκριση προϊόντων ή υπηρεσιών, χρόνοι ζωής των επιχειρήσεων του ανταγωνισμού, τρόποι διαφήμισης των ανταγωνιστών, ανάπτυξη ανταγωνιστών τα τελευταία δέκα χρόνια, κατάλογος όλων των ανταγωνιστών (άμεσων και έμμεσων) που θα αντιμετωπίσει η επιχείρηση σε αυτόν τον κλάδο.</a:t>
            </a:r>
          </a:p>
          <a:p>
            <a:endParaRPr lang="el-GR" sz="36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Στρατηγική Μάρκετινγκ </a:t>
            </a:r>
            <a:endParaRPr lang="el-GR" dirty="0"/>
          </a:p>
        </p:txBody>
      </p:sp>
      <p:sp>
        <p:nvSpPr>
          <p:cNvPr id="3" name="2 - Θέση περιεχομένου"/>
          <p:cNvSpPr>
            <a:spLocks noGrp="1"/>
          </p:cNvSpPr>
          <p:nvPr>
            <p:ph idx="1"/>
          </p:nvPr>
        </p:nvSpPr>
        <p:spPr>
          <a:xfrm>
            <a:off x="251520" y="1646236"/>
            <a:ext cx="8435280" cy="4879107"/>
          </a:xfrm>
        </p:spPr>
        <p:txBody>
          <a:bodyPr>
            <a:normAutofit fontScale="85000" lnSpcReduction="20000"/>
          </a:bodyPr>
          <a:lstStyle/>
          <a:p>
            <a:pPr>
              <a:buNone/>
            </a:pPr>
            <a:r>
              <a:rPr lang="el-GR" u="sng" dirty="0" smtClean="0"/>
              <a:t>Τιμολογιακή στρατηγική</a:t>
            </a:r>
            <a:endParaRPr lang="el-GR" dirty="0" smtClean="0"/>
          </a:p>
          <a:p>
            <a:r>
              <a:rPr lang="el-GR" dirty="0" smtClean="0"/>
              <a:t>Θέση στόχων για την τιμολογιακή στρατηγική</a:t>
            </a:r>
          </a:p>
          <a:p>
            <a:r>
              <a:rPr lang="el-GR" dirty="0" smtClean="0"/>
              <a:t>Τιμές για το προϊόν ή την υπηρεσία</a:t>
            </a:r>
          </a:p>
          <a:p>
            <a:r>
              <a:rPr lang="el-GR" dirty="0" smtClean="0"/>
              <a:t>Στρατηγική χαμηλών, μεσαίων και υψηλών τιμών</a:t>
            </a:r>
          </a:p>
          <a:p>
            <a:r>
              <a:rPr lang="el-GR" dirty="0" smtClean="0"/>
              <a:t>Αποδοχή από την αγορά των τιμών</a:t>
            </a:r>
          </a:p>
          <a:p>
            <a:r>
              <a:rPr lang="el-GR" dirty="0" smtClean="0"/>
              <a:t>Συμβαδίζει η τιμή με τη θέση του προϊόντος ή της υπηρεσίας στην αγορά;</a:t>
            </a:r>
          </a:p>
          <a:p>
            <a:r>
              <a:rPr lang="el-GR" dirty="0" smtClean="0"/>
              <a:t>Αφήνει κέρδος αυτή η τιμή; </a:t>
            </a:r>
          </a:p>
          <a:p>
            <a:r>
              <a:rPr lang="el-GR" dirty="0" smtClean="0"/>
              <a:t>Επιτρέπει εκπτώσεις;</a:t>
            </a:r>
          </a:p>
          <a:p>
            <a:r>
              <a:rPr lang="el-GR" dirty="0" smtClean="0"/>
              <a:t>Εκπτώσεις θα δίνονται επί του ετήσιου κύκλου εργασιών ή επί του όγκου της παραγγελίας;</a:t>
            </a:r>
          </a:p>
          <a:p>
            <a:r>
              <a:rPr lang="el-GR" dirty="0" smtClean="0"/>
              <a:t>Ανάλυση του νεκρού σημείου (ευαισθησία τιμής)</a:t>
            </a:r>
          </a:p>
          <a:p>
            <a:r>
              <a:rPr lang="el-GR" dirty="0" smtClean="0"/>
              <a:t>Δικαιολόγηση της τιμής</a:t>
            </a:r>
          </a:p>
          <a:p>
            <a:endParaRPr lang="el-G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Στρατηγική Μάρκετινγκ </a:t>
            </a:r>
            <a:endParaRPr lang="el-GR" dirty="0"/>
          </a:p>
        </p:txBody>
      </p:sp>
      <p:sp>
        <p:nvSpPr>
          <p:cNvPr id="3" name="2 - Θέση περιεχομένου"/>
          <p:cNvSpPr>
            <a:spLocks noGrp="1"/>
          </p:cNvSpPr>
          <p:nvPr>
            <p:ph idx="1"/>
          </p:nvPr>
        </p:nvSpPr>
        <p:spPr>
          <a:xfrm>
            <a:off x="251520" y="1646236"/>
            <a:ext cx="8568952" cy="5023123"/>
          </a:xfrm>
        </p:spPr>
        <p:txBody>
          <a:bodyPr>
            <a:normAutofit fontScale="85000" lnSpcReduction="20000"/>
          </a:bodyPr>
          <a:lstStyle/>
          <a:p>
            <a:pPr>
              <a:buNone/>
            </a:pPr>
            <a:r>
              <a:rPr lang="el-GR" u="sng" dirty="0" smtClean="0"/>
              <a:t>Στρατηγική προώθησης</a:t>
            </a:r>
            <a:endParaRPr lang="el-GR" dirty="0" smtClean="0"/>
          </a:p>
          <a:p>
            <a:r>
              <a:rPr lang="el-GR" dirty="0" smtClean="0"/>
              <a:t>Διαφήμιση, απευθείας πώληση, ταχυδρομική πώληση, προωθήσεις πωλήσεων, δημοσιότητα. Μέθοδοι που θα χρησιμοποιηθούν και γιατί.</a:t>
            </a:r>
          </a:p>
          <a:p>
            <a:r>
              <a:rPr lang="el-GR" dirty="0" smtClean="0"/>
              <a:t>Μέθοδοι προώθησης και αιτιολόγησή τους. Εφημερίδες, περιοδικά, ραδιόφωνο, τηλεόραση, ταχυδρομείο, φυλλάδια, εμπορικές εκθέσεις, δημοσιεύματα συλλόγων, ενώσεων, </a:t>
            </a:r>
            <a:r>
              <a:rPr lang="el-GR" dirty="0" err="1" smtClean="0"/>
              <a:t>κ.λ.π</a:t>
            </a:r>
            <a:r>
              <a:rPr lang="el-GR" dirty="0" smtClean="0"/>
              <a:t>.</a:t>
            </a:r>
          </a:p>
          <a:p>
            <a:r>
              <a:rPr lang="el-GR" dirty="0" smtClean="0"/>
              <a:t>Άλλοι μοναδικοί τρόποι προώθησης (καινοτομικοί και δημιουργικοί)</a:t>
            </a:r>
          </a:p>
          <a:p>
            <a:r>
              <a:rPr lang="el-GR" dirty="0" smtClean="0"/>
              <a:t>Ανάλυση κόστους διαφήμισης</a:t>
            </a:r>
          </a:p>
          <a:p>
            <a:r>
              <a:rPr lang="el-GR" dirty="0" smtClean="0"/>
              <a:t>Ανάλυση της διαδικασίας διανομής</a:t>
            </a:r>
          </a:p>
          <a:p>
            <a:r>
              <a:rPr lang="el-GR" dirty="0" smtClean="0"/>
              <a:t>Ετήσιος προϋπολογισμός για διαφήμιση</a:t>
            </a:r>
          </a:p>
          <a:p>
            <a:r>
              <a:rPr lang="el-GR" dirty="0" smtClean="0"/>
              <a:t>Χρονοδιάγραμμα διάθεσης του ετήσιου ποσού</a:t>
            </a:r>
          </a:p>
          <a:p>
            <a:endParaRPr lang="el-G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Στρατηγική Μάρκετινγκ </a:t>
            </a:r>
            <a:endParaRPr lang="el-GR" dirty="0"/>
          </a:p>
        </p:txBody>
      </p:sp>
      <p:sp>
        <p:nvSpPr>
          <p:cNvPr id="3" name="2 - Θέση περιεχομένου"/>
          <p:cNvSpPr>
            <a:spLocks noGrp="1"/>
          </p:cNvSpPr>
          <p:nvPr>
            <p:ph idx="1"/>
          </p:nvPr>
        </p:nvSpPr>
        <p:spPr>
          <a:xfrm>
            <a:off x="251520" y="1646236"/>
            <a:ext cx="8435280" cy="4879107"/>
          </a:xfrm>
        </p:spPr>
        <p:txBody>
          <a:bodyPr>
            <a:normAutofit fontScale="92500" lnSpcReduction="10000"/>
          </a:bodyPr>
          <a:lstStyle/>
          <a:p>
            <a:pPr>
              <a:buNone/>
            </a:pPr>
            <a:r>
              <a:rPr lang="el-GR" u="sng" dirty="0" smtClean="0"/>
              <a:t>Διανομή </a:t>
            </a:r>
            <a:endParaRPr lang="el-GR" dirty="0" smtClean="0"/>
          </a:p>
          <a:p>
            <a:r>
              <a:rPr lang="el-GR" dirty="0" smtClean="0"/>
              <a:t>Περιοχή – στόχος (τοπική, περιφερειακή, εθνική ή διεθνής διανομή)</a:t>
            </a:r>
          </a:p>
          <a:p>
            <a:r>
              <a:rPr lang="el-GR" dirty="0" smtClean="0"/>
              <a:t>Αστική ή ημιαστική περιοχή</a:t>
            </a:r>
          </a:p>
          <a:p>
            <a:r>
              <a:rPr lang="el-GR" dirty="0" smtClean="0"/>
              <a:t>Περιοχή κατοικίας ‘η εμπορική περιοχή</a:t>
            </a:r>
          </a:p>
          <a:p>
            <a:r>
              <a:rPr lang="el-GR" dirty="0" smtClean="0"/>
              <a:t>Σπουδαιότητα περιοχής για την επιχείρηση</a:t>
            </a:r>
          </a:p>
          <a:p>
            <a:r>
              <a:rPr lang="el-GR" dirty="0" smtClean="0"/>
              <a:t>Διανομή με πωλητές</a:t>
            </a:r>
          </a:p>
          <a:p>
            <a:r>
              <a:rPr lang="el-GR" dirty="0" smtClean="0"/>
              <a:t>Άλλες πηγές διανομής (όπως διανομείς και μεταπωλητές)</a:t>
            </a:r>
          </a:p>
          <a:p>
            <a:r>
              <a:rPr lang="el-GR" dirty="0" smtClean="0"/>
              <a:t>Εντοπισμός σχέσεων( χρηματοοικονομικών και εμπορικών) με διαύλους διανομής.</a:t>
            </a:r>
          </a:p>
          <a:p>
            <a:endParaRPr lang="el-G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Σχέδιο λειτουργίας</a:t>
            </a:r>
            <a:endParaRPr lang="el-GR" dirty="0"/>
          </a:p>
        </p:txBody>
      </p:sp>
      <p:sp>
        <p:nvSpPr>
          <p:cNvPr id="3" name="2 - Θέση περιεχομένου"/>
          <p:cNvSpPr>
            <a:spLocks noGrp="1"/>
          </p:cNvSpPr>
          <p:nvPr>
            <p:ph idx="1"/>
          </p:nvPr>
        </p:nvSpPr>
        <p:spPr>
          <a:xfrm>
            <a:off x="251520" y="1646236"/>
            <a:ext cx="8435280" cy="4951115"/>
          </a:xfrm>
        </p:spPr>
        <p:txBody>
          <a:bodyPr>
            <a:normAutofit fontScale="92500"/>
          </a:bodyPr>
          <a:lstStyle/>
          <a:p>
            <a:pPr>
              <a:buNone/>
            </a:pPr>
            <a:r>
              <a:rPr lang="el-GR" u="sng" dirty="0" smtClean="0"/>
              <a:t>Προμηθευτές</a:t>
            </a:r>
            <a:endParaRPr lang="el-GR" dirty="0" smtClean="0"/>
          </a:p>
          <a:p>
            <a:r>
              <a:rPr lang="el-GR" dirty="0" smtClean="0"/>
              <a:t>Σπουδαιότητα προμηθευτών για την επιχείρηση, Τόπος εγκατάστασης προμηθευτών</a:t>
            </a:r>
          </a:p>
          <a:p>
            <a:pPr>
              <a:buNone/>
            </a:pPr>
            <a:r>
              <a:rPr lang="el-GR" u="sng" dirty="0" smtClean="0"/>
              <a:t>Όροι και συνθήκες αγορών</a:t>
            </a:r>
            <a:endParaRPr lang="el-GR" dirty="0" smtClean="0"/>
          </a:p>
          <a:p>
            <a:r>
              <a:rPr lang="el-GR" dirty="0" smtClean="0"/>
              <a:t>Πρόσωπα που ασχολούνται με τις προμήθειες, Εκπτώσεις που χορηγούνται και όροι, Ελάχιστη ποσότητα παραγγελίας, Περιορισμοί, Διαθεσιμότητα αγοραζομένων υλικών, Όροι φόρτωσης (μεταφορών), Αποκλειστικά δικαιώματα επί των προϊόντων</a:t>
            </a:r>
          </a:p>
          <a:p>
            <a:endParaRPr lang="el-G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Σχέδιο λειτουργίας (2)</a:t>
            </a:r>
            <a:endParaRPr lang="el-GR" dirty="0"/>
          </a:p>
        </p:txBody>
      </p:sp>
      <p:sp>
        <p:nvSpPr>
          <p:cNvPr id="3" name="2 - Θέση περιεχομένου"/>
          <p:cNvSpPr>
            <a:spLocks noGrp="1"/>
          </p:cNvSpPr>
          <p:nvPr>
            <p:ph idx="1"/>
          </p:nvPr>
        </p:nvSpPr>
        <p:spPr/>
        <p:txBody>
          <a:bodyPr/>
          <a:lstStyle/>
          <a:p>
            <a:pPr>
              <a:buNone/>
            </a:pPr>
            <a:r>
              <a:rPr lang="el-GR" u="sng" dirty="0" smtClean="0"/>
              <a:t>Σχέδιο παραγωγής- διαδικασίες λειτουργίας</a:t>
            </a:r>
            <a:endParaRPr lang="el-GR" dirty="0" smtClean="0"/>
          </a:p>
          <a:p>
            <a:pPr>
              <a:buNone/>
            </a:pPr>
            <a:r>
              <a:rPr lang="el-GR" dirty="0" smtClean="0"/>
              <a:t>Αν πρόκειται για μεταποιητική μονάδα:</a:t>
            </a:r>
          </a:p>
          <a:p>
            <a:pPr lvl="0"/>
            <a:r>
              <a:rPr lang="el-GR" dirty="0" smtClean="0"/>
              <a:t>Έρευνα και Ανάπτυξη, δοκιμή προϊόντος στην αγορά</a:t>
            </a:r>
          </a:p>
          <a:p>
            <a:pPr lvl="0"/>
            <a:r>
              <a:rPr lang="el-GR" dirty="0" smtClean="0"/>
              <a:t>Ανάπτυξη πρωτοτύπου (στάδια κ. λ. π)</a:t>
            </a:r>
          </a:p>
          <a:p>
            <a:pPr lvl="0"/>
            <a:r>
              <a:rPr lang="el-GR" dirty="0" smtClean="0"/>
              <a:t>Μέθοδοι παραγωγής- τρόποι συσκευασίας. Παράδοση</a:t>
            </a:r>
          </a:p>
          <a:p>
            <a:pPr lvl="0"/>
            <a:r>
              <a:rPr lang="el-GR" dirty="0" smtClean="0"/>
              <a:t>Ανάλυση κόστους- Έμμεσα και άμεσα γενικά έξοδα- Χρονικές απαιτήσεις</a:t>
            </a:r>
          </a:p>
          <a:p>
            <a:endParaRPr lang="el-G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052736"/>
            <a:ext cx="8229600" cy="5119781"/>
          </a:xfrm>
        </p:spPr>
        <p:txBody>
          <a:bodyPr>
            <a:normAutofit/>
          </a:bodyPr>
          <a:lstStyle/>
          <a:p>
            <a:pPr>
              <a:buNone/>
            </a:pPr>
            <a:r>
              <a:rPr lang="el-GR" dirty="0" smtClean="0"/>
              <a:t>Αν πρόκειται για εμπορική μονάδα (λιανικής,</a:t>
            </a:r>
          </a:p>
          <a:p>
            <a:pPr>
              <a:buNone/>
            </a:pPr>
            <a:r>
              <a:rPr lang="el-GR" dirty="0" smtClean="0"/>
              <a:t>χονδρικής, παροχής υπηρεσιών κ. </a:t>
            </a:r>
            <a:r>
              <a:rPr lang="el-GR" dirty="0" err="1" smtClean="0"/>
              <a:t>λ.π</a:t>
            </a:r>
            <a:r>
              <a:rPr lang="el-GR" dirty="0" smtClean="0"/>
              <a:t>.):</a:t>
            </a:r>
          </a:p>
          <a:p>
            <a:pPr lvl="0"/>
            <a:r>
              <a:rPr lang="el-GR" dirty="0" smtClean="0"/>
              <a:t>Περιγραφή εγκαταστάσεων- ενοικιαζόμενες ή ιδιόκτητες</a:t>
            </a:r>
          </a:p>
          <a:p>
            <a:pPr lvl="0"/>
            <a:r>
              <a:rPr lang="el-GR" dirty="0" smtClean="0"/>
              <a:t>Ανάγκες σε εξοπλισμό</a:t>
            </a:r>
          </a:p>
          <a:p>
            <a:pPr lvl="0"/>
            <a:r>
              <a:rPr lang="el-GR" dirty="0" smtClean="0"/>
              <a:t>Σχεδιασμός αποθήκευσης- </a:t>
            </a:r>
            <a:r>
              <a:rPr lang="el-GR" dirty="0" err="1" smtClean="0"/>
              <a:t>χωροδιαγράμματα</a:t>
            </a:r>
            <a:endParaRPr lang="el-GR" dirty="0" smtClean="0"/>
          </a:p>
          <a:p>
            <a:pPr lvl="0"/>
            <a:r>
              <a:rPr lang="el-GR" dirty="0" smtClean="0"/>
              <a:t>Ώρες λειτουργίας και διαδικασία λειτουργίας</a:t>
            </a:r>
          </a:p>
          <a:p>
            <a:endParaRPr lang="el-G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Σχέδιο λειτουργίας (4)</a:t>
            </a:r>
            <a:endParaRPr lang="el-GR" dirty="0"/>
          </a:p>
        </p:txBody>
      </p:sp>
      <p:sp>
        <p:nvSpPr>
          <p:cNvPr id="3" name="2 - Θέση περιεχομένου"/>
          <p:cNvSpPr>
            <a:spLocks noGrp="1"/>
          </p:cNvSpPr>
          <p:nvPr>
            <p:ph idx="1"/>
          </p:nvPr>
        </p:nvSpPr>
        <p:spPr>
          <a:xfrm>
            <a:off x="323528" y="1646236"/>
            <a:ext cx="8363272" cy="4951115"/>
          </a:xfrm>
        </p:spPr>
        <p:txBody>
          <a:bodyPr>
            <a:normAutofit fontScale="92500"/>
          </a:bodyPr>
          <a:lstStyle/>
          <a:p>
            <a:pPr>
              <a:buNone/>
            </a:pPr>
            <a:r>
              <a:rPr lang="el-GR" u="sng" dirty="0" smtClean="0"/>
              <a:t>Κανονισμοί λειτουργίας</a:t>
            </a:r>
            <a:endParaRPr lang="el-GR" dirty="0" smtClean="0"/>
          </a:p>
          <a:p>
            <a:pPr lvl="0"/>
            <a:r>
              <a:rPr lang="el-GR" dirty="0" smtClean="0"/>
              <a:t>Κρατικοί</a:t>
            </a:r>
          </a:p>
          <a:p>
            <a:pPr lvl="0"/>
            <a:r>
              <a:rPr lang="el-GR" dirty="0" smtClean="0"/>
              <a:t>Άδειες εισαγωγών – εξαγωγών</a:t>
            </a:r>
          </a:p>
          <a:p>
            <a:pPr lvl="0"/>
            <a:r>
              <a:rPr lang="el-GR" dirty="0" smtClean="0"/>
              <a:t>Δασμοί – φόροι και παρόμοια (επί πωλήσεων)</a:t>
            </a:r>
          </a:p>
          <a:p>
            <a:pPr lvl="0"/>
            <a:r>
              <a:rPr lang="el-GR" dirty="0" smtClean="0"/>
              <a:t>Τοπικοί – δημοτικοί- κοινωνική ασφάλιση υπαλλήλων-απαιτούμενες άδειες λειτουργίας</a:t>
            </a:r>
          </a:p>
          <a:p>
            <a:pPr lvl="0"/>
            <a:r>
              <a:rPr lang="el-GR" dirty="0" smtClean="0"/>
              <a:t>Ασφάλειες</a:t>
            </a:r>
          </a:p>
          <a:p>
            <a:pPr lvl="0"/>
            <a:r>
              <a:rPr lang="el-GR" dirty="0" smtClean="0"/>
              <a:t>Άδειες χρήσης πνευματικής ιδιοκτησίας</a:t>
            </a:r>
          </a:p>
          <a:p>
            <a:pPr lvl="0"/>
            <a:r>
              <a:rPr lang="el-GR" dirty="0" smtClean="0"/>
              <a:t>Υποχρεώσεις σε συνδέσμους, ενώσεις </a:t>
            </a:r>
            <a:r>
              <a:rPr lang="el-GR" dirty="0" err="1" smtClean="0"/>
              <a:t>κ.λ.π</a:t>
            </a:r>
            <a:r>
              <a:rPr lang="el-GR" dirty="0" smtClean="0"/>
              <a:t>.</a:t>
            </a:r>
          </a:p>
          <a:p>
            <a:pPr lvl="0"/>
            <a:r>
              <a:rPr lang="el-GR" dirty="0" smtClean="0"/>
              <a:t>Διάφοροι άλλοι</a:t>
            </a:r>
          </a:p>
          <a:p>
            <a:endParaRPr lang="el-G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Σχέδιο λειτουργίας (5)</a:t>
            </a:r>
            <a:endParaRPr lang="el-GR" dirty="0"/>
          </a:p>
        </p:txBody>
      </p:sp>
      <p:sp>
        <p:nvSpPr>
          <p:cNvPr id="3" name="2 - Θέση περιεχομένου"/>
          <p:cNvSpPr>
            <a:spLocks noGrp="1"/>
          </p:cNvSpPr>
          <p:nvPr>
            <p:ph idx="1"/>
          </p:nvPr>
        </p:nvSpPr>
        <p:spPr>
          <a:xfrm>
            <a:off x="251520" y="1484784"/>
            <a:ext cx="8568952" cy="5112567"/>
          </a:xfrm>
        </p:spPr>
        <p:txBody>
          <a:bodyPr>
            <a:noAutofit/>
          </a:bodyPr>
          <a:lstStyle/>
          <a:p>
            <a:pPr>
              <a:buNone/>
            </a:pPr>
            <a:r>
              <a:rPr lang="el-GR" sz="2200" u="sng" dirty="0" smtClean="0"/>
              <a:t>Εγκαταστάσεις</a:t>
            </a:r>
            <a:endParaRPr lang="el-GR" sz="2200" dirty="0" smtClean="0"/>
          </a:p>
          <a:p>
            <a:pPr lvl="0"/>
            <a:r>
              <a:rPr lang="el-GR" sz="2200" dirty="0" smtClean="0"/>
              <a:t>Χώρος και κόστος για επέκταση</a:t>
            </a:r>
          </a:p>
          <a:p>
            <a:pPr lvl="0"/>
            <a:r>
              <a:rPr lang="el-GR" sz="2200" dirty="0" smtClean="0"/>
              <a:t>Κόστος οικοπέδων και κόστος κατασκευών</a:t>
            </a:r>
          </a:p>
          <a:p>
            <a:pPr lvl="0"/>
            <a:r>
              <a:rPr lang="el-GR" sz="2200" dirty="0" smtClean="0"/>
              <a:t>Κόστος μεταφοράς και πορεία προσέγγισης από κοινά μεταφορικά μέσα</a:t>
            </a:r>
          </a:p>
          <a:p>
            <a:pPr lvl="0"/>
            <a:r>
              <a:rPr lang="el-GR" sz="2200" dirty="0" smtClean="0"/>
              <a:t>Κίνδυνοι και ασφάλιστρα</a:t>
            </a:r>
          </a:p>
          <a:p>
            <a:pPr lvl="0"/>
            <a:r>
              <a:rPr lang="el-GR" sz="2200" dirty="0" smtClean="0"/>
              <a:t>Συσκευασία για μεταφορά υλικών  και κόστος αυτής</a:t>
            </a:r>
          </a:p>
          <a:p>
            <a:pPr lvl="0"/>
            <a:r>
              <a:rPr lang="el-GR" sz="2200" dirty="0" smtClean="0"/>
              <a:t>Διαθέσιμο ανθρώπινο δυναμικό, ειδικότητες, κόστος</a:t>
            </a:r>
          </a:p>
          <a:p>
            <a:pPr lvl="0"/>
            <a:r>
              <a:rPr lang="el-GR" sz="2200" dirty="0" smtClean="0"/>
              <a:t>Τοπικές άδειες που απαιτούνται</a:t>
            </a:r>
          </a:p>
          <a:p>
            <a:pPr lvl="0"/>
            <a:r>
              <a:rPr lang="el-GR" sz="2200" dirty="0" smtClean="0"/>
              <a:t>Κίνητρα της πολιτείας και υποδομή (δωρεάν βοήθεια, απαλλαγή από φόρους, χαμηλότερα επιτόκια, εκπαίδευση, δρόμοι, επικοινωνίες </a:t>
            </a:r>
            <a:r>
              <a:rPr lang="el-GR" sz="2200" dirty="0" err="1" smtClean="0"/>
              <a:t>κ.λ.π</a:t>
            </a:r>
            <a:r>
              <a:rPr lang="el-GR" sz="2200" dirty="0" smtClean="0"/>
              <a:t>.)</a:t>
            </a:r>
          </a:p>
          <a:p>
            <a:pPr lvl="0"/>
            <a:r>
              <a:rPr lang="el-GR" sz="2200" dirty="0" smtClean="0"/>
              <a:t>Κρατικές απαγορεύσεις, περιβαλλοντικοί κανονισμοί, κανονισμοί για την υγιεινή, κ. λ. π</a:t>
            </a:r>
          </a:p>
          <a:p>
            <a:pPr lvl="0"/>
            <a:r>
              <a:rPr lang="el-GR" sz="2200" dirty="0" smtClean="0"/>
              <a:t>Κόστος λειτουργίας οφειλόμενο σε υπηρεσίες, επικοινωνίες, </a:t>
            </a:r>
            <a:r>
              <a:rPr lang="el-GR" sz="2200" dirty="0" err="1" smtClean="0"/>
              <a:t>κ.λ.π</a:t>
            </a:r>
            <a:r>
              <a:rPr lang="el-GR" sz="2200" dirty="0" smtClean="0"/>
              <a:t>.</a:t>
            </a:r>
          </a:p>
          <a:p>
            <a:endParaRPr lang="el-GR" sz="23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ΟΜΑΔΕΣ – ΣΤΟΧΟΙ ΤΟΥ ΕΠΙΧΕΙΡΗΜΑΤΙΚΟΥ </a:t>
            </a:r>
            <a:r>
              <a:rPr lang="el-GR" dirty="0" smtClean="0"/>
              <a:t>ΣΧΕΔΙΟΥ</a:t>
            </a:r>
            <a:r>
              <a:rPr lang="en-US" dirty="0" smtClean="0"/>
              <a:t> (2)</a:t>
            </a:r>
            <a:endParaRPr lang="el-GR" dirty="0"/>
          </a:p>
        </p:txBody>
      </p:sp>
      <p:sp>
        <p:nvSpPr>
          <p:cNvPr id="3" name="2 - Θέση περιεχομένου"/>
          <p:cNvSpPr>
            <a:spLocks noGrp="1"/>
          </p:cNvSpPr>
          <p:nvPr>
            <p:ph idx="1"/>
          </p:nvPr>
        </p:nvSpPr>
        <p:spPr/>
        <p:txBody>
          <a:bodyPr>
            <a:normAutofit fontScale="92500" lnSpcReduction="20000"/>
          </a:bodyPr>
          <a:lstStyle/>
          <a:p>
            <a:pPr lvl="0"/>
            <a:r>
              <a:rPr lang="el-GR" dirty="0" smtClean="0"/>
              <a:t>Επενδυτές: για την παροχή κεφαλαίων για ανάπτυξη</a:t>
            </a:r>
          </a:p>
          <a:p>
            <a:pPr lvl="0"/>
            <a:r>
              <a:rPr lang="el-GR" dirty="0" smtClean="0"/>
              <a:t>διευθυντές μάρκετινγκ: για την ανάπτυξη λεπτομερών σχεδίων μάρκετινγκ και σχεδίων προώθησης των πωλήσεων</a:t>
            </a:r>
          </a:p>
          <a:p>
            <a:pPr lvl="0"/>
            <a:r>
              <a:rPr lang="el-GR" dirty="0" smtClean="0"/>
              <a:t>ανώτερο διευθυντικό προσωπικό:  για την βελτίωση και την σωστή κατανομή των πόρων της επιχείρησης</a:t>
            </a:r>
          </a:p>
          <a:p>
            <a:pPr lvl="0"/>
            <a:r>
              <a:rPr lang="el-GR" dirty="0" smtClean="0"/>
              <a:t>Χρηματομεσίτες: για βοήθεια στην συγγραφή φυλλαδίου για την εξεύρεση συνεταίρων ή για την πώληση μετοχών</a:t>
            </a:r>
          </a:p>
          <a:p>
            <a:pPr>
              <a:buNone/>
            </a:pPr>
            <a:endParaRPr lang="el-G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Σχέδιο λειτουργίας (6)</a:t>
            </a:r>
            <a:endParaRPr lang="el-GR" dirty="0"/>
          </a:p>
        </p:txBody>
      </p:sp>
      <p:sp>
        <p:nvSpPr>
          <p:cNvPr id="3" name="2 - Θέση περιεχομένου"/>
          <p:cNvSpPr>
            <a:spLocks noGrp="1"/>
          </p:cNvSpPr>
          <p:nvPr>
            <p:ph idx="1"/>
          </p:nvPr>
        </p:nvSpPr>
        <p:spPr/>
        <p:txBody>
          <a:bodyPr>
            <a:normAutofit lnSpcReduction="10000"/>
          </a:bodyPr>
          <a:lstStyle/>
          <a:p>
            <a:pPr>
              <a:buNone/>
            </a:pPr>
            <a:r>
              <a:rPr lang="el-GR" u="sng" dirty="0" smtClean="0"/>
              <a:t>Ανθρώπινοι πόροι</a:t>
            </a:r>
            <a:endParaRPr lang="el-GR" dirty="0" smtClean="0"/>
          </a:p>
          <a:p>
            <a:pPr lvl="0"/>
            <a:r>
              <a:rPr lang="el-GR" dirty="0" smtClean="0"/>
              <a:t>Προσόντα που διαθέτει το προσωπικό</a:t>
            </a:r>
          </a:p>
          <a:p>
            <a:pPr lvl="0"/>
            <a:r>
              <a:rPr lang="el-GR" dirty="0" smtClean="0"/>
              <a:t>Ιστορικό του προσωπικού</a:t>
            </a:r>
          </a:p>
          <a:p>
            <a:pPr lvl="0"/>
            <a:r>
              <a:rPr lang="el-GR" dirty="0" err="1" smtClean="0"/>
              <a:t>Οργανωσιακή</a:t>
            </a:r>
            <a:r>
              <a:rPr lang="el-GR" dirty="0" smtClean="0"/>
              <a:t> δομή επιχείρησης</a:t>
            </a:r>
          </a:p>
          <a:p>
            <a:pPr lvl="0"/>
            <a:r>
              <a:rPr lang="el-GR" dirty="0" smtClean="0"/>
              <a:t>Περιγραφή εργασίας, ρόλοι, καθήκοντα προσωπικού</a:t>
            </a:r>
          </a:p>
          <a:p>
            <a:pPr lvl="0"/>
            <a:r>
              <a:rPr lang="el-GR" dirty="0" smtClean="0"/>
              <a:t>Λεπτομέρειες για συμβούλους και συνεργάτες</a:t>
            </a:r>
          </a:p>
          <a:p>
            <a:pPr lvl="0"/>
            <a:r>
              <a:rPr lang="el-GR" dirty="0" smtClean="0"/>
              <a:t>Μελλοντικές απαιτήσεις σε ανθρώπινο δυναμικό</a:t>
            </a:r>
          </a:p>
          <a:p>
            <a:endParaRPr lang="el-G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Χρηματοοικονομική ανάλυση</a:t>
            </a:r>
            <a:endParaRPr lang="el-GR" dirty="0"/>
          </a:p>
        </p:txBody>
      </p:sp>
      <p:sp>
        <p:nvSpPr>
          <p:cNvPr id="3" name="2 - Θέση περιεχομένου"/>
          <p:cNvSpPr>
            <a:spLocks noGrp="1"/>
          </p:cNvSpPr>
          <p:nvPr>
            <p:ph idx="1"/>
          </p:nvPr>
        </p:nvSpPr>
        <p:spPr/>
        <p:txBody>
          <a:bodyPr>
            <a:normAutofit/>
          </a:bodyPr>
          <a:lstStyle/>
          <a:p>
            <a:pPr>
              <a:buNone/>
            </a:pPr>
            <a:r>
              <a:rPr lang="el-GR" u="sng" dirty="0" smtClean="0"/>
              <a:t>Χρηματοοικονομικό σχέδιο </a:t>
            </a:r>
            <a:endParaRPr lang="el-GR" dirty="0" smtClean="0"/>
          </a:p>
          <a:p>
            <a:r>
              <a:rPr lang="el-GR" dirty="0" smtClean="0"/>
              <a:t> Απαιτούμενα κεφάλαια για την έναρξη.</a:t>
            </a:r>
          </a:p>
          <a:p>
            <a:r>
              <a:rPr lang="el-GR" dirty="0" smtClean="0"/>
              <a:t> Προβλέψεις πωλήσεων (κατά μήνα και έτος). </a:t>
            </a:r>
          </a:p>
          <a:p>
            <a:r>
              <a:rPr lang="el-GR" dirty="0" smtClean="0"/>
              <a:t>Προβλέψεις χρηματικών ροών</a:t>
            </a:r>
          </a:p>
          <a:p>
            <a:r>
              <a:rPr lang="el-GR" dirty="0" smtClean="0"/>
              <a:t> Προβλεπόμενος ισολογισμός (προϋπολογισμός) για πέντε χρόνια. Κατάσταση με το προβλεπόμενο ενεργητικό και παθητικό για πέντε χρόνια. </a:t>
            </a:r>
            <a:endParaRPr lang="el-G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600" b="1" dirty="0" smtClean="0"/>
              <a:t>Χρηματοοικονομική ανάλυση (2)</a:t>
            </a:r>
            <a:endParaRPr lang="el-GR" sz="3600" dirty="0"/>
          </a:p>
        </p:txBody>
      </p:sp>
      <p:sp>
        <p:nvSpPr>
          <p:cNvPr id="3" name="2 - Θέση περιεχομένου"/>
          <p:cNvSpPr>
            <a:spLocks noGrp="1"/>
          </p:cNvSpPr>
          <p:nvPr>
            <p:ph idx="1"/>
          </p:nvPr>
        </p:nvSpPr>
        <p:spPr/>
        <p:txBody>
          <a:bodyPr/>
          <a:lstStyle/>
          <a:p>
            <a:pPr>
              <a:buNone/>
            </a:pPr>
            <a:r>
              <a:rPr lang="el-GR" u="sng" dirty="0" smtClean="0"/>
              <a:t>Μελλοντικά σχέδια</a:t>
            </a:r>
            <a:endParaRPr lang="el-GR" dirty="0" smtClean="0"/>
          </a:p>
          <a:p>
            <a:pPr lvl="0"/>
            <a:endParaRPr lang="el-GR" dirty="0" smtClean="0"/>
          </a:p>
          <a:p>
            <a:pPr lvl="0"/>
            <a:r>
              <a:rPr lang="el-GR" dirty="0" smtClean="0"/>
              <a:t>Προοπτικές της επιχείρησης</a:t>
            </a:r>
          </a:p>
          <a:p>
            <a:pPr lvl="0"/>
            <a:r>
              <a:rPr lang="el-GR" dirty="0" smtClean="0"/>
              <a:t>Προβλεπόμενες εξελίξεις στον κλάδο</a:t>
            </a:r>
          </a:p>
          <a:p>
            <a:pPr lvl="0"/>
            <a:r>
              <a:rPr lang="el-GR" dirty="0" smtClean="0"/>
              <a:t>Ανάλυση κινδύνου</a:t>
            </a:r>
          </a:p>
          <a:p>
            <a:endParaRPr lang="el-G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Χρηματοδότηση</a:t>
            </a:r>
            <a:endParaRPr lang="el-GR" dirty="0"/>
          </a:p>
        </p:txBody>
      </p:sp>
      <p:sp>
        <p:nvSpPr>
          <p:cNvPr id="3" name="2 - Θέση περιεχομένου"/>
          <p:cNvSpPr>
            <a:spLocks noGrp="1"/>
          </p:cNvSpPr>
          <p:nvPr>
            <p:ph idx="1"/>
          </p:nvPr>
        </p:nvSpPr>
        <p:spPr/>
        <p:txBody>
          <a:bodyPr>
            <a:normAutofit fontScale="92500" lnSpcReduction="20000"/>
          </a:bodyPr>
          <a:lstStyle/>
          <a:p>
            <a:r>
              <a:rPr lang="el-GR" sz="3500" dirty="0" smtClean="0"/>
              <a:t>Αναγνώριση των κεφαλαιακών αναγκών</a:t>
            </a:r>
          </a:p>
          <a:p>
            <a:r>
              <a:rPr lang="el-GR" sz="3500" dirty="0" smtClean="0"/>
              <a:t>Έρευνα για κεφάλαια</a:t>
            </a:r>
          </a:p>
          <a:p>
            <a:r>
              <a:rPr lang="el-GR" sz="3500" dirty="0" smtClean="0"/>
              <a:t>Αυτοχρηματοδότηση</a:t>
            </a:r>
          </a:p>
          <a:p>
            <a:r>
              <a:rPr lang="el-GR" sz="3500" dirty="0" smtClean="0"/>
              <a:t>Τοπικές  ιδιωτικές πηγές χρηματοδότησης</a:t>
            </a:r>
          </a:p>
          <a:p>
            <a:r>
              <a:rPr lang="el-GR" sz="3500" dirty="0" smtClean="0"/>
              <a:t>Εμπορικές πηγές χρηματοδότησης</a:t>
            </a:r>
          </a:p>
          <a:p>
            <a:r>
              <a:rPr lang="en-US" sz="3500" dirty="0" smtClean="0">
                <a:latin typeface="Cambria" panose="02040503050406030204" pitchFamily="18" charset="0"/>
                <a:ea typeface="Cambria" panose="02040503050406030204" pitchFamily="18" charset="0"/>
              </a:rPr>
              <a:t>Venture capital</a:t>
            </a:r>
            <a:endParaRPr lang="el-GR" sz="3500" dirty="0" smtClean="0">
              <a:latin typeface="Cambria" panose="02040503050406030204" pitchFamily="18" charset="0"/>
              <a:ea typeface="Cambria" panose="02040503050406030204" pitchFamily="18" charset="0"/>
            </a:endParaRPr>
          </a:p>
          <a:p>
            <a:r>
              <a:rPr lang="el-GR" sz="3500" dirty="0">
                <a:latin typeface="Cambria" panose="02040503050406030204" pitchFamily="18" charset="0"/>
                <a:ea typeface="Cambria" panose="02040503050406030204" pitchFamily="18" charset="0"/>
              </a:rPr>
              <a:t>Μετοχές</a:t>
            </a:r>
          </a:p>
          <a:p>
            <a:r>
              <a:rPr lang="en-US" sz="3500" dirty="0">
                <a:latin typeface="Cambria" panose="02040503050406030204" pitchFamily="18" charset="0"/>
                <a:ea typeface="Cambria" panose="02040503050406030204" pitchFamily="18" charset="0"/>
              </a:rPr>
              <a:t>Franchising</a:t>
            </a:r>
            <a:endParaRPr lang="el-GR" sz="3500" dirty="0">
              <a:latin typeface="Cambria" panose="02040503050406030204" pitchFamily="18" charset="0"/>
              <a:ea typeface="Cambria" panose="02040503050406030204" pitchFamily="18" charset="0"/>
            </a:endParaRPr>
          </a:p>
          <a:p>
            <a:r>
              <a:rPr lang="en-US" sz="3500" dirty="0">
                <a:latin typeface="Cambria" panose="02040503050406030204" pitchFamily="18" charset="0"/>
                <a:ea typeface="Cambria" panose="02040503050406030204" pitchFamily="18" charset="0"/>
              </a:rPr>
              <a:t>Factoring</a:t>
            </a:r>
            <a:endParaRPr lang="el-GR" sz="3500" dirty="0">
              <a:latin typeface="Cambria" panose="02040503050406030204" pitchFamily="18" charset="0"/>
              <a:ea typeface="Cambria" panose="02040503050406030204" pitchFamily="18" charset="0"/>
            </a:endParaRPr>
          </a:p>
          <a:p>
            <a:r>
              <a:rPr lang="en-US" sz="3500" dirty="0">
                <a:latin typeface="Cambria" panose="02040503050406030204" pitchFamily="18" charset="0"/>
                <a:ea typeface="Cambria" panose="02040503050406030204" pitchFamily="18" charset="0"/>
              </a:rPr>
              <a:t>Leasing</a:t>
            </a:r>
            <a:endParaRPr lang="el-GR" sz="3500" dirty="0">
              <a:latin typeface="Cambria" panose="02040503050406030204" pitchFamily="18" charset="0"/>
              <a:ea typeface="Cambria" panose="02040503050406030204" pitchFamily="18" charset="0"/>
            </a:endParaRPr>
          </a:p>
          <a:p>
            <a:pPr>
              <a:buNone/>
            </a:pPr>
            <a:r>
              <a:rPr lang="en-US" sz="3500" dirty="0"/>
              <a:t>    </a:t>
            </a:r>
            <a:endParaRPr lang="el-GR" sz="3500" dirty="0"/>
          </a:p>
          <a:p>
            <a:pPr>
              <a:buNone/>
            </a:pPr>
            <a:endParaRPr lang="el-GR" dirty="0" smtClean="0"/>
          </a:p>
          <a:p>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ΟΜΑΔΕΣ – ΣΤΟΧΟΙ ΤΟΥ ΕΠΙΧΕΙΡΗΜΑΤΙΚΟΥ </a:t>
            </a:r>
            <a:r>
              <a:rPr lang="el-GR" dirty="0" smtClean="0"/>
              <a:t>ΣΧΕΔΙΟΥ</a:t>
            </a:r>
            <a:r>
              <a:rPr lang="en-US" dirty="0" smtClean="0"/>
              <a:t> (3)</a:t>
            </a:r>
            <a:endParaRPr lang="el-GR" dirty="0"/>
          </a:p>
        </p:txBody>
      </p:sp>
      <p:sp>
        <p:nvSpPr>
          <p:cNvPr id="3" name="2 - Θέση περιεχομένου"/>
          <p:cNvSpPr>
            <a:spLocks noGrp="1"/>
          </p:cNvSpPr>
          <p:nvPr>
            <p:ph idx="1"/>
          </p:nvPr>
        </p:nvSpPr>
        <p:spPr/>
        <p:txBody>
          <a:bodyPr/>
          <a:lstStyle/>
          <a:p>
            <a:pPr lvl="0"/>
            <a:r>
              <a:rPr lang="el-GR" dirty="0" smtClean="0"/>
              <a:t>Προμηθευτές: για την παροχή πίστωσης σε αγορές πρώτων υλών ή άλλων υλικών</a:t>
            </a:r>
          </a:p>
          <a:p>
            <a:pPr lvl="0"/>
            <a:r>
              <a:rPr lang="el-GR" dirty="0" smtClean="0"/>
              <a:t>Ταλαντούχα πρόσωπα: προκειμένου να εργαστούν στην επιχείρηση</a:t>
            </a:r>
          </a:p>
          <a:p>
            <a:pPr lvl="0"/>
            <a:r>
              <a:rPr lang="el-GR" dirty="0" smtClean="0"/>
              <a:t>Τον ιδιοκτήτη: για να συγκεντρώσει τις πληροφορίες, να έχει επιτελική εικόνα, να αναλύσει την επιχείρησή του, να θέσει στόχους και να πάρει αποφάσεις.</a:t>
            </a:r>
          </a:p>
          <a:p>
            <a:pPr>
              <a:buNone/>
            </a:pPr>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ΒΑΣΙΚΕΣ ΟΔΗΓΙΕΣ ΣΥΓΓΡΑΦΗΣ </a:t>
            </a:r>
            <a:endParaRPr lang="el-GR" dirty="0"/>
          </a:p>
        </p:txBody>
      </p:sp>
      <p:sp>
        <p:nvSpPr>
          <p:cNvPr id="3" name="2 - Θέση περιεχομένου"/>
          <p:cNvSpPr>
            <a:spLocks noGrp="1"/>
          </p:cNvSpPr>
          <p:nvPr>
            <p:ph idx="1"/>
          </p:nvPr>
        </p:nvSpPr>
        <p:spPr/>
        <p:txBody>
          <a:bodyPr>
            <a:normAutofit fontScale="85000" lnSpcReduction="20000"/>
          </a:bodyPr>
          <a:lstStyle/>
          <a:p>
            <a:r>
              <a:rPr lang="el-GR" dirty="0" smtClean="0"/>
              <a:t>Ο βασικός σκοπός μιας μελέτης (</a:t>
            </a:r>
            <a:r>
              <a:rPr lang="en-US" dirty="0" smtClean="0"/>
              <a:t>business plan</a:t>
            </a:r>
            <a:r>
              <a:rPr lang="el-GR" dirty="0" smtClean="0"/>
              <a:t>) είναι να περνάει πληροφορίες στους άλλους. Δεν πρέπει να ξεχνά το στέλεχος τους «άλλους». </a:t>
            </a:r>
          </a:p>
          <a:p>
            <a:r>
              <a:rPr lang="el-GR" dirty="0" smtClean="0"/>
              <a:t>Ο συγγραφέας μιας μελέτης πρέπει να απαντάει  σε κάποιες ερωτήσεις πριν τη συγγραφή, κατά τη διάρκεια της συγγραφής και μετά. Μερικές από αυτές τις ερωτήσεις είναι:</a:t>
            </a:r>
          </a:p>
          <a:p>
            <a:pPr lvl="0">
              <a:buFont typeface="Wingdings" pitchFamily="2" charset="2"/>
              <a:buChar char="§"/>
            </a:pPr>
            <a:r>
              <a:rPr lang="el-GR" dirty="0" smtClean="0"/>
              <a:t>ποιος είναι ο σκοπός της μελέτης</a:t>
            </a:r>
          </a:p>
          <a:p>
            <a:pPr lvl="0">
              <a:buFont typeface="Wingdings" pitchFamily="2" charset="2"/>
              <a:buChar char="§"/>
            </a:pPr>
            <a:r>
              <a:rPr lang="el-GR" dirty="0" smtClean="0"/>
              <a:t>ποιος θα τη διαβάσει</a:t>
            </a:r>
          </a:p>
          <a:p>
            <a:pPr lvl="0">
              <a:buFont typeface="Wingdings" pitchFamily="2" charset="2"/>
              <a:buChar char="§"/>
            </a:pPr>
            <a:r>
              <a:rPr lang="el-GR" dirty="0" smtClean="0"/>
              <a:t>γιατί θα την διαβάσει</a:t>
            </a:r>
          </a:p>
          <a:p>
            <a:pPr lvl="0">
              <a:buFont typeface="Wingdings" pitchFamily="2" charset="2"/>
              <a:buChar char="§"/>
            </a:pPr>
            <a:r>
              <a:rPr lang="el-GR" dirty="0" smtClean="0"/>
              <a:t>ποιο είναι το επίπεδο των γνώσεών του</a:t>
            </a:r>
          </a:p>
          <a:p>
            <a:pPr lvl="0">
              <a:buFont typeface="Wingdings" pitchFamily="2" charset="2"/>
              <a:buChar char="§"/>
            </a:pPr>
            <a:r>
              <a:rPr lang="el-GR" dirty="0" smtClean="0"/>
              <a:t>ποιο υπόβαθρο πληροφοριών διαθέτει για ένα τέτοιο θέμα</a:t>
            </a:r>
          </a:p>
          <a:p>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Σημαντικό ρόλο έχουν:</a:t>
            </a:r>
            <a:endParaRPr lang="el-GR" dirty="0"/>
          </a:p>
        </p:txBody>
      </p:sp>
      <p:sp>
        <p:nvSpPr>
          <p:cNvPr id="3" name="2 - Θέση περιεχομένου"/>
          <p:cNvSpPr>
            <a:spLocks noGrp="1"/>
          </p:cNvSpPr>
          <p:nvPr>
            <p:ph idx="1"/>
          </p:nvPr>
        </p:nvSpPr>
        <p:spPr/>
        <p:txBody>
          <a:bodyPr>
            <a:normAutofit fontScale="92500" lnSpcReduction="10000"/>
          </a:bodyPr>
          <a:lstStyle/>
          <a:p>
            <a:pPr lvl="0"/>
            <a:r>
              <a:rPr lang="el-GR" dirty="0" smtClean="0"/>
              <a:t>η ακρίβεια και η λογική. Πρέπει να παρουσιάζονται τα στοιχεία και η εικόνα χωρίς λανθασμένες και αμφίβολες πληροφορίες.</a:t>
            </a:r>
          </a:p>
          <a:p>
            <a:pPr lvl="0"/>
            <a:r>
              <a:rPr lang="el-GR" dirty="0" smtClean="0"/>
              <a:t>το ύφος της γραφής που πρέπει να είναι απλό και ευθύ. Οι μικρές προτάσεις με σαφήνεια και συνέχεια βοηθούν την παρουσίαση.</a:t>
            </a:r>
          </a:p>
          <a:p>
            <a:pPr lvl="0"/>
            <a:r>
              <a:rPr lang="el-GR" dirty="0" smtClean="0"/>
              <a:t>η παρουσίαση της μελέτης πρέπει να πείθει χωρίς να αποπροσανατολίζει. Πρέπει να αποφεύγονται ξένοι ή εξαιρετικά εξειδικευμένοι σπάνιοι  όροι.</a:t>
            </a:r>
          </a:p>
          <a:p>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Σημαντικό ρόλο έχουν</a:t>
            </a:r>
          </a:p>
        </p:txBody>
      </p:sp>
      <p:sp>
        <p:nvSpPr>
          <p:cNvPr id="3" name="2 - Θέση περιεχομένου"/>
          <p:cNvSpPr>
            <a:spLocks noGrp="1"/>
          </p:cNvSpPr>
          <p:nvPr>
            <p:ph idx="1"/>
          </p:nvPr>
        </p:nvSpPr>
        <p:spPr/>
        <p:txBody>
          <a:bodyPr/>
          <a:lstStyle/>
          <a:p>
            <a:pPr lvl="0"/>
            <a:r>
              <a:rPr lang="el-GR" dirty="0" smtClean="0"/>
              <a:t>επικεφαλίδες και παράγραφοι. Η χρήση αποδοτικών και καλά τοποθετημένων επικεφαλίδων βελτιώνει την εικόνα της μελέτης και βοηθούν τον αναγνώστη στον προσανατολισμό του.</a:t>
            </a:r>
          </a:p>
          <a:p>
            <a:r>
              <a:rPr lang="el-GR" dirty="0" smtClean="0"/>
              <a:t>η χρήση πινάκων, με τους οποίους δίνονται πολλές πληροφορίες και γίνεται εξοικονόμηση κειμένου</a:t>
            </a:r>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Σημαντικό ρόλο έχουν</a:t>
            </a:r>
          </a:p>
        </p:txBody>
      </p:sp>
      <p:sp>
        <p:nvSpPr>
          <p:cNvPr id="3" name="2 - Θέση περιεχομένου"/>
          <p:cNvSpPr>
            <a:spLocks noGrp="1"/>
          </p:cNvSpPr>
          <p:nvPr>
            <p:ph idx="1"/>
          </p:nvPr>
        </p:nvSpPr>
        <p:spPr/>
        <p:txBody>
          <a:bodyPr/>
          <a:lstStyle/>
          <a:p>
            <a:pPr lvl="0"/>
            <a:endParaRPr lang="el-GR" dirty="0" smtClean="0"/>
          </a:p>
          <a:p>
            <a:pPr lvl="0"/>
            <a:r>
              <a:rPr lang="el-GR" dirty="0" smtClean="0"/>
              <a:t>Τα γραφήματα βοηθούν στα σημεία που παρουσιάζονται τάσεις ή συγκρίσεις</a:t>
            </a:r>
          </a:p>
          <a:p>
            <a:pPr lvl="0"/>
            <a:r>
              <a:rPr lang="el-GR" dirty="0" smtClean="0"/>
              <a:t>Οι εικόνες πολλές φορές είναι απαραίτητες όπως τα σχέδια συσκευών. Ο μελετητής θα κρίνει αν πρέπει να μπουν στο κυρίως σώμα της μελέτης ή στα παραρτήματα.</a:t>
            </a:r>
          </a:p>
          <a:p>
            <a:pPr lvl="0"/>
            <a:r>
              <a:rPr lang="el-GR" dirty="0" smtClean="0"/>
              <a:t>Αναφορές στην βιβλιογραφία</a:t>
            </a:r>
          </a:p>
          <a:p>
            <a:pPr>
              <a:buNone/>
            </a:pPr>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pPr algn="l"/>
            <a:r>
              <a:rPr lang="el-GR" sz="3600" b="1" dirty="0" smtClean="0"/>
              <a:t>ΤΑ ΣΤΟΙΧΕΙΑ ΤΟΥ ΕΠΙΧΕΙΡΗΜΑΤΙΚΟΥ ΣΧΕΔΙΟΥ</a:t>
            </a:r>
            <a:endParaRPr lang="el-GR" sz="3600" dirty="0"/>
          </a:p>
        </p:txBody>
      </p:sp>
      <p:sp>
        <p:nvSpPr>
          <p:cNvPr id="3" name="2 - Θέση περιεχομένου"/>
          <p:cNvSpPr>
            <a:spLocks noGrp="1"/>
          </p:cNvSpPr>
          <p:nvPr>
            <p:ph idx="1"/>
          </p:nvPr>
        </p:nvSpPr>
        <p:spPr/>
        <p:txBody>
          <a:bodyPr>
            <a:normAutofit lnSpcReduction="10000"/>
          </a:bodyPr>
          <a:lstStyle/>
          <a:p>
            <a:pPr lvl="0"/>
            <a:r>
              <a:rPr lang="el-GR" dirty="0" smtClean="0"/>
              <a:t>Σελίδα τίτλου </a:t>
            </a:r>
          </a:p>
          <a:p>
            <a:pPr lvl="0"/>
            <a:r>
              <a:rPr lang="el-GR" dirty="0" smtClean="0"/>
              <a:t>Πίνακας περιεχομένων </a:t>
            </a:r>
          </a:p>
          <a:p>
            <a:pPr lvl="0"/>
            <a:r>
              <a:rPr lang="el-GR" dirty="0" smtClean="0"/>
              <a:t>Συμπεράσματα – σύνοψη</a:t>
            </a:r>
          </a:p>
          <a:p>
            <a:pPr lvl="0"/>
            <a:r>
              <a:rPr lang="el-GR" dirty="0" smtClean="0"/>
              <a:t>Οι υψηλοί στόχοι της επιχείρησης </a:t>
            </a:r>
          </a:p>
          <a:p>
            <a:pPr lvl="0"/>
            <a:r>
              <a:rPr lang="el-GR" dirty="0" smtClean="0"/>
              <a:t>Περιγραφή της επιχείρησης </a:t>
            </a:r>
          </a:p>
          <a:p>
            <a:pPr lvl="0"/>
            <a:r>
              <a:rPr lang="el-GR" dirty="0" smtClean="0"/>
              <a:t>Ανάλυση του κλάδου και  της αγοράς </a:t>
            </a:r>
          </a:p>
          <a:p>
            <a:pPr lvl="0"/>
            <a:r>
              <a:rPr lang="el-GR" dirty="0" smtClean="0"/>
              <a:t>Στρατηγική του μάρκετινγκ</a:t>
            </a:r>
          </a:p>
          <a:p>
            <a:pPr lvl="0"/>
            <a:r>
              <a:rPr lang="el-GR" dirty="0" smtClean="0"/>
              <a:t>Σχέδιο λειτουργίας </a:t>
            </a:r>
          </a:p>
          <a:p>
            <a:pPr lvl="0"/>
            <a:r>
              <a:rPr lang="el-GR" dirty="0" smtClean="0"/>
              <a:t>Χρηματοοικονομική ανάλυση </a:t>
            </a:r>
          </a:p>
          <a:p>
            <a:pPr lvl="0"/>
            <a:r>
              <a:rPr lang="el-GR" dirty="0" smtClean="0"/>
              <a:t>Χρηματοδότηση  πηγές χρηματοδότησης</a:t>
            </a:r>
          </a:p>
          <a:p>
            <a:pPr>
              <a:buNone/>
            </a:pPr>
            <a:endParaRPr lang="el-G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Τήξη">
  <a:themeElements>
    <a:clrScheme name="Τήξη">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Τήξη">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Τήξη">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55</TotalTime>
  <Words>1811</Words>
  <Application>Microsoft Office PowerPoint</Application>
  <PresentationFormat>Προβολή στην οθόνη (4:3)</PresentationFormat>
  <Paragraphs>224</Paragraphs>
  <Slides>33</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33</vt:i4>
      </vt:variant>
    </vt:vector>
  </HeadingPairs>
  <TitlesOfParts>
    <vt:vector size="34" baseType="lpstr">
      <vt:lpstr>Τήξη</vt:lpstr>
      <vt:lpstr>  ΤΟ ΕΠΙΧΕΙΡΗΜΑΤΙΚΟ ΣΧΕΔΙΟ ΣΥΝΟΠΤΙΚΑ </vt:lpstr>
      <vt:lpstr>ΟΜΑΔΕΣ – ΣΤΟΧΟΙ ΤΟΥ ΕΠΙΧΕΙΡΗΜΑΤΙΚΟΥ ΣΧΕΔΙΟΥ</vt:lpstr>
      <vt:lpstr>ΟΜΑΔΕΣ – ΣΤΟΧΟΙ ΤΟΥ ΕΠΙΧΕΙΡΗΜΑΤΙΚΟΥ ΣΧΕΔΙΟΥ (2)</vt:lpstr>
      <vt:lpstr>ΟΜΑΔΕΣ – ΣΤΟΧΟΙ ΤΟΥ ΕΠΙΧΕΙΡΗΜΑΤΙΚΟΥ ΣΧΕΔΙΟΥ (3)</vt:lpstr>
      <vt:lpstr>ΒΑΣΙΚΕΣ ΟΔΗΓΙΕΣ ΣΥΓΓΡΑΦΗΣ </vt:lpstr>
      <vt:lpstr>Σημαντικό ρόλο έχουν:</vt:lpstr>
      <vt:lpstr>Σημαντικό ρόλο έχουν</vt:lpstr>
      <vt:lpstr>Σημαντικό ρόλο έχουν</vt:lpstr>
      <vt:lpstr>ΤΑ ΣΤΟΙΧΕΙΑ ΤΟΥ ΕΠΙΧΕΙΡΗΜΑΤΙΚΟΥ ΣΧΕΔΙΟΥ</vt:lpstr>
      <vt:lpstr>Σελίδα τίτλου</vt:lpstr>
      <vt:lpstr>Πίνακας περιεχομένων</vt:lpstr>
      <vt:lpstr>Συμπεράσματα – Σύνοψη </vt:lpstr>
      <vt:lpstr>Οι υψηλοί στόχοι της επιχείρησης</vt:lpstr>
      <vt:lpstr>Οράματα και αποστολή</vt:lpstr>
      <vt:lpstr>Όραμα</vt:lpstr>
      <vt:lpstr>Η αποστολή μιας επιχείρησης  </vt:lpstr>
      <vt:lpstr>Η αποστολή μιας επιχείρησης</vt:lpstr>
      <vt:lpstr>Περιγραφή της επιχείρησης</vt:lpstr>
      <vt:lpstr>Ανάλυση του κλάδου και της αγοράς</vt:lpstr>
      <vt:lpstr>Ανάλυση του κλάδου και της αγοράς (2)</vt:lpstr>
      <vt:lpstr>Ανάλυση του κλάδου και της αγοράς (3)</vt:lpstr>
      <vt:lpstr>Στρατηγική Μάρκετινγκ </vt:lpstr>
      <vt:lpstr>Στρατηγική Μάρκετινγκ </vt:lpstr>
      <vt:lpstr>Στρατηγική Μάρκετινγκ </vt:lpstr>
      <vt:lpstr>Σχέδιο λειτουργίας</vt:lpstr>
      <vt:lpstr>Σχέδιο λειτουργίας (2)</vt:lpstr>
      <vt:lpstr>Παρουσίαση του PowerPoint</vt:lpstr>
      <vt:lpstr>Σχέδιο λειτουργίας (4)</vt:lpstr>
      <vt:lpstr>Σχέδιο λειτουργίας (5)</vt:lpstr>
      <vt:lpstr>Σχέδιο λειτουργίας (6)</vt:lpstr>
      <vt:lpstr>Χρηματοοικονομική ανάλυση</vt:lpstr>
      <vt:lpstr>Χρηματοοικονομική ανάλυση (2)</vt:lpstr>
      <vt:lpstr>Χρηματοδότηση</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ΕΠΙΧΕΙΡΗΜΑΤΙΚΑ ΣΧΕΔΙΑ</dc:title>
  <dc:creator>Ηλέκτρα Πιτόσκα</dc:creator>
  <cp:lastModifiedBy>Windows User</cp:lastModifiedBy>
  <cp:revision>14</cp:revision>
  <dcterms:created xsi:type="dcterms:W3CDTF">2012-05-24T18:46:15Z</dcterms:created>
  <dcterms:modified xsi:type="dcterms:W3CDTF">2020-05-22T10:35:53Z</dcterms:modified>
</cp:coreProperties>
</file>