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6" r:id="rId2"/>
    <p:sldId id="377" r:id="rId3"/>
    <p:sldId id="378" r:id="rId4"/>
    <p:sldId id="379" r:id="rId5"/>
    <p:sldId id="380" r:id="rId6"/>
    <p:sldId id="381" r:id="rId7"/>
    <p:sldId id="382" r:id="rId8"/>
    <p:sldId id="355" r:id="rId9"/>
    <p:sldId id="356" r:id="rId10"/>
    <p:sldId id="357" r:id="rId11"/>
    <p:sldId id="358" r:id="rId12"/>
    <p:sldId id="359" r:id="rId13"/>
    <p:sldId id="383" r:id="rId14"/>
    <p:sldId id="384" r:id="rId15"/>
    <p:sldId id="387" r:id="rId16"/>
    <p:sldId id="388" r:id="rId17"/>
    <p:sldId id="389" r:id="rId18"/>
    <p:sldId id="390" r:id="rId19"/>
    <p:sldId id="391" r:id="rId20"/>
    <p:sldId id="410" r:id="rId21"/>
    <p:sldId id="411" r:id="rId22"/>
    <p:sldId id="392" r:id="rId23"/>
    <p:sldId id="393" r:id="rId24"/>
    <p:sldId id="412" r:id="rId25"/>
    <p:sldId id="413" r:id="rId26"/>
    <p:sldId id="414" r:id="rId27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99"/>
    <a:srgbClr val="CCECFF"/>
    <a:srgbClr val="CCFF99"/>
    <a:srgbClr val="33CCFF"/>
    <a:srgbClr val="99FFCC"/>
    <a:srgbClr val="FFF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12" autoAdjust="0"/>
    <p:restoredTop sz="90929"/>
  </p:normalViewPr>
  <p:slideViewPr>
    <p:cSldViewPr>
      <p:cViewPr>
        <p:scale>
          <a:sx n="109" d="100"/>
          <a:sy n="109" d="100"/>
        </p:scale>
        <p:origin x="-159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404F1-783B-43B9-9E0D-A267B833AC7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46D12-BDBF-48CB-BBD3-292F579CA3E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DF28-E929-4EC9-8E09-DAF8FA039C6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45CA7AB-866A-4E7E-8E83-678E2F0D49A3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F226B9B-C96F-4AA0-9517-738AB6E4CBD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862F4-DCDB-4712-98D7-7C7FC2B20D4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7BD44-6FFA-49D2-A37A-AAA57479054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22D2F-9CFD-4218-9613-350BC01CA5C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EA44D-72DE-4E27-8AD5-3DDF4973149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9DEFC-86B5-49CD-ACD6-05FF06212657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D1FEE-498B-44FE-A581-05D6A0DC100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CA11B-0942-4319-9C14-2771B65BBEC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427E9-C281-42D7-B936-FF8578BE37E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F71D7E3-EFE8-4026-913E-F1A29C8D7520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random/>
    <p:sndAc>
      <p:stSnd>
        <p:snd r:embed="rId15" name="camera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audio" Target="../media/audio1.wav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10" Type="http://schemas.openxmlformats.org/officeDocument/2006/relationships/image" Target="../media/image11.e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Microsoft_Excel_97-2003_Worksheet1.xls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l-GR" dirty="0" smtClean="0">
                <a:cs typeface="Times New Roman" pitchFamily="18" charset="0"/>
              </a:rPr>
              <a:t>Έλεγχος Υποθέσεων</a:t>
            </a:r>
            <a:r>
              <a:rPr lang="el-GR" dirty="0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Ο έλεγχος υποθέσεων αναφέρεται στη διαδικασία αποδοχής ή απόρριψης μιας στατιστικής υπόθεσης,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Κατά την εκτέλεση ενός στατιστικού ελέγχου, ορίζονται δυο υποθέσεις: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η μηδενική υπόθεση </a:t>
            </a:r>
            <a:r>
              <a:rPr lang="el-GR" sz="2800" dirty="0" err="1" smtClean="0">
                <a:latin typeface="Tahoma" pitchFamily="34" charset="0"/>
                <a:cs typeface="Tahoma" pitchFamily="34" charset="0"/>
              </a:rPr>
              <a:t>Ηο</a:t>
            </a:r>
            <a:r>
              <a:rPr lang="el-GR" sz="2800" dirty="0" smtClean="0">
                <a:latin typeface="Tahoma" pitchFamily="34" charset="0"/>
                <a:cs typeface="Tahoma" pitchFamily="34" charset="0"/>
              </a:rPr>
              <a:t> και η εναλλακτική Η1. </a:t>
            </a:r>
            <a:endParaRPr lang="el-GR" sz="2800" dirty="0" smtClean="0">
              <a:latin typeface="Bookman Old Style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Η εκλογή της Η0 και της Η1 γίνεται σύμφωνα με τον παρακάτω ισχυρισμό: </a:t>
            </a:r>
            <a:endParaRPr lang="el-GR" sz="2800" dirty="0" smtClean="0">
              <a:latin typeface="Tahoma" pitchFamily="34" charset="0"/>
            </a:endParaRPr>
          </a:p>
          <a:p>
            <a:pPr algn="just" eaLnBrk="1" hangingPunct="1"/>
            <a:r>
              <a:rPr lang="el-GR" sz="2800" dirty="0" smtClean="0">
                <a:latin typeface="Tahoma" pitchFamily="34" charset="0"/>
                <a:cs typeface="Tahoma" pitchFamily="34" charset="0"/>
              </a:rPr>
              <a:t>όταν κάνουμε μια έρευνα και προσπαθούμε να αποδείξουμε κάποιον ισχυρισμό στηριζόμενοι σε κάποιες παρατηρήσεις, τότε την άρνηση αυτού του ισχυρισμού λαμβάνουμε σαν </a:t>
            </a:r>
            <a:r>
              <a:rPr lang="el-GR" sz="2800" dirty="0" err="1" smtClean="0">
                <a:latin typeface="Tahoma" pitchFamily="34" charset="0"/>
                <a:cs typeface="Tahoma" pitchFamily="34" charset="0"/>
              </a:rPr>
              <a:t>Ηο</a:t>
            </a:r>
            <a:r>
              <a:rPr lang="el-GR" sz="2800" dirty="0" smtClean="0">
                <a:latin typeface="Tahoma" pitchFamily="34" charset="0"/>
                <a:cs typeface="Tahoma" pitchFamily="34" charset="0"/>
              </a:rPr>
              <a:t> και τον ίδιο ισχυρισμό σαν H1. </a:t>
            </a:r>
          </a:p>
        </p:txBody>
      </p:sp>
    </p:spTree>
    <p:extLst>
      <p:ext uri="{BB962C8B-B14F-4D97-AF65-F5344CB8AC3E}">
        <p14:creationId xmlns:p14="http://schemas.microsoft.com/office/powerpoint/2010/main" val="120092190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Συγκρίνουμε την τιμή της Ζ που βρέθηκε από το κριτήριο ελέγχου με τις κριτικές τιμές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η τιμή Ζ του κριτηρίου ικανοποιεί τις ανισότητες: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&lt; </a:t>
            </a:r>
            <a:r>
              <a:rPr lang="el-GR">
                <a:solidFill>
                  <a:srgbClr val="000000"/>
                </a:solidFill>
              </a:rPr>
              <a:t>-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ή  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Z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&gt; Ζ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απορρίπτουμε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132099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/>
          </p:nvPr>
        </p:nvSpPr>
        <p:spPr>
          <a:xfrm>
            <a:off x="0" y="3124200"/>
            <a:ext cx="9144000" cy="3733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Αν όμως η τιμή Ζ του κριτηρίου ικανοποιεί τη διπλή ανισότητα: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l-GR" b="1">
                <a:solidFill>
                  <a:srgbClr val="000000"/>
                </a:solidFill>
              </a:rPr>
              <a:t>-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1">
                <a:solidFill>
                  <a:srgbClr val="000000"/>
                </a:solidFill>
                <a:cs typeface="Times New Roman" pitchFamily="18" charset="0"/>
              </a:rPr>
              <a:t>&lt;Z&lt;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Ζ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α/2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b="1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τότε αποδεχόμαστε την υπόθεση Η</a:t>
            </a:r>
            <a:r>
              <a:rPr lang="en-US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l-GR"/>
              <a:t> </a:t>
            </a:r>
          </a:p>
          <a:p>
            <a:pPr algn="just"/>
            <a:endParaRPr lang="en-US" sz="2400"/>
          </a:p>
          <a:p>
            <a:pPr algn="just"/>
            <a:r>
              <a:rPr lang="el-GR" sz="2400" b="1"/>
              <a:t>Βιβλιογραφία</a:t>
            </a:r>
            <a:r>
              <a:rPr lang="en-US" sz="2400" b="1"/>
              <a:t>:</a:t>
            </a:r>
            <a:r>
              <a:rPr lang="el-GR" sz="2400" b="1"/>
              <a:t> </a:t>
            </a:r>
            <a:r>
              <a:rPr lang="en-US" sz="2400" b="1"/>
              <a:t>Statistics for business and economics</a:t>
            </a:r>
          </a:p>
          <a:p>
            <a:pPr algn="just"/>
            <a:r>
              <a:rPr lang="en-US" sz="2400" b="1"/>
              <a:t>Anderson Sweeney Williams</a:t>
            </a:r>
            <a:endParaRPr lang="el-GR" sz="2400" b="1"/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5257800"/>
          </a:xfrm>
        </p:spPr>
        <p:txBody>
          <a:bodyPr/>
          <a:lstStyle/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Στο δίπλευρο κριτήριο ελέγχου, το</a:t>
            </a: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επίπεδο σημαντικότητας α ισοκατανέμεται.</a:t>
            </a:r>
            <a:endParaRPr lang="el-GR">
              <a:latin typeface="Courier New" pitchFamily="49" charset="0"/>
              <a:cs typeface="Courier New" pitchFamily="49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</a:rPr>
              <a:t>Μονόπλευρο </a:t>
            </a:r>
            <a:r>
              <a:rPr lang="en-US">
                <a:solidFill>
                  <a:srgbClr val="000000"/>
                </a:solidFill>
              </a:rPr>
              <a:t>test: </a:t>
            </a:r>
          </a:p>
          <a:p>
            <a:pPr lvl="1" algn="just"/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Σε ορισμένες περιπτώσεις ενδιαφερόμαστε αν μια στατιστική παράμετρος (π.χ. ο μέσος) είναι μικρότερη ή μεγαλύτερη από μια συγκεκριμένη τιμή (έστω μ</a:t>
            </a:r>
            <a:r>
              <a:rPr lang="el-GR" b="1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).</a:t>
            </a:r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Στις περιπτώσεις αυτές, οι ελεγχόμενες υποθέσεις είναι:</a:t>
            </a:r>
            <a:endParaRPr lang="en-US">
              <a:solidFill>
                <a:srgbClr val="000000"/>
              </a:solidFill>
              <a:cs typeface="Times New Roman" pitchFamily="18" charset="0"/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l-GR">
                <a:solidFill>
                  <a:srgbClr val="000000"/>
                </a:solidFill>
              </a:rPr>
              <a:t>  </a:t>
            </a:r>
            <a:r>
              <a:rPr lang="en-US">
                <a:solidFill>
                  <a:srgbClr val="000000"/>
                </a:solidFill>
              </a:rPr>
              <a:t>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&lt;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 </a:t>
            </a:r>
            <a:r>
              <a:rPr lang="en-US" baseline="-25000">
                <a:solidFill>
                  <a:srgbClr val="000000"/>
                </a:solidFill>
              </a:rPr>
              <a:t>   </a:t>
            </a:r>
            <a:r>
              <a:rPr lang="el-GR">
                <a:solidFill>
                  <a:srgbClr val="000000"/>
                </a:solidFill>
              </a:rPr>
              <a:t>ή</a:t>
            </a:r>
            <a:endParaRPr lang="el-GR" baseline="-25000">
              <a:solidFill>
                <a:srgbClr val="000000"/>
              </a:solidFill>
            </a:endParaRPr>
          </a:p>
          <a:p>
            <a:pPr algn="just"/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aseline="-25000">
                <a:solidFill>
                  <a:srgbClr val="000000"/>
                </a:solidFill>
                <a:cs typeface="Times New Roman" pitchFamily="18" charset="0"/>
              </a:rPr>
              <a:t>ο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: </a:t>
            </a:r>
            <a:r>
              <a:rPr lang="el-GR">
                <a:solidFill>
                  <a:srgbClr val="000000"/>
                </a:solidFill>
              </a:rPr>
              <a:t>μ=μ</a:t>
            </a:r>
            <a:r>
              <a:rPr lang="el-GR" baseline="-25000">
                <a:solidFill>
                  <a:srgbClr val="000000"/>
                </a:solidFill>
              </a:rPr>
              <a:t>0   </a:t>
            </a:r>
            <a:r>
              <a:rPr lang="en-US">
                <a:solidFill>
                  <a:srgbClr val="000000"/>
                </a:solidFill>
              </a:rPr>
              <a:t>         </a:t>
            </a:r>
          </a:p>
          <a:p>
            <a:pPr algn="just"/>
            <a:r>
              <a:rPr lang="el-GR">
                <a:solidFill>
                  <a:srgbClr val="000000"/>
                </a:solidFill>
              </a:rPr>
              <a:t>Η</a:t>
            </a:r>
            <a:r>
              <a:rPr lang="el-GR" baseline="-25000">
                <a:solidFill>
                  <a:srgbClr val="000000"/>
                </a:solidFill>
              </a:rPr>
              <a:t>1</a:t>
            </a:r>
            <a:r>
              <a:rPr lang="en-US">
                <a:solidFill>
                  <a:srgbClr val="000000"/>
                </a:solidFill>
              </a:rPr>
              <a:t>: 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n-US">
                <a:solidFill>
                  <a:srgbClr val="000000"/>
                </a:solidFill>
              </a:rPr>
              <a:t>&gt;</a:t>
            </a:r>
            <a:r>
              <a:rPr lang="el-GR">
                <a:solidFill>
                  <a:srgbClr val="000000"/>
                </a:solidFill>
              </a:rPr>
              <a:t>μ</a:t>
            </a:r>
            <a:r>
              <a:rPr lang="el-GR" baseline="-25000">
                <a:solidFill>
                  <a:srgbClr val="000000"/>
                </a:solidFill>
              </a:rPr>
              <a:t>0</a:t>
            </a:r>
            <a:endParaRPr lang="en-US" baseline="-25000">
              <a:solidFill>
                <a:srgbClr val="000000"/>
              </a:solidFill>
            </a:endParaRP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6400800" y="1233488"/>
            <a:ext cx="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l-GR"/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657600"/>
            <a:ext cx="6477000" cy="3200400"/>
          </a:xfrm>
          <a:prstGeom prst="rect">
            <a:avLst/>
          </a:prstGeom>
          <a:noFill/>
        </p:spPr>
      </p:pic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l-GR"/>
              <a:t/>
            </a:r>
            <a:br>
              <a:rPr lang="el-GR"/>
            </a:br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026"/>
          <p:cNvSpPr>
            <a:spLocks noGrp="1" noChangeArrowheads="1"/>
          </p:cNvSpPr>
          <p:nvPr>
            <p:ph idx="1"/>
          </p:nvPr>
        </p:nvSpPr>
        <p:spPr>
          <a:xfrm>
            <a:off x="152400" y="304800"/>
            <a:ext cx="8991600" cy="65532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Όταν</a:t>
            </a:r>
            <a:r>
              <a:rPr lang="en-US" sz="2800">
                <a:latin typeface="Tahoma" pitchFamily="34" charset="0"/>
                <a:cs typeface="Tahoma" pitchFamily="34" charset="0"/>
              </a:rPr>
              <a:t> </a:t>
            </a:r>
            <a:r>
              <a:rPr lang="en-US" sz="2800">
                <a:latin typeface="Tahoma" pitchFamily="34" charset="0"/>
              </a:rPr>
              <a:t>n</a:t>
            </a:r>
            <a:r>
              <a:rPr lang="en-US" sz="2800" u="sng">
                <a:latin typeface="Tahoma" pitchFamily="34" charset="0"/>
              </a:rPr>
              <a:t>&lt;</a:t>
            </a:r>
            <a:r>
              <a:rPr lang="en-US" sz="2800">
                <a:latin typeface="Tahoma" pitchFamily="34" charset="0"/>
                <a:cs typeface="Tahoma" pitchFamily="34" charset="0"/>
              </a:rPr>
              <a:t>30 , </a:t>
            </a:r>
            <a:r>
              <a:rPr lang="el-GR" sz="2800">
                <a:latin typeface="Tahoma" pitchFamily="34" charset="0"/>
                <a:cs typeface="Tahoma" pitchFamily="34" charset="0"/>
              </a:rPr>
              <a:t>η διακύμανση είναι άγνωστη και η κατανομή κανονική χρησιμοποιούμε την </a:t>
            </a:r>
            <a:r>
              <a:rPr lang="en-US" sz="2800">
                <a:latin typeface="Tahoma" pitchFamily="34" charset="0"/>
                <a:cs typeface="Tahoma" pitchFamily="34" charset="0"/>
              </a:rPr>
              <a:t>t</a:t>
            </a:r>
            <a:r>
              <a:rPr lang="el-GR" sz="2800">
                <a:latin typeface="Tahoma" pitchFamily="34" charset="0"/>
                <a:cs typeface="Tahoma" pitchFamily="34" charset="0"/>
              </a:rPr>
              <a:t> κατανομή με </a:t>
            </a:r>
            <a:r>
              <a:rPr lang="en-US" sz="2800">
                <a:latin typeface="Tahoma" pitchFamily="34" charset="0"/>
                <a:cs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-1 βαθμούς ελευθερίας.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Όσο περισσότερους βαθμούς ελευθερίας έχουμε τόσο περισσότερο προσεγγίζεται η κανονική κατανομή.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Αν </a:t>
            </a:r>
            <a:r>
              <a:rPr lang="en-US" sz="2800" b="1">
                <a:solidFill>
                  <a:srgbClr val="FF0000"/>
                </a:solidFill>
                <a:latin typeface="Tahoma" pitchFamily="34" charset="0"/>
              </a:rPr>
              <a:t>n</a:t>
            </a:r>
            <a:r>
              <a:rPr lang="en-US" sz="2800" b="1" u="sng">
                <a:solidFill>
                  <a:srgbClr val="FF0000"/>
                </a:solidFill>
                <a:latin typeface="Tahoma" pitchFamily="34" charset="0"/>
              </a:rPr>
              <a:t>&lt;</a:t>
            </a:r>
            <a:r>
              <a:rPr lang="en-US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30 ,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και η κατανομή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άγνωστη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2800" b="1">
                <a:solidFill>
                  <a:srgbClr val="FF0000"/>
                </a:solidFill>
                <a:latin typeface="Tahoma" pitchFamily="34" charset="0"/>
              </a:rPr>
              <a:t>τότε δεν μπορούμε να βγάλουμε ασφαλές συμπέρασμα – αν δύναται μεγαλώνουμε το δείγμα</a:t>
            </a:r>
          </a:p>
        </p:txBody>
      </p:sp>
    </p:spTree>
    <p:extLst>
      <p:ext uri="{BB962C8B-B14F-4D97-AF65-F5344CB8AC3E}">
        <p14:creationId xmlns:p14="http://schemas.microsoft.com/office/powerpoint/2010/main" val="138498858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026"/>
          <p:cNvSpPr>
            <a:spLocks noGrp="1" noChangeArrowheads="1"/>
          </p:cNvSpPr>
          <p:nvPr>
            <p:ph/>
          </p:nvPr>
        </p:nvSpPr>
        <p:spPr>
          <a:xfrm>
            <a:off x="0" y="0"/>
            <a:ext cx="9296400" cy="3810000"/>
          </a:xfrm>
        </p:spPr>
        <p:txBody>
          <a:bodyPr/>
          <a:lstStyle/>
          <a:p>
            <a:r>
              <a:rPr lang="el-GR" sz="2800"/>
              <a:t>Οι δειγματικοί μέσοι ακολουθούν την κανονική κατανομή. </a:t>
            </a:r>
          </a:p>
          <a:p>
            <a:r>
              <a:rPr lang="el-GR" sz="2800"/>
              <a:t>Ο μέσος τους είναι ο μέσος του πληθυσμού - </a:t>
            </a:r>
            <a:r>
              <a:rPr lang="el-GR" sz="2800" b="1"/>
              <a:t>ζητούμενο </a:t>
            </a:r>
          </a:p>
          <a:p>
            <a:r>
              <a:rPr lang="el-GR" sz="2800"/>
              <a:t>Η απόσταση των δειγματικών μέσων από το μέσο τους εξαρτάται από τυπική απόκλιση που έχουν δηλαδή </a:t>
            </a:r>
            <a:endParaRPr lang="en-US" sz="2800"/>
          </a:p>
          <a:p>
            <a:r>
              <a:rPr lang="el-GR" sz="2800"/>
              <a:t>Άρα αν ο δειγματικός μέσος που έχουμε διαφέρει σημαντικά από αυτόν που υποθέτουμε ως πραγματικός μέσος του πληθυσμού τότε απορρίπτουμε την υπόθεση</a:t>
            </a:r>
          </a:p>
        </p:txBody>
      </p:sp>
      <p:pic>
        <p:nvPicPr>
          <p:cNvPr id="81923" name="Picture 10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114800"/>
            <a:ext cx="9144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1924" name="Object 1028"/>
          <p:cNvGraphicFramePr>
            <a:graphicFrameLocks noChangeAspect="1"/>
          </p:cNvGraphicFramePr>
          <p:nvPr/>
        </p:nvGraphicFramePr>
        <p:xfrm>
          <a:off x="7848600" y="12954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0" name="Εξίσωση" r:id="rId5" imgW="596880" imgH="419040" progId="Equation.3">
                  <p:embed/>
                </p:oleObj>
              </mc:Choice>
              <mc:Fallback>
                <p:oleObj name="Εξίσωση" r:id="rId5" imgW="5968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1295400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0862505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638800"/>
          </a:xfrm>
        </p:spPr>
        <p:txBody>
          <a:bodyPr/>
          <a:lstStyle/>
          <a:p>
            <a:pPr algn="just"/>
            <a:r>
              <a:rPr lang="el-GR" sz="2800" dirty="0">
                <a:latin typeface="Tahoma" pitchFamily="34" charset="0"/>
                <a:cs typeface="Tahoma" pitchFamily="34" charset="0"/>
              </a:rPr>
              <a:t>Από έναν πληθυσμό πήραμε ένα δείγμα </a:t>
            </a:r>
            <a:r>
              <a:rPr lang="en-US" sz="2800" dirty="0">
                <a:latin typeface="Tahoma" pitchFamily="34" charset="0"/>
                <a:cs typeface="Tahoma" pitchFamily="34" charset="0"/>
              </a:rPr>
              <a:t>n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=50, το οποίο </a:t>
            </a:r>
            <a:r>
              <a:rPr lang="el-GR" sz="2800" dirty="0" smtClean="0">
                <a:latin typeface="Tahoma" pitchFamily="34" charset="0"/>
                <a:cs typeface="Tahoma" pitchFamily="34" charset="0"/>
              </a:rPr>
              <a:t>έ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δ</a:t>
            </a:r>
            <a:r>
              <a:rPr lang="el-GR" sz="2800" dirty="0" smtClean="0">
                <a:latin typeface="Tahoma" pitchFamily="34" charset="0"/>
                <a:cs typeface="Tahoma" pitchFamily="34" charset="0"/>
              </a:rPr>
              <a:t>ωσε 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μέσο όρο 28 και διακύμανση 34. </a:t>
            </a:r>
            <a:endParaRPr lang="el-GR" sz="2800" dirty="0">
              <a:latin typeface="Tahoma" pitchFamily="34" charset="0"/>
            </a:endParaRPr>
          </a:p>
          <a:p>
            <a:pPr algn="just"/>
            <a:r>
              <a:rPr lang="el-GR" sz="2800" dirty="0">
                <a:latin typeface="Tahoma" pitchFamily="34" charset="0"/>
                <a:cs typeface="Tahoma" pitchFamily="34" charset="0"/>
              </a:rPr>
              <a:t>Μπορούμε να υποστηρίζουμε ότι ο μέσος όρος του πληθυσμού απ’ όπου προήλθε το δείγμα είναι ίσος με 32 </a:t>
            </a:r>
            <a:r>
              <a:rPr lang="el-GR" sz="2800" dirty="0">
                <a:latin typeface="Tahoma" pitchFamily="34" charset="0"/>
              </a:rPr>
              <a:t>μ</a:t>
            </a:r>
            <a:r>
              <a:rPr lang="el-GR" sz="2800" dirty="0">
                <a:latin typeface="Tahoma" pitchFamily="34" charset="0"/>
                <a:cs typeface="Tahoma" pitchFamily="34" charset="0"/>
              </a:rPr>
              <a:t>ε α=0,05.</a:t>
            </a:r>
            <a:r>
              <a:rPr lang="el-GR" dirty="0">
                <a:latin typeface="Tahoma" pitchFamily="34" charset="0"/>
                <a:cs typeface="Tahoma" pitchFamily="34" charset="0"/>
              </a:rPr>
              <a:t> </a:t>
            </a:r>
            <a:endParaRPr lang="en-US" dirty="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dirty="0">
                <a:latin typeface="Tahoma" pitchFamily="34" charset="0"/>
              </a:rPr>
              <a:t>Λύση</a:t>
            </a:r>
          </a:p>
          <a:p>
            <a:pPr algn="just"/>
            <a:r>
              <a:rPr lang="en-US" dirty="0">
                <a:latin typeface="Tahoma" pitchFamily="34" charset="0"/>
              </a:rPr>
              <a:t>n=50&gt;30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>
                <a:latin typeface="Tahoma" pitchFamily="34" charset="0"/>
              </a:rPr>
              <a:t>μ=32</a:t>
            </a: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</a:t>
            </a:r>
            <a:r>
              <a:rPr lang="el-GR" dirty="0">
                <a:latin typeface="Tahoma" pitchFamily="34" charset="0"/>
                <a:sym typeface="Symbol" pitchFamily="18" charset="2"/>
              </a:rPr>
              <a:t>32</a:t>
            </a:r>
            <a:endParaRPr lang="el-GR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33653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l-GR"/>
              <a:t>Γνωρίζουμε ότι η μεταβλητή</a:t>
            </a:r>
          </a:p>
          <a:p>
            <a:endParaRPr lang="el-GR"/>
          </a:p>
          <a:p>
            <a:pPr algn="just"/>
            <a:r>
              <a:rPr lang="el-GR"/>
              <a:t>Η διαφορά του δειγματικού μέσου από τον υποστηριζόμενο πληθυσμιακό μέσο είναι ικανή για να μας πείσει ότι τελικά ο πληθυσμιακός μέσος δεν είναι 32 </a:t>
            </a:r>
          </a:p>
          <a:p>
            <a:pPr algn="just"/>
            <a:r>
              <a:rPr lang="el-GR"/>
              <a:t>α=0,05 είναι η πιθανότητα ο δειγματικός μέσος να βρεθεί στην περιοχή αυτή της τυποποιημένης κανονικής κατανομής ή αλλιώς</a:t>
            </a:r>
          </a:p>
          <a:p>
            <a:pPr lvl="1" algn="just"/>
            <a:r>
              <a:rPr lang="el-GR" b="1"/>
              <a:t>είναι η πιθανότητα να απορρίψουμε την βασική υπόθεση ενώ αυτή είναι σωστή  </a:t>
            </a:r>
          </a:p>
          <a:p>
            <a:pPr algn="just"/>
            <a:endParaRPr lang="el-GR" b="1"/>
          </a:p>
          <a:p>
            <a:endParaRPr lang="el-GR"/>
          </a:p>
        </p:txBody>
      </p:sp>
      <p:graphicFrame>
        <p:nvGraphicFramePr>
          <p:cNvPr id="87040" name="Object 1024"/>
          <p:cNvGraphicFramePr>
            <a:graphicFrameLocks noChangeAspect="1"/>
          </p:cNvGraphicFramePr>
          <p:nvPr/>
        </p:nvGraphicFramePr>
        <p:xfrm>
          <a:off x="5562600" y="44450"/>
          <a:ext cx="28448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84" name="Εξίσωση" r:id="rId4" imgW="2844720" imgH="1257120" progId="Equation.3">
                  <p:embed/>
                </p:oleObj>
              </mc:Choice>
              <mc:Fallback>
                <p:oleObj name="Εξίσωση" r:id="rId4" imgW="284472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4450"/>
                        <a:ext cx="28448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3217454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3505200"/>
          </a:xfrm>
        </p:spPr>
        <p:txBody>
          <a:bodyPr/>
          <a:lstStyle/>
          <a:p>
            <a:r>
              <a:rPr lang="el-GR" dirty="0" smtClean="0"/>
              <a:t>α</a:t>
            </a:r>
            <a:r>
              <a:rPr lang="en-US" dirty="0" smtClean="0"/>
              <a:t>=</a:t>
            </a:r>
            <a:r>
              <a:rPr lang="el-GR" dirty="0" smtClean="0"/>
              <a:t>0,05     α/2=0,025 </a:t>
            </a:r>
            <a:r>
              <a:rPr lang="en-US" dirty="0" smtClean="0"/>
              <a:t>    </a:t>
            </a:r>
            <a:r>
              <a:rPr lang="el-GR" dirty="0" smtClean="0"/>
              <a:t>1-α/2=1-0,025=0,975</a:t>
            </a:r>
          </a:p>
          <a:p>
            <a:r>
              <a:rPr lang="el-GR" dirty="0" smtClean="0"/>
              <a:t>Ζ</a:t>
            </a:r>
            <a:r>
              <a:rPr lang="el-GR" baseline="-25000" dirty="0" smtClean="0"/>
              <a:t>α/2</a:t>
            </a:r>
            <a:r>
              <a:rPr lang="el-GR" dirty="0" smtClean="0"/>
              <a:t>=1,96   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Ζ</a:t>
            </a:r>
            <a:r>
              <a:rPr lang="el-GR" baseline="30000" dirty="0"/>
              <a:t>*</a:t>
            </a:r>
            <a:r>
              <a:rPr lang="el-GR" dirty="0"/>
              <a:t>&lt;-Ζ</a:t>
            </a:r>
            <a:r>
              <a:rPr lang="el-GR" baseline="-25000" dirty="0"/>
              <a:t>α/2</a:t>
            </a:r>
            <a:r>
              <a:rPr lang="el-GR" dirty="0"/>
              <a:t>=-4,88&lt;-1,96</a:t>
            </a:r>
          </a:p>
          <a:p>
            <a:r>
              <a:rPr lang="el-GR" dirty="0"/>
              <a:t>Απορρίπτεται η βασική                                  υπόθεση μ=32 </a:t>
            </a:r>
          </a:p>
          <a:p>
            <a:endParaRPr lang="el-GR" dirty="0"/>
          </a:p>
        </p:txBody>
      </p:sp>
      <p:graphicFrame>
        <p:nvGraphicFramePr>
          <p:cNvPr id="88064" name="Object 1024"/>
          <p:cNvGraphicFramePr>
            <a:graphicFrameLocks noChangeAspect="1"/>
          </p:cNvGraphicFramePr>
          <p:nvPr/>
        </p:nvGraphicFramePr>
        <p:xfrm>
          <a:off x="228600" y="1600200"/>
          <a:ext cx="39243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44" name="Εξίσωση" r:id="rId4" imgW="3924000" imgH="1257120" progId="Equation.3">
                  <p:embed/>
                </p:oleObj>
              </mc:Choice>
              <mc:Fallback>
                <p:oleObj name="Εξίσωση" r:id="rId4" imgW="392400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600200"/>
                        <a:ext cx="39243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6" name="Object 1026"/>
          <p:cNvGraphicFramePr>
            <a:graphicFrameLocks noChangeAspect="1"/>
          </p:cNvGraphicFramePr>
          <p:nvPr/>
        </p:nvGraphicFramePr>
        <p:xfrm>
          <a:off x="5143504" y="1714488"/>
          <a:ext cx="322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45" name="Εξίσωση" r:id="rId6" imgW="3225600" imgH="939600" progId="Equation.3">
                  <p:embed/>
                </p:oleObj>
              </mc:Choice>
              <mc:Fallback>
                <p:oleObj name="Εξίσωση" r:id="rId6" imgW="322560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1714488"/>
                        <a:ext cx="3225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67" name="Object 1027"/>
          <p:cNvGraphicFramePr>
            <a:graphicFrameLocks noChangeAspect="1"/>
          </p:cNvGraphicFramePr>
          <p:nvPr/>
        </p:nvGraphicFramePr>
        <p:xfrm>
          <a:off x="0" y="4643446"/>
          <a:ext cx="9144000" cy="2214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46" name="Worksheet" r:id="rId9" imgW="4640597" imgH="652390" progId="Excel.Sheet.8">
                  <p:embed/>
                </p:oleObj>
              </mc:Choice>
              <mc:Fallback>
                <p:oleObj name="Worksheet" r:id="rId9" imgW="4640597" imgH="65239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643446"/>
                        <a:ext cx="9144000" cy="22145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6265041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3491" name="Rectangle 1027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495800"/>
          </a:xfrm>
        </p:spPr>
        <p:txBody>
          <a:bodyPr/>
          <a:lstStyle/>
          <a:p>
            <a:pPr algn="just"/>
            <a:r>
              <a:rPr lang="el-GR" sz="2800" dirty="0">
                <a:solidFill>
                  <a:schemeClr val="tx2"/>
                </a:solidFill>
              </a:rPr>
              <a:t>Το όριο αντοχής ενός τύπου </a:t>
            </a:r>
            <a:r>
              <a:rPr lang="el-GR" sz="2800" dirty="0" smtClean="0">
                <a:solidFill>
                  <a:schemeClr val="tx2"/>
                </a:solidFill>
              </a:rPr>
              <a:t>καλωδίου </a:t>
            </a:r>
            <a:r>
              <a:rPr lang="el-GR" sz="2800" smtClean="0">
                <a:solidFill>
                  <a:schemeClr val="tx2"/>
                </a:solidFill>
              </a:rPr>
              <a:t>σε γερανό έχει </a:t>
            </a:r>
            <a:r>
              <a:rPr lang="el-GR" sz="2800" dirty="0">
                <a:solidFill>
                  <a:schemeClr val="tx2"/>
                </a:solidFill>
              </a:rPr>
              <a:t>μέση τιμή 1800 κιλά και τυπική απόκλιση 100 κιλά.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Η εταιρία που φτιάχνει τα </a:t>
            </a:r>
            <a:r>
              <a:rPr lang="el-GR" sz="2800" dirty="0" smtClean="0">
                <a:solidFill>
                  <a:schemeClr val="tx2"/>
                </a:solidFill>
              </a:rPr>
              <a:t>καλώδια  ισχυρίζεται </a:t>
            </a:r>
            <a:r>
              <a:rPr lang="el-GR" sz="2800" dirty="0">
                <a:solidFill>
                  <a:schemeClr val="tx2"/>
                </a:solidFill>
              </a:rPr>
              <a:t>ότι μια βελτίωση στη μέθοδο κατασκευής αύξησε το όριο αντοχής. 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Για να επαληθεύσουμε, δοκιμάζουμε 50 νέα καλώδια. </a:t>
            </a:r>
          </a:p>
          <a:p>
            <a:pPr algn="just"/>
            <a:r>
              <a:rPr lang="el-GR" sz="2800" dirty="0">
                <a:solidFill>
                  <a:schemeClr val="tx2"/>
                </a:solidFill>
              </a:rPr>
              <a:t>Εάν το μέσο όριο αντοχής τους βρέθηκε 1850 κιλά, είναι σωστός ο ισχυρισμός της εταιρίας σε επίπεδο σημαντικότητας </a:t>
            </a:r>
            <a:r>
              <a:rPr lang="el-GR" sz="2800" dirty="0" smtClean="0">
                <a:solidFill>
                  <a:schemeClr val="tx2"/>
                </a:solidFill>
              </a:rPr>
              <a:t>0,10; </a:t>
            </a:r>
            <a:endParaRPr lang="el-G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99728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2857496"/>
          </a:xfrm>
        </p:spPr>
        <p:txBody>
          <a:bodyPr/>
          <a:lstStyle/>
          <a:p>
            <a:pPr algn="just"/>
            <a:r>
              <a:rPr lang="en-US" dirty="0">
                <a:latin typeface="Tahoma" pitchFamily="34" charset="0"/>
              </a:rPr>
              <a:t>n=50&gt;30</a:t>
            </a:r>
            <a:r>
              <a:rPr lang="el-GR" dirty="0">
                <a:latin typeface="Tahoma" pitchFamily="34" charset="0"/>
              </a:rPr>
              <a:t>          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>
                <a:latin typeface="Tahoma" pitchFamily="34" charset="0"/>
              </a:rPr>
              <a:t>μ=1800</a:t>
            </a: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</a:t>
            </a:r>
            <a:r>
              <a:rPr lang="el-GR" dirty="0">
                <a:latin typeface="Tahoma" pitchFamily="34" charset="0"/>
                <a:sym typeface="Symbol" pitchFamily="18" charset="2"/>
              </a:rPr>
              <a:t>1800</a:t>
            </a:r>
            <a:endParaRPr lang="el-GR" dirty="0">
              <a:latin typeface="Tahoma" pitchFamily="34" charset="0"/>
            </a:endParaRPr>
          </a:p>
          <a:p>
            <a:endParaRPr lang="el-GR" dirty="0"/>
          </a:p>
          <a:p>
            <a:endParaRPr lang="el-GR" dirty="0"/>
          </a:p>
          <a:p>
            <a:pPr eaLnBrk="1" hangingPunct="1"/>
            <a:r>
              <a:rPr lang="el-GR" dirty="0" smtClean="0"/>
              <a:t>α</a:t>
            </a:r>
            <a:r>
              <a:rPr lang="en-US" dirty="0" smtClean="0"/>
              <a:t>=</a:t>
            </a:r>
            <a:r>
              <a:rPr lang="el-GR" dirty="0" smtClean="0"/>
              <a:t>0,</a:t>
            </a:r>
            <a:r>
              <a:rPr lang="en-US" dirty="0" smtClean="0"/>
              <a:t>05</a:t>
            </a:r>
            <a:r>
              <a:rPr lang="el-GR" dirty="0" smtClean="0"/>
              <a:t>     1-0,05=0,95</a:t>
            </a:r>
          </a:p>
          <a:p>
            <a:r>
              <a:rPr lang="el-GR" dirty="0" smtClean="0"/>
              <a:t>Ζ</a:t>
            </a:r>
            <a:r>
              <a:rPr lang="el-GR" baseline="-25000" dirty="0" smtClean="0"/>
              <a:t>α/2</a:t>
            </a:r>
            <a:r>
              <a:rPr lang="el-GR" dirty="0" smtClean="0"/>
              <a:t>=1,645          Ζ</a:t>
            </a:r>
            <a:r>
              <a:rPr lang="el-GR" baseline="30000" dirty="0"/>
              <a:t>*</a:t>
            </a:r>
            <a:r>
              <a:rPr lang="en-US" dirty="0"/>
              <a:t>&gt;</a:t>
            </a:r>
            <a:r>
              <a:rPr lang="el-GR" dirty="0" err="1"/>
              <a:t>Ζ</a:t>
            </a:r>
            <a:r>
              <a:rPr lang="el-GR" baseline="-25000" dirty="0" err="1"/>
              <a:t>α</a:t>
            </a:r>
            <a:r>
              <a:rPr lang="el-GR" dirty="0"/>
              <a:t>=</a:t>
            </a:r>
            <a:r>
              <a:rPr lang="en-US" dirty="0"/>
              <a:t>3,55</a:t>
            </a:r>
            <a:r>
              <a:rPr lang="el-GR" dirty="0" smtClean="0"/>
              <a:t>&gt;1</a:t>
            </a:r>
            <a:r>
              <a:rPr lang="en-US" dirty="0" smtClean="0"/>
              <a:t>,</a:t>
            </a:r>
            <a:r>
              <a:rPr lang="el-GR" dirty="0" smtClean="0"/>
              <a:t>645 </a:t>
            </a:r>
            <a:endParaRPr lang="el-GR" dirty="0"/>
          </a:p>
          <a:p>
            <a:r>
              <a:rPr lang="el-GR" dirty="0"/>
              <a:t>Απορρίπτεται η </a:t>
            </a:r>
            <a:r>
              <a:rPr lang="el-GR" dirty="0" smtClean="0"/>
              <a:t>βασική υπόθεση </a:t>
            </a:r>
            <a:r>
              <a:rPr lang="el-GR" dirty="0"/>
              <a:t>μ=</a:t>
            </a:r>
            <a:r>
              <a:rPr lang="en-US" dirty="0"/>
              <a:t>1800</a:t>
            </a:r>
            <a:r>
              <a:rPr lang="el-GR" dirty="0"/>
              <a:t> </a:t>
            </a:r>
          </a:p>
          <a:p>
            <a:endParaRPr lang="el-GR" dirty="0"/>
          </a:p>
        </p:txBody>
      </p:sp>
      <p:graphicFrame>
        <p:nvGraphicFramePr>
          <p:cNvPr id="89088" name="Object 0"/>
          <p:cNvGraphicFramePr>
            <a:graphicFrameLocks noChangeAspect="1"/>
          </p:cNvGraphicFramePr>
          <p:nvPr/>
        </p:nvGraphicFramePr>
        <p:xfrm>
          <a:off x="2714612" y="1571612"/>
          <a:ext cx="44323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0" name="Εξίσωση" r:id="rId4" imgW="4431960" imgH="1257120" progId="Equation.3">
                  <p:embed/>
                </p:oleObj>
              </mc:Choice>
              <mc:Fallback>
                <p:oleObj name="Εξίσωση" r:id="rId4" imgW="443196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571612"/>
                        <a:ext cx="44323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89" name="Object 1"/>
          <p:cNvGraphicFramePr>
            <a:graphicFrameLocks noChangeAspect="1"/>
          </p:cNvGraphicFramePr>
          <p:nvPr/>
        </p:nvGraphicFramePr>
        <p:xfrm>
          <a:off x="6019800" y="571480"/>
          <a:ext cx="3124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1" name="Εξίσωση" r:id="rId6" imgW="3124080" imgH="939600" progId="Equation.3">
                  <p:embed/>
                </p:oleObj>
              </mc:Choice>
              <mc:Fallback>
                <p:oleObj name="Εξίσωση" r:id="rId6" imgW="31240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1480"/>
                        <a:ext cx="31242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-2" y="4857760"/>
          <a:ext cx="9144000" cy="2000240"/>
        </p:xfrm>
        <a:graphic>
          <a:graphicData uri="http://schemas.openxmlformats.org/drawingml/2006/table">
            <a:tbl>
              <a:tblPr/>
              <a:tblGrid>
                <a:gridCol w="609600"/>
                <a:gridCol w="1219200"/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Ζ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0,9192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0,9279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0,9357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0,9382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0,9394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0,9484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0048"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0,9608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636317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 eaLnBrk="1" hangingPunct="1">
              <a:spcBef>
                <a:spcPct val="10000"/>
              </a:spcBef>
            </a:pP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Η πιο συνηθισμένη στατιστική υπόθεση είναι η λεγόμενη Υπόθεση Μηδέν</a:t>
            </a:r>
            <a:r>
              <a:rPr lang="en-US" b="1" dirty="0" smtClean="0">
                <a:solidFill>
                  <a:srgbClr val="000000"/>
                </a:solidFill>
                <a:cs typeface="Times New Roman" pitchFamily="18" charset="0"/>
              </a:rPr>
              <a:t> H</a:t>
            </a:r>
            <a:r>
              <a:rPr lang="en-US" b="1" baseline="-25000" dirty="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>
              <a:spcBef>
                <a:spcPct val="10000"/>
              </a:spcBef>
            </a:pPr>
            <a:r>
              <a:rPr lang="el-GR" b="1" dirty="0" smtClean="0">
                <a:solidFill>
                  <a:srgbClr val="000000"/>
                </a:solidFill>
                <a:cs typeface="Times New Roman" pitchFamily="18" charset="0"/>
              </a:rPr>
              <a:t>Υποθέτουμε ότι η εμφανιζόμενη διαφορά μεταξύ μιας παραμέτρου ενός δείγματος και της αντίστοιχης του πληθυσμού είναι </a:t>
            </a:r>
            <a:endParaRPr lang="en-US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στατιστικά ασήμαντη και </a:t>
            </a:r>
            <a:endParaRPr lang="en-US" sz="28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οφείλεται στα τυχαία σφάλματα της δειγματοληψίας.</a:t>
            </a:r>
            <a:r>
              <a:rPr lang="el-GR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ν δεν υπήρχαν τα σφάλματα της δειγματοληψίας, οι δύο παράμετροι θα ήταν ίσες και η διαφορά τους θα ήταν μηδέν. </a:t>
            </a:r>
            <a:endParaRPr lang="en-US" sz="28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2" algn="just" eaLnBrk="1" hangingPunct="1">
              <a:spcBef>
                <a:spcPct val="10000"/>
              </a:spcBef>
              <a:buFont typeface="Wingdings" pitchFamily="2" charset="2"/>
              <a:buChar char="Ø"/>
            </a:pP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Π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.x. 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: Η</a:t>
            </a:r>
            <a:r>
              <a:rPr lang="el-GR" sz="2800" b="1" baseline="-25000" dirty="0" smtClean="0">
                <a:solidFill>
                  <a:srgbClr val="000000"/>
                </a:solidFill>
              </a:rPr>
              <a:t>0</a:t>
            </a:r>
            <a:r>
              <a:rPr lang="el-GR" sz="2800" b="1" dirty="0" smtClean="0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2800" b="1" baseline="-25000" dirty="0" smtClean="0">
                <a:solidFill>
                  <a:srgbClr val="000000"/>
                </a:solidFill>
              </a:rPr>
              <a:t>0</a:t>
            </a:r>
            <a:endParaRPr lang="el-GR" sz="2800" b="1" dirty="0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937753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2857496"/>
          </a:xfrm>
        </p:spPr>
        <p:txBody>
          <a:bodyPr/>
          <a:lstStyle/>
          <a:p>
            <a:pPr algn="just"/>
            <a:r>
              <a:rPr lang="en-US" dirty="0" smtClean="0">
                <a:latin typeface="Tahoma" pitchFamily="34" charset="0"/>
              </a:rPr>
              <a:t>To </a:t>
            </a:r>
            <a:r>
              <a:rPr lang="el-GR" dirty="0" smtClean="0">
                <a:latin typeface="Tahoma" pitchFamily="34" charset="0"/>
              </a:rPr>
              <a:t>μέσο βάρος των φοιτητών σε έρευνα που πραγματοποιήθηκε το 1985 ήταν 70. Σήμερα σε δείγμα 49 φοιτητών βρέθηκε μέσο βάρος  75 και διακύμανση 25. Να γίνει ο παρακάτω έλεγχος </a:t>
            </a:r>
            <a:r>
              <a:rPr lang="en-US" dirty="0" smtClean="0">
                <a:latin typeface="Tahoma" pitchFamily="34" charset="0"/>
              </a:rPr>
              <a:t> </a:t>
            </a:r>
            <a:r>
              <a:rPr lang="el-GR" dirty="0" smtClean="0">
                <a:latin typeface="Tahoma" pitchFamily="34" charset="0"/>
              </a:rPr>
              <a:t>για  α=0</a:t>
            </a:r>
            <a:r>
              <a:rPr lang="en-US" dirty="0" smtClean="0">
                <a:latin typeface="Tahoma" pitchFamily="34" charset="0"/>
              </a:rPr>
              <a:t>,</a:t>
            </a:r>
            <a:r>
              <a:rPr lang="el-GR" dirty="0" smtClean="0">
                <a:latin typeface="Tahoma" pitchFamily="34" charset="0"/>
              </a:rPr>
              <a:t>10</a:t>
            </a:r>
            <a:endParaRPr lang="en-US" dirty="0" smtClean="0">
              <a:latin typeface="Tahoma" pitchFamily="34" charset="0"/>
            </a:endParaRPr>
          </a:p>
          <a:p>
            <a:pPr algn="just"/>
            <a:r>
              <a:rPr lang="en-US" dirty="0" smtClean="0">
                <a:latin typeface="Tahoma" pitchFamily="34" charset="0"/>
              </a:rPr>
              <a:t>H</a:t>
            </a:r>
            <a:r>
              <a:rPr lang="en-US" baseline="-25000" dirty="0" smtClean="0">
                <a:latin typeface="Tahoma" pitchFamily="34" charset="0"/>
              </a:rPr>
              <a:t>0</a:t>
            </a:r>
            <a:r>
              <a:rPr lang="en-US" dirty="0" smtClean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 smtClean="0">
                <a:latin typeface="Tahoma" pitchFamily="34" charset="0"/>
              </a:rPr>
              <a:t>μ=70</a:t>
            </a:r>
            <a:endParaRPr lang="el-GR" dirty="0">
              <a:latin typeface="Tahoma" pitchFamily="34" charset="0"/>
            </a:endParaRP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 smtClean="0">
                <a:latin typeface="Tahoma" pitchFamily="34" charset="0"/>
              </a:rPr>
              <a:t>μ</a:t>
            </a:r>
            <a:r>
              <a:rPr lang="el-GR" sz="3600" dirty="0" smtClean="0">
                <a:latin typeface="Tahoma" pitchFamily="34" charset="0"/>
                <a:sym typeface="Symbol" pitchFamily="18" charset="2"/>
              </a:rPr>
              <a:t>&gt;7</a:t>
            </a:r>
            <a:r>
              <a:rPr lang="en-US" sz="3600" dirty="0" smtClean="0">
                <a:latin typeface="Tahoma" pitchFamily="34" charset="0"/>
                <a:sym typeface="Symbol" pitchFamily="18" charset="2"/>
              </a:rPr>
              <a:t>0</a:t>
            </a:r>
            <a:r>
              <a:rPr lang="el-GR" dirty="0" smtClean="0"/>
              <a:t> </a:t>
            </a:r>
            <a:endParaRPr lang="el-GR" dirty="0"/>
          </a:p>
          <a:p>
            <a:endParaRPr lang="el-GR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363051"/>
              </p:ext>
            </p:extLst>
          </p:nvPr>
        </p:nvGraphicFramePr>
        <p:xfrm>
          <a:off x="0" y="5229200"/>
          <a:ext cx="9144003" cy="1661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 </a:t>
                      </a:r>
                      <a:r>
                        <a:rPr lang="en-US" sz="2000" u="none" strike="noStrike" dirty="0" smtClean="0">
                          <a:effectLst/>
                        </a:rPr>
                        <a:t>Z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0,01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0,02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0,03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0,04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0,06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0,07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0,08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0,09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0,8849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0,8869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0,8888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0,8907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0,8925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0,8944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0,8980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0,8997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0,9015</a:t>
                      </a: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1,3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0,9032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0,9049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0,9066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0,9082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0,9099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0,9115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0,9131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0,9177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69929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8850" name="Rectangle 2"/>
              <p:cNvSpPr>
                <a:spLocks noGrp="1" noChangeArrowheads="1"/>
              </p:cNvSpPr>
              <p:nvPr>
                <p:ph/>
              </p:nvPr>
            </p:nvSpPr>
            <p:spPr>
              <a:xfrm>
                <a:off x="0" y="0"/>
                <a:ext cx="9144000" cy="2857496"/>
              </a:xfrm>
            </p:spPr>
            <p:txBody>
              <a:bodyPr/>
              <a:lstStyle/>
              <a:p>
                <a:pPr algn="just"/>
                <a:r>
                  <a:rPr lang="en-US" sz="2800" dirty="0" smtClean="0">
                    <a:latin typeface="Tahoma" pitchFamily="34" charset="0"/>
                  </a:rPr>
                  <a:t>n=49&gt;30</a:t>
                </a:r>
                <a:r>
                  <a:rPr lang="el-GR" sz="2800" dirty="0" smtClean="0">
                    <a:latin typeface="Tahoma" pitchFamily="34" charset="0"/>
                  </a:rPr>
                  <a:t>           </a:t>
                </a:r>
                <a:r>
                  <a:rPr lang="el-GR" sz="2800" dirty="0">
                    <a:latin typeface="Tahoma" pitchFamily="34" charset="0"/>
                  </a:rPr>
                  <a:t>Μονόπλευρο </a:t>
                </a:r>
                <a:r>
                  <a:rPr lang="en-US" sz="2800" dirty="0">
                    <a:latin typeface="Tahoma" pitchFamily="34" charset="0"/>
                  </a:rPr>
                  <a:t>test</a:t>
                </a:r>
              </a:p>
              <a:p>
                <a:pPr algn="just"/>
                <a:r>
                  <a:rPr lang="en-US" sz="2800" dirty="0">
                    <a:latin typeface="Tahoma" pitchFamily="34" charset="0"/>
                  </a:rPr>
                  <a:t>H</a:t>
                </a:r>
                <a:r>
                  <a:rPr lang="en-US" sz="2800" baseline="-25000" dirty="0">
                    <a:latin typeface="Tahoma" pitchFamily="34" charset="0"/>
                  </a:rPr>
                  <a:t>0</a:t>
                </a:r>
                <a:r>
                  <a:rPr lang="en-US" sz="2800" dirty="0">
                    <a:latin typeface="Tahoma" pitchFamily="34" charset="0"/>
                  </a:rPr>
                  <a:t> :</a:t>
                </a:r>
                <a:r>
                  <a:rPr lang="el-GR" sz="2800" dirty="0" smtClean="0">
                    <a:latin typeface="Tahoma" pitchFamily="34" charset="0"/>
                  </a:rPr>
                  <a:t>μ=</a:t>
                </a:r>
                <a:r>
                  <a:rPr lang="en-US" sz="2800" dirty="0" smtClean="0">
                    <a:latin typeface="Tahoma" pitchFamily="34" charset="0"/>
                  </a:rPr>
                  <a:t>70</a:t>
                </a:r>
                <a:endParaRPr lang="el-GR" sz="2800" dirty="0">
                  <a:latin typeface="Tahoma" pitchFamily="34" charset="0"/>
                </a:endParaRPr>
              </a:p>
              <a:p>
                <a:pPr algn="just"/>
                <a:r>
                  <a:rPr lang="el-GR" sz="2800" dirty="0">
                    <a:latin typeface="Tahoma" pitchFamily="34" charset="0"/>
                  </a:rPr>
                  <a:t>Η</a:t>
                </a:r>
                <a:r>
                  <a:rPr lang="el-GR" sz="2800" baseline="-25000" dirty="0">
                    <a:latin typeface="Tahoma" pitchFamily="34" charset="0"/>
                  </a:rPr>
                  <a:t>1</a:t>
                </a:r>
                <a:r>
                  <a:rPr lang="el-GR" sz="2800" dirty="0">
                    <a:latin typeface="Tahoma" pitchFamily="34" charset="0"/>
                  </a:rPr>
                  <a:t> </a:t>
                </a:r>
                <a:r>
                  <a:rPr lang="en-US" sz="2800" dirty="0">
                    <a:latin typeface="Tahoma" pitchFamily="34" charset="0"/>
                  </a:rPr>
                  <a:t>:</a:t>
                </a:r>
                <a:r>
                  <a:rPr lang="el-GR" sz="2800" dirty="0" smtClean="0">
                    <a:latin typeface="Tahoma" pitchFamily="34" charset="0"/>
                  </a:rPr>
                  <a:t>μ</a:t>
                </a:r>
                <a:r>
                  <a:rPr lang="el-GR" sz="2800" dirty="0" smtClean="0">
                    <a:latin typeface="Tahoma" pitchFamily="34" charset="0"/>
                    <a:sym typeface="Symbol" pitchFamily="18" charset="2"/>
                  </a:rPr>
                  <a:t>&gt;</a:t>
                </a:r>
                <a:r>
                  <a:rPr lang="en-US" sz="2800" dirty="0" smtClean="0">
                    <a:latin typeface="Tahoma" pitchFamily="34" charset="0"/>
                    <a:sym typeface="Symbol" pitchFamily="18" charset="2"/>
                  </a:rPr>
                  <a:t>70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S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sub>
                    </m:sSub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𝑛</m:t>
                            </m:r>
                          </m:e>
                        </m:rad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49</m:t>
                            </m:r>
                          </m:e>
                        </m:rad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=0,71</m:t>
                    </m:r>
                  </m:oMath>
                </a14:m>
                <a:r>
                  <a:rPr lang="en-US" sz="2800" dirty="0" smtClean="0">
                    <a:latin typeface="Tahoma" pitchFamily="34" charset="0"/>
                    <a:sym typeface="Symbol" pitchFamily="18" charset="2"/>
                  </a:rPr>
                  <a:t>  </a:t>
                </a:r>
                <a:endParaRPr lang="el-GR" sz="2800" dirty="0">
                  <a:latin typeface="Tahoma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𝑍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b="0" i="0" smtClean="0">
                                <a:latin typeface="Cambria Math"/>
                              </a:rPr>
                              <m:t>Χ</m:t>
                            </m:r>
                          </m:e>
                        </m:acc>
                        <m:r>
                          <a:rPr lang="el-GR" b="0" i="1" smtClean="0">
                            <a:latin typeface="Cambria Math"/>
                          </a:rPr>
                          <m:t>−</m:t>
                        </m:r>
                        <m:r>
                          <a:rPr lang="el-GR" b="0" i="1" smtClean="0">
                            <a:latin typeface="Cambria Math"/>
                          </a:rPr>
                          <m:t>𝜇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</m:t>
                            </m:r>
                          </m:e>
                          <m:sub>
                            <m:acc>
                              <m:accPr>
                                <m:chr m:val="̅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</m:e>
                            </m:acc>
                          </m:sub>
                        </m:sSub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75−70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0,71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=7,04</m:t>
                    </m:r>
                  </m:oMath>
                </a14:m>
                <a:endParaRPr lang="el-GR" dirty="0"/>
              </a:p>
              <a:p>
                <a:pPr eaLnBrk="1" hangingPunct="1"/>
                <a:r>
                  <a:rPr lang="el-GR" dirty="0" smtClean="0"/>
                  <a:t>α</a:t>
                </a:r>
                <a:r>
                  <a:rPr lang="en-US" dirty="0" smtClean="0"/>
                  <a:t>=</a:t>
                </a:r>
                <a:r>
                  <a:rPr lang="el-GR" dirty="0" smtClean="0"/>
                  <a:t>0,</a:t>
                </a:r>
                <a:r>
                  <a:rPr lang="en-US" dirty="0"/>
                  <a:t>1</a:t>
                </a:r>
                <a:r>
                  <a:rPr lang="el-GR" dirty="0" smtClean="0"/>
                  <a:t>     1-0,</a:t>
                </a:r>
                <a:r>
                  <a:rPr lang="en-US" dirty="0" smtClean="0"/>
                  <a:t>1</a:t>
                </a:r>
                <a:r>
                  <a:rPr lang="el-GR" dirty="0" smtClean="0"/>
                  <a:t>=0,9</a:t>
                </a:r>
              </a:p>
              <a:p>
                <a:r>
                  <a:rPr lang="el-GR" dirty="0" smtClean="0"/>
                  <a:t>Ζ</a:t>
                </a:r>
                <a:r>
                  <a:rPr lang="el-GR" baseline="-25000" dirty="0" smtClean="0"/>
                  <a:t>α</a:t>
                </a:r>
                <a:r>
                  <a:rPr lang="el-GR" dirty="0" smtClean="0"/>
                  <a:t>=1,</a:t>
                </a:r>
                <a:r>
                  <a:rPr lang="en-US" dirty="0" smtClean="0"/>
                  <a:t>28</a:t>
                </a:r>
                <a:r>
                  <a:rPr lang="el-GR" dirty="0" smtClean="0"/>
                  <a:t>          Ζ</a:t>
                </a:r>
                <a:r>
                  <a:rPr lang="el-GR" baseline="30000" dirty="0"/>
                  <a:t>*</a:t>
                </a:r>
                <a:r>
                  <a:rPr lang="en-US" dirty="0"/>
                  <a:t>&gt;</a:t>
                </a:r>
                <a:r>
                  <a:rPr lang="el-GR" dirty="0" err="1" smtClean="0"/>
                  <a:t>Ζ</a:t>
                </a:r>
                <a:r>
                  <a:rPr lang="el-GR" baseline="-25000" dirty="0" err="1" smtClean="0"/>
                  <a:t>α</a:t>
                </a:r>
                <a:r>
                  <a:rPr lang="el-GR" dirty="0" smtClean="0"/>
                  <a:t>=</a:t>
                </a:r>
                <a:r>
                  <a:rPr lang="en-US" dirty="0" smtClean="0"/>
                  <a:t>7,04</a:t>
                </a:r>
                <a:r>
                  <a:rPr lang="el-GR" dirty="0" smtClean="0"/>
                  <a:t>&gt;1</a:t>
                </a:r>
                <a:r>
                  <a:rPr lang="en-US" dirty="0" smtClean="0"/>
                  <a:t>,28</a:t>
                </a:r>
                <a:r>
                  <a:rPr lang="el-GR" dirty="0" smtClean="0"/>
                  <a:t> </a:t>
                </a:r>
                <a:endParaRPr lang="el-GR" dirty="0"/>
              </a:p>
              <a:p>
                <a:r>
                  <a:rPr lang="el-GR" dirty="0"/>
                  <a:t>Απορρίπτεται η </a:t>
                </a:r>
                <a:r>
                  <a:rPr lang="el-GR" dirty="0" smtClean="0"/>
                  <a:t>βασική υπόθεση μ=</a:t>
                </a:r>
                <a:r>
                  <a:rPr lang="en-US" dirty="0" smtClean="0"/>
                  <a:t>70</a:t>
                </a:r>
                <a:r>
                  <a:rPr lang="el-GR" dirty="0" smtClean="0"/>
                  <a:t> </a:t>
                </a:r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7885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0" y="0"/>
                <a:ext cx="9144000" cy="2857496"/>
              </a:xfrm>
              <a:blipFill rotWithShape="1">
                <a:blip r:embed="rId3"/>
                <a:stretch>
                  <a:fillRect l="-1467" t="-2132" b="-669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400202"/>
              </p:ext>
            </p:extLst>
          </p:nvPr>
        </p:nvGraphicFramePr>
        <p:xfrm>
          <a:off x="0" y="5229200"/>
          <a:ext cx="9144003" cy="1661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  <a:gridCol w="831273"/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u="none" strike="noStrike" dirty="0">
                          <a:effectLst/>
                        </a:rPr>
                        <a:t> </a:t>
                      </a:r>
                      <a:r>
                        <a:rPr lang="en-US" sz="2000" u="none" strike="noStrike" dirty="0" smtClean="0">
                          <a:effectLst/>
                        </a:rPr>
                        <a:t>Z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0,00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0,01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0,02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0,03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0,04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0,05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0,06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0,07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0,08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000" u="none" strike="noStrike" dirty="0">
                          <a:effectLst/>
                        </a:rPr>
                        <a:t>0,09</a:t>
                      </a:r>
                      <a:endParaRPr lang="el-G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6350" marR="6350" marT="6350" marB="0" anchor="b">
                    <a:solidFill>
                      <a:srgbClr val="FFFF00"/>
                    </a:solidFill>
                  </a:tcPr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1,2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0,8849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0,8869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0,8888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0,8907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0,8925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0,8944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0,8980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0,8997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0,9015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</a:tr>
              <a:tr h="542933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</a:rPr>
                        <a:t>1,3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0,9032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0,9049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0,9066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0,9082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0,9099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0,9115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>
                          <a:effectLst/>
                        </a:rPr>
                        <a:t>0,9131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0,9147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0,9162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0,9177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90224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l-GR"/>
              <a:t>ΑΣΚΗΣΗ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/>
            <a:r>
              <a:rPr lang="el-GR" sz="2800">
                <a:solidFill>
                  <a:schemeClr val="tx2"/>
                </a:solidFill>
              </a:rPr>
              <a:t>Ένα τοπικό περιοδικό αποφάσισε να κάνει έρευνα για την ποιότητα του φαγητού των εστιατορίων της Κοζάνης.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Η άριστη ποιότητα βαθμολογείται με 10  ενώ ποιοτικά θεωρούνται τα εστιατόρια με βαθμολογία πάνω από 7.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Ένα δείγμα 12 φοιτητών επιλέχθηκε να ρωτηθεί για το εστιατόριο «ΑΑΑ» και έδωσαν τις εξής απαντήσεις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7,8,10,8,6,9,6,7,7,8,9,8. Ο δειγματικός μέσος είναι 7,75 και η τυπική απόκλιση 1,215. </a:t>
            </a:r>
          </a:p>
          <a:p>
            <a:pPr algn="just"/>
            <a:r>
              <a:rPr lang="el-GR" sz="2800">
                <a:solidFill>
                  <a:schemeClr val="tx2"/>
                </a:solidFill>
              </a:rPr>
              <a:t>Εάν υποθέσουμε ότι η κατανομή του πληθυσμού ακολουθεί προσεγγιστικά την κανονική κατανομή, μπορούμε να θεωρήσουμε ότι το εστιατόριο «ΑΑΑ» παρέχει ποιοτικό φαγητό. α=0,05</a:t>
            </a:r>
          </a:p>
        </p:txBody>
      </p:sp>
    </p:spTree>
    <p:extLst>
      <p:ext uri="{BB962C8B-B14F-4D97-AF65-F5344CB8AC3E}">
        <p14:creationId xmlns:p14="http://schemas.microsoft.com/office/powerpoint/2010/main" val="5835578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3505200"/>
          </a:xfrm>
        </p:spPr>
        <p:txBody>
          <a:bodyPr/>
          <a:lstStyle/>
          <a:p>
            <a:pPr algn="just"/>
            <a:r>
              <a:rPr lang="en-US" dirty="0">
                <a:latin typeface="Tahoma" pitchFamily="34" charset="0"/>
              </a:rPr>
              <a:t>n=</a:t>
            </a:r>
            <a:r>
              <a:rPr lang="el-GR" dirty="0">
                <a:latin typeface="Tahoma" pitchFamily="34" charset="0"/>
              </a:rPr>
              <a:t>12&lt;</a:t>
            </a:r>
            <a:r>
              <a:rPr lang="en-US" dirty="0">
                <a:latin typeface="Tahoma" pitchFamily="34" charset="0"/>
              </a:rPr>
              <a:t>30</a:t>
            </a:r>
            <a:r>
              <a:rPr lang="el-GR" dirty="0">
                <a:latin typeface="Tahoma" pitchFamily="34" charset="0"/>
              </a:rPr>
              <a:t>  Κατανομή </a:t>
            </a:r>
            <a:r>
              <a:rPr lang="en-US" dirty="0">
                <a:latin typeface="Tahoma" pitchFamily="34" charset="0"/>
              </a:rPr>
              <a:t>t</a:t>
            </a:r>
            <a:r>
              <a:rPr lang="el-GR" dirty="0">
                <a:latin typeface="Tahoma" pitchFamily="34" charset="0"/>
              </a:rPr>
              <a:t> εφόσον ο πληθυσμός ακολουθεί την κανονική κατανομή          </a:t>
            </a:r>
          </a:p>
          <a:p>
            <a:pPr algn="just"/>
            <a:r>
              <a:rPr lang="el-GR" dirty="0">
                <a:latin typeface="Tahoma" pitchFamily="34" charset="0"/>
              </a:rPr>
              <a:t>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u="sng" dirty="0">
                <a:latin typeface="Tahoma" pitchFamily="34" charset="0"/>
              </a:rPr>
              <a:t>&lt;</a:t>
            </a:r>
            <a:r>
              <a:rPr lang="el-GR" dirty="0">
                <a:latin typeface="Tahoma" pitchFamily="34" charset="0"/>
              </a:rPr>
              <a:t>7</a:t>
            </a: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 </a:t>
            </a:r>
            <a:r>
              <a:rPr lang="el-GR" dirty="0">
                <a:latin typeface="Tahoma" pitchFamily="34" charset="0"/>
                <a:sym typeface="Symbol" pitchFamily="18" charset="2"/>
              </a:rPr>
              <a:t>7</a:t>
            </a:r>
            <a:endParaRPr lang="el-GR" dirty="0">
              <a:latin typeface="Tahoma" pitchFamily="34" charset="0"/>
            </a:endParaRP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    </a:t>
            </a:r>
            <a:r>
              <a:rPr lang="en-US" dirty="0" smtClean="0">
                <a:sym typeface="Wingdings" pitchFamily="2" charset="2"/>
              </a:rPr>
              <a:t>   </a:t>
            </a:r>
            <a:r>
              <a:rPr lang="en-US" dirty="0">
                <a:sym typeface="Wingdings" pitchFamily="2" charset="2"/>
              </a:rPr>
              <a:t>t</a:t>
            </a:r>
            <a:r>
              <a:rPr lang="en-US" baseline="-25000" dirty="0">
                <a:sym typeface="Wingdings" pitchFamily="2" charset="2"/>
              </a:rPr>
              <a:t>n-1</a:t>
            </a:r>
            <a:r>
              <a:rPr lang="en-US" dirty="0">
                <a:sym typeface="Wingdings" pitchFamily="2" charset="2"/>
              </a:rPr>
              <a:t>=t</a:t>
            </a:r>
            <a:r>
              <a:rPr lang="el-GR" baseline="-25000" dirty="0">
                <a:sym typeface="Wingdings" pitchFamily="2" charset="2"/>
              </a:rPr>
              <a:t>12</a:t>
            </a:r>
            <a:r>
              <a:rPr lang="en-US" baseline="-25000" dirty="0">
                <a:sym typeface="Wingdings" pitchFamily="2" charset="2"/>
              </a:rPr>
              <a:t>-1</a:t>
            </a:r>
            <a:r>
              <a:rPr lang="en-US" dirty="0">
                <a:sym typeface="Wingdings" pitchFamily="2" charset="2"/>
              </a:rPr>
              <a:t>=t</a:t>
            </a:r>
            <a:r>
              <a:rPr lang="en-US" baseline="-25000" dirty="0">
                <a:sym typeface="Wingdings" pitchFamily="2" charset="2"/>
              </a:rPr>
              <a:t>1</a:t>
            </a:r>
            <a:r>
              <a:rPr lang="el-GR" baseline="-25000" dirty="0">
                <a:sym typeface="Wingdings" pitchFamily="2" charset="2"/>
              </a:rPr>
              <a:t>1</a:t>
            </a:r>
            <a:endParaRPr lang="el-GR" dirty="0"/>
          </a:p>
          <a:p>
            <a:r>
              <a:rPr lang="en-US" dirty="0"/>
              <a:t>t</a:t>
            </a:r>
            <a:r>
              <a:rPr lang="en-US" baseline="-25000" dirty="0"/>
              <a:t>0,05</a:t>
            </a:r>
            <a:r>
              <a:rPr lang="el-GR" dirty="0"/>
              <a:t>=1,</a:t>
            </a:r>
            <a:r>
              <a:rPr lang="en-US" dirty="0"/>
              <a:t>7</a:t>
            </a:r>
            <a:r>
              <a:rPr lang="el-GR" dirty="0" smtClean="0"/>
              <a:t>96        </a:t>
            </a:r>
            <a:r>
              <a:rPr lang="en-US" dirty="0" smtClean="0"/>
              <a:t>t</a:t>
            </a:r>
            <a:r>
              <a:rPr lang="el-GR" baseline="30000" dirty="0" smtClean="0"/>
              <a:t>*</a:t>
            </a:r>
            <a:r>
              <a:rPr lang="en-US" dirty="0" smtClean="0"/>
              <a:t>&gt;t</a:t>
            </a:r>
            <a:r>
              <a:rPr lang="el-GR" baseline="-25000" dirty="0" smtClean="0"/>
              <a:t>α</a:t>
            </a:r>
            <a:r>
              <a:rPr lang="el-GR" dirty="0" smtClean="0"/>
              <a:t>=</a:t>
            </a:r>
            <a:r>
              <a:rPr lang="en-US" dirty="0" smtClean="0"/>
              <a:t>2,14</a:t>
            </a:r>
            <a:r>
              <a:rPr lang="el-GR" dirty="0" smtClean="0"/>
              <a:t>&gt;</a:t>
            </a:r>
            <a:r>
              <a:rPr lang="en-US" dirty="0" smtClean="0"/>
              <a:t>1,796</a:t>
            </a:r>
            <a:r>
              <a:rPr lang="el-GR" dirty="0" smtClean="0"/>
              <a:t>           -1,796 Απορρίπτεται η βασική υπόθεση μ=</a:t>
            </a:r>
            <a:r>
              <a:rPr lang="en-US" dirty="0" smtClean="0"/>
              <a:t>7</a:t>
            </a:r>
            <a:endParaRPr lang="el-GR" dirty="0" smtClean="0"/>
          </a:p>
          <a:p>
            <a:r>
              <a:rPr lang="el-GR" dirty="0" smtClean="0"/>
              <a:t> </a:t>
            </a:r>
          </a:p>
          <a:p>
            <a:endParaRPr lang="el-GR" dirty="0" smtClean="0"/>
          </a:p>
          <a:p>
            <a:endParaRPr lang="el-GR" dirty="0"/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/>
        </p:nvGraphicFramePr>
        <p:xfrm>
          <a:off x="5181600" y="2209800"/>
          <a:ext cx="35941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74" name="Εξίσωση" r:id="rId4" imgW="3593880" imgH="1257120" progId="Equation.3">
                  <p:embed/>
                </p:oleObj>
              </mc:Choice>
              <mc:Fallback>
                <p:oleObj name="Εξίσωση" r:id="rId4" imgW="359388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209800"/>
                        <a:ext cx="35941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6" name="Object 4"/>
          <p:cNvGraphicFramePr>
            <a:graphicFrameLocks noChangeAspect="1"/>
          </p:cNvGraphicFramePr>
          <p:nvPr/>
        </p:nvGraphicFramePr>
        <p:xfrm>
          <a:off x="5029200" y="1066800"/>
          <a:ext cx="3340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75" name="Εξίσωση" r:id="rId6" imgW="3340080" imgH="939600" progId="Equation.3">
                  <p:embed/>
                </p:oleObj>
              </mc:Choice>
              <mc:Fallback>
                <p:oleObj name="Εξίσωση" r:id="rId6" imgW="334008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066800"/>
                        <a:ext cx="33401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-2" y="4524719"/>
          <a:ext cx="9144002" cy="2453640"/>
        </p:xfrm>
        <a:graphic>
          <a:graphicData uri="http://schemas.openxmlformats.org/drawingml/2006/table">
            <a:tbl>
              <a:tblPr/>
              <a:tblGrid>
                <a:gridCol w="800745"/>
                <a:gridCol w="891669"/>
                <a:gridCol w="891669"/>
                <a:gridCol w="891669"/>
                <a:gridCol w="891669"/>
                <a:gridCol w="891669"/>
                <a:gridCol w="971228"/>
                <a:gridCol w="971228"/>
                <a:gridCol w="971228"/>
                <a:gridCol w="971228"/>
              </a:tblGrid>
              <a:tr h="63317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Επίπεδο εμπιστοσύνης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0,800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0,950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0,980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0,999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  <a:tr h="3305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Μονόπλευρος 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0,1000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0,0500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0,0250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0,0100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0,0050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0,0025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0,0010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0,0005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E6"/>
                    </a:solidFill>
                  </a:tcPr>
                </a:tc>
              </a:tr>
              <a:tr h="33056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Δίπλευρος 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0,20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0,10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0,05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0,02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0,01</a:t>
                      </a: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00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0,005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0,002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0,001</a:t>
                      </a: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  <a:tr h="33056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1,372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1,812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2,228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2,764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3,169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3,581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4,144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4,587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05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1,363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Calibri"/>
                          <a:ea typeface="Times New Roman"/>
                          <a:cs typeface="Calibri"/>
                        </a:rPr>
                        <a:t>1,796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2,201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2,718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3,106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3,497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4,025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4,437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5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1,356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1,782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2,179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2,681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3,055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3,428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3,930</a:t>
                      </a:r>
                      <a:endParaRPr lang="el-G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4,318</a:t>
                      </a:r>
                      <a:endParaRPr lang="el-G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3" name="Ευθύγραμμο βέλος σύνδεσης 2"/>
          <p:cNvCxnSpPr/>
          <p:nvPr/>
        </p:nvCxnSpPr>
        <p:spPr>
          <a:xfrm flipH="1">
            <a:off x="4716016" y="2780928"/>
            <a:ext cx="3888432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436173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/>
          <a:lstStyle/>
          <a:p>
            <a:pPr algn="just"/>
            <a:r>
              <a:rPr lang="el-GR" dirty="0"/>
              <a:t>Από έναν κανονικό πληθυσμό λάβαμε ένα δείγμα με τιμές </a:t>
            </a:r>
            <a:r>
              <a:rPr lang="en-US" b="1" dirty="0"/>
              <a:t>X:   1,   </a:t>
            </a:r>
            <a:r>
              <a:rPr lang="en-US" b="1" dirty="0" smtClean="0"/>
              <a:t>2,   3</a:t>
            </a:r>
            <a:r>
              <a:rPr lang="el-GR" dirty="0" smtClean="0"/>
              <a:t>. </a:t>
            </a:r>
            <a:r>
              <a:rPr lang="el-GR" dirty="0"/>
              <a:t>Να ελεγχθεί σε επίπεδο στατιστικής σημαντικότητας 5 % η υπόθεση </a:t>
            </a:r>
          </a:p>
          <a:p>
            <a:pPr algn="just"/>
            <a:r>
              <a:rPr lang="el-GR" dirty="0"/>
              <a:t>Η</a:t>
            </a:r>
            <a:r>
              <a:rPr lang="el-GR" baseline="-25000" dirty="0"/>
              <a:t>0</a:t>
            </a:r>
            <a:r>
              <a:rPr lang="el-GR" dirty="0"/>
              <a:t>:μ=0</a:t>
            </a:r>
          </a:p>
          <a:p>
            <a:pPr algn="just"/>
            <a:r>
              <a:rPr lang="el-GR" dirty="0" smtClean="0"/>
              <a:t>Η</a:t>
            </a:r>
            <a:r>
              <a:rPr lang="el-GR" baseline="-25000" dirty="0" smtClean="0"/>
              <a:t>1</a:t>
            </a:r>
            <a:r>
              <a:rPr lang="el-GR" dirty="0" smtClean="0"/>
              <a:t>:μ&gt;0    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993914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</p:spPr>
            <p:txBody>
              <a:bodyPr>
                <a:normAutofit/>
              </a:bodyPr>
              <a:lstStyle/>
              <a:p>
                <a:r>
                  <a:rPr lang="en-US" b="1" dirty="0" smtClean="0"/>
                  <a:t>X:   1,   2,   3</a:t>
                </a:r>
              </a:p>
              <a:p>
                <a:pPr algn="just"/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Βαθμοί Ελευθερίας = </a:t>
                </a:r>
                <a:r>
                  <a:rPr lang="en-US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n-1</a:t>
                </a:r>
                <a:r>
                  <a:rPr lang="el-GR" b="1" dirty="0" smtClean="0">
                    <a:solidFill>
                      <a:srgbClr val="0000FF"/>
                    </a:solidFill>
                    <a:cs typeface="Times New Roman" pitchFamily="18" charset="0"/>
                  </a:rPr>
                  <a:t> </a:t>
                </a:r>
                <a:endParaRPr lang="el-GR" b="1" dirty="0">
                  <a:solidFill>
                    <a:srgbClr val="0000FF"/>
                  </a:solidFill>
                </a:endParaRPr>
              </a:p>
              <a:p>
                <a:r>
                  <a:rPr lang="el-GR" dirty="0">
                    <a:solidFill>
                      <a:srgbClr val="000000"/>
                    </a:solidFill>
                  </a:rPr>
                  <a:t>Γ</a:t>
                </a:r>
                <a:r>
                  <a:rPr lang="el-GR" dirty="0" smtClean="0">
                    <a:solidFill>
                      <a:srgbClr val="000000"/>
                    </a:solidFill>
                  </a:rPr>
                  <a:t>ια το πρώτο δείγμα</a:t>
                </a:r>
                <a:r>
                  <a:rPr lang="en-US" dirty="0" smtClean="0">
                    <a:solidFill>
                      <a:srgbClr val="000000"/>
                    </a:solidFill>
                  </a:rPr>
                  <a:t>: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𝑋</m:t>
                        </m:r>
                      </m:e>
                    </m:acc>
                    <m:r>
                      <a:rPr lang="el-GR" i="1" smtClean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1+2+3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/>
                      </a:rPr>
                      <m:t>=2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subHide m:val="on"/>
                            <m:supHide m:val="on"/>
                            <m:ctrlPr>
                              <a:rPr lang="el-GR" i="1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l-GR" i="1">
                                    <a:latin typeface="Cambria Math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l-GR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l-GR" i="1">
                                        <a:latin typeface="Cambria Math"/>
                                      </a:rPr>
                                      <m:t>𝛸</m:t>
                                    </m:r>
                                  </m:e>
                                </m:acc>
                                <m:r>
                                  <a:rPr lang="el-GR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en-US" i="1">
                            <a:latin typeface="Cambria Math"/>
                          </a:rPr>
                          <m:t>𝑛</m:t>
                        </m:r>
                        <m:r>
                          <a:rPr lang="el-GR" i="1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l-GR" i="1">
                        <a:latin typeface="Cambria Math"/>
                      </a:rPr>
                      <m:t>=1     </m:t>
                    </m:r>
                    <m:r>
                      <a:rPr lang="en-US" i="1" smtClean="0">
                        <a:latin typeface="Cambria Math"/>
                      </a:rPr>
                      <m:t>𝑆</m:t>
                    </m:r>
                    <m:r>
                      <a:rPr lang="el-GR" i="1">
                        <a:latin typeface="Cambria Math"/>
                      </a:rPr>
                      <m:t>=1</m:t>
                    </m:r>
                  </m:oMath>
                </a14:m>
                <a:endParaRPr lang="el-GR" b="1" dirty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9144000" cy="4581128"/>
              </a:xfrm>
              <a:blipFill rotWithShape="1">
                <a:blip r:embed="rId3"/>
                <a:stretch>
                  <a:fillRect l="-1467" t="-18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73629826"/>
                  </p:ext>
                </p:extLst>
              </p:nvPr>
            </p:nvGraphicFramePr>
            <p:xfrm>
              <a:off x="0" y="4535805"/>
              <a:ext cx="6696743" cy="222631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u="none" strike="noStrike" smtClean="0">
                                  <a:effectLst/>
                                  <a:latin typeface="Cambria Math"/>
                                </a:rPr>
                                <m:t>𝑋</m:t>
                              </m:r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l-GR" sz="320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r>
                            <a:rPr lang="el-GR" sz="32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u="none" strike="noStrike" dirty="0" smtClean="0">
                                      <a:effectLst/>
                                    </a:rPr>
                                    <m:t> </m:t>
                                  </m:r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𝑋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3200" b="0" i="0" u="none" strike="noStrike" dirty="0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libri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l-GR" sz="3200" i="1" u="none" strike="noStrike" smtClean="0">
                                          <a:effectLst/>
                                          <a:latin typeface="Cambria Math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3200" b="0" i="1" u="none" strike="noStrike" smtClean="0">
                                          <a:effectLst/>
                                          <a:latin typeface="Cambria Math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3200" b="0" i="1" u="none" strike="noStrike" smtClean="0"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2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Πίνακας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9725516"/>
                  </p:ext>
                </p:extLst>
              </p:nvPr>
            </p:nvGraphicFramePr>
            <p:xfrm>
              <a:off x="0" y="4535805"/>
              <a:ext cx="6696743" cy="232219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924812"/>
                    <a:gridCol w="2365915"/>
                    <a:gridCol w="2406016"/>
                  </a:tblGrid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3200" u="none" strike="noStrike" dirty="0">
                              <a:effectLst/>
                            </a:rPr>
                            <a:t> </a:t>
                          </a:r>
                          <a:r>
                            <a:rPr lang="en-US" sz="3200" u="none" strike="noStrike" dirty="0" smtClean="0">
                              <a:effectLst/>
                            </a:rPr>
                            <a:t>X</a:t>
                          </a:r>
                          <a:endParaRPr lang="el-GR" sz="32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/>
                          <a:stretch>
                            <a:fillRect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/>
                          <a:stretch>
                            <a:fillRect/>
                          </a:stretch>
                        </a:blipFill>
                      </a:tcPr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-1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2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0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3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 dirty="0">
                              <a:effectLst/>
                            </a:rPr>
                            <a:t>1</a:t>
                          </a:r>
                          <a:endParaRPr lang="el-GR" sz="2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600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u="none" strike="noStrike">
                              <a:effectLst/>
                            </a:rPr>
                            <a:t> </a:t>
                          </a:r>
                          <a:endParaRPr lang="el-GR" sz="28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 smtClean="0">
                              <a:effectLst/>
                            </a:rPr>
                            <a:t>Σύνολο</a:t>
                          </a:r>
                          <a:r>
                            <a:rPr lang="el-GR" sz="2800" b="1" u="none" strike="noStrike" dirty="0">
                              <a:effectLst/>
                            </a:rPr>
                            <a:t> </a:t>
                          </a:r>
                          <a:endParaRPr lang="el-GR" sz="2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8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2</a:t>
                          </a:r>
                          <a:endParaRPr lang="el-GR" sz="28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1104387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4437112"/>
          </a:xfrm>
        </p:spPr>
        <p:txBody>
          <a:bodyPr/>
          <a:lstStyle/>
          <a:p>
            <a:pPr algn="just"/>
            <a:r>
              <a:rPr lang="en-US" smtClean="0">
                <a:latin typeface="Tahoma" pitchFamily="34" charset="0"/>
              </a:rPr>
              <a:t>n=3</a:t>
            </a:r>
            <a:r>
              <a:rPr lang="el-GR" smtClean="0">
                <a:latin typeface="Tahoma" pitchFamily="34" charset="0"/>
              </a:rPr>
              <a:t>&lt;</a:t>
            </a:r>
            <a:r>
              <a:rPr lang="en-US" dirty="0">
                <a:latin typeface="Tahoma" pitchFamily="34" charset="0"/>
              </a:rPr>
              <a:t>30</a:t>
            </a:r>
            <a:r>
              <a:rPr lang="el-GR" dirty="0">
                <a:latin typeface="Tahoma" pitchFamily="34" charset="0"/>
              </a:rPr>
              <a:t>  Κατανομή </a:t>
            </a:r>
            <a:r>
              <a:rPr lang="en-US" dirty="0">
                <a:latin typeface="Tahoma" pitchFamily="34" charset="0"/>
              </a:rPr>
              <a:t>t</a:t>
            </a:r>
            <a:r>
              <a:rPr lang="el-GR" dirty="0">
                <a:latin typeface="Tahoma" pitchFamily="34" charset="0"/>
              </a:rPr>
              <a:t> εφόσον ο πληθυσμός ακολουθεί την κανονική κατανομή          </a:t>
            </a:r>
          </a:p>
          <a:p>
            <a:pPr algn="just"/>
            <a:r>
              <a:rPr lang="el-GR" dirty="0">
                <a:latin typeface="Tahoma" pitchFamily="34" charset="0"/>
              </a:rPr>
              <a:t> Μονόπλευρο </a:t>
            </a:r>
            <a:r>
              <a:rPr lang="en-US" dirty="0">
                <a:latin typeface="Tahoma" pitchFamily="34" charset="0"/>
              </a:rPr>
              <a:t>test</a:t>
            </a:r>
          </a:p>
          <a:p>
            <a:pPr algn="just"/>
            <a:r>
              <a:rPr lang="en-US" dirty="0">
                <a:latin typeface="Tahoma" pitchFamily="34" charset="0"/>
              </a:rPr>
              <a:t>H</a:t>
            </a:r>
            <a:r>
              <a:rPr lang="en-US" baseline="-25000" dirty="0">
                <a:latin typeface="Tahoma" pitchFamily="34" charset="0"/>
              </a:rPr>
              <a:t>0</a:t>
            </a:r>
            <a:r>
              <a:rPr lang="en-US" dirty="0">
                <a:latin typeface="Tahoma" pitchFamily="34" charset="0"/>
              </a:rPr>
              <a:t> :</a:t>
            </a:r>
            <a:r>
              <a:rPr lang="el-GR" dirty="0" smtClean="0">
                <a:latin typeface="Tahoma" pitchFamily="34" charset="0"/>
              </a:rPr>
              <a:t>μ</a:t>
            </a:r>
            <a:r>
              <a:rPr lang="en-US" dirty="0" smtClean="0">
                <a:latin typeface="Tahoma" pitchFamily="34" charset="0"/>
              </a:rPr>
              <a:t>=0</a:t>
            </a:r>
            <a:endParaRPr lang="el-GR" dirty="0">
              <a:latin typeface="Tahoma" pitchFamily="34" charset="0"/>
            </a:endParaRPr>
          </a:p>
          <a:p>
            <a:pPr algn="just"/>
            <a:r>
              <a:rPr lang="el-GR" dirty="0">
                <a:latin typeface="Tahoma" pitchFamily="34" charset="0"/>
              </a:rPr>
              <a:t>Η</a:t>
            </a:r>
            <a:r>
              <a:rPr lang="el-GR" baseline="-25000" dirty="0">
                <a:latin typeface="Tahoma" pitchFamily="34" charset="0"/>
              </a:rPr>
              <a:t>1</a:t>
            </a:r>
            <a:r>
              <a:rPr lang="el-GR" dirty="0">
                <a:latin typeface="Tahoma" pitchFamily="34" charset="0"/>
              </a:rPr>
              <a:t> </a:t>
            </a:r>
            <a:r>
              <a:rPr lang="en-US" dirty="0">
                <a:latin typeface="Tahoma" pitchFamily="34" charset="0"/>
              </a:rPr>
              <a:t>:</a:t>
            </a:r>
            <a:r>
              <a:rPr lang="el-GR" dirty="0">
                <a:latin typeface="Tahoma" pitchFamily="34" charset="0"/>
              </a:rPr>
              <a:t>μ</a:t>
            </a:r>
            <a:r>
              <a:rPr lang="el-GR" sz="3600" dirty="0">
                <a:latin typeface="Tahoma" pitchFamily="34" charset="0"/>
                <a:sym typeface="Symbol" pitchFamily="18" charset="2"/>
              </a:rPr>
              <a:t>&gt; </a:t>
            </a:r>
            <a:r>
              <a:rPr lang="en-US" dirty="0" smtClean="0">
                <a:latin typeface="Tahoma" pitchFamily="34" charset="0"/>
                <a:sym typeface="Symbol" pitchFamily="18" charset="2"/>
              </a:rPr>
              <a:t>0</a:t>
            </a:r>
            <a:endParaRPr lang="el-GR" dirty="0">
              <a:latin typeface="Tahoma" pitchFamily="34" charset="0"/>
            </a:endParaRPr>
          </a:p>
          <a:p>
            <a:r>
              <a:rPr lang="el-GR" dirty="0"/>
              <a:t>α</a:t>
            </a:r>
            <a:r>
              <a:rPr lang="en-US" dirty="0"/>
              <a:t>=</a:t>
            </a:r>
            <a:r>
              <a:rPr lang="el-GR" dirty="0"/>
              <a:t>0,05      </a:t>
            </a:r>
            <a:r>
              <a:rPr lang="en-US" dirty="0" smtClean="0">
                <a:sym typeface="Wingdings" pitchFamily="2" charset="2"/>
              </a:rPr>
              <a:t>   t</a:t>
            </a:r>
            <a:r>
              <a:rPr lang="en-US" baseline="-25000" dirty="0" smtClean="0">
                <a:sym typeface="Wingdings" pitchFamily="2" charset="2"/>
              </a:rPr>
              <a:t>n-1</a:t>
            </a:r>
            <a:r>
              <a:rPr lang="en-US" dirty="0" smtClean="0">
                <a:sym typeface="Wingdings" pitchFamily="2" charset="2"/>
              </a:rPr>
              <a:t>=t</a:t>
            </a:r>
            <a:r>
              <a:rPr lang="en-US" baseline="-25000" dirty="0" smtClean="0">
                <a:sym typeface="Wingdings" pitchFamily="2" charset="2"/>
              </a:rPr>
              <a:t>3-1</a:t>
            </a:r>
            <a:r>
              <a:rPr lang="en-US" dirty="0" smtClean="0">
                <a:sym typeface="Wingdings" pitchFamily="2" charset="2"/>
              </a:rPr>
              <a:t>=t</a:t>
            </a:r>
            <a:r>
              <a:rPr lang="en-US" baseline="-25000" dirty="0" smtClean="0">
                <a:sym typeface="Wingdings" pitchFamily="2" charset="2"/>
              </a:rPr>
              <a:t>2</a:t>
            </a:r>
            <a:endParaRPr lang="el-GR" dirty="0"/>
          </a:p>
          <a:p>
            <a:r>
              <a:rPr lang="en-US" dirty="0"/>
              <a:t>t</a:t>
            </a:r>
            <a:r>
              <a:rPr lang="en-US" baseline="-25000" dirty="0"/>
              <a:t>0,05</a:t>
            </a:r>
            <a:r>
              <a:rPr lang="el-GR" dirty="0" smtClean="0"/>
              <a:t>=</a:t>
            </a:r>
            <a:r>
              <a:rPr lang="en-US" dirty="0" smtClean="0"/>
              <a:t>2,920</a:t>
            </a:r>
            <a:r>
              <a:rPr lang="el-GR" dirty="0" smtClean="0"/>
              <a:t>  Διάστημα αποδοχής</a:t>
            </a:r>
            <a:r>
              <a:rPr lang="en-US" dirty="0" smtClean="0"/>
              <a:t>:</a:t>
            </a:r>
            <a:r>
              <a:rPr lang="el-GR" dirty="0" smtClean="0"/>
              <a:t>   </a:t>
            </a:r>
            <a:r>
              <a:rPr lang="en-US" dirty="0" smtClean="0"/>
              <a:t>-2,920 </a:t>
            </a:r>
            <a:r>
              <a:rPr lang="en-US" dirty="0"/>
              <a:t> </a:t>
            </a:r>
            <a:r>
              <a:rPr lang="el-GR" dirty="0" smtClean="0"/>
              <a:t>έως 2,920        </a:t>
            </a:r>
            <a:r>
              <a:rPr lang="el-GR" dirty="0"/>
              <a:t>Α</a:t>
            </a:r>
            <a:r>
              <a:rPr lang="el-GR" dirty="0" smtClean="0"/>
              <a:t>πορρίπτεται η βασική υπόθεση μ=0</a:t>
            </a:r>
          </a:p>
          <a:p>
            <a:endParaRPr lang="el-GR" dirty="0"/>
          </a:p>
        </p:txBody>
      </p:sp>
      <p:graphicFrame>
        <p:nvGraphicFramePr>
          <p:cNvPr id="798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958289"/>
              </p:ext>
            </p:extLst>
          </p:nvPr>
        </p:nvGraphicFramePr>
        <p:xfrm>
          <a:off x="4792663" y="2205038"/>
          <a:ext cx="31496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82" name="Εξίσωση" r:id="rId4" imgW="3149280" imgH="1257120" progId="Equation.3">
                  <p:embed/>
                </p:oleObj>
              </mc:Choice>
              <mc:Fallback>
                <p:oleObj name="Εξίσωση" r:id="rId4" imgW="3149280" imgH="1257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3" y="2205038"/>
                        <a:ext cx="31496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296270"/>
              </p:ext>
            </p:extLst>
          </p:nvPr>
        </p:nvGraphicFramePr>
        <p:xfrm>
          <a:off x="5086350" y="1066800"/>
          <a:ext cx="322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83" name="Εξίσωση" r:id="rId6" imgW="3225600" imgH="939600" progId="Equation.3">
                  <p:embed/>
                </p:oleObj>
              </mc:Choice>
              <mc:Fallback>
                <p:oleObj name="Εξίσωση" r:id="rId6" imgW="3225600" imgH="93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1066800"/>
                        <a:ext cx="32258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360522"/>
              </p:ext>
            </p:extLst>
          </p:nvPr>
        </p:nvGraphicFramePr>
        <p:xfrm>
          <a:off x="-35767" y="4577365"/>
          <a:ext cx="9123718" cy="2280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7434"/>
                <a:gridCol w="1237714"/>
                <a:gridCol w="1237714"/>
                <a:gridCol w="1237714"/>
                <a:gridCol w="1301380"/>
                <a:gridCol w="1174048"/>
                <a:gridCol w="1237714"/>
              </a:tblGrid>
              <a:tr h="42008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Επίπεδο εμπιστοσύνης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0,800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0,950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0,980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0,990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Μονόπλευρος 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0,0250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0,0050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Δίπλευρος 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0,2000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0,1000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0,0500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0,0200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0,0100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Βαθμοί ελευθερίας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3,078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6,314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12,706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31,820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63,657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1,886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2,920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4,303</a:t>
                      </a:r>
                      <a:endParaRPr lang="el-GR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6,965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9,925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281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>
                          <a:effectLst/>
                        </a:rPr>
                        <a:t>1,638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2,353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3,182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4,541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400" u="none" strike="noStrike" dirty="0">
                          <a:effectLst/>
                        </a:rPr>
                        <a:t>5,841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596177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ΕΛΕΓΧΟΙ ΣΤΑΤΙΣΤΙΚΩΝ ΥΠΟΘΕΣΕΩΝ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</a:rPr>
              <a:t>Η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άλλη υπόθεση</a:t>
            </a:r>
            <a:r>
              <a:rPr lang="el-GR" smtClean="0">
                <a:solidFill>
                  <a:srgbClr val="000000"/>
                </a:solidFill>
              </a:rPr>
              <a:t> 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ονομάζεται Εναλλακτική Υπόθεση και συμβολίζεται με το Η</a:t>
            </a:r>
            <a:r>
              <a:rPr lang="el-GR" baseline="-25000" smtClean="0">
                <a:solidFill>
                  <a:srgbClr val="000000"/>
                </a:solidFill>
              </a:rPr>
              <a:t>1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Υποθέτουμε ότι </a:t>
            </a:r>
            <a:r>
              <a:rPr lang="el-GR" b="1" smtClean="0">
                <a:solidFill>
                  <a:srgbClr val="000000"/>
                </a:solidFill>
              </a:rPr>
              <a:t>η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παράμετρος του πληθυσμού έχει διαφορετική τιμή από την υποθετική τιμή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</a:rPr>
              <a:t>Η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εμφανιζόμενη διαφορά είναι στατιστικά σημαντική και δεν οφείλεται στα τυχαία σφάλματα της δειγματοληψίας.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</a:rPr>
              <a:t>Π.χ.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Η</a:t>
            </a:r>
            <a:r>
              <a:rPr lang="el-GR" b="1" baseline="-25000" smtClean="0">
                <a:solidFill>
                  <a:srgbClr val="000000"/>
                </a:solidFill>
              </a:rPr>
              <a:t>1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 smtClean="0">
                <a:solidFill>
                  <a:srgbClr val="000000"/>
                </a:solidFill>
              </a:rPr>
              <a:t> 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 smtClean="0">
                <a:solidFill>
                  <a:srgbClr val="000000"/>
                </a:solidFill>
              </a:rPr>
              <a:t>0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.</a:t>
            </a:r>
            <a:endParaRPr lang="el-GR" b="1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7315200" y="59436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5070166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Η αποδοχή ή η απόρριψη μιας στατιστικής υποθέσεως -και ειδικά της υποθέσεως Η</a:t>
            </a:r>
            <a:r>
              <a:rPr lang="en-US" baseline="-2500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-γίνεται με μια ορισμένη πιθανότητα να διαπράξουμε σφάλμα. </a:t>
            </a:r>
            <a:endParaRPr lang="en-US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Κατά τον έλεγχο μιας στατιστικής υποθέσεως είναι ενδεχόμενο να διαπράξουμε δύο βασικά σφάλματα:</a:t>
            </a:r>
            <a:endParaRPr lang="el-GR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α) 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Σφάλμα Τύπου Ι.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FF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 smtClean="0">
                <a:solidFill>
                  <a:srgbClr val="FF0000"/>
                </a:solidFill>
                <a:cs typeface="Times New Roman" pitchFamily="18" charset="0"/>
              </a:rPr>
              <a:t>0</a:t>
            </a:r>
            <a:r>
              <a:rPr lang="el-GR" b="1" smtClean="0">
                <a:solidFill>
                  <a:srgbClr val="FF0000"/>
                </a:solidFill>
                <a:cs typeface="Times New Roman" pitchFamily="18" charset="0"/>
              </a:rPr>
              <a:t> είναι σωστή και το κριτήριο ελέγχου την απορρίψει σαν λανθασμένη.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mtClean="0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Ι </a:t>
            </a:r>
            <a:endParaRPr lang="en-US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FF0000"/>
                </a:solidFill>
                <a:cs typeface="Times New Roman" pitchFamily="18" charset="0"/>
              </a:rPr>
              <a:t>ονομάζεται Επίπεδο Σημαντικότητας και συμβολίζεται διεθνώς με το γράμμα α.</a:t>
            </a:r>
            <a:endParaRPr lang="en-US" b="1" smtClean="0">
              <a:solidFill>
                <a:srgbClr val="FF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δηλ. η πιθανότητα απορρίψεως μιας σωστής υποθέσεως Η</a:t>
            </a:r>
            <a:r>
              <a:rPr lang="en-US" b="1" baseline="-2500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endParaRPr lang="el-GR" b="1" smtClean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005760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β)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Σφάλμα Τύπου II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n-US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Αν η ελεγχόμενη υπόθεση Η</a:t>
            </a:r>
            <a:r>
              <a:rPr lang="en-US" b="1" baseline="-25000" smtClean="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 είναι λανθασμένη και το κριτήριο ελέγχου την δεχθεί σαν σωστή, τότε διαπράττουμε Σφάλμα Τύπου II. </a:t>
            </a:r>
            <a:endParaRPr lang="en-US" b="1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algn="just" eaLnBrk="1" hangingPunct="1"/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Η πιθανότητα διαπράξεως Σφάλματος Τύπου II συμβολίζεται με το β.</a:t>
            </a:r>
            <a:endParaRPr lang="el-GR" b="1" smtClean="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 algn="just" eaLnBrk="1" hangingPunct="1"/>
            <a:r>
              <a:rPr lang="el-GR" b="1" smtClean="0">
                <a:solidFill>
                  <a:srgbClr val="000000"/>
                </a:solidFill>
              </a:rPr>
              <a:t>Σ</a:t>
            </a: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την πράξη, τα εφαρμοζόμενα κριτήρια ελέγχου πρέπει να ελαχιστοποιούν τις πιθανότητες εμφανίσεως σφαλμάτων και των δύο τύπων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mtClean="0">
              <a:solidFill>
                <a:srgbClr val="000000"/>
              </a:solidFill>
            </a:endParaRPr>
          </a:p>
        </p:txBody>
      </p:sp>
      <p:sp>
        <p:nvSpPr>
          <p:cNvPr id="33795" name="AutoShape 5"/>
          <p:cNvSpPr>
            <a:spLocks noChangeArrowheads="1"/>
          </p:cNvSpPr>
          <p:nvPr/>
        </p:nvSpPr>
        <p:spPr bwMode="auto">
          <a:xfrm>
            <a:off x="7162800" y="57150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1899147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Συνήθως, προσπαθούμε να αποφύγουμε Σφάλμα Τύπου Ι,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δηλαδή να απορρίψουμε σωστή υπόθεση Ηο.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Για να το επιτύχουμε,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  <a:buFont typeface="Wingdings" pitchFamily="2" charset="2"/>
              <a:buChar char="Ø"/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προκαθορίζουμε την πιθανότητα να διαπράξουμε Σφάλμα Τύπου Ι σε ορισμένο Επίπεδο Σημαντικότητας α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smtClean="0">
              <a:solidFill>
                <a:srgbClr val="000000"/>
              </a:solidFill>
            </a:endParaRPr>
          </a:p>
          <a:p>
            <a:pPr lvl="2" algn="just" eaLnBrk="1" hangingPunct="1">
              <a:spcBef>
                <a:spcPct val="15000"/>
              </a:spcBef>
            </a:pPr>
            <a:r>
              <a:rPr lang="el-GR" sz="2800" b="1" smtClean="0">
                <a:solidFill>
                  <a:srgbClr val="000000"/>
                </a:solidFill>
                <a:cs typeface="Times New Roman" pitchFamily="18" charset="0"/>
              </a:rPr>
              <a:t>συνήθως είναι το α = 0,05 (5%) ή α =0,01 (1%).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  <a:p>
            <a:pPr algn="just" eaLnBrk="1" hangingPunct="1">
              <a:spcBef>
                <a:spcPct val="15000"/>
              </a:spcBef>
            </a:pP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Αν π.χ. προκαθορίσουμε α =0,05 και απορρίψουμε την </a:t>
            </a:r>
            <a:r>
              <a:rPr lang="el-GR" smtClean="0">
                <a:solidFill>
                  <a:srgbClr val="000000"/>
                </a:solidFill>
              </a:rPr>
              <a:t>Η</a:t>
            </a:r>
            <a:r>
              <a:rPr lang="el-GR" baseline="-25000" smtClean="0">
                <a:solidFill>
                  <a:srgbClr val="000000"/>
                </a:solidFill>
              </a:rPr>
              <a:t>0 </a:t>
            </a:r>
            <a:r>
              <a:rPr lang="el-GR" smtClean="0">
                <a:solidFill>
                  <a:srgbClr val="000000"/>
                </a:solidFill>
              </a:rPr>
              <a:t>με βεβαιότητα 95%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, </a:t>
            </a:r>
            <a:endParaRPr lang="el-GR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τότε σε 100 όμοιες περιπτώσεις μόνο σε 5 είναι δυνατόν να κάνουμε λάθος, </a:t>
            </a:r>
            <a:endParaRPr lang="el-GR" b="1" smtClean="0">
              <a:solidFill>
                <a:srgbClr val="000000"/>
              </a:solidFill>
            </a:endParaRPr>
          </a:p>
          <a:p>
            <a:pPr lvl="1" algn="just" eaLnBrk="1" hangingPunct="1">
              <a:spcBef>
                <a:spcPct val="15000"/>
              </a:spcBef>
            </a:pPr>
            <a:r>
              <a:rPr lang="el-GR" b="1" smtClean="0">
                <a:solidFill>
                  <a:srgbClr val="000000"/>
                </a:solidFill>
                <a:cs typeface="Times New Roman" pitchFamily="18" charset="0"/>
              </a:rPr>
              <a:t>δηλαδή να είναι σωστή η υπόθεση και εμείς να την απορρίψουμε.</a:t>
            </a:r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l-G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659681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l-GR" smtClean="0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 smtClean="0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Συνήθως σ’ έναν έλεγχο υπόθεσης σαν Ηο θέτουμε την ισότητα της παραμέτρου με κάποια γνωστή τιμή και σαν εναλλακτική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την αύξηση της τιμής αν ισχυριζόμαστε ότι αυξάνει η τιμή της παραμέτρου 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τη μείωση της τιμής αν ισχυριζόμαστε ότι ελαττώνεται η τιμή της παραμέτρου ελαττώνεται</a:t>
            </a:r>
            <a:r>
              <a:rPr lang="el-GR" sz="2800" smtClean="0">
                <a:latin typeface="Tahoma" pitchFamily="34" charset="0"/>
              </a:rPr>
              <a:t> </a:t>
            </a:r>
            <a:r>
              <a:rPr lang="el-GR" sz="2800" smtClean="0">
                <a:latin typeface="Tahoma" pitchFamily="34" charset="0"/>
                <a:cs typeface="Tahoma" pitchFamily="34" charset="0"/>
              </a:rPr>
              <a:t>ή </a:t>
            </a:r>
            <a:endParaRPr lang="el-GR" sz="2800" smtClean="0">
              <a:latin typeface="Tahoma" pitchFamily="34" charset="0"/>
            </a:endParaRPr>
          </a:p>
          <a:p>
            <a:pPr algn="just" eaLnBrk="1" hangingPunct="1"/>
            <a:r>
              <a:rPr lang="el-GR" sz="2800" smtClean="0">
                <a:latin typeface="Tahoma" pitchFamily="34" charset="0"/>
                <a:cs typeface="Tahoma" pitchFamily="34" charset="0"/>
              </a:rPr>
              <a:t>απλώς την διαφοροποίηση της τιμής αν ισχυριζόμαστε ότι η τιμή της παραμέτρου άλλαξε.</a:t>
            </a:r>
          </a:p>
          <a:p>
            <a:pPr eaLnBrk="1" hangingPunct="1"/>
            <a:endParaRPr lang="el-GR" smtClean="0"/>
          </a:p>
        </p:txBody>
      </p:sp>
    </p:spTree>
    <p:extLst>
      <p:ext uri="{BB962C8B-B14F-4D97-AF65-F5344CB8AC3E}">
        <p14:creationId xmlns:p14="http://schemas.microsoft.com/office/powerpoint/2010/main" val="1133255132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  <a:solidFill>
            <a:srgbClr val="FFFF99"/>
          </a:solidFill>
          <a:ln w="76200" cmpd="tri">
            <a:solidFill>
              <a:schemeClr val="tx1"/>
            </a:solidFill>
          </a:ln>
        </p:spPr>
        <p:txBody>
          <a:bodyPr/>
          <a:lstStyle/>
          <a:p>
            <a:r>
              <a:rPr lang="el-GR">
                <a:solidFill>
                  <a:srgbClr val="000000"/>
                </a:solidFill>
                <a:cs typeface="Times New Roman" pitchFamily="18" charset="0"/>
              </a:rPr>
              <a:t>Διαδικασία ελέγχου μιας Στατιστικής Υποθέσεως</a:t>
            </a:r>
            <a:r>
              <a:rPr lang="el-GR"/>
              <a:t>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Έστω ότι θέλουμε να ελέγξουμε την υπόθεση ότι ο μέσος μ ενός πληθυσμού </a:t>
            </a:r>
            <a:r>
              <a:rPr lang="el-GR" sz="2800">
                <a:latin typeface="Tahoma" pitchFamily="34" charset="0"/>
              </a:rPr>
              <a:t>είναι ίσος με </a:t>
            </a:r>
            <a:r>
              <a:rPr lang="el-GR" sz="2800">
                <a:latin typeface="Tahoma" pitchFamily="34" charset="0"/>
                <a:cs typeface="Tahoma" pitchFamily="34" charset="0"/>
              </a:rPr>
              <a:t>μ</a:t>
            </a:r>
            <a:r>
              <a:rPr lang="el-GR" sz="2800" baseline="-25000">
                <a:latin typeface="Tahoma" pitchFamily="34" charset="0"/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. </a:t>
            </a:r>
            <a:endParaRPr lang="el-GR" sz="2800">
              <a:latin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</a:rPr>
              <a:t>Π</a:t>
            </a:r>
            <a:r>
              <a:rPr lang="el-GR" sz="2800">
                <a:latin typeface="Tahoma" pitchFamily="34" charset="0"/>
                <a:cs typeface="Tahoma" pitchFamily="34" charset="0"/>
              </a:rPr>
              <a:t>αίρνουμε τυχαίο δείγμα </a:t>
            </a:r>
            <a:r>
              <a:rPr lang="en-US" sz="2800">
                <a:latin typeface="Tahoma" pitchFamily="34" charset="0"/>
              </a:rPr>
              <a:t>n</a:t>
            </a:r>
            <a:r>
              <a:rPr lang="el-GR" sz="2800">
                <a:latin typeface="Tahoma" pitchFamily="34" charset="0"/>
                <a:cs typeface="Tahoma" pitchFamily="34" charset="0"/>
              </a:rPr>
              <a:t> μονάδων και υπολογίζουμε το μέσο (</a:t>
            </a:r>
            <a:r>
              <a:rPr lang="en-US" sz="2800">
                <a:latin typeface="Tahoma" pitchFamily="34" charset="0"/>
                <a:cs typeface="Tahoma" pitchFamily="34" charset="0"/>
              </a:rPr>
              <a:t>   </a:t>
            </a:r>
            <a:r>
              <a:rPr lang="el-GR" sz="2800">
                <a:latin typeface="Tahoma" pitchFamily="34" charset="0"/>
                <a:cs typeface="Tahoma" pitchFamily="34" charset="0"/>
              </a:rPr>
              <a:t>) του δείγματος</a:t>
            </a:r>
            <a:r>
              <a:rPr lang="el-GR" sz="2800">
                <a:solidFill>
                  <a:srgbClr val="000000"/>
                </a:solidFill>
                <a:cs typeface="Times New Roman" pitchFamily="18" charset="0"/>
              </a:rPr>
              <a:t>. </a:t>
            </a:r>
            <a:endParaRPr lang="el-GR" sz="2800">
              <a:solidFill>
                <a:srgbClr val="000000"/>
              </a:solidFill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Η διαδικασία για τον έλεγχο μιας στατιστικής υποθέσεως ακολουθεί τα εξής στάδια:</a:t>
            </a: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1)	Θέτουμε τ</a:t>
            </a:r>
            <a:r>
              <a:rPr lang="el-GR" sz="2800">
                <a:latin typeface="Tahoma" pitchFamily="34" charset="0"/>
              </a:rPr>
              <a:t>ις</a:t>
            </a:r>
            <a:r>
              <a:rPr lang="el-GR" sz="2800">
                <a:latin typeface="Tahoma" pitchFamily="34" charset="0"/>
                <a:cs typeface="Tahoma" pitchFamily="34" charset="0"/>
              </a:rPr>
              <a:t> υποθέσεις  Η0 και </a:t>
            </a:r>
            <a:r>
              <a:rPr lang="el-GR" sz="2800">
                <a:latin typeface="Tahoma" pitchFamily="34" charset="0"/>
              </a:rPr>
              <a:t>Η</a:t>
            </a:r>
            <a:r>
              <a:rPr lang="el-GR" sz="2800" baseline="-25000">
                <a:latin typeface="Tahoma" pitchFamily="34" charset="0"/>
              </a:rPr>
              <a:t>1</a:t>
            </a:r>
            <a:r>
              <a:rPr lang="el-GR" sz="2800">
                <a:latin typeface="Tahoma" pitchFamily="34" charset="0"/>
                <a:cs typeface="Tahoma" pitchFamily="34" charset="0"/>
              </a:rPr>
              <a:t>:</a:t>
            </a:r>
          </a:p>
          <a:p>
            <a:pPr algn="just"/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3600" b="1">
                <a:solidFill>
                  <a:srgbClr val="000000"/>
                </a:solidFill>
                <a:cs typeface="Times New Roman" pitchFamily="18" charset="0"/>
              </a:rPr>
              <a:t> :μ = μ</a:t>
            </a:r>
            <a:r>
              <a:rPr lang="el-GR" sz="3600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,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Η</a:t>
            </a:r>
            <a:r>
              <a:rPr lang="el-GR" b="1" baseline="-25000">
                <a:solidFill>
                  <a:srgbClr val="000000"/>
                </a:solidFill>
              </a:rPr>
              <a:t>1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:μ</a:t>
            </a:r>
            <a:r>
              <a:rPr lang="el-GR" b="1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≠</a:t>
            </a:r>
            <a:r>
              <a:rPr lang="el-GR" b="1">
                <a:solidFill>
                  <a:srgbClr val="000000"/>
                </a:solidFill>
              </a:rPr>
              <a:t> </a:t>
            </a:r>
            <a:r>
              <a:rPr lang="el-GR" b="1">
                <a:solidFill>
                  <a:srgbClr val="000000"/>
                </a:solidFill>
                <a:cs typeface="Times New Roman" pitchFamily="18" charset="0"/>
              </a:rPr>
              <a:t>μ</a:t>
            </a:r>
            <a:r>
              <a:rPr lang="el-GR" b="1" baseline="-25000">
                <a:solidFill>
                  <a:srgbClr val="000000"/>
                </a:solidFill>
              </a:rPr>
              <a:t>0</a:t>
            </a:r>
            <a:r>
              <a:rPr lang="el-GR" sz="2800">
                <a:latin typeface="Tahoma" pitchFamily="34" charset="0"/>
                <a:cs typeface="Tahoma" pitchFamily="34" charset="0"/>
              </a:rPr>
              <a:t> </a:t>
            </a:r>
            <a:endParaRPr lang="el-GR" sz="2800">
              <a:latin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καθορίζουμε το επίπεδο σημαντικότητας α = 0,01 ή α=0,05 ή α = 0,10.</a:t>
            </a:r>
            <a:endParaRPr lang="en-US" sz="2400" b="1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δίπλευρο κριτήριο ελέγχου</a:t>
            </a:r>
          </a:p>
        </p:txBody>
      </p:sp>
      <p:graphicFrame>
        <p:nvGraphicFramePr>
          <p:cNvPr id="129028" name="Object 4"/>
          <p:cNvGraphicFramePr>
            <a:graphicFrameLocks noChangeAspect="1"/>
          </p:cNvGraphicFramePr>
          <p:nvPr/>
        </p:nvGraphicFramePr>
        <p:xfrm>
          <a:off x="1905000" y="2743200"/>
          <a:ext cx="3619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48" name="Εξίσωση" r:id="rId4" imgW="126720" imgH="203040" progId="Equation.3">
                  <p:embed/>
                </p:oleObj>
              </mc:Choice>
              <mc:Fallback>
                <p:oleObj name="Εξίσωση" r:id="rId4" imgW="12672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43200"/>
                        <a:ext cx="3619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29" name="AutoShape 5"/>
          <p:cNvSpPr>
            <a:spLocks noChangeArrowheads="1"/>
          </p:cNvSpPr>
          <p:nvPr/>
        </p:nvSpPr>
        <p:spPr bwMode="auto">
          <a:xfrm>
            <a:off x="7162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2)	Εφαρμόζουμε το κατάλληλο στατιστικό κριτήριο ελέγχου, από το οποίο προκύπτει μια συγκεκριμένη τιμή. 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Αν το</a:t>
            </a:r>
            <a:r>
              <a:rPr lang="el-GR" sz="2800">
                <a:latin typeface="Tahoma" pitchFamily="34" charset="0"/>
              </a:rPr>
              <a:t> </a:t>
            </a:r>
            <a:r>
              <a:rPr lang="el-GR" sz="2800">
                <a:latin typeface="Tahoma" pitchFamily="34" charset="0"/>
                <a:cs typeface="Tahoma" pitchFamily="34" charset="0"/>
              </a:rPr>
              <a:t>δείγμα είναι πολυπληθές (</a:t>
            </a:r>
            <a:r>
              <a:rPr lang="en-US" sz="2800">
                <a:latin typeface="Tahoma" pitchFamily="34" charset="0"/>
                <a:cs typeface="Tahoma" pitchFamily="34" charset="0"/>
              </a:rPr>
              <a:t>n </a:t>
            </a:r>
            <a:r>
              <a:rPr lang="en-US" sz="2800" u="sng">
                <a:latin typeface="Tahoma" pitchFamily="34" charset="0"/>
                <a:cs typeface="Tahoma" pitchFamily="34" charset="0"/>
              </a:rPr>
              <a:t>&gt;</a:t>
            </a:r>
            <a:r>
              <a:rPr lang="el-GR" sz="2800">
                <a:latin typeface="Tahoma" pitchFamily="34" charset="0"/>
                <a:cs typeface="Tahoma" pitchFamily="34" charset="0"/>
              </a:rPr>
              <a:t> 30), τότε χρησιμοποιούμε το εξής κριτήριο: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endParaRPr lang="en-U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l-GR" sz="2800">
                <a:latin typeface="Tahoma" pitchFamily="34" charset="0"/>
                <a:cs typeface="Tahoma" pitchFamily="34" charset="0"/>
              </a:rPr>
              <a:t>Με βάση το επίπεδο σημαντικότητας βρίσκουμε τις κριτικές τιμές της τυποποιημένης μεταβλητής Ζ πάνω στην Τυποποιημένη Κανονική Καμπύλη </a:t>
            </a:r>
            <a:endParaRPr lang="en-US" sz="2800">
              <a:latin typeface="Tahoma" pitchFamily="34" charset="0"/>
              <a:cs typeface="Tahoma" pitchFamily="34" charset="0"/>
            </a:endParaRPr>
          </a:p>
          <a:p>
            <a:pPr lvl="1" algn="just"/>
            <a:r>
              <a:rPr lang="el-GR" sz="2400" b="1">
                <a:latin typeface="Tahoma" pitchFamily="34" charset="0"/>
                <a:cs typeface="Tahoma" pitchFamily="34" charset="0"/>
              </a:rPr>
              <a:t>και καθορίζουμε τις περιοχές αποδοχής και απορρίψεως της υποθέσεως Η</a:t>
            </a:r>
            <a:r>
              <a:rPr lang="el-GR" sz="2400" b="1" baseline="-25000">
                <a:latin typeface="Tahoma" pitchFamily="34" charset="0"/>
                <a:cs typeface="Tahoma" pitchFamily="34" charset="0"/>
              </a:rPr>
              <a:t>0</a:t>
            </a:r>
            <a:r>
              <a:rPr lang="el-GR" sz="2400" b="1">
                <a:solidFill>
                  <a:srgbClr val="000000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el-GR" sz="2400" b="1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30054" name="Object 6"/>
          <p:cNvGraphicFramePr>
            <a:graphicFrameLocks noChangeAspect="1"/>
          </p:cNvGraphicFramePr>
          <p:nvPr/>
        </p:nvGraphicFramePr>
        <p:xfrm>
          <a:off x="2286000" y="2362200"/>
          <a:ext cx="27432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94" name="Εξίσωση" r:id="rId4" imgW="672840" imgH="507960" progId="Equation.3">
                  <p:embed/>
                </p:oleObj>
              </mc:Choice>
              <mc:Fallback>
                <p:oleObj name="Εξίσωση" r:id="rId4" imgW="672840" imgH="5079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2743200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055" name="Object 7"/>
          <p:cNvGraphicFramePr>
            <a:graphicFrameLocks noChangeAspect="1"/>
          </p:cNvGraphicFramePr>
          <p:nvPr/>
        </p:nvGraphicFramePr>
        <p:xfrm>
          <a:off x="6096000" y="2209800"/>
          <a:ext cx="2286000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95" name="Εξίσωση" r:id="rId6" imgW="596880" imgH="419040" progId="Equation.3">
                  <p:embed/>
                </p:oleObj>
              </mc:Choice>
              <mc:Fallback>
                <p:oleObj name="Εξίσωση" r:id="rId6" imgW="596880" imgH="419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209800"/>
                        <a:ext cx="2286000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7543800" y="62484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2853</TotalTime>
  <Words>1647</Words>
  <Application>Microsoft Office PowerPoint</Application>
  <PresentationFormat>Προβολή στην οθόνη (4:3)</PresentationFormat>
  <Paragraphs>364</Paragraphs>
  <Slides>26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26</vt:i4>
      </vt:variant>
    </vt:vector>
  </HeadingPairs>
  <TitlesOfParts>
    <vt:vector size="29" baseType="lpstr">
      <vt:lpstr>Προεπιλεγμένη σχεδίαση</vt:lpstr>
      <vt:lpstr>Εξίσωση</vt:lpstr>
      <vt:lpstr>Worksheet</vt:lpstr>
      <vt:lpstr>Έλεγχος Υποθέσεων </vt:lpstr>
      <vt:lpstr>ΕΛΕΓΧΟΙ ΣΤΑΤΙΣΤΙΚΩΝ ΥΠΟΘΕΣΕΩΝ </vt:lpstr>
      <vt:lpstr>ΕΛΕΓΧΟΙ ΣΤΑΤΙΣΤΙΚΩΝ ΥΠΟΘΕΣΕΩΝ </vt:lpstr>
      <vt:lpstr>Παρουσίαση του PowerPoint</vt:lpstr>
      <vt:lpstr>Παρουσίαση του PowerPoint</vt:lpstr>
      <vt:lpstr>Παρουσίαση του PowerPoint</vt:lpstr>
      <vt:lpstr>Διαδικασία ελέγχου μιας Στατιστικής Υποθέσεως </vt:lpstr>
      <vt:lpstr>Διαδικασία ελέγχου μιας Στατιστικής Υποθέσεως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Παρουσίαση του PowerPoint</vt:lpstr>
      <vt:lpstr>ΑΣΚΗΣΗ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ΝΙΚΟΣ</dc:creator>
  <cp:lastModifiedBy>PC01-LAB3</cp:lastModifiedBy>
  <cp:revision>211</cp:revision>
  <dcterms:created xsi:type="dcterms:W3CDTF">2002-09-05T15:59:15Z</dcterms:created>
  <dcterms:modified xsi:type="dcterms:W3CDTF">2020-03-30T07:34:55Z</dcterms:modified>
</cp:coreProperties>
</file>