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6" r:id="rId2"/>
    <p:sldId id="377" r:id="rId3"/>
    <p:sldId id="378" r:id="rId4"/>
    <p:sldId id="379" r:id="rId5"/>
    <p:sldId id="380" r:id="rId6"/>
    <p:sldId id="381" r:id="rId7"/>
    <p:sldId id="382" r:id="rId8"/>
    <p:sldId id="355" r:id="rId9"/>
    <p:sldId id="356" r:id="rId10"/>
    <p:sldId id="357" r:id="rId11"/>
    <p:sldId id="358" r:id="rId12"/>
    <p:sldId id="359" r:id="rId13"/>
    <p:sldId id="383" r:id="rId14"/>
    <p:sldId id="384" r:id="rId15"/>
    <p:sldId id="387" r:id="rId16"/>
    <p:sldId id="388" r:id="rId17"/>
    <p:sldId id="389" r:id="rId18"/>
    <p:sldId id="390" r:id="rId19"/>
    <p:sldId id="391" r:id="rId20"/>
    <p:sldId id="410" r:id="rId21"/>
    <p:sldId id="411" r:id="rId22"/>
    <p:sldId id="392" r:id="rId23"/>
    <p:sldId id="393" r:id="rId24"/>
    <p:sldId id="412" r:id="rId25"/>
    <p:sldId id="413" r:id="rId26"/>
    <p:sldId id="414" r:id="rId2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99"/>
    <a:srgbClr val="CCECFF"/>
    <a:srgbClr val="CCFF99"/>
    <a:srgbClr val="33CCFF"/>
    <a:srgbClr val="99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12" autoAdjust="0"/>
    <p:restoredTop sz="90929"/>
  </p:normalViewPr>
  <p:slideViewPr>
    <p:cSldViewPr>
      <p:cViewPr>
        <p:scale>
          <a:sx n="109" d="100"/>
          <a:sy n="109" d="100"/>
        </p:scale>
        <p:origin x="-159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404F1-783B-43B9-9E0D-A267B833AC7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D12-BDBF-48CB-BBD3-292F579CA3E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FDF28-E929-4EC9-8E09-DAF8FA039C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5CA7AB-866A-4E7E-8E83-678E2F0D49A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226B9B-C96F-4AA0-9517-738AB6E4CBD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862F4-DCDB-4712-98D7-7C7FC2B20D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7BD44-6FFA-49D2-A37A-AAA5747905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22D2F-9CFD-4218-9613-350BC01CA5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A44D-72DE-4E27-8AD5-3DDF497314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DEFC-86B5-49CD-ACD6-05FF0621265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1FEE-498B-44FE-A581-05D6A0DC100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A11B-0942-4319-9C14-2771B65BBE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27E9-C281-42D7-B936-FF8578BE37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71D7E3-EFE8-4026-913E-F1A29C8D752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audio" Target="../media/audio1.wav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wmf"/><Relationship Id="rId10" Type="http://schemas.openxmlformats.org/officeDocument/2006/relationships/image" Target="../media/image11.e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Microsoft_Excel_97-2003_Worksheet1.xls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l-GR" dirty="0" smtClean="0">
                <a:cs typeface="Times New Roman" pitchFamily="18" charset="0"/>
              </a:rPr>
              <a:t>Έλεγχος Υποθέσεων</a:t>
            </a:r>
            <a:r>
              <a:rPr lang="el-GR" dirty="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έλεγχος υποθέσεων αναφέρεται στη διαδικασία αποδοχής ή απόρριψης μιας στατιστικής υπόθεσης,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Κατά την εκτέλεση ενός στατιστικού ελέγχου, ορίζονται δυο υποθέσεις: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μηδενική υπόθεση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η εναλλακτική Η1. </a:t>
            </a:r>
            <a:endParaRPr lang="el-GR" sz="2800" dirty="0" smtClean="0">
              <a:latin typeface="Bookman Old Style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εκλογή της Η0 και της Η1 γίνεται σύμφωνα με τον παρακάτω ισχυρισμό: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όταν κάνουμε μια έρευνα και προσπαθούμε να αποδείξουμε κάποιον ισχυρισμό στηριζόμενοι σε κάποιες παρατηρήσεις, τότε την άρνηση αυτού του ισχυρισμού λαμβάνουμε σαν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τον ίδιο ισχυρισμό σαν H1. </a:t>
            </a:r>
          </a:p>
        </p:txBody>
      </p:sp>
    </p:spTree>
    <p:extLst>
      <p:ext uri="{BB962C8B-B14F-4D97-AF65-F5344CB8AC3E}">
        <p14:creationId xmlns:p14="http://schemas.microsoft.com/office/powerpoint/2010/main" val="120092190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Συγκρίνουμε την τιμή της Ζ που βρέθηκε από το κριτήριο ελέγχου με τις κριτικές τιμές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η τιμή Ζ του κριτηρίου ικανοποιεί τις ανισότητες: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&lt; </a:t>
            </a:r>
            <a:r>
              <a:rPr lang="el-GR">
                <a:solidFill>
                  <a:srgbClr val="000000"/>
                </a:solidFill>
              </a:rPr>
              <a:t>-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ή  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&gt;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απορρίπτουμε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όμως η τιμή Ζ του κριτηρίου ικανοποιεί τη διπλή ανισότητα: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>
                <a:solidFill>
                  <a:srgbClr val="000000"/>
                </a:solidFill>
              </a:rPr>
              <a:t>-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&lt;Z&lt;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αποδεχόμαστε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/>
              <a:t> </a:t>
            </a:r>
          </a:p>
          <a:p>
            <a:pPr algn="just"/>
            <a:endParaRPr lang="en-US" sz="2400"/>
          </a:p>
          <a:p>
            <a:pPr algn="just"/>
            <a:r>
              <a:rPr lang="el-GR" sz="2400" b="1"/>
              <a:t>Βιβλιογραφία</a:t>
            </a:r>
            <a:r>
              <a:rPr lang="en-US" sz="2400" b="1"/>
              <a:t>:</a:t>
            </a:r>
            <a:r>
              <a:rPr lang="el-GR" sz="2400" b="1"/>
              <a:t> </a:t>
            </a:r>
            <a:r>
              <a:rPr lang="en-US" sz="2400" b="1"/>
              <a:t>Statistics for business and economics</a:t>
            </a:r>
          </a:p>
          <a:p>
            <a:pPr algn="just"/>
            <a:r>
              <a:rPr lang="en-US" sz="2400" b="1"/>
              <a:t>Anderson Sweeney Williams</a:t>
            </a:r>
            <a:endParaRPr lang="el-GR" sz="2400" b="1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Στο δίπλευρο κριτήριο ελέγχου, το</a:t>
            </a:r>
            <a:r>
              <a:rPr lang="en-US">
                <a:latin typeface="Courier New" pitchFamily="49" charset="0"/>
                <a:cs typeface="Courier New" pitchFamily="49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επίπεδο σημαντικότητας α ισοκατανέμεται.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</a:rPr>
              <a:t>Μονόπλευρο </a:t>
            </a:r>
            <a:r>
              <a:rPr lang="en-US">
                <a:solidFill>
                  <a:srgbClr val="000000"/>
                </a:solidFill>
              </a:rPr>
              <a:t>test: </a:t>
            </a: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Σε ορισμένες περιπτώσεις ενδιαφερόμαστε αν μια στατιστική παράμετρος (π.χ. ο μέσος) είναι μικρότερη ή μεγαλύτερη από μια συγκεκριμένη τιμή (έστω μ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Στις περιπτώσεις αυτές, οι ελεγχόμενες υποθέσεις είναι: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l-GR">
                <a:solidFill>
                  <a:srgbClr val="000000"/>
                </a:solidFill>
              </a:rPr>
              <a:t>  </a:t>
            </a:r>
            <a:r>
              <a:rPr lang="en-US">
                <a:solidFill>
                  <a:srgbClr val="000000"/>
                </a:solidFill>
              </a:rPr>
              <a:t>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&lt;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n-US" baseline="-25000">
                <a:solidFill>
                  <a:srgbClr val="000000"/>
                </a:solidFill>
              </a:rPr>
              <a:t>   </a:t>
            </a:r>
            <a:r>
              <a:rPr lang="el-GR">
                <a:solidFill>
                  <a:srgbClr val="000000"/>
                </a:solidFill>
              </a:rPr>
              <a:t>ή</a:t>
            </a:r>
            <a:endParaRPr lang="el-GR" baseline="-25000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n-US">
                <a:solidFill>
                  <a:srgbClr val="000000"/>
                </a:solidFill>
              </a:rPr>
              <a:t>   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&gt;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</a:t>
            </a:r>
            <a:endParaRPr lang="en-US" baseline="-25000">
              <a:solidFill>
                <a:srgbClr val="000000"/>
              </a:solidFill>
            </a:endParaRP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400800" y="1233488"/>
            <a:ext cx="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657600"/>
            <a:ext cx="6477000" cy="3200400"/>
          </a:xfrm>
          <a:prstGeom prst="rect">
            <a:avLst/>
          </a:prstGeom>
          <a:noFill/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idx="1"/>
          </p:nvPr>
        </p:nvSpPr>
        <p:spPr>
          <a:xfrm>
            <a:off x="152400" y="304800"/>
            <a:ext cx="8991600" cy="65532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Όταν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n-US" sz="2800">
                <a:latin typeface="Tahoma" pitchFamily="34" charset="0"/>
              </a:rPr>
              <a:t>n</a:t>
            </a:r>
            <a:r>
              <a:rPr lang="en-US" sz="2800" u="sng">
                <a:latin typeface="Tahoma" pitchFamily="34" charset="0"/>
              </a:rPr>
              <a:t>&lt;</a:t>
            </a:r>
            <a:r>
              <a:rPr lang="en-US" sz="2800"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>
                <a:latin typeface="Tahoma" pitchFamily="34" charset="0"/>
                <a:cs typeface="Tahoma" pitchFamily="34" charset="0"/>
              </a:rPr>
              <a:t>η διακύμανση είναι άγνωστη και η κατανομή κανονική χρησιμοποιούμε την </a:t>
            </a:r>
            <a:r>
              <a:rPr lang="en-US" sz="2800">
                <a:latin typeface="Tahoma" pitchFamily="34" charset="0"/>
                <a:cs typeface="Tahoma" pitchFamily="34" charset="0"/>
              </a:rPr>
              <a:t>t</a:t>
            </a:r>
            <a:r>
              <a:rPr lang="el-GR" sz="2800">
                <a:latin typeface="Tahoma" pitchFamily="34" charset="0"/>
                <a:cs typeface="Tahoma" pitchFamily="34" charset="0"/>
              </a:rPr>
              <a:t> κατανομή με </a:t>
            </a:r>
            <a:r>
              <a:rPr lang="en-US" sz="2800">
                <a:latin typeface="Tahoma" pitchFamily="34" charset="0"/>
                <a:cs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-1 βαθμούς ελευθερίας.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Όσο περισσότερους βαθμούς ελευθερίας έχουμε τόσο περισσότερο προσεγγίζεται η κανονική κατανομή.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Αν 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</a:rPr>
              <a:t>n</a:t>
            </a:r>
            <a:r>
              <a:rPr lang="en-US" sz="2800" b="1" u="sng">
                <a:solidFill>
                  <a:srgbClr val="FF0000"/>
                </a:solidFill>
                <a:latin typeface="Tahoma" pitchFamily="34" charset="0"/>
              </a:rPr>
              <a:t>&lt;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και η κατανομή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άγνωστη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τότε δεν μπορούμε να βγάλουμε ασφαλές συμπέρασμα – αν δύναται μεγαλώνουμε το δείγμα</a:t>
            </a:r>
          </a:p>
        </p:txBody>
      </p:sp>
    </p:spTree>
    <p:extLst>
      <p:ext uri="{BB962C8B-B14F-4D97-AF65-F5344CB8AC3E}">
        <p14:creationId xmlns:p14="http://schemas.microsoft.com/office/powerpoint/2010/main" val="13849885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/>
          </p:nvPr>
        </p:nvSpPr>
        <p:spPr>
          <a:xfrm>
            <a:off x="0" y="0"/>
            <a:ext cx="9296400" cy="3810000"/>
          </a:xfrm>
        </p:spPr>
        <p:txBody>
          <a:bodyPr/>
          <a:lstStyle/>
          <a:p>
            <a:r>
              <a:rPr lang="el-GR" sz="2800"/>
              <a:t>Οι δειγματικοί μέσοι ακολουθούν την κανονική κατανομή. </a:t>
            </a:r>
          </a:p>
          <a:p>
            <a:r>
              <a:rPr lang="el-GR" sz="2800"/>
              <a:t>Ο μέσος τους είναι ο μέσος του πληθυσμού - </a:t>
            </a:r>
            <a:r>
              <a:rPr lang="el-GR" sz="2800" b="1"/>
              <a:t>ζητούμενο </a:t>
            </a:r>
          </a:p>
          <a:p>
            <a:r>
              <a:rPr lang="el-GR" sz="2800"/>
              <a:t>Η απόσταση των δειγματικών μέσων από το μέσο τους εξαρτάται από τυπική απόκλιση που έχουν δηλαδή </a:t>
            </a:r>
            <a:endParaRPr lang="en-US" sz="2800"/>
          </a:p>
          <a:p>
            <a:r>
              <a:rPr lang="el-GR" sz="2800"/>
              <a:t>Άρα αν ο δειγματικός μέσος που έχουμε διαφέρει σημαντικά από αυτόν που υποθέτουμε ως πραγματικός μέσος του πληθυσμού τότε απορρίπτουμε την υπόθεση</a:t>
            </a:r>
          </a:p>
        </p:txBody>
      </p:sp>
      <p:pic>
        <p:nvPicPr>
          <p:cNvPr id="81923" name="Picture 1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24" name="Object 1028"/>
          <p:cNvGraphicFramePr>
            <a:graphicFrameLocks noChangeAspect="1"/>
          </p:cNvGraphicFramePr>
          <p:nvPr/>
        </p:nvGraphicFramePr>
        <p:xfrm>
          <a:off x="7848600" y="1295400"/>
          <a:ext cx="129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0" name="Εξίσωση" r:id="rId5" imgW="596880" imgH="419040" progId="Equation.3">
                  <p:embed/>
                </p:oleObj>
              </mc:Choice>
              <mc:Fallback>
                <p:oleObj name="Εξίσωση" r:id="rId5" imgW="596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295400"/>
                        <a:ext cx="12954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86250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638800"/>
          </a:xfrm>
        </p:spPr>
        <p:txBody>
          <a:bodyPr/>
          <a:lstStyle/>
          <a:p>
            <a:pPr algn="just"/>
            <a:r>
              <a:rPr lang="el-GR" sz="2800" dirty="0">
                <a:latin typeface="Tahoma" pitchFamily="34" charset="0"/>
                <a:cs typeface="Tahoma" pitchFamily="34" charset="0"/>
              </a:rPr>
              <a:t>Από έναν πληθυσμό πήραμε ένα δείγμα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=50, το οποίο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έ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δ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ωσε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μέσο όρο 28 και διακύμανση 34. </a:t>
            </a:r>
            <a:endParaRPr lang="el-GR" sz="2800" dirty="0">
              <a:latin typeface="Tahoma" pitchFamily="34" charset="0"/>
            </a:endParaRPr>
          </a:p>
          <a:p>
            <a:pPr algn="just"/>
            <a:r>
              <a:rPr lang="el-GR" sz="2800" dirty="0">
                <a:latin typeface="Tahoma" pitchFamily="34" charset="0"/>
                <a:cs typeface="Tahoma" pitchFamily="34" charset="0"/>
              </a:rPr>
              <a:t>Μπορούμε να υποστηρίζουμε ότι ο μέσος όρος του πληθυσμού απ’ όπου προήλθε το δείγμα είναι ίσος με 32 </a:t>
            </a:r>
            <a:r>
              <a:rPr lang="el-GR" sz="2800" dirty="0">
                <a:latin typeface="Tahoma" pitchFamily="34" charset="0"/>
              </a:rPr>
              <a:t>μ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 α=0,05.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  <a:endParaRPr lang="en-US" dirty="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Λύση</a:t>
            </a:r>
          </a:p>
          <a:p>
            <a:pPr algn="just"/>
            <a:r>
              <a:rPr lang="en-US" dirty="0">
                <a:latin typeface="Tahoma" pitchFamily="34" charset="0"/>
              </a:rPr>
              <a:t>n=50&gt;30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μ=32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</a:t>
            </a:r>
            <a:r>
              <a:rPr lang="el-GR" dirty="0">
                <a:latin typeface="Tahoma" pitchFamily="34" charset="0"/>
                <a:sym typeface="Symbol" pitchFamily="18" charset="2"/>
              </a:rPr>
              <a:t>32</a:t>
            </a:r>
            <a:endParaRPr lang="el-G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3653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/>
              <a:t>Γνωρίζουμε ότι η μεταβλητή</a:t>
            </a:r>
          </a:p>
          <a:p>
            <a:endParaRPr lang="el-GR"/>
          </a:p>
          <a:p>
            <a:pPr algn="just"/>
            <a:r>
              <a:rPr lang="el-GR"/>
              <a:t>Η διαφορά του δειγματικού μέσου από τον υποστηριζόμενο πληθυσμιακό μέσο είναι ικανή για να μας πείσει ότι τελικά ο πληθυσμιακός μέσος δεν είναι 32 </a:t>
            </a:r>
          </a:p>
          <a:p>
            <a:pPr algn="just"/>
            <a:r>
              <a:rPr lang="el-GR"/>
              <a:t>α=0,05 είναι η πιθανότητα ο δειγματικός μέσος να βρεθεί στην περιοχή αυτή της τυποποιημένης κανονικής κατανομής ή αλλιώς</a:t>
            </a:r>
          </a:p>
          <a:p>
            <a:pPr lvl="1" algn="just"/>
            <a:r>
              <a:rPr lang="el-GR" b="1"/>
              <a:t>είναι η πιθανότητα να απορρίψουμε την βασική υπόθεση ενώ αυτή είναι σωστή  </a:t>
            </a:r>
          </a:p>
          <a:p>
            <a:pPr algn="just"/>
            <a:endParaRPr lang="el-GR" b="1"/>
          </a:p>
          <a:p>
            <a:endParaRPr lang="el-GR"/>
          </a:p>
        </p:txBody>
      </p:sp>
      <p:graphicFrame>
        <p:nvGraphicFramePr>
          <p:cNvPr id="87040" name="Object 1024"/>
          <p:cNvGraphicFramePr>
            <a:graphicFrameLocks noChangeAspect="1"/>
          </p:cNvGraphicFramePr>
          <p:nvPr/>
        </p:nvGraphicFramePr>
        <p:xfrm>
          <a:off x="5562600" y="44450"/>
          <a:ext cx="2844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4" name="Εξίσωση" r:id="rId4" imgW="2844720" imgH="1257120" progId="Equation.3">
                  <p:embed/>
                </p:oleObj>
              </mc:Choice>
              <mc:Fallback>
                <p:oleObj name="Εξίσωση" r:id="rId4" imgW="284472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4450"/>
                        <a:ext cx="28448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217454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   α/2=0,025 </a:t>
            </a:r>
            <a:r>
              <a:rPr lang="en-US" dirty="0" smtClean="0"/>
              <a:t>    </a:t>
            </a:r>
            <a:r>
              <a:rPr lang="el-GR" dirty="0" smtClean="0"/>
              <a:t>1-α/2=1-0,025=0,975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=1,96   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Ζ</a:t>
            </a:r>
            <a:r>
              <a:rPr lang="el-GR" baseline="30000" dirty="0"/>
              <a:t>*</a:t>
            </a:r>
            <a:r>
              <a:rPr lang="el-GR" dirty="0"/>
              <a:t>&lt;-Ζ</a:t>
            </a:r>
            <a:r>
              <a:rPr lang="el-GR" baseline="-25000" dirty="0"/>
              <a:t>α/2</a:t>
            </a:r>
            <a:r>
              <a:rPr lang="el-GR" dirty="0"/>
              <a:t>=-4,88&lt;-1,96</a:t>
            </a:r>
          </a:p>
          <a:p>
            <a:r>
              <a:rPr lang="el-GR" dirty="0"/>
              <a:t>Απορρίπτεται η βασική                                  υπόθεση μ=32 </a:t>
            </a:r>
          </a:p>
          <a:p>
            <a:endParaRPr lang="el-GR" dirty="0"/>
          </a:p>
        </p:txBody>
      </p:sp>
      <p:graphicFrame>
        <p:nvGraphicFramePr>
          <p:cNvPr id="88064" name="Object 1024"/>
          <p:cNvGraphicFramePr>
            <a:graphicFrameLocks noChangeAspect="1"/>
          </p:cNvGraphicFramePr>
          <p:nvPr/>
        </p:nvGraphicFramePr>
        <p:xfrm>
          <a:off x="228600" y="1600200"/>
          <a:ext cx="3924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44" name="Εξίσωση" r:id="rId4" imgW="3924000" imgH="1257120" progId="Equation.3">
                  <p:embed/>
                </p:oleObj>
              </mc:Choice>
              <mc:Fallback>
                <p:oleObj name="Εξίσωση" r:id="rId4" imgW="392400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3924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6" name="Object 1026"/>
          <p:cNvGraphicFramePr>
            <a:graphicFrameLocks noChangeAspect="1"/>
          </p:cNvGraphicFramePr>
          <p:nvPr/>
        </p:nvGraphicFramePr>
        <p:xfrm>
          <a:off x="5143504" y="1714488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45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1714488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7" name="Object 1027"/>
          <p:cNvGraphicFramePr>
            <a:graphicFrameLocks noChangeAspect="1"/>
          </p:cNvGraphicFramePr>
          <p:nvPr/>
        </p:nvGraphicFramePr>
        <p:xfrm>
          <a:off x="0" y="4643446"/>
          <a:ext cx="9144000" cy="2214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46" name="Worksheet" r:id="rId9" imgW="4640597" imgH="652390" progId="Excel.Sheet.8">
                  <p:embed/>
                </p:oleObj>
              </mc:Choice>
              <mc:Fallback>
                <p:oleObj name="Worksheet" r:id="rId9" imgW="4640597" imgH="6523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43446"/>
                        <a:ext cx="9144000" cy="2214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6265041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chemeClr val="tx2"/>
                </a:solidFill>
              </a:rPr>
              <a:t>Το όριο αντοχής ενός τύπου </a:t>
            </a:r>
            <a:r>
              <a:rPr lang="el-GR" sz="2800" dirty="0" smtClean="0">
                <a:solidFill>
                  <a:schemeClr val="tx2"/>
                </a:solidFill>
              </a:rPr>
              <a:t>καλωδίου </a:t>
            </a:r>
            <a:r>
              <a:rPr lang="el-GR" sz="2800" smtClean="0">
                <a:solidFill>
                  <a:schemeClr val="tx2"/>
                </a:solidFill>
              </a:rPr>
              <a:t>σε γερανό έχει </a:t>
            </a:r>
            <a:r>
              <a:rPr lang="el-GR" sz="2800" dirty="0">
                <a:solidFill>
                  <a:schemeClr val="tx2"/>
                </a:solidFill>
              </a:rPr>
              <a:t>μέση τιμή 1800 κιλά και τυπική απόκλιση 100 κιλά.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Η εταιρία που φτιάχνει τα </a:t>
            </a:r>
            <a:r>
              <a:rPr lang="el-GR" sz="2800" dirty="0" smtClean="0">
                <a:solidFill>
                  <a:schemeClr val="tx2"/>
                </a:solidFill>
              </a:rPr>
              <a:t>καλώδια  ισχυρίζεται </a:t>
            </a:r>
            <a:r>
              <a:rPr lang="el-GR" sz="2800" dirty="0">
                <a:solidFill>
                  <a:schemeClr val="tx2"/>
                </a:solidFill>
              </a:rPr>
              <a:t>ότι μια βελτίωση στη μέθοδο κατασκευής αύξησε το όριο αντοχής.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Για να επαληθεύσουμε, δοκιμάζουμε 50 νέα καλώδια.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Εάν το μέσο όριο αντοχής τους βρέθηκε 1850 κιλά, είναι σωστός ο ισχυρισμός της εταιρίας σε επίπεδο σημαντικότητας </a:t>
            </a:r>
            <a:r>
              <a:rPr lang="el-GR" sz="2800" dirty="0" smtClean="0">
                <a:solidFill>
                  <a:schemeClr val="tx2"/>
                </a:solidFill>
              </a:rPr>
              <a:t>0,10; </a:t>
            </a:r>
            <a:endParaRPr lang="el-G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972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n=50&gt;30</a:t>
            </a:r>
            <a:r>
              <a:rPr lang="el-GR" dirty="0">
                <a:latin typeface="Tahoma" pitchFamily="34" charset="0"/>
              </a:rPr>
              <a:t>          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μ=1800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</a:t>
            </a:r>
            <a:r>
              <a:rPr lang="el-GR" dirty="0">
                <a:latin typeface="Tahoma" pitchFamily="34" charset="0"/>
                <a:sym typeface="Symbol" pitchFamily="18" charset="2"/>
              </a:rPr>
              <a:t>1800</a:t>
            </a:r>
            <a:endParaRPr lang="el-GR" dirty="0">
              <a:latin typeface="Tahoma" pitchFamily="34" charset="0"/>
            </a:endParaRPr>
          </a:p>
          <a:p>
            <a:endParaRPr lang="el-GR" dirty="0"/>
          </a:p>
          <a:p>
            <a:endParaRPr lang="el-GR" dirty="0"/>
          </a:p>
          <a:p>
            <a:pPr eaLnBrk="1" hangingPunct="1"/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</a:t>
            </a:r>
            <a:r>
              <a:rPr lang="en-US" dirty="0" smtClean="0"/>
              <a:t>05</a:t>
            </a:r>
            <a:r>
              <a:rPr lang="el-GR" dirty="0" smtClean="0"/>
              <a:t>     1-0,05=0,95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=1,645          Ζ</a:t>
            </a:r>
            <a:r>
              <a:rPr lang="el-GR" baseline="30000" dirty="0"/>
              <a:t>*</a:t>
            </a:r>
            <a:r>
              <a:rPr lang="en-US" dirty="0"/>
              <a:t>&gt;</a:t>
            </a:r>
            <a:r>
              <a:rPr lang="el-GR" dirty="0" err="1"/>
              <a:t>Ζ</a:t>
            </a:r>
            <a:r>
              <a:rPr lang="el-GR" baseline="-25000" dirty="0" err="1"/>
              <a:t>α</a:t>
            </a:r>
            <a:r>
              <a:rPr lang="el-GR" dirty="0"/>
              <a:t>=</a:t>
            </a:r>
            <a:r>
              <a:rPr lang="en-US" dirty="0"/>
              <a:t>3,55</a:t>
            </a:r>
            <a:r>
              <a:rPr lang="el-GR" dirty="0" smtClean="0"/>
              <a:t>&gt;1</a:t>
            </a:r>
            <a:r>
              <a:rPr lang="en-US" dirty="0" smtClean="0"/>
              <a:t>,</a:t>
            </a:r>
            <a:r>
              <a:rPr lang="el-GR" dirty="0" smtClean="0"/>
              <a:t>645 </a:t>
            </a:r>
            <a:endParaRPr lang="el-GR" dirty="0"/>
          </a:p>
          <a:p>
            <a:r>
              <a:rPr lang="el-GR" dirty="0"/>
              <a:t>Απορρίπτεται η </a:t>
            </a:r>
            <a:r>
              <a:rPr lang="el-GR" dirty="0" smtClean="0"/>
              <a:t>βασική υπόθεση </a:t>
            </a:r>
            <a:r>
              <a:rPr lang="el-GR" dirty="0"/>
              <a:t>μ=</a:t>
            </a:r>
            <a:r>
              <a:rPr lang="en-US" dirty="0"/>
              <a:t>1800</a:t>
            </a:r>
            <a:r>
              <a:rPr lang="el-GR" dirty="0"/>
              <a:t> </a:t>
            </a:r>
          </a:p>
          <a:p>
            <a:endParaRPr lang="el-GR" dirty="0"/>
          </a:p>
        </p:txBody>
      </p:sp>
      <p:graphicFrame>
        <p:nvGraphicFramePr>
          <p:cNvPr id="89088" name="Object 0"/>
          <p:cNvGraphicFramePr>
            <a:graphicFrameLocks noChangeAspect="1"/>
          </p:cNvGraphicFramePr>
          <p:nvPr/>
        </p:nvGraphicFramePr>
        <p:xfrm>
          <a:off x="2714612" y="1571612"/>
          <a:ext cx="4432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50" name="Εξίσωση" r:id="rId4" imgW="4431960" imgH="1257120" progId="Equation.3">
                  <p:embed/>
                </p:oleObj>
              </mc:Choice>
              <mc:Fallback>
                <p:oleObj name="Εξίσωση" r:id="rId4" imgW="443196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571612"/>
                        <a:ext cx="4432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89" name="Object 1"/>
          <p:cNvGraphicFramePr>
            <a:graphicFrameLocks noChangeAspect="1"/>
          </p:cNvGraphicFramePr>
          <p:nvPr/>
        </p:nvGraphicFramePr>
        <p:xfrm>
          <a:off x="6019800" y="571480"/>
          <a:ext cx="3124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51" name="Εξίσωση" r:id="rId6" imgW="3124080" imgH="939600" progId="Equation.3">
                  <p:embed/>
                </p:oleObj>
              </mc:Choice>
              <mc:Fallback>
                <p:oleObj name="Εξίσωση" r:id="rId6" imgW="3124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71480"/>
                        <a:ext cx="31242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857760"/>
          <a:ext cx="9144000" cy="200024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3631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Η πιο συνηθισμένη στατιστική υπόθεση είναι η λεγόμενη Υπόθεση Μηδέν</a:t>
            </a:r>
            <a:r>
              <a:rPr lang="en-US" b="1" dirty="0" smtClean="0">
                <a:solidFill>
                  <a:srgbClr val="000000"/>
                </a:solidFill>
                <a:cs typeface="Times New Roman" pitchFamily="18" charset="0"/>
              </a:rPr>
              <a:t> H</a:t>
            </a:r>
            <a:r>
              <a:rPr lang="en-US" b="1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Υποθέτουμε ότι η εμφανιζόμενη διαφορά μεταξύ μιας παραμέτρου ενός δείγματος και της αντίστοιχης του πληθυσμού είναι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στατιστικά ασήμαντη και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οφείλεται στα τυχαία σφάλματα της δειγματοληψίας.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ν δεν υπήρχαν τα σφάλματα της δειγματοληψίας, οι δύο παράμετροι θα ήταν ίσες και η διαφορά τους θα ήταν μηδέν.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.x. 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: Η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endParaRPr lang="el-GR" sz="2800" b="1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93775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 smtClean="0">
                <a:latin typeface="Tahoma" pitchFamily="34" charset="0"/>
              </a:rPr>
              <a:t>To </a:t>
            </a:r>
            <a:r>
              <a:rPr lang="el-GR" dirty="0" smtClean="0">
                <a:latin typeface="Tahoma" pitchFamily="34" charset="0"/>
              </a:rPr>
              <a:t>μέσο βάρος των φοιτητών σε έρευνα που πραγματοποιήθηκε το 1985 ήταν 70. Σήμερα σε δείγμα 49 φοιτητών βρέθηκε μέσο βάρος  75 και διακύμανση 25. Να γίνει ο παρακάτω έλεγχος 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l-GR" dirty="0" smtClean="0">
                <a:latin typeface="Tahoma" pitchFamily="34" charset="0"/>
              </a:rPr>
              <a:t>για  α=0</a:t>
            </a:r>
            <a:r>
              <a:rPr lang="en-US" dirty="0" smtClean="0">
                <a:latin typeface="Tahoma" pitchFamily="34" charset="0"/>
              </a:rPr>
              <a:t>,</a:t>
            </a:r>
            <a:r>
              <a:rPr lang="el-GR" dirty="0" smtClean="0">
                <a:latin typeface="Tahoma" pitchFamily="34" charset="0"/>
              </a:rPr>
              <a:t>10</a:t>
            </a:r>
            <a:endParaRPr lang="en-US" dirty="0" smtClean="0">
              <a:latin typeface="Tahoma" pitchFamily="34" charset="0"/>
            </a:endParaRPr>
          </a:p>
          <a:p>
            <a:pPr algn="just"/>
            <a:r>
              <a:rPr lang="en-US" dirty="0" smtClean="0">
                <a:latin typeface="Tahoma" pitchFamily="34" charset="0"/>
              </a:rPr>
              <a:t>H</a:t>
            </a:r>
            <a:r>
              <a:rPr lang="en-US" baseline="-25000" dirty="0" smtClean="0">
                <a:latin typeface="Tahoma" pitchFamily="34" charset="0"/>
              </a:rPr>
              <a:t>0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μ=70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l-GR" sz="3600" dirty="0" smtClean="0">
                <a:latin typeface="Tahoma" pitchFamily="34" charset="0"/>
                <a:sym typeface="Symbol" pitchFamily="18" charset="2"/>
              </a:rPr>
              <a:t>&gt;7</a:t>
            </a:r>
            <a:r>
              <a:rPr lang="en-US" sz="3600" dirty="0" smtClean="0">
                <a:latin typeface="Tahoma" pitchFamily="34" charset="0"/>
                <a:sym typeface="Symbol" pitchFamily="18" charset="2"/>
              </a:rPr>
              <a:t>0</a:t>
            </a: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363051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0,8980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0,8997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0,9015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0,9082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0,9131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69929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850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</p:spPr>
            <p:txBody>
              <a:bodyPr/>
              <a:lstStyle/>
              <a:p>
                <a:pPr algn="just"/>
                <a:r>
                  <a:rPr lang="en-US" sz="2800" dirty="0" smtClean="0">
                    <a:latin typeface="Tahoma" pitchFamily="34" charset="0"/>
                  </a:rPr>
                  <a:t>n=49&gt;30</a:t>
                </a:r>
                <a:r>
                  <a:rPr lang="el-GR" sz="2800" dirty="0" smtClean="0">
                    <a:latin typeface="Tahoma" pitchFamily="34" charset="0"/>
                  </a:rPr>
                  <a:t>           </a:t>
                </a:r>
                <a:r>
                  <a:rPr lang="el-GR" sz="2800" dirty="0">
                    <a:latin typeface="Tahoma" pitchFamily="34" charset="0"/>
                  </a:rPr>
                  <a:t>Μονόπλευρο </a:t>
                </a:r>
                <a:r>
                  <a:rPr lang="en-US" sz="2800" dirty="0">
                    <a:latin typeface="Tahoma" pitchFamily="34" charset="0"/>
                  </a:rPr>
                  <a:t>test</a:t>
                </a:r>
              </a:p>
              <a:p>
                <a:pPr algn="just"/>
                <a:r>
                  <a:rPr lang="en-US" sz="2800" dirty="0">
                    <a:latin typeface="Tahoma" pitchFamily="34" charset="0"/>
                  </a:rPr>
                  <a:t>H</a:t>
                </a:r>
                <a:r>
                  <a:rPr lang="en-US" sz="2800" baseline="-25000" dirty="0">
                    <a:latin typeface="Tahoma" pitchFamily="34" charset="0"/>
                  </a:rPr>
                  <a:t>0</a:t>
                </a:r>
                <a:r>
                  <a:rPr lang="en-US" sz="2800" dirty="0">
                    <a:latin typeface="Tahoma" pitchFamily="34" charset="0"/>
                  </a:rPr>
                  <a:t> :</a:t>
                </a:r>
                <a:r>
                  <a:rPr lang="el-GR" sz="2800" dirty="0" smtClean="0">
                    <a:latin typeface="Tahoma" pitchFamily="34" charset="0"/>
                  </a:rPr>
                  <a:t>μ=</a:t>
                </a:r>
                <a:r>
                  <a:rPr lang="en-US" sz="2800" dirty="0" smtClean="0">
                    <a:latin typeface="Tahoma" pitchFamily="34" charset="0"/>
                  </a:rPr>
                  <a:t>70</a:t>
                </a:r>
                <a:endParaRPr lang="el-GR" sz="2800" dirty="0">
                  <a:latin typeface="Tahoma" pitchFamily="34" charset="0"/>
                </a:endParaRPr>
              </a:p>
              <a:p>
                <a:pPr algn="just"/>
                <a:r>
                  <a:rPr lang="el-GR" sz="2800" dirty="0">
                    <a:latin typeface="Tahoma" pitchFamily="34" charset="0"/>
                  </a:rPr>
                  <a:t>Η</a:t>
                </a:r>
                <a:r>
                  <a:rPr lang="el-GR" sz="2800" baseline="-25000" dirty="0">
                    <a:latin typeface="Tahoma" pitchFamily="34" charset="0"/>
                  </a:rPr>
                  <a:t>1</a:t>
                </a:r>
                <a:r>
                  <a:rPr lang="el-GR" sz="2800" dirty="0">
                    <a:latin typeface="Tahoma" pitchFamily="34" charset="0"/>
                  </a:rPr>
                  <a:t> </a:t>
                </a:r>
                <a:r>
                  <a:rPr lang="en-US" sz="2800" dirty="0">
                    <a:latin typeface="Tahoma" pitchFamily="34" charset="0"/>
                  </a:rPr>
                  <a:t>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l-GR" sz="2800" dirty="0" smtClean="0">
                    <a:latin typeface="Tahoma" pitchFamily="34" charset="0"/>
                    <a:sym typeface="Symbol" pitchFamily="18" charset="2"/>
                  </a:rPr>
                  <a:t>&gt;</a:t>
                </a:r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70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S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49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=0,71</m:t>
                    </m:r>
                  </m:oMath>
                </a14:m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  </a:t>
                </a:r>
                <a:endParaRPr lang="el-GR" sz="2800" dirty="0">
                  <a:latin typeface="Tahoma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𝑍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Χ</m:t>
                            </m:r>
                          </m:e>
                        </m:acc>
                        <m:r>
                          <a:rPr lang="el-GR" b="0" i="1" smtClean="0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75−70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0,71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=7,04</m:t>
                    </m:r>
                  </m:oMath>
                </a14:m>
                <a:endParaRPr lang="el-GR" dirty="0"/>
              </a:p>
              <a:p>
                <a:pPr eaLnBrk="1" hangingPunct="1"/>
                <a:r>
                  <a:rPr lang="el-GR" dirty="0" smtClean="0"/>
                  <a:t>α</a:t>
                </a:r>
                <a:r>
                  <a:rPr lang="en-US" dirty="0" smtClean="0"/>
                  <a:t>=</a:t>
                </a:r>
                <a:r>
                  <a:rPr lang="el-GR" dirty="0" smtClean="0"/>
                  <a:t>0,</a:t>
                </a:r>
                <a:r>
                  <a:rPr lang="en-US" dirty="0"/>
                  <a:t>1</a:t>
                </a:r>
                <a:r>
                  <a:rPr lang="el-GR" dirty="0" smtClean="0"/>
                  <a:t>     1-0,</a:t>
                </a:r>
                <a:r>
                  <a:rPr lang="en-US" dirty="0" smtClean="0"/>
                  <a:t>1</a:t>
                </a:r>
                <a:r>
                  <a:rPr lang="el-GR" dirty="0" smtClean="0"/>
                  <a:t>=0,9</a:t>
                </a:r>
              </a:p>
              <a:p>
                <a:r>
                  <a:rPr lang="el-GR" dirty="0" smtClean="0"/>
                  <a:t>Ζ</a:t>
                </a:r>
                <a:r>
                  <a:rPr lang="el-GR" baseline="-25000" dirty="0" smtClean="0"/>
                  <a:t>α</a:t>
                </a:r>
                <a:r>
                  <a:rPr lang="el-GR" dirty="0" smtClean="0"/>
                  <a:t>=1,</a:t>
                </a:r>
                <a:r>
                  <a:rPr lang="en-US" dirty="0" smtClean="0"/>
                  <a:t>28</a:t>
                </a:r>
                <a:r>
                  <a:rPr lang="el-GR" dirty="0" smtClean="0"/>
                  <a:t>          Ζ</a:t>
                </a:r>
                <a:r>
                  <a:rPr lang="el-GR" baseline="30000" dirty="0"/>
                  <a:t>*</a:t>
                </a:r>
                <a:r>
                  <a:rPr lang="en-US" dirty="0"/>
                  <a:t>&gt;</a:t>
                </a:r>
                <a:r>
                  <a:rPr lang="el-GR" dirty="0" err="1" smtClean="0"/>
                  <a:t>Ζ</a:t>
                </a:r>
                <a:r>
                  <a:rPr lang="el-GR" baseline="-25000" dirty="0" err="1" smtClean="0"/>
                  <a:t>α</a:t>
                </a:r>
                <a:r>
                  <a:rPr lang="el-GR" dirty="0" smtClean="0"/>
                  <a:t>=</a:t>
                </a:r>
                <a:r>
                  <a:rPr lang="en-US" dirty="0" smtClean="0"/>
                  <a:t>7,04</a:t>
                </a:r>
                <a:r>
                  <a:rPr lang="el-GR" dirty="0" smtClean="0"/>
                  <a:t>&gt;1</a:t>
                </a:r>
                <a:r>
                  <a:rPr lang="en-US" dirty="0" smtClean="0"/>
                  <a:t>,28</a:t>
                </a:r>
                <a:r>
                  <a:rPr lang="el-GR" dirty="0" smtClean="0"/>
                  <a:t> </a:t>
                </a:r>
                <a:endParaRPr lang="el-GR" dirty="0"/>
              </a:p>
              <a:p>
                <a:r>
                  <a:rPr lang="el-GR" dirty="0"/>
                  <a:t>Απορρίπτεται η </a:t>
                </a:r>
                <a:r>
                  <a:rPr lang="el-GR" dirty="0" smtClean="0"/>
                  <a:t>βασική υπόθεση μ=</a:t>
                </a:r>
                <a:r>
                  <a:rPr lang="en-US" dirty="0" smtClean="0"/>
                  <a:t>70</a:t>
                </a:r>
                <a:r>
                  <a:rPr lang="el-GR" dirty="0" smtClean="0"/>
                  <a:t> </a:t>
                </a:r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78850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  <a:blipFill rotWithShape="1">
                <a:blip r:embed="rId3"/>
                <a:stretch>
                  <a:fillRect l="-1467" t="-2132" b="-669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400202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0,8980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0,8997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0,9131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0224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sz="2800">
                <a:solidFill>
                  <a:schemeClr val="tx2"/>
                </a:solidFill>
              </a:rPr>
              <a:t>Ένα τοπικό περιοδικό αποφάσισε να κάνει έρευνα για την ποιότητα του φαγητού των εστιατορίων της Κοζάνης.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Η άριστη ποιότητα βαθμολογείται με 10  ενώ ποιοτικά θεωρούνται τα εστιατόρια με βαθμολογία πάνω από 7.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Ένα δείγμα 12 φοιτητών επιλέχθηκε να ρωτηθεί για το εστιατόριο «ΑΑΑ» και έδωσαν τις εξής απαντήσεις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7,8,10,8,6,9,6,7,7,8,9,8. Ο δειγματικός μέσος είναι 7,75 και η τυπική απόκλιση 1,215. 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Εάν υποθέσουμε ότι η κατανομή του πληθυσμού ακολουθεί προσεγγιστικά την κανονική κατανομή, μπορούμε να θεωρήσουμε ότι το εστιατόριο «ΑΑΑ» παρέχει ποιοτικό φαγητό. α=0,05</a:t>
            </a:r>
          </a:p>
        </p:txBody>
      </p:sp>
    </p:spTree>
    <p:extLst>
      <p:ext uri="{BB962C8B-B14F-4D97-AF65-F5344CB8AC3E}">
        <p14:creationId xmlns:p14="http://schemas.microsoft.com/office/powerpoint/2010/main" val="583557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</a:t>
            </a:r>
            <a:r>
              <a:rPr lang="el-GR" dirty="0">
                <a:latin typeface="Tahoma" pitchFamily="34" charset="0"/>
              </a:rPr>
              <a:t>12&lt;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u="sng" dirty="0">
                <a:latin typeface="Tahoma" pitchFamily="34" charset="0"/>
              </a:rPr>
              <a:t>&lt;</a:t>
            </a:r>
            <a:r>
              <a:rPr lang="el-GR" dirty="0">
                <a:latin typeface="Tahoma" pitchFamily="34" charset="0"/>
              </a:rPr>
              <a:t>7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l-GR" dirty="0">
                <a:latin typeface="Tahoma" pitchFamily="34" charset="0"/>
                <a:sym typeface="Symbol" pitchFamily="18" charset="2"/>
              </a:rPr>
              <a:t>7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</a:t>
            </a:r>
            <a:r>
              <a:rPr lang="en-US" dirty="0">
                <a:sym typeface="Wingdings" pitchFamily="2" charset="2"/>
              </a:rPr>
              <a:t>t</a:t>
            </a:r>
            <a:r>
              <a:rPr lang="en-US" baseline="-25000" dirty="0">
                <a:sym typeface="Wingdings" pitchFamily="2" charset="2"/>
              </a:rPr>
              <a:t>n-1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l-GR" baseline="-25000" dirty="0">
                <a:sym typeface="Wingdings" pitchFamily="2" charset="2"/>
              </a:rPr>
              <a:t>12</a:t>
            </a:r>
            <a:r>
              <a:rPr lang="en-US" baseline="-25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</a:t>
            </a:r>
            <a:r>
              <a:rPr lang="el-GR" baseline="-25000" dirty="0">
                <a:sym typeface="Wingdings" pitchFamily="2" charset="2"/>
              </a:rPr>
              <a:t>1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/>
              <a:t>=1,</a:t>
            </a:r>
            <a:r>
              <a:rPr lang="en-US" dirty="0"/>
              <a:t>7</a:t>
            </a:r>
            <a:r>
              <a:rPr lang="el-GR" dirty="0" smtClean="0"/>
              <a:t>96        </a:t>
            </a:r>
            <a:r>
              <a:rPr lang="en-US" dirty="0" smtClean="0"/>
              <a:t>t</a:t>
            </a:r>
            <a:r>
              <a:rPr lang="el-GR" baseline="30000" dirty="0" smtClean="0"/>
              <a:t>*</a:t>
            </a:r>
            <a:r>
              <a:rPr lang="en-US" dirty="0" smtClean="0"/>
              <a:t>&gt;t</a:t>
            </a:r>
            <a:r>
              <a:rPr lang="el-GR" baseline="-25000" dirty="0" smtClean="0"/>
              <a:t>α</a:t>
            </a:r>
            <a:r>
              <a:rPr lang="el-GR" dirty="0" smtClean="0"/>
              <a:t>=</a:t>
            </a:r>
            <a:r>
              <a:rPr lang="en-US" dirty="0" smtClean="0"/>
              <a:t>2,14</a:t>
            </a:r>
            <a:r>
              <a:rPr lang="el-GR" dirty="0" smtClean="0"/>
              <a:t>&gt;</a:t>
            </a:r>
            <a:r>
              <a:rPr lang="en-US" dirty="0" smtClean="0"/>
              <a:t>1,796</a:t>
            </a:r>
            <a:r>
              <a:rPr lang="el-GR" dirty="0" smtClean="0"/>
              <a:t>           -1,796 Απορρίπτεται η βασική υπόθεση μ=</a:t>
            </a:r>
            <a:r>
              <a:rPr lang="en-US" dirty="0" smtClean="0"/>
              <a:t>7</a:t>
            </a:r>
            <a:endParaRPr lang="el-GR" dirty="0" smtClean="0"/>
          </a:p>
          <a:p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5181600" y="2209800"/>
          <a:ext cx="35941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74" name="Εξίσωση" r:id="rId4" imgW="3593880" imgH="1257120" progId="Equation.3">
                  <p:embed/>
                </p:oleObj>
              </mc:Choice>
              <mc:Fallback>
                <p:oleObj name="Εξίσωση" r:id="rId4" imgW="35938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209800"/>
                        <a:ext cx="35941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/>
        </p:nvGraphicFramePr>
        <p:xfrm>
          <a:off x="5029200" y="1066800"/>
          <a:ext cx="3340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75" name="Εξίσωση" r:id="rId6" imgW="3340080" imgH="939600" progId="Equation.3">
                  <p:embed/>
                </p:oleObj>
              </mc:Choice>
              <mc:Fallback>
                <p:oleObj name="Εξίσωση" r:id="rId6" imgW="3340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66800"/>
                        <a:ext cx="33401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524719"/>
          <a:ext cx="9144002" cy="2453640"/>
        </p:xfrm>
        <a:graphic>
          <a:graphicData uri="http://schemas.openxmlformats.org/drawingml/2006/table">
            <a:tbl>
              <a:tblPr/>
              <a:tblGrid>
                <a:gridCol w="800745"/>
                <a:gridCol w="891669"/>
                <a:gridCol w="891669"/>
                <a:gridCol w="891669"/>
                <a:gridCol w="891669"/>
                <a:gridCol w="891669"/>
                <a:gridCol w="971228"/>
                <a:gridCol w="971228"/>
                <a:gridCol w="971228"/>
                <a:gridCol w="971228"/>
              </a:tblGrid>
              <a:tr h="6331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Επίπεδο εμπιστοσύνης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0,980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Μονόπλευρος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Δίπλευρος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305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1,372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2,764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3,169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3,581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4,144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4,587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1,363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1,796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2,201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2,718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3,106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3,497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4,025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4,437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1,356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1,782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2,179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2,681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3,055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3,930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4,318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3" name="Ευθύγραμμο βέλος σύνδεσης 2"/>
          <p:cNvCxnSpPr/>
          <p:nvPr/>
        </p:nvCxnSpPr>
        <p:spPr>
          <a:xfrm flipH="1">
            <a:off x="4716016" y="2780928"/>
            <a:ext cx="38884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436173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1,   </a:t>
            </a:r>
            <a:r>
              <a:rPr lang="en-US" b="1" dirty="0" smtClean="0"/>
              <a:t>2,   3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5 % η υπόθεση </a:t>
            </a:r>
          </a:p>
          <a:p>
            <a:pPr algn="just"/>
            <a:r>
              <a:rPr lang="el-GR" dirty="0"/>
              <a:t>Η</a:t>
            </a:r>
            <a:r>
              <a:rPr lang="el-GR" baseline="-25000" dirty="0"/>
              <a:t>0</a:t>
            </a:r>
            <a:r>
              <a:rPr lang="el-GR" dirty="0"/>
              <a:t>:μ=0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:μ&gt;0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993914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2,   3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362982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725516"/>
                  </p:ext>
                </p:extLst>
              </p:nvPr>
            </p:nvGraphicFramePr>
            <p:xfrm>
              <a:off x="0" y="4535805"/>
              <a:ext cx="6696743" cy="23221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1104387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437112"/>
          </a:xfrm>
        </p:spPr>
        <p:txBody>
          <a:bodyPr/>
          <a:lstStyle/>
          <a:p>
            <a:pPr algn="just"/>
            <a:r>
              <a:rPr lang="en-US" smtClean="0">
                <a:latin typeface="Tahoma" pitchFamily="34" charset="0"/>
              </a:rPr>
              <a:t>n=3</a:t>
            </a:r>
            <a:r>
              <a:rPr lang="el-GR" smtClean="0">
                <a:latin typeface="Tahoma" pitchFamily="34" charset="0"/>
              </a:rPr>
              <a:t>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n-US" dirty="0" smtClean="0">
                <a:latin typeface="Tahoma" pitchFamily="34" charset="0"/>
              </a:rPr>
              <a:t>=0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n-US" dirty="0" smtClean="0">
                <a:latin typeface="Tahoma" pitchFamily="34" charset="0"/>
                <a:sym typeface="Symbol" pitchFamily="18" charset="2"/>
              </a:rPr>
              <a:t>0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t</a:t>
            </a:r>
            <a:r>
              <a:rPr lang="en-US" baseline="-25000" dirty="0" smtClean="0">
                <a:sym typeface="Wingdings" pitchFamily="2" charset="2"/>
              </a:rPr>
              <a:t>n-1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3-1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2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 smtClean="0"/>
              <a:t>=</a:t>
            </a:r>
            <a:r>
              <a:rPr lang="en-US" dirty="0" smtClean="0"/>
              <a:t>2,920</a:t>
            </a:r>
            <a:r>
              <a:rPr lang="el-GR" dirty="0" smtClean="0"/>
              <a:t>  Διάστημα αποδοχής</a:t>
            </a:r>
            <a:r>
              <a:rPr lang="en-US" dirty="0" smtClean="0"/>
              <a:t>:</a:t>
            </a:r>
            <a:r>
              <a:rPr lang="el-GR" dirty="0" smtClean="0"/>
              <a:t>   </a:t>
            </a:r>
            <a:r>
              <a:rPr lang="en-US" dirty="0" smtClean="0"/>
              <a:t>-2,920 </a:t>
            </a:r>
            <a:r>
              <a:rPr lang="en-US" dirty="0"/>
              <a:t> </a:t>
            </a:r>
            <a:r>
              <a:rPr lang="el-GR" dirty="0" smtClean="0"/>
              <a:t>έως 2,920        </a:t>
            </a:r>
            <a:r>
              <a:rPr lang="el-GR" dirty="0"/>
              <a:t>Α</a:t>
            </a:r>
            <a:r>
              <a:rPr lang="el-GR" dirty="0" smtClean="0"/>
              <a:t>πορρίπτεται η βασική υπόθεση μ=0</a:t>
            </a:r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958289"/>
              </p:ext>
            </p:extLst>
          </p:nvPr>
        </p:nvGraphicFramePr>
        <p:xfrm>
          <a:off x="4792663" y="2205038"/>
          <a:ext cx="31496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82" name="Εξίσωση" r:id="rId4" imgW="3149280" imgH="1257120" progId="Equation.3">
                  <p:embed/>
                </p:oleObj>
              </mc:Choice>
              <mc:Fallback>
                <p:oleObj name="Εξίσωση" r:id="rId4" imgW="31492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3" y="2205038"/>
                        <a:ext cx="31496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1296270"/>
              </p:ext>
            </p:extLst>
          </p:nvPr>
        </p:nvGraphicFramePr>
        <p:xfrm>
          <a:off x="5086350" y="1066800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83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1066800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60522"/>
              </p:ext>
            </p:extLst>
          </p:nvPr>
        </p:nvGraphicFramePr>
        <p:xfrm>
          <a:off x="-35767" y="4577365"/>
          <a:ext cx="9123718" cy="2280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4200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Βαθμοί ελευθερίας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1,886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2,920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6,965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459617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άλλη υπόθεση</a:t>
            </a:r>
            <a:r>
              <a:rPr lang="el-GR" smtClean="0">
                <a:solidFill>
                  <a:srgbClr val="000000"/>
                </a:solidFill>
              </a:rPr>
              <a:t> 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ονομάζεται Εναλλακτική Υπόθεση και συμβολίζεται με το Η</a:t>
            </a:r>
            <a:r>
              <a:rPr lang="el-GR" baseline="-25000" smtClean="0">
                <a:solidFill>
                  <a:srgbClr val="000000"/>
                </a:solidFill>
              </a:rPr>
              <a:t>1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Υποθέτουμε ότι </a:t>
            </a:r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παράμετρος του πληθυσμού έχει διαφορετική τιμή από την υποθετική τιμή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εμφανιζόμενη διαφορά είναι στατιστικά σημαντική και δεν οφείλεται στα τυχαία σφάλματα της δειγματοληψίας.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Π.χ.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Η</a:t>
            </a:r>
            <a:r>
              <a:rPr lang="el-GR" b="1" baseline="-25000" smtClean="0">
                <a:solidFill>
                  <a:srgbClr val="000000"/>
                </a:solidFill>
              </a:rPr>
              <a:t>1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smtClean="0">
                <a:solidFill>
                  <a:srgbClr val="000000"/>
                </a:solidFill>
              </a:rPr>
              <a:t> 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smtClean="0">
                <a:solidFill>
                  <a:srgbClr val="000000"/>
                </a:solidFill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7315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507016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Η αποδοχή ή η απόρριψη μιας στατιστικής υποθέσεως -και ειδικά της υποθέσεως Η</a:t>
            </a:r>
            <a:r>
              <a:rPr lang="en-US" baseline="-2500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-γίνεται με μια ορισμένη πιθανότητα να διαπράξουμε σφάλμα.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Κατά τον έλεγχο μιας στατιστικής υποθέσεως είναι ενδεχόμενο να διαπράξουμε δύο βασικά σφάλματα:</a:t>
            </a:r>
            <a:endParaRPr lang="el-GR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α) 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Σφάλμα Τύπου Ι.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FF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smtClean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l-GR" b="1" smtClean="0">
                <a:solidFill>
                  <a:srgbClr val="FF0000"/>
                </a:solidFill>
                <a:cs typeface="Times New Roman" pitchFamily="18" charset="0"/>
              </a:rPr>
              <a:t> είναι σωστή και το κριτήριο ελέγχου την απορρίψει σαν λανθασμένη.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Ι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FF0000"/>
                </a:solidFill>
                <a:cs typeface="Times New Roman" pitchFamily="18" charset="0"/>
              </a:rPr>
              <a:t>ονομάζεται Επίπεδο Σημαντικότητας και συμβολίζεται διεθνώς με το γράμμα α.</a:t>
            </a:r>
            <a:endParaRPr lang="en-US" b="1" smtClean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δηλ. η πιθανότητα απορρίψεως μιας σωστής υποθέσεως Η</a:t>
            </a:r>
            <a:r>
              <a:rPr lang="en-US" b="1" baseline="-2500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l-GR" b="1" smtClean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576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β)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Σφάλμα Τύπου II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είναι λανθασμένη και το κριτήριο ελέγχου την δεχθεί σαν σωστή, τότε διαπράττουμε Σφάλμα Τύπου II. </a:t>
            </a:r>
            <a:endParaRPr lang="en-US" b="1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II συμβολίζεται με το β.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b="1" smtClean="0">
                <a:solidFill>
                  <a:srgbClr val="000000"/>
                </a:solidFill>
              </a:rPr>
              <a:t>Σ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την πράξη, τα εφαρμοζόμενα κριτήρια ελέγχου πρέπει να ελαχιστοποιούν τις πιθανότητες εμφανίσεως σφαλμάτων και των δύο τύπων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33795" name="AutoShape 5"/>
          <p:cNvSpPr>
            <a:spLocks noChangeArrowheads="1"/>
          </p:cNvSpPr>
          <p:nvPr/>
        </p:nvSpPr>
        <p:spPr bwMode="auto">
          <a:xfrm>
            <a:off x="71628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89914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Συνήθως, προσπαθούμε να αποφύγουμε Σφάλμα Τύπου Ι,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απορρίψουμε σωστή υπόθεση Ηο.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Για να το επιτύχουμε,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  <a:buFont typeface="Wingdings" pitchFamily="2" charset="2"/>
              <a:buChar char="Ø"/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προκαθορίζουμε την πιθανότητα να διαπράξουμε Σφάλμα Τύπου Ι σε ορισμένο Επίπεδο Σημαντικότητας α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2" algn="just" eaLnBrk="1" hangingPunct="1">
              <a:spcBef>
                <a:spcPct val="15000"/>
              </a:spcBef>
            </a:pPr>
            <a:r>
              <a:rPr lang="el-GR" sz="2800" b="1" smtClean="0">
                <a:solidFill>
                  <a:srgbClr val="000000"/>
                </a:solidFill>
                <a:cs typeface="Times New Roman" pitchFamily="18" charset="0"/>
              </a:rPr>
              <a:t>συνήθως είναι το α = 0,05 (5%) ή α =0,01 (1%).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Αν π.χ. προκαθορίσουμε α =0,05 και απορρίψουμε την </a:t>
            </a:r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baseline="-25000" smtClean="0">
                <a:solidFill>
                  <a:srgbClr val="000000"/>
                </a:solidFill>
              </a:rPr>
              <a:t>0 </a:t>
            </a:r>
            <a:r>
              <a:rPr lang="el-GR" smtClean="0">
                <a:solidFill>
                  <a:srgbClr val="000000"/>
                </a:solidFill>
              </a:rPr>
              <a:t>με βεβαιότητα 95%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τότε σε 100 όμοιες περιπτώσεις μόνο σε 5 είναι δυνατόν να κάνουμε λάθος,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είναι σωστή η υπόθεση και εμείς να την απορρίψουμε.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5968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Συνήθως σ’ έναν έλεγχο υπόθεσης σαν Ηο θέτουμε την ισότητα της παραμέτρου με κάποια γνωστή τιμή και σαν εναλλακτική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την αύξηση της τιμής αν ισχυριζόμαστε ότι αυξάνει η τιμή της παραμέτρου 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 μείωση της τιμής αν ισχυριζόμαστε ότι ελαττώνεται η τιμή της παραμέτρου ελαττώνεται</a:t>
            </a:r>
            <a:r>
              <a:rPr lang="el-GR" sz="2800" smtClean="0">
                <a:latin typeface="Tahoma" pitchFamily="34" charset="0"/>
              </a:rPr>
              <a:t>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απλώς την διαφοροποίηση της τιμής αν ισχυριζόμαστε ότι η τιμή της παραμέτρου άλλαξε.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3325513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Έστω ότι θέλουμε να ελέγξουμε την υπόθεση ότι ο μέσος μ ενός πληθυσμού </a:t>
            </a:r>
            <a:r>
              <a:rPr lang="el-GR" sz="2800">
                <a:latin typeface="Tahoma" pitchFamily="34" charset="0"/>
              </a:rPr>
              <a:t>είναι ίσος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baseline="-25000">
                <a:latin typeface="Tahoma" pitchFamily="34" charset="0"/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</a:rPr>
              <a:t>Π</a:t>
            </a:r>
            <a:r>
              <a:rPr lang="el-GR" sz="2800">
                <a:latin typeface="Tahoma" pitchFamily="34" charset="0"/>
                <a:cs typeface="Tahoma" pitchFamily="34" charset="0"/>
              </a:rPr>
              <a:t>αίρνουμε τυχαίο δείγμα </a:t>
            </a:r>
            <a:r>
              <a:rPr lang="en-US" sz="2800">
                <a:latin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 μονάδων και υπολογίζουμε το μέσο (</a:t>
            </a:r>
            <a:r>
              <a:rPr lang="en-US" sz="2800">
                <a:latin typeface="Tahoma" pitchFamily="34" charset="0"/>
                <a:cs typeface="Tahoma" pitchFamily="34" charset="0"/>
              </a:rPr>
              <a:t>   </a:t>
            </a:r>
            <a:r>
              <a:rPr lang="el-GR" sz="2800">
                <a:latin typeface="Tahoma" pitchFamily="34" charset="0"/>
                <a:cs typeface="Tahoma" pitchFamily="34" charset="0"/>
              </a:rPr>
              <a:t>) του δείγματος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Η διαδικασία για τον έλεγχο μιας στατιστικής υποθέσεως ακολουθεί τα εξής στάδια:</a:t>
            </a: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1)	Θέτουμε τ</a:t>
            </a:r>
            <a:r>
              <a:rPr lang="el-GR" sz="2800">
                <a:latin typeface="Tahoma" pitchFamily="34" charset="0"/>
              </a:rPr>
              <a:t>ις</a:t>
            </a:r>
            <a:r>
              <a:rPr lang="el-GR" sz="2800">
                <a:latin typeface="Tahoma" pitchFamily="34" charset="0"/>
                <a:cs typeface="Tahoma" pitchFamily="34" charset="0"/>
              </a:rPr>
              <a:t> υποθέσεις  Η0 και </a:t>
            </a:r>
            <a:r>
              <a:rPr lang="el-GR" sz="2800">
                <a:latin typeface="Tahoma" pitchFamily="34" charset="0"/>
              </a:rPr>
              <a:t>Η</a:t>
            </a:r>
            <a:r>
              <a:rPr lang="el-GR" sz="2800" baseline="-25000">
                <a:latin typeface="Tahoma" pitchFamily="34" charset="0"/>
              </a:rPr>
              <a:t>1</a:t>
            </a:r>
            <a:r>
              <a:rPr lang="el-GR" sz="280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/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endParaRPr lang="el-GR" sz="2800">
              <a:latin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καθορίζουμε το επίπεδο σημαντικότητας α = 0,01 ή α=0,05 ή α = 0,10.</a:t>
            </a:r>
            <a:endParaRPr lang="en-US" sz="2400" b="1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δίπλευρο κριτήριο ελέγχου</a:t>
            </a:r>
          </a:p>
        </p:txBody>
      </p:sp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905000" y="2743200"/>
          <a:ext cx="3619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8" name="Εξίσωση" r:id="rId4" imgW="126720" imgH="203040" progId="Equation.3">
                  <p:embed/>
                </p:oleObj>
              </mc:Choice>
              <mc:Fallback>
                <p:oleObj name="Εξίσωση" r:id="rId4" imgW="12672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743200"/>
                        <a:ext cx="3619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7162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2)	Εφαρμόζουμε το κατάλληλο στατιστικό κριτήριο ελέγχου, από το οποίο προκύπτει μια συγκεκριμένη τιμή. 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Αν το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δείγμα είναι πολυπληθές (</a:t>
            </a:r>
            <a:r>
              <a:rPr lang="en-US" sz="2800">
                <a:latin typeface="Tahoma" pitchFamily="34" charset="0"/>
                <a:cs typeface="Tahoma" pitchFamily="34" charset="0"/>
              </a:rPr>
              <a:t>n </a:t>
            </a:r>
            <a:r>
              <a:rPr lang="en-US" sz="2800" u="sng">
                <a:latin typeface="Tahoma" pitchFamily="34" charset="0"/>
                <a:cs typeface="Tahoma" pitchFamily="34" charset="0"/>
              </a:rPr>
              <a:t>&gt;</a:t>
            </a:r>
            <a:r>
              <a:rPr lang="el-GR" sz="2800">
                <a:latin typeface="Tahoma" pitchFamily="34" charset="0"/>
                <a:cs typeface="Tahoma" pitchFamily="34" charset="0"/>
              </a:rPr>
              <a:t> 30), τότε χρησιμοποιούμε το εξής κριτήριο: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Με βάση το επίπεδο σημαντικότητας βρίσκουμε τις κριτικές τιμές της τυποποιημένης μεταβλητής Ζ πάνω στην Τυποποιημένη Κανονική Καμπύλη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και καθορίζουμε τις περιοχές αποδοχής και απορρίψεως της υποθέσεως Η</a:t>
            </a:r>
            <a:r>
              <a:rPr lang="el-GR" sz="2400" b="1" baseline="-25000">
                <a:latin typeface="Tahoma" pitchFamily="34" charset="0"/>
                <a:cs typeface="Tahoma" pitchFamily="34" charset="0"/>
              </a:rPr>
              <a:t>0</a:t>
            </a:r>
            <a:r>
              <a:rPr lang="el-GR" sz="24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2286000" y="2362200"/>
          <a:ext cx="2743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94" name="Εξίσωση" r:id="rId4" imgW="672840" imgH="507960" progId="Equation.3">
                  <p:embed/>
                </p:oleObj>
              </mc:Choice>
              <mc:Fallback>
                <p:oleObj name="Εξίσωση" r:id="rId4" imgW="672840" imgH="5079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62200"/>
                        <a:ext cx="27432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6096000" y="2209800"/>
          <a:ext cx="2286000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95" name="Εξίσωση" r:id="rId6" imgW="596880" imgH="419040" progId="Equation.3">
                  <p:embed/>
                </p:oleObj>
              </mc:Choice>
              <mc:Fallback>
                <p:oleObj name="Εξίσωση" r:id="rId6" imgW="59688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209800"/>
                        <a:ext cx="2286000" cy="160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7543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1647</Words>
  <Application>Microsoft Office PowerPoint</Application>
  <PresentationFormat>Προβολή στην οθόνη (4:3)</PresentationFormat>
  <Paragraphs>364</Paragraphs>
  <Slides>26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Προεπιλεγμένη σχεδίαση</vt:lpstr>
      <vt:lpstr>Εξίσωση</vt:lpstr>
      <vt:lpstr>Worksheet</vt:lpstr>
      <vt:lpstr>Έλεγχος Υποθέσεων </vt:lpstr>
      <vt:lpstr>ΕΛΕΓΧΟΙ ΣΤΑΤΙΣΤΙΚΩΝ ΥΠΟΘΕΣΕΩΝ </vt:lpstr>
      <vt:lpstr>ΕΛΕΓΧΟΙ ΣΤΑΤΙΣΤΙΚΩΝ ΥΠΟΘΕΣΕΩΝ </vt:lpstr>
      <vt:lpstr>Παρουσίαση του PowerPoint</vt:lpstr>
      <vt:lpstr>Παρουσίαση του PowerPoint</vt:lpstr>
      <vt:lpstr>Παρουσίαση του PowerPoint</vt:lpstr>
      <vt:lpstr>Διαδικασία ελέγχου μιας Στατιστικής Υποθέσεως </vt:lpstr>
      <vt:lpstr>Διαδικασία ελέγχου μιας Στατιστικής Υποθέσεως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PC01-LAB3</cp:lastModifiedBy>
  <cp:revision>211</cp:revision>
  <dcterms:created xsi:type="dcterms:W3CDTF">2002-09-05T15:59:15Z</dcterms:created>
  <dcterms:modified xsi:type="dcterms:W3CDTF">2020-03-30T07:34:55Z</dcterms:modified>
</cp:coreProperties>
</file>