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Lst>
  <p:notesMasterIdLst>
    <p:notesMasterId r:id="rId41"/>
  </p:notesMasterIdLst>
  <p:sldIdLst>
    <p:sldId id="256" r:id="rId2"/>
    <p:sldId id="460" r:id="rId3"/>
    <p:sldId id="461" r:id="rId4"/>
    <p:sldId id="462" r:id="rId5"/>
    <p:sldId id="372" r:id="rId6"/>
    <p:sldId id="391" r:id="rId7"/>
    <p:sldId id="373" r:id="rId8"/>
    <p:sldId id="374" r:id="rId9"/>
    <p:sldId id="375" r:id="rId10"/>
    <p:sldId id="376" r:id="rId11"/>
    <p:sldId id="377" r:id="rId12"/>
    <p:sldId id="378" r:id="rId13"/>
    <p:sldId id="379" r:id="rId14"/>
    <p:sldId id="380" r:id="rId15"/>
    <p:sldId id="381" r:id="rId16"/>
    <p:sldId id="382" r:id="rId17"/>
    <p:sldId id="383" r:id="rId18"/>
    <p:sldId id="392" r:id="rId19"/>
    <p:sldId id="384" r:id="rId20"/>
    <p:sldId id="385" r:id="rId21"/>
    <p:sldId id="387" r:id="rId22"/>
    <p:sldId id="388" r:id="rId23"/>
    <p:sldId id="389" r:id="rId24"/>
    <p:sldId id="390" r:id="rId25"/>
    <p:sldId id="386" r:id="rId26"/>
    <p:sldId id="393" r:id="rId27"/>
    <p:sldId id="394" r:id="rId28"/>
    <p:sldId id="395" r:id="rId29"/>
    <p:sldId id="396" r:id="rId30"/>
    <p:sldId id="397" r:id="rId31"/>
    <p:sldId id="398" r:id="rId32"/>
    <p:sldId id="399" r:id="rId33"/>
    <p:sldId id="401" r:id="rId34"/>
    <p:sldId id="402" r:id="rId35"/>
    <p:sldId id="403" r:id="rId36"/>
    <p:sldId id="404" r:id="rId37"/>
    <p:sldId id="405" r:id="rId38"/>
    <p:sldId id="406" r:id="rId39"/>
    <p:sldId id="407" r:id="rId40"/>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Times New Roman" pitchFamily="18" charset="0"/>
        <a:ea typeface="+mn-ea"/>
        <a:cs typeface="Arial" charset="0"/>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Arial" charset="0"/>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Arial" charset="0"/>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Arial" charset="0"/>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Arial" charset="0"/>
      </a:defRPr>
    </a:lvl5pPr>
    <a:lvl6pPr marL="2286000" algn="l" defTabSz="914400" rtl="0" eaLnBrk="1" latinLnBrk="0" hangingPunct="1">
      <a:defRPr kern="1200">
        <a:solidFill>
          <a:schemeClr val="tx1"/>
        </a:solidFill>
        <a:latin typeface="Times New Roman" pitchFamily="18" charset="0"/>
        <a:ea typeface="+mn-ea"/>
        <a:cs typeface="Arial" charset="0"/>
      </a:defRPr>
    </a:lvl6pPr>
    <a:lvl7pPr marL="2743200" algn="l" defTabSz="914400" rtl="0" eaLnBrk="1" latinLnBrk="0" hangingPunct="1">
      <a:defRPr kern="1200">
        <a:solidFill>
          <a:schemeClr val="tx1"/>
        </a:solidFill>
        <a:latin typeface="Times New Roman" pitchFamily="18" charset="0"/>
        <a:ea typeface="+mn-ea"/>
        <a:cs typeface="Arial" charset="0"/>
      </a:defRPr>
    </a:lvl7pPr>
    <a:lvl8pPr marL="3200400" algn="l" defTabSz="914400" rtl="0" eaLnBrk="1" latinLnBrk="0" hangingPunct="1">
      <a:defRPr kern="1200">
        <a:solidFill>
          <a:schemeClr val="tx1"/>
        </a:solidFill>
        <a:latin typeface="Times New Roman" pitchFamily="18" charset="0"/>
        <a:ea typeface="+mn-ea"/>
        <a:cs typeface="Arial" charset="0"/>
      </a:defRPr>
    </a:lvl8pPr>
    <a:lvl9pPr marL="3657600" algn="l" defTabSz="914400" rtl="0" eaLnBrk="1" latinLnBrk="0" hangingPunct="1">
      <a:defRPr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2C16"/>
    <a:srgbClr val="0C788E"/>
    <a:srgbClr val="006666"/>
    <a:srgbClr val="0099CC"/>
    <a:srgbClr val="660066"/>
    <a:srgbClr val="660033"/>
    <a:srgbClr val="1C1C1C"/>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78" autoAdjust="0"/>
    <p:restoredTop sz="99556" autoAdjust="0"/>
  </p:normalViewPr>
  <p:slideViewPr>
    <p:cSldViewPr>
      <p:cViewPr>
        <p:scale>
          <a:sx n="107" d="100"/>
          <a:sy n="107" d="100"/>
        </p:scale>
        <p:origin x="-96"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cs typeface="Arial" charset="0"/>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cs typeface="Arial" charset="0"/>
              </a:defRPr>
            </a:lvl1pPr>
          </a:lstStyle>
          <a:p>
            <a:pPr>
              <a:defRPr/>
            </a:pPr>
            <a:fld id="{31784624-174D-45AC-83AF-525DD1533F0C}" type="datetimeFigureOut">
              <a:rPr lang="el-GR"/>
              <a:pPr>
                <a:defRPr/>
              </a:pPr>
              <a:t>18/11/2015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cs typeface="Arial" charset="0"/>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F9ABDF1-D6D1-487B-B78A-6A8CEA5A3BA2}" type="slidenum">
              <a:rPr lang="el-GR" altLang="el-GR"/>
              <a:pPr>
                <a:defRPr/>
              </a:pPr>
              <a:t>‹#›</a:t>
            </a:fld>
            <a:endParaRPr lang="el-GR" altLang="el-GR"/>
          </a:p>
        </p:txBody>
      </p:sp>
    </p:spTree>
    <p:extLst>
      <p:ext uri="{BB962C8B-B14F-4D97-AF65-F5344CB8AC3E}">
        <p14:creationId xmlns:p14="http://schemas.microsoft.com/office/powerpoint/2010/main" val="1330689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pPr>
              <a:defRPr/>
            </a:pPr>
            <a:endParaRPr lang="es-ES"/>
          </a:p>
        </p:txBody>
      </p:sp>
      <p:sp>
        <p:nvSpPr>
          <p:cNvPr id="5" name="4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6" name="5 - Θέση αριθμού διαφάνειας"/>
          <p:cNvSpPr>
            <a:spLocks noGrp="1"/>
          </p:cNvSpPr>
          <p:nvPr>
            <p:ph type="sldNum" sz="quarter" idx="12"/>
          </p:nvPr>
        </p:nvSpPr>
        <p:spPr/>
        <p:txBody>
          <a:bodyPr/>
          <a:lstStyle/>
          <a:p>
            <a:pPr>
              <a:defRPr/>
            </a:pPr>
            <a:fld id="{4BB7C4D4-1BC9-456A-B660-52A9BDD2095E}" type="slidenum">
              <a:rPr lang="es-ES" altLang="el-GR" smtClean="0"/>
              <a:pPr>
                <a:defRPr/>
              </a:pPr>
              <a:t>‹#›</a:t>
            </a:fld>
            <a:endParaRPr lang="es-ES" alt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pPr>
              <a:defRPr/>
            </a:pPr>
            <a:endParaRPr lang="es-ES"/>
          </a:p>
        </p:txBody>
      </p:sp>
      <p:sp>
        <p:nvSpPr>
          <p:cNvPr id="5" name="4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6" name="5 - Θέση αριθμού διαφάνειας"/>
          <p:cNvSpPr>
            <a:spLocks noGrp="1"/>
          </p:cNvSpPr>
          <p:nvPr>
            <p:ph type="sldNum" sz="quarter" idx="12"/>
          </p:nvPr>
        </p:nvSpPr>
        <p:spPr/>
        <p:txBody>
          <a:bodyPr/>
          <a:lstStyle/>
          <a:p>
            <a:pPr>
              <a:defRPr/>
            </a:pPr>
            <a:fld id="{26BF58E7-1C91-40A7-BD93-28C7A549B33D}" type="slidenum">
              <a:rPr lang="es-ES" altLang="el-GR" smtClean="0"/>
              <a:pPr>
                <a:defRPr/>
              </a:pPr>
              <a:t>‹#›</a:t>
            </a:fld>
            <a:endParaRPr lang="es-ES" alt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pPr>
              <a:defRPr/>
            </a:pPr>
            <a:endParaRPr lang="es-ES"/>
          </a:p>
        </p:txBody>
      </p:sp>
      <p:sp>
        <p:nvSpPr>
          <p:cNvPr id="5" name="4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6" name="5 - Θέση αριθμού διαφάνειας"/>
          <p:cNvSpPr>
            <a:spLocks noGrp="1"/>
          </p:cNvSpPr>
          <p:nvPr>
            <p:ph type="sldNum" sz="quarter" idx="12"/>
          </p:nvPr>
        </p:nvSpPr>
        <p:spPr/>
        <p:txBody>
          <a:bodyPr/>
          <a:lstStyle/>
          <a:p>
            <a:pPr>
              <a:defRPr/>
            </a:pPr>
            <a:fld id="{35C129C9-2C4E-49D7-B7C5-C4AB9BA066F1}" type="slidenum">
              <a:rPr lang="es-ES" altLang="el-GR" smtClean="0"/>
              <a:pPr>
                <a:defRPr/>
              </a:pPr>
              <a:t>‹#›</a:t>
            </a:fld>
            <a:endParaRPr lang="es-ES"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pPr>
              <a:defRPr/>
            </a:pPr>
            <a:endParaRPr lang="es-ES"/>
          </a:p>
        </p:txBody>
      </p:sp>
      <p:sp>
        <p:nvSpPr>
          <p:cNvPr id="5" name="4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6" name="5 - Θέση αριθμού διαφάνειας"/>
          <p:cNvSpPr>
            <a:spLocks noGrp="1"/>
          </p:cNvSpPr>
          <p:nvPr>
            <p:ph type="sldNum" sz="quarter" idx="12"/>
          </p:nvPr>
        </p:nvSpPr>
        <p:spPr/>
        <p:txBody>
          <a:bodyPr/>
          <a:lstStyle/>
          <a:p>
            <a:pPr>
              <a:defRPr/>
            </a:pPr>
            <a:fld id="{1AADAE64-DD9A-4F3E-BE14-1067C05EE682}" type="slidenum">
              <a:rPr lang="es-ES" altLang="el-GR" smtClean="0"/>
              <a:pPr>
                <a:defRPr/>
              </a:pPr>
              <a:t>‹#›</a:t>
            </a:fld>
            <a:endParaRPr lang="es-ES" alt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pPr>
              <a:defRPr/>
            </a:pPr>
            <a:endParaRPr lang="es-ES"/>
          </a:p>
        </p:txBody>
      </p:sp>
      <p:sp>
        <p:nvSpPr>
          <p:cNvPr id="5" name="4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6" name="5 - Θέση αριθμού διαφάνειας"/>
          <p:cNvSpPr>
            <a:spLocks noGrp="1"/>
          </p:cNvSpPr>
          <p:nvPr>
            <p:ph type="sldNum" sz="quarter" idx="12"/>
          </p:nvPr>
        </p:nvSpPr>
        <p:spPr/>
        <p:txBody>
          <a:bodyPr/>
          <a:lstStyle/>
          <a:p>
            <a:pPr>
              <a:defRPr/>
            </a:pPr>
            <a:fld id="{E6D140DA-4886-4369-BB60-2483B6B702CC}" type="slidenum">
              <a:rPr lang="es-ES" altLang="el-GR" smtClean="0"/>
              <a:pPr>
                <a:defRPr/>
              </a:pPr>
              <a:t>‹#›</a:t>
            </a:fld>
            <a:endParaRPr lang="es-ES" alt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pPr>
              <a:defRPr/>
            </a:pPr>
            <a:endParaRPr lang="es-ES"/>
          </a:p>
        </p:txBody>
      </p:sp>
      <p:sp>
        <p:nvSpPr>
          <p:cNvPr id="6" name="5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7" name="6 - Θέση αριθμού διαφάνειας"/>
          <p:cNvSpPr>
            <a:spLocks noGrp="1"/>
          </p:cNvSpPr>
          <p:nvPr>
            <p:ph type="sldNum" sz="quarter" idx="12"/>
          </p:nvPr>
        </p:nvSpPr>
        <p:spPr/>
        <p:txBody>
          <a:bodyPr/>
          <a:lstStyle/>
          <a:p>
            <a:pPr>
              <a:defRPr/>
            </a:pPr>
            <a:fld id="{371315DB-5AE4-43BB-A90C-2F001B25C701}" type="slidenum">
              <a:rPr lang="es-ES" altLang="el-GR" smtClean="0"/>
              <a:pPr>
                <a:defRPr/>
              </a:pPr>
              <a:t>‹#›</a:t>
            </a:fld>
            <a:endParaRPr lang="es-ES" alt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pPr>
              <a:defRPr/>
            </a:pPr>
            <a:endParaRPr lang="es-ES"/>
          </a:p>
        </p:txBody>
      </p:sp>
      <p:sp>
        <p:nvSpPr>
          <p:cNvPr id="8" name="7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9" name="8 - Θέση αριθμού διαφάνειας"/>
          <p:cNvSpPr>
            <a:spLocks noGrp="1"/>
          </p:cNvSpPr>
          <p:nvPr>
            <p:ph type="sldNum" sz="quarter" idx="12"/>
          </p:nvPr>
        </p:nvSpPr>
        <p:spPr/>
        <p:txBody>
          <a:bodyPr/>
          <a:lstStyle/>
          <a:p>
            <a:pPr>
              <a:defRPr/>
            </a:pPr>
            <a:fld id="{B9BC6999-D296-4387-B05C-4770C80C17F5}" type="slidenum">
              <a:rPr lang="es-ES" altLang="el-GR" smtClean="0"/>
              <a:pPr>
                <a:defRPr/>
              </a:pPr>
              <a:t>‹#›</a:t>
            </a:fld>
            <a:endParaRPr lang="es-ES" alt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pPr>
              <a:defRPr/>
            </a:pPr>
            <a:endParaRPr lang="es-ES"/>
          </a:p>
        </p:txBody>
      </p:sp>
      <p:sp>
        <p:nvSpPr>
          <p:cNvPr id="4" name="3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5" name="4 - Θέση αριθμού διαφάνειας"/>
          <p:cNvSpPr>
            <a:spLocks noGrp="1"/>
          </p:cNvSpPr>
          <p:nvPr>
            <p:ph type="sldNum" sz="quarter" idx="12"/>
          </p:nvPr>
        </p:nvSpPr>
        <p:spPr/>
        <p:txBody>
          <a:bodyPr/>
          <a:lstStyle/>
          <a:p>
            <a:pPr>
              <a:defRPr/>
            </a:pPr>
            <a:fld id="{9F552254-3814-40D3-9676-7E6111EFFEA0}" type="slidenum">
              <a:rPr lang="es-ES" altLang="el-GR" smtClean="0"/>
              <a:pPr>
                <a:defRPr/>
              </a:pPr>
              <a:t>‹#›</a:t>
            </a:fld>
            <a:endParaRPr lang="es-ES" alt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pPr>
              <a:defRPr/>
            </a:pPr>
            <a:endParaRPr lang="es-ES"/>
          </a:p>
        </p:txBody>
      </p:sp>
      <p:sp>
        <p:nvSpPr>
          <p:cNvPr id="3" name="2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4" name="3 - Θέση αριθμού διαφάνειας"/>
          <p:cNvSpPr>
            <a:spLocks noGrp="1"/>
          </p:cNvSpPr>
          <p:nvPr>
            <p:ph type="sldNum" sz="quarter" idx="12"/>
          </p:nvPr>
        </p:nvSpPr>
        <p:spPr/>
        <p:txBody>
          <a:bodyPr/>
          <a:lstStyle/>
          <a:p>
            <a:pPr>
              <a:defRPr/>
            </a:pPr>
            <a:fld id="{227ACB9F-8C0C-48D8-990D-F5DAE757E65F}" type="slidenum">
              <a:rPr lang="es-ES" altLang="el-GR" smtClean="0"/>
              <a:pPr>
                <a:defRPr/>
              </a:pPr>
              <a:t>‹#›</a:t>
            </a:fld>
            <a:endParaRPr lang="es-ES" alt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endParaRPr lang="es-ES"/>
          </a:p>
        </p:txBody>
      </p:sp>
      <p:sp>
        <p:nvSpPr>
          <p:cNvPr id="6" name="5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7" name="6 - Θέση αριθμού διαφάνειας"/>
          <p:cNvSpPr>
            <a:spLocks noGrp="1"/>
          </p:cNvSpPr>
          <p:nvPr>
            <p:ph type="sldNum" sz="quarter" idx="12"/>
          </p:nvPr>
        </p:nvSpPr>
        <p:spPr/>
        <p:txBody>
          <a:bodyPr/>
          <a:lstStyle/>
          <a:p>
            <a:pPr>
              <a:defRPr/>
            </a:pPr>
            <a:fld id="{9CE70EBF-B9BB-440B-A32D-6D1F4F59EB65}" type="slidenum">
              <a:rPr lang="es-ES" altLang="el-GR" smtClean="0"/>
              <a:pPr>
                <a:defRPr/>
              </a:pPr>
              <a:t>‹#›</a:t>
            </a:fld>
            <a:endParaRPr lang="es-ES" alt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endParaRPr lang="es-ES"/>
          </a:p>
        </p:txBody>
      </p:sp>
      <p:sp>
        <p:nvSpPr>
          <p:cNvPr id="6" name="5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7" name="6 - Θέση αριθμού διαφάνειας"/>
          <p:cNvSpPr>
            <a:spLocks noGrp="1"/>
          </p:cNvSpPr>
          <p:nvPr>
            <p:ph type="sldNum" sz="quarter" idx="12"/>
          </p:nvPr>
        </p:nvSpPr>
        <p:spPr/>
        <p:txBody>
          <a:bodyPr/>
          <a:lstStyle/>
          <a:p>
            <a:pPr>
              <a:defRPr/>
            </a:pPr>
            <a:fld id="{6BD3511C-74BD-49FB-A79F-481F517738BE}" type="slidenum">
              <a:rPr lang="es-ES" altLang="el-GR" smtClean="0"/>
              <a:pPr>
                <a:defRPr/>
              </a:pPr>
              <a:t>‹#›</a:t>
            </a:fld>
            <a:endParaRPr lang="es-ES" alt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s-ES"/>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l-GR" smtClean="0"/>
              <a:t>Μιχάλης Διακομιχάλης, 2013</a:t>
            </a:r>
            <a:endParaRPr lang="es-ES"/>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82C69E-1DB5-4E43-8D6C-D385C549DF13}" type="slidenum">
              <a:rPr lang="es-ES" altLang="el-GR" smtClean="0"/>
              <a:pPr>
                <a:defRPr/>
              </a:pPr>
              <a:t>‹#›</a:t>
            </a:fld>
            <a:endParaRPr lang="es-ES" altLang="el-G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171"/>
          <p:cNvSpPr>
            <a:spLocks noGrp="1" noChangeArrowheads="1"/>
          </p:cNvSpPr>
          <p:nvPr>
            <p:ph idx="1"/>
          </p:nvPr>
        </p:nvSpPr>
        <p:spPr>
          <a:xfrm>
            <a:off x="500063" y="1000125"/>
            <a:ext cx="8218487" cy="5111750"/>
          </a:xfrm>
        </p:spPr>
        <p:txBody>
          <a:bodyPr/>
          <a:lstStyle/>
          <a:p>
            <a:pPr eaLnBrk="1" hangingPunct="1">
              <a:lnSpc>
                <a:spcPct val="90000"/>
              </a:lnSpc>
              <a:buFontTx/>
              <a:buNone/>
            </a:pPr>
            <a:r>
              <a:rPr lang="el-GR" altLang="el-GR" sz="2000" b="1" dirty="0" smtClean="0"/>
              <a:t>                         </a:t>
            </a:r>
            <a:endParaRPr lang="el-GR" altLang="el-GR" sz="1800" b="1" dirty="0" smtClean="0"/>
          </a:p>
          <a:p>
            <a:pPr algn="ctr" eaLnBrk="1" hangingPunct="1">
              <a:lnSpc>
                <a:spcPct val="90000"/>
              </a:lnSpc>
              <a:buFontTx/>
              <a:buNone/>
            </a:pPr>
            <a:r>
              <a:rPr lang="el-GR" altLang="el-GR" sz="2400" b="1" dirty="0" smtClean="0"/>
              <a:t>    </a:t>
            </a:r>
            <a:r>
              <a:rPr lang="el-GR" altLang="el-GR" sz="3600" b="1" dirty="0" smtClean="0"/>
              <a:t>                                                             </a:t>
            </a:r>
            <a:endParaRPr lang="en-US" altLang="el-GR" sz="3600" b="1" dirty="0" smtClean="0"/>
          </a:p>
          <a:p>
            <a:pPr algn="ctr" eaLnBrk="1" hangingPunct="1">
              <a:lnSpc>
                <a:spcPct val="90000"/>
              </a:lnSpc>
              <a:buFontTx/>
              <a:buNone/>
            </a:pPr>
            <a:r>
              <a:rPr lang="el-GR" altLang="el-GR" b="1" dirty="0" smtClean="0"/>
              <a:t>ΞΕΝΟΔΟΧΕΙΑΚΗ ΛΟΓΙΣΤΙΚΗ</a:t>
            </a:r>
          </a:p>
          <a:p>
            <a:pPr eaLnBrk="1" hangingPunct="1">
              <a:lnSpc>
                <a:spcPct val="90000"/>
              </a:lnSpc>
              <a:buFontTx/>
              <a:buNone/>
            </a:pPr>
            <a:r>
              <a:rPr lang="el-GR" altLang="el-GR" sz="3600" b="1" dirty="0" smtClean="0"/>
              <a:t>    </a:t>
            </a:r>
            <a:endParaRPr lang="en-US" altLang="el-GR" sz="3600" b="1" dirty="0" smtClean="0"/>
          </a:p>
          <a:p>
            <a:pPr eaLnBrk="1" hangingPunct="1">
              <a:lnSpc>
                <a:spcPct val="90000"/>
              </a:lnSpc>
              <a:buFontTx/>
              <a:buNone/>
            </a:pPr>
            <a:r>
              <a:rPr lang="el-GR" altLang="el-GR" sz="3600" b="1" dirty="0" smtClean="0"/>
              <a:t>                          </a:t>
            </a:r>
            <a:endParaRPr lang="en-US" altLang="el-GR" sz="3600" b="1" dirty="0" smtClean="0"/>
          </a:p>
          <a:p>
            <a:pPr eaLnBrk="1" hangingPunct="1">
              <a:lnSpc>
                <a:spcPct val="90000"/>
              </a:lnSpc>
              <a:buFontTx/>
              <a:buNone/>
            </a:pPr>
            <a:r>
              <a:rPr lang="en-US" altLang="el-GR" sz="2000" b="1" dirty="0" smtClean="0"/>
              <a:t>B</a:t>
            </a:r>
            <a:r>
              <a:rPr lang="el-GR" altLang="el-GR" sz="2000" b="1" dirty="0" err="1" smtClean="0"/>
              <a:t>ιβλιο</a:t>
            </a:r>
            <a:r>
              <a:rPr lang="en-US" altLang="el-GR" sz="2000" b="1" dirty="0" smtClean="0"/>
              <a:t>: </a:t>
            </a:r>
            <a:r>
              <a:rPr lang="el-GR" altLang="el-GR" sz="2000" b="1" dirty="0" smtClean="0"/>
              <a:t>ΕΙΔΙΚΕΣ -ΚΛΑΔΙΚΕΣ ΛΟΓΙΣΤΙΚΕΣ </a:t>
            </a:r>
          </a:p>
          <a:p>
            <a:pPr eaLnBrk="1" hangingPunct="1">
              <a:lnSpc>
                <a:spcPct val="90000"/>
              </a:lnSpc>
              <a:buFontTx/>
              <a:buNone/>
            </a:pPr>
            <a:r>
              <a:rPr lang="el-GR" altLang="el-GR" sz="2000" b="1" dirty="0" err="1" smtClean="0"/>
              <a:t>Διακομιχάλης</a:t>
            </a:r>
            <a:r>
              <a:rPr lang="el-GR" altLang="el-GR" sz="2000" b="1" dirty="0" smtClean="0"/>
              <a:t> </a:t>
            </a:r>
            <a:r>
              <a:rPr lang="el-GR" altLang="el-GR" sz="2000" b="1" dirty="0" err="1" smtClean="0"/>
              <a:t>Μ.,Μανδηλας</a:t>
            </a:r>
            <a:r>
              <a:rPr lang="el-GR" altLang="el-GR" sz="2000" b="1" dirty="0" smtClean="0"/>
              <a:t> </a:t>
            </a:r>
            <a:r>
              <a:rPr lang="el-GR" altLang="el-GR" sz="2000" b="1" dirty="0" err="1" smtClean="0"/>
              <a:t>Α.,Κελεντζης</a:t>
            </a:r>
            <a:r>
              <a:rPr lang="el-GR" altLang="el-GR" sz="2000" b="1" dirty="0" smtClean="0"/>
              <a:t> Σ.,</a:t>
            </a:r>
          </a:p>
          <a:p>
            <a:pPr algn="ctr" eaLnBrk="1" hangingPunct="1">
              <a:lnSpc>
                <a:spcPct val="90000"/>
              </a:lnSpc>
              <a:buFontTx/>
              <a:buNone/>
            </a:pPr>
            <a:endParaRPr lang="el-GR" altLang="el-GR" sz="2800" b="1" dirty="0" smtClean="0"/>
          </a:p>
          <a:p>
            <a:pPr algn="ctr" eaLnBrk="1" hangingPunct="1">
              <a:lnSpc>
                <a:spcPct val="90000"/>
              </a:lnSpc>
              <a:buFontTx/>
              <a:buNone/>
            </a:pPr>
            <a:endParaRPr lang="el-GR" altLang="el-GR" sz="2800" b="1" dirty="0" smtClean="0"/>
          </a:p>
          <a:p>
            <a:pPr algn="ctr" eaLnBrk="1" hangingPunct="1">
              <a:lnSpc>
                <a:spcPct val="90000"/>
              </a:lnSpc>
              <a:buFontTx/>
              <a:buNone/>
            </a:pPr>
            <a:endParaRPr lang="el-GR" altLang="el-GR" sz="2400" b="1" dirty="0" smtClean="0"/>
          </a:p>
          <a:p>
            <a:pPr algn="ctr" eaLnBrk="1" hangingPunct="1">
              <a:lnSpc>
                <a:spcPct val="90000"/>
              </a:lnSpc>
              <a:buFontTx/>
              <a:buNone/>
            </a:pPr>
            <a:endParaRPr lang="el-GR" altLang="el-GR" sz="2000" b="1" dirty="0" smtClean="0"/>
          </a:p>
          <a:p>
            <a:pPr algn="ctr" eaLnBrk="1" hangingPunct="1">
              <a:lnSpc>
                <a:spcPct val="90000"/>
              </a:lnSpc>
              <a:buFontTx/>
              <a:buNone/>
            </a:pPr>
            <a:endParaRPr lang="el-GR" altLang="el-GR" sz="1600" b="1" dirty="0" smtClean="0"/>
          </a:p>
        </p:txBody>
      </p:sp>
      <p:sp>
        <p:nvSpPr>
          <p:cNvPr id="2052" name="7 - Θέση αριθμού διαφάνειας"/>
          <p:cNvSpPr>
            <a:spLocks noGrp="1"/>
          </p:cNvSpPr>
          <p:nvPr>
            <p:ph type="sldNum" sz="quarter" idx="12"/>
          </p:nvPr>
        </p:nvSpPr>
        <p:spPr>
          <a:noFill/>
        </p:spPr>
        <p:txBody>
          <a:bodyPr/>
          <a:lstStyle/>
          <a:p>
            <a:fld id="{33F544D0-D623-400F-8925-AE3E08A4B559}" type="slidenum">
              <a:rPr lang="es-ES" altLang="el-GR"/>
              <a:pPr/>
              <a:t>1</a:t>
            </a:fld>
            <a:endParaRPr lang="es-ES" altLang="el-GR"/>
          </a:p>
        </p:txBody>
      </p:sp>
      <p:sp>
        <p:nvSpPr>
          <p:cNvPr id="2051" name="Rectangle 168"/>
          <p:cNvSpPr>
            <a:spLocks noChangeArrowheads="1"/>
          </p:cNvSpPr>
          <p:nvPr/>
        </p:nvSpPr>
        <p:spPr bwMode="auto">
          <a:xfrm>
            <a:off x="468313" y="5516563"/>
            <a:ext cx="5688012" cy="647700"/>
          </a:xfrm>
          <a:prstGeom prst="rect">
            <a:avLst/>
          </a:prstGeom>
          <a:noFill/>
          <a:ln w="9525">
            <a:noFill/>
            <a:miter lim="800000"/>
            <a:headEnd/>
            <a:tailEnd/>
          </a:ln>
        </p:spPr>
        <p:txBody>
          <a:bodyPr anchor="ctr"/>
          <a:lstStyle/>
          <a:p>
            <a:pPr eaLnBrk="1" hangingPunct="1"/>
            <a:endParaRPr lang="el-GR" altLang="el-GR" sz="3200">
              <a:solidFill>
                <a:srgbClr val="000066"/>
              </a:solidFill>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a:xfrm>
            <a:off x="428625" y="-285750"/>
            <a:ext cx="8229600" cy="1143000"/>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4579" name="2 - Θέση περιεχομένου"/>
          <p:cNvSpPr>
            <a:spLocks noGrp="1"/>
          </p:cNvSpPr>
          <p:nvPr>
            <p:ph idx="1"/>
          </p:nvPr>
        </p:nvSpPr>
        <p:spPr>
          <a:xfrm>
            <a:off x="357188" y="714375"/>
            <a:ext cx="8572500" cy="4525963"/>
          </a:xfrm>
        </p:spPr>
        <p:txBody>
          <a:bodyPr>
            <a:normAutofit fontScale="85000" lnSpcReduction="20000"/>
          </a:bodyPr>
          <a:lstStyle/>
          <a:p>
            <a:r>
              <a:rPr lang="el-GR" altLang="el-GR" sz="1400" smtClean="0"/>
              <a:t>---------------------------------------------31/12/20ΧΧ----------------------------------------</a:t>
            </a:r>
          </a:p>
          <a:p>
            <a:r>
              <a:rPr lang="el-GR" altLang="el-GR" sz="1400" smtClean="0"/>
              <a:t>81. ΕΚΤΑΚΤΑ &amp; ΑΝΟΡΓΑΝΑ ΑΠΟΤΕΛΕΣΜΑΤΑ	</a:t>
            </a:r>
            <a:r>
              <a:rPr lang="en-US" altLang="el-GR" sz="1400" smtClean="0"/>
              <a:t>                              </a:t>
            </a:r>
            <a:r>
              <a:rPr lang="el-GR" altLang="el-GR" sz="1400" smtClean="0"/>
              <a:t>250.000</a:t>
            </a:r>
          </a:p>
          <a:p>
            <a:r>
              <a:rPr lang="el-GR" altLang="el-GR" sz="1400" smtClean="0"/>
              <a:t>81.02 Έκτακτες Ζημίες</a:t>
            </a:r>
          </a:p>
          <a:p>
            <a:r>
              <a:rPr lang="el-GR" altLang="el-GR" sz="1400" smtClean="0"/>
              <a:t>81.02.00 Ζημίες από εκποίηση Ακινήτων		 </a:t>
            </a:r>
          </a:p>
          <a:p>
            <a:r>
              <a:rPr lang="el-GR" altLang="el-GR" sz="1400" smtClean="0"/>
              <a:t>                      10 ΕΔΑΦΙΚΕΣ ΕΚΤΑΣΕΙΣ					250.000</a:t>
            </a:r>
          </a:p>
          <a:p>
            <a:r>
              <a:rPr lang="el-GR" altLang="el-GR" sz="1400" smtClean="0"/>
              <a:t>                      10.00 Γήπεδα - Οικόπεδα</a:t>
            </a:r>
          </a:p>
          <a:p>
            <a:r>
              <a:rPr lang="el-GR" altLang="el-GR" sz="1400" smtClean="0"/>
              <a:t>                      10.00.01 Οικόπεδα  Ζ                  		               </a:t>
            </a:r>
          </a:p>
          <a:p>
            <a:r>
              <a:rPr lang="el-GR" altLang="el-GR" sz="1400" smtClean="0"/>
              <a:t>( Ζημία από την πώληση του Οικοπέδου Ζ )</a:t>
            </a:r>
          </a:p>
          <a:p>
            <a:r>
              <a:rPr lang="el-GR" altLang="el-GR" sz="1400" smtClean="0"/>
              <a:t>-------------------------------------------------------------------------------------------------------</a:t>
            </a:r>
          </a:p>
          <a:p>
            <a:r>
              <a:rPr lang="el-GR" altLang="el-GR" sz="1400" u="sng" smtClean="0"/>
              <a:t>10 ΓΗΠΕΔΑ      ΟΙΚΟΠΕΔΑ</a:t>
            </a:r>
            <a:endParaRPr lang="el-GR" altLang="el-GR" sz="1400" smtClean="0"/>
          </a:p>
          <a:p>
            <a:r>
              <a:rPr lang="el-GR" altLang="el-GR" sz="1400" smtClean="0"/>
              <a:t>800.000            650.000</a:t>
            </a:r>
          </a:p>
          <a:p>
            <a:r>
              <a:rPr lang="el-GR" altLang="el-GR" sz="1400" smtClean="0"/>
              <a:t>   10.000           250.000 (Ζημία)</a:t>
            </a:r>
          </a:p>
          <a:p>
            <a:r>
              <a:rPr lang="el-GR" altLang="el-GR" sz="1400" smtClean="0"/>
              <a:t>   90.000</a:t>
            </a:r>
          </a:p>
          <a:p>
            <a:r>
              <a:rPr lang="el-GR" altLang="el-GR" sz="1400" smtClean="0"/>
              <a:t> </a:t>
            </a:r>
            <a:br>
              <a:rPr lang="el-GR" altLang="el-GR" sz="1400" smtClean="0"/>
            </a:br>
            <a:r>
              <a:rPr lang="el-GR" altLang="el-GR" sz="1400" smtClean="0"/>
              <a:t>16. ΑΣΩΜΑΤΕΣ ΑΚΙΝΗΤΟΠΟΙΗΣΕΙΣ&amp; ΕΞΟΔΑ ΠΟΛΥΕΤΟΥΣ ΑΠΟΣΒΕΣΗΣ</a:t>
            </a:r>
          </a:p>
          <a:p>
            <a:r>
              <a:rPr lang="el-GR" altLang="el-GR" sz="1400" u="sng" smtClean="0"/>
              <a:t>    16.14 Έξοδα Κτήσεως Ακινητοποιήσεων</a:t>
            </a:r>
            <a:endParaRPr lang="el-GR" altLang="el-GR" sz="1400" smtClean="0"/>
          </a:p>
          <a:p>
            <a:r>
              <a:rPr lang="el-GR" altLang="el-GR" sz="1400" smtClean="0"/>
              <a:t>            90.000         18.000</a:t>
            </a:r>
          </a:p>
          <a:p>
            <a:r>
              <a:rPr lang="el-GR" altLang="el-GR" sz="1400" smtClean="0"/>
              <a:t>                                72.000</a:t>
            </a:r>
          </a:p>
          <a:p>
            <a:r>
              <a:rPr lang="el-GR" altLang="el-GR" sz="1400" smtClean="0"/>
              <a:t> </a:t>
            </a:r>
            <a:r>
              <a:rPr lang="el-GR" altLang="el-GR" sz="1400" u="sng" smtClean="0"/>
              <a:t>11. ΚΤΙΡΙΑ </a:t>
            </a:r>
            <a:r>
              <a:rPr lang="el-GR" altLang="el-GR" sz="1400" smtClean="0"/>
              <a:t>(</a:t>
            </a:r>
            <a:r>
              <a:rPr lang="el-GR" altLang="el-GR" sz="1400" u="sng" smtClean="0"/>
              <a:t>11.03 Υποκείμενες σε Απόσβεση Διαμορφώσεις Γηπέδων)</a:t>
            </a:r>
            <a:endParaRPr lang="el-GR" altLang="el-GR" sz="1400" smtClean="0"/>
          </a:p>
          <a:p>
            <a:pPr>
              <a:buFontTx/>
              <a:buNone/>
            </a:pPr>
            <a:r>
              <a:rPr lang="el-GR" altLang="el-GR" sz="1400" smtClean="0"/>
              <a:t>                 20.000  	    2.000</a:t>
            </a:r>
          </a:p>
          <a:p>
            <a:r>
              <a:rPr lang="el-GR" altLang="el-GR" sz="1400" smtClean="0"/>
              <a:t>		   18.000</a:t>
            </a:r>
          </a:p>
          <a:p>
            <a:r>
              <a:rPr lang="el-GR" altLang="el-GR" sz="1400" smtClean="0"/>
              <a:t> </a:t>
            </a:r>
            <a:r>
              <a:rPr lang="el-GR" altLang="el-GR" sz="1400" u="sng" smtClean="0"/>
              <a:t>81. ΕΚΤΑΚΤΑ &amp; ΑΝΟΡΓΑΝΑ ΑΠΟΤΕΛΕΣΜΑΤΑ (81.02.00 Ζημίες από εκποίηση Ακινήτων)</a:t>
            </a:r>
            <a:endParaRPr lang="el-GR" altLang="el-GR" sz="1400" smtClean="0"/>
          </a:p>
          <a:p>
            <a:r>
              <a:rPr lang="el-GR" altLang="el-GR" sz="1400" smtClean="0"/>
              <a:t>         250.000</a:t>
            </a:r>
          </a:p>
          <a:p>
            <a:endParaRPr lang="el-GR" altLang="el-GR" sz="1400" smtClean="0"/>
          </a:p>
        </p:txBody>
      </p:sp>
      <p:sp>
        <p:nvSpPr>
          <p:cNvPr id="24580" name="4 - Θέση αριθμού διαφάνειας"/>
          <p:cNvSpPr>
            <a:spLocks noGrp="1"/>
          </p:cNvSpPr>
          <p:nvPr>
            <p:ph type="sldNum" sz="quarter" idx="12"/>
          </p:nvPr>
        </p:nvSpPr>
        <p:spPr>
          <a:noFill/>
        </p:spPr>
        <p:txBody>
          <a:bodyPr/>
          <a:lstStyle/>
          <a:p>
            <a:fld id="{EEC97885-69EE-4953-B456-9E060E84C56E}" type="slidenum">
              <a:rPr lang="es-ES" altLang="el-GR"/>
              <a:pPr/>
              <a:t>10</a:t>
            </a:fld>
            <a:endParaRPr lang="es-ES" altLang="el-GR"/>
          </a:p>
        </p:txBody>
      </p:sp>
      <p:cxnSp>
        <p:nvCxnSpPr>
          <p:cNvPr id="7" name="6 - Ευθεία γραμμή σύνδεσης"/>
          <p:cNvCxnSpPr/>
          <p:nvPr/>
        </p:nvCxnSpPr>
        <p:spPr>
          <a:xfrm rot="5400000">
            <a:off x="1357313" y="3643313"/>
            <a:ext cx="8572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 Ευθεία γραμμή σύνδεσης"/>
          <p:cNvCxnSpPr/>
          <p:nvPr/>
        </p:nvCxnSpPr>
        <p:spPr>
          <a:xfrm rot="5400000">
            <a:off x="2000250" y="5715001"/>
            <a:ext cx="428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rot="5400000">
            <a:off x="1964531" y="4964907"/>
            <a:ext cx="5000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 Ευθεία γραμμή σύνδεσης"/>
          <p:cNvCxnSpPr/>
          <p:nvPr/>
        </p:nvCxnSpPr>
        <p:spPr>
          <a:xfrm rot="5400000">
            <a:off x="1857375" y="6429376"/>
            <a:ext cx="428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1 - Τίτλος"/>
          <p:cNvSpPr>
            <a:spLocks noGrp="1"/>
          </p:cNvSpPr>
          <p:nvPr>
            <p:ph type="title"/>
          </p:nvPr>
        </p:nvSpPr>
        <p:spPr>
          <a:xfrm>
            <a:off x="500063" y="0"/>
            <a:ext cx="8229600" cy="1000125"/>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5602" name="2 - Θέση περιεχομένου"/>
          <p:cNvSpPr>
            <a:spLocks noGrp="1"/>
          </p:cNvSpPr>
          <p:nvPr>
            <p:ph idx="1"/>
          </p:nvPr>
        </p:nvSpPr>
        <p:spPr>
          <a:xfrm>
            <a:off x="500063" y="785813"/>
            <a:ext cx="8229600" cy="4525962"/>
          </a:xfrm>
        </p:spPr>
        <p:txBody>
          <a:bodyPr>
            <a:normAutofit fontScale="92500" lnSpcReduction="10000"/>
          </a:bodyPr>
          <a:lstStyle/>
          <a:p>
            <a:r>
              <a:rPr lang="el-GR" altLang="el-GR" sz="1400" b="1" u="sng" smtClean="0"/>
              <a:t>Παράδειγμα</a:t>
            </a:r>
            <a:endParaRPr lang="el-GR" altLang="el-GR" sz="1400" smtClean="0"/>
          </a:p>
          <a:p>
            <a:pPr algn="just"/>
            <a:r>
              <a:rPr lang="en-US" altLang="el-GR" sz="1400" smtClean="0"/>
              <a:t>H</a:t>
            </a:r>
            <a:r>
              <a:rPr lang="el-GR" altLang="el-GR" sz="1400" smtClean="0"/>
              <a:t> Ξενοδοχειακή επιχείρηση ΑΙΓΑΙΟ Α.Ε. αγόρασε το οικόπεδο Κ για την κατασκευή ξενοδοχείου, αξίας 450.000 €  με επιταγή ημέρας . Για συμβολαιογραφικά και φόρο μεταβίβασης πλήρωσε μετρητά 80.000 €. Ανέθεσε στην εταιρία Γενική Τεχνική την  περίφραξη του οικοπέδου που κόστισε   30.000 €, + 20% ΦΠΑ με πίστωση. Ανέθεσε στην ίδια εταιρία την ανέγερση Ξενοδοχείου και δίνει προκαταβολή 300.000 € με επιταγή ημέρας. Με την ολοκλήρωση του έργου η Γενική Τεχνική εκδίδει Τιμολόγιο όπου αναφέρονται: </a:t>
            </a:r>
          </a:p>
          <a:p>
            <a:pPr algn="just"/>
            <a:r>
              <a:rPr lang="el-GR" altLang="el-GR" sz="1400" smtClean="0"/>
              <a:t>Κόστος Κτιρίου 700.000 €.</a:t>
            </a:r>
          </a:p>
          <a:p>
            <a:pPr algn="just"/>
            <a:r>
              <a:rPr lang="el-GR" altLang="el-GR" sz="1400" smtClean="0"/>
              <a:t>Κτιριακές Εγκαταστάσεις 350.000 €.</a:t>
            </a:r>
          </a:p>
          <a:p>
            <a:pPr algn="just"/>
            <a:r>
              <a:rPr lang="el-GR" altLang="el-GR" sz="1400" smtClean="0"/>
              <a:t>Λοιπά Τεχνικά Έργα 180.000 €.</a:t>
            </a:r>
          </a:p>
          <a:p>
            <a:pPr algn="just"/>
            <a:r>
              <a:rPr lang="el-GR" altLang="el-GR" sz="1400" smtClean="0"/>
              <a:t>Για τα παραπάνω ποσά υπολογίζει + 20% ΦΠΑ. </a:t>
            </a:r>
          </a:p>
          <a:p>
            <a:pPr algn="just"/>
            <a:r>
              <a:rPr lang="el-GR" altLang="el-GR" sz="1400" smtClean="0"/>
              <a:t>Η Ξενοδοχειακή επιχείρηση αφού παρακράτησε τον Φόρο Αμοιβών Εργολάβων 2%,</a:t>
            </a:r>
          </a:p>
          <a:p>
            <a:pPr algn="just"/>
            <a:r>
              <a:rPr lang="el-GR" altLang="el-GR" sz="1400" smtClean="0"/>
              <a:t>      εξόφλησε τον λογαριασμό με επιταγή της ΑΛΦΑ ΒΑΝΚ.</a:t>
            </a:r>
          </a:p>
          <a:p>
            <a:pPr algn="just"/>
            <a:r>
              <a:rPr lang="el-GR" altLang="el-GR" sz="1400" smtClean="0"/>
              <a:t>Οι λογιστικές εγγραφές μέχρι β΄βάθμιο θα είναι:</a:t>
            </a:r>
          </a:p>
          <a:p>
            <a:r>
              <a:rPr lang="el-GR" altLang="el-GR" sz="1400" smtClean="0"/>
              <a:t> ------------------------------------------- Ημερομηνία---------------------------------------</a:t>
            </a:r>
          </a:p>
          <a:p>
            <a:r>
              <a:rPr lang="el-GR" altLang="el-GR" sz="1400" smtClean="0"/>
              <a:t>ΕΔΑΦΙΚΕΣ ΕΚΤΑΣΕΙΣ			</a:t>
            </a:r>
            <a:r>
              <a:rPr lang="en-US" altLang="el-GR" sz="1400" smtClean="0"/>
              <a:t>                       </a:t>
            </a:r>
            <a:r>
              <a:rPr lang="el-GR" altLang="el-GR" sz="1400" smtClean="0"/>
              <a:t>450.000</a:t>
            </a:r>
          </a:p>
          <a:p>
            <a:r>
              <a:rPr lang="el-GR" altLang="el-GR" sz="1400" smtClean="0"/>
              <a:t>10.00 Γήπεδα - Οικόπεδα</a:t>
            </a:r>
          </a:p>
          <a:p>
            <a:r>
              <a:rPr lang="el-GR" altLang="el-GR" sz="1400" smtClean="0"/>
              <a:t>10.00.01 Οικόπεδα  Κ         			      </a:t>
            </a:r>
          </a:p>
          <a:p>
            <a:r>
              <a:rPr lang="el-GR" altLang="el-GR" sz="1400" smtClean="0"/>
              <a:t>                     38. ΧΡΗΜΑΤΙΚΑ ΔΙΑΘΕΣΙΜΑ			</a:t>
            </a:r>
            <a:r>
              <a:rPr lang="en-US" altLang="el-GR" sz="1400" smtClean="0"/>
              <a:t>      </a:t>
            </a:r>
            <a:r>
              <a:rPr lang="el-GR" altLang="el-GR" sz="1400" smtClean="0"/>
              <a:t>450.000</a:t>
            </a:r>
          </a:p>
          <a:p>
            <a:r>
              <a:rPr lang="el-GR" altLang="el-GR" sz="1400" smtClean="0"/>
              <a:t>                     38.03 Καταθέσεις Όψεως				</a:t>
            </a:r>
          </a:p>
          <a:p>
            <a:pPr algn="ctr"/>
            <a:r>
              <a:rPr lang="el-GR" altLang="el-GR" sz="1400" smtClean="0"/>
              <a:t>(Αγορά οικοπέδου Κ  # Συμβολ. 987)</a:t>
            </a:r>
          </a:p>
          <a:p>
            <a:r>
              <a:rPr lang="el-GR" altLang="el-GR" sz="1400" smtClean="0"/>
              <a:t>------------------------------------------- Ημερομηνία----------------------------------------</a:t>
            </a:r>
          </a:p>
          <a:p>
            <a:endParaRPr lang="el-GR" altLang="el-GR" sz="1400" smtClean="0"/>
          </a:p>
        </p:txBody>
      </p:sp>
      <p:sp>
        <p:nvSpPr>
          <p:cNvPr id="4" name="3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25604" name="4 - Θέση αριθμού διαφάνειας"/>
          <p:cNvSpPr>
            <a:spLocks noGrp="1"/>
          </p:cNvSpPr>
          <p:nvPr>
            <p:ph type="sldNum" sz="quarter" idx="12"/>
          </p:nvPr>
        </p:nvSpPr>
        <p:spPr>
          <a:noFill/>
        </p:spPr>
        <p:txBody>
          <a:bodyPr/>
          <a:lstStyle/>
          <a:p>
            <a:fld id="{7EAAC910-3A6F-49B2-9FFE-A9CC0022E310}" type="slidenum">
              <a:rPr lang="es-ES" altLang="el-GR"/>
              <a:pPr/>
              <a:t>11</a:t>
            </a:fld>
            <a:endParaRPr lang="es-ES"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1 - Τίτλος"/>
          <p:cNvSpPr>
            <a:spLocks noGrp="1"/>
          </p:cNvSpPr>
          <p:nvPr>
            <p:ph type="title"/>
          </p:nvPr>
        </p:nvSpPr>
        <p:spPr>
          <a:xfrm>
            <a:off x="500063" y="0"/>
            <a:ext cx="8229600" cy="1000125"/>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6626" name="2 - Θέση περιεχομένου"/>
          <p:cNvSpPr>
            <a:spLocks noGrp="1"/>
          </p:cNvSpPr>
          <p:nvPr>
            <p:ph idx="1"/>
          </p:nvPr>
        </p:nvSpPr>
        <p:spPr>
          <a:xfrm>
            <a:off x="500063" y="785813"/>
            <a:ext cx="8229600" cy="4525962"/>
          </a:xfrm>
        </p:spPr>
        <p:txBody>
          <a:bodyPr>
            <a:normAutofit fontScale="92500" lnSpcReduction="20000"/>
          </a:bodyPr>
          <a:lstStyle/>
          <a:p>
            <a:r>
              <a:rPr lang="el-GR" altLang="el-GR" sz="1400" smtClean="0"/>
              <a:t>------------------------------------------- Ημερομηνία----------------------------------------</a:t>
            </a:r>
          </a:p>
          <a:p>
            <a:r>
              <a:rPr lang="el-GR" altLang="el-GR" sz="1400" smtClean="0"/>
              <a:t>16. ΑΣΩΜΑΤΕΣ ΑΚΙΝΗΤΟΠΟΙΗΣΕΙΣ &amp; ΕΞΟΔΑ ΠΟΛΥΕΤΟΥΣ ΑΠΟΣΒΕΣΗΣ	   80.000</a:t>
            </a:r>
          </a:p>
          <a:p>
            <a:r>
              <a:rPr lang="el-GR" altLang="el-GR" sz="1400" smtClean="0"/>
              <a:t>16.14 Έξοδα Κτήσεως Ακινητοποιήσεων		</a:t>
            </a:r>
          </a:p>
          <a:p>
            <a:r>
              <a:rPr lang="el-GR" altLang="el-GR" sz="1400" smtClean="0"/>
              <a:t>                             38. ΧΡΗΜΑΤΙΚΑ ΔΙΑΘΕΣΙΜΑ			                  80.000</a:t>
            </a:r>
          </a:p>
          <a:p>
            <a:r>
              <a:rPr lang="el-GR" altLang="el-GR" sz="1400" smtClean="0"/>
              <a:t>                             38.00 Ταμείο					        </a:t>
            </a:r>
          </a:p>
          <a:p>
            <a:r>
              <a:rPr lang="el-GR" altLang="el-GR" sz="1400" smtClean="0"/>
              <a:t>(Δαπάνη Συμβολαίου 987 &amp; Φόρος για Αγορά οικοπέδου Κ,)</a:t>
            </a:r>
          </a:p>
          <a:p>
            <a:r>
              <a:rPr lang="el-GR" altLang="el-GR" sz="1400" smtClean="0"/>
              <a:t>------------------------------------------- Ημερομηνία----------------------------------------</a:t>
            </a:r>
          </a:p>
          <a:p>
            <a:r>
              <a:rPr lang="el-GR" altLang="el-GR" sz="1400" smtClean="0"/>
              <a:t>11.ΚΤΙΡΙΑ		 			</a:t>
            </a:r>
            <a:r>
              <a:rPr lang="en-US" altLang="el-GR" sz="1400" smtClean="0"/>
              <a:t>                  </a:t>
            </a:r>
            <a:r>
              <a:rPr lang="el-GR" altLang="el-GR" sz="1400" smtClean="0"/>
              <a:t>30.000</a:t>
            </a:r>
          </a:p>
          <a:p>
            <a:r>
              <a:rPr lang="el-GR" altLang="el-GR" sz="1400" smtClean="0"/>
              <a:t>11.03 Υποκείμενες σε Απόσβεση Διαμορφώσεις Γηπέδων    			</a:t>
            </a:r>
          </a:p>
          <a:p>
            <a:r>
              <a:rPr lang="el-GR" altLang="el-GR" sz="1400" smtClean="0"/>
              <a:t>54. ΥΠΟΧΡΕΩΣΕΙΣ ΑΠΟ ΦΟΡΟΥΣ ΤΕΛΗ		 </a:t>
            </a:r>
            <a:r>
              <a:rPr lang="en-US" altLang="el-GR" sz="1400" smtClean="0"/>
              <a:t>                  </a:t>
            </a:r>
            <a:r>
              <a:rPr lang="el-GR" altLang="el-GR" sz="1400" smtClean="0"/>
              <a:t> 6.000</a:t>
            </a:r>
          </a:p>
          <a:p>
            <a:r>
              <a:rPr lang="el-GR" altLang="el-GR" sz="1400" smtClean="0"/>
              <a:t>54.00 Φόρος Προστιθέμενης Αξίας    (20%)               </a:t>
            </a:r>
          </a:p>
          <a:p>
            <a:r>
              <a:rPr lang="el-GR" altLang="el-GR" sz="1400" smtClean="0"/>
              <a:t>		50. ΠΡΟΜΗΘΕΥΤΕΣ					36.000</a:t>
            </a:r>
          </a:p>
          <a:p>
            <a:r>
              <a:rPr lang="el-GR" altLang="el-GR" sz="1400" smtClean="0"/>
              <a:t>		50.08 Προμηθευτές Παγίων Στοιχείων	</a:t>
            </a:r>
          </a:p>
          <a:p>
            <a:r>
              <a:rPr lang="el-GR" altLang="el-GR" sz="1400" smtClean="0"/>
              <a:t>                              	50.08.01 Γενική Τεχνική                                 	</a:t>
            </a:r>
          </a:p>
          <a:p>
            <a:r>
              <a:rPr lang="el-GR" altLang="el-GR" sz="1400" smtClean="0"/>
              <a:t>------------------------------------------Ημερομηνία --------------------------------------------</a:t>
            </a:r>
          </a:p>
          <a:p>
            <a:r>
              <a:rPr lang="el-GR" altLang="el-GR" sz="1400" smtClean="0"/>
              <a:t>35.ΛΟΓΑΡΙΑΣΜΟΙ  ΔΙΑΧΕΙΡΙΣΗΣ ΠΡΟΚΑΤΑΒΟΛΩΝ &amp; ΠΙΣΤΩΣΕΩΝ              300.000</a:t>
            </a:r>
          </a:p>
          <a:p>
            <a:r>
              <a:rPr lang="el-GR" altLang="el-GR" sz="1400" smtClean="0"/>
              <a:t>35.02 Λοιποί Συνεργάτες-Κατασκευαστές                   </a:t>
            </a:r>
          </a:p>
          <a:p>
            <a:r>
              <a:rPr lang="el-GR" altLang="el-GR" sz="1400" smtClean="0"/>
              <a:t>                              38. ΧΡΗΜΑΤΙΚΑ ΔΙΑΘΕΣΙΜΑ			                   300.000</a:t>
            </a:r>
          </a:p>
          <a:p>
            <a:r>
              <a:rPr lang="el-GR" altLang="el-GR" sz="1400" smtClean="0"/>
              <a:t>                              38.03 Καταθέσεις Όψεως			       </a:t>
            </a:r>
          </a:p>
          <a:p>
            <a:r>
              <a:rPr lang="el-GR" altLang="el-GR" sz="1400" smtClean="0"/>
              <a:t>( Προκαταβολή  στη Γενική Τεχνική)</a:t>
            </a:r>
          </a:p>
          <a:p>
            <a:r>
              <a:rPr lang="el-GR" altLang="el-GR" sz="1400" smtClean="0"/>
              <a:t>------------------------------------------Ημερομηνία --------------------------------------------</a:t>
            </a:r>
          </a:p>
        </p:txBody>
      </p:sp>
      <p:sp>
        <p:nvSpPr>
          <p:cNvPr id="4" name="3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26628" name="4 - Θέση αριθμού διαφάνειας"/>
          <p:cNvSpPr>
            <a:spLocks noGrp="1"/>
          </p:cNvSpPr>
          <p:nvPr>
            <p:ph type="sldNum" sz="quarter" idx="12"/>
          </p:nvPr>
        </p:nvSpPr>
        <p:spPr>
          <a:noFill/>
        </p:spPr>
        <p:txBody>
          <a:bodyPr/>
          <a:lstStyle/>
          <a:p>
            <a:fld id="{C952ACD2-05DA-45C4-ABD4-DAAEB4119508}" type="slidenum">
              <a:rPr lang="es-ES" altLang="el-GR"/>
              <a:pPr/>
              <a:t>12</a:t>
            </a:fld>
            <a:endParaRPr lang="es-ES" alt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1 - Τίτλος"/>
          <p:cNvSpPr>
            <a:spLocks noGrp="1"/>
          </p:cNvSpPr>
          <p:nvPr>
            <p:ph type="title"/>
          </p:nvPr>
        </p:nvSpPr>
        <p:spPr>
          <a:xfrm>
            <a:off x="500063" y="0"/>
            <a:ext cx="8229600" cy="1000125"/>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7650" name="2 - Θέση περιεχομένου"/>
          <p:cNvSpPr>
            <a:spLocks noGrp="1"/>
          </p:cNvSpPr>
          <p:nvPr>
            <p:ph idx="1"/>
          </p:nvPr>
        </p:nvSpPr>
        <p:spPr>
          <a:xfrm>
            <a:off x="500063" y="785813"/>
            <a:ext cx="8229600" cy="4525962"/>
          </a:xfrm>
        </p:spPr>
        <p:txBody>
          <a:bodyPr/>
          <a:lstStyle/>
          <a:p>
            <a:r>
              <a:rPr lang="el-GR" altLang="el-GR" sz="1400" smtClean="0"/>
              <a:t>------------------------------------------- Ημερομηνία----------------------------------------</a:t>
            </a:r>
          </a:p>
          <a:p>
            <a:r>
              <a:rPr lang="el-GR" altLang="el-GR" sz="1400" smtClean="0"/>
              <a:t>11.ΚΤΙΡΙΑ – ΕΓΚΑΤΑΣΤΑΣΕΙΣ ΚΤΙΡΙΩΝ - ΤΕΧΝΙΚΑ ΕΡΓΑ         </a:t>
            </a:r>
            <a:r>
              <a:rPr lang="en-US" altLang="el-GR" sz="1400" smtClean="0"/>
              <a:t>        </a:t>
            </a:r>
            <a:r>
              <a:rPr lang="el-GR" altLang="el-GR" sz="1400" smtClean="0"/>
              <a:t> 1.230.000</a:t>
            </a:r>
          </a:p>
          <a:p>
            <a:r>
              <a:rPr lang="el-GR" altLang="el-GR" sz="1400" smtClean="0"/>
              <a:t>11.00.00 Κτίρια                                700.000</a:t>
            </a:r>
          </a:p>
          <a:p>
            <a:r>
              <a:rPr lang="el-GR" altLang="el-GR" sz="1400" smtClean="0"/>
              <a:t>11.00.01 Εγκαταστάσεις Κτιρίων    350.000 </a:t>
            </a:r>
          </a:p>
          <a:p>
            <a:r>
              <a:rPr lang="el-GR" altLang="el-GR" sz="1400" smtClean="0"/>
              <a:t>11.02      Τεχνικά Έργα                   </a:t>
            </a:r>
            <a:r>
              <a:rPr lang="el-GR" altLang="el-GR" sz="1400" u="sng" smtClean="0"/>
              <a:t>180.000</a:t>
            </a:r>
            <a:endParaRPr lang="el-GR" altLang="el-GR" sz="1400" smtClean="0"/>
          </a:p>
          <a:p>
            <a:r>
              <a:rPr lang="el-GR" altLang="el-GR" sz="1400" smtClean="0"/>
              <a:t>54 ΥΠΟΧΡΕΩΣΕΙΣ ΑΠΟ ΦΟΡΟΥΣ-ΤΕΛΗ			  </a:t>
            </a:r>
            <a:r>
              <a:rPr lang="en-US" altLang="el-GR" sz="1400" smtClean="0"/>
              <a:t>       </a:t>
            </a:r>
            <a:r>
              <a:rPr lang="el-GR" altLang="el-GR" sz="1400" smtClean="0"/>
              <a:t>246.000    </a:t>
            </a:r>
          </a:p>
          <a:p>
            <a:r>
              <a:rPr lang="el-GR" altLang="el-GR" sz="1400" smtClean="0"/>
              <a:t>54.00 Φόρος Προστιθέμενης Αξίας</a:t>
            </a:r>
          </a:p>
          <a:p>
            <a:r>
              <a:rPr lang="el-GR" altLang="el-GR" sz="1400" smtClean="0"/>
              <a:t>54.00.00  Φ.Π.Α. Συντ/τής  20%                                                          </a:t>
            </a:r>
          </a:p>
          <a:p>
            <a:r>
              <a:rPr lang="el-GR" altLang="el-GR" sz="1400" smtClean="0"/>
              <a:t>               35.ΛΟΓΑΡΙΑΣΜΟΙ  ΔΙΑΧΕΙΡΙΣΗΣ ΠΡΟΚΑΤΑΒΟΛΩΝ &amp; ΠΙΣΤΩΣΕΩΝ         300.000</a:t>
            </a:r>
          </a:p>
          <a:p>
            <a:r>
              <a:rPr lang="el-GR" altLang="el-GR" sz="1400" smtClean="0"/>
              <a:t>               35.02 Λοιποί Συνεργάτες-Κατασκευαστές                       </a:t>
            </a:r>
          </a:p>
          <a:p>
            <a:r>
              <a:rPr lang="el-GR" altLang="el-GR" sz="1400" smtClean="0"/>
              <a:t>               38. ΧΡΗΜΑΤΙΚΑ ΔΙΑΘΕΣΙΜΑ			                          1.151.400</a:t>
            </a:r>
          </a:p>
          <a:p>
            <a:r>
              <a:rPr lang="el-GR" altLang="el-GR" sz="1400" smtClean="0"/>
              <a:t>               38.03 Καταθ. Όψεως			                       </a:t>
            </a:r>
          </a:p>
          <a:p>
            <a:r>
              <a:rPr lang="el-GR" altLang="el-GR" sz="1400" smtClean="0"/>
              <a:t>               38.03.04 </a:t>
            </a:r>
            <a:r>
              <a:rPr lang="en-US" altLang="el-GR" sz="1400" smtClean="0"/>
              <a:t>ALFA BANK</a:t>
            </a:r>
            <a:r>
              <a:rPr lang="el-GR" altLang="el-GR" sz="1400" smtClean="0"/>
              <a:t>                                             </a:t>
            </a:r>
          </a:p>
          <a:p>
            <a:r>
              <a:rPr lang="el-GR" altLang="el-GR" sz="1400" smtClean="0"/>
              <a:t>               54 ΥΠΟΧΡΕΩΣΕΙΣ ΑΠΟ ΦΟΡΟΥΣ-ΤΕΛΗ			            24.600</a:t>
            </a:r>
          </a:p>
          <a:p>
            <a:r>
              <a:rPr lang="el-GR" altLang="el-GR" sz="1400" smtClean="0"/>
              <a:t>               54.09.12 Φόρος Αμοιβών Εργολάβων (2%)                  </a:t>
            </a:r>
          </a:p>
          <a:p>
            <a:pPr algn="ctr"/>
            <a:r>
              <a:rPr lang="el-GR" altLang="el-GR" sz="1400" smtClean="0"/>
              <a:t>(Λήψη Τιμολ. # … &amp; Εξόφληση οφειλής)</a:t>
            </a:r>
          </a:p>
          <a:p>
            <a:r>
              <a:rPr lang="el-GR" altLang="el-GR" sz="1400" smtClean="0"/>
              <a:t>-------------------------------------------------------------------------------------------------------</a:t>
            </a:r>
          </a:p>
        </p:txBody>
      </p:sp>
      <p:sp>
        <p:nvSpPr>
          <p:cNvPr id="4" name="3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27652" name="4 - Θέση αριθμού διαφάνειας"/>
          <p:cNvSpPr>
            <a:spLocks noGrp="1"/>
          </p:cNvSpPr>
          <p:nvPr>
            <p:ph type="sldNum" sz="quarter" idx="12"/>
          </p:nvPr>
        </p:nvSpPr>
        <p:spPr>
          <a:noFill/>
        </p:spPr>
        <p:txBody>
          <a:bodyPr/>
          <a:lstStyle/>
          <a:p>
            <a:fld id="{82B22E11-B434-494D-BDB8-28846BDBD770}" type="slidenum">
              <a:rPr lang="es-ES" altLang="el-GR"/>
              <a:pPr/>
              <a:t>13</a:t>
            </a:fld>
            <a:endParaRPr lang="es-ES" alt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1 - Τίτλος"/>
          <p:cNvSpPr>
            <a:spLocks noGrp="1"/>
          </p:cNvSpPr>
          <p:nvPr>
            <p:ph type="title"/>
          </p:nvPr>
        </p:nvSpPr>
        <p:spPr>
          <a:xfrm>
            <a:off x="500063" y="0"/>
            <a:ext cx="8229600" cy="1000125"/>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8674" name="2 - Θέση περιεχομένου"/>
          <p:cNvSpPr>
            <a:spLocks noGrp="1"/>
          </p:cNvSpPr>
          <p:nvPr>
            <p:ph idx="1"/>
          </p:nvPr>
        </p:nvSpPr>
        <p:spPr>
          <a:xfrm>
            <a:off x="500063" y="785813"/>
            <a:ext cx="8229600" cy="4525962"/>
          </a:xfrm>
        </p:spPr>
        <p:txBody>
          <a:bodyPr>
            <a:normAutofit lnSpcReduction="10000"/>
          </a:bodyPr>
          <a:lstStyle/>
          <a:p>
            <a:r>
              <a:rPr lang="el-GR" altLang="el-GR" sz="1400" b="1" u="sng" smtClean="0"/>
              <a:t>Παράδειγμα</a:t>
            </a:r>
            <a:endParaRPr lang="el-GR" altLang="el-GR" sz="1400" smtClean="0"/>
          </a:p>
          <a:p>
            <a:r>
              <a:rPr lang="el-GR" altLang="el-GR" sz="1400" smtClean="0"/>
              <a:t>Η  Ξενοδοχειακή επιχείρηση ΖΕΦΥΡΟΣ αγόρασε μετρητοίς ένα μεταχειρισμένο Φορτηγό αξίας 15.000 € στο οποίο έβαλε καινούργια μηχανή αξίας 5.000 € και λάστιχα αξίας 2.000 € από τη μάντρα AUTOSALES. Πήρε το Τιμολόγιο # 26 στο οποίο αναφέρεται η επιβάρυνση με 20% Φ.Π.Α. για όλα τα παραπάνω είδη. </a:t>
            </a:r>
          </a:p>
          <a:p>
            <a:r>
              <a:rPr lang="el-GR" altLang="el-GR" sz="1400" smtClean="0"/>
              <a:t>Οι εγγραφή για τις παραπάνω συναλλαγές θα είναι:</a:t>
            </a:r>
          </a:p>
          <a:p>
            <a:r>
              <a:rPr lang="el-GR" altLang="el-GR" sz="1400" smtClean="0"/>
              <a:t> </a:t>
            </a:r>
          </a:p>
          <a:p>
            <a:r>
              <a:rPr lang="el-GR" altLang="el-GR" sz="1400" smtClean="0"/>
              <a:t>-------------------------------------------ημερομηνία----------------------------------------------</a:t>
            </a:r>
          </a:p>
          <a:p>
            <a:r>
              <a:rPr lang="el-GR" altLang="el-GR" sz="1400" smtClean="0"/>
              <a:t>13.ΜΕΤΑΦΟΡΙΚΑ ΜΕΣΑ				15.000</a:t>
            </a:r>
          </a:p>
          <a:p>
            <a:r>
              <a:rPr lang="el-GR" altLang="el-GR" sz="1400" smtClean="0"/>
              <a:t>13.00 Αυτοκίνητα – Λεωφορεία	                    </a:t>
            </a:r>
          </a:p>
          <a:p>
            <a:r>
              <a:rPr lang="el-GR" altLang="el-GR" sz="1400" smtClean="0"/>
              <a:t>13.ΜΕΤΑΦΟΡΙΚΑ ΜΕΣΑ				  5.000</a:t>
            </a:r>
          </a:p>
          <a:p>
            <a:r>
              <a:rPr lang="el-GR" altLang="el-GR" sz="1400" smtClean="0"/>
              <a:t>13.00 Αυτοκίνητα – Λεωφορεία	                       </a:t>
            </a:r>
          </a:p>
          <a:p>
            <a:r>
              <a:rPr lang="el-GR" altLang="el-GR" sz="1400" smtClean="0"/>
              <a:t>62. ΠΑΡΟΧΕΣ ΤΡΙΤΩΝ				  2.000</a:t>
            </a:r>
          </a:p>
          <a:p>
            <a:r>
              <a:rPr lang="el-GR" altLang="el-GR" sz="1400" smtClean="0"/>
              <a:t>62.07 Επισκευές – Συντηρήσεις		           </a:t>
            </a:r>
          </a:p>
          <a:p>
            <a:r>
              <a:rPr lang="el-GR" altLang="el-GR" sz="1400" smtClean="0"/>
              <a:t>54 ΥΠΟΧΡΕΩΣΕΙΣ ΑΠΟ ΦΟΡΟΥΣ – ΤΕΛΗ	  </a:t>
            </a:r>
            <a:r>
              <a:rPr lang="en-US" altLang="el-GR" sz="1400" smtClean="0"/>
              <a:t>                   </a:t>
            </a:r>
            <a:r>
              <a:rPr lang="el-GR" altLang="el-GR" sz="1400" smtClean="0"/>
              <a:t>4.400</a:t>
            </a:r>
          </a:p>
          <a:p>
            <a:r>
              <a:rPr lang="el-GR" altLang="el-GR" sz="1400" smtClean="0"/>
              <a:t>54.00 Φόρος Προστιθέμενης Αξίας			</a:t>
            </a:r>
          </a:p>
          <a:p>
            <a:r>
              <a:rPr lang="en-US" altLang="el-GR" sz="1400" smtClean="0"/>
              <a:t>                               </a:t>
            </a:r>
            <a:r>
              <a:rPr lang="el-GR" altLang="el-GR" sz="1400" smtClean="0"/>
              <a:t>38 ΧΡΗΜΑΤΙΚΑ ΔΙΑΘΕΣΙΜΑ			26.400</a:t>
            </a:r>
          </a:p>
          <a:p>
            <a:r>
              <a:rPr lang="el-GR" altLang="el-GR" sz="1400" smtClean="0"/>
              <a:t>		38.00 Ταμείο					             </a:t>
            </a:r>
          </a:p>
          <a:p>
            <a:r>
              <a:rPr lang="el-GR" altLang="el-GR" sz="1400" smtClean="0"/>
              <a:t>(Αγορά Αυτοκινήτου, αντικατάσταση μηχανής, ελαστικών μετρητοίς, από την </a:t>
            </a:r>
            <a:r>
              <a:rPr lang="en-US" altLang="el-GR" sz="1400" smtClean="0"/>
              <a:t>AUTOSALES</a:t>
            </a:r>
            <a:r>
              <a:rPr lang="el-GR" altLang="el-GR" sz="1400" smtClean="0"/>
              <a:t> Τιμολ.#26)</a:t>
            </a:r>
          </a:p>
          <a:p>
            <a:pPr>
              <a:buFontTx/>
              <a:buNone/>
            </a:pPr>
            <a:endParaRPr lang="el-GR" altLang="el-GR" sz="1400" smtClean="0"/>
          </a:p>
        </p:txBody>
      </p:sp>
      <p:sp>
        <p:nvSpPr>
          <p:cNvPr id="4" name="3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28676" name="4 - Θέση αριθμού διαφάνειας"/>
          <p:cNvSpPr>
            <a:spLocks noGrp="1"/>
          </p:cNvSpPr>
          <p:nvPr>
            <p:ph type="sldNum" sz="quarter" idx="12"/>
          </p:nvPr>
        </p:nvSpPr>
        <p:spPr>
          <a:noFill/>
        </p:spPr>
        <p:txBody>
          <a:bodyPr/>
          <a:lstStyle/>
          <a:p>
            <a:fld id="{5DE3E7D6-01D6-4C2A-81E2-5477A6ADD64E}" type="slidenum">
              <a:rPr lang="es-ES" altLang="el-GR"/>
              <a:pPr/>
              <a:t>14</a:t>
            </a:fld>
            <a:endParaRPr lang="es-ES" alt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1 - Τίτλος"/>
          <p:cNvSpPr>
            <a:spLocks noGrp="1"/>
          </p:cNvSpPr>
          <p:nvPr>
            <p:ph type="title"/>
          </p:nvPr>
        </p:nvSpPr>
        <p:spPr>
          <a:xfrm>
            <a:off x="500063" y="0"/>
            <a:ext cx="8229600" cy="1143000"/>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9698" name="2 - Θέση περιεχομένου"/>
          <p:cNvSpPr>
            <a:spLocks noGrp="1"/>
          </p:cNvSpPr>
          <p:nvPr>
            <p:ph idx="1"/>
          </p:nvPr>
        </p:nvSpPr>
        <p:spPr>
          <a:xfrm>
            <a:off x="500063" y="1071563"/>
            <a:ext cx="8229600" cy="4525962"/>
          </a:xfrm>
        </p:spPr>
        <p:txBody>
          <a:bodyPr>
            <a:normAutofit fontScale="92500" lnSpcReduction="10000"/>
          </a:bodyPr>
          <a:lstStyle/>
          <a:p>
            <a:r>
              <a:rPr lang="el-GR" altLang="el-GR" sz="1400" b="1" u="sng" smtClean="0"/>
              <a:t>Παράδειγμα</a:t>
            </a:r>
            <a:endParaRPr lang="el-GR" altLang="el-GR" sz="1400" smtClean="0"/>
          </a:p>
          <a:p>
            <a:r>
              <a:rPr lang="el-GR" altLang="el-GR" sz="1400" smtClean="0"/>
              <a:t>Η Ξενοδοχειακή επιχείρηση ΦΛΟΙΣΒΟΣ αγόρασε από την ΠΡΟΜΗΘΕΥΤΙΚΗ ΕΠΕ  50 Τ.</a:t>
            </a:r>
            <a:r>
              <a:rPr lang="en-US" altLang="el-GR" sz="1400" smtClean="0"/>
              <a:t>V</a:t>
            </a:r>
            <a:r>
              <a:rPr lang="el-GR" altLang="el-GR" sz="1400" smtClean="0"/>
              <a:t>. για να τις τοποθετήσει στα δωμάτια του Ξενοδοχείου, αξίας 600 €  συν 20% Φ.Π.Α., και 50 ψυγεία αξίας 450 € το ένα, συν 20% Φ.Π.Α. Επίσης αγόρασε ένα επαγγελματικό Πλυντήριο-Στεγνωτήριο αξίας 8.000 € συν 20% Φ.Π.Α. Πήρε για όλα τα προϊόντα που αγόρασε το Τιμολόγιο # 8, επί Πιστώσει, το οποίο εξόφλησε αργότερα με επιταγή της ΕΜΠΟΡΙΚΗΣ Τράπεζας.  Οι Λογιστικές εγγραφές μέχρι Β’βάθμιο έχουν ως εξής:</a:t>
            </a:r>
          </a:p>
          <a:p>
            <a:r>
              <a:rPr lang="el-GR" altLang="el-GR" sz="1400" smtClean="0"/>
              <a:t> -------------------------------------------ημερομηνία ---------------------------------------------</a:t>
            </a:r>
          </a:p>
          <a:p>
            <a:r>
              <a:rPr lang="el-GR" altLang="el-GR" sz="1400" smtClean="0"/>
              <a:t>14.ΕΠΙΠΛΑ ΕΞΟΠΛΙΣΜΟΣ  				52.500</a:t>
            </a:r>
          </a:p>
          <a:p>
            <a:r>
              <a:rPr lang="el-GR" altLang="el-GR" sz="1400" smtClean="0"/>
              <a:t>14.17 Εξοπλισμός Δωματίων </a:t>
            </a:r>
          </a:p>
          <a:p>
            <a:r>
              <a:rPr lang="el-GR" altLang="el-GR" sz="1400" smtClean="0"/>
              <a:t>	(50 Τηλεοράσεις)                               30.000</a:t>
            </a:r>
          </a:p>
          <a:p>
            <a:r>
              <a:rPr lang="el-GR" altLang="el-GR" sz="1400" smtClean="0"/>
              <a:t>	(50 Ψυγεία)                                        </a:t>
            </a:r>
            <a:r>
              <a:rPr lang="el-GR" altLang="el-GR" sz="1400" u="sng" smtClean="0"/>
              <a:t>22.500</a:t>
            </a:r>
            <a:endParaRPr lang="el-GR" altLang="el-GR" sz="1400" smtClean="0"/>
          </a:p>
          <a:p>
            <a:r>
              <a:rPr lang="el-GR" altLang="el-GR" sz="1400" smtClean="0"/>
              <a:t>12. ΜΗΧΑΝΗΜΑΤΑ ΕΞΟΠΛΙΣΜΟΣ                              	  8.000</a:t>
            </a:r>
          </a:p>
          <a:p>
            <a:r>
              <a:rPr lang="el-GR" altLang="el-GR" sz="1400" smtClean="0"/>
              <a:t>12.00 Μηχανήματα</a:t>
            </a:r>
          </a:p>
          <a:p>
            <a:r>
              <a:rPr lang="el-GR" altLang="el-GR" sz="1400" smtClean="0"/>
              <a:t>	( Πλυντήριο-Στεγνωτήριο)	    </a:t>
            </a:r>
            <a:r>
              <a:rPr lang="el-GR" altLang="el-GR" sz="1400" u="sng" smtClean="0"/>
              <a:t>8.000</a:t>
            </a:r>
            <a:endParaRPr lang="el-GR" altLang="el-GR" sz="1400" smtClean="0"/>
          </a:p>
          <a:p>
            <a:r>
              <a:rPr lang="el-GR" altLang="el-GR" sz="1400" smtClean="0"/>
              <a:t> 54 ΥΠΟΧΡΕΩΣΕΙΣ ΑΠΟ ΦΟΡΟΥΣ-ΤΕΛΗ		12.100    </a:t>
            </a:r>
          </a:p>
          <a:p>
            <a:r>
              <a:rPr lang="el-GR" altLang="el-GR" sz="1400" smtClean="0"/>
              <a:t>54.00 Φόρος Προστιθέμενης Αξίας</a:t>
            </a:r>
          </a:p>
          <a:p>
            <a:r>
              <a:rPr lang="el-GR" altLang="el-GR" sz="1400" smtClean="0"/>
              <a:t>54.00.00  Φ.Π.Α. Συντ/τής  20%                                       </a:t>
            </a:r>
          </a:p>
          <a:p>
            <a:r>
              <a:rPr lang="el-GR" altLang="el-GR" sz="1400" smtClean="0"/>
              <a:t>                               50. ΠΡΟΜΗΘΕΥΤΕΣ			  	        72.600</a:t>
            </a:r>
          </a:p>
          <a:p>
            <a:r>
              <a:rPr lang="el-GR" altLang="el-GR" sz="1400" smtClean="0"/>
              <a:t>                               50.00 Προμηθευτές Εσωτερικού                            </a:t>
            </a:r>
          </a:p>
          <a:p>
            <a:r>
              <a:rPr lang="el-GR" altLang="el-GR" sz="1400" smtClean="0"/>
              <a:t>                               50. 00.03 ΠΡΟΜΗΘΕΥΤΙΚΗ  ΕΠΕ                    </a:t>
            </a:r>
          </a:p>
          <a:p>
            <a:r>
              <a:rPr lang="el-GR" altLang="el-GR" sz="1400" smtClean="0"/>
              <a:t>(Αγορά &amp; Παραλαβή Εξοπλισμού, Εταιρία ΠΡΟΜΗΘΕΥΤΙΚΗ ΕΠΕ Τιμολ.# 6)</a:t>
            </a:r>
          </a:p>
        </p:txBody>
      </p:sp>
      <p:sp>
        <p:nvSpPr>
          <p:cNvPr id="29699" name="4 - Θέση αριθμού διαφάνειας"/>
          <p:cNvSpPr>
            <a:spLocks noGrp="1"/>
          </p:cNvSpPr>
          <p:nvPr>
            <p:ph type="sldNum" sz="quarter" idx="12"/>
          </p:nvPr>
        </p:nvSpPr>
        <p:spPr>
          <a:noFill/>
        </p:spPr>
        <p:txBody>
          <a:bodyPr/>
          <a:lstStyle/>
          <a:p>
            <a:fld id="{8AF92830-C5E1-4085-B813-9BB7BFCFD6A1}" type="slidenum">
              <a:rPr lang="es-ES" altLang="el-GR"/>
              <a:pPr/>
              <a:t>15</a:t>
            </a:fld>
            <a:endParaRPr lang="es-ES" alt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1 - Τίτλος"/>
          <p:cNvSpPr>
            <a:spLocks noGrp="1"/>
          </p:cNvSpPr>
          <p:nvPr>
            <p:ph type="title"/>
          </p:nvPr>
        </p:nvSpPr>
        <p:spPr>
          <a:xfrm>
            <a:off x="500063" y="0"/>
            <a:ext cx="8229600" cy="1143000"/>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30722" name="2 - Θέση περιεχομένου"/>
          <p:cNvSpPr>
            <a:spLocks noGrp="1"/>
          </p:cNvSpPr>
          <p:nvPr>
            <p:ph idx="1"/>
          </p:nvPr>
        </p:nvSpPr>
        <p:spPr>
          <a:xfrm>
            <a:off x="500063" y="1071563"/>
            <a:ext cx="8229600" cy="4525962"/>
          </a:xfrm>
        </p:spPr>
        <p:txBody>
          <a:bodyPr/>
          <a:lstStyle/>
          <a:p>
            <a:r>
              <a:rPr lang="el-GR" altLang="el-GR" sz="1400" smtClean="0"/>
              <a:t>-------------------------------------------ημερομηνία ---------------------------------------------</a:t>
            </a:r>
          </a:p>
          <a:p>
            <a:r>
              <a:rPr lang="el-GR" altLang="el-GR" sz="1400" smtClean="0"/>
              <a:t>50. ΠΡΟΜΗΘΕΥΤΕΣ			                   72.600</a:t>
            </a:r>
          </a:p>
          <a:p>
            <a:r>
              <a:rPr lang="el-GR" altLang="el-GR" sz="1400" smtClean="0"/>
              <a:t>50.00 Προμηθευτές Εσωτερικού                                        </a:t>
            </a:r>
          </a:p>
          <a:p>
            <a:r>
              <a:rPr lang="el-GR" altLang="el-GR" sz="1400" smtClean="0"/>
              <a:t>                                38. ΧΡΗΜΑΤΙΚΑ ΔΙΑΘΕΣΙΜΑ			  72.600       </a:t>
            </a:r>
          </a:p>
          <a:p>
            <a:r>
              <a:rPr lang="el-GR" altLang="el-GR" sz="1400" smtClean="0"/>
              <a:t>                                 38.03 Καταθ. Όψεως			                       </a:t>
            </a:r>
          </a:p>
          <a:p>
            <a:r>
              <a:rPr lang="el-GR" altLang="el-GR" sz="1400" smtClean="0"/>
              <a:t>                                 38.03.07 ΕΜΠΟΡΙΚΗ Τράπεζα			 </a:t>
            </a:r>
          </a:p>
          <a:p>
            <a:r>
              <a:rPr lang="el-GR" altLang="el-GR" sz="1400" smtClean="0"/>
              <a:t>(Εξόφληση του Προμηθευτή ΠΡΟΜΗΘΕΥΤΙΚΗ ΕΠΕ )</a:t>
            </a:r>
          </a:p>
          <a:p>
            <a:r>
              <a:rPr lang="el-GR" altLang="el-GR" sz="1400" smtClean="0"/>
              <a:t>-------------------------------------------------------------------------------------------------------</a:t>
            </a:r>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30724" name="4 - Θέση αριθμού διαφάνειας"/>
          <p:cNvSpPr>
            <a:spLocks noGrp="1"/>
          </p:cNvSpPr>
          <p:nvPr>
            <p:ph type="sldNum" sz="quarter" idx="12"/>
          </p:nvPr>
        </p:nvSpPr>
        <p:spPr>
          <a:noFill/>
        </p:spPr>
        <p:txBody>
          <a:bodyPr/>
          <a:lstStyle/>
          <a:p>
            <a:fld id="{871DE5B1-A83C-4BFF-991F-F05320BAF686}" type="slidenum">
              <a:rPr lang="es-ES" altLang="el-GR"/>
              <a:pPr/>
              <a:t>16</a:t>
            </a:fld>
            <a:endParaRPr lang="es-ES" alt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1 - Τίτλος"/>
          <p:cNvSpPr>
            <a:spLocks noGrp="1"/>
          </p:cNvSpPr>
          <p:nvPr>
            <p:ph type="title"/>
          </p:nvPr>
        </p:nvSpPr>
        <p:spPr>
          <a:xfrm>
            <a:off x="500063" y="0"/>
            <a:ext cx="8229600" cy="1143000"/>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31746" name="2 - Θέση περιεχομένου"/>
          <p:cNvSpPr>
            <a:spLocks noGrp="1"/>
          </p:cNvSpPr>
          <p:nvPr>
            <p:ph idx="1"/>
          </p:nvPr>
        </p:nvSpPr>
        <p:spPr>
          <a:xfrm>
            <a:off x="500063" y="1071563"/>
            <a:ext cx="8229600" cy="4525962"/>
          </a:xfrm>
        </p:spPr>
        <p:txBody>
          <a:bodyPr/>
          <a:lstStyle/>
          <a:p>
            <a:endParaRPr lang="el-GR" altLang="el-GR" sz="1400" b="1" u="sng" smtClean="0"/>
          </a:p>
          <a:p>
            <a:r>
              <a:rPr lang="el-GR" altLang="el-GR" sz="1400" b="1" u="sng" smtClean="0"/>
              <a:t>Παράδειγμα</a:t>
            </a:r>
            <a:endParaRPr lang="el-GR" altLang="el-GR" sz="1400" smtClean="0"/>
          </a:p>
          <a:p>
            <a:r>
              <a:rPr lang="el-GR" altLang="el-GR" sz="1400" smtClean="0"/>
              <a:t>   Η ξενοδοχειακή επιχείρηση πραγματοποιεί στις 10/2/ΧΧ αγορά προγραμμάτων Η/Υ ποσού 12.000€ πλέον ΦΠΑ 20% από το προμηθευτή της. Η εγγραφή στα βιβλία της εταιρείας θα είναι:</a:t>
            </a:r>
          </a:p>
          <a:p>
            <a:pPr>
              <a:buFontTx/>
              <a:buNone/>
            </a:pPr>
            <a:endParaRPr lang="el-GR" altLang="el-GR" sz="1400" smtClean="0"/>
          </a:p>
          <a:p>
            <a:pPr>
              <a:buFontTx/>
              <a:buNone/>
            </a:pPr>
            <a:r>
              <a:rPr lang="el-GR" altLang="el-GR" sz="1400" smtClean="0"/>
              <a:t>----------------------------------------------------------10/2/ΧΧ--------------------------------------------------------</a:t>
            </a:r>
          </a:p>
          <a:p>
            <a:r>
              <a:rPr lang="el-GR" altLang="el-GR" sz="1400" smtClean="0"/>
              <a:t>16 ΑΣΩΜΑΤΕΣ ΑΚΙΝΗΤΟΠΟΙΗΣΕΙΣ ΚΑΙ </a:t>
            </a:r>
          </a:p>
          <a:p>
            <a:r>
              <a:rPr lang="el-GR" altLang="el-GR" sz="1400" smtClean="0"/>
              <a:t>ΕΞΟΔΑ ΠΟΛΥΕΤΟΥΣ ΑΠΟΣΒΕΣΗΣ			12.000</a:t>
            </a:r>
          </a:p>
          <a:p>
            <a:r>
              <a:rPr lang="el-GR" altLang="el-GR" sz="1400" smtClean="0"/>
              <a:t>16.17 Έξοδα αναδιοργάνωσης </a:t>
            </a:r>
          </a:p>
          <a:p>
            <a:r>
              <a:rPr lang="el-GR" altLang="el-GR" sz="1400" smtClean="0"/>
              <a:t>16.17.00 Λογισμικά προγράμματα Η/Υ</a:t>
            </a:r>
          </a:p>
          <a:p>
            <a:r>
              <a:rPr lang="el-GR" altLang="el-GR" sz="1400" smtClean="0"/>
              <a:t>54 ΥΠΟΧΡΕΩΣΕΙΣ ΑΠΟ ΦΟΡΟΥΣ – ΤΕΛΗ		  2.400</a:t>
            </a:r>
          </a:p>
          <a:p>
            <a:r>
              <a:rPr lang="el-GR" altLang="el-GR" sz="1400" smtClean="0"/>
              <a:t>54.00 Φόρος προστιθέμενης αξίας </a:t>
            </a:r>
          </a:p>
          <a:p>
            <a:r>
              <a:rPr lang="el-GR" altLang="el-GR" sz="1400" smtClean="0"/>
              <a:t>    		 50 ΠΡΟΜΗΘΕΥΤΕΣ			                   14.400</a:t>
            </a:r>
          </a:p>
          <a:p>
            <a:r>
              <a:rPr lang="el-GR" altLang="el-GR" sz="1400" smtClean="0"/>
              <a:t>     		50.00 Προμηθευτές εσωτερικού </a:t>
            </a:r>
          </a:p>
          <a:p>
            <a:pPr>
              <a:buFontTx/>
              <a:buNone/>
            </a:pPr>
            <a:endParaRPr lang="el-GR" altLang="el-GR" sz="1400"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31748" name="4 - Θέση αριθμού διαφάνειας"/>
          <p:cNvSpPr>
            <a:spLocks noGrp="1"/>
          </p:cNvSpPr>
          <p:nvPr>
            <p:ph type="sldNum" sz="quarter" idx="12"/>
          </p:nvPr>
        </p:nvSpPr>
        <p:spPr>
          <a:noFill/>
        </p:spPr>
        <p:txBody>
          <a:bodyPr/>
          <a:lstStyle/>
          <a:p>
            <a:fld id="{0CD3E963-655E-49B6-9526-D6453CC68CE2}" type="slidenum">
              <a:rPr lang="es-ES" altLang="el-GR"/>
              <a:pPr/>
              <a:t>17</a:t>
            </a:fld>
            <a:endParaRPr lang="es-ES" alt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1 - Τίτλος"/>
          <p:cNvSpPr>
            <a:spLocks noGrp="1"/>
          </p:cNvSpPr>
          <p:nvPr>
            <p:ph type="title"/>
          </p:nvPr>
        </p:nvSpPr>
        <p:spPr>
          <a:xfrm>
            <a:off x="428625" y="0"/>
            <a:ext cx="8229600" cy="1143000"/>
          </a:xfrm>
        </p:spPr>
        <p:txBody>
          <a:bodyPr/>
          <a:lstStyle/>
          <a:p>
            <a:r>
              <a:rPr lang="el-GR" altLang="el-GR" sz="3200" smtClean="0"/>
              <a:t>Λογαριασμοί της 2</a:t>
            </a:r>
            <a:r>
              <a:rPr lang="el-GR" altLang="el-GR" sz="3200" baseline="30000" smtClean="0"/>
              <a:t>ης </a:t>
            </a:r>
            <a:r>
              <a:rPr lang="el-GR" altLang="el-GR" sz="3200" smtClean="0"/>
              <a:t>ομάδας </a:t>
            </a:r>
          </a:p>
        </p:txBody>
      </p:sp>
      <p:sp>
        <p:nvSpPr>
          <p:cNvPr id="32770" name="2 - Θέση περιεχομένου"/>
          <p:cNvSpPr>
            <a:spLocks noGrp="1"/>
          </p:cNvSpPr>
          <p:nvPr>
            <p:ph idx="1"/>
          </p:nvPr>
        </p:nvSpPr>
        <p:spPr>
          <a:xfrm>
            <a:off x="500063" y="1071563"/>
            <a:ext cx="8229600" cy="4525962"/>
          </a:xfrm>
        </p:spPr>
        <p:txBody>
          <a:bodyPr/>
          <a:lstStyle/>
          <a:p>
            <a:pPr algn="just"/>
            <a:r>
              <a:rPr lang="el-GR" altLang="el-GR" sz="1400" smtClean="0"/>
              <a:t>Ο λογαριασμός </a:t>
            </a:r>
            <a:r>
              <a:rPr lang="el-GR" altLang="el-GR" sz="1400" i="1" smtClean="0"/>
              <a:t>20 Εμπορεύματα</a:t>
            </a:r>
            <a:r>
              <a:rPr lang="el-GR" altLang="el-GR" sz="1400" smtClean="0"/>
              <a:t>, στον οποίο καταχωρίζονται τα Αρχικά αποθέματα, οι Αγορές που έγιναν κατά την διάρκεια της χρήσης και τα Τελικά αποθέματα των Υλικών Αγαθών που προορίζονται να πωληθούν στην ίδια κατάσταση που αγοράστηκαν. </a:t>
            </a:r>
          </a:p>
          <a:p>
            <a:pPr algn="just"/>
            <a:endParaRPr lang="el-GR" altLang="el-GR" sz="1400" smtClean="0"/>
          </a:p>
          <a:p>
            <a:pPr algn="just"/>
            <a:r>
              <a:rPr lang="el-GR" altLang="el-GR" sz="1400" smtClean="0"/>
              <a:t>Ο λογαριασμός </a:t>
            </a:r>
            <a:r>
              <a:rPr lang="el-GR" altLang="el-GR" sz="1400" i="1" smtClean="0"/>
              <a:t>24 Πρώτες και Βοηθητικές Ύλες</a:t>
            </a:r>
            <a:r>
              <a:rPr lang="el-GR" altLang="el-GR" sz="1400" smtClean="0"/>
              <a:t>, στον οποίο καταχωρίζονται τα υλικά αγαθά που προορίζονται για επεξεργασία και στη συνέχεια την παραγωγή προϊόντων προς κατανάλωση (τρόφιμα εστιατορίου, ποτά κάβας, κλπ). Στον ίδιο λογαριασμό καταχωρίζονται και τα Υλικά συσκευασίας των προϊόντων.</a:t>
            </a:r>
          </a:p>
          <a:p>
            <a:pPr algn="just"/>
            <a:endParaRPr lang="el-GR" altLang="el-GR" sz="1400" smtClean="0"/>
          </a:p>
          <a:p>
            <a:pPr algn="just"/>
            <a:r>
              <a:rPr lang="el-GR" altLang="el-GR" sz="1400" smtClean="0"/>
              <a:t>Ο λογαριασμός </a:t>
            </a:r>
            <a:r>
              <a:rPr lang="el-GR" altLang="el-GR" sz="1400" i="1" smtClean="0"/>
              <a:t>25 Αναλώσιμα Υλικά</a:t>
            </a:r>
            <a:r>
              <a:rPr lang="el-GR" altLang="el-GR" sz="1400" smtClean="0"/>
              <a:t>, στον οποίο καταχωρίζονται τα υλικά αγαθά που χρησιμοποιούνται για τη συντήρηση και την ομαλή λειτουργία του ξενοδοχείου.</a:t>
            </a:r>
          </a:p>
          <a:p>
            <a:pPr algn="just"/>
            <a:endParaRPr lang="el-GR" altLang="el-GR" sz="1400" smtClean="0"/>
          </a:p>
          <a:p>
            <a:pPr algn="just"/>
            <a:r>
              <a:rPr lang="el-GR" altLang="el-GR" sz="1400" smtClean="0"/>
              <a:t>Ο λογαριασμός </a:t>
            </a:r>
            <a:r>
              <a:rPr lang="el-GR" altLang="el-GR" sz="1400" i="1" smtClean="0"/>
              <a:t>26 Ανταλλακτικών Πάγιων Στοιχείων</a:t>
            </a:r>
            <a:r>
              <a:rPr lang="el-GR" altLang="el-GR" sz="1400" smtClean="0"/>
              <a:t>, στον οποίο καταχωρίζονται τα υλικά που είναι απαραίτητα για τη συντήρηση και ομαλή λειτουργία του πάγιου εξοπλισμού του ξενοδοχείου.</a:t>
            </a:r>
          </a:p>
          <a:p>
            <a:pPr algn="just"/>
            <a:endParaRPr lang="el-GR" altLang="el-GR" sz="1400" smtClean="0"/>
          </a:p>
          <a:p>
            <a:pPr algn="just"/>
            <a:r>
              <a:rPr lang="el-GR" altLang="el-GR" sz="1400" smtClean="0"/>
              <a:t>Ο λογαριασμός </a:t>
            </a:r>
            <a:r>
              <a:rPr lang="el-GR" altLang="el-GR" sz="1400" i="1" smtClean="0"/>
              <a:t>28 Είδη Συσκευασίας</a:t>
            </a:r>
            <a:r>
              <a:rPr lang="el-GR" altLang="el-GR" sz="1400" smtClean="0"/>
              <a:t>, στον οποίο καταχωρίζονται τα υλικά που είναι απαραίτητα για τη συσκευασία εμπορευμάτων και προϊόντων. Σε αυτή την κατηγορία ανήκουν οι φιάλες αναψυκτικών και ποτών, τα κιβώτια, κλπ.</a:t>
            </a:r>
          </a:p>
          <a:p>
            <a:pPr algn="just"/>
            <a:endParaRPr lang="el-GR" altLang="el-GR" sz="1400" smtClean="0"/>
          </a:p>
        </p:txBody>
      </p:sp>
      <p:sp>
        <p:nvSpPr>
          <p:cNvPr id="4" name="3 - Θέση υποσέλιδου"/>
          <p:cNvSpPr>
            <a:spLocks noGrp="1"/>
          </p:cNvSpPr>
          <p:nvPr>
            <p:ph type="ftr" sz="quarter" idx="11"/>
          </p:nvPr>
        </p:nvSpPr>
        <p:spPr/>
        <p:txBody>
          <a:bodyPr/>
          <a:lstStyle/>
          <a:p>
            <a:pPr>
              <a:defRPr/>
            </a:pPr>
            <a:r>
              <a:rPr lang="el-GR" smtClean="0"/>
              <a:t>Μιχάλης Διακομιχάλης, 2013</a:t>
            </a:r>
            <a:endParaRPr lang="es-ES"/>
          </a:p>
        </p:txBody>
      </p:sp>
      <p:sp>
        <p:nvSpPr>
          <p:cNvPr id="32772" name="4 - Θέση αριθμού διαφάνειας"/>
          <p:cNvSpPr>
            <a:spLocks noGrp="1"/>
          </p:cNvSpPr>
          <p:nvPr>
            <p:ph type="sldNum" sz="quarter" idx="12"/>
          </p:nvPr>
        </p:nvSpPr>
        <p:spPr>
          <a:noFill/>
        </p:spPr>
        <p:txBody>
          <a:bodyPr/>
          <a:lstStyle/>
          <a:p>
            <a:fld id="{43A23D65-1345-4E5A-AC4F-63F290AD7627}" type="slidenum">
              <a:rPr lang="es-ES" altLang="el-GR"/>
              <a:pPr/>
              <a:t>18</a:t>
            </a:fld>
            <a:endParaRPr lang="es-ES" alt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1 - Τίτλος"/>
          <p:cNvSpPr>
            <a:spLocks noGrp="1"/>
          </p:cNvSpPr>
          <p:nvPr>
            <p:ph type="title"/>
          </p:nvPr>
        </p:nvSpPr>
        <p:spPr>
          <a:xfrm>
            <a:off x="500063" y="0"/>
            <a:ext cx="8229600" cy="1143000"/>
          </a:xfrm>
        </p:spPr>
        <p:txBody>
          <a:bodyPr/>
          <a:lstStyle/>
          <a:p>
            <a:r>
              <a:rPr lang="el-GR" altLang="el-GR" sz="3200" smtClean="0"/>
              <a:t>Λογαριασμοί της 2</a:t>
            </a:r>
            <a:r>
              <a:rPr lang="el-GR" altLang="el-GR" sz="3200" baseline="30000" smtClean="0"/>
              <a:t>ης </a:t>
            </a:r>
            <a:r>
              <a:rPr lang="el-GR" altLang="el-GR" sz="3200" smtClean="0"/>
              <a:t>ομάδας </a:t>
            </a:r>
          </a:p>
        </p:txBody>
      </p:sp>
      <p:sp>
        <p:nvSpPr>
          <p:cNvPr id="33794" name="2 - Θέση περιεχομένου"/>
          <p:cNvSpPr>
            <a:spLocks noGrp="1"/>
          </p:cNvSpPr>
          <p:nvPr>
            <p:ph idx="1"/>
          </p:nvPr>
        </p:nvSpPr>
        <p:spPr>
          <a:xfrm>
            <a:off x="500063" y="1071563"/>
            <a:ext cx="8229600" cy="4525962"/>
          </a:xfrm>
        </p:spPr>
        <p:txBody>
          <a:bodyPr/>
          <a:lstStyle/>
          <a:p>
            <a:endParaRPr lang="el-GR" altLang="el-GR" sz="1400" b="1" u="sng" smtClean="0"/>
          </a:p>
          <a:p>
            <a:r>
              <a:rPr lang="el-GR" altLang="el-GR" sz="1400" b="1" u="sng" smtClean="0"/>
              <a:t>Παράδειγμα</a:t>
            </a:r>
            <a:endParaRPr lang="el-GR" altLang="el-GR" sz="1400" smtClean="0"/>
          </a:p>
          <a:p>
            <a:r>
              <a:rPr lang="el-GR" altLang="el-GR" sz="1400" smtClean="0"/>
              <a:t>   Το ξενοδοχείο αγοράζει είδη δώρων και σουβενίρ αξίας 600 € πλέον ΦΠΑ 20% από την επιχείρηση «Παραδοσιακή Τέχνη Ο.Ε.» με πίστωση. Η εγγραφή στα βιβλία της εταιρείας θα είναι:</a:t>
            </a:r>
          </a:p>
          <a:p>
            <a:r>
              <a:rPr lang="el-GR" altLang="el-GR" sz="1400" smtClean="0"/>
              <a:t> </a:t>
            </a:r>
          </a:p>
          <a:p>
            <a:endParaRPr lang="el-GR" altLang="el-GR" sz="1400" smtClean="0"/>
          </a:p>
          <a:p>
            <a:r>
              <a:rPr lang="el-GR" altLang="el-GR" sz="1400" smtClean="0"/>
              <a:t>20 ΕΜΠΟΡΕΥΜΑΤΑ				600</a:t>
            </a:r>
          </a:p>
          <a:p>
            <a:r>
              <a:rPr lang="el-GR" altLang="el-GR" sz="1400" smtClean="0"/>
              <a:t>20.01 Αγορές χρήσεως</a:t>
            </a:r>
          </a:p>
          <a:p>
            <a:r>
              <a:rPr lang="el-GR" altLang="el-GR" sz="1400" smtClean="0"/>
              <a:t>20.01.01 Αγορές ειδών δώρων</a:t>
            </a:r>
          </a:p>
          <a:p>
            <a:r>
              <a:rPr lang="el-GR" altLang="el-GR" sz="1400" smtClean="0"/>
              <a:t>54 ΥΠΟΧΡΕΩΣΕΙΣ ΑΠΟ ΦΟΡΟΥΣ – ΤΕΛΗ 		120</a:t>
            </a:r>
          </a:p>
          <a:p>
            <a:r>
              <a:rPr lang="el-GR" altLang="el-GR" sz="1400" smtClean="0"/>
              <a:t>54.00 ΦΠΑ</a:t>
            </a:r>
          </a:p>
          <a:p>
            <a:r>
              <a:rPr lang="el-GR" altLang="el-GR" sz="1400" smtClean="0"/>
              <a:t>     		50 ΠΡΟΜΗΘΕΥΤΕΣ			                 	720</a:t>
            </a:r>
          </a:p>
          <a:p>
            <a:r>
              <a:rPr lang="el-GR" altLang="el-GR" sz="1400" smtClean="0"/>
              <a:t>     		50.00 Προμηθευτές εσωτερικού</a:t>
            </a:r>
          </a:p>
          <a:p>
            <a:r>
              <a:rPr lang="el-GR" altLang="el-GR" sz="1400" smtClean="0"/>
              <a:t>     		50.00.00 «Παραδοσιακή Τέχνη Ο.Ε.»</a:t>
            </a:r>
          </a:p>
          <a:p>
            <a:pPr>
              <a:buFontTx/>
              <a:buNone/>
            </a:pPr>
            <a:endParaRPr lang="el-GR" altLang="el-GR" sz="1400" b="1" u="sng"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33796" name="4 - Θέση αριθμού διαφάνειας"/>
          <p:cNvSpPr>
            <a:spLocks noGrp="1"/>
          </p:cNvSpPr>
          <p:nvPr>
            <p:ph type="sldNum" sz="quarter" idx="12"/>
          </p:nvPr>
        </p:nvSpPr>
        <p:spPr>
          <a:noFill/>
        </p:spPr>
        <p:txBody>
          <a:bodyPr/>
          <a:lstStyle/>
          <a:p>
            <a:fld id="{A9695F72-042F-4EC6-B718-50B1748F49D5}" type="slidenum">
              <a:rPr lang="es-ES" altLang="el-GR"/>
              <a:pPr/>
              <a:t>19</a:t>
            </a:fld>
            <a:endParaRPr lang="es-ES" alt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1"/>
          <p:cNvSpPr>
            <a:spLocks noGrp="1"/>
          </p:cNvSpPr>
          <p:nvPr>
            <p:ph type="title"/>
          </p:nvPr>
        </p:nvSpPr>
        <p:spPr>
          <a:xfrm>
            <a:off x="457200" y="155575"/>
            <a:ext cx="8229600" cy="706438"/>
          </a:xfrm>
        </p:spPr>
        <p:txBody>
          <a:bodyPr/>
          <a:lstStyle/>
          <a:p>
            <a:r>
              <a:rPr lang="el-GR" altLang="el-GR" sz="3200" smtClean="0"/>
              <a:t>Ξενοδοχειακή Λογιστική</a:t>
            </a:r>
          </a:p>
        </p:txBody>
      </p:sp>
      <p:sp>
        <p:nvSpPr>
          <p:cNvPr id="12291" name="Θέση περιεχομένου 2"/>
          <p:cNvSpPr>
            <a:spLocks noGrp="1"/>
          </p:cNvSpPr>
          <p:nvPr>
            <p:ph idx="1"/>
          </p:nvPr>
        </p:nvSpPr>
        <p:spPr>
          <a:xfrm>
            <a:off x="431800" y="862013"/>
            <a:ext cx="8229600" cy="5145087"/>
          </a:xfrm>
        </p:spPr>
        <p:txBody>
          <a:bodyPr/>
          <a:lstStyle/>
          <a:p>
            <a:endParaRPr lang="el-GR" altLang="el-GR" sz="1600" smtClean="0"/>
          </a:p>
          <a:p>
            <a:r>
              <a:rPr lang="el-GR" altLang="el-GR" sz="1600" smtClean="0"/>
              <a:t>Η Λογιστική πραγματεύεται τη συγκέντρωση, ταξινόμηση και καταγραφή των οικονομικών-λογιστικών γεγονότων, καθώς και την ανάλυση και ερμηνεία τους, με σκοπό τη λήψη κατάλληλων επιχειρηματικών αποφάσεων. </a:t>
            </a:r>
          </a:p>
          <a:p>
            <a:endParaRPr lang="el-GR" altLang="el-GR" sz="1600" smtClean="0"/>
          </a:p>
          <a:p>
            <a:r>
              <a:rPr lang="el-GR" altLang="el-GR" sz="1600" smtClean="0"/>
              <a:t>Η Ξενοδοχειακή Λογιστική εξειδικεύεται στη χρηματοοικονομική παρακολούθηση των ξενοδοχειακών επιχειρήσεων κάθε μορφής, η οποία μαζί με την κοστολόγηση των ξενοδοχειακών μονάδων εντάσσονται στο ευρύτερο γνωστικό αντικείμενο της Τουριστικής Οικονομικής.</a:t>
            </a:r>
          </a:p>
          <a:p>
            <a:endParaRPr lang="el-GR" altLang="el-GR" sz="1600" smtClean="0"/>
          </a:p>
          <a:p>
            <a:r>
              <a:rPr lang="el-GR" altLang="el-GR" sz="1600" smtClean="0"/>
              <a:t>Το λογιστήριο κάθε επιχείρησης, επομένως και της ξενοδοχειακής, επιτελεί μια σημαντική αποστολή αφού είναι ο απαραίτητος συνδετικός πληροφοριακός κρίκος μεταξύ των τμημάτων της επιχείρησης. </a:t>
            </a:r>
          </a:p>
          <a:p>
            <a:endParaRPr lang="el-GR" altLang="el-GR" sz="1600" smtClean="0"/>
          </a:p>
          <a:p>
            <a:r>
              <a:rPr lang="el-GR" altLang="el-GR" sz="1600" smtClean="0"/>
              <a:t>Λαμβάνει πλήθος πληροφοριών από όλα τα τμήματα της επιχείρησης, τις οποίες καταγράφει και στη συνέχεια επεξεργάζεται, για να είναι σε θέση αφού τις «αποκωδικοποιήσει» να τις αναμεταδώσει επεξεργασμένες, ώστε να αποτελέσουν αξιόπιστη βάση για τη λήψη ενδεδειγμένων αποφάσεων από τα υπόλοιπα τμήματα και από την γενική διεύθυνση. </a:t>
            </a:r>
          </a:p>
        </p:txBody>
      </p:sp>
      <p:sp>
        <p:nvSpPr>
          <p:cNvPr id="4" name="Θέση υποσέλιδου 3"/>
          <p:cNvSpPr>
            <a:spLocks noGrp="1"/>
          </p:cNvSpPr>
          <p:nvPr>
            <p:ph type="ftr" sz="quarter" idx="11"/>
          </p:nvPr>
        </p:nvSpPr>
        <p:spPr/>
        <p:txBody>
          <a:bodyPr/>
          <a:lstStyle/>
          <a:p>
            <a:pPr>
              <a:defRPr/>
            </a:pPr>
            <a:r>
              <a:rPr lang="el-GR" smtClean="0"/>
              <a:t>Μιχάλης Διακομιχάλης, 2013</a:t>
            </a:r>
            <a:endParaRPr lang="es-ES"/>
          </a:p>
        </p:txBody>
      </p:sp>
      <p:sp>
        <p:nvSpPr>
          <p:cNvPr id="12293" name="Θέση αριθμού διαφάνειας 4"/>
          <p:cNvSpPr>
            <a:spLocks noGrp="1"/>
          </p:cNvSpPr>
          <p:nvPr>
            <p:ph type="sldNum" sz="quarter" idx="12"/>
          </p:nvPr>
        </p:nvSpPr>
        <p:spPr>
          <a:noFill/>
        </p:spPr>
        <p:txBody>
          <a:bodyPr/>
          <a:lstStyle/>
          <a:p>
            <a:fld id="{62FA8C5F-61FE-4233-A3AD-FD1D05E6089E}" type="slidenum">
              <a:rPr lang="es-ES" altLang="el-GR"/>
              <a:pPr/>
              <a:t>2</a:t>
            </a:fld>
            <a:endParaRPr lang="es-ES" alt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1 - Τίτλος"/>
          <p:cNvSpPr>
            <a:spLocks noGrp="1"/>
          </p:cNvSpPr>
          <p:nvPr>
            <p:ph type="title"/>
          </p:nvPr>
        </p:nvSpPr>
        <p:spPr>
          <a:xfrm>
            <a:off x="500063" y="0"/>
            <a:ext cx="8229600" cy="1143000"/>
          </a:xfrm>
        </p:spPr>
        <p:txBody>
          <a:bodyPr/>
          <a:lstStyle/>
          <a:p>
            <a:r>
              <a:rPr lang="el-GR" altLang="el-GR" sz="3200" smtClean="0"/>
              <a:t>Λογαριασμοί της 2</a:t>
            </a:r>
            <a:r>
              <a:rPr lang="el-GR" altLang="el-GR" sz="3200" baseline="30000" smtClean="0"/>
              <a:t>ης </a:t>
            </a:r>
            <a:r>
              <a:rPr lang="el-GR" altLang="el-GR" sz="3200" smtClean="0"/>
              <a:t>ομάδας </a:t>
            </a:r>
          </a:p>
        </p:txBody>
      </p:sp>
      <p:sp>
        <p:nvSpPr>
          <p:cNvPr id="34818" name="2 - Θέση περιεχομένου"/>
          <p:cNvSpPr>
            <a:spLocks noGrp="1"/>
          </p:cNvSpPr>
          <p:nvPr>
            <p:ph idx="1"/>
          </p:nvPr>
        </p:nvSpPr>
        <p:spPr>
          <a:xfrm>
            <a:off x="500063" y="1071563"/>
            <a:ext cx="8229600" cy="4525962"/>
          </a:xfrm>
        </p:spPr>
        <p:txBody>
          <a:bodyPr>
            <a:normAutofit lnSpcReduction="10000"/>
          </a:bodyPr>
          <a:lstStyle/>
          <a:p>
            <a:r>
              <a:rPr lang="el-GR" altLang="el-GR" sz="1400" b="1" u="sng" smtClean="0"/>
              <a:t>Παράδειγμα</a:t>
            </a:r>
            <a:endParaRPr lang="el-GR" altLang="el-GR" sz="1400" smtClean="0"/>
          </a:p>
          <a:p>
            <a:r>
              <a:rPr lang="el-GR" altLang="el-GR" sz="1400" smtClean="0"/>
              <a:t>Η Ξενοδοχειακή επιχείρηση  ΚΑΛΥΨΩ Α.Ε. αγόρασε τα παρακάτω είδη από την Δωδεκανησιακή ΕΠΕ:</a:t>
            </a:r>
          </a:p>
          <a:p>
            <a:r>
              <a:rPr lang="el-GR" altLang="el-GR" sz="1400" smtClean="0"/>
              <a:t>Για την αγορά των εξής προϊόντων για το ΕΣΤΙΑΤΟΡΙΟ</a:t>
            </a:r>
            <a:r>
              <a:rPr lang="el-GR" altLang="el-GR" sz="1400" b="1" smtClean="0"/>
              <a:t>:</a:t>
            </a:r>
            <a:r>
              <a:rPr lang="el-GR" altLang="el-GR" sz="1400" smtClean="0"/>
              <a:t> </a:t>
            </a:r>
          </a:p>
          <a:p>
            <a:r>
              <a:rPr lang="el-GR" altLang="el-GR" sz="1400" smtClean="0"/>
              <a:t>Κρέατα αξίας 650 € + 10% Φ.Π.Α.</a:t>
            </a:r>
          </a:p>
          <a:p>
            <a:r>
              <a:rPr lang="el-GR" altLang="el-GR" sz="1400" smtClean="0"/>
              <a:t>Ψάρια  αξίας 245 € + 10% Φ.Π.Α.</a:t>
            </a:r>
          </a:p>
          <a:p>
            <a:r>
              <a:rPr lang="el-GR" altLang="el-GR" sz="1400" smtClean="0"/>
              <a:t>Κοτόπουλα αξίας 720 € + 10% Φ.Π.Α.</a:t>
            </a:r>
          </a:p>
          <a:p>
            <a:r>
              <a:rPr lang="el-GR" altLang="el-GR" sz="1400" smtClean="0"/>
              <a:t>Φρούτα αξίας 96 € + 10% Φ.Π.Α.</a:t>
            </a:r>
          </a:p>
          <a:p>
            <a:r>
              <a:rPr lang="el-GR" altLang="el-GR" sz="1400" smtClean="0"/>
              <a:t>Ψωμί  αξίας 18,50 € + 10% Φ.Π.Α.</a:t>
            </a:r>
          </a:p>
          <a:p>
            <a:r>
              <a:rPr lang="el-GR" altLang="el-GR" sz="1400" smtClean="0"/>
              <a:t>Ουίσκι -Μπύρες-κρασί  αξίας 1.830 € + 20% Φ.Π.Α.</a:t>
            </a:r>
          </a:p>
          <a:p>
            <a:r>
              <a:rPr lang="el-GR" altLang="el-GR" sz="1400" smtClean="0"/>
              <a:t>Σαπούνι Πλυντηρίου αξίας 360 € + 20% Φ.Π.Α.</a:t>
            </a:r>
          </a:p>
          <a:p>
            <a:r>
              <a:rPr lang="el-GR" altLang="el-GR" sz="1400" smtClean="0"/>
              <a:t>Χαρτί Υγείας αξίας 120 € + 20% Φ.Π.Α.</a:t>
            </a:r>
          </a:p>
          <a:p>
            <a:r>
              <a:rPr lang="el-GR" altLang="el-GR" sz="1400" smtClean="0"/>
              <a:t>Λευκαντικό - Μαλακτικό αξίας 87 € + 20% Φ.Π.Α.</a:t>
            </a:r>
          </a:p>
          <a:p>
            <a:r>
              <a:rPr lang="el-GR" altLang="el-GR" sz="1400" smtClean="0"/>
              <a:t>Για όλα τα παραπάνω Είδη παίρνει το Τιμολόγιο # 1234, επί Πιστώσει</a:t>
            </a:r>
          </a:p>
          <a:p>
            <a:r>
              <a:rPr lang="el-GR" altLang="el-GR" sz="1400" smtClean="0"/>
              <a:t>Μετά από 1 ημέρα Επιστρέφει στον Προμηθευτή 4 κιβώτια Μπύρες διότι είχε περάσει η ημερομηνία λήξεώς τους, Αξίας 16 €, καθώς και Κρέατα, λόγω λάθους στο είδος που παραγγέλθηκε, Αξίας 45 €. Για τα επιστρεφόμενα είδη πήρε το Πιστωτικό Τιμολόγιο # 56</a:t>
            </a:r>
          </a:p>
          <a:p>
            <a:r>
              <a:rPr lang="el-GR" altLang="el-GR" sz="1400" smtClean="0"/>
              <a:t>Το Ξενοδοχείο Εξοφλεί τον Προμηθευτή μετά από 3 μέρες με μετρητά και για το λόγο αυτό λαμβάνει Έκπτωση 4% για το  ποσό που οφείλει, με το Πιστωτικό Τιμολόγιο # 67.</a:t>
            </a:r>
          </a:p>
          <a:p>
            <a:r>
              <a:rPr lang="en-US" altLang="el-GR" sz="1400" smtClean="0"/>
              <a:t>O</a:t>
            </a:r>
            <a:r>
              <a:rPr lang="el-GR" altLang="el-GR" sz="1400" smtClean="0"/>
              <a:t>ι εγγραφές για τις παραπάνω συναλλαγές είναι οι παρακάτω:</a:t>
            </a:r>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34820" name="4 - Θέση αριθμού διαφάνειας"/>
          <p:cNvSpPr>
            <a:spLocks noGrp="1"/>
          </p:cNvSpPr>
          <p:nvPr>
            <p:ph type="sldNum" sz="quarter" idx="12"/>
          </p:nvPr>
        </p:nvSpPr>
        <p:spPr>
          <a:noFill/>
        </p:spPr>
        <p:txBody>
          <a:bodyPr/>
          <a:lstStyle/>
          <a:p>
            <a:fld id="{AC9BA538-E51B-4AEA-B97A-F661A4946D77}" type="slidenum">
              <a:rPr lang="es-ES" altLang="el-GR"/>
              <a:pPr/>
              <a:t>20</a:t>
            </a:fld>
            <a:endParaRPr lang="es-ES" alt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2 - Θέση περιεχομένου"/>
          <p:cNvSpPr>
            <a:spLocks noGrp="1"/>
          </p:cNvSpPr>
          <p:nvPr>
            <p:ph idx="1"/>
          </p:nvPr>
        </p:nvSpPr>
        <p:spPr>
          <a:xfrm>
            <a:off x="428625" y="214313"/>
            <a:ext cx="8229600" cy="4525962"/>
          </a:xfrm>
        </p:spPr>
        <p:txBody>
          <a:bodyPr>
            <a:normAutofit fontScale="77500" lnSpcReduction="20000"/>
          </a:bodyPr>
          <a:lstStyle/>
          <a:p>
            <a:r>
              <a:rPr lang="el-GR" altLang="el-GR" sz="1400" smtClean="0"/>
              <a:t>----------------------------------------ημερομηνία-------------------------------------------------</a:t>
            </a:r>
          </a:p>
          <a:p>
            <a:r>
              <a:rPr lang="el-GR" altLang="el-GR" sz="1400" smtClean="0"/>
              <a:t>24. ΠΡΩΤΕΣ &amp; ΒΟΗΘΗΤΙΚΕΣ ΥΛΕΣ                     </a:t>
            </a:r>
          </a:p>
          <a:p>
            <a:r>
              <a:rPr lang="el-GR" altLang="el-GR" sz="1400" smtClean="0"/>
              <a:t>24.00 Τρόφιμα     			             1.729,50</a:t>
            </a:r>
          </a:p>
          <a:p>
            <a:r>
              <a:rPr lang="el-GR" altLang="el-GR" sz="1400" smtClean="0"/>
              <a:t>Κρέατα		650</a:t>
            </a:r>
          </a:p>
          <a:p>
            <a:r>
              <a:rPr lang="el-GR" altLang="el-GR" sz="1400" smtClean="0"/>
              <a:t>Ψάρια			245</a:t>
            </a:r>
          </a:p>
          <a:p>
            <a:r>
              <a:rPr lang="el-GR" altLang="el-GR" sz="1400" smtClean="0"/>
              <a:t>Κοτόπουλα		720</a:t>
            </a:r>
          </a:p>
          <a:p>
            <a:r>
              <a:rPr lang="el-GR" altLang="el-GR" sz="1400" smtClean="0"/>
              <a:t>Φρούτα		  96</a:t>
            </a:r>
          </a:p>
          <a:p>
            <a:r>
              <a:rPr lang="el-GR" altLang="el-GR" sz="1400" smtClean="0"/>
              <a:t>Ψωμί			</a:t>
            </a:r>
            <a:r>
              <a:rPr lang="el-GR" altLang="el-GR" sz="1400" u="sng" smtClean="0"/>
              <a:t>  18,50</a:t>
            </a:r>
            <a:endParaRPr lang="el-GR" altLang="el-GR" sz="1400" smtClean="0"/>
          </a:p>
          <a:p>
            <a:r>
              <a:rPr lang="el-GR" altLang="el-GR" sz="1400" smtClean="0"/>
              <a:t>54 ΥΠΟΧΡΕΩΣΕΙΣ ΑΠΟ ΦΟΡΟΥΣ-ΤΕΛΗ		172,95</a:t>
            </a:r>
          </a:p>
          <a:p>
            <a:r>
              <a:rPr lang="el-GR" altLang="el-GR" sz="1400" smtClean="0"/>
              <a:t>54.00 Φόρος Προστιθέμενης Αξίας</a:t>
            </a:r>
          </a:p>
          <a:p>
            <a:r>
              <a:rPr lang="el-GR" altLang="el-GR" sz="1400" smtClean="0"/>
              <a:t>54.00.01 Φ.Π.Α. Συντ/τής  10%           	             </a:t>
            </a:r>
          </a:p>
          <a:p>
            <a:r>
              <a:rPr lang="el-GR" altLang="el-GR" sz="1400" smtClean="0"/>
              <a:t>24. ΠΡΩΤΕΣ &amp; ΒΟΗΘΗΤΙΚΕΣ ΥΛΕΣ                     	1.830</a:t>
            </a:r>
          </a:p>
          <a:p>
            <a:r>
              <a:rPr lang="el-GR" altLang="el-GR" sz="1400" smtClean="0"/>
              <a:t>24.01 Ποτά (Ουίσκι, Μπύρες, Κρασί)</a:t>
            </a:r>
          </a:p>
          <a:p>
            <a:r>
              <a:rPr lang="el-GR" altLang="el-GR" sz="1400" smtClean="0"/>
              <a:t>54 ΥΠΟΧΡΕΩΣΕΙΣ ΑΠΟ ΦΟΡΟΥΣ-ΤΕΛΗ		  366</a:t>
            </a:r>
          </a:p>
          <a:p>
            <a:r>
              <a:rPr lang="el-GR" altLang="el-GR" sz="1400" smtClean="0"/>
              <a:t>54.00 Φόρος Προστιθέμενης Αξίας</a:t>
            </a:r>
          </a:p>
          <a:p>
            <a:r>
              <a:rPr lang="el-GR" altLang="el-GR" sz="1400" smtClean="0"/>
              <a:t>54.00.01 Φ.Π.Α. Συντ/τής  20%          		  	                            </a:t>
            </a:r>
          </a:p>
          <a:p>
            <a:r>
              <a:rPr lang="el-GR" altLang="el-GR" sz="1400" smtClean="0"/>
              <a:t>25. ΑΝΑΛΩΣΙΜΑ ΥΛΙΚΑ			  567</a:t>
            </a:r>
          </a:p>
          <a:p>
            <a:r>
              <a:rPr lang="el-GR" altLang="el-GR" sz="1400" smtClean="0"/>
              <a:t>25.08 Υλικά Καθαριότητας				   </a:t>
            </a:r>
          </a:p>
          <a:p>
            <a:r>
              <a:rPr lang="el-GR" altLang="el-GR" sz="1400" smtClean="0"/>
              <a:t>     (Σαπούνι 360, Χαρτί Υγείας120, Λευκαντικό 87)</a:t>
            </a:r>
          </a:p>
          <a:p>
            <a:r>
              <a:rPr lang="el-GR" altLang="el-GR" sz="1400" smtClean="0"/>
              <a:t>54 ΥΠΟΧΡΕΩΣΕΙΣ ΑΠΟ ΦΟΡΟΥΣ-ΤΕΛΗ		113,40</a:t>
            </a:r>
          </a:p>
          <a:p>
            <a:r>
              <a:rPr lang="el-GR" altLang="el-GR" sz="1400" smtClean="0"/>
              <a:t>54.00 Φόρος Προστιθέμενης Αξίας</a:t>
            </a:r>
          </a:p>
          <a:p>
            <a:r>
              <a:rPr lang="el-GR" altLang="el-GR" sz="1400" smtClean="0"/>
              <a:t>54.00.01 Φ.Π.Α. Συντ/τής  20%       			                                </a:t>
            </a:r>
          </a:p>
          <a:p>
            <a:r>
              <a:rPr lang="el-GR" altLang="el-GR" sz="1400" smtClean="0"/>
              <a:t> 		50. ΠΡΟΜΗΘΕΥΤΕΣ				4.778,85</a:t>
            </a:r>
          </a:p>
          <a:p>
            <a:r>
              <a:rPr lang="el-GR" altLang="el-GR" sz="1400" smtClean="0"/>
              <a:t>                              50.00 Προμηθευτές Εσωτερικού</a:t>
            </a:r>
          </a:p>
          <a:p>
            <a:r>
              <a:rPr lang="el-GR" altLang="el-GR" sz="1400" smtClean="0"/>
              <a:t>                              50. 00.03 Δωδεκανησιακή ΕΠΕ   		  </a:t>
            </a:r>
          </a:p>
          <a:p>
            <a:r>
              <a:rPr lang="el-GR" altLang="el-GR" sz="1400" smtClean="0"/>
              <a:t>(Παραλαβή Προμηθειών, από Δωδεκανησιακή ΕΠΕ, όπως Τιμολόγιο # 1234)</a:t>
            </a:r>
          </a:p>
        </p:txBody>
      </p:sp>
      <p:sp>
        <p:nvSpPr>
          <p:cNvPr id="35843" name="4 - Θέση αριθμού διαφάνειας"/>
          <p:cNvSpPr>
            <a:spLocks noGrp="1"/>
          </p:cNvSpPr>
          <p:nvPr>
            <p:ph type="sldNum" sz="quarter" idx="12"/>
          </p:nvPr>
        </p:nvSpPr>
        <p:spPr>
          <a:noFill/>
        </p:spPr>
        <p:txBody>
          <a:bodyPr/>
          <a:lstStyle/>
          <a:p>
            <a:fld id="{456635FF-BB1D-4474-A6E2-705D104BCB2C}" type="slidenum">
              <a:rPr lang="es-ES" altLang="el-GR"/>
              <a:pPr/>
              <a:t>21</a:t>
            </a:fld>
            <a:endParaRPr lang="es-ES" alt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1 - Τίτλος"/>
          <p:cNvSpPr>
            <a:spLocks noGrp="1"/>
          </p:cNvSpPr>
          <p:nvPr>
            <p:ph type="title"/>
          </p:nvPr>
        </p:nvSpPr>
        <p:spPr>
          <a:xfrm>
            <a:off x="500063" y="0"/>
            <a:ext cx="8229600" cy="1143000"/>
          </a:xfrm>
        </p:spPr>
        <p:txBody>
          <a:bodyPr/>
          <a:lstStyle/>
          <a:p>
            <a:r>
              <a:rPr lang="el-GR" altLang="el-GR" sz="3200" smtClean="0"/>
              <a:t>Λογαριασμοί της 2</a:t>
            </a:r>
            <a:r>
              <a:rPr lang="el-GR" altLang="el-GR" sz="3200" baseline="30000" smtClean="0"/>
              <a:t>ης </a:t>
            </a:r>
            <a:r>
              <a:rPr lang="el-GR" altLang="el-GR" sz="3200" smtClean="0"/>
              <a:t>ομάδας </a:t>
            </a:r>
          </a:p>
        </p:txBody>
      </p:sp>
      <p:sp>
        <p:nvSpPr>
          <p:cNvPr id="36866" name="2 - Θέση περιεχομένου"/>
          <p:cNvSpPr>
            <a:spLocks noGrp="1"/>
          </p:cNvSpPr>
          <p:nvPr>
            <p:ph idx="1"/>
          </p:nvPr>
        </p:nvSpPr>
        <p:spPr>
          <a:xfrm>
            <a:off x="500063" y="1071563"/>
            <a:ext cx="8229600" cy="4525962"/>
          </a:xfrm>
        </p:spPr>
        <p:txBody>
          <a:bodyPr/>
          <a:lstStyle/>
          <a:p>
            <a:r>
              <a:rPr lang="el-GR" altLang="el-GR" sz="1400" smtClean="0"/>
              <a:t>----------------------------------------ημερομηνία-------------------------------------------------50.ΠΡΟΜΗΘΕΥΤΕΣ</a:t>
            </a:r>
          </a:p>
          <a:p>
            <a:r>
              <a:rPr lang="el-GR" altLang="el-GR" sz="1400" smtClean="0"/>
              <a:t>50.00 Προμηθευτές Εσωτερικού</a:t>
            </a:r>
          </a:p>
          <a:p>
            <a:r>
              <a:rPr lang="el-GR" altLang="el-GR" sz="1400" smtClean="0"/>
              <a:t>50. 00.03 Δωδεκανησιακή ΕΠΕ  			   68,70</a:t>
            </a:r>
          </a:p>
          <a:p>
            <a:r>
              <a:rPr lang="el-GR" altLang="el-GR" sz="1400" smtClean="0"/>
              <a:t>  		24. ΠΡΩΤΕΣ &amp; ΒΟΗΘΗΤΙΚΕΣ ΥΛΕΣ </a:t>
            </a:r>
          </a:p>
          <a:p>
            <a:r>
              <a:rPr lang="el-GR" altLang="el-GR" sz="1400" smtClean="0"/>
              <a:t>		24.97 Επιστροφές Α΄&amp; Βοηθητικών Υλών                    </a:t>
            </a:r>
          </a:p>
          <a:p>
            <a:r>
              <a:rPr lang="el-GR" altLang="el-GR" sz="1400" smtClean="0"/>
              <a:t>		24.97.00 Τρόφιμα  (Κρέατα)		                               	45</a:t>
            </a:r>
          </a:p>
          <a:p>
            <a:r>
              <a:rPr lang="el-GR" altLang="el-GR" sz="1400" smtClean="0"/>
              <a:t>		54 ΥΠΟΧΡΕΩΣΕΙΣ ΑΠΟ ΦΟΡΟΥΣ-ΤΕΛΗ			  4,5</a:t>
            </a:r>
          </a:p>
          <a:p>
            <a:r>
              <a:rPr lang="el-GR" altLang="el-GR" sz="1400" smtClean="0"/>
              <a:t>		54.00 Φόρος Προστιθέμενης Αξίας</a:t>
            </a:r>
          </a:p>
          <a:p>
            <a:r>
              <a:rPr lang="el-GR" altLang="el-GR" sz="1400" smtClean="0"/>
              <a:t>		54.00.00 Φ.Π.Α. Συντ/τής  10%                		               </a:t>
            </a:r>
          </a:p>
          <a:p>
            <a:r>
              <a:rPr lang="el-GR" altLang="el-GR" sz="1400" smtClean="0"/>
              <a:t>		24.01 Ποτά (Μπύρες)					16</a:t>
            </a:r>
          </a:p>
          <a:p>
            <a:r>
              <a:rPr lang="el-GR" altLang="el-GR" sz="1400" smtClean="0"/>
              <a:t>		54 ΥΠΟΧΡΕΩΣΕΙΣ ΑΠΟ ΦΟΡΟΥΣ-ΤΕΛΗ			  3,20</a:t>
            </a:r>
          </a:p>
          <a:p>
            <a:r>
              <a:rPr lang="el-GR" altLang="el-GR" sz="1400" smtClean="0"/>
              <a:t>		54.00 Φόρος Προστιθέμενης Αξίας</a:t>
            </a:r>
          </a:p>
          <a:p>
            <a:r>
              <a:rPr lang="el-GR" altLang="el-GR" sz="1400" smtClean="0"/>
              <a:t>		54.00.00 Φ.Π.Α. Συντ/τής  20%                                 </a:t>
            </a:r>
          </a:p>
          <a:p>
            <a:r>
              <a:rPr lang="el-GR" altLang="el-GR" sz="1400" smtClean="0"/>
              <a:t>(Επιστροφή Α΄&amp; Βοηθ. Υλών, στη Δωδεκανησιακή ΕΠΕ. Πιστ. Τιμολόγιο # 56)</a:t>
            </a:r>
          </a:p>
          <a:p>
            <a:r>
              <a:rPr lang="el-GR" altLang="el-GR" sz="1400" smtClean="0"/>
              <a:t>----------------------------------------ημερομηνία-------------------------------------------------</a:t>
            </a:r>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36868" name="4 - Θέση αριθμού διαφάνειας"/>
          <p:cNvSpPr>
            <a:spLocks noGrp="1"/>
          </p:cNvSpPr>
          <p:nvPr>
            <p:ph type="sldNum" sz="quarter" idx="12"/>
          </p:nvPr>
        </p:nvSpPr>
        <p:spPr>
          <a:noFill/>
        </p:spPr>
        <p:txBody>
          <a:bodyPr/>
          <a:lstStyle/>
          <a:p>
            <a:fld id="{E6150B23-606E-4449-8853-529EBBB5CB56}" type="slidenum">
              <a:rPr lang="es-ES" altLang="el-GR"/>
              <a:pPr/>
              <a:t>22</a:t>
            </a:fld>
            <a:endParaRPr lang="es-ES" alt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1 - Τίτλος"/>
          <p:cNvSpPr>
            <a:spLocks noGrp="1"/>
          </p:cNvSpPr>
          <p:nvPr>
            <p:ph type="title"/>
          </p:nvPr>
        </p:nvSpPr>
        <p:spPr>
          <a:xfrm>
            <a:off x="500063" y="0"/>
            <a:ext cx="8229600" cy="1143000"/>
          </a:xfrm>
        </p:spPr>
        <p:txBody>
          <a:bodyPr/>
          <a:lstStyle/>
          <a:p>
            <a:r>
              <a:rPr lang="el-GR" altLang="el-GR" sz="3200" smtClean="0"/>
              <a:t>Λογαριασμοί της 2</a:t>
            </a:r>
            <a:r>
              <a:rPr lang="el-GR" altLang="el-GR" sz="3200" baseline="30000" smtClean="0"/>
              <a:t>ης </a:t>
            </a:r>
            <a:r>
              <a:rPr lang="el-GR" altLang="el-GR" sz="3200" smtClean="0"/>
              <a:t>ομάδας </a:t>
            </a:r>
          </a:p>
        </p:txBody>
      </p:sp>
      <p:sp>
        <p:nvSpPr>
          <p:cNvPr id="37890" name="2 - Θέση περιεχομένου"/>
          <p:cNvSpPr>
            <a:spLocks noGrp="1"/>
          </p:cNvSpPr>
          <p:nvPr>
            <p:ph idx="1"/>
          </p:nvPr>
        </p:nvSpPr>
        <p:spPr>
          <a:xfrm>
            <a:off x="500063" y="1071563"/>
            <a:ext cx="8229600" cy="4525962"/>
          </a:xfrm>
        </p:spPr>
        <p:txBody>
          <a:bodyPr>
            <a:normAutofit fontScale="92500" lnSpcReduction="10000"/>
          </a:bodyPr>
          <a:lstStyle/>
          <a:p>
            <a:r>
              <a:rPr lang="el-GR" altLang="el-GR" sz="1400" smtClean="0"/>
              <a:t>----------------------------------------ημερομηνία-------------------------------------------------</a:t>
            </a:r>
          </a:p>
          <a:p>
            <a:r>
              <a:rPr lang="el-GR" altLang="el-GR" sz="1400" smtClean="0"/>
              <a:t>50.ΠΡΟΜΗΘΕΥΤΕΣ</a:t>
            </a:r>
          </a:p>
          <a:p>
            <a:r>
              <a:rPr lang="el-GR" altLang="el-GR" sz="1400" smtClean="0"/>
              <a:t>50.00 Προμηθευτές Εσωτερικού</a:t>
            </a:r>
          </a:p>
          <a:p>
            <a:r>
              <a:rPr lang="el-GR" altLang="el-GR" sz="1400" smtClean="0"/>
              <a:t>50. 00.03 Δωδεκανησιακή ΕΠΕ   			191,16</a:t>
            </a:r>
          </a:p>
          <a:p>
            <a:r>
              <a:rPr lang="el-GR" altLang="el-GR" sz="1400" smtClean="0"/>
              <a:t>                       24. ΠΡΩΤΕΣ &amp; ΒΟΗΘΗΤΙΚΕΣ ΥΛΕΣ                         	         69,18</a:t>
            </a:r>
          </a:p>
          <a:p>
            <a:r>
              <a:rPr lang="el-GR" altLang="el-GR" sz="1400" smtClean="0"/>
              <a:t>                       24.00 Τρόφιμα 			 	 	</a:t>
            </a:r>
          </a:p>
          <a:p>
            <a:r>
              <a:rPr lang="el-GR" altLang="el-GR" sz="1400" smtClean="0"/>
              <a:t>                       54 ΥΠΟΧΡΕΩΣΕΙΣ ΑΠΟ ΦΟΡΟΥΣ-ΤΕΛΗ		            6,92</a:t>
            </a:r>
          </a:p>
          <a:p>
            <a:r>
              <a:rPr lang="el-GR" altLang="el-GR" sz="1400" smtClean="0"/>
              <a:t>                       54.00 Φόρος Προστιθέμενης Αξίας</a:t>
            </a:r>
          </a:p>
          <a:p>
            <a:r>
              <a:rPr lang="el-GR" altLang="el-GR" sz="1400" smtClean="0"/>
              <a:t>	           54.00.01 Φ.Π.Α. Συντ/τής  10%                    		  </a:t>
            </a:r>
          </a:p>
          <a:p>
            <a:r>
              <a:rPr lang="el-GR" altLang="el-GR" sz="1400" smtClean="0"/>
              <a:t>                       24. ΠΡΩΤΕΣ &amp; ΒΟΗΘΗΤΙΚΕΣ ΥΛΕΣ                     	73,20</a:t>
            </a:r>
          </a:p>
          <a:p>
            <a:r>
              <a:rPr lang="el-GR" altLang="el-GR" sz="1400" smtClean="0"/>
              <a:t>                       24.01 Ποτά     						</a:t>
            </a:r>
          </a:p>
          <a:p>
            <a:r>
              <a:rPr lang="el-GR" altLang="el-GR" sz="1400" smtClean="0"/>
              <a:t>                       54 ΥΠΟΧΡΕΩΣΕΙΣ ΑΠΟ ΦΟΡΟΥΣ-ΤΕΛΗ			14,64</a:t>
            </a:r>
          </a:p>
          <a:p>
            <a:r>
              <a:rPr lang="el-GR" altLang="el-GR" sz="1400" smtClean="0"/>
              <a:t>                       54.00 Φόρος Προστιθέμενης Αξίας</a:t>
            </a:r>
          </a:p>
          <a:p>
            <a:r>
              <a:rPr lang="el-GR" altLang="el-GR" sz="1400" smtClean="0"/>
              <a:t>	           54.00.01 Φ.Π.Α. Συντ/τής  20%                    		</a:t>
            </a:r>
          </a:p>
          <a:p>
            <a:r>
              <a:rPr lang="el-GR" altLang="el-GR" sz="1400" smtClean="0"/>
              <a:t>                       25. ΑΝΑΛΩΣΙΜΑ ΥΛΙΚΑ					22,68</a:t>
            </a:r>
          </a:p>
          <a:p>
            <a:r>
              <a:rPr lang="el-GR" altLang="el-GR" sz="1400" smtClean="0"/>
              <a:t>                       25.08 Υλικά Καθαριότητας				</a:t>
            </a:r>
          </a:p>
          <a:p>
            <a:r>
              <a:rPr lang="el-GR" altLang="el-GR" sz="1400" smtClean="0"/>
              <a:t>                       54 ΥΠΟΧΡΕΩΣΕΙΣ ΑΠΟ ΦΟΡΟΥΣ-ΤΕΛΗ		  	4,54</a:t>
            </a:r>
          </a:p>
          <a:p>
            <a:r>
              <a:rPr lang="el-GR" altLang="el-GR" sz="1400" smtClean="0"/>
              <a:t>                       54.00 Φόρος Προστιθέμενης Αξίας</a:t>
            </a:r>
          </a:p>
          <a:p>
            <a:r>
              <a:rPr lang="el-GR" altLang="el-GR" sz="1400" smtClean="0"/>
              <a:t>                       54.00.00 Φ.Π.Α. Συντ/τής  20%                		                          </a:t>
            </a:r>
          </a:p>
          <a:p>
            <a:r>
              <a:rPr lang="el-GR" altLang="el-GR" sz="1400" smtClean="0"/>
              <a:t> (Έκπτωση Α΄&amp; Βοηθ. Υλών, από τη Δωδεκανησιακή ΕΠΕ. Πιστ. Τιμολόγιο # 67)</a:t>
            </a:r>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37892" name="4 - Θέση αριθμού διαφάνειας"/>
          <p:cNvSpPr>
            <a:spLocks noGrp="1"/>
          </p:cNvSpPr>
          <p:nvPr>
            <p:ph type="sldNum" sz="quarter" idx="12"/>
          </p:nvPr>
        </p:nvSpPr>
        <p:spPr>
          <a:noFill/>
        </p:spPr>
        <p:txBody>
          <a:bodyPr/>
          <a:lstStyle/>
          <a:p>
            <a:fld id="{C09BB086-08CD-43AF-B893-AB893E8F7B5A}" type="slidenum">
              <a:rPr lang="es-ES" altLang="el-GR"/>
              <a:pPr/>
              <a:t>23</a:t>
            </a:fld>
            <a:endParaRPr lang="es-ES" alt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1 - Τίτλος"/>
          <p:cNvSpPr>
            <a:spLocks noGrp="1"/>
          </p:cNvSpPr>
          <p:nvPr>
            <p:ph type="title"/>
          </p:nvPr>
        </p:nvSpPr>
        <p:spPr>
          <a:xfrm>
            <a:off x="500063" y="0"/>
            <a:ext cx="8229600" cy="1143000"/>
          </a:xfrm>
        </p:spPr>
        <p:txBody>
          <a:bodyPr/>
          <a:lstStyle/>
          <a:p>
            <a:r>
              <a:rPr lang="el-GR" altLang="el-GR" sz="3200" smtClean="0"/>
              <a:t>Λογαριασμοί της 2</a:t>
            </a:r>
            <a:r>
              <a:rPr lang="el-GR" altLang="el-GR" sz="3200" baseline="30000" smtClean="0"/>
              <a:t>ης </a:t>
            </a:r>
            <a:r>
              <a:rPr lang="el-GR" altLang="el-GR" sz="3200" smtClean="0"/>
              <a:t>ομάδας </a:t>
            </a:r>
          </a:p>
        </p:txBody>
      </p:sp>
      <p:sp>
        <p:nvSpPr>
          <p:cNvPr id="38914" name="2 - Θέση περιεχομένου"/>
          <p:cNvSpPr>
            <a:spLocks noGrp="1"/>
          </p:cNvSpPr>
          <p:nvPr>
            <p:ph idx="1"/>
          </p:nvPr>
        </p:nvSpPr>
        <p:spPr>
          <a:xfrm>
            <a:off x="500063" y="1071563"/>
            <a:ext cx="8229600" cy="4525962"/>
          </a:xfrm>
        </p:spPr>
        <p:txBody>
          <a:bodyPr/>
          <a:lstStyle/>
          <a:p>
            <a:endParaRPr lang="el-GR" altLang="el-GR" sz="1400" smtClean="0"/>
          </a:p>
          <a:p>
            <a:r>
              <a:rPr lang="el-GR" altLang="el-GR" sz="1400" smtClean="0"/>
              <a:t>----------------------------------------ημερομηνία-------------------------------------------------50.ΠΡΟΜΗΘΕΥΤΕΣ 			4.518,99</a:t>
            </a:r>
          </a:p>
          <a:p>
            <a:r>
              <a:rPr lang="el-GR" altLang="el-GR" sz="1400" smtClean="0"/>
              <a:t>50.00 Προμηθευτές Εσωτερικού</a:t>
            </a:r>
          </a:p>
          <a:p>
            <a:r>
              <a:rPr lang="el-GR" altLang="el-GR" sz="1400" smtClean="0"/>
              <a:t>50. 00.03 Δωδεκανησιακή ΕΠΕ   				      </a:t>
            </a:r>
          </a:p>
          <a:p>
            <a:r>
              <a:rPr lang="el-GR" altLang="el-GR" sz="1400" smtClean="0"/>
              <a:t>                         38. ΧΡΗΜΑΤΙΚΑ ΔΙΑΘΕΣΙΜΑ			4.518,99</a:t>
            </a:r>
          </a:p>
          <a:p>
            <a:r>
              <a:rPr lang="el-GR" altLang="el-GR" sz="1400" smtClean="0"/>
              <a:t>                         38.00 Ταμείο					      </a:t>
            </a:r>
          </a:p>
          <a:p>
            <a:pPr algn="ctr">
              <a:buFontTx/>
              <a:buNone/>
            </a:pPr>
            <a:r>
              <a:rPr lang="el-GR" altLang="el-GR" sz="1400" smtClean="0"/>
              <a:t>(Εξόφληση Προμηθευτή μετρητοίς. Τιμ.#1234, Π.Τ. # 56, Π.Τ. # 67)</a:t>
            </a:r>
          </a:p>
          <a:p>
            <a:r>
              <a:rPr lang="el-GR" altLang="el-GR" sz="1400" smtClean="0"/>
              <a:t>-------------------------------------------------------------------------------------------------------</a:t>
            </a:r>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38916" name="4 - Θέση αριθμού διαφάνειας"/>
          <p:cNvSpPr>
            <a:spLocks noGrp="1"/>
          </p:cNvSpPr>
          <p:nvPr>
            <p:ph type="sldNum" sz="quarter" idx="12"/>
          </p:nvPr>
        </p:nvSpPr>
        <p:spPr>
          <a:noFill/>
        </p:spPr>
        <p:txBody>
          <a:bodyPr/>
          <a:lstStyle/>
          <a:p>
            <a:fld id="{0DED0E18-8A7A-49D5-9FC0-20CFCBE9FFA1}" type="slidenum">
              <a:rPr lang="es-ES" altLang="el-GR"/>
              <a:pPr/>
              <a:t>24</a:t>
            </a:fld>
            <a:endParaRPr lang="es-ES" altLang="el-G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1 - Τίτλος"/>
          <p:cNvSpPr>
            <a:spLocks noGrp="1"/>
          </p:cNvSpPr>
          <p:nvPr>
            <p:ph type="title"/>
          </p:nvPr>
        </p:nvSpPr>
        <p:spPr>
          <a:xfrm>
            <a:off x="500063" y="0"/>
            <a:ext cx="8229600" cy="1143000"/>
          </a:xfrm>
        </p:spPr>
        <p:txBody>
          <a:bodyPr/>
          <a:lstStyle/>
          <a:p>
            <a:r>
              <a:rPr lang="el-GR" altLang="el-GR" sz="3200" smtClean="0"/>
              <a:t>Λογαριασμοί της 2</a:t>
            </a:r>
            <a:r>
              <a:rPr lang="el-GR" altLang="el-GR" sz="3200" baseline="30000" smtClean="0"/>
              <a:t>ης </a:t>
            </a:r>
            <a:r>
              <a:rPr lang="el-GR" altLang="el-GR" sz="3200" smtClean="0"/>
              <a:t>ομάδας </a:t>
            </a:r>
          </a:p>
        </p:txBody>
      </p:sp>
      <p:sp>
        <p:nvSpPr>
          <p:cNvPr id="39938" name="2 - Θέση περιεχομένου"/>
          <p:cNvSpPr>
            <a:spLocks noGrp="1"/>
          </p:cNvSpPr>
          <p:nvPr>
            <p:ph idx="1"/>
          </p:nvPr>
        </p:nvSpPr>
        <p:spPr>
          <a:xfrm>
            <a:off x="500063" y="1071563"/>
            <a:ext cx="8229600" cy="4525962"/>
          </a:xfrm>
        </p:spPr>
        <p:txBody>
          <a:bodyPr/>
          <a:lstStyle/>
          <a:p>
            <a:endParaRPr lang="el-GR" altLang="el-GR" sz="1400" b="1" u="sng" smtClean="0"/>
          </a:p>
          <a:p>
            <a:r>
              <a:rPr lang="el-GR" altLang="el-GR" sz="1400" b="1" u="sng" smtClean="0"/>
              <a:t>Παράδειγμα</a:t>
            </a:r>
            <a:endParaRPr lang="el-GR" altLang="el-GR" sz="1400" smtClean="0"/>
          </a:p>
          <a:p>
            <a:r>
              <a:rPr lang="el-GR" altLang="el-GR" sz="1400" smtClean="0"/>
              <a:t> </a:t>
            </a:r>
          </a:p>
          <a:p>
            <a:r>
              <a:rPr lang="el-GR" altLang="el-GR" sz="1400" smtClean="0"/>
              <a:t>Το ξενοδοχείο ΠΗΓΑΣΟΣ αγοράζει από την επιχείρηση Παλιούρης Κ. &amp; ΥΙΟΙ ΟΕ μικρά χαρτοκιβώτια για τη μεταφορά του πρωινού που αποτελούν έξοδο για το ξενοδοχείο, αξίας 1.200 €, περιλαμβανομένου του ΦΠΑ (που έστω ότι είναι 20%). Η εγγραφή στα βιβλία της εταιρείας θα είναι:</a:t>
            </a:r>
          </a:p>
          <a:p>
            <a:r>
              <a:rPr lang="el-GR" altLang="el-GR" sz="1400" smtClean="0"/>
              <a:t>28 ΕΙΔΗ ΣΥΣΚΕΥΑΣΙΑΣ				</a:t>
            </a:r>
          </a:p>
          <a:p>
            <a:r>
              <a:rPr lang="el-GR" altLang="el-GR" sz="1400" smtClean="0"/>
              <a:t>28.01 Χαρτοκιβώτια				1.000</a:t>
            </a:r>
          </a:p>
          <a:p>
            <a:r>
              <a:rPr lang="el-GR" altLang="el-GR" sz="1400" smtClean="0"/>
              <a:t>54 ΥΠΟΧΡΕΩΣΕΙΣ ΑΠΟ ΦΟΡΟΥΣ – ΤΕΛΗ	</a:t>
            </a:r>
          </a:p>
          <a:p>
            <a:r>
              <a:rPr lang="el-GR" altLang="el-GR" sz="1400" smtClean="0"/>
              <a:t>54.00 Φόρος προστιθέμενης αξίας 		</a:t>
            </a:r>
          </a:p>
          <a:p>
            <a:r>
              <a:rPr lang="el-GR" altLang="el-GR" sz="1400" smtClean="0"/>
              <a:t>54.00.00 ΦΠΑ (20%) 			</a:t>
            </a:r>
            <a:r>
              <a:rPr lang="en-US" altLang="el-GR" sz="1400" smtClean="0"/>
              <a:t>  </a:t>
            </a:r>
            <a:r>
              <a:rPr lang="el-GR" altLang="el-GR" sz="1400" smtClean="0"/>
              <a:t>	</a:t>
            </a:r>
            <a:r>
              <a:rPr lang="en-US" altLang="el-GR" sz="1400" smtClean="0"/>
              <a:t>   </a:t>
            </a:r>
            <a:r>
              <a:rPr lang="el-GR" altLang="el-GR" sz="1400" smtClean="0"/>
              <a:t>200</a:t>
            </a:r>
          </a:p>
          <a:p>
            <a:r>
              <a:rPr lang="en-US" altLang="el-GR" sz="1400" smtClean="0"/>
              <a:t>                               </a:t>
            </a:r>
            <a:r>
              <a:rPr lang="el-GR" altLang="el-GR" sz="1400" smtClean="0"/>
              <a:t>50 ΠΡΟΜΗΘΕΥΤΕΣ						</a:t>
            </a:r>
            <a:r>
              <a:rPr lang="en-US" altLang="el-GR" sz="1400" smtClean="0"/>
              <a:t>                   </a:t>
            </a:r>
            <a:r>
              <a:rPr lang="el-GR" altLang="el-GR" sz="1400" smtClean="0"/>
              <a:t>50.00 Προμηθευτές εσωτερικού</a:t>
            </a:r>
          </a:p>
          <a:p>
            <a:r>
              <a:rPr lang="en-US" altLang="el-GR" sz="1400" smtClean="0"/>
              <a:t>                               </a:t>
            </a:r>
            <a:r>
              <a:rPr lang="el-GR" altLang="el-GR" sz="1400" smtClean="0"/>
              <a:t>50.00.01 Παλιούρης Κ. &amp; ΥΙΟΙ  ΟΕ			1.200</a:t>
            </a:r>
          </a:p>
          <a:p>
            <a:pPr>
              <a:buFontTx/>
              <a:buNone/>
            </a:pPr>
            <a:endParaRPr lang="el-GR" altLang="el-GR" sz="1400" b="1" u="sng"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39940" name="4 - Θέση αριθμού διαφάνειας"/>
          <p:cNvSpPr>
            <a:spLocks noGrp="1"/>
          </p:cNvSpPr>
          <p:nvPr>
            <p:ph type="sldNum" sz="quarter" idx="12"/>
          </p:nvPr>
        </p:nvSpPr>
        <p:spPr>
          <a:noFill/>
        </p:spPr>
        <p:txBody>
          <a:bodyPr/>
          <a:lstStyle/>
          <a:p>
            <a:fld id="{051E204E-77F9-4FD2-A654-B9468AE7B7D8}" type="slidenum">
              <a:rPr lang="es-ES" altLang="el-GR"/>
              <a:pPr/>
              <a:t>25</a:t>
            </a:fld>
            <a:endParaRPr lang="es-ES" altLang="el-G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40962" name="2 - Θέση περιεχομένου"/>
          <p:cNvSpPr>
            <a:spLocks noGrp="1"/>
          </p:cNvSpPr>
          <p:nvPr>
            <p:ph idx="1"/>
          </p:nvPr>
        </p:nvSpPr>
        <p:spPr>
          <a:xfrm>
            <a:off x="500063" y="1071563"/>
            <a:ext cx="8229600" cy="4525962"/>
          </a:xfrm>
        </p:spPr>
        <p:txBody>
          <a:bodyPr/>
          <a:lstStyle/>
          <a:p>
            <a:pPr algn="just"/>
            <a:r>
              <a:rPr lang="el-GR" altLang="el-GR" sz="1400" smtClean="0"/>
              <a:t>Ο λογαριασμός </a:t>
            </a:r>
            <a:r>
              <a:rPr lang="el-GR" altLang="el-GR" sz="1400" i="1" smtClean="0"/>
              <a:t>30 Πελάτες</a:t>
            </a:r>
            <a:r>
              <a:rPr lang="el-GR" altLang="el-GR" sz="1400" smtClean="0"/>
              <a:t> στον οποίο καταχωρίζονται οι απαιτήσεις της επιχείρησης από τους πελάτες της λόγω της πώλησης σε αυτούς αγαθών και υπηρεσιών με πίστωση. </a:t>
            </a:r>
          </a:p>
          <a:p>
            <a:pPr algn="just"/>
            <a:endParaRPr lang="el-GR" altLang="el-GR" sz="1400" smtClean="0"/>
          </a:p>
          <a:p>
            <a:pPr algn="just"/>
            <a:r>
              <a:rPr lang="el-GR" altLang="el-GR" sz="1400" smtClean="0"/>
              <a:t>Στους </a:t>
            </a:r>
            <a:r>
              <a:rPr lang="el-GR" altLang="el-GR" sz="1400" i="1" smtClean="0"/>
              <a:t>30.00 Πελάτες Εσωτερικού</a:t>
            </a:r>
            <a:r>
              <a:rPr lang="el-GR" altLang="el-GR" sz="1400" smtClean="0"/>
              <a:t> και </a:t>
            </a:r>
            <a:r>
              <a:rPr lang="el-GR" altLang="el-GR" sz="1400" i="1" smtClean="0"/>
              <a:t>30.01 Πελάτες Εξωτερικού</a:t>
            </a:r>
            <a:r>
              <a:rPr lang="el-GR" altLang="el-GR" sz="1400" smtClean="0"/>
              <a:t> καταχωρίζονται αντίστοιχα οι απαιτήσεις ανάλογα με την προέλευση των πελατών</a:t>
            </a:r>
          </a:p>
          <a:p>
            <a:pPr algn="just"/>
            <a:r>
              <a:rPr lang="el-GR" altLang="el-GR" sz="1400" smtClean="0"/>
              <a:t>Στον </a:t>
            </a:r>
            <a:r>
              <a:rPr lang="el-GR" altLang="el-GR" sz="1400" i="1" smtClean="0"/>
              <a:t>30.05 Προκαταβολές Πελατών</a:t>
            </a:r>
            <a:r>
              <a:rPr lang="el-GR" altLang="el-GR" sz="1400" smtClean="0"/>
              <a:t> καταχωρίζονται οι απαιτήσεις που προεισπράττει το ξενοδοχείο για κράτηση δωματίων. </a:t>
            </a:r>
          </a:p>
          <a:p>
            <a:pPr algn="just"/>
            <a:endParaRPr lang="el-GR" altLang="el-GR" sz="1400" smtClean="0"/>
          </a:p>
          <a:p>
            <a:pPr algn="just"/>
            <a:r>
              <a:rPr lang="el-GR" altLang="el-GR" sz="1400" smtClean="0"/>
              <a:t>Στον </a:t>
            </a:r>
            <a:r>
              <a:rPr lang="el-GR" altLang="el-GR" sz="1400" i="1" smtClean="0"/>
              <a:t>30.08 Πελάτες- Πρακτορεία</a:t>
            </a:r>
            <a:r>
              <a:rPr lang="el-GR" altLang="el-GR" sz="1400" smtClean="0"/>
              <a:t> καταχωρίζονται οι απαιτήσεις από τις τουριστικές επιχειρήσεις που λειτουργούν σαν μεσάζοντες για την ενοικίαση δωματίων στο ξενοδοχείο με αντάλλαγμα μια προμήθεια, </a:t>
            </a:r>
          </a:p>
          <a:p>
            <a:pPr algn="just"/>
            <a:endParaRPr lang="el-GR" altLang="el-GR" sz="1400" i="1" smtClean="0"/>
          </a:p>
          <a:p>
            <a:pPr algn="just"/>
            <a:r>
              <a:rPr lang="el-GR" altLang="el-GR" sz="1400" smtClean="0"/>
              <a:t>Στον</a:t>
            </a:r>
            <a:r>
              <a:rPr lang="el-GR" altLang="el-GR" sz="1400" i="1" smtClean="0"/>
              <a:t> 30.09 Πελάτες άλλα ξενοδοχεία</a:t>
            </a:r>
            <a:r>
              <a:rPr lang="el-GR" altLang="el-GR" sz="1400" smtClean="0"/>
              <a:t>, καταχωρίζονται οι απαιτήσεις από άλλα ξενοδοχεία για την παροχή υπηρεσιών στέγασης και εστίασης σε πελάτες τους –προσωρινά-</a:t>
            </a:r>
          </a:p>
          <a:p>
            <a:pPr algn="just"/>
            <a:endParaRPr lang="el-GR" altLang="el-GR" sz="1400" smtClean="0"/>
          </a:p>
          <a:p>
            <a:pPr algn="just"/>
            <a:r>
              <a:rPr lang="el-GR" altLang="el-GR" sz="1400" smtClean="0"/>
              <a:t>Στον </a:t>
            </a:r>
            <a:r>
              <a:rPr lang="el-GR" altLang="el-GR" sz="1400" i="1" smtClean="0"/>
              <a:t>30.10 Πελάτες Πιστωτικών Καρτών</a:t>
            </a:r>
            <a:r>
              <a:rPr lang="el-GR" altLang="el-GR" sz="1400" smtClean="0"/>
              <a:t> καταχωρίζονται οι απαιτήσεις έναντι των πελατών που εξοφλούν το λογαριασμό τους με πιστωτική κάρτα.</a:t>
            </a:r>
            <a:endParaRPr lang="el-GR" altLang="el-GR" sz="1400" b="1" u="sng" smtClean="0"/>
          </a:p>
          <a:p>
            <a:pPr>
              <a:buFontTx/>
              <a:buNone/>
            </a:pPr>
            <a:endParaRPr lang="el-GR" altLang="el-GR" sz="1400" b="1" u="sng"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40964" name="4 - Θέση αριθμού διαφάνειας"/>
          <p:cNvSpPr>
            <a:spLocks noGrp="1"/>
          </p:cNvSpPr>
          <p:nvPr>
            <p:ph type="sldNum" sz="quarter" idx="12"/>
          </p:nvPr>
        </p:nvSpPr>
        <p:spPr>
          <a:noFill/>
        </p:spPr>
        <p:txBody>
          <a:bodyPr/>
          <a:lstStyle/>
          <a:p>
            <a:fld id="{D36E55A9-5238-4108-929D-F54E152EE0C7}" type="slidenum">
              <a:rPr lang="es-ES" altLang="el-GR"/>
              <a:pPr/>
              <a:t>26</a:t>
            </a:fld>
            <a:endParaRPr lang="es-ES" alt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41986" name="2 - Θέση περιεχομένου"/>
          <p:cNvSpPr>
            <a:spLocks noGrp="1"/>
          </p:cNvSpPr>
          <p:nvPr>
            <p:ph idx="1"/>
          </p:nvPr>
        </p:nvSpPr>
        <p:spPr>
          <a:xfrm>
            <a:off x="500063" y="1071563"/>
            <a:ext cx="8229600" cy="4525962"/>
          </a:xfrm>
        </p:spPr>
        <p:txBody>
          <a:bodyPr/>
          <a:lstStyle/>
          <a:p>
            <a:r>
              <a:rPr lang="el-GR" altLang="el-GR" sz="1400" b="1" u="sng" smtClean="0"/>
              <a:t>Παράδειγμα</a:t>
            </a:r>
            <a:r>
              <a:rPr lang="el-GR" altLang="el-GR" sz="1400" b="1" smtClean="0"/>
              <a:t>  </a:t>
            </a:r>
            <a:r>
              <a:rPr lang="el-GR" altLang="el-GR" sz="1400" smtClean="0"/>
              <a:t>(</a:t>
            </a:r>
            <a:r>
              <a:rPr lang="el-GR" altLang="el-GR" sz="1400" i="1" smtClean="0"/>
              <a:t>30 Πελάτες)</a:t>
            </a:r>
            <a:endParaRPr lang="el-GR" altLang="el-GR" sz="1400" smtClean="0"/>
          </a:p>
          <a:p>
            <a:r>
              <a:rPr lang="el-GR" altLang="el-GR" sz="1400" smtClean="0"/>
              <a:t>Ο λογαριασμός του πελάτη Ευαγόρα για τη διανυκτέρευσή του είναι 120,00 €. Έστω ότι ο συντελεστής ΦΠΑ είναι 10% και το Τέλος Παρεπιδημούντων 0,5%. Η εγγραφή που θα γίνει είναι η εξής:</a:t>
            </a:r>
          </a:p>
          <a:p>
            <a:r>
              <a:rPr lang="el-GR" altLang="el-GR" sz="1400" smtClean="0"/>
              <a:t>30 ΠΕΛΑΤΕΣ					120,00</a:t>
            </a:r>
          </a:p>
          <a:p>
            <a:r>
              <a:rPr lang="el-GR" altLang="el-GR" sz="1400" smtClean="0"/>
              <a:t>30.00 Πελάτες εσωτερικού</a:t>
            </a:r>
          </a:p>
          <a:p>
            <a:r>
              <a:rPr lang="el-GR" altLang="el-GR" sz="1400" smtClean="0"/>
              <a:t>     		73 ΠΩΛΗΣΕΙΣ ΥΠΗΡΕΣΙΩΝ				108,55</a:t>
            </a:r>
          </a:p>
          <a:p>
            <a:r>
              <a:rPr lang="el-GR" altLang="el-GR" sz="1400" smtClean="0"/>
              <a:t>     		73.00 Έσοδα ξενοδοχείου </a:t>
            </a:r>
          </a:p>
          <a:p>
            <a:r>
              <a:rPr lang="el-GR" altLang="el-GR" sz="1400" smtClean="0"/>
              <a:t>     		54 ΥΠΟΧΡΕΩΣΕΙΣ ΑΠΟ ΦΟΡΟΥΣ ΤΕΛΗ			  11,45</a:t>
            </a:r>
          </a:p>
          <a:p>
            <a:r>
              <a:rPr lang="el-GR" altLang="el-GR" sz="1400" smtClean="0"/>
              <a:t>     		54.00 ΦΠΑ (10%)                                    10,91</a:t>
            </a:r>
          </a:p>
          <a:p>
            <a:r>
              <a:rPr lang="el-GR" altLang="el-GR" sz="1400" smtClean="0"/>
              <a:t>     		54.10 Φόρος Παρεπιδημούντων 0,5%      </a:t>
            </a:r>
            <a:r>
              <a:rPr lang="el-GR" altLang="el-GR" sz="1400" u="sng" smtClean="0"/>
              <a:t> 0,54</a:t>
            </a:r>
            <a:endParaRPr lang="el-GR" altLang="el-GR" sz="1400" smtClean="0"/>
          </a:p>
          <a:p>
            <a:r>
              <a:rPr lang="el-GR" altLang="el-GR" sz="1400" smtClean="0"/>
              <a:t> </a:t>
            </a:r>
          </a:p>
          <a:p>
            <a:r>
              <a:rPr lang="el-GR" altLang="el-GR" sz="1400" smtClean="0"/>
              <a:t>[Αποφορολόγηση: 120 </a:t>
            </a:r>
            <a:r>
              <a:rPr lang="en-US" altLang="el-GR" sz="1400" smtClean="0">
                <a:sym typeface="Symbol" pitchFamily="18" charset="2"/>
              </a:rPr>
              <a:t></a:t>
            </a:r>
            <a:r>
              <a:rPr lang="el-GR" altLang="el-GR" sz="1400" smtClean="0"/>
              <a:t> 1,10 = 109,09 (Περιέχει το Τέλος Παρεπιδημούντων)</a:t>
            </a:r>
          </a:p>
          <a:p>
            <a:r>
              <a:rPr lang="el-GR" altLang="el-GR" sz="1400" smtClean="0"/>
              <a:t>109,10</a:t>
            </a:r>
            <a:r>
              <a:rPr lang="en-US" altLang="el-GR" sz="1400" smtClean="0">
                <a:sym typeface="Symbol" pitchFamily="18" charset="2"/>
              </a:rPr>
              <a:t></a:t>
            </a:r>
            <a:r>
              <a:rPr lang="el-GR" altLang="el-GR" sz="1400" smtClean="0"/>
              <a:t> 1,005 = 108,56 (Καθαρά Έσοδα) </a:t>
            </a:r>
          </a:p>
          <a:p>
            <a:r>
              <a:rPr lang="el-GR" altLang="el-GR" sz="1400" smtClean="0"/>
              <a:t>108,56 </a:t>
            </a:r>
            <a:r>
              <a:rPr lang="en-US" altLang="el-GR" sz="1400" smtClean="0"/>
              <a:t>X </a:t>
            </a:r>
            <a:r>
              <a:rPr lang="el-GR" altLang="el-GR" sz="1400" smtClean="0"/>
              <a:t>0,5% =  0,54 (Τέλος Παρεπιδημούντων) (108,56 +  0,54 =109,10)</a:t>
            </a:r>
          </a:p>
          <a:p>
            <a:r>
              <a:rPr lang="el-GR" altLang="el-GR" sz="1400" smtClean="0"/>
              <a:t>109,10 Χ 10% = 10,91 (Φ.Π.Α.)]</a:t>
            </a:r>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41988" name="4 - Θέση αριθμού διαφάνειας"/>
          <p:cNvSpPr>
            <a:spLocks noGrp="1"/>
          </p:cNvSpPr>
          <p:nvPr>
            <p:ph type="sldNum" sz="quarter" idx="12"/>
          </p:nvPr>
        </p:nvSpPr>
        <p:spPr>
          <a:noFill/>
        </p:spPr>
        <p:txBody>
          <a:bodyPr/>
          <a:lstStyle/>
          <a:p>
            <a:fld id="{110608E7-67B8-477F-ABFF-BC857CD32A3C}" type="slidenum">
              <a:rPr lang="es-ES" altLang="el-GR"/>
              <a:pPr/>
              <a:t>27</a:t>
            </a:fld>
            <a:endParaRPr lang="es-ES" altLang="el-G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43010" name="2 - Θέση περιεχομένου"/>
          <p:cNvSpPr>
            <a:spLocks noGrp="1"/>
          </p:cNvSpPr>
          <p:nvPr>
            <p:ph idx="1"/>
          </p:nvPr>
        </p:nvSpPr>
        <p:spPr>
          <a:xfrm>
            <a:off x="500063" y="1071563"/>
            <a:ext cx="8229600" cy="4525962"/>
          </a:xfrm>
        </p:spPr>
        <p:txBody>
          <a:bodyPr>
            <a:normAutofit lnSpcReduction="10000"/>
          </a:bodyPr>
          <a:lstStyle/>
          <a:p>
            <a:r>
              <a:rPr lang="el-GR" altLang="el-GR" sz="1400" b="1" u="sng" smtClean="0"/>
              <a:t>Παράδειγμα </a:t>
            </a:r>
            <a:r>
              <a:rPr lang="el-GR" altLang="el-GR" sz="1400" smtClean="0"/>
              <a:t> </a:t>
            </a:r>
            <a:r>
              <a:rPr lang="el-GR" altLang="el-GR" sz="1400" i="1" smtClean="0"/>
              <a:t>(Πελάτες – πρακτορεία)</a:t>
            </a:r>
          </a:p>
          <a:p>
            <a:r>
              <a:rPr lang="el-GR" altLang="el-GR" sz="1400" smtClean="0"/>
              <a:t>   Το πρακτορείο </a:t>
            </a:r>
            <a:r>
              <a:rPr lang="en-US" altLang="el-GR" sz="1400" smtClean="0"/>
              <a:t>Thomas Cook</a:t>
            </a:r>
            <a:r>
              <a:rPr lang="el-GR" altLang="el-GR" sz="1400" smtClean="0"/>
              <a:t> έστειλε στο ξενοδοχείο «Μαργαρώνα» 2 άτομα για διανυκτέρευση 10 ημερών. Το συνολικό ποσό του λογαριασμού κατά την αναχώρηση τους ήταν 990,00 €. Το ξενοδοχείο έστειλε το λογαριασμό στο πρακτορείο </a:t>
            </a:r>
            <a:r>
              <a:rPr lang="en-US" altLang="el-GR" sz="1400" smtClean="0"/>
              <a:t>Thomas Cook</a:t>
            </a:r>
            <a:r>
              <a:rPr lang="el-GR" altLang="el-GR" sz="1400" smtClean="0"/>
              <a:t> το οποίο αργότερα εξόφλησε το ποσό με μετρητά. Στο συνολικό ποσό εμπεριέχεται ΦΠΑ (έστω 10%) και Τέλη Παρεπιδημούντων. </a:t>
            </a:r>
          </a:p>
          <a:p>
            <a:r>
              <a:rPr lang="el-GR" altLang="el-GR" sz="1400" smtClean="0"/>
              <a:t>30 ΠΕΛΑΤΕΣ					990,00 </a:t>
            </a:r>
          </a:p>
          <a:p>
            <a:r>
              <a:rPr lang="el-GR" altLang="el-GR" sz="1400" smtClean="0"/>
              <a:t>30.08 Πελάτες – πρακτορεία						</a:t>
            </a:r>
          </a:p>
          <a:p>
            <a:r>
              <a:rPr lang="el-GR" altLang="el-GR" sz="1400" smtClean="0"/>
              <a:t>                           73 ΠΩΛΗΣΕΙΣ ΥΠΗΡΕΣΙΩΝ				895,52</a:t>
            </a:r>
          </a:p>
          <a:p>
            <a:r>
              <a:rPr lang="el-GR" altLang="el-GR" sz="1400" smtClean="0"/>
              <a:t>                           73.00 Έσοδα ξενοδοχείου				</a:t>
            </a:r>
          </a:p>
          <a:p>
            <a:r>
              <a:rPr lang="el-GR" altLang="el-GR" sz="1400" smtClean="0"/>
              <a:t> 	                54 ΥΠΟΧΡΕΩΣΕΙΣ ΑΠΟ ΦΟΡΟΥΣ – ΤΕΛΗ			94,4 8           </a:t>
            </a:r>
          </a:p>
          <a:p>
            <a:r>
              <a:rPr lang="el-GR" altLang="el-GR" sz="1400" smtClean="0"/>
              <a:t>                           54.00 ΦΠΑ (10%)        			90</a:t>
            </a:r>
          </a:p>
          <a:p>
            <a:r>
              <a:rPr lang="el-GR" altLang="el-GR" sz="1400" smtClean="0"/>
              <a:t> 	                54.10 Τέλος Παρεπιδημούντων (0,5%) 	</a:t>
            </a:r>
            <a:r>
              <a:rPr lang="el-GR" altLang="el-GR" sz="1400" u="sng" smtClean="0"/>
              <a:t>  4,48</a:t>
            </a:r>
            <a:r>
              <a:rPr lang="el-GR" altLang="el-GR" sz="1400" smtClean="0"/>
              <a:t>			</a:t>
            </a:r>
          </a:p>
          <a:p>
            <a:r>
              <a:rPr lang="el-GR" altLang="el-GR" sz="1400" smtClean="0"/>
              <a:t> </a:t>
            </a:r>
          </a:p>
          <a:p>
            <a:r>
              <a:rPr lang="el-GR" altLang="el-GR" sz="1400" smtClean="0"/>
              <a:t>[Αποφορολόγηση: 990 </a:t>
            </a:r>
            <a:r>
              <a:rPr lang="en-US" altLang="el-GR" sz="1400" smtClean="0">
                <a:sym typeface="Symbol" pitchFamily="18" charset="2"/>
              </a:rPr>
              <a:t></a:t>
            </a:r>
            <a:r>
              <a:rPr lang="el-GR" altLang="el-GR" sz="1400" smtClean="0"/>
              <a:t> 1,10 = 900 (Περιέχει το Τέλος Παρεπιδημούντων)</a:t>
            </a:r>
          </a:p>
          <a:p>
            <a:r>
              <a:rPr lang="el-GR" altLang="el-GR" sz="1400" smtClean="0"/>
              <a:t>900</a:t>
            </a:r>
            <a:r>
              <a:rPr lang="en-US" altLang="el-GR" sz="1400" smtClean="0">
                <a:sym typeface="Symbol" pitchFamily="18" charset="2"/>
              </a:rPr>
              <a:t></a:t>
            </a:r>
            <a:r>
              <a:rPr lang="el-GR" altLang="el-GR" sz="1400" smtClean="0"/>
              <a:t> 1,005 = 895,52 (Καθαρά Έσοδα) </a:t>
            </a:r>
          </a:p>
          <a:p>
            <a:r>
              <a:rPr lang="el-GR" altLang="el-GR" sz="1400" smtClean="0"/>
              <a:t>895,52 </a:t>
            </a:r>
            <a:r>
              <a:rPr lang="en-US" altLang="el-GR" sz="1400" smtClean="0"/>
              <a:t>X </a:t>
            </a:r>
            <a:r>
              <a:rPr lang="el-GR" altLang="el-GR" sz="1400" smtClean="0"/>
              <a:t>0,5% =  4,48 (Τέλος Παρεπιδημούντων) (895,52 + 4,48 = 900)</a:t>
            </a:r>
          </a:p>
          <a:p>
            <a:r>
              <a:rPr lang="el-GR" altLang="el-GR" sz="1400" smtClean="0"/>
              <a:t>900 Χ 10% = 90 (Φ.Π.Α.)]</a:t>
            </a:r>
          </a:p>
          <a:p>
            <a:r>
              <a:rPr lang="el-GR" altLang="el-GR" sz="1400" smtClean="0"/>
              <a:t> </a:t>
            </a:r>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43012" name="4 - Θέση αριθμού διαφάνειας"/>
          <p:cNvSpPr>
            <a:spLocks noGrp="1"/>
          </p:cNvSpPr>
          <p:nvPr>
            <p:ph type="sldNum" sz="quarter" idx="12"/>
          </p:nvPr>
        </p:nvSpPr>
        <p:spPr>
          <a:noFill/>
        </p:spPr>
        <p:txBody>
          <a:bodyPr/>
          <a:lstStyle/>
          <a:p>
            <a:fld id="{D2CBC23E-CDEE-4A83-B2C8-0072F625E41D}" type="slidenum">
              <a:rPr lang="es-ES" altLang="el-GR"/>
              <a:pPr/>
              <a:t>28</a:t>
            </a:fld>
            <a:endParaRPr lang="es-ES" altLang="el-G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44034" name="2 - Θέση περιεχομένου"/>
          <p:cNvSpPr>
            <a:spLocks noGrp="1"/>
          </p:cNvSpPr>
          <p:nvPr>
            <p:ph idx="1"/>
          </p:nvPr>
        </p:nvSpPr>
        <p:spPr>
          <a:xfrm>
            <a:off x="500063" y="1071563"/>
            <a:ext cx="8229600" cy="4525962"/>
          </a:xfrm>
        </p:spPr>
        <p:txBody>
          <a:bodyPr/>
          <a:lstStyle/>
          <a:p>
            <a:r>
              <a:rPr lang="el-GR" altLang="el-GR" sz="1400" smtClean="0"/>
              <a:t> </a:t>
            </a:r>
          </a:p>
          <a:p>
            <a:r>
              <a:rPr lang="el-GR" altLang="el-GR" sz="1400" smtClean="0"/>
              <a:t>   Με την αναχώρηση του πελάτη υπογράφεται το παραστατικό πληρωμής και γίνεται η παρακάτω εγγραφή:</a:t>
            </a:r>
          </a:p>
          <a:p>
            <a:r>
              <a:rPr lang="el-GR" altLang="el-GR" sz="1400" smtClean="0"/>
              <a:t>33 ΧΡΕΩΣΤΕΣ ΔΙΑΦΟΡΟΙ				990,00</a:t>
            </a:r>
          </a:p>
          <a:p>
            <a:r>
              <a:rPr lang="el-GR" altLang="el-GR" sz="1400" smtClean="0"/>
              <a:t>33.23 Χρεώστες – πρακτορεία			</a:t>
            </a:r>
          </a:p>
          <a:p>
            <a:r>
              <a:rPr lang="en-US" altLang="el-GR" sz="1400" smtClean="0"/>
              <a:t>                                 </a:t>
            </a:r>
            <a:r>
              <a:rPr lang="el-GR" altLang="el-GR" sz="1400" smtClean="0"/>
              <a:t>30 ΠΕΛΑΤΕΣ					990,00</a:t>
            </a:r>
          </a:p>
          <a:p>
            <a:r>
              <a:rPr lang="en-US" altLang="el-GR" sz="1400" smtClean="0"/>
              <a:t>                                 </a:t>
            </a:r>
            <a:r>
              <a:rPr lang="el-GR" altLang="el-GR" sz="1400" smtClean="0"/>
              <a:t>30.08 Πελάτες – πρακτορεία					</a:t>
            </a:r>
          </a:p>
          <a:p>
            <a:r>
              <a:rPr lang="el-GR" altLang="el-GR" sz="1400" smtClean="0"/>
              <a:t> </a:t>
            </a:r>
          </a:p>
          <a:p>
            <a:r>
              <a:rPr lang="el-GR" altLang="el-GR" sz="1400" smtClean="0"/>
              <a:t>   Με την εξόφληση του λογαριασμού από το πρακτορείο θα γίνει η παρακάτω έγγραφη :</a:t>
            </a:r>
          </a:p>
          <a:p>
            <a:r>
              <a:rPr lang="el-GR" altLang="el-GR" sz="1400" smtClean="0"/>
              <a:t>38 ΧΡΗΜΑΤΙΚΑ ΔΙΑΘΕΣΙΜΑ		</a:t>
            </a:r>
            <a:r>
              <a:rPr lang="en-US" altLang="el-GR" sz="1400" smtClean="0"/>
              <a:t>                                        </a:t>
            </a:r>
            <a:r>
              <a:rPr lang="el-GR" altLang="el-GR" sz="1400" smtClean="0"/>
              <a:t>990,00</a:t>
            </a:r>
          </a:p>
          <a:p>
            <a:r>
              <a:rPr lang="el-GR" altLang="el-GR" sz="1400" smtClean="0"/>
              <a:t>38.00 Ταμείο					</a:t>
            </a:r>
          </a:p>
          <a:p>
            <a:r>
              <a:rPr lang="en-US" altLang="el-GR" sz="1400" smtClean="0"/>
              <a:t>                                  </a:t>
            </a:r>
            <a:r>
              <a:rPr lang="el-GR" altLang="el-GR" sz="1400" smtClean="0"/>
              <a:t>33 ΧΡΕΩΣΤΕΣ ΔΙΑΦΟΡΟΙ</a:t>
            </a:r>
            <a:r>
              <a:rPr lang="en-US" altLang="el-GR" sz="1400" smtClean="0"/>
              <a:t> </a:t>
            </a:r>
            <a:r>
              <a:rPr lang="el-GR" altLang="el-GR" sz="1400" smtClean="0"/>
              <a:t>				990,00</a:t>
            </a:r>
          </a:p>
          <a:p>
            <a:r>
              <a:rPr lang="en-US" altLang="el-GR" sz="1400" smtClean="0"/>
              <a:t>                                  </a:t>
            </a:r>
            <a:r>
              <a:rPr lang="el-GR" altLang="el-GR" sz="1400" smtClean="0"/>
              <a:t>33.23 Χρεώστες – πρακτορεία 					</a:t>
            </a:r>
          </a:p>
          <a:p>
            <a:endParaRPr lang="el-GR" altLang="el-GR" sz="1400"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44036" name="4 - Θέση αριθμού διαφάνειας"/>
          <p:cNvSpPr>
            <a:spLocks noGrp="1"/>
          </p:cNvSpPr>
          <p:nvPr>
            <p:ph type="sldNum" sz="quarter" idx="12"/>
          </p:nvPr>
        </p:nvSpPr>
        <p:spPr>
          <a:noFill/>
        </p:spPr>
        <p:txBody>
          <a:bodyPr/>
          <a:lstStyle/>
          <a:p>
            <a:fld id="{791FA9D3-843E-41FE-9D2F-D98971669268}" type="slidenum">
              <a:rPr lang="es-ES" altLang="el-GR"/>
              <a:pPr/>
              <a:t>29</a:t>
            </a:fld>
            <a:endParaRPr lang="es-ES" alt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1"/>
          <p:cNvSpPr>
            <a:spLocks noGrp="1"/>
          </p:cNvSpPr>
          <p:nvPr>
            <p:ph type="title"/>
          </p:nvPr>
        </p:nvSpPr>
        <p:spPr>
          <a:xfrm>
            <a:off x="457200" y="155575"/>
            <a:ext cx="8229600" cy="706438"/>
          </a:xfrm>
        </p:spPr>
        <p:txBody>
          <a:bodyPr/>
          <a:lstStyle/>
          <a:p>
            <a:r>
              <a:rPr lang="el-GR" altLang="el-GR" sz="3200" smtClean="0"/>
              <a:t>Ξενοδοχειακή Λογιστική</a:t>
            </a:r>
          </a:p>
        </p:txBody>
      </p:sp>
      <p:sp>
        <p:nvSpPr>
          <p:cNvPr id="13315" name="Θέση περιεχομένου 2"/>
          <p:cNvSpPr>
            <a:spLocks noGrp="1"/>
          </p:cNvSpPr>
          <p:nvPr>
            <p:ph idx="1"/>
          </p:nvPr>
        </p:nvSpPr>
        <p:spPr>
          <a:xfrm>
            <a:off x="431800" y="862013"/>
            <a:ext cx="8229600" cy="5145087"/>
          </a:xfrm>
        </p:spPr>
        <p:txBody>
          <a:bodyPr/>
          <a:lstStyle/>
          <a:p>
            <a:endParaRPr lang="el-GR" altLang="el-GR" sz="1600" smtClean="0"/>
          </a:p>
          <a:p>
            <a:r>
              <a:rPr lang="el-GR" altLang="el-GR" sz="1600" smtClean="0"/>
              <a:t>Στο ρόλο της λογιστικής εντάσσεται η ενημέρωση για τις οικονομικές και στατιστικές αξίες που αφορούν τα περιουσιακά στοιχεία και τις υποχρεώσεις της επιχείρησης, όπως η κίνηση του ταμείου, των πελατών, των αναλώσιμων υλικών, οι μεταβολές των παγίων, η αποτίμηση των υποχρεώσεων, ο προσδιορισμός του οικονομικού αποτελέσματος ανά κλάδο εκμετάλλευσης και συνολικά κ.λπ. </a:t>
            </a:r>
          </a:p>
          <a:p>
            <a:endParaRPr lang="el-GR" altLang="el-GR" sz="1600" smtClean="0"/>
          </a:p>
          <a:p>
            <a:r>
              <a:rPr lang="el-GR" altLang="el-GR" sz="1600" smtClean="0"/>
              <a:t>Οι ειδικές απαιτήσεις της ξενοδοχειακής επιχείρησης λόγω των ιδιαιτεροτήτων και των προβλημάτων που αναφέρθηκαν προηγουμένως, μπορούν να αντιμετωπιστούν από ένα κατάλληλο σχεδιασμό ενός λογιστικού σχεδίου χωρίς την αλλοίωση της δομής του Ε.Γ.Λ.Σ. και χωρίς απόκλιση από το πλαίσιο και τις αρχές της γενικής λογιστικής. </a:t>
            </a:r>
          </a:p>
          <a:p>
            <a:endParaRPr lang="el-GR" altLang="el-GR" sz="1600" smtClean="0"/>
          </a:p>
          <a:p>
            <a:r>
              <a:rPr lang="el-GR" altLang="el-GR" sz="1600" smtClean="0"/>
              <a:t> Το λογιστήριο του ξενοδοχείου θα σχεδιάσει την ανάπτυξη των λογαριασμών που θα εφαρμόσει, σύμφωνα με τις ιδιαίτερες ανάγκες της επιχείρησης. </a:t>
            </a:r>
          </a:p>
          <a:p>
            <a:endParaRPr lang="el-GR" altLang="el-GR" sz="1600" smtClean="0"/>
          </a:p>
        </p:txBody>
      </p:sp>
      <p:sp>
        <p:nvSpPr>
          <p:cNvPr id="4" name="Θέση υποσέλιδου 3"/>
          <p:cNvSpPr>
            <a:spLocks noGrp="1"/>
          </p:cNvSpPr>
          <p:nvPr>
            <p:ph type="ftr" sz="quarter" idx="11"/>
          </p:nvPr>
        </p:nvSpPr>
        <p:spPr/>
        <p:txBody>
          <a:bodyPr/>
          <a:lstStyle/>
          <a:p>
            <a:pPr>
              <a:defRPr/>
            </a:pPr>
            <a:r>
              <a:rPr lang="el-GR" smtClean="0"/>
              <a:t>Μιχάλης Διακομιχάλης, 2013</a:t>
            </a:r>
            <a:endParaRPr lang="es-ES"/>
          </a:p>
        </p:txBody>
      </p:sp>
      <p:sp>
        <p:nvSpPr>
          <p:cNvPr id="13317" name="Θέση αριθμού διαφάνειας 4"/>
          <p:cNvSpPr>
            <a:spLocks noGrp="1"/>
          </p:cNvSpPr>
          <p:nvPr>
            <p:ph type="sldNum" sz="quarter" idx="12"/>
          </p:nvPr>
        </p:nvSpPr>
        <p:spPr>
          <a:noFill/>
        </p:spPr>
        <p:txBody>
          <a:bodyPr/>
          <a:lstStyle/>
          <a:p>
            <a:fld id="{C8CAADE8-7252-43E1-AF4C-B02896191D01}" type="slidenum">
              <a:rPr lang="es-ES" altLang="el-GR"/>
              <a:pPr/>
              <a:t>3</a:t>
            </a:fld>
            <a:endParaRPr lang="es-ES" alt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45058" name="2 - Θέση περιεχομένου"/>
          <p:cNvSpPr>
            <a:spLocks noGrp="1"/>
          </p:cNvSpPr>
          <p:nvPr>
            <p:ph idx="1"/>
          </p:nvPr>
        </p:nvSpPr>
        <p:spPr>
          <a:xfrm>
            <a:off x="500063" y="928688"/>
            <a:ext cx="8229600" cy="4525962"/>
          </a:xfrm>
        </p:spPr>
        <p:txBody>
          <a:bodyPr>
            <a:normAutofit fontScale="92500" lnSpcReduction="10000"/>
          </a:bodyPr>
          <a:lstStyle/>
          <a:p>
            <a:r>
              <a:rPr lang="el-GR" altLang="el-GR" sz="1400" smtClean="0"/>
              <a:t> </a:t>
            </a:r>
            <a:r>
              <a:rPr lang="el-GR" altLang="el-GR" sz="1400" b="1" u="sng" smtClean="0"/>
              <a:t> Παράδειγμα </a:t>
            </a:r>
            <a:r>
              <a:rPr lang="el-GR" altLang="el-GR" sz="1400" smtClean="0"/>
              <a:t>(</a:t>
            </a:r>
            <a:r>
              <a:rPr lang="el-GR" altLang="el-GR" sz="1400" i="1" smtClean="0"/>
              <a:t>30.09 Πελάτες άλλα ξενοδοχεία</a:t>
            </a:r>
            <a:endParaRPr lang="el-GR" altLang="el-GR" sz="1400" smtClean="0"/>
          </a:p>
          <a:p>
            <a:pPr algn="just"/>
            <a:r>
              <a:rPr lang="el-GR" altLang="el-GR" sz="1400" smtClean="0"/>
              <a:t>Το Ξενοδοχείο BLUE SEA, στις 28/5/20ΧΧ,  δέχεται τους  30 πελάτες του  Τουριστικού Πρακτορείου ITAS, σε 15 δίκλινα δωμάτια, οι οποίοι έχουν αφιχθεί για διαμονή στο διπλανό Ξενοδοχείο ΠΗΓΑΣΟΣ, το οποίο όμως δεν έχει ετοιμαστεί για να λειτουργήσει ακόμη για τη  σαιζόν.  Μετά από συνεννόηση με το Πρακτορείο, γεγονός που έχει προβλεφθεί στο συμβόλαιο μεταξύ Ξενοδοχείου και Πρακτορείου, οι Πελάτες θα διανυκτερεύσουν 4 βράδια, μέχρι να μεταφερθούν στο ΠΗΓΑΣΟΣ. Η τιμή για το δωμάτιο είναι 180 € (Στην τιμή εμπεριέχεται Φ.Π.Α. 10% και Τέλος Παρεπιδημούντων 2%). Οι Πελάτες αναχωρούν την 1/6/20ΧΧ. Το Ξενοδοχείο BLUE SEA στέλλει την ίδια μέρα το λογαριασμό στο Ξενοδοχείο ΠΗΓΑΣΟΣ.</a:t>
            </a:r>
          </a:p>
          <a:p>
            <a:r>
              <a:rPr lang="el-GR" altLang="el-GR" sz="1400" smtClean="0"/>
              <a:t>Οι εγγραφές που θα γίνουν για τις παραπάνω συναλλαγές είναι οι παρακάτω:</a:t>
            </a:r>
          </a:p>
          <a:p>
            <a:r>
              <a:rPr lang="el-GR" altLang="el-GR" sz="1400" smtClean="0"/>
              <a:t>------------------------------------------28/3/20ΧΧ----------------------------------------------</a:t>
            </a:r>
          </a:p>
          <a:p>
            <a:r>
              <a:rPr lang="el-GR" altLang="el-GR" sz="1400" smtClean="0"/>
              <a:t>30 ΠΕΛΑΤΕΣ				 2.700</a:t>
            </a:r>
          </a:p>
          <a:p>
            <a:r>
              <a:rPr lang="el-GR" altLang="el-GR" sz="1400" smtClean="0"/>
              <a:t>30.09  Πελάτες «Άλλα Ξενοδοχεία»     </a:t>
            </a:r>
          </a:p>
          <a:p>
            <a:r>
              <a:rPr lang="el-GR" altLang="el-GR" sz="1400" smtClean="0"/>
              <a:t>30.09.20 Ξενοδοχείο ΠΗΓΑΣΟΣ            		</a:t>
            </a:r>
          </a:p>
          <a:p>
            <a:r>
              <a:rPr lang="el-GR" altLang="el-GR" sz="1400" smtClean="0"/>
              <a:t>                              73. ΠΩΛΗΣΕΙΣ ΥΠΗΡΕΣΙΩΝ			2.442,33</a:t>
            </a:r>
          </a:p>
          <a:p>
            <a:r>
              <a:rPr lang="el-GR" altLang="el-GR" sz="1400" smtClean="0"/>
              <a:t>                              73.00 Έσοδα Δωματίων					                   54 ΥΠΟΧΡΕΩΣΕΙΣ ΑΠΟ ΦΟΡΟΥΣ-ΤΕΛΗ 		    257,66</a:t>
            </a:r>
          </a:p>
          <a:p>
            <a:r>
              <a:rPr lang="el-GR" altLang="el-GR" sz="1400" smtClean="0"/>
              <a:t>                               54.00 Φόρος Προστιθέμενης Αξίας		</a:t>
            </a:r>
          </a:p>
          <a:p>
            <a:r>
              <a:rPr lang="el-GR" altLang="el-GR" sz="1400" smtClean="0"/>
              <a:t>         		54.00.01 Φ.Π.Α. Συντ/τής  10%                    245,45</a:t>
            </a:r>
          </a:p>
          <a:p>
            <a:r>
              <a:rPr lang="el-GR" altLang="el-GR" sz="1400" smtClean="0"/>
              <a:t>                               54.10 Τέλος Παρεπιδημούντων 0,5%           </a:t>
            </a:r>
            <a:r>
              <a:rPr lang="el-GR" altLang="el-GR" sz="1400" u="sng" smtClean="0"/>
              <a:t> 12,21</a:t>
            </a:r>
            <a:r>
              <a:rPr lang="el-GR" altLang="el-GR" sz="1400" smtClean="0"/>
              <a:t>		        </a:t>
            </a:r>
          </a:p>
          <a:p>
            <a:r>
              <a:rPr lang="el-GR" altLang="el-GR" sz="1400" smtClean="0"/>
              <a:t>(Σύμφωνα με το Βιβλίο Πελατών, 180 Χ 15 δωμάτια)</a:t>
            </a:r>
          </a:p>
          <a:p>
            <a:r>
              <a:rPr lang="el-GR" altLang="el-GR" sz="1400" smtClean="0"/>
              <a:t> </a:t>
            </a:r>
          </a:p>
          <a:p>
            <a:endParaRPr lang="el-GR" altLang="el-GR" sz="1400"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45060" name="4 - Θέση αριθμού διαφάνειας"/>
          <p:cNvSpPr>
            <a:spLocks noGrp="1"/>
          </p:cNvSpPr>
          <p:nvPr>
            <p:ph type="sldNum" sz="quarter" idx="12"/>
          </p:nvPr>
        </p:nvSpPr>
        <p:spPr>
          <a:noFill/>
        </p:spPr>
        <p:txBody>
          <a:bodyPr/>
          <a:lstStyle/>
          <a:p>
            <a:fld id="{AC6DC32A-F5E2-4662-A394-B381F6B50058}" type="slidenum">
              <a:rPr lang="es-ES" altLang="el-GR"/>
              <a:pPr/>
              <a:t>30</a:t>
            </a:fld>
            <a:endParaRPr lang="es-ES" alt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46082" name="2 - Θέση περιεχομένου"/>
          <p:cNvSpPr>
            <a:spLocks noGrp="1"/>
          </p:cNvSpPr>
          <p:nvPr>
            <p:ph idx="1"/>
          </p:nvPr>
        </p:nvSpPr>
        <p:spPr>
          <a:xfrm>
            <a:off x="500063" y="1071563"/>
            <a:ext cx="8229600" cy="4525962"/>
          </a:xfrm>
        </p:spPr>
        <p:txBody>
          <a:bodyPr>
            <a:normAutofit lnSpcReduction="10000"/>
          </a:bodyPr>
          <a:lstStyle/>
          <a:p>
            <a:r>
              <a:rPr lang="el-GR" altLang="el-GR" sz="1400" smtClean="0"/>
              <a:t>  </a:t>
            </a:r>
          </a:p>
          <a:p>
            <a:r>
              <a:rPr lang="el-GR" altLang="el-GR" sz="1400" smtClean="0"/>
              <a:t>[Αποφορολόγηση: 2700.000 </a:t>
            </a:r>
            <a:r>
              <a:rPr lang="en-US" altLang="el-GR" sz="1400" smtClean="0">
                <a:sym typeface="Symbol" pitchFamily="18" charset="2"/>
              </a:rPr>
              <a:t></a:t>
            </a:r>
            <a:r>
              <a:rPr lang="el-GR" altLang="el-GR" sz="1400" smtClean="0"/>
              <a:t> 1,10 = 2.454,54 (Περιέχει το Τέλος Παρεπιδημούντων)</a:t>
            </a:r>
          </a:p>
          <a:p>
            <a:r>
              <a:rPr lang="el-GR" altLang="el-GR" sz="1400" smtClean="0"/>
              <a:t>2.454,54</a:t>
            </a:r>
            <a:r>
              <a:rPr lang="en-US" altLang="el-GR" sz="1400" smtClean="0">
                <a:sym typeface="Symbol" pitchFamily="18" charset="2"/>
              </a:rPr>
              <a:t></a:t>
            </a:r>
            <a:r>
              <a:rPr lang="el-GR" altLang="el-GR" sz="1400" smtClean="0"/>
              <a:t> 1,005 = 2.442,33 (Καθαρά Έσοδα) </a:t>
            </a:r>
          </a:p>
          <a:p>
            <a:r>
              <a:rPr lang="el-GR" altLang="el-GR" sz="1400" smtClean="0"/>
              <a:t>2.442,33  </a:t>
            </a:r>
            <a:r>
              <a:rPr lang="en-US" altLang="el-GR" sz="1400" smtClean="0"/>
              <a:t>X</a:t>
            </a:r>
            <a:r>
              <a:rPr lang="el-GR" altLang="el-GR" sz="1400" smtClean="0"/>
              <a:t> 0,5% =  12,21 (Τέλος Παρεπιδημούντων) (2.442,33  +  12,21= 2.454,54)</a:t>
            </a:r>
          </a:p>
          <a:p>
            <a:r>
              <a:rPr lang="el-GR" altLang="el-GR" sz="1400" smtClean="0"/>
              <a:t>2.454,54Χ 10% = 245,45 (Φ.Π.Α.)]</a:t>
            </a:r>
          </a:p>
          <a:p>
            <a:r>
              <a:rPr lang="el-GR" altLang="el-GR" sz="1400" smtClean="0"/>
              <a:t> </a:t>
            </a:r>
          </a:p>
          <a:p>
            <a:r>
              <a:rPr lang="el-GR" altLang="el-GR" sz="1400" smtClean="0"/>
              <a:t>----------------------------------------------------------------------------------------------</a:t>
            </a:r>
          </a:p>
          <a:p>
            <a:r>
              <a:rPr lang="el-GR" altLang="el-GR" sz="1400" smtClean="0"/>
              <a:t>Η ίδια εγγραφή θα επαναλαμβάνεται και τις επόμενες μέρες της παραμονής των Πελατών στο Ξενοδοχείο BLUE SEA.</a:t>
            </a:r>
          </a:p>
          <a:p>
            <a:r>
              <a:rPr lang="el-GR" altLang="el-GR" sz="1400" smtClean="0"/>
              <a:t>Με την αποστολή του λογαριασμού στο Ξενοδοχείο ΠΗΓΑΣΟΣ θα γίνει η παρακάτω εγγραφή:</a:t>
            </a:r>
          </a:p>
          <a:p>
            <a:r>
              <a:rPr lang="el-GR" altLang="el-GR" sz="1400" smtClean="0"/>
              <a:t>------------------------------------------1/6/20ΧΧ----------------------------------------------</a:t>
            </a:r>
          </a:p>
          <a:p>
            <a:r>
              <a:rPr lang="el-GR" altLang="el-GR" sz="1400" smtClean="0"/>
              <a:t>33. ΧΡΕΩΣΤΕΣ ΔΙΑΦΟΡΟΙ				10.800</a:t>
            </a:r>
          </a:p>
          <a:p>
            <a:r>
              <a:rPr lang="el-GR" altLang="el-GR" sz="1400" smtClean="0"/>
              <a:t>33.24.Χρεώστες «Άλλα Ξενοδοχεία»					</a:t>
            </a:r>
          </a:p>
          <a:p>
            <a:r>
              <a:rPr lang="el-GR" altLang="el-GR" sz="1400" smtClean="0"/>
              <a:t>33.24.20 Ξενοδοχείο ΠΗΓΑΣΟΣ            			</a:t>
            </a:r>
          </a:p>
          <a:p>
            <a:r>
              <a:rPr lang="el-GR" altLang="el-GR" sz="1400" smtClean="0"/>
              <a:t>                  30.ΠΕΛΑΤΕΣ						10.800</a:t>
            </a:r>
          </a:p>
          <a:p>
            <a:r>
              <a:rPr lang="el-GR" altLang="el-GR" sz="1400" smtClean="0"/>
              <a:t>                  30.09  Πελάτες «Άλλα Ξενοδοχεία»     </a:t>
            </a:r>
          </a:p>
          <a:p>
            <a:r>
              <a:rPr lang="el-GR" altLang="el-GR" sz="1400" smtClean="0"/>
              <a:t>                  30.09.20 Ξενοδοχείο ΠΗΓΑΣΟΣ            		</a:t>
            </a:r>
          </a:p>
          <a:p>
            <a:r>
              <a:rPr lang="el-GR" altLang="el-GR" sz="1400" smtClean="0"/>
              <a:t> </a:t>
            </a:r>
          </a:p>
          <a:p>
            <a:r>
              <a:rPr lang="el-GR" altLang="el-GR" sz="1400" smtClean="0"/>
              <a:t>(Λογ/μός #…,  Ξενοδ. ΠΗΓΑΣΟΣ. Δωμάτια 15 Χ 180 Χ 4 βράδια)</a:t>
            </a:r>
          </a:p>
          <a:p>
            <a:endParaRPr lang="el-GR" altLang="el-GR" sz="1400"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46084" name="4 - Θέση αριθμού διαφάνειας"/>
          <p:cNvSpPr>
            <a:spLocks noGrp="1"/>
          </p:cNvSpPr>
          <p:nvPr>
            <p:ph type="sldNum" sz="quarter" idx="12"/>
          </p:nvPr>
        </p:nvSpPr>
        <p:spPr>
          <a:noFill/>
        </p:spPr>
        <p:txBody>
          <a:bodyPr/>
          <a:lstStyle/>
          <a:p>
            <a:fld id="{7EB2BB56-DB1A-44F3-9EB8-11B82F64B879}" type="slidenum">
              <a:rPr lang="es-ES" altLang="el-GR"/>
              <a:pPr/>
              <a:t>31</a:t>
            </a:fld>
            <a:endParaRPr lang="es-ES" altLang="el-G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47106" name="2 - Θέση περιεχομένου"/>
          <p:cNvSpPr>
            <a:spLocks noGrp="1"/>
          </p:cNvSpPr>
          <p:nvPr>
            <p:ph idx="1"/>
          </p:nvPr>
        </p:nvSpPr>
        <p:spPr>
          <a:xfrm>
            <a:off x="500063" y="1071563"/>
            <a:ext cx="8229600" cy="4525962"/>
          </a:xfrm>
        </p:spPr>
        <p:txBody>
          <a:bodyPr>
            <a:normAutofit lnSpcReduction="10000"/>
          </a:bodyPr>
          <a:lstStyle/>
          <a:p>
            <a:r>
              <a:rPr lang="el-GR" altLang="el-GR" sz="1400" smtClean="0"/>
              <a:t>  </a:t>
            </a:r>
            <a:r>
              <a:rPr lang="el-GR" altLang="el-GR" sz="1400" b="1" u="sng" smtClean="0"/>
              <a:t> Παράδειγμα </a:t>
            </a:r>
            <a:r>
              <a:rPr lang="el-GR" altLang="el-GR" sz="1400" smtClean="0"/>
              <a:t>(</a:t>
            </a:r>
            <a:r>
              <a:rPr lang="el-GR" altLang="el-GR" sz="1400" i="1" smtClean="0"/>
              <a:t>30.10 Πελάτες Πιστωτικών Καρτών)</a:t>
            </a:r>
            <a:endParaRPr lang="el-GR" altLang="el-GR" sz="1400" smtClean="0"/>
          </a:p>
          <a:p>
            <a:r>
              <a:rPr lang="el-GR" altLang="el-GR" sz="1400" smtClean="0"/>
              <a:t>Έστω ότι ο πελάτης Διαγόρας κατά την αναχώρησή του από το ξενοδοχείο ΙΒΙΣΚΟΣ επιλέγει να εξοφλήσει το λογαριασμό του, συνολικού ποσού 240 €, με πιστωτική κάρτα, για την οποία η προμήθεια της τράπεζας είναι 3%.  Εφόσον ο συντελεστής ΦΠΑ είναι 10% και το Τέλος Παρεπιδημούντων 0,5%, οι εγγραφές που θα γίνουν είναι οι παρακάτω:</a:t>
            </a:r>
          </a:p>
          <a:p>
            <a:r>
              <a:rPr lang="el-GR" altLang="el-GR" sz="1400" smtClean="0"/>
              <a:t>30 ΠΕΛΑΤΕΣ					240,00</a:t>
            </a:r>
          </a:p>
          <a:p>
            <a:r>
              <a:rPr lang="el-GR" altLang="el-GR" sz="1400" smtClean="0"/>
              <a:t>30.00 Πελάτες εσωτερικού</a:t>
            </a:r>
          </a:p>
          <a:p>
            <a:r>
              <a:rPr lang="el-GR" altLang="el-GR" sz="1400" smtClean="0"/>
              <a:t>     	73 ΠΩΛΗΣΕΙΣ ΥΠΗΡΕΣΙΩΝ					217,10</a:t>
            </a:r>
          </a:p>
          <a:p>
            <a:r>
              <a:rPr lang="el-GR" altLang="el-GR" sz="1400" smtClean="0"/>
              <a:t>     	73.00 Έσοδα ξενοδοχείου </a:t>
            </a:r>
          </a:p>
          <a:p>
            <a:r>
              <a:rPr lang="el-GR" altLang="el-GR" sz="1400" smtClean="0"/>
              <a:t>     	54 ΥΠΟΧΡΕΩΣΕΙΣ ΑΠΟ ΦΟΡΟΥΣ ΤΕΛΗ				  22,90</a:t>
            </a:r>
          </a:p>
          <a:p>
            <a:r>
              <a:rPr lang="el-GR" altLang="el-GR" sz="1400" smtClean="0"/>
              <a:t>     	54.00 ΦΠΑ (10%) 			21,82</a:t>
            </a:r>
          </a:p>
          <a:p>
            <a:r>
              <a:rPr lang="el-GR" altLang="el-GR" sz="1400" smtClean="0"/>
              <a:t>     	54.10 Φόρος Παρεπιδημούντων 0,5%           </a:t>
            </a:r>
            <a:r>
              <a:rPr lang="el-GR" altLang="el-GR" sz="1400" u="sng" smtClean="0"/>
              <a:t>   1,08</a:t>
            </a:r>
            <a:endParaRPr lang="el-GR" altLang="el-GR" sz="1400" smtClean="0"/>
          </a:p>
          <a:p>
            <a:endParaRPr lang="el-GR" altLang="el-GR" sz="1400" smtClean="0"/>
          </a:p>
          <a:p>
            <a:r>
              <a:rPr lang="el-GR" altLang="el-GR" sz="1400" smtClean="0"/>
              <a:t>38. ΧΡΗΜΑΤΙΚΑ ΔΙΑΘΕΣΙΜΑ			                  232,80</a:t>
            </a:r>
          </a:p>
          <a:p>
            <a:r>
              <a:rPr lang="el-GR" altLang="el-GR" sz="1400" smtClean="0"/>
              <a:t>38.00 Ταμείο                                                   		</a:t>
            </a:r>
          </a:p>
          <a:p>
            <a:r>
              <a:rPr lang="el-GR" altLang="el-GR" sz="1400" smtClean="0"/>
              <a:t>65.  ΤΟΚΟΙ ΚΑΙ ΣΥΝΑΦΗ ΕΞΟΔΑ			   7,20</a:t>
            </a:r>
          </a:p>
          <a:p>
            <a:r>
              <a:rPr lang="el-GR" altLang="el-GR" sz="1400" smtClean="0"/>
              <a:t>65.11 Προμήθειες Πιστωτικών Καρτών                     	    </a:t>
            </a:r>
          </a:p>
          <a:p>
            <a:r>
              <a:rPr lang="el-GR" altLang="el-GR" sz="1400" smtClean="0"/>
              <a:t>            30 ΠΕΛΑΤΕΣ						240</a:t>
            </a:r>
          </a:p>
          <a:p>
            <a:r>
              <a:rPr lang="el-GR" altLang="el-GR" sz="1400" smtClean="0"/>
              <a:t>            30.10 Πελάτες Πιστωτικών Καρτών			</a:t>
            </a:r>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47108" name="4 - Θέση αριθμού διαφάνειας"/>
          <p:cNvSpPr>
            <a:spLocks noGrp="1"/>
          </p:cNvSpPr>
          <p:nvPr>
            <p:ph type="sldNum" sz="quarter" idx="12"/>
          </p:nvPr>
        </p:nvSpPr>
        <p:spPr>
          <a:noFill/>
        </p:spPr>
        <p:txBody>
          <a:bodyPr/>
          <a:lstStyle/>
          <a:p>
            <a:fld id="{B8BFC4C1-605A-4889-B27A-5A0673FB2E1B}" type="slidenum">
              <a:rPr lang="es-ES" altLang="el-GR"/>
              <a:pPr/>
              <a:t>32</a:t>
            </a:fld>
            <a:endParaRPr lang="es-ES" altLang="el-G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48130" name="2 - Θέση περιεχομένου"/>
          <p:cNvSpPr>
            <a:spLocks noGrp="1"/>
          </p:cNvSpPr>
          <p:nvPr>
            <p:ph idx="1"/>
          </p:nvPr>
        </p:nvSpPr>
        <p:spPr>
          <a:xfrm>
            <a:off x="500063" y="1071563"/>
            <a:ext cx="8229600" cy="4525962"/>
          </a:xfrm>
        </p:spPr>
        <p:txBody>
          <a:bodyPr>
            <a:normAutofit lnSpcReduction="10000"/>
          </a:bodyPr>
          <a:lstStyle/>
          <a:p>
            <a:pPr algn="just"/>
            <a:r>
              <a:rPr lang="el-GR" altLang="el-GR" sz="1400" smtClean="0"/>
              <a:t>  Ο λογαριασμός </a:t>
            </a:r>
            <a:r>
              <a:rPr lang="el-GR" altLang="el-GR" sz="1400" i="1" smtClean="0"/>
              <a:t>32 Παραγγελίες στο εξωτερικό</a:t>
            </a:r>
            <a:r>
              <a:rPr lang="el-GR" altLang="el-GR" sz="1400" smtClean="0"/>
              <a:t> στον οποίο καταχωρίζεται η αξία κάθε παγίου ή περιουσιακού στοιχείου του κυκλοφορούντος ενεργητικού, προκειμένου να προσδιοριστεί ακριβώς η συνολική του αξία. Οι λογαριασμοί </a:t>
            </a:r>
            <a:r>
              <a:rPr lang="el-GR" altLang="el-GR" sz="1400" i="1" smtClean="0"/>
              <a:t>32.02 Προεμβάσματα μέσω τραπεζών </a:t>
            </a:r>
            <a:r>
              <a:rPr lang="el-GR" altLang="el-GR" sz="1400" smtClean="0"/>
              <a:t>ή </a:t>
            </a:r>
            <a:r>
              <a:rPr lang="el-GR" altLang="el-GR" sz="1400" i="1" smtClean="0"/>
              <a:t>32.03 Ανέκκλητες πιστώσεις μέσω τραπεζών</a:t>
            </a:r>
            <a:r>
              <a:rPr lang="el-GR" altLang="el-GR" sz="1400" smtClean="0"/>
              <a:t>  χρεώνονται με τα προεμβάσματα και τις ανέκκλητες πιστώσεις αντίστοιχα, που γίνονται για τις παραγγελίες που δίνονται και πιστώνονται με χρέωση του λογαριασμού 32.00 ή 32.01. Με την οριστικοποίηση της τελικής αξίας των εισαγόμενων ειδών και την καταχώρισή τους στους αντίστοιχους λογαριασμούς της 1</a:t>
            </a:r>
            <a:r>
              <a:rPr lang="el-GR" altLang="el-GR" sz="1400" baseline="30000" smtClean="0"/>
              <a:t>ης</a:t>
            </a:r>
            <a:r>
              <a:rPr lang="el-GR" altLang="el-GR" sz="1400" smtClean="0"/>
              <a:t> ή της 2</a:t>
            </a:r>
            <a:r>
              <a:rPr lang="el-GR" altLang="el-GR" sz="1400" baseline="30000" smtClean="0"/>
              <a:t>ης</a:t>
            </a:r>
            <a:r>
              <a:rPr lang="el-GR" altLang="el-GR" sz="1400" smtClean="0"/>
              <a:t> ομάδας (που χρεώνονται), πιστώνεται και κλείνει ο λογαριασμός 32.00 ή 32.01 αντίστοιχα.</a:t>
            </a:r>
          </a:p>
          <a:p>
            <a:pPr algn="just"/>
            <a:endParaRPr lang="el-GR" altLang="el-GR" sz="1400" b="1" u="sng" smtClean="0"/>
          </a:p>
          <a:p>
            <a:pPr algn="just"/>
            <a:r>
              <a:rPr lang="el-GR" altLang="el-GR" sz="1400" b="1" u="sng" smtClean="0"/>
              <a:t>Παράδειγμα</a:t>
            </a:r>
            <a:endParaRPr lang="el-GR" altLang="el-GR" sz="1400" smtClean="0"/>
          </a:p>
          <a:p>
            <a:pPr algn="just"/>
            <a:r>
              <a:rPr lang="el-GR" altLang="el-GR" sz="1400" smtClean="0"/>
              <a:t>Η Ξενοδοχειακή επιχείρηση ΠΕΛΑΓΟΣ προεμβάζει μέσω της </a:t>
            </a:r>
            <a:r>
              <a:rPr lang="en-US" altLang="el-GR" sz="1400" smtClean="0"/>
              <a:t>E</a:t>
            </a:r>
            <a:r>
              <a:rPr lang="el-GR" altLang="el-GR" sz="1400" smtClean="0"/>
              <a:t>.Τ.Ε. στην εταιρία ΒΟΗΕΜΙΑΝ 8.500 £ για την αγορά από τη</a:t>
            </a:r>
            <a:r>
              <a:rPr lang="en-US" altLang="el-GR" sz="1400" smtClean="0"/>
              <a:t> </a:t>
            </a:r>
            <a:r>
              <a:rPr lang="el-GR" altLang="el-GR" sz="1400" smtClean="0"/>
              <a:t>Μ.Βρετανία Σκευών Εστιατορίου  (Σερβίτσια Φαγητού), Σκευών Κουζίνας, και Ειδών Ιματισμού. Για μεταφορικά, ασφάλιστρα και έξοδα τραπέζης πληρώνει 700 £.  Με την οριστικοποίηση της παραγγελίας και την έκδοση Προτιμολογίου η επιχείρηση διαχωρίζει τα είδη που έχουν παραγγελθεί και έχουν φορτωθεί, όπως αυτά περιγράφονται στο Προτιμολόγιο: Σκεύη Εστιατορίου 1.870 £, Σερβίτσια Φαγητού 1.530 £, Σκεύη Κουζίνας 2.125 £  και Είδη Ιματισμού 2.975 £. Αργότερα η εταιρία παραλαμβάνει τα παραγγελθέντα είδη. </a:t>
            </a:r>
          </a:p>
          <a:p>
            <a:pPr algn="just"/>
            <a:r>
              <a:rPr lang="el-GR" altLang="el-GR" sz="1400" smtClean="0"/>
              <a:t>Η ισοτιμία την ημέρα του εμβάσματος ήταν 1£=1,50 €. Τα έξοδα 700 £ θα επιβαρύνουν αναλογικά με την αξία τους τα παραπάνω είδη</a:t>
            </a:r>
          </a:p>
          <a:p>
            <a:pPr algn="just"/>
            <a:r>
              <a:rPr lang="el-GR" altLang="el-GR" sz="1400" smtClean="0"/>
              <a:t>Οι εγγραφές που θα γίνουν για τις παραπάνω συναλλαγές είναι οι παρακάτω:</a:t>
            </a:r>
          </a:p>
          <a:p>
            <a:pPr>
              <a:buFontTx/>
              <a:buNone/>
            </a:pPr>
            <a:endParaRPr lang="el-GR" altLang="el-GR" sz="1400"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48132" name="4 - Θέση αριθμού διαφάνειας"/>
          <p:cNvSpPr>
            <a:spLocks noGrp="1"/>
          </p:cNvSpPr>
          <p:nvPr>
            <p:ph type="sldNum" sz="quarter" idx="12"/>
          </p:nvPr>
        </p:nvSpPr>
        <p:spPr>
          <a:noFill/>
        </p:spPr>
        <p:txBody>
          <a:bodyPr/>
          <a:lstStyle/>
          <a:p>
            <a:fld id="{2C1639F6-4FC8-428F-AB03-1DD545864C65}" type="slidenum">
              <a:rPr lang="es-ES" altLang="el-GR"/>
              <a:pPr/>
              <a:t>33</a:t>
            </a:fld>
            <a:endParaRPr lang="es-ES" alt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49154" name="2 - Θέση περιεχομένου"/>
          <p:cNvSpPr>
            <a:spLocks noGrp="1"/>
          </p:cNvSpPr>
          <p:nvPr>
            <p:ph idx="1"/>
          </p:nvPr>
        </p:nvSpPr>
        <p:spPr>
          <a:xfrm>
            <a:off x="500063" y="1071563"/>
            <a:ext cx="8229600" cy="4525962"/>
          </a:xfrm>
        </p:spPr>
        <p:txBody>
          <a:bodyPr/>
          <a:lstStyle/>
          <a:p>
            <a:r>
              <a:rPr lang="el-GR" altLang="el-GR" sz="1400" smtClean="0"/>
              <a:t>------------------------------------------ημερομηνία----------------------------------------------</a:t>
            </a:r>
          </a:p>
          <a:p>
            <a:r>
              <a:rPr lang="el-GR" altLang="el-GR" sz="1400" smtClean="0"/>
              <a:t>32. ΠΑΡΑΓΓΕΛΙΕΣ ΣΤΟ ΕΞΩΤΕΡΙΚΟ			13.800</a:t>
            </a:r>
          </a:p>
          <a:p>
            <a:r>
              <a:rPr lang="el-GR" altLang="el-GR" sz="1400" smtClean="0"/>
              <a:t>32.02 Προεμβάσματα μέσω Τραπεζών</a:t>
            </a:r>
          </a:p>
          <a:p>
            <a:r>
              <a:rPr lang="el-GR" altLang="el-GR" sz="1400" smtClean="0"/>
              <a:t>32.02.00 Προέμβασμα μέσω Ε.Τ.Ε.			</a:t>
            </a:r>
          </a:p>
          <a:p>
            <a:r>
              <a:rPr lang="el-GR" altLang="el-GR" sz="1400" smtClean="0"/>
              <a:t>               38 ΧΡΗΜΑΤΙΚΑ ΔΙΑΘΕΣΙΜΑ				13.800</a:t>
            </a:r>
          </a:p>
          <a:p>
            <a:r>
              <a:rPr lang="el-GR" altLang="el-GR" sz="1400" smtClean="0"/>
              <a:t>               38.03 Καταθέσεις Όψεως </a:t>
            </a:r>
          </a:p>
          <a:p>
            <a:r>
              <a:rPr lang="el-GR" altLang="el-GR" sz="1400" smtClean="0"/>
              <a:t>               38.03.00 Λογαριασμός Ε.Τ.Ε. 				</a:t>
            </a:r>
          </a:p>
          <a:p>
            <a:pPr algn="ctr">
              <a:buFontTx/>
              <a:buNone/>
            </a:pPr>
            <a:r>
              <a:rPr lang="el-GR" altLang="el-GR" sz="1400" smtClean="0"/>
              <a:t>(Καταβολή Εμβάσματος, 8.500 + 700 = 9.200 £ </a:t>
            </a:r>
            <a:r>
              <a:rPr lang="en-US" altLang="el-GR" sz="1400" smtClean="0"/>
              <a:t>X</a:t>
            </a:r>
            <a:r>
              <a:rPr lang="el-GR" altLang="el-GR" sz="1400" smtClean="0"/>
              <a:t> 1,50€  = 13.800)</a:t>
            </a:r>
          </a:p>
          <a:p>
            <a:r>
              <a:rPr lang="el-GR" altLang="el-GR" sz="1400" smtClean="0"/>
              <a:t>------------------------------------------ημερομηνία----------------------------------------------</a:t>
            </a:r>
          </a:p>
          <a:p>
            <a:r>
              <a:rPr lang="el-GR" altLang="el-GR" sz="1400" smtClean="0"/>
              <a:t>32. ΠΑΡΑΓΓΕΛΙΕΣ ΣΤΟ ΕΞΩΤΕΡΙΚΟ			13.800</a:t>
            </a:r>
          </a:p>
          <a:p>
            <a:r>
              <a:rPr lang="el-GR" altLang="el-GR" sz="1400" smtClean="0"/>
              <a:t>32.00 Παραγγελίες Παγίων Στοιχείων			</a:t>
            </a:r>
          </a:p>
          <a:p>
            <a:r>
              <a:rPr lang="el-GR" altLang="el-GR" sz="1400" smtClean="0"/>
              <a:t>               32. ΠΑΡΑΓΓΕΛΙΕΣ ΣΤΟ ΕΞΩΤΕΡΙΚΟ			13.800</a:t>
            </a:r>
          </a:p>
          <a:p>
            <a:r>
              <a:rPr lang="el-GR" altLang="el-GR" sz="1400" smtClean="0"/>
              <a:t>               32.02 Προεμβάσματα μέσω Τραπεζών</a:t>
            </a:r>
          </a:p>
          <a:p>
            <a:r>
              <a:rPr lang="el-GR" altLang="el-GR" sz="1400" smtClean="0"/>
              <a:t>               32.02.00 Προέμβασμα μέσω Ε.Τ.Ε. 			</a:t>
            </a:r>
          </a:p>
          <a:p>
            <a:pPr>
              <a:buFontTx/>
              <a:buNone/>
            </a:pPr>
            <a:endParaRPr lang="el-GR" altLang="el-GR" sz="1400"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49156" name="4 - Θέση αριθμού διαφάνειας"/>
          <p:cNvSpPr>
            <a:spLocks noGrp="1"/>
          </p:cNvSpPr>
          <p:nvPr>
            <p:ph type="sldNum" sz="quarter" idx="12"/>
          </p:nvPr>
        </p:nvSpPr>
        <p:spPr>
          <a:noFill/>
        </p:spPr>
        <p:txBody>
          <a:bodyPr/>
          <a:lstStyle/>
          <a:p>
            <a:fld id="{FADFE0A8-6D4A-4E9C-BD07-DA10F2E9682C}" type="slidenum">
              <a:rPr lang="es-ES" altLang="el-GR"/>
              <a:pPr/>
              <a:t>34</a:t>
            </a:fld>
            <a:endParaRPr lang="es-ES" altLang="el-G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50178" name="2 - Θέση περιεχομένου"/>
          <p:cNvSpPr>
            <a:spLocks noGrp="1"/>
          </p:cNvSpPr>
          <p:nvPr>
            <p:ph idx="1"/>
          </p:nvPr>
        </p:nvSpPr>
        <p:spPr>
          <a:xfrm>
            <a:off x="500063" y="3500438"/>
            <a:ext cx="8229600" cy="2097087"/>
          </a:xfrm>
        </p:spPr>
        <p:txBody>
          <a:bodyPr>
            <a:normAutofit fontScale="92500" lnSpcReduction="20000"/>
          </a:bodyPr>
          <a:lstStyle/>
          <a:p>
            <a:r>
              <a:rPr lang="el-GR" altLang="el-GR" sz="1400" smtClean="0"/>
              <a:t> </a:t>
            </a:r>
          </a:p>
          <a:p>
            <a:r>
              <a:rPr lang="el-GR" altLang="el-GR" sz="1400" smtClean="0"/>
              <a:t>------------------------------------------ημερομηνία----------------------------------------------</a:t>
            </a:r>
          </a:p>
          <a:p>
            <a:r>
              <a:rPr lang="el-GR" altLang="el-GR" sz="1400" smtClean="0"/>
              <a:t>14. ΕΠΙΠΛΑ – ΕΞΟΠΛΙΣΜΟΣ				13.800</a:t>
            </a:r>
          </a:p>
          <a:p>
            <a:r>
              <a:rPr lang="el-GR" altLang="el-GR" sz="1400" smtClean="0"/>
              <a:t>14.01.01 Σκεύη Εστιατορίου    		3.036</a:t>
            </a:r>
          </a:p>
          <a:p>
            <a:r>
              <a:rPr lang="el-GR" altLang="el-GR" sz="1400" smtClean="0"/>
              <a:t>14.01.05 Σερβίτσια Φαγητού   		</a:t>
            </a:r>
            <a:r>
              <a:rPr lang="en-US" altLang="el-GR" sz="1400" smtClean="0"/>
              <a:t>                   </a:t>
            </a:r>
            <a:r>
              <a:rPr lang="el-GR" altLang="el-GR" sz="1400" smtClean="0"/>
              <a:t>2.484</a:t>
            </a:r>
          </a:p>
          <a:p>
            <a:r>
              <a:rPr lang="el-GR" altLang="el-GR" sz="1400" smtClean="0"/>
              <a:t>14.01.02 Σκεύη Κουζίνας  			3.450</a:t>
            </a:r>
          </a:p>
          <a:p>
            <a:r>
              <a:rPr lang="el-GR" altLang="el-GR" sz="1400" smtClean="0"/>
              <a:t>14.07 Είδη Ιματισμού 			</a:t>
            </a:r>
            <a:r>
              <a:rPr lang="el-GR" altLang="el-GR" sz="1400" u="sng" smtClean="0"/>
              <a:t>4.830</a:t>
            </a:r>
            <a:endParaRPr lang="el-GR" altLang="el-GR" sz="1400" smtClean="0"/>
          </a:p>
          <a:p>
            <a:r>
              <a:rPr lang="en-US" altLang="el-GR" sz="1400" smtClean="0"/>
              <a:t>                  </a:t>
            </a:r>
            <a:r>
              <a:rPr lang="el-GR" altLang="el-GR" sz="1400" smtClean="0"/>
              <a:t>32. ΠΑΡΑΓΓΕΛΙΕΣ ΣΤΟ ΕΞΩΤΕΡΙΚΟ			13.800</a:t>
            </a:r>
          </a:p>
          <a:p>
            <a:r>
              <a:rPr lang="en-US" altLang="el-GR" sz="1400" smtClean="0"/>
              <a:t>                  </a:t>
            </a:r>
            <a:r>
              <a:rPr lang="el-GR" altLang="el-GR" sz="1400" smtClean="0"/>
              <a:t>32.00 Παραγγελίες Παγίων Στοιχείων			</a:t>
            </a:r>
          </a:p>
          <a:p>
            <a:r>
              <a:rPr lang="el-GR" altLang="el-GR" sz="1400" smtClean="0"/>
              <a:t>( Παραλαβή των εισαγομένων Παγίων, Αριθ. Τιμολ. … , Αριθ. Φορτ….)</a:t>
            </a:r>
          </a:p>
          <a:p>
            <a:pPr>
              <a:buFontTx/>
              <a:buNone/>
            </a:pPr>
            <a:endParaRPr lang="el-GR" altLang="el-GR" sz="1400" smtClean="0"/>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50180" name="4 - Θέση αριθμού διαφάνειας"/>
          <p:cNvSpPr>
            <a:spLocks noGrp="1"/>
          </p:cNvSpPr>
          <p:nvPr>
            <p:ph type="sldNum" sz="quarter" idx="12"/>
          </p:nvPr>
        </p:nvSpPr>
        <p:spPr>
          <a:noFill/>
        </p:spPr>
        <p:txBody>
          <a:bodyPr/>
          <a:lstStyle/>
          <a:p>
            <a:fld id="{80FB554C-6C27-40E0-A7AF-677A6AC5DC53}" type="slidenum">
              <a:rPr lang="es-ES" altLang="el-GR"/>
              <a:pPr/>
              <a:t>35</a:t>
            </a:fld>
            <a:endParaRPr lang="es-ES" altLang="el-GR"/>
          </a:p>
        </p:txBody>
      </p:sp>
      <p:graphicFrame>
        <p:nvGraphicFramePr>
          <p:cNvPr id="7" name="6 - Πίνακας"/>
          <p:cNvGraphicFramePr>
            <a:graphicFrameLocks noGrp="1"/>
          </p:cNvGraphicFramePr>
          <p:nvPr/>
        </p:nvGraphicFramePr>
        <p:xfrm>
          <a:off x="785813" y="1071563"/>
          <a:ext cx="7358063" cy="2286000"/>
        </p:xfrm>
        <a:graphic>
          <a:graphicData uri="http://schemas.openxmlformats.org/drawingml/2006/table">
            <a:tbl>
              <a:tblPr/>
              <a:tblGrid>
                <a:gridCol w="1760250"/>
                <a:gridCol w="1904905"/>
                <a:gridCol w="1788003"/>
                <a:gridCol w="1904905"/>
              </a:tblGrid>
              <a:tr h="457200">
                <a:tc>
                  <a:txBody>
                    <a:bodyPr/>
                    <a:lstStyle/>
                    <a:p>
                      <a:pPr marL="179705" algn="just">
                        <a:lnSpc>
                          <a:spcPct val="115000"/>
                        </a:lnSpc>
                        <a:spcAft>
                          <a:spcPts val="600"/>
                        </a:spcAft>
                      </a:pPr>
                      <a:r>
                        <a:rPr lang="el-GR" sz="1400" dirty="0">
                          <a:latin typeface="Times New Roman"/>
                          <a:ea typeface="Calibri"/>
                          <a:cs typeface="Times New Roman"/>
                        </a:rPr>
                        <a:t>Αναλογία Εξόδων</a:t>
                      </a:r>
                      <a:endParaRPr lang="el-GR"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a:latin typeface="Times New Roman"/>
                          <a:ea typeface="Calibri"/>
                          <a:cs typeface="Times New Roman"/>
                        </a:rPr>
                        <a:t>Έξοδα ανά Είδος</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a:latin typeface="Times New Roman"/>
                          <a:ea typeface="Calibri"/>
                          <a:cs typeface="Times New Roman"/>
                        </a:rPr>
                        <a:t>Σύνολο Κόστους £</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a:latin typeface="Times New Roman"/>
                          <a:ea typeface="Calibri"/>
                          <a:cs typeface="Times New Roman"/>
                        </a:rPr>
                        <a:t>Σύνολο Κόστους </a:t>
                      </a:r>
                      <a:r>
                        <a:rPr lang="en-US" sz="1400">
                          <a:latin typeface="Times New Roman"/>
                          <a:ea typeface="Calibri"/>
                          <a:cs typeface="Times New Roman"/>
                        </a:rPr>
                        <a:t>€</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pPr marL="179705" algn="just">
                        <a:lnSpc>
                          <a:spcPct val="115000"/>
                        </a:lnSpc>
                        <a:spcAft>
                          <a:spcPts val="600"/>
                        </a:spcAft>
                      </a:pPr>
                      <a:r>
                        <a:rPr lang="el-GR" sz="1400" dirty="0">
                          <a:latin typeface="Times New Roman"/>
                          <a:ea typeface="Calibri"/>
                          <a:cs typeface="Times New Roman"/>
                        </a:rPr>
                        <a:t>1870/8500 = 0.22   </a:t>
                      </a:r>
                      <a:endParaRPr lang="el-GR"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dirty="0">
                          <a:latin typeface="Times New Roman"/>
                          <a:ea typeface="Calibri"/>
                          <a:cs typeface="Times New Roman"/>
                        </a:rPr>
                        <a:t>700 Χ 0.22 = 154 </a:t>
                      </a:r>
                      <a:r>
                        <a:rPr lang="en-US" sz="1400" dirty="0">
                          <a:latin typeface="Times New Roman"/>
                          <a:ea typeface="Calibri"/>
                          <a:cs typeface="Times New Roman"/>
                        </a:rPr>
                        <a:t>£</a:t>
                      </a:r>
                      <a:r>
                        <a:rPr lang="el-GR" sz="1400" dirty="0">
                          <a:latin typeface="Times New Roman"/>
                          <a:ea typeface="Calibri"/>
                          <a:cs typeface="Times New Roman"/>
                        </a:rPr>
                        <a:t>  </a:t>
                      </a:r>
                      <a:endParaRPr lang="el-GR"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a:latin typeface="Times New Roman"/>
                          <a:ea typeface="Calibri"/>
                          <a:cs typeface="Times New Roman"/>
                        </a:rPr>
                        <a:t>1870 + 154 = 2024</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n-US" sz="1400">
                          <a:latin typeface="Times New Roman"/>
                          <a:ea typeface="Calibri"/>
                          <a:cs typeface="Times New Roman"/>
                        </a:rPr>
                        <a:t>X</a:t>
                      </a:r>
                      <a:r>
                        <a:rPr lang="el-GR" sz="1400">
                          <a:latin typeface="Times New Roman"/>
                          <a:ea typeface="Calibri"/>
                          <a:cs typeface="Times New Roman"/>
                        </a:rPr>
                        <a:t> 1,50 </a:t>
                      </a:r>
                      <a:r>
                        <a:rPr lang="en-US" sz="1400">
                          <a:latin typeface="Times New Roman"/>
                          <a:ea typeface="Calibri"/>
                          <a:cs typeface="Times New Roman"/>
                        </a:rPr>
                        <a:t>€</a:t>
                      </a:r>
                      <a:r>
                        <a:rPr lang="el-GR" sz="1400">
                          <a:latin typeface="Times New Roman"/>
                          <a:ea typeface="Calibri"/>
                          <a:cs typeface="Times New Roman"/>
                        </a:rPr>
                        <a:t> = 3.036</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pPr marL="179705" algn="just">
                        <a:lnSpc>
                          <a:spcPct val="115000"/>
                        </a:lnSpc>
                        <a:spcAft>
                          <a:spcPts val="600"/>
                        </a:spcAft>
                      </a:pPr>
                      <a:r>
                        <a:rPr lang="el-GR" sz="1400">
                          <a:latin typeface="Times New Roman"/>
                          <a:ea typeface="Calibri"/>
                          <a:cs typeface="Times New Roman"/>
                        </a:rPr>
                        <a:t>1530/8500 = 0.18</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dirty="0">
                          <a:latin typeface="Times New Roman"/>
                          <a:ea typeface="Calibri"/>
                          <a:cs typeface="Times New Roman"/>
                        </a:rPr>
                        <a:t>700 Χ 0.18 = 126 </a:t>
                      </a:r>
                      <a:r>
                        <a:rPr lang="en-US" sz="1400" dirty="0">
                          <a:latin typeface="Times New Roman"/>
                          <a:ea typeface="Calibri"/>
                          <a:cs typeface="Times New Roman"/>
                        </a:rPr>
                        <a:t>£</a:t>
                      </a:r>
                      <a:endParaRPr lang="el-GR"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a:latin typeface="Times New Roman"/>
                          <a:ea typeface="Calibri"/>
                          <a:cs typeface="Times New Roman"/>
                        </a:rPr>
                        <a:t>1530 + 126 = 1656</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dirty="0">
                          <a:latin typeface="Times New Roman"/>
                          <a:ea typeface="Calibri"/>
                          <a:cs typeface="Times New Roman"/>
                        </a:rPr>
                        <a:t>Χ 1,50 </a:t>
                      </a:r>
                      <a:r>
                        <a:rPr lang="en-US" sz="1400" dirty="0">
                          <a:latin typeface="Times New Roman"/>
                          <a:ea typeface="Calibri"/>
                          <a:cs typeface="Times New Roman"/>
                        </a:rPr>
                        <a:t>€</a:t>
                      </a:r>
                      <a:r>
                        <a:rPr lang="el-GR" sz="1400" dirty="0">
                          <a:latin typeface="Times New Roman"/>
                          <a:ea typeface="Calibri"/>
                          <a:cs typeface="Times New Roman"/>
                        </a:rPr>
                        <a:t> = 2.484</a:t>
                      </a:r>
                      <a:endParaRPr lang="el-GR"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pPr marL="179705" algn="just">
                        <a:lnSpc>
                          <a:spcPct val="115000"/>
                        </a:lnSpc>
                        <a:spcAft>
                          <a:spcPts val="600"/>
                        </a:spcAft>
                      </a:pPr>
                      <a:r>
                        <a:rPr lang="el-GR" sz="1400">
                          <a:latin typeface="Times New Roman"/>
                          <a:ea typeface="Calibri"/>
                          <a:cs typeface="Times New Roman"/>
                        </a:rPr>
                        <a:t>2125/8500 = 0.25   </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a:latin typeface="Times New Roman"/>
                          <a:ea typeface="Calibri"/>
                          <a:cs typeface="Times New Roman"/>
                        </a:rPr>
                        <a:t>700 Χ 0.25 = 175 </a:t>
                      </a:r>
                      <a:r>
                        <a:rPr lang="en-US" sz="1400">
                          <a:latin typeface="Times New Roman"/>
                          <a:ea typeface="Calibri"/>
                          <a:cs typeface="Times New Roman"/>
                        </a:rPr>
                        <a:t>£</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dirty="0">
                          <a:latin typeface="Times New Roman"/>
                          <a:ea typeface="Calibri"/>
                          <a:cs typeface="Times New Roman"/>
                        </a:rPr>
                        <a:t>2125 + 175 = 2300</a:t>
                      </a:r>
                      <a:endParaRPr lang="el-GR"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dirty="0">
                          <a:latin typeface="Times New Roman"/>
                          <a:ea typeface="Calibri"/>
                          <a:cs typeface="Times New Roman"/>
                        </a:rPr>
                        <a:t>Χ 1,50 </a:t>
                      </a:r>
                      <a:r>
                        <a:rPr lang="en-US" sz="1400" dirty="0">
                          <a:latin typeface="Times New Roman"/>
                          <a:ea typeface="Calibri"/>
                          <a:cs typeface="Times New Roman"/>
                        </a:rPr>
                        <a:t>€</a:t>
                      </a:r>
                      <a:r>
                        <a:rPr lang="el-GR" sz="1400" dirty="0">
                          <a:latin typeface="Times New Roman"/>
                          <a:ea typeface="Calibri"/>
                          <a:cs typeface="Times New Roman"/>
                        </a:rPr>
                        <a:t> = 3.450</a:t>
                      </a:r>
                      <a:endParaRPr lang="el-GR"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pPr marL="179705" algn="just">
                        <a:lnSpc>
                          <a:spcPct val="115000"/>
                        </a:lnSpc>
                        <a:spcAft>
                          <a:spcPts val="600"/>
                        </a:spcAft>
                      </a:pPr>
                      <a:r>
                        <a:rPr lang="el-GR" sz="1400" dirty="0">
                          <a:latin typeface="Times New Roman"/>
                          <a:ea typeface="Calibri"/>
                          <a:cs typeface="Times New Roman"/>
                        </a:rPr>
                        <a:t>2975/8500 = 0.35   </a:t>
                      </a:r>
                      <a:endParaRPr lang="el-GR"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a:latin typeface="Times New Roman"/>
                          <a:ea typeface="Calibri"/>
                          <a:cs typeface="Times New Roman"/>
                        </a:rPr>
                        <a:t>700 Χ 0.35 = 245 </a:t>
                      </a:r>
                      <a:r>
                        <a:rPr lang="en-US" sz="1400">
                          <a:latin typeface="Times New Roman"/>
                          <a:ea typeface="Calibri"/>
                          <a:cs typeface="Times New Roman"/>
                        </a:rPr>
                        <a:t>£</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a:latin typeface="Times New Roman"/>
                          <a:ea typeface="Calibri"/>
                          <a:cs typeface="Times New Roman"/>
                        </a:rPr>
                        <a:t>2975 + 245 = 3220</a:t>
                      </a:r>
                      <a:endParaRPr lang="el-GR" sz="14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600"/>
                        </a:spcAft>
                      </a:pPr>
                      <a:r>
                        <a:rPr lang="el-GR" sz="1400" dirty="0">
                          <a:latin typeface="Times New Roman"/>
                          <a:ea typeface="Calibri"/>
                          <a:cs typeface="Times New Roman"/>
                        </a:rPr>
                        <a:t>Χ 1,50 </a:t>
                      </a:r>
                      <a:r>
                        <a:rPr lang="en-US" sz="1400" dirty="0">
                          <a:latin typeface="Times New Roman"/>
                          <a:ea typeface="Calibri"/>
                          <a:cs typeface="Times New Roman"/>
                        </a:rPr>
                        <a:t>€</a:t>
                      </a:r>
                      <a:r>
                        <a:rPr lang="el-GR" sz="1400" dirty="0">
                          <a:latin typeface="Times New Roman"/>
                          <a:ea typeface="Calibri"/>
                          <a:cs typeface="Times New Roman"/>
                        </a:rPr>
                        <a:t> = 4.830</a:t>
                      </a:r>
                      <a:endParaRPr lang="el-GR"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1 - Τίτλος"/>
          <p:cNvSpPr>
            <a:spLocks noGrp="1"/>
          </p:cNvSpPr>
          <p:nvPr>
            <p:ph type="title"/>
          </p:nvPr>
        </p:nvSpPr>
        <p:spPr>
          <a:xfrm>
            <a:off x="500063" y="0"/>
            <a:ext cx="8229600" cy="1143000"/>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51202" name="2 - Θέση περιεχομένου"/>
          <p:cNvSpPr>
            <a:spLocks noGrp="1"/>
          </p:cNvSpPr>
          <p:nvPr>
            <p:ph idx="1"/>
          </p:nvPr>
        </p:nvSpPr>
        <p:spPr>
          <a:xfrm>
            <a:off x="500063" y="1071563"/>
            <a:ext cx="8229600" cy="4525962"/>
          </a:xfrm>
        </p:spPr>
        <p:txBody>
          <a:bodyPr>
            <a:normAutofit lnSpcReduction="10000"/>
          </a:bodyPr>
          <a:lstStyle/>
          <a:p>
            <a:pPr algn="just"/>
            <a:r>
              <a:rPr lang="el-GR" altLang="el-GR" sz="1400" smtClean="0"/>
              <a:t>Ο λογαριασμός </a:t>
            </a:r>
            <a:r>
              <a:rPr lang="el-GR" altLang="el-GR" sz="1400" i="1" smtClean="0"/>
              <a:t>33 Χρεώστες Διάφοροι</a:t>
            </a:r>
            <a:r>
              <a:rPr lang="el-GR" altLang="el-GR" sz="1400" smtClean="0"/>
              <a:t>, στον οποίο καταχωρίζονται άλλες κατηγορίες απαιτήσεων πλέον αυτών που αναφέρθηκαν, όπως: Ο λογαριασμός </a:t>
            </a:r>
            <a:r>
              <a:rPr lang="el-GR" altLang="el-GR" sz="1400" i="1" smtClean="0"/>
              <a:t>33.00 Προκαταβολές Προσωπικού, 33.01 Χρηματικές Διευκολύνσεις Προσωπικού, 33.02 Δάνεια Προσωπικού, 33.23 Χρεώστες Πρακτορεία, 33.24 Χρεώστες Άλλα Ξενοδοχεία, 33.90 Επιταγές Εισπρακτέες, 33.91 Επιταγές Σφραγισμένες</a:t>
            </a:r>
            <a:r>
              <a:rPr lang="el-GR" altLang="el-GR" sz="1400" smtClean="0"/>
              <a:t>.</a:t>
            </a:r>
          </a:p>
          <a:p>
            <a:pPr algn="just"/>
            <a:endParaRPr lang="el-GR" altLang="el-GR" sz="1400" b="1" u="sng" smtClean="0"/>
          </a:p>
          <a:p>
            <a:pPr algn="just"/>
            <a:endParaRPr lang="el-GR" altLang="el-GR" sz="1400" b="1" u="sng" smtClean="0"/>
          </a:p>
          <a:p>
            <a:pPr algn="just"/>
            <a:r>
              <a:rPr lang="el-GR" altLang="el-GR" sz="1400" b="1" u="sng" smtClean="0"/>
              <a:t>Παράδειγμα</a:t>
            </a:r>
            <a:endParaRPr lang="el-GR" altLang="el-GR" sz="1400" smtClean="0"/>
          </a:p>
          <a:p>
            <a:pPr algn="just"/>
            <a:r>
              <a:rPr lang="el-GR" altLang="el-GR" sz="1400" smtClean="0"/>
              <a:t>Ο Πελάτης  κ. Παπάς, αναχωρεί από το Ξενοδοχείο  ΧΡΥΣΗ ΑΚΤΗ στις 30/8/20ΧΧ και για την εξόφληση του Λογαριασμού του που φτάνει συνολικά τις 2.500 € εκδίδει τρεις προσωπικές επιταγές. Τα ποσά και οι ημερομηνίες των επιταγών είναι: </a:t>
            </a:r>
          </a:p>
          <a:p>
            <a:pPr algn="just"/>
            <a:r>
              <a:rPr lang="el-GR" altLang="el-GR" sz="1400" smtClean="0"/>
              <a:t>Αριθμ. Επιταγής 123, Ποσό: 1.000 €. Ημερομηνία είσπραξης  12/9/20ΧΧ</a:t>
            </a:r>
          </a:p>
          <a:p>
            <a:pPr algn="just"/>
            <a:r>
              <a:rPr lang="el-GR" altLang="el-GR" sz="1400" smtClean="0"/>
              <a:t>Αριθμ. Επιταγής 124, Ποσό :800 €. Ημερομηνία είσπραξης  30/9/20ΧΧ </a:t>
            </a:r>
          </a:p>
          <a:p>
            <a:pPr algn="just"/>
            <a:r>
              <a:rPr lang="el-GR" altLang="el-GR" sz="1400" smtClean="0"/>
              <a:t>Αριθμ. Επιταγής 125, Ποσό: 700 €. Ημερομηνία είσπραξης  10/10/20ΧΧ</a:t>
            </a:r>
          </a:p>
          <a:p>
            <a:pPr algn="just"/>
            <a:r>
              <a:rPr lang="el-GR" altLang="el-GR" sz="1400" smtClean="0"/>
              <a:t>Η Επιταγή # 123κατατέθηκε στον Τραπεζικό λογαριασμό της Εταιρίας, στην Εμπορική Τράπεζα, στις 12/9/20ΧΧ. Η Επιταγή # 124 δεν εισπράχθηκε λόγω ανεπαρκούς ποσού του λογαριασμού και σφραγίστηκε στις 3/10/20ΧΧ. Η επιταγή # 125 δεν εισπράχθηκε διότι   προσκομίσθηκε στην τράπεζα στις 20/10/20ΧΧ, αλλά και δεν σφραγίστηκε αφού πέρασε μία εβδομάδα από την ημερομηνία είσπραξης που αναγράφεται σ’ αυτήν. </a:t>
            </a:r>
          </a:p>
          <a:p>
            <a:pPr algn="just"/>
            <a:r>
              <a:rPr lang="el-GR" altLang="el-GR" sz="1400" smtClean="0"/>
              <a:t>Οι εγγραφές που θα γίνουν για τις παραπάνω συναλλαγές είναι οι παρακάτω:</a:t>
            </a:r>
          </a:p>
          <a:p>
            <a:pPr algn="just"/>
            <a:r>
              <a:rPr lang="el-GR" altLang="el-GR" sz="1400" smtClean="0"/>
              <a:t> </a:t>
            </a:r>
          </a:p>
        </p:txBody>
      </p:sp>
      <p:sp>
        <p:nvSpPr>
          <p:cNvPr id="4"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51204" name="4 - Θέση αριθμού διαφάνειας"/>
          <p:cNvSpPr>
            <a:spLocks noGrp="1"/>
          </p:cNvSpPr>
          <p:nvPr>
            <p:ph type="sldNum" sz="quarter" idx="12"/>
          </p:nvPr>
        </p:nvSpPr>
        <p:spPr>
          <a:noFill/>
        </p:spPr>
        <p:txBody>
          <a:bodyPr/>
          <a:lstStyle/>
          <a:p>
            <a:fld id="{1A1E9127-227F-45DE-A855-BC552C7A51FC}" type="slidenum">
              <a:rPr lang="es-ES" altLang="el-GR"/>
              <a:pPr/>
              <a:t>36</a:t>
            </a:fld>
            <a:endParaRPr lang="es-ES" altLang="el-G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1 - Τίτλος"/>
          <p:cNvSpPr>
            <a:spLocks noGrp="1"/>
          </p:cNvSpPr>
          <p:nvPr>
            <p:ph type="title"/>
          </p:nvPr>
        </p:nvSpPr>
        <p:spPr>
          <a:xfrm>
            <a:off x="500063" y="0"/>
            <a:ext cx="8229600" cy="785813"/>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52226" name="2 - Θέση περιεχομένου"/>
          <p:cNvSpPr>
            <a:spLocks noGrp="1"/>
          </p:cNvSpPr>
          <p:nvPr>
            <p:ph idx="1"/>
          </p:nvPr>
        </p:nvSpPr>
        <p:spPr>
          <a:xfrm>
            <a:off x="428625" y="785813"/>
            <a:ext cx="8229600" cy="4525962"/>
          </a:xfrm>
        </p:spPr>
        <p:txBody>
          <a:bodyPr>
            <a:normAutofit fontScale="85000" lnSpcReduction="20000"/>
          </a:bodyPr>
          <a:lstStyle/>
          <a:p>
            <a:r>
              <a:rPr lang="el-GR" altLang="el-GR" sz="1400" smtClean="0"/>
              <a:t>------------------------------------------30/8/20ΧΧ----------------------------------------------</a:t>
            </a:r>
          </a:p>
          <a:p>
            <a:r>
              <a:rPr lang="el-GR" altLang="el-GR" sz="1400" smtClean="0"/>
              <a:t>33 ΧΡΕΩΣΤΕΣ ΔΙΑΦΟΡΟΙ				2.500</a:t>
            </a:r>
          </a:p>
          <a:p>
            <a:r>
              <a:rPr lang="el-GR" altLang="el-GR" sz="1400" smtClean="0"/>
              <a:t>33.90 Επιταγές Εισπρακτέες			 	</a:t>
            </a:r>
          </a:p>
          <a:p>
            <a:r>
              <a:rPr lang="el-GR" altLang="el-GR" sz="1400" smtClean="0"/>
              <a:t>	30. ΠΕΛΑΤΕΣ					2.500</a:t>
            </a:r>
          </a:p>
          <a:p>
            <a:r>
              <a:rPr lang="el-GR" altLang="el-GR" sz="1400" smtClean="0"/>
              <a:t>	30.00 Πελάτες εσωτερικού</a:t>
            </a:r>
          </a:p>
          <a:p>
            <a:r>
              <a:rPr lang="el-GR" altLang="el-GR" sz="1400" smtClean="0"/>
              <a:t>	30.00.07 Πελάτης Παπάς (Εξόφληση Λογαριασμού με Επιταγές) 		</a:t>
            </a:r>
          </a:p>
          <a:p>
            <a:r>
              <a:rPr lang="el-GR" altLang="el-GR" sz="1400" smtClean="0"/>
              <a:t>------------------------------------------12/9/20ΧΧ----------------------------------------------</a:t>
            </a:r>
          </a:p>
          <a:p>
            <a:r>
              <a:rPr lang="el-GR" altLang="el-GR" sz="1400" smtClean="0"/>
              <a:t>38. ΧΡΗΜΑΤΙΚΑ ΔΙΑΘΕΣΙΜΑ			1.000</a:t>
            </a:r>
          </a:p>
          <a:p>
            <a:r>
              <a:rPr lang="el-GR" altLang="el-GR" sz="1400" smtClean="0"/>
              <a:t>38.03 Καταθέσεις Όψεως</a:t>
            </a:r>
          </a:p>
          <a:p>
            <a:r>
              <a:rPr lang="el-GR" altLang="el-GR" sz="1400" smtClean="0"/>
              <a:t>38.03.05 Εμπορική Τράπεζα				</a:t>
            </a:r>
          </a:p>
          <a:p>
            <a:r>
              <a:rPr lang="el-GR" altLang="el-GR" sz="1400" smtClean="0"/>
              <a:t>	33 ΧΡΕΩΣΤΕΣ ΔΙΑΦΟΡΟΙ				1.000</a:t>
            </a:r>
          </a:p>
          <a:p>
            <a:r>
              <a:rPr lang="el-GR" altLang="el-GR" sz="1400" smtClean="0"/>
              <a:t>            33.90 Επιταγές Εισπρακτέες (Κατάθεση Επιταγής # 123 στην Εμπορική Τράπεζα)</a:t>
            </a:r>
          </a:p>
          <a:p>
            <a:r>
              <a:rPr lang="el-GR" altLang="el-GR" sz="1400" smtClean="0"/>
              <a:t>------------------------------------------3/10/20ΧΧ----------------------------------------------</a:t>
            </a:r>
          </a:p>
          <a:p>
            <a:r>
              <a:rPr lang="el-GR" altLang="el-GR" sz="1400" smtClean="0"/>
              <a:t>33 ΧΡΕΩΣΤΕΣ ΔΙΑΦΟΡΟΙ				800</a:t>
            </a:r>
          </a:p>
          <a:p>
            <a:r>
              <a:rPr lang="el-GR" altLang="el-GR" sz="1400" smtClean="0"/>
              <a:t>33.91 Επιταγές Σφραγισμένες				</a:t>
            </a:r>
          </a:p>
          <a:p>
            <a:r>
              <a:rPr lang="en-US" altLang="el-GR" sz="1400" smtClean="0"/>
              <a:t>                </a:t>
            </a:r>
            <a:r>
              <a:rPr lang="el-GR" altLang="el-GR" sz="1400" smtClean="0"/>
              <a:t>33 ΧΡΕΩΣΤΕΣ ΔΙΑΦΟΡΟΙ				</a:t>
            </a:r>
            <a:r>
              <a:rPr lang="en-US" altLang="el-GR" sz="1400" smtClean="0"/>
              <a:t>    </a:t>
            </a:r>
            <a:r>
              <a:rPr lang="el-GR" altLang="el-GR" sz="1400" smtClean="0"/>
              <a:t>800</a:t>
            </a:r>
          </a:p>
          <a:p>
            <a:r>
              <a:rPr lang="en-US" altLang="el-GR" sz="1400" smtClean="0"/>
              <a:t>                </a:t>
            </a:r>
            <a:r>
              <a:rPr lang="el-GR" altLang="el-GR" sz="1400" smtClean="0"/>
              <a:t>33.90 Επιταγές Εισπρακτέες  (Σφράγισμα Επιταγής  # 124)</a:t>
            </a:r>
          </a:p>
          <a:p>
            <a:r>
              <a:rPr lang="el-GR" altLang="el-GR" sz="1400" smtClean="0"/>
              <a:t>------------------------------------------20/10/20ΧΧ----------------------------------------------</a:t>
            </a:r>
          </a:p>
          <a:p>
            <a:r>
              <a:rPr lang="el-GR" altLang="el-GR" sz="1400" smtClean="0"/>
              <a:t>33 ΧΡΕΩΣΤΕΣ ΔΙΑΦΟΡΟΙ				700</a:t>
            </a:r>
          </a:p>
          <a:p>
            <a:r>
              <a:rPr lang="el-GR" altLang="el-GR" sz="1400" smtClean="0"/>
              <a:t>33.97 Χρεώστες Επισφαλείς		                   </a:t>
            </a:r>
          </a:p>
          <a:p>
            <a:r>
              <a:rPr lang="el-GR" altLang="el-GR" sz="1400" smtClean="0"/>
              <a:t>	33 ΧΡΕΩΣΤΕΣ ΔΙΑΦΟΡΟΙ				</a:t>
            </a:r>
            <a:r>
              <a:rPr lang="en-US" altLang="el-GR" sz="1400" smtClean="0"/>
              <a:t>     </a:t>
            </a:r>
            <a:r>
              <a:rPr lang="el-GR" altLang="el-GR" sz="1400" smtClean="0"/>
              <a:t>700</a:t>
            </a:r>
          </a:p>
          <a:p>
            <a:r>
              <a:rPr lang="en-US" altLang="el-GR" sz="1400" smtClean="0"/>
              <a:t>            </a:t>
            </a:r>
            <a:r>
              <a:rPr lang="el-GR" altLang="el-GR" sz="1400" smtClean="0"/>
              <a:t>33.90 Επιταγές Εισπρακτέες	 (Ακάλυπτη  επιταγή # 125)</a:t>
            </a:r>
          </a:p>
          <a:p>
            <a:r>
              <a:rPr lang="el-GR" altLang="el-GR" sz="1400" smtClean="0"/>
              <a:t>------------------------------------------------------------------------------------------------------</a:t>
            </a:r>
          </a:p>
          <a:p>
            <a:pPr algn="just">
              <a:buFontTx/>
              <a:buNone/>
            </a:pPr>
            <a:r>
              <a:rPr lang="el-GR" altLang="el-GR" sz="1400" smtClean="0"/>
              <a:t> </a:t>
            </a:r>
          </a:p>
        </p:txBody>
      </p:sp>
      <p:sp>
        <p:nvSpPr>
          <p:cNvPr id="52227" name="4 - Θέση αριθμού διαφάνειας"/>
          <p:cNvSpPr>
            <a:spLocks noGrp="1"/>
          </p:cNvSpPr>
          <p:nvPr>
            <p:ph type="sldNum" sz="quarter" idx="12"/>
          </p:nvPr>
        </p:nvSpPr>
        <p:spPr>
          <a:noFill/>
        </p:spPr>
        <p:txBody>
          <a:bodyPr/>
          <a:lstStyle/>
          <a:p>
            <a:fld id="{6204AC2A-D243-449C-94B9-3AF3F5A625F6}" type="slidenum">
              <a:rPr lang="es-ES" altLang="el-GR"/>
              <a:pPr/>
              <a:t>37</a:t>
            </a:fld>
            <a:endParaRPr lang="es-ES" altLang="el-G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1 - Τίτλος"/>
          <p:cNvSpPr>
            <a:spLocks noGrp="1"/>
          </p:cNvSpPr>
          <p:nvPr>
            <p:ph type="title"/>
          </p:nvPr>
        </p:nvSpPr>
        <p:spPr>
          <a:xfrm>
            <a:off x="500063" y="285750"/>
            <a:ext cx="8229600" cy="785813"/>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53250" name="2 - Θέση περιεχομένου"/>
          <p:cNvSpPr>
            <a:spLocks noGrp="1"/>
          </p:cNvSpPr>
          <p:nvPr>
            <p:ph idx="1"/>
          </p:nvPr>
        </p:nvSpPr>
        <p:spPr>
          <a:xfrm>
            <a:off x="428625" y="1071563"/>
            <a:ext cx="8229600" cy="4525962"/>
          </a:xfrm>
        </p:spPr>
        <p:txBody>
          <a:bodyPr>
            <a:normAutofit lnSpcReduction="10000"/>
          </a:bodyPr>
          <a:lstStyle/>
          <a:p>
            <a:r>
              <a:rPr lang="el-GR" altLang="el-GR" sz="1400" smtClean="0"/>
              <a:t>Ο λογαριασμός </a:t>
            </a:r>
            <a:r>
              <a:rPr lang="el-GR" altLang="el-GR" sz="1400" i="1" smtClean="0"/>
              <a:t>34 Χρεόγραφα</a:t>
            </a:r>
            <a:r>
              <a:rPr lang="el-GR" altLang="el-GR" sz="1400" smtClean="0"/>
              <a:t>, στον οποίο καταχωρίζονται οι μετοχές, τα ομόλογα τραπεζών και δημοσίου, έντοκα γραμμάτια Ελληνικού δημοσίου, ομολογίες, μερισματαποδείξεις και κάθε άλλου είδους χρεόγραφα που κατέχει για σύντομο χρονικό διάστημα η ξενοδοχειακή επιχείρηση με σκοπό την μεταπώληση τους για την αποκόμιση κέρδους. </a:t>
            </a:r>
          </a:p>
          <a:p>
            <a:r>
              <a:rPr lang="el-GR" altLang="el-GR" sz="1400" b="1" u="sng" smtClean="0"/>
              <a:t>Παράδειγμα</a:t>
            </a:r>
            <a:endParaRPr lang="el-GR" altLang="el-GR" sz="1400" smtClean="0"/>
          </a:p>
          <a:p>
            <a:r>
              <a:rPr lang="el-GR" altLang="el-GR" sz="1400" smtClean="0"/>
              <a:t>Το ξενοδοχείο αγόρασε μετοχές μη εισηγμένες στο χρηματιστήριο έναντι 14.000€ τις οποίες πούλησε μετά από ένα μήνα έναντι 15.000€. Οι εγγραφές που θα πραγματοποιηθούν είναι οι εξής:</a:t>
            </a:r>
          </a:p>
          <a:p>
            <a:r>
              <a:rPr lang="el-GR" altLang="el-GR" sz="1400" smtClean="0"/>
              <a:t>--------------------------------------------------15/5/ΧΧ----------------------------------------------------</a:t>
            </a:r>
          </a:p>
          <a:p>
            <a:r>
              <a:rPr lang="el-GR" altLang="el-GR" sz="1400" smtClean="0"/>
              <a:t>34 ΧΡΕΟΓΡΑΦΑ					14.000</a:t>
            </a:r>
          </a:p>
          <a:p>
            <a:r>
              <a:rPr lang="el-GR" altLang="el-GR" sz="1400" smtClean="0"/>
              <a:t>34.01 Μετοχές Εταιριών Μη Εισηγμένων στο Χρηματιστήριο</a:t>
            </a:r>
          </a:p>
          <a:p>
            <a:r>
              <a:rPr lang="el-GR" altLang="el-GR" sz="1400" smtClean="0"/>
              <a:t>    	 38 ΧΡΗΜΑΤΙΚΑ ΔΙΑΘΕΣΙΜΑ					14.000</a:t>
            </a:r>
          </a:p>
          <a:p>
            <a:r>
              <a:rPr lang="el-GR" altLang="el-GR" sz="1400" smtClean="0"/>
              <a:t>     	38.00 Ταμείο</a:t>
            </a:r>
          </a:p>
          <a:p>
            <a:r>
              <a:rPr lang="el-GR" altLang="el-GR" sz="1400" smtClean="0"/>
              <a:t>--------------------------------------------------15/6/ΧΧ----------------------------------------------------</a:t>
            </a:r>
          </a:p>
          <a:p>
            <a:r>
              <a:rPr lang="el-GR" altLang="el-GR" sz="1400" smtClean="0"/>
              <a:t>38 ΧΡΗΜΑΤΙΚΑ ΔΙΑΘΕΣΙΜΑ			15.000</a:t>
            </a:r>
          </a:p>
          <a:p>
            <a:r>
              <a:rPr lang="el-GR" altLang="el-GR" sz="1400" smtClean="0"/>
              <a:t>38.00 Ταμείο</a:t>
            </a:r>
          </a:p>
          <a:p>
            <a:r>
              <a:rPr lang="el-GR" altLang="el-GR" sz="1400" smtClean="0"/>
              <a:t>     	34 ΧΡΕΟΓΡΑΦΑ						14.000</a:t>
            </a:r>
          </a:p>
          <a:p>
            <a:r>
              <a:rPr lang="el-GR" altLang="el-GR" sz="1400" smtClean="0"/>
              <a:t>     	34.01 Μετοχές Εταιριών Μη Εισηγμένων στο Χρηματιστήριο</a:t>
            </a:r>
          </a:p>
          <a:p>
            <a:r>
              <a:rPr lang="el-GR" altLang="el-GR" sz="1400" smtClean="0"/>
              <a:t>     	76 ΕΣΟΔΑ ΚΕΦΑΛΑΙΩΝ					  1.000</a:t>
            </a:r>
          </a:p>
          <a:p>
            <a:r>
              <a:rPr lang="el-GR" altLang="el-GR" sz="1400" smtClean="0"/>
              <a:t>     	76.04 Κέρδη από Πώληση Χρεογράφων</a:t>
            </a:r>
          </a:p>
          <a:p>
            <a:endParaRPr lang="el-GR" altLang="el-GR" sz="1400" smtClean="0"/>
          </a:p>
        </p:txBody>
      </p:sp>
      <p:sp>
        <p:nvSpPr>
          <p:cNvPr id="7"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53251" name="4 - Θέση αριθμού διαφάνειας"/>
          <p:cNvSpPr>
            <a:spLocks noGrp="1"/>
          </p:cNvSpPr>
          <p:nvPr>
            <p:ph type="sldNum" sz="quarter" idx="12"/>
          </p:nvPr>
        </p:nvSpPr>
        <p:spPr>
          <a:noFill/>
        </p:spPr>
        <p:txBody>
          <a:bodyPr/>
          <a:lstStyle/>
          <a:p>
            <a:fld id="{F8CB8C54-2A95-4BCF-944D-732C030BBC8D}" type="slidenum">
              <a:rPr lang="es-ES" altLang="el-GR"/>
              <a:pPr/>
              <a:t>38</a:t>
            </a:fld>
            <a:endParaRPr lang="es-ES" altLang="el-G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1 - Τίτλος"/>
          <p:cNvSpPr>
            <a:spLocks noGrp="1"/>
          </p:cNvSpPr>
          <p:nvPr>
            <p:ph type="title"/>
          </p:nvPr>
        </p:nvSpPr>
        <p:spPr>
          <a:xfrm>
            <a:off x="500063" y="285750"/>
            <a:ext cx="8229600" cy="785813"/>
          </a:xfrm>
        </p:spPr>
        <p:txBody>
          <a:bodyPr/>
          <a:lstStyle/>
          <a:p>
            <a:r>
              <a:rPr lang="el-GR" altLang="el-GR" sz="3200" smtClean="0"/>
              <a:t>Λογαριασμοί της 3</a:t>
            </a:r>
            <a:r>
              <a:rPr lang="el-GR" altLang="el-GR" sz="3200" baseline="30000" smtClean="0"/>
              <a:t>ης </a:t>
            </a:r>
            <a:r>
              <a:rPr lang="el-GR" altLang="el-GR" sz="3200" smtClean="0"/>
              <a:t>ομάδας </a:t>
            </a:r>
          </a:p>
        </p:txBody>
      </p:sp>
      <p:sp>
        <p:nvSpPr>
          <p:cNvPr id="54274" name="2 - Θέση περιεχομένου"/>
          <p:cNvSpPr>
            <a:spLocks noGrp="1"/>
          </p:cNvSpPr>
          <p:nvPr>
            <p:ph idx="1"/>
          </p:nvPr>
        </p:nvSpPr>
        <p:spPr>
          <a:xfrm>
            <a:off x="428625" y="1071563"/>
            <a:ext cx="8229600" cy="3214687"/>
          </a:xfrm>
        </p:spPr>
        <p:txBody>
          <a:bodyPr/>
          <a:lstStyle/>
          <a:p>
            <a:r>
              <a:rPr lang="el-GR" altLang="el-GR" sz="1400" b="1" u="sng" smtClean="0"/>
              <a:t>Παράδειγμα</a:t>
            </a:r>
            <a:endParaRPr lang="el-GR" altLang="el-GR" sz="1400" smtClean="0"/>
          </a:p>
          <a:p>
            <a:r>
              <a:rPr lang="el-GR" altLang="el-GR" sz="1400" smtClean="0"/>
              <a:t>Η  Ξενοδοχειακή επιχείρηση ΛΙΝΔΟΣ Α.Ε. αγοράζει στις 30/9/10 τα έντοκα Γραμμάτια: </a:t>
            </a:r>
          </a:p>
          <a:p>
            <a:r>
              <a:rPr lang="el-GR" altLang="el-GR" sz="1400" smtClean="0"/>
              <a:t>        Έκδοση			Διάρκεια		Επιτόκιο	Ονομαστική Αξία	</a:t>
            </a:r>
          </a:p>
          <a:p>
            <a:r>
              <a:rPr lang="el-GR" altLang="el-GR" sz="1400" smtClean="0"/>
              <a:t>       Α)  30/9/10		3 μήνες		  17%		   30.000</a:t>
            </a:r>
            <a:endParaRPr lang="el-GR" altLang="el-GR" sz="1400" b="1" smtClean="0"/>
          </a:p>
          <a:p>
            <a:r>
              <a:rPr lang="el-GR" altLang="el-GR" sz="1400" smtClean="0"/>
              <a:t>       Β)  30/9/10		6 μήνες		  18%		   50.000</a:t>
            </a:r>
            <a:endParaRPr lang="el-GR" altLang="el-GR" sz="1400" b="1" smtClean="0"/>
          </a:p>
          <a:p>
            <a:r>
              <a:rPr lang="el-GR" altLang="el-GR" sz="1400" smtClean="0"/>
              <a:t>       Γ)  30/9/10		12 μήνες		  20%		   70.000</a:t>
            </a:r>
            <a:endParaRPr lang="el-GR" altLang="el-GR" sz="1400" b="1" smtClean="0"/>
          </a:p>
          <a:p>
            <a:r>
              <a:rPr lang="el-GR" altLang="el-GR" sz="1400" smtClean="0"/>
              <a:t>Να γίνει η εγγραφή της αγοράς των εντόκων Γραμματίων.</a:t>
            </a:r>
          </a:p>
          <a:p>
            <a:r>
              <a:rPr lang="el-GR" altLang="el-GR" sz="1400" u="sng" smtClean="0"/>
              <a:t>ΛΥΣΗ</a:t>
            </a:r>
            <a:endParaRPr lang="el-GR" altLang="el-GR" sz="1400" smtClean="0"/>
          </a:p>
          <a:p>
            <a:r>
              <a:rPr lang="el-GR" altLang="el-GR" sz="1400" smtClean="0"/>
              <a:t>Στην  παραπάνω κατάσταση, τα επιτόκια αναφέρονται σε Ετήσιες αποδόσεις. Για την Απόδοση που θα έχουν τα Γραμμάτια, σύμφωνα με τη χρονική διάρκειά τους, αλλά και την Απόδοση  μέχρι 31/12/2010 θα γίνουν οι παρακάτω υπολογισμοί Τόκων και Παρούσας Αξίας</a:t>
            </a:r>
          </a:p>
          <a:p>
            <a:endParaRPr lang="el-GR" altLang="el-GR" sz="1400" smtClean="0"/>
          </a:p>
        </p:txBody>
      </p:sp>
      <p:sp>
        <p:nvSpPr>
          <p:cNvPr id="7" name="3 - Θέση υποσέλιδου"/>
          <p:cNvSpPr>
            <a:spLocks noGrp="1"/>
          </p:cNvSpPr>
          <p:nvPr>
            <p:ph type="ftr" sz="quarter" idx="11"/>
          </p:nvPr>
        </p:nvSpPr>
        <p:spPr/>
        <p:txBody>
          <a:bodyPr/>
          <a:lstStyle/>
          <a:p>
            <a:pPr>
              <a:defRPr/>
            </a:pPr>
            <a:r>
              <a:rPr lang="el-GR" dirty="0" smtClean="0"/>
              <a:t>Μιχάλης </a:t>
            </a:r>
            <a:r>
              <a:rPr lang="el-GR" dirty="0" err="1" smtClean="0"/>
              <a:t>Διακομιχάλης</a:t>
            </a:r>
            <a:r>
              <a:rPr lang="el-GR" dirty="0" smtClean="0"/>
              <a:t>, 2013</a:t>
            </a:r>
            <a:endParaRPr lang="es-ES" dirty="0"/>
          </a:p>
        </p:txBody>
      </p:sp>
      <p:sp>
        <p:nvSpPr>
          <p:cNvPr id="54275" name="4 - Θέση αριθμού διαφάνειας"/>
          <p:cNvSpPr>
            <a:spLocks noGrp="1"/>
          </p:cNvSpPr>
          <p:nvPr>
            <p:ph type="sldNum" sz="quarter" idx="12"/>
          </p:nvPr>
        </p:nvSpPr>
        <p:spPr>
          <a:noFill/>
        </p:spPr>
        <p:txBody>
          <a:bodyPr/>
          <a:lstStyle/>
          <a:p>
            <a:fld id="{DC2569D2-9986-4DE4-93AD-7968C4C06801}" type="slidenum">
              <a:rPr lang="es-ES" altLang="el-GR"/>
              <a:pPr/>
              <a:t>39</a:t>
            </a:fld>
            <a:endParaRPr lang="es-ES" altLang="el-GR"/>
          </a:p>
        </p:txBody>
      </p:sp>
      <p:graphicFrame>
        <p:nvGraphicFramePr>
          <p:cNvPr id="8" name="7 - Πίνακας"/>
          <p:cNvGraphicFramePr>
            <a:graphicFrameLocks noGrp="1"/>
          </p:cNvGraphicFramePr>
          <p:nvPr/>
        </p:nvGraphicFramePr>
        <p:xfrm>
          <a:off x="785813" y="4214813"/>
          <a:ext cx="7572375" cy="1550988"/>
        </p:xfrm>
        <a:graphic>
          <a:graphicData uri="http://schemas.openxmlformats.org/drawingml/2006/table">
            <a:tbl>
              <a:tblPr/>
              <a:tblGrid>
                <a:gridCol w="714375"/>
                <a:gridCol w="6858000"/>
              </a:tblGrid>
              <a:tr h="387747">
                <a:tc>
                  <a:txBody>
                    <a:bodyPr/>
                    <a:lstStyle/>
                    <a:p>
                      <a:pPr marL="179705" algn="just">
                        <a:lnSpc>
                          <a:spcPct val="115000"/>
                        </a:lnSpc>
                        <a:spcAft>
                          <a:spcPts val="0"/>
                        </a:spcAft>
                      </a:pPr>
                      <a:endParaRPr lang="el-GR" sz="1600" dirty="0">
                        <a:solidFill>
                          <a:schemeClr val="tx1"/>
                        </a:solidFill>
                        <a:latin typeface="Times New Roman"/>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0"/>
                        </a:spcAft>
                      </a:pPr>
                      <a:r>
                        <a:rPr lang="el-GR" sz="1600" dirty="0">
                          <a:solidFill>
                            <a:schemeClr val="tx1"/>
                          </a:solidFill>
                          <a:latin typeface="Times New Roman"/>
                          <a:ea typeface="Calibri"/>
                          <a:cs typeface="Times New Roman"/>
                        </a:rPr>
                        <a:t>Υπολογισμός Τόκων </a:t>
                      </a:r>
                      <a:endParaRPr lang="el-GR" sz="1600" dirty="0">
                        <a:solidFill>
                          <a:schemeClr val="tx1"/>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7747">
                <a:tc>
                  <a:txBody>
                    <a:bodyPr/>
                    <a:lstStyle/>
                    <a:p>
                      <a:pPr marL="179705" algn="just">
                        <a:lnSpc>
                          <a:spcPct val="115000"/>
                        </a:lnSpc>
                        <a:spcAft>
                          <a:spcPts val="0"/>
                        </a:spcAft>
                      </a:pPr>
                      <a:r>
                        <a:rPr lang="el-GR" sz="1600" dirty="0">
                          <a:solidFill>
                            <a:schemeClr val="tx1"/>
                          </a:solidFill>
                          <a:latin typeface="Times New Roman"/>
                          <a:ea typeface="Calibri"/>
                          <a:cs typeface="Times New Roman"/>
                        </a:rPr>
                        <a:t>Α)</a:t>
                      </a:r>
                      <a:endParaRPr lang="el-GR" sz="1600" dirty="0">
                        <a:solidFill>
                          <a:schemeClr val="tx1"/>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0"/>
                        </a:spcAft>
                      </a:pPr>
                      <a:r>
                        <a:rPr lang="el-GR" sz="1600" dirty="0">
                          <a:solidFill>
                            <a:schemeClr val="tx1"/>
                          </a:solidFill>
                          <a:latin typeface="Times New Roman"/>
                          <a:ea typeface="Calibri"/>
                          <a:cs typeface="Times New Roman"/>
                        </a:rPr>
                        <a:t>30.000 Χ 17% = 5.100   (ετήσιος)  Χ 3/12   =1.275    (τριμήνου)</a:t>
                      </a:r>
                      <a:endParaRPr lang="el-GR" sz="1600" dirty="0">
                        <a:solidFill>
                          <a:schemeClr val="tx1"/>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7747">
                <a:tc>
                  <a:txBody>
                    <a:bodyPr/>
                    <a:lstStyle/>
                    <a:p>
                      <a:pPr marL="179705" algn="just">
                        <a:lnSpc>
                          <a:spcPct val="115000"/>
                        </a:lnSpc>
                        <a:spcAft>
                          <a:spcPts val="0"/>
                        </a:spcAft>
                      </a:pPr>
                      <a:r>
                        <a:rPr lang="el-GR" sz="1600">
                          <a:solidFill>
                            <a:schemeClr val="tx1"/>
                          </a:solidFill>
                          <a:latin typeface="Times New Roman"/>
                          <a:ea typeface="Calibri"/>
                          <a:cs typeface="Times New Roman"/>
                        </a:rPr>
                        <a:t>Β)</a:t>
                      </a:r>
                      <a:endParaRPr lang="el-GR" sz="1600">
                        <a:solidFill>
                          <a:schemeClr val="tx1"/>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0"/>
                        </a:spcAft>
                      </a:pPr>
                      <a:r>
                        <a:rPr lang="el-GR" sz="1600" dirty="0">
                          <a:solidFill>
                            <a:schemeClr val="tx1"/>
                          </a:solidFill>
                          <a:latin typeface="Times New Roman"/>
                          <a:ea typeface="Calibri"/>
                          <a:cs typeface="Times New Roman"/>
                        </a:rPr>
                        <a:t>50.000 Χ 18% =9.000    (ετήσιος)  Χ 6/12   = 4.500   (εξαμήνου)</a:t>
                      </a:r>
                      <a:endParaRPr lang="el-GR" sz="1600" dirty="0">
                        <a:solidFill>
                          <a:schemeClr val="tx1"/>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7747">
                <a:tc>
                  <a:txBody>
                    <a:bodyPr/>
                    <a:lstStyle/>
                    <a:p>
                      <a:pPr marL="179705" algn="just">
                        <a:lnSpc>
                          <a:spcPct val="115000"/>
                        </a:lnSpc>
                        <a:spcAft>
                          <a:spcPts val="0"/>
                        </a:spcAft>
                      </a:pPr>
                      <a:r>
                        <a:rPr lang="el-GR" sz="1600">
                          <a:solidFill>
                            <a:schemeClr val="tx1"/>
                          </a:solidFill>
                          <a:latin typeface="Times New Roman"/>
                          <a:ea typeface="Calibri"/>
                          <a:cs typeface="Times New Roman"/>
                        </a:rPr>
                        <a:t>Γ)</a:t>
                      </a:r>
                      <a:endParaRPr lang="el-GR" sz="1600">
                        <a:solidFill>
                          <a:schemeClr val="tx1"/>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705" algn="just">
                        <a:lnSpc>
                          <a:spcPct val="115000"/>
                        </a:lnSpc>
                        <a:spcAft>
                          <a:spcPts val="0"/>
                        </a:spcAft>
                      </a:pPr>
                      <a:r>
                        <a:rPr lang="el-GR" sz="1600" dirty="0">
                          <a:solidFill>
                            <a:schemeClr val="tx1"/>
                          </a:solidFill>
                          <a:latin typeface="Times New Roman"/>
                          <a:ea typeface="Calibri"/>
                          <a:cs typeface="Times New Roman"/>
                        </a:rPr>
                        <a:t>70.000 Χ 20% =14.000 (ετήσιος)  Χ 12/12  = 14.000 (έτους)</a:t>
                      </a:r>
                      <a:endParaRPr lang="el-GR" sz="1600" dirty="0">
                        <a:solidFill>
                          <a:schemeClr val="tx1"/>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p:cNvSpPr>
            <a:spLocks noGrp="1"/>
          </p:cNvSpPr>
          <p:nvPr>
            <p:ph type="title"/>
          </p:nvPr>
        </p:nvSpPr>
        <p:spPr>
          <a:xfrm>
            <a:off x="457200" y="155575"/>
            <a:ext cx="8229600" cy="706438"/>
          </a:xfrm>
        </p:spPr>
        <p:txBody>
          <a:bodyPr/>
          <a:lstStyle/>
          <a:p>
            <a:r>
              <a:rPr lang="el-GR" altLang="el-GR" sz="3200" smtClean="0"/>
              <a:t>Ξενοδοχειακή Λογιστική</a:t>
            </a:r>
          </a:p>
        </p:txBody>
      </p:sp>
      <p:sp>
        <p:nvSpPr>
          <p:cNvPr id="14339" name="Θέση περιεχομένου 2"/>
          <p:cNvSpPr>
            <a:spLocks noGrp="1"/>
          </p:cNvSpPr>
          <p:nvPr>
            <p:ph idx="1"/>
          </p:nvPr>
        </p:nvSpPr>
        <p:spPr>
          <a:xfrm>
            <a:off x="431800" y="862013"/>
            <a:ext cx="8229600" cy="5145087"/>
          </a:xfrm>
        </p:spPr>
        <p:txBody>
          <a:bodyPr/>
          <a:lstStyle/>
          <a:p>
            <a:endParaRPr lang="en-US" altLang="el-GR" sz="1600" smtClean="0"/>
          </a:p>
          <a:p>
            <a:r>
              <a:rPr lang="el-GR" altLang="el-GR" sz="1600" smtClean="0"/>
              <a:t>Ο προϊστάμενος του λογιστηρίου θα επιλέξει την κατάλληλη μέθοδο μερισμού των εξόδων και εσόδων ώστε να διασφαλίζεται όσο πιο αντικειμενικά γίνεται η συμβολή κάθε κλάδου εκμετάλλευσης στα κέρδη ή στις ζημίες του ξενοδοχείου. </a:t>
            </a:r>
          </a:p>
          <a:p>
            <a:endParaRPr lang="el-GR" altLang="el-GR" sz="1600" smtClean="0"/>
          </a:p>
          <a:p>
            <a:r>
              <a:rPr lang="el-GR" altLang="el-GR" sz="1600" smtClean="0"/>
              <a:t>Το πρόβλημα του μερισμού των εσόδων και εξόδων γίνεται πιο πολύπλοκο με την διακίνηση διάφορων αγαθών από ένα κλάδο σε άλλον μέσα στην ίδια την επιχείρηση. </a:t>
            </a:r>
          </a:p>
          <a:p>
            <a:endParaRPr lang="el-GR" altLang="el-GR" sz="1600" smtClean="0"/>
          </a:p>
          <a:p>
            <a:r>
              <a:rPr lang="el-GR" altLang="el-GR" sz="1600" smtClean="0"/>
              <a:t>Η διασφάλιση της αποφυγής διαφυγόντων εσόδων μπορεί να επιτευχθεί με την άμεση καταχώριση των καταναλώσεων των πελατών στους λογαριασμούς τους και ταυτόχρονη ενημέρωση των τμημάτων υποδοχής και λογιστηρίου, μέσω ενός κατάλληλου λογισμικού  για την τήρηση λογαριασμών πελατών.</a:t>
            </a:r>
          </a:p>
          <a:p>
            <a:endParaRPr lang="el-GR" altLang="el-GR" sz="1600" smtClean="0"/>
          </a:p>
        </p:txBody>
      </p:sp>
      <p:sp>
        <p:nvSpPr>
          <p:cNvPr id="4" name="Θέση υποσέλιδου 3"/>
          <p:cNvSpPr>
            <a:spLocks noGrp="1"/>
          </p:cNvSpPr>
          <p:nvPr>
            <p:ph type="ftr" sz="quarter" idx="11"/>
          </p:nvPr>
        </p:nvSpPr>
        <p:spPr/>
        <p:txBody>
          <a:bodyPr/>
          <a:lstStyle/>
          <a:p>
            <a:pPr>
              <a:defRPr/>
            </a:pPr>
            <a:r>
              <a:rPr lang="el-GR" smtClean="0"/>
              <a:t>Μιχάλης Διακομιχάλης, 2013</a:t>
            </a:r>
            <a:endParaRPr lang="es-ES"/>
          </a:p>
        </p:txBody>
      </p:sp>
      <p:sp>
        <p:nvSpPr>
          <p:cNvPr id="14341" name="Θέση αριθμού διαφάνειας 4"/>
          <p:cNvSpPr>
            <a:spLocks noGrp="1"/>
          </p:cNvSpPr>
          <p:nvPr>
            <p:ph type="sldNum" sz="quarter" idx="12"/>
          </p:nvPr>
        </p:nvSpPr>
        <p:spPr>
          <a:noFill/>
        </p:spPr>
        <p:txBody>
          <a:bodyPr/>
          <a:lstStyle/>
          <a:p>
            <a:fld id="{3E8F9D39-9E98-48D1-ADB2-31572CCEEB42}" type="slidenum">
              <a:rPr lang="es-ES" altLang="el-GR"/>
              <a:pPr/>
              <a:t>4</a:t>
            </a:fld>
            <a:endParaRPr lang="es-ES" alt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a:xfrm>
            <a:off x="428625" y="-142875"/>
            <a:ext cx="8229600" cy="1143000"/>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19459" name="2 - Θέση περιεχομένου"/>
          <p:cNvSpPr>
            <a:spLocks noGrp="1"/>
          </p:cNvSpPr>
          <p:nvPr>
            <p:ph idx="1"/>
          </p:nvPr>
        </p:nvSpPr>
        <p:spPr>
          <a:xfrm>
            <a:off x="285750" y="928688"/>
            <a:ext cx="8643938" cy="5786437"/>
          </a:xfrm>
        </p:spPr>
        <p:txBody>
          <a:bodyPr/>
          <a:lstStyle/>
          <a:p>
            <a:pPr algn="just"/>
            <a:r>
              <a:rPr lang="el-GR" altLang="el-GR" sz="1400" smtClean="0"/>
              <a:t>Ο λογαριασμός </a:t>
            </a:r>
            <a:r>
              <a:rPr lang="el-GR" altLang="el-GR" sz="1400" i="1" smtClean="0"/>
              <a:t>10 Εδαφικές Εκτάσεις</a:t>
            </a:r>
            <a:r>
              <a:rPr lang="el-GR" altLang="el-GR" sz="1400" smtClean="0"/>
              <a:t> στον οποίο καταχωρίζονται τα κάθε είδους Γήπεδα –Οικόπεδα που έχει στην κατοχή της η επιχείρηση. Η αξία δεν υπόκειται σε απόσβεση, αλλά εφόσον προκύψει πραγματικός κίνδυνος οικονομικής απαξίωσης και υποτίμησης σχηματίζεται ανάλογη πρόβλεψη.</a:t>
            </a:r>
          </a:p>
          <a:p>
            <a:pPr algn="just"/>
            <a:endParaRPr lang="el-GR" altLang="el-GR" sz="1000" smtClean="0"/>
          </a:p>
          <a:p>
            <a:pPr algn="just"/>
            <a:r>
              <a:rPr lang="el-GR" altLang="el-GR" sz="1400" smtClean="0"/>
              <a:t>Ο λογαριασμός </a:t>
            </a:r>
            <a:r>
              <a:rPr lang="el-GR" altLang="el-GR" sz="1400" i="1" smtClean="0"/>
              <a:t>11 Κτίρια – Εγκαταστάσεις Κτιρίων – Τεχνικά Έργα</a:t>
            </a:r>
            <a:r>
              <a:rPr lang="el-GR" altLang="el-GR" sz="1400" smtClean="0"/>
              <a:t> στον οποίον καταχωρίζονται όλες οι οικοδομικές κατασκευές (κτίρια) οι κάθε είδους κτιριακές εγκαταστάσεις (μηχανολογικές- ηλεκτρολογικές, υδραυλικές κλπ) και τα κάθε είδους τεχνικά έργα (περιφράξεις, λιμενικά έργα, δρόμοι, χώροι στάθμευσης κλπ).</a:t>
            </a:r>
          </a:p>
          <a:p>
            <a:pPr algn="just"/>
            <a:endParaRPr lang="el-GR" altLang="el-GR" sz="1000" smtClean="0"/>
          </a:p>
          <a:p>
            <a:pPr algn="just"/>
            <a:r>
              <a:rPr lang="el-GR" altLang="el-GR" sz="1400" smtClean="0"/>
              <a:t>Ο λογαριασμός </a:t>
            </a:r>
            <a:r>
              <a:rPr lang="el-GR" altLang="el-GR" sz="1400" i="1" smtClean="0"/>
              <a:t>12 Μηχανήματα – Τεχνικές Εγκαταστάσεις – Λοιπές Μηχανολογικός Εξοπλισμός</a:t>
            </a:r>
            <a:r>
              <a:rPr lang="el-GR" altLang="el-GR" sz="1400" smtClean="0"/>
              <a:t>, στον οποίο καταχωρίζονται οι μηχανολογικές και τεχνικές εγκαταστάσεις, τα φορητά μηχανήματα, τα εργαλεία, τα μηχανολογικά όργανα και κάθε άλλου είδους μηχανολογικός εξοπλισμός.</a:t>
            </a:r>
          </a:p>
          <a:p>
            <a:pPr algn="just"/>
            <a:endParaRPr lang="el-GR" altLang="el-GR" sz="1000" smtClean="0"/>
          </a:p>
          <a:p>
            <a:pPr algn="just"/>
            <a:r>
              <a:rPr lang="el-GR" altLang="el-GR" sz="1400" smtClean="0"/>
              <a:t>Ο λογαριασμός </a:t>
            </a:r>
            <a:r>
              <a:rPr lang="el-GR" altLang="el-GR" sz="1400" i="1" smtClean="0"/>
              <a:t>13 Μεταφορικά Μέσα</a:t>
            </a:r>
            <a:r>
              <a:rPr lang="el-GR" altLang="el-GR" sz="1400" smtClean="0"/>
              <a:t>, στον οποίο καταχωρίζονται τα  κάθε είδους οχήματα που έχει στην κατοχή της η ξενοδοχειακή επιχείρηση για τη μεταφορά του προσωπικού της, των πελατών και των πρώτων υλών και αγαθών, εντός και εκτός των εγκαταστάσεων του ξενοδοχείου.</a:t>
            </a:r>
          </a:p>
          <a:p>
            <a:pPr algn="just"/>
            <a:endParaRPr lang="el-GR" altLang="el-GR" sz="1000" smtClean="0"/>
          </a:p>
          <a:p>
            <a:pPr algn="just"/>
            <a:r>
              <a:rPr lang="el-GR" altLang="el-GR" sz="1400" smtClean="0"/>
              <a:t>Ο λογαριασμός </a:t>
            </a:r>
            <a:r>
              <a:rPr lang="el-GR" altLang="el-GR" sz="1400" i="1" smtClean="0"/>
              <a:t>14 Έπιπλα και Λοιπός Εξοπλισμός</a:t>
            </a:r>
            <a:r>
              <a:rPr lang="el-GR" altLang="el-GR" sz="1400" smtClean="0"/>
              <a:t>, στον οποίο καταχωρίζονται όλα τα  έπιπλα, σκεύη, μηχανές γραφείων, Η/Υ και τα είδη ιματισμού που είναι απαραίτητα για τη λειτουργία του ξενοδοχείου (σεντόνια, κουβέρτες, πετσέτες, κουρτίνες κλπ.).</a:t>
            </a:r>
          </a:p>
          <a:p>
            <a:pPr algn="just"/>
            <a:endParaRPr lang="el-GR" altLang="el-GR" sz="1000" smtClean="0"/>
          </a:p>
          <a:p>
            <a:r>
              <a:rPr lang="el-GR" altLang="el-GR" sz="1400" smtClean="0"/>
              <a:t>Ο λογαριασμός </a:t>
            </a:r>
            <a:r>
              <a:rPr lang="el-GR" altLang="el-GR" sz="1400" i="1" smtClean="0"/>
              <a:t>15 Ακινητοποιήσεις Υπό Εκτέλεση και Προκαταβολές Κτήσεως Παγίων Στοιχείων</a:t>
            </a:r>
            <a:r>
              <a:rPr lang="el-GR" altLang="el-GR" sz="1400" smtClean="0"/>
              <a:t>, στον οποίο καταχωρίζονται οι πληρωμές για την κατασκευή ή απόκτηση νέων περιουσιακών στοιχείων.</a:t>
            </a:r>
          </a:p>
          <a:p>
            <a:endParaRPr lang="el-GR" altLang="el-GR" sz="1000" smtClean="0"/>
          </a:p>
          <a:p>
            <a:r>
              <a:rPr lang="el-GR" altLang="el-GR" sz="1400" smtClean="0"/>
              <a:t>Ο λογαριασμός </a:t>
            </a:r>
            <a:r>
              <a:rPr lang="el-GR" altLang="el-GR" sz="1400" i="1" smtClean="0"/>
              <a:t>16 Ασώματες Ακινητοποιήσεις και Έξοδα Πολυετούς Απόσβεσης</a:t>
            </a:r>
            <a:r>
              <a:rPr lang="el-GR" altLang="el-GR" sz="1400" smtClean="0"/>
              <a:t>,  στον οποίο καταχωρίζονται τα Άυλα περιουσιακά στοιχεία π.χ. Υπεραξία, Δικαιώματα χρήσης ενσώματων παγίων.</a:t>
            </a:r>
          </a:p>
          <a:p>
            <a:pPr algn="just"/>
            <a:endParaRPr lang="el-GR" altLang="el-GR" sz="1400" smtClean="0"/>
          </a:p>
          <a:p>
            <a:pPr algn="just"/>
            <a:endParaRPr lang="el-GR" altLang="el-GR" sz="1400" smtClean="0"/>
          </a:p>
        </p:txBody>
      </p:sp>
      <p:sp>
        <p:nvSpPr>
          <p:cNvPr id="19460" name="4 - Θέση αριθμού διαφάνειας"/>
          <p:cNvSpPr>
            <a:spLocks noGrp="1"/>
          </p:cNvSpPr>
          <p:nvPr>
            <p:ph type="sldNum" sz="quarter" idx="12"/>
          </p:nvPr>
        </p:nvSpPr>
        <p:spPr>
          <a:noFill/>
        </p:spPr>
        <p:txBody>
          <a:bodyPr/>
          <a:lstStyle/>
          <a:p>
            <a:fld id="{7A95C141-E597-4357-A77C-120DCF7B8949}" type="slidenum">
              <a:rPr lang="es-ES" altLang="el-GR"/>
              <a:pPr/>
              <a:t>5</a:t>
            </a:fld>
            <a:endParaRPr lang="es-ES" alt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428625" y="-142875"/>
            <a:ext cx="8229600" cy="1143000"/>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0483" name="2 - Θέση περιεχομένου"/>
          <p:cNvSpPr>
            <a:spLocks noGrp="1"/>
          </p:cNvSpPr>
          <p:nvPr>
            <p:ph idx="1"/>
          </p:nvPr>
        </p:nvSpPr>
        <p:spPr>
          <a:xfrm>
            <a:off x="357188" y="928688"/>
            <a:ext cx="8572500" cy="4525962"/>
          </a:xfrm>
        </p:spPr>
        <p:txBody>
          <a:bodyPr>
            <a:normAutofit fontScale="92500" lnSpcReduction="10000"/>
          </a:bodyPr>
          <a:lstStyle/>
          <a:p>
            <a:r>
              <a:rPr lang="el-GR" altLang="el-GR" sz="1400" smtClean="0"/>
              <a:t> </a:t>
            </a:r>
            <a:r>
              <a:rPr lang="el-GR" altLang="el-GR" sz="1400" b="1" u="sng" smtClean="0"/>
              <a:t>Παράδειγμα</a:t>
            </a:r>
            <a:endParaRPr lang="el-GR" altLang="el-GR" sz="1400" smtClean="0"/>
          </a:p>
          <a:p>
            <a:pPr algn="just"/>
            <a:r>
              <a:rPr lang="el-GR" altLang="el-GR" sz="1400" smtClean="0"/>
              <a:t>Η εταιρία ΔΩΔΕΚΑΝΗΣΟΣ αγόρασε στις 3/1/20ΧΧ παραλιακό οικόπεδο για την επέκταση του ξενοδοχείου της, αξίας 800.000 € και κατέβαλε μετρητά 50.000 € ενώ για το υπόλοιπο ποσό εξέδωσε 15 γραμμάτια αξίας 50.000 € το καθένα. Για συμβολαιογραφικά και φόρο πλήρωσε μετρητά 90.000 €. Για την εκσκαφή και ισοπέδωση που ολοκληρώθηκε σε ένα μήνα, χρησιμοποίησε Προσωπικό και Μεταφορικά Μέσα της επιχείρησης και το κόστος υπολογίσθηκε σε 10.000 € (4.500 € εργατικά και 5.500 € μεταφορικά). Ανέθεσε την περίφραξη του οικοπέδου στην εταιρία ΠΕΡΙΦΡΑΞΕΙΣ ΕΠΕ και πήρε το Τιμ. # 5, με συνολικό κόστος 20.000 + 20% Φ.Π.Α., επί πιστώσει.  Στις 29/12/20ΧΧ πουλήθηκε το παραπάνω οικόπεδο έναντι 650.000 € με επιταγή ημέρας. </a:t>
            </a:r>
          </a:p>
          <a:p>
            <a:pPr algn="just"/>
            <a:r>
              <a:rPr lang="el-GR" altLang="el-GR" sz="1400" smtClean="0"/>
              <a:t>Ο Συντελεστής απόσβεσης Κτιρίων είναι 10%, και Εξόδων Κτήσεως Ακινητοποιήσεων 20%. Οι λογιστικές εγγραφές μέχρι και τον προσδιορισμό των Έκτακτων Αποτελεσμάτων, η σύνταξη των Γενικών καθολικών των λογαριασμών Γήπεδα-Οικόπεδα, Έξοδα Κτήσεως Ακινητοποιήσεων, Κτίρια-Υποκείμενες σε απόσβεση Διαμορφώσεις Γηπέδων, και Αποτελέσματα από εκποίηση Ακινήτων, είναι οι παρακάτω:         </a:t>
            </a:r>
          </a:p>
          <a:p>
            <a:r>
              <a:rPr lang="el-GR" altLang="el-GR" sz="1400" smtClean="0"/>
              <a:t>------------------------------------------- 3/1/20ΧΧ----------------------------------------</a:t>
            </a:r>
          </a:p>
          <a:p>
            <a:r>
              <a:rPr lang="el-GR" altLang="el-GR" sz="1400" smtClean="0"/>
              <a:t>ΕΔΑΦΙΚΕΣ ΕΚΤΑΣΕΙΣ			800.000</a:t>
            </a:r>
          </a:p>
          <a:p>
            <a:r>
              <a:rPr lang="el-GR" altLang="el-GR" sz="1400" smtClean="0"/>
              <a:t>10.00 Γήπεδα - Οικόπεδα</a:t>
            </a:r>
          </a:p>
          <a:p>
            <a:r>
              <a:rPr lang="el-GR" altLang="el-GR" sz="1400" smtClean="0"/>
              <a:t>10.00.01 Οικόπεδα  Ζ         			      </a:t>
            </a:r>
          </a:p>
          <a:p>
            <a:r>
              <a:rPr lang="el-GR" altLang="el-GR" sz="1400" smtClean="0"/>
              <a:t>                   38. ΧΡΗΜΑΤΙΚΑ ΔΙΑΘΕΣΙΜΑ			  50.000</a:t>
            </a:r>
          </a:p>
          <a:p>
            <a:r>
              <a:rPr lang="el-GR" altLang="el-GR" sz="1400" smtClean="0"/>
              <a:t>                   38.00 Ταμείο						</a:t>
            </a:r>
          </a:p>
          <a:p>
            <a:r>
              <a:rPr lang="el-GR" altLang="el-GR" sz="1400" smtClean="0"/>
              <a:t>                   51. ΓΡΑΜΜΑΤΙΑ ΠΛΗΡΩΤΕΑ			750.000</a:t>
            </a:r>
          </a:p>
          <a:p>
            <a:r>
              <a:rPr lang="el-GR" altLang="el-GR" sz="1400" smtClean="0"/>
              <a:t>                   51 00 Γραμμ. Πληρωτέα σε €			       </a:t>
            </a:r>
          </a:p>
          <a:p>
            <a:r>
              <a:rPr lang="el-GR" altLang="el-GR" sz="1400" smtClean="0"/>
              <a:t>(Αγορά οικοπέδου Ζ  # Συμβολ. 654)</a:t>
            </a:r>
          </a:p>
          <a:p>
            <a:r>
              <a:rPr lang="el-GR" altLang="el-GR" sz="1400" smtClean="0"/>
              <a:t>------------------------------------------- Ημερομηνία----------------------------------------</a:t>
            </a:r>
          </a:p>
        </p:txBody>
      </p:sp>
      <p:sp>
        <p:nvSpPr>
          <p:cNvPr id="20484" name="4 - Θέση αριθμού διαφάνειας"/>
          <p:cNvSpPr>
            <a:spLocks noGrp="1"/>
          </p:cNvSpPr>
          <p:nvPr>
            <p:ph type="sldNum" sz="quarter" idx="12"/>
          </p:nvPr>
        </p:nvSpPr>
        <p:spPr>
          <a:noFill/>
        </p:spPr>
        <p:txBody>
          <a:bodyPr/>
          <a:lstStyle/>
          <a:p>
            <a:fld id="{6CA69B0F-93D0-4C74-8CBB-59947740D3C8}" type="slidenum">
              <a:rPr lang="es-ES" altLang="el-GR"/>
              <a:pPr/>
              <a:t>6</a:t>
            </a:fld>
            <a:endParaRPr lang="es-ES" alt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a:xfrm>
            <a:off x="428625" y="0"/>
            <a:ext cx="8229600" cy="1143000"/>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1507" name="2 - Θέση περιεχομένου"/>
          <p:cNvSpPr>
            <a:spLocks noGrp="1"/>
          </p:cNvSpPr>
          <p:nvPr>
            <p:ph idx="1"/>
          </p:nvPr>
        </p:nvSpPr>
        <p:spPr>
          <a:xfrm>
            <a:off x="357188" y="1071563"/>
            <a:ext cx="8572500" cy="4525962"/>
          </a:xfrm>
        </p:spPr>
        <p:txBody>
          <a:bodyPr>
            <a:normAutofit fontScale="92500" lnSpcReduction="20000"/>
          </a:bodyPr>
          <a:lstStyle/>
          <a:p>
            <a:r>
              <a:rPr lang="el-GR" altLang="el-GR" sz="1400" smtClean="0"/>
              <a:t>------------------------------------------- Ημερομηνία----------------------------------------</a:t>
            </a:r>
          </a:p>
          <a:p>
            <a:r>
              <a:rPr lang="el-GR" altLang="el-GR" sz="1400" smtClean="0"/>
              <a:t>16. ΑΣΩΜΑΤΕΣ ΑΚΙΝΗΤΟΠΟΙΗΣΕΙΣ </a:t>
            </a:r>
          </a:p>
          <a:p>
            <a:r>
              <a:rPr lang="el-GR" altLang="el-GR" sz="1400" smtClean="0"/>
              <a:t>     &amp; ΕΞΟΔΑ ΠΟΛΥΕΤΟΥΣ ΑΠΟΣΒΕΣΗΣ		90.000</a:t>
            </a:r>
          </a:p>
          <a:p>
            <a:r>
              <a:rPr lang="el-GR" altLang="el-GR" sz="1400" smtClean="0"/>
              <a:t>16.14 Έξοδα Κτήσεως Ακινητοποιήσεων		        </a:t>
            </a:r>
          </a:p>
          <a:p>
            <a:r>
              <a:rPr lang="el-GR" altLang="el-GR" sz="1400" smtClean="0"/>
              <a:t>                          38. ΧΡΗΜΑΤΙΚΑ ΔΙΑΘΕΣΙΜΑ			90.000</a:t>
            </a:r>
          </a:p>
          <a:p>
            <a:r>
              <a:rPr lang="el-GR" altLang="el-GR" sz="1400" smtClean="0"/>
              <a:t>                          38.00 Ταμείο					        </a:t>
            </a:r>
          </a:p>
          <a:p>
            <a:r>
              <a:rPr lang="el-GR" altLang="el-GR" sz="1400" smtClean="0"/>
              <a:t>(Δαπάνη Συμβολαίου 654 &amp; Φόρος για Αγορά οικοπέδου Ζ,)</a:t>
            </a:r>
          </a:p>
          <a:p>
            <a:r>
              <a:rPr lang="el-GR" altLang="el-GR" sz="1400" smtClean="0"/>
              <a:t>------------------------------------------- Ημερομηνία----------------------------------------</a:t>
            </a:r>
          </a:p>
          <a:p>
            <a:r>
              <a:rPr lang="el-GR" altLang="el-GR" sz="1400" smtClean="0"/>
              <a:t>ΕΔΑΦΙΚΕΣ ΕΚΤΑΣΕΙΣ			10.000</a:t>
            </a:r>
          </a:p>
          <a:p>
            <a:r>
              <a:rPr lang="el-GR" altLang="el-GR" sz="1400" smtClean="0"/>
              <a:t>10.00 Γήπεδα - Οικόπεδα</a:t>
            </a:r>
          </a:p>
          <a:p>
            <a:r>
              <a:rPr lang="el-GR" altLang="el-GR" sz="1400" smtClean="0"/>
              <a:t>10.00.01 Οικόπεδα  Ζ         			          </a:t>
            </a:r>
          </a:p>
          <a:p>
            <a:r>
              <a:rPr lang="el-GR" altLang="el-GR" sz="1400" smtClean="0"/>
              <a:t>		78. ΙΔΙΟΠΑΡΑΓΩΓΗ ΠΑΓΙΩΝ                                               10.000</a:t>
            </a:r>
          </a:p>
          <a:p>
            <a:r>
              <a:rPr lang="el-GR" altLang="el-GR" sz="1400" smtClean="0"/>
              <a:t>		78.00 Ιδιοπαραγωγή και Βελτιώσεις Παγίων        </a:t>
            </a:r>
          </a:p>
          <a:p>
            <a:r>
              <a:rPr lang="el-GR" altLang="el-GR" sz="1400" smtClean="0"/>
              <a:t>(Διαμόρφωση Οικοπέδου με ίδια μέσα)</a:t>
            </a:r>
          </a:p>
          <a:p>
            <a:r>
              <a:rPr lang="el-GR" altLang="el-GR" sz="1400" smtClean="0"/>
              <a:t>------------------------------------------- Ημερομηνία----------------------------------------</a:t>
            </a:r>
          </a:p>
          <a:p>
            <a:r>
              <a:rPr lang="el-GR" altLang="el-GR" sz="1400" smtClean="0"/>
              <a:t>11 ΚΤΙΡΙΑ				20.000</a:t>
            </a:r>
          </a:p>
          <a:p>
            <a:r>
              <a:rPr lang="el-GR" altLang="el-GR" sz="1400" smtClean="0"/>
              <a:t>11.03 Υποκείμενες σε Απόσβεση Διαμορφώσεις Γηπέδων    			</a:t>
            </a:r>
          </a:p>
          <a:p>
            <a:r>
              <a:rPr lang="el-GR" altLang="el-GR" sz="1400" smtClean="0"/>
              <a:t>54. ΥΠΟΧΡΕΩΣΕΙΣ ΑΠΟ ΦΟΡΟΥΣ ΤΕΛΗ	  4.000</a:t>
            </a:r>
          </a:p>
          <a:p>
            <a:r>
              <a:rPr lang="el-GR" altLang="el-GR" sz="1400" smtClean="0"/>
              <a:t>54.00 Φόρος Προστιθέμενης Αξίας    (20%)               </a:t>
            </a:r>
          </a:p>
          <a:p>
            <a:r>
              <a:rPr lang="el-GR" altLang="el-GR" sz="1400" smtClean="0"/>
              <a:t>		50. ΠΡΟΜΗΘΕΥΤΕΣ				24.000</a:t>
            </a:r>
          </a:p>
          <a:p>
            <a:r>
              <a:rPr lang="el-GR" altLang="el-GR" sz="1400" smtClean="0"/>
              <a:t>		50.08 Προμηθευτές Παγίων Στοιχείων		</a:t>
            </a:r>
          </a:p>
        </p:txBody>
      </p:sp>
      <p:sp>
        <p:nvSpPr>
          <p:cNvPr id="21508" name="4 - Θέση αριθμού διαφάνειας"/>
          <p:cNvSpPr>
            <a:spLocks noGrp="1"/>
          </p:cNvSpPr>
          <p:nvPr>
            <p:ph type="sldNum" sz="quarter" idx="12"/>
          </p:nvPr>
        </p:nvSpPr>
        <p:spPr>
          <a:noFill/>
        </p:spPr>
        <p:txBody>
          <a:bodyPr/>
          <a:lstStyle/>
          <a:p>
            <a:fld id="{C3CF3D20-A557-48B3-9924-71EEC043F174}" type="slidenum">
              <a:rPr lang="es-ES" altLang="el-GR"/>
              <a:pPr/>
              <a:t>7</a:t>
            </a:fld>
            <a:endParaRPr lang="es-ES" alt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a:xfrm>
            <a:off x="428625" y="0"/>
            <a:ext cx="8229600" cy="1143000"/>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2531" name="2 - Θέση περιεχομένου"/>
          <p:cNvSpPr>
            <a:spLocks noGrp="1"/>
          </p:cNvSpPr>
          <p:nvPr>
            <p:ph idx="1"/>
          </p:nvPr>
        </p:nvSpPr>
        <p:spPr>
          <a:xfrm>
            <a:off x="357188" y="1071563"/>
            <a:ext cx="8572500" cy="4525962"/>
          </a:xfrm>
        </p:spPr>
        <p:txBody>
          <a:bodyPr>
            <a:normAutofit lnSpcReduction="10000"/>
          </a:bodyPr>
          <a:lstStyle/>
          <a:p>
            <a:r>
              <a:rPr lang="el-GR" altLang="el-GR" sz="1400" smtClean="0"/>
              <a:t>---------------------------------------------29/12/20ΧΧ----------------------------------------</a:t>
            </a:r>
          </a:p>
          <a:p>
            <a:r>
              <a:rPr lang="el-GR" altLang="el-GR" sz="1400" smtClean="0"/>
              <a:t>38.ΧΡΗΜΑΤΙΚΑ ΔΙΑΘΕΣΙΜΑ			              650.000</a:t>
            </a:r>
          </a:p>
          <a:p>
            <a:r>
              <a:rPr lang="el-GR" altLang="el-GR" sz="1400" smtClean="0"/>
              <a:t>38.03 Καταθέσεις   Όψεως					</a:t>
            </a:r>
          </a:p>
          <a:p>
            <a:r>
              <a:rPr lang="el-GR" altLang="el-GR" sz="1400" smtClean="0"/>
              <a:t>                               10.ΕΔΑΦΙΚΕΣ ΕΚΤΑΣΕΙΣ				650.000</a:t>
            </a:r>
          </a:p>
          <a:p>
            <a:r>
              <a:rPr lang="el-GR" altLang="el-GR" sz="1400" smtClean="0"/>
              <a:t>                               10.00 Γήπεδα - Οικόπεδα</a:t>
            </a:r>
          </a:p>
          <a:p>
            <a:r>
              <a:rPr lang="el-GR" altLang="el-GR" sz="1400" smtClean="0"/>
              <a:t>                               10.00.01 Οικόπεδα  Ζ         			          </a:t>
            </a:r>
          </a:p>
          <a:p>
            <a:r>
              <a:rPr lang="el-GR" altLang="el-GR" sz="1400" smtClean="0"/>
              <a:t>---------------------------------------------31/12/20ΧΧ---------------------------------------</a:t>
            </a:r>
          </a:p>
          <a:p>
            <a:r>
              <a:rPr lang="el-GR" altLang="el-GR" sz="1400" smtClean="0"/>
              <a:t>66. ΑΠΟΣΒΕΣΕΙΣ ΠΑΓΙΩΝ				2.000</a:t>
            </a:r>
          </a:p>
          <a:p>
            <a:r>
              <a:rPr lang="el-GR" altLang="el-GR" sz="1400" smtClean="0"/>
              <a:t>66.01 Αποσβέσεις Κτιρίων			</a:t>
            </a:r>
          </a:p>
          <a:p>
            <a:r>
              <a:rPr lang="el-GR" altLang="el-GR" sz="1400" smtClean="0"/>
              <a:t>                              11.ΚΤΙΡΙΑ						2.000</a:t>
            </a:r>
          </a:p>
          <a:p>
            <a:r>
              <a:rPr lang="el-GR" altLang="el-GR" sz="1400" smtClean="0"/>
              <a:t>                              11.99 Αποσβεσμένα Κτίρια                                   </a:t>
            </a:r>
          </a:p>
          <a:p>
            <a:r>
              <a:rPr lang="el-GR" altLang="el-GR" sz="1400" smtClean="0"/>
              <a:t>                              11.99.03 Αποσβεσμένες Διαμορφώσεις Γηπέδων    			</a:t>
            </a:r>
          </a:p>
          <a:p>
            <a:r>
              <a:rPr lang="el-GR" altLang="el-GR" sz="1400" smtClean="0"/>
              <a:t>(20.000 Χ 10% = 2.000  ετήσια απόσβεση)</a:t>
            </a:r>
          </a:p>
          <a:p>
            <a:r>
              <a:rPr lang="el-GR" altLang="el-GR" sz="1400" smtClean="0"/>
              <a:t>---------------------------------------------31/12/20ΧΧ----------------------------------------</a:t>
            </a:r>
          </a:p>
          <a:p>
            <a:r>
              <a:rPr lang="el-GR" altLang="el-GR" sz="1400" smtClean="0"/>
              <a:t>11.ΚΤΙΡΙΑ					2.000</a:t>
            </a:r>
          </a:p>
          <a:p>
            <a:r>
              <a:rPr lang="el-GR" altLang="el-GR" sz="1400" smtClean="0"/>
              <a:t>11.99 Αποσβεσμένα Κτίρια                                 </a:t>
            </a:r>
          </a:p>
          <a:p>
            <a:r>
              <a:rPr lang="el-GR" altLang="el-GR" sz="1400" smtClean="0"/>
              <a:t>11.99.03 Αποσβεσμένες Διαμορφώσεις Γηπέδων    	</a:t>
            </a:r>
          </a:p>
          <a:p>
            <a:r>
              <a:rPr lang="el-GR" altLang="el-GR" sz="1400" smtClean="0"/>
              <a:t>                                11. ΚΤΙΡΙΑ					2.000</a:t>
            </a:r>
          </a:p>
          <a:p>
            <a:r>
              <a:rPr lang="el-GR" altLang="el-GR" sz="1400" smtClean="0"/>
              <a:t>                                 11.03 Υποκείμενες σε Απόσβεση Διαμορφώσεις Γηπέδων    		</a:t>
            </a:r>
          </a:p>
        </p:txBody>
      </p:sp>
      <p:sp>
        <p:nvSpPr>
          <p:cNvPr id="22532" name="4 - Θέση αριθμού διαφάνειας"/>
          <p:cNvSpPr>
            <a:spLocks noGrp="1"/>
          </p:cNvSpPr>
          <p:nvPr>
            <p:ph type="sldNum" sz="quarter" idx="12"/>
          </p:nvPr>
        </p:nvSpPr>
        <p:spPr>
          <a:noFill/>
        </p:spPr>
        <p:txBody>
          <a:bodyPr/>
          <a:lstStyle/>
          <a:p>
            <a:fld id="{1C1F9D64-F89E-4B22-9446-BF6941B610FE}" type="slidenum">
              <a:rPr lang="es-ES" altLang="el-GR"/>
              <a:pPr/>
              <a:t>8</a:t>
            </a:fld>
            <a:endParaRPr lang="es-ES" alt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a:xfrm>
            <a:off x="428625" y="0"/>
            <a:ext cx="8229600" cy="1143000"/>
          </a:xfrm>
        </p:spPr>
        <p:txBody>
          <a:bodyPr/>
          <a:lstStyle/>
          <a:p>
            <a:r>
              <a:rPr lang="el-GR" altLang="el-GR" sz="3200" smtClean="0"/>
              <a:t>Λογαριασμοί της 1</a:t>
            </a:r>
            <a:r>
              <a:rPr lang="el-GR" altLang="el-GR" sz="3200" baseline="30000" smtClean="0"/>
              <a:t>ης </a:t>
            </a:r>
            <a:r>
              <a:rPr lang="el-GR" altLang="el-GR" sz="3200" smtClean="0"/>
              <a:t>ομάδας </a:t>
            </a:r>
          </a:p>
        </p:txBody>
      </p:sp>
      <p:sp>
        <p:nvSpPr>
          <p:cNvPr id="23555" name="2 - Θέση περιεχομένου"/>
          <p:cNvSpPr>
            <a:spLocks noGrp="1"/>
          </p:cNvSpPr>
          <p:nvPr>
            <p:ph idx="1"/>
          </p:nvPr>
        </p:nvSpPr>
        <p:spPr>
          <a:xfrm>
            <a:off x="357188" y="1071563"/>
            <a:ext cx="8572500" cy="4525962"/>
          </a:xfrm>
        </p:spPr>
        <p:txBody>
          <a:bodyPr>
            <a:normAutofit fontScale="92500" lnSpcReduction="20000"/>
          </a:bodyPr>
          <a:lstStyle/>
          <a:p>
            <a:r>
              <a:rPr lang="el-GR" altLang="el-GR" sz="1400" smtClean="0"/>
              <a:t>---------------------------------------------31/12/20ΧΧ----------------------------------------</a:t>
            </a:r>
          </a:p>
          <a:p>
            <a:r>
              <a:rPr lang="el-GR" altLang="el-GR" sz="1400" smtClean="0"/>
              <a:t>66. ΑΠΟΣΒΕΣΕΙΣ ΠΑΓΙΩΝ				18.000</a:t>
            </a:r>
          </a:p>
          <a:p>
            <a:r>
              <a:rPr lang="el-GR" altLang="el-GR" sz="1400" smtClean="0"/>
              <a:t>66. 05 Αποσβέσεις Ασώματων Ακινητοποιήσεων &amp; Εξόδων Πολυετούς Απόσβεσης		</a:t>
            </a:r>
          </a:p>
          <a:p>
            <a:r>
              <a:rPr lang="el-GR" altLang="el-GR" sz="1400" smtClean="0"/>
              <a:t>       	16. ΑΣΩΜΑΤΕΣ ΑΚΙΝΗΤΟΠΟΙΗΣΕΙΣ &amp; ΕΞΟΔΑ ΠΟΛΥΕΤΟΥΣ ΑΠΟΣΒΕΣΗΣ	18.000</a:t>
            </a:r>
          </a:p>
          <a:p>
            <a:r>
              <a:rPr lang="el-GR" altLang="el-GR" sz="1400" smtClean="0"/>
              <a:t>            16.99 Απόσβεσμένες Ασώματες Ακινητοποιήσεις &amp; Έξοδα Πολυετούς Απόσβεσης                    </a:t>
            </a:r>
          </a:p>
          <a:p>
            <a:r>
              <a:rPr lang="el-GR" altLang="el-GR" sz="1400" smtClean="0"/>
              <a:t>          (Ετήσια Απόσβεση 90.000 Χ 20% = 18.000)</a:t>
            </a:r>
          </a:p>
          <a:p>
            <a:r>
              <a:rPr lang="el-GR" altLang="el-GR" sz="1400" smtClean="0"/>
              <a:t>---------------------------------------------31/12/20ΧΧ----------------------------------------</a:t>
            </a:r>
          </a:p>
          <a:p>
            <a:r>
              <a:rPr lang="el-GR" altLang="el-GR" sz="1400" smtClean="0"/>
              <a:t>16. ΑΣΩΜΑΤΕΣ ΑΚΙΝΗΤΟΠΟΙΗΣΕΙΣ &amp; ΕΞΟΔΑ ΠΟΛΥΕΤΟΥΣ ΑΠΟΣΒΕΣΗΣ	   18.000</a:t>
            </a:r>
          </a:p>
          <a:p>
            <a:r>
              <a:rPr lang="el-GR" altLang="el-GR" sz="1400" smtClean="0"/>
              <a:t>16.99 Αποσβεσμένες Ασώματες Ακινητοποιήσεις &amp; Έξοδα Πολυετούς Απόσβεσης                   	        </a:t>
            </a:r>
          </a:p>
          <a:p>
            <a:r>
              <a:rPr lang="el-GR" altLang="el-GR" sz="1400" smtClean="0"/>
              <a:t>              16. ΑΣΩΜΑΤΕΣ ΑΚΙΝΗΤΟΠΟΙΗΣΕΙΣ &amp; ΕΞΟΔΑ ΠΟΛΥΕΤΟΥΣ ΑΠΟΣΒΕΣΗΣ  18.000</a:t>
            </a:r>
          </a:p>
          <a:p>
            <a:r>
              <a:rPr lang="el-GR" altLang="el-GR" sz="1400" smtClean="0"/>
              <a:t>              16.14 Έξοδα Κτήσεως Ακινητοποιήσεων 		       </a:t>
            </a:r>
          </a:p>
          <a:p>
            <a:r>
              <a:rPr lang="el-GR" altLang="el-GR" sz="1400" smtClean="0"/>
              <a:t>---------------------------------------------31/12/20ΧΧ----------------------------------------</a:t>
            </a:r>
          </a:p>
          <a:p>
            <a:r>
              <a:rPr lang="el-GR" altLang="el-GR" sz="1400" smtClean="0"/>
              <a:t>ΕΔΑΦΙΚΕΣ ΕΚΤΑΣΕΙΣ				90.000</a:t>
            </a:r>
          </a:p>
          <a:p>
            <a:r>
              <a:rPr lang="el-GR" altLang="el-GR" sz="1400" smtClean="0"/>
              <a:t>10.00 Γήπεδα - Οικόπεδα</a:t>
            </a:r>
          </a:p>
          <a:p>
            <a:r>
              <a:rPr lang="el-GR" altLang="el-GR" sz="1400" smtClean="0"/>
              <a:t>10.00.01 Οικόπεδα  Ζ         			          </a:t>
            </a:r>
          </a:p>
          <a:p>
            <a:r>
              <a:rPr lang="el-GR" altLang="el-GR" sz="1400" smtClean="0"/>
              <a:t>                     11. ΚΤΙΡΙΑ					          </a:t>
            </a:r>
            <a:r>
              <a:rPr lang="en-US" altLang="el-GR" sz="1400" smtClean="0"/>
              <a:t>18</a:t>
            </a:r>
            <a:r>
              <a:rPr lang="el-GR" altLang="el-GR" sz="1400" smtClean="0"/>
              <a:t>.000</a:t>
            </a:r>
          </a:p>
          <a:p>
            <a:r>
              <a:rPr lang="el-GR" altLang="el-GR" sz="1400" smtClean="0"/>
              <a:t>                     11.03 Υποκείμενες σε Απόσβεση Διαμορφώσεις Γηπέδων                             </a:t>
            </a:r>
          </a:p>
          <a:p>
            <a:r>
              <a:rPr lang="el-GR" altLang="el-GR" sz="1400" smtClean="0"/>
              <a:t>                     16. ΑΣΩΜΑΤΕΣ ΑΚΙΝΗΤΟΠΟΙΗΣΕΙΣ </a:t>
            </a:r>
          </a:p>
          <a:p>
            <a:r>
              <a:rPr lang="el-GR" altLang="el-GR" sz="1400" smtClean="0"/>
              <a:t>     	              &amp; ΕΞΟΔΑ ΠΟΛΥΕΤΟΥΣ ΑΠΟΣΒΕΣΗΣ	                             </a:t>
            </a:r>
            <a:r>
              <a:rPr lang="en-US" altLang="el-GR" sz="1400" smtClean="0"/>
              <a:t>72</a:t>
            </a:r>
            <a:r>
              <a:rPr lang="el-GR" altLang="el-GR" sz="1400" smtClean="0"/>
              <a:t>.000</a:t>
            </a:r>
          </a:p>
          <a:p>
            <a:r>
              <a:rPr lang="el-GR" altLang="el-GR" sz="1400" smtClean="0"/>
              <a:t>                     16.14 Έξοδα Κτήσεως Ακινητοποιήσεων 		      </a:t>
            </a:r>
          </a:p>
          <a:p>
            <a:pPr algn="ctr"/>
            <a:r>
              <a:rPr lang="el-GR" altLang="el-GR" sz="1400" smtClean="0"/>
              <a:t>(Μεταφορά Λογαριασμών )</a:t>
            </a:r>
          </a:p>
        </p:txBody>
      </p:sp>
      <p:sp>
        <p:nvSpPr>
          <p:cNvPr id="23556" name="4 - Θέση αριθμού διαφάνειας"/>
          <p:cNvSpPr>
            <a:spLocks noGrp="1"/>
          </p:cNvSpPr>
          <p:nvPr>
            <p:ph type="sldNum" sz="quarter" idx="12"/>
          </p:nvPr>
        </p:nvSpPr>
        <p:spPr>
          <a:noFill/>
        </p:spPr>
        <p:txBody>
          <a:bodyPr/>
          <a:lstStyle/>
          <a:p>
            <a:fld id="{CDE99E7D-8B25-4F6C-8E81-B73D76C3B80A}" type="slidenum">
              <a:rPr lang="es-ES" altLang="el-GR"/>
              <a:pPr/>
              <a:t>9</a:t>
            </a:fld>
            <a:endParaRPr lang="es-ES" altLang="el-G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7901</TotalTime>
  <Words>2544</Words>
  <Application>Microsoft Office PowerPoint</Application>
  <PresentationFormat>Προβολή στην οθόνη (4:3)</PresentationFormat>
  <Paragraphs>686</Paragraphs>
  <Slides>39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39</vt:i4>
      </vt:variant>
    </vt:vector>
  </HeadingPairs>
  <TitlesOfParts>
    <vt:vector size="40" baseType="lpstr">
      <vt:lpstr>Θέμα του Office</vt:lpstr>
      <vt:lpstr>Παρουσίαση του PowerPoint</vt:lpstr>
      <vt:lpstr>Ξενοδοχειακή Λογιστική</vt:lpstr>
      <vt:lpstr>Ξενοδοχειακή Λογιστική</vt:lpstr>
      <vt:lpstr>Ξενοδοχειακή Λογιστική</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1ης ομάδας </vt:lpstr>
      <vt:lpstr>Λογαριασμοί της 2ης ομάδας </vt:lpstr>
      <vt:lpstr>Λογαριασμοί της 2ης ομάδας </vt:lpstr>
      <vt:lpstr>Λογαριασμοί της 2ης ομάδας </vt:lpstr>
      <vt:lpstr>Παρουσίαση του PowerPoint</vt:lpstr>
      <vt:lpstr>Λογαριασμοί της 2ης ομάδας </vt:lpstr>
      <vt:lpstr>Λογαριασμοί της 2ης ομάδας </vt:lpstr>
      <vt:lpstr>Λογαριασμοί της 2ης ομάδας </vt:lpstr>
      <vt:lpstr>Λογαριασμοί της 2ης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lpstr>Λογαριασμοί της 3ης ομάδας </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M.Diakomihalis</dc:creator>
  <cp:lastModifiedBy>user</cp:lastModifiedBy>
  <cp:revision>857</cp:revision>
  <dcterms:created xsi:type="dcterms:W3CDTF">2010-05-23T14:28:12Z</dcterms:created>
  <dcterms:modified xsi:type="dcterms:W3CDTF">2015-11-18T15:29:52Z</dcterms:modified>
</cp:coreProperties>
</file>