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312" r:id="rId2"/>
    <p:sldId id="257" r:id="rId3"/>
    <p:sldId id="264" r:id="rId4"/>
    <p:sldId id="258" r:id="rId5"/>
    <p:sldId id="259" r:id="rId6"/>
    <p:sldId id="266" r:id="rId7"/>
    <p:sldId id="267" r:id="rId8"/>
    <p:sldId id="268" r:id="rId9"/>
    <p:sldId id="269" r:id="rId10"/>
    <p:sldId id="270" r:id="rId11"/>
    <p:sldId id="283" r:id="rId12"/>
    <p:sldId id="271" r:id="rId13"/>
    <p:sldId id="272" r:id="rId14"/>
    <p:sldId id="273" r:id="rId15"/>
    <p:sldId id="311" r:id="rId16"/>
    <p:sldId id="274" r:id="rId17"/>
    <p:sldId id="275" r:id="rId18"/>
    <p:sldId id="276" r:id="rId19"/>
    <p:sldId id="309" r:id="rId20"/>
    <p:sldId id="277"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99" r:id="rId37"/>
    <p:sldId id="300" r:id="rId38"/>
    <p:sldId id="301" r:id="rId39"/>
    <p:sldId id="313" r:id="rId4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971" autoAdjust="0"/>
    <p:restoredTop sz="94660"/>
  </p:normalViewPr>
  <p:slideViewPr>
    <p:cSldViewPr>
      <p:cViewPr varScale="1">
        <p:scale>
          <a:sx n="51" d="100"/>
          <a:sy n="51" d="100"/>
        </p:scale>
        <p:origin x="-1133"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C1B11E7-D7EE-4F78-A82C-77B73A0AC4E3}" type="datetimeFigureOut">
              <a:rPr lang="el-GR" smtClean="0"/>
              <a:pPr/>
              <a:t>5/2/2019</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E4C276-85CB-432A-A91A-18BE61BF9FFB}"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81E4C276-85CB-432A-A91A-18BE61BF9FFB}" type="slidenum">
              <a:rPr lang="el-GR" smtClean="0"/>
              <a:pPr/>
              <a:t>4</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81E4C276-85CB-432A-A91A-18BE61BF9FFB}" type="slidenum">
              <a:rPr lang="el-GR" smtClean="0"/>
              <a:pPr/>
              <a:t>5</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n-US" dirty="0" smtClean="0"/>
              <a:t>Back to top</a:t>
            </a:r>
            <a:endParaRPr lang="el-GR" dirty="0"/>
          </a:p>
        </p:txBody>
      </p:sp>
      <p:sp>
        <p:nvSpPr>
          <p:cNvPr id="4" name="3 - Θέση αριθμού διαφάνειας"/>
          <p:cNvSpPr>
            <a:spLocks noGrp="1"/>
          </p:cNvSpPr>
          <p:nvPr>
            <p:ph type="sldNum" sz="quarter" idx="10"/>
          </p:nvPr>
        </p:nvSpPr>
        <p:spPr/>
        <p:txBody>
          <a:bodyPr/>
          <a:lstStyle/>
          <a:p>
            <a:fld id="{81E4C276-85CB-432A-A91A-18BE61BF9FFB}" type="slidenum">
              <a:rPr lang="el-GR" smtClean="0"/>
              <a:pPr/>
              <a:t>19</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n-US" dirty="0" smtClean="0"/>
              <a:t>Back to top</a:t>
            </a:r>
            <a:endParaRPr lang="el-GR" dirty="0"/>
          </a:p>
        </p:txBody>
      </p:sp>
      <p:sp>
        <p:nvSpPr>
          <p:cNvPr id="4" name="3 - Θέση αριθμού διαφάνειας"/>
          <p:cNvSpPr>
            <a:spLocks noGrp="1"/>
          </p:cNvSpPr>
          <p:nvPr>
            <p:ph type="sldNum" sz="quarter" idx="10"/>
          </p:nvPr>
        </p:nvSpPr>
        <p:spPr/>
        <p:txBody>
          <a:bodyPr/>
          <a:lstStyle/>
          <a:p>
            <a:fld id="{81E4C276-85CB-432A-A91A-18BE61BF9FFB}" type="slidenum">
              <a:rPr lang="el-GR" smtClean="0"/>
              <a:pPr/>
              <a:t>39</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1BFEF8A8-EA63-42E6-AF8A-E2FE420C169F}" type="datetime1">
              <a:rPr lang="el-GR" smtClean="0"/>
              <a:pPr/>
              <a:t>5/2/2019</a:t>
            </a:fld>
            <a:endParaRPr lang="el-GR" dirty="0"/>
          </a:p>
        </p:txBody>
      </p:sp>
      <p:sp>
        <p:nvSpPr>
          <p:cNvPr id="5" name="4 - Θέση υποσέλιδου"/>
          <p:cNvSpPr>
            <a:spLocks noGrp="1"/>
          </p:cNvSpPr>
          <p:nvPr>
            <p:ph type="ftr" sz="quarter" idx="11"/>
          </p:nvPr>
        </p:nvSpPr>
        <p:spPr/>
        <p:txBody>
          <a:bodyPr/>
          <a:lstStyle/>
          <a:p>
            <a:r>
              <a:rPr lang="en-US" smtClean="0"/>
              <a:t>Unit 6</a:t>
            </a:r>
            <a:endParaRPr lang="el-GR" dirty="0"/>
          </a:p>
        </p:txBody>
      </p:sp>
      <p:sp>
        <p:nvSpPr>
          <p:cNvPr id="6" name="5 - Θέση αριθμού διαφάνειας"/>
          <p:cNvSpPr>
            <a:spLocks noGrp="1"/>
          </p:cNvSpPr>
          <p:nvPr>
            <p:ph type="sldNum" sz="quarter" idx="12"/>
          </p:nvPr>
        </p:nvSpPr>
        <p:spPr/>
        <p:txBody>
          <a:bodyPr/>
          <a:lstStyle/>
          <a:p>
            <a:fld id="{9DF41D51-ED7C-4C77-9F7D-DDDA4B421BF9}" type="slidenum">
              <a:rPr lang="el-GR" smtClean="0"/>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DD05DA3A-5DC3-454F-B81E-B022867DABF5}" type="datetime1">
              <a:rPr lang="el-GR" smtClean="0"/>
              <a:pPr/>
              <a:t>5/2/2019</a:t>
            </a:fld>
            <a:endParaRPr lang="el-GR" dirty="0"/>
          </a:p>
        </p:txBody>
      </p:sp>
      <p:sp>
        <p:nvSpPr>
          <p:cNvPr id="5" name="4 - Θέση υποσέλιδου"/>
          <p:cNvSpPr>
            <a:spLocks noGrp="1"/>
          </p:cNvSpPr>
          <p:nvPr>
            <p:ph type="ftr" sz="quarter" idx="11"/>
          </p:nvPr>
        </p:nvSpPr>
        <p:spPr/>
        <p:txBody>
          <a:bodyPr/>
          <a:lstStyle/>
          <a:p>
            <a:r>
              <a:rPr lang="en-US" smtClean="0"/>
              <a:t>Unit 6</a:t>
            </a:r>
            <a:endParaRPr lang="el-GR" dirty="0"/>
          </a:p>
        </p:txBody>
      </p:sp>
      <p:sp>
        <p:nvSpPr>
          <p:cNvPr id="6" name="5 - Θέση αριθμού διαφάνειας"/>
          <p:cNvSpPr>
            <a:spLocks noGrp="1"/>
          </p:cNvSpPr>
          <p:nvPr>
            <p:ph type="sldNum" sz="quarter" idx="12"/>
          </p:nvPr>
        </p:nvSpPr>
        <p:spPr/>
        <p:txBody>
          <a:bodyPr/>
          <a:lstStyle/>
          <a:p>
            <a:fld id="{9DF41D51-ED7C-4C77-9F7D-DDDA4B421BF9}"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E37971C8-1114-49CA-9A23-CD15746C6C8C}" type="datetime1">
              <a:rPr lang="el-GR" smtClean="0"/>
              <a:pPr/>
              <a:t>5/2/2019</a:t>
            </a:fld>
            <a:endParaRPr lang="el-GR" dirty="0"/>
          </a:p>
        </p:txBody>
      </p:sp>
      <p:sp>
        <p:nvSpPr>
          <p:cNvPr id="5" name="4 - Θέση υποσέλιδου"/>
          <p:cNvSpPr>
            <a:spLocks noGrp="1"/>
          </p:cNvSpPr>
          <p:nvPr>
            <p:ph type="ftr" sz="quarter" idx="11"/>
          </p:nvPr>
        </p:nvSpPr>
        <p:spPr/>
        <p:txBody>
          <a:bodyPr/>
          <a:lstStyle/>
          <a:p>
            <a:r>
              <a:rPr lang="en-US" smtClean="0"/>
              <a:t>Unit 6</a:t>
            </a:r>
            <a:endParaRPr lang="el-GR" dirty="0"/>
          </a:p>
        </p:txBody>
      </p:sp>
      <p:sp>
        <p:nvSpPr>
          <p:cNvPr id="6" name="5 - Θέση αριθμού διαφάνειας"/>
          <p:cNvSpPr>
            <a:spLocks noGrp="1"/>
          </p:cNvSpPr>
          <p:nvPr>
            <p:ph type="sldNum" sz="quarter" idx="12"/>
          </p:nvPr>
        </p:nvSpPr>
        <p:spPr/>
        <p:txBody>
          <a:bodyPr/>
          <a:lstStyle/>
          <a:p>
            <a:fld id="{9DF41D51-ED7C-4C77-9F7D-DDDA4B421BF9}"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4730FD7-14D3-40AE-8726-A50F9B414DAF}" type="datetime1">
              <a:rPr lang="el-GR" smtClean="0"/>
              <a:pPr/>
              <a:t>5/2/2019</a:t>
            </a:fld>
            <a:endParaRPr lang="el-GR" dirty="0"/>
          </a:p>
        </p:txBody>
      </p:sp>
      <p:sp>
        <p:nvSpPr>
          <p:cNvPr id="5" name="4 - Θέση υποσέλιδου"/>
          <p:cNvSpPr>
            <a:spLocks noGrp="1"/>
          </p:cNvSpPr>
          <p:nvPr>
            <p:ph type="ftr" sz="quarter" idx="11"/>
          </p:nvPr>
        </p:nvSpPr>
        <p:spPr/>
        <p:txBody>
          <a:bodyPr/>
          <a:lstStyle/>
          <a:p>
            <a:r>
              <a:rPr lang="en-US" smtClean="0"/>
              <a:t>Unit 6</a:t>
            </a:r>
            <a:endParaRPr lang="el-GR" dirty="0"/>
          </a:p>
        </p:txBody>
      </p:sp>
      <p:sp>
        <p:nvSpPr>
          <p:cNvPr id="6" name="5 - Θέση αριθμού διαφάνειας"/>
          <p:cNvSpPr>
            <a:spLocks noGrp="1"/>
          </p:cNvSpPr>
          <p:nvPr>
            <p:ph type="sldNum" sz="quarter" idx="12"/>
          </p:nvPr>
        </p:nvSpPr>
        <p:spPr/>
        <p:txBody>
          <a:bodyPr/>
          <a:lstStyle/>
          <a:p>
            <a:fld id="{9DF41D51-ED7C-4C77-9F7D-DDDA4B421BF9}"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6B66F632-8B2A-47F5-8FBB-4167CFF3478F}" type="datetime1">
              <a:rPr lang="el-GR" smtClean="0"/>
              <a:pPr/>
              <a:t>5/2/2019</a:t>
            </a:fld>
            <a:endParaRPr lang="el-GR" dirty="0"/>
          </a:p>
        </p:txBody>
      </p:sp>
      <p:sp>
        <p:nvSpPr>
          <p:cNvPr id="5" name="4 - Θέση υποσέλιδου"/>
          <p:cNvSpPr>
            <a:spLocks noGrp="1"/>
          </p:cNvSpPr>
          <p:nvPr>
            <p:ph type="ftr" sz="quarter" idx="11"/>
          </p:nvPr>
        </p:nvSpPr>
        <p:spPr/>
        <p:txBody>
          <a:bodyPr/>
          <a:lstStyle/>
          <a:p>
            <a:r>
              <a:rPr lang="en-US" smtClean="0"/>
              <a:t>Unit 6</a:t>
            </a:r>
            <a:endParaRPr lang="el-GR" dirty="0"/>
          </a:p>
        </p:txBody>
      </p:sp>
      <p:sp>
        <p:nvSpPr>
          <p:cNvPr id="6" name="5 - Θέση αριθμού διαφάνειας"/>
          <p:cNvSpPr>
            <a:spLocks noGrp="1"/>
          </p:cNvSpPr>
          <p:nvPr>
            <p:ph type="sldNum" sz="quarter" idx="12"/>
          </p:nvPr>
        </p:nvSpPr>
        <p:spPr/>
        <p:txBody>
          <a:bodyPr/>
          <a:lstStyle/>
          <a:p>
            <a:fld id="{9DF41D51-ED7C-4C77-9F7D-DDDA4B421BF9}" type="slidenum">
              <a:rPr lang="el-GR" smtClean="0"/>
              <a:pPr/>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F61DACD0-E6B5-4FDF-97A0-0B353950B340}" type="datetime1">
              <a:rPr lang="el-GR" smtClean="0"/>
              <a:pPr/>
              <a:t>5/2/2019</a:t>
            </a:fld>
            <a:endParaRPr lang="el-GR" dirty="0"/>
          </a:p>
        </p:txBody>
      </p:sp>
      <p:sp>
        <p:nvSpPr>
          <p:cNvPr id="6" name="5 - Θέση υποσέλιδου"/>
          <p:cNvSpPr>
            <a:spLocks noGrp="1"/>
          </p:cNvSpPr>
          <p:nvPr>
            <p:ph type="ftr" sz="quarter" idx="11"/>
          </p:nvPr>
        </p:nvSpPr>
        <p:spPr/>
        <p:txBody>
          <a:bodyPr/>
          <a:lstStyle/>
          <a:p>
            <a:r>
              <a:rPr lang="en-US" smtClean="0"/>
              <a:t>Unit 6</a:t>
            </a:r>
            <a:endParaRPr lang="el-GR" dirty="0"/>
          </a:p>
        </p:txBody>
      </p:sp>
      <p:sp>
        <p:nvSpPr>
          <p:cNvPr id="7" name="6 - Θέση αριθμού διαφάνειας"/>
          <p:cNvSpPr>
            <a:spLocks noGrp="1"/>
          </p:cNvSpPr>
          <p:nvPr>
            <p:ph type="sldNum" sz="quarter" idx="12"/>
          </p:nvPr>
        </p:nvSpPr>
        <p:spPr/>
        <p:txBody>
          <a:bodyPr/>
          <a:lstStyle/>
          <a:p>
            <a:fld id="{9DF41D51-ED7C-4C77-9F7D-DDDA4B421BF9}"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B95C6E90-A086-4CB3-8D8E-4A31CE19050B}" type="datetime1">
              <a:rPr lang="el-GR" smtClean="0"/>
              <a:pPr/>
              <a:t>5/2/2019</a:t>
            </a:fld>
            <a:endParaRPr lang="el-GR" dirty="0"/>
          </a:p>
        </p:txBody>
      </p:sp>
      <p:sp>
        <p:nvSpPr>
          <p:cNvPr id="8" name="7 - Θέση υποσέλιδου"/>
          <p:cNvSpPr>
            <a:spLocks noGrp="1"/>
          </p:cNvSpPr>
          <p:nvPr>
            <p:ph type="ftr" sz="quarter" idx="11"/>
          </p:nvPr>
        </p:nvSpPr>
        <p:spPr/>
        <p:txBody>
          <a:bodyPr/>
          <a:lstStyle/>
          <a:p>
            <a:r>
              <a:rPr lang="en-US" smtClean="0"/>
              <a:t>Unit 6</a:t>
            </a:r>
            <a:endParaRPr lang="el-GR" dirty="0"/>
          </a:p>
        </p:txBody>
      </p:sp>
      <p:sp>
        <p:nvSpPr>
          <p:cNvPr id="9" name="8 - Θέση αριθμού διαφάνειας"/>
          <p:cNvSpPr>
            <a:spLocks noGrp="1"/>
          </p:cNvSpPr>
          <p:nvPr>
            <p:ph type="sldNum" sz="quarter" idx="12"/>
          </p:nvPr>
        </p:nvSpPr>
        <p:spPr/>
        <p:txBody>
          <a:bodyPr/>
          <a:lstStyle/>
          <a:p>
            <a:fld id="{9DF41D51-ED7C-4C77-9F7D-DDDA4B421BF9}"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DDB87D3A-4247-4339-BB52-6E2DBFF7B42C}" type="datetime1">
              <a:rPr lang="el-GR" smtClean="0"/>
              <a:pPr/>
              <a:t>5/2/2019</a:t>
            </a:fld>
            <a:endParaRPr lang="el-GR" dirty="0"/>
          </a:p>
        </p:txBody>
      </p:sp>
      <p:sp>
        <p:nvSpPr>
          <p:cNvPr id="4" name="3 - Θέση υποσέλιδου"/>
          <p:cNvSpPr>
            <a:spLocks noGrp="1"/>
          </p:cNvSpPr>
          <p:nvPr>
            <p:ph type="ftr" sz="quarter" idx="11"/>
          </p:nvPr>
        </p:nvSpPr>
        <p:spPr/>
        <p:txBody>
          <a:bodyPr/>
          <a:lstStyle/>
          <a:p>
            <a:r>
              <a:rPr lang="en-US" smtClean="0"/>
              <a:t>Unit 6</a:t>
            </a:r>
            <a:endParaRPr lang="el-GR" dirty="0"/>
          </a:p>
        </p:txBody>
      </p:sp>
      <p:sp>
        <p:nvSpPr>
          <p:cNvPr id="5" name="4 - Θέση αριθμού διαφάνειας"/>
          <p:cNvSpPr>
            <a:spLocks noGrp="1"/>
          </p:cNvSpPr>
          <p:nvPr>
            <p:ph type="sldNum" sz="quarter" idx="12"/>
          </p:nvPr>
        </p:nvSpPr>
        <p:spPr/>
        <p:txBody>
          <a:bodyPr/>
          <a:lstStyle/>
          <a:p>
            <a:fld id="{9DF41D51-ED7C-4C77-9F7D-DDDA4B421BF9}"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57524C59-C52C-4367-BD25-D21E6D2BC403}" type="datetime1">
              <a:rPr lang="el-GR" smtClean="0"/>
              <a:pPr/>
              <a:t>5/2/2019</a:t>
            </a:fld>
            <a:endParaRPr lang="el-GR" dirty="0"/>
          </a:p>
        </p:txBody>
      </p:sp>
      <p:sp>
        <p:nvSpPr>
          <p:cNvPr id="3" name="2 - Θέση υποσέλιδου"/>
          <p:cNvSpPr>
            <a:spLocks noGrp="1"/>
          </p:cNvSpPr>
          <p:nvPr>
            <p:ph type="ftr" sz="quarter" idx="11"/>
          </p:nvPr>
        </p:nvSpPr>
        <p:spPr/>
        <p:txBody>
          <a:bodyPr/>
          <a:lstStyle/>
          <a:p>
            <a:r>
              <a:rPr lang="en-US" smtClean="0"/>
              <a:t>Unit 6</a:t>
            </a:r>
            <a:endParaRPr lang="el-GR" dirty="0"/>
          </a:p>
        </p:txBody>
      </p:sp>
      <p:sp>
        <p:nvSpPr>
          <p:cNvPr id="4" name="3 - Θέση αριθμού διαφάνειας"/>
          <p:cNvSpPr>
            <a:spLocks noGrp="1"/>
          </p:cNvSpPr>
          <p:nvPr>
            <p:ph type="sldNum" sz="quarter" idx="12"/>
          </p:nvPr>
        </p:nvSpPr>
        <p:spPr/>
        <p:txBody>
          <a:bodyPr/>
          <a:lstStyle/>
          <a:p>
            <a:fld id="{9DF41D51-ED7C-4C77-9F7D-DDDA4B421BF9}"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9BD09695-CC80-47AC-B295-41F4CCC07E8B}" type="datetime1">
              <a:rPr lang="el-GR" smtClean="0"/>
              <a:pPr/>
              <a:t>5/2/2019</a:t>
            </a:fld>
            <a:endParaRPr lang="el-GR" dirty="0"/>
          </a:p>
        </p:txBody>
      </p:sp>
      <p:sp>
        <p:nvSpPr>
          <p:cNvPr id="6" name="5 - Θέση υποσέλιδου"/>
          <p:cNvSpPr>
            <a:spLocks noGrp="1"/>
          </p:cNvSpPr>
          <p:nvPr>
            <p:ph type="ftr" sz="quarter" idx="11"/>
          </p:nvPr>
        </p:nvSpPr>
        <p:spPr/>
        <p:txBody>
          <a:bodyPr/>
          <a:lstStyle/>
          <a:p>
            <a:r>
              <a:rPr lang="en-US" smtClean="0"/>
              <a:t>Unit 6</a:t>
            </a:r>
            <a:endParaRPr lang="el-GR" dirty="0"/>
          </a:p>
        </p:txBody>
      </p:sp>
      <p:sp>
        <p:nvSpPr>
          <p:cNvPr id="7" name="6 - Θέση αριθμού διαφάνειας"/>
          <p:cNvSpPr>
            <a:spLocks noGrp="1"/>
          </p:cNvSpPr>
          <p:nvPr>
            <p:ph type="sldNum" sz="quarter" idx="12"/>
          </p:nvPr>
        </p:nvSpPr>
        <p:spPr/>
        <p:txBody>
          <a:bodyPr/>
          <a:lstStyle/>
          <a:p>
            <a:fld id="{9DF41D51-ED7C-4C77-9F7D-DDDA4B421BF9}"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9F93B60-7A6C-4DE9-98B7-9DD4C0FF7B65}" type="datetime1">
              <a:rPr lang="el-GR" smtClean="0"/>
              <a:pPr/>
              <a:t>5/2/2019</a:t>
            </a:fld>
            <a:endParaRPr lang="el-GR" dirty="0"/>
          </a:p>
        </p:txBody>
      </p:sp>
      <p:sp>
        <p:nvSpPr>
          <p:cNvPr id="6" name="5 - Θέση υποσέλιδου"/>
          <p:cNvSpPr>
            <a:spLocks noGrp="1"/>
          </p:cNvSpPr>
          <p:nvPr>
            <p:ph type="ftr" sz="quarter" idx="11"/>
          </p:nvPr>
        </p:nvSpPr>
        <p:spPr/>
        <p:txBody>
          <a:bodyPr/>
          <a:lstStyle/>
          <a:p>
            <a:r>
              <a:rPr lang="en-US" smtClean="0"/>
              <a:t>Unit 6</a:t>
            </a:r>
            <a:endParaRPr lang="el-GR" dirty="0"/>
          </a:p>
        </p:txBody>
      </p:sp>
      <p:sp>
        <p:nvSpPr>
          <p:cNvPr id="7" name="6 - Θέση αριθμού διαφάνειας"/>
          <p:cNvSpPr>
            <a:spLocks noGrp="1"/>
          </p:cNvSpPr>
          <p:nvPr>
            <p:ph type="sldNum" sz="quarter" idx="12"/>
          </p:nvPr>
        </p:nvSpPr>
        <p:spPr/>
        <p:txBody>
          <a:bodyPr/>
          <a:lstStyle/>
          <a:p>
            <a:fld id="{9DF41D51-ED7C-4C77-9F7D-DDDA4B421BF9}" type="slidenum">
              <a:rPr lang="el-GR" smtClean="0"/>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4F6D-B9F9-4CDD-A17C-EE1A30B88634}" type="datetime1">
              <a:rPr lang="el-GR" smtClean="0"/>
              <a:pPr/>
              <a:t>5/2/2019</a:t>
            </a:fld>
            <a:endParaRPr lang="el-GR" dirty="0"/>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Unit 6</a:t>
            </a:r>
            <a:endParaRPr lang="el-GR" dirty="0"/>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F41D51-ED7C-4C77-9F7D-DDDA4B421BF9}"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UNITS"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13.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image" Target="../media/image4.jpe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slide" Target="slide25.xml"/><Relationship Id="rId4" Type="http://schemas.openxmlformats.org/officeDocument/2006/relationships/slide" Target="slide24.xml"/></Relationships>
</file>

<file path=ppt/slides/_rels/slide17.xml.rels><?xml version="1.0" encoding="UTF-8" standalone="yes"?>
<Relationships xmlns="http://schemas.openxmlformats.org/package/2006/relationships"><Relationship Id="rId8" Type="http://schemas.openxmlformats.org/officeDocument/2006/relationships/slide" Target="slide31.xml"/><Relationship Id="rId3" Type="http://schemas.openxmlformats.org/officeDocument/2006/relationships/slide" Target="slide26.xml"/><Relationship Id="rId7" Type="http://schemas.openxmlformats.org/officeDocument/2006/relationships/slide" Target="slide30.xml"/><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slide" Target="slide29.xml"/><Relationship Id="rId5" Type="http://schemas.openxmlformats.org/officeDocument/2006/relationships/slide" Target="slide28.xml"/><Relationship Id="rId10" Type="http://schemas.openxmlformats.org/officeDocument/2006/relationships/image" Target="../media/image3.jpeg"/><Relationship Id="rId4" Type="http://schemas.openxmlformats.org/officeDocument/2006/relationships/slide" Target="slide27.xml"/><Relationship Id="rId9" Type="http://schemas.openxmlformats.org/officeDocument/2006/relationships/slide" Target="slide32.xml"/></Relationships>
</file>

<file path=ppt/slides/_rels/slide18.xml.rels><?xml version="1.0" encoding="UTF-8" standalone="yes"?>
<Relationships xmlns="http://schemas.openxmlformats.org/package/2006/relationships"><Relationship Id="rId8" Type="http://schemas.openxmlformats.org/officeDocument/2006/relationships/slide" Target="slide38.xml"/><Relationship Id="rId3" Type="http://schemas.openxmlformats.org/officeDocument/2006/relationships/slide" Target="slide33.xml"/><Relationship Id="rId7" Type="http://schemas.openxmlformats.org/officeDocument/2006/relationships/slide" Target="slide37.xml"/><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slide" Target="slide36.xml"/><Relationship Id="rId5" Type="http://schemas.openxmlformats.org/officeDocument/2006/relationships/slide" Target="slide35.xml"/><Relationship Id="rId4" Type="http://schemas.openxmlformats.org/officeDocument/2006/relationships/slide" Target="slide34.xml"/><Relationship Id="rId9"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hyperlink" Target="../ANSWER%20KEY" TargetMode="External"/><Relationship Id="rId4" Type="http://schemas.openxmlformats.org/officeDocument/2006/relationships/slide" Target="slide27.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7.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8.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0.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1.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2.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3.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4.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5.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6.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7.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8.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slide" Target="slide1.xml"/><Relationship Id="rId4" Type="http://schemas.openxmlformats.org/officeDocument/2006/relationships/slide" Target="slide2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5" descr="stairs2"/>
          <p:cNvPicPr>
            <a:picLocks noChangeAspect="1" noChangeArrowheads="1"/>
          </p:cNvPicPr>
          <p:nvPr/>
        </p:nvPicPr>
        <p:blipFill>
          <a:blip r:embed="rId2"/>
          <a:srcRect/>
          <a:stretch>
            <a:fillRect/>
          </a:stretch>
        </p:blipFill>
        <p:spPr bwMode="auto">
          <a:xfrm>
            <a:off x="3357554" y="3714752"/>
            <a:ext cx="2871787" cy="2270125"/>
          </a:xfrm>
          <a:prstGeom prst="rect">
            <a:avLst/>
          </a:prstGeom>
          <a:noFill/>
          <a:ln w="9525">
            <a:noFill/>
            <a:miter lim="800000"/>
            <a:headEnd/>
            <a:tailEnd/>
          </a:ln>
        </p:spPr>
      </p:pic>
      <p:sp>
        <p:nvSpPr>
          <p:cNvPr id="2053" name="WordArt 5"/>
          <p:cNvSpPr>
            <a:spLocks noChangeArrowheads="1" noChangeShapeType="1" noTextEdit="1"/>
          </p:cNvSpPr>
          <p:nvPr/>
        </p:nvSpPr>
        <p:spPr bwMode="auto">
          <a:xfrm>
            <a:off x="857250" y="1714500"/>
            <a:ext cx="7929563" cy="862013"/>
          </a:xfrm>
          <a:prstGeom prst="rect">
            <a:avLst/>
          </a:prstGeom>
        </p:spPr>
        <p:txBody>
          <a:bodyPr wrap="none" fromWordArt="1">
            <a:prstTxWarp prst="textPlain">
              <a:avLst>
                <a:gd name="adj" fmla="val 50000"/>
              </a:avLst>
            </a:prstTxWarp>
          </a:bodyPr>
          <a:lstStyle/>
          <a:p>
            <a:pPr algn="ctr"/>
            <a:r>
              <a:rPr lang="en-US" sz="1400" b="1" kern="1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ea typeface="Verdana" pitchFamily="34" charset="0"/>
                <a:cs typeface="Verdana" pitchFamily="34" charset="0"/>
              </a:rPr>
              <a:t>BUSINESS ENGLISH</a:t>
            </a:r>
            <a:endParaRPr lang="el-GR" sz="1400" b="1" kern="1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ea typeface="Verdana" pitchFamily="34" charset="0"/>
              <a:cs typeface="Verdana" pitchFamily="34" charset="0"/>
            </a:endParaRPr>
          </a:p>
        </p:txBody>
      </p:sp>
      <p:sp>
        <p:nvSpPr>
          <p:cNvPr id="2054" name="WordArt 5"/>
          <p:cNvSpPr>
            <a:spLocks noChangeArrowheads="1" noChangeShapeType="1" noTextEdit="1"/>
          </p:cNvSpPr>
          <p:nvPr/>
        </p:nvSpPr>
        <p:spPr bwMode="auto">
          <a:xfrm>
            <a:off x="2357438" y="3000375"/>
            <a:ext cx="5000625" cy="504825"/>
          </a:xfrm>
          <a:prstGeom prst="rect">
            <a:avLst/>
          </a:prstGeom>
        </p:spPr>
        <p:txBody>
          <a:bodyPr wrap="none" fromWordArt="1">
            <a:prstTxWarp prst="textPlain">
              <a:avLst>
                <a:gd name="adj" fmla="val 50000"/>
              </a:avLst>
            </a:prstTxWarp>
          </a:bodyPr>
          <a:lstStyle/>
          <a:p>
            <a:pPr algn="ctr"/>
            <a:r>
              <a:rPr lang="en-US" sz="1400" b="1" kern="1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ea typeface="Verdana" pitchFamily="34" charset="0"/>
                <a:cs typeface="Verdana" pitchFamily="34" charset="0"/>
              </a:rPr>
              <a:t>First Steps at work</a:t>
            </a:r>
            <a:endParaRPr lang="el-GR" sz="1400" b="1" kern="1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ea typeface="Verdana" pitchFamily="34" charset="0"/>
              <a:cs typeface="Verdana" pitchFamily="34" charset="0"/>
            </a:endParaRPr>
          </a:p>
        </p:txBody>
      </p:sp>
      <p:pic>
        <p:nvPicPr>
          <p:cNvPr id="8" name="Picture 2">
            <a:hlinkClick r:id="rId3" action="ppaction://hlinkfile"/>
          </p:cNvPr>
          <p:cNvPicPr>
            <a:picLocks noChangeAspect="1" noChangeArrowheads="1"/>
          </p:cNvPicPr>
          <p:nvPr/>
        </p:nvPicPr>
        <p:blipFill>
          <a:blip r:embed="rId4"/>
          <a:srcRect/>
          <a:stretch>
            <a:fillRect/>
          </a:stretch>
        </p:blipFill>
        <p:spPr bwMode="auto">
          <a:xfrm>
            <a:off x="7858148" y="4929198"/>
            <a:ext cx="1019175" cy="828675"/>
          </a:xfrm>
          <a:prstGeom prst="rect">
            <a:avLst/>
          </a:prstGeom>
          <a:noFill/>
          <a:ln w="9525">
            <a:noFill/>
            <a:miter lim="800000"/>
            <a:headEnd/>
            <a:tailEnd/>
          </a:ln>
          <a:effectLst/>
        </p:spPr>
      </p:pic>
      <p:sp>
        <p:nvSpPr>
          <p:cNvPr id="10" name="9 - Θέση αριθμού διαφάνειας"/>
          <p:cNvSpPr>
            <a:spLocks noGrp="1"/>
          </p:cNvSpPr>
          <p:nvPr>
            <p:ph type="sldNum" sz="quarter" idx="12"/>
          </p:nvPr>
        </p:nvSpPr>
        <p:spPr/>
        <p:txBody>
          <a:bodyPr/>
          <a:lstStyle/>
          <a:p>
            <a:fld id="{9DF41D51-ED7C-4C77-9F7D-DDDA4B421BF9}" type="slidenum">
              <a:rPr lang="el-GR" smtClean="0"/>
              <a:pPr/>
              <a:t>1</a:t>
            </a:fld>
            <a:endParaRPr lang="el-GR" dirty="0"/>
          </a:p>
        </p:txBody>
      </p:sp>
      <p:pic>
        <p:nvPicPr>
          <p:cNvPr id="11" name="10 - Εικόνα" descr="http://www.tradesmartu.com/blog/wp-content/uploads/2015/01/Cartoon-stop.jpeg">
            <a:hlinkClick r:id="" action="ppaction://hlinkshowjump?jump=endshow"/>
          </p:cNvPr>
          <p:cNvPicPr/>
          <p:nvPr/>
        </p:nvPicPr>
        <p:blipFill>
          <a:blip r:embed="rId5" cstate="print"/>
          <a:srcRect/>
          <a:stretch>
            <a:fillRect/>
          </a:stretch>
        </p:blipFill>
        <p:spPr bwMode="auto">
          <a:xfrm>
            <a:off x="5429256" y="6143644"/>
            <a:ext cx="785819" cy="518160"/>
          </a:xfrm>
          <a:prstGeom prst="rect">
            <a:avLst/>
          </a:prstGeom>
          <a:noFill/>
          <a:ln w="9525">
            <a:noFill/>
            <a:miter lim="800000"/>
            <a:headEnd/>
            <a:tailEnd/>
          </a:ln>
        </p:spPr>
      </p:pic>
      <p:sp>
        <p:nvSpPr>
          <p:cNvPr id="9" name="8 - Θέση υποσέλιδου"/>
          <p:cNvSpPr>
            <a:spLocks noGrp="1"/>
          </p:cNvSpPr>
          <p:nvPr>
            <p:ph type="ftr" sz="quarter" idx="11"/>
          </p:nvPr>
        </p:nvSpPr>
        <p:spPr/>
        <p:txBody>
          <a:bodyPr/>
          <a:lstStyle/>
          <a:p>
            <a:r>
              <a:rPr lang="en-US" smtClean="0"/>
              <a:t>Unit 6</a:t>
            </a:r>
            <a:endParaRPr lang="el-GR" dirty="0"/>
          </a:p>
        </p:txBody>
      </p:sp>
      <p:pic>
        <p:nvPicPr>
          <p:cNvPr id="12" name="11 - Εικόνα" descr="or1.jpg">
            <a:hlinkClick r:id="" action="ppaction://hlinkshowjump?jump=nextslide"/>
          </p:cNvPr>
          <p:cNvPicPr>
            <a:picLocks noChangeAspect="1"/>
          </p:cNvPicPr>
          <p:nvPr/>
        </p:nvPicPr>
        <p:blipFill>
          <a:blip r:embed="rId6" cstate="print"/>
          <a:stretch>
            <a:fillRect/>
          </a:stretch>
        </p:blipFill>
        <p:spPr>
          <a:xfrm flipH="1">
            <a:off x="7143768" y="6286520"/>
            <a:ext cx="500066" cy="341116"/>
          </a:xfrm>
          <a:prstGeom prst="rect">
            <a:avLst/>
          </a:prstGeom>
        </p:spPr>
      </p:pic>
    </p:spTree>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786710"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7143768" y="6516884"/>
            <a:ext cx="500066" cy="341116"/>
          </a:xfrm>
          <a:prstGeom prst="rect">
            <a:avLst/>
          </a:prstGeom>
        </p:spPr>
      </p:pic>
      <p:sp>
        <p:nvSpPr>
          <p:cNvPr id="7" name="6 - Ορθογώνιο"/>
          <p:cNvSpPr/>
          <p:nvPr/>
        </p:nvSpPr>
        <p:spPr>
          <a:xfrm>
            <a:off x="1500166" y="785794"/>
            <a:ext cx="2092239" cy="461665"/>
          </a:xfrm>
          <a:prstGeom prst="rect">
            <a:avLst/>
          </a:prstGeom>
        </p:spPr>
        <p:txBody>
          <a:bodyPr wrap="none">
            <a:spAutoFit/>
          </a:bodyPr>
          <a:lstStyle/>
          <a:p>
            <a:pPr lvl="0" fontAlgn="base">
              <a:spcBef>
                <a:spcPct val="0"/>
              </a:spcBef>
              <a:spcAft>
                <a:spcPct val="0"/>
              </a:spcAft>
            </a:pPr>
            <a:r>
              <a:rPr lang="en-US" sz="2400" b="1" dirty="0">
                <a:solidFill>
                  <a:srgbClr val="0070C0"/>
                </a:solidFill>
                <a:latin typeface="Comic Sans MS" pitchFamily="66" charset="0"/>
              </a:rPr>
              <a:t>KEY WORDS</a:t>
            </a:r>
          </a:p>
        </p:txBody>
      </p:sp>
      <p:sp>
        <p:nvSpPr>
          <p:cNvPr id="14340" name="Rectangle 4"/>
          <p:cNvSpPr>
            <a:spLocks noChangeArrowheads="1"/>
          </p:cNvSpPr>
          <p:nvPr/>
        </p:nvSpPr>
        <p:spPr bwMode="auto">
          <a:xfrm>
            <a:off x="1785918" y="2500306"/>
            <a:ext cx="5572164"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1"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yesterday</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1" i="1"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last </a:t>
            </a:r>
            <a:r>
              <a:rPr kumimoji="0" lang="en-US" sz="2400" b="0" i="1"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week/month/year…</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0" i="1"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four days/weeks/months/years </a:t>
            </a:r>
            <a:r>
              <a:rPr kumimoji="0" lang="en-US" sz="2400" b="1" i="1"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ago</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1" i="1"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in </a:t>
            </a:r>
            <a:r>
              <a:rPr kumimoji="0" lang="en-US" sz="2400" b="0" i="1"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year</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1" i="1"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when</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7 - Θέση αριθμού διαφάνειας"/>
          <p:cNvSpPr>
            <a:spLocks noGrp="1"/>
          </p:cNvSpPr>
          <p:nvPr>
            <p:ph type="sldNum" sz="quarter" idx="12"/>
          </p:nvPr>
        </p:nvSpPr>
        <p:spPr/>
        <p:txBody>
          <a:bodyPr/>
          <a:lstStyle/>
          <a:p>
            <a:fld id="{9DF41D51-ED7C-4C77-9F7D-DDDA4B421BF9}" type="slidenum">
              <a:rPr lang="el-GR" smtClean="0"/>
              <a:pPr/>
              <a:t>10</a:t>
            </a:fld>
            <a:endParaRPr lang="el-GR" dirty="0"/>
          </a:p>
        </p:txBody>
      </p:sp>
      <p:pic>
        <p:nvPicPr>
          <p:cNvPr id="9" name="8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715008" y="6339840"/>
            <a:ext cx="785819" cy="518160"/>
          </a:xfrm>
          <a:prstGeom prst="rect">
            <a:avLst/>
          </a:prstGeom>
          <a:noFill/>
          <a:ln w="9525">
            <a:noFill/>
            <a:miter lim="800000"/>
            <a:headEnd/>
            <a:tailEnd/>
          </a:ln>
        </p:spPr>
      </p:pic>
      <p:sp>
        <p:nvSpPr>
          <p:cNvPr id="10" name="9 - Διάγραμμα ροής: Διάτρητη ταινία"/>
          <p:cNvSpPr/>
          <p:nvPr/>
        </p:nvSpPr>
        <p:spPr>
          <a:xfrm>
            <a:off x="1571604" y="1857364"/>
            <a:ext cx="6357982" cy="3286148"/>
          </a:xfrm>
          <a:prstGeom prst="flowChartPunchedTap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10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23 - Επεξήγηση με στρογγυλεμένο παραλληλόγραμμο"/>
          <p:cNvSpPr/>
          <p:nvPr/>
        </p:nvSpPr>
        <p:spPr>
          <a:xfrm>
            <a:off x="500034" y="1857364"/>
            <a:ext cx="2786082" cy="928694"/>
          </a:xfrm>
          <a:prstGeom prst="wedgeRoundRectCallout">
            <a:avLst>
              <a:gd name="adj1" fmla="val 49112"/>
              <a:gd name="adj2" fmla="val 68956"/>
              <a:gd name="adj3" fmla="val 16667"/>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8" name="7 - Εικόνα" descr="or1.jpg">
            <a:hlinkClick r:id="" action="ppaction://hlinkshowjump?jump=nextslide"/>
          </p:cNvPr>
          <p:cNvPicPr>
            <a:picLocks noChangeAspect="1"/>
          </p:cNvPicPr>
          <p:nvPr/>
        </p:nvPicPr>
        <p:blipFill>
          <a:blip r:embed="rId2" cstate="print"/>
          <a:stretch>
            <a:fillRect/>
          </a:stretch>
        </p:blipFill>
        <p:spPr>
          <a:xfrm flipH="1">
            <a:off x="7715272" y="6516884"/>
            <a:ext cx="500066" cy="341116"/>
          </a:xfrm>
          <a:prstGeom prst="rect">
            <a:avLst/>
          </a:prstGeom>
        </p:spPr>
      </p:pic>
      <p:pic>
        <p:nvPicPr>
          <p:cNvPr id="10" name="9 - Εικόνα" descr="or1.jpg">
            <a:hlinkClick r:id="" action="ppaction://hlinkshowjump?jump=previousslide"/>
          </p:cNvPr>
          <p:cNvPicPr>
            <a:picLocks noChangeAspect="1"/>
          </p:cNvPicPr>
          <p:nvPr/>
        </p:nvPicPr>
        <p:blipFill>
          <a:blip r:embed="rId2" cstate="print"/>
          <a:stretch>
            <a:fillRect/>
          </a:stretch>
        </p:blipFill>
        <p:spPr>
          <a:xfrm>
            <a:off x="7143768" y="6516884"/>
            <a:ext cx="500066" cy="341116"/>
          </a:xfrm>
          <a:prstGeom prst="rect">
            <a:avLst/>
          </a:prstGeom>
        </p:spPr>
      </p:pic>
      <p:sp>
        <p:nvSpPr>
          <p:cNvPr id="6" name="WordArt 1"/>
          <p:cNvSpPr>
            <a:spLocks noChangeArrowheads="1" noChangeShapeType="1" noTextEdit="1"/>
          </p:cNvSpPr>
          <p:nvPr/>
        </p:nvSpPr>
        <p:spPr bwMode="auto">
          <a:xfrm>
            <a:off x="1142976" y="357166"/>
            <a:ext cx="7072362" cy="928694"/>
          </a:xfrm>
          <a:prstGeom prst="rect">
            <a:avLst/>
          </a:prstGeom>
        </p:spPr>
        <p:txBody>
          <a:bodyPr wrap="none" fromWordArt="1">
            <a:prstTxWarp prst="textPlain">
              <a:avLst>
                <a:gd name="adj" fmla="val 50000"/>
              </a:avLst>
            </a:prstTxWarp>
          </a:bodyPr>
          <a:lstStyle/>
          <a:p>
            <a:pPr algn="ctr" rtl="0"/>
            <a:r>
              <a:rPr lang="en-US" sz="1400" b="1" kern="1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a:rPr>
              <a:t>B. Developing Language</a:t>
            </a:r>
            <a:endParaRPr lang="el-GR" sz="1400" b="1" kern="1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a:endParaRPr>
          </a:p>
        </p:txBody>
      </p:sp>
      <p:sp>
        <p:nvSpPr>
          <p:cNvPr id="7" name="6 - Θέση αριθμού διαφάνειας"/>
          <p:cNvSpPr>
            <a:spLocks noGrp="1"/>
          </p:cNvSpPr>
          <p:nvPr>
            <p:ph type="sldNum" sz="quarter" idx="12"/>
          </p:nvPr>
        </p:nvSpPr>
        <p:spPr/>
        <p:txBody>
          <a:bodyPr/>
          <a:lstStyle/>
          <a:p>
            <a:fld id="{9DF41D51-ED7C-4C77-9F7D-DDDA4B421BF9}" type="slidenum">
              <a:rPr lang="el-GR" smtClean="0"/>
              <a:pPr/>
              <a:t>11</a:t>
            </a:fld>
            <a:endParaRPr lang="el-GR" dirty="0"/>
          </a:p>
        </p:txBody>
      </p:sp>
      <p:pic>
        <p:nvPicPr>
          <p:cNvPr id="11" name="10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786446" y="6339840"/>
            <a:ext cx="785819" cy="518160"/>
          </a:xfrm>
          <a:prstGeom prst="rect">
            <a:avLst/>
          </a:prstGeom>
          <a:noFill/>
          <a:ln w="9525">
            <a:noFill/>
            <a:miter lim="800000"/>
            <a:headEnd/>
            <a:tailEnd/>
          </a:ln>
        </p:spPr>
      </p:pic>
      <p:sp>
        <p:nvSpPr>
          <p:cNvPr id="12" name="WordArt 6"/>
          <p:cNvSpPr>
            <a:spLocks noChangeArrowheads="1" noChangeShapeType="1" noTextEdit="1"/>
          </p:cNvSpPr>
          <p:nvPr/>
        </p:nvSpPr>
        <p:spPr bwMode="auto">
          <a:xfrm>
            <a:off x="3500430" y="3500438"/>
            <a:ext cx="2000264" cy="685804"/>
          </a:xfrm>
          <a:prstGeom prst="rect">
            <a:avLst/>
          </a:prstGeom>
        </p:spPr>
        <p:txBody>
          <a:bodyPr wrap="none" fromWordArt="1">
            <a:prstTxWarp prst="textArchUp">
              <a:avLst>
                <a:gd name="adj" fmla="val 10800000"/>
              </a:avLst>
            </a:prstTxWarp>
          </a:bodyPr>
          <a:lstStyle/>
          <a:p>
            <a:pPr algn="ctr" rtl="0"/>
            <a:r>
              <a:rPr lang="en-US" sz="2400" b="1" dirty="0" smtClean="0">
                <a:solidFill>
                  <a:srgbClr val="2F97FF"/>
                </a:solidFill>
                <a:latin typeface="Comic Sans MS" pitchFamily="66" charset="0"/>
                <a:ea typeface="Times New Roman" pitchFamily="18" charset="0"/>
                <a:cs typeface="Arial" pitchFamily="34" charset="0"/>
              </a:rPr>
              <a:t>CAREER</a:t>
            </a:r>
            <a:endParaRPr lang="el-GR" sz="2400" b="1" dirty="0">
              <a:solidFill>
                <a:srgbClr val="2F97FF"/>
              </a:solidFill>
              <a:latin typeface="Comic Sans MS" pitchFamily="66" charset="0"/>
              <a:ea typeface="Times New Roman" pitchFamily="18" charset="0"/>
              <a:cs typeface="Arial" pitchFamily="34" charset="0"/>
            </a:endParaRPr>
          </a:p>
        </p:txBody>
      </p:sp>
      <p:sp>
        <p:nvSpPr>
          <p:cNvPr id="15" name="14 - Ορθογώνιο"/>
          <p:cNvSpPr/>
          <p:nvPr/>
        </p:nvSpPr>
        <p:spPr>
          <a:xfrm>
            <a:off x="214282" y="1928802"/>
            <a:ext cx="3071834" cy="707886"/>
          </a:xfrm>
          <a:prstGeom prst="rect">
            <a:avLst/>
          </a:prstGeom>
        </p:spPr>
        <p:txBody>
          <a:bodyPr wrap="square">
            <a:spAutoFit/>
          </a:bodyPr>
          <a:lstStyle/>
          <a:p>
            <a:pPr algn="ctr">
              <a:spcAft>
                <a:spcPts val="0"/>
              </a:spcAft>
            </a:pPr>
            <a:r>
              <a:rPr lang="en-US" sz="2000" b="1" dirty="0" smtClean="0">
                <a:latin typeface="Comic Sans MS"/>
                <a:ea typeface="Times New Roman"/>
                <a:cs typeface="Arial"/>
              </a:rPr>
              <a:t>JOB</a:t>
            </a:r>
            <a:endParaRPr lang="el-GR" sz="2000" dirty="0" smtClean="0">
              <a:latin typeface="Times New Roman"/>
              <a:ea typeface="Times New Roman"/>
            </a:endParaRPr>
          </a:p>
          <a:p>
            <a:pPr algn="ctr">
              <a:spcAft>
                <a:spcPts val="0"/>
              </a:spcAft>
            </a:pPr>
            <a:r>
              <a:rPr lang="en-US" sz="2000" dirty="0" smtClean="0">
                <a:latin typeface="Comic Sans MS"/>
                <a:ea typeface="Times New Roman"/>
                <a:cs typeface="Arial"/>
              </a:rPr>
              <a:t>   A</a:t>
            </a:r>
            <a:r>
              <a:rPr lang="en-US" sz="2000" b="1" dirty="0" smtClean="0">
                <a:latin typeface="Comic Sans MS"/>
                <a:ea typeface="Times New Roman"/>
                <a:cs typeface="Arial"/>
              </a:rPr>
              <a:t> </a:t>
            </a:r>
            <a:r>
              <a:rPr lang="en-US" sz="2000" dirty="0" smtClean="0">
                <a:latin typeface="Comic Sans MS"/>
                <a:ea typeface="Times New Roman"/>
                <a:cs typeface="Arial"/>
              </a:rPr>
              <a:t>paid position  </a:t>
            </a:r>
            <a:endParaRPr lang="el-GR" sz="2000" dirty="0">
              <a:latin typeface="Times New Roman"/>
              <a:ea typeface="Times New Roman"/>
            </a:endParaRPr>
          </a:p>
        </p:txBody>
      </p:sp>
      <p:sp>
        <p:nvSpPr>
          <p:cNvPr id="18" name="17 - Ορθογώνιο"/>
          <p:cNvSpPr/>
          <p:nvPr/>
        </p:nvSpPr>
        <p:spPr>
          <a:xfrm>
            <a:off x="5357818" y="1857364"/>
            <a:ext cx="3411511" cy="707886"/>
          </a:xfrm>
          <a:prstGeom prst="rect">
            <a:avLst/>
          </a:prstGeom>
        </p:spPr>
        <p:txBody>
          <a:bodyPr wrap="none">
            <a:spAutoFit/>
          </a:bodyPr>
          <a:lstStyle/>
          <a:p>
            <a:pPr algn="ctr"/>
            <a:r>
              <a:rPr lang="en-GB" sz="2000" b="1" dirty="0" smtClean="0">
                <a:latin typeface="Comic Sans MS" pitchFamily="66" charset="0"/>
                <a:ea typeface="Times New Roman"/>
              </a:rPr>
              <a:t>WORK</a:t>
            </a:r>
            <a:endParaRPr lang="el-GR" sz="2000" dirty="0" smtClean="0"/>
          </a:p>
          <a:p>
            <a:pPr>
              <a:spcAft>
                <a:spcPts val="0"/>
              </a:spcAft>
            </a:pPr>
            <a:r>
              <a:rPr lang="en-US" sz="2000" dirty="0" smtClean="0">
                <a:latin typeface="Comic Sans MS"/>
                <a:ea typeface="Times New Roman"/>
                <a:cs typeface="Arial"/>
              </a:rPr>
              <a:t>Duties &amp; activities of a job</a:t>
            </a:r>
            <a:endParaRPr lang="el-GR" sz="2000" dirty="0">
              <a:latin typeface="Times New Roman"/>
              <a:ea typeface="Times New Roman"/>
            </a:endParaRPr>
          </a:p>
        </p:txBody>
      </p:sp>
      <p:sp>
        <p:nvSpPr>
          <p:cNvPr id="21" name="20 - Ορθογώνιο"/>
          <p:cNvSpPr/>
          <p:nvPr/>
        </p:nvSpPr>
        <p:spPr>
          <a:xfrm>
            <a:off x="357158" y="4500570"/>
            <a:ext cx="3143272" cy="707886"/>
          </a:xfrm>
          <a:prstGeom prst="rect">
            <a:avLst/>
          </a:prstGeom>
        </p:spPr>
        <p:txBody>
          <a:bodyPr wrap="square">
            <a:spAutoFit/>
          </a:bodyPr>
          <a:lstStyle/>
          <a:p>
            <a:pPr algn="ctr"/>
            <a:r>
              <a:rPr lang="en-US" sz="2000" b="1" dirty="0" smtClean="0">
                <a:latin typeface="Comic Sans MS"/>
                <a:ea typeface="Times New Roman"/>
                <a:cs typeface="Arial"/>
              </a:rPr>
              <a:t>PROFESSION</a:t>
            </a:r>
            <a:endParaRPr lang="el-GR" sz="2000" dirty="0" smtClean="0"/>
          </a:p>
          <a:p>
            <a:pPr algn="ctr">
              <a:spcAft>
                <a:spcPts val="0"/>
              </a:spcAft>
            </a:pPr>
            <a:r>
              <a:rPr lang="en-US" sz="2000" dirty="0" smtClean="0">
                <a:latin typeface="Comic Sans MS"/>
                <a:ea typeface="Times New Roman"/>
                <a:cs typeface="Arial"/>
              </a:rPr>
              <a:t>education &amp; training                         </a:t>
            </a:r>
            <a:endParaRPr lang="el-GR" sz="2000" dirty="0">
              <a:latin typeface="Times New Roman"/>
              <a:ea typeface="Times New Roman"/>
            </a:endParaRPr>
          </a:p>
        </p:txBody>
      </p:sp>
      <p:sp>
        <p:nvSpPr>
          <p:cNvPr id="23" name="22 - Ορθογώνιο"/>
          <p:cNvSpPr/>
          <p:nvPr/>
        </p:nvSpPr>
        <p:spPr>
          <a:xfrm>
            <a:off x="5929322" y="4429132"/>
            <a:ext cx="2802370" cy="707886"/>
          </a:xfrm>
          <a:prstGeom prst="rect">
            <a:avLst/>
          </a:prstGeom>
        </p:spPr>
        <p:txBody>
          <a:bodyPr wrap="none">
            <a:spAutoFit/>
          </a:bodyPr>
          <a:lstStyle/>
          <a:p>
            <a:pPr algn="ctr"/>
            <a:r>
              <a:rPr lang="en-US" sz="2000" b="1" dirty="0" smtClean="0">
                <a:latin typeface="Comic Sans MS"/>
                <a:ea typeface="Times New Roman"/>
                <a:cs typeface="Arial"/>
              </a:rPr>
              <a:t>OCCUPATION </a:t>
            </a:r>
            <a:endParaRPr lang="el-GR" sz="2000" b="1" dirty="0" smtClean="0">
              <a:latin typeface="Comic Sans MS"/>
              <a:ea typeface="Times New Roman"/>
              <a:cs typeface="Arial"/>
            </a:endParaRPr>
          </a:p>
          <a:p>
            <a:r>
              <a:rPr lang="en-US" sz="2000" dirty="0" smtClean="0">
                <a:latin typeface="Comic Sans MS"/>
                <a:ea typeface="Times New Roman"/>
                <a:cs typeface="Arial"/>
              </a:rPr>
              <a:t>A way to make a living</a:t>
            </a:r>
            <a:endParaRPr lang="el-GR" sz="2000" dirty="0">
              <a:latin typeface="Times New Roman"/>
              <a:ea typeface="Times New Roman"/>
            </a:endParaRPr>
          </a:p>
        </p:txBody>
      </p:sp>
      <p:sp>
        <p:nvSpPr>
          <p:cNvPr id="25" name="24 - Επεξήγηση με στρογγυλεμένο παραλληλόγραμμο"/>
          <p:cNvSpPr/>
          <p:nvPr/>
        </p:nvSpPr>
        <p:spPr>
          <a:xfrm>
            <a:off x="5857884" y="4429132"/>
            <a:ext cx="2786082" cy="928694"/>
          </a:xfrm>
          <a:prstGeom prst="wedgeRoundRectCallout">
            <a:avLst>
              <a:gd name="adj1" fmla="val -53654"/>
              <a:gd name="adj2" fmla="val -81157"/>
              <a:gd name="adj3" fmla="val 16667"/>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25 - Επεξήγηση με στρογγυλεμένο παραλληλόγραμμο"/>
          <p:cNvSpPr/>
          <p:nvPr/>
        </p:nvSpPr>
        <p:spPr>
          <a:xfrm>
            <a:off x="571472" y="4357694"/>
            <a:ext cx="2786082" cy="928694"/>
          </a:xfrm>
          <a:prstGeom prst="wedgeRoundRectCallout">
            <a:avLst>
              <a:gd name="adj1" fmla="val 50188"/>
              <a:gd name="adj2" fmla="val -69858"/>
              <a:gd name="adj3" fmla="val 16667"/>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7" name="26 - Επεξήγηση με στρογγυλεμένο παραλληλόγραμμο"/>
          <p:cNvSpPr/>
          <p:nvPr/>
        </p:nvSpPr>
        <p:spPr>
          <a:xfrm>
            <a:off x="5357818" y="1785926"/>
            <a:ext cx="3286148" cy="928694"/>
          </a:xfrm>
          <a:prstGeom prst="wedgeRoundRectCallout">
            <a:avLst>
              <a:gd name="adj1" fmla="val -45770"/>
              <a:gd name="adj2" fmla="val 72184"/>
              <a:gd name="adj3" fmla="val 16667"/>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 name="15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786710"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7143768" y="6516884"/>
            <a:ext cx="500066" cy="341116"/>
          </a:xfrm>
          <a:prstGeom prst="rect">
            <a:avLst/>
          </a:prstGeom>
        </p:spPr>
      </p:pic>
      <p:sp>
        <p:nvSpPr>
          <p:cNvPr id="13319" name="Rectangle 7"/>
          <p:cNvSpPr>
            <a:spLocks noChangeArrowheads="1"/>
          </p:cNvSpPr>
          <p:nvPr/>
        </p:nvSpPr>
        <p:spPr bwMode="auto">
          <a:xfrm>
            <a:off x="1785918" y="785794"/>
            <a:ext cx="5786478"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2F97FF"/>
                </a:solidFill>
                <a:effectLst/>
                <a:latin typeface="Comic Sans MS" pitchFamily="66" charset="0"/>
                <a:ea typeface="Times New Roman" pitchFamily="18" charset="0"/>
                <a:cs typeface="Arial" pitchFamily="34" charset="0"/>
              </a:rPr>
              <a:t>1. SCANNING. Read the text and decide whether the statements following are true or false. </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11 - Θέση αριθμού διαφάνειας"/>
          <p:cNvSpPr>
            <a:spLocks noGrp="1"/>
          </p:cNvSpPr>
          <p:nvPr>
            <p:ph type="sldNum" sz="quarter" idx="12"/>
          </p:nvPr>
        </p:nvSpPr>
        <p:spPr/>
        <p:txBody>
          <a:bodyPr/>
          <a:lstStyle/>
          <a:p>
            <a:fld id="{9DF41D51-ED7C-4C77-9F7D-DDDA4B421BF9}" type="slidenum">
              <a:rPr lang="el-GR" smtClean="0"/>
              <a:pPr/>
              <a:t>12</a:t>
            </a:fld>
            <a:endParaRPr lang="el-GR" dirty="0"/>
          </a:p>
        </p:txBody>
      </p:sp>
      <p:pic>
        <p:nvPicPr>
          <p:cNvPr id="13" name="12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857884" y="6339840"/>
            <a:ext cx="785819" cy="518160"/>
          </a:xfrm>
          <a:prstGeom prst="rect">
            <a:avLst/>
          </a:prstGeom>
          <a:noFill/>
          <a:ln w="9525">
            <a:noFill/>
            <a:miter lim="800000"/>
            <a:headEnd/>
            <a:tailEnd/>
          </a:ln>
        </p:spPr>
      </p:pic>
      <p:pic>
        <p:nvPicPr>
          <p:cNvPr id="14" name="13 - Εικόνα" descr="αρχείο λήψης (13).jpg"/>
          <p:cNvPicPr>
            <a:picLocks noChangeAspect="1"/>
          </p:cNvPicPr>
          <p:nvPr/>
        </p:nvPicPr>
        <p:blipFill>
          <a:blip r:embed="rId4"/>
          <a:stretch>
            <a:fillRect/>
          </a:stretch>
        </p:blipFill>
        <p:spPr>
          <a:xfrm>
            <a:off x="2714612" y="2857496"/>
            <a:ext cx="4133850" cy="2286016"/>
          </a:xfrm>
          <a:prstGeom prst="rect">
            <a:avLst/>
          </a:prstGeom>
        </p:spPr>
      </p:pic>
      <p:sp>
        <p:nvSpPr>
          <p:cNvPr id="8" name="7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715272"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7143768" y="6516884"/>
            <a:ext cx="500066" cy="341116"/>
          </a:xfrm>
          <a:prstGeom prst="rect">
            <a:avLst/>
          </a:prstGeom>
        </p:spPr>
      </p:pic>
      <p:sp>
        <p:nvSpPr>
          <p:cNvPr id="4" name="3 - Ορθογώνιο"/>
          <p:cNvSpPr/>
          <p:nvPr/>
        </p:nvSpPr>
        <p:spPr>
          <a:xfrm>
            <a:off x="357158" y="428604"/>
            <a:ext cx="8358246" cy="5078313"/>
          </a:xfrm>
          <a:prstGeom prst="rect">
            <a:avLst/>
          </a:prstGeom>
        </p:spPr>
        <p:txBody>
          <a:bodyPr wrap="square">
            <a:spAutoFit/>
          </a:bodyPr>
          <a:lstStyle/>
          <a:p>
            <a:pPr algn="just">
              <a:lnSpc>
                <a:spcPct val="150000"/>
              </a:lnSpc>
            </a:pPr>
            <a:r>
              <a:rPr lang="en-US" sz="2400" dirty="0" smtClean="0">
                <a:latin typeface="Comic Sans MS" pitchFamily="66" charset="0"/>
              </a:rPr>
              <a:t>Although the terms “job” and “career” are used to mean the same thing, they are really different. </a:t>
            </a:r>
            <a:endParaRPr lang="el-GR" sz="2400" dirty="0" smtClean="0">
              <a:latin typeface="Comic Sans MS" pitchFamily="66" charset="0"/>
            </a:endParaRPr>
          </a:p>
          <a:p>
            <a:pPr algn="just">
              <a:lnSpc>
                <a:spcPct val="150000"/>
              </a:lnSpc>
            </a:pPr>
            <a:r>
              <a:rPr lang="en-US" sz="2400" dirty="0" smtClean="0">
                <a:latin typeface="Comic Sans MS" pitchFamily="66" charset="0"/>
              </a:rPr>
              <a:t>A job is a paid position, while our career involves all the professional </a:t>
            </a:r>
            <a:r>
              <a:rPr lang="en-US" sz="2400" dirty="0" smtClean="0">
                <a:latin typeface="Comic Sans MS" pitchFamily="66" charset="0"/>
                <a:hlinkClick r:id="rId3" action="ppaction://hlinksldjump"/>
              </a:rPr>
              <a:t>achievements</a:t>
            </a:r>
            <a:r>
              <a:rPr lang="en-US" sz="2400" dirty="0" smtClean="0">
                <a:latin typeface="Comic Sans MS" pitchFamily="66" charset="0"/>
              </a:rPr>
              <a:t> over our working lifetime</a:t>
            </a:r>
            <a:r>
              <a:rPr lang="el-GR" sz="2400" dirty="0" smtClean="0">
                <a:latin typeface="Comic Sans MS" pitchFamily="66" charset="0"/>
              </a:rPr>
              <a:t>.</a:t>
            </a:r>
          </a:p>
          <a:p>
            <a:pPr algn="just">
              <a:lnSpc>
                <a:spcPct val="150000"/>
              </a:lnSpc>
            </a:pPr>
            <a:endParaRPr lang="en-US" sz="2400" dirty="0" smtClean="0">
              <a:latin typeface="Comic Sans MS" pitchFamily="66" charset="0"/>
            </a:endParaRPr>
          </a:p>
          <a:p>
            <a:pPr algn="just">
              <a:lnSpc>
                <a:spcPct val="150000"/>
              </a:lnSpc>
            </a:pPr>
            <a:r>
              <a:rPr lang="en-US" sz="2400" dirty="0" smtClean="0">
                <a:latin typeface="Comic Sans MS" pitchFamily="66" charset="0"/>
              </a:rPr>
              <a:t>Our career defines how we spend a large part of our life and so, setting realistic goals is something that everyone should do and work towards. It doesn’t matter how slowly we go as long as we do not stop.             </a:t>
            </a:r>
          </a:p>
        </p:txBody>
      </p:sp>
      <p:sp>
        <p:nvSpPr>
          <p:cNvPr id="7" name="6 - Θέση αριθμού διαφάνειας"/>
          <p:cNvSpPr>
            <a:spLocks noGrp="1"/>
          </p:cNvSpPr>
          <p:nvPr>
            <p:ph type="sldNum" sz="quarter" idx="12"/>
          </p:nvPr>
        </p:nvSpPr>
        <p:spPr/>
        <p:txBody>
          <a:bodyPr/>
          <a:lstStyle/>
          <a:p>
            <a:fld id="{9DF41D51-ED7C-4C77-9F7D-DDDA4B421BF9}" type="slidenum">
              <a:rPr lang="el-GR" smtClean="0"/>
              <a:pPr/>
              <a:t>13</a:t>
            </a:fld>
            <a:endParaRPr lang="el-GR" dirty="0"/>
          </a:p>
        </p:txBody>
      </p:sp>
      <p:pic>
        <p:nvPicPr>
          <p:cNvPr id="8" name="7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5143504" y="6339840"/>
            <a:ext cx="785819" cy="518160"/>
          </a:xfrm>
          <a:prstGeom prst="rect">
            <a:avLst/>
          </a:prstGeom>
          <a:noFill/>
          <a:ln w="9525">
            <a:noFill/>
            <a:miter lim="800000"/>
            <a:headEnd/>
            <a:tailEnd/>
          </a:ln>
        </p:spPr>
      </p:pic>
      <p:sp>
        <p:nvSpPr>
          <p:cNvPr id="9" name="8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072330"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6429388" y="6516884"/>
            <a:ext cx="500066" cy="341116"/>
          </a:xfrm>
          <a:prstGeom prst="rect">
            <a:avLst/>
          </a:prstGeom>
        </p:spPr>
      </p:pic>
      <p:sp>
        <p:nvSpPr>
          <p:cNvPr id="4" name="3 - Ορθογώνιο"/>
          <p:cNvSpPr/>
          <p:nvPr/>
        </p:nvSpPr>
        <p:spPr>
          <a:xfrm>
            <a:off x="714348" y="857232"/>
            <a:ext cx="7500990" cy="5017079"/>
          </a:xfrm>
          <a:prstGeom prst="rect">
            <a:avLst/>
          </a:prstGeom>
        </p:spPr>
        <p:txBody>
          <a:bodyPr wrap="square">
            <a:spAutoFit/>
          </a:bodyPr>
          <a:lstStyle/>
          <a:p>
            <a:pPr algn="just">
              <a:lnSpc>
                <a:spcPct val="150000"/>
              </a:lnSpc>
            </a:pPr>
            <a:r>
              <a:rPr lang="en-US" sz="2400" dirty="0" smtClean="0">
                <a:latin typeface="Comic Sans MS" pitchFamily="66" charset="0"/>
              </a:rPr>
              <a:t>The story of John Georgiou is a perfect example that </a:t>
            </a:r>
            <a:r>
              <a:rPr lang="en-US" sz="2400" dirty="0" smtClean="0">
                <a:latin typeface="Comic Sans MS" pitchFamily="66" charset="0"/>
                <a:hlinkClick r:id="rId3" action="ppaction://hlinksldjump"/>
              </a:rPr>
              <a:t>success</a:t>
            </a:r>
            <a:r>
              <a:rPr lang="en-US" sz="2400" dirty="0" smtClean="0">
                <a:latin typeface="Comic Sans MS" pitchFamily="66" charset="0"/>
              </a:rPr>
              <a:t> is related to setting and completing goals. John Georgiou was born in Athens in 1975. </a:t>
            </a:r>
            <a:endParaRPr lang="el-GR" sz="2400" dirty="0" smtClean="0">
              <a:latin typeface="Comic Sans MS" pitchFamily="66" charset="0"/>
            </a:endParaRPr>
          </a:p>
          <a:p>
            <a:pPr algn="just"/>
            <a:endParaRPr lang="el-GR" sz="2400" dirty="0" smtClean="0">
              <a:latin typeface="Comic Sans MS" pitchFamily="66" charset="0"/>
            </a:endParaRPr>
          </a:p>
          <a:p>
            <a:pPr algn="just">
              <a:lnSpc>
                <a:spcPct val="150000"/>
              </a:lnSpc>
            </a:pPr>
            <a:r>
              <a:rPr lang="en-US" sz="2300" dirty="0" smtClean="0">
                <a:latin typeface="Comic Sans MS" pitchFamily="66" charset="0"/>
              </a:rPr>
              <a:t>He</a:t>
            </a:r>
            <a:r>
              <a:rPr lang="en-US" sz="2400" dirty="0" smtClean="0">
                <a:latin typeface="Comic Sans MS" pitchFamily="66" charset="0"/>
              </a:rPr>
              <a:t> studied Electronic Engineering at the University of Athens and got his Masters degree from Sussex University in England. From 2000 to 2010 he worked as a computer programmer in a well known IT company. </a:t>
            </a:r>
            <a:endParaRPr lang="el-GR" sz="2400" dirty="0">
              <a:latin typeface="Comic Sans MS" pitchFamily="66" charset="0"/>
            </a:endParaRPr>
          </a:p>
        </p:txBody>
      </p:sp>
      <p:sp>
        <p:nvSpPr>
          <p:cNvPr id="6" name="5 - Θέση αριθμού διαφάνειας"/>
          <p:cNvSpPr>
            <a:spLocks noGrp="1"/>
          </p:cNvSpPr>
          <p:nvPr>
            <p:ph type="sldNum" sz="quarter" idx="12"/>
          </p:nvPr>
        </p:nvSpPr>
        <p:spPr>
          <a:xfrm>
            <a:off x="6000760" y="6143644"/>
            <a:ext cx="2133600" cy="365125"/>
          </a:xfrm>
        </p:spPr>
        <p:txBody>
          <a:bodyPr/>
          <a:lstStyle/>
          <a:p>
            <a:fld id="{9DF41D51-ED7C-4C77-9F7D-DDDA4B421BF9}" type="slidenum">
              <a:rPr lang="el-GR" smtClean="0"/>
              <a:pPr/>
              <a:t>14</a:t>
            </a:fld>
            <a:endParaRPr lang="el-GR" dirty="0"/>
          </a:p>
        </p:txBody>
      </p:sp>
      <p:pic>
        <p:nvPicPr>
          <p:cNvPr id="7" name="6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5214942" y="6339840"/>
            <a:ext cx="785819" cy="518160"/>
          </a:xfrm>
          <a:prstGeom prst="rect">
            <a:avLst/>
          </a:prstGeom>
          <a:noFill/>
          <a:ln w="9525">
            <a:noFill/>
            <a:miter lim="800000"/>
            <a:headEnd/>
            <a:tailEnd/>
          </a:ln>
        </p:spPr>
      </p:pic>
      <p:sp>
        <p:nvSpPr>
          <p:cNvPr id="8" name="7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286644"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6500826" y="6516884"/>
            <a:ext cx="500066" cy="341116"/>
          </a:xfrm>
          <a:prstGeom prst="rect">
            <a:avLst/>
          </a:prstGeom>
        </p:spPr>
      </p:pic>
      <p:sp>
        <p:nvSpPr>
          <p:cNvPr id="4" name="3 - Ορθογώνιο"/>
          <p:cNvSpPr/>
          <p:nvPr/>
        </p:nvSpPr>
        <p:spPr>
          <a:xfrm>
            <a:off x="642910" y="357166"/>
            <a:ext cx="7858180" cy="2862322"/>
          </a:xfrm>
          <a:prstGeom prst="rect">
            <a:avLst/>
          </a:prstGeom>
        </p:spPr>
        <p:txBody>
          <a:bodyPr wrap="square">
            <a:spAutoFit/>
          </a:bodyPr>
          <a:lstStyle/>
          <a:p>
            <a:pPr algn="just">
              <a:lnSpc>
                <a:spcPct val="150000"/>
              </a:lnSpc>
            </a:pPr>
            <a:r>
              <a:rPr lang="en-US" sz="2400" dirty="0" smtClean="0">
                <a:latin typeface="Comic Sans MS" pitchFamily="66" charset="0"/>
              </a:rPr>
              <a:t>John liked both the company and his colleagues. However, he desired something more demanding and he felt that it was time to move on and do something better, something that matched his skills, interests, and </a:t>
            </a:r>
            <a:r>
              <a:rPr lang="en-US" sz="2400" dirty="0" smtClean="0">
                <a:latin typeface="Comic Sans MS" pitchFamily="66" charset="0"/>
                <a:hlinkClick r:id="rId3" action="ppaction://hlinksldjump"/>
              </a:rPr>
              <a:t>objectives</a:t>
            </a:r>
            <a:r>
              <a:rPr lang="en-US" sz="2400" dirty="0" smtClean="0">
                <a:latin typeface="Comic Sans MS" pitchFamily="66" charset="0"/>
              </a:rPr>
              <a:t>.  </a:t>
            </a:r>
            <a:endParaRPr lang="el-GR" sz="2400" dirty="0">
              <a:latin typeface="Comic Sans MS" pitchFamily="66" charset="0"/>
            </a:endParaRPr>
          </a:p>
        </p:txBody>
      </p:sp>
      <p:sp>
        <p:nvSpPr>
          <p:cNvPr id="6" name="5 - Θέση αριθμού διαφάνειας"/>
          <p:cNvSpPr>
            <a:spLocks noGrp="1"/>
          </p:cNvSpPr>
          <p:nvPr>
            <p:ph type="sldNum" sz="quarter" idx="12"/>
          </p:nvPr>
        </p:nvSpPr>
        <p:spPr>
          <a:xfrm>
            <a:off x="6786578" y="6143644"/>
            <a:ext cx="2133600" cy="365125"/>
          </a:xfrm>
        </p:spPr>
        <p:txBody>
          <a:bodyPr/>
          <a:lstStyle/>
          <a:p>
            <a:fld id="{9DF41D51-ED7C-4C77-9F7D-DDDA4B421BF9}" type="slidenum">
              <a:rPr lang="el-GR" smtClean="0"/>
              <a:pPr/>
              <a:t>15</a:t>
            </a:fld>
            <a:endParaRPr lang="el-GR" dirty="0"/>
          </a:p>
        </p:txBody>
      </p:sp>
      <p:pic>
        <p:nvPicPr>
          <p:cNvPr id="7" name="6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5357818" y="6339840"/>
            <a:ext cx="785819" cy="518160"/>
          </a:xfrm>
          <a:prstGeom prst="rect">
            <a:avLst/>
          </a:prstGeom>
          <a:noFill/>
          <a:ln w="9525">
            <a:noFill/>
            <a:miter lim="800000"/>
            <a:headEnd/>
            <a:tailEnd/>
          </a:ln>
        </p:spPr>
      </p:pic>
      <p:pic>
        <p:nvPicPr>
          <p:cNvPr id="2053" name="Picture 5"/>
          <p:cNvPicPr>
            <a:picLocks noChangeAspect="1" noChangeArrowheads="1"/>
          </p:cNvPicPr>
          <p:nvPr/>
        </p:nvPicPr>
        <p:blipFill>
          <a:blip r:embed="rId5"/>
          <a:srcRect/>
          <a:stretch>
            <a:fillRect/>
          </a:stretch>
        </p:blipFill>
        <p:spPr bwMode="auto">
          <a:xfrm>
            <a:off x="2643174" y="3786190"/>
            <a:ext cx="4191000" cy="2286000"/>
          </a:xfrm>
          <a:prstGeom prst="rect">
            <a:avLst/>
          </a:prstGeom>
          <a:noFill/>
          <a:ln w="9525">
            <a:noFill/>
            <a:miter lim="800000"/>
            <a:headEnd/>
            <a:tailEnd/>
          </a:ln>
          <a:effectLst/>
        </p:spPr>
      </p:pic>
      <p:sp>
        <p:nvSpPr>
          <p:cNvPr id="8" name="7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715272"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7072330" y="6516884"/>
            <a:ext cx="500066" cy="341116"/>
          </a:xfrm>
          <a:prstGeom prst="rect">
            <a:avLst/>
          </a:prstGeom>
        </p:spPr>
      </p:pic>
      <p:sp>
        <p:nvSpPr>
          <p:cNvPr id="6" name="5 - Ορθογώνιο"/>
          <p:cNvSpPr/>
          <p:nvPr/>
        </p:nvSpPr>
        <p:spPr>
          <a:xfrm>
            <a:off x="357158" y="1214422"/>
            <a:ext cx="8501122" cy="3355086"/>
          </a:xfrm>
          <a:prstGeom prst="rect">
            <a:avLst/>
          </a:prstGeom>
        </p:spPr>
        <p:txBody>
          <a:bodyPr wrap="square">
            <a:spAutoFit/>
          </a:bodyPr>
          <a:lstStyle/>
          <a:p>
            <a:pPr algn="just">
              <a:lnSpc>
                <a:spcPct val="150000"/>
              </a:lnSpc>
            </a:pPr>
            <a:r>
              <a:rPr lang="en-US" sz="2400" dirty="0" smtClean="0">
                <a:latin typeface="Comic Sans MS" pitchFamily="66" charset="0"/>
              </a:rPr>
              <a:t>After ten years he decided to use all his </a:t>
            </a:r>
            <a:r>
              <a:rPr lang="en-US" sz="2400" dirty="0" smtClean="0">
                <a:latin typeface="Comic Sans MS" pitchFamily="66" charset="0"/>
                <a:hlinkClick r:id="rId3" action="ppaction://hlinksldjump"/>
              </a:rPr>
              <a:t>expertise</a:t>
            </a:r>
            <a:r>
              <a:rPr lang="en-US" sz="2400" dirty="0" smtClean="0">
                <a:latin typeface="Comic Sans MS" pitchFamily="66" charset="0"/>
              </a:rPr>
              <a:t> and knowledge to set  up his own small software company. </a:t>
            </a:r>
            <a:endParaRPr lang="el-GR" sz="2400" dirty="0" smtClean="0">
              <a:latin typeface="Comic Sans MS" pitchFamily="66" charset="0"/>
            </a:endParaRPr>
          </a:p>
          <a:p>
            <a:pPr algn="just"/>
            <a:endParaRPr lang="el-GR" sz="2400" dirty="0" smtClean="0">
              <a:latin typeface="Comic Sans MS" pitchFamily="66" charset="0"/>
            </a:endParaRPr>
          </a:p>
          <a:p>
            <a:pPr algn="just">
              <a:lnSpc>
                <a:spcPct val="150000"/>
              </a:lnSpc>
            </a:pPr>
            <a:r>
              <a:rPr lang="en-US" sz="2400" dirty="0" smtClean="0">
                <a:latin typeface="Comic Sans MS" pitchFamily="66" charset="0"/>
              </a:rPr>
              <a:t>At that time, the company employed only three people, but three years later the company </a:t>
            </a:r>
            <a:r>
              <a:rPr lang="en-US" sz="2400" dirty="0" smtClean="0">
                <a:latin typeface="Comic Sans MS" pitchFamily="66" charset="0"/>
                <a:hlinkClick r:id="rId4" action="ppaction://hlinksldjump"/>
              </a:rPr>
              <a:t>expanded</a:t>
            </a:r>
            <a:r>
              <a:rPr lang="en-US" sz="2400" dirty="0" smtClean="0">
                <a:latin typeface="Comic Sans MS" pitchFamily="66" charset="0"/>
              </a:rPr>
              <a:t> beyond all </a:t>
            </a:r>
            <a:r>
              <a:rPr lang="en-US" sz="2400" dirty="0" smtClean="0">
                <a:latin typeface="Comic Sans MS" pitchFamily="66" charset="0"/>
                <a:hlinkClick r:id="rId5" action="ppaction://hlinksldjump"/>
              </a:rPr>
              <a:t>expectations</a:t>
            </a:r>
            <a:r>
              <a:rPr lang="en-US" sz="2400" dirty="0" smtClean="0">
                <a:latin typeface="Comic Sans MS" pitchFamily="66" charset="0"/>
              </a:rPr>
              <a:t>.</a:t>
            </a:r>
            <a:endParaRPr lang="el-GR" sz="2400" dirty="0">
              <a:latin typeface="Comic Sans MS" pitchFamily="66" charset="0"/>
            </a:endParaRPr>
          </a:p>
        </p:txBody>
      </p:sp>
      <p:sp>
        <p:nvSpPr>
          <p:cNvPr id="7" name="6 - Θέση αριθμού διαφάνειας"/>
          <p:cNvSpPr>
            <a:spLocks noGrp="1"/>
          </p:cNvSpPr>
          <p:nvPr>
            <p:ph type="sldNum" sz="quarter" idx="12"/>
          </p:nvPr>
        </p:nvSpPr>
        <p:spPr/>
        <p:txBody>
          <a:bodyPr/>
          <a:lstStyle/>
          <a:p>
            <a:fld id="{9DF41D51-ED7C-4C77-9F7D-DDDA4B421BF9}" type="slidenum">
              <a:rPr lang="el-GR" smtClean="0"/>
              <a:pPr/>
              <a:t>16</a:t>
            </a:fld>
            <a:endParaRPr lang="el-GR" dirty="0"/>
          </a:p>
        </p:txBody>
      </p:sp>
      <p:pic>
        <p:nvPicPr>
          <p:cNvPr id="8" name="7 - Εικόνα" descr="http://www.tradesmartu.com/blog/wp-content/uploads/2015/01/Cartoon-stop.jpeg">
            <a:hlinkClick r:id="" action="ppaction://hlinkshowjump?jump=endshow"/>
          </p:cNvPr>
          <p:cNvPicPr/>
          <p:nvPr/>
        </p:nvPicPr>
        <p:blipFill>
          <a:blip r:embed="rId6" cstate="print"/>
          <a:srcRect/>
          <a:stretch>
            <a:fillRect/>
          </a:stretch>
        </p:blipFill>
        <p:spPr bwMode="auto">
          <a:xfrm>
            <a:off x="5500694" y="6339840"/>
            <a:ext cx="785819" cy="518160"/>
          </a:xfrm>
          <a:prstGeom prst="rect">
            <a:avLst/>
          </a:prstGeom>
          <a:noFill/>
          <a:ln w="9525">
            <a:noFill/>
            <a:miter lim="800000"/>
            <a:headEnd/>
            <a:tailEnd/>
          </a:ln>
        </p:spPr>
      </p:pic>
      <p:sp>
        <p:nvSpPr>
          <p:cNvPr id="9" name="8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786710"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7072330" y="6516884"/>
            <a:ext cx="500066" cy="341116"/>
          </a:xfrm>
          <a:prstGeom prst="rect">
            <a:avLst/>
          </a:prstGeom>
        </p:spPr>
      </p:pic>
      <p:sp>
        <p:nvSpPr>
          <p:cNvPr id="4" name="3 - Ορθογώνιο"/>
          <p:cNvSpPr/>
          <p:nvPr/>
        </p:nvSpPr>
        <p:spPr>
          <a:xfrm>
            <a:off x="357158" y="500042"/>
            <a:ext cx="8501122" cy="5017079"/>
          </a:xfrm>
          <a:prstGeom prst="rect">
            <a:avLst/>
          </a:prstGeom>
        </p:spPr>
        <p:txBody>
          <a:bodyPr wrap="square">
            <a:spAutoFit/>
          </a:bodyPr>
          <a:lstStyle/>
          <a:p>
            <a:pPr algn="just">
              <a:lnSpc>
                <a:spcPct val="150000"/>
              </a:lnSpc>
            </a:pPr>
            <a:r>
              <a:rPr lang="en-US" sz="2400" dirty="0" smtClean="0">
                <a:latin typeface="Comic Sans MS" pitchFamily="66" charset="0"/>
              </a:rPr>
              <a:t>In September 2011 the company </a:t>
            </a:r>
            <a:r>
              <a:rPr lang="en-US" sz="2400" dirty="0" smtClean="0">
                <a:latin typeface="Comic Sans MS" pitchFamily="66" charset="0"/>
                <a:hlinkClick r:id="rId3" action="ppaction://hlinksldjump"/>
              </a:rPr>
              <a:t>launched</a:t>
            </a:r>
            <a:r>
              <a:rPr lang="en-US" sz="2400" dirty="0" smtClean="0">
                <a:latin typeface="Comic Sans MS" pitchFamily="66" charset="0"/>
              </a:rPr>
              <a:t> a new software package. At the </a:t>
            </a:r>
            <a:r>
              <a:rPr lang="en-US" sz="2400" dirty="0" smtClean="0">
                <a:latin typeface="Comic Sans MS" pitchFamily="66" charset="0"/>
                <a:hlinkClick r:id="rId4" action="ppaction://hlinksldjump"/>
              </a:rPr>
              <a:t>beginning</a:t>
            </a:r>
            <a:r>
              <a:rPr lang="en-US" sz="2400" dirty="0" smtClean="0">
                <a:latin typeface="Comic Sans MS" pitchFamily="66" charset="0"/>
              </a:rPr>
              <a:t>, sales were slow because they had problems with </a:t>
            </a:r>
            <a:r>
              <a:rPr lang="en-US" sz="2400" dirty="0" smtClean="0">
                <a:latin typeface="Comic Sans MS" pitchFamily="66" charset="0"/>
                <a:hlinkClick r:id="rId5" action="ppaction://hlinksldjump"/>
              </a:rPr>
              <a:t>distribution</a:t>
            </a:r>
            <a:r>
              <a:rPr lang="en-US" sz="2400" dirty="0" smtClean="0">
                <a:latin typeface="Comic Sans MS" pitchFamily="66" charset="0"/>
              </a:rPr>
              <a:t>. In May 2012 they made an </a:t>
            </a:r>
            <a:r>
              <a:rPr lang="en-US" sz="2400" dirty="0" smtClean="0">
                <a:latin typeface="Comic Sans MS" pitchFamily="66" charset="0"/>
                <a:hlinkClick r:id="rId6" action="ppaction://hlinksldjump"/>
              </a:rPr>
              <a:t>agreement</a:t>
            </a:r>
            <a:r>
              <a:rPr lang="en-US" sz="2400" dirty="0" smtClean="0">
                <a:latin typeface="Comic Sans MS" pitchFamily="66" charset="0"/>
              </a:rPr>
              <a:t> with a new distributor and </a:t>
            </a:r>
            <a:r>
              <a:rPr lang="en-US" sz="2400" dirty="0" smtClean="0">
                <a:latin typeface="Comic Sans MS" pitchFamily="66" charset="0"/>
                <a:hlinkClick r:id="rId7" action="ppaction://hlinksldjump"/>
              </a:rPr>
              <a:t>sales</a:t>
            </a:r>
            <a:r>
              <a:rPr lang="en-US" sz="2400" dirty="0" smtClean="0">
                <a:latin typeface="Comic Sans MS" pitchFamily="66" charset="0"/>
              </a:rPr>
              <a:t> rose by 25%. </a:t>
            </a:r>
            <a:endParaRPr lang="el-GR" sz="2400" dirty="0" smtClean="0">
              <a:latin typeface="Comic Sans MS" pitchFamily="66" charset="0"/>
            </a:endParaRPr>
          </a:p>
          <a:p>
            <a:pPr algn="just"/>
            <a:endParaRPr lang="el-GR" sz="2400" dirty="0" smtClean="0">
              <a:latin typeface="Comic Sans MS" pitchFamily="66" charset="0"/>
            </a:endParaRPr>
          </a:p>
          <a:p>
            <a:pPr algn="just">
              <a:lnSpc>
                <a:spcPct val="150000"/>
              </a:lnSpc>
            </a:pPr>
            <a:r>
              <a:rPr lang="en-US" sz="2400" dirty="0" smtClean="0">
                <a:latin typeface="Comic Sans MS" pitchFamily="66" charset="0"/>
              </a:rPr>
              <a:t>In 2015 sales of all software packages </a:t>
            </a:r>
            <a:r>
              <a:rPr lang="en-US" sz="2400" dirty="0" smtClean="0">
                <a:latin typeface="Comic Sans MS" pitchFamily="66" charset="0"/>
                <a:hlinkClick r:id="rId8" action="ppaction://hlinksldjump"/>
              </a:rPr>
              <a:t>increased</a:t>
            </a:r>
            <a:r>
              <a:rPr lang="en-US" sz="2400" dirty="0" smtClean="0">
                <a:latin typeface="Comic Sans MS" pitchFamily="66" charset="0"/>
              </a:rPr>
              <a:t> rapidly and the company established a leading position in the </a:t>
            </a:r>
            <a:r>
              <a:rPr lang="en-US" sz="2400" dirty="0" smtClean="0">
                <a:latin typeface="Comic Sans MS" pitchFamily="66" charset="0"/>
                <a:hlinkClick r:id="rId9" action="ppaction://hlinksldjump"/>
              </a:rPr>
              <a:t>information</a:t>
            </a:r>
            <a:r>
              <a:rPr lang="en-US" sz="2400" dirty="0" smtClean="0">
                <a:latin typeface="Comic Sans MS" pitchFamily="66" charset="0"/>
              </a:rPr>
              <a:t>-processing industry. This wasn’t very easy. So how did he do it?</a:t>
            </a:r>
            <a:endParaRPr lang="en-US" sz="2400" dirty="0">
              <a:latin typeface="Comic Sans MS" pitchFamily="66" charset="0"/>
            </a:endParaRPr>
          </a:p>
        </p:txBody>
      </p:sp>
      <p:sp>
        <p:nvSpPr>
          <p:cNvPr id="6" name="5 - Θέση αριθμού διαφάνειας"/>
          <p:cNvSpPr>
            <a:spLocks noGrp="1"/>
          </p:cNvSpPr>
          <p:nvPr>
            <p:ph type="sldNum" sz="quarter" idx="12"/>
          </p:nvPr>
        </p:nvSpPr>
        <p:spPr/>
        <p:txBody>
          <a:bodyPr/>
          <a:lstStyle/>
          <a:p>
            <a:fld id="{9DF41D51-ED7C-4C77-9F7D-DDDA4B421BF9}" type="slidenum">
              <a:rPr lang="el-GR" smtClean="0"/>
              <a:pPr/>
              <a:t>17</a:t>
            </a:fld>
            <a:endParaRPr lang="el-GR" dirty="0"/>
          </a:p>
        </p:txBody>
      </p:sp>
      <p:pic>
        <p:nvPicPr>
          <p:cNvPr id="7" name="6 - Εικόνα" descr="http://www.tradesmartu.com/blog/wp-content/uploads/2015/01/Cartoon-stop.jpeg">
            <a:hlinkClick r:id="" action="ppaction://hlinkshowjump?jump=endshow"/>
          </p:cNvPr>
          <p:cNvPicPr/>
          <p:nvPr/>
        </p:nvPicPr>
        <p:blipFill>
          <a:blip r:embed="rId10" cstate="print"/>
          <a:srcRect/>
          <a:stretch>
            <a:fillRect/>
          </a:stretch>
        </p:blipFill>
        <p:spPr bwMode="auto">
          <a:xfrm>
            <a:off x="5857884" y="6339840"/>
            <a:ext cx="785819" cy="518160"/>
          </a:xfrm>
          <a:prstGeom prst="rect">
            <a:avLst/>
          </a:prstGeom>
          <a:noFill/>
          <a:ln w="9525">
            <a:noFill/>
            <a:miter lim="800000"/>
            <a:headEnd/>
            <a:tailEnd/>
          </a:ln>
        </p:spPr>
      </p:pic>
      <p:sp>
        <p:nvSpPr>
          <p:cNvPr id="8" name="7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500958"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6858016" y="6516884"/>
            <a:ext cx="500066" cy="341116"/>
          </a:xfrm>
          <a:prstGeom prst="rect">
            <a:avLst/>
          </a:prstGeom>
        </p:spPr>
      </p:pic>
      <p:sp>
        <p:nvSpPr>
          <p:cNvPr id="4" name="3 - Ορθογώνιο"/>
          <p:cNvSpPr/>
          <p:nvPr/>
        </p:nvSpPr>
        <p:spPr>
          <a:xfrm>
            <a:off x="571472" y="571480"/>
            <a:ext cx="8072494" cy="5017079"/>
          </a:xfrm>
          <a:prstGeom prst="rect">
            <a:avLst/>
          </a:prstGeom>
        </p:spPr>
        <p:txBody>
          <a:bodyPr wrap="square">
            <a:spAutoFit/>
          </a:bodyPr>
          <a:lstStyle/>
          <a:p>
            <a:pPr algn="just">
              <a:lnSpc>
                <a:spcPct val="150000"/>
              </a:lnSpc>
            </a:pPr>
            <a:r>
              <a:rPr lang="en-US" sz="2400" dirty="0" smtClean="0">
                <a:latin typeface="Comic Sans MS" pitchFamily="66" charset="0"/>
              </a:rPr>
              <a:t>First of all, Mr Georgiou used his sales techniques to </a:t>
            </a:r>
            <a:r>
              <a:rPr lang="en-US" sz="2400" dirty="0" smtClean="0">
                <a:latin typeface="Comic Sans MS" pitchFamily="66" charset="0"/>
                <a:hlinkClick r:id="rId3" action="ppaction://hlinksldjump"/>
              </a:rPr>
              <a:t>promote</a:t>
            </a:r>
            <a:r>
              <a:rPr lang="en-US" sz="2400" dirty="0" smtClean="0">
                <a:latin typeface="Comic Sans MS" pitchFamily="66" charset="0"/>
              </a:rPr>
              <a:t> the company’s name. Secondly, he believed that a manager’s role is to assist his employees and win their </a:t>
            </a:r>
            <a:r>
              <a:rPr lang="en-US" sz="2400" dirty="0" smtClean="0">
                <a:latin typeface="Comic Sans MS" pitchFamily="66" charset="0"/>
                <a:hlinkClick r:id="rId4" action="ppaction://hlinksldjump"/>
              </a:rPr>
              <a:t>loyalty</a:t>
            </a:r>
            <a:r>
              <a:rPr lang="en-US" sz="2400" dirty="0" smtClean="0">
                <a:latin typeface="Comic Sans MS" pitchFamily="66" charset="0"/>
              </a:rPr>
              <a:t>. </a:t>
            </a:r>
            <a:endParaRPr lang="el-GR" sz="2400" dirty="0" smtClean="0">
              <a:latin typeface="Comic Sans MS" pitchFamily="66" charset="0"/>
            </a:endParaRPr>
          </a:p>
          <a:p>
            <a:pPr algn="just"/>
            <a:endParaRPr lang="el-GR" sz="2400" dirty="0" smtClean="0">
              <a:latin typeface="Comic Sans MS" pitchFamily="66" charset="0"/>
            </a:endParaRPr>
          </a:p>
          <a:p>
            <a:pPr algn="just">
              <a:lnSpc>
                <a:spcPct val="150000"/>
              </a:lnSpc>
            </a:pPr>
            <a:r>
              <a:rPr lang="en-US" sz="2400" dirty="0" smtClean="0">
                <a:latin typeface="Comic Sans MS" pitchFamily="66" charset="0"/>
              </a:rPr>
              <a:t>So, his employees earned high salaries, had full medical and </a:t>
            </a:r>
            <a:r>
              <a:rPr lang="en-US" sz="2400" dirty="0" smtClean="0">
                <a:latin typeface="Comic Sans MS" pitchFamily="66" charset="0"/>
                <a:hlinkClick r:id="rId5" action="ppaction://hlinksldjump"/>
              </a:rPr>
              <a:t>insurance</a:t>
            </a:r>
            <a:r>
              <a:rPr lang="en-US" sz="2400" dirty="0" smtClean="0">
                <a:latin typeface="Comic Sans MS" pitchFamily="66" charset="0"/>
              </a:rPr>
              <a:t> cover and good </a:t>
            </a:r>
            <a:r>
              <a:rPr lang="en-US" sz="2400" dirty="0" smtClean="0">
                <a:latin typeface="Comic Sans MS" pitchFamily="66" charset="0"/>
                <a:hlinkClick r:id="rId6" action="ppaction://hlinksldjump"/>
              </a:rPr>
              <a:t>pensions</a:t>
            </a:r>
            <a:r>
              <a:rPr lang="en-US" sz="2400" dirty="0" smtClean="0">
                <a:latin typeface="Comic Sans MS" pitchFamily="66" charset="0"/>
              </a:rPr>
              <a:t>. In return, they were always </a:t>
            </a:r>
            <a:r>
              <a:rPr lang="en-US" sz="2400" dirty="0" smtClean="0">
                <a:latin typeface="Comic Sans MS" pitchFamily="66" charset="0"/>
                <a:hlinkClick r:id="rId7" action="ppaction://hlinksldjump"/>
              </a:rPr>
              <a:t>co-operative</a:t>
            </a:r>
            <a:r>
              <a:rPr lang="en-US" sz="2400" dirty="0" smtClean="0">
                <a:latin typeface="Comic Sans MS" pitchFamily="66" charset="0"/>
              </a:rPr>
              <a:t>, </a:t>
            </a:r>
            <a:r>
              <a:rPr lang="en-US" sz="2400" dirty="0" smtClean="0">
                <a:latin typeface="Comic Sans MS" pitchFamily="66" charset="0"/>
                <a:hlinkClick r:id="rId8" action="ppaction://hlinksldjump"/>
              </a:rPr>
              <a:t>hard working </a:t>
            </a:r>
            <a:r>
              <a:rPr lang="en-US" sz="2400" dirty="0" smtClean="0">
                <a:latin typeface="Comic Sans MS" pitchFamily="66" charset="0"/>
              </a:rPr>
              <a:t>and ready to do their best.</a:t>
            </a:r>
            <a:endParaRPr lang="el-GR" sz="2400" dirty="0">
              <a:latin typeface="Comic Sans MS" pitchFamily="66" charset="0"/>
            </a:endParaRPr>
          </a:p>
        </p:txBody>
      </p:sp>
      <p:sp>
        <p:nvSpPr>
          <p:cNvPr id="7" name="6 - Θέση αριθμού διαφάνειας"/>
          <p:cNvSpPr>
            <a:spLocks noGrp="1"/>
          </p:cNvSpPr>
          <p:nvPr>
            <p:ph type="sldNum" sz="quarter" idx="12"/>
          </p:nvPr>
        </p:nvSpPr>
        <p:spPr/>
        <p:txBody>
          <a:bodyPr/>
          <a:lstStyle/>
          <a:p>
            <a:fld id="{9DF41D51-ED7C-4C77-9F7D-DDDA4B421BF9}" type="slidenum">
              <a:rPr lang="el-GR" smtClean="0"/>
              <a:pPr/>
              <a:t>18</a:t>
            </a:fld>
            <a:endParaRPr lang="el-GR" dirty="0"/>
          </a:p>
        </p:txBody>
      </p:sp>
      <p:pic>
        <p:nvPicPr>
          <p:cNvPr id="8" name="7 - Εικόνα" descr="http://www.tradesmartu.com/blog/wp-content/uploads/2015/01/Cartoon-stop.jpeg">
            <a:hlinkClick r:id="" action="ppaction://hlinkshowjump?jump=endshow"/>
          </p:cNvPr>
          <p:cNvPicPr/>
          <p:nvPr/>
        </p:nvPicPr>
        <p:blipFill>
          <a:blip r:embed="rId9" cstate="print"/>
          <a:srcRect/>
          <a:stretch>
            <a:fillRect/>
          </a:stretch>
        </p:blipFill>
        <p:spPr bwMode="auto">
          <a:xfrm>
            <a:off x="5786446" y="6339840"/>
            <a:ext cx="785819" cy="518160"/>
          </a:xfrm>
          <a:prstGeom prst="rect">
            <a:avLst/>
          </a:prstGeom>
          <a:noFill/>
          <a:ln w="9525">
            <a:noFill/>
            <a:miter lim="800000"/>
            <a:headEnd/>
            <a:tailEnd/>
          </a:ln>
        </p:spPr>
      </p:pic>
      <p:sp>
        <p:nvSpPr>
          <p:cNvPr id="9" name="8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6215074" y="6339840"/>
            <a:ext cx="714380" cy="518160"/>
          </a:xfrm>
          <a:prstGeom prst="rect">
            <a:avLst/>
          </a:prstGeom>
          <a:noFill/>
          <a:ln w="9525">
            <a:noFill/>
            <a:miter lim="800000"/>
            <a:headEnd/>
            <a:tailEnd/>
          </a:ln>
        </p:spPr>
      </p:pic>
      <p:sp>
        <p:nvSpPr>
          <p:cNvPr id="3077" name="Rectangle 5"/>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chemeClr val="tx1"/>
                </a:solidFill>
                <a:effectLst/>
                <a:latin typeface="Arial" pitchFamily="34" charset="0"/>
                <a:cs typeface="Arial" pitchFamily="34" charset="0"/>
              </a:rPr>
              <a:t/>
            </a:r>
            <a:br>
              <a:rPr kumimoji="0" lang="el-GR" sz="1800" b="0" i="0" u="none" strike="noStrike" cap="none" normalizeH="0" baseline="0" dirty="0" smtClean="0">
                <a:ln>
                  <a:noFill/>
                </a:ln>
                <a:solidFill>
                  <a:schemeClr val="tx1"/>
                </a:solidFill>
                <a:effectLst/>
                <a:latin typeface="Arial" pitchFamily="34" charset="0"/>
                <a:cs typeface="Arial" pitchFamily="34" charset="0"/>
              </a:rPr>
            </a:b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78" name="Rectangle 6"/>
          <p:cNvSpPr>
            <a:spLocks noChangeArrowheads="1"/>
          </p:cNvSpPr>
          <p:nvPr/>
        </p:nvSpPr>
        <p:spPr bwMode="auto">
          <a:xfrm>
            <a:off x="0" y="2041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126"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dirty="0"/>
          </a:p>
        </p:txBody>
      </p:sp>
      <p:sp>
        <p:nvSpPr>
          <p:cNvPr id="5128" name="Rectangle 8"/>
          <p:cNvSpPr>
            <a:spLocks noChangeArrowheads="1"/>
          </p:cNvSpPr>
          <p:nvPr/>
        </p:nvSpPr>
        <p:spPr bwMode="auto">
          <a:xfrm>
            <a:off x="0" y="914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r>
            <a:br>
              <a:rPr kumimoji="0" lang="el-GR" sz="11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b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10 - Ορθογώνιο">
            <a:hlinkClick r:id="rId4" action="ppaction://hlinksldjump"/>
          </p:cNvPr>
          <p:cNvSpPr/>
          <p:nvPr/>
        </p:nvSpPr>
        <p:spPr>
          <a:xfrm>
            <a:off x="357158" y="785794"/>
            <a:ext cx="8429685" cy="667170"/>
          </a:xfrm>
          <a:prstGeom prst="rect">
            <a:avLst/>
          </a:prstGeom>
        </p:spPr>
        <p:txBody>
          <a:bodyPr wrap="square">
            <a:spAutoFit/>
          </a:bodyPr>
          <a:lstStyle/>
          <a:p>
            <a:pPr>
              <a:lnSpc>
                <a:spcPct val="150000"/>
              </a:lnSpc>
            </a:pPr>
            <a:r>
              <a:rPr lang="en-US" sz="2800" b="1" dirty="0" smtClean="0">
                <a:latin typeface="Comic Sans MS" pitchFamily="66" charset="0"/>
              </a:rPr>
              <a:t> </a:t>
            </a:r>
            <a:endParaRPr lang="el-GR" sz="2800" dirty="0">
              <a:solidFill>
                <a:srgbClr val="0070C0"/>
              </a:solidFill>
              <a:latin typeface="Comic Sans MS" pitchFamily="66" charset="0"/>
            </a:endParaRPr>
          </a:p>
        </p:txBody>
      </p:sp>
      <p:sp>
        <p:nvSpPr>
          <p:cNvPr id="1026" name="WordArt 2">
            <a:hlinkClick r:id="rId5" action="ppaction://hlinkfile"/>
          </p:cNvPr>
          <p:cNvSpPr>
            <a:spLocks noChangeArrowheads="1" noChangeShapeType="1" noTextEdit="1"/>
          </p:cNvSpPr>
          <p:nvPr/>
        </p:nvSpPr>
        <p:spPr bwMode="auto">
          <a:xfrm>
            <a:off x="1357290" y="1857364"/>
            <a:ext cx="6000792" cy="2928958"/>
          </a:xfrm>
          <a:prstGeom prst="rect">
            <a:avLst/>
          </a:prstGeom>
        </p:spPr>
        <p:txBody>
          <a:bodyPr wrap="none" fromWordArt="1">
            <a:prstTxWarp prst="textWave1">
              <a:avLst>
                <a:gd name="adj1" fmla="val 13005"/>
                <a:gd name="adj2" fmla="val 0"/>
              </a:avLst>
            </a:prstTxWarp>
          </a:bodyPr>
          <a:lstStyle/>
          <a:p>
            <a:pPr algn="ctr" rtl="0"/>
            <a:r>
              <a:rPr lang="en-US" sz="3600" kern="10" spc="0" dirty="0" smtClean="0">
                <a:ln w="9525">
                  <a:noFill/>
                  <a:round/>
                  <a:headEnd/>
                  <a:tailEnd/>
                </a:ln>
                <a:solidFill>
                  <a:schemeClr val="accent1">
                    <a:lumMod val="75000"/>
                  </a:schemeClr>
                </a:solidFill>
                <a:effectLst>
                  <a:outerShdw dist="53882" dir="2700000" algn="ctr" rotWithShape="0">
                    <a:srgbClr val="C0C0C0">
                      <a:alpha val="80000"/>
                    </a:srgbClr>
                  </a:outerShdw>
                </a:effectLst>
                <a:latin typeface="Times New Roman"/>
                <a:cs typeface="Times New Roman"/>
              </a:rPr>
              <a:t>ANSWER KEY 6</a:t>
            </a:r>
            <a:endParaRPr lang="el-GR" sz="3600" kern="10" spc="0" dirty="0">
              <a:ln w="9525">
                <a:noFill/>
                <a:round/>
                <a:headEnd/>
                <a:tailEnd/>
              </a:ln>
              <a:solidFill>
                <a:schemeClr val="accent1">
                  <a:lumMod val="75000"/>
                </a:schemeClr>
              </a:solidFill>
              <a:effectLst>
                <a:outerShdw dist="53882" dir="2700000" algn="ctr" rotWithShape="0">
                  <a:srgbClr val="C0C0C0">
                    <a:alpha val="80000"/>
                  </a:srgbClr>
                </a:outerShdw>
              </a:effectLst>
              <a:latin typeface="Times New Roman"/>
              <a:cs typeface="Times New Roman"/>
            </a:endParaRPr>
          </a:p>
        </p:txBody>
      </p:sp>
      <p:sp>
        <p:nvSpPr>
          <p:cNvPr id="13" name="12 - Θέση αριθμού διαφάνειας"/>
          <p:cNvSpPr>
            <a:spLocks noGrp="1"/>
          </p:cNvSpPr>
          <p:nvPr>
            <p:ph type="sldNum" sz="quarter" idx="12"/>
          </p:nvPr>
        </p:nvSpPr>
        <p:spPr/>
        <p:txBody>
          <a:bodyPr/>
          <a:lstStyle/>
          <a:p>
            <a:fld id="{B2E4468D-51FC-4501-99AB-3F52B294474A}" type="slidenum">
              <a:rPr lang="el-GR" smtClean="0"/>
              <a:pPr/>
              <a:t>19</a:t>
            </a:fld>
            <a:endParaRPr lang="el-GR" dirty="0"/>
          </a:p>
        </p:txBody>
      </p:sp>
      <p:pic>
        <p:nvPicPr>
          <p:cNvPr id="16" name="15 - Εικόνα" descr="or1.jpg">
            <a:hlinkClick r:id="" action="ppaction://hlinkshowjump?jump=previousslide"/>
          </p:cNvPr>
          <p:cNvPicPr>
            <a:picLocks noChangeAspect="1"/>
          </p:cNvPicPr>
          <p:nvPr/>
        </p:nvPicPr>
        <p:blipFill>
          <a:blip r:embed="rId6" cstate="print"/>
          <a:stretch>
            <a:fillRect/>
          </a:stretch>
        </p:blipFill>
        <p:spPr>
          <a:xfrm>
            <a:off x="7286644" y="6516884"/>
            <a:ext cx="500066" cy="341116"/>
          </a:xfrm>
          <a:prstGeom prst="rect">
            <a:avLst/>
          </a:prstGeom>
        </p:spPr>
      </p:pic>
      <p:sp>
        <p:nvSpPr>
          <p:cNvPr id="12" name="11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WordArt 5"/>
          <p:cNvSpPr>
            <a:spLocks noChangeArrowheads="1" noChangeShapeType="1" noTextEdit="1"/>
          </p:cNvSpPr>
          <p:nvPr/>
        </p:nvSpPr>
        <p:spPr bwMode="auto">
          <a:xfrm>
            <a:off x="2555875" y="765175"/>
            <a:ext cx="4321175" cy="719138"/>
          </a:xfrm>
          <a:prstGeom prst="rect">
            <a:avLst/>
          </a:prstGeom>
        </p:spPr>
        <p:txBody>
          <a:bodyPr wrap="none" fromWordArt="1">
            <a:prstTxWarp prst="textPlain">
              <a:avLst>
                <a:gd name="adj" fmla="val 50000"/>
              </a:avLst>
            </a:prstTxWarp>
          </a:bodyPr>
          <a:lstStyle/>
          <a:p>
            <a:pPr algn="ctr"/>
            <a:r>
              <a:rPr lang="en-US" sz="1400" b="1" kern="1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ea typeface="Verdana" pitchFamily="34" charset="0"/>
                <a:cs typeface="Verdana" pitchFamily="34" charset="0"/>
              </a:rPr>
              <a:t>UNIT 6</a:t>
            </a:r>
            <a:endParaRPr lang="el-GR" sz="1400" b="1" kern="1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ea typeface="Verdana" pitchFamily="34" charset="0"/>
              <a:cs typeface="Verdana" pitchFamily="34" charset="0"/>
            </a:endParaRPr>
          </a:p>
        </p:txBody>
      </p:sp>
      <p:sp>
        <p:nvSpPr>
          <p:cNvPr id="2054" name="WordArt 6"/>
          <p:cNvSpPr>
            <a:spLocks noChangeArrowheads="1" noChangeShapeType="1" noTextEdit="1"/>
          </p:cNvSpPr>
          <p:nvPr/>
        </p:nvSpPr>
        <p:spPr bwMode="auto">
          <a:xfrm>
            <a:off x="1428728" y="1785926"/>
            <a:ext cx="6335713" cy="790575"/>
          </a:xfrm>
          <a:prstGeom prst="rect">
            <a:avLst/>
          </a:prstGeom>
        </p:spPr>
        <p:txBody>
          <a:bodyPr wrap="none" fromWordArt="1">
            <a:prstTxWarp prst="textPlain">
              <a:avLst>
                <a:gd name="adj" fmla="val 50000"/>
              </a:avLst>
            </a:prstTxWarp>
          </a:bodyPr>
          <a:lstStyle/>
          <a:p>
            <a:pPr algn="ctr"/>
            <a:r>
              <a:rPr lang="en-US" sz="1400" b="1" kern="1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ea typeface="Verdana" pitchFamily="34" charset="0"/>
                <a:cs typeface="Verdana" pitchFamily="34" charset="0"/>
              </a:rPr>
              <a:t>Careers</a:t>
            </a:r>
            <a:endParaRPr lang="el-GR" sz="1400" b="1" kern="1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ea typeface="Verdana" pitchFamily="34" charset="0"/>
              <a:cs typeface="Verdana" pitchFamily="34" charset="0"/>
            </a:endParaRPr>
          </a:p>
        </p:txBody>
      </p:sp>
      <p:pic>
        <p:nvPicPr>
          <p:cNvPr id="11" name="10 - Εικόνα" descr="or1.jpg">
            <a:hlinkClick r:id="" action="ppaction://hlinkshowjump?jump=nextslide"/>
          </p:cNvPr>
          <p:cNvPicPr>
            <a:picLocks noChangeAspect="1"/>
          </p:cNvPicPr>
          <p:nvPr/>
        </p:nvPicPr>
        <p:blipFill>
          <a:blip r:embed="rId2" cstate="print"/>
          <a:stretch>
            <a:fillRect/>
          </a:stretch>
        </p:blipFill>
        <p:spPr>
          <a:xfrm flipH="1">
            <a:off x="7572396" y="6516884"/>
            <a:ext cx="500066" cy="341116"/>
          </a:xfrm>
          <a:prstGeom prst="rect">
            <a:avLst/>
          </a:prstGeom>
        </p:spPr>
      </p:pic>
      <p:pic>
        <p:nvPicPr>
          <p:cNvPr id="2" name="Picture 2" descr="images (15)"/>
          <p:cNvPicPr>
            <a:picLocks noChangeAspect="1" noChangeArrowheads="1"/>
          </p:cNvPicPr>
          <p:nvPr/>
        </p:nvPicPr>
        <p:blipFill>
          <a:blip r:embed="rId3"/>
          <a:srcRect/>
          <a:stretch>
            <a:fillRect/>
          </a:stretch>
        </p:blipFill>
        <p:spPr bwMode="auto">
          <a:xfrm>
            <a:off x="3571868" y="3357562"/>
            <a:ext cx="2428892" cy="2350541"/>
          </a:xfrm>
          <a:prstGeom prst="rect">
            <a:avLst/>
          </a:prstGeom>
          <a:noFill/>
          <a:ln w="9525">
            <a:noFill/>
            <a:miter lim="800000"/>
            <a:headEnd/>
            <a:tailEnd/>
          </a:ln>
        </p:spPr>
      </p:pic>
      <p:sp>
        <p:nvSpPr>
          <p:cNvPr id="10" name="9 - Θέση αριθμού διαφάνειας"/>
          <p:cNvSpPr>
            <a:spLocks noGrp="1"/>
          </p:cNvSpPr>
          <p:nvPr>
            <p:ph type="sldNum" sz="quarter" idx="12"/>
          </p:nvPr>
        </p:nvSpPr>
        <p:spPr>
          <a:xfrm>
            <a:off x="6643702" y="6492875"/>
            <a:ext cx="2133600" cy="365125"/>
          </a:xfrm>
        </p:spPr>
        <p:txBody>
          <a:bodyPr/>
          <a:lstStyle/>
          <a:p>
            <a:fld id="{9DF41D51-ED7C-4C77-9F7D-DDDA4B421BF9}" type="slidenum">
              <a:rPr lang="el-GR" smtClean="0"/>
              <a:pPr/>
              <a:t>2</a:t>
            </a:fld>
            <a:endParaRPr lang="el-GR" dirty="0"/>
          </a:p>
        </p:txBody>
      </p:sp>
      <p:pic>
        <p:nvPicPr>
          <p:cNvPr id="8" name="7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5786446" y="6339840"/>
            <a:ext cx="785819" cy="518160"/>
          </a:xfrm>
          <a:prstGeom prst="rect">
            <a:avLst/>
          </a:prstGeom>
          <a:noFill/>
          <a:ln w="9525">
            <a:noFill/>
            <a:miter lim="800000"/>
            <a:headEnd/>
            <a:tailEnd/>
          </a:ln>
        </p:spPr>
      </p:pic>
      <p:pic>
        <p:nvPicPr>
          <p:cNvPr id="12" name="11 - Εικόνα" descr="or1.jpg">
            <a:hlinkClick r:id="" action="ppaction://hlinkshowjump?jump=previousslide"/>
          </p:cNvPr>
          <p:cNvPicPr>
            <a:picLocks noChangeAspect="1"/>
          </p:cNvPicPr>
          <p:nvPr/>
        </p:nvPicPr>
        <p:blipFill>
          <a:blip r:embed="rId2" cstate="print"/>
          <a:stretch>
            <a:fillRect/>
          </a:stretch>
        </p:blipFill>
        <p:spPr>
          <a:xfrm>
            <a:off x="6858016" y="6516884"/>
            <a:ext cx="500066" cy="341116"/>
          </a:xfrm>
          <a:prstGeom prst="rect">
            <a:avLst/>
          </a:prstGeom>
        </p:spPr>
      </p:pic>
      <p:sp>
        <p:nvSpPr>
          <p:cNvPr id="9" name="8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643834"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7000892" y="6516884"/>
            <a:ext cx="500066" cy="341116"/>
          </a:xfrm>
          <a:prstGeom prst="rect">
            <a:avLst/>
          </a:prstGeom>
        </p:spPr>
      </p:pic>
      <p:sp>
        <p:nvSpPr>
          <p:cNvPr id="4" name="3 - Ορθογώνιο">
            <a:hlinkClick r:id="rId3" action="ppaction://hlinksldjump"/>
          </p:cNvPr>
          <p:cNvSpPr/>
          <p:nvPr/>
        </p:nvSpPr>
        <p:spPr>
          <a:xfrm>
            <a:off x="1785918" y="1785926"/>
            <a:ext cx="6000792" cy="584775"/>
          </a:xfrm>
          <a:prstGeom prst="rect">
            <a:avLst/>
          </a:prstGeom>
        </p:spPr>
        <p:txBody>
          <a:bodyPr wrap="square">
            <a:spAutoFit/>
          </a:bodyPr>
          <a:lstStyle/>
          <a:p>
            <a:r>
              <a:rPr lang="en-US" sz="3200" b="1" dirty="0" smtClean="0">
                <a:latin typeface="Comic Sans MS" pitchFamily="66" charset="0"/>
                <a:hlinkClick r:id="rId3" action="ppaction://hlinksldjump"/>
              </a:rPr>
              <a:t>achieve</a:t>
            </a:r>
            <a:r>
              <a:rPr lang="en-US" sz="3200" b="1" dirty="0" smtClean="0">
                <a:latin typeface="Comic Sans MS" pitchFamily="66" charset="0"/>
              </a:rPr>
              <a:t> - </a:t>
            </a:r>
            <a:r>
              <a:rPr lang="el-GR" sz="3200" b="1" dirty="0" smtClean="0">
                <a:solidFill>
                  <a:srgbClr val="0070C0"/>
                </a:solidFill>
                <a:latin typeface="Comic Sans MS" pitchFamily="66" charset="0"/>
              </a:rPr>
              <a:t>achievemen</a:t>
            </a:r>
            <a:r>
              <a:rPr lang="en-US" sz="3200" b="1" dirty="0" smtClean="0">
                <a:solidFill>
                  <a:srgbClr val="0070C0"/>
                </a:solidFill>
                <a:latin typeface="Comic Sans MS" pitchFamily="66" charset="0"/>
              </a:rPr>
              <a:t>t</a:t>
            </a:r>
            <a:endParaRPr lang="el-GR" sz="3200" b="1" dirty="0">
              <a:solidFill>
                <a:srgbClr val="0070C0"/>
              </a:solidFill>
              <a:latin typeface="Comic Sans MS" pitchFamily="66" charset="0"/>
            </a:endParaRPr>
          </a:p>
        </p:txBody>
      </p:sp>
      <p:sp>
        <p:nvSpPr>
          <p:cNvPr id="5" name="4 - Θέση αριθμού διαφάνειας"/>
          <p:cNvSpPr>
            <a:spLocks noGrp="1"/>
          </p:cNvSpPr>
          <p:nvPr>
            <p:ph type="sldNum" sz="quarter" idx="12"/>
          </p:nvPr>
        </p:nvSpPr>
        <p:spPr/>
        <p:txBody>
          <a:bodyPr/>
          <a:lstStyle/>
          <a:p>
            <a:fld id="{9DF41D51-ED7C-4C77-9F7D-DDDA4B421BF9}" type="slidenum">
              <a:rPr lang="el-GR" smtClean="0"/>
              <a:pPr/>
              <a:t>20</a:t>
            </a:fld>
            <a:endParaRPr lang="el-GR" dirty="0"/>
          </a:p>
        </p:txBody>
      </p:sp>
      <p:pic>
        <p:nvPicPr>
          <p:cNvPr id="6" name="5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5715008" y="6339840"/>
            <a:ext cx="785819" cy="518160"/>
          </a:xfrm>
          <a:prstGeom prst="rect">
            <a:avLst/>
          </a:prstGeom>
          <a:noFill/>
          <a:ln w="9525">
            <a:noFill/>
            <a:miter lim="800000"/>
            <a:headEnd/>
            <a:tailEnd/>
          </a:ln>
        </p:spPr>
      </p:pic>
      <p:sp>
        <p:nvSpPr>
          <p:cNvPr id="7" name="6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643834"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7000892" y="6516884"/>
            <a:ext cx="500066" cy="341116"/>
          </a:xfrm>
          <a:prstGeom prst="rect">
            <a:avLst/>
          </a:prstGeom>
        </p:spPr>
      </p:pic>
      <p:sp>
        <p:nvSpPr>
          <p:cNvPr id="4" name="3 - Ορθογώνιο">
            <a:hlinkClick r:id="rId3" action="ppaction://hlinksldjump"/>
          </p:cNvPr>
          <p:cNvSpPr/>
          <p:nvPr/>
        </p:nvSpPr>
        <p:spPr>
          <a:xfrm>
            <a:off x="2428860" y="2071678"/>
            <a:ext cx="3929090" cy="584775"/>
          </a:xfrm>
          <a:prstGeom prst="rect">
            <a:avLst/>
          </a:prstGeom>
        </p:spPr>
        <p:txBody>
          <a:bodyPr wrap="square">
            <a:spAutoFit/>
          </a:bodyPr>
          <a:lstStyle/>
          <a:p>
            <a:r>
              <a:rPr lang="en-US" sz="3200" b="1" dirty="0" smtClean="0">
                <a:latin typeface="Comic Sans MS" pitchFamily="66" charset="0"/>
              </a:rPr>
              <a:t>succeed - </a:t>
            </a:r>
            <a:r>
              <a:rPr lang="el-GR" sz="3200" b="1" dirty="0" smtClean="0">
                <a:solidFill>
                  <a:srgbClr val="0070C0"/>
                </a:solidFill>
                <a:latin typeface="Comic Sans MS" pitchFamily="66" charset="0"/>
              </a:rPr>
              <a:t>success</a:t>
            </a:r>
            <a:endParaRPr lang="el-GR" sz="3200" b="1" dirty="0">
              <a:solidFill>
                <a:srgbClr val="0070C0"/>
              </a:solidFill>
              <a:latin typeface="Comic Sans MS" pitchFamily="66" charset="0"/>
            </a:endParaRPr>
          </a:p>
        </p:txBody>
      </p:sp>
      <p:sp>
        <p:nvSpPr>
          <p:cNvPr id="5" name="4 - Θέση αριθμού διαφάνειας"/>
          <p:cNvSpPr>
            <a:spLocks noGrp="1"/>
          </p:cNvSpPr>
          <p:nvPr>
            <p:ph type="sldNum" sz="quarter" idx="12"/>
          </p:nvPr>
        </p:nvSpPr>
        <p:spPr/>
        <p:txBody>
          <a:bodyPr/>
          <a:lstStyle/>
          <a:p>
            <a:fld id="{9DF41D51-ED7C-4C77-9F7D-DDDA4B421BF9}" type="slidenum">
              <a:rPr lang="el-GR" smtClean="0"/>
              <a:pPr/>
              <a:t>21</a:t>
            </a:fld>
            <a:endParaRPr lang="el-GR" dirty="0"/>
          </a:p>
        </p:txBody>
      </p:sp>
      <p:pic>
        <p:nvPicPr>
          <p:cNvPr id="6" name="5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5715008" y="6339840"/>
            <a:ext cx="785819" cy="518160"/>
          </a:xfrm>
          <a:prstGeom prst="rect">
            <a:avLst/>
          </a:prstGeom>
          <a:noFill/>
          <a:ln w="9525">
            <a:noFill/>
            <a:miter lim="800000"/>
            <a:headEnd/>
            <a:tailEnd/>
          </a:ln>
        </p:spPr>
      </p:pic>
      <p:sp>
        <p:nvSpPr>
          <p:cNvPr id="7" name="6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572396"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7000892" y="6516884"/>
            <a:ext cx="500066" cy="341116"/>
          </a:xfrm>
          <a:prstGeom prst="rect">
            <a:avLst/>
          </a:prstGeom>
        </p:spPr>
      </p:pic>
      <p:sp>
        <p:nvSpPr>
          <p:cNvPr id="4" name="3 - Ορθογώνιο">
            <a:hlinkClick r:id="rId3" action="ppaction://hlinksldjump"/>
          </p:cNvPr>
          <p:cNvSpPr/>
          <p:nvPr/>
        </p:nvSpPr>
        <p:spPr>
          <a:xfrm>
            <a:off x="2214546" y="2071678"/>
            <a:ext cx="5434501" cy="584775"/>
          </a:xfrm>
          <a:prstGeom prst="rect">
            <a:avLst/>
          </a:prstGeom>
        </p:spPr>
        <p:txBody>
          <a:bodyPr wrap="none">
            <a:spAutoFit/>
          </a:bodyPr>
          <a:lstStyle/>
          <a:p>
            <a:r>
              <a:rPr lang="en-GB" sz="3200" b="1" dirty="0" smtClean="0">
                <a:latin typeface="Comic Sans MS" pitchFamily="66" charset="0"/>
                <a:hlinkClick r:id="rId3" action="ppaction://hlinksldjump"/>
              </a:rPr>
              <a:t>objective</a:t>
            </a:r>
            <a:r>
              <a:rPr lang="en-GB" sz="3200" b="1" dirty="0" smtClean="0">
                <a:latin typeface="Comic Sans MS" pitchFamily="66" charset="0"/>
              </a:rPr>
              <a:t> = </a:t>
            </a:r>
            <a:r>
              <a:rPr lang="en-GB" sz="3200" b="1" dirty="0" smtClean="0">
                <a:solidFill>
                  <a:srgbClr val="0070C0"/>
                </a:solidFill>
                <a:latin typeface="Comic Sans MS" pitchFamily="66" charset="0"/>
              </a:rPr>
              <a:t>goal, intention</a:t>
            </a:r>
            <a:endParaRPr lang="el-GR" sz="3200" b="1" dirty="0">
              <a:solidFill>
                <a:srgbClr val="0070C0"/>
              </a:solidFill>
              <a:latin typeface="Comic Sans MS" pitchFamily="66" charset="0"/>
            </a:endParaRPr>
          </a:p>
        </p:txBody>
      </p:sp>
      <p:sp>
        <p:nvSpPr>
          <p:cNvPr id="5" name="4 - Θέση αριθμού διαφάνειας"/>
          <p:cNvSpPr>
            <a:spLocks noGrp="1"/>
          </p:cNvSpPr>
          <p:nvPr>
            <p:ph type="sldNum" sz="quarter" idx="12"/>
          </p:nvPr>
        </p:nvSpPr>
        <p:spPr/>
        <p:txBody>
          <a:bodyPr/>
          <a:lstStyle/>
          <a:p>
            <a:fld id="{9DF41D51-ED7C-4C77-9F7D-DDDA4B421BF9}" type="slidenum">
              <a:rPr lang="el-GR" smtClean="0"/>
              <a:pPr/>
              <a:t>22</a:t>
            </a:fld>
            <a:endParaRPr lang="el-GR" dirty="0"/>
          </a:p>
        </p:txBody>
      </p:sp>
      <p:pic>
        <p:nvPicPr>
          <p:cNvPr id="6" name="5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2857488" y="6339840"/>
            <a:ext cx="785819" cy="518160"/>
          </a:xfrm>
          <a:prstGeom prst="rect">
            <a:avLst/>
          </a:prstGeom>
          <a:noFill/>
          <a:ln w="9525">
            <a:noFill/>
            <a:miter lim="800000"/>
            <a:headEnd/>
            <a:tailEnd/>
          </a:ln>
        </p:spPr>
      </p:pic>
      <p:sp>
        <p:nvSpPr>
          <p:cNvPr id="7" name="6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500958"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7000892" y="6516884"/>
            <a:ext cx="500066" cy="341116"/>
          </a:xfrm>
          <a:prstGeom prst="rect">
            <a:avLst/>
          </a:prstGeom>
        </p:spPr>
      </p:pic>
      <p:sp>
        <p:nvSpPr>
          <p:cNvPr id="5" name="4 - Ορθογώνιο">
            <a:hlinkClick r:id="rId3" action="ppaction://hlinksldjump"/>
          </p:cNvPr>
          <p:cNvSpPr/>
          <p:nvPr/>
        </p:nvSpPr>
        <p:spPr>
          <a:xfrm>
            <a:off x="2714612" y="1928802"/>
            <a:ext cx="4491935" cy="584775"/>
          </a:xfrm>
          <a:prstGeom prst="rect">
            <a:avLst/>
          </a:prstGeom>
        </p:spPr>
        <p:txBody>
          <a:bodyPr wrap="none">
            <a:spAutoFit/>
          </a:bodyPr>
          <a:lstStyle/>
          <a:p>
            <a:r>
              <a:rPr lang="en-GB" sz="3200" b="1" dirty="0" smtClean="0">
                <a:latin typeface="Comic Sans MS" pitchFamily="66" charset="0"/>
              </a:rPr>
              <a:t>expertise = </a:t>
            </a:r>
            <a:r>
              <a:rPr lang="en-GB" sz="3200" b="1" dirty="0" smtClean="0">
                <a:solidFill>
                  <a:srgbClr val="0070C0"/>
                </a:solidFill>
                <a:latin typeface="Comic Sans MS" pitchFamily="66" charset="0"/>
              </a:rPr>
              <a:t>know how</a:t>
            </a:r>
            <a:endParaRPr lang="el-GR" sz="3200" b="1" dirty="0">
              <a:solidFill>
                <a:srgbClr val="0070C0"/>
              </a:solidFill>
              <a:latin typeface="Comic Sans MS" pitchFamily="66" charset="0"/>
            </a:endParaRPr>
          </a:p>
        </p:txBody>
      </p:sp>
      <p:sp>
        <p:nvSpPr>
          <p:cNvPr id="6" name="5 - Θέση αριθμού διαφάνειας"/>
          <p:cNvSpPr>
            <a:spLocks noGrp="1"/>
          </p:cNvSpPr>
          <p:nvPr>
            <p:ph type="sldNum" sz="quarter" idx="12"/>
          </p:nvPr>
        </p:nvSpPr>
        <p:spPr/>
        <p:txBody>
          <a:bodyPr/>
          <a:lstStyle/>
          <a:p>
            <a:fld id="{9DF41D51-ED7C-4C77-9F7D-DDDA4B421BF9}" type="slidenum">
              <a:rPr lang="el-GR" smtClean="0"/>
              <a:pPr/>
              <a:t>23</a:t>
            </a:fld>
            <a:endParaRPr lang="el-GR" dirty="0"/>
          </a:p>
        </p:txBody>
      </p:sp>
      <p:pic>
        <p:nvPicPr>
          <p:cNvPr id="7" name="6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2857488" y="6339840"/>
            <a:ext cx="785819" cy="518160"/>
          </a:xfrm>
          <a:prstGeom prst="rect">
            <a:avLst/>
          </a:prstGeom>
          <a:noFill/>
          <a:ln w="9525">
            <a:noFill/>
            <a:miter lim="800000"/>
            <a:headEnd/>
            <a:tailEnd/>
          </a:ln>
        </p:spPr>
      </p:pic>
      <p:sp>
        <p:nvSpPr>
          <p:cNvPr id="8" name="7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715272"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7072330" y="6516884"/>
            <a:ext cx="500066" cy="341116"/>
          </a:xfrm>
          <a:prstGeom prst="rect">
            <a:avLst/>
          </a:prstGeom>
        </p:spPr>
      </p:pic>
      <p:sp>
        <p:nvSpPr>
          <p:cNvPr id="4" name="3 - Ορθογώνιο">
            <a:hlinkClick r:id="rId3" action="ppaction://hlinksldjump"/>
          </p:cNvPr>
          <p:cNvSpPr/>
          <p:nvPr/>
        </p:nvSpPr>
        <p:spPr>
          <a:xfrm>
            <a:off x="1643042" y="2143116"/>
            <a:ext cx="5875326" cy="584775"/>
          </a:xfrm>
          <a:prstGeom prst="rect">
            <a:avLst/>
          </a:prstGeom>
        </p:spPr>
        <p:txBody>
          <a:bodyPr wrap="none">
            <a:spAutoFit/>
          </a:bodyPr>
          <a:lstStyle/>
          <a:p>
            <a:r>
              <a:rPr lang="en-US" sz="3200" b="1" dirty="0" smtClean="0">
                <a:latin typeface="Comic Sans MS" pitchFamily="66" charset="0"/>
              </a:rPr>
              <a:t>to expand = </a:t>
            </a:r>
            <a:r>
              <a:rPr lang="en-US" sz="3200" b="1" dirty="0" smtClean="0">
                <a:solidFill>
                  <a:srgbClr val="0070C0"/>
                </a:solidFill>
                <a:latin typeface="Comic Sans MS" pitchFamily="66" charset="0"/>
              </a:rPr>
              <a:t>to make larger</a:t>
            </a:r>
            <a:endParaRPr lang="el-GR" sz="3200" b="1" dirty="0">
              <a:solidFill>
                <a:srgbClr val="0070C0"/>
              </a:solidFill>
              <a:latin typeface="Comic Sans MS" pitchFamily="66" charset="0"/>
            </a:endParaRPr>
          </a:p>
        </p:txBody>
      </p:sp>
      <p:sp>
        <p:nvSpPr>
          <p:cNvPr id="5" name="4 - Θέση αριθμού διαφάνειας"/>
          <p:cNvSpPr>
            <a:spLocks noGrp="1"/>
          </p:cNvSpPr>
          <p:nvPr>
            <p:ph type="sldNum" sz="quarter" idx="12"/>
          </p:nvPr>
        </p:nvSpPr>
        <p:spPr/>
        <p:txBody>
          <a:bodyPr/>
          <a:lstStyle/>
          <a:p>
            <a:fld id="{9DF41D51-ED7C-4C77-9F7D-DDDA4B421BF9}" type="slidenum">
              <a:rPr lang="el-GR" smtClean="0"/>
              <a:pPr/>
              <a:t>24</a:t>
            </a:fld>
            <a:endParaRPr lang="el-GR" dirty="0"/>
          </a:p>
        </p:txBody>
      </p:sp>
      <p:pic>
        <p:nvPicPr>
          <p:cNvPr id="6" name="5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2857488" y="6339840"/>
            <a:ext cx="785819" cy="518160"/>
          </a:xfrm>
          <a:prstGeom prst="rect">
            <a:avLst/>
          </a:prstGeom>
          <a:noFill/>
          <a:ln w="9525">
            <a:noFill/>
            <a:miter lim="800000"/>
            <a:headEnd/>
            <a:tailEnd/>
          </a:ln>
        </p:spPr>
      </p:pic>
      <p:sp>
        <p:nvSpPr>
          <p:cNvPr id="7" name="6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500958"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6929454" y="6516884"/>
            <a:ext cx="500066" cy="341116"/>
          </a:xfrm>
          <a:prstGeom prst="rect">
            <a:avLst/>
          </a:prstGeom>
        </p:spPr>
      </p:pic>
      <p:sp>
        <p:nvSpPr>
          <p:cNvPr id="4" name="3 - Ορθογώνιο">
            <a:hlinkClick r:id="rId3" action="ppaction://hlinksldjump"/>
          </p:cNvPr>
          <p:cNvSpPr/>
          <p:nvPr/>
        </p:nvSpPr>
        <p:spPr>
          <a:xfrm>
            <a:off x="2285984" y="1714488"/>
            <a:ext cx="4232249" cy="584775"/>
          </a:xfrm>
          <a:prstGeom prst="rect">
            <a:avLst/>
          </a:prstGeom>
        </p:spPr>
        <p:txBody>
          <a:bodyPr wrap="none">
            <a:spAutoFit/>
          </a:bodyPr>
          <a:lstStyle/>
          <a:p>
            <a:r>
              <a:rPr lang="en-US" sz="3200" b="1" dirty="0" smtClean="0">
                <a:latin typeface="Comic Sans MS" pitchFamily="66" charset="0"/>
              </a:rPr>
              <a:t>expect -</a:t>
            </a:r>
            <a:r>
              <a:rPr lang="en-US" sz="3200" b="1" dirty="0" smtClean="0">
                <a:solidFill>
                  <a:srgbClr val="0070C0"/>
                </a:solidFill>
                <a:latin typeface="Comic Sans MS" pitchFamily="66" charset="0"/>
              </a:rPr>
              <a:t>expectation</a:t>
            </a:r>
            <a:endParaRPr lang="el-GR" sz="3200" b="1" dirty="0">
              <a:solidFill>
                <a:srgbClr val="0070C0"/>
              </a:solidFill>
              <a:latin typeface="Comic Sans MS" pitchFamily="66" charset="0"/>
            </a:endParaRPr>
          </a:p>
        </p:txBody>
      </p:sp>
      <p:sp>
        <p:nvSpPr>
          <p:cNvPr id="5" name="4 - Θέση αριθμού διαφάνειας"/>
          <p:cNvSpPr>
            <a:spLocks noGrp="1"/>
          </p:cNvSpPr>
          <p:nvPr>
            <p:ph type="sldNum" sz="quarter" idx="12"/>
          </p:nvPr>
        </p:nvSpPr>
        <p:spPr/>
        <p:txBody>
          <a:bodyPr/>
          <a:lstStyle/>
          <a:p>
            <a:fld id="{9DF41D51-ED7C-4C77-9F7D-DDDA4B421BF9}" type="slidenum">
              <a:rPr lang="el-GR" smtClean="0"/>
              <a:pPr/>
              <a:t>25</a:t>
            </a:fld>
            <a:endParaRPr lang="el-GR" dirty="0"/>
          </a:p>
        </p:txBody>
      </p:sp>
      <p:pic>
        <p:nvPicPr>
          <p:cNvPr id="6" name="5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2857488" y="6339840"/>
            <a:ext cx="785819" cy="518160"/>
          </a:xfrm>
          <a:prstGeom prst="rect">
            <a:avLst/>
          </a:prstGeom>
          <a:noFill/>
          <a:ln w="9525">
            <a:noFill/>
            <a:miter lim="800000"/>
            <a:headEnd/>
            <a:tailEnd/>
          </a:ln>
        </p:spPr>
      </p:pic>
      <p:sp>
        <p:nvSpPr>
          <p:cNvPr id="7" name="6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643834"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7000892" y="6516884"/>
            <a:ext cx="500066" cy="341116"/>
          </a:xfrm>
          <a:prstGeom prst="rect">
            <a:avLst/>
          </a:prstGeom>
        </p:spPr>
      </p:pic>
      <p:sp>
        <p:nvSpPr>
          <p:cNvPr id="4" name="3 - Ορθογώνιο">
            <a:hlinkClick r:id="rId3" action="ppaction://hlinksldjump"/>
          </p:cNvPr>
          <p:cNvSpPr/>
          <p:nvPr/>
        </p:nvSpPr>
        <p:spPr>
          <a:xfrm>
            <a:off x="357158" y="1857364"/>
            <a:ext cx="8786842" cy="1077218"/>
          </a:xfrm>
          <a:prstGeom prst="rect">
            <a:avLst/>
          </a:prstGeom>
        </p:spPr>
        <p:txBody>
          <a:bodyPr wrap="square">
            <a:spAutoFit/>
          </a:bodyPr>
          <a:lstStyle/>
          <a:p>
            <a:r>
              <a:rPr lang="en-US" sz="3200" b="1" dirty="0" smtClean="0">
                <a:latin typeface="Comic Sans MS" pitchFamily="66" charset="0"/>
              </a:rPr>
              <a:t>to launch = </a:t>
            </a:r>
            <a:r>
              <a:rPr lang="en-US" sz="3200" b="1" dirty="0" smtClean="0">
                <a:solidFill>
                  <a:srgbClr val="0070C0"/>
                </a:solidFill>
                <a:latin typeface="Comic Sans MS" pitchFamily="66" charset="0"/>
              </a:rPr>
              <a:t>to introduce a product to a</a:t>
            </a:r>
          </a:p>
          <a:p>
            <a:r>
              <a:rPr lang="en-US" sz="3200" b="1" dirty="0" smtClean="0">
                <a:solidFill>
                  <a:srgbClr val="0070C0"/>
                </a:solidFill>
                <a:latin typeface="Comic Sans MS" pitchFamily="66" charset="0"/>
              </a:rPr>
              <a:t>             market</a:t>
            </a:r>
            <a:endParaRPr lang="el-GR" sz="3200" b="1" dirty="0">
              <a:solidFill>
                <a:srgbClr val="0070C0"/>
              </a:solidFill>
              <a:latin typeface="Comic Sans MS" pitchFamily="66" charset="0"/>
            </a:endParaRPr>
          </a:p>
        </p:txBody>
      </p:sp>
      <p:sp>
        <p:nvSpPr>
          <p:cNvPr id="5" name="4 - Θέση αριθμού διαφάνειας"/>
          <p:cNvSpPr>
            <a:spLocks noGrp="1"/>
          </p:cNvSpPr>
          <p:nvPr>
            <p:ph type="sldNum" sz="quarter" idx="12"/>
          </p:nvPr>
        </p:nvSpPr>
        <p:spPr/>
        <p:txBody>
          <a:bodyPr/>
          <a:lstStyle/>
          <a:p>
            <a:fld id="{9DF41D51-ED7C-4C77-9F7D-DDDA4B421BF9}" type="slidenum">
              <a:rPr lang="el-GR" smtClean="0"/>
              <a:pPr/>
              <a:t>26</a:t>
            </a:fld>
            <a:endParaRPr lang="el-GR" dirty="0"/>
          </a:p>
        </p:txBody>
      </p:sp>
      <p:pic>
        <p:nvPicPr>
          <p:cNvPr id="6" name="5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2857488" y="6339840"/>
            <a:ext cx="785819" cy="518160"/>
          </a:xfrm>
          <a:prstGeom prst="rect">
            <a:avLst/>
          </a:prstGeom>
          <a:noFill/>
          <a:ln w="9525">
            <a:noFill/>
            <a:miter lim="800000"/>
            <a:headEnd/>
            <a:tailEnd/>
          </a:ln>
        </p:spPr>
      </p:pic>
      <p:sp>
        <p:nvSpPr>
          <p:cNvPr id="7" name="6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215206"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6715140" y="6516884"/>
            <a:ext cx="500066" cy="341116"/>
          </a:xfrm>
          <a:prstGeom prst="rect">
            <a:avLst/>
          </a:prstGeom>
        </p:spPr>
      </p:pic>
      <p:sp>
        <p:nvSpPr>
          <p:cNvPr id="4" name="3 - Ορθογώνιο">
            <a:hlinkClick r:id="rId3" action="ppaction://hlinksldjump"/>
          </p:cNvPr>
          <p:cNvSpPr/>
          <p:nvPr/>
        </p:nvSpPr>
        <p:spPr>
          <a:xfrm>
            <a:off x="2857488" y="2000240"/>
            <a:ext cx="3595856" cy="584775"/>
          </a:xfrm>
          <a:prstGeom prst="rect">
            <a:avLst/>
          </a:prstGeom>
        </p:spPr>
        <p:txBody>
          <a:bodyPr wrap="none">
            <a:spAutoFit/>
          </a:bodyPr>
          <a:lstStyle/>
          <a:p>
            <a:r>
              <a:rPr lang="en-US" sz="3200" b="1" dirty="0" smtClean="0">
                <a:latin typeface="Comic Sans MS" pitchFamily="66" charset="0"/>
              </a:rPr>
              <a:t>begin - </a:t>
            </a:r>
            <a:r>
              <a:rPr lang="en-US" sz="3200" b="1" dirty="0" smtClean="0">
                <a:solidFill>
                  <a:srgbClr val="0070C0"/>
                </a:solidFill>
                <a:latin typeface="Comic Sans MS" pitchFamily="66" charset="0"/>
              </a:rPr>
              <a:t>beginning</a:t>
            </a:r>
            <a:endParaRPr lang="el-GR" sz="3200" b="1" dirty="0">
              <a:solidFill>
                <a:srgbClr val="0070C0"/>
              </a:solidFill>
              <a:latin typeface="Comic Sans MS" pitchFamily="66" charset="0"/>
            </a:endParaRPr>
          </a:p>
        </p:txBody>
      </p:sp>
      <p:sp>
        <p:nvSpPr>
          <p:cNvPr id="5" name="4 - Θέση αριθμού διαφάνειας"/>
          <p:cNvSpPr>
            <a:spLocks noGrp="1"/>
          </p:cNvSpPr>
          <p:nvPr>
            <p:ph type="sldNum" sz="quarter" idx="12"/>
          </p:nvPr>
        </p:nvSpPr>
        <p:spPr/>
        <p:txBody>
          <a:bodyPr/>
          <a:lstStyle/>
          <a:p>
            <a:fld id="{9DF41D51-ED7C-4C77-9F7D-DDDA4B421BF9}" type="slidenum">
              <a:rPr lang="el-GR" smtClean="0"/>
              <a:pPr/>
              <a:t>27</a:t>
            </a:fld>
            <a:endParaRPr lang="el-GR" dirty="0"/>
          </a:p>
        </p:txBody>
      </p:sp>
      <p:pic>
        <p:nvPicPr>
          <p:cNvPr id="6" name="5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2857488" y="6339840"/>
            <a:ext cx="785819" cy="518160"/>
          </a:xfrm>
          <a:prstGeom prst="rect">
            <a:avLst/>
          </a:prstGeom>
          <a:noFill/>
          <a:ln w="9525">
            <a:noFill/>
            <a:miter lim="800000"/>
            <a:headEnd/>
            <a:tailEnd/>
          </a:ln>
        </p:spPr>
      </p:pic>
      <p:sp>
        <p:nvSpPr>
          <p:cNvPr id="7" name="6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429520"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6715140" y="6516884"/>
            <a:ext cx="500066" cy="341116"/>
          </a:xfrm>
          <a:prstGeom prst="rect">
            <a:avLst/>
          </a:prstGeom>
        </p:spPr>
      </p:pic>
      <p:sp>
        <p:nvSpPr>
          <p:cNvPr id="4" name="3 - Ορθογώνιο">
            <a:hlinkClick r:id="rId3" action="ppaction://hlinksldjump"/>
          </p:cNvPr>
          <p:cNvSpPr/>
          <p:nvPr/>
        </p:nvSpPr>
        <p:spPr>
          <a:xfrm>
            <a:off x="214282" y="1643050"/>
            <a:ext cx="8643713" cy="2308324"/>
          </a:xfrm>
          <a:prstGeom prst="rect">
            <a:avLst/>
          </a:prstGeom>
        </p:spPr>
        <p:txBody>
          <a:bodyPr wrap="none">
            <a:spAutoFit/>
          </a:bodyPr>
          <a:lstStyle/>
          <a:p>
            <a:pPr>
              <a:lnSpc>
                <a:spcPct val="150000"/>
              </a:lnSpc>
            </a:pPr>
            <a:r>
              <a:rPr lang="en-US" sz="3200" b="1" dirty="0" smtClean="0">
                <a:latin typeface="Comic Sans MS" pitchFamily="66" charset="0"/>
              </a:rPr>
              <a:t>distribution = </a:t>
            </a:r>
            <a:r>
              <a:rPr lang="en-US" sz="3200" b="1" dirty="0" smtClean="0">
                <a:solidFill>
                  <a:srgbClr val="0070C0"/>
                </a:solidFill>
                <a:latin typeface="Comic Sans MS" pitchFamily="66" charset="0"/>
              </a:rPr>
              <a:t>sending goods into a market</a:t>
            </a:r>
          </a:p>
          <a:p>
            <a:pPr>
              <a:lnSpc>
                <a:spcPct val="150000"/>
              </a:lnSpc>
            </a:pPr>
            <a:r>
              <a:rPr lang="en-US" sz="3200" b="1" dirty="0" smtClean="0">
                <a:latin typeface="Comic Sans MS" pitchFamily="66" charset="0"/>
              </a:rPr>
              <a:t>distribute – </a:t>
            </a:r>
            <a:r>
              <a:rPr lang="en-US" sz="3200" b="1" dirty="0" smtClean="0">
                <a:solidFill>
                  <a:srgbClr val="0070C0"/>
                </a:solidFill>
                <a:latin typeface="Comic Sans MS" pitchFamily="66" charset="0"/>
              </a:rPr>
              <a:t>distribution, distributor</a:t>
            </a:r>
          </a:p>
          <a:p>
            <a:pPr>
              <a:lnSpc>
                <a:spcPct val="150000"/>
              </a:lnSpc>
            </a:pPr>
            <a:r>
              <a:rPr lang="en-US" sz="3200" b="1" dirty="0" smtClean="0">
                <a:latin typeface="Comic Sans MS" pitchFamily="66" charset="0"/>
              </a:rPr>
              <a:t>                       </a:t>
            </a:r>
            <a:endParaRPr lang="el-GR" sz="3200" b="1" dirty="0">
              <a:latin typeface="Comic Sans MS" pitchFamily="66" charset="0"/>
            </a:endParaRPr>
          </a:p>
        </p:txBody>
      </p:sp>
      <p:sp>
        <p:nvSpPr>
          <p:cNvPr id="5" name="4 - Θέση αριθμού διαφάνειας"/>
          <p:cNvSpPr>
            <a:spLocks noGrp="1"/>
          </p:cNvSpPr>
          <p:nvPr>
            <p:ph type="sldNum" sz="quarter" idx="12"/>
          </p:nvPr>
        </p:nvSpPr>
        <p:spPr>
          <a:xfrm>
            <a:off x="6786578" y="6492875"/>
            <a:ext cx="2133600" cy="365125"/>
          </a:xfrm>
        </p:spPr>
        <p:txBody>
          <a:bodyPr/>
          <a:lstStyle/>
          <a:p>
            <a:fld id="{9DF41D51-ED7C-4C77-9F7D-DDDA4B421BF9}" type="slidenum">
              <a:rPr lang="el-GR" smtClean="0"/>
              <a:pPr/>
              <a:t>28</a:t>
            </a:fld>
            <a:endParaRPr lang="el-GR" dirty="0"/>
          </a:p>
        </p:txBody>
      </p:sp>
      <p:pic>
        <p:nvPicPr>
          <p:cNvPr id="6" name="5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2857488" y="6339840"/>
            <a:ext cx="785819" cy="518160"/>
          </a:xfrm>
          <a:prstGeom prst="rect">
            <a:avLst/>
          </a:prstGeom>
          <a:noFill/>
          <a:ln w="9525">
            <a:noFill/>
            <a:miter lim="800000"/>
            <a:headEnd/>
            <a:tailEnd/>
          </a:ln>
        </p:spPr>
      </p:pic>
      <p:sp>
        <p:nvSpPr>
          <p:cNvPr id="7" name="6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572396"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6929454" y="6516884"/>
            <a:ext cx="500066" cy="341116"/>
          </a:xfrm>
          <a:prstGeom prst="rect">
            <a:avLst/>
          </a:prstGeom>
        </p:spPr>
      </p:pic>
      <p:sp>
        <p:nvSpPr>
          <p:cNvPr id="4" name="3 - Ορθογώνιο">
            <a:hlinkClick r:id="rId3" action="ppaction://hlinksldjump"/>
          </p:cNvPr>
          <p:cNvSpPr/>
          <p:nvPr/>
        </p:nvSpPr>
        <p:spPr>
          <a:xfrm>
            <a:off x="2928926" y="2214554"/>
            <a:ext cx="3950120" cy="584775"/>
          </a:xfrm>
          <a:prstGeom prst="rect">
            <a:avLst/>
          </a:prstGeom>
        </p:spPr>
        <p:txBody>
          <a:bodyPr wrap="none">
            <a:spAutoFit/>
          </a:bodyPr>
          <a:lstStyle/>
          <a:p>
            <a:r>
              <a:rPr lang="en-US" sz="3200" b="1" dirty="0" smtClean="0">
                <a:latin typeface="Comic Sans MS" pitchFamily="66" charset="0"/>
              </a:rPr>
              <a:t>agree - </a:t>
            </a:r>
            <a:r>
              <a:rPr lang="en-US" sz="3200" b="1" dirty="0" smtClean="0">
                <a:solidFill>
                  <a:srgbClr val="0070C0"/>
                </a:solidFill>
                <a:latin typeface="Comic Sans MS" pitchFamily="66" charset="0"/>
              </a:rPr>
              <a:t>agreement</a:t>
            </a:r>
            <a:endParaRPr lang="el-GR" sz="3200" b="1" dirty="0">
              <a:solidFill>
                <a:srgbClr val="0070C0"/>
              </a:solidFill>
              <a:latin typeface="Comic Sans MS" pitchFamily="66" charset="0"/>
            </a:endParaRPr>
          </a:p>
        </p:txBody>
      </p:sp>
      <p:sp>
        <p:nvSpPr>
          <p:cNvPr id="5" name="4 - Θέση αριθμού διαφάνειας"/>
          <p:cNvSpPr>
            <a:spLocks noGrp="1"/>
          </p:cNvSpPr>
          <p:nvPr>
            <p:ph type="sldNum" sz="quarter" idx="12"/>
          </p:nvPr>
        </p:nvSpPr>
        <p:spPr/>
        <p:txBody>
          <a:bodyPr/>
          <a:lstStyle/>
          <a:p>
            <a:fld id="{9DF41D51-ED7C-4C77-9F7D-DDDA4B421BF9}" type="slidenum">
              <a:rPr lang="el-GR" smtClean="0"/>
              <a:pPr/>
              <a:t>29</a:t>
            </a:fld>
            <a:endParaRPr lang="el-GR" dirty="0"/>
          </a:p>
        </p:txBody>
      </p:sp>
      <p:pic>
        <p:nvPicPr>
          <p:cNvPr id="6" name="5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2857488" y="6339840"/>
            <a:ext cx="785819" cy="518160"/>
          </a:xfrm>
          <a:prstGeom prst="rect">
            <a:avLst/>
          </a:prstGeom>
          <a:noFill/>
          <a:ln w="9525">
            <a:noFill/>
            <a:miter lim="800000"/>
            <a:headEnd/>
            <a:tailEnd/>
          </a:ln>
        </p:spPr>
      </p:pic>
      <p:sp>
        <p:nvSpPr>
          <p:cNvPr id="7" name="6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1" name="Rectangle 13"/>
          <p:cNvSpPr>
            <a:spLocks noChangeArrowheads="1"/>
          </p:cNvSpPr>
          <p:nvPr/>
        </p:nvSpPr>
        <p:spPr bwMode="auto">
          <a:xfrm>
            <a:off x="0" y="0"/>
            <a:ext cx="9144000" cy="24929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sz="2000" b="1"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GB" sz="2000" b="1" dirty="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sz="2000" b="1"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2400" b="1" i="0" u="none" strike="noStrike" cap="none" normalizeH="0" baseline="0" dirty="0" smtClean="0">
              <a:ln>
                <a:noFill/>
              </a:ln>
              <a:solidFill>
                <a:srgbClr val="FF6600"/>
              </a:solidFill>
              <a:effectLst/>
              <a:latin typeface="Comic Sans MS" pitchFamily="66" charset="0"/>
              <a:ea typeface="Verdana" pitchFamily="34" charset="0"/>
              <a:cs typeface="Verdana"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endParaRPr lang="en-US" sz="2000" b="1" dirty="0">
              <a:solidFill>
                <a:srgbClr val="FF6600"/>
              </a:solidFill>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l-GR" sz="2000" b="0" i="0" u="none" strike="noStrike" cap="none" normalizeH="0" baseline="0" dirty="0" smtClean="0">
              <a:ln>
                <a:noFill/>
              </a:ln>
              <a:solidFill>
                <a:schemeClr val="tx1"/>
              </a:solidFill>
              <a:effectLst/>
              <a:cs typeface="Arial" pitchFamily="34" charset="0"/>
            </a:endParaRPr>
          </a:p>
        </p:txBody>
      </p:sp>
      <p:sp>
        <p:nvSpPr>
          <p:cNvPr id="2069" name="Rectangle 2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dirty="0"/>
          </a:p>
        </p:txBody>
      </p:sp>
      <p:pic>
        <p:nvPicPr>
          <p:cNvPr id="13" name="12 - Εικόνα" descr="search1.jpg"/>
          <p:cNvPicPr>
            <a:picLocks noChangeAspect="1"/>
          </p:cNvPicPr>
          <p:nvPr/>
        </p:nvPicPr>
        <p:blipFill>
          <a:blip r:embed="rId2"/>
          <a:stretch>
            <a:fillRect/>
          </a:stretch>
        </p:blipFill>
        <p:spPr>
          <a:xfrm>
            <a:off x="3714744" y="3182778"/>
            <a:ext cx="2214578" cy="2483012"/>
          </a:xfrm>
          <a:prstGeom prst="rect">
            <a:avLst/>
          </a:prstGeom>
        </p:spPr>
      </p:pic>
      <p:pic>
        <p:nvPicPr>
          <p:cNvPr id="8" name="7 - Εικόνα" descr="or1.jpg">
            <a:hlinkClick r:id="" action="ppaction://hlinkshowjump?jump=nextslide"/>
          </p:cNvPr>
          <p:cNvPicPr>
            <a:picLocks noChangeAspect="1"/>
          </p:cNvPicPr>
          <p:nvPr/>
        </p:nvPicPr>
        <p:blipFill>
          <a:blip r:embed="rId3" cstate="print"/>
          <a:stretch>
            <a:fillRect/>
          </a:stretch>
        </p:blipFill>
        <p:spPr>
          <a:xfrm flipH="1">
            <a:off x="7572396" y="6516884"/>
            <a:ext cx="500066" cy="341116"/>
          </a:xfrm>
          <a:prstGeom prst="rect">
            <a:avLst/>
          </a:prstGeom>
        </p:spPr>
      </p:pic>
      <p:pic>
        <p:nvPicPr>
          <p:cNvPr id="9" name="8 - Εικόνα" descr="or1.jpg">
            <a:hlinkClick r:id="" action="ppaction://hlinkshowjump?jump=previousslide"/>
          </p:cNvPr>
          <p:cNvPicPr>
            <a:picLocks noChangeAspect="1"/>
          </p:cNvPicPr>
          <p:nvPr/>
        </p:nvPicPr>
        <p:blipFill>
          <a:blip r:embed="rId3" cstate="print"/>
          <a:stretch>
            <a:fillRect/>
          </a:stretch>
        </p:blipFill>
        <p:spPr>
          <a:xfrm>
            <a:off x="6929454" y="6516884"/>
            <a:ext cx="500066" cy="341116"/>
          </a:xfrm>
          <a:prstGeom prst="rect">
            <a:avLst/>
          </a:prstGeom>
        </p:spPr>
      </p:pic>
      <p:sp>
        <p:nvSpPr>
          <p:cNvPr id="10" name="WordArt 24"/>
          <p:cNvSpPr>
            <a:spLocks noChangeArrowheads="1" noChangeShapeType="1" noTextEdit="1"/>
          </p:cNvSpPr>
          <p:nvPr/>
        </p:nvSpPr>
        <p:spPr bwMode="auto">
          <a:xfrm>
            <a:off x="1142976" y="714356"/>
            <a:ext cx="6858048" cy="928694"/>
          </a:xfrm>
          <a:prstGeom prst="rect">
            <a:avLst/>
          </a:prstGeom>
        </p:spPr>
        <p:txBody>
          <a:bodyPr wrap="none" fromWordArt="1">
            <a:prstTxWarp prst="textPlain">
              <a:avLst>
                <a:gd name="adj" fmla="val 50000"/>
              </a:avLst>
            </a:prstTxWarp>
          </a:bodyPr>
          <a:lstStyle/>
          <a:p>
            <a:pPr algn="ctr" rtl="0"/>
            <a:r>
              <a:rPr lang="en-US" sz="1400" b="1" kern="1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rPr>
              <a:t>A. </a:t>
            </a:r>
            <a:r>
              <a:rPr lang="en-US" sz="1400" b="1" kern="1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ea typeface="Verdana" pitchFamily="34" charset="0"/>
                <a:cs typeface="Verdana" pitchFamily="34" charset="0"/>
              </a:rPr>
              <a:t>Exploring</a:t>
            </a:r>
            <a:r>
              <a:rPr lang="en-US" sz="1400" b="1" kern="1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rPr>
              <a:t> Language</a:t>
            </a:r>
            <a:endParaRPr lang="el-GR" sz="1400" b="1" kern="1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endParaRPr>
          </a:p>
        </p:txBody>
      </p:sp>
      <p:sp>
        <p:nvSpPr>
          <p:cNvPr id="11" name="10 - Θέση αριθμού διαφάνειας"/>
          <p:cNvSpPr>
            <a:spLocks noGrp="1"/>
          </p:cNvSpPr>
          <p:nvPr>
            <p:ph type="sldNum" sz="quarter" idx="12"/>
          </p:nvPr>
        </p:nvSpPr>
        <p:spPr>
          <a:xfrm>
            <a:off x="6643702" y="6215082"/>
            <a:ext cx="2133600" cy="365125"/>
          </a:xfrm>
        </p:spPr>
        <p:txBody>
          <a:bodyPr/>
          <a:lstStyle/>
          <a:p>
            <a:fld id="{9DF41D51-ED7C-4C77-9F7D-DDDA4B421BF9}" type="slidenum">
              <a:rPr lang="el-GR" smtClean="0"/>
              <a:pPr/>
              <a:t>3</a:t>
            </a:fld>
            <a:endParaRPr lang="el-GR" dirty="0"/>
          </a:p>
        </p:txBody>
      </p:sp>
      <p:pic>
        <p:nvPicPr>
          <p:cNvPr id="12" name="11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5500694" y="6339840"/>
            <a:ext cx="785819" cy="518160"/>
          </a:xfrm>
          <a:prstGeom prst="rect">
            <a:avLst/>
          </a:prstGeom>
          <a:noFill/>
          <a:ln w="9525">
            <a:noFill/>
            <a:miter lim="800000"/>
            <a:headEnd/>
            <a:tailEnd/>
          </a:ln>
        </p:spPr>
      </p:pic>
      <p:sp>
        <p:nvSpPr>
          <p:cNvPr id="15" name="14 - Ορθογώνιο"/>
          <p:cNvSpPr/>
          <p:nvPr/>
        </p:nvSpPr>
        <p:spPr>
          <a:xfrm>
            <a:off x="2928926" y="2000240"/>
            <a:ext cx="4143404" cy="646331"/>
          </a:xfrm>
          <a:prstGeom prst="rect">
            <a:avLst/>
          </a:prstGeom>
        </p:spPr>
        <p:txBody>
          <a:bodyPr wrap="square">
            <a:spAutoFit/>
          </a:bodyPr>
          <a:lstStyle/>
          <a:p>
            <a:pPr algn="ctr">
              <a:lnSpc>
                <a:spcPct val="150000"/>
              </a:lnSpc>
            </a:pPr>
            <a:r>
              <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rPr>
              <a:t>SIMPLE PAST (</a:t>
            </a:r>
            <a:r>
              <a:rPr lang="el-GR"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rPr>
              <a:t>Αόριστος)</a:t>
            </a:r>
            <a:endPar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mic Sans MS" pitchFamily="66" charset="0"/>
            </a:endParaRPr>
          </a:p>
        </p:txBody>
      </p:sp>
      <p:sp>
        <p:nvSpPr>
          <p:cNvPr id="14" name="13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643834"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6929454" y="6516884"/>
            <a:ext cx="500066" cy="341116"/>
          </a:xfrm>
          <a:prstGeom prst="rect">
            <a:avLst/>
          </a:prstGeom>
        </p:spPr>
      </p:pic>
      <p:sp>
        <p:nvSpPr>
          <p:cNvPr id="4" name="3 - Ορθογώνιο">
            <a:hlinkClick r:id="rId3" action="ppaction://hlinksldjump"/>
          </p:cNvPr>
          <p:cNvSpPr/>
          <p:nvPr/>
        </p:nvSpPr>
        <p:spPr>
          <a:xfrm>
            <a:off x="3857620" y="2714620"/>
            <a:ext cx="2414444" cy="584775"/>
          </a:xfrm>
          <a:prstGeom prst="rect">
            <a:avLst/>
          </a:prstGeom>
        </p:spPr>
        <p:txBody>
          <a:bodyPr wrap="none">
            <a:spAutoFit/>
          </a:bodyPr>
          <a:lstStyle/>
          <a:p>
            <a:r>
              <a:rPr lang="en-US" sz="3200" b="1" dirty="0" smtClean="0">
                <a:latin typeface="Comic Sans MS" pitchFamily="66" charset="0"/>
              </a:rPr>
              <a:t>sell - </a:t>
            </a:r>
            <a:r>
              <a:rPr lang="en-US" sz="3200" b="1" dirty="0" smtClean="0">
                <a:solidFill>
                  <a:srgbClr val="0070C0"/>
                </a:solidFill>
                <a:latin typeface="Comic Sans MS" pitchFamily="66" charset="0"/>
              </a:rPr>
              <a:t>sales</a:t>
            </a:r>
            <a:endParaRPr lang="el-GR" sz="3200" b="1" dirty="0">
              <a:solidFill>
                <a:srgbClr val="0070C0"/>
              </a:solidFill>
              <a:latin typeface="Comic Sans MS" pitchFamily="66" charset="0"/>
            </a:endParaRPr>
          </a:p>
        </p:txBody>
      </p:sp>
      <p:sp>
        <p:nvSpPr>
          <p:cNvPr id="5" name="4 - Θέση αριθμού διαφάνειας"/>
          <p:cNvSpPr>
            <a:spLocks noGrp="1"/>
          </p:cNvSpPr>
          <p:nvPr>
            <p:ph type="sldNum" sz="quarter" idx="12"/>
          </p:nvPr>
        </p:nvSpPr>
        <p:spPr/>
        <p:txBody>
          <a:bodyPr/>
          <a:lstStyle/>
          <a:p>
            <a:fld id="{9DF41D51-ED7C-4C77-9F7D-DDDA4B421BF9}" type="slidenum">
              <a:rPr lang="el-GR" smtClean="0"/>
              <a:pPr/>
              <a:t>30</a:t>
            </a:fld>
            <a:endParaRPr lang="el-GR" dirty="0"/>
          </a:p>
        </p:txBody>
      </p:sp>
      <p:pic>
        <p:nvPicPr>
          <p:cNvPr id="6" name="5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2857488" y="6339840"/>
            <a:ext cx="785819" cy="518160"/>
          </a:xfrm>
          <a:prstGeom prst="rect">
            <a:avLst/>
          </a:prstGeom>
          <a:noFill/>
          <a:ln w="9525">
            <a:noFill/>
            <a:miter lim="800000"/>
            <a:headEnd/>
            <a:tailEnd/>
          </a:ln>
        </p:spPr>
      </p:pic>
      <p:sp>
        <p:nvSpPr>
          <p:cNvPr id="7" name="6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572396"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6858016" y="6516884"/>
            <a:ext cx="500066" cy="341116"/>
          </a:xfrm>
          <a:prstGeom prst="rect">
            <a:avLst/>
          </a:prstGeom>
        </p:spPr>
      </p:pic>
      <p:sp>
        <p:nvSpPr>
          <p:cNvPr id="4" name="3 - Ορθογώνιο">
            <a:hlinkClick r:id="rId3" action="ppaction://hlinksldjump"/>
          </p:cNvPr>
          <p:cNvSpPr/>
          <p:nvPr/>
        </p:nvSpPr>
        <p:spPr>
          <a:xfrm>
            <a:off x="2285984" y="1857364"/>
            <a:ext cx="4334841" cy="584775"/>
          </a:xfrm>
          <a:prstGeom prst="rect">
            <a:avLst/>
          </a:prstGeom>
        </p:spPr>
        <p:txBody>
          <a:bodyPr wrap="none">
            <a:spAutoFit/>
          </a:bodyPr>
          <a:lstStyle/>
          <a:p>
            <a:r>
              <a:rPr lang="en-US" sz="3200" b="1" dirty="0" smtClean="0">
                <a:latin typeface="Comic Sans MS" pitchFamily="66" charset="0"/>
              </a:rPr>
              <a:t>to increase = </a:t>
            </a:r>
            <a:r>
              <a:rPr lang="en-US" sz="3200" b="1" dirty="0" smtClean="0">
                <a:solidFill>
                  <a:srgbClr val="0070C0"/>
                </a:solidFill>
                <a:latin typeface="Comic Sans MS" pitchFamily="66" charset="0"/>
              </a:rPr>
              <a:t>to rise</a:t>
            </a:r>
            <a:endParaRPr lang="el-GR" sz="3200" b="1" dirty="0">
              <a:solidFill>
                <a:srgbClr val="0070C0"/>
              </a:solidFill>
              <a:latin typeface="Comic Sans MS" pitchFamily="66" charset="0"/>
            </a:endParaRPr>
          </a:p>
        </p:txBody>
      </p:sp>
      <p:sp>
        <p:nvSpPr>
          <p:cNvPr id="5" name="4 - Θέση αριθμού διαφάνειας"/>
          <p:cNvSpPr>
            <a:spLocks noGrp="1"/>
          </p:cNvSpPr>
          <p:nvPr>
            <p:ph type="sldNum" sz="quarter" idx="12"/>
          </p:nvPr>
        </p:nvSpPr>
        <p:spPr/>
        <p:txBody>
          <a:bodyPr/>
          <a:lstStyle/>
          <a:p>
            <a:fld id="{9DF41D51-ED7C-4C77-9F7D-DDDA4B421BF9}" type="slidenum">
              <a:rPr lang="el-GR" smtClean="0"/>
              <a:pPr/>
              <a:t>31</a:t>
            </a:fld>
            <a:endParaRPr lang="el-GR" dirty="0"/>
          </a:p>
        </p:txBody>
      </p:sp>
      <p:pic>
        <p:nvPicPr>
          <p:cNvPr id="6" name="5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2857488" y="6339840"/>
            <a:ext cx="785819" cy="518160"/>
          </a:xfrm>
          <a:prstGeom prst="rect">
            <a:avLst/>
          </a:prstGeom>
          <a:noFill/>
          <a:ln w="9525">
            <a:noFill/>
            <a:miter lim="800000"/>
            <a:headEnd/>
            <a:tailEnd/>
          </a:ln>
        </p:spPr>
      </p:pic>
      <p:sp>
        <p:nvSpPr>
          <p:cNvPr id="7" name="6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643834"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6929454" y="6516884"/>
            <a:ext cx="500066" cy="341116"/>
          </a:xfrm>
          <a:prstGeom prst="rect">
            <a:avLst/>
          </a:prstGeom>
        </p:spPr>
      </p:pic>
      <p:sp>
        <p:nvSpPr>
          <p:cNvPr id="4" name="3 - Ορθογώνιο">
            <a:hlinkClick r:id="rId3" action="ppaction://hlinksldjump"/>
          </p:cNvPr>
          <p:cNvSpPr/>
          <p:nvPr/>
        </p:nvSpPr>
        <p:spPr>
          <a:xfrm>
            <a:off x="2643174" y="2143116"/>
            <a:ext cx="4301177" cy="584775"/>
          </a:xfrm>
          <a:prstGeom prst="rect">
            <a:avLst/>
          </a:prstGeom>
        </p:spPr>
        <p:txBody>
          <a:bodyPr wrap="none">
            <a:spAutoFit/>
          </a:bodyPr>
          <a:lstStyle/>
          <a:p>
            <a:r>
              <a:rPr lang="en-US" sz="3200" b="1" dirty="0" smtClean="0">
                <a:latin typeface="Comic Sans MS" pitchFamily="66" charset="0"/>
              </a:rPr>
              <a:t>inform - </a:t>
            </a:r>
            <a:r>
              <a:rPr lang="en-US" sz="3200" b="1" dirty="0" smtClean="0">
                <a:solidFill>
                  <a:srgbClr val="0070C0"/>
                </a:solidFill>
                <a:latin typeface="Comic Sans MS" pitchFamily="66" charset="0"/>
              </a:rPr>
              <a:t>information</a:t>
            </a:r>
            <a:endParaRPr lang="el-GR" sz="3200" b="1" dirty="0">
              <a:solidFill>
                <a:srgbClr val="0070C0"/>
              </a:solidFill>
              <a:latin typeface="Comic Sans MS" pitchFamily="66" charset="0"/>
            </a:endParaRPr>
          </a:p>
        </p:txBody>
      </p:sp>
      <p:sp>
        <p:nvSpPr>
          <p:cNvPr id="5" name="4 - Θέση αριθμού διαφάνειας"/>
          <p:cNvSpPr>
            <a:spLocks noGrp="1"/>
          </p:cNvSpPr>
          <p:nvPr>
            <p:ph type="sldNum" sz="quarter" idx="12"/>
          </p:nvPr>
        </p:nvSpPr>
        <p:spPr/>
        <p:txBody>
          <a:bodyPr/>
          <a:lstStyle/>
          <a:p>
            <a:fld id="{9DF41D51-ED7C-4C77-9F7D-DDDA4B421BF9}" type="slidenum">
              <a:rPr lang="el-GR" smtClean="0"/>
              <a:pPr/>
              <a:t>32</a:t>
            </a:fld>
            <a:endParaRPr lang="el-GR" dirty="0"/>
          </a:p>
        </p:txBody>
      </p:sp>
      <p:pic>
        <p:nvPicPr>
          <p:cNvPr id="6" name="5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2857488" y="6339840"/>
            <a:ext cx="785819" cy="518160"/>
          </a:xfrm>
          <a:prstGeom prst="rect">
            <a:avLst/>
          </a:prstGeom>
          <a:noFill/>
          <a:ln w="9525">
            <a:noFill/>
            <a:miter lim="800000"/>
            <a:headEnd/>
            <a:tailEnd/>
          </a:ln>
        </p:spPr>
      </p:pic>
      <p:sp>
        <p:nvSpPr>
          <p:cNvPr id="7" name="6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786710" y="650083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7215206" y="6516884"/>
            <a:ext cx="500066" cy="341116"/>
          </a:xfrm>
          <a:prstGeom prst="rect">
            <a:avLst/>
          </a:prstGeom>
        </p:spPr>
      </p:pic>
      <p:sp>
        <p:nvSpPr>
          <p:cNvPr id="4" name="3 - Ορθογώνιο">
            <a:hlinkClick r:id="rId3" action="ppaction://hlinksldjump"/>
          </p:cNvPr>
          <p:cNvSpPr/>
          <p:nvPr/>
        </p:nvSpPr>
        <p:spPr>
          <a:xfrm>
            <a:off x="571472" y="1428736"/>
            <a:ext cx="8286243" cy="584775"/>
          </a:xfrm>
          <a:prstGeom prst="rect">
            <a:avLst/>
          </a:prstGeom>
        </p:spPr>
        <p:txBody>
          <a:bodyPr wrap="none">
            <a:spAutoFit/>
          </a:bodyPr>
          <a:lstStyle/>
          <a:p>
            <a:r>
              <a:rPr lang="en-US" sz="3200" b="1" dirty="0" smtClean="0">
                <a:latin typeface="Comic Sans MS" pitchFamily="66" charset="0"/>
              </a:rPr>
              <a:t>to promote = </a:t>
            </a:r>
            <a:r>
              <a:rPr lang="en-US" sz="3200" b="1" dirty="0" smtClean="0">
                <a:solidFill>
                  <a:srgbClr val="0070C0"/>
                </a:solidFill>
                <a:latin typeface="Comic Sans MS" pitchFamily="66" charset="0"/>
              </a:rPr>
              <a:t>to help in the development</a:t>
            </a:r>
            <a:endParaRPr lang="el-GR" sz="3200" b="1" dirty="0">
              <a:solidFill>
                <a:srgbClr val="0070C0"/>
              </a:solidFill>
              <a:latin typeface="Comic Sans MS" pitchFamily="66" charset="0"/>
            </a:endParaRPr>
          </a:p>
        </p:txBody>
      </p:sp>
      <p:sp>
        <p:nvSpPr>
          <p:cNvPr id="5" name="4 - Θέση αριθμού διαφάνειας"/>
          <p:cNvSpPr>
            <a:spLocks noGrp="1"/>
          </p:cNvSpPr>
          <p:nvPr>
            <p:ph type="sldNum" sz="quarter" idx="12"/>
          </p:nvPr>
        </p:nvSpPr>
        <p:spPr/>
        <p:txBody>
          <a:bodyPr/>
          <a:lstStyle/>
          <a:p>
            <a:fld id="{9DF41D51-ED7C-4C77-9F7D-DDDA4B421BF9}" type="slidenum">
              <a:rPr lang="el-GR" smtClean="0"/>
              <a:pPr/>
              <a:t>33</a:t>
            </a:fld>
            <a:endParaRPr lang="el-GR" dirty="0"/>
          </a:p>
        </p:txBody>
      </p:sp>
      <p:pic>
        <p:nvPicPr>
          <p:cNvPr id="6" name="5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2857488" y="6339840"/>
            <a:ext cx="785819" cy="518160"/>
          </a:xfrm>
          <a:prstGeom prst="rect">
            <a:avLst/>
          </a:prstGeom>
          <a:noFill/>
          <a:ln w="9525">
            <a:noFill/>
            <a:miter lim="800000"/>
            <a:headEnd/>
            <a:tailEnd/>
          </a:ln>
        </p:spPr>
      </p:pic>
      <p:sp>
        <p:nvSpPr>
          <p:cNvPr id="7" name="6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715272"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7072330" y="6516884"/>
            <a:ext cx="500066" cy="341116"/>
          </a:xfrm>
          <a:prstGeom prst="rect">
            <a:avLst/>
          </a:prstGeom>
        </p:spPr>
      </p:pic>
      <p:sp>
        <p:nvSpPr>
          <p:cNvPr id="4" name="3 - Ορθογώνιο">
            <a:hlinkClick r:id="rId3" action="ppaction://hlinksldjump"/>
          </p:cNvPr>
          <p:cNvSpPr/>
          <p:nvPr/>
        </p:nvSpPr>
        <p:spPr>
          <a:xfrm>
            <a:off x="45034" y="1643050"/>
            <a:ext cx="9098966" cy="584775"/>
          </a:xfrm>
          <a:prstGeom prst="rect">
            <a:avLst/>
          </a:prstGeom>
        </p:spPr>
        <p:txBody>
          <a:bodyPr wrap="none">
            <a:spAutoFit/>
          </a:bodyPr>
          <a:lstStyle/>
          <a:p>
            <a:r>
              <a:rPr lang="en-US" sz="3200" b="1" dirty="0" smtClean="0">
                <a:latin typeface="Comic Sans MS" pitchFamily="66" charset="0"/>
              </a:rPr>
              <a:t>loyalty = </a:t>
            </a:r>
            <a:r>
              <a:rPr lang="en-US" sz="3200" b="1" dirty="0" smtClean="0">
                <a:solidFill>
                  <a:srgbClr val="0070C0"/>
                </a:solidFill>
                <a:latin typeface="Comic Sans MS" pitchFamily="66" charset="0"/>
              </a:rPr>
              <a:t>a feeling of friendship and support</a:t>
            </a:r>
            <a:endParaRPr lang="el-GR" sz="3200" b="1" dirty="0">
              <a:solidFill>
                <a:srgbClr val="0070C0"/>
              </a:solidFill>
              <a:latin typeface="Comic Sans MS" pitchFamily="66" charset="0"/>
            </a:endParaRPr>
          </a:p>
        </p:txBody>
      </p:sp>
      <p:sp>
        <p:nvSpPr>
          <p:cNvPr id="5" name="4 - Θέση αριθμού διαφάνειας"/>
          <p:cNvSpPr>
            <a:spLocks noGrp="1"/>
          </p:cNvSpPr>
          <p:nvPr>
            <p:ph type="sldNum" sz="quarter" idx="12"/>
          </p:nvPr>
        </p:nvSpPr>
        <p:spPr/>
        <p:txBody>
          <a:bodyPr/>
          <a:lstStyle/>
          <a:p>
            <a:fld id="{9DF41D51-ED7C-4C77-9F7D-DDDA4B421BF9}" type="slidenum">
              <a:rPr lang="el-GR" smtClean="0"/>
              <a:pPr/>
              <a:t>34</a:t>
            </a:fld>
            <a:endParaRPr lang="el-GR" dirty="0"/>
          </a:p>
        </p:txBody>
      </p:sp>
      <p:pic>
        <p:nvPicPr>
          <p:cNvPr id="6" name="5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2857488" y="6339840"/>
            <a:ext cx="785819" cy="518160"/>
          </a:xfrm>
          <a:prstGeom prst="rect">
            <a:avLst/>
          </a:prstGeom>
          <a:noFill/>
          <a:ln w="9525">
            <a:noFill/>
            <a:miter lim="800000"/>
            <a:headEnd/>
            <a:tailEnd/>
          </a:ln>
        </p:spPr>
      </p:pic>
      <p:sp>
        <p:nvSpPr>
          <p:cNvPr id="7" name="6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643834"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6929454" y="6516884"/>
            <a:ext cx="500066" cy="341116"/>
          </a:xfrm>
          <a:prstGeom prst="rect">
            <a:avLst/>
          </a:prstGeom>
        </p:spPr>
      </p:pic>
      <p:sp>
        <p:nvSpPr>
          <p:cNvPr id="4" name="3 - Ορθογώνιο">
            <a:hlinkClick r:id="rId3" action="ppaction://hlinksldjump"/>
          </p:cNvPr>
          <p:cNvSpPr/>
          <p:nvPr/>
        </p:nvSpPr>
        <p:spPr>
          <a:xfrm>
            <a:off x="2857488" y="2143116"/>
            <a:ext cx="3429144" cy="584775"/>
          </a:xfrm>
          <a:prstGeom prst="rect">
            <a:avLst/>
          </a:prstGeom>
        </p:spPr>
        <p:txBody>
          <a:bodyPr wrap="none">
            <a:spAutoFit/>
          </a:bodyPr>
          <a:lstStyle/>
          <a:p>
            <a:r>
              <a:rPr lang="en-US" sz="3200" b="1" dirty="0" smtClean="0">
                <a:latin typeface="Comic Sans MS" pitchFamily="66" charset="0"/>
              </a:rPr>
              <a:t>insure-</a:t>
            </a:r>
            <a:r>
              <a:rPr lang="en-US" sz="3200" b="1" dirty="0" smtClean="0">
                <a:solidFill>
                  <a:srgbClr val="0070C0"/>
                </a:solidFill>
                <a:latin typeface="Comic Sans MS" pitchFamily="66" charset="0"/>
              </a:rPr>
              <a:t>insurance</a:t>
            </a:r>
            <a:endParaRPr lang="el-GR" sz="3200" b="1" dirty="0">
              <a:solidFill>
                <a:srgbClr val="0070C0"/>
              </a:solidFill>
              <a:latin typeface="Comic Sans MS" pitchFamily="66" charset="0"/>
            </a:endParaRPr>
          </a:p>
        </p:txBody>
      </p:sp>
      <p:sp>
        <p:nvSpPr>
          <p:cNvPr id="5" name="4 - Θέση αριθμού διαφάνειας"/>
          <p:cNvSpPr>
            <a:spLocks noGrp="1"/>
          </p:cNvSpPr>
          <p:nvPr>
            <p:ph type="sldNum" sz="quarter" idx="12"/>
          </p:nvPr>
        </p:nvSpPr>
        <p:spPr/>
        <p:txBody>
          <a:bodyPr/>
          <a:lstStyle/>
          <a:p>
            <a:fld id="{9DF41D51-ED7C-4C77-9F7D-DDDA4B421BF9}" type="slidenum">
              <a:rPr lang="el-GR" smtClean="0"/>
              <a:pPr/>
              <a:t>35</a:t>
            </a:fld>
            <a:endParaRPr lang="el-GR" dirty="0"/>
          </a:p>
        </p:txBody>
      </p:sp>
      <p:pic>
        <p:nvPicPr>
          <p:cNvPr id="6" name="5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2857488" y="6339840"/>
            <a:ext cx="785819" cy="518160"/>
          </a:xfrm>
          <a:prstGeom prst="rect">
            <a:avLst/>
          </a:prstGeom>
          <a:noFill/>
          <a:ln w="9525">
            <a:noFill/>
            <a:miter lim="800000"/>
            <a:headEnd/>
            <a:tailEnd/>
          </a:ln>
        </p:spPr>
      </p:pic>
      <p:sp>
        <p:nvSpPr>
          <p:cNvPr id="8" name="7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429520"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6786578" y="6516884"/>
            <a:ext cx="500066" cy="341116"/>
          </a:xfrm>
          <a:prstGeom prst="rect">
            <a:avLst/>
          </a:prstGeom>
        </p:spPr>
      </p:pic>
      <p:sp>
        <p:nvSpPr>
          <p:cNvPr id="4" name="3 - Ορθογώνιο">
            <a:hlinkClick r:id="rId3" action="ppaction://hlinksldjump"/>
          </p:cNvPr>
          <p:cNvSpPr/>
          <p:nvPr/>
        </p:nvSpPr>
        <p:spPr>
          <a:xfrm>
            <a:off x="428596" y="1928802"/>
            <a:ext cx="8215370" cy="1077218"/>
          </a:xfrm>
          <a:prstGeom prst="rect">
            <a:avLst/>
          </a:prstGeom>
        </p:spPr>
        <p:txBody>
          <a:bodyPr wrap="square">
            <a:spAutoFit/>
          </a:bodyPr>
          <a:lstStyle/>
          <a:p>
            <a:r>
              <a:rPr lang="en-US" sz="3200" b="1" dirty="0" smtClean="0">
                <a:latin typeface="Comic Sans MS" pitchFamily="66" charset="0"/>
              </a:rPr>
              <a:t>pension = </a:t>
            </a:r>
            <a:r>
              <a:rPr lang="en-US" sz="3200" b="1" dirty="0" smtClean="0">
                <a:solidFill>
                  <a:srgbClr val="0070C0"/>
                </a:solidFill>
                <a:latin typeface="Comic Sans MS" pitchFamily="66" charset="0"/>
              </a:rPr>
              <a:t>money paid to people when</a:t>
            </a:r>
          </a:p>
          <a:p>
            <a:r>
              <a:rPr lang="en-US" sz="3200" b="1" dirty="0" smtClean="0">
                <a:solidFill>
                  <a:srgbClr val="0070C0"/>
                </a:solidFill>
                <a:latin typeface="Comic Sans MS" pitchFamily="66" charset="0"/>
              </a:rPr>
              <a:t>           they stop work</a:t>
            </a:r>
            <a:endParaRPr lang="el-GR" sz="3200" b="1" dirty="0">
              <a:solidFill>
                <a:srgbClr val="0070C0"/>
              </a:solidFill>
              <a:latin typeface="Comic Sans MS" pitchFamily="66" charset="0"/>
            </a:endParaRPr>
          </a:p>
        </p:txBody>
      </p:sp>
      <p:sp>
        <p:nvSpPr>
          <p:cNvPr id="5" name="4 - Θέση αριθμού διαφάνειας"/>
          <p:cNvSpPr>
            <a:spLocks noGrp="1"/>
          </p:cNvSpPr>
          <p:nvPr>
            <p:ph type="sldNum" sz="quarter" idx="12"/>
          </p:nvPr>
        </p:nvSpPr>
        <p:spPr/>
        <p:txBody>
          <a:bodyPr/>
          <a:lstStyle/>
          <a:p>
            <a:fld id="{9DF41D51-ED7C-4C77-9F7D-DDDA4B421BF9}" type="slidenum">
              <a:rPr lang="el-GR" smtClean="0"/>
              <a:pPr/>
              <a:t>36</a:t>
            </a:fld>
            <a:endParaRPr lang="el-GR" dirty="0"/>
          </a:p>
        </p:txBody>
      </p:sp>
      <p:pic>
        <p:nvPicPr>
          <p:cNvPr id="6" name="5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2857488" y="6339840"/>
            <a:ext cx="785819" cy="518160"/>
          </a:xfrm>
          <a:prstGeom prst="rect">
            <a:avLst/>
          </a:prstGeom>
          <a:noFill/>
          <a:ln w="9525">
            <a:noFill/>
            <a:miter lim="800000"/>
            <a:headEnd/>
            <a:tailEnd/>
          </a:ln>
        </p:spPr>
      </p:pic>
      <p:sp>
        <p:nvSpPr>
          <p:cNvPr id="7" name="6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500958"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6858016" y="6516884"/>
            <a:ext cx="500066" cy="341116"/>
          </a:xfrm>
          <a:prstGeom prst="rect">
            <a:avLst/>
          </a:prstGeom>
        </p:spPr>
      </p:pic>
      <p:sp>
        <p:nvSpPr>
          <p:cNvPr id="4" name="3 - Ορθογώνιο">
            <a:hlinkClick r:id="rId3" action="ppaction://hlinksldjump"/>
          </p:cNvPr>
          <p:cNvSpPr/>
          <p:nvPr/>
        </p:nvSpPr>
        <p:spPr>
          <a:xfrm>
            <a:off x="2214546" y="1785926"/>
            <a:ext cx="5489003" cy="584775"/>
          </a:xfrm>
          <a:prstGeom prst="rect">
            <a:avLst/>
          </a:prstGeom>
        </p:spPr>
        <p:txBody>
          <a:bodyPr wrap="none">
            <a:spAutoFit/>
          </a:bodyPr>
          <a:lstStyle/>
          <a:p>
            <a:pPr algn="ctr"/>
            <a:r>
              <a:rPr lang="en-US" sz="3200" b="1" dirty="0" smtClean="0">
                <a:latin typeface="Comic Sans MS" pitchFamily="66" charset="0"/>
              </a:rPr>
              <a:t>co-operate - </a:t>
            </a:r>
            <a:r>
              <a:rPr lang="en-US" sz="3200" b="1" dirty="0" smtClean="0">
                <a:solidFill>
                  <a:srgbClr val="0070C0"/>
                </a:solidFill>
                <a:latin typeface="Comic Sans MS" pitchFamily="66" charset="0"/>
              </a:rPr>
              <a:t>co-operative</a:t>
            </a:r>
            <a:endParaRPr lang="el-GR" sz="3200" b="1" dirty="0">
              <a:solidFill>
                <a:srgbClr val="0070C0"/>
              </a:solidFill>
              <a:latin typeface="Comic Sans MS" pitchFamily="66" charset="0"/>
            </a:endParaRPr>
          </a:p>
        </p:txBody>
      </p:sp>
      <p:sp>
        <p:nvSpPr>
          <p:cNvPr id="5" name="4 - Θέση αριθμού διαφάνειας"/>
          <p:cNvSpPr>
            <a:spLocks noGrp="1"/>
          </p:cNvSpPr>
          <p:nvPr>
            <p:ph type="sldNum" sz="quarter" idx="12"/>
          </p:nvPr>
        </p:nvSpPr>
        <p:spPr/>
        <p:txBody>
          <a:bodyPr/>
          <a:lstStyle/>
          <a:p>
            <a:fld id="{9DF41D51-ED7C-4C77-9F7D-DDDA4B421BF9}" type="slidenum">
              <a:rPr lang="el-GR" smtClean="0"/>
              <a:pPr/>
              <a:t>37</a:t>
            </a:fld>
            <a:endParaRPr lang="el-GR" dirty="0"/>
          </a:p>
        </p:txBody>
      </p:sp>
      <p:pic>
        <p:nvPicPr>
          <p:cNvPr id="6" name="5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2857488" y="6339840"/>
            <a:ext cx="785819" cy="518160"/>
          </a:xfrm>
          <a:prstGeom prst="rect">
            <a:avLst/>
          </a:prstGeom>
          <a:noFill/>
          <a:ln w="9525">
            <a:noFill/>
            <a:miter lim="800000"/>
            <a:headEnd/>
            <a:tailEnd/>
          </a:ln>
        </p:spPr>
      </p:pic>
      <p:sp>
        <p:nvSpPr>
          <p:cNvPr id="7" name="6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429520"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6715140" y="6516884"/>
            <a:ext cx="500066" cy="341116"/>
          </a:xfrm>
          <a:prstGeom prst="rect">
            <a:avLst/>
          </a:prstGeom>
        </p:spPr>
      </p:pic>
      <p:sp>
        <p:nvSpPr>
          <p:cNvPr id="4" name="3 - Ορθογώνιο">
            <a:hlinkClick r:id="rId3" action="ppaction://hlinksldjump"/>
          </p:cNvPr>
          <p:cNvSpPr/>
          <p:nvPr/>
        </p:nvSpPr>
        <p:spPr>
          <a:xfrm>
            <a:off x="1785918" y="1928802"/>
            <a:ext cx="5455340" cy="584775"/>
          </a:xfrm>
          <a:prstGeom prst="rect">
            <a:avLst/>
          </a:prstGeom>
        </p:spPr>
        <p:txBody>
          <a:bodyPr wrap="none">
            <a:spAutoFit/>
          </a:bodyPr>
          <a:lstStyle/>
          <a:p>
            <a:r>
              <a:rPr lang="en-US" sz="3200" b="1" dirty="0" smtClean="0">
                <a:latin typeface="Comic Sans MS" pitchFamily="66" charset="0"/>
              </a:rPr>
              <a:t>hard working = </a:t>
            </a:r>
            <a:r>
              <a:rPr lang="en-US" sz="3200" b="1" dirty="0" smtClean="0">
                <a:solidFill>
                  <a:srgbClr val="0070C0"/>
                </a:solidFill>
                <a:latin typeface="Comic Sans MS" pitchFamily="66" charset="0"/>
              </a:rPr>
              <a:t>industrious</a:t>
            </a:r>
            <a:endParaRPr lang="el-GR" sz="3200" b="1" dirty="0">
              <a:solidFill>
                <a:srgbClr val="0070C0"/>
              </a:solidFill>
              <a:latin typeface="Comic Sans MS" pitchFamily="66" charset="0"/>
            </a:endParaRPr>
          </a:p>
        </p:txBody>
      </p:sp>
      <p:sp>
        <p:nvSpPr>
          <p:cNvPr id="5" name="4 - Θέση αριθμού διαφάνειας"/>
          <p:cNvSpPr>
            <a:spLocks noGrp="1"/>
          </p:cNvSpPr>
          <p:nvPr>
            <p:ph type="sldNum" sz="quarter" idx="12"/>
          </p:nvPr>
        </p:nvSpPr>
        <p:spPr/>
        <p:txBody>
          <a:bodyPr/>
          <a:lstStyle/>
          <a:p>
            <a:fld id="{9DF41D51-ED7C-4C77-9F7D-DDDA4B421BF9}" type="slidenum">
              <a:rPr lang="el-GR" smtClean="0"/>
              <a:pPr/>
              <a:t>38</a:t>
            </a:fld>
            <a:endParaRPr lang="el-GR" dirty="0"/>
          </a:p>
        </p:txBody>
      </p:sp>
      <p:pic>
        <p:nvPicPr>
          <p:cNvPr id="6" name="5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2857488" y="6339840"/>
            <a:ext cx="785819" cy="518160"/>
          </a:xfrm>
          <a:prstGeom prst="rect">
            <a:avLst/>
          </a:prstGeom>
          <a:noFill/>
          <a:ln w="9525">
            <a:noFill/>
            <a:miter lim="800000"/>
            <a:headEnd/>
            <a:tailEnd/>
          </a:ln>
        </p:spPr>
      </p:pic>
      <p:sp>
        <p:nvSpPr>
          <p:cNvPr id="7" name="6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6215074" y="6339840"/>
            <a:ext cx="714380" cy="518160"/>
          </a:xfrm>
          <a:prstGeom prst="rect">
            <a:avLst/>
          </a:prstGeom>
          <a:noFill/>
          <a:ln w="9525">
            <a:noFill/>
            <a:miter lim="800000"/>
            <a:headEnd/>
            <a:tailEnd/>
          </a:ln>
        </p:spPr>
      </p:pic>
      <p:sp>
        <p:nvSpPr>
          <p:cNvPr id="3077" name="Rectangle 5"/>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chemeClr val="tx1"/>
                </a:solidFill>
                <a:effectLst/>
                <a:latin typeface="Arial" pitchFamily="34" charset="0"/>
                <a:cs typeface="Arial" pitchFamily="34" charset="0"/>
              </a:rPr>
              <a:t/>
            </a:r>
            <a:br>
              <a:rPr kumimoji="0" lang="el-GR" sz="1800" b="0" i="0" u="none" strike="noStrike" cap="none" normalizeH="0" baseline="0" dirty="0" smtClean="0">
                <a:ln>
                  <a:noFill/>
                </a:ln>
                <a:solidFill>
                  <a:schemeClr val="tx1"/>
                </a:solidFill>
                <a:effectLst/>
                <a:latin typeface="Arial" pitchFamily="34" charset="0"/>
                <a:cs typeface="Arial" pitchFamily="34" charset="0"/>
              </a:rPr>
            </a:b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78" name="Rectangle 6"/>
          <p:cNvSpPr>
            <a:spLocks noChangeArrowheads="1"/>
          </p:cNvSpPr>
          <p:nvPr/>
        </p:nvSpPr>
        <p:spPr bwMode="auto">
          <a:xfrm>
            <a:off x="0" y="2041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126"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dirty="0"/>
          </a:p>
        </p:txBody>
      </p:sp>
      <p:sp>
        <p:nvSpPr>
          <p:cNvPr id="5128" name="Rectangle 8"/>
          <p:cNvSpPr>
            <a:spLocks noChangeArrowheads="1"/>
          </p:cNvSpPr>
          <p:nvPr/>
        </p:nvSpPr>
        <p:spPr bwMode="auto">
          <a:xfrm>
            <a:off x="0" y="914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r>
            <a:br>
              <a:rPr kumimoji="0" lang="el-GR" sz="11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b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10 - Ορθογώνιο">
            <a:hlinkClick r:id="rId4" action="ppaction://hlinksldjump"/>
          </p:cNvPr>
          <p:cNvSpPr/>
          <p:nvPr/>
        </p:nvSpPr>
        <p:spPr>
          <a:xfrm>
            <a:off x="357158" y="785794"/>
            <a:ext cx="8429685" cy="667170"/>
          </a:xfrm>
          <a:prstGeom prst="rect">
            <a:avLst/>
          </a:prstGeom>
        </p:spPr>
        <p:txBody>
          <a:bodyPr wrap="square">
            <a:spAutoFit/>
          </a:bodyPr>
          <a:lstStyle/>
          <a:p>
            <a:pPr>
              <a:lnSpc>
                <a:spcPct val="150000"/>
              </a:lnSpc>
            </a:pPr>
            <a:r>
              <a:rPr lang="en-US" sz="2800" b="1" dirty="0" smtClean="0">
                <a:latin typeface="Comic Sans MS" pitchFamily="66" charset="0"/>
              </a:rPr>
              <a:t> </a:t>
            </a:r>
            <a:endParaRPr lang="el-GR" sz="2800" dirty="0">
              <a:solidFill>
                <a:srgbClr val="0070C0"/>
              </a:solidFill>
              <a:latin typeface="Comic Sans MS" pitchFamily="66" charset="0"/>
            </a:endParaRPr>
          </a:p>
        </p:txBody>
      </p:sp>
      <p:sp>
        <p:nvSpPr>
          <p:cNvPr id="1026" name="WordArt 2"/>
          <p:cNvSpPr>
            <a:spLocks noChangeArrowheads="1" noChangeShapeType="1" noTextEdit="1"/>
          </p:cNvSpPr>
          <p:nvPr/>
        </p:nvSpPr>
        <p:spPr bwMode="auto">
          <a:xfrm>
            <a:off x="1357290" y="1857364"/>
            <a:ext cx="6000792" cy="2928958"/>
          </a:xfrm>
          <a:prstGeom prst="rect">
            <a:avLst/>
          </a:prstGeom>
        </p:spPr>
        <p:txBody>
          <a:bodyPr wrap="none" fromWordArt="1">
            <a:prstTxWarp prst="textWave1">
              <a:avLst>
                <a:gd name="adj1" fmla="val 13005"/>
                <a:gd name="adj2" fmla="val 0"/>
              </a:avLst>
            </a:prstTxWarp>
          </a:bodyPr>
          <a:lstStyle/>
          <a:p>
            <a:pPr algn="ctr" rtl="0"/>
            <a:r>
              <a:rPr lang="en-US" sz="3600" kern="10" spc="0" dirty="0" smtClean="0">
                <a:ln w="9525">
                  <a:noFill/>
                  <a:round/>
                  <a:headEnd/>
                  <a:tailEnd/>
                </a:ln>
                <a:solidFill>
                  <a:schemeClr val="accent1">
                    <a:lumMod val="75000"/>
                  </a:schemeClr>
                </a:solidFill>
                <a:effectLst>
                  <a:outerShdw dist="53882" dir="2700000" algn="ctr" rotWithShape="0">
                    <a:srgbClr val="C0C0C0">
                      <a:alpha val="80000"/>
                    </a:srgbClr>
                  </a:outerShdw>
                </a:effectLst>
                <a:latin typeface="Times New Roman"/>
                <a:cs typeface="Times New Roman"/>
              </a:rPr>
              <a:t>Thank You</a:t>
            </a:r>
            <a:endParaRPr lang="el-GR" sz="3600" kern="10" spc="0" dirty="0">
              <a:ln w="9525">
                <a:noFill/>
                <a:round/>
                <a:headEnd/>
                <a:tailEnd/>
              </a:ln>
              <a:solidFill>
                <a:schemeClr val="accent1">
                  <a:lumMod val="75000"/>
                </a:schemeClr>
              </a:solidFill>
              <a:effectLst>
                <a:outerShdw dist="53882" dir="2700000" algn="ctr" rotWithShape="0">
                  <a:srgbClr val="C0C0C0">
                    <a:alpha val="80000"/>
                  </a:srgbClr>
                </a:outerShdw>
              </a:effectLst>
              <a:latin typeface="Times New Roman"/>
              <a:cs typeface="Times New Roman"/>
            </a:endParaRPr>
          </a:p>
        </p:txBody>
      </p:sp>
      <p:sp>
        <p:nvSpPr>
          <p:cNvPr id="13" name="12 - Θέση αριθμού διαφάνειας"/>
          <p:cNvSpPr>
            <a:spLocks noGrp="1"/>
          </p:cNvSpPr>
          <p:nvPr>
            <p:ph type="sldNum" sz="quarter" idx="12"/>
          </p:nvPr>
        </p:nvSpPr>
        <p:spPr/>
        <p:txBody>
          <a:bodyPr/>
          <a:lstStyle/>
          <a:p>
            <a:fld id="{B2E4468D-51FC-4501-99AB-3F52B294474A}" type="slidenum">
              <a:rPr lang="el-GR" smtClean="0"/>
              <a:pPr/>
              <a:t>39</a:t>
            </a:fld>
            <a:endParaRPr lang="el-GR" dirty="0"/>
          </a:p>
        </p:txBody>
      </p:sp>
      <p:sp>
        <p:nvSpPr>
          <p:cNvPr id="14" name="13 - Ορθογώνιο">
            <a:hlinkClick r:id="rId5" action="ppaction://hlinksldjump"/>
          </p:cNvPr>
          <p:cNvSpPr/>
          <p:nvPr/>
        </p:nvSpPr>
        <p:spPr>
          <a:xfrm>
            <a:off x="7358082" y="5572140"/>
            <a:ext cx="1386726" cy="400110"/>
          </a:xfrm>
          <a:prstGeom prst="rect">
            <a:avLst/>
          </a:prstGeom>
        </p:spPr>
        <p:txBody>
          <a:bodyPr wrap="none">
            <a:spAutoFit/>
          </a:bodyPr>
          <a:lstStyle/>
          <a:p>
            <a:r>
              <a:rPr lang="en-US" sz="2000" b="1" dirty="0" smtClean="0">
                <a:solidFill>
                  <a:schemeClr val="accent5">
                    <a:lumMod val="75000"/>
                  </a:schemeClr>
                </a:solidFill>
              </a:rPr>
              <a:t>Back to top</a:t>
            </a:r>
            <a:endParaRPr lang="el-GR" sz="2000" b="1" dirty="0">
              <a:solidFill>
                <a:schemeClr val="accent5">
                  <a:lumMod val="75000"/>
                </a:schemeClr>
              </a:solidFill>
            </a:endParaRPr>
          </a:p>
        </p:txBody>
      </p:sp>
      <p:sp>
        <p:nvSpPr>
          <p:cNvPr id="12" name="11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428564" y="214290"/>
            <a:ext cx="8715436" cy="5078313"/>
          </a:xfrm>
          <a:prstGeom prst="rect">
            <a:avLst/>
          </a:prstGeom>
          <a:ln>
            <a:noFill/>
          </a:ln>
          <a:scene3d>
            <a:camera prst="orthographicFront"/>
            <a:lightRig rig="threePt" dir="t"/>
          </a:scene3d>
          <a:sp3d>
            <a:bevelT prst="relaxedInset"/>
          </a:sp3d>
        </p:spPr>
        <p:txBody>
          <a:bodyPr wrap="square">
            <a:spAutoFit/>
          </a:bodyPr>
          <a:lstStyle/>
          <a:p>
            <a:pPr algn="ctr">
              <a:lnSpc>
                <a:spcPct val="150000"/>
              </a:lnSpc>
            </a:pPr>
            <a:r>
              <a:rPr lang="el-GR" sz="2400" b="1" dirty="0" smtClean="0">
                <a:solidFill>
                  <a:srgbClr val="0070C0"/>
                </a:solidFill>
                <a:latin typeface="Comic Sans MS" pitchFamily="66" charset="0"/>
              </a:rPr>
              <a:t>ΣΧΗΜΑΤΙΣΜΟΣ  </a:t>
            </a:r>
            <a:endParaRPr lang="en-US" sz="2400" b="1" dirty="0" smtClean="0">
              <a:solidFill>
                <a:srgbClr val="0070C0"/>
              </a:solidFill>
              <a:latin typeface="Comic Sans MS" pitchFamily="66" charset="0"/>
            </a:endParaRPr>
          </a:p>
          <a:p>
            <a:pPr algn="just">
              <a:lnSpc>
                <a:spcPct val="150000"/>
              </a:lnSpc>
            </a:pPr>
            <a:r>
              <a:rPr lang="en-US" sz="2400" dirty="0" smtClean="0">
                <a:latin typeface="Comic Sans MS" pitchFamily="66" charset="0"/>
              </a:rPr>
              <a:t>H </a:t>
            </a:r>
            <a:r>
              <a:rPr lang="el-GR" sz="2400" dirty="0" smtClean="0">
                <a:latin typeface="Comic Sans MS" pitchFamily="66" charset="0"/>
              </a:rPr>
              <a:t>κατάφαση των ομαλών ρημάτων σχηματίζεται με την προσθήκη της   κατάληξης </a:t>
            </a:r>
            <a:r>
              <a:rPr lang="el-GR" sz="2400" b="1" dirty="0" smtClean="0">
                <a:solidFill>
                  <a:srgbClr val="0070C0"/>
                </a:solidFill>
                <a:latin typeface="Comic Sans MS" pitchFamily="66" charset="0"/>
              </a:rPr>
              <a:t>-</a:t>
            </a:r>
            <a:r>
              <a:rPr lang="en-US" sz="2400" b="1" dirty="0" err="1" smtClean="0">
                <a:solidFill>
                  <a:srgbClr val="0070C0"/>
                </a:solidFill>
                <a:latin typeface="Comic Sans MS" pitchFamily="66" charset="0"/>
              </a:rPr>
              <a:t>ed</a:t>
            </a:r>
            <a:r>
              <a:rPr lang="en-US" sz="2400" b="1" dirty="0" smtClean="0">
                <a:solidFill>
                  <a:srgbClr val="0070C0"/>
                </a:solidFill>
                <a:latin typeface="Comic Sans MS" pitchFamily="66" charset="0"/>
              </a:rPr>
              <a:t> </a:t>
            </a:r>
            <a:r>
              <a:rPr lang="el-GR" sz="2400" dirty="0" smtClean="0">
                <a:latin typeface="Comic Sans MS" pitchFamily="66" charset="0"/>
              </a:rPr>
              <a:t>στο κύριο ρήμα. </a:t>
            </a:r>
            <a:r>
              <a:rPr lang="en-US" sz="2400" dirty="0" smtClean="0">
                <a:latin typeface="Comic Sans MS" pitchFamily="66" charset="0"/>
              </a:rPr>
              <a:t>H </a:t>
            </a:r>
            <a:r>
              <a:rPr lang="el-GR" sz="2400" dirty="0" smtClean="0">
                <a:latin typeface="Comic Sans MS" pitchFamily="66" charset="0"/>
              </a:rPr>
              <a:t>κατάφαση των ανωμάλων ρημάτων   είναι μία λέξη την οποία μαθαίνουμε.  </a:t>
            </a:r>
            <a:endParaRPr lang="en-US" sz="2400" dirty="0" smtClean="0">
              <a:latin typeface="Comic Sans MS" pitchFamily="66" charset="0"/>
            </a:endParaRPr>
          </a:p>
          <a:p>
            <a:pPr algn="ctr">
              <a:lnSpc>
                <a:spcPct val="150000"/>
              </a:lnSpc>
            </a:pPr>
            <a:r>
              <a:rPr lang="en-US" sz="2400" dirty="0" smtClean="0">
                <a:latin typeface="Comic Sans MS" pitchFamily="66" charset="0"/>
              </a:rPr>
              <a:t>work – work</a:t>
            </a:r>
            <a:r>
              <a:rPr lang="en-US" sz="2400" b="1" dirty="0" smtClean="0">
                <a:solidFill>
                  <a:srgbClr val="0070C0"/>
                </a:solidFill>
                <a:latin typeface="Comic Sans MS" pitchFamily="66" charset="0"/>
              </a:rPr>
              <a:t>ed </a:t>
            </a:r>
            <a:r>
              <a:rPr lang="en-US" sz="2400" dirty="0" smtClean="0">
                <a:latin typeface="Comic Sans MS" pitchFamily="66" charset="0"/>
              </a:rPr>
              <a:t>   drive – </a:t>
            </a:r>
            <a:r>
              <a:rPr lang="en-US" sz="2400" b="1" dirty="0" smtClean="0">
                <a:solidFill>
                  <a:srgbClr val="0070C0"/>
                </a:solidFill>
                <a:latin typeface="Comic Sans MS" pitchFamily="66" charset="0"/>
              </a:rPr>
              <a:t>drove </a:t>
            </a:r>
          </a:p>
          <a:p>
            <a:pPr algn="ctr">
              <a:lnSpc>
                <a:spcPct val="150000"/>
              </a:lnSpc>
            </a:pPr>
            <a:r>
              <a:rPr lang="en-US" sz="2400" dirty="0" smtClean="0">
                <a:latin typeface="Comic Sans MS" pitchFamily="66" charset="0"/>
              </a:rPr>
              <a:t>play – play</a:t>
            </a:r>
            <a:r>
              <a:rPr lang="en-US" sz="2400" b="1" dirty="0" smtClean="0">
                <a:solidFill>
                  <a:srgbClr val="0070C0"/>
                </a:solidFill>
                <a:latin typeface="Comic Sans MS" pitchFamily="66" charset="0"/>
              </a:rPr>
              <a:t>ed</a:t>
            </a:r>
            <a:r>
              <a:rPr lang="en-US" sz="2400" dirty="0" smtClean="0">
                <a:latin typeface="Comic Sans MS" pitchFamily="66" charset="0"/>
              </a:rPr>
              <a:t>       buy – </a:t>
            </a:r>
            <a:r>
              <a:rPr lang="en-US" sz="2400" b="1" dirty="0" smtClean="0">
                <a:solidFill>
                  <a:srgbClr val="0070C0"/>
                </a:solidFill>
                <a:latin typeface="Comic Sans MS" pitchFamily="66" charset="0"/>
              </a:rPr>
              <a:t>bought</a:t>
            </a:r>
          </a:p>
          <a:p>
            <a:pPr algn="just">
              <a:lnSpc>
                <a:spcPct val="150000"/>
              </a:lnSpc>
            </a:pPr>
            <a:r>
              <a:rPr lang="el-GR" sz="2400" b="1" dirty="0" smtClean="0">
                <a:solidFill>
                  <a:srgbClr val="0070C0"/>
                </a:solidFill>
                <a:latin typeface="Comic Sans MS" pitchFamily="66" charset="0"/>
              </a:rPr>
              <a:t>ΑΛΛΑ  </a:t>
            </a:r>
            <a:endParaRPr lang="en-US" sz="2400" b="1" dirty="0" smtClean="0">
              <a:solidFill>
                <a:srgbClr val="0070C0"/>
              </a:solidFill>
              <a:latin typeface="Comic Sans MS" pitchFamily="66" charset="0"/>
            </a:endParaRPr>
          </a:p>
          <a:p>
            <a:pPr algn="just">
              <a:lnSpc>
                <a:spcPct val="150000"/>
              </a:lnSpc>
            </a:pPr>
            <a:r>
              <a:rPr lang="en-US" sz="2400" dirty="0" smtClean="0">
                <a:latin typeface="Comic Sans MS" pitchFamily="66" charset="0"/>
              </a:rPr>
              <a:t>a. </a:t>
            </a:r>
            <a:r>
              <a:rPr lang="el-GR" sz="2400" dirty="0" smtClean="0">
                <a:latin typeface="Comic Sans MS" pitchFamily="66" charset="0"/>
              </a:rPr>
              <a:t>όταν το ρήμα τελειώνει σε </a:t>
            </a:r>
            <a:r>
              <a:rPr lang="el-GR" sz="2400" b="1" dirty="0" smtClean="0">
                <a:solidFill>
                  <a:srgbClr val="0070C0"/>
                </a:solidFill>
                <a:latin typeface="Comic Sans MS" pitchFamily="66" charset="0"/>
              </a:rPr>
              <a:t>-</a:t>
            </a:r>
            <a:r>
              <a:rPr lang="en-US" sz="2400" b="1" dirty="0" smtClean="0">
                <a:solidFill>
                  <a:srgbClr val="0070C0"/>
                </a:solidFill>
                <a:latin typeface="Comic Sans MS" pitchFamily="66" charset="0"/>
              </a:rPr>
              <a:t>e</a:t>
            </a:r>
            <a:r>
              <a:rPr lang="en-US" sz="2400" dirty="0" smtClean="0">
                <a:latin typeface="Comic Sans MS" pitchFamily="66" charset="0"/>
              </a:rPr>
              <a:t> </a:t>
            </a:r>
            <a:r>
              <a:rPr lang="el-GR" sz="2400" dirty="0" smtClean="0">
                <a:latin typeface="Comic Sans MS" pitchFamily="66" charset="0"/>
              </a:rPr>
              <a:t>προσθέτουμε μόνο </a:t>
            </a:r>
            <a:r>
              <a:rPr lang="el-GR" sz="2400" b="1" dirty="0" smtClean="0">
                <a:solidFill>
                  <a:srgbClr val="0070C0"/>
                </a:solidFill>
                <a:latin typeface="Comic Sans MS" pitchFamily="66" charset="0"/>
              </a:rPr>
              <a:t>-</a:t>
            </a:r>
            <a:r>
              <a:rPr lang="en-US" sz="2400" b="1" dirty="0" smtClean="0">
                <a:solidFill>
                  <a:srgbClr val="0070C0"/>
                </a:solidFill>
                <a:latin typeface="Comic Sans MS" pitchFamily="66" charset="0"/>
              </a:rPr>
              <a:t>d</a:t>
            </a:r>
            <a:r>
              <a:rPr lang="en-US" sz="2400" dirty="0" smtClean="0">
                <a:latin typeface="Comic Sans MS" pitchFamily="66" charset="0"/>
              </a:rPr>
              <a:t>.  </a:t>
            </a:r>
          </a:p>
          <a:p>
            <a:pPr algn="ctr">
              <a:lnSpc>
                <a:spcPct val="150000"/>
              </a:lnSpc>
            </a:pPr>
            <a:r>
              <a:rPr lang="en-US" sz="2400" dirty="0" smtClean="0">
                <a:latin typeface="Comic Sans MS" pitchFamily="66" charset="0"/>
              </a:rPr>
              <a:t>lik</a:t>
            </a:r>
            <a:r>
              <a:rPr lang="en-US" sz="2400" b="1" dirty="0" smtClean="0">
                <a:solidFill>
                  <a:srgbClr val="0070C0"/>
                </a:solidFill>
                <a:latin typeface="Comic Sans MS" pitchFamily="66" charset="0"/>
              </a:rPr>
              <a:t>e</a:t>
            </a:r>
            <a:r>
              <a:rPr lang="en-US" sz="2400" dirty="0" smtClean="0">
                <a:latin typeface="Comic Sans MS" pitchFamily="66" charset="0"/>
              </a:rPr>
              <a:t> – like</a:t>
            </a:r>
            <a:r>
              <a:rPr lang="en-US" sz="2400" b="1" dirty="0" smtClean="0">
                <a:solidFill>
                  <a:srgbClr val="0070C0"/>
                </a:solidFill>
                <a:latin typeface="Comic Sans MS" pitchFamily="66" charset="0"/>
              </a:rPr>
              <a:t>d</a:t>
            </a:r>
            <a:r>
              <a:rPr lang="en-US" sz="2400" dirty="0" smtClean="0">
                <a:latin typeface="Comic Sans MS" pitchFamily="66" charset="0"/>
              </a:rPr>
              <a:t> clos</a:t>
            </a:r>
            <a:r>
              <a:rPr lang="en-US" sz="2400" b="1" dirty="0" smtClean="0">
                <a:solidFill>
                  <a:srgbClr val="0070C0"/>
                </a:solidFill>
                <a:latin typeface="Comic Sans MS" pitchFamily="66" charset="0"/>
              </a:rPr>
              <a:t>e</a:t>
            </a:r>
            <a:r>
              <a:rPr lang="en-US" sz="2400" dirty="0" smtClean="0">
                <a:latin typeface="Comic Sans MS" pitchFamily="66" charset="0"/>
              </a:rPr>
              <a:t> – close</a:t>
            </a:r>
            <a:r>
              <a:rPr lang="en-US" sz="2400" b="1" dirty="0" smtClean="0">
                <a:solidFill>
                  <a:srgbClr val="0070C0"/>
                </a:solidFill>
                <a:latin typeface="Comic Sans MS" pitchFamily="66" charset="0"/>
              </a:rPr>
              <a:t>d</a:t>
            </a:r>
            <a:r>
              <a:rPr lang="en-US" sz="2400" dirty="0" smtClean="0">
                <a:latin typeface="Comic Sans MS" pitchFamily="66" charset="0"/>
              </a:rPr>
              <a:t> lov</a:t>
            </a:r>
            <a:r>
              <a:rPr lang="en-US" sz="2400" b="1" dirty="0" smtClean="0">
                <a:solidFill>
                  <a:srgbClr val="0070C0"/>
                </a:solidFill>
                <a:latin typeface="Comic Sans MS" pitchFamily="66" charset="0"/>
              </a:rPr>
              <a:t>e</a:t>
            </a:r>
            <a:r>
              <a:rPr lang="en-US" sz="2400" dirty="0" smtClean="0">
                <a:latin typeface="Comic Sans MS" pitchFamily="66" charset="0"/>
              </a:rPr>
              <a:t> – love</a:t>
            </a:r>
            <a:r>
              <a:rPr lang="en-US" sz="2400" b="1" dirty="0" smtClean="0">
                <a:solidFill>
                  <a:srgbClr val="0070C0"/>
                </a:solidFill>
                <a:latin typeface="Comic Sans MS" pitchFamily="66" charset="0"/>
              </a:rPr>
              <a:t>d</a:t>
            </a:r>
            <a:r>
              <a:rPr lang="en-US" sz="2400" dirty="0" smtClean="0">
                <a:latin typeface="Comic Sans MS" pitchFamily="66" charset="0"/>
              </a:rPr>
              <a:t> phon</a:t>
            </a:r>
            <a:r>
              <a:rPr lang="en-US" sz="2400" b="1" dirty="0" smtClean="0">
                <a:solidFill>
                  <a:srgbClr val="0070C0"/>
                </a:solidFill>
                <a:latin typeface="Comic Sans MS" pitchFamily="66" charset="0"/>
              </a:rPr>
              <a:t>e</a:t>
            </a:r>
            <a:r>
              <a:rPr lang="en-US" sz="2400" dirty="0" smtClean="0">
                <a:latin typeface="Comic Sans MS" pitchFamily="66" charset="0"/>
              </a:rPr>
              <a:t> – phone</a:t>
            </a:r>
            <a:r>
              <a:rPr lang="en-US" sz="2400" b="1" dirty="0" smtClean="0">
                <a:solidFill>
                  <a:srgbClr val="0070C0"/>
                </a:solidFill>
                <a:latin typeface="Comic Sans MS" pitchFamily="66" charset="0"/>
              </a:rPr>
              <a:t>d </a:t>
            </a:r>
            <a:endParaRPr lang="el-GR" sz="2400" b="1" dirty="0">
              <a:solidFill>
                <a:srgbClr val="0070C0"/>
              </a:solidFill>
              <a:latin typeface="Comic Sans MS" pitchFamily="66" charset="0"/>
            </a:endParaRPr>
          </a:p>
        </p:txBody>
      </p:sp>
      <p:pic>
        <p:nvPicPr>
          <p:cNvPr id="7" name="6 - Εικόνα" descr="or1.jpg">
            <a:hlinkClick r:id="" action="ppaction://hlinkshowjump?jump=nextslide"/>
          </p:cNvPr>
          <p:cNvPicPr>
            <a:picLocks noChangeAspect="1"/>
          </p:cNvPicPr>
          <p:nvPr/>
        </p:nvPicPr>
        <p:blipFill>
          <a:blip r:embed="rId3" cstate="print"/>
          <a:stretch>
            <a:fillRect/>
          </a:stretch>
        </p:blipFill>
        <p:spPr>
          <a:xfrm flipH="1">
            <a:off x="7858148" y="6516884"/>
            <a:ext cx="500066" cy="341116"/>
          </a:xfrm>
          <a:prstGeom prst="rect">
            <a:avLst/>
          </a:prstGeom>
        </p:spPr>
      </p:pic>
      <p:pic>
        <p:nvPicPr>
          <p:cNvPr id="8" name="7 - Εικόνα" descr="or1.jpg">
            <a:hlinkClick r:id="" action="ppaction://hlinkshowjump?jump=previousslide"/>
          </p:cNvPr>
          <p:cNvPicPr>
            <a:picLocks noChangeAspect="1"/>
          </p:cNvPicPr>
          <p:nvPr/>
        </p:nvPicPr>
        <p:blipFill>
          <a:blip r:embed="rId3" cstate="print"/>
          <a:stretch>
            <a:fillRect/>
          </a:stretch>
        </p:blipFill>
        <p:spPr>
          <a:xfrm>
            <a:off x="7286644" y="6516884"/>
            <a:ext cx="500066" cy="341116"/>
          </a:xfrm>
          <a:prstGeom prst="rect">
            <a:avLst/>
          </a:prstGeom>
        </p:spPr>
      </p:pic>
      <p:sp>
        <p:nvSpPr>
          <p:cNvPr id="10" name="9 - Θέση αριθμού διαφάνειας"/>
          <p:cNvSpPr>
            <a:spLocks noGrp="1"/>
          </p:cNvSpPr>
          <p:nvPr>
            <p:ph type="sldNum" sz="quarter" idx="12"/>
          </p:nvPr>
        </p:nvSpPr>
        <p:spPr/>
        <p:txBody>
          <a:bodyPr/>
          <a:lstStyle/>
          <a:p>
            <a:fld id="{9DF41D51-ED7C-4C77-9F7D-DDDA4B421BF9}" type="slidenum">
              <a:rPr lang="el-GR" smtClean="0"/>
              <a:pPr/>
              <a:t>4</a:t>
            </a:fld>
            <a:endParaRPr lang="el-GR" dirty="0"/>
          </a:p>
        </p:txBody>
      </p:sp>
      <p:pic>
        <p:nvPicPr>
          <p:cNvPr id="11" name="10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6072198" y="6339840"/>
            <a:ext cx="857256" cy="518160"/>
          </a:xfrm>
          <a:prstGeom prst="rect">
            <a:avLst/>
          </a:prstGeom>
          <a:noFill/>
          <a:ln w="9525">
            <a:noFill/>
            <a:miter lim="800000"/>
            <a:headEnd/>
            <a:tailEnd/>
          </a:ln>
        </p:spPr>
      </p:pic>
      <p:sp>
        <p:nvSpPr>
          <p:cNvPr id="9" name="8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3" cstate="print"/>
          <a:stretch>
            <a:fillRect/>
          </a:stretch>
        </p:blipFill>
        <p:spPr>
          <a:xfrm flipH="1">
            <a:off x="7786710"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3" cstate="print"/>
          <a:stretch>
            <a:fillRect/>
          </a:stretch>
        </p:blipFill>
        <p:spPr>
          <a:xfrm>
            <a:off x="7072330" y="6516884"/>
            <a:ext cx="500066" cy="341116"/>
          </a:xfrm>
          <a:prstGeom prst="rect">
            <a:avLst/>
          </a:prstGeom>
        </p:spPr>
      </p:pic>
      <p:sp>
        <p:nvSpPr>
          <p:cNvPr id="4" name="3 - Ορθογώνιο"/>
          <p:cNvSpPr/>
          <p:nvPr/>
        </p:nvSpPr>
        <p:spPr>
          <a:xfrm>
            <a:off x="500034" y="857232"/>
            <a:ext cx="8072494" cy="5632311"/>
          </a:xfrm>
          <a:prstGeom prst="rect">
            <a:avLst/>
          </a:prstGeom>
        </p:spPr>
        <p:txBody>
          <a:bodyPr wrap="square">
            <a:spAutoFit/>
          </a:bodyPr>
          <a:lstStyle/>
          <a:p>
            <a:pPr algn="just">
              <a:lnSpc>
                <a:spcPct val="150000"/>
              </a:lnSpc>
            </a:pPr>
            <a:r>
              <a:rPr lang="el-GR" sz="2400" dirty="0" smtClean="0">
                <a:latin typeface="Comic Sans MS" pitchFamily="66" charset="0"/>
              </a:rPr>
              <a:t>β. όταν το ρήμα τελειώνει σε </a:t>
            </a:r>
            <a:r>
              <a:rPr lang="el-GR" sz="2400" b="1" dirty="0" smtClean="0">
                <a:solidFill>
                  <a:srgbClr val="0070C0"/>
                </a:solidFill>
                <a:latin typeface="Comic Sans MS" pitchFamily="66" charset="0"/>
              </a:rPr>
              <a:t>σύμφωνο+y</a:t>
            </a:r>
            <a:r>
              <a:rPr lang="el-GR" sz="2400" dirty="0" smtClean="0">
                <a:latin typeface="Comic Sans MS" pitchFamily="66" charset="0"/>
              </a:rPr>
              <a:t>  φεύγει το y και προσθέτουμε   </a:t>
            </a:r>
            <a:r>
              <a:rPr lang="el-GR" sz="2400" b="1" dirty="0" smtClean="0">
                <a:solidFill>
                  <a:srgbClr val="0070C0"/>
                </a:solidFill>
                <a:latin typeface="Comic Sans MS" pitchFamily="66" charset="0"/>
              </a:rPr>
              <a:t>-ied</a:t>
            </a:r>
            <a:r>
              <a:rPr lang="el-GR" sz="2400" dirty="0" smtClean="0">
                <a:latin typeface="Comic Sans MS" pitchFamily="66" charset="0"/>
              </a:rPr>
              <a:t>.  </a:t>
            </a:r>
            <a:endParaRPr lang="en-US" sz="2400" dirty="0" smtClean="0">
              <a:latin typeface="Comic Sans MS" pitchFamily="66" charset="0"/>
            </a:endParaRPr>
          </a:p>
          <a:p>
            <a:pPr algn="ctr">
              <a:lnSpc>
                <a:spcPct val="150000"/>
              </a:lnSpc>
            </a:pPr>
            <a:r>
              <a:rPr lang="el-GR" sz="2400" dirty="0" smtClean="0">
                <a:latin typeface="Comic Sans MS" pitchFamily="66" charset="0"/>
              </a:rPr>
              <a:t> study – stud</a:t>
            </a:r>
            <a:r>
              <a:rPr lang="el-GR" sz="2400" b="1" dirty="0" smtClean="0">
                <a:solidFill>
                  <a:srgbClr val="0070C0"/>
                </a:solidFill>
                <a:latin typeface="Comic Sans MS" pitchFamily="66" charset="0"/>
              </a:rPr>
              <a:t>ied</a:t>
            </a:r>
            <a:r>
              <a:rPr lang="el-GR" sz="2400" dirty="0" smtClean="0">
                <a:latin typeface="Comic Sans MS" pitchFamily="66" charset="0"/>
              </a:rPr>
              <a:t> </a:t>
            </a:r>
            <a:r>
              <a:rPr lang="en-US" sz="2400" dirty="0" smtClean="0">
                <a:latin typeface="Comic Sans MS" pitchFamily="66" charset="0"/>
              </a:rPr>
              <a:t>    </a:t>
            </a:r>
            <a:r>
              <a:rPr lang="el-GR" sz="2400" dirty="0" smtClean="0">
                <a:latin typeface="Comic Sans MS" pitchFamily="66" charset="0"/>
              </a:rPr>
              <a:t>try – tr</a:t>
            </a:r>
            <a:r>
              <a:rPr lang="el-GR" sz="2400" b="1" dirty="0" smtClean="0">
                <a:solidFill>
                  <a:srgbClr val="0070C0"/>
                </a:solidFill>
                <a:latin typeface="Comic Sans MS" pitchFamily="66" charset="0"/>
              </a:rPr>
              <a:t>ied </a:t>
            </a:r>
            <a:r>
              <a:rPr lang="el-GR" sz="2400" dirty="0" smtClean="0">
                <a:latin typeface="Comic Sans MS" pitchFamily="66" charset="0"/>
              </a:rPr>
              <a:t> </a:t>
            </a:r>
            <a:endParaRPr lang="en-US" sz="2400" dirty="0" smtClean="0">
              <a:latin typeface="Comic Sans MS" pitchFamily="66" charset="0"/>
            </a:endParaRPr>
          </a:p>
          <a:p>
            <a:pPr algn="just">
              <a:lnSpc>
                <a:spcPct val="150000"/>
              </a:lnSpc>
            </a:pPr>
            <a:r>
              <a:rPr lang="el-GR" sz="2400" dirty="0" smtClean="0">
                <a:latin typeface="Comic Sans MS" pitchFamily="66" charset="0"/>
              </a:rPr>
              <a:t>γ. όταν το ρήμα τελειώνει σε σύμφωνο και πριν υπάρχει  μόνο ένα   φωνήεν που τονίζεται, το τελικό σύμφωνο διπλασιάζεται: </a:t>
            </a:r>
            <a:endParaRPr lang="en-US" sz="2400" dirty="0" smtClean="0">
              <a:latin typeface="Comic Sans MS" pitchFamily="66" charset="0"/>
            </a:endParaRPr>
          </a:p>
          <a:p>
            <a:pPr algn="ctr">
              <a:lnSpc>
                <a:spcPct val="150000"/>
              </a:lnSpc>
            </a:pPr>
            <a:r>
              <a:rPr lang="el-GR" sz="2400" dirty="0" smtClean="0">
                <a:latin typeface="Comic Sans MS" pitchFamily="66" charset="0"/>
              </a:rPr>
              <a:t> stop – stop</a:t>
            </a:r>
            <a:r>
              <a:rPr lang="el-GR" sz="2400" b="1" dirty="0" smtClean="0">
                <a:solidFill>
                  <a:srgbClr val="0070C0"/>
                </a:solidFill>
                <a:latin typeface="Comic Sans MS" pitchFamily="66" charset="0"/>
              </a:rPr>
              <a:t>ped</a:t>
            </a:r>
            <a:r>
              <a:rPr lang="el-GR" sz="2400" dirty="0" smtClean="0">
                <a:latin typeface="Comic Sans MS" pitchFamily="66" charset="0"/>
              </a:rPr>
              <a:t> </a:t>
            </a:r>
            <a:r>
              <a:rPr lang="en-US" sz="2400" dirty="0" smtClean="0">
                <a:latin typeface="Comic Sans MS" pitchFamily="66" charset="0"/>
              </a:rPr>
              <a:t>    </a:t>
            </a:r>
            <a:r>
              <a:rPr lang="el-GR" sz="2400" dirty="0" smtClean="0">
                <a:latin typeface="Comic Sans MS" pitchFamily="66" charset="0"/>
              </a:rPr>
              <a:t>prefer – prefer</a:t>
            </a:r>
            <a:r>
              <a:rPr lang="el-GR" sz="2400" b="1" dirty="0" smtClean="0">
                <a:solidFill>
                  <a:srgbClr val="0070C0"/>
                </a:solidFill>
                <a:latin typeface="Comic Sans MS" pitchFamily="66" charset="0"/>
              </a:rPr>
              <a:t>red </a:t>
            </a:r>
            <a:endParaRPr lang="en-US" sz="2400" b="1" dirty="0" smtClean="0">
              <a:solidFill>
                <a:srgbClr val="0070C0"/>
              </a:solidFill>
              <a:latin typeface="Comic Sans MS" pitchFamily="66" charset="0"/>
            </a:endParaRPr>
          </a:p>
          <a:p>
            <a:pPr algn="just">
              <a:lnSpc>
                <a:spcPct val="150000"/>
              </a:lnSpc>
            </a:pPr>
            <a:r>
              <a:rPr lang="el-GR" sz="2400" dirty="0" smtClean="0">
                <a:latin typeface="Comic Sans MS" pitchFamily="66" charset="0"/>
              </a:rPr>
              <a:t>δ. όταν το ρήμα τελειώνει σε </a:t>
            </a:r>
            <a:r>
              <a:rPr lang="el-GR" sz="2400" b="1" dirty="0" smtClean="0">
                <a:solidFill>
                  <a:srgbClr val="0070C0"/>
                </a:solidFill>
                <a:latin typeface="Comic Sans MS" pitchFamily="66" charset="0"/>
              </a:rPr>
              <a:t>-l</a:t>
            </a:r>
            <a:r>
              <a:rPr lang="el-GR" sz="2400" dirty="0" smtClean="0">
                <a:latin typeface="Comic Sans MS" pitchFamily="66" charset="0"/>
              </a:rPr>
              <a:t>  το </a:t>
            </a:r>
            <a:r>
              <a:rPr lang="el-GR" sz="2400" b="1" dirty="0" smtClean="0">
                <a:solidFill>
                  <a:srgbClr val="0070C0"/>
                </a:solidFill>
                <a:latin typeface="Comic Sans MS" pitchFamily="66" charset="0"/>
              </a:rPr>
              <a:t>-l</a:t>
            </a:r>
            <a:r>
              <a:rPr lang="el-GR" sz="2400" dirty="0" smtClean="0">
                <a:latin typeface="Comic Sans MS" pitchFamily="66" charset="0"/>
              </a:rPr>
              <a:t>  διπλασιάζεται:  </a:t>
            </a:r>
            <a:endParaRPr lang="en-US" sz="2400" dirty="0" smtClean="0">
              <a:latin typeface="Comic Sans MS" pitchFamily="66" charset="0"/>
            </a:endParaRPr>
          </a:p>
          <a:p>
            <a:pPr algn="ctr">
              <a:lnSpc>
                <a:spcPct val="150000"/>
              </a:lnSpc>
            </a:pPr>
            <a:r>
              <a:rPr lang="el-GR" sz="2400" dirty="0" smtClean="0">
                <a:latin typeface="Comic Sans MS" pitchFamily="66" charset="0"/>
              </a:rPr>
              <a:t>travel – travel</a:t>
            </a:r>
            <a:r>
              <a:rPr lang="el-GR" sz="2400" b="1" dirty="0" smtClean="0">
                <a:solidFill>
                  <a:srgbClr val="0070C0"/>
                </a:solidFill>
                <a:latin typeface="Comic Sans MS" pitchFamily="66" charset="0"/>
              </a:rPr>
              <a:t>led</a:t>
            </a:r>
          </a:p>
          <a:p>
            <a:pPr algn="just">
              <a:lnSpc>
                <a:spcPct val="150000"/>
              </a:lnSpc>
            </a:pPr>
            <a:endParaRPr lang="el-GR" sz="2400" dirty="0" smtClean="0">
              <a:latin typeface="Comic Sans MS" pitchFamily="66" charset="0"/>
            </a:endParaRPr>
          </a:p>
        </p:txBody>
      </p:sp>
      <p:sp>
        <p:nvSpPr>
          <p:cNvPr id="8" name="7 - Θέση αριθμού διαφάνειας"/>
          <p:cNvSpPr>
            <a:spLocks noGrp="1"/>
          </p:cNvSpPr>
          <p:nvPr>
            <p:ph type="sldNum" sz="quarter" idx="12"/>
          </p:nvPr>
        </p:nvSpPr>
        <p:spPr>
          <a:xfrm>
            <a:off x="6786578" y="6286520"/>
            <a:ext cx="2133600" cy="365125"/>
          </a:xfrm>
        </p:spPr>
        <p:txBody>
          <a:bodyPr/>
          <a:lstStyle/>
          <a:p>
            <a:fld id="{9DF41D51-ED7C-4C77-9F7D-DDDA4B421BF9}" type="slidenum">
              <a:rPr lang="el-GR" smtClean="0"/>
              <a:pPr/>
              <a:t>5</a:t>
            </a:fld>
            <a:endParaRPr lang="el-GR" dirty="0"/>
          </a:p>
        </p:txBody>
      </p:sp>
      <p:pic>
        <p:nvPicPr>
          <p:cNvPr id="9" name="8 - Εικόνα" descr="http://www.tradesmartu.com/blog/wp-content/uploads/2015/01/Cartoon-stop.jpeg">
            <a:hlinkClick r:id="" action="ppaction://hlinkshowjump?jump=endshow"/>
          </p:cNvPr>
          <p:cNvPicPr/>
          <p:nvPr/>
        </p:nvPicPr>
        <p:blipFill>
          <a:blip r:embed="rId4" cstate="print"/>
          <a:srcRect/>
          <a:stretch>
            <a:fillRect/>
          </a:stretch>
        </p:blipFill>
        <p:spPr bwMode="auto">
          <a:xfrm>
            <a:off x="5929322" y="6339840"/>
            <a:ext cx="785819" cy="518160"/>
          </a:xfrm>
          <a:prstGeom prst="rect">
            <a:avLst/>
          </a:prstGeom>
          <a:noFill/>
          <a:ln w="9525">
            <a:noFill/>
            <a:miter lim="800000"/>
            <a:headEnd/>
            <a:tailEnd/>
          </a:ln>
        </p:spPr>
      </p:pic>
      <p:sp>
        <p:nvSpPr>
          <p:cNvPr id="7" name="6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786710"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7143768" y="6516884"/>
            <a:ext cx="500066" cy="341116"/>
          </a:xfrm>
          <a:prstGeom prst="rect">
            <a:avLst/>
          </a:prstGeom>
        </p:spPr>
      </p:pic>
      <p:sp>
        <p:nvSpPr>
          <p:cNvPr id="4" name="3 - Ορθογώνιο"/>
          <p:cNvSpPr/>
          <p:nvPr/>
        </p:nvSpPr>
        <p:spPr>
          <a:xfrm>
            <a:off x="214282" y="214290"/>
            <a:ext cx="8643998" cy="6186309"/>
          </a:xfrm>
          <a:prstGeom prst="rect">
            <a:avLst/>
          </a:prstGeom>
        </p:spPr>
        <p:txBody>
          <a:bodyPr wrap="square">
            <a:spAutoFit/>
          </a:bodyPr>
          <a:lstStyle/>
          <a:p>
            <a:pPr algn="just">
              <a:lnSpc>
                <a:spcPct val="150000"/>
              </a:lnSpc>
            </a:pPr>
            <a:r>
              <a:rPr lang="el-GR" sz="2200" dirty="0" smtClean="0">
                <a:latin typeface="Comic Sans MS" pitchFamily="66" charset="0"/>
              </a:rPr>
              <a:t>Η ερώτηση τόσο των ομαλών όσο και των ανωμάλων ρημάτων   σχηματίζεται με τον Αόριστο του βοηθητικού ρήματος </a:t>
            </a:r>
            <a:r>
              <a:rPr lang="en-US" sz="2200" dirty="0" smtClean="0">
                <a:latin typeface="Comic Sans MS" pitchFamily="66" charset="0"/>
              </a:rPr>
              <a:t>do-</a:t>
            </a:r>
            <a:r>
              <a:rPr lang="en-US" sz="2200" b="1" dirty="0" smtClean="0">
                <a:solidFill>
                  <a:srgbClr val="0070C0"/>
                </a:solidFill>
                <a:latin typeface="Comic Sans MS" pitchFamily="66" charset="0"/>
              </a:rPr>
              <a:t>did</a:t>
            </a:r>
            <a:r>
              <a:rPr lang="en-US" sz="2200" dirty="0" smtClean="0">
                <a:latin typeface="Comic Sans MS" pitchFamily="66" charset="0"/>
              </a:rPr>
              <a:t>.    </a:t>
            </a:r>
            <a:r>
              <a:rPr lang="el-GR" sz="2200" dirty="0" smtClean="0">
                <a:latin typeface="Comic Sans MS" pitchFamily="66" charset="0"/>
              </a:rPr>
              <a:t>Στα ομαλά ρήματα αφαιρούμε την κατάληξη -</a:t>
            </a:r>
            <a:r>
              <a:rPr lang="en-US" sz="2200" dirty="0" smtClean="0">
                <a:latin typeface="Comic Sans MS" pitchFamily="66" charset="0"/>
              </a:rPr>
              <a:t>ed, </a:t>
            </a:r>
            <a:r>
              <a:rPr lang="el-GR" sz="2200" dirty="0" smtClean="0">
                <a:latin typeface="Comic Sans MS" pitchFamily="66" charset="0"/>
              </a:rPr>
              <a:t>ενώ στα ανώμαλα   επαναφέρουμε το ρήμα στην βασική του μορφή.  </a:t>
            </a:r>
            <a:endParaRPr lang="en-US" sz="2200" dirty="0" smtClean="0">
              <a:latin typeface="Comic Sans MS" pitchFamily="66" charset="0"/>
            </a:endParaRPr>
          </a:p>
          <a:p>
            <a:pPr algn="just">
              <a:lnSpc>
                <a:spcPct val="150000"/>
              </a:lnSpc>
            </a:pPr>
            <a:r>
              <a:rPr lang="en-US" sz="2200" dirty="0" smtClean="0">
                <a:latin typeface="Comic Sans MS" pitchFamily="66" charset="0"/>
              </a:rPr>
              <a:t>Work – Worked – </a:t>
            </a:r>
            <a:r>
              <a:rPr lang="en-US" sz="2200" b="1" dirty="0" smtClean="0">
                <a:solidFill>
                  <a:srgbClr val="0070C0"/>
                </a:solidFill>
                <a:latin typeface="Comic Sans MS" pitchFamily="66" charset="0"/>
              </a:rPr>
              <a:t>Did I work?   </a:t>
            </a:r>
            <a:r>
              <a:rPr lang="en-US" sz="2200" dirty="0" smtClean="0">
                <a:latin typeface="Comic Sans MS" pitchFamily="66" charset="0"/>
              </a:rPr>
              <a:t>Bring – Brought – </a:t>
            </a:r>
            <a:r>
              <a:rPr lang="en-US" sz="2200" b="1" dirty="0" smtClean="0">
                <a:solidFill>
                  <a:srgbClr val="0070C0"/>
                </a:solidFill>
                <a:latin typeface="Comic Sans MS" pitchFamily="66" charset="0"/>
              </a:rPr>
              <a:t>Did I bring?  </a:t>
            </a:r>
          </a:p>
          <a:p>
            <a:pPr algn="just">
              <a:lnSpc>
                <a:spcPct val="150000"/>
              </a:lnSpc>
            </a:pPr>
            <a:r>
              <a:rPr lang="en-US" sz="2200" dirty="0" smtClean="0">
                <a:latin typeface="Comic Sans MS" pitchFamily="66" charset="0"/>
              </a:rPr>
              <a:t>Type –   Typed   – </a:t>
            </a:r>
            <a:r>
              <a:rPr lang="en-US" sz="2200" b="1" dirty="0" smtClean="0">
                <a:solidFill>
                  <a:srgbClr val="0070C0"/>
                </a:solidFill>
                <a:latin typeface="Comic Sans MS" pitchFamily="66" charset="0"/>
              </a:rPr>
              <a:t>Did I type?    </a:t>
            </a:r>
            <a:r>
              <a:rPr lang="en-US" sz="2200" dirty="0" smtClean="0">
                <a:latin typeface="Comic Sans MS" pitchFamily="66" charset="0"/>
              </a:rPr>
              <a:t>Take – Took      – </a:t>
            </a:r>
            <a:r>
              <a:rPr lang="en-US" sz="2200" b="1" dirty="0" smtClean="0">
                <a:solidFill>
                  <a:srgbClr val="0070C0"/>
                </a:solidFill>
                <a:latin typeface="Comic Sans MS" pitchFamily="66" charset="0"/>
              </a:rPr>
              <a:t>Did I take?</a:t>
            </a:r>
            <a:endParaRPr lang="el-GR" sz="2200" b="1" dirty="0" smtClean="0">
              <a:solidFill>
                <a:srgbClr val="0070C0"/>
              </a:solidFill>
              <a:latin typeface="Comic Sans MS" pitchFamily="66" charset="0"/>
            </a:endParaRPr>
          </a:p>
          <a:p>
            <a:pPr algn="just">
              <a:lnSpc>
                <a:spcPct val="150000"/>
              </a:lnSpc>
            </a:pPr>
            <a:r>
              <a:rPr lang="en-US" sz="2200" b="1" dirty="0" smtClean="0">
                <a:solidFill>
                  <a:srgbClr val="0070C0"/>
                </a:solidFill>
                <a:latin typeface="Comic Sans MS" pitchFamily="66" charset="0"/>
              </a:rPr>
              <a:t>  </a:t>
            </a:r>
          </a:p>
          <a:p>
            <a:pPr algn="just">
              <a:lnSpc>
                <a:spcPct val="150000"/>
              </a:lnSpc>
            </a:pPr>
            <a:r>
              <a:rPr lang="el-GR" sz="2200" dirty="0" smtClean="0">
                <a:latin typeface="Comic Sans MS" pitchFamily="66" charset="0"/>
              </a:rPr>
              <a:t>Η άρνηση σχηματίζεται με το </a:t>
            </a:r>
            <a:r>
              <a:rPr lang="en-US" sz="2200" b="1" dirty="0" smtClean="0">
                <a:solidFill>
                  <a:srgbClr val="0070C0"/>
                </a:solidFill>
                <a:latin typeface="Comic Sans MS" pitchFamily="66" charset="0"/>
              </a:rPr>
              <a:t>did not / didn’t</a:t>
            </a:r>
            <a:r>
              <a:rPr lang="en-US" sz="2200" dirty="0" smtClean="0">
                <a:latin typeface="Comic Sans MS" pitchFamily="66" charset="0"/>
              </a:rPr>
              <a:t>, </a:t>
            </a:r>
            <a:r>
              <a:rPr lang="el-GR" sz="2200" dirty="0" smtClean="0">
                <a:latin typeface="Comic Sans MS" pitchFamily="66" charset="0"/>
              </a:rPr>
              <a:t>την αφαίρεση της   κατάληξης -</a:t>
            </a:r>
            <a:r>
              <a:rPr lang="en-US" sz="2200" dirty="0" smtClean="0">
                <a:latin typeface="Comic Sans MS" pitchFamily="66" charset="0"/>
              </a:rPr>
              <a:t>ed </a:t>
            </a:r>
            <a:r>
              <a:rPr lang="el-GR" sz="2200" dirty="0" smtClean="0">
                <a:latin typeface="Comic Sans MS" pitchFamily="66" charset="0"/>
              </a:rPr>
              <a:t>των ομαλών  ρημάτων  και την επαναφορά των   ανωμάλων ρημάτων στην βασική τους μορφή.  </a:t>
            </a:r>
            <a:endParaRPr lang="en-US" sz="2200" dirty="0" smtClean="0">
              <a:latin typeface="Comic Sans MS" pitchFamily="66" charset="0"/>
            </a:endParaRPr>
          </a:p>
          <a:p>
            <a:pPr algn="just">
              <a:lnSpc>
                <a:spcPct val="150000"/>
              </a:lnSpc>
            </a:pPr>
            <a:r>
              <a:rPr lang="en-US" sz="2200" dirty="0" smtClean="0">
                <a:latin typeface="Comic Sans MS" pitchFamily="66" charset="0"/>
              </a:rPr>
              <a:t>Worked – </a:t>
            </a:r>
            <a:r>
              <a:rPr lang="el-GR" sz="2200" b="1" dirty="0" smtClean="0">
                <a:solidFill>
                  <a:srgbClr val="0070C0"/>
                </a:solidFill>
                <a:latin typeface="Comic Sans MS" pitchFamily="66" charset="0"/>
              </a:rPr>
              <a:t>Ι </a:t>
            </a:r>
            <a:r>
              <a:rPr lang="en-US" sz="2200" b="1" dirty="0" smtClean="0">
                <a:solidFill>
                  <a:srgbClr val="0070C0"/>
                </a:solidFill>
                <a:latin typeface="Comic Sans MS" pitchFamily="66" charset="0"/>
              </a:rPr>
              <a:t>didn’t work        </a:t>
            </a:r>
            <a:r>
              <a:rPr lang="en-US" sz="2200" dirty="0" smtClean="0">
                <a:latin typeface="Comic Sans MS" pitchFamily="66" charset="0"/>
              </a:rPr>
              <a:t>Brought – </a:t>
            </a:r>
            <a:r>
              <a:rPr lang="en-US" sz="2200" b="1" dirty="0" smtClean="0">
                <a:solidFill>
                  <a:srgbClr val="0070C0"/>
                </a:solidFill>
                <a:latin typeface="Comic Sans MS" pitchFamily="66" charset="0"/>
              </a:rPr>
              <a:t>I didn’t bring  </a:t>
            </a:r>
          </a:p>
          <a:p>
            <a:pPr algn="just">
              <a:lnSpc>
                <a:spcPct val="150000"/>
              </a:lnSpc>
            </a:pPr>
            <a:r>
              <a:rPr lang="en-US" sz="2200" dirty="0" smtClean="0">
                <a:latin typeface="Comic Sans MS" pitchFamily="66" charset="0"/>
              </a:rPr>
              <a:t>Typed   –  </a:t>
            </a:r>
            <a:r>
              <a:rPr lang="en-US" sz="2200" b="1" dirty="0" smtClean="0">
                <a:solidFill>
                  <a:srgbClr val="0070C0"/>
                </a:solidFill>
                <a:latin typeface="Comic Sans MS" pitchFamily="66" charset="0"/>
              </a:rPr>
              <a:t>I didn’t type        </a:t>
            </a:r>
            <a:r>
              <a:rPr lang="en-US" sz="2200" dirty="0" smtClean="0">
                <a:latin typeface="Comic Sans MS" pitchFamily="66" charset="0"/>
              </a:rPr>
              <a:t>Took    –   </a:t>
            </a:r>
            <a:r>
              <a:rPr lang="en-US" sz="2200" b="1" dirty="0" smtClean="0">
                <a:solidFill>
                  <a:srgbClr val="0070C0"/>
                </a:solidFill>
                <a:latin typeface="Comic Sans MS" pitchFamily="66" charset="0"/>
              </a:rPr>
              <a:t>I didn’t take</a:t>
            </a:r>
            <a:endParaRPr lang="el-GR" sz="2200" b="1" dirty="0">
              <a:solidFill>
                <a:srgbClr val="0070C0"/>
              </a:solidFill>
              <a:latin typeface="Comic Sans MS" pitchFamily="66" charset="0"/>
            </a:endParaRPr>
          </a:p>
        </p:txBody>
      </p:sp>
      <p:sp>
        <p:nvSpPr>
          <p:cNvPr id="7" name="6 - Θέση αριθμού διαφάνειας"/>
          <p:cNvSpPr>
            <a:spLocks noGrp="1"/>
          </p:cNvSpPr>
          <p:nvPr>
            <p:ph type="sldNum" sz="quarter" idx="12"/>
          </p:nvPr>
        </p:nvSpPr>
        <p:spPr/>
        <p:txBody>
          <a:bodyPr/>
          <a:lstStyle/>
          <a:p>
            <a:fld id="{9DF41D51-ED7C-4C77-9F7D-DDDA4B421BF9}" type="slidenum">
              <a:rPr lang="el-GR" smtClean="0"/>
              <a:pPr/>
              <a:t>6</a:t>
            </a:fld>
            <a:endParaRPr lang="el-GR" dirty="0"/>
          </a:p>
        </p:txBody>
      </p:sp>
      <p:pic>
        <p:nvPicPr>
          <p:cNvPr id="8" name="7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786446" y="6339840"/>
            <a:ext cx="785819" cy="518160"/>
          </a:xfrm>
          <a:prstGeom prst="rect">
            <a:avLst/>
          </a:prstGeom>
          <a:noFill/>
          <a:ln w="9525">
            <a:noFill/>
            <a:miter lim="800000"/>
            <a:headEnd/>
            <a:tailEnd/>
          </a:ln>
        </p:spPr>
      </p:pic>
      <p:sp>
        <p:nvSpPr>
          <p:cNvPr id="9" name="8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929586"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7215206" y="6516884"/>
            <a:ext cx="500066" cy="341116"/>
          </a:xfrm>
          <a:prstGeom prst="rect">
            <a:avLst/>
          </a:prstGeom>
        </p:spPr>
      </p:pic>
      <p:graphicFrame>
        <p:nvGraphicFramePr>
          <p:cNvPr id="4" name="3 - Πίνακας"/>
          <p:cNvGraphicFramePr>
            <a:graphicFrameLocks noGrp="1"/>
          </p:cNvGraphicFramePr>
          <p:nvPr/>
        </p:nvGraphicFramePr>
        <p:xfrm>
          <a:off x="214282" y="1214418"/>
          <a:ext cx="8929718" cy="4337592"/>
        </p:xfrm>
        <a:graphic>
          <a:graphicData uri="http://schemas.openxmlformats.org/drawingml/2006/table">
            <a:tbl>
              <a:tblPr/>
              <a:tblGrid>
                <a:gridCol w="2191822"/>
                <a:gridCol w="2262403"/>
                <a:gridCol w="2337814"/>
                <a:gridCol w="2137679"/>
              </a:tblGrid>
              <a:tr h="410754">
                <a:tc>
                  <a:txBody>
                    <a:bodyPr/>
                    <a:lstStyle/>
                    <a:p>
                      <a:pPr algn="ctr">
                        <a:lnSpc>
                          <a:spcPct val="150000"/>
                        </a:lnSpc>
                        <a:spcAft>
                          <a:spcPts val="0"/>
                        </a:spcAft>
                      </a:pPr>
                      <a:r>
                        <a:rPr lang="en-US" sz="2400" b="1" dirty="0">
                          <a:solidFill>
                            <a:schemeClr val="bg1"/>
                          </a:solidFill>
                          <a:effectLst>
                            <a:glow rad="63500">
                              <a:schemeClr val="accent1">
                                <a:satMod val="175000"/>
                                <a:alpha val="40000"/>
                              </a:schemeClr>
                            </a:glow>
                          </a:effectLst>
                          <a:latin typeface="Comic Sans MS"/>
                          <a:ea typeface="Times New Roman"/>
                          <a:cs typeface="Times New Roman"/>
                        </a:rPr>
                        <a:t>Affirmative</a:t>
                      </a:r>
                      <a:endParaRPr lang="el-GR" sz="2400" dirty="0">
                        <a:solidFill>
                          <a:schemeClr val="bg1"/>
                        </a:solidFill>
                        <a:effectLst>
                          <a:glow rad="63500">
                            <a:schemeClr val="accent1">
                              <a:satMod val="175000"/>
                              <a:alpha val="40000"/>
                            </a:schemeClr>
                          </a:glow>
                        </a:effectLst>
                        <a:latin typeface="Times New Roman"/>
                        <a:ea typeface="Times New Roman"/>
                        <a:cs typeface="Times New Roman"/>
                      </a:endParaRPr>
                    </a:p>
                  </a:txBody>
                  <a:tcPr marL="67945" marR="67945"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solidFill>
                      <a:srgbClr val="0070C0"/>
                    </a:solidFill>
                  </a:tcPr>
                </a:tc>
                <a:tc>
                  <a:txBody>
                    <a:bodyPr/>
                    <a:lstStyle/>
                    <a:p>
                      <a:pPr algn="ctr">
                        <a:lnSpc>
                          <a:spcPct val="150000"/>
                        </a:lnSpc>
                        <a:spcAft>
                          <a:spcPts val="0"/>
                        </a:spcAft>
                      </a:pPr>
                      <a:r>
                        <a:rPr lang="en-US" sz="2400" b="1" dirty="0">
                          <a:solidFill>
                            <a:schemeClr val="bg1"/>
                          </a:solidFill>
                          <a:latin typeface="Comic Sans MS"/>
                          <a:ea typeface="Times New Roman"/>
                          <a:cs typeface="Times New Roman"/>
                        </a:rPr>
                        <a:t>Interrogative</a:t>
                      </a:r>
                      <a:endParaRPr lang="el-GR" sz="2400" dirty="0">
                        <a:solidFill>
                          <a:schemeClr val="bg1"/>
                        </a:solidFill>
                        <a:latin typeface="Times New Roman"/>
                        <a:ea typeface="Times New Roman"/>
                        <a:cs typeface="Times New Roman"/>
                      </a:endParaRPr>
                    </a:p>
                  </a:txBody>
                  <a:tcPr marL="67945" marR="67945" marT="0" marB="0">
                    <a:lnL>
                      <a:noFill/>
                    </a:lnL>
                    <a:lnR>
                      <a:noFill/>
                    </a:lnR>
                    <a:lnT w="12700" cap="flat" cmpd="sng" algn="ctr">
                      <a:noFill/>
                      <a:prstDash val="solid"/>
                      <a:round/>
                      <a:headEnd type="none" w="med" len="med"/>
                      <a:tailEnd type="none" w="med" len="med"/>
                    </a:lnT>
                    <a:lnB>
                      <a:noFill/>
                    </a:lnB>
                    <a:solidFill>
                      <a:srgbClr val="0070C0"/>
                    </a:solidFill>
                  </a:tcPr>
                </a:tc>
                <a:tc gridSpan="2">
                  <a:txBody>
                    <a:bodyPr/>
                    <a:lstStyle/>
                    <a:p>
                      <a:pPr algn="ctr">
                        <a:lnSpc>
                          <a:spcPct val="150000"/>
                        </a:lnSpc>
                        <a:spcAft>
                          <a:spcPts val="0"/>
                        </a:spcAft>
                      </a:pPr>
                      <a:r>
                        <a:rPr lang="en-US" sz="2400" b="1" dirty="0">
                          <a:solidFill>
                            <a:schemeClr val="bg1"/>
                          </a:solidFill>
                          <a:latin typeface="Comic Sans MS"/>
                          <a:ea typeface="Times New Roman"/>
                          <a:cs typeface="Times New Roman"/>
                        </a:rPr>
                        <a:t>Negative</a:t>
                      </a:r>
                      <a:endParaRPr lang="el-GR" sz="2400" dirty="0">
                        <a:solidFill>
                          <a:schemeClr val="bg1"/>
                        </a:solidFill>
                        <a:latin typeface="Times New Roman"/>
                        <a:ea typeface="Times New Roman"/>
                        <a:cs typeface="Times New Roman"/>
                      </a:endParaRPr>
                    </a:p>
                  </a:txBody>
                  <a:tcPr marL="67945" marR="67945"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solidFill>
                      <a:srgbClr val="0070C0"/>
                    </a:solidFill>
                  </a:tcPr>
                </a:tc>
                <a:tc hMerge="1">
                  <a:txBody>
                    <a:bodyPr/>
                    <a:lstStyle/>
                    <a:p>
                      <a:endParaRPr lang="el-GR"/>
                    </a:p>
                  </a:txBody>
                  <a:tcPr/>
                </a:tc>
              </a:tr>
              <a:tr h="446621">
                <a:tc>
                  <a:txBody>
                    <a:bodyPr/>
                    <a:lstStyle/>
                    <a:p>
                      <a:pPr>
                        <a:lnSpc>
                          <a:spcPct val="150000"/>
                        </a:lnSpc>
                        <a:spcAft>
                          <a:spcPts val="0"/>
                        </a:spcAft>
                      </a:pPr>
                      <a:endParaRPr lang="el-GR" sz="1700" dirty="0">
                        <a:solidFill>
                          <a:srgbClr val="0070C0"/>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endParaRPr lang="el-GR" sz="1700" dirty="0">
                        <a:solidFill>
                          <a:srgbClr val="0070C0"/>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2200" b="1" kern="1200" dirty="0">
                          <a:solidFill>
                            <a:srgbClr val="0070C0"/>
                          </a:solidFill>
                          <a:latin typeface="Comic Sans MS" pitchFamily="66" charset="0"/>
                          <a:ea typeface="+mn-ea"/>
                          <a:cs typeface="+mn-cs"/>
                        </a:rPr>
                        <a:t>Long Form</a:t>
                      </a:r>
                      <a:endParaRPr lang="el-GR" sz="2200" b="1" kern="1200" dirty="0">
                        <a:solidFill>
                          <a:srgbClr val="0070C0"/>
                        </a:solidFill>
                        <a:latin typeface="Comic Sans MS" pitchFamily="66" charset="0"/>
                        <a:ea typeface="+mn-ea"/>
                        <a:cs typeface="+mn-cs"/>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2200" b="1" kern="1200" dirty="0">
                          <a:solidFill>
                            <a:srgbClr val="0070C0"/>
                          </a:solidFill>
                          <a:latin typeface="Comic Sans MS" pitchFamily="66" charset="0"/>
                          <a:ea typeface="+mn-ea"/>
                          <a:cs typeface="+mn-cs"/>
                        </a:rPr>
                        <a:t>Short Form</a:t>
                      </a:r>
                      <a:endParaRPr lang="el-GR" sz="2200" b="1" kern="1200" dirty="0">
                        <a:solidFill>
                          <a:srgbClr val="0070C0"/>
                        </a:solidFill>
                        <a:latin typeface="Comic Sans MS" pitchFamily="66" charset="0"/>
                        <a:ea typeface="+mn-ea"/>
                        <a:cs typeface="+mn-cs"/>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r>
              <a:tr h="410754">
                <a:tc>
                  <a:txBody>
                    <a:bodyPr/>
                    <a:lstStyle/>
                    <a:p>
                      <a:pPr>
                        <a:lnSpc>
                          <a:spcPct val="150000"/>
                        </a:lnSpc>
                        <a:spcAft>
                          <a:spcPts val="0"/>
                        </a:spcAft>
                      </a:pPr>
                      <a:r>
                        <a:rPr lang="en-US" sz="1700" dirty="0">
                          <a:solidFill>
                            <a:schemeClr val="tx1"/>
                          </a:solidFill>
                          <a:latin typeface="Comic Sans MS"/>
                          <a:ea typeface="Times New Roman"/>
                          <a:cs typeface="Times New Roman"/>
                        </a:rPr>
                        <a:t>I looked/went</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1700" dirty="0">
                          <a:solidFill>
                            <a:schemeClr val="tx1"/>
                          </a:solidFill>
                          <a:latin typeface="Comic Sans MS"/>
                          <a:ea typeface="Times New Roman"/>
                          <a:cs typeface="Times New Roman"/>
                        </a:rPr>
                        <a:t>Did I look?/go?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1700" dirty="0">
                          <a:solidFill>
                            <a:schemeClr val="tx1"/>
                          </a:solidFill>
                          <a:latin typeface="Comic Sans MS"/>
                          <a:ea typeface="Times New Roman"/>
                          <a:cs typeface="Times New Roman"/>
                        </a:rPr>
                        <a:t>I did not look/go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1700" dirty="0">
                          <a:solidFill>
                            <a:schemeClr val="tx1"/>
                          </a:solidFill>
                          <a:latin typeface="Comic Sans MS"/>
                          <a:ea typeface="Times New Roman"/>
                          <a:cs typeface="Times New Roman"/>
                        </a:rPr>
                        <a:t>I didn’t look/go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r>
              <a:tr h="410754">
                <a:tc>
                  <a:txBody>
                    <a:bodyPr/>
                    <a:lstStyle/>
                    <a:p>
                      <a:pPr>
                        <a:lnSpc>
                          <a:spcPct val="150000"/>
                        </a:lnSpc>
                        <a:spcAft>
                          <a:spcPts val="0"/>
                        </a:spcAft>
                      </a:pPr>
                      <a:r>
                        <a:rPr lang="en-US" sz="1700" dirty="0">
                          <a:solidFill>
                            <a:schemeClr val="tx1"/>
                          </a:solidFill>
                          <a:latin typeface="Comic Sans MS"/>
                          <a:ea typeface="Times New Roman"/>
                          <a:cs typeface="Times New Roman"/>
                        </a:rPr>
                        <a:t>You looked/went</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1700" dirty="0">
                          <a:solidFill>
                            <a:schemeClr val="tx1"/>
                          </a:solidFill>
                          <a:latin typeface="Comic Sans MS"/>
                          <a:ea typeface="Times New Roman"/>
                          <a:cs typeface="Times New Roman"/>
                        </a:rPr>
                        <a:t>Did you look?/go?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1700" dirty="0">
                          <a:solidFill>
                            <a:schemeClr val="tx1"/>
                          </a:solidFill>
                          <a:latin typeface="Comic Sans MS"/>
                          <a:ea typeface="Times New Roman"/>
                          <a:cs typeface="Times New Roman"/>
                        </a:rPr>
                        <a:t>You did not look/go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1700" dirty="0">
                          <a:solidFill>
                            <a:schemeClr val="tx1"/>
                          </a:solidFill>
                          <a:latin typeface="Comic Sans MS"/>
                          <a:ea typeface="Times New Roman"/>
                          <a:cs typeface="Times New Roman"/>
                        </a:rPr>
                        <a:t>You didn’t look/go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r>
              <a:tr h="410754">
                <a:tc>
                  <a:txBody>
                    <a:bodyPr/>
                    <a:lstStyle/>
                    <a:p>
                      <a:pPr>
                        <a:lnSpc>
                          <a:spcPct val="150000"/>
                        </a:lnSpc>
                        <a:spcAft>
                          <a:spcPts val="0"/>
                        </a:spcAft>
                      </a:pPr>
                      <a:r>
                        <a:rPr lang="en-US" sz="1700" dirty="0">
                          <a:solidFill>
                            <a:schemeClr val="tx1"/>
                          </a:solidFill>
                          <a:latin typeface="Comic Sans MS"/>
                          <a:ea typeface="Times New Roman"/>
                          <a:cs typeface="Times New Roman"/>
                        </a:rPr>
                        <a:t>He looked/went</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1700" dirty="0">
                          <a:solidFill>
                            <a:schemeClr val="tx1"/>
                          </a:solidFill>
                          <a:latin typeface="Comic Sans MS"/>
                          <a:ea typeface="Times New Roman"/>
                          <a:cs typeface="Times New Roman"/>
                        </a:rPr>
                        <a:t>Did he look?/go?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1700" dirty="0">
                          <a:solidFill>
                            <a:schemeClr val="tx1"/>
                          </a:solidFill>
                          <a:latin typeface="Comic Sans MS"/>
                          <a:ea typeface="Times New Roman"/>
                          <a:cs typeface="Times New Roman"/>
                        </a:rPr>
                        <a:t>He did not look/go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1700" dirty="0" smtClean="0">
                          <a:solidFill>
                            <a:schemeClr val="tx1"/>
                          </a:solidFill>
                          <a:latin typeface="Comic Sans MS"/>
                          <a:ea typeface="Times New Roman"/>
                          <a:cs typeface="Times New Roman"/>
                        </a:rPr>
                        <a:t>He </a:t>
                      </a:r>
                      <a:r>
                        <a:rPr lang="en-US" sz="1700" dirty="0">
                          <a:solidFill>
                            <a:schemeClr val="tx1"/>
                          </a:solidFill>
                          <a:latin typeface="Comic Sans MS"/>
                          <a:ea typeface="Times New Roman"/>
                          <a:cs typeface="Times New Roman"/>
                        </a:rPr>
                        <a:t>didn’t look/go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r>
              <a:tr h="410754">
                <a:tc>
                  <a:txBody>
                    <a:bodyPr/>
                    <a:lstStyle/>
                    <a:p>
                      <a:pPr>
                        <a:lnSpc>
                          <a:spcPct val="150000"/>
                        </a:lnSpc>
                        <a:spcAft>
                          <a:spcPts val="0"/>
                        </a:spcAft>
                      </a:pPr>
                      <a:r>
                        <a:rPr lang="en-US" sz="1700" dirty="0">
                          <a:solidFill>
                            <a:schemeClr val="tx1"/>
                          </a:solidFill>
                          <a:latin typeface="Comic Sans MS"/>
                          <a:ea typeface="Times New Roman"/>
                          <a:cs typeface="Times New Roman"/>
                        </a:rPr>
                        <a:t>She looked/went</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1700" dirty="0">
                          <a:solidFill>
                            <a:schemeClr val="tx1"/>
                          </a:solidFill>
                          <a:latin typeface="Comic Sans MS"/>
                          <a:ea typeface="Times New Roman"/>
                          <a:cs typeface="Times New Roman"/>
                        </a:rPr>
                        <a:t>Did she look?/go?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1700" dirty="0">
                          <a:solidFill>
                            <a:schemeClr val="tx1"/>
                          </a:solidFill>
                          <a:latin typeface="Comic Sans MS"/>
                          <a:ea typeface="Times New Roman"/>
                          <a:cs typeface="Times New Roman"/>
                        </a:rPr>
                        <a:t>She did not look/go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1700" dirty="0" smtClean="0">
                          <a:solidFill>
                            <a:schemeClr val="tx1"/>
                          </a:solidFill>
                          <a:latin typeface="Comic Sans MS"/>
                          <a:ea typeface="Times New Roman"/>
                          <a:cs typeface="Times New Roman"/>
                        </a:rPr>
                        <a:t>She </a:t>
                      </a:r>
                      <a:r>
                        <a:rPr lang="en-US" sz="1700" dirty="0">
                          <a:solidFill>
                            <a:schemeClr val="tx1"/>
                          </a:solidFill>
                          <a:latin typeface="Comic Sans MS"/>
                          <a:ea typeface="Times New Roman"/>
                          <a:cs typeface="Times New Roman"/>
                        </a:rPr>
                        <a:t>didn’t look/go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r>
              <a:tr h="410754">
                <a:tc>
                  <a:txBody>
                    <a:bodyPr/>
                    <a:lstStyle/>
                    <a:p>
                      <a:pPr>
                        <a:lnSpc>
                          <a:spcPct val="150000"/>
                        </a:lnSpc>
                        <a:spcAft>
                          <a:spcPts val="0"/>
                        </a:spcAft>
                      </a:pPr>
                      <a:r>
                        <a:rPr lang="en-US" sz="1700" dirty="0">
                          <a:solidFill>
                            <a:schemeClr val="tx1"/>
                          </a:solidFill>
                          <a:latin typeface="Comic Sans MS"/>
                          <a:ea typeface="Times New Roman"/>
                          <a:cs typeface="Times New Roman"/>
                        </a:rPr>
                        <a:t>It looked/went</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1700" dirty="0">
                          <a:solidFill>
                            <a:schemeClr val="tx1"/>
                          </a:solidFill>
                          <a:latin typeface="Comic Sans MS"/>
                          <a:ea typeface="Times New Roman"/>
                          <a:cs typeface="Times New Roman"/>
                        </a:rPr>
                        <a:t>Did it look? / 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1700" dirty="0">
                          <a:solidFill>
                            <a:schemeClr val="tx1"/>
                          </a:solidFill>
                          <a:latin typeface="Comic Sans MS"/>
                          <a:ea typeface="Times New Roman"/>
                          <a:cs typeface="Times New Roman"/>
                        </a:rPr>
                        <a:t>It did not look/go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1700" dirty="0">
                          <a:solidFill>
                            <a:schemeClr val="tx1"/>
                          </a:solidFill>
                          <a:latin typeface="Comic Sans MS"/>
                          <a:ea typeface="Times New Roman"/>
                          <a:cs typeface="Times New Roman"/>
                        </a:rPr>
                        <a:t>It didn’t look/go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r>
              <a:tr h="410754">
                <a:tc>
                  <a:txBody>
                    <a:bodyPr/>
                    <a:lstStyle/>
                    <a:p>
                      <a:pPr>
                        <a:lnSpc>
                          <a:spcPct val="150000"/>
                        </a:lnSpc>
                        <a:spcAft>
                          <a:spcPts val="0"/>
                        </a:spcAft>
                      </a:pPr>
                      <a:r>
                        <a:rPr lang="en-US" sz="1700" dirty="0">
                          <a:solidFill>
                            <a:schemeClr val="tx1"/>
                          </a:solidFill>
                          <a:latin typeface="Comic Sans MS"/>
                          <a:ea typeface="Times New Roman"/>
                          <a:cs typeface="Times New Roman"/>
                        </a:rPr>
                        <a:t>We looked/went</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1700" dirty="0">
                          <a:solidFill>
                            <a:schemeClr val="tx1"/>
                          </a:solidFill>
                          <a:latin typeface="Comic Sans MS"/>
                          <a:ea typeface="Times New Roman"/>
                          <a:cs typeface="Times New Roman"/>
                        </a:rPr>
                        <a:t>Did we look? / 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1700" dirty="0">
                          <a:solidFill>
                            <a:schemeClr val="tx1"/>
                          </a:solidFill>
                          <a:latin typeface="Comic Sans MS"/>
                          <a:ea typeface="Times New Roman"/>
                          <a:cs typeface="Times New Roman"/>
                        </a:rPr>
                        <a:t>We did not look/go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1700" dirty="0">
                          <a:solidFill>
                            <a:schemeClr val="tx1"/>
                          </a:solidFill>
                          <a:latin typeface="Comic Sans MS"/>
                          <a:ea typeface="Times New Roman"/>
                          <a:cs typeface="Times New Roman"/>
                        </a:rPr>
                        <a:t>We didn’t look/go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r>
              <a:tr h="410754">
                <a:tc>
                  <a:txBody>
                    <a:bodyPr/>
                    <a:lstStyle/>
                    <a:p>
                      <a:pPr>
                        <a:lnSpc>
                          <a:spcPct val="150000"/>
                        </a:lnSpc>
                        <a:spcAft>
                          <a:spcPts val="0"/>
                        </a:spcAft>
                      </a:pPr>
                      <a:r>
                        <a:rPr lang="en-US" sz="1700" dirty="0">
                          <a:solidFill>
                            <a:schemeClr val="tx1"/>
                          </a:solidFill>
                          <a:latin typeface="Comic Sans MS"/>
                          <a:ea typeface="Times New Roman"/>
                          <a:cs typeface="Times New Roman"/>
                        </a:rPr>
                        <a:t>You looked/went</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1700" dirty="0">
                          <a:solidFill>
                            <a:schemeClr val="tx1"/>
                          </a:solidFill>
                          <a:latin typeface="Comic Sans MS"/>
                          <a:ea typeface="Times New Roman"/>
                          <a:cs typeface="Times New Roman"/>
                        </a:rPr>
                        <a:t>Did you look?/go?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1700" dirty="0">
                          <a:solidFill>
                            <a:schemeClr val="tx1"/>
                          </a:solidFill>
                          <a:latin typeface="Comic Sans MS"/>
                          <a:ea typeface="Times New Roman"/>
                          <a:cs typeface="Times New Roman"/>
                        </a:rPr>
                        <a:t>You did not look/go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c>
                  <a:txBody>
                    <a:bodyPr/>
                    <a:lstStyle/>
                    <a:p>
                      <a:pPr>
                        <a:lnSpc>
                          <a:spcPct val="150000"/>
                        </a:lnSpc>
                        <a:spcAft>
                          <a:spcPts val="0"/>
                        </a:spcAft>
                      </a:pPr>
                      <a:r>
                        <a:rPr lang="en-US" sz="1700" dirty="0">
                          <a:solidFill>
                            <a:schemeClr val="tx1"/>
                          </a:solidFill>
                          <a:latin typeface="Comic Sans MS"/>
                          <a:ea typeface="Times New Roman"/>
                          <a:cs typeface="Times New Roman"/>
                        </a:rPr>
                        <a:t>You didn’t look/go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a:noFill/>
                    </a:lnB>
                  </a:tcPr>
                </a:tc>
              </a:tr>
              <a:tr h="410754">
                <a:tc>
                  <a:txBody>
                    <a:bodyPr/>
                    <a:lstStyle/>
                    <a:p>
                      <a:pPr>
                        <a:lnSpc>
                          <a:spcPct val="150000"/>
                        </a:lnSpc>
                        <a:spcAft>
                          <a:spcPts val="0"/>
                        </a:spcAft>
                      </a:pPr>
                      <a:r>
                        <a:rPr lang="en-US" sz="1700" dirty="0">
                          <a:solidFill>
                            <a:schemeClr val="tx1"/>
                          </a:solidFill>
                          <a:latin typeface="Comic Sans MS"/>
                          <a:ea typeface="Times New Roman"/>
                          <a:cs typeface="Times New Roman"/>
                        </a:rPr>
                        <a:t>They looked/went</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w="38100" cap="flat" cmpd="sng" algn="ctr">
                      <a:solidFill>
                        <a:srgbClr val="0070C0"/>
                      </a:solidFill>
                      <a:prstDash val="solid"/>
                      <a:round/>
                      <a:headEnd type="none" w="med" len="med"/>
                      <a:tailEnd type="none" w="med" len="med"/>
                    </a:lnB>
                  </a:tcPr>
                </a:tc>
                <a:tc>
                  <a:txBody>
                    <a:bodyPr/>
                    <a:lstStyle/>
                    <a:p>
                      <a:pPr>
                        <a:lnSpc>
                          <a:spcPct val="150000"/>
                        </a:lnSpc>
                        <a:spcAft>
                          <a:spcPts val="0"/>
                        </a:spcAft>
                      </a:pPr>
                      <a:r>
                        <a:rPr lang="en-US" sz="1700" dirty="0">
                          <a:solidFill>
                            <a:schemeClr val="tx1"/>
                          </a:solidFill>
                          <a:latin typeface="Comic Sans MS"/>
                          <a:ea typeface="Times New Roman"/>
                          <a:cs typeface="Times New Roman"/>
                        </a:rPr>
                        <a:t>Did they look?/go?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w="38100" cap="flat" cmpd="sng" algn="ctr">
                      <a:solidFill>
                        <a:srgbClr val="0070C0"/>
                      </a:solidFill>
                      <a:prstDash val="solid"/>
                      <a:round/>
                      <a:headEnd type="none" w="med" len="med"/>
                      <a:tailEnd type="none" w="med" len="med"/>
                    </a:lnB>
                  </a:tcPr>
                </a:tc>
                <a:tc>
                  <a:txBody>
                    <a:bodyPr/>
                    <a:lstStyle/>
                    <a:p>
                      <a:pPr>
                        <a:lnSpc>
                          <a:spcPct val="150000"/>
                        </a:lnSpc>
                        <a:spcAft>
                          <a:spcPts val="0"/>
                        </a:spcAft>
                      </a:pPr>
                      <a:r>
                        <a:rPr lang="en-US" sz="1700" dirty="0">
                          <a:solidFill>
                            <a:schemeClr val="tx1"/>
                          </a:solidFill>
                          <a:latin typeface="Comic Sans MS"/>
                          <a:ea typeface="Times New Roman"/>
                          <a:cs typeface="Times New Roman"/>
                        </a:rPr>
                        <a:t>They did not look/go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w="38100" cap="flat" cmpd="sng" algn="ctr">
                      <a:solidFill>
                        <a:srgbClr val="0070C0"/>
                      </a:solidFill>
                      <a:prstDash val="solid"/>
                      <a:round/>
                      <a:headEnd type="none" w="med" len="med"/>
                      <a:tailEnd type="none" w="med" len="med"/>
                    </a:lnB>
                  </a:tcPr>
                </a:tc>
                <a:tc>
                  <a:txBody>
                    <a:bodyPr/>
                    <a:lstStyle/>
                    <a:p>
                      <a:pPr>
                        <a:lnSpc>
                          <a:spcPct val="150000"/>
                        </a:lnSpc>
                        <a:spcAft>
                          <a:spcPts val="0"/>
                        </a:spcAft>
                      </a:pPr>
                      <a:r>
                        <a:rPr lang="en-US" sz="1700" dirty="0">
                          <a:solidFill>
                            <a:schemeClr val="tx1"/>
                          </a:solidFill>
                          <a:latin typeface="Comic Sans MS"/>
                          <a:ea typeface="Times New Roman"/>
                          <a:cs typeface="Times New Roman"/>
                        </a:rPr>
                        <a:t>They didn’t look/go</a:t>
                      </a:r>
                      <a:endParaRPr lang="el-GR" sz="1700" dirty="0">
                        <a:solidFill>
                          <a:schemeClr val="tx1"/>
                        </a:solidFill>
                        <a:latin typeface="Times New Roman"/>
                        <a:ea typeface="Times New Roman"/>
                        <a:cs typeface="Times New Roman"/>
                      </a:endParaRPr>
                    </a:p>
                  </a:txBody>
                  <a:tcPr marL="67945" marR="67945" marT="0" marB="0">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a:noFill/>
                    </a:lnT>
                    <a:lnB w="38100" cap="flat" cmpd="sng" algn="ctr">
                      <a:solidFill>
                        <a:srgbClr val="0070C0"/>
                      </a:solidFill>
                      <a:prstDash val="solid"/>
                      <a:round/>
                      <a:headEnd type="none" w="med" len="med"/>
                      <a:tailEnd type="none" w="med" len="med"/>
                    </a:lnB>
                  </a:tcPr>
                </a:tc>
              </a:tr>
            </a:tbl>
          </a:graphicData>
        </a:graphic>
      </p:graphicFrame>
      <p:sp>
        <p:nvSpPr>
          <p:cNvPr id="174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5 - Θέση αριθμού διαφάνειας"/>
          <p:cNvSpPr>
            <a:spLocks noGrp="1"/>
          </p:cNvSpPr>
          <p:nvPr>
            <p:ph type="sldNum" sz="quarter" idx="12"/>
          </p:nvPr>
        </p:nvSpPr>
        <p:spPr/>
        <p:txBody>
          <a:bodyPr/>
          <a:lstStyle/>
          <a:p>
            <a:fld id="{9DF41D51-ED7C-4C77-9F7D-DDDA4B421BF9}" type="slidenum">
              <a:rPr lang="el-GR" smtClean="0"/>
              <a:pPr/>
              <a:t>7</a:t>
            </a:fld>
            <a:endParaRPr lang="el-GR" dirty="0"/>
          </a:p>
        </p:txBody>
      </p:sp>
      <p:pic>
        <p:nvPicPr>
          <p:cNvPr id="7" name="6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6143636" y="6339840"/>
            <a:ext cx="785819" cy="518160"/>
          </a:xfrm>
          <a:prstGeom prst="rect">
            <a:avLst/>
          </a:prstGeom>
          <a:noFill/>
          <a:ln w="9525">
            <a:noFill/>
            <a:miter lim="800000"/>
            <a:headEnd/>
            <a:tailEnd/>
          </a:ln>
        </p:spPr>
      </p:pic>
      <p:sp>
        <p:nvSpPr>
          <p:cNvPr id="8" name="7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786710"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7143768" y="6516884"/>
            <a:ext cx="500066" cy="341116"/>
          </a:xfrm>
          <a:prstGeom prst="rect">
            <a:avLst/>
          </a:prstGeom>
        </p:spPr>
      </p:pic>
      <p:sp>
        <p:nvSpPr>
          <p:cNvPr id="4" name="3 - Ορθογώνιο"/>
          <p:cNvSpPr/>
          <p:nvPr/>
        </p:nvSpPr>
        <p:spPr>
          <a:xfrm>
            <a:off x="357158" y="1142984"/>
            <a:ext cx="8786842" cy="4524315"/>
          </a:xfrm>
          <a:prstGeom prst="rect">
            <a:avLst/>
          </a:prstGeom>
        </p:spPr>
        <p:txBody>
          <a:bodyPr wrap="square">
            <a:spAutoFit/>
          </a:bodyPr>
          <a:lstStyle/>
          <a:p>
            <a:pPr algn="just">
              <a:lnSpc>
                <a:spcPct val="150000"/>
              </a:lnSpc>
            </a:pPr>
            <a:r>
              <a:rPr lang="el-GR" sz="2400" b="1" dirty="0" smtClean="0">
                <a:solidFill>
                  <a:srgbClr val="0070C0"/>
                </a:solidFill>
                <a:latin typeface="Comic Sans MS" pitchFamily="66" charset="0"/>
              </a:rPr>
              <a:t>ΠΡΟΣΟΧΗ</a:t>
            </a:r>
          </a:p>
          <a:p>
            <a:pPr algn="just">
              <a:lnSpc>
                <a:spcPct val="150000"/>
              </a:lnSpc>
            </a:pPr>
            <a:r>
              <a:rPr lang="en-US" sz="2400" dirty="0" smtClean="0">
                <a:latin typeface="Comic Sans MS" pitchFamily="66" charset="0"/>
              </a:rPr>
              <a:t>O Simple Past </a:t>
            </a:r>
            <a:r>
              <a:rPr lang="el-GR" sz="2400" dirty="0" smtClean="0">
                <a:latin typeface="Comic Sans MS" pitchFamily="66" charset="0"/>
              </a:rPr>
              <a:t>του ρήματος </a:t>
            </a:r>
            <a:r>
              <a:rPr lang="en-US" sz="2400" b="1" dirty="0" smtClean="0">
                <a:solidFill>
                  <a:srgbClr val="0070C0"/>
                </a:solidFill>
                <a:latin typeface="Comic Sans MS" pitchFamily="66" charset="0"/>
              </a:rPr>
              <a:t>to be </a:t>
            </a:r>
            <a:r>
              <a:rPr lang="el-GR" sz="2400" dirty="0" smtClean="0">
                <a:latin typeface="Comic Sans MS" pitchFamily="66" charset="0"/>
              </a:rPr>
              <a:t>στην κατάφαση είναι </a:t>
            </a:r>
            <a:r>
              <a:rPr lang="en-US" sz="2400" b="1" dirty="0" smtClean="0">
                <a:solidFill>
                  <a:srgbClr val="0070C0"/>
                </a:solidFill>
                <a:latin typeface="Comic Sans MS" pitchFamily="66" charset="0"/>
              </a:rPr>
              <a:t>was/were</a:t>
            </a:r>
            <a:r>
              <a:rPr lang="en-US" sz="2400" dirty="0" smtClean="0">
                <a:latin typeface="Comic Sans MS" pitchFamily="66" charset="0"/>
              </a:rPr>
              <a:t>, </a:t>
            </a:r>
            <a:r>
              <a:rPr lang="el-GR" sz="2400" dirty="0" smtClean="0">
                <a:latin typeface="Comic Sans MS" pitchFamily="66" charset="0"/>
              </a:rPr>
              <a:t>όμως σχηματίζει την ερώτηση με απλή αντιστροφή και την άρνηση με   την προσθήκη του </a:t>
            </a:r>
            <a:r>
              <a:rPr lang="en-US" sz="2400" dirty="0" smtClean="0">
                <a:latin typeface="Comic Sans MS" pitchFamily="66" charset="0"/>
              </a:rPr>
              <a:t>not.  </a:t>
            </a:r>
          </a:p>
          <a:p>
            <a:pPr algn="just">
              <a:lnSpc>
                <a:spcPct val="150000"/>
              </a:lnSpc>
            </a:pPr>
            <a:r>
              <a:rPr lang="en-US" sz="2400" b="1" dirty="0" smtClean="0">
                <a:solidFill>
                  <a:srgbClr val="0070C0"/>
                </a:solidFill>
                <a:latin typeface="Comic Sans MS" pitchFamily="66" charset="0"/>
              </a:rPr>
              <a:t>Affirmative:</a:t>
            </a:r>
            <a:r>
              <a:rPr lang="en-US" sz="2400" dirty="0" smtClean="0">
                <a:latin typeface="Comic Sans MS" pitchFamily="66" charset="0"/>
              </a:rPr>
              <a:t> I was, You were, He/She/It was, We were,</a:t>
            </a:r>
          </a:p>
          <a:p>
            <a:pPr algn="just">
              <a:lnSpc>
                <a:spcPct val="150000"/>
              </a:lnSpc>
            </a:pPr>
            <a:r>
              <a:rPr lang="en-US" sz="2400" dirty="0">
                <a:latin typeface="Comic Sans MS" pitchFamily="66" charset="0"/>
              </a:rPr>
              <a:t> </a:t>
            </a:r>
            <a:r>
              <a:rPr lang="en-US" sz="2400" dirty="0" smtClean="0">
                <a:latin typeface="Comic Sans MS" pitchFamily="66" charset="0"/>
              </a:rPr>
              <a:t>                    You were,   They were  </a:t>
            </a:r>
          </a:p>
          <a:p>
            <a:pPr algn="just">
              <a:lnSpc>
                <a:spcPct val="150000"/>
              </a:lnSpc>
            </a:pPr>
            <a:r>
              <a:rPr lang="en-US" sz="2400" b="1" dirty="0" smtClean="0">
                <a:solidFill>
                  <a:srgbClr val="0070C0"/>
                </a:solidFill>
                <a:latin typeface="Comic Sans MS" pitchFamily="66" charset="0"/>
              </a:rPr>
              <a:t>Interrogative: </a:t>
            </a:r>
            <a:r>
              <a:rPr lang="en-US" sz="2400" dirty="0" smtClean="0">
                <a:latin typeface="Comic Sans MS" pitchFamily="66" charset="0"/>
              </a:rPr>
              <a:t>Was I?, Were you?, Was he/she/it? …  </a:t>
            </a:r>
            <a:r>
              <a:rPr lang="en-US" sz="2400" b="1" dirty="0" smtClean="0">
                <a:solidFill>
                  <a:srgbClr val="0070C0"/>
                </a:solidFill>
                <a:latin typeface="Comic Sans MS" pitchFamily="66" charset="0"/>
              </a:rPr>
              <a:t>Negative:</a:t>
            </a:r>
            <a:r>
              <a:rPr lang="en-US" sz="2400" dirty="0" smtClean="0">
                <a:latin typeface="Comic Sans MS" pitchFamily="66" charset="0"/>
              </a:rPr>
              <a:t> I wasn’t, You weren’t, He/she/it wasn’t …</a:t>
            </a:r>
            <a:endParaRPr lang="el-GR" sz="2400" dirty="0">
              <a:latin typeface="Comic Sans MS" pitchFamily="66" charset="0"/>
            </a:endParaRPr>
          </a:p>
        </p:txBody>
      </p:sp>
      <p:sp>
        <p:nvSpPr>
          <p:cNvPr id="7" name="6 - Θέση αριθμού διαφάνειας"/>
          <p:cNvSpPr>
            <a:spLocks noGrp="1"/>
          </p:cNvSpPr>
          <p:nvPr>
            <p:ph type="sldNum" sz="quarter" idx="12"/>
          </p:nvPr>
        </p:nvSpPr>
        <p:spPr/>
        <p:txBody>
          <a:bodyPr/>
          <a:lstStyle/>
          <a:p>
            <a:fld id="{9DF41D51-ED7C-4C77-9F7D-DDDA4B421BF9}" type="slidenum">
              <a:rPr lang="el-GR" smtClean="0"/>
              <a:pPr/>
              <a:t>8</a:t>
            </a:fld>
            <a:endParaRPr lang="el-GR" dirty="0"/>
          </a:p>
        </p:txBody>
      </p:sp>
      <p:pic>
        <p:nvPicPr>
          <p:cNvPr id="8" name="7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857884" y="6339840"/>
            <a:ext cx="785819" cy="518160"/>
          </a:xfrm>
          <a:prstGeom prst="rect">
            <a:avLst/>
          </a:prstGeom>
          <a:noFill/>
          <a:ln w="9525">
            <a:noFill/>
            <a:miter lim="800000"/>
            <a:headEnd/>
            <a:tailEnd/>
          </a:ln>
        </p:spPr>
      </p:pic>
      <p:sp>
        <p:nvSpPr>
          <p:cNvPr id="9" name="8 - Θέση υποσέλιδου"/>
          <p:cNvSpPr>
            <a:spLocks noGrp="1"/>
          </p:cNvSpPr>
          <p:nvPr>
            <p:ph type="ftr" sz="quarter" idx="11"/>
          </p:nvPr>
        </p:nvSpPr>
        <p:spPr/>
        <p:txBody>
          <a:bodyPr/>
          <a:lstStyle/>
          <a:p>
            <a:r>
              <a:rPr lang="en-US" smtClean="0"/>
              <a:t>Unit 6</a:t>
            </a:r>
            <a:endParaRPr lang="el-GR" dirty="0"/>
          </a:p>
        </p:txBody>
      </p:sp>
    </p:spTree>
  </p:cSld>
  <p:clrMapOvr>
    <a:masterClrMapping/>
  </p:clrMapOvr>
  <p:transition spd="slow"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or1.jpg">
            <a:hlinkClick r:id="" action="ppaction://hlinkshowjump?jump=nextslide"/>
          </p:cNvPr>
          <p:cNvPicPr>
            <a:picLocks noChangeAspect="1"/>
          </p:cNvPicPr>
          <p:nvPr/>
        </p:nvPicPr>
        <p:blipFill>
          <a:blip r:embed="rId2" cstate="print"/>
          <a:stretch>
            <a:fillRect/>
          </a:stretch>
        </p:blipFill>
        <p:spPr>
          <a:xfrm flipH="1">
            <a:off x="7858148" y="6516884"/>
            <a:ext cx="500066" cy="341116"/>
          </a:xfrm>
          <a:prstGeom prst="rect">
            <a:avLst/>
          </a:prstGeom>
        </p:spPr>
      </p:pic>
      <p:pic>
        <p:nvPicPr>
          <p:cNvPr id="3" name="2 - Εικόνα" descr="or1.jpg">
            <a:hlinkClick r:id="" action="ppaction://hlinkshowjump?jump=previousslide"/>
          </p:cNvPr>
          <p:cNvPicPr>
            <a:picLocks noChangeAspect="1"/>
          </p:cNvPicPr>
          <p:nvPr/>
        </p:nvPicPr>
        <p:blipFill>
          <a:blip r:embed="rId2" cstate="print"/>
          <a:stretch>
            <a:fillRect/>
          </a:stretch>
        </p:blipFill>
        <p:spPr>
          <a:xfrm>
            <a:off x="7215206" y="6516884"/>
            <a:ext cx="500066" cy="341116"/>
          </a:xfrm>
          <a:prstGeom prst="rect">
            <a:avLst/>
          </a:prstGeom>
        </p:spPr>
      </p:pic>
      <p:sp>
        <p:nvSpPr>
          <p:cNvPr id="4" name="3 - Ορθογώνιο"/>
          <p:cNvSpPr/>
          <p:nvPr/>
        </p:nvSpPr>
        <p:spPr>
          <a:xfrm>
            <a:off x="214282" y="714356"/>
            <a:ext cx="8501122" cy="5632311"/>
          </a:xfrm>
          <a:prstGeom prst="rect">
            <a:avLst/>
          </a:prstGeom>
        </p:spPr>
        <p:txBody>
          <a:bodyPr wrap="square">
            <a:spAutoFit/>
          </a:bodyPr>
          <a:lstStyle/>
          <a:p>
            <a:pPr algn="just">
              <a:lnSpc>
                <a:spcPct val="150000"/>
              </a:lnSpc>
            </a:pPr>
            <a:r>
              <a:rPr lang="el-GR" sz="2400" b="1" dirty="0" smtClean="0">
                <a:solidFill>
                  <a:srgbClr val="0070C0"/>
                </a:solidFill>
                <a:latin typeface="Comic Sans MS" pitchFamily="66" charset="0"/>
              </a:rPr>
              <a:t>ΧΡΗΣΗ</a:t>
            </a:r>
            <a:endParaRPr lang="en-US" sz="2400" b="1" dirty="0" smtClean="0">
              <a:solidFill>
                <a:srgbClr val="0070C0"/>
              </a:solidFill>
              <a:latin typeface="Comic Sans MS" pitchFamily="66" charset="0"/>
            </a:endParaRPr>
          </a:p>
          <a:p>
            <a:pPr algn="just">
              <a:lnSpc>
                <a:spcPct val="150000"/>
              </a:lnSpc>
            </a:pPr>
            <a:r>
              <a:rPr lang="el-GR" sz="2400" dirty="0" smtClean="0">
                <a:latin typeface="Comic Sans MS" pitchFamily="66" charset="0"/>
              </a:rPr>
              <a:t> Ο  </a:t>
            </a:r>
            <a:r>
              <a:rPr lang="en-US" sz="2400" dirty="0" smtClean="0">
                <a:latin typeface="Comic Sans MS" pitchFamily="66" charset="0"/>
              </a:rPr>
              <a:t>SIMPLE PAST </a:t>
            </a:r>
            <a:r>
              <a:rPr lang="el-GR" sz="2400" dirty="0" smtClean="0">
                <a:latin typeface="Comic Sans MS" pitchFamily="66" charset="0"/>
              </a:rPr>
              <a:t>χρησιμοποιείται: </a:t>
            </a:r>
            <a:endParaRPr lang="en-US" sz="2400" dirty="0" smtClean="0">
              <a:latin typeface="Comic Sans MS" pitchFamily="66" charset="0"/>
            </a:endParaRPr>
          </a:p>
          <a:p>
            <a:pPr algn="just">
              <a:lnSpc>
                <a:spcPct val="150000"/>
              </a:lnSpc>
            </a:pPr>
            <a:r>
              <a:rPr lang="el-GR" sz="2400" dirty="0" smtClean="0">
                <a:latin typeface="Comic Sans MS" pitchFamily="66" charset="0"/>
              </a:rPr>
              <a:t>α. για μια πράξη που έγινε στο παρελθόν και ξέρουμε ΠΟΤΕ.  </a:t>
            </a:r>
            <a:endParaRPr lang="en-US" sz="2400" dirty="0" smtClean="0">
              <a:latin typeface="Comic Sans MS" pitchFamily="66" charset="0"/>
            </a:endParaRPr>
          </a:p>
          <a:p>
            <a:pPr algn="ctr">
              <a:lnSpc>
                <a:spcPct val="150000"/>
              </a:lnSpc>
            </a:pPr>
            <a:r>
              <a:rPr lang="en-US" sz="2400" b="1" dirty="0" smtClean="0">
                <a:solidFill>
                  <a:srgbClr val="0070C0"/>
                </a:solidFill>
                <a:latin typeface="Comic Sans MS" pitchFamily="66" charset="0"/>
              </a:rPr>
              <a:t>The chairman came last week (WHEN? = last week)  </a:t>
            </a:r>
          </a:p>
          <a:p>
            <a:pPr algn="just">
              <a:lnSpc>
                <a:spcPct val="150000"/>
              </a:lnSpc>
            </a:pPr>
            <a:r>
              <a:rPr lang="el-GR" sz="2400" dirty="0" smtClean="0">
                <a:latin typeface="Comic Sans MS" pitchFamily="66" charset="0"/>
              </a:rPr>
              <a:t>β. για μια πράξη που γινόταν στο παρελθόν συχνά</a:t>
            </a:r>
          </a:p>
          <a:p>
            <a:pPr algn="just">
              <a:lnSpc>
                <a:spcPct val="150000"/>
              </a:lnSpc>
            </a:pPr>
            <a:r>
              <a:rPr lang="el-GR" sz="2400" dirty="0" smtClean="0">
                <a:latin typeface="Comic Sans MS" pitchFamily="66" charset="0"/>
              </a:rPr>
              <a:t>    (+ επιρρήματα   συχνότητας).  </a:t>
            </a:r>
            <a:endParaRPr lang="en-US" sz="2400" dirty="0" smtClean="0">
              <a:latin typeface="Comic Sans MS" pitchFamily="66" charset="0"/>
            </a:endParaRPr>
          </a:p>
          <a:p>
            <a:pPr algn="ctr">
              <a:lnSpc>
                <a:spcPct val="150000"/>
              </a:lnSpc>
            </a:pPr>
            <a:r>
              <a:rPr lang="en-US" sz="2400" b="1" dirty="0" smtClean="0">
                <a:solidFill>
                  <a:srgbClr val="0070C0"/>
                </a:solidFill>
                <a:latin typeface="Comic Sans MS" pitchFamily="66" charset="0"/>
              </a:rPr>
              <a:t>The manager was always late. </a:t>
            </a:r>
          </a:p>
          <a:p>
            <a:pPr algn="just">
              <a:lnSpc>
                <a:spcPct val="150000"/>
              </a:lnSpc>
            </a:pPr>
            <a:r>
              <a:rPr lang="el-GR" sz="2400" dirty="0" smtClean="0">
                <a:latin typeface="Comic Sans MS" pitchFamily="66" charset="0"/>
              </a:rPr>
              <a:t>γ. για πράξεις που διαδεχόταν η μία την άλλη.</a:t>
            </a:r>
            <a:endParaRPr lang="en-US" sz="2400" dirty="0" smtClean="0">
              <a:latin typeface="Comic Sans MS" pitchFamily="66" charset="0"/>
            </a:endParaRPr>
          </a:p>
          <a:p>
            <a:pPr algn="ctr">
              <a:lnSpc>
                <a:spcPct val="150000"/>
              </a:lnSpc>
            </a:pPr>
            <a:r>
              <a:rPr lang="el-GR" sz="2400" dirty="0" smtClean="0">
                <a:latin typeface="Comic Sans MS" pitchFamily="66" charset="0"/>
              </a:rPr>
              <a:t>  </a:t>
            </a:r>
            <a:r>
              <a:rPr lang="en-US" sz="2400" b="1" dirty="0" smtClean="0">
                <a:solidFill>
                  <a:srgbClr val="0070C0"/>
                </a:solidFill>
                <a:latin typeface="Comic Sans MS" pitchFamily="66" charset="0"/>
              </a:rPr>
              <a:t>Jane got up, brushed her teeth, washed her face and combed her hair</a:t>
            </a:r>
            <a:endParaRPr lang="en-US" sz="2400" b="1" dirty="0">
              <a:solidFill>
                <a:srgbClr val="0070C0"/>
              </a:solidFill>
              <a:latin typeface="Comic Sans MS" pitchFamily="66" charset="0"/>
            </a:endParaRPr>
          </a:p>
        </p:txBody>
      </p:sp>
      <p:sp>
        <p:nvSpPr>
          <p:cNvPr id="8" name="7 - Θέση αριθμού διαφάνειας"/>
          <p:cNvSpPr>
            <a:spLocks noGrp="1"/>
          </p:cNvSpPr>
          <p:nvPr>
            <p:ph type="sldNum" sz="quarter" idx="12"/>
          </p:nvPr>
        </p:nvSpPr>
        <p:spPr/>
        <p:txBody>
          <a:bodyPr/>
          <a:lstStyle/>
          <a:p>
            <a:fld id="{9DF41D51-ED7C-4C77-9F7D-DDDA4B421BF9}" type="slidenum">
              <a:rPr lang="el-GR" smtClean="0"/>
              <a:pPr/>
              <a:t>9</a:t>
            </a:fld>
            <a:endParaRPr lang="el-GR" dirty="0"/>
          </a:p>
        </p:txBody>
      </p:sp>
      <p:pic>
        <p:nvPicPr>
          <p:cNvPr id="9" name="8 - Εικόνα" descr="http://www.tradesmartu.com/blog/wp-content/uploads/2015/01/Cartoon-stop.jpeg">
            <a:hlinkClick r:id="" action="ppaction://hlinkshowjump?jump=endshow"/>
          </p:cNvPr>
          <p:cNvPicPr/>
          <p:nvPr/>
        </p:nvPicPr>
        <p:blipFill>
          <a:blip r:embed="rId3" cstate="print"/>
          <a:srcRect/>
          <a:stretch>
            <a:fillRect/>
          </a:stretch>
        </p:blipFill>
        <p:spPr bwMode="auto">
          <a:xfrm>
            <a:off x="5929322" y="6339840"/>
            <a:ext cx="785819" cy="518160"/>
          </a:xfrm>
          <a:prstGeom prst="rect">
            <a:avLst/>
          </a:prstGeom>
          <a:noFill/>
          <a:ln w="9525">
            <a:noFill/>
            <a:miter lim="800000"/>
            <a:headEnd/>
            <a:tailEnd/>
          </a:ln>
        </p:spPr>
      </p:pic>
      <p:sp>
        <p:nvSpPr>
          <p:cNvPr id="7" name="6 - Θέση υποσέλιδου"/>
          <p:cNvSpPr>
            <a:spLocks noGrp="1"/>
          </p:cNvSpPr>
          <p:nvPr>
            <p:ph type="ftr" sz="quarter" idx="11"/>
          </p:nvPr>
        </p:nvSpPr>
        <p:spPr>
          <a:xfrm>
            <a:off x="3071802" y="6286520"/>
            <a:ext cx="2895600" cy="365125"/>
          </a:xfrm>
        </p:spPr>
        <p:txBody>
          <a:bodyPr/>
          <a:lstStyle/>
          <a:p>
            <a:r>
              <a:rPr lang="en-US" smtClean="0"/>
              <a:t>Unit 6</a:t>
            </a:r>
            <a:endParaRPr lang="el-GR" dirty="0"/>
          </a:p>
        </p:txBody>
      </p:sp>
    </p:spTree>
  </p:cSld>
  <p:clrMapOvr>
    <a:masterClrMapping/>
  </p:clrMapOvr>
  <p:transition advClick="0"/>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717</TotalTime>
  <Words>1237</Words>
  <Application>Microsoft Office PowerPoint</Application>
  <PresentationFormat>Προβολή στην οθόνη (4:3)</PresentationFormat>
  <Paragraphs>231</Paragraphs>
  <Slides>39</Slides>
  <Notes>4</Notes>
  <HiddenSlides>0</HiddenSlides>
  <MMClips>0</MMClips>
  <ScaleCrop>false</ScaleCrop>
  <HeadingPairs>
    <vt:vector size="4" baseType="variant">
      <vt:variant>
        <vt:lpstr>Θέμα</vt:lpstr>
      </vt:variant>
      <vt:variant>
        <vt:i4>1</vt:i4>
      </vt:variant>
      <vt:variant>
        <vt:lpstr>Τίτλοι διαφανειών</vt:lpstr>
      </vt:variant>
      <vt:variant>
        <vt:i4>39</vt:i4>
      </vt:variant>
    </vt:vector>
  </HeadingPairs>
  <TitlesOfParts>
    <vt:vector size="40" baseType="lpstr">
      <vt:lpstr>Θέμα του Office</vt:lpstr>
      <vt:lpstr>Διαφάνεια 1</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lpstr>Διαφάνεια 29</vt:lpstr>
      <vt:lpstr>Διαφάνεια 30</vt:lpstr>
      <vt:lpstr>Διαφάνεια 31</vt:lpstr>
      <vt:lpstr>Διαφάνεια 32</vt:lpstr>
      <vt:lpstr>Διαφάνεια 33</vt:lpstr>
      <vt:lpstr>Διαφάνεια 34</vt:lpstr>
      <vt:lpstr>Διαφάνεια 35</vt:lpstr>
      <vt:lpstr>Διαφάνεια 36</vt:lpstr>
      <vt:lpstr>Διαφάνεια 37</vt:lpstr>
      <vt:lpstr>Διαφάνεια 38</vt:lpstr>
      <vt:lpstr>Διαφάνεια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dell-pc</dc:creator>
  <cp:lastModifiedBy>user</cp:lastModifiedBy>
  <cp:revision>99</cp:revision>
  <dcterms:created xsi:type="dcterms:W3CDTF">2016-09-14T14:08:12Z</dcterms:created>
  <dcterms:modified xsi:type="dcterms:W3CDTF">2019-02-05T21:22:33Z</dcterms:modified>
</cp:coreProperties>
</file>