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512" r:id="rId2"/>
    <p:sldId id="513" r:id="rId3"/>
    <p:sldId id="514" r:id="rId4"/>
    <p:sldId id="515" r:id="rId5"/>
    <p:sldId id="516" r:id="rId6"/>
    <p:sldId id="517" r:id="rId7"/>
    <p:sldId id="521" r:id="rId8"/>
    <p:sldId id="522" r:id="rId9"/>
    <p:sldId id="523" r:id="rId10"/>
    <p:sldId id="524" r:id="rId11"/>
    <p:sldId id="525" r:id="rId12"/>
    <p:sldId id="526" r:id="rId13"/>
    <p:sldId id="527" r:id="rId14"/>
    <p:sldId id="528" r:id="rId15"/>
    <p:sldId id="529" r:id="rId16"/>
    <p:sldId id="530" r:id="rId17"/>
    <p:sldId id="531" r:id="rId18"/>
    <p:sldId id="532" r:id="rId19"/>
    <p:sldId id="533" r:id="rId20"/>
    <p:sldId id="534" r:id="rId21"/>
    <p:sldId id="535" r:id="rId22"/>
    <p:sldId id="536" r:id="rId23"/>
    <p:sldId id="537" r:id="rId24"/>
    <p:sldId id="538" r:id="rId2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______________Microsoft_Office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&#915;&#961;&#940;&#966;&#951;&#956;&#945;%20&#963;&#964;&#959;%20Microsoft%20PowerPoint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______________Microsoft_Office_Excel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_________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title>
      <c:layout>
        <c:manualLayout>
          <c:xMode val="edge"/>
          <c:yMode val="edge"/>
          <c:x val="1.3812554680664927E-2"/>
          <c:y val="2.3148148148148147E-2"/>
        </c:manualLayout>
      </c:layout>
    </c:title>
    <c:plotArea>
      <c:layout/>
      <c:lineChart>
        <c:grouping val="standard"/>
        <c:ser>
          <c:idx val="1"/>
          <c:order val="0"/>
          <c:tx>
            <c:strRef>
              <c:f>Φύλλο8!$G$4</c:f>
              <c:strCache>
                <c:ptCount val="1"/>
                <c:pt idx="0">
                  <c:v>Κέρδη/ Ζημιές</c:v>
                </c:pt>
              </c:strCache>
            </c:strRef>
          </c:tx>
          <c:spPr>
            <a:ln w="508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Φύλλο8!$F$5:$F$13</c:f>
              <c:numCache>
                <c:formatCode>General</c:formatCode>
                <c:ptCount val="9"/>
                <c:pt idx="0">
                  <c:v>8</c:v>
                </c:pt>
                <c:pt idx="1">
                  <c:v>8.5</c:v>
                </c:pt>
                <c:pt idx="2">
                  <c:v>9</c:v>
                </c:pt>
                <c:pt idx="3">
                  <c:v>9.5</c:v>
                </c:pt>
                <c:pt idx="4">
                  <c:v>10</c:v>
                </c:pt>
                <c:pt idx="5">
                  <c:v>10.5</c:v>
                </c:pt>
                <c:pt idx="6">
                  <c:v>11</c:v>
                </c:pt>
                <c:pt idx="7">
                  <c:v>11.5</c:v>
                </c:pt>
                <c:pt idx="8">
                  <c:v>12</c:v>
                </c:pt>
              </c:numCache>
            </c:numRef>
          </c:cat>
          <c:val>
            <c:numRef>
              <c:f>Φύλλο8!$G$5:$G$13</c:f>
              <c:numCache>
                <c:formatCode>General</c:formatCode>
                <c:ptCount val="9"/>
                <c:pt idx="0">
                  <c:v>1.1000000000000001</c:v>
                </c:pt>
                <c:pt idx="1">
                  <c:v>0.60000000000000009</c:v>
                </c:pt>
                <c:pt idx="2">
                  <c:v>0.1</c:v>
                </c:pt>
                <c:pt idx="3">
                  <c:v>-0.4</c:v>
                </c:pt>
                <c:pt idx="4">
                  <c:v>-0.9</c:v>
                </c:pt>
                <c:pt idx="5">
                  <c:v>-0.4</c:v>
                </c:pt>
                <c:pt idx="6">
                  <c:v>0.1</c:v>
                </c:pt>
                <c:pt idx="7">
                  <c:v>0.60000000000000009</c:v>
                </c:pt>
                <c:pt idx="8">
                  <c:v>1.1000000000000001</c:v>
                </c:pt>
              </c:numCache>
            </c:numRef>
          </c:val>
        </c:ser>
        <c:dLbls/>
        <c:marker val="1"/>
        <c:axId val="95163136"/>
        <c:axId val="95164672"/>
      </c:lineChart>
      <c:catAx>
        <c:axId val="9516313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l-GR"/>
          </a:p>
        </c:txPr>
        <c:crossAx val="95164672"/>
        <c:crosses val="autoZero"/>
        <c:auto val="1"/>
        <c:lblAlgn val="ctr"/>
        <c:lblOffset val="100"/>
      </c:catAx>
      <c:valAx>
        <c:axId val="9516467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l-GR"/>
          </a:p>
        </c:txPr>
        <c:crossAx val="95163136"/>
        <c:crosses val="autoZero"/>
        <c:crossBetween val="between"/>
      </c:valAx>
    </c:plotArea>
    <c:plotVisOnly val="1"/>
    <c:dispBlanksAs val="gap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title>
      <c:tx>
        <c:rich>
          <a:bodyPr/>
          <a:lstStyle/>
          <a:p>
            <a:pPr>
              <a:defRPr/>
            </a:pPr>
            <a:r>
              <a:rPr lang="el-GR"/>
              <a:t>Πώληση </a:t>
            </a:r>
            <a:r>
              <a:rPr lang="en-US"/>
              <a:t>Straddle</a:t>
            </a:r>
          </a:p>
        </c:rich>
      </c:tx>
    </c:title>
    <c:plotArea>
      <c:layout>
        <c:manualLayout>
          <c:layoutTarget val="inner"/>
          <c:xMode val="edge"/>
          <c:yMode val="edge"/>
          <c:x val="8.3335739282589708E-2"/>
          <c:y val="0.20199056516929728"/>
          <c:w val="0.88742804024496924"/>
          <c:h val="0.75379593175853044"/>
        </c:manualLayout>
      </c:layout>
      <c:lineChart>
        <c:grouping val="standard"/>
        <c:ser>
          <c:idx val="1"/>
          <c:order val="0"/>
          <c:tx>
            <c:strRef>
              <c:f>'[Γράφημα στο Microsoft PowerPoint]Φύλλο5'!$F$4</c:f>
              <c:strCache>
                <c:ptCount val="1"/>
                <c:pt idx="0">
                  <c:v>Κέρδη/ Ζημιές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'[Γράφημα στο Microsoft PowerPoint]Φύλλο5'!$E$5:$E$13</c:f>
              <c:numCache>
                <c:formatCode>General</c:formatCode>
                <c:ptCount val="9"/>
                <c:pt idx="0">
                  <c:v>8</c:v>
                </c:pt>
                <c:pt idx="1">
                  <c:v>8.5</c:v>
                </c:pt>
                <c:pt idx="2">
                  <c:v>9</c:v>
                </c:pt>
                <c:pt idx="3">
                  <c:v>9.5</c:v>
                </c:pt>
                <c:pt idx="4">
                  <c:v>10</c:v>
                </c:pt>
                <c:pt idx="5">
                  <c:v>10.5</c:v>
                </c:pt>
                <c:pt idx="6">
                  <c:v>11</c:v>
                </c:pt>
                <c:pt idx="7">
                  <c:v>11.5</c:v>
                </c:pt>
                <c:pt idx="8">
                  <c:v>12</c:v>
                </c:pt>
              </c:numCache>
            </c:numRef>
          </c:cat>
          <c:val>
            <c:numRef>
              <c:f>'[Γράφημα στο Microsoft PowerPoint]Φύλλο5'!$F$5:$F$13</c:f>
              <c:numCache>
                <c:formatCode>General</c:formatCode>
                <c:ptCount val="9"/>
                <c:pt idx="0">
                  <c:v>-1.1000000000000001</c:v>
                </c:pt>
                <c:pt idx="1">
                  <c:v>-0.60000000000000009</c:v>
                </c:pt>
                <c:pt idx="2">
                  <c:v>-0.10000000000000002</c:v>
                </c:pt>
                <c:pt idx="3">
                  <c:v>0.4</c:v>
                </c:pt>
                <c:pt idx="4">
                  <c:v>0.9</c:v>
                </c:pt>
                <c:pt idx="5">
                  <c:v>0.4</c:v>
                </c:pt>
                <c:pt idx="6">
                  <c:v>-0.10000000000000002</c:v>
                </c:pt>
                <c:pt idx="7">
                  <c:v>-0.60000000000000009</c:v>
                </c:pt>
                <c:pt idx="8">
                  <c:v>-1.1000000000000001</c:v>
                </c:pt>
              </c:numCache>
            </c:numRef>
          </c:val>
        </c:ser>
        <c:dLbls/>
        <c:marker val="1"/>
        <c:axId val="76010240"/>
        <c:axId val="76011776"/>
      </c:lineChart>
      <c:catAx>
        <c:axId val="7601024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l-GR"/>
          </a:p>
        </c:txPr>
        <c:crossAx val="76011776"/>
        <c:crosses val="autoZero"/>
        <c:auto val="1"/>
        <c:lblAlgn val="ctr"/>
        <c:lblOffset val="100"/>
      </c:catAx>
      <c:valAx>
        <c:axId val="7601177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l-GR"/>
          </a:p>
        </c:txPr>
        <c:crossAx val="76010240"/>
        <c:crosses val="autoZero"/>
        <c:crossBetween val="between"/>
      </c:valAx>
    </c:plotArea>
    <c:plotVisOnly val="1"/>
    <c:dispBlanksAs val="gap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title>
      <c:layout>
        <c:manualLayout>
          <c:xMode val="edge"/>
          <c:yMode val="edge"/>
          <c:x val="2.7014435695538143E-3"/>
          <c:y val="2.777777777777779E-2"/>
        </c:manualLayout>
      </c:layout>
    </c:title>
    <c:plotArea>
      <c:layout>
        <c:manualLayout>
          <c:layoutTarget val="inner"/>
          <c:xMode val="edge"/>
          <c:yMode val="edge"/>
          <c:x val="8.9952315743140818E-2"/>
          <c:y val="0.19480362899842996"/>
          <c:w val="0.88194203849518826"/>
          <c:h val="0.75379593175853044"/>
        </c:manualLayout>
      </c:layout>
      <c:lineChart>
        <c:grouping val="standard"/>
        <c:ser>
          <c:idx val="1"/>
          <c:order val="0"/>
          <c:tx>
            <c:strRef>
              <c:f>Φύλλο3!$G$4</c:f>
              <c:strCache>
                <c:ptCount val="1"/>
                <c:pt idx="0">
                  <c:v>Κέρδη/ Ζημιές </c:v>
                </c:pt>
              </c:strCache>
            </c:strRef>
          </c:tx>
          <c:spPr>
            <a:ln w="47625" cmpd="sng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Φύλλο3!$F$5:$F$14</c:f>
              <c:numCache>
                <c:formatCode>General</c:formatCode>
                <c:ptCount val="10"/>
                <c:pt idx="0">
                  <c:v>8</c:v>
                </c:pt>
                <c:pt idx="1">
                  <c:v>8.5</c:v>
                </c:pt>
                <c:pt idx="2">
                  <c:v>9</c:v>
                </c:pt>
                <c:pt idx="3">
                  <c:v>9.5</c:v>
                </c:pt>
                <c:pt idx="4">
                  <c:v>10</c:v>
                </c:pt>
                <c:pt idx="5">
                  <c:v>10.5</c:v>
                </c:pt>
                <c:pt idx="6">
                  <c:v>11</c:v>
                </c:pt>
                <c:pt idx="7">
                  <c:v>11.5</c:v>
                </c:pt>
                <c:pt idx="8">
                  <c:v>12</c:v>
                </c:pt>
                <c:pt idx="9">
                  <c:v>13</c:v>
                </c:pt>
              </c:numCache>
            </c:numRef>
          </c:cat>
          <c:val>
            <c:numRef>
              <c:f>Φύλλο3!$G$5:$G$14</c:f>
              <c:numCache>
                <c:formatCode>General</c:formatCode>
                <c:ptCount val="10"/>
                <c:pt idx="0">
                  <c:v>0.60000000000000009</c:v>
                </c:pt>
                <c:pt idx="1">
                  <c:v>0.1</c:v>
                </c:pt>
                <c:pt idx="2">
                  <c:v>-0.4</c:v>
                </c:pt>
                <c:pt idx="3">
                  <c:v>-0.4</c:v>
                </c:pt>
                <c:pt idx="4">
                  <c:v>-0.4</c:v>
                </c:pt>
                <c:pt idx="5">
                  <c:v>-0.4</c:v>
                </c:pt>
                <c:pt idx="6">
                  <c:v>-0.4</c:v>
                </c:pt>
                <c:pt idx="7">
                  <c:v>-0.4</c:v>
                </c:pt>
                <c:pt idx="8">
                  <c:v>0.1</c:v>
                </c:pt>
                <c:pt idx="9">
                  <c:v>1.1000000000000001</c:v>
                </c:pt>
              </c:numCache>
            </c:numRef>
          </c:val>
        </c:ser>
        <c:dLbls/>
        <c:marker val="1"/>
        <c:axId val="91207168"/>
        <c:axId val="91208704"/>
      </c:lineChart>
      <c:catAx>
        <c:axId val="9120716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l-GR"/>
          </a:p>
        </c:txPr>
        <c:crossAx val="91208704"/>
        <c:crosses val="autoZero"/>
        <c:auto val="1"/>
        <c:lblAlgn val="ctr"/>
        <c:lblOffset val="100"/>
      </c:catAx>
      <c:valAx>
        <c:axId val="9120870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l-GR"/>
          </a:p>
        </c:txPr>
        <c:crossAx val="91207168"/>
        <c:crosses val="autoZero"/>
        <c:crossBetween val="between"/>
      </c:valAx>
    </c:plotArea>
    <c:plotVisOnly val="1"/>
    <c:dispBlanksAs val="gap"/>
  </c:chart>
  <c:spPr>
    <a:solidFill>
      <a:schemeClr val="bg1"/>
    </a:solidFill>
  </c:sp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title>
      <c:layout>
        <c:manualLayout>
          <c:xMode val="edge"/>
          <c:yMode val="edge"/>
          <c:x val="2.6041119860017331E-3"/>
          <c:y val="3.2407407407407413E-2"/>
        </c:manualLayout>
      </c:layout>
    </c:title>
    <c:plotArea>
      <c:layout/>
      <c:lineChart>
        <c:grouping val="standard"/>
        <c:ser>
          <c:idx val="1"/>
          <c:order val="0"/>
          <c:tx>
            <c:strRef>
              <c:f>Φύλλο10!$E$4</c:f>
              <c:strCache>
                <c:ptCount val="1"/>
                <c:pt idx="0">
                  <c:v>Κέρδη / Ζημιές </c:v>
                </c:pt>
              </c:strCache>
            </c:strRef>
          </c:tx>
          <c:spPr>
            <a:ln w="571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Φύλλο10!$D$5:$D$14</c:f>
              <c:numCache>
                <c:formatCode>General</c:formatCode>
                <c:ptCount val="10"/>
                <c:pt idx="0">
                  <c:v>8</c:v>
                </c:pt>
                <c:pt idx="1">
                  <c:v>8.5</c:v>
                </c:pt>
                <c:pt idx="2">
                  <c:v>9</c:v>
                </c:pt>
                <c:pt idx="3">
                  <c:v>9.5</c:v>
                </c:pt>
                <c:pt idx="4">
                  <c:v>10</c:v>
                </c:pt>
                <c:pt idx="5">
                  <c:v>10.5</c:v>
                </c:pt>
                <c:pt idx="6">
                  <c:v>11</c:v>
                </c:pt>
                <c:pt idx="7">
                  <c:v>11.5</c:v>
                </c:pt>
                <c:pt idx="8">
                  <c:v>12</c:v>
                </c:pt>
                <c:pt idx="9">
                  <c:v>13</c:v>
                </c:pt>
              </c:numCache>
            </c:numRef>
          </c:cat>
          <c:val>
            <c:numRef>
              <c:f>Φύλλο10!$E$5:$E$14</c:f>
              <c:numCache>
                <c:formatCode>General</c:formatCode>
                <c:ptCount val="10"/>
                <c:pt idx="0">
                  <c:v>-0.60000000000000009</c:v>
                </c:pt>
                <c:pt idx="1">
                  <c:v>-0.1</c:v>
                </c:pt>
                <c:pt idx="2">
                  <c:v>0.4</c:v>
                </c:pt>
                <c:pt idx="3">
                  <c:v>0.4</c:v>
                </c:pt>
                <c:pt idx="4">
                  <c:v>0.4</c:v>
                </c:pt>
                <c:pt idx="5">
                  <c:v>0.4</c:v>
                </c:pt>
                <c:pt idx="6">
                  <c:v>0.4</c:v>
                </c:pt>
                <c:pt idx="7">
                  <c:v>0.4</c:v>
                </c:pt>
                <c:pt idx="8">
                  <c:v>-0.1</c:v>
                </c:pt>
                <c:pt idx="9">
                  <c:v>-1.1000000000000001</c:v>
                </c:pt>
              </c:numCache>
            </c:numRef>
          </c:val>
        </c:ser>
        <c:dLbls/>
        <c:marker val="1"/>
        <c:axId val="106849408"/>
        <c:axId val="106850944"/>
      </c:lineChart>
      <c:catAx>
        <c:axId val="10684940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l-GR"/>
          </a:p>
        </c:txPr>
        <c:crossAx val="106850944"/>
        <c:crosses val="autoZero"/>
        <c:auto val="1"/>
        <c:lblAlgn val="ctr"/>
        <c:lblOffset val="100"/>
      </c:catAx>
      <c:valAx>
        <c:axId val="10685094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l-GR"/>
          </a:p>
        </c:txPr>
        <c:crossAx val="106849408"/>
        <c:crosses val="autoZero"/>
        <c:crossBetween val="between"/>
      </c:valAx>
    </c:plotArea>
    <c:plotVisOnly val="1"/>
    <c:dispBlanksAs val="gap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0.42125</cdr:x>
      <cdr:y>0.02793</cdr:y>
    </cdr:from>
    <cdr:to>
      <cdr:x>0.95528</cdr:x>
      <cdr:y>0.40293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51920" y="144016"/>
          <a:ext cx="4883170" cy="19339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l-GR" sz="2000" b="1" dirty="0"/>
            <a:t>Αγορά</a:t>
          </a:r>
          <a:r>
            <a:rPr lang="el-GR" sz="2000" b="1" baseline="0" dirty="0"/>
            <a:t> </a:t>
          </a:r>
          <a:r>
            <a:rPr lang="en-US" sz="2000" b="1" baseline="0" dirty="0"/>
            <a:t>Straddle </a:t>
          </a:r>
          <a:endParaRPr lang="el-GR" sz="20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0.06597</cdr:x>
      <cdr:y>0.07176</cdr:y>
    </cdr:from>
    <cdr:to>
      <cdr:x>0.26597</cdr:x>
      <cdr:y>0.40509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1625" y="19685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l-GR" sz="2400" dirty="0"/>
            <a:t>Κέρδη</a:t>
          </a:r>
          <a:r>
            <a:rPr lang="el-GR" sz="2400" baseline="0" dirty="0"/>
            <a:t>/ Ζημιές</a:t>
          </a:r>
          <a:endParaRPr lang="el-GR" sz="2400" dirty="0"/>
        </a:p>
      </cdr:txBody>
    </cdr:sp>
  </cdr:relSizeAnchor>
  <cdr:relSizeAnchor xmlns:cdr="http://schemas.openxmlformats.org/drawingml/2006/chartDrawing">
    <cdr:from>
      <cdr:x>0.09838</cdr:x>
      <cdr:y>0.5705</cdr:y>
    </cdr:from>
    <cdr:to>
      <cdr:x>0.31644</cdr:x>
      <cdr:y>0.74411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99592" y="3024336"/>
          <a:ext cx="1993941" cy="9203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l-GR" sz="2000" dirty="0"/>
            <a:t>Τιμές</a:t>
          </a:r>
          <a:r>
            <a:rPr lang="el-GR" sz="2000" baseline="0" dirty="0"/>
            <a:t> Μετοχής </a:t>
          </a:r>
          <a:endParaRPr lang="el-GR" sz="20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0.39236</cdr:x>
      <cdr:y>0.02546</cdr:y>
    </cdr:from>
    <cdr:to>
      <cdr:x>0.59236</cdr:x>
      <cdr:y>0.3588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93875" y="6985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l-GR" sz="1800" b="1"/>
            <a:t>Αγορά </a:t>
          </a:r>
          <a:r>
            <a:rPr lang="en-US" sz="1800" b="1"/>
            <a:t>Strangle </a:t>
          </a:r>
          <a:endParaRPr lang="el-GR" sz="1800" b="1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0.49097</cdr:x>
      <cdr:y>0.03472</cdr:y>
    </cdr:from>
    <cdr:to>
      <cdr:x>0.78681</cdr:x>
      <cdr:y>0.36806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44725" y="95250"/>
          <a:ext cx="135255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l-GR" sz="1600" b="1" dirty="0"/>
            <a:t>Πώληση</a:t>
          </a:r>
          <a:r>
            <a:rPr lang="el-GR" sz="1600" b="1" baseline="0" dirty="0"/>
            <a:t> </a:t>
          </a:r>
          <a:r>
            <a:rPr lang="en-US" sz="1600" b="1" baseline="0" dirty="0"/>
            <a:t>Strangle </a:t>
          </a:r>
          <a:endParaRPr lang="el-GR" sz="16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721600" cy="1447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Κάντε κλικ για να επεξεργαστείτε τον τίτλο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pPr lvl="0"/>
            <a:r>
              <a:rPr lang="en-US" noProof="0" smtClean="0"/>
              <a:t>Κάντε κλικ για να επεξεργαστείτε τον υπότιτλο του υποδείγματος 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90938304-1E85-4098-8D32-C4476BB7A782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50535" name="Picture 7" descr="A:\paint.GI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AFA776-E45B-4FA5-82ED-82BBE2EE79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9440555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73850" y="0"/>
            <a:ext cx="2089150" cy="605790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06400" y="0"/>
            <a:ext cx="6115050" cy="605790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32026A-3511-447E-8388-D3CCD70831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5689454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0EB92-727F-411E-869A-27CE347AB9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0655080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BDCA3-8BFA-4466-A596-C72AED3C66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6150365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FEEBA-287C-4431-BCA4-71CD290AF4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1958681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0D5E7-005C-457E-B6F4-AE8B9B8C46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3041661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C347F-8D1A-4F7E-BC4D-5DD28873E1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4202307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85D3AF-4438-4C1D-B53E-4BEEF4880A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0537589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BD1D9-280D-4B65-886C-011CD509C1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1507860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30E09F-4E5D-4B99-877E-B16BB68CF5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4127088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0"/>
            <a:ext cx="8356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να επεξεργαστείτε τον τίτλο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n-US" smtClean="0"/>
              <a:t>Δεύτερου επιπέδου</a:t>
            </a:r>
          </a:p>
          <a:p>
            <a:pPr lvl="2"/>
            <a:r>
              <a:rPr lang="en-US" smtClean="0"/>
              <a:t>Τρίτου επιπέδου</a:t>
            </a:r>
          </a:p>
          <a:p>
            <a:pPr lvl="3"/>
            <a:r>
              <a:rPr lang="en-US" smtClean="0"/>
              <a:t>Τέταρτου επιπέδου</a:t>
            </a:r>
          </a:p>
          <a:p>
            <a:pPr lvl="4"/>
            <a:r>
              <a:rPr lang="en-US" smtClean="0"/>
              <a:t>Πέμπτου επιπέδου</a:t>
            </a:r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400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49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sz="1400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49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sz="1400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fld id="{F552FDAC-0CE0-42F8-B723-532BD195BCD6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49511" name="Picture 7" descr="A:\paint.GIF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1445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spd="med">
    <p:random/>
    <p:sndAc>
      <p:stSnd>
        <p:snd r:embed="rId13" name="camera.wav"/>
      </p:stSnd>
    </p:sndAc>
  </p:transition>
  <p:txStyles>
    <p:titleStyle>
      <a:lvl1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z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y"/>
        <a:defRPr kumimoji="1"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x"/>
        <a:defRPr kumimoji="1"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/>
              <a:t>Στρατηγικές – </a:t>
            </a:r>
            <a:r>
              <a:rPr lang="en-US" b="1"/>
              <a:t>Straddles – </a:t>
            </a:r>
            <a:br>
              <a:rPr lang="en-US" b="1"/>
            </a:br>
            <a:r>
              <a:rPr lang="en-US" b="1"/>
              <a:t>Strangle</a:t>
            </a:r>
            <a:endParaRPr lang="en-GB" b="1">
              <a:cs typeface="Times New Roman" pitchFamily="18" charset="0"/>
            </a:endParaRPr>
          </a:p>
        </p:txBody>
      </p:sp>
      <p:sp>
        <p:nvSpPr>
          <p:cNvPr id="459779" name="Rectangle 3"/>
          <p:cNvSpPr>
            <a:spLocks noGrp="1" noChangeArrowheads="1"/>
          </p:cNvSpPr>
          <p:nvPr>
            <p:ph idx="1"/>
          </p:nvPr>
        </p:nvSpPr>
        <p:spPr>
          <a:xfrm>
            <a:off x="0" y="1844824"/>
            <a:ext cx="9144000" cy="5013176"/>
          </a:xfrm>
        </p:spPr>
        <p:txBody>
          <a:bodyPr/>
          <a:lstStyle/>
          <a:p>
            <a:pPr algn="just"/>
            <a:r>
              <a:rPr lang="el-GR" dirty="0"/>
              <a:t>Δίνουν τη δυνατότητα στον επενδυτή να επωφεληθεί από τις προσδοκίες του σχετικά με την μεταβλητότητα της αγοράς</a:t>
            </a:r>
          </a:p>
          <a:p>
            <a:pPr algn="just"/>
            <a:r>
              <a:rPr lang="el-GR" dirty="0"/>
              <a:t>Οι κατάλληλες στρατηγικές σε μια αγορά με </a:t>
            </a:r>
            <a:r>
              <a:rPr lang="el-GR" b="1" dirty="0">
                <a:solidFill>
                  <a:srgbClr val="FF0000"/>
                </a:solidFill>
              </a:rPr>
              <a:t>αυξανόμενη μεταβλητότητα </a:t>
            </a:r>
            <a:r>
              <a:rPr lang="el-GR" dirty="0"/>
              <a:t>είναι η θέση αγοράς </a:t>
            </a:r>
            <a:r>
              <a:rPr lang="en-US" b="1" i="1" dirty="0">
                <a:solidFill>
                  <a:srgbClr val="FF0000"/>
                </a:solidFill>
              </a:rPr>
              <a:t>straddle </a:t>
            </a:r>
            <a:r>
              <a:rPr lang="el-GR" b="1" i="1" dirty="0">
                <a:solidFill>
                  <a:srgbClr val="FF0000"/>
                </a:solidFill>
              </a:rPr>
              <a:t>ή </a:t>
            </a:r>
            <a:r>
              <a:rPr lang="en-US" b="1" i="1" dirty="0">
                <a:solidFill>
                  <a:srgbClr val="FF0000"/>
                </a:solidFill>
              </a:rPr>
              <a:t>strangle</a:t>
            </a:r>
            <a:endParaRPr lang="el-GR" b="1" i="1" dirty="0">
              <a:solidFill>
                <a:srgbClr val="FF0000"/>
              </a:solidFill>
            </a:endParaRPr>
          </a:p>
          <a:p>
            <a:pPr algn="just"/>
            <a:endParaRPr lang="el-GR" dirty="0"/>
          </a:p>
          <a:p>
            <a:pPr algn="just"/>
            <a:endParaRPr lang="en-GB" dirty="0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9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779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/>
              <a:t>Πώληση - </a:t>
            </a:r>
            <a:r>
              <a:rPr lang="en-US"/>
              <a:t>straddle</a:t>
            </a:r>
            <a:endParaRPr lang="en-GB"/>
          </a:p>
        </p:txBody>
      </p:sp>
      <p:graphicFrame>
        <p:nvGraphicFramePr>
          <p:cNvPr id="7" name="Γράφημα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13947035"/>
              </p:ext>
            </p:extLst>
          </p:nvPr>
        </p:nvGraphicFramePr>
        <p:xfrm>
          <a:off x="0" y="1556792"/>
          <a:ext cx="9144000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/>
              <a:t>Πώληση - </a:t>
            </a:r>
            <a:r>
              <a:rPr lang="en-US"/>
              <a:t>straddle</a:t>
            </a:r>
            <a:endParaRPr lang="en-GB"/>
          </a:p>
        </p:txBody>
      </p:sp>
      <p:sp>
        <p:nvSpPr>
          <p:cNvPr id="473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b="1" dirty="0">
                <a:cs typeface="Times New Roman" pitchFamily="18" charset="0"/>
              </a:rPr>
              <a:t>Μέγιστο Κέρδος: </a:t>
            </a:r>
            <a:r>
              <a:rPr lang="el-GR" dirty="0">
                <a:cs typeface="Times New Roman" pitchFamily="18" charset="0"/>
              </a:rPr>
              <a:t>Το μέγιστο κέρδος επιτυγχάνεται όταν η τιμή του υποκείμενου τίτλου στην ημερομηνία λήξης είναι στην ισοδύναμη χρηματική αξία  (</a:t>
            </a:r>
            <a:r>
              <a:rPr lang="en-US" dirty="0">
                <a:cs typeface="Times New Roman" pitchFamily="18" charset="0"/>
              </a:rPr>
              <a:t>at the money</a:t>
            </a:r>
            <a:r>
              <a:rPr lang="el-GR" dirty="0">
                <a:cs typeface="Times New Roman" pitchFamily="18" charset="0"/>
              </a:rPr>
              <a:t>) και είναι </a:t>
            </a:r>
            <a:r>
              <a:rPr lang="el-GR" dirty="0" smtClean="0">
                <a:cs typeface="Times New Roman" pitchFamily="18" charset="0"/>
              </a:rPr>
              <a:t>0,9 Ευρώ</a:t>
            </a:r>
            <a:endParaRPr lang="el-GR" dirty="0">
              <a:cs typeface="Times New Roman" pitchFamily="18" charset="0"/>
            </a:endParaRPr>
          </a:p>
          <a:p>
            <a:pPr algn="just"/>
            <a:r>
              <a:rPr lang="el-GR" b="1" dirty="0">
                <a:cs typeface="Times New Roman" pitchFamily="18" charset="0"/>
              </a:rPr>
              <a:t>Νεκρά σημεία: </a:t>
            </a:r>
            <a:r>
              <a:rPr lang="el-GR" dirty="0">
                <a:cs typeface="Times New Roman" pitchFamily="18" charset="0"/>
              </a:rPr>
              <a:t>Τιμή άσκησης συν/μείον δηλαδή </a:t>
            </a:r>
            <a:r>
              <a:rPr lang="el-GR" dirty="0" smtClean="0">
                <a:cs typeface="Times New Roman" pitchFamily="18" charset="0"/>
              </a:rPr>
              <a:t>10,9 </a:t>
            </a:r>
            <a:r>
              <a:rPr lang="el-GR" dirty="0">
                <a:cs typeface="Times New Roman" pitchFamily="18" charset="0"/>
              </a:rPr>
              <a:t>και </a:t>
            </a:r>
            <a:r>
              <a:rPr lang="el-GR" dirty="0" smtClean="0">
                <a:cs typeface="Times New Roman" pitchFamily="18" charset="0"/>
              </a:rPr>
              <a:t>9,1</a:t>
            </a:r>
            <a:endParaRPr lang="el-GR" dirty="0">
              <a:cs typeface="Times New Roman" pitchFamily="18" charset="0"/>
            </a:endParaRPr>
          </a:p>
          <a:p>
            <a:pPr algn="just"/>
            <a:r>
              <a:rPr lang="el-GR" b="1" dirty="0">
                <a:cs typeface="Times New Roman" pitchFamily="18" charset="0"/>
              </a:rPr>
              <a:t>Μέγιστη Ζημιά: </a:t>
            </a:r>
            <a:r>
              <a:rPr lang="el-GR" dirty="0">
                <a:cs typeface="Times New Roman" pitchFamily="18" charset="0"/>
              </a:rPr>
              <a:t>Απεριόριστη.</a:t>
            </a: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3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3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73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309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0"/>
            <a:ext cx="8356600" cy="1052736"/>
          </a:xfrm>
        </p:spPr>
        <p:txBody>
          <a:bodyPr/>
          <a:lstStyle/>
          <a:p>
            <a:pPr algn="ctr"/>
            <a:r>
              <a:rPr lang="el-GR" dirty="0"/>
              <a:t>Αγορά </a:t>
            </a:r>
            <a:r>
              <a:rPr lang="en-US" dirty="0"/>
              <a:t>Strangle</a:t>
            </a:r>
            <a:endParaRPr lang="en-GB" dirty="0"/>
          </a:p>
        </p:txBody>
      </p:sp>
      <p:sp>
        <p:nvSpPr>
          <p:cNvPr id="4741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340768"/>
            <a:ext cx="9144000" cy="5517232"/>
          </a:xfrm>
          <a:solidFill>
            <a:schemeClr val="bg1"/>
          </a:solidFill>
        </p:spPr>
        <p:txBody>
          <a:bodyPr/>
          <a:lstStyle/>
          <a:p>
            <a:pPr algn="just"/>
            <a:r>
              <a:rPr lang="el-GR" dirty="0">
                <a:cs typeface="Times New Roman" pitchFamily="18" charset="0"/>
              </a:rPr>
              <a:t>Όταν αναμένονται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μεγάλες μεταβολές </a:t>
            </a:r>
            <a:r>
              <a:rPr lang="el-GR" dirty="0">
                <a:cs typeface="Times New Roman" pitchFamily="18" charset="0"/>
              </a:rPr>
              <a:t>στην τιμή του υποκείμενου τίτλου  τότε η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στρατηγική </a:t>
            </a:r>
            <a:r>
              <a:rPr lang="en-US" b="1" dirty="0">
                <a:solidFill>
                  <a:srgbClr val="0000FF"/>
                </a:solidFill>
                <a:cs typeface="Times New Roman" pitchFamily="18" charset="0"/>
              </a:rPr>
              <a:t>strangle </a:t>
            </a:r>
            <a:r>
              <a:rPr lang="el-GR" dirty="0">
                <a:cs typeface="Times New Roman" pitchFamily="18" charset="0"/>
              </a:rPr>
              <a:t>συνίσταται.</a:t>
            </a:r>
            <a:endParaRPr lang="en-US" dirty="0">
              <a:cs typeface="Times New Roman" pitchFamily="18" charset="0"/>
            </a:endParaRPr>
          </a:p>
          <a:p>
            <a:pPr algn="just"/>
            <a:r>
              <a:rPr lang="el-GR" dirty="0">
                <a:cs typeface="Times New Roman" pitchFamily="18" charset="0"/>
              </a:rPr>
              <a:t>Το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δυνητικό κέρδος είναι απεριόριστο  </a:t>
            </a:r>
            <a:r>
              <a:rPr lang="el-GR" dirty="0">
                <a:cs typeface="Times New Roman" pitchFamily="18" charset="0"/>
              </a:rPr>
              <a:t>ενώ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ο κίνδυνο ζημίας περιορίζεται στην τιμή </a:t>
            </a:r>
            <a:r>
              <a:rPr lang="el-GR" dirty="0">
                <a:cs typeface="Times New Roman" pitchFamily="18" charset="0"/>
              </a:rPr>
              <a:t>των δικαιωμάτων. </a:t>
            </a:r>
            <a:endParaRPr lang="en-US" dirty="0">
              <a:cs typeface="Times New Roman" pitchFamily="18" charset="0"/>
            </a:endParaRPr>
          </a:p>
          <a:p>
            <a:pPr algn="just"/>
            <a:r>
              <a:rPr lang="el-GR" dirty="0">
                <a:cs typeface="Times New Roman" pitchFamily="18" charset="0"/>
              </a:rPr>
              <a:t>Για την εφαρμογή της στρατηγικής απαιτείται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αγορά </a:t>
            </a:r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call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και </a:t>
            </a:r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put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εκτός της ισοδύναμης χρηματικής αξίας</a:t>
            </a:r>
            <a:r>
              <a:rPr lang="el-GR" dirty="0">
                <a:cs typeface="Times New Roman" pitchFamily="18" charset="0"/>
              </a:rPr>
              <a:t>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στην ίδια όμως διάρκεια</a:t>
            </a:r>
            <a:r>
              <a:rPr lang="el-GR" dirty="0">
                <a:cs typeface="Times New Roman" pitchFamily="18" charset="0"/>
              </a:rPr>
              <a:t>. </a:t>
            </a:r>
            <a:endParaRPr lang="en-US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4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4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74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1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/>
              <a:t>Αγορά </a:t>
            </a:r>
            <a:r>
              <a:rPr lang="en-US"/>
              <a:t>Strangle</a:t>
            </a:r>
            <a:endParaRPr lang="en-GB"/>
          </a:p>
        </p:txBody>
      </p:sp>
      <p:sp>
        <p:nvSpPr>
          <p:cNvPr id="475139" name="Rectangle 3"/>
          <p:cNvSpPr>
            <a:spLocks noGrp="1" noChangeArrowheads="1"/>
          </p:cNvSpPr>
          <p:nvPr>
            <p:ph idx="1"/>
          </p:nvPr>
        </p:nvSpPr>
        <p:spPr>
          <a:xfrm>
            <a:off x="0" y="1885950"/>
            <a:ext cx="9144000" cy="4972050"/>
          </a:xfrm>
        </p:spPr>
        <p:txBody>
          <a:bodyPr/>
          <a:lstStyle/>
          <a:p>
            <a:pPr algn="just"/>
            <a:r>
              <a:rPr lang="el-GR" dirty="0">
                <a:cs typeface="Times New Roman" pitchFamily="18" charset="0"/>
              </a:rPr>
              <a:t>Ο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κίνδυνος ζημίας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είναι μικρότερος από αυτό της στρατηγικής </a:t>
            </a:r>
            <a:r>
              <a:rPr lang="en-US" b="1" dirty="0">
                <a:solidFill>
                  <a:srgbClr val="0000FF"/>
                </a:solidFill>
                <a:cs typeface="Times New Roman" pitchFamily="18" charset="0"/>
              </a:rPr>
              <a:t>straddle </a:t>
            </a:r>
            <a:r>
              <a:rPr lang="el-GR" dirty="0">
                <a:cs typeface="Times New Roman" pitchFamily="18" charset="0"/>
              </a:rPr>
              <a:t>αφού τα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δικαιώματα στοιχίζουν λιγότερο</a:t>
            </a:r>
            <a:r>
              <a:rPr lang="el-GR" dirty="0">
                <a:cs typeface="Times New Roman" pitchFamily="18" charset="0"/>
              </a:rPr>
              <a:t>. </a:t>
            </a:r>
            <a:endParaRPr lang="en-US" dirty="0">
              <a:cs typeface="Times New Roman" pitchFamily="18" charset="0"/>
            </a:endParaRPr>
          </a:p>
          <a:p>
            <a:pPr algn="just"/>
            <a:r>
              <a:rPr lang="el-GR" b="1" dirty="0">
                <a:cs typeface="Times New Roman" pitchFamily="18" charset="0"/>
              </a:rPr>
              <a:t>Οι αποδόσεις σ’ αυτή τη στρατηγική μπορεί να είναι πολύ μεγάλες </a:t>
            </a:r>
            <a:r>
              <a:rPr lang="el-GR" dirty="0">
                <a:cs typeface="Times New Roman" pitchFamily="18" charset="0"/>
              </a:rPr>
              <a:t>καθότι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η αρχική επένδυση είναι </a:t>
            </a:r>
            <a:r>
              <a:rPr lang="el-GR" b="1" dirty="0" smtClean="0">
                <a:solidFill>
                  <a:srgbClr val="0000FF"/>
                </a:solidFill>
                <a:cs typeface="Times New Roman" pitchFamily="18" charset="0"/>
              </a:rPr>
              <a:t>μικρή.</a:t>
            </a:r>
            <a:r>
              <a:rPr lang="en-GB" b="1" dirty="0" smtClean="0">
                <a:solidFill>
                  <a:srgbClr val="0000FF"/>
                </a:solidFill>
              </a:rPr>
              <a:t> </a:t>
            </a:r>
            <a:endParaRPr lang="en-GB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5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5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513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/>
              <a:t>Αγορά </a:t>
            </a:r>
            <a:r>
              <a:rPr lang="en-US"/>
              <a:t>Strangle</a:t>
            </a:r>
            <a:endParaRPr lang="en-GB"/>
          </a:p>
        </p:txBody>
      </p:sp>
      <p:sp>
        <p:nvSpPr>
          <p:cNvPr id="476163" name="Rectangle 3"/>
          <p:cNvSpPr>
            <a:spLocks noGrp="1" noChangeArrowheads="1"/>
          </p:cNvSpPr>
          <p:nvPr>
            <p:ph idx="1"/>
          </p:nvPr>
        </p:nvSpPr>
        <p:spPr>
          <a:xfrm>
            <a:off x="0" y="1700808"/>
            <a:ext cx="9144000" cy="5157192"/>
          </a:xfrm>
        </p:spPr>
        <p:txBody>
          <a:bodyPr/>
          <a:lstStyle/>
          <a:p>
            <a:pPr algn="just"/>
            <a:r>
              <a:rPr lang="el-GR" dirty="0">
                <a:cs typeface="Times New Roman" pitchFamily="18" charset="0"/>
              </a:rPr>
              <a:t>Ο Αλεξίου έχει πληροφορηθεί από έναν φίλο ότι η εταιρία ΜΝΑ θα εξαγοραστεί από τον κολοσσό του κλάδου ΤΤΗ. </a:t>
            </a:r>
            <a:endParaRPr lang="en-US" dirty="0">
              <a:cs typeface="Times New Roman" pitchFamily="18" charset="0"/>
            </a:endParaRPr>
          </a:p>
          <a:p>
            <a:pPr algn="just"/>
            <a:r>
              <a:rPr lang="el-GR" dirty="0">
                <a:cs typeface="Times New Roman" pitchFamily="18" charset="0"/>
              </a:rPr>
              <a:t>Το χρηματιστηριακό, όμως γραφείο στο οποίο επενδύει ο Αλεξίου διατείνεται ότι όλα αυτά είναι φήμες και τίποτα δεν πρόκειται να πραγματοποιηθεί. </a:t>
            </a:r>
            <a:endParaRPr lang="en-US" dirty="0">
              <a:cs typeface="Times New Roman" pitchFamily="18" charset="0"/>
            </a:endParaRPr>
          </a:p>
          <a:p>
            <a:pPr algn="just"/>
            <a:r>
              <a:rPr lang="el-GR" dirty="0">
                <a:cs typeface="Times New Roman" pitchFamily="18" charset="0"/>
              </a:rPr>
              <a:t>Ο Αλεξίου αποφασίζει να ακολουθήσει την στρατηγική </a:t>
            </a:r>
            <a:r>
              <a:rPr lang="en-US" dirty="0">
                <a:cs typeface="Times New Roman" pitchFamily="18" charset="0"/>
              </a:rPr>
              <a:t>strangle</a:t>
            </a:r>
            <a:r>
              <a:rPr lang="el-GR" dirty="0"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6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76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16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/>
              <a:t>Αγορά </a:t>
            </a:r>
            <a:r>
              <a:rPr lang="en-US"/>
              <a:t>Strangle</a:t>
            </a:r>
            <a:endParaRPr lang="en-GB"/>
          </a:p>
        </p:txBody>
      </p:sp>
      <p:sp>
        <p:nvSpPr>
          <p:cNvPr id="477187" name="Rectangle 3"/>
          <p:cNvSpPr>
            <a:spLocks noGrp="1" noChangeArrowheads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algn="just"/>
            <a:r>
              <a:rPr lang="el-GR" sz="3000" dirty="0">
                <a:cs typeface="Times New Roman" pitchFamily="18" charset="0"/>
              </a:rPr>
              <a:t>Τρέχουσα Τιμή ΜΝΑ  </a:t>
            </a:r>
            <a:r>
              <a:rPr lang="el-GR" sz="3000" dirty="0" smtClean="0">
                <a:cs typeface="Times New Roman" pitchFamily="18" charset="0"/>
              </a:rPr>
              <a:t>10</a:t>
            </a:r>
            <a:endParaRPr lang="el-GR" sz="3000" dirty="0">
              <a:cs typeface="Times New Roman" pitchFamily="18" charset="0"/>
            </a:endParaRPr>
          </a:p>
          <a:p>
            <a:pPr algn="just"/>
            <a:r>
              <a:rPr lang="el-GR" sz="3000" dirty="0" smtClean="0">
                <a:cs typeface="Times New Roman" pitchFamily="18" charset="0"/>
              </a:rPr>
              <a:t>Τιμή </a:t>
            </a:r>
            <a:r>
              <a:rPr lang="el-GR" sz="3000" dirty="0">
                <a:cs typeface="Times New Roman" pitchFamily="18" charset="0"/>
              </a:rPr>
              <a:t>δικαιώματος Αγοράς (τιμή άσκησης </a:t>
            </a:r>
            <a:r>
              <a:rPr lang="el-GR" sz="3000" dirty="0" smtClean="0">
                <a:cs typeface="Times New Roman" pitchFamily="18" charset="0"/>
              </a:rPr>
              <a:t>11,5)  0,1</a:t>
            </a:r>
            <a:endParaRPr lang="el-GR" sz="3000" dirty="0">
              <a:cs typeface="Times New Roman" pitchFamily="18" charset="0"/>
            </a:endParaRPr>
          </a:p>
          <a:p>
            <a:pPr algn="just"/>
            <a:r>
              <a:rPr lang="el-GR" sz="3000" dirty="0" smtClean="0">
                <a:cs typeface="Times New Roman" pitchFamily="18" charset="0"/>
              </a:rPr>
              <a:t>Τιμή </a:t>
            </a:r>
            <a:r>
              <a:rPr lang="el-GR" sz="3000" dirty="0">
                <a:cs typeface="Times New Roman" pitchFamily="18" charset="0"/>
              </a:rPr>
              <a:t>δικαιώματος Πώλησης (τιμή άσκησης </a:t>
            </a:r>
            <a:r>
              <a:rPr lang="el-GR" sz="3000" dirty="0" smtClean="0">
                <a:cs typeface="Times New Roman" pitchFamily="18" charset="0"/>
              </a:rPr>
              <a:t>9)  0,3</a:t>
            </a:r>
            <a:endParaRPr lang="el-GR" sz="3000" dirty="0">
              <a:cs typeface="Times New Roman" pitchFamily="18" charset="0"/>
            </a:endParaRPr>
          </a:p>
          <a:p>
            <a:pPr algn="just"/>
            <a:r>
              <a:rPr lang="el-GR" sz="3000" dirty="0">
                <a:cs typeface="Times New Roman" pitchFamily="18" charset="0"/>
              </a:rPr>
              <a:t>Το κόστος επένδυσης είναι η αξία των δικαιωμάτων δηλαδή </a:t>
            </a:r>
            <a:r>
              <a:rPr lang="el-GR" sz="3000" dirty="0" smtClean="0">
                <a:cs typeface="Times New Roman" pitchFamily="18" charset="0"/>
              </a:rPr>
              <a:t>0,1 </a:t>
            </a:r>
            <a:r>
              <a:rPr lang="el-GR" sz="3000" dirty="0">
                <a:cs typeface="Times New Roman" pitchFamily="18" charset="0"/>
              </a:rPr>
              <a:t>+ </a:t>
            </a:r>
            <a:r>
              <a:rPr lang="el-GR" sz="3000" dirty="0" smtClean="0">
                <a:cs typeface="Times New Roman" pitchFamily="18" charset="0"/>
              </a:rPr>
              <a:t>0,3 </a:t>
            </a:r>
            <a:r>
              <a:rPr lang="el-GR" sz="3000" dirty="0">
                <a:cs typeface="Times New Roman" pitchFamily="18" charset="0"/>
              </a:rPr>
              <a:t>= </a:t>
            </a:r>
            <a:r>
              <a:rPr lang="el-GR" sz="3000" dirty="0" smtClean="0">
                <a:cs typeface="Times New Roman" pitchFamily="18" charset="0"/>
              </a:rPr>
              <a:t>0,4</a:t>
            </a:r>
            <a:endParaRPr lang="el-GR" sz="3000" dirty="0">
              <a:cs typeface="Times New Roman" pitchFamily="18" charset="0"/>
            </a:endParaRPr>
          </a:p>
          <a:p>
            <a:pPr algn="just"/>
            <a:r>
              <a:rPr lang="el-GR" sz="3000" dirty="0">
                <a:cs typeface="Times New Roman" pitchFamily="18" charset="0"/>
              </a:rPr>
              <a:t>Τα αποτελέσματα της επένδυσης στα διάφορα σενάρια της τιμής δίνονται στον ακόλουθο πίνακα:</a:t>
            </a: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7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77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77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77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718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0"/>
            <a:ext cx="8356600" cy="980728"/>
          </a:xfrm>
        </p:spPr>
        <p:txBody>
          <a:bodyPr/>
          <a:lstStyle/>
          <a:p>
            <a:pPr algn="ctr"/>
            <a:r>
              <a:rPr lang="el-GR" dirty="0">
                <a:solidFill>
                  <a:srgbClr val="0000FF"/>
                </a:solidFill>
              </a:rPr>
              <a:t>Αγορά </a:t>
            </a:r>
            <a:r>
              <a:rPr lang="en-US" dirty="0">
                <a:solidFill>
                  <a:srgbClr val="0000FF"/>
                </a:solidFill>
              </a:rPr>
              <a:t>Strangle</a:t>
            </a:r>
            <a:endParaRPr lang="en-GB" dirty="0">
              <a:solidFill>
                <a:srgbClr val="0000FF"/>
              </a:solidFill>
            </a:endParaRPr>
          </a:p>
        </p:txBody>
      </p:sp>
      <p:graphicFrame>
        <p:nvGraphicFramePr>
          <p:cNvPr id="3" name="Θέση περιεχομένου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88554530"/>
              </p:ext>
            </p:extLst>
          </p:nvPr>
        </p:nvGraphicFramePr>
        <p:xfrm>
          <a:off x="1" y="1340768"/>
          <a:ext cx="9144000" cy="55172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1680"/>
                <a:gridCol w="1755648"/>
                <a:gridCol w="1755648"/>
                <a:gridCol w="1865376"/>
                <a:gridCol w="1755648"/>
              </a:tblGrid>
              <a:tr h="157635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Τιμή Μετοχής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Αγορά </a:t>
                      </a:r>
                      <a:r>
                        <a:rPr lang="el-GR" sz="2400" u="none" strike="noStrike" dirty="0" err="1">
                          <a:effectLst/>
                        </a:rPr>
                        <a:t>Δικ</a:t>
                      </a:r>
                      <a:r>
                        <a:rPr lang="el-GR" sz="2400" u="none" strike="noStrike" dirty="0">
                          <a:effectLst/>
                        </a:rPr>
                        <a:t>. </a:t>
                      </a:r>
                      <a:r>
                        <a:rPr lang="el-GR" sz="2400" u="none" strike="noStrike" dirty="0" err="1">
                          <a:effectLst/>
                        </a:rPr>
                        <a:t>Αγ</a:t>
                      </a:r>
                      <a:r>
                        <a:rPr lang="el-GR" sz="2400" u="none" strike="noStrike" dirty="0">
                          <a:effectLst/>
                        </a:rPr>
                        <a:t> (</a:t>
                      </a:r>
                      <a:r>
                        <a:rPr lang="el-GR" sz="2400" u="none" strike="noStrike" dirty="0" err="1">
                          <a:effectLst/>
                        </a:rPr>
                        <a:t>call</a:t>
                      </a:r>
                      <a:r>
                        <a:rPr lang="el-GR" sz="2400" u="none" strike="noStrike" dirty="0">
                          <a:effectLst/>
                        </a:rPr>
                        <a:t>) με ΤΑ 11,5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Αγορά Δικ. Πώλ. (put) με ΤΑ 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Κόστος Επένδυση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Κέρδη / Ζημιές 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9408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8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0.6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9408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8.5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9408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9408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9.5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9408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9408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9408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9408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11.5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9408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9408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13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1.1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0"/>
            <a:ext cx="8356600" cy="908720"/>
          </a:xfrm>
        </p:spPr>
        <p:txBody>
          <a:bodyPr/>
          <a:lstStyle/>
          <a:p>
            <a:pPr algn="ctr"/>
            <a:r>
              <a:rPr lang="el-GR" dirty="0"/>
              <a:t>Αγορά </a:t>
            </a:r>
            <a:r>
              <a:rPr lang="en-US" dirty="0"/>
              <a:t>Strangle</a:t>
            </a:r>
            <a:endParaRPr lang="en-GB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31353993"/>
              </p:ext>
            </p:extLst>
          </p:nvPr>
        </p:nvGraphicFramePr>
        <p:xfrm>
          <a:off x="0" y="1268760"/>
          <a:ext cx="9144000" cy="5589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/>
              <a:t>Αγορά </a:t>
            </a:r>
            <a:r>
              <a:rPr lang="en-US"/>
              <a:t>Strangle</a:t>
            </a:r>
            <a:endParaRPr lang="en-GB"/>
          </a:p>
        </p:txBody>
      </p:sp>
      <p:sp>
        <p:nvSpPr>
          <p:cNvPr id="480259" name="Rectangle 3"/>
          <p:cNvSpPr>
            <a:spLocks noGrp="1" noChangeArrowheads="1"/>
          </p:cNvSpPr>
          <p:nvPr>
            <p:ph idx="1"/>
          </p:nvPr>
        </p:nvSpPr>
        <p:spPr>
          <a:xfrm>
            <a:off x="0" y="1885950"/>
            <a:ext cx="9144000" cy="4171950"/>
          </a:xfrm>
        </p:spPr>
        <p:txBody>
          <a:bodyPr/>
          <a:lstStyle/>
          <a:p>
            <a:pPr algn="just"/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Μέγιστο Κέρδος: </a:t>
            </a:r>
            <a:r>
              <a:rPr lang="el-GR" b="1" dirty="0">
                <a:cs typeface="Times New Roman" pitchFamily="18" charset="0"/>
              </a:rPr>
              <a:t>Απεριόριστο </a:t>
            </a:r>
          </a:p>
          <a:p>
            <a:pPr algn="just"/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Νεκρά Σημεία: </a:t>
            </a:r>
            <a:r>
              <a:rPr lang="el-GR" dirty="0" smtClean="0">
                <a:cs typeface="Times New Roman" pitchFamily="18" charset="0"/>
              </a:rPr>
              <a:t>11+0,4 </a:t>
            </a:r>
            <a:r>
              <a:rPr lang="el-GR" dirty="0">
                <a:cs typeface="Times New Roman" pitchFamily="18" charset="0"/>
              </a:rPr>
              <a:t>= </a:t>
            </a:r>
            <a:r>
              <a:rPr lang="el-GR" dirty="0" smtClean="0">
                <a:cs typeface="Times New Roman" pitchFamily="18" charset="0"/>
              </a:rPr>
              <a:t>11,4 ή 9-0,4= 8,6</a:t>
            </a:r>
            <a:endParaRPr lang="el-GR" dirty="0">
              <a:cs typeface="Times New Roman" pitchFamily="18" charset="0"/>
            </a:endParaRPr>
          </a:p>
          <a:p>
            <a:pPr algn="just"/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Μέγιστη Ζημιά: </a:t>
            </a:r>
            <a:r>
              <a:rPr lang="el-GR" dirty="0" smtClean="0">
                <a:cs typeface="Times New Roman" pitchFamily="18" charset="0"/>
              </a:rPr>
              <a:t>0,4 Ευρώ. </a:t>
            </a:r>
            <a:r>
              <a:rPr lang="el-GR" dirty="0">
                <a:cs typeface="Times New Roman" pitchFamily="18" charset="0"/>
              </a:rPr>
              <a:t>Η μέγιστη ζημιά συμβαίνει όταν στην ημερομηνία λήξης, η τιμής του υποκείμενου τίτλου είναι ανάμεσα στις δυο τιμές άσκησης</a:t>
            </a:r>
            <a:r>
              <a:rPr lang="en-GB" dirty="0"/>
              <a:t> </a:t>
            </a: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0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0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80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0259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/>
              <a:t>Πώληση </a:t>
            </a:r>
            <a:r>
              <a:rPr lang="en-US"/>
              <a:t>Strangle</a:t>
            </a:r>
            <a:endParaRPr lang="en-GB"/>
          </a:p>
        </p:txBody>
      </p:sp>
      <p:sp>
        <p:nvSpPr>
          <p:cNvPr id="481283" name="Rectangle 3"/>
          <p:cNvSpPr>
            <a:spLocks noGrp="1" noChangeArrowheads="1"/>
          </p:cNvSpPr>
          <p:nvPr>
            <p:ph idx="1"/>
          </p:nvPr>
        </p:nvSpPr>
        <p:spPr>
          <a:xfrm>
            <a:off x="0" y="1628800"/>
            <a:ext cx="8964488" cy="5229200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l-GR" b="1" dirty="0">
                <a:solidFill>
                  <a:srgbClr val="0000FF"/>
                </a:solidFill>
              </a:rPr>
              <a:t>Σε μια αγορά με σταθεροποιητικές τάσεις,</a:t>
            </a:r>
          </a:p>
          <a:p>
            <a:pPr algn="just">
              <a:buFont typeface="Wingdings" pitchFamily="2" charset="2"/>
              <a:buChar char="q"/>
            </a:pPr>
            <a:r>
              <a:rPr lang="el-GR" b="1" dirty="0"/>
              <a:t>Μια μετοχή η οποία πιστεύουμε ότι θα έχει μικρές μεταβολές σε ένα βραχυπρόθεσμο ορίζοντα, η πώληση </a:t>
            </a:r>
            <a:r>
              <a:rPr lang="en-US" b="1" dirty="0"/>
              <a:t>Strangle  </a:t>
            </a:r>
            <a:r>
              <a:rPr lang="el-GR" b="1" dirty="0"/>
              <a:t>συνίσταται</a:t>
            </a:r>
            <a:r>
              <a:rPr lang="el-GR" dirty="0"/>
              <a:t>.</a:t>
            </a:r>
          </a:p>
          <a:p>
            <a:pPr algn="just">
              <a:buFont typeface="Wingdings" pitchFamily="2" charset="2"/>
              <a:buChar char="q"/>
            </a:pPr>
            <a:r>
              <a:rPr lang="el-GR" dirty="0"/>
              <a:t>Για την εφαρμογή της στρατηγικής απαιτείται </a:t>
            </a:r>
            <a:r>
              <a:rPr lang="el-GR" b="1" dirty="0">
                <a:solidFill>
                  <a:srgbClr val="0000FF"/>
                </a:solidFill>
              </a:rPr>
              <a:t>πώληση </a:t>
            </a:r>
            <a:r>
              <a:rPr lang="en-US" b="1" dirty="0">
                <a:solidFill>
                  <a:srgbClr val="0000FF"/>
                </a:solidFill>
              </a:rPr>
              <a:t>call </a:t>
            </a:r>
            <a:r>
              <a:rPr lang="el-GR" b="1" dirty="0">
                <a:solidFill>
                  <a:srgbClr val="0000FF"/>
                </a:solidFill>
              </a:rPr>
              <a:t>και </a:t>
            </a:r>
            <a:r>
              <a:rPr lang="en-US" b="1" dirty="0">
                <a:solidFill>
                  <a:srgbClr val="0000FF"/>
                </a:solidFill>
              </a:rPr>
              <a:t>put </a:t>
            </a:r>
            <a:r>
              <a:rPr lang="el-GR" b="1" dirty="0"/>
              <a:t>εκτός της ισοδύναμης χρηματικής αξίας,</a:t>
            </a:r>
            <a:r>
              <a:rPr lang="el-GR" b="1" dirty="0">
                <a:solidFill>
                  <a:srgbClr val="0000FF"/>
                </a:solidFill>
              </a:rPr>
              <a:t> στην ίδια όμως διάρκεια. </a:t>
            </a: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1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1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81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28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/>
              <a:t>Στρατηγικές – </a:t>
            </a:r>
            <a:r>
              <a:rPr lang="en-US" b="1"/>
              <a:t>Straddles - Strangle</a:t>
            </a:r>
            <a:endParaRPr lang="en-GB" b="1">
              <a:cs typeface="Times New Roman" pitchFamily="18" charset="0"/>
            </a:endParaRPr>
          </a:p>
        </p:txBody>
      </p:sp>
      <p:sp>
        <p:nvSpPr>
          <p:cNvPr id="460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b="1" dirty="0"/>
              <a:t>Δημιουργούνται με αγορά του ίδιου αριθμού δικαιωμάτων </a:t>
            </a:r>
            <a:r>
              <a:rPr lang="en-US" b="1" dirty="0"/>
              <a:t>call </a:t>
            </a:r>
            <a:r>
              <a:rPr lang="el-GR" b="1" dirty="0"/>
              <a:t> και </a:t>
            </a:r>
            <a:r>
              <a:rPr lang="en-US" b="1" dirty="0"/>
              <a:t>put</a:t>
            </a:r>
            <a:r>
              <a:rPr lang="el-GR" b="1" dirty="0"/>
              <a:t>. </a:t>
            </a:r>
            <a:endParaRPr lang="en-US" b="1" dirty="0" smtClean="0"/>
          </a:p>
          <a:p>
            <a:pPr algn="just"/>
            <a:r>
              <a:rPr lang="el-GR" dirty="0" smtClean="0"/>
              <a:t>Αν </a:t>
            </a:r>
            <a:r>
              <a:rPr lang="el-GR" dirty="0"/>
              <a:t>έχουν την </a:t>
            </a:r>
            <a:r>
              <a:rPr lang="el-GR" b="1" dirty="0">
                <a:solidFill>
                  <a:srgbClr val="FF0000"/>
                </a:solidFill>
              </a:rPr>
              <a:t>ίδια τιμή άσκησης </a:t>
            </a:r>
            <a:r>
              <a:rPr lang="el-GR" dirty="0"/>
              <a:t>η στρατηγική ονομάζεται </a:t>
            </a:r>
            <a:r>
              <a:rPr lang="en-US" b="1" dirty="0">
                <a:solidFill>
                  <a:srgbClr val="FF0000"/>
                </a:solidFill>
              </a:rPr>
              <a:t>straddle</a:t>
            </a:r>
            <a:r>
              <a:rPr lang="en-US" dirty="0"/>
              <a:t> </a:t>
            </a:r>
            <a:r>
              <a:rPr lang="el-GR" dirty="0"/>
              <a:t>αλλιώς </a:t>
            </a:r>
            <a:r>
              <a:rPr lang="en-US" b="1" dirty="0">
                <a:solidFill>
                  <a:srgbClr val="0000FF"/>
                </a:solidFill>
              </a:rPr>
              <a:t>strangle </a:t>
            </a:r>
            <a:endParaRPr lang="el-GR" b="1" dirty="0">
              <a:solidFill>
                <a:srgbClr val="0000FF"/>
              </a:solidFill>
            </a:endParaRPr>
          </a:p>
          <a:p>
            <a:pPr algn="just"/>
            <a:endParaRPr lang="en-GB" dirty="0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0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60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0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16632"/>
            <a:ext cx="8356600" cy="864096"/>
          </a:xfrm>
        </p:spPr>
        <p:txBody>
          <a:bodyPr/>
          <a:lstStyle/>
          <a:p>
            <a:pPr algn="ctr"/>
            <a:r>
              <a:rPr lang="el-GR" dirty="0">
                <a:solidFill>
                  <a:srgbClr val="0000FF"/>
                </a:solidFill>
              </a:rPr>
              <a:t>Πώληση </a:t>
            </a:r>
            <a:r>
              <a:rPr lang="en-US" dirty="0">
                <a:solidFill>
                  <a:srgbClr val="0000FF"/>
                </a:solidFill>
              </a:rPr>
              <a:t>Strangle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482307" name="Rectangle 3"/>
          <p:cNvSpPr>
            <a:spLocks noGrp="1" noChangeArrowheads="1"/>
          </p:cNvSpPr>
          <p:nvPr>
            <p:ph idx="1"/>
          </p:nvPr>
        </p:nvSpPr>
        <p:spPr>
          <a:xfrm>
            <a:off x="0" y="1556792"/>
            <a:ext cx="9144000" cy="5301208"/>
          </a:xfrm>
          <a:solidFill>
            <a:schemeClr val="bg1"/>
          </a:solidFill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l-GR" b="1" dirty="0">
                <a:solidFill>
                  <a:srgbClr val="0000FF"/>
                </a:solidFill>
              </a:rPr>
              <a:t>Ο κίνδυνος ζημίας είναι απεριόριστος</a:t>
            </a:r>
          </a:p>
          <a:p>
            <a:pPr algn="just">
              <a:buFont typeface="Wingdings" pitchFamily="2" charset="2"/>
              <a:buChar char="q"/>
            </a:pPr>
            <a:r>
              <a:rPr lang="el-GR" b="1" dirty="0"/>
              <a:t>Το δυνητικό κέρδος είναι περιορισμένο στο αντίτιμο που εισπράττεται από την πώληση των δικαιωμάτων</a:t>
            </a:r>
            <a:r>
              <a:rPr lang="el-GR" dirty="0"/>
              <a:t>.</a:t>
            </a:r>
            <a:endParaRPr lang="en-GB" dirty="0"/>
          </a:p>
          <a:p>
            <a:pPr algn="just">
              <a:buFont typeface="Wingdings" pitchFamily="2" charset="2"/>
              <a:buChar char="q"/>
            </a:pPr>
            <a:r>
              <a:rPr lang="el-GR" dirty="0">
                <a:cs typeface="Times New Roman" pitchFamily="18" charset="0"/>
              </a:rPr>
              <a:t>Παράδειγμα </a:t>
            </a:r>
          </a:p>
          <a:p>
            <a:pPr algn="just">
              <a:buFont typeface="Wingdings" pitchFamily="2" charset="2"/>
              <a:buChar char="q"/>
            </a:pPr>
            <a:r>
              <a:rPr lang="el-GR" dirty="0">
                <a:cs typeface="Times New Roman" pitchFamily="18" charset="0"/>
              </a:rPr>
              <a:t>Ο Αλεξίου πιστεύει ότι η μετοχή ΜΝΑ δεν θα έχει μεγάλες μεταβολές στο άμεσο μέλλον. Ο Αλεξίου αποφασίζει να πουλήσει </a:t>
            </a:r>
            <a:r>
              <a:rPr lang="en-US" dirty="0">
                <a:cs typeface="Times New Roman" pitchFamily="18" charset="0"/>
              </a:rPr>
              <a:t>strangle</a:t>
            </a:r>
            <a:r>
              <a:rPr lang="el-GR" dirty="0"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2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2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82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82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307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/>
              <a:t>Πώληση </a:t>
            </a:r>
            <a:r>
              <a:rPr lang="en-US"/>
              <a:t>Strangle</a:t>
            </a:r>
            <a:endParaRPr lang="en-GB"/>
          </a:p>
        </p:txBody>
      </p:sp>
      <p:sp>
        <p:nvSpPr>
          <p:cNvPr id="483331" name="Rectangle 3"/>
          <p:cNvSpPr>
            <a:spLocks noGrp="1" noChangeArrowheads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l-GR" sz="3000" dirty="0">
                <a:cs typeface="Times New Roman" pitchFamily="18" charset="0"/>
              </a:rPr>
              <a:t>Τρέχουσα Τιμή ΜΝΑ  </a:t>
            </a:r>
            <a:r>
              <a:rPr lang="el-GR" sz="3000" dirty="0" smtClean="0">
                <a:cs typeface="Times New Roman" pitchFamily="18" charset="0"/>
              </a:rPr>
              <a:t>10</a:t>
            </a:r>
            <a:endParaRPr lang="el-GR" sz="3000" dirty="0"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l-GR" sz="3000" dirty="0" smtClean="0">
                <a:cs typeface="Times New Roman" pitchFamily="18" charset="0"/>
              </a:rPr>
              <a:t>Τιμή </a:t>
            </a:r>
            <a:r>
              <a:rPr lang="el-GR" sz="3000" dirty="0">
                <a:cs typeface="Times New Roman" pitchFamily="18" charset="0"/>
              </a:rPr>
              <a:t>δικαιώματος Αγοράς (τιμή άσκησης </a:t>
            </a:r>
            <a:r>
              <a:rPr lang="el-GR" sz="3000" dirty="0" smtClean="0">
                <a:cs typeface="Times New Roman" pitchFamily="18" charset="0"/>
              </a:rPr>
              <a:t>11,5)  0,2</a:t>
            </a:r>
            <a:endParaRPr lang="el-GR" sz="3000" dirty="0"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l-GR" sz="3000" dirty="0" smtClean="0">
                <a:cs typeface="Times New Roman" pitchFamily="18" charset="0"/>
              </a:rPr>
              <a:t>Τιμή </a:t>
            </a:r>
            <a:r>
              <a:rPr lang="el-GR" sz="3000" dirty="0">
                <a:cs typeface="Times New Roman" pitchFamily="18" charset="0"/>
              </a:rPr>
              <a:t>δικαιώματος Πώλησης (τιμή άσκησης </a:t>
            </a:r>
            <a:r>
              <a:rPr lang="el-GR" sz="3000" dirty="0" smtClean="0">
                <a:cs typeface="Times New Roman" pitchFamily="18" charset="0"/>
              </a:rPr>
              <a:t>9)  0,1</a:t>
            </a:r>
            <a:endParaRPr lang="el-GR" sz="3000" dirty="0"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l-GR" sz="3000" dirty="0">
                <a:cs typeface="Times New Roman" pitchFamily="18" charset="0"/>
              </a:rPr>
              <a:t>Τα έσοδα της επένδυσης είναι η αξία των δικαιωμάτων δηλαδή </a:t>
            </a:r>
            <a:r>
              <a:rPr lang="el-GR" sz="3000" dirty="0" smtClean="0">
                <a:cs typeface="Times New Roman" pitchFamily="18" charset="0"/>
              </a:rPr>
              <a:t>0,2 </a:t>
            </a:r>
            <a:r>
              <a:rPr lang="el-GR" sz="3000" dirty="0">
                <a:cs typeface="Times New Roman" pitchFamily="18" charset="0"/>
              </a:rPr>
              <a:t>+ </a:t>
            </a:r>
            <a:r>
              <a:rPr lang="el-GR" sz="3000" dirty="0" smtClean="0">
                <a:cs typeface="Times New Roman" pitchFamily="18" charset="0"/>
              </a:rPr>
              <a:t>0,1 </a:t>
            </a:r>
            <a:r>
              <a:rPr lang="el-GR" sz="3000" dirty="0">
                <a:cs typeface="Times New Roman" pitchFamily="18" charset="0"/>
              </a:rPr>
              <a:t>= </a:t>
            </a:r>
            <a:r>
              <a:rPr lang="el-GR" sz="3000" dirty="0" smtClean="0">
                <a:cs typeface="Times New Roman" pitchFamily="18" charset="0"/>
              </a:rPr>
              <a:t>0,3</a:t>
            </a:r>
            <a:endParaRPr lang="el-GR" sz="3000" dirty="0"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l-GR" sz="3000" dirty="0">
                <a:cs typeface="Times New Roman" pitchFamily="18" charset="0"/>
              </a:rPr>
              <a:t>Τα αποτελέσματα της επένδυσης στα διάφορα σενάρια της τιμής δίνονται στον ακόλουθο πίνακα:</a:t>
            </a: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3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83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83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331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/>
              <a:t>Πώληση </a:t>
            </a:r>
            <a:r>
              <a:rPr lang="en-US"/>
              <a:t>Strangle</a:t>
            </a:r>
            <a:endParaRPr lang="en-GB"/>
          </a:p>
        </p:txBody>
      </p:sp>
      <p:graphicFrame>
        <p:nvGraphicFramePr>
          <p:cNvPr id="3" name="Θέση περιεχομένου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60501886"/>
              </p:ext>
            </p:extLst>
          </p:nvPr>
        </p:nvGraphicFramePr>
        <p:xfrm>
          <a:off x="0" y="1772818"/>
          <a:ext cx="9144001" cy="51740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2699"/>
                <a:gridCol w="1762699"/>
                <a:gridCol w="1762699"/>
                <a:gridCol w="2093205"/>
                <a:gridCol w="1762699"/>
              </a:tblGrid>
              <a:tr h="145291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Τιμή Μετοχής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Πώληση </a:t>
                      </a:r>
                      <a:r>
                        <a:rPr lang="el-GR" sz="2400" u="none" strike="noStrike" dirty="0" err="1">
                          <a:effectLst/>
                        </a:rPr>
                        <a:t>Δικ</a:t>
                      </a:r>
                      <a:r>
                        <a:rPr lang="el-GR" sz="2400" u="none" strike="noStrike" dirty="0">
                          <a:effectLst/>
                        </a:rPr>
                        <a:t>. </a:t>
                      </a:r>
                      <a:r>
                        <a:rPr lang="el-GR" sz="2400" u="none" strike="noStrike" dirty="0" err="1">
                          <a:effectLst/>
                        </a:rPr>
                        <a:t>Αγ</a:t>
                      </a:r>
                      <a:r>
                        <a:rPr lang="el-GR" sz="2400" u="none" strike="noStrike" dirty="0">
                          <a:effectLst/>
                        </a:rPr>
                        <a:t> (</a:t>
                      </a:r>
                      <a:r>
                        <a:rPr lang="el-GR" sz="2400" u="none" strike="noStrike" dirty="0" err="1">
                          <a:effectLst/>
                        </a:rPr>
                        <a:t>call</a:t>
                      </a:r>
                      <a:r>
                        <a:rPr lang="el-GR" sz="2400" u="none" strike="noStrike" dirty="0">
                          <a:effectLst/>
                        </a:rPr>
                        <a:t>) με ΤΑ 11,5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Πώληση Δικ. Πώλ. (put) με ΤΑ 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 smtClean="0">
                          <a:effectLst/>
                        </a:rPr>
                        <a:t>Έσοδα από την </a:t>
                      </a:r>
                      <a:r>
                        <a:rPr lang="el-GR" sz="2400" u="none" strike="noStrike" dirty="0">
                          <a:effectLst/>
                        </a:rPr>
                        <a:t>Επένδυση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Κέρδη / Ζημιές 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6322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8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-0.6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6322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8.5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6322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6322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9.5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6322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6322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6322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6322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11.5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6322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6322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13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-1.5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-1.1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Πώληση </a:t>
            </a:r>
            <a:r>
              <a:rPr lang="en-US" dirty="0"/>
              <a:t>Strangle</a:t>
            </a:r>
            <a:endParaRPr lang="en-GB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84623891"/>
              </p:ext>
            </p:extLst>
          </p:nvPr>
        </p:nvGraphicFramePr>
        <p:xfrm>
          <a:off x="457200" y="1885950"/>
          <a:ext cx="8178800" cy="4171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/>
              <a:t>Πώληση </a:t>
            </a:r>
            <a:r>
              <a:rPr lang="en-US"/>
              <a:t>Strangle</a:t>
            </a:r>
            <a:endParaRPr lang="en-GB"/>
          </a:p>
        </p:txBody>
      </p:sp>
      <p:sp>
        <p:nvSpPr>
          <p:cNvPr id="486403" name="Rectangle 3"/>
          <p:cNvSpPr>
            <a:spLocks noGrp="1" noChangeArrowheads="1"/>
          </p:cNvSpPr>
          <p:nvPr>
            <p:ph idx="1"/>
          </p:nvPr>
        </p:nvSpPr>
        <p:spPr>
          <a:xfrm>
            <a:off x="0" y="1885950"/>
            <a:ext cx="9144000" cy="4171950"/>
          </a:xfrm>
        </p:spPr>
        <p:txBody>
          <a:bodyPr/>
          <a:lstStyle/>
          <a:p>
            <a:pPr algn="just"/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Μέγιστο Κέρδος: </a:t>
            </a:r>
            <a:r>
              <a:rPr lang="el-GR" dirty="0" smtClean="0">
                <a:cs typeface="Times New Roman" pitchFamily="18" charset="0"/>
              </a:rPr>
              <a:t>0,3 Ευρώ. Τ</a:t>
            </a:r>
            <a:r>
              <a:rPr lang="en-US" dirty="0">
                <a:cs typeface="Times New Roman" pitchFamily="18" charset="0"/>
              </a:rPr>
              <a:t>o</a:t>
            </a:r>
            <a:r>
              <a:rPr lang="el-GR" dirty="0">
                <a:cs typeface="Times New Roman" pitchFamily="18" charset="0"/>
              </a:rPr>
              <a:t> μέγιστο κέρδος συμβαίνει όταν στην ημερομηνία λήξης, η τιμής του υποκείμενου τίτλου είναι ανάμεσα στις δυο τιμές άσκησης</a:t>
            </a:r>
          </a:p>
          <a:p>
            <a:pPr algn="just"/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Νεκρά Σημεία: </a:t>
            </a:r>
            <a:r>
              <a:rPr lang="el-GR" dirty="0" smtClean="0">
                <a:cs typeface="Times New Roman" pitchFamily="18" charset="0"/>
              </a:rPr>
              <a:t>11,5+0,3 </a:t>
            </a:r>
            <a:r>
              <a:rPr lang="el-GR" dirty="0">
                <a:cs typeface="Times New Roman" pitchFamily="18" charset="0"/>
              </a:rPr>
              <a:t>= </a:t>
            </a:r>
            <a:r>
              <a:rPr lang="el-GR" dirty="0" smtClean="0">
                <a:cs typeface="Times New Roman" pitchFamily="18" charset="0"/>
              </a:rPr>
              <a:t>11,8 </a:t>
            </a:r>
            <a:r>
              <a:rPr lang="el-GR" dirty="0">
                <a:cs typeface="Times New Roman" pitchFamily="18" charset="0"/>
              </a:rPr>
              <a:t>ή </a:t>
            </a:r>
            <a:r>
              <a:rPr lang="el-GR" dirty="0" smtClean="0">
                <a:cs typeface="Times New Roman" pitchFamily="18" charset="0"/>
              </a:rPr>
              <a:t>9-0,3 </a:t>
            </a:r>
            <a:r>
              <a:rPr lang="el-GR" dirty="0">
                <a:cs typeface="Times New Roman" pitchFamily="18" charset="0"/>
              </a:rPr>
              <a:t>= </a:t>
            </a:r>
            <a:r>
              <a:rPr lang="el-GR" dirty="0" smtClean="0">
                <a:cs typeface="Times New Roman" pitchFamily="18" charset="0"/>
              </a:rPr>
              <a:t>0,7 </a:t>
            </a:r>
            <a:endParaRPr lang="el-GR" dirty="0">
              <a:cs typeface="Times New Roman" pitchFamily="18" charset="0"/>
            </a:endParaRPr>
          </a:p>
          <a:p>
            <a:pPr algn="just"/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Μέγιστη Ζημιά</a:t>
            </a:r>
            <a:r>
              <a:rPr lang="en-US" b="1" dirty="0">
                <a:solidFill>
                  <a:srgbClr val="0000FF"/>
                </a:solidFill>
                <a:cs typeface="Times New Roman" pitchFamily="18" charset="0"/>
              </a:rPr>
              <a:t>: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l-GR" dirty="0">
                <a:cs typeface="Times New Roman" pitchFamily="18" charset="0"/>
              </a:rPr>
              <a:t>Απεριόριστη</a:t>
            </a: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6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6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0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/>
              <a:t>Στρατηγικές – </a:t>
            </a:r>
            <a:r>
              <a:rPr lang="en-US" b="1"/>
              <a:t>Straddles </a:t>
            </a:r>
            <a:endParaRPr lang="en-GB" b="1">
              <a:cs typeface="Times New Roman" pitchFamily="18" charset="0"/>
            </a:endParaRPr>
          </a:p>
        </p:txBody>
      </p:sp>
      <p:sp>
        <p:nvSpPr>
          <p:cNvPr id="4618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5950"/>
            <a:ext cx="8686800" cy="4171950"/>
          </a:xfrm>
        </p:spPr>
        <p:txBody>
          <a:bodyPr/>
          <a:lstStyle/>
          <a:p>
            <a:pPr algn="just">
              <a:buFont typeface="Monotype Sorts" pitchFamily="2" charset="2"/>
              <a:buNone/>
            </a:pPr>
            <a:r>
              <a:rPr lang="el-GR" dirty="0"/>
              <a:t> Μετοχή ΑΑΚ (τρέχουσα τιμή)            </a:t>
            </a:r>
            <a:r>
              <a:rPr lang="en-US" dirty="0" smtClean="0"/>
              <a:t>     </a:t>
            </a:r>
            <a:r>
              <a:rPr lang="el-GR" dirty="0" smtClean="0"/>
              <a:t>10</a:t>
            </a:r>
            <a:endParaRPr lang="el-GR" dirty="0"/>
          </a:p>
          <a:p>
            <a:pPr algn="just">
              <a:buFont typeface="Monotype Sorts" pitchFamily="2" charset="2"/>
              <a:buNone/>
            </a:pPr>
            <a:r>
              <a:rPr lang="el-GR" dirty="0"/>
              <a:t> Δικαιώματος Αγοράς (άσκηση </a:t>
            </a:r>
            <a:r>
              <a:rPr lang="el-GR" dirty="0" smtClean="0"/>
              <a:t>10)</a:t>
            </a:r>
            <a:r>
              <a:rPr lang="en-US" dirty="0" smtClean="0"/>
              <a:t>     </a:t>
            </a:r>
            <a:r>
              <a:rPr lang="el-GR" dirty="0" smtClean="0"/>
              <a:t>     </a:t>
            </a:r>
            <a:r>
              <a:rPr lang="en-US" dirty="0" smtClean="0"/>
              <a:t>0,5</a:t>
            </a:r>
            <a:endParaRPr lang="el-GR" dirty="0"/>
          </a:p>
          <a:p>
            <a:pPr algn="just">
              <a:buFont typeface="Monotype Sorts" pitchFamily="2" charset="2"/>
              <a:buNone/>
            </a:pPr>
            <a:r>
              <a:rPr lang="el-GR" dirty="0"/>
              <a:t> Δικαίωμα Πώλησης (άσκηση </a:t>
            </a:r>
            <a:r>
              <a:rPr lang="el-GR" dirty="0" smtClean="0"/>
              <a:t>10)       </a:t>
            </a:r>
            <a:r>
              <a:rPr lang="en-US" dirty="0" smtClean="0"/>
              <a:t>     </a:t>
            </a:r>
            <a:r>
              <a:rPr lang="el-GR" dirty="0" smtClean="0"/>
              <a:t>0</a:t>
            </a:r>
            <a:r>
              <a:rPr lang="en-US" dirty="0"/>
              <a:t>,</a:t>
            </a:r>
            <a:r>
              <a:rPr lang="en-US" dirty="0" smtClean="0"/>
              <a:t>4</a:t>
            </a:r>
            <a:endParaRPr lang="el-GR" dirty="0"/>
          </a:p>
          <a:p>
            <a:pPr algn="just">
              <a:buFont typeface="Monotype Sorts" pitchFamily="2" charset="2"/>
              <a:buNone/>
            </a:pPr>
            <a:endParaRPr lang="el-GR" dirty="0"/>
          </a:p>
          <a:p>
            <a:pPr algn="just">
              <a:buFont typeface="Monotype Sorts" pitchFamily="2" charset="2"/>
              <a:buNone/>
            </a:pPr>
            <a:r>
              <a:rPr lang="el-GR" dirty="0"/>
              <a:t>Προσδοκίες για έντονη μεταβλητότητα                </a:t>
            </a:r>
            <a:endParaRPr lang="en-GB" dirty="0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1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61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61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61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82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/>
              <a:t>Στρατηγικές – </a:t>
            </a:r>
            <a:r>
              <a:rPr lang="en-US" b="1"/>
              <a:t>Straddles</a:t>
            </a:r>
            <a:endParaRPr lang="en-GB" b="1"/>
          </a:p>
        </p:txBody>
      </p:sp>
      <p:graphicFrame>
        <p:nvGraphicFramePr>
          <p:cNvPr id="3" name="Θέση περιεχομένου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79178472"/>
              </p:ext>
            </p:extLst>
          </p:nvPr>
        </p:nvGraphicFramePr>
        <p:xfrm>
          <a:off x="1" y="1772812"/>
          <a:ext cx="9144000" cy="51629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1680"/>
                <a:gridCol w="1755648"/>
                <a:gridCol w="1755648"/>
                <a:gridCol w="1865376"/>
                <a:gridCol w="1755648"/>
              </a:tblGrid>
              <a:tr h="156287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Τιμή Μετοχής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Αγορά </a:t>
                      </a:r>
                      <a:r>
                        <a:rPr lang="el-GR" sz="2400" u="none" strike="noStrike" dirty="0" err="1">
                          <a:effectLst/>
                        </a:rPr>
                        <a:t>Δικ</a:t>
                      </a:r>
                      <a:r>
                        <a:rPr lang="el-GR" sz="2400" u="none" strike="noStrike" dirty="0">
                          <a:effectLst/>
                        </a:rPr>
                        <a:t>. </a:t>
                      </a:r>
                      <a:r>
                        <a:rPr lang="el-GR" sz="2400" u="none" strike="noStrike" dirty="0" err="1">
                          <a:effectLst/>
                        </a:rPr>
                        <a:t>Αγ</a:t>
                      </a:r>
                      <a:r>
                        <a:rPr lang="el-GR" sz="2400" u="none" strike="noStrike" dirty="0">
                          <a:effectLst/>
                        </a:rPr>
                        <a:t> (</a:t>
                      </a:r>
                      <a:r>
                        <a:rPr lang="el-GR" sz="2400" u="none" strike="noStrike" dirty="0" err="1">
                          <a:effectLst/>
                        </a:rPr>
                        <a:t>call</a:t>
                      </a:r>
                      <a:r>
                        <a:rPr lang="el-GR" sz="2400" u="none" strike="noStrike" dirty="0">
                          <a:effectLst/>
                        </a:rPr>
                        <a:t>) με ΤΑ 10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Αγορά Δικ. Πώλ. (put) με ΤΑ 10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Κόστος Επένδυση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Κέρδη/ Ζημιές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0000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8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1.1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0000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8.5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1.5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-0.9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0.6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0000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-0.9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0000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9.5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-0.9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0000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-0.9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-0.9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0000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-0.9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0000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-0.9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0000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11.5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-0.9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0000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1.1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0"/>
            <a:ext cx="8356600" cy="1124744"/>
          </a:xfrm>
        </p:spPr>
        <p:txBody>
          <a:bodyPr/>
          <a:lstStyle/>
          <a:p>
            <a:pPr algn="ctr"/>
            <a:r>
              <a:rPr lang="el-GR" b="1" dirty="0">
                <a:solidFill>
                  <a:srgbClr val="0000FF"/>
                </a:solidFill>
              </a:rPr>
              <a:t>Στρατηγικές – </a:t>
            </a:r>
            <a:r>
              <a:rPr lang="en-US" b="1" dirty="0">
                <a:solidFill>
                  <a:srgbClr val="0000FF"/>
                </a:solidFill>
              </a:rPr>
              <a:t>Straddles</a:t>
            </a:r>
            <a:endParaRPr lang="en-GB" b="1" dirty="0">
              <a:solidFill>
                <a:srgbClr val="0000FF"/>
              </a:solidFill>
            </a:endParaRPr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99280173"/>
              </p:ext>
            </p:extLst>
          </p:nvPr>
        </p:nvGraphicFramePr>
        <p:xfrm>
          <a:off x="0" y="1700808"/>
          <a:ext cx="9144000" cy="5157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/>
              <a:t>Στρατηγικές – </a:t>
            </a:r>
            <a:r>
              <a:rPr lang="en-US" b="1"/>
              <a:t>Straddles</a:t>
            </a:r>
            <a:endParaRPr lang="en-GB" b="1"/>
          </a:p>
        </p:txBody>
      </p:sp>
      <p:sp>
        <p:nvSpPr>
          <p:cNvPr id="464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Μέγιστο Κέρδος</a:t>
            </a:r>
            <a:r>
              <a:rPr lang="en-US" dirty="0"/>
              <a:t>:</a:t>
            </a:r>
            <a:r>
              <a:rPr lang="el-GR" dirty="0"/>
              <a:t> Απεριόριστο</a:t>
            </a:r>
          </a:p>
          <a:p>
            <a:r>
              <a:rPr lang="el-GR" dirty="0"/>
              <a:t>Νεκρό σημείο  </a:t>
            </a:r>
            <a:r>
              <a:rPr lang="el-GR" dirty="0" smtClean="0"/>
              <a:t>10,9 </a:t>
            </a:r>
            <a:r>
              <a:rPr lang="el-GR" dirty="0"/>
              <a:t>και </a:t>
            </a:r>
            <a:r>
              <a:rPr lang="el-GR" dirty="0" smtClean="0"/>
              <a:t>9,1</a:t>
            </a:r>
            <a:endParaRPr lang="el-GR" dirty="0"/>
          </a:p>
          <a:p>
            <a:r>
              <a:rPr lang="el-GR" dirty="0"/>
              <a:t>Μέγιστη Ζημιά   </a:t>
            </a:r>
            <a:r>
              <a:rPr lang="el-GR" dirty="0" smtClean="0"/>
              <a:t>0,9</a:t>
            </a:r>
            <a:endParaRPr lang="en-GB" dirty="0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4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64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64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489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/>
              <a:t>Πώληση - </a:t>
            </a:r>
            <a:r>
              <a:rPr lang="en-US"/>
              <a:t>straddle</a:t>
            </a:r>
            <a:endParaRPr lang="en-GB"/>
          </a:p>
        </p:txBody>
      </p:sp>
      <p:sp>
        <p:nvSpPr>
          <p:cNvPr id="468995" name="Rectangle 3"/>
          <p:cNvSpPr>
            <a:spLocks noGrp="1" noChangeArrowheads="1"/>
          </p:cNvSpPr>
          <p:nvPr>
            <p:ph idx="1"/>
          </p:nvPr>
        </p:nvSpPr>
        <p:spPr>
          <a:xfrm>
            <a:off x="0" y="1885950"/>
            <a:ext cx="8636000" cy="4171950"/>
          </a:xfrm>
        </p:spPr>
        <p:txBody>
          <a:bodyPr/>
          <a:lstStyle/>
          <a:p>
            <a:pPr algn="just">
              <a:buFont typeface="Monotype Sorts" pitchFamily="2" charset="2"/>
              <a:buChar char="•"/>
            </a:pPr>
            <a:r>
              <a:rPr lang="el-GR">
                <a:solidFill>
                  <a:srgbClr val="003366"/>
                </a:solidFill>
              </a:rPr>
              <a:t>Με τη θέση πώλησης σε </a:t>
            </a:r>
            <a:r>
              <a:rPr lang="en-US">
                <a:solidFill>
                  <a:srgbClr val="003366"/>
                </a:solidFill>
              </a:rPr>
              <a:t>straddle</a:t>
            </a:r>
            <a:r>
              <a:rPr lang="el-GR">
                <a:solidFill>
                  <a:srgbClr val="003366"/>
                </a:solidFill>
              </a:rPr>
              <a:t>  ο επενδυτής αναμένει ότι η τιμή του υποκείμενου τίτλου θα παραμείνει σταθερή. </a:t>
            </a:r>
            <a:endParaRPr lang="en-US">
              <a:solidFill>
                <a:srgbClr val="003366"/>
              </a:solidFill>
            </a:endParaRPr>
          </a:p>
          <a:p>
            <a:pPr algn="just">
              <a:buFont typeface="Monotype Sorts" pitchFamily="2" charset="2"/>
              <a:buChar char="•"/>
            </a:pPr>
            <a:r>
              <a:rPr lang="el-GR">
                <a:solidFill>
                  <a:srgbClr val="003366"/>
                </a:solidFill>
              </a:rPr>
              <a:t>Το δυνητικός κέρδος της στρατηγικής είναι η άθροιση των τιμών των δικαιωμάτων, ενώ ο κίνδυνος ζημιάς είναι απεριόριστος.</a:t>
            </a:r>
            <a:endParaRPr lang="en-US">
              <a:solidFill>
                <a:srgbClr val="003366"/>
              </a:solidFill>
            </a:endParaRPr>
          </a:p>
          <a:p>
            <a:pPr algn="just">
              <a:buFont typeface="Monotype Sorts" pitchFamily="2" charset="2"/>
              <a:buChar char="•"/>
            </a:pPr>
            <a:r>
              <a:rPr lang="el-GR">
                <a:solidFill>
                  <a:srgbClr val="003366"/>
                </a:solidFill>
              </a:rPr>
              <a:t>Η εφαρμογή της στρατηγικής απαιτεί την πώληση </a:t>
            </a:r>
            <a:r>
              <a:rPr lang="en-US">
                <a:solidFill>
                  <a:srgbClr val="003366"/>
                </a:solidFill>
              </a:rPr>
              <a:t>call</a:t>
            </a:r>
            <a:r>
              <a:rPr lang="el-GR">
                <a:solidFill>
                  <a:srgbClr val="003366"/>
                </a:solidFill>
              </a:rPr>
              <a:t> και </a:t>
            </a:r>
            <a:r>
              <a:rPr lang="en-US">
                <a:solidFill>
                  <a:srgbClr val="003366"/>
                </a:solidFill>
              </a:rPr>
              <a:t>put</a:t>
            </a:r>
            <a:r>
              <a:rPr lang="el-GR">
                <a:solidFill>
                  <a:srgbClr val="003366"/>
                </a:solidFill>
              </a:rPr>
              <a:t> μιας μετοχής στην ίδια τιμή άσκησης με την ίδια διάρκεια. </a:t>
            </a:r>
            <a:endParaRPr lang="en-GB">
              <a:solidFill>
                <a:srgbClr val="003366"/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8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68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68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899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/>
              <a:t>Πώληση - </a:t>
            </a:r>
            <a:r>
              <a:rPr lang="en-US"/>
              <a:t>straddle</a:t>
            </a:r>
            <a:endParaRPr lang="en-GB"/>
          </a:p>
        </p:txBody>
      </p:sp>
      <p:sp>
        <p:nvSpPr>
          <p:cNvPr id="470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Monotype Sorts" pitchFamily="2" charset="2"/>
              <a:buNone/>
            </a:pPr>
            <a:r>
              <a:rPr lang="el-GR" sz="2800" dirty="0">
                <a:cs typeface="Times New Roman" pitchFamily="18" charset="0"/>
              </a:rPr>
              <a:t>Παράδειγμα  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– </a:t>
            </a:r>
            <a:r>
              <a:rPr lang="en-US" sz="2800" dirty="0">
                <a:solidFill>
                  <a:srgbClr val="000000"/>
                </a:solidFill>
                <a:cs typeface="Times New Roman" pitchFamily="18" charset="0"/>
              </a:rPr>
              <a:t>Straddles</a:t>
            </a:r>
            <a:endParaRPr lang="el-GR" sz="2800" dirty="0">
              <a:cs typeface="Times New Roman" pitchFamily="18" charset="0"/>
            </a:endParaRPr>
          </a:p>
          <a:p>
            <a:pPr algn="just"/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Η μετοχή ΑΑΤ είναι </a:t>
            </a:r>
            <a:r>
              <a:rPr lang="en-US" sz="2800" dirty="0">
                <a:solidFill>
                  <a:srgbClr val="000000"/>
                </a:solidFill>
                <a:cs typeface="Times New Roman" pitchFamily="18" charset="0"/>
              </a:rPr>
              <a:t>blue chip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 και ο επενδυτή</a:t>
            </a:r>
            <a:r>
              <a:rPr lang="el-GR" sz="2800" dirty="0">
                <a:solidFill>
                  <a:srgbClr val="000000"/>
                </a:solidFill>
              </a:rPr>
              <a:t>ς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 Αλεξίου </a:t>
            </a:r>
            <a:r>
              <a:rPr lang="el-GR" sz="2800" dirty="0">
                <a:solidFill>
                  <a:srgbClr val="000000"/>
                </a:solidFill>
              </a:rPr>
              <a:t>δ</a:t>
            </a:r>
            <a:r>
              <a:rPr lang="el-GR" sz="2800" dirty="0">
                <a:solidFill>
                  <a:srgbClr val="000000"/>
                </a:solidFill>
                <a:cs typeface="Times New Roman" pitchFamily="18" charset="0"/>
              </a:rPr>
              <a:t>εν περιμένει σπουδαίες μεταβολές στην τιμή της μετοχής.</a:t>
            </a:r>
            <a:endParaRPr lang="el-GR" sz="2800" dirty="0">
              <a:cs typeface="Times New Roman" pitchFamily="18" charset="0"/>
            </a:endParaRPr>
          </a:p>
          <a:p>
            <a:pPr algn="just"/>
            <a:r>
              <a:rPr lang="el-GR" sz="2800" dirty="0">
                <a:solidFill>
                  <a:srgbClr val="003366"/>
                </a:solidFill>
                <a:cs typeface="Times New Roman" pitchFamily="18" charset="0"/>
              </a:rPr>
              <a:t>Μετοχή ΑΑΤ (τρέχουσα τιμή)            </a:t>
            </a:r>
            <a:r>
              <a:rPr lang="el-GR" sz="2800" dirty="0" smtClean="0">
                <a:solidFill>
                  <a:srgbClr val="003366"/>
                </a:solidFill>
                <a:cs typeface="Times New Roman" pitchFamily="18" charset="0"/>
              </a:rPr>
              <a:t>      10</a:t>
            </a:r>
            <a:endParaRPr lang="el-GR" sz="2800" dirty="0">
              <a:cs typeface="Times New Roman" pitchFamily="18" charset="0"/>
            </a:endParaRPr>
          </a:p>
          <a:p>
            <a:pPr algn="just"/>
            <a:r>
              <a:rPr lang="el-GR" sz="2800" dirty="0">
                <a:solidFill>
                  <a:srgbClr val="003366"/>
                </a:solidFill>
                <a:cs typeface="Times New Roman" pitchFamily="18" charset="0"/>
              </a:rPr>
              <a:t>Δικαιώματος Αγοράς (άσκηση </a:t>
            </a:r>
            <a:r>
              <a:rPr lang="el-GR" sz="2800" dirty="0" smtClean="0">
                <a:solidFill>
                  <a:srgbClr val="003366"/>
                </a:solidFill>
                <a:cs typeface="Times New Roman" pitchFamily="18" charset="0"/>
              </a:rPr>
              <a:t>10)            0,5</a:t>
            </a:r>
            <a:endParaRPr lang="el-GR" sz="2800" dirty="0">
              <a:cs typeface="Times New Roman" pitchFamily="18" charset="0"/>
            </a:endParaRPr>
          </a:p>
          <a:p>
            <a:pPr algn="just"/>
            <a:r>
              <a:rPr lang="el-GR" sz="2800" dirty="0">
                <a:solidFill>
                  <a:srgbClr val="003366"/>
                </a:solidFill>
                <a:cs typeface="Times New Roman" pitchFamily="18" charset="0"/>
              </a:rPr>
              <a:t>Δικαίωμα Πώλησης (άσκηση </a:t>
            </a:r>
            <a:r>
              <a:rPr lang="el-GR" sz="2800" dirty="0" smtClean="0">
                <a:solidFill>
                  <a:srgbClr val="003366"/>
                </a:solidFill>
                <a:cs typeface="Times New Roman" pitchFamily="18" charset="0"/>
              </a:rPr>
              <a:t>10)              0,4 </a:t>
            </a:r>
            <a:endParaRPr lang="el-GR" sz="2800" dirty="0">
              <a:solidFill>
                <a:srgbClr val="003366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0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0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70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70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70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001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/>
              <a:t>Πώληση - </a:t>
            </a:r>
            <a:r>
              <a:rPr lang="en-US"/>
              <a:t>straddle</a:t>
            </a:r>
            <a:endParaRPr lang="en-GB"/>
          </a:p>
        </p:txBody>
      </p:sp>
      <p:graphicFrame>
        <p:nvGraphicFramePr>
          <p:cNvPr id="3" name="Θέση περιεχομένου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51606819"/>
              </p:ext>
            </p:extLst>
          </p:nvPr>
        </p:nvGraphicFramePr>
        <p:xfrm>
          <a:off x="-1" y="1412773"/>
          <a:ext cx="9144002" cy="54452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6972"/>
                <a:gridCol w="1776972"/>
                <a:gridCol w="1776972"/>
                <a:gridCol w="2036114"/>
                <a:gridCol w="1776972"/>
              </a:tblGrid>
              <a:tr h="1675453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Τιμή Μετοχής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Πώληση </a:t>
                      </a:r>
                      <a:r>
                        <a:rPr lang="el-GR" sz="2400" u="none" strike="noStrike" dirty="0" err="1">
                          <a:effectLst/>
                        </a:rPr>
                        <a:t>Δικ</a:t>
                      </a:r>
                      <a:r>
                        <a:rPr lang="el-GR" sz="2400" u="none" strike="noStrike" dirty="0">
                          <a:effectLst/>
                        </a:rPr>
                        <a:t>. </a:t>
                      </a:r>
                      <a:r>
                        <a:rPr lang="el-GR" sz="2400" u="none" strike="noStrike" dirty="0" err="1">
                          <a:effectLst/>
                        </a:rPr>
                        <a:t>Αγ</a:t>
                      </a:r>
                      <a:r>
                        <a:rPr lang="el-GR" sz="2400" u="none" strike="noStrike" dirty="0">
                          <a:effectLst/>
                        </a:rPr>
                        <a:t> (</a:t>
                      </a:r>
                      <a:r>
                        <a:rPr lang="el-GR" sz="2400" u="none" strike="noStrike" dirty="0" err="1">
                          <a:effectLst/>
                        </a:rPr>
                        <a:t>call</a:t>
                      </a:r>
                      <a:r>
                        <a:rPr lang="el-GR" sz="2400" u="none" strike="noStrike" dirty="0">
                          <a:effectLst/>
                        </a:rPr>
                        <a:t>) με ΤΑ 10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Πώληση </a:t>
                      </a:r>
                      <a:r>
                        <a:rPr lang="el-GR" sz="2400" u="none" strike="noStrike" dirty="0" err="1">
                          <a:effectLst/>
                        </a:rPr>
                        <a:t>Δικ</a:t>
                      </a:r>
                      <a:r>
                        <a:rPr lang="el-GR" sz="2400" u="none" strike="noStrike" dirty="0">
                          <a:effectLst/>
                        </a:rPr>
                        <a:t>. </a:t>
                      </a:r>
                      <a:r>
                        <a:rPr lang="el-GR" sz="2400" u="none" strike="noStrike" dirty="0" err="1">
                          <a:effectLst/>
                        </a:rPr>
                        <a:t>Πώλ</a:t>
                      </a:r>
                      <a:r>
                        <a:rPr lang="el-GR" sz="2400" u="none" strike="noStrike" dirty="0">
                          <a:effectLst/>
                        </a:rPr>
                        <a:t>. (</a:t>
                      </a:r>
                      <a:r>
                        <a:rPr lang="el-GR" sz="2400" u="none" strike="noStrike" dirty="0" err="1">
                          <a:effectLst/>
                        </a:rPr>
                        <a:t>put</a:t>
                      </a:r>
                      <a:r>
                        <a:rPr lang="el-GR" sz="2400" u="none" strike="noStrike" dirty="0">
                          <a:effectLst/>
                        </a:rPr>
                        <a:t>) με ΤΑ 10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Έσοδα </a:t>
                      </a:r>
                      <a:r>
                        <a:rPr lang="el-GR" sz="2400" u="none" strike="noStrike" dirty="0" smtClean="0">
                          <a:effectLst/>
                        </a:rPr>
                        <a:t>από την </a:t>
                      </a:r>
                      <a:r>
                        <a:rPr lang="el-GR" sz="2400" u="none" strike="noStrike" dirty="0">
                          <a:effectLst/>
                        </a:rPr>
                        <a:t>Επένδυση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Κέρδη/ Ζημιές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1886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8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-1.1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1886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8.5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-1.5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-0.6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1886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1886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9.5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0.9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1886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0.9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1886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0.9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1886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0.9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1886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11.5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-1.5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0.9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1886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-1.1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Μοντέρνα">
  <a:themeElements>
    <a:clrScheme name="Μοντέρνα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Μοντέρνα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Μοντέρνα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Μοντέρνα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Μοντέρνα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Μοντέρνα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Μοντέρνα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Μοντέρνα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Μοντέρνα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Office\Templates\Σχέδια παρουσιάσεων\Μοντέρνα.pot</Template>
  <TotalTime>8603</TotalTime>
  <Words>1093</Words>
  <Application>Microsoft Office PowerPoint</Application>
  <PresentationFormat>Προβολή στην οθόνη (4:3)</PresentationFormat>
  <Paragraphs>297</Paragraphs>
  <Slides>24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5" baseType="lpstr">
      <vt:lpstr>Μοντέρνα</vt:lpstr>
      <vt:lpstr>Στρατηγικές – Straddles –  Strangle</vt:lpstr>
      <vt:lpstr>Στρατηγικές – Straddles - Strangle</vt:lpstr>
      <vt:lpstr>Στρατηγικές – Straddles </vt:lpstr>
      <vt:lpstr>Στρατηγικές – Straddles</vt:lpstr>
      <vt:lpstr>Στρατηγικές – Straddles</vt:lpstr>
      <vt:lpstr>Στρατηγικές – Straddles</vt:lpstr>
      <vt:lpstr>Πώληση - straddle</vt:lpstr>
      <vt:lpstr>Πώληση - straddle</vt:lpstr>
      <vt:lpstr>Πώληση - straddle</vt:lpstr>
      <vt:lpstr>Πώληση - straddle</vt:lpstr>
      <vt:lpstr>Πώληση - straddle</vt:lpstr>
      <vt:lpstr>Αγορά Strangle</vt:lpstr>
      <vt:lpstr>Αγορά Strangle</vt:lpstr>
      <vt:lpstr>Αγορά Strangle</vt:lpstr>
      <vt:lpstr>Αγορά Strangle</vt:lpstr>
      <vt:lpstr>Αγορά Strangle</vt:lpstr>
      <vt:lpstr>Αγορά Strangle</vt:lpstr>
      <vt:lpstr>Αγορά Strangle</vt:lpstr>
      <vt:lpstr>Πώληση Strangle</vt:lpstr>
      <vt:lpstr>Πώληση Strangle</vt:lpstr>
      <vt:lpstr>Πώληση Strangle</vt:lpstr>
      <vt:lpstr>Πώληση Strangle</vt:lpstr>
      <vt:lpstr>Πώληση Strangle</vt:lpstr>
      <vt:lpstr>Πώληση Strangle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Χρηματιστήριο Παραγώγων Αθηνών - ΧΠΑ</dc:title>
  <dc:creator>@</dc:creator>
  <cp:lastModifiedBy>User</cp:lastModifiedBy>
  <cp:revision>91</cp:revision>
  <dcterms:created xsi:type="dcterms:W3CDTF">2000-05-31T12:27:11Z</dcterms:created>
  <dcterms:modified xsi:type="dcterms:W3CDTF">2017-05-31T07:23:40Z</dcterms:modified>
</cp:coreProperties>
</file>