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 id="265" r:id="rId9"/>
    <p:sldId id="266" r:id="rId10"/>
    <p:sldId id="267" r:id="rId11"/>
    <p:sldId id="268" r:id="rId12"/>
    <p:sldId id="272" r:id="rId13"/>
    <p:sldId id="273" r:id="rId14"/>
    <p:sldId id="274" r:id="rId15"/>
    <p:sldId id="269" r:id="rId16"/>
    <p:sldId id="276" r:id="rId17"/>
    <p:sldId id="277" r:id="rId18"/>
    <p:sldId id="278"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76" autoAdjust="0"/>
    <p:restoredTop sz="94660"/>
  </p:normalViewPr>
  <p:slideViewPr>
    <p:cSldViewPr>
      <p:cViewPr varScale="1">
        <p:scale>
          <a:sx n="49" d="100"/>
          <a:sy n="49" d="100"/>
        </p:scale>
        <p:origin x="-1068"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D094B1-160B-4679-A69B-6C4A5ED9AC39}" type="datetimeFigureOut">
              <a:rPr lang="el-GR" smtClean="0"/>
              <a:pPr/>
              <a:t>17/5/2016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D094B1-160B-4679-A69B-6C4A5ED9AC39}" type="datetimeFigureOut">
              <a:rPr lang="el-GR" smtClean="0"/>
              <a:pPr/>
              <a:t>17/5/2016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AADB0-D6E3-4C6E-AFDD-8E54C99E383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2.emf"/><Relationship Id="rId5" Type="http://schemas.openxmlformats.org/officeDocument/2006/relationships/oleObject" Target="../embeddings/Microsoft_Excel_97-2003_Worksheet1.xls"/><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emf"/><Relationship Id="rId5" Type="http://schemas.openxmlformats.org/officeDocument/2006/relationships/oleObject" Target="../embeddings/Microsoft_Excel_97-2003_Worksheet2.xls"/><Relationship Id="rId4" Type="http://schemas.openxmlformats.org/officeDocument/2006/relationships/oleObject" Target="../embeddings/oleObject3.bin"/></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8.emf"/><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pPr lvl="1"/>
            <a:r>
              <a:rPr lang="el-GR" sz="3200" b="1" dirty="0"/>
              <a:t>Έλεγχος υποθέσεων για αναλογίες</a:t>
            </a:r>
            <a:endParaRPr lang="el-GR" sz="3200" dirty="0"/>
          </a:p>
        </p:txBody>
      </p:sp>
      <p:sp>
        <p:nvSpPr>
          <p:cNvPr id="3" name="2 - Υπότιτλος"/>
          <p:cNvSpPr>
            <a:spLocks noGrp="1"/>
          </p:cNvSpPr>
          <p:nvPr>
            <p:ph type="subTitle" idx="1"/>
          </p:nvPr>
        </p:nvSpPr>
        <p:spPr/>
        <p:txBody>
          <a:bodyPr/>
          <a:lstStyle/>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715148"/>
          </a:xfrm>
        </p:spPr>
        <p:txBody>
          <a:bodyPr>
            <a:normAutofit fontScale="92500" lnSpcReduction="10000"/>
          </a:bodyPr>
          <a:lstStyle/>
          <a:p>
            <a:pPr algn="just"/>
            <a:r>
              <a:rPr lang="el-GR" dirty="0" smtClean="0"/>
              <a:t>Επειδή ο έλεγχος είναι της μορφής “μεγαλύτερο από” υπολογίζουμε την πιθανότητα ως: </a:t>
            </a:r>
          </a:p>
          <a:p>
            <a:pPr algn="just"/>
            <a:endParaRPr lang="el-GR" dirty="0" smtClean="0"/>
          </a:p>
          <a:p>
            <a:pPr algn="just"/>
            <a:endParaRPr lang="el-GR" dirty="0" smtClean="0"/>
          </a:p>
          <a:p>
            <a:pPr algn="just"/>
            <a:endParaRPr lang="el-GR" dirty="0" smtClean="0"/>
          </a:p>
          <a:p>
            <a:pPr algn="just"/>
            <a:endParaRPr lang="el-GR" dirty="0" smtClean="0"/>
          </a:p>
          <a:p>
            <a:pPr algn="just"/>
            <a:endParaRPr lang="el-GR" dirty="0" smtClean="0"/>
          </a:p>
          <a:p>
            <a:pPr algn="just"/>
            <a:endParaRPr lang="el-GR" dirty="0" smtClean="0"/>
          </a:p>
          <a:p>
            <a:pPr algn="just"/>
            <a:r>
              <a:rPr lang="el-GR" dirty="0" smtClean="0"/>
              <a:t>Η πιθανότητα να υπάρχει δείγμα που να δίνει αυτό το αποτέλεσμα (50 στους 130 φορολογούμενους κάνουν δήλωση ηλεκτρονικά) εάν ισχύει η </a:t>
            </a:r>
            <a:r>
              <a:rPr lang="en-US" dirty="0" smtClean="0"/>
              <a:t>H0</a:t>
            </a:r>
            <a:r>
              <a:rPr lang="el-GR" dirty="0" smtClean="0"/>
              <a:t> είναι 1,74%, πολύ κάτω από το επίπεδο σημαντικότητας που είναι 5%. </a:t>
            </a:r>
          </a:p>
          <a:p>
            <a:pPr algn="just"/>
            <a:r>
              <a:rPr lang="en-US" dirty="0" smtClean="0"/>
              <a:t>P </a:t>
            </a:r>
            <a:r>
              <a:rPr lang="el-GR" dirty="0" smtClean="0"/>
              <a:t>τιμή ή αλλιώς </a:t>
            </a:r>
            <a:r>
              <a:rPr lang="en-US" dirty="0" smtClean="0"/>
              <a:t>p – value</a:t>
            </a:r>
            <a:r>
              <a:rPr lang="el-GR" dirty="0" smtClean="0"/>
              <a:t> </a:t>
            </a:r>
          </a:p>
          <a:p>
            <a:pPr algn="just"/>
            <a:endParaRPr lang="el-GR" dirty="0" smtClean="0"/>
          </a:p>
          <a:p>
            <a:pPr algn="just"/>
            <a:endParaRPr lang="el-GR" dirty="0" smtClean="0"/>
          </a:p>
          <a:p>
            <a:pPr algn="just"/>
            <a:endParaRPr lang="el-GR" dirty="0" smtClean="0"/>
          </a:p>
          <a:p>
            <a:pPr algn="just"/>
            <a:endParaRPr lang="el-GR" dirty="0" smtClean="0"/>
          </a:p>
          <a:p>
            <a:pPr algn="just"/>
            <a:endParaRPr lang="el-GR" dirty="0" smtClean="0"/>
          </a:p>
          <a:p>
            <a:pPr algn="just"/>
            <a:endParaRPr lang="el-GR" dirty="0" smtClean="0"/>
          </a:p>
          <a:p>
            <a:endParaRPr lang="el-GR" dirty="0"/>
          </a:p>
        </p:txBody>
      </p:sp>
      <p:sp>
        <p:nvSpPr>
          <p:cNvPr id="225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252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428728" y="1571612"/>
            <a:ext cx="5282550" cy="642942"/>
          </a:xfrm>
          <a:prstGeom prst="rect">
            <a:avLst/>
          </a:prstGeom>
          <a:noFill/>
        </p:spPr>
      </p:pic>
      <p:sp>
        <p:nvSpPr>
          <p:cNvPr id="2253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2531"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42909" y="2857496"/>
            <a:ext cx="7385145" cy="64294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0"/>
            <a:ext cx="8229600" cy="692696"/>
          </a:xfrm>
        </p:spPr>
        <p:txBody>
          <a:bodyPr>
            <a:normAutofit fontScale="90000"/>
          </a:bodyPr>
          <a:lstStyle/>
          <a:p>
            <a:r>
              <a:rPr lang="el-GR" dirty="0" smtClean="0"/>
              <a:t>Άσκηση </a:t>
            </a:r>
            <a:endParaRPr lang="el-GR" dirty="0"/>
          </a:p>
        </p:txBody>
      </p:sp>
      <mc:AlternateContent xmlns:mc="http://schemas.openxmlformats.org/markup-compatibility/2006" xmlns:a14="http://schemas.microsoft.com/office/drawing/2010/main">
        <mc:Choice Requires="a14">
          <p:sp>
            <p:nvSpPr>
              <p:cNvPr id="3" name="2 - Θέση περιεχομένου"/>
              <p:cNvSpPr>
                <a:spLocks noGrp="1"/>
              </p:cNvSpPr>
              <p:nvPr>
                <p:ph idx="1"/>
              </p:nvPr>
            </p:nvSpPr>
            <p:spPr>
              <a:xfrm>
                <a:off x="0" y="620688"/>
                <a:ext cx="9144000" cy="5505475"/>
              </a:xfrm>
            </p:spPr>
            <p:txBody>
              <a:bodyPr/>
              <a:lstStyle/>
              <a:p>
                <a:pPr algn="just"/>
                <a:r>
                  <a:rPr lang="el-GR" dirty="0" smtClean="0"/>
                  <a:t>Το Υπουργείο Υγείας υποστηρίζει ότι μετά την αντικαπνιστική εκστρατεία εξακολουθεί και καπνίζει το 50% των νέων 18 – 25 ετών. Σε δείγμα 60 νέων βρέθηκε ότι καπνίζουν οι 24. Να ελεγχθεί η υπόθεση σε επίπεδο σημαντικότητας </a:t>
                </a:r>
                <a:r>
                  <a:rPr lang="el-GR" dirty="0"/>
                  <a:t>5</a:t>
                </a:r>
                <a:r>
                  <a:rPr lang="el-GR" dirty="0" smtClean="0"/>
                  <a:t>%.</a:t>
                </a:r>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0</m:t>
                        </m:r>
                      </m:sub>
                    </m:sSub>
                    <m:r>
                      <a:rPr lang="el-GR" i="1">
                        <a:latin typeface="Cambria Math"/>
                      </a:rPr>
                      <m:t>:</m:t>
                    </m:r>
                    <m:r>
                      <a:rPr lang="el-GR" i="1">
                        <a:latin typeface="Cambria Math"/>
                      </a:rPr>
                      <m:t>𝑝</m:t>
                    </m:r>
                    <m:r>
                      <a:rPr lang="el-GR" i="1">
                        <a:latin typeface="Cambria Math"/>
                      </a:rPr>
                      <m:t>=0,5</m:t>
                    </m:r>
                  </m:oMath>
                </a14:m>
                <a:endParaRPr lang="el-GR" dirty="0"/>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1</m:t>
                        </m:r>
                      </m:sub>
                    </m:sSub>
                    <m:r>
                      <a:rPr lang="el-GR" i="1">
                        <a:latin typeface="Cambria Math"/>
                      </a:rPr>
                      <m:t>:</m:t>
                    </m:r>
                    <m:r>
                      <a:rPr lang="en-US" i="1">
                        <a:latin typeface="Cambria Math"/>
                      </a:rPr>
                      <m:t>𝑝</m:t>
                    </m:r>
                    <m:r>
                      <a:rPr lang="el-GR" i="1">
                        <a:latin typeface="Cambria Math"/>
                      </a:rPr>
                      <m:t>≠0,5</m:t>
                    </m:r>
                  </m:oMath>
                </a14:m>
                <a:endParaRPr lang="en-US" dirty="0"/>
              </a:p>
              <a:p>
                <a:pPr algn="just"/>
                <a:endParaRPr lang="el-GR" dirty="0" smtClean="0"/>
              </a:p>
              <a:p>
                <a:pPr algn="just"/>
                <a:endParaRPr lang="el-GR" dirty="0"/>
              </a:p>
            </p:txBody>
          </p:sp>
        </mc:Choice>
        <mc:Fallback xmlns="">
          <p:sp>
            <p:nvSpPr>
              <p:cNvPr id="3" name="2 - Θέση περιεχομένου"/>
              <p:cNvSpPr>
                <a:spLocks noGrp="1" noRot="1" noChangeAspect="1" noMove="1" noResize="1" noEditPoints="1" noAdjustHandles="1" noChangeArrowheads="1" noChangeShapeType="1" noTextEdit="1"/>
              </p:cNvSpPr>
              <p:nvPr>
                <p:ph idx="1"/>
              </p:nvPr>
            </p:nvSpPr>
            <p:spPr>
              <a:xfrm>
                <a:off x="0" y="620688"/>
                <a:ext cx="9144000" cy="5505475"/>
              </a:xfrm>
              <a:blipFill rotWithShape="1">
                <a:blip r:embed="rId3"/>
                <a:stretch>
                  <a:fillRect l="-1467" t="-1440" r="-1667"/>
                </a:stretch>
              </a:blipFill>
            </p:spPr>
            <p:txBody>
              <a:bodyPr/>
              <a:lstStyle/>
              <a:p>
                <a:r>
                  <a:rPr lang="el-GR">
                    <a:noFill/>
                  </a:rPr>
                  <a:t> </a:t>
                </a:r>
              </a:p>
            </p:txBody>
          </p:sp>
        </mc:Fallback>
      </mc:AlternateContent>
      <p:graphicFrame>
        <p:nvGraphicFramePr>
          <p:cNvPr id="4" name="Αντικείμενο 3"/>
          <p:cNvGraphicFramePr>
            <a:graphicFrameLocks noChangeAspect="1"/>
          </p:cNvGraphicFramePr>
          <p:nvPr>
            <p:extLst>
              <p:ext uri="{D42A27DB-BD31-4B8C-83A1-F6EECF244321}">
                <p14:modId xmlns:p14="http://schemas.microsoft.com/office/powerpoint/2010/main" val="222350296"/>
              </p:ext>
            </p:extLst>
          </p:nvPr>
        </p:nvGraphicFramePr>
        <p:xfrm>
          <a:off x="168325" y="4551363"/>
          <a:ext cx="8947150" cy="2306637"/>
        </p:xfrm>
        <a:graphic>
          <a:graphicData uri="http://schemas.openxmlformats.org/presentationml/2006/ole">
            <mc:AlternateContent xmlns:mc="http://schemas.openxmlformats.org/markup-compatibility/2006">
              <mc:Choice xmlns:v="urn:schemas-microsoft-com:vml" Requires="v">
                <p:oleObj spid="_x0000_s22534" name="Worksheet" r:id="rId5" imgW="4540320" imgH="679510" progId="Excel.Sheet.8">
                  <p:embed/>
                </p:oleObj>
              </mc:Choice>
              <mc:Fallback>
                <p:oleObj name="Worksheet" r:id="rId5" imgW="4540320" imgH="679510" progId="Excel.Sheet.8">
                  <p:embed/>
                  <p:pic>
                    <p:nvPicPr>
                      <p:cNvPr id="0" name="Αντικείμενο 3"/>
                      <p:cNvPicPr>
                        <a:picLocks noChangeAspect="1" noChangeArrowheads="1"/>
                      </p:cNvPicPr>
                      <p:nvPr/>
                    </p:nvPicPr>
                    <p:blipFill>
                      <a:blip r:embed="rId6"/>
                      <a:srcRect/>
                      <a:stretch>
                        <a:fillRect/>
                      </a:stretch>
                    </p:blipFill>
                    <p:spPr bwMode="auto">
                      <a:xfrm>
                        <a:off x="168325" y="4551363"/>
                        <a:ext cx="8947150" cy="230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0"/>
                <a:ext cx="9144000" cy="6858000"/>
              </a:xfrm>
            </p:spPr>
            <p:txBody>
              <a:bodyPr/>
              <a:lstStyle/>
              <a:p>
                <a:r>
                  <a:rPr lang="el-GR" b="1" dirty="0" smtClean="0"/>
                  <a:t>1</a:t>
                </a:r>
                <a:r>
                  <a:rPr lang="el-GR" b="1" baseline="30000" dirty="0" smtClean="0"/>
                  <a:t>ο</a:t>
                </a:r>
                <a:r>
                  <a:rPr lang="el-GR" b="1" dirty="0" smtClean="0"/>
                  <a:t> Βήμα </a:t>
                </a:r>
              </a:p>
              <a:p>
                <a:r>
                  <a:rPr lang="el-GR" b="1" dirty="0" smtClean="0">
                    <a:solidFill>
                      <a:srgbClr val="0000FF"/>
                    </a:solidFill>
                  </a:rPr>
                  <a:t>Διατυπώνουμε την υπόθεση </a:t>
                </a:r>
                <a:endParaRPr lang="en-US" b="1" dirty="0" smtClean="0">
                  <a:solidFill>
                    <a:srgbClr val="0000FF"/>
                  </a:solidFill>
                </a:endParaRPr>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0</m:t>
                        </m:r>
                      </m:sub>
                    </m:sSub>
                    <m:r>
                      <a:rPr lang="el-GR" i="1">
                        <a:latin typeface="Cambria Math"/>
                      </a:rPr>
                      <m:t>:</m:t>
                    </m:r>
                    <m:r>
                      <a:rPr lang="el-GR" i="1">
                        <a:latin typeface="Cambria Math"/>
                      </a:rPr>
                      <m:t>𝑝</m:t>
                    </m:r>
                    <m:r>
                      <a:rPr lang="el-GR" i="1">
                        <a:latin typeface="Cambria Math"/>
                      </a:rPr>
                      <m:t>=0,5</m:t>
                    </m:r>
                  </m:oMath>
                </a14:m>
                <a:endParaRPr lang="el-GR" dirty="0"/>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1</m:t>
                        </m:r>
                      </m:sub>
                    </m:sSub>
                    <m:r>
                      <a:rPr lang="el-GR" i="1">
                        <a:latin typeface="Cambria Math"/>
                      </a:rPr>
                      <m:t>:</m:t>
                    </m:r>
                    <m:r>
                      <a:rPr lang="en-US" i="1">
                        <a:latin typeface="Cambria Math"/>
                      </a:rPr>
                      <m:t>𝑝</m:t>
                    </m:r>
                    <m:r>
                      <a:rPr lang="el-GR" i="1">
                        <a:latin typeface="Cambria Math"/>
                      </a:rPr>
                      <m:t>≠</m:t>
                    </m:r>
                    <m:r>
                      <a:rPr lang="el-GR" b="0" i="1" smtClean="0">
                        <a:latin typeface="Cambria Math"/>
                      </a:rPr>
                      <m:t>0,5</m:t>
                    </m:r>
                  </m:oMath>
                </a14:m>
                <a:endParaRPr lang="en-US" dirty="0"/>
              </a:p>
              <a:p>
                <a:r>
                  <a:rPr lang="el-GR" b="1" dirty="0" smtClean="0"/>
                  <a:t>2</a:t>
                </a:r>
                <a:r>
                  <a:rPr lang="el-GR" b="1" baseline="30000" dirty="0" smtClean="0"/>
                  <a:t>ο</a:t>
                </a:r>
                <a:r>
                  <a:rPr lang="el-GR" b="1" dirty="0" smtClean="0"/>
                  <a:t> </a:t>
                </a:r>
                <a:r>
                  <a:rPr lang="el-GR" b="1" dirty="0"/>
                  <a:t>Βήμα </a:t>
                </a:r>
              </a:p>
              <a:p>
                <a:r>
                  <a:rPr lang="el-GR" b="1" dirty="0" smtClean="0">
                    <a:solidFill>
                      <a:srgbClr val="0000FF"/>
                    </a:solidFill>
                  </a:rPr>
                  <a:t>Εκτιμούμε την αναλογία με βάση το δείγμα</a:t>
                </a:r>
              </a:p>
              <a:p>
                <a14:m>
                  <m:oMath xmlns:m="http://schemas.openxmlformats.org/officeDocument/2006/math">
                    <m:acc>
                      <m:accPr>
                        <m:chr m:val="̂"/>
                        <m:ctrlPr>
                          <a:rPr lang="en-US" b="0" i="1" smtClean="0">
                            <a:latin typeface="Cambria Math"/>
                          </a:rPr>
                        </m:ctrlPr>
                      </m:accPr>
                      <m:e>
                        <m:r>
                          <a:rPr lang="en-US" b="0" i="1" smtClean="0">
                            <a:latin typeface="Cambria Math"/>
                          </a:rPr>
                          <m:t>𝑝</m:t>
                        </m:r>
                      </m:e>
                    </m:acc>
                    <m:r>
                      <a:rPr lang="en-US" b="0" i="1" smtClean="0">
                        <a:latin typeface="Cambria Math"/>
                      </a:rPr>
                      <m:t>=</m:t>
                    </m:r>
                    <m:f>
                      <m:fPr>
                        <m:ctrlPr>
                          <a:rPr lang="en-US" b="0" i="1" smtClean="0">
                            <a:latin typeface="Cambria Math"/>
                          </a:rPr>
                        </m:ctrlPr>
                      </m:fPr>
                      <m:num>
                        <m:r>
                          <a:rPr lang="en-US" b="0" i="1" smtClean="0">
                            <a:latin typeface="Cambria Math"/>
                          </a:rPr>
                          <m:t>𝑥</m:t>
                        </m:r>
                      </m:num>
                      <m:den>
                        <m:r>
                          <a:rPr lang="en-US" b="0" i="1" smtClean="0">
                            <a:latin typeface="Cambria Math"/>
                          </a:rPr>
                          <m:t>𝑛</m:t>
                        </m:r>
                      </m:den>
                    </m:f>
                    <m:r>
                      <a:rPr lang="en-US" b="0" i="1" smtClean="0">
                        <a:latin typeface="Cambria Math"/>
                      </a:rPr>
                      <m:t>=</m:t>
                    </m:r>
                    <m:f>
                      <m:fPr>
                        <m:ctrlPr>
                          <a:rPr lang="en-US" b="0" i="1" smtClean="0">
                            <a:latin typeface="Cambria Math"/>
                          </a:rPr>
                        </m:ctrlPr>
                      </m:fPr>
                      <m:num>
                        <m:r>
                          <a:rPr lang="en-US" b="0" i="1" smtClean="0">
                            <a:latin typeface="Cambria Math"/>
                          </a:rPr>
                          <m:t>24</m:t>
                        </m:r>
                      </m:num>
                      <m:den>
                        <m:r>
                          <a:rPr lang="en-US" b="0" i="1" smtClean="0">
                            <a:latin typeface="Cambria Math"/>
                          </a:rPr>
                          <m:t>60</m:t>
                        </m:r>
                      </m:den>
                    </m:f>
                    <m:r>
                      <a:rPr lang="en-US" b="0" i="1" smtClean="0">
                        <a:latin typeface="Cambria Math"/>
                      </a:rPr>
                      <m:t>=0,4</m:t>
                    </m:r>
                  </m:oMath>
                </a14:m>
                <a:endParaRPr lang="el-GR" dirty="0" smtClean="0"/>
              </a:p>
              <a:p>
                <a:r>
                  <a:rPr lang="el-GR" b="1" dirty="0" smtClean="0"/>
                  <a:t>3</a:t>
                </a:r>
                <a:r>
                  <a:rPr lang="el-GR" b="1" baseline="30000" dirty="0" smtClean="0"/>
                  <a:t>ο</a:t>
                </a:r>
                <a:r>
                  <a:rPr lang="el-GR" b="1" dirty="0" smtClean="0"/>
                  <a:t> </a:t>
                </a:r>
                <a:r>
                  <a:rPr lang="el-GR" b="1" dirty="0"/>
                  <a:t>Βήμα </a:t>
                </a:r>
              </a:p>
              <a:p>
                <a:r>
                  <a:rPr lang="el-GR" b="1" dirty="0" smtClean="0">
                    <a:solidFill>
                      <a:srgbClr val="0000FF"/>
                    </a:solidFill>
                  </a:rPr>
                  <a:t>Διατυπώνουμε </a:t>
                </a:r>
              </a:p>
              <a:p>
                <a:pPr marL="0" indent="0">
                  <a:buNone/>
                </a:pPr>
                <a:r>
                  <a:rPr lang="el-GR" b="1" dirty="0" smtClean="0">
                    <a:solidFill>
                      <a:srgbClr val="0000FF"/>
                    </a:solidFill>
                  </a:rPr>
                  <a:t>την εξίσωση ελέγχου </a:t>
                </a:r>
                <a:endParaRPr lang="el-GR" b="1" dirty="0">
                  <a:solidFill>
                    <a:srgbClr val="0000FF"/>
                  </a:solidFill>
                </a:endParaRPr>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0"/>
                <a:ext cx="9144000" cy="6858000"/>
              </a:xfrm>
              <a:blipFill rotWithShape="1">
                <a:blip r:embed="rId2"/>
                <a:stretch>
                  <a:fillRect l="-1667" t="-115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4067944" y="4738188"/>
                <a:ext cx="3232039" cy="211981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sz="3200" i="1">
                          <a:latin typeface="Cambria Math"/>
                        </a:rPr>
                        <m:t>𝑧</m:t>
                      </m:r>
                      <m:r>
                        <a:rPr lang="el-GR" sz="3200" i="1">
                          <a:latin typeface="Cambria Math"/>
                        </a:rPr>
                        <m:t>=</m:t>
                      </m:r>
                      <m:f>
                        <m:fPr>
                          <m:ctrlPr>
                            <a:rPr lang="el-GR" sz="3200" i="1">
                              <a:latin typeface="Cambria Math"/>
                            </a:rPr>
                          </m:ctrlPr>
                        </m:fPr>
                        <m:num>
                          <m:acc>
                            <m:accPr>
                              <m:chr m:val="̂"/>
                              <m:ctrlPr>
                                <a:rPr lang="el-GR" sz="3200" i="1">
                                  <a:latin typeface="Cambria Math"/>
                                </a:rPr>
                              </m:ctrlPr>
                            </m:accPr>
                            <m:e>
                              <m:r>
                                <a:rPr lang="el-GR" sz="3200" i="1">
                                  <a:latin typeface="Cambria Math"/>
                                </a:rPr>
                                <m:t>𝑝</m:t>
                              </m:r>
                            </m:e>
                          </m:acc>
                          <m:r>
                            <a:rPr lang="el-GR" sz="3200" i="1">
                              <a:latin typeface="Cambria Math"/>
                            </a:rPr>
                            <m:t>−</m:t>
                          </m:r>
                          <m:sSub>
                            <m:sSubPr>
                              <m:ctrlPr>
                                <a:rPr lang="el-GR" sz="3200" i="1">
                                  <a:latin typeface="Cambria Math"/>
                                </a:rPr>
                              </m:ctrlPr>
                            </m:sSubPr>
                            <m:e>
                              <m:r>
                                <a:rPr lang="el-GR" sz="3200" i="1">
                                  <a:latin typeface="Cambria Math"/>
                                </a:rPr>
                                <m:t>𝑝</m:t>
                              </m:r>
                            </m:e>
                            <m:sub>
                              <m:r>
                                <a:rPr lang="el-GR" sz="3200" i="1">
                                  <a:latin typeface="Cambria Math"/>
                                </a:rPr>
                                <m:t>0</m:t>
                              </m:r>
                            </m:sub>
                          </m:sSub>
                        </m:num>
                        <m:den>
                          <m:rad>
                            <m:radPr>
                              <m:degHide m:val="on"/>
                              <m:ctrlPr>
                                <a:rPr lang="el-GR" sz="3200" i="1">
                                  <a:latin typeface="Cambria Math"/>
                                </a:rPr>
                              </m:ctrlPr>
                            </m:radPr>
                            <m:deg/>
                            <m:e>
                              <m:f>
                                <m:fPr>
                                  <m:ctrlPr>
                                    <a:rPr lang="el-GR" sz="3200" i="1">
                                      <a:latin typeface="Cambria Math"/>
                                    </a:rPr>
                                  </m:ctrlPr>
                                </m:fPr>
                                <m:num>
                                  <m:sSub>
                                    <m:sSubPr>
                                      <m:ctrlPr>
                                        <a:rPr lang="el-GR" sz="3200" i="1">
                                          <a:latin typeface="Cambria Math"/>
                                        </a:rPr>
                                      </m:ctrlPr>
                                    </m:sSubPr>
                                    <m:e>
                                      <m:r>
                                        <a:rPr lang="el-GR" sz="3200" i="1">
                                          <a:latin typeface="Cambria Math"/>
                                        </a:rPr>
                                        <m:t>𝑝</m:t>
                                      </m:r>
                                    </m:e>
                                    <m:sub>
                                      <m:r>
                                        <a:rPr lang="el-GR" sz="3200" i="1">
                                          <a:latin typeface="Cambria Math"/>
                                        </a:rPr>
                                        <m:t>0</m:t>
                                      </m:r>
                                    </m:sub>
                                  </m:sSub>
                                  <m:d>
                                    <m:dPr>
                                      <m:ctrlPr>
                                        <a:rPr lang="el-GR" sz="3200" i="1">
                                          <a:latin typeface="Cambria Math"/>
                                        </a:rPr>
                                      </m:ctrlPr>
                                    </m:dPr>
                                    <m:e>
                                      <m:r>
                                        <a:rPr lang="el-GR" sz="3200" i="1">
                                          <a:latin typeface="Cambria Math"/>
                                        </a:rPr>
                                        <m:t>1−</m:t>
                                      </m:r>
                                      <m:sSub>
                                        <m:sSubPr>
                                          <m:ctrlPr>
                                            <a:rPr lang="el-GR" sz="3200" i="1">
                                              <a:latin typeface="Cambria Math"/>
                                            </a:rPr>
                                          </m:ctrlPr>
                                        </m:sSubPr>
                                        <m:e>
                                          <m:r>
                                            <a:rPr lang="el-GR" sz="3200" i="1">
                                              <a:latin typeface="Cambria Math"/>
                                            </a:rPr>
                                            <m:t>𝑝</m:t>
                                          </m:r>
                                        </m:e>
                                        <m:sub>
                                          <m:r>
                                            <a:rPr lang="el-GR" sz="3200" i="1">
                                              <a:latin typeface="Cambria Math"/>
                                            </a:rPr>
                                            <m:t>0</m:t>
                                          </m:r>
                                        </m:sub>
                                      </m:sSub>
                                    </m:e>
                                  </m:d>
                                </m:num>
                                <m:den>
                                  <m:r>
                                    <a:rPr lang="el-GR" sz="3200" i="1">
                                      <a:latin typeface="Cambria Math"/>
                                    </a:rPr>
                                    <m:t>𝑛</m:t>
                                  </m:r>
                                </m:den>
                              </m:f>
                            </m:e>
                          </m:rad>
                        </m:den>
                      </m:f>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4067944" y="4738188"/>
                <a:ext cx="3232039" cy="2119811"/>
              </a:xfrm>
              <a:prstGeom prst="rect">
                <a:avLst/>
              </a:prstGeom>
              <a:blipFill rotWithShape="1">
                <a:blip r:embed="rId3"/>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544649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0"/>
                <a:ext cx="9144000" cy="6858000"/>
              </a:xfrm>
            </p:spPr>
            <p:txBody>
              <a:bodyPr/>
              <a:lstStyle/>
              <a:p>
                <a14:m>
                  <m:oMath xmlns:m="http://schemas.openxmlformats.org/officeDocument/2006/math">
                    <m:sSub>
                      <m:sSubPr>
                        <m:ctrlPr>
                          <a:rPr lang="el-GR" i="1" smtClean="0">
                            <a:latin typeface="Cambria Math"/>
                          </a:rPr>
                        </m:ctrlPr>
                      </m:sSubPr>
                      <m:e>
                        <m:r>
                          <a:rPr lang="el-GR" i="1">
                            <a:latin typeface="Cambria Math"/>
                          </a:rPr>
                          <m:t>𝛨</m:t>
                        </m:r>
                      </m:e>
                      <m:sub>
                        <m:r>
                          <a:rPr lang="el-GR" i="1">
                            <a:latin typeface="Cambria Math"/>
                          </a:rPr>
                          <m:t>0</m:t>
                        </m:r>
                      </m:sub>
                    </m:sSub>
                    <m:r>
                      <a:rPr lang="el-GR" i="1">
                        <a:latin typeface="Cambria Math"/>
                      </a:rPr>
                      <m:t>:</m:t>
                    </m:r>
                    <m:r>
                      <a:rPr lang="el-GR" i="1">
                        <a:latin typeface="Cambria Math"/>
                      </a:rPr>
                      <m:t>𝑝</m:t>
                    </m:r>
                    <m:r>
                      <a:rPr lang="el-GR" i="1">
                        <a:latin typeface="Cambria Math"/>
                      </a:rPr>
                      <m:t>=0,5</m:t>
                    </m:r>
                  </m:oMath>
                </a14:m>
                <a:endParaRPr lang="el-GR" dirty="0"/>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1</m:t>
                        </m:r>
                      </m:sub>
                    </m:sSub>
                    <m:r>
                      <a:rPr lang="el-GR" i="1">
                        <a:latin typeface="Cambria Math"/>
                      </a:rPr>
                      <m:t>:</m:t>
                    </m:r>
                    <m:r>
                      <a:rPr lang="en-US" i="1">
                        <a:latin typeface="Cambria Math"/>
                      </a:rPr>
                      <m:t>𝑝</m:t>
                    </m:r>
                    <m:r>
                      <a:rPr lang="el-GR" i="1">
                        <a:latin typeface="Cambria Math"/>
                      </a:rPr>
                      <m:t>≠</m:t>
                    </m:r>
                    <m:r>
                      <a:rPr lang="el-GR" b="0" i="1" smtClean="0">
                        <a:latin typeface="Cambria Math"/>
                      </a:rPr>
                      <m:t>0,5</m:t>
                    </m:r>
                    <m:r>
                      <a:rPr lang="el-GR" b="0" i="0" smtClean="0">
                        <a:latin typeface="Cambria Math"/>
                      </a:rPr>
                      <m:t>                  </m:t>
                    </m:r>
                    <m:acc>
                      <m:accPr>
                        <m:chr m:val="̂"/>
                        <m:ctrlPr>
                          <a:rPr lang="en-US" b="0" i="1" smtClean="0">
                            <a:latin typeface="Cambria Math"/>
                          </a:rPr>
                        </m:ctrlPr>
                      </m:accPr>
                      <m:e>
                        <m:r>
                          <a:rPr lang="en-US" b="0" i="1" smtClean="0">
                            <a:latin typeface="Cambria Math"/>
                          </a:rPr>
                          <m:t>𝑝</m:t>
                        </m:r>
                      </m:e>
                    </m:acc>
                    <m:r>
                      <a:rPr lang="en-US" b="0" i="1" smtClean="0">
                        <a:latin typeface="Cambria Math"/>
                      </a:rPr>
                      <m:t>=</m:t>
                    </m:r>
                    <m:f>
                      <m:fPr>
                        <m:ctrlPr>
                          <a:rPr lang="en-US" b="0" i="1" smtClean="0">
                            <a:latin typeface="Cambria Math"/>
                          </a:rPr>
                        </m:ctrlPr>
                      </m:fPr>
                      <m:num>
                        <m:r>
                          <a:rPr lang="en-US" b="0" i="1" smtClean="0">
                            <a:latin typeface="Cambria Math"/>
                          </a:rPr>
                          <m:t>𝑥</m:t>
                        </m:r>
                      </m:num>
                      <m:den>
                        <m:r>
                          <a:rPr lang="en-US" b="0" i="1" smtClean="0">
                            <a:latin typeface="Cambria Math"/>
                          </a:rPr>
                          <m:t>𝑛</m:t>
                        </m:r>
                      </m:den>
                    </m:f>
                    <m:r>
                      <a:rPr lang="en-US" b="0" i="1" smtClean="0">
                        <a:latin typeface="Cambria Math"/>
                      </a:rPr>
                      <m:t>=</m:t>
                    </m:r>
                    <m:f>
                      <m:fPr>
                        <m:ctrlPr>
                          <a:rPr lang="en-US" b="0" i="1" smtClean="0">
                            <a:latin typeface="Cambria Math"/>
                          </a:rPr>
                        </m:ctrlPr>
                      </m:fPr>
                      <m:num>
                        <m:r>
                          <a:rPr lang="en-US" b="0" i="1" smtClean="0">
                            <a:latin typeface="Cambria Math"/>
                          </a:rPr>
                          <m:t>24</m:t>
                        </m:r>
                      </m:num>
                      <m:den>
                        <m:r>
                          <a:rPr lang="en-US" b="0" i="1" smtClean="0">
                            <a:latin typeface="Cambria Math"/>
                          </a:rPr>
                          <m:t>60</m:t>
                        </m:r>
                      </m:den>
                    </m:f>
                    <m:r>
                      <a:rPr lang="en-US" b="0" i="1" smtClean="0">
                        <a:latin typeface="Cambria Math"/>
                      </a:rPr>
                      <m:t>=0,4</m:t>
                    </m:r>
                  </m:oMath>
                </a14:m>
                <a:endParaRPr lang="el-GR" dirty="0" smtClean="0"/>
              </a:p>
              <a:p>
                <a:r>
                  <a:rPr lang="el-GR" b="1" dirty="0" smtClean="0"/>
                  <a:t>3</a:t>
                </a:r>
                <a:r>
                  <a:rPr lang="el-GR" b="1" baseline="30000" dirty="0" smtClean="0"/>
                  <a:t>ο</a:t>
                </a:r>
                <a:r>
                  <a:rPr lang="el-GR" b="1" dirty="0" smtClean="0"/>
                  <a:t> </a:t>
                </a:r>
                <a:r>
                  <a:rPr lang="el-GR" b="1" dirty="0"/>
                  <a:t>Βήμα </a:t>
                </a:r>
                <a:endParaRPr lang="el-GR" b="1" dirty="0" smtClean="0"/>
              </a:p>
              <a:p>
                <a:endParaRPr lang="el-GR" b="1" dirty="0"/>
              </a:p>
              <a:p>
                <a:endParaRPr lang="el-GR" b="1" dirty="0" smtClean="0"/>
              </a:p>
              <a:p>
                <a:endParaRPr lang="el-GR" b="1" dirty="0"/>
              </a:p>
              <a:p>
                <a:endParaRPr lang="el-GR" b="1" dirty="0" smtClean="0"/>
              </a:p>
              <a:p>
                <a:r>
                  <a:rPr lang="el-GR" b="1" dirty="0" smtClean="0"/>
                  <a:t>4</a:t>
                </a:r>
                <a:r>
                  <a:rPr lang="el-GR" b="1" baseline="30000" dirty="0" smtClean="0"/>
                  <a:t>ο</a:t>
                </a:r>
                <a:r>
                  <a:rPr lang="el-GR" b="1" dirty="0" smtClean="0"/>
                  <a:t> </a:t>
                </a:r>
                <a:r>
                  <a:rPr lang="el-GR" b="1" dirty="0"/>
                  <a:t>Βήμα </a:t>
                </a:r>
              </a:p>
              <a:p>
                <a:r>
                  <a:rPr lang="el-GR" b="1" dirty="0" smtClean="0">
                    <a:solidFill>
                      <a:srgbClr val="0000FF"/>
                    </a:solidFill>
                  </a:rPr>
                  <a:t>Ορίζουμε την περιοχή αποδοχής/απόρριψης</a:t>
                </a:r>
              </a:p>
              <a:p>
                <a:r>
                  <a:rPr lang="el-GR" dirty="0"/>
                  <a:t>α</a:t>
                </a:r>
                <a:r>
                  <a:rPr lang="en-US" dirty="0"/>
                  <a:t>=</a:t>
                </a:r>
                <a:r>
                  <a:rPr lang="el-GR" dirty="0"/>
                  <a:t>0,05     α/2=0,025    1-α/2=1-0,025=0,975</a:t>
                </a:r>
              </a:p>
              <a:p>
                <a:endParaRPr lang="el-GR" b="1" dirty="0">
                  <a:solidFill>
                    <a:srgbClr val="0000FF"/>
                  </a:solidFill>
                </a:endParaRPr>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0"/>
                <a:ext cx="9144000" cy="6858000"/>
              </a:xfrm>
              <a:blipFill rotWithShape="1">
                <a:blip r:embed="rId2"/>
                <a:stretch>
                  <a:fillRect l="-146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179512" y="2348880"/>
                <a:ext cx="7819577" cy="211981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sz="3200" i="1" smtClean="0">
                          <a:latin typeface="Cambria Math"/>
                        </a:rPr>
                        <m:t>𝑧</m:t>
                      </m:r>
                      <m:r>
                        <a:rPr lang="el-GR" sz="3200" i="1" smtClean="0">
                          <a:latin typeface="Cambria Math"/>
                        </a:rPr>
                        <m:t>=</m:t>
                      </m:r>
                      <m:f>
                        <m:fPr>
                          <m:ctrlPr>
                            <a:rPr lang="el-GR" sz="3200" i="1">
                              <a:latin typeface="Cambria Math"/>
                            </a:rPr>
                          </m:ctrlPr>
                        </m:fPr>
                        <m:num>
                          <m:acc>
                            <m:accPr>
                              <m:chr m:val="̂"/>
                              <m:ctrlPr>
                                <a:rPr lang="el-GR" sz="3200" i="1">
                                  <a:latin typeface="Cambria Math"/>
                                </a:rPr>
                              </m:ctrlPr>
                            </m:accPr>
                            <m:e>
                              <m:r>
                                <a:rPr lang="el-GR" sz="3200" i="1">
                                  <a:latin typeface="Cambria Math"/>
                                </a:rPr>
                                <m:t>𝑝</m:t>
                              </m:r>
                            </m:e>
                          </m:acc>
                          <m:r>
                            <a:rPr lang="el-GR" sz="3200" i="1">
                              <a:latin typeface="Cambria Math"/>
                            </a:rPr>
                            <m:t>−</m:t>
                          </m:r>
                          <m:sSub>
                            <m:sSubPr>
                              <m:ctrlPr>
                                <a:rPr lang="el-GR" sz="3200" i="1">
                                  <a:latin typeface="Cambria Math"/>
                                </a:rPr>
                              </m:ctrlPr>
                            </m:sSubPr>
                            <m:e>
                              <m:r>
                                <a:rPr lang="el-GR" sz="3200" i="1">
                                  <a:latin typeface="Cambria Math"/>
                                </a:rPr>
                                <m:t>𝑝</m:t>
                              </m:r>
                            </m:e>
                            <m:sub>
                              <m:r>
                                <a:rPr lang="el-GR" sz="3200" i="1">
                                  <a:latin typeface="Cambria Math"/>
                                </a:rPr>
                                <m:t>0</m:t>
                              </m:r>
                            </m:sub>
                          </m:sSub>
                        </m:num>
                        <m:den>
                          <m:rad>
                            <m:radPr>
                              <m:degHide m:val="on"/>
                              <m:ctrlPr>
                                <a:rPr lang="el-GR" sz="3200" i="1">
                                  <a:latin typeface="Cambria Math"/>
                                </a:rPr>
                              </m:ctrlPr>
                            </m:radPr>
                            <m:deg/>
                            <m:e>
                              <m:f>
                                <m:fPr>
                                  <m:ctrlPr>
                                    <a:rPr lang="el-GR" sz="3200" i="1">
                                      <a:latin typeface="Cambria Math"/>
                                    </a:rPr>
                                  </m:ctrlPr>
                                </m:fPr>
                                <m:num>
                                  <m:sSub>
                                    <m:sSubPr>
                                      <m:ctrlPr>
                                        <a:rPr lang="el-GR" sz="3200" i="1">
                                          <a:latin typeface="Cambria Math"/>
                                        </a:rPr>
                                      </m:ctrlPr>
                                    </m:sSubPr>
                                    <m:e>
                                      <m:r>
                                        <a:rPr lang="el-GR" sz="3200" i="1">
                                          <a:latin typeface="Cambria Math"/>
                                        </a:rPr>
                                        <m:t>𝑝</m:t>
                                      </m:r>
                                    </m:e>
                                    <m:sub>
                                      <m:r>
                                        <a:rPr lang="el-GR" sz="3200" i="1">
                                          <a:latin typeface="Cambria Math"/>
                                        </a:rPr>
                                        <m:t>0</m:t>
                                      </m:r>
                                    </m:sub>
                                  </m:sSub>
                                  <m:d>
                                    <m:dPr>
                                      <m:ctrlPr>
                                        <a:rPr lang="el-GR" sz="3200" i="1">
                                          <a:latin typeface="Cambria Math"/>
                                        </a:rPr>
                                      </m:ctrlPr>
                                    </m:dPr>
                                    <m:e>
                                      <m:r>
                                        <a:rPr lang="el-GR" sz="3200" i="1">
                                          <a:latin typeface="Cambria Math"/>
                                        </a:rPr>
                                        <m:t>1−</m:t>
                                      </m:r>
                                      <m:sSub>
                                        <m:sSubPr>
                                          <m:ctrlPr>
                                            <a:rPr lang="el-GR" sz="3200" i="1">
                                              <a:latin typeface="Cambria Math"/>
                                            </a:rPr>
                                          </m:ctrlPr>
                                        </m:sSubPr>
                                        <m:e>
                                          <m:r>
                                            <a:rPr lang="el-GR" sz="3200" i="1">
                                              <a:latin typeface="Cambria Math"/>
                                            </a:rPr>
                                            <m:t>𝑝</m:t>
                                          </m:r>
                                        </m:e>
                                        <m:sub>
                                          <m:r>
                                            <a:rPr lang="el-GR" sz="3200" i="1">
                                              <a:latin typeface="Cambria Math"/>
                                            </a:rPr>
                                            <m:t>0</m:t>
                                          </m:r>
                                        </m:sub>
                                      </m:sSub>
                                    </m:e>
                                  </m:d>
                                </m:num>
                                <m:den>
                                  <m:r>
                                    <a:rPr lang="el-GR" sz="3200" i="1">
                                      <a:latin typeface="Cambria Math"/>
                                    </a:rPr>
                                    <m:t>𝑛</m:t>
                                  </m:r>
                                </m:den>
                              </m:f>
                            </m:e>
                          </m:rad>
                        </m:den>
                      </m:f>
                      <m:r>
                        <a:rPr lang="el-GR" sz="3200" i="1">
                          <a:latin typeface="Cambria Math"/>
                        </a:rPr>
                        <m:t>=</m:t>
                      </m:r>
                      <m:f>
                        <m:fPr>
                          <m:ctrlPr>
                            <a:rPr lang="el-GR" sz="3200" i="1">
                              <a:latin typeface="Cambria Math"/>
                            </a:rPr>
                          </m:ctrlPr>
                        </m:fPr>
                        <m:num>
                          <m:r>
                            <a:rPr lang="el-GR" sz="3200" b="0" i="1" smtClean="0">
                              <a:latin typeface="Cambria Math"/>
                            </a:rPr>
                            <m:t>0,4</m:t>
                          </m:r>
                          <m:r>
                            <a:rPr lang="el-GR" sz="3200" i="1">
                              <a:latin typeface="Cambria Math"/>
                            </a:rPr>
                            <m:t>−</m:t>
                          </m:r>
                          <m:r>
                            <a:rPr lang="el-GR" sz="3200" b="0" i="1" smtClean="0">
                              <a:latin typeface="Cambria Math"/>
                            </a:rPr>
                            <m:t>0,5</m:t>
                          </m:r>
                        </m:num>
                        <m:den>
                          <m:rad>
                            <m:radPr>
                              <m:degHide m:val="on"/>
                              <m:ctrlPr>
                                <a:rPr lang="el-GR" sz="3200" i="1">
                                  <a:latin typeface="Cambria Math"/>
                                </a:rPr>
                              </m:ctrlPr>
                            </m:radPr>
                            <m:deg/>
                            <m:e>
                              <m:f>
                                <m:fPr>
                                  <m:ctrlPr>
                                    <a:rPr lang="el-GR" sz="3200" i="1">
                                      <a:latin typeface="Cambria Math"/>
                                    </a:rPr>
                                  </m:ctrlPr>
                                </m:fPr>
                                <m:num>
                                  <m:r>
                                    <a:rPr lang="el-GR" sz="3200" b="0" i="1" smtClean="0">
                                      <a:latin typeface="Cambria Math"/>
                                    </a:rPr>
                                    <m:t>0,5</m:t>
                                  </m:r>
                                  <m:d>
                                    <m:dPr>
                                      <m:ctrlPr>
                                        <a:rPr lang="el-GR" sz="3200" i="1">
                                          <a:latin typeface="Cambria Math"/>
                                        </a:rPr>
                                      </m:ctrlPr>
                                    </m:dPr>
                                    <m:e>
                                      <m:r>
                                        <a:rPr lang="el-GR" sz="3200" i="1">
                                          <a:latin typeface="Cambria Math"/>
                                        </a:rPr>
                                        <m:t>1−</m:t>
                                      </m:r>
                                      <m:r>
                                        <a:rPr lang="el-GR" sz="3200" b="0" i="1" smtClean="0">
                                          <a:latin typeface="Cambria Math"/>
                                        </a:rPr>
                                        <m:t>0,5</m:t>
                                      </m:r>
                                    </m:e>
                                  </m:d>
                                </m:num>
                                <m:den>
                                  <m:r>
                                    <a:rPr lang="el-GR" sz="3200" b="0" i="1" smtClean="0">
                                      <a:latin typeface="Cambria Math"/>
                                    </a:rPr>
                                    <m:t>60</m:t>
                                  </m:r>
                                </m:den>
                              </m:f>
                            </m:e>
                          </m:rad>
                        </m:den>
                      </m:f>
                      <m:r>
                        <a:rPr lang="el-GR" sz="3200" b="0" i="1" smtClean="0">
                          <a:latin typeface="Cambria Math"/>
                        </a:rPr>
                        <m:t>=−1,55</m:t>
                      </m:r>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179512" y="2348880"/>
                <a:ext cx="7819577" cy="2119811"/>
              </a:xfrm>
              <a:prstGeom prst="rect">
                <a:avLst/>
              </a:prstGeom>
              <a:blipFill rotWithShape="1">
                <a:blip r:embed="rId3"/>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3611907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9144000" cy="6858000"/>
          </a:xfrm>
        </p:spPr>
        <p:txBody>
          <a:bodyPr/>
          <a:lstStyle/>
          <a:p>
            <a:endParaRPr lang="el-GR" b="1" dirty="0"/>
          </a:p>
          <a:p>
            <a:endParaRPr lang="el-GR" b="1" dirty="0" smtClean="0"/>
          </a:p>
          <a:p>
            <a:endParaRPr lang="el-GR" b="1" dirty="0"/>
          </a:p>
          <a:p>
            <a:endParaRPr lang="el-GR" b="1" dirty="0" smtClean="0"/>
          </a:p>
          <a:p>
            <a:r>
              <a:rPr lang="el-GR" b="1" dirty="0" smtClean="0">
                <a:solidFill>
                  <a:srgbClr val="0000FF"/>
                </a:solidFill>
              </a:rPr>
              <a:t>Ορίζουμε την περιοχή αποδοχής/απόρριψης</a:t>
            </a:r>
          </a:p>
          <a:p>
            <a:r>
              <a:rPr lang="el-GR" dirty="0"/>
              <a:t>α</a:t>
            </a:r>
            <a:r>
              <a:rPr lang="en-US" dirty="0"/>
              <a:t>=</a:t>
            </a:r>
            <a:r>
              <a:rPr lang="el-GR" dirty="0"/>
              <a:t>0,05     α/2=0,025    1-α/2=1-0,025=0,975</a:t>
            </a:r>
          </a:p>
          <a:p>
            <a:r>
              <a:rPr lang="el-GR" b="1" dirty="0" smtClean="0">
                <a:solidFill>
                  <a:srgbClr val="0000FF"/>
                </a:solidFill>
              </a:rPr>
              <a:t>Περιοχή αποδοχής -1,96 έως 1,96 </a:t>
            </a:r>
          </a:p>
          <a:p>
            <a:r>
              <a:rPr lang="el-GR" b="1" dirty="0" smtClean="0">
                <a:solidFill>
                  <a:srgbClr val="FF0000"/>
                </a:solidFill>
              </a:rPr>
              <a:t>Η βασική υπόθεση δεν απορρίπτεται </a:t>
            </a:r>
            <a:endParaRPr lang="el-GR" b="1" dirty="0">
              <a:solidFill>
                <a:srgbClr val="FF0000"/>
              </a:solidFill>
            </a:endParaRPr>
          </a:p>
        </p:txBody>
      </p:sp>
      <mc:AlternateContent xmlns:mc="http://schemas.openxmlformats.org/markup-compatibility/2006" xmlns:a14="http://schemas.microsoft.com/office/drawing/2010/main">
        <mc:Choice Requires="a14">
          <p:sp>
            <p:nvSpPr>
              <p:cNvPr id="2" name="Ορθογώνιο 1"/>
              <p:cNvSpPr/>
              <p:nvPr/>
            </p:nvSpPr>
            <p:spPr>
              <a:xfrm>
                <a:off x="27314" y="1"/>
                <a:ext cx="8001069" cy="2119811"/>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l-GR" sz="3200" i="1" smtClean="0">
                          <a:latin typeface="Cambria Math"/>
                        </a:rPr>
                        <m:t>𝑧</m:t>
                      </m:r>
                      <m:r>
                        <a:rPr lang="el-GR" sz="3200" i="1" smtClean="0">
                          <a:latin typeface="Cambria Math"/>
                        </a:rPr>
                        <m:t>=</m:t>
                      </m:r>
                      <m:f>
                        <m:fPr>
                          <m:ctrlPr>
                            <a:rPr lang="el-GR" sz="3200" i="1">
                              <a:latin typeface="Cambria Math"/>
                            </a:rPr>
                          </m:ctrlPr>
                        </m:fPr>
                        <m:num>
                          <m:acc>
                            <m:accPr>
                              <m:chr m:val="̂"/>
                              <m:ctrlPr>
                                <a:rPr lang="el-GR" sz="3200" i="1">
                                  <a:latin typeface="Cambria Math"/>
                                </a:rPr>
                              </m:ctrlPr>
                            </m:accPr>
                            <m:e>
                              <m:r>
                                <a:rPr lang="el-GR" sz="3200" i="1">
                                  <a:latin typeface="Cambria Math"/>
                                </a:rPr>
                                <m:t>𝑝</m:t>
                              </m:r>
                            </m:e>
                          </m:acc>
                          <m:r>
                            <a:rPr lang="el-GR" sz="3200" i="1">
                              <a:latin typeface="Cambria Math"/>
                            </a:rPr>
                            <m:t>−</m:t>
                          </m:r>
                          <m:sSub>
                            <m:sSubPr>
                              <m:ctrlPr>
                                <a:rPr lang="el-GR" sz="3200" i="1">
                                  <a:latin typeface="Cambria Math"/>
                                </a:rPr>
                              </m:ctrlPr>
                            </m:sSubPr>
                            <m:e>
                              <m:r>
                                <a:rPr lang="el-GR" sz="3200" i="1">
                                  <a:latin typeface="Cambria Math"/>
                                </a:rPr>
                                <m:t>𝑝</m:t>
                              </m:r>
                            </m:e>
                            <m:sub>
                              <m:r>
                                <a:rPr lang="el-GR" sz="3200" i="1">
                                  <a:latin typeface="Cambria Math"/>
                                </a:rPr>
                                <m:t>0</m:t>
                              </m:r>
                            </m:sub>
                          </m:sSub>
                        </m:num>
                        <m:den>
                          <m:rad>
                            <m:radPr>
                              <m:degHide m:val="on"/>
                              <m:ctrlPr>
                                <a:rPr lang="el-GR" sz="3200" i="1">
                                  <a:latin typeface="Cambria Math"/>
                                </a:rPr>
                              </m:ctrlPr>
                            </m:radPr>
                            <m:deg/>
                            <m:e>
                              <m:f>
                                <m:fPr>
                                  <m:ctrlPr>
                                    <a:rPr lang="el-GR" sz="3200" i="1">
                                      <a:latin typeface="Cambria Math"/>
                                    </a:rPr>
                                  </m:ctrlPr>
                                </m:fPr>
                                <m:num>
                                  <m:sSub>
                                    <m:sSubPr>
                                      <m:ctrlPr>
                                        <a:rPr lang="el-GR" sz="3200" i="1">
                                          <a:latin typeface="Cambria Math"/>
                                        </a:rPr>
                                      </m:ctrlPr>
                                    </m:sSubPr>
                                    <m:e>
                                      <m:r>
                                        <a:rPr lang="el-GR" sz="3200" i="1">
                                          <a:latin typeface="Cambria Math"/>
                                        </a:rPr>
                                        <m:t>𝑝</m:t>
                                      </m:r>
                                    </m:e>
                                    <m:sub>
                                      <m:r>
                                        <a:rPr lang="el-GR" sz="3200" i="1">
                                          <a:latin typeface="Cambria Math"/>
                                        </a:rPr>
                                        <m:t>0</m:t>
                                      </m:r>
                                    </m:sub>
                                  </m:sSub>
                                  <m:d>
                                    <m:dPr>
                                      <m:ctrlPr>
                                        <a:rPr lang="el-GR" sz="3200" i="1">
                                          <a:latin typeface="Cambria Math"/>
                                        </a:rPr>
                                      </m:ctrlPr>
                                    </m:dPr>
                                    <m:e>
                                      <m:r>
                                        <a:rPr lang="el-GR" sz="3200" i="1">
                                          <a:latin typeface="Cambria Math"/>
                                        </a:rPr>
                                        <m:t>1−</m:t>
                                      </m:r>
                                      <m:sSub>
                                        <m:sSubPr>
                                          <m:ctrlPr>
                                            <a:rPr lang="el-GR" sz="3200" i="1">
                                              <a:latin typeface="Cambria Math"/>
                                            </a:rPr>
                                          </m:ctrlPr>
                                        </m:sSubPr>
                                        <m:e>
                                          <m:r>
                                            <a:rPr lang="el-GR" sz="3200" i="1">
                                              <a:latin typeface="Cambria Math"/>
                                            </a:rPr>
                                            <m:t>𝑝</m:t>
                                          </m:r>
                                        </m:e>
                                        <m:sub>
                                          <m:r>
                                            <a:rPr lang="el-GR" sz="3200" i="1">
                                              <a:latin typeface="Cambria Math"/>
                                            </a:rPr>
                                            <m:t>0</m:t>
                                          </m:r>
                                        </m:sub>
                                      </m:sSub>
                                    </m:e>
                                  </m:d>
                                </m:num>
                                <m:den>
                                  <m:r>
                                    <a:rPr lang="el-GR" sz="3200" i="1">
                                      <a:latin typeface="Cambria Math"/>
                                    </a:rPr>
                                    <m:t>𝑛</m:t>
                                  </m:r>
                                </m:den>
                              </m:f>
                            </m:e>
                          </m:rad>
                        </m:den>
                      </m:f>
                      <m:r>
                        <a:rPr lang="el-GR" sz="3200" i="1">
                          <a:latin typeface="Cambria Math"/>
                        </a:rPr>
                        <m:t>=</m:t>
                      </m:r>
                      <m:f>
                        <m:fPr>
                          <m:ctrlPr>
                            <a:rPr lang="el-GR" sz="3200" i="1">
                              <a:latin typeface="Cambria Math"/>
                            </a:rPr>
                          </m:ctrlPr>
                        </m:fPr>
                        <m:num>
                          <m:r>
                            <a:rPr lang="el-GR" sz="3200" b="0" i="1" smtClean="0">
                              <a:latin typeface="Cambria Math"/>
                            </a:rPr>
                            <m:t>0,4</m:t>
                          </m:r>
                          <m:r>
                            <a:rPr lang="el-GR" sz="3200" i="1">
                              <a:latin typeface="Cambria Math"/>
                            </a:rPr>
                            <m:t>−</m:t>
                          </m:r>
                          <m:r>
                            <a:rPr lang="el-GR" sz="3200" b="0" i="1" smtClean="0">
                              <a:latin typeface="Cambria Math"/>
                            </a:rPr>
                            <m:t>0,5</m:t>
                          </m:r>
                        </m:num>
                        <m:den>
                          <m:rad>
                            <m:radPr>
                              <m:degHide m:val="on"/>
                              <m:ctrlPr>
                                <a:rPr lang="el-GR" sz="3200" i="1">
                                  <a:latin typeface="Cambria Math"/>
                                </a:rPr>
                              </m:ctrlPr>
                            </m:radPr>
                            <m:deg/>
                            <m:e>
                              <m:f>
                                <m:fPr>
                                  <m:ctrlPr>
                                    <a:rPr lang="el-GR" sz="3200" i="1">
                                      <a:latin typeface="Cambria Math"/>
                                    </a:rPr>
                                  </m:ctrlPr>
                                </m:fPr>
                                <m:num>
                                  <m:r>
                                    <a:rPr lang="el-GR" sz="3200" b="0" i="1" smtClean="0">
                                      <a:latin typeface="Cambria Math"/>
                                    </a:rPr>
                                    <m:t>0,5</m:t>
                                  </m:r>
                                  <m:d>
                                    <m:dPr>
                                      <m:ctrlPr>
                                        <a:rPr lang="el-GR" sz="3200" i="1">
                                          <a:latin typeface="Cambria Math"/>
                                        </a:rPr>
                                      </m:ctrlPr>
                                    </m:dPr>
                                    <m:e>
                                      <m:r>
                                        <a:rPr lang="el-GR" sz="3200" i="1">
                                          <a:latin typeface="Cambria Math"/>
                                        </a:rPr>
                                        <m:t>1−</m:t>
                                      </m:r>
                                      <m:r>
                                        <a:rPr lang="el-GR" sz="3200" b="0" i="1" smtClean="0">
                                          <a:latin typeface="Cambria Math"/>
                                        </a:rPr>
                                        <m:t>0,5</m:t>
                                      </m:r>
                                    </m:e>
                                  </m:d>
                                </m:num>
                                <m:den>
                                  <m:r>
                                    <a:rPr lang="el-GR" sz="3200" b="0" i="1" smtClean="0">
                                      <a:latin typeface="Cambria Math"/>
                                    </a:rPr>
                                    <m:t>60</m:t>
                                  </m:r>
                                </m:den>
                              </m:f>
                            </m:e>
                          </m:rad>
                        </m:den>
                      </m:f>
                      <m:r>
                        <a:rPr lang="el-GR" sz="3200" b="0" i="1" smtClean="0">
                          <a:latin typeface="Cambria Math"/>
                        </a:rPr>
                        <m:t>=−1,55</m:t>
                      </m:r>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27314" y="1"/>
                <a:ext cx="8001069" cy="2119811"/>
              </a:xfrm>
              <a:prstGeom prst="rect">
                <a:avLst/>
              </a:prstGeom>
              <a:blipFill rotWithShape="1">
                <a:blip r:embed="rId3"/>
                <a:stretch>
                  <a:fillRect/>
                </a:stretch>
              </a:blipFill>
            </p:spPr>
            <p:txBody>
              <a:bodyPr/>
              <a:lstStyle/>
              <a:p>
                <a:r>
                  <a:rPr lang="el-GR">
                    <a:noFill/>
                  </a:rPr>
                  <a:t> </a:t>
                </a:r>
              </a:p>
            </p:txBody>
          </p:sp>
        </mc:Fallback>
      </mc:AlternateContent>
      <p:graphicFrame>
        <p:nvGraphicFramePr>
          <p:cNvPr id="4" name="Αντικείμενο 3"/>
          <p:cNvGraphicFramePr>
            <a:graphicFrameLocks noChangeAspect="1"/>
          </p:cNvGraphicFramePr>
          <p:nvPr/>
        </p:nvGraphicFramePr>
        <p:xfrm>
          <a:off x="0" y="4643438"/>
          <a:ext cx="9144000" cy="2214562"/>
        </p:xfrm>
        <a:graphic>
          <a:graphicData uri="http://schemas.openxmlformats.org/presentationml/2006/ole">
            <mc:AlternateContent xmlns:mc="http://schemas.openxmlformats.org/markup-compatibility/2006">
              <mc:Choice xmlns:v="urn:schemas-microsoft-com:vml" Requires="v">
                <p:oleObj spid="_x0000_s21519" name="Worksheet" r:id="rId5" imgW="4640597" imgH="652390" progId="Excel.Sheet.8">
                  <p:embed/>
                </p:oleObj>
              </mc:Choice>
              <mc:Fallback>
                <p:oleObj name="Worksheet" r:id="rId5" imgW="4640597" imgH="652390" progId="Excel.Sheet.8">
                  <p:embed/>
                  <p:pic>
                    <p:nvPicPr>
                      <p:cNvPr id="0" name="Object 10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643438"/>
                        <a:ext cx="9144000" cy="221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6" name="Ευθύγραμμο βέλος σύνδεσης 5"/>
          <p:cNvCxnSpPr/>
          <p:nvPr/>
        </p:nvCxnSpPr>
        <p:spPr>
          <a:xfrm flipH="1">
            <a:off x="5220072" y="764704"/>
            <a:ext cx="2160240" cy="28803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186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764704"/>
          </a:xfrm>
        </p:spPr>
        <p:txBody>
          <a:bodyPr/>
          <a:lstStyle/>
          <a:p>
            <a:r>
              <a:rPr lang="el-GR" dirty="0" smtClean="0"/>
              <a:t>Άσκηση </a:t>
            </a:r>
            <a:endParaRPr lang="el-GR" dirty="0"/>
          </a:p>
        </p:txBody>
      </p:sp>
      <mc:AlternateContent xmlns:mc="http://schemas.openxmlformats.org/markup-compatibility/2006" xmlns:a14="http://schemas.microsoft.com/office/drawing/2010/main">
        <mc:Choice Requires="a14">
          <p:sp>
            <p:nvSpPr>
              <p:cNvPr id="3" name="2 - Θέση περιεχομένου"/>
              <p:cNvSpPr>
                <a:spLocks noGrp="1"/>
              </p:cNvSpPr>
              <p:nvPr>
                <p:ph idx="1"/>
              </p:nvPr>
            </p:nvSpPr>
            <p:spPr>
              <a:xfrm>
                <a:off x="0" y="620688"/>
                <a:ext cx="9144000" cy="4032447"/>
              </a:xfrm>
            </p:spPr>
            <p:txBody>
              <a:bodyPr>
                <a:normAutofit lnSpcReduction="10000"/>
              </a:bodyPr>
              <a:lstStyle/>
              <a:p>
                <a:pPr algn="just"/>
                <a:r>
                  <a:rPr lang="el-GR" dirty="0" smtClean="0"/>
                  <a:t>Στην Αγγλία</a:t>
                </a:r>
                <a:r>
                  <a:rPr lang="el-GR" b="1" dirty="0" smtClean="0"/>
                  <a:t> </a:t>
                </a:r>
                <a:r>
                  <a:rPr lang="el-GR" dirty="0" smtClean="0"/>
                  <a:t>9 στους 10 φοιτητές έχουν ηλεκτρονικό υπολογιστή. Ένας ερευνητής</a:t>
                </a:r>
                <a:r>
                  <a:rPr lang="el-GR" b="1" dirty="0" smtClean="0"/>
                  <a:t> </a:t>
                </a:r>
                <a:r>
                  <a:rPr lang="el-GR" dirty="0" smtClean="0"/>
                  <a:t>υποστηρίζει ότι στην Ελλάδα δεν ισχύει αυτή η αναλογία. Σε</a:t>
                </a:r>
                <a:r>
                  <a:rPr lang="el-GR" b="1" dirty="0" smtClean="0"/>
                  <a:t> </a:t>
                </a:r>
                <a:r>
                  <a:rPr lang="el-GR" dirty="0" smtClean="0"/>
                  <a:t>έρευνα με δείγμα 60 φοιτητές βρέθηκε ότι έχουν υπολογιστή οι  50.  Να ελεγχθεί αυτό που υποστηρίζει ο ερευνητής σε επίπεδο σημαντικότητας 1%. </a:t>
                </a:r>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0</m:t>
                        </m:r>
                      </m:sub>
                    </m:sSub>
                    <m:r>
                      <a:rPr lang="el-GR" i="1">
                        <a:latin typeface="Cambria Math"/>
                      </a:rPr>
                      <m:t>:</m:t>
                    </m:r>
                    <m:r>
                      <a:rPr lang="el-GR" i="1">
                        <a:latin typeface="Cambria Math"/>
                      </a:rPr>
                      <m:t>𝑝</m:t>
                    </m:r>
                    <m:r>
                      <a:rPr lang="el-GR" i="1">
                        <a:latin typeface="Cambria Math"/>
                      </a:rPr>
                      <m:t>=0,9</m:t>
                    </m:r>
                  </m:oMath>
                </a14:m>
                <a:endParaRPr lang="el-GR" dirty="0"/>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1</m:t>
                        </m:r>
                      </m:sub>
                    </m:sSub>
                    <m:r>
                      <a:rPr lang="el-GR" i="1">
                        <a:latin typeface="Cambria Math"/>
                      </a:rPr>
                      <m:t>:</m:t>
                    </m:r>
                    <m:r>
                      <a:rPr lang="en-US" i="1">
                        <a:latin typeface="Cambria Math"/>
                      </a:rPr>
                      <m:t>𝑝</m:t>
                    </m:r>
                    <m:r>
                      <a:rPr lang="el-GR" i="1">
                        <a:latin typeface="Cambria Math"/>
                      </a:rPr>
                      <m:t>&lt;0,</m:t>
                    </m:r>
                  </m:oMath>
                </a14:m>
                <a:r>
                  <a:rPr lang="el-GR" dirty="0"/>
                  <a:t>9</a:t>
                </a:r>
                <a:endParaRPr lang="en-US" dirty="0"/>
              </a:p>
              <a:p>
                <a:pPr algn="just"/>
                <a:endParaRPr lang="el-GR" dirty="0" smtClean="0"/>
              </a:p>
              <a:p>
                <a:endParaRPr lang="el-GR" dirty="0"/>
              </a:p>
            </p:txBody>
          </p:sp>
        </mc:Choice>
        <mc:Fallback xmlns="">
          <p:sp>
            <p:nvSpPr>
              <p:cNvPr id="3" name="2 - Θέση περιεχομένου"/>
              <p:cNvSpPr>
                <a:spLocks noGrp="1" noRot="1" noChangeAspect="1" noMove="1" noResize="1" noEditPoints="1" noAdjustHandles="1" noChangeArrowheads="1" noChangeShapeType="1" noTextEdit="1"/>
              </p:cNvSpPr>
              <p:nvPr>
                <p:ph idx="1"/>
              </p:nvPr>
            </p:nvSpPr>
            <p:spPr>
              <a:xfrm>
                <a:off x="0" y="620688"/>
                <a:ext cx="9144000" cy="4032447"/>
              </a:xfrm>
              <a:blipFill rotWithShape="1">
                <a:blip r:embed="rId2"/>
                <a:stretch>
                  <a:fillRect l="-1467" t="-3177" r="-1667" b="-605"/>
                </a:stretch>
              </a:blipFill>
            </p:spPr>
            <p:txBody>
              <a:bodyPr/>
              <a:lstStyle/>
              <a:p>
                <a:r>
                  <a:rPr lang="el-GR">
                    <a:noFill/>
                  </a:rPr>
                  <a:t> </a:t>
                </a:r>
              </a:p>
            </p:txBody>
          </p:sp>
        </mc:Fallback>
      </mc:AlternateContent>
      <p:graphicFrame>
        <p:nvGraphicFramePr>
          <p:cNvPr id="4" name="7 - Πίνακας"/>
          <p:cNvGraphicFramePr>
            <a:graphicFrameLocks noGrp="1"/>
          </p:cNvGraphicFramePr>
          <p:nvPr>
            <p:extLst>
              <p:ext uri="{D42A27DB-BD31-4B8C-83A1-F6EECF244321}">
                <p14:modId xmlns:p14="http://schemas.microsoft.com/office/powerpoint/2010/main" val="3876409195"/>
              </p:ext>
            </p:extLst>
          </p:nvPr>
        </p:nvGraphicFramePr>
        <p:xfrm>
          <a:off x="0" y="4857760"/>
          <a:ext cx="9144000" cy="2000240"/>
        </p:xfrm>
        <a:graphic>
          <a:graphicData uri="http://schemas.openxmlformats.org/drawingml/2006/table">
            <a:tbl>
              <a:tblPr/>
              <a:tblGrid>
                <a:gridCol w="609600"/>
                <a:gridCol w="1219200"/>
                <a:gridCol w="1219200"/>
                <a:gridCol w="1219200"/>
                <a:gridCol w="1219200"/>
                <a:gridCol w="1219200"/>
                <a:gridCol w="1219200"/>
                <a:gridCol w="1219200"/>
              </a:tblGrid>
              <a:tr h="400048">
                <a:tc>
                  <a:txBody>
                    <a:bodyPr/>
                    <a:lstStyle/>
                    <a:p>
                      <a:pPr algn="r" fontAlgn="b"/>
                      <a:r>
                        <a:rPr lang="el-GR" sz="2400" b="0" i="0" u="none" strike="noStrike" dirty="0">
                          <a:solidFill>
                            <a:srgbClr val="000000"/>
                          </a:solidFill>
                          <a:latin typeface="Calibri"/>
                        </a:rPr>
                        <a:t>Ζ</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0,00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0,06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400048">
                <a:tc>
                  <a:txBody>
                    <a:bodyPr/>
                    <a:lstStyle/>
                    <a:p>
                      <a:pPr algn="r" fontAlgn="b"/>
                      <a:r>
                        <a:rPr lang="el-GR" sz="2400" b="0" i="0" u="none" strike="noStrike" dirty="0">
                          <a:solidFill>
                            <a:srgbClr val="000000"/>
                          </a:solidFill>
                          <a:latin typeface="Calibri"/>
                        </a:rPr>
                        <a:t>1,4</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0,9192</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400" b="0" i="0" u="none" strike="noStrike" dirty="0">
                          <a:solidFill>
                            <a:srgbClr val="000000"/>
                          </a:solidFill>
                          <a:latin typeface="Calibri"/>
                        </a:rPr>
                        <a:t>0,9207</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400" b="0" i="0" u="none" strike="noStrike" dirty="0">
                          <a:solidFill>
                            <a:srgbClr val="000000"/>
                          </a:solidFill>
                          <a:latin typeface="Calibri"/>
                        </a:rPr>
                        <a:t>0,9222</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r" fontAlgn="b"/>
                      <a:r>
                        <a:rPr lang="el-GR" sz="2400" b="0" i="0" u="none" strike="noStrike" dirty="0">
                          <a:solidFill>
                            <a:srgbClr val="000000"/>
                          </a:solidFill>
                          <a:latin typeface="Calibri"/>
                        </a:rPr>
                        <a:t>0,9236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r" fontAlgn="b"/>
                      <a:r>
                        <a:rPr lang="el-GR" sz="2400" b="0" i="0" u="none" strike="noStrike">
                          <a:solidFill>
                            <a:srgbClr val="000000"/>
                          </a:solidFill>
                          <a:latin typeface="Calibri"/>
                        </a:rPr>
                        <a:t>0,9251</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r" fontAlgn="b"/>
                      <a:r>
                        <a:rPr lang="el-GR" sz="2400" b="0" i="0" u="none" strike="noStrike">
                          <a:solidFill>
                            <a:srgbClr val="000000"/>
                          </a:solidFill>
                          <a:latin typeface="Calibri"/>
                        </a:rPr>
                        <a:t>0,9265</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r" fontAlgn="b"/>
                      <a:r>
                        <a:rPr lang="el-GR" sz="2400" b="0" i="0" u="none" strike="noStrike">
                          <a:solidFill>
                            <a:srgbClr val="000000"/>
                          </a:solidFill>
                          <a:latin typeface="Calibri"/>
                        </a:rPr>
                        <a:t>0,9279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chemeClr val="bg1"/>
                    </a:solidFill>
                  </a:tcPr>
                </a:tc>
              </a:tr>
              <a:tr h="400048">
                <a:tc>
                  <a:txBody>
                    <a:bodyPr/>
                    <a:lstStyle/>
                    <a:p>
                      <a:pPr algn="r" fontAlgn="b"/>
                      <a:r>
                        <a:rPr lang="el-GR" sz="2400" b="0" i="0" u="none" strike="noStrike" dirty="0">
                          <a:solidFill>
                            <a:srgbClr val="000000"/>
                          </a:solidFill>
                          <a:latin typeface="Calibri"/>
                        </a:rPr>
                        <a:t>1,5</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a:solidFill>
                            <a:srgbClr val="000000"/>
                          </a:solidFill>
                          <a:latin typeface="Calibri"/>
                        </a:rPr>
                        <a:t>0,9332</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400" b="0" i="0" u="none" strike="noStrike">
                          <a:solidFill>
                            <a:srgbClr val="000000"/>
                          </a:solidFill>
                          <a:latin typeface="Calibri"/>
                        </a:rPr>
                        <a:t>0,9345</a:t>
                      </a:r>
                    </a:p>
                  </a:txBody>
                  <a:tcPr marL="0" marR="0" marT="0" marB="0" anchor="b">
                    <a:lnL>
                      <a:noFill/>
                    </a:lnL>
                    <a:lnR>
                      <a:noFill/>
                    </a:lnR>
                    <a:lnT>
                      <a:noFill/>
                    </a:lnT>
                    <a:lnB>
                      <a:noFill/>
                    </a:lnB>
                  </a:tcPr>
                </a:tc>
                <a:tc>
                  <a:txBody>
                    <a:bodyPr/>
                    <a:lstStyle/>
                    <a:p>
                      <a:pPr algn="r" fontAlgn="b"/>
                      <a:r>
                        <a:rPr lang="el-GR" sz="2400" b="0" i="0" u="none" strike="noStrike" dirty="0" smtClean="0">
                          <a:solidFill>
                            <a:srgbClr val="000000"/>
                          </a:solidFill>
                          <a:latin typeface="Calibri"/>
                        </a:rPr>
                        <a:t>0,9357</a:t>
                      </a:r>
                      <a:endParaRPr lang="el-GR" sz="2400" b="0" i="0" u="none" strike="noStrike" dirty="0">
                        <a:solidFill>
                          <a:srgbClr val="000000"/>
                        </a:solidFill>
                        <a:latin typeface="Calibri"/>
                      </a:endParaRPr>
                    </a:p>
                  </a:txBody>
                  <a:tcPr marL="0" marR="0" marT="0" marB="0" anchor="b">
                    <a:lnL>
                      <a:noFill/>
                    </a:lnL>
                    <a:lnR>
                      <a:noFill/>
                    </a:lnR>
                    <a:lnT>
                      <a:noFill/>
                    </a:lnT>
                    <a:lnB>
                      <a:noFill/>
                    </a:lnB>
                    <a:solidFill>
                      <a:schemeClr val="bg1"/>
                    </a:solidFill>
                  </a:tcPr>
                </a:tc>
                <a:tc>
                  <a:txBody>
                    <a:bodyPr/>
                    <a:lstStyle/>
                    <a:p>
                      <a:pPr algn="r" fontAlgn="b"/>
                      <a:r>
                        <a:rPr lang="el-GR" sz="2400" b="0" i="0" u="none" strike="noStrike" dirty="0">
                          <a:solidFill>
                            <a:srgbClr val="000000"/>
                          </a:solidFill>
                          <a:latin typeface="Calibri"/>
                        </a:rPr>
                        <a:t>0,9370</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dirty="0">
                          <a:solidFill>
                            <a:srgbClr val="000000"/>
                          </a:solidFill>
                          <a:latin typeface="Calibri"/>
                        </a:rPr>
                        <a:t>0,9382</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dirty="0">
                          <a:solidFill>
                            <a:srgbClr val="000000"/>
                          </a:solidFill>
                          <a:latin typeface="Calibri"/>
                        </a:rPr>
                        <a:t>0,9394</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a:solidFill>
                            <a:srgbClr val="000000"/>
                          </a:solidFill>
                          <a:latin typeface="Calibri"/>
                        </a:rPr>
                        <a:t>0,9406</a:t>
                      </a:r>
                    </a:p>
                  </a:txBody>
                  <a:tcPr marL="0" marR="0" marT="0" marB="0" anchor="b">
                    <a:lnL>
                      <a:noFill/>
                    </a:lnL>
                    <a:lnR>
                      <a:noFill/>
                    </a:lnR>
                    <a:lnT>
                      <a:noFill/>
                    </a:lnT>
                    <a:lnB>
                      <a:noFill/>
                    </a:lnB>
                    <a:solidFill>
                      <a:schemeClr val="bg1"/>
                    </a:solidFill>
                  </a:tcPr>
                </a:tc>
              </a:tr>
              <a:tr h="400048">
                <a:tc>
                  <a:txBody>
                    <a:bodyPr/>
                    <a:lstStyle/>
                    <a:p>
                      <a:pPr algn="r" fontAlgn="b"/>
                      <a:r>
                        <a:rPr lang="el-GR" sz="2400" b="0" i="0" u="none" strike="noStrike" dirty="0">
                          <a:solidFill>
                            <a:srgbClr val="000000"/>
                          </a:solidFill>
                          <a:latin typeface="Calibri"/>
                        </a:rPr>
                        <a:t>1,6</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dirty="0">
                          <a:solidFill>
                            <a:srgbClr val="000000"/>
                          </a:solidFill>
                          <a:latin typeface="Calibri"/>
                        </a:rPr>
                        <a:t>0,9452</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400" b="0" i="0" u="none" strike="noStrike">
                          <a:solidFill>
                            <a:srgbClr val="000000"/>
                          </a:solidFill>
                          <a:latin typeface="Calibri"/>
                        </a:rPr>
                        <a:t>0,9463</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0,9474</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a:solidFill>
                            <a:srgbClr val="000000"/>
                          </a:solidFill>
                          <a:latin typeface="Calibri"/>
                        </a:rPr>
                        <a:t>0,9484</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dirty="0">
                          <a:solidFill>
                            <a:srgbClr val="000000"/>
                          </a:solidFill>
                          <a:latin typeface="Calibri"/>
                        </a:rPr>
                        <a:t>0,9495</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dirty="0">
                          <a:solidFill>
                            <a:srgbClr val="000000"/>
                          </a:solidFill>
                          <a:latin typeface="Calibri"/>
                        </a:rPr>
                        <a:t>0,9505</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dirty="0">
                          <a:solidFill>
                            <a:srgbClr val="000000"/>
                          </a:solidFill>
                          <a:latin typeface="Calibri"/>
                        </a:rPr>
                        <a:t>0,9515</a:t>
                      </a:r>
                    </a:p>
                  </a:txBody>
                  <a:tcPr marL="0" marR="0" marT="0" marB="0" anchor="b">
                    <a:lnL>
                      <a:noFill/>
                    </a:lnL>
                    <a:lnR>
                      <a:noFill/>
                    </a:lnR>
                    <a:lnT>
                      <a:noFill/>
                    </a:lnT>
                    <a:lnB>
                      <a:noFill/>
                    </a:lnB>
                    <a:solidFill>
                      <a:schemeClr val="bg1"/>
                    </a:solidFill>
                  </a:tcPr>
                </a:tc>
              </a:tr>
              <a:tr h="400048">
                <a:tc>
                  <a:txBody>
                    <a:bodyPr/>
                    <a:lstStyle/>
                    <a:p>
                      <a:pPr algn="r" fontAlgn="b"/>
                      <a:r>
                        <a:rPr lang="el-GR" sz="2400" b="0" i="0" u="none" strike="noStrike" dirty="0">
                          <a:solidFill>
                            <a:srgbClr val="000000"/>
                          </a:solidFill>
                          <a:latin typeface="Calibri"/>
                        </a:rPr>
                        <a:t>1,7</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b"/>
                      <a:r>
                        <a:rPr lang="el-GR" sz="2400" b="0" i="0" u="none" strike="noStrike">
                          <a:solidFill>
                            <a:srgbClr val="000000"/>
                          </a:solidFill>
                          <a:latin typeface="Calibri"/>
                        </a:rPr>
                        <a:t>0,9554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400" b="0" i="0" u="none" strike="noStrike" dirty="0">
                          <a:solidFill>
                            <a:srgbClr val="000000"/>
                          </a:solidFill>
                          <a:latin typeface="Calibri"/>
                        </a:rPr>
                        <a:t>0,9564</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0,9573</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a:solidFill>
                            <a:srgbClr val="000000"/>
                          </a:solidFill>
                          <a:latin typeface="Calibri"/>
                        </a:rPr>
                        <a:t>0,9582</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a:solidFill>
                            <a:srgbClr val="000000"/>
                          </a:solidFill>
                          <a:latin typeface="Calibri"/>
                        </a:rPr>
                        <a:t>0,9591</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dirty="0">
                          <a:solidFill>
                            <a:srgbClr val="000000"/>
                          </a:solidFill>
                          <a:latin typeface="Calibri"/>
                        </a:rPr>
                        <a:t>0,9599</a:t>
                      </a:r>
                    </a:p>
                  </a:txBody>
                  <a:tcPr marL="0" marR="0" marT="0" marB="0" anchor="b">
                    <a:lnL>
                      <a:noFill/>
                    </a:lnL>
                    <a:lnR>
                      <a:noFill/>
                    </a:lnR>
                    <a:lnT>
                      <a:noFill/>
                    </a:lnT>
                    <a:lnB>
                      <a:noFill/>
                    </a:lnB>
                    <a:solidFill>
                      <a:schemeClr val="bg1"/>
                    </a:solidFill>
                  </a:tcPr>
                </a:tc>
                <a:tc>
                  <a:txBody>
                    <a:bodyPr/>
                    <a:lstStyle/>
                    <a:p>
                      <a:pPr algn="r" fontAlgn="b"/>
                      <a:r>
                        <a:rPr lang="el-GR" sz="2400" b="0" i="0" u="none" strike="noStrike" dirty="0">
                          <a:solidFill>
                            <a:srgbClr val="000000"/>
                          </a:solidFill>
                          <a:latin typeface="Calibri"/>
                        </a:rPr>
                        <a:t>0,9608</a:t>
                      </a:r>
                    </a:p>
                  </a:txBody>
                  <a:tcPr marL="0" marR="0" marT="0" marB="0" anchor="b">
                    <a:lnL>
                      <a:noFill/>
                    </a:lnL>
                    <a:lnR>
                      <a:noFill/>
                    </a:lnR>
                    <a:lnT>
                      <a:noFill/>
                    </a:lnT>
                    <a:lnB>
                      <a:noFill/>
                    </a:lnB>
                    <a:solidFill>
                      <a:schemeClr val="bg1"/>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0"/>
                <a:ext cx="9144000" cy="6858000"/>
              </a:xfrm>
            </p:spPr>
            <p:txBody>
              <a:bodyPr/>
              <a:lstStyle/>
              <a:p>
                <a:r>
                  <a:rPr lang="el-GR" b="1" dirty="0"/>
                  <a:t>1</a:t>
                </a:r>
                <a:r>
                  <a:rPr lang="el-GR" b="1" baseline="30000" dirty="0"/>
                  <a:t>ο</a:t>
                </a:r>
                <a:r>
                  <a:rPr lang="el-GR" b="1" dirty="0"/>
                  <a:t> Βήμα </a:t>
                </a:r>
              </a:p>
              <a:p>
                <a:r>
                  <a:rPr lang="el-GR" b="1" dirty="0">
                    <a:solidFill>
                      <a:srgbClr val="0000FF"/>
                    </a:solidFill>
                  </a:rPr>
                  <a:t>Διατυπώνουμε την υπόθεση </a:t>
                </a:r>
                <a:endParaRPr lang="en-US" b="1" dirty="0">
                  <a:solidFill>
                    <a:srgbClr val="0000FF"/>
                  </a:solidFill>
                </a:endParaRPr>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0</m:t>
                        </m:r>
                      </m:sub>
                    </m:sSub>
                    <m:r>
                      <a:rPr lang="el-GR" i="1">
                        <a:latin typeface="Cambria Math"/>
                      </a:rPr>
                      <m:t>:</m:t>
                    </m:r>
                    <m:r>
                      <a:rPr lang="el-GR" i="1">
                        <a:latin typeface="Cambria Math"/>
                      </a:rPr>
                      <m:t>𝑝</m:t>
                    </m:r>
                    <m:r>
                      <a:rPr lang="el-GR" i="1">
                        <a:latin typeface="Cambria Math"/>
                      </a:rPr>
                      <m:t>=0,9</m:t>
                    </m:r>
                  </m:oMath>
                </a14:m>
                <a:endParaRPr lang="el-GR" dirty="0"/>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1</m:t>
                        </m:r>
                      </m:sub>
                    </m:sSub>
                    <m:r>
                      <a:rPr lang="el-GR" i="1">
                        <a:latin typeface="Cambria Math"/>
                      </a:rPr>
                      <m:t>:</m:t>
                    </m:r>
                    <m:r>
                      <a:rPr lang="en-US" i="1">
                        <a:latin typeface="Cambria Math"/>
                      </a:rPr>
                      <m:t>𝑝</m:t>
                    </m:r>
                    <m:r>
                      <a:rPr lang="el-GR" i="1">
                        <a:latin typeface="Cambria Math"/>
                      </a:rPr>
                      <m:t>&lt;0,</m:t>
                    </m:r>
                  </m:oMath>
                </a14:m>
                <a:r>
                  <a:rPr lang="el-GR" dirty="0"/>
                  <a:t>9</a:t>
                </a:r>
                <a:endParaRPr lang="en-US" dirty="0"/>
              </a:p>
              <a:p>
                <a:r>
                  <a:rPr lang="el-GR" b="1" dirty="0"/>
                  <a:t>2</a:t>
                </a:r>
                <a:r>
                  <a:rPr lang="el-GR" b="1" baseline="30000" dirty="0"/>
                  <a:t>ο</a:t>
                </a:r>
                <a:r>
                  <a:rPr lang="el-GR" b="1" dirty="0"/>
                  <a:t> Βήμα </a:t>
                </a:r>
              </a:p>
              <a:p>
                <a:r>
                  <a:rPr lang="el-GR" b="1" dirty="0">
                    <a:solidFill>
                      <a:srgbClr val="0000FF"/>
                    </a:solidFill>
                  </a:rPr>
                  <a:t>Εκτιμούμε την αναλογία με βάση το δείγμα</a:t>
                </a:r>
              </a:p>
              <a:p>
                <a14:m>
                  <m:oMath xmlns:m="http://schemas.openxmlformats.org/officeDocument/2006/math">
                    <m:acc>
                      <m:accPr>
                        <m:chr m:val="̂"/>
                        <m:ctrlPr>
                          <a:rPr lang="en-US" i="1">
                            <a:latin typeface="Cambria Math"/>
                          </a:rPr>
                        </m:ctrlPr>
                      </m:accPr>
                      <m:e>
                        <m:r>
                          <a:rPr lang="en-US" i="1">
                            <a:latin typeface="Cambria Math"/>
                          </a:rPr>
                          <m:t>𝑝</m:t>
                        </m:r>
                      </m:e>
                    </m:acc>
                    <m:r>
                      <a:rPr lang="en-US" i="1">
                        <a:latin typeface="Cambria Math"/>
                      </a:rPr>
                      <m:t>=</m:t>
                    </m:r>
                    <m:f>
                      <m:fPr>
                        <m:ctrlPr>
                          <a:rPr lang="en-US" i="1">
                            <a:latin typeface="Cambria Math"/>
                          </a:rPr>
                        </m:ctrlPr>
                      </m:fPr>
                      <m:num>
                        <m:r>
                          <a:rPr lang="en-US" i="1">
                            <a:latin typeface="Cambria Math"/>
                          </a:rPr>
                          <m:t>𝑥</m:t>
                        </m:r>
                      </m:num>
                      <m:den>
                        <m:r>
                          <a:rPr lang="en-US" i="1">
                            <a:latin typeface="Cambria Math"/>
                          </a:rPr>
                          <m:t>𝑛</m:t>
                        </m:r>
                      </m:den>
                    </m:f>
                    <m:r>
                      <a:rPr lang="en-US" i="1">
                        <a:latin typeface="Cambria Math"/>
                      </a:rPr>
                      <m:t>=</m:t>
                    </m:r>
                    <m:f>
                      <m:fPr>
                        <m:ctrlPr>
                          <a:rPr lang="en-US" i="1">
                            <a:latin typeface="Cambria Math"/>
                          </a:rPr>
                        </m:ctrlPr>
                      </m:fPr>
                      <m:num>
                        <m:r>
                          <a:rPr lang="el-GR" i="1">
                            <a:latin typeface="Cambria Math"/>
                          </a:rPr>
                          <m:t>50</m:t>
                        </m:r>
                      </m:num>
                      <m:den>
                        <m:r>
                          <a:rPr lang="en-US" i="1">
                            <a:latin typeface="Cambria Math"/>
                          </a:rPr>
                          <m:t>60</m:t>
                        </m:r>
                      </m:den>
                    </m:f>
                    <m:r>
                      <a:rPr lang="en-US" i="1">
                        <a:latin typeface="Cambria Math"/>
                      </a:rPr>
                      <m:t>=0,</m:t>
                    </m:r>
                  </m:oMath>
                </a14:m>
                <a:r>
                  <a:rPr lang="el-GR" dirty="0"/>
                  <a:t>833</a:t>
                </a:r>
              </a:p>
              <a:p>
                <a:r>
                  <a:rPr lang="el-GR" b="1" dirty="0" smtClean="0"/>
                  <a:t>3</a:t>
                </a:r>
                <a:r>
                  <a:rPr lang="el-GR" b="1" baseline="30000" dirty="0" smtClean="0"/>
                  <a:t>ο</a:t>
                </a:r>
                <a:r>
                  <a:rPr lang="el-GR" b="1" dirty="0" smtClean="0"/>
                  <a:t> </a:t>
                </a:r>
                <a:r>
                  <a:rPr lang="el-GR" b="1" dirty="0"/>
                  <a:t>Βήμα </a:t>
                </a:r>
              </a:p>
              <a:p>
                <a:r>
                  <a:rPr lang="el-GR" b="1" dirty="0" smtClean="0">
                    <a:solidFill>
                      <a:srgbClr val="0000FF"/>
                    </a:solidFill>
                  </a:rPr>
                  <a:t>Διατυπώνουμε </a:t>
                </a:r>
              </a:p>
              <a:p>
                <a:pPr marL="0" indent="0">
                  <a:buNone/>
                </a:pPr>
                <a:r>
                  <a:rPr lang="el-GR" b="1" dirty="0" smtClean="0">
                    <a:solidFill>
                      <a:srgbClr val="0000FF"/>
                    </a:solidFill>
                  </a:rPr>
                  <a:t>την εξίσωση ελέγχου </a:t>
                </a:r>
                <a:endParaRPr lang="el-GR" b="1" dirty="0">
                  <a:solidFill>
                    <a:srgbClr val="0000FF"/>
                  </a:solidFill>
                </a:endParaRPr>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0"/>
                <a:ext cx="9144000" cy="6858000"/>
              </a:xfrm>
              <a:blipFill rotWithShape="1">
                <a:blip r:embed="rId2"/>
                <a:stretch>
                  <a:fillRect l="-1667" t="-115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4067944" y="4738188"/>
                <a:ext cx="3232039" cy="211981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sz="3200" i="1">
                          <a:latin typeface="Cambria Math"/>
                        </a:rPr>
                        <m:t>𝑧</m:t>
                      </m:r>
                      <m:r>
                        <a:rPr lang="el-GR" sz="3200" i="1">
                          <a:latin typeface="Cambria Math"/>
                        </a:rPr>
                        <m:t>=</m:t>
                      </m:r>
                      <m:f>
                        <m:fPr>
                          <m:ctrlPr>
                            <a:rPr lang="el-GR" sz="3200" i="1">
                              <a:latin typeface="Cambria Math"/>
                            </a:rPr>
                          </m:ctrlPr>
                        </m:fPr>
                        <m:num>
                          <m:acc>
                            <m:accPr>
                              <m:chr m:val="̂"/>
                              <m:ctrlPr>
                                <a:rPr lang="el-GR" sz="3200" i="1">
                                  <a:latin typeface="Cambria Math"/>
                                </a:rPr>
                              </m:ctrlPr>
                            </m:accPr>
                            <m:e>
                              <m:r>
                                <a:rPr lang="el-GR" sz="3200" i="1">
                                  <a:latin typeface="Cambria Math"/>
                                </a:rPr>
                                <m:t>𝑝</m:t>
                              </m:r>
                            </m:e>
                          </m:acc>
                          <m:r>
                            <a:rPr lang="el-GR" sz="3200" i="1">
                              <a:latin typeface="Cambria Math"/>
                            </a:rPr>
                            <m:t>−</m:t>
                          </m:r>
                          <m:sSub>
                            <m:sSubPr>
                              <m:ctrlPr>
                                <a:rPr lang="el-GR" sz="3200" i="1">
                                  <a:latin typeface="Cambria Math"/>
                                </a:rPr>
                              </m:ctrlPr>
                            </m:sSubPr>
                            <m:e>
                              <m:r>
                                <a:rPr lang="el-GR" sz="3200" i="1">
                                  <a:latin typeface="Cambria Math"/>
                                </a:rPr>
                                <m:t>𝑝</m:t>
                              </m:r>
                            </m:e>
                            <m:sub>
                              <m:r>
                                <a:rPr lang="el-GR" sz="3200" i="1">
                                  <a:latin typeface="Cambria Math"/>
                                </a:rPr>
                                <m:t>0</m:t>
                              </m:r>
                            </m:sub>
                          </m:sSub>
                        </m:num>
                        <m:den>
                          <m:rad>
                            <m:radPr>
                              <m:degHide m:val="on"/>
                              <m:ctrlPr>
                                <a:rPr lang="el-GR" sz="3200" i="1">
                                  <a:latin typeface="Cambria Math"/>
                                </a:rPr>
                              </m:ctrlPr>
                            </m:radPr>
                            <m:deg/>
                            <m:e>
                              <m:f>
                                <m:fPr>
                                  <m:ctrlPr>
                                    <a:rPr lang="el-GR" sz="3200" i="1">
                                      <a:latin typeface="Cambria Math"/>
                                    </a:rPr>
                                  </m:ctrlPr>
                                </m:fPr>
                                <m:num>
                                  <m:sSub>
                                    <m:sSubPr>
                                      <m:ctrlPr>
                                        <a:rPr lang="el-GR" sz="3200" i="1">
                                          <a:latin typeface="Cambria Math"/>
                                        </a:rPr>
                                      </m:ctrlPr>
                                    </m:sSubPr>
                                    <m:e>
                                      <m:r>
                                        <a:rPr lang="el-GR" sz="3200" i="1">
                                          <a:latin typeface="Cambria Math"/>
                                        </a:rPr>
                                        <m:t>𝑝</m:t>
                                      </m:r>
                                    </m:e>
                                    <m:sub>
                                      <m:r>
                                        <a:rPr lang="el-GR" sz="3200" i="1">
                                          <a:latin typeface="Cambria Math"/>
                                        </a:rPr>
                                        <m:t>0</m:t>
                                      </m:r>
                                    </m:sub>
                                  </m:sSub>
                                  <m:d>
                                    <m:dPr>
                                      <m:ctrlPr>
                                        <a:rPr lang="el-GR" sz="3200" i="1">
                                          <a:latin typeface="Cambria Math"/>
                                        </a:rPr>
                                      </m:ctrlPr>
                                    </m:dPr>
                                    <m:e>
                                      <m:r>
                                        <a:rPr lang="el-GR" sz="3200" i="1">
                                          <a:latin typeface="Cambria Math"/>
                                        </a:rPr>
                                        <m:t>1−</m:t>
                                      </m:r>
                                      <m:sSub>
                                        <m:sSubPr>
                                          <m:ctrlPr>
                                            <a:rPr lang="el-GR" sz="3200" i="1">
                                              <a:latin typeface="Cambria Math"/>
                                            </a:rPr>
                                          </m:ctrlPr>
                                        </m:sSubPr>
                                        <m:e>
                                          <m:r>
                                            <a:rPr lang="el-GR" sz="3200" i="1">
                                              <a:latin typeface="Cambria Math"/>
                                            </a:rPr>
                                            <m:t>𝑝</m:t>
                                          </m:r>
                                        </m:e>
                                        <m:sub>
                                          <m:r>
                                            <a:rPr lang="el-GR" sz="3200" i="1">
                                              <a:latin typeface="Cambria Math"/>
                                            </a:rPr>
                                            <m:t>0</m:t>
                                          </m:r>
                                        </m:sub>
                                      </m:sSub>
                                    </m:e>
                                  </m:d>
                                </m:num>
                                <m:den>
                                  <m:r>
                                    <a:rPr lang="el-GR" sz="3200" i="1">
                                      <a:latin typeface="Cambria Math"/>
                                    </a:rPr>
                                    <m:t>𝑛</m:t>
                                  </m:r>
                                </m:den>
                              </m:f>
                            </m:e>
                          </m:rad>
                        </m:den>
                      </m:f>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4067944" y="4738188"/>
                <a:ext cx="3232039" cy="2119811"/>
              </a:xfrm>
              <a:prstGeom prst="rect">
                <a:avLst/>
              </a:prstGeom>
              <a:blipFill rotWithShape="1">
                <a:blip r:embed="rId3"/>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2421121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0"/>
                <a:ext cx="9144000" cy="6858000"/>
              </a:xfrm>
            </p:spPr>
            <p:txBody>
              <a:bodyPr/>
              <a:lstStyle/>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0</m:t>
                        </m:r>
                      </m:sub>
                    </m:sSub>
                    <m:r>
                      <a:rPr lang="el-GR" i="1">
                        <a:latin typeface="Cambria Math"/>
                      </a:rPr>
                      <m:t>:</m:t>
                    </m:r>
                    <m:r>
                      <a:rPr lang="el-GR" i="1">
                        <a:latin typeface="Cambria Math"/>
                      </a:rPr>
                      <m:t>𝑝</m:t>
                    </m:r>
                    <m:r>
                      <a:rPr lang="el-GR" i="1">
                        <a:latin typeface="Cambria Math"/>
                      </a:rPr>
                      <m:t>=0,9</m:t>
                    </m:r>
                  </m:oMath>
                </a14:m>
                <a:endParaRPr lang="el-GR" dirty="0"/>
              </a:p>
              <a:p>
                <a14:m>
                  <m:oMath xmlns:m="http://schemas.openxmlformats.org/officeDocument/2006/math">
                    <m:sSub>
                      <m:sSubPr>
                        <m:ctrlPr>
                          <a:rPr lang="el-GR" i="1">
                            <a:latin typeface="Cambria Math"/>
                          </a:rPr>
                        </m:ctrlPr>
                      </m:sSubPr>
                      <m:e>
                        <m:r>
                          <a:rPr lang="el-GR" i="1">
                            <a:latin typeface="Cambria Math"/>
                          </a:rPr>
                          <m:t>𝛨</m:t>
                        </m:r>
                      </m:e>
                      <m:sub>
                        <m:r>
                          <a:rPr lang="el-GR" i="1">
                            <a:latin typeface="Cambria Math"/>
                          </a:rPr>
                          <m:t>1</m:t>
                        </m:r>
                      </m:sub>
                    </m:sSub>
                    <m:r>
                      <a:rPr lang="el-GR" i="1">
                        <a:latin typeface="Cambria Math"/>
                      </a:rPr>
                      <m:t>:</m:t>
                    </m:r>
                    <m:r>
                      <a:rPr lang="en-US" i="1">
                        <a:latin typeface="Cambria Math"/>
                      </a:rPr>
                      <m:t>𝑝</m:t>
                    </m:r>
                    <m:r>
                      <a:rPr lang="el-GR" i="1">
                        <a:latin typeface="Cambria Math"/>
                      </a:rPr>
                      <m:t>&lt;0,</m:t>
                    </m:r>
                  </m:oMath>
                </a14:m>
                <a:r>
                  <a:rPr lang="el-GR" dirty="0"/>
                  <a:t>9</a:t>
                </a:r>
                <a:endParaRPr lang="en-US" dirty="0"/>
              </a:p>
              <a:p>
                <a14:m>
                  <m:oMath xmlns:m="http://schemas.openxmlformats.org/officeDocument/2006/math">
                    <m:acc>
                      <m:accPr>
                        <m:chr m:val="̂"/>
                        <m:ctrlPr>
                          <a:rPr lang="en-US" i="1">
                            <a:latin typeface="Cambria Math"/>
                          </a:rPr>
                        </m:ctrlPr>
                      </m:accPr>
                      <m:e>
                        <m:r>
                          <a:rPr lang="en-US" i="1">
                            <a:latin typeface="Cambria Math"/>
                          </a:rPr>
                          <m:t>𝑝</m:t>
                        </m:r>
                      </m:e>
                    </m:acc>
                    <m:r>
                      <a:rPr lang="en-US" i="1">
                        <a:latin typeface="Cambria Math"/>
                      </a:rPr>
                      <m:t>=</m:t>
                    </m:r>
                    <m:f>
                      <m:fPr>
                        <m:ctrlPr>
                          <a:rPr lang="en-US" i="1">
                            <a:latin typeface="Cambria Math"/>
                          </a:rPr>
                        </m:ctrlPr>
                      </m:fPr>
                      <m:num>
                        <m:r>
                          <a:rPr lang="en-US" i="1">
                            <a:latin typeface="Cambria Math"/>
                          </a:rPr>
                          <m:t>𝑥</m:t>
                        </m:r>
                      </m:num>
                      <m:den>
                        <m:r>
                          <a:rPr lang="en-US" i="1">
                            <a:latin typeface="Cambria Math"/>
                          </a:rPr>
                          <m:t>𝑛</m:t>
                        </m:r>
                      </m:den>
                    </m:f>
                    <m:r>
                      <a:rPr lang="en-US" i="1">
                        <a:latin typeface="Cambria Math"/>
                      </a:rPr>
                      <m:t>=</m:t>
                    </m:r>
                    <m:f>
                      <m:fPr>
                        <m:ctrlPr>
                          <a:rPr lang="en-US" i="1">
                            <a:latin typeface="Cambria Math"/>
                          </a:rPr>
                        </m:ctrlPr>
                      </m:fPr>
                      <m:num>
                        <m:r>
                          <a:rPr lang="el-GR" i="1">
                            <a:latin typeface="Cambria Math"/>
                          </a:rPr>
                          <m:t>50</m:t>
                        </m:r>
                      </m:num>
                      <m:den>
                        <m:r>
                          <a:rPr lang="en-US" i="1">
                            <a:latin typeface="Cambria Math"/>
                          </a:rPr>
                          <m:t>60</m:t>
                        </m:r>
                      </m:den>
                    </m:f>
                    <m:r>
                      <a:rPr lang="en-US" i="1">
                        <a:latin typeface="Cambria Math"/>
                      </a:rPr>
                      <m:t>=0,</m:t>
                    </m:r>
                    <m:r>
                      <m:rPr>
                        <m:nor/>
                      </m:rPr>
                      <a:rPr lang="el-GR" dirty="0"/>
                      <m:t>833</m:t>
                    </m:r>
                  </m:oMath>
                </a14:m>
                <a:endParaRPr lang="el-GR" dirty="0"/>
              </a:p>
              <a:p>
                <a:r>
                  <a:rPr lang="el-GR" b="1" dirty="0" smtClean="0"/>
                  <a:t>3</a:t>
                </a:r>
                <a:r>
                  <a:rPr lang="el-GR" b="1" baseline="30000" dirty="0" smtClean="0"/>
                  <a:t>ο</a:t>
                </a:r>
                <a:r>
                  <a:rPr lang="el-GR" b="1" dirty="0" smtClean="0"/>
                  <a:t> </a:t>
                </a:r>
                <a:r>
                  <a:rPr lang="el-GR" b="1" dirty="0"/>
                  <a:t>Βήμα </a:t>
                </a:r>
                <a:endParaRPr lang="el-GR" b="1" dirty="0" smtClean="0"/>
              </a:p>
              <a:p>
                <a:endParaRPr lang="el-GR" b="1" dirty="0"/>
              </a:p>
              <a:p>
                <a:endParaRPr lang="el-GR" b="1" dirty="0" smtClean="0"/>
              </a:p>
              <a:p>
                <a:endParaRPr lang="el-GR" b="1" dirty="0"/>
              </a:p>
              <a:p>
                <a:endParaRPr lang="el-GR" b="1" dirty="0" smtClean="0"/>
              </a:p>
              <a:p>
                <a:r>
                  <a:rPr lang="el-GR" b="1" dirty="0" smtClean="0"/>
                  <a:t>4</a:t>
                </a:r>
                <a:r>
                  <a:rPr lang="el-GR" b="1" baseline="30000" dirty="0" smtClean="0"/>
                  <a:t>ο</a:t>
                </a:r>
                <a:r>
                  <a:rPr lang="el-GR" b="1" dirty="0" smtClean="0"/>
                  <a:t> </a:t>
                </a:r>
                <a:r>
                  <a:rPr lang="el-GR" b="1" dirty="0"/>
                  <a:t>Βήμα </a:t>
                </a:r>
              </a:p>
              <a:p>
                <a:r>
                  <a:rPr lang="el-GR" b="1" dirty="0" smtClean="0">
                    <a:solidFill>
                      <a:srgbClr val="0000FF"/>
                    </a:solidFill>
                  </a:rPr>
                  <a:t>Ορίζουμε την περιοχή αποδοχής/απόρριψης</a:t>
                </a:r>
              </a:p>
              <a:p>
                <a:r>
                  <a:rPr lang="el-GR" dirty="0"/>
                  <a:t>α</a:t>
                </a:r>
                <a:r>
                  <a:rPr lang="en-US" dirty="0"/>
                  <a:t>=</a:t>
                </a:r>
                <a:r>
                  <a:rPr lang="el-GR" dirty="0"/>
                  <a:t>0,</a:t>
                </a:r>
                <a:r>
                  <a:rPr lang="en-US" dirty="0"/>
                  <a:t>05</a:t>
                </a:r>
                <a:r>
                  <a:rPr lang="el-GR" dirty="0"/>
                  <a:t>     1-0,05=0,95</a:t>
                </a:r>
                <a:endParaRPr lang="el-GR" b="1" dirty="0">
                  <a:solidFill>
                    <a:srgbClr val="0000FF"/>
                  </a:solidFill>
                </a:endParaRPr>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0"/>
                <a:ext cx="9144000" cy="6858000"/>
              </a:xfrm>
              <a:blipFill rotWithShape="1">
                <a:blip r:embed="rId2"/>
                <a:stretch>
                  <a:fillRect l="-1467" b="-444"/>
                </a:stretch>
              </a:blipFill>
            </p:spPr>
            <p:txBody>
              <a:bodyPr/>
              <a:lstStyle/>
              <a:p>
                <a:r>
                  <a:rPr lang="el-GR">
                    <a:noFill/>
                  </a:rPr>
                  <a:t> </a:t>
                </a:r>
              </a:p>
            </p:txBody>
          </p:sp>
        </mc:Fallback>
      </mc:AlternateContent>
      <mc:AlternateContent xmlns:mc="http://schemas.openxmlformats.org/markup-compatibility/2006">
        <mc:Choice xmlns:a14="http://schemas.microsoft.com/office/drawing/2010/main" Requires="a14">
          <p:sp>
            <p:nvSpPr>
              <p:cNvPr id="2" name="Ορθογώνιο 1"/>
              <p:cNvSpPr/>
              <p:nvPr/>
            </p:nvSpPr>
            <p:spPr>
              <a:xfrm>
                <a:off x="179512" y="2348880"/>
                <a:ext cx="7782643" cy="164224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sz="3200" i="1" smtClean="0">
                          <a:latin typeface="Cambria Math"/>
                        </a:rPr>
                        <m:t>𝑧</m:t>
                      </m:r>
                      <m:r>
                        <a:rPr lang="el-GR" sz="3200" i="1" smtClean="0">
                          <a:latin typeface="Cambria Math"/>
                        </a:rPr>
                        <m:t>=</m:t>
                      </m:r>
                      <m:f>
                        <m:fPr>
                          <m:ctrlPr>
                            <a:rPr lang="el-GR" sz="3200" i="1">
                              <a:latin typeface="Cambria Math"/>
                            </a:rPr>
                          </m:ctrlPr>
                        </m:fPr>
                        <m:num>
                          <m:acc>
                            <m:accPr>
                              <m:chr m:val="̂"/>
                              <m:ctrlPr>
                                <a:rPr lang="el-GR" sz="3200" i="1">
                                  <a:latin typeface="Cambria Math"/>
                                </a:rPr>
                              </m:ctrlPr>
                            </m:accPr>
                            <m:e>
                              <m:r>
                                <a:rPr lang="el-GR" sz="3200" i="1">
                                  <a:latin typeface="Cambria Math"/>
                                </a:rPr>
                                <m:t>𝑝</m:t>
                              </m:r>
                            </m:e>
                          </m:acc>
                          <m:r>
                            <a:rPr lang="el-GR" sz="3200" i="1">
                              <a:latin typeface="Cambria Math"/>
                            </a:rPr>
                            <m:t>−</m:t>
                          </m:r>
                          <m:sSub>
                            <m:sSubPr>
                              <m:ctrlPr>
                                <a:rPr lang="el-GR" sz="3200" i="1">
                                  <a:latin typeface="Cambria Math"/>
                                </a:rPr>
                              </m:ctrlPr>
                            </m:sSubPr>
                            <m:e>
                              <m:r>
                                <a:rPr lang="el-GR" sz="3200" i="1">
                                  <a:latin typeface="Cambria Math"/>
                                </a:rPr>
                                <m:t>𝑝</m:t>
                              </m:r>
                            </m:e>
                            <m:sub>
                              <m:r>
                                <a:rPr lang="el-GR" sz="3200" i="1">
                                  <a:latin typeface="Cambria Math"/>
                                </a:rPr>
                                <m:t>0</m:t>
                              </m:r>
                            </m:sub>
                          </m:sSub>
                        </m:num>
                        <m:den>
                          <m:rad>
                            <m:radPr>
                              <m:degHide m:val="on"/>
                              <m:ctrlPr>
                                <a:rPr lang="el-GR" sz="3200" i="1">
                                  <a:latin typeface="Cambria Math"/>
                                </a:rPr>
                              </m:ctrlPr>
                            </m:radPr>
                            <m:deg/>
                            <m:e>
                              <m:f>
                                <m:fPr>
                                  <m:ctrlPr>
                                    <a:rPr lang="el-GR" sz="3200" i="1">
                                      <a:latin typeface="Cambria Math"/>
                                    </a:rPr>
                                  </m:ctrlPr>
                                </m:fPr>
                                <m:num>
                                  <m:sSub>
                                    <m:sSubPr>
                                      <m:ctrlPr>
                                        <a:rPr lang="el-GR" sz="3200" i="1">
                                          <a:latin typeface="Cambria Math"/>
                                        </a:rPr>
                                      </m:ctrlPr>
                                    </m:sSubPr>
                                    <m:e>
                                      <m:r>
                                        <a:rPr lang="el-GR" sz="3200" i="1">
                                          <a:latin typeface="Cambria Math"/>
                                        </a:rPr>
                                        <m:t>𝑝</m:t>
                                      </m:r>
                                    </m:e>
                                    <m:sub>
                                      <m:r>
                                        <a:rPr lang="el-GR" sz="3200" i="1">
                                          <a:latin typeface="Cambria Math"/>
                                        </a:rPr>
                                        <m:t>0</m:t>
                                      </m:r>
                                    </m:sub>
                                  </m:sSub>
                                  <m:d>
                                    <m:dPr>
                                      <m:ctrlPr>
                                        <a:rPr lang="el-GR" sz="3200" i="1">
                                          <a:latin typeface="Cambria Math"/>
                                        </a:rPr>
                                      </m:ctrlPr>
                                    </m:dPr>
                                    <m:e>
                                      <m:r>
                                        <a:rPr lang="el-GR" sz="3200" i="1">
                                          <a:latin typeface="Cambria Math"/>
                                        </a:rPr>
                                        <m:t>1−</m:t>
                                      </m:r>
                                      <m:sSub>
                                        <m:sSubPr>
                                          <m:ctrlPr>
                                            <a:rPr lang="el-GR" sz="3200" i="1">
                                              <a:latin typeface="Cambria Math"/>
                                            </a:rPr>
                                          </m:ctrlPr>
                                        </m:sSubPr>
                                        <m:e>
                                          <m:r>
                                            <a:rPr lang="el-GR" sz="3200" i="1">
                                              <a:latin typeface="Cambria Math"/>
                                            </a:rPr>
                                            <m:t>𝑝</m:t>
                                          </m:r>
                                        </m:e>
                                        <m:sub>
                                          <m:r>
                                            <a:rPr lang="el-GR" sz="3200" i="1">
                                              <a:latin typeface="Cambria Math"/>
                                            </a:rPr>
                                            <m:t>0</m:t>
                                          </m:r>
                                        </m:sub>
                                      </m:sSub>
                                    </m:e>
                                  </m:d>
                                </m:num>
                                <m:den>
                                  <m:r>
                                    <a:rPr lang="el-GR" sz="3200" i="1">
                                      <a:latin typeface="Cambria Math"/>
                                    </a:rPr>
                                    <m:t>𝑛</m:t>
                                  </m:r>
                                </m:den>
                              </m:f>
                            </m:e>
                          </m:rad>
                        </m:den>
                      </m:f>
                      <m:r>
                        <a:rPr lang="el-GR" sz="3200" i="1">
                          <a:latin typeface="Cambria Math"/>
                        </a:rPr>
                        <m:t>=</m:t>
                      </m:r>
                      <m:f>
                        <m:fPr>
                          <m:ctrlPr>
                            <a:rPr lang="el-GR" sz="3200" i="1">
                              <a:latin typeface="Cambria Math"/>
                            </a:rPr>
                          </m:ctrlPr>
                        </m:fPr>
                        <m:num>
                          <m:r>
                            <a:rPr lang="el-GR" sz="3200" b="0" i="1" smtClean="0">
                              <a:latin typeface="Cambria Math"/>
                            </a:rPr>
                            <m:t>0,833</m:t>
                          </m:r>
                          <m:r>
                            <a:rPr lang="el-GR" sz="3200" i="1">
                              <a:latin typeface="Cambria Math"/>
                            </a:rPr>
                            <m:t>−</m:t>
                          </m:r>
                          <m:r>
                            <a:rPr lang="el-GR" sz="3200" b="0" i="1" smtClean="0">
                              <a:latin typeface="Cambria Math"/>
                            </a:rPr>
                            <m:t>0,9</m:t>
                          </m:r>
                        </m:num>
                        <m:den>
                          <m:rad>
                            <m:radPr>
                              <m:degHide m:val="on"/>
                              <m:ctrlPr>
                                <a:rPr lang="el-GR" sz="3200" i="1">
                                  <a:latin typeface="Cambria Math"/>
                                </a:rPr>
                              </m:ctrlPr>
                            </m:radPr>
                            <m:deg/>
                            <m:e>
                              <m:f>
                                <m:fPr>
                                  <m:ctrlPr>
                                    <a:rPr lang="el-GR" sz="3200" i="1">
                                      <a:latin typeface="Cambria Math"/>
                                    </a:rPr>
                                  </m:ctrlPr>
                                </m:fPr>
                                <m:num>
                                  <m:r>
                                    <a:rPr lang="el-GR" sz="3200" b="0" i="1" smtClean="0">
                                      <a:latin typeface="Cambria Math"/>
                                    </a:rPr>
                                    <m:t>0,</m:t>
                                  </m:r>
                                  <m:r>
                                    <a:rPr lang="el-GR" sz="3200" b="0" i="1" smtClean="0">
                                      <a:latin typeface="Cambria Math"/>
                                    </a:rPr>
                                    <m:t>9</m:t>
                                  </m:r>
                                  <m:d>
                                    <m:dPr>
                                      <m:ctrlPr>
                                        <a:rPr lang="el-GR" sz="3200" i="1">
                                          <a:latin typeface="Cambria Math"/>
                                        </a:rPr>
                                      </m:ctrlPr>
                                    </m:dPr>
                                    <m:e>
                                      <m:r>
                                        <a:rPr lang="el-GR" sz="3200" i="1">
                                          <a:latin typeface="Cambria Math"/>
                                        </a:rPr>
                                        <m:t>1−</m:t>
                                      </m:r>
                                      <m:r>
                                        <a:rPr lang="el-GR" sz="3200" b="0" i="1" smtClean="0">
                                          <a:latin typeface="Cambria Math"/>
                                        </a:rPr>
                                        <m:t>0,</m:t>
                                      </m:r>
                                      <m:r>
                                        <a:rPr lang="el-GR" sz="3200" b="0" i="1" smtClean="0">
                                          <a:latin typeface="Cambria Math"/>
                                        </a:rPr>
                                        <m:t>9</m:t>
                                      </m:r>
                                    </m:e>
                                  </m:d>
                                </m:num>
                                <m:den>
                                  <m:r>
                                    <a:rPr lang="el-GR" sz="3200" b="0" i="1" smtClean="0">
                                      <a:latin typeface="Cambria Math"/>
                                    </a:rPr>
                                    <m:t>60</m:t>
                                  </m:r>
                                </m:den>
                              </m:f>
                            </m:e>
                          </m:rad>
                        </m:den>
                      </m:f>
                      <m:r>
                        <a:rPr lang="el-GR" sz="3200" b="0" i="1" smtClean="0">
                          <a:latin typeface="Cambria Math"/>
                        </a:rPr>
                        <m:t>=−1,</m:t>
                      </m:r>
                      <m:r>
                        <a:rPr lang="el-GR" sz="3200" b="0" i="1" smtClean="0">
                          <a:latin typeface="Cambria Math"/>
                        </a:rPr>
                        <m:t>72</m:t>
                      </m:r>
                    </m:oMath>
                  </m:oMathPara>
                </a14:m>
                <a:endParaRPr lang="el-GR" sz="3200" dirty="0"/>
              </a:p>
            </p:txBody>
          </p:sp>
        </mc:Choice>
        <mc:Fallback>
          <p:sp>
            <p:nvSpPr>
              <p:cNvPr id="2" name="Ορθογώνιο 1"/>
              <p:cNvSpPr>
                <a:spLocks noRot="1" noChangeAspect="1" noMove="1" noResize="1" noEditPoints="1" noAdjustHandles="1" noChangeArrowheads="1" noChangeShapeType="1" noTextEdit="1"/>
              </p:cNvSpPr>
              <p:nvPr/>
            </p:nvSpPr>
            <p:spPr>
              <a:xfrm>
                <a:off x="179512" y="2348880"/>
                <a:ext cx="7782643" cy="1642244"/>
              </a:xfrm>
              <a:prstGeom prst="rect">
                <a:avLst/>
              </a:prstGeom>
              <a:blipFill rotWithShape="1">
                <a:blip r:embed="rId3"/>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1694394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9144000" cy="6858000"/>
          </a:xfrm>
        </p:spPr>
        <p:txBody>
          <a:bodyPr/>
          <a:lstStyle/>
          <a:p>
            <a:endParaRPr lang="el-GR" b="1" dirty="0"/>
          </a:p>
          <a:p>
            <a:endParaRPr lang="el-GR" b="1" dirty="0" smtClean="0"/>
          </a:p>
          <a:p>
            <a:endParaRPr lang="el-GR" b="1" dirty="0"/>
          </a:p>
          <a:p>
            <a:endParaRPr lang="el-GR" b="1" dirty="0" smtClean="0"/>
          </a:p>
          <a:p>
            <a:r>
              <a:rPr lang="el-GR" b="1" dirty="0" smtClean="0">
                <a:solidFill>
                  <a:srgbClr val="0000FF"/>
                </a:solidFill>
              </a:rPr>
              <a:t>Ορίζουμε την περιοχή αποδοχής/απόρριψης</a:t>
            </a:r>
          </a:p>
          <a:p>
            <a:r>
              <a:rPr lang="el-GR" dirty="0"/>
              <a:t>α</a:t>
            </a:r>
            <a:r>
              <a:rPr lang="en-US" dirty="0"/>
              <a:t>=</a:t>
            </a:r>
            <a:r>
              <a:rPr lang="el-GR" dirty="0"/>
              <a:t>0,</a:t>
            </a:r>
            <a:r>
              <a:rPr lang="en-US" dirty="0"/>
              <a:t>05</a:t>
            </a:r>
            <a:r>
              <a:rPr lang="el-GR" dirty="0"/>
              <a:t>     1-0,05=0,95</a:t>
            </a:r>
            <a:endParaRPr lang="el-GR" b="1" dirty="0">
              <a:solidFill>
                <a:srgbClr val="0000FF"/>
              </a:solidFill>
            </a:endParaRPr>
          </a:p>
          <a:p>
            <a:r>
              <a:rPr lang="el-GR" b="1" dirty="0" smtClean="0">
                <a:solidFill>
                  <a:srgbClr val="0000FF"/>
                </a:solidFill>
              </a:rPr>
              <a:t>Περιοχή αποδοχής -1,64 έως 1,64 </a:t>
            </a:r>
          </a:p>
          <a:p>
            <a:r>
              <a:rPr lang="el-GR" b="1" dirty="0" smtClean="0">
                <a:solidFill>
                  <a:srgbClr val="FF0000"/>
                </a:solidFill>
              </a:rPr>
              <a:t>Η βασική υπόθεση </a:t>
            </a:r>
            <a:r>
              <a:rPr lang="el-GR" b="1" dirty="0" smtClean="0">
                <a:solidFill>
                  <a:srgbClr val="FF0000"/>
                </a:solidFill>
              </a:rPr>
              <a:t>απορρίπτεται </a:t>
            </a:r>
            <a:endParaRPr lang="el-GR" b="1" dirty="0">
              <a:solidFill>
                <a:srgbClr val="FF0000"/>
              </a:solidFill>
            </a:endParaRPr>
          </a:p>
        </p:txBody>
      </p:sp>
      <p:cxnSp>
        <p:nvCxnSpPr>
          <p:cNvPr id="6" name="Ευθύγραμμο βέλος σύνδεσης 5"/>
          <p:cNvCxnSpPr/>
          <p:nvPr/>
        </p:nvCxnSpPr>
        <p:spPr>
          <a:xfrm flipH="1">
            <a:off x="6660232" y="764704"/>
            <a:ext cx="720080" cy="30963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7" name="Ορθογώνιο 6"/>
              <p:cNvSpPr/>
              <p:nvPr/>
            </p:nvSpPr>
            <p:spPr>
              <a:xfrm>
                <a:off x="0" y="0"/>
                <a:ext cx="7782643" cy="164224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l-GR" sz="3200" i="1" smtClean="0">
                          <a:latin typeface="Cambria Math"/>
                        </a:rPr>
                        <m:t>𝑧</m:t>
                      </m:r>
                      <m:r>
                        <a:rPr lang="el-GR" sz="3200" i="1" smtClean="0">
                          <a:latin typeface="Cambria Math"/>
                        </a:rPr>
                        <m:t>=</m:t>
                      </m:r>
                      <m:f>
                        <m:fPr>
                          <m:ctrlPr>
                            <a:rPr lang="el-GR" sz="3200" i="1">
                              <a:latin typeface="Cambria Math"/>
                            </a:rPr>
                          </m:ctrlPr>
                        </m:fPr>
                        <m:num>
                          <m:acc>
                            <m:accPr>
                              <m:chr m:val="̂"/>
                              <m:ctrlPr>
                                <a:rPr lang="el-GR" sz="3200" i="1">
                                  <a:latin typeface="Cambria Math"/>
                                </a:rPr>
                              </m:ctrlPr>
                            </m:accPr>
                            <m:e>
                              <m:r>
                                <a:rPr lang="el-GR" sz="3200" i="1">
                                  <a:latin typeface="Cambria Math"/>
                                </a:rPr>
                                <m:t>𝑝</m:t>
                              </m:r>
                            </m:e>
                          </m:acc>
                          <m:r>
                            <a:rPr lang="el-GR" sz="3200" i="1">
                              <a:latin typeface="Cambria Math"/>
                            </a:rPr>
                            <m:t>−</m:t>
                          </m:r>
                          <m:sSub>
                            <m:sSubPr>
                              <m:ctrlPr>
                                <a:rPr lang="el-GR" sz="3200" i="1">
                                  <a:latin typeface="Cambria Math"/>
                                </a:rPr>
                              </m:ctrlPr>
                            </m:sSubPr>
                            <m:e>
                              <m:r>
                                <a:rPr lang="el-GR" sz="3200" i="1">
                                  <a:latin typeface="Cambria Math"/>
                                </a:rPr>
                                <m:t>𝑝</m:t>
                              </m:r>
                            </m:e>
                            <m:sub>
                              <m:r>
                                <a:rPr lang="el-GR" sz="3200" i="1">
                                  <a:latin typeface="Cambria Math"/>
                                </a:rPr>
                                <m:t>0</m:t>
                              </m:r>
                            </m:sub>
                          </m:sSub>
                        </m:num>
                        <m:den>
                          <m:rad>
                            <m:radPr>
                              <m:degHide m:val="on"/>
                              <m:ctrlPr>
                                <a:rPr lang="el-GR" sz="3200" i="1">
                                  <a:latin typeface="Cambria Math"/>
                                </a:rPr>
                              </m:ctrlPr>
                            </m:radPr>
                            <m:deg/>
                            <m:e>
                              <m:f>
                                <m:fPr>
                                  <m:ctrlPr>
                                    <a:rPr lang="el-GR" sz="3200" i="1">
                                      <a:latin typeface="Cambria Math"/>
                                    </a:rPr>
                                  </m:ctrlPr>
                                </m:fPr>
                                <m:num>
                                  <m:sSub>
                                    <m:sSubPr>
                                      <m:ctrlPr>
                                        <a:rPr lang="el-GR" sz="3200" i="1">
                                          <a:latin typeface="Cambria Math"/>
                                        </a:rPr>
                                      </m:ctrlPr>
                                    </m:sSubPr>
                                    <m:e>
                                      <m:r>
                                        <a:rPr lang="el-GR" sz="3200" i="1">
                                          <a:latin typeface="Cambria Math"/>
                                        </a:rPr>
                                        <m:t>𝑝</m:t>
                                      </m:r>
                                    </m:e>
                                    <m:sub>
                                      <m:r>
                                        <a:rPr lang="el-GR" sz="3200" i="1">
                                          <a:latin typeface="Cambria Math"/>
                                        </a:rPr>
                                        <m:t>0</m:t>
                                      </m:r>
                                    </m:sub>
                                  </m:sSub>
                                  <m:d>
                                    <m:dPr>
                                      <m:ctrlPr>
                                        <a:rPr lang="el-GR" sz="3200" i="1">
                                          <a:latin typeface="Cambria Math"/>
                                        </a:rPr>
                                      </m:ctrlPr>
                                    </m:dPr>
                                    <m:e>
                                      <m:r>
                                        <a:rPr lang="el-GR" sz="3200" i="1">
                                          <a:latin typeface="Cambria Math"/>
                                        </a:rPr>
                                        <m:t>1−</m:t>
                                      </m:r>
                                      <m:sSub>
                                        <m:sSubPr>
                                          <m:ctrlPr>
                                            <a:rPr lang="el-GR" sz="3200" i="1">
                                              <a:latin typeface="Cambria Math"/>
                                            </a:rPr>
                                          </m:ctrlPr>
                                        </m:sSubPr>
                                        <m:e>
                                          <m:r>
                                            <a:rPr lang="el-GR" sz="3200" i="1">
                                              <a:latin typeface="Cambria Math"/>
                                            </a:rPr>
                                            <m:t>𝑝</m:t>
                                          </m:r>
                                        </m:e>
                                        <m:sub>
                                          <m:r>
                                            <a:rPr lang="el-GR" sz="3200" i="1">
                                              <a:latin typeface="Cambria Math"/>
                                            </a:rPr>
                                            <m:t>0</m:t>
                                          </m:r>
                                        </m:sub>
                                      </m:sSub>
                                    </m:e>
                                  </m:d>
                                </m:num>
                                <m:den>
                                  <m:r>
                                    <a:rPr lang="el-GR" sz="3200" i="1">
                                      <a:latin typeface="Cambria Math"/>
                                    </a:rPr>
                                    <m:t>𝑛</m:t>
                                  </m:r>
                                </m:den>
                              </m:f>
                            </m:e>
                          </m:rad>
                        </m:den>
                      </m:f>
                      <m:r>
                        <a:rPr lang="el-GR" sz="3200" i="1">
                          <a:latin typeface="Cambria Math"/>
                        </a:rPr>
                        <m:t>=</m:t>
                      </m:r>
                      <m:f>
                        <m:fPr>
                          <m:ctrlPr>
                            <a:rPr lang="el-GR" sz="3200" i="1">
                              <a:latin typeface="Cambria Math"/>
                            </a:rPr>
                          </m:ctrlPr>
                        </m:fPr>
                        <m:num>
                          <m:r>
                            <a:rPr lang="el-GR" sz="3200" b="0" i="1" smtClean="0">
                              <a:latin typeface="Cambria Math"/>
                            </a:rPr>
                            <m:t>0,833</m:t>
                          </m:r>
                          <m:r>
                            <a:rPr lang="el-GR" sz="3200" i="1">
                              <a:latin typeface="Cambria Math"/>
                            </a:rPr>
                            <m:t>−</m:t>
                          </m:r>
                          <m:r>
                            <a:rPr lang="el-GR" sz="3200" b="0" i="1" smtClean="0">
                              <a:latin typeface="Cambria Math"/>
                            </a:rPr>
                            <m:t>0,9</m:t>
                          </m:r>
                        </m:num>
                        <m:den>
                          <m:rad>
                            <m:radPr>
                              <m:degHide m:val="on"/>
                              <m:ctrlPr>
                                <a:rPr lang="el-GR" sz="3200" i="1">
                                  <a:latin typeface="Cambria Math"/>
                                </a:rPr>
                              </m:ctrlPr>
                            </m:radPr>
                            <m:deg/>
                            <m:e>
                              <m:f>
                                <m:fPr>
                                  <m:ctrlPr>
                                    <a:rPr lang="el-GR" sz="3200" i="1">
                                      <a:latin typeface="Cambria Math"/>
                                    </a:rPr>
                                  </m:ctrlPr>
                                </m:fPr>
                                <m:num>
                                  <m:r>
                                    <a:rPr lang="el-GR" sz="3200" b="0" i="1" smtClean="0">
                                      <a:latin typeface="Cambria Math"/>
                                    </a:rPr>
                                    <m:t>0,</m:t>
                                  </m:r>
                                  <m:r>
                                    <a:rPr lang="el-GR" sz="3200" b="0" i="1" smtClean="0">
                                      <a:latin typeface="Cambria Math"/>
                                    </a:rPr>
                                    <m:t>9</m:t>
                                  </m:r>
                                  <m:d>
                                    <m:dPr>
                                      <m:ctrlPr>
                                        <a:rPr lang="el-GR" sz="3200" i="1">
                                          <a:latin typeface="Cambria Math"/>
                                        </a:rPr>
                                      </m:ctrlPr>
                                    </m:dPr>
                                    <m:e>
                                      <m:r>
                                        <a:rPr lang="el-GR" sz="3200" i="1">
                                          <a:latin typeface="Cambria Math"/>
                                        </a:rPr>
                                        <m:t>1−</m:t>
                                      </m:r>
                                      <m:r>
                                        <a:rPr lang="el-GR" sz="3200" b="0" i="1" smtClean="0">
                                          <a:latin typeface="Cambria Math"/>
                                        </a:rPr>
                                        <m:t>0,</m:t>
                                      </m:r>
                                      <m:r>
                                        <a:rPr lang="el-GR" sz="3200" b="0" i="1" smtClean="0">
                                          <a:latin typeface="Cambria Math"/>
                                        </a:rPr>
                                        <m:t>9</m:t>
                                      </m:r>
                                    </m:e>
                                  </m:d>
                                </m:num>
                                <m:den>
                                  <m:r>
                                    <a:rPr lang="el-GR" sz="3200" b="0" i="1" smtClean="0">
                                      <a:latin typeface="Cambria Math"/>
                                    </a:rPr>
                                    <m:t>60</m:t>
                                  </m:r>
                                </m:den>
                              </m:f>
                            </m:e>
                          </m:rad>
                        </m:den>
                      </m:f>
                      <m:r>
                        <a:rPr lang="el-GR" sz="3200" b="0" i="1" smtClean="0">
                          <a:latin typeface="Cambria Math"/>
                        </a:rPr>
                        <m:t>=−1,</m:t>
                      </m:r>
                      <m:r>
                        <a:rPr lang="el-GR" sz="3200" b="0" i="1" smtClean="0">
                          <a:latin typeface="Cambria Math"/>
                        </a:rPr>
                        <m:t>72</m:t>
                      </m:r>
                    </m:oMath>
                  </m:oMathPara>
                </a14:m>
                <a:endParaRPr lang="el-GR" sz="3200" dirty="0"/>
              </a:p>
            </p:txBody>
          </p:sp>
        </mc:Choice>
        <mc:Fallback>
          <p:sp>
            <p:nvSpPr>
              <p:cNvPr id="7" name="Ορθογώνιο 6"/>
              <p:cNvSpPr>
                <a:spLocks noRot="1" noChangeAspect="1" noMove="1" noResize="1" noEditPoints="1" noAdjustHandles="1" noChangeArrowheads="1" noChangeShapeType="1" noTextEdit="1"/>
              </p:cNvSpPr>
              <p:nvPr/>
            </p:nvSpPr>
            <p:spPr>
              <a:xfrm>
                <a:off x="0" y="0"/>
                <a:ext cx="7782643" cy="1642244"/>
              </a:xfrm>
              <a:prstGeom prst="rect">
                <a:avLst/>
              </a:prstGeom>
              <a:blipFill rotWithShape="1">
                <a:blip r:embed="rId2"/>
                <a:stretch>
                  <a:fillRect/>
                </a:stretch>
              </a:blipFill>
            </p:spPr>
            <p:txBody>
              <a:bodyPr/>
              <a:lstStyle/>
              <a:p>
                <a:r>
                  <a:rPr lang="el-GR">
                    <a:noFill/>
                  </a:rPr>
                  <a:t> </a:t>
                </a:r>
              </a:p>
            </p:txBody>
          </p:sp>
        </mc:Fallback>
      </mc:AlternateContent>
      <p:graphicFrame>
        <p:nvGraphicFramePr>
          <p:cNvPr id="8" name="7 - Πίνακας"/>
          <p:cNvGraphicFramePr>
            <a:graphicFrameLocks noGrp="1"/>
          </p:cNvGraphicFramePr>
          <p:nvPr>
            <p:extLst>
              <p:ext uri="{D42A27DB-BD31-4B8C-83A1-F6EECF244321}">
                <p14:modId xmlns:p14="http://schemas.microsoft.com/office/powerpoint/2010/main" val="1707812972"/>
              </p:ext>
            </p:extLst>
          </p:nvPr>
        </p:nvGraphicFramePr>
        <p:xfrm>
          <a:off x="0" y="4857760"/>
          <a:ext cx="9144000" cy="2000240"/>
        </p:xfrm>
        <a:graphic>
          <a:graphicData uri="http://schemas.openxmlformats.org/drawingml/2006/table">
            <a:tbl>
              <a:tblPr/>
              <a:tblGrid>
                <a:gridCol w="609600"/>
                <a:gridCol w="1219200"/>
                <a:gridCol w="1219200"/>
                <a:gridCol w="1219200"/>
                <a:gridCol w="1219200"/>
                <a:gridCol w="1219200"/>
                <a:gridCol w="1219200"/>
                <a:gridCol w="1219200"/>
              </a:tblGrid>
              <a:tr h="400048">
                <a:tc>
                  <a:txBody>
                    <a:bodyPr/>
                    <a:lstStyle/>
                    <a:p>
                      <a:pPr algn="r" fontAlgn="b"/>
                      <a:r>
                        <a:rPr lang="el-GR" sz="2400" b="0" i="0" u="none" strike="noStrike" dirty="0">
                          <a:solidFill>
                            <a:srgbClr val="000000"/>
                          </a:solidFill>
                          <a:latin typeface="Calibri"/>
                        </a:rPr>
                        <a:t>Ζ</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r" fontAlgn="b"/>
                      <a:r>
                        <a:rPr lang="el-GR" sz="2400" b="0" i="0" u="none" strike="noStrike" dirty="0">
                          <a:solidFill>
                            <a:srgbClr val="000000"/>
                          </a:solidFill>
                          <a:latin typeface="Calibri"/>
                        </a:rPr>
                        <a:t>0,00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r" fontAlgn="b"/>
                      <a:r>
                        <a:rPr lang="el-GR" sz="2400" b="0" i="0" u="none" strike="noStrike">
                          <a:solidFill>
                            <a:srgbClr val="000000"/>
                          </a:solidFill>
                          <a:latin typeface="Calibri"/>
                        </a:rPr>
                        <a:t>0,01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r" fontAlgn="b"/>
                      <a:r>
                        <a:rPr lang="el-GR" sz="2400" b="0" i="0" u="none" strike="noStrike" dirty="0">
                          <a:solidFill>
                            <a:srgbClr val="000000"/>
                          </a:solidFill>
                          <a:latin typeface="Calibri"/>
                        </a:rPr>
                        <a:t>0,02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r" fontAlgn="b"/>
                      <a:r>
                        <a:rPr lang="el-GR" sz="2400" b="0" i="0" u="none" strike="noStrike">
                          <a:solidFill>
                            <a:srgbClr val="000000"/>
                          </a:solidFill>
                          <a:latin typeface="Calibri"/>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r" fontAlgn="b"/>
                      <a:r>
                        <a:rPr lang="el-GR" sz="2400" b="0" i="0" u="none" strike="noStrike" dirty="0">
                          <a:solidFill>
                            <a:srgbClr val="000000"/>
                          </a:solidFill>
                          <a:latin typeface="Calibri"/>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l-GR" sz="2400" b="0" i="0" u="none" strike="noStrike" dirty="0">
                          <a:solidFill>
                            <a:srgbClr val="000000"/>
                          </a:solidFill>
                          <a:latin typeface="Calibri"/>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l-GR" sz="2400" b="0" i="0" u="none" strike="noStrike">
                          <a:solidFill>
                            <a:srgbClr val="000000"/>
                          </a:solidFill>
                          <a:latin typeface="Calibri"/>
                        </a:rPr>
                        <a:t>0,06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r h="400048">
                <a:tc>
                  <a:txBody>
                    <a:bodyPr/>
                    <a:lstStyle/>
                    <a:p>
                      <a:pPr algn="r" fontAlgn="b"/>
                      <a:r>
                        <a:rPr lang="el-GR" sz="2400" b="0" i="0" u="none" strike="noStrike">
                          <a:solidFill>
                            <a:srgbClr val="000000"/>
                          </a:solidFill>
                          <a:latin typeface="Calibri"/>
                        </a:rPr>
                        <a:t>1,4</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r" fontAlgn="b"/>
                      <a:r>
                        <a:rPr lang="el-GR" sz="2400" b="0" i="0" u="none" strike="noStrike" dirty="0">
                          <a:solidFill>
                            <a:srgbClr val="000000"/>
                          </a:solidFill>
                          <a:latin typeface="Calibri"/>
                        </a:rPr>
                        <a:t>0,9192</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400" b="0" i="0" u="none" strike="noStrike" dirty="0">
                          <a:solidFill>
                            <a:srgbClr val="000000"/>
                          </a:solidFill>
                          <a:latin typeface="Calibri"/>
                        </a:rPr>
                        <a:t>0,9207</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400" b="0" i="0" u="none" strike="noStrike" dirty="0">
                          <a:solidFill>
                            <a:srgbClr val="000000"/>
                          </a:solidFill>
                          <a:latin typeface="Calibri"/>
                        </a:rPr>
                        <a:t>0,9222</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400" b="0" i="0" u="none" strike="noStrike">
                          <a:solidFill>
                            <a:srgbClr val="000000"/>
                          </a:solidFill>
                          <a:latin typeface="Calibri"/>
                        </a:rPr>
                        <a:t>0,9236</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400" b="0" i="0" u="none" strike="noStrike">
                          <a:solidFill>
                            <a:srgbClr val="000000"/>
                          </a:solidFill>
                          <a:latin typeface="Calibri"/>
                        </a:rPr>
                        <a:t>0,9251</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400" b="0" i="0" u="none" strike="noStrike">
                          <a:solidFill>
                            <a:srgbClr val="000000"/>
                          </a:solidFill>
                          <a:latin typeface="Calibri"/>
                        </a:rPr>
                        <a:t>0,9265</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400" b="0" i="0" u="none" strike="noStrike">
                          <a:solidFill>
                            <a:srgbClr val="000000"/>
                          </a:solidFill>
                          <a:latin typeface="Calibri"/>
                        </a:rPr>
                        <a:t>0,9279</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r>
              <a:tr h="400048">
                <a:tc>
                  <a:txBody>
                    <a:bodyPr/>
                    <a:lstStyle/>
                    <a:p>
                      <a:pPr algn="r" fontAlgn="b"/>
                      <a:r>
                        <a:rPr lang="el-GR" sz="2400" b="0" i="0" u="none" strike="noStrike">
                          <a:solidFill>
                            <a:srgbClr val="000000"/>
                          </a:solidFill>
                          <a:latin typeface="Calibri"/>
                        </a:rPr>
                        <a:t>1,5</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r" fontAlgn="b"/>
                      <a:r>
                        <a:rPr lang="el-GR" sz="2400" b="0" i="0" u="none" strike="noStrike">
                          <a:solidFill>
                            <a:srgbClr val="000000"/>
                          </a:solidFill>
                          <a:latin typeface="Calibri"/>
                        </a:rPr>
                        <a:t>0,9332</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400" b="0" i="0" u="none" strike="noStrike">
                          <a:solidFill>
                            <a:srgbClr val="000000"/>
                          </a:solidFill>
                          <a:latin typeface="Calibri"/>
                        </a:rPr>
                        <a:t>0,9345</a:t>
                      </a:r>
                    </a:p>
                  </a:txBody>
                  <a:tcPr marL="0" marR="0" marT="0" marB="0" anchor="b">
                    <a:lnL>
                      <a:noFill/>
                    </a:lnL>
                    <a:lnR>
                      <a:noFill/>
                    </a:lnR>
                    <a:lnT>
                      <a:noFill/>
                    </a:lnT>
                    <a:lnB>
                      <a:noFill/>
                    </a:lnB>
                  </a:tcPr>
                </a:tc>
                <a:tc>
                  <a:txBody>
                    <a:bodyPr/>
                    <a:lstStyle/>
                    <a:p>
                      <a:pPr algn="r" fontAlgn="b"/>
                      <a:r>
                        <a:rPr lang="el-GR" sz="2400" b="0" i="0" u="none" strike="noStrike" dirty="0" smtClean="0">
                          <a:solidFill>
                            <a:srgbClr val="000000"/>
                          </a:solidFill>
                          <a:latin typeface="Calibri"/>
                        </a:rPr>
                        <a:t>0,9357</a:t>
                      </a:r>
                      <a:endParaRPr lang="el-GR" sz="24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r" fontAlgn="b"/>
                      <a:r>
                        <a:rPr lang="el-GR" sz="2400" b="0" i="0" u="none" strike="noStrike" dirty="0">
                          <a:solidFill>
                            <a:srgbClr val="000000"/>
                          </a:solidFill>
                          <a:latin typeface="Calibri"/>
                        </a:rPr>
                        <a:t>0,9370</a:t>
                      </a:r>
                    </a:p>
                  </a:txBody>
                  <a:tcPr marL="0" marR="0" marT="0" marB="0" anchor="b">
                    <a:lnL>
                      <a:noFill/>
                    </a:lnL>
                    <a:lnR>
                      <a:noFill/>
                    </a:lnR>
                    <a:lnT>
                      <a:noFill/>
                    </a:lnT>
                    <a:lnB>
                      <a:noFill/>
                    </a:lnB>
                  </a:tcPr>
                </a:tc>
                <a:tc>
                  <a:txBody>
                    <a:bodyPr/>
                    <a:lstStyle/>
                    <a:p>
                      <a:pPr algn="r" fontAlgn="b"/>
                      <a:r>
                        <a:rPr lang="el-GR" sz="2400" b="0" i="0" u="none" strike="noStrike" dirty="0">
                          <a:solidFill>
                            <a:srgbClr val="000000"/>
                          </a:solidFill>
                          <a:latin typeface="Calibri"/>
                        </a:rPr>
                        <a:t>0,9382</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0,9394</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0,9406</a:t>
                      </a:r>
                    </a:p>
                  </a:txBody>
                  <a:tcPr marL="0" marR="0" marT="0" marB="0" anchor="b">
                    <a:lnL>
                      <a:noFill/>
                    </a:lnL>
                    <a:lnR>
                      <a:noFill/>
                    </a:lnR>
                    <a:lnT>
                      <a:noFill/>
                    </a:lnT>
                    <a:lnB>
                      <a:noFill/>
                    </a:lnB>
                  </a:tcPr>
                </a:tc>
              </a:tr>
              <a:tr h="400048">
                <a:tc>
                  <a:txBody>
                    <a:bodyPr/>
                    <a:lstStyle/>
                    <a:p>
                      <a:pPr algn="r" fontAlgn="b"/>
                      <a:r>
                        <a:rPr lang="el-GR" sz="2400" b="0" i="0" u="none" strike="noStrike" dirty="0">
                          <a:solidFill>
                            <a:srgbClr val="000000"/>
                          </a:solidFill>
                          <a:latin typeface="Calibri"/>
                        </a:rPr>
                        <a:t>1,6</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l-GR" sz="2400" b="0" i="0" u="none" strike="noStrike" dirty="0">
                          <a:solidFill>
                            <a:srgbClr val="000000"/>
                          </a:solidFill>
                          <a:latin typeface="Calibri"/>
                        </a:rPr>
                        <a:t>0,9452</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400" b="0" i="0" u="none" strike="noStrike">
                          <a:solidFill>
                            <a:srgbClr val="000000"/>
                          </a:solidFill>
                          <a:latin typeface="Calibri"/>
                        </a:rPr>
                        <a:t>0,9463</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0,9474</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0,9484</a:t>
                      </a:r>
                    </a:p>
                  </a:txBody>
                  <a:tcPr marL="0" marR="0" marT="0" marB="0" anchor="b">
                    <a:lnL>
                      <a:noFill/>
                    </a:lnL>
                    <a:lnR>
                      <a:noFill/>
                    </a:lnR>
                    <a:lnT>
                      <a:noFill/>
                    </a:lnT>
                    <a:lnB>
                      <a:noFill/>
                    </a:lnB>
                  </a:tcPr>
                </a:tc>
                <a:tc>
                  <a:txBody>
                    <a:bodyPr/>
                    <a:lstStyle/>
                    <a:p>
                      <a:pPr algn="r" fontAlgn="b"/>
                      <a:r>
                        <a:rPr lang="el-GR" sz="2400" b="0" i="0" u="none" strike="noStrike" dirty="0">
                          <a:solidFill>
                            <a:srgbClr val="000000"/>
                          </a:solidFill>
                          <a:latin typeface="Calibri"/>
                        </a:rPr>
                        <a:t>0,9495</a:t>
                      </a:r>
                    </a:p>
                  </a:txBody>
                  <a:tcPr marL="0" marR="0" marT="0" marB="0" anchor="b">
                    <a:lnL>
                      <a:noFill/>
                    </a:lnL>
                    <a:lnR>
                      <a:noFill/>
                    </a:lnR>
                    <a:lnT>
                      <a:noFill/>
                    </a:lnT>
                    <a:lnB>
                      <a:noFill/>
                    </a:lnB>
                    <a:solidFill>
                      <a:srgbClr val="FFFF00"/>
                    </a:solidFill>
                  </a:tcPr>
                </a:tc>
                <a:tc>
                  <a:txBody>
                    <a:bodyPr/>
                    <a:lstStyle/>
                    <a:p>
                      <a:pPr algn="r" fontAlgn="b"/>
                      <a:r>
                        <a:rPr lang="el-GR" sz="2400" b="0" i="0" u="none" strike="noStrike" dirty="0">
                          <a:solidFill>
                            <a:srgbClr val="000000"/>
                          </a:solidFill>
                          <a:latin typeface="Calibri"/>
                        </a:rPr>
                        <a:t>0,9505</a:t>
                      </a:r>
                    </a:p>
                  </a:txBody>
                  <a:tcPr marL="0" marR="0" marT="0" marB="0" anchor="b">
                    <a:lnL>
                      <a:noFill/>
                    </a:lnL>
                    <a:lnR>
                      <a:noFill/>
                    </a:lnR>
                    <a:lnT>
                      <a:noFill/>
                    </a:lnT>
                    <a:lnB>
                      <a:noFill/>
                    </a:lnB>
                    <a:solidFill>
                      <a:srgbClr val="FFFF00"/>
                    </a:solidFill>
                  </a:tcPr>
                </a:tc>
                <a:tc>
                  <a:txBody>
                    <a:bodyPr/>
                    <a:lstStyle/>
                    <a:p>
                      <a:pPr algn="r" fontAlgn="b"/>
                      <a:r>
                        <a:rPr lang="el-GR" sz="2400" b="0" i="0" u="none" strike="noStrike">
                          <a:solidFill>
                            <a:srgbClr val="000000"/>
                          </a:solidFill>
                          <a:latin typeface="Calibri"/>
                        </a:rPr>
                        <a:t>0,9515</a:t>
                      </a:r>
                    </a:p>
                  </a:txBody>
                  <a:tcPr marL="0" marR="0" marT="0" marB="0" anchor="b">
                    <a:lnL>
                      <a:noFill/>
                    </a:lnL>
                    <a:lnR>
                      <a:noFill/>
                    </a:lnR>
                    <a:lnT>
                      <a:noFill/>
                    </a:lnT>
                    <a:lnB>
                      <a:noFill/>
                    </a:lnB>
                  </a:tcPr>
                </a:tc>
              </a:tr>
              <a:tr h="400048">
                <a:tc>
                  <a:txBody>
                    <a:bodyPr/>
                    <a:lstStyle/>
                    <a:p>
                      <a:pPr algn="r" fontAlgn="b"/>
                      <a:r>
                        <a:rPr lang="el-GR" sz="2400" b="0" i="0" u="none" strike="noStrike">
                          <a:solidFill>
                            <a:srgbClr val="000000"/>
                          </a:solidFill>
                          <a:latin typeface="Calibri"/>
                        </a:rPr>
                        <a:t>1,7</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r" fontAlgn="b"/>
                      <a:r>
                        <a:rPr lang="el-GR" sz="2400" b="0" i="0" u="none" strike="noStrike">
                          <a:solidFill>
                            <a:srgbClr val="000000"/>
                          </a:solidFill>
                          <a:latin typeface="Calibri"/>
                        </a:rPr>
                        <a:t>0,9554</a:t>
                      </a: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400" b="0" i="0" u="none" strike="noStrike" dirty="0">
                          <a:solidFill>
                            <a:srgbClr val="000000"/>
                          </a:solidFill>
                          <a:latin typeface="Calibri"/>
                        </a:rPr>
                        <a:t>0,9564</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0,9573</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0,9582</a:t>
                      </a:r>
                    </a:p>
                  </a:txBody>
                  <a:tcPr marL="0" marR="0" marT="0" marB="0" anchor="b">
                    <a:lnL>
                      <a:noFill/>
                    </a:lnL>
                    <a:lnR>
                      <a:noFill/>
                    </a:lnR>
                    <a:lnT>
                      <a:noFill/>
                    </a:lnT>
                    <a:lnB>
                      <a:noFill/>
                    </a:lnB>
                  </a:tcPr>
                </a:tc>
                <a:tc>
                  <a:txBody>
                    <a:bodyPr/>
                    <a:lstStyle/>
                    <a:p>
                      <a:pPr algn="r" fontAlgn="b"/>
                      <a:r>
                        <a:rPr lang="el-GR" sz="2400" b="0" i="0" u="none" strike="noStrike">
                          <a:solidFill>
                            <a:srgbClr val="000000"/>
                          </a:solidFill>
                          <a:latin typeface="Calibri"/>
                        </a:rPr>
                        <a:t>0,9591</a:t>
                      </a:r>
                    </a:p>
                  </a:txBody>
                  <a:tcPr marL="0" marR="0" marT="0" marB="0" anchor="b">
                    <a:lnL>
                      <a:noFill/>
                    </a:lnL>
                    <a:lnR>
                      <a:noFill/>
                    </a:lnR>
                    <a:lnT>
                      <a:noFill/>
                    </a:lnT>
                    <a:lnB>
                      <a:noFill/>
                    </a:lnB>
                  </a:tcPr>
                </a:tc>
                <a:tc>
                  <a:txBody>
                    <a:bodyPr/>
                    <a:lstStyle/>
                    <a:p>
                      <a:pPr algn="r" fontAlgn="b"/>
                      <a:r>
                        <a:rPr lang="el-GR" sz="2400" b="0" i="0" u="none" strike="noStrike" dirty="0">
                          <a:solidFill>
                            <a:srgbClr val="000000"/>
                          </a:solidFill>
                          <a:latin typeface="Calibri"/>
                        </a:rPr>
                        <a:t>0,9599</a:t>
                      </a:r>
                    </a:p>
                  </a:txBody>
                  <a:tcPr marL="0" marR="0" marT="0" marB="0" anchor="b">
                    <a:lnL>
                      <a:noFill/>
                    </a:lnL>
                    <a:lnR>
                      <a:noFill/>
                    </a:lnR>
                    <a:lnT>
                      <a:noFill/>
                    </a:lnT>
                    <a:lnB>
                      <a:noFill/>
                    </a:lnB>
                  </a:tcPr>
                </a:tc>
                <a:tc>
                  <a:txBody>
                    <a:bodyPr/>
                    <a:lstStyle/>
                    <a:p>
                      <a:pPr algn="r" fontAlgn="b"/>
                      <a:r>
                        <a:rPr lang="el-GR" sz="2400" b="0" i="0" u="none" strike="noStrike" dirty="0">
                          <a:solidFill>
                            <a:srgbClr val="000000"/>
                          </a:solidFill>
                          <a:latin typeface="Calibri"/>
                        </a:rPr>
                        <a:t>0,9608</a:t>
                      </a:r>
                    </a:p>
                  </a:txBody>
                  <a:tcPr marL="0" marR="0" marT="0" marB="0" anchor="b">
                    <a:lnL>
                      <a:noFill/>
                    </a:lnL>
                    <a:lnR>
                      <a:noFill/>
                    </a:lnR>
                    <a:lnT>
                      <a:noFill/>
                    </a:lnT>
                    <a:lnB>
                      <a:noFill/>
                    </a:lnB>
                  </a:tcPr>
                </a:tc>
              </a:tr>
            </a:tbl>
          </a:graphicData>
        </a:graphic>
      </p:graphicFrame>
    </p:spTree>
    <p:extLst>
      <p:ext uri="{BB962C8B-B14F-4D97-AF65-F5344CB8AC3E}">
        <p14:creationId xmlns:p14="http://schemas.microsoft.com/office/powerpoint/2010/main" val="3362942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715148"/>
          </a:xfrm>
        </p:spPr>
        <p:txBody>
          <a:bodyPr>
            <a:normAutofit/>
          </a:bodyPr>
          <a:lstStyle/>
          <a:p>
            <a:pPr algn="just"/>
            <a:r>
              <a:rPr lang="el-GR" dirty="0" smtClean="0"/>
              <a:t>Εάν έχουμε </a:t>
            </a:r>
            <a:r>
              <a:rPr lang="el-GR" b="1" i="1" dirty="0" smtClean="0"/>
              <a:t>αναλογίες</a:t>
            </a:r>
            <a:r>
              <a:rPr lang="el-GR" dirty="0" smtClean="0"/>
              <a:t> σχετικά με ένα συγκεκριμένο χαρακτηριστικό σε έναν πληθυσμό τότε κάνουμε </a:t>
            </a:r>
            <a:r>
              <a:rPr lang="el-GR" b="1" i="1" dirty="0" smtClean="0"/>
              <a:t>ελέγχους υποθέσεων για τις αναλογίες</a:t>
            </a:r>
            <a:r>
              <a:rPr lang="el-GR" dirty="0" smtClean="0"/>
              <a:t>.  </a:t>
            </a:r>
          </a:p>
          <a:p>
            <a:pPr algn="just"/>
            <a:r>
              <a:rPr lang="el-GR" dirty="0" smtClean="0"/>
              <a:t>Με τον έλεγχο βλέπουμε εάν η αναλογία  του πληθυσμού που εξετάζουμε έχει πράγματι το </a:t>
            </a:r>
            <a:r>
              <a:rPr lang="el-GR" b="1" dirty="0" smtClean="0">
                <a:solidFill>
                  <a:srgbClr val="FF0000"/>
                </a:solidFill>
              </a:rPr>
              <a:t>χαρακτηριστικό,</a:t>
            </a:r>
            <a:r>
              <a:rPr lang="el-GR" dirty="0" smtClean="0"/>
              <a:t> </a:t>
            </a:r>
          </a:p>
          <a:p>
            <a:pPr lvl="1" algn="just"/>
            <a:r>
              <a:rPr lang="el-GR" dirty="0" smtClean="0"/>
              <a:t>για παράδειγμα, </a:t>
            </a:r>
            <a:r>
              <a:rPr lang="el-GR" b="1" dirty="0" smtClean="0"/>
              <a:t>ελέγχουμε τον ισχυρισμό ότι 45% των μαθητών Λυκείου έχουν σύνδεση στο </a:t>
            </a:r>
            <a:r>
              <a:rPr lang="en-US" b="1" dirty="0" smtClean="0"/>
              <a:t>Internet</a:t>
            </a:r>
            <a:r>
              <a:rPr lang="el-GR" b="1" dirty="0" smtClean="0"/>
              <a:t>.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11215734" cy="68580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357158" y="0"/>
            <a:ext cx="11715832" cy="6858000"/>
          </a:xfrm>
          <a:prstGeom prst="rect">
            <a:avLst/>
          </a:prstGeom>
          <a:noFill/>
          <a:ln w="9525">
            <a:noFill/>
            <a:miter lim="800000"/>
            <a:headEnd/>
            <a:tailEnd/>
          </a:ln>
          <a:effectLst/>
        </p:spPr>
      </p:pic>
      <p:sp>
        <p:nvSpPr>
          <p:cNvPr id="3" name="2 - TextBox"/>
          <p:cNvSpPr txBox="1"/>
          <p:nvPr/>
        </p:nvSpPr>
        <p:spPr>
          <a:xfrm>
            <a:off x="0" y="4857760"/>
            <a:ext cx="5402441" cy="523220"/>
          </a:xfrm>
          <a:prstGeom prst="rect">
            <a:avLst/>
          </a:prstGeom>
          <a:noFill/>
        </p:spPr>
        <p:txBody>
          <a:bodyPr wrap="none" rtlCol="0">
            <a:spAutoFit/>
          </a:bodyPr>
          <a:lstStyle/>
          <a:p>
            <a:r>
              <a:rPr lang="el-GR" sz="2800" dirty="0" smtClean="0"/>
              <a:t>Προσοχή το </a:t>
            </a:r>
            <a:r>
              <a:rPr lang="en-US" sz="2800" dirty="0" smtClean="0"/>
              <a:t>p</a:t>
            </a:r>
            <a:r>
              <a:rPr lang="en-US" sz="2800" baseline="-25000" dirty="0" smtClean="0"/>
              <a:t>0  </a:t>
            </a:r>
            <a:r>
              <a:rPr lang="el-GR" sz="2800" dirty="0" smtClean="0"/>
              <a:t> είναι της υπόθεσης </a:t>
            </a:r>
            <a:endParaRPr lang="el-G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4500570"/>
          </a:xfrm>
        </p:spPr>
        <p:txBody>
          <a:bodyPr>
            <a:normAutofit/>
          </a:bodyPr>
          <a:lstStyle/>
          <a:p>
            <a:pPr algn="just"/>
            <a:r>
              <a:rPr lang="el-GR" sz="2800" dirty="0" smtClean="0"/>
              <a:t>Το Υπουργείο Οικονομικών υποστηρίζει ότι κάτω από 30% των δηλώσεων φόρου εισοδήματος υποβάλλεται ηλεκτρονικά μέσω του συστήματος </a:t>
            </a:r>
            <a:r>
              <a:rPr lang="en-US" sz="2800" dirty="0" smtClean="0"/>
              <a:t>Taxis</a:t>
            </a:r>
            <a:r>
              <a:rPr lang="el-GR" sz="2800" dirty="0" smtClean="0"/>
              <a:t>, οπότε ετοιμάζεται να κάνει μια μεγάλη διαφημιστική καμπάνια για να προωθήσει την ηλεκτρονική υποβολή της δήλωσης φόρου εισοδήματος. Σε ένα δείγμα 130 φορολογουμένων βρέθηκε ότι 50 από αυτούς υπέβαλαν τη δήλωση ηλεκτρονικά. Να ελεγχθεί η υπόθεση σε επίπεδο σημαντικότητας 5% και να συμπεράνετε εάν το Υπουργείο θα πρέπει να προχωρήσει στη διαφημιστική καμπάνια. </a:t>
            </a:r>
          </a:p>
          <a:p>
            <a:endParaRPr lang="el-GR" dirty="0"/>
          </a:p>
        </p:txBody>
      </p:sp>
      <p:pic>
        <p:nvPicPr>
          <p:cNvPr id="1026" name="Picture 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487" y="4572008"/>
            <a:ext cx="2035983" cy="571504"/>
          </a:xfrm>
          <a:prstGeom prst="rect">
            <a:avLst/>
          </a:prstGeom>
          <a:noFill/>
        </p:spPr>
      </p:pic>
      <p:pic>
        <p:nvPicPr>
          <p:cNvPr id="1025"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786050" y="5286388"/>
            <a:ext cx="2018124" cy="571504"/>
          </a:xfrm>
          <a:prstGeom prst="rect">
            <a:avLst/>
          </a:prstGeom>
          <a:noFill/>
        </p:spPr>
      </p:pic>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028" name="Rectangle 4"/>
          <p:cNvSpPr>
            <a:spLocks noChangeArrowheads="1"/>
          </p:cNvSpPr>
          <p:nvPr/>
        </p:nvSpPr>
        <p:spPr bwMode="auto">
          <a:xfrm>
            <a:off x="0" y="889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1092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4525963"/>
          </a:xfrm>
        </p:spPr>
        <p:txBody>
          <a:bodyPr>
            <a:normAutofit lnSpcReduction="10000"/>
          </a:bodyPr>
          <a:lstStyle/>
          <a:p>
            <a:pPr algn="just"/>
            <a:r>
              <a:rPr lang="el-GR" dirty="0" smtClean="0"/>
              <a:t>Στο δείγμα βρέθηκε ότι 50 φορολογούμενοι υποβάλλουν δήλωση ηλεκτρονικά οπότε,</a:t>
            </a:r>
          </a:p>
          <a:p>
            <a:pPr algn="just"/>
            <a:endParaRPr lang="el-GR" dirty="0" smtClean="0"/>
          </a:p>
          <a:p>
            <a:pPr algn="just"/>
            <a:endParaRPr lang="el-GR" dirty="0" smtClean="0"/>
          </a:p>
          <a:p>
            <a:pPr algn="just"/>
            <a:r>
              <a:rPr lang="el-GR" dirty="0" smtClean="0"/>
              <a:t>Ο έλεγχος είναι </a:t>
            </a:r>
            <a:r>
              <a:rPr lang="el-GR" dirty="0" err="1" smtClean="0"/>
              <a:t>δεξιόπλευρος</a:t>
            </a:r>
            <a:r>
              <a:rPr lang="el-GR" dirty="0" smtClean="0"/>
              <a:t>, της μορφής “μεγαλύτερος από” και </a:t>
            </a:r>
          </a:p>
          <a:p>
            <a:pPr lvl="1" algn="just"/>
            <a:r>
              <a:rPr lang="el-GR" dirty="0" smtClean="0"/>
              <a:t>προσπαθούμε να επιβεβαιώσουμε ότι η αναλογία των φορολογουμένων στον πληθυσμό που υποβάλλει δήλωση ηλεκτρονικά είναι ίση με 0,3. </a:t>
            </a:r>
          </a:p>
          <a:p>
            <a:endParaRPr lang="el-GR" dirty="0"/>
          </a:p>
        </p:txBody>
      </p:sp>
      <p:sp>
        <p:nvSpPr>
          <p:cNvPr id="1843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1843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28859" y="1060450"/>
            <a:ext cx="3439285" cy="1011228"/>
          </a:xfrm>
          <a:prstGeom prst="rect">
            <a:avLst/>
          </a:prstGeom>
          <a:noFill/>
        </p:spPr>
      </p:pic>
      <p:sp>
        <p:nvSpPr>
          <p:cNvPr id="18435" name="Rectangle 3"/>
          <p:cNvSpPr>
            <a:spLocks noChangeArrowheads="1"/>
          </p:cNvSpPr>
          <p:nvPr/>
        </p:nvSpPr>
        <p:spPr bwMode="auto">
          <a:xfrm>
            <a:off x="0" y="1060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18437"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18436"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85720" y="4786321"/>
            <a:ext cx="8606760" cy="1229537"/>
          </a:xfrm>
          <a:prstGeom prst="rect">
            <a:avLst/>
          </a:prstGeom>
          <a:noFill/>
        </p:spPr>
      </p:pic>
      <p:sp>
        <p:nvSpPr>
          <p:cNvPr id="18438" name="Rectangle 6"/>
          <p:cNvSpPr>
            <a:spLocks noChangeArrowheads="1"/>
          </p:cNvSpPr>
          <p:nvPr/>
        </p:nvSpPr>
        <p:spPr bwMode="auto">
          <a:xfrm>
            <a:off x="0" y="12890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19457" name="Object 1"/>
          <p:cNvGraphicFramePr>
            <a:graphicFrameLocks noChangeAspect="1"/>
          </p:cNvGraphicFramePr>
          <p:nvPr/>
        </p:nvGraphicFramePr>
        <p:xfrm>
          <a:off x="0" y="0"/>
          <a:ext cx="9144000" cy="4000504"/>
        </p:xfrm>
        <a:graphic>
          <a:graphicData uri="http://schemas.openxmlformats.org/presentationml/2006/ole">
            <mc:AlternateContent xmlns:mc="http://schemas.openxmlformats.org/markup-compatibility/2006">
              <mc:Choice xmlns:v="urn:schemas-microsoft-com:vml" Requires="v">
                <p:oleObj spid="_x0000_s19474" r:id="rId3" imgW="5669298" imgH="1805316" progId="Visio.Drawing.11">
                  <p:embed/>
                </p:oleObj>
              </mc:Choice>
              <mc:Fallback>
                <p:oleObj r:id="rId3" imgW="5669298" imgH="1805316" progId="Visio.Drawing.11">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4000504"/>
                      </a:xfrm>
                      <a:prstGeom prst="rect">
                        <a:avLst/>
                      </a:prstGeom>
                      <a:solidFill>
                        <a:srgbClr val="FAFAE6"/>
                      </a:solidFill>
                    </p:spPr>
                  </p:pic>
                </p:oleObj>
              </mc:Fallback>
            </mc:AlternateContent>
          </a:graphicData>
        </a:graphic>
      </p:graphicFrame>
      <p:pic>
        <p:nvPicPr>
          <p:cNvPr id="19459" name="Picture 3"/>
          <p:cNvPicPr>
            <a:picLocks noChangeAspect="1" noChangeArrowheads="1"/>
          </p:cNvPicPr>
          <p:nvPr/>
        </p:nvPicPr>
        <p:blipFill>
          <a:blip r:embed="rId5"/>
          <a:srcRect/>
          <a:stretch>
            <a:fillRect/>
          </a:stretch>
        </p:blipFill>
        <p:spPr bwMode="auto">
          <a:xfrm>
            <a:off x="0" y="4143380"/>
            <a:ext cx="12163714" cy="785818"/>
          </a:xfrm>
          <a:prstGeom prst="rect">
            <a:avLst/>
          </a:prstGeom>
          <a:noFill/>
          <a:ln w="9525">
            <a:noFill/>
            <a:miter lim="800000"/>
            <a:headEnd/>
            <a:tailEnd/>
          </a:ln>
          <a:effectLst/>
        </p:spPr>
      </p:pic>
      <p:graphicFrame>
        <p:nvGraphicFramePr>
          <p:cNvPr id="5" name="4 - Πίνακας"/>
          <p:cNvGraphicFramePr>
            <a:graphicFrameLocks noGrp="1"/>
          </p:cNvGraphicFramePr>
          <p:nvPr/>
        </p:nvGraphicFramePr>
        <p:xfrm>
          <a:off x="0" y="5214950"/>
          <a:ext cx="9001159" cy="1643050"/>
        </p:xfrm>
        <a:graphic>
          <a:graphicData uri="http://schemas.openxmlformats.org/drawingml/2006/table">
            <a:tbl>
              <a:tblPr/>
              <a:tblGrid>
                <a:gridCol w="470649"/>
                <a:gridCol w="853051"/>
                <a:gridCol w="853051"/>
                <a:gridCol w="853051"/>
                <a:gridCol w="853051"/>
                <a:gridCol w="853051"/>
                <a:gridCol w="853051"/>
                <a:gridCol w="853051"/>
                <a:gridCol w="853051"/>
                <a:gridCol w="853051"/>
                <a:gridCol w="853051"/>
              </a:tblGrid>
              <a:tr h="1307498">
                <a:tc>
                  <a:txBody>
                    <a:bodyPr/>
                    <a:lstStyle/>
                    <a:p>
                      <a:pPr algn="ctr" fontAlgn="b"/>
                      <a:r>
                        <a:rPr lang="el-GR" sz="2000" b="1" i="0" u="none" strike="noStrike" dirty="0">
                          <a:solidFill>
                            <a:srgbClr val="000000"/>
                          </a:solidFill>
                          <a:latin typeface="Cambria Math"/>
                        </a:rPr>
                        <a:t>Ζ</a:t>
                      </a:r>
                    </a:p>
                  </a:txBody>
                  <a:tcPr marL="6350" marR="6350" marT="635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AFAE6"/>
                    </a:solidFill>
                  </a:tcPr>
                </a:tc>
                <a:tc>
                  <a:txBody>
                    <a:bodyPr/>
                    <a:lstStyle/>
                    <a:p>
                      <a:pPr algn="ctr" fontAlgn="b"/>
                      <a:r>
                        <a:rPr lang="el-GR" sz="2000" b="1" i="0" u="none" strike="noStrike" dirty="0">
                          <a:solidFill>
                            <a:srgbClr val="000000"/>
                          </a:solidFill>
                          <a:latin typeface="Cambria Math"/>
                        </a:rPr>
                        <a:t>0,00</a:t>
                      </a:r>
                    </a:p>
                  </a:txBody>
                  <a:tcPr marL="6350" marR="6350" marT="635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dirty="0">
                          <a:solidFill>
                            <a:srgbClr val="000000"/>
                          </a:solidFill>
                          <a:latin typeface="Cambria Math"/>
                        </a:rPr>
                        <a:t>0,01</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dirty="0">
                          <a:solidFill>
                            <a:srgbClr val="000000"/>
                          </a:solidFill>
                          <a:latin typeface="Cambria Math"/>
                        </a:rPr>
                        <a:t>0,02</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dirty="0">
                          <a:solidFill>
                            <a:srgbClr val="000000"/>
                          </a:solidFill>
                          <a:latin typeface="Cambria Math"/>
                        </a:rPr>
                        <a:t>0,03</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dirty="0">
                          <a:solidFill>
                            <a:srgbClr val="000000"/>
                          </a:solidFill>
                          <a:latin typeface="Cambria Math"/>
                        </a:rPr>
                        <a:t>0,04</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dirty="0">
                          <a:solidFill>
                            <a:srgbClr val="000000"/>
                          </a:solidFill>
                          <a:latin typeface="Cambria Math"/>
                        </a:rPr>
                        <a:t>0,05</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dirty="0">
                          <a:solidFill>
                            <a:srgbClr val="000000"/>
                          </a:solidFill>
                          <a:latin typeface="Cambria Math"/>
                        </a:rPr>
                        <a:t>0,06</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a:solidFill>
                            <a:srgbClr val="000000"/>
                          </a:solidFill>
                          <a:latin typeface="Cambria Math"/>
                        </a:rPr>
                        <a:t>0,07</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a:solidFill>
                            <a:srgbClr val="000000"/>
                          </a:solidFill>
                          <a:latin typeface="Cambria Math"/>
                        </a:rPr>
                        <a:t>0,08</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c>
                  <a:txBody>
                    <a:bodyPr/>
                    <a:lstStyle/>
                    <a:p>
                      <a:pPr algn="ctr" fontAlgn="b"/>
                      <a:r>
                        <a:rPr lang="el-GR" sz="2000" b="1" i="0" u="none" strike="noStrike" dirty="0">
                          <a:solidFill>
                            <a:srgbClr val="000000"/>
                          </a:solidFill>
                          <a:latin typeface="Cambria Math"/>
                        </a:rPr>
                        <a:t>0,09</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EAF1DD"/>
                    </a:solidFill>
                  </a:tcPr>
                </a:tc>
              </a:tr>
              <a:tr h="335552">
                <a:tc>
                  <a:txBody>
                    <a:bodyPr/>
                    <a:lstStyle/>
                    <a:p>
                      <a:pPr algn="ctr" fontAlgn="b"/>
                      <a:r>
                        <a:rPr lang="el-GR" sz="2000" b="1" i="0" u="none" strike="noStrike" dirty="0">
                          <a:solidFill>
                            <a:srgbClr val="000000"/>
                          </a:solidFill>
                          <a:latin typeface="Calibri"/>
                        </a:rPr>
                        <a:t>1,6</a:t>
                      </a:r>
                    </a:p>
                  </a:txBody>
                  <a:tcPr marL="6350" marR="6350" marT="635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AFAE6"/>
                    </a:solidFill>
                  </a:tcPr>
                </a:tc>
                <a:tc>
                  <a:txBody>
                    <a:bodyPr/>
                    <a:lstStyle/>
                    <a:p>
                      <a:pPr algn="r" fontAlgn="b"/>
                      <a:r>
                        <a:rPr lang="el-GR" sz="2000" b="0" i="0" u="none" strike="noStrike" dirty="0">
                          <a:solidFill>
                            <a:srgbClr val="000000"/>
                          </a:solidFill>
                          <a:latin typeface="Calibri"/>
                        </a:rPr>
                        <a:t>0,9452</a:t>
                      </a:r>
                    </a:p>
                  </a:txBody>
                  <a:tcPr marL="6350" marR="6350" marT="635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000" b="0" i="0" u="none" strike="noStrike" dirty="0">
                          <a:solidFill>
                            <a:srgbClr val="000000"/>
                          </a:solidFill>
                          <a:latin typeface="Calibri"/>
                        </a:rPr>
                        <a:t>0,9463</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000" b="0" i="0" u="none" strike="noStrike" dirty="0">
                          <a:solidFill>
                            <a:srgbClr val="000000"/>
                          </a:solidFill>
                          <a:latin typeface="Calibri"/>
                        </a:rPr>
                        <a:t>0,9474</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000" b="0" i="0" u="none" strike="noStrike" dirty="0">
                          <a:solidFill>
                            <a:srgbClr val="000000"/>
                          </a:solidFill>
                          <a:latin typeface="Calibri"/>
                        </a:rPr>
                        <a:t>0,9484</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000" b="0" i="0" u="none" strike="noStrike" dirty="0">
                          <a:solidFill>
                            <a:srgbClr val="000000"/>
                          </a:solidFill>
                          <a:latin typeface="Calibri"/>
                        </a:rPr>
                        <a:t>0,9495</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r" fontAlgn="b"/>
                      <a:r>
                        <a:rPr lang="el-GR" sz="2000" b="0" i="0" u="none" strike="noStrike" dirty="0">
                          <a:solidFill>
                            <a:srgbClr val="000000"/>
                          </a:solidFill>
                          <a:latin typeface="Calibri"/>
                        </a:rPr>
                        <a:t>0,9505</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solidFill>
                      <a:srgbClr val="FFFF00"/>
                    </a:solidFill>
                  </a:tcPr>
                </a:tc>
                <a:tc>
                  <a:txBody>
                    <a:bodyPr/>
                    <a:lstStyle/>
                    <a:p>
                      <a:pPr algn="r" fontAlgn="b"/>
                      <a:r>
                        <a:rPr lang="el-GR" sz="2000" b="0" i="0" u="none" strike="noStrike" dirty="0">
                          <a:solidFill>
                            <a:srgbClr val="000000"/>
                          </a:solidFill>
                          <a:latin typeface="Calibri"/>
                        </a:rPr>
                        <a:t>0,9515</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000" b="0" i="0" u="none" strike="noStrike" dirty="0">
                          <a:solidFill>
                            <a:srgbClr val="000000"/>
                          </a:solidFill>
                          <a:latin typeface="Calibri"/>
                        </a:rPr>
                        <a:t>0,9525</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000" b="0" i="0" u="none" strike="noStrike" dirty="0">
                          <a:solidFill>
                            <a:srgbClr val="000000"/>
                          </a:solidFill>
                          <a:latin typeface="Calibri"/>
                        </a:rPr>
                        <a:t>0,9535</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l-GR" sz="2000" b="0" i="0" u="none" strike="noStrike" dirty="0">
                          <a:solidFill>
                            <a:srgbClr val="000000"/>
                          </a:solidFill>
                          <a:latin typeface="Calibri"/>
                        </a:rPr>
                        <a:t>0,9545</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2332037"/>
            <a:ext cx="9144000" cy="4525963"/>
          </a:xfrm>
        </p:spPr>
        <p:txBody>
          <a:bodyPr/>
          <a:lstStyle/>
          <a:p>
            <a:pPr algn="just"/>
            <a:r>
              <a:rPr lang="el-GR" dirty="0" smtClean="0"/>
              <a:t>Όπως γνωρίζουμε η κριτική τιμή της τυπικής κανονικής κατανομής για επίπεδο σημαντικότητας 5% είναι 1,645 και 2,11&gt;1,645 </a:t>
            </a:r>
          </a:p>
          <a:p>
            <a:pPr algn="just"/>
            <a:r>
              <a:rPr lang="el-GR" b="1" dirty="0" smtClean="0"/>
              <a:t>Οπότε απορρίπτουμε την Η</a:t>
            </a:r>
            <a:r>
              <a:rPr lang="el-GR" b="1" baseline="-25000" dirty="0" smtClean="0"/>
              <a:t>0 </a:t>
            </a:r>
            <a:endParaRPr lang="el-GR" b="1" dirty="0" smtClean="0"/>
          </a:p>
          <a:p>
            <a:pPr algn="just"/>
            <a:r>
              <a:rPr lang="el-GR" dirty="0" smtClean="0"/>
              <a:t>Έναντι της</a:t>
            </a:r>
            <a:r>
              <a:rPr lang="el-GR" b="1" dirty="0" smtClean="0"/>
              <a:t> Η</a:t>
            </a:r>
            <a:r>
              <a:rPr lang="el-GR" b="1" baseline="-25000" dirty="0" smtClean="0"/>
              <a:t>1</a:t>
            </a:r>
            <a:r>
              <a:rPr lang="el-GR" dirty="0" smtClean="0"/>
              <a:t>  -  οι φορολογούμενοι υποβάλλουν δήλωση ηλεκτρονικά σε ποσοστό μεγαλύτερο του 30%</a:t>
            </a:r>
          </a:p>
          <a:p>
            <a:endParaRPr lang="el-GR" dirty="0"/>
          </a:p>
        </p:txBody>
      </p:sp>
      <p:pic>
        <p:nvPicPr>
          <p:cNvPr id="4"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42844" y="428604"/>
            <a:ext cx="8501122" cy="121444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785794"/>
            <a:ext cx="9144000" cy="5340369"/>
          </a:xfrm>
        </p:spPr>
        <p:txBody>
          <a:bodyPr>
            <a:normAutofit/>
          </a:bodyPr>
          <a:lstStyle/>
          <a:p>
            <a:pPr algn="just"/>
            <a:r>
              <a:rPr lang="el-GR" sz="2800" dirty="0" smtClean="0"/>
              <a:t>Η τιμή που βρήκαμε στη στατιστική ελέγχου σημαίνει ότι τα αποτελέσματα του δείγματος είναι 2,11 τυπικές αποκλίσεις πάνω από την αναλογία που το Υπουργείο υποστηρίζει ότι ισχύει στον πληθυσμό. </a:t>
            </a:r>
          </a:p>
          <a:p>
            <a:pPr algn="just"/>
            <a:r>
              <a:rPr lang="el-GR" sz="2800" dirty="0" smtClean="0"/>
              <a:t>Πόσο πιθανό είναι να πάρουμε αυτό το αποτέλεσμα εάν ισχύει η </a:t>
            </a:r>
            <a:r>
              <a:rPr lang="el-GR" sz="2800" b="1" dirty="0" smtClean="0"/>
              <a:t>Η</a:t>
            </a:r>
            <a:r>
              <a:rPr lang="el-GR" sz="2800" b="1" baseline="-25000" dirty="0" smtClean="0"/>
              <a:t>0</a:t>
            </a:r>
            <a:r>
              <a:rPr lang="el-GR" sz="2800" dirty="0" smtClean="0"/>
              <a:t>; </a:t>
            </a:r>
          </a:p>
          <a:p>
            <a:pPr algn="just"/>
            <a:r>
              <a:rPr lang="el-GR" sz="2800" dirty="0" smtClean="0"/>
              <a:t>Βλέπουμε τον Πίνακα της τυπικής κανονικής κατανομής για 2,11 και παίρνουμε πιθανότητα 0,9826.  </a:t>
            </a:r>
          </a:p>
          <a:p>
            <a:endParaRPr lang="el-GR" dirty="0"/>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048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143240" y="142852"/>
            <a:ext cx="1799108" cy="428628"/>
          </a:xfrm>
          <a:prstGeom prst="rect">
            <a:avLst/>
          </a:prstGeom>
          <a:noFill/>
        </p:spPr>
      </p:pic>
      <p:sp>
        <p:nvSpPr>
          <p:cNvPr id="20483" name="Rectangle 3"/>
          <p:cNvSpPr>
            <a:spLocks noChangeArrowheads="1"/>
          </p:cNvSpPr>
          <p:nvPr/>
        </p:nvSpPr>
        <p:spPr bwMode="auto">
          <a:xfrm>
            <a:off x="0" y="889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7" name="6 - Πίνακας"/>
          <p:cNvGraphicFramePr>
            <a:graphicFrameLocks noGrp="1"/>
          </p:cNvGraphicFramePr>
          <p:nvPr/>
        </p:nvGraphicFramePr>
        <p:xfrm>
          <a:off x="0" y="5429264"/>
          <a:ext cx="9143996" cy="1428736"/>
        </p:xfrm>
        <a:graphic>
          <a:graphicData uri="http://schemas.openxmlformats.org/drawingml/2006/table">
            <a:tbl>
              <a:tblPr/>
              <a:tblGrid>
                <a:gridCol w="1298556"/>
                <a:gridCol w="784544"/>
                <a:gridCol w="784544"/>
                <a:gridCol w="784544"/>
                <a:gridCol w="784544"/>
                <a:gridCol w="784544"/>
                <a:gridCol w="784544"/>
                <a:gridCol w="784544"/>
                <a:gridCol w="784544"/>
                <a:gridCol w="784544"/>
                <a:gridCol w="784544"/>
              </a:tblGrid>
              <a:tr h="357184">
                <a:tc>
                  <a:txBody>
                    <a:bodyPr/>
                    <a:lstStyle/>
                    <a:p>
                      <a:pPr algn="r" fontAlgn="b"/>
                      <a:r>
                        <a:rPr lang="el-GR" sz="2000" b="0" i="0" u="none" strike="noStrike" dirty="0">
                          <a:solidFill>
                            <a:srgbClr val="000000"/>
                          </a:solidFill>
                          <a:latin typeface="Calibri"/>
                        </a:rPr>
                        <a:t>Ζ</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0,00</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0,01</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0,02</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0,03</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0,04</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0,05</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0,06</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0,07</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0,08</a:t>
                      </a:r>
                    </a:p>
                  </a:txBody>
                  <a:tcPr marL="6350" marR="6350" marT="6350" marB="0" anchor="b">
                    <a:lnL>
                      <a:noFill/>
                    </a:lnL>
                    <a:lnR>
                      <a:noFill/>
                    </a:lnR>
                    <a:lnT>
                      <a:noFill/>
                    </a:lnT>
                    <a:lnB>
                      <a:noFill/>
                    </a:lnB>
                    <a:solidFill>
                      <a:srgbClr val="FFFF00"/>
                    </a:solidFill>
                  </a:tcPr>
                </a:tc>
                <a:tc>
                  <a:txBody>
                    <a:bodyPr/>
                    <a:lstStyle/>
                    <a:p>
                      <a:pPr algn="r" fontAlgn="b"/>
                      <a:r>
                        <a:rPr lang="el-GR" sz="2000" b="0" i="0" u="none" strike="noStrike">
                          <a:solidFill>
                            <a:srgbClr val="000000"/>
                          </a:solidFill>
                          <a:latin typeface="Calibri"/>
                        </a:rPr>
                        <a:t>0,09</a:t>
                      </a:r>
                    </a:p>
                  </a:txBody>
                  <a:tcPr marL="6350" marR="6350" marT="6350" marB="0" anchor="b">
                    <a:lnL>
                      <a:noFill/>
                    </a:lnL>
                    <a:lnR>
                      <a:noFill/>
                    </a:lnR>
                    <a:lnT>
                      <a:noFill/>
                    </a:lnT>
                    <a:lnB>
                      <a:noFill/>
                    </a:lnB>
                    <a:solidFill>
                      <a:srgbClr val="FFFF00"/>
                    </a:solidFill>
                  </a:tcPr>
                </a:tc>
              </a:tr>
              <a:tr h="357184">
                <a:tc>
                  <a:txBody>
                    <a:bodyPr/>
                    <a:lstStyle/>
                    <a:p>
                      <a:pPr algn="ctr" fontAlgn="b"/>
                      <a:r>
                        <a:rPr lang="el-GR" sz="2000" b="1" i="0" u="none" strike="noStrike">
                          <a:solidFill>
                            <a:srgbClr val="000000"/>
                          </a:solidFill>
                          <a:latin typeface="Calibri"/>
                        </a:rPr>
                        <a:t>2,0</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solidFill>
                      <a:srgbClr val="FAFAE6"/>
                    </a:solidFill>
                  </a:tcPr>
                </a:tc>
                <a:tc>
                  <a:txBody>
                    <a:bodyPr/>
                    <a:lstStyle/>
                    <a:p>
                      <a:pPr algn="r" fontAlgn="b"/>
                      <a:r>
                        <a:rPr lang="el-GR" sz="2000" b="0" i="0" u="none" strike="noStrike" dirty="0">
                          <a:solidFill>
                            <a:srgbClr val="000000"/>
                          </a:solidFill>
                          <a:latin typeface="Calibri"/>
                        </a:rPr>
                        <a:t>0,9772</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000" b="0" i="0" u="none" strike="noStrike" dirty="0">
                          <a:solidFill>
                            <a:srgbClr val="000000"/>
                          </a:solidFill>
                          <a:latin typeface="Calibri"/>
                        </a:rPr>
                        <a:t>0,9778</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0,9783</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0,9788</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0,9793</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0,9798</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0,9803</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0,9808</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0,9812</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0,9817</a:t>
                      </a:r>
                    </a:p>
                  </a:txBody>
                  <a:tcPr marL="6350" marR="6350" marT="6350" marB="0" anchor="b">
                    <a:lnL>
                      <a:noFill/>
                    </a:lnL>
                    <a:lnR>
                      <a:noFill/>
                    </a:lnR>
                    <a:lnT>
                      <a:noFill/>
                    </a:lnT>
                    <a:lnB>
                      <a:noFill/>
                    </a:lnB>
                  </a:tcPr>
                </a:tc>
              </a:tr>
              <a:tr h="357184">
                <a:tc>
                  <a:txBody>
                    <a:bodyPr/>
                    <a:lstStyle/>
                    <a:p>
                      <a:pPr algn="ctr" fontAlgn="b"/>
                      <a:r>
                        <a:rPr lang="el-GR" sz="2000" b="1" i="0" u="none" strike="noStrike">
                          <a:solidFill>
                            <a:srgbClr val="000000"/>
                          </a:solidFill>
                          <a:latin typeface="Calibri"/>
                        </a:rPr>
                        <a:t>2,1</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solidFill>
                      <a:srgbClr val="FAFAE6"/>
                    </a:solidFill>
                  </a:tcPr>
                </a:tc>
                <a:tc>
                  <a:txBody>
                    <a:bodyPr/>
                    <a:lstStyle/>
                    <a:p>
                      <a:pPr algn="r" fontAlgn="b"/>
                      <a:r>
                        <a:rPr lang="el-GR" sz="2000" b="0" i="0" u="none" strike="noStrike">
                          <a:solidFill>
                            <a:srgbClr val="000000"/>
                          </a:solidFill>
                          <a:latin typeface="Calibri"/>
                        </a:rPr>
                        <a:t>0,9821</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000" b="1" i="0" u="none" strike="noStrike" dirty="0">
                          <a:solidFill>
                            <a:srgbClr val="FF0000"/>
                          </a:solidFill>
                          <a:latin typeface="Calibri"/>
                        </a:rPr>
                        <a:t>0,9826</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0,9830</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0,9834</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0,9838</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0,9842</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0,9846</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0,9850</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0,9854</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0,9857</a:t>
                      </a:r>
                    </a:p>
                  </a:txBody>
                  <a:tcPr marL="6350" marR="6350" marT="6350" marB="0" anchor="b">
                    <a:lnL>
                      <a:noFill/>
                    </a:lnL>
                    <a:lnR>
                      <a:noFill/>
                    </a:lnR>
                    <a:lnT>
                      <a:noFill/>
                    </a:lnT>
                    <a:lnB>
                      <a:noFill/>
                    </a:lnB>
                  </a:tcPr>
                </a:tc>
              </a:tr>
              <a:tr h="357184">
                <a:tc>
                  <a:txBody>
                    <a:bodyPr/>
                    <a:lstStyle/>
                    <a:p>
                      <a:pPr algn="ctr" fontAlgn="b"/>
                      <a:r>
                        <a:rPr lang="el-GR" sz="2000" b="1" i="0" u="none" strike="noStrike">
                          <a:solidFill>
                            <a:srgbClr val="000000"/>
                          </a:solidFill>
                          <a:latin typeface="Calibri"/>
                        </a:rPr>
                        <a:t>2,2</a:t>
                      </a: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solidFill>
                      <a:srgbClr val="FAFAE6"/>
                    </a:solidFill>
                  </a:tcPr>
                </a:tc>
                <a:tc>
                  <a:txBody>
                    <a:bodyPr/>
                    <a:lstStyle/>
                    <a:p>
                      <a:pPr algn="r" fontAlgn="b"/>
                      <a:r>
                        <a:rPr lang="el-GR" sz="2000" b="0" i="0" u="none" strike="noStrike">
                          <a:solidFill>
                            <a:srgbClr val="000000"/>
                          </a:solidFill>
                          <a:latin typeface="Calibri"/>
                        </a:rPr>
                        <a:t>0,9861</a:t>
                      </a:r>
                    </a:p>
                  </a:txBody>
                  <a:tcPr marL="6350" marR="6350" marT="635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l-GR" sz="2000" b="0" i="0" u="none" strike="noStrike">
                          <a:solidFill>
                            <a:srgbClr val="000000"/>
                          </a:solidFill>
                          <a:latin typeface="Calibri"/>
                        </a:rPr>
                        <a:t>0,9864</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0,9868</a:t>
                      </a:r>
                    </a:p>
                  </a:txBody>
                  <a:tcPr marL="6350" marR="6350" marT="6350" marB="0" anchor="b">
                    <a:lnL>
                      <a:noFill/>
                    </a:lnL>
                    <a:lnR>
                      <a:noFill/>
                    </a:lnR>
                    <a:lnT>
                      <a:noFill/>
                    </a:lnT>
                    <a:lnB>
                      <a:noFill/>
                    </a:lnB>
                  </a:tcPr>
                </a:tc>
                <a:tc>
                  <a:txBody>
                    <a:bodyPr/>
                    <a:lstStyle/>
                    <a:p>
                      <a:pPr algn="r" fontAlgn="b"/>
                      <a:r>
                        <a:rPr lang="el-GR" sz="2000" b="0" i="0" u="none" strike="noStrike">
                          <a:solidFill>
                            <a:srgbClr val="000000"/>
                          </a:solidFill>
                          <a:latin typeface="Calibri"/>
                        </a:rPr>
                        <a:t>0,9871</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0,9875</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0,9878</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0,9881</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0,9884</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0,9887</a:t>
                      </a:r>
                    </a:p>
                  </a:txBody>
                  <a:tcPr marL="6350" marR="6350" marT="6350" marB="0" anchor="b">
                    <a:lnL>
                      <a:noFill/>
                    </a:lnL>
                    <a:lnR>
                      <a:noFill/>
                    </a:lnR>
                    <a:lnT>
                      <a:noFill/>
                    </a:lnT>
                    <a:lnB>
                      <a:noFill/>
                    </a:lnB>
                  </a:tcPr>
                </a:tc>
                <a:tc>
                  <a:txBody>
                    <a:bodyPr/>
                    <a:lstStyle/>
                    <a:p>
                      <a:pPr algn="r" fontAlgn="b"/>
                      <a:r>
                        <a:rPr lang="el-GR" sz="2000" b="0" i="0" u="none" strike="noStrike" dirty="0">
                          <a:solidFill>
                            <a:srgbClr val="000000"/>
                          </a:solidFill>
                          <a:latin typeface="Calibri"/>
                        </a:rPr>
                        <a:t>0,9890</a:t>
                      </a:r>
                    </a:p>
                  </a:txBody>
                  <a:tcPr marL="6350" marR="6350" marT="6350" marB="0" anchor="b">
                    <a:lnL>
                      <a:noFill/>
                    </a:lnL>
                    <a:lnR>
                      <a:noFill/>
                    </a:lnR>
                    <a:lnT>
                      <a:noFill/>
                    </a:lnT>
                    <a:lnB>
                      <a:noFill/>
                    </a:lnB>
                  </a:tcPr>
                </a:tc>
              </a:tr>
            </a:tbl>
          </a:graphicData>
        </a:graphic>
      </p:graphicFrame>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12125</TotalTime>
  <Words>1015</Words>
  <Application>Microsoft Office PowerPoint</Application>
  <PresentationFormat>Προβολή στην οθόνη (4:3)</PresentationFormat>
  <Paragraphs>248</Paragraphs>
  <Slides>18</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18</vt:i4>
      </vt:variant>
    </vt:vector>
  </HeadingPairs>
  <TitlesOfParts>
    <vt:vector size="21" baseType="lpstr">
      <vt:lpstr>Θέμα του Office</vt:lpstr>
      <vt:lpstr>Visio.Drawing.11</vt:lpstr>
      <vt:lpstr>Worksheet</vt:lpstr>
      <vt:lpstr>Έλεγχος υποθέσεων για αναλογίες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Άσκηση </vt:lpstr>
      <vt:lpstr>Παρουσίαση του PowerPoint</vt:lpstr>
      <vt:lpstr>Παρουσίαση του PowerPoint</vt:lpstr>
      <vt:lpstr>Παρουσίαση του PowerPoint</vt:lpstr>
      <vt:lpstr>Άσκηση </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Έλεγχος υποθέσεων για τους μέσους παρατηρήσεων κατά ζεύγη</dc:title>
  <dc:creator>ΝΙΚΟΣ 1</dc:creator>
  <cp:lastModifiedBy>nikos</cp:lastModifiedBy>
  <cp:revision>107</cp:revision>
  <dcterms:created xsi:type="dcterms:W3CDTF">2014-04-03T05:08:14Z</dcterms:created>
  <dcterms:modified xsi:type="dcterms:W3CDTF">2016-05-17T11:56:01Z</dcterms:modified>
</cp:coreProperties>
</file>