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289" r:id="rId36"/>
    <p:sldId id="291" r:id="rId37"/>
    <p:sldId id="292" r:id="rId38"/>
    <p:sldId id="293" r:id="rId39"/>
    <p:sldId id="290" r:id="rId40"/>
    <p:sldId id="294" r:id="rId41"/>
    <p:sldId id="29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CE820B-110F-49BD-A185-569F2F6A0E96}" type="datetimeFigureOut">
              <a:rPr lang="el-GR" smtClean="0"/>
              <a:pPr/>
              <a:t>29/5/2019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A1749E-4CD0-4BF1-9F95-E15D2032A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Η ΤΟΞΟΠΛΑΣΜΩΣΗ ΕΧΕΙ ΚΥΡΙΟ ΞΕΝΙΣΤΗ ΤΗ ΓΑΤΑ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ΕΝΔΙΑΜΕΣΟΣ ΞΕΝΙΣΤΗΣ ΑΝΘΡΩΠΟΣ,ΠΡΟΒΑΤΑ,ΧΟΙΡΟΙ,ΤΡΩΚΤΙΚΑ,ΠΟΥΛΙΑ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Η ΕΓΚΥΟΣ ΜΟΛΥΝΕΤΑΙ ΜΕ ΕΠΑΦΗ ΜΕ ΓΑΤΑ,ΧΩΜΑ,ΝΕΡΟ,ΦΡΕΣΚΑ ΛΑΧΑΝΙΚΑ,ΦΡΟΥΤΑ ΠΟΥ ΔΕΝ ΠΛΥΘΗΚΑΝ,ΩΜΟ Η ΜΙΣΟΨΗΜΕΝΟ ΚΡΕΑΣ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ΟΞΕΙΑ ΝΟΣΗΣΗ-ΗΠΙΑ ΣΥΜΠΤΩΜΑΤΑ-ΩΣ ΙΩΣΗ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20-30% ΗΔΗ ΜΟΛΥΣΜΕΝΟ-ΑΝΟΣΙΑ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0,1%ΚΙΝΔΥΝΟΣ ΟΞΕΙΑΣ ΛΟΙΜΩΞΗΣ-ΜΕΤΑΔΟΣΗΣ ΣΤΗΝ ΚΥΗΣΗ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dirty="0">
              <a:latin typeface="Book Antiqua" pitchFamily="18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Book Antiqua" pitchFamily="18" charset="0"/>
              </a:rPr>
              <a:t>ΚΥΗΣΗ ΚΑΙ ΛΟΙΜΩΞΕΙΣ-</a:t>
            </a:r>
            <a:r>
              <a:rPr lang="en-US" sz="3200" dirty="0" smtClean="0">
                <a:latin typeface="Book Antiqua" pitchFamily="18" charset="0"/>
              </a:rPr>
              <a:t>TORCH </a:t>
            </a:r>
            <a:r>
              <a:rPr lang="el-GR" sz="3200" dirty="0" smtClean="0">
                <a:latin typeface="Book Antiqua" pitchFamily="18" charset="0"/>
              </a:rPr>
              <a:t>ΚΑΙ ΣΜΝ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6" name="AutoShape 2" descr="ÎÏÎ¿ÏÎ­Î»ÎµÏÎ¼Î± ÎµÎ¹ÎºÏÎ½Î±Ï Î³Î¹Î± ÏÏÏÎ¹Î»Î¹Î´Î¹ÎºÎ± ÏÏÎ¹Î³Î¼Î±ÏÎ± Î½ÎµÎ¿Î³Î½Î¿Ï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ÎÏÎ¿ÏÎ­Î»ÎµÏÎ¼Î± ÎµÎ¹ÎºÏÎ½Î±Ï Î³Î¹Î± ÏÏÏÎ¹Î»Î¹Î´Î¹ÎºÎ± ÏÏÎ¹Î³Î¼Î±ÏÎ± Î½ÎµÎ¿Î³Î½Î¿Ï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ÎÏÎ¿ÏÎ­Î»ÎµÏÎ¼Î± ÎµÎ¹ÎºÏÎ½Î±Ï Î³Î¹Î± ÏÏÏÎ¹Î»Î¹Î´Î¹ÎºÎ± ÏÏÎ¹Î³Î¼Î±ÏÎ± Î½ÎµÎ¿Î³Î½Î¿Ï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ÎÏÎ¿ÏÎ­Î»ÎµÏÎ¼Î± ÎµÎ¹ÎºÏÎ½Î±Ï Î³Î¹Î± neonatal syphilis r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026"/>
            <a:ext cx="9144000" cy="692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ΑΝΩΔΥΝΟ ΕΛΚΟΣ ΠΡΩΤΟΠΑΘΟΥΣ Σ.</a:t>
            </a:r>
            <a:endParaRPr lang="el-GR" dirty="0"/>
          </a:p>
        </p:txBody>
      </p:sp>
      <p:pic>
        <p:nvPicPr>
          <p:cNvPr id="21506" name="Picture 2" descr="ÎÏÎ¿ÏÎ­Î»ÎµÏÎ¼Î± ÎµÎ¹ÎºÏÎ½Î±Ï Î³Î¹Î± ÎÎÎ©ÎÎ¥ÎÎ ÎÎÎÎÎ£ Î Î¡Î©Î¤ÎÎ ÎÎÎÎ¥Î£ Î£Î¥Î¦ÎÎÎÎ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34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ΔΕΥΤΕΡΟΓΕΝΗΣ ΣΥΦΙΛΗ (25%)</a:t>
            </a:r>
            <a:endParaRPr lang="el-GR" dirty="0"/>
          </a:p>
        </p:txBody>
      </p:sp>
      <p:pic>
        <p:nvPicPr>
          <p:cNvPr id="22530" name="Picture 2" descr="ÎÏÎ¿ÏÎ­Î»ÎµÏÎ¼Î± ÎµÎ¹ÎºÏÎ½Î±Ï Î³Î¹Î± secondary syphilis r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0660"/>
            <a:ext cx="4071934" cy="5527339"/>
          </a:xfrm>
          <a:prstGeom prst="rect">
            <a:avLst/>
          </a:prstGeom>
          <a:noFill/>
        </p:spPr>
      </p:pic>
      <p:pic>
        <p:nvPicPr>
          <p:cNvPr id="22532" name="Picture 4" descr="ÎÏÎ¿ÏÎ­Î»ÎµÏÎ¼Î± ÎµÎ¹ÎºÏÎ½Î±Ï Î³Î¹Î± secondary syphilis r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81528"/>
            <a:ext cx="5072066" cy="557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ΟΛΕΣ ΣΤΟ 1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ΤΡΙΜΗΝΟ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ΥΨΗΛΟΥ ΚΙΝΔΥΝΟΥ ΚΑΙ ΣΤΟ ΤΡΙΤΟ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ΠΡΩΤΑ ΜΗ ΤΡΕΠΟΝΗΜΑΤΙΚΗ-</a:t>
            </a:r>
            <a:r>
              <a:rPr lang="en-US" sz="2800" dirty="0" smtClean="0">
                <a:latin typeface="Book Antiqua" pitchFamily="18" charset="0"/>
              </a:rPr>
              <a:t>RPR H VDRL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ΘΕΤΙΚΗ ΤΟΤΕ ΤΡΕΠΟΝΗΜΑΤΙΚΗ </a:t>
            </a:r>
            <a:r>
              <a:rPr lang="en-US" sz="2800" dirty="0" smtClean="0">
                <a:latin typeface="Book Antiqua" pitchFamily="18" charset="0"/>
              </a:rPr>
              <a:t>FTA-Abs H TP-PA</a:t>
            </a: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ΠΕΝΙΚΙΛΛΙΝΗ ΚΑΙ Ο ΣΥΖΥΓΟΣ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ΑΝ ΔΟΘΕΙ ΕΩΣ 30 ΗΜΕΡΕΣ ΠΡΙΝ ΤΟΝ ΤΟΚΕΤΟ ΘΕΡΑΠΕΥΕΙ-ΠΡΟΛΑΜΒΑΝΕΙ 99% ΣΤΟ ΕΜΒΡΥΟ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ΕΛΕΓΧΟΣ-ΘΕΡΑΠΕΙΑ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ΜΕΤΑΔΙΔΕΤΑΙ ΚΑΘΕΤΑ 20-40%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ΚΑΤΆ ΤΟΝ ΤΟΚΕΤΟ+ΘΗΛΑΣΜΟ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ΚΑΤΆ ΤΟΝ ΤΟΚΕΤΟ ΑΖΤ-ΚΤ-ΑΠΟΦΥΓΗ ΘΗΛΑΣΜΟΥ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ΑΖΤ 6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r>
              <a:rPr lang="el-GR" sz="2800" dirty="0" smtClean="0">
                <a:latin typeface="Book Antiqua" pitchFamily="18" charset="0"/>
              </a:rPr>
              <a:t> ΝΕΟΓΝΟ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ΜΕΙΩΝΕΙ ΜΕΤΑΔΟΣΗ &lt;1%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ΤΡΙΜΗΝΟ ΕΛΕΓΧΟΣ ΟΛΩΝ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ΥΨΗΛΟΥ ΚΙΝΔΥΝΟΥ ΚΑΙ ΣΤΟ 3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ΜΗ ΑΝΙΧΝΕΥΣΙΜΟ ΙΙΚΟ ΦΟΡΤΙΟ 35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 ΜΠΟΡΕΙ ΦΤ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ΘΕΤΙΚΟ ΚΤ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ΣΕ ΟΡΟΘΕΤΙΚΗ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ΑΠΑΓΟΡΕΥΕΤΑΙ Ο ΘΗΛΑΣΜΟΣ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Η ΤΡΘ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ΠΕΡΙΝΕΟΤΟΜΗ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ΕΡΓΑΛΕΙΑ ΠΑΝΩ ΣΤΟ ΕΜΒΡΥΟ+ΝΕΟΓΝΟ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ΕΛΕΓΧΟΣ - ΑΝΤΙΜΕΤΩΠΙΣΗ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ΕΜΒΟΛΙΟ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ΣΠΑΝΙΑ ΛΟΓΩ ΕΜΒΟΛΙΑΣΜΟΥ-ΌΧΙ ΑΝΥΠΑΡΚΤΗ 1/100000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ΣΥΓΓΕΝΗΣ ΕΡΥΘΡΑ ΣΤΟ ΕΜΒΡΥΟ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ΚΑΤΑΡΡΑΚΤΗ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ΚΩΦΩΣΗ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ΚΑΡΔΙΑΚΕΣ ΑΝΩΜΑΛΙΕΣ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ΜΕΓΑΛΗ ΠΙΘΑΝΟΤΗΤΑ ΜΕΤΑΔΟΣΗΣ ΣΤΟ ΠΡΩΤΟ ΤΡΙΜΗΝΟ(90%) ΚΑΙ ΣΤΟΝ ΤΕΛΕΥΤΑΙΟ ΜΗΝΑ 100%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85%ΒΛΑΒΗ ΣΤΟ 1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ΤΡΙΜΗΝΟ-ΜΗΔΕΝΙΖΕΤΑΙ ΜΕΤΑ ΤΗΝ 18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</a:t>
            </a: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ΕΡΥΘΡΑ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rube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22592" cy="6858000"/>
          </a:xfrm>
          <a:prstGeom prst="rect">
            <a:avLst/>
          </a:prstGeom>
          <a:noFill/>
        </p:spPr>
      </p:pic>
      <p:pic>
        <p:nvPicPr>
          <p:cNvPr id="1028" name="Picture 4" descr="ÎÏÎ¿ÏÎ­Î»ÎµÏÎ¼Î± ÎµÎ¹ÎºÏÎ½Î±Ï Î³Î¹Î± rube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6973436"/>
          </a:xfrm>
          <a:prstGeom prst="rect">
            <a:avLst/>
          </a:prstGeom>
          <a:noFill/>
        </p:spPr>
      </p:pic>
      <p:sp>
        <p:nvSpPr>
          <p:cNvPr id="1030" name="AutoShape 6" descr="ÎÏÎ¿ÏÎ­Î»ÎµÏÎ¼Î± ÎµÎ¹ÎºÏÎ½Î±Ï Î³Î¹Î± rube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ΑΣΥΜΠΤΩΜΑΤΙΚΗ 50%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ΣΥΝΔΡΟΜΗ ΑΝΩΤΕΡΟΥ ΑΝΑΠΝΕΥΣΤΙΚΟΥ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ΚΗΛΙΔΟΒΛΑΤΙΔΩΔΕΣ ΕΞΑΝΘΗΜΑ ΠΡΟΣΩΠΟΥ-ΚΟΡΜΟΥ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ΛΕΜΦΑΔΕΝΟΠΑΘΕΙΑ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ΠΟΛΥΑΡΘΡΑΛΓΙΑ-ΠΟΛΥΑΡΘΡΙΤΙΔΑ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1-3</a:t>
            </a:r>
            <a:r>
              <a:rPr lang="el-GR" sz="2800" baseline="300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 Ε ΜΕΤΑ ΤΟ ΕΞΑΝΘΗΜΑ ΠΑΡΟΥΣΙΑ </a:t>
            </a:r>
            <a:r>
              <a:rPr lang="en-US" sz="2800" dirty="0" err="1" smtClean="0">
                <a:latin typeface="Book Antiqua" pitchFamily="18" charset="0"/>
              </a:rPr>
              <a:t>IgM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ΚΑΙ ΤΕΤΡΑΠΛΑΣΙΑΣΜΟΣ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n-US" sz="2800" dirty="0" err="1" smtClean="0">
                <a:latin typeface="Book Antiqua" pitchFamily="18" charset="0"/>
              </a:rPr>
              <a:t>IgG</a:t>
            </a: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ook Antiqua" pitchFamily="18" charset="0"/>
              </a:rPr>
              <a:t>EAN </a:t>
            </a:r>
            <a:r>
              <a:rPr lang="en-US" sz="2800" dirty="0" err="1" smtClean="0">
                <a:latin typeface="Book Antiqua" pitchFamily="18" charset="0"/>
              </a:rPr>
              <a:t>IgG</a:t>
            </a:r>
            <a:r>
              <a:rPr lang="en-US" sz="2800" dirty="0" smtClean="0">
                <a:latin typeface="Book Antiqua" pitchFamily="18" charset="0"/>
              </a:rPr>
              <a:t> AVIDITY </a:t>
            </a:r>
            <a:r>
              <a:rPr lang="el-GR" sz="2800" dirty="0" smtClean="0">
                <a:latin typeface="Book Antiqua" pitchFamily="18" charset="0"/>
              </a:rPr>
              <a:t>ΥΨΗΛΟ ΤΙΤΛΟ &gt;60%ΑΠΟΚΛΕΙΕΙ ΝΟΣΗΣΗ ΠΡΟΣΦΑΤΟΥ ΤΡΙΜΗΝΟΥ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ΚΛΙΝΙΚΗ ΕΙΚΟΝΑ - ΔΙΑΓΝΩΣΗ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ÎÏÎ¿ÏÎ­Î»ÎµÏÎ¼Î± ÎµÎ¹ÎºÏÎ½Î±Ï Î³Î¹Î± rubella r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toxoplasm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21"/>
            <a:ext cx="9144000" cy="6881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ΕΛΕΓΧΟΣ ΟΛΩΝ ΤΩΝ ΕΓΚΥΩΝ ΣΤΟ ΠΡΩΤΟ ΤΡΙΜΗΝΟ ΚΑΙ ΣΕ ΚΆΘΕ ΚΥΗΣΗ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ΤΙΤΛΟΣ ΑΝΤΙΣΩΜΑΤΩΝ &lt;30 ΕΜΒΟΛΙΟ ΜΕΤΑ ΤΟΝ ΤΟΚΕΤΟ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ΜΠΟΡΕΙ ΚΑΙ ΣΤΟ ΘΗΛΑΣΜΟ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ΑΠΟΦΥΓΗ ΕΠΑΦΗΣ ΜΕ ΑΤΟΜΑ ΜΕ ΕΞΑΝΘΗΜΑΤΙΚΗ ΝΟΣΟ ΓΙΑ 7 ΗΜΕΡΕΣ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ΑΠΟΦΥΓΗ ΕΜΒΟΛΙΑΣΜΟΥ ΣΤΗΝ ΚΥΗΣΗ ΚΑΙ ΓΙΑ ΈΝΑ ΜΗΝΑ ΜΕΤΑ ΤΟΝ ΕΜΒΟΛΙΑΣΜΟ ΌΧΙ ΚΥΗΣΗ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ΤΥΧΑΙΑ ΕΜΒΟΛΙΑΣΤΕΙ Η ΕΓΚΥΟΣ ΔΕΝ ΔΙΑΚΟΠΤΕΤΑΙ Η ΚΥΗΣΗ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ΕΛΕΓΧΟΣ – ΑΝΤΙΜΕΤΩΠΙΣΗ 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ΕΓΚΥΟ ΧΩΡΙΣ ΑΝΤΙΣΩΜΑΤΑ ΕΠΑΝΑΛΑΜΒΑΝΟΝΤΑΙ ΤΗΝ 20 Ε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ΝΟΣΗΣΕΙ ΠΡΙΝ ΤΙΣ 12 Ε ΠΡΟΣΦΕΡΕΤΑΙ ΔΙΑΚΟΠΗ ΚΥΗΣΗΣ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12-18 Ε ΠΑΡΑΚΟΛΟΥΘΗΣΗ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ΑΣΥΜΠΤΩΜΑΤΙΚΑ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ΒΛΕΝΝΟΓΟΝΟΙ ΜΕ ΣΤΑΓΟΝΙΔΙΑ-ΧΕΡΙΑ-ΣΤΕΝΗ ΕΠΑΦΗ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50%ΕΓΚΥΩΝ ΟΡΟΘΕΤΙΚΕΣ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ΟΞΕΙΑ ΝΟΣΗΣΗ ΚΥΗΣΗΣ 0,7-4%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ΓΙΑ ΧΡΟΝΙΑ Ο ΙΟΣ ΣΤΙΣ ΕΚΚΡΙΣΕΙΣ(ΣΑΛΙΟ-ΟΥΡΑ)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ΠΡΟΣΟΧΗ ΣΕ ΕΠΑΦΗ ΜΕ ΜΙΚΡΑ ΠΑΙΔΙΑ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ΣΥΧΝΟΤΕΡΟ ΛΟΙΜΩΔΕΣ ΑΙΤΙΟ ΣΥΓΓΕΝΩΝ ΑΝΩΜΑΛΙΩΝ(0,2-2%ΓΕΝΝΗΣΕΩΝ)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ΒΑΡΗΚΟΙΑ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ΝΕΥΡΟΑΝΑΠΡΥΞΙΑΚΕΣ ΔΙΑΤΑΡΑΧΕΣ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0" name="Picture 2" descr="ÎÏÎ¿ÏÎ­Î»ÎµÏÎ¼Î± ÎµÎ¹ÎºÏÎ½Î±Ï Î³Î¹Î± CM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CM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3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 descr="ÎÏÎ¿ÏÎ­Î»ÎµÏÎ¼Î± ÎµÎ¹ÎºÏÎ½Î±Ï Î³Î¹Î± CM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50%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35% 1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ΤΡΙΜΗΝΟ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75% 3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ΤΡ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ΑΝΑΖΩΠΥΡΩΣΗ ΗΔΗ ΘΕΤΙΚΟΥ (</a:t>
            </a:r>
            <a:r>
              <a:rPr lang="en-US" sz="2800" dirty="0" err="1" smtClean="0">
                <a:latin typeface="Book Antiqua" pitchFamily="18" charset="0"/>
              </a:rPr>
              <a:t>IgM</a:t>
            </a:r>
            <a:r>
              <a:rPr lang="en-US" sz="2800" dirty="0" smtClean="0">
                <a:latin typeface="Book Antiqua" pitchFamily="18" charset="0"/>
              </a:rPr>
              <a:t>+) O KIN</a:t>
            </a:r>
            <a:r>
              <a:rPr lang="el-GR" sz="2800" dirty="0" smtClean="0">
                <a:latin typeface="Book Antiqua" pitchFamily="18" charset="0"/>
              </a:rPr>
              <a:t>ΔΥΝΟΣ ΜΕΤΑΔΟΣΗΣ ΣΧΕΔΟΝ ΜΗΔΕΝΙΚΟΣ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ΣΟΒΑΡΗ ΝΟΣΟΣ (10-15%)ΣΤΟ ΠΡΩΤΟ ΜΙΣΟ ΤΗΣ ΚΥΗΣΗΣ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ΚΙΝΔΥΝΟΣ ΜΕΤΑΔΟΣΗΣ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ΟΛΕΣ ΟΙ ΕΓΚΥΕΣ?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ΣΙΓΟΥΡΑ ΕΆΝ ΙΟΓΕΝΗ ΣΥΝΔΡΟΜΗ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ΕΝΗΜΕΡΩΣΗ ΤΡΟΠΟΥ ΜΕΤΑΔΟΣΗΣ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ΠΛΥΣΙΜΟ ΧΕΡΙΩΝ(ΕΠΑΦΗ ΜΕ ΜΙΚΡΟ ΠΑΙΔΙ)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ΌΧΙ ΑΝΤΙΚΕΙΜΕΝΑ ΜΕ ΣΑΛΙΟ ΠΑΙΔΙΟΥ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ΌΧΙ ΦΙΛΙ ΚΟΝΤΑ ΣΕ ΣΑΛΙΟ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ΣΧΟΛΑΣΤΙΚΟΣ ΚΑΘΑΡΙΣΜΟΣ ΕΠΙΦΑΝΕΙΩΝ ΣΕ ΕΠΑΦΗ ΜΕ ΣΑΛΙΟ Η ΟΥΡΑ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ΕΛΕΓΧΟΣ – ΑΝΤΙΜΕΤΩΠΙΣΗ Ι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1491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ΕΑΝ </a:t>
            </a:r>
            <a:r>
              <a:rPr lang="en-US" sz="2800" dirty="0" err="1" smtClean="0">
                <a:latin typeface="Book Antiqua" pitchFamily="18" charset="0"/>
              </a:rPr>
              <a:t>IgG</a:t>
            </a:r>
            <a:r>
              <a:rPr lang="en-US" sz="2800" dirty="0" smtClean="0">
                <a:latin typeface="Book Antiqua" pitchFamily="18" charset="0"/>
              </a:rPr>
              <a:t>, </a:t>
            </a:r>
            <a:r>
              <a:rPr lang="en-US" sz="2800" dirty="0" err="1" smtClean="0">
                <a:latin typeface="Book Antiqua" pitchFamily="18" charset="0"/>
              </a:rPr>
              <a:t>IgM</a:t>
            </a:r>
            <a:r>
              <a:rPr lang="en-US" sz="2800" dirty="0" smtClean="0">
                <a:latin typeface="Book Antiqua" pitchFamily="18" charset="0"/>
              </a:rPr>
              <a:t> KAI AVIDITY </a:t>
            </a:r>
            <a:r>
              <a:rPr lang="el-GR" sz="2800" dirty="0" smtClean="0">
                <a:latin typeface="Book Antiqua" pitchFamily="18" charset="0"/>
              </a:rPr>
              <a:t>ΘΕΤΙΚΑ – ΟΞΕΙΑ ΛΟΙΜΩΞΗ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ΤΟΤΕ Υ/Χ ΚΑΙ ΜΕΤΑ ΤΗΝ 21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 ΑΜΝΙΟΚΕΝΤΗΣΗ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ΠΑΘΟΛΟΓΙΚΑ ΣΥΖΗΤΕΙΤΑΙ ΔΙΑΚΟΠΗ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8914" name="Picture 2" descr="ÎÏÎ¿ÏÎ­Î»ÎµÏÎ¼Î± ÎµÎ¹ÎºÏÎ½Î±Ï Î³Î¹Î± CMV DIAGNOSIS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988087" cy="3357562"/>
          </a:xfrm>
          <a:prstGeom prst="rect">
            <a:avLst/>
          </a:prstGeom>
          <a:noFill/>
        </p:spPr>
      </p:pic>
      <p:pic>
        <p:nvPicPr>
          <p:cNvPr id="38916" name="Picture 4" descr="ÎÏÎ¿ÏÎ­Î»ÎµÏÎ¼Î± ÎµÎ¹ÎºÏÎ½Î±Ï Î³Î¹Î± congenital cmv ultras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9144001" cy="3593954"/>
          </a:xfrm>
          <a:prstGeom prst="rect">
            <a:avLst/>
          </a:prstGeom>
          <a:noFill/>
        </p:spPr>
      </p:pic>
      <p:pic>
        <p:nvPicPr>
          <p:cNvPr id="38918" name="Picture 6" descr="ÎÏÎ¿ÏÎ­Î»ÎµÏÎ¼Î± ÎµÎ¹ÎºÏÎ½Î±Ï Î³Î¹Î± congenital cmv ultras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495" y="0"/>
            <a:ext cx="4286505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 ΜΙΚΡΟΤΕΡΟΣ ΣΤΟ ΠΡΩΤΟ ΤΡΙΜΗΝΟ 5-25% ΣΕ ΣΧΕΣΗ ΜΕ ΤΟ ΤΡΙΤΟ &gt;60%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ΑΛΛΑ ΜΕ ΣΟΒΑΡΕΣ ΕΠΙΠΛΟΚΕΣ&gt;40% ΣΕ ΣΧΕΣΗ ΜΕ ΤΟ ΤΡΙΤΟ 5%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ΧΟΡΙΟΑΜΦΙΒΛΗΣΤΡΟΕΙΔΙΤΙΔΑ-ΥΔΡΟΚΕΦΑΛΟΣ-ΕΝΔΟΚΡΑΝΙΑΚΕΣ ΑΣΒΕΣΤΩΣΕΙΣ</a:t>
            </a:r>
          </a:p>
          <a:p>
            <a:pPr>
              <a:buFont typeface="Arial" pitchFamily="34" charset="0"/>
              <a:buChar char="•"/>
            </a:pPr>
            <a:r>
              <a:rPr lang="el-GR" sz="2400" smtClean="0">
                <a:latin typeface="Book Antiqua" pitchFamily="18" charset="0"/>
              </a:rPr>
              <a:t>ΔΙΑΤΑΡΑΧΕΣ ΟΡΑΣΗΣ,ΚΩΦΩΣΗ,ΠΝΕΥΜΑΤΙΚΗ ΥΣΤΕΡΗΣΗ,ΕΚΑ,ΣΠΑΣΜΟΙ,ΑΣΚΙΤΗΣ,ΜΙΚΡΟΚΕΦΑΛΙΑ</a:t>
            </a:r>
          </a:p>
          <a:p>
            <a:pPr>
              <a:buFont typeface="Arial" pitchFamily="34" charset="0"/>
              <a:buChar char="•"/>
            </a:pPr>
            <a:endParaRPr lang="el-GR" sz="24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ΜΕΤΑΔΟΣΗ ΣΤΟ ΕΜΒΡΥΟ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ΑΡΝΗΤΙΚΑ ΌΛΑ ΕΠΑΝΑΛΗΨΗ ΟΡΟΛΟΓΙΚΟΥ ΑΝΑ 1-2 ΜΗΝΕΣ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ΘΕΤΙΚΑ ΚΑ</a:t>
            </a:r>
            <a:r>
              <a:rPr lang="en-US" sz="2800" dirty="0" smtClean="0">
                <a:latin typeface="Book Antiqua" pitchFamily="18" charset="0"/>
              </a:rPr>
              <a:t>I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AVIDITY </a:t>
            </a:r>
            <a:r>
              <a:rPr lang="el-GR" sz="2800" dirty="0" smtClean="0">
                <a:latin typeface="Book Antiqua" pitchFamily="18" charset="0"/>
              </a:rPr>
              <a:t>ΥΨΗΛΟ ΠΑΛΑΙΑ ΛΟΙΜΩΞΗ ΚΑΙ ΚΑΝΕΝΑΣ ΆΛΛΟΣ ΕΛΕΓΧΟΣ</a:t>
            </a: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ΙΙΙ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ΔΕΡΜΑ-ΒΛΕΝΝΟΓΟΝΟΙ-ΝΕΥΡΙΚΑ ΓΑΓΓΛΙΑ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ΛΑΝΘΑΝΟΥΣΑ-ΥΠΟΤΡΟΠΗ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ook Antiqua" pitchFamily="18" charset="0"/>
              </a:rPr>
              <a:t>HSV </a:t>
            </a:r>
            <a:r>
              <a:rPr lang="el-GR" sz="2800" dirty="0" smtClean="0">
                <a:latin typeface="Book Antiqua" pitchFamily="18" charset="0"/>
              </a:rPr>
              <a:t>Ι ΣΤΟΜΑ-ΠΡΟΣΩΠΟ</a:t>
            </a: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ook Antiqua" pitchFamily="18" charset="0"/>
              </a:rPr>
              <a:t>HSV</a:t>
            </a:r>
            <a:r>
              <a:rPr lang="el-GR" sz="2800" dirty="0" smtClean="0">
                <a:latin typeface="Book Antiqua" pitchFamily="18" charset="0"/>
              </a:rPr>
              <a:t> ΙΙ ΓΕΝΝΗΤΙΚΑ ΟΡΓΑΝΑ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30%ΓΕΝΝΗΤΙΚΩΝ ΟΡΓΑΝΩΝ ΕΊΝΑΙ </a:t>
            </a:r>
            <a:r>
              <a:rPr lang="en-US" sz="2800" dirty="0" smtClean="0">
                <a:latin typeface="Book Antiqua" pitchFamily="18" charset="0"/>
              </a:rPr>
              <a:t>HSV I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ΕΝΔΟΜΗΤΡΙΑ ΜΕΤΑΔΟΣΗ 5%ΜΕ ΕΠΙΠΛΟΚΕΣ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ΑΠΟΒΟΛΗ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ΕΝΔΟΜΗΤΡΙΟ ΘΑΝΑΤΟ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smtClean="0">
                <a:latin typeface="Book Antiqua" pitchFamily="18" charset="0"/>
              </a:rPr>
              <a:t>ΣΥΓΓΕΝΕΙΣ ΑΝΩΜΑΛΙΕΣ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ΕΡΠΗΤΑΣ ΑΠΛΟΣ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ΔΙΑΣΠΑΡΤΗ ΛΟΙΜΩΞΗ ΚΥΡΙΩΣ ΑΠΌ </a:t>
            </a:r>
            <a:r>
              <a:rPr lang="en-US" sz="2800" dirty="0" smtClean="0">
                <a:latin typeface="Book Antiqua" pitchFamily="18" charset="0"/>
              </a:rPr>
              <a:t>HSV2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90% ΑΠΌ ΠΕΡΙΓΕΝΝΗΤΙΚΗ ΛΟΓΩ ΚΥΡΙΩΣ </a:t>
            </a:r>
            <a:r>
              <a:rPr lang="en-US" sz="2800" dirty="0" smtClean="0">
                <a:latin typeface="Book Antiqua" pitchFamily="18" charset="0"/>
              </a:rPr>
              <a:t>HSV2 (85%)</a:t>
            </a:r>
            <a:endParaRPr lang="el-GR" sz="2800" dirty="0" smtClean="0">
              <a:latin typeface="Book Antiqua" pitchFamily="18" charset="0"/>
            </a:endParaRP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ΔΕΡΜΑ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ΟΦΘΑΛΜΟ   (ΑΛΛΑ ΜΕ ΜΙΚΡΗ    ΘΝΗΤΟΤΗΤΑ)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ΣΤΟΜΑ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ΕΓΚΕΦΑΛΙΤΙΔΑ (ΘΝΗΤΟΤΗΤΑ 50%)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ΠΟΛΥΟΡΓΑΝΙΚΗ ΑΝΕΠΑΡΚΕΙΑ (80%ΘΝΗΤΟΤΗΤΑ)</a:t>
            </a:r>
          </a:p>
          <a:p>
            <a:pPr marL="569214" indent="-514350"/>
            <a:endParaRPr lang="en-US" sz="2800" dirty="0" smtClean="0">
              <a:latin typeface="Book Antiqua" pitchFamily="18" charset="0"/>
            </a:endParaRPr>
          </a:p>
          <a:p>
            <a:pPr marL="569214" indent="-514350">
              <a:buFont typeface="+mj-lt"/>
              <a:buAutoNum type="arabicPeriod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ook Antiqua" pitchFamily="18" charset="0"/>
              </a:rPr>
              <a:t>ΕΠΙΠΛΟΚΕΣ</a:t>
            </a:r>
            <a:endParaRPr lang="el-GR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2226" name="Picture 2" descr="ÎÏÎ¿ÏÎ­Î»ÎµÏÎ¼Î± ÎµÎ¹ÎºÏÎ½Î±Ï Î³Î¹Î± hsv genital herpes neon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</p:spPr>
      </p:pic>
      <p:pic>
        <p:nvPicPr>
          <p:cNvPr id="52228" name="Picture 4" descr="ÎÏÎ¿ÏÎ­Î»ÎµÏÎ¼Î± ÎµÎ¹ÎºÏÎ½Î±Ï Î³Î¹Î± hsv genital herpes neon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871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25-50%ΟΤΑΝ ΝΟΣΕΙ ΓΙΑ ΠΡΩΤΗ ΦΟΡΑ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ΜΙΚΡΟΣ ΣΤΗΝ ΥΠΟΤΡΟΠΙΑΖΟΥΣΑ (3%) ΑΝ ΥΠΑΡΧΟΥΝ ΒΛΑΒΕΣ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1% ΑΝ ΔΕΝ ΥΠΑΡΧΟΥΝ ΕΝΕΡΓΕΙΣ ΒΛΑΒΕΣ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ΜΕΓΙΣΤΟΣ ΚΙΝΔΥΝΟΣ ΑΝ ΝΟΣΗΣΕΙ ΠΡΩΤΗ ΦΟΡΑ ΤΕΛΕΥΤΑΙΕΣ 4-6 Ε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ΚΙΝΔΥΝΟΣ ΜΕΤΑΔΟΣΗΣ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ΕΠΩΑΣΗ 2-20 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ΕΠΩΔΥΝΟ ΦΥΣΑΛΛΙΔΩΔΕΣ ΕΞΑΝΘΗΜΑ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68% ΣΥΝΟΔΕΥΕΤΑΙ ΠΥΡΕΤΟ, ΚΕΦΑΛΑΛΓΙΑ, ΜΥΑΛΓΙΕΣ, ΣΥΣΤΟΙΧΗ ΛΕΜΦΑΔΕΝΟΠΑΘΕΙΑ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ΔΙΑΡΚΕΙ ΕΩΣ 21 Η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ΔΙΑΓΝΩΣΗ ΜΕ 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ΟΡΟΛΟΓΙΚΕΣ ΓΙΑ 1 ΚΑΙ 2</a:t>
            </a:r>
          </a:p>
          <a:p>
            <a:pPr marL="569214" indent="-514350">
              <a:buFont typeface="+mj-lt"/>
              <a:buAutoNum type="arabicPeriod"/>
            </a:pPr>
            <a:r>
              <a:rPr lang="en-US" sz="2800" dirty="0" smtClean="0">
                <a:latin typeface="Book Antiqua" pitchFamily="18" charset="0"/>
              </a:rPr>
              <a:t>PCR </a:t>
            </a:r>
            <a:r>
              <a:rPr lang="el-GR" sz="2800" dirty="0" smtClean="0">
                <a:latin typeface="Book Antiqua" pitchFamily="18" charset="0"/>
              </a:rPr>
              <a:t>ΑΠΌ ΤΗ ΒΛΑΒΗ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ΚΑΛΛΙΕΡΓΕΙΑ</a:t>
            </a:r>
          </a:p>
          <a:p>
            <a:pPr marL="569214" indent="-514350">
              <a:buFont typeface="+mj-lt"/>
              <a:buAutoNum type="arabicPeriod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hsv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0178" name="AutoShape 2" descr="ÎÏÎ¿ÏÎ­Î»ÎµÏÎ¼Î± ÎµÎ¹ÎºÏÎ½Î±Ï Î³Î¹Î± hsv genital her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0180" name="Picture 4" descr="ÎÏÎ¿ÏÎ­Î»ÎµÏÎ¼Î± ÎµÎ¹ÎºÏÎ½Î±Ï Î³Î¹Î± hsv genital her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02" name="Picture 2" descr="ÎÏÎ¿ÏÎ­Î»ÎµÏÎ¼Î± ÎµÎ¹ÎºÏÎ½Î±Ï Î³Î¹Î± hsv genital her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ΑΚΥΚΛΟΒΙΡΗ ΚΑΤΗΓΟΡΙΑ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400χγρ Χ 3 ΓΙΑ 10 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ΥΠΟΤΡΟΠΕΣ 400χγρ Χ 3 ΓΙΑ 5 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ΘΕΡΑΠΕΙΑ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 descr="ÎÏÎ¿ÏÎ­Î»ÎµÏÎ¼Î± ÎµÎ¹ÎºÏÎ½Î±Ï Î³Î¹Î± toxoplasm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143373" cy="6858000"/>
          </a:xfrm>
          <a:prstGeom prst="rect">
            <a:avLst/>
          </a:prstGeom>
          <a:noFill/>
        </p:spPr>
      </p:pic>
      <p:pic>
        <p:nvPicPr>
          <p:cNvPr id="26628" name="Picture 4" descr="ÎÏÎ¿ÏÎ­Î»ÎµÏÎ¼Î± ÎµÎ¹ÎºÏÎ½Î±Ï Î³Î¹Î± toxoplasm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-10768"/>
            <a:ext cx="5000628" cy="4082710"/>
          </a:xfrm>
          <a:prstGeom prst="rect">
            <a:avLst/>
          </a:prstGeom>
          <a:noFill/>
        </p:spPr>
      </p:pic>
      <p:pic>
        <p:nvPicPr>
          <p:cNvPr id="26630" name="Picture 6" descr="ÎÏÎ¿ÏÎ­Î»ÎµÏÎ¼Î± ÎµÎ¹ÎºÏÎ½Î±Ï Î³Î¹Î± toxoplasmo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71942"/>
            <a:ext cx="5000628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ΌΧΙ ΚΑΘΟΛΙΚΟΣ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ΙΣΤΟΡΙΚΟ ΙΔΙΑΣ ΚΑΙ ΣΥΖΥΓΟΥ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ΝΑΙ Ο ΣΥΖΥΓΟΣ - ΠΡΟΦΥΛΑΚΤΙΚΟ ΚΑΙ ΌΧΙ ΣΤΟΜΑΤΟΓΕΝΝΗΤΙΚΗ ΕΠΑΦΗ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ΠΡΩΤΟΛΟΙΜΩΞΗ 4-6 Ε ΠΡΙΝ ΤΟΝ ΤΟΚΕΤΟ Η ΥΠΑΡΧΟΥΝ ΟΡΑΤΕΣ ΒΛΑΒΕΣ- ΚΤ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Η ΕΓΚΥΟΣ ΙΣΤΟΡΙΚΟ ΕΡΠΗΤΑ ΤΟΤΕ ΑΚΥΚΛΟΒΙΡΗ ΑΠΌ 36 Ε ΚΑΙ ΕΛΕΓΧΟΣ ΚΟΛΠΙΚΩΝ ΥΓΡΩΝ ΠΡΙΝ ΤΟΚΕΤΟ ΜΕ ΜΟΡΙΑΚΗ ΜΕΘΟΔΟ (ΦΤ ΣΕ ΑΡΝΗΤΙΚΟ)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ΕΠΙΣΗΣ ΑΠΑΓΟΡΕΥΕΤΑΙ Η ΤΡΘ </a:t>
            </a: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ΕΛΕΓΧΟΣ ΣΤΗ ΚΥΗΣΗ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Καλο</a:t>
            </a:r>
            <a:r>
              <a:rPr lang="el-GR" dirty="0" smtClean="0"/>
              <a:t> </a:t>
            </a:r>
            <a:r>
              <a:rPr lang="el-GR" dirty="0" err="1" smtClean="0"/>
              <a:t>καλοκαιρι</a:t>
            </a:r>
            <a:endParaRPr lang="el-GR" dirty="0"/>
          </a:p>
        </p:txBody>
      </p:sp>
      <p:sp>
        <p:nvSpPr>
          <p:cNvPr id="1026" name="AutoShape 2" descr="ÎÏÎ¿ÏÎ­Î»ÎµÏÎ¼Î± ÎµÎ¹ÎºÏÎ½Î±Ï Î³Î¹Î± sum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ÎÏÎ¿ÏÎ­Î»ÎµÏÎ¼Î± ÎµÎ¹ÎºÏÎ½Î±Ï Î³Î¹Î± sum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ÎÏÎ¿ÏÎ­Î»ÎµÏÎ¼Î± ÎµÎ¹ÎºÏÎ½Î±Ï Î³Î¹Î± 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ΟΡΟΛΟΓΙΚΗ-ΥΨΗΛΟ ΤΙΤΛΟ &gt;1</a:t>
            </a:r>
            <a:r>
              <a:rPr lang="en-US" sz="2800" dirty="0" smtClean="0">
                <a:latin typeface="Book Antiqua" pitchFamily="18" charset="0"/>
              </a:rPr>
              <a:t>:</a:t>
            </a:r>
            <a:r>
              <a:rPr lang="el-GR" sz="2800" dirty="0" smtClean="0">
                <a:latin typeface="Book Antiqua" pitchFamily="18" charset="0"/>
              </a:rPr>
              <a:t>512 </a:t>
            </a:r>
            <a:r>
              <a:rPr lang="en-US" sz="2800" dirty="0" err="1" smtClean="0">
                <a:latin typeface="Book Antiqua" pitchFamily="18" charset="0"/>
              </a:rPr>
              <a:t>IgG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ΚΑΙ ΘΕΤΙΚΑ </a:t>
            </a:r>
            <a:r>
              <a:rPr lang="en-US" sz="2800" dirty="0" err="1" smtClean="0">
                <a:latin typeface="Book Antiqua" pitchFamily="18" charset="0"/>
              </a:rPr>
              <a:t>IgM</a:t>
            </a: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ΤΕΤΡΑΠΛΑΣΙΑΣΜΟ </a:t>
            </a:r>
            <a:r>
              <a:rPr lang="en-US" sz="2800" dirty="0" err="1" smtClean="0">
                <a:latin typeface="Book Antiqua" pitchFamily="18" charset="0"/>
              </a:rPr>
              <a:t>IgG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ΣΕ 3-4 Ε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ΧΑΜΗΛΗ ΤΙΜΗ </a:t>
            </a:r>
            <a:r>
              <a:rPr lang="en-US" sz="2800" dirty="0" err="1" smtClean="0">
                <a:latin typeface="Book Antiqua" pitchFamily="18" charset="0"/>
              </a:rPr>
              <a:t>IgG</a:t>
            </a:r>
            <a:r>
              <a:rPr lang="en-US" sz="2800" dirty="0" smtClean="0">
                <a:latin typeface="Book Antiqua" pitchFamily="18" charset="0"/>
              </a:rPr>
              <a:t> AVIDITY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ΑΜΝΙΟΠΑΡΑΚΕΝΤΗΣΗ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Υ/Γ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ΕΆΝ ΘΕΤΙΚΑ </a:t>
            </a:r>
            <a:r>
              <a:rPr lang="en-US" sz="2800" dirty="0" err="1" smtClean="0">
                <a:latin typeface="Book Antiqua" pitchFamily="18" charset="0"/>
              </a:rPr>
              <a:t>IgG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ΚΑΙ ΑΡΝΗΤΙΚΑ </a:t>
            </a:r>
            <a:r>
              <a:rPr lang="en-US" sz="2800" dirty="0" err="1" smtClean="0">
                <a:latin typeface="Book Antiqua" pitchFamily="18" charset="0"/>
              </a:rPr>
              <a:t>IgM</a:t>
            </a:r>
            <a:r>
              <a:rPr lang="el-GR" sz="2800" dirty="0" smtClean="0">
                <a:latin typeface="Book Antiqua" pitchFamily="18" charset="0"/>
              </a:rPr>
              <a:t> ΣΤΗΝ ΑΡΧΗ ΤΗΣ ΚΥΗΣΗΣ-ΔΕΝ ΞΑΝΑΕΛΕΓΧΟΥΜΕ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ΕΆΝ ΑΡΝΗΤΙΚΑ ΚΑΙ ΤΑ ΔΥΟ-ΚΆΘΕ 2 ΜΗΝΕΣ ΕΠΑΝΕΛΕΓΧΟ ΚΑΙ ΜΕΤΡΑ ΠΡΟΛΗΨΗΣ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ΌΧΙ ΕΠΑΦΗ ΜΕ ΓΑΤΕΣ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ΚΑΛΟ ΠΛΥΣΙΜΟ ΧΕΡΙΩΝ(ΧΩΜΑ-ΦΑΓΗΤΟ)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ΣΧΟΛΑΣΤΙΚΟ ΠΛΥΣΙΜΟ ΦΡΟΥΤΩΝ ΚΑΙ ΛΑΧΑΝΙΚΩΝ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ΚΑΛΟ ΨΗΣΙΜΟ ΚΡΕΑΤΟΣ</a:t>
            </a:r>
            <a:endParaRPr lang="el-GR" sz="24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ΕΛΕΓΧΟΣ-ΑΝΤΙΜΕΤΩΠΙΣΗ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ΘΕΤΙΚΑ ΚΑΙ ΤΑ 2 ΑΝΤΙΣΩΜΑΤΑ ΚΑΘΩΣ ΚΑΙ ΧΑΜΗΛΟ </a:t>
            </a:r>
            <a:r>
              <a:rPr lang="en-US" sz="2800" dirty="0" smtClean="0">
                <a:latin typeface="Book Antiqua" pitchFamily="18" charset="0"/>
              </a:rPr>
              <a:t>AVIDITY</a:t>
            </a: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ΣΠΙΡΑΜΥΚΙΝΗ</a:t>
            </a: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ΑΜΝΙΟΠΑΡΑΚΕΝΤΗΣΗ&gt;18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ΘΕΤΙΚΗ Η </a:t>
            </a:r>
            <a:r>
              <a:rPr lang="en-US" sz="2800" dirty="0" smtClean="0">
                <a:latin typeface="Book Antiqua" pitchFamily="18" charset="0"/>
              </a:rPr>
              <a:t>PCR </a:t>
            </a:r>
            <a:r>
              <a:rPr lang="el-GR" sz="2800" dirty="0" smtClean="0">
                <a:latin typeface="Book Antiqua" pitchFamily="18" charset="0"/>
              </a:rPr>
              <a:t>ΠΥΡΙΜΕΘΑΜΙΝΗ ΚΑΙ ΣΟΥΛΦΑΔΙΑΖΙΝΗ&gt;90%ΚΑΛΗ ΠΡΟΓΝΩΣΗ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Υ/Γ ΚΆΘΕ ΜΗΝΑ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ΠΑΘΟΛΟΓΙΚΟ ΣΥΖΗΤΕΙΤΑΙ ΔΙΑΚΟΠΗ</a:t>
            </a: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ΟΞΕΙΑ ΛΟΙΜΩΞΗ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ΣΜΝ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ook Antiqua" pitchFamily="18" charset="0"/>
              </a:rPr>
              <a:t>TREPONEMA PALLIDUM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22%ΗΠΑ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38%ΣΥΓΓΕΝΗΣ ΣΥΦΙΛΗ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ΜΕΤΑΔΟΣΗ ΣΤΗΝ ΚΥΗΣΗ 70-100%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ΔΕΝ ΚΑΤΑΛΕΙΠΕΙ ΑΝΟΣΙΑ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ΣΥΦΙΛΗ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ΑΠΟΒΟΛΗ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ΕΝΔΟΜΗΤΡΙΟ ΘΑΝΑΤΟ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ΕΚΑ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ΥΔΡΩΠΑ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ΠΡΟΩΡΟ ΤΟΚΕΤΟ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ΣΟΒΑΡΗ ΝΟΣΟ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ΝΕΟΓΝΙΚΟ ΘΑΝΑΤΟ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ΣΙΦΥΛΙΔΙΚΑ ΣΤΙΓΜΑΤΑ ΝΕΟΓΝΟΥ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ΣΥΝΔΕΕΤΑΙ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2328</TotalTime>
  <Words>819</Words>
  <Application>Microsoft Office PowerPoint</Application>
  <PresentationFormat>Προβολή στην οθόνη (4:3)</PresentationFormat>
  <Paragraphs>175</Paragraphs>
  <Slides>41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Μετρό</vt:lpstr>
      <vt:lpstr>ΚΥΗΣΗ ΚΑΙ ΛΟΙΜΩΞΕΙΣ-TORCH ΚΑΙ ΣΜΝ</vt:lpstr>
      <vt:lpstr>Διαφάνεια 2</vt:lpstr>
      <vt:lpstr>ΜΕΤΑΔΟΣΗ ΣΤΟ ΕΜΒΡΥΟ</vt:lpstr>
      <vt:lpstr>Διαφάνεια 4</vt:lpstr>
      <vt:lpstr>ΔΙΑΓΝΩΣΗ</vt:lpstr>
      <vt:lpstr>ΕΛΕΓΧΟΣ-ΑΝΤΙΜΕΤΩΠΙΣΗ</vt:lpstr>
      <vt:lpstr>ΟΞΕΙΑ ΛΟΙΜΩΞΗ</vt:lpstr>
      <vt:lpstr>ΣΥΦΙΛΗ</vt:lpstr>
      <vt:lpstr>ΣΥΝΔΕΕΤΑΙ</vt:lpstr>
      <vt:lpstr>Διαφάνεια 10</vt:lpstr>
      <vt:lpstr>ΑΝΩΔΥΝΟ ΕΛΚΟΣ ΠΡΩΤΟΠΑΘΟΥΣ Σ.</vt:lpstr>
      <vt:lpstr>ΔΕΥΤΕΡΟΓΕΝΗΣ ΣΥΦΙΛΗ (25%)</vt:lpstr>
      <vt:lpstr>ΕΛΕΓΧΟΣ-ΘΕΡΑΠΕΙΑ</vt:lpstr>
      <vt:lpstr>HIV</vt:lpstr>
      <vt:lpstr>ΕΛΕΓΧΟΣ - ΑΝΤΙΜΕΤΩΠΙΣΗ</vt:lpstr>
      <vt:lpstr>ΕΡΥΘΡΑ</vt:lpstr>
      <vt:lpstr>Διαφάνεια 17</vt:lpstr>
      <vt:lpstr>ΚΛΙΝΙΚΗ ΕΙΚΟΝΑ - ΔΙΑΓΝΩΣΗ</vt:lpstr>
      <vt:lpstr>Διαφάνεια 19</vt:lpstr>
      <vt:lpstr>ΕΛΕΓΧΟΣ – ΑΝΤΙΜΕΤΩΠΙΣΗ Ι</vt:lpstr>
      <vt:lpstr>ΙΙ</vt:lpstr>
      <vt:lpstr>CMV</vt:lpstr>
      <vt:lpstr>Διαφάνεια 23</vt:lpstr>
      <vt:lpstr>Διαφάνεια 24</vt:lpstr>
      <vt:lpstr>Διαφάνεια 25</vt:lpstr>
      <vt:lpstr>ΚΙΝΔΥΝΟΣ ΜΕΤΑΔΟΣΗΣ</vt:lpstr>
      <vt:lpstr>ΕΛΕΓΧΟΣ – ΑΝΤΙΜΕΤΩΠΙΣΗ Ι</vt:lpstr>
      <vt:lpstr>ΙΙ</vt:lpstr>
      <vt:lpstr>Διαφάνεια 29</vt:lpstr>
      <vt:lpstr>ΙΙΙ</vt:lpstr>
      <vt:lpstr>ΕΡΠΗΤΑΣ ΑΠΛΟΣ</vt:lpstr>
      <vt:lpstr>ΕΠΙΠΛΟΚΕΣ</vt:lpstr>
      <vt:lpstr>Διαφάνεια 33</vt:lpstr>
      <vt:lpstr>ΚΙΝΔΥΝΟΣ ΜΕΤΑΔΟΣΗΣ</vt:lpstr>
      <vt:lpstr>Διαφάνεια 35</vt:lpstr>
      <vt:lpstr>Διαφάνεια 36</vt:lpstr>
      <vt:lpstr>Διαφάνεια 37</vt:lpstr>
      <vt:lpstr>Διαφάνεια 38</vt:lpstr>
      <vt:lpstr>ΘΕΡΑΠΕΙΑ</vt:lpstr>
      <vt:lpstr>ΕΛΕΓΧΟΣ ΣΤΗ ΚΥΗΣΗ</vt:lpstr>
      <vt:lpstr>Καλο καλοκαιρι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ΚΥΗΣΗ ΚΑΙ ΛΟΙΜΩΞΕΙΣ-TORCH ΚΑΙ ΣΜΝ</dc:title>
  <dc:creator>user</dc:creator>
  <cp:lastModifiedBy>user</cp:lastModifiedBy>
  <cp:revision>121</cp:revision>
  <dcterms:created xsi:type="dcterms:W3CDTF">2019-03-12T11:49:22Z</dcterms:created>
  <dcterms:modified xsi:type="dcterms:W3CDTF">2019-05-29T10:11:05Z</dcterms:modified>
</cp:coreProperties>
</file>