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6" r:id="rId20"/>
    <p:sldId id="277" r:id="rId21"/>
    <p:sldId id="278" r:id="rId22"/>
    <p:sldId id="279" r:id="rId23"/>
    <p:sldId id="283" r:id="rId24"/>
    <p:sldId id="275" r:id="rId25"/>
    <p:sldId id="280" r:id="rId26"/>
    <p:sldId id="281" r:id="rId27"/>
    <p:sldId id="287" r:id="rId28"/>
    <p:sldId id="282"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91" autoAdjust="0"/>
    <p:restoredTop sz="94660"/>
  </p:normalViewPr>
  <p:slideViewPr>
    <p:cSldViewPr>
      <p:cViewPr>
        <p:scale>
          <a:sx n="130" d="100"/>
          <a:sy n="130" d="100"/>
        </p:scale>
        <p:origin x="564" y="4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C18B67-9162-46FE-A4BD-8C3C914DBF6B}" type="datetimeFigureOut">
              <a:rPr lang="el-GR" smtClean="0"/>
              <a:pPr/>
              <a:t>25/10/2017</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B38F94-CE3A-493B-86F8-8E47AE416367}" type="slidenum">
              <a:rPr lang="el-GR" smtClean="0"/>
              <a:pPr/>
              <a:t>‹#›</a:t>
            </a:fld>
            <a:endParaRPr lang="el-GR"/>
          </a:p>
        </p:txBody>
      </p:sp>
    </p:spTree>
    <p:extLst>
      <p:ext uri="{BB962C8B-B14F-4D97-AF65-F5344CB8AC3E}">
        <p14:creationId xmlns:p14="http://schemas.microsoft.com/office/powerpoint/2010/main" val="13793108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866BFA1-C22C-4B96-ADCF-E185DEA4A77B}" type="datetimeFigureOut">
              <a:rPr lang="el-GR" smtClean="0"/>
              <a:pPr/>
              <a:t>25/10/2017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6BFA1-C22C-4B96-ADCF-E185DEA4A77B}" type="datetimeFigureOut">
              <a:rPr lang="el-GR" smtClean="0"/>
              <a:pPr/>
              <a:t>25/10/2017</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7F7C0-76DC-4323-BDE1-291B560CD249}"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ΕΝΟΠΟΙΗΜΕΝΕΣ ΛΟΓΙΣΤΙΚΕΣ ΚΑΤΑΣΤΑΣΕΙΣ</a:t>
            </a:r>
            <a:endParaRPr lang="el-GR" dirty="0"/>
          </a:p>
        </p:txBody>
      </p:sp>
      <p:sp>
        <p:nvSpPr>
          <p:cNvPr id="3" name="2 - Υπότιτλος"/>
          <p:cNvSpPr>
            <a:spLocks noGrp="1"/>
          </p:cNvSpPr>
          <p:nvPr>
            <p:ph type="subTitle" idx="1"/>
          </p:nvPr>
        </p:nvSpPr>
        <p:spPr/>
        <p:txBody>
          <a:bodyPr/>
          <a:lstStyle/>
          <a:p>
            <a:r>
              <a:rPr lang="el-GR" dirty="0" smtClean="0"/>
              <a:t>Δρ. Νικόλαος Καρταλης</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ΕΝΟΠΟΙΗΜΕΝΟΣ</a:t>
            </a:r>
            <a:endParaRPr lang="el-GR" dirty="0"/>
          </a:p>
        </p:txBody>
      </p:sp>
      <p:sp>
        <p:nvSpPr>
          <p:cNvPr id="3" name="2 - Θέση περιεχομένου"/>
          <p:cNvSpPr>
            <a:spLocks noGrp="1"/>
          </p:cNvSpPr>
          <p:nvPr>
            <p:ph idx="1"/>
          </p:nvPr>
        </p:nvSpPr>
        <p:spPr/>
        <p:txBody>
          <a:bodyPr/>
          <a:lstStyle/>
          <a:p>
            <a:r>
              <a:rPr lang="el-GR" u="sng" dirty="0" smtClean="0"/>
              <a:t>ΕΝΕΡΓ           ΙΣΟΛΟΓΙΣΜΟΣ Α+Β   ΠΑΘΗΤΙΚΟ</a:t>
            </a:r>
          </a:p>
          <a:p>
            <a:r>
              <a:rPr lang="el-GR" dirty="0" smtClean="0"/>
              <a:t>ΠΑΓΙΑ      17000		Μ.Κ        18000</a:t>
            </a:r>
          </a:p>
          <a:p>
            <a:r>
              <a:rPr lang="el-GR" dirty="0" smtClean="0"/>
              <a:t>ΑΠΟΘ.      7000		ΔΙΑΦ.ΑΡ 4000</a:t>
            </a:r>
          </a:p>
          <a:p>
            <a:r>
              <a:rPr lang="el-GR" dirty="0" smtClean="0"/>
              <a:t>ΑΠΑΙΤ.       6000		ΥΠΟΧΡ.    </a:t>
            </a:r>
            <a:r>
              <a:rPr lang="el-GR" u="sng" dirty="0" smtClean="0"/>
              <a:t>12000	</a:t>
            </a:r>
          </a:p>
          <a:p>
            <a:r>
              <a:rPr lang="el-GR" dirty="0" smtClean="0"/>
              <a:t>ΧΡΗΜ Δ    </a:t>
            </a:r>
            <a:r>
              <a:rPr lang="el-GR" u="sng" dirty="0" smtClean="0"/>
              <a:t>4000</a:t>
            </a:r>
          </a:p>
          <a:p>
            <a:r>
              <a:rPr lang="el-GR" dirty="0" smtClean="0"/>
              <a:t>ΣΥΝΟΛΟ    34000		ΣΥΝΟΛΟ  34000</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3</a:t>
            </a:r>
            <a:r>
              <a:rPr lang="el-GR" baseline="30000" dirty="0" smtClean="0"/>
              <a:t>Ο</a:t>
            </a:r>
            <a:r>
              <a:rPr lang="el-GR" dirty="0" smtClean="0"/>
              <a:t> ΠΑΡΑΔΕΙΓΜΑ</a:t>
            </a:r>
            <a:endParaRPr lang="el-GR" dirty="0"/>
          </a:p>
        </p:txBody>
      </p:sp>
      <p:sp>
        <p:nvSpPr>
          <p:cNvPr id="3" name="2 - Θέση περιεχομένου"/>
          <p:cNvSpPr>
            <a:spLocks noGrp="1"/>
          </p:cNvSpPr>
          <p:nvPr>
            <p:ph idx="1"/>
          </p:nvPr>
        </p:nvSpPr>
        <p:spPr/>
        <p:txBody>
          <a:bodyPr/>
          <a:lstStyle/>
          <a:p>
            <a:r>
              <a:rPr lang="el-GR" u="sng" dirty="0" smtClean="0"/>
              <a:t>ΕΝΕΡ.          ΙΣΟΛΟΓΙΣΜΟΣ  Α       ΠΑΘΗΤΙΚΟ</a:t>
            </a:r>
          </a:p>
          <a:p>
            <a:r>
              <a:rPr lang="el-GR" dirty="0" smtClean="0"/>
              <a:t>ΠΑΓΙΑ   20000				Μ.Κ  22000</a:t>
            </a:r>
          </a:p>
          <a:p>
            <a:r>
              <a:rPr lang="el-GR" dirty="0" smtClean="0"/>
              <a:t>ΣΥΜ Β   6000				ΑΠΟΘ.3000</a:t>
            </a:r>
          </a:p>
          <a:p>
            <a:r>
              <a:rPr lang="el-GR" dirty="0" smtClean="0"/>
              <a:t>ΑΠΟΘ    8000				ΥΠΟΧ  </a:t>
            </a:r>
            <a:r>
              <a:rPr lang="el-GR" u="sng" dirty="0" smtClean="0"/>
              <a:t>15000</a:t>
            </a:r>
          </a:p>
          <a:p>
            <a:r>
              <a:rPr lang="el-GR" dirty="0" smtClean="0"/>
              <a:t>ΑΠΑΙΤ     4000</a:t>
            </a:r>
          </a:p>
          <a:p>
            <a:r>
              <a:rPr lang="el-GR" dirty="0" smtClean="0"/>
              <a:t>ΧΡΗΜ.Δ  </a:t>
            </a:r>
            <a:r>
              <a:rPr lang="el-GR" u="sng" dirty="0" smtClean="0"/>
              <a:t>2000	</a:t>
            </a:r>
          </a:p>
          <a:p>
            <a:r>
              <a:rPr lang="el-GR" dirty="0" smtClean="0"/>
              <a:t>ΣΥΝΟΛΟ  40000		  ΣΥΝΟΛΟ    40000</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             ΙΣΟΛΟΓΙΣΜΟΣ Β     ΠΑΘΗΤΙΚΟ</a:t>
            </a:r>
          </a:p>
          <a:p>
            <a:r>
              <a:rPr lang="el-GR" dirty="0" smtClean="0"/>
              <a:t>ΠΑΓΙΑ  6000			Μ.Κ     4000</a:t>
            </a:r>
          </a:p>
          <a:p>
            <a:r>
              <a:rPr lang="el-GR" dirty="0" smtClean="0"/>
              <a:t>ΑΠΟΘ. 2000			ΑΠΟΘ. 1000</a:t>
            </a:r>
          </a:p>
          <a:p>
            <a:r>
              <a:rPr lang="el-GR" dirty="0" smtClean="0"/>
              <a:t>ΑΠΑΙΤ  1000			ΥΠΟΧ.   </a:t>
            </a:r>
            <a:r>
              <a:rPr lang="el-GR" u="sng" dirty="0" smtClean="0"/>
              <a:t>6000</a:t>
            </a:r>
          </a:p>
          <a:p>
            <a:r>
              <a:rPr lang="el-GR" dirty="0" smtClean="0"/>
              <a:t>ΧΡΗΜ   </a:t>
            </a:r>
            <a:r>
              <a:rPr lang="el-GR" u="sng" dirty="0" smtClean="0"/>
              <a:t>2000</a:t>
            </a:r>
          </a:p>
          <a:p>
            <a:r>
              <a:rPr lang="el-GR" dirty="0" smtClean="0"/>
              <a:t>ΣΥΝΟΛΟ 11000		ΣΥΝΟΛΟ 11000</a:t>
            </a:r>
          </a:p>
          <a:p>
            <a:endParaRPr lang="el-GR" u="sn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Μ.Κ                            4000</a:t>
            </a:r>
          </a:p>
          <a:p>
            <a:r>
              <a:rPr lang="el-GR" dirty="0" smtClean="0"/>
              <a:t>ΑΠΟΘ                        </a:t>
            </a:r>
            <a:r>
              <a:rPr lang="el-GR" u="sng" dirty="0" smtClean="0"/>
              <a:t>1000</a:t>
            </a:r>
          </a:p>
          <a:p>
            <a:r>
              <a:rPr lang="el-GR" dirty="0" smtClean="0"/>
              <a:t>ΣΥΝΟΛΟ Κ.Θ             5000</a:t>
            </a:r>
          </a:p>
          <a:p>
            <a:r>
              <a:rPr lang="el-GR" dirty="0" smtClean="0"/>
              <a:t>ΣΥΜ Της Α ΣΤΗΝ Β    6000</a:t>
            </a:r>
          </a:p>
          <a:p>
            <a:r>
              <a:rPr lang="el-GR" dirty="0" smtClean="0"/>
              <a:t>ΔΙΑΦ ΕΝΟΠΟΙΗΣΕΩΣ 1000</a:t>
            </a:r>
          </a:p>
          <a:p>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       ΕΝΟΠ ΙΣΟΛΟΓΙΣΜΟΣ  Α+Β  ΠΑΘΗΤΙΚΟ </a:t>
            </a:r>
          </a:p>
          <a:p>
            <a:r>
              <a:rPr lang="el-GR" dirty="0" smtClean="0"/>
              <a:t>ΠΑΓΙΑ           26000			Μ.Κ  22000</a:t>
            </a:r>
          </a:p>
          <a:p>
            <a:r>
              <a:rPr lang="el-GR" dirty="0" smtClean="0"/>
              <a:t>ΔΙΑΦ.ΕΝ        1000			ΑΠΟΘ 3000</a:t>
            </a:r>
          </a:p>
          <a:p>
            <a:r>
              <a:rPr lang="el-GR" dirty="0" smtClean="0"/>
              <a:t>ΑΠΟΘ          10000			ΥΠΟΧ   </a:t>
            </a:r>
            <a:r>
              <a:rPr lang="el-GR" u="sng" dirty="0" smtClean="0"/>
              <a:t>21000</a:t>
            </a:r>
          </a:p>
          <a:p>
            <a:r>
              <a:rPr lang="el-GR" dirty="0" smtClean="0"/>
              <a:t>ΑΠΑΙΤ            5000</a:t>
            </a:r>
          </a:p>
          <a:p>
            <a:r>
              <a:rPr lang="el-GR" dirty="0" smtClean="0"/>
              <a:t>ΧΡΗΜ ΔΙΑΘ </a:t>
            </a:r>
            <a:r>
              <a:rPr lang="el-GR" u="sng" dirty="0" smtClean="0"/>
              <a:t>4000</a:t>
            </a:r>
          </a:p>
          <a:p>
            <a:r>
              <a:rPr lang="el-GR" dirty="0" smtClean="0"/>
              <a:t>ΣΥΝΟΛΟ        46000			ΣΥΝΟΛΟ 46000</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ΟΛΙΚΗ ΕΝΟΠΟΙΗΣΗ</a:t>
            </a:r>
            <a:endParaRPr lang="el-GR" dirty="0"/>
          </a:p>
        </p:txBody>
      </p:sp>
      <p:sp>
        <p:nvSpPr>
          <p:cNvPr id="3" name="2 - Θέση περιεχομένου"/>
          <p:cNvSpPr>
            <a:spLocks noGrp="1"/>
          </p:cNvSpPr>
          <p:nvPr>
            <p:ph idx="1"/>
          </p:nvPr>
        </p:nvSpPr>
        <p:spPr/>
        <p:txBody>
          <a:bodyPr/>
          <a:lstStyle/>
          <a:p>
            <a:r>
              <a:rPr lang="el-GR" dirty="0" smtClean="0"/>
              <a:t>1</a:t>
            </a:r>
            <a:r>
              <a:rPr lang="el-GR" baseline="30000" dirty="0" smtClean="0"/>
              <a:t>Η</a:t>
            </a:r>
            <a:r>
              <a:rPr lang="el-GR" dirty="0" smtClean="0"/>
              <a:t> .Η ΣΥΜΜΕΤΟΧΗ ΕΜΦΑΝΙΖΕΤΑΙ ΜΕ ΤΟ ΠΟΣΟ ΤΗΣ ΚΑΘΑΡΗΣ ΘΕΣΗΣ ΤΗΣ ΕΛΕΓΧΟΜΕΝΗΣ ΣΤΟ ΟΠΟΙΟ ΑΝΤΙΣΤΟΙΧΕΙ. ΕΆΝ ΤΟ ΠΟΣΟΣΤΟ ΑΥΤΌ ΔΙΑΦΕΡΕΙ ΑΠΌ ΤΗΝ ΑΞΙΑ ΣΤΗΝ ΟΠΟΙΑ ΕΧΕΙ ΑΠΟΤΙΜΗΘΕΙ Η ΣΥΜΜΕΤΟΧΗ ΣΤΟΝ ΙΣΟΛΟΓΙΣΜΟ ΤΗΣ  ΕΛΕΓΧΟΥΣΑΣ Η ΔΙΑΦΟΡΑ ΕΜΦΑΝΙΖΕΤΑΙ ΩΣ ΔΙΑΦΟΡΑ ΕΝΟΠΟΙΗΣΕΩΣ   </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2</a:t>
            </a:r>
            <a:r>
              <a:rPr lang="el-GR" baseline="30000" dirty="0" smtClean="0"/>
              <a:t>Η</a:t>
            </a:r>
            <a:r>
              <a:rPr lang="el-GR" dirty="0" smtClean="0"/>
              <a:t> . ΤΑ ΟΜΟΕΙΔΗ ΚΟΝΔΥΛΙΑ ΤΩΝ ΠΡΟΣ ΕΝΟΠΟΙΗΣΗ ΙΣΟΛΟΓΙΣΜΩΝ ΣΥΝΑΘΡΟΙΖΟΝΤΑΙ ΣΤΟ ΑΚΕΡΑΙΟ.</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3</a:t>
            </a:r>
            <a:r>
              <a:rPr lang="el-GR" baseline="30000" dirty="0" smtClean="0"/>
              <a:t>Η</a:t>
            </a:r>
            <a:r>
              <a:rPr lang="el-GR" dirty="0" smtClean="0"/>
              <a:t>.ΤΟ ΤΜΗΜΑ ΤΗΣ ΚΑΘΑΡΗΣ ΘΕΣΗΣ ΤΗΣ ΕΛΕΓΧΟΜΕΝΗΣ ΕΤΑΙΡΕΙΑΣ ΤΟ ΟΠΟΙΟ ΔΕΝ ΚΑΛΥΠΤΕΤΑΙ ΑΠΌ ΤΗΝ ΣΥΜΜΕΤΟΧΗ ΕΜΦΑΝΙΖΕΤΑΙ ΣΤΟ ΕΝΟΠΟΙΗΜΕΝΟ ΙΣΟΛΟΓΙΣΜΟ ΩΣ «ΔΙΚΑΙΩΜΑΤΑ ΜΕΙΟΨΗΦΙΑΣ ΚΑΙ ΕΚΦΡΑΖΕΙ ΤΗΝ ΣΥΜΜΕΤΟΧΗ ΤΩΝ ΕΚΤΟΣ ΤΟΥ ΟΜΙΛΟΥ ΜΕΤΟΧΩΝ ΣΤΑ ΚΕΦΑΛΑΙ</a:t>
            </a:r>
            <a:r>
              <a:rPr lang="en-US" dirty="0" smtClean="0"/>
              <a:t>A</a:t>
            </a:r>
            <a:r>
              <a:rPr lang="el-GR" dirty="0" smtClean="0"/>
              <a:t> Της ΕΛΕΓΧΟΜΕΝΗΣ. ΤΟ ΚΟΝΔΥΛΙ ΑΥΤΌ ΠΕΡΙΛΑΜΒΑΝΕΤΑΙ ΣΤΗΝ ΚΑΤΗΓΟΡΙΑ ΤΩΝ ΙΔΙΩΝ ΚΕΦΑΛ</a:t>
            </a:r>
            <a:r>
              <a:rPr lang="en-US" dirty="0" smtClean="0"/>
              <a:t>A</a:t>
            </a:r>
            <a:r>
              <a:rPr lang="el-GR" dirty="0" smtClean="0"/>
              <a:t>ΙΩΝ ΤΟΥ ΕΝΟΠΟΙΗΜΕΝΟΥ ΙΣΟΛΟΓΙΣΜΟΥ </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4</a:t>
            </a:r>
            <a:r>
              <a:rPr lang="el-GR" baseline="30000" dirty="0" smtClean="0"/>
              <a:t>Ο</a:t>
            </a:r>
            <a:r>
              <a:rPr lang="el-GR" dirty="0" smtClean="0"/>
              <a:t> .ΠΑΡΑΔΕΙΓΜΑ</a:t>
            </a:r>
            <a:endParaRPr lang="el-GR" dirty="0"/>
          </a:p>
        </p:txBody>
      </p:sp>
      <p:sp>
        <p:nvSpPr>
          <p:cNvPr id="3" name="2 - Θέση περιεχομένου"/>
          <p:cNvSpPr>
            <a:spLocks noGrp="1"/>
          </p:cNvSpPr>
          <p:nvPr>
            <p:ph idx="1"/>
          </p:nvPr>
        </p:nvSpPr>
        <p:spPr/>
        <p:txBody>
          <a:bodyPr/>
          <a:lstStyle/>
          <a:p>
            <a:r>
              <a:rPr lang="el-GR" dirty="0" smtClean="0"/>
              <a:t>Η ΕΤΑΙΡΕΙΑ Α ΜΕΤΕΧΕΙ ΣΤΟ Μ.Κ Της Β ΣΕ ΠΟΣΟΣΤΟ 60% . ΟΙ  ΙΣΟΛΟΓΙΣΜΟΙ ΕΊΝΑΙ ΟΙ ΠΑΡΑΚΑΤΩ</a:t>
            </a:r>
          </a:p>
          <a:p>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u="sng" dirty="0" smtClean="0"/>
              <a:t>ΕΝΕΡ.         ΙΣΟΛΟΓΙΣΜΟΣ Α      ΠΑΘΗΤΙΚΟ </a:t>
            </a:r>
          </a:p>
          <a:p>
            <a:r>
              <a:rPr lang="el-GR" dirty="0" smtClean="0"/>
              <a:t>ΠΑΓΙΑ  22000			Μ.Κ         20000</a:t>
            </a:r>
          </a:p>
          <a:p>
            <a:r>
              <a:rPr lang="el-GR" dirty="0" smtClean="0"/>
              <a:t>ΣΥΜ Β  6000			ΔΙΑΦ.ΑΡ  2000</a:t>
            </a:r>
          </a:p>
          <a:p>
            <a:r>
              <a:rPr lang="el-GR" dirty="0" smtClean="0"/>
              <a:t>ΑΠΟΘ.  6000			ΑΠΟΘ.      3000</a:t>
            </a:r>
          </a:p>
          <a:p>
            <a:r>
              <a:rPr lang="el-GR" dirty="0" smtClean="0"/>
              <a:t>ΑΠΑΙΤ.   4000			ΥΠΟΧ.       </a:t>
            </a:r>
            <a:r>
              <a:rPr lang="el-GR" u="sng" dirty="0" smtClean="0"/>
              <a:t>15000</a:t>
            </a:r>
          </a:p>
          <a:p>
            <a:r>
              <a:rPr lang="el-GR" dirty="0" smtClean="0"/>
              <a:t>ΧΡΗΜ    </a:t>
            </a:r>
            <a:r>
              <a:rPr lang="el-GR" u="sng" dirty="0" smtClean="0"/>
              <a:t>2000</a:t>
            </a:r>
          </a:p>
          <a:p>
            <a:r>
              <a:rPr lang="el-GR" dirty="0" smtClean="0"/>
              <a:t>ΣΥΝΟΛΟ 40000		ΣΥΝΟΛΟ  40000</a:t>
            </a:r>
          </a:p>
          <a:p>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Παραδειγμα</a:t>
            </a:r>
            <a:endParaRPr lang="el-GR" dirty="0"/>
          </a:p>
        </p:txBody>
      </p:sp>
      <p:sp>
        <p:nvSpPr>
          <p:cNvPr id="3" name="2 - Θέση περιεχομένου"/>
          <p:cNvSpPr>
            <a:spLocks noGrp="1"/>
          </p:cNvSpPr>
          <p:nvPr>
            <p:ph idx="1"/>
          </p:nvPr>
        </p:nvSpPr>
        <p:spPr/>
        <p:txBody>
          <a:bodyPr/>
          <a:lstStyle/>
          <a:p>
            <a:r>
              <a:rPr lang="el-GR" dirty="0" smtClean="0"/>
              <a:t>Εστω η </a:t>
            </a:r>
            <a:r>
              <a:rPr lang="el-GR" dirty="0" err="1" smtClean="0"/>
              <a:t>εταιρεια</a:t>
            </a:r>
            <a:r>
              <a:rPr lang="el-GR" dirty="0" smtClean="0"/>
              <a:t> Α </a:t>
            </a:r>
            <a:r>
              <a:rPr lang="el-GR" dirty="0" err="1" smtClean="0"/>
              <a:t>ιδρυσε</a:t>
            </a:r>
            <a:r>
              <a:rPr lang="el-GR" dirty="0" smtClean="0"/>
              <a:t> την </a:t>
            </a:r>
            <a:r>
              <a:rPr lang="el-GR" dirty="0" err="1" smtClean="0"/>
              <a:t>εταιρια</a:t>
            </a:r>
            <a:r>
              <a:rPr lang="el-GR" dirty="0" smtClean="0"/>
              <a:t> Β με συμμετοχή 100%. Την 31.12  θα πρέπει να συντάξουν ισολογισμούς όπως παρακάτω</a:t>
            </a: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             ΙΣΟΛΟΓΙΣΜΟΣ Β           ΠΑΘΗΤΙΚΟ</a:t>
            </a:r>
          </a:p>
          <a:p>
            <a:r>
              <a:rPr lang="el-GR" dirty="0" smtClean="0"/>
              <a:t>ΠΑΓΙΑ     8000			Μ.Κ          8000</a:t>
            </a:r>
          </a:p>
          <a:p>
            <a:r>
              <a:rPr lang="el-GR" dirty="0" smtClean="0"/>
              <a:t>ΑΠΟΘ.   4000			ΔΙΑΦ.ΑΡ  2000</a:t>
            </a:r>
          </a:p>
          <a:p>
            <a:r>
              <a:rPr lang="el-GR" dirty="0" smtClean="0"/>
              <a:t>ΑΠΑΙΤ     3000			ΑΠΟΘ.      2000</a:t>
            </a:r>
          </a:p>
          <a:p>
            <a:r>
              <a:rPr lang="el-GR" dirty="0" smtClean="0"/>
              <a:t>ΧΡ.ΔΙΑΘ  </a:t>
            </a:r>
            <a:r>
              <a:rPr lang="el-GR" u="sng" dirty="0" smtClean="0"/>
              <a:t>1000</a:t>
            </a:r>
            <a:r>
              <a:rPr lang="el-GR" dirty="0" smtClean="0"/>
              <a:t>			ΥΠΟΧ.        </a:t>
            </a:r>
            <a:r>
              <a:rPr lang="el-GR" u="sng" dirty="0" smtClean="0"/>
              <a:t>4000	</a:t>
            </a:r>
          </a:p>
          <a:p>
            <a:r>
              <a:rPr lang="el-GR" dirty="0" smtClean="0"/>
              <a:t>ΣΥΝΟΛΟ 16000		ΣΥΝΟΛΟ   16000  </a:t>
            </a: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ΚΑΘΑΡΗ ΘΕΣΗ        			12000</a:t>
            </a:r>
          </a:p>
          <a:p>
            <a:r>
              <a:rPr lang="el-GR" dirty="0" smtClean="0"/>
              <a:t>ΑΝΑΛΟΓΙΑ ΣΥΜ.</a:t>
            </a:r>
          </a:p>
          <a:p>
            <a:pPr>
              <a:buNone/>
            </a:pPr>
            <a:r>
              <a:rPr lang="el-GR" dirty="0" smtClean="0"/>
              <a:t>   Α ΣΤΗΝ Κ.Θ ΣΤΗΝ Β 			7200</a:t>
            </a:r>
          </a:p>
          <a:p>
            <a:pPr>
              <a:buNone/>
            </a:pPr>
            <a:r>
              <a:rPr lang="el-GR" dirty="0" smtClean="0"/>
              <a:t>12000 Χ60%</a:t>
            </a:r>
          </a:p>
          <a:p>
            <a:pPr>
              <a:buNone/>
            </a:pPr>
            <a:r>
              <a:rPr lang="el-GR" dirty="0" smtClean="0"/>
              <a:t>ΔΙΚΑΙΩΜΑΤΑ ΜΕΙΟΨ.  		            </a:t>
            </a:r>
            <a:r>
              <a:rPr lang="el-GR" u="sng" dirty="0" smtClean="0"/>
              <a:t>4800</a:t>
            </a:r>
          </a:p>
          <a:p>
            <a:r>
              <a:rPr lang="el-GR" dirty="0" smtClean="0"/>
              <a:t>ΣΥΝΟΛΟ                      		            12000</a:t>
            </a:r>
          </a:p>
          <a:p>
            <a:r>
              <a:rPr lang="el-GR" dirty="0" smtClean="0"/>
              <a:t>ΑΝΑΛΟΓΙΑ ΣΥΜ. ΤΗΣ Α ΣΤΗΝ Β        7200 </a:t>
            </a:r>
          </a:p>
          <a:p>
            <a:r>
              <a:rPr lang="el-GR" dirty="0" smtClean="0"/>
              <a:t>ΑΠΟΤΙΜΗΣΗ ΣΥΜ. ΣΤΟΝ ΙΣΟΛ. Β     </a:t>
            </a:r>
            <a:r>
              <a:rPr lang="el-GR" u="sng" dirty="0" smtClean="0"/>
              <a:t>6000</a:t>
            </a:r>
          </a:p>
          <a:p>
            <a:r>
              <a:rPr lang="el-GR" dirty="0" smtClean="0"/>
              <a:t>ΔΙΑΦΟΡΑ ΕΝΟΠΟΙΗΣΕΩΣ                  1200</a:t>
            </a: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u="sng" dirty="0" smtClean="0"/>
              <a:t>ΕΝΕΡ      ΕΝΟΠ. ΙΣΟΛΟΓΙΣΜΟΣ Α+Β  ΠΑΘΗΤΙΚΟ</a:t>
            </a:r>
          </a:p>
          <a:p>
            <a:r>
              <a:rPr lang="el-GR" dirty="0" smtClean="0"/>
              <a:t>ΠΑΓΙΑ 30000			Μ.Κ        20000</a:t>
            </a:r>
          </a:p>
          <a:p>
            <a:r>
              <a:rPr lang="el-GR" dirty="0" smtClean="0"/>
              <a:t>ΑΠΟΘ. 10000			ΔΙΑΦ.ΕΚΔ 2000</a:t>
            </a:r>
          </a:p>
          <a:p>
            <a:r>
              <a:rPr lang="el-GR" dirty="0" smtClean="0"/>
              <a:t>ΑΠΑΙΤ   7000			ΑΠΟΘ.     3000</a:t>
            </a:r>
          </a:p>
          <a:p>
            <a:r>
              <a:rPr lang="el-GR" dirty="0" smtClean="0"/>
              <a:t>ΧΡ.ΔΙΑΘ </a:t>
            </a:r>
            <a:r>
              <a:rPr lang="el-GR" u="sng" dirty="0" smtClean="0"/>
              <a:t>3000</a:t>
            </a:r>
            <a:r>
              <a:rPr lang="el-GR" dirty="0" smtClean="0"/>
              <a:t>			ΔΙΚ.ΜΕΙΟΨ 4800</a:t>
            </a:r>
          </a:p>
          <a:p>
            <a:r>
              <a:rPr lang="el-GR" dirty="0" smtClean="0"/>
              <a:t>ΣΥΝΟΛΟ 50000		ΔΙΑΦ.ΕΝ.     1200</a:t>
            </a:r>
          </a:p>
          <a:p>
            <a:pPr lvl="8">
              <a:buNone/>
            </a:pPr>
            <a:r>
              <a:rPr lang="el-GR" sz="3200" dirty="0" smtClean="0"/>
              <a:t>         ΥΠΟΧΡ       </a:t>
            </a:r>
            <a:r>
              <a:rPr lang="el-GR" sz="3200" u="sng" dirty="0" smtClean="0"/>
              <a:t>19000</a:t>
            </a:r>
          </a:p>
          <a:p>
            <a:pPr lvl="8">
              <a:buNone/>
            </a:pPr>
            <a:r>
              <a:rPr lang="el-GR" sz="3200" dirty="0"/>
              <a:t> </a:t>
            </a:r>
            <a:r>
              <a:rPr lang="el-GR" sz="3200" dirty="0" smtClean="0"/>
              <a:t>         ΣΥΝΟΛΟ   50000</a:t>
            </a:r>
            <a:endParaRPr lang="el-GR" sz="3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ΚΑΤΆ ΠΟΣΟΣΤΟ Η ΑΝΑΛΟΓΙΚΗ ΕΝΟΠΟΙΗΣΗ</a:t>
            </a:r>
            <a:endParaRPr lang="el-GR" dirty="0"/>
          </a:p>
        </p:txBody>
      </p:sp>
      <p:sp>
        <p:nvSpPr>
          <p:cNvPr id="3" name="2 - Θέση περιεχομένου"/>
          <p:cNvSpPr>
            <a:spLocks noGrp="1"/>
          </p:cNvSpPr>
          <p:nvPr>
            <p:ph idx="1"/>
          </p:nvPr>
        </p:nvSpPr>
        <p:spPr/>
        <p:txBody>
          <a:bodyPr/>
          <a:lstStyle/>
          <a:p>
            <a:r>
              <a:rPr lang="el-GR" dirty="0" smtClean="0"/>
              <a:t>ΕΦΑΡΜΟΖΕΤΑΙ ΌΤΑΝ:</a:t>
            </a:r>
          </a:p>
          <a:p>
            <a:r>
              <a:rPr lang="el-GR" dirty="0" smtClean="0"/>
              <a:t>1</a:t>
            </a:r>
            <a:r>
              <a:rPr lang="el-GR" baseline="30000" dirty="0" smtClean="0"/>
              <a:t>Ο</a:t>
            </a:r>
            <a:r>
              <a:rPr lang="el-GR" dirty="0" smtClean="0"/>
              <a:t> Η ΣΥΜΜΕΤΟΧΗ ΣΥΜΨΗ</a:t>
            </a:r>
            <a:r>
              <a:rPr lang="el-GR" dirty="0"/>
              <a:t>Φ</a:t>
            </a:r>
            <a:r>
              <a:rPr lang="el-GR" dirty="0" smtClean="0"/>
              <a:t>ΙΖΕΤΑΙ ΜΕ ΤΟ ΠΟΣΟΣΤΟ Της Κ.Θ Της ΕΛΕΓΧΟΜΕΝΗΣ ΤΟ ΟΠΟΙΟ ΑΝΤΙΠΡΟΣΩΠΕΥΕΙ ΌΠΩΣ ΚΑΙ ΚΑΤΆ ΤΗΝ ΠΡΟΗΓΟΥΜΕΝΗ ΜΕΘΟΔΟ</a:t>
            </a:r>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2</a:t>
            </a:r>
            <a:r>
              <a:rPr lang="el-GR" baseline="30000" dirty="0" smtClean="0"/>
              <a:t>Ο.</a:t>
            </a:r>
            <a:r>
              <a:rPr lang="el-GR" dirty="0" smtClean="0"/>
              <a:t> ΤΑ ΚΟΝΔΥΛΙΑ ΤΟΥ ΠΡΟΣ ΕΝΟΠΟΙΗΣΗ ΙΣΟΛΟΓΙΣΜΟΥ Της ΕΛΕΓΧΟΜΕΝΗΣ ΔΕΝ ΣΥΝΑΘΡΟΙΖΟΝΤΑΙ ΣΤΟ ΑΚΕΡΑΙΟ ΜΕ ΤΑ ΑΝΤΙΣΤΟΙΧΑ ΚΟΝΔΥΛΙΑ ΤΟΥ ΙΣΟΛΟΓΙΣΜΟΥ Της ΕΛΕΓΧΟΥΣΑΣ ΑΛΛΑ ΛΑΜΒΑΝΕΤΑΙ ΓΙΑ ΤΟ ΚΑΘΕΝΑ ΤΟΥΣ ΠΟΣΟΣΤΟ ΙΣΟ προς ΤΟ ΠΟΣΟΣΤΟ ΣΥΜΜΕΤΟΧΗΣ Της ΕΛΕΓΧΟΥΣΑΣ ΑΛΛΑ ΛΑΜΒΑΝΕΤΑΙ ΓΙΑ ΤΟ ΚΑΘΕΝΑ ΤΟΥΣ ΠΟΣΟΣΤΟ ΙΣΟ ΠΡΟΣ ΤΟ ΠΟΣΟΣΤΟ ΣΥΜΜΕΤΟΧΗΣ Της ΕΛΕΓΧΟΥΣΑΣ. ΤΟ ΑΛΓΕΒΡΙΚΟ ΑΘΡΟΙΣΜΑ ΤΩΝ ΠΟΣΟΣΤΩΝ ΑΥΤΩΝ ΠΡΕΠΕΙ ΝΑ ΙΣΟΥΤΑΙ ΠΡΟΣ ΤΗΝ ΑΝΑΛΟΓΙΑ ΣΥΜΜΕΤΟΧΗΣ Της ΕΛΕΓΧΟΥΣΑΣ ΣΤΗΝ Κ.Θ Της ΕΛΕΓΧΟΜΕΝΗΣ </a:t>
            </a:r>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3</a:t>
            </a:r>
            <a:r>
              <a:rPr lang="el-GR" baseline="30000" dirty="0" smtClean="0"/>
              <a:t>Ο</a:t>
            </a:r>
            <a:r>
              <a:rPr lang="el-GR" dirty="0" smtClean="0"/>
              <a:t> ΔΕΝ ΕΜΦΑΝΙΖΟΝΤΑΙ ΤΑ ΔΙΚΑΙΩΜΑΤΑ ΜΕΙΟΨΗΦΙΑΣ</a:t>
            </a: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5</a:t>
            </a:r>
            <a:r>
              <a:rPr lang="el-GR" baseline="30000" dirty="0" smtClean="0"/>
              <a:t>Ο</a:t>
            </a:r>
            <a:r>
              <a:rPr lang="el-GR" dirty="0" smtClean="0"/>
              <a:t> ΠΑΡΑΔΕΙΓΜΑ</a:t>
            </a:r>
            <a:endParaRPr lang="el-GR" dirty="0"/>
          </a:p>
        </p:txBody>
      </p:sp>
      <p:sp>
        <p:nvSpPr>
          <p:cNvPr id="3" name="2 - Θέση περιεχομένου"/>
          <p:cNvSpPr>
            <a:spLocks noGrp="1"/>
          </p:cNvSpPr>
          <p:nvPr>
            <p:ph idx="1"/>
          </p:nvPr>
        </p:nvSpPr>
        <p:spPr/>
        <p:txBody>
          <a:bodyPr/>
          <a:lstStyle/>
          <a:p>
            <a:r>
              <a:rPr lang="el-GR" dirty="0" smtClean="0"/>
              <a:t>ΠΑΙΡΝΟΝΤΑΣ ΤΑ ΔΕΔΟΜΕΝΑ  ΤΟΥ ΠΡΟΗΓΟΥΜΕΝΟΥ   ΠΑΡΑΔΕΙΓΜΑΤΟΣ ΕΧΟΥΜΕ:</a:t>
            </a:r>
          </a:p>
          <a:p>
            <a:r>
              <a:rPr lang="el-GR" dirty="0" smtClean="0"/>
              <a:t>ΕΝΕΡΓΗΤΙΚΟ</a:t>
            </a:r>
          </a:p>
          <a:p>
            <a:r>
              <a:rPr lang="el-GR" dirty="0" smtClean="0"/>
              <a:t>ΠΑΓΙΟ   8000Χ60%=    4800</a:t>
            </a:r>
          </a:p>
          <a:p>
            <a:r>
              <a:rPr lang="el-GR" dirty="0" smtClean="0"/>
              <a:t>ΑΠΟΘ    4000 Χ60% =  2400</a:t>
            </a:r>
          </a:p>
          <a:p>
            <a:r>
              <a:rPr lang="el-GR" dirty="0" smtClean="0"/>
              <a:t>ΑΠΑΙΤ.    3000 Χ 60% = 1800</a:t>
            </a:r>
          </a:p>
          <a:p>
            <a:r>
              <a:rPr lang="el-GR" dirty="0" smtClean="0"/>
              <a:t>ΧΡΗΜ.ΔΙΑΘ 1000 Χ 60%= </a:t>
            </a:r>
            <a:r>
              <a:rPr lang="el-GR" u="sng" dirty="0" smtClean="0"/>
              <a:t>600</a:t>
            </a:r>
          </a:p>
          <a:p>
            <a:pPr lvl="8"/>
            <a:r>
              <a:rPr lang="el-GR" dirty="0" smtClean="0"/>
              <a:t>             9600</a:t>
            </a:r>
          </a:p>
          <a:p>
            <a:endParaRPr lang="el-GR" dirty="0" smtClean="0"/>
          </a:p>
          <a:p>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ΠΑΘΗΤΙΚΟ</a:t>
            </a:r>
          </a:p>
          <a:p>
            <a:r>
              <a:rPr lang="el-GR" dirty="0" smtClean="0"/>
              <a:t>ΥΠΟΧΡΕΩΣΕΙΣ   4000 Χ 60% = </a:t>
            </a:r>
            <a:r>
              <a:rPr lang="el-GR" u="sng" dirty="0" smtClean="0"/>
              <a:t>2400</a:t>
            </a:r>
          </a:p>
          <a:p>
            <a:r>
              <a:rPr lang="el-GR" dirty="0" smtClean="0"/>
              <a:t>ΑΝΑΛΟΓΙΑ ΤΗΑ Α ΣΤΗΝ Β   =   7200</a:t>
            </a:r>
            <a:endParaRPr lang="el-GR" dirty="0"/>
          </a:p>
          <a:p>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ΕΝΟΠΟΙΗΜΕΝΟΣ ΙΣΟΛΟΓΙΣΜΟΣ Α+Β</a:t>
            </a:r>
            <a:endParaRPr lang="el-GR" dirty="0"/>
          </a:p>
        </p:txBody>
      </p:sp>
      <p:sp>
        <p:nvSpPr>
          <p:cNvPr id="3" name="2 - Θέση περιεχομένου"/>
          <p:cNvSpPr>
            <a:spLocks noGrp="1"/>
          </p:cNvSpPr>
          <p:nvPr>
            <p:ph idx="1"/>
          </p:nvPr>
        </p:nvSpPr>
        <p:spPr/>
        <p:txBody>
          <a:bodyPr/>
          <a:lstStyle/>
          <a:p>
            <a:r>
              <a:rPr lang="el-GR" u="sng" dirty="0" smtClean="0"/>
              <a:t>ΕΝΕΡΓΗΤΙΚΟ        ΕΝ.ΙΣΟΛΟΓΙΣΜΟΣ  ΠΑΘΗΤΙΚΟ  </a:t>
            </a:r>
          </a:p>
          <a:p>
            <a:r>
              <a:rPr lang="el-GR" dirty="0" smtClean="0"/>
              <a:t>ΠΑΓΙΑ       26800			Μ.Κ 20000</a:t>
            </a:r>
          </a:p>
          <a:p>
            <a:r>
              <a:rPr lang="el-GR" dirty="0" smtClean="0"/>
              <a:t>ΑΠΟΘ        8400			ΔΙΑΦ.ΕΚΔ 2000</a:t>
            </a:r>
          </a:p>
          <a:p>
            <a:r>
              <a:rPr lang="el-GR" dirty="0" smtClean="0"/>
              <a:t>ΑΠΑΙΤ.        5800			ΑΠΟΘ      3000</a:t>
            </a:r>
          </a:p>
          <a:p>
            <a:r>
              <a:rPr lang="el-GR" dirty="0" smtClean="0"/>
              <a:t>ΧΡΗΜ.ΔΙΑ </a:t>
            </a:r>
            <a:r>
              <a:rPr lang="el-GR" u="sng" dirty="0" smtClean="0"/>
              <a:t>2600</a:t>
            </a:r>
            <a:r>
              <a:rPr lang="el-GR" dirty="0" smtClean="0"/>
              <a:t>			ΔΙΑΦ.ΕΝ  1200</a:t>
            </a:r>
          </a:p>
          <a:p>
            <a:r>
              <a:rPr lang="el-GR" dirty="0" smtClean="0"/>
              <a:t>ΣΥΝΟΛΟ    43600		      ΥΠΟΧ          </a:t>
            </a:r>
            <a:r>
              <a:rPr lang="el-GR" u="sng" dirty="0" smtClean="0"/>
              <a:t>17400</a:t>
            </a:r>
            <a:r>
              <a:rPr lang="el-GR" smtClean="0"/>
              <a:t>				       ΣΥΝΟΛΟ             43600	</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a:bodyPr>
          <a:lstStyle/>
          <a:p>
            <a:r>
              <a:rPr lang="el-GR" sz="2400" u="sng" dirty="0" smtClean="0"/>
              <a:t>ΕΝΕΡΓ                 ΙΣΟΛΟΓΙΣΜΟΣ  </a:t>
            </a:r>
            <a:r>
              <a:rPr lang="el-GR" sz="2400" u="sng" dirty="0"/>
              <a:t>Α</a:t>
            </a:r>
            <a:r>
              <a:rPr lang="el-GR" sz="2400" u="sng" dirty="0" smtClean="0"/>
              <a:t>     ΠΑΘΗΤΙΚΟ</a:t>
            </a:r>
          </a:p>
          <a:p>
            <a:r>
              <a:rPr lang="el-GR" sz="2400" dirty="0" smtClean="0"/>
              <a:t>ΠΑΓΙΑ      10000			Μ.Κ     1500</a:t>
            </a:r>
            <a:r>
              <a:rPr lang="en-US" sz="2400" dirty="0" smtClean="0"/>
              <a:t>0</a:t>
            </a:r>
            <a:endParaRPr lang="el-GR" sz="2400" dirty="0" smtClean="0"/>
          </a:p>
          <a:p>
            <a:r>
              <a:rPr lang="el-GR" sz="2400" dirty="0" err="1" smtClean="0"/>
              <a:t>Συμμ</a:t>
            </a:r>
            <a:r>
              <a:rPr lang="el-GR" sz="2400" dirty="0" smtClean="0"/>
              <a:t> </a:t>
            </a:r>
            <a:r>
              <a:rPr lang="en-US" sz="2400" dirty="0" smtClean="0"/>
              <a:t>B</a:t>
            </a:r>
            <a:r>
              <a:rPr lang="el-GR" sz="2400" dirty="0" smtClean="0"/>
              <a:t>     5000			ΥΠΟΧ   </a:t>
            </a:r>
            <a:r>
              <a:rPr lang="el-GR" sz="2400" u="sng" dirty="0" smtClean="0"/>
              <a:t>13000</a:t>
            </a:r>
          </a:p>
          <a:p>
            <a:r>
              <a:rPr lang="el-GR" sz="2400" dirty="0" smtClean="0"/>
              <a:t>ΑΠΑΙΤ       4000</a:t>
            </a:r>
          </a:p>
          <a:p>
            <a:r>
              <a:rPr lang="el-GR" sz="2400" dirty="0" smtClean="0"/>
              <a:t>ΑΠΟΘ       6000</a:t>
            </a:r>
          </a:p>
          <a:p>
            <a:r>
              <a:rPr lang="el-GR" sz="2400" dirty="0" smtClean="0"/>
              <a:t>ΧΡΗΜ.Δ    </a:t>
            </a:r>
            <a:r>
              <a:rPr lang="el-GR" sz="2400" u="sng" dirty="0" smtClean="0"/>
              <a:t>3000</a:t>
            </a:r>
          </a:p>
          <a:p>
            <a:r>
              <a:rPr lang="el-GR" sz="2400" dirty="0" smtClean="0"/>
              <a:t>ΣΥΝΟΛΟ   28000			ΣΥΝΟΛΟ 28000</a:t>
            </a:r>
            <a:endParaRPr lang="el-G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r>
              <a:rPr lang="el-GR" u="sng" dirty="0" smtClean="0"/>
              <a:t>ΕΝΕΡΓ             ΙΣΟΛΟΓΙΣΜΟΣ Β         ΠΑΘΗΤΙΚΟ</a:t>
            </a:r>
          </a:p>
          <a:p>
            <a:r>
              <a:rPr lang="el-GR" dirty="0" smtClean="0"/>
              <a:t>ΠΑΓΙΑ   4000</a:t>
            </a:r>
          </a:p>
          <a:p>
            <a:r>
              <a:rPr lang="el-GR" dirty="0" smtClean="0"/>
              <a:t>ΑΠΟΘ   3000				Μ.Κ     5000</a:t>
            </a:r>
            <a:r>
              <a:rPr lang="en-US" dirty="0" smtClean="0"/>
              <a:t>                		</a:t>
            </a:r>
            <a:r>
              <a:rPr lang="el-GR" dirty="0" smtClean="0"/>
              <a:t>			          ΥΠΟΧ  </a:t>
            </a:r>
            <a:r>
              <a:rPr lang="el-GR" u="sng" dirty="0" smtClean="0"/>
              <a:t>7000</a:t>
            </a:r>
          </a:p>
          <a:p>
            <a:r>
              <a:rPr lang="el-GR" dirty="0" smtClean="0"/>
              <a:t>ΑΠΑΙΤ    3000</a:t>
            </a:r>
          </a:p>
          <a:p>
            <a:r>
              <a:rPr lang="el-GR" dirty="0" smtClean="0"/>
              <a:t>ΔΙΑΘ.     2</a:t>
            </a:r>
            <a:r>
              <a:rPr lang="el-GR" u="sng" dirty="0" smtClean="0"/>
              <a:t>000</a:t>
            </a:r>
          </a:p>
          <a:p>
            <a:endParaRPr lang="el-GR" dirty="0"/>
          </a:p>
          <a:p>
            <a:r>
              <a:rPr lang="el-GR" dirty="0" smtClean="0"/>
              <a:t>ΣΥΝΟΛΟ  12000			ΣΥΝΟΛΟ 12000</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ΕΝΟΠΟΙΗΜΕΝΟΣ</a:t>
            </a:r>
            <a:endParaRPr lang="el-GR" dirty="0"/>
          </a:p>
        </p:txBody>
      </p:sp>
      <p:sp>
        <p:nvSpPr>
          <p:cNvPr id="3" name="2 - Θέση περιεχομένου"/>
          <p:cNvSpPr>
            <a:spLocks noGrp="1"/>
          </p:cNvSpPr>
          <p:nvPr>
            <p:ph idx="1"/>
          </p:nvPr>
        </p:nvSpPr>
        <p:spPr/>
        <p:txBody>
          <a:bodyPr/>
          <a:lstStyle/>
          <a:p>
            <a:r>
              <a:rPr lang="el-GR" sz="2800" u="sng" dirty="0" smtClean="0"/>
              <a:t>ΕΝΕΡΓ              ΙΣΟΛΟΓΙΣΜΟΣ  Α+Β         ΠΑΘΗΤΙΚΟ</a:t>
            </a:r>
          </a:p>
          <a:p>
            <a:r>
              <a:rPr lang="el-GR" dirty="0" smtClean="0"/>
              <a:t>ΠΑΓΙΑ         14000			Μ.Κ   15000</a:t>
            </a:r>
          </a:p>
          <a:p>
            <a:r>
              <a:rPr lang="el-GR" dirty="0" smtClean="0"/>
              <a:t>ΑΠΟΘ          </a:t>
            </a:r>
            <a:r>
              <a:rPr lang="en-US" dirty="0" smtClean="0"/>
              <a:t>9</a:t>
            </a:r>
            <a:r>
              <a:rPr lang="el-GR" dirty="0" smtClean="0"/>
              <a:t>000			ΥΠΟΧ </a:t>
            </a:r>
            <a:r>
              <a:rPr lang="el-GR" u="sng" dirty="0" smtClean="0"/>
              <a:t>20000</a:t>
            </a:r>
          </a:p>
          <a:p>
            <a:r>
              <a:rPr lang="el-GR" dirty="0" smtClean="0"/>
              <a:t>ΑΠΑΙΤ          </a:t>
            </a:r>
            <a:r>
              <a:rPr lang="en-US" dirty="0" smtClean="0"/>
              <a:t>70</a:t>
            </a:r>
            <a:r>
              <a:rPr lang="el-GR" dirty="0" smtClean="0"/>
              <a:t>00</a:t>
            </a:r>
          </a:p>
          <a:p>
            <a:r>
              <a:rPr lang="el-GR" dirty="0" smtClean="0"/>
              <a:t>ΧΡΗΜ.Δ      </a:t>
            </a:r>
            <a:r>
              <a:rPr lang="en-US" dirty="0" smtClean="0"/>
              <a:t>5</a:t>
            </a:r>
            <a:r>
              <a:rPr lang="el-GR" u="sng" dirty="0" smtClean="0"/>
              <a:t>000</a:t>
            </a:r>
          </a:p>
          <a:p>
            <a:r>
              <a:rPr lang="el-GR" dirty="0" smtClean="0"/>
              <a:t>ΣΥΝΟΛΟ      35000			ΣΥΝΟΛΟ 35000</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2</a:t>
            </a:r>
            <a:r>
              <a:rPr lang="el-GR" baseline="30000" dirty="0" smtClean="0"/>
              <a:t>Ο</a:t>
            </a:r>
            <a:r>
              <a:rPr lang="el-GR" dirty="0" smtClean="0"/>
              <a:t> Παράδειγμα</a:t>
            </a:r>
            <a:endParaRPr lang="el-GR" dirty="0"/>
          </a:p>
        </p:txBody>
      </p:sp>
      <p:sp>
        <p:nvSpPr>
          <p:cNvPr id="3" name="2 - Θέση περιεχομένου"/>
          <p:cNvSpPr>
            <a:spLocks noGrp="1"/>
          </p:cNvSpPr>
          <p:nvPr>
            <p:ph idx="1"/>
          </p:nvPr>
        </p:nvSpPr>
        <p:spPr/>
        <p:txBody>
          <a:bodyPr/>
          <a:lstStyle/>
          <a:p>
            <a:r>
              <a:rPr lang="el-GR" dirty="0" smtClean="0"/>
              <a:t>Η επιχείρηση Άλφα απέκτησε το σύνολο των μετοχών της Βήτα.</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r>
              <a:rPr lang="el-GR" u="sng" dirty="0" smtClean="0"/>
              <a:t>ΕΝΕΡΓ.               ΙΣΟΛΟΓΙΣΜΟΣ Α      ΠΑΘΗΤΙΚΟ</a:t>
            </a:r>
          </a:p>
          <a:p>
            <a:r>
              <a:rPr lang="el-GR" dirty="0" smtClean="0"/>
              <a:t>ΠΑΓΙΑ   13000			Μ.Κ          18000</a:t>
            </a:r>
          </a:p>
          <a:p>
            <a:r>
              <a:rPr lang="el-GR" dirty="0" smtClean="0"/>
              <a:t>ΣΥΜ Β     5000			ΔΙΑΦ.ΑΡΤ 4000</a:t>
            </a:r>
          </a:p>
          <a:p>
            <a:r>
              <a:rPr lang="el-GR" dirty="0" smtClean="0"/>
              <a:t>ΑΠΟΘ    5000			ΥΠΟΧ	</a:t>
            </a:r>
            <a:r>
              <a:rPr lang="el-GR" u="sng" dirty="0" smtClean="0"/>
              <a:t>8000</a:t>
            </a:r>
          </a:p>
          <a:p>
            <a:r>
              <a:rPr lang="el-GR" dirty="0" smtClean="0"/>
              <a:t>ΑΠΑΙΤ     4000</a:t>
            </a:r>
          </a:p>
          <a:p>
            <a:r>
              <a:rPr lang="el-GR" dirty="0" smtClean="0"/>
              <a:t>ΔΙΑΘ.      </a:t>
            </a:r>
            <a:r>
              <a:rPr lang="el-GR" u="sng" dirty="0" smtClean="0"/>
              <a:t>3000</a:t>
            </a:r>
          </a:p>
          <a:p>
            <a:r>
              <a:rPr lang="el-GR" u="sng" dirty="0" smtClean="0"/>
              <a:t>ΣΥΝΟΛΟ  30000</a:t>
            </a:r>
            <a:r>
              <a:rPr lang="el-GR" dirty="0" smtClean="0"/>
              <a:t>		</a:t>
            </a:r>
            <a:r>
              <a:rPr lang="el-GR" u="sng" dirty="0" smtClean="0"/>
              <a:t>ΣΥΝΟΛΟ     30000</a:t>
            </a:r>
            <a:r>
              <a:rPr lang="el-GR" dirty="0" smtClean="0"/>
              <a:t>			</a:t>
            </a: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ΕΝΕΡΓ.             ΙΣΟΛΟΓΙΣΜΟΣ  Β         ΠΑΘΗΤΙΚΟ</a:t>
            </a:r>
          </a:p>
          <a:p>
            <a:r>
              <a:rPr lang="el-GR" dirty="0" smtClean="0"/>
              <a:t>ΠΑΓΙΑ             4000		Μ.Κ           4500</a:t>
            </a:r>
          </a:p>
          <a:p>
            <a:r>
              <a:rPr lang="el-GR" dirty="0" smtClean="0"/>
              <a:t>ΑΠΟΘ.            2000		ΔΙΑΦ.ΑΡΤ  1000</a:t>
            </a:r>
          </a:p>
          <a:p>
            <a:r>
              <a:rPr lang="el-GR" dirty="0" smtClean="0"/>
              <a:t>ΑΠΑΙΤ             2000		ΑΠΟΘ.        1500</a:t>
            </a:r>
          </a:p>
          <a:p>
            <a:r>
              <a:rPr lang="el-GR" dirty="0" smtClean="0"/>
              <a:t>ΔΙΑΘ.              1000		ΥΠΟΧ           </a:t>
            </a:r>
            <a:r>
              <a:rPr lang="el-GR" u="sng" dirty="0" smtClean="0"/>
              <a:t>4000</a:t>
            </a:r>
          </a:p>
          <a:p>
            <a:r>
              <a:rPr lang="el-GR" dirty="0" smtClean="0"/>
              <a:t>ΖΗΜ ΕΙΣ ΝΈΟ </a:t>
            </a:r>
            <a:r>
              <a:rPr lang="el-GR" u="sng" dirty="0" smtClean="0"/>
              <a:t>2000</a:t>
            </a:r>
          </a:p>
          <a:p>
            <a:r>
              <a:rPr lang="el-GR" dirty="0" smtClean="0"/>
              <a:t>ΣΥΝΟΛΟ         11000		ΣΥΝΟΛΟ      11000</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Η ΚΑΘΑΡΗ ΘΕΣΗ ΔΙΑΜΟΡΦΩΝΕΤΑΙ ΑΠΌ ΤΟΥΣ ΛΟΓ/ΣΜΟΥΣ ΌΠΩΣ:</a:t>
            </a:r>
          </a:p>
          <a:p>
            <a:r>
              <a:rPr lang="el-GR" dirty="0" smtClean="0"/>
              <a:t>Μ.Κ    		    4500</a:t>
            </a:r>
          </a:p>
          <a:p>
            <a:r>
              <a:rPr lang="el-GR" dirty="0" smtClean="0"/>
              <a:t>ΔΙΑΦ.ΑΡΤ 	    1000</a:t>
            </a:r>
          </a:p>
          <a:p>
            <a:r>
              <a:rPr lang="el-GR" dirty="0" smtClean="0"/>
              <a:t>ΑΠΟΘ                   </a:t>
            </a:r>
            <a:r>
              <a:rPr lang="el-GR" u="sng" dirty="0" smtClean="0"/>
              <a:t>1500</a:t>
            </a:r>
          </a:p>
          <a:p>
            <a:pPr lvl="6">
              <a:buNone/>
            </a:pPr>
            <a:r>
              <a:rPr lang="el-GR" sz="3200" dirty="0" smtClean="0"/>
              <a:t>     7000</a:t>
            </a:r>
          </a:p>
          <a:p>
            <a:r>
              <a:rPr lang="el-GR" dirty="0" smtClean="0"/>
              <a:t>- ΖΗΜΙΑ ΕΙΣ ΝΈΟ  </a:t>
            </a:r>
            <a:r>
              <a:rPr lang="el-GR" u="sng" dirty="0" smtClean="0"/>
              <a:t>2000</a:t>
            </a:r>
          </a:p>
          <a:p>
            <a:r>
              <a:rPr lang="el-GR" dirty="0" smtClean="0"/>
              <a:t>ΚΑΘΑΡΗ ΘΕΣΗ     5000</a:t>
            </a:r>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897</TotalTime>
  <Words>448</Words>
  <Application>Microsoft Office PowerPoint</Application>
  <PresentationFormat>Προβολή στην οθόνη (4:3)</PresentationFormat>
  <Paragraphs>140</Paragraphs>
  <Slides>28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Θέμα του Office</vt:lpstr>
      <vt:lpstr>ΕΝΟΠΟΙΗΜΕΝΕΣ ΛΟΓΙΣΤΙΚΕΣ ΚΑΤΑΣΤΑΣΕΙΣ</vt:lpstr>
      <vt:lpstr>Παραδειγμα</vt:lpstr>
      <vt:lpstr>Παρουσίαση του PowerPoint</vt:lpstr>
      <vt:lpstr>Παρουσίαση του PowerPoint</vt:lpstr>
      <vt:lpstr>ΕΝΟΠΟΙΗΜΕΝΟΣ</vt:lpstr>
      <vt:lpstr>2Ο Παράδειγμα</vt:lpstr>
      <vt:lpstr>Παρουσίαση του PowerPoint</vt:lpstr>
      <vt:lpstr>Παρουσίαση του PowerPoint</vt:lpstr>
      <vt:lpstr>Παρουσίαση του PowerPoint</vt:lpstr>
      <vt:lpstr>ΕΝΟΠΟΙΗΜΕΝΟΣ</vt:lpstr>
      <vt:lpstr>3Ο ΠΑΡΑΔΕΙΓΜΑ</vt:lpstr>
      <vt:lpstr>Παρουσίαση του PowerPoint</vt:lpstr>
      <vt:lpstr>Παρουσίαση του PowerPoint</vt:lpstr>
      <vt:lpstr>Παρουσίαση του PowerPoint</vt:lpstr>
      <vt:lpstr>ΟΛΙΚΗ ΕΝΟΠΟΙΗΣΗ</vt:lpstr>
      <vt:lpstr>Παρουσίαση του PowerPoint</vt:lpstr>
      <vt:lpstr>Παρουσίαση του PowerPoint</vt:lpstr>
      <vt:lpstr>4Ο .ΠΑΡΑΔΕΙΓΜΑ</vt:lpstr>
      <vt:lpstr>Παρουσίαση του PowerPoint</vt:lpstr>
      <vt:lpstr>Παρουσίαση του PowerPoint</vt:lpstr>
      <vt:lpstr>Παρουσίαση του PowerPoint</vt:lpstr>
      <vt:lpstr>Παρουσίαση του PowerPoint</vt:lpstr>
      <vt:lpstr>ΚΑΤΆ ΠΟΣΟΣΤΟ Η ΑΝΑΛΟΓΙΚΗ ΕΝΟΠΟΙΗΣΗ</vt:lpstr>
      <vt:lpstr>Παρουσίαση του PowerPoint</vt:lpstr>
      <vt:lpstr>Παρουσίαση του PowerPoint</vt:lpstr>
      <vt:lpstr>5Ο ΠΑΡΑΔΕΙΓΜΑ</vt:lpstr>
      <vt:lpstr>Παρουσίαση του PowerPoint</vt:lpstr>
      <vt:lpstr>ΕΝΟΠΟΙΗΜΕΝΟΣ ΙΣΟΛΟΓΙΣΜΟΣ Α+Β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ΕΝΟΠΟΙΗΜΕΝΕΣ ΛΟΓΙΣΤΙΚΕΣ ΚΑΤΑΣΤΑΣΕΙΣ</dc:title>
  <dc:creator>ΝΙΚΟΣ</dc:creator>
  <cp:lastModifiedBy>user</cp:lastModifiedBy>
  <cp:revision>60</cp:revision>
  <dcterms:created xsi:type="dcterms:W3CDTF">2015-11-01T16:16:32Z</dcterms:created>
  <dcterms:modified xsi:type="dcterms:W3CDTF">2017-10-25T08:59:17Z</dcterms:modified>
</cp:coreProperties>
</file>