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351" r:id="rId4"/>
    <p:sldId id="258" r:id="rId5"/>
    <p:sldId id="259" r:id="rId6"/>
    <p:sldId id="260" r:id="rId7"/>
    <p:sldId id="352" r:id="rId8"/>
    <p:sldId id="284" r:id="rId9"/>
    <p:sldId id="286" r:id="rId10"/>
    <p:sldId id="295" r:id="rId11"/>
    <p:sldId id="287" r:id="rId12"/>
    <p:sldId id="288" r:id="rId13"/>
    <p:sldId id="297" r:id="rId14"/>
    <p:sldId id="289" r:id="rId15"/>
    <p:sldId id="290" r:id="rId16"/>
    <p:sldId id="261" r:id="rId17"/>
    <p:sldId id="262" r:id="rId18"/>
    <p:sldId id="263" r:id="rId19"/>
    <p:sldId id="353" r:id="rId20"/>
    <p:sldId id="347" r:id="rId21"/>
    <p:sldId id="264" r:id="rId22"/>
    <p:sldId id="339" r:id="rId23"/>
    <p:sldId id="265" r:id="rId24"/>
    <p:sldId id="341" r:id="rId25"/>
    <p:sldId id="266" r:id="rId26"/>
    <p:sldId id="267" r:id="rId27"/>
    <p:sldId id="268" r:id="rId28"/>
    <p:sldId id="340" r:id="rId29"/>
    <p:sldId id="299" r:id="rId30"/>
    <p:sldId id="302" r:id="rId31"/>
    <p:sldId id="303" r:id="rId32"/>
    <p:sldId id="306" r:id="rId33"/>
    <p:sldId id="269" r:id="rId34"/>
    <p:sldId id="342" r:id="rId35"/>
    <p:sldId id="270" r:id="rId36"/>
    <p:sldId id="271" r:id="rId37"/>
    <p:sldId id="348" r:id="rId38"/>
    <p:sldId id="272" r:id="rId39"/>
    <p:sldId id="357" r:id="rId40"/>
    <p:sldId id="358" r:id="rId41"/>
    <p:sldId id="356" r:id="rId42"/>
    <p:sldId id="360" r:id="rId43"/>
    <p:sldId id="354" r:id="rId44"/>
    <p:sldId id="274" r:id="rId45"/>
    <p:sldId id="349" r:id="rId46"/>
    <p:sldId id="275" r:id="rId47"/>
    <p:sldId id="350" r:id="rId48"/>
    <p:sldId id="276" r:id="rId49"/>
    <p:sldId id="279" r:id="rId50"/>
    <p:sldId id="337" r:id="rId51"/>
    <p:sldId id="281" r:id="rId52"/>
    <p:sldId id="316" r:id="rId53"/>
    <p:sldId id="317" r:id="rId54"/>
    <p:sldId id="312" r:id="rId55"/>
    <p:sldId id="318" r:id="rId56"/>
    <p:sldId id="319" r:id="rId57"/>
    <p:sldId id="330" r:id="rId58"/>
    <p:sldId id="320" r:id="rId59"/>
    <p:sldId id="321" r:id="rId60"/>
    <p:sldId id="345" r:id="rId61"/>
    <p:sldId id="344" r:id="rId62"/>
    <p:sldId id="329" r:id="rId63"/>
    <p:sldId id="346" r:id="rId64"/>
    <p:sldId id="331" r:id="rId65"/>
    <p:sldId id="332" r:id="rId66"/>
    <p:sldId id="322" r:id="rId67"/>
    <p:sldId id="335" r:id="rId68"/>
    <p:sldId id="324" r:id="rId69"/>
    <p:sldId id="33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394"/>
    <p:restoredTop sz="50000"/>
  </p:normalViewPr>
  <p:slideViewPr>
    <p:cSldViewPr snapToGrid="0" snapToObjects="1">
      <p:cViewPr varScale="1">
        <p:scale>
          <a:sx n="34" d="100"/>
          <a:sy n="34" d="100"/>
        </p:scale>
        <p:origin x="-21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5C060-AB31-DE44-9217-D614CE7F99D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B643-1BC8-9642-B212-1BE9C42BB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87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B643-1BC8-9642-B212-1BE9C42BBC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93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0012-8C07-1B45-A037-9EA43DD8B46B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4090-A2FA-6D4A-B6F1-82EE2EC64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ΑΣΘΕΝΕΙΕΣ ΤΩΝ ΕΣΠΕΡΙΔΟΕΙΔΩΝ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l-GR" sz="2300" dirty="0" smtClean="0"/>
              <a:t>Τα φύλλα εμφανίζουν χλώρωση που αρχίζει </a:t>
            </a:r>
            <a:br>
              <a:rPr lang="el-GR" sz="2300" dirty="0" smtClean="0"/>
            </a:br>
            <a:r>
              <a:rPr lang="el-GR" sz="2300" dirty="0" smtClean="0"/>
              <a:t>από τις κύριες νευρώσεις του ελάσματος (σύμπτωμα αντίθετο από τη μεσονεύρια χλώρωση των τροφοπενιών/ελλείψεων θρεπτικών στοιχείων</a:t>
            </a:r>
            <a:endParaRPr lang="en-US" sz="2300" dirty="0"/>
          </a:p>
        </p:txBody>
      </p:sp>
      <p:pic>
        <p:nvPicPr>
          <p:cNvPr id="4" name="Content Placeholder 3" descr="4565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841324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μύκητας σχηματίζει πυκνίδια κάτω από </a:t>
            </a:r>
            <a:br>
              <a:rPr lang="el-GR" sz="2400" dirty="0" smtClean="0"/>
            </a:br>
            <a:r>
              <a:rPr lang="el-GR" sz="2400" dirty="0" smtClean="0"/>
              <a:t>την επιδερμίδα των ξηρών βλαστών </a:t>
            </a:r>
            <a:endParaRPr lang="en-US" sz="2400" dirty="0"/>
          </a:p>
        </p:txBody>
      </p:sp>
      <p:pic>
        <p:nvPicPr>
          <p:cNvPr id="4" name="Content Placeholder 3" descr="4737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2043113"/>
            <a:ext cx="5507568" cy="30289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550" y="3540125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67" dirty="0" smtClean="0"/>
              <a:t>Χαρακτηριστικό σύμπτωμα της κορυφοξήρας είναι ο μεταχρωματισμός του ξύλου των προσεβλημένων κλάδων</a:t>
            </a:r>
            <a:endParaRPr lang="en-US" sz="2667" dirty="0"/>
          </a:p>
        </p:txBody>
      </p:sp>
      <p:pic>
        <p:nvPicPr>
          <p:cNvPr id="4" name="Content Placeholder 3" descr="112_phoma_tracheiphila_b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711" r="-167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ύπαρξη του μεταχρωματισμού αποτελεί</a:t>
            </a:r>
            <a:br>
              <a:rPr lang="el-GR" sz="2400" dirty="0" smtClean="0"/>
            </a:br>
            <a:r>
              <a:rPr lang="el-GR" sz="2400" dirty="0" smtClean="0"/>
              <a:t> ασφαλές διαγνωστικό σύμπτωμα της ασθένειας</a:t>
            </a:r>
            <a:endParaRPr lang="en-US" sz="2400" dirty="0"/>
          </a:p>
        </p:txBody>
      </p:sp>
      <p:pic>
        <p:nvPicPr>
          <p:cNvPr id="4" name="Content Placeholder 3" descr="phoma_tracheiphila_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l-GR" sz="2400" dirty="0" err="1" smtClean="0"/>
              <a:t>Πυκνίδια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κονίδια</a:t>
            </a:r>
            <a:r>
              <a:rPr lang="el-GR" sz="2400" dirty="0" smtClean="0"/>
              <a:t> (κάτω δεξιά) του</a:t>
            </a:r>
            <a:br>
              <a:rPr lang="el-GR" sz="2400" dirty="0" smtClean="0"/>
            </a:br>
            <a:r>
              <a:rPr lang="el-GR" sz="2400" dirty="0" smtClean="0"/>
              <a:t> παθογόνου βυθισμένα στους ιστούς φυτού-ξενιστή </a:t>
            </a:r>
            <a:endParaRPr lang="en-US" sz="2400" dirty="0"/>
          </a:p>
        </p:txBody>
      </p:sp>
      <p:pic>
        <p:nvPicPr>
          <p:cNvPr id="4" name="Content Placeholder 3" descr="4553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628650" y="2200275"/>
            <a:ext cx="4987986" cy="2743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010" y="1828800"/>
            <a:ext cx="2929043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Πυκνίδιο του παθογόνου από την οστιόλη του</a:t>
            </a:r>
            <a:br>
              <a:rPr lang="el-GR" sz="2400" dirty="0" smtClean="0"/>
            </a:br>
            <a:r>
              <a:rPr lang="el-GR" sz="2400" dirty="0" smtClean="0"/>
              <a:t> οποίου εξέρχεται μάζα πυκνιδιοσπορίων</a:t>
            </a:r>
            <a:endParaRPr lang="en-US" sz="2400" dirty="0"/>
          </a:p>
        </p:txBody>
      </p:sp>
      <p:pic>
        <p:nvPicPr>
          <p:cNvPr id="4" name="Content Placeholder 3" descr="217005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48" r="-224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/>
              <a:t>Π</a:t>
            </a:r>
            <a:r>
              <a:rPr lang="el-GR" sz="2400" b="1" dirty="0" smtClean="0"/>
              <a:t>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Την ασθένεια προκαλεί ο αδηλομύκητας </a:t>
            </a:r>
            <a:r>
              <a:rPr lang="en-US" i="1" dirty="0" err="1" smtClean="0"/>
              <a:t>Phoma</a:t>
            </a:r>
            <a:r>
              <a:rPr lang="en-US" i="1" dirty="0" smtClean="0"/>
              <a:t> </a:t>
            </a:r>
            <a:r>
              <a:rPr lang="en-US" i="1" dirty="0" err="1" smtClean="0"/>
              <a:t>tracheiphila</a:t>
            </a:r>
            <a:endParaRPr lang="en-US" i="1" dirty="0" smtClean="0"/>
          </a:p>
          <a:p>
            <a:r>
              <a:rPr lang="el-GR" dirty="0" smtClean="0"/>
              <a:t>Ο μύκητας σχηματίζει κάτω από την επιδερμίδα των ξηρών βλαστών πυκνίδια με οστιόλη</a:t>
            </a:r>
          </a:p>
          <a:p>
            <a:r>
              <a:rPr lang="el-GR" dirty="0" smtClean="0"/>
              <a:t>Τα </a:t>
            </a:r>
            <a:r>
              <a:rPr lang="el-GR" b="1" dirty="0" smtClean="0"/>
              <a:t>πυκνιδιοσπόρια</a:t>
            </a:r>
            <a:r>
              <a:rPr lang="el-GR" dirty="0" smtClean="0"/>
              <a:t> είναι υαλώδη, μονοκύτταρα, πάρα πολύ μικρού μεγέθους</a:t>
            </a:r>
          </a:p>
          <a:p>
            <a:r>
              <a:rPr lang="el-GR" dirty="0" smtClean="0"/>
              <a:t>Ο μύκητας σχηματίζει επίσης </a:t>
            </a:r>
            <a:r>
              <a:rPr lang="el-GR" b="1" dirty="0" smtClean="0"/>
              <a:t>κονίδια</a:t>
            </a:r>
            <a:r>
              <a:rPr lang="el-GR" dirty="0" smtClean="0"/>
              <a:t> (φιαλιδοσπόρια) επί ελεύθερων κονιδιοφόρων (φιαλιδίων)</a:t>
            </a:r>
          </a:p>
          <a:p>
            <a:r>
              <a:rPr lang="el-GR" dirty="0" smtClean="0"/>
              <a:t>Αυτά, σχηματίζονται εντός των αγγείων του ξύλου και </a:t>
            </a:r>
            <a:r>
              <a:rPr lang="el-GR" b="1" dirty="0" smtClean="0"/>
              <a:t>μεταφέρονται με τον ανιόντα χυμό</a:t>
            </a:r>
          </a:p>
          <a:p>
            <a:r>
              <a:rPr lang="el-GR" dirty="0" smtClean="0"/>
              <a:t>Τα φιαλιδοσπόρια συμβάλλουν στην ταχεία εξάπλωση της προσβολής σε ολόκληρο το δέντρο</a:t>
            </a:r>
          </a:p>
          <a:p>
            <a:r>
              <a:rPr lang="el-GR" dirty="0" smtClean="0"/>
              <a:t>Η άριστη θερμοκρασία αναπτυξης του μύκητα κυμαίνεται μεταξύ </a:t>
            </a:r>
            <a:r>
              <a:rPr lang="el-GR" u="sng" dirty="0" smtClean="0"/>
              <a:t>14 και 28</a:t>
            </a:r>
            <a:r>
              <a:rPr lang="el-GR" u="sng" baseline="30000" dirty="0" smtClean="0"/>
              <a:t>ο</a:t>
            </a:r>
            <a:r>
              <a:rPr lang="en-US" u="sng" dirty="0" smtClean="0"/>
              <a:t>C</a:t>
            </a:r>
            <a:endParaRPr lang="el-GR" u="sng" dirty="0" smtClean="0"/>
          </a:p>
          <a:p>
            <a:r>
              <a:rPr lang="el-GR" b="1" dirty="0" smtClean="0"/>
              <a:t>Πηγή μολυσμάτων </a:t>
            </a:r>
            <a:r>
              <a:rPr lang="el-GR" dirty="0" smtClean="0"/>
              <a:t>αποτελούν οι </a:t>
            </a:r>
            <a:r>
              <a:rPr lang="el-GR" b="1" dirty="0" smtClean="0"/>
              <a:t>ξηροί βλαστοί και κλάδοι </a:t>
            </a:r>
            <a:r>
              <a:rPr lang="el-GR" dirty="0" smtClean="0"/>
              <a:t>(επί των δέντρων ή οι κομμένοι που βρίσκονται επί του εδάφους)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/>
              <a:t>είσοδος</a:t>
            </a:r>
            <a:r>
              <a:rPr lang="el-GR" sz="2400" dirty="0" smtClean="0"/>
              <a:t> του μύκητα γίνεται </a:t>
            </a:r>
            <a:r>
              <a:rPr lang="el-GR" sz="2400" b="1" dirty="0" smtClean="0"/>
              <a:t>μέσω πληγών </a:t>
            </a:r>
            <a:r>
              <a:rPr lang="el-GR" sz="2400" dirty="0" smtClean="0"/>
              <a:t>που σχηματίζονται στα φύλλα, στους βλαστούς και στις ρίζες των εσπεριδοειδών</a:t>
            </a:r>
          </a:p>
          <a:p>
            <a:r>
              <a:rPr lang="el-GR" sz="2400" dirty="0" smtClean="0"/>
              <a:t>Οι πληγές οφείλονται σε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παγετό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χαλάζι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ισχυρό άνεμο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χρήση καλλιεργητικών εργαλείων</a:t>
            </a:r>
          </a:p>
          <a:p>
            <a:r>
              <a:rPr lang="el-GR" sz="2400" dirty="0" smtClean="0"/>
              <a:t>Είσοδος του παθογόνου συντελείται επίσης </a:t>
            </a:r>
            <a:r>
              <a:rPr lang="el-GR" sz="2400" b="1" dirty="0" smtClean="0"/>
              <a:t>μέσω των στοματίων </a:t>
            </a:r>
            <a:r>
              <a:rPr lang="el-GR" sz="2400" dirty="0" smtClean="0"/>
              <a:t>των φύλλων και των τρυφερών βλαστών</a:t>
            </a:r>
          </a:p>
          <a:p>
            <a:r>
              <a:rPr lang="el-GR" sz="2400" dirty="0" smtClean="0"/>
              <a:t>Ο μύκητας μετά την είσοδό του εξαπλώνεται και </a:t>
            </a:r>
            <a:r>
              <a:rPr lang="el-GR" sz="2400" b="1" dirty="0" smtClean="0"/>
              <a:t>εγκαθίσταται στις αγγειώδεις δεσμίδες </a:t>
            </a:r>
            <a:r>
              <a:rPr lang="el-GR" sz="2400" dirty="0" smtClean="0"/>
              <a:t>και προχωρεί με βραδύτητα προς τα κάτω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Έτσι, μεμονωμένοι βλαστοί και κλάδοι εμφανίζουν </a:t>
            </a:r>
            <a:r>
              <a:rPr lang="el-GR" sz="2400" b="1" dirty="0"/>
              <a:t>τυπικά συμπτώματα αδρομύκωσης</a:t>
            </a:r>
          </a:p>
          <a:p>
            <a:r>
              <a:rPr lang="el-GR" sz="2400" u="sng" dirty="0"/>
              <a:t>Όταν οι μολύνσεις των δέντρων πραγματοποιούνται μέσω των ριζών, η εξάπλωση του παθογόνου προς τα πάνω είναι πολύ </a:t>
            </a:r>
            <a:r>
              <a:rPr lang="el-GR" sz="2400" u="sng" dirty="0" smtClean="0"/>
              <a:t>γρήγορη</a:t>
            </a:r>
          </a:p>
          <a:p>
            <a:r>
              <a:rPr lang="el-GR" sz="2400" dirty="0" smtClean="0"/>
              <a:t>Η ταχεία εξάπλωση του παθογόνου προκαλεί την εκδήλωση του </a:t>
            </a:r>
            <a:r>
              <a:rPr lang="el-GR" sz="2400" b="1" dirty="0" smtClean="0"/>
              <a:t>συνδρόμου αποπληξίας </a:t>
            </a:r>
            <a:r>
              <a:rPr lang="el-GR" sz="2400" dirty="0" smtClean="0"/>
              <a:t>στα προσβεβλημένα δέντρα</a:t>
            </a:r>
          </a:p>
          <a:p>
            <a:r>
              <a:rPr lang="el-GR" sz="2400" dirty="0" smtClean="0"/>
              <a:t>Ο χρόνος επώασης εξαρτάται από την εποχή μόλυνσης και τις επικρατούσες θερμοκρασίες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Κορυφοξήρα</a:t>
            </a:r>
            <a:r>
              <a:rPr lang="el-GR" sz="2400" b="1" dirty="0"/>
              <a:t> (</a:t>
            </a:r>
            <a:r>
              <a:rPr lang="en-US" sz="2400" b="1" i="1" dirty="0" err="1"/>
              <a:t>Phoma</a:t>
            </a:r>
            <a:r>
              <a:rPr lang="en-US" sz="2400" b="1" i="1" dirty="0"/>
              <a:t> </a:t>
            </a:r>
            <a:r>
              <a:rPr lang="en-US" sz="2400" b="1" i="1" dirty="0" err="1"/>
              <a:t>tracheiphila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Τα συμπτώματα των νέων προσβολών εκδηλώνονται κατά τους μήνες </a:t>
            </a:r>
            <a:r>
              <a:rPr lang="el-GR" sz="2400" b="1" dirty="0"/>
              <a:t>Μάρτιο μέχρι Μάϊο</a:t>
            </a:r>
          </a:p>
          <a:p>
            <a:r>
              <a:rPr lang="el-GR" sz="2400" dirty="0"/>
              <a:t>Κατά </a:t>
            </a:r>
            <a:r>
              <a:rPr lang="el-GR" sz="2400" b="1" dirty="0"/>
              <a:t>το καλοκαίρι </a:t>
            </a:r>
            <a:r>
              <a:rPr lang="el-GR" sz="2400" dirty="0"/>
              <a:t>λόγω επικράτησης υψηλών θερμοκρασιών, </a:t>
            </a:r>
            <a:r>
              <a:rPr lang="el-GR" sz="2400" b="1" dirty="0"/>
              <a:t>η ασθένεια δεν εξελίσσεται</a:t>
            </a:r>
            <a:r>
              <a:rPr lang="el-GR" sz="2400" dirty="0"/>
              <a:t> και επανεμφανίζεται το φθινόπωρο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23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παθογόνο προσβάλλει όλα τα μέρη του δέντρου (υπέργεια και υπόγεια)</a:t>
            </a:r>
          </a:p>
          <a:p>
            <a:r>
              <a:rPr lang="el-GR" sz="2400" dirty="0" smtClean="0"/>
              <a:t>Προσβάλλονται κορμός, κλάδοι, κλαδίσκοι, φύλλα, καρποί και ρίζες, αναβλαστήσεις του υποκειμένου</a:t>
            </a:r>
          </a:p>
          <a:p>
            <a:r>
              <a:rPr lang="el-GR" sz="2400" dirty="0" smtClean="0"/>
              <a:t>Η ασθένεια εκδηλώνεται με </a:t>
            </a:r>
            <a:r>
              <a:rPr lang="el-GR" sz="2400" b="1" dirty="0" smtClean="0"/>
              <a:t>απότομο μαρασμό </a:t>
            </a:r>
            <a:r>
              <a:rPr lang="el-GR" sz="2400" dirty="0" smtClean="0"/>
              <a:t>και </a:t>
            </a:r>
            <a:r>
              <a:rPr lang="el-GR" sz="2400" b="1" dirty="0" smtClean="0"/>
              <a:t>ξήρανση των φύλλων </a:t>
            </a:r>
            <a:r>
              <a:rPr lang="el-GR" sz="2400" dirty="0" smtClean="0"/>
              <a:t>σε μερικούς βλαστούς</a:t>
            </a:r>
          </a:p>
          <a:p>
            <a:r>
              <a:rPr lang="el-GR" sz="2400" dirty="0" smtClean="0"/>
              <a:t>Στη συνέχεια, υφίστανται </a:t>
            </a:r>
            <a:r>
              <a:rPr lang="el-GR" sz="2400" b="1" dirty="0" smtClean="0"/>
              <a:t>ξήρανση από την κορυφή προς τα κάτω </a:t>
            </a:r>
            <a:r>
              <a:rPr lang="el-GR" sz="2400" dirty="0" smtClean="0"/>
              <a:t>κλαδίσκων και βραχιόνων του δέντρου</a:t>
            </a:r>
          </a:p>
          <a:p>
            <a:r>
              <a:rPr lang="el-GR" sz="2400" dirty="0" smtClean="0"/>
              <a:t>Τα φύλλα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είτε παραμένουν επί των κλάδων μετά την αποξήρανσή τους </a:t>
            </a:r>
            <a:endParaRPr lang="el-GR" sz="2400" dirty="0"/>
          </a:p>
          <a:p>
            <a:pPr>
              <a:buFont typeface="Wingdings" charset="2"/>
              <a:buChar char="ü"/>
            </a:pPr>
            <a:r>
              <a:rPr lang="el-GR" sz="2400" dirty="0" smtClean="0"/>
              <a:t>πέφτουν πριν την αποξήρανση των κλάδων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Στη μορφή της ασθένειας ‘</a:t>
            </a:r>
            <a:r>
              <a:rPr lang="en-US" sz="2400" dirty="0" smtClean="0"/>
              <a:t>Mal </a:t>
            </a:r>
            <a:r>
              <a:rPr lang="en-US" sz="2400" dirty="0" err="1" smtClean="0"/>
              <a:t>secco</a:t>
            </a:r>
            <a:r>
              <a:rPr lang="el-GR" sz="2400" dirty="0" smtClean="0"/>
              <a:t>’ η εξέλιξη της</a:t>
            </a:r>
            <a:br>
              <a:rPr lang="el-GR" sz="2400" dirty="0" smtClean="0"/>
            </a:br>
            <a:r>
              <a:rPr lang="el-GR" sz="2400" dirty="0" smtClean="0"/>
              <a:t> ασθένειας είναι ταχύτατη, τα δέντρα νεκρώνονται λόγω </a:t>
            </a:r>
            <a:br>
              <a:rPr lang="el-GR" sz="2400" dirty="0" smtClean="0"/>
            </a:br>
            <a:r>
              <a:rPr lang="el-GR" sz="2400" dirty="0" smtClean="0"/>
              <a:t>εισβολής του παθογόνου από το ριζικό σύστημα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379" y="2133600"/>
            <a:ext cx="3691946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3073527"/>
            <a:ext cx="3501731" cy="30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5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/>
              <a:t>Σ</a:t>
            </a:r>
            <a:r>
              <a:rPr lang="el-GR" sz="2400" b="1" dirty="0" smtClean="0"/>
              <a:t>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συχνότερη και σοβαρότερη μορφή της ασθένειας είναι η </a:t>
            </a:r>
            <a:r>
              <a:rPr lang="el-GR" sz="2400" b="1" dirty="0" smtClean="0"/>
              <a:t>προσβολή κλαδίσκων και κλάδων</a:t>
            </a:r>
          </a:p>
          <a:p>
            <a:r>
              <a:rPr lang="el-GR" sz="2400" dirty="0" smtClean="0"/>
              <a:t>Η προσβολή καταλήγει στην αποξήρανσή τους</a:t>
            </a:r>
          </a:p>
          <a:p>
            <a:r>
              <a:rPr lang="el-GR" sz="2400" dirty="0" smtClean="0"/>
              <a:t>Η αποξήρανση κλαδίσκων και κλάδων εξελίσσεται με βραδύτητα </a:t>
            </a:r>
            <a:r>
              <a:rPr lang="el-GR" sz="2400" b="1" dirty="0" smtClean="0"/>
              <a:t>από την κορυφή τους</a:t>
            </a:r>
          </a:p>
          <a:p>
            <a:r>
              <a:rPr lang="el-GR" sz="2400" dirty="0" smtClean="0"/>
              <a:t>Τα </a:t>
            </a:r>
            <a:r>
              <a:rPr lang="el-GR" sz="2400" b="1" dirty="0" smtClean="0"/>
              <a:t>φύλλα</a:t>
            </a:r>
            <a:r>
              <a:rPr lang="el-GR" sz="2400" dirty="0" smtClean="0"/>
              <a:t> των προσβεβλημένων κλάδων </a:t>
            </a:r>
            <a:r>
              <a:rPr lang="el-GR" sz="2400" u="sng" dirty="0" smtClean="0"/>
              <a:t>κιτρινίζουν, μαραίνονται και πέφτουν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Ανθράκωση (</a:t>
            </a:r>
            <a:r>
              <a:rPr lang="en-US" sz="2400" b="1" i="1" dirty="0" err="1"/>
              <a:t>Colletotrichum</a:t>
            </a:r>
            <a:r>
              <a:rPr lang="en-US" sz="2400" b="1" i="1" dirty="0"/>
              <a:t> </a:t>
            </a:r>
            <a:r>
              <a:rPr lang="en-US" sz="2400" b="1" i="1" dirty="0" err="1"/>
              <a:t>gloeosporioides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προσβολή προχωρά προς τα κάτω</a:t>
            </a:r>
            <a:r>
              <a:rPr lang="el-GR" sz="2400" dirty="0"/>
              <a:t>, στους μεγαλύτερους κλάδους των δέντρων</a:t>
            </a:r>
          </a:p>
          <a:p>
            <a:r>
              <a:rPr lang="el-GR" sz="2400" dirty="0"/>
              <a:t>Κάποιες φορές, η αποξήρανση είναι απότομη </a:t>
            </a:r>
          </a:p>
          <a:p>
            <a:r>
              <a:rPr lang="el-GR" sz="2400" dirty="0" smtClean="0"/>
              <a:t>Τα </a:t>
            </a:r>
            <a:r>
              <a:rPr lang="el-GR" sz="2400" dirty="0"/>
              <a:t>φύλλα μαραίνονται και ξηραίνονται πριν σχηματιστεί αφοριστικός ιστός</a:t>
            </a:r>
          </a:p>
          <a:p>
            <a:r>
              <a:rPr lang="el-GR" sz="2400" b="1" dirty="0"/>
              <a:t>Τα</a:t>
            </a:r>
            <a:r>
              <a:rPr lang="el-GR" sz="2400" dirty="0"/>
              <a:t> </a:t>
            </a:r>
            <a:r>
              <a:rPr lang="el-GR" sz="2400" b="1" dirty="0"/>
              <a:t>φύλλα παραμένουν νεκρά πάνω στα δέντρα</a:t>
            </a:r>
          </a:p>
          <a:p>
            <a:r>
              <a:rPr lang="el-GR" sz="2400" dirty="0"/>
              <a:t>Στην επιφάνεια των νεκρών βλαστών (κοντά στο περιθώριο μεταξύ υγιών και προσβεβλημένων ιστών) παρατηρείται </a:t>
            </a:r>
            <a:r>
              <a:rPr lang="el-GR" sz="2400" b="1" dirty="0"/>
              <a:t>έκκριση κόμμεος 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033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προσβεβλημένοι βλαστοί είναι αρχικά χλωρωτικοί ενώ αργότερα αποκτούν καστανό χρώμα</a:t>
            </a:r>
          </a:p>
          <a:p>
            <a:r>
              <a:rPr lang="el-GR" sz="2400" dirty="0" smtClean="0"/>
              <a:t>Τελικά, </a:t>
            </a:r>
            <a:r>
              <a:rPr lang="el-GR" sz="2400" b="1" dirty="0" smtClean="0"/>
              <a:t>όταν ξεραθούν αποκτούν ανοικτό </a:t>
            </a:r>
            <a:r>
              <a:rPr lang="el-GR" sz="2400" b="1" dirty="0"/>
              <a:t>καστανό ή </a:t>
            </a:r>
            <a:r>
              <a:rPr lang="el-GR" sz="2400" b="1" dirty="0" smtClean="0"/>
              <a:t>υπόλευκο χρώμα </a:t>
            </a:r>
          </a:p>
          <a:p>
            <a:r>
              <a:rPr lang="el-GR" sz="2400" dirty="0" smtClean="0"/>
              <a:t>Το νεκρό μέρος των βλαστών </a:t>
            </a:r>
            <a:r>
              <a:rPr lang="el-GR" sz="2400" b="1" dirty="0" smtClean="0"/>
              <a:t>διαχωρίζεται σαφώς </a:t>
            </a:r>
            <a:r>
              <a:rPr lang="el-GR" sz="2400" dirty="0" smtClean="0"/>
              <a:t>από τους υγιείς ιστούς με απότομη περιφερειακή γραμμή</a:t>
            </a:r>
          </a:p>
          <a:p>
            <a:r>
              <a:rPr lang="el-GR" sz="2400" dirty="0" smtClean="0"/>
              <a:t>Στην επιφάνεια των νεκρών ιστών παρατηρούνται πολυάριθμα </a:t>
            </a:r>
            <a:r>
              <a:rPr lang="el-GR" sz="2400" b="1" dirty="0" smtClean="0"/>
              <a:t>μικρά</a:t>
            </a:r>
            <a:r>
              <a:rPr lang="el-GR" sz="2400" dirty="0" smtClean="0"/>
              <a:t>,</a:t>
            </a:r>
            <a:r>
              <a:rPr lang="el-GR" sz="2400" b="1" dirty="0" smtClean="0"/>
              <a:t> μαύρα</a:t>
            </a:r>
            <a:r>
              <a:rPr lang="el-GR" sz="2400" dirty="0" smtClean="0"/>
              <a:t>,</a:t>
            </a:r>
            <a:r>
              <a:rPr lang="el-GR" sz="2400" b="1" dirty="0" smtClean="0"/>
              <a:t> υπερυψωμένα στίγματα </a:t>
            </a:r>
          </a:p>
          <a:p>
            <a:r>
              <a:rPr lang="el-GR" sz="2400" dirty="0"/>
              <a:t>Αυτά είναι τα </a:t>
            </a:r>
            <a:r>
              <a:rPr lang="el-GR" sz="2400" b="1" dirty="0" err="1"/>
              <a:t>ακέρβουλα</a:t>
            </a:r>
            <a:r>
              <a:rPr lang="el-GR" sz="2400" dirty="0"/>
              <a:t> (οι αγενείς καρποφορίες του παθογόνου)</a:t>
            </a:r>
          </a:p>
          <a:p>
            <a:endParaRPr lang="el-G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Ανθράκωση (</a:t>
            </a:r>
            <a:r>
              <a:rPr lang="en-US" sz="2400" b="1" i="1" dirty="0" err="1"/>
              <a:t>Colletotrichum</a:t>
            </a:r>
            <a:r>
              <a:rPr lang="en-US" sz="2400" b="1" i="1" dirty="0"/>
              <a:t> </a:t>
            </a:r>
            <a:r>
              <a:rPr lang="en-US" sz="2400" b="1" i="1" dirty="0" err="1"/>
              <a:t>gloeosporioides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l-GR" sz="2400" b="1" dirty="0"/>
              <a:t>Συμπτώματα </a:t>
            </a:r>
            <a:r>
              <a:rPr lang="el-GR" sz="2400" b="1" dirty="0" smtClean="0"/>
              <a:t>προσβολής στα φύλλα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προσβολές στα φύλλα εμφανίζονται ως κυκλικές ή ακανόνιστες κηλίδες</a:t>
            </a:r>
          </a:p>
          <a:p>
            <a:r>
              <a:rPr lang="el-GR" sz="2400" dirty="0"/>
              <a:t>Αρχικά, είναι υδατώδεις και αργότερα εξελίσσονται σε ερυθρωπές ή καστανές, </a:t>
            </a:r>
            <a:r>
              <a:rPr lang="el-GR" sz="2400" b="1" dirty="0"/>
              <a:t>παπυροειδείς νεκρωτικές περιοχές </a:t>
            </a:r>
          </a:p>
          <a:p>
            <a:r>
              <a:rPr lang="el-GR" sz="2400" dirty="0"/>
              <a:t>Συχνά, οι κηλίδες διατηρούν ένα ερυθρωπό </a:t>
            </a:r>
            <a:r>
              <a:rPr lang="el-GR" sz="2400" dirty="0" smtClean="0"/>
              <a:t>περιθώριο</a:t>
            </a:r>
          </a:p>
          <a:p>
            <a:r>
              <a:rPr lang="el-GR" sz="2400" dirty="0"/>
              <a:t>Στην κεντρική περιοχή των κηλίδων σχηματίζονται σε </a:t>
            </a:r>
            <a:r>
              <a:rPr lang="el-GR" sz="2400" b="1" dirty="0"/>
              <a:t>συγκεντρικές ζώνες </a:t>
            </a:r>
            <a:r>
              <a:rPr lang="el-GR" sz="2400" dirty="0"/>
              <a:t>οι καρποφορίες του </a:t>
            </a:r>
            <a:r>
              <a:rPr lang="el-GR" sz="2400" dirty="0" smtClean="0"/>
              <a:t>μύκητα</a:t>
            </a:r>
          </a:p>
          <a:p>
            <a:r>
              <a:rPr lang="el-GR" sz="2400" dirty="0"/>
              <a:t>Τα </a:t>
            </a:r>
            <a:r>
              <a:rPr lang="el-GR" sz="2400" dirty="0" err="1"/>
              <a:t>ακέρβουλα</a:t>
            </a:r>
            <a:r>
              <a:rPr lang="el-GR" sz="2400" dirty="0"/>
              <a:t> έχουν τη μορφή πολυάριθμων μικρών, </a:t>
            </a:r>
            <a:r>
              <a:rPr lang="el-GR" sz="2400" b="1" dirty="0"/>
              <a:t>μαύρων</a:t>
            </a:r>
            <a:r>
              <a:rPr lang="el-GR" sz="2400" dirty="0"/>
              <a:t>, </a:t>
            </a:r>
            <a:r>
              <a:rPr lang="el-GR" sz="2400" b="1" dirty="0"/>
              <a:t>ημισφαιρικών στιγμάτων</a:t>
            </a:r>
          </a:p>
          <a:p>
            <a:endParaRPr lang="el-GR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337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 στους καρπούς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Στους καρπούς η προσβολή εμφανίζεται με τη μορφή πολύ μικρών στιγμάτων μέχρι κηλίδων</a:t>
            </a:r>
          </a:p>
          <a:p>
            <a:r>
              <a:rPr lang="el-GR" sz="2400" dirty="0" smtClean="0"/>
              <a:t>Οι κηλίδες στην αρχή είναι </a:t>
            </a:r>
            <a:r>
              <a:rPr lang="el-GR" sz="2400" u="sng" dirty="0" smtClean="0"/>
              <a:t>ερυθροκαστανές</a:t>
            </a:r>
            <a:r>
              <a:rPr lang="el-GR" sz="2400" dirty="0" smtClean="0"/>
              <a:t>, αργότερα γίνονται </a:t>
            </a:r>
            <a:r>
              <a:rPr lang="el-GR" sz="2400" u="sng" dirty="0" smtClean="0"/>
              <a:t>καστανές</a:t>
            </a:r>
            <a:r>
              <a:rPr lang="el-GR" sz="2400" dirty="0" smtClean="0"/>
              <a:t>, μέχρι </a:t>
            </a:r>
            <a:r>
              <a:rPr lang="el-GR" sz="2400" u="sng" dirty="0" smtClean="0"/>
              <a:t>μαύρες</a:t>
            </a:r>
          </a:p>
          <a:p>
            <a:r>
              <a:rPr lang="el-GR" sz="2400" dirty="0" smtClean="0"/>
              <a:t>Είναι </a:t>
            </a:r>
            <a:r>
              <a:rPr lang="el-GR" sz="2400" b="1" dirty="0" smtClean="0"/>
              <a:t>κυκλικές</a:t>
            </a:r>
            <a:r>
              <a:rPr lang="el-GR" sz="2400" dirty="0" smtClean="0"/>
              <a:t>, </a:t>
            </a:r>
            <a:r>
              <a:rPr lang="el-GR" sz="2400" b="1" dirty="0" smtClean="0"/>
              <a:t>βυθισμένες</a:t>
            </a:r>
            <a:r>
              <a:rPr lang="el-GR" sz="2400" dirty="0" smtClean="0"/>
              <a:t>, </a:t>
            </a:r>
            <a:r>
              <a:rPr lang="el-GR" sz="2400" b="1" dirty="0" smtClean="0"/>
              <a:t>ξηρής και σκληρής σύστασης </a:t>
            </a:r>
            <a:r>
              <a:rPr lang="el-GR" sz="2400" dirty="0" smtClean="0"/>
              <a:t>και συχνά είναι διάστικτες με τις μαύρες καρποφορίες του παθογόνου</a:t>
            </a:r>
          </a:p>
          <a:p>
            <a:r>
              <a:rPr lang="el-GR" sz="2400" dirty="0" smtClean="0"/>
              <a:t>Συχνά, η προσβολή προχωρά στο εσωτερικό των υπερώριμων καρπών και μεταβάλλεται σε </a:t>
            </a:r>
            <a:r>
              <a:rPr lang="el-GR" sz="2400" b="1" dirty="0" smtClean="0"/>
              <a:t>υγρή</a:t>
            </a:r>
            <a:r>
              <a:rPr lang="el-GR" sz="2400" dirty="0" smtClean="0"/>
              <a:t>, γρήγορα εξελισσόμενη </a:t>
            </a:r>
            <a:r>
              <a:rPr lang="el-GR" sz="2400" b="1" dirty="0" smtClean="0"/>
              <a:t>σήψη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Σε μερικές περιπτώσεις η προσβολή των καρπών ξεκινά από το σημείο πρόσφυσης του ποδίσκου</a:t>
            </a:r>
          </a:p>
          <a:p>
            <a:r>
              <a:rPr lang="el-GR" sz="2400" dirty="0" smtClean="0"/>
              <a:t>Στη βάση του καρπού σχηματίζεται μια </a:t>
            </a:r>
            <a:r>
              <a:rPr lang="el-GR" sz="2400" b="1" dirty="0" smtClean="0"/>
              <a:t>καστανή έως μαύρη</a:t>
            </a:r>
            <a:r>
              <a:rPr lang="el-GR" sz="2400" dirty="0" smtClean="0"/>
              <a:t>, κυκλική, βυθισμένη </a:t>
            </a:r>
            <a:r>
              <a:rPr lang="el-GR" sz="2400" b="1" dirty="0" smtClean="0"/>
              <a:t>κηλίδα</a:t>
            </a:r>
          </a:p>
          <a:p>
            <a:r>
              <a:rPr lang="el-GR" sz="2400" dirty="0" smtClean="0"/>
              <a:t>Η κηλίδα εξελίσσεται σε </a:t>
            </a:r>
            <a:r>
              <a:rPr lang="el-GR" sz="2400" b="1" dirty="0" smtClean="0"/>
              <a:t>υγρή σήψη </a:t>
            </a:r>
            <a:r>
              <a:rPr lang="el-GR" sz="2400" dirty="0" smtClean="0"/>
              <a:t>που μπορεί να προκαλέσει σημαντικές απώλειες στην παραγωγή </a:t>
            </a:r>
          </a:p>
          <a:p>
            <a:r>
              <a:rPr lang="el-GR" sz="2400" dirty="0" smtClean="0"/>
              <a:t>Συγκεκριμένα, υφίσταται συνέπεια της προσβολής καρπόπτωση, υποβάθμιση του προϊόντος και υγρή σήψη καρπών</a:t>
            </a:r>
          </a:p>
          <a:p>
            <a:r>
              <a:rPr lang="el-GR" sz="2400" dirty="0" smtClean="0"/>
              <a:t>Όταν επικρατεί υγρός καιρός τα ακέρβουλα παράγουν </a:t>
            </a:r>
            <a:r>
              <a:rPr lang="el-GR" sz="2400" b="1" dirty="0" smtClean="0"/>
              <a:t>ρόδινες μάζες σπορίων </a:t>
            </a:r>
          </a:p>
          <a:p>
            <a:r>
              <a:rPr lang="el-GR" sz="2400" dirty="0"/>
              <a:t>Ο</a:t>
            </a:r>
            <a:r>
              <a:rPr lang="el-GR" sz="2400" dirty="0" smtClean="0"/>
              <a:t>ι μάζες αυτές διακρίνονται στην επιφάνεια των προσβεβλημένων ιστών με τη βοήθεια μεγεθυντικού φακού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477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945"/>
            <a:ext cx="8229600" cy="5257800"/>
          </a:xfrm>
        </p:spPr>
        <p:txBody>
          <a:bodyPr>
            <a:noAutofit/>
          </a:bodyPr>
          <a:lstStyle/>
          <a:p>
            <a:r>
              <a:rPr lang="el-GR" sz="2400" dirty="0"/>
              <a:t>Μια άλλη μορφή προσβολής των καρπών ονομάζεται ‘</a:t>
            </a:r>
            <a:r>
              <a:rPr lang="el-GR" sz="2400" b="1" dirty="0"/>
              <a:t>λέκιασμα δακρύων</a:t>
            </a:r>
            <a:r>
              <a:rPr lang="el-GR" sz="2400" dirty="0"/>
              <a:t>’ ή ‘</a:t>
            </a:r>
            <a:r>
              <a:rPr lang="el-GR" sz="2400" b="1" dirty="0"/>
              <a:t>σκωριόχρωση</a:t>
            </a:r>
            <a:r>
              <a:rPr lang="el-GR" sz="2400" dirty="0" smtClean="0"/>
              <a:t>’</a:t>
            </a:r>
          </a:p>
          <a:p>
            <a:r>
              <a:rPr lang="el-GR" sz="2400" dirty="0" smtClean="0"/>
              <a:t>Επί των καρπών αναπτύσσονται επιφανειακές, υπέρυθρες ή </a:t>
            </a:r>
            <a:r>
              <a:rPr lang="el-GR" sz="2400" dirty="0" err="1" smtClean="0"/>
              <a:t>ερυθροπράσινες</a:t>
            </a:r>
            <a:r>
              <a:rPr lang="el-GR" sz="2400" dirty="0" smtClean="0"/>
              <a:t>, διάχυτες κηλίδες</a:t>
            </a:r>
          </a:p>
          <a:p>
            <a:r>
              <a:rPr lang="el-GR" sz="2400" dirty="0" smtClean="0"/>
              <a:t>Οι κηλίδες αποκτούν σχήμα ραβδώσεων ή ζωνών και καλύπτουν μικρό ή μεγάλο μέρος της επιφάνειας των καρπών</a:t>
            </a:r>
          </a:p>
          <a:p>
            <a:r>
              <a:rPr lang="el-GR" sz="2400" dirty="0" smtClean="0"/>
              <a:t>Η μορφή της προσβολής παράγεται από τη βλάστηση σπορίων του μύκητα και την επιφανειακή ανάπτυξη των υφών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Ανθράκωση (</a:t>
            </a:r>
            <a:r>
              <a:rPr lang="en-US" sz="2400" b="1" i="1" dirty="0" err="1"/>
              <a:t>Colletotrichum</a:t>
            </a:r>
            <a:r>
              <a:rPr lang="en-US" sz="2400" b="1" i="1" dirty="0"/>
              <a:t> </a:t>
            </a:r>
            <a:r>
              <a:rPr lang="en-US" sz="2400" b="1" i="1" dirty="0" err="1"/>
              <a:t>gloeosporioides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 σπόρια μεταφέρονται με τη βροχή ή τη δρόσο από τις καρποφορίες που σχηματίζονται στους νεκρούς βλαστούς </a:t>
            </a:r>
          </a:p>
          <a:p>
            <a:r>
              <a:rPr lang="el-GR" sz="2400" dirty="0"/>
              <a:t>Τα σπόρια αυτά διασπείρονται επί της επιφάνειας των καρπών</a:t>
            </a:r>
          </a:p>
          <a:p>
            <a:r>
              <a:rPr lang="el-GR" sz="2400" dirty="0"/>
              <a:t>Η προσβολή που εκδηλώνεται </a:t>
            </a:r>
            <a:r>
              <a:rPr lang="el-GR" sz="2400" b="1" dirty="0"/>
              <a:t>μοιάζει με προσβολή από φυτοφάγα ακάρεα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22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Προσβολή φύλλου από </a:t>
            </a:r>
            <a:r>
              <a:rPr lang="en-US" sz="2400" i="1" dirty="0" err="1" smtClean="0"/>
              <a:t>Colletotrichum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gloeosporioides</a:t>
            </a:r>
            <a:endParaRPr lang="en-US" sz="2400" i="1" dirty="0"/>
          </a:p>
        </p:txBody>
      </p:sp>
      <p:pic>
        <p:nvPicPr>
          <p:cNvPr id="4" name="Content Placeholder 3" descr="05-05.-tanso-byo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218" r="-252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Κορυφοξήρα</a:t>
            </a:r>
            <a:r>
              <a:rPr lang="el-GR" sz="2400" b="1" dirty="0"/>
              <a:t> (</a:t>
            </a:r>
            <a:r>
              <a:rPr lang="en-US" sz="2400" b="1" i="1" dirty="0" err="1"/>
              <a:t>Phoma</a:t>
            </a:r>
            <a:r>
              <a:rPr lang="en-US" sz="2400" b="1" i="1" dirty="0"/>
              <a:t> </a:t>
            </a:r>
            <a:r>
              <a:rPr lang="en-US" sz="2400" b="1" i="1" dirty="0" err="1"/>
              <a:t>tracheiphila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/>
              <a:t>Συχνά, η ασθένεια εκδηλώνεται με ηπιότερα συμπτώματα προσβολής</a:t>
            </a:r>
          </a:p>
          <a:p>
            <a:r>
              <a:rPr lang="el-GR" sz="2600" dirty="0"/>
              <a:t>Τα φύλλα μερικών βλαστών εμφανίζουν χλώρωση που αρχίζει από τις κύριες </a:t>
            </a:r>
            <a:r>
              <a:rPr lang="el-GR" sz="2600" dirty="0" smtClean="0"/>
              <a:t>νευρώσεις</a:t>
            </a:r>
          </a:p>
          <a:p>
            <a:r>
              <a:rPr lang="el-GR" sz="2600" dirty="0"/>
              <a:t>Τα </a:t>
            </a:r>
            <a:r>
              <a:rPr lang="el-GR" sz="2600" b="1" dirty="0"/>
              <a:t>χλωρωτικά φύλλα πέφτουν </a:t>
            </a:r>
            <a:r>
              <a:rPr lang="el-GR" sz="2600" dirty="0"/>
              <a:t>και οι απογυμνωμένοι βλαστοί (αφού διατηρηθούν για κάποιο διάστημα πράσινοι) αποξηραίνονται</a:t>
            </a:r>
          </a:p>
          <a:p>
            <a:r>
              <a:rPr lang="el-GR" sz="2600" dirty="0"/>
              <a:t>Τα συμπτώματα εμφανίζονται με τη μορφή </a:t>
            </a:r>
            <a:r>
              <a:rPr lang="el-GR" sz="2600" b="1" dirty="0"/>
              <a:t>ημιπληγίας</a:t>
            </a:r>
            <a:r>
              <a:rPr lang="el-GR" sz="2600" dirty="0"/>
              <a:t> (στη μια πλευρά του δέντρου)</a:t>
            </a:r>
          </a:p>
          <a:p>
            <a:r>
              <a:rPr lang="el-GR" sz="2600" dirty="0"/>
              <a:t>Τα προσβεβλημένα δέντρα (ιδιαίτερα οι ευπαθέστερες λεμονιές) </a:t>
            </a:r>
            <a:r>
              <a:rPr lang="el-GR" sz="2600" b="1" dirty="0"/>
              <a:t>αποξηραίνονται σε διάστημα 1-2 ετών </a:t>
            </a:r>
            <a:r>
              <a:rPr lang="el-GR" sz="2600" dirty="0"/>
              <a:t>από την εκδήλωση της προσβολής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2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Καστανή, παπυροειδής νεκρωτική περιοχή στο έλασμα φύλλου </a:t>
            </a:r>
            <a:br>
              <a:rPr lang="el-GR" sz="2400" dirty="0" smtClean="0"/>
            </a:br>
            <a:r>
              <a:rPr lang="el-GR" sz="2400" dirty="0" smtClean="0"/>
              <a:t>Τα πολυάριθμα μικρά μαύρα στίγματα είναι </a:t>
            </a:r>
            <a:br>
              <a:rPr lang="el-GR" sz="2400" dirty="0" smtClean="0"/>
            </a:br>
            <a:r>
              <a:rPr lang="el-GR" sz="2400" dirty="0" smtClean="0"/>
              <a:t>οι καρποφορίες (ακέρβουλα) του παθογόνου</a:t>
            </a:r>
            <a:endParaRPr lang="en-US" sz="2400" dirty="0"/>
          </a:p>
        </p:txBody>
      </p:sp>
      <p:pic>
        <p:nvPicPr>
          <p:cNvPr id="4" name="Content Placeholder 3" descr="bitter-rot-and-anthracnose-colletotrichum-gloeosporioides-on-citrus-20150430062104-5541c9d07b4be-300x2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29" r="-224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προσβεβλημένες περιοχές στους καρπούς </a:t>
            </a:r>
            <a:br>
              <a:rPr lang="el-GR" sz="2400" dirty="0" smtClean="0"/>
            </a:br>
            <a:r>
              <a:rPr lang="el-GR" sz="2400" dirty="0" smtClean="0"/>
              <a:t>είναι βυθισμένες, ξηρής και σκληρής σύστασης </a:t>
            </a:r>
            <a:endParaRPr lang="en-US" sz="2400" dirty="0"/>
          </a:p>
        </p:txBody>
      </p:sp>
      <p:pic>
        <p:nvPicPr>
          <p:cNvPr id="4" name="Content Placeholder 3" descr="05-06.-tanso-byo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143" r="-331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Ωοειδή, υαλώδη κονίδια (αγενή σπόρια) του παθογόνου</a:t>
            </a:r>
            <a:endParaRPr lang="en-US" sz="2400" dirty="0"/>
          </a:p>
        </p:txBody>
      </p:sp>
      <p:pic>
        <p:nvPicPr>
          <p:cNvPr id="4" name="Content Placeholder 3" descr="Weed2_Fig03as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722" r="-137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Την ασθένεια προκαλεί ο αδηλομύκητας </a:t>
            </a:r>
            <a:r>
              <a:rPr lang="en-US" sz="2400" i="1" dirty="0" err="1" smtClean="0"/>
              <a:t>Colletotrichum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gloeosporioides</a:t>
            </a:r>
            <a:endParaRPr lang="el-GR" sz="2400" i="1" dirty="0" smtClean="0"/>
          </a:p>
          <a:p>
            <a:r>
              <a:rPr lang="el-GR" sz="2400" dirty="0" smtClean="0"/>
              <a:t>Το παθογόνο σχηματίζει ακέρβουλα και βραχείς κονιδιοφόρους επί των οποίων παράγονται ωοειδή, υαλώδη κονίδια</a:t>
            </a:r>
          </a:p>
          <a:p>
            <a:r>
              <a:rPr lang="el-GR" sz="2400" dirty="0" smtClean="0"/>
              <a:t>Ο μύκητας βρίσκεται </a:t>
            </a:r>
            <a:r>
              <a:rPr lang="el-GR" sz="2400" b="1" dirty="0" smtClean="0"/>
              <a:t>επί των επιφανειών ζωντανών και νεκρών φυτικών ιστών</a:t>
            </a:r>
            <a:r>
              <a:rPr lang="el-GR" sz="2400" dirty="0" smtClean="0"/>
              <a:t> σε υγιή και ασθενή δέντρα</a:t>
            </a:r>
          </a:p>
          <a:p>
            <a:r>
              <a:rPr lang="el-GR" sz="2400" dirty="0" smtClean="0"/>
              <a:t>Ο μύκητας είναι </a:t>
            </a:r>
            <a:r>
              <a:rPr lang="el-GR" sz="2400" b="1" dirty="0" smtClean="0"/>
              <a:t>παράσιτο αδυναμίας</a:t>
            </a:r>
          </a:p>
          <a:p>
            <a:r>
              <a:rPr lang="el-GR" sz="2400" dirty="0" smtClean="0"/>
              <a:t>Το παθογόνο </a:t>
            </a:r>
            <a:r>
              <a:rPr lang="el-GR" sz="2400" b="1" dirty="0" smtClean="0"/>
              <a:t>προσβάλλει δέντρα μειωμένης ευρωστίας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Ανθράκωση (</a:t>
            </a:r>
            <a:r>
              <a:rPr lang="en-US" sz="2400" b="1" i="1" dirty="0" err="1"/>
              <a:t>Colletotrichum</a:t>
            </a:r>
            <a:r>
              <a:rPr lang="en-US" sz="2400" b="1" i="1" dirty="0"/>
              <a:t> </a:t>
            </a:r>
            <a:r>
              <a:rPr lang="en-US" sz="2400" b="1" i="1" dirty="0" err="1"/>
              <a:t>gloeosporioides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l-GR" sz="2400" b="1" dirty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Ευπαθέστερα καθίστανται δέντρα εξασθενημένα ή τραυματισμένα από </a:t>
            </a:r>
          </a:p>
          <a:p>
            <a:pPr>
              <a:buFont typeface="Courier New"/>
              <a:buChar char="o"/>
            </a:pPr>
            <a:r>
              <a:rPr lang="el-GR" sz="2400" dirty="0"/>
              <a:t>ανεπαρκή λίπανση</a:t>
            </a:r>
          </a:p>
          <a:p>
            <a:pPr>
              <a:buFont typeface="Courier New"/>
              <a:buChar char="o"/>
            </a:pPr>
            <a:r>
              <a:rPr lang="el-GR" sz="2400" dirty="0"/>
              <a:t> υπερπαραγωγή</a:t>
            </a:r>
          </a:p>
          <a:p>
            <a:pPr>
              <a:buFont typeface="Courier New"/>
              <a:buChar char="o"/>
            </a:pPr>
            <a:r>
              <a:rPr lang="el-GR" sz="2400" dirty="0"/>
              <a:t> ξηρασία ή ψυχος</a:t>
            </a:r>
          </a:p>
          <a:p>
            <a:pPr>
              <a:buFont typeface="Courier New"/>
              <a:buChar char="o"/>
            </a:pPr>
            <a:r>
              <a:rPr lang="el-GR" sz="2400" dirty="0"/>
              <a:t> παγετό</a:t>
            </a:r>
          </a:p>
          <a:p>
            <a:pPr>
              <a:buFont typeface="Courier New"/>
              <a:buChar char="o"/>
            </a:pPr>
            <a:r>
              <a:rPr lang="el-GR" sz="2400" dirty="0"/>
              <a:t>φυτοτοξικότητα (εγκαύματα ψεκασμών)</a:t>
            </a:r>
          </a:p>
          <a:p>
            <a:pPr>
              <a:buFont typeface="Courier New"/>
              <a:buChar char="o"/>
            </a:pPr>
            <a:r>
              <a:rPr lang="el-GR" sz="2400" dirty="0"/>
              <a:t>τοξικότητα αλάτων</a:t>
            </a:r>
          </a:p>
          <a:p>
            <a:pPr>
              <a:buFont typeface="Courier New"/>
              <a:buChar char="o"/>
            </a:pPr>
            <a:r>
              <a:rPr lang="el-GR" sz="2400" dirty="0"/>
              <a:t>χαλαζόπτωση,  ή ισχυρούς ανέμους</a:t>
            </a:r>
          </a:p>
          <a:p>
            <a:pPr>
              <a:buFont typeface="Courier New"/>
              <a:buChar char="o"/>
            </a:pPr>
            <a:r>
              <a:rPr lang="el-GR" sz="2400" dirty="0"/>
              <a:t>προσβολές από ασθένειες και έντομα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16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Ανθράκωση (</a:t>
            </a:r>
            <a:r>
              <a:rPr lang="en-US" sz="2400" b="1" i="1" dirty="0" err="1" smtClean="0"/>
              <a:t>Colletotrichum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gloeosporioides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l-GR" sz="2400" b="1" dirty="0" smtClean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ασθένεια ευνοείται όταν επικρατεί </a:t>
            </a:r>
            <a:r>
              <a:rPr lang="el-GR" sz="2400" b="1" dirty="0" smtClean="0"/>
              <a:t>υγρός και βροχερός καιρός</a:t>
            </a:r>
          </a:p>
          <a:p>
            <a:r>
              <a:rPr lang="el-GR" sz="2400" dirty="0" smtClean="0"/>
              <a:t>Ο μύκητας </a:t>
            </a:r>
            <a:r>
              <a:rPr lang="el-GR" sz="2400" b="1" dirty="0" smtClean="0"/>
              <a:t>εισέρχεται</a:t>
            </a:r>
            <a:r>
              <a:rPr lang="el-GR" sz="2400" dirty="0" smtClean="0"/>
              <a:t> στους ιστούς συνήθως </a:t>
            </a:r>
            <a:r>
              <a:rPr lang="el-GR" sz="2400" b="1" dirty="0" smtClean="0"/>
              <a:t>μέσω φυσικών ανοιγμάτων και πληγών</a:t>
            </a:r>
          </a:p>
          <a:p>
            <a:r>
              <a:rPr lang="el-GR" sz="2400" dirty="0" smtClean="0"/>
              <a:t>Η προσβολή των καρπών πραγματοποιείται όταν αυτοί βρίσκονται επί των δέντρων, αλλά και μετασυλλεκτικά</a:t>
            </a:r>
          </a:p>
          <a:p>
            <a:r>
              <a:rPr lang="el-GR" sz="2400" dirty="0" smtClean="0"/>
              <a:t>Είναι αναγκαία η </a:t>
            </a:r>
            <a:r>
              <a:rPr lang="el-GR" sz="2400" b="1" dirty="0" smtClean="0"/>
              <a:t>διατήρηση των δέντρων σε καλή φυσιολογική κατάσταση </a:t>
            </a:r>
          </a:p>
          <a:p>
            <a:r>
              <a:rPr lang="el-GR" sz="2400" dirty="0" smtClean="0"/>
              <a:t>Επιπλέον, είναι απαραίτητη η </a:t>
            </a:r>
            <a:r>
              <a:rPr lang="el-GR" sz="2400" b="1" dirty="0" smtClean="0"/>
              <a:t>προστασία τους από παράγοντες που προκαλούν καταπόνηση</a:t>
            </a:r>
            <a:r>
              <a:rPr lang="el-GR" sz="2400" dirty="0" smtClean="0"/>
              <a:t>, εξασθένιση ή τραυματισμό τους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b="1" dirty="0" smtClean="0"/>
              <a:t>ΣΗΨΕΙΣ ΚΑΡΠΩΝ</a:t>
            </a:r>
            <a:br>
              <a:rPr lang="el-GR" sz="2400" b="1" dirty="0" smtClean="0"/>
            </a:br>
            <a:r>
              <a:rPr lang="el-GR" sz="2400" b="1" dirty="0" smtClean="0"/>
              <a:t>Καστανή σήψη προκαλούμενη από μύκητες των γενών </a:t>
            </a:r>
            <a:r>
              <a:rPr lang="en-US" sz="2400" b="1" i="1" dirty="0" err="1" smtClean="0"/>
              <a:t>Phytophthora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</a:t>
            </a:r>
            <a:r>
              <a:rPr lang="el-GR" sz="2400" dirty="0" smtClean="0"/>
              <a:t> προσβολή εκδηλώνεται με την εμφάνιση στην επιφάνεια του καρπού ενός ασαφούς ωχρόλευκου-ανοικτού καστανού μεταχρωματισμού</a:t>
            </a:r>
          </a:p>
          <a:p>
            <a:r>
              <a:rPr lang="el-GR" sz="2400" dirty="0" smtClean="0"/>
              <a:t>Η θέση προσβολής εξελίσσεται σε μια μεγάλη </a:t>
            </a:r>
            <a:r>
              <a:rPr lang="el-GR" sz="2400" b="1" dirty="0" smtClean="0"/>
              <a:t>καστανή ή ελαιοκαστανή κηλίδα </a:t>
            </a:r>
            <a:r>
              <a:rPr lang="el-GR" sz="2400" dirty="0" smtClean="0"/>
              <a:t>ακανόνιστης περιφέρειας</a:t>
            </a:r>
          </a:p>
          <a:p>
            <a:r>
              <a:rPr lang="el-GR" sz="2400" dirty="0" smtClean="0"/>
              <a:t>Η προσβεβλημένη περιοχή αποκτά </a:t>
            </a:r>
            <a:r>
              <a:rPr lang="el-GR" sz="2400" b="1" dirty="0" smtClean="0"/>
              <a:t>δερματώδη</a:t>
            </a:r>
            <a:r>
              <a:rPr lang="el-GR" sz="2400" dirty="0" smtClean="0"/>
              <a:t>, </a:t>
            </a:r>
            <a:r>
              <a:rPr lang="el-GR" sz="2400" b="1" dirty="0" smtClean="0"/>
              <a:t>σκληρή σύσταση</a:t>
            </a:r>
          </a:p>
          <a:p>
            <a:r>
              <a:rPr lang="el-GR" sz="2400" dirty="0" smtClean="0"/>
              <a:t>Η προσβολή επεκτείνεται σε όλο το βάθος του φλοιού, ενώ συχνά καλύπτει ολόκληρο τον καρπό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ΣΗΨΕΙΣ ΚΑΡΠΩΝ</a:t>
            </a:r>
            <a:br>
              <a:rPr lang="el-GR" sz="2200" b="1" dirty="0"/>
            </a:br>
            <a:r>
              <a:rPr lang="el-GR" sz="2200" b="1" dirty="0"/>
              <a:t>Καστανή σήψη προκαλούμενη από μύκητες των γενών </a:t>
            </a:r>
            <a:r>
              <a:rPr lang="en-US" sz="2200" b="1" i="1" dirty="0" err="1"/>
              <a:t>Phytophthora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ζημιωμένοι ιστοί είναι </a:t>
            </a:r>
            <a:r>
              <a:rPr lang="el-GR" sz="2400" b="1" dirty="0"/>
              <a:t>δερματώδεις</a:t>
            </a:r>
            <a:r>
              <a:rPr lang="el-GR" sz="2400" dirty="0"/>
              <a:t>, δεν υποχωρούν στην πίεση των δακτύλων</a:t>
            </a:r>
          </a:p>
          <a:p>
            <a:r>
              <a:rPr lang="el-GR" sz="2400" dirty="0"/>
              <a:t>Οι καρποί αναδίδουν μια χαρακτηριστική </a:t>
            </a:r>
            <a:r>
              <a:rPr lang="el-GR" sz="2400" b="1" dirty="0"/>
              <a:t>οσμή ‘</a:t>
            </a:r>
            <a:r>
              <a:rPr lang="el-GR" sz="2400" b="1" dirty="0" err="1"/>
              <a:t>ταγκίλας</a:t>
            </a:r>
            <a:r>
              <a:rPr lang="el-GR" sz="2400" b="1" dirty="0"/>
              <a:t>’ </a:t>
            </a:r>
            <a:r>
              <a:rPr lang="el-GR" sz="2400" dirty="0"/>
              <a:t>που εκπέμπεται από τους προσβεβλημένους ιστούς</a:t>
            </a:r>
          </a:p>
          <a:p>
            <a:r>
              <a:rPr lang="el-GR" sz="2400" dirty="0"/>
              <a:t>Στην επιφάνεια των προσβεβλημένων καρπών αναπτύσσεται </a:t>
            </a:r>
            <a:r>
              <a:rPr lang="el-GR" sz="2400" b="1" dirty="0"/>
              <a:t>λευκή </a:t>
            </a:r>
            <a:r>
              <a:rPr lang="el-GR" sz="2400" b="1" dirty="0" err="1"/>
              <a:t>εξάνθηση</a:t>
            </a:r>
            <a:endParaRPr lang="el-GR" sz="2400" b="1" dirty="0"/>
          </a:p>
          <a:p>
            <a:r>
              <a:rPr lang="el-GR" sz="2400" dirty="0"/>
              <a:t>Καθώς εξελίσσεται η προσβολή εισβάλλουν δευτερογενή παθογόνα και </a:t>
            </a:r>
            <a:r>
              <a:rPr lang="el-GR" sz="2400" b="1" dirty="0"/>
              <a:t>η σήψη μεταβάλλεται σε υγρή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6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ΣΗΨΕΙΣ ΚΑΡΠΩΝ</a:t>
            </a:r>
            <a:br>
              <a:rPr lang="el-GR" sz="2400" b="1" dirty="0" smtClean="0"/>
            </a:br>
            <a:r>
              <a:rPr lang="el-GR" sz="2400" b="1" dirty="0" smtClean="0"/>
              <a:t>Καστανή σήψη προκαλούμενη από μύκητες των γενών </a:t>
            </a:r>
            <a:r>
              <a:rPr lang="en-US" sz="2400" b="1" i="1" dirty="0" err="1" smtClean="0"/>
              <a:t>Phytophthora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καστανή σήψη οφείλεται σε διάφορα είδη του γένους </a:t>
            </a:r>
            <a:r>
              <a:rPr lang="en-US" sz="2400" i="1" dirty="0" err="1" smtClean="0"/>
              <a:t>Phytophthora</a:t>
            </a:r>
            <a:endParaRPr lang="el-GR" sz="2400" i="1" dirty="0" smtClean="0"/>
          </a:p>
          <a:p>
            <a:r>
              <a:rPr lang="el-GR" sz="2400" dirty="0" smtClean="0"/>
              <a:t>Τις προσβολές στα εσπεριδοειδή προκαλούν συνήθως τα είδη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citrophthora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syringae</a:t>
            </a:r>
            <a:endParaRPr lang="el-GR" sz="2400" i="1" dirty="0" smtClean="0"/>
          </a:p>
          <a:p>
            <a:r>
              <a:rPr lang="el-GR" sz="2400" dirty="0" smtClean="0"/>
              <a:t>Η ασθένεια είναι σοβαρή σε </a:t>
            </a:r>
            <a:r>
              <a:rPr lang="el-GR" sz="2400" b="1" dirty="0" smtClean="0"/>
              <a:t>βαριά εδάφη</a:t>
            </a:r>
            <a:r>
              <a:rPr lang="el-GR" sz="2400" dirty="0" smtClean="0"/>
              <a:t>, σε </a:t>
            </a:r>
            <a:r>
              <a:rPr lang="el-GR" sz="2400" b="1" dirty="0" smtClean="0"/>
              <a:t>πολύ υγρές χρονιές</a:t>
            </a:r>
            <a:r>
              <a:rPr lang="el-GR" sz="2400" dirty="0" smtClean="0"/>
              <a:t> και σε οπωρώνες που διατηρούνται μετά από εφαρμογή ζιζανιοκτόνων, χωρίς αυτοφυή βλάστηση</a:t>
            </a:r>
          </a:p>
          <a:p>
            <a:r>
              <a:rPr lang="el-GR" sz="2400" dirty="0" smtClean="0"/>
              <a:t>Η καστανή σήψη είναι ουσιαστικά </a:t>
            </a:r>
            <a:r>
              <a:rPr lang="el-GR" sz="2400" b="1" dirty="0" smtClean="0"/>
              <a:t>μετασυλλεκτική ασθένεια</a:t>
            </a:r>
          </a:p>
          <a:p>
            <a:r>
              <a:rPr lang="el-GR" sz="2400" b="1" dirty="0" smtClean="0"/>
              <a:t>Οι καρποί μολύνονται επί του δέντρου </a:t>
            </a:r>
            <a:r>
              <a:rPr lang="el-GR" sz="2400" dirty="0" smtClean="0"/>
              <a:t>όταν βρίσκονται σε μικρή απόσταση από το έδαφος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Τυπικά συμπτώματα προσβολής λαιμού και κεντρικών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 ριζών από παθογόνα του γένους </a:t>
            </a:r>
            <a:r>
              <a:rPr lang="en-US" sz="2400" i="1" dirty="0" err="1" smtClean="0"/>
              <a:t>Phytophthora</a:t>
            </a:r>
            <a:r>
              <a:rPr lang="el-GR" sz="2400" i="1" dirty="0" smtClean="0"/>
              <a:t> 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9" y="2481553"/>
            <a:ext cx="4203405" cy="279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880141"/>
            <a:ext cx="2809579" cy="280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00" y="1670989"/>
            <a:ext cx="2469843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Μερικές φορές, η ασθένεια εκδηλώνεται με το </a:t>
            </a:r>
            <a:r>
              <a:rPr lang="el-GR" sz="2400" b="1" dirty="0" smtClean="0"/>
              <a:t>σύνδρομο της αποπληξίας</a:t>
            </a:r>
          </a:p>
          <a:p>
            <a:r>
              <a:rPr lang="el-GR" sz="2400" dirty="0" smtClean="0"/>
              <a:t>Το φύλλωμα μαραίνεται απότομα  και ολόκληρο το δέντρο αποξηραίνεται μέσα σε πολύ μικρό χρονικό διάστημα</a:t>
            </a:r>
          </a:p>
          <a:p>
            <a:r>
              <a:rPr lang="el-GR" sz="2400" dirty="0" smtClean="0"/>
              <a:t>Οι καρποφορίες (</a:t>
            </a:r>
            <a:r>
              <a:rPr lang="el-GR" sz="2400" b="1" dirty="0" smtClean="0"/>
              <a:t>πυκνίδια</a:t>
            </a:r>
            <a:r>
              <a:rPr lang="el-GR" sz="2400" dirty="0" smtClean="0"/>
              <a:t>) του παθογόνου  σχηματίζονται στους ξερούς κλάδους</a:t>
            </a:r>
          </a:p>
          <a:p>
            <a:r>
              <a:rPr lang="el-GR" sz="2400" dirty="0" smtClean="0"/>
              <a:t>Εμφανίζονται σαν </a:t>
            </a:r>
            <a:r>
              <a:rPr lang="el-GR" sz="2400" b="1" dirty="0" smtClean="0"/>
              <a:t>μαύρα στίγματα </a:t>
            </a:r>
            <a:r>
              <a:rPr lang="el-GR" sz="2400" dirty="0" smtClean="0"/>
              <a:t>μετά τη διάρρηξη της επιδερμίδας</a:t>
            </a:r>
          </a:p>
          <a:p>
            <a:r>
              <a:rPr lang="el-GR" sz="2400" dirty="0"/>
              <a:t>Οι κλάδοι των δέντρων που φέρουν καρποφορίες του παθογόνου αποκτούν τεφρό χρώμα</a:t>
            </a:r>
          </a:p>
          <a:p>
            <a:r>
              <a:rPr lang="el-GR" sz="2400" dirty="0"/>
              <a:t>Αυτό οφείλεται στην αποκόλληση της επιδερμίδας και στην είσοδο και εγκλωβισμό στρώματος αέρα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Καστανός μεταχρωματισμός και ξηρή σήψη λαιμού και κεντρικών ριζών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549" y="1863724"/>
            <a:ext cx="3227197" cy="430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450" y="1863723"/>
            <a:ext cx="3257550" cy="43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Ξηρή δερματώδης σήψη και λευκή </a:t>
            </a:r>
            <a:r>
              <a:rPr lang="el-GR" sz="2400" dirty="0" err="1" smtClean="0"/>
              <a:t>εξάνθηση</a:t>
            </a:r>
            <a:r>
              <a:rPr lang="el-GR" sz="2400" dirty="0" smtClean="0"/>
              <a:t> σε καρπούς προσβεβλημένους από </a:t>
            </a:r>
            <a:r>
              <a:rPr lang="en-US" sz="2400" dirty="0" smtClean="0"/>
              <a:t>P. </a:t>
            </a:r>
            <a:r>
              <a:rPr lang="en-US" sz="2400" i="1" dirty="0" err="1" smtClean="0"/>
              <a:t>citrophthora</a:t>
            </a:r>
            <a:r>
              <a:rPr lang="en-US" sz="2400" dirty="0" smtClean="0"/>
              <a:t>/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syringae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900" y="2374900"/>
            <a:ext cx="28321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612" y="1765300"/>
            <a:ext cx="2711938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Ζωοσποριάγγεια</a:t>
            </a:r>
            <a:r>
              <a:rPr lang="el-GR" sz="2400" dirty="0" smtClean="0"/>
              <a:t> (αριστερά) και </a:t>
            </a:r>
            <a:r>
              <a:rPr lang="el-GR" sz="2400" dirty="0" err="1" smtClean="0"/>
              <a:t>ζωοσποριάγγειο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που απελευθερώνει </a:t>
            </a:r>
            <a:r>
              <a:rPr lang="el-GR" sz="2400" dirty="0" err="1" smtClean="0"/>
              <a:t>ζωοσπόρια</a:t>
            </a:r>
            <a:r>
              <a:rPr lang="el-GR" sz="2400" dirty="0" smtClean="0"/>
              <a:t> (δεξιά)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350" y="2074058"/>
            <a:ext cx="3736975" cy="2964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263" y="1962150"/>
            <a:ext cx="2938462" cy="3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9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Μαλακή, υγρή σήψη σε καρπούς και ανάπτυξη πρασινωπής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 ή μπλε </a:t>
            </a:r>
            <a:r>
              <a:rPr lang="el-GR" sz="2400" dirty="0" err="1" smtClean="0"/>
              <a:t>εξάνθησης</a:t>
            </a:r>
            <a:r>
              <a:rPr lang="el-GR" sz="2400" dirty="0" smtClean="0"/>
              <a:t> (προσβολή από τους μύκητες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 </a:t>
            </a:r>
            <a:r>
              <a:rPr lang="en-US" sz="2400" i="1" dirty="0" err="1" smtClean="0"/>
              <a:t>Penicillium</a:t>
            </a:r>
            <a:r>
              <a:rPr lang="en-US" sz="2400" i="1" dirty="0" smtClean="0"/>
              <a:t> </a:t>
            </a:r>
            <a:r>
              <a:rPr lang="en-US" sz="2400" i="1" dirty="0" err="1"/>
              <a:t>d</a:t>
            </a:r>
            <a:r>
              <a:rPr lang="en-US" sz="2400" i="1" dirty="0" err="1" smtClean="0"/>
              <a:t>igitatum</a:t>
            </a:r>
            <a:r>
              <a:rPr lang="el-GR" sz="2400" i="1" dirty="0" smtClean="0"/>
              <a:t>/</a:t>
            </a:r>
            <a:r>
              <a:rPr lang="en-US" sz="2400" i="1" dirty="0" smtClean="0"/>
              <a:t> P. </a:t>
            </a:r>
            <a:r>
              <a:rPr lang="en-US" sz="2400" i="1" dirty="0" err="1" smtClean="0"/>
              <a:t>italicum</a:t>
            </a:r>
            <a:r>
              <a:rPr lang="el-GR" sz="2400" i="1" dirty="0" smtClean="0"/>
              <a:t>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325" y="2212975"/>
            <a:ext cx="32893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299" y="1898650"/>
            <a:ext cx="350837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0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Στάμπορν ή μεταδοτική μικροφυλλία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err="1" smtClean="0"/>
              <a:t>Spiroplasma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citri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συμπτώματα της ασθένειας εμφανίζονται στα φύλλα, τους καρπούς και τους βλαστούς των δέντρων</a:t>
            </a:r>
          </a:p>
          <a:p>
            <a:r>
              <a:rPr lang="el-GR" sz="2400" dirty="0" smtClean="0"/>
              <a:t>Προσβάλλονται όλες οι εμπορικές ποικιλίες και τα υβρίδια των εσπεριδοειδών</a:t>
            </a:r>
          </a:p>
          <a:p>
            <a:r>
              <a:rPr lang="el-GR" sz="2400" dirty="0" smtClean="0"/>
              <a:t>Τα προσβεβλημένα δέντρα εμφανίζουν </a:t>
            </a:r>
            <a:r>
              <a:rPr lang="el-GR" sz="2400" u="sng" dirty="0" smtClean="0"/>
              <a:t>ελαφρό ή έντονο νανισμό</a:t>
            </a:r>
          </a:p>
          <a:p>
            <a:r>
              <a:rPr lang="el-GR" sz="2400" dirty="0" smtClean="0"/>
              <a:t>Συχνά, τα δέντρα παρουσιάζουν μη φυσιολογική </a:t>
            </a:r>
            <a:r>
              <a:rPr lang="el-GR" sz="2400" b="1" dirty="0" smtClean="0"/>
              <a:t>πυκνή</a:t>
            </a:r>
            <a:r>
              <a:rPr lang="el-GR" sz="2400" dirty="0" smtClean="0"/>
              <a:t>, </a:t>
            </a:r>
            <a:r>
              <a:rPr lang="el-GR" sz="2400" b="1" dirty="0" smtClean="0"/>
              <a:t>θαμνώδη βλάστηση</a:t>
            </a:r>
          </a:p>
          <a:p>
            <a:r>
              <a:rPr lang="el-GR" sz="2400" dirty="0" smtClean="0"/>
              <a:t> Εμφανίζουν βλαστούς και κλάδους με </a:t>
            </a:r>
            <a:r>
              <a:rPr lang="el-GR" sz="2400" b="1" dirty="0" smtClean="0"/>
              <a:t>κοντά μεσογονάστια </a:t>
            </a:r>
            <a:r>
              <a:rPr lang="el-GR" sz="2400" dirty="0" smtClean="0"/>
              <a:t>διαστήματα και </a:t>
            </a:r>
            <a:r>
              <a:rPr lang="el-GR" sz="2400" b="1" dirty="0" smtClean="0"/>
              <a:t>όρθιας </a:t>
            </a:r>
            <a:r>
              <a:rPr lang="el-GR" sz="2400" b="1" dirty="0" err="1" smtClean="0"/>
              <a:t>έκφυσης</a:t>
            </a:r>
            <a:r>
              <a:rPr lang="en-US" sz="2400" b="1" dirty="0"/>
              <a:t> </a:t>
            </a:r>
            <a:r>
              <a:rPr lang="el-GR" sz="2400" dirty="0" smtClean="0"/>
              <a:t>βλάστηση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err="1"/>
              <a:t>Στάμπορν</a:t>
            </a:r>
            <a:r>
              <a:rPr lang="el-GR" sz="2400" b="1" dirty="0"/>
              <a:t> ή μεταδοτική </a:t>
            </a:r>
            <a:r>
              <a:rPr lang="el-GR" sz="2400" b="1" dirty="0" err="1"/>
              <a:t>μικροφυλλία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(</a:t>
            </a:r>
            <a:r>
              <a:rPr lang="en-US" sz="2400" b="1" i="1" dirty="0" err="1"/>
              <a:t>Spiroplasma</a:t>
            </a:r>
            <a:r>
              <a:rPr lang="en-US" sz="2400" b="1" i="1" dirty="0"/>
              <a:t> </a:t>
            </a:r>
            <a:r>
              <a:rPr lang="en-US" sz="2400" b="1" i="1" dirty="0" err="1"/>
              <a:t>citri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προσβεβλημένη βλάστηση παρουσιάζει μεγάλο αριθμό πλάγιων βλαστών (σύμπτωμα ‘</a:t>
            </a:r>
            <a:r>
              <a:rPr lang="el-GR" sz="2400" b="1" dirty="0"/>
              <a:t>σκούπα της μάγισσας</a:t>
            </a:r>
            <a:r>
              <a:rPr lang="el-GR" sz="2400" dirty="0"/>
              <a:t>’)</a:t>
            </a:r>
          </a:p>
          <a:p>
            <a:r>
              <a:rPr lang="el-GR" sz="2400" dirty="0"/>
              <a:t>Τα φύλλα είναι μικρά και/ή παραμορφωμένα (εμφανίζουν </a:t>
            </a:r>
            <a:r>
              <a:rPr lang="el-GR" sz="2400" b="1" dirty="0" err="1"/>
              <a:t>αποστρογγυλεμένες</a:t>
            </a:r>
            <a:r>
              <a:rPr lang="el-GR" sz="2400" b="1" dirty="0"/>
              <a:t> κορυφές </a:t>
            </a:r>
            <a:r>
              <a:rPr lang="el-GR" sz="2400" dirty="0"/>
              <a:t>ή παρουσιάζουν </a:t>
            </a:r>
            <a:r>
              <a:rPr lang="el-GR" sz="2400" b="1" dirty="0"/>
              <a:t>καρδιόσχημο έλασμα</a:t>
            </a:r>
            <a:r>
              <a:rPr lang="el-GR" sz="2400" dirty="0"/>
              <a:t>)</a:t>
            </a:r>
          </a:p>
          <a:p>
            <a:r>
              <a:rPr lang="el-GR" sz="2400" dirty="0"/>
              <a:t>Τα φύλλα εμφανίζουν </a:t>
            </a:r>
            <a:r>
              <a:rPr lang="el-GR" sz="2400" dirty="0" err="1"/>
              <a:t>ποικιλοχλωρώσεις</a:t>
            </a:r>
            <a:r>
              <a:rPr lang="el-GR" sz="2400" dirty="0"/>
              <a:t> ή </a:t>
            </a:r>
            <a:r>
              <a:rPr lang="el-GR" sz="2400" dirty="0" smtClean="0"/>
              <a:t>χλωρώσεις</a:t>
            </a:r>
          </a:p>
          <a:p>
            <a:r>
              <a:rPr lang="el-GR" sz="2400" dirty="0"/>
              <a:t>Συχνά, τα φύλλα παρουσιάζουν </a:t>
            </a:r>
            <a:r>
              <a:rPr lang="el-GR" sz="2400" dirty="0" err="1"/>
              <a:t>κυπελοειδές</a:t>
            </a:r>
            <a:r>
              <a:rPr lang="el-GR" sz="2400" dirty="0"/>
              <a:t> </a:t>
            </a:r>
            <a:r>
              <a:rPr lang="el-GR" sz="2400" dirty="0" err="1"/>
              <a:t>καρούλιασμα</a:t>
            </a:r>
            <a:r>
              <a:rPr lang="el-GR" sz="2400" dirty="0"/>
              <a:t> και έχουν υπερβολικά παχύ έλασμα</a:t>
            </a:r>
          </a:p>
          <a:p>
            <a:r>
              <a:rPr lang="el-GR" sz="2400" dirty="0"/>
              <a:t>Ακόμα, παρατηρείται </a:t>
            </a:r>
            <a:r>
              <a:rPr lang="el-GR" sz="2400" b="1" dirty="0"/>
              <a:t>χλώρωση των νεύρων</a:t>
            </a:r>
            <a:r>
              <a:rPr lang="el-GR" sz="2400" dirty="0"/>
              <a:t> του </a:t>
            </a:r>
            <a:r>
              <a:rPr lang="el-GR" sz="2400" dirty="0" smtClean="0"/>
              <a:t>ελάσματος</a:t>
            </a:r>
            <a:endParaRPr lang="el-GR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2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Στάμπορν ή μεταδοτική μικροφυλλία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err="1" smtClean="0"/>
              <a:t>Spiroplasma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citri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Οι καρποί που παράγονται από προσβεβλημένα δέντρα είναι λίγοι, μικρού μεγέθους, κακής ποιότητας</a:t>
            </a:r>
          </a:p>
          <a:p>
            <a:r>
              <a:rPr lang="el-GR" sz="2400" dirty="0" smtClean="0"/>
              <a:t>Συχνά είναι παραμορφωμένοι (έχουν </a:t>
            </a:r>
            <a:r>
              <a:rPr lang="el-GR" sz="2400" b="1" dirty="0" smtClean="0"/>
              <a:t>σχήμα βελανιδιού </a:t>
            </a:r>
            <a:r>
              <a:rPr lang="el-GR" sz="2400" dirty="0" smtClean="0"/>
              <a:t>ή/και παρουσιάζουν </a:t>
            </a:r>
            <a:r>
              <a:rPr lang="el-GR" sz="2400" b="1" dirty="0" smtClean="0"/>
              <a:t>ασυμμετρία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Συχνά, δεν αποκτούν το χρώμα των ώριμων καρπών στην κορυφή τους</a:t>
            </a:r>
          </a:p>
          <a:p>
            <a:r>
              <a:rPr lang="el-GR" sz="2400" dirty="0" smtClean="0"/>
              <a:t>Αντίθετα, παραμένουν πράσινοι και περιέχουν λίγα, </a:t>
            </a:r>
            <a:r>
              <a:rPr lang="el-GR" sz="2400" u="sng" dirty="0" smtClean="0"/>
              <a:t>κακοσχηματισμένα σπέρματα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err="1"/>
              <a:t>Στάμπορν</a:t>
            </a:r>
            <a:r>
              <a:rPr lang="el-GR" sz="2400" b="1" dirty="0"/>
              <a:t> ή μεταδοτική </a:t>
            </a:r>
            <a:r>
              <a:rPr lang="el-GR" sz="2400" b="1" dirty="0" err="1"/>
              <a:t>μικροφυλλία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(</a:t>
            </a:r>
            <a:r>
              <a:rPr lang="en-US" sz="2400" b="1" i="1" dirty="0" err="1"/>
              <a:t>Spiroplasma</a:t>
            </a:r>
            <a:r>
              <a:rPr lang="en-US" sz="2400" b="1" i="1" dirty="0"/>
              <a:t> </a:t>
            </a:r>
            <a:r>
              <a:rPr lang="en-US" sz="2400" b="1" i="1" dirty="0" err="1"/>
              <a:t>citri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Εσωτερικά το μεσοκάρπιο (</a:t>
            </a:r>
            <a:r>
              <a:rPr lang="en-US" sz="2400" dirty="0"/>
              <a:t>albedo</a:t>
            </a:r>
            <a:r>
              <a:rPr lang="el-GR" sz="2400" dirty="0"/>
              <a:t>) είναι παχύ και το </a:t>
            </a:r>
            <a:r>
              <a:rPr lang="el-GR" sz="2400" dirty="0" err="1"/>
              <a:t>εξωκάρπιο</a:t>
            </a:r>
            <a:r>
              <a:rPr lang="el-GR" sz="2400" dirty="0"/>
              <a:t> (</a:t>
            </a:r>
            <a:r>
              <a:rPr lang="en-US" sz="2400" dirty="0" err="1"/>
              <a:t>flavedo</a:t>
            </a:r>
            <a:r>
              <a:rPr lang="el-GR" sz="2400" dirty="0"/>
              <a:t>) τραχύ στο άνω μέρος του καρπού</a:t>
            </a:r>
          </a:p>
          <a:p>
            <a:r>
              <a:rPr lang="el-GR" sz="2400" dirty="0"/>
              <a:t>Παρατηρείται </a:t>
            </a:r>
            <a:r>
              <a:rPr lang="el-GR" sz="2400" b="1" dirty="0"/>
              <a:t>πρόωρη </a:t>
            </a:r>
            <a:r>
              <a:rPr lang="el-GR" sz="2400" b="1" dirty="0" err="1"/>
              <a:t>καρπόπτωση</a:t>
            </a:r>
            <a:r>
              <a:rPr lang="el-GR" sz="2400" b="1" dirty="0"/>
              <a:t> </a:t>
            </a:r>
            <a:r>
              <a:rPr lang="el-GR" sz="2400" dirty="0"/>
              <a:t>των προσβεβλημένων καρπών</a:t>
            </a:r>
          </a:p>
          <a:p>
            <a:r>
              <a:rPr lang="el-GR" sz="2400" dirty="0"/>
              <a:t>Οι καρποί είναι ξινοί ή πικροί και έχουν δυσάρεστη οσμή και γεύση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66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Στάμπορν ή μεταδοτική μικροφυλλία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err="1" smtClean="0"/>
              <a:t>Spiroplasma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citri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Την ασθένεια προκαλεί το φυτόπλασμα </a:t>
            </a:r>
            <a:r>
              <a:rPr lang="en-US" sz="2400" i="1" dirty="0" err="1" smtClean="0"/>
              <a:t>Spiroplasma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citri</a:t>
            </a:r>
            <a:endParaRPr lang="el-GR" sz="2400" i="1" dirty="0" smtClean="0"/>
          </a:p>
          <a:p>
            <a:r>
              <a:rPr lang="el-GR" sz="2400" dirty="0" smtClean="0"/>
              <a:t>Το παθογόνο εγκαθίσταται και πολλαπλασιάζεται στους ηθμώδεις σωλήνες των δέντρων</a:t>
            </a:r>
          </a:p>
          <a:p>
            <a:r>
              <a:rPr lang="el-GR" sz="2400" dirty="0" smtClean="0"/>
              <a:t>Προκαλεί διασυστηματική προσβολή στα αγγεία του ηθμού</a:t>
            </a:r>
          </a:p>
          <a:p>
            <a:r>
              <a:rPr lang="el-GR" sz="2400" dirty="0" smtClean="0"/>
              <a:t>Μεταδίδεται με τον εμβολιασμό ενώ δεν μεταδίδεται μηχανικά ή με μολυσμένο σπόρο</a:t>
            </a:r>
          </a:p>
          <a:p>
            <a:r>
              <a:rPr lang="el-GR" sz="2400" dirty="0" smtClean="0"/>
              <a:t>Στη φύση μεταδιδεται με τζιτζικάκια έντομα-φορείς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Τα φύλλα στα δέντρα που μολύνθηκαν με στάμπορν είναι μικρά και παραμορφωμένα (εμφανίζουν αποστρογγυλεμένες κορυφές)</a:t>
            </a:r>
            <a:endParaRPr lang="en-US" sz="2400" dirty="0"/>
          </a:p>
        </p:txBody>
      </p:sp>
      <p:pic>
        <p:nvPicPr>
          <p:cNvPr id="4" name="Content Placeholder 3" descr="spiroplasma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420" r="-274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Χαρακτηριστικό σύμπτωμα της ασθένειας είναι ο </a:t>
            </a:r>
            <a:r>
              <a:rPr lang="el-GR" sz="2400" b="1" dirty="0" smtClean="0"/>
              <a:t>μεταχρωματισμός του ξύλου </a:t>
            </a:r>
            <a:r>
              <a:rPr lang="el-GR" sz="2400" dirty="0" smtClean="0"/>
              <a:t>των προσβεβλημένων κλάδων</a:t>
            </a:r>
          </a:p>
          <a:p>
            <a:r>
              <a:rPr lang="el-GR" sz="2400" dirty="0" smtClean="0"/>
              <a:t>Σε επιμήκη τομή προσβεβλημένων κλάδων, ο μεταχρωματισμός παρουσιάζεται με τη μορφή </a:t>
            </a:r>
            <a:r>
              <a:rPr lang="el-GR" sz="2400" u="sng" dirty="0" smtClean="0"/>
              <a:t>ραβδώσεων</a:t>
            </a:r>
          </a:p>
          <a:p>
            <a:r>
              <a:rPr lang="el-GR" sz="2400" dirty="0" smtClean="0"/>
              <a:t>Σε εγκάρσια τομή, ο μεταχρωματισμός εμφανίζεται υπό μορφή </a:t>
            </a:r>
            <a:r>
              <a:rPr lang="el-GR" sz="2400" u="sng" dirty="0" smtClean="0"/>
              <a:t>τομέων</a:t>
            </a:r>
          </a:p>
          <a:p>
            <a:r>
              <a:rPr lang="el-GR" sz="2400" dirty="0" smtClean="0"/>
              <a:t>Ο </a:t>
            </a:r>
            <a:r>
              <a:rPr lang="el-GR" sz="2400" b="1" dirty="0" smtClean="0"/>
              <a:t>μεταχρωματισμός</a:t>
            </a:r>
            <a:r>
              <a:rPr lang="el-GR" sz="2400" dirty="0" smtClean="0"/>
              <a:t> του ξύλου έχει χρώμα </a:t>
            </a:r>
            <a:r>
              <a:rPr lang="el-GR" sz="2400" b="1" dirty="0" smtClean="0"/>
              <a:t>ρόδινο έως πορτοκαλί </a:t>
            </a:r>
            <a:r>
              <a:rPr lang="el-GR" sz="2400" dirty="0" smtClean="0"/>
              <a:t>στα αρχικά στάδια προσβολής (όταν οι κλάδοι είναι ακόμα πράσινοι ή </a:t>
            </a:r>
            <a:r>
              <a:rPr lang="el-GR" sz="2400" dirty="0" err="1" smtClean="0"/>
              <a:t>ημίξεροι</a:t>
            </a:r>
            <a:r>
              <a:rPr lang="el-GR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Ποικιλοχλώρωση σε φύλλα μολυσμένα με </a:t>
            </a:r>
            <a:br>
              <a:rPr lang="el-GR" sz="2400" dirty="0" smtClean="0"/>
            </a:br>
            <a:r>
              <a:rPr lang="el-GR" sz="2400" dirty="0" smtClean="0"/>
              <a:t>μεταδοτική μικροφυλλία (</a:t>
            </a:r>
            <a:r>
              <a:rPr lang="en-US" sz="2400" i="1" dirty="0" err="1" smtClean="0"/>
              <a:t>Spiroplasma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citri</a:t>
            </a:r>
            <a:r>
              <a:rPr lang="el-GR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 descr="13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40" r="-86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χλωρωτικά σχέδια και η μεσονεύρια χλώρωση</a:t>
            </a:r>
            <a:br>
              <a:rPr lang="el-GR" sz="2400" dirty="0" smtClean="0"/>
            </a:br>
            <a:r>
              <a:rPr lang="el-GR" sz="2400" dirty="0" smtClean="0"/>
              <a:t> μοιάζουν με συμπτώματα τροφοπενίας</a:t>
            </a:r>
            <a:endParaRPr lang="en-US" sz="2400" dirty="0"/>
          </a:p>
        </p:txBody>
      </p:sp>
      <p:pic>
        <p:nvPicPr>
          <p:cNvPr id="4" name="Content Placeholder 3" descr="12CS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>
          <a:xfrm>
            <a:off x="-1693127" y="1600200"/>
            <a:ext cx="8229600" cy="4525963"/>
          </a:xfrm>
        </p:spPr>
      </p:pic>
      <p:pic>
        <p:nvPicPr>
          <p:cNvPr id="5" name="Picture 4" descr="03C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18" y="1600200"/>
            <a:ext cx="301730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καρποί συχνά δεν αποκτούν το φυσιολογικό </a:t>
            </a:r>
            <a:br>
              <a:rPr lang="el-GR" sz="2400" dirty="0" smtClean="0"/>
            </a:br>
            <a:r>
              <a:rPr lang="el-GR" sz="2400" dirty="0" smtClean="0"/>
              <a:t>χρώμα της ωρίμανσης και παραμένουν πράσινοι</a:t>
            </a:r>
            <a:endParaRPr lang="en-US" sz="2400" dirty="0"/>
          </a:p>
        </p:txBody>
      </p:sp>
      <p:pic>
        <p:nvPicPr>
          <p:cNvPr id="4" name="Content Placeholder 3" descr="143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471" r="-884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Μικροφυλλία και μικροκαρία καρπών που </a:t>
            </a:r>
            <a:br>
              <a:rPr lang="el-GR" sz="2400" dirty="0" smtClean="0"/>
            </a:br>
            <a:r>
              <a:rPr lang="el-GR" sz="2400" dirty="0" smtClean="0"/>
              <a:t>αποκτούν σχήμα βελανιδιού ή είναι ασύμμετροι</a:t>
            </a:r>
            <a:endParaRPr lang="en-US" sz="2400" dirty="0"/>
          </a:p>
        </p:txBody>
      </p:sp>
      <p:pic>
        <p:nvPicPr>
          <p:cNvPr id="6" name="Content Placeholder 5" descr="826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739" b="-57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Μικροκαρπία και ασυμμετρία καρπών</a:t>
            </a:r>
            <a:br>
              <a:rPr lang="el-GR" sz="2400" dirty="0" smtClean="0"/>
            </a:br>
            <a:r>
              <a:rPr lang="el-GR" sz="2400" dirty="0" smtClean="0"/>
              <a:t> σε προσβεβλημένα πορτοκάλια</a:t>
            </a:r>
            <a:endParaRPr lang="en-US" sz="2400" dirty="0"/>
          </a:p>
        </p:txBody>
      </p:sp>
      <p:pic>
        <p:nvPicPr>
          <p:cNvPr id="4" name="Content Placeholder 3" descr="16CS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>
          <a:xfrm>
            <a:off x="-2065868" y="1600200"/>
            <a:ext cx="9128285" cy="5020205"/>
          </a:xfrm>
        </p:spPr>
      </p:pic>
      <p:pic>
        <p:nvPicPr>
          <p:cNvPr id="6" name="Picture 5" descr="D-CI-SCIT-FR.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78" y="1600200"/>
            <a:ext cx="3301101" cy="50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Τριστέτσα (</a:t>
            </a:r>
            <a:r>
              <a:rPr lang="en-US" sz="2400" b="1" dirty="0" smtClean="0"/>
              <a:t>Citrus </a:t>
            </a:r>
            <a:r>
              <a:rPr lang="en-US" sz="2400" b="1" dirty="0" err="1" smtClean="0"/>
              <a:t>tristezza</a:t>
            </a:r>
            <a:r>
              <a:rPr lang="en-US" sz="2400" b="1" dirty="0" smtClean="0"/>
              <a:t> virus, CTV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Τα χαρακτηριστικότερα και σοβαρότερα συμπτώματα της ασθένειας εκδηλώνονται στην πορτοκαλιά, τη μανταρινιά και το γκρέϊπφρουτ, εμβολιασμένα σε νερατζιά</a:t>
            </a:r>
          </a:p>
          <a:p>
            <a:r>
              <a:rPr lang="el-GR" sz="2400" dirty="0" smtClean="0"/>
              <a:t>Τα προσβεβλημένα εσπεριδοειδή υφίστανται </a:t>
            </a:r>
            <a:r>
              <a:rPr lang="el-GR" sz="2400" b="1" dirty="0" smtClean="0"/>
              <a:t>απότομη ή βαθμιαία ξήρανση</a:t>
            </a:r>
          </a:p>
          <a:p>
            <a:r>
              <a:rPr lang="el-GR" sz="2400" dirty="0" smtClean="0"/>
              <a:t>Το σύνδρομο της αποπληξίας παρατηρείται κυρίως σε νεαρά δέντρα (ηλικίας 5-6 ετών)</a:t>
            </a:r>
          </a:p>
          <a:p>
            <a:r>
              <a:rPr lang="el-GR" sz="2400" dirty="0" smtClean="0"/>
              <a:t>Παρουσιάζουν </a:t>
            </a:r>
            <a:r>
              <a:rPr lang="el-GR" sz="2400" b="1" dirty="0" smtClean="0"/>
              <a:t>απότομο μαρασμό </a:t>
            </a:r>
            <a:r>
              <a:rPr lang="el-GR" sz="2400" dirty="0" smtClean="0"/>
              <a:t>και νέκρωση της κόμης εντός λίγων ημερών, </a:t>
            </a:r>
            <a:r>
              <a:rPr lang="el-GR" sz="2400" b="1" dirty="0" smtClean="0"/>
              <a:t>χωρίς να χάσουν τα φύλλα και τους καρπούς τους</a:t>
            </a:r>
          </a:p>
          <a:p>
            <a:r>
              <a:rPr lang="el-GR" sz="2400" dirty="0" smtClean="0"/>
              <a:t>Στα δέντρα μεγαλύτερης ηλικίας εμφανίζεται συνήθως το </a:t>
            </a:r>
            <a:r>
              <a:rPr lang="el-GR" sz="2400" b="1" dirty="0" smtClean="0"/>
              <a:t>σύνδρομο </a:t>
            </a:r>
            <a:r>
              <a:rPr lang="el-GR" sz="2400" dirty="0" smtClean="0"/>
              <a:t>της</a:t>
            </a:r>
            <a:r>
              <a:rPr lang="el-GR" sz="2400" b="1" dirty="0" smtClean="0"/>
              <a:t> βραδείας κατάπτωσης </a:t>
            </a:r>
            <a:r>
              <a:rPr lang="el-GR" sz="2400" dirty="0" smtClean="0"/>
              <a:t>(παρακμής) και αποξήρανσης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Τριστέτσα (</a:t>
            </a:r>
            <a:r>
              <a:rPr lang="en-US" sz="2400" b="1" dirty="0" smtClean="0"/>
              <a:t>Citrus </a:t>
            </a:r>
            <a:r>
              <a:rPr lang="en-US" sz="2400" b="1" dirty="0" err="1" smtClean="0"/>
              <a:t>tristezza</a:t>
            </a:r>
            <a:r>
              <a:rPr lang="en-US" sz="2400" b="1" dirty="0" smtClean="0"/>
              <a:t> virus, CTV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Παρατηρείται νέκρωση της βίβλου στο υποκείμενο, </a:t>
            </a:r>
            <a:r>
              <a:rPr lang="el-GR" sz="2400" b="1" dirty="0" smtClean="0"/>
              <a:t>κάτω από το σημείο εμβολιασμού</a:t>
            </a:r>
          </a:p>
          <a:p>
            <a:r>
              <a:rPr lang="el-GR" sz="2400" dirty="0" smtClean="0"/>
              <a:t>Η νέκρωση αυτή παρεμποδίζει την κάθοδο του κατεργασμένου χυμού προς το ριζικό σύστημα των δέντρων</a:t>
            </a:r>
          </a:p>
          <a:p>
            <a:r>
              <a:rPr lang="el-GR" sz="2400" dirty="0" smtClean="0"/>
              <a:t>Οι ρίζες καταστρέφονται, καθώς αποστερούνται τις απαραίτητες τροφές</a:t>
            </a:r>
          </a:p>
          <a:p>
            <a:r>
              <a:rPr lang="el-GR" sz="2400" dirty="0" smtClean="0"/>
              <a:t>Συνεπώς, οι ρίζες αδυνατούν να προσλάβουν νερό και ανόργανα άλατα από το έδαφος</a:t>
            </a:r>
          </a:p>
          <a:p>
            <a:r>
              <a:rPr lang="el-GR" sz="2400" dirty="0" smtClean="0"/>
              <a:t>Αυτή η αδυναμία είναι υπεύθυνη για την εκδήλωση των συμπτωμάτων στο υπέργειο τμήμα των προσβεβλημένων δέντρων</a:t>
            </a:r>
          </a:p>
          <a:p>
            <a:r>
              <a:rPr lang="el-GR" sz="2400" dirty="0" smtClean="0"/>
              <a:t>Επίσης, παρατηρείται </a:t>
            </a:r>
            <a:r>
              <a:rPr lang="el-GR" sz="2400" b="1" dirty="0" smtClean="0"/>
              <a:t>βοθρίωση του ξύλου </a:t>
            </a:r>
            <a:r>
              <a:rPr lang="el-GR" sz="2400" dirty="0" smtClean="0"/>
              <a:t>και </a:t>
            </a:r>
            <a:r>
              <a:rPr lang="el-GR" sz="2400" b="1" dirty="0" smtClean="0"/>
              <a:t>ίκτερος</a:t>
            </a:r>
            <a:r>
              <a:rPr lang="el-GR" sz="2400" dirty="0" smtClean="0"/>
              <a:t> των σποροφύτων των εσπεριδοειδών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Συμπτώματα χλώρωσης και καρουλιάσματος (συστροφής) που προκαλείται από ορισμένες φυλές του ιού</a:t>
            </a:r>
            <a:endParaRPr lang="en-US" sz="2400" dirty="0"/>
          </a:p>
        </p:txBody>
      </p:sp>
      <p:pic>
        <p:nvPicPr>
          <p:cNvPr id="4" name="Content Placeholder 3" descr="ctvcork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009" r="-800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Σχηματισμός βοθρίων σε κλάδους  </a:t>
            </a:r>
            <a:endParaRPr lang="en-US" sz="2400" dirty="0"/>
          </a:p>
        </p:txBody>
      </p:sp>
      <p:pic>
        <p:nvPicPr>
          <p:cNvPr id="6" name="Content Placeholder 5" descr="01760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Βοθρίωση αποκαλύπτεται μετά την απομάκρυνση </a:t>
            </a:r>
            <a:br>
              <a:rPr lang="el-GR" sz="2400" dirty="0" smtClean="0"/>
            </a:br>
            <a:r>
              <a:rPr lang="el-GR" sz="2400" dirty="0" smtClean="0"/>
              <a:t>του φλοιού προσβεβλημένου ξενιστή</a:t>
            </a:r>
            <a:endParaRPr lang="en-US" sz="2400" dirty="0"/>
          </a:p>
        </p:txBody>
      </p:sp>
      <p:pic>
        <p:nvPicPr>
          <p:cNvPr id="6" name="Content Placeholder 5" descr="10_StemPittingtrestesia_Grapefrui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>
          <a:xfrm>
            <a:off x="-1800225" y="1685925"/>
            <a:ext cx="82296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7" y="2578893"/>
            <a:ext cx="4110038" cy="274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Κορυφοξήρα 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tracheiphila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628"/>
          </a:xfrm>
        </p:spPr>
        <p:txBody>
          <a:bodyPr>
            <a:normAutofit/>
          </a:bodyPr>
          <a:lstStyle/>
          <a:p>
            <a:r>
              <a:rPr lang="el-GR" sz="2400" dirty="0"/>
              <a:t>Σε προχωρημένο στάδιο προσβολής, ο μεταχρωματισμός αποκτά </a:t>
            </a:r>
            <a:r>
              <a:rPr lang="el-GR" sz="2400" b="1" dirty="0"/>
              <a:t>καστανό χρώμα</a:t>
            </a:r>
            <a:endParaRPr lang="en-US" sz="2400" b="1" dirty="0"/>
          </a:p>
          <a:p>
            <a:r>
              <a:rPr lang="el-GR" sz="2400" dirty="0" smtClean="0"/>
              <a:t>Ορισμένες φορές η ασθένεια προκαλείται από </a:t>
            </a:r>
            <a:r>
              <a:rPr lang="el-GR" sz="2400" b="1" dirty="0" smtClean="0"/>
              <a:t>μη χρωμογόνο φυλή </a:t>
            </a:r>
            <a:r>
              <a:rPr lang="el-GR" sz="2400" dirty="0" smtClean="0"/>
              <a:t>του παθογόνου</a:t>
            </a:r>
          </a:p>
          <a:p>
            <a:r>
              <a:rPr lang="el-GR" sz="2400" dirty="0" smtClean="0"/>
              <a:t>Αυτή, </a:t>
            </a:r>
            <a:r>
              <a:rPr lang="el-GR" sz="2400" b="1" dirty="0" smtClean="0"/>
              <a:t>δεν προκαλεί μεταχρωματισμό των αγγείων </a:t>
            </a:r>
            <a:r>
              <a:rPr lang="el-GR" sz="2400" dirty="0" smtClean="0"/>
              <a:t>στα προσβεβλημένα δέντρα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Έντονα, χαρακτηριστικά συμπτώματα </a:t>
            </a:r>
            <a:r>
              <a:rPr lang="el-GR" sz="2400" dirty="0" err="1" smtClean="0"/>
              <a:t>βοθρίωσης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σε προσβεβλημένους ξενιστές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573" y="1747764"/>
            <a:ext cx="5433477" cy="43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462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Παρατηρείται </a:t>
            </a:r>
            <a:r>
              <a:rPr lang="el-GR" sz="2400" dirty="0"/>
              <a:t>νέκρωση της βίβλου στο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υποκείμενο</a:t>
            </a:r>
            <a:r>
              <a:rPr lang="el-GR" sz="2400" dirty="0"/>
              <a:t>, κάτω από το σημείο εμβολιασμού</a:t>
            </a:r>
            <a:r>
              <a:rPr lang="el-GR" sz="2400" b="1" dirty="0"/>
              <a:t/>
            </a:r>
            <a:br>
              <a:rPr lang="el-GR" sz="2400" b="1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887" y="1828800"/>
            <a:ext cx="63722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611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Συμπτώματα βραδείας κατάπτωσης </a:t>
            </a:r>
            <a:br>
              <a:rPr lang="el-GR" sz="2400" dirty="0" smtClean="0"/>
            </a:br>
            <a:r>
              <a:rPr lang="el-GR" sz="2400" dirty="0" smtClean="0"/>
              <a:t>σε προσβεβλημένο δέντρο πορτοκαλιάς</a:t>
            </a:r>
            <a:endParaRPr lang="en-US" sz="2400" dirty="0"/>
          </a:p>
        </p:txBody>
      </p:sp>
      <p:pic>
        <p:nvPicPr>
          <p:cNvPr id="4" name="Content Placeholder 3" descr="Tristeza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479" r="-104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Προοδευτική κατάπτωση και ξήρανση δέντρων </a:t>
            </a:r>
            <a:br>
              <a:rPr lang="el-GR" sz="2400" dirty="0"/>
            </a:br>
            <a:r>
              <a:rPr lang="el-GR" sz="2400" dirty="0"/>
              <a:t>πορτοκαλιάς προσβεβλημένων από τον ιό </a:t>
            </a:r>
            <a:r>
              <a:rPr lang="en-US" sz="2400" dirty="0"/>
              <a:t>CTV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1767712"/>
            <a:ext cx="8172450" cy="37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543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Τα δέντρα που εμφανίζουν συμπτώματα έντονης βοθρίωσης γίνονται καχεκτικά και παράγουν μικρούς, παραμορφωμένους καρπούς</a:t>
            </a:r>
            <a:endParaRPr lang="en-US" sz="2000" dirty="0"/>
          </a:p>
        </p:txBody>
      </p:sp>
      <p:pic>
        <p:nvPicPr>
          <p:cNvPr id="4" name="Content Placeholder 3" descr="0656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Στην προσβολή από την εξωκόρτη (</a:t>
            </a:r>
            <a:r>
              <a:rPr lang="en-US" sz="2000" dirty="0" err="1" smtClean="0"/>
              <a:t>CEVd</a:t>
            </a:r>
            <a:r>
              <a:rPr lang="el-GR" sz="2000" dirty="0" smtClean="0"/>
              <a:t>) παρατηρείται εκλεπισμός του φλοιού </a:t>
            </a:r>
            <a:br>
              <a:rPr lang="el-GR" sz="2000" dirty="0" smtClean="0"/>
            </a:br>
            <a:r>
              <a:rPr lang="el-GR" sz="2000" dirty="0" smtClean="0"/>
              <a:t>στη βάση του κορμού και έκκριση κόμμεος στο φλοιό, κάτω από τα λέπια</a:t>
            </a:r>
            <a:endParaRPr lang="en-US" sz="2000" dirty="0"/>
          </a:p>
        </p:txBody>
      </p:sp>
      <p:pic>
        <p:nvPicPr>
          <p:cNvPr id="4" name="Content Placeholder 3" descr="71_eksokorti_thum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220" dirty="0" smtClean="0"/>
              <a:t>Όταν εκδηλώνεται σύνδρομο αποπληξίας σε δέντρα ηλικίας 5-6 ετών τα φυτά παρουσιάζουν έντονο μαρασμό και νέκρωση της κόμης εντός λίγων ημερών</a:t>
            </a:r>
            <a:endParaRPr lang="en-US" sz="2220" dirty="0"/>
          </a:p>
        </p:txBody>
      </p:sp>
      <p:pic>
        <p:nvPicPr>
          <p:cNvPr id="4" name="Content Placeholder 3" descr="52020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21" r="-113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Πανοραμική εικόνα όπου φαίνεται η σταδιακή </a:t>
            </a:r>
            <a:br>
              <a:rPr lang="el-GR" sz="2400" dirty="0" smtClean="0"/>
            </a:br>
            <a:r>
              <a:rPr lang="el-GR" sz="2400" dirty="0" smtClean="0"/>
              <a:t>απώλεια δέντρων σε εσπεριδεώνες</a:t>
            </a:r>
            <a:endParaRPr lang="en-US" sz="2400" dirty="0"/>
          </a:p>
        </p:txBody>
      </p:sp>
      <p:pic>
        <p:nvPicPr>
          <p:cNvPr id="6" name="Content Placeholder 5" descr="52020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137" r="-101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Μικροκαρπία, σε σύγκριση με καρπό (πάνω) </a:t>
            </a:r>
            <a:br>
              <a:rPr lang="el-GR" sz="2400" dirty="0" smtClean="0"/>
            </a:br>
            <a:r>
              <a:rPr lang="el-GR" sz="2400" dirty="0" smtClean="0"/>
              <a:t>από δέντρο που δεν έχει υποστεί προσβολή</a:t>
            </a:r>
            <a:endParaRPr lang="en-US" sz="2400" dirty="0"/>
          </a:p>
        </p:txBody>
      </p:sp>
      <p:pic>
        <p:nvPicPr>
          <p:cNvPr id="4" name="Content Placeholder 3" descr="52020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74" r="-10374"/>
          <a:stretch>
            <a:fillRect/>
          </a:stretch>
        </p:blipFill>
        <p:spPr/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αποτελεσματικότερη αφίδα-φορέας του ιού</a:t>
            </a:r>
            <a:br>
              <a:rPr lang="el-GR" sz="2400" dirty="0" smtClean="0"/>
            </a:br>
            <a:r>
              <a:rPr lang="el-GR" sz="2400" dirty="0" smtClean="0"/>
              <a:t> είναι το είδος </a:t>
            </a:r>
            <a:r>
              <a:rPr lang="en-US" sz="2400" i="1" dirty="0" err="1" smtClean="0"/>
              <a:t>Toxoptera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citricidus</a:t>
            </a:r>
            <a:endParaRPr lang="en-US" sz="2400" i="1" dirty="0"/>
          </a:p>
        </p:txBody>
      </p:sp>
      <p:pic>
        <p:nvPicPr>
          <p:cNvPr id="4" name="Content Placeholder 3" descr="sep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159" r="-75159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Κορυφοξήρα</a:t>
            </a:r>
            <a:r>
              <a:rPr lang="el-GR" sz="2400" b="1" dirty="0"/>
              <a:t> (</a:t>
            </a:r>
            <a:r>
              <a:rPr lang="en-US" sz="2400" b="1" i="1" dirty="0" err="1"/>
              <a:t>Phoma</a:t>
            </a:r>
            <a:r>
              <a:rPr lang="en-US" sz="2400" b="1" i="1" dirty="0"/>
              <a:t> </a:t>
            </a:r>
            <a:r>
              <a:rPr lang="en-US" sz="2400" b="1" i="1" dirty="0" err="1"/>
              <a:t>tracheiphila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/>
              <a:t>Συμπτώματα παραπλήσια της </a:t>
            </a:r>
            <a:r>
              <a:rPr lang="el-GR" sz="2600" dirty="0" err="1"/>
              <a:t>κορυφοξήρας</a:t>
            </a:r>
            <a:r>
              <a:rPr lang="el-GR" sz="2600" dirty="0"/>
              <a:t> μπορεί να προκαλέσουν στα δέντρα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ο μύκητας </a:t>
            </a:r>
            <a:r>
              <a:rPr lang="en-US" sz="2600" i="1" dirty="0" err="1"/>
              <a:t>Colletotrichum</a:t>
            </a:r>
            <a:r>
              <a:rPr lang="en-US" sz="2600" i="1" dirty="0"/>
              <a:t> </a:t>
            </a:r>
            <a:r>
              <a:rPr lang="en-US" sz="2600" i="1" dirty="0" err="1"/>
              <a:t>gloeosporioides</a:t>
            </a:r>
            <a:r>
              <a:rPr lang="en-US" sz="2600" i="1" dirty="0"/>
              <a:t> </a:t>
            </a:r>
            <a:r>
              <a:rPr lang="el-GR" sz="2600" dirty="0"/>
              <a:t>που είναι παράσιτο αδυναμίας και σχηματίζει </a:t>
            </a:r>
            <a:r>
              <a:rPr lang="el-GR" sz="2600" dirty="0" err="1"/>
              <a:t>ακέρβουλα</a:t>
            </a:r>
            <a:r>
              <a:rPr lang="el-GR" sz="2600" dirty="0"/>
              <a:t> σε ξηρούς από την </a:t>
            </a:r>
            <a:r>
              <a:rPr lang="el-GR" sz="2600" dirty="0" err="1"/>
              <a:t>κορυφοξήρα</a:t>
            </a:r>
            <a:r>
              <a:rPr lang="el-GR" sz="2600" dirty="0"/>
              <a:t> βλαστούς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προσβολές του λαιμού των δέντρων από </a:t>
            </a:r>
            <a:r>
              <a:rPr lang="el-GR" sz="2600" dirty="0" err="1"/>
              <a:t>εδαφογενείς</a:t>
            </a:r>
            <a:r>
              <a:rPr lang="el-GR" sz="2600" dirty="0"/>
              <a:t> μύκητες του γένους </a:t>
            </a:r>
            <a:r>
              <a:rPr lang="en-US" sz="2600" i="1" dirty="0" err="1"/>
              <a:t>Phytophthora</a:t>
            </a:r>
            <a:endParaRPr lang="en-US" sz="2600" i="1" dirty="0"/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προσβολές από το βακτήριο </a:t>
            </a:r>
            <a:r>
              <a:rPr lang="en-US" sz="2600" i="1" dirty="0"/>
              <a:t>Pseudomonas </a:t>
            </a:r>
            <a:r>
              <a:rPr lang="en-US" sz="2600" i="1" dirty="0" err="1"/>
              <a:t>syringae</a:t>
            </a:r>
            <a:endParaRPr lang="el-GR" sz="2600" i="1" dirty="0"/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καταπονήσεις των δέντρων από </a:t>
            </a:r>
            <a:r>
              <a:rPr lang="el-GR" sz="2600" dirty="0" err="1"/>
              <a:t>σηψιρριζίες</a:t>
            </a:r>
            <a:r>
              <a:rPr lang="el-GR" sz="2600" dirty="0"/>
              <a:t>, παγετό, ξηρασία και ισχυρούς ανέμους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τοξικότητες ή </a:t>
            </a:r>
            <a:r>
              <a:rPr lang="el-GR" sz="2600" dirty="0" err="1"/>
              <a:t>τροφοπενίες</a:t>
            </a:r>
            <a:r>
              <a:rPr lang="el-GR" sz="2600" dirty="0"/>
              <a:t> (προβλήματα θρέψης)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600" dirty="0"/>
              <a:t>προσβολή από νηματώδεις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Προσβολή, πτερωτό και άπτερα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 άτομα του είδους </a:t>
            </a:r>
            <a:r>
              <a:rPr lang="en-US" sz="2400" i="1" dirty="0" err="1" smtClean="0"/>
              <a:t>Toxoptera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citricidus</a:t>
            </a:r>
            <a:endParaRPr lang="en-US" sz="2400" i="1" dirty="0"/>
          </a:p>
        </p:txBody>
      </p:sp>
      <p:pic>
        <p:nvPicPr>
          <p:cNvPr id="4" name="Content Placeholder 3" descr="bc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04" r="-8304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300" dirty="0" smtClean="0"/>
              <a:t>Η ασθένεια εκδηλώνεται με αποξήρανση από την</a:t>
            </a:r>
            <a:br>
              <a:rPr lang="el-GR" sz="2300" dirty="0" smtClean="0"/>
            </a:br>
            <a:r>
              <a:rPr lang="el-GR" sz="2300" dirty="0" smtClean="0"/>
              <a:t> κορυφή προς τα κάτω, κλαδίσκων και βραχιόνων</a:t>
            </a:r>
            <a:endParaRPr lang="en-US" sz="2300" dirty="0"/>
          </a:p>
        </p:txBody>
      </p:sp>
      <p:pic>
        <p:nvPicPr>
          <p:cNvPr id="4" name="Content Placeholder 3" descr="4559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Όταν εκδηλώνεται το σύνδρομο της αποπληξίας τα προσβεβλημένα δέντρα αποξηραίνονται ταχύτατα</a:t>
            </a:r>
            <a:endParaRPr lang="en-US" sz="2400" dirty="0"/>
          </a:p>
        </p:txBody>
      </p:sp>
      <p:pic>
        <p:nvPicPr>
          <p:cNvPr id="4" name="Content Placeholder 3" descr="066009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2240</Words>
  <Application>Microsoft Macintosh PowerPoint</Application>
  <PresentationFormat>Προβολή στην οθόνη (4:3)</PresentationFormat>
  <Paragraphs>227</Paragraphs>
  <Slides>70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1" baseType="lpstr">
      <vt:lpstr>Office Theme</vt:lpstr>
      <vt:lpstr>ΑΣΘΕΝΕΙΕΣ ΤΩΝ ΕΣΠΕΡΙΔΟΕΙΔΩΝ</vt:lpstr>
      <vt:lpstr>Κορυφοξήρα (Phoma tracheiphila) Συμπτώματα προσβολής</vt:lpstr>
      <vt:lpstr>Κορυφοξήρα (Phoma tracheiphila) Συμπτώματα προσβολής</vt:lpstr>
      <vt:lpstr>Κορυφοξήρα (Phoma tracheiphila) Συμπτώματα προσβολής</vt:lpstr>
      <vt:lpstr>Κορυφοξήρα (Phoma tracheiphila) Συμπτώματα προσβολής</vt:lpstr>
      <vt:lpstr>Κορυφοξήρα (Phoma tracheiphila) Συμπτώματα προσβολής</vt:lpstr>
      <vt:lpstr>Κορυφοξήρα (Phoma tracheiphila) Συμπτώματα προσβολής</vt:lpstr>
      <vt:lpstr>Η ασθένεια εκδηλώνεται με αποξήρανση από την  κορυφή προς τα κάτω, κλαδίσκων και βραχιόνων</vt:lpstr>
      <vt:lpstr>Όταν εκδηλώνεται το σύνδρομο της αποπληξίας τα προσβεβλημένα δέντρα αποξηραίνονται ταχύτατα</vt:lpstr>
      <vt:lpstr>Τα φύλλα εμφανίζουν χλώρωση που αρχίζει  από τις κύριες νευρώσεις του ελάσματος (σύμπτωμα αντίθετο από τη μεσονεύρια χλώρωση των τροφοπενιών/ελλείψεων θρεπτικών στοιχείων</vt:lpstr>
      <vt:lpstr>Ο μύκητας σχηματίζει πυκνίδια κάτω από  την επιδερμίδα των ξηρών βλαστών </vt:lpstr>
      <vt:lpstr>Χαρακτηριστικό σύμπτωμα της κορυφοξήρας είναι ο μεταχρωματισμός του ξύλου των προσεβλημένων κλάδων</vt:lpstr>
      <vt:lpstr>Η ύπαρξη του μεταχρωματισμού αποτελεί  ασφαλές διαγνωστικό σύμπτωμα της ασθένειας</vt:lpstr>
      <vt:lpstr>Πυκνίδια και κονίδια (κάτω δεξιά) του  παθογόνου βυθισμένα στους ιστούς φυτού-ξενιστή </vt:lpstr>
      <vt:lpstr>Πυκνίδιο του παθογόνου από την οστιόλη του  οποίου εξέρχεται μάζα πυκνιδιοσπορίων</vt:lpstr>
      <vt:lpstr>Κορυφοξήρα (Phoma tracheiphila) Παθογόνο αίτιο</vt:lpstr>
      <vt:lpstr>Κορυφοξήρα (Phoma tracheiphila) Παθογόνο αίτιο</vt:lpstr>
      <vt:lpstr>Κορυφοξήρα (Phoma tracheiphila) Παθογόνο αίτιο</vt:lpstr>
      <vt:lpstr>Κορυφοξήρα (Phoma tracheiphila) Παθογόνο αίτιο</vt:lpstr>
      <vt:lpstr>Στη μορφή της ασθένειας ‘Mal secco’ η εξέλιξη της  ασθένειας είναι ταχύτατη, τα δέντρα νεκρώνονται λόγω  εισβολής του παθογόνου από το ριζικό σύστημα</vt:lpstr>
      <vt:lpstr>Ανθράκωση (Colletotrichum gloeosporioides) Συμπτώματα προσβολής</vt:lpstr>
      <vt:lpstr>Ανθράκωση (Colletotrichum gloeosporioides) Συμπτώματα προσβολής</vt:lpstr>
      <vt:lpstr>Ανθράκωση (Colletotrichum gloeosporioides) Συμπτώματα προσβολής</vt:lpstr>
      <vt:lpstr>Ανθράκωση (Colletotrichum gloeosporioides) Συμπτώματα προσβολής στα φύλλα</vt:lpstr>
      <vt:lpstr>Ανθράκωση (Colletotrichum gloeosporioides) Συμπτώματα προσβολής στους καρπούς</vt:lpstr>
      <vt:lpstr>Ανθράκωση (Colletotrichum gloeosporioides) Συμπτώματα προσβολής</vt:lpstr>
      <vt:lpstr>Ανθράκωση (Colletotrichum gloeosporioides) Συμπτώματα προσβολής</vt:lpstr>
      <vt:lpstr>Ανθράκωση (Colletotrichum gloeosporioides) Συμπτώματα προσβολής</vt:lpstr>
      <vt:lpstr>Προσβολή φύλλου από Colletotrichum gloeosporioides</vt:lpstr>
      <vt:lpstr>Καστανή, παπυροειδής νεκρωτική περιοχή στο έλασμα φύλλου  Τα πολυάριθμα μικρά μαύρα στίγματα είναι  οι καρποφορίες (ακέρβουλα) του παθογόνου</vt:lpstr>
      <vt:lpstr>Οι προσβεβλημένες περιοχές στους καρπούς  είναι βυθισμένες, ξηρής και σκληρής σύστασης </vt:lpstr>
      <vt:lpstr>Ωοειδή, υαλώδη κονίδια (αγενή σπόρια) του παθογόνου</vt:lpstr>
      <vt:lpstr>Ανθράκωση (Colletotrichum gloeosporioides) Παθογόνο αίτιο</vt:lpstr>
      <vt:lpstr>Ανθράκωση (Colletotrichum gloeosporioides) Παθογόνο αίτιο</vt:lpstr>
      <vt:lpstr>Ανθράκωση (Colletotrichum gloeosporioides) Παθογόνο αίτιο</vt:lpstr>
      <vt:lpstr>ΣΗΨΕΙΣ ΚΑΡΠΩΝ Καστανή σήψη προκαλούμενη από μύκητες των γενών Phytophthora</vt:lpstr>
      <vt:lpstr>ΣΗΨΕΙΣ ΚΑΡΠΩΝ Καστανή σήψη προκαλούμενη από μύκητες των γενών Phytophthora</vt:lpstr>
      <vt:lpstr>ΣΗΨΕΙΣ ΚΑΡΠΩΝ Καστανή σήψη προκαλούμενη από μύκητες των γενών Phytophthora</vt:lpstr>
      <vt:lpstr>Τυπικά συμπτώματα προσβολής λαιμού και κεντρικών  ριζών από παθογόνα του γένους Phytophthora </vt:lpstr>
      <vt:lpstr>Καστανός μεταχρωματισμός και ξηρή σήψη λαιμού και κεντρικών ριζών</vt:lpstr>
      <vt:lpstr>Ξηρή δερματώδης σήψη και λευκή εξάνθηση σε καρπούς προσβεβλημένους από P. citrophthora/P. syringae</vt:lpstr>
      <vt:lpstr>Ζωοσποριάγγεια (αριστερά) και ζωοσποριάγγειο  που απελευθερώνει ζωοσπόρια (δεξιά)</vt:lpstr>
      <vt:lpstr>Μαλακή, υγρή σήψη σε καρπούς και ανάπτυξη πρασινωπής  ή μπλε εξάνθησης (προσβολή από τους μύκητες  Penicillium digitatum/ P. italicum  </vt:lpstr>
      <vt:lpstr>Στάμπορν ή μεταδοτική μικροφυλλία (Spiroplasma citri) Συμπτώματα προσβολής</vt:lpstr>
      <vt:lpstr>Στάμπορν ή μεταδοτική μικροφυλλία (Spiroplasma citri) Συμπτώματα προσβολής</vt:lpstr>
      <vt:lpstr>Στάμπορν ή μεταδοτική μικροφυλλία (Spiroplasma citri) Συμπτώματα προσβολής</vt:lpstr>
      <vt:lpstr>Στάμπορν ή μεταδοτική μικροφυλλία (Spiroplasma citri) Συμπτώματα προσβολής</vt:lpstr>
      <vt:lpstr>Στάμπορν ή μεταδοτική μικροφυλλία (Spiroplasma citri) Παθογόνο αίτιο</vt:lpstr>
      <vt:lpstr>Τα φύλλα στα δέντρα που μολύνθηκαν με στάμπορν είναι μικρά και παραμορφωμένα (εμφανίζουν αποστρογγυλεμένες κορυφές)</vt:lpstr>
      <vt:lpstr>Ποικιλοχλώρωση σε φύλλα μολυσμένα με  μεταδοτική μικροφυλλία (Spiroplasma citri)</vt:lpstr>
      <vt:lpstr>Τα χλωρωτικά σχέδια και η μεσονεύρια χλώρωση  μοιάζουν με συμπτώματα τροφοπενίας</vt:lpstr>
      <vt:lpstr>Οι καρποί συχνά δεν αποκτούν το φυσιολογικό  χρώμα της ωρίμανσης και παραμένουν πράσινοι</vt:lpstr>
      <vt:lpstr>Μικροφυλλία και μικροκαρία καρπών που  αποκτούν σχήμα βελανιδιού ή είναι ασύμμετροι</vt:lpstr>
      <vt:lpstr>Μικροκαρπία και ασυμμετρία καρπών  σε προσβεβλημένα πορτοκάλια</vt:lpstr>
      <vt:lpstr>Τριστέτσα (Citrus tristezza virus, CTV) Συμπτώματα προσβολής</vt:lpstr>
      <vt:lpstr>Τριστέτσα (Citrus tristezza virus, CTV) Συμπτώματα προσβολής</vt:lpstr>
      <vt:lpstr>Συμπτώματα χλώρωσης και καρουλιάσματος (συστροφής) που προκαλείται από ορισμένες φυλές του ιού</vt:lpstr>
      <vt:lpstr>Σχηματισμός βοθρίων σε κλάδους  </vt:lpstr>
      <vt:lpstr>Βοθρίωση αποκαλύπτεται μετά την απομάκρυνση  του φλοιού προσβεβλημένου ξενιστή</vt:lpstr>
      <vt:lpstr>Έντονα, χαρακτηριστικά συμπτώματα βοθρίωσης  σε προσβεβλημένους ξενιστές</vt:lpstr>
      <vt:lpstr> Παρατηρείται νέκρωση της βίβλου στο  υποκείμενο, κάτω από το σημείο εμβολιασμού </vt:lpstr>
      <vt:lpstr>Συμπτώματα βραδείας κατάπτωσης  σε προσβεβλημένο δέντρο πορτοκαλιάς</vt:lpstr>
      <vt:lpstr>Προοδευτική κατάπτωση και ξήρανση δέντρων  πορτοκαλιάς προσβεβλημένων από τον ιό CTV</vt:lpstr>
      <vt:lpstr>Τα δέντρα που εμφανίζουν συμπτώματα έντονης βοθρίωσης γίνονται καχεκτικά και παράγουν μικρούς, παραμορφωμένους καρπούς</vt:lpstr>
      <vt:lpstr>Στην προσβολή από την εξωκόρτη (CEVd) παρατηρείται εκλεπισμός του φλοιού  στη βάση του κορμού και έκκριση κόμμεος στο φλοιό, κάτω από τα λέπια</vt:lpstr>
      <vt:lpstr>Όταν εκδηλώνεται σύνδρομο αποπληξίας σε δέντρα ηλικίας 5-6 ετών τα φυτά παρουσιάζουν έντονο μαρασμό και νέκρωση της κόμης εντός λίγων ημερών</vt:lpstr>
      <vt:lpstr>Πανοραμική εικόνα όπου φαίνεται η σταδιακή  απώλεια δέντρων σε εσπεριδεώνες</vt:lpstr>
      <vt:lpstr>Μικροκαρπία, σε σύγκριση με καρπό (πάνω)  από δέντρο που δεν έχει υποστεί προσβολή</vt:lpstr>
      <vt:lpstr>Η αποτελεσματικότερη αφίδα-φορέας του ιού  είναι το είδος Toxoptera citricidus</vt:lpstr>
      <vt:lpstr>Προσβολή, πτερωτό και άπτερα  άτομα του είδους Toxoptera citricidus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ΑΣΘΕΝΕΙΕΣ ΤΩΝ ΕΣΠΕΡΙΔΟΕΙΔΩΝ</dc:title>
  <dc:creator>Aris</dc:creator>
  <cp:lastModifiedBy>Τει</cp:lastModifiedBy>
  <cp:revision>43</cp:revision>
  <dcterms:created xsi:type="dcterms:W3CDTF">2015-05-18T21:55:43Z</dcterms:created>
  <dcterms:modified xsi:type="dcterms:W3CDTF">2020-03-27T09:20:28Z</dcterms:modified>
</cp:coreProperties>
</file>