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1" r:id="rId1"/>
  </p:sldMasterIdLst>
  <p:sldIdLst>
    <p:sldId id="257" r:id="rId2"/>
    <p:sldId id="279" r:id="rId3"/>
    <p:sldId id="258" r:id="rId4"/>
    <p:sldId id="259" r:id="rId5"/>
    <p:sldId id="260" r:id="rId6"/>
    <p:sldId id="261" r:id="rId7"/>
    <p:sldId id="262" r:id="rId8"/>
    <p:sldId id="263" r:id="rId9"/>
    <p:sldId id="264" r:id="rId10"/>
    <p:sldId id="265" r:id="rId11"/>
    <p:sldId id="266" r:id="rId12"/>
    <p:sldId id="268" r:id="rId13"/>
    <p:sldId id="269" r:id="rId14"/>
    <p:sldId id="270" r:id="rId15"/>
    <p:sldId id="271" r:id="rId16"/>
    <p:sldId id="272" r:id="rId17"/>
    <p:sldId id="273" r:id="rId18"/>
    <p:sldId id="267" r:id="rId19"/>
    <p:sldId id="274" r:id="rId20"/>
    <p:sldId id="275" r:id="rId21"/>
    <p:sldId id="276" r:id="rId22"/>
    <p:sldId id="277" r:id="rId23"/>
    <p:sldId id="278" r:id="rId24"/>
    <p:sldId id="280" r:id="rId25"/>
    <p:sldId id="281" r:id="rId26"/>
    <p:sldId id="282" r:id="rId27"/>
    <p:sldId id="283" r:id="rId28"/>
    <p:sldId id="284" r:id="rId29"/>
    <p:sldId id="285" r:id="rId30"/>
    <p:sldId id="286" r:id="rId31"/>
    <p:sldId id="287" r:id="rId32"/>
    <p:sldId id="288" r:id="rId33"/>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9A32796-682E-4B1D-AE0F-E5F788DC39F6}" v="159" dt="2020-10-24T16:27:17.2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5" autoAdjust="0"/>
    <p:restoredTop sz="94660"/>
  </p:normalViewPr>
  <p:slideViewPr>
    <p:cSldViewPr snapToGrid="0">
      <p:cViewPr varScale="1">
        <p:scale>
          <a:sx n="53" d="100"/>
          <a:sy n="53" d="100"/>
        </p:scale>
        <p:origin x="35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5/10/relationships/revisionInfo" Target="revisionInfo.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ΧΡΗΣΤΟΣ ΣΤΑΜΠΟΥΛΗΣ" userId="49e95bbdedea2cd2" providerId="LiveId" clId="{49A32796-682E-4B1D-AE0F-E5F788DC39F6}"/>
    <pc:docChg chg="undo custSel addSld modSld sldOrd">
      <pc:chgData name="ΧΡΗΣΤΟΣ ΣΤΑΜΠΟΥΛΗΣ" userId="49e95bbdedea2cd2" providerId="LiveId" clId="{49A32796-682E-4B1D-AE0F-E5F788DC39F6}" dt="2020-10-28T10:32:19.730" v="974" actId="20577"/>
      <pc:docMkLst>
        <pc:docMk/>
      </pc:docMkLst>
      <pc:sldChg chg="ord">
        <pc:chgData name="ΧΡΗΣΤΟΣ ΣΤΑΜΠΟΥΛΗΣ" userId="49e95bbdedea2cd2" providerId="LiveId" clId="{49A32796-682E-4B1D-AE0F-E5F788DC39F6}" dt="2020-10-18T19:40:55.700" v="3"/>
        <pc:sldMkLst>
          <pc:docMk/>
          <pc:sldMk cId="2288527456" sldId="261"/>
        </pc:sldMkLst>
      </pc:sldChg>
      <pc:sldChg chg="modSp mod">
        <pc:chgData name="ΧΡΗΣΤΟΣ ΣΤΑΜΠΟΥΛΗΣ" userId="49e95bbdedea2cd2" providerId="LiveId" clId="{49A32796-682E-4B1D-AE0F-E5F788DC39F6}" dt="2020-10-18T19:39:52.438" v="1" actId="27636"/>
        <pc:sldMkLst>
          <pc:docMk/>
          <pc:sldMk cId="3651798321" sldId="264"/>
        </pc:sldMkLst>
        <pc:spChg chg="mod">
          <ac:chgData name="ΧΡΗΣΤΟΣ ΣΤΑΜΠΟΥΛΗΣ" userId="49e95bbdedea2cd2" providerId="LiveId" clId="{49A32796-682E-4B1D-AE0F-E5F788DC39F6}" dt="2020-10-18T19:39:52.438" v="1" actId="27636"/>
          <ac:spMkLst>
            <pc:docMk/>
            <pc:sldMk cId="3651798321" sldId="264"/>
            <ac:spMk id="3" creationId="{EA7C8872-E41C-455D-9FCA-2312A894881A}"/>
          </ac:spMkLst>
        </pc:spChg>
      </pc:sldChg>
      <pc:sldChg chg="modSp new mod">
        <pc:chgData name="ΧΡΗΣΤΟΣ ΣΤΑΜΠΟΥΛΗΣ" userId="49e95bbdedea2cd2" providerId="LiveId" clId="{49A32796-682E-4B1D-AE0F-E5F788DC39F6}" dt="2020-10-18T20:53:07.394" v="624" actId="20577"/>
        <pc:sldMkLst>
          <pc:docMk/>
          <pc:sldMk cId="2446034315" sldId="265"/>
        </pc:sldMkLst>
        <pc:spChg chg="mod">
          <ac:chgData name="ΧΡΗΣΤΟΣ ΣΤΑΜΠΟΥΛΗΣ" userId="49e95bbdedea2cd2" providerId="LiveId" clId="{49A32796-682E-4B1D-AE0F-E5F788DC39F6}" dt="2020-10-18T20:53:07.394" v="624" actId="20577"/>
          <ac:spMkLst>
            <pc:docMk/>
            <pc:sldMk cId="2446034315" sldId="265"/>
            <ac:spMk id="2" creationId="{3FB0C1F4-C326-425E-A725-411F6129C19C}"/>
          </ac:spMkLst>
        </pc:spChg>
        <pc:spChg chg="mod">
          <ac:chgData name="ΧΡΗΣΤΟΣ ΣΤΑΜΠΟΥΛΗΣ" userId="49e95bbdedea2cd2" providerId="LiveId" clId="{49A32796-682E-4B1D-AE0F-E5F788DC39F6}" dt="2020-10-18T19:43:30.520" v="12" actId="27636"/>
          <ac:spMkLst>
            <pc:docMk/>
            <pc:sldMk cId="2446034315" sldId="265"/>
            <ac:spMk id="3" creationId="{B92100FB-5D9D-4787-9C59-3F941C72BD68}"/>
          </ac:spMkLst>
        </pc:spChg>
      </pc:sldChg>
      <pc:sldChg chg="modSp new mod">
        <pc:chgData name="ΧΡΗΣΤΟΣ ΣΤΑΜΠΟΥΛΗΣ" userId="49e95bbdedea2cd2" providerId="LiveId" clId="{49A32796-682E-4B1D-AE0F-E5F788DC39F6}" dt="2020-10-18T20:52:58.437" v="614" actId="20577"/>
        <pc:sldMkLst>
          <pc:docMk/>
          <pc:sldMk cId="3291433415" sldId="266"/>
        </pc:sldMkLst>
        <pc:spChg chg="mod">
          <ac:chgData name="ΧΡΗΣΤΟΣ ΣΤΑΜΠΟΥΛΗΣ" userId="49e95bbdedea2cd2" providerId="LiveId" clId="{49A32796-682E-4B1D-AE0F-E5F788DC39F6}" dt="2020-10-18T20:52:58.437" v="614" actId="20577"/>
          <ac:spMkLst>
            <pc:docMk/>
            <pc:sldMk cId="3291433415" sldId="266"/>
            <ac:spMk id="2" creationId="{A396B864-5116-4439-8E73-BD213324441B}"/>
          </ac:spMkLst>
        </pc:spChg>
        <pc:spChg chg="mod">
          <ac:chgData name="ΧΡΗΣΤΟΣ ΣΤΑΜΠΟΥΛΗΣ" userId="49e95bbdedea2cd2" providerId="LiveId" clId="{49A32796-682E-4B1D-AE0F-E5F788DC39F6}" dt="2020-10-18T19:44:25.764" v="16" actId="27636"/>
          <ac:spMkLst>
            <pc:docMk/>
            <pc:sldMk cId="3291433415" sldId="266"/>
            <ac:spMk id="3" creationId="{18089B48-2F53-44C0-ADA3-1AE01C3F852D}"/>
          </ac:spMkLst>
        </pc:spChg>
      </pc:sldChg>
      <pc:sldChg chg="modSp new mod ord">
        <pc:chgData name="ΧΡΗΣΤΟΣ ΣΤΑΜΠΟΥΛΗΣ" userId="49e95bbdedea2cd2" providerId="LiveId" clId="{49A32796-682E-4B1D-AE0F-E5F788DC39F6}" dt="2020-10-18T20:55:33.922" v="676" actId="113"/>
        <pc:sldMkLst>
          <pc:docMk/>
          <pc:sldMk cId="1409126374" sldId="267"/>
        </pc:sldMkLst>
        <pc:spChg chg="mod">
          <ac:chgData name="ΧΡΗΣΤΟΣ ΣΤΑΜΠΟΥΛΗΣ" userId="49e95bbdedea2cd2" providerId="LiveId" clId="{49A32796-682E-4B1D-AE0F-E5F788DC39F6}" dt="2020-10-18T20:55:02.159" v="671" actId="20577"/>
          <ac:spMkLst>
            <pc:docMk/>
            <pc:sldMk cId="1409126374" sldId="267"/>
            <ac:spMk id="2" creationId="{57779124-5795-49E3-8950-CAA9D81D6406}"/>
          </ac:spMkLst>
        </pc:spChg>
        <pc:spChg chg="mod">
          <ac:chgData name="ΧΡΗΣΤΟΣ ΣΤΑΜΠΟΥΛΗΣ" userId="49e95bbdedea2cd2" providerId="LiveId" clId="{49A32796-682E-4B1D-AE0F-E5F788DC39F6}" dt="2020-10-18T20:55:33.922" v="676" actId="113"/>
          <ac:spMkLst>
            <pc:docMk/>
            <pc:sldMk cId="1409126374" sldId="267"/>
            <ac:spMk id="3" creationId="{90A3D181-20BE-48D2-A0E6-5DED379A6324}"/>
          </ac:spMkLst>
        </pc:spChg>
      </pc:sldChg>
      <pc:sldChg chg="modSp new mod">
        <pc:chgData name="ΧΡΗΣΤΟΣ ΣΤΑΜΠΟΥΛΗΣ" userId="49e95bbdedea2cd2" providerId="LiveId" clId="{49A32796-682E-4B1D-AE0F-E5F788DC39F6}" dt="2020-10-18T20:52:36.791" v="594" actId="20577"/>
        <pc:sldMkLst>
          <pc:docMk/>
          <pc:sldMk cId="2094111048" sldId="268"/>
        </pc:sldMkLst>
        <pc:spChg chg="mod">
          <ac:chgData name="ΧΡΗΣΤΟΣ ΣΤΑΜΠΟΥΛΗΣ" userId="49e95bbdedea2cd2" providerId="LiveId" clId="{49A32796-682E-4B1D-AE0F-E5F788DC39F6}" dt="2020-10-18T20:52:36.791" v="594" actId="20577"/>
          <ac:spMkLst>
            <pc:docMk/>
            <pc:sldMk cId="2094111048" sldId="268"/>
            <ac:spMk id="2" creationId="{D4B08BA2-E122-4AF8-BBB0-C3F113DC2C49}"/>
          </ac:spMkLst>
        </pc:spChg>
        <pc:spChg chg="mod">
          <ac:chgData name="ΧΡΗΣΤΟΣ ΣΤΑΜΠΟΥΛΗΣ" userId="49e95bbdedea2cd2" providerId="LiveId" clId="{49A32796-682E-4B1D-AE0F-E5F788DC39F6}" dt="2020-10-18T19:47:20.336" v="23"/>
          <ac:spMkLst>
            <pc:docMk/>
            <pc:sldMk cId="2094111048" sldId="268"/>
            <ac:spMk id="3" creationId="{8302E93A-50A2-46A2-BC67-2025194DDCCA}"/>
          </ac:spMkLst>
        </pc:spChg>
      </pc:sldChg>
      <pc:sldChg chg="modSp new mod">
        <pc:chgData name="ΧΡΗΣΤΟΣ ΣΤΑΜΠΟΥΛΗΣ" userId="49e95bbdedea2cd2" providerId="LiveId" clId="{49A32796-682E-4B1D-AE0F-E5F788DC39F6}" dt="2020-10-18T20:52:27.492" v="584" actId="20577"/>
        <pc:sldMkLst>
          <pc:docMk/>
          <pc:sldMk cId="2582965214" sldId="269"/>
        </pc:sldMkLst>
        <pc:spChg chg="mod">
          <ac:chgData name="ΧΡΗΣΤΟΣ ΣΤΑΜΠΟΥΛΗΣ" userId="49e95bbdedea2cd2" providerId="LiveId" clId="{49A32796-682E-4B1D-AE0F-E5F788DC39F6}" dt="2020-10-18T20:52:27.492" v="584" actId="20577"/>
          <ac:spMkLst>
            <pc:docMk/>
            <pc:sldMk cId="2582965214" sldId="269"/>
            <ac:spMk id="2" creationId="{FD89AFBC-9324-4D1A-AFF8-9509C2EF7250}"/>
          </ac:spMkLst>
        </pc:spChg>
        <pc:spChg chg="mod">
          <ac:chgData name="ΧΡΗΣΤΟΣ ΣΤΑΜΠΟΥΛΗΣ" userId="49e95bbdedea2cd2" providerId="LiveId" clId="{49A32796-682E-4B1D-AE0F-E5F788DC39F6}" dt="2020-10-18T19:53:01.465" v="93" actId="5793"/>
          <ac:spMkLst>
            <pc:docMk/>
            <pc:sldMk cId="2582965214" sldId="269"/>
            <ac:spMk id="3" creationId="{7EF7AC34-595A-4C43-8D36-DD8FD578A89B}"/>
          </ac:spMkLst>
        </pc:spChg>
      </pc:sldChg>
      <pc:sldChg chg="modSp new mod">
        <pc:chgData name="ΧΡΗΣΤΟΣ ΣΤΑΜΠΟΥΛΗΣ" userId="49e95bbdedea2cd2" providerId="LiveId" clId="{49A32796-682E-4B1D-AE0F-E5F788DC39F6}" dt="2020-10-18T20:52:19.276" v="574" actId="20577"/>
        <pc:sldMkLst>
          <pc:docMk/>
          <pc:sldMk cId="3990754186" sldId="270"/>
        </pc:sldMkLst>
        <pc:spChg chg="mod">
          <ac:chgData name="ΧΡΗΣΤΟΣ ΣΤΑΜΠΟΥΛΗΣ" userId="49e95bbdedea2cd2" providerId="LiveId" clId="{49A32796-682E-4B1D-AE0F-E5F788DC39F6}" dt="2020-10-18T20:52:19.276" v="574" actId="20577"/>
          <ac:spMkLst>
            <pc:docMk/>
            <pc:sldMk cId="3990754186" sldId="270"/>
            <ac:spMk id="2" creationId="{A42C7910-28D7-4A37-BB4F-F2CDCED11F96}"/>
          </ac:spMkLst>
        </pc:spChg>
        <pc:spChg chg="mod">
          <ac:chgData name="ΧΡΗΣΤΟΣ ΣΤΑΜΠΟΥΛΗΣ" userId="49e95bbdedea2cd2" providerId="LiveId" clId="{49A32796-682E-4B1D-AE0F-E5F788DC39F6}" dt="2020-10-18T19:55:06.828" v="115" actId="27636"/>
          <ac:spMkLst>
            <pc:docMk/>
            <pc:sldMk cId="3990754186" sldId="270"/>
            <ac:spMk id="3" creationId="{61DE4623-FA10-45C5-A0C3-024FCF294FF0}"/>
          </ac:spMkLst>
        </pc:spChg>
      </pc:sldChg>
      <pc:sldChg chg="modSp new mod">
        <pc:chgData name="ΧΡΗΣΤΟΣ ΣΤΑΜΠΟΥΛΗΣ" userId="49e95bbdedea2cd2" providerId="LiveId" clId="{49A32796-682E-4B1D-AE0F-E5F788DC39F6}" dt="2020-10-18T20:52:12.208" v="564" actId="20577"/>
        <pc:sldMkLst>
          <pc:docMk/>
          <pc:sldMk cId="2508129588" sldId="271"/>
        </pc:sldMkLst>
        <pc:spChg chg="mod">
          <ac:chgData name="ΧΡΗΣΤΟΣ ΣΤΑΜΠΟΥΛΗΣ" userId="49e95bbdedea2cd2" providerId="LiveId" clId="{49A32796-682E-4B1D-AE0F-E5F788DC39F6}" dt="2020-10-18T20:52:12.208" v="564" actId="20577"/>
          <ac:spMkLst>
            <pc:docMk/>
            <pc:sldMk cId="2508129588" sldId="271"/>
            <ac:spMk id="2" creationId="{B4C4E143-31AB-4A75-9895-1B8CAE40F7AF}"/>
          </ac:spMkLst>
        </pc:spChg>
        <pc:spChg chg="mod">
          <ac:chgData name="ΧΡΗΣΤΟΣ ΣΤΑΜΠΟΥΛΗΣ" userId="49e95bbdedea2cd2" providerId="LiveId" clId="{49A32796-682E-4B1D-AE0F-E5F788DC39F6}" dt="2020-10-18T20:49:54.070" v="534" actId="20577"/>
          <ac:spMkLst>
            <pc:docMk/>
            <pc:sldMk cId="2508129588" sldId="271"/>
            <ac:spMk id="3" creationId="{8F382ACD-D52A-4E31-A65E-9EAF74B8344A}"/>
          </ac:spMkLst>
        </pc:spChg>
      </pc:sldChg>
      <pc:sldChg chg="modSp new mod">
        <pc:chgData name="ΧΡΗΣΤΟΣ ΣΤΑΜΠΟΥΛΗΣ" userId="49e95bbdedea2cd2" providerId="LiveId" clId="{49A32796-682E-4B1D-AE0F-E5F788DC39F6}" dt="2020-10-18T20:52:03.535" v="554" actId="20577"/>
        <pc:sldMkLst>
          <pc:docMk/>
          <pc:sldMk cId="3722659724" sldId="272"/>
        </pc:sldMkLst>
        <pc:spChg chg="mod">
          <ac:chgData name="ΧΡΗΣΤΟΣ ΣΤΑΜΠΟΥΛΗΣ" userId="49e95bbdedea2cd2" providerId="LiveId" clId="{49A32796-682E-4B1D-AE0F-E5F788DC39F6}" dt="2020-10-18T20:52:03.535" v="554" actId="20577"/>
          <ac:spMkLst>
            <pc:docMk/>
            <pc:sldMk cId="3722659724" sldId="272"/>
            <ac:spMk id="2" creationId="{B2267D3E-ECF8-40F4-A4D7-787AF11217CC}"/>
          </ac:spMkLst>
        </pc:spChg>
        <pc:spChg chg="mod">
          <ac:chgData name="ΧΡΗΣΤΟΣ ΣΤΑΜΠΟΥΛΗΣ" userId="49e95bbdedea2cd2" providerId="LiveId" clId="{49A32796-682E-4B1D-AE0F-E5F788DC39F6}" dt="2020-10-18T19:59:24.849" v="175" actId="20577"/>
          <ac:spMkLst>
            <pc:docMk/>
            <pc:sldMk cId="3722659724" sldId="272"/>
            <ac:spMk id="3" creationId="{302EE034-76DB-4258-BFBE-AB0B13615A08}"/>
          </ac:spMkLst>
        </pc:spChg>
      </pc:sldChg>
      <pc:sldChg chg="modSp new mod">
        <pc:chgData name="ΧΡΗΣΤΟΣ ΣΤΑΜΠΟΥΛΗΣ" userId="49e95bbdedea2cd2" providerId="LiveId" clId="{49A32796-682E-4B1D-AE0F-E5F788DC39F6}" dt="2020-10-18T20:51:52.464" v="544" actId="20577"/>
        <pc:sldMkLst>
          <pc:docMk/>
          <pc:sldMk cId="2994373814" sldId="273"/>
        </pc:sldMkLst>
        <pc:spChg chg="mod">
          <ac:chgData name="ΧΡΗΣΤΟΣ ΣΤΑΜΠΟΥΛΗΣ" userId="49e95bbdedea2cd2" providerId="LiveId" clId="{49A32796-682E-4B1D-AE0F-E5F788DC39F6}" dt="2020-10-18T20:51:52.464" v="544" actId="20577"/>
          <ac:spMkLst>
            <pc:docMk/>
            <pc:sldMk cId="2994373814" sldId="273"/>
            <ac:spMk id="2" creationId="{C26AC2EB-9B1E-41A4-8149-8C44283F9ACD}"/>
          </ac:spMkLst>
        </pc:spChg>
        <pc:spChg chg="mod">
          <ac:chgData name="ΧΡΗΣΤΟΣ ΣΤΑΜΠΟΥΛΗΣ" userId="49e95bbdedea2cd2" providerId="LiveId" clId="{49A32796-682E-4B1D-AE0F-E5F788DC39F6}" dt="2020-10-18T20:01:00.380" v="235" actId="20577"/>
          <ac:spMkLst>
            <pc:docMk/>
            <pc:sldMk cId="2994373814" sldId="273"/>
            <ac:spMk id="3" creationId="{8C13AB97-A844-4B18-B019-2A1BD80CEBF8}"/>
          </ac:spMkLst>
        </pc:spChg>
      </pc:sldChg>
      <pc:sldChg chg="modSp new mod">
        <pc:chgData name="ΧΡΗΣΤΟΣ ΣΤΑΜΠΟΥΛΗΣ" userId="49e95bbdedea2cd2" providerId="LiveId" clId="{49A32796-682E-4B1D-AE0F-E5F788DC39F6}" dt="2020-10-20T14:27:54.687" v="944" actId="20577"/>
        <pc:sldMkLst>
          <pc:docMk/>
          <pc:sldMk cId="3845109468" sldId="274"/>
        </pc:sldMkLst>
        <pc:spChg chg="mod">
          <ac:chgData name="ΧΡΗΣΤΟΣ ΣΤΑΜΠΟΥΛΗΣ" userId="49e95bbdedea2cd2" providerId="LiveId" clId="{49A32796-682E-4B1D-AE0F-E5F788DC39F6}" dt="2020-10-18T20:55:47.829" v="683" actId="20577"/>
          <ac:spMkLst>
            <pc:docMk/>
            <pc:sldMk cId="3845109468" sldId="274"/>
            <ac:spMk id="2" creationId="{8A859004-6075-44DB-B8BB-9BEF963AFE94}"/>
          </ac:spMkLst>
        </pc:spChg>
        <pc:spChg chg="mod">
          <ac:chgData name="ΧΡΗΣΤΟΣ ΣΤΑΜΠΟΥΛΗΣ" userId="49e95bbdedea2cd2" providerId="LiveId" clId="{49A32796-682E-4B1D-AE0F-E5F788DC39F6}" dt="2020-10-20T14:27:54.687" v="944" actId="20577"/>
          <ac:spMkLst>
            <pc:docMk/>
            <pc:sldMk cId="3845109468" sldId="274"/>
            <ac:spMk id="3" creationId="{322EE74C-2FD3-4322-89D2-FA2C737674F9}"/>
          </ac:spMkLst>
        </pc:spChg>
      </pc:sldChg>
      <pc:sldChg chg="modSp new mod">
        <pc:chgData name="ΧΡΗΣΤΟΣ ΣΤΑΜΠΟΥΛΗΣ" userId="49e95bbdedea2cd2" providerId="LiveId" clId="{49A32796-682E-4B1D-AE0F-E5F788DC39F6}" dt="2020-10-18T20:55:56.241" v="691" actId="20577"/>
        <pc:sldMkLst>
          <pc:docMk/>
          <pc:sldMk cId="3037503727" sldId="275"/>
        </pc:sldMkLst>
        <pc:spChg chg="mod">
          <ac:chgData name="ΧΡΗΣΤΟΣ ΣΤΑΜΠΟΥΛΗΣ" userId="49e95bbdedea2cd2" providerId="LiveId" clId="{49A32796-682E-4B1D-AE0F-E5F788DC39F6}" dt="2020-10-18T20:55:56.241" v="691" actId="20577"/>
          <ac:spMkLst>
            <pc:docMk/>
            <pc:sldMk cId="3037503727" sldId="275"/>
            <ac:spMk id="2" creationId="{C4486B7A-BA63-497E-92A6-4C98B4DE241D}"/>
          </ac:spMkLst>
        </pc:spChg>
        <pc:spChg chg="mod">
          <ac:chgData name="ΧΡΗΣΤΟΣ ΣΤΑΜΠΟΥΛΗΣ" userId="49e95bbdedea2cd2" providerId="LiveId" clId="{49A32796-682E-4B1D-AE0F-E5F788DC39F6}" dt="2020-10-18T20:07:25.101" v="254"/>
          <ac:spMkLst>
            <pc:docMk/>
            <pc:sldMk cId="3037503727" sldId="275"/>
            <ac:spMk id="3" creationId="{106100E5-1017-46DB-AB4B-CC4A612B83C7}"/>
          </ac:spMkLst>
        </pc:spChg>
      </pc:sldChg>
      <pc:sldChg chg="modSp new mod">
        <pc:chgData name="ΧΡΗΣΤΟΣ ΣΤΑΜΠΟΥΛΗΣ" userId="49e95bbdedea2cd2" providerId="LiveId" clId="{49A32796-682E-4B1D-AE0F-E5F788DC39F6}" dt="2020-10-18T20:56:03.565" v="699" actId="20577"/>
        <pc:sldMkLst>
          <pc:docMk/>
          <pc:sldMk cId="108958671" sldId="276"/>
        </pc:sldMkLst>
        <pc:spChg chg="mod">
          <ac:chgData name="ΧΡΗΣΤΟΣ ΣΤΑΜΠΟΥΛΗΣ" userId="49e95bbdedea2cd2" providerId="LiveId" clId="{49A32796-682E-4B1D-AE0F-E5F788DC39F6}" dt="2020-10-18T20:56:03.565" v="699" actId="20577"/>
          <ac:spMkLst>
            <pc:docMk/>
            <pc:sldMk cId="108958671" sldId="276"/>
            <ac:spMk id="2" creationId="{C5A8562D-9C64-4EAF-8B6D-C3D9C689C24F}"/>
          </ac:spMkLst>
        </pc:spChg>
        <pc:spChg chg="mod">
          <ac:chgData name="ΧΡΗΣΤΟΣ ΣΤΑΜΠΟΥΛΗΣ" userId="49e95bbdedea2cd2" providerId="LiveId" clId="{49A32796-682E-4B1D-AE0F-E5F788DC39F6}" dt="2020-10-18T20:10:14.731" v="280" actId="27636"/>
          <ac:spMkLst>
            <pc:docMk/>
            <pc:sldMk cId="108958671" sldId="276"/>
            <ac:spMk id="3" creationId="{317EDAF5-C2AB-4882-8797-A9350EE13522}"/>
          </ac:spMkLst>
        </pc:spChg>
      </pc:sldChg>
      <pc:sldChg chg="modSp new mod">
        <pc:chgData name="ΧΡΗΣΤΟΣ ΣΤΑΜΠΟΥΛΗΣ" userId="49e95bbdedea2cd2" providerId="LiveId" clId="{49A32796-682E-4B1D-AE0F-E5F788DC39F6}" dt="2020-10-18T20:56:09.633" v="707" actId="20577"/>
        <pc:sldMkLst>
          <pc:docMk/>
          <pc:sldMk cId="4283783745" sldId="277"/>
        </pc:sldMkLst>
        <pc:spChg chg="mod">
          <ac:chgData name="ΧΡΗΣΤΟΣ ΣΤΑΜΠΟΥΛΗΣ" userId="49e95bbdedea2cd2" providerId="LiveId" clId="{49A32796-682E-4B1D-AE0F-E5F788DC39F6}" dt="2020-10-18T20:56:09.633" v="707" actId="20577"/>
          <ac:spMkLst>
            <pc:docMk/>
            <pc:sldMk cId="4283783745" sldId="277"/>
            <ac:spMk id="2" creationId="{F9AC98BA-FEED-4DFF-B7C4-38404631C3B7}"/>
          </ac:spMkLst>
        </pc:spChg>
        <pc:spChg chg="mod">
          <ac:chgData name="ΧΡΗΣΤΟΣ ΣΤΑΜΠΟΥΛΗΣ" userId="49e95bbdedea2cd2" providerId="LiveId" clId="{49A32796-682E-4B1D-AE0F-E5F788DC39F6}" dt="2020-10-18T20:10:09.017" v="276" actId="12"/>
          <ac:spMkLst>
            <pc:docMk/>
            <pc:sldMk cId="4283783745" sldId="277"/>
            <ac:spMk id="3" creationId="{AA1995B2-7996-40F3-8BD6-96F36747B35B}"/>
          </ac:spMkLst>
        </pc:spChg>
      </pc:sldChg>
      <pc:sldChg chg="modSp new mod">
        <pc:chgData name="ΧΡΗΣΤΟΣ ΣΤΑΜΠΟΥΛΗΣ" userId="49e95bbdedea2cd2" providerId="LiveId" clId="{49A32796-682E-4B1D-AE0F-E5F788DC39F6}" dt="2020-10-18T21:28:36.728" v="942" actId="20577"/>
        <pc:sldMkLst>
          <pc:docMk/>
          <pc:sldMk cId="100405405" sldId="278"/>
        </pc:sldMkLst>
        <pc:spChg chg="mod">
          <ac:chgData name="ΧΡΗΣΤΟΣ ΣΤΑΜΠΟΥΛΗΣ" userId="49e95bbdedea2cd2" providerId="LiveId" clId="{49A32796-682E-4B1D-AE0F-E5F788DC39F6}" dt="2020-10-18T20:56:16.759" v="715" actId="20577"/>
          <ac:spMkLst>
            <pc:docMk/>
            <pc:sldMk cId="100405405" sldId="278"/>
            <ac:spMk id="2" creationId="{E0A81B3D-C6AF-42DD-8D8F-E4D9955C93A3}"/>
          </ac:spMkLst>
        </pc:spChg>
        <pc:spChg chg="mod">
          <ac:chgData name="ΧΡΗΣΤΟΣ ΣΤΑΜΠΟΥΛΗΣ" userId="49e95bbdedea2cd2" providerId="LiveId" clId="{49A32796-682E-4B1D-AE0F-E5F788DC39F6}" dt="2020-10-18T21:28:36.728" v="942" actId="20577"/>
          <ac:spMkLst>
            <pc:docMk/>
            <pc:sldMk cId="100405405" sldId="278"/>
            <ac:spMk id="3" creationId="{9072AAB8-478E-49E5-9976-49B5D5DE4305}"/>
          </ac:spMkLst>
        </pc:spChg>
      </pc:sldChg>
      <pc:sldChg chg="addSp delSp modSp new mod">
        <pc:chgData name="ΧΡΗΣΤΟΣ ΣΤΑΜΠΟΥΛΗΣ" userId="49e95bbdedea2cd2" providerId="LiveId" clId="{49A32796-682E-4B1D-AE0F-E5F788DC39F6}" dt="2020-10-18T20:14:09.871" v="337" actId="313"/>
        <pc:sldMkLst>
          <pc:docMk/>
          <pc:sldMk cId="3122814616" sldId="279"/>
        </pc:sldMkLst>
        <pc:spChg chg="mod">
          <ac:chgData name="ΧΡΗΣΤΟΣ ΣΤΑΜΠΟΥΛΗΣ" userId="49e95bbdedea2cd2" providerId="LiveId" clId="{49A32796-682E-4B1D-AE0F-E5F788DC39F6}" dt="2020-10-18T20:13:13.218" v="326" actId="27636"/>
          <ac:spMkLst>
            <pc:docMk/>
            <pc:sldMk cId="3122814616" sldId="279"/>
            <ac:spMk id="2" creationId="{4AC93CC7-EE0E-4CB2-A6B5-964CD68BE923}"/>
          </ac:spMkLst>
        </pc:spChg>
        <pc:spChg chg="del">
          <ac:chgData name="ΧΡΗΣΤΟΣ ΣΤΑΜΠΟΥΛΗΣ" userId="49e95bbdedea2cd2" providerId="LiveId" clId="{49A32796-682E-4B1D-AE0F-E5F788DC39F6}" dt="2020-10-18T20:11:51.268" v="283" actId="12084"/>
          <ac:spMkLst>
            <pc:docMk/>
            <pc:sldMk cId="3122814616" sldId="279"/>
            <ac:spMk id="3" creationId="{5902E74C-8BBA-4719-89A4-F9B54B1116C6}"/>
          </ac:spMkLst>
        </pc:spChg>
        <pc:graphicFrameChg chg="add mod">
          <ac:chgData name="ΧΡΗΣΤΟΣ ΣΤΑΜΠΟΥΛΗΣ" userId="49e95bbdedea2cd2" providerId="LiveId" clId="{49A32796-682E-4B1D-AE0F-E5F788DC39F6}" dt="2020-10-18T20:14:09.871" v="337" actId="313"/>
          <ac:graphicFrameMkLst>
            <pc:docMk/>
            <pc:sldMk cId="3122814616" sldId="279"/>
            <ac:graphicFrameMk id="4" creationId="{81F06032-F436-40C2-A7F1-11A463E89851}"/>
          </ac:graphicFrameMkLst>
        </pc:graphicFrameChg>
      </pc:sldChg>
      <pc:sldChg chg="modSp new mod">
        <pc:chgData name="ΧΡΗΣΤΟΣ ΣΤΑΜΠΟΥΛΗΣ" userId="49e95bbdedea2cd2" providerId="LiveId" clId="{49A32796-682E-4B1D-AE0F-E5F788DC39F6}" dt="2020-10-18T20:56:27.309" v="723" actId="20577"/>
        <pc:sldMkLst>
          <pc:docMk/>
          <pc:sldMk cId="1414262026" sldId="280"/>
        </pc:sldMkLst>
        <pc:spChg chg="mod">
          <ac:chgData name="ΧΡΗΣΤΟΣ ΣΤΑΜΠΟΥΛΗΣ" userId="49e95bbdedea2cd2" providerId="LiveId" clId="{49A32796-682E-4B1D-AE0F-E5F788DC39F6}" dt="2020-10-18T20:56:27.309" v="723" actId="20577"/>
          <ac:spMkLst>
            <pc:docMk/>
            <pc:sldMk cId="1414262026" sldId="280"/>
            <ac:spMk id="2" creationId="{51819906-ED90-4041-B495-53E0EDE64F32}"/>
          </ac:spMkLst>
        </pc:spChg>
        <pc:spChg chg="mod">
          <ac:chgData name="ΧΡΗΣΤΟΣ ΣΤΑΜΠΟΥΛΗΣ" userId="49e95bbdedea2cd2" providerId="LiveId" clId="{49A32796-682E-4B1D-AE0F-E5F788DC39F6}" dt="2020-10-18T20:18:40.533" v="373" actId="207"/>
          <ac:spMkLst>
            <pc:docMk/>
            <pc:sldMk cId="1414262026" sldId="280"/>
            <ac:spMk id="3" creationId="{ED703FDA-DB5C-4C0C-9381-E7A0F6CCB03B}"/>
          </ac:spMkLst>
        </pc:spChg>
      </pc:sldChg>
      <pc:sldChg chg="modSp new mod">
        <pc:chgData name="ΧΡΗΣΤΟΣ ΣΤΑΜΠΟΥΛΗΣ" userId="49e95bbdedea2cd2" providerId="LiveId" clId="{49A32796-682E-4B1D-AE0F-E5F788DC39F6}" dt="2020-10-18T20:56:36.344" v="731" actId="20577"/>
        <pc:sldMkLst>
          <pc:docMk/>
          <pc:sldMk cId="2387502289" sldId="281"/>
        </pc:sldMkLst>
        <pc:spChg chg="mod">
          <ac:chgData name="ΧΡΗΣΤΟΣ ΣΤΑΜΠΟΥΛΗΣ" userId="49e95bbdedea2cd2" providerId="LiveId" clId="{49A32796-682E-4B1D-AE0F-E5F788DC39F6}" dt="2020-10-18T20:56:36.344" v="731" actId="20577"/>
          <ac:spMkLst>
            <pc:docMk/>
            <pc:sldMk cId="2387502289" sldId="281"/>
            <ac:spMk id="2" creationId="{CB4D4C1F-B22D-4581-92BD-CA3759A61ED7}"/>
          </ac:spMkLst>
        </pc:spChg>
        <pc:spChg chg="mod">
          <ac:chgData name="ΧΡΗΣΤΟΣ ΣΤΑΜΠΟΥΛΗΣ" userId="49e95bbdedea2cd2" providerId="LiveId" clId="{49A32796-682E-4B1D-AE0F-E5F788DC39F6}" dt="2020-10-18T20:19:18.438" v="377" actId="12"/>
          <ac:spMkLst>
            <pc:docMk/>
            <pc:sldMk cId="2387502289" sldId="281"/>
            <ac:spMk id="3" creationId="{80EA69AF-E5FC-4011-BEF0-C67C4CDB3A90}"/>
          </ac:spMkLst>
        </pc:spChg>
      </pc:sldChg>
      <pc:sldChg chg="modSp new mod">
        <pc:chgData name="ΧΡΗΣΤΟΣ ΣΤΑΜΠΟΥΛΗΣ" userId="49e95bbdedea2cd2" providerId="LiveId" clId="{49A32796-682E-4B1D-AE0F-E5F788DC39F6}" dt="2020-10-18T20:56:43.882" v="739" actId="20577"/>
        <pc:sldMkLst>
          <pc:docMk/>
          <pc:sldMk cId="485233477" sldId="282"/>
        </pc:sldMkLst>
        <pc:spChg chg="mod">
          <ac:chgData name="ΧΡΗΣΤΟΣ ΣΤΑΜΠΟΥΛΗΣ" userId="49e95bbdedea2cd2" providerId="LiveId" clId="{49A32796-682E-4B1D-AE0F-E5F788DC39F6}" dt="2020-10-18T20:56:43.882" v="739" actId="20577"/>
          <ac:spMkLst>
            <pc:docMk/>
            <pc:sldMk cId="485233477" sldId="282"/>
            <ac:spMk id="2" creationId="{20AE7852-8AAA-43D7-AA64-07A6D8FDB011}"/>
          </ac:spMkLst>
        </pc:spChg>
        <pc:spChg chg="mod">
          <ac:chgData name="ΧΡΗΣΤΟΣ ΣΤΑΜΠΟΥΛΗΣ" userId="49e95bbdedea2cd2" providerId="LiveId" clId="{49A32796-682E-4B1D-AE0F-E5F788DC39F6}" dt="2020-10-18T20:28:15.120" v="469" actId="20577"/>
          <ac:spMkLst>
            <pc:docMk/>
            <pc:sldMk cId="485233477" sldId="282"/>
            <ac:spMk id="3" creationId="{D91D9685-8C07-41F9-9645-6D6124B431F4}"/>
          </ac:spMkLst>
        </pc:spChg>
      </pc:sldChg>
      <pc:sldChg chg="modSp new mod">
        <pc:chgData name="ΧΡΗΣΤΟΣ ΣΤΑΜΠΟΥΛΗΣ" userId="49e95bbdedea2cd2" providerId="LiveId" clId="{49A32796-682E-4B1D-AE0F-E5F788DC39F6}" dt="2020-10-21T16:39:34.167" v="949" actId="20577"/>
        <pc:sldMkLst>
          <pc:docMk/>
          <pc:sldMk cId="4134190116" sldId="283"/>
        </pc:sldMkLst>
        <pc:spChg chg="mod">
          <ac:chgData name="ΧΡΗΣΤΟΣ ΣΤΑΜΠΟΥΛΗΣ" userId="49e95bbdedea2cd2" providerId="LiveId" clId="{49A32796-682E-4B1D-AE0F-E5F788DC39F6}" dt="2020-10-18T21:25:26.564" v="940" actId="1035"/>
          <ac:spMkLst>
            <pc:docMk/>
            <pc:sldMk cId="4134190116" sldId="283"/>
            <ac:spMk id="2" creationId="{95E9A3A8-09E6-4BDB-B898-0DF93183DE92}"/>
          </ac:spMkLst>
        </pc:spChg>
        <pc:spChg chg="mod">
          <ac:chgData name="ΧΡΗΣΤΟΣ ΣΤΑΜΠΟΥΛΗΣ" userId="49e95bbdedea2cd2" providerId="LiveId" clId="{49A32796-682E-4B1D-AE0F-E5F788DC39F6}" dt="2020-10-21T16:39:34.167" v="949" actId="20577"/>
          <ac:spMkLst>
            <pc:docMk/>
            <pc:sldMk cId="4134190116" sldId="283"/>
            <ac:spMk id="3" creationId="{352AE0FE-5223-4AF0-867F-EDDF493E5CE4}"/>
          </ac:spMkLst>
        </pc:spChg>
      </pc:sldChg>
      <pc:sldChg chg="modSp new mod">
        <pc:chgData name="ΧΡΗΣΤΟΣ ΣΤΑΜΠΟΥΛΗΣ" userId="49e95bbdedea2cd2" providerId="LiveId" clId="{49A32796-682E-4B1D-AE0F-E5F788DC39F6}" dt="2020-10-18T21:24:53.953" v="934" actId="20577"/>
        <pc:sldMkLst>
          <pc:docMk/>
          <pc:sldMk cId="3124938512" sldId="284"/>
        </pc:sldMkLst>
        <pc:spChg chg="mod">
          <ac:chgData name="ΧΡΗΣΤΟΣ ΣΤΑΜΠΟΥΛΗΣ" userId="49e95bbdedea2cd2" providerId="LiveId" clId="{49A32796-682E-4B1D-AE0F-E5F788DC39F6}" dt="2020-10-18T20:56:58.057" v="755" actId="20577"/>
          <ac:spMkLst>
            <pc:docMk/>
            <pc:sldMk cId="3124938512" sldId="284"/>
            <ac:spMk id="2" creationId="{A5A2C57E-9E5D-4872-9470-E4DCBF2CAEEC}"/>
          </ac:spMkLst>
        </pc:spChg>
        <pc:spChg chg="mod">
          <ac:chgData name="ΧΡΗΣΤΟΣ ΣΤΑΜΠΟΥΛΗΣ" userId="49e95bbdedea2cd2" providerId="LiveId" clId="{49A32796-682E-4B1D-AE0F-E5F788DC39F6}" dt="2020-10-18T21:24:53.953" v="934" actId="20577"/>
          <ac:spMkLst>
            <pc:docMk/>
            <pc:sldMk cId="3124938512" sldId="284"/>
            <ac:spMk id="3" creationId="{3C2DDF0B-7FB0-4C55-864C-FAF3030FF888}"/>
          </ac:spMkLst>
        </pc:spChg>
      </pc:sldChg>
      <pc:sldChg chg="modSp new mod">
        <pc:chgData name="ΧΡΗΣΤΟΣ ΣΤΑΜΠΟΥΛΗΣ" userId="49e95bbdedea2cd2" providerId="LiveId" clId="{49A32796-682E-4B1D-AE0F-E5F788DC39F6}" dt="2020-10-18T20:30:49.941" v="479" actId="108"/>
        <pc:sldMkLst>
          <pc:docMk/>
          <pc:sldMk cId="3121511067" sldId="285"/>
        </pc:sldMkLst>
        <pc:spChg chg="mod">
          <ac:chgData name="ΧΡΗΣΤΟΣ ΣΤΑΜΠΟΥΛΗΣ" userId="49e95bbdedea2cd2" providerId="LiveId" clId="{49A32796-682E-4B1D-AE0F-E5F788DC39F6}" dt="2020-10-18T20:30:49.941" v="479" actId="108"/>
          <ac:spMkLst>
            <pc:docMk/>
            <pc:sldMk cId="3121511067" sldId="285"/>
            <ac:spMk id="2" creationId="{19FF2FE6-DE81-4CCD-8333-FE0A87C9102B}"/>
          </ac:spMkLst>
        </pc:spChg>
        <pc:spChg chg="mod">
          <ac:chgData name="ΧΡΗΣΤΟΣ ΣΤΑΜΠΟΥΛΗΣ" userId="49e95bbdedea2cd2" providerId="LiveId" clId="{49A32796-682E-4B1D-AE0F-E5F788DC39F6}" dt="2020-10-18T20:30:12.992" v="471"/>
          <ac:spMkLst>
            <pc:docMk/>
            <pc:sldMk cId="3121511067" sldId="285"/>
            <ac:spMk id="3" creationId="{4C68BA05-C8A8-400D-856C-8B69AAA2F6B6}"/>
          </ac:spMkLst>
        </pc:spChg>
      </pc:sldChg>
      <pc:sldChg chg="modSp new mod ord">
        <pc:chgData name="ΧΡΗΣΤΟΣ ΣΤΑΜΠΟΥΛΗΣ" userId="49e95bbdedea2cd2" providerId="LiveId" clId="{49A32796-682E-4B1D-AE0F-E5F788DC39F6}" dt="2020-10-18T21:15:41.325" v="917" actId="20577"/>
        <pc:sldMkLst>
          <pc:docMk/>
          <pc:sldMk cId="1711612230" sldId="286"/>
        </pc:sldMkLst>
        <pc:spChg chg="mod">
          <ac:chgData name="ΧΡΗΣΤΟΣ ΣΤΑΜΠΟΥΛΗΣ" userId="49e95bbdedea2cd2" providerId="LiveId" clId="{49A32796-682E-4B1D-AE0F-E5F788DC39F6}" dt="2020-10-18T20:32:04.359" v="486"/>
          <ac:spMkLst>
            <pc:docMk/>
            <pc:sldMk cId="1711612230" sldId="286"/>
            <ac:spMk id="2" creationId="{EFDB634C-CCCC-44B6-B6C4-2C1C638D67F7}"/>
          </ac:spMkLst>
        </pc:spChg>
        <pc:spChg chg="mod">
          <ac:chgData name="ΧΡΗΣΤΟΣ ΣΤΑΜΠΟΥΛΗΣ" userId="49e95bbdedea2cd2" providerId="LiveId" clId="{49A32796-682E-4B1D-AE0F-E5F788DC39F6}" dt="2020-10-18T21:15:41.325" v="917" actId="20577"/>
          <ac:spMkLst>
            <pc:docMk/>
            <pc:sldMk cId="1711612230" sldId="286"/>
            <ac:spMk id="3" creationId="{FF1377DB-C0FD-404A-9018-2D80FC2B7F56}"/>
          </ac:spMkLst>
        </pc:spChg>
      </pc:sldChg>
      <pc:sldChg chg="modSp new mod">
        <pc:chgData name="ΧΡΗΣΤΟΣ ΣΤΑΜΠΟΥΛΗΣ" userId="49e95bbdedea2cd2" providerId="LiveId" clId="{49A32796-682E-4B1D-AE0F-E5F788DC39F6}" dt="2020-10-28T10:32:19.730" v="974" actId="20577"/>
        <pc:sldMkLst>
          <pc:docMk/>
          <pc:sldMk cId="843985861" sldId="287"/>
        </pc:sldMkLst>
        <pc:spChg chg="mod">
          <ac:chgData name="ΧΡΗΣΤΟΣ ΣΤΑΜΠΟΥΛΗΣ" userId="49e95bbdedea2cd2" providerId="LiveId" clId="{49A32796-682E-4B1D-AE0F-E5F788DC39F6}" dt="2020-10-24T16:24:51.172" v="958" actId="20577"/>
          <ac:spMkLst>
            <pc:docMk/>
            <pc:sldMk cId="843985861" sldId="287"/>
            <ac:spMk id="2" creationId="{5C838908-D37E-4798-807B-AF7B55AC5B87}"/>
          </ac:spMkLst>
        </pc:spChg>
        <pc:spChg chg="mod">
          <ac:chgData name="ΧΡΗΣΤΟΣ ΣΤΑΜΠΟΥΛΗΣ" userId="49e95bbdedea2cd2" providerId="LiveId" clId="{49A32796-682E-4B1D-AE0F-E5F788DC39F6}" dt="2020-10-28T10:32:19.730" v="974" actId="20577"/>
          <ac:spMkLst>
            <pc:docMk/>
            <pc:sldMk cId="843985861" sldId="287"/>
            <ac:spMk id="3" creationId="{E9641B4B-8BC8-43D4-B1DD-3F655044CAC0}"/>
          </ac:spMkLst>
        </pc:spChg>
      </pc:sldChg>
      <pc:sldChg chg="modSp new mod">
        <pc:chgData name="ΧΡΗΣΤΟΣ ΣΤΑΜΠΟΥΛΗΣ" userId="49e95bbdedea2cd2" providerId="LiveId" clId="{49A32796-682E-4B1D-AE0F-E5F788DC39F6}" dt="2020-10-24T16:30:00.600" v="971" actId="12"/>
        <pc:sldMkLst>
          <pc:docMk/>
          <pc:sldMk cId="3439090295" sldId="288"/>
        </pc:sldMkLst>
        <pc:spChg chg="mod">
          <ac:chgData name="ΧΡΗΣΤΟΣ ΣΤΑΜΠΟΥΛΗΣ" userId="49e95bbdedea2cd2" providerId="LiveId" clId="{49A32796-682E-4B1D-AE0F-E5F788DC39F6}" dt="2020-10-24T16:27:23.690" v="965"/>
          <ac:spMkLst>
            <pc:docMk/>
            <pc:sldMk cId="3439090295" sldId="288"/>
            <ac:spMk id="2" creationId="{00EEDD6E-CDD7-40A5-AB35-DF0AE2690C86}"/>
          </ac:spMkLst>
        </pc:spChg>
        <pc:spChg chg="mod">
          <ac:chgData name="ΧΡΗΣΤΟΣ ΣΤΑΜΠΟΥΛΗΣ" userId="49e95bbdedea2cd2" providerId="LiveId" clId="{49A32796-682E-4B1D-AE0F-E5F788DC39F6}" dt="2020-10-24T16:30:00.600" v="971" actId="12"/>
          <ac:spMkLst>
            <pc:docMk/>
            <pc:sldMk cId="3439090295" sldId="288"/>
            <ac:spMk id="3" creationId="{CAD9B3A2-F0C9-4A2D-AC84-962BCCFBB518}"/>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F9A7520-46A1-48C3-9171-308EADBE267C}"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el-GR"/>
        </a:p>
      </dgm:t>
    </dgm:pt>
    <dgm:pt modelId="{19539C6D-4606-488B-8E7C-14FDD6D60B63}">
      <dgm:prSet phldrT="[Κείμενο]"/>
      <dgm:spPr/>
      <dgm:t>
        <a:bodyPr/>
        <a:lstStyle/>
        <a:p>
          <a:r>
            <a:rPr lang="el-GR" dirty="0"/>
            <a:t>Μάθημα 2ο</a:t>
          </a:r>
        </a:p>
      </dgm:t>
    </dgm:pt>
    <dgm:pt modelId="{61E3E482-A386-4BE0-80E6-335D37A46B9E}" type="parTrans" cxnId="{3DF35138-9B80-4FAC-A665-A39BD2C67C3D}">
      <dgm:prSet/>
      <dgm:spPr/>
      <dgm:t>
        <a:bodyPr/>
        <a:lstStyle/>
        <a:p>
          <a:endParaRPr lang="el-GR"/>
        </a:p>
      </dgm:t>
    </dgm:pt>
    <dgm:pt modelId="{2E12DE16-8C04-44AD-BA8A-9DE6199A3F39}" type="sibTrans" cxnId="{3DF35138-9B80-4FAC-A665-A39BD2C67C3D}">
      <dgm:prSet/>
      <dgm:spPr/>
      <dgm:t>
        <a:bodyPr/>
        <a:lstStyle/>
        <a:p>
          <a:endParaRPr lang="el-GR"/>
        </a:p>
      </dgm:t>
    </dgm:pt>
    <dgm:pt modelId="{74C87A5B-91CE-46E7-A8BC-E8B445976918}">
      <dgm:prSet phldrT="[Κείμενο]"/>
      <dgm:spPr/>
      <dgm:t>
        <a:bodyPr/>
        <a:lstStyle/>
        <a:p>
          <a:r>
            <a:rPr lang="el-GR" dirty="0"/>
            <a:t>Πληθωρισμός</a:t>
          </a:r>
        </a:p>
      </dgm:t>
    </dgm:pt>
    <dgm:pt modelId="{A94F7414-50C7-4E66-B587-AF5208A2E053}" type="parTrans" cxnId="{256772A8-643D-42E5-8CB1-76532B4C1B9A}">
      <dgm:prSet/>
      <dgm:spPr/>
      <dgm:t>
        <a:bodyPr/>
        <a:lstStyle/>
        <a:p>
          <a:endParaRPr lang="el-GR"/>
        </a:p>
      </dgm:t>
    </dgm:pt>
    <dgm:pt modelId="{6B5C16B0-7B04-4582-9C5C-05CEB6E156CA}" type="sibTrans" cxnId="{256772A8-643D-42E5-8CB1-76532B4C1B9A}">
      <dgm:prSet/>
      <dgm:spPr/>
      <dgm:t>
        <a:bodyPr/>
        <a:lstStyle/>
        <a:p>
          <a:endParaRPr lang="el-GR"/>
        </a:p>
      </dgm:t>
    </dgm:pt>
    <dgm:pt modelId="{DE51C1A5-4692-48F1-A993-CA7C9706DE9B}">
      <dgm:prSet phldrT="[Κείμενο]"/>
      <dgm:spPr/>
      <dgm:t>
        <a:bodyPr/>
        <a:lstStyle/>
        <a:p>
          <a:r>
            <a:rPr lang="el-GR" dirty="0"/>
            <a:t>Τόκοι</a:t>
          </a:r>
        </a:p>
      </dgm:t>
    </dgm:pt>
    <dgm:pt modelId="{D7A0EE50-FFA1-4A69-BAF3-3AD9C87E063C}" type="parTrans" cxnId="{BD6931CA-1897-417B-8A19-1C609481DAE3}">
      <dgm:prSet/>
      <dgm:spPr/>
      <dgm:t>
        <a:bodyPr/>
        <a:lstStyle/>
        <a:p>
          <a:endParaRPr lang="el-GR"/>
        </a:p>
      </dgm:t>
    </dgm:pt>
    <dgm:pt modelId="{F69CAF68-CEBB-4AD7-A927-FF9A8C9BF96B}" type="sibTrans" cxnId="{BD6931CA-1897-417B-8A19-1C609481DAE3}">
      <dgm:prSet/>
      <dgm:spPr/>
      <dgm:t>
        <a:bodyPr/>
        <a:lstStyle/>
        <a:p>
          <a:endParaRPr lang="el-GR"/>
        </a:p>
      </dgm:t>
    </dgm:pt>
    <dgm:pt modelId="{FE4DE883-FCA4-4945-9C04-B2DED92B5CE7}">
      <dgm:prSet phldrT="[Κείμενο]"/>
      <dgm:spPr/>
      <dgm:t>
        <a:bodyPr/>
        <a:lstStyle/>
        <a:p>
          <a:r>
            <a:rPr lang="el-GR" dirty="0"/>
            <a:t>Επιτόκια</a:t>
          </a:r>
        </a:p>
      </dgm:t>
    </dgm:pt>
    <dgm:pt modelId="{D2AE225A-E458-47DE-90C4-61CF53CCEF8C}" type="parTrans" cxnId="{905D5071-DCB7-4F42-B65C-E09114A6D85F}">
      <dgm:prSet/>
      <dgm:spPr/>
      <dgm:t>
        <a:bodyPr/>
        <a:lstStyle/>
        <a:p>
          <a:endParaRPr lang="el-GR"/>
        </a:p>
      </dgm:t>
    </dgm:pt>
    <dgm:pt modelId="{710BE2CC-72F4-4870-87C8-523351F832DC}" type="sibTrans" cxnId="{905D5071-DCB7-4F42-B65C-E09114A6D85F}">
      <dgm:prSet/>
      <dgm:spPr/>
      <dgm:t>
        <a:bodyPr/>
        <a:lstStyle/>
        <a:p>
          <a:endParaRPr lang="el-GR"/>
        </a:p>
      </dgm:t>
    </dgm:pt>
    <dgm:pt modelId="{150C1849-D20C-499A-A8EE-A6980439B683}">
      <dgm:prSet phldrT="[Κείμενο]"/>
      <dgm:spPr/>
      <dgm:t>
        <a:bodyPr/>
        <a:lstStyle/>
        <a:p>
          <a:r>
            <a:rPr lang="el-GR" dirty="0"/>
            <a:t>Ράντες</a:t>
          </a:r>
        </a:p>
      </dgm:t>
    </dgm:pt>
    <dgm:pt modelId="{C8E5BF15-BD63-4E8F-8C3D-FEDF5102DB9C}" type="parTrans" cxnId="{50C7B081-C91D-409F-AB26-9B12D9199E73}">
      <dgm:prSet/>
      <dgm:spPr/>
      <dgm:t>
        <a:bodyPr/>
        <a:lstStyle/>
        <a:p>
          <a:endParaRPr lang="el-GR"/>
        </a:p>
      </dgm:t>
    </dgm:pt>
    <dgm:pt modelId="{7EFAC7DA-78ED-49B8-9C3E-1C7074FA901F}" type="sibTrans" cxnId="{50C7B081-C91D-409F-AB26-9B12D9199E73}">
      <dgm:prSet/>
      <dgm:spPr/>
      <dgm:t>
        <a:bodyPr/>
        <a:lstStyle/>
        <a:p>
          <a:endParaRPr lang="el-GR"/>
        </a:p>
      </dgm:t>
    </dgm:pt>
    <dgm:pt modelId="{2425EF7F-6D74-422D-9198-769E80103FC3}" type="pres">
      <dgm:prSet presAssocID="{3F9A7520-46A1-48C3-9171-308EADBE267C}" presName="diagram" presStyleCnt="0">
        <dgm:presLayoutVars>
          <dgm:chMax val="1"/>
          <dgm:dir/>
          <dgm:animLvl val="ctr"/>
          <dgm:resizeHandles val="exact"/>
        </dgm:presLayoutVars>
      </dgm:prSet>
      <dgm:spPr/>
    </dgm:pt>
    <dgm:pt modelId="{2049C64E-DC15-4674-A1E8-6C124F84A9A8}" type="pres">
      <dgm:prSet presAssocID="{3F9A7520-46A1-48C3-9171-308EADBE267C}" presName="matrix" presStyleCnt="0"/>
      <dgm:spPr/>
    </dgm:pt>
    <dgm:pt modelId="{1672D01B-47E5-4BA1-A657-8272527FD240}" type="pres">
      <dgm:prSet presAssocID="{3F9A7520-46A1-48C3-9171-308EADBE267C}" presName="tile1" presStyleLbl="node1" presStyleIdx="0" presStyleCnt="4"/>
      <dgm:spPr/>
    </dgm:pt>
    <dgm:pt modelId="{67F3D634-3233-481A-BBA4-FF02DABC8396}" type="pres">
      <dgm:prSet presAssocID="{3F9A7520-46A1-48C3-9171-308EADBE267C}" presName="tile1text" presStyleLbl="node1" presStyleIdx="0" presStyleCnt="4">
        <dgm:presLayoutVars>
          <dgm:chMax val="0"/>
          <dgm:chPref val="0"/>
          <dgm:bulletEnabled val="1"/>
        </dgm:presLayoutVars>
      </dgm:prSet>
      <dgm:spPr/>
    </dgm:pt>
    <dgm:pt modelId="{D9DC1AC7-1F25-47B1-811A-8AC74F7A32F5}" type="pres">
      <dgm:prSet presAssocID="{3F9A7520-46A1-48C3-9171-308EADBE267C}" presName="tile2" presStyleLbl="node1" presStyleIdx="1" presStyleCnt="4"/>
      <dgm:spPr/>
    </dgm:pt>
    <dgm:pt modelId="{410C7282-2CDF-4430-8DC2-6C3AFA3745EC}" type="pres">
      <dgm:prSet presAssocID="{3F9A7520-46A1-48C3-9171-308EADBE267C}" presName="tile2text" presStyleLbl="node1" presStyleIdx="1" presStyleCnt="4">
        <dgm:presLayoutVars>
          <dgm:chMax val="0"/>
          <dgm:chPref val="0"/>
          <dgm:bulletEnabled val="1"/>
        </dgm:presLayoutVars>
      </dgm:prSet>
      <dgm:spPr/>
    </dgm:pt>
    <dgm:pt modelId="{1BEA3253-5696-452A-80AF-A017AAE8E06D}" type="pres">
      <dgm:prSet presAssocID="{3F9A7520-46A1-48C3-9171-308EADBE267C}" presName="tile3" presStyleLbl="node1" presStyleIdx="2" presStyleCnt="4"/>
      <dgm:spPr/>
    </dgm:pt>
    <dgm:pt modelId="{E7ADD359-5B81-4396-9E5E-B499EA0D7851}" type="pres">
      <dgm:prSet presAssocID="{3F9A7520-46A1-48C3-9171-308EADBE267C}" presName="tile3text" presStyleLbl="node1" presStyleIdx="2" presStyleCnt="4">
        <dgm:presLayoutVars>
          <dgm:chMax val="0"/>
          <dgm:chPref val="0"/>
          <dgm:bulletEnabled val="1"/>
        </dgm:presLayoutVars>
      </dgm:prSet>
      <dgm:spPr/>
    </dgm:pt>
    <dgm:pt modelId="{361992F1-6AE4-4D45-AD44-538D21723359}" type="pres">
      <dgm:prSet presAssocID="{3F9A7520-46A1-48C3-9171-308EADBE267C}" presName="tile4" presStyleLbl="node1" presStyleIdx="3" presStyleCnt="4"/>
      <dgm:spPr/>
    </dgm:pt>
    <dgm:pt modelId="{ED532F40-6456-46BB-9EF5-166C1D177C6D}" type="pres">
      <dgm:prSet presAssocID="{3F9A7520-46A1-48C3-9171-308EADBE267C}" presName="tile4text" presStyleLbl="node1" presStyleIdx="3" presStyleCnt="4">
        <dgm:presLayoutVars>
          <dgm:chMax val="0"/>
          <dgm:chPref val="0"/>
          <dgm:bulletEnabled val="1"/>
        </dgm:presLayoutVars>
      </dgm:prSet>
      <dgm:spPr/>
    </dgm:pt>
    <dgm:pt modelId="{5873DCC7-3A2B-49D7-BFFA-9B8544635C55}" type="pres">
      <dgm:prSet presAssocID="{3F9A7520-46A1-48C3-9171-308EADBE267C}" presName="centerTile" presStyleLbl="fgShp" presStyleIdx="0" presStyleCnt="1">
        <dgm:presLayoutVars>
          <dgm:chMax val="0"/>
          <dgm:chPref val="0"/>
        </dgm:presLayoutVars>
      </dgm:prSet>
      <dgm:spPr/>
    </dgm:pt>
  </dgm:ptLst>
  <dgm:cxnLst>
    <dgm:cxn modelId="{354BB70A-7C87-454A-B7FD-719357AC8C19}" type="presOf" srcId="{FE4DE883-FCA4-4945-9C04-B2DED92B5CE7}" destId="{E7ADD359-5B81-4396-9E5E-B499EA0D7851}" srcOrd="1" destOrd="0" presId="urn:microsoft.com/office/officeart/2005/8/layout/matrix1"/>
    <dgm:cxn modelId="{03163E0B-5A07-4E93-95F6-55D57E930F38}" type="presOf" srcId="{19539C6D-4606-488B-8E7C-14FDD6D60B63}" destId="{5873DCC7-3A2B-49D7-BFFA-9B8544635C55}" srcOrd="0" destOrd="0" presId="urn:microsoft.com/office/officeart/2005/8/layout/matrix1"/>
    <dgm:cxn modelId="{89D2991A-4AB0-40C3-AE7C-F430096DA364}" type="presOf" srcId="{150C1849-D20C-499A-A8EE-A6980439B683}" destId="{ED532F40-6456-46BB-9EF5-166C1D177C6D}" srcOrd="1" destOrd="0" presId="urn:microsoft.com/office/officeart/2005/8/layout/matrix1"/>
    <dgm:cxn modelId="{A0E9C71B-6352-45A2-90D1-A6598D189722}" type="presOf" srcId="{DE51C1A5-4692-48F1-A993-CA7C9706DE9B}" destId="{410C7282-2CDF-4430-8DC2-6C3AFA3745EC}" srcOrd="1" destOrd="0" presId="urn:microsoft.com/office/officeart/2005/8/layout/matrix1"/>
    <dgm:cxn modelId="{3DF35138-9B80-4FAC-A665-A39BD2C67C3D}" srcId="{3F9A7520-46A1-48C3-9171-308EADBE267C}" destId="{19539C6D-4606-488B-8E7C-14FDD6D60B63}" srcOrd="0" destOrd="0" parTransId="{61E3E482-A386-4BE0-80E6-335D37A46B9E}" sibTransId="{2E12DE16-8C04-44AD-BA8A-9DE6199A3F39}"/>
    <dgm:cxn modelId="{78E80C64-3BB8-4CFF-AA6F-25365B002EAD}" type="presOf" srcId="{DE51C1A5-4692-48F1-A993-CA7C9706DE9B}" destId="{D9DC1AC7-1F25-47B1-811A-8AC74F7A32F5}" srcOrd="0" destOrd="0" presId="urn:microsoft.com/office/officeart/2005/8/layout/matrix1"/>
    <dgm:cxn modelId="{BE852545-F4AF-41CC-9115-518E68742C1F}" type="presOf" srcId="{74C87A5B-91CE-46E7-A8BC-E8B445976918}" destId="{67F3D634-3233-481A-BBA4-FF02DABC8396}" srcOrd="1" destOrd="0" presId="urn:microsoft.com/office/officeart/2005/8/layout/matrix1"/>
    <dgm:cxn modelId="{905D5071-DCB7-4F42-B65C-E09114A6D85F}" srcId="{19539C6D-4606-488B-8E7C-14FDD6D60B63}" destId="{FE4DE883-FCA4-4945-9C04-B2DED92B5CE7}" srcOrd="2" destOrd="0" parTransId="{D2AE225A-E458-47DE-90C4-61CF53CCEF8C}" sibTransId="{710BE2CC-72F4-4870-87C8-523351F832DC}"/>
    <dgm:cxn modelId="{50C7B081-C91D-409F-AB26-9B12D9199E73}" srcId="{19539C6D-4606-488B-8E7C-14FDD6D60B63}" destId="{150C1849-D20C-499A-A8EE-A6980439B683}" srcOrd="3" destOrd="0" parTransId="{C8E5BF15-BD63-4E8F-8C3D-FEDF5102DB9C}" sibTransId="{7EFAC7DA-78ED-49B8-9C3E-1C7074FA901F}"/>
    <dgm:cxn modelId="{7B78428C-D589-4C37-8D8E-F45D73537036}" type="presOf" srcId="{74C87A5B-91CE-46E7-A8BC-E8B445976918}" destId="{1672D01B-47E5-4BA1-A657-8272527FD240}" srcOrd="0" destOrd="0" presId="urn:microsoft.com/office/officeart/2005/8/layout/matrix1"/>
    <dgm:cxn modelId="{256772A8-643D-42E5-8CB1-76532B4C1B9A}" srcId="{19539C6D-4606-488B-8E7C-14FDD6D60B63}" destId="{74C87A5B-91CE-46E7-A8BC-E8B445976918}" srcOrd="0" destOrd="0" parTransId="{A94F7414-50C7-4E66-B587-AF5208A2E053}" sibTransId="{6B5C16B0-7B04-4582-9C5C-05CEB6E156CA}"/>
    <dgm:cxn modelId="{BD6931CA-1897-417B-8A19-1C609481DAE3}" srcId="{19539C6D-4606-488B-8E7C-14FDD6D60B63}" destId="{DE51C1A5-4692-48F1-A993-CA7C9706DE9B}" srcOrd="1" destOrd="0" parTransId="{D7A0EE50-FFA1-4A69-BAF3-3AD9C87E063C}" sibTransId="{F69CAF68-CEBB-4AD7-A927-FF9A8C9BF96B}"/>
    <dgm:cxn modelId="{81FF3AD1-74D1-440D-B2D8-C1D45A483C52}" type="presOf" srcId="{150C1849-D20C-499A-A8EE-A6980439B683}" destId="{361992F1-6AE4-4D45-AD44-538D21723359}" srcOrd="0" destOrd="0" presId="urn:microsoft.com/office/officeart/2005/8/layout/matrix1"/>
    <dgm:cxn modelId="{E0CBE2DB-01C2-4CE3-B1BF-F397EF3762AA}" type="presOf" srcId="{FE4DE883-FCA4-4945-9C04-B2DED92B5CE7}" destId="{1BEA3253-5696-452A-80AF-A017AAE8E06D}" srcOrd="0" destOrd="0" presId="urn:microsoft.com/office/officeart/2005/8/layout/matrix1"/>
    <dgm:cxn modelId="{BA4C50F9-5DEA-4C86-971C-D7C747660C5D}" type="presOf" srcId="{3F9A7520-46A1-48C3-9171-308EADBE267C}" destId="{2425EF7F-6D74-422D-9198-769E80103FC3}" srcOrd="0" destOrd="0" presId="urn:microsoft.com/office/officeart/2005/8/layout/matrix1"/>
    <dgm:cxn modelId="{4C12A43C-D4C1-4AF6-9D83-BD21E27F7164}" type="presParOf" srcId="{2425EF7F-6D74-422D-9198-769E80103FC3}" destId="{2049C64E-DC15-4674-A1E8-6C124F84A9A8}" srcOrd="0" destOrd="0" presId="urn:microsoft.com/office/officeart/2005/8/layout/matrix1"/>
    <dgm:cxn modelId="{ABE76403-B2A0-46F0-B3FC-7921A5701732}" type="presParOf" srcId="{2049C64E-DC15-4674-A1E8-6C124F84A9A8}" destId="{1672D01B-47E5-4BA1-A657-8272527FD240}" srcOrd="0" destOrd="0" presId="urn:microsoft.com/office/officeart/2005/8/layout/matrix1"/>
    <dgm:cxn modelId="{E85D96FB-2D7C-4E31-98FF-4AA35BE2EC78}" type="presParOf" srcId="{2049C64E-DC15-4674-A1E8-6C124F84A9A8}" destId="{67F3D634-3233-481A-BBA4-FF02DABC8396}" srcOrd="1" destOrd="0" presId="urn:microsoft.com/office/officeart/2005/8/layout/matrix1"/>
    <dgm:cxn modelId="{6EDEFC80-C2DA-473C-8DA4-86CB0BBD5EAD}" type="presParOf" srcId="{2049C64E-DC15-4674-A1E8-6C124F84A9A8}" destId="{D9DC1AC7-1F25-47B1-811A-8AC74F7A32F5}" srcOrd="2" destOrd="0" presId="urn:microsoft.com/office/officeart/2005/8/layout/matrix1"/>
    <dgm:cxn modelId="{C655DB53-BEA8-47F0-9933-85BFF4C9648E}" type="presParOf" srcId="{2049C64E-DC15-4674-A1E8-6C124F84A9A8}" destId="{410C7282-2CDF-4430-8DC2-6C3AFA3745EC}" srcOrd="3" destOrd="0" presId="urn:microsoft.com/office/officeart/2005/8/layout/matrix1"/>
    <dgm:cxn modelId="{A7E21E6F-1820-4E7D-8872-2A2F52E837D3}" type="presParOf" srcId="{2049C64E-DC15-4674-A1E8-6C124F84A9A8}" destId="{1BEA3253-5696-452A-80AF-A017AAE8E06D}" srcOrd="4" destOrd="0" presId="urn:microsoft.com/office/officeart/2005/8/layout/matrix1"/>
    <dgm:cxn modelId="{7559D6A3-FCE8-4EFE-8212-C10BDFD38009}" type="presParOf" srcId="{2049C64E-DC15-4674-A1E8-6C124F84A9A8}" destId="{E7ADD359-5B81-4396-9E5E-B499EA0D7851}" srcOrd="5" destOrd="0" presId="urn:microsoft.com/office/officeart/2005/8/layout/matrix1"/>
    <dgm:cxn modelId="{693FE063-6A50-494A-B15E-96A865129445}" type="presParOf" srcId="{2049C64E-DC15-4674-A1E8-6C124F84A9A8}" destId="{361992F1-6AE4-4D45-AD44-538D21723359}" srcOrd="6" destOrd="0" presId="urn:microsoft.com/office/officeart/2005/8/layout/matrix1"/>
    <dgm:cxn modelId="{D10B9AFB-9FBB-4F72-8DA0-42AA0F84C82C}" type="presParOf" srcId="{2049C64E-DC15-4674-A1E8-6C124F84A9A8}" destId="{ED532F40-6456-46BB-9EF5-166C1D177C6D}" srcOrd="7" destOrd="0" presId="urn:microsoft.com/office/officeart/2005/8/layout/matrix1"/>
    <dgm:cxn modelId="{5B0E42D6-3434-44FA-BA75-AE55F30CAE03}" type="presParOf" srcId="{2425EF7F-6D74-422D-9198-769E80103FC3}" destId="{5873DCC7-3A2B-49D7-BFFA-9B8544635C55}"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72D01B-47E5-4BA1-A657-8272527FD240}">
      <dsp:nvSpPr>
        <dsp:cNvPr id="0" name=""/>
        <dsp:cNvSpPr/>
      </dsp:nvSpPr>
      <dsp:spPr>
        <a:xfrm rot="16200000">
          <a:off x="1512093" y="-1512093"/>
          <a:ext cx="1989137" cy="5013325"/>
        </a:xfrm>
        <a:prstGeom prst="round1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1592" tIns="291592" rIns="291592" bIns="291592" numCol="1" spcCol="1270" anchor="ctr" anchorCtr="0">
          <a:noAutofit/>
        </a:bodyPr>
        <a:lstStyle/>
        <a:p>
          <a:pPr marL="0" lvl="0" indent="0" algn="ctr" defTabSz="1822450">
            <a:lnSpc>
              <a:spcPct val="90000"/>
            </a:lnSpc>
            <a:spcBef>
              <a:spcPct val="0"/>
            </a:spcBef>
            <a:spcAft>
              <a:spcPct val="35000"/>
            </a:spcAft>
            <a:buNone/>
          </a:pPr>
          <a:r>
            <a:rPr lang="el-GR" sz="4100" kern="1200" dirty="0"/>
            <a:t>Πληθωρισμός</a:t>
          </a:r>
        </a:p>
      </dsp:txBody>
      <dsp:txXfrm rot="5400000">
        <a:off x="-1" y="1"/>
        <a:ext cx="5013325" cy="1491853"/>
      </dsp:txXfrm>
    </dsp:sp>
    <dsp:sp modelId="{D9DC1AC7-1F25-47B1-811A-8AC74F7A32F5}">
      <dsp:nvSpPr>
        <dsp:cNvPr id="0" name=""/>
        <dsp:cNvSpPr/>
      </dsp:nvSpPr>
      <dsp:spPr>
        <a:xfrm>
          <a:off x="5013325" y="0"/>
          <a:ext cx="5013325" cy="1989137"/>
        </a:xfrm>
        <a:prstGeom prst="round1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1592" tIns="291592" rIns="291592" bIns="291592" numCol="1" spcCol="1270" anchor="ctr" anchorCtr="0">
          <a:noAutofit/>
        </a:bodyPr>
        <a:lstStyle/>
        <a:p>
          <a:pPr marL="0" lvl="0" indent="0" algn="ctr" defTabSz="1822450">
            <a:lnSpc>
              <a:spcPct val="90000"/>
            </a:lnSpc>
            <a:spcBef>
              <a:spcPct val="0"/>
            </a:spcBef>
            <a:spcAft>
              <a:spcPct val="35000"/>
            </a:spcAft>
            <a:buNone/>
          </a:pPr>
          <a:r>
            <a:rPr lang="el-GR" sz="4100" kern="1200" dirty="0"/>
            <a:t>Τόκοι</a:t>
          </a:r>
        </a:p>
      </dsp:txBody>
      <dsp:txXfrm>
        <a:off x="5013325" y="0"/>
        <a:ext cx="5013325" cy="1491853"/>
      </dsp:txXfrm>
    </dsp:sp>
    <dsp:sp modelId="{1BEA3253-5696-452A-80AF-A017AAE8E06D}">
      <dsp:nvSpPr>
        <dsp:cNvPr id="0" name=""/>
        <dsp:cNvSpPr/>
      </dsp:nvSpPr>
      <dsp:spPr>
        <a:xfrm rot="10800000">
          <a:off x="0" y="1989137"/>
          <a:ext cx="5013325" cy="1989137"/>
        </a:xfrm>
        <a:prstGeom prst="round1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1592" tIns="291592" rIns="291592" bIns="291592" numCol="1" spcCol="1270" anchor="ctr" anchorCtr="0">
          <a:noAutofit/>
        </a:bodyPr>
        <a:lstStyle/>
        <a:p>
          <a:pPr marL="0" lvl="0" indent="0" algn="ctr" defTabSz="1822450">
            <a:lnSpc>
              <a:spcPct val="90000"/>
            </a:lnSpc>
            <a:spcBef>
              <a:spcPct val="0"/>
            </a:spcBef>
            <a:spcAft>
              <a:spcPct val="35000"/>
            </a:spcAft>
            <a:buNone/>
          </a:pPr>
          <a:r>
            <a:rPr lang="el-GR" sz="4100" kern="1200" dirty="0"/>
            <a:t>Επιτόκια</a:t>
          </a:r>
        </a:p>
      </dsp:txBody>
      <dsp:txXfrm rot="10800000">
        <a:off x="0" y="2486421"/>
        <a:ext cx="5013325" cy="1491853"/>
      </dsp:txXfrm>
    </dsp:sp>
    <dsp:sp modelId="{361992F1-6AE4-4D45-AD44-538D21723359}">
      <dsp:nvSpPr>
        <dsp:cNvPr id="0" name=""/>
        <dsp:cNvSpPr/>
      </dsp:nvSpPr>
      <dsp:spPr>
        <a:xfrm rot="5400000">
          <a:off x="6525418" y="477043"/>
          <a:ext cx="1989137" cy="5013325"/>
        </a:xfrm>
        <a:prstGeom prst="round1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1592" tIns="291592" rIns="291592" bIns="291592" numCol="1" spcCol="1270" anchor="ctr" anchorCtr="0">
          <a:noAutofit/>
        </a:bodyPr>
        <a:lstStyle/>
        <a:p>
          <a:pPr marL="0" lvl="0" indent="0" algn="ctr" defTabSz="1822450">
            <a:lnSpc>
              <a:spcPct val="90000"/>
            </a:lnSpc>
            <a:spcBef>
              <a:spcPct val="0"/>
            </a:spcBef>
            <a:spcAft>
              <a:spcPct val="35000"/>
            </a:spcAft>
            <a:buNone/>
          </a:pPr>
          <a:r>
            <a:rPr lang="el-GR" sz="4100" kern="1200" dirty="0"/>
            <a:t>Ράντες</a:t>
          </a:r>
        </a:p>
      </dsp:txBody>
      <dsp:txXfrm rot="-5400000">
        <a:off x="5013324" y="2486421"/>
        <a:ext cx="5013325" cy="1491853"/>
      </dsp:txXfrm>
    </dsp:sp>
    <dsp:sp modelId="{5873DCC7-3A2B-49D7-BFFA-9B8544635C55}">
      <dsp:nvSpPr>
        <dsp:cNvPr id="0" name=""/>
        <dsp:cNvSpPr/>
      </dsp:nvSpPr>
      <dsp:spPr>
        <a:xfrm>
          <a:off x="3509327" y="1491853"/>
          <a:ext cx="3007995" cy="994568"/>
        </a:xfrm>
        <a:prstGeom prst="roundRect">
          <a:avLst/>
        </a:prstGeom>
        <a:solidFill>
          <a:schemeClr val="accent1">
            <a:tint val="60000"/>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el-GR" sz="4100" kern="1200" dirty="0"/>
            <a:t>Μάθημα 2ο</a:t>
          </a:r>
        </a:p>
      </dsp:txBody>
      <dsp:txXfrm>
        <a:off x="3557878" y="1540404"/>
        <a:ext cx="2910893" cy="897466"/>
      </dsp:txXfrm>
    </dsp:sp>
  </dsp:spTree>
</dsp:drawing>
</file>

<file path=ppt/diagrams/layout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29798E-90C4-48E6-B39B-37FF65347ABD}"/>
              </a:ext>
            </a:extLst>
          </p:cNvPr>
          <p:cNvSpPr>
            <a:spLocks noGrp="1"/>
          </p:cNvSpPr>
          <p:nvPr>
            <p:ph type="ctrTitle"/>
          </p:nvPr>
        </p:nvSpPr>
        <p:spPr>
          <a:xfrm>
            <a:off x="2197100" y="1079500"/>
            <a:ext cx="7797799" cy="2138400"/>
          </a:xfrm>
        </p:spPr>
        <p:txBody>
          <a:bodyPr anchor="b">
            <a:normAutofit/>
          </a:bodyPr>
          <a:lstStyle>
            <a:lvl1pPr algn="ctr">
              <a:defRPr sz="2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93D95C8C-0A7F-40D9-A690-3D5898EFFE81}"/>
              </a:ext>
            </a:extLst>
          </p:cNvPr>
          <p:cNvSpPr>
            <a:spLocks noGrp="1"/>
          </p:cNvSpPr>
          <p:nvPr>
            <p:ph type="subTitle" idx="1"/>
          </p:nvPr>
        </p:nvSpPr>
        <p:spPr>
          <a:xfrm>
            <a:off x="3308350" y="4113213"/>
            <a:ext cx="5575300" cy="1655762"/>
          </a:xfrm>
        </p:spPr>
        <p:txBody>
          <a:bodyPr/>
          <a:lstStyle>
            <a:lvl1pPr marL="0" indent="0" algn="ctr">
              <a:buNone/>
              <a:defRPr sz="2400" i="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3D1322F3-E47A-4D6E-96A8-AB5C73BA9906}"/>
              </a:ext>
            </a:extLst>
          </p:cNvPr>
          <p:cNvSpPr>
            <a:spLocks noGrp="1"/>
          </p:cNvSpPr>
          <p:nvPr>
            <p:ph type="dt" sz="half" idx="10"/>
          </p:nvPr>
        </p:nvSpPr>
        <p:spPr>
          <a:xfrm>
            <a:off x="541338" y="6401999"/>
            <a:ext cx="2206625" cy="369332"/>
          </a:xfrm>
          <a:prstGeom prst="rect">
            <a:avLst/>
          </a:prstGeom>
        </p:spPr>
        <p:txBody>
          <a:bodyPr/>
          <a:lstStyle/>
          <a:p>
            <a:fld id="{64F0E216-BA48-4F04-AC4F-645AA0DD6AC6}" type="datetimeFigureOut">
              <a:rPr lang="en-US" smtClean="0"/>
              <a:t>10/28/2020</a:t>
            </a:fld>
            <a:endParaRPr lang="en-US" dirty="0"/>
          </a:p>
        </p:txBody>
      </p:sp>
      <p:sp>
        <p:nvSpPr>
          <p:cNvPr id="5" name="Footer Placeholder 4">
            <a:extLst>
              <a:ext uri="{FF2B5EF4-FFF2-40B4-BE49-F238E27FC236}">
                <a16:creationId xmlns:a16="http://schemas.microsoft.com/office/drawing/2014/main" id="{737BF5CE-9E66-4FD5-949F-34E11607C6DF}"/>
              </a:ext>
            </a:extLst>
          </p:cNvPr>
          <p:cNvSpPr>
            <a:spLocks noGrp="1"/>
          </p:cNvSpPr>
          <p:nvPr>
            <p:ph type="ftr" sz="quarter" idx="11"/>
          </p:nvPr>
        </p:nvSpPr>
        <p:spPr>
          <a:xfrm>
            <a:off x="3308350" y="6401999"/>
            <a:ext cx="5575300" cy="369332"/>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4EEDAB7A-4032-416A-B04E-1F4878912E02}"/>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t>‹#›</a:t>
            </a:fld>
            <a:endParaRPr lang="en-US" dirty="0"/>
          </a:p>
        </p:txBody>
      </p:sp>
      <p:cxnSp>
        <p:nvCxnSpPr>
          <p:cNvPr id="7" name="Straight Connector 6">
            <a:extLst>
              <a:ext uri="{FF2B5EF4-FFF2-40B4-BE49-F238E27FC236}">
                <a16:creationId xmlns:a16="http://schemas.microsoft.com/office/drawing/2014/main" id="{701C0CAB-6A03-4C6A-9FAA-219847753628}"/>
              </a:ext>
            </a:extLst>
          </p:cNvPr>
          <p:cNvCxnSpPr>
            <a:cxnSpLocks/>
          </p:cNvCxnSpPr>
          <p:nvPr/>
        </p:nvCxnSpPr>
        <p:spPr>
          <a:xfrm>
            <a:off x="5826000" y="3690871"/>
            <a:ext cx="540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F982E0B2-AA9C-441C-A08E-A9DF9CF12116}"/>
              </a:ext>
            </a:extLst>
          </p:cNvPr>
          <p:cNvGrpSpPr/>
          <p:nvPr/>
        </p:nvGrpSpPr>
        <p:grpSpPr>
          <a:xfrm>
            <a:off x="9728046" y="4869342"/>
            <a:ext cx="1623711" cy="630920"/>
            <a:chOff x="9588346" y="4824892"/>
            <a:chExt cx="1623711" cy="630920"/>
          </a:xfrm>
        </p:grpSpPr>
        <p:sp>
          <p:nvSpPr>
            <p:cNvPr id="16" name="Freeform: Shape 15">
              <a:extLst>
                <a:ext uri="{FF2B5EF4-FFF2-40B4-BE49-F238E27FC236}">
                  <a16:creationId xmlns:a16="http://schemas.microsoft.com/office/drawing/2014/main" id="{A4A2E074-C10D-4C57-AB72-B631E4D77102}"/>
                </a:ext>
              </a:extLst>
            </p:cNvPr>
            <p:cNvSpPr/>
            <p:nvPr/>
          </p:nvSpPr>
          <p:spPr>
            <a:xfrm rot="2700000" flipH="1">
              <a:off x="10267789" y="4452443"/>
              <a:ext cx="571820" cy="1316717"/>
            </a:xfrm>
            <a:custGeom>
              <a:avLst/>
              <a:gdLst>
                <a:gd name="connsiteX0" fmla="*/ 282417 w 571820"/>
                <a:gd name="connsiteY0" fmla="*/ 0 h 1316717"/>
                <a:gd name="connsiteX1" fmla="*/ 285910 w 571820"/>
                <a:gd name="connsiteY1" fmla="*/ 3175 h 1316717"/>
                <a:gd name="connsiteX2" fmla="*/ 287393 w 571820"/>
                <a:gd name="connsiteY2" fmla="*/ 1827 h 1316717"/>
                <a:gd name="connsiteX3" fmla="*/ 289403 w 571820"/>
                <a:gd name="connsiteY3" fmla="*/ 0 h 1316717"/>
                <a:gd name="connsiteX4" fmla="*/ 289403 w 571820"/>
                <a:gd name="connsiteY4" fmla="*/ 6349 h 1316717"/>
                <a:gd name="connsiteX5" fmla="*/ 309203 w 571820"/>
                <a:gd name="connsiteY5" fmla="*/ 24345 h 1316717"/>
                <a:gd name="connsiteX6" fmla="*/ 571820 w 571820"/>
                <a:gd name="connsiteY6" fmla="*/ 658359 h 1316717"/>
                <a:gd name="connsiteX7" fmla="*/ 309203 w 571820"/>
                <a:gd name="connsiteY7" fmla="*/ 1292372 h 1316717"/>
                <a:gd name="connsiteX8" fmla="*/ 289403 w 571820"/>
                <a:gd name="connsiteY8" fmla="*/ 1310368 h 1316717"/>
                <a:gd name="connsiteX9" fmla="*/ 289403 w 571820"/>
                <a:gd name="connsiteY9" fmla="*/ 1316717 h 1316717"/>
                <a:gd name="connsiteX10" fmla="*/ 287393 w 571820"/>
                <a:gd name="connsiteY10" fmla="*/ 1314890 h 1316717"/>
                <a:gd name="connsiteX11" fmla="*/ 285910 w 571820"/>
                <a:gd name="connsiteY11" fmla="*/ 1313542 h 1316717"/>
                <a:gd name="connsiteX12" fmla="*/ 282417 w 571820"/>
                <a:gd name="connsiteY12" fmla="*/ 1316717 h 1316717"/>
                <a:gd name="connsiteX13" fmla="*/ 282417 w 571820"/>
                <a:gd name="connsiteY13" fmla="*/ 1310367 h 1316717"/>
                <a:gd name="connsiteX14" fmla="*/ 262617 w 571820"/>
                <a:gd name="connsiteY14" fmla="*/ 1292372 h 1316717"/>
                <a:gd name="connsiteX15" fmla="*/ 0 w 571820"/>
                <a:gd name="connsiteY15" fmla="*/ 658358 h 1316717"/>
                <a:gd name="connsiteX16" fmla="*/ 262617 w 571820"/>
                <a:gd name="connsiteY16" fmla="*/ 24345 h 1316717"/>
                <a:gd name="connsiteX17" fmla="*/ 282417 w 571820"/>
                <a:gd name="connsiteY17" fmla="*/ 6349 h 1316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571820" h="1316717">
                  <a:moveTo>
                    <a:pt x="282417" y="0"/>
                  </a:moveTo>
                  <a:lnTo>
                    <a:pt x="285910" y="3175"/>
                  </a:lnTo>
                  <a:lnTo>
                    <a:pt x="287393" y="1827"/>
                  </a:lnTo>
                  <a:lnTo>
                    <a:pt x="289403" y="0"/>
                  </a:lnTo>
                  <a:lnTo>
                    <a:pt x="289403" y="6349"/>
                  </a:lnTo>
                  <a:lnTo>
                    <a:pt x="309203" y="24345"/>
                  </a:lnTo>
                  <a:cubicBezTo>
                    <a:pt x="471461" y="186603"/>
                    <a:pt x="571820" y="410761"/>
                    <a:pt x="571820" y="658359"/>
                  </a:cubicBezTo>
                  <a:cubicBezTo>
                    <a:pt x="571820" y="905956"/>
                    <a:pt x="471461" y="1130114"/>
                    <a:pt x="309203" y="1292372"/>
                  </a:cubicBezTo>
                  <a:lnTo>
                    <a:pt x="289403" y="1310368"/>
                  </a:lnTo>
                  <a:lnTo>
                    <a:pt x="289403" y="1316717"/>
                  </a:lnTo>
                  <a:lnTo>
                    <a:pt x="287393" y="1314890"/>
                  </a:lnTo>
                  <a:lnTo>
                    <a:pt x="285910" y="1313542"/>
                  </a:lnTo>
                  <a:lnTo>
                    <a:pt x="282417" y="1316717"/>
                  </a:lnTo>
                  <a:lnTo>
                    <a:pt x="282417" y="1310367"/>
                  </a:lnTo>
                  <a:lnTo>
                    <a:pt x="262617" y="1292372"/>
                  </a:lnTo>
                  <a:cubicBezTo>
                    <a:pt x="100359" y="1130113"/>
                    <a:pt x="0" y="905956"/>
                    <a:pt x="0" y="658358"/>
                  </a:cubicBezTo>
                  <a:cubicBezTo>
                    <a:pt x="0" y="410761"/>
                    <a:pt x="100359" y="186603"/>
                    <a:pt x="262617" y="24345"/>
                  </a:cubicBezTo>
                  <a:lnTo>
                    <a:pt x="282417" y="6349"/>
                  </a:lnTo>
                  <a:close/>
                </a:path>
              </a:pathLst>
            </a:custGeom>
            <a:solidFill>
              <a:schemeClr val="accent4">
                <a:alpha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Group 16">
              <a:extLst>
                <a:ext uri="{FF2B5EF4-FFF2-40B4-BE49-F238E27FC236}">
                  <a16:creationId xmlns:a16="http://schemas.microsoft.com/office/drawing/2014/main" id="{0B037EB3-1772-4BA8-A95A-E5DBDFEA32B0}"/>
                </a:ext>
              </a:extLst>
            </p:cNvPr>
            <p:cNvGrpSpPr/>
            <p:nvPr/>
          </p:nvGrpSpPr>
          <p:grpSpPr>
            <a:xfrm rot="2700000" flipH="1">
              <a:off x="10112436" y="4359902"/>
              <a:ext cx="571820" cy="1620000"/>
              <a:chOff x="8482785" y="4330454"/>
              <a:chExt cx="571820" cy="1620000"/>
            </a:xfrm>
          </p:grpSpPr>
          <p:sp>
            <p:nvSpPr>
              <p:cNvPr id="18" name="Freeform: Shape 17">
                <a:extLst>
                  <a:ext uri="{FF2B5EF4-FFF2-40B4-BE49-F238E27FC236}">
                    <a16:creationId xmlns:a16="http://schemas.microsoft.com/office/drawing/2014/main" id="{A1F47AC1-63D0-47F3-9728-1A0A0543494B}"/>
                  </a:ext>
                </a:extLst>
              </p:cNvPr>
              <p:cNvSpPr/>
              <p:nvPr/>
            </p:nvSpPr>
            <p:spPr>
              <a:xfrm>
                <a:off x="8482785" y="4333632"/>
                <a:ext cx="571820" cy="1311956"/>
              </a:xfrm>
              <a:custGeom>
                <a:avLst/>
                <a:gdLst>
                  <a:gd name="connsiteX0" fmla="*/ 282417 w 571820"/>
                  <a:gd name="connsiteY0" fmla="*/ 0 h 1316717"/>
                  <a:gd name="connsiteX1" fmla="*/ 285910 w 571820"/>
                  <a:gd name="connsiteY1" fmla="*/ 3175 h 1316717"/>
                  <a:gd name="connsiteX2" fmla="*/ 287393 w 571820"/>
                  <a:gd name="connsiteY2" fmla="*/ 1827 h 1316717"/>
                  <a:gd name="connsiteX3" fmla="*/ 289403 w 571820"/>
                  <a:gd name="connsiteY3" fmla="*/ 0 h 1316717"/>
                  <a:gd name="connsiteX4" fmla="*/ 289403 w 571820"/>
                  <a:gd name="connsiteY4" fmla="*/ 6349 h 1316717"/>
                  <a:gd name="connsiteX5" fmla="*/ 309203 w 571820"/>
                  <a:gd name="connsiteY5" fmla="*/ 24345 h 1316717"/>
                  <a:gd name="connsiteX6" fmla="*/ 571820 w 571820"/>
                  <a:gd name="connsiteY6" fmla="*/ 658359 h 1316717"/>
                  <a:gd name="connsiteX7" fmla="*/ 309203 w 571820"/>
                  <a:gd name="connsiteY7" fmla="*/ 1292372 h 1316717"/>
                  <a:gd name="connsiteX8" fmla="*/ 289403 w 571820"/>
                  <a:gd name="connsiteY8" fmla="*/ 1310368 h 1316717"/>
                  <a:gd name="connsiteX9" fmla="*/ 289403 w 571820"/>
                  <a:gd name="connsiteY9" fmla="*/ 1316717 h 1316717"/>
                  <a:gd name="connsiteX10" fmla="*/ 287393 w 571820"/>
                  <a:gd name="connsiteY10" fmla="*/ 1314890 h 1316717"/>
                  <a:gd name="connsiteX11" fmla="*/ 285910 w 571820"/>
                  <a:gd name="connsiteY11" fmla="*/ 1313542 h 1316717"/>
                  <a:gd name="connsiteX12" fmla="*/ 282417 w 571820"/>
                  <a:gd name="connsiteY12" fmla="*/ 1316717 h 1316717"/>
                  <a:gd name="connsiteX13" fmla="*/ 282417 w 571820"/>
                  <a:gd name="connsiteY13" fmla="*/ 1310367 h 1316717"/>
                  <a:gd name="connsiteX14" fmla="*/ 262617 w 571820"/>
                  <a:gd name="connsiteY14" fmla="*/ 1292372 h 1316717"/>
                  <a:gd name="connsiteX15" fmla="*/ 0 w 571820"/>
                  <a:gd name="connsiteY15" fmla="*/ 658358 h 1316717"/>
                  <a:gd name="connsiteX16" fmla="*/ 262617 w 571820"/>
                  <a:gd name="connsiteY16" fmla="*/ 24345 h 1316717"/>
                  <a:gd name="connsiteX17" fmla="*/ 282417 w 571820"/>
                  <a:gd name="connsiteY17" fmla="*/ 6349 h 1316717"/>
                  <a:gd name="connsiteX0" fmla="*/ 282417 w 571820"/>
                  <a:gd name="connsiteY0" fmla="*/ 6349 h 1316717"/>
                  <a:gd name="connsiteX1" fmla="*/ 285910 w 571820"/>
                  <a:gd name="connsiteY1" fmla="*/ 3175 h 1316717"/>
                  <a:gd name="connsiteX2" fmla="*/ 287393 w 571820"/>
                  <a:gd name="connsiteY2" fmla="*/ 1827 h 1316717"/>
                  <a:gd name="connsiteX3" fmla="*/ 289403 w 571820"/>
                  <a:gd name="connsiteY3" fmla="*/ 0 h 1316717"/>
                  <a:gd name="connsiteX4" fmla="*/ 289403 w 571820"/>
                  <a:gd name="connsiteY4" fmla="*/ 6349 h 1316717"/>
                  <a:gd name="connsiteX5" fmla="*/ 309203 w 571820"/>
                  <a:gd name="connsiteY5" fmla="*/ 24345 h 1316717"/>
                  <a:gd name="connsiteX6" fmla="*/ 571820 w 571820"/>
                  <a:gd name="connsiteY6" fmla="*/ 658359 h 1316717"/>
                  <a:gd name="connsiteX7" fmla="*/ 309203 w 571820"/>
                  <a:gd name="connsiteY7" fmla="*/ 1292372 h 1316717"/>
                  <a:gd name="connsiteX8" fmla="*/ 289403 w 571820"/>
                  <a:gd name="connsiteY8" fmla="*/ 1310368 h 1316717"/>
                  <a:gd name="connsiteX9" fmla="*/ 289403 w 571820"/>
                  <a:gd name="connsiteY9" fmla="*/ 1316717 h 1316717"/>
                  <a:gd name="connsiteX10" fmla="*/ 287393 w 571820"/>
                  <a:gd name="connsiteY10" fmla="*/ 1314890 h 1316717"/>
                  <a:gd name="connsiteX11" fmla="*/ 285910 w 571820"/>
                  <a:gd name="connsiteY11" fmla="*/ 1313542 h 1316717"/>
                  <a:gd name="connsiteX12" fmla="*/ 282417 w 571820"/>
                  <a:gd name="connsiteY12" fmla="*/ 1316717 h 1316717"/>
                  <a:gd name="connsiteX13" fmla="*/ 282417 w 571820"/>
                  <a:gd name="connsiteY13" fmla="*/ 1310367 h 1316717"/>
                  <a:gd name="connsiteX14" fmla="*/ 262617 w 571820"/>
                  <a:gd name="connsiteY14" fmla="*/ 1292372 h 1316717"/>
                  <a:gd name="connsiteX15" fmla="*/ 0 w 571820"/>
                  <a:gd name="connsiteY15" fmla="*/ 658358 h 1316717"/>
                  <a:gd name="connsiteX16" fmla="*/ 262617 w 571820"/>
                  <a:gd name="connsiteY16" fmla="*/ 24345 h 1316717"/>
                  <a:gd name="connsiteX17" fmla="*/ 282417 w 571820"/>
                  <a:gd name="connsiteY17" fmla="*/ 6349 h 1316717"/>
                  <a:gd name="connsiteX0" fmla="*/ 262617 w 571820"/>
                  <a:gd name="connsiteY0" fmla="*/ 24345 h 1316717"/>
                  <a:gd name="connsiteX1" fmla="*/ 285910 w 571820"/>
                  <a:gd name="connsiteY1" fmla="*/ 3175 h 1316717"/>
                  <a:gd name="connsiteX2" fmla="*/ 287393 w 571820"/>
                  <a:gd name="connsiteY2" fmla="*/ 1827 h 1316717"/>
                  <a:gd name="connsiteX3" fmla="*/ 289403 w 571820"/>
                  <a:gd name="connsiteY3" fmla="*/ 0 h 1316717"/>
                  <a:gd name="connsiteX4" fmla="*/ 289403 w 571820"/>
                  <a:gd name="connsiteY4" fmla="*/ 6349 h 1316717"/>
                  <a:gd name="connsiteX5" fmla="*/ 309203 w 571820"/>
                  <a:gd name="connsiteY5" fmla="*/ 24345 h 1316717"/>
                  <a:gd name="connsiteX6" fmla="*/ 571820 w 571820"/>
                  <a:gd name="connsiteY6" fmla="*/ 658359 h 1316717"/>
                  <a:gd name="connsiteX7" fmla="*/ 309203 w 571820"/>
                  <a:gd name="connsiteY7" fmla="*/ 1292372 h 1316717"/>
                  <a:gd name="connsiteX8" fmla="*/ 289403 w 571820"/>
                  <a:gd name="connsiteY8" fmla="*/ 1310368 h 1316717"/>
                  <a:gd name="connsiteX9" fmla="*/ 289403 w 571820"/>
                  <a:gd name="connsiteY9" fmla="*/ 1316717 h 1316717"/>
                  <a:gd name="connsiteX10" fmla="*/ 287393 w 571820"/>
                  <a:gd name="connsiteY10" fmla="*/ 1314890 h 1316717"/>
                  <a:gd name="connsiteX11" fmla="*/ 285910 w 571820"/>
                  <a:gd name="connsiteY11" fmla="*/ 1313542 h 1316717"/>
                  <a:gd name="connsiteX12" fmla="*/ 282417 w 571820"/>
                  <a:gd name="connsiteY12" fmla="*/ 1316717 h 1316717"/>
                  <a:gd name="connsiteX13" fmla="*/ 282417 w 571820"/>
                  <a:gd name="connsiteY13" fmla="*/ 1310367 h 1316717"/>
                  <a:gd name="connsiteX14" fmla="*/ 262617 w 571820"/>
                  <a:gd name="connsiteY14" fmla="*/ 1292372 h 1316717"/>
                  <a:gd name="connsiteX15" fmla="*/ 0 w 571820"/>
                  <a:gd name="connsiteY15" fmla="*/ 658358 h 1316717"/>
                  <a:gd name="connsiteX16" fmla="*/ 262617 w 571820"/>
                  <a:gd name="connsiteY16" fmla="*/ 24345 h 1316717"/>
                  <a:gd name="connsiteX0" fmla="*/ 262617 w 571820"/>
                  <a:gd name="connsiteY0" fmla="*/ 24345 h 1316717"/>
                  <a:gd name="connsiteX1" fmla="*/ 285910 w 571820"/>
                  <a:gd name="connsiteY1" fmla="*/ 3175 h 1316717"/>
                  <a:gd name="connsiteX2" fmla="*/ 287393 w 571820"/>
                  <a:gd name="connsiteY2" fmla="*/ 1827 h 1316717"/>
                  <a:gd name="connsiteX3" fmla="*/ 289403 w 571820"/>
                  <a:gd name="connsiteY3" fmla="*/ 0 h 1316717"/>
                  <a:gd name="connsiteX4" fmla="*/ 309203 w 571820"/>
                  <a:gd name="connsiteY4" fmla="*/ 24345 h 1316717"/>
                  <a:gd name="connsiteX5" fmla="*/ 571820 w 571820"/>
                  <a:gd name="connsiteY5" fmla="*/ 658359 h 1316717"/>
                  <a:gd name="connsiteX6" fmla="*/ 309203 w 571820"/>
                  <a:gd name="connsiteY6" fmla="*/ 1292372 h 1316717"/>
                  <a:gd name="connsiteX7" fmla="*/ 289403 w 571820"/>
                  <a:gd name="connsiteY7" fmla="*/ 1310368 h 1316717"/>
                  <a:gd name="connsiteX8" fmla="*/ 289403 w 571820"/>
                  <a:gd name="connsiteY8" fmla="*/ 1316717 h 1316717"/>
                  <a:gd name="connsiteX9" fmla="*/ 287393 w 571820"/>
                  <a:gd name="connsiteY9" fmla="*/ 1314890 h 1316717"/>
                  <a:gd name="connsiteX10" fmla="*/ 285910 w 571820"/>
                  <a:gd name="connsiteY10" fmla="*/ 1313542 h 1316717"/>
                  <a:gd name="connsiteX11" fmla="*/ 282417 w 571820"/>
                  <a:gd name="connsiteY11" fmla="*/ 1316717 h 1316717"/>
                  <a:gd name="connsiteX12" fmla="*/ 282417 w 571820"/>
                  <a:gd name="connsiteY12" fmla="*/ 1310367 h 1316717"/>
                  <a:gd name="connsiteX13" fmla="*/ 262617 w 571820"/>
                  <a:gd name="connsiteY13" fmla="*/ 1292372 h 1316717"/>
                  <a:gd name="connsiteX14" fmla="*/ 0 w 571820"/>
                  <a:gd name="connsiteY14" fmla="*/ 658358 h 1316717"/>
                  <a:gd name="connsiteX15" fmla="*/ 262617 w 571820"/>
                  <a:gd name="connsiteY15" fmla="*/ 24345 h 1316717"/>
                  <a:gd name="connsiteX0" fmla="*/ 262617 w 571820"/>
                  <a:gd name="connsiteY0" fmla="*/ 22518 h 1314890"/>
                  <a:gd name="connsiteX1" fmla="*/ 285910 w 571820"/>
                  <a:gd name="connsiteY1" fmla="*/ 1348 h 1314890"/>
                  <a:gd name="connsiteX2" fmla="*/ 287393 w 571820"/>
                  <a:gd name="connsiteY2" fmla="*/ 0 h 1314890"/>
                  <a:gd name="connsiteX3" fmla="*/ 309203 w 571820"/>
                  <a:gd name="connsiteY3" fmla="*/ 22518 h 1314890"/>
                  <a:gd name="connsiteX4" fmla="*/ 571820 w 571820"/>
                  <a:gd name="connsiteY4" fmla="*/ 656532 h 1314890"/>
                  <a:gd name="connsiteX5" fmla="*/ 309203 w 571820"/>
                  <a:gd name="connsiteY5" fmla="*/ 1290545 h 1314890"/>
                  <a:gd name="connsiteX6" fmla="*/ 289403 w 571820"/>
                  <a:gd name="connsiteY6" fmla="*/ 1308541 h 1314890"/>
                  <a:gd name="connsiteX7" fmla="*/ 289403 w 571820"/>
                  <a:gd name="connsiteY7" fmla="*/ 1314890 h 1314890"/>
                  <a:gd name="connsiteX8" fmla="*/ 287393 w 571820"/>
                  <a:gd name="connsiteY8" fmla="*/ 1313063 h 1314890"/>
                  <a:gd name="connsiteX9" fmla="*/ 285910 w 571820"/>
                  <a:gd name="connsiteY9" fmla="*/ 1311715 h 1314890"/>
                  <a:gd name="connsiteX10" fmla="*/ 282417 w 571820"/>
                  <a:gd name="connsiteY10" fmla="*/ 1314890 h 1314890"/>
                  <a:gd name="connsiteX11" fmla="*/ 282417 w 571820"/>
                  <a:gd name="connsiteY11" fmla="*/ 1308540 h 1314890"/>
                  <a:gd name="connsiteX12" fmla="*/ 262617 w 571820"/>
                  <a:gd name="connsiteY12" fmla="*/ 1290545 h 1314890"/>
                  <a:gd name="connsiteX13" fmla="*/ 0 w 571820"/>
                  <a:gd name="connsiteY13" fmla="*/ 656531 h 1314890"/>
                  <a:gd name="connsiteX14" fmla="*/ 262617 w 571820"/>
                  <a:gd name="connsiteY14" fmla="*/ 22518 h 1314890"/>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87393 w 571820"/>
                  <a:gd name="connsiteY7" fmla="*/ 1311715 h 1313542"/>
                  <a:gd name="connsiteX8" fmla="*/ 285910 w 571820"/>
                  <a:gd name="connsiteY8" fmla="*/ 1310367 h 1313542"/>
                  <a:gd name="connsiteX9" fmla="*/ 282417 w 571820"/>
                  <a:gd name="connsiteY9" fmla="*/ 1313542 h 1313542"/>
                  <a:gd name="connsiteX10" fmla="*/ 282417 w 571820"/>
                  <a:gd name="connsiteY10" fmla="*/ 1307192 h 1313542"/>
                  <a:gd name="connsiteX11" fmla="*/ 262617 w 571820"/>
                  <a:gd name="connsiteY11" fmla="*/ 1289197 h 1313542"/>
                  <a:gd name="connsiteX12" fmla="*/ 0 w 571820"/>
                  <a:gd name="connsiteY12" fmla="*/ 655183 h 1313542"/>
                  <a:gd name="connsiteX13" fmla="*/ 262617 w 571820"/>
                  <a:gd name="connsiteY13" fmla="*/ 21170 h 1313542"/>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87393 w 571820"/>
                  <a:gd name="connsiteY7" fmla="*/ 1311715 h 1313542"/>
                  <a:gd name="connsiteX8" fmla="*/ 285910 w 571820"/>
                  <a:gd name="connsiteY8" fmla="*/ 1310367 h 1313542"/>
                  <a:gd name="connsiteX9" fmla="*/ 282417 w 571820"/>
                  <a:gd name="connsiteY9" fmla="*/ 1313542 h 1313542"/>
                  <a:gd name="connsiteX10" fmla="*/ 262617 w 571820"/>
                  <a:gd name="connsiteY10" fmla="*/ 1289197 h 1313542"/>
                  <a:gd name="connsiteX11" fmla="*/ 0 w 571820"/>
                  <a:gd name="connsiteY11" fmla="*/ 655183 h 1313542"/>
                  <a:gd name="connsiteX12" fmla="*/ 262617 w 571820"/>
                  <a:gd name="connsiteY12" fmla="*/ 21170 h 1313542"/>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87393 w 571820"/>
                  <a:gd name="connsiteY7" fmla="*/ 1311715 h 1313542"/>
                  <a:gd name="connsiteX8" fmla="*/ 285910 w 571820"/>
                  <a:gd name="connsiteY8" fmla="*/ 1310367 h 1313542"/>
                  <a:gd name="connsiteX9" fmla="*/ 262617 w 571820"/>
                  <a:gd name="connsiteY9" fmla="*/ 1289197 h 1313542"/>
                  <a:gd name="connsiteX10" fmla="*/ 0 w 571820"/>
                  <a:gd name="connsiteY10" fmla="*/ 655183 h 1313542"/>
                  <a:gd name="connsiteX11" fmla="*/ 262617 w 571820"/>
                  <a:gd name="connsiteY11" fmla="*/ 21170 h 1313542"/>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87393 w 571820"/>
                  <a:gd name="connsiteY7" fmla="*/ 1311715 h 1313542"/>
                  <a:gd name="connsiteX8" fmla="*/ 262617 w 571820"/>
                  <a:gd name="connsiteY8" fmla="*/ 1289197 h 1313542"/>
                  <a:gd name="connsiteX9" fmla="*/ 0 w 571820"/>
                  <a:gd name="connsiteY9" fmla="*/ 655183 h 1313542"/>
                  <a:gd name="connsiteX10" fmla="*/ 262617 w 571820"/>
                  <a:gd name="connsiteY10" fmla="*/ 21170 h 1313542"/>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62617 w 571820"/>
                  <a:gd name="connsiteY7" fmla="*/ 1289197 h 1313542"/>
                  <a:gd name="connsiteX8" fmla="*/ 0 w 571820"/>
                  <a:gd name="connsiteY8" fmla="*/ 655183 h 1313542"/>
                  <a:gd name="connsiteX9" fmla="*/ 262617 w 571820"/>
                  <a:gd name="connsiteY9" fmla="*/ 21170 h 1313542"/>
                  <a:gd name="connsiteX0" fmla="*/ 262617 w 571820"/>
                  <a:gd name="connsiteY0" fmla="*/ 21170 h 1364739"/>
                  <a:gd name="connsiteX1" fmla="*/ 285910 w 571820"/>
                  <a:gd name="connsiteY1" fmla="*/ 0 h 1364739"/>
                  <a:gd name="connsiteX2" fmla="*/ 309203 w 571820"/>
                  <a:gd name="connsiteY2" fmla="*/ 21170 h 1364739"/>
                  <a:gd name="connsiteX3" fmla="*/ 571820 w 571820"/>
                  <a:gd name="connsiteY3" fmla="*/ 655184 h 1364739"/>
                  <a:gd name="connsiteX4" fmla="*/ 309203 w 571820"/>
                  <a:gd name="connsiteY4" fmla="*/ 1289197 h 1364739"/>
                  <a:gd name="connsiteX5" fmla="*/ 289403 w 571820"/>
                  <a:gd name="connsiteY5" fmla="*/ 1307193 h 1364739"/>
                  <a:gd name="connsiteX6" fmla="*/ 177485 w 571820"/>
                  <a:gd name="connsiteY6" fmla="*/ 1364739 h 1364739"/>
                  <a:gd name="connsiteX7" fmla="*/ 262617 w 571820"/>
                  <a:gd name="connsiteY7" fmla="*/ 1289197 h 1364739"/>
                  <a:gd name="connsiteX8" fmla="*/ 0 w 571820"/>
                  <a:gd name="connsiteY8" fmla="*/ 655183 h 1364739"/>
                  <a:gd name="connsiteX9" fmla="*/ 262617 w 571820"/>
                  <a:gd name="connsiteY9" fmla="*/ 21170 h 1364739"/>
                  <a:gd name="connsiteX0" fmla="*/ 262617 w 571820"/>
                  <a:gd name="connsiteY0" fmla="*/ 21170 h 1364739"/>
                  <a:gd name="connsiteX1" fmla="*/ 285910 w 571820"/>
                  <a:gd name="connsiteY1" fmla="*/ 0 h 1364739"/>
                  <a:gd name="connsiteX2" fmla="*/ 309203 w 571820"/>
                  <a:gd name="connsiteY2" fmla="*/ 21170 h 1364739"/>
                  <a:gd name="connsiteX3" fmla="*/ 571820 w 571820"/>
                  <a:gd name="connsiteY3" fmla="*/ 655184 h 1364739"/>
                  <a:gd name="connsiteX4" fmla="*/ 309203 w 571820"/>
                  <a:gd name="connsiteY4" fmla="*/ 1289197 h 1364739"/>
                  <a:gd name="connsiteX5" fmla="*/ 285832 w 571820"/>
                  <a:gd name="connsiteY5" fmla="*/ 1311956 h 1364739"/>
                  <a:gd name="connsiteX6" fmla="*/ 177485 w 571820"/>
                  <a:gd name="connsiteY6" fmla="*/ 1364739 h 1364739"/>
                  <a:gd name="connsiteX7" fmla="*/ 262617 w 571820"/>
                  <a:gd name="connsiteY7" fmla="*/ 1289197 h 1364739"/>
                  <a:gd name="connsiteX8" fmla="*/ 0 w 571820"/>
                  <a:gd name="connsiteY8" fmla="*/ 655183 h 1364739"/>
                  <a:gd name="connsiteX9" fmla="*/ 262617 w 571820"/>
                  <a:gd name="connsiteY9" fmla="*/ 21170 h 1364739"/>
                  <a:gd name="connsiteX0" fmla="*/ 262617 w 571820"/>
                  <a:gd name="connsiteY0" fmla="*/ 21170 h 1311956"/>
                  <a:gd name="connsiteX1" fmla="*/ 285910 w 571820"/>
                  <a:gd name="connsiteY1" fmla="*/ 0 h 1311956"/>
                  <a:gd name="connsiteX2" fmla="*/ 309203 w 571820"/>
                  <a:gd name="connsiteY2" fmla="*/ 21170 h 1311956"/>
                  <a:gd name="connsiteX3" fmla="*/ 571820 w 571820"/>
                  <a:gd name="connsiteY3" fmla="*/ 655184 h 1311956"/>
                  <a:gd name="connsiteX4" fmla="*/ 309203 w 571820"/>
                  <a:gd name="connsiteY4" fmla="*/ 1289197 h 1311956"/>
                  <a:gd name="connsiteX5" fmla="*/ 285832 w 571820"/>
                  <a:gd name="connsiteY5" fmla="*/ 1311956 h 1311956"/>
                  <a:gd name="connsiteX6" fmla="*/ 262617 w 571820"/>
                  <a:gd name="connsiteY6" fmla="*/ 1289197 h 1311956"/>
                  <a:gd name="connsiteX7" fmla="*/ 0 w 571820"/>
                  <a:gd name="connsiteY7" fmla="*/ 655183 h 1311956"/>
                  <a:gd name="connsiteX8" fmla="*/ 262617 w 571820"/>
                  <a:gd name="connsiteY8" fmla="*/ 21170 h 13119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71820" h="1311956">
                    <a:moveTo>
                      <a:pt x="262617" y="21170"/>
                    </a:moveTo>
                    <a:lnTo>
                      <a:pt x="285910" y="0"/>
                    </a:lnTo>
                    <a:lnTo>
                      <a:pt x="309203" y="21170"/>
                    </a:lnTo>
                    <a:cubicBezTo>
                      <a:pt x="471461" y="183428"/>
                      <a:pt x="571820" y="407586"/>
                      <a:pt x="571820" y="655184"/>
                    </a:cubicBezTo>
                    <a:cubicBezTo>
                      <a:pt x="571820" y="902781"/>
                      <a:pt x="471461" y="1126939"/>
                      <a:pt x="309203" y="1289197"/>
                    </a:cubicBezTo>
                    <a:lnTo>
                      <a:pt x="285832" y="1311956"/>
                    </a:lnTo>
                    <a:lnTo>
                      <a:pt x="262617" y="1289197"/>
                    </a:lnTo>
                    <a:cubicBezTo>
                      <a:pt x="100359" y="1126938"/>
                      <a:pt x="0" y="902781"/>
                      <a:pt x="0" y="655183"/>
                    </a:cubicBezTo>
                    <a:cubicBezTo>
                      <a:pt x="0" y="407586"/>
                      <a:pt x="100359" y="183428"/>
                      <a:pt x="262617" y="21170"/>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19" name="Straight Connector 18">
                <a:extLst>
                  <a:ext uri="{FF2B5EF4-FFF2-40B4-BE49-F238E27FC236}">
                    <a16:creationId xmlns:a16="http://schemas.microsoft.com/office/drawing/2014/main" id="{803A57D6-0C36-4560-A08A-16768551EF6F}"/>
                  </a:ext>
                </a:extLst>
              </p:cNvPr>
              <p:cNvCxnSpPr>
                <a:cxnSpLocks/>
              </p:cNvCxnSpPr>
              <p:nvPr/>
            </p:nvCxnSpPr>
            <p:spPr>
              <a:xfrm>
                <a:off x="8768695" y="4330454"/>
                <a:ext cx="0" cy="162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2396104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AB794F-0C7D-47A6-A355-9B54F3A082B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518BEFC-5F95-43C3-A662-CF24426CB374}"/>
              </a:ext>
            </a:extLst>
          </p:cNvPr>
          <p:cNvSpPr>
            <a:spLocks noGrp="1"/>
          </p:cNvSpPr>
          <p:nvPr>
            <p:ph type="body" orient="vert" idx="1"/>
          </p:nvPr>
        </p:nvSpPr>
        <p:spPr>
          <a:xfrm>
            <a:off x="1079500" y="1790700"/>
            <a:ext cx="10026650" cy="39782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E020A41-C226-41AB-8766-C9BF3E9BF9D0}"/>
              </a:ext>
            </a:extLst>
          </p:cNvPr>
          <p:cNvSpPr>
            <a:spLocks noGrp="1"/>
          </p:cNvSpPr>
          <p:nvPr>
            <p:ph type="dt" sz="half" idx="10"/>
          </p:nvPr>
        </p:nvSpPr>
        <p:spPr>
          <a:xfrm>
            <a:off x="541338" y="6401999"/>
            <a:ext cx="2206625" cy="369332"/>
          </a:xfrm>
          <a:prstGeom prst="rect">
            <a:avLst/>
          </a:prstGeom>
        </p:spPr>
        <p:txBody>
          <a:bodyPr/>
          <a:lstStyle/>
          <a:p>
            <a:fld id="{64F0E216-BA48-4F04-AC4F-645AA0DD6AC6}" type="datetimeFigureOut">
              <a:rPr lang="en-US" smtClean="0"/>
              <a:t>10/28/2020</a:t>
            </a:fld>
            <a:endParaRPr lang="en-US"/>
          </a:p>
        </p:txBody>
      </p:sp>
      <p:sp>
        <p:nvSpPr>
          <p:cNvPr id="5" name="Footer Placeholder 4">
            <a:extLst>
              <a:ext uri="{FF2B5EF4-FFF2-40B4-BE49-F238E27FC236}">
                <a16:creationId xmlns:a16="http://schemas.microsoft.com/office/drawing/2014/main" id="{877795E9-017B-4505-810D-A5F553A56BC9}"/>
              </a:ext>
            </a:extLst>
          </p:cNvPr>
          <p:cNvSpPr>
            <a:spLocks noGrp="1"/>
          </p:cNvSpPr>
          <p:nvPr>
            <p:ph type="ftr" sz="quarter" idx="11"/>
          </p:nvPr>
        </p:nvSpPr>
        <p:spPr>
          <a:xfrm>
            <a:off x="3308350" y="6401999"/>
            <a:ext cx="5575300" cy="369332"/>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6626A1BD-3429-4C11-B230-8AD083EC3EC2}"/>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25884000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EA11CA2-18BF-408B-A40C-B43A0A7B80FA}"/>
              </a:ext>
            </a:extLst>
          </p:cNvPr>
          <p:cNvSpPr>
            <a:spLocks noGrp="1"/>
          </p:cNvSpPr>
          <p:nvPr>
            <p:ph type="title" orient="vert"/>
          </p:nvPr>
        </p:nvSpPr>
        <p:spPr>
          <a:xfrm>
            <a:off x="9899079" y="1079500"/>
            <a:ext cx="1292662" cy="4689476"/>
          </a:xfrm>
        </p:spPr>
        <p:txBody>
          <a:bodyPr vert="eaVert">
            <a:normAutofit/>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BAE424B6-12FC-41A1-AF7C-7E3931D97204}"/>
              </a:ext>
            </a:extLst>
          </p:cNvPr>
          <p:cNvSpPr>
            <a:spLocks noGrp="1"/>
          </p:cNvSpPr>
          <p:nvPr>
            <p:ph type="body" orient="vert" idx="1"/>
          </p:nvPr>
        </p:nvSpPr>
        <p:spPr>
          <a:xfrm>
            <a:off x="1079499" y="1079500"/>
            <a:ext cx="8495943" cy="468947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35CF957-F921-48CF-97FE-91190C1AE9B3}"/>
              </a:ext>
            </a:extLst>
          </p:cNvPr>
          <p:cNvSpPr>
            <a:spLocks noGrp="1"/>
          </p:cNvSpPr>
          <p:nvPr>
            <p:ph type="dt" sz="half" idx="10"/>
          </p:nvPr>
        </p:nvSpPr>
        <p:spPr>
          <a:xfrm>
            <a:off x="541338" y="6401999"/>
            <a:ext cx="2206625" cy="369332"/>
          </a:xfrm>
          <a:prstGeom prst="rect">
            <a:avLst/>
          </a:prstGeom>
        </p:spPr>
        <p:txBody>
          <a:bodyPr/>
          <a:lstStyle/>
          <a:p>
            <a:fld id="{64F0E216-BA48-4F04-AC4F-645AA0DD6AC6}" type="datetimeFigureOut">
              <a:rPr lang="en-US" smtClean="0"/>
              <a:t>10/28/2020</a:t>
            </a:fld>
            <a:endParaRPr lang="en-US"/>
          </a:p>
        </p:txBody>
      </p:sp>
      <p:sp>
        <p:nvSpPr>
          <p:cNvPr id="5" name="Footer Placeholder 4">
            <a:extLst>
              <a:ext uri="{FF2B5EF4-FFF2-40B4-BE49-F238E27FC236}">
                <a16:creationId xmlns:a16="http://schemas.microsoft.com/office/drawing/2014/main" id="{6653F49D-6E0C-47F7-BAAD-A427913DC4D1}"/>
              </a:ext>
            </a:extLst>
          </p:cNvPr>
          <p:cNvSpPr>
            <a:spLocks noGrp="1"/>
          </p:cNvSpPr>
          <p:nvPr>
            <p:ph type="ftr" sz="quarter" idx="11"/>
          </p:nvPr>
        </p:nvSpPr>
        <p:spPr>
          <a:xfrm>
            <a:off x="3308350" y="6401999"/>
            <a:ext cx="5575300" cy="369332"/>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B038A122-F390-46CF-BECF-3AE05CA585C4}"/>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15905129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EA217A-A229-4751-8D09-0CAD914F6286}"/>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A9DEA33-60C3-4B28-B3EF-E93D6D46A30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7D3B28-C66B-4279-AB67-2BC1D01239A4}"/>
              </a:ext>
            </a:extLst>
          </p:cNvPr>
          <p:cNvSpPr>
            <a:spLocks noGrp="1"/>
          </p:cNvSpPr>
          <p:nvPr>
            <p:ph type="dt" sz="half" idx="10"/>
          </p:nvPr>
        </p:nvSpPr>
        <p:spPr>
          <a:xfrm>
            <a:off x="541338" y="6401999"/>
            <a:ext cx="2206625" cy="369332"/>
          </a:xfrm>
          <a:prstGeom prst="rect">
            <a:avLst/>
          </a:prstGeom>
        </p:spPr>
        <p:txBody>
          <a:bodyPr/>
          <a:lstStyle/>
          <a:p>
            <a:fld id="{64F0E216-BA48-4F04-AC4F-645AA0DD6AC6}" type="datetimeFigureOut">
              <a:rPr lang="en-US" smtClean="0"/>
              <a:t>10/28/2020</a:t>
            </a:fld>
            <a:endParaRPr lang="en-US"/>
          </a:p>
        </p:txBody>
      </p:sp>
      <p:sp>
        <p:nvSpPr>
          <p:cNvPr id="5" name="Footer Placeholder 4">
            <a:extLst>
              <a:ext uri="{FF2B5EF4-FFF2-40B4-BE49-F238E27FC236}">
                <a16:creationId xmlns:a16="http://schemas.microsoft.com/office/drawing/2014/main" id="{8928FF39-A0DA-4F77-9297-B83C86B575D9}"/>
              </a:ext>
            </a:extLst>
          </p:cNvPr>
          <p:cNvSpPr>
            <a:spLocks noGrp="1"/>
          </p:cNvSpPr>
          <p:nvPr>
            <p:ph type="ftr" sz="quarter" idx="11"/>
          </p:nvPr>
        </p:nvSpPr>
        <p:spPr>
          <a:xfrm>
            <a:off x="3308350" y="6401999"/>
            <a:ext cx="5575300" cy="369332"/>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69D7D65A-9D4E-42F6-A8BF-1EEAFB180710}"/>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17775837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3017BB-B242-4CC6-887C-83E08CE2D54A}"/>
              </a:ext>
            </a:extLst>
          </p:cNvPr>
          <p:cNvSpPr>
            <a:spLocks noGrp="1"/>
          </p:cNvSpPr>
          <p:nvPr>
            <p:ph type="title"/>
          </p:nvPr>
        </p:nvSpPr>
        <p:spPr>
          <a:xfrm>
            <a:off x="1079500" y="2252663"/>
            <a:ext cx="4457700" cy="2349500"/>
          </a:xfrm>
        </p:spPr>
        <p:txBody>
          <a:bodyPr anchor="ctr" anchorCtr="0">
            <a:normAutofit/>
          </a:bodyPr>
          <a:lstStyle>
            <a:lvl1pPr algn="ctr">
              <a:defRPr sz="2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6695823-EA83-493F-8FEC-C72B5B9CF2FD}"/>
              </a:ext>
            </a:extLst>
          </p:cNvPr>
          <p:cNvSpPr>
            <a:spLocks noGrp="1"/>
          </p:cNvSpPr>
          <p:nvPr>
            <p:ph type="body" idx="1"/>
          </p:nvPr>
        </p:nvSpPr>
        <p:spPr>
          <a:xfrm>
            <a:off x="6654800" y="2252664"/>
            <a:ext cx="4451348" cy="2349500"/>
          </a:xfrm>
        </p:spPr>
        <p:txBody>
          <a:bodyPr anchor="ctr" anchorCtr="0"/>
          <a:lstStyle>
            <a:lvl1pPr marL="0" indent="0">
              <a:buNone/>
              <a:defRPr sz="2400" i="1">
                <a:solidFill>
                  <a:schemeClr val="tx1">
                    <a:alpha val="7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1E08E54-36BB-4AB4-BE1F-5FA8207BEAF8}"/>
              </a:ext>
            </a:extLst>
          </p:cNvPr>
          <p:cNvSpPr>
            <a:spLocks noGrp="1"/>
          </p:cNvSpPr>
          <p:nvPr>
            <p:ph type="dt" sz="half" idx="10"/>
          </p:nvPr>
        </p:nvSpPr>
        <p:spPr>
          <a:xfrm>
            <a:off x="541338" y="6401999"/>
            <a:ext cx="2206625" cy="369332"/>
          </a:xfrm>
          <a:prstGeom prst="rect">
            <a:avLst/>
          </a:prstGeom>
        </p:spPr>
        <p:txBody>
          <a:bodyPr/>
          <a:lstStyle/>
          <a:p>
            <a:fld id="{64F0E216-BA48-4F04-AC4F-645AA0DD6AC6}" type="datetimeFigureOut">
              <a:rPr lang="en-US" smtClean="0"/>
              <a:t>10/28/2020</a:t>
            </a:fld>
            <a:endParaRPr lang="en-US"/>
          </a:p>
        </p:txBody>
      </p:sp>
      <p:sp>
        <p:nvSpPr>
          <p:cNvPr id="5" name="Footer Placeholder 4">
            <a:extLst>
              <a:ext uri="{FF2B5EF4-FFF2-40B4-BE49-F238E27FC236}">
                <a16:creationId xmlns:a16="http://schemas.microsoft.com/office/drawing/2014/main" id="{C0453A6A-C55A-40A1-A3BB-DB417047F547}"/>
              </a:ext>
            </a:extLst>
          </p:cNvPr>
          <p:cNvSpPr>
            <a:spLocks noGrp="1"/>
          </p:cNvSpPr>
          <p:nvPr>
            <p:ph type="ftr" sz="quarter" idx="11"/>
          </p:nvPr>
        </p:nvSpPr>
        <p:spPr>
          <a:xfrm>
            <a:off x="3308350" y="6401999"/>
            <a:ext cx="5575300" cy="369332"/>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96D6E656-7AC0-4BD3-AFE5-4B5122E2F2D8}"/>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t>‹#›</a:t>
            </a:fld>
            <a:endParaRPr lang="en-US"/>
          </a:p>
        </p:txBody>
      </p:sp>
      <p:grpSp>
        <p:nvGrpSpPr>
          <p:cNvPr id="20" name="Group 19">
            <a:extLst>
              <a:ext uri="{FF2B5EF4-FFF2-40B4-BE49-F238E27FC236}">
                <a16:creationId xmlns:a16="http://schemas.microsoft.com/office/drawing/2014/main" id="{E9ABE19D-0B51-4388-93D1-0CD6B767115D}"/>
              </a:ext>
            </a:extLst>
          </p:cNvPr>
          <p:cNvGrpSpPr/>
          <p:nvPr/>
        </p:nvGrpSpPr>
        <p:grpSpPr>
          <a:xfrm>
            <a:off x="999771" y="932104"/>
            <a:ext cx="913428" cy="1032464"/>
            <a:chOff x="999771" y="932104"/>
            <a:chExt cx="913428" cy="1032464"/>
          </a:xfrm>
        </p:grpSpPr>
        <p:grpSp>
          <p:nvGrpSpPr>
            <p:cNvPr id="21" name="Group 20">
              <a:extLst>
                <a:ext uri="{FF2B5EF4-FFF2-40B4-BE49-F238E27FC236}">
                  <a16:creationId xmlns:a16="http://schemas.microsoft.com/office/drawing/2014/main" id="{46226ED6-7133-4222-9552-0EA4B1B3C9FB}"/>
                </a:ext>
              </a:extLst>
            </p:cNvPr>
            <p:cNvGrpSpPr/>
            <p:nvPr/>
          </p:nvGrpSpPr>
          <p:grpSpPr>
            <a:xfrm rot="8100000" flipV="1">
              <a:off x="1047457" y="1290386"/>
              <a:ext cx="865742" cy="628383"/>
              <a:chOff x="558167" y="958515"/>
              <a:chExt cx="865742" cy="628383"/>
            </a:xfrm>
            <a:solidFill>
              <a:schemeClr val="accent3"/>
            </a:solidFill>
          </p:grpSpPr>
          <p:sp>
            <p:nvSpPr>
              <p:cNvPr id="28" name="Freeform: Shape 27">
                <a:extLst>
                  <a:ext uri="{FF2B5EF4-FFF2-40B4-BE49-F238E27FC236}">
                    <a16:creationId xmlns:a16="http://schemas.microsoft.com/office/drawing/2014/main" id="{BE810E40-D42F-4034-93BA-54446465D20B}"/>
                  </a:ext>
                </a:extLst>
              </p:cNvPr>
              <p:cNvSpPr/>
              <p:nvPr/>
            </p:nvSpPr>
            <p:spPr>
              <a:xfrm rot="8100000" flipH="1">
                <a:off x="558167" y="1122160"/>
                <a:ext cx="464738" cy="464738"/>
              </a:xfrm>
              <a:custGeom>
                <a:avLst/>
                <a:gdLst>
                  <a:gd name="connsiteX0" fmla="*/ 446142 w 464738"/>
                  <a:gd name="connsiteY0" fmla="*/ 464738 h 464738"/>
                  <a:gd name="connsiteX1" fmla="*/ 130673 w 464738"/>
                  <a:gd name="connsiteY1" fmla="*/ 334066 h 464738"/>
                  <a:gd name="connsiteX2" fmla="*/ 0 w 464738"/>
                  <a:gd name="connsiteY2" fmla="*/ 18596 h 464738"/>
                  <a:gd name="connsiteX3" fmla="*/ 836 w 464738"/>
                  <a:gd name="connsiteY3" fmla="*/ 1089 h 464738"/>
                  <a:gd name="connsiteX4" fmla="*/ 606 w 464738"/>
                  <a:gd name="connsiteY4" fmla="*/ 859 h 464738"/>
                  <a:gd name="connsiteX5" fmla="*/ 848 w 464738"/>
                  <a:gd name="connsiteY5" fmla="*/ 848 h 464738"/>
                  <a:gd name="connsiteX6" fmla="*/ 859 w 464738"/>
                  <a:gd name="connsiteY6" fmla="*/ 606 h 464738"/>
                  <a:gd name="connsiteX7" fmla="*/ 1089 w 464738"/>
                  <a:gd name="connsiteY7" fmla="*/ 836 h 464738"/>
                  <a:gd name="connsiteX8" fmla="*/ 18596 w 464738"/>
                  <a:gd name="connsiteY8" fmla="*/ 0 h 464738"/>
                  <a:gd name="connsiteX9" fmla="*/ 334066 w 464738"/>
                  <a:gd name="connsiteY9" fmla="*/ 130672 h 464738"/>
                  <a:gd name="connsiteX10" fmla="*/ 464738 w 464738"/>
                  <a:gd name="connsiteY10" fmla="*/ 446142 h 464738"/>
                  <a:gd name="connsiteX11" fmla="*/ 463902 w 464738"/>
                  <a:gd name="connsiteY11" fmla="*/ 463650 h 464738"/>
                  <a:gd name="connsiteX12" fmla="*/ 464132 w 464738"/>
                  <a:gd name="connsiteY12" fmla="*/ 463880 h 464738"/>
                  <a:gd name="connsiteX13" fmla="*/ 463891 w 464738"/>
                  <a:gd name="connsiteY13" fmla="*/ 463892 h 464738"/>
                  <a:gd name="connsiteX14" fmla="*/ 463879 w 464738"/>
                  <a:gd name="connsiteY14" fmla="*/ 464132 h 464738"/>
                  <a:gd name="connsiteX15" fmla="*/ 463650 w 464738"/>
                  <a:gd name="connsiteY15" fmla="*/ 463903 h 464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8" h="464738">
                    <a:moveTo>
                      <a:pt x="446142" y="464738"/>
                    </a:moveTo>
                    <a:cubicBezTo>
                      <a:pt x="331965" y="464738"/>
                      <a:pt x="217787" y="421181"/>
                      <a:pt x="130673" y="334066"/>
                    </a:cubicBezTo>
                    <a:cubicBezTo>
                      <a:pt x="43558" y="246952"/>
                      <a:pt x="1" y="132774"/>
                      <a:pt x="0" y="18596"/>
                    </a:cubicBezTo>
                    <a:lnTo>
                      <a:pt x="836" y="1089"/>
                    </a:lnTo>
                    <a:lnTo>
                      <a:pt x="606" y="859"/>
                    </a:lnTo>
                    <a:lnTo>
                      <a:pt x="848" y="848"/>
                    </a:lnTo>
                    <a:lnTo>
                      <a:pt x="859" y="606"/>
                    </a:lnTo>
                    <a:lnTo>
                      <a:pt x="1089" y="836"/>
                    </a:lnTo>
                    <a:lnTo>
                      <a:pt x="18596" y="0"/>
                    </a:lnTo>
                    <a:cubicBezTo>
                      <a:pt x="132774" y="0"/>
                      <a:pt x="246951" y="43557"/>
                      <a:pt x="334066" y="130672"/>
                    </a:cubicBezTo>
                    <a:cubicBezTo>
                      <a:pt x="421181" y="217787"/>
                      <a:pt x="464738" y="331964"/>
                      <a:pt x="464738" y="446142"/>
                    </a:cubicBezTo>
                    <a:lnTo>
                      <a:pt x="463902" y="463650"/>
                    </a:lnTo>
                    <a:lnTo>
                      <a:pt x="464132" y="463880"/>
                    </a:lnTo>
                    <a:lnTo>
                      <a:pt x="463891" y="463892"/>
                    </a:lnTo>
                    <a:lnTo>
                      <a:pt x="463879" y="464132"/>
                    </a:lnTo>
                    <a:lnTo>
                      <a:pt x="463650" y="463903"/>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9" name="Freeform: Shape 28">
                <a:extLst>
                  <a:ext uri="{FF2B5EF4-FFF2-40B4-BE49-F238E27FC236}">
                    <a16:creationId xmlns:a16="http://schemas.microsoft.com/office/drawing/2014/main" id="{60F6BFC2-CA89-42B8-8A5A-E9F26BA87FBB}"/>
                  </a:ext>
                </a:extLst>
              </p:cNvPr>
              <p:cNvSpPr/>
              <p:nvPr/>
            </p:nvSpPr>
            <p:spPr>
              <a:xfrm rot="5400000" flipH="1">
                <a:off x="959170" y="958515"/>
                <a:ext cx="464739" cy="464739"/>
              </a:xfrm>
              <a:custGeom>
                <a:avLst/>
                <a:gdLst>
                  <a:gd name="connsiteX0" fmla="*/ 464132 w 464739"/>
                  <a:gd name="connsiteY0" fmla="*/ 463881 h 464739"/>
                  <a:gd name="connsiteX1" fmla="*/ 463891 w 464739"/>
                  <a:gd name="connsiteY1" fmla="*/ 463892 h 464739"/>
                  <a:gd name="connsiteX2" fmla="*/ 463880 w 464739"/>
                  <a:gd name="connsiteY2" fmla="*/ 464132 h 464739"/>
                  <a:gd name="connsiteX3" fmla="*/ 463651 w 464739"/>
                  <a:gd name="connsiteY3" fmla="*/ 463904 h 464739"/>
                  <a:gd name="connsiteX4" fmla="*/ 446142 w 464739"/>
                  <a:gd name="connsiteY4" fmla="*/ 464739 h 464739"/>
                  <a:gd name="connsiteX5" fmla="*/ 130673 w 464739"/>
                  <a:gd name="connsiteY5" fmla="*/ 334067 h 464739"/>
                  <a:gd name="connsiteX6" fmla="*/ 0 w 464739"/>
                  <a:gd name="connsiteY6" fmla="*/ 18597 h 464739"/>
                  <a:gd name="connsiteX7" fmla="*/ 836 w 464739"/>
                  <a:gd name="connsiteY7" fmla="*/ 1089 h 464739"/>
                  <a:gd name="connsiteX8" fmla="*/ 607 w 464739"/>
                  <a:gd name="connsiteY8" fmla="*/ 859 h 464739"/>
                  <a:gd name="connsiteX9" fmla="*/ 848 w 464739"/>
                  <a:gd name="connsiteY9" fmla="*/ 848 h 464739"/>
                  <a:gd name="connsiteX10" fmla="*/ 859 w 464739"/>
                  <a:gd name="connsiteY10" fmla="*/ 607 h 464739"/>
                  <a:gd name="connsiteX11" fmla="*/ 1089 w 464739"/>
                  <a:gd name="connsiteY11" fmla="*/ 836 h 464739"/>
                  <a:gd name="connsiteX12" fmla="*/ 18597 w 464739"/>
                  <a:gd name="connsiteY12" fmla="*/ 0 h 464739"/>
                  <a:gd name="connsiteX13" fmla="*/ 334067 w 464739"/>
                  <a:gd name="connsiteY13" fmla="*/ 130672 h 464739"/>
                  <a:gd name="connsiteX14" fmla="*/ 464739 w 464739"/>
                  <a:gd name="connsiteY14" fmla="*/ 446142 h 464739"/>
                  <a:gd name="connsiteX15" fmla="*/ 463903 w 464739"/>
                  <a:gd name="connsiteY15" fmla="*/ 463652 h 464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9" h="464739">
                    <a:moveTo>
                      <a:pt x="464132" y="463881"/>
                    </a:moveTo>
                    <a:lnTo>
                      <a:pt x="463891" y="463892"/>
                    </a:lnTo>
                    <a:lnTo>
                      <a:pt x="463880" y="464132"/>
                    </a:lnTo>
                    <a:lnTo>
                      <a:pt x="463651" y="463904"/>
                    </a:lnTo>
                    <a:lnTo>
                      <a:pt x="446142" y="464739"/>
                    </a:lnTo>
                    <a:cubicBezTo>
                      <a:pt x="331965" y="464739"/>
                      <a:pt x="217787" y="421182"/>
                      <a:pt x="130673" y="334067"/>
                    </a:cubicBezTo>
                    <a:cubicBezTo>
                      <a:pt x="43558" y="246953"/>
                      <a:pt x="1" y="132775"/>
                      <a:pt x="0" y="18597"/>
                    </a:cubicBezTo>
                    <a:lnTo>
                      <a:pt x="836" y="1089"/>
                    </a:lnTo>
                    <a:lnTo>
                      <a:pt x="607" y="859"/>
                    </a:lnTo>
                    <a:lnTo>
                      <a:pt x="848" y="848"/>
                    </a:lnTo>
                    <a:lnTo>
                      <a:pt x="859" y="607"/>
                    </a:lnTo>
                    <a:lnTo>
                      <a:pt x="1089" y="836"/>
                    </a:lnTo>
                    <a:lnTo>
                      <a:pt x="18597" y="0"/>
                    </a:lnTo>
                    <a:cubicBezTo>
                      <a:pt x="132775" y="0"/>
                      <a:pt x="246952" y="43557"/>
                      <a:pt x="334067" y="130672"/>
                    </a:cubicBezTo>
                    <a:cubicBezTo>
                      <a:pt x="421182" y="217787"/>
                      <a:pt x="464739" y="331964"/>
                      <a:pt x="464739" y="446142"/>
                    </a:cubicBezTo>
                    <a:lnTo>
                      <a:pt x="463903" y="463652"/>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grpSp>
          <p:nvGrpSpPr>
            <p:cNvPr id="22" name="Group 21">
              <a:extLst>
                <a:ext uri="{FF2B5EF4-FFF2-40B4-BE49-F238E27FC236}">
                  <a16:creationId xmlns:a16="http://schemas.microsoft.com/office/drawing/2014/main" id="{1CA36485-DC1D-48C9-91B2-425DBC66D471}"/>
                </a:ext>
              </a:extLst>
            </p:cNvPr>
            <p:cNvGrpSpPr/>
            <p:nvPr/>
          </p:nvGrpSpPr>
          <p:grpSpPr>
            <a:xfrm rot="10800000" flipH="1" flipV="1">
              <a:off x="999771" y="932104"/>
              <a:ext cx="864005" cy="1032464"/>
              <a:chOff x="2207971" y="2384401"/>
              <a:chExt cx="864005" cy="1032464"/>
            </a:xfrm>
          </p:grpSpPr>
          <p:sp>
            <p:nvSpPr>
              <p:cNvPr id="23" name="Freeform: Shape 22">
                <a:extLst>
                  <a:ext uri="{FF2B5EF4-FFF2-40B4-BE49-F238E27FC236}">
                    <a16:creationId xmlns:a16="http://schemas.microsoft.com/office/drawing/2014/main" id="{0ACF276E-196C-4923-B7D1-48A8E6A1669C}"/>
                  </a:ext>
                </a:extLst>
              </p:cNvPr>
              <p:cNvSpPr/>
              <p:nvPr/>
            </p:nvSpPr>
            <p:spPr>
              <a:xfrm rot="13500000">
                <a:off x="2207971" y="2856305"/>
                <a:ext cx="464739" cy="464739"/>
              </a:xfrm>
              <a:custGeom>
                <a:avLst/>
                <a:gdLst>
                  <a:gd name="connsiteX0" fmla="*/ 464132 w 464739"/>
                  <a:gd name="connsiteY0" fmla="*/ 463881 h 464739"/>
                  <a:gd name="connsiteX1" fmla="*/ 463891 w 464739"/>
                  <a:gd name="connsiteY1" fmla="*/ 463892 h 464739"/>
                  <a:gd name="connsiteX2" fmla="*/ 463880 w 464739"/>
                  <a:gd name="connsiteY2" fmla="*/ 464132 h 464739"/>
                  <a:gd name="connsiteX3" fmla="*/ 463651 w 464739"/>
                  <a:gd name="connsiteY3" fmla="*/ 463904 h 464739"/>
                  <a:gd name="connsiteX4" fmla="*/ 446142 w 464739"/>
                  <a:gd name="connsiteY4" fmla="*/ 464739 h 464739"/>
                  <a:gd name="connsiteX5" fmla="*/ 130673 w 464739"/>
                  <a:gd name="connsiteY5" fmla="*/ 334067 h 464739"/>
                  <a:gd name="connsiteX6" fmla="*/ 0 w 464739"/>
                  <a:gd name="connsiteY6" fmla="*/ 18597 h 464739"/>
                  <a:gd name="connsiteX7" fmla="*/ 836 w 464739"/>
                  <a:gd name="connsiteY7" fmla="*/ 1089 h 464739"/>
                  <a:gd name="connsiteX8" fmla="*/ 607 w 464739"/>
                  <a:gd name="connsiteY8" fmla="*/ 859 h 464739"/>
                  <a:gd name="connsiteX9" fmla="*/ 848 w 464739"/>
                  <a:gd name="connsiteY9" fmla="*/ 848 h 464739"/>
                  <a:gd name="connsiteX10" fmla="*/ 859 w 464739"/>
                  <a:gd name="connsiteY10" fmla="*/ 607 h 464739"/>
                  <a:gd name="connsiteX11" fmla="*/ 1089 w 464739"/>
                  <a:gd name="connsiteY11" fmla="*/ 836 h 464739"/>
                  <a:gd name="connsiteX12" fmla="*/ 18597 w 464739"/>
                  <a:gd name="connsiteY12" fmla="*/ 0 h 464739"/>
                  <a:gd name="connsiteX13" fmla="*/ 334067 w 464739"/>
                  <a:gd name="connsiteY13" fmla="*/ 130672 h 464739"/>
                  <a:gd name="connsiteX14" fmla="*/ 464739 w 464739"/>
                  <a:gd name="connsiteY14" fmla="*/ 446142 h 464739"/>
                  <a:gd name="connsiteX15" fmla="*/ 463903 w 464739"/>
                  <a:gd name="connsiteY15" fmla="*/ 463652 h 464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9" h="464739">
                    <a:moveTo>
                      <a:pt x="464132" y="463881"/>
                    </a:moveTo>
                    <a:lnTo>
                      <a:pt x="463891" y="463892"/>
                    </a:lnTo>
                    <a:lnTo>
                      <a:pt x="463880" y="464132"/>
                    </a:lnTo>
                    <a:lnTo>
                      <a:pt x="463651" y="463904"/>
                    </a:lnTo>
                    <a:lnTo>
                      <a:pt x="446142" y="464739"/>
                    </a:lnTo>
                    <a:cubicBezTo>
                      <a:pt x="331965" y="464739"/>
                      <a:pt x="217787" y="421182"/>
                      <a:pt x="130673" y="334067"/>
                    </a:cubicBezTo>
                    <a:cubicBezTo>
                      <a:pt x="43558" y="246953"/>
                      <a:pt x="1" y="132775"/>
                      <a:pt x="0" y="18597"/>
                    </a:cubicBezTo>
                    <a:lnTo>
                      <a:pt x="836" y="1089"/>
                    </a:lnTo>
                    <a:lnTo>
                      <a:pt x="607" y="859"/>
                    </a:lnTo>
                    <a:lnTo>
                      <a:pt x="848" y="848"/>
                    </a:lnTo>
                    <a:lnTo>
                      <a:pt x="859" y="607"/>
                    </a:lnTo>
                    <a:lnTo>
                      <a:pt x="1089" y="836"/>
                    </a:lnTo>
                    <a:lnTo>
                      <a:pt x="18597" y="0"/>
                    </a:lnTo>
                    <a:cubicBezTo>
                      <a:pt x="132775" y="0"/>
                      <a:pt x="246952" y="43557"/>
                      <a:pt x="334067" y="130672"/>
                    </a:cubicBezTo>
                    <a:cubicBezTo>
                      <a:pt x="421182" y="217787"/>
                      <a:pt x="464739" y="331964"/>
                      <a:pt x="464739" y="446142"/>
                    </a:cubicBezTo>
                    <a:lnTo>
                      <a:pt x="463903" y="463652"/>
                    </a:ln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4" name="Freeform: Shape 23">
                <a:extLst>
                  <a:ext uri="{FF2B5EF4-FFF2-40B4-BE49-F238E27FC236}">
                    <a16:creationId xmlns:a16="http://schemas.microsoft.com/office/drawing/2014/main" id="{FFE3686C-DFF6-4995-81B8-FA38F5BB0401}"/>
                  </a:ext>
                </a:extLst>
              </p:cNvPr>
              <p:cNvSpPr/>
              <p:nvPr/>
            </p:nvSpPr>
            <p:spPr>
              <a:xfrm rot="10800000">
                <a:off x="2607238" y="2688467"/>
                <a:ext cx="464738" cy="464738"/>
              </a:xfrm>
              <a:custGeom>
                <a:avLst/>
                <a:gdLst>
                  <a:gd name="connsiteX0" fmla="*/ 446142 w 464738"/>
                  <a:gd name="connsiteY0" fmla="*/ 464738 h 464738"/>
                  <a:gd name="connsiteX1" fmla="*/ 130673 w 464738"/>
                  <a:gd name="connsiteY1" fmla="*/ 334066 h 464738"/>
                  <a:gd name="connsiteX2" fmla="*/ 0 w 464738"/>
                  <a:gd name="connsiteY2" fmla="*/ 18596 h 464738"/>
                  <a:gd name="connsiteX3" fmla="*/ 836 w 464738"/>
                  <a:gd name="connsiteY3" fmla="*/ 1089 h 464738"/>
                  <a:gd name="connsiteX4" fmla="*/ 606 w 464738"/>
                  <a:gd name="connsiteY4" fmla="*/ 859 h 464738"/>
                  <a:gd name="connsiteX5" fmla="*/ 848 w 464738"/>
                  <a:gd name="connsiteY5" fmla="*/ 848 h 464738"/>
                  <a:gd name="connsiteX6" fmla="*/ 859 w 464738"/>
                  <a:gd name="connsiteY6" fmla="*/ 606 h 464738"/>
                  <a:gd name="connsiteX7" fmla="*/ 1089 w 464738"/>
                  <a:gd name="connsiteY7" fmla="*/ 836 h 464738"/>
                  <a:gd name="connsiteX8" fmla="*/ 18596 w 464738"/>
                  <a:gd name="connsiteY8" fmla="*/ 0 h 464738"/>
                  <a:gd name="connsiteX9" fmla="*/ 334066 w 464738"/>
                  <a:gd name="connsiteY9" fmla="*/ 130672 h 464738"/>
                  <a:gd name="connsiteX10" fmla="*/ 464738 w 464738"/>
                  <a:gd name="connsiteY10" fmla="*/ 446142 h 464738"/>
                  <a:gd name="connsiteX11" fmla="*/ 463902 w 464738"/>
                  <a:gd name="connsiteY11" fmla="*/ 463650 h 464738"/>
                  <a:gd name="connsiteX12" fmla="*/ 464132 w 464738"/>
                  <a:gd name="connsiteY12" fmla="*/ 463880 h 464738"/>
                  <a:gd name="connsiteX13" fmla="*/ 463891 w 464738"/>
                  <a:gd name="connsiteY13" fmla="*/ 463892 h 464738"/>
                  <a:gd name="connsiteX14" fmla="*/ 463879 w 464738"/>
                  <a:gd name="connsiteY14" fmla="*/ 464132 h 464738"/>
                  <a:gd name="connsiteX15" fmla="*/ 463650 w 464738"/>
                  <a:gd name="connsiteY15" fmla="*/ 463903 h 464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8" h="464738">
                    <a:moveTo>
                      <a:pt x="446142" y="464738"/>
                    </a:moveTo>
                    <a:cubicBezTo>
                      <a:pt x="331965" y="464738"/>
                      <a:pt x="217787" y="421181"/>
                      <a:pt x="130673" y="334066"/>
                    </a:cubicBezTo>
                    <a:cubicBezTo>
                      <a:pt x="43558" y="246952"/>
                      <a:pt x="1" y="132774"/>
                      <a:pt x="0" y="18596"/>
                    </a:cubicBezTo>
                    <a:lnTo>
                      <a:pt x="836" y="1089"/>
                    </a:lnTo>
                    <a:lnTo>
                      <a:pt x="606" y="859"/>
                    </a:lnTo>
                    <a:lnTo>
                      <a:pt x="848" y="848"/>
                    </a:lnTo>
                    <a:lnTo>
                      <a:pt x="859" y="606"/>
                    </a:lnTo>
                    <a:lnTo>
                      <a:pt x="1089" y="836"/>
                    </a:lnTo>
                    <a:lnTo>
                      <a:pt x="18596" y="0"/>
                    </a:lnTo>
                    <a:cubicBezTo>
                      <a:pt x="132774" y="0"/>
                      <a:pt x="246951" y="43557"/>
                      <a:pt x="334066" y="130672"/>
                    </a:cubicBezTo>
                    <a:cubicBezTo>
                      <a:pt x="421181" y="217787"/>
                      <a:pt x="464738" y="331964"/>
                      <a:pt x="464738" y="446142"/>
                    </a:cubicBezTo>
                    <a:lnTo>
                      <a:pt x="463902" y="463650"/>
                    </a:lnTo>
                    <a:lnTo>
                      <a:pt x="464132" y="463880"/>
                    </a:lnTo>
                    <a:lnTo>
                      <a:pt x="463891" y="463892"/>
                    </a:lnTo>
                    <a:lnTo>
                      <a:pt x="463879" y="464132"/>
                    </a:lnTo>
                    <a:lnTo>
                      <a:pt x="463650" y="463903"/>
                    </a:ln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25" name="Group 24">
                <a:extLst>
                  <a:ext uri="{FF2B5EF4-FFF2-40B4-BE49-F238E27FC236}">
                    <a16:creationId xmlns:a16="http://schemas.microsoft.com/office/drawing/2014/main" id="{9DCBF653-CCB9-47B2-9DD9-68847A45D82D}"/>
                  </a:ext>
                </a:extLst>
              </p:cNvPr>
              <p:cNvGrpSpPr/>
              <p:nvPr/>
            </p:nvGrpSpPr>
            <p:grpSpPr>
              <a:xfrm>
                <a:off x="2440769" y="2384401"/>
                <a:ext cx="313009" cy="1032464"/>
                <a:chOff x="2440769" y="2384401"/>
                <a:chExt cx="313009" cy="1032464"/>
              </a:xfrm>
            </p:grpSpPr>
            <p:cxnSp>
              <p:nvCxnSpPr>
                <p:cNvPr id="26" name="Straight Connector 25">
                  <a:extLst>
                    <a:ext uri="{FF2B5EF4-FFF2-40B4-BE49-F238E27FC236}">
                      <a16:creationId xmlns:a16="http://schemas.microsoft.com/office/drawing/2014/main" id="{7F081A1F-C7C9-4907-AAED-B4E9B64973FB}"/>
                    </a:ext>
                  </a:extLst>
                </p:cNvPr>
                <p:cNvCxnSpPr>
                  <a:cxnSpLocks/>
                </p:cNvCxnSpPr>
                <p:nvPr/>
              </p:nvCxnSpPr>
              <p:spPr>
                <a:xfrm rot="10800000" flipH="1">
                  <a:off x="2440769" y="2516865"/>
                  <a:ext cx="0" cy="90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34F8F89A-0719-4D9A-8379-9EEBD7201052}"/>
                    </a:ext>
                  </a:extLst>
                </p:cNvPr>
                <p:cNvCxnSpPr>
                  <a:cxnSpLocks/>
                </p:cNvCxnSpPr>
                <p:nvPr/>
              </p:nvCxnSpPr>
              <p:spPr>
                <a:xfrm rot="8100000" flipH="1">
                  <a:off x="2753778" y="2384401"/>
                  <a:ext cx="0" cy="90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nvGrpSpPr>
          <p:cNvPr id="30" name="Group 29">
            <a:extLst>
              <a:ext uri="{FF2B5EF4-FFF2-40B4-BE49-F238E27FC236}">
                <a16:creationId xmlns:a16="http://schemas.microsoft.com/office/drawing/2014/main" id="{E7AA5779-FF0F-4ACF-A56C-710A4CDEC8A3}"/>
              </a:ext>
            </a:extLst>
          </p:cNvPr>
          <p:cNvGrpSpPr/>
          <p:nvPr/>
        </p:nvGrpSpPr>
        <p:grpSpPr>
          <a:xfrm>
            <a:off x="1437136" y="649304"/>
            <a:ext cx="388541" cy="388541"/>
            <a:chOff x="5752675" y="5440856"/>
            <a:chExt cx="388541" cy="388541"/>
          </a:xfrm>
        </p:grpSpPr>
        <p:sp>
          <p:nvSpPr>
            <p:cNvPr id="31" name="Oval 30">
              <a:extLst>
                <a:ext uri="{FF2B5EF4-FFF2-40B4-BE49-F238E27FC236}">
                  <a16:creationId xmlns:a16="http://schemas.microsoft.com/office/drawing/2014/main" id="{5F0ADB13-4626-4F84-B513-0B58E65C248E}"/>
                </a:ext>
              </a:extLst>
            </p:cNvPr>
            <p:cNvSpPr/>
            <p:nvPr/>
          </p:nvSpPr>
          <p:spPr>
            <a:xfrm rot="10800000">
              <a:off x="5800801" y="5488982"/>
              <a:ext cx="340415" cy="340415"/>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2" name="Oval 31">
              <a:extLst>
                <a:ext uri="{FF2B5EF4-FFF2-40B4-BE49-F238E27FC236}">
                  <a16:creationId xmlns:a16="http://schemas.microsoft.com/office/drawing/2014/main" id="{AF46BC46-AD78-4932-95BA-D3009154CA7A}"/>
                </a:ext>
              </a:extLst>
            </p:cNvPr>
            <p:cNvSpPr/>
            <p:nvPr/>
          </p:nvSpPr>
          <p:spPr>
            <a:xfrm>
              <a:off x="5752675" y="5440856"/>
              <a:ext cx="340415" cy="340415"/>
            </a:xfrm>
            <a:prstGeom prst="ellips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cxnSp>
        <p:nvCxnSpPr>
          <p:cNvPr id="33" name="Straight Connector 32">
            <a:extLst>
              <a:ext uri="{FF2B5EF4-FFF2-40B4-BE49-F238E27FC236}">
                <a16:creationId xmlns:a16="http://schemas.microsoft.com/office/drawing/2014/main" id="{D38118F0-6EA8-4901-9161-9101C6DDD97E}"/>
              </a:ext>
            </a:extLst>
          </p:cNvPr>
          <p:cNvCxnSpPr>
            <a:cxnSpLocks/>
          </p:cNvCxnSpPr>
          <p:nvPr/>
        </p:nvCxnSpPr>
        <p:spPr>
          <a:xfrm rot="16200000" flipH="1">
            <a:off x="5826000" y="3429001"/>
            <a:ext cx="540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54917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ED013D-A80D-4455-B886-0C3448294C02}"/>
              </a:ext>
            </a:extLst>
          </p:cNvPr>
          <p:cNvSpPr>
            <a:spLocks noGrp="1"/>
          </p:cNvSpPr>
          <p:nvPr>
            <p:ph type="title"/>
          </p:nvPr>
        </p:nvSpPr>
        <p:spPr/>
        <p:txBody>
          <a:bodyPr/>
          <a:lstStyle>
            <a:lvl1pPr algn="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A99D3AB-20B9-4D90-8106-506F443682C8}"/>
              </a:ext>
            </a:extLst>
          </p:cNvPr>
          <p:cNvSpPr>
            <a:spLocks noGrp="1"/>
          </p:cNvSpPr>
          <p:nvPr>
            <p:ph sz="half" idx="1"/>
          </p:nvPr>
        </p:nvSpPr>
        <p:spPr>
          <a:xfrm>
            <a:off x="1085850" y="1790700"/>
            <a:ext cx="4740150" cy="39782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85F9DF39-257F-4C10-A7B4-1AA1C66F28E9}"/>
              </a:ext>
            </a:extLst>
          </p:cNvPr>
          <p:cNvSpPr>
            <a:spLocks noGrp="1"/>
          </p:cNvSpPr>
          <p:nvPr>
            <p:ph sz="half" idx="2"/>
          </p:nvPr>
        </p:nvSpPr>
        <p:spPr>
          <a:xfrm>
            <a:off x="6366000" y="1790700"/>
            <a:ext cx="4740150" cy="39782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E0E57E5E-B324-4633-AB65-4A53498B9FAD}"/>
              </a:ext>
            </a:extLst>
          </p:cNvPr>
          <p:cNvSpPr>
            <a:spLocks noGrp="1"/>
          </p:cNvSpPr>
          <p:nvPr>
            <p:ph type="dt" sz="half" idx="10"/>
          </p:nvPr>
        </p:nvSpPr>
        <p:spPr>
          <a:xfrm>
            <a:off x="541338" y="6401999"/>
            <a:ext cx="2206625" cy="369332"/>
          </a:xfrm>
          <a:prstGeom prst="rect">
            <a:avLst/>
          </a:prstGeom>
        </p:spPr>
        <p:txBody>
          <a:bodyPr/>
          <a:lstStyle/>
          <a:p>
            <a:fld id="{64F0E216-BA48-4F04-AC4F-645AA0DD6AC6}" type="datetimeFigureOut">
              <a:rPr lang="en-US" smtClean="0"/>
              <a:t>10/28/2020</a:t>
            </a:fld>
            <a:endParaRPr lang="en-US"/>
          </a:p>
        </p:txBody>
      </p:sp>
      <p:sp>
        <p:nvSpPr>
          <p:cNvPr id="6" name="Footer Placeholder 5">
            <a:extLst>
              <a:ext uri="{FF2B5EF4-FFF2-40B4-BE49-F238E27FC236}">
                <a16:creationId xmlns:a16="http://schemas.microsoft.com/office/drawing/2014/main" id="{5B42A16D-8423-4C91-B839-F95380250FA3}"/>
              </a:ext>
            </a:extLst>
          </p:cNvPr>
          <p:cNvSpPr>
            <a:spLocks noGrp="1"/>
          </p:cNvSpPr>
          <p:nvPr>
            <p:ph type="ftr" sz="quarter" idx="11"/>
          </p:nvPr>
        </p:nvSpPr>
        <p:spPr>
          <a:xfrm>
            <a:off x="3308350" y="6401999"/>
            <a:ext cx="5575300" cy="369332"/>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063AD46B-C875-4F91-8991-4A4E5D768D92}"/>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39321123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5170C3-74D3-4445-A879-4F7CF42ED29A}"/>
              </a:ext>
            </a:extLst>
          </p:cNvPr>
          <p:cNvSpPr>
            <a:spLocks noGrp="1"/>
          </p:cNvSpPr>
          <p:nvPr>
            <p:ph type="title"/>
          </p:nvPr>
        </p:nvSpPr>
        <p:spPr>
          <a:xfrm>
            <a:off x="1079500" y="1011238"/>
            <a:ext cx="10026650" cy="655637"/>
          </a:xfrm>
        </p:spPr>
        <p:txBody>
          <a:bodyPr>
            <a:normAutofit/>
          </a:bodyPr>
          <a:lstStyle>
            <a:lvl1pPr algn="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2B64494-3C1C-49FE-ADB2-6F41CEEA82EF}"/>
              </a:ext>
            </a:extLst>
          </p:cNvPr>
          <p:cNvSpPr>
            <a:spLocks noGrp="1"/>
          </p:cNvSpPr>
          <p:nvPr>
            <p:ph type="body" idx="1"/>
          </p:nvPr>
        </p:nvSpPr>
        <p:spPr>
          <a:xfrm>
            <a:off x="1079500" y="1854200"/>
            <a:ext cx="4741200" cy="553998"/>
          </a:xfrm>
        </p:spPr>
        <p:txBody>
          <a:bodyPr anchor="t" anchorCtr="0">
            <a:normAutofit/>
          </a:bodyPr>
          <a:lstStyle>
            <a:lvl1pPr marL="0" indent="0">
              <a:lnSpc>
                <a:spcPct val="100000"/>
              </a:lnSpc>
              <a:buNone/>
              <a:defRPr sz="1800" b="0" cap="all" spc="300" baseline="0">
                <a:solidFill>
                  <a:schemeClr val="tx1">
                    <a:alpha val="8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8EE19A6-8340-43A4-9B30-A27DEB9E2BF1}"/>
              </a:ext>
            </a:extLst>
          </p:cNvPr>
          <p:cNvSpPr>
            <a:spLocks noGrp="1"/>
          </p:cNvSpPr>
          <p:nvPr>
            <p:ph sz="half" idx="2"/>
          </p:nvPr>
        </p:nvSpPr>
        <p:spPr>
          <a:xfrm>
            <a:off x="1079500" y="2525561"/>
            <a:ext cx="4741200" cy="32434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7B9D4B31-0090-483A-BF84-CEA2B22D51D5}"/>
              </a:ext>
            </a:extLst>
          </p:cNvPr>
          <p:cNvSpPr>
            <a:spLocks noGrp="1"/>
          </p:cNvSpPr>
          <p:nvPr>
            <p:ph type="body" sz="quarter" idx="3"/>
          </p:nvPr>
        </p:nvSpPr>
        <p:spPr>
          <a:xfrm>
            <a:off x="6364950" y="1854200"/>
            <a:ext cx="4741200" cy="553998"/>
          </a:xfrm>
        </p:spPr>
        <p:txBody>
          <a:bodyPr anchor="t" anchorCtr="0">
            <a:normAutofit/>
          </a:bodyPr>
          <a:lstStyle>
            <a:lvl1pPr marL="0" indent="0">
              <a:lnSpc>
                <a:spcPct val="100000"/>
              </a:lnSpc>
              <a:buNone/>
              <a:defRPr sz="1800" b="0" cap="all" spc="300" baseline="0">
                <a:solidFill>
                  <a:schemeClr val="tx1">
                    <a:alpha val="8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08DB9E9-0BD8-4F85-9342-5C5BA0D35CEA}"/>
              </a:ext>
            </a:extLst>
          </p:cNvPr>
          <p:cNvSpPr>
            <a:spLocks noGrp="1"/>
          </p:cNvSpPr>
          <p:nvPr>
            <p:ph sz="quarter" idx="4"/>
          </p:nvPr>
        </p:nvSpPr>
        <p:spPr>
          <a:xfrm>
            <a:off x="6364950" y="2525560"/>
            <a:ext cx="4741200" cy="32434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52AE3D3E-6168-45C3-BAB4-04FFFB983541}"/>
              </a:ext>
            </a:extLst>
          </p:cNvPr>
          <p:cNvSpPr>
            <a:spLocks noGrp="1"/>
          </p:cNvSpPr>
          <p:nvPr>
            <p:ph type="dt" sz="half" idx="10"/>
          </p:nvPr>
        </p:nvSpPr>
        <p:spPr>
          <a:xfrm>
            <a:off x="541338" y="6401999"/>
            <a:ext cx="2206625" cy="369332"/>
          </a:xfrm>
          <a:prstGeom prst="rect">
            <a:avLst/>
          </a:prstGeom>
        </p:spPr>
        <p:txBody>
          <a:bodyPr/>
          <a:lstStyle/>
          <a:p>
            <a:fld id="{64F0E216-BA48-4F04-AC4F-645AA0DD6AC6}" type="datetimeFigureOut">
              <a:rPr lang="en-US" smtClean="0"/>
              <a:t>10/28/2020</a:t>
            </a:fld>
            <a:endParaRPr lang="en-US"/>
          </a:p>
        </p:txBody>
      </p:sp>
      <p:sp>
        <p:nvSpPr>
          <p:cNvPr id="8" name="Footer Placeholder 7">
            <a:extLst>
              <a:ext uri="{FF2B5EF4-FFF2-40B4-BE49-F238E27FC236}">
                <a16:creationId xmlns:a16="http://schemas.microsoft.com/office/drawing/2014/main" id="{DA8F8D02-7CCF-4321-847A-CD553E52A342}"/>
              </a:ext>
            </a:extLst>
          </p:cNvPr>
          <p:cNvSpPr>
            <a:spLocks noGrp="1"/>
          </p:cNvSpPr>
          <p:nvPr>
            <p:ph type="ftr" sz="quarter" idx="11"/>
          </p:nvPr>
        </p:nvSpPr>
        <p:spPr>
          <a:xfrm>
            <a:off x="3308350" y="6401999"/>
            <a:ext cx="5575300" cy="369332"/>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9F966368-2A9A-4617-A2A9-E4E9ACD06381}"/>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42260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0855A-C7D7-455F-BD47-AB4221DD0240}"/>
              </a:ext>
            </a:extLst>
          </p:cNvPr>
          <p:cNvSpPr>
            <a:spLocks noGrp="1"/>
          </p:cNvSpPr>
          <p:nvPr>
            <p:ph type="title"/>
          </p:nvPr>
        </p:nvSpPr>
        <p:spPr>
          <a:xfrm>
            <a:off x="1079500" y="1079500"/>
            <a:ext cx="10026650" cy="4689475"/>
          </a:xfrm>
        </p:spPr>
        <p:txBody>
          <a:bodyPr anchor="ctr"/>
          <a:lstStyle>
            <a:lvl1pPr algn="ctr">
              <a:defRPr/>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1629F6FD-C2F8-4688-B52A-ED76F48B8B41}"/>
              </a:ext>
            </a:extLst>
          </p:cNvPr>
          <p:cNvSpPr>
            <a:spLocks noGrp="1"/>
          </p:cNvSpPr>
          <p:nvPr>
            <p:ph type="dt" sz="half" idx="10"/>
          </p:nvPr>
        </p:nvSpPr>
        <p:spPr>
          <a:xfrm>
            <a:off x="541338" y="6401999"/>
            <a:ext cx="2206625" cy="369332"/>
          </a:xfrm>
          <a:prstGeom prst="rect">
            <a:avLst/>
          </a:prstGeom>
        </p:spPr>
        <p:txBody>
          <a:bodyPr/>
          <a:lstStyle/>
          <a:p>
            <a:fld id="{64F0E216-BA48-4F04-AC4F-645AA0DD6AC6}" type="datetimeFigureOut">
              <a:rPr lang="en-US" smtClean="0"/>
              <a:t>10/28/2020</a:t>
            </a:fld>
            <a:endParaRPr lang="en-US"/>
          </a:p>
        </p:txBody>
      </p:sp>
      <p:sp>
        <p:nvSpPr>
          <p:cNvPr id="4" name="Footer Placeholder 3">
            <a:extLst>
              <a:ext uri="{FF2B5EF4-FFF2-40B4-BE49-F238E27FC236}">
                <a16:creationId xmlns:a16="http://schemas.microsoft.com/office/drawing/2014/main" id="{AB358F0F-237C-4F8E-A5A7-48269F700B1D}"/>
              </a:ext>
            </a:extLst>
          </p:cNvPr>
          <p:cNvSpPr>
            <a:spLocks noGrp="1"/>
          </p:cNvSpPr>
          <p:nvPr>
            <p:ph type="ftr" sz="quarter" idx="11"/>
          </p:nvPr>
        </p:nvSpPr>
        <p:spPr>
          <a:xfrm>
            <a:off x="3308350" y="6401999"/>
            <a:ext cx="5575300" cy="369332"/>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68C3629E-70C3-44A4-A268-2194CD424AF9}"/>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21098266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F0232D4-EC56-49D3-B967-D972B5E5E2C1}"/>
              </a:ext>
            </a:extLst>
          </p:cNvPr>
          <p:cNvSpPr>
            <a:spLocks noGrp="1"/>
          </p:cNvSpPr>
          <p:nvPr>
            <p:ph type="dt" sz="half" idx="10"/>
          </p:nvPr>
        </p:nvSpPr>
        <p:spPr>
          <a:xfrm>
            <a:off x="541338" y="6401999"/>
            <a:ext cx="2206625" cy="369332"/>
          </a:xfrm>
          <a:prstGeom prst="rect">
            <a:avLst/>
          </a:prstGeom>
        </p:spPr>
        <p:txBody>
          <a:bodyPr/>
          <a:lstStyle/>
          <a:p>
            <a:fld id="{64F0E216-BA48-4F04-AC4F-645AA0DD6AC6}" type="datetimeFigureOut">
              <a:rPr lang="en-US" smtClean="0"/>
              <a:t>10/28/2020</a:t>
            </a:fld>
            <a:endParaRPr lang="en-US"/>
          </a:p>
        </p:txBody>
      </p:sp>
      <p:sp>
        <p:nvSpPr>
          <p:cNvPr id="3" name="Footer Placeholder 2">
            <a:extLst>
              <a:ext uri="{FF2B5EF4-FFF2-40B4-BE49-F238E27FC236}">
                <a16:creationId xmlns:a16="http://schemas.microsoft.com/office/drawing/2014/main" id="{0B2C3171-136A-405F-B1CF-C0DAFAA21E41}"/>
              </a:ext>
            </a:extLst>
          </p:cNvPr>
          <p:cNvSpPr>
            <a:spLocks noGrp="1"/>
          </p:cNvSpPr>
          <p:nvPr>
            <p:ph type="ftr" sz="quarter" idx="11"/>
          </p:nvPr>
        </p:nvSpPr>
        <p:spPr>
          <a:xfrm>
            <a:off x="3308350" y="6401999"/>
            <a:ext cx="5575300" cy="369332"/>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76523E7E-BA29-40D2-BE24-10E7F7050409}"/>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2218418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607EF-706F-47DD-B487-7C3E4EDE1945}"/>
              </a:ext>
            </a:extLst>
          </p:cNvPr>
          <p:cNvSpPr>
            <a:spLocks noGrp="1"/>
          </p:cNvSpPr>
          <p:nvPr>
            <p:ph type="title"/>
          </p:nvPr>
        </p:nvSpPr>
        <p:spPr>
          <a:xfrm>
            <a:off x="1071607" y="1011238"/>
            <a:ext cx="3906000" cy="1292400"/>
          </a:xfrm>
        </p:spPr>
        <p:txBody>
          <a:bodyPr anchor="t" anchorCtr="0">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8298442-7D9F-4D62-866B-FBA382F06C4C}"/>
              </a:ext>
            </a:extLst>
          </p:cNvPr>
          <p:cNvSpPr>
            <a:spLocks noGrp="1"/>
          </p:cNvSpPr>
          <p:nvPr>
            <p:ph idx="1"/>
          </p:nvPr>
        </p:nvSpPr>
        <p:spPr>
          <a:xfrm>
            <a:off x="5537200" y="955230"/>
            <a:ext cx="5583193" cy="4813745"/>
          </a:xfrm>
        </p:spPr>
        <p:txBody>
          <a:bodyPr/>
          <a:lstStyle>
            <a:lvl1pPr marL="0" indent="0">
              <a:lnSpc>
                <a:spcPct val="100000"/>
              </a:lnSpc>
              <a:buFontTx/>
              <a:buNone/>
              <a:defRPr sz="4800"/>
            </a:lvl1pPr>
            <a:lvl2pPr marL="0">
              <a:lnSpc>
                <a:spcPct val="100000"/>
              </a:lnSpc>
              <a:defRPr sz="4800"/>
            </a:lvl2pPr>
            <a:lvl3pPr marL="0" indent="0">
              <a:buNone/>
              <a:defRPr sz="2000"/>
            </a:lvl3pPr>
            <a:lvl4pPr marL="0">
              <a:defRPr sz="2000"/>
            </a:lvl4pPr>
            <a:lvl5pPr marL="360000">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67D1DB7-AC43-460E-B3C5-9F8B37D1B50A}"/>
              </a:ext>
            </a:extLst>
          </p:cNvPr>
          <p:cNvSpPr>
            <a:spLocks noGrp="1"/>
          </p:cNvSpPr>
          <p:nvPr>
            <p:ph type="body" sz="half" idx="2"/>
          </p:nvPr>
        </p:nvSpPr>
        <p:spPr>
          <a:xfrm>
            <a:off x="1079499" y="2664000"/>
            <a:ext cx="3905999" cy="3106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40C5DE9-6995-4F6E-AF64-6CE9A677971D}"/>
              </a:ext>
            </a:extLst>
          </p:cNvPr>
          <p:cNvSpPr>
            <a:spLocks noGrp="1"/>
          </p:cNvSpPr>
          <p:nvPr>
            <p:ph type="dt" sz="half" idx="10"/>
          </p:nvPr>
        </p:nvSpPr>
        <p:spPr>
          <a:xfrm>
            <a:off x="541338" y="6401999"/>
            <a:ext cx="2206625" cy="369332"/>
          </a:xfrm>
          <a:prstGeom prst="rect">
            <a:avLst/>
          </a:prstGeom>
        </p:spPr>
        <p:txBody>
          <a:bodyPr/>
          <a:lstStyle/>
          <a:p>
            <a:fld id="{64F0E216-BA48-4F04-AC4F-645AA0DD6AC6}" type="datetimeFigureOut">
              <a:rPr lang="en-US" smtClean="0"/>
              <a:t>10/28/2020</a:t>
            </a:fld>
            <a:endParaRPr lang="en-US"/>
          </a:p>
        </p:txBody>
      </p:sp>
      <p:sp>
        <p:nvSpPr>
          <p:cNvPr id="6" name="Footer Placeholder 5">
            <a:extLst>
              <a:ext uri="{FF2B5EF4-FFF2-40B4-BE49-F238E27FC236}">
                <a16:creationId xmlns:a16="http://schemas.microsoft.com/office/drawing/2014/main" id="{388BC655-2B4D-48CA-90B9-740400332295}"/>
              </a:ext>
            </a:extLst>
          </p:cNvPr>
          <p:cNvSpPr>
            <a:spLocks noGrp="1"/>
          </p:cNvSpPr>
          <p:nvPr>
            <p:ph type="ftr" sz="quarter" idx="11"/>
          </p:nvPr>
        </p:nvSpPr>
        <p:spPr>
          <a:xfrm>
            <a:off x="3308350" y="6401999"/>
            <a:ext cx="5575300" cy="369332"/>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1314A7E0-1D83-4CE0-9FFE-3EEE2B3C27ED}"/>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8487808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F7F85-950A-4BED-AE31-5C85DE4FA488}"/>
              </a:ext>
            </a:extLst>
          </p:cNvPr>
          <p:cNvSpPr>
            <a:spLocks noGrp="1"/>
          </p:cNvSpPr>
          <p:nvPr>
            <p:ph type="title"/>
          </p:nvPr>
        </p:nvSpPr>
        <p:spPr>
          <a:xfrm>
            <a:off x="1079501" y="1011238"/>
            <a:ext cx="3905250" cy="1292662"/>
          </a:xfrm>
        </p:spPr>
        <p:txBody>
          <a:bodyPr anchor="t" anchorCtr="0">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6813A008-3741-4305-8A06-C0D8404A32BB}"/>
              </a:ext>
            </a:extLst>
          </p:cNvPr>
          <p:cNvSpPr>
            <a:spLocks noGrp="1"/>
          </p:cNvSpPr>
          <p:nvPr>
            <p:ph type="pic" idx="1"/>
          </p:nvPr>
        </p:nvSpPr>
        <p:spPr>
          <a:xfrm>
            <a:off x="5537200" y="531813"/>
            <a:ext cx="6113812" cy="578484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BF2ADC63-3365-4920-AF26-600F4D2EA579}"/>
              </a:ext>
            </a:extLst>
          </p:cNvPr>
          <p:cNvSpPr>
            <a:spLocks noGrp="1"/>
          </p:cNvSpPr>
          <p:nvPr>
            <p:ph type="body" sz="half" idx="2"/>
          </p:nvPr>
        </p:nvSpPr>
        <p:spPr>
          <a:xfrm>
            <a:off x="1079500" y="2663825"/>
            <a:ext cx="3905250" cy="310515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AC161BE-EF8B-4F4D-8197-61442EBC46BD}"/>
              </a:ext>
            </a:extLst>
          </p:cNvPr>
          <p:cNvSpPr>
            <a:spLocks noGrp="1"/>
          </p:cNvSpPr>
          <p:nvPr>
            <p:ph type="dt" sz="half" idx="10"/>
          </p:nvPr>
        </p:nvSpPr>
        <p:spPr>
          <a:xfrm>
            <a:off x="541338" y="6401999"/>
            <a:ext cx="2206625" cy="369332"/>
          </a:xfrm>
          <a:prstGeom prst="rect">
            <a:avLst/>
          </a:prstGeom>
        </p:spPr>
        <p:txBody>
          <a:bodyPr/>
          <a:lstStyle/>
          <a:p>
            <a:fld id="{64F0E216-BA48-4F04-AC4F-645AA0DD6AC6}" type="datetimeFigureOut">
              <a:rPr lang="en-US" smtClean="0"/>
              <a:t>10/28/2020</a:t>
            </a:fld>
            <a:endParaRPr lang="en-US"/>
          </a:p>
        </p:txBody>
      </p:sp>
      <p:sp>
        <p:nvSpPr>
          <p:cNvPr id="6" name="Footer Placeholder 5">
            <a:extLst>
              <a:ext uri="{FF2B5EF4-FFF2-40B4-BE49-F238E27FC236}">
                <a16:creationId xmlns:a16="http://schemas.microsoft.com/office/drawing/2014/main" id="{9FD37897-BFE5-414E-9334-53116988DC37}"/>
              </a:ext>
            </a:extLst>
          </p:cNvPr>
          <p:cNvSpPr>
            <a:spLocks noGrp="1"/>
          </p:cNvSpPr>
          <p:nvPr>
            <p:ph type="ftr" sz="quarter" idx="11"/>
          </p:nvPr>
        </p:nvSpPr>
        <p:spPr>
          <a:xfrm>
            <a:off x="3308350" y="6401999"/>
            <a:ext cx="5575300" cy="369332"/>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3F5BF024-9A20-4B80-976D-420DCCD1616D}"/>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2206103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C700152-D18D-4405-8FB2-5985831B57A0}"/>
              </a:ext>
            </a:extLst>
          </p:cNvPr>
          <p:cNvSpPr>
            <a:spLocks noGrp="1"/>
          </p:cNvSpPr>
          <p:nvPr>
            <p:ph type="title"/>
          </p:nvPr>
        </p:nvSpPr>
        <p:spPr>
          <a:xfrm>
            <a:off x="1079500" y="1011238"/>
            <a:ext cx="10026650" cy="655637"/>
          </a:xfrm>
          <a:prstGeom prst="rect">
            <a:avLst/>
          </a:prstGeom>
        </p:spPr>
        <p:txBody>
          <a:bodyPr vert="horz" lIns="0" tIns="0" rIns="0" bIns="0" rtlCol="0" anchor="t"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22E92E1-0C4A-474E-8E29-8DB404101BA7}"/>
              </a:ext>
            </a:extLst>
          </p:cNvPr>
          <p:cNvSpPr>
            <a:spLocks noGrp="1"/>
          </p:cNvSpPr>
          <p:nvPr>
            <p:ph type="body" idx="1"/>
          </p:nvPr>
        </p:nvSpPr>
        <p:spPr>
          <a:xfrm>
            <a:off x="1079500" y="1790700"/>
            <a:ext cx="10026650" cy="3978275"/>
          </a:xfrm>
          <a:prstGeom prst="rect">
            <a:avLst/>
          </a:prstGeom>
        </p:spPr>
        <p:txBody>
          <a:bodyPr vert="horz" lIns="0" tIns="0" rIns="0" bIns="0" rtlCol="0" anchor="t" anchorCtr="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B122E245-B48B-4526-8D2D-9475E64B0624}"/>
              </a:ext>
            </a:extLst>
          </p:cNvPr>
          <p:cNvSpPr>
            <a:spLocks noGrp="1"/>
          </p:cNvSpPr>
          <p:nvPr>
            <p:ph type="dt" sz="half" idx="2"/>
          </p:nvPr>
        </p:nvSpPr>
        <p:spPr>
          <a:xfrm>
            <a:off x="541338" y="6401999"/>
            <a:ext cx="2206625" cy="369332"/>
          </a:xfrm>
          <a:prstGeom prst="rect">
            <a:avLst/>
          </a:prstGeom>
        </p:spPr>
        <p:txBody>
          <a:bodyPr vert="horz" lIns="0" tIns="0" rIns="0" bIns="0" rtlCol="0" anchor="ctr">
            <a:normAutofit/>
          </a:bodyPr>
          <a:lstStyle>
            <a:lvl1pPr algn="l">
              <a:defRPr sz="1000" cap="all" spc="300" baseline="0">
                <a:solidFill>
                  <a:schemeClr val="tx1">
                    <a:alpha val="70000"/>
                  </a:schemeClr>
                </a:solidFill>
              </a:defRPr>
            </a:lvl1pPr>
          </a:lstStyle>
          <a:p>
            <a:fld id="{64F0E216-BA48-4F04-AC4F-645AA0DD6AC6}" type="datetimeFigureOut">
              <a:rPr lang="en-US" smtClean="0"/>
              <a:pPr/>
              <a:t>10/28/2020</a:t>
            </a:fld>
            <a:endParaRPr lang="en-US" dirty="0"/>
          </a:p>
        </p:txBody>
      </p:sp>
      <p:sp>
        <p:nvSpPr>
          <p:cNvPr id="5" name="Footer Placeholder 4">
            <a:extLst>
              <a:ext uri="{FF2B5EF4-FFF2-40B4-BE49-F238E27FC236}">
                <a16:creationId xmlns:a16="http://schemas.microsoft.com/office/drawing/2014/main" id="{C2A0FE5C-A494-40F2-A357-786AFFA6318E}"/>
              </a:ext>
            </a:extLst>
          </p:cNvPr>
          <p:cNvSpPr>
            <a:spLocks noGrp="1"/>
          </p:cNvSpPr>
          <p:nvPr>
            <p:ph type="ftr" sz="quarter" idx="3"/>
          </p:nvPr>
        </p:nvSpPr>
        <p:spPr>
          <a:xfrm>
            <a:off x="3308350" y="6401999"/>
            <a:ext cx="5575300" cy="369332"/>
          </a:xfrm>
          <a:prstGeom prst="rect">
            <a:avLst/>
          </a:prstGeom>
        </p:spPr>
        <p:txBody>
          <a:bodyPr vert="horz" lIns="0" tIns="0" rIns="0" bIns="0" rtlCol="0" anchor="ctr">
            <a:normAutofit/>
          </a:bodyPr>
          <a:lstStyle>
            <a:lvl1pPr algn="ctr">
              <a:defRPr sz="1000" cap="all" spc="300" baseline="0">
                <a:solidFill>
                  <a:schemeClr val="tx1">
                    <a:alpha val="70000"/>
                  </a:schemeClr>
                </a:solidFill>
              </a:defRPr>
            </a:lvl1pPr>
          </a:lstStyle>
          <a:p>
            <a:endParaRPr lang="en-US" dirty="0"/>
          </a:p>
        </p:txBody>
      </p:sp>
      <p:sp>
        <p:nvSpPr>
          <p:cNvPr id="6" name="Slide Number Placeholder 5">
            <a:extLst>
              <a:ext uri="{FF2B5EF4-FFF2-40B4-BE49-F238E27FC236}">
                <a16:creationId xmlns:a16="http://schemas.microsoft.com/office/drawing/2014/main" id="{504686A1-EDE2-44D9-A671-F708A6F883D7}"/>
              </a:ext>
            </a:extLst>
          </p:cNvPr>
          <p:cNvSpPr>
            <a:spLocks noGrp="1"/>
          </p:cNvSpPr>
          <p:nvPr>
            <p:ph type="sldNum" sz="quarter" idx="4"/>
          </p:nvPr>
        </p:nvSpPr>
        <p:spPr>
          <a:xfrm>
            <a:off x="9442800" y="6401999"/>
            <a:ext cx="2208212" cy="369332"/>
          </a:xfrm>
          <a:prstGeom prst="rect">
            <a:avLst/>
          </a:prstGeom>
        </p:spPr>
        <p:txBody>
          <a:bodyPr vert="horz" lIns="0" tIns="0" rIns="0" bIns="0" rtlCol="0" anchor="ctr">
            <a:normAutofit/>
          </a:bodyPr>
          <a:lstStyle>
            <a:lvl1pPr algn="r">
              <a:defRPr sz="1000" cap="all" spc="300" baseline="0">
                <a:solidFill>
                  <a:schemeClr val="tx1">
                    <a:alpha val="70000"/>
                  </a:schemeClr>
                </a:solidFill>
              </a:defRPr>
            </a:lvl1pPr>
          </a:lstStyle>
          <a:p>
            <a:fld id="{D39607A7-8386-47DB-8578-DDEDD194E5D4}" type="slidenum">
              <a:rPr lang="en-US" smtClean="0"/>
              <a:pPr/>
              <a:t>‹#›</a:t>
            </a:fld>
            <a:endParaRPr lang="en-US" dirty="0"/>
          </a:p>
        </p:txBody>
      </p:sp>
    </p:spTree>
    <p:extLst>
      <p:ext uri="{BB962C8B-B14F-4D97-AF65-F5344CB8AC3E}">
        <p14:creationId xmlns:p14="http://schemas.microsoft.com/office/powerpoint/2010/main" val="598023547"/>
      </p:ext>
    </p:extLst>
  </p:cSld>
  <p:clrMap bg1="dk1" tx1="lt1" bg2="dk2" tx2="lt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44" r:id="rId6"/>
    <p:sldLayoutId id="2147483740" r:id="rId7"/>
    <p:sldLayoutId id="2147483741" r:id="rId8"/>
    <p:sldLayoutId id="2147483742" r:id="rId9"/>
    <p:sldLayoutId id="2147483743" r:id="rId10"/>
    <p:sldLayoutId id="2147483745" r:id="rId11"/>
  </p:sldLayoutIdLst>
  <p:txStyles>
    <p:titleStyle>
      <a:lvl1pPr algn="l" defTabSz="914400" rtl="0" eaLnBrk="1" latinLnBrk="0" hangingPunct="1">
        <a:lnSpc>
          <a:spcPct val="100000"/>
        </a:lnSpc>
        <a:spcBef>
          <a:spcPct val="0"/>
        </a:spcBef>
        <a:buNone/>
        <a:defRPr sz="2800" kern="1200" cap="all" spc="400" baseline="0">
          <a:solidFill>
            <a:schemeClr val="tx1"/>
          </a:solidFill>
          <a:latin typeface="+mj-lt"/>
          <a:ea typeface="+mj-ea"/>
          <a:cs typeface="+mj-cs"/>
        </a:defRPr>
      </a:lvl1pPr>
    </p:titleStyle>
    <p:bodyStyle>
      <a:lvl1pPr marL="360000" indent="-360000" algn="l" defTabSz="914400" rtl="0" eaLnBrk="1" latinLnBrk="0" hangingPunct="1">
        <a:lnSpc>
          <a:spcPct val="125000"/>
        </a:lnSpc>
        <a:spcBef>
          <a:spcPts val="10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mn-lt"/>
          <a:ea typeface="+mn-ea"/>
          <a:cs typeface="+mn-cs"/>
        </a:defRPr>
      </a:lvl1pPr>
      <a:lvl2pPr marL="360000" indent="0" algn="l" defTabSz="914400" rtl="0" eaLnBrk="1" latinLnBrk="0" hangingPunct="1">
        <a:lnSpc>
          <a:spcPct val="125000"/>
        </a:lnSpc>
        <a:spcBef>
          <a:spcPts val="500"/>
        </a:spcBef>
        <a:buClr>
          <a:schemeClr val="accent1">
            <a:lumMod val="60000"/>
            <a:lumOff val="40000"/>
          </a:schemeClr>
        </a:buClr>
        <a:buFontTx/>
        <a:buNone/>
        <a:defRPr sz="2000" i="1" kern="1200">
          <a:solidFill>
            <a:schemeClr val="tx1">
              <a:alpha val="70000"/>
            </a:schemeClr>
          </a:solidFill>
          <a:latin typeface="+mn-lt"/>
          <a:ea typeface="+mn-ea"/>
          <a:cs typeface="+mn-cs"/>
        </a:defRPr>
      </a:lvl2pPr>
      <a:lvl3pPr marL="1080000" indent="-360000" algn="l" defTabSz="914400" rtl="0" eaLnBrk="1" latinLnBrk="0" hangingPunct="1">
        <a:lnSpc>
          <a:spcPct val="125000"/>
        </a:lnSpc>
        <a:spcBef>
          <a:spcPts val="5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mn-lt"/>
          <a:ea typeface="+mn-ea"/>
          <a:cs typeface="+mn-cs"/>
        </a:defRPr>
      </a:lvl3pPr>
      <a:lvl4pPr marL="1080000" indent="0" algn="l" defTabSz="914400" rtl="0" eaLnBrk="1" latinLnBrk="0" hangingPunct="1">
        <a:lnSpc>
          <a:spcPct val="125000"/>
        </a:lnSpc>
        <a:spcBef>
          <a:spcPts val="500"/>
        </a:spcBef>
        <a:buClr>
          <a:schemeClr val="accent1">
            <a:lumMod val="60000"/>
            <a:lumOff val="40000"/>
          </a:schemeClr>
        </a:buClr>
        <a:buFontTx/>
        <a:buNone/>
        <a:defRPr sz="2000" i="1" kern="1200">
          <a:solidFill>
            <a:schemeClr val="tx1">
              <a:alpha val="70000"/>
            </a:schemeClr>
          </a:solidFill>
          <a:latin typeface="+mn-lt"/>
          <a:ea typeface="+mn-ea"/>
          <a:cs typeface="+mn-cs"/>
        </a:defRPr>
      </a:lvl4pPr>
      <a:lvl5pPr marL="1800000" indent="-360000" algn="l" defTabSz="914400" rtl="0" eaLnBrk="1" latinLnBrk="0" hangingPunct="1">
        <a:lnSpc>
          <a:spcPct val="125000"/>
        </a:lnSpc>
        <a:spcBef>
          <a:spcPts val="5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0" name="Rectangle 14">
            <a:extLst>
              <a:ext uri="{FF2B5EF4-FFF2-40B4-BE49-F238E27FC236}">
                <a16:creationId xmlns:a16="http://schemas.microsoft.com/office/drawing/2014/main" id="{CA5B2A81-2C8E-4963-AFD4-E539D168B4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2C08BD76-500B-4787-A673-74CC1986AAF0}"/>
              </a:ext>
            </a:extLst>
          </p:cNvPr>
          <p:cNvSpPr>
            <a:spLocks noGrp="1"/>
          </p:cNvSpPr>
          <p:nvPr>
            <p:ph type="ctrTitle"/>
          </p:nvPr>
        </p:nvSpPr>
        <p:spPr>
          <a:xfrm>
            <a:off x="3863976" y="1079500"/>
            <a:ext cx="4456328" cy="2138400"/>
          </a:xfrm>
        </p:spPr>
        <p:txBody>
          <a:bodyPr>
            <a:normAutofit/>
          </a:bodyPr>
          <a:lstStyle/>
          <a:p>
            <a:r>
              <a:rPr lang="el-GR" sz="2600" b="1" spc="100" dirty="0">
                <a:effectLst/>
                <a:latin typeface="Arial" panose="020B0604020202020204" pitchFamily="34" charset="0"/>
                <a:ea typeface="Calibri" panose="020F0502020204030204" pitchFamily="34" charset="0"/>
                <a:cs typeface="Times New Roman" panose="02020603050405020304" pitchFamily="18" charset="0"/>
              </a:rPr>
              <a:t>ΜΑΘΗΜΑ 2</a:t>
            </a:r>
            <a:r>
              <a:rPr lang="el-GR" sz="2600" b="1" spc="100" baseline="30000" dirty="0">
                <a:effectLst/>
                <a:latin typeface="Arial" panose="020B0604020202020204" pitchFamily="34" charset="0"/>
                <a:ea typeface="Calibri" panose="020F0502020204030204" pitchFamily="34" charset="0"/>
                <a:cs typeface="Times New Roman" panose="02020603050405020304" pitchFamily="18" charset="0"/>
              </a:rPr>
              <a:t>ο</a:t>
            </a:r>
            <a:br>
              <a:rPr lang="el-GR" sz="2600" dirty="0">
                <a:effectLst/>
                <a:latin typeface="Calibri" panose="020F0502020204030204" pitchFamily="34" charset="0"/>
                <a:ea typeface="Calibri" panose="020F0502020204030204" pitchFamily="34" charset="0"/>
                <a:cs typeface="Times New Roman" panose="02020603050405020304" pitchFamily="18" charset="0"/>
              </a:rPr>
            </a:br>
            <a:r>
              <a:rPr lang="el-GR" sz="2600" b="1" spc="100" dirty="0">
                <a:effectLst/>
                <a:latin typeface="Arial" panose="020B0604020202020204" pitchFamily="34" charset="0"/>
                <a:ea typeface="Calibri" panose="020F0502020204030204" pitchFamily="34" charset="0"/>
                <a:cs typeface="Times New Roman" panose="02020603050405020304" pitchFamily="18" charset="0"/>
              </a:rPr>
              <a:t>Βασικές χρηματοοικονομικές έννοιες</a:t>
            </a:r>
            <a:br>
              <a:rPr lang="el-GR" sz="2600" dirty="0">
                <a:effectLst/>
                <a:latin typeface="Calibri" panose="020F0502020204030204" pitchFamily="34" charset="0"/>
                <a:ea typeface="Calibri" panose="020F0502020204030204" pitchFamily="34" charset="0"/>
                <a:cs typeface="Times New Roman" panose="02020603050405020304" pitchFamily="18" charset="0"/>
              </a:rPr>
            </a:br>
            <a:endParaRPr lang="el-GR" sz="2600" dirty="0"/>
          </a:p>
        </p:txBody>
      </p:sp>
      <p:sp>
        <p:nvSpPr>
          <p:cNvPr id="3" name="Υπότιτλος 2">
            <a:extLst>
              <a:ext uri="{FF2B5EF4-FFF2-40B4-BE49-F238E27FC236}">
                <a16:creationId xmlns:a16="http://schemas.microsoft.com/office/drawing/2014/main" id="{E9A9F362-59CD-48E2-89B5-4FF894531DE7}"/>
              </a:ext>
            </a:extLst>
          </p:cNvPr>
          <p:cNvSpPr>
            <a:spLocks noGrp="1"/>
          </p:cNvSpPr>
          <p:nvPr>
            <p:ph type="subTitle" idx="1"/>
          </p:nvPr>
        </p:nvSpPr>
        <p:spPr>
          <a:xfrm>
            <a:off x="3863976" y="4113213"/>
            <a:ext cx="4460874" cy="1655762"/>
          </a:xfrm>
        </p:spPr>
        <p:txBody>
          <a:bodyPr>
            <a:normAutofit/>
          </a:bodyPr>
          <a:lstStyle/>
          <a:p>
            <a:r>
              <a:rPr lang="el-GR"/>
              <a:t>ΣΤΑΜΠΟΥΛΗΣ ΧΡΗΣΤΟΣ</a:t>
            </a:r>
            <a:r>
              <a:rPr lang="en-US"/>
              <a:t> Ph. D.</a:t>
            </a:r>
            <a:endParaRPr lang="el-GR"/>
          </a:p>
          <a:p>
            <a:r>
              <a:rPr lang="en-US"/>
              <a:t>cstamp@agro.auth.gr</a:t>
            </a:r>
            <a:endParaRPr lang="el-GR"/>
          </a:p>
        </p:txBody>
      </p:sp>
      <p:sp>
        <p:nvSpPr>
          <p:cNvPr id="30" name="Freeform: Shape 16">
            <a:extLst>
              <a:ext uri="{FF2B5EF4-FFF2-40B4-BE49-F238E27FC236}">
                <a16:creationId xmlns:a16="http://schemas.microsoft.com/office/drawing/2014/main" id="{7C81EAC2-A219-4AF7-884B-B9292FF9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flipH="1" flipV="1">
            <a:off x="1058433" y="184491"/>
            <a:ext cx="2287608" cy="3232926"/>
          </a:xfrm>
          <a:custGeom>
            <a:avLst/>
            <a:gdLst>
              <a:gd name="connsiteX0" fmla="*/ 1143804 w 2287608"/>
              <a:gd name="connsiteY0" fmla="*/ 1916209 h 3232926"/>
              <a:gd name="connsiteX1" fmla="*/ 1140311 w 2287608"/>
              <a:gd name="connsiteY1" fmla="*/ 1919384 h 3232926"/>
              <a:gd name="connsiteX2" fmla="*/ 1136818 w 2287608"/>
              <a:gd name="connsiteY2" fmla="*/ 1916209 h 3232926"/>
              <a:gd name="connsiteX3" fmla="*/ 1136818 w 2287608"/>
              <a:gd name="connsiteY3" fmla="*/ 1922559 h 3232926"/>
              <a:gd name="connsiteX4" fmla="*/ 1117018 w 2287608"/>
              <a:gd name="connsiteY4" fmla="*/ 1940554 h 3232926"/>
              <a:gd name="connsiteX5" fmla="*/ 854401 w 2287608"/>
              <a:gd name="connsiteY5" fmla="*/ 2574568 h 3232926"/>
              <a:gd name="connsiteX6" fmla="*/ 1117018 w 2287608"/>
              <a:gd name="connsiteY6" fmla="*/ 3208581 h 3232926"/>
              <a:gd name="connsiteX7" fmla="*/ 1136818 w 2287608"/>
              <a:gd name="connsiteY7" fmla="*/ 3226577 h 3232926"/>
              <a:gd name="connsiteX8" fmla="*/ 1136818 w 2287608"/>
              <a:gd name="connsiteY8" fmla="*/ 3232926 h 3232926"/>
              <a:gd name="connsiteX9" fmla="*/ 1140311 w 2287608"/>
              <a:gd name="connsiteY9" fmla="*/ 3229751 h 3232926"/>
              <a:gd name="connsiteX10" fmla="*/ 1143804 w 2287608"/>
              <a:gd name="connsiteY10" fmla="*/ 3232926 h 3232926"/>
              <a:gd name="connsiteX11" fmla="*/ 1143804 w 2287608"/>
              <a:gd name="connsiteY11" fmla="*/ 3226577 h 3232926"/>
              <a:gd name="connsiteX12" fmla="*/ 1163604 w 2287608"/>
              <a:gd name="connsiteY12" fmla="*/ 3208581 h 3232926"/>
              <a:gd name="connsiteX13" fmla="*/ 1426221 w 2287608"/>
              <a:gd name="connsiteY13" fmla="*/ 2574567 h 3232926"/>
              <a:gd name="connsiteX14" fmla="*/ 1163604 w 2287608"/>
              <a:gd name="connsiteY14" fmla="*/ 1940554 h 3232926"/>
              <a:gd name="connsiteX15" fmla="*/ 1143804 w 2287608"/>
              <a:gd name="connsiteY15" fmla="*/ 1922558 h 3232926"/>
              <a:gd name="connsiteX16" fmla="*/ 1140312 w 2287608"/>
              <a:gd name="connsiteY16" fmla="*/ 1494239 h 3232926"/>
              <a:gd name="connsiteX17" fmla="*/ 1134813 w 2287608"/>
              <a:gd name="connsiteY17" fmla="*/ 1497413 h 3232926"/>
              <a:gd name="connsiteX18" fmla="*/ 1109328 w 2287608"/>
              <a:gd name="connsiteY18" fmla="*/ 1489264 h 3232926"/>
              <a:gd name="connsiteX19" fmla="*/ 428947 w 2287608"/>
              <a:gd name="connsiteY19" fmla="*/ 1578838 h 3232926"/>
              <a:gd name="connsiteX20" fmla="*/ 11185 w 2287608"/>
              <a:gd name="connsiteY20" fmla="*/ 2123278 h 3232926"/>
              <a:gd name="connsiteX21" fmla="*/ 5499 w 2287608"/>
              <a:gd name="connsiteY21" fmla="*/ 2149423 h 3232926"/>
              <a:gd name="connsiteX22" fmla="*/ 0 w 2287608"/>
              <a:gd name="connsiteY22" fmla="*/ 2152597 h 3232926"/>
              <a:gd name="connsiteX23" fmla="*/ 4497 w 2287608"/>
              <a:gd name="connsiteY23" fmla="*/ 2154035 h 3232926"/>
              <a:gd name="connsiteX24" fmla="*/ 3493 w 2287608"/>
              <a:gd name="connsiteY24" fmla="*/ 2158648 h 3232926"/>
              <a:gd name="connsiteX25" fmla="*/ 8992 w 2287608"/>
              <a:gd name="connsiteY25" fmla="*/ 2155473 h 3232926"/>
              <a:gd name="connsiteX26" fmla="*/ 34477 w 2287608"/>
              <a:gd name="connsiteY26" fmla="*/ 2163622 h 3232926"/>
              <a:gd name="connsiteX27" fmla="*/ 290620 w 2287608"/>
              <a:gd name="connsiteY27" fmla="*/ 2194022 h 3232926"/>
              <a:gd name="connsiteX28" fmla="*/ 714858 w 2287608"/>
              <a:gd name="connsiteY28" fmla="*/ 2074049 h 3232926"/>
              <a:gd name="connsiteX29" fmla="*/ 1132621 w 2287608"/>
              <a:gd name="connsiteY29" fmla="*/ 1529609 h 3232926"/>
              <a:gd name="connsiteX30" fmla="*/ 1138305 w 2287608"/>
              <a:gd name="connsiteY30" fmla="*/ 1503464 h 3232926"/>
              <a:gd name="connsiteX31" fmla="*/ 1143804 w 2287608"/>
              <a:gd name="connsiteY31" fmla="*/ 1500289 h 3232926"/>
              <a:gd name="connsiteX32" fmla="*/ 1139308 w 2287608"/>
              <a:gd name="connsiteY32" fmla="*/ 1498852 h 3232926"/>
              <a:gd name="connsiteX33" fmla="*/ 2069415 w 2287608"/>
              <a:gd name="connsiteY33" fmla="*/ 1747063 h 3232926"/>
              <a:gd name="connsiteX34" fmla="*/ 1858661 w 2287608"/>
              <a:gd name="connsiteY34" fmla="*/ 1578837 h 3232926"/>
              <a:gd name="connsiteX35" fmla="*/ 1178281 w 2287608"/>
              <a:gd name="connsiteY35" fmla="*/ 1489263 h 3232926"/>
              <a:gd name="connsiteX36" fmla="*/ 1152796 w 2287608"/>
              <a:gd name="connsiteY36" fmla="*/ 1497412 h 3232926"/>
              <a:gd name="connsiteX37" fmla="*/ 1147297 w 2287608"/>
              <a:gd name="connsiteY37" fmla="*/ 1494238 h 3232926"/>
              <a:gd name="connsiteX38" fmla="*/ 1148300 w 2287608"/>
              <a:gd name="connsiteY38" fmla="*/ 1498851 h 3232926"/>
              <a:gd name="connsiteX39" fmla="*/ 1143804 w 2287608"/>
              <a:gd name="connsiteY39" fmla="*/ 1500288 h 3232926"/>
              <a:gd name="connsiteX40" fmla="*/ 1149304 w 2287608"/>
              <a:gd name="connsiteY40" fmla="*/ 1503463 h 3232926"/>
              <a:gd name="connsiteX41" fmla="*/ 1154988 w 2287608"/>
              <a:gd name="connsiteY41" fmla="*/ 1529608 h 3232926"/>
              <a:gd name="connsiteX42" fmla="*/ 1572751 w 2287608"/>
              <a:gd name="connsiteY42" fmla="*/ 2074048 h 3232926"/>
              <a:gd name="connsiteX43" fmla="*/ 1996989 w 2287608"/>
              <a:gd name="connsiteY43" fmla="*/ 2194021 h 3232926"/>
              <a:gd name="connsiteX44" fmla="*/ 2253131 w 2287608"/>
              <a:gd name="connsiteY44" fmla="*/ 2163621 h 3232926"/>
              <a:gd name="connsiteX45" fmla="*/ 2278616 w 2287608"/>
              <a:gd name="connsiteY45" fmla="*/ 2155472 h 3232926"/>
              <a:gd name="connsiteX46" fmla="*/ 2284115 w 2287608"/>
              <a:gd name="connsiteY46" fmla="*/ 2158647 h 3232926"/>
              <a:gd name="connsiteX47" fmla="*/ 2283112 w 2287608"/>
              <a:gd name="connsiteY47" fmla="*/ 2154034 h 3232926"/>
              <a:gd name="connsiteX48" fmla="*/ 2287608 w 2287608"/>
              <a:gd name="connsiteY48" fmla="*/ 2152596 h 3232926"/>
              <a:gd name="connsiteX49" fmla="*/ 2282109 w 2287608"/>
              <a:gd name="connsiteY49" fmla="*/ 2149422 h 3232926"/>
              <a:gd name="connsiteX50" fmla="*/ 2276424 w 2287608"/>
              <a:gd name="connsiteY50" fmla="*/ 2123277 h 3232926"/>
              <a:gd name="connsiteX51" fmla="*/ 2069415 w 2287608"/>
              <a:gd name="connsiteY51" fmla="*/ 1747063 h 3232926"/>
              <a:gd name="connsiteX52" fmla="*/ 1140311 w 2287608"/>
              <a:gd name="connsiteY52" fmla="*/ 779689 h 3232926"/>
              <a:gd name="connsiteX53" fmla="*/ 1134812 w 2287608"/>
              <a:gd name="connsiteY53" fmla="*/ 782863 h 3232926"/>
              <a:gd name="connsiteX54" fmla="*/ 1109328 w 2287608"/>
              <a:gd name="connsiteY54" fmla="*/ 774714 h 3232926"/>
              <a:gd name="connsiteX55" fmla="*/ 428947 w 2287608"/>
              <a:gd name="connsiteY55" fmla="*/ 864288 h 3232926"/>
              <a:gd name="connsiteX56" fmla="*/ 11185 w 2287608"/>
              <a:gd name="connsiteY56" fmla="*/ 1408728 h 3232926"/>
              <a:gd name="connsiteX57" fmla="*/ 5499 w 2287608"/>
              <a:gd name="connsiteY57" fmla="*/ 1434873 h 3232926"/>
              <a:gd name="connsiteX58" fmla="*/ 0 w 2287608"/>
              <a:gd name="connsiteY58" fmla="*/ 1438047 h 3232926"/>
              <a:gd name="connsiteX59" fmla="*/ 4497 w 2287608"/>
              <a:gd name="connsiteY59" fmla="*/ 1439485 h 3232926"/>
              <a:gd name="connsiteX60" fmla="*/ 3493 w 2287608"/>
              <a:gd name="connsiteY60" fmla="*/ 1444098 h 3232926"/>
              <a:gd name="connsiteX61" fmla="*/ 8992 w 2287608"/>
              <a:gd name="connsiteY61" fmla="*/ 1440923 h 3232926"/>
              <a:gd name="connsiteX62" fmla="*/ 34477 w 2287608"/>
              <a:gd name="connsiteY62" fmla="*/ 1449072 h 3232926"/>
              <a:gd name="connsiteX63" fmla="*/ 290620 w 2287608"/>
              <a:gd name="connsiteY63" fmla="*/ 1479472 h 3232926"/>
              <a:gd name="connsiteX64" fmla="*/ 714858 w 2287608"/>
              <a:gd name="connsiteY64" fmla="*/ 1359499 h 3232926"/>
              <a:gd name="connsiteX65" fmla="*/ 1132621 w 2287608"/>
              <a:gd name="connsiteY65" fmla="*/ 815059 h 3232926"/>
              <a:gd name="connsiteX66" fmla="*/ 1138305 w 2287608"/>
              <a:gd name="connsiteY66" fmla="*/ 788914 h 3232926"/>
              <a:gd name="connsiteX67" fmla="*/ 1143805 w 2287608"/>
              <a:gd name="connsiteY67" fmla="*/ 785739 h 3232926"/>
              <a:gd name="connsiteX68" fmla="*/ 1139308 w 2287608"/>
              <a:gd name="connsiteY68" fmla="*/ 784302 h 3232926"/>
              <a:gd name="connsiteX69" fmla="*/ 2069415 w 2287608"/>
              <a:gd name="connsiteY69" fmla="*/ 1032514 h 3232926"/>
              <a:gd name="connsiteX70" fmla="*/ 1858661 w 2287608"/>
              <a:gd name="connsiteY70" fmla="*/ 864289 h 3232926"/>
              <a:gd name="connsiteX71" fmla="*/ 1178281 w 2287608"/>
              <a:gd name="connsiteY71" fmla="*/ 774715 h 3232926"/>
              <a:gd name="connsiteX72" fmla="*/ 1152796 w 2287608"/>
              <a:gd name="connsiteY72" fmla="*/ 782864 h 3232926"/>
              <a:gd name="connsiteX73" fmla="*/ 1147297 w 2287608"/>
              <a:gd name="connsiteY73" fmla="*/ 779690 h 3232926"/>
              <a:gd name="connsiteX74" fmla="*/ 1148300 w 2287608"/>
              <a:gd name="connsiteY74" fmla="*/ 784303 h 3232926"/>
              <a:gd name="connsiteX75" fmla="*/ 1143804 w 2287608"/>
              <a:gd name="connsiteY75" fmla="*/ 785740 h 3232926"/>
              <a:gd name="connsiteX76" fmla="*/ 1149304 w 2287608"/>
              <a:gd name="connsiteY76" fmla="*/ 788915 h 3232926"/>
              <a:gd name="connsiteX77" fmla="*/ 1154988 w 2287608"/>
              <a:gd name="connsiteY77" fmla="*/ 815060 h 3232926"/>
              <a:gd name="connsiteX78" fmla="*/ 1572751 w 2287608"/>
              <a:gd name="connsiteY78" fmla="*/ 1359500 h 3232926"/>
              <a:gd name="connsiteX79" fmla="*/ 1996989 w 2287608"/>
              <a:gd name="connsiteY79" fmla="*/ 1479473 h 3232926"/>
              <a:gd name="connsiteX80" fmla="*/ 2253131 w 2287608"/>
              <a:gd name="connsiteY80" fmla="*/ 1449073 h 3232926"/>
              <a:gd name="connsiteX81" fmla="*/ 2278616 w 2287608"/>
              <a:gd name="connsiteY81" fmla="*/ 1440924 h 3232926"/>
              <a:gd name="connsiteX82" fmla="*/ 2284115 w 2287608"/>
              <a:gd name="connsiteY82" fmla="*/ 1444099 h 3232926"/>
              <a:gd name="connsiteX83" fmla="*/ 2283112 w 2287608"/>
              <a:gd name="connsiteY83" fmla="*/ 1439486 h 3232926"/>
              <a:gd name="connsiteX84" fmla="*/ 2287608 w 2287608"/>
              <a:gd name="connsiteY84" fmla="*/ 1438048 h 3232926"/>
              <a:gd name="connsiteX85" fmla="*/ 2282109 w 2287608"/>
              <a:gd name="connsiteY85" fmla="*/ 1434874 h 3232926"/>
              <a:gd name="connsiteX86" fmla="*/ 2276424 w 2287608"/>
              <a:gd name="connsiteY86" fmla="*/ 1408729 h 3232926"/>
              <a:gd name="connsiteX87" fmla="*/ 2069415 w 2287608"/>
              <a:gd name="connsiteY87" fmla="*/ 1032514 h 3232926"/>
              <a:gd name="connsiteX88" fmla="*/ 1140311 w 2287608"/>
              <a:gd name="connsiteY88" fmla="*/ 35676 h 3232926"/>
              <a:gd name="connsiteX89" fmla="*/ 1134812 w 2287608"/>
              <a:gd name="connsiteY89" fmla="*/ 38850 h 3232926"/>
              <a:gd name="connsiteX90" fmla="*/ 1109328 w 2287608"/>
              <a:gd name="connsiteY90" fmla="*/ 30701 h 3232926"/>
              <a:gd name="connsiteX91" fmla="*/ 428948 w 2287608"/>
              <a:gd name="connsiteY91" fmla="*/ 120275 h 3232926"/>
              <a:gd name="connsiteX92" fmla="*/ 11185 w 2287608"/>
              <a:gd name="connsiteY92" fmla="*/ 664715 h 3232926"/>
              <a:gd name="connsiteX93" fmla="*/ 5499 w 2287608"/>
              <a:gd name="connsiteY93" fmla="*/ 690860 h 3232926"/>
              <a:gd name="connsiteX94" fmla="*/ 0 w 2287608"/>
              <a:gd name="connsiteY94" fmla="*/ 694034 h 3232926"/>
              <a:gd name="connsiteX95" fmla="*/ 4497 w 2287608"/>
              <a:gd name="connsiteY95" fmla="*/ 695472 h 3232926"/>
              <a:gd name="connsiteX96" fmla="*/ 3493 w 2287608"/>
              <a:gd name="connsiteY96" fmla="*/ 700085 h 3232926"/>
              <a:gd name="connsiteX97" fmla="*/ 8992 w 2287608"/>
              <a:gd name="connsiteY97" fmla="*/ 696910 h 3232926"/>
              <a:gd name="connsiteX98" fmla="*/ 34477 w 2287608"/>
              <a:gd name="connsiteY98" fmla="*/ 705059 h 3232926"/>
              <a:gd name="connsiteX99" fmla="*/ 290620 w 2287608"/>
              <a:gd name="connsiteY99" fmla="*/ 735459 h 3232926"/>
              <a:gd name="connsiteX100" fmla="*/ 714857 w 2287608"/>
              <a:gd name="connsiteY100" fmla="*/ 615486 h 3232926"/>
              <a:gd name="connsiteX101" fmla="*/ 1132621 w 2287608"/>
              <a:gd name="connsiteY101" fmla="*/ 71046 h 3232926"/>
              <a:gd name="connsiteX102" fmla="*/ 1138305 w 2287608"/>
              <a:gd name="connsiteY102" fmla="*/ 44901 h 3232926"/>
              <a:gd name="connsiteX103" fmla="*/ 1143805 w 2287608"/>
              <a:gd name="connsiteY103" fmla="*/ 41726 h 3232926"/>
              <a:gd name="connsiteX104" fmla="*/ 1139308 w 2287608"/>
              <a:gd name="connsiteY104" fmla="*/ 40289 h 3232926"/>
              <a:gd name="connsiteX105" fmla="*/ 2069415 w 2287608"/>
              <a:gd name="connsiteY105" fmla="*/ 288501 h 3232926"/>
              <a:gd name="connsiteX106" fmla="*/ 1858661 w 2287608"/>
              <a:gd name="connsiteY106" fmla="*/ 120276 h 3232926"/>
              <a:gd name="connsiteX107" fmla="*/ 1178281 w 2287608"/>
              <a:gd name="connsiteY107" fmla="*/ 30702 h 3232926"/>
              <a:gd name="connsiteX108" fmla="*/ 1152796 w 2287608"/>
              <a:gd name="connsiteY108" fmla="*/ 38850 h 3232926"/>
              <a:gd name="connsiteX109" fmla="*/ 1147297 w 2287608"/>
              <a:gd name="connsiteY109" fmla="*/ 35676 h 3232926"/>
              <a:gd name="connsiteX110" fmla="*/ 1148300 w 2287608"/>
              <a:gd name="connsiteY110" fmla="*/ 40290 h 3232926"/>
              <a:gd name="connsiteX111" fmla="*/ 1143804 w 2287608"/>
              <a:gd name="connsiteY111" fmla="*/ 41727 h 3232926"/>
              <a:gd name="connsiteX112" fmla="*/ 1149304 w 2287608"/>
              <a:gd name="connsiteY112" fmla="*/ 44901 h 3232926"/>
              <a:gd name="connsiteX113" fmla="*/ 1154988 w 2287608"/>
              <a:gd name="connsiteY113" fmla="*/ 71046 h 3232926"/>
              <a:gd name="connsiteX114" fmla="*/ 1572751 w 2287608"/>
              <a:gd name="connsiteY114" fmla="*/ 615486 h 3232926"/>
              <a:gd name="connsiteX115" fmla="*/ 1996989 w 2287608"/>
              <a:gd name="connsiteY115" fmla="*/ 735460 h 3232926"/>
              <a:gd name="connsiteX116" fmla="*/ 2253131 w 2287608"/>
              <a:gd name="connsiteY116" fmla="*/ 705060 h 3232926"/>
              <a:gd name="connsiteX117" fmla="*/ 2278616 w 2287608"/>
              <a:gd name="connsiteY117" fmla="*/ 696911 h 3232926"/>
              <a:gd name="connsiteX118" fmla="*/ 2284115 w 2287608"/>
              <a:gd name="connsiteY118" fmla="*/ 700086 h 3232926"/>
              <a:gd name="connsiteX119" fmla="*/ 2283112 w 2287608"/>
              <a:gd name="connsiteY119" fmla="*/ 695473 h 3232926"/>
              <a:gd name="connsiteX120" fmla="*/ 2287608 w 2287608"/>
              <a:gd name="connsiteY120" fmla="*/ 694035 h 3232926"/>
              <a:gd name="connsiteX121" fmla="*/ 2282109 w 2287608"/>
              <a:gd name="connsiteY121" fmla="*/ 690860 h 3232926"/>
              <a:gd name="connsiteX122" fmla="*/ 2276424 w 2287608"/>
              <a:gd name="connsiteY122" fmla="*/ 664716 h 3232926"/>
              <a:gd name="connsiteX123" fmla="*/ 2069415 w 2287608"/>
              <a:gd name="connsiteY123" fmla="*/ 288501 h 32329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Lst>
            <a:rect l="l" t="t" r="r" b="b"/>
            <a:pathLst>
              <a:path w="2287608" h="3232926">
                <a:moveTo>
                  <a:pt x="1143804" y="1916209"/>
                </a:moveTo>
                <a:lnTo>
                  <a:pt x="1140311" y="1919384"/>
                </a:lnTo>
                <a:lnTo>
                  <a:pt x="1136818" y="1916209"/>
                </a:lnTo>
                <a:lnTo>
                  <a:pt x="1136818" y="1922559"/>
                </a:lnTo>
                <a:lnTo>
                  <a:pt x="1117018" y="1940554"/>
                </a:lnTo>
                <a:cubicBezTo>
                  <a:pt x="954760" y="2102813"/>
                  <a:pt x="854401" y="2326970"/>
                  <a:pt x="854401" y="2574568"/>
                </a:cubicBezTo>
                <a:cubicBezTo>
                  <a:pt x="854401" y="2822165"/>
                  <a:pt x="954760" y="3046323"/>
                  <a:pt x="1117018" y="3208581"/>
                </a:cubicBezTo>
                <a:lnTo>
                  <a:pt x="1136818" y="3226577"/>
                </a:lnTo>
                <a:lnTo>
                  <a:pt x="1136818" y="3232926"/>
                </a:lnTo>
                <a:lnTo>
                  <a:pt x="1140311" y="3229751"/>
                </a:lnTo>
                <a:lnTo>
                  <a:pt x="1143804" y="3232926"/>
                </a:lnTo>
                <a:lnTo>
                  <a:pt x="1143804" y="3226577"/>
                </a:lnTo>
                <a:lnTo>
                  <a:pt x="1163604" y="3208581"/>
                </a:lnTo>
                <a:cubicBezTo>
                  <a:pt x="1325862" y="3046323"/>
                  <a:pt x="1426221" y="2822165"/>
                  <a:pt x="1426221" y="2574567"/>
                </a:cubicBezTo>
                <a:cubicBezTo>
                  <a:pt x="1426221" y="2326970"/>
                  <a:pt x="1325862" y="2102812"/>
                  <a:pt x="1163604" y="1940554"/>
                </a:cubicBezTo>
                <a:lnTo>
                  <a:pt x="1143804" y="1922558"/>
                </a:lnTo>
                <a:close/>
                <a:moveTo>
                  <a:pt x="1140312" y="1494239"/>
                </a:moveTo>
                <a:lnTo>
                  <a:pt x="1134813" y="1497413"/>
                </a:lnTo>
                <a:lnTo>
                  <a:pt x="1109328" y="1489264"/>
                </a:lnTo>
                <a:cubicBezTo>
                  <a:pt x="887680" y="1429874"/>
                  <a:pt x="643374" y="1455039"/>
                  <a:pt x="428947" y="1578838"/>
                </a:cubicBezTo>
                <a:cubicBezTo>
                  <a:pt x="214522" y="1702637"/>
                  <a:pt x="70575" y="1901629"/>
                  <a:pt x="11185" y="2123278"/>
                </a:cubicBezTo>
                <a:lnTo>
                  <a:pt x="5499" y="2149423"/>
                </a:lnTo>
                <a:lnTo>
                  <a:pt x="0" y="2152597"/>
                </a:lnTo>
                <a:lnTo>
                  <a:pt x="4497" y="2154035"/>
                </a:lnTo>
                <a:lnTo>
                  <a:pt x="3493" y="2158648"/>
                </a:lnTo>
                <a:lnTo>
                  <a:pt x="8992" y="2155473"/>
                </a:lnTo>
                <a:lnTo>
                  <a:pt x="34477" y="2163622"/>
                </a:lnTo>
                <a:cubicBezTo>
                  <a:pt x="117596" y="2185894"/>
                  <a:pt x="203900" y="2196274"/>
                  <a:pt x="290620" y="2194022"/>
                </a:cubicBezTo>
                <a:cubicBezTo>
                  <a:pt x="435153" y="2190268"/>
                  <a:pt x="580841" y="2151423"/>
                  <a:pt x="714858" y="2074049"/>
                </a:cubicBezTo>
                <a:cubicBezTo>
                  <a:pt x="929283" y="1950250"/>
                  <a:pt x="1073230" y="1751258"/>
                  <a:pt x="1132621" y="1529609"/>
                </a:cubicBezTo>
                <a:lnTo>
                  <a:pt x="1138305" y="1503464"/>
                </a:lnTo>
                <a:lnTo>
                  <a:pt x="1143804" y="1500289"/>
                </a:lnTo>
                <a:lnTo>
                  <a:pt x="1139308" y="1498852"/>
                </a:lnTo>
                <a:close/>
                <a:moveTo>
                  <a:pt x="2069415" y="1747063"/>
                </a:moveTo>
                <a:cubicBezTo>
                  <a:pt x="2009570" y="1682261"/>
                  <a:pt x="1939071" y="1625262"/>
                  <a:pt x="1858661" y="1578837"/>
                </a:cubicBezTo>
                <a:cubicBezTo>
                  <a:pt x="1644235" y="1455038"/>
                  <a:pt x="1399929" y="1429873"/>
                  <a:pt x="1178281" y="1489263"/>
                </a:cubicBezTo>
                <a:lnTo>
                  <a:pt x="1152796" y="1497412"/>
                </a:lnTo>
                <a:lnTo>
                  <a:pt x="1147297" y="1494238"/>
                </a:lnTo>
                <a:lnTo>
                  <a:pt x="1148300" y="1498851"/>
                </a:lnTo>
                <a:lnTo>
                  <a:pt x="1143804" y="1500288"/>
                </a:lnTo>
                <a:lnTo>
                  <a:pt x="1149304" y="1503463"/>
                </a:lnTo>
                <a:lnTo>
                  <a:pt x="1154988" y="1529608"/>
                </a:lnTo>
                <a:cubicBezTo>
                  <a:pt x="1214379" y="1751257"/>
                  <a:pt x="1358325" y="1950249"/>
                  <a:pt x="1572751" y="2074048"/>
                </a:cubicBezTo>
                <a:cubicBezTo>
                  <a:pt x="1706767" y="2151422"/>
                  <a:pt x="1852455" y="2190267"/>
                  <a:pt x="1996989" y="2194021"/>
                </a:cubicBezTo>
                <a:cubicBezTo>
                  <a:pt x="2083709" y="2196273"/>
                  <a:pt x="2170013" y="2185893"/>
                  <a:pt x="2253131" y="2163621"/>
                </a:cubicBezTo>
                <a:lnTo>
                  <a:pt x="2278616" y="2155472"/>
                </a:lnTo>
                <a:lnTo>
                  <a:pt x="2284115" y="2158647"/>
                </a:lnTo>
                <a:lnTo>
                  <a:pt x="2283112" y="2154034"/>
                </a:lnTo>
                <a:lnTo>
                  <a:pt x="2287608" y="2152596"/>
                </a:lnTo>
                <a:lnTo>
                  <a:pt x="2282109" y="2149422"/>
                </a:lnTo>
                <a:lnTo>
                  <a:pt x="2276424" y="2123277"/>
                </a:lnTo>
                <a:cubicBezTo>
                  <a:pt x="2239306" y="1984747"/>
                  <a:pt x="2169157" y="1855067"/>
                  <a:pt x="2069415" y="1747063"/>
                </a:cubicBezTo>
                <a:close/>
                <a:moveTo>
                  <a:pt x="1140311" y="779689"/>
                </a:moveTo>
                <a:lnTo>
                  <a:pt x="1134812" y="782863"/>
                </a:lnTo>
                <a:lnTo>
                  <a:pt x="1109328" y="774714"/>
                </a:lnTo>
                <a:cubicBezTo>
                  <a:pt x="887679" y="715324"/>
                  <a:pt x="643374" y="740489"/>
                  <a:pt x="428947" y="864288"/>
                </a:cubicBezTo>
                <a:cubicBezTo>
                  <a:pt x="214522" y="988087"/>
                  <a:pt x="70575" y="1187079"/>
                  <a:pt x="11185" y="1408728"/>
                </a:cubicBezTo>
                <a:lnTo>
                  <a:pt x="5499" y="1434873"/>
                </a:lnTo>
                <a:lnTo>
                  <a:pt x="0" y="1438047"/>
                </a:lnTo>
                <a:lnTo>
                  <a:pt x="4497" y="1439485"/>
                </a:lnTo>
                <a:lnTo>
                  <a:pt x="3493" y="1444098"/>
                </a:lnTo>
                <a:lnTo>
                  <a:pt x="8992" y="1440923"/>
                </a:lnTo>
                <a:lnTo>
                  <a:pt x="34477" y="1449072"/>
                </a:lnTo>
                <a:cubicBezTo>
                  <a:pt x="117595" y="1471344"/>
                  <a:pt x="203900" y="1481724"/>
                  <a:pt x="290620" y="1479472"/>
                </a:cubicBezTo>
                <a:cubicBezTo>
                  <a:pt x="435154" y="1475718"/>
                  <a:pt x="580841" y="1436873"/>
                  <a:pt x="714858" y="1359499"/>
                </a:cubicBezTo>
                <a:cubicBezTo>
                  <a:pt x="929284" y="1235700"/>
                  <a:pt x="1073229" y="1036708"/>
                  <a:pt x="1132621" y="815059"/>
                </a:cubicBezTo>
                <a:lnTo>
                  <a:pt x="1138305" y="788914"/>
                </a:lnTo>
                <a:lnTo>
                  <a:pt x="1143805" y="785739"/>
                </a:lnTo>
                <a:lnTo>
                  <a:pt x="1139308" y="784302"/>
                </a:lnTo>
                <a:close/>
                <a:moveTo>
                  <a:pt x="2069415" y="1032514"/>
                </a:moveTo>
                <a:cubicBezTo>
                  <a:pt x="2009570" y="967712"/>
                  <a:pt x="1939071" y="910714"/>
                  <a:pt x="1858661" y="864289"/>
                </a:cubicBezTo>
                <a:cubicBezTo>
                  <a:pt x="1644235" y="740490"/>
                  <a:pt x="1399929" y="715325"/>
                  <a:pt x="1178281" y="774715"/>
                </a:cubicBezTo>
                <a:lnTo>
                  <a:pt x="1152796" y="782864"/>
                </a:lnTo>
                <a:lnTo>
                  <a:pt x="1147297" y="779690"/>
                </a:lnTo>
                <a:lnTo>
                  <a:pt x="1148300" y="784303"/>
                </a:lnTo>
                <a:lnTo>
                  <a:pt x="1143804" y="785740"/>
                </a:lnTo>
                <a:lnTo>
                  <a:pt x="1149304" y="788915"/>
                </a:lnTo>
                <a:lnTo>
                  <a:pt x="1154988" y="815060"/>
                </a:lnTo>
                <a:cubicBezTo>
                  <a:pt x="1214379" y="1036709"/>
                  <a:pt x="1358325" y="1235701"/>
                  <a:pt x="1572751" y="1359500"/>
                </a:cubicBezTo>
                <a:cubicBezTo>
                  <a:pt x="1706767" y="1436874"/>
                  <a:pt x="1852455" y="1475719"/>
                  <a:pt x="1996989" y="1479473"/>
                </a:cubicBezTo>
                <a:cubicBezTo>
                  <a:pt x="2083709" y="1481725"/>
                  <a:pt x="2170013" y="1471345"/>
                  <a:pt x="2253131" y="1449073"/>
                </a:cubicBezTo>
                <a:lnTo>
                  <a:pt x="2278616" y="1440924"/>
                </a:lnTo>
                <a:lnTo>
                  <a:pt x="2284115" y="1444099"/>
                </a:lnTo>
                <a:lnTo>
                  <a:pt x="2283112" y="1439486"/>
                </a:lnTo>
                <a:lnTo>
                  <a:pt x="2287608" y="1438048"/>
                </a:lnTo>
                <a:lnTo>
                  <a:pt x="2282109" y="1434874"/>
                </a:lnTo>
                <a:lnTo>
                  <a:pt x="2276424" y="1408729"/>
                </a:lnTo>
                <a:cubicBezTo>
                  <a:pt x="2239306" y="1270198"/>
                  <a:pt x="2169157" y="1140518"/>
                  <a:pt x="2069415" y="1032514"/>
                </a:cubicBezTo>
                <a:close/>
                <a:moveTo>
                  <a:pt x="1140311" y="35676"/>
                </a:moveTo>
                <a:lnTo>
                  <a:pt x="1134812" y="38850"/>
                </a:lnTo>
                <a:lnTo>
                  <a:pt x="1109328" y="30701"/>
                </a:lnTo>
                <a:cubicBezTo>
                  <a:pt x="887679" y="-28689"/>
                  <a:pt x="643374" y="-3524"/>
                  <a:pt x="428948" y="120275"/>
                </a:cubicBezTo>
                <a:cubicBezTo>
                  <a:pt x="214521" y="244074"/>
                  <a:pt x="70575" y="443066"/>
                  <a:pt x="11185" y="664715"/>
                </a:cubicBezTo>
                <a:lnTo>
                  <a:pt x="5499" y="690860"/>
                </a:lnTo>
                <a:lnTo>
                  <a:pt x="0" y="694034"/>
                </a:lnTo>
                <a:lnTo>
                  <a:pt x="4497" y="695472"/>
                </a:lnTo>
                <a:lnTo>
                  <a:pt x="3493" y="700085"/>
                </a:lnTo>
                <a:lnTo>
                  <a:pt x="8992" y="696910"/>
                </a:lnTo>
                <a:lnTo>
                  <a:pt x="34477" y="705059"/>
                </a:lnTo>
                <a:cubicBezTo>
                  <a:pt x="117595" y="727331"/>
                  <a:pt x="203900" y="737711"/>
                  <a:pt x="290620" y="735459"/>
                </a:cubicBezTo>
                <a:cubicBezTo>
                  <a:pt x="435154" y="731705"/>
                  <a:pt x="580841" y="692860"/>
                  <a:pt x="714857" y="615486"/>
                </a:cubicBezTo>
                <a:cubicBezTo>
                  <a:pt x="929284" y="491687"/>
                  <a:pt x="1073229" y="292695"/>
                  <a:pt x="1132621" y="71046"/>
                </a:cubicBezTo>
                <a:lnTo>
                  <a:pt x="1138305" y="44901"/>
                </a:lnTo>
                <a:lnTo>
                  <a:pt x="1143805" y="41726"/>
                </a:lnTo>
                <a:lnTo>
                  <a:pt x="1139308" y="40289"/>
                </a:lnTo>
                <a:close/>
                <a:moveTo>
                  <a:pt x="2069415" y="288501"/>
                </a:moveTo>
                <a:cubicBezTo>
                  <a:pt x="2009570" y="223699"/>
                  <a:pt x="1939071" y="166700"/>
                  <a:pt x="1858661" y="120276"/>
                </a:cubicBezTo>
                <a:cubicBezTo>
                  <a:pt x="1644235" y="-3523"/>
                  <a:pt x="1399929" y="-28688"/>
                  <a:pt x="1178281" y="30702"/>
                </a:cubicBezTo>
                <a:lnTo>
                  <a:pt x="1152796" y="38850"/>
                </a:lnTo>
                <a:lnTo>
                  <a:pt x="1147297" y="35676"/>
                </a:lnTo>
                <a:lnTo>
                  <a:pt x="1148300" y="40290"/>
                </a:lnTo>
                <a:lnTo>
                  <a:pt x="1143804" y="41727"/>
                </a:lnTo>
                <a:lnTo>
                  <a:pt x="1149304" y="44901"/>
                </a:lnTo>
                <a:lnTo>
                  <a:pt x="1154988" y="71046"/>
                </a:lnTo>
                <a:cubicBezTo>
                  <a:pt x="1214379" y="292695"/>
                  <a:pt x="1358325" y="491688"/>
                  <a:pt x="1572751" y="615486"/>
                </a:cubicBezTo>
                <a:cubicBezTo>
                  <a:pt x="1706767" y="692860"/>
                  <a:pt x="1852455" y="731705"/>
                  <a:pt x="1996989" y="735460"/>
                </a:cubicBezTo>
                <a:cubicBezTo>
                  <a:pt x="2083709" y="737712"/>
                  <a:pt x="2170013" y="727332"/>
                  <a:pt x="2253131" y="705060"/>
                </a:cubicBezTo>
                <a:lnTo>
                  <a:pt x="2278616" y="696911"/>
                </a:lnTo>
                <a:lnTo>
                  <a:pt x="2284115" y="700086"/>
                </a:lnTo>
                <a:lnTo>
                  <a:pt x="2283112" y="695473"/>
                </a:lnTo>
                <a:lnTo>
                  <a:pt x="2287608" y="694035"/>
                </a:lnTo>
                <a:lnTo>
                  <a:pt x="2282109" y="690860"/>
                </a:lnTo>
                <a:lnTo>
                  <a:pt x="2276424" y="664716"/>
                </a:lnTo>
                <a:cubicBezTo>
                  <a:pt x="2239306" y="526185"/>
                  <a:pt x="2169157" y="396505"/>
                  <a:pt x="2069415" y="288501"/>
                </a:cubicBezTo>
                <a:close/>
              </a:path>
            </a:pathLst>
          </a:cu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tx1"/>
              </a:solidFill>
            </a:endParaRPr>
          </a:p>
        </p:txBody>
      </p:sp>
      <p:sp>
        <p:nvSpPr>
          <p:cNvPr id="19" name="Freeform: Shape 18">
            <a:extLst>
              <a:ext uri="{FF2B5EF4-FFF2-40B4-BE49-F238E27FC236}">
                <a16:creationId xmlns:a16="http://schemas.microsoft.com/office/drawing/2014/main" id="{63CB92D7-8EE8-4690-BD3D-150988D4F6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flipH="1">
            <a:off x="388193" y="3690094"/>
            <a:ext cx="1785983" cy="1799739"/>
          </a:xfrm>
          <a:custGeom>
            <a:avLst/>
            <a:gdLst>
              <a:gd name="connsiteX0" fmla="*/ 440819 w 1785983"/>
              <a:gd name="connsiteY0" fmla="*/ 59 h 1799739"/>
              <a:gd name="connsiteX1" fmla="*/ 845918 w 1785983"/>
              <a:gd name="connsiteY1" fmla="*/ 261596 h 1799739"/>
              <a:gd name="connsiteX2" fmla="*/ 892992 w 1785983"/>
              <a:gd name="connsiteY2" fmla="*/ 360758 h 1799739"/>
              <a:gd name="connsiteX3" fmla="*/ 892992 w 1785983"/>
              <a:gd name="connsiteY3" fmla="*/ 365372 h 1799739"/>
              <a:gd name="connsiteX4" fmla="*/ 940065 w 1785983"/>
              <a:gd name="connsiteY4" fmla="*/ 266212 h 1799739"/>
              <a:gd name="connsiteX5" fmla="*/ 1406106 w 1785983"/>
              <a:gd name="connsiteY5" fmla="*/ 8338 h 1799739"/>
              <a:gd name="connsiteX6" fmla="*/ 1022901 w 1785983"/>
              <a:gd name="connsiteY6" fmla="*/ 1699451 h 1799739"/>
              <a:gd name="connsiteX7" fmla="*/ 892991 w 1785983"/>
              <a:gd name="connsiteY7" fmla="*/ 1799739 h 1799739"/>
              <a:gd name="connsiteX8" fmla="*/ 892991 w 1785983"/>
              <a:gd name="connsiteY8" fmla="*/ 1795123 h 1799739"/>
              <a:gd name="connsiteX9" fmla="*/ 763082 w 1785983"/>
              <a:gd name="connsiteY9" fmla="*/ 1694835 h 1799739"/>
              <a:gd name="connsiteX10" fmla="*/ 379877 w 1785983"/>
              <a:gd name="connsiteY10" fmla="*/ 3722 h 1799739"/>
              <a:gd name="connsiteX11" fmla="*/ 440819 w 1785983"/>
              <a:gd name="connsiteY11" fmla="*/ 59 h 1799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785983" h="1799739">
                <a:moveTo>
                  <a:pt x="440819" y="59"/>
                </a:moveTo>
                <a:cubicBezTo>
                  <a:pt x="584367" y="2557"/>
                  <a:pt x="735105" y="83293"/>
                  <a:pt x="845918" y="261596"/>
                </a:cubicBezTo>
                <a:lnTo>
                  <a:pt x="892992" y="360758"/>
                </a:lnTo>
                <a:lnTo>
                  <a:pt x="892992" y="365372"/>
                </a:lnTo>
                <a:lnTo>
                  <a:pt x="940065" y="266212"/>
                </a:lnTo>
                <a:cubicBezTo>
                  <a:pt x="1066709" y="62437"/>
                  <a:pt x="1245499" y="-13903"/>
                  <a:pt x="1406106" y="8338"/>
                </a:cubicBezTo>
                <a:cubicBezTo>
                  <a:pt x="1827702" y="66720"/>
                  <a:pt x="2124001" y="804388"/>
                  <a:pt x="1022901" y="1699451"/>
                </a:cubicBezTo>
                <a:lnTo>
                  <a:pt x="892991" y="1799739"/>
                </a:lnTo>
                <a:lnTo>
                  <a:pt x="892991" y="1795123"/>
                </a:lnTo>
                <a:lnTo>
                  <a:pt x="763082" y="1694835"/>
                </a:lnTo>
                <a:cubicBezTo>
                  <a:pt x="-338018" y="799772"/>
                  <a:pt x="-41719" y="62104"/>
                  <a:pt x="379877" y="3722"/>
                </a:cubicBezTo>
                <a:cubicBezTo>
                  <a:pt x="399953" y="942"/>
                  <a:pt x="420313" y="-298"/>
                  <a:pt x="440819" y="59"/>
                </a:cubicBezTo>
                <a:close/>
              </a:path>
            </a:pathLst>
          </a:custGeom>
          <a:solidFill>
            <a:schemeClr val="accent1">
              <a:alpha val="6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1" name="Group 20">
            <a:extLst>
              <a:ext uri="{FF2B5EF4-FFF2-40B4-BE49-F238E27FC236}">
                <a16:creationId xmlns:a16="http://schemas.microsoft.com/office/drawing/2014/main" id="{2E62ACCB-9A97-41C7-8114-309BF7098A4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3500000" flipH="1" flipV="1">
            <a:off x="854399" y="71786"/>
            <a:ext cx="2287608" cy="3673900"/>
            <a:chOff x="-6080955" y="3437416"/>
            <a:chExt cx="2287608" cy="3673900"/>
          </a:xfrm>
        </p:grpSpPr>
        <p:cxnSp>
          <p:nvCxnSpPr>
            <p:cNvPr id="22" name="Straight Connector 21">
              <a:extLst>
                <a:ext uri="{FF2B5EF4-FFF2-40B4-BE49-F238E27FC236}">
                  <a16:creationId xmlns:a16="http://schemas.microsoft.com/office/drawing/2014/main" id="{06FE4860-594E-416D-AD19-BD17BF1076C6}"/>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937151" y="4754133"/>
              <a:ext cx="0" cy="235718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Freeform: Shape 22">
              <a:extLst>
                <a:ext uri="{FF2B5EF4-FFF2-40B4-BE49-F238E27FC236}">
                  <a16:creationId xmlns:a16="http://schemas.microsoft.com/office/drawing/2014/main" id="{EB450267-91DE-47A0-B5A9-1082E8E6DA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flipH="1">
              <a:off x="-5226554" y="3437416"/>
              <a:ext cx="571820" cy="1316717"/>
            </a:xfrm>
            <a:custGeom>
              <a:avLst/>
              <a:gdLst>
                <a:gd name="connsiteX0" fmla="*/ 282417 w 571820"/>
                <a:gd name="connsiteY0" fmla="*/ 1316717 h 1316717"/>
                <a:gd name="connsiteX1" fmla="*/ 285910 w 571820"/>
                <a:gd name="connsiteY1" fmla="*/ 1313542 h 1316717"/>
                <a:gd name="connsiteX2" fmla="*/ 289403 w 571820"/>
                <a:gd name="connsiteY2" fmla="*/ 1316717 h 1316717"/>
                <a:gd name="connsiteX3" fmla="*/ 289403 w 571820"/>
                <a:gd name="connsiteY3" fmla="*/ 1310368 h 1316717"/>
                <a:gd name="connsiteX4" fmla="*/ 309203 w 571820"/>
                <a:gd name="connsiteY4" fmla="*/ 1292372 h 1316717"/>
                <a:gd name="connsiteX5" fmla="*/ 571820 w 571820"/>
                <a:gd name="connsiteY5" fmla="*/ 658358 h 1316717"/>
                <a:gd name="connsiteX6" fmla="*/ 309203 w 571820"/>
                <a:gd name="connsiteY6" fmla="*/ 24345 h 1316717"/>
                <a:gd name="connsiteX7" fmla="*/ 289403 w 571820"/>
                <a:gd name="connsiteY7" fmla="*/ 6349 h 1316717"/>
                <a:gd name="connsiteX8" fmla="*/ 289403 w 571820"/>
                <a:gd name="connsiteY8" fmla="*/ 0 h 1316717"/>
                <a:gd name="connsiteX9" fmla="*/ 285910 w 571820"/>
                <a:gd name="connsiteY9" fmla="*/ 3175 h 1316717"/>
                <a:gd name="connsiteX10" fmla="*/ 282417 w 571820"/>
                <a:gd name="connsiteY10" fmla="*/ 0 h 1316717"/>
                <a:gd name="connsiteX11" fmla="*/ 282417 w 571820"/>
                <a:gd name="connsiteY11" fmla="*/ 6350 h 1316717"/>
                <a:gd name="connsiteX12" fmla="*/ 262617 w 571820"/>
                <a:gd name="connsiteY12" fmla="*/ 24345 h 1316717"/>
                <a:gd name="connsiteX13" fmla="*/ 0 w 571820"/>
                <a:gd name="connsiteY13" fmla="*/ 658359 h 1316717"/>
                <a:gd name="connsiteX14" fmla="*/ 262617 w 571820"/>
                <a:gd name="connsiteY14" fmla="*/ 1292372 h 1316717"/>
                <a:gd name="connsiteX15" fmla="*/ 282417 w 571820"/>
                <a:gd name="connsiteY15" fmla="*/ 1310368 h 1316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71820" h="1316717">
                  <a:moveTo>
                    <a:pt x="282417" y="1316717"/>
                  </a:moveTo>
                  <a:lnTo>
                    <a:pt x="285910" y="1313542"/>
                  </a:lnTo>
                  <a:lnTo>
                    <a:pt x="289403" y="1316717"/>
                  </a:lnTo>
                  <a:lnTo>
                    <a:pt x="289403" y="1310368"/>
                  </a:lnTo>
                  <a:lnTo>
                    <a:pt x="309203" y="1292372"/>
                  </a:lnTo>
                  <a:cubicBezTo>
                    <a:pt x="471461" y="1130114"/>
                    <a:pt x="571820" y="905956"/>
                    <a:pt x="571820" y="658358"/>
                  </a:cubicBezTo>
                  <a:cubicBezTo>
                    <a:pt x="571820" y="410761"/>
                    <a:pt x="471461" y="186603"/>
                    <a:pt x="309203" y="24345"/>
                  </a:cubicBezTo>
                  <a:lnTo>
                    <a:pt x="289403" y="6349"/>
                  </a:lnTo>
                  <a:lnTo>
                    <a:pt x="289403" y="0"/>
                  </a:lnTo>
                  <a:lnTo>
                    <a:pt x="285910" y="3175"/>
                  </a:lnTo>
                  <a:lnTo>
                    <a:pt x="282417" y="0"/>
                  </a:lnTo>
                  <a:lnTo>
                    <a:pt x="282417" y="6350"/>
                  </a:lnTo>
                  <a:lnTo>
                    <a:pt x="262617" y="24345"/>
                  </a:lnTo>
                  <a:cubicBezTo>
                    <a:pt x="100359" y="186604"/>
                    <a:pt x="0" y="410761"/>
                    <a:pt x="0" y="658359"/>
                  </a:cubicBezTo>
                  <a:cubicBezTo>
                    <a:pt x="0" y="905956"/>
                    <a:pt x="100359" y="1130114"/>
                    <a:pt x="262617" y="1292372"/>
                  </a:cubicBezTo>
                  <a:lnTo>
                    <a:pt x="282417" y="1310368"/>
                  </a:ln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4" name="Freeform: Shape 23">
              <a:extLst>
                <a:ext uri="{FF2B5EF4-FFF2-40B4-BE49-F238E27FC236}">
                  <a16:creationId xmlns:a16="http://schemas.microsoft.com/office/drawing/2014/main" id="{9D7C85C0-B91A-414B-AFA9-1A7E2AB0EC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0955" y="4476018"/>
              <a:ext cx="1143804" cy="735761"/>
            </a:xfrm>
            <a:custGeom>
              <a:avLst/>
              <a:gdLst>
                <a:gd name="connsiteX0" fmla="*/ 290619 w 1143804"/>
                <a:gd name="connsiteY0" fmla="*/ 302 h 735761"/>
                <a:gd name="connsiteX1" fmla="*/ 714857 w 1143804"/>
                <a:gd name="connsiteY1" fmla="*/ 120275 h 735761"/>
                <a:gd name="connsiteX2" fmla="*/ 1132620 w 1143804"/>
                <a:gd name="connsiteY2" fmla="*/ 664715 h 735761"/>
                <a:gd name="connsiteX3" fmla="*/ 1138304 w 1143804"/>
                <a:gd name="connsiteY3" fmla="*/ 690860 h 735761"/>
                <a:gd name="connsiteX4" fmla="*/ 1143804 w 1143804"/>
                <a:gd name="connsiteY4" fmla="*/ 694035 h 735761"/>
                <a:gd name="connsiteX5" fmla="*/ 1139308 w 1143804"/>
                <a:gd name="connsiteY5" fmla="*/ 695472 h 735761"/>
                <a:gd name="connsiteX6" fmla="*/ 1140311 w 1143804"/>
                <a:gd name="connsiteY6" fmla="*/ 700085 h 735761"/>
                <a:gd name="connsiteX7" fmla="*/ 1134812 w 1143804"/>
                <a:gd name="connsiteY7" fmla="*/ 696911 h 735761"/>
                <a:gd name="connsiteX8" fmla="*/ 1109327 w 1143804"/>
                <a:gd name="connsiteY8" fmla="*/ 705060 h 735761"/>
                <a:gd name="connsiteX9" fmla="*/ 428947 w 1143804"/>
                <a:gd name="connsiteY9" fmla="*/ 615486 h 735761"/>
                <a:gd name="connsiteX10" fmla="*/ 11184 w 1143804"/>
                <a:gd name="connsiteY10" fmla="*/ 71046 h 735761"/>
                <a:gd name="connsiteX11" fmla="*/ 5499 w 1143804"/>
                <a:gd name="connsiteY11" fmla="*/ 44901 h 735761"/>
                <a:gd name="connsiteX12" fmla="*/ 0 w 1143804"/>
                <a:gd name="connsiteY12" fmla="*/ 41727 h 735761"/>
                <a:gd name="connsiteX13" fmla="*/ 4496 w 1143804"/>
                <a:gd name="connsiteY13" fmla="*/ 40289 h 735761"/>
                <a:gd name="connsiteX14" fmla="*/ 3493 w 1143804"/>
                <a:gd name="connsiteY14" fmla="*/ 35676 h 735761"/>
                <a:gd name="connsiteX15" fmla="*/ 8992 w 1143804"/>
                <a:gd name="connsiteY15" fmla="*/ 38851 h 735761"/>
                <a:gd name="connsiteX16" fmla="*/ 34477 w 1143804"/>
                <a:gd name="connsiteY16" fmla="*/ 30702 h 735761"/>
                <a:gd name="connsiteX17" fmla="*/ 290619 w 1143804"/>
                <a:gd name="connsiteY17" fmla="*/ 302 h 735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43804" h="735761">
                  <a:moveTo>
                    <a:pt x="290619" y="302"/>
                  </a:moveTo>
                  <a:cubicBezTo>
                    <a:pt x="435153" y="4056"/>
                    <a:pt x="580841" y="42901"/>
                    <a:pt x="714857" y="120275"/>
                  </a:cubicBezTo>
                  <a:cubicBezTo>
                    <a:pt x="929283" y="244074"/>
                    <a:pt x="1073229" y="443066"/>
                    <a:pt x="1132620" y="664715"/>
                  </a:cubicBezTo>
                  <a:lnTo>
                    <a:pt x="1138304" y="690860"/>
                  </a:lnTo>
                  <a:lnTo>
                    <a:pt x="1143804" y="694035"/>
                  </a:lnTo>
                  <a:lnTo>
                    <a:pt x="1139308" y="695472"/>
                  </a:lnTo>
                  <a:lnTo>
                    <a:pt x="1140311" y="700085"/>
                  </a:lnTo>
                  <a:lnTo>
                    <a:pt x="1134812" y="696911"/>
                  </a:lnTo>
                  <a:lnTo>
                    <a:pt x="1109327" y="705060"/>
                  </a:lnTo>
                  <a:cubicBezTo>
                    <a:pt x="887679" y="764450"/>
                    <a:pt x="643373" y="739285"/>
                    <a:pt x="428947" y="615486"/>
                  </a:cubicBezTo>
                  <a:cubicBezTo>
                    <a:pt x="214521" y="491687"/>
                    <a:pt x="70574" y="292695"/>
                    <a:pt x="11184" y="71046"/>
                  </a:cubicBezTo>
                  <a:lnTo>
                    <a:pt x="5499" y="44901"/>
                  </a:lnTo>
                  <a:lnTo>
                    <a:pt x="0" y="41727"/>
                  </a:lnTo>
                  <a:lnTo>
                    <a:pt x="4496" y="40289"/>
                  </a:lnTo>
                  <a:lnTo>
                    <a:pt x="3493" y="35676"/>
                  </a:lnTo>
                  <a:lnTo>
                    <a:pt x="8992" y="38851"/>
                  </a:lnTo>
                  <a:lnTo>
                    <a:pt x="34477" y="30702"/>
                  </a:lnTo>
                  <a:cubicBezTo>
                    <a:pt x="117595" y="8430"/>
                    <a:pt x="203899" y="-1950"/>
                    <a:pt x="290619" y="302"/>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5" name="Freeform: Shape 24">
              <a:extLst>
                <a:ext uri="{FF2B5EF4-FFF2-40B4-BE49-F238E27FC236}">
                  <a16:creationId xmlns:a16="http://schemas.microsoft.com/office/drawing/2014/main" id="{43DAB4A9-0A6B-483A-94B9-9269F0A7AB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4937151" y="4476018"/>
              <a:ext cx="1143804" cy="735761"/>
            </a:xfrm>
            <a:custGeom>
              <a:avLst/>
              <a:gdLst>
                <a:gd name="connsiteX0" fmla="*/ 290619 w 1143804"/>
                <a:gd name="connsiteY0" fmla="*/ 302 h 735761"/>
                <a:gd name="connsiteX1" fmla="*/ 714857 w 1143804"/>
                <a:gd name="connsiteY1" fmla="*/ 120275 h 735761"/>
                <a:gd name="connsiteX2" fmla="*/ 1132620 w 1143804"/>
                <a:gd name="connsiteY2" fmla="*/ 664715 h 735761"/>
                <a:gd name="connsiteX3" fmla="*/ 1138304 w 1143804"/>
                <a:gd name="connsiteY3" fmla="*/ 690860 h 735761"/>
                <a:gd name="connsiteX4" fmla="*/ 1143804 w 1143804"/>
                <a:gd name="connsiteY4" fmla="*/ 694035 h 735761"/>
                <a:gd name="connsiteX5" fmla="*/ 1139308 w 1143804"/>
                <a:gd name="connsiteY5" fmla="*/ 695472 h 735761"/>
                <a:gd name="connsiteX6" fmla="*/ 1140311 w 1143804"/>
                <a:gd name="connsiteY6" fmla="*/ 700085 h 735761"/>
                <a:gd name="connsiteX7" fmla="*/ 1134812 w 1143804"/>
                <a:gd name="connsiteY7" fmla="*/ 696911 h 735761"/>
                <a:gd name="connsiteX8" fmla="*/ 1109327 w 1143804"/>
                <a:gd name="connsiteY8" fmla="*/ 705060 h 735761"/>
                <a:gd name="connsiteX9" fmla="*/ 428947 w 1143804"/>
                <a:gd name="connsiteY9" fmla="*/ 615486 h 735761"/>
                <a:gd name="connsiteX10" fmla="*/ 11184 w 1143804"/>
                <a:gd name="connsiteY10" fmla="*/ 71046 h 735761"/>
                <a:gd name="connsiteX11" fmla="*/ 5499 w 1143804"/>
                <a:gd name="connsiteY11" fmla="*/ 44901 h 735761"/>
                <a:gd name="connsiteX12" fmla="*/ 0 w 1143804"/>
                <a:gd name="connsiteY12" fmla="*/ 41727 h 735761"/>
                <a:gd name="connsiteX13" fmla="*/ 4496 w 1143804"/>
                <a:gd name="connsiteY13" fmla="*/ 40289 h 735761"/>
                <a:gd name="connsiteX14" fmla="*/ 3493 w 1143804"/>
                <a:gd name="connsiteY14" fmla="*/ 35676 h 735761"/>
                <a:gd name="connsiteX15" fmla="*/ 8992 w 1143804"/>
                <a:gd name="connsiteY15" fmla="*/ 38851 h 735761"/>
                <a:gd name="connsiteX16" fmla="*/ 34477 w 1143804"/>
                <a:gd name="connsiteY16" fmla="*/ 30702 h 735761"/>
                <a:gd name="connsiteX17" fmla="*/ 290619 w 1143804"/>
                <a:gd name="connsiteY17" fmla="*/ 302 h 735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43804" h="735761">
                  <a:moveTo>
                    <a:pt x="290619" y="302"/>
                  </a:moveTo>
                  <a:cubicBezTo>
                    <a:pt x="435153" y="4056"/>
                    <a:pt x="580841" y="42901"/>
                    <a:pt x="714857" y="120275"/>
                  </a:cubicBezTo>
                  <a:cubicBezTo>
                    <a:pt x="929283" y="244074"/>
                    <a:pt x="1073229" y="443066"/>
                    <a:pt x="1132620" y="664715"/>
                  </a:cubicBezTo>
                  <a:lnTo>
                    <a:pt x="1138304" y="690860"/>
                  </a:lnTo>
                  <a:lnTo>
                    <a:pt x="1143804" y="694035"/>
                  </a:lnTo>
                  <a:lnTo>
                    <a:pt x="1139308" y="695472"/>
                  </a:lnTo>
                  <a:lnTo>
                    <a:pt x="1140311" y="700085"/>
                  </a:lnTo>
                  <a:lnTo>
                    <a:pt x="1134812" y="696911"/>
                  </a:lnTo>
                  <a:lnTo>
                    <a:pt x="1109327" y="705060"/>
                  </a:lnTo>
                  <a:cubicBezTo>
                    <a:pt x="887679" y="764450"/>
                    <a:pt x="643373" y="739285"/>
                    <a:pt x="428947" y="615486"/>
                  </a:cubicBezTo>
                  <a:cubicBezTo>
                    <a:pt x="214521" y="491687"/>
                    <a:pt x="70574" y="292695"/>
                    <a:pt x="11184" y="71046"/>
                  </a:cubicBezTo>
                  <a:lnTo>
                    <a:pt x="5499" y="44901"/>
                  </a:lnTo>
                  <a:lnTo>
                    <a:pt x="0" y="41727"/>
                  </a:lnTo>
                  <a:lnTo>
                    <a:pt x="4496" y="40289"/>
                  </a:lnTo>
                  <a:lnTo>
                    <a:pt x="3493" y="35676"/>
                  </a:lnTo>
                  <a:lnTo>
                    <a:pt x="8992" y="38851"/>
                  </a:lnTo>
                  <a:lnTo>
                    <a:pt x="34477" y="30702"/>
                  </a:lnTo>
                  <a:cubicBezTo>
                    <a:pt x="117595" y="8430"/>
                    <a:pt x="203899" y="-1950"/>
                    <a:pt x="290619" y="302"/>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6" name="Freeform: Shape 25">
              <a:extLst>
                <a:ext uri="{FF2B5EF4-FFF2-40B4-BE49-F238E27FC236}">
                  <a16:creationId xmlns:a16="http://schemas.microsoft.com/office/drawing/2014/main" id="{1A3FE842-311A-4ED0-8FB6-C27629659C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0955" y="5190567"/>
              <a:ext cx="1143804" cy="735761"/>
            </a:xfrm>
            <a:custGeom>
              <a:avLst/>
              <a:gdLst>
                <a:gd name="connsiteX0" fmla="*/ 290619 w 1143804"/>
                <a:gd name="connsiteY0" fmla="*/ 302 h 735761"/>
                <a:gd name="connsiteX1" fmla="*/ 714857 w 1143804"/>
                <a:gd name="connsiteY1" fmla="*/ 120275 h 735761"/>
                <a:gd name="connsiteX2" fmla="*/ 1132620 w 1143804"/>
                <a:gd name="connsiteY2" fmla="*/ 664715 h 735761"/>
                <a:gd name="connsiteX3" fmla="*/ 1138304 w 1143804"/>
                <a:gd name="connsiteY3" fmla="*/ 690860 h 735761"/>
                <a:gd name="connsiteX4" fmla="*/ 1143804 w 1143804"/>
                <a:gd name="connsiteY4" fmla="*/ 694035 h 735761"/>
                <a:gd name="connsiteX5" fmla="*/ 1139308 w 1143804"/>
                <a:gd name="connsiteY5" fmla="*/ 695472 h 735761"/>
                <a:gd name="connsiteX6" fmla="*/ 1140311 w 1143804"/>
                <a:gd name="connsiteY6" fmla="*/ 700085 h 735761"/>
                <a:gd name="connsiteX7" fmla="*/ 1134812 w 1143804"/>
                <a:gd name="connsiteY7" fmla="*/ 696911 h 735761"/>
                <a:gd name="connsiteX8" fmla="*/ 1109327 w 1143804"/>
                <a:gd name="connsiteY8" fmla="*/ 705060 h 735761"/>
                <a:gd name="connsiteX9" fmla="*/ 428947 w 1143804"/>
                <a:gd name="connsiteY9" fmla="*/ 615486 h 735761"/>
                <a:gd name="connsiteX10" fmla="*/ 11184 w 1143804"/>
                <a:gd name="connsiteY10" fmla="*/ 71046 h 735761"/>
                <a:gd name="connsiteX11" fmla="*/ 5499 w 1143804"/>
                <a:gd name="connsiteY11" fmla="*/ 44901 h 735761"/>
                <a:gd name="connsiteX12" fmla="*/ 0 w 1143804"/>
                <a:gd name="connsiteY12" fmla="*/ 41727 h 735761"/>
                <a:gd name="connsiteX13" fmla="*/ 4496 w 1143804"/>
                <a:gd name="connsiteY13" fmla="*/ 40289 h 735761"/>
                <a:gd name="connsiteX14" fmla="*/ 3493 w 1143804"/>
                <a:gd name="connsiteY14" fmla="*/ 35676 h 735761"/>
                <a:gd name="connsiteX15" fmla="*/ 8992 w 1143804"/>
                <a:gd name="connsiteY15" fmla="*/ 38851 h 735761"/>
                <a:gd name="connsiteX16" fmla="*/ 34477 w 1143804"/>
                <a:gd name="connsiteY16" fmla="*/ 30702 h 735761"/>
                <a:gd name="connsiteX17" fmla="*/ 290619 w 1143804"/>
                <a:gd name="connsiteY17" fmla="*/ 302 h 735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43804" h="735761">
                  <a:moveTo>
                    <a:pt x="290619" y="302"/>
                  </a:moveTo>
                  <a:cubicBezTo>
                    <a:pt x="435153" y="4056"/>
                    <a:pt x="580841" y="42901"/>
                    <a:pt x="714857" y="120275"/>
                  </a:cubicBezTo>
                  <a:cubicBezTo>
                    <a:pt x="929283" y="244074"/>
                    <a:pt x="1073229" y="443066"/>
                    <a:pt x="1132620" y="664715"/>
                  </a:cubicBezTo>
                  <a:lnTo>
                    <a:pt x="1138304" y="690860"/>
                  </a:lnTo>
                  <a:lnTo>
                    <a:pt x="1143804" y="694035"/>
                  </a:lnTo>
                  <a:lnTo>
                    <a:pt x="1139308" y="695472"/>
                  </a:lnTo>
                  <a:lnTo>
                    <a:pt x="1140311" y="700085"/>
                  </a:lnTo>
                  <a:lnTo>
                    <a:pt x="1134812" y="696911"/>
                  </a:lnTo>
                  <a:lnTo>
                    <a:pt x="1109327" y="705060"/>
                  </a:lnTo>
                  <a:cubicBezTo>
                    <a:pt x="887679" y="764450"/>
                    <a:pt x="643373" y="739285"/>
                    <a:pt x="428947" y="615486"/>
                  </a:cubicBezTo>
                  <a:cubicBezTo>
                    <a:pt x="214521" y="491687"/>
                    <a:pt x="70574" y="292695"/>
                    <a:pt x="11184" y="71046"/>
                  </a:cubicBezTo>
                  <a:lnTo>
                    <a:pt x="5499" y="44901"/>
                  </a:lnTo>
                  <a:lnTo>
                    <a:pt x="0" y="41727"/>
                  </a:lnTo>
                  <a:lnTo>
                    <a:pt x="4496" y="40289"/>
                  </a:lnTo>
                  <a:lnTo>
                    <a:pt x="3493" y="35676"/>
                  </a:lnTo>
                  <a:lnTo>
                    <a:pt x="8992" y="38851"/>
                  </a:lnTo>
                  <a:lnTo>
                    <a:pt x="34477" y="30702"/>
                  </a:lnTo>
                  <a:cubicBezTo>
                    <a:pt x="117595" y="8430"/>
                    <a:pt x="203899" y="-1950"/>
                    <a:pt x="290619" y="302"/>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7" name="Freeform: Shape 26">
              <a:extLst>
                <a:ext uri="{FF2B5EF4-FFF2-40B4-BE49-F238E27FC236}">
                  <a16:creationId xmlns:a16="http://schemas.microsoft.com/office/drawing/2014/main" id="{2A4F8234-51D5-4E6B-8BC0-189BDE6A45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4937151" y="5190567"/>
              <a:ext cx="1143804" cy="735761"/>
            </a:xfrm>
            <a:custGeom>
              <a:avLst/>
              <a:gdLst>
                <a:gd name="connsiteX0" fmla="*/ 290619 w 1143804"/>
                <a:gd name="connsiteY0" fmla="*/ 302 h 735761"/>
                <a:gd name="connsiteX1" fmla="*/ 714857 w 1143804"/>
                <a:gd name="connsiteY1" fmla="*/ 120275 h 735761"/>
                <a:gd name="connsiteX2" fmla="*/ 1132620 w 1143804"/>
                <a:gd name="connsiteY2" fmla="*/ 664715 h 735761"/>
                <a:gd name="connsiteX3" fmla="*/ 1138304 w 1143804"/>
                <a:gd name="connsiteY3" fmla="*/ 690860 h 735761"/>
                <a:gd name="connsiteX4" fmla="*/ 1143804 w 1143804"/>
                <a:gd name="connsiteY4" fmla="*/ 694035 h 735761"/>
                <a:gd name="connsiteX5" fmla="*/ 1139308 w 1143804"/>
                <a:gd name="connsiteY5" fmla="*/ 695472 h 735761"/>
                <a:gd name="connsiteX6" fmla="*/ 1140311 w 1143804"/>
                <a:gd name="connsiteY6" fmla="*/ 700085 h 735761"/>
                <a:gd name="connsiteX7" fmla="*/ 1134812 w 1143804"/>
                <a:gd name="connsiteY7" fmla="*/ 696911 h 735761"/>
                <a:gd name="connsiteX8" fmla="*/ 1109327 w 1143804"/>
                <a:gd name="connsiteY8" fmla="*/ 705060 h 735761"/>
                <a:gd name="connsiteX9" fmla="*/ 428947 w 1143804"/>
                <a:gd name="connsiteY9" fmla="*/ 615486 h 735761"/>
                <a:gd name="connsiteX10" fmla="*/ 11184 w 1143804"/>
                <a:gd name="connsiteY10" fmla="*/ 71046 h 735761"/>
                <a:gd name="connsiteX11" fmla="*/ 5499 w 1143804"/>
                <a:gd name="connsiteY11" fmla="*/ 44901 h 735761"/>
                <a:gd name="connsiteX12" fmla="*/ 0 w 1143804"/>
                <a:gd name="connsiteY12" fmla="*/ 41727 h 735761"/>
                <a:gd name="connsiteX13" fmla="*/ 4496 w 1143804"/>
                <a:gd name="connsiteY13" fmla="*/ 40289 h 735761"/>
                <a:gd name="connsiteX14" fmla="*/ 3493 w 1143804"/>
                <a:gd name="connsiteY14" fmla="*/ 35676 h 735761"/>
                <a:gd name="connsiteX15" fmla="*/ 8992 w 1143804"/>
                <a:gd name="connsiteY15" fmla="*/ 38851 h 735761"/>
                <a:gd name="connsiteX16" fmla="*/ 34477 w 1143804"/>
                <a:gd name="connsiteY16" fmla="*/ 30702 h 735761"/>
                <a:gd name="connsiteX17" fmla="*/ 290619 w 1143804"/>
                <a:gd name="connsiteY17" fmla="*/ 302 h 735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43804" h="735761">
                  <a:moveTo>
                    <a:pt x="290619" y="302"/>
                  </a:moveTo>
                  <a:cubicBezTo>
                    <a:pt x="435153" y="4056"/>
                    <a:pt x="580841" y="42901"/>
                    <a:pt x="714857" y="120275"/>
                  </a:cubicBezTo>
                  <a:cubicBezTo>
                    <a:pt x="929283" y="244074"/>
                    <a:pt x="1073229" y="443066"/>
                    <a:pt x="1132620" y="664715"/>
                  </a:cubicBezTo>
                  <a:lnTo>
                    <a:pt x="1138304" y="690860"/>
                  </a:lnTo>
                  <a:lnTo>
                    <a:pt x="1143804" y="694035"/>
                  </a:lnTo>
                  <a:lnTo>
                    <a:pt x="1139308" y="695472"/>
                  </a:lnTo>
                  <a:lnTo>
                    <a:pt x="1140311" y="700085"/>
                  </a:lnTo>
                  <a:lnTo>
                    <a:pt x="1134812" y="696911"/>
                  </a:lnTo>
                  <a:lnTo>
                    <a:pt x="1109327" y="705060"/>
                  </a:lnTo>
                  <a:cubicBezTo>
                    <a:pt x="887679" y="764450"/>
                    <a:pt x="643373" y="739285"/>
                    <a:pt x="428947" y="615486"/>
                  </a:cubicBezTo>
                  <a:cubicBezTo>
                    <a:pt x="214521" y="491687"/>
                    <a:pt x="70574" y="292695"/>
                    <a:pt x="11184" y="71046"/>
                  </a:cubicBezTo>
                  <a:lnTo>
                    <a:pt x="5499" y="44901"/>
                  </a:lnTo>
                  <a:lnTo>
                    <a:pt x="0" y="41727"/>
                  </a:lnTo>
                  <a:lnTo>
                    <a:pt x="4496" y="40289"/>
                  </a:lnTo>
                  <a:lnTo>
                    <a:pt x="3493" y="35676"/>
                  </a:lnTo>
                  <a:lnTo>
                    <a:pt x="8992" y="38851"/>
                  </a:lnTo>
                  <a:lnTo>
                    <a:pt x="34477" y="30702"/>
                  </a:lnTo>
                  <a:cubicBezTo>
                    <a:pt x="117595" y="8430"/>
                    <a:pt x="203899" y="-1950"/>
                    <a:pt x="290619" y="302"/>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8" name="Freeform: Shape 27">
              <a:extLst>
                <a:ext uri="{FF2B5EF4-FFF2-40B4-BE49-F238E27FC236}">
                  <a16:creationId xmlns:a16="http://schemas.microsoft.com/office/drawing/2014/main" id="{3B86BBEB-EBEC-46C1-AF41-ACD34FE8BD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0955" y="5934581"/>
              <a:ext cx="1143804" cy="735761"/>
            </a:xfrm>
            <a:custGeom>
              <a:avLst/>
              <a:gdLst>
                <a:gd name="connsiteX0" fmla="*/ 290619 w 1143804"/>
                <a:gd name="connsiteY0" fmla="*/ 302 h 735761"/>
                <a:gd name="connsiteX1" fmla="*/ 714857 w 1143804"/>
                <a:gd name="connsiteY1" fmla="*/ 120275 h 735761"/>
                <a:gd name="connsiteX2" fmla="*/ 1132620 w 1143804"/>
                <a:gd name="connsiteY2" fmla="*/ 664715 h 735761"/>
                <a:gd name="connsiteX3" fmla="*/ 1138304 w 1143804"/>
                <a:gd name="connsiteY3" fmla="*/ 690860 h 735761"/>
                <a:gd name="connsiteX4" fmla="*/ 1143804 w 1143804"/>
                <a:gd name="connsiteY4" fmla="*/ 694035 h 735761"/>
                <a:gd name="connsiteX5" fmla="*/ 1139308 w 1143804"/>
                <a:gd name="connsiteY5" fmla="*/ 695472 h 735761"/>
                <a:gd name="connsiteX6" fmla="*/ 1140311 w 1143804"/>
                <a:gd name="connsiteY6" fmla="*/ 700085 h 735761"/>
                <a:gd name="connsiteX7" fmla="*/ 1134812 w 1143804"/>
                <a:gd name="connsiteY7" fmla="*/ 696911 h 735761"/>
                <a:gd name="connsiteX8" fmla="*/ 1109327 w 1143804"/>
                <a:gd name="connsiteY8" fmla="*/ 705060 h 735761"/>
                <a:gd name="connsiteX9" fmla="*/ 428947 w 1143804"/>
                <a:gd name="connsiteY9" fmla="*/ 615486 h 735761"/>
                <a:gd name="connsiteX10" fmla="*/ 11184 w 1143804"/>
                <a:gd name="connsiteY10" fmla="*/ 71046 h 735761"/>
                <a:gd name="connsiteX11" fmla="*/ 5499 w 1143804"/>
                <a:gd name="connsiteY11" fmla="*/ 44901 h 735761"/>
                <a:gd name="connsiteX12" fmla="*/ 0 w 1143804"/>
                <a:gd name="connsiteY12" fmla="*/ 41727 h 735761"/>
                <a:gd name="connsiteX13" fmla="*/ 4496 w 1143804"/>
                <a:gd name="connsiteY13" fmla="*/ 40289 h 735761"/>
                <a:gd name="connsiteX14" fmla="*/ 3493 w 1143804"/>
                <a:gd name="connsiteY14" fmla="*/ 35676 h 735761"/>
                <a:gd name="connsiteX15" fmla="*/ 8992 w 1143804"/>
                <a:gd name="connsiteY15" fmla="*/ 38851 h 735761"/>
                <a:gd name="connsiteX16" fmla="*/ 34477 w 1143804"/>
                <a:gd name="connsiteY16" fmla="*/ 30702 h 735761"/>
                <a:gd name="connsiteX17" fmla="*/ 290619 w 1143804"/>
                <a:gd name="connsiteY17" fmla="*/ 302 h 735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43804" h="735761">
                  <a:moveTo>
                    <a:pt x="290619" y="302"/>
                  </a:moveTo>
                  <a:cubicBezTo>
                    <a:pt x="435153" y="4056"/>
                    <a:pt x="580841" y="42901"/>
                    <a:pt x="714857" y="120275"/>
                  </a:cubicBezTo>
                  <a:cubicBezTo>
                    <a:pt x="929283" y="244074"/>
                    <a:pt x="1073229" y="443066"/>
                    <a:pt x="1132620" y="664715"/>
                  </a:cubicBezTo>
                  <a:lnTo>
                    <a:pt x="1138304" y="690860"/>
                  </a:lnTo>
                  <a:lnTo>
                    <a:pt x="1143804" y="694035"/>
                  </a:lnTo>
                  <a:lnTo>
                    <a:pt x="1139308" y="695472"/>
                  </a:lnTo>
                  <a:lnTo>
                    <a:pt x="1140311" y="700085"/>
                  </a:lnTo>
                  <a:lnTo>
                    <a:pt x="1134812" y="696911"/>
                  </a:lnTo>
                  <a:lnTo>
                    <a:pt x="1109327" y="705060"/>
                  </a:lnTo>
                  <a:cubicBezTo>
                    <a:pt x="887679" y="764450"/>
                    <a:pt x="643373" y="739285"/>
                    <a:pt x="428947" y="615486"/>
                  </a:cubicBezTo>
                  <a:cubicBezTo>
                    <a:pt x="214521" y="491687"/>
                    <a:pt x="70574" y="292695"/>
                    <a:pt x="11184" y="71046"/>
                  </a:cubicBezTo>
                  <a:lnTo>
                    <a:pt x="5499" y="44901"/>
                  </a:lnTo>
                  <a:lnTo>
                    <a:pt x="0" y="41727"/>
                  </a:lnTo>
                  <a:lnTo>
                    <a:pt x="4496" y="40289"/>
                  </a:lnTo>
                  <a:lnTo>
                    <a:pt x="3493" y="35676"/>
                  </a:lnTo>
                  <a:lnTo>
                    <a:pt x="8992" y="38851"/>
                  </a:lnTo>
                  <a:lnTo>
                    <a:pt x="34477" y="30702"/>
                  </a:lnTo>
                  <a:cubicBezTo>
                    <a:pt x="117595" y="8430"/>
                    <a:pt x="203899" y="-1950"/>
                    <a:pt x="290619" y="302"/>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9" name="Freeform: Shape 28">
              <a:extLst>
                <a:ext uri="{FF2B5EF4-FFF2-40B4-BE49-F238E27FC236}">
                  <a16:creationId xmlns:a16="http://schemas.microsoft.com/office/drawing/2014/main" id="{2CE92474-D2FD-424D-BCFF-EF383386FB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4937151" y="5934581"/>
              <a:ext cx="1143804" cy="735761"/>
            </a:xfrm>
            <a:custGeom>
              <a:avLst/>
              <a:gdLst>
                <a:gd name="connsiteX0" fmla="*/ 290619 w 1143804"/>
                <a:gd name="connsiteY0" fmla="*/ 302 h 735761"/>
                <a:gd name="connsiteX1" fmla="*/ 714857 w 1143804"/>
                <a:gd name="connsiteY1" fmla="*/ 120275 h 735761"/>
                <a:gd name="connsiteX2" fmla="*/ 1132620 w 1143804"/>
                <a:gd name="connsiteY2" fmla="*/ 664715 h 735761"/>
                <a:gd name="connsiteX3" fmla="*/ 1138304 w 1143804"/>
                <a:gd name="connsiteY3" fmla="*/ 690860 h 735761"/>
                <a:gd name="connsiteX4" fmla="*/ 1143804 w 1143804"/>
                <a:gd name="connsiteY4" fmla="*/ 694035 h 735761"/>
                <a:gd name="connsiteX5" fmla="*/ 1139308 w 1143804"/>
                <a:gd name="connsiteY5" fmla="*/ 695472 h 735761"/>
                <a:gd name="connsiteX6" fmla="*/ 1140311 w 1143804"/>
                <a:gd name="connsiteY6" fmla="*/ 700085 h 735761"/>
                <a:gd name="connsiteX7" fmla="*/ 1134812 w 1143804"/>
                <a:gd name="connsiteY7" fmla="*/ 696911 h 735761"/>
                <a:gd name="connsiteX8" fmla="*/ 1109327 w 1143804"/>
                <a:gd name="connsiteY8" fmla="*/ 705060 h 735761"/>
                <a:gd name="connsiteX9" fmla="*/ 428947 w 1143804"/>
                <a:gd name="connsiteY9" fmla="*/ 615486 h 735761"/>
                <a:gd name="connsiteX10" fmla="*/ 11184 w 1143804"/>
                <a:gd name="connsiteY10" fmla="*/ 71046 h 735761"/>
                <a:gd name="connsiteX11" fmla="*/ 5499 w 1143804"/>
                <a:gd name="connsiteY11" fmla="*/ 44901 h 735761"/>
                <a:gd name="connsiteX12" fmla="*/ 0 w 1143804"/>
                <a:gd name="connsiteY12" fmla="*/ 41727 h 735761"/>
                <a:gd name="connsiteX13" fmla="*/ 4496 w 1143804"/>
                <a:gd name="connsiteY13" fmla="*/ 40289 h 735761"/>
                <a:gd name="connsiteX14" fmla="*/ 3493 w 1143804"/>
                <a:gd name="connsiteY14" fmla="*/ 35676 h 735761"/>
                <a:gd name="connsiteX15" fmla="*/ 8992 w 1143804"/>
                <a:gd name="connsiteY15" fmla="*/ 38851 h 735761"/>
                <a:gd name="connsiteX16" fmla="*/ 34477 w 1143804"/>
                <a:gd name="connsiteY16" fmla="*/ 30702 h 735761"/>
                <a:gd name="connsiteX17" fmla="*/ 290619 w 1143804"/>
                <a:gd name="connsiteY17" fmla="*/ 302 h 735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43804" h="735761">
                  <a:moveTo>
                    <a:pt x="290619" y="302"/>
                  </a:moveTo>
                  <a:cubicBezTo>
                    <a:pt x="435153" y="4056"/>
                    <a:pt x="580841" y="42901"/>
                    <a:pt x="714857" y="120275"/>
                  </a:cubicBezTo>
                  <a:cubicBezTo>
                    <a:pt x="929283" y="244074"/>
                    <a:pt x="1073229" y="443066"/>
                    <a:pt x="1132620" y="664715"/>
                  </a:cubicBezTo>
                  <a:lnTo>
                    <a:pt x="1138304" y="690860"/>
                  </a:lnTo>
                  <a:lnTo>
                    <a:pt x="1143804" y="694035"/>
                  </a:lnTo>
                  <a:lnTo>
                    <a:pt x="1139308" y="695472"/>
                  </a:lnTo>
                  <a:lnTo>
                    <a:pt x="1140311" y="700085"/>
                  </a:lnTo>
                  <a:lnTo>
                    <a:pt x="1134812" y="696911"/>
                  </a:lnTo>
                  <a:lnTo>
                    <a:pt x="1109327" y="705060"/>
                  </a:lnTo>
                  <a:cubicBezTo>
                    <a:pt x="887679" y="764450"/>
                    <a:pt x="643373" y="739285"/>
                    <a:pt x="428947" y="615486"/>
                  </a:cubicBezTo>
                  <a:cubicBezTo>
                    <a:pt x="214521" y="491687"/>
                    <a:pt x="70574" y="292695"/>
                    <a:pt x="11184" y="71046"/>
                  </a:cubicBezTo>
                  <a:lnTo>
                    <a:pt x="5499" y="44901"/>
                  </a:lnTo>
                  <a:lnTo>
                    <a:pt x="0" y="41727"/>
                  </a:lnTo>
                  <a:lnTo>
                    <a:pt x="4496" y="40289"/>
                  </a:lnTo>
                  <a:lnTo>
                    <a:pt x="3493" y="35676"/>
                  </a:lnTo>
                  <a:lnTo>
                    <a:pt x="8992" y="38851"/>
                  </a:lnTo>
                  <a:lnTo>
                    <a:pt x="34477" y="30702"/>
                  </a:lnTo>
                  <a:cubicBezTo>
                    <a:pt x="117595" y="8430"/>
                    <a:pt x="203899" y="-1950"/>
                    <a:pt x="290619" y="302"/>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cxnSp>
        <p:nvCxnSpPr>
          <p:cNvPr id="31" name="Straight Connector 30">
            <a:extLst>
              <a:ext uri="{FF2B5EF4-FFF2-40B4-BE49-F238E27FC236}">
                <a16:creationId xmlns:a16="http://schemas.microsoft.com/office/drawing/2014/main" id="{9E7C23BC-DAA6-40E1-8166-B8C4439D143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826000" y="3690871"/>
            <a:ext cx="540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Freeform: Shape 32">
            <a:extLst>
              <a:ext uri="{FF2B5EF4-FFF2-40B4-BE49-F238E27FC236}">
                <a16:creationId xmlns:a16="http://schemas.microsoft.com/office/drawing/2014/main" id="{93465154-C513-4D8E-AAE7-0008FE766B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V="1">
            <a:off x="8942212" y="184491"/>
            <a:ext cx="2287608" cy="3232926"/>
          </a:xfrm>
          <a:custGeom>
            <a:avLst/>
            <a:gdLst>
              <a:gd name="connsiteX0" fmla="*/ 1143804 w 2287608"/>
              <a:gd name="connsiteY0" fmla="*/ 1916209 h 3232926"/>
              <a:gd name="connsiteX1" fmla="*/ 1140311 w 2287608"/>
              <a:gd name="connsiteY1" fmla="*/ 1919384 h 3232926"/>
              <a:gd name="connsiteX2" fmla="*/ 1136818 w 2287608"/>
              <a:gd name="connsiteY2" fmla="*/ 1916209 h 3232926"/>
              <a:gd name="connsiteX3" fmla="*/ 1136818 w 2287608"/>
              <a:gd name="connsiteY3" fmla="*/ 1922559 h 3232926"/>
              <a:gd name="connsiteX4" fmla="*/ 1117018 w 2287608"/>
              <a:gd name="connsiteY4" fmla="*/ 1940554 h 3232926"/>
              <a:gd name="connsiteX5" fmla="*/ 854401 w 2287608"/>
              <a:gd name="connsiteY5" fmla="*/ 2574568 h 3232926"/>
              <a:gd name="connsiteX6" fmla="*/ 1117018 w 2287608"/>
              <a:gd name="connsiteY6" fmla="*/ 3208581 h 3232926"/>
              <a:gd name="connsiteX7" fmla="*/ 1136818 w 2287608"/>
              <a:gd name="connsiteY7" fmla="*/ 3226577 h 3232926"/>
              <a:gd name="connsiteX8" fmla="*/ 1136818 w 2287608"/>
              <a:gd name="connsiteY8" fmla="*/ 3232926 h 3232926"/>
              <a:gd name="connsiteX9" fmla="*/ 1140311 w 2287608"/>
              <a:gd name="connsiteY9" fmla="*/ 3229751 h 3232926"/>
              <a:gd name="connsiteX10" fmla="*/ 1143804 w 2287608"/>
              <a:gd name="connsiteY10" fmla="*/ 3232926 h 3232926"/>
              <a:gd name="connsiteX11" fmla="*/ 1143804 w 2287608"/>
              <a:gd name="connsiteY11" fmla="*/ 3226577 h 3232926"/>
              <a:gd name="connsiteX12" fmla="*/ 1163604 w 2287608"/>
              <a:gd name="connsiteY12" fmla="*/ 3208581 h 3232926"/>
              <a:gd name="connsiteX13" fmla="*/ 1426221 w 2287608"/>
              <a:gd name="connsiteY13" fmla="*/ 2574567 h 3232926"/>
              <a:gd name="connsiteX14" fmla="*/ 1163604 w 2287608"/>
              <a:gd name="connsiteY14" fmla="*/ 1940554 h 3232926"/>
              <a:gd name="connsiteX15" fmla="*/ 1143804 w 2287608"/>
              <a:gd name="connsiteY15" fmla="*/ 1922558 h 3232926"/>
              <a:gd name="connsiteX16" fmla="*/ 1140312 w 2287608"/>
              <a:gd name="connsiteY16" fmla="*/ 1494239 h 3232926"/>
              <a:gd name="connsiteX17" fmla="*/ 1134813 w 2287608"/>
              <a:gd name="connsiteY17" fmla="*/ 1497413 h 3232926"/>
              <a:gd name="connsiteX18" fmla="*/ 1109328 w 2287608"/>
              <a:gd name="connsiteY18" fmla="*/ 1489264 h 3232926"/>
              <a:gd name="connsiteX19" fmla="*/ 428947 w 2287608"/>
              <a:gd name="connsiteY19" fmla="*/ 1578838 h 3232926"/>
              <a:gd name="connsiteX20" fmla="*/ 11185 w 2287608"/>
              <a:gd name="connsiteY20" fmla="*/ 2123278 h 3232926"/>
              <a:gd name="connsiteX21" fmla="*/ 5499 w 2287608"/>
              <a:gd name="connsiteY21" fmla="*/ 2149423 h 3232926"/>
              <a:gd name="connsiteX22" fmla="*/ 0 w 2287608"/>
              <a:gd name="connsiteY22" fmla="*/ 2152597 h 3232926"/>
              <a:gd name="connsiteX23" fmla="*/ 4497 w 2287608"/>
              <a:gd name="connsiteY23" fmla="*/ 2154035 h 3232926"/>
              <a:gd name="connsiteX24" fmla="*/ 3493 w 2287608"/>
              <a:gd name="connsiteY24" fmla="*/ 2158648 h 3232926"/>
              <a:gd name="connsiteX25" fmla="*/ 8992 w 2287608"/>
              <a:gd name="connsiteY25" fmla="*/ 2155473 h 3232926"/>
              <a:gd name="connsiteX26" fmla="*/ 34477 w 2287608"/>
              <a:gd name="connsiteY26" fmla="*/ 2163622 h 3232926"/>
              <a:gd name="connsiteX27" fmla="*/ 290620 w 2287608"/>
              <a:gd name="connsiteY27" fmla="*/ 2194022 h 3232926"/>
              <a:gd name="connsiteX28" fmla="*/ 714858 w 2287608"/>
              <a:gd name="connsiteY28" fmla="*/ 2074049 h 3232926"/>
              <a:gd name="connsiteX29" fmla="*/ 1132621 w 2287608"/>
              <a:gd name="connsiteY29" fmla="*/ 1529609 h 3232926"/>
              <a:gd name="connsiteX30" fmla="*/ 1138305 w 2287608"/>
              <a:gd name="connsiteY30" fmla="*/ 1503464 h 3232926"/>
              <a:gd name="connsiteX31" fmla="*/ 1143804 w 2287608"/>
              <a:gd name="connsiteY31" fmla="*/ 1500289 h 3232926"/>
              <a:gd name="connsiteX32" fmla="*/ 1139308 w 2287608"/>
              <a:gd name="connsiteY32" fmla="*/ 1498852 h 3232926"/>
              <a:gd name="connsiteX33" fmla="*/ 2069415 w 2287608"/>
              <a:gd name="connsiteY33" fmla="*/ 1747063 h 3232926"/>
              <a:gd name="connsiteX34" fmla="*/ 1858661 w 2287608"/>
              <a:gd name="connsiteY34" fmla="*/ 1578837 h 3232926"/>
              <a:gd name="connsiteX35" fmla="*/ 1178281 w 2287608"/>
              <a:gd name="connsiteY35" fmla="*/ 1489263 h 3232926"/>
              <a:gd name="connsiteX36" fmla="*/ 1152796 w 2287608"/>
              <a:gd name="connsiteY36" fmla="*/ 1497412 h 3232926"/>
              <a:gd name="connsiteX37" fmla="*/ 1147297 w 2287608"/>
              <a:gd name="connsiteY37" fmla="*/ 1494238 h 3232926"/>
              <a:gd name="connsiteX38" fmla="*/ 1148300 w 2287608"/>
              <a:gd name="connsiteY38" fmla="*/ 1498851 h 3232926"/>
              <a:gd name="connsiteX39" fmla="*/ 1143804 w 2287608"/>
              <a:gd name="connsiteY39" fmla="*/ 1500288 h 3232926"/>
              <a:gd name="connsiteX40" fmla="*/ 1149304 w 2287608"/>
              <a:gd name="connsiteY40" fmla="*/ 1503463 h 3232926"/>
              <a:gd name="connsiteX41" fmla="*/ 1154988 w 2287608"/>
              <a:gd name="connsiteY41" fmla="*/ 1529608 h 3232926"/>
              <a:gd name="connsiteX42" fmla="*/ 1572751 w 2287608"/>
              <a:gd name="connsiteY42" fmla="*/ 2074048 h 3232926"/>
              <a:gd name="connsiteX43" fmla="*/ 1996989 w 2287608"/>
              <a:gd name="connsiteY43" fmla="*/ 2194021 h 3232926"/>
              <a:gd name="connsiteX44" fmla="*/ 2253131 w 2287608"/>
              <a:gd name="connsiteY44" fmla="*/ 2163621 h 3232926"/>
              <a:gd name="connsiteX45" fmla="*/ 2278616 w 2287608"/>
              <a:gd name="connsiteY45" fmla="*/ 2155472 h 3232926"/>
              <a:gd name="connsiteX46" fmla="*/ 2284115 w 2287608"/>
              <a:gd name="connsiteY46" fmla="*/ 2158647 h 3232926"/>
              <a:gd name="connsiteX47" fmla="*/ 2283112 w 2287608"/>
              <a:gd name="connsiteY47" fmla="*/ 2154034 h 3232926"/>
              <a:gd name="connsiteX48" fmla="*/ 2287608 w 2287608"/>
              <a:gd name="connsiteY48" fmla="*/ 2152596 h 3232926"/>
              <a:gd name="connsiteX49" fmla="*/ 2282109 w 2287608"/>
              <a:gd name="connsiteY49" fmla="*/ 2149422 h 3232926"/>
              <a:gd name="connsiteX50" fmla="*/ 2276424 w 2287608"/>
              <a:gd name="connsiteY50" fmla="*/ 2123277 h 3232926"/>
              <a:gd name="connsiteX51" fmla="*/ 2069415 w 2287608"/>
              <a:gd name="connsiteY51" fmla="*/ 1747063 h 3232926"/>
              <a:gd name="connsiteX52" fmla="*/ 1140311 w 2287608"/>
              <a:gd name="connsiteY52" fmla="*/ 779689 h 3232926"/>
              <a:gd name="connsiteX53" fmla="*/ 1134812 w 2287608"/>
              <a:gd name="connsiteY53" fmla="*/ 782863 h 3232926"/>
              <a:gd name="connsiteX54" fmla="*/ 1109328 w 2287608"/>
              <a:gd name="connsiteY54" fmla="*/ 774714 h 3232926"/>
              <a:gd name="connsiteX55" fmla="*/ 428947 w 2287608"/>
              <a:gd name="connsiteY55" fmla="*/ 864288 h 3232926"/>
              <a:gd name="connsiteX56" fmla="*/ 11185 w 2287608"/>
              <a:gd name="connsiteY56" fmla="*/ 1408728 h 3232926"/>
              <a:gd name="connsiteX57" fmla="*/ 5499 w 2287608"/>
              <a:gd name="connsiteY57" fmla="*/ 1434873 h 3232926"/>
              <a:gd name="connsiteX58" fmla="*/ 0 w 2287608"/>
              <a:gd name="connsiteY58" fmla="*/ 1438047 h 3232926"/>
              <a:gd name="connsiteX59" fmla="*/ 4497 w 2287608"/>
              <a:gd name="connsiteY59" fmla="*/ 1439485 h 3232926"/>
              <a:gd name="connsiteX60" fmla="*/ 3493 w 2287608"/>
              <a:gd name="connsiteY60" fmla="*/ 1444098 h 3232926"/>
              <a:gd name="connsiteX61" fmla="*/ 8992 w 2287608"/>
              <a:gd name="connsiteY61" fmla="*/ 1440923 h 3232926"/>
              <a:gd name="connsiteX62" fmla="*/ 34477 w 2287608"/>
              <a:gd name="connsiteY62" fmla="*/ 1449072 h 3232926"/>
              <a:gd name="connsiteX63" fmla="*/ 290620 w 2287608"/>
              <a:gd name="connsiteY63" fmla="*/ 1479472 h 3232926"/>
              <a:gd name="connsiteX64" fmla="*/ 714858 w 2287608"/>
              <a:gd name="connsiteY64" fmla="*/ 1359499 h 3232926"/>
              <a:gd name="connsiteX65" fmla="*/ 1132621 w 2287608"/>
              <a:gd name="connsiteY65" fmla="*/ 815059 h 3232926"/>
              <a:gd name="connsiteX66" fmla="*/ 1138305 w 2287608"/>
              <a:gd name="connsiteY66" fmla="*/ 788914 h 3232926"/>
              <a:gd name="connsiteX67" fmla="*/ 1143805 w 2287608"/>
              <a:gd name="connsiteY67" fmla="*/ 785739 h 3232926"/>
              <a:gd name="connsiteX68" fmla="*/ 1139308 w 2287608"/>
              <a:gd name="connsiteY68" fmla="*/ 784302 h 3232926"/>
              <a:gd name="connsiteX69" fmla="*/ 2069415 w 2287608"/>
              <a:gd name="connsiteY69" fmla="*/ 1032514 h 3232926"/>
              <a:gd name="connsiteX70" fmla="*/ 1858661 w 2287608"/>
              <a:gd name="connsiteY70" fmla="*/ 864289 h 3232926"/>
              <a:gd name="connsiteX71" fmla="*/ 1178281 w 2287608"/>
              <a:gd name="connsiteY71" fmla="*/ 774715 h 3232926"/>
              <a:gd name="connsiteX72" fmla="*/ 1152796 w 2287608"/>
              <a:gd name="connsiteY72" fmla="*/ 782864 h 3232926"/>
              <a:gd name="connsiteX73" fmla="*/ 1147297 w 2287608"/>
              <a:gd name="connsiteY73" fmla="*/ 779690 h 3232926"/>
              <a:gd name="connsiteX74" fmla="*/ 1148300 w 2287608"/>
              <a:gd name="connsiteY74" fmla="*/ 784303 h 3232926"/>
              <a:gd name="connsiteX75" fmla="*/ 1143804 w 2287608"/>
              <a:gd name="connsiteY75" fmla="*/ 785740 h 3232926"/>
              <a:gd name="connsiteX76" fmla="*/ 1149304 w 2287608"/>
              <a:gd name="connsiteY76" fmla="*/ 788915 h 3232926"/>
              <a:gd name="connsiteX77" fmla="*/ 1154988 w 2287608"/>
              <a:gd name="connsiteY77" fmla="*/ 815060 h 3232926"/>
              <a:gd name="connsiteX78" fmla="*/ 1572751 w 2287608"/>
              <a:gd name="connsiteY78" fmla="*/ 1359500 h 3232926"/>
              <a:gd name="connsiteX79" fmla="*/ 1996989 w 2287608"/>
              <a:gd name="connsiteY79" fmla="*/ 1479473 h 3232926"/>
              <a:gd name="connsiteX80" fmla="*/ 2253131 w 2287608"/>
              <a:gd name="connsiteY80" fmla="*/ 1449073 h 3232926"/>
              <a:gd name="connsiteX81" fmla="*/ 2278616 w 2287608"/>
              <a:gd name="connsiteY81" fmla="*/ 1440924 h 3232926"/>
              <a:gd name="connsiteX82" fmla="*/ 2284115 w 2287608"/>
              <a:gd name="connsiteY82" fmla="*/ 1444099 h 3232926"/>
              <a:gd name="connsiteX83" fmla="*/ 2283112 w 2287608"/>
              <a:gd name="connsiteY83" fmla="*/ 1439486 h 3232926"/>
              <a:gd name="connsiteX84" fmla="*/ 2287608 w 2287608"/>
              <a:gd name="connsiteY84" fmla="*/ 1438048 h 3232926"/>
              <a:gd name="connsiteX85" fmla="*/ 2282109 w 2287608"/>
              <a:gd name="connsiteY85" fmla="*/ 1434874 h 3232926"/>
              <a:gd name="connsiteX86" fmla="*/ 2276424 w 2287608"/>
              <a:gd name="connsiteY86" fmla="*/ 1408729 h 3232926"/>
              <a:gd name="connsiteX87" fmla="*/ 2069415 w 2287608"/>
              <a:gd name="connsiteY87" fmla="*/ 1032514 h 3232926"/>
              <a:gd name="connsiteX88" fmla="*/ 1140311 w 2287608"/>
              <a:gd name="connsiteY88" fmla="*/ 35676 h 3232926"/>
              <a:gd name="connsiteX89" fmla="*/ 1134812 w 2287608"/>
              <a:gd name="connsiteY89" fmla="*/ 38850 h 3232926"/>
              <a:gd name="connsiteX90" fmla="*/ 1109328 w 2287608"/>
              <a:gd name="connsiteY90" fmla="*/ 30701 h 3232926"/>
              <a:gd name="connsiteX91" fmla="*/ 428948 w 2287608"/>
              <a:gd name="connsiteY91" fmla="*/ 120275 h 3232926"/>
              <a:gd name="connsiteX92" fmla="*/ 11185 w 2287608"/>
              <a:gd name="connsiteY92" fmla="*/ 664715 h 3232926"/>
              <a:gd name="connsiteX93" fmla="*/ 5499 w 2287608"/>
              <a:gd name="connsiteY93" fmla="*/ 690860 h 3232926"/>
              <a:gd name="connsiteX94" fmla="*/ 0 w 2287608"/>
              <a:gd name="connsiteY94" fmla="*/ 694034 h 3232926"/>
              <a:gd name="connsiteX95" fmla="*/ 4497 w 2287608"/>
              <a:gd name="connsiteY95" fmla="*/ 695472 h 3232926"/>
              <a:gd name="connsiteX96" fmla="*/ 3493 w 2287608"/>
              <a:gd name="connsiteY96" fmla="*/ 700085 h 3232926"/>
              <a:gd name="connsiteX97" fmla="*/ 8992 w 2287608"/>
              <a:gd name="connsiteY97" fmla="*/ 696910 h 3232926"/>
              <a:gd name="connsiteX98" fmla="*/ 34477 w 2287608"/>
              <a:gd name="connsiteY98" fmla="*/ 705059 h 3232926"/>
              <a:gd name="connsiteX99" fmla="*/ 290620 w 2287608"/>
              <a:gd name="connsiteY99" fmla="*/ 735459 h 3232926"/>
              <a:gd name="connsiteX100" fmla="*/ 714857 w 2287608"/>
              <a:gd name="connsiteY100" fmla="*/ 615486 h 3232926"/>
              <a:gd name="connsiteX101" fmla="*/ 1132621 w 2287608"/>
              <a:gd name="connsiteY101" fmla="*/ 71046 h 3232926"/>
              <a:gd name="connsiteX102" fmla="*/ 1138305 w 2287608"/>
              <a:gd name="connsiteY102" fmla="*/ 44901 h 3232926"/>
              <a:gd name="connsiteX103" fmla="*/ 1143805 w 2287608"/>
              <a:gd name="connsiteY103" fmla="*/ 41726 h 3232926"/>
              <a:gd name="connsiteX104" fmla="*/ 1139308 w 2287608"/>
              <a:gd name="connsiteY104" fmla="*/ 40289 h 3232926"/>
              <a:gd name="connsiteX105" fmla="*/ 2069415 w 2287608"/>
              <a:gd name="connsiteY105" fmla="*/ 288501 h 3232926"/>
              <a:gd name="connsiteX106" fmla="*/ 1858661 w 2287608"/>
              <a:gd name="connsiteY106" fmla="*/ 120276 h 3232926"/>
              <a:gd name="connsiteX107" fmla="*/ 1178281 w 2287608"/>
              <a:gd name="connsiteY107" fmla="*/ 30702 h 3232926"/>
              <a:gd name="connsiteX108" fmla="*/ 1152796 w 2287608"/>
              <a:gd name="connsiteY108" fmla="*/ 38850 h 3232926"/>
              <a:gd name="connsiteX109" fmla="*/ 1147297 w 2287608"/>
              <a:gd name="connsiteY109" fmla="*/ 35676 h 3232926"/>
              <a:gd name="connsiteX110" fmla="*/ 1148300 w 2287608"/>
              <a:gd name="connsiteY110" fmla="*/ 40290 h 3232926"/>
              <a:gd name="connsiteX111" fmla="*/ 1143804 w 2287608"/>
              <a:gd name="connsiteY111" fmla="*/ 41727 h 3232926"/>
              <a:gd name="connsiteX112" fmla="*/ 1149304 w 2287608"/>
              <a:gd name="connsiteY112" fmla="*/ 44901 h 3232926"/>
              <a:gd name="connsiteX113" fmla="*/ 1154988 w 2287608"/>
              <a:gd name="connsiteY113" fmla="*/ 71046 h 3232926"/>
              <a:gd name="connsiteX114" fmla="*/ 1572751 w 2287608"/>
              <a:gd name="connsiteY114" fmla="*/ 615486 h 3232926"/>
              <a:gd name="connsiteX115" fmla="*/ 1996989 w 2287608"/>
              <a:gd name="connsiteY115" fmla="*/ 735460 h 3232926"/>
              <a:gd name="connsiteX116" fmla="*/ 2253131 w 2287608"/>
              <a:gd name="connsiteY116" fmla="*/ 705060 h 3232926"/>
              <a:gd name="connsiteX117" fmla="*/ 2278616 w 2287608"/>
              <a:gd name="connsiteY117" fmla="*/ 696911 h 3232926"/>
              <a:gd name="connsiteX118" fmla="*/ 2284115 w 2287608"/>
              <a:gd name="connsiteY118" fmla="*/ 700086 h 3232926"/>
              <a:gd name="connsiteX119" fmla="*/ 2283112 w 2287608"/>
              <a:gd name="connsiteY119" fmla="*/ 695473 h 3232926"/>
              <a:gd name="connsiteX120" fmla="*/ 2287608 w 2287608"/>
              <a:gd name="connsiteY120" fmla="*/ 694035 h 3232926"/>
              <a:gd name="connsiteX121" fmla="*/ 2282109 w 2287608"/>
              <a:gd name="connsiteY121" fmla="*/ 690860 h 3232926"/>
              <a:gd name="connsiteX122" fmla="*/ 2276424 w 2287608"/>
              <a:gd name="connsiteY122" fmla="*/ 664716 h 3232926"/>
              <a:gd name="connsiteX123" fmla="*/ 2069415 w 2287608"/>
              <a:gd name="connsiteY123" fmla="*/ 288501 h 32329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Lst>
            <a:rect l="l" t="t" r="r" b="b"/>
            <a:pathLst>
              <a:path w="2287608" h="3232926">
                <a:moveTo>
                  <a:pt x="1143804" y="1916209"/>
                </a:moveTo>
                <a:lnTo>
                  <a:pt x="1140311" y="1919384"/>
                </a:lnTo>
                <a:lnTo>
                  <a:pt x="1136818" y="1916209"/>
                </a:lnTo>
                <a:lnTo>
                  <a:pt x="1136818" y="1922559"/>
                </a:lnTo>
                <a:lnTo>
                  <a:pt x="1117018" y="1940554"/>
                </a:lnTo>
                <a:cubicBezTo>
                  <a:pt x="954760" y="2102813"/>
                  <a:pt x="854401" y="2326970"/>
                  <a:pt x="854401" y="2574568"/>
                </a:cubicBezTo>
                <a:cubicBezTo>
                  <a:pt x="854401" y="2822165"/>
                  <a:pt x="954760" y="3046323"/>
                  <a:pt x="1117018" y="3208581"/>
                </a:cubicBezTo>
                <a:lnTo>
                  <a:pt x="1136818" y="3226577"/>
                </a:lnTo>
                <a:lnTo>
                  <a:pt x="1136818" y="3232926"/>
                </a:lnTo>
                <a:lnTo>
                  <a:pt x="1140311" y="3229751"/>
                </a:lnTo>
                <a:lnTo>
                  <a:pt x="1143804" y="3232926"/>
                </a:lnTo>
                <a:lnTo>
                  <a:pt x="1143804" y="3226577"/>
                </a:lnTo>
                <a:lnTo>
                  <a:pt x="1163604" y="3208581"/>
                </a:lnTo>
                <a:cubicBezTo>
                  <a:pt x="1325862" y="3046323"/>
                  <a:pt x="1426221" y="2822165"/>
                  <a:pt x="1426221" y="2574567"/>
                </a:cubicBezTo>
                <a:cubicBezTo>
                  <a:pt x="1426221" y="2326970"/>
                  <a:pt x="1325862" y="2102812"/>
                  <a:pt x="1163604" y="1940554"/>
                </a:cubicBezTo>
                <a:lnTo>
                  <a:pt x="1143804" y="1922558"/>
                </a:lnTo>
                <a:close/>
                <a:moveTo>
                  <a:pt x="1140312" y="1494239"/>
                </a:moveTo>
                <a:lnTo>
                  <a:pt x="1134813" y="1497413"/>
                </a:lnTo>
                <a:lnTo>
                  <a:pt x="1109328" y="1489264"/>
                </a:lnTo>
                <a:cubicBezTo>
                  <a:pt x="887680" y="1429874"/>
                  <a:pt x="643374" y="1455039"/>
                  <a:pt x="428947" y="1578838"/>
                </a:cubicBezTo>
                <a:cubicBezTo>
                  <a:pt x="214522" y="1702637"/>
                  <a:pt x="70575" y="1901629"/>
                  <a:pt x="11185" y="2123278"/>
                </a:cubicBezTo>
                <a:lnTo>
                  <a:pt x="5499" y="2149423"/>
                </a:lnTo>
                <a:lnTo>
                  <a:pt x="0" y="2152597"/>
                </a:lnTo>
                <a:lnTo>
                  <a:pt x="4497" y="2154035"/>
                </a:lnTo>
                <a:lnTo>
                  <a:pt x="3493" y="2158648"/>
                </a:lnTo>
                <a:lnTo>
                  <a:pt x="8992" y="2155473"/>
                </a:lnTo>
                <a:lnTo>
                  <a:pt x="34477" y="2163622"/>
                </a:lnTo>
                <a:cubicBezTo>
                  <a:pt x="117596" y="2185894"/>
                  <a:pt x="203900" y="2196274"/>
                  <a:pt x="290620" y="2194022"/>
                </a:cubicBezTo>
                <a:cubicBezTo>
                  <a:pt x="435153" y="2190268"/>
                  <a:pt x="580841" y="2151423"/>
                  <a:pt x="714858" y="2074049"/>
                </a:cubicBezTo>
                <a:cubicBezTo>
                  <a:pt x="929283" y="1950250"/>
                  <a:pt x="1073230" y="1751258"/>
                  <a:pt x="1132621" y="1529609"/>
                </a:cubicBezTo>
                <a:lnTo>
                  <a:pt x="1138305" y="1503464"/>
                </a:lnTo>
                <a:lnTo>
                  <a:pt x="1143804" y="1500289"/>
                </a:lnTo>
                <a:lnTo>
                  <a:pt x="1139308" y="1498852"/>
                </a:lnTo>
                <a:close/>
                <a:moveTo>
                  <a:pt x="2069415" y="1747063"/>
                </a:moveTo>
                <a:cubicBezTo>
                  <a:pt x="2009570" y="1682261"/>
                  <a:pt x="1939071" y="1625262"/>
                  <a:pt x="1858661" y="1578837"/>
                </a:cubicBezTo>
                <a:cubicBezTo>
                  <a:pt x="1644235" y="1455038"/>
                  <a:pt x="1399929" y="1429873"/>
                  <a:pt x="1178281" y="1489263"/>
                </a:cubicBezTo>
                <a:lnTo>
                  <a:pt x="1152796" y="1497412"/>
                </a:lnTo>
                <a:lnTo>
                  <a:pt x="1147297" y="1494238"/>
                </a:lnTo>
                <a:lnTo>
                  <a:pt x="1148300" y="1498851"/>
                </a:lnTo>
                <a:lnTo>
                  <a:pt x="1143804" y="1500288"/>
                </a:lnTo>
                <a:lnTo>
                  <a:pt x="1149304" y="1503463"/>
                </a:lnTo>
                <a:lnTo>
                  <a:pt x="1154988" y="1529608"/>
                </a:lnTo>
                <a:cubicBezTo>
                  <a:pt x="1214379" y="1751257"/>
                  <a:pt x="1358325" y="1950249"/>
                  <a:pt x="1572751" y="2074048"/>
                </a:cubicBezTo>
                <a:cubicBezTo>
                  <a:pt x="1706767" y="2151422"/>
                  <a:pt x="1852455" y="2190267"/>
                  <a:pt x="1996989" y="2194021"/>
                </a:cubicBezTo>
                <a:cubicBezTo>
                  <a:pt x="2083709" y="2196273"/>
                  <a:pt x="2170013" y="2185893"/>
                  <a:pt x="2253131" y="2163621"/>
                </a:cubicBezTo>
                <a:lnTo>
                  <a:pt x="2278616" y="2155472"/>
                </a:lnTo>
                <a:lnTo>
                  <a:pt x="2284115" y="2158647"/>
                </a:lnTo>
                <a:lnTo>
                  <a:pt x="2283112" y="2154034"/>
                </a:lnTo>
                <a:lnTo>
                  <a:pt x="2287608" y="2152596"/>
                </a:lnTo>
                <a:lnTo>
                  <a:pt x="2282109" y="2149422"/>
                </a:lnTo>
                <a:lnTo>
                  <a:pt x="2276424" y="2123277"/>
                </a:lnTo>
                <a:cubicBezTo>
                  <a:pt x="2239306" y="1984747"/>
                  <a:pt x="2169157" y="1855067"/>
                  <a:pt x="2069415" y="1747063"/>
                </a:cubicBezTo>
                <a:close/>
                <a:moveTo>
                  <a:pt x="1140311" y="779689"/>
                </a:moveTo>
                <a:lnTo>
                  <a:pt x="1134812" y="782863"/>
                </a:lnTo>
                <a:lnTo>
                  <a:pt x="1109328" y="774714"/>
                </a:lnTo>
                <a:cubicBezTo>
                  <a:pt x="887679" y="715324"/>
                  <a:pt x="643374" y="740489"/>
                  <a:pt x="428947" y="864288"/>
                </a:cubicBezTo>
                <a:cubicBezTo>
                  <a:pt x="214522" y="988087"/>
                  <a:pt x="70575" y="1187079"/>
                  <a:pt x="11185" y="1408728"/>
                </a:cubicBezTo>
                <a:lnTo>
                  <a:pt x="5499" y="1434873"/>
                </a:lnTo>
                <a:lnTo>
                  <a:pt x="0" y="1438047"/>
                </a:lnTo>
                <a:lnTo>
                  <a:pt x="4497" y="1439485"/>
                </a:lnTo>
                <a:lnTo>
                  <a:pt x="3493" y="1444098"/>
                </a:lnTo>
                <a:lnTo>
                  <a:pt x="8992" y="1440923"/>
                </a:lnTo>
                <a:lnTo>
                  <a:pt x="34477" y="1449072"/>
                </a:lnTo>
                <a:cubicBezTo>
                  <a:pt x="117595" y="1471344"/>
                  <a:pt x="203900" y="1481724"/>
                  <a:pt x="290620" y="1479472"/>
                </a:cubicBezTo>
                <a:cubicBezTo>
                  <a:pt x="435154" y="1475718"/>
                  <a:pt x="580841" y="1436873"/>
                  <a:pt x="714858" y="1359499"/>
                </a:cubicBezTo>
                <a:cubicBezTo>
                  <a:pt x="929284" y="1235700"/>
                  <a:pt x="1073229" y="1036708"/>
                  <a:pt x="1132621" y="815059"/>
                </a:cubicBezTo>
                <a:lnTo>
                  <a:pt x="1138305" y="788914"/>
                </a:lnTo>
                <a:lnTo>
                  <a:pt x="1143805" y="785739"/>
                </a:lnTo>
                <a:lnTo>
                  <a:pt x="1139308" y="784302"/>
                </a:lnTo>
                <a:close/>
                <a:moveTo>
                  <a:pt x="2069415" y="1032514"/>
                </a:moveTo>
                <a:cubicBezTo>
                  <a:pt x="2009570" y="967712"/>
                  <a:pt x="1939071" y="910714"/>
                  <a:pt x="1858661" y="864289"/>
                </a:cubicBezTo>
                <a:cubicBezTo>
                  <a:pt x="1644235" y="740490"/>
                  <a:pt x="1399929" y="715325"/>
                  <a:pt x="1178281" y="774715"/>
                </a:cubicBezTo>
                <a:lnTo>
                  <a:pt x="1152796" y="782864"/>
                </a:lnTo>
                <a:lnTo>
                  <a:pt x="1147297" y="779690"/>
                </a:lnTo>
                <a:lnTo>
                  <a:pt x="1148300" y="784303"/>
                </a:lnTo>
                <a:lnTo>
                  <a:pt x="1143804" y="785740"/>
                </a:lnTo>
                <a:lnTo>
                  <a:pt x="1149304" y="788915"/>
                </a:lnTo>
                <a:lnTo>
                  <a:pt x="1154988" y="815060"/>
                </a:lnTo>
                <a:cubicBezTo>
                  <a:pt x="1214379" y="1036709"/>
                  <a:pt x="1358325" y="1235701"/>
                  <a:pt x="1572751" y="1359500"/>
                </a:cubicBezTo>
                <a:cubicBezTo>
                  <a:pt x="1706767" y="1436874"/>
                  <a:pt x="1852455" y="1475719"/>
                  <a:pt x="1996989" y="1479473"/>
                </a:cubicBezTo>
                <a:cubicBezTo>
                  <a:pt x="2083709" y="1481725"/>
                  <a:pt x="2170013" y="1471345"/>
                  <a:pt x="2253131" y="1449073"/>
                </a:cubicBezTo>
                <a:lnTo>
                  <a:pt x="2278616" y="1440924"/>
                </a:lnTo>
                <a:lnTo>
                  <a:pt x="2284115" y="1444099"/>
                </a:lnTo>
                <a:lnTo>
                  <a:pt x="2283112" y="1439486"/>
                </a:lnTo>
                <a:lnTo>
                  <a:pt x="2287608" y="1438048"/>
                </a:lnTo>
                <a:lnTo>
                  <a:pt x="2282109" y="1434874"/>
                </a:lnTo>
                <a:lnTo>
                  <a:pt x="2276424" y="1408729"/>
                </a:lnTo>
                <a:cubicBezTo>
                  <a:pt x="2239306" y="1270198"/>
                  <a:pt x="2169157" y="1140518"/>
                  <a:pt x="2069415" y="1032514"/>
                </a:cubicBezTo>
                <a:close/>
                <a:moveTo>
                  <a:pt x="1140311" y="35676"/>
                </a:moveTo>
                <a:lnTo>
                  <a:pt x="1134812" y="38850"/>
                </a:lnTo>
                <a:lnTo>
                  <a:pt x="1109328" y="30701"/>
                </a:lnTo>
                <a:cubicBezTo>
                  <a:pt x="887679" y="-28689"/>
                  <a:pt x="643374" y="-3524"/>
                  <a:pt x="428948" y="120275"/>
                </a:cubicBezTo>
                <a:cubicBezTo>
                  <a:pt x="214521" y="244074"/>
                  <a:pt x="70575" y="443066"/>
                  <a:pt x="11185" y="664715"/>
                </a:cubicBezTo>
                <a:lnTo>
                  <a:pt x="5499" y="690860"/>
                </a:lnTo>
                <a:lnTo>
                  <a:pt x="0" y="694034"/>
                </a:lnTo>
                <a:lnTo>
                  <a:pt x="4497" y="695472"/>
                </a:lnTo>
                <a:lnTo>
                  <a:pt x="3493" y="700085"/>
                </a:lnTo>
                <a:lnTo>
                  <a:pt x="8992" y="696910"/>
                </a:lnTo>
                <a:lnTo>
                  <a:pt x="34477" y="705059"/>
                </a:lnTo>
                <a:cubicBezTo>
                  <a:pt x="117595" y="727331"/>
                  <a:pt x="203900" y="737711"/>
                  <a:pt x="290620" y="735459"/>
                </a:cubicBezTo>
                <a:cubicBezTo>
                  <a:pt x="435154" y="731705"/>
                  <a:pt x="580841" y="692860"/>
                  <a:pt x="714857" y="615486"/>
                </a:cubicBezTo>
                <a:cubicBezTo>
                  <a:pt x="929284" y="491687"/>
                  <a:pt x="1073229" y="292695"/>
                  <a:pt x="1132621" y="71046"/>
                </a:cubicBezTo>
                <a:lnTo>
                  <a:pt x="1138305" y="44901"/>
                </a:lnTo>
                <a:lnTo>
                  <a:pt x="1143805" y="41726"/>
                </a:lnTo>
                <a:lnTo>
                  <a:pt x="1139308" y="40289"/>
                </a:lnTo>
                <a:close/>
                <a:moveTo>
                  <a:pt x="2069415" y="288501"/>
                </a:moveTo>
                <a:cubicBezTo>
                  <a:pt x="2009570" y="223699"/>
                  <a:pt x="1939071" y="166700"/>
                  <a:pt x="1858661" y="120276"/>
                </a:cubicBezTo>
                <a:cubicBezTo>
                  <a:pt x="1644235" y="-3523"/>
                  <a:pt x="1399929" y="-28688"/>
                  <a:pt x="1178281" y="30702"/>
                </a:cubicBezTo>
                <a:lnTo>
                  <a:pt x="1152796" y="38850"/>
                </a:lnTo>
                <a:lnTo>
                  <a:pt x="1147297" y="35676"/>
                </a:lnTo>
                <a:lnTo>
                  <a:pt x="1148300" y="40290"/>
                </a:lnTo>
                <a:lnTo>
                  <a:pt x="1143804" y="41727"/>
                </a:lnTo>
                <a:lnTo>
                  <a:pt x="1149304" y="44901"/>
                </a:lnTo>
                <a:lnTo>
                  <a:pt x="1154988" y="71046"/>
                </a:lnTo>
                <a:cubicBezTo>
                  <a:pt x="1214379" y="292695"/>
                  <a:pt x="1358325" y="491688"/>
                  <a:pt x="1572751" y="615486"/>
                </a:cubicBezTo>
                <a:cubicBezTo>
                  <a:pt x="1706767" y="692860"/>
                  <a:pt x="1852455" y="731705"/>
                  <a:pt x="1996989" y="735460"/>
                </a:cubicBezTo>
                <a:cubicBezTo>
                  <a:pt x="2083709" y="737712"/>
                  <a:pt x="2170013" y="727332"/>
                  <a:pt x="2253131" y="705060"/>
                </a:cubicBezTo>
                <a:lnTo>
                  <a:pt x="2278616" y="696911"/>
                </a:lnTo>
                <a:lnTo>
                  <a:pt x="2284115" y="700086"/>
                </a:lnTo>
                <a:lnTo>
                  <a:pt x="2283112" y="695473"/>
                </a:lnTo>
                <a:lnTo>
                  <a:pt x="2287608" y="694035"/>
                </a:lnTo>
                <a:lnTo>
                  <a:pt x="2282109" y="690860"/>
                </a:lnTo>
                <a:lnTo>
                  <a:pt x="2276424" y="664716"/>
                </a:lnTo>
                <a:cubicBezTo>
                  <a:pt x="2239306" y="526185"/>
                  <a:pt x="2169157" y="396505"/>
                  <a:pt x="2069415" y="288501"/>
                </a:cubicBezTo>
                <a:close/>
              </a:path>
            </a:pathLst>
          </a:cu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tx1"/>
              </a:solidFill>
            </a:endParaRPr>
          </a:p>
        </p:txBody>
      </p:sp>
      <p:grpSp>
        <p:nvGrpSpPr>
          <p:cNvPr id="35" name="Group 34">
            <a:extLst>
              <a:ext uri="{FF2B5EF4-FFF2-40B4-BE49-F238E27FC236}">
                <a16:creationId xmlns:a16="http://schemas.microsoft.com/office/drawing/2014/main" id="{2840A968-B9F1-4307-8A13-48F4453A302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8100000" flipV="1">
            <a:off x="521489" y="5639014"/>
            <a:ext cx="865742" cy="628383"/>
            <a:chOff x="558167" y="958515"/>
            <a:chExt cx="865742" cy="628383"/>
          </a:xfrm>
          <a:solidFill>
            <a:schemeClr val="accent3"/>
          </a:solidFill>
        </p:grpSpPr>
        <p:sp>
          <p:nvSpPr>
            <p:cNvPr id="36" name="Freeform: Shape 35">
              <a:extLst>
                <a:ext uri="{FF2B5EF4-FFF2-40B4-BE49-F238E27FC236}">
                  <a16:creationId xmlns:a16="http://schemas.microsoft.com/office/drawing/2014/main" id="{2BD285FD-B74A-41D4-9B6A-D056344555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8100000" flipH="1">
              <a:off x="558167" y="1122160"/>
              <a:ext cx="464738" cy="464738"/>
            </a:xfrm>
            <a:custGeom>
              <a:avLst/>
              <a:gdLst>
                <a:gd name="connsiteX0" fmla="*/ 446142 w 464738"/>
                <a:gd name="connsiteY0" fmla="*/ 464738 h 464738"/>
                <a:gd name="connsiteX1" fmla="*/ 130673 w 464738"/>
                <a:gd name="connsiteY1" fmla="*/ 334066 h 464738"/>
                <a:gd name="connsiteX2" fmla="*/ 0 w 464738"/>
                <a:gd name="connsiteY2" fmla="*/ 18596 h 464738"/>
                <a:gd name="connsiteX3" fmla="*/ 836 w 464738"/>
                <a:gd name="connsiteY3" fmla="*/ 1089 h 464738"/>
                <a:gd name="connsiteX4" fmla="*/ 606 w 464738"/>
                <a:gd name="connsiteY4" fmla="*/ 859 h 464738"/>
                <a:gd name="connsiteX5" fmla="*/ 848 w 464738"/>
                <a:gd name="connsiteY5" fmla="*/ 848 h 464738"/>
                <a:gd name="connsiteX6" fmla="*/ 859 w 464738"/>
                <a:gd name="connsiteY6" fmla="*/ 606 h 464738"/>
                <a:gd name="connsiteX7" fmla="*/ 1089 w 464738"/>
                <a:gd name="connsiteY7" fmla="*/ 836 h 464738"/>
                <a:gd name="connsiteX8" fmla="*/ 18596 w 464738"/>
                <a:gd name="connsiteY8" fmla="*/ 0 h 464738"/>
                <a:gd name="connsiteX9" fmla="*/ 334066 w 464738"/>
                <a:gd name="connsiteY9" fmla="*/ 130672 h 464738"/>
                <a:gd name="connsiteX10" fmla="*/ 464738 w 464738"/>
                <a:gd name="connsiteY10" fmla="*/ 446142 h 464738"/>
                <a:gd name="connsiteX11" fmla="*/ 463902 w 464738"/>
                <a:gd name="connsiteY11" fmla="*/ 463650 h 464738"/>
                <a:gd name="connsiteX12" fmla="*/ 464132 w 464738"/>
                <a:gd name="connsiteY12" fmla="*/ 463880 h 464738"/>
                <a:gd name="connsiteX13" fmla="*/ 463891 w 464738"/>
                <a:gd name="connsiteY13" fmla="*/ 463892 h 464738"/>
                <a:gd name="connsiteX14" fmla="*/ 463879 w 464738"/>
                <a:gd name="connsiteY14" fmla="*/ 464132 h 464738"/>
                <a:gd name="connsiteX15" fmla="*/ 463650 w 464738"/>
                <a:gd name="connsiteY15" fmla="*/ 463903 h 464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8" h="464738">
                  <a:moveTo>
                    <a:pt x="446142" y="464738"/>
                  </a:moveTo>
                  <a:cubicBezTo>
                    <a:pt x="331965" y="464738"/>
                    <a:pt x="217787" y="421181"/>
                    <a:pt x="130673" y="334066"/>
                  </a:cubicBezTo>
                  <a:cubicBezTo>
                    <a:pt x="43558" y="246952"/>
                    <a:pt x="1" y="132774"/>
                    <a:pt x="0" y="18596"/>
                  </a:cubicBezTo>
                  <a:lnTo>
                    <a:pt x="836" y="1089"/>
                  </a:lnTo>
                  <a:lnTo>
                    <a:pt x="606" y="859"/>
                  </a:lnTo>
                  <a:lnTo>
                    <a:pt x="848" y="848"/>
                  </a:lnTo>
                  <a:lnTo>
                    <a:pt x="859" y="606"/>
                  </a:lnTo>
                  <a:lnTo>
                    <a:pt x="1089" y="836"/>
                  </a:lnTo>
                  <a:lnTo>
                    <a:pt x="18596" y="0"/>
                  </a:lnTo>
                  <a:cubicBezTo>
                    <a:pt x="132774" y="0"/>
                    <a:pt x="246951" y="43557"/>
                    <a:pt x="334066" y="130672"/>
                  </a:cubicBezTo>
                  <a:cubicBezTo>
                    <a:pt x="421181" y="217787"/>
                    <a:pt x="464738" y="331964"/>
                    <a:pt x="464738" y="446142"/>
                  </a:cubicBezTo>
                  <a:lnTo>
                    <a:pt x="463902" y="463650"/>
                  </a:lnTo>
                  <a:lnTo>
                    <a:pt x="464132" y="463880"/>
                  </a:lnTo>
                  <a:lnTo>
                    <a:pt x="463891" y="463892"/>
                  </a:lnTo>
                  <a:lnTo>
                    <a:pt x="463879" y="464132"/>
                  </a:lnTo>
                  <a:lnTo>
                    <a:pt x="463650" y="463903"/>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7" name="Freeform: Shape 36">
              <a:extLst>
                <a:ext uri="{FF2B5EF4-FFF2-40B4-BE49-F238E27FC236}">
                  <a16:creationId xmlns:a16="http://schemas.microsoft.com/office/drawing/2014/main" id="{00178F9D-D2DC-4F3C-AD80-6AAA24F06C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flipH="1">
              <a:off x="959170" y="958515"/>
              <a:ext cx="464739" cy="464739"/>
            </a:xfrm>
            <a:custGeom>
              <a:avLst/>
              <a:gdLst>
                <a:gd name="connsiteX0" fmla="*/ 464132 w 464739"/>
                <a:gd name="connsiteY0" fmla="*/ 463881 h 464739"/>
                <a:gd name="connsiteX1" fmla="*/ 463891 w 464739"/>
                <a:gd name="connsiteY1" fmla="*/ 463892 h 464739"/>
                <a:gd name="connsiteX2" fmla="*/ 463880 w 464739"/>
                <a:gd name="connsiteY2" fmla="*/ 464132 h 464739"/>
                <a:gd name="connsiteX3" fmla="*/ 463651 w 464739"/>
                <a:gd name="connsiteY3" fmla="*/ 463904 h 464739"/>
                <a:gd name="connsiteX4" fmla="*/ 446142 w 464739"/>
                <a:gd name="connsiteY4" fmla="*/ 464739 h 464739"/>
                <a:gd name="connsiteX5" fmla="*/ 130673 w 464739"/>
                <a:gd name="connsiteY5" fmla="*/ 334067 h 464739"/>
                <a:gd name="connsiteX6" fmla="*/ 0 w 464739"/>
                <a:gd name="connsiteY6" fmla="*/ 18597 h 464739"/>
                <a:gd name="connsiteX7" fmla="*/ 836 w 464739"/>
                <a:gd name="connsiteY7" fmla="*/ 1089 h 464739"/>
                <a:gd name="connsiteX8" fmla="*/ 607 w 464739"/>
                <a:gd name="connsiteY8" fmla="*/ 859 h 464739"/>
                <a:gd name="connsiteX9" fmla="*/ 848 w 464739"/>
                <a:gd name="connsiteY9" fmla="*/ 848 h 464739"/>
                <a:gd name="connsiteX10" fmla="*/ 859 w 464739"/>
                <a:gd name="connsiteY10" fmla="*/ 607 h 464739"/>
                <a:gd name="connsiteX11" fmla="*/ 1089 w 464739"/>
                <a:gd name="connsiteY11" fmla="*/ 836 h 464739"/>
                <a:gd name="connsiteX12" fmla="*/ 18597 w 464739"/>
                <a:gd name="connsiteY12" fmla="*/ 0 h 464739"/>
                <a:gd name="connsiteX13" fmla="*/ 334067 w 464739"/>
                <a:gd name="connsiteY13" fmla="*/ 130672 h 464739"/>
                <a:gd name="connsiteX14" fmla="*/ 464739 w 464739"/>
                <a:gd name="connsiteY14" fmla="*/ 446142 h 464739"/>
                <a:gd name="connsiteX15" fmla="*/ 463903 w 464739"/>
                <a:gd name="connsiteY15" fmla="*/ 463652 h 464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9" h="464739">
                  <a:moveTo>
                    <a:pt x="464132" y="463881"/>
                  </a:moveTo>
                  <a:lnTo>
                    <a:pt x="463891" y="463892"/>
                  </a:lnTo>
                  <a:lnTo>
                    <a:pt x="463880" y="464132"/>
                  </a:lnTo>
                  <a:lnTo>
                    <a:pt x="463651" y="463904"/>
                  </a:lnTo>
                  <a:lnTo>
                    <a:pt x="446142" y="464739"/>
                  </a:lnTo>
                  <a:cubicBezTo>
                    <a:pt x="331965" y="464739"/>
                    <a:pt x="217787" y="421182"/>
                    <a:pt x="130673" y="334067"/>
                  </a:cubicBezTo>
                  <a:cubicBezTo>
                    <a:pt x="43558" y="246953"/>
                    <a:pt x="1" y="132775"/>
                    <a:pt x="0" y="18597"/>
                  </a:cubicBezTo>
                  <a:lnTo>
                    <a:pt x="836" y="1089"/>
                  </a:lnTo>
                  <a:lnTo>
                    <a:pt x="607" y="859"/>
                  </a:lnTo>
                  <a:lnTo>
                    <a:pt x="848" y="848"/>
                  </a:lnTo>
                  <a:lnTo>
                    <a:pt x="859" y="607"/>
                  </a:lnTo>
                  <a:lnTo>
                    <a:pt x="1089" y="836"/>
                  </a:lnTo>
                  <a:lnTo>
                    <a:pt x="18597" y="0"/>
                  </a:lnTo>
                  <a:cubicBezTo>
                    <a:pt x="132775" y="0"/>
                    <a:pt x="246952" y="43557"/>
                    <a:pt x="334067" y="130672"/>
                  </a:cubicBezTo>
                  <a:cubicBezTo>
                    <a:pt x="421182" y="217787"/>
                    <a:pt x="464739" y="331964"/>
                    <a:pt x="464739" y="446142"/>
                  </a:cubicBezTo>
                  <a:lnTo>
                    <a:pt x="463903" y="463652"/>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grpSp>
        <p:nvGrpSpPr>
          <p:cNvPr id="39" name="Group 38">
            <a:extLst>
              <a:ext uri="{FF2B5EF4-FFF2-40B4-BE49-F238E27FC236}">
                <a16:creationId xmlns:a16="http://schemas.microsoft.com/office/drawing/2014/main" id="{0FECCAAE-5C44-4266-9D17-6B62D10D796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2700000">
            <a:off x="486523" y="3291143"/>
            <a:ext cx="1785983" cy="2208479"/>
            <a:chOff x="2725201" y="4453039"/>
            <a:chExt cx="1785983" cy="2208479"/>
          </a:xfrm>
        </p:grpSpPr>
        <p:cxnSp>
          <p:nvCxnSpPr>
            <p:cNvPr id="40" name="Straight Connector 39">
              <a:extLst>
                <a:ext uri="{FF2B5EF4-FFF2-40B4-BE49-F238E27FC236}">
                  <a16:creationId xmlns:a16="http://schemas.microsoft.com/office/drawing/2014/main" id="{86E30C7C-C5A4-47C6-B415-DFD338E59C1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rot="10800000" flipH="1">
              <a:off x="3618192" y="4453039"/>
              <a:ext cx="0" cy="22084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CCAEC3F3-279F-40A2-9333-E07B49F1894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2738439" y="5243393"/>
              <a:ext cx="1760933"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2" name="Freeform: Shape 41">
              <a:extLst>
                <a:ext uri="{FF2B5EF4-FFF2-40B4-BE49-F238E27FC236}">
                  <a16:creationId xmlns:a16="http://schemas.microsoft.com/office/drawing/2014/main" id="{66245B99-8922-43D7-9E21-DF16E5B697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2725201" y="4861779"/>
              <a:ext cx="1785983" cy="1799739"/>
            </a:xfrm>
            <a:custGeom>
              <a:avLst/>
              <a:gdLst>
                <a:gd name="connsiteX0" fmla="*/ 440819 w 1785983"/>
                <a:gd name="connsiteY0" fmla="*/ 59 h 1799739"/>
                <a:gd name="connsiteX1" fmla="*/ 845918 w 1785983"/>
                <a:gd name="connsiteY1" fmla="*/ 261596 h 1799739"/>
                <a:gd name="connsiteX2" fmla="*/ 892992 w 1785983"/>
                <a:gd name="connsiteY2" fmla="*/ 360758 h 1799739"/>
                <a:gd name="connsiteX3" fmla="*/ 892992 w 1785983"/>
                <a:gd name="connsiteY3" fmla="*/ 365372 h 1799739"/>
                <a:gd name="connsiteX4" fmla="*/ 940065 w 1785983"/>
                <a:gd name="connsiteY4" fmla="*/ 266212 h 1799739"/>
                <a:gd name="connsiteX5" fmla="*/ 1406106 w 1785983"/>
                <a:gd name="connsiteY5" fmla="*/ 8338 h 1799739"/>
                <a:gd name="connsiteX6" fmla="*/ 1022901 w 1785983"/>
                <a:gd name="connsiteY6" fmla="*/ 1699451 h 1799739"/>
                <a:gd name="connsiteX7" fmla="*/ 892991 w 1785983"/>
                <a:gd name="connsiteY7" fmla="*/ 1799739 h 1799739"/>
                <a:gd name="connsiteX8" fmla="*/ 892991 w 1785983"/>
                <a:gd name="connsiteY8" fmla="*/ 1795123 h 1799739"/>
                <a:gd name="connsiteX9" fmla="*/ 763082 w 1785983"/>
                <a:gd name="connsiteY9" fmla="*/ 1694835 h 1799739"/>
                <a:gd name="connsiteX10" fmla="*/ 379877 w 1785983"/>
                <a:gd name="connsiteY10" fmla="*/ 3722 h 1799739"/>
                <a:gd name="connsiteX11" fmla="*/ 440819 w 1785983"/>
                <a:gd name="connsiteY11" fmla="*/ 59 h 1799739"/>
                <a:gd name="connsiteX0" fmla="*/ 440819 w 1785983"/>
                <a:gd name="connsiteY0" fmla="*/ 59 h 1849891"/>
                <a:gd name="connsiteX1" fmla="*/ 845918 w 1785983"/>
                <a:gd name="connsiteY1" fmla="*/ 261596 h 1849891"/>
                <a:gd name="connsiteX2" fmla="*/ 892992 w 1785983"/>
                <a:gd name="connsiteY2" fmla="*/ 360758 h 1849891"/>
                <a:gd name="connsiteX3" fmla="*/ 892992 w 1785983"/>
                <a:gd name="connsiteY3" fmla="*/ 365372 h 1849891"/>
                <a:gd name="connsiteX4" fmla="*/ 940065 w 1785983"/>
                <a:gd name="connsiteY4" fmla="*/ 266212 h 1849891"/>
                <a:gd name="connsiteX5" fmla="*/ 1406106 w 1785983"/>
                <a:gd name="connsiteY5" fmla="*/ 8338 h 1849891"/>
                <a:gd name="connsiteX6" fmla="*/ 1022901 w 1785983"/>
                <a:gd name="connsiteY6" fmla="*/ 1699451 h 1849891"/>
                <a:gd name="connsiteX7" fmla="*/ 892991 w 1785983"/>
                <a:gd name="connsiteY7" fmla="*/ 1799739 h 1849891"/>
                <a:gd name="connsiteX8" fmla="*/ 838223 w 1785983"/>
                <a:gd name="connsiteY8" fmla="*/ 1849891 h 1849891"/>
                <a:gd name="connsiteX9" fmla="*/ 763082 w 1785983"/>
                <a:gd name="connsiteY9" fmla="*/ 1694835 h 1849891"/>
                <a:gd name="connsiteX10" fmla="*/ 379877 w 1785983"/>
                <a:gd name="connsiteY10" fmla="*/ 3722 h 1849891"/>
                <a:gd name="connsiteX11" fmla="*/ 440819 w 1785983"/>
                <a:gd name="connsiteY11" fmla="*/ 59 h 1849891"/>
                <a:gd name="connsiteX0" fmla="*/ 440819 w 1785983"/>
                <a:gd name="connsiteY0" fmla="*/ 59 h 1799739"/>
                <a:gd name="connsiteX1" fmla="*/ 845918 w 1785983"/>
                <a:gd name="connsiteY1" fmla="*/ 261596 h 1799739"/>
                <a:gd name="connsiteX2" fmla="*/ 892992 w 1785983"/>
                <a:gd name="connsiteY2" fmla="*/ 360758 h 1799739"/>
                <a:gd name="connsiteX3" fmla="*/ 892992 w 1785983"/>
                <a:gd name="connsiteY3" fmla="*/ 365372 h 1799739"/>
                <a:gd name="connsiteX4" fmla="*/ 940065 w 1785983"/>
                <a:gd name="connsiteY4" fmla="*/ 266212 h 1799739"/>
                <a:gd name="connsiteX5" fmla="*/ 1406106 w 1785983"/>
                <a:gd name="connsiteY5" fmla="*/ 8338 h 1799739"/>
                <a:gd name="connsiteX6" fmla="*/ 1022901 w 1785983"/>
                <a:gd name="connsiteY6" fmla="*/ 1699451 h 1799739"/>
                <a:gd name="connsiteX7" fmla="*/ 892991 w 1785983"/>
                <a:gd name="connsiteY7" fmla="*/ 1799739 h 1799739"/>
                <a:gd name="connsiteX8" fmla="*/ 763082 w 1785983"/>
                <a:gd name="connsiteY8" fmla="*/ 1694835 h 1799739"/>
                <a:gd name="connsiteX9" fmla="*/ 379877 w 1785983"/>
                <a:gd name="connsiteY9" fmla="*/ 3722 h 1799739"/>
                <a:gd name="connsiteX10" fmla="*/ 440819 w 1785983"/>
                <a:gd name="connsiteY10" fmla="*/ 59 h 1799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85983" h="1799739">
                  <a:moveTo>
                    <a:pt x="440819" y="59"/>
                  </a:moveTo>
                  <a:cubicBezTo>
                    <a:pt x="584367" y="2557"/>
                    <a:pt x="735105" y="83293"/>
                    <a:pt x="845918" y="261596"/>
                  </a:cubicBezTo>
                  <a:lnTo>
                    <a:pt x="892992" y="360758"/>
                  </a:lnTo>
                  <a:lnTo>
                    <a:pt x="892992" y="365372"/>
                  </a:lnTo>
                  <a:lnTo>
                    <a:pt x="940065" y="266212"/>
                  </a:lnTo>
                  <a:cubicBezTo>
                    <a:pt x="1066709" y="62437"/>
                    <a:pt x="1245499" y="-13903"/>
                    <a:pt x="1406106" y="8338"/>
                  </a:cubicBezTo>
                  <a:cubicBezTo>
                    <a:pt x="1827702" y="66720"/>
                    <a:pt x="2124001" y="804388"/>
                    <a:pt x="1022901" y="1699451"/>
                  </a:cubicBezTo>
                  <a:lnTo>
                    <a:pt x="892991" y="1799739"/>
                  </a:lnTo>
                  <a:lnTo>
                    <a:pt x="763082" y="1694835"/>
                  </a:lnTo>
                  <a:cubicBezTo>
                    <a:pt x="-338018" y="799772"/>
                    <a:pt x="-41719" y="62104"/>
                    <a:pt x="379877" y="3722"/>
                  </a:cubicBezTo>
                  <a:cubicBezTo>
                    <a:pt x="399953" y="942"/>
                    <a:pt x="420313" y="-298"/>
                    <a:pt x="440819" y="59"/>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latin typeface="Bell MT" panose="02020503060305020303" pitchFamily="18" charset="0"/>
              </a:endParaRPr>
            </a:p>
          </p:txBody>
        </p:sp>
        <p:sp>
          <p:nvSpPr>
            <p:cNvPr id="43" name="Rectangle 30">
              <a:extLst>
                <a:ext uri="{FF2B5EF4-FFF2-40B4-BE49-F238E27FC236}">
                  <a16:creationId xmlns:a16="http://schemas.microsoft.com/office/drawing/2014/main" id="{6CA156F3-AD4C-4C54-84ED-98DF6CBF13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3124232" y="5447997"/>
              <a:ext cx="987915" cy="987915"/>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30">
              <a:extLst>
                <a:ext uri="{FF2B5EF4-FFF2-40B4-BE49-F238E27FC236}">
                  <a16:creationId xmlns:a16="http://schemas.microsoft.com/office/drawing/2014/main" id="{E62C7150-4D9E-4540-9750-5C0CD0092B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3315029" y="5983110"/>
              <a:ext cx="606323" cy="606323"/>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6" name="Group 45">
            <a:extLst>
              <a:ext uri="{FF2B5EF4-FFF2-40B4-BE49-F238E27FC236}">
                <a16:creationId xmlns:a16="http://schemas.microsoft.com/office/drawing/2014/main" id="{6913CEF2-6E97-400A-931E-FF4A7D799E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flipH="1" flipV="1">
            <a:off x="473803" y="5280732"/>
            <a:ext cx="864005" cy="1032464"/>
            <a:chOff x="2207971" y="2384401"/>
            <a:chExt cx="864005" cy="1032464"/>
          </a:xfrm>
        </p:grpSpPr>
        <p:sp>
          <p:nvSpPr>
            <p:cNvPr id="47" name="Freeform: Shape 46">
              <a:extLst>
                <a:ext uri="{FF2B5EF4-FFF2-40B4-BE49-F238E27FC236}">
                  <a16:creationId xmlns:a16="http://schemas.microsoft.com/office/drawing/2014/main" id="{6A5CEF0B-B8FB-4FF1-A747-6513474892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3500000">
              <a:off x="2207971" y="2856305"/>
              <a:ext cx="464739" cy="464739"/>
            </a:xfrm>
            <a:custGeom>
              <a:avLst/>
              <a:gdLst>
                <a:gd name="connsiteX0" fmla="*/ 464132 w 464739"/>
                <a:gd name="connsiteY0" fmla="*/ 463881 h 464739"/>
                <a:gd name="connsiteX1" fmla="*/ 463891 w 464739"/>
                <a:gd name="connsiteY1" fmla="*/ 463892 h 464739"/>
                <a:gd name="connsiteX2" fmla="*/ 463880 w 464739"/>
                <a:gd name="connsiteY2" fmla="*/ 464132 h 464739"/>
                <a:gd name="connsiteX3" fmla="*/ 463651 w 464739"/>
                <a:gd name="connsiteY3" fmla="*/ 463904 h 464739"/>
                <a:gd name="connsiteX4" fmla="*/ 446142 w 464739"/>
                <a:gd name="connsiteY4" fmla="*/ 464739 h 464739"/>
                <a:gd name="connsiteX5" fmla="*/ 130673 w 464739"/>
                <a:gd name="connsiteY5" fmla="*/ 334067 h 464739"/>
                <a:gd name="connsiteX6" fmla="*/ 0 w 464739"/>
                <a:gd name="connsiteY6" fmla="*/ 18597 h 464739"/>
                <a:gd name="connsiteX7" fmla="*/ 836 w 464739"/>
                <a:gd name="connsiteY7" fmla="*/ 1089 h 464739"/>
                <a:gd name="connsiteX8" fmla="*/ 607 w 464739"/>
                <a:gd name="connsiteY8" fmla="*/ 859 h 464739"/>
                <a:gd name="connsiteX9" fmla="*/ 848 w 464739"/>
                <a:gd name="connsiteY9" fmla="*/ 848 h 464739"/>
                <a:gd name="connsiteX10" fmla="*/ 859 w 464739"/>
                <a:gd name="connsiteY10" fmla="*/ 607 h 464739"/>
                <a:gd name="connsiteX11" fmla="*/ 1089 w 464739"/>
                <a:gd name="connsiteY11" fmla="*/ 836 h 464739"/>
                <a:gd name="connsiteX12" fmla="*/ 18597 w 464739"/>
                <a:gd name="connsiteY12" fmla="*/ 0 h 464739"/>
                <a:gd name="connsiteX13" fmla="*/ 334067 w 464739"/>
                <a:gd name="connsiteY13" fmla="*/ 130672 h 464739"/>
                <a:gd name="connsiteX14" fmla="*/ 464739 w 464739"/>
                <a:gd name="connsiteY14" fmla="*/ 446142 h 464739"/>
                <a:gd name="connsiteX15" fmla="*/ 463903 w 464739"/>
                <a:gd name="connsiteY15" fmla="*/ 463652 h 464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9" h="464739">
                  <a:moveTo>
                    <a:pt x="464132" y="463881"/>
                  </a:moveTo>
                  <a:lnTo>
                    <a:pt x="463891" y="463892"/>
                  </a:lnTo>
                  <a:lnTo>
                    <a:pt x="463880" y="464132"/>
                  </a:lnTo>
                  <a:lnTo>
                    <a:pt x="463651" y="463904"/>
                  </a:lnTo>
                  <a:lnTo>
                    <a:pt x="446142" y="464739"/>
                  </a:lnTo>
                  <a:cubicBezTo>
                    <a:pt x="331965" y="464739"/>
                    <a:pt x="217787" y="421182"/>
                    <a:pt x="130673" y="334067"/>
                  </a:cubicBezTo>
                  <a:cubicBezTo>
                    <a:pt x="43558" y="246953"/>
                    <a:pt x="1" y="132775"/>
                    <a:pt x="0" y="18597"/>
                  </a:cubicBezTo>
                  <a:lnTo>
                    <a:pt x="836" y="1089"/>
                  </a:lnTo>
                  <a:lnTo>
                    <a:pt x="607" y="859"/>
                  </a:lnTo>
                  <a:lnTo>
                    <a:pt x="848" y="848"/>
                  </a:lnTo>
                  <a:lnTo>
                    <a:pt x="859" y="607"/>
                  </a:lnTo>
                  <a:lnTo>
                    <a:pt x="1089" y="836"/>
                  </a:lnTo>
                  <a:lnTo>
                    <a:pt x="18597" y="0"/>
                  </a:lnTo>
                  <a:cubicBezTo>
                    <a:pt x="132775" y="0"/>
                    <a:pt x="246952" y="43557"/>
                    <a:pt x="334067" y="130672"/>
                  </a:cubicBezTo>
                  <a:cubicBezTo>
                    <a:pt x="421182" y="217787"/>
                    <a:pt x="464739" y="331964"/>
                    <a:pt x="464739" y="446142"/>
                  </a:cubicBezTo>
                  <a:lnTo>
                    <a:pt x="463903" y="463652"/>
                  </a:ln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8" name="Freeform: Shape 47">
              <a:extLst>
                <a:ext uri="{FF2B5EF4-FFF2-40B4-BE49-F238E27FC236}">
                  <a16:creationId xmlns:a16="http://schemas.microsoft.com/office/drawing/2014/main" id="{A0ED6C4E-D62E-40F7-B422-4E52B9FBB6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607238" y="2688467"/>
              <a:ext cx="464738" cy="464738"/>
            </a:xfrm>
            <a:custGeom>
              <a:avLst/>
              <a:gdLst>
                <a:gd name="connsiteX0" fmla="*/ 446142 w 464738"/>
                <a:gd name="connsiteY0" fmla="*/ 464738 h 464738"/>
                <a:gd name="connsiteX1" fmla="*/ 130673 w 464738"/>
                <a:gd name="connsiteY1" fmla="*/ 334066 h 464738"/>
                <a:gd name="connsiteX2" fmla="*/ 0 w 464738"/>
                <a:gd name="connsiteY2" fmla="*/ 18596 h 464738"/>
                <a:gd name="connsiteX3" fmla="*/ 836 w 464738"/>
                <a:gd name="connsiteY3" fmla="*/ 1089 h 464738"/>
                <a:gd name="connsiteX4" fmla="*/ 606 w 464738"/>
                <a:gd name="connsiteY4" fmla="*/ 859 h 464738"/>
                <a:gd name="connsiteX5" fmla="*/ 848 w 464738"/>
                <a:gd name="connsiteY5" fmla="*/ 848 h 464738"/>
                <a:gd name="connsiteX6" fmla="*/ 859 w 464738"/>
                <a:gd name="connsiteY6" fmla="*/ 606 h 464738"/>
                <a:gd name="connsiteX7" fmla="*/ 1089 w 464738"/>
                <a:gd name="connsiteY7" fmla="*/ 836 h 464738"/>
                <a:gd name="connsiteX8" fmla="*/ 18596 w 464738"/>
                <a:gd name="connsiteY8" fmla="*/ 0 h 464738"/>
                <a:gd name="connsiteX9" fmla="*/ 334066 w 464738"/>
                <a:gd name="connsiteY9" fmla="*/ 130672 h 464738"/>
                <a:gd name="connsiteX10" fmla="*/ 464738 w 464738"/>
                <a:gd name="connsiteY10" fmla="*/ 446142 h 464738"/>
                <a:gd name="connsiteX11" fmla="*/ 463902 w 464738"/>
                <a:gd name="connsiteY11" fmla="*/ 463650 h 464738"/>
                <a:gd name="connsiteX12" fmla="*/ 464132 w 464738"/>
                <a:gd name="connsiteY12" fmla="*/ 463880 h 464738"/>
                <a:gd name="connsiteX13" fmla="*/ 463891 w 464738"/>
                <a:gd name="connsiteY13" fmla="*/ 463892 h 464738"/>
                <a:gd name="connsiteX14" fmla="*/ 463879 w 464738"/>
                <a:gd name="connsiteY14" fmla="*/ 464132 h 464738"/>
                <a:gd name="connsiteX15" fmla="*/ 463650 w 464738"/>
                <a:gd name="connsiteY15" fmla="*/ 463903 h 464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8" h="464738">
                  <a:moveTo>
                    <a:pt x="446142" y="464738"/>
                  </a:moveTo>
                  <a:cubicBezTo>
                    <a:pt x="331965" y="464738"/>
                    <a:pt x="217787" y="421181"/>
                    <a:pt x="130673" y="334066"/>
                  </a:cubicBezTo>
                  <a:cubicBezTo>
                    <a:pt x="43558" y="246952"/>
                    <a:pt x="1" y="132774"/>
                    <a:pt x="0" y="18596"/>
                  </a:cubicBezTo>
                  <a:lnTo>
                    <a:pt x="836" y="1089"/>
                  </a:lnTo>
                  <a:lnTo>
                    <a:pt x="606" y="859"/>
                  </a:lnTo>
                  <a:lnTo>
                    <a:pt x="848" y="848"/>
                  </a:lnTo>
                  <a:lnTo>
                    <a:pt x="859" y="606"/>
                  </a:lnTo>
                  <a:lnTo>
                    <a:pt x="1089" y="836"/>
                  </a:lnTo>
                  <a:lnTo>
                    <a:pt x="18596" y="0"/>
                  </a:lnTo>
                  <a:cubicBezTo>
                    <a:pt x="132774" y="0"/>
                    <a:pt x="246951" y="43557"/>
                    <a:pt x="334066" y="130672"/>
                  </a:cubicBezTo>
                  <a:cubicBezTo>
                    <a:pt x="421181" y="217787"/>
                    <a:pt x="464738" y="331964"/>
                    <a:pt x="464738" y="446142"/>
                  </a:cubicBezTo>
                  <a:lnTo>
                    <a:pt x="463902" y="463650"/>
                  </a:lnTo>
                  <a:lnTo>
                    <a:pt x="464132" y="463880"/>
                  </a:lnTo>
                  <a:lnTo>
                    <a:pt x="463891" y="463892"/>
                  </a:lnTo>
                  <a:lnTo>
                    <a:pt x="463879" y="464132"/>
                  </a:lnTo>
                  <a:lnTo>
                    <a:pt x="463650" y="463903"/>
                  </a:ln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49" name="Group 48">
              <a:extLst>
                <a:ext uri="{FF2B5EF4-FFF2-40B4-BE49-F238E27FC236}">
                  <a16:creationId xmlns:a16="http://schemas.microsoft.com/office/drawing/2014/main" id="{AEA5F570-510A-4713-81B9-594326F21C6B}"/>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2440769" y="2384401"/>
              <a:ext cx="313009" cy="1032464"/>
              <a:chOff x="2440769" y="2384401"/>
              <a:chExt cx="313009" cy="1032464"/>
            </a:xfrm>
          </p:grpSpPr>
          <p:cxnSp>
            <p:nvCxnSpPr>
              <p:cNvPr id="50" name="Straight Connector 49">
                <a:extLst>
                  <a:ext uri="{FF2B5EF4-FFF2-40B4-BE49-F238E27FC236}">
                    <a16:creationId xmlns:a16="http://schemas.microsoft.com/office/drawing/2014/main" id="{C9D1CFD5-F024-44A6-A161-FB99CFE046C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rot="10800000" flipH="1">
                <a:off x="2440769" y="2516865"/>
                <a:ext cx="0" cy="90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9ADD8AE1-9060-4EF5-91AF-6A7200F6EDC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rot="8100000" flipH="1">
                <a:off x="2753778" y="2384401"/>
                <a:ext cx="0" cy="90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53" name="Freeform: Shape 52">
            <a:extLst>
              <a:ext uri="{FF2B5EF4-FFF2-40B4-BE49-F238E27FC236}">
                <a16:creationId xmlns:a16="http://schemas.microsoft.com/office/drawing/2014/main" id="{C0A3D83F-F025-4B9A-B82C-F73BE6BD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a:off x="10114077" y="3690094"/>
            <a:ext cx="1785983" cy="1799739"/>
          </a:xfrm>
          <a:custGeom>
            <a:avLst/>
            <a:gdLst>
              <a:gd name="connsiteX0" fmla="*/ 440819 w 1785983"/>
              <a:gd name="connsiteY0" fmla="*/ 59 h 1799739"/>
              <a:gd name="connsiteX1" fmla="*/ 845918 w 1785983"/>
              <a:gd name="connsiteY1" fmla="*/ 261596 h 1799739"/>
              <a:gd name="connsiteX2" fmla="*/ 892992 w 1785983"/>
              <a:gd name="connsiteY2" fmla="*/ 360758 h 1799739"/>
              <a:gd name="connsiteX3" fmla="*/ 892992 w 1785983"/>
              <a:gd name="connsiteY3" fmla="*/ 365372 h 1799739"/>
              <a:gd name="connsiteX4" fmla="*/ 940065 w 1785983"/>
              <a:gd name="connsiteY4" fmla="*/ 266212 h 1799739"/>
              <a:gd name="connsiteX5" fmla="*/ 1406106 w 1785983"/>
              <a:gd name="connsiteY5" fmla="*/ 8338 h 1799739"/>
              <a:gd name="connsiteX6" fmla="*/ 1022901 w 1785983"/>
              <a:gd name="connsiteY6" fmla="*/ 1699451 h 1799739"/>
              <a:gd name="connsiteX7" fmla="*/ 892991 w 1785983"/>
              <a:gd name="connsiteY7" fmla="*/ 1799739 h 1799739"/>
              <a:gd name="connsiteX8" fmla="*/ 892991 w 1785983"/>
              <a:gd name="connsiteY8" fmla="*/ 1795123 h 1799739"/>
              <a:gd name="connsiteX9" fmla="*/ 763082 w 1785983"/>
              <a:gd name="connsiteY9" fmla="*/ 1694835 h 1799739"/>
              <a:gd name="connsiteX10" fmla="*/ 379877 w 1785983"/>
              <a:gd name="connsiteY10" fmla="*/ 3722 h 1799739"/>
              <a:gd name="connsiteX11" fmla="*/ 440819 w 1785983"/>
              <a:gd name="connsiteY11" fmla="*/ 59 h 1799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785983" h="1799739">
                <a:moveTo>
                  <a:pt x="440819" y="59"/>
                </a:moveTo>
                <a:cubicBezTo>
                  <a:pt x="584367" y="2557"/>
                  <a:pt x="735105" y="83293"/>
                  <a:pt x="845918" y="261596"/>
                </a:cubicBezTo>
                <a:lnTo>
                  <a:pt x="892992" y="360758"/>
                </a:lnTo>
                <a:lnTo>
                  <a:pt x="892992" y="365372"/>
                </a:lnTo>
                <a:lnTo>
                  <a:pt x="940065" y="266212"/>
                </a:lnTo>
                <a:cubicBezTo>
                  <a:pt x="1066709" y="62437"/>
                  <a:pt x="1245499" y="-13903"/>
                  <a:pt x="1406106" y="8338"/>
                </a:cubicBezTo>
                <a:cubicBezTo>
                  <a:pt x="1827702" y="66720"/>
                  <a:pt x="2124001" y="804388"/>
                  <a:pt x="1022901" y="1699451"/>
                </a:cubicBezTo>
                <a:lnTo>
                  <a:pt x="892991" y="1799739"/>
                </a:lnTo>
                <a:lnTo>
                  <a:pt x="892991" y="1795123"/>
                </a:lnTo>
                <a:lnTo>
                  <a:pt x="763082" y="1694835"/>
                </a:lnTo>
                <a:cubicBezTo>
                  <a:pt x="-338018" y="799772"/>
                  <a:pt x="-41719" y="62104"/>
                  <a:pt x="379877" y="3722"/>
                </a:cubicBezTo>
                <a:cubicBezTo>
                  <a:pt x="399953" y="942"/>
                  <a:pt x="420313" y="-298"/>
                  <a:pt x="440819" y="59"/>
                </a:cubicBezTo>
                <a:close/>
              </a:path>
            </a:pathLst>
          </a:custGeom>
          <a:solidFill>
            <a:schemeClr val="accent1">
              <a:alpha val="6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5" name="Group 54">
            <a:extLst>
              <a:ext uri="{FF2B5EF4-FFF2-40B4-BE49-F238E27FC236}">
                <a16:creationId xmlns:a16="http://schemas.microsoft.com/office/drawing/2014/main" id="{A54B4D41-E775-46AC-95B8-F9B645FE3BE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8100000" flipV="1">
            <a:off x="9049994" y="71786"/>
            <a:ext cx="2287608" cy="3673900"/>
            <a:chOff x="-6080955" y="3437416"/>
            <a:chExt cx="2287608" cy="3673900"/>
          </a:xfrm>
        </p:grpSpPr>
        <p:cxnSp>
          <p:nvCxnSpPr>
            <p:cNvPr id="56" name="Straight Connector 55">
              <a:extLst>
                <a:ext uri="{FF2B5EF4-FFF2-40B4-BE49-F238E27FC236}">
                  <a16:creationId xmlns:a16="http://schemas.microsoft.com/office/drawing/2014/main" id="{7A8F5B43-0EA5-41CD-A381-43246400995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937151" y="4754133"/>
              <a:ext cx="0" cy="235718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7" name="Freeform: Shape 56">
              <a:extLst>
                <a:ext uri="{FF2B5EF4-FFF2-40B4-BE49-F238E27FC236}">
                  <a16:creationId xmlns:a16="http://schemas.microsoft.com/office/drawing/2014/main" id="{1F202990-7BBC-4E1F-A4A7-8F1AD0E157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flipH="1">
              <a:off x="-5226554" y="3437416"/>
              <a:ext cx="571820" cy="1316717"/>
            </a:xfrm>
            <a:custGeom>
              <a:avLst/>
              <a:gdLst>
                <a:gd name="connsiteX0" fmla="*/ 282417 w 571820"/>
                <a:gd name="connsiteY0" fmla="*/ 1316717 h 1316717"/>
                <a:gd name="connsiteX1" fmla="*/ 285910 w 571820"/>
                <a:gd name="connsiteY1" fmla="*/ 1313542 h 1316717"/>
                <a:gd name="connsiteX2" fmla="*/ 289403 w 571820"/>
                <a:gd name="connsiteY2" fmla="*/ 1316717 h 1316717"/>
                <a:gd name="connsiteX3" fmla="*/ 289403 w 571820"/>
                <a:gd name="connsiteY3" fmla="*/ 1310368 h 1316717"/>
                <a:gd name="connsiteX4" fmla="*/ 309203 w 571820"/>
                <a:gd name="connsiteY4" fmla="*/ 1292372 h 1316717"/>
                <a:gd name="connsiteX5" fmla="*/ 571820 w 571820"/>
                <a:gd name="connsiteY5" fmla="*/ 658358 h 1316717"/>
                <a:gd name="connsiteX6" fmla="*/ 309203 w 571820"/>
                <a:gd name="connsiteY6" fmla="*/ 24345 h 1316717"/>
                <a:gd name="connsiteX7" fmla="*/ 289403 w 571820"/>
                <a:gd name="connsiteY7" fmla="*/ 6349 h 1316717"/>
                <a:gd name="connsiteX8" fmla="*/ 289403 w 571820"/>
                <a:gd name="connsiteY8" fmla="*/ 0 h 1316717"/>
                <a:gd name="connsiteX9" fmla="*/ 285910 w 571820"/>
                <a:gd name="connsiteY9" fmla="*/ 3175 h 1316717"/>
                <a:gd name="connsiteX10" fmla="*/ 282417 w 571820"/>
                <a:gd name="connsiteY10" fmla="*/ 0 h 1316717"/>
                <a:gd name="connsiteX11" fmla="*/ 282417 w 571820"/>
                <a:gd name="connsiteY11" fmla="*/ 6350 h 1316717"/>
                <a:gd name="connsiteX12" fmla="*/ 262617 w 571820"/>
                <a:gd name="connsiteY12" fmla="*/ 24345 h 1316717"/>
                <a:gd name="connsiteX13" fmla="*/ 0 w 571820"/>
                <a:gd name="connsiteY13" fmla="*/ 658359 h 1316717"/>
                <a:gd name="connsiteX14" fmla="*/ 262617 w 571820"/>
                <a:gd name="connsiteY14" fmla="*/ 1292372 h 1316717"/>
                <a:gd name="connsiteX15" fmla="*/ 282417 w 571820"/>
                <a:gd name="connsiteY15" fmla="*/ 1310368 h 1316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71820" h="1316717">
                  <a:moveTo>
                    <a:pt x="282417" y="1316717"/>
                  </a:moveTo>
                  <a:lnTo>
                    <a:pt x="285910" y="1313542"/>
                  </a:lnTo>
                  <a:lnTo>
                    <a:pt x="289403" y="1316717"/>
                  </a:lnTo>
                  <a:lnTo>
                    <a:pt x="289403" y="1310368"/>
                  </a:lnTo>
                  <a:lnTo>
                    <a:pt x="309203" y="1292372"/>
                  </a:lnTo>
                  <a:cubicBezTo>
                    <a:pt x="471461" y="1130114"/>
                    <a:pt x="571820" y="905956"/>
                    <a:pt x="571820" y="658358"/>
                  </a:cubicBezTo>
                  <a:cubicBezTo>
                    <a:pt x="571820" y="410761"/>
                    <a:pt x="471461" y="186603"/>
                    <a:pt x="309203" y="24345"/>
                  </a:cubicBezTo>
                  <a:lnTo>
                    <a:pt x="289403" y="6349"/>
                  </a:lnTo>
                  <a:lnTo>
                    <a:pt x="289403" y="0"/>
                  </a:lnTo>
                  <a:lnTo>
                    <a:pt x="285910" y="3175"/>
                  </a:lnTo>
                  <a:lnTo>
                    <a:pt x="282417" y="0"/>
                  </a:lnTo>
                  <a:lnTo>
                    <a:pt x="282417" y="6350"/>
                  </a:lnTo>
                  <a:lnTo>
                    <a:pt x="262617" y="24345"/>
                  </a:lnTo>
                  <a:cubicBezTo>
                    <a:pt x="100359" y="186604"/>
                    <a:pt x="0" y="410761"/>
                    <a:pt x="0" y="658359"/>
                  </a:cubicBezTo>
                  <a:cubicBezTo>
                    <a:pt x="0" y="905956"/>
                    <a:pt x="100359" y="1130114"/>
                    <a:pt x="262617" y="1292372"/>
                  </a:cubicBezTo>
                  <a:lnTo>
                    <a:pt x="282417" y="1310368"/>
                  </a:ln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8" name="Freeform: Shape 57">
              <a:extLst>
                <a:ext uri="{FF2B5EF4-FFF2-40B4-BE49-F238E27FC236}">
                  <a16:creationId xmlns:a16="http://schemas.microsoft.com/office/drawing/2014/main" id="{DC12A815-0620-4705-A270-C49FB990F1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0955" y="4476018"/>
              <a:ext cx="1143804" cy="735761"/>
            </a:xfrm>
            <a:custGeom>
              <a:avLst/>
              <a:gdLst>
                <a:gd name="connsiteX0" fmla="*/ 290619 w 1143804"/>
                <a:gd name="connsiteY0" fmla="*/ 302 h 735761"/>
                <a:gd name="connsiteX1" fmla="*/ 714857 w 1143804"/>
                <a:gd name="connsiteY1" fmla="*/ 120275 h 735761"/>
                <a:gd name="connsiteX2" fmla="*/ 1132620 w 1143804"/>
                <a:gd name="connsiteY2" fmla="*/ 664715 h 735761"/>
                <a:gd name="connsiteX3" fmla="*/ 1138304 w 1143804"/>
                <a:gd name="connsiteY3" fmla="*/ 690860 h 735761"/>
                <a:gd name="connsiteX4" fmla="*/ 1143804 w 1143804"/>
                <a:gd name="connsiteY4" fmla="*/ 694035 h 735761"/>
                <a:gd name="connsiteX5" fmla="*/ 1139308 w 1143804"/>
                <a:gd name="connsiteY5" fmla="*/ 695472 h 735761"/>
                <a:gd name="connsiteX6" fmla="*/ 1140311 w 1143804"/>
                <a:gd name="connsiteY6" fmla="*/ 700085 h 735761"/>
                <a:gd name="connsiteX7" fmla="*/ 1134812 w 1143804"/>
                <a:gd name="connsiteY7" fmla="*/ 696911 h 735761"/>
                <a:gd name="connsiteX8" fmla="*/ 1109327 w 1143804"/>
                <a:gd name="connsiteY8" fmla="*/ 705060 h 735761"/>
                <a:gd name="connsiteX9" fmla="*/ 428947 w 1143804"/>
                <a:gd name="connsiteY9" fmla="*/ 615486 h 735761"/>
                <a:gd name="connsiteX10" fmla="*/ 11184 w 1143804"/>
                <a:gd name="connsiteY10" fmla="*/ 71046 h 735761"/>
                <a:gd name="connsiteX11" fmla="*/ 5499 w 1143804"/>
                <a:gd name="connsiteY11" fmla="*/ 44901 h 735761"/>
                <a:gd name="connsiteX12" fmla="*/ 0 w 1143804"/>
                <a:gd name="connsiteY12" fmla="*/ 41727 h 735761"/>
                <a:gd name="connsiteX13" fmla="*/ 4496 w 1143804"/>
                <a:gd name="connsiteY13" fmla="*/ 40289 h 735761"/>
                <a:gd name="connsiteX14" fmla="*/ 3493 w 1143804"/>
                <a:gd name="connsiteY14" fmla="*/ 35676 h 735761"/>
                <a:gd name="connsiteX15" fmla="*/ 8992 w 1143804"/>
                <a:gd name="connsiteY15" fmla="*/ 38851 h 735761"/>
                <a:gd name="connsiteX16" fmla="*/ 34477 w 1143804"/>
                <a:gd name="connsiteY16" fmla="*/ 30702 h 735761"/>
                <a:gd name="connsiteX17" fmla="*/ 290619 w 1143804"/>
                <a:gd name="connsiteY17" fmla="*/ 302 h 735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43804" h="735761">
                  <a:moveTo>
                    <a:pt x="290619" y="302"/>
                  </a:moveTo>
                  <a:cubicBezTo>
                    <a:pt x="435153" y="4056"/>
                    <a:pt x="580841" y="42901"/>
                    <a:pt x="714857" y="120275"/>
                  </a:cubicBezTo>
                  <a:cubicBezTo>
                    <a:pt x="929283" y="244074"/>
                    <a:pt x="1073229" y="443066"/>
                    <a:pt x="1132620" y="664715"/>
                  </a:cubicBezTo>
                  <a:lnTo>
                    <a:pt x="1138304" y="690860"/>
                  </a:lnTo>
                  <a:lnTo>
                    <a:pt x="1143804" y="694035"/>
                  </a:lnTo>
                  <a:lnTo>
                    <a:pt x="1139308" y="695472"/>
                  </a:lnTo>
                  <a:lnTo>
                    <a:pt x="1140311" y="700085"/>
                  </a:lnTo>
                  <a:lnTo>
                    <a:pt x="1134812" y="696911"/>
                  </a:lnTo>
                  <a:lnTo>
                    <a:pt x="1109327" y="705060"/>
                  </a:lnTo>
                  <a:cubicBezTo>
                    <a:pt x="887679" y="764450"/>
                    <a:pt x="643373" y="739285"/>
                    <a:pt x="428947" y="615486"/>
                  </a:cubicBezTo>
                  <a:cubicBezTo>
                    <a:pt x="214521" y="491687"/>
                    <a:pt x="70574" y="292695"/>
                    <a:pt x="11184" y="71046"/>
                  </a:cubicBezTo>
                  <a:lnTo>
                    <a:pt x="5499" y="44901"/>
                  </a:lnTo>
                  <a:lnTo>
                    <a:pt x="0" y="41727"/>
                  </a:lnTo>
                  <a:lnTo>
                    <a:pt x="4496" y="40289"/>
                  </a:lnTo>
                  <a:lnTo>
                    <a:pt x="3493" y="35676"/>
                  </a:lnTo>
                  <a:lnTo>
                    <a:pt x="8992" y="38851"/>
                  </a:lnTo>
                  <a:lnTo>
                    <a:pt x="34477" y="30702"/>
                  </a:lnTo>
                  <a:cubicBezTo>
                    <a:pt x="117595" y="8430"/>
                    <a:pt x="203899" y="-1950"/>
                    <a:pt x="290619" y="302"/>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9" name="Freeform: Shape 58">
              <a:extLst>
                <a:ext uri="{FF2B5EF4-FFF2-40B4-BE49-F238E27FC236}">
                  <a16:creationId xmlns:a16="http://schemas.microsoft.com/office/drawing/2014/main" id="{F4ECD499-405D-4AA0-93E7-B8B884846A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4937151" y="4476018"/>
              <a:ext cx="1143804" cy="735761"/>
            </a:xfrm>
            <a:custGeom>
              <a:avLst/>
              <a:gdLst>
                <a:gd name="connsiteX0" fmla="*/ 290619 w 1143804"/>
                <a:gd name="connsiteY0" fmla="*/ 302 h 735761"/>
                <a:gd name="connsiteX1" fmla="*/ 714857 w 1143804"/>
                <a:gd name="connsiteY1" fmla="*/ 120275 h 735761"/>
                <a:gd name="connsiteX2" fmla="*/ 1132620 w 1143804"/>
                <a:gd name="connsiteY2" fmla="*/ 664715 h 735761"/>
                <a:gd name="connsiteX3" fmla="*/ 1138304 w 1143804"/>
                <a:gd name="connsiteY3" fmla="*/ 690860 h 735761"/>
                <a:gd name="connsiteX4" fmla="*/ 1143804 w 1143804"/>
                <a:gd name="connsiteY4" fmla="*/ 694035 h 735761"/>
                <a:gd name="connsiteX5" fmla="*/ 1139308 w 1143804"/>
                <a:gd name="connsiteY5" fmla="*/ 695472 h 735761"/>
                <a:gd name="connsiteX6" fmla="*/ 1140311 w 1143804"/>
                <a:gd name="connsiteY6" fmla="*/ 700085 h 735761"/>
                <a:gd name="connsiteX7" fmla="*/ 1134812 w 1143804"/>
                <a:gd name="connsiteY7" fmla="*/ 696911 h 735761"/>
                <a:gd name="connsiteX8" fmla="*/ 1109327 w 1143804"/>
                <a:gd name="connsiteY8" fmla="*/ 705060 h 735761"/>
                <a:gd name="connsiteX9" fmla="*/ 428947 w 1143804"/>
                <a:gd name="connsiteY9" fmla="*/ 615486 h 735761"/>
                <a:gd name="connsiteX10" fmla="*/ 11184 w 1143804"/>
                <a:gd name="connsiteY10" fmla="*/ 71046 h 735761"/>
                <a:gd name="connsiteX11" fmla="*/ 5499 w 1143804"/>
                <a:gd name="connsiteY11" fmla="*/ 44901 h 735761"/>
                <a:gd name="connsiteX12" fmla="*/ 0 w 1143804"/>
                <a:gd name="connsiteY12" fmla="*/ 41727 h 735761"/>
                <a:gd name="connsiteX13" fmla="*/ 4496 w 1143804"/>
                <a:gd name="connsiteY13" fmla="*/ 40289 h 735761"/>
                <a:gd name="connsiteX14" fmla="*/ 3493 w 1143804"/>
                <a:gd name="connsiteY14" fmla="*/ 35676 h 735761"/>
                <a:gd name="connsiteX15" fmla="*/ 8992 w 1143804"/>
                <a:gd name="connsiteY15" fmla="*/ 38851 h 735761"/>
                <a:gd name="connsiteX16" fmla="*/ 34477 w 1143804"/>
                <a:gd name="connsiteY16" fmla="*/ 30702 h 735761"/>
                <a:gd name="connsiteX17" fmla="*/ 290619 w 1143804"/>
                <a:gd name="connsiteY17" fmla="*/ 302 h 735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43804" h="735761">
                  <a:moveTo>
                    <a:pt x="290619" y="302"/>
                  </a:moveTo>
                  <a:cubicBezTo>
                    <a:pt x="435153" y="4056"/>
                    <a:pt x="580841" y="42901"/>
                    <a:pt x="714857" y="120275"/>
                  </a:cubicBezTo>
                  <a:cubicBezTo>
                    <a:pt x="929283" y="244074"/>
                    <a:pt x="1073229" y="443066"/>
                    <a:pt x="1132620" y="664715"/>
                  </a:cubicBezTo>
                  <a:lnTo>
                    <a:pt x="1138304" y="690860"/>
                  </a:lnTo>
                  <a:lnTo>
                    <a:pt x="1143804" y="694035"/>
                  </a:lnTo>
                  <a:lnTo>
                    <a:pt x="1139308" y="695472"/>
                  </a:lnTo>
                  <a:lnTo>
                    <a:pt x="1140311" y="700085"/>
                  </a:lnTo>
                  <a:lnTo>
                    <a:pt x="1134812" y="696911"/>
                  </a:lnTo>
                  <a:lnTo>
                    <a:pt x="1109327" y="705060"/>
                  </a:lnTo>
                  <a:cubicBezTo>
                    <a:pt x="887679" y="764450"/>
                    <a:pt x="643373" y="739285"/>
                    <a:pt x="428947" y="615486"/>
                  </a:cubicBezTo>
                  <a:cubicBezTo>
                    <a:pt x="214521" y="491687"/>
                    <a:pt x="70574" y="292695"/>
                    <a:pt x="11184" y="71046"/>
                  </a:cubicBezTo>
                  <a:lnTo>
                    <a:pt x="5499" y="44901"/>
                  </a:lnTo>
                  <a:lnTo>
                    <a:pt x="0" y="41727"/>
                  </a:lnTo>
                  <a:lnTo>
                    <a:pt x="4496" y="40289"/>
                  </a:lnTo>
                  <a:lnTo>
                    <a:pt x="3493" y="35676"/>
                  </a:lnTo>
                  <a:lnTo>
                    <a:pt x="8992" y="38851"/>
                  </a:lnTo>
                  <a:lnTo>
                    <a:pt x="34477" y="30702"/>
                  </a:lnTo>
                  <a:cubicBezTo>
                    <a:pt x="117595" y="8430"/>
                    <a:pt x="203899" y="-1950"/>
                    <a:pt x="290619" y="302"/>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0" name="Freeform: Shape 59">
              <a:extLst>
                <a:ext uri="{FF2B5EF4-FFF2-40B4-BE49-F238E27FC236}">
                  <a16:creationId xmlns:a16="http://schemas.microsoft.com/office/drawing/2014/main" id="{C2D5C1EF-8757-44A2-A8D2-D5D2B4A979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0955" y="5190567"/>
              <a:ext cx="1143804" cy="735761"/>
            </a:xfrm>
            <a:custGeom>
              <a:avLst/>
              <a:gdLst>
                <a:gd name="connsiteX0" fmla="*/ 290619 w 1143804"/>
                <a:gd name="connsiteY0" fmla="*/ 302 h 735761"/>
                <a:gd name="connsiteX1" fmla="*/ 714857 w 1143804"/>
                <a:gd name="connsiteY1" fmla="*/ 120275 h 735761"/>
                <a:gd name="connsiteX2" fmla="*/ 1132620 w 1143804"/>
                <a:gd name="connsiteY2" fmla="*/ 664715 h 735761"/>
                <a:gd name="connsiteX3" fmla="*/ 1138304 w 1143804"/>
                <a:gd name="connsiteY3" fmla="*/ 690860 h 735761"/>
                <a:gd name="connsiteX4" fmla="*/ 1143804 w 1143804"/>
                <a:gd name="connsiteY4" fmla="*/ 694035 h 735761"/>
                <a:gd name="connsiteX5" fmla="*/ 1139308 w 1143804"/>
                <a:gd name="connsiteY5" fmla="*/ 695472 h 735761"/>
                <a:gd name="connsiteX6" fmla="*/ 1140311 w 1143804"/>
                <a:gd name="connsiteY6" fmla="*/ 700085 h 735761"/>
                <a:gd name="connsiteX7" fmla="*/ 1134812 w 1143804"/>
                <a:gd name="connsiteY7" fmla="*/ 696911 h 735761"/>
                <a:gd name="connsiteX8" fmla="*/ 1109327 w 1143804"/>
                <a:gd name="connsiteY8" fmla="*/ 705060 h 735761"/>
                <a:gd name="connsiteX9" fmla="*/ 428947 w 1143804"/>
                <a:gd name="connsiteY9" fmla="*/ 615486 h 735761"/>
                <a:gd name="connsiteX10" fmla="*/ 11184 w 1143804"/>
                <a:gd name="connsiteY10" fmla="*/ 71046 h 735761"/>
                <a:gd name="connsiteX11" fmla="*/ 5499 w 1143804"/>
                <a:gd name="connsiteY11" fmla="*/ 44901 h 735761"/>
                <a:gd name="connsiteX12" fmla="*/ 0 w 1143804"/>
                <a:gd name="connsiteY12" fmla="*/ 41727 h 735761"/>
                <a:gd name="connsiteX13" fmla="*/ 4496 w 1143804"/>
                <a:gd name="connsiteY13" fmla="*/ 40289 h 735761"/>
                <a:gd name="connsiteX14" fmla="*/ 3493 w 1143804"/>
                <a:gd name="connsiteY14" fmla="*/ 35676 h 735761"/>
                <a:gd name="connsiteX15" fmla="*/ 8992 w 1143804"/>
                <a:gd name="connsiteY15" fmla="*/ 38851 h 735761"/>
                <a:gd name="connsiteX16" fmla="*/ 34477 w 1143804"/>
                <a:gd name="connsiteY16" fmla="*/ 30702 h 735761"/>
                <a:gd name="connsiteX17" fmla="*/ 290619 w 1143804"/>
                <a:gd name="connsiteY17" fmla="*/ 302 h 735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43804" h="735761">
                  <a:moveTo>
                    <a:pt x="290619" y="302"/>
                  </a:moveTo>
                  <a:cubicBezTo>
                    <a:pt x="435153" y="4056"/>
                    <a:pt x="580841" y="42901"/>
                    <a:pt x="714857" y="120275"/>
                  </a:cubicBezTo>
                  <a:cubicBezTo>
                    <a:pt x="929283" y="244074"/>
                    <a:pt x="1073229" y="443066"/>
                    <a:pt x="1132620" y="664715"/>
                  </a:cubicBezTo>
                  <a:lnTo>
                    <a:pt x="1138304" y="690860"/>
                  </a:lnTo>
                  <a:lnTo>
                    <a:pt x="1143804" y="694035"/>
                  </a:lnTo>
                  <a:lnTo>
                    <a:pt x="1139308" y="695472"/>
                  </a:lnTo>
                  <a:lnTo>
                    <a:pt x="1140311" y="700085"/>
                  </a:lnTo>
                  <a:lnTo>
                    <a:pt x="1134812" y="696911"/>
                  </a:lnTo>
                  <a:lnTo>
                    <a:pt x="1109327" y="705060"/>
                  </a:lnTo>
                  <a:cubicBezTo>
                    <a:pt x="887679" y="764450"/>
                    <a:pt x="643373" y="739285"/>
                    <a:pt x="428947" y="615486"/>
                  </a:cubicBezTo>
                  <a:cubicBezTo>
                    <a:pt x="214521" y="491687"/>
                    <a:pt x="70574" y="292695"/>
                    <a:pt x="11184" y="71046"/>
                  </a:cubicBezTo>
                  <a:lnTo>
                    <a:pt x="5499" y="44901"/>
                  </a:lnTo>
                  <a:lnTo>
                    <a:pt x="0" y="41727"/>
                  </a:lnTo>
                  <a:lnTo>
                    <a:pt x="4496" y="40289"/>
                  </a:lnTo>
                  <a:lnTo>
                    <a:pt x="3493" y="35676"/>
                  </a:lnTo>
                  <a:lnTo>
                    <a:pt x="8992" y="38851"/>
                  </a:lnTo>
                  <a:lnTo>
                    <a:pt x="34477" y="30702"/>
                  </a:lnTo>
                  <a:cubicBezTo>
                    <a:pt x="117595" y="8430"/>
                    <a:pt x="203899" y="-1950"/>
                    <a:pt x="290619" y="302"/>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1" name="Freeform: Shape 60">
              <a:extLst>
                <a:ext uri="{FF2B5EF4-FFF2-40B4-BE49-F238E27FC236}">
                  <a16:creationId xmlns:a16="http://schemas.microsoft.com/office/drawing/2014/main" id="{B0692571-D5CA-4E07-A3C4-DC5354B68D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4937151" y="5190567"/>
              <a:ext cx="1143804" cy="735761"/>
            </a:xfrm>
            <a:custGeom>
              <a:avLst/>
              <a:gdLst>
                <a:gd name="connsiteX0" fmla="*/ 290619 w 1143804"/>
                <a:gd name="connsiteY0" fmla="*/ 302 h 735761"/>
                <a:gd name="connsiteX1" fmla="*/ 714857 w 1143804"/>
                <a:gd name="connsiteY1" fmla="*/ 120275 h 735761"/>
                <a:gd name="connsiteX2" fmla="*/ 1132620 w 1143804"/>
                <a:gd name="connsiteY2" fmla="*/ 664715 h 735761"/>
                <a:gd name="connsiteX3" fmla="*/ 1138304 w 1143804"/>
                <a:gd name="connsiteY3" fmla="*/ 690860 h 735761"/>
                <a:gd name="connsiteX4" fmla="*/ 1143804 w 1143804"/>
                <a:gd name="connsiteY4" fmla="*/ 694035 h 735761"/>
                <a:gd name="connsiteX5" fmla="*/ 1139308 w 1143804"/>
                <a:gd name="connsiteY5" fmla="*/ 695472 h 735761"/>
                <a:gd name="connsiteX6" fmla="*/ 1140311 w 1143804"/>
                <a:gd name="connsiteY6" fmla="*/ 700085 h 735761"/>
                <a:gd name="connsiteX7" fmla="*/ 1134812 w 1143804"/>
                <a:gd name="connsiteY7" fmla="*/ 696911 h 735761"/>
                <a:gd name="connsiteX8" fmla="*/ 1109327 w 1143804"/>
                <a:gd name="connsiteY8" fmla="*/ 705060 h 735761"/>
                <a:gd name="connsiteX9" fmla="*/ 428947 w 1143804"/>
                <a:gd name="connsiteY9" fmla="*/ 615486 h 735761"/>
                <a:gd name="connsiteX10" fmla="*/ 11184 w 1143804"/>
                <a:gd name="connsiteY10" fmla="*/ 71046 h 735761"/>
                <a:gd name="connsiteX11" fmla="*/ 5499 w 1143804"/>
                <a:gd name="connsiteY11" fmla="*/ 44901 h 735761"/>
                <a:gd name="connsiteX12" fmla="*/ 0 w 1143804"/>
                <a:gd name="connsiteY12" fmla="*/ 41727 h 735761"/>
                <a:gd name="connsiteX13" fmla="*/ 4496 w 1143804"/>
                <a:gd name="connsiteY13" fmla="*/ 40289 h 735761"/>
                <a:gd name="connsiteX14" fmla="*/ 3493 w 1143804"/>
                <a:gd name="connsiteY14" fmla="*/ 35676 h 735761"/>
                <a:gd name="connsiteX15" fmla="*/ 8992 w 1143804"/>
                <a:gd name="connsiteY15" fmla="*/ 38851 h 735761"/>
                <a:gd name="connsiteX16" fmla="*/ 34477 w 1143804"/>
                <a:gd name="connsiteY16" fmla="*/ 30702 h 735761"/>
                <a:gd name="connsiteX17" fmla="*/ 290619 w 1143804"/>
                <a:gd name="connsiteY17" fmla="*/ 302 h 735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43804" h="735761">
                  <a:moveTo>
                    <a:pt x="290619" y="302"/>
                  </a:moveTo>
                  <a:cubicBezTo>
                    <a:pt x="435153" y="4056"/>
                    <a:pt x="580841" y="42901"/>
                    <a:pt x="714857" y="120275"/>
                  </a:cubicBezTo>
                  <a:cubicBezTo>
                    <a:pt x="929283" y="244074"/>
                    <a:pt x="1073229" y="443066"/>
                    <a:pt x="1132620" y="664715"/>
                  </a:cubicBezTo>
                  <a:lnTo>
                    <a:pt x="1138304" y="690860"/>
                  </a:lnTo>
                  <a:lnTo>
                    <a:pt x="1143804" y="694035"/>
                  </a:lnTo>
                  <a:lnTo>
                    <a:pt x="1139308" y="695472"/>
                  </a:lnTo>
                  <a:lnTo>
                    <a:pt x="1140311" y="700085"/>
                  </a:lnTo>
                  <a:lnTo>
                    <a:pt x="1134812" y="696911"/>
                  </a:lnTo>
                  <a:lnTo>
                    <a:pt x="1109327" y="705060"/>
                  </a:lnTo>
                  <a:cubicBezTo>
                    <a:pt x="887679" y="764450"/>
                    <a:pt x="643373" y="739285"/>
                    <a:pt x="428947" y="615486"/>
                  </a:cubicBezTo>
                  <a:cubicBezTo>
                    <a:pt x="214521" y="491687"/>
                    <a:pt x="70574" y="292695"/>
                    <a:pt x="11184" y="71046"/>
                  </a:cubicBezTo>
                  <a:lnTo>
                    <a:pt x="5499" y="44901"/>
                  </a:lnTo>
                  <a:lnTo>
                    <a:pt x="0" y="41727"/>
                  </a:lnTo>
                  <a:lnTo>
                    <a:pt x="4496" y="40289"/>
                  </a:lnTo>
                  <a:lnTo>
                    <a:pt x="3493" y="35676"/>
                  </a:lnTo>
                  <a:lnTo>
                    <a:pt x="8992" y="38851"/>
                  </a:lnTo>
                  <a:lnTo>
                    <a:pt x="34477" y="30702"/>
                  </a:lnTo>
                  <a:cubicBezTo>
                    <a:pt x="117595" y="8430"/>
                    <a:pt x="203899" y="-1950"/>
                    <a:pt x="290619" y="302"/>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2" name="Freeform: Shape 61">
              <a:extLst>
                <a:ext uri="{FF2B5EF4-FFF2-40B4-BE49-F238E27FC236}">
                  <a16:creationId xmlns:a16="http://schemas.microsoft.com/office/drawing/2014/main" id="{8DE5F6B4-789C-4C6E-850B-1211580843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0955" y="5934581"/>
              <a:ext cx="1143804" cy="735761"/>
            </a:xfrm>
            <a:custGeom>
              <a:avLst/>
              <a:gdLst>
                <a:gd name="connsiteX0" fmla="*/ 290619 w 1143804"/>
                <a:gd name="connsiteY0" fmla="*/ 302 h 735761"/>
                <a:gd name="connsiteX1" fmla="*/ 714857 w 1143804"/>
                <a:gd name="connsiteY1" fmla="*/ 120275 h 735761"/>
                <a:gd name="connsiteX2" fmla="*/ 1132620 w 1143804"/>
                <a:gd name="connsiteY2" fmla="*/ 664715 h 735761"/>
                <a:gd name="connsiteX3" fmla="*/ 1138304 w 1143804"/>
                <a:gd name="connsiteY3" fmla="*/ 690860 h 735761"/>
                <a:gd name="connsiteX4" fmla="*/ 1143804 w 1143804"/>
                <a:gd name="connsiteY4" fmla="*/ 694035 h 735761"/>
                <a:gd name="connsiteX5" fmla="*/ 1139308 w 1143804"/>
                <a:gd name="connsiteY5" fmla="*/ 695472 h 735761"/>
                <a:gd name="connsiteX6" fmla="*/ 1140311 w 1143804"/>
                <a:gd name="connsiteY6" fmla="*/ 700085 h 735761"/>
                <a:gd name="connsiteX7" fmla="*/ 1134812 w 1143804"/>
                <a:gd name="connsiteY7" fmla="*/ 696911 h 735761"/>
                <a:gd name="connsiteX8" fmla="*/ 1109327 w 1143804"/>
                <a:gd name="connsiteY8" fmla="*/ 705060 h 735761"/>
                <a:gd name="connsiteX9" fmla="*/ 428947 w 1143804"/>
                <a:gd name="connsiteY9" fmla="*/ 615486 h 735761"/>
                <a:gd name="connsiteX10" fmla="*/ 11184 w 1143804"/>
                <a:gd name="connsiteY10" fmla="*/ 71046 h 735761"/>
                <a:gd name="connsiteX11" fmla="*/ 5499 w 1143804"/>
                <a:gd name="connsiteY11" fmla="*/ 44901 h 735761"/>
                <a:gd name="connsiteX12" fmla="*/ 0 w 1143804"/>
                <a:gd name="connsiteY12" fmla="*/ 41727 h 735761"/>
                <a:gd name="connsiteX13" fmla="*/ 4496 w 1143804"/>
                <a:gd name="connsiteY13" fmla="*/ 40289 h 735761"/>
                <a:gd name="connsiteX14" fmla="*/ 3493 w 1143804"/>
                <a:gd name="connsiteY14" fmla="*/ 35676 h 735761"/>
                <a:gd name="connsiteX15" fmla="*/ 8992 w 1143804"/>
                <a:gd name="connsiteY15" fmla="*/ 38851 h 735761"/>
                <a:gd name="connsiteX16" fmla="*/ 34477 w 1143804"/>
                <a:gd name="connsiteY16" fmla="*/ 30702 h 735761"/>
                <a:gd name="connsiteX17" fmla="*/ 290619 w 1143804"/>
                <a:gd name="connsiteY17" fmla="*/ 302 h 735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43804" h="735761">
                  <a:moveTo>
                    <a:pt x="290619" y="302"/>
                  </a:moveTo>
                  <a:cubicBezTo>
                    <a:pt x="435153" y="4056"/>
                    <a:pt x="580841" y="42901"/>
                    <a:pt x="714857" y="120275"/>
                  </a:cubicBezTo>
                  <a:cubicBezTo>
                    <a:pt x="929283" y="244074"/>
                    <a:pt x="1073229" y="443066"/>
                    <a:pt x="1132620" y="664715"/>
                  </a:cubicBezTo>
                  <a:lnTo>
                    <a:pt x="1138304" y="690860"/>
                  </a:lnTo>
                  <a:lnTo>
                    <a:pt x="1143804" y="694035"/>
                  </a:lnTo>
                  <a:lnTo>
                    <a:pt x="1139308" y="695472"/>
                  </a:lnTo>
                  <a:lnTo>
                    <a:pt x="1140311" y="700085"/>
                  </a:lnTo>
                  <a:lnTo>
                    <a:pt x="1134812" y="696911"/>
                  </a:lnTo>
                  <a:lnTo>
                    <a:pt x="1109327" y="705060"/>
                  </a:lnTo>
                  <a:cubicBezTo>
                    <a:pt x="887679" y="764450"/>
                    <a:pt x="643373" y="739285"/>
                    <a:pt x="428947" y="615486"/>
                  </a:cubicBezTo>
                  <a:cubicBezTo>
                    <a:pt x="214521" y="491687"/>
                    <a:pt x="70574" y="292695"/>
                    <a:pt x="11184" y="71046"/>
                  </a:cubicBezTo>
                  <a:lnTo>
                    <a:pt x="5499" y="44901"/>
                  </a:lnTo>
                  <a:lnTo>
                    <a:pt x="0" y="41727"/>
                  </a:lnTo>
                  <a:lnTo>
                    <a:pt x="4496" y="40289"/>
                  </a:lnTo>
                  <a:lnTo>
                    <a:pt x="3493" y="35676"/>
                  </a:lnTo>
                  <a:lnTo>
                    <a:pt x="8992" y="38851"/>
                  </a:lnTo>
                  <a:lnTo>
                    <a:pt x="34477" y="30702"/>
                  </a:lnTo>
                  <a:cubicBezTo>
                    <a:pt x="117595" y="8430"/>
                    <a:pt x="203899" y="-1950"/>
                    <a:pt x="290619" y="302"/>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3" name="Freeform: Shape 62">
              <a:extLst>
                <a:ext uri="{FF2B5EF4-FFF2-40B4-BE49-F238E27FC236}">
                  <a16:creationId xmlns:a16="http://schemas.microsoft.com/office/drawing/2014/main" id="{7D8D4A79-4148-4E89-8457-4A94626105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4937151" y="5934581"/>
              <a:ext cx="1143804" cy="735761"/>
            </a:xfrm>
            <a:custGeom>
              <a:avLst/>
              <a:gdLst>
                <a:gd name="connsiteX0" fmla="*/ 290619 w 1143804"/>
                <a:gd name="connsiteY0" fmla="*/ 302 h 735761"/>
                <a:gd name="connsiteX1" fmla="*/ 714857 w 1143804"/>
                <a:gd name="connsiteY1" fmla="*/ 120275 h 735761"/>
                <a:gd name="connsiteX2" fmla="*/ 1132620 w 1143804"/>
                <a:gd name="connsiteY2" fmla="*/ 664715 h 735761"/>
                <a:gd name="connsiteX3" fmla="*/ 1138304 w 1143804"/>
                <a:gd name="connsiteY3" fmla="*/ 690860 h 735761"/>
                <a:gd name="connsiteX4" fmla="*/ 1143804 w 1143804"/>
                <a:gd name="connsiteY4" fmla="*/ 694035 h 735761"/>
                <a:gd name="connsiteX5" fmla="*/ 1139308 w 1143804"/>
                <a:gd name="connsiteY5" fmla="*/ 695472 h 735761"/>
                <a:gd name="connsiteX6" fmla="*/ 1140311 w 1143804"/>
                <a:gd name="connsiteY6" fmla="*/ 700085 h 735761"/>
                <a:gd name="connsiteX7" fmla="*/ 1134812 w 1143804"/>
                <a:gd name="connsiteY7" fmla="*/ 696911 h 735761"/>
                <a:gd name="connsiteX8" fmla="*/ 1109327 w 1143804"/>
                <a:gd name="connsiteY8" fmla="*/ 705060 h 735761"/>
                <a:gd name="connsiteX9" fmla="*/ 428947 w 1143804"/>
                <a:gd name="connsiteY9" fmla="*/ 615486 h 735761"/>
                <a:gd name="connsiteX10" fmla="*/ 11184 w 1143804"/>
                <a:gd name="connsiteY10" fmla="*/ 71046 h 735761"/>
                <a:gd name="connsiteX11" fmla="*/ 5499 w 1143804"/>
                <a:gd name="connsiteY11" fmla="*/ 44901 h 735761"/>
                <a:gd name="connsiteX12" fmla="*/ 0 w 1143804"/>
                <a:gd name="connsiteY12" fmla="*/ 41727 h 735761"/>
                <a:gd name="connsiteX13" fmla="*/ 4496 w 1143804"/>
                <a:gd name="connsiteY13" fmla="*/ 40289 h 735761"/>
                <a:gd name="connsiteX14" fmla="*/ 3493 w 1143804"/>
                <a:gd name="connsiteY14" fmla="*/ 35676 h 735761"/>
                <a:gd name="connsiteX15" fmla="*/ 8992 w 1143804"/>
                <a:gd name="connsiteY15" fmla="*/ 38851 h 735761"/>
                <a:gd name="connsiteX16" fmla="*/ 34477 w 1143804"/>
                <a:gd name="connsiteY16" fmla="*/ 30702 h 735761"/>
                <a:gd name="connsiteX17" fmla="*/ 290619 w 1143804"/>
                <a:gd name="connsiteY17" fmla="*/ 302 h 735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43804" h="735761">
                  <a:moveTo>
                    <a:pt x="290619" y="302"/>
                  </a:moveTo>
                  <a:cubicBezTo>
                    <a:pt x="435153" y="4056"/>
                    <a:pt x="580841" y="42901"/>
                    <a:pt x="714857" y="120275"/>
                  </a:cubicBezTo>
                  <a:cubicBezTo>
                    <a:pt x="929283" y="244074"/>
                    <a:pt x="1073229" y="443066"/>
                    <a:pt x="1132620" y="664715"/>
                  </a:cubicBezTo>
                  <a:lnTo>
                    <a:pt x="1138304" y="690860"/>
                  </a:lnTo>
                  <a:lnTo>
                    <a:pt x="1143804" y="694035"/>
                  </a:lnTo>
                  <a:lnTo>
                    <a:pt x="1139308" y="695472"/>
                  </a:lnTo>
                  <a:lnTo>
                    <a:pt x="1140311" y="700085"/>
                  </a:lnTo>
                  <a:lnTo>
                    <a:pt x="1134812" y="696911"/>
                  </a:lnTo>
                  <a:lnTo>
                    <a:pt x="1109327" y="705060"/>
                  </a:lnTo>
                  <a:cubicBezTo>
                    <a:pt x="887679" y="764450"/>
                    <a:pt x="643373" y="739285"/>
                    <a:pt x="428947" y="615486"/>
                  </a:cubicBezTo>
                  <a:cubicBezTo>
                    <a:pt x="214521" y="491687"/>
                    <a:pt x="70574" y="292695"/>
                    <a:pt x="11184" y="71046"/>
                  </a:cubicBezTo>
                  <a:lnTo>
                    <a:pt x="5499" y="44901"/>
                  </a:lnTo>
                  <a:lnTo>
                    <a:pt x="0" y="41727"/>
                  </a:lnTo>
                  <a:lnTo>
                    <a:pt x="4496" y="40289"/>
                  </a:lnTo>
                  <a:lnTo>
                    <a:pt x="3493" y="35676"/>
                  </a:lnTo>
                  <a:lnTo>
                    <a:pt x="8992" y="38851"/>
                  </a:lnTo>
                  <a:lnTo>
                    <a:pt x="34477" y="30702"/>
                  </a:lnTo>
                  <a:cubicBezTo>
                    <a:pt x="117595" y="8430"/>
                    <a:pt x="203899" y="-1950"/>
                    <a:pt x="290619" y="302"/>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65" name="Group 64">
            <a:extLst>
              <a:ext uri="{FF2B5EF4-FFF2-40B4-BE49-F238E27FC236}">
                <a16:creationId xmlns:a16="http://schemas.microsoft.com/office/drawing/2014/main" id="{97422AC4-A069-4D59-8C02-45C5A0DB2E9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3500000" flipH="1" flipV="1">
            <a:off x="10901022" y="5639014"/>
            <a:ext cx="865742" cy="628383"/>
            <a:chOff x="558167" y="958515"/>
            <a:chExt cx="865742" cy="628383"/>
          </a:xfrm>
          <a:solidFill>
            <a:schemeClr val="accent3"/>
          </a:solidFill>
        </p:grpSpPr>
        <p:sp>
          <p:nvSpPr>
            <p:cNvPr id="66" name="Freeform: Shape 65">
              <a:extLst>
                <a:ext uri="{FF2B5EF4-FFF2-40B4-BE49-F238E27FC236}">
                  <a16:creationId xmlns:a16="http://schemas.microsoft.com/office/drawing/2014/main" id="{E0C3DCD7-9B17-4941-BC2D-ADA7388A92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8100000" flipH="1">
              <a:off x="558167" y="1122160"/>
              <a:ext cx="464738" cy="464738"/>
            </a:xfrm>
            <a:custGeom>
              <a:avLst/>
              <a:gdLst>
                <a:gd name="connsiteX0" fmla="*/ 446142 w 464738"/>
                <a:gd name="connsiteY0" fmla="*/ 464738 h 464738"/>
                <a:gd name="connsiteX1" fmla="*/ 130673 w 464738"/>
                <a:gd name="connsiteY1" fmla="*/ 334066 h 464738"/>
                <a:gd name="connsiteX2" fmla="*/ 0 w 464738"/>
                <a:gd name="connsiteY2" fmla="*/ 18596 h 464738"/>
                <a:gd name="connsiteX3" fmla="*/ 836 w 464738"/>
                <a:gd name="connsiteY3" fmla="*/ 1089 h 464738"/>
                <a:gd name="connsiteX4" fmla="*/ 606 w 464738"/>
                <a:gd name="connsiteY4" fmla="*/ 859 h 464738"/>
                <a:gd name="connsiteX5" fmla="*/ 848 w 464738"/>
                <a:gd name="connsiteY5" fmla="*/ 848 h 464738"/>
                <a:gd name="connsiteX6" fmla="*/ 859 w 464738"/>
                <a:gd name="connsiteY6" fmla="*/ 606 h 464738"/>
                <a:gd name="connsiteX7" fmla="*/ 1089 w 464738"/>
                <a:gd name="connsiteY7" fmla="*/ 836 h 464738"/>
                <a:gd name="connsiteX8" fmla="*/ 18596 w 464738"/>
                <a:gd name="connsiteY8" fmla="*/ 0 h 464738"/>
                <a:gd name="connsiteX9" fmla="*/ 334066 w 464738"/>
                <a:gd name="connsiteY9" fmla="*/ 130672 h 464738"/>
                <a:gd name="connsiteX10" fmla="*/ 464738 w 464738"/>
                <a:gd name="connsiteY10" fmla="*/ 446142 h 464738"/>
                <a:gd name="connsiteX11" fmla="*/ 463902 w 464738"/>
                <a:gd name="connsiteY11" fmla="*/ 463650 h 464738"/>
                <a:gd name="connsiteX12" fmla="*/ 464132 w 464738"/>
                <a:gd name="connsiteY12" fmla="*/ 463880 h 464738"/>
                <a:gd name="connsiteX13" fmla="*/ 463891 w 464738"/>
                <a:gd name="connsiteY13" fmla="*/ 463892 h 464738"/>
                <a:gd name="connsiteX14" fmla="*/ 463879 w 464738"/>
                <a:gd name="connsiteY14" fmla="*/ 464132 h 464738"/>
                <a:gd name="connsiteX15" fmla="*/ 463650 w 464738"/>
                <a:gd name="connsiteY15" fmla="*/ 463903 h 464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8" h="464738">
                  <a:moveTo>
                    <a:pt x="446142" y="464738"/>
                  </a:moveTo>
                  <a:cubicBezTo>
                    <a:pt x="331965" y="464738"/>
                    <a:pt x="217787" y="421181"/>
                    <a:pt x="130673" y="334066"/>
                  </a:cubicBezTo>
                  <a:cubicBezTo>
                    <a:pt x="43558" y="246952"/>
                    <a:pt x="1" y="132774"/>
                    <a:pt x="0" y="18596"/>
                  </a:cubicBezTo>
                  <a:lnTo>
                    <a:pt x="836" y="1089"/>
                  </a:lnTo>
                  <a:lnTo>
                    <a:pt x="606" y="859"/>
                  </a:lnTo>
                  <a:lnTo>
                    <a:pt x="848" y="848"/>
                  </a:lnTo>
                  <a:lnTo>
                    <a:pt x="859" y="606"/>
                  </a:lnTo>
                  <a:lnTo>
                    <a:pt x="1089" y="836"/>
                  </a:lnTo>
                  <a:lnTo>
                    <a:pt x="18596" y="0"/>
                  </a:lnTo>
                  <a:cubicBezTo>
                    <a:pt x="132774" y="0"/>
                    <a:pt x="246951" y="43557"/>
                    <a:pt x="334066" y="130672"/>
                  </a:cubicBezTo>
                  <a:cubicBezTo>
                    <a:pt x="421181" y="217787"/>
                    <a:pt x="464738" y="331964"/>
                    <a:pt x="464738" y="446142"/>
                  </a:cubicBezTo>
                  <a:lnTo>
                    <a:pt x="463902" y="463650"/>
                  </a:lnTo>
                  <a:lnTo>
                    <a:pt x="464132" y="463880"/>
                  </a:lnTo>
                  <a:lnTo>
                    <a:pt x="463891" y="463892"/>
                  </a:lnTo>
                  <a:lnTo>
                    <a:pt x="463879" y="464132"/>
                  </a:lnTo>
                  <a:lnTo>
                    <a:pt x="463650" y="463903"/>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7" name="Freeform: Shape 66">
              <a:extLst>
                <a:ext uri="{FF2B5EF4-FFF2-40B4-BE49-F238E27FC236}">
                  <a16:creationId xmlns:a16="http://schemas.microsoft.com/office/drawing/2014/main" id="{54BFE42E-647B-4A33-9981-3B88CCBE25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flipH="1">
              <a:off x="959170" y="958515"/>
              <a:ext cx="464739" cy="464739"/>
            </a:xfrm>
            <a:custGeom>
              <a:avLst/>
              <a:gdLst>
                <a:gd name="connsiteX0" fmla="*/ 464132 w 464739"/>
                <a:gd name="connsiteY0" fmla="*/ 463881 h 464739"/>
                <a:gd name="connsiteX1" fmla="*/ 463891 w 464739"/>
                <a:gd name="connsiteY1" fmla="*/ 463892 h 464739"/>
                <a:gd name="connsiteX2" fmla="*/ 463880 w 464739"/>
                <a:gd name="connsiteY2" fmla="*/ 464132 h 464739"/>
                <a:gd name="connsiteX3" fmla="*/ 463651 w 464739"/>
                <a:gd name="connsiteY3" fmla="*/ 463904 h 464739"/>
                <a:gd name="connsiteX4" fmla="*/ 446142 w 464739"/>
                <a:gd name="connsiteY4" fmla="*/ 464739 h 464739"/>
                <a:gd name="connsiteX5" fmla="*/ 130673 w 464739"/>
                <a:gd name="connsiteY5" fmla="*/ 334067 h 464739"/>
                <a:gd name="connsiteX6" fmla="*/ 0 w 464739"/>
                <a:gd name="connsiteY6" fmla="*/ 18597 h 464739"/>
                <a:gd name="connsiteX7" fmla="*/ 836 w 464739"/>
                <a:gd name="connsiteY7" fmla="*/ 1089 h 464739"/>
                <a:gd name="connsiteX8" fmla="*/ 607 w 464739"/>
                <a:gd name="connsiteY8" fmla="*/ 859 h 464739"/>
                <a:gd name="connsiteX9" fmla="*/ 848 w 464739"/>
                <a:gd name="connsiteY9" fmla="*/ 848 h 464739"/>
                <a:gd name="connsiteX10" fmla="*/ 859 w 464739"/>
                <a:gd name="connsiteY10" fmla="*/ 607 h 464739"/>
                <a:gd name="connsiteX11" fmla="*/ 1089 w 464739"/>
                <a:gd name="connsiteY11" fmla="*/ 836 h 464739"/>
                <a:gd name="connsiteX12" fmla="*/ 18597 w 464739"/>
                <a:gd name="connsiteY12" fmla="*/ 0 h 464739"/>
                <a:gd name="connsiteX13" fmla="*/ 334067 w 464739"/>
                <a:gd name="connsiteY13" fmla="*/ 130672 h 464739"/>
                <a:gd name="connsiteX14" fmla="*/ 464739 w 464739"/>
                <a:gd name="connsiteY14" fmla="*/ 446142 h 464739"/>
                <a:gd name="connsiteX15" fmla="*/ 463903 w 464739"/>
                <a:gd name="connsiteY15" fmla="*/ 463652 h 464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9" h="464739">
                  <a:moveTo>
                    <a:pt x="464132" y="463881"/>
                  </a:moveTo>
                  <a:lnTo>
                    <a:pt x="463891" y="463892"/>
                  </a:lnTo>
                  <a:lnTo>
                    <a:pt x="463880" y="464132"/>
                  </a:lnTo>
                  <a:lnTo>
                    <a:pt x="463651" y="463904"/>
                  </a:lnTo>
                  <a:lnTo>
                    <a:pt x="446142" y="464739"/>
                  </a:lnTo>
                  <a:cubicBezTo>
                    <a:pt x="331965" y="464739"/>
                    <a:pt x="217787" y="421182"/>
                    <a:pt x="130673" y="334067"/>
                  </a:cubicBezTo>
                  <a:cubicBezTo>
                    <a:pt x="43558" y="246953"/>
                    <a:pt x="1" y="132775"/>
                    <a:pt x="0" y="18597"/>
                  </a:cubicBezTo>
                  <a:lnTo>
                    <a:pt x="836" y="1089"/>
                  </a:lnTo>
                  <a:lnTo>
                    <a:pt x="607" y="859"/>
                  </a:lnTo>
                  <a:lnTo>
                    <a:pt x="848" y="848"/>
                  </a:lnTo>
                  <a:lnTo>
                    <a:pt x="859" y="607"/>
                  </a:lnTo>
                  <a:lnTo>
                    <a:pt x="1089" y="836"/>
                  </a:lnTo>
                  <a:lnTo>
                    <a:pt x="18597" y="0"/>
                  </a:lnTo>
                  <a:cubicBezTo>
                    <a:pt x="132775" y="0"/>
                    <a:pt x="246952" y="43557"/>
                    <a:pt x="334067" y="130672"/>
                  </a:cubicBezTo>
                  <a:cubicBezTo>
                    <a:pt x="421182" y="217787"/>
                    <a:pt x="464739" y="331964"/>
                    <a:pt x="464739" y="446142"/>
                  </a:cubicBezTo>
                  <a:lnTo>
                    <a:pt x="463903" y="463652"/>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grpSp>
        <p:nvGrpSpPr>
          <p:cNvPr id="69" name="Group 68">
            <a:extLst>
              <a:ext uri="{FF2B5EF4-FFF2-40B4-BE49-F238E27FC236}">
                <a16:creationId xmlns:a16="http://schemas.microsoft.com/office/drawing/2014/main" id="{8B9806FC-A649-4974-9361-F9AA940D930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8900000" flipH="1">
            <a:off x="9919495" y="3291143"/>
            <a:ext cx="1785983" cy="2208479"/>
            <a:chOff x="2725201" y="4453039"/>
            <a:chExt cx="1785983" cy="2208479"/>
          </a:xfrm>
        </p:grpSpPr>
        <p:cxnSp>
          <p:nvCxnSpPr>
            <p:cNvPr id="70" name="Straight Connector 69">
              <a:extLst>
                <a:ext uri="{FF2B5EF4-FFF2-40B4-BE49-F238E27FC236}">
                  <a16:creationId xmlns:a16="http://schemas.microsoft.com/office/drawing/2014/main" id="{A0B3B2CB-0609-4D40-8792-08D6B8E253C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rot="10800000" flipH="1">
              <a:off x="3618192" y="4453039"/>
              <a:ext cx="0" cy="22084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74AF0C5E-035D-49F8-9004-5ABEB0C5273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2738439" y="5243393"/>
              <a:ext cx="1760933"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2" name="Freeform: Shape 71">
              <a:extLst>
                <a:ext uri="{FF2B5EF4-FFF2-40B4-BE49-F238E27FC236}">
                  <a16:creationId xmlns:a16="http://schemas.microsoft.com/office/drawing/2014/main" id="{EE2B5D29-AE36-47FA-AE5B-F464FCFFE5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2725201" y="4861779"/>
              <a:ext cx="1785983" cy="1799739"/>
            </a:xfrm>
            <a:custGeom>
              <a:avLst/>
              <a:gdLst>
                <a:gd name="connsiteX0" fmla="*/ 440819 w 1785983"/>
                <a:gd name="connsiteY0" fmla="*/ 59 h 1799739"/>
                <a:gd name="connsiteX1" fmla="*/ 845918 w 1785983"/>
                <a:gd name="connsiteY1" fmla="*/ 261596 h 1799739"/>
                <a:gd name="connsiteX2" fmla="*/ 892992 w 1785983"/>
                <a:gd name="connsiteY2" fmla="*/ 360758 h 1799739"/>
                <a:gd name="connsiteX3" fmla="*/ 892992 w 1785983"/>
                <a:gd name="connsiteY3" fmla="*/ 365372 h 1799739"/>
                <a:gd name="connsiteX4" fmla="*/ 940065 w 1785983"/>
                <a:gd name="connsiteY4" fmla="*/ 266212 h 1799739"/>
                <a:gd name="connsiteX5" fmla="*/ 1406106 w 1785983"/>
                <a:gd name="connsiteY5" fmla="*/ 8338 h 1799739"/>
                <a:gd name="connsiteX6" fmla="*/ 1022901 w 1785983"/>
                <a:gd name="connsiteY6" fmla="*/ 1699451 h 1799739"/>
                <a:gd name="connsiteX7" fmla="*/ 892991 w 1785983"/>
                <a:gd name="connsiteY7" fmla="*/ 1799739 h 1799739"/>
                <a:gd name="connsiteX8" fmla="*/ 892991 w 1785983"/>
                <a:gd name="connsiteY8" fmla="*/ 1795123 h 1799739"/>
                <a:gd name="connsiteX9" fmla="*/ 763082 w 1785983"/>
                <a:gd name="connsiteY9" fmla="*/ 1694835 h 1799739"/>
                <a:gd name="connsiteX10" fmla="*/ 379877 w 1785983"/>
                <a:gd name="connsiteY10" fmla="*/ 3722 h 1799739"/>
                <a:gd name="connsiteX11" fmla="*/ 440819 w 1785983"/>
                <a:gd name="connsiteY11" fmla="*/ 59 h 1799739"/>
                <a:gd name="connsiteX0" fmla="*/ 440819 w 1785983"/>
                <a:gd name="connsiteY0" fmla="*/ 59 h 1849891"/>
                <a:gd name="connsiteX1" fmla="*/ 845918 w 1785983"/>
                <a:gd name="connsiteY1" fmla="*/ 261596 h 1849891"/>
                <a:gd name="connsiteX2" fmla="*/ 892992 w 1785983"/>
                <a:gd name="connsiteY2" fmla="*/ 360758 h 1849891"/>
                <a:gd name="connsiteX3" fmla="*/ 892992 w 1785983"/>
                <a:gd name="connsiteY3" fmla="*/ 365372 h 1849891"/>
                <a:gd name="connsiteX4" fmla="*/ 940065 w 1785983"/>
                <a:gd name="connsiteY4" fmla="*/ 266212 h 1849891"/>
                <a:gd name="connsiteX5" fmla="*/ 1406106 w 1785983"/>
                <a:gd name="connsiteY5" fmla="*/ 8338 h 1849891"/>
                <a:gd name="connsiteX6" fmla="*/ 1022901 w 1785983"/>
                <a:gd name="connsiteY6" fmla="*/ 1699451 h 1849891"/>
                <a:gd name="connsiteX7" fmla="*/ 892991 w 1785983"/>
                <a:gd name="connsiteY7" fmla="*/ 1799739 h 1849891"/>
                <a:gd name="connsiteX8" fmla="*/ 838223 w 1785983"/>
                <a:gd name="connsiteY8" fmla="*/ 1849891 h 1849891"/>
                <a:gd name="connsiteX9" fmla="*/ 763082 w 1785983"/>
                <a:gd name="connsiteY9" fmla="*/ 1694835 h 1849891"/>
                <a:gd name="connsiteX10" fmla="*/ 379877 w 1785983"/>
                <a:gd name="connsiteY10" fmla="*/ 3722 h 1849891"/>
                <a:gd name="connsiteX11" fmla="*/ 440819 w 1785983"/>
                <a:gd name="connsiteY11" fmla="*/ 59 h 1849891"/>
                <a:gd name="connsiteX0" fmla="*/ 440819 w 1785983"/>
                <a:gd name="connsiteY0" fmla="*/ 59 h 1799739"/>
                <a:gd name="connsiteX1" fmla="*/ 845918 w 1785983"/>
                <a:gd name="connsiteY1" fmla="*/ 261596 h 1799739"/>
                <a:gd name="connsiteX2" fmla="*/ 892992 w 1785983"/>
                <a:gd name="connsiteY2" fmla="*/ 360758 h 1799739"/>
                <a:gd name="connsiteX3" fmla="*/ 892992 w 1785983"/>
                <a:gd name="connsiteY3" fmla="*/ 365372 h 1799739"/>
                <a:gd name="connsiteX4" fmla="*/ 940065 w 1785983"/>
                <a:gd name="connsiteY4" fmla="*/ 266212 h 1799739"/>
                <a:gd name="connsiteX5" fmla="*/ 1406106 w 1785983"/>
                <a:gd name="connsiteY5" fmla="*/ 8338 h 1799739"/>
                <a:gd name="connsiteX6" fmla="*/ 1022901 w 1785983"/>
                <a:gd name="connsiteY6" fmla="*/ 1699451 h 1799739"/>
                <a:gd name="connsiteX7" fmla="*/ 892991 w 1785983"/>
                <a:gd name="connsiteY7" fmla="*/ 1799739 h 1799739"/>
                <a:gd name="connsiteX8" fmla="*/ 763082 w 1785983"/>
                <a:gd name="connsiteY8" fmla="*/ 1694835 h 1799739"/>
                <a:gd name="connsiteX9" fmla="*/ 379877 w 1785983"/>
                <a:gd name="connsiteY9" fmla="*/ 3722 h 1799739"/>
                <a:gd name="connsiteX10" fmla="*/ 440819 w 1785983"/>
                <a:gd name="connsiteY10" fmla="*/ 59 h 1799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85983" h="1799739">
                  <a:moveTo>
                    <a:pt x="440819" y="59"/>
                  </a:moveTo>
                  <a:cubicBezTo>
                    <a:pt x="584367" y="2557"/>
                    <a:pt x="735105" y="83293"/>
                    <a:pt x="845918" y="261596"/>
                  </a:cubicBezTo>
                  <a:lnTo>
                    <a:pt x="892992" y="360758"/>
                  </a:lnTo>
                  <a:lnTo>
                    <a:pt x="892992" y="365372"/>
                  </a:lnTo>
                  <a:lnTo>
                    <a:pt x="940065" y="266212"/>
                  </a:lnTo>
                  <a:cubicBezTo>
                    <a:pt x="1066709" y="62437"/>
                    <a:pt x="1245499" y="-13903"/>
                    <a:pt x="1406106" y="8338"/>
                  </a:cubicBezTo>
                  <a:cubicBezTo>
                    <a:pt x="1827702" y="66720"/>
                    <a:pt x="2124001" y="804388"/>
                    <a:pt x="1022901" y="1699451"/>
                  </a:cubicBezTo>
                  <a:lnTo>
                    <a:pt x="892991" y="1799739"/>
                  </a:lnTo>
                  <a:lnTo>
                    <a:pt x="763082" y="1694835"/>
                  </a:lnTo>
                  <a:cubicBezTo>
                    <a:pt x="-338018" y="799772"/>
                    <a:pt x="-41719" y="62104"/>
                    <a:pt x="379877" y="3722"/>
                  </a:cubicBezTo>
                  <a:cubicBezTo>
                    <a:pt x="399953" y="942"/>
                    <a:pt x="420313" y="-298"/>
                    <a:pt x="440819" y="59"/>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latin typeface="Bell MT" panose="02020503060305020303" pitchFamily="18" charset="0"/>
              </a:endParaRPr>
            </a:p>
          </p:txBody>
        </p:sp>
        <p:sp>
          <p:nvSpPr>
            <p:cNvPr id="73" name="Rectangle 30">
              <a:extLst>
                <a:ext uri="{FF2B5EF4-FFF2-40B4-BE49-F238E27FC236}">
                  <a16:creationId xmlns:a16="http://schemas.microsoft.com/office/drawing/2014/main" id="{60A9C670-7B0D-487E-BBAA-D6F1997DAA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3124232" y="5447997"/>
              <a:ext cx="987915" cy="987915"/>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30">
              <a:extLst>
                <a:ext uri="{FF2B5EF4-FFF2-40B4-BE49-F238E27FC236}">
                  <a16:creationId xmlns:a16="http://schemas.microsoft.com/office/drawing/2014/main" id="{E69D3986-2DC8-4324-8A32-44DC47A984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3315029" y="5983110"/>
              <a:ext cx="606323" cy="606323"/>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75">
            <a:extLst>
              <a:ext uri="{FF2B5EF4-FFF2-40B4-BE49-F238E27FC236}">
                <a16:creationId xmlns:a16="http://schemas.microsoft.com/office/drawing/2014/main" id="{E1739B0E-E50E-4961-A4B8-474F1B0C2D7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flipV="1">
            <a:off x="10854193" y="5280732"/>
            <a:ext cx="864005" cy="1032464"/>
            <a:chOff x="2207971" y="2384401"/>
            <a:chExt cx="864005" cy="1032464"/>
          </a:xfrm>
        </p:grpSpPr>
        <p:sp>
          <p:nvSpPr>
            <p:cNvPr id="77" name="Freeform: Shape 76">
              <a:extLst>
                <a:ext uri="{FF2B5EF4-FFF2-40B4-BE49-F238E27FC236}">
                  <a16:creationId xmlns:a16="http://schemas.microsoft.com/office/drawing/2014/main" id="{F4FB077A-6675-4D30-852E-FB58781630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3500000">
              <a:off x="2207971" y="2856305"/>
              <a:ext cx="464739" cy="464739"/>
            </a:xfrm>
            <a:custGeom>
              <a:avLst/>
              <a:gdLst>
                <a:gd name="connsiteX0" fmla="*/ 464132 w 464739"/>
                <a:gd name="connsiteY0" fmla="*/ 463881 h 464739"/>
                <a:gd name="connsiteX1" fmla="*/ 463891 w 464739"/>
                <a:gd name="connsiteY1" fmla="*/ 463892 h 464739"/>
                <a:gd name="connsiteX2" fmla="*/ 463880 w 464739"/>
                <a:gd name="connsiteY2" fmla="*/ 464132 h 464739"/>
                <a:gd name="connsiteX3" fmla="*/ 463651 w 464739"/>
                <a:gd name="connsiteY3" fmla="*/ 463904 h 464739"/>
                <a:gd name="connsiteX4" fmla="*/ 446142 w 464739"/>
                <a:gd name="connsiteY4" fmla="*/ 464739 h 464739"/>
                <a:gd name="connsiteX5" fmla="*/ 130673 w 464739"/>
                <a:gd name="connsiteY5" fmla="*/ 334067 h 464739"/>
                <a:gd name="connsiteX6" fmla="*/ 0 w 464739"/>
                <a:gd name="connsiteY6" fmla="*/ 18597 h 464739"/>
                <a:gd name="connsiteX7" fmla="*/ 836 w 464739"/>
                <a:gd name="connsiteY7" fmla="*/ 1089 h 464739"/>
                <a:gd name="connsiteX8" fmla="*/ 607 w 464739"/>
                <a:gd name="connsiteY8" fmla="*/ 859 h 464739"/>
                <a:gd name="connsiteX9" fmla="*/ 848 w 464739"/>
                <a:gd name="connsiteY9" fmla="*/ 848 h 464739"/>
                <a:gd name="connsiteX10" fmla="*/ 859 w 464739"/>
                <a:gd name="connsiteY10" fmla="*/ 607 h 464739"/>
                <a:gd name="connsiteX11" fmla="*/ 1089 w 464739"/>
                <a:gd name="connsiteY11" fmla="*/ 836 h 464739"/>
                <a:gd name="connsiteX12" fmla="*/ 18597 w 464739"/>
                <a:gd name="connsiteY12" fmla="*/ 0 h 464739"/>
                <a:gd name="connsiteX13" fmla="*/ 334067 w 464739"/>
                <a:gd name="connsiteY13" fmla="*/ 130672 h 464739"/>
                <a:gd name="connsiteX14" fmla="*/ 464739 w 464739"/>
                <a:gd name="connsiteY14" fmla="*/ 446142 h 464739"/>
                <a:gd name="connsiteX15" fmla="*/ 463903 w 464739"/>
                <a:gd name="connsiteY15" fmla="*/ 463652 h 464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9" h="464739">
                  <a:moveTo>
                    <a:pt x="464132" y="463881"/>
                  </a:moveTo>
                  <a:lnTo>
                    <a:pt x="463891" y="463892"/>
                  </a:lnTo>
                  <a:lnTo>
                    <a:pt x="463880" y="464132"/>
                  </a:lnTo>
                  <a:lnTo>
                    <a:pt x="463651" y="463904"/>
                  </a:lnTo>
                  <a:lnTo>
                    <a:pt x="446142" y="464739"/>
                  </a:lnTo>
                  <a:cubicBezTo>
                    <a:pt x="331965" y="464739"/>
                    <a:pt x="217787" y="421182"/>
                    <a:pt x="130673" y="334067"/>
                  </a:cubicBezTo>
                  <a:cubicBezTo>
                    <a:pt x="43558" y="246953"/>
                    <a:pt x="1" y="132775"/>
                    <a:pt x="0" y="18597"/>
                  </a:cubicBezTo>
                  <a:lnTo>
                    <a:pt x="836" y="1089"/>
                  </a:lnTo>
                  <a:lnTo>
                    <a:pt x="607" y="859"/>
                  </a:lnTo>
                  <a:lnTo>
                    <a:pt x="848" y="848"/>
                  </a:lnTo>
                  <a:lnTo>
                    <a:pt x="859" y="607"/>
                  </a:lnTo>
                  <a:lnTo>
                    <a:pt x="1089" y="836"/>
                  </a:lnTo>
                  <a:lnTo>
                    <a:pt x="18597" y="0"/>
                  </a:lnTo>
                  <a:cubicBezTo>
                    <a:pt x="132775" y="0"/>
                    <a:pt x="246952" y="43557"/>
                    <a:pt x="334067" y="130672"/>
                  </a:cubicBezTo>
                  <a:cubicBezTo>
                    <a:pt x="421182" y="217787"/>
                    <a:pt x="464739" y="331964"/>
                    <a:pt x="464739" y="446142"/>
                  </a:cubicBezTo>
                  <a:lnTo>
                    <a:pt x="463903" y="463652"/>
                  </a:ln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8" name="Freeform: Shape 77">
              <a:extLst>
                <a:ext uri="{FF2B5EF4-FFF2-40B4-BE49-F238E27FC236}">
                  <a16:creationId xmlns:a16="http://schemas.microsoft.com/office/drawing/2014/main" id="{131D496F-00F8-4317-A7C1-6624DDEDAA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607238" y="2688467"/>
              <a:ext cx="464738" cy="464738"/>
            </a:xfrm>
            <a:custGeom>
              <a:avLst/>
              <a:gdLst>
                <a:gd name="connsiteX0" fmla="*/ 446142 w 464738"/>
                <a:gd name="connsiteY0" fmla="*/ 464738 h 464738"/>
                <a:gd name="connsiteX1" fmla="*/ 130673 w 464738"/>
                <a:gd name="connsiteY1" fmla="*/ 334066 h 464738"/>
                <a:gd name="connsiteX2" fmla="*/ 0 w 464738"/>
                <a:gd name="connsiteY2" fmla="*/ 18596 h 464738"/>
                <a:gd name="connsiteX3" fmla="*/ 836 w 464738"/>
                <a:gd name="connsiteY3" fmla="*/ 1089 h 464738"/>
                <a:gd name="connsiteX4" fmla="*/ 606 w 464738"/>
                <a:gd name="connsiteY4" fmla="*/ 859 h 464738"/>
                <a:gd name="connsiteX5" fmla="*/ 848 w 464738"/>
                <a:gd name="connsiteY5" fmla="*/ 848 h 464738"/>
                <a:gd name="connsiteX6" fmla="*/ 859 w 464738"/>
                <a:gd name="connsiteY6" fmla="*/ 606 h 464738"/>
                <a:gd name="connsiteX7" fmla="*/ 1089 w 464738"/>
                <a:gd name="connsiteY7" fmla="*/ 836 h 464738"/>
                <a:gd name="connsiteX8" fmla="*/ 18596 w 464738"/>
                <a:gd name="connsiteY8" fmla="*/ 0 h 464738"/>
                <a:gd name="connsiteX9" fmla="*/ 334066 w 464738"/>
                <a:gd name="connsiteY9" fmla="*/ 130672 h 464738"/>
                <a:gd name="connsiteX10" fmla="*/ 464738 w 464738"/>
                <a:gd name="connsiteY10" fmla="*/ 446142 h 464738"/>
                <a:gd name="connsiteX11" fmla="*/ 463902 w 464738"/>
                <a:gd name="connsiteY11" fmla="*/ 463650 h 464738"/>
                <a:gd name="connsiteX12" fmla="*/ 464132 w 464738"/>
                <a:gd name="connsiteY12" fmla="*/ 463880 h 464738"/>
                <a:gd name="connsiteX13" fmla="*/ 463891 w 464738"/>
                <a:gd name="connsiteY13" fmla="*/ 463892 h 464738"/>
                <a:gd name="connsiteX14" fmla="*/ 463879 w 464738"/>
                <a:gd name="connsiteY14" fmla="*/ 464132 h 464738"/>
                <a:gd name="connsiteX15" fmla="*/ 463650 w 464738"/>
                <a:gd name="connsiteY15" fmla="*/ 463903 h 464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8" h="464738">
                  <a:moveTo>
                    <a:pt x="446142" y="464738"/>
                  </a:moveTo>
                  <a:cubicBezTo>
                    <a:pt x="331965" y="464738"/>
                    <a:pt x="217787" y="421181"/>
                    <a:pt x="130673" y="334066"/>
                  </a:cubicBezTo>
                  <a:cubicBezTo>
                    <a:pt x="43558" y="246952"/>
                    <a:pt x="1" y="132774"/>
                    <a:pt x="0" y="18596"/>
                  </a:cubicBezTo>
                  <a:lnTo>
                    <a:pt x="836" y="1089"/>
                  </a:lnTo>
                  <a:lnTo>
                    <a:pt x="606" y="859"/>
                  </a:lnTo>
                  <a:lnTo>
                    <a:pt x="848" y="848"/>
                  </a:lnTo>
                  <a:lnTo>
                    <a:pt x="859" y="606"/>
                  </a:lnTo>
                  <a:lnTo>
                    <a:pt x="1089" y="836"/>
                  </a:lnTo>
                  <a:lnTo>
                    <a:pt x="18596" y="0"/>
                  </a:lnTo>
                  <a:cubicBezTo>
                    <a:pt x="132774" y="0"/>
                    <a:pt x="246951" y="43557"/>
                    <a:pt x="334066" y="130672"/>
                  </a:cubicBezTo>
                  <a:cubicBezTo>
                    <a:pt x="421181" y="217787"/>
                    <a:pt x="464738" y="331964"/>
                    <a:pt x="464738" y="446142"/>
                  </a:cubicBezTo>
                  <a:lnTo>
                    <a:pt x="463902" y="463650"/>
                  </a:lnTo>
                  <a:lnTo>
                    <a:pt x="464132" y="463880"/>
                  </a:lnTo>
                  <a:lnTo>
                    <a:pt x="463891" y="463892"/>
                  </a:lnTo>
                  <a:lnTo>
                    <a:pt x="463879" y="464132"/>
                  </a:lnTo>
                  <a:lnTo>
                    <a:pt x="463650" y="463903"/>
                  </a:ln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79" name="Group 78">
              <a:extLst>
                <a:ext uri="{FF2B5EF4-FFF2-40B4-BE49-F238E27FC236}">
                  <a16:creationId xmlns:a16="http://schemas.microsoft.com/office/drawing/2014/main" id="{5990DB87-8766-4434-BEED-D1642A85169F}"/>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2440769" y="2384401"/>
              <a:ext cx="313009" cy="1032464"/>
              <a:chOff x="2440769" y="2384401"/>
              <a:chExt cx="313009" cy="1032464"/>
            </a:xfrm>
          </p:grpSpPr>
          <p:cxnSp>
            <p:nvCxnSpPr>
              <p:cNvPr id="80" name="Straight Connector 79">
                <a:extLst>
                  <a:ext uri="{FF2B5EF4-FFF2-40B4-BE49-F238E27FC236}">
                    <a16:creationId xmlns:a16="http://schemas.microsoft.com/office/drawing/2014/main" id="{A249FF8E-206A-4C40-8EDD-818D1FED9FC6}"/>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rot="10800000" flipH="1">
                <a:off x="2440769" y="2516865"/>
                <a:ext cx="0" cy="90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0AB168D5-436A-4F2E-B0B5-064764F99AB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rot="8100000" flipH="1">
                <a:off x="2753778" y="2384401"/>
                <a:ext cx="0" cy="90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27996317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FB0C1F4-C326-425E-A725-411F6129C19C}"/>
              </a:ext>
            </a:extLst>
          </p:cNvPr>
          <p:cNvSpPr>
            <a:spLocks noGrp="1"/>
          </p:cNvSpPr>
          <p:nvPr>
            <p:ph type="title"/>
          </p:nvPr>
        </p:nvSpPr>
        <p:spPr/>
        <p:txBody>
          <a:bodyPr>
            <a:normAutofit fontScale="90000"/>
          </a:bodyPr>
          <a:lstStyle/>
          <a:p>
            <a:pPr marL="342900" lvl="0" indent="-342900">
              <a:lnSpc>
                <a:spcPct val="150000"/>
              </a:lnSpc>
            </a:pPr>
            <a:r>
              <a:rPr lang="el-GR" sz="2800" b="1" i="0" u="sng" strike="noStrike" spc="100" dirty="0">
                <a:effectLst/>
                <a:latin typeface="Arial" panose="020B0604020202020204" pitchFamily="34" charset="0"/>
                <a:ea typeface="Calibri" panose="020F0502020204030204" pitchFamily="34" charset="0"/>
                <a:cs typeface="Calibri" panose="020F0502020204030204" pitchFamily="34" charset="0"/>
              </a:rPr>
              <a:t>Τόκος </a:t>
            </a:r>
            <a:br>
              <a:rPr lang="el-GR" sz="2400" dirty="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B92100FB-5D9D-4787-9C59-3F941C72BD68}"/>
              </a:ext>
            </a:extLst>
          </p:cNvPr>
          <p:cNvSpPr>
            <a:spLocks noGrp="1"/>
          </p:cNvSpPr>
          <p:nvPr>
            <p:ph idx="1"/>
          </p:nvPr>
        </p:nvSpPr>
        <p:spPr/>
        <p:txBody>
          <a:bodyPr>
            <a:normAutofit fontScale="85000" lnSpcReduction="10000"/>
          </a:bodyPr>
          <a:lstStyle/>
          <a:p>
            <a:pPr marL="0" indent="0" algn="just">
              <a:lnSpc>
                <a:spcPct val="150000"/>
              </a:lnSpc>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Ο κάτοχος ενός χρηματικού κεφαλαίου πρέπει να πληρωθεί με ένα ποσό χρημάτων για να παραχωρήσει τη χρήση του κεφαλαίου του σε άλλον. Η αμοιβή αυτή αποζημιώνει τον κάτοχο του κεφαλαίου για την αβεβαιότητα της επιστροφής, το κόστος ευκαιρίας του χρήματος και την απώλεια της αγοραστικής δύναμης από τον πληθωρισμό. </a:t>
            </a:r>
            <a:r>
              <a:rPr lang="el-GR" sz="2400" b="1" i="0" u="none" strike="noStrike" spc="100" dirty="0">
                <a:solidFill>
                  <a:srgbClr val="000000"/>
                </a:solidFill>
                <a:effectLst/>
                <a:latin typeface="Arial" panose="020B0604020202020204" pitchFamily="34" charset="0"/>
                <a:ea typeface="Calibri" panose="020F0502020204030204" pitchFamily="34" charset="0"/>
                <a:cs typeface="Calibri" panose="020F0502020204030204" pitchFamily="34" charset="0"/>
              </a:rPr>
              <a:t>Τόκος </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είναι η αποζημίωση σε χρήματα που είναι υποχρεωμένος να δώσει ο οφειλέτης στο δανειστή για ορισμένη ποσότητα χρηματικού δανείου που πήρε για συγκεκριμένη χρονική περίοδο. Οι οικονομολόγοι συχνά αναφέρονται στον τόκο ως αμοιβή για τη χρησιμοποίηση χρηματικού κεφαλαίου, ή ως τιμή με την οποία χρεώνεται η χρήση κεφαλαίου. Επιπλέον ο τόκος μπορεί να περιλαμβάνει και κόστος διαχείρισης του χρήματος, δηλαδή έξοδα που δημιουργούνται στον δανειστή λόγω του δανεισμού των χρημάτων του (π.χ. έξοδα φακέλου).</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l-GR" dirty="0"/>
          </a:p>
        </p:txBody>
      </p:sp>
    </p:spTree>
    <p:extLst>
      <p:ext uri="{BB962C8B-B14F-4D97-AF65-F5344CB8AC3E}">
        <p14:creationId xmlns:p14="http://schemas.microsoft.com/office/powerpoint/2010/main" val="24460343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396B864-5116-4439-8E73-BD213324441B}"/>
              </a:ext>
            </a:extLst>
          </p:cNvPr>
          <p:cNvSpPr>
            <a:spLocks noGrp="1"/>
          </p:cNvSpPr>
          <p:nvPr>
            <p:ph type="title"/>
          </p:nvPr>
        </p:nvSpPr>
        <p:spPr/>
        <p:txBody>
          <a:bodyPr/>
          <a:lstStyle/>
          <a:p>
            <a:r>
              <a:rPr lang="el-GR" sz="2800" b="1" i="0" u="sng" strike="noStrike" spc="100" dirty="0">
                <a:effectLst/>
                <a:latin typeface="Arial" panose="020B0604020202020204" pitchFamily="34" charset="0"/>
                <a:ea typeface="Calibri" panose="020F0502020204030204" pitchFamily="34" charset="0"/>
                <a:cs typeface="Calibri" panose="020F0502020204030204" pitchFamily="34" charset="0"/>
              </a:rPr>
              <a:t>Τόκος </a:t>
            </a:r>
            <a:endParaRPr lang="el-GR" dirty="0"/>
          </a:p>
        </p:txBody>
      </p:sp>
      <p:sp>
        <p:nvSpPr>
          <p:cNvPr id="3" name="Θέση περιεχομένου 2">
            <a:extLst>
              <a:ext uri="{FF2B5EF4-FFF2-40B4-BE49-F238E27FC236}">
                <a16:creationId xmlns:a16="http://schemas.microsoft.com/office/drawing/2014/main" id="{18089B48-2F53-44C0-ADA3-1AE01C3F852D}"/>
              </a:ext>
            </a:extLst>
          </p:cNvPr>
          <p:cNvSpPr>
            <a:spLocks noGrp="1"/>
          </p:cNvSpPr>
          <p:nvPr>
            <p:ph idx="1"/>
          </p:nvPr>
        </p:nvSpPr>
        <p:spPr/>
        <p:txBody>
          <a:bodyPr>
            <a:normAutofit fontScale="85000" lnSpcReduction="10000"/>
          </a:bodyPr>
          <a:lstStyle/>
          <a:p>
            <a:pPr algn="just">
              <a:lnSpc>
                <a:spcPct val="150000"/>
              </a:lnSpc>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Έτσι ο τόκος που πληρώνεται για κάποιο κεφάλαιο αναλύεται στα εξής μέρη:</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indent="270510" algn="just">
              <a:lnSpc>
                <a:spcPct val="150000"/>
              </a:lnSpc>
            </a:pPr>
            <a:r>
              <a:rPr lang="el-GR" sz="2000" b="1" spc="100" dirty="0">
                <a:effectLst/>
                <a:latin typeface="Arial" panose="020B0604020202020204" pitchFamily="34" charset="0"/>
                <a:ea typeface="Calibri" panose="020F0502020204030204" pitchFamily="34" charset="0"/>
                <a:cs typeface="Times New Roman" panose="02020603050405020304" pitchFamily="18" charset="0"/>
              </a:rPr>
              <a:t>Α)</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Τον καθαρό τόκο (αμοιβή κεφαλαίου για στέρηση ρευστότητας στον δανειστή. Εύλογα υποθέτουμε πως ο τόκος πρέπει να είναι μεγαλύτερος για τα μακροπρόθεσμα δάνεια και μικρότερος για τα βραχυπρόθεσμα.</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indent="270510" algn="just">
              <a:lnSpc>
                <a:spcPct val="150000"/>
              </a:lnSpc>
            </a:pPr>
            <a:r>
              <a:rPr lang="el-GR" sz="2000" b="1" spc="100" dirty="0">
                <a:effectLst/>
                <a:latin typeface="Arial" panose="020B0604020202020204" pitchFamily="34" charset="0"/>
                <a:ea typeface="Calibri" panose="020F0502020204030204" pitchFamily="34" charset="0"/>
                <a:cs typeface="Times New Roman" panose="02020603050405020304" pitchFamily="18" charset="0"/>
              </a:rPr>
              <a:t>Β)</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Τον κίνδυνο απώλειας του κεφαλαίου. Εύλογα υποθέτουμε πως όσο μεγαλύτερος ο κίνδυνος τόσο ο τόκος θα πρέπει να είναι υψηλότερος και αντίστροφα.</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indent="270510" algn="just">
              <a:lnSpc>
                <a:spcPct val="150000"/>
              </a:lnSpc>
            </a:pPr>
            <a:r>
              <a:rPr lang="el-GR" sz="2000" b="1" spc="100" dirty="0">
                <a:effectLst/>
                <a:latin typeface="Arial" panose="020B0604020202020204" pitchFamily="34" charset="0"/>
                <a:ea typeface="Calibri" panose="020F0502020204030204" pitchFamily="34" charset="0"/>
                <a:cs typeface="Times New Roman" panose="02020603050405020304" pitchFamily="18" charset="0"/>
              </a:rPr>
              <a:t>Γ)</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Το κόστος διαχείρισης του χρήματος. Ο δανειστής έχει ένα ορισμένο κόστος το οποίο περιλαμβάνει τόσο τις δαπάνες των δανείων όσο και τις δαπάνες παρακολούθησης για να εξασφαλίζεται η παραγωγική και αποδοτική τοποθέτηση των κεφαλαίων.</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2914334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4B08BA2-E122-4AF8-BBB0-C3F113DC2C49}"/>
              </a:ext>
            </a:extLst>
          </p:cNvPr>
          <p:cNvSpPr>
            <a:spLocks noGrp="1"/>
          </p:cNvSpPr>
          <p:nvPr>
            <p:ph type="title"/>
          </p:nvPr>
        </p:nvSpPr>
        <p:spPr/>
        <p:txBody>
          <a:bodyPr/>
          <a:lstStyle/>
          <a:p>
            <a:r>
              <a:rPr kumimoji="0" lang="el-GR" sz="2800" b="1" i="0" u="sng" strike="noStrike" kern="1200" cap="all" spc="100" normalizeH="0" baseline="0" noProof="0" dirty="0">
                <a:ln>
                  <a:noFill/>
                </a:ln>
                <a:solidFill>
                  <a:prstClr val="white"/>
                </a:solidFill>
                <a:effectLst/>
                <a:uLnTx/>
                <a:uFillTx/>
                <a:latin typeface="Arial" panose="020B0604020202020204" pitchFamily="34" charset="0"/>
                <a:ea typeface="Calibri" panose="020F0502020204030204" pitchFamily="34" charset="0"/>
                <a:cs typeface="Calibri" panose="020F0502020204030204" pitchFamily="34" charset="0"/>
              </a:rPr>
              <a:t>Τόκος </a:t>
            </a:r>
            <a:endParaRPr lang="el-GR" dirty="0"/>
          </a:p>
        </p:txBody>
      </p:sp>
      <p:sp>
        <p:nvSpPr>
          <p:cNvPr id="3" name="Θέση περιεχομένου 2">
            <a:extLst>
              <a:ext uri="{FF2B5EF4-FFF2-40B4-BE49-F238E27FC236}">
                <a16:creationId xmlns:a16="http://schemas.microsoft.com/office/drawing/2014/main" id="{8302E93A-50A2-46A2-BC67-2025194DDCCA}"/>
              </a:ext>
            </a:extLst>
          </p:cNvPr>
          <p:cNvSpPr>
            <a:spLocks noGrp="1"/>
          </p:cNvSpPr>
          <p:nvPr>
            <p:ph idx="1"/>
          </p:nvPr>
        </p:nvSpPr>
        <p:spPr/>
        <p:txBody>
          <a:bodyPr/>
          <a:lstStyle/>
          <a:p>
            <a:pPr algn="just">
              <a:lnSpc>
                <a:spcPct val="150000"/>
              </a:lnSpc>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Με τον όρο </a:t>
            </a:r>
            <a:r>
              <a:rPr lang="el-GR" sz="2400" b="1" i="0" u="none" strike="noStrike" spc="100" dirty="0">
                <a:solidFill>
                  <a:srgbClr val="000000"/>
                </a:solidFill>
                <a:effectLst/>
                <a:latin typeface="Arial" panose="020B0604020202020204" pitchFamily="34" charset="0"/>
                <a:ea typeface="Calibri" panose="020F0502020204030204" pitchFamily="34" charset="0"/>
                <a:cs typeface="Calibri" panose="020F0502020204030204" pitchFamily="34" charset="0"/>
              </a:rPr>
              <a:t>χρεολύσιο, </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χαρακτηρίζεται κάθε ισόποση δόση που καταβάλλεται προς τμηματική εξόφληση δανείου. Ο αριθμός των χρεολυσίων είναι ανάλογος του βάθους χρόνου αποπληρωμής του δανείου υπολογιζόμενος συνηθέστερα σε μήνες.</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Αν σε κάθε χρεολύσιο προστεθεί και ο προβλεπόμενος από την έντοκη δανειακή σύμβαση τόκος τότε προκύπτει το λεγόμενο </a:t>
            </a:r>
            <a:r>
              <a:rPr lang="el-GR" sz="2400" b="1" i="0" u="none" strike="noStrike" spc="100" dirty="0">
                <a:solidFill>
                  <a:srgbClr val="000000"/>
                </a:solidFill>
                <a:effectLst/>
                <a:latin typeface="Arial" panose="020B0604020202020204" pitchFamily="34" charset="0"/>
                <a:ea typeface="Calibri" panose="020F0502020204030204" pitchFamily="34" charset="0"/>
                <a:cs typeface="Calibri" panose="020F0502020204030204" pitchFamily="34" charset="0"/>
              </a:rPr>
              <a:t>τοκοχρεολύσιο.</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l-GR" sz="2400" b="0" i="0" u="none" strike="noStrike" spc="100" dirty="0">
                <a:solidFill>
                  <a:srgbClr val="000000"/>
                </a:solidFill>
                <a:effectLst/>
                <a:latin typeface="Arial" panose="020B0604020202020204" pitchFamily="34" charset="0"/>
                <a:ea typeface="Calibri" panose="020F0502020204030204" pitchFamily="34" charset="0"/>
                <a:cs typeface="Calibri" panose="020F0502020204030204" pitchFamily="34" charset="0"/>
              </a:rPr>
              <a:t> </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0941110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D89AFBC-9324-4D1A-AFF8-9509C2EF7250}"/>
              </a:ext>
            </a:extLst>
          </p:cNvPr>
          <p:cNvSpPr>
            <a:spLocks noGrp="1"/>
          </p:cNvSpPr>
          <p:nvPr>
            <p:ph type="title"/>
          </p:nvPr>
        </p:nvSpPr>
        <p:spPr/>
        <p:txBody>
          <a:bodyPr/>
          <a:lstStyle/>
          <a:p>
            <a:r>
              <a:rPr kumimoji="0" lang="el-GR" sz="2800" b="1" i="0" u="sng" strike="noStrike" kern="1200" cap="all" spc="100" normalizeH="0" baseline="0" noProof="0" dirty="0">
                <a:ln>
                  <a:noFill/>
                </a:ln>
                <a:solidFill>
                  <a:prstClr val="white"/>
                </a:solidFill>
                <a:effectLst/>
                <a:uLnTx/>
                <a:uFillTx/>
                <a:latin typeface="Arial" panose="020B0604020202020204" pitchFamily="34" charset="0"/>
                <a:ea typeface="Calibri" panose="020F0502020204030204" pitchFamily="34" charset="0"/>
                <a:cs typeface="Calibri" panose="020F0502020204030204" pitchFamily="34" charset="0"/>
              </a:rPr>
              <a:t>Τόκος </a:t>
            </a:r>
            <a:endParaRPr lang="el-GR" dirty="0"/>
          </a:p>
        </p:txBody>
      </p:sp>
      <mc:AlternateContent xmlns:mc="http://schemas.openxmlformats.org/markup-compatibility/2006" xmlns:a14="http://schemas.microsoft.com/office/drawing/2010/main">
        <mc:Choice Requires="a14">
          <p:sp>
            <p:nvSpPr>
              <p:cNvPr id="3" name="Θέση περιεχομένου 2">
                <a:extLst>
                  <a:ext uri="{FF2B5EF4-FFF2-40B4-BE49-F238E27FC236}">
                    <a16:creationId xmlns:a16="http://schemas.microsoft.com/office/drawing/2014/main" id="{7EF7AC34-595A-4C43-8D36-DD8FD578A89B}"/>
                  </a:ext>
                </a:extLst>
              </p:cNvPr>
              <p:cNvSpPr>
                <a:spLocks noGrp="1"/>
              </p:cNvSpPr>
              <p:nvPr>
                <p:ph idx="1"/>
              </p:nvPr>
            </p:nvSpPr>
            <p:spPr>
              <a:xfrm>
                <a:off x="1079500" y="1790700"/>
                <a:ext cx="10026650" cy="4829175"/>
              </a:xfrm>
            </p:spPr>
            <p:txBody>
              <a:bodyPr>
                <a:normAutofit fontScale="85000" lnSpcReduction="20000"/>
              </a:bodyPr>
              <a:lstStyle/>
              <a:p>
                <a:pPr marL="342900" lvl="0" indent="-342900" algn="just">
                  <a:lnSpc>
                    <a:spcPct val="150000"/>
                  </a:lnSpc>
                  <a:buFont typeface="Symbol" panose="05050102010706020507" pitchFamily="18" charset="2"/>
                  <a:buChar char=""/>
                </a:pPr>
                <a:r>
                  <a:rPr lang="el-GR" sz="2400" b="1" u="sng" spc="100" dirty="0">
                    <a:solidFill>
                      <a:schemeClr val="bg1">
                        <a:alpha val="70000"/>
                      </a:schemeClr>
                    </a:solidFill>
                    <a:effectLst/>
                    <a:latin typeface="Arial" panose="020B0604020202020204" pitchFamily="34" charset="0"/>
                    <a:ea typeface="Calibri" panose="020F0502020204030204" pitchFamily="34" charset="0"/>
                    <a:cs typeface="Times New Roman" panose="02020603050405020304" pitchFamily="18" charset="0"/>
                  </a:rPr>
                  <a:t>Μορφές τόκου</a:t>
                </a:r>
                <a:endParaRPr lang="el-GR" sz="2400" dirty="0">
                  <a:solidFill>
                    <a:schemeClr val="bg1">
                      <a:alpha val="7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	Υπάρχουν πολλοί τρόποι υπολογισμού του τόκου που εφαρμόζονται στην πράξη. Ανάλογα με τον τρόπο υπολογισμού διακρίνονται οι ακόλουθες μορφές τόκου:</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buFont typeface="Wingdings" panose="05000000000000000000" pitchFamily="2" charset="2"/>
                  <a:buChar char=""/>
                </a:pPr>
                <a:r>
                  <a:rPr lang="el-GR" sz="1800" u="sng" spc="100" dirty="0">
                    <a:effectLst/>
                    <a:latin typeface="Arial" panose="020B0604020202020204" pitchFamily="34" charset="0"/>
                    <a:ea typeface="Calibri" panose="020F0502020204030204" pitchFamily="34" charset="0"/>
                    <a:cs typeface="Times New Roman" panose="02020603050405020304" pitchFamily="18" charset="0"/>
                  </a:rPr>
                  <a:t>Απλός τόκος:</a:t>
                </a:r>
                <a:r>
                  <a:rPr lang="el-GR" sz="1800" spc="100" dirty="0">
                    <a:effectLst/>
                    <a:latin typeface="Arial" panose="020B0604020202020204" pitchFamily="34" charset="0"/>
                    <a:ea typeface="Calibri" panose="020F0502020204030204" pitchFamily="34" charset="0"/>
                    <a:cs typeface="Times New Roman" panose="02020603050405020304" pitchFamily="18" charset="0"/>
                  </a:rPr>
                  <a:t> Είναι ο τόκος που πληρώνεται μια φορά στη λήξη του δανείου και υπολογίζεται με τον τύπο:</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50000"/>
                  </a:lnSpc>
                  <a:buNone/>
                </a:pPr>
                <a14:m>
                  <m:oMath xmlns:m="http://schemas.openxmlformats.org/officeDocument/2006/math">
                    <m:r>
                      <a:rPr lang="en-US" sz="3000" b="1" i="1" spc="100" smtClean="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𝜤</m:t>
                    </m:r>
                    <m:r>
                      <a:rPr lang="el-GR" sz="30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r>
                      <a:rPr lang="en-US" sz="30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𝑪</m:t>
                    </m:r>
                    <m:r>
                      <a:rPr lang="el-GR" sz="30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r>
                      <a:rPr lang="en-US" sz="30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𝒓</m:t>
                    </m:r>
                    <m:r>
                      <a:rPr lang="en-US" sz="30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r>
                      <a:rPr lang="en-US" sz="30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𝒕</m:t>
                    </m:r>
                  </m:oMath>
                </a14:m>
                <a:r>
                  <a:rPr lang="en-US" sz="3000" b="1" spc="100" dirty="0">
                    <a:solidFill>
                      <a:schemeClr val="bg1">
                        <a:alpha val="70000"/>
                      </a:schemeClr>
                    </a:solidFill>
                    <a:effectLst/>
                    <a:latin typeface="Arial" panose="020B0604020202020204" pitchFamily="34" charset="0"/>
                    <a:ea typeface="Calibri" panose="020F0502020204030204" pitchFamily="34" charset="0"/>
                    <a:cs typeface="Times New Roman" panose="02020603050405020304" pitchFamily="18" charset="0"/>
                  </a:rPr>
                  <a:t> </a:t>
                </a:r>
                <a:endParaRPr lang="el-GR" sz="3000" dirty="0">
                  <a:solidFill>
                    <a:schemeClr val="bg1">
                      <a:alpha val="7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όπου:</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l-GR" sz="1800" b="1" spc="100" dirty="0">
                    <a:effectLst/>
                    <a:latin typeface="Arial" panose="020B0604020202020204" pitchFamily="34" charset="0"/>
                    <a:ea typeface="Calibri" panose="020F0502020204030204" pitchFamily="34" charset="0"/>
                    <a:cs typeface="Times New Roman" panose="02020603050405020304" pitchFamily="18" charset="0"/>
                  </a:rPr>
                  <a:t>Ι =</a:t>
                </a:r>
                <a:r>
                  <a:rPr lang="el-GR" sz="1800" spc="100" dirty="0">
                    <a:effectLst/>
                    <a:latin typeface="Arial" panose="020B0604020202020204" pitchFamily="34" charset="0"/>
                    <a:ea typeface="Calibri" panose="020F0502020204030204" pitchFamily="34" charset="0"/>
                    <a:cs typeface="Times New Roman" panose="02020603050405020304" pitchFamily="18" charset="0"/>
                  </a:rPr>
                  <a:t> τόκος</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n-US" sz="1800" b="1" spc="100" dirty="0">
                    <a:effectLst/>
                    <a:latin typeface="Arial" panose="020B0604020202020204" pitchFamily="34" charset="0"/>
                    <a:ea typeface="Calibri" panose="020F0502020204030204" pitchFamily="34" charset="0"/>
                    <a:cs typeface="Times New Roman" panose="02020603050405020304" pitchFamily="18" charset="0"/>
                  </a:rPr>
                  <a:t>R</a:t>
                </a:r>
                <a:r>
                  <a:rPr lang="el-GR" sz="1800" b="1" spc="100" dirty="0">
                    <a:effectLst/>
                    <a:latin typeface="Arial" panose="020B0604020202020204" pitchFamily="34" charset="0"/>
                    <a:ea typeface="Calibri" panose="020F0502020204030204" pitchFamily="34" charset="0"/>
                    <a:cs typeface="Times New Roman" panose="02020603050405020304" pitchFamily="18" charset="0"/>
                  </a:rPr>
                  <a:t> =</a:t>
                </a:r>
                <a:r>
                  <a:rPr lang="el-GR" sz="1800" spc="100" dirty="0">
                    <a:effectLst/>
                    <a:latin typeface="Arial" panose="020B0604020202020204" pitchFamily="34" charset="0"/>
                    <a:ea typeface="Calibri" panose="020F0502020204030204" pitchFamily="34" charset="0"/>
                    <a:cs typeface="Times New Roman" panose="02020603050405020304" pitchFamily="18" charset="0"/>
                  </a:rPr>
                  <a:t> επιτόκιο</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n-US" sz="1800" b="1" spc="100" dirty="0">
                    <a:effectLst/>
                    <a:latin typeface="Arial" panose="020B0604020202020204" pitchFamily="34" charset="0"/>
                    <a:ea typeface="Calibri" panose="020F0502020204030204" pitchFamily="34" charset="0"/>
                    <a:cs typeface="Times New Roman" panose="02020603050405020304" pitchFamily="18" charset="0"/>
                  </a:rPr>
                  <a:t>C</a:t>
                </a:r>
                <a:r>
                  <a:rPr lang="el-GR" sz="1800" b="1" spc="100" dirty="0">
                    <a:effectLst/>
                    <a:latin typeface="Arial" panose="020B0604020202020204" pitchFamily="34" charset="0"/>
                    <a:ea typeface="Calibri" panose="020F0502020204030204" pitchFamily="34" charset="0"/>
                    <a:cs typeface="Times New Roman" panose="02020603050405020304" pitchFamily="18" charset="0"/>
                  </a:rPr>
                  <a:t> =</a:t>
                </a:r>
                <a:r>
                  <a:rPr lang="el-GR" sz="1800" spc="100" dirty="0">
                    <a:effectLst/>
                    <a:latin typeface="Arial" panose="020B0604020202020204" pitchFamily="34" charset="0"/>
                    <a:ea typeface="Calibri" panose="020F0502020204030204" pitchFamily="34" charset="0"/>
                    <a:cs typeface="Times New Roman" panose="02020603050405020304" pitchFamily="18" charset="0"/>
                  </a:rPr>
                  <a:t> κεφάλαιο</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n-US" sz="1800" b="1" spc="100" dirty="0">
                    <a:effectLst/>
                    <a:latin typeface="Arial" panose="020B0604020202020204" pitchFamily="34" charset="0"/>
                    <a:ea typeface="Calibri" panose="020F0502020204030204" pitchFamily="34" charset="0"/>
                    <a:cs typeface="Times New Roman" panose="02020603050405020304" pitchFamily="18" charset="0"/>
                  </a:rPr>
                  <a:t>T</a:t>
                </a:r>
                <a:r>
                  <a:rPr lang="el-GR" sz="1800" b="1" spc="100" dirty="0">
                    <a:effectLst/>
                    <a:latin typeface="Arial" panose="020B0604020202020204" pitchFamily="34" charset="0"/>
                    <a:ea typeface="Calibri" panose="020F0502020204030204" pitchFamily="34" charset="0"/>
                    <a:cs typeface="Times New Roman" panose="02020603050405020304" pitchFamily="18" charset="0"/>
                  </a:rPr>
                  <a:t> =</a:t>
                </a:r>
                <a:r>
                  <a:rPr lang="el-GR" sz="1800" spc="100" dirty="0">
                    <a:effectLst/>
                    <a:latin typeface="Arial" panose="020B0604020202020204" pitchFamily="34" charset="0"/>
                    <a:ea typeface="Calibri" panose="020F0502020204030204" pitchFamily="34" charset="0"/>
                    <a:cs typeface="Times New Roman" panose="02020603050405020304" pitchFamily="18" charset="0"/>
                  </a:rPr>
                  <a:t> χρόνος σε έτη</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mc:Choice>
        <mc:Fallback xmlns="">
          <p:sp>
            <p:nvSpPr>
              <p:cNvPr id="3" name="Θέση περιεχομένου 2">
                <a:extLst>
                  <a:ext uri="{FF2B5EF4-FFF2-40B4-BE49-F238E27FC236}">
                    <a16:creationId xmlns:a16="http://schemas.microsoft.com/office/drawing/2014/main" id="{7EF7AC34-595A-4C43-8D36-DD8FD578A89B}"/>
                  </a:ext>
                </a:extLst>
              </p:cNvPr>
              <p:cNvSpPr>
                <a:spLocks noGrp="1" noRot="1" noChangeAspect="1" noMove="1" noResize="1" noEditPoints="1" noAdjustHandles="1" noChangeArrowheads="1" noChangeShapeType="1" noTextEdit="1"/>
              </p:cNvSpPr>
              <p:nvPr>
                <p:ph idx="1"/>
              </p:nvPr>
            </p:nvSpPr>
            <p:spPr>
              <a:xfrm>
                <a:off x="1079500" y="1790700"/>
                <a:ext cx="10026650" cy="4829175"/>
              </a:xfrm>
              <a:blipFill>
                <a:blip r:embed="rId2"/>
                <a:stretch>
                  <a:fillRect l="-1581" t="-758" r="-1155"/>
                </a:stretch>
              </a:blipFill>
            </p:spPr>
            <p:txBody>
              <a:bodyPr/>
              <a:lstStyle/>
              <a:p>
                <a:r>
                  <a:rPr lang="el-GR">
                    <a:noFill/>
                  </a:rPr>
                  <a:t> </a:t>
                </a:r>
              </a:p>
            </p:txBody>
          </p:sp>
        </mc:Fallback>
      </mc:AlternateContent>
    </p:spTree>
    <p:extLst>
      <p:ext uri="{BB962C8B-B14F-4D97-AF65-F5344CB8AC3E}">
        <p14:creationId xmlns:p14="http://schemas.microsoft.com/office/powerpoint/2010/main" val="25829652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42C7910-28D7-4A37-BB4F-F2CDCED11F96}"/>
              </a:ext>
            </a:extLst>
          </p:cNvPr>
          <p:cNvSpPr>
            <a:spLocks noGrp="1"/>
          </p:cNvSpPr>
          <p:nvPr>
            <p:ph type="title"/>
          </p:nvPr>
        </p:nvSpPr>
        <p:spPr/>
        <p:txBody>
          <a:bodyPr/>
          <a:lstStyle/>
          <a:p>
            <a:r>
              <a:rPr kumimoji="0" lang="el-GR" sz="2800" b="1" i="0" u="sng" strike="noStrike" kern="1200" cap="all" spc="100" normalizeH="0" baseline="0" noProof="0" dirty="0">
                <a:ln>
                  <a:noFill/>
                </a:ln>
                <a:solidFill>
                  <a:prstClr val="white"/>
                </a:solidFill>
                <a:effectLst/>
                <a:uLnTx/>
                <a:uFillTx/>
                <a:latin typeface="Arial" panose="020B0604020202020204" pitchFamily="34" charset="0"/>
                <a:ea typeface="Calibri" panose="020F0502020204030204" pitchFamily="34" charset="0"/>
                <a:cs typeface="Calibri" panose="020F0502020204030204" pitchFamily="34" charset="0"/>
              </a:rPr>
              <a:t>Τόκος </a:t>
            </a:r>
            <a:endParaRPr lang="el-GR" dirty="0"/>
          </a:p>
        </p:txBody>
      </p:sp>
      <mc:AlternateContent xmlns:mc="http://schemas.openxmlformats.org/markup-compatibility/2006" xmlns:a14="http://schemas.microsoft.com/office/drawing/2010/main">
        <mc:Choice Requires="a14">
          <p:sp>
            <p:nvSpPr>
              <p:cNvPr id="3" name="Θέση περιεχομένου 2">
                <a:extLst>
                  <a:ext uri="{FF2B5EF4-FFF2-40B4-BE49-F238E27FC236}">
                    <a16:creationId xmlns:a16="http://schemas.microsoft.com/office/drawing/2014/main" id="{61DE4623-FA10-45C5-A0C3-024FCF294FF0}"/>
                  </a:ext>
                </a:extLst>
              </p:cNvPr>
              <p:cNvSpPr>
                <a:spLocks noGrp="1"/>
              </p:cNvSpPr>
              <p:nvPr>
                <p:ph idx="1"/>
              </p:nvPr>
            </p:nvSpPr>
            <p:spPr/>
            <p:txBody>
              <a:bodyPr>
                <a:normAutofit fontScale="70000" lnSpcReduction="20000"/>
              </a:bodyPr>
              <a:lstStyle/>
              <a:p>
                <a:pPr algn="just">
                  <a:lnSpc>
                    <a:spcPct val="150000"/>
                  </a:lnSpc>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Αν ο χρόνος είναι σε μήνες, ο σχετικός τύπος είναι:</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buNone/>
                </a:pPr>
                <a14:m>
                  <m:oMathPara xmlns:m="http://schemas.openxmlformats.org/officeDocument/2006/math">
                    <m:oMathParaPr>
                      <m:jc m:val="centerGroup"/>
                    </m:oMathParaPr>
                    <m:oMath xmlns:m="http://schemas.openxmlformats.org/officeDocument/2006/math">
                      <m:r>
                        <a:rPr lang="en-US" sz="3100" b="1" i="1" spc="100" smtClean="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𝜤</m:t>
                      </m:r>
                      <m:r>
                        <a:rPr lang="el-GR" sz="31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f>
                        <m:fPr>
                          <m:ctrlPr>
                            <a:rPr lang="el-GR" sz="31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ctrlPr>
                        </m:fPr>
                        <m:num>
                          <m:r>
                            <a:rPr lang="en-US" sz="31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𝑪</m:t>
                          </m:r>
                          <m:r>
                            <a:rPr lang="el-GR" sz="31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r>
                            <a:rPr lang="en-US" sz="31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𝒓</m:t>
                          </m:r>
                          <m:r>
                            <a:rPr lang="en-US" sz="31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r>
                            <a:rPr lang="en-US" sz="31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𝒕</m:t>
                          </m:r>
                        </m:num>
                        <m:den>
                          <m:r>
                            <a:rPr lang="en-US" sz="31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𝟏𝟐</m:t>
                          </m:r>
                        </m:den>
                      </m:f>
                    </m:oMath>
                  </m:oMathPara>
                </a14:m>
                <a:endParaRPr lang="el-GR" sz="3100" dirty="0">
                  <a:solidFill>
                    <a:schemeClr val="bg1">
                      <a:alpha val="7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και αν είναι σε μέρες έχουμε: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buNone/>
                </a:pPr>
                <a14:m>
                  <m:oMathPara xmlns:m="http://schemas.openxmlformats.org/officeDocument/2006/math">
                    <m:oMathParaPr>
                      <m:jc m:val="centerGroup"/>
                    </m:oMathParaPr>
                    <m:oMath xmlns:m="http://schemas.openxmlformats.org/officeDocument/2006/math">
                      <m:r>
                        <a:rPr lang="en-US" sz="3100" b="1" i="1" spc="100" smtClean="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𝜤</m:t>
                      </m:r>
                      <m:r>
                        <a:rPr lang="el-GR" sz="31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f>
                        <m:fPr>
                          <m:ctrlPr>
                            <a:rPr lang="el-GR" sz="31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ctrlPr>
                        </m:fPr>
                        <m:num>
                          <m:r>
                            <a:rPr lang="en-US" sz="31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𝑪</m:t>
                          </m:r>
                          <m:r>
                            <a:rPr lang="el-GR" sz="31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 </m:t>
                          </m:r>
                          <m:r>
                            <a:rPr lang="el-GR" sz="3100" b="1" i="1" spc="100" smtClean="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r>
                            <a:rPr lang="en-US" sz="3100" b="1" i="1" spc="100" smtClean="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𝒓</m:t>
                          </m:r>
                          <m:r>
                            <a:rPr lang="el-GR" sz="3100" b="1" i="1" spc="100" smtClean="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r>
                            <a:rPr lang="en-US" sz="3100" b="1" i="1" spc="100" smtClean="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𝒕</m:t>
                          </m:r>
                        </m:num>
                        <m:den>
                          <m:r>
                            <a:rPr lang="en-US" sz="31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𝟑𝟔𝟓</m:t>
                          </m:r>
                        </m:den>
                      </m:f>
                    </m:oMath>
                  </m:oMathPara>
                </a14:m>
                <a:endParaRPr lang="el-GR" sz="3100" dirty="0">
                  <a:solidFill>
                    <a:schemeClr val="bg1">
                      <a:alpha val="7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indent="0" algn="just">
                  <a:lnSpc>
                    <a:spcPct val="150000"/>
                  </a:lnSpc>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Η μορφή αυτή του τόκου (απλός τόκος</a:t>
                </a:r>
                <a:r>
                  <a:rPr lang="en-US" sz="2000" spc="100" dirty="0">
                    <a:effectLst/>
                    <a:latin typeface="Arial" panose="020B0604020202020204" pitchFamily="34" charset="0"/>
                    <a:ea typeface="Calibri" panose="020F0502020204030204" pitchFamily="34" charset="0"/>
                    <a:cs typeface="Times New Roman" panose="02020603050405020304" pitchFamily="18" charset="0"/>
                  </a:rPr>
                  <a:t>)</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χρησιμοποιείται συνήθως για δάνεια μικρής διάρκειας).</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mc:Choice>
        <mc:Fallback xmlns="">
          <p:sp>
            <p:nvSpPr>
              <p:cNvPr id="3" name="Θέση περιεχομένου 2">
                <a:extLst>
                  <a:ext uri="{FF2B5EF4-FFF2-40B4-BE49-F238E27FC236}">
                    <a16:creationId xmlns:a16="http://schemas.microsoft.com/office/drawing/2014/main" id="{61DE4623-FA10-45C5-A0C3-024FCF294FF0}"/>
                  </a:ext>
                </a:extLst>
              </p:cNvPr>
              <p:cNvSpPr>
                <a:spLocks noGrp="1" noRot="1" noChangeAspect="1" noMove="1" noResize="1" noEditPoints="1" noAdjustHandles="1" noChangeArrowheads="1" noChangeShapeType="1" noTextEdit="1"/>
              </p:cNvSpPr>
              <p:nvPr>
                <p:ph idx="1"/>
              </p:nvPr>
            </p:nvSpPr>
            <p:spPr>
              <a:blipFill>
                <a:blip r:embed="rId2"/>
                <a:stretch>
                  <a:fillRect l="-1094" t="-460"/>
                </a:stretch>
              </a:blipFill>
            </p:spPr>
            <p:txBody>
              <a:bodyPr/>
              <a:lstStyle/>
              <a:p>
                <a:r>
                  <a:rPr lang="el-GR">
                    <a:noFill/>
                  </a:rPr>
                  <a:t> </a:t>
                </a:r>
              </a:p>
            </p:txBody>
          </p:sp>
        </mc:Fallback>
      </mc:AlternateContent>
    </p:spTree>
    <p:extLst>
      <p:ext uri="{BB962C8B-B14F-4D97-AF65-F5344CB8AC3E}">
        <p14:creationId xmlns:p14="http://schemas.microsoft.com/office/powerpoint/2010/main" val="39907541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4C4E143-31AB-4A75-9895-1B8CAE40F7AF}"/>
              </a:ext>
            </a:extLst>
          </p:cNvPr>
          <p:cNvSpPr>
            <a:spLocks noGrp="1"/>
          </p:cNvSpPr>
          <p:nvPr>
            <p:ph type="title"/>
          </p:nvPr>
        </p:nvSpPr>
        <p:spPr/>
        <p:txBody>
          <a:bodyPr/>
          <a:lstStyle/>
          <a:p>
            <a:r>
              <a:rPr kumimoji="0" lang="el-GR" sz="2800" b="1" i="0" u="sng" strike="noStrike" kern="1200" cap="all" spc="100" normalizeH="0" baseline="0" noProof="0" dirty="0">
                <a:ln>
                  <a:noFill/>
                </a:ln>
                <a:solidFill>
                  <a:prstClr val="white"/>
                </a:solidFill>
                <a:effectLst/>
                <a:uLnTx/>
                <a:uFillTx/>
                <a:latin typeface="Arial" panose="020B0604020202020204" pitchFamily="34" charset="0"/>
                <a:ea typeface="Calibri" panose="020F0502020204030204" pitchFamily="34" charset="0"/>
                <a:cs typeface="Calibri" panose="020F0502020204030204" pitchFamily="34" charset="0"/>
              </a:rPr>
              <a:t>Τόκος </a:t>
            </a:r>
            <a:endParaRPr lang="el-GR" dirty="0"/>
          </a:p>
        </p:txBody>
      </p:sp>
      <mc:AlternateContent xmlns:mc="http://schemas.openxmlformats.org/markup-compatibility/2006" xmlns:a14="http://schemas.microsoft.com/office/drawing/2010/main">
        <mc:Choice Requires="a14">
          <p:sp>
            <p:nvSpPr>
              <p:cNvPr id="3" name="Θέση περιεχομένου 2">
                <a:extLst>
                  <a:ext uri="{FF2B5EF4-FFF2-40B4-BE49-F238E27FC236}">
                    <a16:creationId xmlns:a16="http://schemas.microsoft.com/office/drawing/2014/main" id="{8F382ACD-D52A-4E31-A65E-9EAF74B8344A}"/>
                  </a:ext>
                </a:extLst>
              </p:cNvPr>
              <p:cNvSpPr>
                <a:spLocks noGrp="1"/>
              </p:cNvSpPr>
              <p:nvPr>
                <p:ph idx="1"/>
              </p:nvPr>
            </p:nvSpPr>
            <p:spPr>
              <a:xfrm>
                <a:off x="1079500" y="1790700"/>
                <a:ext cx="10026650" cy="4905375"/>
              </a:xfrm>
            </p:spPr>
            <p:txBody>
              <a:bodyPr>
                <a:normAutofit fontScale="85000" lnSpcReduction="20000"/>
              </a:bodyPr>
              <a:lstStyle/>
              <a:p>
                <a:pPr marL="342900" lvl="0" indent="-342900" algn="just">
                  <a:lnSpc>
                    <a:spcPct val="150000"/>
                  </a:lnSpc>
                  <a:buFont typeface="Wingdings" panose="05000000000000000000" pitchFamily="2" charset="2"/>
                  <a:buChar char=""/>
                </a:pPr>
                <a:r>
                  <a:rPr lang="el-GR" sz="1800" u="sng" spc="100" dirty="0">
                    <a:effectLst/>
                    <a:latin typeface="Arial" panose="020B0604020202020204" pitchFamily="34" charset="0"/>
                    <a:ea typeface="Calibri" panose="020F0502020204030204" pitchFamily="34" charset="0"/>
                    <a:cs typeface="Times New Roman" panose="02020603050405020304" pitchFamily="18" charset="0"/>
                  </a:rPr>
                  <a:t>Σύνθετος τόκος (</a:t>
                </a:r>
                <a:r>
                  <a:rPr lang="el-GR" sz="1800" u="sng" spc="100" dirty="0" err="1">
                    <a:effectLst/>
                    <a:latin typeface="Arial" panose="020B0604020202020204" pitchFamily="34" charset="0"/>
                    <a:ea typeface="Calibri" panose="020F0502020204030204" pitchFamily="34" charset="0"/>
                    <a:cs typeface="Times New Roman" panose="02020603050405020304" pitchFamily="18" charset="0"/>
                  </a:rPr>
                  <a:t>ανατοκισμός</a:t>
                </a:r>
                <a:r>
                  <a:rPr lang="el-GR" sz="1800" u="sng" spc="100" dirty="0">
                    <a:effectLst/>
                    <a:latin typeface="Arial" panose="020B0604020202020204" pitchFamily="34" charset="0"/>
                    <a:ea typeface="Calibri" panose="020F0502020204030204" pitchFamily="34" charset="0"/>
                    <a:cs typeface="Times New Roman" panose="02020603050405020304" pitchFamily="18" charset="0"/>
                  </a:rPr>
                  <a:t>):</a:t>
                </a:r>
                <a:r>
                  <a:rPr lang="el-GR" sz="1800" spc="100" dirty="0">
                    <a:effectLst/>
                    <a:latin typeface="Arial" panose="020B0604020202020204" pitchFamily="34" charset="0"/>
                    <a:ea typeface="Calibri" panose="020F0502020204030204" pitchFamily="34" charset="0"/>
                    <a:cs typeface="Times New Roman" panose="02020603050405020304" pitchFamily="18" charset="0"/>
                  </a:rPr>
                  <a:t> </a:t>
                </a:r>
                <a:endParaRPr lang="en-US" sz="1800" spc="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50000"/>
                  </a:lnSpc>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Η πιο συνηθισμένη μορφή υπολογισμού του τόκου είναι ο σύνθετο τόκος. Είναι ο τόκος που πληρώνεται περισσότερες από μια φορές στη διάρκεια του δανείου π.χ. κάθε χρόνο ή εξάμηνο ή μήνα </a:t>
                </a:r>
                <a:r>
                  <a:rPr lang="el-GR" sz="1800" spc="100" dirty="0" err="1">
                    <a:effectLst/>
                    <a:latin typeface="Arial" panose="020B0604020202020204" pitchFamily="34" charset="0"/>
                    <a:ea typeface="Calibri" panose="020F0502020204030204" pitchFamily="34" charset="0"/>
                    <a:cs typeface="Times New Roman" panose="02020603050405020304" pitchFamily="18" charset="0"/>
                  </a:rPr>
                  <a:t>κ.λ.π</a:t>
                </a:r>
                <a:r>
                  <a:rPr lang="el-GR" sz="1800" spc="100" dirty="0">
                    <a:effectLst/>
                    <a:latin typeface="Arial" panose="020B0604020202020204" pitchFamily="34" charset="0"/>
                    <a:ea typeface="Calibri" panose="020F0502020204030204" pitchFamily="34" charset="0"/>
                    <a:cs typeface="Times New Roman" panose="02020603050405020304" pitchFamily="18" charset="0"/>
                  </a:rPr>
                  <a:t>. Ο τόκος του κάθε χρόνου ή της κάθε </a:t>
                </a:r>
                <a:r>
                  <a:rPr lang="el-GR" sz="1800" b="1" spc="100" dirty="0">
                    <a:effectLst/>
                    <a:latin typeface="Arial" panose="020B0604020202020204" pitchFamily="34" charset="0"/>
                    <a:ea typeface="Calibri" panose="020F0502020204030204" pitchFamily="34" charset="0"/>
                    <a:cs typeface="Times New Roman" panose="02020603050405020304" pitchFamily="18" charset="0"/>
                  </a:rPr>
                  <a:t>περιόδου</a:t>
                </a:r>
                <a:r>
                  <a:rPr lang="el-GR" sz="1800" spc="100" dirty="0">
                    <a:effectLst/>
                    <a:latin typeface="Arial" panose="020B0604020202020204" pitchFamily="34" charset="0"/>
                    <a:ea typeface="Calibri" panose="020F0502020204030204" pitchFamily="34" charset="0"/>
                    <a:cs typeface="Times New Roman" panose="02020603050405020304" pitchFamily="18" charset="0"/>
                  </a:rPr>
                  <a:t> προστίθεται στο κεφάλαιο και δημιουργείται έτσι το νέο κεφάλαιο για την επόμενη περίοδο. Σύμφωνα με αυτόν</a:t>
                </a:r>
                <a:r>
                  <a:rPr lang="en-US" sz="1800" spc="100" dirty="0">
                    <a:effectLst/>
                    <a:latin typeface="Arial" panose="020B0604020202020204" pitchFamily="34" charset="0"/>
                    <a:ea typeface="Calibri" panose="020F0502020204030204" pitchFamily="34" charset="0"/>
                    <a:cs typeface="Times New Roman" panose="02020603050405020304" pitchFamily="18" charset="0"/>
                  </a:rPr>
                  <a:t> </a:t>
                </a:r>
                <a:r>
                  <a:rPr lang="el-GR" sz="1800" spc="100" dirty="0">
                    <a:effectLst/>
                    <a:latin typeface="Arial" panose="020B0604020202020204" pitchFamily="34" charset="0"/>
                    <a:ea typeface="Calibri" panose="020F0502020204030204" pitchFamily="34" charset="0"/>
                    <a:cs typeface="Times New Roman" panose="02020603050405020304" pitchFamily="18" charset="0"/>
                  </a:rPr>
                  <a:t>τον τρόπο υπολογισμού, εάν δεν γίνουν ενδιάμεσες πληρωμές, μετά την κεφαλαιοποίηση των τόκων στο τέλος της τελευταίας περιόδου, θα έχει σχηματιστεί ένα κεφάλαιο ίσο με:</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buNone/>
                </a:pPr>
                <a14:m>
                  <m:oMathPara xmlns:m="http://schemas.openxmlformats.org/officeDocument/2006/math">
                    <m:oMathParaPr>
                      <m:jc m:val="centerGroup"/>
                    </m:oMathParaPr>
                    <m:oMath xmlns:m="http://schemas.openxmlformats.org/officeDocument/2006/math">
                      <m:sSub>
                        <m:sSubPr>
                          <m:ctrlPr>
                            <a:rPr lang="el-GR" sz="2400" b="1" i="1" spc="100" smtClean="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ctrlPr>
                        </m:sSubPr>
                        <m:e>
                          <m:r>
                            <a:rPr lang="en-US" sz="24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𝑪</m:t>
                          </m:r>
                        </m:e>
                        <m:sub>
                          <m:r>
                            <a:rPr lang="en-US" sz="24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𝒕</m:t>
                          </m:r>
                        </m:sub>
                      </m:sSub>
                      <m:r>
                        <a:rPr lang="el-GR" sz="24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sSub>
                        <m:sSubPr>
                          <m:ctrlPr>
                            <a:rPr lang="el-GR" sz="24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ctrlPr>
                        </m:sSubPr>
                        <m:e>
                          <m:r>
                            <a:rPr lang="el-GR" sz="24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𝑪</m:t>
                          </m:r>
                        </m:e>
                        <m:sub>
                          <m:r>
                            <a:rPr lang="el-GR" sz="24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𝟎</m:t>
                          </m:r>
                        </m:sub>
                      </m:sSub>
                      <m:r>
                        <a:rPr lang="el-GR" sz="24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sSup>
                        <m:sSupPr>
                          <m:ctrlPr>
                            <a:rPr lang="el-GR" sz="24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ctrlPr>
                        </m:sSupPr>
                        <m:e>
                          <m:r>
                            <a:rPr lang="el-GR" sz="24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r>
                            <a:rPr lang="el-GR" sz="24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𝟏</m:t>
                          </m:r>
                          <m:r>
                            <a:rPr lang="el-GR" sz="24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r>
                            <a:rPr lang="el-GR" sz="24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𝒓</m:t>
                          </m:r>
                          <m:r>
                            <a:rPr lang="el-GR" sz="24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e>
                        <m:sup>
                          <m:r>
                            <a:rPr lang="el-GR" sz="24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𝒕</m:t>
                          </m:r>
                        </m:sup>
                      </m:sSup>
                    </m:oMath>
                  </m:oMathPara>
                </a14:m>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όπου:</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n-US" sz="2000" b="1" spc="100" dirty="0">
                    <a:effectLst/>
                    <a:latin typeface="Arial" panose="020B0604020202020204" pitchFamily="34" charset="0"/>
                    <a:ea typeface="Calibri" panose="020F0502020204030204" pitchFamily="34" charset="0"/>
                    <a:cs typeface="Times New Roman" panose="02020603050405020304" pitchFamily="18" charset="0"/>
                  </a:rPr>
                  <a:t>C</a:t>
                </a:r>
                <a:r>
                  <a:rPr lang="en-US" sz="2000" b="1" spc="100" baseline="-25000" dirty="0">
                    <a:effectLst/>
                    <a:latin typeface="Arial" panose="020B0604020202020204" pitchFamily="34" charset="0"/>
                    <a:ea typeface="Calibri" panose="020F0502020204030204" pitchFamily="34" charset="0"/>
                    <a:cs typeface="Times New Roman" panose="02020603050405020304" pitchFamily="18" charset="0"/>
                  </a:rPr>
                  <a:t>t </a:t>
                </a:r>
                <a:r>
                  <a:rPr lang="el-GR" sz="2000" b="1" spc="100" dirty="0">
                    <a:effectLst/>
                    <a:latin typeface="Arial" panose="020B0604020202020204" pitchFamily="34" charset="0"/>
                    <a:ea typeface="Calibri" panose="020F0502020204030204" pitchFamily="34" charset="0"/>
                    <a:cs typeface="Times New Roman" panose="02020603050405020304" pitchFamily="18" charset="0"/>
                  </a:rPr>
                  <a:t>=</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το κεφάλαιο που δημιουργείται στο τέλος της περιόδου η</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n-US" sz="2000" b="1" spc="100" dirty="0">
                    <a:effectLst/>
                    <a:latin typeface="Arial" panose="020B0604020202020204" pitchFamily="34" charset="0"/>
                    <a:ea typeface="Calibri" panose="020F0502020204030204" pitchFamily="34" charset="0"/>
                    <a:cs typeface="Times New Roman" panose="02020603050405020304" pitchFamily="18" charset="0"/>
                  </a:rPr>
                  <a:t>C</a:t>
                </a:r>
                <a:r>
                  <a:rPr lang="el-GR" sz="2000" b="1" spc="100" baseline="-25000" dirty="0">
                    <a:effectLst/>
                    <a:latin typeface="Arial" panose="020B0604020202020204" pitchFamily="34" charset="0"/>
                    <a:ea typeface="Calibri" panose="020F0502020204030204" pitchFamily="34" charset="0"/>
                    <a:cs typeface="Times New Roman" panose="02020603050405020304" pitchFamily="18" charset="0"/>
                  </a:rPr>
                  <a:t>0</a:t>
                </a:r>
                <a:r>
                  <a:rPr lang="en-US" sz="2000" b="1" spc="100" baseline="-25000" dirty="0">
                    <a:effectLst/>
                    <a:latin typeface="Arial" panose="020B0604020202020204" pitchFamily="34" charset="0"/>
                    <a:ea typeface="Calibri" panose="020F0502020204030204" pitchFamily="34" charset="0"/>
                    <a:cs typeface="Times New Roman" panose="02020603050405020304" pitchFamily="18" charset="0"/>
                  </a:rPr>
                  <a:t> </a:t>
                </a:r>
                <a:r>
                  <a:rPr lang="el-GR" sz="2000" b="1" spc="100" dirty="0">
                    <a:effectLst/>
                    <a:latin typeface="Arial" panose="020B0604020202020204" pitchFamily="34" charset="0"/>
                    <a:ea typeface="Calibri" panose="020F0502020204030204" pitchFamily="34" charset="0"/>
                    <a:cs typeface="Times New Roman" panose="02020603050405020304" pitchFamily="18" charset="0"/>
                  </a:rPr>
                  <a:t>=</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το αρχικό κεφάλαιο στην αρχή της πρώτης περιόδου</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n-US" sz="2000" b="1" spc="100" dirty="0">
                    <a:effectLst/>
                    <a:latin typeface="Arial" panose="020B0604020202020204" pitchFamily="34" charset="0"/>
                    <a:ea typeface="Calibri" panose="020F0502020204030204" pitchFamily="34" charset="0"/>
                    <a:cs typeface="Times New Roman" panose="02020603050405020304" pitchFamily="18" charset="0"/>
                  </a:rPr>
                  <a:t>r </a:t>
                </a:r>
                <a:r>
                  <a:rPr lang="el-GR" sz="2000" b="1" spc="100" dirty="0">
                    <a:effectLst/>
                    <a:latin typeface="Arial" panose="020B0604020202020204" pitchFamily="34" charset="0"/>
                    <a:ea typeface="Calibri" panose="020F0502020204030204" pitchFamily="34" charset="0"/>
                    <a:cs typeface="Times New Roman" panose="02020603050405020304" pitchFamily="18" charset="0"/>
                  </a:rPr>
                  <a:t>=</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επιτόκιο</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2000" b="1" spc="100" dirty="0">
                    <a:effectLst/>
                    <a:latin typeface="Arial" panose="020B0604020202020204" pitchFamily="34" charset="0"/>
                    <a:ea typeface="Calibri" panose="020F0502020204030204" pitchFamily="34" charset="0"/>
                  </a:rPr>
                  <a:t>t </a:t>
                </a:r>
                <a:r>
                  <a:rPr lang="el-GR" sz="2000" b="1" spc="100" dirty="0">
                    <a:effectLst/>
                    <a:latin typeface="Arial" panose="020B0604020202020204" pitchFamily="34" charset="0"/>
                    <a:ea typeface="Calibri" panose="020F0502020204030204" pitchFamily="34" charset="0"/>
                  </a:rPr>
                  <a:t>=</a:t>
                </a:r>
                <a:r>
                  <a:rPr lang="el-GR" sz="2000" spc="100" dirty="0">
                    <a:effectLst/>
                    <a:latin typeface="Arial" panose="020B0604020202020204" pitchFamily="34" charset="0"/>
                    <a:ea typeface="Calibri" panose="020F0502020204030204" pitchFamily="34" charset="0"/>
                  </a:rPr>
                  <a:t> ο αριθμός των περιόδων (π.χ. έτη</a:t>
                </a:r>
                <a:r>
                  <a:rPr lang="en-US" sz="2000" spc="100" dirty="0">
                    <a:effectLst/>
                    <a:latin typeface="Arial" panose="020B0604020202020204" pitchFamily="34" charset="0"/>
                    <a:ea typeface="Calibri" panose="020F0502020204030204" pitchFamily="34" charset="0"/>
                  </a:rPr>
                  <a:t>)</a:t>
                </a:r>
                <a:endParaRPr lang="el-GR" dirty="0"/>
              </a:p>
            </p:txBody>
          </p:sp>
        </mc:Choice>
        <mc:Fallback xmlns="">
          <p:sp>
            <p:nvSpPr>
              <p:cNvPr id="3" name="Θέση περιεχομένου 2">
                <a:extLst>
                  <a:ext uri="{FF2B5EF4-FFF2-40B4-BE49-F238E27FC236}">
                    <a16:creationId xmlns:a16="http://schemas.microsoft.com/office/drawing/2014/main" id="{8F382ACD-D52A-4E31-A65E-9EAF74B8344A}"/>
                  </a:ext>
                </a:extLst>
              </p:cNvPr>
              <p:cNvSpPr>
                <a:spLocks noGrp="1" noRot="1" noChangeAspect="1" noMove="1" noResize="1" noEditPoints="1" noAdjustHandles="1" noChangeArrowheads="1" noChangeShapeType="1" noTextEdit="1"/>
              </p:cNvSpPr>
              <p:nvPr>
                <p:ph idx="1"/>
              </p:nvPr>
            </p:nvSpPr>
            <p:spPr>
              <a:xfrm>
                <a:off x="1079500" y="1790700"/>
                <a:ext cx="10026650" cy="4905375"/>
              </a:xfrm>
              <a:blipFill>
                <a:blip r:embed="rId2"/>
                <a:stretch>
                  <a:fillRect l="-1155" t="-373" r="-1155" b="-2612"/>
                </a:stretch>
              </a:blipFill>
            </p:spPr>
            <p:txBody>
              <a:bodyPr/>
              <a:lstStyle/>
              <a:p>
                <a:r>
                  <a:rPr lang="el-GR">
                    <a:noFill/>
                  </a:rPr>
                  <a:t> </a:t>
                </a:r>
              </a:p>
            </p:txBody>
          </p:sp>
        </mc:Fallback>
      </mc:AlternateContent>
    </p:spTree>
    <p:extLst>
      <p:ext uri="{BB962C8B-B14F-4D97-AF65-F5344CB8AC3E}">
        <p14:creationId xmlns:p14="http://schemas.microsoft.com/office/powerpoint/2010/main" val="25081295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2267D3E-ECF8-40F4-A4D7-787AF11217CC}"/>
              </a:ext>
            </a:extLst>
          </p:cNvPr>
          <p:cNvSpPr>
            <a:spLocks noGrp="1"/>
          </p:cNvSpPr>
          <p:nvPr>
            <p:ph type="title"/>
          </p:nvPr>
        </p:nvSpPr>
        <p:spPr/>
        <p:txBody>
          <a:bodyPr/>
          <a:lstStyle/>
          <a:p>
            <a:r>
              <a:rPr kumimoji="0" lang="el-GR" sz="2800" b="1" i="0" u="sng" strike="noStrike" kern="1200" cap="all" spc="100" normalizeH="0" baseline="0" noProof="0" dirty="0">
                <a:ln>
                  <a:noFill/>
                </a:ln>
                <a:solidFill>
                  <a:prstClr val="white"/>
                </a:solidFill>
                <a:effectLst/>
                <a:uLnTx/>
                <a:uFillTx/>
                <a:latin typeface="Arial" panose="020B0604020202020204" pitchFamily="34" charset="0"/>
                <a:ea typeface="Calibri" panose="020F0502020204030204" pitchFamily="34" charset="0"/>
                <a:cs typeface="Calibri" panose="020F0502020204030204" pitchFamily="34" charset="0"/>
              </a:rPr>
              <a:t>Τόκος </a:t>
            </a:r>
            <a:endParaRPr lang="el-GR" dirty="0"/>
          </a:p>
        </p:txBody>
      </p:sp>
      <p:sp>
        <p:nvSpPr>
          <p:cNvPr id="3" name="Θέση περιεχομένου 2">
            <a:extLst>
              <a:ext uri="{FF2B5EF4-FFF2-40B4-BE49-F238E27FC236}">
                <a16:creationId xmlns:a16="http://schemas.microsoft.com/office/drawing/2014/main" id="{302EE034-76DB-4258-BFBE-AB0B13615A08}"/>
              </a:ext>
            </a:extLst>
          </p:cNvPr>
          <p:cNvSpPr>
            <a:spLocks noGrp="1"/>
          </p:cNvSpPr>
          <p:nvPr>
            <p:ph idx="1"/>
          </p:nvPr>
        </p:nvSpPr>
        <p:spPr/>
        <p:txBody>
          <a:bodyPr>
            <a:normAutofit fontScale="92500" lnSpcReduction="20000"/>
          </a:bodyPr>
          <a:lstStyle/>
          <a:p>
            <a:pPr algn="just">
              <a:lnSpc>
                <a:spcPct val="150000"/>
              </a:lnSpc>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Πρέπει να σημειωθεί ότι η περί</a:t>
            </a:r>
            <a:r>
              <a:rPr lang="en-US" sz="2000" spc="100" dirty="0">
                <a:effectLst/>
                <a:latin typeface="Arial" panose="020B0604020202020204" pitchFamily="34" charset="0"/>
                <a:ea typeface="Calibri" panose="020F0502020204030204" pitchFamily="34" charset="0"/>
                <a:cs typeface="Times New Roman" panose="02020603050405020304" pitchFamily="18" charset="0"/>
              </a:rPr>
              <a:t>o</a:t>
            </a:r>
            <a:r>
              <a:rPr lang="el-GR" sz="2000" spc="100" dirty="0" err="1">
                <a:effectLst/>
                <a:latin typeface="Arial" panose="020B0604020202020204" pitchFamily="34" charset="0"/>
                <a:ea typeface="Calibri" panose="020F0502020204030204" pitchFamily="34" charset="0"/>
                <a:cs typeface="Times New Roman" panose="02020603050405020304" pitchFamily="18" charset="0"/>
              </a:rPr>
              <a:t>δος</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μπορεί να εκφραστεί σε έτη, μήνες, εξάμηνα, τρίμηνα </a:t>
            </a:r>
            <a:r>
              <a:rPr lang="el-GR" sz="2000" spc="100" dirty="0" err="1">
                <a:effectLst/>
                <a:latin typeface="Arial" panose="020B0604020202020204" pitchFamily="34" charset="0"/>
                <a:ea typeface="Calibri" panose="020F0502020204030204" pitchFamily="34" charset="0"/>
                <a:cs typeface="Times New Roman" panose="02020603050405020304" pitchFamily="18" charset="0"/>
              </a:rPr>
              <a:t>κ.λ.π</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Σε αυτές τις περιπτώσεις εκείνο που χρειάζεται ιδιαίτερη προσοχή </a:t>
            </a:r>
            <a:r>
              <a:rPr lang="el-GR" sz="2000" spc="100" dirty="0" err="1">
                <a:effectLst/>
                <a:latin typeface="Arial" panose="020B0604020202020204" pitchFamily="34" charset="0"/>
                <a:ea typeface="Calibri" panose="020F0502020204030204" pitchFamily="34" charset="0"/>
                <a:cs typeface="Times New Roman" panose="02020603050405020304" pitchFamily="18" charset="0"/>
              </a:rPr>
              <a:t>ένιαι</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ότι το επιτόκιο (</a:t>
            </a:r>
            <a:r>
              <a:rPr lang="en-US" sz="2000" spc="100" dirty="0">
                <a:effectLst/>
                <a:latin typeface="Arial" panose="020B0604020202020204" pitchFamily="34" charset="0"/>
                <a:ea typeface="Calibri" panose="020F0502020204030204" pitchFamily="34" charset="0"/>
                <a:cs typeface="Times New Roman" panose="02020603050405020304" pitchFamily="18" charset="0"/>
              </a:rPr>
              <a:t>r</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πρέπει να αντιστοιχεί στην περίοδο αναφοράς. Δηλαδή, αν η «περίοδος» αναφέρεται σε μήνες, τότε το </a:t>
            </a:r>
            <a:r>
              <a:rPr lang="en-US" sz="2000" spc="100" dirty="0">
                <a:effectLst/>
                <a:latin typeface="Arial" panose="020B0604020202020204" pitchFamily="34" charset="0"/>
                <a:ea typeface="Calibri" panose="020F0502020204030204" pitchFamily="34" charset="0"/>
                <a:cs typeface="Times New Roman" panose="02020603050405020304" pitchFamily="18" charset="0"/>
              </a:rPr>
              <a:t>r</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πρέπει να είναι το μηνιαίο επιτόκιο, το οποίο υπολογίζεται αν διαιρέσουμε το ετήσιο επιτόκιο με το 12. Κατά παρόμοιο τρόπο το εξαμηνιαίο επιτόκιο υπολογίζεται αν διαιρεθεί το ετήσιο επιτόκιο με το 2 </a:t>
            </a:r>
            <a:r>
              <a:rPr lang="el-GR" sz="2000" spc="100" dirty="0" err="1">
                <a:effectLst/>
                <a:latin typeface="Arial" panose="020B0604020202020204" pitchFamily="34" charset="0"/>
                <a:ea typeface="Calibri" panose="020F0502020204030204" pitchFamily="34" charset="0"/>
                <a:cs typeface="Times New Roman" panose="02020603050405020304" pitchFamily="18" charset="0"/>
              </a:rPr>
              <a:t>κ.λ.π</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50000"/>
              </a:lnSpc>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Ο τύπος του σύνθετου τόκου είναι γνωστός και ως τύπος </a:t>
            </a:r>
            <a:r>
              <a:rPr lang="el-GR" sz="2000" spc="100" dirty="0" err="1">
                <a:effectLst/>
                <a:latin typeface="Arial" panose="020B0604020202020204" pitchFamily="34" charset="0"/>
                <a:ea typeface="Calibri" panose="020F0502020204030204" pitchFamily="34" charset="0"/>
                <a:cs typeface="Times New Roman" panose="02020603050405020304" pitchFamily="18" charset="0"/>
              </a:rPr>
              <a:t>ανατοκισμού</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Στους περισσότερους χρηματοοικονομικούς υπολογισμούς χρησιμοποιείται ο τύπος αυτός π.χ. τράπεζες, καταθέσεις ταμιευτηρίου, δάνεια </a:t>
            </a:r>
            <a:r>
              <a:rPr lang="el-GR" sz="2000" spc="100" dirty="0" err="1">
                <a:effectLst/>
                <a:latin typeface="Arial" panose="020B0604020202020204" pitchFamily="34" charset="0"/>
                <a:ea typeface="Calibri" panose="020F0502020204030204" pitchFamily="34" charset="0"/>
                <a:cs typeface="Times New Roman" panose="02020603050405020304" pitchFamily="18" charset="0"/>
              </a:rPr>
              <a:t>κ.λ.π</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7226597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26AC2EB-9B1E-41A4-8149-8C44283F9ACD}"/>
              </a:ext>
            </a:extLst>
          </p:cNvPr>
          <p:cNvSpPr>
            <a:spLocks noGrp="1"/>
          </p:cNvSpPr>
          <p:nvPr>
            <p:ph type="title"/>
          </p:nvPr>
        </p:nvSpPr>
        <p:spPr/>
        <p:txBody>
          <a:bodyPr/>
          <a:lstStyle/>
          <a:p>
            <a:r>
              <a:rPr kumimoji="0" lang="el-GR" sz="2800" b="1" i="0" u="sng" strike="noStrike" kern="1200" cap="all" spc="100" normalizeH="0" baseline="0" noProof="0" dirty="0">
                <a:ln>
                  <a:noFill/>
                </a:ln>
                <a:solidFill>
                  <a:prstClr val="white"/>
                </a:solidFill>
                <a:effectLst/>
                <a:uLnTx/>
                <a:uFillTx/>
                <a:latin typeface="Arial" panose="020B0604020202020204" pitchFamily="34" charset="0"/>
                <a:ea typeface="Calibri" panose="020F0502020204030204" pitchFamily="34" charset="0"/>
                <a:cs typeface="Calibri" panose="020F0502020204030204" pitchFamily="34" charset="0"/>
              </a:rPr>
              <a:t>Τόκος </a:t>
            </a:r>
            <a:endParaRPr lang="el-GR" dirty="0"/>
          </a:p>
        </p:txBody>
      </p:sp>
      <p:sp>
        <p:nvSpPr>
          <p:cNvPr id="3" name="Θέση περιεχομένου 2">
            <a:extLst>
              <a:ext uri="{FF2B5EF4-FFF2-40B4-BE49-F238E27FC236}">
                <a16:creationId xmlns:a16="http://schemas.microsoft.com/office/drawing/2014/main" id="{8C13AB97-A844-4B18-B019-2A1BD80CEBF8}"/>
              </a:ext>
            </a:extLst>
          </p:cNvPr>
          <p:cNvSpPr>
            <a:spLocks noGrp="1"/>
          </p:cNvSpPr>
          <p:nvPr>
            <p:ph idx="1"/>
          </p:nvPr>
        </p:nvSpPr>
        <p:spPr/>
        <p:txBody>
          <a:bodyPr/>
          <a:lstStyle/>
          <a:p>
            <a:pPr marL="342900" lvl="0" indent="-342900" algn="just">
              <a:lnSpc>
                <a:spcPct val="150000"/>
              </a:lnSpc>
              <a:buFont typeface="Wingdings" panose="05000000000000000000" pitchFamily="2" charset="2"/>
              <a:buChar char=""/>
            </a:pPr>
            <a:r>
              <a:rPr lang="el-GR" sz="2000" u="sng" spc="100" dirty="0" err="1">
                <a:effectLst/>
                <a:latin typeface="Arial" panose="020B0604020202020204" pitchFamily="34" charset="0"/>
                <a:ea typeface="Calibri" panose="020F0502020204030204" pitchFamily="34" charset="0"/>
                <a:cs typeface="Times New Roman" panose="02020603050405020304" pitchFamily="18" charset="0"/>
              </a:rPr>
              <a:t>Προεξοφλητικος</a:t>
            </a:r>
            <a:r>
              <a:rPr lang="el-GR" sz="2000" u="sng" spc="100" dirty="0">
                <a:effectLst/>
                <a:latin typeface="Arial" panose="020B0604020202020204" pitchFamily="34" charset="0"/>
                <a:ea typeface="Calibri" panose="020F0502020204030204" pitchFamily="34" charset="0"/>
                <a:cs typeface="Times New Roman" panose="02020603050405020304" pitchFamily="18" charset="0"/>
              </a:rPr>
              <a:t> τόκος:</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Είναι ο τόκος ο οποίος προπληρώνεται. Δηλαδή, αν κάποιος συνάψει δάνειο 1.000€ με επιτόκιο 10% και διάρκεια ενός έτους θα εισπράξει τη στιγμή της σύναψης 900€ (1000-1000 </a:t>
            </a:r>
            <a:r>
              <a:rPr lang="en-US" sz="2000" spc="100" dirty="0">
                <a:effectLst/>
                <a:latin typeface="Arial" panose="020B0604020202020204" pitchFamily="34" charset="0"/>
                <a:ea typeface="Calibri" panose="020F0502020204030204" pitchFamily="34" charset="0"/>
                <a:cs typeface="Times New Roman" panose="02020603050405020304" pitchFamily="18" charset="0"/>
              </a:rPr>
              <a:t>x</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0,10) και θα πρέπει στο τέλος του έτους να επιστρέψει 1.000.</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r>
              <a:rPr lang="el-GR" dirty="0"/>
              <a:t>ΠΡΟΣΟΧΗ!!! Να μην συγχέεται με το προεξοφλητικό επιτόκιο</a:t>
            </a:r>
          </a:p>
        </p:txBody>
      </p:sp>
    </p:spTree>
    <p:extLst>
      <p:ext uri="{BB962C8B-B14F-4D97-AF65-F5344CB8AC3E}">
        <p14:creationId xmlns:p14="http://schemas.microsoft.com/office/powerpoint/2010/main" val="29943738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7779124-5795-49E3-8950-CAA9D81D6406}"/>
              </a:ext>
            </a:extLst>
          </p:cNvPr>
          <p:cNvSpPr>
            <a:spLocks noGrp="1"/>
          </p:cNvSpPr>
          <p:nvPr>
            <p:ph type="title"/>
          </p:nvPr>
        </p:nvSpPr>
        <p:spPr/>
        <p:txBody>
          <a:bodyPr/>
          <a:lstStyle/>
          <a:p>
            <a:r>
              <a:rPr lang="el-GR" b="1" u="sng" spc="100" dirty="0">
                <a:solidFill>
                  <a:prstClr val="white"/>
                </a:solidFill>
                <a:latin typeface="Arial" panose="020B0604020202020204" pitchFamily="34" charset="0"/>
                <a:ea typeface="Calibri" panose="020F0502020204030204" pitchFamily="34" charset="0"/>
                <a:cs typeface="Calibri" panose="020F0502020204030204" pitchFamily="34" charset="0"/>
              </a:rPr>
              <a:t>ΕΠΙΤΟΚΙΟ</a:t>
            </a:r>
            <a:r>
              <a:rPr kumimoji="0" lang="el-GR" sz="2800" b="1" i="0" u="sng" strike="noStrike" kern="1200" cap="all" spc="100" normalizeH="0" baseline="0" noProof="0" dirty="0">
                <a:ln>
                  <a:noFill/>
                </a:ln>
                <a:solidFill>
                  <a:prstClr val="white"/>
                </a:solidFill>
                <a:effectLst/>
                <a:uLnTx/>
                <a:uFillTx/>
                <a:latin typeface="Arial" panose="020B0604020202020204" pitchFamily="34" charset="0"/>
                <a:ea typeface="Calibri" panose="020F0502020204030204" pitchFamily="34" charset="0"/>
                <a:cs typeface="Calibri" panose="020F0502020204030204" pitchFamily="34" charset="0"/>
              </a:rPr>
              <a:t> </a:t>
            </a:r>
            <a:endParaRPr lang="el-GR" dirty="0"/>
          </a:p>
        </p:txBody>
      </p:sp>
      <p:sp>
        <p:nvSpPr>
          <p:cNvPr id="3" name="Θέση περιεχομένου 2">
            <a:extLst>
              <a:ext uri="{FF2B5EF4-FFF2-40B4-BE49-F238E27FC236}">
                <a16:creationId xmlns:a16="http://schemas.microsoft.com/office/drawing/2014/main" id="{90A3D181-20BE-48D2-A0E6-5DED379A6324}"/>
              </a:ext>
            </a:extLst>
          </p:cNvPr>
          <p:cNvSpPr>
            <a:spLocks noGrp="1"/>
          </p:cNvSpPr>
          <p:nvPr>
            <p:ph idx="1"/>
          </p:nvPr>
        </p:nvSpPr>
        <p:spPr/>
        <p:txBody>
          <a:bodyPr/>
          <a:lstStyle/>
          <a:p>
            <a:pPr marL="0" indent="0" algn="just">
              <a:lnSpc>
                <a:spcPct val="150000"/>
              </a:lnSpc>
              <a:buNone/>
            </a:pPr>
            <a:r>
              <a:rPr lang="el-GR" sz="2400" i="0" u="none" strike="noStrike" spc="100" dirty="0">
                <a:solidFill>
                  <a:schemeClr val="tx1"/>
                </a:solidFill>
                <a:effectLst/>
                <a:latin typeface="Arial" panose="020B0604020202020204" pitchFamily="34" charset="0"/>
                <a:ea typeface="Calibri" panose="020F0502020204030204" pitchFamily="34" charset="0"/>
                <a:cs typeface="Calibri" panose="020F0502020204030204" pitchFamily="34" charset="0"/>
              </a:rPr>
              <a:t>Ο</a:t>
            </a:r>
            <a:r>
              <a:rPr lang="el-GR" sz="2400" b="1" i="0" u="none" strike="noStrike" spc="100" dirty="0">
                <a:solidFill>
                  <a:srgbClr val="000000"/>
                </a:solidFill>
                <a:effectLst/>
                <a:latin typeface="Arial" panose="020B0604020202020204" pitchFamily="34" charset="0"/>
                <a:ea typeface="Calibri" panose="020F0502020204030204" pitchFamily="34" charset="0"/>
                <a:cs typeface="Calibri" panose="020F0502020204030204" pitchFamily="34" charset="0"/>
              </a:rPr>
              <a:t> </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λόγος του τόκου προς το κεφάλαιο λέγεται </a:t>
            </a:r>
            <a:r>
              <a:rPr lang="el-GR" sz="2400" b="1" i="0" u="none" strike="noStrike" spc="100" dirty="0">
                <a:solidFill>
                  <a:srgbClr val="000000"/>
                </a:solidFill>
                <a:effectLst/>
                <a:latin typeface="Arial" panose="020B0604020202020204" pitchFamily="34" charset="0"/>
                <a:ea typeface="Calibri" panose="020F0502020204030204" pitchFamily="34" charset="0"/>
                <a:cs typeface="Calibri" panose="020F0502020204030204" pitchFamily="34" charset="0"/>
              </a:rPr>
              <a:t>επιτόκιο.</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Επιτόκιο είναι το κόστος των πιστώσεων ή η απόδοση των αποταμιεύσεων. Εάν ένα άτομο λαμβάνει δάνειο από μια τράπεζα, το επιτόκιο είναι το κόστος που καταβάλλει για το δάνειο αυτό. Εάν αποταμιεύει χρήματα σε μια τράπεζα, το επιτόκιο είναι η απόδοση που λαμβάνει για τις αποταμιεύσεις του.</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Το προεξοφλητικό επιτόκιο είναι το επιτόκιο με το οποίο η μελλοντική αξία μιας επένδυσης μετατρέπεται σε παρούσα (σημερινή) αξία.</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4091263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A859004-6075-44DB-B8BB-9BEF963AFE94}"/>
              </a:ext>
            </a:extLst>
          </p:cNvPr>
          <p:cNvSpPr>
            <a:spLocks noGrp="1"/>
          </p:cNvSpPr>
          <p:nvPr>
            <p:ph type="title"/>
          </p:nvPr>
        </p:nvSpPr>
        <p:spPr/>
        <p:txBody>
          <a:bodyPr/>
          <a:lstStyle/>
          <a:p>
            <a:r>
              <a:rPr kumimoji="0" lang="el-GR" sz="2800" b="1" i="0" u="sng" strike="noStrike" kern="1200" cap="all" spc="100" normalizeH="0" baseline="0" noProof="0" dirty="0">
                <a:ln>
                  <a:noFill/>
                </a:ln>
                <a:solidFill>
                  <a:prstClr val="white"/>
                </a:solidFill>
                <a:effectLst/>
                <a:uLnTx/>
                <a:uFillTx/>
                <a:latin typeface="Arial" panose="020B0604020202020204" pitchFamily="34" charset="0"/>
                <a:ea typeface="Calibri" panose="020F0502020204030204" pitchFamily="34" charset="0"/>
                <a:cs typeface="Calibri" panose="020F0502020204030204" pitchFamily="34" charset="0"/>
              </a:rPr>
              <a:t> Επιτόκιο</a:t>
            </a:r>
            <a:endParaRPr lang="el-GR" dirty="0"/>
          </a:p>
        </p:txBody>
      </p:sp>
      <mc:AlternateContent xmlns:mc="http://schemas.openxmlformats.org/markup-compatibility/2006" xmlns:a14="http://schemas.microsoft.com/office/drawing/2010/main">
        <mc:Choice Requires="a14">
          <p:sp>
            <p:nvSpPr>
              <p:cNvPr id="3" name="Θέση περιεχομένου 2">
                <a:extLst>
                  <a:ext uri="{FF2B5EF4-FFF2-40B4-BE49-F238E27FC236}">
                    <a16:creationId xmlns:a16="http://schemas.microsoft.com/office/drawing/2014/main" id="{322EE74C-2FD3-4322-89D2-FA2C737674F9}"/>
                  </a:ext>
                </a:extLst>
              </p:cNvPr>
              <p:cNvSpPr>
                <a:spLocks noGrp="1"/>
              </p:cNvSpPr>
              <p:nvPr>
                <p:ph idx="1"/>
              </p:nvPr>
            </p:nvSpPr>
            <p:spPr>
              <a:xfrm>
                <a:off x="1079500" y="1790700"/>
                <a:ext cx="10026650" cy="4495800"/>
              </a:xfrm>
            </p:spPr>
            <p:txBody>
              <a:bodyPr>
                <a:normAutofit fontScale="77500" lnSpcReduction="20000"/>
              </a:bodyPr>
              <a:lstStyle/>
              <a:p>
                <a:pPr marL="342900" lvl="0" indent="-342900" algn="just">
                  <a:lnSpc>
                    <a:spcPct val="150000"/>
                  </a:lnSpc>
                  <a:buFont typeface="Symbol" panose="05050102010706020507" pitchFamily="18" charset="2"/>
                  <a:buChar char=""/>
                </a:pPr>
                <a:r>
                  <a:rPr lang="el-GR" sz="2000" b="1" u="sng" spc="100" dirty="0">
                    <a:effectLst/>
                    <a:latin typeface="Arial" panose="020B0604020202020204" pitchFamily="34" charset="0"/>
                    <a:ea typeface="Calibri" panose="020F0502020204030204" pitchFamily="34" charset="0"/>
                    <a:cs typeface="Times New Roman" panose="02020603050405020304" pitchFamily="18" charset="0"/>
                  </a:rPr>
                  <a:t>Μορφές επιτοκίων</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	Κάθε συζήτηση για επιτόκια μπορεί να οδηγήσει σε παρανοήσεις και παρεξηγήσεις αν δεν δοθεί η απαραίτητη προσοχή στις διάφορες κατηγορίες και παραλλαγές επιτοκίων, όπως εννοούνται σε κάθε περίπτωση.</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50000"/>
                  </a:lnSpc>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Η πιο συνηθισμένη μορφή επιτοκίου είναι εκείνη του ονομαστικού επιτοκίου (</a:t>
                </a:r>
                <a:r>
                  <a:rPr lang="en-US" sz="2000" spc="100" dirty="0">
                    <a:effectLst/>
                    <a:latin typeface="Arial" panose="020B0604020202020204" pitchFamily="34" charset="0"/>
                    <a:ea typeface="Calibri" panose="020F0502020204030204" pitchFamily="34" charset="0"/>
                    <a:cs typeface="Times New Roman" panose="02020603050405020304" pitchFamily="18" charset="0"/>
                  </a:rPr>
                  <a:t>nominal rate</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Η περίοδος στην οποία αναφέρεται είναι το έτος αν δεν αναφέρεται διαφορετικά.</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50000"/>
                  </a:lnSpc>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Υπάρχει διαφορά ανάμεσα στο ονομαστικό και το πραγματικό επιτόκιο (</a:t>
                </a:r>
                <a:r>
                  <a:rPr lang="en-US" sz="2000" spc="100" dirty="0">
                    <a:effectLst/>
                    <a:latin typeface="Arial" panose="020B0604020202020204" pitchFamily="34" charset="0"/>
                    <a:ea typeface="Calibri" panose="020F0502020204030204" pitchFamily="34" charset="0"/>
                    <a:cs typeface="Times New Roman" panose="02020603050405020304" pitchFamily="18" charset="0"/>
                  </a:rPr>
                  <a:t>effective rate</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).Αν για παράδειγμα, ο πληθωρισμός τρέχει με ρυθμό 20% το χρόνο και η απόδοση μιας επένδυσης είναι 10% στην ίδια περίοδο, τότε η καθαρή απόδοση μετά την «αφαίρεση» του πληθωρισμού της επένδυσης δεν είναι 10 – 20% (εξ ου και το περίπου που προαναφέρθηκε), αλλά 8,33%.</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buNone/>
                </a:pPr>
                <a14:m>
                  <m:oMathPara xmlns:m="http://schemas.openxmlformats.org/officeDocument/2006/math">
                    <m:oMathParaPr>
                      <m:jc m:val="centerGroup"/>
                    </m:oMathParaPr>
                    <m:oMath xmlns:m="http://schemas.openxmlformats.org/officeDocument/2006/math">
                      <m:d>
                        <m:dPr>
                          <m:ctrlPr>
                            <a:rPr lang="el-GR" sz="3100" b="1" i="1" spc="100" smtClean="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ctrlPr>
                        </m:dPr>
                        <m:e>
                          <m:r>
                            <a:rPr lang="en-US" sz="31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𝟏</m:t>
                          </m:r>
                          <m:r>
                            <a:rPr lang="en-US" sz="31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r>
                            <a:rPr lang="en-US" sz="31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𝟏𝟎</m:t>
                          </m:r>
                          <m:r>
                            <a:rPr lang="en-US" sz="31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r>
                            <a:rPr lang="en-US" sz="31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𝟏</m:t>
                          </m:r>
                          <m:r>
                            <a:rPr lang="en-US" sz="31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r>
                            <a:rPr lang="en-US" sz="31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𝟐𝟎</m:t>
                          </m:r>
                        </m:e>
                      </m:d>
                      <m:r>
                        <a:rPr lang="en-US" sz="31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r>
                        <a:rPr lang="en-US" sz="31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𝟏</m:t>
                      </m:r>
                      <m:r>
                        <a:rPr lang="en-US" sz="31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r>
                        <a:rPr lang="en-US" sz="31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𝟎</m:t>
                      </m:r>
                      <m:r>
                        <a:rPr lang="en-US" sz="31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r>
                        <a:rPr lang="en-US" sz="31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𝟎𝟖𝟑𝟑</m:t>
                      </m:r>
                      <m:r>
                        <a:rPr lang="en-US" sz="31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 </m:t>
                      </m:r>
                      <m:r>
                        <a:rPr lang="el-GR" sz="3100" b="1" i="1" spc="100" smtClean="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𝜼</m:t>
                      </m:r>
                      <m:r>
                        <a:rPr lang="en-US" sz="31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 </m:t>
                      </m:r>
                      <m:r>
                        <a:rPr lang="el-GR" sz="3100" b="1" i="1" spc="100" smtClean="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r>
                        <a:rPr lang="en-US" sz="31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𝟖</m:t>
                      </m:r>
                      <m:r>
                        <a:rPr lang="en-US" sz="31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r>
                        <a:rPr lang="en-US" sz="31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𝟑𝟑</m:t>
                      </m:r>
                      <m:r>
                        <a:rPr lang="en-US" sz="31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oMath>
                  </m:oMathPara>
                </a14:m>
                <a:endParaRPr lang="el-GR" sz="3100" dirty="0">
                  <a:solidFill>
                    <a:schemeClr val="bg1">
                      <a:alpha val="70000"/>
                    </a:schemeClr>
                  </a:solidFill>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mc:Choice>
        <mc:Fallback xmlns="">
          <p:sp>
            <p:nvSpPr>
              <p:cNvPr id="3" name="Θέση περιεχομένου 2">
                <a:extLst>
                  <a:ext uri="{FF2B5EF4-FFF2-40B4-BE49-F238E27FC236}">
                    <a16:creationId xmlns:a16="http://schemas.microsoft.com/office/drawing/2014/main" id="{322EE74C-2FD3-4322-89D2-FA2C737674F9}"/>
                  </a:ext>
                </a:extLst>
              </p:cNvPr>
              <p:cNvSpPr>
                <a:spLocks noGrp="1" noRot="1" noChangeAspect="1" noMove="1" noResize="1" noEditPoints="1" noAdjustHandles="1" noChangeArrowheads="1" noChangeShapeType="1" noTextEdit="1"/>
              </p:cNvSpPr>
              <p:nvPr>
                <p:ph idx="1"/>
              </p:nvPr>
            </p:nvSpPr>
            <p:spPr>
              <a:xfrm>
                <a:off x="1079500" y="1790700"/>
                <a:ext cx="10026650" cy="4495800"/>
              </a:xfrm>
              <a:blipFill>
                <a:blip r:embed="rId2"/>
                <a:stretch>
                  <a:fillRect l="-1216" t="-678" r="-1277"/>
                </a:stretch>
              </a:blipFill>
            </p:spPr>
            <p:txBody>
              <a:bodyPr/>
              <a:lstStyle/>
              <a:p>
                <a:r>
                  <a:rPr lang="el-GR">
                    <a:noFill/>
                  </a:rPr>
                  <a:t> </a:t>
                </a:r>
              </a:p>
            </p:txBody>
          </p:sp>
        </mc:Fallback>
      </mc:AlternateContent>
    </p:spTree>
    <p:extLst>
      <p:ext uri="{BB962C8B-B14F-4D97-AF65-F5344CB8AC3E}">
        <p14:creationId xmlns:p14="http://schemas.microsoft.com/office/powerpoint/2010/main" val="38451094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AC93CC7-EE0E-4CB2-A6B5-964CD68BE923}"/>
              </a:ext>
            </a:extLst>
          </p:cNvPr>
          <p:cNvSpPr>
            <a:spLocks noGrp="1"/>
          </p:cNvSpPr>
          <p:nvPr>
            <p:ph type="title"/>
          </p:nvPr>
        </p:nvSpPr>
        <p:spPr/>
        <p:txBody>
          <a:bodyPr>
            <a:normAutofit fontScale="90000"/>
          </a:bodyPr>
          <a:lstStyle/>
          <a:p>
            <a:r>
              <a:rPr lang="el-GR" sz="2800" b="1" spc="100" dirty="0">
                <a:effectLst/>
                <a:latin typeface="Arial" panose="020B0604020202020204" pitchFamily="34" charset="0"/>
                <a:ea typeface="Calibri" panose="020F0502020204030204" pitchFamily="34" charset="0"/>
                <a:cs typeface="Times New Roman" panose="02020603050405020304" pitchFamily="18" charset="0"/>
              </a:rPr>
              <a:t>Βασικές χρηματοοικονομικές έννοιες</a:t>
            </a:r>
            <a:br>
              <a:rPr lang="el-GR" sz="2800" dirty="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graphicFrame>
        <p:nvGraphicFramePr>
          <p:cNvPr id="4" name="Θέση περιεχομένου 3">
            <a:extLst>
              <a:ext uri="{FF2B5EF4-FFF2-40B4-BE49-F238E27FC236}">
                <a16:creationId xmlns:a16="http://schemas.microsoft.com/office/drawing/2014/main" id="{81F06032-F436-40C2-A7F1-11A463E89851}"/>
              </a:ext>
            </a:extLst>
          </p:cNvPr>
          <p:cNvGraphicFramePr>
            <a:graphicFrameLocks noGrp="1"/>
          </p:cNvGraphicFramePr>
          <p:nvPr>
            <p:ph idx="1"/>
            <p:extLst>
              <p:ext uri="{D42A27DB-BD31-4B8C-83A1-F6EECF244321}">
                <p14:modId xmlns:p14="http://schemas.microsoft.com/office/powerpoint/2010/main" val="2576858583"/>
              </p:ext>
            </p:extLst>
          </p:nvPr>
        </p:nvGraphicFramePr>
        <p:xfrm>
          <a:off x="1079500" y="1790700"/>
          <a:ext cx="10026650" cy="3978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228146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4486B7A-BA63-497E-92A6-4C98B4DE241D}"/>
              </a:ext>
            </a:extLst>
          </p:cNvPr>
          <p:cNvSpPr>
            <a:spLocks noGrp="1"/>
          </p:cNvSpPr>
          <p:nvPr>
            <p:ph type="title"/>
          </p:nvPr>
        </p:nvSpPr>
        <p:spPr/>
        <p:txBody>
          <a:bodyPr/>
          <a:lstStyle/>
          <a:p>
            <a:r>
              <a:rPr kumimoji="0" lang="el-GR" sz="2800" b="1" i="0" u="sng" strike="noStrike" kern="1200" cap="all" spc="100" normalizeH="0" baseline="0" noProof="0" dirty="0">
                <a:ln>
                  <a:noFill/>
                </a:ln>
                <a:solidFill>
                  <a:prstClr val="white"/>
                </a:solidFill>
                <a:effectLst/>
                <a:uLnTx/>
                <a:uFillTx/>
                <a:latin typeface="Arial" panose="020B0604020202020204" pitchFamily="34" charset="0"/>
                <a:ea typeface="Calibri" panose="020F0502020204030204" pitchFamily="34" charset="0"/>
                <a:cs typeface="Calibri" panose="020F0502020204030204" pitchFamily="34" charset="0"/>
              </a:rPr>
              <a:t>Επιτόκιο</a:t>
            </a:r>
            <a:endParaRPr lang="el-GR" dirty="0"/>
          </a:p>
        </p:txBody>
      </p:sp>
      <p:sp>
        <p:nvSpPr>
          <p:cNvPr id="3" name="Θέση περιεχομένου 2">
            <a:extLst>
              <a:ext uri="{FF2B5EF4-FFF2-40B4-BE49-F238E27FC236}">
                <a16:creationId xmlns:a16="http://schemas.microsoft.com/office/drawing/2014/main" id="{106100E5-1017-46DB-AB4B-CC4A612B83C7}"/>
              </a:ext>
            </a:extLst>
          </p:cNvPr>
          <p:cNvSpPr>
            <a:spLocks noGrp="1"/>
          </p:cNvSpPr>
          <p:nvPr>
            <p:ph idx="1"/>
          </p:nvPr>
        </p:nvSpPr>
        <p:spPr/>
        <p:txBody>
          <a:bodyPr/>
          <a:lstStyle/>
          <a:p>
            <a:pPr marL="342900" lvl="0" indent="-342900" algn="just">
              <a:lnSpc>
                <a:spcPct val="150000"/>
              </a:lnSpc>
              <a:buFont typeface="Wingdings" panose="05000000000000000000" pitchFamily="2" charset="2"/>
              <a:buChar char=""/>
            </a:pPr>
            <a:r>
              <a:rPr lang="el-GR" sz="2000" u="sng" spc="100" dirty="0">
                <a:effectLst/>
                <a:latin typeface="Arial" panose="020B0604020202020204" pitchFamily="34" charset="0"/>
                <a:ea typeface="Calibri" panose="020F0502020204030204" pitchFamily="34" charset="0"/>
                <a:cs typeface="Times New Roman" panose="02020603050405020304" pitchFamily="18" charset="0"/>
              </a:rPr>
              <a:t>Ονομαστικά επιτόκια:</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Το επιτόκιο που συνήθως αναφέρεται είναι το ονομαστικό επιτόκιο, δηλαδή ο ονομαστικός τόκος (π.χ. 10% επί του αρχικού κεφαλαίου) για περίοδο ενός έτους. Είναι όμως δυνατόν να αναφέρεται και διαφορετικά, για παράδειγμα 10% το εξάμηνο ή το τρίμηνο ή τον μήνα </a:t>
            </a:r>
            <a:r>
              <a:rPr lang="el-GR" sz="2000" spc="100" dirty="0" err="1">
                <a:effectLst/>
                <a:latin typeface="Arial" panose="020B0604020202020204" pitchFamily="34" charset="0"/>
                <a:ea typeface="Calibri" panose="020F0502020204030204" pitchFamily="34" charset="0"/>
                <a:cs typeface="Times New Roman" panose="02020603050405020304" pitchFamily="18" charset="0"/>
              </a:rPr>
              <a:t>κ.λ.π</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Σε αυτές τις τελευταίες περιπτώσεις, το ετήσιο ονομαστικό επιτόκιο ανέρχεται σε 10 </a:t>
            </a:r>
            <a:r>
              <a:rPr lang="en-US" sz="2000" spc="100" dirty="0">
                <a:effectLst/>
                <a:latin typeface="Arial" panose="020B0604020202020204" pitchFamily="34" charset="0"/>
                <a:ea typeface="Calibri" panose="020F0502020204030204" pitchFamily="34" charset="0"/>
                <a:cs typeface="Times New Roman" panose="02020603050405020304" pitchFamily="18" charset="0"/>
              </a:rPr>
              <a:t>x</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2= 20% ή 10 </a:t>
            </a:r>
            <a:r>
              <a:rPr lang="en-US" sz="2000" spc="100" dirty="0">
                <a:effectLst/>
                <a:latin typeface="Arial" panose="020B0604020202020204" pitchFamily="34" charset="0"/>
                <a:ea typeface="Calibri" panose="020F0502020204030204" pitchFamily="34" charset="0"/>
                <a:cs typeface="Times New Roman" panose="02020603050405020304" pitchFamily="18" charset="0"/>
              </a:rPr>
              <a:t>x</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4= 40% ή 10 </a:t>
            </a:r>
            <a:r>
              <a:rPr lang="en-US" sz="2000" spc="100" dirty="0">
                <a:effectLst/>
                <a:latin typeface="Arial" panose="020B0604020202020204" pitchFamily="34" charset="0"/>
                <a:ea typeface="Calibri" panose="020F0502020204030204" pitchFamily="34" charset="0"/>
                <a:cs typeface="Times New Roman" panose="02020603050405020304" pitchFamily="18" charset="0"/>
              </a:rPr>
              <a:t>x </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12= 120%</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0375037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5A8562D-9C64-4EAF-8B6D-C3D9C689C24F}"/>
              </a:ext>
            </a:extLst>
          </p:cNvPr>
          <p:cNvSpPr>
            <a:spLocks noGrp="1"/>
          </p:cNvSpPr>
          <p:nvPr>
            <p:ph type="title"/>
          </p:nvPr>
        </p:nvSpPr>
        <p:spPr/>
        <p:txBody>
          <a:bodyPr/>
          <a:lstStyle/>
          <a:p>
            <a:r>
              <a:rPr kumimoji="0" lang="el-GR" sz="2800" b="1" i="0" u="sng" strike="noStrike" kern="1200" cap="all" spc="100" normalizeH="0" baseline="0" noProof="0" dirty="0">
                <a:ln>
                  <a:noFill/>
                </a:ln>
                <a:solidFill>
                  <a:prstClr val="white"/>
                </a:solidFill>
                <a:effectLst/>
                <a:uLnTx/>
                <a:uFillTx/>
                <a:latin typeface="Arial" panose="020B0604020202020204" pitchFamily="34" charset="0"/>
                <a:ea typeface="Calibri" panose="020F0502020204030204" pitchFamily="34" charset="0"/>
                <a:cs typeface="Calibri" panose="020F0502020204030204" pitchFamily="34" charset="0"/>
              </a:rPr>
              <a:t>Επιτόκιο</a:t>
            </a:r>
            <a:endParaRPr lang="el-GR" dirty="0"/>
          </a:p>
        </p:txBody>
      </p:sp>
      <mc:AlternateContent xmlns:mc="http://schemas.openxmlformats.org/markup-compatibility/2006" xmlns:a14="http://schemas.microsoft.com/office/drawing/2010/main">
        <mc:Choice Requires="a14">
          <p:sp>
            <p:nvSpPr>
              <p:cNvPr id="3" name="Θέση περιεχομένου 2">
                <a:extLst>
                  <a:ext uri="{FF2B5EF4-FFF2-40B4-BE49-F238E27FC236}">
                    <a16:creationId xmlns:a16="http://schemas.microsoft.com/office/drawing/2014/main" id="{317EDAF5-C2AB-4882-8797-A9350EE13522}"/>
                  </a:ext>
                </a:extLst>
              </p:cNvPr>
              <p:cNvSpPr>
                <a:spLocks noGrp="1"/>
              </p:cNvSpPr>
              <p:nvPr>
                <p:ph idx="1"/>
              </p:nvPr>
            </p:nvSpPr>
            <p:spPr>
              <a:xfrm>
                <a:off x="1079500" y="1790700"/>
                <a:ext cx="10026650" cy="4714875"/>
              </a:xfrm>
            </p:spPr>
            <p:txBody>
              <a:bodyPr>
                <a:normAutofit fontScale="85000" lnSpcReduction="10000"/>
              </a:bodyPr>
              <a:lstStyle/>
              <a:p>
                <a:pPr marL="342900" lvl="0" indent="-342900" algn="just">
                  <a:lnSpc>
                    <a:spcPct val="150000"/>
                  </a:lnSpc>
                  <a:buFont typeface="Wingdings" panose="05000000000000000000" pitchFamily="2" charset="2"/>
                  <a:buChar char=""/>
                </a:pPr>
                <a:r>
                  <a:rPr lang="el-GR" sz="2000" u="sng" spc="100" dirty="0">
                    <a:effectLst/>
                    <a:latin typeface="Arial" panose="020B0604020202020204" pitchFamily="34" charset="0"/>
                    <a:ea typeface="Calibri" panose="020F0502020204030204" pitchFamily="34" charset="0"/>
                    <a:cs typeface="Times New Roman" panose="02020603050405020304" pitchFamily="18" charset="0"/>
                  </a:rPr>
                  <a:t>Ισοδύναμα επιτόκια:</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a:t>
                </a:r>
              </a:p>
              <a:p>
                <a:pPr algn="just">
                  <a:lnSpc>
                    <a:spcPct val="150000"/>
                  </a:lnSpc>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Ισοδύναμα λέγονται δύο επιτόκιο που αναφέρομαι σε διαφορετικές χρονικές περιόδους (εξάμηνα, τρίμηνα </a:t>
                </a:r>
                <a:r>
                  <a:rPr lang="el-GR" sz="2000" spc="100" dirty="0" err="1">
                    <a:effectLst/>
                    <a:latin typeface="Arial" panose="020B0604020202020204" pitchFamily="34" charset="0"/>
                    <a:ea typeface="Calibri" panose="020F0502020204030204" pitchFamily="34" charset="0"/>
                    <a:cs typeface="Times New Roman" panose="02020603050405020304" pitchFamily="18" charset="0"/>
                  </a:rPr>
                  <a:t>κ.λ.π</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αλλά όταν εφαρμοστούν στον ίδιο χρονικό ορίζοντα (για τα ίδιο κεφάλαιο φυσικά δίνουν την ίδια τελική αξία).</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97200" indent="0" algn="just">
                  <a:lnSpc>
                    <a:spcPct val="150000"/>
                  </a:lnSpc>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Αν κάποιος δανείσει 100€ με επιτόκιο 10%, στο τέλος του χρόνου θα πάρει (σύμφωνα με τον τύπο του σύνθετου τόκου):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97200" indent="0" algn="just">
                  <a:lnSpc>
                    <a:spcPct val="150000"/>
                  </a:lnSpc>
                  <a:buNone/>
                </a:pPr>
                <a14:m>
                  <m:oMathPara xmlns:m="http://schemas.openxmlformats.org/officeDocument/2006/math">
                    <m:oMathParaPr>
                      <m:jc m:val="centerGroup"/>
                    </m:oMathParaPr>
                    <m:oMath xmlns:m="http://schemas.openxmlformats.org/officeDocument/2006/math">
                      <m:r>
                        <a:rPr lang="el-GR" sz="2400" b="1" i="1" spc="100">
                          <a:effectLst/>
                          <a:latin typeface="Cambria Math" panose="02040503050406030204" pitchFamily="18" charset="0"/>
                          <a:ea typeface="Calibri" panose="020F0502020204030204" pitchFamily="34" charset="0"/>
                          <a:cs typeface="Arial" panose="020B0604020202020204" pitchFamily="34" charset="0"/>
                        </a:rPr>
                        <m:t>𝟏𝟎𝟎</m:t>
                      </m:r>
                      <m:r>
                        <a:rPr lang="el-GR" sz="2400" b="1" i="1" spc="100">
                          <a:effectLst/>
                          <a:latin typeface="Cambria Math" panose="02040503050406030204" pitchFamily="18" charset="0"/>
                          <a:ea typeface="Calibri" panose="020F0502020204030204" pitchFamily="34" charset="0"/>
                          <a:cs typeface="Arial" panose="020B0604020202020204" pitchFamily="34" charset="0"/>
                        </a:rPr>
                        <m:t>∙</m:t>
                      </m:r>
                      <m:sSup>
                        <m:sSupPr>
                          <m:ctrlPr>
                            <a:rPr lang="el-GR" sz="2400" b="1" i="1" spc="100">
                              <a:effectLst/>
                              <a:latin typeface="Cambria Math" panose="02040503050406030204" pitchFamily="18" charset="0"/>
                              <a:ea typeface="Calibri" panose="020F0502020204030204" pitchFamily="34" charset="0"/>
                              <a:cs typeface="Arial" panose="020B0604020202020204" pitchFamily="34" charset="0"/>
                            </a:rPr>
                          </m:ctrlPr>
                        </m:sSupPr>
                        <m:e>
                          <m:d>
                            <m:dPr>
                              <m:ctrlPr>
                                <a:rPr lang="el-GR" sz="2400" b="1" i="1" spc="100">
                                  <a:effectLst/>
                                  <a:latin typeface="Cambria Math" panose="02040503050406030204" pitchFamily="18" charset="0"/>
                                  <a:ea typeface="Calibri" panose="020F0502020204030204" pitchFamily="34" charset="0"/>
                                  <a:cs typeface="Arial" panose="020B0604020202020204" pitchFamily="34" charset="0"/>
                                </a:rPr>
                              </m:ctrlPr>
                            </m:dPr>
                            <m:e>
                              <m:r>
                                <a:rPr lang="el-GR" sz="2400" b="1" i="1" spc="100">
                                  <a:effectLst/>
                                  <a:latin typeface="Cambria Math" panose="02040503050406030204" pitchFamily="18" charset="0"/>
                                  <a:ea typeface="Calibri" panose="020F0502020204030204" pitchFamily="34" charset="0"/>
                                  <a:cs typeface="Arial" panose="020B0604020202020204" pitchFamily="34" charset="0"/>
                                </a:rPr>
                                <m:t>𝟏</m:t>
                              </m:r>
                              <m:r>
                                <a:rPr lang="el-GR" sz="2400" b="1" i="1" spc="100">
                                  <a:effectLst/>
                                  <a:latin typeface="Cambria Math" panose="02040503050406030204" pitchFamily="18" charset="0"/>
                                  <a:ea typeface="Calibri" panose="020F0502020204030204" pitchFamily="34" charset="0"/>
                                  <a:cs typeface="Arial" panose="020B0604020202020204" pitchFamily="34" charset="0"/>
                                </a:rPr>
                                <m:t>+</m:t>
                              </m:r>
                              <m:r>
                                <a:rPr lang="el-GR" sz="2400" b="1" i="1" spc="100">
                                  <a:effectLst/>
                                  <a:latin typeface="Cambria Math" panose="02040503050406030204" pitchFamily="18" charset="0"/>
                                  <a:ea typeface="Calibri" panose="020F0502020204030204" pitchFamily="34" charset="0"/>
                                  <a:cs typeface="Arial" panose="020B0604020202020204" pitchFamily="34" charset="0"/>
                                </a:rPr>
                                <m:t>𝟎</m:t>
                              </m:r>
                              <m:r>
                                <a:rPr lang="el-GR" sz="2400" b="1" i="1" spc="100">
                                  <a:effectLst/>
                                  <a:latin typeface="Cambria Math" panose="02040503050406030204" pitchFamily="18" charset="0"/>
                                  <a:ea typeface="Calibri" panose="020F0502020204030204" pitchFamily="34" charset="0"/>
                                  <a:cs typeface="Arial" panose="020B0604020202020204" pitchFamily="34" charset="0"/>
                                </a:rPr>
                                <m:t>,</m:t>
                              </m:r>
                              <m:r>
                                <a:rPr lang="el-GR" sz="2400" b="1" i="1" spc="100">
                                  <a:effectLst/>
                                  <a:latin typeface="Cambria Math" panose="02040503050406030204" pitchFamily="18" charset="0"/>
                                  <a:ea typeface="Calibri" panose="020F0502020204030204" pitchFamily="34" charset="0"/>
                                  <a:cs typeface="Arial" panose="020B0604020202020204" pitchFamily="34" charset="0"/>
                                </a:rPr>
                                <m:t>𝟏</m:t>
                              </m:r>
                            </m:e>
                          </m:d>
                        </m:e>
                        <m:sup/>
                      </m:sSup>
                      <m:r>
                        <a:rPr lang="el-GR" sz="2400" b="1" i="1" spc="100">
                          <a:effectLst/>
                          <a:latin typeface="Cambria Math" panose="02040503050406030204" pitchFamily="18" charset="0"/>
                          <a:ea typeface="Calibri" panose="020F0502020204030204" pitchFamily="34" charset="0"/>
                          <a:cs typeface="Arial" panose="020B0604020202020204" pitchFamily="34" charset="0"/>
                        </a:rPr>
                        <m:t>=</m:t>
                      </m:r>
                      <m:r>
                        <a:rPr lang="el-GR" sz="2400" b="1" i="1" spc="100">
                          <a:effectLst/>
                          <a:latin typeface="Cambria Math" panose="02040503050406030204" pitchFamily="18" charset="0"/>
                          <a:ea typeface="Calibri" panose="020F0502020204030204" pitchFamily="34" charset="0"/>
                          <a:cs typeface="Arial" panose="020B0604020202020204" pitchFamily="34" charset="0"/>
                        </a:rPr>
                        <m:t>𝟏𝟎𝟎</m:t>
                      </m:r>
                      <m:r>
                        <a:rPr lang="el-GR" sz="2400" b="1" i="1" spc="100">
                          <a:effectLst/>
                          <a:latin typeface="Cambria Math" panose="02040503050406030204" pitchFamily="18" charset="0"/>
                          <a:ea typeface="Calibri" panose="020F0502020204030204" pitchFamily="34" charset="0"/>
                          <a:cs typeface="Arial" panose="020B0604020202020204" pitchFamily="34" charset="0"/>
                        </a:rPr>
                        <m:t>+</m:t>
                      </m:r>
                      <m:r>
                        <a:rPr lang="el-GR" sz="2400" b="1" i="1" spc="100">
                          <a:effectLst/>
                          <a:latin typeface="Cambria Math" panose="02040503050406030204" pitchFamily="18" charset="0"/>
                          <a:ea typeface="Calibri" panose="020F0502020204030204" pitchFamily="34" charset="0"/>
                          <a:cs typeface="Arial" panose="020B0604020202020204" pitchFamily="34" charset="0"/>
                        </a:rPr>
                        <m:t>𝟏𝟎</m:t>
                      </m:r>
                      <m:r>
                        <a:rPr lang="el-GR" sz="2400" b="1" i="1" spc="100">
                          <a:effectLst/>
                          <a:latin typeface="Cambria Math" panose="02040503050406030204" pitchFamily="18" charset="0"/>
                          <a:ea typeface="Calibri" panose="020F0502020204030204" pitchFamily="34" charset="0"/>
                          <a:cs typeface="Arial" panose="020B0604020202020204" pitchFamily="34" charset="0"/>
                        </a:rPr>
                        <m:t>=</m:t>
                      </m:r>
                      <m:r>
                        <a:rPr lang="el-GR" sz="2400" b="1" i="1" spc="100">
                          <a:effectLst/>
                          <a:latin typeface="Cambria Math" panose="02040503050406030204" pitchFamily="18" charset="0"/>
                          <a:ea typeface="Calibri" panose="020F0502020204030204" pitchFamily="34" charset="0"/>
                          <a:cs typeface="Arial" panose="020B0604020202020204" pitchFamily="34" charset="0"/>
                        </a:rPr>
                        <m:t>𝟏𝟏𝟎</m:t>
                      </m:r>
                      <m:r>
                        <a:rPr lang="el-GR" sz="2000" spc="100">
                          <a:effectLst/>
                          <a:latin typeface="Cambria Math" panose="02040503050406030204" pitchFamily="18" charset="0"/>
                          <a:ea typeface="Calibri" panose="020F0502020204030204" pitchFamily="34" charset="0"/>
                          <a:cs typeface="Arial" panose="020B0604020202020204" pitchFamily="34" charset="0"/>
                        </a:rPr>
                        <m:t>€</m:t>
                      </m:r>
                    </m:oMath>
                  </m:oMathPara>
                </a14:m>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97200" indent="0" algn="just">
                  <a:lnSpc>
                    <a:spcPct val="150000"/>
                  </a:lnSpc>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Αν η κεφαλαιοποίηση των τόκων γίνεται στο τέλος κάθε εξαμήνου, δηλαδή δύο φορές τον χρόνο και όχι μια φορά στο τέλος του έτους, τότε με επιτόκιο 5% το εξάμηνο 10%/2), με βάση τον ίδιο τύπο θα έχουμε:</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97200" indent="0" algn="just">
                  <a:lnSpc>
                    <a:spcPct val="150000"/>
                  </a:lnSpc>
                  <a:buNone/>
                </a:pPr>
                <a14:m>
                  <m:oMathPara xmlns:m="http://schemas.openxmlformats.org/officeDocument/2006/math">
                    <m:oMathParaPr>
                      <m:jc m:val="centerGroup"/>
                    </m:oMathParaPr>
                    <m:oMath xmlns:m="http://schemas.openxmlformats.org/officeDocument/2006/math">
                      <m:r>
                        <a:rPr lang="el-GR" sz="2400" b="1" i="1" spc="100">
                          <a:effectLst/>
                          <a:latin typeface="Cambria Math" panose="02040503050406030204" pitchFamily="18" charset="0"/>
                          <a:ea typeface="Calibri" panose="020F0502020204030204" pitchFamily="34" charset="0"/>
                          <a:cs typeface="Arial" panose="020B0604020202020204" pitchFamily="34" charset="0"/>
                        </a:rPr>
                        <m:t>𝟏𝟎𝟎</m:t>
                      </m:r>
                      <m:r>
                        <a:rPr lang="el-GR" sz="2400" b="1" i="1" spc="100">
                          <a:effectLst/>
                          <a:latin typeface="Cambria Math" panose="02040503050406030204" pitchFamily="18" charset="0"/>
                          <a:ea typeface="Calibri" panose="020F0502020204030204" pitchFamily="34" charset="0"/>
                          <a:cs typeface="Arial" panose="020B0604020202020204" pitchFamily="34" charset="0"/>
                        </a:rPr>
                        <m:t>∙</m:t>
                      </m:r>
                      <m:sSup>
                        <m:sSupPr>
                          <m:ctrlPr>
                            <a:rPr lang="el-GR" sz="2400" b="1" i="1" spc="100">
                              <a:effectLst/>
                              <a:latin typeface="Cambria Math" panose="02040503050406030204" pitchFamily="18" charset="0"/>
                              <a:ea typeface="Calibri" panose="020F0502020204030204" pitchFamily="34" charset="0"/>
                              <a:cs typeface="Arial" panose="020B0604020202020204" pitchFamily="34" charset="0"/>
                            </a:rPr>
                          </m:ctrlPr>
                        </m:sSupPr>
                        <m:e>
                          <m:d>
                            <m:dPr>
                              <m:ctrlPr>
                                <a:rPr lang="el-GR" sz="2400" b="1" i="1" spc="100">
                                  <a:effectLst/>
                                  <a:latin typeface="Cambria Math" panose="02040503050406030204" pitchFamily="18" charset="0"/>
                                  <a:ea typeface="Calibri" panose="020F0502020204030204" pitchFamily="34" charset="0"/>
                                  <a:cs typeface="Arial" panose="020B0604020202020204" pitchFamily="34" charset="0"/>
                                </a:rPr>
                              </m:ctrlPr>
                            </m:dPr>
                            <m:e>
                              <m:r>
                                <a:rPr lang="el-GR" sz="2400" b="1" i="1" spc="100">
                                  <a:effectLst/>
                                  <a:latin typeface="Cambria Math" panose="02040503050406030204" pitchFamily="18" charset="0"/>
                                  <a:ea typeface="Calibri" panose="020F0502020204030204" pitchFamily="34" charset="0"/>
                                  <a:cs typeface="Arial" panose="020B0604020202020204" pitchFamily="34" charset="0"/>
                                </a:rPr>
                                <m:t>𝟏</m:t>
                              </m:r>
                              <m:r>
                                <a:rPr lang="el-GR" sz="2400" b="1" i="1" spc="100">
                                  <a:effectLst/>
                                  <a:latin typeface="Cambria Math" panose="02040503050406030204" pitchFamily="18" charset="0"/>
                                  <a:ea typeface="Calibri" panose="020F0502020204030204" pitchFamily="34" charset="0"/>
                                  <a:cs typeface="Arial" panose="020B0604020202020204" pitchFamily="34" charset="0"/>
                                </a:rPr>
                                <m:t>+</m:t>
                              </m:r>
                              <m:r>
                                <a:rPr lang="el-GR" sz="2400" b="1" i="1" spc="100">
                                  <a:effectLst/>
                                  <a:latin typeface="Cambria Math" panose="02040503050406030204" pitchFamily="18" charset="0"/>
                                  <a:ea typeface="Calibri" panose="020F0502020204030204" pitchFamily="34" charset="0"/>
                                  <a:cs typeface="Arial" panose="020B0604020202020204" pitchFamily="34" charset="0"/>
                                </a:rPr>
                                <m:t>𝟎</m:t>
                              </m:r>
                              <m:r>
                                <a:rPr lang="el-GR" sz="2400" b="1" i="1" spc="100">
                                  <a:effectLst/>
                                  <a:latin typeface="Cambria Math" panose="02040503050406030204" pitchFamily="18" charset="0"/>
                                  <a:ea typeface="Calibri" panose="020F0502020204030204" pitchFamily="34" charset="0"/>
                                  <a:cs typeface="Arial" panose="020B0604020202020204" pitchFamily="34" charset="0"/>
                                </a:rPr>
                                <m:t>,</m:t>
                              </m:r>
                              <m:r>
                                <a:rPr lang="el-GR" sz="2400" b="1" i="1" spc="100">
                                  <a:effectLst/>
                                  <a:latin typeface="Cambria Math" panose="02040503050406030204" pitchFamily="18" charset="0"/>
                                  <a:ea typeface="Calibri" panose="020F0502020204030204" pitchFamily="34" charset="0"/>
                                  <a:cs typeface="Arial" panose="020B0604020202020204" pitchFamily="34" charset="0"/>
                                </a:rPr>
                                <m:t>𝟎𝟓</m:t>
                              </m:r>
                            </m:e>
                          </m:d>
                        </m:e>
                        <m:sup>
                          <m:r>
                            <a:rPr lang="el-GR" sz="2400" b="1" i="1" spc="100">
                              <a:effectLst/>
                              <a:latin typeface="Cambria Math" panose="02040503050406030204" pitchFamily="18" charset="0"/>
                              <a:ea typeface="Calibri" panose="020F0502020204030204" pitchFamily="34" charset="0"/>
                              <a:cs typeface="Arial" panose="020B0604020202020204" pitchFamily="34" charset="0"/>
                            </a:rPr>
                            <m:t>𝟐</m:t>
                          </m:r>
                        </m:sup>
                      </m:sSup>
                      <m:r>
                        <a:rPr lang="el-GR" sz="2400" b="1" i="1" spc="100">
                          <a:effectLst/>
                          <a:latin typeface="Cambria Math" panose="02040503050406030204" pitchFamily="18" charset="0"/>
                          <a:ea typeface="Calibri" panose="020F0502020204030204" pitchFamily="34" charset="0"/>
                          <a:cs typeface="Arial" panose="020B0604020202020204" pitchFamily="34" charset="0"/>
                        </a:rPr>
                        <m:t>=</m:t>
                      </m:r>
                      <m:r>
                        <a:rPr lang="el-GR" sz="2400" b="1" i="1" spc="100">
                          <a:effectLst/>
                          <a:latin typeface="Cambria Math" panose="02040503050406030204" pitchFamily="18" charset="0"/>
                          <a:ea typeface="Calibri" panose="020F0502020204030204" pitchFamily="34" charset="0"/>
                          <a:cs typeface="Arial" panose="020B0604020202020204" pitchFamily="34" charset="0"/>
                        </a:rPr>
                        <m:t>𝟏𝟏𝟎</m:t>
                      </m:r>
                      <m:r>
                        <a:rPr lang="el-GR" sz="2400" b="1" i="1" spc="100">
                          <a:effectLst/>
                          <a:latin typeface="Cambria Math" panose="02040503050406030204" pitchFamily="18" charset="0"/>
                          <a:ea typeface="Calibri" panose="020F0502020204030204" pitchFamily="34" charset="0"/>
                          <a:cs typeface="Arial" panose="020B0604020202020204" pitchFamily="34" charset="0"/>
                        </a:rPr>
                        <m:t>,</m:t>
                      </m:r>
                      <m:r>
                        <a:rPr lang="el-GR" sz="2400" b="1" i="1" spc="100">
                          <a:effectLst/>
                          <a:latin typeface="Cambria Math" panose="02040503050406030204" pitchFamily="18" charset="0"/>
                          <a:ea typeface="Calibri" panose="020F0502020204030204" pitchFamily="34" charset="0"/>
                          <a:cs typeface="Arial" panose="020B0604020202020204" pitchFamily="34" charset="0"/>
                        </a:rPr>
                        <m:t>𝟐𝟓</m:t>
                      </m:r>
                    </m:oMath>
                  </m:oMathPara>
                </a14:m>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mc:Choice>
        <mc:Fallback xmlns="">
          <p:sp>
            <p:nvSpPr>
              <p:cNvPr id="3" name="Θέση περιεχομένου 2">
                <a:extLst>
                  <a:ext uri="{FF2B5EF4-FFF2-40B4-BE49-F238E27FC236}">
                    <a16:creationId xmlns:a16="http://schemas.microsoft.com/office/drawing/2014/main" id="{317EDAF5-C2AB-4882-8797-A9350EE13522}"/>
                  </a:ext>
                </a:extLst>
              </p:cNvPr>
              <p:cNvSpPr>
                <a:spLocks noGrp="1" noRot="1" noChangeAspect="1" noMove="1" noResize="1" noEditPoints="1" noAdjustHandles="1" noChangeArrowheads="1" noChangeShapeType="1" noTextEdit="1"/>
              </p:cNvSpPr>
              <p:nvPr>
                <p:ph idx="1"/>
              </p:nvPr>
            </p:nvSpPr>
            <p:spPr>
              <a:xfrm>
                <a:off x="1079500" y="1790700"/>
                <a:ext cx="10026650" cy="4714875"/>
              </a:xfrm>
              <a:blipFill>
                <a:blip r:embed="rId2"/>
                <a:stretch>
                  <a:fillRect l="-1155" r="-1337"/>
                </a:stretch>
              </a:blipFill>
            </p:spPr>
            <p:txBody>
              <a:bodyPr/>
              <a:lstStyle/>
              <a:p>
                <a:r>
                  <a:rPr lang="el-GR">
                    <a:noFill/>
                  </a:rPr>
                  <a:t> </a:t>
                </a:r>
              </a:p>
            </p:txBody>
          </p:sp>
        </mc:Fallback>
      </mc:AlternateContent>
    </p:spTree>
    <p:extLst>
      <p:ext uri="{BB962C8B-B14F-4D97-AF65-F5344CB8AC3E}">
        <p14:creationId xmlns:p14="http://schemas.microsoft.com/office/powerpoint/2010/main" val="1089586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9AC98BA-FEED-4DFF-B7C4-38404631C3B7}"/>
              </a:ext>
            </a:extLst>
          </p:cNvPr>
          <p:cNvSpPr>
            <a:spLocks noGrp="1"/>
          </p:cNvSpPr>
          <p:nvPr>
            <p:ph type="title"/>
          </p:nvPr>
        </p:nvSpPr>
        <p:spPr/>
        <p:txBody>
          <a:bodyPr/>
          <a:lstStyle/>
          <a:p>
            <a:r>
              <a:rPr kumimoji="0" lang="el-GR" sz="2800" b="1" i="0" u="sng" strike="noStrike" kern="1200" cap="all" spc="100" normalizeH="0" baseline="0" noProof="0" dirty="0">
                <a:ln>
                  <a:noFill/>
                </a:ln>
                <a:solidFill>
                  <a:prstClr val="white"/>
                </a:solidFill>
                <a:effectLst/>
                <a:uLnTx/>
                <a:uFillTx/>
                <a:latin typeface="Arial" panose="020B0604020202020204" pitchFamily="34" charset="0"/>
                <a:ea typeface="Calibri" panose="020F0502020204030204" pitchFamily="34" charset="0"/>
                <a:cs typeface="Calibri" panose="020F0502020204030204" pitchFamily="34" charset="0"/>
              </a:rPr>
              <a:t>Επιτόκιο</a:t>
            </a:r>
            <a:endParaRPr lang="el-GR" dirty="0"/>
          </a:p>
        </p:txBody>
      </p:sp>
      <p:sp>
        <p:nvSpPr>
          <p:cNvPr id="3" name="Θέση περιεχομένου 2">
            <a:extLst>
              <a:ext uri="{FF2B5EF4-FFF2-40B4-BE49-F238E27FC236}">
                <a16:creationId xmlns:a16="http://schemas.microsoft.com/office/drawing/2014/main" id="{AA1995B2-7996-40F3-8BD6-96F36747B35B}"/>
              </a:ext>
            </a:extLst>
          </p:cNvPr>
          <p:cNvSpPr>
            <a:spLocks noGrp="1"/>
          </p:cNvSpPr>
          <p:nvPr>
            <p:ph idx="1"/>
          </p:nvPr>
        </p:nvSpPr>
        <p:spPr/>
        <p:txBody>
          <a:bodyPr/>
          <a:lstStyle/>
          <a:p>
            <a:pPr marL="0" indent="0">
              <a:buNone/>
            </a:pPr>
            <a:r>
              <a:rPr lang="el-GR" sz="1800" spc="100" dirty="0">
                <a:effectLst/>
                <a:latin typeface="Arial" panose="020B0604020202020204" pitchFamily="34" charset="0"/>
                <a:ea typeface="Calibri" panose="020F0502020204030204" pitchFamily="34" charset="0"/>
              </a:rPr>
              <a:t>Δηλαδή, επειδή οι τόκοι κεφαλαιοποιούνται κάθε εξάμηνο, το τελικό ποσό στο τέλος του χρόνου γίνεται μεγαλύτερο (110,25 έναντι 110). Με άλλα λόγια για να έχουμε το ίδιο τελικό ποσό στο τέλος του έτους στην περίπτωση που η κεφαλαιοποίηση γίνεται κάθε εξάμηνο, πρέπει το εξαμηνιαίο επιτόκιο να μην είναι 5%, αλλά μικρότερο. Αυτό το ζητούμενο επιτόκιο ονομάζεται ισοδύναμο επιτόκιο με το ετήσιο επιτόκιο 10%. Εάν στο ποσό των 100€ εφαρμόσουμε ετήσιο επιτόκιο ή εξαμηνιαίο 4,88% στο τέλος του έτους το τελικό ποσό θα είναι ίσο με 110€. Γι’ αυτό το λόγο τα δύο επιτόκια (ετήσιο 10% και εξαμηνιαίο 4,88%) ονομάζονται ισοδύναμα.</a:t>
            </a:r>
            <a:endParaRPr lang="el-GR" dirty="0"/>
          </a:p>
        </p:txBody>
      </p:sp>
    </p:spTree>
    <p:extLst>
      <p:ext uri="{BB962C8B-B14F-4D97-AF65-F5344CB8AC3E}">
        <p14:creationId xmlns:p14="http://schemas.microsoft.com/office/powerpoint/2010/main" val="42837837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0A81B3D-C6AF-42DD-8D8F-E4D9955C93A3}"/>
              </a:ext>
            </a:extLst>
          </p:cNvPr>
          <p:cNvSpPr>
            <a:spLocks noGrp="1"/>
          </p:cNvSpPr>
          <p:nvPr>
            <p:ph type="title"/>
          </p:nvPr>
        </p:nvSpPr>
        <p:spPr/>
        <p:txBody>
          <a:bodyPr/>
          <a:lstStyle/>
          <a:p>
            <a:r>
              <a:rPr kumimoji="0" lang="el-GR" sz="2800" b="1" i="0" u="sng" strike="noStrike" kern="1200" cap="all" spc="100" normalizeH="0" baseline="0" noProof="0" dirty="0">
                <a:ln>
                  <a:noFill/>
                </a:ln>
                <a:solidFill>
                  <a:prstClr val="white"/>
                </a:solidFill>
                <a:effectLst/>
                <a:uLnTx/>
                <a:uFillTx/>
                <a:latin typeface="Arial" panose="020B0604020202020204" pitchFamily="34" charset="0"/>
                <a:ea typeface="Calibri" panose="020F0502020204030204" pitchFamily="34" charset="0"/>
                <a:cs typeface="Calibri" panose="020F0502020204030204" pitchFamily="34" charset="0"/>
              </a:rPr>
              <a:t>Επιτόκιο</a:t>
            </a:r>
            <a:endParaRPr lang="el-GR" dirty="0"/>
          </a:p>
        </p:txBody>
      </p:sp>
      <mc:AlternateContent xmlns:mc="http://schemas.openxmlformats.org/markup-compatibility/2006" xmlns:a14="http://schemas.microsoft.com/office/drawing/2010/main">
        <mc:Choice Requires="a14">
          <p:sp>
            <p:nvSpPr>
              <p:cNvPr id="3" name="Θέση περιεχομένου 2">
                <a:extLst>
                  <a:ext uri="{FF2B5EF4-FFF2-40B4-BE49-F238E27FC236}">
                    <a16:creationId xmlns:a16="http://schemas.microsoft.com/office/drawing/2014/main" id="{9072AAB8-478E-49E5-9976-49B5D5DE4305}"/>
                  </a:ext>
                </a:extLst>
              </p:cNvPr>
              <p:cNvSpPr>
                <a:spLocks noGrp="1"/>
              </p:cNvSpPr>
              <p:nvPr>
                <p:ph idx="1"/>
              </p:nvPr>
            </p:nvSpPr>
            <p:spPr>
              <a:xfrm>
                <a:off x="1079500" y="1790700"/>
                <a:ext cx="10026650" cy="4514850"/>
              </a:xfrm>
            </p:spPr>
            <p:txBody>
              <a:bodyPr>
                <a:normAutofit fontScale="62500" lnSpcReduction="20000"/>
              </a:bodyPr>
              <a:lstStyle/>
              <a:p>
                <a:pPr marL="342900" lvl="0" indent="-342900" algn="just">
                  <a:lnSpc>
                    <a:spcPct val="150000"/>
                  </a:lnSpc>
                  <a:buFont typeface="Wingdings" panose="05000000000000000000" pitchFamily="2" charset="2"/>
                  <a:buChar char=""/>
                </a:pPr>
                <a:r>
                  <a:rPr lang="el-GR" sz="2000" u="sng" spc="100" dirty="0">
                    <a:effectLst/>
                    <a:latin typeface="Arial" panose="020B0604020202020204" pitchFamily="34" charset="0"/>
                    <a:ea typeface="Calibri" panose="020F0502020204030204" pitchFamily="34" charset="0"/>
                    <a:cs typeface="Times New Roman" panose="02020603050405020304" pitchFamily="18" charset="0"/>
                  </a:rPr>
                  <a:t>Πραγματικό επιτόκιο:</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a:t>
                </a:r>
              </a:p>
              <a:p>
                <a:pPr marL="0" lvl="0" indent="0" algn="just">
                  <a:lnSpc>
                    <a:spcPct val="150000"/>
                  </a:lnSpc>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Αν κάποιος δανείσει 100€, με ετήσιο επιτόκιο 10%, για 10 χρόνια, τότε στο τέλος του δέκατου χρόνου θα εισπράξει:</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97200" indent="0" algn="just">
                  <a:lnSpc>
                    <a:spcPct val="150000"/>
                  </a:lnSpc>
                  <a:buNone/>
                </a:pPr>
                <a14:m>
                  <m:oMathPara xmlns:m="http://schemas.openxmlformats.org/officeDocument/2006/math">
                    <m:oMathParaPr>
                      <m:jc m:val="centerGroup"/>
                    </m:oMathParaPr>
                    <m:oMath xmlns:m="http://schemas.openxmlformats.org/officeDocument/2006/math">
                      <m:r>
                        <a:rPr lang="el-GR" sz="3800" b="1" i="1" spc="100" smtClean="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𝟏𝟎𝟎</m:t>
                      </m:r>
                      <m:r>
                        <a:rPr lang="el-GR" sz="3800" b="1" i="1" spc="100" smtClean="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sSup>
                        <m:sSupPr>
                          <m:ctrlPr>
                            <a:rPr lang="el-GR" sz="3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ctrlPr>
                        </m:sSupPr>
                        <m:e>
                          <m:d>
                            <m:dPr>
                              <m:ctrlPr>
                                <a:rPr lang="el-GR" sz="3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ctrlPr>
                            </m:dPr>
                            <m:e>
                              <m:r>
                                <a:rPr lang="el-GR" sz="3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𝟏</m:t>
                              </m:r>
                              <m:r>
                                <a:rPr lang="el-GR" sz="3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r>
                                <a:rPr lang="el-GR" sz="3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𝟎</m:t>
                              </m:r>
                              <m:r>
                                <a:rPr lang="el-GR" sz="3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r>
                                <a:rPr lang="el-GR" sz="3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𝟏</m:t>
                              </m:r>
                            </m:e>
                          </m:d>
                        </m:e>
                        <m:sup>
                          <m:r>
                            <a:rPr lang="el-GR" sz="3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𝟏𝟎</m:t>
                          </m:r>
                        </m:sup>
                      </m:sSup>
                      <m:r>
                        <a:rPr lang="el-GR" sz="3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r>
                        <a:rPr lang="el-GR" sz="3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𝟐𝟓𝟗</m:t>
                      </m:r>
                      <m:r>
                        <a:rPr lang="el-GR" sz="3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r>
                        <a:rPr lang="el-GR" sz="3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𝟑𝟕</m:t>
                      </m:r>
                    </m:oMath>
                  </m:oMathPara>
                </a14:m>
                <a:endParaRPr lang="el-GR" sz="3800" dirty="0">
                  <a:solidFill>
                    <a:schemeClr val="bg1">
                      <a:alpha val="7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Αν οι πληρωμές των τόκων γίνονταν κάθε μήνα και όχι κάθε χρόνο, ο σωστός τύπος του σύνθετου τόκου είναι:</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buNone/>
                </a:pPr>
                <a14:m>
                  <m:oMathPara xmlns:m="http://schemas.openxmlformats.org/officeDocument/2006/math">
                    <m:oMathParaPr>
                      <m:jc m:val="centerGroup"/>
                    </m:oMathParaPr>
                    <m:oMath xmlns:m="http://schemas.openxmlformats.org/officeDocument/2006/math">
                      <m:sSub>
                        <m:sSubPr>
                          <m:ctrlPr>
                            <a:rPr lang="el-GR" sz="3800" b="1" i="1" spc="100" smtClean="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ctrlPr>
                        </m:sSubPr>
                        <m:e>
                          <m:r>
                            <a:rPr lang="en-US" sz="3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𝑪</m:t>
                          </m:r>
                        </m:e>
                        <m:sub>
                          <m:r>
                            <a:rPr lang="en-US" sz="3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𝒕</m:t>
                          </m:r>
                        </m:sub>
                      </m:sSub>
                      <m:r>
                        <a:rPr lang="el-GR" sz="3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sSub>
                        <m:sSubPr>
                          <m:ctrlPr>
                            <a:rPr lang="el-GR" sz="3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ctrlPr>
                        </m:sSubPr>
                        <m:e>
                          <m:r>
                            <a:rPr lang="el-GR" sz="3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𝑪</m:t>
                          </m:r>
                        </m:e>
                        <m:sub>
                          <m:r>
                            <a:rPr lang="el-GR" sz="3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𝟎</m:t>
                          </m:r>
                        </m:sub>
                      </m:sSub>
                      <m:r>
                        <a:rPr lang="el-GR" sz="3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sSup>
                        <m:sSupPr>
                          <m:ctrlPr>
                            <a:rPr lang="el-GR" sz="3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ctrlPr>
                        </m:sSupPr>
                        <m:e>
                          <m:r>
                            <a:rPr lang="el-GR" sz="3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r>
                            <a:rPr lang="el-GR" sz="3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𝟏</m:t>
                          </m:r>
                          <m:r>
                            <a:rPr lang="el-GR" sz="3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f>
                            <m:fPr>
                              <m:ctrlPr>
                                <a:rPr lang="el-GR" sz="3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ctrlPr>
                            </m:fPr>
                            <m:num>
                              <m:r>
                                <a:rPr lang="el-GR" sz="3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𝒓</m:t>
                              </m:r>
                            </m:num>
                            <m:den>
                              <m:r>
                                <a:rPr lang="en-US" sz="3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𝒑</m:t>
                              </m:r>
                            </m:den>
                          </m:f>
                          <m:r>
                            <a:rPr lang="el-GR" sz="3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e>
                        <m:sup>
                          <m:r>
                            <a:rPr lang="el-GR" sz="3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r>
                            <a:rPr lang="el-GR" sz="3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𝒕</m:t>
                          </m:r>
                          <m:sSub>
                            <m:sSubPr>
                              <m:ctrlPr>
                                <a:rPr lang="el-GR" sz="3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ctrlPr>
                            </m:sSubPr>
                            <m:e>
                              <m:r>
                                <a:rPr lang="el-GR" sz="3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r>
                                <a:rPr lang="en-US" sz="3800" b="1" i="1" spc="100" smtClean="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𝒑</m:t>
                              </m:r>
                            </m:e>
                            <m:sub/>
                          </m:sSub>
                          <m:r>
                            <a:rPr lang="el-GR" sz="3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sup>
                      </m:sSup>
                    </m:oMath>
                  </m:oMathPara>
                </a14:m>
                <a:endParaRPr lang="el-GR" sz="3800" dirty="0">
                  <a:solidFill>
                    <a:schemeClr val="bg1">
                      <a:alpha val="7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όπου </a:t>
                </a:r>
                <a:r>
                  <a:rPr lang="en-US" sz="2000" spc="100" dirty="0">
                    <a:effectLst/>
                    <a:latin typeface="Arial" panose="020B0604020202020204" pitchFamily="34" charset="0"/>
                    <a:ea typeface="Calibri" panose="020F0502020204030204" pitchFamily="34" charset="0"/>
                    <a:cs typeface="Times New Roman" panose="02020603050405020304" pitchFamily="18" charset="0"/>
                  </a:rPr>
                  <a:t>p</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ο αριθμός των περιόδων κεφαλαιοποιήσεως των τόκων μέσα στο έτος. Έτσι θα έχουμε:</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buNone/>
                </a:pPr>
                <a14:m>
                  <m:oMathPara xmlns:m="http://schemas.openxmlformats.org/officeDocument/2006/math">
                    <m:oMathParaPr>
                      <m:jc m:val="centerGroup"/>
                    </m:oMathParaPr>
                    <m:oMath xmlns:m="http://schemas.openxmlformats.org/officeDocument/2006/math">
                      <m:r>
                        <a:rPr lang="el-GR" sz="3800" b="1" i="1" spc="100" smtClean="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𝟏𝟎𝟎</m:t>
                      </m:r>
                      <m:r>
                        <a:rPr lang="el-GR" sz="3800" b="1" i="1" spc="100" smtClean="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sSup>
                        <m:sSupPr>
                          <m:ctrlPr>
                            <a:rPr lang="el-GR" sz="3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ctrlPr>
                        </m:sSupPr>
                        <m:e>
                          <m:d>
                            <m:dPr>
                              <m:ctrlPr>
                                <a:rPr lang="el-GR" sz="3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ctrlPr>
                            </m:dPr>
                            <m:e>
                              <m:r>
                                <a:rPr lang="el-GR" sz="3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𝟏</m:t>
                              </m:r>
                              <m:r>
                                <a:rPr lang="el-GR" sz="3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f>
                                <m:fPr>
                                  <m:ctrlPr>
                                    <a:rPr lang="el-GR" sz="3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ctrlPr>
                                </m:fPr>
                                <m:num>
                                  <m:r>
                                    <a:rPr lang="el-GR" sz="3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𝟎</m:t>
                                  </m:r>
                                  <m:r>
                                    <a:rPr lang="el-GR" sz="3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r>
                                    <a:rPr lang="el-GR" sz="3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𝟏</m:t>
                                  </m:r>
                                </m:num>
                                <m:den>
                                  <m:r>
                                    <a:rPr lang="en-US" sz="3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𝟏𝟐</m:t>
                                  </m:r>
                                </m:den>
                              </m:f>
                            </m:e>
                          </m:d>
                        </m:e>
                        <m:sup>
                          <m:d>
                            <m:dPr>
                              <m:ctrlPr>
                                <a:rPr lang="el-GR" sz="3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ctrlPr>
                            </m:dPr>
                            <m:e>
                              <m:r>
                                <a:rPr lang="el-GR" sz="3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𝟏𝟎</m:t>
                              </m:r>
                              <m:r>
                                <a:rPr lang="el-GR" sz="3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r>
                                <a:rPr lang="el-GR" sz="3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𝟏𝟐</m:t>
                              </m:r>
                            </m:e>
                          </m:d>
                        </m:sup>
                      </m:sSup>
                      <m:r>
                        <a:rPr lang="el-GR" sz="3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r>
                        <a:rPr lang="el-GR" sz="3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𝟐𝟕𝟎</m:t>
                      </m:r>
                      <m:r>
                        <a:rPr lang="el-GR" sz="3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r>
                        <a:rPr lang="el-GR" sz="3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𝟔𝟗</m:t>
                      </m:r>
                      <m:r>
                        <a:rPr lang="el-GR" sz="3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oMath>
                  </m:oMathPara>
                </a14:m>
                <a:endParaRPr lang="el-GR" sz="3800" dirty="0">
                  <a:solidFill>
                    <a:schemeClr val="bg1">
                      <a:alpha val="70000"/>
                    </a:schemeClr>
                  </a:solidFill>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mc:Choice>
        <mc:Fallback xmlns="">
          <p:sp>
            <p:nvSpPr>
              <p:cNvPr id="3" name="Θέση περιεχομένου 2">
                <a:extLst>
                  <a:ext uri="{FF2B5EF4-FFF2-40B4-BE49-F238E27FC236}">
                    <a16:creationId xmlns:a16="http://schemas.microsoft.com/office/drawing/2014/main" id="{9072AAB8-478E-49E5-9976-49B5D5DE4305}"/>
                  </a:ext>
                </a:extLst>
              </p:cNvPr>
              <p:cNvSpPr>
                <a:spLocks noGrp="1" noRot="1" noChangeAspect="1" noMove="1" noResize="1" noEditPoints="1" noAdjustHandles="1" noChangeArrowheads="1" noChangeShapeType="1" noTextEdit="1"/>
              </p:cNvSpPr>
              <p:nvPr>
                <p:ph idx="1"/>
              </p:nvPr>
            </p:nvSpPr>
            <p:spPr>
              <a:xfrm>
                <a:off x="1079500" y="1790700"/>
                <a:ext cx="10026650" cy="4514850"/>
              </a:xfrm>
              <a:blipFill>
                <a:blip r:embed="rId2"/>
                <a:stretch>
                  <a:fillRect l="-973" t="-405"/>
                </a:stretch>
              </a:blipFill>
            </p:spPr>
            <p:txBody>
              <a:bodyPr/>
              <a:lstStyle/>
              <a:p>
                <a:r>
                  <a:rPr lang="el-GR">
                    <a:noFill/>
                  </a:rPr>
                  <a:t> </a:t>
                </a:r>
              </a:p>
            </p:txBody>
          </p:sp>
        </mc:Fallback>
      </mc:AlternateContent>
    </p:spTree>
    <p:extLst>
      <p:ext uri="{BB962C8B-B14F-4D97-AF65-F5344CB8AC3E}">
        <p14:creationId xmlns:p14="http://schemas.microsoft.com/office/powerpoint/2010/main" val="1004054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1819906-ED90-4041-B495-53E0EDE64F32}"/>
              </a:ext>
            </a:extLst>
          </p:cNvPr>
          <p:cNvSpPr>
            <a:spLocks noGrp="1"/>
          </p:cNvSpPr>
          <p:nvPr>
            <p:ph type="title"/>
          </p:nvPr>
        </p:nvSpPr>
        <p:spPr/>
        <p:txBody>
          <a:bodyPr/>
          <a:lstStyle/>
          <a:p>
            <a:r>
              <a:rPr kumimoji="0" lang="el-GR" sz="2800" b="1" i="0" u="sng" strike="noStrike" kern="1200" cap="all" spc="100" normalizeH="0" baseline="0" noProof="0" dirty="0">
                <a:ln>
                  <a:noFill/>
                </a:ln>
                <a:solidFill>
                  <a:prstClr val="white"/>
                </a:solidFill>
                <a:effectLst/>
                <a:uLnTx/>
                <a:uFillTx/>
                <a:latin typeface="Arial" panose="020B0604020202020204" pitchFamily="34" charset="0"/>
                <a:ea typeface="Calibri" panose="020F0502020204030204" pitchFamily="34" charset="0"/>
                <a:cs typeface="Calibri" panose="020F0502020204030204" pitchFamily="34" charset="0"/>
              </a:rPr>
              <a:t>Επιτόκιο</a:t>
            </a:r>
            <a:endParaRPr lang="el-GR" dirty="0"/>
          </a:p>
        </p:txBody>
      </p:sp>
      <mc:AlternateContent xmlns:mc="http://schemas.openxmlformats.org/markup-compatibility/2006" xmlns:a14="http://schemas.microsoft.com/office/drawing/2010/main">
        <mc:Choice Requires="a14">
          <p:sp>
            <p:nvSpPr>
              <p:cNvPr id="3" name="Θέση περιεχομένου 2">
                <a:extLst>
                  <a:ext uri="{FF2B5EF4-FFF2-40B4-BE49-F238E27FC236}">
                    <a16:creationId xmlns:a16="http://schemas.microsoft.com/office/drawing/2014/main" id="{ED703FDA-DB5C-4C0C-9381-E7A0F6CCB03B}"/>
                  </a:ext>
                </a:extLst>
              </p:cNvPr>
              <p:cNvSpPr>
                <a:spLocks noGrp="1"/>
              </p:cNvSpPr>
              <p:nvPr>
                <p:ph idx="1"/>
              </p:nvPr>
            </p:nvSpPr>
            <p:spPr/>
            <p:txBody>
              <a:bodyPr>
                <a:normAutofit fontScale="85000" lnSpcReduction="20000"/>
              </a:bodyPr>
              <a:lstStyle/>
              <a:p>
                <a:pPr algn="just">
                  <a:lnSpc>
                    <a:spcPct val="150000"/>
                  </a:lnSpc>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Δηλαδή, αν η κεφαλαιοποίηση των τόκων γίνεται κάθε χρόνο (στο τέλος του έτους) τότε το σύνολο του δανείου συν τους τόκους θα είναι μετά από 10 χρόνια 259,37€. Αν όμως η κεφαλαιοποίηση γίνεται κάθε μήνα, με τους ίδιους λοιπούς όρους του δανείου το σύνολο θα είναι 270,69€. Το ποσό συχνά δηλαδή μέσα στο έτος γίνεται η κεφαλαιοποίηση επηρεάζει το αποτέλεσμα σημαντικά. Σημειώστε όμως ότι το ονομαστικό επιτόκιο και στις δυο προηγούμενες περιπτώσεις είναι 10% το χρόνο.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indent="0" algn="just">
                  <a:lnSpc>
                    <a:spcPct val="150000"/>
                  </a:lnSpc>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Αν η κεφαλαιοποίηση είναι εξαμηνιαία, θα είχαμε επίσης διαφορετικό αποτέλεσμα: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buNone/>
                </a:pPr>
                <a14:m>
                  <m:oMathPara xmlns:m="http://schemas.openxmlformats.org/officeDocument/2006/math">
                    <m:oMathParaPr>
                      <m:jc m:val="centerGroup"/>
                    </m:oMathParaPr>
                    <m:oMath xmlns:m="http://schemas.openxmlformats.org/officeDocument/2006/math">
                      <m:r>
                        <a:rPr lang="el-GR" sz="2800" b="1" i="1" spc="100" smtClean="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𝟏𝟎𝟎</m:t>
                      </m:r>
                      <m:r>
                        <a:rPr lang="el-GR" sz="2800" b="1" i="1" spc="100" smtClean="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sSup>
                        <m:sSupPr>
                          <m:ctrlPr>
                            <a:rPr lang="el-GR" sz="2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ctrlPr>
                        </m:sSupPr>
                        <m:e>
                          <m:d>
                            <m:dPr>
                              <m:ctrlPr>
                                <a:rPr lang="el-GR" sz="2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ctrlPr>
                            </m:dPr>
                            <m:e>
                              <m:r>
                                <a:rPr lang="el-GR" sz="2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𝟏</m:t>
                              </m:r>
                              <m:r>
                                <a:rPr lang="el-GR" sz="2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f>
                                <m:fPr>
                                  <m:ctrlPr>
                                    <a:rPr lang="el-GR" sz="2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ctrlPr>
                                </m:fPr>
                                <m:num>
                                  <m:r>
                                    <a:rPr lang="el-GR" sz="2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𝟎</m:t>
                                  </m:r>
                                  <m:r>
                                    <a:rPr lang="el-GR" sz="2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r>
                                    <a:rPr lang="el-GR" sz="2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𝟏</m:t>
                                  </m:r>
                                </m:num>
                                <m:den>
                                  <m:r>
                                    <a:rPr lang="en-US" sz="2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𝟐</m:t>
                                  </m:r>
                                </m:den>
                              </m:f>
                            </m:e>
                          </m:d>
                        </m:e>
                        <m:sup>
                          <m:d>
                            <m:dPr>
                              <m:ctrlPr>
                                <a:rPr lang="el-GR" sz="2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ctrlPr>
                            </m:dPr>
                            <m:e>
                              <m:r>
                                <a:rPr lang="el-GR" sz="2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𝟏𝟎</m:t>
                              </m:r>
                              <m:r>
                                <a:rPr lang="el-GR" sz="2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r>
                                <a:rPr lang="el-GR" sz="2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𝟐</m:t>
                              </m:r>
                            </m:e>
                          </m:d>
                        </m:sup>
                      </m:sSup>
                      <m:r>
                        <a:rPr lang="el-GR" sz="2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r>
                        <a:rPr lang="el-GR" sz="2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𝟐𝟔𝟓</m:t>
                      </m:r>
                      <m:r>
                        <a:rPr lang="el-GR" sz="2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r>
                        <a:rPr lang="el-GR" sz="2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𝟑𝟑</m:t>
                      </m:r>
                      <m:r>
                        <a:rPr lang="el-GR" sz="28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oMath>
                  </m:oMathPara>
                </a14:m>
                <a:endParaRPr lang="el-GR" sz="2800" dirty="0">
                  <a:solidFill>
                    <a:schemeClr val="bg1">
                      <a:alpha val="70000"/>
                    </a:schemeClr>
                  </a:solidFill>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mc:Choice>
        <mc:Fallback xmlns="">
          <p:sp>
            <p:nvSpPr>
              <p:cNvPr id="3" name="Θέση περιεχομένου 2">
                <a:extLst>
                  <a:ext uri="{FF2B5EF4-FFF2-40B4-BE49-F238E27FC236}">
                    <a16:creationId xmlns:a16="http://schemas.microsoft.com/office/drawing/2014/main" id="{ED703FDA-DB5C-4C0C-9381-E7A0F6CCB03B}"/>
                  </a:ext>
                </a:extLst>
              </p:cNvPr>
              <p:cNvSpPr>
                <a:spLocks noGrp="1" noRot="1" noChangeAspect="1" noMove="1" noResize="1" noEditPoints="1" noAdjustHandles="1" noChangeArrowheads="1" noChangeShapeType="1" noTextEdit="1"/>
              </p:cNvSpPr>
              <p:nvPr>
                <p:ph idx="1"/>
              </p:nvPr>
            </p:nvSpPr>
            <p:spPr>
              <a:blipFill>
                <a:blip r:embed="rId2"/>
                <a:stretch>
                  <a:fillRect l="-1155" t="-613" r="-1337"/>
                </a:stretch>
              </a:blipFill>
            </p:spPr>
            <p:txBody>
              <a:bodyPr/>
              <a:lstStyle/>
              <a:p>
                <a:r>
                  <a:rPr lang="el-GR">
                    <a:noFill/>
                  </a:rPr>
                  <a:t> </a:t>
                </a:r>
              </a:p>
            </p:txBody>
          </p:sp>
        </mc:Fallback>
      </mc:AlternateContent>
    </p:spTree>
    <p:extLst>
      <p:ext uri="{BB962C8B-B14F-4D97-AF65-F5344CB8AC3E}">
        <p14:creationId xmlns:p14="http://schemas.microsoft.com/office/powerpoint/2010/main" val="14142620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B4D4C1F-B22D-4581-92BD-CA3759A61ED7}"/>
              </a:ext>
            </a:extLst>
          </p:cNvPr>
          <p:cNvSpPr>
            <a:spLocks noGrp="1"/>
          </p:cNvSpPr>
          <p:nvPr>
            <p:ph type="title"/>
          </p:nvPr>
        </p:nvSpPr>
        <p:spPr/>
        <p:txBody>
          <a:bodyPr/>
          <a:lstStyle/>
          <a:p>
            <a:r>
              <a:rPr kumimoji="0" lang="el-GR" sz="2800" b="1" i="0" u="sng" strike="noStrike" kern="1200" cap="all" spc="100" normalizeH="0" baseline="0" noProof="0" dirty="0">
                <a:ln>
                  <a:noFill/>
                </a:ln>
                <a:solidFill>
                  <a:prstClr val="white"/>
                </a:solidFill>
                <a:effectLst/>
                <a:uLnTx/>
                <a:uFillTx/>
                <a:latin typeface="Arial" panose="020B0604020202020204" pitchFamily="34" charset="0"/>
                <a:ea typeface="Calibri" panose="020F0502020204030204" pitchFamily="34" charset="0"/>
                <a:cs typeface="Calibri" panose="020F0502020204030204" pitchFamily="34" charset="0"/>
              </a:rPr>
              <a:t>Επιτόκιο</a:t>
            </a:r>
            <a:endParaRPr lang="el-GR" dirty="0"/>
          </a:p>
        </p:txBody>
      </p:sp>
      <p:sp>
        <p:nvSpPr>
          <p:cNvPr id="3" name="Θέση περιεχομένου 2">
            <a:extLst>
              <a:ext uri="{FF2B5EF4-FFF2-40B4-BE49-F238E27FC236}">
                <a16:creationId xmlns:a16="http://schemas.microsoft.com/office/drawing/2014/main" id="{80EA69AF-E5FC-4011-BEF0-C67C4CDB3A90}"/>
              </a:ext>
            </a:extLst>
          </p:cNvPr>
          <p:cNvSpPr>
            <a:spLocks noGrp="1"/>
          </p:cNvSpPr>
          <p:nvPr>
            <p:ph idx="1"/>
          </p:nvPr>
        </p:nvSpPr>
        <p:spPr/>
        <p:txBody>
          <a:bodyPr/>
          <a:lstStyle/>
          <a:p>
            <a:pPr indent="0" algn="just">
              <a:lnSpc>
                <a:spcPct val="150000"/>
              </a:lnSpc>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Με άλλα λόγια, αν και το ονομαστικό επιτόκιο είναι το ίδιο και στις τρεις περιπτώσεις, το πραγματικό επιτόκιο (</a:t>
            </a:r>
            <a:r>
              <a:rPr lang="en-US" sz="2000" spc="100" dirty="0">
                <a:effectLst/>
                <a:latin typeface="Arial" panose="020B0604020202020204" pitchFamily="34" charset="0"/>
                <a:ea typeface="Calibri" panose="020F0502020204030204" pitchFamily="34" charset="0"/>
                <a:cs typeface="Times New Roman" panose="02020603050405020304" pitchFamily="18" charset="0"/>
              </a:rPr>
              <a:t>effective rate</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που τελικά εφαρμόζεται σε κάθε περίπτωση είναι διαφορετικό. Το </a:t>
            </a:r>
            <a:r>
              <a:rPr lang="en-US" sz="2000" spc="100" dirty="0">
                <a:effectLst/>
                <a:latin typeface="Arial" panose="020B0604020202020204" pitchFamily="34" charset="0"/>
                <a:ea typeface="Calibri" panose="020F0502020204030204" pitchFamily="34" charset="0"/>
                <a:cs typeface="Times New Roman" panose="02020603050405020304" pitchFamily="18" charset="0"/>
              </a:rPr>
              <a:t>effective rate </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εξαρτάται αφενός από το ονομαστικό επιτόκιο και αφετέρου από το </a:t>
            </a:r>
            <a:r>
              <a:rPr lang="en-US" sz="2000" spc="100" dirty="0">
                <a:effectLst/>
                <a:latin typeface="Arial" panose="020B0604020202020204" pitchFamily="34" charset="0"/>
                <a:ea typeface="Calibri" panose="020F0502020204030204" pitchFamily="34" charset="0"/>
                <a:cs typeface="Times New Roman" panose="02020603050405020304" pitchFamily="18" charset="0"/>
              </a:rPr>
              <a:t>p</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Έτσι, όσο μεγαλύτερο είναι το </a:t>
            </a:r>
            <a:r>
              <a:rPr lang="en-US" sz="2000" spc="100" dirty="0">
                <a:effectLst/>
                <a:latin typeface="Arial" panose="020B0604020202020204" pitchFamily="34" charset="0"/>
                <a:ea typeface="Calibri" panose="020F0502020204030204" pitchFamily="34" charset="0"/>
                <a:cs typeface="Times New Roman" panose="02020603050405020304" pitchFamily="18" charset="0"/>
              </a:rPr>
              <a:t>p</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τόσο μεγαλύτερο είναι το </a:t>
            </a:r>
            <a:r>
              <a:rPr lang="en-US" sz="2000" spc="100" dirty="0">
                <a:effectLst/>
                <a:latin typeface="Arial" panose="020B0604020202020204" pitchFamily="34" charset="0"/>
                <a:ea typeface="Calibri" panose="020F0502020204030204" pitchFamily="34" charset="0"/>
                <a:cs typeface="Times New Roman" panose="02020603050405020304" pitchFamily="18" charset="0"/>
              </a:rPr>
              <a:t>effective rate </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που αντιστοιχεί σε ορισμένο </a:t>
            </a:r>
            <a:r>
              <a:rPr lang="en-US" sz="2000" spc="100" dirty="0">
                <a:effectLst/>
                <a:latin typeface="Arial" panose="020B0604020202020204" pitchFamily="34" charset="0"/>
                <a:ea typeface="Calibri" panose="020F0502020204030204" pitchFamily="34" charset="0"/>
                <a:cs typeface="Times New Roman" panose="02020603050405020304" pitchFamily="18" charset="0"/>
              </a:rPr>
              <a:t>nominal rate</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3875022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0AE7852-8AAA-43D7-AA64-07A6D8FDB011}"/>
              </a:ext>
            </a:extLst>
          </p:cNvPr>
          <p:cNvSpPr>
            <a:spLocks noGrp="1"/>
          </p:cNvSpPr>
          <p:nvPr>
            <p:ph type="title"/>
          </p:nvPr>
        </p:nvSpPr>
        <p:spPr/>
        <p:txBody>
          <a:bodyPr/>
          <a:lstStyle/>
          <a:p>
            <a:r>
              <a:rPr kumimoji="0" lang="el-GR" sz="2800" b="1" i="0" u="sng" strike="noStrike" kern="1200" cap="all" spc="100" normalizeH="0" baseline="0" noProof="0" dirty="0">
                <a:ln>
                  <a:noFill/>
                </a:ln>
                <a:solidFill>
                  <a:prstClr val="white"/>
                </a:solidFill>
                <a:effectLst/>
                <a:uLnTx/>
                <a:uFillTx/>
                <a:latin typeface="Arial" panose="020B0604020202020204" pitchFamily="34" charset="0"/>
                <a:ea typeface="Calibri" panose="020F0502020204030204" pitchFamily="34" charset="0"/>
                <a:cs typeface="Calibri" panose="020F0502020204030204" pitchFamily="34" charset="0"/>
              </a:rPr>
              <a:t>Επιτόκιο</a:t>
            </a:r>
            <a:endParaRPr lang="el-GR" dirty="0"/>
          </a:p>
        </p:txBody>
      </p:sp>
      <p:sp>
        <p:nvSpPr>
          <p:cNvPr id="3" name="Θέση περιεχομένου 2">
            <a:extLst>
              <a:ext uri="{FF2B5EF4-FFF2-40B4-BE49-F238E27FC236}">
                <a16:creationId xmlns:a16="http://schemas.microsoft.com/office/drawing/2014/main" id="{D91D9685-8C07-41F9-9645-6D6124B431F4}"/>
              </a:ext>
            </a:extLst>
          </p:cNvPr>
          <p:cNvSpPr>
            <a:spLocks noGrp="1"/>
          </p:cNvSpPr>
          <p:nvPr>
            <p:ph idx="1"/>
          </p:nvPr>
        </p:nvSpPr>
        <p:spPr/>
        <p:txBody>
          <a:bodyPr>
            <a:normAutofit fontScale="92500" lnSpcReduction="10000"/>
          </a:bodyPr>
          <a:lstStyle/>
          <a:p>
            <a:pPr marL="342900" lvl="0" indent="-342900" algn="just">
              <a:lnSpc>
                <a:spcPct val="150000"/>
              </a:lnSpc>
              <a:buFont typeface="Wingdings" panose="05000000000000000000" pitchFamily="2" charset="2"/>
              <a:buChar char=""/>
            </a:pPr>
            <a:r>
              <a:rPr lang="el-GR" sz="1800" u="sng" spc="100" dirty="0" err="1">
                <a:effectLst/>
                <a:latin typeface="Arial" panose="020B0604020202020204" pitchFamily="34" charset="0"/>
                <a:ea typeface="Calibri" panose="020F0502020204030204" pitchFamily="34" charset="0"/>
                <a:cs typeface="Times New Roman" panose="02020603050405020304" pitchFamily="18" charset="0"/>
              </a:rPr>
              <a:t>Αποπληθωρισμένο</a:t>
            </a:r>
            <a:r>
              <a:rPr lang="el-GR" sz="1800" u="sng" spc="100" dirty="0">
                <a:effectLst/>
                <a:latin typeface="Arial" panose="020B0604020202020204" pitchFamily="34" charset="0"/>
                <a:ea typeface="Calibri" panose="020F0502020204030204" pitchFamily="34" charset="0"/>
                <a:cs typeface="Times New Roman" panose="02020603050405020304" pitchFamily="18" charset="0"/>
              </a:rPr>
              <a:t> επιτόκιο (</a:t>
            </a:r>
            <a:r>
              <a:rPr lang="en-US" sz="1800" u="sng" spc="100" dirty="0">
                <a:effectLst/>
                <a:latin typeface="Arial" panose="020B0604020202020204" pitchFamily="34" charset="0"/>
                <a:ea typeface="Calibri" panose="020F0502020204030204" pitchFamily="34" charset="0"/>
                <a:cs typeface="Times New Roman" panose="02020603050405020304" pitchFamily="18" charset="0"/>
              </a:rPr>
              <a:t>inflated rate</a:t>
            </a:r>
            <a:r>
              <a:rPr lang="el-GR" sz="1800" u="sng" spc="100" dirty="0">
                <a:effectLst/>
                <a:latin typeface="Arial" panose="020B0604020202020204" pitchFamily="34" charset="0"/>
                <a:ea typeface="Calibri" panose="020F0502020204030204" pitchFamily="34" charset="0"/>
                <a:cs typeface="Times New Roman" panose="02020603050405020304" pitchFamily="18" charset="0"/>
              </a:rPr>
              <a:t>):</a:t>
            </a:r>
            <a:r>
              <a:rPr lang="el-GR" sz="1800" spc="100" dirty="0">
                <a:effectLst/>
                <a:latin typeface="Arial" panose="020B0604020202020204" pitchFamily="34" charset="0"/>
                <a:ea typeface="Calibri" panose="020F0502020204030204" pitchFamily="34" charset="0"/>
                <a:cs typeface="Times New Roman" panose="02020603050405020304" pitchFamily="18" charset="0"/>
              </a:rPr>
              <a:t> </a:t>
            </a:r>
          </a:p>
          <a:p>
            <a:pPr algn="just">
              <a:lnSpc>
                <a:spcPct val="150000"/>
              </a:lnSpc>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Εάν δανείσω χρήματα σε κάποιον με ονομαστικό επιτόκιο 10% το χρόνο και ο πληθωρισμός «τρέχει» με ρυθμό 20% το χρόνο, ποια είναι η καθαρή απόδοση των χρημάτων μου;</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50000"/>
              </a:lnSpc>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Εναλλακτικά, αν το δούμε από την πλευρά του δανειζόμενου, ποιο είναι το καθαρό κόστος του δανείου??? </a:t>
            </a:r>
          </a:p>
          <a:p>
            <a:pPr indent="0" algn="just">
              <a:lnSpc>
                <a:spcPct val="150000"/>
              </a:lnSpc>
              <a:buNone/>
            </a:pPr>
            <a:r>
              <a:rPr lang="el-GR" sz="1800" spc="100" dirty="0">
                <a:latin typeface="Arial" panose="020B0604020202020204" pitchFamily="34" charset="0"/>
                <a:ea typeface="Calibri" panose="020F0502020204030204" pitchFamily="34" charset="0"/>
                <a:cs typeface="Times New Roman" panose="02020603050405020304" pitchFamily="18" charset="0"/>
              </a:rPr>
              <a:t>Π</a:t>
            </a:r>
            <a:r>
              <a:rPr lang="el-GR" sz="1800" spc="100" dirty="0">
                <a:effectLst/>
                <a:latin typeface="Arial" panose="020B0604020202020204" pitchFamily="34" charset="0"/>
                <a:ea typeface="Calibri" panose="020F0502020204030204" pitchFamily="34" charset="0"/>
                <a:cs typeface="Times New Roman" panose="02020603050405020304" pitchFamily="18" charset="0"/>
              </a:rPr>
              <a:t>ολλοί ίσως βιαστούν να απαντήσουν το εξής: Αφού ο πληθωρισμός «τρέχει» με 20% και η απόδοση των χρημάτων είναι 10%, τότε η καθαρή απόδοση είναι 10% - 20%= -10% </a:t>
            </a:r>
          </a:p>
          <a:p>
            <a:pPr indent="0" algn="just">
              <a:lnSpc>
                <a:spcPct val="150000"/>
              </a:lnSpc>
              <a:buNone/>
            </a:pPr>
            <a:r>
              <a:rPr lang="el-GR" sz="1800" b="1" spc="100" dirty="0">
                <a:effectLst/>
                <a:latin typeface="Arial" panose="020B0604020202020204" pitchFamily="34" charset="0"/>
                <a:ea typeface="Calibri" panose="020F0502020204030204" pitchFamily="34" charset="0"/>
                <a:cs typeface="Times New Roman" panose="02020603050405020304" pitchFamily="18" charset="0"/>
              </a:rPr>
              <a:t>ΛΑΘΟΣ!!!</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4852334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5E9A3A8-09E6-4BDB-B898-0DF93183DE92}"/>
              </a:ext>
            </a:extLst>
          </p:cNvPr>
          <p:cNvSpPr>
            <a:spLocks noGrp="1"/>
          </p:cNvSpPr>
          <p:nvPr>
            <p:ph type="title"/>
          </p:nvPr>
        </p:nvSpPr>
        <p:spPr>
          <a:xfrm>
            <a:off x="1079500" y="1001713"/>
            <a:ext cx="10026650" cy="655637"/>
          </a:xfrm>
        </p:spPr>
        <p:txBody>
          <a:bodyPr/>
          <a:lstStyle/>
          <a:p>
            <a:r>
              <a:rPr kumimoji="0" lang="el-GR" sz="2800" b="1" i="0" u="sng" strike="noStrike" kern="1200" cap="all" spc="100" normalizeH="0" baseline="0" noProof="0" dirty="0">
                <a:ln>
                  <a:noFill/>
                </a:ln>
                <a:solidFill>
                  <a:prstClr val="white"/>
                </a:solidFill>
                <a:effectLst/>
                <a:uLnTx/>
                <a:uFillTx/>
                <a:latin typeface="Arial" panose="020B0604020202020204" pitchFamily="34" charset="0"/>
                <a:ea typeface="Calibri" panose="020F0502020204030204" pitchFamily="34" charset="0"/>
                <a:cs typeface="Calibri" panose="020F0502020204030204" pitchFamily="34" charset="0"/>
              </a:rPr>
              <a:t>Επιτόκιο</a:t>
            </a:r>
            <a:endParaRPr lang="el-GR" dirty="0"/>
          </a:p>
        </p:txBody>
      </p:sp>
      <mc:AlternateContent xmlns:mc="http://schemas.openxmlformats.org/markup-compatibility/2006" xmlns:a14="http://schemas.microsoft.com/office/drawing/2010/main">
        <mc:Choice Requires="a14">
          <p:sp>
            <p:nvSpPr>
              <p:cNvPr id="3" name="Θέση περιεχομένου 2">
                <a:extLst>
                  <a:ext uri="{FF2B5EF4-FFF2-40B4-BE49-F238E27FC236}">
                    <a16:creationId xmlns:a16="http://schemas.microsoft.com/office/drawing/2014/main" id="{352AE0FE-5223-4AF0-867F-EDDF493E5CE4}"/>
                  </a:ext>
                </a:extLst>
              </p:cNvPr>
              <p:cNvSpPr>
                <a:spLocks noGrp="1"/>
              </p:cNvSpPr>
              <p:nvPr>
                <p:ph idx="1"/>
              </p:nvPr>
            </p:nvSpPr>
            <p:spPr>
              <a:xfrm>
                <a:off x="1079500" y="1771650"/>
                <a:ext cx="10026650" cy="4695825"/>
              </a:xfrm>
            </p:spPr>
            <p:txBody>
              <a:bodyPr>
                <a:normAutofit fontScale="70000" lnSpcReduction="20000"/>
              </a:bodyPr>
              <a:lstStyle/>
              <a:p>
                <a:pPr indent="0" algn="just">
                  <a:lnSpc>
                    <a:spcPct val="150000"/>
                  </a:lnSpc>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Ο σωστός υπολογισμός είναι</a:t>
                </a:r>
                <a:r>
                  <a:rPr lang="en-US" sz="2000" spc="100" dirty="0">
                    <a:effectLst/>
                    <a:latin typeface="Arial" panose="020B0604020202020204" pitchFamily="34" charset="0"/>
                    <a:ea typeface="Calibri" panose="020F0502020204030204" pitchFamily="34" charset="0"/>
                    <a:cs typeface="Times New Roman" panose="02020603050405020304" pitchFamily="18" charset="0"/>
                  </a:rPr>
                  <a:t>:</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buNone/>
                </a:pPr>
                <a14:m>
                  <m:oMathPara xmlns:m="http://schemas.openxmlformats.org/officeDocument/2006/math">
                    <m:oMathParaPr>
                      <m:jc m:val="centerGroup"/>
                    </m:oMathParaPr>
                    <m:oMath xmlns:m="http://schemas.openxmlformats.org/officeDocument/2006/math">
                      <m:d>
                        <m:dPr>
                          <m:ctrlPr>
                            <a:rPr lang="el-GR" sz="2400" b="1" i="1" spc="100">
                              <a:effectLst/>
                              <a:latin typeface="Cambria Math" panose="02040503050406030204" pitchFamily="18" charset="0"/>
                              <a:ea typeface="Calibri" panose="020F0502020204030204" pitchFamily="34" charset="0"/>
                              <a:cs typeface="Arial" panose="020B0604020202020204" pitchFamily="34" charset="0"/>
                            </a:rPr>
                          </m:ctrlPr>
                        </m:dPr>
                        <m:e>
                          <m:r>
                            <a:rPr lang="en-US" sz="2400" b="1" i="1" spc="100">
                              <a:effectLst/>
                              <a:latin typeface="Cambria Math" panose="02040503050406030204" pitchFamily="18" charset="0"/>
                              <a:ea typeface="Calibri" panose="020F0502020204030204" pitchFamily="34" charset="0"/>
                              <a:cs typeface="Arial" panose="020B0604020202020204" pitchFamily="34" charset="0"/>
                            </a:rPr>
                            <m:t>𝟏</m:t>
                          </m:r>
                          <m:r>
                            <a:rPr lang="en-US" sz="2400" b="1" i="1" spc="100">
                              <a:effectLst/>
                              <a:latin typeface="Cambria Math" panose="02040503050406030204" pitchFamily="18" charset="0"/>
                              <a:ea typeface="Calibri" panose="020F0502020204030204" pitchFamily="34" charset="0"/>
                              <a:cs typeface="Arial" panose="020B0604020202020204" pitchFamily="34" charset="0"/>
                            </a:rPr>
                            <m:t>,</m:t>
                          </m:r>
                          <m:r>
                            <a:rPr lang="en-US" sz="2400" b="1" i="1" spc="100">
                              <a:effectLst/>
                              <a:latin typeface="Cambria Math" panose="02040503050406030204" pitchFamily="18" charset="0"/>
                              <a:ea typeface="Calibri" panose="020F0502020204030204" pitchFamily="34" charset="0"/>
                              <a:cs typeface="Arial" panose="020B0604020202020204" pitchFamily="34" charset="0"/>
                            </a:rPr>
                            <m:t>𝟏𝟎</m:t>
                          </m:r>
                          <m:r>
                            <a:rPr lang="en-US" sz="2400" b="1" i="1" spc="100">
                              <a:effectLst/>
                              <a:latin typeface="Cambria Math" panose="02040503050406030204" pitchFamily="18" charset="0"/>
                              <a:ea typeface="Calibri" panose="020F0502020204030204" pitchFamily="34" charset="0"/>
                              <a:cs typeface="Arial" panose="020B0604020202020204" pitchFamily="34" charset="0"/>
                            </a:rPr>
                            <m:t>/</m:t>
                          </m:r>
                          <m:r>
                            <a:rPr lang="en-US" sz="2400" b="1" i="1" spc="100">
                              <a:effectLst/>
                              <a:latin typeface="Cambria Math" panose="02040503050406030204" pitchFamily="18" charset="0"/>
                              <a:ea typeface="Calibri" panose="020F0502020204030204" pitchFamily="34" charset="0"/>
                              <a:cs typeface="Arial" panose="020B0604020202020204" pitchFamily="34" charset="0"/>
                            </a:rPr>
                            <m:t>𝟏</m:t>
                          </m:r>
                          <m:r>
                            <a:rPr lang="en-US" sz="2400" b="1" i="1" spc="100">
                              <a:effectLst/>
                              <a:latin typeface="Cambria Math" panose="02040503050406030204" pitchFamily="18" charset="0"/>
                              <a:ea typeface="Calibri" panose="020F0502020204030204" pitchFamily="34" charset="0"/>
                              <a:cs typeface="Arial" panose="020B0604020202020204" pitchFamily="34" charset="0"/>
                            </a:rPr>
                            <m:t>,</m:t>
                          </m:r>
                          <m:r>
                            <a:rPr lang="en-US" sz="2400" b="1" i="1" spc="100">
                              <a:effectLst/>
                              <a:latin typeface="Cambria Math" panose="02040503050406030204" pitchFamily="18" charset="0"/>
                              <a:ea typeface="Calibri" panose="020F0502020204030204" pitchFamily="34" charset="0"/>
                              <a:cs typeface="Arial" panose="020B0604020202020204" pitchFamily="34" charset="0"/>
                            </a:rPr>
                            <m:t>𝟐𝟎</m:t>
                          </m:r>
                        </m:e>
                      </m:d>
                      <m:r>
                        <a:rPr lang="en-US" sz="2400" b="1" i="1" spc="100">
                          <a:effectLst/>
                          <a:latin typeface="Cambria Math" panose="02040503050406030204" pitchFamily="18" charset="0"/>
                          <a:ea typeface="Calibri" panose="020F0502020204030204" pitchFamily="34" charset="0"/>
                          <a:cs typeface="Arial" panose="020B0604020202020204" pitchFamily="34" charset="0"/>
                        </a:rPr>
                        <m:t>−</m:t>
                      </m:r>
                      <m:r>
                        <a:rPr lang="en-US" sz="2400" b="1" i="1" spc="100">
                          <a:effectLst/>
                          <a:latin typeface="Cambria Math" panose="02040503050406030204" pitchFamily="18" charset="0"/>
                          <a:ea typeface="Calibri" panose="020F0502020204030204" pitchFamily="34" charset="0"/>
                          <a:cs typeface="Arial" panose="020B0604020202020204" pitchFamily="34" charset="0"/>
                        </a:rPr>
                        <m:t>𝟏</m:t>
                      </m:r>
                      <m:r>
                        <a:rPr lang="en-US" sz="2400" b="1" i="1" spc="100">
                          <a:effectLst/>
                          <a:latin typeface="Cambria Math" panose="02040503050406030204" pitchFamily="18" charset="0"/>
                          <a:ea typeface="Calibri" panose="020F0502020204030204" pitchFamily="34" charset="0"/>
                          <a:cs typeface="Arial" panose="020B0604020202020204" pitchFamily="34" charset="0"/>
                        </a:rPr>
                        <m:t>=−</m:t>
                      </m:r>
                      <m:r>
                        <a:rPr lang="en-US" sz="2400" b="1" i="1" spc="100">
                          <a:effectLst/>
                          <a:latin typeface="Cambria Math" panose="02040503050406030204" pitchFamily="18" charset="0"/>
                          <a:ea typeface="Calibri" panose="020F0502020204030204" pitchFamily="34" charset="0"/>
                          <a:cs typeface="Arial" panose="020B0604020202020204" pitchFamily="34" charset="0"/>
                        </a:rPr>
                        <m:t>𝟎</m:t>
                      </m:r>
                      <m:r>
                        <a:rPr lang="en-US" sz="2400" b="1" i="1" spc="100">
                          <a:effectLst/>
                          <a:latin typeface="Cambria Math" panose="02040503050406030204" pitchFamily="18" charset="0"/>
                          <a:ea typeface="Calibri" panose="020F0502020204030204" pitchFamily="34" charset="0"/>
                          <a:cs typeface="Arial" panose="020B0604020202020204" pitchFamily="34" charset="0"/>
                        </a:rPr>
                        <m:t>,</m:t>
                      </m:r>
                      <m:r>
                        <a:rPr lang="en-US" sz="2400" b="1" i="1" spc="100">
                          <a:effectLst/>
                          <a:latin typeface="Cambria Math" panose="02040503050406030204" pitchFamily="18" charset="0"/>
                          <a:ea typeface="Calibri" panose="020F0502020204030204" pitchFamily="34" charset="0"/>
                          <a:cs typeface="Arial" panose="020B0604020202020204" pitchFamily="34" charset="0"/>
                        </a:rPr>
                        <m:t>𝟎𝟖𝟑𝟑</m:t>
                      </m:r>
                      <m:r>
                        <a:rPr lang="en-US" sz="2400" b="1" i="1" spc="100">
                          <a:effectLst/>
                          <a:latin typeface="Cambria Math" panose="02040503050406030204" pitchFamily="18" charset="0"/>
                          <a:ea typeface="Calibri" panose="020F0502020204030204" pitchFamily="34" charset="0"/>
                          <a:cs typeface="Arial" panose="020B0604020202020204" pitchFamily="34" charset="0"/>
                        </a:rPr>
                        <m:t> </m:t>
                      </m:r>
                      <m:r>
                        <a:rPr lang="el-GR" sz="2400" b="1" i="1" spc="100" smtClean="0">
                          <a:effectLst/>
                          <a:latin typeface="Cambria Math" panose="02040503050406030204" pitchFamily="18" charset="0"/>
                          <a:ea typeface="Calibri" panose="020F0502020204030204" pitchFamily="34" charset="0"/>
                          <a:cs typeface="Arial" panose="020B0604020202020204" pitchFamily="34" charset="0"/>
                        </a:rPr>
                        <m:t>𝜼</m:t>
                      </m:r>
                      <m:r>
                        <a:rPr lang="en-US" sz="2400" b="1" i="1" spc="100">
                          <a:effectLst/>
                          <a:latin typeface="Cambria Math" panose="02040503050406030204" pitchFamily="18" charset="0"/>
                          <a:ea typeface="Calibri" panose="020F0502020204030204" pitchFamily="34" charset="0"/>
                          <a:cs typeface="Arial" panose="020B0604020202020204" pitchFamily="34" charset="0"/>
                        </a:rPr>
                        <m:t> </m:t>
                      </m:r>
                      <m:r>
                        <a:rPr lang="en-US" sz="2400" b="1" i="1" spc="100" smtClean="0">
                          <a:effectLst/>
                          <a:latin typeface="Cambria Math" panose="02040503050406030204" pitchFamily="18" charset="0"/>
                          <a:ea typeface="Calibri" panose="020F0502020204030204" pitchFamily="34" charset="0"/>
                          <a:cs typeface="Arial" panose="020B0604020202020204" pitchFamily="34" charset="0"/>
                        </a:rPr>
                        <m:t>−</m:t>
                      </m:r>
                      <m:r>
                        <a:rPr lang="en-US" sz="2400" b="1" i="1" spc="100">
                          <a:effectLst/>
                          <a:latin typeface="Cambria Math" panose="02040503050406030204" pitchFamily="18" charset="0"/>
                          <a:ea typeface="Calibri" panose="020F0502020204030204" pitchFamily="34" charset="0"/>
                          <a:cs typeface="Arial" panose="020B0604020202020204" pitchFamily="34" charset="0"/>
                        </a:rPr>
                        <m:t>𝟖</m:t>
                      </m:r>
                      <m:r>
                        <a:rPr lang="en-US" sz="2400" b="1" i="1" spc="100">
                          <a:effectLst/>
                          <a:latin typeface="Cambria Math" panose="02040503050406030204" pitchFamily="18" charset="0"/>
                          <a:ea typeface="Calibri" panose="020F0502020204030204" pitchFamily="34" charset="0"/>
                          <a:cs typeface="Arial" panose="020B0604020202020204" pitchFamily="34" charset="0"/>
                        </a:rPr>
                        <m:t>,</m:t>
                      </m:r>
                      <m:r>
                        <a:rPr lang="en-US" sz="2400" b="1" i="1" spc="100">
                          <a:effectLst/>
                          <a:latin typeface="Cambria Math" panose="02040503050406030204" pitchFamily="18" charset="0"/>
                          <a:ea typeface="Calibri" panose="020F0502020204030204" pitchFamily="34" charset="0"/>
                          <a:cs typeface="Arial" panose="020B0604020202020204" pitchFamily="34" charset="0"/>
                        </a:rPr>
                        <m:t>𝟑𝟑</m:t>
                      </m:r>
                      <m:r>
                        <a:rPr lang="en-US" sz="2400" b="1" i="1" spc="100">
                          <a:effectLst/>
                          <a:latin typeface="Cambria Math" panose="02040503050406030204" pitchFamily="18" charset="0"/>
                          <a:ea typeface="Calibri" panose="020F0502020204030204" pitchFamily="34" charset="0"/>
                          <a:cs typeface="Arial" panose="020B0604020202020204" pitchFamily="34" charset="0"/>
                        </a:rPr>
                        <m:t>%</m:t>
                      </m:r>
                    </m:oMath>
                  </m:oMathPara>
                </a14:m>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και για να γίνει αντιληπτό γιατί τα πράγματα είναι έτσι, ας λάβουμε υπόψη τα εξής: Αν </a:t>
                </a:r>
                <a:r>
                  <a:rPr lang="el-GR" sz="2000" spc="100" dirty="0" err="1">
                    <a:effectLst/>
                    <a:latin typeface="Arial" panose="020B0604020202020204" pitchFamily="34" charset="0"/>
                    <a:ea typeface="Calibri" panose="020F0502020204030204" pitchFamily="34" charset="0"/>
                    <a:cs typeface="Times New Roman" panose="02020603050405020304" pitchFamily="18" charset="0"/>
                  </a:rPr>
                  <a:t>παραστήσουμε</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τον ετήσιο ρυθμό πληθωρισμού με τα σύμβολα </a:t>
                </a:r>
                <a:r>
                  <a:rPr lang="en-US" sz="2000" spc="100" dirty="0">
                    <a:effectLst/>
                    <a:latin typeface="Arial" panose="020B0604020202020204" pitchFamily="34" charset="0"/>
                    <a:ea typeface="Calibri" panose="020F0502020204030204" pitchFamily="34" charset="0"/>
                    <a:cs typeface="Times New Roman" panose="02020603050405020304" pitchFamily="18" charset="0"/>
                  </a:rPr>
                  <a:t>IR</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a:t>
                </a:r>
                <a:r>
                  <a:rPr lang="en-US" sz="2000" spc="100" dirty="0">
                    <a:effectLst/>
                    <a:latin typeface="Arial" panose="020B0604020202020204" pitchFamily="34" charset="0"/>
                    <a:ea typeface="Calibri" panose="020F0502020204030204" pitchFamily="34" charset="0"/>
                    <a:cs typeface="Times New Roman" panose="02020603050405020304" pitchFamily="18" charset="0"/>
                  </a:rPr>
                  <a:t>Inflation Rate</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και το ονομαστικό επιτόκιο με τα σύμβολα </a:t>
                </a:r>
                <a:r>
                  <a:rPr lang="en-US" sz="2000" spc="100" dirty="0">
                    <a:effectLst/>
                    <a:latin typeface="Arial" panose="020B0604020202020204" pitchFamily="34" charset="0"/>
                    <a:ea typeface="Calibri" panose="020F0502020204030204" pitchFamily="34" charset="0"/>
                    <a:cs typeface="Times New Roman" panose="02020603050405020304" pitchFamily="18" charset="0"/>
                  </a:rPr>
                  <a:t>NR</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a:t>
                </a:r>
                <a:r>
                  <a:rPr lang="en-US" sz="2000" spc="100" dirty="0">
                    <a:effectLst/>
                    <a:latin typeface="Arial" panose="020B0604020202020204" pitchFamily="34" charset="0"/>
                    <a:ea typeface="Calibri" panose="020F0502020204030204" pitchFamily="34" charset="0"/>
                    <a:cs typeface="Times New Roman" panose="02020603050405020304" pitchFamily="18" charset="0"/>
                  </a:rPr>
                  <a:t>Nominal Rate</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τότε η διαφορά τους στην περίπτωσή μας είναι:</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buNone/>
                </a:pPr>
                <a14:m>
                  <m:oMathPara xmlns:m="http://schemas.openxmlformats.org/officeDocument/2006/math">
                    <m:oMathParaPr>
                      <m:jc m:val="centerGroup"/>
                    </m:oMathParaPr>
                    <m:oMath xmlns:m="http://schemas.openxmlformats.org/officeDocument/2006/math">
                      <m:r>
                        <a:rPr lang="en-US" sz="2400" b="1" i="1" spc="100">
                          <a:effectLst/>
                          <a:latin typeface="Cambria Math" panose="02040503050406030204" pitchFamily="18" charset="0"/>
                          <a:ea typeface="Calibri" panose="020F0502020204030204" pitchFamily="34" charset="0"/>
                          <a:cs typeface="Arial" panose="020B0604020202020204" pitchFamily="34" charset="0"/>
                        </a:rPr>
                        <m:t>𝑵𝑹</m:t>
                      </m:r>
                      <m:r>
                        <a:rPr lang="en-US" sz="2400" b="1" i="1" spc="100">
                          <a:effectLst/>
                          <a:latin typeface="Cambria Math" panose="02040503050406030204" pitchFamily="18" charset="0"/>
                          <a:ea typeface="Calibri" panose="020F0502020204030204" pitchFamily="34" charset="0"/>
                          <a:cs typeface="Arial" panose="020B0604020202020204" pitchFamily="34" charset="0"/>
                        </a:rPr>
                        <m:t>−</m:t>
                      </m:r>
                      <m:r>
                        <a:rPr lang="en-US" sz="2400" b="1" i="1" spc="100">
                          <a:effectLst/>
                          <a:latin typeface="Cambria Math" panose="02040503050406030204" pitchFamily="18" charset="0"/>
                          <a:ea typeface="Calibri" panose="020F0502020204030204" pitchFamily="34" charset="0"/>
                          <a:cs typeface="Arial" panose="020B0604020202020204" pitchFamily="34" charset="0"/>
                        </a:rPr>
                        <m:t>𝑰𝑹</m:t>
                      </m:r>
                      <m:r>
                        <a:rPr lang="en-US" sz="2400" b="1" i="1" spc="100">
                          <a:effectLst/>
                          <a:latin typeface="Cambria Math" panose="02040503050406030204" pitchFamily="18" charset="0"/>
                          <a:ea typeface="Calibri" panose="020F0502020204030204" pitchFamily="34" charset="0"/>
                          <a:cs typeface="Arial" panose="020B0604020202020204" pitchFamily="34" charset="0"/>
                        </a:rPr>
                        <m:t> </m:t>
                      </m:r>
                      <m:r>
                        <a:rPr lang="el-GR" sz="2400" b="1" i="1" spc="100" smtClean="0">
                          <a:effectLst/>
                          <a:latin typeface="Cambria Math" panose="02040503050406030204" pitchFamily="18" charset="0"/>
                          <a:ea typeface="Calibri" panose="020F0502020204030204" pitchFamily="34" charset="0"/>
                          <a:cs typeface="Arial" panose="020B0604020202020204" pitchFamily="34" charset="0"/>
                        </a:rPr>
                        <m:t>𝜼</m:t>
                      </m:r>
                      <m:r>
                        <a:rPr lang="el-GR" sz="2400" b="1" i="1" spc="100">
                          <a:effectLst/>
                          <a:latin typeface="Cambria Math" panose="02040503050406030204" pitchFamily="18" charset="0"/>
                          <a:ea typeface="Calibri" panose="020F0502020204030204" pitchFamily="34" charset="0"/>
                          <a:cs typeface="Arial" panose="020B0604020202020204" pitchFamily="34" charset="0"/>
                        </a:rPr>
                        <m:t> </m:t>
                      </m:r>
                      <m:r>
                        <a:rPr lang="en-US" sz="2400" b="1" i="1" spc="100">
                          <a:effectLst/>
                          <a:latin typeface="Cambria Math" panose="02040503050406030204" pitchFamily="18" charset="0"/>
                          <a:ea typeface="Calibri" panose="020F0502020204030204" pitchFamily="34" charset="0"/>
                          <a:cs typeface="Arial" panose="020B0604020202020204" pitchFamily="34" charset="0"/>
                        </a:rPr>
                        <m:t>𝟎</m:t>
                      </m:r>
                      <m:r>
                        <a:rPr lang="en-US" sz="2400" b="1" i="1" spc="100">
                          <a:effectLst/>
                          <a:latin typeface="Cambria Math" panose="02040503050406030204" pitchFamily="18" charset="0"/>
                          <a:ea typeface="Calibri" panose="020F0502020204030204" pitchFamily="34" charset="0"/>
                          <a:cs typeface="Arial" panose="020B0604020202020204" pitchFamily="34" charset="0"/>
                        </a:rPr>
                        <m:t>,</m:t>
                      </m:r>
                      <m:r>
                        <a:rPr lang="en-US" sz="2400" b="1" i="1" spc="100">
                          <a:effectLst/>
                          <a:latin typeface="Cambria Math" panose="02040503050406030204" pitchFamily="18" charset="0"/>
                          <a:ea typeface="Calibri" panose="020F0502020204030204" pitchFamily="34" charset="0"/>
                          <a:cs typeface="Arial" panose="020B0604020202020204" pitchFamily="34" charset="0"/>
                        </a:rPr>
                        <m:t>𝟏</m:t>
                      </m:r>
                      <m:r>
                        <a:rPr lang="en-US" sz="2400" b="1" i="1" spc="100">
                          <a:effectLst/>
                          <a:latin typeface="Cambria Math" panose="02040503050406030204" pitchFamily="18" charset="0"/>
                          <a:ea typeface="Calibri" panose="020F0502020204030204" pitchFamily="34" charset="0"/>
                          <a:cs typeface="Arial" panose="020B0604020202020204" pitchFamily="34" charset="0"/>
                        </a:rPr>
                        <m:t>−</m:t>
                      </m:r>
                      <m:r>
                        <a:rPr lang="en-US" sz="2400" b="1" i="1" spc="100">
                          <a:effectLst/>
                          <a:latin typeface="Cambria Math" panose="02040503050406030204" pitchFamily="18" charset="0"/>
                          <a:ea typeface="Calibri" panose="020F0502020204030204" pitchFamily="34" charset="0"/>
                          <a:cs typeface="Arial" panose="020B0604020202020204" pitchFamily="34" charset="0"/>
                        </a:rPr>
                        <m:t>𝟎</m:t>
                      </m:r>
                      <m:r>
                        <a:rPr lang="en-US" sz="2400" b="1" i="1" spc="100">
                          <a:effectLst/>
                          <a:latin typeface="Cambria Math" panose="02040503050406030204" pitchFamily="18" charset="0"/>
                          <a:ea typeface="Calibri" panose="020F0502020204030204" pitchFamily="34" charset="0"/>
                          <a:cs typeface="Arial" panose="020B0604020202020204" pitchFamily="34" charset="0"/>
                        </a:rPr>
                        <m:t>,</m:t>
                      </m:r>
                      <m:r>
                        <a:rPr lang="en-US" sz="2400" b="1" i="1" spc="100">
                          <a:effectLst/>
                          <a:latin typeface="Cambria Math" panose="02040503050406030204" pitchFamily="18" charset="0"/>
                          <a:ea typeface="Calibri" panose="020F0502020204030204" pitchFamily="34" charset="0"/>
                          <a:cs typeface="Arial" panose="020B0604020202020204" pitchFamily="34" charset="0"/>
                        </a:rPr>
                        <m:t>𝟐</m:t>
                      </m:r>
                      <m:r>
                        <a:rPr lang="en-US" sz="2400" b="1" i="1" spc="100">
                          <a:effectLst/>
                          <a:latin typeface="Cambria Math" panose="02040503050406030204" pitchFamily="18" charset="0"/>
                          <a:ea typeface="Calibri" panose="020F0502020204030204" pitchFamily="34" charset="0"/>
                          <a:cs typeface="Arial" panose="020B0604020202020204" pitchFamily="34" charset="0"/>
                        </a:rPr>
                        <m:t>= −</m:t>
                      </m:r>
                      <m:r>
                        <a:rPr lang="en-US" sz="2400" b="1" i="1" spc="100">
                          <a:effectLst/>
                          <a:latin typeface="Cambria Math" panose="02040503050406030204" pitchFamily="18" charset="0"/>
                          <a:ea typeface="Calibri" panose="020F0502020204030204" pitchFamily="34" charset="0"/>
                          <a:cs typeface="Arial" panose="020B0604020202020204" pitchFamily="34" charset="0"/>
                        </a:rPr>
                        <m:t>𝟎</m:t>
                      </m:r>
                      <m:r>
                        <a:rPr lang="el-GR" sz="2400" b="1" i="1" spc="100" smtClean="0">
                          <a:effectLst/>
                          <a:latin typeface="Cambria Math" panose="02040503050406030204" pitchFamily="18" charset="0"/>
                          <a:ea typeface="Calibri" panose="020F0502020204030204" pitchFamily="34" charset="0"/>
                          <a:cs typeface="Arial" panose="020B0604020202020204" pitchFamily="34" charset="0"/>
                        </a:rPr>
                        <m:t>,</m:t>
                      </m:r>
                      <m:r>
                        <a:rPr lang="en-US" sz="2400" b="1" i="1" spc="100">
                          <a:effectLst/>
                          <a:latin typeface="Cambria Math" panose="02040503050406030204" pitchFamily="18" charset="0"/>
                          <a:ea typeface="Calibri" panose="020F0502020204030204" pitchFamily="34" charset="0"/>
                          <a:cs typeface="Arial" panose="020B0604020202020204" pitchFamily="34" charset="0"/>
                        </a:rPr>
                        <m:t>𝟏</m:t>
                      </m:r>
                    </m:oMath>
                  </m:oMathPara>
                </a14:m>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indent="0" algn="just">
                  <a:lnSpc>
                    <a:spcPct val="150000"/>
                  </a:lnSpc>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Εδώ σημειώνουμε ότι και τα δύο (</a:t>
                </a:r>
                <a:r>
                  <a:rPr lang="en-US" sz="2000" spc="100" dirty="0">
                    <a:effectLst/>
                    <a:latin typeface="Arial" panose="020B0604020202020204" pitchFamily="34" charset="0"/>
                    <a:ea typeface="Calibri" panose="020F0502020204030204" pitchFamily="34" charset="0"/>
                    <a:cs typeface="Times New Roman" panose="02020603050405020304" pitchFamily="18" charset="0"/>
                  </a:rPr>
                  <a:t>NR </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και </a:t>
                </a:r>
                <a:r>
                  <a:rPr lang="en-US" sz="2000" spc="100" dirty="0">
                    <a:effectLst/>
                    <a:latin typeface="Arial" panose="020B0604020202020204" pitchFamily="34" charset="0"/>
                    <a:ea typeface="Calibri" panose="020F0502020204030204" pitchFamily="34" charset="0"/>
                    <a:cs typeface="Times New Roman" panose="02020603050405020304" pitchFamily="18" charset="0"/>
                  </a:rPr>
                  <a:t>IR</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αναφέρονται σε ετήσια βάση. Έτσι για να </a:t>
                </a:r>
                <a:r>
                  <a:rPr lang="el-GR" sz="2000" spc="100" dirty="0" err="1">
                    <a:effectLst/>
                    <a:latin typeface="Arial" panose="020B0604020202020204" pitchFamily="34" charset="0"/>
                    <a:ea typeface="Calibri" panose="020F0502020204030204" pitchFamily="34" charset="0"/>
                    <a:cs typeface="Times New Roman" panose="02020603050405020304" pitchFamily="18" charset="0"/>
                  </a:rPr>
                  <a:t>αποπληθωρίσουμε</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τη διαφορά αυτή (ή με άλλα λόγια να την υποτιμήσουμε κατά 20% διαιρούμε με το συντελεστή:</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buNone/>
                </a:pPr>
                <a14:m>
                  <m:oMathPara xmlns:m="http://schemas.openxmlformats.org/officeDocument/2006/math">
                    <m:oMathParaPr>
                      <m:jc m:val="centerGroup"/>
                    </m:oMathParaPr>
                    <m:oMath xmlns:m="http://schemas.openxmlformats.org/officeDocument/2006/math">
                      <m:r>
                        <a:rPr lang="en-US" sz="2400" b="1" i="1" spc="100">
                          <a:effectLst/>
                          <a:latin typeface="Cambria Math" panose="02040503050406030204" pitchFamily="18" charset="0"/>
                          <a:ea typeface="Calibri" panose="020F0502020204030204" pitchFamily="34" charset="0"/>
                          <a:cs typeface="Arial" panose="020B0604020202020204" pitchFamily="34" charset="0"/>
                        </a:rPr>
                        <m:t>𝟏</m:t>
                      </m:r>
                      <m:r>
                        <a:rPr lang="en-US" sz="2400" b="1" i="1" spc="100">
                          <a:effectLst/>
                          <a:latin typeface="Cambria Math" panose="02040503050406030204" pitchFamily="18" charset="0"/>
                          <a:ea typeface="Calibri" panose="020F0502020204030204" pitchFamily="34" charset="0"/>
                          <a:cs typeface="Arial" panose="020B0604020202020204" pitchFamily="34" charset="0"/>
                        </a:rPr>
                        <m:t>+</m:t>
                      </m:r>
                      <m:r>
                        <a:rPr lang="en-US" sz="2400" b="1" i="1" spc="100">
                          <a:effectLst/>
                          <a:latin typeface="Cambria Math" panose="02040503050406030204" pitchFamily="18" charset="0"/>
                          <a:ea typeface="Calibri" panose="020F0502020204030204" pitchFamily="34" charset="0"/>
                          <a:cs typeface="Arial" panose="020B0604020202020204" pitchFamily="34" charset="0"/>
                        </a:rPr>
                        <m:t>𝑰𝑹</m:t>
                      </m:r>
                      <m:r>
                        <a:rPr lang="en-US" sz="2400" b="1" i="1" spc="100">
                          <a:effectLst/>
                          <a:latin typeface="Cambria Math" panose="02040503050406030204" pitchFamily="18" charset="0"/>
                          <a:ea typeface="Calibri" panose="020F0502020204030204" pitchFamily="34" charset="0"/>
                          <a:cs typeface="Arial" panose="020B0604020202020204" pitchFamily="34" charset="0"/>
                        </a:rPr>
                        <m:t> </m:t>
                      </m:r>
                      <m:r>
                        <a:rPr lang="el-GR" sz="2400" b="1" i="1" spc="100" smtClean="0">
                          <a:effectLst/>
                          <a:latin typeface="Cambria Math" panose="02040503050406030204" pitchFamily="18" charset="0"/>
                          <a:ea typeface="Calibri" panose="020F0502020204030204" pitchFamily="34" charset="0"/>
                          <a:cs typeface="Arial" panose="020B0604020202020204" pitchFamily="34" charset="0"/>
                        </a:rPr>
                        <m:t>𝜼</m:t>
                      </m:r>
                      <m:r>
                        <a:rPr lang="el-GR" sz="2400" b="1" i="1" spc="100">
                          <a:effectLst/>
                          <a:latin typeface="Cambria Math" panose="02040503050406030204" pitchFamily="18" charset="0"/>
                          <a:ea typeface="Calibri" panose="020F0502020204030204" pitchFamily="34" charset="0"/>
                          <a:cs typeface="Arial" panose="020B0604020202020204" pitchFamily="34" charset="0"/>
                        </a:rPr>
                        <m:t> </m:t>
                      </m:r>
                      <m:r>
                        <a:rPr lang="el-GR" sz="2400" b="1" i="1" spc="100">
                          <a:effectLst/>
                          <a:latin typeface="Cambria Math" panose="02040503050406030204" pitchFamily="18" charset="0"/>
                          <a:ea typeface="Calibri" panose="020F0502020204030204" pitchFamily="34" charset="0"/>
                          <a:cs typeface="Arial" panose="020B0604020202020204" pitchFamily="34" charset="0"/>
                        </a:rPr>
                        <m:t>𝟏</m:t>
                      </m:r>
                      <m:r>
                        <a:rPr lang="el-GR" sz="2400" b="1" i="1" spc="100">
                          <a:effectLst/>
                          <a:latin typeface="Cambria Math" panose="02040503050406030204" pitchFamily="18" charset="0"/>
                          <a:ea typeface="Calibri" panose="020F0502020204030204" pitchFamily="34" charset="0"/>
                          <a:cs typeface="Arial" panose="020B0604020202020204" pitchFamily="34" charset="0"/>
                        </a:rPr>
                        <m:t>+</m:t>
                      </m:r>
                      <m:r>
                        <a:rPr lang="el-GR" sz="2400" b="1" i="1" spc="100">
                          <a:effectLst/>
                          <a:latin typeface="Cambria Math" panose="02040503050406030204" pitchFamily="18" charset="0"/>
                          <a:ea typeface="Calibri" panose="020F0502020204030204" pitchFamily="34" charset="0"/>
                          <a:cs typeface="Arial" panose="020B0604020202020204" pitchFamily="34" charset="0"/>
                        </a:rPr>
                        <m:t>𝟎</m:t>
                      </m:r>
                      <m:r>
                        <a:rPr lang="el-GR" sz="2400" b="1" i="1" spc="100">
                          <a:effectLst/>
                          <a:latin typeface="Cambria Math" panose="02040503050406030204" pitchFamily="18" charset="0"/>
                          <a:ea typeface="Calibri" panose="020F0502020204030204" pitchFamily="34" charset="0"/>
                          <a:cs typeface="Arial" panose="020B0604020202020204" pitchFamily="34" charset="0"/>
                        </a:rPr>
                        <m:t>,</m:t>
                      </m:r>
                      <m:r>
                        <a:rPr lang="el-GR" sz="2400" b="1" i="1" spc="100">
                          <a:effectLst/>
                          <a:latin typeface="Cambria Math" panose="02040503050406030204" pitchFamily="18" charset="0"/>
                          <a:ea typeface="Calibri" panose="020F0502020204030204" pitchFamily="34" charset="0"/>
                          <a:cs typeface="Arial" panose="020B0604020202020204" pitchFamily="34" charset="0"/>
                        </a:rPr>
                        <m:t>𝟐</m:t>
                      </m:r>
                    </m:oMath>
                  </m:oMathPara>
                </a14:m>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και έχουμε το </a:t>
                </a:r>
                <a:r>
                  <a:rPr lang="el-GR" sz="2000" spc="100" dirty="0" err="1">
                    <a:effectLst/>
                    <a:latin typeface="Arial" panose="020B0604020202020204" pitchFamily="34" charset="0"/>
                    <a:ea typeface="Calibri" panose="020F0502020204030204" pitchFamily="34" charset="0"/>
                    <a:cs typeface="Times New Roman" panose="02020603050405020304" pitchFamily="18" charset="0"/>
                  </a:rPr>
                  <a:t>αποπληθωρισμένο</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επιτόκιο </a:t>
                </a:r>
                <a:r>
                  <a:rPr lang="en-US" sz="2000" spc="100" dirty="0">
                    <a:effectLst/>
                    <a:latin typeface="Arial" panose="020B0604020202020204" pitchFamily="34" charset="0"/>
                    <a:ea typeface="Calibri" panose="020F0502020204030204" pitchFamily="34" charset="0"/>
                    <a:cs typeface="Times New Roman" panose="02020603050405020304" pitchFamily="18" charset="0"/>
                  </a:rPr>
                  <a:t>DR</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a:t>
                </a:r>
                <a:r>
                  <a:rPr lang="en-US" sz="2000" spc="100" dirty="0">
                    <a:effectLst/>
                    <a:latin typeface="Arial" panose="020B0604020202020204" pitchFamily="34" charset="0"/>
                    <a:ea typeface="Calibri" panose="020F0502020204030204" pitchFamily="34" charset="0"/>
                    <a:cs typeface="Times New Roman" panose="02020603050405020304" pitchFamily="18" charset="0"/>
                  </a:rPr>
                  <a:t>Deflated Rate</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buNone/>
                </a:pPr>
                <a14:m>
                  <m:oMathPara xmlns:m="http://schemas.openxmlformats.org/officeDocument/2006/math">
                    <m:oMathParaPr>
                      <m:jc m:val="centerGroup"/>
                    </m:oMathParaPr>
                    <m:oMath xmlns:m="http://schemas.openxmlformats.org/officeDocument/2006/math">
                      <m:r>
                        <a:rPr lang="en-US" sz="2400" b="1" i="1" spc="100">
                          <a:effectLst/>
                          <a:latin typeface="Cambria Math" panose="02040503050406030204" pitchFamily="18" charset="0"/>
                          <a:ea typeface="Calibri" panose="020F0502020204030204" pitchFamily="34" charset="0"/>
                          <a:cs typeface="Arial" panose="020B0604020202020204" pitchFamily="34" charset="0"/>
                        </a:rPr>
                        <m:t>𝑫𝑹</m:t>
                      </m:r>
                      <m:r>
                        <a:rPr lang="en-US" sz="2400" b="1" i="1" spc="100">
                          <a:effectLst/>
                          <a:latin typeface="Cambria Math" panose="02040503050406030204" pitchFamily="18" charset="0"/>
                          <a:ea typeface="Calibri" panose="020F0502020204030204" pitchFamily="34" charset="0"/>
                          <a:cs typeface="Arial" panose="020B0604020202020204" pitchFamily="34" charset="0"/>
                        </a:rPr>
                        <m:t>=</m:t>
                      </m:r>
                      <m:f>
                        <m:fPr>
                          <m:ctrlPr>
                            <a:rPr lang="en-US" sz="2400" b="1" i="1" spc="100">
                              <a:effectLst/>
                              <a:latin typeface="Cambria Math" panose="02040503050406030204" pitchFamily="18" charset="0"/>
                              <a:ea typeface="Calibri" panose="020F0502020204030204" pitchFamily="34" charset="0"/>
                              <a:cs typeface="Arial" panose="020B0604020202020204" pitchFamily="34" charset="0"/>
                            </a:rPr>
                          </m:ctrlPr>
                        </m:fPr>
                        <m:num>
                          <m:r>
                            <a:rPr lang="en-US" sz="2400" b="1" i="1" spc="100">
                              <a:effectLst/>
                              <a:latin typeface="Cambria Math" panose="02040503050406030204" pitchFamily="18" charset="0"/>
                              <a:ea typeface="Calibri" panose="020F0502020204030204" pitchFamily="34" charset="0"/>
                              <a:cs typeface="Arial" panose="020B0604020202020204" pitchFamily="34" charset="0"/>
                            </a:rPr>
                            <m:t>𝑵𝑹</m:t>
                          </m:r>
                          <m:r>
                            <a:rPr lang="en-US" sz="2400" b="1" i="1" spc="100">
                              <a:effectLst/>
                              <a:latin typeface="Cambria Math" panose="02040503050406030204" pitchFamily="18" charset="0"/>
                              <a:ea typeface="Calibri" panose="020F0502020204030204" pitchFamily="34" charset="0"/>
                              <a:cs typeface="Arial" panose="020B0604020202020204" pitchFamily="34" charset="0"/>
                            </a:rPr>
                            <m:t>−</m:t>
                          </m:r>
                          <m:r>
                            <a:rPr lang="en-US" sz="2400" b="1" i="1" spc="100">
                              <a:effectLst/>
                              <a:latin typeface="Cambria Math" panose="02040503050406030204" pitchFamily="18" charset="0"/>
                              <a:ea typeface="Calibri" panose="020F0502020204030204" pitchFamily="34" charset="0"/>
                              <a:cs typeface="Arial" panose="020B0604020202020204" pitchFamily="34" charset="0"/>
                            </a:rPr>
                            <m:t>𝑰𝑹</m:t>
                          </m:r>
                        </m:num>
                        <m:den>
                          <m:r>
                            <a:rPr lang="en-US" sz="2400" b="1" i="1" spc="100">
                              <a:effectLst/>
                              <a:latin typeface="Cambria Math" panose="02040503050406030204" pitchFamily="18" charset="0"/>
                              <a:ea typeface="Calibri" panose="020F0502020204030204" pitchFamily="34" charset="0"/>
                              <a:cs typeface="Arial" panose="020B0604020202020204" pitchFamily="34" charset="0"/>
                            </a:rPr>
                            <m:t>𝟏</m:t>
                          </m:r>
                          <m:r>
                            <a:rPr lang="en-US" sz="2400" b="1" i="1" spc="100">
                              <a:effectLst/>
                              <a:latin typeface="Cambria Math" panose="02040503050406030204" pitchFamily="18" charset="0"/>
                              <a:ea typeface="Calibri" panose="020F0502020204030204" pitchFamily="34" charset="0"/>
                              <a:cs typeface="Arial" panose="020B0604020202020204" pitchFamily="34" charset="0"/>
                            </a:rPr>
                            <m:t>+</m:t>
                          </m:r>
                          <m:r>
                            <a:rPr lang="en-US" sz="2400" b="1" i="1" spc="100">
                              <a:effectLst/>
                              <a:latin typeface="Cambria Math" panose="02040503050406030204" pitchFamily="18" charset="0"/>
                              <a:ea typeface="Calibri" panose="020F0502020204030204" pitchFamily="34" charset="0"/>
                              <a:cs typeface="Arial" panose="020B0604020202020204" pitchFamily="34" charset="0"/>
                            </a:rPr>
                            <m:t>𝑰𝑹</m:t>
                          </m:r>
                        </m:den>
                      </m:f>
                      <m:r>
                        <a:rPr lang="el-GR" sz="2400" b="1" i="1" spc="100" smtClean="0">
                          <a:effectLst/>
                          <a:latin typeface="Cambria Math" panose="02040503050406030204" pitchFamily="18" charset="0"/>
                          <a:ea typeface="Calibri" panose="020F0502020204030204" pitchFamily="34" charset="0"/>
                          <a:cs typeface="Arial" panose="020B0604020202020204" pitchFamily="34" charset="0"/>
                        </a:rPr>
                        <m:t>𝜼</m:t>
                      </m:r>
                      <m:f>
                        <m:fPr>
                          <m:ctrlPr>
                            <a:rPr lang="en-US" sz="2400" b="1" i="1" spc="100">
                              <a:effectLst/>
                              <a:latin typeface="Cambria Math" panose="02040503050406030204" pitchFamily="18" charset="0"/>
                              <a:ea typeface="Calibri" panose="020F0502020204030204" pitchFamily="34" charset="0"/>
                              <a:cs typeface="Arial" panose="020B0604020202020204" pitchFamily="34" charset="0"/>
                            </a:rPr>
                          </m:ctrlPr>
                        </m:fPr>
                        <m:num>
                          <m:r>
                            <a:rPr lang="en-US" sz="2400" b="1" i="1" spc="100">
                              <a:effectLst/>
                              <a:latin typeface="Cambria Math" panose="02040503050406030204" pitchFamily="18" charset="0"/>
                              <a:ea typeface="Calibri" panose="020F0502020204030204" pitchFamily="34" charset="0"/>
                              <a:cs typeface="Arial" panose="020B0604020202020204" pitchFamily="34" charset="0"/>
                            </a:rPr>
                            <m:t>𝟎</m:t>
                          </m:r>
                          <m:r>
                            <a:rPr lang="en-US" sz="2400" b="1" i="1" spc="100">
                              <a:effectLst/>
                              <a:latin typeface="Cambria Math" panose="02040503050406030204" pitchFamily="18" charset="0"/>
                              <a:ea typeface="Calibri" panose="020F0502020204030204" pitchFamily="34" charset="0"/>
                              <a:cs typeface="Arial" panose="020B0604020202020204" pitchFamily="34" charset="0"/>
                            </a:rPr>
                            <m:t>,</m:t>
                          </m:r>
                          <m:r>
                            <a:rPr lang="en-US" sz="2400" b="1" i="1" spc="100">
                              <a:effectLst/>
                              <a:latin typeface="Cambria Math" panose="02040503050406030204" pitchFamily="18" charset="0"/>
                              <a:ea typeface="Calibri" panose="020F0502020204030204" pitchFamily="34" charset="0"/>
                              <a:cs typeface="Arial" panose="020B0604020202020204" pitchFamily="34" charset="0"/>
                            </a:rPr>
                            <m:t>𝟏</m:t>
                          </m:r>
                          <m:r>
                            <a:rPr lang="en-US" sz="2400" b="1" i="1" spc="100">
                              <a:effectLst/>
                              <a:latin typeface="Cambria Math" panose="02040503050406030204" pitchFamily="18" charset="0"/>
                              <a:ea typeface="Calibri" panose="020F0502020204030204" pitchFamily="34" charset="0"/>
                              <a:cs typeface="Arial" panose="020B0604020202020204" pitchFamily="34" charset="0"/>
                            </a:rPr>
                            <m:t>−</m:t>
                          </m:r>
                          <m:r>
                            <a:rPr lang="en-US" sz="2400" b="1" i="1" spc="100">
                              <a:effectLst/>
                              <a:latin typeface="Cambria Math" panose="02040503050406030204" pitchFamily="18" charset="0"/>
                              <a:ea typeface="Calibri" panose="020F0502020204030204" pitchFamily="34" charset="0"/>
                              <a:cs typeface="Arial" panose="020B0604020202020204" pitchFamily="34" charset="0"/>
                            </a:rPr>
                            <m:t>𝟎</m:t>
                          </m:r>
                          <m:r>
                            <a:rPr lang="en-US" sz="2400" b="1" i="1" spc="100">
                              <a:effectLst/>
                              <a:latin typeface="Cambria Math" panose="02040503050406030204" pitchFamily="18" charset="0"/>
                              <a:ea typeface="Calibri" panose="020F0502020204030204" pitchFamily="34" charset="0"/>
                              <a:cs typeface="Arial" panose="020B0604020202020204" pitchFamily="34" charset="0"/>
                            </a:rPr>
                            <m:t>,</m:t>
                          </m:r>
                          <m:r>
                            <a:rPr lang="en-US" sz="2400" b="1" i="1" spc="100">
                              <a:effectLst/>
                              <a:latin typeface="Cambria Math" panose="02040503050406030204" pitchFamily="18" charset="0"/>
                              <a:ea typeface="Calibri" panose="020F0502020204030204" pitchFamily="34" charset="0"/>
                              <a:cs typeface="Arial" panose="020B0604020202020204" pitchFamily="34" charset="0"/>
                            </a:rPr>
                            <m:t>𝟐</m:t>
                          </m:r>
                        </m:num>
                        <m:den>
                          <m:r>
                            <a:rPr lang="en-US" sz="2400" b="1" i="1" spc="100">
                              <a:effectLst/>
                              <a:latin typeface="Cambria Math" panose="02040503050406030204" pitchFamily="18" charset="0"/>
                              <a:ea typeface="Calibri" panose="020F0502020204030204" pitchFamily="34" charset="0"/>
                              <a:cs typeface="Arial" panose="020B0604020202020204" pitchFamily="34" charset="0"/>
                            </a:rPr>
                            <m:t>𝟏</m:t>
                          </m:r>
                          <m:r>
                            <a:rPr lang="en-US" sz="2400" b="1" i="1" spc="100">
                              <a:effectLst/>
                              <a:latin typeface="Cambria Math" panose="02040503050406030204" pitchFamily="18" charset="0"/>
                              <a:ea typeface="Calibri" panose="020F0502020204030204" pitchFamily="34" charset="0"/>
                              <a:cs typeface="Arial" panose="020B0604020202020204" pitchFamily="34" charset="0"/>
                            </a:rPr>
                            <m:t>+</m:t>
                          </m:r>
                          <m:r>
                            <a:rPr lang="en-US" sz="2400" b="1" i="1" spc="100">
                              <a:effectLst/>
                              <a:latin typeface="Cambria Math" panose="02040503050406030204" pitchFamily="18" charset="0"/>
                              <a:ea typeface="Calibri" panose="020F0502020204030204" pitchFamily="34" charset="0"/>
                              <a:cs typeface="Arial" panose="020B0604020202020204" pitchFamily="34" charset="0"/>
                            </a:rPr>
                            <m:t>𝟎</m:t>
                          </m:r>
                          <m:r>
                            <a:rPr lang="en-US" sz="2400" b="1" i="1" spc="100">
                              <a:effectLst/>
                              <a:latin typeface="Cambria Math" panose="02040503050406030204" pitchFamily="18" charset="0"/>
                              <a:ea typeface="Calibri" panose="020F0502020204030204" pitchFamily="34" charset="0"/>
                              <a:cs typeface="Arial" panose="020B0604020202020204" pitchFamily="34" charset="0"/>
                            </a:rPr>
                            <m:t>,</m:t>
                          </m:r>
                          <m:r>
                            <a:rPr lang="en-US" sz="2400" b="1" i="1" spc="100">
                              <a:effectLst/>
                              <a:latin typeface="Cambria Math" panose="02040503050406030204" pitchFamily="18" charset="0"/>
                              <a:ea typeface="Calibri" panose="020F0502020204030204" pitchFamily="34" charset="0"/>
                              <a:cs typeface="Arial" panose="020B0604020202020204" pitchFamily="34" charset="0"/>
                            </a:rPr>
                            <m:t>𝟐</m:t>
                          </m:r>
                        </m:den>
                      </m:f>
                      <m:r>
                        <a:rPr lang="en-US" sz="2400" b="1" i="1" spc="100">
                          <a:effectLst/>
                          <a:latin typeface="Cambria Math" panose="02040503050406030204" pitchFamily="18" charset="0"/>
                          <a:ea typeface="Calibri" panose="020F0502020204030204" pitchFamily="34" charset="0"/>
                          <a:cs typeface="Arial" panose="020B0604020202020204" pitchFamily="34" charset="0"/>
                        </a:rPr>
                        <m:t>=</m:t>
                      </m:r>
                      <m:r>
                        <a:rPr lang="en-US" sz="2400" b="1" i="1" spc="100" smtClean="0">
                          <a:effectLst/>
                          <a:latin typeface="Cambria Math" panose="02040503050406030204" pitchFamily="18" charset="0"/>
                          <a:ea typeface="Calibri" panose="020F0502020204030204" pitchFamily="34" charset="0"/>
                          <a:cs typeface="Arial" panose="020B0604020202020204" pitchFamily="34" charset="0"/>
                        </a:rPr>
                        <m:t>−</m:t>
                      </m:r>
                      <m:r>
                        <a:rPr lang="en-US" sz="2400" b="1" i="1" spc="100">
                          <a:effectLst/>
                          <a:latin typeface="Cambria Math" panose="02040503050406030204" pitchFamily="18" charset="0"/>
                          <a:ea typeface="Calibri" panose="020F0502020204030204" pitchFamily="34" charset="0"/>
                          <a:cs typeface="Arial" panose="020B0604020202020204" pitchFamily="34" charset="0"/>
                        </a:rPr>
                        <m:t>𝟎</m:t>
                      </m:r>
                      <m:r>
                        <a:rPr lang="en-US" sz="2400" b="1" i="1" spc="100">
                          <a:effectLst/>
                          <a:latin typeface="Cambria Math" panose="02040503050406030204" pitchFamily="18" charset="0"/>
                          <a:ea typeface="Calibri" panose="020F0502020204030204" pitchFamily="34" charset="0"/>
                          <a:cs typeface="Arial" panose="020B0604020202020204" pitchFamily="34" charset="0"/>
                        </a:rPr>
                        <m:t>,</m:t>
                      </m:r>
                      <m:r>
                        <a:rPr lang="en-US" sz="2400" b="1" i="1" spc="100">
                          <a:effectLst/>
                          <a:latin typeface="Cambria Math" panose="02040503050406030204" pitchFamily="18" charset="0"/>
                          <a:ea typeface="Calibri" panose="020F0502020204030204" pitchFamily="34" charset="0"/>
                          <a:cs typeface="Arial" panose="020B0604020202020204" pitchFamily="34" charset="0"/>
                        </a:rPr>
                        <m:t>𝟎𝟖𝟑𝟑</m:t>
                      </m:r>
                      <m:r>
                        <a:rPr lang="en-US" sz="2400" b="1" i="1" spc="100">
                          <a:effectLst/>
                          <a:latin typeface="Cambria Math" panose="02040503050406030204" pitchFamily="18" charset="0"/>
                          <a:ea typeface="Calibri" panose="020F0502020204030204" pitchFamily="34" charset="0"/>
                          <a:cs typeface="Arial" panose="020B0604020202020204" pitchFamily="34" charset="0"/>
                        </a:rPr>
                        <m:t>  </m:t>
                      </m:r>
                      <m:r>
                        <a:rPr lang="el-GR" sz="2400" b="1" i="1" spc="100" smtClean="0">
                          <a:effectLst/>
                          <a:latin typeface="Cambria Math" panose="02040503050406030204" pitchFamily="18" charset="0"/>
                          <a:ea typeface="Calibri" panose="020F0502020204030204" pitchFamily="34" charset="0"/>
                          <a:cs typeface="Arial" panose="020B0604020202020204" pitchFamily="34" charset="0"/>
                        </a:rPr>
                        <m:t>𝜼</m:t>
                      </m:r>
                      <m:r>
                        <a:rPr lang="en-US" sz="2400" b="1" i="1" spc="100">
                          <a:effectLst/>
                          <a:latin typeface="Cambria Math" panose="02040503050406030204" pitchFamily="18" charset="0"/>
                          <a:ea typeface="Calibri" panose="020F0502020204030204" pitchFamily="34" charset="0"/>
                          <a:cs typeface="Arial" panose="020B0604020202020204" pitchFamily="34" charset="0"/>
                        </a:rPr>
                        <m:t> −</m:t>
                      </m:r>
                      <m:r>
                        <a:rPr lang="en-US" sz="2400" b="1" i="1" spc="100">
                          <a:effectLst/>
                          <a:latin typeface="Cambria Math" panose="02040503050406030204" pitchFamily="18" charset="0"/>
                          <a:ea typeface="Calibri" panose="020F0502020204030204" pitchFamily="34" charset="0"/>
                          <a:cs typeface="Arial" panose="020B0604020202020204" pitchFamily="34" charset="0"/>
                        </a:rPr>
                        <m:t>𝟖</m:t>
                      </m:r>
                      <m:r>
                        <a:rPr lang="en-US" sz="2400" b="1" i="1" spc="100">
                          <a:effectLst/>
                          <a:latin typeface="Cambria Math" panose="02040503050406030204" pitchFamily="18" charset="0"/>
                          <a:ea typeface="Calibri" panose="020F0502020204030204" pitchFamily="34" charset="0"/>
                          <a:cs typeface="Arial" panose="020B0604020202020204" pitchFamily="34" charset="0"/>
                        </a:rPr>
                        <m:t>,</m:t>
                      </m:r>
                      <m:r>
                        <a:rPr lang="en-US" sz="2400" b="1" i="1" spc="100">
                          <a:effectLst/>
                          <a:latin typeface="Cambria Math" panose="02040503050406030204" pitchFamily="18" charset="0"/>
                          <a:ea typeface="Calibri" panose="020F0502020204030204" pitchFamily="34" charset="0"/>
                          <a:cs typeface="Arial" panose="020B0604020202020204" pitchFamily="34" charset="0"/>
                        </a:rPr>
                        <m:t>𝟑𝟑</m:t>
                      </m:r>
                      <m:r>
                        <a:rPr lang="en-US" sz="2400" b="1" i="1" spc="100">
                          <a:effectLst/>
                          <a:latin typeface="Cambria Math" panose="02040503050406030204" pitchFamily="18" charset="0"/>
                          <a:ea typeface="Calibri" panose="020F0502020204030204" pitchFamily="34" charset="0"/>
                          <a:cs typeface="Arial" panose="020B0604020202020204" pitchFamily="34" charset="0"/>
                        </a:rPr>
                        <m:t>%</m:t>
                      </m:r>
                    </m:oMath>
                  </m:oMathPara>
                </a14:m>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mc:Choice>
        <mc:Fallback xmlns="">
          <p:sp>
            <p:nvSpPr>
              <p:cNvPr id="3" name="Θέση περιεχομένου 2">
                <a:extLst>
                  <a:ext uri="{FF2B5EF4-FFF2-40B4-BE49-F238E27FC236}">
                    <a16:creationId xmlns:a16="http://schemas.microsoft.com/office/drawing/2014/main" id="{352AE0FE-5223-4AF0-867F-EDDF493E5CE4}"/>
                  </a:ext>
                </a:extLst>
              </p:cNvPr>
              <p:cNvSpPr>
                <a:spLocks noGrp="1" noRot="1" noChangeAspect="1" noMove="1" noResize="1" noEditPoints="1" noAdjustHandles="1" noChangeArrowheads="1" noChangeShapeType="1" noTextEdit="1"/>
              </p:cNvSpPr>
              <p:nvPr>
                <p:ph idx="1"/>
              </p:nvPr>
            </p:nvSpPr>
            <p:spPr>
              <a:xfrm>
                <a:off x="1079500" y="1771650"/>
                <a:ext cx="10026650" cy="4695825"/>
              </a:xfrm>
              <a:blipFill>
                <a:blip r:embed="rId2"/>
                <a:stretch>
                  <a:fillRect l="-973" t="-519" r="-1094"/>
                </a:stretch>
              </a:blipFill>
            </p:spPr>
            <p:txBody>
              <a:bodyPr/>
              <a:lstStyle/>
              <a:p>
                <a:r>
                  <a:rPr lang="el-GR">
                    <a:noFill/>
                  </a:rPr>
                  <a:t> </a:t>
                </a:r>
              </a:p>
            </p:txBody>
          </p:sp>
        </mc:Fallback>
      </mc:AlternateContent>
    </p:spTree>
    <p:extLst>
      <p:ext uri="{BB962C8B-B14F-4D97-AF65-F5344CB8AC3E}">
        <p14:creationId xmlns:p14="http://schemas.microsoft.com/office/powerpoint/2010/main" val="41341901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5A2C57E-9E5D-4872-9470-E4DCBF2CAEEC}"/>
              </a:ext>
            </a:extLst>
          </p:cNvPr>
          <p:cNvSpPr>
            <a:spLocks noGrp="1"/>
          </p:cNvSpPr>
          <p:nvPr>
            <p:ph type="title"/>
          </p:nvPr>
        </p:nvSpPr>
        <p:spPr/>
        <p:txBody>
          <a:bodyPr/>
          <a:lstStyle/>
          <a:p>
            <a:r>
              <a:rPr kumimoji="0" lang="el-GR" sz="2800" b="1" i="0" u="sng" strike="noStrike" kern="1200" cap="all" spc="100" normalizeH="0" baseline="0" noProof="0" dirty="0">
                <a:ln>
                  <a:noFill/>
                </a:ln>
                <a:solidFill>
                  <a:prstClr val="white"/>
                </a:solidFill>
                <a:effectLst/>
                <a:uLnTx/>
                <a:uFillTx/>
                <a:latin typeface="Arial" panose="020B0604020202020204" pitchFamily="34" charset="0"/>
                <a:ea typeface="Calibri" panose="020F0502020204030204" pitchFamily="34" charset="0"/>
                <a:cs typeface="Calibri" panose="020F0502020204030204" pitchFamily="34" charset="0"/>
              </a:rPr>
              <a:t>Επιτόκιο</a:t>
            </a:r>
            <a:endParaRPr lang="el-GR" dirty="0"/>
          </a:p>
        </p:txBody>
      </p:sp>
      <mc:AlternateContent xmlns:mc="http://schemas.openxmlformats.org/markup-compatibility/2006" xmlns:a14="http://schemas.microsoft.com/office/drawing/2010/main">
        <mc:Choice Requires="a14">
          <p:sp>
            <p:nvSpPr>
              <p:cNvPr id="3" name="Θέση περιεχομένου 2">
                <a:extLst>
                  <a:ext uri="{FF2B5EF4-FFF2-40B4-BE49-F238E27FC236}">
                    <a16:creationId xmlns:a16="http://schemas.microsoft.com/office/drawing/2014/main" id="{3C2DDF0B-7FB0-4C55-864C-FAF3030FF888}"/>
                  </a:ext>
                </a:extLst>
              </p:cNvPr>
              <p:cNvSpPr>
                <a:spLocks noGrp="1"/>
              </p:cNvSpPr>
              <p:nvPr>
                <p:ph idx="1"/>
              </p:nvPr>
            </p:nvSpPr>
            <p:spPr/>
            <p:txBody>
              <a:bodyPr>
                <a:normAutofit/>
              </a:bodyPr>
              <a:lstStyle/>
              <a:p>
                <a:pPr algn="just">
                  <a:lnSpc>
                    <a:spcPct val="150000"/>
                  </a:lnSpc>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«Παίζοντας» με τα επιτόκια χρειάζεται ιδιαίτερη προσοχή!!! Για παράδειγμα, 10% - 10% σε ένα ποσό δεν ισοδυναμεί με μηδενική διαφορά. Στην πραγματικότητα είναι ίσο με -1</a:t>
                </a:r>
                <a:r>
                  <a:rPr lang="en-US" sz="2000" spc="100" dirty="0">
                    <a:effectLst/>
                    <a:latin typeface="Arial" panose="020B0604020202020204" pitchFamily="34" charset="0"/>
                    <a:ea typeface="Calibri" panose="020F0502020204030204" pitchFamily="34" charset="0"/>
                    <a:cs typeface="Times New Roman" panose="02020603050405020304" pitchFamily="18" charset="0"/>
                  </a:rPr>
                  <a:t>%</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Γιατί;;;</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buNone/>
                </a:pPr>
                <a14:m>
                  <m:oMathPara xmlns:m="http://schemas.openxmlformats.org/officeDocument/2006/math">
                    <m:oMathParaPr>
                      <m:jc m:val="centerGroup"/>
                    </m:oMathParaPr>
                    <m:oMath xmlns:m="http://schemas.openxmlformats.org/officeDocument/2006/math">
                      <m:d>
                        <m:dPr>
                          <m:ctrlPr>
                            <a:rPr lang="el-GR" sz="2400" b="1" i="1" spc="100" smtClean="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ctrlPr>
                        </m:dPr>
                        <m:e>
                          <m:r>
                            <a:rPr lang="en-US" sz="24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𝟏𝟎𝟎</m:t>
                          </m:r>
                          <m:r>
                            <a:rPr lang="en-US" sz="24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r>
                            <a:rPr lang="en-US" sz="24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𝟏</m:t>
                          </m:r>
                          <m:r>
                            <a:rPr lang="en-US" sz="24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r>
                            <a:rPr lang="en-US" sz="24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𝟏𝟎</m:t>
                          </m:r>
                        </m:e>
                      </m:d>
                      <m:r>
                        <a:rPr lang="en-US" sz="24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d>
                        <m:dPr>
                          <m:ctrlPr>
                            <a:rPr lang="el-GR" sz="24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ctrlPr>
                        </m:dPr>
                        <m:e>
                          <m:r>
                            <a:rPr lang="en-US" sz="24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𝟏𝟏𝟎</m:t>
                          </m:r>
                          <m:r>
                            <a:rPr lang="en-US" sz="24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 ∙</m:t>
                          </m:r>
                          <m:r>
                            <a:rPr lang="en-US" sz="24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𝟎</m:t>
                          </m:r>
                          <m:r>
                            <a:rPr lang="en-US" sz="24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r>
                            <a:rPr lang="en-US" sz="24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𝟏</m:t>
                          </m:r>
                        </m:e>
                      </m:d>
                      <m:r>
                        <a:rPr lang="en-US" sz="24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m:t>
                      </m:r>
                      <m:r>
                        <a:rPr lang="en-US" sz="24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𝟏𝟎𝟎</m:t>
                      </m:r>
                      <m:r>
                        <a:rPr lang="en-US" sz="24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 −</m:t>
                      </m:r>
                      <m:r>
                        <a:rPr lang="en-US" sz="24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𝟏</m:t>
                      </m:r>
                      <m:r>
                        <a:rPr lang="en-US" sz="2400" b="1" i="1" spc="100">
                          <a:solidFill>
                            <a:schemeClr val="bg1">
                              <a:alpha val="70000"/>
                            </a:schemeClr>
                          </a:solidFill>
                          <a:effectLst/>
                          <a:latin typeface="Cambria Math" panose="02040503050406030204" pitchFamily="18" charset="0"/>
                          <a:ea typeface="Calibri" panose="020F0502020204030204" pitchFamily="34" charset="0"/>
                          <a:cs typeface="Arial" panose="020B0604020202020204" pitchFamily="34" charset="0"/>
                        </a:rPr>
                        <m:t>% </m:t>
                      </m:r>
                    </m:oMath>
                  </m:oMathPara>
                </a14:m>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buNone/>
                </a:pPr>
                <a:endParaRPr lang="el-GR" sz="1800" dirty="0">
                  <a:solidFill>
                    <a:schemeClr val="bg1">
                      <a:alpha val="70000"/>
                    </a:schemeClr>
                  </a:solidFill>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mc:Choice>
        <mc:Fallback xmlns="">
          <p:sp>
            <p:nvSpPr>
              <p:cNvPr id="3" name="Θέση περιεχομένου 2">
                <a:extLst>
                  <a:ext uri="{FF2B5EF4-FFF2-40B4-BE49-F238E27FC236}">
                    <a16:creationId xmlns:a16="http://schemas.microsoft.com/office/drawing/2014/main" id="{3C2DDF0B-7FB0-4C55-864C-FAF3030FF888}"/>
                  </a:ext>
                </a:extLst>
              </p:cNvPr>
              <p:cNvSpPr>
                <a:spLocks noGrp="1" noRot="1" noChangeAspect="1" noMove="1" noResize="1" noEditPoints="1" noAdjustHandles="1" noChangeArrowheads="1" noChangeShapeType="1" noTextEdit="1"/>
              </p:cNvSpPr>
              <p:nvPr>
                <p:ph idx="1"/>
              </p:nvPr>
            </p:nvSpPr>
            <p:spPr>
              <a:blipFill>
                <a:blip r:embed="rId2"/>
                <a:stretch>
                  <a:fillRect l="-1459" r="-1581"/>
                </a:stretch>
              </a:blipFill>
            </p:spPr>
            <p:txBody>
              <a:bodyPr/>
              <a:lstStyle/>
              <a:p>
                <a:r>
                  <a:rPr lang="el-GR">
                    <a:noFill/>
                  </a:rPr>
                  <a:t> </a:t>
                </a:r>
              </a:p>
            </p:txBody>
          </p:sp>
        </mc:Fallback>
      </mc:AlternateContent>
    </p:spTree>
    <p:extLst>
      <p:ext uri="{BB962C8B-B14F-4D97-AF65-F5344CB8AC3E}">
        <p14:creationId xmlns:p14="http://schemas.microsoft.com/office/powerpoint/2010/main" val="31249385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9FF2FE6-DE81-4CCD-8333-FE0A87C9102B}"/>
              </a:ext>
            </a:extLst>
          </p:cNvPr>
          <p:cNvSpPr>
            <a:spLocks noGrp="1"/>
          </p:cNvSpPr>
          <p:nvPr>
            <p:ph type="title"/>
          </p:nvPr>
        </p:nvSpPr>
        <p:spPr>
          <a:xfrm>
            <a:off x="984250" y="944563"/>
            <a:ext cx="10026650" cy="655637"/>
          </a:xfrm>
        </p:spPr>
        <p:txBody>
          <a:bodyPr/>
          <a:lstStyle/>
          <a:p>
            <a:r>
              <a:rPr lang="el-GR" b="1" u="sng" spc="100" dirty="0">
                <a:solidFill>
                  <a:prstClr val="white"/>
                </a:solidFill>
                <a:latin typeface="Arial" panose="020B0604020202020204" pitchFamily="34" charset="0"/>
                <a:cs typeface="Calibri" panose="020F0502020204030204" pitchFamily="34" charset="0"/>
              </a:rPr>
              <a:t>ΡΑΝΤΕΣ</a:t>
            </a:r>
          </a:p>
        </p:txBody>
      </p:sp>
      <p:sp>
        <p:nvSpPr>
          <p:cNvPr id="3" name="Θέση περιεχομένου 2">
            <a:extLst>
              <a:ext uri="{FF2B5EF4-FFF2-40B4-BE49-F238E27FC236}">
                <a16:creationId xmlns:a16="http://schemas.microsoft.com/office/drawing/2014/main" id="{4C68BA05-C8A8-400D-856C-8B69AAA2F6B6}"/>
              </a:ext>
            </a:extLst>
          </p:cNvPr>
          <p:cNvSpPr>
            <a:spLocks noGrp="1"/>
          </p:cNvSpPr>
          <p:nvPr>
            <p:ph idx="1"/>
          </p:nvPr>
        </p:nvSpPr>
        <p:spPr/>
        <p:txBody>
          <a:bodyPr/>
          <a:lstStyle/>
          <a:p>
            <a:r>
              <a:rPr lang="el-GR" sz="1800" spc="100" dirty="0">
                <a:effectLst/>
                <a:latin typeface="Arial" panose="020B0604020202020204" pitchFamily="34" charset="0"/>
                <a:ea typeface="Calibri" panose="020F0502020204030204" pitchFamily="34" charset="0"/>
                <a:cs typeface="Times New Roman" panose="02020603050405020304" pitchFamily="18" charset="0"/>
              </a:rPr>
              <a:t>Ράντα ονομάζεται μια ομοιόμορφη σειρά χρηματικών ροών, οι οποίες είναι διαθέσιμες ανά ίσα χρονικά διαστήματα. Έτσι η πληρωμή των τοκοχρεολυτικών δόσεων ενός δανείου, το ενοίκιο ενός ακινήτου ή πρόσοδος μιας επένδυσης σε τακτά διαστήματα αποτελούν παραδείγματα </a:t>
            </a:r>
            <a:r>
              <a:rPr lang="el-GR" sz="1800" spc="100" dirty="0" err="1">
                <a:effectLst/>
                <a:latin typeface="Arial" panose="020B0604020202020204" pitchFamily="34" charset="0"/>
                <a:ea typeface="Calibri" panose="020F0502020204030204" pitchFamily="34" charset="0"/>
                <a:cs typeface="Times New Roman" panose="02020603050405020304" pitchFamily="18" charset="0"/>
              </a:rPr>
              <a:t>ράντων</a:t>
            </a:r>
            <a:r>
              <a:rPr lang="el-GR" sz="1800" spc="100" dirty="0">
                <a:effectLst/>
                <a:latin typeface="Arial" panose="020B0604020202020204" pitchFamily="34" charset="0"/>
                <a:ea typeface="Calibri" panose="020F0502020204030204" pitchFamily="34" charset="0"/>
                <a:cs typeface="Times New Roman" panose="02020603050405020304" pitchFamily="18" charset="0"/>
              </a:rPr>
              <a:t>.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121511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61DDAA1-1147-4536-8790-183FC63F4924}"/>
              </a:ext>
            </a:extLst>
          </p:cNvPr>
          <p:cNvSpPr>
            <a:spLocks noGrp="1"/>
          </p:cNvSpPr>
          <p:nvPr>
            <p:ph type="title"/>
          </p:nvPr>
        </p:nvSpPr>
        <p:spPr/>
        <p:txBody>
          <a:bodyPr>
            <a:normAutofit fontScale="90000"/>
          </a:bodyPr>
          <a:lstStyle/>
          <a:p>
            <a:pPr marL="342900" lvl="0" indent="-342900">
              <a:lnSpc>
                <a:spcPct val="150000"/>
              </a:lnSpc>
            </a:pPr>
            <a:r>
              <a:rPr lang="el-GR" sz="2800" b="1" u="sng" spc="100" dirty="0">
                <a:effectLst/>
                <a:latin typeface="Arial" panose="020B0604020202020204" pitchFamily="34" charset="0"/>
                <a:ea typeface="Calibri" panose="020F0502020204030204" pitchFamily="34" charset="0"/>
                <a:cs typeface="Times New Roman" panose="02020603050405020304" pitchFamily="18" charset="0"/>
              </a:rPr>
              <a:t>Πληθωρισμός</a:t>
            </a:r>
            <a:br>
              <a:rPr lang="el-GR" sz="2400" dirty="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2420F816-F7FB-4C97-8228-91A015D7C46F}"/>
              </a:ext>
            </a:extLst>
          </p:cNvPr>
          <p:cNvSpPr>
            <a:spLocks noGrp="1"/>
          </p:cNvSpPr>
          <p:nvPr>
            <p:ph idx="1"/>
          </p:nvPr>
        </p:nvSpPr>
        <p:spPr/>
        <p:txBody>
          <a:bodyPr/>
          <a:lstStyle/>
          <a:p>
            <a:pPr marL="0" indent="0" algn="just">
              <a:lnSpc>
                <a:spcPct val="150000"/>
              </a:lnSpc>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Πληθωρισμός είναι η συνεχής αύξηση του γενικού επιπέδου τιμών μιας οικονομίας σε μια συγκεκριμένη χρονική περίοδο, που προκαλεί πτώση στην αγοραστική δύναμη, καθώς κάθε μονάδα χρήματος (π.χ. €) αγοράζει λιγότερα αγαθά και υπηρεσίες. Αναγκαία συνθήκη για την ύπαρξη του πληθωρισμού είναι η μεταβολή των τιμών. Δεν υφίσταται όταν οι τιμές παραμένουν σταθερές, ανεξαρτήτως αν είναι υψηλές ή όχι.</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7959123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FDB634C-CCCC-44B6-B6C4-2C1C638D67F7}"/>
              </a:ext>
            </a:extLst>
          </p:cNvPr>
          <p:cNvSpPr>
            <a:spLocks noGrp="1"/>
          </p:cNvSpPr>
          <p:nvPr>
            <p:ph type="title"/>
          </p:nvPr>
        </p:nvSpPr>
        <p:spPr/>
        <p:txBody>
          <a:bodyPr/>
          <a:lstStyle/>
          <a:p>
            <a:r>
              <a:rPr lang="el-GR" b="1" u="sng" spc="100" dirty="0">
                <a:solidFill>
                  <a:prstClr val="white"/>
                </a:solidFill>
                <a:latin typeface="Arial" panose="020B0604020202020204" pitchFamily="34" charset="0"/>
                <a:cs typeface="Calibri" panose="020F0502020204030204" pitchFamily="34" charset="0"/>
              </a:rPr>
              <a:t>ΡΑΝΤΕΣ</a:t>
            </a:r>
            <a:endParaRPr lang="el-GR" dirty="0"/>
          </a:p>
        </p:txBody>
      </p:sp>
      <p:sp>
        <p:nvSpPr>
          <p:cNvPr id="3" name="Θέση περιεχομένου 2">
            <a:extLst>
              <a:ext uri="{FF2B5EF4-FFF2-40B4-BE49-F238E27FC236}">
                <a16:creationId xmlns:a16="http://schemas.microsoft.com/office/drawing/2014/main" id="{FF1377DB-C0FD-404A-9018-2D80FC2B7F56}"/>
              </a:ext>
            </a:extLst>
          </p:cNvPr>
          <p:cNvSpPr>
            <a:spLocks noGrp="1"/>
          </p:cNvSpPr>
          <p:nvPr>
            <p:ph idx="1"/>
          </p:nvPr>
        </p:nvSpPr>
        <p:spPr>
          <a:xfrm>
            <a:off x="1079500" y="1476375"/>
            <a:ext cx="10026650" cy="5781675"/>
          </a:xfrm>
        </p:spPr>
        <p:txBody>
          <a:bodyPr>
            <a:noAutofit/>
          </a:bodyPr>
          <a:lstStyle/>
          <a:p>
            <a:pPr indent="0" algn="just">
              <a:lnSpc>
                <a:spcPct val="150000"/>
              </a:lnSpc>
              <a:buNone/>
            </a:pPr>
            <a:r>
              <a:rPr lang="el-GR" sz="1400" spc="100" dirty="0">
                <a:effectLst/>
                <a:latin typeface="Arial" panose="020B0604020202020204" pitchFamily="34" charset="0"/>
                <a:ea typeface="Calibri" panose="020F0502020204030204" pitchFamily="34" charset="0"/>
                <a:cs typeface="Times New Roman" panose="02020603050405020304" pitchFamily="18" charset="0"/>
              </a:rPr>
              <a:t>Τα στοιχεία που διακρίνονται σε μια ράντα είναι τα ακόλουθα:</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50000"/>
              </a:lnSpc>
            </a:pPr>
            <a:r>
              <a:rPr lang="el-GR" sz="1400" b="1" spc="100" dirty="0">
                <a:effectLst/>
                <a:latin typeface="Arial" panose="020B0604020202020204" pitchFamily="34" charset="0"/>
                <a:ea typeface="Calibri" panose="020F0502020204030204" pitchFamily="34" charset="0"/>
                <a:cs typeface="Times New Roman" panose="02020603050405020304" pitchFamily="18" charset="0"/>
              </a:rPr>
              <a:t>Όρο</a:t>
            </a:r>
            <a:r>
              <a:rPr lang="en-US" sz="1400" b="1" spc="100" dirty="0">
                <a:effectLst/>
                <a:latin typeface="Arial" panose="020B0604020202020204" pitchFamily="34" charset="0"/>
                <a:ea typeface="Calibri" panose="020F0502020204030204" pitchFamily="34" charset="0"/>
                <a:cs typeface="Times New Roman" panose="02020603050405020304" pitchFamily="18" charset="0"/>
              </a:rPr>
              <a:t>s (R) </a:t>
            </a:r>
            <a:r>
              <a:rPr lang="el-GR" sz="1400" spc="100" dirty="0">
                <a:effectLst/>
                <a:latin typeface="Arial" panose="020B0604020202020204" pitchFamily="34" charset="0"/>
                <a:ea typeface="Calibri" panose="020F0502020204030204" pitchFamily="34" charset="0"/>
                <a:cs typeface="Times New Roman" panose="02020603050405020304" pitchFamily="18" charset="0"/>
              </a:rPr>
              <a:t>της ράντας ή δόση είναι το κεφάλαιο το οποίο είναι διαθέσιμο σε κάθε χρονική περίοδο (</a:t>
            </a:r>
            <a:r>
              <a:rPr lang="el-GR" sz="1400" spc="100" dirty="0" err="1">
                <a:effectLst/>
                <a:latin typeface="Arial" panose="020B0604020202020204" pitchFamily="34" charset="0"/>
                <a:ea typeface="Calibri" panose="020F0502020204030204" pitchFamily="34" charset="0"/>
                <a:cs typeface="Times New Roman" panose="02020603050405020304" pitchFamily="18" charset="0"/>
              </a:rPr>
              <a:t>π.χ</a:t>
            </a:r>
            <a:r>
              <a:rPr lang="el-GR" sz="1400" spc="100" dirty="0">
                <a:effectLst/>
                <a:latin typeface="Arial" panose="020B0604020202020204" pitchFamily="34" charset="0"/>
                <a:ea typeface="Calibri" panose="020F0502020204030204" pitchFamily="34" charset="0"/>
                <a:cs typeface="Times New Roman" panose="02020603050405020304" pitchFamily="18" charset="0"/>
              </a:rPr>
              <a:t> 200 </a:t>
            </a:r>
            <a:r>
              <a:rPr lang="el-GR" sz="1400" spc="100" dirty="0" err="1">
                <a:effectLst/>
                <a:latin typeface="Arial" panose="020B0604020202020204" pitchFamily="34" charset="0"/>
                <a:ea typeface="Calibri" panose="020F0502020204030204" pitchFamily="34" charset="0"/>
                <a:cs typeface="Times New Roman" panose="02020603050405020304" pitchFamily="18" charset="0"/>
              </a:rPr>
              <a:t>ευρω</a:t>
            </a:r>
            <a:r>
              <a:rPr lang="el-GR" sz="1400" spc="100" dirty="0">
                <a:effectLst/>
                <a:latin typeface="Arial" panose="020B0604020202020204" pitchFamily="34" charset="0"/>
                <a:ea typeface="Calibri" panose="020F0502020204030204" pitchFamily="34" charset="0"/>
                <a:cs typeface="Times New Roman" panose="02020603050405020304" pitchFamily="18" charset="0"/>
              </a:rPr>
              <a:t> </a:t>
            </a:r>
            <a:r>
              <a:rPr lang="el-GR" sz="1400" spc="100" dirty="0" err="1">
                <a:effectLst/>
                <a:latin typeface="Arial" panose="020B0604020202020204" pitchFamily="34" charset="0"/>
                <a:ea typeface="Calibri" panose="020F0502020204030204" pitchFamily="34" charset="0"/>
                <a:cs typeface="Times New Roman" panose="02020603050405020304" pitchFamily="18" charset="0"/>
              </a:rPr>
              <a:t>μηνιαιως</a:t>
            </a:r>
            <a:r>
              <a:rPr lang="el-GR" sz="1400" spc="100" dirty="0">
                <a:effectLst/>
                <a:latin typeface="Arial" panose="020B0604020202020204" pitchFamily="34" charset="0"/>
                <a:ea typeface="Calibri" panose="020F0502020204030204" pitchFamily="34" charset="0"/>
                <a:cs typeface="Times New Roman" panose="02020603050405020304" pitchFamily="18" charset="0"/>
              </a:rPr>
              <a:t>). Οι όροι της ράντας μπορεί να είναι ίσοι μεταξύ τους ή άνισοι. Αν είναι ίσοι, η ράντα ονομάζεται </a:t>
            </a:r>
            <a:r>
              <a:rPr lang="el-GR" sz="1400" b="1" spc="100" dirty="0">
                <a:effectLst/>
                <a:latin typeface="Arial" panose="020B0604020202020204" pitchFamily="34" charset="0"/>
                <a:ea typeface="Calibri" panose="020F0502020204030204" pitchFamily="34" charset="0"/>
                <a:cs typeface="Times New Roman" panose="02020603050405020304" pitchFamily="18" charset="0"/>
              </a:rPr>
              <a:t>σταθερή</a:t>
            </a:r>
            <a:r>
              <a:rPr lang="el-GR" sz="1400" spc="100" dirty="0">
                <a:effectLst/>
                <a:latin typeface="Arial" panose="020B0604020202020204" pitchFamily="34" charset="0"/>
                <a:ea typeface="Calibri" panose="020F0502020204030204" pitchFamily="34" charset="0"/>
                <a:cs typeface="Times New Roman" panose="02020603050405020304" pitchFamily="18" charset="0"/>
              </a:rPr>
              <a:t> (200 κάθε </a:t>
            </a:r>
            <a:r>
              <a:rPr lang="el-GR" sz="1400" spc="100" dirty="0" err="1">
                <a:effectLst/>
                <a:latin typeface="Arial" panose="020B0604020202020204" pitchFamily="34" charset="0"/>
                <a:ea typeface="Calibri" panose="020F0502020204030204" pitchFamily="34" charset="0"/>
                <a:cs typeface="Times New Roman" panose="02020603050405020304" pitchFamily="18" charset="0"/>
              </a:rPr>
              <a:t>μηνα</a:t>
            </a:r>
            <a:r>
              <a:rPr lang="el-GR" sz="1400" spc="100" dirty="0">
                <a:effectLst/>
                <a:latin typeface="Arial" panose="020B0604020202020204" pitchFamily="34" charset="0"/>
                <a:ea typeface="Calibri" panose="020F0502020204030204" pitchFamily="34" charset="0"/>
                <a:cs typeface="Times New Roman" panose="02020603050405020304" pitchFamily="18" charset="0"/>
              </a:rPr>
              <a:t>) και αν είναι άνισοι </a:t>
            </a:r>
            <a:r>
              <a:rPr lang="el-GR" sz="1400" b="1" spc="100" dirty="0">
                <a:effectLst/>
                <a:latin typeface="Arial" panose="020B0604020202020204" pitchFamily="34" charset="0"/>
                <a:ea typeface="Calibri" panose="020F0502020204030204" pitchFamily="34" charset="0"/>
                <a:cs typeface="Times New Roman" panose="02020603050405020304" pitchFamily="18" charset="0"/>
              </a:rPr>
              <a:t>μεταβλητή ( Γενάρη 200, Φλεβάρη 220,…….) </a:t>
            </a:r>
            <a:r>
              <a:rPr lang="el-GR" sz="1400" spc="100" dirty="0">
                <a:effectLst/>
                <a:latin typeface="Arial" panose="020B0604020202020204" pitchFamily="34" charset="0"/>
                <a:ea typeface="Calibri" panose="020F0502020204030204" pitchFamily="34" charset="0"/>
                <a:cs typeface="Times New Roman" panose="02020603050405020304" pitchFamily="18" charset="0"/>
              </a:rPr>
              <a:t>.</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50000"/>
              </a:lnSpc>
            </a:pPr>
            <a:r>
              <a:rPr lang="el-GR" sz="1400" b="1" spc="100" dirty="0">
                <a:effectLst/>
                <a:latin typeface="Arial" panose="020B0604020202020204" pitchFamily="34" charset="0"/>
                <a:ea typeface="Calibri" panose="020F0502020204030204" pitchFamily="34" charset="0"/>
                <a:cs typeface="Times New Roman" panose="02020603050405020304" pitchFamily="18" charset="0"/>
              </a:rPr>
              <a:t>Λήξη</a:t>
            </a:r>
            <a:r>
              <a:rPr lang="el-GR" sz="1400" spc="100" dirty="0">
                <a:effectLst/>
                <a:latin typeface="Arial" panose="020B0604020202020204" pitchFamily="34" charset="0"/>
                <a:ea typeface="Calibri" panose="020F0502020204030204" pitchFamily="34" charset="0"/>
                <a:cs typeface="Times New Roman" panose="02020603050405020304" pitchFamily="18" charset="0"/>
              </a:rPr>
              <a:t> είναι η ημερομηνία στην οποία είναι διαθέσιμος ο όρος (δόση) της ράντας. Ανάλογα με τη λήξη τους, οι ράντες διακρίνονται σε προκαταβλητέες (ενοίκιο), εάν η λήξη συμπίπτει με την αρχή κάθε περιόδου και σε ληξιπρόθεσμες (μισθός), </a:t>
            </a:r>
            <a:r>
              <a:rPr lang="el-GR" sz="1400" spc="100" dirty="0" err="1">
                <a:effectLst/>
                <a:latin typeface="Arial" panose="020B0604020202020204" pitchFamily="34" charset="0"/>
                <a:ea typeface="Calibri" panose="020F0502020204030204" pitchFamily="34" charset="0"/>
                <a:cs typeface="Times New Roman" panose="02020603050405020304" pitchFamily="18" charset="0"/>
              </a:rPr>
              <a:t>εαν</a:t>
            </a:r>
            <a:r>
              <a:rPr lang="el-GR" sz="1400" spc="100" dirty="0">
                <a:effectLst/>
                <a:latin typeface="Arial" panose="020B0604020202020204" pitchFamily="34" charset="0"/>
                <a:ea typeface="Calibri" panose="020F0502020204030204" pitchFamily="34" charset="0"/>
                <a:cs typeface="Times New Roman" panose="02020603050405020304" pitchFamily="18" charset="0"/>
              </a:rPr>
              <a:t> η λήξη συμπίπτει με το τέλος κάθε περιόδου.</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50000"/>
              </a:lnSpc>
            </a:pPr>
            <a:r>
              <a:rPr lang="el-GR" sz="1400" b="1" spc="100" dirty="0">
                <a:effectLst/>
                <a:latin typeface="Arial" panose="020B0604020202020204" pitchFamily="34" charset="0"/>
                <a:ea typeface="Calibri" panose="020F0502020204030204" pitchFamily="34" charset="0"/>
                <a:cs typeface="Times New Roman" panose="02020603050405020304" pitchFamily="18" charset="0"/>
              </a:rPr>
              <a:t>Περίοδος (</a:t>
            </a:r>
            <a:r>
              <a:rPr lang="en-US" sz="1400" b="1" spc="100" dirty="0">
                <a:effectLst/>
                <a:latin typeface="Arial" panose="020B0604020202020204" pitchFamily="34" charset="0"/>
                <a:ea typeface="Calibri" panose="020F0502020204030204" pitchFamily="34" charset="0"/>
                <a:cs typeface="Times New Roman" panose="02020603050405020304" pitchFamily="18" charset="0"/>
              </a:rPr>
              <a:t>t</a:t>
            </a:r>
            <a:r>
              <a:rPr lang="el-GR" sz="1400" b="1" spc="100" dirty="0">
                <a:effectLst/>
                <a:latin typeface="Arial" panose="020B0604020202020204" pitchFamily="34" charset="0"/>
                <a:ea typeface="Calibri" panose="020F0502020204030204" pitchFamily="34" charset="0"/>
                <a:cs typeface="Times New Roman" panose="02020603050405020304" pitchFamily="18" charset="0"/>
              </a:rPr>
              <a:t>)</a:t>
            </a:r>
            <a:r>
              <a:rPr lang="el-GR" sz="1400" spc="100" dirty="0">
                <a:effectLst/>
                <a:latin typeface="Arial" panose="020B0604020202020204" pitchFamily="34" charset="0"/>
                <a:ea typeface="Calibri" panose="020F0502020204030204" pitchFamily="34" charset="0"/>
                <a:cs typeface="Times New Roman" panose="02020603050405020304" pitchFamily="18" charset="0"/>
              </a:rPr>
              <a:t> είναι το χρονικό διάστημα που μεσολαβεί μεταξύ δύο διαδοχικών λήξεων της ράντας. Ανάλογα με τη διάρκεια της περιόδου οι ράντες διακρίνονται σε ετήσιες, εξαμηνιαίες, μηνιαίες </a:t>
            </a:r>
            <a:r>
              <a:rPr lang="el-GR" sz="1400" spc="100" dirty="0" err="1">
                <a:effectLst/>
                <a:latin typeface="Arial" panose="020B0604020202020204" pitchFamily="34" charset="0"/>
                <a:ea typeface="Calibri" panose="020F0502020204030204" pitchFamily="34" charset="0"/>
                <a:cs typeface="Times New Roman" panose="02020603050405020304" pitchFamily="18" charset="0"/>
              </a:rPr>
              <a:t>κ.λ.π</a:t>
            </a:r>
            <a:r>
              <a:rPr lang="el-GR" sz="1400" spc="100" dirty="0">
                <a:effectLst/>
                <a:latin typeface="Arial" panose="020B0604020202020204" pitchFamily="34" charset="0"/>
                <a:ea typeface="Calibri" panose="020F0502020204030204" pitchFamily="34" charset="0"/>
                <a:cs typeface="Times New Roman" panose="02020603050405020304" pitchFamily="18" charset="0"/>
              </a:rPr>
              <a:t>.</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50000"/>
              </a:lnSpc>
            </a:pPr>
            <a:r>
              <a:rPr lang="el-GR" sz="1400" b="1" spc="100" dirty="0">
                <a:effectLst/>
                <a:latin typeface="Arial" panose="020B0604020202020204" pitchFamily="34" charset="0"/>
                <a:ea typeface="Calibri" panose="020F0502020204030204" pitchFamily="34" charset="0"/>
                <a:cs typeface="Times New Roman" panose="02020603050405020304" pitchFamily="18" charset="0"/>
              </a:rPr>
              <a:t>Αρχή και τέλος τ</a:t>
            </a:r>
            <a:r>
              <a:rPr lang="el-GR" sz="1400" spc="100" dirty="0">
                <a:effectLst/>
                <a:latin typeface="Arial" panose="020B0604020202020204" pitchFamily="34" charset="0"/>
                <a:ea typeface="Calibri" panose="020F0502020204030204" pitchFamily="34" charset="0"/>
                <a:cs typeface="Times New Roman" panose="02020603050405020304" pitchFamily="18" charset="0"/>
              </a:rPr>
              <a:t>ης ράντας είναι η αρχή της </a:t>
            </a:r>
            <a:r>
              <a:rPr lang="el-GR" sz="1400" spc="100" dirty="0">
                <a:effectLst/>
                <a:highlight>
                  <a:srgbClr val="808000"/>
                </a:highlight>
                <a:latin typeface="Arial" panose="020B0604020202020204" pitchFamily="34" charset="0"/>
                <a:ea typeface="Calibri" panose="020F0502020204030204" pitchFamily="34" charset="0"/>
                <a:cs typeface="Times New Roman" panose="02020603050405020304" pitchFamily="18" charset="0"/>
              </a:rPr>
              <a:t>πρώτης </a:t>
            </a:r>
            <a:r>
              <a:rPr lang="el-GR" sz="1400" spc="100" dirty="0">
                <a:effectLst/>
                <a:latin typeface="Arial" panose="020B0604020202020204" pitchFamily="34" charset="0"/>
                <a:ea typeface="Calibri" panose="020F0502020204030204" pitchFamily="34" charset="0"/>
                <a:cs typeface="Times New Roman" panose="02020603050405020304" pitchFamily="18" charset="0"/>
              </a:rPr>
              <a:t>περιόδου και το τέλος της </a:t>
            </a:r>
            <a:r>
              <a:rPr lang="el-GR" sz="1400" spc="100" dirty="0">
                <a:effectLst/>
                <a:highlight>
                  <a:srgbClr val="808000"/>
                </a:highlight>
                <a:latin typeface="Arial" panose="020B0604020202020204" pitchFamily="34" charset="0"/>
                <a:ea typeface="Calibri" panose="020F0502020204030204" pitchFamily="34" charset="0"/>
                <a:cs typeface="Times New Roman" panose="02020603050405020304" pitchFamily="18" charset="0"/>
              </a:rPr>
              <a:t>τελευταίας</a:t>
            </a:r>
            <a:r>
              <a:rPr lang="el-GR" sz="1400" spc="100" dirty="0">
                <a:effectLst/>
                <a:latin typeface="Arial" panose="020B0604020202020204" pitchFamily="34" charset="0"/>
                <a:ea typeface="Calibri" panose="020F0502020204030204" pitchFamily="34" charset="0"/>
                <a:cs typeface="Times New Roman" panose="02020603050405020304" pitchFamily="18" charset="0"/>
              </a:rPr>
              <a:t> περιόδου.</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50000"/>
              </a:lnSpc>
            </a:pPr>
            <a:r>
              <a:rPr lang="el-GR" sz="1400" b="1" spc="100" dirty="0">
                <a:effectLst/>
                <a:latin typeface="Arial" panose="020B0604020202020204" pitchFamily="34" charset="0"/>
                <a:ea typeface="Calibri" panose="020F0502020204030204" pitchFamily="34" charset="0"/>
                <a:cs typeface="Times New Roman" panose="02020603050405020304" pitchFamily="18" charset="0"/>
              </a:rPr>
              <a:t>Διάρκεια</a:t>
            </a:r>
            <a:r>
              <a:rPr lang="el-GR" sz="1400" spc="100" dirty="0">
                <a:effectLst/>
                <a:latin typeface="Arial" panose="020B0604020202020204" pitchFamily="34" charset="0"/>
                <a:ea typeface="Calibri" panose="020F0502020204030204" pitchFamily="34" charset="0"/>
                <a:cs typeface="Times New Roman" panose="02020603050405020304" pitchFamily="18" charset="0"/>
              </a:rPr>
              <a:t> είναι το χρονικό διάστημα που μεσολαβεί μεταξύ της αρχής και του τέλους της ράντας (</a:t>
            </a:r>
            <a:r>
              <a:rPr lang="el-GR" sz="1400" spc="100" dirty="0" err="1">
                <a:effectLst/>
                <a:latin typeface="Arial" panose="020B0604020202020204" pitchFamily="34" charset="0"/>
                <a:ea typeface="Calibri" panose="020F0502020204030204" pitchFamily="34" charset="0"/>
                <a:cs typeface="Times New Roman" panose="02020603050405020304" pitchFamily="18" charset="0"/>
              </a:rPr>
              <a:t>π.χ</a:t>
            </a:r>
            <a:r>
              <a:rPr lang="el-GR" sz="1400" spc="100" dirty="0">
                <a:effectLst/>
                <a:latin typeface="Arial" panose="020B0604020202020204" pitchFamily="34" charset="0"/>
                <a:ea typeface="Calibri" panose="020F0502020204030204" pitchFamily="34" charset="0"/>
                <a:cs typeface="Times New Roman" panose="02020603050405020304" pitchFamily="18" charset="0"/>
              </a:rPr>
              <a:t> διάρκεια δανείου-συνολικός χρόνος αποπληρωμής). Οι ράντες με βάση τη διάρκεια διακρίνονται σε πρόσκαιρες και διηνεκείς. Όταν ο αριθμός των περιόδων είναι πεπερασμένος η ράντα ονομάζεται πρόσκαιρη, ενώ όταν ο αριθμός των περιόδων είναι άπειρος η ράντα ονομάζεται διηνεκής.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l-GR" sz="1400" spc="100" dirty="0">
                <a:effectLst/>
                <a:latin typeface="Arial" panose="020B0604020202020204" pitchFamily="34" charset="0"/>
                <a:ea typeface="Calibri" panose="020F0502020204030204" pitchFamily="34" charset="0"/>
                <a:cs typeface="Times New Roman" panose="02020603050405020304" pitchFamily="18" charset="0"/>
              </a:rPr>
              <a:t>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sz="1400" dirty="0"/>
          </a:p>
        </p:txBody>
      </p:sp>
    </p:spTree>
    <p:extLst>
      <p:ext uri="{BB962C8B-B14F-4D97-AF65-F5344CB8AC3E}">
        <p14:creationId xmlns:p14="http://schemas.microsoft.com/office/powerpoint/2010/main" val="17116122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C838908-D37E-4798-807B-AF7B55AC5B87}"/>
              </a:ext>
            </a:extLst>
          </p:cNvPr>
          <p:cNvSpPr>
            <a:spLocks noGrp="1"/>
          </p:cNvSpPr>
          <p:nvPr>
            <p:ph type="title"/>
          </p:nvPr>
        </p:nvSpPr>
        <p:spPr/>
        <p:txBody>
          <a:bodyPr/>
          <a:lstStyle/>
          <a:p>
            <a:r>
              <a:rPr lang="el-GR" dirty="0"/>
              <a:t>ασκησεισ</a:t>
            </a:r>
          </a:p>
        </p:txBody>
      </p:sp>
      <p:sp>
        <p:nvSpPr>
          <p:cNvPr id="3" name="Θέση περιεχομένου 2">
            <a:extLst>
              <a:ext uri="{FF2B5EF4-FFF2-40B4-BE49-F238E27FC236}">
                <a16:creationId xmlns:a16="http://schemas.microsoft.com/office/drawing/2014/main" id="{E9641B4B-8BC8-43D4-B1DD-3F655044CAC0}"/>
              </a:ext>
            </a:extLst>
          </p:cNvPr>
          <p:cNvSpPr>
            <a:spLocks noGrp="1"/>
          </p:cNvSpPr>
          <p:nvPr>
            <p:ph idx="1"/>
          </p:nvPr>
        </p:nvSpPr>
        <p:spPr/>
        <p:txBody>
          <a:bodyPr/>
          <a:lstStyle/>
          <a:p>
            <a:r>
              <a:rPr lang="el-GR" dirty="0"/>
              <a:t>ΑΣΚΗΣΗ</a:t>
            </a:r>
          </a:p>
          <a:p>
            <a:pPr marL="0" indent="0">
              <a:buNone/>
            </a:pPr>
            <a:r>
              <a:rPr lang="el-GR" dirty="0"/>
              <a:t>Έστω </a:t>
            </a:r>
            <a:r>
              <a:rPr lang="el-GR"/>
              <a:t>ότι δανείζετε </a:t>
            </a:r>
            <a:r>
              <a:rPr lang="el-GR" dirty="0"/>
              <a:t>χρήματα σε κάποιον με ονομαστικό επιτόκιο 20% το χρόνο και ο πληθωρισμός τρέχει με 15%. Ποια είναι η καθαρή απόδοση των χρημάτων σας;</a:t>
            </a:r>
          </a:p>
          <a:p>
            <a:pPr marL="360000" marR="0" lvl="0" indent="-360000" algn="l" defTabSz="914400" rtl="0" eaLnBrk="1" fontAlgn="auto" latinLnBrk="0" hangingPunct="1">
              <a:lnSpc>
                <a:spcPct val="125000"/>
              </a:lnSpc>
              <a:spcBef>
                <a:spcPts val="1000"/>
              </a:spcBef>
              <a:spcAft>
                <a:spcPts val="0"/>
              </a:spcAft>
              <a:buClr>
                <a:srgbClr val="D34817">
                  <a:lumMod val="60000"/>
                  <a:lumOff val="40000"/>
                </a:srgbClr>
              </a:buClr>
              <a:buSzTx/>
              <a:buFont typeface="Wingdings" panose="05000000000000000000" pitchFamily="2" charset="2"/>
              <a:buChar char=""/>
              <a:tabLst/>
              <a:defRPr/>
            </a:pPr>
            <a:r>
              <a:rPr kumimoji="0" lang="el-GR" sz="2000" b="0" i="0" u="none" strike="noStrike" kern="1200" cap="none" spc="0" normalizeH="0" baseline="0" noProof="0" dirty="0">
                <a:ln>
                  <a:noFill/>
                </a:ln>
                <a:solidFill>
                  <a:prstClr val="white">
                    <a:alpha val="70000"/>
                  </a:prstClr>
                </a:solidFill>
                <a:effectLst/>
                <a:uLnTx/>
                <a:uFillTx/>
                <a:latin typeface="Avenir Next LT Pro Light"/>
                <a:ea typeface="+mn-ea"/>
                <a:cs typeface="+mn-cs"/>
              </a:rPr>
              <a:t>ΑΣΚΗΣΗ</a:t>
            </a:r>
          </a:p>
          <a:p>
            <a:pPr marL="0" indent="0">
              <a:buNone/>
            </a:pPr>
            <a:r>
              <a:rPr lang="el-GR" dirty="0"/>
              <a:t>Για την εγκατάσταση θερμοκηπίου αξίας 5.000.000€, ο αγοραστής θα πληρώσει 3 χρόνια μετά την αγορά. Πόσο θα πρέπει να πληρωθεί τότε, αν το μηνιαίο επιτόκιο είναι 2% και η κεφαλαιοποίηση είναι μηνιαία (δηλαδή η κεφαλαιοποίηση των τόκων γίνεται κάθε μήνα).</a:t>
            </a:r>
          </a:p>
        </p:txBody>
      </p:sp>
    </p:spTree>
    <p:extLst>
      <p:ext uri="{BB962C8B-B14F-4D97-AF65-F5344CB8AC3E}">
        <p14:creationId xmlns:p14="http://schemas.microsoft.com/office/powerpoint/2010/main" val="84398586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0EEDD6E-CDD7-40A5-AB35-DF0AE2690C86}"/>
              </a:ext>
            </a:extLst>
          </p:cNvPr>
          <p:cNvSpPr>
            <a:spLocks noGrp="1"/>
          </p:cNvSpPr>
          <p:nvPr>
            <p:ph type="title"/>
          </p:nvPr>
        </p:nvSpPr>
        <p:spPr/>
        <p:txBody>
          <a:bodyPr/>
          <a:lstStyle/>
          <a:p>
            <a:r>
              <a:rPr lang="el-GR" dirty="0"/>
              <a:t>ασκησεισ</a:t>
            </a:r>
          </a:p>
        </p:txBody>
      </p:sp>
      <p:sp>
        <p:nvSpPr>
          <p:cNvPr id="3" name="Θέση περιεχομένου 2">
            <a:extLst>
              <a:ext uri="{FF2B5EF4-FFF2-40B4-BE49-F238E27FC236}">
                <a16:creationId xmlns:a16="http://schemas.microsoft.com/office/drawing/2014/main" id="{CAD9B3A2-F0C9-4A2D-AC84-962BCCFBB518}"/>
              </a:ext>
            </a:extLst>
          </p:cNvPr>
          <p:cNvSpPr>
            <a:spLocks noGrp="1"/>
          </p:cNvSpPr>
          <p:nvPr>
            <p:ph idx="1"/>
          </p:nvPr>
        </p:nvSpPr>
        <p:spPr/>
        <p:txBody>
          <a:bodyPr/>
          <a:lstStyle/>
          <a:p>
            <a:r>
              <a:rPr lang="el-GR" dirty="0"/>
              <a:t>ΑΣΚΗΣΗ</a:t>
            </a:r>
          </a:p>
          <a:p>
            <a:pPr marL="0" indent="0">
              <a:buNone/>
            </a:pPr>
            <a:r>
              <a:rPr lang="el-GR" dirty="0"/>
              <a:t>Πόση αξία θα έχει μετά από 2 χρόνια ένα ποσό 100.000 που κατατίθεται σήμερα στην τράπεζα με επιτόκιο 10%;</a:t>
            </a:r>
          </a:p>
          <a:p>
            <a:pPr marL="0" indent="0">
              <a:buNone/>
            </a:pPr>
            <a:endParaRPr lang="el-GR" dirty="0"/>
          </a:p>
          <a:p>
            <a:r>
              <a:rPr lang="el-GR" dirty="0"/>
              <a:t>ΑΣΚΗΣΗ</a:t>
            </a:r>
          </a:p>
          <a:p>
            <a:pPr marL="0" indent="0">
              <a:buNone/>
            </a:pPr>
            <a:r>
              <a:rPr lang="el-GR" dirty="0"/>
              <a:t>Λύστε την προηγούμενη άσκηση αντίστροφα:</a:t>
            </a:r>
          </a:p>
          <a:p>
            <a:pPr marL="0" indent="0">
              <a:buNone/>
            </a:pPr>
            <a:endParaRPr lang="el-GR" dirty="0"/>
          </a:p>
        </p:txBody>
      </p:sp>
    </p:spTree>
    <p:extLst>
      <p:ext uri="{BB962C8B-B14F-4D97-AF65-F5344CB8AC3E}">
        <p14:creationId xmlns:p14="http://schemas.microsoft.com/office/powerpoint/2010/main" val="34390902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D5493C5-9F77-4819-A68C-0B331F001015}"/>
              </a:ext>
            </a:extLst>
          </p:cNvPr>
          <p:cNvSpPr>
            <a:spLocks noGrp="1"/>
          </p:cNvSpPr>
          <p:nvPr>
            <p:ph type="title"/>
          </p:nvPr>
        </p:nvSpPr>
        <p:spPr>
          <a:xfrm>
            <a:off x="1079500" y="342900"/>
            <a:ext cx="10026650" cy="655637"/>
          </a:xfrm>
        </p:spPr>
        <p:txBody>
          <a:bodyPr/>
          <a:lstStyle/>
          <a:p>
            <a:r>
              <a:rPr kumimoji="0" lang="el-GR" sz="2500" b="1" i="0" u="sng" strike="noStrike" kern="1200" cap="all" spc="100" normalizeH="0" baseline="0" noProof="0" dirty="0">
                <a:ln>
                  <a:noFill/>
                </a:ln>
                <a:solidFill>
                  <a:prstClr val="white"/>
                </a:solidFill>
                <a:effectLst/>
                <a:uLnTx/>
                <a:uFillTx/>
                <a:latin typeface="Arial" panose="020B0604020202020204" pitchFamily="34" charset="0"/>
                <a:ea typeface="Calibri" panose="020F0502020204030204" pitchFamily="34" charset="0"/>
                <a:cs typeface="Times New Roman" panose="02020603050405020304" pitchFamily="18" charset="0"/>
              </a:rPr>
              <a:t>Πληθωρισμός</a:t>
            </a:r>
            <a:endParaRPr lang="el-GR" dirty="0"/>
          </a:p>
        </p:txBody>
      </p:sp>
      <p:sp>
        <p:nvSpPr>
          <p:cNvPr id="3" name="Θέση περιεχομένου 2">
            <a:extLst>
              <a:ext uri="{FF2B5EF4-FFF2-40B4-BE49-F238E27FC236}">
                <a16:creationId xmlns:a16="http://schemas.microsoft.com/office/drawing/2014/main" id="{B74E790A-0C55-4D5A-878B-B7D7557512C8}"/>
              </a:ext>
            </a:extLst>
          </p:cNvPr>
          <p:cNvSpPr>
            <a:spLocks noGrp="1"/>
          </p:cNvSpPr>
          <p:nvPr>
            <p:ph idx="1"/>
          </p:nvPr>
        </p:nvSpPr>
        <p:spPr>
          <a:xfrm>
            <a:off x="1079500" y="762001"/>
            <a:ext cx="10026650" cy="5753100"/>
          </a:xfrm>
        </p:spPr>
        <p:txBody>
          <a:bodyPr>
            <a:noAutofit/>
          </a:bodyPr>
          <a:lstStyle/>
          <a:p>
            <a:pPr marL="0" indent="0" algn="just">
              <a:lnSpc>
                <a:spcPct val="150000"/>
              </a:lnSpc>
              <a:buNone/>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Ο πληθωρισμός υπολογίζεται συνήθως από την ποσοστιαία(%) μεταβολή του δείκτη τιμών καταναλωτή (ΔΤΚ) στη διάρκεια του χρόνου. Αξίζει να σημειωθεί ότι ο ΔΤΚ παρακολουθεί ένα δείγμα αγαθών και υπηρεσιών και όχι το σύνολο που είναι διαθέσιμα στην αγορά.</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r>
              <a:rPr lang="el-GR" sz="1800" dirty="0"/>
              <a:t>Στην Οικονομική Επιστήμη ο Δείκτης Τιμών Καταναλωτή (ΔΤΚ) ή τιμάριθμος είναι ο δείκτης μέτρησης του κόστους ζωής και διαβίωσης που βασίζεται στις μεταβολές των λιανικών τιμών των περισσότερων αγαθών ή υπηρεσιών. Μετρά τη διακύμανση των τιμών στα αγαθά και τις υπηρεσίες που περιλαμβάνονται στο "καλάθι του καταναλωτή". </a:t>
            </a:r>
          </a:p>
          <a:p>
            <a:r>
              <a:rPr lang="el-GR" sz="1800" dirty="0"/>
              <a:t>Τέτοιοι δείκτες αφορούν τόσο αγαθά όσο και υπηρεσίες που παρέχονται σε καταναλωτές και λαμβάνονται περιοδικά επί ενός δείγματος πληθυσμού με στόχο τον καθορισμό εκείνων των αγαθών που συνθέτουν το λεγόμενο "καλάθι της νοικοκυράς" ή το "καλάθι του καταναλωτή". Στη συνέχεια, αφού προσδιοριστούν αυτά τα αγαθά, παρακολουθούνται και καταγράφονται οι τιμές τους, οι οποίες ακολούθως σταθμίζονται ανάλογα της σπουδαιότητας των προϊόντων δίνοντας τον γενικό δείκτη. Αυτός συγκρινόμενος με προηγούμενο που συνήθως αποτελεί τον αρχικό (ή έτους βάσης), προσδιορίζει την ποσοστιαία αύξηση ή μείωση.</a:t>
            </a:r>
          </a:p>
        </p:txBody>
      </p:sp>
    </p:spTree>
    <p:extLst>
      <p:ext uri="{BB962C8B-B14F-4D97-AF65-F5344CB8AC3E}">
        <p14:creationId xmlns:p14="http://schemas.microsoft.com/office/powerpoint/2010/main" val="29494032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4DE93B2-D763-48A9-BF88-21001233A7FB}"/>
              </a:ext>
            </a:extLst>
          </p:cNvPr>
          <p:cNvSpPr>
            <a:spLocks noGrp="1"/>
          </p:cNvSpPr>
          <p:nvPr>
            <p:ph type="title"/>
          </p:nvPr>
        </p:nvSpPr>
        <p:spPr/>
        <p:txBody>
          <a:bodyPr/>
          <a:lstStyle/>
          <a:p>
            <a:r>
              <a:rPr kumimoji="0" lang="el-GR" sz="2800" b="1" i="0" u="sng" strike="noStrike" kern="1200" cap="all" spc="100" normalizeH="0" baseline="0" noProof="0" dirty="0">
                <a:ln>
                  <a:noFill/>
                </a:ln>
                <a:solidFill>
                  <a:prstClr val="white"/>
                </a:solidFill>
                <a:effectLst/>
                <a:uLnTx/>
                <a:uFillTx/>
                <a:latin typeface="Arial" panose="020B0604020202020204" pitchFamily="34" charset="0"/>
                <a:ea typeface="Calibri" panose="020F0502020204030204" pitchFamily="34" charset="0"/>
                <a:cs typeface="Times New Roman" panose="02020603050405020304" pitchFamily="18" charset="0"/>
              </a:rPr>
              <a:t>Πληθωρισμός</a:t>
            </a:r>
            <a:endParaRPr lang="el-GR" dirty="0"/>
          </a:p>
        </p:txBody>
      </p:sp>
      <p:sp>
        <p:nvSpPr>
          <p:cNvPr id="3" name="Θέση περιεχομένου 2">
            <a:extLst>
              <a:ext uri="{FF2B5EF4-FFF2-40B4-BE49-F238E27FC236}">
                <a16:creationId xmlns:a16="http://schemas.microsoft.com/office/drawing/2014/main" id="{068C7805-E74F-4AE0-B108-3DEA804CE94B}"/>
              </a:ext>
            </a:extLst>
          </p:cNvPr>
          <p:cNvSpPr>
            <a:spLocks noGrp="1"/>
          </p:cNvSpPr>
          <p:nvPr>
            <p:ph idx="1"/>
          </p:nvPr>
        </p:nvSpPr>
        <p:spPr/>
        <p:txBody>
          <a:bodyPr/>
          <a:lstStyle/>
          <a:p>
            <a:pPr marL="0" indent="0">
              <a:buNone/>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Πληθωρισμός μπορεί να προκληθεί από μια σημαντική αύξηση στην προσφορά χρήματος και της πιστωτικής επέκτασης (</a:t>
            </a:r>
            <a:r>
              <a:rPr lang="en-US" sz="1800" spc="100" dirty="0" err="1">
                <a:effectLst/>
                <a:latin typeface="Arial" panose="020B0604020202020204" pitchFamily="34" charset="0"/>
                <a:ea typeface="Calibri" panose="020F0502020204030204" pitchFamily="34" charset="0"/>
                <a:cs typeface="Times New Roman" panose="02020603050405020304" pitchFamily="18" charset="0"/>
              </a:rPr>
              <a:t>Kotios</a:t>
            </a:r>
            <a:r>
              <a:rPr lang="el-GR" sz="1800" spc="100" dirty="0">
                <a:effectLst/>
                <a:latin typeface="Arial" panose="020B0604020202020204" pitchFamily="34" charset="0"/>
                <a:ea typeface="Calibri" panose="020F0502020204030204" pitchFamily="34" charset="0"/>
                <a:cs typeface="Times New Roman" panose="02020603050405020304" pitchFamily="18" charset="0"/>
              </a:rPr>
              <a:t> 1986). Εάν η αύξηση αυτή δε συνοδεύεται από μια αντίστοιχη αύξηση στην προσφορά των αγαθών στην αγορά, οι τιμές των αγαθών αναπόφευκτα θα ανέβουν. Αυτό μπορεί να συμβεί άμεσα, μέσω της αύξησης της ποσότητας του χρήματος που εκδίδεται από τις αρμόδιες κρατικές αρχές (κεντρική τράπεζα). Έμμεσα γίνεται μέσω της έκδοσης κρατικών ομολόγων ή άλλων χρεογράφων και της πώλησής τους στις τράπεζες, οι οποίες χρησιμοποιούν τους εν λόγω τίτλους για άντληση χρήματος από την κεντρική τράπεζα.</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9279294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A7B6934-0F61-405A-9F05-58E1D43E628F}"/>
              </a:ext>
            </a:extLst>
          </p:cNvPr>
          <p:cNvSpPr>
            <a:spLocks noGrp="1"/>
          </p:cNvSpPr>
          <p:nvPr>
            <p:ph type="title"/>
          </p:nvPr>
        </p:nvSpPr>
        <p:spPr/>
        <p:txBody>
          <a:bodyPr/>
          <a:lstStyle/>
          <a:p>
            <a:r>
              <a:rPr kumimoji="0" lang="el-GR" sz="2800" b="1" i="0" u="sng" strike="noStrike" kern="1200" cap="all" spc="100" normalizeH="0" baseline="0" noProof="0" dirty="0">
                <a:ln>
                  <a:noFill/>
                </a:ln>
                <a:solidFill>
                  <a:prstClr val="white"/>
                </a:solidFill>
                <a:effectLst/>
                <a:uLnTx/>
                <a:uFillTx/>
                <a:latin typeface="Arial" panose="020B0604020202020204" pitchFamily="34" charset="0"/>
                <a:ea typeface="Calibri" panose="020F0502020204030204" pitchFamily="34" charset="0"/>
                <a:cs typeface="Times New Roman" panose="02020603050405020304" pitchFamily="18" charset="0"/>
              </a:rPr>
              <a:t>Πληθωρισμός</a:t>
            </a:r>
            <a:endParaRPr lang="el-GR" dirty="0"/>
          </a:p>
        </p:txBody>
      </p:sp>
      <p:sp>
        <p:nvSpPr>
          <p:cNvPr id="3" name="Θέση περιεχομένου 2">
            <a:extLst>
              <a:ext uri="{FF2B5EF4-FFF2-40B4-BE49-F238E27FC236}">
                <a16:creationId xmlns:a16="http://schemas.microsoft.com/office/drawing/2014/main" id="{3CF57E22-2EA2-4CF9-A204-FA9492C5431C}"/>
              </a:ext>
            </a:extLst>
          </p:cNvPr>
          <p:cNvSpPr>
            <a:spLocks noGrp="1"/>
          </p:cNvSpPr>
          <p:nvPr>
            <p:ph idx="1"/>
          </p:nvPr>
        </p:nvSpPr>
        <p:spPr>
          <a:xfrm>
            <a:off x="1079500" y="1790700"/>
            <a:ext cx="10026650" cy="4819650"/>
          </a:xfrm>
        </p:spPr>
        <p:txBody>
          <a:bodyPr>
            <a:normAutofit fontScale="77500" lnSpcReduction="20000"/>
          </a:bodyPr>
          <a:lstStyle/>
          <a:p>
            <a:pPr algn="just">
              <a:lnSpc>
                <a:spcPct val="150000"/>
              </a:lnSpc>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Πληθωρισμός μπορεί να προκύψει και από μια ισχυρή αύξηση της ενεργού ζήτησης. Στην περίπτωση αυτή, οι αυξήσεις των τιμών είναι αποτέλεσμα αυξημένης ζήτησης σε σχέση με την προσφορά σε μία οικονομία, ιδίως γιατί η προσφορά εμφανίζει πολύ χαμηλή ή μηδαμινή ελαστικότητα, λόγω της πλήρους απασχόλησης των διαθέσιμων μέσων παραγωγής και της τεχνολογίας. Όσο πιο ανελαστική είναι η προσφορά, τόσο πιο υψηλός ο πληθωρισμός.</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Πληθωρισμός μπορεί να προκληθεί και στην περίπτωση που παρατηρείται αύξηση των στοιχείων κόστους παραγωγής. Αυτός ο τύπος πληθωρισμού οφείλεται στις αδυναμίες και στρεβλώσεις του μηχανισμού της αγοράς, αλλά και του κρατικού μηχανισμού. Ανάμεσα στους παράγοντες που ευνοούν τον πληθωρισμό κόστους ανήκουν οι πρακτικές ολιγοπωλίου, η χαμηλή παραγωγικότητα της εργασίας, οι αυξήσεις των μισθών με ρυθμό μεγαλύτερο της αύξησης της παραγωγικότητας, η υψηλή φορολογική επιβάρυνση, η αύξηση των τιμών των πρώτων υλών κλπ.</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Επίσης, μια αύξηση της έμμεσης φορολογίας μπορεί να θέσει σε ανοδική κίνηση τις τιμές.</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2885274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AA7BD92-966F-4515-A837-9390F64B4133}"/>
              </a:ext>
            </a:extLst>
          </p:cNvPr>
          <p:cNvSpPr>
            <a:spLocks noGrp="1"/>
          </p:cNvSpPr>
          <p:nvPr>
            <p:ph type="title"/>
          </p:nvPr>
        </p:nvSpPr>
        <p:spPr/>
        <p:txBody>
          <a:bodyPr/>
          <a:lstStyle/>
          <a:p>
            <a:r>
              <a:rPr kumimoji="0" lang="el-GR" sz="2800" b="1" i="0" u="sng" strike="noStrike" kern="1200" cap="all" spc="100" normalizeH="0" baseline="0" noProof="0" dirty="0">
                <a:ln>
                  <a:noFill/>
                </a:ln>
                <a:solidFill>
                  <a:prstClr val="white"/>
                </a:solidFill>
                <a:effectLst/>
                <a:uLnTx/>
                <a:uFillTx/>
                <a:latin typeface="Arial" panose="020B0604020202020204" pitchFamily="34" charset="0"/>
                <a:ea typeface="Calibri" panose="020F0502020204030204" pitchFamily="34" charset="0"/>
                <a:cs typeface="Times New Roman" panose="02020603050405020304" pitchFamily="18" charset="0"/>
              </a:rPr>
              <a:t>Πληθωρισμός</a:t>
            </a:r>
            <a:endParaRPr lang="el-GR" dirty="0"/>
          </a:p>
        </p:txBody>
      </p:sp>
      <p:sp>
        <p:nvSpPr>
          <p:cNvPr id="3" name="Θέση περιεχομένου 2">
            <a:extLst>
              <a:ext uri="{FF2B5EF4-FFF2-40B4-BE49-F238E27FC236}">
                <a16:creationId xmlns:a16="http://schemas.microsoft.com/office/drawing/2014/main" id="{ECBFC802-01DD-4850-878A-75B905B503A7}"/>
              </a:ext>
            </a:extLst>
          </p:cNvPr>
          <p:cNvSpPr>
            <a:spLocks noGrp="1"/>
          </p:cNvSpPr>
          <p:nvPr>
            <p:ph idx="1"/>
          </p:nvPr>
        </p:nvSpPr>
        <p:spPr/>
        <p:txBody>
          <a:bodyPr/>
          <a:lstStyle/>
          <a:p>
            <a:r>
              <a:rPr lang="el-GR" sz="2000" spc="100" dirty="0">
                <a:effectLst/>
                <a:latin typeface="Arial" panose="020B0604020202020204" pitchFamily="34" charset="0"/>
                <a:ea typeface="Calibri" panose="020F0502020204030204" pitchFamily="34" charset="0"/>
              </a:rPr>
              <a:t>Μία συχνή παράλειψη που γίνεται στην αξιολόγηση επενδύσεων, είναι η μη συμπερίληψη του πληθωρισμού. Αυτή μπορεί να οδηγήσει σε εσφαλμένες επενδυτικές αποφάσεις, με δραματικές συνέπειες για μία επιχείρηση. Η προσαρμογή της επενδυτικής αξιολόγησης υπό συνθήκες πληθωρισμού απαιτεί τον υπολογισμό ενός πραγματικού κόστους χρήματος, επηρεάζοντας έτσι τους συντελεστές προεξόφλησης μίας επένδυσης. </a:t>
            </a:r>
            <a:r>
              <a:rPr lang="el-GR" spc="100" dirty="0">
                <a:latin typeface="Arial" panose="020B0604020202020204" pitchFamily="34" charset="0"/>
                <a:ea typeface="Calibri" panose="020F0502020204030204" pitchFamily="34" charset="0"/>
              </a:rPr>
              <a:t>Ο</a:t>
            </a:r>
            <a:r>
              <a:rPr lang="el-GR" sz="2000" spc="100" dirty="0">
                <a:effectLst/>
                <a:latin typeface="Arial" panose="020B0604020202020204" pitchFamily="34" charset="0"/>
                <a:ea typeface="Calibri" panose="020F0502020204030204" pitchFamily="34" charset="0"/>
              </a:rPr>
              <a:t>ι συντελεστές προεξόφλησης δεν είναι τίποτε άλλο παρά η παρούσα αξία μίας νομισματικής μονάδας στις διάφορες χρονικές περιόδους του υπό εξέταση χρονικού ορίζοντα. </a:t>
            </a:r>
            <a:endParaRPr lang="el-GR" dirty="0"/>
          </a:p>
        </p:txBody>
      </p:sp>
    </p:spTree>
    <p:extLst>
      <p:ext uri="{BB962C8B-B14F-4D97-AF65-F5344CB8AC3E}">
        <p14:creationId xmlns:p14="http://schemas.microsoft.com/office/powerpoint/2010/main" val="22671785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2ECBF28-AFFD-4BBE-A3C3-37067A95E5C3}"/>
              </a:ext>
            </a:extLst>
          </p:cNvPr>
          <p:cNvSpPr>
            <a:spLocks noGrp="1"/>
          </p:cNvSpPr>
          <p:nvPr>
            <p:ph type="title"/>
          </p:nvPr>
        </p:nvSpPr>
        <p:spPr/>
        <p:txBody>
          <a:bodyPr/>
          <a:lstStyle/>
          <a:p>
            <a:r>
              <a:rPr kumimoji="0" lang="el-GR" sz="2800" b="1" i="0" u="sng" strike="noStrike" kern="1200" cap="all" spc="100" normalizeH="0" baseline="0" noProof="0" dirty="0">
                <a:ln>
                  <a:noFill/>
                </a:ln>
                <a:solidFill>
                  <a:prstClr val="white"/>
                </a:solidFill>
                <a:effectLst/>
                <a:uLnTx/>
                <a:uFillTx/>
                <a:latin typeface="Arial" panose="020B0604020202020204" pitchFamily="34" charset="0"/>
                <a:ea typeface="Calibri" panose="020F0502020204030204" pitchFamily="34" charset="0"/>
                <a:cs typeface="Times New Roman" panose="02020603050405020304" pitchFamily="18" charset="0"/>
              </a:rPr>
              <a:t>Πληθωρισμός</a:t>
            </a:r>
            <a:endParaRPr lang="el-GR" dirty="0"/>
          </a:p>
        </p:txBody>
      </p:sp>
      <p:sp>
        <p:nvSpPr>
          <p:cNvPr id="3" name="Θέση περιεχομένου 2">
            <a:extLst>
              <a:ext uri="{FF2B5EF4-FFF2-40B4-BE49-F238E27FC236}">
                <a16:creationId xmlns:a16="http://schemas.microsoft.com/office/drawing/2014/main" id="{31CF6EC7-4DD8-4558-B805-D6EE6901AB1D}"/>
              </a:ext>
            </a:extLst>
          </p:cNvPr>
          <p:cNvSpPr>
            <a:spLocks noGrp="1"/>
          </p:cNvSpPr>
          <p:nvPr>
            <p:ph idx="1"/>
          </p:nvPr>
        </p:nvSpPr>
        <p:spPr/>
        <p:txBody>
          <a:bodyPr>
            <a:normAutofit fontScale="92500" lnSpcReduction="20000"/>
          </a:bodyPr>
          <a:lstStyle/>
          <a:p>
            <a:pPr algn="just">
              <a:lnSpc>
                <a:spcPct val="150000"/>
              </a:lnSpc>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Σχετικά με το προεξοφλητικό επιτόκιο που πρέπει να χρησιμοποιηθεί, θα πρέπει να τονίσουμε ότι αφού όλες οι χρηματικές ροές είναι σε σταθερές τιμές (χωρίς πληθωρισμό, σε όρους βάσης έτους μηδέν) άρα και το προεξοφλητικό επιτόκιο πρέπει να είναι </a:t>
            </a:r>
            <a:r>
              <a:rPr lang="el-GR" sz="2000" spc="100" dirty="0" err="1">
                <a:effectLst/>
                <a:latin typeface="Arial" panose="020B0604020202020204" pitchFamily="34" charset="0"/>
                <a:ea typeface="Calibri" panose="020F0502020204030204" pitchFamily="34" charset="0"/>
                <a:cs typeface="Times New Roman" panose="02020603050405020304" pitchFamily="18" charset="0"/>
              </a:rPr>
              <a:t>αποπληθωρισμένο</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δηλαδή να είναι πραγματικό επιτόκιο (</a:t>
            </a:r>
            <a:r>
              <a:rPr lang="el-GR" sz="2000" spc="100" dirty="0" err="1">
                <a:effectLst/>
                <a:latin typeface="Arial" panose="020B0604020202020204" pitchFamily="34" charset="0"/>
                <a:ea typeface="Calibri" panose="020F0502020204030204" pitchFamily="34" charset="0"/>
                <a:cs typeface="Times New Roman" panose="02020603050405020304" pitchFamily="18" charset="0"/>
              </a:rPr>
              <a:t>Τζαβαλής</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&amp; Πετραλιάς, 2009). Σε αυτό μας βοηθά η βασική εξίσωση του </a:t>
            </a:r>
            <a:r>
              <a:rPr lang="en-US" sz="2000" spc="100" dirty="0">
                <a:effectLst/>
                <a:latin typeface="Arial" panose="020B0604020202020204" pitchFamily="34" charset="0"/>
                <a:ea typeface="Calibri" panose="020F0502020204030204" pitchFamily="34" charset="0"/>
                <a:cs typeface="Times New Roman" panose="02020603050405020304" pitchFamily="18" charset="0"/>
              </a:rPr>
              <a:t>Fisher </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που λέει ότι: </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tabLst>
                <a:tab pos="4861560" algn="l"/>
              </a:tabLst>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(1+ονομαστικό επιτόκιο) = (1+πραγματικό επιτόκιο) </a:t>
            </a:r>
            <a:r>
              <a:rPr lang="en-US" sz="2000" spc="100" dirty="0">
                <a:effectLst/>
                <a:latin typeface="Arial" panose="020B0604020202020204" pitchFamily="34" charset="0"/>
                <a:ea typeface="Calibri" panose="020F0502020204030204" pitchFamily="34" charset="0"/>
                <a:cs typeface="Times New Roman" panose="02020603050405020304" pitchFamily="18" charset="0"/>
              </a:rPr>
              <a:t>x</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(1+π) </a:t>
            </a:r>
          </a:p>
          <a:p>
            <a:pPr algn="just">
              <a:lnSpc>
                <a:spcPct val="150000"/>
              </a:lnSpc>
              <a:tabLst>
                <a:tab pos="4861560" algn="l"/>
              </a:tabLst>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ή προσεγγιστικά: (ονομαστικό επιτόκιο) = (πραγματικό επιτόκιο) +	(π) </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Το σύμβολο περίπου θα εξηγηθεί στην συνέχεια.</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9296084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70A2644-1352-43BF-A625-351198E12DD4}"/>
              </a:ext>
            </a:extLst>
          </p:cNvPr>
          <p:cNvSpPr>
            <a:spLocks noGrp="1"/>
          </p:cNvSpPr>
          <p:nvPr>
            <p:ph type="title"/>
          </p:nvPr>
        </p:nvSpPr>
        <p:spPr/>
        <p:txBody>
          <a:bodyPr/>
          <a:lstStyle/>
          <a:p>
            <a:r>
              <a:rPr kumimoji="0" lang="el-GR" sz="2800" b="1" i="0" u="sng" strike="noStrike" kern="1200" cap="all" spc="100" normalizeH="0" baseline="0" noProof="0" dirty="0">
                <a:ln>
                  <a:noFill/>
                </a:ln>
                <a:solidFill>
                  <a:prstClr val="white"/>
                </a:solidFill>
                <a:effectLst/>
                <a:uLnTx/>
                <a:uFillTx/>
                <a:latin typeface="Arial" panose="020B0604020202020204" pitchFamily="34" charset="0"/>
                <a:ea typeface="Calibri" panose="020F0502020204030204" pitchFamily="34" charset="0"/>
                <a:cs typeface="Times New Roman" panose="02020603050405020304" pitchFamily="18" charset="0"/>
              </a:rPr>
              <a:t>Πληθωρισμός</a:t>
            </a:r>
            <a:endParaRPr lang="el-GR" dirty="0"/>
          </a:p>
        </p:txBody>
      </p:sp>
      <p:sp>
        <p:nvSpPr>
          <p:cNvPr id="3" name="Θέση περιεχομένου 2">
            <a:extLst>
              <a:ext uri="{FF2B5EF4-FFF2-40B4-BE49-F238E27FC236}">
                <a16:creationId xmlns:a16="http://schemas.microsoft.com/office/drawing/2014/main" id="{EA7C8872-E41C-455D-9FCA-2312A894881A}"/>
              </a:ext>
            </a:extLst>
          </p:cNvPr>
          <p:cNvSpPr>
            <a:spLocks noGrp="1"/>
          </p:cNvSpPr>
          <p:nvPr>
            <p:ph idx="1"/>
          </p:nvPr>
        </p:nvSpPr>
        <p:spPr/>
        <p:txBody>
          <a:bodyPr>
            <a:normAutofit fontScale="85000" lnSpcReduction="10000"/>
          </a:bodyPr>
          <a:lstStyle/>
          <a:p>
            <a:pPr algn="just">
              <a:lnSpc>
                <a:spcPct val="150000"/>
              </a:lnSpc>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Αυτό που συνήθως κάνουμε στην πράξη, είναι να υπολογίσουμε δύο βασικά μέτρα. Το πρώτο είναι το λεγόμενο «κόστος του χρήματος», δηλαδή το επιτόκιο στο οποίο δανειζόμαστε τα κεφάλαια που δεν έχουμε και το δεύτερο είναι το λεγόμενο «κόστος ευκαιρίας» των κεφαλαίων του επενδυτή, δηλαδή η απόδοση των κεφαλαίων του επενδυτή σε περίπτωση που τα διαθέτει σε εναλλακτικές επενδύσεις παρόμοιου κινδύνου. Προκειμένου να αποφασίσουμε αναφορικά με το ποιο από τα δύο θα χρησιμοποιήσουμε ως προεξοφλητικό επιτόκιο, επιλέγουμε το μεγαλύτερο από τα δύο. Με άλλα λόγια, το ύψος του προεξοφλητικού επιτοκίου θα πρέπει να καλύπτει τουλάχιστον το μεγαλύτερο από τα παραπάνω (το κόστος χρήματος ή το κόστος ευκαιρίας των κεφαλαίων του επενδυτή).</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651798321"/>
      </p:ext>
    </p:extLst>
  </p:cSld>
  <p:clrMapOvr>
    <a:masterClrMapping/>
  </p:clrMapOvr>
</p:sld>
</file>

<file path=ppt/theme/theme1.xml><?xml version="1.0" encoding="utf-8"?>
<a:theme xmlns:a="http://schemas.openxmlformats.org/drawingml/2006/main" name="LeafVTI">
  <a:themeElements>
    <a:clrScheme name="Leaf">
      <a:dk1>
        <a:sysClr val="windowText" lastClr="000000"/>
      </a:dk1>
      <a:lt1>
        <a:sysClr val="window" lastClr="FFFFFF"/>
      </a:lt1>
      <a:dk2>
        <a:srgbClr val="732124"/>
      </a:dk2>
      <a:lt2>
        <a:srgbClr val="F0EDE5"/>
      </a:lt2>
      <a:accent1>
        <a:srgbClr val="D34817"/>
      </a:accent1>
      <a:accent2>
        <a:srgbClr val="A68D65"/>
      </a:accent2>
      <a:accent3>
        <a:srgbClr val="728377"/>
      </a:accent3>
      <a:accent4>
        <a:srgbClr val="B4797B"/>
      </a:accent4>
      <a:accent5>
        <a:srgbClr val="CE8439"/>
      </a:accent5>
      <a:accent6>
        <a:srgbClr val="CF3A2A"/>
      </a:accent6>
      <a:hlink>
        <a:srgbClr val="D06853"/>
      </a:hlink>
      <a:folHlink>
        <a:srgbClr val="B67779"/>
      </a:folHlink>
    </a:clrScheme>
    <a:fontScheme name="Leaf">
      <a:majorFont>
        <a:latin typeface="Rockwell Nova Light"/>
        <a:ea typeface=""/>
        <a:cs typeface=""/>
      </a:majorFont>
      <a:minorFont>
        <a:latin typeface="Avenir Next LT Pro Light"/>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eafVTI" id="{AD13D32C-3873-4EF1-A28C-5D0E64FF0913}" vid="{0D2E0FD0-9C17-4337-BD21-33917FC300A9}"/>
    </a:ext>
  </a:extLst>
</a:theme>
</file>

<file path=docProps/app.xml><?xml version="1.0" encoding="utf-8"?>
<Properties xmlns="http://schemas.openxmlformats.org/officeDocument/2006/extended-properties" xmlns:vt="http://schemas.openxmlformats.org/officeDocument/2006/docPropsVTypes">
  <TotalTime>124</TotalTime>
  <Words>3185</Words>
  <Application>Microsoft Office PowerPoint</Application>
  <PresentationFormat>Ευρεία οθόνη</PresentationFormat>
  <Paragraphs>147</Paragraphs>
  <Slides>32</Slides>
  <Notes>0</Notes>
  <HiddenSlides>0</HiddenSlides>
  <MMClips>0</MMClips>
  <ScaleCrop>false</ScaleCrop>
  <HeadingPairs>
    <vt:vector size="6" baseType="variant">
      <vt:variant>
        <vt:lpstr>Γραμματοσειρές που χρησιμοποιούνται</vt:lpstr>
      </vt:variant>
      <vt:variant>
        <vt:i4>8</vt:i4>
      </vt:variant>
      <vt:variant>
        <vt:lpstr>Θέμα</vt:lpstr>
      </vt:variant>
      <vt:variant>
        <vt:i4>1</vt:i4>
      </vt:variant>
      <vt:variant>
        <vt:lpstr>Τίτλοι διαφανειών</vt:lpstr>
      </vt:variant>
      <vt:variant>
        <vt:i4>32</vt:i4>
      </vt:variant>
    </vt:vector>
  </HeadingPairs>
  <TitlesOfParts>
    <vt:vector size="41" baseType="lpstr">
      <vt:lpstr>Arial</vt:lpstr>
      <vt:lpstr>Avenir Next LT Pro Light</vt:lpstr>
      <vt:lpstr>Bell MT</vt:lpstr>
      <vt:lpstr>Calibri</vt:lpstr>
      <vt:lpstr>Cambria Math</vt:lpstr>
      <vt:lpstr>Rockwell Nova Light</vt:lpstr>
      <vt:lpstr>Symbol</vt:lpstr>
      <vt:lpstr>Wingdings</vt:lpstr>
      <vt:lpstr>LeafVTI</vt:lpstr>
      <vt:lpstr>ΜΑΘΗΜΑ 2ο Βασικές χρηματοοικονομικές έννοιες </vt:lpstr>
      <vt:lpstr>Βασικές χρηματοοικονομικές έννοιες </vt:lpstr>
      <vt:lpstr>Πληθωρισμός </vt:lpstr>
      <vt:lpstr>Πληθωρισμός</vt:lpstr>
      <vt:lpstr>Πληθωρισμός</vt:lpstr>
      <vt:lpstr>Πληθωρισμός</vt:lpstr>
      <vt:lpstr>Πληθωρισμός</vt:lpstr>
      <vt:lpstr>Πληθωρισμός</vt:lpstr>
      <vt:lpstr>Πληθωρισμός</vt:lpstr>
      <vt:lpstr>Τόκος  </vt:lpstr>
      <vt:lpstr>Τόκος </vt:lpstr>
      <vt:lpstr>Τόκος </vt:lpstr>
      <vt:lpstr>Τόκος </vt:lpstr>
      <vt:lpstr>Τόκος </vt:lpstr>
      <vt:lpstr>Τόκος </vt:lpstr>
      <vt:lpstr>Τόκος </vt:lpstr>
      <vt:lpstr>Τόκος </vt:lpstr>
      <vt:lpstr>ΕΠΙΤΟΚΙΟ </vt:lpstr>
      <vt:lpstr> Επιτόκιο</vt:lpstr>
      <vt:lpstr>Επιτόκιο</vt:lpstr>
      <vt:lpstr>Επιτόκιο</vt:lpstr>
      <vt:lpstr>Επιτόκιο</vt:lpstr>
      <vt:lpstr>Επιτόκιο</vt:lpstr>
      <vt:lpstr>Επιτόκιο</vt:lpstr>
      <vt:lpstr>Επιτόκιο</vt:lpstr>
      <vt:lpstr>Επιτόκιο</vt:lpstr>
      <vt:lpstr>Επιτόκιο</vt:lpstr>
      <vt:lpstr>Επιτόκιο</vt:lpstr>
      <vt:lpstr>ΡΑΝΤΕΣ</vt:lpstr>
      <vt:lpstr>ΡΑΝΤΕΣ</vt:lpstr>
      <vt:lpstr>ασκησεισ</vt:lpstr>
      <vt:lpstr>ασκησεισ</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ΜΑΘΗΜΑ 2ο Βασικές χρηματοοικονομικές έννοιες</dc:title>
  <dc:creator>ΧΡΗΣΤΟΣ ΣΤΑΜΠΟΥΛΗΣ</dc:creator>
  <cp:lastModifiedBy>ΧΡΗΣΤΟΣ ΣΤΑΜΠΟΥΛΗΣ</cp:lastModifiedBy>
  <cp:revision>3</cp:revision>
  <dcterms:created xsi:type="dcterms:W3CDTF">2020-10-18T19:23:43Z</dcterms:created>
  <dcterms:modified xsi:type="dcterms:W3CDTF">2020-10-28T10:32:25Z</dcterms:modified>
</cp:coreProperties>
</file>