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8" r:id="rId20"/>
    <p:sldId id="279" r:id="rId21"/>
    <p:sldId id="282" r:id="rId22"/>
    <p:sldId id="322" r:id="rId23"/>
    <p:sldId id="283" r:id="rId24"/>
    <p:sldId id="280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8" r:id="rId35"/>
    <p:sldId id="300" r:id="rId36"/>
    <p:sldId id="301" r:id="rId37"/>
    <p:sldId id="299" r:id="rId38"/>
    <p:sldId id="302" r:id="rId39"/>
    <p:sldId id="317" r:id="rId40"/>
    <p:sldId id="304" r:id="rId41"/>
    <p:sldId id="303" r:id="rId42"/>
    <p:sldId id="306" r:id="rId43"/>
    <p:sldId id="305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8" r:id="rId53"/>
    <p:sldId id="319" r:id="rId54"/>
    <p:sldId id="320" r:id="rId55"/>
    <p:sldId id="321" r:id="rId56"/>
    <p:sldId id="315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63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14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29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35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18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89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65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32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76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48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0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8B5F1-6003-4790-8FB9-CE1A5735395D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0C174-EAF8-4ADE-9A88-982AEE8891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8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bg/url?sa=i&amp;rct=j&amp;q=&amp;esrc=s&amp;source=images&amp;cd=&amp;cad=rja&amp;uact=8&amp;ved=0CAcQjRxqFQoTCJqVxuT00scCFQtZLAodoV0A-Q&amp;url=https://www.rpi.edu/dept/bcbp/molbiochem/MBWeb/mb2/part1/lipoprot.htm&amp;ei=iRHkVdqsA4uysQGhu4HIDw&amp;psig=AFQjCNE4O8dIKNoqkmVrARSsZmRVheRMog&amp;ust=1441096366853263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bg/url?sa=i&amp;rct=j&amp;q=&amp;esrc=s&amp;source=images&amp;cd=&amp;cad=rja&amp;uact=8&amp;ved=0CAcQjRxqFQoTCLTUrPKG08cCFQqKLAodTzcCQA&amp;url=http://www.worthington-biochem.com:8080/enzyme-manual/AP/&amp;ei=hSTkVfT9MoqUsgHP7oiABA&amp;psig=AFQjCNGu-C2j8jZzXwl3OA9aLsFZHLklSw&amp;ust=1441101297772895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bg/url?sa=i&amp;rct=j&amp;q=&amp;esrc=s&amp;source=images&amp;cd=&amp;cad=rja&amp;uact=8&amp;ved=0CAcQjRxqFQoTCPTsocKf08cCFUsHLAodELUHuA&amp;url=http://theartofmed.tumblr.com/post/127907950222/bacterial-taxonomy-2-classification-of-bacteria&amp;ei=Vz7kVbTlNcuOsAGQ6p7ACw&amp;psig=AFQjCNGs2Ryeq9_JWuKgg5uHwbQeJmHBOQ&amp;ust=1441107895435561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bg/url?sa=i&amp;rct=j&amp;q=&amp;esrc=s&amp;source=images&amp;cd=&amp;cad=rja&amp;uact=8&amp;ved=0CAcQjRxqFQoTCJSzmJ_d0scCFcddFAodgkoIBA&amp;url=http://www.suggestkeyword.com/ZmlicmluICBjbG90/&amp;ei=2fjjVdTiI8e7UYKVoSA&amp;psig=AFQjCNHMHcbbmzXEkfXVH_Elu14S2fAIXQ&amp;ust=1441090135002262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1691349"/>
            <a:ext cx="79019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Lecture 11.</a:t>
            </a:r>
          </a:p>
          <a:p>
            <a:pPr algn="ctr"/>
            <a:endParaRPr lang="en-US" sz="3600" dirty="0"/>
          </a:p>
          <a:p>
            <a:pPr algn="ctr"/>
            <a:r>
              <a:rPr lang="en-US" sz="3600" dirty="0" smtClean="0"/>
              <a:t>Biochemical alteration of food during postharvest and storage.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2264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066800"/>
            <a:ext cx="69620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SIGNIFICANCE OF PLASMIN ACTIVITY IN MILK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905000"/>
            <a:ext cx="868478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 vitro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studies with  casein as a substrate demonstrate that that there is sufficient plasmin  in milk to cause substantial proteolysis. Does not account the presence of plasmin inhibitors.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Plasmin is thermostable. 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Plasmin and plasminogen accompany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casein micelles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on the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chymosin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coagulation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milk in cheese making.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Plasmin remains active even after milk cooking at high temperature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Plasmin hydrolyzes of 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caseins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results in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large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polypeptides. This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proteolysis alters three-dimensional protein network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cheese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form a less firm and less elastic cheese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212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7715" y="1412776"/>
            <a:ext cx="836238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Plasmin is considered responsible for some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undesirable changes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the rheological properties (flavor, texture) of cheese.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large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polypeptides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 not have a direct impact 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flavor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function as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substrate for the proteases associated with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starter and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nonstarter bacteria. However, if the primary proteolysis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 extensive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bitter peptides, with a high percentage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hydrophobic amino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acids predominate.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Plasmin activity may contribute to the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gelation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ultra-high-temperature processed milk produced from high-quality raw milk (no bacterial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involved).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 yields of cheese and casein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since resulted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peptons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from plasmin proteolytic activity are soluble at pH 4.6 and are not incorporated into acid-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chymosin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-produced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casein curd.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609600"/>
            <a:ext cx="7782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SIGNIFICANCE OF PLASMIN ACTIVITY IN MILK Cont.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77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762000"/>
            <a:ext cx="25635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Cathepsin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752600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cid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proteinase (optimum pH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4.0).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relatively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 labile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(inactivated by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70°C for 10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least some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indigenous acid proteinase is incorporated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into cheese curd.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Over all,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athepsin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 activity is similar to that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chymosin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has very poor milk clotting activity.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may contribute to proteolysis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cheese, but its activity is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probably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overshadowed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chymosin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which is present at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much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higher level in cheese.</a:t>
            </a:r>
          </a:p>
        </p:txBody>
      </p:sp>
    </p:spTree>
    <p:extLst>
      <p:ext uri="{BB962C8B-B14F-4D97-AF65-F5344CB8AC3E}">
        <p14:creationId xmlns:p14="http://schemas.microsoft.com/office/powerpoint/2010/main" val="398438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838200"/>
            <a:ext cx="1345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Lipase 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752600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Milk lipase is lipoprotein.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catalyzes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breakdown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lipids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The process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called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lipolysis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276600"/>
            <a:ext cx="49977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</a:rPr>
              <a:t>Lipase action produces free fatty acids 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but also diacylglycerol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and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monoacylglycerol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.  </a:t>
            </a: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97524"/>
            <a:ext cx="2808312" cy="289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www.rpi.edu/dept/bcbp/molbiochem/MBWeb/mb2/part1/images/diacylgl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648200"/>
            <a:ext cx="482453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14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362200"/>
            <a:ext cx="8458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fatty acids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especially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short chain acids (i.e. butyric (C4),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caproic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(C6),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caprylic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(C8) have strong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flavors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low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flavor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thresholds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which lead to flavor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defects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rancid 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unpleasant smell 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taste), astringent, „bitter‟.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also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may impart 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desirable </a:t>
            </a:r>
            <a:r>
              <a:rPr lang="en-US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flavors 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some cheeses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like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parmesan.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Partial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glycerides (and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fatty acids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surface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active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cause steam foaming problems in cappuccino coffee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making.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1219200"/>
            <a:ext cx="4086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Importance for dairy industry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05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00400" y="990600"/>
            <a:ext cx="1963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Milk lipase 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2133600"/>
            <a:ext cx="85689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Originates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blood.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0000"/>
              </a:buClr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all raw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milk.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Inactivated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pasteurization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Therefore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it causes no lipolysis in milk or dairy products after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pasteurization.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30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447800"/>
            <a:ext cx="8382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Raw milk contains enough lipase to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hydrolyze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 the fat in milk (~ 1 mg can be isolated from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 L). But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does not happen.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Why not?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cannot attack fat in intact milk fat globules (due to protection of the milk fat globule membrane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Lacks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 activators: as a “lipoprotein lipase”, it is activated by lipoproteins as found in the blood – this can be demonstrated by adding some blood serum to raw milk; lipolysis proceeds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rapidly.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Contains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 substances which inhibit lipase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action.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38400" y="685800"/>
            <a:ext cx="3663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Milk lipase 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raw milk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86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856357"/>
            <a:ext cx="87129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spontaneous lipolysis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at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farm.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Initiated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milk of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cows just by cooling to &lt;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10°C.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type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milk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after cooling, lipolysis occurs during refrigerated storage and reaches a maximum after 12-16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hrs.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Occurs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mostly in milk of :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cows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late lactation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cows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 poor feed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certain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cows only 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Spontaneous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lipolysis is greatly reduced when „spontaneous‟ milk is mixed with „normal‟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milk.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5400" y="533400"/>
            <a:ext cx="3363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Lipolysis in raw milk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09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7401" y="572835"/>
            <a:ext cx="70471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phosphomonoesterase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(phosphatase)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6335" y="1066800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Acid phosphatase is found free in skim milk, in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membrane material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skim milk and in the fat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globule membrane.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Milk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acid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phosphatase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has a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 optimum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4.0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 stable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ow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temperature, long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time (LT) pasteurization (63°C, 30 min)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causes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10–20%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inactivation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Full inactivation at 88°C, 30 min.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level of acid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phosphatase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milk is only  2% that of alkaline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phosphatase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It catalysis the hydrolysis of phosphoric acid esters.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://www.worthington-biochem.com:8080/resources/images/enzyme-manual/AP/reaction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24400"/>
            <a:ext cx="8210550" cy="216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06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905000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Although acid phosphatase is present in milk at a much lower level than alkaline phosphatase, </a:t>
            </a:r>
            <a:r>
              <a:rPr lang="en-US" sz="2400" dirty="0" smtClean="0">
                <a:solidFill>
                  <a:srgbClr val="FF0000"/>
                </a:solidFill>
              </a:rPr>
              <a:t>its greater heat stability and lower pH optimum </a:t>
            </a:r>
            <a:r>
              <a:rPr lang="en-US" sz="2400" dirty="0" smtClean="0"/>
              <a:t>may make it technologically significant. 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Dephosphorization of casein reduces </a:t>
            </a:r>
            <a:r>
              <a:rPr lang="en-US" sz="2400" dirty="0"/>
              <a:t>its ability to bind </a:t>
            </a:r>
            <a:r>
              <a:rPr lang="en-US" sz="2400" dirty="0" smtClean="0"/>
              <a:t>Ca</a:t>
            </a:r>
            <a:r>
              <a:rPr lang="en-US" sz="2400" baseline="30000" dirty="0" smtClean="0"/>
              <a:t>2+ </a:t>
            </a:r>
            <a:r>
              <a:rPr lang="en-US" sz="2400" dirty="0" smtClean="0"/>
              <a:t>ions and form micelles.</a:t>
            </a:r>
          </a:p>
          <a:p>
            <a:endParaRPr lang="en-US" sz="2400" dirty="0" smtClean="0"/>
          </a:p>
          <a:p>
            <a:r>
              <a:rPr lang="en-US" sz="2400" dirty="0" smtClean="0"/>
              <a:t>Dephosphorization </a:t>
            </a:r>
            <a:r>
              <a:rPr lang="en-US" sz="2400" dirty="0"/>
              <a:t>may be rate </a:t>
            </a:r>
            <a:r>
              <a:rPr lang="en-US" sz="2400" dirty="0" smtClean="0"/>
              <a:t>limiting for </a:t>
            </a:r>
            <a:r>
              <a:rPr lang="en-US" sz="2400" dirty="0"/>
              <a:t>proteolysis in cheese ripening since most </a:t>
            </a:r>
            <a:r>
              <a:rPr lang="en-US" sz="2400" dirty="0" smtClean="0"/>
              <a:t>proteinases and </a:t>
            </a:r>
            <a:r>
              <a:rPr lang="en-US" sz="2400" dirty="0"/>
              <a:t>peptidases are inactive on </a:t>
            </a:r>
            <a:r>
              <a:rPr lang="en-US" sz="2400" dirty="0" smtClean="0"/>
              <a:t>phosphoproteins or </a:t>
            </a:r>
            <a:r>
              <a:rPr lang="en-US" sz="2400" dirty="0" err="1"/>
              <a:t>phosphopeptides</a:t>
            </a:r>
            <a:r>
              <a:rPr lang="en-US" sz="2400" dirty="0" smtClean="0"/>
              <a:t>. </a:t>
            </a:r>
            <a:endParaRPr lang="en-US" sz="2400" dirty="0"/>
          </a:p>
          <a:p>
            <a:endParaRPr lang="en-US" sz="2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1981200" y="980420"/>
            <a:ext cx="43463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Technological significance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00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632430"/>
            <a:ext cx="4562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1. Indigenous </a:t>
            </a:r>
            <a:r>
              <a:rPr lang="en-US" sz="2800" dirty="0">
                <a:solidFill>
                  <a:srgbClr val="FF0000"/>
                </a:solidFill>
              </a:rPr>
              <a:t>Enzymes in Milk</a:t>
            </a:r>
          </a:p>
        </p:txBody>
      </p:sp>
      <p:sp>
        <p:nvSpPr>
          <p:cNvPr id="3" name="Rectangle 2"/>
          <p:cNvSpPr/>
          <p:nvPr/>
        </p:nvSpPr>
        <p:spPr>
          <a:xfrm>
            <a:off x="293914" y="1600200"/>
            <a:ext cx="85876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overview: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About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60 indigenous enzymes have been reported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normal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bovine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milk.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Physiological role of most of them unknown.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indigenous enzymes are constituents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milk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excreted.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Some of them are inactive due to lack of substrate 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unsuitable environmental conditions such as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9514" y="6324600"/>
            <a:ext cx="8206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Handbook of Food Enzymology. 2003. Whitaker J.R., </a:t>
            </a:r>
            <a:r>
              <a:rPr lang="en-US" sz="1600" dirty="0" err="1" smtClean="0"/>
              <a:t>Voragen</a:t>
            </a:r>
            <a:r>
              <a:rPr lang="en-US" sz="1600" dirty="0" smtClean="0"/>
              <a:t> A.G.J. , Wong D.W.S. (Eds.)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9746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685800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Milk preservation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2743200" y="1371600"/>
            <a:ext cx="3865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Lactoperoxidase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(LPD)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2880" y="3552257"/>
            <a:ext cx="8305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 one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of the most heat-stable enzymes in milk.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Its inactivation is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used as an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index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of Super-High Temperature Short-Time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pasteurization, e.g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., temperatures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&gt; 76°C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15 sec.</a:t>
            </a:r>
          </a:p>
        </p:txBody>
      </p:sp>
      <p:sp>
        <p:nvSpPr>
          <p:cNvPr id="7" name="Rectangle 6"/>
          <p:cNvSpPr/>
          <p:nvPr/>
        </p:nvSpPr>
        <p:spPr>
          <a:xfrm>
            <a:off x="446680" y="22860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Catalytic function: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oxidation of inorganic and organic substrates 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by hydrogen peroxide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as an oxidizing agent.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57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729317"/>
            <a:ext cx="7194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Bactericidal effect of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Lactoperoxidase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(LPD)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556" y="1682044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is based 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peroxidation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products which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nontoxic to mammalian cells but which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kill 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inhibit the growth of many species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microorganisms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13" y="3257947"/>
            <a:ext cx="60007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5556" y="4486364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occur naturally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milk , a product of the enzymatic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hydrolysis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plant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-glycosides.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55976" y="612078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Handbook of Food Enzymology. 2003. Whitaker J.R., </a:t>
            </a:r>
            <a:r>
              <a:rPr lang="en-US" sz="1600" dirty="0" err="1"/>
              <a:t>Voragen</a:t>
            </a:r>
            <a:r>
              <a:rPr lang="en-US" sz="1600" dirty="0"/>
              <a:t> A.G.J. , Wong D.W.S. (Eds.) </a:t>
            </a:r>
          </a:p>
        </p:txBody>
      </p:sp>
    </p:spTree>
    <p:extLst>
      <p:ext uri="{BB962C8B-B14F-4D97-AF65-F5344CB8AC3E}">
        <p14:creationId xmlns:p14="http://schemas.microsoft.com/office/powerpoint/2010/main" val="236422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609600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Milk does not contain indigenous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but can be generated metabolically by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catalase-negative bacteria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or produced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situ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the action of exogenous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glucose oxidase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glucose which may be added to milk.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682" y="4087090"/>
            <a:ext cx="718011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2" y="2328429"/>
            <a:ext cx="89154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32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581400"/>
            <a:ext cx="597217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2757" y="121920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Microbial membranes are permeable for </a:t>
            </a:r>
            <a:r>
              <a:rPr 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OSCN.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OSCN oxidizes sulfhydryl groups: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0" y="5715000"/>
            <a:ext cx="76328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reaction involving a sulfhydryl group, e.g.,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thiol enzymes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will be inhibited by this oxidation.</a:t>
            </a:r>
          </a:p>
        </p:txBody>
      </p:sp>
    </p:spTree>
    <p:extLst>
      <p:ext uri="{BB962C8B-B14F-4D97-AF65-F5344CB8AC3E}">
        <p14:creationId xmlns:p14="http://schemas.microsoft.com/office/powerpoint/2010/main" val="7682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41.media.tumblr.com/c443a150e69524da9b2bff917046c181/tumblr_inline_ntvijb33nk1sv92o6_500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743" y="2620362"/>
            <a:ext cx="56886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24490" y="1710898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Superoxide dismutase (SOD) scavenges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superoxide radicals O</a:t>
            </a:r>
            <a:r>
              <a:rPr 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according to the reaction:</a:t>
            </a:r>
          </a:p>
        </p:txBody>
      </p:sp>
      <p:sp>
        <p:nvSpPr>
          <p:cNvPr id="4" name="Rectangle 3"/>
          <p:cNvSpPr/>
          <p:nvPr/>
        </p:nvSpPr>
        <p:spPr>
          <a:xfrm>
            <a:off x="993881" y="4708594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H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formed may be reduced to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by catalase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peroxidase or suitable reducing agents.</a:t>
            </a:r>
          </a:p>
        </p:txBody>
      </p:sp>
      <p:sp>
        <p:nvSpPr>
          <p:cNvPr id="5" name="Rectangle 4"/>
          <p:cNvSpPr/>
          <p:nvPr/>
        </p:nvSpPr>
        <p:spPr>
          <a:xfrm>
            <a:off x="597837" y="5805264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Superoxide radicals 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produced as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by-product of oxygen metabolism and, if not regulated, causes many types of cell damage.</a:t>
            </a:r>
          </a:p>
        </p:txBody>
      </p:sp>
      <p:sp>
        <p:nvSpPr>
          <p:cNvPr id="7" name="Rectangle 6"/>
          <p:cNvSpPr/>
          <p:nvPr/>
        </p:nvSpPr>
        <p:spPr>
          <a:xfrm>
            <a:off x="2163167" y="1039183"/>
            <a:ext cx="48622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Superoxide dismutase (SOD)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4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905000"/>
            <a:ext cx="73448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Milk contains trace amounts of SOD which is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 exclusively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skim milk fraction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 inhibits lipid oxidation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model systems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Exogenous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can be used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retard or inhibit lipid oxidation in dairy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products. Improvement 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oxidative stability of milk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containing high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level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linoleic acid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was achieved by adding low levels of SOD.</a:t>
            </a:r>
          </a:p>
        </p:txBody>
      </p:sp>
    </p:spTree>
    <p:extLst>
      <p:ext uri="{BB962C8B-B14F-4D97-AF65-F5344CB8AC3E}">
        <p14:creationId xmlns:p14="http://schemas.microsoft.com/office/powerpoint/2010/main" val="209034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71632" y="2514600"/>
            <a:ext cx="4702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</a:t>
            </a:r>
            <a:r>
              <a:rPr lang="en-US" sz="2800" dirty="0" smtClean="0">
                <a:solidFill>
                  <a:srgbClr val="FF0000"/>
                </a:solidFill>
              </a:rPr>
              <a:t>. </a:t>
            </a:r>
            <a:r>
              <a:rPr lang="en-US" sz="2800" dirty="0">
                <a:solidFill>
                  <a:srgbClr val="FF0000"/>
                </a:solidFill>
              </a:rPr>
              <a:t>I</a:t>
            </a:r>
            <a:r>
              <a:rPr lang="en-US" sz="2800" dirty="0" smtClean="0">
                <a:solidFill>
                  <a:srgbClr val="FF0000"/>
                </a:solidFill>
              </a:rPr>
              <a:t>ndigenous </a:t>
            </a:r>
            <a:r>
              <a:rPr lang="en-US" sz="2800" dirty="0">
                <a:solidFill>
                  <a:srgbClr val="FF0000"/>
                </a:solidFill>
              </a:rPr>
              <a:t>Enzymes in </a:t>
            </a:r>
            <a:r>
              <a:rPr lang="en-US" sz="2800" dirty="0" smtClean="0">
                <a:solidFill>
                  <a:srgbClr val="FF0000"/>
                </a:solidFill>
              </a:rPr>
              <a:t>Meat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931" y="5877272"/>
            <a:ext cx="64865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51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9418" y="838200"/>
            <a:ext cx="51812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Proteolysis: </a:t>
            </a:r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 Proteases</a:t>
            </a:r>
            <a:endParaRPr lang="en-US" sz="2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29457"/>
            <a:ext cx="4176464" cy="4563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8032" y="1529457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Proteases are characterized by their ability to degrade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proteins (peptide bonds).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Endoproteases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or proteinases,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when they are able to hydrolyze internal peptide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bonds.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Exopeptidases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when they hydrolyze external peptide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bonds, either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 the amino termini or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carboxyl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termini.</a:t>
            </a:r>
          </a:p>
        </p:txBody>
      </p:sp>
    </p:spTree>
    <p:extLst>
      <p:ext uri="{BB962C8B-B14F-4D97-AF65-F5344CB8AC3E}">
        <p14:creationId xmlns:p14="http://schemas.microsoft.com/office/powerpoint/2010/main" val="80309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447800"/>
            <a:ext cx="7272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 of the endogenous proteolytic enzymes cease their functions shortly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after animal death.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remain active throughout the entire postmortem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ageing process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contribute either to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(exopeptidases) or to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tenderness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(endopeptidases) of meat.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well-studied enzyme systems that are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implicated 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meat tenderization are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cathepsins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083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19200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a calcium-dependent protease located around the myofibrils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exists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two forms, i.e.,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µ-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m-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so designated due to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their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micromolar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(M)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millimolar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range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calcium concentration requirements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maximal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µ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and m-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isomers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a high degree of sequence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homology.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Since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calcium concentration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cytosol is in the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micromolar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range, only µ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would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 active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play a significant role in the degradation of the specific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myofibrillar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proteins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and hence, meat tenderization.</a:t>
            </a:r>
          </a:p>
        </p:txBody>
      </p:sp>
      <p:sp>
        <p:nvSpPr>
          <p:cNvPr id="3" name="Rectangle 2"/>
          <p:cNvSpPr/>
          <p:nvPr/>
        </p:nvSpPr>
        <p:spPr>
          <a:xfrm>
            <a:off x="3619582" y="626561"/>
            <a:ext cx="14061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4257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914400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 are indigenous milk enzymes technologically significant?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Deterioration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proteinase, lipase,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acid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phosphatase and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xanthine oxidase) or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preservation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lactoperoxidase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sulfhydryl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oxidase, superoxide dismutase)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 milk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indicators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thermal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milk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these include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alkaline phosphatase,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glutamyl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transpeptidase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lactoperoxidase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and perhaps others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indicators  of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mastitic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infection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;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concentration of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several enzymes increases on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mastitic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infection, especially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catalase,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and acid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phosphatase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Antimicrobial activity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such as lysozyme and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lactoperoxidase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commercial source of enzymes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; these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include ribonuclease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lactoperoxidase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190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371600"/>
            <a:ext cx="8839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Disrupt peripheral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structure of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myofibrils but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affect myosin and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Optimal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 for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7.0±7.2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but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enzyme still retains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significant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amount of activity at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post-rigor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muscle pH (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5.5±5.6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Regardless, meat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subjected to a normal postmortem ageing process rarely becomes mushy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The reason: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susceptible to autolysis and is regulated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by its endogenous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inhibitor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calpastatin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pH condition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(pH 5.5±5.6)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post-rigor muscle 	tissue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would also limit the activity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of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enzymes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39397" y="762000"/>
            <a:ext cx="2204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 of action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77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97811" y="1219200"/>
            <a:ext cx="17713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Cathepsins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2209800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group of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acidic proteases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located in the lysosomes.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Like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protease system,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cathepsins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believed to be involved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postmortem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degradation of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selective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myofibrillar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components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These proteases are capable of degrading most of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same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substrates affected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calpain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addition, they are active against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collagen, myosin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(as shown in model systems).</a:t>
            </a:r>
          </a:p>
        </p:txBody>
      </p:sp>
    </p:spTree>
    <p:extLst>
      <p:ext uri="{BB962C8B-B14F-4D97-AF65-F5344CB8AC3E}">
        <p14:creationId xmlns:p14="http://schemas.microsoft.com/office/powerpoint/2010/main" val="278479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856357"/>
            <a:ext cx="8610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However, the role of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cathepsins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meat postmortem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ageing is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contradicting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because: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cathepsins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intact muscle tissue are confined within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lysosomal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membrane, i.e., they are not in direct contact with myofibrils.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these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proteases have a very low pH requirement for optimal activity (1 to 2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pH units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lower than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postrigor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meat pH).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electrophoresis of aged meat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does not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show any appreciable change in myosin nor in actin, both of which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are favored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substrates by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cathepsins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as shown in model systems.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last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evidence 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perhaps the strongest indication of minimal involvement of this group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enzymes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506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143000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under postmortem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ageing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conditions lysosomal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membrane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could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rupture, and the released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cathepsins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would then diffuse to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intermyofilamental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space to initiate protein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degradation. 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disruption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the lysosome compartment appears to be a prerequisite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cathepsin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activity.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supported by the findings that in surimi, 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crude protein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concentrate prepared by washing macerated fish muscle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tissue,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cathepsins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B, L, and an L-like protease are highly active, causing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rapid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degradation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myosin, actin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other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myofibrillar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proteins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thereby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weakening of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surimi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gels.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7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6743" y="1676400"/>
            <a:ext cx="8839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Fresh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Fruits/Vegetables are high value crops, with high consumer demand and high export potential.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Under postharvest and storage conditions fruit and vegetable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may alter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Enzymes are responsible for most of the reactions determining the quality of fresh fruit and vegetables.</a:t>
            </a:r>
          </a:p>
          <a:p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Enzymes which are endogenous to plant tissues can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exert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undesirable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desirable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consequences. 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3397" y="917200"/>
            <a:ext cx="7776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Indigenous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enzymes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fruit and vegetables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1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5008" y="1467653"/>
            <a:ext cx="8928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physiological processes that occur during handling and storage of fruit and vegetables</a:t>
            </a:r>
            <a:endParaRPr lang="en-US" sz="2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66971" y="3121967"/>
            <a:ext cx="5625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FRUIT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RIPENING AND SOFTENING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87624" y="6237312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Food biochemistry and food processing. 2012. Simpson B.K. (Ed.) 2</a:t>
            </a:r>
            <a:r>
              <a:rPr lang="en-US" baseline="30000" dirty="0"/>
              <a:t>nd</a:t>
            </a:r>
            <a:r>
              <a:rPr lang="en-US" dirty="0"/>
              <a:t> edition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13351" y="4193505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Fruit ripening is a physiological event that results from a 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complex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interrelated biochemical changes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that occur in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fruits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878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623" y="473028"/>
            <a:ext cx="881087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Ethylene production</a:t>
            </a:r>
          </a:p>
          <a:p>
            <a:endParaRPr lang="en-US" sz="2400" dirty="0" smtClean="0"/>
          </a:p>
          <a:p>
            <a:r>
              <a:rPr lang="en-US" sz="2400" dirty="0"/>
              <a:t>A key initiator of the ripening process is the gaseous </a:t>
            </a:r>
            <a:r>
              <a:rPr lang="en-US" sz="2400" dirty="0" smtClean="0">
                <a:solidFill>
                  <a:srgbClr val="FF0000"/>
                </a:solidFill>
              </a:rPr>
              <a:t>plant hormone </a:t>
            </a:r>
            <a:r>
              <a:rPr lang="en-US" sz="2400" dirty="0">
                <a:solidFill>
                  <a:srgbClr val="FF0000"/>
                </a:solidFill>
              </a:rPr>
              <a:t>ethylene</a:t>
            </a:r>
            <a:r>
              <a:rPr lang="en-US" sz="2400" dirty="0"/>
              <a:t>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In </a:t>
            </a:r>
            <a:r>
              <a:rPr lang="en-US" sz="2400" dirty="0"/>
              <a:t>general, all plant tissues produce a </a:t>
            </a:r>
            <a:r>
              <a:rPr lang="en-US" sz="2400" dirty="0" smtClean="0"/>
              <a:t>low, basal</a:t>
            </a:r>
            <a:r>
              <a:rPr lang="en-US" sz="2400" dirty="0"/>
              <a:t>, level of ethylene.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Based </a:t>
            </a:r>
            <a:r>
              <a:rPr lang="en-US" sz="2400" dirty="0"/>
              <a:t>on the pattern of ethylene </a:t>
            </a:r>
            <a:r>
              <a:rPr lang="en-US" sz="2400" dirty="0" smtClean="0"/>
              <a:t>production and </a:t>
            </a:r>
            <a:r>
              <a:rPr lang="en-US" sz="2400" dirty="0"/>
              <a:t>responsiveness to externally added ethylene, fruits </a:t>
            </a:r>
            <a:r>
              <a:rPr lang="en-US" sz="2400" dirty="0" smtClean="0"/>
              <a:t>are generally categorized </a:t>
            </a:r>
            <a:r>
              <a:rPr lang="en-US" sz="2400" dirty="0"/>
              <a:t>into climacteric and non-climacteric fruits.</a:t>
            </a:r>
          </a:p>
          <a:p>
            <a:endParaRPr lang="en-US" sz="2400" dirty="0" smtClean="0"/>
          </a:p>
          <a:p>
            <a:r>
              <a:rPr lang="en-US" sz="2400" dirty="0" smtClean="0"/>
              <a:t>During </a:t>
            </a:r>
            <a:r>
              <a:rPr lang="en-US" sz="2400" dirty="0"/>
              <a:t>ripening, </a:t>
            </a:r>
            <a:r>
              <a:rPr lang="en-US" sz="2400" dirty="0">
                <a:solidFill>
                  <a:srgbClr val="FF0000"/>
                </a:solidFill>
              </a:rPr>
              <a:t>the climacteric fruits </a:t>
            </a:r>
            <a:r>
              <a:rPr lang="en-US" sz="2400" dirty="0"/>
              <a:t>(apple, pear, banana, tomato, avocado, etc</a:t>
            </a:r>
            <a:r>
              <a:rPr lang="en-US" sz="2400" dirty="0" smtClean="0"/>
              <a:t>.) show </a:t>
            </a:r>
            <a:r>
              <a:rPr lang="en-US" sz="2400" dirty="0"/>
              <a:t>a burst in </a:t>
            </a:r>
            <a:r>
              <a:rPr lang="en-US" sz="2400" dirty="0" smtClean="0"/>
              <a:t>ethylene production</a:t>
            </a:r>
            <a:r>
              <a:rPr lang="en-US" sz="2400" dirty="0"/>
              <a:t> </a:t>
            </a:r>
            <a:r>
              <a:rPr lang="en-US" sz="2400" dirty="0" smtClean="0"/>
              <a:t>(30–500 ppm) </a:t>
            </a:r>
            <a:r>
              <a:rPr lang="en-US" sz="2400" dirty="0"/>
              <a:t>and respiration (CO</a:t>
            </a:r>
            <a:r>
              <a:rPr lang="en-US" sz="2400" baseline="-25000" dirty="0"/>
              <a:t>2</a:t>
            </a:r>
            <a:r>
              <a:rPr lang="en-US" sz="2400" dirty="0"/>
              <a:t> production).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Non-climacteric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fruits </a:t>
            </a:r>
            <a:r>
              <a:rPr lang="en-US" sz="2400" dirty="0"/>
              <a:t>(</a:t>
            </a:r>
            <a:r>
              <a:rPr lang="en-US" sz="2400" dirty="0" smtClean="0"/>
              <a:t>orange, lemon</a:t>
            </a:r>
            <a:r>
              <a:rPr lang="en-US" sz="2400" dirty="0"/>
              <a:t>, strawberry, pineapple, etc.) </a:t>
            </a:r>
            <a:r>
              <a:rPr lang="en-US" sz="2400" dirty="0" smtClean="0"/>
              <a:t>show </a:t>
            </a:r>
            <a:r>
              <a:rPr lang="en-US" sz="2400" dirty="0"/>
              <a:t>a considerably low level of ethylene </a:t>
            </a:r>
            <a:r>
              <a:rPr lang="en-US" sz="2400" dirty="0" smtClean="0"/>
              <a:t>production (0.1–0.5 ppm). </a:t>
            </a:r>
          </a:p>
        </p:txBody>
      </p:sp>
    </p:spTree>
    <p:extLst>
      <p:ext uri="{BB962C8B-B14F-4D97-AF65-F5344CB8AC3E}">
        <p14:creationId xmlns:p14="http://schemas.microsoft.com/office/powerpoint/2010/main" val="211815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990600"/>
            <a:ext cx="79928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Ethylene biosynthesis.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series of reactions.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amino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acid methionine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used as a precursor.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Final step of ethylene production is catalyzed by an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oxidase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which requires an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atmospheric oxygen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of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ethylene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atmosphere with very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low oxygen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levels (1–3%) for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long-term storage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fruits such as apples to reduce the production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ethylene.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3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457200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Cell Wall </a:t>
            </a:r>
            <a:r>
              <a:rPr lang="en-US" sz="2400" b="1" dirty="0" smtClean="0"/>
              <a:t>Degradation</a:t>
            </a:r>
          </a:p>
          <a:p>
            <a:endParaRPr lang="en-US" sz="2400" b="1" dirty="0"/>
          </a:p>
          <a:p>
            <a:r>
              <a:rPr lang="en-US" sz="2400" dirty="0">
                <a:solidFill>
                  <a:srgbClr val="FF0000"/>
                </a:solidFill>
              </a:rPr>
              <a:t>Cell wall degradation </a:t>
            </a:r>
            <a:r>
              <a:rPr lang="en-US" sz="2400" dirty="0"/>
              <a:t>is the major factor that causes </a:t>
            </a:r>
            <a:r>
              <a:rPr lang="en-US" sz="2400" dirty="0" smtClean="0"/>
              <a:t>softening of </a:t>
            </a:r>
            <a:r>
              <a:rPr lang="en-US" sz="2400" dirty="0"/>
              <a:t>several fruits.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This </a:t>
            </a:r>
            <a:r>
              <a:rPr lang="en-US" sz="2400" dirty="0"/>
              <a:t>involves the degradation of </a:t>
            </a:r>
            <a:r>
              <a:rPr lang="en-US" sz="2400" dirty="0" smtClean="0">
                <a:solidFill>
                  <a:srgbClr val="FF0000"/>
                </a:solidFill>
              </a:rPr>
              <a:t>cellulose components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pectin components </a:t>
            </a:r>
            <a:r>
              <a:rPr lang="en-US" sz="2400" dirty="0"/>
              <a:t>or both. </a:t>
            </a:r>
            <a:r>
              <a:rPr lang="en-US" sz="2400" dirty="0" smtClean="0"/>
              <a:t>Degradation </a:t>
            </a:r>
            <a:r>
              <a:rPr lang="en-US" sz="2400" dirty="0"/>
              <a:t>of </a:t>
            </a:r>
            <a:r>
              <a:rPr lang="en-US" sz="2400" dirty="0" smtClean="0">
                <a:solidFill>
                  <a:srgbClr val="FF0000"/>
                </a:solidFill>
              </a:rPr>
              <a:t>hemicelluloses</a:t>
            </a:r>
            <a:r>
              <a:rPr lang="en-US" sz="2400" dirty="0" smtClean="0"/>
              <a:t> (xyloglucans</a:t>
            </a:r>
            <a:r>
              <a:rPr lang="en-US" sz="2400" dirty="0"/>
              <a:t>, </a:t>
            </a:r>
            <a:r>
              <a:rPr lang="en-US" sz="2400" dirty="0" err="1"/>
              <a:t>glucomannans</a:t>
            </a:r>
            <a:r>
              <a:rPr lang="en-US" sz="2400" dirty="0"/>
              <a:t> and </a:t>
            </a:r>
            <a:r>
              <a:rPr lang="en-US" sz="2400" dirty="0" err="1"/>
              <a:t>galactoglucomannans</a:t>
            </a:r>
            <a:r>
              <a:rPr lang="en-US" sz="2400" dirty="0"/>
              <a:t>) is </a:t>
            </a:r>
            <a:r>
              <a:rPr lang="en-US" sz="2400" dirty="0" smtClean="0"/>
              <a:t>also considered </a:t>
            </a:r>
            <a:r>
              <a:rPr lang="en-US" sz="2400" dirty="0"/>
              <a:t>an important feature that leads to fruit </a:t>
            </a:r>
            <a:r>
              <a:rPr lang="en-US" sz="2400" dirty="0" smtClean="0"/>
              <a:t>softening.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86200"/>
            <a:ext cx="7343056" cy="298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54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1196752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Examples:</a:t>
            </a:r>
          </a:p>
          <a:p>
            <a:endParaRPr lang="en-US" sz="2800" dirty="0"/>
          </a:p>
          <a:p>
            <a:r>
              <a:rPr lang="en-US" sz="2800" dirty="0" smtClean="0"/>
              <a:t>Both </a:t>
            </a:r>
            <a:r>
              <a:rPr lang="en-US" sz="2800" dirty="0" err="1">
                <a:solidFill>
                  <a:srgbClr val="FF0000"/>
                </a:solidFill>
              </a:rPr>
              <a:t>cellulase</a:t>
            </a:r>
            <a:r>
              <a:rPr lang="en-US" sz="2800" dirty="0">
                <a:solidFill>
                  <a:srgbClr val="FF0000"/>
                </a:solidFill>
              </a:rPr>
              <a:t> and pectinase </a:t>
            </a:r>
            <a:r>
              <a:rPr lang="en-US" sz="2800" dirty="0"/>
              <a:t>activities have been </a:t>
            </a:r>
            <a:r>
              <a:rPr lang="en-US" sz="2800" dirty="0" smtClean="0"/>
              <a:t>observed to </a:t>
            </a:r>
            <a:r>
              <a:rPr lang="en-US" sz="2800" dirty="0"/>
              <a:t>increase during ripening of </a:t>
            </a:r>
            <a:r>
              <a:rPr lang="en-US" sz="2800" dirty="0">
                <a:solidFill>
                  <a:srgbClr val="FF0000"/>
                </a:solidFill>
              </a:rPr>
              <a:t>avocado fruit </a:t>
            </a:r>
            <a:r>
              <a:rPr lang="en-US" sz="2800" dirty="0"/>
              <a:t>(an example).</a:t>
            </a:r>
          </a:p>
          <a:p>
            <a:endParaRPr lang="en-US" sz="2800" dirty="0"/>
          </a:p>
          <a:p>
            <a:r>
              <a:rPr lang="en-US" sz="2800" dirty="0" err="1"/>
              <a:t>Polygalacturonase</a:t>
            </a:r>
            <a:r>
              <a:rPr lang="en-US" sz="2800" dirty="0"/>
              <a:t> (pectin </a:t>
            </a:r>
            <a:r>
              <a:rPr lang="en-US" sz="2800" dirty="0" err="1"/>
              <a:t>depolymerase</a:t>
            </a:r>
            <a:r>
              <a:rPr lang="en-US" sz="2800" dirty="0"/>
              <a:t>) are major enzymes involved in softening of </a:t>
            </a:r>
            <a:r>
              <a:rPr lang="en-US" sz="2800" dirty="0">
                <a:solidFill>
                  <a:srgbClr val="FF0000"/>
                </a:solidFill>
              </a:rPr>
              <a:t>tomato </a:t>
            </a:r>
            <a:r>
              <a:rPr lang="en-US" sz="2800" dirty="0"/>
              <a:t>(an example). </a:t>
            </a:r>
          </a:p>
        </p:txBody>
      </p:sp>
    </p:spTree>
    <p:extLst>
      <p:ext uri="{BB962C8B-B14F-4D97-AF65-F5344CB8AC3E}">
        <p14:creationId xmlns:p14="http://schemas.microsoft.com/office/powerpoint/2010/main" val="365521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4665"/>
            <a:ext cx="9036496" cy="5838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93232" y="6273225"/>
            <a:ext cx="489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Handbook of Food Enzymology. 2003. Whitaker J.R., </a:t>
            </a:r>
            <a:r>
              <a:rPr lang="en-US" sz="1600" dirty="0" err="1" smtClean="0"/>
              <a:t>Voragen</a:t>
            </a:r>
            <a:r>
              <a:rPr lang="en-US" sz="1600" dirty="0" smtClean="0"/>
              <a:t> A.G.J. , Wong D.W.S. (Eds.)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8008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87624" y="835224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Cellulose is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partially degraded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by the enzyme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cellulase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endo-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-1,4-glucanase.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36912"/>
            <a:ext cx="859155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9712" y="6340563"/>
            <a:ext cx="32640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cellulolytic complex</a:t>
            </a:r>
          </a:p>
        </p:txBody>
      </p:sp>
    </p:spTree>
    <p:extLst>
      <p:ext uri="{BB962C8B-B14F-4D97-AF65-F5344CB8AC3E}">
        <p14:creationId xmlns:p14="http://schemas.microsoft.com/office/powerpoint/2010/main" val="123401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0"/>
            <a:ext cx="5193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Pectins</a:t>
            </a:r>
            <a:r>
              <a:rPr lang="en-US" sz="2400" dirty="0"/>
              <a:t> are complex branched </a:t>
            </a:r>
            <a:r>
              <a:rPr lang="en-US" sz="2400" dirty="0" err="1"/>
              <a:t>heteropolysaccharides</a:t>
            </a:r>
            <a:r>
              <a:rPr lang="en-US" sz="2400" dirty="0"/>
              <a:t> primarily containing an α-(1-4)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polygalacturonic</a:t>
            </a:r>
            <a:r>
              <a:rPr lang="en-US" sz="2400" dirty="0"/>
              <a:t> acid backbone which can be randomly acetylated and methylated.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19" y="3717032"/>
            <a:ext cx="7416824" cy="1984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40"/>
            <a:ext cx="356388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00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1330"/>
            <a:ext cx="3851920" cy="441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31640" y="260648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Partial pectin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degradation involves the enzymes: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Pectin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methylesterase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20475" y="995402"/>
            <a:ext cx="1537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Pectinase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01329"/>
            <a:ext cx="4680520" cy="441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12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524000"/>
            <a:ext cx="7488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The degradation </a:t>
            </a:r>
            <a:r>
              <a:rPr lang="en-US" sz="2800" dirty="0"/>
              <a:t>of cell wall can be reduced by the application </a:t>
            </a:r>
            <a:r>
              <a:rPr lang="en-US" sz="2800" dirty="0" smtClean="0"/>
              <a:t>of calcium </a:t>
            </a:r>
            <a:r>
              <a:rPr lang="en-US" sz="2800" dirty="0"/>
              <a:t>as a </a:t>
            </a:r>
            <a:r>
              <a:rPr lang="en-US" sz="2800" dirty="0" smtClean="0"/>
              <a:t>spray. 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Calcium binds and </a:t>
            </a:r>
            <a:r>
              <a:rPr lang="en-US" sz="2800" dirty="0"/>
              <a:t>cross-links the free carboxylic groups of </a:t>
            </a:r>
            <a:r>
              <a:rPr lang="en-US" sz="2800" dirty="0" err="1" smtClean="0"/>
              <a:t>polygalacturonic</a:t>
            </a:r>
            <a:r>
              <a:rPr lang="en-US" sz="2800" dirty="0" smtClean="0"/>
              <a:t> acid </a:t>
            </a:r>
            <a:r>
              <a:rPr lang="en-US" sz="2800" dirty="0"/>
              <a:t>components in pectin. </a:t>
            </a:r>
            <a:endParaRPr lang="en-US" sz="2800" dirty="0" smtClean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Calcium </a:t>
            </a:r>
            <a:r>
              <a:rPr lang="en-US" sz="2800" dirty="0"/>
              <a:t>treatment, therefore, </a:t>
            </a:r>
            <a:r>
              <a:rPr lang="en-US" sz="2800" dirty="0" smtClean="0"/>
              <a:t>also enhances </a:t>
            </a:r>
            <a:r>
              <a:rPr lang="en-US" sz="2800" dirty="0"/>
              <a:t>the firmness of the fruits.</a:t>
            </a:r>
          </a:p>
        </p:txBody>
      </p:sp>
    </p:spTree>
    <p:extLst>
      <p:ext uri="{BB962C8B-B14F-4D97-AF65-F5344CB8AC3E}">
        <p14:creationId xmlns:p14="http://schemas.microsoft.com/office/powerpoint/2010/main" val="14731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219200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Starch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Degradation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Starch is the major storage form of carbohydrates.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ripening, starch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catabolized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into glucose and fructose, which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enters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metabolic pool where they are used as respiratory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substrates 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further converted to other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metabolites.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fruits such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banana and mango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breakdown of starch into simple sugars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associated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fruit softening. </a:t>
            </a:r>
          </a:p>
        </p:txBody>
      </p:sp>
    </p:spTree>
    <p:extLst>
      <p:ext uri="{BB962C8B-B14F-4D97-AF65-F5344CB8AC3E}">
        <p14:creationId xmlns:p14="http://schemas.microsoft.com/office/powerpoint/2010/main" val="273190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0"/>
            <a:ext cx="42713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There are several enzymes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involved in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the catabolism of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starch (</a:t>
            </a: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amylolytic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enzymes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endParaRPr lang="en-US" sz="2000" i="1" dirty="0">
              <a:latin typeface="Arial" pitchFamily="34" charset="0"/>
              <a:cs typeface="Arial" pitchFamily="34" charset="0"/>
            </a:endParaRPr>
          </a:p>
          <a:p>
            <a:r>
              <a:rPr lang="en-US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-amylase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hydrolyses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amylose molecules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by cleaving the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-1,4-linkages between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sugars providing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smaller chains of amylose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termed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dextrins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β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-amylase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is another enzyme that acts upon the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glucan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chain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releasing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maltose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which is a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diglucoside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dextrins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as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well as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maltose can be further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catabolised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to simple glucose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units by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the action of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l-G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glucosidase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l-GR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glucose).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Glucoamylase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product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 glucose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52736"/>
            <a:ext cx="4612779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15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9632" y="476672"/>
            <a:ext cx="6390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Starch </a:t>
            </a:r>
            <a:r>
              <a:rPr lang="en-US" sz="2400" dirty="0" smtClean="0">
                <a:solidFill>
                  <a:srgbClr val="FF0000"/>
                </a:solidFill>
              </a:rPr>
              <a:t>phosphorylase </a:t>
            </a:r>
            <a:r>
              <a:rPr lang="en-US" sz="2400" dirty="0"/>
              <a:t>is another enzyme, which mediates the </a:t>
            </a:r>
            <a:r>
              <a:rPr lang="en-US" sz="2400" dirty="0" err="1" smtClean="0"/>
              <a:t>phosphorolytic</a:t>
            </a:r>
            <a:r>
              <a:rPr lang="en-US" sz="2400" dirty="0" smtClean="0"/>
              <a:t> </a:t>
            </a:r>
            <a:r>
              <a:rPr lang="en-US" sz="2400" dirty="0"/>
              <a:t>cleavage of terminal glucose units at the non-reducing end of the starch molecule using inorganic phosphate, thus releasing glucose-1-phosphate.</a:t>
            </a:r>
          </a:p>
          <a:p>
            <a:endParaRPr lang="en-US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9767"/>
            <a:ext cx="5904656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443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9682" y="1219200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Degradation of amylopectin molecule is not only degraded in a similar manner to amylose but also involves the action of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de-branching enzymes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which cleaves the </a:t>
            </a:r>
            <a:r>
              <a:rPr lang="en-US" sz="2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-1,6-linkages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in amylopectin and releases linear units of the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glucan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chain.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598494"/>
            <a:ext cx="6248400" cy="3180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25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914400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Proteolysis and Structure </a:t>
            </a:r>
            <a:r>
              <a:rPr lang="en-US" sz="2400" b="1" dirty="0" smtClean="0"/>
              <a:t>Breakdown in </a:t>
            </a:r>
            <a:r>
              <a:rPr lang="en-US" sz="2400" b="1" dirty="0"/>
              <a:t>Chloroplasts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533400" y="1752600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During senescence, the chloroplast structure is gradually </a:t>
            </a:r>
            <a:r>
              <a:rPr lang="en-US" sz="2400" dirty="0" smtClean="0"/>
              <a:t>disassembled with </a:t>
            </a:r>
            <a:r>
              <a:rPr lang="en-US" sz="2400" dirty="0"/>
              <a:t>a decline in chlorophyll </a:t>
            </a:r>
            <a:r>
              <a:rPr lang="en-US" sz="2400" dirty="0" smtClean="0"/>
              <a:t>levels.</a:t>
            </a:r>
          </a:p>
          <a:p>
            <a:endParaRPr lang="en-US" sz="2400" dirty="0"/>
          </a:p>
          <a:p>
            <a:r>
              <a:rPr lang="en-US" sz="2400" dirty="0"/>
              <a:t>The </a:t>
            </a:r>
            <a:r>
              <a:rPr lang="en-US" sz="2400" dirty="0" smtClean="0"/>
              <a:t>degradation of </a:t>
            </a:r>
            <a:r>
              <a:rPr lang="en-US" sz="2400" dirty="0"/>
              <a:t>chloroplasts and chlorophyll result in the unmasking of </a:t>
            </a:r>
            <a:r>
              <a:rPr lang="en-US" sz="2400" dirty="0" smtClean="0"/>
              <a:t>other</a:t>
            </a:r>
            <a:r>
              <a:rPr lang="en-US" sz="2400" dirty="0"/>
              <a:t> </a:t>
            </a:r>
            <a:r>
              <a:rPr lang="en-US" sz="2400" dirty="0" smtClean="0"/>
              <a:t>colored pigments. Decrease in the intensity of green vegetables such as green bean, peas is not well accepted by customers. </a:t>
            </a:r>
          </a:p>
          <a:p>
            <a:endParaRPr lang="en-US" sz="2400" dirty="0"/>
          </a:p>
          <a:p>
            <a:r>
              <a:rPr lang="en-US" sz="2400" dirty="0"/>
              <a:t>Chlorophyll degradation is initiated by the </a:t>
            </a:r>
            <a:r>
              <a:rPr lang="en-US" sz="2400" dirty="0" smtClean="0"/>
              <a:t>enzyme </a:t>
            </a:r>
            <a:r>
              <a:rPr lang="en-US" sz="2400" dirty="0" err="1" smtClean="0">
                <a:solidFill>
                  <a:srgbClr val="FF0000"/>
                </a:solidFill>
              </a:rPr>
              <a:t>chlorophyllase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which </a:t>
            </a:r>
            <a:r>
              <a:rPr lang="en-US" sz="2400" dirty="0"/>
              <a:t>splits chlorophyll into </a:t>
            </a:r>
            <a:r>
              <a:rPr lang="en-US" sz="2400" dirty="0" err="1"/>
              <a:t>chlorophyllide</a:t>
            </a:r>
            <a:r>
              <a:rPr lang="en-US" sz="2400" dirty="0"/>
              <a:t> and </a:t>
            </a:r>
            <a:r>
              <a:rPr lang="en-US" sz="2400" dirty="0" smtClean="0"/>
              <a:t>the phytol </a:t>
            </a:r>
            <a:r>
              <a:rPr lang="en-US" sz="2400" dirty="0"/>
              <a:t>chain.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86269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1223" y="1397631"/>
            <a:ext cx="67687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Polyphenol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oxidase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 responsible for oxidative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browning, also called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enzymatic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It is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bi-functional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copper-containing oxidase.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38400" y="670832"/>
            <a:ext cx="4402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Polyphenol oxidase (PPO)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96" y="5301208"/>
            <a:ext cx="40100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67000"/>
            <a:ext cx="5544616" cy="253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0153" y="2667000"/>
            <a:ext cx="30243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Two reactions catalyzed: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Hydroxylation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monophenol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diphenol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Oxidation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diphenol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quinone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9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2136338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With a few exceptions (e.g., lysozyme and </a:t>
            </a:r>
            <a:r>
              <a:rPr lang="en-US" sz="2800" dirty="0" err="1"/>
              <a:t>lactoperoxidase</a:t>
            </a:r>
            <a:r>
              <a:rPr lang="en-US" sz="2800" dirty="0" smtClean="0"/>
              <a:t>), the </a:t>
            </a:r>
            <a:r>
              <a:rPr lang="en-US" sz="2800" dirty="0"/>
              <a:t>indigenous milk enzymes </a:t>
            </a:r>
            <a:r>
              <a:rPr lang="en-US" sz="2800" dirty="0">
                <a:solidFill>
                  <a:srgbClr val="FF0000"/>
                </a:solidFill>
              </a:rPr>
              <a:t>do not have </a:t>
            </a:r>
            <a:r>
              <a:rPr lang="en-US" sz="2800" dirty="0" smtClean="0">
                <a:solidFill>
                  <a:srgbClr val="FF0000"/>
                </a:solidFill>
              </a:rPr>
              <a:t>a beneficial </a:t>
            </a:r>
            <a:r>
              <a:rPr lang="en-US" sz="2800" dirty="0">
                <a:solidFill>
                  <a:srgbClr val="FF0000"/>
                </a:solidFill>
              </a:rPr>
              <a:t>effect on the nutritional or </a:t>
            </a:r>
            <a:r>
              <a:rPr lang="en-US" sz="2800" dirty="0" smtClean="0">
                <a:solidFill>
                  <a:srgbClr val="FF0000"/>
                </a:solidFill>
              </a:rPr>
              <a:t>organoleptic attributes </a:t>
            </a:r>
            <a:r>
              <a:rPr lang="en-US" sz="2800" dirty="0">
                <a:solidFill>
                  <a:srgbClr val="FF0000"/>
                </a:solidFill>
              </a:rPr>
              <a:t>of milk</a:t>
            </a:r>
            <a:r>
              <a:rPr lang="en-US" sz="2800" dirty="0"/>
              <a:t>, and hence their destruction </a:t>
            </a:r>
            <a:r>
              <a:rPr lang="en-US" sz="2800" dirty="0" smtClean="0"/>
              <a:t>by heat </a:t>
            </a:r>
            <a:r>
              <a:rPr lang="en-US" sz="2800" dirty="0"/>
              <a:t>is one of the objectives of many dairy processes.</a:t>
            </a:r>
          </a:p>
        </p:txBody>
      </p:sp>
    </p:spTree>
    <p:extLst>
      <p:ext uri="{BB962C8B-B14F-4D97-AF65-F5344CB8AC3E}">
        <p14:creationId xmlns:p14="http://schemas.microsoft.com/office/powerpoint/2010/main" val="34054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3229" y="1371600"/>
            <a:ext cx="807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PPO is normally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compartmentalized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tissue such that oxygen is unavailable.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Injury or cutting of plant material, especially apples, bananas, pears and lettuce, results 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decompartmentalization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making O2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available for the reaction.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action of PPO can be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desirable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various food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products, such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raisins, prunes, dates, cider 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tea.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undesired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for salads, potatoes etc.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80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610136"/>
            <a:ext cx="8763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Control of enzymatic browning.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most widespread anti-browning treatment used by the food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industry was the addition of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sulfiting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agents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sulfur dioxide, sodium sulfate, sodium and potassium bisulfites, and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metabisulfites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);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however, due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to safety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concerns (e.g. allergenic-type reactions), other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methods have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been developed, including the use of other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reducing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agents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(ascorbic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acid and analogues,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Cys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glutathione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helating agents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(phosphates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EDTA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– interact with Cu –ions of the active site of the enzyme.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cidulants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(citric acid, phosphoric acid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– pH &lt; 4.5 sharply reduce the activity of PPO.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Enzyme inhibitors (sodium benzoate)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compete with the substrate for the active site of PPO.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these PPO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inhibitors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 strictly regulated in different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countries.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6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6581" y="522258"/>
            <a:ext cx="5781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4</a:t>
            </a:r>
            <a:r>
              <a:rPr lang="en-US" sz="2800" dirty="0" smtClean="0">
                <a:solidFill>
                  <a:srgbClr val="FF0000"/>
                </a:solidFill>
              </a:rPr>
              <a:t>. </a:t>
            </a:r>
            <a:r>
              <a:rPr lang="en-US" sz="2800" dirty="0">
                <a:solidFill>
                  <a:srgbClr val="FF0000"/>
                </a:solidFill>
              </a:rPr>
              <a:t>I</a:t>
            </a:r>
            <a:r>
              <a:rPr lang="en-US" sz="2800" dirty="0" smtClean="0">
                <a:solidFill>
                  <a:srgbClr val="FF0000"/>
                </a:solidFill>
              </a:rPr>
              <a:t>ndigenous </a:t>
            </a:r>
            <a:r>
              <a:rPr lang="en-US" sz="2800" dirty="0">
                <a:solidFill>
                  <a:srgbClr val="FF0000"/>
                </a:solidFill>
              </a:rPr>
              <a:t>Enzymes in </a:t>
            </a:r>
            <a:r>
              <a:rPr lang="en-US" sz="2800" dirty="0" smtClean="0">
                <a:solidFill>
                  <a:srgbClr val="FF0000"/>
                </a:solidFill>
              </a:rPr>
              <a:t>Cereal Seeds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3200" y="1183926"/>
            <a:ext cx="8807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itchFamily="34" charset="0"/>
                <a:cs typeface="Arial" panose="020B0604020202020204" pitchFamily="34" charset="0"/>
              </a:rPr>
              <a:t>During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dormancy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proteins,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other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components, e.g., lipids and starch, in the cereal seeds are not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mobilized from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protein bodies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because: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presence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a low amount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water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cellular section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presence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different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enzyme inhibitors.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germination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 enzymatic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machinery starts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work and the protein composition of the seed changes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enzymes present in the cereal kernel are necessary for seed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development, 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also play a role in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processing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or are responsible for reactions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correlated with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of cereal products.</a:t>
            </a:r>
          </a:p>
        </p:txBody>
      </p:sp>
      <p:sp>
        <p:nvSpPr>
          <p:cNvPr id="4" name="Rectangle 3"/>
          <p:cNvSpPr/>
          <p:nvPr/>
        </p:nvSpPr>
        <p:spPr>
          <a:xfrm>
            <a:off x="3779912" y="6481614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Proteins in food processing. 2004. Yada R. Y. (Ed.) </a:t>
            </a:r>
          </a:p>
        </p:txBody>
      </p:sp>
    </p:spTree>
    <p:extLst>
      <p:ext uri="{BB962C8B-B14F-4D97-AF65-F5344CB8AC3E}">
        <p14:creationId xmlns:p14="http://schemas.microsoft.com/office/powerpoint/2010/main" val="35664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1" y="457200"/>
            <a:ext cx="906779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and  </a:t>
            </a:r>
            <a:r>
              <a:rPr lang="el-G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-amylases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are present in all cereals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Associated with starch degradation.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mature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kernels,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amount of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amylase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 lower, while it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increases abruptly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sprouting or germination. In wheat and rye amylases have an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 role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produce sugars from starch for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yeast in bread making,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but their presence must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 controlled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Unfavorable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harvest conditions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favor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sprouting, the amount of </a:t>
            </a:r>
          </a:p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amylase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rises and the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of the wheat decreases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Higher amounts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this enzyme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determine an extensive starch degradation during baking that produces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sticky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poor development of the baked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goods.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Eighty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 of the </a:t>
            </a:r>
            <a:r>
              <a:rPr lang="el-G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-amylases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wheat flour is associated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glutenins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Both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and 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-amylases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labile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triticale higher amylase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and often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protease activity is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reported. These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enzymes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are partially responsible for the limited use of this cereal in bread-making.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02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676400"/>
            <a:ext cx="7272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all cereals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lipases and lipoxygenases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present and are located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germ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in the bran.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contain significant levels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lipase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compared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other cereal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activation of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lipoxygenases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pasta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products produces an oxidation of carotenoids and lead to a loss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yellow color.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69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836712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% of phosphorus in wheat is bound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phytate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(Ca/Mg salts of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phytic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acid). 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reaction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nutritionally desirable since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phytate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inhibits the intestinal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absorption of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iron and calcium ions.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59832" y="188640"/>
            <a:ext cx="1160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Phytase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86" y="3501008"/>
            <a:ext cx="7965865" cy="326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12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1257300"/>
            <a:ext cx="8515350" cy="4835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15816" y="6246604"/>
            <a:ext cx="5148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Proteins in food processing. 2004. Yada R. Y. (Ed.)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131840" y="404664"/>
            <a:ext cx="1587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9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970856"/>
            <a:ext cx="4046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MILK DETERIORATION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3200" y="2133600"/>
            <a:ext cx="27142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PROTEINASES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9672" y="2828836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 major indigenous proteinases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Plasmin (alkaline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milk proteinase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athepsin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 (acid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milk proteinase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6381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672" y="745540"/>
            <a:ext cx="58913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Plasmin (alkaline milk proteinase)</a:t>
            </a:r>
          </a:p>
        </p:txBody>
      </p:sp>
      <p:sp>
        <p:nvSpPr>
          <p:cNvPr id="3" name="Rectangle 2"/>
          <p:cNvSpPr/>
          <p:nvPr/>
        </p:nvSpPr>
        <p:spPr>
          <a:xfrm>
            <a:off x="676918" y="1524000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physiological function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plasmin is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dissolve blood clots.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Plasmin is secreted as  plasminogen which is the inactive plasmin precursor 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milk, there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about four times as much plasminogen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 plasmin. </a:t>
            </a:r>
          </a:p>
        </p:txBody>
      </p:sp>
      <p:pic>
        <p:nvPicPr>
          <p:cNvPr id="1026" name="Picture 2" descr="https://classconnection.s3.amazonaws.com/711/flashcards/524711/jpg/fibrinolysis1361737571844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5" y="4685080"/>
            <a:ext cx="8210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55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1972" y="2438400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Plasmin is a serine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proteinase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a high specificity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peptide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bonds to which lysine or arginine supplies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carboxyl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-casein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the most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susceptible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milk protein to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plasmin action.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-casein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solution is also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hydrolyzed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rapidly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plasmin.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43200" y="1600200"/>
            <a:ext cx="2307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Plasmin activity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09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600200"/>
            <a:ext cx="77768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κ-casein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contains several Lys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residues but it is quite 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resistant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 plasmin, probably due to its secondary and tertiary structures.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Whey proteins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quite 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resistant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 plasmin, probably due to their compact, globular structures.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fact, </a:t>
            </a:r>
            <a:r>
              <a:rPr lang="el-GR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lactoglobulin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especially when denatured, inhibits plasmin, presumably via sulfhydryl-disulfide interactions which rupture the structurally important elements.</a:t>
            </a:r>
          </a:p>
        </p:txBody>
      </p:sp>
    </p:spTree>
    <p:extLst>
      <p:ext uri="{BB962C8B-B14F-4D97-AF65-F5344CB8AC3E}">
        <p14:creationId xmlns:p14="http://schemas.microsoft.com/office/powerpoint/2010/main" val="87944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2605</TotalTime>
  <Words>3505</Words>
  <Application>Microsoft Office PowerPoint</Application>
  <PresentationFormat>On-screen Show (4:3)</PresentationFormat>
  <Paragraphs>349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Vesela</cp:lastModifiedBy>
  <cp:revision>134</cp:revision>
  <dcterms:created xsi:type="dcterms:W3CDTF">2015-08-28T12:44:23Z</dcterms:created>
  <dcterms:modified xsi:type="dcterms:W3CDTF">2018-12-14T10:39:29Z</dcterms:modified>
</cp:coreProperties>
</file>