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22" autoAdjust="0"/>
  </p:normalViewPr>
  <p:slideViewPr>
    <p:cSldViewPr>
      <p:cViewPr varScale="1">
        <p:scale>
          <a:sx n="110" d="100"/>
          <a:sy n="110" d="100"/>
        </p:scale>
        <p:origin x="-164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F5CEB1-0024-4E6C-A876-37F5E27DDA0D}" type="datetimeFigureOut">
              <a:rPr lang="el-GR" smtClean="0"/>
              <a:t>16/1/20</a:t>
            </a:fld>
            <a:endParaRPr lang="el-GR" dirty="0"/>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44BA25-8C65-413C-A517-7CF37BE29B1B}" type="slidenum">
              <a:rPr lang="el-GR" smtClean="0"/>
              <a:t>‹#›</a:t>
            </a:fld>
            <a:endParaRPr lang="el-GR" dirty="0"/>
          </a:p>
        </p:txBody>
      </p:sp>
    </p:spTree>
    <p:extLst>
      <p:ext uri="{BB962C8B-B14F-4D97-AF65-F5344CB8AC3E}">
        <p14:creationId xmlns:p14="http://schemas.microsoft.com/office/powerpoint/2010/main" val="2547616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hdr" sz="quarter"/>
          </p:nvPr>
        </p:nvSpPr>
        <p:spPr>
          <a:noFill/>
        </p:spPr>
        <p:txBody>
          <a:bodyPr/>
          <a:lstStyle/>
          <a:p>
            <a:r>
              <a:rPr lang="el-GR" dirty="0" smtClean="0"/>
              <a:t>ΠΑΝΕΠΙΣΤΗΜΙΟ ΠΕΛΟΠΟΝΝΗΣΟΥ</a:t>
            </a:r>
          </a:p>
        </p:txBody>
      </p:sp>
      <p:sp>
        <p:nvSpPr>
          <p:cNvPr id="144387" name="Rectangle 3"/>
          <p:cNvSpPr>
            <a:spLocks noGrp="1" noChangeArrowheads="1"/>
          </p:cNvSpPr>
          <p:nvPr>
            <p:ph type="dt" sz="quarter" idx="1"/>
          </p:nvPr>
        </p:nvSpPr>
        <p:spPr>
          <a:noFill/>
        </p:spPr>
        <p:txBody>
          <a:bodyPr/>
          <a:lstStyle/>
          <a:p>
            <a:r>
              <a:rPr lang="el-GR" dirty="0" smtClean="0"/>
              <a:t>25-2-2009</a:t>
            </a:r>
          </a:p>
        </p:txBody>
      </p:sp>
      <p:sp>
        <p:nvSpPr>
          <p:cNvPr id="144388" name="Rectangle 7"/>
          <p:cNvSpPr>
            <a:spLocks noGrp="1" noChangeArrowheads="1"/>
          </p:cNvSpPr>
          <p:nvPr>
            <p:ph type="sldNum" sz="quarter" idx="5"/>
          </p:nvPr>
        </p:nvSpPr>
        <p:spPr>
          <a:noFill/>
        </p:spPr>
        <p:txBody>
          <a:bodyPr/>
          <a:lstStyle/>
          <a:p>
            <a:fld id="{C664ACA8-D466-419E-AABD-3423BF1D7535}" type="slidenum">
              <a:rPr lang="el-GR" smtClean="0"/>
              <a:pPr/>
              <a:t>44</a:t>
            </a:fld>
            <a:endParaRPr lang="el-GR" dirty="0" smtClean="0"/>
          </a:p>
        </p:txBody>
      </p:sp>
      <p:sp>
        <p:nvSpPr>
          <p:cNvPr id="144389" name="Rectangle 2"/>
          <p:cNvSpPr>
            <a:spLocks noGrp="1" noRot="1" noChangeAspect="1" noChangeArrowheads="1" noTextEdit="1"/>
          </p:cNvSpPr>
          <p:nvPr>
            <p:ph type="sldImg"/>
          </p:nvPr>
        </p:nvSpPr>
        <p:spPr>
          <a:ln/>
        </p:spPr>
      </p:sp>
      <p:sp>
        <p:nvSpPr>
          <p:cNvPr id="144390" name="Rectangle 3"/>
          <p:cNvSpPr>
            <a:spLocks noGrp="1" noChangeArrowheads="1"/>
          </p:cNvSpPr>
          <p:nvPr>
            <p:ph type="body" idx="1"/>
          </p:nvPr>
        </p:nvSpPr>
        <p:spPr>
          <a:noFill/>
          <a:ln/>
        </p:spPr>
        <p:txBody>
          <a:bodyPr/>
          <a:lstStyle/>
          <a:p>
            <a:pPr eaLnBrk="1" hangingPunct="1"/>
            <a:endParaRPr lang="el-GR" dirty="0" smtClean="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hdr" sz="quarter"/>
          </p:nvPr>
        </p:nvSpPr>
        <p:spPr>
          <a:noFill/>
        </p:spPr>
        <p:txBody>
          <a:bodyPr/>
          <a:lstStyle/>
          <a:p>
            <a:r>
              <a:rPr lang="el-GR" dirty="0" smtClean="0"/>
              <a:t>ΠΑΝΕΠΙΣΤΗΜΙΟ ΠΕΛΟΠΟΝΝΗΣΟΥ</a:t>
            </a:r>
          </a:p>
        </p:txBody>
      </p:sp>
      <p:sp>
        <p:nvSpPr>
          <p:cNvPr id="145411" name="Rectangle 3"/>
          <p:cNvSpPr>
            <a:spLocks noGrp="1" noChangeArrowheads="1"/>
          </p:cNvSpPr>
          <p:nvPr>
            <p:ph type="dt" sz="quarter" idx="1"/>
          </p:nvPr>
        </p:nvSpPr>
        <p:spPr>
          <a:noFill/>
        </p:spPr>
        <p:txBody>
          <a:bodyPr/>
          <a:lstStyle/>
          <a:p>
            <a:r>
              <a:rPr lang="el-GR" dirty="0" smtClean="0"/>
              <a:t>25-2-2009</a:t>
            </a:r>
          </a:p>
        </p:txBody>
      </p:sp>
      <p:sp>
        <p:nvSpPr>
          <p:cNvPr id="145412" name="Rectangle 7"/>
          <p:cNvSpPr>
            <a:spLocks noGrp="1" noChangeArrowheads="1"/>
          </p:cNvSpPr>
          <p:nvPr>
            <p:ph type="sldNum" sz="quarter" idx="5"/>
          </p:nvPr>
        </p:nvSpPr>
        <p:spPr>
          <a:noFill/>
        </p:spPr>
        <p:txBody>
          <a:bodyPr/>
          <a:lstStyle/>
          <a:p>
            <a:fld id="{46A03C43-F49A-46A0-AB06-79B5F2C2E428}" type="slidenum">
              <a:rPr lang="el-GR" smtClean="0"/>
              <a:pPr/>
              <a:t>45</a:t>
            </a:fld>
            <a:endParaRPr lang="el-GR" dirty="0" smtClean="0"/>
          </a:p>
        </p:txBody>
      </p:sp>
      <p:sp>
        <p:nvSpPr>
          <p:cNvPr id="145413" name="Rectangle 2"/>
          <p:cNvSpPr>
            <a:spLocks noGrp="1" noRot="1" noChangeAspect="1" noChangeArrowheads="1" noTextEdit="1"/>
          </p:cNvSpPr>
          <p:nvPr>
            <p:ph type="sldImg"/>
          </p:nvPr>
        </p:nvSpPr>
        <p:spPr>
          <a:ln/>
        </p:spPr>
      </p:sp>
      <p:sp>
        <p:nvSpPr>
          <p:cNvPr id="145414" name="Rectangle 3"/>
          <p:cNvSpPr>
            <a:spLocks noGrp="1" noChangeArrowheads="1"/>
          </p:cNvSpPr>
          <p:nvPr>
            <p:ph type="body" idx="1"/>
          </p:nvPr>
        </p:nvSpPr>
        <p:spPr>
          <a:noFill/>
          <a:ln/>
        </p:spPr>
        <p:txBody>
          <a:bodyPr/>
          <a:lstStyle/>
          <a:p>
            <a:pPr eaLnBrk="1" hangingPunct="1"/>
            <a:endParaRPr lang="el-GR" dirty="0"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hdr" sz="quarter"/>
          </p:nvPr>
        </p:nvSpPr>
        <p:spPr>
          <a:noFill/>
        </p:spPr>
        <p:txBody>
          <a:bodyPr/>
          <a:lstStyle/>
          <a:p>
            <a:r>
              <a:rPr lang="el-GR" dirty="0" smtClean="0"/>
              <a:t>ΠΑΝΕΠΙΣΤΗΜΙΟ ΠΕΛΟΠΟΝΝΗΣΟΥ</a:t>
            </a:r>
          </a:p>
        </p:txBody>
      </p:sp>
      <p:sp>
        <p:nvSpPr>
          <p:cNvPr id="146435" name="Rectangle 3"/>
          <p:cNvSpPr>
            <a:spLocks noGrp="1" noChangeArrowheads="1"/>
          </p:cNvSpPr>
          <p:nvPr>
            <p:ph type="dt" sz="quarter" idx="1"/>
          </p:nvPr>
        </p:nvSpPr>
        <p:spPr>
          <a:noFill/>
        </p:spPr>
        <p:txBody>
          <a:bodyPr/>
          <a:lstStyle/>
          <a:p>
            <a:r>
              <a:rPr lang="el-GR" dirty="0" smtClean="0"/>
              <a:t>25-2-2009</a:t>
            </a:r>
          </a:p>
        </p:txBody>
      </p:sp>
      <p:sp>
        <p:nvSpPr>
          <p:cNvPr id="146436" name="Rectangle 7"/>
          <p:cNvSpPr>
            <a:spLocks noGrp="1" noChangeArrowheads="1"/>
          </p:cNvSpPr>
          <p:nvPr>
            <p:ph type="sldNum" sz="quarter" idx="5"/>
          </p:nvPr>
        </p:nvSpPr>
        <p:spPr>
          <a:noFill/>
        </p:spPr>
        <p:txBody>
          <a:bodyPr/>
          <a:lstStyle/>
          <a:p>
            <a:fld id="{E29F5FF3-F490-4332-A731-F2DDF5B713E6}" type="slidenum">
              <a:rPr lang="el-GR" smtClean="0"/>
              <a:pPr/>
              <a:t>46</a:t>
            </a:fld>
            <a:endParaRPr lang="el-GR" dirty="0" smtClean="0"/>
          </a:p>
        </p:txBody>
      </p:sp>
      <p:sp>
        <p:nvSpPr>
          <p:cNvPr id="146437" name="Rectangle 2"/>
          <p:cNvSpPr>
            <a:spLocks noGrp="1" noRot="1" noChangeAspect="1" noChangeArrowheads="1" noTextEdit="1"/>
          </p:cNvSpPr>
          <p:nvPr>
            <p:ph type="sldImg"/>
          </p:nvPr>
        </p:nvSpPr>
        <p:spPr>
          <a:ln/>
        </p:spPr>
      </p:sp>
      <p:sp>
        <p:nvSpPr>
          <p:cNvPr id="146438" name="Rectangle 3"/>
          <p:cNvSpPr>
            <a:spLocks noGrp="1" noChangeArrowheads="1"/>
          </p:cNvSpPr>
          <p:nvPr>
            <p:ph type="body" idx="1"/>
          </p:nvPr>
        </p:nvSpPr>
        <p:spPr>
          <a:noFill/>
          <a:ln/>
        </p:spPr>
        <p:txBody>
          <a:bodyPr/>
          <a:lstStyle/>
          <a:p>
            <a:pPr eaLnBrk="1" hangingPunct="1"/>
            <a:endParaRPr lang="el-GR" dirty="0" smtClean="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a:noFill/>
        </p:spPr>
        <p:txBody>
          <a:bodyPr/>
          <a:lstStyle/>
          <a:p>
            <a:r>
              <a:rPr lang="el-GR" dirty="0" smtClean="0"/>
              <a:t>ΠΑΝΕΠΙΣΤΗΜΙΟ ΠΕΛΟΠΟΝΝΗΣΟΥ</a:t>
            </a:r>
          </a:p>
        </p:txBody>
      </p:sp>
      <p:sp>
        <p:nvSpPr>
          <p:cNvPr id="147459" name="Rectangle 3"/>
          <p:cNvSpPr>
            <a:spLocks noGrp="1" noChangeArrowheads="1"/>
          </p:cNvSpPr>
          <p:nvPr>
            <p:ph type="dt" sz="quarter" idx="1"/>
          </p:nvPr>
        </p:nvSpPr>
        <p:spPr>
          <a:noFill/>
        </p:spPr>
        <p:txBody>
          <a:bodyPr/>
          <a:lstStyle/>
          <a:p>
            <a:r>
              <a:rPr lang="el-GR" dirty="0" smtClean="0"/>
              <a:t>25-2-2009</a:t>
            </a:r>
          </a:p>
        </p:txBody>
      </p:sp>
      <p:sp>
        <p:nvSpPr>
          <p:cNvPr id="147460" name="Rectangle 7"/>
          <p:cNvSpPr>
            <a:spLocks noGrp="1" noChangeArrowheads="1"/>
          </p:cNvSpPr>
          <p:nvPr>
            <p:ph type="sldNum" sz="quarter" idx="5"/>
          </p:nvPr>
        </p:nvSpPr>
        <p:spPr>
          <a:noFill/>
        </p:spPr>
        <p:txBody>
          <a:bodyPr/>
          <a:lstStyle/>
          <a:p>
            <a:fld id="{F3740C32-C2F4-482B-A4BA-27C3CE676EDB}" type="slidenum">
              <a:rPr lang="el-GR" smtClean="0"/>
              <a:pPr/>
              <a:t>47</a:t>
            </a:fld>
            <a:endParaRPr lang="el-GR" dirty="0" smtClean="0"/>
          </a:p>
        </p:txBody>
      </p:sp>
      <p:sp>
        <p:nvSpPr>
          <p:cNvPr id="147461" name="Rectangle 2"/>
          <p:cNvSpPr>
            <a:spLocks noGrp="1" noRot="1" noChangeAspect="1" noChangeArrowheads="1" noTextEdit="1"/>
          </p:cNvSpPr>
          <p:nvPr>
            <p:ph type="sldImg"/>
          </p:nvPr>
        </p:nvSpPr>
        <p:spPr>
          <a:ln/>
        </p:spPr>
      </p:sp>
      <p:sp>
        <p:nvSpPr>
          <p:cNvPr id="147462" name="Rectangle 3"/>
          <p:cNvSpPr>
            <a:spLocks noGrp="1" noChangeArrowheads="1"/>
          </p:cNvSpPr>
          <p:nvPr>
            <p:ph type="body" idx="1"/>
          </p:nvPr>
        </p:nvSpPr>
        <p:spPr>
          <a:noFill/>
          <a:ln/>
        </p:spPr>
        <p:txBody>
          <a:bodyPr/>
          <a:lstStyle/>
          <a:p>
            <a:pPr eaLnBrk="1" hangingPunct="1"/>
            <a:endParaRPr lang="el-GR" dirty="0" smtClean="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hdr" sz="quarter"/>
          </p:nvPr>
        </p:nvSpPr>
        <p:spPr>
          <a:noFill/>
        </p:spPr>
        <p:txBody>
          <a:bodyPr/>
          <a:lstStyle/>
          <a:p>
            <a:r>
              <a:rPr lang="el-GR" dirty="0" smtClean="0"/>
              <a:t>ΠΑΝΕΠΙΣΤΗΜΙΟ ΠΕΛΟΠΟΝΝΗΣΟΥ</a:t>
            </a:r>
          </a:p>
        </p:txBody>
      </p:sp>
      <p:sp>
        <p:nvSpPr>
          <p:cNvPr id="148483" name="Rectangle 3"/>
          <p:cNvSpPr>
            <a:spLocks noGrp="1" noChangeArrowheads="1"/>
          </p:cNvSpPr>
          <p:nvPr>
            <p:ph type="dt" sz="quarter" idx="1"/>
          </p:nvPr>
        </p:nvSpPr>
        <p:spPr>
          <a:noFill/>
        </p:spPr>
        <p:txBody>
          <a:bodyPr/>
          <a:lstStyle/>
          <a:p>
            <a:r>
              <a:rPr lang="el-GR" dirty="0" smtClean="0"/>
              <a:t>25-2-2009</a:t>
            </a:r>
          </a:p>
        </p:txBody>
      </p:sp>
      <p:sp>
        <p:nvSpPr>
          <p:cNvPr id="148484" name="Rectangle 7"/>
          <p:cNvSpPr>
            <a:spLocks noGrp="1" noChangeArrowheads="1"/>
          </p:cNvSpPr>
          <p:nvPr>
            <p:ph type="sldNum" sz="quarter" idx="5"/>
          </p:nvPr>
        </p:nvSpPr>
        <p:spPr>
          <a:noFill/>
        </p:spPr>
        <p:txBody>
          <a:bodyPr/>
          <a:lstStyle/>
          <a:p>
            <a:fld id="{995705AB-FEF1-459F-B9A3-191EE033521E}" type="slidenum">
              <a:rPr lang="el-GR" smtClean="0"/>
              <a:pPr/>
              <a:t>48</a:t>
            </a:fld>
            <a:endParaRPr lang="el-GR" dirty="0" smtClean="0"/>
          </a:p>
        </p:txBody>
      </p:sp>
      <p:sp>
        <p:nvSpPr>
          <p:cNvPr id="148485" name="Rectangle 2"/>
          <p:cNvSpPr>
            <a:spLocks noGrp="1" noRot="1" noChangeAspect="1" noChangeArrowheads="1" noTextEdit="1"/>
          </p:cNvSpPr>
          <p:nvPr>
            <p:ph type="sldImg"/>
          </p:nvPr>
        </p:nvSpPr>
        <p:spPr>
          <a:ln/>
        </p:spPr>
      </p:sp>
      <p:sp>
        <p:nvSpPr>
          <p:cNvPr id="148486" name="Rectangle 3"/>
          <p:cNvSpPr>
            <a:spLocks noGrp="1" noChangeArrowheads="1"/>
          </p:cNvSpPr>
          <p:nvPr>
            <p:ph type="body" idx="1"/>
          </p:nvPr>
        </p:nvSpPr>
        <p:spPr>
          <a:noFill/>
          <a:ln/>
        </p:spPr>
        <p:txBody>
          <a:bodyPr/>
          <a:lstStyle/>
          <a:p>
            <a:pPr eaLnBrk="1" hangingPunct="1"/>
            <a:endParaRPr lang="el-GR" dirty="0" smtClean="0">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a:noFill/>
        </p:spPr>
        <p:txBody>
          <a:bodyPr/>
          <a:lstStyle/>
          <a:p>
            <a:r>
              <a:rPr lang="el-GR" dirty="0" smtClean="0"/>
              <a:t>ΠΑΝΕΠΙΣΤΗΜΙΟ ΠΕΛΟΠΟΝΝΗΣΟΥ</a:t>
            </a:r>
          </a:p>
        </p:txBody>
      </p:sp>
      <p:sp>
        <p:nvSpPr>
          <p:cNvPr id="149507" name="Rectangle 3"/>
          <p:cNvSpPr>
            <a:spLocks noGrp="1" noChangeArrowheads="1"/>
          </p:cNvSpPr>
          <p:nvPr>
            <p:ph type="dt" sz="quarter" idx="1"/>
          </p:nvPr>
        </p:nvSpPr>
        <p:spPr>
          <a:noFill/>
        </p:spPr>
        <p:txBody>
          <a:bodyPr/>
          <a:lstStyle/>
          <a:p>
            <a:r>
              <a:rPr lang="el-GR" dirty="0" smtClean="0"/>
              <a:t>25-2-2009</a:t>
            </a:r>
          </a:p>
        </p:txBody>
      </p:sp>
      <p:sp>
        <p:nvSpPr>
          <p:cNvPr id="149508" name="Rectangle 7"/>
          <p:cNvSpPr>
            <a:spLocks noGrp="1" noChangeArrowheads="1"/>
          </p:cNvSpPr>
          <p:nvPr>
            <p:ph type="sldNum" sz="quarter" idx="5"/>
          </p:nvPr>
        </p:nvSpPr>
        <p:spPr>
          <a:noFill/>
        </p:spPr>
        <p:txBody>
          <a:bodyPr/>
          <a:lstStyle/>
          <a:p>
            <a:fld id="{52B1430C-DCBB-48FE-89F1-75703EB8802E}" type="slidenum">
              <a:rPr lang="el-GR" smtClean="0"/>
              <a:pPr/>
              <a:t>49</a:t>
            </a:fld>
            <a:endParaRPr lang="el-GR" dirty="0" smtClean="0"/>
          </a:p>
        </p:txBody>
      </p:sp>
      <p:sp>
        <p:nvSpPr>
          <p:cNvPr id="149509" name="Rectangle 2"/>
          <p:cNvSpPr>
            <a:spLocks noGrp="1" noRot="1" noChangeAspect="1" noChangeArrowheads="1" noTextEdit="1"/>
          </p:cNvSpPr>
          <p:nvPr>
            <p:ph type="sldImg"/>
          </p:nvPr>
        </p:nvSpPr>
        <p:spPr>
          <a:ln/>
        </p:spPr>
      </p:sp>
      <p:sp>
        <p:nvSpPr>
          <p:cNvPr id="149510" name="Rectangle 3"/>
          <p:cNvSpPr>
            <a:spLocks noGrp="1" noChangeArrowheads="1"/>
          </p:cNvSpPr>
          <p:nvPr>
            <p:ph type="body" idx="1"/>
          </p:nvPr>
        </p:nvSpPr>
        <p:spPr>
          <a:noFill/>
          <a:ln/>
        </p:spPr>
        <p:txBody>
          <a:bodyPr/>
          <a:lstStyle/>
          <a:p>
            <a:pPr eaLnBrk="1" hangingPunct="1"/>
            <a:endParaRPr lang="el-GR" dirty="0" smtClean="0">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a:noFill/>
        </p:spPr>
        <p:txBody>
          <a:bodyPr/>
          <a:lstStyle/>
          <a:p>
            <a:r>
              <a:rPr lang="el-GR" dirty="0" smtClean="0"/>
              <a:t>ΠΑΝΕΠΙΣΤΗΜΙΟ ΠΕΛΟΠΟΝΝΗΣΟΥ</a:t>
            </a:r>
          </a:p>
        </p:txBody>
      </p:sp>
      <p:sp>
        <p:nvSpPr>
          <p:cNvPr id="150531" name="Rectangle 3"/>
          <p:cNvSpPr>
            <a:spLocks noGrp="1" noChangeArrowheads="1"/>
          </p:cNvSpPr>
          <p:nvPr>
            <p:ph type="dt" sz="quarter" idx="1"/>
          </p:nvPr>
        </p:nvSpPr>
        <p:spPr>
          <a:noFill/>
        </p:spPr>
        <p:txBody>
          <a:bodyPr/>
          <a:lstStyle/>
          <a:p>
            <a:r>
              <a:rPr lang="el-GR" dirty="0" smtClean="0"/>
              <a:t>25-2-2009</a:t>
            </a:r>
          </a:p>
        </p:txBody>
      </p:sp>
      <p:sp>
        <p:nvSpPr>
          <p:cNvPr id="150532" name="Rectangle 7"/>
          <p:cNvSpPr>
            <a:spLocks noGrp="1" noChangeArrowheads="1"/>
          </p:cNvSpPr>
          <p:nvPr>
            <p:ph type="sldNum" sz="quarter" idx="5"/>
          </p:nvPr>
        </p:nvSpPr>
        <p:spPr>
          <a:noFill/>
        </p:spPr>
        <p:txBody>
          <a:bodyPr/>
          <a:lstStyle/>
          <a:p>
            <a:fld id="{835DEF3B-046B-410C-893A-DA2FBAAD9731}" type="slidenum">
              <a:rPr lang="el-GR" smtClean="0"/>
              <a:pPr/>
              <a:t>50</a:t>
            </a:fld>
            <a:endParaRPr lang="el-GR" dirty="0" smtClean="0"/>
          </a:p>
        </p:txBody>
      </p:sp>
      <p:sp>
        <p:nvSpPr>
          <p:cNvPr id="150533" name="Rectangle 2"/>
          <p:cNvSpPr>
            <a:spLocks noGrp="1" noRot="1" noChangeAspect="1" noChangeArrowheads="1" noTextEdit="1"/>
          </p:cNvSpPr>
          <p:nvPr>
            <p:ph type="sldImg"/>
          </p:nvPr>
        </p:nvSpPr>
        <p:spPr>
          <a:ln/>
        </p:spPr>
      </p:sp>
      <p:sp>
        <p:nvSpPr>
          <p:cNvPr id="150534" name="Rectangle 3"/>
          <p:cNvSpPr>
            <a:spLocks noGrp="1" noChangeArrowheads="1"/>
          </p:cNvSpPr>
          <p:nvPr>
            <p:ph type="body" idx="1"/>
          </p:nvPr>
        </p:nvSpPr>
        <p:spPr>
          <a:noFill/>
          <a:ln/>
        </p:spPr>
        <p:txBody>
          <a:bodyPr/>
          <a:lstStyle/>
          <a:p>
            <a:pPr eaLnBrk="1" hangingPunct="1"/>
            <a:endParaRPr lang="el-GR" dirty="0" smtClean="0">
              <a:latin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a:noFill/>
        </p:spPr>
        <p:txBody>
          <a:bodyPr/>
          <a:lstStyle/>
          <a:p>
            <a:r>
              <a:rPr lang="el-GR" dirty="0" smtClean="0"/>
              <a:t>ΠΑΝΕΠΙΣΤΗΜΙΟ ΠΕΛΟΠΟΝΝΗΣΟΥ</a:t>
            </a:r>
          </a:p>
        </p:txBody>
      </p:sp>
      <p:sp>
        <p:nvSpPr>
          <p:cNvPr id="151555" name="Rectangle 3"/>
          <p:cNvSpPr>
            <a:spLocks noGrp="1" noChangeArrowheads="1"/>
          </p:cNvSpPr>
          <p:nvPr>
            <p:ph type="dt" sz="quarter" idx="1"/>
          </p:nvPr>
        </p:nvSpPr>
        <p:spPr>
          <a:noFill/>
        </p:spPr>
        <p:txBody>
          <a:bodyPr/>
          <a:lstStyle/>
          <a:p>
            <a:r>
              <a:rPr lang="el-GR" dirty="0" smtClean="0"/>
              <a:t>25-2-2009</a:t>
            </a:r>
          </a:p>
        </p:txBody>
      </p:sp>
      <p:sp>
        <p:nvSpPr>
          <p:cNvPr id="151556" name="Rectangle 7"/>
          <p:cNvSpPr>
            <a:spLocks noGrp="1" noChangeArrowheads="1"/>
          </p:cNvSpPr>
          <p:nvPr>
            <p:ph type="sldNum" sz="quarter" idx="5"/>
          </p:nvPr>
        </p:nvSpPr>
        <p:spPr>
          <a:noFill/>
        </p:spPr>
        <p:txBody>
          <a:bodyPr/>
          <a:lstStyle/>
          <a:p>
            <a:fld id="{EB90F084-13A9-4E25-B1E9-7DBFC70501EF}" type="slidenum">
              <a:rPr lang="el-GR" smtClean="0"/>
              <a:pPr/>
              <a:t>51</a:t>
            </a:fld>
            <a:endParaRPr lang="el-GR" dirty="0" smtClean="0"/>
          </a:p>
        </p:txBody>
      </p:sp>
      <p:sp>
        <p:nvSpPr>
          <p:cNvPr id="151557" name="Rectangle 2"/>
          <p:cNvSpPr>
            <a:spLocks noGrp="1" noRot="1" noChangeAspect="1" noChangeArrowheads="1" noTextEdit="1"/>
          </p:cNvSpPr>
          <p:nvPr>
            <p:ph type="sldImg"/>
          </p:nvPr>
        </p:nvSpPr>
        <p:spPr>
          <a:ln/>
        </p:spPr>
      </p:sp>
      <p:sp>
        <p:nvSpPr>
          <p:cNvPr id="151558" name="Rectangle 3"/>
          <p:cNvSpPr>
            <a:spLocks noGrp="1" noChangeArrowheads="1"/>
          </p:cNvSpPr>
          <p:nvPr>
            <p:ph type="body" idx="1"/>
          </p:nvPr>
        </p:nvSpPr>
        <p:spPr>
          <a:noFill/>
          <a:ln/>
        </p:spPr>
        <p:txBody>
          <a:bodyPr/>
          <a:lstStyle/>
          <a:p>
            <a:pPr eaLnBrk="1" hangingPunct="1"/>
            <a:endParaRPr lang="el-GR" dirty="0" smtClean="0">
              <a:latin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hdr" sz="quarter"/>
          </p:nvPr>
        </p:nvSpPr>
        <p:spPr>
          <a:noFill/>
        </p:spPr>
        <p:txBody>
          <a:bodyPr/>
          <a:lstStyle/>
          <a:p>
            <a:r>
              <a:rPr lang="el-GR" dirty="0" smtClean="0"/>
              <a:t>ΠΑΝΕΠΙΣΤΗΜΙΟ ΠΕΛΟΠΟΝΝΗΣΟΥ</a:t>
            </a:r>
          </a:p>
        </p:txBody>
      </p:sp>
      <p:sp>
        <p:nvSpPr>
          <p:cNvPr id="152579" name="Rectangle 3"/>
          <p:cNvSpPr>
            <a:spLocks noGrp="1" noChangeArrowheads="1"/>
          </p:cNvSpPr>
          <p:nvPr>
            <p:ph type="dt" sz="quarter" idx="1"/>
          </p:nvPr>
        </p:nvSpPr>
        <p:spPr>
          <a:noFill/>
        </p:spPr>
        <p:txBody>
          <a:bodyPr/>
          <a:lstStyle/>
          <a:p>
            <a:r>
              <a:rPr lang="el-GR" dirty="0" smtClean="0"/>
              <a:t>25-2-2009</a:t>
            </a:r>
          </a:p>
        </p:txBody>
      </p:sp>
      <p:sp>
        <p:nvSpPr>
          <p:cNvPr id="152580" name="Rectangle 7"/>
          <p:cNvSpPr>
            <a:spLocks noGrp="1" noChangeArrowheads="1"/>
          </p:cNvSpPr>
          <p:nvPr>
            <p:ph type="sldNum" sz="quarter" idx="5"/>
          </p:nvPr>
        </p:nvSpPr>
        <p:spPr>
          <a:noFill/>
        </p:spPr>
        <p:txBody>
          <a:bodyPr/>
          <a:lstStyle/>
          <a:p>
            <a:fld id="{027EA048-5EA9-4DC7-90B9-52E4C2E92278}" type="slidenum">
              <a:rPr lang="el-GR" smtClean="0"/>
              <a:pPr/>
              <a:t>52</a:t>
            </a:fld>
            <a:endParaRPr lang="el-GR" dirty="0" smtClean="0"/>
          </a:p>
        </p:txBody>
      </p:sp>
      <p:sp>
        <p:nvSpPr>
          <p:cNvPr id="152581" name="Rectangle 2"/>
          <p:cNvSpPr>
            <a:spLocks noGrp="1" noRot="1" noChangeAspect="1" noChangeArrowheads="1" noTextEdit="1"/>
          </p:cNvSpPr>
          <p:nvPr>
            <p:ph type="sldImg"/>
          </p:nvPr>
        </p:nvSpPr>
        <p:spPr>
          <a:ln/>
        </p:spPr>
      </p:sp>
      <p:sp>
        <p:nvSpPr>
          <p:cNvPr id="152582" name="Rectangle 3"/>
          <p:cNvSpPr>
            <a:spLocks noGrp="1" noChangeArrowheads="1"/>
          </p:cNvSpPr>
          <p:nvPr>
            <p:ph type="body" idx="1"/>
          </p:nvPr>
        </p:nvSpPr>
        <p:spPr>
          <a:noFill/>
          <a:ln/>
        </p:spPr>
        <p:txBody>
          <a:bodyPr/>
          <a:lstStyle/>
          <a:p>
            <a:pPr eaLnBrk="1" hangingPunct="1"/>
            <a:endParaRPr lang="el-GR" dirty="0"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16/1/20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16/1/20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16/1/20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92100"/>
            <a:ext cx="8229600" cy="13843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457200" y="1905000"/>
            <a:ext cx="4038600" cy="41148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905000"/>
            <a:ext cx="4038600" cy="41148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a:xfrm>
            <a:off x="457200" y="6245225"/>
            <a:ext cx="2133600" cy="476250"/>
          </a:xfrm>
        </p:spPr>
        <p:txBody>
          <a:bodyPr/>
          <a:lstStyle>
            <a:lvl1pPr>
              <a:defRPr/>
            </a:lvl1pPr>
          </a:lstStyle>
          <a:p>
            <a:endParaRPr lang="el-GR" dirty="0"/>
          </a:p>
        </p:txBody>
      </p:sp>
      <p:sp>
        <p:nvSpPr>
          <p:cNvPr id="6" name="5 - Θέση υποσέλιδου"/>
          <p:cNvSpPr>
            <a:spLocks noGrp="1"/>
          </p:cNvSpPr>
          <p:nvPr>
            <p:ph type="ftr" sz="quarter" idx="11"/>
          </p:nvPr>
        </p:nvSpPr>
        <p:spPr>
          <a:xfrm>
            <a:off x="3124200" y="6245225"/>
            <a:ext cx="2895600" cy="476250"/>
          </a:xfrm>
        </p:spPr>
        <p:txBody>
          <a:bodyPr/>
          <a:lstStyle>
            <a:lvl1pPr>
              <a:defRPr/>
            </a:lvl1pPr>
          </a:lstStyle>
          <a:p>
            <a:endParaRPr lang="el-GR" dirty="0"/>
          </a:p>
        </p:txBody>
      </p:sp>
      <p:sp>
        <p:nvSpPr>
          <p:cNvPr id="7" name="6 - Θέση αριθμού διαφάνειας"/>
          <p:cNvSpPr>
            <a:spLocks noGrp="1"/>
          </p:cNvSpPr>
          <p:nvPr>
            <p:ph type="sldNum" sz="quarter" idx="12"/>
          </p:nvPr>
        </p:nvSpPr>
        <p:spPr>
          <a:xfrm>
            <a:off x="6553200" y="6245225"/>
            <a:ext cx="2133600" cy="476250"/>
          </a:xfrm>
        </p:spPr>
        <p:txBody>
          <a:bodyPr/>
          <a:lstStyle>
            <a:lvl1pPr>
              <a:defRPr/>
            </a:lvl1pPr>
          </a:lstStyle>
          <a:p>
            <a:fld id="{CC2FA4E3-D7C1-4912-AA23-AEEB7BC93F89}" type="slidenum">
              <a:rPr lang="el-GR"/>
              <a:pPr/>
              <a:t>‹#›</a:t>
            </a:fld>
            <a:endParaRPr lang="el-GR" dirty="0"/>
          </a:p>
        </p:txBody>
      </p:sp>
    </p:spTree>
    <p:extLst>
      <p:ext uri="{BB962C8B-B14F-4D97-AF65-F5344CB8AC3E}">
        <p14:creationId xmlns:p14="http://schemas.microsoft.com/office/powerpoint/2010/main" val="2731831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Τίτλος, Κείμενο και 2 Αντικεί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a:prstGeom prst="rect">
            <a:avLst/>
          </a:prstGeo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457200" y="1600200"/>
            <a:ext cx="4038600" cy="4530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quarter" idx="2"/>
          </p:nvPr>
        </p:nvSpPr>
        <p:spPr>
          <a:xfrm>
            <a:off x="4648200" y="1600200"/>
            <a:ext cx="4038600" cy="21891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περιεχομένου"/>
          <p:cNvSpPr>
            <a:spLocks noGrp="1"/>
          </p:cNvSpPr>
          <p:nvPr>
            <p:ph sz="quarter" idx="3"/>
          </p:nvPr>
        </p:nvSpPr>
        <p:spPr>
          <a:xfrm>
            <a:off x="4648200" y="3941763"/>
            <a:ext cx="4038600" cy="218916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αριθμού διαφάνειας"/>
          <p:cNvSpPr>
            <a:spLocks noGrp="1"/>
          </p:cNvSpPr>
          <p:nvPr>
            <p:ph type="sldNum" sz="quarter" idx="10"/>
          </p:nvPr>
        </p:nvSpPr>
        <p:spPr>
          <a:xfrm>
            <a:off x="6588125" y="6237288"/>
            <a:ext cx="2133600" cy="457200"/>
          </a:xfrm>
        </p:spPr>
        <p:txBody>
          <a:bodyPr/>
          <a:lstStyle>
            <a:lvl1pPr>
              <a:defRPr/>
            </a:lvl1pPr>
          </a:lstStyle>
          <a:p>
            <a:pPr>
              <a:defRPr/>
            </a:pPr>
            <a:fld id="{F69F8C1A-20E0-4A0C-9185-C53ED0CD89AD}" type="slidenum">
              <a:rPr lang="el-GR"/>
              <a:pPr>
                <a:defRPr/>
              </a:pPr>
              <a:t>‹#›</a:t>
            </a:fld>
            <a:endParaRPr lang="el-GR" dirty="0"/>
          </a:p>
        </p:txBody>
      </p:sp>
    </p:spTree>
    <p:extLst>
      <p:ext uri="{BB962C8B-B14F-4D97-AF65-F5344CB8AC3E}">
        <p14:creationId xmlns:p14="http://schemas.microsoft.com/office/powerpoint/2010/main" val="373577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16/1/20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16/1/20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16/1/20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16/1/20</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16/1/20</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16/1/20</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16/1/20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16/1/20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16/1/20</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vmlDrawing" Target="../drawings/vmlDrawing3.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4.v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4.w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2.xml"/><Relationship Id="rId1" Type="http://schemas.openxmlformats.org/officeDocument/2006/relationships/vmlDrawing" Target="../drawings/vmlDrawing7.vml"/><Relationship Id="rId4" Type="http://schemas.openxmlformats.org/officeDocument/2006/relationships/image" Target="../media/image6.wmf"/></Relationships>
</file>

<file path=ppt/slides/_rels/slide23.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13.xml"/><Relationship Id="rId1" Type="http://schemas.openxmlformats.org/officeDocument/2006/relationships/vmlDrawing" Target="../drawings/vmlDrawing8.vml"/><Relationship Id="rId6" Type="http://schemas.openxmlformats.org/officeDocument/2006/relationships/image" Target="../media/image8.wmf"/><Relationship Id="rId5" Type="http://schemas.openxmlformats.org/officeDocument/2006/relationships/oleObject" Target="../embeddings/oleObject9.bin"/><Relationship Id="rId4" Type="http://schemas.openxmlformats.org/officeDocument/2006/relationships/image" Target="../media/image7.wmf"/></Relationships>
</file>

<file path=ppt/slides/_rels/slide24.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13.xml"/><Relationship Id="rId1" Type="http://schemas.openxmlformats.org/officeDocument/2006/relationships/vmlDrawing" Target="../drawings/vmlDrawing9.vml"/><Relationship Id="rId6" Type="http://schemas.openxmlformats.org/officeDocument/2006/relationships/image" Target="../media/image11.wmf"/><Relationship Id="rId5" Type="http://schemas.openxmlformats.org/officeDocument/2006/relationships/oleObject" Target="../embeddings/oleObject12.bin"/><Relationship Id="rId4" Type="http://schemas.openxmlformats.org/officeDocument/2006/relationships/image" Target="../media/image10.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2.xml"/><Relationship Id="rId1" Type="http://schemas.openxmlformats.org/officeDocument/2006/relationships/vmlDrawing" Target="../drawings/vmlDrawing10.vml"/><Relationship Id="rId4" Type="http://schemas.openxmlformats.org/officeDocument/2006/relationships/image" Target="../media/image13.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12.xml"/><Relationship Id="rId1" Type="http://schemas.openxmlformats.org/officeDocument/2006/relationships/vmlDrawing" Target="../drawings/vmlDrawing11.vml"/><Relationship Id="rId4" Type="http://schemas.openxmlformats.org/officeDocument/2006/relationships/image" Target="../media/image14.wmf"/></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xml"/><Relationship Id="rId1" Type="http://schemas.openxmlformats.org/officeDocument/2006/relationships/vmlDrawing" Target="../drawings/vmlDrawing12.vml"/><Relationship Id="rId5" Type="http://schemas.openxmlformats.org/officeDocument/2006/relationships/image" Target="../media/image15.wmf"/><Relationship Id="rId4" Type="http://schemas.openxmlformats.org/officeDocument/2006/relationships/oleObject" Target="../embeddings/oleObject16.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12.xml"/><Relationship Id="rId1" Type="http://schemas.openxmlformats.org/officeDocument/2006/relationships/vmlDrawing" Target="../drawings/vmlDrawing13.vml"/><Relationship Id="rId4" Type="http://schemas.openxmlformats.org/officeDocument/2006/relationships/image" Target="../media/image16.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image" Target="../media/image17.wmf"/><Relationship Id="rId4" Type="http://schemas.openxmlformats.org/officeDocument/2006/relationships/oleObject" Target="../embeddings/oleObject18.bin"/></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image" Target="../media/image18.wmf"/><Relationship Id="rId4" Type="http://schemas.openxmlformats.org/officeDocument/2006/relationships/oleObject" Target="../embeddings/oleObject19.bin"/></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4.xml"/><Relationship Id="rId1" Type="http://schemas.openxmlformats.org/officeDocument/2006/relationships/vmlDrawing" Target="../drawings/vmlDrawing16.vml"/><Relationship Id="rId5" Type="http://schemas.openxmlformats.org/officeDocument/2006/relationships/image" Target="../media/image19.wmf"/><Relationship Id="rId4" Type="http://schemas.openxmlformats.org/officeDocument/2006/relationships/oleObject" Target="../embeddings/oleObject20.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4.xml"/><Relationship Id="rId1" Type="http://schemas.openxmlformats.org/officeDocument/2006/relationships/vmlDrawing" Target="../drawings/vmlDrawing17.vml"/><Relationship Id="rId5" Type="http://schemas.openxmlformats.org/officeDocument/2006/relationships/image" Target="../media/image20.wmf"/><Relationship Id="rId4" Type="http://schemas.openxmlformats.org/officeDocument/2006/relationships/oleObject" Target="../embeddings/oleObject21.bin"/></Relationships>
</file>

<file path=ppt/slides/_rels/slide51.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notesSlide" Target="../notesSlides/notesSlide27.xml"/><Relationship Id="rId7" Type="http://schemas.openxmlformats.org/officeDocument/2006/relationships/image" Target="../media/image22.wmf"/><Relationship Id="rId2" Type="http://schemas.openxmlformats.org/officeDocument/2006/relationships/slideLayout" Target="../slideLayouts/slideLayout4.xml"/><Relationship Id="rId1" Type="http://schemas.openxmlformats.org/officeDocument/2006/relationships/vmlDrawing" Target="../drawings/vmlDrawing18.vml"/><Relationship Id="rId6" Type="http://schemas.openxmlformats.org/officeDocument/2006/relationships/oleObject" Target="../embeddings/oleObject23.bin"/><Relationship Id="rId5" Type="http://schemas.openxmlformats.org/officeDocument/2006/relationships/image" Target="../media/image21.wmf"/><Relationship Id="rId4" Type="http://schemas.openxmlformats.org/officeDocument/2006/relationships/oleObject" Target="../embeddings/oleObject22.bin"/><Relationship Id="rId9" Type="http://schemas.openxmlformats.org/officeDocument/2006/relationships/image" Target="../media/image23.wmf"/></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4.xml"/><Relationship Id="rId1" Type="http://schemas.openxmlformats.org/officeDocument/2006/relationships/vmlDrawing" Target="../drawings/vmlDrawing19.vml"/><Relationship Id="rId5" Type="http://schemas.openxmlformats.org/officeDocument/2006/relationships/image" Target="../media/image24.wmf"/><Relationship Id="rId4" Type="http://schemas.openxmlformats.org/officeDocument/2006/relationships/oleObject" Target="../embeddings/oleObject25.bin"/></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www.euretirio.com/" TargetMode="External"/><Relationship Id="rId2" Type="http://schemas.openxmlformats.org/officeDocument/2006/relationships/image" Target="../media/image25.jpeg"/><Relationship Id="rId1" Type="http://schemas.openxmlformats.org/officeDocument/2006/relationships/slideLayout" Target="../slideLayouts/slideLayout2.xml"/><Relationship Id="rId4" Type="http://schemas.openxmlformats.org/officeDocument/2006/relationships/hyperlink" Target="http://www.ependysopedia.gr/"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4400" b="1" dirty="0" smtClean="0">
                <a:solidFill>
                  <a:srgbClr val="C00000"/>
                </a:solidFill>
              </a:rPr>
              <a:t>Κόστος Κεφαλα</a:t>
            </a:r>
            <a:r>
              <a:rPr lang="el-GR" b="1" dirty="0">
                <a:solidFill>
                  <a:srgbClr val="C00000"/>
                </a:solidFill>
              </a:rPr>
              <a:t>ί</a:t>
            </a:r>
            <a:r>
              <a:rPr lang="el-GR" sz="4400" b="1" dirty="0" smtClean="0">
                <a:solidFill>
                  <a:srgbClr val="C00000"/>
                </a:solidFill>
              </a:rPr>
              <a:t>ου</a:t>
            </a:r>
            <a:endParaRPr lang="el-GR" sz="4400" b="1" dirty="0">
              <a:solidFill>
                <a:srgbClr val="C00000"/>
              </a:solidFill>
            </a:endParaRPr>
          </a:p>
        </p:txBody>
      </p:sp>
      <p:sp>
        <p:nvSpPr>
          <p:cNvPr id="3" name="2 - Θέση περιεχομένου"/>
          <p:cNvSpPr>
            <a:spLocks noGrp="1"/>
          </p:cNvSpPr>
          <p:nvPr>
            <p:ph idx="1"/>
          </p:nvPr>
        </p:nvSpPr>
        <p:spPr/>
        <p:txBody>
          <a:bodyPr/>
          <a:lstStyle/>
          <a:p>
            <a:pPr algn="ctr"/>
            <a:r>
              <a:rPr lang="el-GR" b="1" dirty="0" smtClean="0">
                <a:solidFill>
                  <a:srgbClr val="0000CC"/>
                </a:solidFill>
              </a:rPr>
              <a:t>ΝΕΑ ΕΝΟΤΗΤΑ</a:t>
            </a:r>
            <a:endParaRPr lang="el-GR" b="1" dirty="0">
              <a:solidFill>
                <a:srgbClr val="0000CC"/>
              </a:solidFill>
            </a:endParaRPr>
          </a:p>
        </p:txBody>
      </p:sp>
    </p:spTree>
    <p:extLst>
      <p:ext uri="{BB962C8B-B14F-4D97-AF65-F5344CB8AC3E}">
        <p14:creationId xmlns:p14="http://schemas.microsoft.com/office/powerpoint/2010/main" val="3855878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a:xfrm>
            <a:off x="0" y="274638"/>
            <a:ext cx="9144000" cy="634082"/>
          </a:xfrm>
        </p:spPr>
        <p:txBody>
          <a:bodyPr>
            <a:normAutofit fontScale="90000"/>
          </a:bodyPr>
          <a:lstStyle/>
          <a:p>
            <a:pPr algn="ctr"/>
            <a:r>
              <a:rPr lang="el-GR" b="1" dirty="0" smtClean="0">
                <a:solidFill>
                  <a:schemeClr val="tx1"/>
                </a:solidFill>
              </a:rPr>
              <a:t>Κόστος Ομολογιακού Δανείου </a:t>
            </a:r>
            <a:r>
              <a:rPr lang="el-GR" b="1" dirty="0">
                <a:solidFill>
                  <a:schemeClr val="tx1"/>
                </a:solidFill>
              </a:rPr>
              <a:t>(3)</a:t>
            </a:r>
          </a:p>
        </p:txBody>
      </p:sp>
      <p:sp>
        <p:nvSpPr>
          <p:cNvPr id="300035" name="Rectangle 3"/>
          <p:cNvSpPr>
            <a:spLocks noGrp="1" noChangeArrowheads="1"/>
          </p:cNvSpPr>
          <p:nvPr>
            <p:ph type="body" sz="half" idx="1"/>
          </p:nvPr>
        </p:nvSpPr>
        <p:spPr>
          <a:xfrm>
            <a:off x="251520" y="1196752"/>
            <a:ext cx="8712968" cy="4137248"/>
          </a:xfrm>
        </p:spPr>
        <p:txBody>
          <a:bodyPr/>
          <a:lstStyle/>
          <a:p>
            <a:pPr>
              <a:lnSpc>
                <a:spcPct val="90000"/>
              </a:lnSpc>
            </a:pPr>
            <a:r>
              <a:rPr lang="el-GR" sz="2800" dirty="0">
                <a:solidFill>
                  <a:schemeClr val="tx1"/>
                </a:solidFill>
              </a:rPr>
              <a:t>Δεύτερο στάδιο: </a:t>
            </a:r>
            <a:r>
              <a:rPr lang="el-GR" sz="2800" u="sng" dirty="0">
                <a:solidFill>
                  <a:schemeClr val="tx1"/>
                </a:solidFill>
              </a:rPr>
              <a:t>μετά από φόρους</a:t>
            </a:r>
            <a:r>
              <a:rPr lang="el-GR" sz="2800" dirty="0">
                <a:solidFill>
                  <a:schemeClr val="tx1"/>
                </a:solidFill>
              </a:rPr>
              <a:t> κόστος του ομολογιακού </a:t>
            </a:r>
            <a:r>
              <a:rPr lang="el-GR" sz="2800" dirty="0" smtClean="0">
                <a:solidFill>
                  <a:schemeClr val="tx1"/>
                </a:solidFill>
              </a:rPr>
              <a:t>δανείου. </a:t>
            </a:r>
            <a:endParaRPr lang="el-GR" sz="2800" dirty="0">
              <a:solidFill>
                <a:schemeClr val="tx1"/>
              </a:solidFill>
            </a:endParaRPr>
          </a:p>
          <a:p>
            <a:pPr>
              <a:lnSpc>
                <a:spcPct val="90000"/>
              </a:lnSpc>
            </a:pPr>
            <a:r>
              <a:rPr lang="el-GR" sz="2800" dirty="0">
                <a:solidFill>
                  <a:schemeClr val="tx1"/>
                </a:solidFill>
              </a:rPr>
              <a:t>Προσαρμόζουμε το προ φόρων κόστος αναλόγως του συντελεστή </a:t>
            </a:r>
            <a:r>
              <a:rPr lang="el-GR" sz="2800" dirty="0" smtClean="0">
                <a:solidFill>
                  <a:schemeClr val="tx1"/>
                </a:solidFill>
              </a:rPr>
              <a:t>φορολόγησης.</a:t>
            </a:r>
            <a:endParaRPr lang="el-GR" sz="2800" dirty="0">
              <a:solidFill>
                <a:schemeClr val="tx1"/>
              </a:solidFill>
            </a:endParaRPr>
          </a:p>
          <a:p>
            <a:pPr>
              <a:lnSpc>
                <a:spcPct val="90000"/>
              </a:lnSpc>
            </a:pPr>
            <a:r>
              <a:rPr lang="el-GR" sz="2800" dirty="0">
                <a:solidFill>
                  <a:schemeClr val="tx1"/>
                </a:solidFill>
              </a:rPr>
              <a:t>Γιατί; Διότι ο τόκος μειώνει το φορολογητέο εισόδημα προσφέροντας φορολογική </a:t>
            </a:r>
            <a:r>
              <a:rPr lang="el-GR" sz="2800" dirty="0" smtClean="0">
                <a:solidFill>
                  <a:schemeClr val="tx1"/>
                </a:solidFill>
              </a:rPr>
              <a:t>εξοικονόμηση.</a:t>
            </a:r>
            <a:endParaRPr lang="el-GR" sz="2800" dirty="0">
              <a:solidFill>
                <a:schemeClr val="tx1"/>
              </a:solidFill>
            </a:endParaRPr>
          </a:p>
          <a:p>
            <a:pPr>
              <a:lnSpc>
                <a:spcPct val="90000"/>
              </a:lnSpc>
            </a:pPr>
            <a:r>
              <a:rPr lang="el-GR" sz="2800" dirty="0">
                <a:solidFill>
                  <a:schemeClr val="tx1"/>
                </a:solidFill>
              </a:rPr>
              <a:t>Τύπος υπολογισμού:</a:t>
            </a:r>
          </a:p>
        </p:txBody>
      </p:sp>
      <p:graphicFrame>
        <p:nvGraphicFramePr>
          <p:cNvPr id="300036" name="Object 4"/>
          <p:cNvGraphicFramePr>
            <a:graphicFrameLocks noGrp="1" noChangeAspect="1"/>
          </p:cNvGraphicFramePr>
          <p:nvPr>
            <p:ph sz="half" idx="2"/>
            <p:extLst>
              <p:ext uri="{D42A27DB-BD31-4B8C-83A1-F6EECF244321}">
                <p14:modId xmlns:p14="http://schemas.microsoft.com/office/powerpoint/2010/main" val="3452234535"/>
              </p:ext>
            </p:extLst>
          </p:nvPr>
        </p:nvGraphicFramePr>
        <p:xfrm>
          <a:off x="4211960" y="4149080"/>
          <a:ext cx="3560440" cy="927745"/>
        </p:xfrm>
        <a:graphic>
          <a:graphicData uri="http://schemas.openxmlformats.org/presentationml/2006/ole">
            <mc:AlternateContent xmlns:mc="http://schemas.openxmlformats.org/markup-compatibility/2006">
              <mc:Choice xmlns:v="urn:schemas-microsoft-com:vml" Requires="v">
                <p:oleObj spid="_x0000_s2053" name="Equation" r:id="rId3" imgW="965200" imgH="254000" progId="">
                  <p:embed/>
                </p:oleObj>
              </mc:Choice>
              <mc:Fallback>
                <p:oleObj name="Equation" r:id="rId3" imgW="965200" imgH="254000"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1960" y="4149080"/>
                        <a:ext cx="3560440" cy="92774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0038" name="Rectangle 6"/>
          <p:cNvSpPr>
            <a:spLocks noChangeArrowheads="1"/>
          </p:cNvSpPr>
          <p:nvPr/>
        </p:nvSpPr>
        <p:spPr bwMode="auto">
          <a:xfrm>
            <a:off x="107504" y="5273185"/>
            <a:ext cx="8928992" cy="1384995"/>
          </a:xfrm>
          <a:prstGeom prst="rect">
            <a:avLst/>
          </a:prstGeom>
          <a:noFill/>
          <a:ln w="9525">
            <a:noFill/>
            <a:miter lim="800000"/>
            <a:headEnd/>
            <a:tailEnd/>
          </a:ln>
          <a:effectLst/>
        </p:spPr>
        <p:txBody>
          <a:bodyPr wrap="square" anchor="ctr">
            <a:spAutoFit/>
          </a:bodyPr>
          <a:lstStyle/>
          <a:p>
            <a:pPr algn="just"/>
            <a:r>
              <a:rPr lang="el-GR" sz="2800" b="1" dirty="0">
                <a:solidFill>
                  <a:srgbClr val="7030A0"/>
                </a:solidFill>
              </a:rPr>
              <a:t>k</a:t>
            </a:r>
            <a:r>
              <a:rPr lang="el-GR" sz="2800" b="1" baseline="-25000" dirty="0">
                <a:solidFill>
                  <a:srgbClr val="7030A0"/>
                </a:solidFill>
              </a:rPr>
              <a:t>dt</a:t>
            </a:r>
            <a:r>
              <a:rPr lang="el-GR" sz="2800" b="1" dirty="0">
                <a:solidFill>
                  <a:srgbClr val="7030A0"/>
                </a:solidFill>
              </a:rPr>
              <a:t> </a:t>
            </a:r>
            <a:r>
              <a:rPr lang="el-GR" sz="2800" b="1" dirty="0">
                <a:solidFill>
                  <a:srgbClr val="002060"/>
                </a:solidFill>
              </a:rPr>
              <a:t>= το μετά από φόρους κόστος του ομολογιακού δανείου, </a:t>
            </a:r>
          </a:p>
          <a:p>
            <a:pPr algn="just"/>
            <a:r>
              <a:rPr lang="en-US" sz="2800" b="1" dirty="0">
                <a:solidFill>
                  <a:srgbClr val="006600"/>
                </a:solidFill>
              </a:rPr>
              <a:t>t</a:t>
            </a:r>
            <a:r>
              <a:rPr lang="el-GR" sz="2800" b="1" dirty="0">
                <a:solidFill>
                  <a:srgbClr val="006600"/>
                </a:solidFill>
              </a:rPr>
              <a:t> </a:t>
            </a:r>
            <a:r>
              <a:rPr lang="el-GR" sz="2800" b="1" dirty="0">
                <a:solidFill>
                  <a:srgbClr val="002060"/>
                </a:solidFill>
              </a:rPr>
              <a:t>= ο φορολογικός συντελεστής της εταιρείας.</a:t>
            </a:r>
          </a:p>
        </p:txBody>
      </p:sp>
    </p:spTree>
    <p:extLst>
      <p:ext uri="{BB962C8B-B14F-4D97-AF65-F5344CB8AC3E}">
        <p14:creationId xmlns:p14="http://schemas.microsoft.com/office/powerpoint/2010/main" val="27633744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1"/>
          </p:nvPr>
        </p:nvSpPr>
        <p:spPr>
          <a:xfrm>
            <a:off x="323528" y="981075"/>
            <a:ext cx="8425185" cy="5472261"/>
          </a:xfrm>
        </p:spPr>
        <p:txBody>
          <a:bodyPr/>
          <a:lstStyle/>
          <a:p>
            <a:pPr marL="0" indent="0" algn="just">
              <a:buFont typeface="Wingdings" pitchFamily="2" charset="2"/>
              <a:buNone/>
            </a:pPr>
            <a:r>
              <a:rPr lang="el-GR" dirty="0">
                <a:solidFill>
                  <a:schemeClr val="tx1"/>
                </a:solidFill>
                <a:latin typeface="Times New Roman" pitchFamily="18" charset="0"/>
              </a:rPr>
              <a:t>Η επιχείρηση ΑΒΓ εξετάζει την έκδοση ενός ομολογιακού δανείου με διάρκεια ζωής 20 έτη.  Η ονομαστική αξία της κάθε ομολογίας θα είναι 1.000 ευρώ και το εκδοτικό της επιτόκιο 11%.  Η κάθε ομολογία θα πουληθεί στο άρτιο και τα τοκομερίδια θα πληρώνονται ετησίως. Το κόστος έκδοσης και διάθεσης του ομολογιακού δανείου εκτιμάται ότι θα ανέλθει στο 1% της αξίας του συνολικού δανείου ή σε 10 ευρώ ανά ομολογία. Ο οριακός φορολογικός συντελεστής της επιχείρησης είναι 40%. Να βρεθεί το μετά από φόρους κόστος του ομολογιακού δανείου.</a:t>
            </a:r>
          </a:p>
        </p:txBody>
      </p:sp>
      <p:sp>
        <p:nvSpPr>
          <p:cNvPr id="10248" name="Rectangle 8"/>
          <p:cNvSpPr>
            <a:spLocks noChangeArrowheads="1"/>
          </p:cNvSpPr>
          <p:nvPr/>
        </p:nvSpPr>
        <p:spPr bwMode="auto">
          <a:xfrm>
            <a:off x="0" y="3195638"/>
            <a:ext cx="9144000" cy="0"/>
          </a:xfrm>
          <a:prstGeom prst="rect">
            <a:avLst/>
          </a:prstGeom>
          <a:noFill/>
          <a:ln w="9525">
            <a:noFill/>
            <a:miter lim="800000"/>
            <a:headEnd/>
            <a:tailEnd/>
          </a:ln>
          <a:effectLst/>
        </p:spPr>
        <p:txBody>
          <a:bodyPr wrap="none" anchor="ctr">
            <a:spAutoFit/>
          </a:bodyPr>
          <a:lstStyle/>
          <a:p>
            <a:endParaRPr lang="el-GR" dirty="0"/>
          </a:p>
        </p:txBody>
      </p:sp>
      <p:sp>
        <p:nvSpPr>
          <p:cNvPr id="10251" name="Rectangle 11"/>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4000" b="1" dirty="0" smtClean="0">
                <a:latin typeface="Times New Roman" pitchFamily="18" charset="0"/>
              </a:rPr>
              <a:t>Παράδειγμα (1</a:t>
            </a:r>
            <a:r>
              <a:rPr lang="el-GR" sz="4000" b="1" baseline="30000" dirty="0" smtClean="0">
                <a:latin typeface="Times New Roman" pitchFamily="18" charset="0"/>
              </a:rPr>
              <a:t>ο</a:t>
            </a:r>
            <a:r>
              <a:rPr lang="el-GR" sz="4000" b="1" dirty="0" smtClean="0">
                <a:latin typeface="Times New Roman" pitchFamily="18" charset="0"/>
              </a:rPr>
              <a:t>)</a:t>
            </a:r>
            <a:endParaRPr lang="el-GR" sz="4000" dirty="0">
              <a:latin typeface="Times New Roman" pitchFamily="18" charset="0"/>
            </a:endParaRPr>
          </a:p>
        </p:txBody>
      </p:sp>
    </p:spTree>
    <p:extLst>
      <p:ext uri="{BB962C8B-B14F-4D97-AF65-F5344CB8AC3E}">
        <p14:creationId xmlns:p14="http://schemas.microsoft.com/office/powerpoint/2010/main" val="26037984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sz="half" idx="1"/>
          </p:nvPr>
        </p:nvSpPr>
        <p:spPr>
          <a:xfrm>
            <a:off x="251520" y="1025525"/>
            <a:ext cx="8712968" cy="5571827"/>
          </a:xfrm>
        </p:spPr>
        <p:txBody>
          <a:bodyPr/>
          <a:lstStyle/>
          <a:p>
            <a:pPr marL="0" indent="0" algn="just">
              <a:buFont typeface="Wingdings" pitchFamily="2" charset="2"/>
              <a:buNone/>
            </a:pPr>
            <a:r>
              <a:rPr lang="el-GR" sz="2800" dirty="0">
                <a:solidFill>
                  <a:schemeClr val="tx1"/>
                </a:solidFill>
                <a:latin typeface="Times New Roman" pitchFamily="18" charset="0"/>
              </a:rPr>
              <a:t>Η πραγματική ταμειακή εισροή από κάθε ομολογία είναι (1.000-10=) €990.  Το κάθε ετήσιο τοκομερίδιο θα ανέρχεται σε (0,11</a:t>
            </a:r>
            <a:r>
              <a:rPr lang="el-GR" sz="2800" dirty="0">
                <a:solidFill>
                  <a:schemeClr val="tx1"/>
                </a:solidFill>
                <a:latin typeface="Times New Roman" pitchFamily="18" charset="0"/>
                <a:sym typeface="Symbol" pitchFamily="18" charset="2"/>
              </a:rPr>
              <a:t></a:t>
            </a:r>
            <a:r>
              <a:rPr lang="el-GR" sz="2800" dirty="0">
                <a:solidFill>
                  <a:schemeClr val="tx1"/>
                </a:solidFill>
                <a:latin typeface="Times New Roman" pitchFamily="18" charset="0"/>
              </a:rPr>
              <a:t>1.000=) €110. Το προ φόρων κόστος του ομολογιακού δανείου, προσαρμοσμένο στο κόστος έκδοσης και διάθεσης του δανείου αυτού είναι ίσο με: </a:t>
            </a:r>
          </a:p>
          <a:p>
            <a:pPr marL="0" indent="0" algn="just">
              <a:buFont typeface="Wingdings" pitchFamily="2" charset="2"/>
              <a:buNone/>
            </a:pPr>
            <a:endParaRPr lang="el-GR" sz="2400" dirty="0">
              <a:latin typeface="Times New Roman" pitchFamily="18" charset="0"/>
            </a:endParaRPr>
          </a:p>
          <a:p>
            <a:pPr marL="0" indent="0" algn="just">
              <a:buFont typeface="Wingdings" pitchFamily="2" charset="2"/>
              <a:buNone/>
            </a:pPr>
            <a:endParaRPr lang="el-GR" sz="2400" dirty="0">
              <a:latin typeface="Times New Roman" pitchFamily="18" charset="0"/>
            </a:endParaRPr>
          </a:p>
          <a:p>
            <a:pPr marL="0" indent="0">
              <a:buFont typeface="Wingdings" pitchFamily="2" charset="2"/>
              <a:buNone/>
            </a:pPr>
            <a:endParaRPr lang="el-GR" sz="2400" dirty="0">
              <a:latin typeface="Times New Roman" pitchFamily="18" charset="0"/>
            </a:endParaRPr>
          </a:p>
          <a:p>
            <a:pPr marL="0" indent="0">
              <a:buFont typeface="Wingdings" pitchFamily="2" charset="2"/>
              <a:buNone/>
            </a:pPr>
            <a:endParaRPr lang="el-GR" sz="2400" dirty="0">
              <a:latin typeface="Times New Roman" pitchFamily="18" charset="0"/>
            </a:endParaRPr>
          </a:p>
          <a:p>
            <a:pPr marL="0" indent="0" algn="just">
              <a:buFont typeface="Wingdings" pitchFamily="2" charset="2"/>
              <a:buNone/>
            </a:pPr>
            <a:r>
              <a:rPr lang="el-GR" sz="2800" dirty="0">
                <a:solidFill>
                  <a:schemeClr val="tx1"/>
                </a:solidFill>
                <a:latin typeface="Times New Roman" pitchFamily="18" charset="0"/>
              </a:rPr>
              <a:t>Κατά συνέπεια, το μετά από φόρους κόστος του ομολογιακού δανείου θα είναι ίσο </a:t>
            </a:r>
            <a:r>
              <a:rPr lang="el-GR" sz="2800" dirty="0" smtClean="0">
                <a:solidFill>
                  <a:schemeClr val="tx1"/>
                </a:solidFill>
                <a:latin typeface="Times New Roman" pitchFamily="18" charset="0"/>
              </a:rPr>
              <a:t>με: </a:t>
            </a:r>
            <a:endParaRPr lang="el-GR" sz="2800" dirty="0">
              <a:solidFill>
                <a:schemeClr val="tx1"/>
              </a:solidFill>
              <a:latin typeface="Times New Roman" pitchFamily="18" charset="0"/>
            </a:endParaRPr>
          </a:p>
          <a:p>
            <a:pPr marL="0" indent="0">
              <a:buFont typeface="Wingdings" pitchFamily="2" charset="2"/>
              <a:buNone/>
            </a:pPr>
            <a:r>
              <a:rPr lang="el-GR" b="1" dirty="0">
                <a:solidFill>
                  <a:srgbClr val="006600"/>
                </a:solidFill>
                <a:latin typeface="Times New Roman" pitchFamily="18" charset="0"/>
              </a:rPr>
              <a:t>k</a:t>
            </a:r>
            <a:r>
              <a:rPr lang="el-GR" b="1" baseline="-25000" dirty="0">
                <a:solidFill>
                  <a:srgbClr val="006600"/>
                </a:solidFill>
                <a:latin typeface="Times New Roman" pitchFamily="18" charset="0"/>
              </a:rPr>
              <a:t>dt</a:t>
            </a:r>
            <a:r>
              <a:rPr lang="el-GR" b="1" dirty="0">
                <a:solidFill>
                  <a:srgbClr val="006600"/>
                </a:solidFill>
                <a:latin typeface="Times New Roman" pitchFamily="18" charset="0"/>
              </a:rPr>
              <a:t> = [(0,1113) </a:t>
            </a:r>
            <a:r>
              <a:rPr lang="el-GR" b="1" dirty="0">
                <a:solidFill>
                  <a:srgbClr val="006600"/>
                </a:solidFill>
                <a:latin typeface="Times New Roman" pitchFamily="18" charset="0"/>
                <a:sym typeface="Symbol" pitchFamily="18" charset="2"/>
              </a:rPr>
              <a:t></a:t>
            </a:r>
            <a:r>
              <a:rPr lang="el-GR" b="1" dirty="0">
                <a:solidFill>
                  <a:srgbClr val="006600"/>
                </a:solidFill>
                <a:latin typeface="Times New Roman" pitchFamily="18" charset="0"/>
              </a:rPr>
              <a:t> (1-0,40)]   </a:t>
            </a:r>
            <a:r>
              <a:rPr lang="el-GR" b="1" dirty="0">
                <a:solidFill>
                  <a:srgbClr val="006600"/>
                </a:solidFill>
                <a:latin typeface="Times New Roman" pitchFamily="18" charset="0"/>
                <a:sym typeface="Symbol" pitchFamily="18" charset="2"/>
              </a:rPr>
              <a:t></a:t>
            </a:r>
            <a:r>
              <a:rPr lang="el-GR" b="1" dirty="0">
                <a:solidFill>
                  <a:srgbClr val="006600"/>
                </a:solidFill>
                <a:latin typeface="Times New Roman" pitchFamily="18" charset="0"/>
              </a:rPr>
              <a:t>  k</a:t>
            </a:r>
            <a:r>
              <a:rPr lang="el-GR" b="1" baseline="-25000" dirty="0">
                <a:solidFill>
                  <a:srgbClr val="006600"/>
                </a:solidFill>
                <a:latin typeface="Times New Roman" pitchFamily="18" charset="0"/>
              </a:rPr>
              <a:t>dt</a:t>
            </a:r>
            <a:r>
              <a:rPr lang="el-GR" b="1" dirty="0">
                <a:solidFill>
                  <a:srgbClr val="006600"/>
                </a:solidFill>
                <a:latin typeface="Times New Roman" pitchFamily="18" charset="0"/>
              </a:rPr>
              <a:t> = 6,68% </a:t>
            </a:r>
          </a:p>
        </p:txBody>
      </p:sp>
      <p:graphicFrame>
        <p:nvGraphicFramePr>
          <p:cNvPr id="45060" name="Object 4"/>
          <p:cNvGraphicFramePr>
            <a:graphicFrameLocks noGrp="1" noChangeAspect="1"/>
          </p:cNvGraphicFramePr>
          <p:nvPr>
            <p:ph sz="half" idx="2"/>
          </p:nvPr>
        </p:nvGraphicFramePr>
        <p:xfrm>
          <a:off x="323528" y="3356992"/>
          <a:ext cx="8496944" cy="1512168"/>
        </p:xfrm>
        <a:graphic>
          <a:graphicData uri="http://schemas.openxmlformats.org/presentationml/2006/ole">
            <mc:AlternateContent xmlns:mc="http://schemas.openxmlformats.org/markup-compatibility/2006">
              <mc:Choice xmlns:v="urn:schemas-microsoft-com:vml" Requires="v">
                <p:oleObj spid="_x0000_s3077" name="Equation" r:id="rId4" imgW="3416300" imgH="469900" progId="">
                  <p:embed/>
                </p:oleObj>
              </mc:Choice>
              <mc:Fallback>
                <p:oleObj name="Equation" r:id="rId4" imgW="3416300" imgH="469900" progId="">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8" y="3356992"/>
                        <a:ext cx="8496944" cy="1512168"/>
                      </a:xfrm>
                      <a:prstGeom prst="rect">
                        <a:avLst/>
                      </a:prstGeom>
                      <a:solidFill>
                        <a:schemeClr val="tx1"/>
                      </a:solidFill>
                    </p:spPr>
                  </p:pic>
                </p:oleObj>
              </mc:Fallback>
            </mc:AlternateContent>
          </a:graphicData>
        </a:graphic>
      </p:graphicFrame>
      <p:sp>
        <p:nvSpPr>
          <p:cNvPr id="45063" name="Rectangle 7"/>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4000" b="1" dirty="0">
                <a:latin typeface="Times New Roman" pitchFamily="18" charset="0"/>
              </a:rPr>
              <a:t>Απάντηση Παραδείγματος</a:t>
            </a:r>
          </a:p>
        </p:txBody>
      </p:sp>
    </p:spTree>
    <p:extLst>
      <p:ext uri="{BB962C8B-B14F-4D97-AF65-F5344CB8AC3E}">
        <p14:creationId xmlns:p14="http://schemas.microsoft.com/office/powerpoint/2010/main" val="30902701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0" y="274638"/>
            <a:ext cx="9144000" cy="706090"/>
          </a:xfrm>
        </p:spPr>
        <p:txBody>
          <a:bodyPr>
            <a:normAutofit fontScale="90000"/>
          </a:bodyPr>
          <a:lstStyle/>
          <a:p>
            <a:pPr algn="ctr"/>
            <a:r>
              <a:rPr lang="el-GR" b="1" dirty="0" smtClean="0">
                <a:solidFill>
                  <a:schemeClr val="tx1"/>
                </a:solidFill>
              </a:rPr>
              <a:t>Κόστος Τραπεζικού Δανείου </a:t>
            </a:r>
            <a:r>
              <a:rPr lang="el-GR" b="1" dirty="0">
                <a:solidFill>
                  <a:schemeClr val="tx1"/>
                </a:solidFill>
              </a:rPr>
              <a:t>(2)</a:t>
            </a:r>
          </a:p>
        </p:txBody>
      </p:sp>
      <p:sp>
        <p:nvSpPr>
          <p:cNvPr id="305155" name="Rectangle 3"/>
          <p:cNvSpPr>
            <a:spLocks noGrp="1" noChangeArrowheads="1"/>
          </p:cNvSpPr>
          <p:nvPr>
            <p:ph type="body" sz="half" idx="1"/>
          </p:nvPr>
        </p:nvSpPr>
        <p:spPr>
          <a:xfrm>
            <a:off x="323528" y="1412776"/>
            <a:ext cx="8287072" cy="3921224"/>
          </a:xfrm>
        </p:spPr>
        <p:txBody>
          <a:bodyPr/>
          <a:lstStyle/>
          <a:p>
            <a:pPr algn="just">
              <a:lnSpc>
                <a:spcPct val="90000"/>
              </a:lnSpc>
            </a:pPr>
            <a:r>
              <a:rPr lang="el-GR" sz="2800" dirty="0">
                <a:solidFill>
                  <a:schemeClr val="tx1"/>
                </a:solidFill>
              </a:rPr>
              <a:t>Δεύτερο στάδιο: </a:t>
            </a:r>
            <a:r>
              <a:rPr lang="el-GR" sz="2800" u="sng" dirty="0">
                <a:solidFill>
                  <a:schemeClr val="tx1"/>
                </a:solidFill>
              </a:rPr>
              <a:t>μετά από φόρους</a:t>
            </a:r>
            <a:r>
              <a:rPr lang="el-GR" sz="2800" dirty="0">
                <a:solidFill>
                  <a:schemeClr val="tx1"/>
                </a:solidFill>
              </a:rPr>
              <a:t> κόστος του ομολογιακού δανείου </a:t>
            </a:r>
          </a:p>
          <a:p>
            <a:pPr algn="just">
              <a:lnSpc>
                <a:spcPct val="90000"/>
              </a:lnSpc>
            </a:pPr>
            <a:r>
              <a:rPr lang="el-GR" sz="2800" dirty="0">
                <a:solidFill>
                  <a:schemeClr val="tx1"/>
                </a:solidFill>
              </a:rPr>
              <a:t>Προσαρμόζουμε το προ φόρων κόστος αναλόγως του συντελεστή φορολόγησης</a:t>
            </a:r>
          </a:p>
          <a:p>
            <a:pPr algn="just">
              <a:lnSpc>
                <a:spcPct val="90000"/>
              </a:lnSpc>
            </a:pPr>
            <a:r>
              <a:rPr lang="el-GR" sz="2800" dirty="0">
                <a:solidFill>
                  <a:schemeClr val="tx1"/>
                </a:solidFill>
              </a:rPr>
              <a:t>Τύπος υπολογισμού:</a:t>
            </a:r>
          </a:p>
        </p:txBody>
      </p:sp>
      <p:graphicFrame>
        <p:nvGraphicFramePr>
          <p:cNvPr id="305156" name="Object 4"/>
          <p:cNvGraphicFramePr>
            <a:graphicFrameLocks noGrp="1" noChangeAspect="1"/>
          </p:cNvGraphicFramePr>
          <p:nvPr>
            <p:ph sz="half" idx="2"/>
          </p:nvPr>
        </p:nvGraphicFramePr>
        <p:xfrm>
          <a:off x="2843808" y="3933056"/>
          <a:ext cx="4824536" cy="991369"/>
        </p:xfrm>
        <a:graphic>
          <a:graphicData uri="http://schemas.openxmlformats.org/presentationml/2006/ole">
            <mc:AlternateContent xmlns:mc="http://schemas.openxmlformats.org/markup-compatibility/2006">
              <mc:Choice xmlns:v="urn:schemas-microsoft-com:vml" Requires="v">
                <p:oleObj spid="_x0000_s4101" name="Equation" r:id="rId3" imgW="965200" imgH="254000" progId="">
                  <p:embed/>
                </p:oleObj>
              </mc:Choice>
              <mc:Fallback>
                <p:oleObj name="Equation" r:id="rId3" imgW="965200" imgH="254000"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8" y="3933056"/>
                        <a:ext cx="4824536" cy="99136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5157" name="Rectangle 5"/>
          <p:cNvSpPr>
            <a:spLocks noChangeArrowheads="1"/>
          </p:cNvSpPr>
          <p:nvPr/>
        </p:nvSpPr>
        <p:spPr bwMode="auto">
          <a:xfrm>
            <a:off x="381000" y="5305570"/>
            <a:ext cx="8583488" cy="892552"/>
          </a:xfrm>
          <a:prstGeom prst="rect">
            <a:avLst/>
          </a:prstGeom>
          <a:noFill/>
          <a:ln w="9525">
            <a:noFill/>
            <a:miter lim="800000"/>
            <a:headEnd/>
            <a:tailEnd/>
          </a:ln>
          <a:effectLst/>
        </p:spPr>
        <p:txBody>
          <a:bodyPr wrap="square" anchor="ctr">
            <a:spAutoFit/>
          </a:bodyPr>
          <a:lstStyle/>
          <a:p>
            <a:pPr algn="just"/>
            <a:r>
              <a:rPr lang="el-GR" sz="2600" b="1" dirty="0">
                <a:solidFill>
                  <a:srgbClr val="FF0000"/>
                </a:solidFill>
                <a:latin typeface="Times New Roman" pitchFamily="18" charset="0"/>
              </a:rPr>
              <a:t>k</a:t>
            </a:r>
            <a:r>
              <a:rPr lang="el-GR" sz="2600" b="1" baseline="-25000" dirty="0">
                <a:solidFill>
                  <a:srgbClr val="FF0000"/>
                </a:solidFill>
                <a:latin typeface="Times New Roman" pitchFamily="18" charset="0"/>
              </a:rPr>
              <a:t>dt</a:t>
            </a:r>
            <a:r>
              <a:rPr lang="el-GR" sz="2600" b="1" dirty="0">
                <a:solidFill>
                  <a:srgbClr val="FF0000"/>
                </a:solidFill>
                <a:latin typeface="Times New Roman" pitchFamily="18" charset="0"/>
              </a:rPr>
              <a:t> </a:t>
            </a:r>
            <a:r>
              <a:rPr lang="el-GR" sz="2600" b="1" dirty="0">
                <a:solidFill>
                  <a:srgbClr val="002060"/>
                </a:solidFill>
                <a:latin typeface="Times New Roman" pitchFamily="18" charset="0"/>
              </a:rPr>
              <a:t>= το μετά από φόρους κόστος του ομολογιακού δανείου, </a:t>
            </a:r>
          </a:p>
          <a:p>
            <a:pPr algn="just"/>
            <a:r>
              <a:rPr lang="en-US" sz="2600" b="1" dirty="0">
                <a:solidFill>
                  <a:srgbClr val="006600"/>
                </a:solidFill>
                <a:latin typeface="Times New Roman" pitchFamily="18" charset="0"/>
              </a:rPr>
              <a:t>t</a:t>
            </a:r>
            <a:r>
              <a:rPr lang="el-GR" sz="2600" b="1" dirty="0">
                <a:solidFill>
                  <a:srgbClr val="002060"/>
                </a:solidFill>
                <a:latin typeface="Times New Roman" pitchFamily="18" charset="0"/>
              </a:rPr>
              <a:t> = ο φορολογικός συντελεστής της εταιρείας.</a:t>
            </a:r>
          </a:p>
        </p:txBody>
      </p:sp>
    </p:spTree>
    <p:extLst>
      <p:ext uri="{BB962C8B-B14F-4D97-AF65-F5344CB8AC3E}">
        <p14:creationId xmlns:p14="http://schemas.microsoft.com/office/powerpoint/2010/main" val="2268056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457200" y="292100"/>
            <a:ext cx="8229600" cy="760636"/>
          </a:xfrm>
        </p:spPr>
        <p:txBody>
          <a:bodyPr>
            <a:normAutofit/>
          </a:bodyPr>
          <a:lstStyle/>
          <a:p>
            <a:pPr algn="ctr"/>
            <a:r>
              <a:rPr lang="el-GR" sz="3200" b="1" dirty="0" smtClean="0">
                <a:solidFill>
                  <a:schemeClr val="tx1"/>
                </a:solidFill>
              </a:rPr>
              <a:t>Κόστος Προνομιούχου Μετοχής</a:t>
            </a:r>
            <a:endParaRPr lang="el-GR" sz="3200" b="1" dirty="0">
              <a:solidFill>
                <a:schemeClr val="tx1"/>
              </a:solidFill>
            </a:endParaRPr>
          </a:p>
        </p:txBody>
      </p:sp>
      <p:sp>
        <p:nvSpPr>
          <p:cNvPr id="306179" name="Rectangle 3"/>
          <p:cNvSpPr>
            <a:spLocks noGrp="1" noChangeArrowheads="1"/>
          </p:cNvSpPr>
          <p:nvPr>
            <p:ph type="body" sz="half" idx="1"/>
          </p:nvPr>
        </p:nvSpPr>
        <p:spPr>
          <a:xfrm>
            <a:off x="251520" y="1340768"/>
            <a:ext cx="8712968" cy="2926432"/>
          </a:xfrm>
        </p:spPr>
        <p:txBody>
          <a:bodyPr/>
          <a:lstStyle/>
          <a:p>
            <a:pPr algn="just">
              <a:lnSpc>
                <a:spcPct val="90000"/>
              </a:lnSpc>
            </a:pPr>
            <a:r>
              <a:rPr lang="el-GR" sz="2800" dirty="0">
                <a:solidFill>
                  <a:schemeClr val="tx1"/>
                </a:solidFill>
              </a:rPr>
              <a:t>Ως κόστος της προνομιούχου μετοχής για την επιχείρηση μπορεί να θεωρηθεί το ετήσιο μέρισμά της.</a:t>
            </a:r>
          </a:p>
          <a:p>
            <a:pPr algn="just">
              <a:lnSpc>
                <a:spcPct val="90000"/>
              </a:lnSpc>
            </a:pPr>
            <a:r>
              <a:rPr lang="el-GR" sz="2800" dirty="0">
                <a:solidFill>
                  <a:schemeClr val="tx1"/>
                </a:solidFill>
              </a:rPr>
              <a:t>Εφόσον η προνομιούχος μετοχή δεν έχει ημερομηνία λήξης, ο τύπος υπολογισμού του κόστους της υπολογίζεται με βάση τον τύπο της διηνεκούς ράντας, και είναι:</a:t>
            </a:r>
          </a:p>
          <a:p>
            <a:pPr>
              <a:lnSpc>
                <a:spcPct val="90000"/>
              </a:lnSpc>
            </a:pPr>
            <a:endParaRPr lang="el-GR" sz="2200" dirty="0"/>
          </a:p>
        </p:txBody>
      </p:sp>
      <p:graphicFrame>
        <p:nvGraphicFramePr>
          <p:cNvPr id="306180" name="Object 4"/>
          <p:cNvGraphicFramePr>
            <a:graphicFrameLocks noGrp="1" noChangeAspect="1"/>
          </p:cNvGraphicFramePr>
          <p:nvPr>
            <p:ph sz="half" idx="2"/>
          </p:nvPr>
        </p:nvGraphicFramePr>
        <p:xfrm>
          <a:off x="5220072" y="4005064"/>
          <a:ext cx="2736304" cy="1034008"/>
        </p:xfrm>
        <a:graphic>
          <a:graphicData uri="http://schemas.openxmlformats.org/presentationml/2006/ole">
            <mc:AlternateContent xmlns:mc="http://schemas.openxmlformats.org/markup-compatibility/2006">
              <mc:Choice xmlns:v="urn:schemas-microsoft-com:vml" Requires="v">
                <p:oleObj spid="_x0000_s5125" name="Equation" r:id="rId3" imgW="622300" imgH="457200" progId="">
                  <p:embed/>
                </p:oleObj>
              </mc:Choice>
              <mc:Fallback>
                <p:oleObj name="Equation" r:id="rId3" imgW="622300" imgH="457200"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0072" y="4005064"/>
                        <a:ext cx="2736304" cy="10340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6182" name="Rectangle 6"/>
          <p:cNvSpPr>
            <a:spLocks noChangeArrowheads="1"/>
          </p:cNvSpPr>
          <p:nvPr/>
        </p:nvSpPr>
        <p:spPr bwMode="auto">
          <a:xfrm>
            <a:off x="251520" y="5034662"/>
            <a:ext cx="8712968" cy="1692771"/>
          </a:xfrm>
          <a:prstGeom prst="rect">
            <a:avLst/>
          </a:prstGeom>
          <a:noFill/>
          <a:ln w="9525">
            <a:noFill/>
            <a:miter lim="800000"/>
            <a:headEnd/>
            <a:tailEnd/>
          </a:ln>
          <a:effectLst/>
        </p:spPr>
        <p:txBody>
          <a:bodyPr wrap="square" anchor="ctr">
            <a:spAutoFit/>
          </a:bodyPr>
          <a:lstStyle/>
          <a:p>
            <a:pPr algn="just"/>
            <a:r>
              <a:rPr lang="en-US" sz="2600" b="1" dirty="0">
                <a:solidFill>
                  <a:srgbClr val="006600"/>
                </a:solidFill>
                <a:latin typeface="Times New Roman" pitchFamily="18" charset="0"/>
              </a:rPr>
              <a:t>D</a:t>
            </a:r>
            <a:r>
              <a:rPr lang="en-US" sz="2600" b="1" baseline="-25000" dirty="0">
                <a:solidFill>
                  <a:srgbClr val="006600"/>
                </a:solidFill>
                <a:latin typeface="Times New Roman" pitchFamily="18" charset="0"/>
              </a:rPr>
              <a:t>ps</a:t>
            </a:r>
            <a:r>
              <a:rPr lang="el-GR" sz="2600" b="1" dirty="0">
                <a:solidFill>
                  <a:srgbClr val="006600"/>
                </a:solidFill>
                <a:latin typeface="Times New Roman" pitchFamily="18" charset="0"/>
              </a:rPr>
              <a:t> </a:t>
            </a:r>
            <a:r>
              <a:rPr lang="el-GR" sz="2600" b="1" dirty="0">
                <a:solidFill>
                  <a:srgbClr val="002060"/>
                </a:solidFill>
                <a:latin typeface="Times New Roman" pitchFamily="18" charset="0"/>
              </a:rPr>
              <a:t>=  το ετήσιο μέρισμα της προνομιούχου μετοχής</a:t>
            </a:r>
          </a:p>
          <a:p>
            <a:pPr algn="just"/>
            <a:r>
              <a:rPr lang="en-US" sz="2600" b="1" dirty="0">
                <a:solidFill>
                  <a:srgbClr val="C00000"/>
                </a:solidFill>
                <a:latin typeface="Times New Roman" pitchFamily="18" charset="0"/>
              </a:rPr>
              <a:t>M</a:t>
            </a:r>
            <a:r>
              <a:rPr lang="el-GR" sz="2600" b="1" baseline="-25000" dirty="0">
                <a:solidFill>
                  <a:srgbClr val="C00000"/>
                </a:solidFill>
                <a:latin typeface="Times New Roman" pitchFamily="18" charset="0"/>
              </a:rPr>
              <a:t>0</a:t>
            </a:r>
            <a:r>
              <a:rPr lang="el-GR" sz="2600" b="1" dirty="0">
                <a:solidFill>
                  <a:srgbClr val="002060"/>
                </a:solidFill>
                <a:latin typeface="Times New Roman" pitchFamily="18" charset="0"/>
              </a:rPr>
              <a:t> = η πραγματική ταμειακή εισροή ανά προνομιούχο μετοχή </a:t>
            </a:r>
          </a:p>
          <a:p>
            <a:pPr algn="just"/>
            <a:r>
              <a:rPr lang="en-US" sz="2600" b="1" dirty="0">
                <a:solidFill>
                  <a:srgbClr val="003300"/>
                </a:solidFill>
                <a:latin typeface="Times New Roman" pitchFamily="18" charset="0"/>
              </a:rPr>
              <a:t>k</a:t>
            </a:r>
            <a:r>
              <a:rPr lang="en-US" sz="2600" b="1" baseline="-25000" dirty="0">
                <a:solidFill>
                  <a:srgbClr val="003300"/>
                </a:solidFill>
                <a:latin typeface="Times New Roman" pitchFamily="18" charset="0"/>
              </a:rPr>
              <a:t>ps</a:t>
            </a:r>
            <a:r>
              <a:rPr lang="el-GR" sz="2600" b="1" dirty="0">
                <a:solidFill>
                  <a:srgbClr val="002060"/>
                </a:solidFill>
                <a:latin typeface="Times New Roman" pitchFamily="18" charset="0"/>
              </a:rPr>
              <a:t> = το κόστος των προνομιούχων μετοχών</a:t>
            </a:r>
          </a:p>
        </p:txBody>
      </p:sp>
    </p:spTree>
    <p:extLst>
      <p:ext uri="{BB962C8B-B14F-4D97-AF65-F5344CB8AC3E}">
        <p14:creationId xmlns:p14="http://schemas.microsoft.com/office/powerpoint/2010/main" val="2310261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179512" y="980729"/>
            <a:ext cx="8796213" cy="5688631"/>
          </a:xfrm>
        </p:spPr>
        <p:txBody>
          <a:bodyPr/>
          <a:lstStyle/>
          <a:p>
            <a:pPr marL="0" indent="0" algn="just">
              <a:lnSpc>
                <a:spcPct val="90000"/>
              </a:lnSpc>
              <a:buFont typeface="Wingdings" pitchFamily="2" charset="2"/>
              <a:buNone/>
            </a:pPr>
            <a:r>
              <a:rPr lang="el-GR" sz="3600" dirty="0">
                <a:solidFill>
                  <a:schemeClr val="tx1"/>
                </a:solidFill>
                <a:latin typeface="Times New Roman" pitchFamily="18" charset="0"/>
              </a:rPr>
              <a:t>Η επιχείρηση ΑΒΓ εξετάζει την έκδοση νέου προνομιούχου μετοχικού κεφαλαίου. Η επιχείρηση εκτιμά ότι μπορεί να πουλήσει την κάθε προνομιούχο μετοχή στην ονομαστική της αξία που θα είναι $</a:t>
            </a:r>
            <a:r>
              <a:rPr lang="el-GR" sz="3600" dirty="0" smtClean="0">
                <a:solidFill>
                  <a:schemeClr val="tx1"/>
                </a:solidFill>
                <a:latin typeface="Times New Roman" pitchFamily="18" charset="0"/>
              </a:rPr>
              <a:t>100. Το </a:t>
            </a:r>
            <a:r>
              <a:rPr lang="el-GR" sz="3600" dirty="0">
                <a:solidFill>
                  <a:schemeClr val="tx1"/>
                </a:solidFill>
                <a:latin typeface="Times New Roman" pitchFamily="18" charset="0"/>
              </a:rPr>
              <a:t>ετήσιο μέρισμα της προνομιούχου μετοχής θα είναι 12% της ονομαστικής της αξίας. Το κόστος έκδοσης και διάθεσης της κάθε μετοχής θα ανέρχεται σε 2,5% της ονομαστικής της αξίας. Να βρεθεί το κόστος του προνομιούχου μετοχικού κεφαλαίου.</a:t>
            </a:r>
          </a:p>
        </p:txBody>
      </p:sp>
      <p:sp>
        <p:nvSpPr>
          <p:cNvPr id="15365" name="Rectangle 5"/>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4000" b="1" dirty="0" smtClean="0">
                <a:latin typeface="Times New Roman" pitchFamily="18" charset="0"/>
              </a:rPr>
              <a:t>Παράδειγμα (2</a:t>
            </a:r>
            <a:r>
              <a:rPr lang="el-GR" sz="4000" b="1" baseline="30000" dirty="0" smtClean="0">
                <a:latin typeface="Times New Roman" pitchFamily="18" charset="0"/>
              </a:rPr>
              <a:t>ο</a:t>
            </a:r>
            <a:r>
              <a:rPr lang="el-GR" sz="4000" b="1" dirty="0" smtClean="0">
                <a:latin typeface="Times New Roman" pitchFamily="18" charset="0"/>
              </a:rPr>
              <a:t>)</a:t>
            </a:r>
            <a:endParaRPr lang="el-GR" sz="4000" dirty="0">
              <a:latin typeface="Times New Roman" pitchFamily="18" charset="0"/>
            </a:endParaRPr>
          </a:p>
        </p:txBody>
      </p:sp>
    </p:spTree>
    <p:extLst>
      <p:ext uri="{BB962C8B-B14F-4D97-AF65-F5344CB8AC3E}">
        <p14:creationId xmlns:p14="http://schemas.microsoft.com/office/powerpoint/2010/main" val="816726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a:xfrm>
            <a:off x="251520" y="1412874"/>
            <a:ext cx="8712968" cy="4680421"/>
          </a:xfrm>
        </p:spPr>
        <p:txBody>
          <a:bodyPr/>
          <a:lstStyle/>
          <a:p>
            <a:pPr marL="0" indent="0" algn="just">
              <a:buFont typeface="Wingdings" pitchFamily="2" charset="2"/>
              <a:buNone/>
            </a:pPr>
            <a:r>
              <a:rPr lang="el-GR" sz="2800" dirty="0">
                <a:solidFill>
                  <a:schemeClr val="tx1"/>
                </a:solidFill>
                <a:latin typeface="Times New Roman" pitchFamily="18" charset="0"/>
              </a:rPr>
              <a:t>Η πραγματική ταμειακή εισροή  είναι (100-2,5=)  $97,5. Το ετήσιο μέρισμα θα ανέρχεται σε (0,12</a:t>
            </a:r>
            <a:r>
              <a:rPr lang="el-GR" sz="2800" dirty="0">
                <a:solidFill>
                  <a:schemeClr val="tx1"/>
                </a:solidFill>
                <a:latin typeface="Times New Roman" pitchFamily="18" charset="0"/>
                <a:sym typeface="Symbol" pitchFamily="18" charset="2"/>
              </a:rPr>
              <a:t></a:t>
            </a:r>
            <a:r>
              <a:rPr lang="el-GR" sz="2800" dirty="0">
                <a:solidFill>
                  <a:schemeClr val="tx1"/>
                </a:solidFill>
                <a:latin typeface="Times New Roman" pitchFamily="18" charset="0"/>
              </a:rPr>
              <a:t>100=) $12. Οπότε, το κόστος του προνομιούχου μετοχικού κεφαλαίου είναι:</a:t>
            </a:r>
          </a:p>
          <a:p>
            <a:pPr marL="0" indent="0" algn="ctr">
              <a:buFont typeface="Wingdings" pitchFamily="2" charset="2"/>
              <a:buNone/>
            </a:pPr>
            <a:r>
              <a:rPr lang="en-US" b="1" dirty="0">
                <a:solidFill>
                  <a:srgbClr val="006600"/>
                </a:solidFill>
                <a:latin typeface="Times New Roman" pitchFamily="18" charset="0"/>
              </a:rPr>
              <a:t>k</a:t>
            </a:r>
            <a:r>
              <a:rPr lang="en-US" b="1" baseline="-25000" dirty="0">
                <a:solidFill>
                  <a:srgbClr val="006600"/>
                </a:solidFill>
                <a:latin typeface="Times New Roman" pitchFamily="18" charset="0"/>
              </a:rPr>
              <a:t>ps</a:t>
            </a:r>
            <a:r>
              <a:rPr lang="el-GR" b="1" dirty="0">
                <a:solidFill>
                  <a:srgbClr val="006600"/>
                </a:solidFill>
                <a:latin typeface="Times New Roman" pitchFamily="18" charset="0"/>
              </a:rPr>
              <a:t> = (12/97,5) = 0,1231 ή 12,31%</a:t>
            </a:r>
          </a:p>
        </p:txBody>
      </p:sp>
      <p:sp>
        <p:nvSpPr>
          <p:cNvPr id="48132" name="Rectangle 4"/>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4000" b="1" dirty="0">
                <a:latin typeface="Times New Roman" pitchFamily="18" charset="0"/>
              </a:rPr>
              <a:t>Απάντηση Παραδείγματος</a:t>
            </a:r>
          </a:p>
        </p:txBody>
      </p:sp>
    </p:spTree>
    <p:extLst>
      <p:ext uri="{BB962C8B-B14F-4D97-AF65-F5344CB8AC3E}">
        <p14:creationId xmlns:p14="http://schemas.microsoft.com/office/powerpoint/2010/main" val="2394064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p:txBody>
          <a:bodyPr/>
          <a:lstStyle/>
          <a:p>
            <a:pPr algn="ctr"/>
            <a:r>
              <a:rPr lang="el-GR" b="1" dirty="0" smtClean="0">
                <a:solidFill>
                  <a:schemeClr val="tx1"/>
                </a:solidFill>
              </a:rPr>
              <a:t>Κόστος Ιδίων Κεφαλαίων</a:t>
            </a:r>
            <a:endParaRPr lang="el-GR" b="1" dirty="0">
              <a:solidFill>
                <a:schemeClr val="tx1"/>
              </a:solidFill>
            </a:endParaRPr>
          </a:p>
        </p:txBody>
      </p:sp>
      <p:sp>
        <p:nvSpPr>
          <p:cNvPr id="308227" name="Rectangle 3"/>
          <p:cNvSpPr>
            <a:spLocks noGrp="1" noChangeArrowheads="1"/>
          </p:cNvSpPr>
          <p:nvPr>
            <p:ph type="body" idx="1"/>
          </p:nvPr>
        </p:nvSpPr>
        <p:spPr>
          <a:xfrm>
            <a:off x="457200" y="1905000"/>
            <a:ext cx="8077200" cy="4114800"/>
          </a:xfrm>
        </p:spPr>
        <p:txBody>
          <a:bodyPr/>
          <a:lstStyle/>
          <a:p>
            <a:pPr algn="just"/>
            <a:r>
              <a:rPr lang="el-GR" dirty="0">
                <a:solidFill>
                  <a:schemeClr val="tx1"/>
                </a:solidFill>
              </a:rPr>
              <a:t>Η τρίτη βασική εναλλακτική πηγή χρηματοδότησης</a:t>
            </a:r>
          </a:p>
          <a:p>
            <a:pPr algn="just"/>
            <a:r>
              <a:rPr lang="el-GR" dirty="0">
                <a:solidFill>
                  <a:schemeClr val="tx1"/>
                </a:solidFill>
              </a:rPr>
              <a:t>Δύο κύριες μορφές χρηματοδότησης με ίδια κεφάλαια</a:t>
            </a:r>
          </a:p>
          <a:p>
            <a:pPr lvl="1" algn="just"/>
            <a:r>
              <a:rPr lang="el-GR" dirty="0">
                <a:solidFill>
                  <a:schemeClr val="tx1"/>
                </a:solidFill>
              </a:rPr>
              <a:t>Παρακρατηθέντα κέρδη</a:t>
            </a:r>
          </a:p>
          <a:p>
            <a:pPr lvl="1" algn="just"/>
            <a:r>
              <a:rPr lang="el-GR" dirty="0">
                <a:solidFill>
                  <a:schemeClr val="tx1"/>
                </a:solidFill>
              </a:rPr>
              <a:t>Έκδοση νέου μετοχικού κεφαλαίου</a:t>
            </a:r>
          </a:p>
          <a:p>
            <a:pPr lvl="1" algn="just">
              <a:buFont typeface="Wingdings" pitchFamily="2" charset="2"/>
              <a:buNone/>
            </a:pPr>
            <a:endParaRPr lang="el-GR" dirty="0">
              <a:solidFill>
                <a:schemeClr val="tx1"/>
              </a:solidFill>
            </a:endParaRPr>
          </a:p>
          <a:p>
            <a:pPr algn="just"/>
            <a:endParaRPr lang="el-GR" dirty="0">
              <a:solidFill>
                <a:schemeClr val="tx1"/>
              </a:solidFill>
            </a:endParaRPr>
          </a:p>
        </p:txBody>
      </p:sp>
    </p:spTree>
    <p:extLst>
      <p:ext uri="{BB962C8B-B14F-4D97-AF65-F5344CB8AC3E}">
        <p14:creationId xmlns:p14="http://schemas.microsoft.com/office/powerpoint/2010/main" val="3251193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a:xfrm>
            <a:off x="179512" y="274638"/>
            <a:ext cx="8712968" cy="1143000"/>
          </a:xfrm>
        </p:spPr>
        <p:txBody>
          <a:bodyPr>
            <a:normAutofit/>
          </a:bodyPr>
          <a:lstStyle/>
          <a:p>
            <a:pPr algn="ctr"/>
            <a:r>
              <a:rPr lang="el-GR" b="1" dirty="0" smtClean="0">
                <a:solidFill>
                  <a:schemeClr val="tx1"/>
                </a:solidFill>
              </a:rPr>
              <a:t>Κόστος Παρακρατηθέντων Κερδών</a:t>
            </a:r>
            <a:endParaRPr lang="el-GR" b="1" dirty="0">
              <a:solidFill>
                <a:schemeClr val="tx1"/>
              </a:solidFill>
            </a:endParaRPr>
          </a:p>
        </p:txBody>
      </p:sp>
      <p:sp>
        <p:nvSpPr>
          <p:cNvPr id="309251" name="Rectangle 3"/>
          <p:cNvSpPr>
            <a:spLocks noGrp="1" noChangeArrowheads="1"/>
          </p:cNvSpPr>
          <p:nvPr>
            <p:ph type="body" idx="1"/>
          </p:nvPr>
        </p:nvSpPr>
        <p:spPr>
          <a:xfrm>
            <a:off x="251520" y="1700808"/>
            <a:ext cx="8640960" cy="4824536"/>
          </a:xfrm>
        </p:spPr>
        <p:txBody>
          <a:bodyPr/>
          <a:lstStyle/>
          <a:p>
            <a:pPr algn="just">
              <a:lnSpc>
                <a:spcPct val="90000"/>
              </a:lnSpc>
            </a:pPr>
            <a:r>
              <a:rPr lang="el-GR" sz="2800" dirty="0">
                <a:solidFill>
                  <a:schemeClr val="tx1"/>
                </a:solidFill>
              </a:rPr>
              <a:t>Το κόστος των παρακρατηθέντων κερδών ή αποθεματικών είναι ίσο με την απόδοση την οποία απαιτούν οι μέτοχοι της συγκεκριμένης εταιρείας να έχουν από τις μετοχές τους για να τις διακρατήσουν </a:t>
            </a:r>
          </a:p>
          <a:p>
            <a:pPr algn="just">
              <a:lnSpc>
                <a:spcPct val="90000"/>
              </a:lnSpc>
            </a:pPr>
            <a:r>
              <a:rPr lang="el-GR" sz="2800" dirty="0">
                <a:solidFill>
                  <a:schemeClr val="tx1"/>
                </a:solidFill>
              </a:rPr>
              <a:t>Άρα, υπολογίζουμε το κόστος των κοινών μετοχών</a:t>
            </a:r>
          </a:p>
          <a:p>
            <a:pPr algn="just">
              <a:lnSpc>
                <a:spcPct val="90000"/>
              </a:lnSpc>
            </a:pPr>
            <a:r>
              <a:rPr lang="el-GR" sz="2800" dirty="0">
                <a:solidFill>
                  <a:schemeClr val="tx1"/>
                </a:solidFill>
              </a:rPr>
              <a:t>Τρεις μέθοδοι υπολογισμού:</a:t>
            </a:r>
          </a:p>
          <a:p>
            <a:pPr marL="971550" lvl="1" indent="-514350" algn="just">
              <a:lnSpc>
                <a:spcPct val="90000"/>
              </a:lnSpc>
              <a:buFont typeface="+mj-lt"/>
              <a:buAutoNum type="arabicPeriod"/>
            </a:pPr>
            <a:r>
              <a:rPr lang="el-GR" dirty="0">
                <a:solidFill>
                  <a:schemeClr val="tx1"/>
                </a:solidFill>
              </a:rPr>
              <a:t>Η προσέγγιση με το υπόδειγμα αποτίμησης περιουσιακών στοιχείων</a:t>
            </a:r>
          </a:p>
          <a:p>
            <a:pPr marL="971550" lvl="1" indent="-514350" algn="just">
              <a:lnSpc>
                <a:spcPct val="90000"/>
              </a:lnSpc>
              <a:buFont typeface="+mj-lt"/>
              <a:buAutoNum type="arabicPeriod"/>
            </a:pPr>
            <a:r>
              <a:rPr lang="el-GR" dirty="0">
                <a:solidFill>
                  <a:schemeClr val="tx1"/>
                </a:solidFill>
              </a:rPr>
              <a:t>Η προσέγγιση με το υπόδειγμα προεξόφλησης μερισμάτων</a:t>
            </a:r>
          </a:p>
          <a:p>
            <a:pPr marL="971550" lvl="1" indent="-514350" algn="just">
              <a:lnSpc>
                <a:spcPct val="90000"/>
              </a:lnSpc>
              <a:buFont typeface="+mj-lt"/>
              <a:buAutoNum type="arabicPeriod"/>
            </a:pPr>
            <a:r>
              <a:rPr lang="el-GR" dirty="0">
                <a:solidFill>
                  <a:schemeClr val="tx1"/>
                </a:solidFill>
              </a:rPr>
              <a:t>Η προσέγγιση της ανταμοιβής για τον κίνδυνο</a:t>
            </a:r>
          </a:p>
        </p:txBody>
      </p:sp>
    </p:spTree>
    <p:extLst>
      <p:ext uri="{BB962C8B-B14F-4D97-AF65-F5344CB8AC3E}">
        <p14:creationId xmlns:p14="http://schemas.microsoft.com/office/powerpoint/2010/main" val="1487644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a:xfrm>
            <a:off x="0" y="274638"/>
            <a:ext cx="8964488" cy="706090"/>
          </a:xfrm>
        </p:spPr>
        <p:txBody>
          <a:bodyPr>
            <a:normAutofit fontScale="90000"/>
          </a:bodyPr>
          <a:lstStyle/>
          <a:p>
            <a:pPr algn="ctr"/>
            <a:r>
              <a:rPr lang="el-GR" sz="3200" b="1" dirty="0">
                <a:solidFill>
                  <a:schemeClr val="tx1"/>
                </a:solidFill>
              </a:rPr>
              <a:t>Η </a:t>
            </a:r>
            <a:r>
              <a:rPr lang="el-GR" sz="3200" b="1" dirty="0" smtClean="0">
                <a:solidFill>
                  <a:schemeClr val="tx1"/>
                </a:solidFill>
              </a:rPr>
              <a:t>προσέγγιση </a:t>
            </a:r>
            <a:r>
              <a:rPr lang="el-GR" sz="3200" b="1" dirty="0">
                <a:solidFill>
                  <a:schemeClr val="tx1"/>
                </a:solidFill>
              </a:rPr>
              <a:t>με το </a:t>
            </a:r>
            <a:r>
              <a:rPr lang="el-GR" sz="3200" b="1" dirty="0" smtClean="0">
                <a:solidFill>
                  <a:schemeClr val="tx1"/>
                </a:solidFill>
              </a:rPr>
              <a:t>Υπόδειγμα Αποτίμησης Περιουσιακών Στοιχείων</a:t>
            </a:r>
            <a:endParaRPr lang="el-GR" sz="3200" b="1" dirty="0">
              <a:solidFill>
                <a:schemeClr val="tx1"/>
              </a:solidFill>
            </a:endParaRPr>
          </a:p>
        </p:txBody>
      </p:sp>
      <p:sp>
        <p:nvSpPr>
          <p:cNvPr id="310275" name="Rectangle 3"/>
          <p:cNvSpPr>
            <a:spLocks noGrp="1" noChangeArrowheads="1"/>
          </p:cNvSpPr>
          <p:nvPr>
            <p:ph type="body" sz="half" idx="1"/>
          </p:nvPr>
        </p:nvSpPr>
        <p:spPr>
          <a:xfrm>
            <a:off x="0" y="1124744"/>
            <a:ext cx="9144000" cy="2994248"/>
          </a:xfrm>
        </p:spPr>
        <p:txBody>
          <a:bodyPr/>
          <a:lstStyle/>
          <a:p>
            <a:pPr algn="just"/>
            <a:r>
              <a:rPr lang="el-GR" sz="2800" dirty="0">
                <a:solidFill>
                  <a:schemeClr val="tx1"/>
                </a:solidFill>
              </a:rPr>
              <a:t>Το υπόδειγμα αποτίμησης περιουσιακών στοιχείων (</a:t>
            </a:r>
            <a:r>
              <a:rPr lang="en-US" sz="2800" dirty="0">
                <a:solidFill>
                  <a:schemeClr val="tx1"/>
                </a:solidFill>
              </a:rPr>
              <a:t>CAPM</a:t>
            </a:r>
            <a:r>
              <a:rPr lang="el-GR" sz="2800" dirty="0">
                <a:solidFill>
                  <a:schemeClr val="tx1"/>
                </a:solidFill>
              </a:rPr>
              <a:t>) δείχνει το τρόπο με τον οποίο αποτιμά </a:t>
            </a:r>
            <a:r>
              <a:rPr lang="el-GR" sz="2800" u="sng" dirty="0">
                <a:solidFill>
                  <a:schemeClr val="tx1"/>
                </a:solidFill>
              </a:rPr>
              <a:t>η αγορά</a:t>
            </a:r>
            <a:r>
              <a:rPr lang="el-GR" sz="2800" dirty="0">
                <a:solidFill>
                  <a:schemeClr val="tx1"/>
                </a:solidFill>
              </a:rPr>
              <a:t> τα διάφορα περιουσιακά στοιχεία</a:t>
            </a:r>
          </a:p>
          <a:p>
            <a:pPr algn="just"/>
            <a:r>
              <a:rPr lang="el-GR" sz="2800" dirty="0">
                <a:solidFill>
                  <a:schemeClr val="tx1"/>
                </a:solidFill>
              </a:rPr>
              <a:t>Σύμφωνα με το </a:t>
            </a:r>
            <a:r>
              <a:rPr lang="en-US" sz="2800" dirty="0">
                <a:solidFill>
                  <a:schemeClr val="tx1"/>
                </a:solidFill>
              </a:rPr>
              <a:t>CAPM</a:t>
            </a:r>
            <a:r>
              <a:rPr lang="el-GR" sz="2800" dirty="0">
                <a:solidFill>
                  <a:schemeClr val="tx1"/>
                </a:solidFill>
              </a:rPr>
              <a:t> το κόστος μιας μετοχής υπολογίζεται ως εξής:</a:t>
            </a:r>
          </a:p>
          <a:p>
            <a:endParaRPr lang="el-GR" sz="2200" dirty="0"/>
          </a:p>
        </p:txBody>
      </p:sp>
      <p:graphicFrame>
        <p:nvGraphicFramePr>
          <p:cNvPr id="310276" name="Object 4"/>
          <p:cNvGraphicFramePr>
            <a:graphicFrameLocks noGrp="1" noChangeAspect="1"/>
          </p:cNvGraphicFramePr>
          <p:nvPr>
            <p:ph sz="half" idx="2"/>
          </p:nvPr>
        </p:nvGraphicFramePr>
        <p:xfrm>
          <a:off x="2987824" y="3356992"/>
          <a:ext cx="3391843" cy="701229"/>
        </p:xfrm>
        <a:graphic>
          <a:graphicData uri="http://schemas.openxmlformats.org/presentationml/2006/ole">
            <mc:AlternateContent xmlns:mc="http://schemas.openxmlformats.org/markup-compatibility/2006">
              <mc:Choice xmlns:v="urn:schemas-microsoft-com:vml" Requires="v">
                <p:oleObj spid="_x0000_s6149" name="Equation" r:id="rId3" imgW="1218671" imgH="253890" progId="">
                  <p:embed/>
                </p:oleObj>
              </mc:Choice>
              <mc:Fallback>
                <p:oleObj name="Equation" r:id="rId3" imgW="1218671" imgH="253890"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3356992"/>
                        <a:ext cx="3391843" cy="7012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0278" name="Rectangle 6"/>
          <p:cNvSpPr>
            <a:spLocks noChangeArrowheads="1"/>
          </p:cNvSpPr>
          <p:nvPr/>
        </p:nvSpPr>
        <p:spPr bwMode="auto">
          <a:xfrm>
            <a:off x="0" y="4077072"/>
            <a:ext cx="8964488" cy="2462213"/>
          </a:xfrm>
          <a:prstGeom prst="rect">
            <a:avLst/>
          </a:prstGeom>
          <a:noFill/>
          <a:ln w="9525">
            <a:noFill/>
            <a:miter lim="800000"/>
            <a:headEnd/>
            <a:tailEnd/>
          </a:ln>
          <a:effectLst/>
        </p:spPr>
        <p:txBody>
          <a:bodyPr wrap="square" anchor="ctr">
            <a:spAutoFit/>
          </a:bodyPr>
          <a:lstStyle/>
          <a:p>
            <a:pPr algn="just"/>
            <a:r>
              <a:rPr lang="en-US" sz="2200" b="1" dirty="0">
                <a:solidFill>
                  <a:srgbClr val="FF0000"/>
                </a:solidFill>
              </a:rPr>
              <a:t>k</a:t>
            </a:r>
            <a:r>
              <a:rPr lang="en-US" sz="2200" b="1" baseline="-25000" dirty="0">
                <a:solidFill>
                  <a:srgbClr val="FF0000"/>
                </a:solidFill>
              </a:rPr>
              <a:t>s</a:t>
            </a:r>
            <a:r>
              <a:rPr lang="el-GR" sz="2200" b="1" dirty="0">
                <a:solidFill>
                  <a:srgbClr val="003300"/>
                </a:solidFill>
              </a:rPr>
              <a:t> </a:t>
            </a:r>
            <a:r>
              <a:rPr lang="el-GR" sz="2200" b="1" dirty="0">
                <a:solidFill>
                  <a:srgbClr val="002060"/>
                </a:solidFill>
              </a:rPr>
              <a:t>= η απαιτούμενη απόδοση της μετοχής και επομένως το κόστος των παρακρατηθέντων κερδών (ή της κοινής μετοχής), </a:t>
            </a:r>
          </a:p>
          <a:p>
            <a:pPr algn="just"/>
            <a:r>
              <a:rPr lang="en-US" sz="2200" b="1" dirty="0">
                <a:solidFill>
                  <a:srgbClr val="7030A0"/>
                </a:solidFill>
              </a:rPr>
              <a:t>r</a:t>
            </a:r>
            <a:r>
              <a:rPr lang="en-US" sz="2200" b="1" baseline="-25000" dirty="0">
                <a:solidFill>
                  <a:srgbClr val="7030A0"/>
                </a:solidFill>
              </a:rPr>
              <a:t>F</a:t>
            </a:r>
            <a:r>
              <a:rPr lang="en-US" sz="2200" b="1" dirty="0">
                <a:solidFill>
                  <a:srgbClr val="002060"/>
                </a:solidFill>
              </a:rPr>
              <a:t> </a:t>
            </a:r>
            <a:r>
              <a:rPr lang="el-GR" sz="2200" b="1" dirty="0">
                <a:solidFill>
                  <a:srgbClr val="002060"/>
                </a:solidFill>
              </a:rPr>
              <a:t>= η απόδοση χωρίς κίνδυνο, </a:t>
            </a:r>
          </a:p>
          <a:p>
            <a:pPr algn="just"/>
            <a:r>
              <a:rPr lang="en-US" sz="2200" b="1" dirty="0">
                <a:solidFill>
                  <a:srgbClr val="C00000"/>
                </a:solidFill>
              </a:rPr>
              <a:t>r</a:t>
            </a:r>
            <a:r>
              <a:rPr lang="en-US" sz="2200" b="1" baseline="-25000" dirty="0">
                <a:solidFill>
                  <a:srgbClr val="C00000"/>
                </a:solidFill>
              </a:rPr>
              <a:t>M</a:t>
            </a:r>
            <a:r>
              <a:rPr lang="el-GR" sz="2200" b="1" dirty="0">
                <a:solidFill>
                  <a:srgbClr val="002060"/>
                </a:solidFill>
              </a:rPr>
              <a:t> = η αναμενόμενη απόδοση ολόκληρης της αγοράς, </a:t>
            </a:r>
          </a:p>
          <a:p>
            <a:pPr algn="just"/>
            <a:r>
              <a:rPr lang="el-GR" sz="2200" b="1" dirty="0">
                <a:solidFill>
                  <a:srgbClr val="006600"/>
                </a:solidFill>
              </a:rPr>
              <a:t>β</a:t>
            </a:r>
            <a:r>
              <a:rPr lang="el-GR" sz="2200" b="1" dirty="0">
                <a:solidFill>
                  <a:srgbClr val="002060"/>
                </a:solidFill>
              </a:rPr>
              <a:t> = ο συντελεστής βήτα της μετοχής (μετρά την </a:t>
            </a:r>
            <a:r>
              <a:rPr lang="el-GR" sz="2200" b="1" u="sng" dirty="0">
                <a:solidFill>
                  <a:srgbClr val="002060"/>
                </a:solidFill>
              </a:rPr>
              <a:t>ευαισθησία</a:t>
            </a:r>
            <a:r>
              <a:rPr lang="el-GR" sz="2200" b="1" dirty="0">
                <a:solidFill>
                  <a:srgbClr val="002060"/>
                </a:solidFill>
              </a:rPr>
              <a:t> που έχει η απόδοση της μετοχής </a:t>
            </a:r>
            <a:r>
              <a:rPr lang="el-GR" sz="2200" b="1" u="sng" dirty="0">
                <a:solidFill>
                  <a:srgbClr val="002060"/>
                </a:solidFill>
              </a:rPr>
              <a:t>σε μεταβολές</a:t>
            </a:r>
            <a:r>
              <a:rPr lang="el-GR" sz="2200" b="1" dirty="0">
                <a:solidFill>
                  <a:srgbClr val="002060"/>
                </a:solidFill>
              </a:rPr>
              <a:t> της απόδοσης του δείκτη της αγοράς</a:t>
            </a:r>
            <a:r>
              <a:rPr lang="el-GR" sz="2200" b="1" dirty="0" smtClean="0">
                <a:solidFill>
                  <a:srgbClr val="002060"/>
                </a:solidFill>
              </a:rPr>
              <a:t>).</a:t>
            </a:r>
            <a:endParaRPr lang="el-GR" sz="2200" b="1" dirty="0">
              <a:solidFill>
                <a:srgbClr val="002060"/>
              </a:solidFill>
            </a:endParaRPr>
          </a:p>
        </p:txBody>
      </p:sp>
    </p:spTree>
    <p:extLst>
      <p:ext uri="{BB962C8B-B14F-4D97-AF65-F5344CB8AC3E}">
        <p14:creationId xmlns:p14="http://schemas.microsoft.com/office/powerpoint/2010/main" val="3778680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457200" y="274638"/>
            <a:ext cx="8229600" cy="706090"/>
          </a:xfrm>
        </p:spPr>
        <p:txBody>
          <a:bodyPr>
            <a:normAutofit fontScale="90000"/>
          </a:bodyPr>
          <a:lstStyle/>
          <a:p>
            <a:pPr algn="ctr"/>
            <a:r>
              <a:rPr lang="el-GR" b="1" dirty="0" smtClean="0">
                <a:solidFill>
                  <a:schemeClr val="tx1"/>
                </a:solidFill>
              </a:rPr>
              <a:t>Κόστος Κεφαλαίου</a:t>
            </a:r>
            <a:r>
              <a:rPr lang="en-US" b="1" dirty="0" smtClean="0">
                <a:solidFill>
                  <a:schemeClr val="tx1"/>
                </a:solidFill>
              </a:rPr>
              <a:t> (1)</a:t>
            </a:r>
            <a:endParaRPr lang="el-GR" b="1" dirty="0">
              <a:solidFill>
                <a:schemeClr val="tx1"/>
              </a:solidFill>
            </a:endParaRPr>
          </a:p>
        </p:txBody>
      </p:sp>
      <p:sp>
        <p:nvSpPr>
          <p:cNvPr id="259075" name="Rectangle 3"/>
          <p:cNvSpPr>
            <a:spLocks noGrp="1" noChangeArrowheads="1"/>
          </p:cNvSpPr>
          <p:nvPr>
            <p:ph type="body" idx="1"/>
          </p:nvPr>
        </p:nvSpPr>
        <p:spPr>
          <a:xfrm>
            <a:off x="0" y="1124744"/>
            <a:ext cx="8892480" cy="5504656"/>
          </a:xfrm>
        </p:spPr>
        <p:txBody>
          <a:bodyPr/>
          <a:lstStyle/>
          <a:p>
            <a:pPr algn="just">
              <a:lnSpc>
                <a:spcPct val="80000"/>
              </a:lnSpc>
            </a:pPr>
            <a:r>
              <a:rPr lang="el-GR" sz="2600" b="1" u="sng" dirty="0">
                <a:solidFill>
                  <a:srgbClr val="FF0000"/>
                </a:solidFill>
              </a:rPr>
              <a:t>Ορισμός:</a:t>
            </a:r>
            <a:r>
              <a:rPr lang="el-GR" sz="2600" dirty="0"/>
              <a:t> </a:t>
            </a:r>
            <a:r>
              <a:rPr lang="el-GR" sz="2600" dirty="0">
                <a:solidFill>
                  <a:schemeClr val="tx1"/>
                </a:solidFill>
              </a:rPr>
              <a:t>είναι το</a:t>
            </a:r>
            <a:r>
              <a:rPr lang="el-GR" sz="2600" b="1" dirty="0">
                <a:solidFill>
                  <a:schemeClr val="tx1"/>
                </a:solidFill>
              </a:rPr>
              <a:t> κόστος ευκαιρίας των κεφαλαίων</a:t>
            </a:r>
            <a:r>
              <a:rPr lang="el-GR" sz="2600" dirty="0">
                <a:solidFill>
                  <a:schemeClr val="tx1"/>
                </a:solidFill>
              </a:rPr>
              <a:t> που έχουν όλοι οι επενδυτές της εταιρείας (μέτοχοι και δανειστές</a:t>
            </a:r>
            <a:r>
              <a:rPr lang="el-GR" sz="2600" dirty="0" smtClean="0">
                <a:solidFill>
                  <a:schemeClr val="tx1"/>
                </a:solidFill>
              </a:rPr>
              <a:t>)</a:t>
            </a:r>
            <a:r>
              <a:rPr lang="en-US" sz="2600" dirty="0" smtClean="0">
                <a:solidFill>
                  <a:schemeClr val="tx1"/>
                </a:solidFill>
              </a:rPr>
              <a:t>.</a:t>
            </a:r>
            <a:endParaRPr lang="el-GR" sz="2600" dirty="0">
              <a:solidFill>
                <a:schemeClr val="tx1"/>
              </a:solidFill>
            </a:endParaRPr>
          </a:p>
          <a:p>
            <a:pPr>
              <a:lnSpc>
                <a:spcPct val="80000"/>
              </a:lnSpc>
            </a:pPr>
            <a:r>
              <a:rPr lang="el-GR" sz="2600" b="1" u="sng" dirty="0">
                <a:solidFill>
                  <a:schemeClr val="tx1"/>
                </a:solidFill>
              </a:rPr>
              <a:t>Κόστος ευκαιρίας: </a:t>
            </a:r>
          </a:p>
          <a:p>
            <a:pPr lvl="1" algn="just">
              <a:lnSpc>
                <a:spcPct val="80000"/>
              </a:lnSpc>
            </a:pPr>
            <a:r>
              <a:rPr lang="el-GR" sz="2600" dirty="0">
                <a:solidFill>
                  <a:schemeClr val="tx1"/>
                </a:solidFill>
              </a:rPr>
              <a:t>είναι η απόδοση της </a:t>
            </a:r>
            <a:r>
              <a:rPr lang="el-GR" sz="2600" u="sng" dirty="0">
                <a:solidFill>
                  <a:schemeClr val="tx1"/>
                </a:solidFill>
              </a:rPr>
              <a:t>καλύτερης</a:t>
            </a:r>
            <a:r>
              <a:rPr lang="el-GR" sz="2600" dirty="0">
                <a:solidFill>
                  <a:schemeClr val="tx1"/>
                </a:solidFill>
              </a:rPr>
              <a:t> εναλλακτικής επένδυσης η οποία είναι διαθέσιμη. </a:t>
            </a:r>
          </a:p>
          <a:p>
            <a:pPr lvl="1" algn="just">
              <a:lnSpc>
                <a:spcPct val="80000"/>
              </a:lnSpc>
            </a:pPr>
            <a:r>
              <a:rPr lang="el-GR" sz="2600" dirty="0">
                <a:solidFill>
                  <a:schemeClr val="tx1"/>
                </a:solidFill>
              </a:rPr>
              <a:t>είναι η </a:t>
            </a:r>
            <a:r>
              <a:rPr lang="el-GR" sz="2600" u="sng" dirty="0">
                <a:solidFill>
                  <a:schemeClr val="tx1"/>
                </a:solidFill>
              </a:rPr>
              <a:t>υψηλότερη</a:t>
            </a:r>
            <a:r>
              <a:rPr lang="el-GR" sz="2600" dirty="0">
                <a:solidFill>
                  <a:schemeClr val="tx1"/>
                </a:solidFill>
              </a:rPr>
              <a:t> απόδοση την οποία μπορεί να επιτύχει κάποιος επενδυτής εάν </a:t>
            </a:r>
            <a:r>
              <a:rPr lang="el-GR" sz="2600" u="sng" dirty="0">
                <a:solidFill>
                  <a:schemeClr val="tx1"/>
                </a:solidFill>
              </a:rPr>
              <a:t>δεν</a:t>
            </a:r>
            <a:r>
              <a:rPr lang="el-GR" sz="2600" dirty="0">
                <a:solidFill>
                  <a:schemeClr val="tx1"/>
                </a:solidFill>
              </a:rPr>
              <a:t> επενδύσει τα χρήματά του στο συγκεκριμένο πρόγραμμα </a:t>
            </a:r>
          </a:p>
          <a:p>
            <a:pPr algn="just">
              <a:lnSpc>
                <a:spcPct val="80000"/>
              </a:lnSpc>
            </a:pPr>
            <a:r>
              <a:rPr lang="el-GR" sz="2600" dirty="0">
                <a:solidFill>
                  <a:schemeClr val="tx1"/>
                </a:solidFill>
              </a:rPr>
              <a:t>Άρα, η απόδοση την οποία θα πρέπει να έχει ένα επενδυτικό πρόγραμμα της εταιρείας θα πρέπει να είναι ίση με την απόδοση την οποία προσφέρουν άλλα προγράμματα τα οποία περιέχουν </a:t>
            </a:r>
            <a:r>
              <a:rPr lang="el-GR" sz="2600" u="sng" dirty="0">
                <a:solidFill>
                  <a:schemeClr val="tx1"/>
                </a:solidFill>
              </a:rPr>
              <a:t>τον ίδιο </a:t>
            </a:r>
            <a:r>
              <a:rPr lang="el-GR" sz="2600" u="sng" dirty="0" smtClean="0">
                <a:solidFill>
                  <a:schemeClr val="tx1"/>
                </a:solidFill>
              </a:rPr>
              <a:t>κίνδυνο</a:t>
            </a:r>
            <a:r>
              <a:rPr lang="en-US" sz="2600" u="sng" dirty="0" smtClean="0">
                <a:solidFill>
                  <a:schemeClr val="tx1"/>
                </a:solidFill>
              </a:rPr>
              <a:t>.</a:t>
            </a:r>
            <a:r>
              <a:rPr lang="el-GR" sz="2600" dirty="0" smtClean="0">
                <a:solidFill>
                  <a:schemeClr val="tx1"/>
                </a:solidFill>
              </a:rPr>
              <a:t> </a:t>
            </a:r>
            <a:endParaRPr lang="el-GR" sz="2600" dirty="0">
              <a:solidFill>
                <a:schemeClr val="tx1"/>
              </a:solidFill>
            </a:endParaRPr>
          </a:p>
          <a:p>
            <a:pPr algn="just">
              <a:lnSpc>
                <a:spcPct val="80000"/>
              </a:lnSpc>
            </a:pPr>
            <a:r>
              <a:rPr lang="el-GR" sz="2600" dirty="0">
                <a:solidFill>
                  <a:schemeClr val="tx1"/>
                </a:solidFill>
              </a:rPr>
              <a:t>Άρα είναι εναλλακτικά η ελάχιστη </a:t>
            </a:r>
            <a:r>
              <a:rPr lang="el-GR" sz="2600" u="sng" dirty="0">
                <a:solidFill>
                  <a:schemeClr val="tx1"/>
                </a:solidFill>
              </a:rPr>
              <a:t>απαιτούμενη</a:t>
            </a:r>
            <a:r>
              <a:rPr lang="el-GR" sz="2600" dirty="0">
                <a:solidFill>
                  <a:schemeClr val="tx1"/>
                </a:solidFill>
              </a:rPr>
              <a:t> από τους επενδυτές </a:t>
            </a:r>
            <a:r>
              <a:rPr lang="el-GR" sz="2600" dirty="0" smtClean="0">
                <a:solidFill>
                  <a:schemeClr val="tx1"/>
                </a:solidFill>
              </a:rPr>
              <a:t>απόδοση</a:t>
            </a:r>
            <a:r>
              <a:rPr lang="en-US" sz="2600" dirty="0" smtClean="0">
                <a:solidFill>
                  <a:schemeClr val="tx1"/>
                </a:solidFill>
              </a:rPr>
              <a:t>.</a:t>
            </a:r>
            <a:endParaRPr lang="el-GR" sz="2600" dirty="0">
              <a:solidFill>
                <a:schemeClr val="tx1"/>
              </a:solidFill>
            </a:endParaRPr>
          </a:p>
        </p:txBody>
      </p:sp>
    </p:spTree>
    <p:extLst>
      <p:ext uri="{BB962C8B-B14F-4D97-AF65-F5344CB8AC3E}">
        <p14:creationId xmlns:p14="http://schemas.microsoft.com/office/powerpoint/2010/main" val="11622713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251520" y="1125538"/>
            <a:ext cx="8662293" cy="5327650"/>
          </a:xfrm>
        </p:spPr>
        <p:txBody>
          <a:bodyPr>
            <a:normAutofit fontScale="92500"/>
          </a:bodyPr>
          <a:lstStyle/>
          <a:p>
            <a:pPr marL="0" indent="0" algn="just">
              <a:buFont typeface="Wingdings" pitchFamily="2" charset="2"/>
              <a:buNone/>
            </a:pPr>
            <a:r>
              <a:rPr lang="el-GR" dirty="0">
                <a:solidFill>
                  <a:schemeClr val="tx1"/>
                </a:solidFill>
                <a:latin typeface="Times New Roman" pitchFamily="18" charset="0"/>
              </a:rPr>
              <a:t>Ο οικονομικός διευθυντής γνωρίζει ότι τα τρίμηνα έντοκα γραμμάτια του Ελληνικού Δημοσίου αποδίδουν 8% και έχει υπολογίσει (χρησιμοποιώντας στοιχεία του παρελθόντος) ότι ο συντελεστής βήτα της μετοχής της επιχείρησης του είναι 1,2. Επιπλέον, ο διευθυντής αυτός έχει πληροφορηθεί ότι η αναμενόμενη απόδοση ολόκληρης της αγοράς θα είναι 15%. Χρησιμοποιώντας το υπόδειγμα αποτίμησης περιουσιακών στοιχείων (</a:t>
            </a:r>
            <a:r>
              <a:rPr lang="en-US" dirty="0">
                <a:solidFill>
                  <a:schemeClr val="tx1"/>
                </a:solidFill>
                <a:latin typeface="Times New Roman" pitchFamily="18" charset="0"/>
              </a:rPr>
              <a:t>CAPM</a:t>
            </a:r>
            <a:r>
              <a:rPr lang="el-GR" dirty="0">
                <a:solidFill>
                  <a:schemeClr val="tx1"/>
                </a:solidFill>
                <a:latin typeface="Times New Roman" pitchFamily="18" charset="0"/>
              </a:rPr>
              <a:t>), να υπολογίσετε το κόστος της μετοχής της επιχείρησης ΑΒΓ. </a:t>
            </a:r>
          </a:p>
          <a:p>
            <a:pPr marL="0" indent="0" algn="just">
              <a:buFont typeface="Wingdings" pitchFamily="2" charset="2"/>
              <a:buNone/>
            </a:pPr>
            <a:r>
              <a:rPr lang="el-GR" sz="2800" dirty="0">
                <a:latin typeface="Times New Roman" pitchFamily="18" charset="0"/>
              </a:rPr>
              <a:t> </a:t>
            </a:r>
          </a:p>
        </p:txBody>
      </p:sp>
      <p:sp>
        <p:nvSpPr>
          <p:cNvPr id="20485" name="Rectangle 5"/>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4000" b="1" dirty="0" smtClean="0">
                <a:latin typeface="Times New Roman" pitchFamily="18" charset="0"/>
              </a:rPr>
              <a:t>Παράδειγμα (3</a:t>
            </a:r>
            <a:r>
              <a:rPr lang="el-GR" sz="4000" b="1" baseline="30000" dirty="0" smtClean="0">
                <a:latin typeface="Times New Roman" pitchFamily="18" charset="0"/>
              </a:rPr>
              <a:t>ο</a:t>
            </a:r>
            <a:r>
              <a:rPr lang="el-GR" sz="4000" b="1" dirty="0" smtClean="0">
                <a:latin typeface="Times New Roman" pitchFamily="18" charset="0"/>
              </a:rPr>
              <a:t>)</a:t>
            </a:r>
            <a:endParaRPr lang="el-GR" sz="4000" dirty="0">
              <a:latin typeface="Times New Roman" pitchFamily="18" charset="0"/>
            </a:endParaRPr>
          </a:p>
        </p:txBody>
      </p:sp>
    </p:spTree>
    <p:extLst>
      <p:ext uri="{BB962C8B-B14F-4D97-AF65-F5344CB8AC3E}">
        <p14:creationId xmlns:p14="http://schemas.microsoft.com/office/powerpoint/2010/main" val="12659771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type="body" idx="1"/>
          </p:nvPr>
        </p:nvSpPr>
        <p:spPr>
          <a:xfrm>
            <a:off x="251520" y="1268412"/>
            <a:ext cx="8640960" cy="5112915"/>
          </a:xfrm>
        </p:spPr>
        <p:txBody>
          <a:bodyPr/>
          <a:lstStyle/>
          <a:p>
            <a:pPr marL="0" indent="0">
              <a:buFont typeface="Wingdings" pitchFamily="2" charset="2"/>
              <a:buNone/>
            </a:pPr>
            <a:endParaRPr lang="el-GR" sz="2800" dirty="0">
              <a:latin typeface="Times New Roman" pitchFamily="18" charset="0"/>
            </a:endParaRPr>
          </a:p>
          <a:p>
            <a:pPr marL="0" indent="0">
              <a:buFont typeface="Wingdings" pitchFamily="2" charset="2"/>
              <a:buNone/>
            </a:pPr>
            <a:r>
              <a:rPr lang="el-GR" sz="3600" dirty="0">
                <a:solidFill>
                  <a:schemeClr val="tx1"/>
                </a:solidFill>
                <a:latin typeface="Times New Roman" pitchFamily="18" charset="0"/>
              </a:rPr>
              <a:t>Χρησιμοποιώντας το </a:t>
            </a:r>
            <a:r>
              <a:rPr lang="en-US" sz="3600" dirty="0">
                <a:solidFill>
                  <a:schemeClr val="tx1"/>
                </a:solidFill>
                <a:latin typeface="Times New Roman" pitchFamily="18" charset="0"/>
              </a:rPr>
              <a:t>CAPM</a:t>
            </a:r>
            <a:r>
              <a:rPr lang="el-GR" sz="3600" dirty="0">
                <a:solidFill>
                  <a:schemeClr val="tx1"/>
                </a:solidFill>
                <a:latin typeface="Times New Roman" pitchFamily="18" charset="0"/>
              </a:rPr>
              <a:t>, το κόστος της μετοχής της επιχείρησης είναι ίσο με</a:t>
            </a:r>
            <a:r>
              <a:rPr lang="el-GR" sz="3600" dirty="0" smtClean="0">
                <a:solidFill>
                  <a:schemeClr val="tx1"/>
                </a:solidFill>
                <a:latin typeface="Times New Roman" pitchFamily="18" charset="0"/>
              </a:rPr>
              <a:t>:</a:t>
            </a:r>
          </a:p>
          <a:p>
            <a:pPr marL="0" indent="0">
              <a:buFont typeface="Wingdings" pitchFamily="2" charset="2"/>
              <a:buNone/>
            </a:pPr>
            <a:endParaRPr lang="en-US" sz="3600" dirty="0">
              <a:latin typeface="Times New Roman" pitchFamily="18" charset="0"/>
            </a:endParaRPr>
          </a:p>
          <a:p>
            <a:pPr marL="0" indent="0" algn="ctr">
              <a:buFont typeface="Wingdings" pitchFamily="2" charset="2"/>
              <a:buNone/>
            </a:pPr>
            <a:r>
              <a:rPr lang="en-US" b="1" dirty="0">
                <a:solidFill>
                  <a:srgbClr val="006600"/>
                </a:solidFill>
                <a:latin typeface="Times New Roman" pitchFamily="18" charset="0"/>
              </a:rPr>
              <a:t>k</a:t>
            </a:r>
            <a:r>
              <a:rPr lang="en-US" b="1" baseline="-25000" dirty="0">
                <a:solidFill>
                  <a:srgbClr val="006600"/>
                </a:solidFill>
                <a:latin typeface="Times New Roman" pitchFamily="18" charset="0"/>
              </a:rPr>
              <a:t>s</a:t>
            </a:r>
            <a:r>
              <a:rPr lang="en-US" b="1" dirty="0">
                <a:solidFill>
                  <a:srgbClr val="006600"/>
                </a:solidFill>
                <a:latin typeface="Times New Roman" pitchFamily="18" charset="0"/>
              </a:rPr>
              <a:t> = (r</a:t>
            </a:r>
            <a:r>
              <a:rPr lang="en-US" b="1" baseline="-25000" dirty="0">
                <a:solidFill>
                  <a:srgbClr val="006600"/>
                </a:solidFill>
                <a:latin typeface="Times New Roman" pitchFamily="18" charset="0"/>
              </a:rPr>
              <a:t>F</a:t>
            </a:r>
            <a:r>
              <a:rPr lang="en-US" b="1" dirty="0">
                <a:solidFill>
                  <a:srgbClr val="006600"/>
                </a:solidFill>
                <a:latin typeface="Times New Roman" pitchFamily="18" charset="0"/>
              </a:rPr>
              <a:t>)+[(r</a:t>
            </a:r>
            <a:r>
              <a:rPr lang="en-US" b="1" baseline="-25000" dirty="0">
                <a:solidFill>
                  <a:srgbClr val="006600"/>
                </a:solidFill>
                <a:latin typeface="Times New Roman" pitchFamily="18" charset="0"/>
              </a:rPr>
              <a:t>M</a:t>
            </a:r>
            <a:r>
              <a:rPr lang="en-US" b="1" dirty="0">
                <a:solidFill>
                  <a:srgbClr val="006600"/>
                </a:solidFill>
                <a:latin typeface="Times New Roman" pitchFamily="18" charset="0"/>
              </a:rPr>
              <a:t>-r</a:t>
            </a:r>
            <a:r>
              <a:rPr lang="en-US" b="1" baseline="-25000" dirty="0">
                <a:solidFill>
                  <a:srgbClr val="006600"/>
                </a:solidFill>
                <a:latin typeface="Times New Roman" pitchFamily="18" charset="0"/>
              </a:rPr>
              <a:t>F</a:t>
            </a:r>
            <a:r>
              <a:rPr lang="en-US" b="1" dirty="0">
                <a:solidFill>
                  <a:srgbClr val="006600"/>
                </a:solidFill>
                <a:latin typeface="Times New Roman" pitchFamily="18" charset="0"/>
              </a:rPr>
              <a:t>)</a:t>
            </a:r>
            <a:r>
              <a:rPr lang="en-US" b="1" dirty="0">
                <a:solidFill>
                  <a:srgbClr val="006600"/>
                </a:solidFill>
                <a:latin typeface="Times New Roman" pitchFamily="18" charset="0"/>
                <a:sym typeface="Symbol" pitchFamily="18" charset="2"/>
              </a:rPr>
              <a:t></a:t>
            </a:r>
            <a:r>
              <a:rPr lang="en-US" b="1" dirty="0">
                <a:solidFill>
                  <a:srgbClr val="006600"/>
                </a:solidFill>
                <a:latin typeface="Times New Roman" pitchFamily="18" charset="0"/>
              </a:rPr>
              <a:t>(</a:t>
            </a:r>
            <a:r>
              <a:rPr lang="el-GR" b="1" dirty="0">
                <a:solidFill>
                  <a:srgbClr val="006600"/>
                </a:solidFill>
                <a:latin typeface="Times New Roman" pitchFamily="18" charset="0"/>
              </a:rPr>
              <a:t>β</a:t>
            </a:r>
            <a:r>
              <a:rPr lang="en-US" b="1" dirty="0">
                <a:solidFill>
                  <a:srgbClr val="006600"/>
                </a:solidFill>
                <a:latin typeface="Times New Roman" pitchFamily="18" charset="0"/>
              </a:rPr>
              <a:t>)]   </a:t>
            </a:r>
            <a:r>
              <a:rPr lang="en-US" b="1" dirty="0">
                <a:solidFill>
                  <a:srgbClr val="006600"/>
                </a:solidFill>
                <a:latin typeface="Times New Roman" pitchFamily="18" charset="0"/>
                <a:sym typeface="Symbol" pitchFamily="18" charset="2"/>
              </a:rPr>
              <a:t></a:t>
            </a:r>
            <a:endParaRPr lang="en-US" b="1" dirty="0">
              <a:solidFill>
                <a:srgbClr val="006600"/>
              </a:solidFill>
              <a:latin typeface="Times New Roman" pitchFamily="18" charset="0"/>
            </a:endParaRPr>
          </a:p>
          <a:p>
            <a:pPr marL="0" indent="0" algn="ctr">
              <a:buFont typeface="Wingdings" pitchFamily="2" charset="2"/>
              <a:buNone/>
            </a:pPr>
            <a:r>
              <a:rPr lang="en-US" b="1" dirty="0">
                <a:solidFill>
                  <a:srgbClr val="006600"/>
                </a:solidFill>
                <a:latin typeface="Times New Roman" pitchFamily="18" charset="0"/>
              </a:rPr>
              <a:t>k</a:t>
            </a:r>
            <a:r>
              <a:rPr lang="en-US" b="1" baseline="-25000" dirty="0">
                <a:solidFill>
                  <a:srgbClr val="006600"/>
                </a:solidFill>
                <a:latin typeface="Times New Roman" pitchFamily="18" charset="0"/>
              </a:rPr>
              <a:t>s</a:t>
            </a:r>
            <a:r>
              <a:rPr lang="el-GR" b="1" dirty="0">
                <a:solidFill>
                  <a:srgbClr val="006600"/>
                </a:solidFill>
                <a:latin typeface="Times New Roman" pitchFamily="18" charset="0"/>
              </a:rPr>
              <a:t> = (0,08) + [(0,15-0,08)</a:t>
            </a:r>
            <a:r>
              <a:rPr lang="en-US" b="1" dirty="0">
                <a:solidFill>
                  <a:srgbClr val="006600"/>
                </a:solidFill>
                <a:latin typeface="Times New Roman" pitchFamily="18" charset="0"/>
                <a:sym typeface="Symbol" pitchFamily="18" charset="2"/>
              </a:rPr>
              <a:t></a:t>
            </a:r>
            <a:r>
              <a:rPr lang="el-GR" b="1" dirty="0">
                <a:solidFill>
                  <a:srgbClr val="006600"/>
                </a:solidFill>
                <a:latin typeface="Times New Roman" pitchFamily="18" charset="0"/>
              </a:rPr>
              <a:t>(1,2)]   </a:t>
            </a:r>
            <a:r>
              <a:rPr lang="en-US" b="1" dirty="0">
                <a:solidFill>
                  <a:srgbClr val="006600"/>
                </a:solidFill>
                <a:latin typeface="Times New Roman" pitchFamily="18" charset="0"/>
                <a:sym typeface="Symbol" pitchFamily="18" charset="2"/>
              </a:rPr>
              <a:t></a:t>
            </a:r>
            <a:r>
              <a:rPr lang="el-GR" b="1" dirty="0">
                <a:solidFill>
                  <a:srgbClr val="006600"/>
                </a:solidFill>
                <a:latin typeface="Times New Roman" pitchFamily="18" charset="0"/>
              </a:rPr>
              <a:t>   </a:t>
            </a:r>
            <a:r>
              <a:rPr lang="en-US" b="1" dirty="0">
                <a:solidFill>
                  <a:srgbClr val="006600"/>
                </a:solidFill>
                <a:latin typeface="Times New Roman" pitchFamily="18" charset="0"/>
              </a:rPr>
              <a:t>k</a:t>
            </a:r>
            <a:r>
              <a:rPr lang="en-US" b="1" baseline="-25000" dirty="0">
                <a:solidFill>
                  <a:srgbClr val="006600"/>
                </a:solidFill>
                <a:latin typeface="Times New Roman" pitchFamily="18" charset="0"/>
              </a:rPr>
              <a:t>s</a:t>
            </a:r>
            <a:r>
              <a:rPr lang="el-GR" b="1" dirty="0">
                <a:solidFill>
                  <a:srgbClr val="006600"/>
                </a:solidFill>
                <a:latin typeface="Times New Roman" pitchFamily="18" charset="0"/>
              </a:rPr>
              <a:t> = 16,40%</a:t>
            </a:r>
          </a:p>
          <a:p>
            <a:pPr marL="0" indent="0">
              <a:buFont typeface="Wingdings" pitchFamily="2" charset="2"/>
              <a:buNone/>
            </a:pPr>
            <a:endParaRPr lang="el-GR" dirty="0">
              <a:latin typeface="Times New Roman" pitchFamily="18" charset="0"/>
            </a:endParaRPr>
          </a:p>
        </p:txBody>
      </p:sp>
      <p:sp>
        <p:nvSpPr>
          <p:cNvPr id="63492" name="Rectangle 4"/>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4000" b="1" dirty="0">
                <a:latin typeface="Times New Roman" pitchFamily="18" charset="0"/>
              </a:rPr>
              <a:t>Απάντηση Παραδείγματος</a:t>
            </a:r>
          </a:p>
        </p:txBody>
      </p:sp>
    </p:spTree>
    <p:extLst>
      <p:ext uri="{BB962C8B-B14F-4D97-AF65-F5344CB8AC3E}">
        <p14:creationId xmlns:p14="http://schemas.microsoft.com/office/powerpoint/2010/main" val="3056430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a:xfrm>
            <a:off x="457200" y="274638"/>
            <a:ext cx="8229600" cy="778098"/>
          </a:xfrm>
        </p:spPr>
        <p:txBody>
          <a:bodyPr>
            <a:normAutofit fontScale="90000"/>
          </a:bodyPr>
          <a:lstStyle/>
          <a:p>
            <a:pPr algn="ctr"/>
            <a:r>
              <a:rPr lang="el-GR" sz="3800" b="1" dirty="0">
                <a:solidFill>
                  <a:schemeClr val="tx1"/>
                </a:solidFill>
              </a:rPr>
              <a:t>Η </a:t>
            </a:r>
            <a:r>
              <a:rPr lang="el-GR" sz="3800" b="1" dirty="0" smtClean="0">
                <a:solidFill>
                  <a:schemeClr val="tx1"/>
                </a:solidFill>
              </a:rPr>
              <a:t>προσέγγιση </a:t>
            </a:r>
            <a:r>
              <a:rPr lang="el-GR" sz="3800" b="1" dirty="0">
                <a:solidFill>
                  <a:schemeClr val="tx1"/>
                </a:solidFill>
              </a:rPr>
              <a:t>με το </a:t>
            </a:r>
            <a:r>
              <a:rPr lang="el-GR" sz="3800" b="1" dirty="0" smtClean="0">
                <a:solidFill>
                  <a:schemeClr val="tx1"/>
                </a:solidFill>
              </a:rPr>
              <a:t>υπόδειγμα προεξόφλησης μερισμάτων</a:t>
            </a:r>
            <a:endParaRPr lang="el-GR" sz="3800" b="1" dirty="0">
              <a:solidFill>
                <a:schemeClr val="tx1"/>
              </a:solidFill>
            </a:endParaRPr>
          </a:p>
        </p:txBody>
      </p:sp>
      <p:sp>
        <p:nvSpPr>
          <p:cNvPr id="314371" name="Rectangle 3"/>
          <p:cNvSpPr>
            <a:spLocks noGrp="1" noChangeArrowheads="1"/>
          </p:cNvSpPr>
          <p:nvPr>
            <p:ph type="body" sz="half" idx="1"/>
          </p:nvPr>
        </p:nvSpPr>
        <p:spPr>
          <a:xfrm>
            <a:off x="0" y="1412776"/>
            <a:ext cx="9144000" cy="5112568"/>
          </a:xfrm>
        </p:spPr>
        <p:txBody>
          <a:bodyPr/>
          <a:lstStyle/>
          <a:p>
            <a:pPr algn="just">
              <a:lnSpc>
                <a:spcPct val="90000"/>
              </a:lnSpc>
            </a:pPr>
            <a:r>
              <a:rPr lang="el-GR" sz="2800" dirty="0">
                <a:solidFill>
                  <a:schemeClr val="tx1"/>
                </a:solidFill>
              </a:rPr>
              <a:t>Καθορίζει ότι η </a:t>
            </a:r>
            <a:r>
              <a:rPr lang="el-GR" sz="2800" u="sng" dirty="0">
                <a:solidFill>
                  <a:schemeClr val="tx1"/>
                </a:solidFill>
              </a:rPr>
              <a:t>τιμή</a:t>
            </a:r>
            <a:r>
              <a:rPr lang="el-GR" sz="2800" dirty="0">
                <a:solidFill>
                  <a:schemeClr val="tx1"/>
                </a:solidFill>
              </a:rPr>
              <a:t> μιας μετοχής ισούται με την </a:t>
            </a:r>
            <a:r>
              <a:rPr lang="el-GR" sz="2800" u="sng" dirty="0">
                <a:solidFill>
                  <a:schemeClr val="tx1"/>
                </a:solidFill>
              </a:rPr>
              <a:t>παρούσα αξία</a:t>
            </a:r>
            <a:r>
              <a:rPr lang="el-GR" sz="2800" dirty="0">
                <a:solidFill>
                  <a:schemeClr val="tx1"/>
                </a:solidFill>
              </a:rPr>
              <a:t> των μελλοντικών μερισμάτων που θα διανείμει η μετοχή αυτή, προεξοφλημένων με την </a:t>
            </a:r>
            <a:r>
              <a:rPr lang="el-GR" sz="2800" u="sng" dirty="0">
                <a:solidFill>
                  <a:schemeClr val="tx1"/>
                </a:solidFill>
              </a:rPr>
              <a:t>απαιτούμενη</a:t>
            </a:r>
            <a:r>
              <a:rPr lang="el-GR" sz="2800" dirty="0">
                <a:solidFill>
                  <a:schemeClr val="tx1"/>
                </a:solidFill>
              </a:rPr>
              <a:t> από τους επενδυτές </a:t>
            </a:r>
            <a:r>
              <a:rPr lang="el-GR" sz="2800" u="sng" dirty="0">
                <a:solidFill>
                  <a:schemeClr val="tx1"/>
                </a:solidFill>
              </a:rPr>
              <a:t>απόδοση</a:t>
            </a:r>
            <a:r>
              <a:rPr lang="el-GR" sz="2800" dirty="0">
                <a:solidFill>
                  <a:schemeClr val="tx1"/>
                </a:solidFill>
              </a:rPr>
              <a:t>. </a:t>
            </a:r>
            <a:endParaRPr lang="en-GB" sz="2800" dirty="0">
              <a:solidFill>
                <a:schemeClr val="tx1"/>
              </a:solidFill>
            </a:endParaRPr>
          </a:p>
          <a:p>
            <a:pPr algn="just">
              <a:lnSpc>
                <a:spcPct val="90000"/>
              </a:lnSpc>
            </a:pPr>
            <a:r>
              <a:rPr lang="el-GR" sz="2800" dirty="0">
                <a:solidFill>
                  <a:schemeClr val="tx1"/>
                </a:solidFill>
              </a:rPr>
              <a:t>Τύπος υπολογισμού:</a:t>
            </a:r>
          </a:p>
          <a:p>
            <a:pPr>
              <a:lnSpc>
                <a:spcPct val="90000"/>
              </a:lnSpc>
            </a:pPr>
            <a:endParaRPr lang="el-GR" sz="2200" dirty="0"/>
          </a:p>
          <a:p>
            <a:pPr>
              <a:lnSpc>
                <a:spcPct val="90000"/>
              </a:lnSpc>
            </a:pPr>
            <a:endParaRPr lang="el-GR" sz="2200" dirty="0"/>
          </a:p>
          <a:p>
            <a:pPr>
              <a:lnSpc>
                <a:spcPct val="90000"/>
              </a:lnSpc>
            </a:pPr>
            <a:endParaRPr lang="el-GR" sz="2200" dirty="0" smtClean="0"/>
          </a:p>
          <a:p>
            <a:pPr>
              <a:lnSpc>
                <a:spcPct val="90000"/>
              </a:lnSpc>
            </a:pPr>
            <a:r>
              <a:rPr lang="el-GR" sz="2800" dirty="0" smtClean="0">
                <a:solidFill>
                  <a:schemeClr val="tx1"/>
                </a:solidFill>
              </a:rPr>
              <a:t>Διακρίνουμε </a:t>
            </a:r>
            <a:r>
              <a:rPr lang="el-GR" sz="2800" dirty="0">
                <a:solidFill>
                  <a:schemeClr val="tx1"/>
                </a:solidFill>
              </a:rPr>
              <a:t>δύο περιπτώσεις μεγέθυνσης μερισμάτων:</a:t>
            </a:r>
          </a:p>
          <a:p>
            <a:pPr marL="1028700" lvl="1" indent="-571500">
              <a:lnSpc>
                <a:spcPct val="90000"/>
              </a:lnSpc>
              <a:buFont typeface="+mj-lt"/>
              <a:buAutoNum type="romanLcPeriod"/>
            </a:pPr>
            <a:r>
              <a:rPr lang="el-GR" dirty="0">
                <a:solidFill>
                  <a:schemeClr val="tx1"/>
                </a:solidFill>
              </a:rPr>
              <a:t>Σταθερή ή συνεχής μεγέθυνση</a:t>
            </a:r>
          </a:p>
          <a:p>
            <a:pPr marL="1028700" lvl="1" indent="-571500">
              <a:lnSpc>
                <a:spcPct val="90000"/>
              </a:lnSpc>
              <a:buFont typeface="+mj-lt"/>
              <a:buAutoNum type="romanLcPeriod"/>
            </a:pPr>
            <a:r>
              <a:rPr lang="el-GR" dirty="0">
                <a:solidFill>
                  <a:schemeClr val="tx1"/>
                </a:solidFill>
              </a:rPr>
              <a:t>Μηδενική μεγέθυνση</a:t>
            </a:r>
          </a:p>
        </p:txBody>
      </p:sp>
      <p:graphicFrame>
        <p:nvGraphicFramePr>
          <p:cNvPr id="314372" name="Object 4"/>
          <p:cNvGraphicFramePr>
            <a:graphicFrameLocks noGrp="1" noChangeAspect="1"/>
          </p:cNvGraphicFramePr>
          <p:nvPr>
            <p:ph sz="half" idx="2"/>
          </p:nvPr>
        </p:nvGraphicFramePr>
        <p:xfrm>
          <a:off x="1691680" y="3501008"/>
          <a:ext cx="5328592" cy="1039242"/>
        </p:xfrm>
        <a:graphic>
          <a:graphicData uri="http://schemas.openxmlformats.org/presentationml/2006/ole">
            <mc:AlternateContent xmlns:mc="http://schemas.openxmlformats.org/markup-compatibility/2006">
              <mc:Choice xmlns:v="urn:schemas-microsoft-com:vml" Requires="v">
                <p:oleObj spid="_x0000_s7173" name="Equation" r:id="rId3" imgW="2425700" imgH="469900" progId="">
                  <p:embed/>
                </p:oleObj>
              </mc:Choice>
              <mc:Fallback>
                <p:oleObj name="Equation" r:id="rId3" imgW="2425700" imgH="469900"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680" y="3501008"/>
                        <a:ext cx="5328592" cy="10392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206935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a:xfrm>
            <a:off x="457200" y="274638"/>
            <a:ext cx="8229600" cy="706090"/>
          </a:xfrm>
        </p:spPr>
        <p:txBody>
          <a:bodyPr>
            <a:normAutofit/>
          </a:bodyPr>
          <a:lstStyle/>
          <a:p>
            <a:r>
              <a:rPr lang="el-GR" sz="4000" b="1" dirty="0" smtClean="0">
                <a:solidFill>
                  <a:schemeClr val="tx1"/>
                </a:solidFill>
              </a:rPr>
              <a:t>Σταθερή </a:t>
            </a:r>
            <a:r>
              <a:rPr lang="el-GR" sz="4000" b="1" dirty="0">
                <a:solidFill>
                  <a:schemeClr val="tx1"/>
                </a:solidFill>
              </a:rPr>
              <a:t>ή </a:t>
            </a:r>
            <a:r>
              <a:rPr lang="el-GR" sz="4000" b="1" dirty="0" smtClean="0">
                <a:solidFill>
                  <a:schemeClr val="tx1"/>
                </a:solidFill>
              </a:rPr>
              <a:t>συνεχής μεγέθυνση</a:t>
            </a:r>
            <a:endParaRPr lang="el-GR" sz="4000" b="1" dirty="0">
              <a:solidFill>
                <a:schemeClr val="tx1"/>
              </a:solidFill>
            </a:endParaRPr>
          </a:p>
        </p:txBody>
      </p:sp>
      <p:sp>
        <p:nvSpPr>
          <p:cNvPr id="316419" name="Rectangle 3"/>
          <p:cNvSpPr>
            <a:spLocks noGrp="1" noChangeArrowheads="1"/>
          </p:cNvSpPr>
          <p:nvPr>
            <p:ph type="body" sz="half" idx="1"/>
          </p:nvPr>
        </p:nvSpPr>
        <p:spPr>
          <a:xfrm>
            <a:off x="323528" y="1412776"/>
            <a:ext cx="8496944" cy="5184576"/>
          </a:xfrm>
        </p:spPr>
        <p:txBody>
          <a:bodyPr/>
          <a:lstStyle/>
          <a:p>
            <a:pPr algn="just">
              <a:lnSpc>
                <a:spcPct val="90000"/>
              </a:lnSpc>
            </a:pPr>
            <a:r>
              <a:rPr lang="el-GR" sz="2800" dirty="0">
                <a:solidFill>
                  <a:schemeClr val="tx1"/>
                </a:solidFill>
              </a:rPr>
              <a:t>Γίνεται η υπόθεση ότι τα μερίσματα μεγεθύνονται κατά ένα σταθερό ποσοστό </a:t>
            </a:r>
            <a:r>
              <a:rPr lang="en-US" sz="2800" dirty="0">
                <a:solidFill>
                  <a:schemeClr val="tx1"/>
                </a:solidFill>
              </a:rPr>
              <a:t>g </a:t>
            </a:r>
            <a:r>
              <a:rPr lang="el-GR" sz="2800" dirty="0">
                <a:solidFill>
                  <a:schemeClr val="tx1"/>
                </a:solidFill>
              </a:rPr>
              <a:t>κάθε χρόνο. Άρα:</a:t>
            </a:r>
          </a:p>
          <a:p>
            <a:pPr>
              <a:lnSpc>
                <a:spcPct val="90000"/>
              </a:lnSpc>
            </a:pPr>
            <a:endParaRPr lang="el-GR" sz="2600" dirty="0"/>
          </a:p>
          <a:p>
            <a:pPr>
              <a:lnSpc>
                <a:spcPct val="90000"/>
              </a:lnSpc>
            </a:pPr>
            <a:endParaRPr lang="el-GR" sz="2600" dirty="0"/>
          </a:p>
          <a:p>
            <a:pPr>
              <a:lnSpc>
                <a:spcPct val="90000"/>
              </a:lnSpc>
            </a:pPr>
            <a:endParaRPr lang="el-GR" sz="2600" dirty="0"/>
          </a:p>
          <a:p>
            <a:pPr>
              <a:lnSpc>
                <a:spcPct val="90000"/>
              </a:lnSpc>
            </a:pPr>
            <a:endParaRPr lang="el-GR" sz="2800" dirty="0" smtClean="0"/>
          </a:p>
          <a:p>
            <a:pPr>
              <a:lnSpc>
                <a:spcPct val="90000"/>
              </a:lnSpc>
            </a:pPr>
            <a:r>
              <a:rPr lang="el-GR" sz="2800" dirty="0" smtClean="0">
                <a:solidFill>
                  <a:schemeClr val="tx1"/>
                </a:solidFill>
              </a:rPr>
              <a:t>και</a:t>
            </a:r>
            <a:r>
              <a:rPr lang="el-GR" sz="2800" dirty="0">
                <a:solidFill>
                  <a:schemeClr val="tx1"/>
                </a:solidFill>
              </a:rPr>
              <a:t>:</a:t>
            </a:r>
          </a:p>
          <a:p>
            <a:pPr>
              <a:lnSpc>
                <a:spcPct val="90000"/>
              </a:lnSpc>
            </a:pPr>
            <a:endParaRPr lang="el-GR" sz="2600" dirty="0"/>
          </a:p>
          <a:p>
            <a:pPr>
              <a:lnSpc>
                <a:spcPct val="90000"/>
              </a:lnSpc>
            </a:pPr>
            <a:r>
              <a:rPr lang="el-GR" sz="2800" dirty="0" smtClean="0">
                <a:solidFill>
                  <a:schemeClr val="tx1"/>
                </a:solidFill>
              </a:rPr>
              <a:t>επομένως</a:t>
            </a:r>
            <a:r>
              <a:rPr lang="el-GR" sz="2800" dirty="0">
                <a:solidFill>
                  <a:schemeClr val="tx1"/>
                </a:solidFill>
              </a:rPr>
              <a:t>:</a:t>
            </a:r>
          </a:p>
        </p:txBody>
      </p:sp>
      <p:graphicFrame>
        <p:nvGraphicFramePr>
          <p:cNvPr id="316420" name="Object 4"/>
          <p:cNvGraphicFramePr>
            <a:graphicFrameLocks noGrp="1" noChangeAspect="1"/>
          </p:cNvGraphicFramePr>
          <p:nvPr>
            <p:ph sz="quarter" idx="2"/>
          </p:nvPr>
        </p:nvGraphicFramePr>
        <p:xfrm>
          <a:off x="755576" y="2204864"/>
          <a:ext cx="7560840" cy="1475284"/>
        </p:xfrm>
        <a:graphic>
          <a:graphicData uri="http://schemas.openxmlformats.org/presentationml/2006/ole">
            <mc:AlternateContent xmlns:mc="http://schemas.openxmlformats.org/markup-compatibility/2006">
              <mc:Choice xmlns:v="urn:schemas-microsoft-com:vml" Requires="v">
                <p:oleObj spid="_x0000_s8203" name="Equation" r:id="rId3" imgW="3695700" imgH="533400" progId="">
                  <p:embed/>
                </p:oleObj>
              </mc:Choice>
              <mc:Fallback>
                <p:oleObj name="Equation" r:id="rId3" imgW="3695700" imgH="533400"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2204864"/>
                        <a:ext cx="7560840" cy="14752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6422" name="Object 6"/>
          <p:cNvGraphicFramePr>
            <a:graphicFrameLocks noGrp="1" noChangeAspect="1"/>
          </p:cNvGraphicFramePr>
          <p:nvPr>
            <p:ph sz="quarter" idx="3"/>
          </p:nvPr>
        </p:nvGraphicFramePr>
        <p:xfrm>
          <a:off x="3707904" y="3789040"/>
          <a:ext cx="1905744" cy="1178024"/>
        </p:xfrm>
        <a:graphic>
          <a:graphicData uri="http://schemas.openxmlformats.org/presentationml/2006/ole">
            <mc:AlternateContent xmlns:mc="http://schemas.openxmlformats.org/markup-compatibility/2006">
              <mc:Choice xmlns:v="urn:schemas-microsoft-com:vml" Requires="v">
                <p:oleObj spid="_x0000_s8204" name="Equation" r:id="rId5" imgW="710891" imgH="431613" progId="">
                  <p:embed/>
                </p:oleObj>
              </mc:Choice>
              <mc:Fallback>
                <p:oleObj name="Equation" r:id="rId5" imgW="710891" imgH="431613" progId="">
                  <p:embed/>
                  <p:pic>
                    <p:nvPicPr>
                      <p:cNvPr id="0" name=""/>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04" y="3789040"/>
                        <a:ext cx="1905744" cy="117802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6424" name="Object 8"/>
          <p:cNvGraphicFramePr>
            <a:graphicFrameLocks noChangeAspect="1"/>
          </p:cNvGraphicFramePr>
          <p:nvPr/>
        </p:nvGraphicFramePr>
        <p:xfrm>
          <a:off x="2555776" y="5301208"/>
          <a:ext cx="2088232" cy="1224136"/>
        </p:xfrm>
        <a:graphic>
          <a:graphicData uri="http://schemas.openxmlformats.org/presentationml/2006/ole">
            <mc:AlternateContent xmlns:mc="http://schemas.openxmlformats.org/markup-compatibility/2006">
              <mc:Choice xmlns:v="urn:schemas-microsoft-com:vml" Requires="v">
                <p:oleObj spid="_x0000_s8205" name="Equation" r:id="rId7" imgW="736600" imgH="431800" progId="">
                  <p:embed/>
                </p:oleObj>
              </mc:Choice>
              <mc:Fallback>
                <p:oleObj name="Equation" r:id="rId7" imgW="736600" imgH="43180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5776" y="5301208"/>
                        <a:ext cx="2088232" cy="12241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9459573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p:txBody>
          <a:bodyPr/>
          <a:lstStyle/>
          <a:p>
            <a:pPr algn="ctr"/>
            <a:r>
              <a:rPr lang="el-GR" b="1" dirty="0" smtClean="0">
                <a:solidFill>
                  <a:schemeClr val="tx1"/>
                </a:solidFill>
              </a:rPr>
              <a:t>Μηδενική μεγέθυνση</a:t>
            </a:r>
            <a:endParaRPr lang="el-GR" b="1" dirty="0">
              <a:solidFill>
                <a:schemeClr val="tx1"/>
              </a:solidFill>
            </a:endParaRPr>
          </a:p>
        </p:txBody>
      </p:sp>
      <p:sp>
        <p:nvSpPr>
          <p:cNvPr id="319491" name="Rectangle 3"/>
          <p:cNvSpPr>
            <a:spLocks noGrp="1" noChangeArrowheads="1"/>
          </p:cNvSpPr>
          <p:nvPr>
            <p:ph type="body" sz="half" idx="1"/>
          </p:nvPr>
        </p:nvSpPr>
        <p:spPr>
          <a:xfrm>
            <a:off x="179512" y="1412776"/>
            <a:ext cx="8640960" cy="5112568"/>
          </a:xfrm>
        </p:spPr>
        <p:txBody>
          <a:bodyPr/>
          <a:lstStyle/>
          <a:p>
            <a:pPr algn="just">
              <a:lnSpc>
                <a:spcPct val="90000"/>
              </a:lnSpc>
            </a:pPr>
            <a:r>
              <a:rPr lang="el-GR" sz="2800" dirty="0">
                <a:solidFill>
                  <a:schemeClr val="tx1"/>
                </a:solidFill>
              </a:rPr>
              <a:t>Γίνεται η υπόθεση ότι ισχύει ένα συγκεκριμένο μέρισμα το οποίο παραμένει σταθερό. Άρα:</a:t>
            </a:r>
          </a:p>
          <a:p>
            <a:pPr>
              <a:lnSpc>
                <a:spcPct val="90000"/>
              </a:lnSpc>
            </a:pPr>
            <a:endParaRPr lang="el-GR" sz="2600" dirty="0"/>
          </a:p>
          <a:p>
            <a:pPr>
              <a:lnSpc>
                <a:spcPct val="90000"/>
              </a:lnSpc>
            </a:pPr>
            <a:endParaRPr lang="el-GR" sz="2600" dirty="0"/>
          </a:p>
          <a:p>
            <a:pPr>
              <a:lnSpc>
                <a:spcPct val="90000"/>
              </a:lnSpc>
            </a:pPr>
            <a:endParaRPr lang="el-GR" sz="2600" dirty="0"/>
          </a:p>
          <a:p>
            <a:pPr>
              <a:lnSpc>
                <a:spcPct val="90000"/>
              </a:lnSpc>
            </a:pPr>
            <a:r>
              <a:rPr lang="el-GR" sz="2800" dirty="0">
                <a:solidFill>
                  <a:schemeClr val="tx1"/>
                </a:solidFill>
              </a:rPr>
              <a:t>και:</a:t>
            </a:r>
          </a:p>
          <a:p>
            <a:pPr>
              <a:lnSpc>
                <a:spcPct val="90000"/>
              </a:lnSpc>
            </a:pPr>
            <a:endParaRPr lang="el-GR" sz="2600" dirty="0" smtClean="0"/>
          </a:p>
          <a:p>
            <a:pPr>
              <a:lnSpc>
                <a:spcPct val="90000"/>
              </a:lnSpc>
            </a:pPr>
            <a:endParaRPr lang="el-GR" sz="2600" dirty="0"/>
          </a:p>
          <a:p>
            <a:pPr>
              <a:lnSpc>
                <a:spcPct val="90000"/>
              </a:lnSpc>
            </a:pPr>
            <a:r>
              <a:rPr lang="el-GR" sz="2800" dirty="0">
                <a:solidFill>
                  <a:schemeClr val="tx1"/>
                </a:solidFill>
              </a:rPr>
              <a:t>επομένως:</a:t>
            </a:r>
          </a:p>
          <a:p>
            <a:pPr>
              <a:lnSpc>
                <a:spcPct val="90000"/>
              </a:lnSpc>
            </a:pPr>
            <a:endParaRPr lang="el-GR" sz="2600" dirty="0"/>
          </a:p>
        </p:txBody>
      </p:sp>
      <p:graphicFrame>
        <p:nvGraphicFramePr>
          <p:cNvPr id="319492" name="Object 4"/>
          <p:cNvGraphicFramePr>
            <a:graphicFrameLocks noGrp="1" noChangeAspect="1"/>
          </p:cNvGraphicFramePr>
          <p:nvPr>
            <p:ph sz="quarter" idx="2"/>
          </p:nvPr>
        </p:nvGraphicFramePr>
        <p:xfrm>
          <a:off x="1331640" y="2204864"/>
          <a:ext cx="6486400" cy="1512168"/>
        </p:xfrm>
        <a:graphic>
          <a:graphicData uri="http://schemas.openxmlformats.org/presentationml/2006/ole">
            <mc:AlternateContent xmlns:mc="http://schemas.openxmlformats.org/markup-compatibility/2006">
              <mc:Choice xmlns:v="urn:schemas-microsoft-com:vml" Requires="v">
                <p:oleObj spid="_x0000_s9227" name="Equation" r:id="rId3" imgW="2641600" imgH="444500" progId="">
                  <p:embed/>
                </p:oleObj>
              </mc:Choice>
              <mc:Fallback>
                <p:oleObj name="Equation" r:id="rId3" imgW="2641600" imgH="444500"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2204864"/>
                        <a:ext cx="6486400" cy="151216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9494" name="Object 6"/>
          <p:cNvGraphicFramePr>
            <a:graphicFrameLocks noGrp="1" noChangeAspect="1"/>
          </p:cNvGraphicFramePr>
          <p:nvPr>
            <p:ph sz="quarter" idx="3"/>
          </p:nvPr>
        </p:nvGraphicFramePr>
        <p:xfrm>
          <a:off x="4211960" y="5157192"/>
          <a:ext cx="1872208" cy="1224136"/>
        </p:xfrm>
        <a:graphic>
          <a:graphicData uri="http://schemas.openxmlformats.org/presentationml/2006/ole">
            <mc:AlternateContent xmlns:mc="http://schemas.openxmlformats.org/markup-compatibility/2006">
              <mc:Choice xmlns:v="urn:schemas-microsoft-com:vml" Requires="v">
                <p:oleObj spid="_x0000_s9228" name="Equation" r:id="rId5" imgW="482391" imgH="431613" progId="">
                  <p:embed/>
                </p:oleObj>
              </mc:Choice>
              <mc:Fallback>
                <p:oleObj name="Equation" r:id="rId5" imgW="482391" imgH="431613" progId="">
                  <p:embed/>
                  <p:pic>
                    <p:nvPicPr>
                      <p:cNvPr id="0" name=""/>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11960" y="5157192"/>
                        <a:ext cx="1872208" cy="12241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9496" name="Object 8"/>
          <p:cNvGraphicFramePr>
            <a:graphicFrameLocks noChangeAspect="1"/>
          </p:cNvGraphicFramePr>
          <p:nvPr/>
        </p:nvGraphicFramePr>
        <p:xfrm>
          <a:off x="4211960" y="3861048"/>
          <a:ext cx="2376264" cy="1224136"/>
        </p:xfrm>
        <a:graphic>
          <a:graphicData uri="http://schemas.openxmlformats.org/presentationml/2006/ole">
            <mc:AlternateContent xmlns:mc="http://schemas.openxmlformats.org/markup-compatibility/2006">
              <mc:Choice xmlns:v="urn:schemas-microsoft-com:vml" Requires="v">
                <p:oleObj spid="_x0000_s9229" name="Equation" r:id="rId7" imgW="482391" imgH="431613" progId="">
                  <p:embed/>
                </p:oleObj>
              </mc:Choice>
              <mc:Fallback>
                <p:oleObj name="Equation" r:id="rId7" imgW="482391" imgH="431613"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11960" y="3861048"/>
                        <a:ext cx="2376264" cy="12241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11165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5" name="Rectangle 5"/>
          <p:cNvSpPr>
            <a:spLocks noGrp="1" noChangeArrowheads="1"/>
          </p:cNvSpPr>
          <p:nvPr>
            <p:ph type="title"/>
          </p:nvPr>
        </p:nvSpPr>
        <p:spPr>
          <a:xfrm>
            <a:off x="0" y="190501"/>
            <a:ext cx="9144000" cy="1028700"/>
          </a:xfrm>
        </p:spPr>
        <p:txBody>
          <a:bodyPr>
            <a:normAutofit fontScale="90000"/>
          </a:bodyPr>
          <a:lstStyle/>
          <a:p>
            <a:pPr algn="ctr"/>
            <a:r>
              <a:rPr lang="el-GR" sz="4000" b="1" dirty="0">
                <a:solidFill>
                  <a:schemeClr val="tx1"/>
                </a:solidFill>
              </a:rPr>
              <a:t>Η </a:t>
            </a:r>
            <a:r>
              <a:rPr lang="el-GR" sz="4000" b="1" dirty="0" smtClean="0">
                <a:solidFill>
                  <a:schemeClr val="tx1"/>
                </a:solidFill>
              </a:rPr>
              <a:t>προσέγγιση της ανταμοιβής </a:t>
            </a:r>
            <a:r>
              <a:rPr lang="el-GR" sz="4000" b="1" dirty="0">
                <a:solidFill>
                  <a:schemeClr val="tx1"/>
                </a:solidFill>
              </a:rPr>
              <a:t>για τον </a:t>
            </a:r>
            <a:r>
              <a:rPr lang="el-GR" sz="4000" b="1" dirty="0" smtClean="0">
                <a:solidFill>
                  <a:schemeClr val="tx1"/>
                </a:solidFill>
              </a:rPr>
              <a:t>κΙνδυνο</a:t>
            </a:r>
            <a:endParaRPr lang="el-GR" sz="4000" b="1" dirty="0">
              <a:solidFill>
                <a:schemeClr val="tx1"/>
              </a:solidFill>
            </a:endParaRPr>
          </a:p>
        </p:txBody>
      </p:sp>
      <p:sp>
        <p:nvSpPr>
          <p:cNvPr id="322563" name="Rectangle 3"/>
          <p:cNvSpPr>
            <a:spLocks noGrp="1" noChangeArrowheads="1"/>
          </p:cNvSpPr>
          <p:nvPr>
            <p:ph type="body" sz="half" idx="1"/>
          </p:nvPr>
        </p:nvSpPr>
        <p:spPr>
          <a:xfrm>
            <a:off x="0" y="1340768"/>
            <a:ext cx="9144000" cy="5364832"/>
          </a:xfrm>
        </p:spPr>
        <p:txBody>
          <a:bodyPr/>
          <a:lstStyle/>
          <a:p>
            <a:pPr algn="just">
              <a:lnSpc>
                <a:spcPct val="80000"/>
              </a:lnSpc>
            </a:pPr>
            <a:r>
              <a:rPr lang="el-GR" sz="2400" dirty="0">
                <a:solidFill>
                  <a:schemeClr val="tx1"/>
                </a:solidFill>
              </a:rPr>
              <a:t>Οι μέτοχοι μιας εταιρείας αναλαμβάνουν μεγαλύτερο κίνδυνο απ’ ότι οι δανειστές </a:t>
            </a:r>
            <a:r>
              <a:rPr lang="el-GR" sz="2400" dirty="0" smtClean="0">
                <a:solidFill>
                  <a:schemeClr val="tx1"/>
                </a:solidFill>
              </a:rPr>
              <a:t>της.</a:t>
            </a:r>
            <a:endParaRPr lang="el-GR" sz="2400" dirty="0">
              <a:solidFill>
                <a:schemeClr val="tx1"/>
              </a:solidFill>
            </a:endParaRPr>
          </a:p>
          <a:p>
            <a:pPr algn="just">
              <a:lnSpc>
                <a:spcPct val="80000"/>
              </a:lnSpc>
            </a:pPr>
            <a:r>
              <a:rPr lang="el-GR" sz="2400" dirty="0">
                <a:solidFill>
                  <a:schemeClr val="tx1"/>
                </a:solidFill>
              </a:rPr>
              <a:t>Επομένως θα πρέπει να ζητούν μία ανταμοιβή για τον πρόσθετο αυτόν κίνδυνο (</a:t>
            </a:r>
            <a:r>
              <a:rPr lang="en-US" sz="2400" dirty="0">
                <a:solidFill>
                  <a:schemeClr val="tx1"/>
                </a:solidFill>
              </a:rPr>
              <a:t>risk premium</a:t>
            </a:r>
            <a:r>
              <a:rPr lang="el-GR" sz="2400" dirty="0" smtClean="0">
                <a:solidFill>
                  <a:schemeClr val="tx1"/>
                </a:solidFill>
              </a:rPr>
              <a:t>).</a:t>
            </a:r>
            <a:endParaRPr lang="el-GR" sz="2400" dirty="0">
              <a:solidFill>
                <a:schemeClr val="tx1"/>
              </a:solidFill>
            </a:endParaRPr>
          </a:p>
          <a:p>
            <a:pPr algn="just">
              <a:lnSpc>
                <a:spcPct val="80000"/>
              </a:lnSpc>
            </a:pPr>
            <a:r>
              <a:rPr lang="el-GR" sz="2400" dirty="0">
                <a:solidFill>
                  <a:schemeClr val="tx1"/>
                </a:solidFill>
              </a:rPr>
              <a:t>Άρα, η απαιτούμενη απόδοση των μετόχων θα πρέπει να είναι μεγαλύτερη από την απόδοση που απαιτούν οι δανειστές της εταιρείας, κατά μία απόδοση που ισούται με την ανταμοιβή τους για τον πρόσθετο κίνδυνο που </a:t>
            </a:r>
            <a:r>
              <a:rPr lang="el-GR" sz="2400" dirty="0" smtClean="0">
                <a:solidFill>
                  <a:schemeClr val="tx1"/>
                </a:solidFill>
              </a:rPr>
              <a:t>αναλαμβάνουν.</a:t>
            </a:r>
            <a:endParaRPr lang="el-GR" sz="2400" dirty="0">
              <a:solidFill>
                <a:schemeClr val="tx1"/>
              </a:solidFill>
            </a:endParaRPr>
          </a:p>
          <a:p>
            <a:pPr algn="just">
              <a:lnSpc>
                <a:spcPct val="80000"/>
              </a:lnSpc>
            </a:pPr>
            <a:r>
              <a:rPr lang="el-GR" sz="2400" dirty="0">
                <a:solidFill>
                  <a:schemeClr val="tx1"/>
                </a:solidFill>
              </a:rPr>
              <a:t>Κατά συνέπεια, η απαιτούμενη απόδοση των παρακρατηθέντων κερδών υπολογίζεται ως το άθροισμα της απόδοσης που απαιτούν οι δανειστές της εταιρείας πλέον μιας ανταμοιβής για τον κίνδυνο, δηλαδή:</a:t>
            </a:r>
          </a:p>
          <a:p>
            <a:pPr>
              <a:lnSpc>
                <a:spcPct val="80000"/>
              </a:lnSpc>
            </a:pPr>
            <a:endParaRPr lang="el-GR" sz="1700" dirty="0"/>
          </a:p>
          <a:p>
            <a:pPr>
              <a:lnSpc>
                <a:spcPct val="80000"/>
              </a:lnSpc>
            </a:pPr>
            <a:endParaRPr lang="el-GR" sz="1700" dirty="0"/>
          </a:p>
          <a:p>
            <a:pPr>
              <a:lnSpc>
                <a:spcPct val="80000"/>
              </a:lnSpc>
            </a:pPr>
            <a:endParaRPr lang="el-GR" sz="1700" dirty="0"/>
          </a:p>
          <a:p>
            <a:pPr algn="just">
              <a:lnSpc>
                <a:spcPct val="80000"/>
              </a:lnSpc>
            </a:pPr>
            <a:r>
              <a:rPr lang="el-GR" sz="2400" dirty="0">
                <a:solidFill>
                  <a:schemeClr val="tx1"/>
                </a:solidFill>
              </a:rPr>
              <a:t>Όπου το </a:t>
            </a:r>
            <a:r>
              <a:rPr lang="en-US" sz="2400" dirty="0">
                <a:solidFill>
                  <a:schemeClr val="tx1"/>
                </a:solidFill>
              </a:rPr>
              <a:t>RP </a:t>
            </a:r>
            <a:r>
              <a:rPr lang="el-GR" sz="2400" dirty="0">
                <a:solidFill>
                  <a:schemeClr val="tx1"/>
                </a:solidFill>
              </a:rPr>
              <a:t>είναι η επιπλέον απόδοση, η οποία έχει υπολογιστεί εμπειρικά γύρω στο 3%-5%</a:t>
            </a:r>
          </a:p>
        </p:txBody>
      </p:sp>
      <p:graphicFrame>
        <p:nvGraphicFramePr>
          <p:cNvPr id="322566" name="Object 6"/>
          <p:cNvGraphicFramePr>
            <a:graphicFrameLocks noGrp="1" noChangeAspect="1"/>
          </p:cNvGraphicFramePr>
          <p:nvPr>
            <p:ph sz="half" idx="2"/>
          </p:nvPr>
        </p:nvGraphicFramePr>
        <p:xfrm>
          <a:off x="2987824" y="5229200"/>
          <a:ext cx="2328664" cy="720080"/>
        </p:xfrm>
        <a:graphic>
          <a:graphicData uri="http://schemas.openxmlformats.org/presentationml/2006/ole">
            <mc:AlternateContent xmlns:mc="http://schemas.openxmlformats.org/markup-compatibility/2006">
              <mc:Choice xmlns:v="urn:schemas-microsoft-com:vml" Requires="v">
                <p:oleObj spid="_x0000_s10245" name="Equation" r:id="rId3" imgW="800100" imgH="228600" progId="">
                  <p:embed/>
                </p:oleObj>
              </mc:Choice>
              <mc:Fallback>
                <p:oleObj name="Equation" r:id="rId3" imgW="800100" imgH="228600"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5229200"/>
                        <a:ext cx="2328664" cy="7200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8048835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0" y="274638"/>
            <a:ext cx="9144000" cy="1143000"/>
          </a:xfrm>
        </p:spPr>
        <p:txBody>
          <a:bodyPr>
            <a:normAutofit/>
          </a:bodyPr>
          <a:lstStyle/>
          <a:p>
            <a:pPr algn="ctr"/>
            <a:r>
              <a:rPr lang="el-GR" sz="4100" b="1" dirty="0" smtClean="0">
                <a:solidFill>
                  <a:schemeClr val="tx1"/>
                </a:solidFill>
              </a:rPr>
              <a:t>Κόστος Νέων Κοινών Μετοχών </a:t>
            </a:r>
            <a:r>
              <a:rPr lang="el-GR" sz="4100" b="1" dirty="0">
                <a:solidFill>
                  <a:schemeClr val="tx1"/>
                </a:solidFill>
              </a:rPr>
              <a:t>(1)</a:t>
            </a:r>
          </a:p>
        </p:txBody>
      </p:sp>
      <p:sp>
        <p:nvSpPr>
          <p:cNvPr id="324611" name="Rectangle 3"/>
          <p:cNvSpPr>
            <a:spLocks noGrp="1" noChangeArrowheads="1"/>
          </p:cNvSpPr>
          <p:nvPr>
            <p:ph type="body" idx="1"/>
          </p:nvPr>
        </p:nvSpPr>
        <p:spPr>
          <a:xfrm>
            <a:off x="457200" y="1905000"/>
            <a:ext cx="8305800" cy="4495800"/>
          </a:xfrm>
        </p:spPr>
        <p:txBody>
          <a:bodyPr/>
          <a:lstStyle/>
          <a:p>
            <a:pPr algn="just">
              <a:lnSpc>
                <a:spcPct val="90000"/>
              </a:lnSpc>
            </a:pPr>
            <a:r>
              <a:rPr lang="el-GR" dirty="0">
                <a:solidFill>
                  <a:schemeClr val="tx1"/>
                </a:solidFill>
              </a:rPr>
              <a:t>Και οι κοινές μετοχές θεωρούνται ίδια </a:t>
            </a:r>
            <a:r>
              <a:rPr lang="el-GR" dirty="0" smtClean="0">
                <a:solidFill>
                  <a:schemeClr val="tx1"/>
                </a:solidFill>
              </a:rPr>
              <a:t>κεφάλαια.</a:t>
            </a:r>
            <a:endParaRPr lang="el-GR" dirty="0">
              <a:solidFill>
                <a:schemeClr val="tx1"/>
              </a:solidFill>
            </a:endParaRPr>
          </a:p>
          <a:p>
            <a:pPr algn="just">
              <a:lnSpc>
                <a:spcPct val="90000"/>
              </a:lnSpc>
            </a:pPr>
            <a:r>
              <a:rPr lang="el-GR" dirty="0">
                <a:solidFill>
                  <a:schemeClr val="tx1"/>
                </a:solidFill>
              </a:rPr>
              <a:t>Άρα το κόστος των κοινών μετοχών είναι εννοιολογικά ίδιο με το κόστος των </a:t>
            </a:r>
            <a:r>
              <a:rPr lang="el-GR" dirty="0" smtClean="0">
                <a:solidFill>
                  <a:schemeClr val="tx1"/>
                </a:solidFill>
              </a:rPr>
              <a:t>παρακρατημένων </a:t>
            </a:r>
            <a:r>
              <a:rPr lang="el-GR" dirty="0">
                <a:solidFill>
                  <a:schemeClr val="tx1"/>
                </a:solidFill>
              </a:rPr>
              <a:t>κερδών, με τη διαφορά ότι:</a:t>
            </a:r>
          </a:p>
          <a:p>
            <a:pPr algn="just">
              <a:lnSpc>
                <a:spcPct val="90000"/>
              </a:lnSpc>
            </a:pPr>
            <a:r>
              <a:rPr lang="el-GR" dirty="0">
                <a:solidFill>
                  <a:schemeClr val="tx1"/>
                </a:solidFill>
              </a:rPr>
              <a:t>Η έκδοση νέων κοινών μετοχών περιλαμβάνει κάποιο κόστος έκδοσης και </a:t>
            </a:r>
            <a:r>
              <a:rPr lang="el-GR" dirty="0" smtClean="0">
                <a:solidFill>
                  <a:schemeClr val="tx1"/>
                </a:solidFill>
              </a:rPr>
              <a:t>διάθεσης.</a:t>
            </a:r>
            <a:endParaRPr lang="el-GR" dirty="0">
              <a:solidFill>
                <a:schemeClr val="tx1"/>
              </a:solidFill>
            </a:endParaRPr>
          </a:p>
          <a:p>
            <a:pPr>
              <a:lnSpc>
                <a:spcPct val="90000"/>
              </a:lnSpc>
            </a:pPr>
            <a:endParaRPr lang="el-GR" dirty="0"/>
          </a:p>
        </p:txBody>
      </p:sp>
    </p:spTree>
    <p:extLst>
      <p:ext uri="{BB962C8B-B14F-4D97-AF65-F5344CB8AC3E}">
        <p14:creationId xmlns:p14="http://schemas.microsoft.com/office/powerpoint/2010/main" val="26594808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a:xfrm>
            <a:off x="0" y="274638"/>
            <a:ext cx="9144000" cy="1143000"/>
          </a:xfrm>
        </p:spPr>
        <p:txBody>
          <a:bodyPr>
            <a:normAutofit/>
          </a:bodyPr>
          <a:lstStyle/>
          <a:p>
            <a:pPr algn="ctr"/>
            <a:r>
              <a:rPr lang="el-GR" sz="4100" b="1" dirty="0" smtClean="0">
                <a:solidFill>
                  <a:schemeClr val="tx1"/>
                </a:solidFill>
              </a:rPr>
              <a:t>Κόστος Νέων Κοινών Μετοχών </a:t>
            </a:r>
            <a:r>
              <a:rPr lang="el-GR" sz="4100" b="1" dirty="0">
                <a:solidFill>
                  <a:schemeClr val="tx1"/>
                </a:solidFill>
              </a:rPr>
              <a:t>(2)</a:t>
            </a:r>
          </a:p>
        </p:txBody>
      </p:sp>
      <p:sp>
        <p:nvSpPr>
          <p:cNvPr id="325635" name="Rectangle 3"/>
          <p:cNvSpPr>
            <a:spLocks noGrp="1" noChangeArrowheads="1"/>
          </p:cNvSpPr>
          <p:nvPr>
            <p:ph type="body" sz="half" idx="1"/>
          </p:nvPr>
        </p:nvSpPr>
        <p:spPr>
          <a:xfrm>
            <a:off x="179512" y="1412776"/>
            <a:ext cx="8583488" cy="2880320"/>
          </a:xfrm>
        </p:spPr>
        <p:txBody>
          <a:bodyPr/>
          <a:lstStyle/>
          <a:p>
            <a:pPr algn="just"/>
            <a:r>
              <a:rPr lang="el-GR" sz="2800" dirty="0">
                <a:solidFill>
                  <a:schemeClr val="tx1"/>
                </a:solidFill>
              </a:rPr>
              <a:t>Η πιο διαδεδομένη πρακτική είναι να χρησιμοποιείται το υπόδειγμα προεξόφλησης μερισμάτων </a:t>
            </a:r>
          </a:p>
          <a:p>
            <a:pPr algn="just"/>
            <a:r>
              <a:rPr lang="el-GR" sz="2800" dirty="0">
                <a:solidFill>
                  <a:schemeClr val="tx1"/>
                </a:solidFill>
              </a:rPr>
              <a:t>Ωστόσο θα πρέπει να ληφθούν υπόψη τα έξοδα έκδοσης και διάθεσης</a:t>
            </a:r>
          </a:p>
          <a:p>
            <a:pPr algn="just"/>
            <a:r>
              <a:rPr lang="el-GR" sz="2800" dirty="0">
                <a:solidFill>
                  <a:schemeClr val="tx1"/>
                </a:solidFill>
              </a:rPr>
              <a:t>Τύπος υπολογισμού:</a:t>
            </a:r>
          </a:p>
        </p:txBody>
      </p:sp>
      <p:graphicFrame>
        <p:nvGraphicFramePr>
          <p:cNvPr id="325636" name="Object 4"/>
          <p:cNvGraphicFramePr>
            <a:graphicFrameLocks noGrp="1" noChangeAspect="1"/>
          </p:cNvGraphicFramePr>
          <p:nvPr>
            <p:ph sz="half" idx="2"/>
          </p:nvPr>
        </p:nvGraphicFramePr>
        <p:xfrm>
          <a:off x="3059832" y="4077072"/>
          <a:ext cx="2952328" cy="1080120"/>
        </p:xfrm>
        <a:graphic>
          <a:graphicData uri="http://schemas.openxmlformats.org/presentationml/2006/ole">
            <mc:AlternateContent xmlns:mc="http://schemas.openxmlformats.org/markup-compatibility/2006">
              <mc:Choice xmlns:v="urn:schemas-microsoft-com:vml" Requires="v">
                <p:oleObj spid="_x0000_s11269" name="Equation" r:id="rId3" imgW="787058" imgH="393529" progId="">
                  <p:embed/>
                </p:oleObj>
              </mc:Choice>
              <mc:Fallback>
                <p:oleObj name="Equation" r:id="rId3" imgW="787058" imgH="393529"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4077072"/>
                        <a:ext cx="2952328" cy="10801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5638" name="Rectangle 6"/>
          <p:cNvSpPr>
            <a:spLocks noChangeArrowheads="1"/>
          </p:cNvSpPr>
          <p:nvPr/>
        </p:nvSpPr>
        <p:spPr bwMode="auto">
          <a:xfrm>
            <a:off x="251520" y="5268030"/>
            <a:ext cx="8586093" cy="1200329"/>
          </a:xfrm>
          <a:prstGeom prst="rect">
            <a:avLst/>
          </a:prstGeom>
          <a:noFill/>
          <a:ln w="9525">
            <a:noFill/>
            <a:miter lim="800000"/>
            <a:headEnd/>
            <a:tailEnd/>
          </a:ln>
          <a:effectLst/>
        </p:spPr>
        <p:txBody>
          <a:bodyPr wrap="square" anchor="ctr">
            <a:spAutoFit/>
          </a:bodyPr>
          <a:lstStyle/>
          <a:p>
            <a:pPr algn="just"/>
            <a:r>
              <a:rPr lang="en-US" sz="2400" b="1" dirty="0">
                <a:solidFill>
                  <a:srgbClr val="006600"/>
                </a:solidFill>
              </a:rPr>
              <a:t>k</a:t>
            </a:r>
            <a:r>
              <a:rPr lang="en-US" sz="2400" b="1" baseline="-25000" dirty="0">
                <a:solidFill>
                  <a:srgbClr val="006600"/>
                </a:solidFill>
              </a:rPr>
              <a:t>e</a:t>
            </a:r>
            <a:r>
              <a:rPr lang="el-GR" sz="2400" b="1" dirty="0">
                <a:solidFill>
                  <a:srgbClr val="006600"/>
                </a:solidFill>
              </a:rPr>
              <a:t> </a:t>
            </a:r>
            <a:r>
              <a:rPr lang="el-GR" sz="2400" b="1" dirty="0">
                <a:solidFill>
                  <a:srgbClr val="003366"/>
                </a:solidFill>
              </a:rPr>
              <a:t>= το κόστος της νεοεκδιδομένης κοινής μετοχής</a:t>
            </a:r>
          </a:p>
          <a:p>
            <a:pPr algn="just"/>
            <a:r>
              <a:rPr lang="en-US" sz="2400" b="1" dirty="0">
                <a:solidFill>
                  <a:srgbClr val="C00000"/>
                </a:solidFill>
              </a:rPr>
              <a:t>NP</a:t>
            </a:r>
            <a:r>
              <a:rPr lang="el-GR" sz="2400" b="1" dirty="0">
                <a:solidFill>
                  <a:srgbClr val="003366"/>
                </a:solidFill>
              </a:rPr>
              <a:t> = η πραγματική ταμειακή εισροή που έχει η εταιρεία από κάθε νεοεκδιδομένη μετοχή</a:t>
            </a:r>
          </a:p>
        </p:txBody>
      </p:sp>
    </p:spTree>
    <p:extLst>
      <p:ext uri="{BB962C8B-B14F-4D97-AF65-F5344CB8AC3E}">
        <p14:creationId xmlns:p14="http://schemas.microsoft.com/office/powerpoint/2010/main" val="1524667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sz="half" idx="1"/>
          </p:nvPr>
        </p:nvSpPr>
        <p:spPr>
          <a:xfrm>
            <a:off x="0" y="836713"/>
            <a:ext cx="9144000" cy="6021288"/>
          </a:xfrm>
        </p:spPr>
        <p:txBody>
          <a:bodyPr/>
          <a:lstStyle/>
          <a:p>
            <a:pPr marL="0" indent="0" algn="just">
              <a:buFont typeface="Wingdings" pitchFamily="2" charset="2"/>
              <a:buNone/>
            </a:pPr>
            <a:r>
              <a:rPr lang="el-GR" dirty="0">
                <a:solidFill>
                  <a:schemeClr val="tx1"/>
                </a:solidFill>
                <a:latin typeface="Times New Roman" pitchFamily="18" charset="0"/>
              </a:rPr>
              <a:t>Οι μέτοχοι της επιχείρησης ΑΒΓ έλαβαν πρόσφατα μέρισμα 5 ευρώ ανά μετοχή και βασιζόμενοι στην εμπειρία τους αναφορικά με τη μερισματική πολιτική που ακολουθεί η ΑΒΓ, αναμένουν το μέρισμα αυτό να αυξάνει στο μέλλον με ετήσιο ρυθμό 10%. Εάν η τρέχουσα χρηματιστηριακή τιμή της κοινής μετοχής της ΑΒΓ είναι 100 ευρώ και το κόστος έκδοσης και διάθεσης νέων κοινών μετοχών ανέρχεται σε 15% της τρέχουσας χρηματιστηριακής αξίας της μετοχής, ποια είναι η απαιτούμενη από τους επενδυτές απόδοση (και επομένως το κόστος της νεοεκδιδόμενης κοινής μετοχής της ΑΒΓ);</a:t>
            </a:r>
          </a:p>
        </p:txBody>
      </p:sp>
      <p:sp>
        <p:nvSpPr>
          <p:cNvPr id="21513"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dirty="0"/>
          </a:p>
        </p:txBody>
      </p:sp>
      <p:sp>
        <p:nvSpPr>
          <p:cNvPr id="21515" name="Rectangle 11"/>
          <p:cNvSpPr>
            <a:spLocks noChangeArrowheads="1"/>
          </p:cNvSpPr>
          <p:nvPr/>
        </p:nvSpPr>
        <p:spPr bwMode="auto">
          <a:xfrm>
            <a:off x="0" y="188640"/>
            <a:ext cx="9144000" cy="43204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4000" b="1" dirty="0" smtClean="0">
                <a:latin typeface="Times New Roman" pitchFamily="18" charset="0"/>
              </a:rPr>
              <a:t>Παράδειγμα (4</a:t>
            </a:r>
            <a:r>
              <a:rPr lang="el-GR" sz="4000" b="1" baseline="30000" dirty="0" smtClean="0">
                <a:latin typeface="Times New Roman" pitchFamily="18" charset="0"/>
              </a:rPr>
              <a:t>ο</a:t>
            </a:r>
            <a:r>
              <a:rPr lang="el-GR" sz="4000" b="1" dirty="0" smtClean="0">
                <a:latin typeface="Times New Roman" pitchFamily="18" charset="0"/>
              </a:rPr>
              <a:t>)</a:t>
            </a:r>
            <a:endParaRPr lang="el-GR" sz="4000" b="1" dirty="0">
              <a:latin typeface="Times New Roman" pitchFamily="18" charset="0"/>
            </a:endParaRPr>
          </a:p>
        </p:txBody>
      </p:sp>
    </p:spTree>
    <p:extLst>
      <p:ext uri="{BB962C8B-B14F-4D97-AF65-F5344CB8AC3E}">
        <p14:creationId xmlns:p14="http://schemas.microsoft.com/office/powerpoint/2010/main" val="24607117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type="body" sz="half" idx="1"/>
          </p:nvPr>
        </p:nvSpPr>
        <p:spPr>
          <a:xfrm>
            <a:off x="179512" y="1196974"/>
            <a:ext cx="8794626" cy="5328369"/>
          </a:xfrm>
        </p:spPr>
        <p:txBody>
          <a:bodyPr/>
          <a:lstStyle/>
          <a:p>
            <a:pPr marL="0" indent="0" algn="just">
              <a:buFont typeface="Wingdings" pitchFamily="2" charset="2"/>
              <a:buNone/>
            </a:pPr>
            <a:r>
              <a:rPr lang="el-GR" sz="2800" dirty="0">
                <a:solidFill>
                  <a:schemeClr val="tx1"/>
                </a:solidFill>
                <a:latin typeface="Times New Roman" pitchFamily="18" charset="0"/>
              </a:rPr>
              <a:t>Η απαιτούμενη από τους επενδυτές απόδοση της νεοεκδιδόμενης κοινής μετοχής είναι ίση με 16,47%, η οποία βρίσκεται ως εξής:</a:t>
            </a:r>
          </a:p>
          <a:p>
            <a:pPr marL="0" indent="0"/>
            <a:endParaRPr lang="el-GR" sz="2800" dirty="0">
              <a:latin typeface="Times New Roman" pitchFamily="18" charset="0"/>
            </a:endParaRPr>
          </a:p>
        </p:txBody>
      </p:sp>
      <p:graphicFrame>
        <p:nvGraphicFramePr>
          <p:cNvPr id="68615" name="Object 7"/>
          <p:cNvGraphicFramePr>
            <a:graphicFrameLocks noGrp="1" noChangeAspect="1"/>
          </p:cNvGraphicFramePr>
          <p:nvPr>
            <p:ph sz="half" idx="2"/>
          </p:nvPr>
        </p:nvGraphicFramePr>
        <p:xfrm>
          <a:off x="395536" y="2780928"/>
          <a:ext cx="8136904" cy="3456384"/>
        </p:xfrm>
        <a:graphic>
          <a:graphicData uri="http://schemas.openxmlformats.org/presentationml/2006/ole">
            <mc:AlternateContent xmlns:mc="http://schemas.openxmlformats.org/markup-compatibility/2006">
              <mc:Choice xmlns:v="urn:schemas-microsoft-com:vml" Requires="v">
                <p:oleObj spid="_x0000_s12293" name="Equation" r:id="rId4" imgW="2400300" imgH="1130300" progId="">
                  <p:embed/>
                </p:oleObj>
              </mc:Choice>
              <mc:Fallback>
                <p:oleObj name="Equation" r:id="rId4" imgW="2400300" imgH="1130300" progId="">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536" y="2780928"/>
                        <a:ext cx="8136904" cy="3456384"/>
                      </a:xfrm>
                      <a:prstGeom prst="rect">
                        <a:avLst/>
                      </a:prstGeom>
                      <a:solidFill>
                        <a:schemeClr val="tx1"/>
                      </a:solidFill>
                    </p:spPr>
                  </p:pic>
                </p:oleObj>
              </mc:Fallback>
            </mc:AlternateContent>
          </a:graphicData>
        </a:graphic>
      </p:graphicFrame>
      <p:sp>
        <p:nvSpPr>
          <p:cNvPr id="68618" name="Rectangle 10"/>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4000" b="1" dirty="0">
                <a:latin typeface="Times New Roman" pitchFamily="18" charset="0"/>
              </a:rPr>
              <a:t>Απάντηση Παραδείγματος</a:t>
            </a:r>
          </a:p>
        </p:txBody>
      </p:sp>
    </p:spTree>
    <p:extLst>
      <p:ext uri="{BB962C8B-B14F-4D97-AF65-F5344CB8AC3E}">
        <p14:creationId xmlns:p14="http://schemas.microsoft.com/office/powerpoint/2010/main" val="1126226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323528" y="908720"/>
            <a:ext cx="8568952" cy="5544615"/>
          </a:xfrm>
        </p:spPr>
        <p:txBody>
          <a:bodyPr/>
          <a:lstStyle/>
          <a:p>
            <a:pPr marL="355600" indent="-355600" algn="just"/>
            <a:r>
              <a:rPr lang="el-GR" sz="2800" dirty="0"/>
              <a:t>Το κόστος κεφαλαίου είναι η απόδοση μιας επένδυσης η οποία αφήνει την τιμή της μετοχής της επιχείρησης αμετάβλητη. </a:t>
            </a:r>
          </a:p>
          <a:p>
            <a:pPr marL="355600" indent="-355600" algn="just"/>
            <a:r>
              <a:rPr lang="el-GR" sz="2800" dirty="0"/>
              <a:t>Κατά συνέπεια, το κόστος κεφαλαίου μιας επιχείρησης αποτελεί την ελάχιστη απόδοση την οποία θα πρέπει να έχουν τα επενδυτικά της προγράμματα για να γίνουν αποδεκτά.  </a:t>
            </a:r>
          </a:p>
          <a:p>
            <a:pPr marL="355600" indent="-355600" algn="just"/>
            <a:r>
              <a:rPr lang="el-GR" sz="2800" dirty="0"/>
              <a:t>Οι πιο συνηθισμένες πηγές χρηματοδότησης είναι τα δανειακά κεφάλαια (χρέος), οι προνομιούχες μετοχές και οι κοινές μετοχές.</a:t>
            </a:r>
          </a:p>
        </p:txBody>
      </p:sp>
      <p:sp>
        <p:nvSpPr>
          <p:cNvPr id="3077" name="Rectangle 5"/>
          <p:cNvSpPr>
            <a:spLocks noChangeArrowheads="1"/>
          </p:cNvSpPr>
          <p:nvPr/>
        </p:nvSpPr>
        <p:spPr bwMode="auto">
          <a:xfrm>
            <a:off x="0" y="158750"/>
            <a:ext cx="9144000" cy="504825"/>
          </a:xfrm>
          <a:prstGeom prst="rect">
            <a:avLst/>
          </a:prstGeom>
          <a:noFill/>
          <a:ln w="9525">
            <a:noFill/>
            <a:miter lim="800000"/>
            <a:headEnd/>
            <a:tailEnd/>
          </a:ln>
          <a:effectLst/>
        </p:spPr>
        <p:txBody>
          <a:bodyPr/>
          <a:lstStyle/>
          <a:p>
            <a:pPr marL="355600" indent="-355600" algn="ctr">
              <a:spcBef>
                <a:spcPct val="20000"/>
              </a:spcBef>
              <a:buClr>
                <a:schemeClr val="hlink"/>
              </a:buClr>
              <a:buSzPct val="90000"/>
              <a:buFont typeface="Wingdings" pitchFamily="2" charset="2"/>
              <a:buNone/>
            </a:pPr>
            <a:r>
              <a:rPr lang="el-GR" sz="4000" b="1" dirty="0">
                <a:latin typeface="+mn-lt"/>
              </a:rPr>
              <a:t>Κόστος </a:t>
            </a:r>
            <a:r>
              <a:rPr lang="el-GR" sz="4000" b="1" dirty="0" smtClean="0">
                <a:latin typeface="+mn-lt"/>
              </a:rPr>
              <a:t>Κεφαλαίου</a:t>
            </a:r>
            <a:r>
              <a:rPr lang="en-US" sz="4000" b="1" dirty="0" smtClean="0">
                <a:latin typeface="+mn-lt"/>
              </a:rPr>
              <a:t> (2)</a:t>
            </a:r>
            <a:endParaRPr lang="el-GR" sz="4000" b="1" dirty="0">
              <a:latin typeface="+mn-lt"/>
            </a:endParaRPr>
          </a:p>
        </p:txBody>
      </p:sp>
    </p:spTree>
    <p:extLst>
      <p:ext uri="{BB962C8B-B14F-4D97-AF65-F5344CB8AC3E}">
        <p14:creationId xmlns:p14="http://schemas.microsoft.com/office/powerpoint/2010/main" val="14257812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a:xfrm>
            <a:off x="0" y="274638"/>
            <a:ext cx="9144000" cy="706090"/>
          </a:xfrm>
        </p:spPr>
        <p:txBody>
          <a:bodyPr>
            <a:normAutofit/>
          </a:bodyPr>
          <a:lstStyle/>
          <a:p>
            <a:pPr algn="ctr"/>
            <a:r>
              <a:rPr lang="el-GR" sz="4000" b="1" dirty="0" smtClean="0">
                <a:solidFill>
                  <a:srgbClr val="006600"/>
                </a:solidFill>
              </a:rPr>
              <a:t>Σταθμικό Μέσο Κόστος Κεφαλαίου</a:t>
            </a:r>
            <a:endParaRPr lang="el-GR" sz="4000" b="1" dirty="0">
              <a:solidFill>
                <a:srgbClr val="006600"/>
              </a:solidFill>
            </a:endParaRPr>
          </a:p>
        </p:txBody>
      </p:sp>
      <p:sp>
        <p:nvSpPr>
          <p:cNvPr id="327683" name="Rectangle 3"/>
          <p:cNvSpPr>
            <a:spLocks noGrp="1" noChangeArrowheads="1"/>
          </p:cNvSpPr>
          <p:nvPr>
            <p:ph type="body" sz="half" idx="1"/>
          </p:nvPr>
        </p:nvSpPr>
        <p:spPr>
          <a:xfrm>
            <a:off x="179512" y="1268760"/>
            <a:ext cx="8712968" cy="4141440"/>
          </a:xfrm>
        </p:spPr>
        <p:txBody>
          <a:bodyPr/>
          <a:lstStyle/>
          <a:p>
            <a:pPr algn="just">
              <a:lnSpc>
                <a:spcPct val="80000"/>
              </a:lnSpc>
            </a:pPr>
            <a:r>
              <a:rPr lang="el-GR" sz="2800" dirty="0">
                <a:solidFill>
                  <a:schemeClr val="tx1"/>
                </a:solidFill>
              </a:rPr>
              <a:t>Γνωστό και ως απλά κόστος κεφαλαίου της επιχείρησης</a:t>
            </a:r>
          </a:p>
          <a:p>
            <a:pPr algn="just">
              <a:lnSpc>
                <a:spcPct val="80000"/>
              </a:lnSpc>
            </a:pPr>
            <a:r>
              <a:rPr lang="el-GR" sz="2800" dirty="0">
                <a:solidFill>
                  <a:schemeClr val="tx1"/>
                </a:solidFill>
              </a:rPr>
              <a:t>Υπολογίζεται με βάση την κεφαλαιακή διάρθρωση της επιχείρησης, δηλαδή τη σύνθεση των μακροπρόθεσμων δανειακών κεφαλαίων και των κοινών και προνομιούχων μετοχών, και είναι:</a:t>
            </a:r>
          </a:p>
          <a:p>
            <a:pPr algn="just">
              <a:lnSpc>
                <a:spcPct val="80000"/>
              </a:lnSpc>
            </a:pPr>
            <a:r>
              <a:rPr lang="el-GR" sz="2800" b="1" dirty="0" smtClean="0">
                <a:solidFill>
                  <a:schemeClr val="tx1"/>
                </a:solidFill>
              </a:rPr>
              <a:t>Ο </a:t>
            </a:r>
            <a:r>
              <a:rPr lang="el-GR" sz="2800" b="1" dirty="0">
                <a:solidFill>
                  <a:schemeClr val="tx1"/>
                </a:solidFill>
              </a:rPr>
              <a:t>σταθμικός μέσος όρος του κόστους των διαφόρων πηγών χρηματοδότησης της επιχείρησης, όπου οι σταθμίσεις είναι τα ποσοστά συμμετοχής της κάθε πηγής στη σύνθεση του κεφαλαίου της επιχείρησης</a:t>
            </a:r>
            <a:r>
              <a:rPr lang="el-GR" sz="2800" dirty="0">
                <a:solidFill>
                  <a:schemeClr val="tx1"/>
                </a:solidFill>
              </a:rPr>
              <a:t> </a:t>
            </a:r>
          </a:p>
        </p:txBody>
      </p:sp>
      <p:graphicFrame>
        <p:nvGraphicFramePr>
          <p:cNvPr id="327684" name="Object 4"/>
          <p:cNvGraphicFramePr>
            <a:graphicFrameLocks noGrp="1" noChangeAspect="1"/>
          </p:cNvGraphicFramePr>
          <p:nvPr>
            <p:ph sz="half" idx="2"/>
          </p:nvPr>
        </p:nvGraphicFramePr>
        <p:xfrm>
          <a:off x="467544" y="5373216"/>
          <a:ext cx="8352928" cy="1263352"/>
        </p:xfrm>
        <a:graphic>
          <a:graphicData uri="http://schemas.openxmlformats.org/presentationml/2006/ole">
            <mc:AlternateContent xmlns:mc="http://schemas.openxmlformats.org/markup-compatibility/2006">
              <mc:Choice xmlns:v="urn:schemas-microsoft-com:vml" Requires="v">
                <p:oleObj spid="_x0000_s13317" name="Equation" r:id="rId3" imgW="2692400" imgH="330200" progId="">
                  <p:embed/>
                </p:oleObj>
              </mc:Choice>
              <mc:Fallback>
                <p:oleObj name="Equation" r:id="rId3" imgW="2692400" imgH="330200"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5373216"/>
                        <a:ext cx="8352928" cy="12633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6616678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p:txBody>
          <a:bodyPr/>
          <a:lstStyle/>
          <a:p>
            <a:pPr algn="ctr"/>
            <a:r>
              <a:rPr lang="el-GR" b="1" dirty="0" smtClean="0">
                <a:solidFill>
                  <a:schemeClr val="tx1"/>
                </a:solidFill>
              </a:rPr>
              <a:t>Οριακό Κόστος Κεφαλαίου</a:t>
            </a:r>
            <a:endParaRPr lang="el-GR" b="1" dirty="0">
              <a:solidFill>
                <a:schemeClr val="tx1"/>
              </a:solidFill>
            </a:endParaRPr>
          </a:p>
        </p:txBody>
      </p:sp>
      <p:sp>
        <p:nvSpPr>
          <p:cNvPr id="329731" name="Rectangle 3"/>
          <p:cNvSpPr>
            <a:spLocks noGrp="1" noChangeArrowheads="1"/>
          </p:cNvSpPr>
          <p:nvPr>
            <p:ph type="body" idx="1"/>
          </p:nvPr>
        </p:nvSpPr>
        <p:spPr>
          <a:xfrm>
            <a:off x="251520" y="1412776"/>
            <a:ext cx="8640960" cy="5040560"/>
          </a:xfrm>
        </p:spPr>
        <p:txBody>
          <a:bodyPr/>
          <a:lstStyle/>
          <a:p>
            <a:pPr algn="just">
              <a:lnSpc>
                <a:spcPct val="80000"/>
              </a:lnSpc>
            </a:pPr>
            <a:r>
              <a:rPr lang="el-GR" dirty="0">
                <a:solidFill>
                  <a:schemeClr val="tx1"/>
                </a:solidFill>
              </a:rPr>
              <a:t>Υπάρχουν περιπτώσεις όπου η επιχείρηση χρησιμοποιεί διαφορετικό μίγμα κεφαλαίων για μια συγκεκριμένη επένδυση σε σχέση με την τρέχουσα κεφαλαιακή διάρθρωση.</a:t>
            </a:r>
          </a:p>
          <a:p>
            <a:pPr algn="just">
              <a:lnSpc>
                <a:spcPct val="80000"/>
              </a:lnSpc>
            </a:pPr>
            <a:r>
              <a:rPr lang="el-GR" dirty="0">
                <a:solidFill>
                  <a:schemeClr val="tx1"/>
                </a:solidFill>
              </a:rPr>
              <a:t>Στην περίπτωση αυτή μας ενδιαφέρει το οριακό κόστος </a:t>
            </a:r>
            <a:r>
              <a:rPr lang="el-GR" dirty="0" smtClean="0">
                <a:solidFill>
                  <a:schemeClr val="tx1"/>
                </a:solidFill>
              </a:rPr>
              <a:t>κεφαλαίου.</a:t>
            </a:r>
            <a:endParaRPr lang="el-GR" dirty="0">
              <a:solidFill>
                <a:schemeClr val="tx1"/>
              </a:solidFill>
            </a:endParaRPr>
          </a:p>
          <a:p>
            <a:pPr algn="just">
              <a:lnSpc>
                <a:spcPct val="80000"/>
              </a:lnSpc>
            </a:pPr>
            <a:r>
              <a:rPr lang="el-GR" u="sng" dirty="0">
                <a:solidFill>
                  <a:schemeClr val="tx1"/>
                </a:solidFill>
              </a:rPr>
              <a:t>Ορισμός:</a:t>
            </a:r>
            <a:r>
              <a:rPr lang="el-GR" dirty="0">
                <a:solidFill>
                  <a:schemeClr val="tx1"/>
                </a:solidFill>
              </a:rPr>
              <a:t> είναι το κόστος που έχει το τελευταίο ευρώ από τα νέα κεφάλαια τα οποία αντλεί μία εταιρεία για να χρηματοδοτήσει τα νέα επενδυτικά της </a:t>
            </a:r>
            <a:r>
              <a:rPr lang="el-GR" dirty="0" smtClean="0">
                <a:solidFill>
                  <a:schemeClr val="tx1"/>
                </a:solidFill>
              </a:rPr>
              <a:t>προγράμματα. </a:t>
            </a:r>
            <a:endParaRPr lang="el-GR" dirty="0">
              <a:solidFill>
                <a:schemeClr val="tx1"/>
              </a:solidFill>
            </a:endParaRPr>
          </a:p>
        </p:txBody>
      </p:sp>
    </p:spTree>
    <p:extLst>
      <p:ext uri="{BB962C8B-B14F-4D97-AF65-F5344CB8AC3E}">
        <p14:creationId xmlns:p14="http://schemas.microsoft.com/office/powerpoint/2010/main" val="32978223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p:txBody>
          <a:bodyPr/>
          <a:lstStyle/>
          <a:p>
            <a:pPr algn="ctr"/>
            <a:r>
              <a:rPr lang="el-GR" b="1" dirty="0" smtClean="0">
                <a:solidFill>
                  <a:schemeClr val="tx1"/>
                </a:solidFill>
              </a:rPr>
              <a:t>Διαδικασία λήψης απόφασης</a:t>
            </a:r>
            <a:endParaRPr lang="el-GR" b="1" dirty="0">
              <a:solidFill>
                <a:schemeClr val="tx1"/>
              </a:solidFill>
            </a:endParaRPr>
          </a:p>
        </p:txBody>
      </p:sp>
      <p:sp>
        <p:nvSpPr>
          <p:cNvPr id="330755" name="Rectangle 3"/>
          <p:cNvSpPr>
            <a:spLocks noGrp="1" noChangeArrowheads="1"/>
          </p:cNvSpPr>
          <p:nvPr>
            <p:ph type="body" idx="1"/>
          </p:nvPr>
        </p:nvSpPr>
        <p:spPr>
          <a:xfrm>
            <a:off x="179512" y="1340768"/>
            <a:ext cx="8640960" cy="5328592"/>
          </a:xfrm>
        </p:spPr>
        <p:txBody>
          <a:bodyPr/>
          <a:lstStyle/>
          <a:p>
            <a:pPr marL="571500" indent="-571500">
              <a:lnSpc>
                <a:spcPct val="80000"/>
              </a:lnSpc>
            </a:pPr>
            <a:r>
              <a:rPr lang="el-GR" sz="2800" u="sng" dirty="0">
                <a:solidFill>
                  <a:schemeClr val="tx1"/>
                </a:solidFill>
              </a:rPr>
              <a:t>Διακρίνουμε τρία </a:t>
            </a:r>
            <a:r>
              <a:rPr lang="el-GR" sz="2800" u="sng" dirty="0" smtClean="0">
                <a:solidFill>
                  <a:schemeClr val="tx1"/>
                </a:solidFill>
              </a:rPr>
              <a:t>στάδια</a:t>
            </a:r>
            <a:r>
              <a:rPr lang="el-GR" sz="2800" dirty="0" smtClean="0">
                <a:solidFill>
                  <a:schemeClr val="tx1"/>
                </a:solidFill>
              </a:rPr>
              <a:t>:</a:t>
            </a:r>
            <a:endParaRPr lang="el-GR" sz="2800" dirty="0">
              <a:solidFill>
                <a:schemeClr val="tx1"/>
              </a:solidFill>
            </a:endParaRPr>
          </a:p>
          <a:p>
            <a:pPr marL="990600" lvl="1" indent="-533400" algn="just">
              <a:lnSpc>
                <a:spcPct val="80000"/>
              </a:lnSpc>
              <a:buFont typeface="Wingdings" pitchFamily="2" charset="2"/>
              <a:buAutoNum type="arabicPeriod"/>
            </a:pPr>
            <a:r>
              <a:rPr lang="el-GR" dirty="0">
                <a:solidFill>
                  <a:schemeClr val="tx1"/>
                </a:solidFill>
              </a:rPr>
              <a:t>Δημιουργούμε ένα πρόγραμμα επενδυτικών ευκαιριών κατατάσσοντας τα διάφορα επενδυτικά προγράμματα κατά φθίνουσα τάξη των εσωτερικών τους βαθμών απόδοσης </a:t>
            </a:r>
          </a:p>
          <a:p>
            <a:pPr marL="990600" lvl="1" indent="-533400" algn="just">
              <a:lnSpc>
                <a:spcPct val="80000"/>
              </a:lnSpc>
              <a:buFont typeface="Wingdings" pitchFamily="2" charset="2"/>
              <a:buAutoNum type="arabicPeriod"/>
            </a:pPr>
            <a:r>
              <a:rPr lang="el-GR" dirty="0">
                <a:solidFill>
                  <a:schemeClr val="tx1"/>
                </a:solidFill>
              </a:rPr>
              <a:t>Δημιουργούμε ένα πρόγραμμα οριακού κόστους κεφαλαίου το οποίο αποτελεί μια γραφική απεικόνιση του οριακού κόστους της εταιρείας, στο ίδιο σύστημα αξόνων</a:t>
            </a:r>
          </a:p>
          <a:p>
            <a:pPr marL="990600" lvl="1" indent="-533400" algn="just">
              <a:lnSpc>
                <a:spcPct val="80000"/>
              </a:lnSpc>
              <a:buFont typeface="Wingdings" pitchFamily="2" charset="2"/>
              <a:buAutoNum type="arabicPeriod"/>
            </a:pPr>
            <a:r>
              <a:rPr lang="el-GR" dirty="0">
                <a:solidFill>
                  <a:schemeClr val="tx1"/>
                </a:solidFill>
              </a:rPr>
              <a:t>Το σημείο τομής των δύο αυτών προγραμμάτων αντιστοιχεί στο οριακό κόστος κεφαλαίου της επιχείρησης</a:t>
            </a:r>
          </a:p>
        </p:txBody>
      </p:sp>
    </p:spTree>
    <p:extLst>
      <p:ext uri="{BB962C8B-B14F-4D97-AF65-F5344CB8AC3E}">
        <p14:creationId xmlns:p14="http://schemas.microsoft.com/office/powerpoint/2010/main" val="25549375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p:txBody>
          <a:bodyPr/>
          <a:lstStyle/>
          <a:p>
            <a:pPr algn="ctr"/>
            <a:r>
              <a:rPr lang="el-GR" b="1" dirty="0" smtClean="0">
                <a:solidFill>
                  <a:schemeClr val="tx1"/>
                </a:solidFill>
              </a:rPr>
              <a:t>Διάγραμμα </a:t>
            </a:r>
            <a:endParaRPr lang="el-GR" b="1" dirty="0">
              <a:solidFill>
                <a:schemeClr val="tx1"/>
              </a:solidFill>
            </a:endParaRPr>
          </a:p>
        </p:txBody>
      </p:sp>
      <p:grpSp>
        <p:nvGrpSpPr>
          <p:cNvPr id="2" name="Group 39"/>
          <p:cNvGrpSpPr>
            <a:grpSpLocks/>
          </p:cNvGrpSpPr>
          <p:nvPr/>
        </p:nvGrpSpPr>
        <p:grpSpPr bwMode="auto">
          <a:xfrm>
            <a:off x="1676400" y="1676400"/>
            <a:ext cx="5395913" cy="3246438"/>
            <a:chOff x="1200" y="1152"/>
            <a:chExt cx="3399" cy="2045"/>
          </a:xfrm>
        </p:grpSpPr>
        <p:sp>
          <p:nvSpPr>
            <p:cNvPr id="331802" name="Text Box 26"/>
            <p:cNvSpPr txBox="1">
              <a:spLocks noChangeArrowheads="1"/>
            </p:cNvSpPr>
            <p:nvPr/>
          </p:nvSpPr>
          <p:spPr bwMode="auto">
            <a:xfrm>
              <a:off x="1248" y="1152"/>
              <a:ext cx="230" cy="173"/>
            </a:xfrm>
            <a:prstGeom prst="rect">
              <a:avLst/>
            </a:prstGeom>
            <a:solidFill>
              <a:srgbClr val="FFFFFF"/>
            </a:solidFill>
            <a:ln w="9525">
              <a:noFill/>
              <a:miter lim="800000"/>
              <a:headEnd/>
              <a:tailEnd/>
            </a:ln>
          </p:spPr>
          <p:txBody>
            <a:bodyPr/>
            <a:lstStyle/>
            <a:p>
              <a:r>
                <a:rPr lang="el-GR" sz="1200" dirty="0">
                  <a:cs typeface="Times New Roman" pitchFamily="18" charset="0"/>
                </a:rPr>
                <a:t>%</a:t>
              </a:r>
              <a:endParaRPr lang="el-GR" dirty="0"/>
            </a:p>
          </p:txBody>
        </p:sp>
        <p:grpSp>
          <p:nvGrpSpPr>
            <p:cNvPr id="3" name="Group 38"/>
            <p:cNvGrpSpPr>
              <a:grpSpLocks/>
            </p:cNvGrpSpPr>
            <p:nvPr/>
          </p:nvGrpSpPr>
          <p:grpSpPr bwMode="auto">
            <a:xfrm>
              <a:off x="1200" y="1296"/>
              <a:ext cx="3399" cy="1901"/>
              <a:chOff x="86" y="1315"/>
              <a:chExt cx="3399" cy="1901"/>
            </a:xfrm>
          </p:grpSpPr>
          <p:sp>
            <p:nvSpPr>
              <p:cNvPr id="331801" name="Line 25"/>
              <p:cNvSpPr>
                <a:spLocks noChangeShapeType="1"/>
              </p:cNvSpPr>
              <p:nvPr/>
            </p:nvSpPr>
            <p:spPr bwMode="auto">
              <a:xfrm>
                <a:off x="374" y="1315"/>
                <a:ext cx="0" cy="1670"/>
              </a:xfrm>
              <a:prstGeom prst="line">
                <a:avLst/>
              </a:prstGeom>
              <a:noFill/>
              <a:ln w="9525">
                <a:solidFill>
                  <a:srgbClr val="000000"/>
                </a:solidFill>
                <a:round/>
                <a:headEnd/>
                <a:tailEnd/>
              </a:ln>
            </p:spPr>
            <p:txBody>
              <a:bodyPr/>
              <a:lstStyle/>
              <a:p>
                <a:endParaRPr lang="el-GR" dirty="0"/>
              </a:p>
            </p:txBody>
          </p:sp>
          <p:sp>
            <p:nvSpPr>
              <p:cNvPr id="331800" name="Line 24"/>
              <p:cNvSpPr>
                <a:spLocks noChangeShapeType="1"/>
              </p:cNvSpPr>
              <p:nvPr/>
            </p:nvSpPr>
            <p:spPr bwMode="auto">
              <a:xfrm>
                <a:off x="374" y="2985"/>
                <a:ext cx="2074" cy="0"/>
              </a:xfrm>
              <a:prstGeom prst="line">
                <a:avLst/>
              </a:prstGeom>
              <a:noFill/>
              <a:ln w="9525">
                <a:solidFill>
                  <a:srgbClr val="000000"/>
                </a:solidFill>
                <a:round/>
                <a:headEnd/>
                <a:tailEnd/>
              </a:ln>
            </p:spPr>
            <p:txBody>
              <a:bodyPr/>
              <a:lstStyle/>
              <a:p>
                <a:endParaRPr lang="el-GR" dirty="0"/>
              </a:p>
            </p:txBody>
          </p:sp>
          <p:sp>
            <p:nvSpPr>
              <p:cNvPr id="331799" name="Line 23"/>
              <p:cNvSpPr>
                <a:spLocks noChangeShapeType="1"/>
              </p:cNvSpPr>
              <p:nvPr/>
            </p:nvSpPr>
            <p:spPr bwMode="auto">
              <a:xfrm>
                <a:off x="374" y="1661"/>
                <a:ext cx="461" cy="0"/>
              </a:xfrm>
              <a:prstGeom prst="line">
                <a:avLst/>
              </a:prstGeom>
              <a:noFill/>
              <a:ln w="9525">
                <a:solidFill>
                  <a:srgbClr val="000000"/>
                </a:solidFill>
                <a:round/>
                <a:headEnd/>
                <a:tailEnd/>
              </a:ln>
            </p:spPr>
            <p:txBody>
              <a:bodyPr/>
              <a:lstStyle/>
              <a:p>
                <a:endParaRPr lang="el-GR" dirty="0"/>
              </a:p>
            </p:txBody>
          </p:sp>
          <p:sp>
            <p:nvSpPr>
              <p:cNvPr id="331798" name="Line 22"/>
              <p:cNvSpPr>
                <a:spLocks noChangeShapeType="1"/>
              </p:cNvSpPr>
              <p:nvPr/>
            </p:nvSpPr>
            <p:spPr bwMode="auto">
              <a:xfrm>
                <a:off x="835" y="1661"/>
                <a:ext cx="0" cy="230"/>
              </a:xfrm>
              <a:prstGeom prst="line">
                <a:avLst/>
              </a:prstGeom>
              <a:noFill/>
              <a:ln w="9525">
                <a:solidFill>
                  <a:srgbClr val="000000"/>
                </a:solidFill>
                <a:round/>
                <a:headEnd/>
                <a:tailEnd/>
              </a:ln>
            </p:spPr>
            <p:txBody>
              <a:bodyPr/>
              <a:lstStyle/>
              <a:p>
                <a:endParaRPr lang="el-GR" dirty="0"/>
              </a:p>
            </p:txBody>
          </p:sp>
          <p:sp>
            <p:nvSpPr>
              <p:cNvPr id="331797" name="Line 21"/>
              <p:cNvSpPr>
                <a:spLocks noChangeShapeType="1"/>
              </p:cNvSpPr>
              <p:nvPr/>
            </p:nvSpPr>
            <p:spPr bwMode="auto">
              <a:xfrm>
                <a:off x="835" y="1891"/>
                <a:ext cx="634" cy="0"/>
              </a:xfrm>
              <a:prstGeom prst="line">
                <a:avLst/>
              </a:prstGeom>
              <a:noFill/>
              <a:ln w="9525">
                <a:solidFill>
                  <a:srgbClr val="000000"/>
                </a:solidFill>
                <a:round/>
                <a:headEnd/>
                <a:tailEnd/>
              </a:ln>
            </p:spPr>
            <p:txBody>
              <a:bodyPr/>
              <a:lstStyle/>
              <a:p>
                <a:endParaRPr lang="el-GR" dirty="0"/>
              </a:p>
            </p:txBody>
          </p:sp>
          <p:sp>
            <p:nvSpPr>
              <p:cNvPr id="331796" name="Line 20"/>
              <p:cNvSpPr>
                <a:spLocks noChangeShapeType="1"/>
              </p:cNvSpPr>
              <p:nvPr/>
            </p:nvSpPr>
            <p:spPr bwMode="auto">
              <a:xfrm>
                <a:off x="1469" y="1891"/>
                <a:ext cx="0" cy="346"/>
              </a:xfrm>
              <a:prstGeom prst="line">
                <a:avLst/>
              </a:prstGeom>
              <a:noFill/>
              <a:ln w="9525">
                <a:solidFill>
                  <a:srgbClr val="000000"/>
                </a:solidFill>
                <a:round/>
                <a:headEnd/>
                <a:tailEnd/>
              </a:ln>
            </p:spPr>
            <p:txBody>
              <a:bodyPr/>
              <a:lstStyle/>
              <a:p>
                <a:endParaRPr lang="el-GR" dirty="0"/>
              </a:p>
            </p:txBody>
          </p:sp>
          <p:sp>
            <p:nvSpPr>
              <p:cNvPr id="331795" name="Line 19"/>
              <p:cNvSpPr>
                <a:spLocks noChangeShapeType="1"/>
              </p:cNvSpPr>
              <p:nvPr/>
            </p:nvSpPr>
            <p:spPr bwMode="auto">
              <a:xfrm>
                <a:off x="1469" y="2237"/>
                <a:ext cx="403" cy="0"/>
              </a:xfrm>
              <a:prstGeom prst="line">
                <a:avLst/>
              </a:prstGeom>
              <a:noFill/>
              <a:ln w="9525">
                <a:solidFill>
                  <a:srgbClr val="000000"/>
                </a:solidFill>
                <a:round/>
                <a:headEnd/>
                <a:tailEnd/>
              </a:ln>
            </p:spPr>
            <p:txBody>
              <a:bodyPr/>
              <a:lstStyle/>
              <a:p>
                <a:endParaRPr lang="el-GR" dirty="0"/>
              </a:p>
            </p:txBody>
          </p:sp>
          <p:sp>
            <p:nvSpPr>
              <p:cNvPr id="331794" name="Line 18"/>
              <p:cNvSpPr>
                <a:spLocks noChangeShapeType="1"/>
              </p:cNvSpPr>
              <p:nvPr/>
            </p:nvSpPr>
            <p:spPr bwMode="auto">
              <a:xfrm>
                <a:off x="374" y="2352"/>
                <a:ext cx="807" cy="0"/>
              </a:xfrm>
              <a:prstGeom prst="line">
                <a:avLst/>
              </a:prstGeom>
              <a:noFill/>
              <a:ln w="9525">
                <a:solidFill>
                  <a:srgbClr val="000000"/>
                </a:solidFill>
                <a:round/>
                <a:headEnd/>
                <a:tailEnd/>
              </a:ln>
            </p:spPr>
            <p:txBody>
              <a:bodyPr/>
              <a:lstStyle/>
              <a:p>
                <a:endParaRPr lang="el-GR" dirty="0"/>
              </a:p>
            </p:txBody>
          </p:sp>
          <p:sp>
            <p:nvSpPr>
              <p:cNvPr id="331793" name="Line 17"/>
              <p:cNvSpPr>
                <a:spLocks noChangeShapeType="1"/>
              </p:cNvSpPr>
              <p:nvPr/>
            </p:nvSpPr>
            <p:spPr bwMode="auto">
              <a:xfrm flipV="1">
                <a:off x="1181" y="2006"/>
                <a:ext cx="0" cy="346"/>
              </a:xfrm>
              <a:prstGeom prst="line">
                <a:avLst/>
              </a:prstGeom>
              <a:noFill/>
              <a:ln w="9525">
                <a:solidFill>
                  <a:srgbClr val="000000"/>
                </a:solidFill>
                <a:round/>
                <a:headEnd/>
                <a:tailEnd/>
              </a:ln>
            </p:spPr>
            <p:txBody>
              <a:bodyPr/>
              <a:lstStyle/>
              <a:p>
                <a:endParaRPr lang="el-GR" dirty="0"/>
              </a:p>
            </p:txBody>
          </p:sp>
          <p:sp>
            <p:nvSpPr>
              <p:cNvPr id="331792" name="Text Box 16"/>
              <p:cNvSpPr txBox="1">
                <a:spLocks noChangeArrowheads="1"/>
              </p:cNvSpPr>
              <p:nvPr/>
            </p:nvSpPr>
            <p:spPr bwMode="auto">
              <a:xfrm>
                <a:off x="2736" y="2813"/>
                <a:ext cx="749" cy="288"/>
              </a:xfrm>
              <a:prstGeom prst="rect">
                <a:avLst/>
              </a:prstGeom>
              <a:solidFill>
                <a:srgbClr val="FFFFFF"/>
              </a:solidFill>
              <a:ln w="9525">
                <a:noFill/>
                <a:miter lim="800000"/>
                <a:headEnd/>
                <a:tailEnd/>
              </a:ln>
            </p:spPr>
            <p:txBody>
              <a:bodyPr/>
              <a:lstStyle/>
              <a:p>
                <a:r>
                  <a:rPr lang="el-GR" sz="1200" dirty="0">
                    <a:cs typeface="Times New Roman" pitchFamily="18" charset="0"/>
                  </a:rPr>
                  <a:t>Αντλούμενα</a:t>
                </a:r>
                <a:endParaRPr lang="el-GR" sz="900" dirty="0"/>
              </a:p>
              <a:p>
                <a:pPr eaLnBrk="0" hangingPunct="0"/>
                <a:r>
                  <a:rPr lang="el-GR" sz="1200" dirty="0">
                    <a:cs typeface="Times New Roman" pitchFamily="18" charset="0"/>
                  </a:rPr>
                  <a:t>κεφάλαια</a:t>
                </a:r>
                <a:endParaRPr lang="el-GR" dirty="0"/>
              </a:p>
            </p:txBody>
          </p:sp>
          <p:sp>
            <p:nvSpPr>
              <p:cNvPr id="331791" name="Text Box 15"/>
              <p:cNvSpPr txBox="1">
                <a:spLocks noChangeArrowheads="1"/>
              </p:cNvSpPr>
              <p:nvPr/>
            </p:nvSpPr>
            <p:spPr bwMode="auto">
              <a:xfrm>
                <a:off x="432" y="1488"/>
                <a:ext cx="461" cy="173"/>
              </a:xfrm>
              <a:prstGeom prst="rect">
                <a:avLst/>
              </a:prstGeom>
              <a:solidFill>
                <a:srgbClr val="FFFFFF"/>
              </a:solidFill>
              <a:ln w="9525">
                <a:noFill/>
                <a:miter lim="800000"/>
                <a:headEnd/>
                <a:tailEnd/>
              </a:ln>
            </p:spPr>
            <p:txBody>
              <a:bodyPr/>
              <a:lstStyle/>
              <a:p>
                <a:r>
                  <a:rPr lang="el-GR" sz="1200" dirty="0">
                    <a:cs typeface="Times New Roman" pitchFamily="18" charset="0"/>
                  </a:rPr>
                  <a:t>Α=1</a:t>
                </a:r>
                <a:r>
                  <a:rPr lang="el-GR" sz="1200" dirty="0"/>
                  <a:t>5</a:t>
                </a:r>
                <a:r>
                  <a:rPr lang="el-GR" sz="1200" dirty="0">
                    <a:cs typeface="Times New Roman" pitchFamily="18" charset="0"/>
                  </a:rPr>
                  <a:t>%</a:t>
                </a:r>
                <a:endParaRPr lang="el-GR" dirty="0"/>
              </a:p>
            </p:txBody>
          </p:sp>
          <p:sp>
            <p:nvSpPr>
              <p:cNvPr id="331790" name="Text Box 14"/>
              <p:cNvSpPr txBox="1">
                <a:spLocks noChangeArrowheads="1"/>
              </p:cNvSpPr>
              <p:nvPr/>
            </p:nvSpPr>
            <p:spPr bwMode="auto">
              <a:xfrm>
                <a:off x="950" y="1661"/>
                <a:ext cx="461" cy="173"/>
              </a:xfrm>
              <a:prstGeom prst="rect">
                <a:avLst/>
              </a:prstGeom>
              <a:solidFill>
                <a:srgbClr val="FFFFFF"/>
              </a:solidFill>
              <a:ln w="9525">
                <a:noFill/>
                <a:miter lim="800000"/>
                <a:headEnd/>
                <a:tailEnd/>
              </a:ln>
            </p:spPr>
            <p:txBody>
              <a:bodyPr/>
              <a:lstStyle/>
              <a:p>
                <a:r>
                  <a:rPr lang="el-GR" sz="1200" dirty="0">
                    <a:cs typeface="Times New Roman" pitchFamily="18" charset="0"/>
                  </a:rPr>
                  <a:t>Β=1</a:t>
                </a:r>
                <a:r>
                  <a:rPr lang="el-GR" sz="1200" dirty="0"/>
                  <a:t>4</a:t>
                </a:r>
                <a:r>
                  <a:rPr lang="el-GR" sz="1200" dirty="0">
                    <a:cs typeface="Times New Roman" pitchFamily="18" charset="0"/>
                  </a:rPr>
                  <a:t>%</a:t>
                </a:r>
                <a:endParaRPr lang="el-GR" dirty="0"/>
              </a:p>
            </p:txBody>
          </p:sp>
          <p:sp>
            <p:nvSpPr>
              <p:cNvPr id="331789" name="Text Box 13"/>
              <p:cNvSpPr txBox="1">
                <a:spLocks noChangeArrowheads="1"/>
              </p:cNvSpPr>
              <p:nvPr/>
            </p:nvSpPr>
            <p:spPr bwMode="auto">
              <a:xfrm>
                <a:off x="1526" y="2064"/>
                <a:ext cx="461" cy="173"/>
              </a:xfrm>
              <a:prstGeom prst="rect">
                <a:avLst/>
              </a:prstGeom>
              <a:solidFill>
                <a:srgbClr val="FFFFFF"/>
              </a:solidFill>
              <a:ln w="9525">
                <a:noFill/>
                <a:miter lim="800000"/>
                <a:headEnd/>
                <a:tailEnd/>
              </a:ln>
            </p:spPr>
            <p:txBody>
              <a:bodyPr/>
              <a:lstStyle/>
              <a:p>
                <a:r>
                  <a:rPr lang="el-GR" sz="1200" dirty="0">
                    <a:cs typeface="Times New Roman" pitchFamily="18" charset="0"/>
                  </a:rPr>
                  <a:t>Γ=1</a:t>
                </a:r>
                <a:r>
                  <a:rPr lang="el-GR" sz="1200" dirty="0"/>
                  <a:t>3</a:t>
                </a:r>
                <a:r>
                  <a:rPr lang="el-GR" sz="1200" dirty="0">
                    <a:cs typeface="Times New Roman" pitchFamily="18" charset="0"/>
                  </a:rPr>
                  <a:t>%</a:t>
                </a:r>
                <a:endParaRPr lang="el-GR" dirty="0"/>
              </a:p>
            </p:txBody>
          </p:sp>
          <p:sp>
            <p:nvSpPr>
              <p:cNvPr id="331788" name="Text Box 12"/>
              <p:cNvSpPr txBox="1">
                <a:spLocks noChangeArrowheads="1"/>
              </p:cNvSpPr>
              <p:nvPr/>
            </p:nvSpPr>
            <p:spPr bwMode="auto">
              <a:xfrm>
                <a:off x="490" y="2179"/>
                <a:ext cx="518" cy="173"/>
              </a:xfrm>
              <a:prstGeom prst="rect">
                <a:avLst/>
              </a:prstGeom>
              <a:solidFill>
                <a:srgbClr val="FFFFFF"/>
              </a:solidFill>
              <a:ln w="9525">
                <a:noFill/>
                <a:miter lim="800000"/>
                <a:headEnd/>
                <a:tailEnd/>
              </a:ln>
            </p:spPr>
            <p:txBody>
              <a:bodyPr/>
              <a:lstStyle/>
              <a:p>
                <a:r>
                  <a:rPr lang="el-GR" sz="1200" dirty="0"/>
                  <a:t>12,8</a:t>
                </a:r>
                <a:r>
                  <a:rPr lang="en-US" sz="1200" dirty="0">
                    <a:cs typeface="Times New Roman" pitchFamily="18" charset="0"/>
                  </a:rPr>
                  <a:t>%</a:t>
                </a:r>
                <a:endParaRPr lang="en-US" dirty="0"/>
              </a:p>
            </p:txBody>
          </p:sp>
          <p:sp>
            <p:nvSpPr>
              <p:cNvPr id="331787" name="Text Box 11"/>
              <p:cNvSpPr txBox="1">
                <a:spLocks noChangeArrowheads="1"/>
              </p:cNvSpPr>
              <p:nvPr/>
            </p:nvSpPr>
            <p:spPr bwMode="auto">
              <a:xfrm>
                <a:off x="1699" y="1833"/>
                <a:ext cx="461" cy="173"/>
              </a:xfrm>
              <a:prstGeom prst="rect">
                <a:avLst/>
              </a:prstGeom>
              <a:solidFill>
                <a:srgbClr val="FFFFFF"/>
              </a:solidFill>
              <a:ln w="9525">
                <a:noFill/>
                <a:miter lim="800000"/>
                <a:headEnd/>
                <a:tailEnd/>
              </a:ln>
            </p:spPr>
            <p:txBody>
              <a:bodyPr/>
              <a:lstStyle/>
              <a:p>
                <a:r>
                  <a:rPr lang="el-GR" sz="1200" dirty="0"/>
                  <a:t>13</a:t>
                </a:r>
                <a:r>
                  <a:rPr lang="en-US" sz="1200" dirty="0">
                    <a:cs typeface="Times New Roman" pitchFamily="18" charset="0"/>
                  </a:rPr>
                  <a:t>,</a:t>
                </a:r>
                <a:r>
                  <a:rPr lang="el-GR" sz="1200" dirty="0"/>
                  <a:t>7</a:t>
                </a:r>
                <a:r>
                  <a:rPr lang="en-US" sz="1200" dirty="0">
                    <a:cs typeface="Times New Roman" pitchFamily="18" charset="0"/>
                  </a:rPr>
                  <a:t>%</a:t>
                </a:r>
                <a:endParaRPr lang="en-US" dirty="0"/>
              </a:p>
            </p:txBody>
          </p:sp>
          <p:sp>
            <p:nvSpPr>
              <p:cNvPr id="331786" name="Line 10"/>
              <p:cNvSpPr>
                <a:spLocks noChangeShapeType="1"/>
              </p:cNvSpPr>
              <p:nvPr/>
            </p:nvSpPr>
            <p:spPr bwMode="auto">
              <a:xfrm>
                <a:off x="1181" y="2006"/>
                <a:ext cx="1094" cy="0"/>
              </a:xfrm>
              <a:prstGeom prst="line">
                <a:avLst/>
              </a:prstGeom>
              <a:noFill/>
              <a:ln w="9525">
                <a:solidFill>
                  <a:srgbClr val="000000"/>
                </a:solidFill>
                <a:round/>
                <a:headEnd/>
                <a:tailEnd/>
              </a:ln>
            </p:spPr>
            <p:txBody>
              <a:bodyPr/>
              <a:lstStyle/>
              <a:p>
                <a:endParaRPr lang="el-GR" dirty="0"/>
              </a:p>
            </p:txBody>
          </p:sp>
          <p:sp>
            <p:nvSpPr>
              <p:cNvPr id="331785" name="Text Box 9"/>
              <p:cNvSpPr txBox="1">
                <a:spLocks noChangeArrowheads="1"/>
              </p:cNvSpPr>
              <p:nvPr/>
            </p:nvSpPr>
            <p:spPr bwMode="auto">
              <a:xfrm>
                <a:off x="2333" y="1891"/>
                <a:ext cx="403" cy="173"/>
              </a:xfrm>
              <a:prstGeom prst="rect">
                <a:avLst/>
              </a:prstGeom>
              <a:solidFill>
                <a:srgbClr val="FFFFFF"/>
              </a:solidFill>
              <a:ln w="9525">
                <a:noFill/>
                <a:miter lim="800000"/>
                <a:headEnd/>
                <a:tailEnd/>
              </a:ln>
            </p:spPr>
            <p:txBody>
              <a:bodyPr/>
              <a:lstStyle/>
              <a:p>
                <a:r>
                  <a:rPr lang="en-US" sz="1200" dirty="0">
                    <a:cs typeface="Times New Roman" pitchFamily="18" charset="0"/>
                  </a:rPr>
                  <a:t>MCCS</a:t>
                </a:r>
                <a:endParaRPr lang="en-US" dirty="0"/>
              </a:p>
            </p:txBody>
          </p:sp>
          <p:sp>
            <p:nvSpPr>
              <p:cNvPr id="331781" name="Text Box 5"/>
              <p:cNvSpPr txBox="1">
                <a:spLocks noChangeArrowheads="1"/>
              </p:cNvSpPr>
              <p:nvPr/>
            </p:nvSpPr>
            <p:spPr bwMode="auto">
              <a:xfrm>
                <a:off x="86" y="2985"/>
                <a:ext cx="173" cy="173"/>
              </a:xfrm>
              <a:prstGeom prst="rect">
                <a:avLst/>
              </a:prstGeom>
              <a:solidFill>
                <a:srgbClr val="FFFFFF"/>
              </a:solidFill>
              <a:ln w="9525">
                <a:noFill/>
                <a:miter lim="800000"/>
                <a:headEnd/>
                <a:tailEnd/>
              </a:ln>
            </p:spPr>
            <p:txBody>
              <a:bodyPr/>
              <a:lstStyle/>
              <a:p>
                <a:r>
                  <a:rPr lang="en-US" sz="1200" dirty="0">
                    <a:cs typeface="Times New Roman" pitchFamily="18" charset="0"/>
                  </a:rPr>
                  <a:t>0</a:t>
                </a:r>
                <a:endParaRPr lang="en-US" dirty="0"/>
              </a:p>
            </p:txBody>
          </p:sp>
          <p:sp>
            <p:nvSpPr>
              <p:cNvPr id="331784" name="Text Box 8"/>
              <p:cNvSpPr txBox="1">
                <a:spLocks noChangeArrowheads="1"/>
              </p:cNvSpPr>
              <p:nvPr/>
            </p:nvSpPr>
            <p:spPr bwMode="auto">
              <a:xfrm>
                <a:off x="1008" y="3043"/>
                <a:ext cx="518" cy="173"/>
              </a:xfrm>
              <a:prstGeom prst="rect">
                <a:avLst/>
              </a:prstGeom>
              <a:solidFill>
                <a:srgbClr val="FFFFFF"/>
              </a:solidFill>
              <a:ln w="9525">
                <a:noFill/>
                <a:miter lim="800000"/>
                <a:headEnd/>
                <a:tailEnd/>
              </a:ln>
            </p:spPr>
            <p:txBody>
              <a:bodyPr/>
              <a:lstStyle/>
              <a:p>
                <a:r>
                  <a:rPr lang="el-GR" sz="1200" dirty="0"/>
                  <a:t>   Χ</a:t>
                </a:r>
                <a:endParaRPr lang="en-US" dirty="0"/>
              </a:p>
            </p:txBody>
          </p:sp>
          <p:sp>
            <p:nvSpPr>
              <p:cNvPr id="331783" name="Text Box 7"/>
              <p:cNvSpPr txBox="1">
                <a:spLocks noChangeArrowheads="1"/>
              </p:cNvSpPr>
              <p:nvPr/>
            </p:nvSpPr>
            <p:spPr bwMode="auto">
              <a:xfrm>
                <a:off x="1930" y="2121"/>
                <a:ext cx="346" cy="173"/>
              </a:xfrm>
              <a:prstGeom prst="rect">
                <a:avLst/>
              </a:prstGeom>
              <a:solidFill>
                <a:srgbClr val="FFFFFF"/>
              </a:solidFill>
              <a:ln w="9525">
                <a:noFill/>
                <a:miter lim="800000"/>
                <a:headEnd/>
                <a:tailEnd/>
              </a:ln>
            </p:spPr>
            <p:txBody>
              <a:bodyPr/>
              <a:lstStyle/>
              <a:p>
                <a:r>
                  <a:rPr lang="en-US" sz="1200" dirty="0">
                    <a:cs typeface="Times New Roman" pitchFamily="18" charset="0"/>
                  </a:rPr>
                  <a:t>IOS</a:t>
                </a:r>
                <a:endParaRPr lang="en-US" dirty="0"/>
              </a:p>
            </p:txBody>
          </p:sp>
          <p:sp>
            <p:nvSpPr>
              <p:cNvPr id="331782" name="Line 6"/>
              <p:cNvSpPr>
                <a:spLocks noChangeShapeType="1"/>
              </p:cNvSpPr>
              <p:nvPr/>
            </p:nvSpPr>
            <p:spPr bwMode="auto">
              <a:xfrm>
                <a:off x="1181" y="2359"/>
                <a:ext cx="0" cy="634"/>
              </a:xfrm>
              <a:prstGeom prst="line">
                <a:avLst/>
              </a:prstGeom>
              <a:noFill/>
              <a:ln w="9525">
                <a:solidFill>
                  <a:srgbClr val="000000"/>
                </a:solidFill>
                <a:prstDash val="sysDot"/>
                <a:round/>
                <a:headEnd/>
                <a:tailEnd/>
              </a:ln>
            </p:spPr>
            <p:txBody>
              <a:bodyPr/>
              <a:lstStyle/>
              <a:p>
                <a:endParaRPr lang="el-GR" dirty="0"/>
              </a:p>
            </p:txBody>
          </p:sp>
        </p:grpSp>
        <p:sp>
          <p:nvSpPr>
            <p:cNvPr id="331813" name="Rectangle 37"/>
            <p:cNvSpPr>
              <a:spLocks noChangeArrowheads="1"/>
            </p:cNvSpPr>
            <p:nvPr/>
          </p:nvSpPr>
          <p:spPr bwMode="auto">
            <a:xfrm>
              <a:off x="3120" y="2573"/>
              <a:ext cx="116" cy="231"/>
            </a:xfrm>
            <a:prstGeom prst="rect">
              <a:avLst/>
            </a:prstGeom>
            <a:noFill/>
            <a:ln w="9525">
              <a:noFill/>
              <a:miter lim="800000"/>
              <a:headEnd/>
              <a:tailEnd/>
            </a:ln>
            <a:effectLst/>
          </p:spPr>
          <p:txBody>
            <a:bodyPr wrap="none" anchor="ctr">
              <a:spAutoFit/>
            </a:bodyPr>
            <a:lstStyle/>
            <a:p>
              <a:endParaRPr lang="el-GR" dirty="0"/>
            </a:p>
          </p:txBody>
        </p:sp>
      </p:grpSp>
      <p:sp>
        <p:nvSpPr>
          <p:cNvPr id="331816" name="Text Box 40"/>
          <p:cNvSpPr txBox="1">
            <a:spLocks noChangeArrowheads="1"/>
          </p:cNvSpPr>
          <p:nvPr/>
        </p:nvSpPr>
        <p:spPr bwMode="auto">
          <a:xfrm>
            <a:off x="323528" y="5410200"/>
            <a:ext cx="8820472" cy="1200329"/>
          </a:xfrm>
          <a:prstGeom prst="rect">
            <a:avLst/>
          </a:prstGeom>
          <a:noFill/>
          <a:ln w="9525">
            <a:noFill/>
            <a:miter lim="800000"/>
            <a:headEnd/>
            <a:tailEnd/>
          </a:ln>
          <a:effectLst/>
        </p:spPr>
        <p:txBody>
          <a:bodyPr wrap="square">
            <a:spAutoFit/>
          </a:bodyPr>
          <a:lstStyle/>
          <a:p>
            <a:r>
              <a:rPr lang="el-GR" sz="2400" dirty="0"/>
              <a:t>Σημείωση: υποθέτουμε ότι η περαιτέρω άντληση κεφαλαίων οδηγεί σε αύξηση του κόστους άντλησης, άρα σε αύξηση του οριακού κόστους.</a:t>
            </a:r>
          </a:p>
        </p:txBody>
      </p:sp>
    </p:spTree>
    <p:extLst>
      <p:ext uri="{BB962C8B-B14F-4D97-AF65-F5344CB8AC3E}">
        <p14:creationId xmlns:p14="http://schemas.microsoft.com/office/powerpoint/2010/main" val="333323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type="body" idx="1"/>
          </p:nvPr>
        </p:nvSpPr>
        <p:spPr>
          <a:xfrm>
            <a:off x="179512" y="692696"/>
            <a:ext cx="8784976" cy="5976392"/>
          </a:xfrm>
        </p:spPr>
        <p:txBody>
          <a:bodyPr>
            <a:normAutofit lnSpcReduction="10000"/>
          </a:bodyPr>
          <a:lstStyle/>
          <a:p>
            <a:pPr marL="0" indent="0" algn="just">
              <a:buFont typeface="Wingdings" pitchFamily="2" charset="2"/>
              <a:buNone/>
            </a:pPr>
            <a:r>
              <a:rPr lang="el-GR" sz="3000" dirty="0">
                <a:solidFill>
                  <a:schemeClr val="tx1"/>
                </a:solidFill>
                <a:latin typeface="Times New Roman" pitchFamily="18" charset="0"/>
              </a:rPr>
              <a:t>Έστω ότι η επιχείρηση ΑΒΓ έχει έναν στόχο </a:t>
            </a:r>
            <a:r>
              <a:rPr lang="el-GR" sz="3000" dirty="0" smtClean="0">
                <a:solidFill>
                  <a:schemeClr val="tx1"/>
                </a:solidFill>
                <a:latin typeface="Times New Roman" pitchFamily="18" charset="0"/>
              </a:rPr>
              <a:t>κεφαλαιακής </a:t>
            </a:r>
            <a:r>
              <a:rPr lang="el-GR" sz="3000" dirty="0">
                <a:solidFill>
                  <a:schemeClr val="tx1"/>
                </a:solidFill>
                <a:latin typeface="Times New Roman" pitchFamily="18" charset="0"/>
              </a:rPr>
              <a:t>διάρθρωσης ο οποίος απαιτεί 30% δανειακά κεφάλαια, 10% προνομιούχες μετοχές και 60% κοινές μετοχές.  Επιπλέον,  η επιχείρηση έχει υπολογίσει ότι το κόστος των δανειακών κεφαλαίων προ φόρων είναι 11,13%, το κόστος των προνομιούχων μετοχών είναι 12,31% και το κόστος των παρακρατημένων κερδών είναι 15,50%. Ο συντελεστής φορολόγησης της επιχείρησης είναι 40%. Εάν η επιχείρηση θέλει να αντλήσει 1.000.000 ευρώ για να τα επενδύσει σε νέα επενδυτικά προγράμματα, να υπολογίσετε το σταθμικό μέσο κόστος κεφαλαίου της επιχείρησης.</a:t>
            </a:r>
          </a:p>
        </p:txBody>
      </p:sp>
      <p:sp>
        <p:nvSpPr>
          <p:cNvPr id="72709" name="Rectangle 5"/>
          <p:cNvSpPr>
            <a:spLocks noChangeArrowheads="1"/>
          </p:cNvSpPr>
          <p:nvPr/>
        </p:nvSpPr>
        <p:spPr bwMode="auto">
          <a:xfrm>
            <a:off x="0" y="0"/>
            <a:ext cx="9144000" cy="548680"/>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4000" b="1" dirty="0" smtClean="0">
                <a:latin typeface="Times New Roman" pitchFamily="18" charset="0"/>
              </a:rPr>
              <a:t>Παράδειγμα (5</a:t>
            </a:r>
            <a:r>
              <a:rPr lang="el-GR" sz="4000" b="1" baseline="30000" dirty="0" smtClean="0">
                <a:latin typeface="Times New Roman" pitchFamily="18" charset="0"/>
              </a:rPr>
              <a:t>ο</a:t>
            </a:r>
            <a:r>
              <a:rPr lang="el-GR" sz="4000" b="1" dirty="0" smtClean="0">
                <a:latin typeface="Times New Roman" pitchFamily="18" charset="0"/>
              </a:rPr>
              <a:t>)</a:t>
            </a:r>
            <a:endParaRPr lang="el-GR" sz="4000" b="1" dirty="0">
              <a:latin typeface="Times New Roman" pitchFamily="18" charset="0"/>
            </a:endParaRPr>
          </a:p>
        </p:txBody>
      </p:sp>
    </p:spTree>
    <p:extLst>
      <p:ext uri="{BB962C8B-B14F-4D97-AF65-F5344CB8AC3E}">
        <p14:creationId xmlns:p14="http://schemas.microsoft.com/office/powerpoint/2010/main" val="42355893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type="body" idx="1"/>
          </p:nvPr>
        </p:nvSpPr>
        <p:spPr>
          <a:xfrm>
            <a:off x="179512" y="1124744"/>
            <a:ext cx="8712968" cy="5400600"/>
          </a:xfrm>
        </p:spPr>
        <p:txBody>
          <a:bodyPr/>
          <a:lstStyle/>
          <a:p>
            <a:pPr marL="0" indent="0" algn="just">
              <a:buFont typeface="Wingdings" pitchFamily="2" charset="2"/>
              <a:buNone/>
            </a:pPr>
            <a:r>
              <a:rPr lang="el-GR" dirty="0">
                <a:solidFill>
                  <a:schemeClr val="tx1"/>
                </a:solidFill>
                <a:latin typeface="Times New Roman" pitchFamily="18" charset="0"/>
              </a:rPr>
              <a:t>Για να διατηρήσει αμετάβλητο τον στόχο κεφαλαιακής της διάρθρωσης η ΑΒΓ, θα πρέπει να χρηματοδοτήσει τα νέα επενδυτικά της προγράμματα με 300.000 ευρώ δανειακά κεφάλαια, 100.000 ευρώ νέες προνομιούχες μετοχές και 600.000 ευρώ παρακρατημένα κέρδη της (εάν υποθέσουμε ότι τα παρακρατημένα κέρδη της αρκούν για να καλύψουν το ύψος αυτό).  Το σταθμικό μέσο κόστος του 1.000.000 ευρώ που θα αντλήσει η επιχείρηση ΑΒΓ υπολογίζετε ως εξής:</a:t>
            </a:r>
          </a:p>
        </p:txBody>
      </p:sp>
      <p:sp>
        <p:nvSpPr>
          <p:cNvPr id="74756" name="Rectangle 4"/>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4000" b="1" dirty="0">
                <a:latin typeface="Times New Roman" pitchFamily="18" charset="0"/>
              </a:rPr>
              <a:t>Απάντηση Παραδείγματος </a:t>
            </a:r>
          </a:p>
        </p:txBody>
      </p:sp>
    </p:spTree>
    <p:extLst>
      <p:ext uri="{BB962C8B-B14F-4D97-AF65-F5344CB8AC3E}">
        <p14:creationId xmlns:p14="http://schemas.microsoft.com/office/powerpoint/2010/main" val="32804517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p:cNvSpPr>
            <a:spLocks noGrp="1" noChangeArrowheads="1"/>
          </p:cNvSpPr>
          <p:nvPr>
            <p:ph type="body" idx="1"/>
          </p:nvPr>
        </p:nvSpPr>
        <p:spPr>
          <a:xfrm>
            <a:off x="0" y="1700212"/>
            <a:ext cx="9144000" cy="4033043"/>
          </a:xfrm>
        </p:spPr>
        <p:txBody>
          <a:bodyPr/>
          <a:lstStyle/>
          <a:p>
            <a:pPr algn="ctr">
              <a:buFont typeface="Wingdings" pitchFamily="2" charset="2"/>
              <a:buNone/>
            </a:pPr>
            <a:r>
              <a:rPr lang="en-US" b="1" dirty="0">
                <a:solidFill>
                  <a:srgbClr val="006600"/>
                </a:solidFill>
                <a:latin typeface="Times New Roman" pitchFamily="18" charset="0"/>
              </a:rPr>
              <a:t>WACC = w</a:t>
            </a:r>
            <a:r>
              <a:rPr lang="en-US" b="1" baseline="-25000" dirty="0">
                <a:solidFill>
                  <a:srgbClr val="006600"/>
                </a:solidFill>
                <a:latin typeface="Times New Roman" pitchFamily="18" charset="0"/>
              </a:rPr>
              <a:t>d</a:t>
            </a:r>
            <a:r>
              <a:rPr lang="en-US" b="1" dirty="0">
                <a:solidFill>
                  <a:srgbClr val="006600"/>
                </a:solidFill>
                <a:latin typeface="Times New Roman" pitchFamily="18" charset="0"/>
              </a:rPr>
              <a:t> k</a:t>
            </a:r>
            <a:r>
              <a:rPr lang="en-US" b="1" baseline="-25000" dirty="0">
                <a:solidFill>
                  <a:srgbClr val="006600"/>
                </a:solidFill>
                <a:latin typeface="Times New Roman" pitchFamily="18" charset="0"/>
              </a:rPr>
              <a:t>d</a:t>
            </a:r>
            <a:r>
              <a:rPr lang="en-US" b="1" dirty="0">
                <a:solidFill>
                  <a:srgbClr val="006600"/>
                </a:solidFill>
                <a:latin typeface="Times New Roman" pitchFamily="18" charset="0"/>
              </a:rPr>
              <a:t>(1-t) + w</a:t>
            </a:r>
            <a:r>
              <a:rPr lang="en-US" b="1" baseline="-25000" dirty="0">
                <a:solidFill>
                  <a:srgbClr val="006600"/>
                </a:solidFill>
                <a:latin typeface="Times New Roman" pitchFamily="18" charset="0"/>
              </a:rPr>
              <a:t>ps</a:t>
            </a:r>
            <a:r>
              <a:rPr lang="en-US" b="1" dirty="0">
                <a:solidFill>
                  <a:srgbClr val="006600"/>
                </a:solidFill>
                <a:latin typeface="Times New Roman" pitchFamily="18" charset="0"/>
              </a:rPr>
              <a:t> k</a:t>
            </a:r>
            <a:r>
              <a:rPr lang="en-US" b="1" baseline="-25000" dirty="0">
                <a:solidFill>
                  <a:srgbClr val="006600"/>
                </a:solidFill>
                <a:latin typeface="Times New Roman" pitchFamily="18" charset="0"/>
              </a:rPr>
              <a:t>ps</a:t>
            </a:r>
            <a:r>
              <a:rPr lang="en-US" b="1" dirty="0">
                <a:solidFill>
                  <a:srgbClr val="006600"/>
                </a:solidFill>
                <a:latin typeface="Times New Roman" pitchFamily="18" charset="0"/>
              </a:rPr>
              <a:t> + w</a:t>
            </a:r>
            <a:r>
              <a:rPr lang="en-US" b="1" baseline="-25000" dirty="0">
                <a:solidFill>
                  <a:srgbClr val="006600"/>
                </a:solidFill>
                <a:latin typeface="Times New Roman" pitchFamily="18" charset="0"/>
              </a:rPr>
              <a:t>ce</a:t>
            </a:r>
            <a:r>
              <a:rPr lang="en-US" b="1" dirty="0">
                <a:solidFill>
                  <a:srgbClr val="006600"/>
                </a:solidFill>
                <a:latin typeface="Times New Roman" pitchFamily="18" charset="0"/>
              </a:rPr>
              <a:t> k</a:t>
            </a:r>
            <a:r>
              <a:rPr lang="en-US" b="1" baseline="-25000" dirty="0">
                <a:solidFill>
                  <a:srgbClr val="006600"/>
                </a:solidFill>
                <a:latin typeface="Times New Roman" pitchFamily="18" charset="0"/>
              </a:rPr>
              <a:t>s</a:t>
            </a:r>
            <a:r>
              <a:rPr lang="en-US" b="1" dirty="0">
                <a:solidFill>
                  <a:srgbClr val="006600"/>
                </a:solidFill>
                <a:latin typeface="Times New Roman" pitchFamily="18" charset="0"/>
              </a:rPr>
              <a:t>  </a:t>
            </a:r>
            <a:r>
              <a:rPr lang="el-GR" b="1" dirty="0" smtClean="0">
                <a:solidFill>
                  <a:srgbClr val="006600"/>
                </a:solidFill>
                <a:latin typeface="Times New Roman" pitchFamily="18" charset="0"/>
                <a:sym typeface="Symbol" pitchFamily="18" charset="2"/>
              </a:rPr>
              <a:t></a:t>
            </a:r>
          </a:p>
          <a:p>
            <a:pPr algn="ctr">
              <a:buFont typeface="Wingdings" pitchFamily="2" charset="2"/>
              <a:buNone/>
            </a:pPr>
            <a:endParaRPr lang="en-US" b="1" dirty="0">
              <a:solidFill>
                <a:srgbClr val="006600"/>
              </a:solidFill>
              <a:latin typeface="Times New Roman" pitchFamily="18" charset="0"/>
            </a:endParaRPr>
          </a:p>
          <a:p>
            <a:pPr algn="just">
              <a:buFont typeface="Wingdings" pitchFamily="2" charset="2"/>
              <a:buNone/>
            </a:pPr>
            <a:r>
              <a:rPr lang="en-US" b="1" dirty="0">
                <a:solidFill>
                  <a:srgbClr val="0000CC"/>
                </a:solidFill>
                <a:latin typeface="Times New Roman" pitchFamily="18" charset="0"/>
              </a:rPr>
              <a:t>WACC = (0,30)</a:t>
            </a:r>
            <a:r>
              <a:rPr lang="el-GR" b="1" dirty="0">
                <a:solidFill>
                  <a:srgbClr val="0000CC"/>
                </a:solidFill>
                <a:latin typeface="Times New Roman" pitchFamily="18" charset="0"/>
                <a:sym typeface="Symbol" pitchFamily="18" charset="2"/>
              </a:rPr>
              <a:t></a:t>
            </a:r>
            <a:r>
              <a:rPr lang="en-US" b="1" dirty="0">
                <a:solidFill>
                  <a:srgbClr val="0000CC"/>
                </a:solidFill>
                <a:latin typeface="Times New Roman" pitchFamily="18" charset="0"/>
              </a:rPr>
              <a:t>(0,1113)</a:t>
            </a:r>
            <a:r>
              <a:rPr lang="el-GR" b="1" dirty="0">
                <a:solidFill>
                  <a:srgbClr val="0000CC"/>
                </a:solidFill>
                <a:latin typeface="Times New Roman" pitchFamily="18" charset="0"/>
                <a:sym typeface="Symbol" pitchFamily="18" charset="2"/>
              </a:rPr>
              <a:t></a:t>
            </a:r>
            <a:r>
              <a:rPr lang="en-US" b="1" dirty="0">
                <a:solidFill>
                  <a:srgbClr val="0000CC"/>
                </a:solidFill>
                <a:latin typeface="Times New Roman" pitchFamily="18" charset="0"/>
              </a:rPr>
              <a:t>(1-0,40) + </a:t>
            </a:r>
            <a:r>
              <a:rPr lang="el-GR" b="1" dirty="0" smtClean="0">
                <a:solidFill>
                  <a:srgbClr val="0000CC"/>
                </a:solidFill>
                <a:latin typeface="Times New Roman" pitchFamily="18" charset="0"/>
              </a:rPr>
              <a:t>(</a:t>
            </a:r>
            <a:r>
              <a:rPr lang="en-US" b="1" dirty="0" smtClean="0">
                <a:solidFill>
                  <a:srgbClr val="0000CC"/>
                </a:solidFill>
                <a:latin typeface="Times New Roman" pitchFamily="18" charset="0"/>
              </a:rPr>
              <a:t>0,10</a:t>
            </a:r>
            <a:r>
              <a:rPr lang="en-US" b="1" dirty="0">
                <a:solidFill>
                  <a:srgbClr val="0000CC"/>
                </a:solidFill>
                <a:latin typeface="Times New Roman" pitchFamily="18" charset="0"/>
              </a:rPr>
              <a:t>)</a:t>
            </a:r>
            <a:r>
              <a:rPr lang="el-GR" b="1" dirty="0">
                <a:solidFill>
                  <a:srgbClr val="0000CC"/>
                </a:solidFill>
                <a:latin typeface="Times New Roman" pitchFamily="18" charset="0"/>
                <a:sym typeface="Symbol" pitchFamily="18" charset="2"/>
              </a:rPr>
              <a:t></a:t>
            </a:r>
            <a:r>
              <a:rPr lang="en-US" b="1" dirty="0">
                <a:solidFill>
                  <a:srgbClr val="0000CC"/>
                </a:solidFill>
                <a:latin typeface="Times New Roman" pitchFamily="18" charset="0"/>
              </a:rPr>
              <a:t>(0,1231</a:t>
            </a:r>
            <a:r>
              <a:rPr lang="en-US" b="1" dirty="0" smtClean="0">
                <a:solidFill>
                  <a:srgbClr val="0000CC"/>
                </a:solidFill>
                <a:latin typeface="Times New Roman" pitchFamily="18" charset="0"/>
              </a:rPr>
              <a:t>) +</a:t>
            </a:r>
            <a:r>
              <a:rPr lang="el-GR" b="1" dirty="0" smtClean="0">
                <a:solidFill>
                  <a:srgbClr val="0000CC"/>
                </a:solidFill>
                <a:latin typeface="Times New Roman" pitchFamily="18" charset="0"/>
              </a:rPr>
              <a:t> </a:t>
            </a:r>
            <a:r>
              <a:rPr lang="el-GR" b="1" dirty="0">
                <a:solidFill>
                  <a:srgbClr val="0000CC"/>
                </a:solidFill>
                <a:latin typeface="Times New Roman" pitchFamily="18" charset="0"/>
              </a:rPr>
              <a:t>(0,60)</a:t>
            </a:r>
            <a:r>
              <a:rPr lang="el-GR" b="1" dirty="0">
                <a:solidFill>
                  <a:srgbClr val="0000CC"/>
                </a:solidFill>
                <a:latin typeface="Times New Roman" pitchFamily="18" charset="0"/>
                <a:sym typeface="Symbol" pitchFamily="18" charset="2"/>
              </a:rPr>
              <a:t></a:t>
            </a:r>
            <a:r>
              <a:rPr lang="el-GR" b="1" dirty="0">
                <a:solidFill>
                  <a:srgbClr val="0000CC"/>
                </a:solidFill>
                <a:latin typeface="Times New Roman" pitchFamily="18" charset="0"/>
              </a:rPr>
              <a:t>(0,1550)   </a:t>
            </a:r>
            <a:r>
              <a:rPr lang="el-GR" b="1" dirty="0" smtClean="0">
                <a:solidFill>
                  <a:srgbClr val="0000CC"/>
                </a:solidFill>
                <a:latin typeface="Times New Roman" pitchFamily="18" charset="0"/>
                <a:sym typeface="Symbol" pitchFamily="18" charset="2"/>
              </a:rPr>
              <a:t></a:t>
            </a:r>
          </a:p>
          <a:p>
            <a:pPr algn="just">
              <a:buFont typeface="Wingdings" pitchFamily="2" charset="2"/>
              <a:buNone/>
            </a:pPr>
            <a:r>
              <a:rPr lang="el-GR" b="1" dirty="0" smtClean="0">
                <a:solidFill>
                  <a:srgbClr val="0000CC"/>
                </a:solidFill>
                <a:latin typeface="Times New Roman" pitchFamily="18" charset="0"/>
              </a:rPr>
              <a:t>   </a:t>
            </a:r>
            <a:endParaRPr lang="el-GR" b="1" dirty="0">
              <a:solidFill>
                <a:srgbClr val="0000CC"/>
              </a:solidFill>
              <a:latin typeface="Times New Roman" pitchFamily="18" charset="0"/>
            </a:endParaRPr>
          </a:p>
          <a:p>
            <a:pPr algn="ctr">
              <a:buFont typeface="Wingdings" pitchFamily="2" charset="2"/>
              <a:buNone/>
            </a:pPr>
            <a:r>
              <a:rPr lang="en-US" b="1" dirty="0">
                <a:solidFill>
                  <a:srgbClr val="C00000"/>
                </a:solidFill>
                <a:latin typeface="Times New Roman" pitchFamily="18" charset="0"/>
              </a:rPr>
              <a:t>WACC</a:t>
            </a:r>
            <a:r>
              <a:rPr lang="el-GR" b="1" dirty="0">
                <a:solidFill>
                  <a:srgbClr val="C00000"/>
                </a:solidFill>
                <a:latin typeface="Times New Roman" pitchFamily="18" charset="0"/>
              </a:rPr>
              <a:t> = 0,1253  ή  </a:t>
            </a:r>
            <a:r>
              <a:rPr lang="en-US" b="1" dirty="0">
                <a:solidFill>
                  <a:srgbClr val="C00000"/>
                </a:solidFill>
                <a:latin typeface="Times New Roman" pitchFamily="18" charset="0"/>
              </a:rPr>
              <a:t>WACC</a:t>
            </a:r>
            <a:r>
              <a:rPr lang="el-GR" b="1" dirty="0">
                <a:solidFill>
                  <a:srgbClr val="C00000"/>
                </a:solidFill>
                <a:latin typeface="Times New Roman" pitchFamily="18" charset="0"/>
              </a:rPr>
              <a:t> = 12,53%</a:t>
            </a:r>
          </a:p>
        </p:txBody>
      </p:sp>
      <p:sp>
        <p:nvSpPr>
          <p:cNvPr id="76804" name="Rectangle 4"/>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4000" b="1" dirty="0">
                <a:latin typeface="Times New Roman" pitchFamily="18" charset="0"/>
              </a:rPr>
              <a:t>Απάντηση Παραδείγματος (συνέχεια)</a:t>
            </a:r>
          </a:p>
        </p:txBody>
      </p:sp>
    </p:spTree>
    <p:extLst>
      <p:ext uri="{BB962C8B-B14F-4D97-AF65-F5344CB8AC3E}">
        <p14:creationId xmlns:p14="http://schemas.microsoft.com/office/powerpoint/2010/main" val="15247163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0" y="158750"/>
            <a:ext cx="9144000" cy="677962"/>
          </a:xfrm>
          <a:noFill/>
          <a:ln>
            <a:miter lim="800000"/>
            <a:headEnd/>
            <a:tailEnd/>
          </a:ln>
        </p:spPr>
        <p:txBody>
          <a:bodyPr vert="horz" wrap="square" lIns="91440" tIns="45720" rIns="91440" bIns="45720" numCol="1" anchor="t" anchorCtr="0" compatLnSpc="1">
            <a:prstTxWarp prst="textNoShape">
              <a:avLst/>
            </a:prstTxWarp>
            <a:noAutofit/>
          </a:bodyPr>
          <a:lstStyle/>
          <a:p>
            <a:pPr algn="ctr"/>
            <a:r>
              <a:rPr lang="el-GR" b="1" dirty="0" smtClean="0">
                <a:solidFill>
                  <a:schemeClr val="tx1"/>
                </a:solidFill>
                <a:latin typeface="Times New Roman" pitchFamily="18" charset="0"/>
              </a:rPr>
              <a:t>Χρεόγραφα</a:t>
            </a:r>
            <a:endParaRPr lang="el-GR" b="1" dirty="0">
              <a:solidFill>
                <a:schemeClr val="tx1"/>
              </a:solidFill>
              <a:latin typeface="Times New Roman" pitchFamily="18" charset="0"/>
            </a:endParaRPr>
          </a:p>
        </p:txBody>
      </p:sp>
      <p:sp>
        <p:nvSpPr>
          <p:cNvPr id="3075" name="Rectangle 3"/>
          <p:cNvSpPr>
            <a:spLocks noGrp="1" noChangeArrowheads="1"/>
          </p:cNvSpPr>
          <p:nvPr>
            <p:ph type="body" idx="1"/>
          </p:nvPr>
        </p:nvSpPr>
        <p:spPr>
          <a:xfrm>
            <a:off x="457200" y="1076325"/>
            <a:ext cx="8229600" cy="5019675"/>
          </a:xfrm>
        </p:spPr>
        <p:txBody>
          <a:bodyPr/>
          <a:lstStyle/>
          <a:p>
            <a:pPr marL="0" indent="0" algn="just">
              <a:buFont typeface="Wingdings" pitchFamily="2" charset="2"/>
              <a:buNone/>
            </a:pPr>
            <a:r>
              <a:rPr lang="el-GR" sz="2800" dirty="0">
                <a:solidFill>
                  <a:schemeClr val="tx1"/>
                </a:solidFill>
                <a:latin typeface="Times New Roman" pitchFamily="18" charset="0"/>
              </a:rPr>
              <a:t>Οι επιχειρήσεις εκτός από τα διαθέσιμα (που περιλαμβάνουν το ταμείο και τις καταθέσεις όψεως και προθεσμίας), επενδύουν συνήθως και σε χρεόγραφα ή διαπραγματεύσιμα αξιόγραφα (</a:t>
            </a:r>
            <a:r>
              <a:rPr lang="en-US" sz="2800" dirty="0">
                <a:solidFill>
                  <a:schemeClr val="tx1"/>
                </a:solidFill>
                <a:latin typeface="Times New Roman" pitchFamily="18" charset="0"/>
              </a:rPr>
              <a:t>marketable securities</a:t>
            </a:r>
            <a:r>
              <a:rPr lang="el-GR" sz="2800" dirty="0">
                <a:solidFill>
                  <a:schemeClr val="tx1"/>
                </a:solidFill>
                <a:latin typeface="Times New Roman" pitchFamily="18" charset="0"/>
              </a:rPr>
              <a:t>). Τα χρεόγραφα περιλαμβάνουν μετοχές, ομολογίες καθώς και λοιπά χρεόγραφα.</a:t>
            </a:r>
            <a:endParaRPr lang="en-US" sz="2800" dirty="0">
              <a:solidFill>
                <a:schemeClr val="tx1"/>
              </a:solidFill>
              <a:latin typeface="Times New Roman" pitchFamily="18" charset="0"/>
            </a:endParaRPr>
          </a:p>
          <a:p>
            <a:pPr marL="0" indent="0" algn="just">
              <a:buFont typeface="Wingdings" pitchFamily="2" charset="2"/>
              <a:buNone/>
            </a:pPr>
            <a:r>
              <a:rPr lang="el-GR" sz="2800" dirty="0">
                <a:solidFill>
                  <a:schemeClr val="tx1"/>
                </a:solidFill>
                <a:latin typeface="Times New Roman" pitchFamily="18" charset="0"/>
              </a:rPr>
              <a:t>Τα χρεόγραφα παρέχουν συνήθως πολύ μικρότερη απόδοση από εκείνη που παρέχουν τα λειτουργικά στοιχεία του ενεργητικού, αλλά μπορούν να μετατραπούν σε μετρητά σε πολύ σύντομο χρονικό διάστημα (συνήθως μέσα σε μερικά λεπτά). </a:t>
            </a:r>
          </a:p>
        </p:txBody>
      </p:sp>
    </p:spTree>
    <p:extLst>
      <p:ext uri="{BB962C8B-B14F-4D97-AF65-F5344CB8AC3E}">
        <p14:creationId xmlns:p14="http://schemas.microsoft.com/office/powerpoint/2010/main" val="28487394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0" y="0"/>
            <a:ext cx="9144000" cy="836613"/>
          </a:xfrm>
          <a:noFill/>
          <a:ln>
            <a:miter lim="800000"/>
            <a:headEnd/>
            <a:tailEnd/>
          </a:ln>
        </p:spPr>
        <p:txBody>
          <a:bodyPr vert="horz" wrap="square" lIns="91440" tIns="45720" rIns="91440" bIns="45720" numCol="1" anchor="t" anchorCtr="0" compatLnSpc="1">
            <a:prstTxWarp prst="textNoShape">
              <a:avLst/>
            </a:prstTxWarp>
            <a:normAutofit/>
          </a:bodyPr>
          <a:lstStyle/>
          <a:p>
            <a:pPr algn="ctr"/>
            <a:r>
              <a:rPr lang="el-GR" sz="2800" b="1" dirty="0" smtClean="0">
                <a:solidFill>
                  <a:schemeClr val="tx1"/>
                </a:solidFill>
                <a:latin typeface="Times New Roman" pitchFamily="18" charset="0"/>
              </a:rPr>
              <a:t>Παράγοντες </a:t>
            </a:r>
            <a:r>
              <a:rPr lang="el-GR" sz="2800" b="1" dirty="0">
                <a:solidFill>
                  <a:schemeClr val="tx1"/>
                </a:solidFill>
                <a:latin typeface="Times New Roman" pitchFamily="18" charset="0"/>
              </a:rPr>
              <a:t>που </a:t>
            </a:r>
            <a:r>
              <a:rPr lang="el-GR" sz="2800" b="1" dirty="0" smtClean="0">
                <a:solidFill>
                  <a:schemeClr val="tx1"/>
                </a:solidFill>
                <a:latin typeface="Times New Roman" pitchFamily="18" charset="0"/>
              </a:rPr>
              <a:t>Επηρεάζουν </a:t>
            </a:r>
            <a:r>
              <a:rPr lang="el-GR" sz="2800" b="1" dirty="0">
                <a:solidFill>
                  <a:schemeClr val="tx1"/>
                </a:solidFill>
                <a:latin typeface="Times New Roman" pitchFamily="18" charset="0"/>
              </a:rPr>
              <a:t>την </a:t>
            </a:r>
            <a:r>
              <a:rPr lang="el-GR" sz="2800" b="1" dirty="0" smtClean="0">
                <a:solidFill>
                  <a:schemeClr val="tx1"/>
                </a:solidFill>
                <a:latin typeface="Times New Roman" pitchFamily="18" charset="0"/>
              </a:rPr>
              <a:t>Επιλογή Χρεογράφων</a:t>
            </a:r>
            <a:r>
              <a:rPr lang="el-GR" sz="3200" b="1" dirty="0" smtClean="0">
                <a:solidFill>
                  <a:schemeClr val="tx1"/>
                </a:solidFill>
              </a:rPr>
              <a:t> </a:t>
            </a:r>
            <a:endParaRPr lang="el-GR" sz="3200" b="1" dirty="0">
              <a:solidFill>
                <a:schemeClr val="tx1"/>
              </a:solidFill>
            </a:endParaRPr>
          </a:p>
        </p:txBody>
      </p:sp>
      <p:sp>
        <p:nvSpPr>
          <p:cNvPr id="8195" name="Rectangle 3"/>
          <p:cNvSpPr>
            <a:spLocks noGrp="1" noChangeArrowheads="1"/>
          </p:cNvSpPr>
          <p:nvPr>
            <p:ph type="body" idx="1"/>
          </p:nvPr>
        </p:nvSpPr>
        <p:spPr>
          <a:xfrm>
            <a:off x="251521" y="1196974"/>
            <a:ext cx="8712968" cy="5400377"/>
          </a:xfrm>
        </p:spPr>
        <p:txBody>
          <a:bodyPr/>
          <a:lstStyle/>
          <a:p>
            <a:pPr marL="0" indent="0" algn="just">
              <a:buFont typeface="Wingdings" pitchFamily="2" charset="2"/>
              <a:buNone/>
            </a:pPr>
            <a:r>
              <a:rPr lang="el-GR" sz="2800" dirty="0">
                <a:solidFill>
                  <a:schemeClr val="tx1"/>
                </a:solidFill>
                <a:latin typeface="Times New Roman" pitchFamily="18" charset="0"/>
              </a:rPr>
              <a:t>Η ονομαστική απόδοση ενός χρεογράφου, </a:t>
            </a:r>
            <a:r>
              <a:rPr lang="en-US" sz="2800" b="1" dirty="0">
                <a:solidFill>
                  <a:schemeClr val="tx1"/>
                </a:solidFill>
                <a:latin typeface="Times New Roman" pitchFamily="18" charset="0"/>
              </a:rPr>
              <a:t>r</a:t>
            </a:r>
            <a:r>
              <a:rPr lang="el-GR" sz="2800" dirty="0">
                <a:solidFill>
                  <a:schemeClr val="tx1"/>
                </a:solidFill>
                <a:latin typeface="Times New Roman" pitchFamily="18" charset="0"/>
              </a:rPr>
              <a:t>, δίνεται από την σχέση: </a:t>
            </a:r>
          </a:p>
          <a:p>
            <a:pPr marL="0" indent="0">
              <a:buFont typeface="Wingdings" pitchFamily="2" charset="2"/>
              <a:buNone/>
            </a:pPr>
            <a:endParaRPr lang="el-GR" sz="2800" dirty="0">
              <a:latin typeface="Times New Roman" pitchFamily="18" charset="0"/>
            </a:endParaRPr>
          </a:p>
          <a:p>
            <a:pPr marL="0" indent="0">
              <a:buFont typeface="Wingdings" pitchFamily="2" charset="2"/>
              <a:buNone/>
            </a:pPr>
            <a:r>
              <a:rPr lang="el-GR" sz="2800" dirty="0" smtClean="0">
                <a:solidFill>
                  <a:schemeClr val="tx1"/>
                </a:solidFill>
                <a:latin typeface="Times New Roman" pitchFamily="18" charset="0"/>
              </a:rPr>
              <a:t>όπου</a:t>
            </a:r>
            <a:r>
              <a:rPr lang="el-GR" sz="2800" dirty="0">
                <a:solidFill>
                  <a:schemeClr val="tx1"/>
                </a:solidFill>
                <a:latin typeface="Times New Roman" pitchFamily="18" charset="0"/>
              </a:rPr>
              <a:t>,</a:t>
            </a:r>
            <a:r>
              <a:rPr lang="el-GR" sz="2800" dirty="0">
                <a:latin typeface="Times New Roman" pitchFamily="18" charset="0"/>
              </a:rPr>
              <a:t> </a:t>
            </a:r>
            <a:r>
              <a:rPr lang="en-US" sz="2800" b="1" dirty="0">
                <a:solidFill>
                  <a:srgbClr val="C00000"/>
                </a:solidFill>
                <a:latin typeface="Times New Roman" pitchFamily="18" charset="0"/>
              </a:rPr>
              <a:t>r</a:t>
            </a:r>
            <a:r>
              <a:rPr lang="en-US" sz="2800" b="1" baseline="-25000" dirty="0">
                <a:solidFill>
                  <a:srgbClr val="C00000"/>
                </a:solidFill>
                <a:latin typeface="Times New Roman" pitchFamily="18" charset="0"/>
              </a:rPr>
              <a:t>RF</a:t>
            </a:r>
            <a:r>
              <a:rPr lang="en-US" sz="2800" dirty="0">
                <a:latin typeface="Times New Roman" pitchFamily="18" charset="0"/>
              </a:rPr>
              <a:t> </a:t>
            </a:r>
            <a:r>
              <a:rPr lang="el-GR" sz="2800" dirty="0">
                <a:solidFill>
                  <a:schemeClr val="tx1"/>
                </a:solidFill>
                <a:latin typeface="Times New Roman" pitchFamily="18" charset="0"/>
              </a:rPr>
              <a:t>είναι η πραγματική απόδοση χωρίς κίνδυνο (</a:t>
            </a:r>
            <a:r>
              <a:rPr lang="en-US" sz="2800" dirty="0">
                <a:solidFill>
                  <a:schemeClr val="tx1"/>
                </a:solidFill>
                <a:latin typeface="Times New Roman" pitchFamily="18" charset="0"/>
              </a:rPr>
              <a:t>real risk</a:t>
            </a:r>
            <a:r>
              <a:rPr lang="el-GR" sz="2800" dirty="0">
                <a:solidFill>
                  <a:schemeClr val="tx1"/>
                </a:solidFill>
                <a:latin typeface="Times New Roman" pitchFamily="18" charset="0"/>
              </a:rPr>
              <a:t>-</a:t>
            </a:r>
            <a:r>
              <a:rPr lang="en-US" sz="2800" dirty="0">
                <a:solidFill>
                  <a:schemeClr val="tx1"/>
                </a:solidFill>
                <a:latin typeface="Times New Roman" pitchFamily="18" charset="0"/>
              </a:rPr>
              <a:t>free rate of interest</a:t>
            </a:r>
            <a:r>
              <a:rPr lang="el-GR" sz="2800" dirty="0">
                <a:solidFill>
                  <a:schemeClr val="tx1"/>
                </a:solidFill>
                <a:latin typeface="Times New Roman" pitchFamily="18" charset="0"/>
              </a:rPr>
              <a:t>), </a:t>
            </a:r>
            <a:endParaRPr lang="el-GR" sz="2800" dirty="0" smtClean="0">
              <a:solidFill>
                <a:schemeClr val="tx1"/>
              </a:solidFill>
              <a:latin typeface="Times New Roman" pitchFamily="18" charset="0"/>
            </a:endParaRPr>
          </a:p>
          <a:p>
            <a:pPr marL="0" indent="0" algn="just">
              <a:buFont typeface="Wingdings" pitchFamily="2" charset="2"/>
              <a:buNone/>
            </a:pPr>
            <a:r>
              <a:rPr lang="en-US" sz="2800" b="1" dirty="0" smtClean="0">
                <a:solidFill>
                  <a:srgbClr val="0000CC"/>
                </a:solidFill>
                <a:latin typeface="Times New Roman" pitchFamily="18" charset="0"/>
              </a:rPr>
              <a:t>IP</a:t>
            </a:r>
            <a:r>
              <a:rPr lang="el-GR" sz="2800" dirty="0" smtClean="0">
                <a:latin typeface="Times New Roman" pitchFamily="18" charset="0"/>
              </a:rPr>
              <a:t> </a:t>
            </a:r>
            <a:r>
              <a:rPr lang="el-GR" sz="2800" dirty="0">
                <a:solidFill>
                  <a:schemeClr val="tx1"/>
                </a:solidFill>
                <a:latin typeface="Times New Roman" pitchFamily="18" charset="0"/>
              </a:rPr>
              <a:t>είναι η ανταμοιβή για τον πληθωρισμό, </a:t>
            </a:r>
            <a:endParaRPr lang="el-GR" sz="2800" dirty="0" smtClean="0">
              <a:solidFill>
                <a:schemeClr val="tx1"/>
              </a:solidFill>
              <a:latin typeface="Times New Roman" pitchFamily="18" charset="0"/>
            </a:endParaRPr>
          </a:p>
          <a:p>
            <a:pPr marL="0" indent="0" algn="just">
              <a:buFont typeface="Wingdings" pitchFamily="2" charset="2"/>
              <a:buNone/>
            </a:pPr>
            <a:r>
              <a:rPr lang="en-US" sz="2800" b="1" dirty="0" smtClean="0">
                <a:solidFill>
                  <a:srgbClr val="006600"/>
                </a:solidFill>
                <a:latin typeface="Times New Roman" pitchFamily="18" charset="0"/>
              </a:rPr>
              <a:t>DRP</a:t>
            </a:r>
            <a:r>
              <a:rPr lang="el-GR" sz="2800" dirty="0" smtClean="0">
                <a:latin typeface="Times New Roman" pitchFamily="18" charset="0"/>
              </a:rPr>
              <a:t> </a:t>
            </a:r>
            <a:r>
              <a:rPr lang="el-GR" sz="2800" dirty="0">
                <a:solidFill>
                  <a:schemeClr val="tx1"/>
                </a:solidFill>
                <a:latin typeface="Times New Roman" pitchFamily="18" charset="0"/>
              </a:rPr>
              <a:t>είναι η ανταμοιβή για τον κίνδυνο αθέτησης, </a:t>
            </a:r>
            <a:endParaRPr lang="el-GR" sz="2800" dirty="0" smtClean="0">
              <a:solidFill>
                <a:schemeClr val="tx1"/>
              </a:solidFill>
              <a:latin typeface="Times New Roman" pitchFamily="18" charset="0"/>
            </a:endParaRPr>
          </a:p>
          <a:p>
            <a:pPr marL="0" indent="0" algn="just">
              <a:buFont typeface="Wingdings" pitchFamily="2" charset="2"/>
              <a:buNone/>
            </a:pPr>
            <a:r>
              <a:rPr lang="en-US" sz="2800" b="1" dirty="0" smtClean="0">
                <a:solidFill>
                  <a:srgbClr val="7030A0"/>
                </a:solidFill>
                <a:latin typeface="Times New Roman" pitchFamily="18" charset="0"/>
              </a:rPr>
              <a:t>LP</a:t>
            </a:r>
            <a:r>
              <a:rPr lang="el-GR" sz="2800" dirty="0" smtClean="0">
                <a:latin typeface="Times New Roman" pitchFamily="18" charset="0"/>
              </a:rPr>
              <a:t> </a:t>
            </a:r>
            <a:r>
              <a:rPr lang="el-GR" sz="2800" dirty="0">
                <a:solidFill>
                  <a:schemeClr val="tx1"/>
                </a:solidFill>
                <a:latin typeface="Times New Roman" pitchFamily="18" charset="0"/>
              </a:rPr>
              <a:t>είναι η ανταμοιβή για την ρευστότητα ή εμπορευσιμότητα και </a:t>
            </a:r>
            <a:endParaRPr lang="el-GR" sz="2800" dirty="0" smtClean="0">
              <a:solidFill>
                <a:schemeClr val="tx1"/>
              </a:solidFill>
              <a:latin typeface="Times New Roman" pitchFamily="18" charset="0"/>
            </a:endParaRPr>
          </a:p>
          <a:p>
            <a:pPr marL="0" indent="0" algn="just">
              <a:buFont typeface="Wingdings" pitchFamily="2" charset="2"/>
              <a:buNone/>
            </a:pPr>
            <a:r>
              <a:rPr lang="en-US" sz="2800" b="1" dirty="0" smtClean="0">
                <a:solidFill>
                  <a:srgbClr val="0070C0"/>
                </a:solidFill>
                <a:latin typeface="Times New Roman" pitchFamily="18" charset="0"/>
              </a:rPr>
              <a:t>IRRP</a:t>
            </a:r>
            <a:r>
              <a:rPr lang="el-GR" sz="2800" dirty="0" smtClean="0">
                <a:latin typeface="Times New Roman" pitchFamily="18" charset="0"/>
              </a:rPr>
              <a:t> </a:t>
            </a:r>
            <a:r>
              <a:rPr lang="el-GR" sz="2800" dirty="0">
                <a:solidFill>
                  <a:schemeClr val="tx1"/>
                </a:solidFill>
                <a:latin typeface="Times New Roman" pitchFamily="18" charset="0"/>
              </a:rPr>
              <a:t>είναι η ανταμοιβή για τον κίνδυνο επιτοκίων</a:t>
            </a:r>
          </a:p>
        </p:txBody>
      </p:sp>
      <p:sp>
        <p:nvSpPr>
          <p:cNvPr id="8197" name="Rectangle 5"/>
          <p:cNvSpPr>
            <a:spLocks noChangeArrowheads="1"/>
          </p:cNvSpPr>
          <p:nvPr/>
        </p:nvSpPr>
        <p:spPr bwMode="auto">
          <a:xfrm>
            <a:off x="0" y="3319463"/>
            <a:ext cx="9144000" cy="0"/>
          </a:xfrm>
          <a:prstGeom prst="rect">
            <a:avLst/>
          </a:prstGeom>
          <a:noFill/>
          <a:ln w="9525">
            <a:noFill/>
            <a:miter lim="800000"/>
            <a:headEnd/>
            <a:tailEnd/>
          </a:ln>
          <a:effectLst/>
        </p:spPr>
        <p:txBody>
          <a:bodyPr wrap="none" anchor="ctr">
            <a:spAutoFit/>
          </a:bodyPr>
          <a:lstStyle/>
          <a:p>
            <a:endParaRPr lang="el-GR" dirty="0"/>
          </a:p>
        </p:txBody>
      </p:sp>
      <p:graphicFrame>
        <p:nvGraphicFramePr>
          <p:cNvPr id="8196" name="Object 4"/>
          <p:cNvGraphicFramePr>
            <a:graphicFrameLocks noChangeAspect="1"/>
          </p:cNvGraphicFramePr>
          <p:nvPr/>
        </p:nvGraphicFramePr>
        <p:xfrm>
          <a:off x="2123728" y="1988840"/>
          <a:ext cx="5334000" cy="581025"/>
        </p:xfrm>
        <a:graphic>
          <a:graphicData uri="http://schemas.openxmlformats.org/presentationml/2006/ole">
            <mc:AlternateContent xmlns:mc="http://schemas.openxmlformats.org/markup-compatibility/2006">
              <mc:Choice xmlns:v="urn:schemas-microsoft-com:vml" Requires="v">
                <p:oleObj spid="_x0000_s14341" name="Equation" r:id="rId4" imgW="2005729" imgH="215806" progId="">
                  <p:embed/>
                </p:oleObj>
              </mc:Choice>
              <mc:Fallback>
                <p:oleObj name="Equation" r:id="rId4" imgW="2005729" imgH="215806"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23728" y="1988840"/>
                        <a:ext cx="5334000" cy="581025"/>
                      </a:xfrm>
                      <a:prstGeom prst="rect">
                        <a:avLst/>
                      </a:prstGeom>
                      <a:solidFill>
                        <a:schemeClr val="tx1"/>
                      </a:solidFill>
                    </p:spPr>
                  </p:pic>
                </p:oleObj>
              </mc:Fallback>
            </mc:AlternateContent>
          </a:graphicData>
        </a:graphic>
      </p:graphicFrame>
    </p:spTree>
    <p:extLst>
      <p:ext uri="{BB962C8B-B14F-4D97-AF65-F5344CB8AC3E}">
        <p14:creationId xmlns:p14="http://schemas.microsoft.com/office/powerpoint/2010/main" val="26179969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0" y="188913"/>
            <a:ext cx="9144000" cy="647700"/>
          </a:xfrm>
          <a:noFill/>
          <a:ln>
            <a:miter lim="800000"/>
            <a:headEnd/>
            <a:tailEnd/>
          </a:ln>
        </p:spPr>
        <p:txBody>
          <a:bodyPr vert="horz" wrap="square" lIns="91440" tIns="45720" rIns="91440" bIns="45720" numCol="1" anchor="t" anchorCtr="0" compatLnSpc="1">
            <a:prstTxWarp prst="textNoShape">
              <a:avLst/>
            </a:prstTxWarp>
            <a:normAutofit/>
          </a:bodyPr>
          <a:lstStyle/>
          <a:p>
            <a:pPr algn="ctr"/>
            <a:r>
              <a:rPr lang="el-GR" sz="3600" b="1" dirty="0" smtClean="0">
                <a:solidFill>
                  <a:srgbClr val="0000CC"/>
                </a:solidFill>
                <a:latin typeface="Times New Roman" pitchFamily="18" charset="0"/>
              </a:rPr>
              <a:t>Ονομαστική Απόδοση Δίχως Κίνδυνο</a:t>
            </a:r>
            <a:endParaRPr lang="el-GR" sz="3600" b="1" dirty="0">
              <a:solidFill>
                <a:srgbClr val="0000CC"/>
              </a:solidFill>
              <a:latin typeface="Times New Roman" pitchFamily="18" charset="0"/>
            </a:endParaRPr>
          </a:p>
        </p:txBody>
      </p:sp>
      <p:sp>
        <p:nvSpPr>
          <p:cNvPr id="9219" name="Rectangle 3"/>
          <p:cNvSpPr>
            <a:spLocks noGrp="1" noChangeArrowheads="1"/>
          </p:cNvSpPr>
          <p:nvPr>
            <p:ph type="body" idx="1"/>
          </p:nvPr>
        </p:nvSpPr>
        <p:spPr>
          <a:xfrm>
            <a:off x="457200" y="1600200"/>
            <a:ext cx="8229600" cy="4119563"/>
          </a:xfrm>
        </p:spPr>
        <p:txBody>
          <a:bodyPr/>
          <a:lstStyle/>
          <a:p>
            <a:pPr marL="0" indent="0" algn="just">
              <a:buFont typeface="Wingdings" pitchFamily="2" charset="2"/>
              <a:buNone/>
            </a:pPr>
            <a:r>
              <a:rPr lang="el-GR" sz="2800" dirty="0">
                <a:solidFill>
                  <a:schemeClr val="tx1"/>
                </a:solidFill>
                <a:latin typeface="Times New Roman" pitchFamily="18" charset="0"/>
              </a:rPr>
              <a:t>Το άθροισμα της πραγματικής απόδοσης </a:t>
            </a:r>
            <a:r>
              <a:rPr lang="el-GR" sz="2800" dirty="0" smtClean="0">
                <a:solidFill>
                  <a:schemeClr val="tx1"/>
                </a:solidFill>
                <a:latin typeface="Times New Roman" pitchFamily="18" charset="0"/>
              </a:rPr>
              <a:t>δίχως </a:t>
            </a:r>
            <a:r>
              <a:rPr lang="el-GR" sz="2800" dirty="0">
                <a:solidFill>
                  <a:schemeClr val="tx1"/>
                </a:solidFill>
                <a:latin typeface="Times New Roman" pitchFamily="18" charset="0"/>
              </a:rPr>
              <a:t>κίνδυνο και της ανταμοιβής για τον πληθωρισμό αποτελεί την ονομαστική απόδοση χωρίς κίνδυνο, </a:t>
            </a:r>
            <a:r>
              <a:rPr lang="en-US" sz="2800" dirty="0">
                <a:solidFill>
                  <a:schemeClr val="tx1"/>
                </a:solidFill>
                <a:latin typeface="Times New Roman" pitchFamily="18" charset="0"/>
              </a:rPr>
              <a:t>r</a:t>
            </a:r>
            <a:r>
              <a:rPr lang="en-US" sz="2800" baseline="-25000" dirty="0">
                <a:solidFill>
                  <a:schemeClr val="tx1"/>
                </a:solidFill>
                <a:latin typeface="Times New Roman" pitchFamily="18" charset="0"/>
              </a:rPr>
              <a:t>NF</a:t>
            </a:r>
            <a:r>
              <a:rPr lang="el-GR" sz="2800" dirty="0">
                <a:solidFill>
                  <a:schemeClr val="tx1"/>
                </a:solidFill>
                <a:latin typeface="Times New Roman" pitchFamily="18" charset="0"/>
              </a:rPr>
              <a:t>, δηλαδή,</a:t>
            </a:r>
          </a:p>
          <a:p>
            <a:pPr marL="0" indent="0" algn="just">
              <a:buFont typeface="Wingdings" pitchFamily="2" charset="2"/>
              <a:buNone/>
            </a:pPr>
            <a:endParaRPr lang="el-GR" sz="2800" dirty="0">
              <a:latin typeface="Times New Roman" pitchFamily="18" charset="0"/>
            </a:endParaRPr>
          </a:p>
          <a:p>
            <a:pPr marL="0" indent="0" algn="ctr">
              <a:buFont typeface="Wingdings" pitchFamily="2" charset="2"/>
              <a:buNone/>
            </a:pPr>
            <a:r>
              <a:rPr lang="en-US" b="1" i="1" dirty="0">
                <a:solidFill>
                  <a:srgbClr val="0000CC"/>
                </a:solidFill>
                <a:latin typeface="Times New Roman" pitchFamily="18" charset="0"/>
              </a:rPr>
              <a:t>r</a:t>
            </a:r>
            <a:r>
              <a:rPr lang="en-US" b="1" i="1" baseline="-25000" dirty="0">
                <a:solidFill>
                  <a:srgbClr val="0000CC"/>
                </a:solidFill>
                <a:latin typeface="Times New Roman" pitchFamily="18" charset="0"/>
              </a:rPr>
              <a:t>NF</a:t>
            </a:r>
            <a:r>
              <a:rPr lang="el-GR" b="1" i="1" dirty="0">
                <a:solidFill>
                  <a:srgbClr val="0000CC"/>
                </a:solidFill>
                <a:latin typeface="Times New Roman" pitchFamily="18" charset="0"/>
              </a:rPr>
              <a:t> = </a:t>
            </a:r>
            <a:r>
              <a:rPr lang="en-US" b="1" i="1" dirty="0">
                <a:solidFill>
                  <a:srgbClr val="0000CC"/>
                </a:solidFill>
                <a:latin typeface="Times New Roman" pitchFamily="18" charset="0"/>
              </a:rPr>
              <a:t>r</a:t>
            </a:r>
            <a:r>
              <a:rPr lang="en-US" b="1" i="1" baseline="-25000" dirty="0">
                <a:solidFill>
                  <a:srgbClr val="0000CC"/>
                </a:solidFill>
                <a:latin typeface="Times New Roman" pitchFamily="18" charset="0"/>
              </a:rPr>
              <a:t>RF</a:t>
            </a:r>
            <a:r>
              <a:rPr lang="el-GR" b="1" i="1" dirty="0">
                <a:solidFill>
                  <a:srgbClr val="0000CC"/>
                </a:solidFill>
                <a:latin typeface="Times New Roman" pitchFamily="18" charset="0"/>
              </a:rPr>
              <a:t> + </a:t>
            </a:r>
            <a:r>
              <a:rPr lang="en-US" b="1" i="1" dirty="0">
                <a:solidFill>
                  <a:srgbClr val="0000CC"/>
                </a:solidFill>
                <a:latin typeface="Times New Roman" pitchFamily="18" charset="0"/>
              </a:rPr>
              <a:t>IP</a:t>
            </a:r>
            <a:endParaRPr lang="el-GR" b="1" i="1" dirty="0">
              <a:solidFill>
                <a:srgbClr val="0000CC"/>
              </a:solidFill>
              <a:latin typeface="Times New Roman" pitchFamily="18" charset="0"/>
            </a:endParaRPr>
          </a:p>
          <a:p>
            <a:pPr marL="0" indent="0" algn="ctr">
              <a:buFont typeface="Wingdings" pitchFamily="2" charset="2"/>
              <a:buNone/>
            </a:pPr>
            <a:endParaRPr lang="el-GR" sz="2800" dirty="0">
              <a:solidFill>
                <a:srgbClr val="FFFF00"/>
              </a:solidFill>
              <a:latin typeface="Times New Roman" pitchFamily="18" charset="0"/>
            </a:endParaRPr>
          </a:p>
          <a:p>
            <a:pPr marL="0" indent="0" algn="just">
              <a:buFont typeface="Wingdings" pitchFamily="2" charset="2"/>
              <a:buNone/>
            </a:pPr>
            <a:r>
              <a:rPr lang="el-GR" sz="2800" dirty="0">
                <a:solidFill>
                  <a:schemeClr val="tx1"/>
                </a:solidFill>
                <a:latin typeface="Times New Roman" pitchFamily="18" charset="0"/>
              </a:rPr>
              <a:t>Η ονομαστική απόδοση χωρίς κίνδυνο προσεγγίζεται συνήθως με την απόδοση των κρατικών χρεογράφων. </a:t>
            </a:r>
          </a:p>
        </p:txBody>
      </p:sp>
    </p:spTree>
    <p:extLst>
      <p:ext uri="{BB962C8B-B14F-4D97-AF65-F5344CB8AC3E}">
        <p14:creationId xmlns:p14="http://schemas.microsoft.com/office/powerpoint/2010/main" val="718077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a:xfrm>
            <a:off x="457200" y="274638"/>
            <a:ext cx="8229600" cy="706090"/>
          </a:xfrm>
        </p:spPr>
        <p:txBody>
          <a:bodyPr>
            <a:normAutofit fontScale="90000"/>
          </a:bodyPr>
          <a:lstStyle/>
          <a:p>
            <a:pPr algn="ctr"/>
            <a:r>
              <a:rPr lang="el-GR" b="1" dirty="0" smtClean="0">
                <a:solidFill>
                  <a:schemeClr val="tx1"/>
                </a:solidFill>
              </a:rPr>
              <a:t>Υποθέσεις </a:t>
            </a:r>
            <a:r>
              <a:rPr lang="el-GR" b="1" dirty="0" smtClean="0"/>
              <a:t>Υπολογισμού</a:t>
            </a:r>
            <a:endParaRPr lang="el-GR" b="1" dirty="0">
              <a:solidFill>
                <a:schemeClr val="tx1"/>
              </a:solidFill>
            </a:endParaRPr>
          </a:p>
        </p:txBody>
      </p:sp>
      <p:sp>
        <p:nvSpPr>
          <p:cNvPr id="292867" name="Rectangle 3"/>
          <p:cNvSpPr>
            <a:spLocks noGrp="1" noChangeArrowheads="1"/>
          </p:cNvSpPr>
          <p:nvPr>
            <p:ph type="body" idx="1"/>
          </p:nvPr>
        </p:nvSpPr>
        <p:spPr>
          <a:xfrm>
            <a:off x="251520" y="1052736"/>
            <a:ext cx="8663880" cy="5424264"/>
          </a:xfrm>
        </p:spPr>
        <p:txBody>
          <a:bodyPr/>
          <a:lstStyle/>
          <a:p>
            <a:pPr algn="just">
              <a:lnSpc>
                <a:spcPct val="80000"/>
              </a:lnSpc>
            </a:pPr>
            <a:r>
              <a:rPr lang="el-GR" sz="2600" u="sng" dirty="0">
                <a:solidFill>
                  <a:schemeClr val="tx1"/>
                </a:solidFill>
              </a:rPr>
              <a:t>Τρεις βασικές προϋποθέσεις</a:t>
            </a:r>
            <a:r>
              <a:rPr lang="el-GR" sz="2600" u="sng" dirty="0" smtClean="0">
                <a:solidFill>
                  <a:schemeClr val="tx1"/>
                </a:solidFill>
              </a:rPr>
              <a:t>:</a:t>
            </a:r>
            <a:endParaRPr lang="en-US" sz="2600" u="sng" dirty="0" smtClean="0">
              <a:solidFill>
                <a:schemeClr val="tx1"/>
              </a:solidFill>
            </a:endParaRPr>
          </a:p>
          <a:p>
            <a:pPr algn="just">
              <a:lnSpc>
                <a:spcPct val="80000"/>
              </a:lnSpc>
            </a:pPr>
            <a:r>
              <a:rPr lang="en-US" sz="2600" b="1" dirty="0" smtClean="0">
                <a:solidFill>
                  <a:schemeClr val="tx1"/>
                </a:solidFill>
              </a:rPr>
              <a:t>(i</a:t>
            </a:r>
            <a:r>
              <a:rPr lang="el-GR" sz="2600" b="1" dirty="0" smtClean="0">
                <a:solidFill>
                  <a:schemeClr val="tx1"/>
                </a:solidFill>
              </a:rPr>
              <a:t>)</a:t>
            </a:r>
            <a:r>
              <a:rPr lang="el-GR" sz="2600" dirty="0" smtClean="0">
                <a:solidFill>
                  <a:schemeClr val="tx1"/>
                </a:solidFill>
              </a:rPr>
              <a:t>Τα </a:t>
            </a:r>
            <a:r>
              <a:rPr lang="el-GR" sz="2600" dirty="0">
                <a:solidFill>
                  <a:schemeClr val="tx1"/>
                </a:solidFill>
              </a:rPr>
              <a:t>εξεταζόμενα επενδυτικά πρόγραμμα έχουν περίπου τον ίδιο κίνδυνο με τα ήδη υπάρχοντα προγράμματα της εταιρείας - </a:t>
            </a:r>
            <a:r>
              <a:rPr lang="el-GR" sz="2600" u="sng" dirty="0">
                <a:solidFill>
                  <a:schemeClr val="tx1"/>
                </a:solidFill>
              </a:rPr>
              <a:t>Σταθερός επιχειρηματικός </a:t>
            </a:r>
            <a:r>
              <a:rPr lang="el-GR" sz="2600" u="sng" dirty="0" smtClean="0">
                <a:solidFill>
                  <a:schemeClr val="tx1"/>
                </a:solidFill>
              </a:rPr>
              <a:t>κίνδυνος</a:t>
            </a:r>
            <a:r>
              <a:rPr lang="en-US" sz="2600" u="sng" dirty="0" smtClean="0">
                <a:solidFill>
                  <a:schemeClr val="tx1"/>
                </a:solidFill>
              </a:rPr>
              <a:t>.</a:t>
            </a:r>
          </a:p>
          <a:p>
            <a:pPr algn="just">
              <a:lnSpc>
                <a:spcPct val="80000"/>
              </a:lnSpc>
            </a:pPr>
            <a:r>
              <a:rPr lang="en-US" sz="2600" b="1" dirty="0" smtClean="0">
                <a:solidFill>
                  <a:schemeClr val="tx1"/>
                </a:solidFill>
              </a:rPr>
              <a:t>(ii)</a:t>
            </a:r>
            <a:r>
              <a:rPr lang="en-US" sz="2600" dirty="0" smtClean="0">
                <a:solidFill>
                  <a:schemeClr val="tx1"/>
                </a:solidFill>
              </a:rPr>
              <a:t> </a:t>
            </a:r>
            <a:r>
              <a:rPr lang="el-GR" sz="2600" dirty="0" smtClean="0">
                <a:solidFill>
                  <a:schemeClr val="tx1"/>
                </a:solidFill>
              </a:rPr>
              <a:t>Η </a:t>
            </a:r>
            <a:r>
              <a:rPr lang="el-GR" sz="2600" dirty="0">
                <a:solidFill>
                  <a:schemeClr val="tx1"/>
                </a:solidFill>
              </a:rPr>
              <a:t>κεφαλαιακή διάρθρωση της εταιρείας δεν μεταβάλλεται – </a:t>
            </a:r>
            <a:r>
              <a:rPr lang="el-GR" sz="2600" u="sng" dirty="0">
                <a:solidFill>
                  <a:schemeClr val="tx1"/>
                </a:solidFill>
              </a:rPr>
              <a:t>Σταθερός χρηματοοικονομικός </a:t>
            </a:r>
            <a:r>
              <a:rPr lang="el-GR" sz="2600" u="sng" dirty="0" smtClean="0">
                <a:solidFill>
                  <a:schemeClr val="tx1"/>
                </a:solidFill>
              </a:rPr>
              <a:t>κίνδυνος</a:t>
            </a:r>
            <a:r>
              <a:rPr lang="en-US" sz="2600" u="sng" dirty="0" smtClean="0">
                <a:solidFill>
                  <a:schemeClr val="tx1"/>
                </a:solidFill>
              </a:rPr>
              <a:t>.</a:t>
            </a:r>
          </a:p>
          <a:p>
            <a:pPr algn="just">
              <a:lnSpc>
                <a:spcPct val="80000"/>
              </a:lnSpc>
            </a:pPr>
            <a:r>
              <a:rPr lang="en-US" sz="2600" b="1" dirty="0" smtClean="0">
                <a:solidFill>
                  <a:schemeClr val="tx1"/>
                </a:solidFill>
              </a:rPr>
              <a:t>(iii) </a:t>
            </a:r>
            <a:r>
              <a:rPr lang="el-GR" sz="2600" dirty="0" smtClean="0">
                <a:solidFill>
                  <a:schemeClr val="tx1"/>
                </a:solidFill>
              </a:rPr>
              <a:t>Η </a:t>
            </a:r>
            <a:r>
              <a:rPr lang="el-GR" sz="2600" u="sng" dirty="0">
                <a:solidFill>
                  <a:schemeClr val="tx1"/>
                </a:solidFill>
              </a:rPr>
              <a:t>πολιτική μερίσματος</a:t>
            </a:r>
            <a:r>
              <a:rPr lang="el-GR" sz="2600" dirty="0">
                <a:solidFill>
                  <a:schemeClr val="tx1"/>
                </a:solidFill>
              </a:rPr>
              <a:t> της εταιρείας παραμένει </a:t>
            </a:r>
            <a:r>
              <a:rPr lang="el-GR" sz="2600" u="sng" dirty="0">
                <a:solidFill>
                  <a:schemeClr val="tx1"/>
                </a:solidFill>
              </a:rPr>
              <a:t>σταθερή</a:t>
            </a:r>
            <a:r>
              <a:rPr lang="el-GR" sz="2600" dirty="0">
                <a:solidFill>
                  <a:schemeClr val="tx1"/>
                </a:solidFill>
              </a:rPr>
              <a:t>.</a:t>
            </a:r>
          </a:p>
          <a:p>
            <a:pPr algn="just">
              <a:lnSpc>
                <a:spcPct val="80000"/>
              </a:lnSpc>
            </a:pPr>
            <a:r>
              <a:rPr lang="el-GR" sz="2600" dirty="0">
                <a:solidFill>
                  <a:schemeClr val="tx1"/>
                </a:solidFill>
              </a:rPr>
              <a:t>Οι υποθέσεις αυτές είναι απαραίτητες διότι διαφορετικά το κόστος κεφαλαίου δεν θα παραμένει σταθερό και επομένως δεν θα είμαστε σε θέση να το υπολογίσουμε. </a:t>
            </a:r>
          </a:p>
        </p:txBody>
      </p:sp>
    </p:spTree>
    <p:extLst>
      <p:ext uri="{BB962C8B-B14F-4D97-AF65-F5344CB8AC3E}">
        <p14:creationId xmlns:p14="http://schemas.microsoft.com/office/powerpoint/2010/main" val="38315027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0" y="188913"/>
            <a:ext cx="9144000" cy="647700"/>
          </a:xfrm>
          <a:noFill/>
          <a:ln>
            <a:miter lim="800000"/>
            <a:headEnd/>
            <a:tailEnd/>
          </a:ln>
        </p:spPr>
        <p:txBody>
          <a:bodyPr vert="horz" wrap="square" lIns="91440" tIns="45720" rIns="91440" bIns="45720" numCol="1" anchor="t" anchorCtr="0" compatLnSpc="1">
            <a:prstTxWarp prst="textNoShape">
              <a:avLst/>
            </a:prstTxWarp>
            <a:normAutofit/>
          </a:bodyPr>
          <a:lstStyle/>
          <a:p>
            <a:pPr algn="ctr"/>
            <a:r>
              <a:rPr lang="el-GR" sz="3600" b="1" dirty="0" smtClean="0">
                <a:solidFill>
                  <a:schemeClr val="tx1"/>
                </a:solidFill>
                <a:latin typeface="Times New Roman" pitchFamily="18" charset="0"/>
              </a:rPr>
              <a:t>Κίνδυνος Επιτοκίων </a:t>
            </a:r>
            <a:r>
              <a:rPr lang="el-GR" sz="3600" b="1" dirty="0">
                <a:solidFill>
                  <a:schemeClr val="tx1"/>
                </a:solidFill>
                <a:latin typeface="Times New Roman" pitchFamily="18" charset="0"/>
              </a:rPr>
              <a:t>και </a:t>
            </a:r>
            <a:r>
              <a:rPr lang="el-GR" sz="3600" b="1" dirty="0" smtClean="0">
                <a:solidFill>
                  <a:schemeClr val="tx1"/>
                </a:solidFill>
                <a:latin typeface="Times New Roman" pitchFamily="18" charset="0"/>
              </a:rPr>
              <a:t>Φορολόγηση</a:t>
            </a:r>
            <a:endParaRPr lang="el-GR" sz="3600" b="1" dirty="0">
              <a:solidFill>
                <a:schemeClr val="tx1"/>
              </a:solidFill>
              <a:latin typeface="Times New Roman" pitchFamily="18" charset="0"/>
            </a:endParaRPr>
          </a:p>
        </p:txBody>
      </p:sp>
      <p:sp>
        <p:nvSpPr>
          <p:cNvPr id="10243" name="Rectangle 3"/>
          <p:cNvSpPr>
            <a:spLocks noGrp="1" noChangeArrowheads="1"/>
          </p:cNvSpPr>
          <p:nvPr>
            <p:ph type="body" idx="1"/>
          </p:nvPr>
        </p:nvSpPr>
        <p:spPr>
          <a:xfrm>
            <a:off x="0" y="908720"/>
            <a:ext cx="9144000" cy="5949280"/>
          </a:xfrm>
        </p:spPr>
        <p:txBody>
          <a:bodyPr/>
          <a:lstStyle/>
          <a:p>
            <a:pPr marL="0" indent="0" algn="just">
              <a:lnSpc>
                <a:spcPct val="90000"/>
              </a:lnSpc>
              <a:buFont typeface="Wingdings" pitchFamily="2" charset="2"/>
              <a:buNone/>
            </a:pPr>
            <a:r>
              <a:rPr lang="el-GR" sz="2800" dirty="0">
                <a:solidFill>
                  <a:schemeClr val="tx1"/>
                </a:solidFill>
                <a:latin typeface="Times New Roman" pitchFamily="18" charset="0"/>
              </a:rPr>
              <a:t>Ο κίνδυνος επιτοκίων αποτελείται από δύο μέρη: </a:t>
            </a:r>
            <a:endParaRPr lang="el-GR" sz="2800" dirty="0" smtClean="0">
              <a:solidFill>
                <a:schemeClr val="tx1"/>
              </a:solidFill>
              <a:latin typeface="Times New Roman" pitchFamily="18" charset="0"/>
            </a:endParaRPr>
          </a:p>
          <a:p>
            <a:pPr marL="0" indent="0" algn="just">
              <a:lnSpc>
                <a:spcPct val="90000"/>
              </a:lnSpc>
              <a:buFont typeface="Wingdings" pitchFamily="2" charset="2"/>
              <a:buNone/>
            </a:pPr>
            <a:r>
              <a:rPr lang="el-GR" sz="2800" dirty="0" smtClean="0">
                <a:solidFill>
                  <a:schemeClr val="tx1"/>
                </a:solidFill>
                <a:latin typeface="Times New Roman" pitchFamily="18" charset="0"/>
              </a:rPr>
              <a:t>Α) τον </a:t>
            </a:r>
            <a:r>
              <a:rPr lang="el-GR" sz="2800" dirty="0">
                <a:solidFill>
                  <a:schemeClr val="tx1"/>
                </a:solidFill>
                <a:latin typeface="Times New Roman" pitchFamily="18" charset="0"/>
              </a:rPr>
              <a:t>κίνδυνο τιμής (</a:t>
            </a:r>
            <a:r>
              <a:rPr lang="en-US" sz="2800" dirty="0">
                <a:solidFill>
                  <a:schemeClr val="tx1"/>
                </a:solidFill>
                <a:latin typeface="Times New Roman" pitchFamily="18" charset="0"/>
              </a:rPr>
              <a:t>price risk</a:t>
            </a:r>
            <a:r>
              <a:rPr lang="el-GR" sz="2800" dirty="0">
                <a:solidFill>
                  <a:schemeClr val="tx1"/>
                </a:solidFill>
                <a:latin typeface="Times New Roman" pitchFamily="18" charset="0"/>
              </a:rPr>
              <a:t>) και </a:t>
            </a:r>
            <a:endParaRPr lang="el-GR" sz="2800" dirty="0" smtClean="0">
              <a:solidFill>
                <a:schemeClr val="tx1"/>
              </a:solidFill>
              <a:latin typeface="Times New Roman" pitchFamily="18" charset="0"/>
            </a:endParaRPr>
          </a:p>
          <a:p>
            <a:pPr marL="0" indent="0" algn="just">
              <a:lnSpc>
                <a:spcPct val="90000"/>
              </a:lnSpc>
              <a:buFont typeface="Wingdings" pitchFamily="2" charset="2"/>
              <a:buNone/>
            </a:pPr>
            <a:r>
              <a:rPr lang="el-GR" sz="2800" dirty="0" smtClean="0">
                <a:solidFill>
                  <a:schemeClr val="tx1"/>
                </a:solidFill>
                <a:latin typeface="Times New Roman" pitchFamily="18" charset="0"/>
              </a:rPr>
              <a:t>Β) τον </a:t>
            </a:r>
            <a:r>
              <a:rPr lang="el-GR" sz="2800" dirty="0">
                <a:solidFill>
                  <a:schemeClr val="tx1"/>
                </a:solidFill>
                <a:latin typeface="Times New Roman" pitchFamily="18" charset="0"/>
              </a:rPr>
              <a:t>κίνδυνο επανεπένδυσης τοκομεριδίων (</a:t>
            </a:r>
            <a:r>
              <a:rPr lang="en-US" sz="2800" dirty="0">
                <a:solidFill>
                  <a:schemeClr val="tx1"/>
                </a:solidFill>
                <a:latin typeface="Times New Roman" pitchFamily="18" charset="0"/>
              </a:rPr>
              <a:t>coupon reinvestment risk</a:t>
            </a:r>
            <a:r>
              <a:rPr lang="el-GR" sz="2800" dirty="0">
                <a:solidFill>
                  <a:schemeClr val="tx1"/>
                </a:solidFill>
                <a:latin typeface="Times New Roman" pitchFamily="18" charset="0"/>
              </a:rPr>
              <a:t>). </a:t>
            </a:r>
            <a:endParaRPr lang="el-GR" sz="2800" dirty="0" smtClean="0">
              <a:solidFill>
                <a:schemeClr val="tx1"/>
              </a:solidFill>
              <a:latin typeface="Times New Roman" pitchFamily="18" charset="0"/>
            </a:endParaRPr>
          </a:p>
          <a:p>
            <a:pPr marL="0" indent="0" algn="just">
              <a:lnSpc>
                <a:spcPct val="90000"/>
              </a:lnSpc>
              <a:buFont typeface="Wingdings" pitchFamily="2" charset="2"/>
              <a:buNone/>
            </a:pPr>
            <a:r>
              <a:rPr lang="el-GR" sz="2800" dirty="0" smtClean="0">
                <a:solidFill>
                  <a:schemeClr val="tx1"/>
                </a:solidFill>
                <a:latin typeface="Times New Roman" pitchFamily="18" charset="0"/>
              </a:rPr>
              <a:t>Ο </a:t>
            </a:r>
            <a:r>
              <a:rPr lang="el-GR" sz="2800" dirty="0">
                <a:solidFill>
                  <a:schemeClr val="tx1"/>
                </a:solidFill>
                <a:latin typeface="Times New Roman" pitchFamily="18" charset="0"/>
              </a:rPr>
              <a:t>κίνδυνος τιμής αναφέρεται στην μεταβολή της τιμής ενός χρεογράφου λόγω μεταβολής των επιτοκίων. Ο κίνδυνος επανεπένδυσης τοκομεριδίων αναφέρεται στο επιτόκιο με το οποίο επανεπενδύονται τα τοκομερίδια του χρεογράφου.</a:t>
            </a:r>
          </a:p>
          <a:p>
            <a:pPr marL="0" indent="0" algn="just">
              <a:lnSpc>
                <a:spcPct val="90000"/>
              </a:lnSpc>
              <a:buFont typeface="Wingdings" pitchFamily="2" charset="2"/>
              <a:buNone/>
            </a:pPr>
            <a:r>
              <a:rPr lang="el-GR" sz="2800" dirty="0">
                <a:solidFill>
                  <a:schemeClr val="tx1"/>
                </a:solidFill>
                <a:latin typeface="Times New Roman" pitchFamily="18" charset="0"/>
              </a:rPr>
              <a:t>Η φορολόγηση (</a:t>
            </a:r>
            <a:r>
              <a:rPr lang="en-US" sz="2800" dirty="0">
                <a:solidFill>
                  <a:schemeClr val="tx1"/>
                </a:solidFill>
                <a:latin typeface="Times New Roman" pitchFamily="18" charset="0"/>
              </a:rPr>
              <a:t>taxability</a:t>
            </a:r>
            <a:r>
              <a:rPr lang="el-GR" sz="2800" dirty="0">
                <a:solidFill>
                  <a:schemeClr val="tx1"/>
                </a:solidFill>
                <a:latin typeface="Times New Roman" pitchFamily="18" charset="0"/>
              </a:rPr>
              <a:t>) αναφέρεται στην πιθανή ύπαρξη διαφορετικής φορολογικής μεταχείρισης των χρεογράφων. Αυτό που θα πρέπει να ληφθεί υπόψη όσον αφορά την απόδοση των χρεογράφων, θα πρέπει να είναι η μετά από φόρους απόδοση. </a:t>
            </a:r>
          </a:p>
        </p:txBody>
      </p:sp>
    </p:spTree>
    <p:extLst>
      <p:ext uri="{BB962C8B-B14F-4D97-AF65-F5344CB8AC3E}">
        <p14:creationId xmlns:p14="http://schemas.microsoft.com/office/powerpoint/2010/main" val="4954778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395536" y="1124744"/>
            <a:ext cx="8424936" cy="5328591"/>
          </a:xfrm>
        </p:spPr>
        <p:txBody>
          <a:bodyPr/>
          <a:lstStyle/>
          <a:p>
            <a:pPr marL="0" indent="0" algn="just">
              <a:buFont typeface="Wingdings" pitchFamily="2" charset="2"/>
              <a:buNone/>
            </a:pPr>
            <a:r>
              <a:rPr lang="el-GR" dirty="0">
                <a:solidFill>
                  <a:schemeClr val="tx1"/>
                </a:solidFill>
                <a:latin typeface="Times New Roman" pitchFamily="18" charset="0"/>
              </a:rPr>
              <a:t>Μία εταιρία εξετάζει την επένδυση 100.000 ευρώ στο Α ή το Β χρεόγραφο για ένα έτος. Το Α χρεόγραφο έχει αφορολόγητη απόδοση ίση με 12%. Το Β χρεόγραφο αποδίδει 14% αλλά οι τόκοι του φορολογούνται με φορολογικό συντελεστή 10%. Ποιο χρεόγραφο θα πρέπει να επιλέξει η εταιρία; Ποια θα πρέπει να είναι η απόδοση προ φόρου του χρεογράφου Β για να είναι αδιάφορη η εταιρία;</a:t>
            </a:r>
          </a:p>
          <a:p>
            <a:pPr marL="0" indent="0" algn="just">
              <a:buFont typeface="Wingdings" pitchFamily="2" charset="2"/>
              <a:buNone/>
            </a:pPr>
            <a:endParaRPr lang="el-GR" sz="2800" dirty="0">
              <a:latin typeface="Times New Roman" pitchFamily="18" charset="0"/>
            </a:endParaRPr>
          </a:p>
        </p:txBody>
      </p:sp>
      <p:sp>
        <p:nvSpPr>
          <p:cNvPr id="11269" name="Rectangle 5"/>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3600" b="1" dirty="0" smtClean="0">
                <a:latin typeface="Times New Roman" pitchFamily="18" charset="0"/>
              </a:rPr>
              <a:t>Παράδειγμα (6</a:t>
            </a:r>
            <a:r>
              <a:rPr lang="el-GR" sz="3600" b="1" baseline="30000" dirty="0" smtClean="0">
                <a:latin typeface="Times New Roman" pitchFamily="18" charset="0"/>
              </a:rPr>
              <a:t>ο</a:t>
            </a:r>
            <a:r>
              <a:rPr lang="el-GR" sz="3600" b="1" dirty="0" smtClean="0">
                <a:latin typeface="Times New Roman" pitchFamily="18" charset="0"/>
              </a:rPr>
              <a:t>)</a:t>
            </a:r>
            <a:endParaRPr lang="el-GR" sz="3600" dirty="0">
              <a:latin typeface="Times New Roman" pitchFamily="18" charset="0"/>
            </a:endParaRPr>
          </a:p>
        </p:txBody>
      </p:sp>
    </p:spTree>
    <p:extLst>
      <p:ext uri="{BB962C8B-B14F-4D97-AF65-F5344CB8AC3E}">
        <p14:creationId xmlns:p14="http://schemas.microsoft.com/office/powerpoint/2010/main" val="7661328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sz="half" idx="1"/>
          </p:nvPr>
        </p:nvSpPr>
        <p:spPr>
          <a:xfrm>
            <a:off x="323528" y="3213100"/>
            <a:ext cx="8496944" cy="3312244"/>
          </a:xfrm>
        </p:spPr>
        <p:txBody>
          <a:bodyPr/>
          <a:lstStyle/>
          <a:p>
            <a:pPr marL="0" indent="0" algn="just">
              <a:lnSpc>
                <a:spcPct val="90000"/>
              </a:lnSpc>
              <a:buFont typeface="Wingdings" pitchFamily="2" charset="2"/>
              <a:buNone/>
            </a:pPr>
            <a:r>
              <a:rPr lang="el-GR" sz="2800" dirty="0">
                <a:solidFill>
                  <a:schemeClr val="tx1"/>
                </a:solidFill>
                <a:latin typeface="Times New Roman" pitchFamily="18" charset="0"/>
              </a:rPr>
              <a:t>Άρα, η εταιρία θα επιλέξει το χρεόγραφο Β διότι προσφέρει μεγαλύτερη απόδοση μετά φόρων (12,6%) απ’ ότι το χρεόγραφο Α (12%). </a:t>
            </a:r>
            <a:endParaRPr lang="en-US" sz="2800" dirty="0">
              <a:solidFill>
                <a:schemeClr val="tx1"/>
              </a:solidFill>
              <a:latin typeface="Times New Roman" pitchFamily="18" charset="0"/>
            </a:endParaRPr>
          </a:p>
          <a:p>
            <a:pPr marL="0" indent="0" algn="just">
              <a:lnSpc>
                <a:spcPct val="90000"/>
              </a:lnSpc>
              <a:buFont typeface="Wingdings" pitchFamily="2" charset="2"/>
              <a:buNone/>
            </a:pPr>
            <a:r>
              <a:rPr lang="el-GR" sz="2800" dirty="0">
                <a:solidFill>
                  <a:schemeClr val="tx1"/>
                </a:solidFill>
                <a:latin typeface="Times New Roman" pitchFamily="18" charset="0"/>
              </a:rPr>
              <a:t>Έστω ότι </a:t>
            </a:r>
            <a:r>
              <a:rPr lang="en-US" sz="2800" dirty="0">
                <a:solidFill>
                  <a:schemeClr val="tx1"/>
                </a:solidFill>
                <a:latin typeface="Times New Roman" pitchFamily="18" charset="0"/>
              </a:rPr>
              <a:t>r</a:t>
            </a:r>
            <a:r>
              <a:rPr lang="el-GR" sz="2800" dirty="0">
                <a:solidFill>
                  <a:schemeClr val="tx1"/>
                </a:solidFill>
                <a:latin typeface="Times New Roman" pitchFamily="18" charset="0"/>
              </a:rPr>
              <a:t>* είναι η απόδοση του χρεογράφου Α που δεν φορολογείται, </a:t>
            </a:r>
            <a:r>
              <a:rPr lang="en-US" sz="2800" dirty="0">
                <a:solidFill>
                  <a:schemeClr val="tx1"/>
                </a:solidFill>
                <a:latin typeface="Times New Roman" pitchFamily="18" charset="0"/>
              </a:rPr>
              <a:t>r</a:t>
            </a:r>
            <a:r>
              <a:rPr lang="el-GR" sz="2800" dirty="0">
                <a:solidFill>
                  <a:schemeClr val="tx1"/>
                </a:solidFill>
                <a:latin typeface="Times New Roman" pitchFamily="18" charset="0"/>
              </a:rPr>
              <a:t> η απόδοση του χρεογράφου Β που φορολογείται και </a:t>
            </a:r>
            <a:r>
              <a:rPr lang="en-US" sz="2800" dirty="0">
                <a:solidFill>
                  <a:schemeClr val="tx1"/>
                </a:solidFill>
                <a:latin typeface="Times New Roman" pitchFamily="18" charset="0"/>
              </a:rPr>
              <a:t>t</a:t>
            </a:r>
            <a:r>
              <a:rPr lang="el-GR" sz="2800" dirty="0">
                <a:solidFill>
                  <a:schemeClr val="tx1"/>
                </a:solidFill>
                <a:latin typeface="Times New Roman" pitchFamily="18" charset="0"/>
              </a:rPr>
              <a:t> ο φορολογικός συντελεστής. Τότε θα πρέπει να ισχύει:</a:t>
            </a:r>
          </a:p>
          <a:p>
            <a:pPr marL="0" indent="0">
              <a:lnSpc>
                <a:spcPct val="90000"/>
              </a:lnSpc>
              <a:buFont typeface="Wingdings" pitchFamily="2" charset="2"/>
              <a:buNone/>
            </a:pPr>
            <a:endParaRPr lang="el-GR" dirty="0">
              <a:latin typeface="Times New Roman" pitchFamily="18" charset="0"/>
            </a:endParaRPr>
          </a:p>
        </p:txBody>
      </p:sp>
      <p:sp>
        <p:nvSpPr>
          <p:cNvPr id="12295" name="Rectangle 7"/>
          <p:cNvSpPr>
            <a:spLocks noChangeArrowheads="1"/>
          </p:cNvSpPr>
          <p:nvPr/>
        </p:nvSpPr>
        <p:spPr bwMode="auto">
          <a:xfrm>
            <a:off x="0" y="2881313"/>
            <a:ext cx="9144000" cy="0"/>
          </a:xfrm>
          <a:prstGeom prst="rect">
            <a:avLst/>
          </a:prstGeom>
          <a:noFill/>
          <a:ln w="9525">
            <a:noFill/>
            <a:miter lim="800000"/>
            <a:headEnd/>
            <a:tailEnd/>
          </a:ln>
          <a:effectLst/>
        </p:spPr>
        <p:txBody>
          <a:bodyPr wrap="none" anchor="ctr">
            <a:spAutoFit/>
          </a:bodyPr>
          <a:lstStyle/>
          <a:p>
            <a:endParaRPr lang="el-GR" dirty="0"/>
          </a:p>
        </p:txBody>
      </p:sp>
      <p:graphicFrame>
        <p:nvGraphicFramePr>
          <p:cNvPr id="12319" name="Group 31"/>
          <p:cNvGraphicFramePr>
            <a:graphicFrameLocks noGrp="1"/>
          </p:cNvGraphicFramePr>
          <p:nvPr>
            <p:ph sz="half" idx="2"/>
          </p:nvPr>
        </p:nvGraphicFramePr>
        <p:xfrm>
          <a:off x="323528" y="908720"/>
          <a:ext cx="8569325" cy="2164080"/>
        </p:xfrm>
        <a:graphic>
          <a:graphicData uri="http://schemas.openxmlformats.org/drawingml/2006/table">
            <a:tbl>
              <a:tblPr/>
              <a:tblGrid>
                <a:gridCol w="3009900"/>
                <a:gridCol w="2774950"/>
                <a:gridCol w="2784475"/>
              </a:tblGrid>
              <a:tr h="1944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000" b="1" i="0" u="none" strike="noStrike" cap="none" normalizeH="0" baseline="0" dirty="0" smtClean="0">
                          <a:ln>
                            <a:noFill/>
                          </a:ln>
                          <a:solidFill>
                            <a:schemeClr val="tx1"/>
                          </a:solidFill>
                          <a:effectLst/>
                          <a:latin typeface="Times New Roman" pitchFamily="18" charset="0"/>
                        </a:rPr>
                        <a:t>Χρεόγραφα</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000" b="1" i="0" u="none" strike="noStrike" cap="none" normalizeH="0" baseline="0" dirty="0" smtClean="0">
                          <a:ln>
                            <a:noFill/>
                          </a:ln>
                          <a:solidFill>
                            <a:schemeClr val="tx1"/>
                          </a:solidFill>
                          <a:effectLst/>
                          <a:latin typeface="Times New Roman" pitchFamily="18" charset="0"/>
                        </a:rPr>
                        <a:t>Ετήσιοι τόκοι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000" b="1" i="0" u="none" strike="noStrike" cap="none" normalizeH="0" baseline="0" dirty="0" smtClean="0">
                          <a:ln>
                            <a:noFill/>
                          </a:ln>
                          <a:solidFill>
                            <a:schemeClr val="tx1"/>
                          </a:solidFill>
                          <a:effectLst/>
                          <a:latin typeface="Times New Roman" pitchFamily="18" charset="0"/>
                        </a:rPr>
                        <a:t>Ετήσιος φόρος</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000" b="1" i="0" u="none" strike="noStrike" cap="none" normalizeH="0" baseline="0" dirty="0" smtClean="0">
                          <a:ln>
                            <a:noFill/>
                          </a:ln>
                          <a:solidFill>
                            <a:schemeClr val="tx1"/>
                          </a:solidFill>
                          <a:effectLst/>
                          <a:latin typeface="Times New Roman" pitchFamily="18" charset="0"/>
                        </a:rPr>
                        <a:t>Έσοδα μετά από φόρους</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000" b="1" i="0" u="none" strike="noStrike" cap="none" normalizeH="0" baseline="0" dirty="0" smtClean="0">
                          <a:ln>
                            <a:noFill/>
                          </a:ln>
                          <a:solidFill>
                            <a:schemeClr val="tx1"/>
                          </a:solidFill>
                          <a:effectLst/>
                          <a:latin typeface="Times New Roman" pitchFamily="18" charset="0"/>
                        </a:rPr>
                        <a:t>Μετά από φόρους απόδοση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A</a:t>
                      </a:r>
                    </a:p>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000" b="1" i="0" u="none" strike="noStrike" cap="none" normalizeH="0" baseline="0" dirty="0" smtClean="0">
                          <a:ln>
                            <a:noFill/>
                          </a:ln>
                          <a:solidFill>
                            <a:schemeClr val="tx1"/>
                          </a:solidFill>
                          <a:effectLst/>
                          <a:latin typeface="Times New Roman" pitchFamily="18" charset="0"/>
                        </a:rPr>
                        <a:t>(0,12×100.000=) 12.000</a:t>
                      </a:r>
                    </a:p>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000" b="1" i="0" u="none" strike="noStrike" cap="none" normalizeH="0" baseline="0" dirty="0" smtClean="0">
                          <a:ln>
                            <a:noFill/>
                          </a:ln>
                          <a:solidFill>
                            <a:schemeClr val="tx1"/>
                          </a:solidFill>
                          <a:effectLst/>
                          <a:latin typeface="Times New Roman" pitchFamily="18" charset="0"/>
                        </a:rPr>
                        <a:t>0</a:t>
                      </a:r>
                    </a:p>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000" b="1" i="0" u="none" strike="noStrike" cap="none" normalizeH="0" baseline="0" dirty="0" smtClean="0">
                          <a:ln>
                            <a:noFill/>
                          </a:ln>
                          <a:solidFill>
                            <a:schemeClr val="tx1"/>
                          </a:solidFill>
                          <a:effectLst/>
                          <a:latin typeface="Times New Roman" pitchFamily="18" charset="0"/>
                        </a:rPr>
                        <a:t>12.000</a:t>
                      </a:r>
                    </a:p>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000" b="1" i="0" u="none" strike="noStrike" cap="none" normalizeH="0" baseline="0" dirty="0" smtClean="0">
                          <a:ln>
                            <a:noFill/>
                          </a:ln>
                          <a:solidFill>
                            <a:schemeClr val="tx1"/>
                          </a:solidFill>
                          <a:effectLst/>
                          <a:latin typeface="Times New Roman" pitchFamily="18" charset="0"/>
                        </a:rPr>
                        <a:t>12.000/100.000 = 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Β</a:t>
                      </a:r>
                    </a:p>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(0,14×100.000=) 14.000</a:t>
                      </a:r>
                    </a:p>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(0,10×14.000=) 1.400</a:t>
                      </a:r>
                    </a:p>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12.600</a:t>
                      </a:r>
                    </a:p>
                    <a:p>
                      <a:pPr marL="0" marR="0" lvl="0" indent="0" algn="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12.600/100.000 = 12,6%</a:t>
                      </a:r>
                      <a:endParaRPr kumimoji="0" lang="el-GR" sz="2000" b="1"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320" name="Rectangle 32"/>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3200" b="1" dirty="0">
                <a:latin typeface="Times New Roman" pitchFamily="18" charset="0"/>
              </a:rPr>
              <a:t>Απάντηση Παραδείγματος</a:t>
            </a:r>
          </a:p>
        </p:txBody>
      </p:sp>
    </p:spTree>
    <p:extLst>
      <p:ext uri="{BB962C8B-B14F-4D97-AF65-F5344CB8AC3E}">
        <p14:creationId xmlns:p14="http://schemas.microsoft.com/office/powerpoint/2010/main" val="31212168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676" name="Object 4"/>
          <p:cNvGraphicFramePr>
            <a:graphicFrameLocks noChangeAspect="1"/>
          </p:cNvGraphicFramePr>
          <p:nvPr/>
        </p:nvGraphicFramePr>
        <p:xfrm>
          <a:off x="827584" y="1916113"/>
          <a:ext cx="7704855" cy="3313087"/>
        </p:xfrm>
        <a:graphic>
          <a:graphicData uri="http://schemas.openxmlformats.org/presentationml/2006/ole">
            <mc:AlternateContent xmlns:mc="http://schemas.openxmlformats.org/markup-compatibility/2006">
              <mc:Choice xmlns:v="urn:schemas-microsoft-com:vml" Requires="v">
                <p:oleObj spid="_x0000_s15365" name="Equation" r:id="rId4" imgW="2095500" imgH="863600" progId="">
                  <p:embed/>
                </p:oleObj>
              </mc:Choice>
              <mc:Fallback>
                <p:oleObj name="Equation" r:id="rId4" imgW="2095500" imgH="86360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7584" y="1916113"/>
                        <a:ext cx="7704855" cy="3313087"/>
                      </a:xfrm>
                      <a:prstGeom prst="rect">
                        <a:avLst/>
                      </a:prstGeom>
                      <a:solidFill>
                        <a:schemeClr val="tx1"/>
                      </a:solidFill>
                    </p:spPr>
                  </p:pic>
                </p:oleObj>
              </mc:Fallback>
            </mc:AlternateContent>
          </a:graphicData>
        </a:graphic>
      </p:graphicFrame>
      <p:sp>
        <p:nvSpPr>
          <p:cNvPr id="28677" name="Rectangle 5"/>
          <p:cNvSpPr>
            <a:spLocks noChangeArrowheads="1"/>
          </p:cNvSpPr>
          <p:nvPr/>
        </p:nvSpPr>
        <p:spPr bwMode="auto">
          <a:xfrm>
            <a:off x="0" y="260350"/>
            <a:ext cx="9144000" cy="503238"/>
          </a:xfrm>
          <a:prstGeom prst="rect">
            <a:avLst/>
          </a:prstGeom>
          <a:noFill/>
          <a:ln w="9525">
            <a:noFill/>
            <a:miter lim="800000"/>
            <a:headEnd/>
            <a:tailEnd/>
          </a:ln>
          <a:effectLst/>
        </p:spPr>
        <p:txBody>
          <a:bodyPr/>
          <a:lstStyle/>
          <a:p>
            <a:pPr algn="ctr">
              <a:spcBef>
                <a:spcPct val="20000"/>
              </a:spcBef>
              <a:buClr>
                <a:schemeClr val="hlink"/>
              </a:buClr>
              <a:buSzPct val="90000"/>
              <a:buFont typeface="Wingdings" pitchFamily="2" charset="2"/>
              <a:buNone/>
            </a:pPr>
            <a:r>
              <a:rPr lang="el-GR" sz="3600" b="1" dirty="0">
                <a:latin typeface="Times New Roman" pitchFamily="18" charset="0"/>
              </a:rPr>
              <a:t>Απάντηση Παραδείγματος</a:t>
            </a:r>
          </a:p>
        </p:txBody>
      </p:sp>
    </p:spTree>
    <p:extLst>
      <p:ext uri="{BB962C8B-B14F-4D97-AF65-F5344CB8AC3E}">
        <p14:creationId xmlns:p14="http://schemas.microsoft.com/office/powerpoint/2010/main" val="20583159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2"/>
          <p:cNvSpPr>
            <a:spLocks noGrp="1" noChangeArrowheads="1"/>
          </p:cNvSpPr>
          <p:nvPr>
            <p:ph type="title"/>
          </p:nvPr>
        </p:nvSpPr>
        <p:spPr>
          <a:xfrm>
            <a:off x="179388" y="188640"/>
            <a:ext cx="8713092" cy="792088"/>
          </a:xfrm>
        </p:spPr>
        <p:txBody>
          <a:bodyPr>
            <a:normAutofit fontScale="90000"/>
          </a:bodyPr>
          <a:lstStyle/>
          <a:p>
            <a:pPr algn="ctr"/>
            <a:r>
              <a:rPr lang="el-GR" sz="3200" b="1" dirty="0" smtClean="0">
                <a:solidFill>
                  <a:schemeClr val="tx1"/>
                </a:solidFill>
              </a:rPr>
              <a:t>Η ΚΕΦΑΛΑΙΑΚΗ ΔΟΜΗ ΚΑΙ ΤΟ ΚΟΣΤΟΣ </a:t>
            </a:r>
            <a:br>
              <a:rPr lang="el-GR" sz="3200" b="1" dirty="0" smtClean="0">
                <a:solidFill>
                  <a:schemeClr val="tx1"/>
                </a:solidFill>
              </a:rPr>
            </a:br>
            <a:r>
              <a:rPr lang="el-GR" sz="3200" b="1" dirty="0" smtClean="0">
                <a:solidFill>
                  <a:schemeClr val="tx1"/>
                </a:solidFill>
              </a:rPr>
              <a:t>ΚΕΦΑΛΑΙΟΥ ΤΗΣ ΕΠΙΧΕΙΡΗΣΗΣ</a:t>
            </a:r>
          </a:p>
        </p:txBody>
      </p:sp>
      <p:graphicFrame>
        <p:nvGraphicFramePr>
          <p:cNvPr id="7" name="6 - Πίνακας"/>
          <p:cNvGraphicFramePr>
            <a:graphicFrameLocks noGrp="1"/>
          </p:cNvGraphicFramePr>
          <p:nvPr/>
        </p:nvGraphicFramePr>
        <p:xfrm>
          <a:off x="323850" y="2420888"/>
          <a:ext cx="8569325" cy="2665463"/>
        </p:xfrm>
        <a:graphic>
          <a:graphicData uri="http://schemas.openxmlformats.org/drawingml/2006/table">
            <a:tbl>
              <a:tblPr/>
              <a:tblGrid>
                <a:gridCol w="947738"/>
                <a:gridCol w="1408112"/>
                <a:gridCol w="1171575"/>
                <a:gridCol w="1173163"/>
                <a:gridCol w="1289050"/>
                <a:gridCol w="1289050"/>
                <a:gridCol w="1290637"/>
              </a:tblGrid>
              <a:tr h="935632">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1ος</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2ος </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3ος</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4ος</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5ος</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6ος</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r>
              <a:tr h="876883">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Κέρδος</a:t>
                      </a:r>
                      <a:endParaRPr kumimoji="0" lang="el-GR" sz="16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5.000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6.000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4.000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5.000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7.</a:t>
                      </a: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5</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3.750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52948">
                <a:tc gridSpan="2">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Μεταβολή (%)</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hMerge="1">
                  <a:txBody>
                    <a:bodyPr/>
                    <a:lstStyle/>
                    <a:p>
                      <a:endParaRPr lang="el-GR"/>
                    </a:p>
                  </a:txBody>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20%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-33%</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25%</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5233" name="Rectangle 1"/>
          <p:cNvSpPr>
            <a:spLocks noChangeArrowheads="1"/>
          </p:cNvSpPr>
          <p:nvPr/>
        </p:nvSpPr>
        <p:spPr bwMode="auto">
          <a:xfrm>
            <a:off x="0" y="1124744"/>
            <a:ext cx="9144000" cy="1231009"/>
          </a:xfrm>
          <a:prstGeom prst="rect">
            <a:avLst/>
          </a:prstGeom>
          <a:noFill/>
          <a:ln w="9525" cap="flat" cmpd="sng">
            <a:noFill/>
            <a:prstDash val="solid"/>
            <a:miter lim="800000"/>
            <a:headEnd type="none" w="med" len="med"/>
            <a:tailEnd type="none" w="med" len="med"/>
          </a:ln>
          <a:effectLst/>
        </p:spPr>
        <p:txBody>
          <a:bodyPr wrap="square" tIns="152352" rIns="-914112" bIns="152352" anchor="ctr">
            <a:spAutoFit/>
          </a:bodyPr>
          <a:lstStyle/>
          <a:p>
            <a:pPr indent="342900" algn="l" eaLnBrk="0" hangingPunct="0">
              <a:defRPr/>
            </a:pPr>
            <a:r>
              <a:rPr lang="el-GR" sz="2000" b="1" dirty="0">
                <a:latin typeface="+mj-lt"/>
                <a:cs typeface="Times New Roman" pitchFamily="18" charset="0"/>
              </a:rPr>
              <a:t>Η Δανειοδότηση της </a:t>
            </a:r>
            <a:r>
              <a:rPr lang="el-GR" sz="2000" b="1" dirty="0" smtClean="0">
                <a:latin typeface="+mj-lt"/>
                <a:cs typeface="Times New Roman" pitchFamily="18" charset="0"/>
              </a:rPr>
              <a:t>Επιχείρησης: </a:t>
            </a:r>
            <a:r>
              <a:rPr lang="el-GR" sz="2000" dirty="0" smtClean="0">
                <a:latin typeface="+mj-lt"/>
                <a:ea typeface="Times New Roman" pitchFamily="18" charset="0"/>
              </a:rPr>
              <a:t>Ας </a:t>
            </a:r>
            <a:r>
              <a:rPr lang="el-GR" sz="2000" dirty="0">
                <a:latin typeface="+mj-lt"/>
                <a:ea typeface="Times New Roman" pitchFamily="18" charset="0"/>
              </a:rPr>
              <a:t>υποτεθεί, ότι μία επιχείρηση που </a:t>
            </a:r>
            <a:endParaRPr lang="el-GR" sz="2000" dirty="0" smtClean="0">
              <a:latin typeface="+mj-lt"/>
              <a:ea typeface="Times New Roman" pitchFamily="18" charset="0"/>
            </a:endParaRPr>
          </a:p>
          <a:p>
            <a:pPr indent="342900" algn="l" eaLnBrk="0" hangingPunct="0">
              <a:defRPr/>
            </a:pPr>
            <a:r>
              <a:rPr lang="el-GR" sz="2000" dirty="0" smtClean="0">
                <a:latin typeface="+mj-lt"/>
                <a:ea typeface="Times New Roman" pitchFamily="18" charset="0"/>
              </a:rPr>
              <a:t>χρηματοδοτείται </a:t>
            </a:r>
            <a:r>
              <a:rPr lang="el-GR" sz="2000" dirty="0">
                <a:latin typeface="+mj-lt"/>
                <a:ea typeface="Times New Roman" pitchFamily="18" charset="0"/>
              </a:rPr>
              <a:t>μόνο με ίδια κεφάλαια παρουσιάζει την ακόλουθη ροή </a:t>
            </a:r>
            <a:r>
              <a:rPr lang="el-GR" sz="2000" dirty="0" smtClean="0">
                <a:latin typeface="+mj-lt"/>
                <a:ea typeface="Times New Roman" pitchFamily="18" charset="0"/>
              </a:rPr>
              <a:t>κερδών </a:t>
            </a:r>
          </a:p>
          <a:p>
            <a:pPr indent="342900" algn="l" eaLnBrk="0" hangingPunct="0">
              <a:defRPr/>
            </a:pPr>
            <a:r>
              <a:rPr lang="el-GR" sz="2000" b="1" dirty="0" smtClean="0">
                <a:ea typeface="Times New Roman" pitchFamily="18" charset="0"/>
              </a:rPr>
              <a:t>(Ποσά σε χιλ. Ευρώ). </a:t>
            </a:r>
            <a:r>
              <a:rPr lang="el-GR" sz="2000" dirty="0" smtClean="0">
                <a:latin typeface="+mj-lt"/>
                <a:ea typeface="Times New Roman" pitchFamily="18" charset="0"/>
              </a:rPr>
              <a:t>Ροή </a:t>
            </a:r>
            <a:r>
              <a:rPr lang="el-GR" sz="2000" dirty="0">
                <a:latin typeface="+mj-lt"/>
                <a:ea typeface="Times New Roman" pitchFamily="18" charset="0"/>
              </a:rPr>
              <a:t>κερδών της </a:t>
            </a:r>
            <a:r>
              <a:rPr lang="el-GR" sz="2000" dirty="0" smtClean="0">
                <a:latin typeface="+mj-lt"/>
                <a:ea typeface="Times New Roman" pitchFamily="18" charset="0"/>
              </a:rPr>
              <a:t>ΒΗΤΑ </a:t>
            </a:r>
            <a:r>
              <a:rPr lang="el-GR" sz="2000" dirty="0">
                <a:latin typeface="+mj-lt"/>
                <a:ea typeface="Times New Roman" pitchFamily="18" charset="0"/>
              </a:rPr>
              <a:t>Α.Ε</a:t>
            </a:r>
            <a:r>
              <a:rPr lang="el-GR" sz="2000" dirty="0" smtClean="0">
                <a:latin typeface="+mj-lt"/>
                <a:ea typeface="Times New Roman" pitchFamily="18" charset="0"/>
              </a:rPr>
              <a:t>.</a:t>
            </a:r>
            <a:endParaRPr lang="el-GR" sz="1200" dirty="0">
              <a:latin typeface="+mj-lt"/>
            </a:endParaRPr>
          </a:p>
        </p:txBody>
      </p:sp>
      <p:sp>
        <p:nvSpPr>
          <p:cNvPr id="51247" name="8 - Ορθογώνιο"/>
          <p:cNvSpPr>
            <a:spLocks noChangeArrowheads="1"/>
          </p:cNvSpPr>
          <p:nvPr/>
        </p:nvSpPr>
        <p:spPr bwMode="auto">
          <a:xfrm>
            <a:off x="0" y="5229224"/>
            <a:ext cx="9144000" cy="1015663"/>
          </a:xfrm>
          <a:prstGeom prst="rect">
            <a:avLst/>
          </a:prstGeom>
          <a:noFill/>
          <a:ln w="9525">
            <a:noFill/>
            <a:miter lim="800000"/>
            <a:headEnd/>
            <a:tailEnd/>
          </a:ln>
        </p:spPr>
        <p:txBody>
          <a:bodyPr wrap="square">
            <a:spAutoFit/>
          </a:bodyPr>
          <a:lstStyle/>
          <a:p>
            <a:pPr algn="just"/>
            <a:r>
              <a:rPr lang="en-US" sz="2000" dirty="0"/>
              <a:t>Στην περίπτωση αυτή, η διακύμανση των κερδών μεταξύ των ετών 1 έως 6 εξαρτάται από παράγοντες που επηρεάζουν τον κλάδο και τη συγκεκριμένη επιχείρηση.</a:t>
            </a:r>
            <a:endParaRPr lang="el-GR" sz="2000" dirty="0"/>
          </a:p>
        </p:txBody>
      </p:sp>
    </p:spTree>
    <p:extLst>
      <p:ext uri="{BB962C8B-B14F-4D97-AF65-F5344CB8AC3E}">
        <p14:creationId xmlns:p14="http://schemas.microsoft.com/office/powerpoint/2010/main" val="363034125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2"/>
          <p:cNvSpPr>
            <a:spLocks noGrp="1" noChangeArrowheads="1"/>
          </p:cNvSpPr>
          <p:nvPr>
            <p:ph type="title"/>
          </p:nvPr>
        </p:nvSpPr>
        <p:spPr>
          <a:xfrm>
            <a:off x="179388" y="260648"/>
            <a:ext cx="9144000" cy="720080"/>
          </a:xfrm>
        </p:spPr>
        <p:txBody>
          <a:bodyPr>
            <a:normAutofit fontScale="90000"/>
          </a:bodyPr>
          <a:lstStyle/>
          <a:p>
            <a:pPr algn="ctr"/>
            <a:r>
              <a:rPr lang="el-GR" sz="3200" b="1" dirty="0" smtClean="0">
                <a:solidFill>
                  <a:schemeClr val="tx1"/>
                </a:solidFill>
              </a:rPr>
              <a:t>Η ΚΕΦΑΛΑΙΑΚΗ ΔΟΜΗ ΚΑΙ ΤΟ ΚΟΣΤΟΣ </a:t>
            </a:r>
            <a:br>
              <a:rPr lang="el-GR" sz="3200" b="1" dirty="0" smtClean="0">
                <a:solidFill>
                  <a:schemeClr val="tx1"/>
                </a:solidFill>
              </a:rPr>
            </a:br>
            <a:r>
              <a:rPr lang="el-GR" sz="3200" b="1" dirty="0" smtClean="0">
                <a:solidFill>
                  <a:schemeClr val="tx1"/>
                </a:solidFill>
              </a:rPr>
              <a:t>ΚΕΦΑΛΑΙΟΥ ΤΗΣ ΕΠΙΧΕΙΡΗΣΗΣ</a:t>
            </a:r>
          </a:p>
        </p:txBody>
      </p:sp>
      <p:graphicFrame>
        <p:nvGraphicFramePr>
          <p:cNvPr id="8" name="7 - Πίνακας"/>
          <p:cNvGraphicFramePr>
            <a:graphicFrameLocks noGrp="1"/>
          </p:cNvGraphicFramePr>
          <p:nvPr/>
        </p:nvGraphicFramePr>
        <p:xfrm>
          <a:off x="250825" y="2348880"/>
          <a:ext cx="8785225" cy="4320480"/>
        </p:xfrm>
        <a:graphic>
          <a:graphicData uri="http://schemas.openxmlformats.org/drawingml/2006/table">
            <a:tbl>
              <a:tblPr/>
              <a:tblGrid>
                <a:gridCol w="2039938"/>
                <a:gridCol w="1050925"/>
                <a:gridCol w="1133475"/>
                <a:gridCol w="1135062"/>
                <a:gridCol w="1146175"/>
                <a:gridCol w="1133475"/>
                <a:gridCol w="1146175"/>
              </a:tblGrid>
              <a:tr h="1119145">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a:txBody>
                    <a:bodyPr/>
                    <a:lstStyle/>
                    <a:p>
                      <a:pPr marL="53975"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1</a:t>
                      </a:r>
                      <a:r>
                        <a:rPr kumimoji="0" lang="en-US" sz="2000" b="1" i="0" u="none" strike="noStrike" cap="none" normalizeH="0" baseline="30000" dirty="0" smtClean="0">
                          <a:ln>
                            <a:noFill/>
                          </a:ln>
                          <a:solidFill>
                            <a:schemeClr val="tx1"/>
                          </a:solidFill>
                          <a:effectLst/>
                          <a:latin typeface="Times New Roman" pitchFamily="18" charset="0"/>
                          <a:cs typeface="Times New Roman" pitchFamily="18" charset="0"/>
                        </a:rPr>
                        <a:t>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53975"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11113"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2ος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11113"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3ος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3175"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4ος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3175"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3175"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a:t>
                      </a:r>
                      <a:r>
                        <a:rPr kumimoji="0" lang="en-US" sz="2000" b="1" i="0" u="none" strike="noStrike" cap="none" normalizeH="0" baseline="30000" dirty="0" smtClean="0">
                          <a:ln>
                            <a:noFill/>
                          </a:ln>
                          <a:solidFill>
                            <a:schemeClr val="tx1"/>
                          </a:solidFill>
                          <a:effectLst/>
                          <a:latin typeface="Times New Roman" pitchFamily="18" charset="0"/>
                          <a:cs typeface="Times New Roman" pitchFamily="18" charset="0"/>
                        </a:rPr>
                        <a:t>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3175"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3175"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6ος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3175" marR="0" lvl="0" indent="0" algn="l" defTabSz="914400" rtl="0" eaLnBrk="1" fontAlgn="base" latinLnBrk="0" hangingPunct="1">
                        <a:lnSpc>
                          <a:spcPct val="100000"/>
                        </a:lnSpc>
                        <a:spcBef>
                          <a:spcPts val="300"/>
                        </a:spcBef>
                        <a:spcAft>
                          <a:spcPts val="30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χρόνος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rgbClr val="E6E6E6"/>
                    </a:solidFill>
                  </a:tcPr>
                </a:tc>
              </a:tr>
              <a:tr h="926007">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Κέρδος </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Τόκοι Δανείων</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5.000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1.500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6.000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1.500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4.000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1.500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5.000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1.</a:t>
                      </a: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5</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7.000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1.</a:t>
                      </a: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5</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3.750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1.500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52011">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Κέρδη που αντιστοιχούν στα  ίδια κεφάλαια (Μετόχους)</a:t>
                      </a:r>
                    </a:p>
                  </a:txBody>
                  <a:tcPr marL="44450" marR="44450" marT="0" marB="0" horzOverflow="overflow">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3.500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4.500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2.500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3.</a:t>
                      </a: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5</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5</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a:t>
                      </a: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5</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00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2.250</a:t>
                      </a: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23317">
                <a:tc gridSpan="2">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rgbClr val="0000CC"/>
                          </a:solidFill>
                          <a:effectLst/>
                          <a:latin typeface="Times New Roman" pitchFamily="18" charset="0"/>
                          <a:cs typeface="Times New Roman" pitchFamily="18" charset="0"/>
                        </a:rPr>
                        <a:t>Μεταβολή (%)</a:t>
                      </a:r>
                      <a:endParaRPr kumimoji="0" lang="el-GR" sz="2000" b="0" i="0" u="none" strike="noStrike" cap="none" normalizeH="0" baseline="0" dirty="0" smtClean="0">
                        <a:ln>
                          <a:noFill/>
                        </a:ln>
                        <a:solidFill>
                          <a:srgbClr val="0000CC"/>
                        </a:solidFill>
                        <a:effectLst/>
                        <a:latin typeface="Times New Roman" pitchFamily="18" charset="0"/>
                        <a:cs typeface="Times New Roman" pitchFamily="18" charset="0"/>
                      </a:endParaRPr>
                    </a:p>
                  </a:txBody>
                  <a:tcPr marL="44450" marR="44450" marT="0" marB="0" horzOverflow="overflow">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hMerge="1">
                  <a:txBody>
                    <a:bodyPr/>
                    <a:lstStyle/>
                    <a:p>
                      <a:endParaRPr lang="el-GR"/>
                    </a:p>
                  </a:txBody>
                  <a:tcPr/>
                </a:tc>
                <a:tc>
                  <a:txBody>
                    <a:bodyPr/>
                    <a:lstStyle/>
                    <a:p>
                      <a:pPr marL="85725"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rgbClr val="0000CC"/>
                          </a:solidFill>
                          <a:effectLst/>
                          <a:latin typeface="Times New Roman" pitchFamily="18" charset="0"/>
                          <a:cs typeface="Times New Roman" pitchFamily="18" charset="0"/>
                        </a:rPr>
                        <a:t>28,6%</a:t>
                      </a:r>
                      <a:endParaRPr kumimoji="0" lang="el-GR" sz="2000" b="0" i="0" u="none" strike="noStrike" cap="none" normalizeH="0" baseline="0" dirty="0" smtClean="0">
                        <a:ln>
                          <a:noFill/>
                        </a:ln>
                        <a:solidFill>
                          <a:srgbClr val="0000CC"/>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a:txBody>
                    <a:bodyPr/>
                    <a:lstStyle/>
                    <a:p>
                      <a:pPr marL="187325"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rgbClr val="0000CC"/>
                          </a:solidFill>
                          <a:effectLst/>
                          <a:latin typeface="Times New Roman" pitchFamily="18" charset="0"/>
                          <a:cs typeface="Times New Roman" pitchFamily="18" charset="0"/>
                        </a:rPr>
                        <a:t>-44,4%</a:t>
                      </a:r>
                      <a:endParaRPr kumimoji="0" lang="el-GR" sz="2000" b="0" i="0" u="none" strike="noStrike" cap="none" normalizeH="0" baseline="0" dirty="0" smtClean="0">
                        <a:ln>
                          <a:noFill/>
                        </a:ln>
                        <a:solidFill>
                          <a:srgbClr val="0000CC"/>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rgbClr val="0000CC"/>
                          </a:solidFill>
                          <a:effectLst/>
                          <a:latin typeface="Times New Roman" pitchFamily="18" charset="0"/>
                          <a:cs typeface="Times New Roman" pitchFamily="18" charset="0"/>
                        </a:rPr>
                        <a:t>40,0%</a:t>
                      </a:r>
                      <a:endParaRPr kumimoji="0" lang="el-GR" sz="2000" b="0" i="0" u="none" strike="noStrike" cap="none" normalizeH="0" baseline="0" dirty="0" smtClean="0">
                        <a:ln>
                          <a:noFill/>
                        </a:ln>
                        <a:solidFill>
                          <a:srgbClr val="0000CC"/>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a:txBody>
                    <a:bodyPr/>
                    <a:lstStyle/>
                    <a:p>
                      <a:pPr marL="68263" marR="0" lvl="0" indent="0" algn="l" defTabSz="914400" rtl="0" eaLnBrk="1" fontAlgn="base" latinLnBrk="0" hangingPunct="1">
                        <a:lnSpc>
                          <a:spcPct val="100000"/>
                        </a:lnSpc>
                        <a:spcBef>
                          <a:spcPts val="1200"/>
                        </a:spcBef>
                        <a:spcAft>
                          <a:spcPct val="0"/>
                        </a:spcAft>
                        <a:buClrTx/>
                        <a:buSzTx/>
                        <a:buFontTx/>
                        <a:buNone/>
                        <a:tabLst/>
                      </a:pPr>
                      <a:r>
                        <a:rPr kumimoji="0" lang="el-GR" sz="2000" b="1" i="0" u="none" strike="noStrike" cap="none" normalizeH="0" baseline="0" dirty="0" smtClean="0">
                          <a:ln>
                            <a:noFill/>
                          </a:ln>
                          <a:solidFill>
                            <a:srgbClr val="0000CC"/>
                          </a:solidFill>
                          <a:effectLst/>
                          <a:latin typeface="Times New Roman" pitchFamily="18" charset="0"/>
                          <a:cs typeface="Times New Roman" pitchFamily="18" charset="0"/>
                        </a:rPr>
                        <a:t>57,1</a:t>
                      </a:r>
                      <a:r>
                        <a:rPr kumimoji="0" lang="en-US" sz="2000" b="1" i="0" u="none" strike="noStrike" cap="none" normalizeH="0" baseline="0" dirty="0" smtClean="0">
                          <a:ln>
                            <a:noFill/>
                          </a:ln>
                          <a:solidFill>
                            <a:srgbClr val="0000CC"/>
                          </a:solidFill>
                          <a:effectLst/>
                          <a:latin typeface="Times New Roman" pitchFamily="18" charset="0"/>
                          <a:cs typeface="Times New Roman" pitchFamily="18" charset="0"/>
                        </a:rPr>
                        <a:t>%</a:t>
                      </a:r>
                      <a:endParaRPr kumimoji="0" lang="el-GR" sz="2000" b="0" i="0" u="none" strike="noStrike" cap="none" normalizeH="0" baseline="0" dirty="0" smtClean="0">
                        <a:ln>
                          <a:noFill/>
                        </a:ln>
                        <a:solidFill>
                          <a:srgbClr val="0000CC"/>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c>
                  <a:txBody>
                    <a:bodyPr/>
                    <a:lstStyle/>
                    <a:p>
                      <a:pPr marL="88900" marR="0" lvl="0" indent="0" algn="l" defTabSz="914400" rtl="0" eaLnBrk="1" fontAlgn="base" latinLnBrk="0" hangingPunct="1">
                        <a:lnSpc>
                          <a:spcPct val="100000"/>
                        </a:lnSpc>
                        <a:spcBef>
                          <a:spcPts val="1200"/>
                        </a:spcBef>
                        <a:spcAft>
                          <a:spcPct val="0"/>
                        </a:spcAft>
                        <a:buClrTx/>
                        <a:buSzTx/>
                        <a:buFontTx/>
                        <a:buNone/>
                        <a:tabLst/>
                      </a:pPr>
                      <a:r>
                        <a:rPr kumimoji="0" lang="en-US" sz="2000" b="1" i="0" u="none" strike="noStrike" cap="none" normalizeH="0" baseline="0" dirty="0" smtClean="0">
                          <a:ln>
                            <a:noFill/>
                          </a:ln>
                          <a:solidFill>
                            <a:srgbClr val="0000CC"/>
                          </a:solidFill>
                          <a:effectLst/>
                          <a:latin typeface="Times New Roman" pitchFamily="18" charset="0"/>
                          <a:cs typeface="Times New Roman" pitchFamily="18" charset="0"/>
                        </a:rPr>
                        <a:t>-</a:t>
                      </a:r>
                      <a:r>
                        <a:rPr kumimoji="0" lang="el-GR" sz="2000" b="1" i="0" u="none" strike="noStrike" cap="none" normalizeH="0" baseline="0" dirty="0" smtClean="0">
                          <a:ln>
                            <a:noFill/>
                          </a:ln>
                          <a:solidFill>
                            <a:srgbClr val="0000CC"/>
                          </a:solidFill>
                          <a:effectLst/>
                          <a:latin typeface="Times New Roman" pitchFamily="18" charset="0"/>
                          <a:cs typeface="Times New Roman" pitchFamily="18" charset="0"/>
                        </a:rPr>
                        <a:t>40</a:t>
                      </a:r>
                      <a:r>
                        <a:rPr kumimoji="0" lang="en-US" sz="2000" b="1" i="0" u="none" strike="noStrike" cap="none" normalizeH="0" baseline="0" dirty="0" smtClean="0">
                          <a:ln>
                            <a:noFill/>
                          </a:ln>
                          <a:solidFill>
                            <a:srgbClr val="0000CC"/>
                          </a:solidFill>
                          <a:effectLst/>
                          <a:latin typeface="Times New Roman" pitchFamily="18" charset="0"/>
                          <a:cs typeface="Times New Roman" pitchFamily="18" charset="0"/>
                        </a:rPr>
                        <a:t>,</a:t>
                      </a:r>
                      <a:r>
                        <a:rPr kumimoji="0" lang="el-GR" sz="2000" b="1" i="0" u="none" strike="noStrike" cap="none" normalizeH="0" baseline="0" dirty="0" smtClean="0">
                          <a:ln>
                            <a:noFill/>
                          </a:ln>
                          <a:solidFill>
                            <a:srgbClr val="0000CC"/>
                          </a:solidFill>
                          <a:effectLst/>
                          <a:latin typeface="Times New Roman" pitchFamily="18" charset="0"/>
                          <a:cs typeface="Times New Roman" pitchFamily="18" charset="0"/>
                        </a:rPr>
                        <a:t>9</a:t>
                      </a:r>
                      <a:r>
                        <a:rPr kumimoji="0" lang="en-US" sz="2000" b="1" i="0" u="none" strike="noStrike" cap="none" normalizeH="0" baseline="0" dirty="0" smtClean="0">
                          <a:ln>
                            <a:noFill/>
                          </a:ln>
                          <a:solidFill>
                            <a:srgbClr val="0000CC"/>
                          </a:solidFill>
                          <a:effectLst/>
                          <a:latin typeface="Times New Roman" pitchFamily="18" charset="0"/>
                          <a:cs typeface="Times New Roman" pitchFamily="18" charset="0"/>
                        </a:rPr>
                        <a:t>%</a:t>
                      </a:r>
                      <a:endParaRPr kumimoji="0" lang="el-GR" sz="2000" b="0" i="0" u="none" strike="noStrike" cap="none" normalizeH="0" baseline="0" dirty="0" smtClean="0">
                        <a:ln>
                          <a:noFill/>
                        </a:ln>
                        <a:solidFill>
                          <a:srgbClr val="0000CC"/>
                        </a:solidFill>
                        <a:effectLst/>
                        <a:latin typeface="Times New Roman" pitchFamily="18" charset="0"/>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2270" name="9 - Ορθογώνιο"/>
          <p:cNvSpPr>
            <a:spLocks noChangeArrowheads="1"/>
          </p:cNvSpPr>
          <p:nvPr/>
        </p:nvSpPr>
        <p:spPr bwMode="auto">
          <a:xfrm>
            <a:off x="395288" y="1268761"/>
            <a:ext cx="8424862" cy="1015663"/>
          </a:xfrm>
          <a:prstGeom prst="rect">
            <a:avLst/>
          </a:prstGeom>
          <a:noFill/>
          <a:ln w="9525">
            <a:noFill/>
            <a:miter lim="800000"/>
            <a:headEnd/>
            <a:tailEnd/>
          </a:ln>
        </p:spPr>
        <p:txBody>
          <a:bodyPr wrap="square">
            <a:spAutoFit/>
          </a:bodyPr>
          <a:lstStyle/>
          <a:p>
            <a:r>
              <a:rPr lang="el-GR" sz="2000" dirty="0"/>
              <a:t>Ας υποτεθεί, ότι μέρος της χρηματοδότησης καλύπτεται από δανεισμό και ότι το ετήσιο ύψος των τόκων που καταβάλλονται είναι 1.500 Ευρώ. Στην περίπτωση αυτή τα πιο πάνω αποτελέσματα τροποποιούνται ως εξής:</a:t>
            </a:r>
          </a:p>
        </p:txBody>
      </p:sp>
    </p:spTree>
    <p:extLst>
      <p:ext uri="{BB962C8B-B14F-4D97-AF65-F5344CB8AC3E}">
        <p14:creationId xmlns:p14="http://schemas.microsoft.com/office/powerpoint/2010/main" val="364555367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2"/>
          <p:cNvSpPr>
            <a:spLocks noGrp="1" noChangeArrowheads="1"/>
          </p:cNvSpPr>
          <p:nvPr>
            <p:ph type="title"/>
          </p:nvPr>
        </p:nvSpPr>
        <p:spPr>
          <a:xfrm>
            <a:off x="0" y="260648"/>
            <a:ext cx="9144000" cy="880765"/>
          </a:xfrm>
        </p:spPr>
        <p:txBody>
          <a:bodyPr>
            <a:normAutofit fontScale="90000"/>
          </a:bodyPr>
          <a:lstStyle/>
          <a:p>
            <a:pPr algn="ctr"/>
            <a:r>
              <a:rPr lang="el-GR" sz="3200" b="1" dirty="0" smtClean="0">
                <a:solidFill>
                  <a:schemeClr val="tx1"/>
                </a:solidFill>
              </a:rPr>
              <a:t>Η ΚΕΦΑΛΑΙΑΚΗ ΔΟΜΗ ΚΑΙ ΤΟ ΚΟΣΤΟΣ </a:t>
            </a:r>
            <a:br>
              <a:rPr lang="el-GR" sz="3200" b="1" dirty="0" smtClean="0">
                <a:solidFill>
                  <a:schemeClr val="tx1"/>
                </a:solidFill>
              </a:rPr>
            </a:br>
            <a:r>
              <a:rPr lang="el-GR" sz="3200" b="1" dirty="0" smtClean="0">
                <a:solidFill>
                  <a:schemeClr val="tx1"/>
                </a:solidFill>
              </a:rPr>
              <a:t>ΚΕΦΑΛΑΙΟΥ ΤΗΣ ΕΠΙΧΕΙΡΗΣΗΣ</a:t>
            </a:r>
          </a:p>
        </p:txBody>
      </p:sp>
      <p:sp>
        <p:nvSpPr>
          <p:cNvPr id="53253" name="Rectangle 3"/>
          <p:cNvSpPr>
            <a:spLocks noGrp="1" noChangeArrowheads="1"/>
          </p:cNvSpPr>
          <p:nvPr>
            <p:ph type="body" sz="half" idx="1"/>
          </p:nvPr>
        </p:nvSpPr>
        <p:spPr>
          <a:xfrm>
            <a:off x="107950" y="1124744"/>
            <a:ext cx="8784530" cy="5544616"/>
          </a:xfrm>
        </p:spPr>
        <p:txBody>
          <a:bodyPr/>
          <a:lstStyle/>
          <a:p>
            <a:pPr algn="just"/>
            <a:r>
              <a:rPr lang="el-GR" sz="2000" dirty="0" smtClean="0">
                <a:solidFill>
                  <a:schemeClr val="tx1"/>
                </a:solidFill>
              </a:rPr>
              <a:t>Ο συνολικός λοιπόν κίνδυνος που αντιμετωπίζει η επιχείρηση αποτελείται από τον επιχειρηματικό κίνδυνο που εξαρτάται από τη φύση της δραστηριότητας της συγκεκριμένης επιχείρησης, καθώς και από τον χρηματοοικονομικό κίνδυνο, που οφείλεται στον τρόπο με τον οποίο έχει χρηματοδοτηθεί η οικονομική μονάδα. </a:t>
            </a:r>
            <a:endParaRPr lang="en-US" sz="2000" dirty="0" smtClean="0">
              <a:solidFill>
                <a:schemeClr val="tx1"/>
              </a:solidFill>
            </a:endParaRPr>
          </a:p>
          <a:p>
            <a:pPr algn="just"/>
            <a:r>
              <a:rPr lang="el-GR" sz="2000" dirty="0" smtClean="0">
                <a:solidFill>
                  <a:schemeClr val="tx1"/>
                </a:solidFill>
              </a:rPr>
              <a:t>Η χρησιμοποίηση της δανειοδότησης στη χρηματοδότηση της επιχείρησης καλείται χρηματοοικονομική μόχλευση (financial leverage) και έχει ως αποτέλεσμα την αύξηση του χρηματοοικονομικού κινδύνου. </a:t>
            </a:r>
            <a:endParaRPr lang="en-US" sz="2000" dirty="0" smtClean="0">
              <a:solidFill>
                <a:schemeClr val="tx1"/>
              </a:solidFill>
            </a:endParaRPr>
          </a:p>
          <a:p>
            <a:pPr algn="just"/>
            <a:r>
              <a:rPr lang="el-GR" sz="2000" dirty="0" smtClean="0">
                <a:solidFill>
                  <a:schemeClr val="tx1"/>
                </a:solidFill>
              </a:rPr>
              <a:t>Η μέτρηση της </a:t>
            </a:r>
            <a:r>
              <a:rPr lang="el-GR" sz="2000" b="1" dirty="0" smtClean="0">
                <a:solidFill>
                  <a:srgbClr val="7030A0"/>
                </a:solidFill>
              </a:rPr>
              <a:t>χρηματοοικονομικής μόχλευσης</a:t>
            </a:r>
            <a:r>
              <a:rPr lang="el-GR" sz="2000" dirty="0" smtClean="0">
                <a:solidFill>
                  <a:schemeClr val="tx1"/>
                </a:solidFill>
              </a:rPr>
              <a:t>, </a:t>
            </a:r>
            <a:r>
              <a:rPr lang="el-GR" sz="2000" b="1" dirty="0" smtClean="0">
                <a:solidFill>
                  <a:srgbClr val="7030A0"/>
                </a:solidFill>
              </a:rPr>
              <a:t>Μ</a:t>
            </a:r>
            <a:r>
              <a:rPr lang="el-GR" sz="2000" dirty="0" smtClean="0">
                <a:solidFill>
                  <a:schemeClr val="tx1"/>
                </a:solidFill>
              </a:rPr>
              <a:t> (συχνά καλείται και δανειακή επιβάρυνση), δίνεται με μία από τις ακόλουθες σχέσεις:</a:t>
            </a:r>
          </a:p>
          <a:p>
            <a:pPr algn="ctr">
              <a:buFont typeface="Wingdings" pitchFamily="2" charset="2"/>
              <a:buNone/>
            </a:pPr>
            <a:r>
              <a:rPr lang="el-GR" sz="2000" b="1" dirty="0" smtClean="0"/>
              <a:t>		</a:t>
            </a:r>
            <a:r>
              <a:rPr lang="el-GR" sz="2000" b="1" dirty="0" smtClean="0">
                <a:solidFill>
                  <a:srgbClr val="7030A0"/>
                </a:solidFill>
              </a:rPr>
              <a:t>Μ = Δ/Ι ή Μ = Δ/ (Δ+Ι)         </a:t>
            </a:r>
            <a:endParaRPr lang="el-GR" sz="2000" dirty="0" smtClean="0">
              <a:solidFill>
                <a:srgbClr val="7030A0"/>
              </a:solidFill>
            </a:endParaRPr>
          </a:p>
          <a:p>
            <a:pPr>
              <a:buFont typeface="Wingdings" pitchFamily="2" charset="2"/>
              <a:buNone/>
            </a:pPr>
            <a:r>
              <a:rPr lang="el-GR" sz="2000" dirty="0" smtClean="0"/>
              <a:t>Όπου:</a:t>
            </a:r>
          </a:p>
          <a:p>
            <a:r>
              <a:rPr lang="el-GR" sz="2000" b="1" dirty="0" smtClean="0">
                <a:solidFill>
                  <a:srgbClr val="0000CC"/>
                </a:solidFill>
              </a:rPr>
              <a:t>Δ</a:t>
            </a:r>
            <a:r>
              <a:rPr lang="el-GR" sz="2000" b="1" dirty="0" smtClean="0"/>
              <a:t>    = </a:t>
            </a:r>
            <a:r>
              <a:rPr lang="el-GR" sz="2000" b="1" dirty="0" smtClean="0">
                <a:solidFill>
                  <a:schemeClr val="tx1"/>
                </a:solidFill>
              </a:rPr>
              <a:t>Το ύψος της δανειοδότησης της επιχείρησης. </a:t>
            </a:r>
          </a:p>
          <a:p>
            <a:r>
              <a:rPr lang="el-GR" sz="2000" b="1" dirty="0" smtClean="0">
                <a:solidFill>
                  <a:srgbClr val="006600"/>
                </a:solidFill>
              </a:rPr>
              <a:t> Ι    </a:t>
            </a:r>
            <a:r>
              <a:rPr lang="el-GR" sz="2000" b="1" dirty="0" smtClean="0"/>
              <a:t>=	 </a:t>
            </a:r>
            <a:r>
              <a:rPr lang="el-GR" sz="2000" b="1" dirty="0" smtClean="0">
                <a:solidFill>
                  <a:schemeClr val="tx1"/>
                </a:solidFill>
              </a:rPr>
              <a:t>Το ύψος των ιδίων κεφαλαίων της επιχείρησης. </a:t>
            </a:r>
          </a:p>
          <a:p>
            <a:r>
              <a:rPr lang="el-GR" sz="2000" b="1" dirty="0" smtClean="0"/>
              <a:t> </a:t>
            </a:r>
            <a:r>
              <a:rPr lang="el-GR" sz="2000" b="1" dirty="0" smtClean="0">
                <a:solidFill>
                  <a:srgbClr val="C00000"/>
                </a:solidFill>
              </a:rPr>
              <a:t>Δ + Ι   </a:t>
            </a:r>
            <a:r>
              <a:rPr lang="el-GR" sz="2000" b="1" dirty="0" smtClean="0"/>
              <a:t>= </a:t>
            </a:r>
            <a:r>
              <a:rPr lang="el-GR" sz="2000" b="1" dirty="0" smtClean="0">
                <a:solidFill>
                  <a:schemeClr val="tx1"/>
                </a:solidFill>
              </a:rPr>
              <a:t>Το συνολικό ύψος κεφαλαίων που απασχολεί η επιχείρηση. </a:t>
            </a:r>
          </a:p>
        </p:txBody>
      </p:sp>
    </p:spTree>
    <p:extLst>
      <p:ext uri="{BB962C8B-B14F-4D97-AF65-F5344CB8AC3E}">
        <p14:creationId xmlns:p14="http://schemas.microsoft.com/office/powerpoint/2010/main" val="396925339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2"/>
          <p:cNvSpPr>
            <a:spLocks noGrp="1" noChangeArrowheads="1"/>
          </p:cNvSpPr>
          <p:nvPr>
            <p:ph type="title"/>
          </p:nvPr>
        </p:nvSpPr>
        <p:spPr>
          <a:xfrm>
            <a:off x="0" y="1"/>
            <a:ext cx="9144000" cy="908720"/>
          </a:xfrm>
        </p:spPr>
        <p:txBody>
          <a:bodyPr>
            <a:normAutofit/>
          </a:bodyPr>
          <a:lstStyle/>
          <a:p>
            <a:pPr algn="ctr"/>
            <a:r>
              <a:rPr lang="el-GR" sz="2400" b="1" dirty="0" smtClean="0">
                <a:solidFill>
                  <a:schemeClr val="tx1"/>
                </a:solidFill>
              </a:rPr>
              <a:t>Η Ορθολογική Χρήση της Χρηματοοικονομικής Μόχλευσης Αυξάνει την απόδοση των Ιδίων Κεφαλαίων  </a:t>
            </a:r>
          </a:p>
        </p:txBody>
      </p:sp>
      <p:sp>
        <p:nvSpPr>
          <p:cNvPr id="54277" name="Rectangle 3"/>
          <p:cNvSpPr>
            <a:spLocks noGrp="1" noChangeArrowheads="1"/>
          </p:cNvSpPr>
          <p:nvPr>
            <p:ph type="body" sz="half" idx="1"/>
          </p:nvPr>
        </p:nvSpPr>
        <p:spPr>
          <a:xfrm>
            <a:off x="107950" y="1125538"/>
            <a:ext cx="9036050" cy="5471814"/>
          </a:xfrm>
        </p:spPr>
        <p:txBody>
          <a:bodyPr/>
          <a:lstStyle/>
          <a:p>
            <a:pPr algn="just"/>
            <a:r>
              <a:rPr lang="el-GR" sz="2200" dirty="0" smtClean="0">
                <a:solidFill>
                  <a:schemeClr val="tx1"/>
                </a:solidFill>
              </a:rPr>
              <a:t>Αυξάνοντας τη χρηματοοικονομική μόχλευση μιας επιχείρησης, αυξάνεται η απόδοση των ιδίων κεφαλαίων αλλά συγχρόνως αυξάνεται και ο κίνδυνος που διατρέχει η επιχείρηση. </a:t>
            </a:r>
          </a:p>
          <a:p>
            <a:pPr algn="just"/>
            <a:r>
              <a:rPr lang="el-GR" sz="2200" dirty="0" smtClean="0">
                <a:solidFill>
                  <a:schemeClr val="tx1"/>
                </a:solidFill>
              </a:rPr>
              <a:t>Η αύξηση της αναμενόμενης απόδοσης των ιδίων κεφαλαίων στις επιχειρήσεις που χρησιμοποιούν αυξημένη μόχλευση, παρά τις αυξημένες δαπάνες τόκων, </a:t>
            </a:r>
            <a:r>
              <a:rPr lang="el-GR" sz="2200" b="1" dirty="0" smtClean="0">
                <a:solidFill>
                  <a:schemeClr val="tx1"/>
                </a:solidFill>
              </a:rPr>
              <a:t>οφείλεται στο ότι τα κέρδη επιμερίζονται σε μικρότερο ύψος ιδίων κεφαλαίων (μειώνεται ο παρονομαστής του κλάσματος). </a:t>
            </a:r>
          </a:p>
          <a:p>
            <a:pPr algn="just"/>
            <a:r>
              <a:rPr lang="el-GR" sz="2200" dirty="0" smtClean="0">
                <a:solidFill>
                  <a:schemeClr val="tx1"/>
                </a:solidFill>
              </a:rPr>
              <a:t>Η ανάληψη υψηλότερου κινδύνου επιφέρει μακροχρόνια και υψηλότερα κέρδη. Οι επιχειρήσεις με υψηλή δανειακή επιβάρυνση που υφίστανται σημαντικές ζημιές (κυρίως λόγω υψηλής επιβάρυνσης από τόκους) κατά τη διάρκεια περιόδων ύφεσης της αγοράς (μείωση ζήτησης - μείωση ταμειακών ροών). Οι περίοδοι αυτές εφόσον είναι μεγάλης διάρκειας, μπορεί να οδηγήσουν τις επιχειρήσεις (κυρίως τις υπερχρεωμένες) σε χρεοκοπία. </a:t>
            </a:r>
          </a:p>
        </p:txBody>
      </p:sp>
    </p:spTree>
    <p:extLst>
      <p:ext uri="{BB962C8B-B14F-4D97-AF65-F5344CB8AC3E}">
        <p14:creationId xmlns:p14="http://schemas.microsoft.com/office/powerpoint/2010/main" val="271582404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2"/>
          <p:cNvSpPr>
            <a:spLocks noGrp="1" noChangeArrowheads="1"/>
          </p:cNvSpPr>
          <p:nvPr>
            <p:ph type="title"/>
          </p:nvPr>
        </p:nvSpPr>
        <p:spPr>
          <a:xfrm>
            <a:off x="0" y="260649"/>
            <a:ext cx="9144000" cy="648072"/>
          </a:xfrm>
        </p:spPr>
        <p:txBody>
          <a:bodyPr>
            <a:normAutofit fontScale="90000"/>
          </a:bodyPr>
          <a:lstStyle/>
          <a:p>
            <a:pPr algn="ctr"/>
            <a:r>
              <a:rPr lang="el-GR" sz="2400" b="1" dirty="0" smtClean="0">
                <a:solidFill>
                  <a:schemeClr val="tx1"/>
                </a:solidFill>
              </a:rPr>
              <a:t>Η Ορθολογική Χρήση της Χρηματοοικονομικής Μόχλευσης μειώνει το Μέσο  Κόστος Κεφαλαίου  </a:t>
            </a:r>
          </a:p>
        </p:txBody>
      </p:sp>
      <p:sp>
        <p:nvSpPr>
          <p:cNvPr id="55301" name="Rectangle 3"/>
          <p:cNvSpPr>
            <a:spLocks noGrp="1" noChangeArrowheads="1"/>
          </p:cNvSpPr>
          <p:nvPr>
            <p:ph type="body" sz="half" idx="1"/>
          </p:nvPr>
        </p:nvSpPr>
        <p:spPr>
          <a:xfrm>
            <a:off x="107950" y="1125538"/>
            <a:ext cx="9036050" cy="4535710"/>
          </a:xfrm>
        </p:spPr>
        <p:txBody>
          <a:bodyPr/>
          <a:lstStyle/>
          <a:p>
            <a:pPr>
              <a:buFont typeface="Wingdings" pitchFamily="2" charset="2"/>
              <a:buNone/>
            </a:pPr>
            <a:r>
              <a:rPr lang="el-GR" sz="2000" dirty="0" smtClean="0"/>
              <a:t>   </a:t>
            </a:r>
          </a:p>
        </p:txBody>
      </p:sp>
      <p:sp>
        <p:nvSpPr>
          <p:cNvPr id="6" name="5 - Ορθογώνιο"/>
          <p:cNvSpPr/>
          <p:nvPr/>
        </p:nvSpPr>
        <p:spPr>
          <a:xfrm>
            <a:off x="0" y="1124744"/>
            <a:ext cx="9144000" cy="5472608"/>
          </a:xfrm>
          <a:prstGeom prst="rect">
            <a:avLst/>
          </a:prstGeom>
        </p:spPr>
        <p:txBody>
          <a:bodyPr wrap="square">
            <a:spAutoFit/>
          </a:bodyPr>
          <a:lstStyle/>
          <a:p>
            <a:pPr algn="just">
              <a:buFont typeface="Arial" pitchFamily="34" charset="0"/>
              <a:buChar char="•"/>
            </a:pPr>
            <a:r>
              <a:rPr lang="el-GR" sz="2000" dirty="0" smtClean="0"/>
              <a:t>Η αύξηση της χρηματοοικονομικής μόχλευσης μπορεί να μειώσει το μέσο κόστος των κεφαλαίων της επιχείρησης, γιατί το κόστος των δανείων (επιτόκιο) είναι συνήθως μικρότερο από το κόστος των ιδίων κεφαλαίων. Αυτό συμβαίνει για τους ακόλουθους λόγους:</a:t>
            </a:r>
          </a:p>
          <a:p>
            <a:pPr algn="just">
              <a:buFont typeface="Arial" pitchFamily="34" charset="0"/>
              <a:buChar char="•"/>
            </a:pPr>
            <a:r>
              <a:rPr lang="el-GR" sz="2000" dirty="0" smtClean="0"/>
              <a:t>Οι μέτοχοι της εταιρείας, που παρέχουν τα ίδια κεφάλαια, αντιμετωπίζουν υψηλότερο κίνδυνο από τους δανειστές (πιστωτές) της επιχείρησης και συνεπώς και τα οφέλη που αναμένουν πρέπει να είναι αναλόγως αυξημένα. Οι μέτοχοι της εταιρείας αντιμετωπίζουν μεγαλύτερο κίνδυνο από τους δανειστές για τους εξής λόγους:</a:t>
            </a:r>
          </a:p>
          <a:p>
            <a:pPr algn="just">
              <a:buFont typeface="Arial" pitchFamily="34" charset="0"/>
              <a:buChar char="•"/>
            </a:pPr>
            <a:r>
              <a:rPr lang="el-GR" sz="2000" dirty="0" smtClean="0"/>
              <a:t>Τα δάνεια, σε αντίθεση με τα ίδια κεφάλαια, διασφαλίζονται συνήθως με τα περιουσιακά στοιχεία της επιχείρησης,</a:t>
            </a:r>
          </a:p>
          <a:p>
            <a:pPr algn="just">
              <a:buFont typeface="Arial" pitchFamily="34" charset="0"/>
              <a:buChar char="•"/>
            </a:pPr>
            <a:r>
              <a:rPr lang="el-GR" sz="2000" dirty="0" smtClean="0"/>
              <a:t>Η πληρωμή των τόκων είναι υποχρεωτική ενώ η καταβολή μερίσματος γίνεται μόνο,  όταν η επιχείρηση παρουσιάζει κέρδη και όχι υποχρεωτικά,</a:t>
            </a:r>
          </a:p>
          <a:p>
            <a:pPr algn="just">
              <a:buFont typeface="Arial" pitchFamily="34" charset="0"/>
              <a:buChar char="•"/>
            </a:pPr>
            <a:r>
              <a:rPr lang="el-GR" sz="2000" dirty="0" smtClean="0"/>
              <a:t>Εφόσον η επιχείρηση υπόκειται σε φορολόγηση, μειώνεται το κόστος δανεισμού. Τούτο συμβαίνει, γιατί οι τόκοι που καταβάλλονται αυξάνουν το κόστος της επιχείρησης και συνεπώς μειώνουν ισόποσα τα κέρδη της, μειώνοντας έτσι αντίστοιχα και τον καταβαλλόμενο φόρο. </a:t>
            </a:r>
          </a:p>
        </p:txBody>
      </p:sp>
    </p:spTree>
    <p:extLst>
      <p:ext uri="{BB962C8B-B14F-4D97-AF65-F5344CB8AC3E}">
        <p14:creationId xmlns:p14="http://schemas.microsoft.com/office/powerpoint/2010/main" val="216786292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a:xfrm>
            <a:off x="0" y="260648"/>
            <a:ext cx="9144000" cy="880765"/>
          </a:xfrm>
        </p:spPr>
        <p:txBody>
          <a:bodyPr/>
          <a:lstStyle/>
          <a:p>
            <a:pPr algn="ctr"/>
            <a:r>
              <a:rPr lang="el-GR" sz="2400" b="1" dirty="0" smtClean="0">
                <a:solidFill>
                  <a:schemeClr val="tx1"/>
                </a:solidFill>
              </a:rPr>
              <a:t>Η Κλασική Θεωρία του Μέσου Κόστους Κεφαλαίου (1)</a:t>
            </a:r>
          </a:p>
        </p:txBody>
      </p:sp>
      <p:sp>
        <p:nvSpPr>
          <p:cNvPr id="1030" name="Rectangle 3"/>
          <p:cNvSpPr>
            <a:spLocks noGrp="1" noChangeArrowheads="1"/>
          </p:cNvSpPr>
          <p:nvPr>
            <p:ph type="body" sz="half" idx="1"/>
          </p:nvPr>
        </p:nvSpPr>
        <p:spPr>
          <a:xfrm>
            <a:off x="107950" y="1125538"/>
            <a:ext cx="8856538" cy="5471814"/>
          </a:xfrm>
        </p:spPr>
        <p:txBody>
          <a:bodyPr/>
          <a:lstStyle/>
          <a:p>
            <a:pPr algn="just"/>
            <a:r>
              <a:rPr lang="el-GR" sz="2200" dirty="0" smtClean="0">
                <a:solidFill>
                  <a:schemeClr val="tx1"/>
                </a:solidFill>
              </a:rPr>
              <a:t>Σύμφωνα με τη θεωρία αυτή, μία επιχείρηση που χρησιμοποιεί μόνον ίδια κεφάλαια (0% μόχλευση) μπορεί να μειώσει το μέσο κόστος των κεφαλαίων της (c), αυξάνοντας τη χρήση δανείων και μειώνοντας αντίστοιχα τα υψηλότερου κόστους ίδια κεφάλαια. Με την υποκατάσταση αυτή των ιδίων κεφαλαίων από ξένα κεφάλαια μπορεί να μειώσει σταδιακά το μέσο κόστος των κεφαλαίων της, επιτυγχάνοντας το ελάχιστο μέσο κόστος (c</a:t>
            </a:r>
            <a:r>
              <a:rPr lang="el-GR" sz="2200" baseline="-25000" dirty="0" smtClean="0">
                <a:solidFill>
                  <a:schemeClr val="tx1"/>
                </a:solidFill>
              </a:rPr>
              <a:t>min</a:t>
            </a:r>
            <a:r>
              <a:rPr lang="el-GR" sz="2200" dirty="0" smtClean="0">
                <a:solidFill>
                  <a:schemeClr val="tx1"/>
                </a:solidFill>
              </a:rPr>
              <a:t>) χρησιμοποιώντας μόχλευση Α%. Στο σημείο αυτό (άριστη μόχλευση), το ελάχιστο μέσο σταθμικό κόστος δίνεται από τη σχέση:    </a:t>
            </a:r>
          </a:p>
          <a:p>
            <a:pPr>
              <a:buFont typeface="Wingdings" pitchFamily="2" charset="2"/>
              <a:buNone/>
            </a:pPr>
            <a:r>
              <a:rPr lang="el-GR" sz="2000" dirty="0" smtClean="0"/>
              <a:t>  </a:t>
            </a:r>
          </a:p>
          <a:p>
            <a:pPr>
              <a:buFont typeface="Wingdings" pitchFamily="2" charset="2"/>
              <a:buNone/>
            </a:pPr>
            <a:endParaRPr lang="el-GR" sz="2000" dirty="0" smtClean="0"/>
          </a:p>
          <a:p>
            <a:pPr>
              <a:buFont typeface="Wingdings" pitchFamily="2" charset="2"/>
              <a:buNone/>
            </a:pPr>
            <a:r>
              <a:rPr lang="el-GR" sz="2000" dirty="0" smtClean="0"/>
              <a:t>Όπου, </a:t>
            </a:r>
          </a:p>
          <a:p>
            <a:r>
              <a:rPr lang="el-GR" sz="2000" dirty="0" smtClean="0"/>
              <a:t>	</a:t>
            </a:r>
            <a:r>
              <a:rPr lang="el-GR" sz="2000" b="1" dirty="0" smtClean="0">
                <a:solidFill>
                  <a:srgbClr val="0000CC"/>
                </a:solidFill>
              </a:rPr>
              <a:t>Α  </a:t>
            </a:r>
            <a:r>
              <a:rPr lang="el-GR" sz="2000" dirty="0" smtClean="0"/>
              <a:t> </a:t>
            </a:r>
            <a:r>
              <a:rPr lang="el-GR" sz="2000" dirty="0" smtClean="0">
                <a:solidFill>
                  <a:schemeClr val="tx1"/>
                </a:solidFill>
              </a:rPr>
              <a:t> =  Το άριστο ύψος της μόχλευσης (μόχλευση Μ=Δ/Δ+Ι %)</a:t>
            </a:r>
          </a:p>
          <a:p>
            <a:r>
              <a:rPr lang="el-GR" sz="2000" dirty="0" smtClean="0"/>
              <a:t>	</a:t>
            </a:r>
            <a:r>
              <a:rPr lang="en-US" sz="2000" b="1" dirty="0" smtClean="0">
                <a:solidFill>
                  <a:srgbClr val="006600"/>
                </a:solidFill>
              </a:rPr>
              <a:t>C</a:t>
            </a:r>
            <a:r>
              <a:rPr lang="el-GR" sz="2000" b="1" baseline="-25000" dirty="0" smtClean="0">
                <a:solidFill>
                  <a:srgbClr val="006600"/>
                </a:solidFill>
              </a:rPr>
              <a:t>Δ</a:t>
            </a:r>
            <a:r>
              <a:rPr lang="el-GR" sz="2000" dirty="0" smtClean="0"/>
              <a:t>  </a:t>
            </a:r>
            <a:r>
              <a:rPr lang="el-GR" sz="2000" dirty="0" smtClean="0">
                <a:solidFill>
                  <a:schemeClr val="tx1"/>
                </a:solidFill>
              </a:rPr>
              <a:t>=</a:t>
            </a:r>
            <a:r>
              <a:rPr lang="el-GR" sz="2000" dirty="0" smtClean="0"/>
              <a:t>   </a:t>
            </a:r>
            <a:r>
              <a:rPr lang="el-GR" sz="2000" dirty="0" smtClean="0">
                <a:solidFill>
                  <a:schemeClr val="tx1"/>
                </a:solidFill>
              </a:rPr>
              <a:t>Το επιτόκιο των δανείων στο άριστο ύψος μόχλευσης</a:t>
            </a:r>
          </a:p>
          <a:p>
            <a:r>
              <a:rPr lang="el-GR" sz="2000" dirty="0" smtClean="0"/>
              <a:t>	</a:t>
            </a:r>
            <a:r>
              <a:rPr lang="en-US" sz="2000" b="1" dirty="0" smtClean="0">
                <a:solidFill>
                  <a:srgbClr val="7030A0"/>
                </a:solidFill>
              </a:rPr>
              <a:t>C</a:t>
            </a:r>
            <a:r>
              <a:rPr lang="en-US" sz="2000" b="1" baseline="-25000" dirty="0" smtClean="0">
                <a:solidFill>
                  <a:srgbClr val="7030A0"/>
                </a:solidFill>
              </a:rPr>
              <a:t>I</a:t>
            </a:r>
            <a:r>
              <a:rPr lang="el-GR" sz="2000" b="1" baseline="-25000" dirty="0" smtClean="0">
                <a:solidFill>
                  <a:srgbClr val="7030A0"/>
                </a:solidFill>
              </a:rPr>
              <a:t> </a:t>
            </a:r>
            <a:r>
              <a:rPr lang="el-GR" sz="2000" baseline="-25000" dirty="0" smtClean="0"/>
              <a:t>   </a:t>
            </a:r>
            <a:r>
              <a:rPr lang="el-GR" sz="2000" dirty="0" smtClean="0">
                <a:solidFill>
                  <a:schemeClr val="tx1"/>
                </a:solidFill>
              </a:rPr>
              <a:t>=   Το κόστος των ιδίων κεφαλαίων στο άριστο ύψος μόχλευσης. </a:t>
            </a:r>
          </a:p>
        </p:txBody>
      </p:sp>
      <p:graphicFrame>
        <p:nvGraphicFramePr>
          <p:cNvPr id="1026" name="Object 2"/>
          <p:cNvGraphicFramePr>
            <a:graphicFrameLocks noChangeAspect="1"/>
          </p:cNvGraphicFramePr>
          <p:nvPr/>
        </p:nvGraphicFramePr>
        <p:xfrm>
          <a:off x="2411760" y="4293096"/>
          <a:ext cx="4752528" cy="720080"/>
        </p:xfrm>
        <a:graphic>
          <a:graphicData uri="http://schemas.openxmlformats.org/presentationml/2006/ole">
            <mc:AlternateContent xmlns:mc="http://schemas.openxmlformats.org/markup-compatibility/2006">
              <mc:Choice xmlns:v="urn:schemas-microsoft-com:vml" Requires="v">
                <p:oleObj spid="_x0000_s16389" name="Equation" r:id="rId4" imgW="1524000" imgH="228600" progId="">
                  <p:embed/>
                </p:oleObj>
              </mc:Choice>
              <mc:Fallback>
                <p:oleObj name="Equation" r:id="rId4" imgW="1524000" imgH="22860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11760" y="4293096"/>
                        <a:ext cx="4752528"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8474472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a:xfrm>
            <a:off x="457200" y="274638"/>
            <a:ext cx="8229600" cy="706090"/>
          </a:xfrm>
        </p:spPr>
        <p:txBody>
          <a:bodyPr>
            <a:normAutofit fontScale="90000"/>
          </a:bodyPr>
          <a:lstStyle/>
          <a:p>
            <a:r>
              <a:rPr lang="el-GR" b="1" dirty="0" smtClean="0">
                <a:solidFill>
                  <a:srgbClr val="FF0000"/>
                </a:solidFill>
              </a:rPr>
              <a:t>Στάδια Υπολογισμού</a:t>
            </a:r>
            <a:endParaRPr lang="el-GR" b="1" dirty="0">
              <a:solidFill>
                <a:srgbClr val="FF0000"/>
              </a:solidFill>
            </a:endParaRPr>
          </a:p>
        </p:txBody>
      </p:sp>
      <p:sp>
        <p:nvSpPr>
          <p:cNvPr id="293891" name="Rectangle 3"/>
          <p:cNvSpPr>
            <a:spLocks noGrp="1" noChangeArrowheads="1"/>
          </p:cNvSpPr>
          <p:nvPr>
            <p:ph type="body" idx="1"/>
          </p:nvPr>
        </p:nvSpPr>
        <p:spPr>
          <a:xfrm>
            <a:off x="251520" y="1124744"/>
            <a:ext cx="8640960" cy="5328592"/>
          </a:xfrm>
        </p:spPr>
        <p:txBody>
          <a:bodyPr/>
          <a:lstStyle/>
          <a:p>
            <a:pPr algn="just">
              <a:lnSpc>
                <a:spcPct val="90000"/>
              </a:lnSpc>
            </a:pPr>
            <a:r>
              <a:rPr lang="el-GR" u="sng" dirty="0">
                <a:solidFill>
                  <a:schemeClr val="tx1"/>
                </a:solidFill>
              </a:rPr>
              <a:t>Τρία βασικά στάδια:</a:t>
            </a:r>
          </a:p>
          <a:p>
            <a:pPr marL="971550" lvl="1" indent="-514350" algn="just">
              <a:lnSpc>
                <a:spcPct val="90000"/>
              </a:lnSpc>
              <a:buAutoNum type="alphaLcParenR"/>
            </a:pPr>
            <a:r>
              <a:rPr lang="el-GR" dirty="0" smtClean="0">
                <a:solidFill>
                  <a:schemeClr val="tx1"/>
                </a:solidFill>
              </a:rPr>
              <a:t>Αποφασίζουμε </a:t>
            </a:r>
            <a:r>
              <a:rPr lang="el-GR" dirty="0">
                <a:solidFill>
                  <a:schemeClr val="tx1"/>
                </a:solidFill>
              </a:rPr>
              <a:t>ποιες θα είναι οι πηγές χρηματοδότησης και τα αντίστοιχα </a:t>
            </a:r>
            <a:r>
              <a:rPr lang="el-GR" dirty="0" smtClean="0">
                <a:solidFill>
                  <a:schemeClr val="tx1"/>
                </a:solidFill>
              </a:rPr>
              <a:t>ποσοστά</a:t>
            </a:r>
            <a:r>
              <a:rPr lang="en-US" dirty="0" smtClean="0">
                <a:solidFill>
                  <a:schemeClr val="tx1"/>
                </a:solidFill>
              </a:rPr>
              <a:t>.</a:t>
            </a:r>
          </a:p>
          <a:p>
            <a:pPr marL="971550" lvl="1" indent="-514350" algn="just">
              <a:lnSpc>
                <a:spcPct val="90000"/>
              </a:lnSpc>
              <a:buNone/>
            </a:pPr>
            <a:r>
              <a:rPr lang="el-GR" dirty="0" smtClean="0">
                <a:solidFill>
                  <a:schemeClr val="tx1"/>
                </a:solidFill>
              </a:rPr>
              <a:t> </a:t>
            </a:r>
            <a:endParaRPr lang="el-GR" dirty="0">
              <a:solidFill>
                <a:schemeClr val="tx1"/>
              </a:solidFill>
            </a:endParaRPr>
          </a:p>
          <a:p>
            <a:pPr lvl="1" algn="just">
              <a:lnSpc>
                <a:spcPct val="90000"/>
              </a:lnSpc>
              <a:buNone/>
            </a:pPr>
            <a:r>
              <a:rPr lang="en-US" b="1" dirty="0" smtClean="0">
                <a:solidFill>
                  <a:schemeClr val="tx1"/>
                </a:solidFill>
              </a:rPr>
              <a:t>b)</a:t>
            </a:r>
            <a:r>
              <a:rPr lang="en-US" dirty="0" smtClean="0">
                <a:solidFill>
                  <a:schemeClr val="tx1"/>
                </a:solidFill>
              </a:rPr>
              <a:t> </a:t>
            </a:r>
            <a:r>
              <a:rPr lang="el-GR" dirty="0" smtClean="0">
                <a:solidFill>
                  <a:schemeClr val="tx1"/>
                </a:solidFill>
              </a:rPr>
              <a:t>Υπολογίζουμε </a:t>
            </a:r>
            <a:r>
              <a:rPr lang="el-GR" dirty="0">
                <a:solidFill>
                  <a:schemeClr val="tx1"/>
                </a:solidFill>
              </a:rPr>
              <a:t>το κόστος της κάθε πηγής </a:t>
            </a:r>
            <a:r>
              <a:rPr lang="el-GR" dirty="0" smtClean="0">
                <a:solidFill>
                  <a:schemeClr val="tx1"/>
                </a:solidFill>
              </a:rPr>
              <a:t>χρηματοδότησης</a:t>
            </a:r>
            <a:r>
              <a:rPr lang="en-US" dirty="0" smtClean="0">
                <a:solidFill>
                  <a:schemeClr val="tx1"/>
                </a:solidFill>
              </a:rPr>
              <a:t>.</a:t>
            </a:r>
          </a:p>
          <a:p>
            <a:pPr lvl="1" algn="just">
              <a:lnSpc>
                <a:spcPct val="90000"/>
              </a:lnSpc>
              <a:buNone/>
            </a:pPr>
            <a:endParaRPr lang="el-GR" dirty="0">
              <a:solidFill>
                <a:schemeClr val="tx1"/>
              </a:solidFill>
            </a:endParaRPr>
          </a:p>
          <a:p>
            <a:pPr lvl="1" algn="just">
              <a:lnSpc>
                <a:spcPct val="90000"/>
              </a:lnSpc>
              <a:buNone/>
            </a:pPr>
            <a:r>
              <a:rPr lang="en-US" b="1" dirty="0" smtClean="0">
                <a:solidFill>
                  <a:schemeClr val="tx1"/>
                </a:solidFill>
              </a:rPr>
              <a:t>c)</a:t>
            </a:r>
            <a:r>
              <a:rPr lang="en-US" dirty="0" smtClean="0">
                <a:solidFill>
                  <a:schemeClr val="tx1"/>
                </a:solidFill>
              </a:rPr>
              <a:t> </a:t>
            </a:r>
            <a:r>
              <a:rPr lang="el-GR" dirty="0" smtClean="0">
                <a:solidFill>
                  <a:schemeClr val="tx1"/>
                </a:solidFill>
              </a:rPr>
              <a:t>Χρησιμοποιώντας </a:t>
            </a:r>
            <a:r>
              <a:rPr lang="el-GR" dirty="0">
                <a:solidFill>
                  <a:schemeClr val="tx1"/>
                </a:solidFill>
              </a:rPr>
              <a:t>τα παραπάνω, υπολογίζουμε το συνολικό κόστος </a:t>
            </a:r>
            <a:r>
              <a:rPr lang="el-GR" dirty="0" smtClean="0">
                <a:solidFill>
                  <a:schemeClr val="tx1"/>
                </a:solidFill>
              </a:rPr>
              <a:t>κεφαλαίου</a:t>
            </a:r>
            <a:r>
              <a:rPr lang="en-US" dirty="0" smtClean="0">
                <a:solidFill>
                  <a:schemeClr val="tx1"/>
                </a:solidFill>
              </a:rPr>
              <a:t>.</a:t>
            </a:r>
            <a:endParaRPr lang="el-GR" dirty="0">
              <a:solidFill>
                <a:schemeClr val="tx1"/>
              </a:solidFill>
            </a:endParaRPr>
          </a:p>
        </p:txBody>
      </p:sp>
    </p:spTree>
    <p:extLst>
      <p:ext uri="{BB962C8B-B14F-4D97-AF65-F5344CB8AC3E}">
        <p14:creationId xmlns:p14="http://schemas.microsoft.com/office/powerpoint/2010/main" val="57105411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2"/>
          <p:cNvSpPr>
            <a:spLocks noGrp="1" noChangeArrowheads="1"/>
          </p:cNvSpPr>
          <p:nvPr>
            <p:ph type="title"/>
          </p:nvPr>
        </p:nvSpPr>
        <p:spPr>
          <a:xfrm>
            <a:off x="0" y="260648"/>
            <a:ext cx="9144000" cy="880765"/>
          </a:xfrm>
        </p:spPr>
        <p:txBody>
          <a:bodyPr>
            <a:normAutofit fontScale="90000"/>
          </a:bodyPr>
          <a:lstStyle/>
          <a:p>
            <a:pPr algn="ctr"/>
            <a:r>
              <a:rPr lang="el-GR" sz="3200" b="1" dirty="0" smtClean="0">
                <a:solidFill>
                  <a:schemeClr val="tx1"/>
                </a:solidFill>
              </a:rPr>
              <a:t>Η Κλασική Θεωρία του Μέσου Κόστους Κεφαλαίου (2)</a:t>
            </a:r>
          </a:p>
        </p:txBody>
      </p:sp>
      <p:sp>
        <p:nvSpPr>
          <p:cNvPr id="205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dirty="0"/>
          </a:p>
        </p:txBody>
      </p:sp>
      <p:graphicFrame>
        <p:nvGraphicFramePr>
          <p:cNvPr id="2050" name="Object 3"/>
          <p:cNvGraphicFramePr>
            <a:graphicFrameLocks noChangeAspect="1"/>
          </p:cNvGraphicFramePr>
          <p:nvPr/>
        </p:nvGraphicFramePr>
        <p:xfrm>
          <a:off x="395288" y="2348881"/>
          <a:ext cx="8281168" cy="4032448"/>
        </p:xfrm>
        <a:graphic>
          <a:graphicData uri="http://schemas.openxmlformats.org/presentationml/2006/ole">
            <mc:AlternateContent xmlns:mc="http://schemas.openxmlformats.org/markup-compatibility/2006">
              <mc:Choice xmlns:v="urn:schemas-microsoft-com:vml" Requires="v">
                <p:oleObj spid="_x0000_s17413" r:id="rId4" imgW="8362950" imgH="4972050" progId="">
                  <p:embed/>
                </p:oleObj>
              </mc:Choice>
              <mc:Fallback>
                <p:oleObj r:id="rId4" imgW="8362950" imgH="497205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288" y="2348881"/>
                        <a:ext cx="8281168" cy="40324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5" name="9 - Ορθογώνιο"/>
          <p:cNvSpPr>
            <a:spLocks noChangeArrowheads="1"/>
          </p:cNvSpPr>
          <p:nvPr/>
        </p:nvSpPr>
        <p:spPr bwMode="auto">
          <a:xfrm>
            <a:off x="251520" y="1412776"/>
            <a:ext cx="8713341" cy="830997"/>
          </a:xfrm>
          <a:prstGeom prst="rect">
            <a:avLst/>
          </a:prstGeom>
          <a:noFill/>
          <a:ln w="9525">
            <a:noFill/>
            <a:miter lim="800000"/>
            <a:headEnd/>
            <a:tailEnd/>
          </a:ln>
        </p:spPr>
        <p:txBody>
          <a:bodyPr wrap="square">
            <a:spAutoFit/>
          </a:bodyPr>
          <a:lstStyle/>
          <a:p>
            <a:pPr algn="just"/>
            <a:r>
              <a:rPr lang="el-GR" sz="2400" dirty="0"/>
              <a:t>Η Επίδραση της Μόχλευσης στο Μέσο Κόστος του Κεφαλαίου και στην Αξία της Επιχείρησης (Κλασική Θεωρία).</a:t>
            </a:r>
          </a:p>
        </p:txBody>
      </p:sp>
    </p:spTree>
    <p:extLst>
      <p:ext uri="{BB962C8B-B14F-4D97-AF65-F5344CB8AC3E}">
        <p14:creationId xmlns:p14="http://schemas.microsoft.com/office/powerpoint/2010/main" val="345137121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Rectangle 2"/>
          <p:cNvSpPr>
            <a:spLocks noGrp="1" noChangeArrowheads="1"/>
          </p:cNvSpPr>
          <p:nvPr>
            <p:ph type="title"/>
          </p:nvPr>
        </p:nvSpPr>
        <p:spPr>
          <a:xfrm>
            <a:off x="0" y="0"/>
            <a:ext cx="9144000" cy="1141413"/>
          </a:xfrm>
        </p:spPr>
        <p:txBody>
          <a:bodyPr>
            <a:normAutofit/>
          </a:bodyPr>
          <a:lstStyle/>
          <a:p>
            <a:pPr algn="ctr"/>
            <a:r>
              <a:rPr lang="el-GR" sz="3000" b="1" dirty="0" smtClean="0">
                <a:solidFill>
                  <a:schemeClr val="tx1"/>
                </a:solidFill>
              </a:rPr>
              <a:t>Η Κλασική Θεωρία του Μέσου Κόστους Κεφαλαίου (3)</a:t>
            </a:r>
          </a:p>
        </p:txBody>
      </p:sp>
      <p:sp>
        <p:nvSpPr>
          <p:cNvPr id="3080" name="Rectangle 3"/>
          <p:cNvSpPr>
            <a:spLocks noGrp="1" noChangeArrowheads="1"/>
          </p:cNvSpPr>
          <p:nvPr>
            <p:ph type="body" sz="half" idx="1"/>
          </p:nvPr>
        </p:nvSpPr>
        <p:spPr>
          <a:xfrm>
            <a:off x="107950" y="1125538"/>
            <a:ext cx="8784530" cy="5471814"/>
          </a:xfrm>
        </p:spPr>
        <p:txBody>
          <a:bodyPr/>
          <a:lstStyle/>
          <a:p>
            <a:pPr algn="just"/>
            <a:r>
              <a:rPr lang="el-GR" sz="2000" dirty="0" smtClean="0">
                <a:solidFill>
                  <a:schemeClr val="tx1"/>
                </a:solidFill>
              </a:rPr>
              <a:t>H παραπέρα αύξηση της χρηματοοικονομικής μόχλευσης, πέραν του σημείου Α, επιφέρει γρήγορη αύξηση του κόστους των δανείων και του κόστους των ιδίων κεφαλαίων λόγω της σημαντικής αύξησης του χρηματοοικονομικού κινδύνου. Αποτέλεσμα της αύξησης αυτής των στοιχείων του κόστους, είναι και η τελική εξουδετέρωση της ευνοϊκής επίδρασης που έχει η υποκατάσταση των ιδίων από τα ξένα κεφάλαια και η αύξηση του μέσου κόστους των κεφαλαίων πέραν από το σημείο Α. Η αξία της επιχείρησης V, ακολουθεί αντίστροφη πορεία από αυτή του μέσου κόστους κεφαλαίων. Τούτο συμβαίνει γιατί η αξία της επιχείρησης δίνεται από την ακόλουθη σχέση:</a:t>
            </a:r>
          </a:p>
          <a:p>
            <a:pPr>
              <a:buFont typeface="Wingdings" pitchFamily="2" charset="2"/>
              <a:buNone/>
            </a:pPr>
            <a:r>
              <a:rPr lang="el-GR" sz="2000" dirty="0" smtClean="0"/>
              <a:t>                                                                 </a:t>
            </a:r>
          </a:p>
          <a:p>
            <a:pPr>
              <a:buNone/>
            </a:pPr>
            <a:r>
              <a:rPr lang="el-GR" sz="2000" dirty="0" smtClean="0">
                <a:solidFill>
                  <a:schemeClr val="tx1"/>
                </a:solidFill>
              </a:rPr>
              <a:t>Όπου, </a:t>
            </a:r>
          </a:p>
          <a:p>
            <a:r>
              <a:rPr lang="el-GR" sz="2000" dirty="0" smtClean="0"/>
              <a:t>        </a:t>
            </a:r>
            <a:r>
              <a:rPr lang="el-GR" sz="2000" dirty="0" smtClean="0">
                <a:solidFill>
                  <a:schemeClr val="tx1"/>
                </a:solidFill>
              </a:rPr>
              <a:t>=   Το μέσο ετήσιο κέρδος που επιτυγχάνει η επιχείρηση για μακρά σειρά 		ετών</a:t>
            </a:r>
          </a:p>
          <a:p>
            <a:r>
              <a:rPr lang="el-GR" sz="2000" dirty="0" smtClean="0"/>
              <a:t>          </a:t>
            </a:r>
            <a:r>
              <a:rPr lang="el-GR" sz="2000" dirty="0" smtClean="0">
                <a:solidFill>
                  <a:schemeClr val="tx1"/>
                </a:solidFill>
              </a:rPr>
              <a:t>=   Το μέσο σταθμικό κόστος του κεφαλαίου της επιχείρησης </a:t>
            </a:r>
          </a:p>
          <a:p>
            <a:pPr>
              <a:buFont typeface="Wingdings" pitchFamily="2" charset="2"/>
              <a:buNone/>
            </a:pPr>
            <a:endParaRPr lang="el-GR" sz="2000" dirty="0" smtClean="0"/>
          </a:p>
        </p:txBody>
      </p:sp>
      <p:graphicFrame>
        <p:nvGraphicFramePr>
          <p:cNvPr id="3074" name="Object 3"/>
          <p:cNvGraphicFramePr>
            <a:graphicFrameLocks noChangeAspect="1"/>
          </p:cNvGraphicFramePr>
          <p:nvPr>
            <p:extLst>
              <p:ext uri="{D42A27DB-BD31-4B8C-83A1-F6EECF244321}">
                <p14:modId xmlns:p14="http://schemas.microsoft.com/office/powerpoint/2010/main" val="2031821251"/>
              </p:ext>
            </p:extLst>
          </p:nvPr>
        </p:nvGraphicFramePr>
        <p:xfrm>
          <a:off x="5868144" y="3717032"/>
          <a:ext cx="1656184" cy="936576"/>
        </p:xfrm>
        <a:graphic>
          <a:graphicData uri="http://schemas.openxmlformats.org/presentationml/2006/ole">
            <mc:AlternateContent xmlns:mc="http://schemas.openxmlformats.org/markup-compatibility/2006">
              <mc:Choice xmlns:v="urn:schemas-microsoft-com:vml" Requires="v">
                <p:oleObj spid="_x0000_s18443" name="Equation" r:id="rId4" imgW="431613" imgH="545863" progId="Equation.DSMT4">
                  <p:embed/>
                </p:oleObj>
              </mc:Choice>
              <mc:Fallback>
                <p:oleObj name="Equation" r:id="rId4" imgW="431613" imgH="545863"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68144" y="3717032"/>
                        <a:ext cx="1656184" cy="936576"/>
                      </a:xfrm>
                      <a:prstGeom prst="rect">
                        <a:avLst/>
                      </a:prstGeom>
                      <a:solidFill>
                        <a:srgbClr val="FF0000"/>
                      </a:solidFill>
                      <a:ln>
                        <a:noFill/>
                      </a:ln>
                      <a:effectLst/>
                    </p:spPr>
                  </p:pic>
                </p:oleObj>
              </mc:Fallback>
            </mc:AlternateContent>
          </a:graphicData>
        </a:graphic>
      </p:graphicFrame>
      <p:graphicFrame>
        <p:nvGraphicFramePr>
          <p:cNvPr id="3075" name="Object 4"/>
          <p:cNvGraphicFramePr>
            <a:graphicFrameLocks noChangeAspect="1"/>
          </p:cNvGraphicFramePr>
          <p:nvPr>
            <p:extLst>
              <p:ext uri="{D42A27DB-BD31-4B8C-83A1-F6EECF244321}">
                <p14:modId xmlns:p14="http://schemas.microsoft.com/office/powerpoint/2010/main" val="2560646060"/>
              </p:ext>
            </p:extLst>
          </p:nvPr>
        </p:nvGraphicFramePr>
        <p:xfrm>
          <a:off x="395536" y="4725144"/>
          <a:ext cx="576064" cy="431800"/>
        </p:xfrm>
        <a:graphic>
          <a:graphicData uri="http://schemas.openxmlformats.org/presentationml/2006/ole">
            <mc:AlternateContent xmlns:mc="http://schemas.openxmlformats.org/markup-compatibility/2006">
              <mc:Choice xmlns:v="urn:schemas-microsoft-com:vml" Requires="v">
                <p:oleObj spid="_x0000_s18444" name="Equation" r:id="rId6" imgW="152268" imgH="266469" progId="">
                  <p:embed/>
                </p:oleObj>
              </mc:Choice>
              <mc:Fallback>
                <p:oleObj name="Equation" r:id="rId6" imgW="152268" imgH="266469"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5536" y="4725144"/>
                        <a:ext cx="576064" cy="431800"/>
                      </a:xfrm>
                      <a:prstGeom prst="rect">
                        <a:avLst/>
                      </a:prstGeom>
                      <a:solidFill>
                        <a:srgbClr val="00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5"/>
          <p:cNvGraphicFramePr>
            <a:graphicFrameLocks noChangeAspect="1"/>
          </p:cNvGraphicFramePr>
          <p:nvPr>
            <p:extLst>
              <p:ext uri="{D42A27DB-BD31-4B8C-83A1-F6EECF244321}">
                <p14:modId xmlns:p14="http://schemas.microsoft.com/office/powerpoint/2010/main" val="615329733"/>
              </p:ext>
            </p:extLst>
          </p:nvPr>
        </p:nvGraphicFramePr>
        <p:xfrm>
          <a:off x="323528" y="5301208"/>
          <a:ext cx="648072" cy="504056"/>
        </p:xfrm>
        <a:graphic>
          <a:graphicData uri="http://schemas.openxmlformats.org/presentationml/2006/ole">
            <mc:AlternateContent xmlns:mc="http://schemas.openxmlformats.org/markup-compatibility/2006">
              <mc:Choice xmlns:v="urn:schemas-microsoft-com:vml" Requires="v">
                <p:oleObj spid="_x0000_s18445" name="Equation" r:id="rId8" imgW="114250" imgH="279279" progId="">
                  <p:embed/>
                </p:oleObj>
              </mc:Choice>
              <mc:Fallback>
                <p:oleObj name="Equation" r:id="rId8" imgW="114250" imgH="279279" progId="">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3528" y="5301208"/>
                        <a:ext cx="648072" cy="504056"/>
                      </a:xfrm>
                      <a:prstGeom prst="rect">
                        <a:avLst/>
                      </a:prstGeom>
                      <a:solidFill>
                        <a:srgbClr val="FF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67265434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2"/>
          <p:cNvSpPr>
            <a:spLocks noGrp="1" noChangeArrowheads="1"/>
          </p:cNvSpPr>
          <p:nvPr>
            <p:ph type="title"/>
          </p:nvPr>
        </p:nvSpPr>
        <p:spPr>
          <a:xfrm>
            <a:off x="0" y="332656"/>
            <a:ext cx="9144000" cy="808757"/>
          </a:xfrm>
        </p:spPr>
        <p:txBody>
          <a:bodyPr/>
          <a:lstStyle/>
          <a:p>
            <a:pPr algn="ctr"/>
            <a:r>
              <a:rPr lang="el-GR" sz="2400" b="1" dirty="0" smtClean="0">
                <a:solidFill>
                  <a:schemeClr val="tx1"/>
                </a:solidFill>
              </a:rPr>
              <a:t>Η Κλασική Θεωρία του Μέσου Κόστους Κεφαλαίου (4)</a:t>
            </a:r>
          </a:p>
        </p:txBody>
      </p:sp>
      <p:sp>
        <p:nvSpPr>
          <p:cNvPr id="410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dirty="0"/>
          </a:p>
        </p:txBody>
      </p:sp>
      <p:sp>
        <p:nvSpPr>
          <p:cNvPr id="4103" name="9 - Ορθογώνιο"/>
          <p:cNvSpPr>
            <a:spLocks noChangeArrowheads="1"/>
          </p:cNvSpPr>
          <p:nvPr/>
        </p:nvSpPr>
        <p:spPr bwMode="auto">
          <a:xfrm>
            <a:off x="323850" y="1340768"/>
            <a:ext cx="8569325" cy="1384995"/>
          </a:xfrm>
          <a:prstGeom prst="rect">
            <a:avLst/>
          </a:prstGeom>
          <a:noFill/>
          <a:ln w="9525">
            <a:noFill/>
            <a:miter lim="800000"/>
            <a:headEnd/>
            <a:tailEnd/>
          </a:ln>
        </p:spPr>
        <p:txBody>
          <a:bodyPr wrap="square">
            <a:spAutoFit/>
          </a:bodyPr>
          <a:lstStyle/>
          <a:p>
            <a:pPr algn="just"/>
            <a:r>
              <a:rPr lang="el-GR" sz="2800" dirty="0"/>
              <a:t>Η Επίδραση της Μόχλευσης στο Μέσο Κόστος του Κεφαλαίου και στην Αξία της Επιχείρησης (Κλασική Θεωρία).</a:t>
            </a:r>
          </a:p>
        </p:txBody>
      </p:sp>
      <p:sp>
        <p:nvSpPr>
          <p:cNvPr id="4104"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dirty="0"/>
          </a:p>
        </p:txBody>
      </p:sp>
      <p:graphicFrame>
        <p:nvGraphicFramePr>
          <p:cNvPr id="4098" name="Object 4"/>
          <p:cNvGraphicFramePr>
            <a:graphicFrameLocks noChangeAspect="1"/>
          </p:cNvGraphicFramePr>
          <p:nvPr/>
        </p:nvGraphicFramePr>
        <p:xfrm>
          <a:off x="539750" y="2852936"/>
          <a:ext cx="8064698" cy="3672408"/>
        </p:xfrm>
        <a:graphic>
          <a:graphicData uri="http://schemas.openxmlformats.org/presentationml/2006/ole">
            <mc:AlternateContent xmlns:mc="http://schemas.openxmlformats.org/markup-compatibility/2006">
              <mc:Choice xmlns:v="urn:schemas-microsoft-com:vml" Requires="v">
                <p:oleObj spid="_x0000_s19462" r:id="rId4" imgW="8362950" imgH="4972050" progId="">
                  <p:embed/>
                </p:oleObj>
              </mc:Choice>
              <mc:Fallback>
                <p:oleObj r:id="rId4" imgW="8362950" imgH="497205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l="12749"/>
                      <a:stretch>
                        <a:fillRect/>
                      </a:stretch>
                    </p:blipFill>
                    <p:spPr bwMode="auto">
                      <a:xfrm>
                        <a:off x="539750" y="2852936"/>
                        <a:ext cx="8064698" cy="36724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0935755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90066"/>
          </a:xfrm>
        </p:spPr>
        <p:txBody>
          <a:bodyPr>
            <a:normAutofit fontScale="90000"/>
          </a:bodyPr>
          <a:lstStyle/>
          <a:p>
            <a:r>
              <a:rPr lang="el-GR" sz="3600" b="1" dirty="0" smtClean="0">
                <a:solidFill>
                  <a:schemeClr val="tx1"/>
                </a:solidFill>
              </a:rPr>
              <a:t>ΒΙΒΛΙΟΓΡΑΦΙΑ</a:t>
            </a:r>
            <a:endParaRPr lang="el-GR" sz="3600" b="1" dirty="0">
              <a:solidFill>
                <a:schemeClr val="tx1"/>
              </a:solidFill>
            </a:endParaRPr>
          </a:p>
        </p:txBody>
      </p:sp>
      <p:sp>
        <p:nvSpPr>
          <p:cNvPr id="3" name="2 - Θέση περιεχομένου"/>
          <p:cNvSpPr>
            <a:spLocks noGrp="1"/>
          </p:cNvSpPr>
          <p:nvPr>
            <p:ph idx="1"/>
          </p:nvPr>
        </p:nvSpPr>
        <p:spPr>
          <a:xfrm>
            <a:off x="0" y="980728"/>
            <a:ext cx="9144000" cy="5877272"/>
          </a:xfrm>
        </p:spPr>
        <p:txBody>
          <a:bodyPr>
            <a:normAutofit fontScale="92500" lnSpcReduction="10000"/>
          </a:bodyPr>
          <a:lstStyle/>
          <a:p>
            <a:r>
              <a:rPr lang="el-GR" sz="2000" dirty="0" smtClean="0">
                <a:solidFill>
                  <a:schemeClr val="tx1"/>
                </a:solidFill>
              </a:rPr>
              <a:t>Αρσένος, Π. και Καλδής, Π., (2007) «Εφαρμοσμένη Χρηματοοικονομική Διοίκηση Επιχειρήσεων», Αθήνα, Εκδόσεις Πατάκη, ISBN 978-960-16- 3055-7</a:t>
            </a:r>
          </a:p>
          <a:p>
            <a:r>
              <a:rPr lang="el-GR" sz="2000" dirty="0" smtClean="0">
                <a:solidFill>
                  <a:schemeClr val="tx1"/>
                </a:solidFill>
              </a:rPr>
              <a:t>Βασιλείου Δ. και Ηρειώτης Ν. (2008) «Χρηματοοικονομική Διοίκηση-Θεωρία και Πρακτική», Εκδόσεις </a:t>
            </a:r>
            <a:r>
              <a:rPr lang="en-US" sz="2000" dirty="0" smtClean="0">
                <a:solidFill>
                  <a:schemeClr val="tx1"/>
                </a:solidFill>
              </a:rPr>
              <a:t>Rosili,</a:t>
            </a:r>
            <a:r>
              <a:rPr lang="el-GR" sz="2000" dirty="0" smtClean="0">
                <a:solidFill>
                  <a:schemeClr val="tx1"/>
                </a:solidFill>
              </a:rPr>
              <a:t> Αθήνα.</a:t>
            </a:r>
            <a:endParaRPr lang="en-US" sz="2000" dirty="0" smtClean="0">
              <a:solidFill>
                <a:schemeClr val="tx1"/>
              </a:solidFill>
            </a:endParaRPr>
          </a:p>
          <a:p>
            <a:pPr algn="just"/>
            <a:r>
              <a:rPr lang="en-US" sz="2000" dirty="0" smtClean="0">
                <a:solidFill>
                  <a:schemeClr val="tx1"/>
                </a:solidFill>
              </a:rPr>
              <a:t>Brealey R.A., Myers S.C. and Allen F., </a:t>
            </a:r>
            <a:r>
              <a:rPr lang="el-GR" sz="2000" dirty="0" smtClean="0">
                <a:solidFill>
                  <a:schemeClr val="tx1"/>
                </a:solidFill>
              </a:rPr>
              <a:t>«Αρχές Χρηματοοικονομικής των Επιχειρήσεων»</a:t>
            </a:r>
            <a:r>
              <a:rPr lang="en-US" sz="2000" dirty="0" smtClean="0">
                <a:solidFill>
                  <a:schemeClr val="tx1"/>
                </a:solidFill>
              </a:rPr>
              <a:t>, Utopia, 2013</a:t>
            </a:r>
            <a:r>
              <a:rPr lang="el-GR" sz="2000" dirty="0" smtClean="0">
                <a:solidFill>
                  <a:schemeClr val="tx1"/>
                </a:solidFill>
              </a:rPr>
              <a:t>.</a:t>
            </a:r>
          </a:p>
          <a:p>
            <a:r>
              <a:rPr lang="el-GR" sz="2000" dirty="0" smtClean="0">
                <a:solidFill>
                  <a:schemeClr val="tx1"/>
                </a:solidFill>
              </a:rPr>
              <a:t>Δαγούμας Α., (2017). «Βασικές Έννοιες για Αξία Χρήματος &amp; Επενδύσεις» Σημειώσεις Μαθήματος. </a:t>
            </a:r>
          </a:p>
          <a:p>
            <a:r>
              <a:rPr lang="el-GR" altLang="el-GR" sz="2000" dirty="0" smtClean="0">
                <a:solidFill>
                  <a:schemeClr val="tx1"/>
                </a:solidFill>
              </a:rPr>
              <a:t>Δρογκούλας  Δ., (2017). «Σημειώσεις Μαθήματος Χρηματοοικονομικής Διοίκησης». ΤΕΙ Λάρισας.</a:t>
            </a:r>
            <a:endParaRPr lang="en-GB" altLang="el-GR" sz="2800" dirty="0" smtClean="0">
              <a:solidFill>
                <a:schemeClr val="tx1"/>
              </a:solidFill>
            </a:endParaRPr>
          </a:p>
          <a:p>
            <a:r>
              <a:rPr lang="el-GR" sz="2000" dirty="0" smtClean="0">
                <a:solidFill>
                  <a:schemeClr val="tx1"/>
                </a:solidFill>
              </a:rPr>
              <a:t>ΚΕΝΤΡΟ ΣΤΗΡΙΞΗΣ &amp; ΑΝΑΠΤΥΞΗΣ ΕΠΙΧΕΙΡΗΜΑΤΙΚΟΤΗΤΑΣ «ΕΠΙΧΕΙΡΕΙΝ» ΚΔΕΚΠΑΚ - ΔΗΜΟΣ ΚΑΛΑΜΑΡΙΑΣ</a:t>
            </a:r>
          </a:p>
          <a:p>
            <a:r>
              <a:rPr lang="el-GR" sz="2000" dirty="0" smtClean="0">
                <a:solidFill>
                  <a:schemeClr val="tx1"/>
                </a:solidFill>
              </a:rPr>
              <a:t>Μανωλοπούλου Ε., (2010). «Σημειώσεις Μαθήματος Τμήματος Διοίκησης Επιχειρήσεων» Πανεπιστήμιο Πατρών</a:t>
            </a:r>
          </a:p>
          <a:p>
            <a:r>
              <a:rPr lang="el-GR" sz="2000" dirty="0" smtClean="0">
                <a:solidFill>
                  <a:schemeClr val="tx1"/>
                </a:solidFill>
              </a:rPr>
              <a:t>Παπαδομανωλάκης  Δ., (2013). «Σημειώσεις Τ.Ε.Ι. Κρήτης».</a:t>
            </a:r>
          </a:p>
          <a:p>
            <a:r>
              <a:rPr lang="el-GR" sz="2000" dirty="0" smtClean="0">
                <a:solidFill>
                  <a:schemeClr val="tx1"/>
                </a:solidFill>
              </a:rPr>
              <a:t>Τσάντας Ν., (2007). «Σημειώσεις Μαθήματος Ποσοτική Ανάλυση Επιχειρηματικών Αποφάσεων» ΜΒΑ ΠΑΜΑΚ</a:t>
            </a:r>
          </a:p>
          <a:p>
            <a:r>
              <a:rPr lang="en-US" sz="2000" dirty="0" smtClean="0">
                <a:solidFill>
                  <a:schemeClr val="tx1"/>
                </a:solidFill>
                <a:cs typeface="Times New Roman" pitchFamily="18" charset="0"/>
              </a:rPr>
              <a:t>Weston and Brigham</a:t>
            </a:r>
            <a:r>
              <a:rPr lang="el-GR" sz="2000" dirty="0" smtClean="0">
                <a:solidFill>
                  <a:schemeClr val="tx1"/>
                </a:solidFill>
                <a:cs typeface="Times New Roman" pitchFamily="18" charset="0"/>
              </a:rPr>
              <a:t> (1986). «Βασικές Αρχές Χρηματοοικονομικής Διαχείρισης και Πολιτικής» Εκδόσεις  Παπαζήση.</a:t>
            </a:r>
            <a:endParaRPr lang="el-GR" sz="2000" dirty="0" smtClean="0">
              <a:solidFill>
                <a:schemeClr val="tx1"/>
              </a:solidFill>
            </a:endParaRPr>
          </a:p>
          <a:p>
            <a:endParaRPr lang="el-GR" sz="2000" dirty="0"/>
          </a:p>
        </p:txBody>
      </p:sp>
    </p:spTree>
    <p:extLst>
      <p:ext uri="{BB962C8B-B14F-4D97-AF65-F5344CB8AC3E}">
        <p14:creationId xmlns:p14="http://schemas.microsoft.com/office/powerpoint/2010/main" val="34749187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solidFill>
                  <a:schemeClr val="tx1"/>
                </a:solidFill>
              </a:rPr>
              <a:t>Ιστοσελιδεσ</a:t>
            </a:r>
            <a:endParaRPr lang="el-GR" sz="3200" b="1" dirty="0">
              <a:solidFill>
                <a:schemeClr val="tx1"/>
              </a:solidFill>
            </a:endParaRPr>
          </a:p>
        </p:txBody>
      </p:sp>
      <p:sp>
        <p:nvSpPr>
          <p:cNvPr id="3" name="2 - Θέση περιεχομένου"/>
          <p:cNvSpPr>
            <a:spLocks noGrp="1"/>
          </p:cNvSpPr>
          <p:nvPr>
            <p:ph idx="1"/>
          </p:nvPr>
        </p:nvSpPr>
        <p:spPr>
          <a:blipFill>
            <a:blip r:embed="rId2" cstate="print"/>
            <a:tile tx="0" ty="0" sx="100000" sy="100000" flip="none" algn="tl"/>
          </a:blipFill>
        </p:spPr>
        <p:txBody>
          <a:bodyPr/>
          <a:lstStyle/>
          <a:p>
            <a:r>
              <a:rPr lang="en-US" dirty="0" smtClean="0">
                <a:solidFill>
                  <a:srgbClr val="006600"/>
                </a:solidFill>
                <a:hlinkClick r:id="rId3"/>
              </a:rPr>
              <a:t>https://www.euretirio.com</a:t>
            </a:r>
            <a:endParaRPr lang="el-GR" dirty="0" smtClean="0">
              <a:solidFill>
                <a:srgbClr val="006600"/>
              </a:solidFill>
            </a:endParaRPr>
          </a:p>
          <a:p>
            <a:r>
              <a:rPr lang="en-US" dirty="0" smtClean="0">
                <a:solidFill>
                  <a:srgbClr val="006600"/>
                </a:solidFill>
                <a:hlinkClick r:id="rId4"/>
              </a:rPr>
              <a:t>http://www.ependysopedia.gr</a:t>
            </a:r>
            <a:endParaRPr lang="el-GR" dirty="0" smtClean="0">
              <a:solidFill>
                <a:srgbClr val="006600"/>
              </a:solidFill>
            </a:endParaRPr>
          </a:p>
          <a:p>
            <a:endParaRPr lang="el-GR" dirty="0"/>
          </a:p>
        </p:txBody>
      </p:sp>
    </p:spTree>
    <p:extLst>
      <p:ext uri="{BB962C8B-B14F-4D97-AF65-F5344CB8AC3E}">
        <p14:creationId xmlns:p14="http://schemas.microsoft.com/office/powerpoint/2010/main" val="3107086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a:xfrm>
            <a:off x="0" y="274638"/>
            <a:ext cx="9144000" cy="634082"/>
          </a:xfrm>
        </p:spPr>
        <p:txBody>
          <a:bodyPr>
            <a:normAutofit fontScale="90000"/>
          </a:bodyPr>
          <a:lstStyle/>
          <a:p>
            <a:pPr algn="ctr"/>
            <a:r>
              <a:rPr lang="el-GR" sz="3600" b="1" dirty="0" smtClean="0">
                <a:solidFill>
                  <a:schemeClr val="tx1"/>
                </a:solidFill>
              </a:rPr>
              <a:t>Πηγές </a:t>
            </a:r>
            <a:r>
              <a:rPr lang="el-GR" sz="3600" b="1" dirty="0" smtClean="0"/>
              <a:t>Χ</a:t>
            </a:r>
            <a:r>
              <a:rPr lang="el-GR" sz="3600" b="1" dirty="0" smtClean="0">
                <a:solidFill>
                  <a:schemeClr val="tx1"/>
                </a:solidFill>
              </a:rPr>
              <a:t>ρηματοδότησης </a:t>
            </a:r>
            <a:r>
              <a:rPr lang="el-GR" sz="3600" b="1" dirty="0">
                <a:solidFill>
                  <a:schemeClr val="tx1"/>
                </a:solidFill>
              </a:rPr>
              <a:t>(</a:t>
            </a:r>
            <a:r>
              <a:rPr lang="el-GR" sz="3600" b="1" dirty="0" smtClean="0">
                <a:solidFill>
                  <a:schemeClr val="tx1"/>
                </a:solidFill>
              </a:rPr>
              <a:t>κεφαλαίου</a:t>
            </a:r>
            <a:r>
              <a:rPr lang="el-GR" sz="3600" b="1" dirty="0">
                <a:solidFill>
                  <a:schemeClr val="tx1"/>
                </a:solidFill>
              </a:rPr>
              <a:t>)</a:t>
            </a:r>
          </a:p>
        </p:txBody>
      </p:sp>
      <p:sp>
        <p:nvSpPr>
          <p:cNvPr id="294915" name="Rectangle 3"/>
          <p:cNvSpPr>
            <a:spLocks noGrp="1" noChangeArrowheads="1"/>
          </p:cNvSpPr>
          <p:nvPr>
            <p:ph type="body" idx="1"/>
          </p:nvPr>
        </p:nvSpPr>
        <p:spPr>
          <a:xfrm>
            <a:off x="304800" y="1196752"/>
            <a:ext cx="8610600" cy="5328592"/>
          </a:xfrm>
        </p:spPr>
        <p:txBody>
          <a:bodyPr/>
          <a:lstStyle/>
          <a:p>
            <a:pPr algn="just">
              <a:lnSpc>
                <a:spcPct val="80000"/>
              </a:lnSpc>
            </a:pPr>
            <a:r>
              <a:rPr lang="el-GR" dirty="0">
                <a:solidFill>
                  <a:schemeClr val="tx1"/>
                </a:solidFill>
              </a:rPr>
              <a:t>Οι πιο συνηθισμένες είναι:</a:t>
            </a:r>
          </a:p>
          <a:p>
            <a:pPr lvl="1" algn="just">
              <a:lnSpc>
                <a:spcPct val="80000"/>
              </a:lnSpc>
              <a:buNone/>
            </a:pPr>
            <a:r>
              <a:rPr lang="en-US" sz="3200" b="1" dirty="0" smtClean="0">
                <a:solidFill>
                  <a:srgbClr val="FF0000"/>
                </a:solidFill>
              </a:rPr>
              <a:t>A) </a:t>
            </a:r>
            <a:r>
              <a:rPr lang="el-GR" sz="3200" b="1" dirty="0" smtClean="0">
                <a:solidFill>
                  <a:srgbClr val="FF0000"/>
                </a:solidFill>
              </a:rPr>
              <a:t>Δανειακά </a:t>
            </a:r>
            <a:r>
              <a:rPr lang="el-GR" sz="3200" b="1" dirty="0">
                <a:solidFill>
                  <a:srgbClr val="FF0000"/>
                </a:solidFill>
              </a:rPr>
              <a:t>κεφάλαια</a:t>
            </a:r>
          </a:p>
          <a:p>
            <a:pPr lvl="2" algn="just">
              <a:lnSpc>
                <a:spcPct val="80000"/>
              </a:lnSpc>
            </a:pPr>
            <a:r>
              <a:rPr lang="el-GR" sz="3200" dirty="0">
                <a:solidFill>
                  <a:schemeClr val="tx1"/>
                </a:solidFill>
              </a:rPr>
              <a:t>Έκδοση ομολογιών</a:t>
            </a:r>
          </a:p>
          <a:p>
            <a:pPr lvl="2" algn="just">
              <a:lnSpc>
                <a:spcPct val="80000"/>
              </a:lnSpc>
            </a:pPr>
            <a:r>
              <a:rPr lang="el-GR" sz="3200" dirty="0">
                <a:solidFill>
                  <a:schemeClr val="tx1"/>
                </a:solidFill>
              </a:rPr>
              <a:t>Τραπεζικός δανεισμός</a:t>
            </a:r>
          </a:p>
          <a:p>
            <a:pPr lvl="1" algn="just">
              <a:lnSpc>
                <a:spcPct val="80000"/>
              </a:lnSpc>
              <a:buNone/>
            </a:pPr>
            <a:r>
              <a:rPr lang="en-US" sz="3200" b="1" dirty="0" smtClean="0">
                <a:solidFill>
                  <a:srgbClr val="006600"/>
                </a:solidFill>
              </a:rPr>
              <a:t>B) </a:t>
            </a:r>
            <a:r>
              <a:rPr lang="el-GR" sz="3200" b="1" dirty="0" smtClean="0">
                <a:solidFill>
                  <a:srgbClr val="006600"/>
                </a:solidFill>
              </a:rPr>
              <a:t>Προνομιούχες </a:t>
            </a:r>
            <a:r>
              <a:rPr lang="el-GR" sz="3200" b="1" dirty="0">
                <a:solidFill>
                  <a:srgbClr val="006600"/>
                </a:solidFill>
              </a:rPr>
              <a:t>μετοχές</a:t>
            </a:r>
          </a:p>
          <a:p>
            <a:pPr lvl="1" algn="just">
              <a:lnSpc>
                <a:spcPct val="80000"/>
              </a:lnSpc>
              <a:buNone/>
            </a:pPr>
            <a:r>
              <a:rPr lang="el-GR" sz="3200" b="1" dirty="0" smtClean="0">
                <a:solidFill>
                  <a:srgbClr val="0070C0"/>
                </a:solidFill>
              </a:rPr>
              <a:t>Γ) Ίδια </a:t>
            </a:r>
            <a:r>
              <a:rPr lang="el-GR" sz="3200" b="1" dirty="0">
                <a:solidFill>
                  <a:srgbClr val="0070C0"/>
                </a:solidFill>
              </a:rPr>
              <a:t>Κ</a:t>
            </a:r>
            <a:r>
              <a:rPr lang="el-GR" sz="3200" b="1" dirty="0" smtClean="0">
                <a:solidFill>
                  <a:srgbClr val="0070C0"/>
                </a:solidFill>
              </a:rPr>
              <a:t>εφάλαια</a:t>
            </a:r>
            <a:endParaRPr lang="el-GR" sz="3200" b="1" dirty="0">
              <a:solidFill>
                <a:srgbClr val="0070C0"/>
              </a:solidFill>
            </a:endParaRPr>
          </a:p>
          <a:p>
            <a:pPr lvl="2" algn="just">
              <a:lnSpc>
                <a:spcPct val="80000"/>
              </a:lnSpc>
            </a:pPr>
            <a:r>
              <a:rPr lang="el-GR" sz="3200" dirty="0">
                <a:solidFill>
                  <a:schemeClr val="tx1"/>
                </a:solidFill>
              </a:rPr>
              <a:t>Παρακρατηθέντα κέρδη</a:t>
            </a:r>
          </a:p>
          <a:p>
            <a:pPr lvl="2" algn="just">
              <a:lnSpc>
                <a:spcPct val="80000"/>
              </a:lnSpc>
            </a:pPr>
            <a:r>
              <a:rPr lang="el-GR" sz="3200" dirty="0">
                <a:solidFill>
                  <a:schemeClr val="tx1"/>
                </a:solidFill>
              </a:rPr>
              <a:t>Έκδοση νέων μετοχών</a:t>
            </a:r>
          </a:p>
          <a:p>
            <a:pPr algn="just">
              <a:lnSpc>
                <a:spcPct val="80000"/>
              </a:lnSpc>
            </a:pPr>
            <a:r>
              <a:rPr lang="el-GR" dirty="0">
                <a:solidFill>
                  <a:schemeClr val="tx1"/>
                </a:solidFill>
              </a:rPr>
              <a:t>Το κόστος για την επιχείρηση είναι η απόδοση που αναμένει να έχει ο πάροχος του </a:t>
            </a:r>
            <a:r>
              <a:rPr lang="el-GR" dirty="0" smtClean="0">
                <a:solidFill>
                  <a:schemeClr val="tx1"/>
                </a:solidFill>
              </a:rPr>
              <a:t>κεφαλαίου.</a:t>
            </a:r>
            <a:endParaRPr lang="el-GR" dirty="0">
              <a:solidFill>
                <a:schemeClr val="tx1"/>
              </a:solidFill>
            </a:endParaRPr>
          </a:p>
        </p:txBody>
      </p:sp>
    </p:spTree>
    <p:extLst>
      <p:ext uri="{BB962C8B-B14F-4D97-AF65-F5344CB8AC3E}">
        <p14:creationId xmlns:p14="http://schemas.microsoft.com/office/powerpoint/2010/main" val="10627682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p:txBody>
          <a:bodyPr/>
          <a:lstStyle/>
          <a:p>
            <a:pPr algn="ctr"/>
            <a:r>
              <a:rPr lang="el-GR" b="1" dirty="0" smtClean="0">
                <a:solidFill>
                  <a:schemeClr val="tx1"/>
                </a:solidFill>
              </a:rPr>
              <a:t>Κόστος Δανεισμού</a:t>
            </a:r>
            <a:endParaRPr lang="el-GR" b="1" dirty="0">
              <a:solidFill>
                <a:schemeClr val="tx1"/>
              </a:solidFill>
            </a:endParaRPr>
          </a:p>
        </p:txBody>
      </p:sp>
      <p:sp>
        <p:nvSpPr>
          <p:cNvPr id="295939" name="Rectangle 3"/>
          <p:cNvSpPr>
            <a:spLocks noGrp="1" noChangeArrowheads="1"/>
          </p:cNvSpPr>
          <p:nvPr>
            <p:ph type="body" idx="1"/>
          </p:nvPr>
        </p:nvSpPr>
        <p:spPr>
          <a:xfrm>
            <a:off x="251520" y="1340768"/>
            <a:ext cx="8568952" cy="5184576"/>
          </a:xfrm>
        </p:spPr>
        <p:txBody>
          <a:bodyPr/>
          <a:lstStyle/>
          <a:p>
            <a:pPr algn="just"/>
            <a:r>
              <a:rPr lang="el-GR" dirty="0">
                <a:solidFill>
                  <a:schemeClr val="tx1"/>
                </a:solidFill>
              </a:rPr>
              <a:t>Υποθέτουμε ότι ο χρονικός ορίζοντας του δανείου συμπίπτει με αυτόν της </a:t>
            </a:r>
            <a:r>
              <a:rPr lang="el-GR" dirty="0" smtClean="0">
                <a:solidFill>
                  <a:schemeClr val="tx1"/>
                </a:solidFill>
              </a:rPr>
              <a:t>επένδυσης.</a:t>
            </a:r>
            <a:endParaRPr lang="el-GR" dirty="0">
              <a:solidFill>
                <a:schemeClr val="tx1"/>
              </a:solidFill>
            </a:endParaRPr>
          </a:p>
          <a:p>
            <a:pPr algn="just"/>
            <a:r>
              <a:rPr lang="el-GR" dirty="0">
                <a:solidFill>
                  <a:schemeClr val="tx1"/>
                </a:solidFill>
              </a:rPr>
              <a:t>Άρα αναφερόμαστε σε </a:t>
            </a:r>
            <a:r>
              <a:rPr lang="el-GR" u="sng" dirty="0">
                <a:solidFill>
                  <a:schemeClr val="tx1"/>
                </a:solidFill>
              </a:rPr>
              <a:t>μακροχρόνιο</a:t>
            </a:r>
            <a:r>
              <a:rPr lang="el-GR" dirty="0">
                <a:solidFill>
                  <a:schemeClr val="tx1"/>
                </a:solidFill>
              </a:rPr>
              <a:t> </a:t>
            </a:r>
            <a:r>
              <a:rPr lang="el-GR" dirty="0" smtClean="0">
                <a:solidFill>
                  <a:schemeClr val="tx1"/>
                </a:solidFill>
              </a:rPr>
              <a:t>δανεισμό.</a:t>
            </a:r>
            <a:endParaRPr lang="el-GR" dirty="0">
              <a:solidFill>
                <a:schemeClr val="tx1"/>
              </a:solidFill>
            </a:endParaRPr>
          </a:p>
          <a:p>
            <a:pPr algn="just"/>
            <a:r>
              <a:rPr lang="el-GR" u="sng" dirty="0">
                <a:solidFill>
                  <a:schemeClr val="tx1"/>
                </a:solidFill>
              </a:rPr>
              <a:t>Δύο κύριες μορφές δανεισμού</a:t>
            </a:r>
          </a:p>
          <a:p>
            <a:pPr lvl="1" algn="just">
              <a:buNone/>
            </a:pPr>
            <a:r>
              <a:rPr lang="el-GR" dirty="0" smtClean="0">
                <a:solidFill>
                  <a:schemeClr val="tx1"/>
                </a:solidFill>
              </a:rPr>
              <a:t>1) Έκδοση </a:t>
            </a:r>
            <a:r>
              <a:rPr lang="el-GR" dirty="0">
                <a:solidFill>
                  <a:schemeClr val="tx1"/>
                </a:solidFill>
              </a:rPr>
              <a:t>ομολογιών</a:t>
            </a:r>
          </a:p>
          <a:p>
            <a:pPr lvl="1" algn="just">
              <a:buNone/>
            </a:pPr>
            <a:r>
              <a:rPr lang="el-GR" dirty="0" smtClean="0">
                <a:solidFill>
                  <a:schemeClr val="tx1"/>
                </a:solidFill>
              </a:rPr>
              <a:t>2) Τραπεζικός </a:t>
            </a:r>
            <a:r>
              <a:rPr lang="el-GR" dirty="0">
                <a:solidFill>
                  <a:schemeClr val="tx1"/>
                </a:solidFill>
              </a:rPr>
              <a:t>δανεισμός</a:t>
            </a:r>
          </a:p>
        </p:txBody>
      </p:sp>
    </p:spTree>
    <p:extLst>
      <p:ext uri="{BB962C8B-B14F-4D97-AF65-F5344CB8AC3E}">
        <p14:creationId xmlns:p14="http://schemas.microsoft.com/office/powerpoint/2010/main" val="2582404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0" y="274638"/>
            <a:ext cx="9144000" cy="634082"/>
          </a:xfrm>
        </p:spPr>
        <p:txBody>
          <a:bodyPr>
            <a:normAutofit fontScale="90000"/>
          </a:bodyPr>
          <a:lstStyle/>
          <a:p>
            <a:pPr algn="ctr"/>
            <a:r>
              <a:rPr lang="el-GR" b="1" dirty="0" smtClean="0">
                <a:solidFill>
                  <a:schemeClr val="tx1"/>
                </a:solidFill>
              </a:rPr>
              <a:t>Κόστος Ομολογιακού Δανείου </a:t>
            </a:r>
            <a:r>
              <a:rPr lang="el-GR" b="1" dirty="0">
                <a:solidFill>
                  <a:schemeClr val="tx1"/>
                </a:solidFill>
              </a:rPr>
              <a:t>(1)</a:t>
            </a:r>
          </a:p>
        </p:txBody>
      </p:sp>
      <p:sp>
        <p:nvSpPr>
          <p:cNvPr id="296963" name="Rectangle 3"/>
          <p:cNvSpPr>
            <a:spLocks noGrp="1" noChangeArrowheads="1"/>
          </p:cNvSpPr>
          <p:nvPr>
            <p:ph type="body" idx="1"/>
          </p:nvPr>
        </p:nvSpPr>
        <p:spPr>
          <a:xfrm>
            <a:off x="251520" y="1268760"/>
            <a:ext cx="8640960" cy="4751040"/>
          </a:xfrm>
        </p:spPr>
        <p:txBody>
          <a:bodyPr/>
          <a:lstStyle/>
          <a:p>
            <a:pPr algn="just"/>
            <a:r>
              <a:rPr lang="el-GR" sz="2800" dirty="0" smtClean="0">
                <a:solidFill>
                  <a:schemeClr val="tx1"/>
                </a:solidFill>
              </a:rPr>
              <a:t>Είναι το προεξοφλητικό επιτόκιο το όποιο εξισώνει τη πραγματική ταμειακή εισροή στην εταιρεία από το ομολογιακό δάνειο, με την παρούσα αξία των εκροών που καταβάλλει η εταιρεία για τοκομερίδια, προσαρμοσμένο αναλόγως του συντελεστή φορολογίας της εταιρείας.  </a:t>
            </a:r>
          </a:p>
          <a:p>
            <a:pPr algn="just"/>
            <a:r>
              <a:rPr lang="el-GR" sz="2800" dirty="0" smtClean="0">
                <a:solidFill>
                  <a:schemeClr val="tx1"/>
                </a:solidFill>
              </a:rPr>
              <a:t>Άρα, το κόστος του ομολογιακού δανείου βρίσκεται σε δύο στάδια. </a:t>
            </a:r>
            <a:endParaRPr lang="el-GR" sz="2800" dirty="0">
              <a:solidFill>
                <a:schemeClr val="tx1"/>
              </a:solidFill>
            </a:endParaRPr>
          </a:p>
        </p:txBody>
      </p:sp>
    </p:spTree>
    <p:extLst>
      <p:ext uri="{BB962C8B-B14F-4D97-AF65-F5344CB8AC3E}">
        <p14:creationId xmlns:p14="http://schemas.microsoft.com/office/powerpoint/2010/main" val="15803715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a:xfrm>
            <a:off x="0" y="274638"/>
            <a:ext cx="9144000" cy="706090"/>
          </a:xfrm>
        </p:spPr>
        <p:txBody>
          <a:bodyPr>
            <a:normAutofit fontScale="90000"/>
          </a:bodyPr>
          <a:lstStyle/>
          <a:p>
            <a:pPr algn="ctr"/>
            <a:r>
              <a:rPr lang="el-GR" b="1" dirty="0" smtClean="0">
                <a:solidFill>
                  <a:schemeClr val="tx1"/>
                </a:solidFill>
              </a:rPr>
              <a:t>Κόστος Ομολογιακού Δανείου </a:t>
            </a:r>
            <a:r>
              <a:rPr lang="el-GR" b="1" dirty="0">
                <a:solidFill>
                  <a:schemeClr val="tx1"/>
                </a:solidFill>
              </a:rPr>
              <a:t>(2)</a:t>
            </a:r>
          </a:p>
        </p:txBody>
      </p:sp>
      <p:sp>
        <p:nvSpPr>
          <p:cNvPr id="297987" name="Rectangle 3"/>
          <p:cNvSpPr>
            <a:spLocks noGrp="1" noChangeArrowheads="1"/>
          </p:cNvSpPr>
          <p:nvPr>
            <p:ph type="body" sz="half" idx="1"/>
          </p:nvPr>
        </p:nvSpPr>
        <p:spPr>
          <a:xfrm>
            <a:off x="0" y="1268760"/>
            <a:ext cx="8892480" cy="4751040"/>
          </a:xfrm>
        </p:spPr>
        <p:txBody>
          <a:bodyPr/>
          <a:lstStyle/>
          <a:p>
            <a:pPr algn="just"/>
            <a:r>
              <a:rPr lang="el-GR" sz="2800" dirty="0">
                <a:solidFill>
                  <a:schemeClr val="tx1"/>
                </a:solidFill>
              </a:rPr>
              <a:t>Πρώτο στάδιο: </a:t>
            </a:r>
            <a:r>
              <a:rPr lang="el-GR" sz="2800" u="sng" dirty="0">
                <a:solidFill>
                  <a:schemeClr val="tx1"/>
                </a:solidFill>
              </a:rPr>
              <a:t>προ φόρων</a:t>
            </a:r>
            <a:r>
              <a:rPr lang="el-GR" sz="2800" dirty="0">
                <a:solidFill>
                  <a:schemeClr val="tx1"/>
                </a:solidFill>
              </a:rPr>
              <a:t> κόστος ομολογιακού δανείου (λαμβάνοντας υπόψη τα κόστη έκδοσης και διάθεσης</a:t>
            </a:r>
            <a:r>
              <a:rPr lang="el-GR" sz="2800" dirty="0" smtClean="0">
                <a:solidFill>
                  <a:schemeClr val="tx1"/>
                </a:solidFill>
              </a:rPr>
              <a:t>).</a:t>
            </a:r>
            <a:endParaRPr lang="el-GR" sz="2800" dirty="0">
              <a:solidFill>
                <a:schemeClr val="tx1"/>
              </a:solidFill>
            </a:endParaRPr>
          </a:p>
          <a:p>
            <a:pPr algn="just"/>
            <a:r>
              <a:rPr lang="el-GR" sz="2800" dirty="0">
                <a:solidFill>
                  <a:schemeClr val="tx1"/>
                </a:solidFill>
              </a:rPr>
              <a:t>Τύπος υπολογισμού:</a:t>
            </a:r>
          </a:p>
          <a:p>
            <a:endParaRPr lang="el-GR" sz="2600" dirty="0"/>
          </a:p>
        </p:txBody>
      </p:sp>
      <p:graphicFrame>
        <p:nvGraphicFramePr>
          <p:cNvPr id="297988" name="Object 4"/>
          <p:cNvGraphicFramePr>
            <a:graphicFrameLocks noGrp="1" noChangeAspect="1"/>
          </p:cNvGraphicFramePr>
          <p:nvPr>
            <p:ph sz="half" idx="2"/>
          </p:nvPr>
        </p:nvGraphicFramePr>
        <p:xfrm>
          <a:off x="2123728" y="3284984"/>
          <a:ext cx="4505672" cy="1221929"/>
        </p:xfrm>
        <a:graphic>
          <a:graphicData uri="http://schemas.openxmlformats.org/presentationml/2006/ole">
            <mc:AlternateContent xmlns:mc="http://schemas.openxmlformats.org/markup-compatibility/2006">
              <mc:Choice xmlns:v="urn:schemas-microsoft-com:vml" Requires="v">
                <p:oleObj spid="_x0000_s1029" name="Equation" r:id="rId3" imgW="1866900" imgH="482600" progId="">
                  <p:embed/>
                </p:oleObj>
              </mc:Choice>
              <mc:Fallback>
                <p:oleObj name="Equation" r:id="rId3" imgW="1866900" imgH="482600"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3284984"/>
                        <a:ext cx="4505672" cy="12219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7990" name="Rectangle 6"/>
          <p:cNvSpPr>
            <a:spLocks noChangeArrowheads="1"/>
          </p:cNvSpPr>
          <p:nvPr/>
        </p:nvSpPr>
        <p:spPr bwMode="auto">
          <a:xfrm>
            <a:off x="179512" y="4451558"/>
            <a:ext cx="8659688" cy="2123658"/>
          </a:xfrm>
          <a:prstGeom prst="rect">
            <a:avLst/>
          </a:prstGeom>
          <a:noFill/>
          <a:ln w="9525">
            <a:noFill/>
            <a:miter lim="800000"/>
            <a:headEnd/>
            <a:tailEnd/>
          </a:ln>
          <a:effectLst/>
        </p:spPr>
        <p:txBody>
          <a:bodyPr wrap="square" anchor="ctr">
            <a:spAutoFit/>
          </a:bodyPr>
          <a:lstStyle/>
          <a:p>
            <a:r>
              <a:rPr lang="en-US" sz="2200" b="1" dirty="0">
                <a:solidFill>
                  <a:srgbClr val="C00000"/>
                </a:solidFill>
                <a:cs typeface="Times New Roman" pitchFamily="18" charset="0"/>
              </a:rPr>
              <a:t>NP</a:t>
            </a:r>
            <a:r>
              <a:rPr lang="el-GR" sz="2200" b="1" dirty="0">
                <a:solidFill>
                  <a:srgbClr val="C00000"/>
                </a:solidFill>
                <a:cs typeface="Times New Roman" pitchFamily="18" charset="0"/>
              </a:rPr>
              <a:t> </a:t>
            </a:r>
            <a:r>
              <a:rPr lang="el-GR" sz="2200" b="1" dirty="0">
                <a:solidFill>
                  <a:srgbClr val="002060"/>
                </a:solidFill>
                <a:cs typeface="Times New Roman" pitchFamily="18" charset="0"/>
              </a:rPr>
              <a:t>= η πραγματική ταμειακή εισροή στην εταιρεία από το ομολογιακό δάνειο</a:t>
            </a:r>
            <a:endParaRPr lang="el-GR" sz="2200" b="1" dirty="0">
              <a:solidFill>
                <a:srgbClr val="002060"/>
              </a:solidFill>
            </a:endParaRPr>
          </a:p>
          <a:p>
            <a:r>
              <a:rPr lang="en-US" sz="2200" b="1" dirty="0">
                <a:solidFill>
                  <a:srgbClr val="7030A0"/>
                </a:solidFill>
                <a:cs typeface="Times New Roman" pitchFamily="18" charset="0"/>
              </a:rPr>
              <a:t>I</a:t>
            </a:r>
            <a:r>
              <a:rPr lang="en-US" sz="2200" b="1" baseline="-30000" dirty="0">
                <a:solidFill>
                  <a:srgbClr val="7030A0"/>
                </a:solidFill>
                <a:cs typeface="Times New Roman" pitchFamily="18" charset="0"/>
              </a:rPr>
              <a:t>t</a:t>
            </a:r>
            <a:r>
              <a:rPr lang="el-GR" sz="2200" b="1" dirty="0">
                <a:solidFill>
                  <a:srgbClr val="002060"/>
                </a:solidFill>
                <a:cs typeface="Times New Roman" pitchFamily="18" charset="0"/>
              </a:rPr>
              <a:t> = το ετήσιο τοκομερίδιο</a:t>
            </a:r>
            <a:endParaRPr lang="el-GR" sz="2200" b="1" dirty="0">
              <a:solidFill>
                <a:srgbClr val="002060"/>
              </a:solidFill>
            </a:endParaRPr>
          </a:p>
          <a:p>
            <a:r>
              <a:rPr lang="en-US" sz="2200" b="1" dirty="0">
                <a:cs typeface="Times New Roman" pitchFamily="18" charset="0"/>
              </a:rPr>
              <a:t>n</a:t>
            </a:r>
            <a:r>
              <a:rPr lang="el-GR" sz="2200" b="1" dirty="0">
                <a:solidFill>
                  <a:srgbClr val="002060"/>
                </a:solidFill>
                <a:cs typeface="Times New Roman" pitchFamily="18" charset="0"/>
              </a:rPr>
              <a:t> = ο αριθμός των ετών που διαρκεί η ομολογία</a:t>
            </a:r>
            <a:endParaRPr lang="el-GR" sz="2200" b="1" dirty="0">
              <a:solidFill>
                <a:srgbClr val="002060"/>
              </a:solidFill>
            </a:endParaRPr>
          </a:p>
          <a:p>
            <a:r>
              <a:rPr lang="en-US" sz="2200" b="1" dirty="0">
                <a:solidFill>
                  <a:srgbClr val="FF0000"/>
                </a:solidFill>
                <a:cs typeface="Times New Roman" pitchFamily="18" charset="0"/>
              </a:rPr>
              <a:t>FV</a:t>
            </a:r>
            <a:r>
              <a:rPr lang="el-GR" sz="2200" b="1" dirty="0">
                <a:solidFill>
                  <a:srgbClr val="FF0000"/>
                </a:solidFill>
                <a:cs typeface="Times New Roman" pitchFamily="18" charset="0"/>
              </a:rPr>
              <a:t> </a:t>
            </a:r>
            <a:r>
              <a:rPr lang="el-GR" sz="2200" b="1" dirty="0">
                <a:solidFill>
                  <a:srgbClr val="002060"/>
                </a:solidFill>
                <a:cs typeface="Times New Roman" pitchFamily="18" charset="0"/>
              </a:rPr>
              <a:t>= η ονομαστική αξία της ομολογίας</a:t>
            </a:r>
            <a:endParaRPr lang="el-GR" sz="2200" b="1" dirty="0">
              <a:solidFill>
                <a:srgbClr val="002060"/>
              </a:solidFill>
            </a:endParaRPr>
          </a:p>
          <a:p>
            <a:r>
              <a:rPr lang="en-US" sz="2200" b="1" dirty="0">
                <a:solidFill>
                  <a:srgbClr val="7030A0"/>
                </a:solidFill>
                <a:cs typeface="Times New Roman" pitchFamily="18" charset="0"/>
              </a:rPr>
              <a:t>k</a:t>
            </a:r>
            <a:r>
              <a:rPr lang="en-US" sz="2200" b="1" baseline="-30000" dirty="0">
                <a:solidFill>
                  <a:srgbClr val="7030A0"/>
                </a:solidFill>
                <a:cs typeface="Times New Roman" pitchFamily="18" charset="0"/>
              </a:rPr>
              <a:t>d</a:t>
            </a:r>
            <a:r>
              <a:rPr lang="el-GR" sz="2200" b="1" dirty="0">
                <a:solidFill>
                  <a:srgbClr val="002060"/>
                </a:solidFill>
                <a:cs typeface="Times New Roman" pitchFamily="18" charset="0"/>
              </a:rPr>
              <a:t> = το κόστος του ομολογιακού δανείου</a:t>
            </a:r>
            <a:endParaRPr lang="el-GR" sz="2200" b="1" dirty="0">
              <a:solidFill>
                <a:srgbClr val="002060"/>
              </a:solidFill>
            </a:endParaRPr>
          </a:p>
        </p:txBody>
      </p:sp>
    </p:spTree>
    <p:extLst>
      <p:ext uri="{BB962C8B-B14F-4D97-AF65-F5344CB8AC3E}">
        <p14:creationId xmlns:p14="http://schemas.microsoft.com/office/powerpoint/2010/main" val="1434415709"/>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3853</Words>
  <Application>Microsoft Office PowerPoint</Application>
  <PresentationFormat>Προβολή στην οθόνη (4:3)</PresentationFormat>
  <Paragraphs>402</Paragraphs>
  <Slides>54</Slides>
  <Notes>28</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54</vt:i4>
      </vt:variant>
    </vt:vector>
  </HeadingPairs>
  <TitlesOfParts>
    <vt:vector size="56" baseType="lpstr">
      <vt:lpstr>Θέμα του Office</vt:lpstr>
      <vt:lpstr>Equation</vt:lpstr>
      <vt:lpstr>Κόστος Κεφαλαίου</vt:lpstr>
      <vt:lpstr>Κόστος Κεφαλαίου (1)</vt:lpstr>
      <vt:lpstr>Παρουσίαση του PowerPoint</vt:lpstr>
      <vt:lpstr>Υποθέσεις Υπολογισμού</vt:lpstr>
      <vt:lpstr>Στάδια Υπολογισμού</vt:lpstr>
      <vt:lpstr>Πηγές Χρηματοδότησης (κεφαλαίου)</vt:lpstr>
      <vt:lpstr>Κόστος Δανεισμού</vt:lpstr>
      <vt:lpstr>Κόστος Ομολογιακού Δανείου (1)</vt:lpstr>
      <vt:lpstr>Κόστος Ομολογιακού Δανείου (2)</vt:lpstr>
      <vt:lpstr>Κόστος Ομολογιακού Δανείου (3)</vt:lpstr>
      <vt:lpstr>Παρουσίαση του PowerPoint</vt:lpstr>
      <vt:lpstr>Παρουσίαση του PowerPoint</vt:lpstr>
      <vt:lpstr>Κόστος Τραπεζικού Δανείου (2)</vt:lpstr>
      <vt:lpstr>Κόστος Προνομιούχου Μετοχής</vt:lpstr>
      <vt:lpstr>Παρουσίαση του PowerPoint</vt:lpstr>
      <vt:lpstr>Παρουσίαση του PowerPoint</vt:lpstr>
      <vt:lpstr>Κόστος Ιδίων Κεφαλαίων</vt:lpstr>
      <vt:lpstr>Κόστος Παρακρατηθέντων Κερδών</vt:lpstr>
      <vt:lpstr>Η προσέγγιση με το Υπόδειγμα Αποτίμησης Περιουσιακών Στοιχείων</vt:lpstr>
      <vt:lpstr>Παρουσίαση του PowerPoint</vt:lpstr>
      <vt:lpstr>Παρουσίαση του PowerPoint</vt:lpstr>
      <vt:lpstr>Η προσέγγιση με το υπόδειγμα προεξόφλησης μερισμάτων</vt:lpstr>
      <vt:lpstr>Σταθερή ή συνεχής μεγέθυνση</vt:lpstr>
      <vt:lpstr>Μηδενική μεγέθυνση</vt:lpstr>
      <vt:lpstr>Η προσέγγιση της ανταμοιβής για τον κΙνδυνο</vt:lpstr>
      <vt:lpstr>Κόστος Νέων Κοινών Μετοχών (1)</vt:lpstr>
      <vt:lpstr>Κόστος Νέων Κοινών Μετοχών (2)</vt:lpstr>
      <vt:lpstr>Παρουσίαση του PowerPoint</vt:lpstr>
      <vt:lpstr>Παρουσίαση του PowerPoint</vt:lpstr>
      <vt:lpstr>Σταθμικό Μέσο Κόστος Κεφαλαίου</vt:lpstr>
      <vt:lpstr>Οριακό Κόστος Κεφαλαίου</vt:lpstr>
      <vt:lpstr>Διαδικασία λήψης απόφασης</vt:lpstr>
      <vt:lpstr>Διάγραμμα </vt:lpstr>
      <vt:lpstr>Παρουσίαση του PowerPoint</vt:lpstr>
      <vt:lpstr>Παρουσίαση του PowerPoint</vt:lpstr>
      <vt:lpstr>Παρουσίαση του PowerPoint</vt:lpstr>
      <vt:lpstr>Χρεόγραφα</vt:lpstr>
      <vt:lpstr>Παράγοντες που Επηρεάζουν την Επιλογή Χρεογράφων </vt:lpstr>
      <vt:lpstr>Ονομαστική Απόδοση Δίχως Κίνδυνο</vt:lpstr>
      <vt:lpstr>Κίνδυνος Επιτοκίων και Φορολόγηση</vt:lpstr>
      <vt:lpstr>Παρουσίαση του PowerPoint</vt:lpstr>
      <vt:lpstr>Παρουσίαση του PowerPoint</vt:lpstr>
      <vt:lpstr>Παρουσίαση του PowerPoint</vt:lpstr>
      <vt:lpstr>Η ΚΕΦΑΛΑΙΑΚΗ ΔΟΜΗ ΚΑΙ ΤΟ ΚΟΣΤΟΣ  ΚΕΦΑΛΑΙΟΥ ΤΗΣ ΕΠΙΧΕΙΡΗΣΗΣ</vt:lpstr>
      <vt:lpstr>Η ΚΕΦΑΛΑΙΑΚΗ ΔΟΜΗ ΚΑΙ ΤΟ ΚΟΣΤΟΣ  ΚΕΦΑΛΑΙΟΥ ΤΗΣ ΕΠΙΧΕΙΡΗΣΗΣ</vt:lpstr>
      <vt:lpstr>Η ΚΕΦΑΛΑΙΑΚΗ ΔΟΜΗ ΚΑΙ ΤΟ ΚΟΣΤΟΣ  ΚΕΦΑΛΑΙΟΥ ΤΗΣ ΕΠΙΧΕΙΡΗΣΗΣ</vt:lpstr>
      <vt:lpstr>Η Ορθολογική Χρήση της Χρηματοοικονομικής Μόχλευσης Αυξάνει την απόδοση των Ιδίων Κεφαλαίων  </vt:lpstr>
      <vt:lpstr>Η Ορθολογική Χρήση της Χρηματοοικονομικής Μόχλευσης μειώνει το Μέσο  Κόστος Κεφαλαίου  </vt:lpstr>
      <vt:lpstr>Η Κλασική Θεωρία του Μέσου Κόστους Κεφαλαίου (1)</vt:lpstr>
      <vt:lpstr>Η Κλασική Θεωρία του Μέσου Κόστους Κεφαλαίου (2)</vt:lpstr>
      <vt:lpstr>Η Κλασική Θεωρία του Μέσου Κόστους Κεφαλαίου (3)</vt:lpstr>
      <vt:lpstr>Η Κλασική Θεωρία του Μέσου Κόστους Κεφαλαίου (4)</vt:lpstr>
      <vt:lpstr>ΒΙΒΛΙΟΓΡΑΦΙΑ</vt:lpstr>
      <vt:lpstr>Ιστοσελιδεσ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Κόστος Κεφαλαίου</dc:title>
  <dc:creator>user</dc:creator>
  <cp:lastModifiedBy>user</cp:lastModifiedBy>
  <cp:revision>4</cp:revision>
  <dcterms:created xsi:type="dcterms:W3CDTF">2020-01-16T09:43:34Z</dcterms:created>
  <dcterms:modified xsi:type="dcterms:W3CDTF">2020-01-16T10:01:07Z</dcterms:modified>
</cp:coreProperties>
</file>