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47"/>
  </p:notesMasterIdLst>
  <p:sldIdLst>
    <p:sldId id="589" r:id="rId2"/>
    <p:sldId id="598" r:id="rId3"/>
    <p:sldId id="599" r:id="rId4"/>
    <p:sldId id="600" r:id="rId5"/>
    <p:sldId id="601" r:id="rId6"/>
    <p:sldId id="602" r:id="rId7"/>
    <p:sldId id="603" r:id="rId8"/>
    <p:sldId id="604" r:id="rId9"/>
    <p:sldId id="605" r:id="rId10"/>
    <p:sldId id="640" r:id="rId11"/>
    <p:sldId id="606" r:id="rId12"/>
    <p:sldId id="641" r:id="rId13"/>
    <p:sldId id="607" r:id="rId14"/>
    <p:sldId id="608"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5" r:id="rId28"/>
    <p:sldId id="406" r:id="rId29"/>
    <p:sldId id="328" r:id="rId30"/>
    <p:sldId id="642" r:id="rId31"/>
    <p:sldId id="621" r:id="rId32"/>
    <p:sldId id="622" r:id="rId33"/>
    <p:sldId id="627" r:id="rId34"/>
    <p:sldId id="628" r:id="rId35"/>
    <p:sldId id="580" r:id="rId36"/>
    <p:sldId id="401" r:id="rId37"/>
    <p:sldId id="629" r:id="rId38"/>
    <p:sldId id="643" r:id="rId39"/>
    <p:sldId id="644" r:id="rId40"/>
    <p:sldId id="645" r:id="rId41"/>
    <p:sldId id="646" r:id="rId42"/>
    <p:sldId id="634" r:id="rId43"/>
    <p:sldId id="649" r:id="rId44"/>
    <p:sldId id="638" r:id="rId45"/>
    <p:sldId id="652"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ini ozouni" initials="eo" lastIdx="1" clrIdx="0">
    <p:extLst>
      <p:ext uri="{19B8F6BF-5375-455C-9EA6-DF929625EA0E}">
        <p15:presenceInfo xmlns:p15="http://schemas.microsoft.com/office/powerpoint/2012/main" userId="78051cbb12efc8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3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2" autoAdjust="0"/>
    <p:restoredTop sz="94660"/>
  </p:normalViewPr>
  <p:slideViewPr>
    <p:cSldViewPr snapToGrid="0">
      <p:cViewPr varScale="1">
        <p:scale>
          <a:sx n="61" d="100"/>
          <a:sy n="61" d="100"/>
        </p:scale>
        <p:origin x="62"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23917-EC6E-49B7-82B5-AE6606071D10}" type="datetimeFigureOut">
              <a:rPr lang="el-GR" smtClean="0"/>
              <a:t>4/12/2019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0D06B-0787-4B0A-AE90-DACB406B9918}" type="slidenum">
              <a:rPr lang="el-GR" smtClean="0"/>
              <a:t>‹#›</a:t>
            </a:fld>
            <a:endParaRPr lang="el-GR"/>
          </a:p>
        </p:txBody>
      </p:sp>
    </p:spTree>
    <p:extLst>
      <p:ext uri="{BB962C8B-B14F-4D97-AF65-F5344CB8AC3E}">
        <p14:creationId xmlns:p14="http://schemas.microsoft.com/office/powerpoint/2010/main" val="297214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623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4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520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89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416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09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7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465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8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quarter" idx="1"/>
          </p:nvPr>
        </p:nvSpPr>
        <p:spPr>
          <a:xfrm>
            <a:off x="15769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quarter" idx="2"/>
          </p:nvPr>
        </p:nvSpPr>
        <p:spPr>
          <a:xfrm>
            <a:off x="6860117" y="2017713"/>
            <a:ext cx="50800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half" idx="3"/>
          </p:nvPr>
        </p:nvSpPr>
        <p:spPr>
          <a:xfrm>
            <a:off x="1576917" y="4151313"/>
            <a:ext cx="10363200" cy="198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11">
            <a:extLst>
              <a:ext uri="{FF2B5EF4-FFF2-40B4-BE49-F238E27FC236}">
                <a16:creationId xmlns:a16="http://schemas.microsoft.com/office/drawing/2014/main" id="{D985F6B8-1950-428D-9556-734664405285}"/>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12">
            <a:extLst>
              <a:ext uri="{FF2B5EF4-FFF2-40B4-BE49-F238E27FC236}">
                <a16:creationId xmlns:a16="http://schemas.microsoft.com/office/drawing/2014/main" id="{0FB362BC-FFDF-42F6-92DF-8E355474226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13">
            <a:extLst>
              <a:ext uri="{FF2B5EF4-FFF2-40B4-BE49-F238E27FC236}">
                <a16:creationId xmlns:a16="http://schemas.microsoft.com/office/drawing/2014/main" id="{0DEA1915-8977-456C-A827-33EE753A58FB}"/>
              </a:ext>
            </a:extLst>
          </p:cNvPr>
          <p:cNvSpPr>
            <a:spLocks noGrp="1" noChangeArrowheads="1"/>
          </p:cNvSpPr>
          <p:nvPr>
            <p:ph type="sldNum" sz="quarter" idx="12"/>
          </p:nvPr>
        </p:nvSpPr>
        <p:spPr>
          <a:ln/>
        </p:spPr>
        <p:txBody>
          <a:bodyPr/>
          <a:lstStyle>
            <a:lvl1pPr>
              <a:defRPr/>
            </a:lvl1pPr>
          </a:lstStyle>
          <a:p>
            <a:pPr>
              <a:defRPr/>
            </a:pPr>
            <a:fld id="{E083FB46-D3C9-4A34-B0D5-AA33EA7A51BC}" type="slidenum">
              <a:rPr lang="el-GR" altLang="el-GR"/>
              <a:pPr>
                <a:defRPr/>
              </a:pPr>
              <a:t>‹#›</a:t>
            </a:fld>
            <a:endParaRPr lang="el-GR" altLang="el-GR"/>
          </a:p>
        </p:txBody>
      </p:sp>
    </p:spTree>
    <p:extLst>
      <p:ext uri="{BB962C8B-B14F-4D97-AF65-F5344CB8AC3E}">
        <p14:creationId xmlns:p14="http://schemas.microsoft.com/office/powerpoint/2010/main" val="69750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34585" y="617538"/>
            <a:ext cx="10390716" cy="1143000"/>
          </a:xfrm>
        </p:spPr>
        <p:txBody>
          <a:bodyPr/>
          <a:lstStyle/>
          <a:p>
            <a:r>
              <a:rPr lang="el-GR"/>
              <a:t>Κάντε κλικ για να επεξεργαστείτε τον τίτλο υποδείγματος</a:t>
            </a:r>
          </a:p>
        </p:txBody>
      </p:sp>
      <p:sp>
        <p:nvSpPr>
          <p:cNvPr id="3" name="Σύμβολο κράτησης θέσης ηλεκτρονικής εικόνας 2"/>
          <p:cNvSpPr>
            <a:spLocks noGrp="1"/>
          </p:cNvSpPr>
          <p:nvPr>
            <p:ph type="clipArt" sz="half" idx="1"/>
          </p:nvPr>
        </p:nvSpPr>
        <p:spPr>
          <a:xfrm>
            <a:off x="1576917" y="2017713"/>
            <a:ext cx="5080000" cy="4114800"/>
          </a:xfrm>
        </p:spPr>
        <p:txBody>
          <a:bodyPr/>
          <a:lstStyle/>
          <a:p>
            <a:pPr lvl="0"/>
            <a:endParaRPr lang="el-GR" noProof="0"/>
          </a:p>
        </p:txBody>
      </p:sp>
      <p:sp>
        <p:nvSpPr>
          <p:cNvPr id="4" name="Θέση κειμένου 3"/>
          <p:cNvSpPr>
            <a:spLocks noGrp="1"/>
          </p:cNvSpPr>
          <p:nvPr>
            <p:ph type="body" sz="half" idx="2"/>
          </p:nvPr>
        </p:nvSpPr>
        <p:spPr>
          <a:xfrm>
            <a:off x="6860117" y="2017713"/>
            <a:ext cx="5080000" cy="4114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Rectangle 11">
            <a:extLst>
              <a:ext uri="{FF2B5EF4-FFF2-40B4-BE49-F238E27FC236}">
                <a16:creationId xmlns:a16="http://schemas.microsoft.com/office/drawing/2014/main" id="{BF90FBD9-25A3-448F-BD4B-C24450367B2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12">
            <a:extLst>
              <a:ext uri="{FF2B5EF4-FFF2-40B4-BE49-F238E27FC236}">
                <a16:creationId xmlns:a16="http://schemas.microsoft.com/office/drawing/2014/main" id="{CA4FE44A-2E5F-4BD4-8BE7-CF9D76A8758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13">
            <a:extLst>
              <a:ext uri="{FF2B5EF4-FFF2-40B4-BE49-F238E27FC236}">
                <a16:creationId xmlns:a16="http://schemas.microsoft.com/office/drawing/2014/main" id="{6BE62BEB-80D3-48DC-9FB0-78FBD08D45B9}"/>
              </a:ext>
            </a:extLst>
          </p:cNvPr>
          <p:cNvSpPr>
            <a:spLocks noGrp="1" noChangeArrowheads="1"/>
          </p:cNvSpPr>
          <p:nvPr>
            <p:ph type="sldNum" sz="quarter" idx="12"/>
          </p:nvPr>
        </p:nvSpPr>
        <p:spPr>
          <a:ln/>
        </p:spPr>
        <p:txBody>
          <a:bodyPr/>
          <a:lstStyle>
            <a:lvl1pPr>
              <a:defRPr/>
            </a:lvl1pPr>
          </a:lstStyle>
          <a:p>
            <a:pPr>
              <a:defRPr/>
            </a:pPr>
            <a:fld id="{A46E4F61-CC34-4F95-B944-A31847119D92}" type="slidenum">
              <a:rPr lang="el-GR" altLang="el-GR"/>
              <a:pPr>
                <a:defRPr/>
              </a:pPr>
              <a:t>‹#›</a:t>
            </a:fld>
            <a:endParaRPr lang="el-GR" altLang="el-GR"/>
          </a:p>
        </p:txBody>
      </p:sp>
    </p:spTree>
    <p:extLst>
      <p:ext uri="{BB962C8B-B14F-4D97-AF65-F5344CB8AC3E}">
        <p14:creationId xmlns:p14="http://schemas.microsoft.com/office/powerpoint/2010/main" val="4081793029"/>
      </p:ext>
    </p:extLst>
  </p:cSld>
  <p:clrMapOvr>
    <a:masterClrMapping/>
  </p:clrMapOvr>
  <p:transition spd="med">
    <p:random/>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818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01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01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57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07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84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7823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3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3095543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46" r:id="rId6"/>
    <p:sldLayoutId id="2147483747" r:id="rId7"/>
    <p:sldLayoutId id="2147483748" r:id="rId8"/>
    <p:sldLayoutId id="2147483749" r:id="rId9"/>
    <p:sldLayoutId id="2147483750" r:id="rId10"/>
    <p:sldLayoutId id="2147483757" r:id="rId11"/>
    <p:sldLayoutId id="2147483751" r:id="rId12"/>
    <p:sldLayoutId id="2147483752" r:id="rId13"/>
    <p:sldLayoutId id="2147483753" r:id="rId14"/>
    <p:sldLayoutId id="2147483754" r:id="rId15"/>
    <p:sldLayoutId id="2147483755" r:id="rId16"/>
    <p:sldLayoutId id="2147483756" r:id="rId17"/>
    <p:sldLayoutId id="2147483764" r:id="rId18"/>
    <p:sldLayoutId id="2147483768" r:id="rId19"/>
  </p:sldLayoutIdLst>
  <p:hf sldNum="0" hdr="0" ftr="0" dt="0"/>
  <p:txStyles>
    <p:title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000F8-0858-4834-8E46-584B90376139}"/>
              </a:ext>
            </a:extLst>
          </p:cNvPr>
          <p:cNvSpPr>
            <a:spLocks noGrp="1"/>
          </p:cNvSpPr>
          <p:nvPr>
            <p:ph type="title"/>
          </p:nvPr>
        </p:nvSpPr>
        <p:spPr>
          <a:xfrm>
            <a:off x="919119" y="146613"/>
            <a:ext cx="10353762" cy="1257300"/>
          </a:xfrm>
        </p:spPr>
        <p:txBody>
          <a:bodyPr/>
          <a:lstStyle/>
          <a:p>
            <a:r>
              <a:rPr lang="el-GR" dirty="0">
                <a:solidFill>
                  <a:srgbClr val="002060"/>
                </a:solidFill>
              </a:rPr>
              <a:t>ΑΠΟΤΕΛΕΣΜΑΤΑ ΧΡΗΣΗΣ</a:t>
            </a:r>
            <a:endParaRPr lang="el-GR" dirty="0"/>
          </a:p>
        </p:txBody>
      </p:sp>
      <p:sp>
        <p:nvSpPr>
          <p:cNvPr id="3" name="Θέση περιεχομένου 2">
            <a:extLst>
              <a:ext uri="{FF2B5EF4-FFF2-40B4-BE49-F238E27FC236}">
                <a16:creationId xmlns:a16="http://schemas.microsoft.com/office/drawing/2014/main" id="{F18BF78E-255C-4742-A1CB-3F882DB8F461}"/>
              </a:ext>
            </a:extLst>
          </p:cNvPr>
          <p:cNvSpPr>
            <a:spLocks noGrp="1"/>
          </p:cNvSpPr>
          <p:nvPr>
            <p:ph idx="1"/>
          </p:nvPr>
        </p:nvSpPr>
        <p:spPr>
          <a:xfrm>
            <a:off x="809622" y="1866900"/>
            <a:ext cx="10973405" cy="3714749"/>
          </a:xfrm>
        </p:spPr>
        <p:txBody>
          <a:bodyPr/>
          <a:lstStyle/>
          <a:p>
            <a:pPr algn="just"/>
            <a:r>
              <a:rPr lang="en-US" dirty="0">
                <a:solidFill>
                  <a:srgbClr val="002060"/>
                </a:solidFill>
              </a:rPr>
              <a:t>H </a:t>
            </a:r>
            <a:r>
              <a:rPr lang="el-GR" dirty="0">
                <a:solidFill>
                  <a:srgbClr val="002060"/>
                </a:solidFill>
              </a:rPr>
              <a:t>Κατάσταση Αποτελεσμάτων Χρήσης</a:t>
            </a:r>
            <a:r>
              <a:rPr lang="en-US" dirty="0">
                <a:solidFill>
                  <a:srgbClr val="002060"/>
                </a:solidFill>
              </a:rPr>
              <a:t> </a:t>
            </a:r>
            <a:r>
              <a:rPr lang="el-GR" dirty="0">
                <a:solidFill>
                  <a:srgbClr val="002060"/>
                </a:solidFill>
              </a:rPr>
              <a:t>(Κ.Α.Χ.</a:t>
            </a:r>
            <a:r>
              <a:rPr lang="en-US" dirty="0">
                <a:solidFill>
                  <a:srgbClr val="002060"/>
                </a:solidFill>
              </a:rPr>
              <a:t>) </a:t>
            </a:r>
            <a:r>
              <a:rPr lang="el-GR" dirty="0">
                <a:solidFill>
                  <a:srgbClr val="002060"/>
                </a:solidFill>
              </a:rPr>
              <a:t>μετρά την επιτυχία της επιχείρησης (σε ορισμένη χρονική περίοδο) και αυτός είναι ο λόγος για τον οποίο ο επιχειρηματικός κόσμος  (τράπεζες, προμηθευτές, επενδυτές και χρηματοδότες τη χρησιμοποιούν για να ενημερωθούν και να εκτιμήσουν την επενδυτική αξία, αξιοπιστία δανειοδοτήσεως και την αποδοτικότητα της επιχείρησης </a:t>
            </a:r>
          </a:p>
        </p:txBody>
      </p:sp>
    </p:spTree>
    <p:extLst>
      <p:ext uri="{BB962C8B-B14F-4D97-AF65-F5344CB8AC3E}">
        <p14:creationId xmlns:p14="http://schemas.microsoft.com/office/powerpoint/2010/main" val="407174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1FA796-156A-43E4-B739-320DEB56B292}"/>
              </a:ext>
            </a:extLst>
          </p:cNvPr>
          <p:cNvSpPr>
            <a:spLocks noGrp="1"/>
          </p:cNvSpPr>
          <p:nvPr>
            <p:ph type="title"/>
          </p:nvPr>
        </p:nvSpPr>
        <p:spPr>
          <a:xfrm>
            <a:off x="-2568441" y="0"/>
            <a:ext cx="10353762" cy="1257300"/>
          </a:xfrm>
        </p:spPr>
        <p:txBody>
          <a:bodyPr/>
          <a:lstStyle/>
          <a:p>
            <a:r>
              <a:rPr lang="el-GR" dirty="0">
                <a:solidFill>
                  <a:srgbClr val="002060"/>
                </a:solidFill>
              </a:rPr>
              <a:t>Πιο απλά…. </a:t>
            </a:r>
          </a:p>
        </p:txBody>
      </p:sp>
      <p:sp>
        <p:nvSpPr>
          <p:cNvPr id="3" name="Θέση περιεχομένου 2">
            <a:extLst>
              <a:ext uri="{FF2B5EF4-FFF2-40B4-BE49-F238E27FC236}">
                <a16:creationId xmlns:a16="http://schemas.microsoft.com/office/drawing/2014/main" id="{23C3D3B2-3D67-4920-B8F2-6CA75416DE38}"/>
              </a:ext>
            </a:extLst>
          </p:cNvPr>
          <p:cNvSpPr>
            <a:spLocks noGrp="1"/>
          </p:cNvSpPr>
          <p:nvPr>
            <p:ph idx="1"/>
          </p:nvPr>
        </p:nvSpPr>
        <p:spPr/>
        <p:txBody>
          <a:bodyPr>
            <a:normAutofit lnSpcReduction="10000"/>
          </a:bodyPr>
          <a:lstStyle/>
          <a:p>
            <a:pPr lvl="1" algn="just">
              <a:lnSpc>
                <a:spcPct val="90000"/>
              </a:lnSpc>
            </a:pPr>
            <a:r>
              <a:rPr lang="el-GR" altLang="el-GR" dirty="0">
                <a:solidFill>
                  <a:srgbClr val="002060"/>
                </a:solidFill>
              </a:rPr>
              <a:t>Το έξοδο έχει ως αντιπαροχή κάποια ωφέλεια </a:t>
            </a:r>
          </a:p>
          <a:p>
            <a:pPr lvl="2" algn="just">
              <a:lnSpc>
                <a:spcPct val="90000"/>
              </a:lnSpc>
            </a:pPr>
            <a:r>
              <a:rPr lang="el-GR" altLang="el-GR" sz="2800" dirty="0">
                <a:solidFill>
                  <a:srgbClr val="002060"/>
                </a:solidFill>
              </a:rPr>
              <a:t>έχει κάποιο </a:t>
            </a:r>
            <a:r>
              <a:rPr lang="el-GR" altLang="el-GR" sz="2800" b="1" dirty="0">
                <a:solidFill>
                  <a:srgbClr val="002060"/>
                </a:solidFill>
              </a:rPr>
              <a:t>αντάλλαγμα</a:t>
            </a:r>
            <a:r>
              <a:rPr lang="el-GR" altLang="el-GR" sz="2800" dirty="0">
                <a:solidFill>
                  <a:srgbClr val="002060"/>
                </a:solidFill>
              </a:rPr>
              <a:t> </a:t>
            </a:r>
          </a:p>
          <a:p>
            <a:pPr lvl="3" algn="just">
              <a:lnSpc>
                <a:spcPct val="90000"/>
              </a:lnSpc>
            </a:pPr>
            <a:r>
              <a:rPr lang="el-GR" altLang="el-GR" sz="2800" dirty="0">
                <a:solidFill>
                  <a:srgbClr val="002060"/>
                </a:solidFill>
              </a:rPr>
              <a:t>π.χ. </a:t>
            </a:r>
            <a:r>
              <a:rPr lang="el-GR" altLang="el-GR" sz="2800" b="1" dirty="0">
                <a:solidFill>
                  <a:srgbClr val="002060"/>
                </a:solidFill>
              </a:rPr>
              <a:t>οι μισθοί</a:t>
            </a:r>
            <a:r>
              <a:rPr lang="el-GR" altLang="el-GR" sz="2800" dirty="0">
                <a:solidFill>
                  <a:srgbClr val="002060"/>
                </a:solidFill>
              </a:rPr>
              <a:t> που καταβάλλουμε έχουν αντάλλαγμα τις υπηρεσίες των υπαλλήλων </a:t>
            </a:r>
          </a:p>
          <a:p>
            <a:pPr lvl="3" algn="just">
              <a:lnSpc>
                <a:spcPct val="90000"/>
              </a:lnSpc>
            </a:pPr>
            <a:r>
              <a:rPr lang="el-GR" altLang="el-GR" sz="2800" b="1" dirty="0">
                <a:solidFill>
                  <a:srgbClr val="002060"/>
                </a:solidFill>
              </a:rPr>
              <a:t>τα ενοίκια</a:t>
            </a:r>
            <a:r>
              <a:rPr lang="el-GR" altLang="el-GR" sz="2800" dirty="0">
                <a:solidFill>
                  <a:srgbClr val="002060"/>
                </a:solidFill>
              </a:rPr>
              <a:t> που καταβάλλουμε έχουν αντάλλαγμα τη χρήση του ακινήτου" </a:t>
            </a:r>
          </a:p>
          <a:p>
            <a:pPr lvl="3" algn="just">
              <a:lnSpc>
                <a:spcPct val="90000"/>
              </a:lnSpc>
            </a:pPr>
            <a:r>
              <a:rPr lang="el-GR" altLang="el-GR" sz="2800" b="1" dirty="0">
                <a:solidFill>
                  <a:srgbClr val="002060"/>
                </a:solidFill>
              </a:rPr>
              <a:t>ο τόκος</a:t>
            </a:r>
            <a:r>
              <a:rPr lang="el-GR" altLang="el-GR" sz="2800" dirty="0">
                <a:solidFill>
                  <a:srgbClr val="002060"/>
                </a:solidFill>
              </a:rPr>
              <a:t> έχει αντάλλαγμα τη χρήση του </a:t>
            </a:r>
            <a:r>
              <a:rPr lang="el-GR" altLang="el-GR" sz="2800" dirty="0" err="1">
                <a:solidFill>
                  <a:srgbClr val="002060"/>
                </a:solidFill>
              </a:rPr>
              <a:t>δανειζομένου</a:t>
            </a:r>
            <a:r>
              <a:rPr lang="el-GR" altLang="el-GR" sz="2800" dirty="0">
                <a:solidFill>
                  <a:srgbClr val="002060"/>
                </a:solidFill>
              </a:rPr>
              <a:t> κεφαλαίου</a:t>
            </a:r>
            <a:r>
              <a:rPr lang="el-GR" altLang="el-GR" dirty="0">
                <a:solidFill>
                  <a:srgbClr val="002060"/>
                </a:solidFill>
              </a:rPr>
              <a:t>  </a:t>
            </a:r>
          </a:p>
          <a:p>
            <a:endParaRPr lang="el-GR" dirty="0">
              <a:solidFill>
                <a:srgbClr val="002060"/>
              </a:solidFill>
            </a:endParaRPr>
          </a:p>
        </p:txBody>
      </p:sp>
    </p:spTree>
    <p:extLst>
      <p:ext uri="{BB962C8B-B14F-4D97-AF65-F5344CB8AC3E}">
        <p14:creationId xmlns:p14="http://schemas.microsoft.com/office/powerpoint/2010/main" val="304679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AE6DFB-A37F-4393-9AB6-BF473EC7B7A5}"/>
              </a:ext>
            </a:extLst>
          </p:cNvPr>
          <p:cNvSpPr>
            <a:spLocks noGrp="1"/>
          </p:cNvSpPr>
          <p:nvPr>
            <p:ph type="title"/>
          </p:nvPr>
        </p:nvSpPr>
        <p:spPr/>
        <p:txBody>
          <a:bodyPr/>
          <a:lstStyle/>
          <a:p>
            <a:r>
              <a:rPr lang="el-GR" dirty="0">
                <a:solidFill>
                  <a:srgbClr val="002060"/>
                </a:solidFill>
              </a:rPr>
              <a:t>Έσοδο</a:t>
            </a:r>
          </a:p>
        </p:txBody>
      </p:sp>
      <p:sp>
        <p:nvSpPr>
          <p:cNvPr id="3" name="Θέση περιεχομένου 2">
            <a:extLst>
              <a:ext uri="{FF2B5EF4-FFF2-40B4-BE49-F238E27FC236}">
                <a16:creationId xmlns:a16="http://schemas.microsoft.com/office/drawing/2014/main" id="{758F9D63-C616-4D66-A7FC-A30A03E644EF}"/>
              </a:ext>
            </a:extLst>
          </p:cNvPr>
          <p:cNvSpPr>
            <a:spLocks noGrp="1"/>
          </p:cNvSpPr>
          <p:nvPr>
            <p:ph idx="1"/>
          </p:nvPr>
        </p:nvSpPr>
        <p:spPr/>
        <p:txBody>
          <a:bodyPr/>
          <a:lstStyle/>
          <a:p>
            <a:r>
              <a:rPr lang="el-GR" dirty="0">
                <a:solidFill>
                  <a:srgbClr val="002060"/>
                </a:solidFill>
                <a:effectLst/>
              </a:rPr>
              <a:t>Εισροές οικονομικών ωφελειών, κατά τη διάρκεια της χρήσης από τις συνήθεις δραστηριότητες </a:t>
            </a:r>
            <a:r>
              <a:rPr lang="el-GR" b="1" dirty="0">
                <a:solidFill>
                  <a:srgbClr val="002060"/>
                </a:solidFill>
                <a:effectLst/>
              </a:rPr>
              <a:t>και συνεπάγονται αυξήσεις των ιδίων κεφαλαίων</a:t>
            </a:r>
          </a:p>
          <a:p>
            <a:r>
              <a:rPr lang="el-GR" dirty="0">
                <a:solidFill>
                  <a:srgbClr val="002060"/>
                </a:solidFill>
                <a:effectLst/>
              </a:rPr>
              <a:t>Είναι η </a:t>
            </a:r>
            <a:r>
              <a:rPr lang="el-GR" b="1" i="1" u="sng" dirty="0">
                <a:solidFill>
                  <a:srgbClr val="002060"/>
                </a:solidFill>
                <a:effectLst/>
              </a:rPr>
              <a:t>έκφραση</a:t>
            </a:r>
            <a:r>
              <a:rPr lang="el-GR" b="1" i="1" dirty="0">
                <a:solidFill>
                  <a:srgbClr val="002060"/>
                </a:solidFill>
                <a:effectLst/>
              </a:rPr>
              <a:t> </a:t>
            </a:r>
            <a:r>
              <a:rPr lang="el-GR" dirty="0">
                <a:solidFill>
                  <a:srgbClr val="002060"/>
                </a:solidFill>
                <a:effectLst/>
              </a:rPr>
              <a:t>της αγοραστικής δύναμης που  αποκτάται από την πώληση υπηρεσιών, προϊόντων </a:t>
            </a:r>
            <a:r>
              <a:rPr lang="el-GR" dirty="0" err="1">
                <a:solidFill>
                  <a:srgbClr val="002060"/>
                </a:solidFill>
                <a:effectLst/>
              </a:rPr>
              <a:t>κ.λ.π</a:t>
            </a:r>
            <a:r>
              <a:rPr lang="el-GR" dirty="0">
                <a:solidFill>
                  <a:srgbClr val="002060"/>
                </a:solidFill>
                <a:effectLst/>
              </a:rPr>
              <a:t>. </a:t>
            </a:r>
            <a:r>
              <a:rPr lang="el-GR" b="1" dirty="0">
                <a:solidFill>
                  <a:srgbClr val="002060"/>
                </a:solidFill>
                <a:effectLst/>
              </a:rPr>
              <a:t>Το έσοδο διαφέρει από την είσπραξη της απαίτησης….</a:t>
            </a:r>
          </a:p>
          <a:p>
            <a:r>
              <a:rPr lang="el-GR" b="1" dirty="0">
                <a:solidFill>
                  <a:srgbClr val="002060"/>
                </a:solidFill>
                <a:effectLst/>
              </a:rPr>
              <a:t>Δεν είναι η πληρωμή!</a:t>
            </a:r>
            <a:endParaRPr lang="el-GR" dirty="0">
              <a:solidFill>
                <a:srgbClr val="002060"/>
              </a:solidFill>
              <a:effectLst/>
            </a:endParaRPr>
          </a:p>
          <a:p>
            <a:r>
              <a:rPr lang="el-GR" dirty="0">
                <a:solidFill>
                  <a:srgbClr val="002060"/>
                </a:solidFill>
                <a:effectLst/>
              </a:rPr>
              <a:t>Το έσοδο δημιουργείται τη στιγμή που πουλάς. Η απαίτηση μπορεί να εισπραχθεί αργότερα</a:t>
            </a:r>
          </a:p>
          <a:p>
            <a:pPr marL="36900" indent="0">
              <a:buNone/>
            </a:pPr>
            <a:endParaRPr lang="el-GR" dirty="0">
              <a:solidFill>
                <a:srgbClr val="002060"/>
              </a:solidFill>
            </a:endParaRPr>
          </a:p>
        </p:txBody>
      </p:sp>
    </p:spTree>
    <p:extLst>
      <p:ext uri="{BB962C8B-B14F-4D97-AF65-F5344CB8AC3E}">
        <p14:creationId xmlns:p14="http://schemas.microsoft.com/office/powerpoint/2010/main" val="74331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0BD47-3C02-4BA6-B754-EFF40F650A1F}"/>
              </a:ext>
            </a:extLst>
          </p:cNvPr>
          <p:cNvSpPr>
            <a:spLocks noGrp="1"/>
          </p:cNvSpPr>
          <p:nvPr>
            <p:ph type="title"/>
          </p:nvPr>
        </p:nvSpPr>
        <p:spPr/>
        <p:txBody>
          <a:bodyPr/>
          <a:lstStyle/>
          <a:p>
            <a:r>
              <a:rPr lang="el-GR" dirty="0">
                <a:solidFill>
                  <a:srgbClr val="002060"/>
                </a:solidFill>
              </a:rPr>
              <a:t>Έσοδο – Έξοδο </a:t>
            </a:r>
          </a:p>
        </p:txBody>
      </p:sp>
      <p:sp>
        <p:nvSpPr>
          <p:cNvPr id="3" name="Θέση περιεχομένου 2">
            <a:extLst>
              <a:ext uri="{FF2B5EF4-FFF2-40B4-BE49-F238E27FC236}">
                <a16:creationId xmlns:a16="http://schemas.microsoft.com/office/drawing/2014/main" id="{C2FD9BBB-EE6A-4C5E-9950-FCD630F1FAC5}"/>
              </a:ext>
            </a:extLst>
          </p:cNvPr>
          <p:cNvSpPr>
            <a:spLocks noGrp="1"/>
          </p:cNvSpPr>
          <p:nvPr>
            <p:ph idx="1"/>
          </p:nvPr>
        </p:nvSpPr>
        <p:spPr/>
        <p:txBody>
          <a:bodyPr/>
          <a:lstStyle/>
          <a:p>
            <a:pPr algn="just"/>
            <a:r>
              <a:rPr lang="el-GR" altLang="el-GR" dirty="0">
                <a:solidFill>
                  <a:srgbClr val="002060"/>
                </a:solidFill>
              </a:rPr>
              <a:t>Έξοδο χαρακτηρίζεται κάθε </a:t>
            </a:r>
            <a:r>
              <a:rPr lang="el-GR" altLang="el-GR" b="1" dirty="0">
                <a:solidFill>
                  <a:srgbClr val="002060"/>
                </a:solidFill>
              </a:rPr>
              <a:t>μείωση</a:t>
            </a:r>
            <a:r>
              <a:rPr lang="el-GR" altLang="el-GR" dirty="0">
                <a:solidFill>
                  <a:srgbClr val="002060"/>
                </a:solidFill>
              </a:rPr>
              <a:t> της </a:t>
            </a:r>
            <a:r>
              <a:rPr lang="el-GR" altLang="el-GR" b="1" dirty="0">
                <a:solidFill>
                  <a:srgbClr val="002060"/>
                </a:solidFill>
              </a:rPr>
              <a:t>καθαρής περιουσίας</a:t>
            </a:r>
            <a:r>
              <a:rPr lang="el-GR" altLang="el-GR" dirty="0">
                <a:solidFill>
                  <a:srgbClr val="002060"/>
                </a:solidFill>
              </a:rPr>
              <a:t> (του κεφαλαίου) που προέρχεται </a:t>
            </a:r>
          </a:p>
          <a:p>
            <a:pPr lvl="1" algn="just"/>
            <a:r>
              <a:rPr lang="el-GR" altLang="el-GR" dirty="0">
                <a:solidFill>
                  <a:srgbClr val="002060"/>
                </a:solidFill>
              </a:rPr>
              <a:t>είτε από μονόπλευρη ελάττωση του Ενεργητικού </a:t>
            </a:r>
          </a:p>
          <a:p>
            <a:pPr lvl="1" algn="just"/>
            <a:r>
              <a:rPr lang="el-GR" altLang="el-GR" dirty="0">
                <a:solidFill>
                  <a:srgbClr val="002060"/>
                </a:solidFill>
              </a:rPr>
              <a:t>είτε από μονόπλευρη αύξηση του Παθητικού</a:t>
            </a:r>
          </a:p>
          <a:p>
            <a:pPr lvl="1" algn="just"/>
            <a:r>
              <a:rPr lang="el-GR" altLang="el-GR" dirty="0">
                <a:solidFill>
                  <a:srgbClr val="002060"/>
                </a:solidFill>
              </a:rPr>
              <a:t>αφορά μια διαχειριστική περίοδο</a:t>
            </a:r>
          </a:p>
          <a:p>
            <a:r>
              <a:rPr lang="el-GR" altLang="el-GR" dirty="0">
                <a:solidFill>
                  <a:srgbClr val="002060"/>
                </a:solidFill>
              </a:rPr>
              <a:t>Το έσοδο γενικά αυξάνει την καθαρή περιουσία της επιχείρησης </a:t>
            </a:r>
          </a:p>
          <a:p>
            <a:pPr lvl="1"/>
            <a:r>
              <a:rPr lang="el-GR" altLang="el-GR" dirty="0">
                <a:solidFill>
                  <a:srgbClr val="002060"/>
                </a:solidFill>
              </a:rPr>
              <a:t>ή αύξηση των στοιχείων του Ενεργητικού (Ε)</a:t>
            </a:r>
          </a:p>
          <a:p>
            <a:pPr lvl="1"/>
            <a:r>
              <a:rPr lang="el-GR" altLang="el-GR" dirty="0">
                <a:solidFill>
                  <a:srgbClr val="002060"/>
                </a:solidFill>
              </a:rPr>
              <a:t>ή μείωση των στοιχείων του Παθητικού (Π)</a:t>
            </a:r>
          </a:p>
          <a:p>
            <a:endParaRPr lang="el-GR" dirty="0"/>
          </a:p>
        </p:txBody>
      </p:sp>
    </p:spTree>
    <p:extLst>
      <p:ext uri="{BB962C8B-B14F-4D97-AF65-F5344CB8AC3E}">
        <p14:creationId xmlns:p14="http://schemas.microsoft.com/office/powerpoint/2010/main" val="111671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3B54C1-E54A-461C-8C85-9BD902DFC4A0}"/>
              </a:ext>
            </a:extLst>
          </p:cNvPr>
          <p:cNvSpPr>
            <a:spLocks noGrp="1"/>
          </p:cNvSpPr>
          <p:nvPr>
            <p:ph type="title"/>
          </p:nvPr>
        </p:nvSpPr>
        <p:spPr/>
        <p:txBody>
          <a:bodyPr/>
          <a:lstStyle/>
          <a:p>
            <a:r>
              <a:rPr lang="el-GR" dirty="0">
                <a:solidFill>
                  <a:srgbClr val="002060"/>
                </a:solidFill>
              </a:rPr>
              <a:t>Επιστροφή στις Λογιστικές Αρχές</a:t>
            </a:r>
          </a:p>
        </p:txBody>
      </p:sp>
      <p:sp>
        <p:nvSpPr>
          <p:cNvPr id="3" name="Θέση περιεχομένου 2">
            <a:extLst>
              <a:ext uri="{FF2B5EF4-FFF2-40B4-BE49-F238E27FC236}">
                <a16:creationId xmlns:a16="http://schemas.microsoft.com/office/drawing/2014/main" id="{BAD6A734-E9F4-42C2-B635-478D18DEB2DA}"/>
              </a:ext>
            </a:extLst>
          </p:cNvPr>
          <p:cNvSpPr>
            <a:spLocks noGrp="1"/>
          </p:cNvSpPr>
          <p:nvPr>
            <p:ph idx="1"/>
          </p:nvPr>
        </p:nvSpPr>
        <p:spPr/>
        <p:txBody>
          <a:bodyPr/>
          <a:lstStyle/>
          <a:p>
            <a:pPr marL="36900" indent="0">
              <a:buNone/>
            </a:pPr>
            <a:r>
              <a:rPr lang="el-GR" dirty="0">
                <a:solidFill>
                  <a:srgbClr val="002060"/>
                </a:solidFill>
                <a:effectLst/>
              </a:rPr>
              <a:t>Οι παρακάτω αρχές σχετίζονται μεταξύ τους</a:t>
            </a:r>
          </a:p>
          <a:p>
            <a:r>
              <a:rPr lang="el-GR" b="1" dirty="0">
                <a:solidFill>
                  <a:srgbClr val="002060"/>
                </a:solidFill>
                <a:effectLst/>
              </a:rPr>
              <a:t>Η αρχή των δεδουλευμένων εσόδων και εξόδων και της αυτοτέλειας των χρήσεων</a:t>
            </a:r>
            <a:endParaRPr lang="el-GR" dirty="0">
              <a:solidFill>
                <a:srgbClr val="002060"/>
              </a:solidFill>
              <a:effectLst/>
            </a:endParaRPr>
          </a:p>
          <a:p>
            <a:r>
              <a:rPr lang="el-GR" b="1" dirty="0">
                <a:solidFill>
                  <a:srgbClr val="002060"/>
                </a:solidFill>
                <a:effectLst/>
              </a:rPr>
              <a:t>Η αρχή της συσχέτισης των εξόδων και εσόδων </a:t>
            </a:r>
          </a:p>
          <a:p>
            <a:r>
              <a:rPr lang="el-GR" b="1" dirty="0">
                <a:solidFill>
                  <a:srgbClr val="002060"/>
                </a:solidFill>
                <a:effectLst/>
              </a:rPr>
              <a:t>Η αρχή της πραγματοποίησης των εσόδων</a:t>
            </a:r>
            <a:endParaRPr lang="el-GR" dirty="0">
              <a:solidFill>
                <a:srgbClr val="002060"/>
              </a:solidFill>
              <a:effectLst/>
            </a:endParaRPr>
          </a:p>
          <a:p>
            <a:endParaRPr lang="el-GR" dirty="0">
              <a:solidFill>
                <a:srgbClr val="002060"/>
              </a:solidFill>
            </a:endParaRPr>
          </a:p>
        </p:txBody>
      </p:sp>
    </p:spTree>
    <p:extLst>
      <p:ext uri="{BB962C8B-B14F-4D97-AF65-F5344CB8AC3E}">
        <p14:creationId xmlns:p14="http://schemas.microsoft.com/office/powerpoint/2010/main" val="148568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AD8D3-320C-4C6F-B03B-D3C3B22A2BCE}"/>
              </a:ext>
            </a:extLst>
          </p:cNvPr>
          <p:cNvSpPr>
            <a:spLocks noGrp="1"/>
          </p:cNvSpPr>
          <p:nvPr>
            <p:ph type="title"/>
          </p:nvPr>
        </p:nvSpPr>
        <p:spPr/>
        <p:txBody>
          <a:bodyPr>
            <a:normAutofit fontScale="90000"/>
          </a:bodyPr>
          <a:lstStyle/>
          <a:p>
            <a:r>
              <a:rPr lang="el-GR" b="1" dirty="0">
                <a:solidFill>
                  <a:srgbClr val="002060"/>
                </a:solidFill>
                <a:effectLst/>
              </a:rPr>
              <a:t>Η αρχή των δεδουλευμένων εσόδων και εξόδων και αυτοτέλειας των χρήσεων</a:t>
            </a:r>
            <a:br>
              <a:rPr lang="el-GR" dirty="0">
                <a:solidFill>
                  <a:srgbClr val="002060"/>
                </a:solidFill>
                <a:effectLst/>
              </a:rPr>
            </a:br>
            <a:endParaRPr lang="el-GR" dirty="0">
              <a:solidFill>
                <a:srgbClr val="002060"/>
              </a:solidFill>
            </a:endParaRPr>
          </a:p>
        </p:txBody>
      </p:sp>
      <p:sp>
        <p:nvSpPr>
          <p:cNvPr id="3" name="Θέση περιεχομένου 2">
            <a:extLst>
              <a:ext uri="{FF2B5EF4-FFF2-40B4-BE49-F238E27FC236}">
                <a16:creationId xmlns:a16="http://schemas.microsoft.com/office/drawing/2014/main" id="{4D6484EA-FAC4-416A-8C2E-22127419783C}"/>
              </a:ext>
            </a:extLst>
          </p:cNvPr>
          <p:cNvSpPr>
            <a:spLocks noGrp="1"/>
          </p:cNvSpPr>
          <p:nvPr>
            <p:ph idx="1"/>
          </p:nvPr>
        </p:nvSpPr>
        <p:spPr/>
        <p:txBody>
          <a:bodyPr>
            <a:normAutofit fontScale="92500" lnSpcReduction="10000"/>
          </a:bodyPr>
          <a:lstStyle/>
          <a:p>
            <a:r>
              <a:rPr lang="el-GR" dirty="0">
                <a:solidFill>
                  <a:srgbClr val="002060"/>
                </a:solidFill>
                <a:effectLst/>
              </a:rPr>
              <a:t>Κάθε έξοδο και κάθε έσοδο μιας επιχείρησης θα πρέπει να αναγνωρίζονται και να λαμβάνονται υπόψη για τον προσδιορισμό του αποτελέσματος τη </a:t>
            </a:r>
            <a:r>
              <a:rPr lang="el-GR" b="1" dirty="0">
                <a:solidFill>
                  <a:srgbClr val="002060"/>
                </a:solidFill>
                <a:effectLst/>
              </a:rPr>
              <a:t>λογιστική περίοδο την οποία αφορούν και στην οποία ανήκουν</a:t>
            </a:r>
            <a:r>
              <a:rPr lang="el-GR" dirty="0">
                <a:solidFill>
                  <a:srgbClr val="002060"/>
                </a:solidFill>
                <a:effectLst/>
              </a:rPr>
              <a:t>.</a:t>
            </a:r>
          </a:p>
          <a:p>
            <a:r>
              <a:rPr lang="el-GR" dirty="0">
                <a:solidFill>
                  <a:srgbClr val="002060"/>
                </a:solidFill>
                <a:effectLst/>
              </a:rPr>
              <a:t>Έσοδα ή έξοδα προηγουμένων ή επόμενων χρήσεων δεν πρέπει να λαμβάνονται υπόψη.</a:t>
            </a:r>
          </a:p>
          <a:p>
            <a:r>
              <a:rPr lang="el-GR" dirty="0">
                <a:solidFill>
                  <a:srgbClr val="002060"/>
                </a:solidFill>
                <a:effectLst/>
              </a:rPr>
              <a:t>Πλήρη διαχωρισμό της οικονομικής δραστηριότητας, των εσόδων και των εξόδων που απορρέουν από κάθε χρήση (λογιστική περίοδο)</a:t>
            </a:r>
          </a:p>
          <a:p>
            <a:r>
              <a:rPr lang="el-GR" dirty="0">
                <a:solidFill>
                  <a:srgbClr val="002060"/>
                </a:solidFill>
                <a:effectLst/>
              </a:rPr>
              <a:t>Διαχωρισμός της είσπραξης από πραγματοποίησης εσόδου. Διαχωρισμός της πληρωμής από πραγματοποίησης εξόδου </a:t>
            </a:r>
          </a:p>
          <a:p>
            <a:r>
              <a:rPr lang="el-GR" dirty="0">
                <a:solidFill>
                  <a:srgbClr val="002060"/>
                </a:solidFill>
                <a:effectLst/>
              </a:rPr>
              <a:t>Λογιστική του δεδουλευμένου </a:t>
            </a:r>
            <a:r>
              <a:rPr lang="el-GR" sz="3500" dirty="0" err="1">
                <a:solidFill>
                  <a:srgbClr val="002060"/>
                </a:solidFill>
                <a:effectLst/>
              </a:rPr>
              <a:t>vs</a:t>
            </a:r>
            <a:r>
              <a:rPr lang="el-GR" sz="3500" dirty="0">
                <a:solidFill>
                  <a:srgbClr val="002060"/>
                </a:solidFill>
                <a:effectLst/>
              </a:rPr>
              <a:t> </a:t>
            </a:r>
            <a:r>
              <a:rPr lang="el-GR" dirty="0">
                <a:solidFill>
                  <a:srgbClr val="002060"/>
                </a:solidFill>
                <a:effectLst/>
              </a:rPr>
              <a:t>της ταμειακής βάσης</a:t>
            </a:r>
            <a:endParaRPr lang="el-GR" dirty="0">
              <a:solidFill>
                <a:srgbClr val="002060"/>
              </a:solidFill>
            </a:endParaRPr>
          </a:p>
        </p:txBody>
      </p:sp>
    </p:spTree>
    <p:extLst>
      <p:ext uri="{BB962C8B-B14F-4D97-AF65-F5344CB8AC3E}">
        <p14:creationId xmlns:p14="http://schemas.microsoft.com/office/powerpoint/2010/main" val="10226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A854A3-752B-4783-AD6E-94083FDF5C74}"/>
              </a:ext>
            </a:extLst>
          </p:cNvPr>
          <p:cNvSpPr>
            <a:spLocks noGrp="1"/>
          </p:cNvSpPr>
          <p:nvPr>
            <p:ph idx="1"/>
          </p:nvPr>
        </p:nvSpPr>
        <p:spPr>
          <a:xfrm>
            <a:off x="913795" y="729206"/>
            <a:ext cx="10353762" cy="5061994"/>
          </a:xfrm>
        </p:spPr>
        <p:txBody>
          <a:bodyPr>
            <a:normAutofit/>
          </a:bodyPr>
          <a:lstStyle/>
          <a:p>
            <a:r>
              <a:rPr lang="el-GR" sz="2800" dirty="0">
                <a:solidFill>
                  <a:srgbClr val="002060"/>
                </a:solidFill>
                <a:effectLst/>
              </a:rPr>
              <a:t>Στόχος είναι ο κατά το δυνατόν </a:t>
            </a:r>
            <a:r>
              <a:rPr lang="el-GR" sz="2800" b="1" dirty="0">
                <a:solidFill>
                  <a:srgbClr val="002060"/>
                </a:solidFill>
                <a:effectLst/>
              </a:rPr>
              <a:t>ακριβέστερος προσδιορισμός </a:t>
            </a:r>
            <a:r>
              <a:rPr lang="el-GR" sz="2800" dirty="0">
                <a:solidFill>
                  <a:srgbClr val="002060"/>
                </a:solidFill>
                <a:effectLst/>
              </a:rPr>
              <a:t>των </a:t>
            </a:r>
            <a:r>
              <a:rPr lang="el-GR" sz="2800" b="1" dirty="0">
                <a:solidFill>
                  <a:srgbClr val="002060"/>
                </a:solidFill>
                <a:effectLst/>
              </a:rPr>
              <a:t>εσόδων </a:t>
            </a:r>
            <a:r>
              <a:rPr lang="el-GR" sz="2800" dirty="0">
                <a:solidFill>
                  <a:srgbClr val="002060"/>
                </a:solidFill>
                <a:effectLst/>
              </a:rPr>
              <a:t>που πραγματοποιήθηκαν και των </a:t>
            </a:r>
            <a:r>
              <a:rPr lang="el-GR" sz="2800" b="1" dirty="0">
                <a:solidFill>
                  <a:srgbClr val="002060"/>
                </a:solidFill>
                <a:effectLst/>
              </a:rPr>
              <a:t>εξόδων </a:t>
            </a:r>
            <a:r>
              <a:rPr lang="el-GR" sz="2800" dirty="0">
                <a:solidFill>
                  <a:srgbClr val="002060"/>
                </a:solidFill>
                <a:effectLst/>
              </a:rPr>
              <a:t>που επιβαρύνουν </a:t>
            </a:r>
            <a:r>
              <a:rPr lang="el-GR" sz="2800" b="1" dirty="0">
                <a:solidFill>
                  <a:srgbClr val="002060"/>
                </a:solidFill>
                <a:effectLst/>
              </a:rPr>
              <a:t>συγκεκριμένη λογιστική περίοδο </a:t>
            </a:r>
            <a:r>
              <a:rPr lang="el-GR" sz="2800" dirty="0">
                <a:solidFill>
                  <a:srgbClr val="002060"/>
                </a:solidFill>
                <a:effectLst/>
              </a:rPr>
              <a:t>έτσι ώστε το λογιστικό αποτέλεσμα κάθε περιόδου να καθορίζεται από τα έσοδα και τα έξοδα που ανήκουν πράγματι στην περίοδο αυτή.</a:t>
            </a:r>
          </a:p>
          <a:p>
            <a:r>
              <a:rPr lang="el-GR" sz="2800" b="1" i="1" u="sng" dirty="0">
                <a:solidFill>
                  <a:srgbClr val="002060"/>
                </a:solidFill>
                <a:effectLst/>
              </a:rPr>
              <a:t>Πώς θα προσδιορίσεις τα έξοδα?</a:t>
            </a:r>
            <a:r>
              <a:rPr lang="el-GR" sz="2800" b="1" i="1" dirty="0">
                <a:solidFill>
                  <a:srgbClr val="002060"/>
                </a:solidFill>
                <a:effectLst/>
              </a:rPr>
              <a:t> </a:t>
            </a:r>
            <a:r>
              <a:rPr lang="el-GR" sz="2800" dirty="0">
                <a:solidFill>
                  <a:srgbClr val="002060"/>
                </a:solidFill>
                <a:effectLst/>
              </a:rPr>
              <a:t>→</a:t>
            </a:r>
          </a:p>
          <a:p>
            <a:r>
              <a:rPr lang="el-GR" sz="2800" b="1" dirty="0">
                <a:solidFill>
                  <a:srgbClr val="002060"/>
                </a:solidFill>
                <a:effectLst>
                  <a:outerShdw blurRad="50800" dist="38100" dir="2700000" algn="tl">
                    <a:srgbClr val="000000">
                      <a:alpha val="40000"/>
                    </a:srgbClr>
                  </a:outerShdw>
                </a:effectLst>
              </a:rPr>
              <a:t>ΑΡΧΗ</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ΤΗΣ</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ΣΥΣΧΕΤΙΣΗΣ</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ΕΣΟΔΩΝ</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ΚΑΙ</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ΕΞΟΔΩΝ</a:t>
            </a:r>
            <a:endParaRPr lang="el-GR" sz="2800" dirty="0">
              <a:solidFill>
                <a:srgbClr val="002060"/>
              </a:solidFill>
              <a:effectLst/>
            </a:endParaRPr>
          </a:p>
          <a:p>
            <a:r>
              <a:rPr lang="el-GR" sz="2800" b="1" i="1" u="sng" dirty="0">
                <a:solidFill>
                  <a:srgbClr val="002060"/>
                </a:solidFill>
                <a:effectLst/>
              </a:rPr>
              <a:t>Πώς θα προσδιορίσεις τα έσοδα?</a:t>
            </a:r>
            <a:r>
              <a:rPr lang="el-GR" sz="2800" b="1" i="1" dirty="0">
                <a:solidFill>
                  <a:srgbClr val="002060"/>
                </a:solidFill>
                <a:effectLst/>
              </a:rPr>
              <a:t> </a:t>
            </a:r>
            <a:r>
              <a:rPr lang="el-GR" sz="2800" dirty="0">
                <a:solidFill>
                  <a:srgbClr val="002060"/>
                </a:solidFill>
                <a:effectLst/>
              </a:rPr>
              <a:t>→</a:t>
            </a:r>
          </a:p>
          <a:p>
            <a:r>
              <a:rPr lang="el-GR" sz="2800" b="1" dirty="0">
                <a:solidFill>
                  <a:srgbClr val="002060"/>
                </a:solidFill>
                <a:effectLst>
                  <a:outerShdw blurRad="50800" dist="38100" dir="2700000" algn="tl">
                    <a:srgbClr val="000000">
                      <a:alpha val="40000"/>
                    </a:srgbClr>
                  </a:outerShdw>
                </a:effectLst>
              </a:rPr>
              <a:t>ΑΡΧΗ</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ΤΗΣ</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ΠΡΑΓΜΑΤΟΠΟΙΗΣΗΣ</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ΤΩΝ</a:t>
            </a:r>
            <a:r>
              <a:rPr lang="el-GR" sz="2800" b="1" dirty="0">
                <a:solidFill>
                  <a:srgbClr val="002060"/>
                </a:solidFill>
                <a:effectLst/>
              </a:rPr>
              <a:t> </a:t>
            </a:r>
            <a:r>
              <a:rPr lang="el-GR" sz="2800" b="1" dirty="0">
                <a:solidFill>
                  <a:srgbClr val="002060"/>
                </a:solidFill>
                <a:effectLst>
                  <a:outerShdw blurRad="50800" dist="38100" dir="2700000" algn="tl">
                    <a:srgbClr val="000000">
                      <a:alpha val="40000"/>
                    </a:srgbClr>
                  </a:outerShdw>
                </a:effectLst>
              </a:rPr>
              <a:t>ΕΣΟΔΩΝ</a:t>
            </a:r>
            <a:endParaRPr lang="el-GR" sz="2800" dirty="0">
              <a:solidFill>
                <a:srgbClr val="002060"/>
              </a:solidFill>
              <a:effectLst/>
            </a:endParaRPr>
          </a:p>
          <a:p>
            <a:endParaRPr lang="el-GR" sz="2800" dirty="0">
              <a:solidFill>
                <a:srgbClr val="002060"/>
              </a:solidFill>
            </a:endParaRPr>
          </a:p>
        </p:txBody>
      </p:sp>
    </p:spTree>
    <p:extLst>
      <p:ext uri="{BB962C8B-B14F-4D97-AF65-F5344CB8AC3E}">
        <p14:creationId xmlns:p14="http://schemas.microsoft.com/office/powerpoint/2010/main" val="229285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CE7974-8F3C-4A2D-AAAB-63C230320BCD}"/>
              </a:ext>
            </a:extLst>
          </p:cNvPr>
          <p:cNvSpPr>
            <a:spLocks noGrp="1"/>
          </p:cNvSpPr>
          <p:nvPr>
            <p:ph type="title"/>
          </p:nvPr>
        </p:nvSpPr>
        <p:spPr>
          <a:xfrm>
            <a:off x="832772" y="247410"/>
            <a:ext cx="10353762" cy="1257300"/>
          </a:xfrm>
        </p:spPr>
        <p:txBody>
          <a:bodyPr>
            <a:normAutofit fontScale="90000"/>
          </a:bodyPr>
          <a:lstStyle/>
          <a:p>
            <a:r>
              <a:rPr lang="el-GR" b="1" dirty="0">
                <a:solidFill>
                  <a:srgbClr val="002060"/>
                </a:solidFill>
                <a:effectLst>
                  <a:outerShdw blurRad="50800" dist="38100" dir="2700000" algn="tl">
                    <a:srgbClr val="000000">
                      <a:alpha val="40000"/>
                    </a:srgbClr>
                  </a:outerShdw>
                </a:effectLst>
              </a:rPr>
              <a:t>Η</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αρχή</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της</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συσχέτισης</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των</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εξόδων</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και</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εσόδων</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a:t>
            </a:r>
            <a:r>
              <a:rPr lang="el-GR" b="1" dirty="0" err="1">
                <a:solidFill>
                  <a:srgbClr val="002060"/>
                </a:solidFill>
                <a:effectLst>
                  <a:outerShdw blurRad="50800" dist="38100" dir="2700000" algn="tl">
                    <a:srgbClr val="000000">
                      <a:alpha val="40000"/>
                    </a:srgbClr>
                  </a:outerShdw>
                </a:effectLst>
              </a:rPr>
              <a:t>matching</a:t>
            </a:r>
            <a:r>
              <a:rPr lang="el-GR" b="1" dirty="0">
                <a:solidFill>
                  <a:srgbClr val="002060"/>
                </a:solidFill>
                <a:effectLst/>
              </a:rPr>
              <a:t> </a:t>
            </a:r>
            <a:r>
              <a:rPr lang="el-GR" b="1" dirty="0" err="1">
                <a:solidFill>
                  <a:srgbClr val="002060"/>
                </a:solidFill>
                <a:effectLst>
                  <a:outerShdw blurRad="50800" dist="38100" dir="2700000" algn="tl">
                    <a:srgbClr val="000000">
                      <a:alpha val="40000"/>
                    </a:srgbClr>
                  </a:outerShdw>
                </a:effectLst>
              </a:rPr>
              <a:t>principle</a:t>
            </a:r>
            <a:r>
              <a:rPr lang="el-GR" b="1" dirty="0">
                <a:solidFill>
                  <a:srgbClr val="002060"/>
                </a:solidFill>
                <a:effectLst>
                  <a:outerShdw blurRad="50800" dist="38100" dir="2700000" algn="tl">
                    <a:srgbClr val="000000">
                      <a:alpha val="40000"/>
                    </a:srgbClr>
                  </a:outerShdw>
                </a:effectLst>
              </a:rPr>
              <a:t>)</a:t>
            </a:r>
            <a:br>
              <a:rPr lang="el-GR" dirty="0">
                <a:solidFill>
                  <a:srgbClr val="002060"/>
                </a:solidFill>
                <a:effectLst/>
              </a:rPr>
            </a:br>
            <a:endParaRPr lang="el-GR" dirty="0">
              <a:solidFill>
                <a:srgbClr val="002060"/>
              </a:solidFill>
            </a:endParaRPr>
          </a:p>
        </p:txBody>
      </p:sp>
      <p:sp>
        <p:nvSpPr>
          <p:cNvPr id="3" name="Θέση περιεχομένου 2">
            <a:extLst>
              <a:ext uri="{FF2B5EF4-FFF2-40B4-BE49-F238E27FC236}">
                <a16:creationId xmlns:a16="http://schemas.microsoft.com/office/drawing/2014/main" id="{AAA60999-5229-480A-91D3-D286B10A6E70}"/>
              </a:ext>
            </a:extLst>
          </p:cNvPr>
          <p:cNvSpPr>
            <a:spLocks noGrp="1"/>
          </p:cNvSpPr>
          <p:nvPr>
            <p:ph idx="1"/>
          </p:nvPr>
        </p:nvSpPr>
        <p:spPr>
          <a:xfrm>
            <a:off x="919119" y="1257300"/>
            <a:ext cx="10353762" cy="5353290"/>
          </a:xfrm>
        </p:spPr>
        <p:txBody>
          <a:bodyPr>
            <a:normAutofit fontScale="92500" lnSpcReduction="10000"/>
          </a:bodyPr>
          <a:lstStyle/>
          <a:p>
            <a:r>
              <a:rPr lang="el-GR" sz="2400" dirty="0">
                <a:solidFill>
                  <a:srgbClr val="002060"/>
                </a:solidFill>
                <a:effectLst/>
              </a:rPr>
              <a:t>Απάντηση στο ερώτημα του χρονικού σημείου αναγνώρισης ενός εξόδου μιας οικονομικής μονάδας</a:t>
            </a:r>
          </a:p>
          <a:p>
            <a:pPr lvl="1"/>
            <a:r>
              <a:rPr lang="el-GR" dirty="0">
                <a:solidFill>
                  <a:srgbClr val="002060"/>
                </a:solidFill>
                <a:effectLst/>
              </a:rPr>
              <a:t>Τα </a:t>
            </a:r>
            <a:r>
              <a:rPr lang="el-GR" b="1" dirty="0">
                <a:solidFill>
                  <a:srgbClr val="002060"/>
                </a:solidFill>
                <a:effectLst/>
              </a:rPr>
              <a:t>έξοδα αναγνωρίζονται κατά την ίδια λογιστική περίοδο που αναγνωρίζονται και τα έσοδα </a:t>
            </a:r>
            <a:r>
              <a:rPr lang="el-GR" dirty="0">
                <a:solidFill>
                  <a:srgbClr val="002060"/>
                </a:solidFill>
                <a:effectLst/>
              </a:rPr>
              <a:t>που συσχετίζονται με αυτά προκειμένου να προσδιοριστεί το αποτέλεσμα της περιόδου</a:t>
            </a:r>
            <a:endParaRPr lang="el-GR" sz="8500" dirty="0">
              <a:solidFill>
                <a:srgbClr val="002060"/>
              </a:solidFill>
              <a:effectLst/>
            </a:endParaRPr>
          </a:p>
          <a:p>
            <a:pPr lvl="1"/>
            <a:r>
              <a:rPr lang="el-GR" b="1" u="sng" dirty="0">
                <a:solidFill>
                  <a:srgbClr val="002060"/>
                </a:solidFill>
                <a:effectLst/>
              </a:rPr>
              <a:t>Άμεση Συσχέτιση</a:t>
            </a:r>
            <a:r>
              <a:rPr lang="el-GR" dirty="0">
                <a:solidFill>
                  <a:srgbClr val="002060"/>
                </a:solidFill>
                <a:effectLst/>
              </a:rPr>
              <a:t>: Η αναγνώριση του εσόδου προηγείται και έπεται η αναγνώριση του εξόδου (ΠΩΛΗΣΗ – ΚΟΣΤΟΣ ΠΩΛΗΘΕΝΤΩΝ)</a:t>
            </a:r>
            <a:endParaRPr lang="el-GR" sz="8500" dirty="0">
              <a:solidFill>
                <a:srgbClr val="002060"/>
              </a:solidFill>
              <a:effectLst/>
            </a:endParaRPr>
          </a:p>
          <a:p>
            <a:pPr lvl="1"/>
            <a:r>
              <a:rPr lang="el-GR" dirty="0">
                <a:solidFill>
                  <a:srgbClr val="002060"/>
                </a:solidFill>
                <a:effectLst/>
              </a:rPr>
              <a:t>Υπάρχουν κόστη που δεν συσχετίζονται </a:t>
            </a:r>
            <a:r>
              <a:rPr lang="el-GR" b="1" i="1" u="sng" dirty="0">
                <a:solidFill>
                  <a:srgbClr val="002060"/>
                </a:solidFill>
                <a:effectLst/>
              </a:rPr>
              <a:t>άμεσα</a:t>
            </a:r>
            <a:r>
              <a:rPr lang="el-GR" b="1" i="1" dirty="0">
                <a:solidFill>
                  <a:srgbClr val="002060"/>
                </a:solidFill>
                <a:effectLst/>
              </a:rPr>
              <a:t> </a:t>
            </a:r>
            <a:r>
              <a:rPr lang="el-GR" dirty="0">
                <a:solidFill>
                  <a:srgbClr val="002060"/>
                </a:solidFill>
                <a:effectLst/>
              </a:rPr>
              <a:t>με κάποιο συγκεκριμένο έσοδο αλλά </a:t>
            </a:r>
            <a:r>
              <a:rPr lang="el-GR" b="1" i="1" u="sng" dirty="0">
                <a:solidFill>
                  <a:srgbClr val="002060"/>
                </a:solidFill>
                <a:effectLst/>
              </a:rPr>
              <a:t>έμμεσα</a:t>
            </a:r>
            <a:endParaRPr lang="el-GR" sz="8500" dirty="0">
              <a:solidFill>
                <a:srgbClr val="002060"/>
              </a:solidFill>
              <a:effectLst/>
            </a:endParaRPr>
          </a:p>
          <a:p>
            <a:r>
              <a:rPr lang="el-GR" sz="1900" dirty="0">
                <a:solidFill>
                  <a:srgbClr val="002060"/>
                </a:solidFill>
                <a:effectLst/>
              </a:rPr>
              <a:t>Αυτά καλούνται </a:t>
            </a:r>
            <a:r>
              <a:rPr lang="el-GR" sz="1900" b="1" i="1" u="sng" dirty="0">
                <a:solidFill>
                  <a:srgbClr val="002060"/>
                </a:solidFill>
                <a:effectLst/>
              </a:rPr>
              <a:t>κόστη περιόδου</a:t>
            </a:r>
            <a:r>
              <a:rPr lang="el-GR" sz="1900" b="1" i="1" dirty="0">
                <a:solidFill>
                  <a:srgbClr val="002060"/>
                </a:solidFill>
                <a:effectLst/>
              </a:rPr>
              <a:t> </a:t>
            </a:r>
            <a:r>
              <a:rPr lang="el-GR" sz="1900" dirty="0">
                <a:solidFill>
                  <a:srgbClr val="002060"/>
                </a:solidFill>
                <a:effectLst/>
              </a:rPr>
              <a:t>και αναγνωρίζονται ως έξοδο (έξοδο περιόδου) την περίοδο που πραγματοποιούνται (μισθοί τμημάτων διοίκησης, ασφάλιστρα, ενοίκια, χρηματοοικονομικά έξοδα)</a:t>
            </a:r>
            <a:endParaRPr lang="el-GR" sz="9400" dirty="0">
              <a:solidFill>
                <a:srgbClr val="002060"/>
              </a:solidFill>
              <a:effectLst/>
            </a:endParaRPr>
          </a:p>
          <a:p>
            <a:r>
              <a:rPr lang="el-GR" sz="1900" dirty="0">
                <a:solidFill>
                  <a:srgbClr val="002060"/>
                </a:solidFill>
                <a:effectLst/>
              </a:rPr>
              <a:t>Στην </a:t>
            </a:r>
            <a:r>
              <a:rPr lang="el-GR" sz="1900" b="1" dirty="0">
                <a:solidFill>
                  <a:srgbClr val="002060"/>
                </a:solidFill>
                <a:effectLst/>
              </a:rPr>
              <a:t>έμμεση συσχέτιση </a:t>
            </a:r>
            <a:r>
              <a:rPr lang="el-GR" sz="1900" dirty="0">
                <a:solidFill>
                  <a:srgbClr val="002060"/>
                </a:solidFill>
                <a:effectLst/>
              </a:rPr>
              <a:t>τα </a:t>
            </a:r>
            <a:r>
              <a:rPr lang="el-GR" sz="1900" b="1" dirty="0">
                <a:solidFill>
                  <a:srgbClr val="002060"/>
                </a:solidFill>
                <a:effectLst/>
              </a:rPr>
              <a:t>έξοδα </a:t>
            </a:r>
            <a:r>
              <a:rPr lang="el-GR" sz="1900" dirty="0">
                <a:solidFill>
                  <a:srgbClr val="002060"/>
                </a:solidFill>
                <a:effectLst/>
              </a:rPr>
              <a:t>που δεν μπορούν να συσχετισθούν με συγκεκριμένο έσοδο, θεωρούνται ότι </a:t>
            </a:r>
            <a:r>
              <a:rPr lang="el-GR" sz="1900" b="1" dirty="0">
                <a:solidFill>
                  <a:srgbClr val="002060"/>
                </a:solidFill>
                <a:effectLst/>
              </a:rPr>
              <a:t>οφείλονται στα συνολικά έσοδα της περιόδου</a:t>
            </a:r>
            <a:r>
              <a:rPr lang="el-GR" sz="1900" dirty="0">
                <a:solidFill>
                  <a:srgbClr val="002060"/>
                </a:solidFill>
                <a:effectLst/>
              </a:rPr>
              <a:t>, και για τον λόγο αυτόν αναγνωρίζονται κατά την περίοδο που πραγματοποιούνται</a:t>
            </a:r>
            <a:endParaRPr lang="el-GR" sz="9400" dirty="0">
              <a:solidFill>
                <a:srgbClr val="002060"/>
              </a:solidFill>
              <a:effectLst/>
            </a:endParaRPr>
          </a:p>
          <a:p>
            <a:pPr lvl="1"/>
            <a:r>
              <a:rPr lang="el-GR" dirty="0">
                <a:solidFill>
                  <a:srgbClr val="002060"/>
                </a:solidFill>
                <a:effectLst/>
              </a:rPr>
              <a:t>Υπάρχουν κόστη που δεν είναι βέβαιο ότι θα αποφέρουν έσοδα Αυτά εκπνέουν, δηλαδή αναγνωρίζονται ως έξοδο, την περίοδο που πραγματοποιούνται (έξοδα έρευνας και ανάπτυξης, διαφημιστικές δαπάνες) - </a:t>
            </a:r>
            <a:endParaRPr lang="el-GR" sz="8500" dirty="0">
              <a:solidFill>
                <a:srgbClr val="002060"/>
              </a:solidFill>
              <a:effectLst/>
            </a:endParaRPr>
          </a:p>
          <a:p>
            <a:pPr marL="36900" indent="0">
              <a:buNone/>
            </a:pPr>
            <a:endParaRPr lang="el-GR" dirty="0">
              <a:solidFill>
                <a:srgbClr val="002060"/>
              </a:solidFill>
            </a:endParaRPr>
          </a:p>
        </p:txBody>
      </p:sp>
    </p:spTree>
    <p:extLst>
      <p:ext uri="{BB962C8B-B14F-4D97-AF65-F5344CB8AC3E}">
        <p14:creationId xmlns:p14="http://schemas.microsoft.com/office/powerpoint/2010/main" val="184136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84A1BA-AA40-48BE-A3FF-37CDA6FBF4B7}"/>
              </a:ext>
            </a:extLst>
          </p:cNvPr>
          <p:cNvSpPr>
            <a:spLocks noGrp="1"/>
          </p:cNvSpPr>
          <p:nvPr>
            <p:ph type="title"/>
          </p:nvPr>
        </p:nvSpPr>
        <p:spPr/>
        <p:txBody>
          <a:bodyPr>
            <a:normAutofit fontScale="90000"/>
          </a:bodyPr>
          <a:lstStyle/>
          <a:p>
            <a:r>
              <a:rPr lang="el-GR" b="1" dirty="0">
                <a:solidFill>
                  <a:srgbClr val="002060"/>
                </a:solidFill>
                <a:effectLst>
                  <a:outerShdw blurRad="50800" dist="38100" dir="2700000" algn="tl">
                    <a:srgbClr val="000000">
                      <a:alpha val="40000"/>
                    </a:srgbClr>
                  </a:outerShdw>
                </a:effectLst>
              </a:rPr>
              <a:t>Η</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αρχή</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της</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πραγματοποίησης</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των</a:t>
            </a:r>
            <a:r>
              <a:rPr lang="el-GR" b="1" dirty="0">
                <a:solidFill>
                  <a:srgbClr val="002060"/>
                </a:solidFill>
                <a:effectLst/>
              </a:rPr>
              <a:t> </a:t>
            </a:r>
            <a:r>
              <a:rPr lang="el-GR" b="1" dirty="0">
                <a:solidFill>
                  <a:srgbClr val="002060"/>
                </a:solidFill>
                <a:effectLst>
                  <a:outerShdw blurRad="50800" dist="38100" dir="2700000" algn="tl">
                    <a:srgbClr val="000000">
                      <a:alpha val="40000"/>
                    </a:srgbClr>
                  </a:outerShdw>
                </a:effectLst>
              </a:rPr>
              <a:t>εσόδων</a:t>
            </a:r>
            <a:br>
              <a:rPr lang="el-GR" b="1" dirty="0">
                <a:solidFill>
                  <a:srgbClr val="002060"/>
                </a:solidFill>
                <a:effectLst/>
              </a:rPr>
            </a:br>
            <a:endParaRPr lang="el-GR" dirty="0">
              <a:solidFill>
                <a:srgbClr val="002060"/>
              </a:solidFill>
            </a:endParaRPr>
          </a:p>
        </p:txBody>
      </p:sp>
      <p:sp>
        <p:nvSpPr>
          <p:cNvPr id="3" name="Θέση περιεχομένου 2">
            <a:extLst>
              <a:ext uri="{FF2B5EF4-FFF2-40B4-BE49-F238E27FC236}">
                <a16:creationId xmlns:a16="http://schemas.microsoft.com/office/drawing/2014/main" id="{D581062E-57BE-4CEC-8087-47427765DC0B}"/>
              </a:ext>
            </a:extLst>
          </p:cNvPr>
          <p:cNvSpPr>
            <a:spLocks noGrp="1"/>
          </p:cNvSpPr>
          <p:nvPr>
            <p:ph idx="1"/>
          </p:nvPr>
        </p:nvSpPr>
        <p:spPr/>
        <p:txBody>
          <a:bodyPr>
            <a:normAutofit fontScale="92500"/>
          </a:bodyPr>
          <a:lstStyle/>
          <a:p>
            <a:r>
              <a:rPr lang="el-GR" dirty="0">
                <a:solidFill>
                  <a:srgbClr val="002060"/>
                </a:solidFill>
                <a:effectLst/>
              </a:rPr>
              <a:t>Ορίζει πότε αναγνωρίζεται ένα έσοδο</a:t>
            </a:r>
          </a:p>
          <a:p>
            <a:r>
              <a:rPr lang="el-GR" dirty="0">
                <a:solidFill>
                  <a:srgbClr val="002060"/>
                </a:solidFill>
                <a:effectLst/>
              </a:rPr>
              <a:t>Το έσοδο για να καταχωρηθεί στα λογιστικά βιβλία πρέπει να είναι πραγματοποιημένο και βέβαιο</a:t>
            </a:r>
          </a:p>
          <a:p>
            <a:r>
              <a:rPr lang="el-GR" dirty="0">
                <a:solidFill>
                  <a:srgbClr val="002060"/>
                </a:solidFill>
                <a:effectLst/>
              </a:rPr>
              <a:t>Συνήθως όταν</a:t>
            </a:r>
          </a:p>
          <a:p>
            <a:r>
              <a:rPr lang="el-GR" dirty="0">
                <a:solidFill>
                  <a:srgbClr val="002060"/>
                </a:solidFill>
                <a:effectLst/>
              </a:rPr>
              <a:t>Ο κύκλος των σχετικών διαδικασιών δημιουργίας του εσόδου έχει περατωθεί ή σχεδόν περατωθεί.</a:t>
            </a:r>
          </a:p>
          <a:p>
            <a:r>
              <a:rPr lang="el-GR" b="1" dirty="0">
                <a:solidFill>
                  <a:srgbClr val="002060"/>
                </a:solidFill>
                <a:effectLst/>
              </a:rPr>
              <a:t>Έχει λάβει χώρα συναλλαγή – ανταλλαγή (δικαιολογητικό)</a:t>
            </a:r>
          </a:p>
          <a:p>
            <a:r>
              <a:rPr lang="el-GR" dirty="0">
                <a:solidFill>
                  <a:srgbClr val="002060"/>
                </a:solidFill>
                <a:effectLst/>
              </a:rPr>
              <a:t>Ο σχηματισμός προβλέψεων για πιθανά έσοδα δεν επιτρέπεται στην χρηματοοικονομική λογιστική</a:t>
            </a:r>
          </a:p>
          <a:p>
            <a:endParaRPr lang="el-GR" dirty="0">
              <a:solidFill>
                <a:srgbClr val="002060"/>
              </a:solidFill>
            </a:endParaRPr>
          </a:p>
        </p:txBody>
      </p:sp>
    </p:spTree>
    <p:extLst>
      <p:ext uri="{BB962C8B-B14F-4D97-AF65-F5344CB8AC3E}">
        <p14:creationId xmlns:p14="http://schemas.microsoft.com/office/powerpoint/2010/main" val="360630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4E5CA-DE09-4501-BA02-421A71D3A6E4}"/>
              </a:ext>
            </a:extLst>
          </p:cNvPr>
          <p:cNvSpPr>
            <a:spLocks noGrp="1"/>
          </p:cNvSpPr>
          <p:nvPr>
            <p:ph type="title"/>
          </p:nvPr>
        </p:nvSpPr>
        <p:spPr/>
        <p:txBody>
          <a:bodyPr>
            <a:normAutofit fontScale="90000"/>
          </a:bodyPr>
          <a:lstStyle/>
          <a:p>
            <a:r>
              <a:rPr lang="el-GR" b="1" i="0" dirty="0">
                <a:solidFill>
                  <a:srgbClr val="002060"/>
                </a:solidFill>
                <a:effectLst/>
              </a:rPr>
              <a:t>Καταχώρηση των βέβαιων και πραγματοποιούμενων εσόδων</a:t>
            </a:r>
            <a:br>
              <a:rPr lang="el-GR" b="1" i="0" dirty="0">
                <a:solidFill>
                  <a:srgbClr val="002060"/>
                </a:solidFill>
                <a:effectLst/>
              </a:rPr>
            </a:br>
            <a:endParaRPr lang="el-GR" b="1" i="0" dirty="0">
              <a:solidFill>
                <a:srgbClr val="002060"/>
              </a:solidFill>
            </a:endParaRPr>
          </a:p>
        </p:txBody>
      </p:sp>
      <p:sp>
        <p:nvSpPr>
          <p:cNvPr id="3" name="Θέση περιεχομένου 2">
            <a:extLst>
              <a:ext uri="{FF2B5EF4-FFF2-40B4-BE49-F238E27FC236}">
                <a16:creationId xmlns:a16="http://schemas.microsoft.com/office/drawing/2014/main" id="{7A383CF5-9A5F-43B1-A5CC-04B027C52F81}"/>
              </a:ext>
            </a:extLst>
          </p:cNvPr>
          <p:cNvSpPr>
            <a:spLocks noGrp="1"/>
          </p:cNvSpPr>
          <p:nvPr>
            <p:ph idx="1"/>
          </p:nvPr>
        </p:nvSpPr>
        <p:spPr/>
        <p:txBody>
          <a:bodyPr/>
          <a:lstStyle/>
          <a:p>
            <a:r>
              <a:rPr lang="el-GR" dirty="0">
                <a:solidFill>
                  <a:srgbClr val="002060"/>
                </a:solidFill>
                <a:effectLst/>
              </a:rPr>
              <a:t>Πωληθεί το προϊόν και παραδοθεί στον αγοραστή. </a:t>
            </a:r>
          </a:p>
          <a:p>
            <a:pPr marL="2800200" lvl="8" indent="0">
              <a:buNone/>
            </a:pPr>
            <a:r>
              <a:rPr lang="el-GR" sz="3200" dirty="0">
                <a:solidFill>
                  <a:srgbClr val="002060"/>
                </a:solidFill>
                <a:effectLst/>
              </a:rPr>
              <a:t>			ΌΧΙ</a:t>
            </a:r>
          </a:p>
          <a:p>
            <a:r>
              <a:rPr lang="el-GR" dirty="0">
                <a:solidFill>
                  <a:srgbClr val="002060"/>
                </a:solidFill>
                <a:effectLst/>
              </a:rPr>
              <a:t>Η σύμβαση για μελλοντική αγορά προϊόντων ή υπηρεσιών</a:t>
            </a:r>
          </a:p>
          <a:p>
            <a:r>
              <a:rPr lang="el-GR" b="1" dirty="0">
                <a:solidFill>
                  <a:srgbClr val="002060"/>
                </a:solidFill>
                <a:effectLst/>
              </a:rPr>
              <a:t>Αρχή του δικαιολογητικού</a:t>
            </a:r>
            <a:endParaRPr lang="el-GR" dirty="0">
              <a:solidFill>
                <a:srgbClr val="002060"/>
              </a:solidFill>
              <a:effectLst/>
            </a:endParaRPr>
          </a:p>
          <a:p>
            <a:r>
              <a:rPr lang="el-GR" dirty="0">
                <a:solidFill>
                  <a:srgbClr val="002060"/>
                </a:solidFill>
                <a:effectLst/>
              </a:rPr>
              <a:t>… πρέπει να υπάρχει παραστατικό που να αποδεικνύει την ύπαρξη μίας συναλλαγής</a:t>
            </a:r>
          </a:p>
          <a:p>
            <a:pPr marL="36900" indent="0">
              <a:buNone/>
            </a:pPr>
            <a:endParaRPr lang="el-GR" dirty="0">
              <a:solidFill>
                <a:srgbClr val="002060"/>
              </a:solidFill>
            </a:endParaRPr>
          </a:p>
        </p:txBody>
      </p:sp>
    </p:spTree>
    <p:extLst>
      <p:ext uri="{BB962C8B-B14F-4D97-AF65-F5344CB8AC3E}">
        <p14:creationId xmlns:p14="http://schemas.microsoft.com/office/powerpoint/2010/main" val="355655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6E890-FFA8-4C62-8E26-1CD443337116}"/>
              </a:ext>
            </a:extLst>
          </p:cNvPr>
          <p:cNvSpPr>
            <a:spLocks noGrp="1"/>
          </p:cNvSpPr>
          <p:nvPr>
            <p:ph type="title"/>
          </p:nvPr>
        </p:nvSpPr>
        <p:spPr/>
        <p:txBody>
          <a:bodyPr/>
          <a:lstStyle/>
          <a:p>
            <a:r>
              <a:rPr lang="el-GR" b="1" i="0" dirty="0">
                <a:solidFill>
                  <a:srgbClr val="002060"/>
                </a:solidFill>
                <a:effectLst/>
              </a:rPr>
              <a:t>Είναι Έσοδο ….</a:t>
            </a:r>
            <a:br>
              <a:rPr lang="el-GR" b="1" dirty="0">
                <a:effectLst/>
              </a:rPr>
            </a:br>
            <a:endParaRPr lang="el-GR" dirty="0"/>
          </a:p>
        </p:txBody>
      </p:sp>
      <p:sp>
        <p:nvSpPr>
          <p:cNvPr id="3" name="Θέση περιεχομένου 2">
            <a:extLst>
              <a:ext uri="{FF2B5EF4-FFF2-40B4-BE49-F238E27FC236}">
                <a16:creationId xmlns:a16="http://schemas.microsoft.com/office/drawing/2014/main" id="{5BCD52D1-7E20-4371-A59D-69BD67CD5257}"/>
              </a:ext>
            </a:extLst>
          </p:cNvPr>
          <p:cNvSpPr>
            <a:spLocks noGrp="1"/>
          </p:cNvSpPr>
          <p:nvPr>
            <p:ph idx="1"/>
          </p:nvPr>
        </p:nvSpPr>
        <p:spPr/>
        <p:txBody>
          <a:bodyPr/>
          <a:lstStyle/>
          <a:p>
            <a:r>
              <a:rPr lang="el-GR" dirty="0">
                <a:solidFill>
                  <a:srgbClr val="002060"/>
                </a:solidFill>
                <a:effectLst/>
              </a:rPr>
              <a:t>Η πώληση εμπορεύματος </a:t>
            </a:r>
          </a:p>
          <a:p>
            <a:r>
              <a:rPr lang="el-GR" dirty="0">
                <a:solidFill>
                  <a:srgbClr val="002060"/>
                </a:solidFill>
                <a:effectLst/>
              </a:rPr>
              <a:t>Η πώληση παγίου</a:t>
            </a:r>
          </a:p>
          <a:p>
            <a:r>
              <a:rPr lang="el-GR" dirty="0">
                <a:solidFill>
                  <a:srgbClr val="002060"/>
                </a:solidFill>
                <a:effectLst/>
              </a:rPr>
              <a:t>Έσοδα ενοικίου</a:t>
            </a:r>
          </a:p>
          <a:p>
            <a:r>
              <a:rPr lang="el-GR" dirty="0">
                <a:solidFill>
                  <a:srgbClr val="002060"/>
                </a:solidFill>
                <a:effectLst/>
              </a:rPr>
              <a:t>Η παροχή υπηρεσίας</a:t>
            </a:r>
          </a:p>
          <a:p>
            <a:pPr marL="36900" indent="0">
              <a:buNone/>
            </a:pPr>
            <a:r>
              <a:rPr lang="el-GR" dirty="0">
                <a:solidFill>
                  <a:srgbClr val="002060"/>
                </a:solidFill>
                <a:effectLst/>
              </a:rPr>
              <a:t>Ένα δάνειο δεν αντιμετωπίζεται λογιστικά ως έσοδο γιατί δεν αυξάνει την καθαρή θέση της επιχείρησης. Είναι οφειλή.  </a:t>
            </a:r>
          </a:p>
          <a:p>
            <a:pPr marL="36900" indent="0">
              <a:buNone/>
            </a:pPr>
            <a:endParaRPr lang="el-GR" dirty="0">
              <a:solidFill>
                <a:srgbClr val="002060"/>
              </a:solidFill>
              <a:effectLst/>
            </a:endParaRPr>
          </a:p>
          <a:p>
            <a:endParaRPr lang="el-GR" dirty="0"/>
          </a:p>
        </p:txBody>
      </p:sp>
    </p:spTree>
    <p:extLst>
      <p:ext uri="{BB962C8B-B14F-4D97-AF65-F5344CB8AC3E}">
        <p14:creationId xmlns:p14="http://schemas.microsoft.com/office/powerpoint/2010/main" val="318096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9F4A8A-EE0D-4146-85F2-3654A648A684}"/>
              </a:ext>
            </a:extLst>
          </p:cNvPr>
          <p:cNvSpPr>
            <a:spLocks noGrp="1"/>
          </p:cNvSpPr>
          <p:nvPr>
            <p:ph type="title"/>
          </p:nvPr>
        </p:nvSpPr>
        <p:spPr/>
        <p:txBody>
          <a:bodyPr/>
          <a:lstStyle/>
          <a:p>
            <a:r>
              <a:rPr lang="el-GR" dirty="0">
                <a:solidFill>
                  <a:srgbClr val="002060"/>
                </a:solidFill>
              </a:rPr>
              <a:t>Αποτελέσματα Χρήσης </a:t>
            </a:r>
          </a:p>
        </p:txBody>
      </p:sp>
      <p:sp>
        <p:nvSpPr>
          <p:cNvPr id="4" name="Θέση περιεχομένου 3">
            <a:extLst>
              <a:ext uri="{FF2B5EF4-FFF2-40B4-BE49-F238E27FC236}">
                <a16:creationId xmlns:a16="http://schemas.microsoft.com/office/drawing/2014/main" id="{A5A9DBB7-0B5A-4E1D-B1B0-A0917DFDD22C}"/>
              </a:ext>
            </a:extLst>
          </p:cNvPr>
          <p:cNvSpPr>
            <a:spLocks noGrp="1"/>
          </p:cNvSpPr>
          <p:nvPr>
            <p:ph idx="1"/>
          </p:nvPr>
        </p:nvSpPr>
        <p:spPr>
          <a:xfrm>
            <a:off x="372783" y="2088025"/>
            <a:ext cx="11435786" cy="4528676"/>
          </a:xfrm>
          <a:prstGeom prst="rect">
            <a:avLst/>
          </a:prstGeom>
        </p:spPr>
        <p:txBody>
          <a:bodyPr wrap="square">
            <a:spAutoFit/>
          </a:bodyPr>
          <a:lstStyle/>
          <a:p>
            <a:pPr indent="457200" algn="just">
              <a:lnSpc>
                <a:spcPct val="150000"/>
              </a:lnSpc>
              <a:spcAft>
                <a:spcPts val="0"/>
              </a:spcAft>
            </a:pPr>
            <a:r>
              <a:rPr lang="el-GR" sz="1800" dirty="0">
                <a:solidFill>
                  <a:srgbClr val="002060"/>
                </a:solidFill>
                <a:latin typeface="Tahoma" panose="020B0604030504040204" pitchFamily="34" charset="0"/>
                <a:ea typeface="Times New Roman" panose="02020603050405020304" pitchFamily="18" charset="0"/>
              </a:rPr>
              <a:t>Η  καθαρή θέση της επιχείρησης στο τέλος της χρήσεως αν συγκριθεί με την καθαρή θέση έναρξης της χρήσεως προσδιορίζει το αποτέλεσμα της επιχείρησης εφόσον κατά  την διάρκεια της χρήσεως δεν έλαβαν χώρα εισφορές ή ανάληψης κεφαλαίων ή κερδών από τους ιδιοκτήτες της επιχείρησης.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b="1" dirty="0">
                <a:solidFill>
                  <a:srgbClr val="002060"/>
                </a:solidFill>
                <a:latin typeface="Tahoma" panose="020B0604030504040204" pitchFamily="34" charset="0"/>
                <a:ea typeface="Times New Roman" panose="02020603050405020304" pitchFamily="18" charset="0"/>
              </a:rPr>
              <a:t>Καθαρή θέση                                            Καθαρή θέση                        Διαφορά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b="1" dirty="0">
                <a:solidFill>
                  <a:srgbClr val="002060"/>
                </a:solidFill>
                <a:latin typeface="Tahoma" panose="020B0604030504040204" pitchFamily="34" charset="0"/>
                <a:ea typeface="Times New Roman" panose="02020603050405020304" pitchFamily="18" charset="0"/>
              </a:rPr>
              <a:t>έναρξης της χρήσεως</a:t>
            </a:r>
            <a:r>
              <a:rPr lang="el-GR" sz="1800" dirty="0">
                <a:solidFill>
                  <a:srgbClr val="002060"/>
                </a:solidFill>
                <a:latin typeface="Tahoma" panose="020B0604030504040204" pitchFamily="34" charset="0"/>
                <a:ea typeface="Times New Roman" panose="02020603050405020304" pitchFamily="18" charset="0"/>
              </a:rPr>
              <a:t>		</a:t>
            </a:r>
            <a:r>
              <a:rPr lang="el-GR" sz="1800" b="1" dirty="0">
                <a:solidFill>
                  <a:srgbClr val="002060"/>
                </a:solidFill>
                <a:latin typeface="Tahoma" panose="020B0604030504040204" pitchFamily="34" charset="0"/>
                <a:ea typeface="Times New Roman" panose="02020603050405020304" pitchFamily="18" charset="0"/>
              </a:rPr>
              <a:t>         λήξης της χρήσεως</a:t>
            </a:r>
            <a:r>
              <a:rPr lang="el-GR" sz="1800" dirty="0">
                <a:solidFill>
                  <a:srgbClr val="002060"/>
                </a:solidFill>
                <a:latin typeface="Tahoma" panose="020B0604030504040204" pitchFamily="34" charset="0"/>
                <a:ea typeface="Times New Roman" panose="02020603050405020304" pitchFamily="18" charset="0"/>
              </a:rPr>
              <a:t>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dirty="0">
                <a:solidFill>
                  <a:srgbClr val="002060"/>
                </a:solidFill>
                <a:latin typeface="Tahoma" panose="020B0604030504040204" pitchFamily="34" charset="0"/>
                <a:ea typeface="Times New Roman" panose="02020603050405020304" pitchFamily="18" charset="0"/>
              </a:rPr>
              <a:t>καθαρή θέση έναρξης           &lt;             καθαρή θέση λήξης                        Κέρδος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dirty="0">
                <a:solidFill>
                  <a:srgbClr val="002060"/>
                </a:solidFill>
                <a:latin typeface="Tahoma" panose="020B0604030504040204" pitchFamily="34" charset="0"/>
                <a:ea typeface="Times New Roman" panose="02020603050405020304" pitchFamily="18" charset="0"/>
              </a:rPr>
              <a:t>καθαρή θέση έναρξης           &gt;             καθαρή θέση λήξης                        Ζημία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dirty="0">
                <a:solidFill>
                  <a:srgbClr val="002060"/>
                </a:solidFill>
                <a:latin typeface="Tahoma" panose="020B0604030504040204" pitchFamily="34" charset="0"/>
                <a:ea typeface="Times New Roman" panose="02020603050405020304" pitchFamily="18" charset="0"/>
              </a:rPr>
              <a:t>Στην περίπτωση όμως που κατά την διάρκεια της χρήσεως έγιναν εισφορές και αναλήψεις κεφαλαίων από τους ιδιοκτήτες της επιχείρησης τότε :</a:t>
            </a:r>
            <a:endParaRPr lang="el-GR" sz="2000" dirty="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l-GR" sz="1800" dirty="0">
                <a:solidFill>
                  <a:srgbClr val="002060"/>
                </a:solidFill>
                <a:latin typeface="Tahoma" panose="020B0604030504040204" pitchFamily="34" charset="0"/>
                <a:ea typeface="Times New Roman" panose="02020603050405020304" pitchFamily="18" charset="0"/>
              </a:rPr>
              <a:t>Αποτελέσματα χρήσεως = Καθαρή θέση λήξης – Καθαρή θέση έναρξης – Εισφορές + Αναλήψεις</a:t>
            </a:r>
            <a:endParaRPr lang="el-GR"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874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84E1DD-7E10-43C4-B48F-69CC5CBF9B74}"/>
              </a:ext>
            </a:extLst>
          </p:cNvPr>
          <p:cNvSpPr>
            <a:spLocks noGrp="1"/>
          </p:cNvSpPr>
          <p:nvPr>
            <p:ph type="title"/>
          </p:nvPr>
        </p:nvSpPr>
        <p:spPr/>
        <p:txBody>
          <a:bodyPr/>
          <a:lstStyle/>
          <a:p>
            <a:r>
              <a:rPr lang="el-GR" b="1" i="0" dirty="0">
                <a:solidFill>
                  <a:srgbClr val="002060"/>
                </a:solidFill>
                <a:effectLst/>
              </a:rPr>
              <a:t>Είναι έξοδο</a:t>
            </a:r>
            <a:br>
              <a:rPr lang="el-GR" dirty="0">
                <a:effectLst/>
              </a:rPr>
            </a:br>
            <a:endParaRPr lang="el-GR" dirty="0"/>
          </a:p>
        </p:txBody>
      </p:sp>
      <p:sp>
        <p:nvSpPr>
          <p:cNvPr id="3" name="Θέση περιεχομένου 2">
            <a:extLst>
              <a:ext uri="{FF2B5EF4-FFF2-40B4-BE49-F238E27FC236}">
                <a16:creationId xmlns:a16="http://schemas.microsoft.com/office/drawing/2014/main" id="{953DBFFB-8B5F-4814-B44D-DBA3709F5108}"/>
              </a:ext>
            </a:extLst>
          </p:cNvPr>
          <p:cNvSpPr>
            <a:spLocks noGrp="1"/>
          </p:cNvSpPr>
          <p:nvPr>
            <p:ph idx="1"/>
          </p:nvPr>
        </p:nvSpPr>
        <p:spPr/>
        <p:txBody>
          <a:bodyPr>
            <a:normAutofit fontScale="92500" lnSpcReduction="20000"/>
          </a:bodyPr>
          <a:lstStyle/>
          <a:p>
            <a:r>
              <a:rPr lang="el-GR" dirty="0">
                <a:solidFill>
                  <a:srgbClr val="002060"/>
                </a:solidFill>
                <a:effectLst/>
              </a:rPr>
              <a:t>Η ‘ανάλωση’ Παγίου =&gt; </a:t>
            </a:r>
            <a:r>
              <a:rPr lang="el-GR" b="1" dirty="0">
                <a:solidFill>
                  <a:srgbClr val="002060"/>
                </a:solidFill>
                <a:effectLst/>
              </a:rPr>
              <a:t>Απόσβεσης</a:t>
            </a:r>
            <a:endParaRPr lang="el-GR" dirty="0">
              <a:solidFill>
                <a:srgbClr val="002060"/>
              </a:solidFill>
              <a:effectLst/>
            </a:endParaRPr>
          </a:p>
          <a:p>
            <a:r>
              <a:rPr lang="el-GR" dirty="0">
                <a:solidFill>
                  <a:srgbClr val="002060"/>
                </a:solidFill>
                <a:effectLst/>
              </a:rPr>
              <a:t>Η ‘ανάλωση’ Εμπορεύματος μέσω της πώλησης</a:t>
            </a:r>
          </a:p>
          <a:p>
            <a:r>
              <a:rPr lang="el-GR" dirty="0">
                <a:solidFill>
                  <a:srgbClr val="002060"/>
                </a:solidFill>
                <a:effectLst/>
              </a:rPr>
              <a:t>=&gt; </a:t>
            </a:r>
            <a:r>
              <a:rPr lang="el-GR" b="1" dirty="0">
                <a:solidFill>
                  <a:srgbClr val="002060"/>
                </a:solidFill>
                <a:effectLst/>
              </a:rPr>
              <a:t>Κόστος </a:t>
            </a:r>
            <a:r>
              <a:rPr lang="el-GR" b="1" dirty="0" err="1">
                <a:solidFill>
                  <a:srgbClr val="002060"/>
                </a:solidFill>
                <a:effectLst/>
              </a:rPr>
              <a:t>Πωληθέντος</a:t>
            </a:r>
            <a:endParaRPr lang="el-GR" dirty="0">
              <a:solidFill>
                <a:srgbClr val="002060"/>
              </a:solidFill>
              <a:effectLst/>
            </a:endParaRPr>
          </a:p>
          <a:p>
            <a:r>
              <a:rPr lang="el-GR" dirty="0">
                <a:solidFill>
                  <a:srgbClr val="002060"/>
                </a:solidFill>
                <a:effectLst/>
              </a:rPr>
              <a:t>Η ‘ανάλωση’ υπηρεσίας=&gt;</a:t>
            </a:r>
          </a:p>
          <a:p>
            <a:r>
              <a:rPr lang="el-GR" dirty="0">
                <a:solidFill>
                  <a:srgbClr val="002060"/>
                </a:solidFill>
                <a:effectLst/>
              </a:rPr>
              <a:t>Δάνειο	=&gt; Τόκοι χρεωστικοί (τόκοι έξοδο) </a:t>
            </a:r>
          </a:p>
          <a:p>
            <a:r>
              <a:rPr lang="el-GR" dirty="0">
                <a:solidFill>
                  <a:srgbClr val="002060"/>
                </a:solidFill>
                <a:effectLst/>
              </a:rPr>
              <a:t>Ενοικίαση	=&gt; Ενοίκια</a:t>
            </a:r>
          </a:p>
          <a:p>
            <a:r>
              <a:rPr lang="el-GR" dirty="0">
                <a:solidFill>
                  <a:srgbClr val="002060"/>
                </a:solidFill>
                <a:effectLst/>
              </a:rPr>
              <a:t>Ασφάλισης=&gt; Ασφάλιστρα </a:t>
            </a:r>
          </a:p>
          <a:p>
            <a:r>
              <a:rPr lang="el-GR" dirty="0">
                <a:solidFill>
                  <a:srgbClr val="002060"/>
                </a:solidFill>
                <a:effectLst/>
              </a:rPr>
              <a:t>Εργασία	=&gt; Αμοιβές προσωπικού </a:t>
            </a:r>
          </a:p>
          <a:p>
            <a:r>
              <a:rPr lang="el-GR" dirty="0">
                <a:solidFill>
                  <a:srgbClr val="002060"/>
                </a:solidFill>
                <a:effectLst/>
              </a:rPr>
              <a:t>Φως, νερό	=&gt; Γενικά έξοδα</a:t>
            </a:r>
          </a:p>
          <a:p>
            <a:endParaRPr lang="el-GR" dirty="0"/>
          </a:p>
        </p:txBody>
      </p:sp>
    </p:spTree>
    <p:extLst>
      <p:ext uri="{BB962C8B-B14F-4D97-AF65-F5344CB8AC3E}">
        <p14:creationId xmlns:p14="http://schemas.microsoft.com/office/powerpoint/2010/main" val="403015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E5A2F4-FC85-46C1-943E-A25FE2DA7B53}"/>
              </a:ext>
            </a:extLst>
          </p:cNvPr>
          <p:cNvSpPr>
            <a:spLocks noGrp="1"/>
          </p:cNvSpPr>
          <p:nvPr>
            <p:ph type="title"/>
          </p:nvPr>
        </p:nvSpPr>
        <p:spPr/>
        <p:txBody>
          <a:bodyPr/>
          <a:lstStyle/>
          <a:p>
            <a:r>
              <a:rPr lang="el-GR" b="1" i="0" dirty="0">
                <a:solidFill>
                  <a:srgbClr val="002060"/>
                </a:solidFill>
                <a:effectLst/>
              </a:rPr>
              <a:t>Είναι Αποτέλεσμα</a:t>
            </a:r>
            <a:br>
              <a:rPr lang="el-GR" b="1" dirty="0">
                <a:effectLst/>
              </a:rPr>
            </a:br>
            <a:endParaRPr lang="el-GR" dirty="0"/>
          </a:p>
        </p:txBody>
      </p:sp>
      <p:sp>
        <p:nvSpPr>
          <p:cNvPr id="3" name="Θέση περιεχομένου 2">
            <a:extLst>
              <a:ext uri="{FF2B5EF4-FFF2-40B4-BE49-F238E27FC236}">
                <a16:creationId xmlns:a16="http://schemas.microsoft.com/office/drawing/2014/main" id="{76B85ECB-CF5D-4C12-8524-9B71977510FB}"/>
              </a:ext>
            </a:extLst>
          </p:cNvPr>
          <p:cNvSpPr>
            <a:spLocks noGrp="1"/>
          </p:cNvSpPr>
          <p:nvPr>
            <p:ph idx="1"/>
          </p:nvPr>
        </p:nvSpPr>
        <p:spPr/>
        <p:txBody>
          <a:bodyPr/>
          <a:lstStyle/>
          <a:p>
            <a:r>
              <a:rPr lang="el-GR" b="1" i="1" dirty="0">
                <a:solidFill>
                  <a:srgbClr val="002060"/>
                </a:solidFill>
                <a:effectLst/>
              </a:rPr>
              <a:t>Κέρδος   </a:t>
            </a:r>
            <a:r>
              <a:rPr lang="el-GR" b="1" dirty="0">
                <a:solidFill>
                  <a:srgbClr val="002060"/>
                </a:solidFill>
                <a:effectLst/>
              </a:rPr>
              <a:t>=&gt; ΈΣΟΔΟ -  ΈΞΟΔΟ &gt; 0</a:t>
            </a:r>
            <a:endParaRPr lang="el-GR" dirty="0">
              <a:solidFill>
                <a:srgbClr val="002060"/>
              </a:solidFill>
              <a:effectLst/>
            </a:endParaRPr>
          </a:p>
          <a:p>
            <a:r>
              <a:rPr lang="el-GR" b="1" i="1" dirty="0">
                <a:solidFill>
                  <a:srgbClr val="002060"/>
                </a:solidFill>
                <a:effectLst/>
              </a:rPr>
              <a:t>Ζημιά	</a:t>
            </a:r>
            <a:r>
              <a:rPr lang="el-GR" b="1" dirty="0">
                <a:solidFill>
                  <a:srgbClr val="002060"/>
                </a:solidFill>
                <a:effectLst/>
              </a:rPr>
              <a:t>=&gt; ΈΣΟΔΟ -  ΈΞΟΔΟ &lt; 0</a:t>
            </a:r>
            <a:endParaRPr lang="el-GR" dirty="0">
              <a:solidFill>
                <a:srgbClr val="002060"/>
              </a:solidFill>
              <a:effectLst/>
            </a:endParaRPr>
          </a:p>
          <a:p>
            <a:endParaRPr lang="el-GR" dirty="0"/>
          </a:p>
        </p:txBody>
      </p:sp>
    </p:spTree>
    <p:extLst>
      <p:ext uri="{BB962C8B-B14F-4D97-AF65-F5344CB8AC3E}">
        <p14:creationId xmlns:p14="http://schemas.microsoft.com/office/powerpoint/2010/main" val="19741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C4343-4DEE-452B-B084-0C58FED22E3E}"/>
              </a:ext>
            </a:extLst>
          </p:cNvPr>
          <p:cNvSpPr>
            <a:spLocks noGrp="1"/>
          </p:cNvSpPr>
          <p:nvPr>
            <p:ph type="title"/>
          </p:nvPr>
        </p:nvSpPr>
        <p:spPr/>
        <p:txBody>
          <a:bodyPr/>
          <a:lstStyle/>
          <a:p>
            <a:r>
              <a:rPr lang="el-GR" dirty="0">
                <a:solidFill>
                  <a:srgbClr val="002060"/>
                </a:solidFill>
              </a:rPr>
              <a:t>Δραστηριότητες της Επιχείρησης</a:t>
            </a:r>
          </a:p>
        </p:txBody>
      </p:sp>
      <p:sp>
        <p:nvSpPr>
          <p:cNvPr id="3" name="Θέση περιεχομένου 2">
            <a:extLst>
              <a:ext uri="{FF2B5EF4-FFF2-40B4-BE49-F238E27FC236}">
                <a16:creationId xmlns:a16="http://schemas.microsoft.com/office/drawing/2014/main" id="{03783FA4-7F96-48E8-A420-189A8B9804A5}"/>
              </a:ext>
            </a:extLst>
          </p:cNvPr>
          <p:cNvSpPr>
            <a:spLocks noGrp="1"/>
          </p:cNvSpPr>
          <p:nvPr>
            <p:ph idx="1"/>
          </p:nvPr>
        </p:nvSpPr>
        <p:spPr/>
        <p:txBody>
          <a:bodyPr/>
          <a:lstStyle/>
          <a:p>
            <a:r>
              <a:rPr lang="el-GR" b="1" dirty="0">
                <a:solidFill>
                  <a:srgbClr val="002060"/>
                </a:solidFill>
                <a:effectLst/>
              </a:rPr>
              <a:t>Λειτουργικές Δραστηριότητες </a:t>
            </a:r>
            <a:r>
              <a:rPr lang="el-GR" dirty="0">
                <a:solidFill>
                  <a:srgbClr val="002060"/>
                </a:solidFill>
                <a:effectLst/>
              </a:rPr>
              <a:t>(</a:t>
            </a:r>
            <a:r>
              <a:rPr lang="el-GR" dirty="0" err="1">
                <a:solidFill>
                  <a:srgbClr val="002060"/>
                </a:solidFill>
                <a:effectLst/>
              </a:rPr>
              <a:t>Operating</a:t>
            </a:r>
            <a:r>
              <a:rPr lang="el-GR" dirty="0">
                <a:solidFill>
                  <a:srgbClr val="002060"/>
                </a:solidFill>
                <a:effectLst/>
              </a:rPr>
              <a:t> </a:t>
            </a:r>
            <a:r>
              <a:rPr lang="el-GR" dirty="0" err="1">
                <a:solidFill>
                  <a:srgbClr val="002060"/>
                </a:solidFill>
                <a:effectLst/>
              </a:rPr>
              <a:t>Activities</a:t>
            </a:r>
            <a:r>
              <a:rPr lang="el-GR" dirty="0">
                <a:solidFill>
                  <a:srgbClr val="002060"/>
                </a:solidFill>
                <a:effectLst/>
              </a:rPr>
              <a:t>):</a:t>
            </a:r>
          </a:p>
          <a:p>
            <a:r>
              <a:rPr lang="el-GR" dirty="0">
                <a:solidFill>
                  <a:srgbClr val="002060"/>
                </a:solidFill>
                <a:effectLst/>
              </a:rPr>
              <a:t>Κύριες και δευτερεύουσες δραστηριότητες που συνδέονται με την παραγωγή – πώληση – διάθεση προϊόντων/εμπορευμάτων/ υπηρεσιών.</a:t>
            </a:r>
          </a:p>
          <a:p>
            <a:r>
              <a:rPr lang="el-GR" b="1" dirty="0">
                <a:solidFill>
                  <a:srgbClr val="002060"/>
                </a:solidFill>
                <a:effectLst/>
              </a:rPr>
              <a:t>Επενδυτικές δραστηριότητες</a:t>
            </a:r>
            <a:r>
              <a:rPr lang="el-GR" dirty="0">
                <a:solidFill>
                  <a:srgbClr val="002060"/>
                </a:solidFill>
                <a:effectLst/>
              </a:rPr>
              <a:t>: Απόκτηση – πώληση/διάθεση Παγίων (μη κυκλοφοριακών) και Επενδύσεων (μετοχές).</a:t>
            </a:r>
          </a:p>
          <a:p>
            <a:r>
              <a:rPr lang="el-GR" b="1" dirty="0">
                <a:solidFill>
                  <a:srgbClr val="002060"/>
                </a:solidFill>
                <a:effectLst/>
              </a:rPr>
              <a:t>Χρηματοδοτικές Δραστηριότητες</a:t>
            </a:r>
            <a:r>
              <a:rPr lang="el-GR" dirty="0">
                <a:solidFill>
                  <a:srgbClr val="002060"/>
                </a:solidFill>
                <a:effectLst/>
              </a:rPr>
              <a:t>: Αύξηση/Μείωση κεφαλαίου, διανομή μερίσματος, Αύξηση/Μείωση δανεισμού, πληρωμή τόκων –είσπραξη τόκων.</a:t>
            </a:r>
          </a:p>
          <a:p>
            <a:endParaRPr lang="el-GR" dirty="0">
              <a:solidFill>
                <a:srgbClr val="002060"/>
              </a:solidFill>
            </a:endParaRPr>
          </a:p>
        </p:txBody>
      </p:sp>
    </p:spTree>
    <p:extLst>
      <p:ext uri="{BB962C8B-B14F-4D97-AF65-F5344CB8AC3E}">
        <p14:creationId xmlns:p14="http://schemas.microsoft.com/office/powerpoint/2010/main" val="37286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0C041-951B-4D36-8CB2-73367E33B71F}"/>
              </a:ext>
            </a:extLst>
          </p:cNvPr>
          <p:cNvSpPr>
            <a:spLocks noGrp="1"/>
          </p:cNvSpPr>
          <p:nvPr>
            <p:ph type="title"/>
          </p:nvPr>
        </p:nvSpPr>
        <p:spPr/>
        <p:txBody>
          <a:bodyPr/>
          <a:lstStyle/>
          <a:p>
            <a:r>
              <a:rPr lang="el-GR" b="1" dirty="0">
                <a:solidFill>
                  <a:srgbClr val="002060"/>
                </a:solidFill>
                <a:effectLst/>
              </a:rPr>
              <a:t>Ομαδοποιήσεις Εσόδων</a:t>
            </a:r>
            <a:endParaRPr lang="el-GR" dirty="0"/>
          </a:p>
        </p:txBody>
      </p:sp>
      <p:sp>
        <p:nvSpPr>
          <p:cNvPr id="3" name="Θέση περιεχομένου 2">
            <a:extLst>
              <a:ext uri="{FF2B5EF4-FFF2-40B4-BE49-F238E27FC236}">
                <a16:creationId xmlns:a16="http://schemas.microsoft.com/office/drawing/2014/main" id="{DBDC05A8-2BFE-48CF-AFC7-C131C719CEEF}"/>
              </a:ext>
            </a:extLst>
          </p:cNvPr>
          <p:cNvSpPr>
            <a:spLocks noGrp="1"/>
          </p:cNvSpPr>
          <p:nvPr>
            <p:ph idx="1"/>
          </p:nvPr>
        </p:nvSpPr>
        <p:spPr/>
        <p:txBody>
          <a:bodyPr/>
          <a:lstStyle/>
          <a:p>
            <a:pPr marL="36900" lvl="0" indent="0">
              <a:buNone/>
            </a:pPr>
            <a:r>
              <a:rPr lang="el-GR" dirty="0">
                <a:solidFill>
                  <a:srgbClr val="002060"/>
                </a:solidFill>
                <a:effectLst/>
              </a:rPr>
              <a:t>Γιατί να ομαδοποιεί κάποιος τα Έσοδα στην ΚΑΧ?</a:t>
            </a:r>
          </a:p>
          <a:p>
            <a:r>
              <a:rPr lang="el-GR" dirty="0">
                <a:solidFill>
                  <a:srgbClr val="002060"/>
                </a:solidFill>
                <a:effectLst/>
              </a:rPr>
              <a:t>Συγκεντρωτική πληροφόρηση </a:t>
            </a:r>
          </a:p>
          <a:p>
            <a:r>
              <a:rPr lang="el-GR" dirty="0" err="1">
                <a:solidFill>
                  <a:srgbClr val="002060"/>
                </a:solidFill>
                <a:effectLst/>
              </a:rPr>
              <a:t>Στοχευμένη</a:t>
            </a:r>
            <a:r>
              <a:rPr lang="el-GR" dirty="0">
                <a:solidFill>
                  <a:srgbClr val="002060"/>
                </a:solidFill>
                <a:effectLst/>
              </a:rPr>
              <a:t> πληροφόρηση </a:t>
            </a:r>
          </a:p>
          <a:p>
            <a:r>
              <a:rPr lang="el-GR" dirty="0" err="1">
                <a:solidFill>
                  <a:srgbClr val="002060"/>
                </a:solidFill>
                <a:effectLst/>
              </a:rPr>
              <a:t>Προγνωστικότητα</a:t>
            </a:r>
            <a:endParaRPr lang="el-GR" dirty="0">
              <a:solidFill>
                <a:srgbClr val="002060"/>
              </a:solidFill>
              <a:effectLst/>
            </a:endParaRPr>
          </a:p>
          <a:p>
            <a:r>
              <a:rPr lang="el-GR" dirty="0">
                <a:solidFill>
                  <a:srgbClr val="002060"/>
                </a:solidFill>
                <a:effectLst/>
              </a:rPr>
              <a:t>Δεν είναι πάντοτε ευδιάκριτα τα κριτήρια ομαδοποίησης</a:t>
            </a:r>
          </a:p>
          <a:p>
            <a:endParaRPr lang="el-GR" dirty="0">
              <a:solidFill>
                <a:srgbClr val="002060"/>
              </a:solidFill>
            </a:endParaRPr>
          </a:p>
        </p:txBody>
      </p:sp>
    </p:spTree>
    <p:extLst>
      <p:ext uri="{BB962C8B-B14F-4D97-AF65-F5344CB8AC3E}">
        <p14:creationId xmlns:p14="http://schemas.microsoft.com/office/powerpoint/2010/main" val="60832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2F5E5-CC0A-4EBE-964C-D2655314A92A}"/>
              </a:ext>
            </a:extLst>
          </p:cNvPr>
          <p:cNvSpPr>
            <a:spLocks noGrp="1"/>
          </p:cNvSpPr>
          <p:nvPr>
            <p:ph type="title"/>
          </p:nvPr>
        </p:nvSpPr>
        <p:spPr/>
        <p:txBody>
          <a:bodyPr/>
          <a:lstStyle/>
          <a:p>
            <a:r>
              <a:rPr lang="el-GR" dirty="0">
                <a:solidFill>
                  <a:srgbClr val="002060"/>
                </a:solidFill>
              </a:rPr>
              <a:t>Ομαδοποιήσεις Εσόδων</a:t>
            </a:r>
          </a:p>
        </p:txBody>
      </p:sp>
      <p:sp>
        <p:nvSpPr>
          <p:cNvPr id="3" name="Θέση περιεχομένου 2">
            <a:extLst>
              <a:ext uri="{FF2B5EF4-FFF2-40B4-BE49-F238E27FC236}">
                <a16:creationId xmlns:a16="http://schemas.microsoft.com/office/drawing/2014/main" id="{C5A44D99-4440-467C-97A9-7E19FDB70127}"/>
              </a:ext>
            </a:extLst>
          </p:cNvPr>
          <p:cNvSpPr>
            <a:spLocks noGrp="1"/>
          </p:cNvSpPr>
          <p:nvPr>
            <p:ph idx="1"/>
          </p:nvPr>
        </p:nvSpPr>
        <p:spPr/>
        <p:txBody>
          <a:bodyPr>
            <a:normAutofit/>
          </a:bodyPr>
          <a:lstStyle/>
          <a:p>
            <a:pPr lvl="0"/>
            <a:r>
              <a:rPr lang="el-GR" b="1" dirty="0">
                <a:solidFill>
                  <a:srgbClr val="002060"/>
                </a:solidFill>
                <a:effectLst/>
              </a:rPr>
              <a:t>Λειτουργικά (οργανικά) και μη Λειτουργικά (ανόργανα)</a:t>
            </a:r>
            <a:endParaRPr lang="el-GR" dirty="0">
              <a:solidFill>
                <a:srgbClr val="002060"/>
              </a:solidFill>
              <a:effectLst/>
            </a:endParaRPr>
          </a:p>
          <a:p>
            <a:r>
              <a:rPr lang="el-GR" b="1" dirty="0">
                <a:solidFill>
                  <a:srgbClr val="002060"/>
                </a:solidFill>
                <a:effectLst/>
              </a:rPr>
              <a:t>Λειτουργικά (</a:t>
            </a:r>
            <a:r>
              <a:rPr lang="el-GR" b="1" dirty="0" err="1">
                <a:solidFill>
                  <a:srgbClr val="002060"/>
                </a:solidFill>
                <a:effectLst/>
              </a:rPr>
              <a:t>Operating</a:t>
            </a:r>
            <a:r>
              <a:rPr lang="el-GR" b="1" dirty="0">
                <a:solidFill>
                  <a:srgbClr val="002060"/>
                </a:solidFill>
                <a:effectLst/>
              </a:rPr>
              <a:t> </a:t>
            </a:r>
            <a:r>
              <a:rPr lang="en-US" b="1" dirty="0">
                <a:solidFill>
                  <a:srgbClr val="002060"/>
                </a:solidFill>
                <a:effectLst/>
              </a:rPr>
              <a:t>expenses</a:t>
            </a:r>
            <a:r>
              <a:rPr lang="el-GR" b="1" dirty="0">
                <a:solidFill>
                  <a:srgbClr val="002060"/>
                </a:solidFill>
                <a:effectLst/>
              </a:rPr>
              <a:t>)</a:t>
            </a:r>
            <a:endParaRPr lang="el-GR" dirty="0">
              <a:solidFill>
                <a:srgbClr val="002060"/>
              </a:solidFill>
              <a:effectLst/>
            </a:endParaRPr>
          </a:p>
          <a:p>
            <a:r>
              <a:rPr lang="el-GR" dirty="0">
                <a:solidFill>
                  <a:srgbClr val="002060"/>
                </a:solidFill>
                <a:effectLst/>
              </a:rPr>
              <a:t>Καλούνται τα έξοδα που προέρχονται από  διεξαγωγή της λειτουργικής (κανονικής) δραστηριότητας της επιχείρησης. π.χ. έσοδα από πωλήσεις εμπορευμάτων/ προϊόντων, έσοδα από παροχή υπηρεσιών, έσοδα ενοικίων, έσοδα από προμήθειες </a:t>
            </a:r>
            <a:r>
              <a:rPr lang="el-GR" dirty="0" err="1">
                <a:solidFill>
                  <a:srgbClr val="002060"/>
                </a:solidFill>
                <a:effectLst/>
              </a:rPr>
              <a:t>κ.λ.π</a:t>
            </a:r>
            <a:r>
              <a:rPr lang="el-GR" dirty="0">
                <a:solidFill>
                  <a:srgbClr val="002060"/>
                </a:solidFill>
                <a:effectLst/>
              </a:rPr>
              <a:t>.</a:t>
            </a:r>
          </a:p>
          <a:p>
            <a:r>
              <a:rPr lang="el-GR" b="1" dirty="0">
                <a:solidFill>
                  <a:srgbClr val="002060"/>
                </a:solidFill>
                <a:effectLst/>
              </a:rPr>
              <a:t>Μη Λειτουργικά</a:t>
            </a:r>
            <a:endParaRPr lang="el-GR" dirty="0">
              <a:solidFill>
                <a:srgbClr val="002060"/>
              </a:solidFill>
              <a:effectLst/>
            </a:endParaRPr>
          </a:p>
          <a:p>
            <a:r>
              <a:rPr lang="el-GR" dirty="0">
                <a:solidFill>
                  <a:srgbClr val="002060"/>
                </a:solidFill>
                <a:effectLst/>
              </a:rPr>
              <a:t>Κερδισμένο λαχείο ή </a:t>
            </a:r>
            <a:r>
              <a:rPr lang="el-GR" b="1" dirty="0">
                <a:solidFill>
                  <a:srgbClr val="002060"/>
                </a:solidFill>
                <a:effectLst/>
              </a:rPr>
              <a:t>έσοδα από πωλήσεις παγίων </a:t>
            </a:r>
            <a:r>
              <a:rPr lang="el-GR" dirty="0">
                <a:solidFill>
                  <a:srgbClr val="002060"/>
                </a:solidFill>
                <a:effectLst/>
              </a:rPr>
              <a:t>περιουσιακών στοιχείων</a:t>
            </a:r>
            <a:endParaRPr lang="el-GR" dirty="0">
              <a:solidFill>
                <a:srgbClr val="002060"/>
              </a:solidFill>
            </a:endParaRPr>
          </a:p>
        </p:txBody>
      </p:sp>
    </p:spTree>
    <p:extLst>
      <p:ext uri="{BB962C8B-B14F-4D97-AF65-F5344CB8AC3E}">
        <p14:creationId xmlns:p14="http://schemas.microsoft.com/office/powerpoint/2010/main" val="57068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14D086-C98C-4C44-AE5D-E2842D2ECD03}"/>
              </a:ext>
            </a:extLst>
          </p:cNvPr>
          <p:cNvSpPr>
            <a:spLocks noGrp="1"/>
          </p:cNvSpPr>
          <p:nvPr>
            <p:ph type="title"/>
          </p:nvPr>
        </p:nvSpPr>
        <p:spPr/>
        <p:txBody>
          <a:bodyPr/>
          <a:lstStyle/>
          <a:p>
            <a:r>
              <a:rPr lang="el-GR" dirty="0">
                <a:solidFill>
                  <a:srgbClr val="002060"/>
                </a:solidFill>
              </a:rPr>
              <a:t>Ομαδοποιήσεις Εσόδων</a:t>
            </a:r>
            <a:endParaRPr lang="el-GR" dirty="0"/>
          </a:p>
        </p:txBody>
      </p:sp>
      <p:sp>
        <p:nvSpPr>
          <p:cNvPr id="3" name="Θέση περιεχομένου 2">
            <a:extLst>
              <a:ext uri="{FF2B5EF4-FFF2-40B4-BE49-F238E27FC236}">
                <a16:creationId xmlns:a16="http://schemas.microsoft.com/office/drawing/2014/main" id="{AAEBF256-8B70-43D1-9567-48227AD4BFDB}"/>
              </a:ext>
            </a:extLst>
          </p:cNvPr>
          <p:cNvSpPr>
            <a:spLocks noGrp="1"/>
          </p:cNvSpPr>
          <p:nvPr>
            <p:ph idx="1"/>
          </p:nvPr>
        </p:nvSpPr>
        <p:spPr/>
        <p:txBody>
          <a:bodyPr/>
          <a:lstStyle/>
          <a:p>
            <a:pPr lvl="0"/>
            <a:r>
              <a:rPr lang="el-GR" b="1" dirty="0">
                <a:solidFill>
                  <a:srgbClr val="002060"/>
                </a:solidFill>
                <a:effectLst/>
              </a:rPr>
              <a:t>Τακτικά </a:t>
            </a:r>
            <a:r>
              <a:rPr lang="el-GR" b="1" dirty="0" err="1">
                <a:solidFill>
                  <a:srgbClr val="002060"/>
                </a:solidFill>
                <a:effectLst/>
              </a:rPr>
              <a:t>vs</a:t>
            </a:r>
            <a:r>
              <a:rPr lang="el-GR" b="1" dirty="0">
                <a:solidFill>
                  <a:srgbClr val="002060"/>
                </a:solidFill>
                <a:effectLst/>
              </a:rPr>
              <a:t> Έκτακτα έσοδα Κριτήριο: Περιοδικότητα </a:t>
            </a:r>
          </a:p>
          <a:p>
            <a:pPr lvl="0"/>
            <a:r>
              <a:rPr lang="el-GR" b="1" dirty="0">
                <a:solidFill>
                  <a:srgbClr val="002060"/>
                </a:solidFill>
                <a:effectLst/>
              </a:rPr>
              <a:t>Τακτικά</a:t>
            </a:r>
            <a:endParaRPr lang="el-GR" dirty="0">
              <a:solidFill>
                <a:srgbClr val="002060"/>
              </a:solidFill>
              <a:effectLst/>
            </a:endParaRPr>
          </a:p>
          <a:p>
            <a:r>
              <a:rPr lang="el-GR" dirty="0">
                <a:solidFill>
                  <a:srgbClr val="002060"/>
                </a:solidFill>
                <a:effectLst/>
              </a:rPr>
              <a:t>Επαναλαμβανόμενα, προβλέψιμα, προέρχονται από λειτουργικές ή συνήθεις λειτουργίες της οικονομικής μονάδας</a:t>
            </a:r>
          </a:p>
          <a:p>
            <a:r>
              <a:rPr lang="el-GR" b="1" dirty="0">
                <a:solidFill>
                  <a:srgbClr val="002060"/>
                </a:solidFill>
                <a:effectLst/>
              </a:rPr>
              <a:t>Έκτακτα</a:t>
            </a:r>
            <a:endParaRPr lang="el-GR" dirty="0">
              <a:solidFill>
                <a:srgbClr val="002060"/>
              </a:solidFill>
              <a:effectLst/>
            </a:endParaRPr>
          </a:p>
          <a:p>
            <a:r>
              <a:rPr lang="el-GR" dirty="0">
                <a:solidFill>
                  <a:srgbClr val="002060"/>
                </a:solidFill>
                <a:effectLst/>
              </a:rPr>
              <a:t>Απρόβλεπτα, μη επαναλαμβανόμενα</a:t>
            </a:r>
          </a:p>
          <a:p>
            <a:r>
              <a:rPr lang="el-GR" dirty="0">
                <a:solidFill>
                  <a:srgbClr val="002060"/>
                </a:solidFill>
                <a:effectLst/>
              </a:rPr>
              <a:t>π.χ. </a:t>
            </a:r>
            <a:r>
              <a:rPr lang="el-GR" b="1" dirty="0">
                <a:solidFill>
                  <a:srgbClr val="002060"/>
                </a:solidFill>
                <a:effectLst/>
              </a:rPr>
              <a:t>κέρδη από λαχνό,</a:t>
            </a:r>
            <a:endParaRPr lang="el-GR" dirty="0">
              <a:solidFill>
                <a:srgbClr val="002060"/>
              </a:solidFill>
              <a:effectLst/>
            </a:endParaRPr>
          </a:p>
          <a:p>
            <a:endParaRPr lang="el-GR" dirty="0"/>
          </a:p>
        </p:txBody>
      </p:sp>
    </p:spTree>
    <p:extLst>
      <p:ext uri="{BB962C8B-B14F-4D97-AF65-F5344CB8AC3E}">
        <p14:creationId xmlns:p14="http://schemas.microsoft.com/office/powerpoint/2010/main" val="140268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A639B-BDAA-492F-A859-0BFAA66611FE}"/>
              </a:ext>
            </a:extLst>
          </p:cNvPr>
          <p:cNvSpPr>
            <a:spLocks noGrp="1"/>
          </p:cNvSpPr>
          <p:nvPr>
            <p:ph type="title"/>
          </p:nvPr>
        </p:nvSpPr>
        <p:spPr/>
        <p:txBody>
          <a:bodyPr/>
          <a:lstStyle/>
          <a:p>
            <a:r>
              <a:rPr lang="el-GR" b="1" dirty="0">
                <a:solidFill>
                  <a:srgbClr val="002060"/>
                </a:solidFill>
                <a:effectLst/>
              </a:rPr>
              <a:t>Ομαδοποιήσεις Εξόδων</a:t>
            </a:r>
            <a:br>
              <a:rPr lang="el-GR" dirty="0">
                <a:effectLst/>
              </a:rPr>
            </a:br>
            <a:endParaRPr lang="el-GR" dirty="0"/>
          </a:p>
        </p:txBody>
      </p:sp>
      <p:sp>
        <p:nvSpPr>
          <p:cNvPr id="3" name="Θέση περιεχομένου 2">
            <a:extLst>
              <a:ext uri="{FF2B5EF4-FFF2-40B4-BE49-F238E27FC236}">
                <a16:creationId xmlns:a16="http://schemas.microsoft.com/office/drawing/2014/main" id="{D5CA4687-E3D8-49E1-84C7-2ABBDBFCF4CD}"/>
              </a:ext>
            </a:extLst>
          </p:cNvPr>
          <p:cNvSpPr>
            <a:spLocks noGrp="1"/>
          </p:cNvSpPr>
          <p:nvPr>
            <p:ph idx="1"/>
          </p:nvPr>
        </p:nvSpPr>
        <p:spPr/>
        <p:txBody>
          <a:bodyPr>
            <a:normAutofit/>
          </a:bodyPr>
          <a:lstStyle/>
          <a:p>
            <a:pPr marL="36900" indent="0">
              <a:buNone/>
            </a:pPr>
            <a:r>
              <a:rPr lang="el-GR" b="1" dirty="0">
                <a:solidFill>
                  <a:srgbClr val="002060"/>
                </a:solidFill>
                <a:effectLst/>
              </a:rPr>
              <a:t>Λειτουργικά και μη Λειτουργικά</a:t>
            </a:r>
          </a:p>
          <a:p>
            <a:r>
              <a:rPr lang="el-GR" b="1" dirty="0">
                <a:solidFill>
                  <a:srgbClr val="002060"/>
                </a:solidFill>
                <a:effectLst/>
              </a:rPr>
              <a:t>Λειτουργικά (</a:t>
            </a:r>
            <a:r>
              <a:rPr lang="el-GR" b="1" dirty="0" err="1">
                <a:solidFill>
                  <a:srgbClr val="002060"/>
                </a:solidFill>
                <a:effectLst/>
              </a:rPr>
              <a:t>Operating</a:t>
            </a:r>
            <a:r>
              <a:rPr lang="el-GR" b="1" dirty="0">
                <a:solidFill>
                  <a:srgbClr val="002060"/>
                </a:solidFill>
                <a:effectLst/>
              </a:rPr>
              <a:t>)</a:t>
            </a:r>
            <a:endParaRPr lang="el-GR" dirty="0">
              <a:solidFill>
                <a:srgbClr val="002060"/>
              </a:solidFill>
              <a:effectLst/>
            </a:endParaRPr>
          </a:p>
          <a:p>
            <a:r>
              <a:rPr lang="el-GR" dirty="0">
                <a:solidFill>
                  <a:srgbClr val="002060"/>
                </a:solidFill>
                <a:effectLst/>
              </a:rPr>
              <a:t>π.χ. Κόστος </a:t>
            </a:r>
            <a:r>
              <a:rPr lang="el-GR" dirty="0" err="1">
                <a:solidFill>
                  <a:srgbClr val="002060"/>
                </a:solidFill>
                <a:effectLst/>
              </a:rPr>
              <a:t>πωληθέντων</a:t>
            </a:r>
            <a:r>
              <a:rPr lang="el-GR" dirty="0">
                <a:solidFill>
                  <a:srgbClr val="002060"/>
                </a:solidFill>
                <a:effectLst/>
              </a:rPr>
              <a:t>, μισθοδοσία, έξοδα ενοικίων </a:t>
            </a:r>
            <a:r>
              <a:rPr lang="el-GR" dirty="0" err="1">
                <a:solidFill>
                  <a:srgbClr val="002060"/>
                </a:solidFill>
                <a:effectLst/>
              </a:rPr>
              <a:t>κ.λ.π</a:t>
            </a:r>
            <a:r>
              <a:rPr lang="el-GR" dirty="0">
                <a:solidFill>
                  <a:srgbClr val="002060"/>
                </a:solidFill>
                <a:effectLst/>
              </a:rPr>
              <a:t>.</a:t>
            </a:r>
          </a:p>
          <a:p>
            <a:r>
              <a:rPr lang="el-GR" b="1" dirty="0">
                <a:solidFill>
                  <a:srgbClr val="002060"/>
                </a:solidFill>
                <a:effectLst/>
              </a:rPr>
              <a:t>Μη Λειτουργικά</a:t>
            </a:r>
            <a:endParaRPr lang="el-GR" dirty="0">
              <a:solidFill>
                <a:srgbClr val="002060"/>
              </a:solidFill>
              <a:effectLst/>
            </a:endParaRPr>
          </a:p>
          <a:p>
            <a:r>
              <a:rPr lang="el-GR" dirty="0">
                <a:solidFill>
                  <a:srgbClr val="002060"/>
                </a:solidFill>
                <a:effectLst/>
              </a:rPr>
              <a:t>Δεν αναφέρονται στην κανονική λειτουργία της επιχείρησης, Π.χ. περίπτωση ευκαιρίας αγοράς ακινήτου με σκοπό την άμεση μεταπώληση του.</a:t>
            </a:r>
          </a:p>
          <a:p>
            <a:pPr marL="36900" indent="0">
              <a:buNone/>
            </a:pPr>
            <a:r>
              <a:rPr lang="el-GR" b="1" dirty="0">
                <a:solidFill>
                  <a:srgbClr val="002060"/>
                </a:solidFill>
                <a:effectLst/>
              </a:rPr>
              <a:t>Τακτικά </a:t>
            </a:r>
            <a:r>
              <a:rPr lang="el-GR" b="1" dirty="0" err="1">
                <a:solidFill>
                  <a:srgbClr val="002060"/>
                </a:solidFill>
                <a:effectLst/>
              </a:rPr>
              <a:t>vs</a:t>
            </a:r>
            <a:r>
              <a:rPr lang="el-GR" b="1" dirty="0">
                <a:solidFill>
                  <a:srgbClr val="002060"/>
                </a:solidFill>
                <a:effectLst/>
              </a:rPr>
              <a:t> Έκτακτα έξοδα</a:t>
            </a:r>
          </a:p>
        </p:txBody>
      </p:sp>
    </p:spTree>
    <p:extLst>
      <p:ext uri="{BB962C8B-B14F-4D97-AF65-F5344CB8AC3E}">
        <p14:creationId xmlns:p14="http://schemas.microsoft.com/office/powerpoint/2010/main" val="606385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7FD0B-193A-4CA2-B0B6-2C7344F1C66F}"/>
              </a:ext>
            </a:extLst>
          </p:cNvPr>
          <p:cNvSpPr>
            <a:spLocks noGrp="1"/>
          </p:cNvSpPr>
          <p:nvPr>
            <p:ph type="title"/>
          </p:nvPr>
        </p:nvSpPr>
        <p:spPr>
          <a:xfrm>
            <a:off x="813587" y="-19051"/>
            <a:ext cx="10353762" cy="1257300"/>
          </a:xfrm>
        </p:spPr>
        <p:txBody>
          <a:bodyPr>
            <a:normAutofit fontScale="90000"/>
          </a:bodyPr>
          <a:lstStyle/>
          <a:p>
            <a:r>
              <a:rPr lang="el-GR" b="1" dirty="0">
                <a:solidFill>
                  <a:srgbClr val="002060"/>
                </a:solidFill>
                <a:effectLst/>
              </a:rPr>
              <a:t>Ενδεικτικές περιπτώσεις εκτάκτων εξόδων</a:t>
            </a:r>
            <a:br>
              <a:rPr lang="el-GR" dirty="0">
                <a:effectLst/>
              </a:rPr>
            </a:br>
            <a:endParaRPr lang="el-GR" dirty="0"/>
          </a:p>
        </p:txBody>
      </p:sp>
      <p:sp>
        <p:nvSpPr>
          <p:cNvPr id="3" name="Θέση περιεχομένου 2">
            <a:extLst>
              <a:ext uri="{FF2B5EF4-FFF2-40B4-BE49-F238E27FC236}">
                <a16:creationId xmlns:a16="http://schemas.microsoft.com/office/drawing/2014/main" id="{AF67E031-FD16-4712-BE2E-7BF4A46C697D}"/>
              </a:ext>
            </a:extLst>
          </p:cNvPr>
          <p:cNvSpPr>
            <a:spLocks noGrp="1"/>
          </p:cNvSpPr>
          <p:nvPr>
            <p:ph idx="1"/>
          </p:nvPr>
        </p:nvSpPr>
        <p:spPr>
          <a:xfrm>
            <a:off x="212942" y="466595"/>
            <a:ext cx="11849621" cy="6150278"/>
          </a:xfrm>
        </p:spPr>
        <p:txBody>
          <a:bodyPr>
            <a:noAutofit/>
          </a:bodyPr>
          <a:lstStyle/>
          <a:p>
            <a:pPr marL="36900" indent="0">
              <a:buNone/>
            </a:pPr>
            <a:r>
              <a:rPr lang="el-GR" sz="1700" dirty="0">
                <a:solidFill>
                  <a:schemeClr val="bg1"/>
                </a:solidFill>
                <a:effectLst/>
              </a:rPr>
              <a:t> </a:t>
            </a:r>
          </a:p>
          <a:p>
            <a:pPr lvl="0"/>
            <a:r>
              <a:rPr lang="el-GR" sz="1700" dirty="0">
                <a:solidFill>
                  <a:srgbClr val="002060"/>
                </a:solidFill>
                <a:effectLst/>
              </a:rPr>
              <a:t>Τα πρόστιμα κάθε είδους και οι προσαυξήσεις φόρων</a:t>
            </a:r>
          </a:p>
          <a:p>
            <a:pPr lvl="0"/>
            <a:r>
              <a:rPr lang="el-GR" sz="1700" dirty="0">
                <a:solidFill>
                  <a:srgbClr val="002060"/>
                </a:solidFill>
                <a:effectLst/>
              </a:rPr>
              <a:t>Οι τόκοι υπερημερίας λόγω καθυστερήσεως εξοφλήσεως των δανειστών</a:t>
            </a:r>
          </a:p>
          <a:p>
            <a:pPr lvl="0"/>
            <a:r>
              <a:rPr lang="el-GR" sz="1700" dirty="0">
                <a:solidFill>
                  <a:srgbClr val="002060"/>
                </a:solidFill>
                <a:effectLst/>
              </a:rPr>
              <a:t>Οι προσαυξήσεις λόγω καθυστερήσεως καταβολής εισφορών και συνεισφορών σε ασφαλιστικούς οργανισμούς</a:t>
            </a:r>
          </a:p>
          <a:p>
            <a:pPr lvl="0"/>
            <a:r>
              <a:rPr lang="en-US" sz="1700" dirty="0">
                <a:solidFill>
                  <a:srgbClr val="002060"/>
                </a:solidFill>
                <a:effectLst/>
              </a:rPr>
              <a:t>Η επιβ</a:t>
            </a:r>
            <a:r>
              <a:rPr lang="en-US" sz="1700" dirty="0" err="1">
                <a:solidFill>
                  <a:srgbClr val="002060"/>
                </a:solidFill>
                <a:effectLst/>
              </a:rPr>
              <a:t>ολή</a:t>
            </a:r>
            <a:r>
              <a:rPr lang="en-US" sz="1700" dirty="0">
                <a:solidFill>
                  <a:srgbClr val="002060"/>
                </a:solidFill>
                <a:effectLst/>
              </a:rPr>
              <a:t> </a:t>
            </a:r>
            <a:r>
              <a:rPr lang="en-US" sz="1700" dirty="0" err="1">
                <a:solidFill>
                  <a:srgbClr val="002060"/>
                </a:solidFill>
                <a:effectLst/>
              </a:rPr>
              <a:t>εφά</a:t>
            </a:r>
            <a:r>
              <a:rPr lang="en-US" sz="1700" dirty="0">
                <a:solidFill>
                  <a:srgbClr val="002060"/>
                </a:solidFill>
                <a:effectLst/>
              </a:rPr>
              <a:t>παξ έκτακτων φόρων</a:t>
            </a:r>
            <a:endParaRPr lang="el-GR" sz="1700" dirty="0">
              <a:solidFill>
                <a:srgbClr val="002060"/>
              </a:solidFill>
              <a:effectLst/>
            </a:endParaRPr>
          </a:p>
          <a:p>
            <a:pPr lvl="0"/>
            <a:r>
              <a:rPr lang="el-GR" sz="1700" dirty="0">
                <a:solidFill>
                  <a:srgbClr val="002060"/>
                </a:solidFill>
                <a:effectLst/>
              </a:rPr>
              <a:t>Η πληρωμή ημερών απεργίας του προσωπικού</a:t>
            </a:r>
          </a:p>
          <a:p>
            <a:pPr lvl="0"/>
            <a:r>
              <a:rPr lang="el-GR" sz="1700" dirty="0">
                <a:solidFill>
                  <a:srgbClr val="002060"/>
                </a:solidFill>
                <a:effectLst/>
              </a:rPr>
              <a:t>Η καταβολή αποζημιώσεως στην πελατεία για αποκατάσταση ζημιών που προκαλούνται από προϊόντα ελαττωματικής ποιότητας</a:t>
            </a:r>
          </a:p>
          <a:p>
            <a:pPr lvl="0"/>
            <a:r>
              <a:rPr lang="el-GR" sz="1700" dirty="0">
                <a:solidFill>
                  <a:srgbClr val="002060"/>
                </a:solidFill>
                <a:effectLst/>
              </a:rPr>
              <a:t>Η επισκευή μηχανημάτων ή εγκαταστάσεων για αποκατάσταση ανώμαλων φθορών ή καταστροφών</a:t>
            </a:r>
          </a:p>
          <a:p>
            <a:pPr lvl="0"/>
            <a:r>
              <a:rPr lang="el-GR" sz="1700" dirty="0">
                <a:solidFill>
                  <a:srgbClr val="002060"/>
                </a:solidFill>
                <a:effectLst/>
              </a:rPr>
              <a:t>Οι δωρεές και εισφορές για κοινωφελείς σκοπούς, που θεωρούνται ασυνήθιστα, υψηλές</a:t>
            </a:r>
          </a:p>
          <a:p>
            <a:pPr lvl="0"/>
            <a:r>
              <a:rPr lang="el-GR" sz="1700" dirty="0">
                <a:solidFill>
                  <a:srgbClr val="002060"/>
                </a:solidFill>
                <a:effectLst/>
              </a:rPr>
              <a:t>Οι αποζημιώσεις στο προσωπικό που δεν καλύπτονται από σχετικές προβλέψεις</a:t>
            </a:r>
          </a:p>
          <a:p>
            <a:pPr lvl="0"/>
            <a:r>
              <a:rPr lang="el-GR" sz="1700" dirty="0">
                <a:solidFill>
                  <a:srgbClr val="002060"/>
                </a:solidFill>
                <a:effectLst/>
              </a:rPr>
              <a:t>Οι απώλειες από πυρκαγιές ή μεταφορές που δεν καλύπτονται ασφαλιστικά</a:t>
            </a:r>
          </a:p>
          <a:p>
            <a:pPr lvl="0"/>
            <a:r>
              <a:rPr lang="el-GR" sz="1700" dirty="0">
                <a:solidFill>
                  <a:srgbClr val="002060"/>
                </a:solidFill>
                <a:effectLst/>
              </a:rPr>
              <a:t>Οι υπερημερίες που καταβάλλονται στο τελωνείο λόγω καθυστερήσεως παραλαβής φορτίων</a:t>
            </a:r>
          </a:p>
          <a:p>
            <a:pPr lvl="0"/>
            <a:r>
              <a:rPr lang="en-US" sz="1700" dirty="0">
                <a:solidFill>
                  <a:srgbClr val="002060"/>
                </a:solidFill>
                <a:effectLst/>
              </a:rPr>
              <a:t>Τα </a:t>
            </a:r>
            <a:r>
              <a:rPr lang="en-US" sz="1700" dirty="0" err="1">
                <a:solidFill>
                  <a:srgbClr val="002060"/>
                </a:solidFill>
                <a:effectLst/>
              </a:rPr>
              <a:t>ελλείμμ</a:t>
            </a:r>
            <a:r>
              <a:rPr lang="en-US" sz="1700" dirty="0">
                <a:solidFill>
                  <a:srgbClr val="002060"/>
                </a:solidFill>
                <a:effectLst/>
              </a:rPr>
              <a:t>ατα ταμείου</a:t>
            </a:r>
            <a:endParaRPr lang="el-GR" sz="1700" dirty="0">
              <a:solidFill>
                <a:srgbClr val="002060"/>
              </a:solidFill>
              <a:effectLst/>
            </a:endParaRPr>
          </a:p>
          <a:p>
            <a:pPr lvl="0"/>
            <a:r>
              <a:rPr lang="en-US" sz="1700" dirty="0" err="1">
                <a:solidFill>
                  <a:srgbClr val="002060"/>
                </a:solidFill>
                <a:effectLst/>
              </a:rPr>
              <a:t>Οι</a:t>
            </a:r>
            <a:r>
              <a:rPr lang="en-US" sz="1700" dirty="0">
                <a:solidFill>
                  <a:srgbClr val="002060"/>
                </a:solidFill>
                <a:effectLst/>
              </a:rPr>
              <a:t> </a:t>
            </a:r>
            <a:r>
              <a:rPr lang="en-US" sz="1700" dirty="0" err="1">
                <a:solidFill>
                  <a:srgbClr val="002060"/>
                </a:solidFill>
                <a:effectLst/>
              </a:rPr>
              <a:t>κλο</a:t>
            </a:r>
            <a:r>
              <a:rPr lang="en-US" sz="1700" dirty="0">
                <a:solidFill>
                  <a:srgbClr val="002060"/>
                </a:solidFill>
                <a:effectLst/>
              </a:rPr>
              <a:t>πές και υπεξαιρέσεις</a:t>
            </a:r>
            <a:endParaRPr lang="el-GR" sz="1700" dirty="0">
              <a:solidFill>
                <a:srgbClr val="002060"/>
              </a:solidFill>
              <a:effectLst/>
            </a:endParaRPr>
          </a:p>
          <a:p>
            <a:pPr marL="36900" indent="0">
              <a:buNone/>
            </a:pPr>
            <a:endParaRPr lang="el-GR" sz="1700" dirty="0">
              <a:solidFill>
                <a:schemeClr val="bg1"/>
              </a:solidFill>
            </a:endParaRPr>
          </a:p>
        </p:txBody>
      </p:sp>
    </p:spTree>
    <p:extLst>
      <p:ext uri="{BB962C8B-B14F-4D97-AF65-F5344CB8AC3E}">
        <p14:creationId xmlns:p14="http://schemas.microsoft.com/office/powerpoint/2010/main" val="5347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250C83D-F1F0-409D-A3DD-DD36BE72F05B}"/>
              </a:ext>
            </a:extLst>
          </p:cNvPr>
          <p:cNvSpPr>
            <a:spLocks noGrp="1" noChangeArrowheads="1"/>
          </p:cNvSpPr>
          <p:nvPr>
            <p:ph type="title"/>
          </p:nvPr>
        </p:nvSpPr>
        <p:spPr>
          <a:xfrm>
            <a:off x="1524000" y="1"/>
            <a:ext cx="9144000" cy="1268413"/>
          </a:xfrm>
          <a:noFill/>
        </p:spPr>
        <p:txBody>
          <a:bodyPr/>
          <a:lstStyle/>
          <a:p>
            <a:pPr algn="ctr" eaLnBrk="1" hangingPunct="1"/>
            <a:r>
              <a:rPr lang="el-GR" altLang="el-GR" sz="3600" b="1">
                <a:solidFill>
                  <a:srgbClr val="002060"/>
                </a:solidFill>
              </a:rPr>
              <a:t>ΚΑΤΑΣΤΑΣΗ ΤΩΝ ΑΠΟΤΕΛΕΣΜΑΤΩΝ ΧΡΗΣΗΣ</a:t>
            </a:r>
            <a:r>
              <a:rPr lang="el-GR" altLang="el-GR" sz="4000">
                <a:solidFill>
                  <a:srgbClr val="002060"/>
                </a:solidFill>
              </a:rPr>
              <a:t> </a:t>
            </a:r>
          </a:p>
        </p:txBody>
      </p:sp>
      <p:sp>
        <p:nvSpPr>
          <p:cNvPr id="11267" name="Rectangle 3">
            <a:extLst>
              <a:ext uri="{FF2B5EF4-FFF2-40B4-BE49-F238E27FC236}">
                <a16:creationId xmlns:a16="http://schemas.microsoft.com/office/drawing/2014/main" id="{512F02CB-1C5A-4ACB-983A-474667789662}"/>
              </a:ext>
            </a:extLst>
          </p:cNvPr>
          <p:cNvSpPr>
            <a:spLocks noGrp="1" noChangeArrowheads="1"/>
          </p:cNvSpPr>
          <p:nvPr>
            <p:ph type="body" idx="1"/>
          </p:nvPr>
        </p:nvSpPr>
        <p:spPr>
          <a:xfrm>
            <a:off x="1524000" y="1412876"/>
            <a:ext cx="9144000" cy="5445125"/>
          </a:xfrm>
          <a:noFill/>
        </p:spPr>
        <p:txBody>
          <a:bodyPr/>
          <a:lstStyle/>
          <a:p>
            <a:pPr eaLnBrk="1" hangingPunct="1">
              <a:buFont typeface="Wingdings" panose="05000000000000000000" pitchFamily="2" charset="2"/>
              <a:buNone/>
            </a:pPr>
            <a:r>
              <a:rPr lang="el-GR" altLang="el-GR" dirty="0"/>
              <a:t>              </a:t>
            </a:r>
            <a:r>
              <a:rPr lang="el-GR" altLang="el-GR" dirty="0">
                <a:solidFill>
                  <a:srgbClr val="002060"/>
                </a:solidFill>
              </a:rPr>
              <a:t>Οργανικά Έσοδα </a:t>
            </a:r>
            <a:endParaRPr lang="el-GR" altLang="el-GR" b="1" dirty="0">
              <a:solidFill>
                <a:srgbClr val="002060"/>
              </a:solidFill>
            </a:endParaRPr>
          </a:p>
          <a:p>
            <a:pPr eaLnBrk="1" hangingPunct="1"/>
            <a:r>
              <a:rPr lang="el-GR" altLang="el-GR" b="1" dirty="0">
                <a:solidFill>
                  <a:srgbClr val="002060"/>
                </a:solidFill>
              </a:rPr>
              <a:t>Μείον:</a:t>
            </a:r>
            <a:r>
              <a:rPr lang="el-GR" altLang="el-GR" dirty="0">
                <a:solidFill>
                  <a:srgbClr val="002060"/>
                </a:solidFill>
              </a:rPr>
              <a:t> Οργανικά Έξοδα</a:t>
            </a:r>
          </a:p>
          <a:p>
            <a:pPr eaLnBrk="1" hangingPunct="1">
              <a:buFont typeface="Wingdings" panose="05000000000000000000" pitchFamily="2" charset="2"/>
              <a:buNone/>
            </a:pPr>
            <a:r>
              <a:rPr lang="el-GR" altLang="el-GR" dirty="0">
                <a:solidFill>
                  <a:srgbClr val="002060"/>
                </a:solidFill>
              </a:rPr>
              <a:t>           = Αποτέλεσμα εκμετάλλευσης </a:t>
            </a:r>
            <a:endParaRPr lang="el-GR" altLang="el-GR" b="1" dirty="0">
              <a:solidFill>
                <a:srgbClr val="002060"/>
              </a:solidFill>
            </a:endParaRPr>
          </a:p>
          <a:p>
            <a:pPr eaLnBrk="1" hangingPunct="1"/>
            <a:r>
              <a:rPr lang="el-GR" altLang="el-GR" b="1" dirty="0">
                <a:solidFill>
                  <a:srgbClr val="002060"/>
                </a:solidFill>
              </a:rPr>
              <a:t>Συν:</a:t>
            </a:r>
            <a:r>
              <a:rPr lang="el-GR" altLang="el-GR" dirty="0">
                <a:solidFill>
                  <a:srgbClr val="002060"/>
                </a:solidFill>
              </a:rPr>
              <a:t>     Έκτακτα και ανόργανα έσοδα </a:t>
            </a:r>
            <a:endParaRPr lang="el-GR" altLang="el-GR" b="1" dirty="0">
              <a:solidFill>
                <a:srgbClr val="002060"/>
              </a:solidFill>
            </a:endParaRPr>
          </a:p>
          <a:p>
            <a:pPr eaLnBrk="1" hangingPunct="1"/>
            <a:r>
              <a:rPr lang="el-GR" altLang="el-GR" b="1" dirty="0">
                <a:solidFill>
                  <a:srgbClr val="002060"/>
                </a:solidFill>
              </a:rPr>
              <a:t>Μείον:</a:t>
            </a:r>
            <a:r>
              <a:rPr lang="el-GR" altLang="el-GR" dirty="0">
                <a:solidFill>
                  <a:srgbClr val="002060"/>
                </a:solidFill>
              </a:rPr>
              <a:t> Έκτακτα και ανόργανα έξοδα</a:t>
            </a:r>
          </a:p>
          <a:p>
            <a:pPr eaLnBrk="1" hangingPunct="1">
              <a:buFont typeface="Wingdings" panose="05000000000000000000" pitchFamily="2" charset="2"/>
              <a:buNone/>
            </a:pPr>
            <a:r>
              <a:rPr lang="el-GR" altLang="el-GR" dirty="0">
                <a:solidFill>
                  <a:srgbClr val="002060"/>
                </a:solidFill>
              </a:rPr>
              <a:t>           = Καθαρό Κέρδος ή Ζημία Χρήσης προ φόρων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CDF3A0-F2D3-4FF5-BE3D-19D87C704245}"/>
              </a:ext>
            </a:extLst>
          </p:cNvPr>
          <p:cNvSpPr>
            <a:spLocks noGrp="1" noChangeArrowheads="1"/>
          </p:cNvSpPr>
          <p:nvPr>
            <p:ph type="title"/>
          </p:nvPr>
        </p:nvSpPr>
        <p:spPr/>
        <p:txBody>
          <a:bodyPr/>
          <a:lstStyle/>
          <a:p>
            <a:pPr algn="ctr" eaLnBrk="1" hangingPunct="1"/>
            <a:r>
              <a:rPr lang="el-GR" altLang="el-GR" sz="3600" b="1" dirty="0">
                <a:solidFill>
                  <a:srgbClr val="002060"/>
                </a:solidFill>
                <a:latin typeface="Bookman Old Style" panose="02050604050505020204" pitchFamily="18" charset="0"/>
              </a:rPr>
              <a:t>Αποτέλεσμα Χρήσης</a:t>
            </a:r>
          </a:p>
        </p:txBody>
      </p:sp>
      <p:sp>
        <p:nvSpPr>
          <p:cNvPr id="86020" name="Rectangle 4">
            <a:extLst>
              <a:ext uri="{FF2B5EF4-FFF2-40B4-BE49-F238E27FC236}">
                <a16:creationId xmlns:a16="http://schemas.microsoft.com/office/drawing/2014/main" id="{340A4DD8-A6D2-46A7-9A37-5FD9B14059EE}"/>
              </a:ext>
            </a:extLst>
          </p:cNvPr>
          <p:cNvSpPr>
            <a:spLocks noGrp="1" noChangeArrowheads="1"/>
          </p:cNvSpPr>
          <p:nvPr>
            <p:ph type="body" sz="half" idx="2"/>
          </p:nvPr>
        </p:nvSpPr>
        <p:spPr>
          <a:xfrm>
            <a:off x="5715000" y="2017713"/>
            <a:ext cx="4764088" cy="4114800"/>
          </a:xfrm>
        </p:spPr>
        <p:txBody>
          <a:bodyPr/>
          <a:lstStyle/>
          <a:p>
            <a:pPr algn="just" eaLnBrk="1" hangingPunct="1"/>
            <a:r>
              <a:rPr lang="el-GR" altLang="el-GR" dirty="0">
                <a:solidFill>
                  <a:srgbClr val="000000"/>
                </a:solidFill>
                <a:latin typeface="Bookman Old Style" panose="02050604050505020204" pitchFamily="18" charset="0"/>
                <a:cs typeface="Times New Roman" panose="02020603050405020304" pitchFamily="18" charset="0"/>
              </a:rPr>
              <a:t>Ο υπολογισμός του αποτελέσματος της χρήσης είναι ο τελικός σκοπός της λογιστικής διαδικασίας</a:t>
            </a:r>
            <a:endParaRPr lang="el-GR" altLang="el-GR" dirty="0"/>
          </a:p>
        </p:txBody>
      </p:sp>
      <p:graphicFrame>
        <p:nvGraphicFramePr>
          <p:cNvPr id="86021" name="Object 5">
            <a:extLst>
              <a:ext uri="{FF2B5EF4-FFF2-40B4-BE49-F238E27FC236}">
                <a16:creationId xmlns:a16="http://schemas.microsoft.com/office/drawing/2014/main" id="{5B6ECF02-03FF-43B0-B367-D30D20A90AD2}"/>
              </a:ext>
            </a:extLst>
          </p:cNvPr>
          <p:cNvGraphicFramePr>
            <a:graphicFrameLocks noGrp="1" noChangeAspect="1"/>
          </p:cNvGraphicFramePr>
          <p:nvPr>
            <p:ph type="clipArt" sz="half" idx="1"/>
          </p:nvPr>
        </p:nvGraphicFramePr>
        <p:xfrm>
          <a:off x="1524000" y="2209800"/>
          <a:ext cx="4038600" cy="4114800"/>
        </p:xfrm>
        <a:graphic>
          <a:graphicData uri="http://schemas.openxmlformats.org/presentationml/2006/ole">
            <mc:AlternateContent xmlns:mc="http://schemas.openxmlformats.org/markup-compatibility/2006">
              <mc:Choice xmlns:v="urn:schemas-microsoft-com:vml" Requires="v">
                <p:oleObj spid="_x0000_s9238" name="Worksheet" r:id="rId4" imgW="3257685" imgH="2228850" progId="Excel.Sheet.8">
                  <p:embed/>
                </p:oleObj>
              </mc:Choice>
              <mc:Fallback>
                <p:oleObj name="Worksheet" r:id="rId4" imgW="3257685" imgH="2228850" progId="Excel.Sheet.8">
                  <p:embed/>
                  <p:pic>
                    <p:nvPicPr>
                      <p:cNvPr id="86021" name="Object 5">
                        <a:extLst>
                          <a:ext uri="{FF2B5EF4-FFF2-40B4-BE49-F238E27FC236}">
                            <a16:creationId xmlns:a16="http://schemas.microsoft.com/office/drawing/2014/main" id="{5B6ECF02-03FF-43B0-B367-D30D20A90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09800"/>
                        <a:ext cx="4038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random/>
    <p:sndAc>
      <p:stSnd>
        <p:snd r:embed="rId3" name="typ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dissolve">
                                      <p:cBhvr>
                                        <p:cTn id="7" dur="500"/>
                                        <p:tgtEl>
                                          <p:spTgt spid="86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0">
                                            <p:txEl>
                                              <p:pRg st="0" end="0"/>
                                            </p:txEl>
                                          </p:spTgt>
                                        </p:tgtEl>
                                        <p:attrNameLst>
                                          <p:attrName>style.visibility</p:attrName>
                                        </p:attrNameLst>
                                      </p:cBhvr>
                                      <p:to>
                                        <p:strVal val="visible"/>
                                      </p:to>
                                    </p:set>
                                    <p:animEffect transition="in" filter="dissolve">
                                      <p:cBhvr>
                                        <p:cTn id="12" dur="500"/>
                                        <p:tgtEl>
                                          <p:spTgt spid="86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ECFECA-CEA9-4BBB-959B-8F5CE55AD521}"/>
              </a:ext>
            </a:extLst>
          </p:cNvPr>
          <p:cNvSpPr>
            <a:spLocks noGrp="1"/>
          </p:cNvSpPr>
          <p:nvPr>
            <p:ph type="title"/>
          </p:nvPr>
        </p:nvSpPr>
        <p:spPr>
          <a:xfrm>
            <a:off x="913795" y="609600"/>
            <a:ext cx="10353762" cy="1257300"/>
          </a:xfrm>
        </p:spPr>
        <p:txBody>
          <a:bodyPr>
            <a:normAutofit/>
          </a:bodyPr>
          <a:lstStyle/>
          <a:p>
            <a:r>
              <a:rPr lang="el-GR" dirty="0">
                <a:solidFill>
                  <a:srgbClr val="FFFFFF"/>
                </a:solidFill>
              </a:rPr>
              <a:t>Παράδειγμα </a:t>
            </a:r>
          </a:p>
        </p:txBody>
      </p:sp>
      <p:pic>
        <p:nvPicPr>
          <p:cNvPr id="11" name="Picture 1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4" name="Θέση περιεχομένου 3">
            <a:extLst>
              <a:ext uri="{FF2B5EF4-FFF2-40B4-BE49-F238E27FC236}">
                <a16:creationId xmlns:a16="http://schemas.microsoft.com/office/drawing/2014/main" id="{E4FF75C8-97F4-4DD7-97C6-72FEC91B101A}"/>
              </a:ext>
            </a:extLst>
          </p:cNvPr>
          <p:cNvGraphicFramePr>
            <a:graphicFrameLocks noGrp="1"/>
          </p:cNvGraphicFramePr>
          <p:nvPr>
            <p:ph idx="1"/>
            <p:extLst>
              <p:ext uri="{D42A27DB-BD31-4B8C-83A1-F6EECF244321}">
                <p14:modId xmlns:p14="http://schemas.microsoft.com/office/powerpoint/2010/main" val="1158796753"/>
              </p:ext>
            </p:extLst>
          </p:nvPr>
        </p:nvGraphicFramePr>
        <p:xfrm>
          <a:off x="1956122" y="2049331"/>
          <a:ext cx="8295716" cy="4251689"/>
        </p:xfrm>
        <a:graphic>
          <a:graphicData uri="http://schemas.openxmlformats.org/drawingml/2006/table">
            <a:tbl>
              <a:tblPr firstRow="1" firstCol="1" lastRow="1" lastCol="1" bandRow="1" bandCol="1"/>
              <a:tblGrid>
                <a:gridCol w="2832400">
                  <a:extLst>
                    <a:ext uri="{9D8B030D-6E8A-4147-A177-3AD203B41FA5}">
                      <a16:colId xmlns:a16="http://schemas.microsoft.com/office/drawing/2014/main" val="2014820273"/>
                    </a:ext>
                  </a:extLst>
                </a:gridCol>
                <a:gridCol w="5463316">
                  <a:extLst>
                    <a:ext uri="{9D8B030D-6E8A-4147-A177-3AD203B41FA5}">
                      <a16:colId xmlns:a16="http://schemas.microsoft.com/office/drawing/2014/main" val="1732105523"/>
                    </a:ext>
                  </a:extLst>
                </a:gridCol>
              </a:tblGrid>
              <a:tr h="831808">
                <a:tc>
                  <a:txBody>
                    <a:bodyPr/>
                    <a:lstStyle/>
                    <a:p>
                      <a:pPr marL="36576" algn="l" fontAlgn="t">
                        <a:lnSpc>
                          <a:spcPts val="1185"/>
                        </a:lnSpc>
                        <a:spcBef>
                          <a:spcPts val="70"/>
                        </a:spcBef>
                        <a:spcAft>
                          <a:spcPts val="0"/>
                        </a:spcAft>
                      </a:pPr>
                      <a:endParaRPr lang="el-GR" sz="2800" b="0" i="0" u="none" strike="noStrike" dirty="0">
                        <a:solidFill>
                          <a:srgbClr val="545471"/>
                        </a:solidFill>
                        <a:effectLst/>
                        <a:latin typeface="Times New Roman" panose="02020603050405020304" pitchFamily="18" charset="0"/>
                        <a:ea typeface="Times New Roman" panose="02020603050405020304" pitchFamily="18" charset="0"/>
                      </a:endParaRPr>
                    </a:p>
                    <a:p>
                      <a:pPr marL="36576" algn="l" fontAlgn="t">
                        <a:lnSpc>
                          <a:spcPts val="1185"/>
                        </a:lnSpc>
                        <a:spcBef>
                          <a:spcPts val="70"/>
                        </a:spcBef>
                        <a:spcAft>
                          <a:spcPts val="0"/>
                        </a:spcAft>
                      </a:pPr>
                      <a:endParaRPr lang="el-GR" sz="2800" b="0" i="0" u="none" strike="noStrike" dirty="0">
                        <a:solidFill>
                          <a:srgbClr val="545471"/>
                        </a:solidFill>
                        <a:effectLst/>
                        <a:latin typeface="Times New Roman" panose="02020603050405020304" pitchFamily="18" charset="0"/>
                        <a:ea typeface="Times New Roman" panose="02020603050405020304" pitchFamily="18" charset="0"/>
                      </a:endParaRPr>
                    </a:p>
                    <a:p>
                      <a:pPr marL="36576" algn="l" fontAlgn="t">
                        <a:lnSpc>
                          <a:spcPts val="1185"/>
                        </a:lnSpc>
                        <a:spcBef>
                          <a:spcPts val="70"/>
                        </a:spcBef>
                        <a:spcAft>
                          <a:spcPts val="0"/>
                        </a:spcAft>
                      </a:pPr>
                      <a:r>
                        <a:rPr lang="el-GR" sz="2800" b="0" i="0" u="none" strike="noStrike" dirty="0">
                          <a:solidFill>
                            <a:srgbClr val="545471"/>
                          </a:solidFill>
                          <a:effectLst/>
                          <a:latin typeface="Times New Roman" panose="02020603050405020304" pitchFamily="18" charset="0"/>
                          <a:ea typeface="Times New Roman" panose="02020603050405020304" pitchFamily="18" charset="0"/>
                        </a:rPr>
                        <a:t>ΚΘ</a:t>
                      </a:r>
                      <a:r>
                        <a:rPr lang="el-GR" sz="1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0 </a:t>
                      </a: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r>
                        <a:rPr lang="el-GR" sz="2800" b="0" i="0" u="none" strike="noStrike" dirty="0">
                          <a:solidFill>
                            <a:srgbClr val="545471"/>
                          </a:solidFill>
                          <a:effectLst/>
                          <a:latin typeface="Times New Roman" panose="02020603050405020304" pitchFamily="18" charset="0"/>
                          <a:ea typeface="Times New Roman" panose="02020603050405020304" pitchFamily="18" charset="0"/>
                        </a:rPr>
                        <a:t>Αρχή</a:t>
                      </a: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p>
                    <a:p>
                      <a:pPr marL="36576" algn="l" fontAlgn="t">
                        <a:lnSpc>
                          <a:spcPts val="1185"/>
                        </a:lnSpc>
                        <a:spcBef>
                          <a:spcPts val="70"/>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 </a:t>
                      </a:r>
                    </a:p>
                    <a:p>
                      <a:pPr marL="36576" algn="l" fontAlgn="t">
                        <a:lnSpc>
                          <a:spcPts val="1185"/>
                        </a:lnSpc>
                        <a:spcBef>
                          <a:spcPts val="70"/>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(Ε0-Υ0)</a:t>
                      </a:r>
                      <a:endParaRPr lang="el-GR" sz="4700" b="0" i="0" u="none" strike="noStrike" dirty="0">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tc>
                  <a:txBody>
                    <a:bodyPr/>
                    <a:lstStyle/>
                    <a:p>
                      <a:pPr marL="36576" algn="l" fontAlgn="t">
                        <a:lnSpc>
                          <a:spcPts val="1185"/>
                        </a:lnSpc>
                        <a:spcBef>
                          <a:spcPts val="75"/>
                        </a:spcBef>
                        <a:spcAft>
                          <a:spcPts val="0"/>
                        </a:spcAft>
                      </a:pPr>
                      <a:endPar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endParaRPr>
                    </a:p>
                    <a:p>
                      <a:pPr marL="36576" algn="l" fontAlgn="t">
                        <a:lnSpc>
                          <a:spcPts val="1185"/>
                        </a:lnSpc>
                        <a:spcBef>
                          <a:spcPts val="75"/>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20.000</a:t>
                      </a:r>
                      <a:endParaRPr lang="el-GR" sz="4700" b="0" i="0" u="none" strike="noStrike" dirty="0">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extLst>
                  <a:ext uri="{0D108BD9-81ED-4DB2-BD59-A6C34878D82A}">
                    <a16:rowId xmlns:a16="http://schemas.microsoft.com/office/drawing/2014/main" val="3305310346"/>
                  </a:ext>
                </a:extLst>
              </a:tr>
              <a:tr h="641479">
                <a:tc>
                  <a:txBody>
                    <a:bodyPr/>
                    <a:lstStyle/>
                    <a:p>
                      <a:pPr marL="36576" algn="l" fontAlgn="t">
                        <a:spcBef>
                          <a:spcPts val="90"/>
                        </a:spcBef>
                        <a:spcAft>
                          <a:spcPts val="0"/>
                        </a:spcAft>
                      </a:pPr>
                      <a:r>
                        <a:rPr lang="el-GR" sz="2800" b="0" i="0" u="none" strike="noStrike">
                          <a:solidFill>
                            <a:srgbClr val="545471"/>
                          </a:solidFill>
                          <a:effectLst/>
                          <a:latin typeface="Times New Roman" panose="02020603050405020304" pitchFamily="18" charset="0"/>
                          <a:ea typeface="Times New Roman" panose="02020603050405020304" pitchFamily="18" charset="0"/>
                        </a:rPr>
                        <a:t>Αύξηση Μ</a:t>
                      </a: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r>
                        <a:rPr lang="el-GR" sz="2800" b="0" i="0" u="none" strike="noStrike">
                          <a:solidFill>
                            <a:srgbClr val="545471"/>
                          </a:solidFill>
                          <a:effectLst/>
                          <a:latin typeface="Times New Roman" panose="02020603050405020304" pitchFamily="18" charset="0"/>
                          <a:ea typeface="Times New Roman" panose="02020603050405020304" pitchFamily="18" charset="0"/>
                        </a:rPr>
                        <a:t>Κ</a:t>
                      </a: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tc>
                  <a:txBody>
                    <a:bodyPr/>
                    <a:lstStyle/>
                    <a:p>
                      <a:pPr marL="36576" algn="l" fontAlgn="t">
                        <a:spcBef>
                          <a:spcPts val="95"/>
                        </a:spcBef>
                        <a:spcAft>
                          <a:spcPts val="0"/>
                        </a:spcAft>
                      </a:pP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5.000</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extLst>
                  <a:ext uri="{0D108BD9-81ED-4DB2-BD59-A6C34878D82A}">
                    <a16:rowId xmlns:a16="http://schemas.microsoft.com/office/drawing/2014/main" val="2208066009"/>
                  </a:ext>
                </a:extLst>
              </a:tr>
              <a:tr h="641479">
                <a:tc>
                  <a:txBody>
                    <a:bodyPr/>
                    <a:lstStyle/>
                    <a:p>
                      <a:pPr marL="36576" algn="l" fontAlgn="t">
                        <a:spcBef>
                          <a:spcPts val="95"/>
                        </a:spcBef>
                        <a:spcAft>
                          <a:spcPts val="0"/>
                        </a:spcAft>
                      </a:pPr>
                      <a:r>
                        <a:rPr lang="el-GR" sz="2800" b="0" i="0" u="none" strike="noStrike">
                          <a:solidFill>
                            <a:srgbClr val="545471"/>
                          </a:solidFill>
                          <a:effectLst/>
                          <a:latin typeface="Times New Roman" panose="02020603050405020304" pitchFamily="18" charset="0"/>
                          <a:ea typeface="Times New Roman" panose="02020603050405020304" pitchFamily="18" charset="0"/>
                        </a:rPr>
                        <a:t>Αναλήψεις Μ</a:t>
                      </a: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r>
                        <a:rPr lang="el-GR" sz="2800" b="0" i="0" u="none" strike="noStrike">
                          <a:solidFill>
                            <a:srgbClr val="545471"/>
                          </a:solidFill>
                          <a:effectLst/>
                          <a:latin typeface="Times New Roman" panose="02020603050405020304" pitchFamily="18" charset="0"/>
                          <a:ea typeface="Times New Roman" panose="02020603050405020304" pitchFamily="18" charset="0"/>
                        </a:rPr>
                        <a:t>Κ</a:t>
                      </a: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tc>
                  <a:txBody>
                    <a:bodyPr/>
                    <a:lstStyle/>
                    <a:p>
                      <a:pPr marL="36576" algn="l" fontAlgn="t">
                        <a:spcBef>
                          <a:spcPts val="100"/>
                        </a:spcBef>
                        <a:spcAft>
                          <a:spcPts val="0"/>
                        </a:spcAft>
                      </a:pP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3.000</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extLst>
                  <a:ext uri="{0D108BD9-81ED-4DB2-BD59-A6C34878D82A}">
                    <a16:rowId xmlns:a16="http://schemas.microsoft.com/office/drawing/2014/main" val="3781850105"/>
                  </a:ext>
                </a:extLst>
              </a:tr>
              <a:tr h="641479">
                <a:tc>
                  <a:txBody>
                    <a:bodyPr/>
                    <a:lstStyle/>
                    <a:p>
                      <a:pPr marL="36576" algn="l" fontAlgn="t">
                        <a:spcBef>
                          <a:spcPts val="95"/>
                        </a:spcBef>
                        <a:spcAft>
                          <a:spcPts val="0"/>
                        </a:spcAft>
                      </a:pPr>
                      <a:r>
                        <a:rPr lang="el-GR" sz="2800" b="0" i="0" u="none" strike="noStrike" dirty="0">
                          <a:solidFill>
                            <a:srgbClr val="545471"/>
                          </a:solidFill>
                          <a:effectLst/>
                          <a:latin typeface="Times New Roman" panose="02020603050405020304" pitchFamily="18" charset="0"/>
                          <a:ea typeface="Times New Roman" panose="02020603050405020304" pitchFamily="18" charset="0"/>
                        </a:rPr>
                        <a:t>ΚΘ</a:t>
                      </a:r>
                      <a:r>
                        <a:rPr lang="el-GR" sz="1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1 </a:t>
                      </a: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r>
                        <a:rPr lang="el-GR" sz="2800" b="0" i="0" u="none" strike="noStrike" dirty="0">
                          <a:solidFill>
                            <a:srgbClr val="545471"/>
                          </a:solidFill>
                          <a:effectLst/>
                          <a:latin typeface="Times New Roman" panose="02020603050405020304" pitchFamily="18" charset="0"/>
                          <a:ea typeface="Times New Roman" panose="02020603050405020304" pitchFamily="18" charset="0"/>
                        </a:rPr>
                        <a:t>Τέλους</a:t>
                      </a: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a:t>
                      </a:r>
                    </a:p>
                    <a:p>
                      <a:pPr marL="36576" algn="l" fontAlgn="t">
                        <a:spcBef>
                          <a:spcPts val="95"/>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(Ε1-Υ1)</a:t>
                      </a:r>
                      <a:endParaRPr lang="el-GR" sz="4700" b="0" i="0" u="none" strike="noStrike" dirty="0">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tc>
                  <a:txBody>
                    <a:bodyPr/>
                    <a:lstStyle/>
                    <a:p>
                      <a:pPr marL="36576" algn="l" fontAlgn="t">
                        <a:spcBef>
                          <a:spcPts val="100"/>
                        </a:spcBef>
                        <a:spcAft>
                          <a:spcPts val="0"/>
                        </a:spcAft>
                      </a:pPr>
                      <a:r>
                        <a:rPr lang="el-GR" sz="2800" b="0" i="0" u="none" strike="noStrike">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30.000</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extLst>
                  <a:ext uri="{0D108BD9-81ED-4DB2-BD59-A6C34878D82A}">
                    <a16:rowId xmlns:a16="http://schemas.microsoft.com/office/drawing/2014/main" val="3246698820"/>
                  </a:ext>
                </a:extLst>
              </a:tr>
              <a:tr h="1171103">
                <a:tc>
                  <a:txBody>
                    <a:bodyPr/>
                    <a:lstStyle/>
                    <a:p>
                      <a:pPr marL="36576" algn="l" fontAlgn="t">
                        <a:spcBef>
                          <a:spcPts val="165"/>
                        </a:spcBef>
                        <a:spcAft>
                          <a:spcPts val="0"/>
                        </a:spcAft>
                      </a:pPr>
                      <a:r>
                        <a:rPr lang="el-GR" sz="2800" b="0" i="0" u="none" strike="noStrike">
                          <a:solidFill>
                            <a:srgbClr val="545471"/>
                          </a:solidFill>
                          <a:effectLst/>
                          <a:latin typeface="Times New Roman" panose="02020603050405020304" pitchFamily="18" charset="0"/>
                          <a:ea typeface="Times New Roman" panose="02020603050405020304" pitchFamily="18" charset="0"/>
                        </a:rPr>
                        <a:t>Εισόδημα</a:t>
                      </a:r>
                      <a:endParaRPr lang="el-GR" sz="4700" b="0" i="0" u="none" strike="noStrike">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tc>
                  <a:txBody>
                    <a:bodyPr/>
                    <a:lstStyle/>
                    <a:p>
                      <a:pPr marL="36576" algn="l" fontAlgn="t">
                        <a:spcBef>
                          <a:spcPts val="100"/>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30.000 –20.000 – 5.000 + 3.000</a:t>
                      </a:r>
                      <a:endParaRPr lang="el-GR" sz="4700" b="0" i="0" u="none" strike="noStrike" dirty="0">
                        <a:effectLst/>
                        <a:latin typeface="Arial" panose="020B0604020202020204" pitchFamily="34" charset="0"/>
                      </a:endParaRPr>
                    </a:p>
                    <a:p>
                      <a:pPr marL="36576" algn="l" fontAlgn="t">
                        <a:lnSpc>
                          <a:spcPts val="1050"/>
                        </a:lnSpc>
                        <a:spcBef>
                          <a:spcPts val="235"/>
                        </a:spcBef>
                        <a:spcAft>
                          <a:spcPts val="0"/>
                        </a:spcAft>
                      </a:pPr>
                      <a:endPar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endParaRPr>
                    </a:p>
                    <a:p>
                      <a:pPr marL="36576" algn="l" fontAlgn="t">
                        <a:lnSpc>
                          <a:spcPts val="1050"/>
                        </a:lnSpc>
                        <a:spcBef>
                          <a:spcPts val="235"/>
                        </a:spcBef>
                        <a:spcAft>
                          <a:spcPts val="0"/>
                        </a:spcAft>
                      </a:pPr>
                      <a:r>
                        <a:rPr lang="el-GR" sz="2800" b="0" i="0" u="none" strike="noStrike" dirty="0">
                          <a:solidFill>
                            <a:srgbClr val="545471"/>
                          </a:solidFill>
                          <a:effectLst/>
                          <a:latin typeface="Tahoma" panose="020B0604030504040204" pitchFamily="34" charset="0"/>
                          <a:ea typeface="Times New Roman" panose="02020603050405020304" pitchFamily="18" charset="0"/>
                          <a:cs typeface="Times New Roman" panose="02020603050405020304" pitchFamily="18" charset="0"/>
                        </a:rPr>
                        <a:t>= 8.000</a:t>
                      </a:r>
                      <a:endParaRPr lang="el-GR" sz="4700" b="0" i="0" u="none" strike="noStrike" dirty="0">
                        <a:effectLst/>
                        <a:latin typeface="Arial" panose="020B0604020202020204" pitchFamily="34" charset="0"/>
                      </a:endParaRPr>
                    </a:p>
                  </a:txBody>
                  <a:tcPr marL="25054" marR="25054" marT="25054" marB="0">
                    <a:lnL w="12700" cap="flat" cmpd="sng" algn="ctr">
                      <a:solidFill>
                        <a:srgbClr val="545472"/>
                      </a:solidFill>
                      <a:prstDash val="solid"/>
                      <a:round/>
                      <a:headEnd type="none" w="med" len="med"/>
                      <a:tailEnd type="none" w="med" len="med"/>
                    </a:lnL>
                    <a:lnR w="12700" cap="flat" cmpd="sng" algn="ctr">
                      <a:solidFill>
                        <a:srgbClr val="545472"/>
                      </a:solidFill>
                      <a:prstDash val="solid"/>
                      <a:round/>
                      <a:headEnd type="none" w="med" len="med"/>
                      <a:tailEnd type="none" w="med" len="med"/>
                    </a:lnR>
                    <a:lnT w="12700" cap="flat" cmpd="sng" algn="ctr">
                      <a:solidFill>
                        <a:srgbClr val="545472"/>
                      </a:solidFill>
                      <a:prstDash val="solid"/>
                      <a:round/>
                      <a:headEnd type="none" w="med" len="med"/>
                      <a:tailEnd type="none" w="med" len="med"/>
                    </a:lnT>
                    <a:lnB w="12700" cap="flat" cmpd="sng" algn="ctr">
                      <a:solidFill>
                        <a:srgbClr val="545472"/>
                      </a:solidFill>
                      <a:prstDash val="solid"/>
                      <a:round/>
                      <a:headEnd type="none" w="med" len="med"/>
                      <a:tailEnd type="none" w="med" len="med"/>
                    </a:lnB>
                  </a:tcPr>
                </a:tc>
                <a:extLst>
                  <a:ext uri="{0D108BD9-81ED-4DB2-BD59-A6C34878D82A}">
                    <a16:rowId xmlns:a16="http://schemas.microsoft.com/office/drawing/2014/main" val="3832964211"/>
                  </a:ext>
                </a:extLst>
              </a:tr>
            </a:tbl>
          </a:graphicData>
        </a:graphic>
      </p:graphicFrame>
    </p:spTree>
    <p:extLst>
      <p:ext uri="{BB962C8B-B14F-4D97-AF65-F5344CB8AC3E}">
        <p14:creationId xmlns:p14="http://schemas.microsoft.com/office/powerpoint/2010/main" val="393939310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13D95F5-7E72-4835-91CD-C57D546E4A85}"/>
              </a:ext>
            </a:extLst>
          </p:cNvPr>
          <p:cNvSpPr>
            <a:spLocks noGrp="1"/>
          </p:cNvSpPr>
          <p:nvPr>
            <p:ph type="title"/>
          </p:nvPr>
        </p:nvSpPr>
        <p:spPr/>
        <p:txBody>
          <a:bodyPr/>
          <a:lstStyle/>
          <a:p>
            <a:r>
              <a:rPr lang="el-GR" dirty="0">
                <a:solidFill>
                  <a:srgbClr val="002060"/>
                </a:solidFill>
              </a:rPr>
              <a:t>Αποτελέσματα Χρήσης και ΕΛΠ</a:t>
            </a:r>
          </a:p>
        </p:txBody>
      </p:sp>
      <p:sp>
        <p:nvSpPr>
          <p:cNvPr id="6" name="Θέση περιεχομένου 5">
            <a:extLst>
              <a:ext uri="{FF2B5EF4-FFF2-40B4-BE49-F238E27FC236}">
                <a16:creationId xmlns:a16="http://schemas.microsoft.com/office/drawing/2014/main" id="{EC6EDCCA-C2EC-4B71-9A57-C054C5116628}"/>
              </a:ext>
            </a:extLst>
          </p:cNvPr>
          <p:cNvSpPr>
            <a:spLocks noGrp="1"/>
          </p:cNvSpPr>
          <p:nvPr>
            <p:ph idx="1"/>
          </p:nvPr>
        </p:nvSpPr>
        <p:spPr/>
        <p:txBody>
          <a:bodyPr/>
          <a:lstStyle/>
          <a:p>
            <a:r>
              <a:rPr lang="el-GR" dirty="0">
                <a:solidFill>
                  <a:srgbClr val="002060"/>
                </a:solidFill>
              </a:rPr>
              <a:t>Επειδή το πότε κάποιο έσοδο ή έσοδο θεωρείται οργανικό ή ανόργανο εξαρτάται από πολλούς παράγοντες και υπάρχει και περιθώριο εφαρμογής υποκειμενικών κριτηρίων η διάκριση αυτή δέχθηκε έντονη κριτική ότι επιτρέπει τον επηρεασμό των αποτελεσμάτων γι’ αυτό και με τα ΕΛΠ καταργήθηκε. </a:t>
            </a:r>
          </a:p>
        </p:txBody>
      </p:sp>
    </p:spTree>
    <p:extLst>
      <p:ext uri="{BB962C8B-B14F-4D97-AF65-F5344CB8AC3E}">
        <p14:creationId xmlns:p14="http://schemas.microsoft.com/office/powerpoint/2010/main" val="177009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F769B-C766-4463-841E-00AC27E85B25}"/>
              </a:ext>
            </a:extLst>
          </p:cNvPr>
          <p:cNvSpPr>
            <a:spLocks noGrp="1"/>
          </p:cNvSpPr>
          <p:nvPr>
            <p:ph type="title"/>
          </p:nvPr>
        </p:nvSpPr>
        <p:spPr/>
        <p:txBody>
          <a:bodyPr/>
          <a:lstStyle/>
          <a:p>
            <a:r>
              <a:rPr lang="el-GR" b="1" dirty="0">
                <a:solidFill>
                  <a:srgbClr val="002060"/>
                </a:solidFill>
                <a:effectLst/>
              </a:rPr>
              <a:t>Ομαδοποιήσεις Εξόδων κατά ΕΛΠ</a:t>
            </a:r>
            <a:endParaRPr lang="el-GR" dirty="0"/>
          </a:p>
        </p:txBody>
      </p:sp>
      <p:sp>
        <p:nvSpPr>
          <p:cNvPr id="3" name="Θέση περιεχομένου 2">
            <a:extLst>
              <a:ext uri="{FF2B5EF4-FFF2-40B4-BE49-F238E27FC236}">
                <a16:creationId xmlns:a16="http://schemas.microsoft.com/office/drawing/2014/main" id="{FB88FCC2-A873-4E9E-90F2-AC3D16F796FF}"/>
              </a:ext>
            </a:extLst>
          </p:cNvPr>
          <p:cNvSpPr>
            <a:spLocks noGrp="1"/>
          </p:cNvSpPr>
          <p:nvPr>
            <p:ph idx="1"/>
          </p:nvPr>
        </p:nvSpPr>
        <p:spPr/>
        <p:txBody>
          <a:bodyPr>
            <a:normAutofit fontScale="92500" lnSpcReduction="10000"/>
          </a:bodyPr>
          <a:lstStyle/>
          <a:p>
            <a:pPr marL="36900" indent="0">
              <a:buNone/>
            </a:pPr>
            <a:r>
              <a:rPr lang="el-GR" b="1" dirty="0">
                <a:solidFill>
                  <a:srgbClr val="002060"/>
                </a:solidFill>
                <a:effectLst/>
              </a:rPr>
              <a:t>Έξοδα κατ’ </a:t>
            </a:r>
            <a:r>
              <a:rPr lang="el-GR" b="1" dirty="0" err="1">
                <a:solidFill>
                  <a:srgbClr val="002060"/>
                </a:solidFill>
                <a:effectLst/>
              </a:rPr>
              <a:t>ειδος</a:t>
            </a:r>
            <a:endParaRPr lang="el-GR" b="1" dirty="0">
              <a:solidFill>
                <a:srgbClr val="002060"/>
              </a:solidFill>
              <a:effectLst/>
            </a:endParaRPr>
          </a:p>
          <a:p>
            <a:pPr marL="36900" indent="0">
              <a:buNone/>
            </a:pPr>
            <a:r>
              <a:rPr lang="el-GR" dirty="0">
                <a:solidFill>
                  <a:srgbClr val="002060"/>
                </a:solidFill>
                <a:effectLst/>
              </a:rPr>
              <a:t>Ταξινόμηση εξόδων ανάλογα με την αιτία δημιουργίας (μισθοδοσία, ενοίκια, αποσβέσεις κ.λπ.)</a:t>
            </a:r>
          </a:p>
          <a:p>
            <a:pPr marL="36900" lvl="0" indent="0">
              <a:buNone/>
            </a:pPr>
            <a:r>
              <a:rPr lang="el-GR" b="1" dirty="0">
                <a:solidFill>
                  <a:srgbClr val="002060"/>
                </a:solidFill>
                <a:effectLst/>
              </a:rPr>
              <a:t>Έξοδα κατά δραστηριότητα</a:t>
            </a:r>
            <a:endParaRPr lang="el-GR" dirty="0">
              <a:solidFill>
                <a:srgbClr val="002060"/>
              </a:solidFill>
              <a:effectLst/>
            </a:endParaRPr>
          </a:p>
          <a:p>
            <a:r>
              <a:rPr lang="el-GR" dirty="0">
                <a:solidFill>
                  <a:srgbClr val="002060"/>
                </a:solidFill>
                <a:effectLst/>
              </a:rPr>
              <a:t>Επιμερισμός των εξόδων κατ’ είδος σε λειτουργίες για τις οποίες έγινε το έξοδο</a:t>
            </a:r>
          </a:p>
          <a:p>
            <a:r>
              <a:rPr lang="el-GR" dirty="0">
                <a:solidFill>
                  <a:srgbClr val="002060"/>
                </a:solidFill>
                <a:effectLst/>
              </a:rPr>
              <a:t>Παραγωγής (κόστος </a:t>
            </a:r>
            <a:r>
              <a:rPr lang="el-GR" dirty="0" err="1">
                <a:solidFill>
                  <a:srgbClr val="002060"/>
                </a:solidFill>
                <a:effectLst/>
              </a:rPr>
              <a:t>πωληθέντων</a:t>
            </a:r>
            <a:r>
              <a:rPr lang="el-GR" dirty="0">
                <a:solidFill>
                  <a:srgbClr val="002060"/>
                </a:solidFill>
                <a:effectLst/>
              </a:rPr>
              <a:t> εμπορευμάτων/προϊόντων) </a:t>
            </a:r>
          </a:p>
          <a:p>
            <a:r>
              <a:rPr lang="el-GR" dirty="0">
                <a:solidFill>
                  <a:srgbClr val="002060"/>
                </a:solidFill>
                <a:effectLst/>
              </a:rPr>
              <a:t>Πώλησης – Διάθεσης (μισθοί προσωπικού πωλήσεων, διαφημίσεις, αποσβέσεις κτιρίου στο οποίο στεγάζονται οι υπηρεσίες πώλησης </a:t>
            </a:r>
            <a:r>
              <a:rPr lang="el-GR" dirty="0" err="1">
                <a:solidFill>
                  <a:srgbClr val="002060"/>
                </a:solidFill>
                <a:effectLst/>
              </a:rPr>
              <a:t>κ.λ.π</a:t>
            </a:r>
            <a:r>
              <a:rPr lang="el-GR" dirty="0">
                <a:solidFill>
                  <a:srgbClr val="002060"/>
                </a:solidFill>
                <a:effectLst/>
              </a:rPr>
              <a:t>.)</a:t>
            </a:r>
          </a:p>
          <a:p>
            <a:r>
              <a:rPr lang="el-GR" dirty="0">
                <a:solidFill>
                  <a:srgbClr val="002060"/>
                </a:solidFill>
                <a:effectLst/>
              </a:rPr>
              <a:t>Διοίκησης (μισθοί ΔΣ, αποσβέσεις κτιρίου στο οποίο στεγάζονται οι υπηρεσίες ΔΣ </a:t>
            </a:r>
            <a:r>
              <a:rPr lang="el-GR" dirty="0" err="1">
                <a:solidFill>
                  <a:srgbClr val="002060"/>
                </a:solidFill>
                <a:effectLst/>
              </a:rPr>
              <a:t>κ.λ.π</a:t>
            </a:r>
            <a:r>
              <a:rPr lang="el-GR" dirty="0">
                <a:solidFill>
                  <a:srgbClr val="002060"/>
                </a:solidFill>
                <a:effectLst/>
              </a:rPr>
              <a:t>.)</a:t>
            </a:r>
          </a:p>
          <a:p>
            <a:r>
              <a:rPr lang="el-GR" dirty="0">
                <a:solidFill>
                  <a:srgbClr val="002060"/>
                </a:solidFill>
                <a:effectLst/>
              </a:rPr>
              <a:t>Έρευνα και ανάπτυξη Χρηματοοικονομική</a:t>
            </a:r>
          </a:p>
          <a:p>
            <a:endParaRPr lang="el-GR" dirty="0">
              <a:solidFill>
                <a:srgbClr val="002060"/>
              </a:solidFill>
            </a:endParaRPr>
          </a:p>
        </p:txBody>
      </p:sp>
    </p:spTree>
    <p:extLst>
      <p:ext uri="{BB962C8B-B14F-4D97-AF65-F5344CB8AC3E}">
        <p14:creationId xmlns:p14="http://schemas.microsoft.com/office/powerpoint/2010/main" val="368049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BF6CD-EDCD-4E0A-8215-C72631811DF6}"/>
              </a:ext>
            </a:extLst>
          </p:cNvPr>
          <p:cNvSpPr>
            <a:spLocks noGrp="1"/>
          </p:cNvSpPr>
          <p:nvPr>
            <p:ph type="title"/>
          </p:nvPr>
        </p:nvSpPr>
        <p:spPr>
          <a:xfrm>
            <a:off x="287494" y="15379"/>
            <a:ext cx="10353762" cy="1257300"/>
          </a:xfrm>
        </p:spPr>
        <p:txBody>
          <a:bodyPr/>
          <a:lstStyle/>
          <a:p>
            <a:r>
              <a:rPr lang="en-US" b="1" dirty="0">
                <a:solidFill>
                  <a:srgbClr val="002060"/>
                </a:solidFill>
                <a:effectLst/>
              </a:rPr>
              <a:t>ΤΟ ΑΠΟΤΕΛΕΣΜΑ ΕΚΜΕΤΑΛΛΕΥΣΕΩΣ</a:t>
            </a:r>
            <a:br>
              <a:rPr lang="el-GR" dirty="0">
                <a:solidFill>
                  <a:srgbClr val="002060"/>
                </a:solidFill>
                <a:effectLst/>
              </a:rPr>
            </a:br>
            <a:endParaRPr lang="el-GR" dirty="0">
              <a:solidFill>
                <a:srgbClr val="002060"/>
              </a:solidFill>
            </a:endParaRPr>
          </a:p>
        </p:txBody>
      </p:sp>
      <p:sp>
        <p:nvSpPr>
          <p:cNvPr id="8" name="Θέση περιεχομένου 7">
            <a:extLst>
              <a:ext uri="{FF2B5EF4-FFF2-40B4-BE49-F238E27FC236}">
                <a16:creationId xmlns:a16="http://schemas.microsoft.com/office/drawing/2014/main" id="{D9567BEE-E9EC-4B41-978F-398B58D83E55}"/>
              </a:ext>
            </a:extLst>
          </p:cNvPr>
          <p:cNvSpPr>
            <a:spLocks noGrp="1"/>
          </p:cNvSpPr>
          <p:nvPr>
            <p:ph idx="1"/>
          </p:nvPr>
        </p:nvSpPr>
        <p:spPr>
          <a:xfrm>
            <a:off x="713378" y="961634"/>
            <a:ext cx="10353762" cy="5627056"/>
          </a:xfrm>
        </p:spPr>
        <p:txBody>
          <a:bodyPr>
            <a:normAutofit/>
          </a:bodyPr>
          <a:lstStyle/>
          <a:p>
            <a:r>
              <a:rPr lang="el-GR" dirty="0">
                <a:solidFill>
                  <a:srgbClr val="002060"/>
                </a:solidFill>
              </a:rPr>
              <a:t>Το περιεχόμενο της ΚΑΧ διαιρείται σε δύο μέρη : </a:t>
            </a:r>
          </a:p>
          <a:p>
            <a:pPr marL="36900" indent="0">
              <a:buNone/>
            </a:pPr>
            <a:endParaRPr lang="el-GR" dirty="0">
              <a:solidFill>
                <a:srgbClr val="002060"/>
              </a:solidFill>
            </a:endParaRPr>
          </a:p>
          <a:p>
            <a:pPr marL="36900" indent="0">
              <a:buNone/>
            </a:pPr>
            <a:r>
              <a:rPr lang="el-GR" dirty="0">
                <a:solidFill>
                  <a:srgbClr val="002060"/>
                </a:solidFill>
              </a:rPr>
              <a:t>1</a:t>
            </a:r>
            <a:r>
              <a:rPr lang="el-GR" baseline="30000" dirty="0">
                <a:solidFill>
                  <a:srgbClr val="002060"/>
                </a:solidFill>
              </a:rPr>
              <a:t>ο</a:t>
            </a:r>
            <a:r>
              <a:rPr lang="el-GR" dirty="0">
                <a:solidFill>
                  <a:srgbClr val="002060"/>
                </a:solidFill>
              </a:rPr>
              <a:t> μέρος: Αποτέλεσμα εκμεταλλεύσεως (Λειτουργικό μέρος)</a:t>
            </a:r>
          </a:p>
          <a:p>
            <a:pPr marL="36900" indent="0">
              <a:buNone/>
            </a:pPr>
            <a:r>
              <a:rPr lang="el-GR" dirty="0">
                <a:solidFill>
                  <a:srgbClr val="002060"/>
                </a:solidFill>
              </a:rPr>
              <a:t>Εμφανίζει το αποτέλεσμα μέσα από τη χρήση που κλείνει από την εκμετάλλευση των διάφορων δραστηριοτήτων της επιχείρησης (κύριες, δευτερεύουσες και επενδυτικές). Στο λειτουργικό μέρος παρατίθενται τα στοιχεία των λογαριασμών των λειτουργικών εσόδων και εξόδων </a:t>
            </a:r>
            <a:r>
              <a:rPr lang="el-GR" b="1" dirty="0">
                <a:solidFill>
                  <a:srgbClr val="002060"/>
                </a:solidFill>
              </a:rPr>
              <a:t>(τα στοιχεία που προσδιορίζουν το αποτέλεσμα εκμετάλλευσης)  </a:t>
            </a:r>
          </a:p>
          <a:p>
            <a:pPr marL="36900" indent="0">
              <a:buNone/>
            </a:pPr>
            <a:endParaRPr lang="el-GR" dirty="0">
              <a:solidFill>
                <a:srgbClr val="002060"/>
              </a:solidFill>
            </a:endParaRPr>
          </a:p>
          <a:p>
            <a:pPr marL="36900" indent="0">
              <a:buNone/>
            </a:pPr>
            <a:r>
              <a:rPr lang="el-GR" dirty="0">
                <a:solidFill>
                  <a:srgbClr val="002060"/>
                </a:solidFill>
              </a:rPr>
              <a:t>2</a:t>
            </a:r>
            <a:r>
              <a:rPr lang="el-GR" baseline="30000" dirty="0">
                <a:solidFill>
                  <a:srgbClr val="002060"/>
                </a:solidFill>
              </a:rPr>
              <a:t>ο</a:t>
            </a:r>
            <a:r>
              <a:rPr lang="el-GR" dirty="0">
                <a:solidFill>
                  <a:srgbClr val="002060"/>
                </a:solidFill>
              </a:rPr>
              <a:t> μέρος : Έκτακτο αποτέλεσμα (Μη λειτουργικό μέρος) </a:t>
            </a:r>
          </a:p>
          <a:p>
            <a:pPr marL="36900" indent="0">
              <a:buNone/>
            </a:pPr>
            <a:r>
              <a:rPr lang="el-GR" dirty="0">
                <a:solidFill>
                  <a:srgbClr val="002060"/>
                </a:solidFill>
              </a:rPr>
              <a:t>Στο μη λειτουργικό μέρος παρουσιάζονται οι λογαριασμοί των μη λειτουργικών (έκτακτων) εσόδων και κερδών και στη συνέχεια των μη λειτουργικών εξόδων και ζημιών </a:t>
            </a:r>
          </a:p>
          <a:p>
            <a:pPr marL="36900" indent="0">
              <a:buNone/>
            </a:pPr>
            <a:endParaRPr lang="el-GR" b="1" dirty="0">
              <a:solidFill>
                <a:srgbClr val="002060"/>
              </a:solidFill>
            </a:endParaRPr>
          </a:p>
        </p:txBody>
      </p:sp>
    </p:spTree>
    <p:extLst>
      <p:ext uri="{BB962C8B-B14F-4D97-AF65-F5344CB8AC3E}">
        <p14:creationId xmlns:p14="http://schemas.microsoft.com/office/powerpoint/2010/main" val="193888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53A97C-C1C9-458C-8DF1-D4067AC997C2}"/>
              </a:ext>
            </a:extLst>
          </p:cNvPr>
          <p:cNvSpPr>
            <a:spLocks noGrp="1"/>
          </p:cNvSpPr>
          <p:nvPr>
            <p:ph type="title"/>
          </p:nvPr>
        </p:nvSpPr>
        <p:spPr/>
        <p:txBody>
          <a:bodyPr/>
          <a:lstStyle/>
          <a:p>
            <a:r>
              <a:rPr lang="el-GR" dirty="0">
                <a:solidFill>
                  <a:srgbClr val="002060"/>
                </a:solidFill>
              </a:rPr>
              <a:t>Μορφές ΚΑΧ</a:t>
            </a:r>
          </a:p>
        </p:txBody>
      </p:sp>
      <p:sp>
        <p:nvSpPr>
          <p:cNvPr id="3" name="Θέση περιεχομένου 2">
            <a:extLst>
              <a:ext uri="{FF2B5EF4-FFF2-40B4-BE49-F238E27FC236}">
                <a16:creationId xmlns:a16="http://schemas.microsoft.com/office/drawing/2014/main" id="{6147A1C2-058F-42E9-8CE5-8F4BEDD4D5FC}"/>
              </a:ext>
            </a:extLst>
          </p:cNvPr>
          <p:cNvSpPr>
            <a:spLocks noGrp="1"/>
          </p:cNvSpPr>
          <p:nvPr>
            <p:ph idx="1"/>
          </p:nvPr>
        </p:nvSpPr>
        <p:spPr/>
        <p:txBody>
          <a:bodyPr/>
          <a:lstStyle/>
          <a:p>
            <a:r>
              <a:rPr lang="el-GR" dirty="0">
                <a:solidFill>
                  <a:srgbClr val="002060"/>
                </a:solidFill>
              </a:rPr>
              <a:t>ΚΑΧ κατά λειτουργία </a:t>
            </a:r>
          </a:p>
          <a:p>
            <a:r>
              <a:rPr lang="el-GR" dirty="0">
                <a:solidFill>
                  <a:srgbClr val="002060"/>
                </a:solidFill>
              </a:rPr>
              <a:t>ΚΑΧ κατά είδος </a:t>
            </a:r>
          </a:p>
          <a:p>
            <a:endParaRPr lang="el-GR" dirty="0"/>
          </a:p>
          <a:p>
            <a:pPr marL="36900" indent="0">
              <a:buNone/>
            </a:pPr>
            <a:r>
              <a:rPr lang="el-GR" dirty="0">
                <a:solidFill>
                  <a:srgbClr val="002060"/>
                </a:solidFill>
              </a:rPr>
              <a:t>Οι διαφορές εμφανίζονται μόνο στην καταγραφή / ανάλυση των λειτουργικών εξόδων </a:t>
            </a:r>
          </a:p>
        </p:txBody>
      </p:sp>
    </p:spTree>
    <p:extLst>
      <p:ext uri="{BB962C8B-B14F-4D97-AF65-F5344CB8AC3E}">
        <p14:creationId xmlns:p14="http://schemas.microsoft.com/office/powerpoint/2010/main" val="255741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B5605-A7C4-44CF-9845-7C4D9FA8B8A0}"/>
              </a:ext>
            </a:extLst>
          </p:cNvPr>
          <p:cNvSpPr>
            <a:spLocks noGrp="1"/>
          </p:cNvSpPr>
          <p:nvPr>
            <p:ph type="title"/>
          </p:nvPr>
        </p:nvSpPr>
        <p:spPr/>
        <p:txBody>
          <a:bodyPr/>
          <a:lstStyle/>
          <a:p>
            <a:r>
              <a:rPr lang="el-GR" dirty="0">
                <a:solidFill>
                  <a:srgbClr val="002060"/>
                </a:solidFill>
              </a:rPr>
              <a:t>ΚΑΧ κατά λειτουργία </a:t>
            </a:r>
          </a:p>
        </p:txBody>
      </p:sp>
      <p:sp>
        <p:nvSpPr>
          <p:cNvPr id="3" name="Θέση περιεχομένου 2">
            <a:extLst>
              <a:ext uri="{FF2B5EF4-FFF2-40B4-BE49-F238E27FC236}">
                <a16:creationId xmlns:a16="http://schemas.microsoft.com/office/drawing/2014/main" id="{AEF3EFC6-9920-4EE1-A6CE-CA725843CDC0}"/>
              </a:ext>
            </a:extLst>
          </p:cNvPr>
          <p:cNvSpPr>
            <a:spLocks noGrp="1"/>
          </p:cNvSpPr>
          <p:nvPr>
            <p:ph idx="1"/>
          </p:nvPr>
        </p:nvSpPr>
        <p:spPr/>
        <p:txBody>
          <a:bodyPr/>
          <a:lstStyle/>
          <a:p>
            <a:r>
              <a:rPr lang="el-GR" dirty="0">
                <a:solidFill>
                  <a:srgbClr val="002060"/>
                </a:solidFill>
              </a:rPr>
              <a:t>Τα λειτουργικά έξοδα μερίζονται/ χωρίζονται κατά δραστηριότητα -&gt; δυνατότητα ελέγχου από την επιχείρηση της στρατηγικής που ακολουθεί. </a:t>
            </a:r>
          </a:p>
        </p:txBody>
      </p:sp>
    </p:spTree>
    <p:extLst>
      <p:ext uri="{BB962C8B-B14F-4D97-AF65-F5344CB8AC3E}">
        <p14:creationId xmlns:p14="http://schemas.microsoft.com/office/powerpoint/2010/main" val="160868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97276471-EC2D-4AC3-92E1-7CAE3798B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38" y="225050"/>
            <a:ext cx="8322197" cy="6407899"/>
          </a:xfrm>
          <a:prstGeom prst="rect">
            <a:avLst/>
          </a:prstGeom>
        </p:spPr>
      </p:pic>
      <p:sp>
        <p:nvSpPr>
          <p:cNvPr id="2" name="Δεξί άγκιστρο 1">
            <a:extLst>
              <a:ext uri="{FF2B5EF4-FFF2-40B4-BE49-F238E27FC236}">
                <a16:creationId xmlns:a16="http://schemas.microsoft.com/office/drawing/2014/main" id="{46E3AB62-A9DC-4415-88B2-D03C686DCB88}"/>
              </a:ext>
            </a:extLst>
          </p:cNvPr>
          <p:cNvSpPr/>
          <p:nvPr/>
        </p:nvSpPr>
        <p:spPr>
          <a:xfrm>
            <a:off x="8630433" y="413359"/>
            <a:ext cx="475989" cy="1027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TextBox 2">
            <a:extLst>
              <a:ext uri="{FF2B5EF4-FFF2-40B4-BE49-F238E27FC236}">
                <a16:creationId xmlns:a16="http://schemas.microsoft.com/office/drawing/2014/main" id="{2A361218-15B0-49AF-BA3B-B8B1E709E837}"/>
              </a:ext>
            </a:extLst>
          </p:cNvPr>
          <p:cNvSpPr txBox="1"/>
          <p:nvPr/>
        </p:nvSpPr>
        <p:spPr>
          <a:xfrm>
            <a:off x="9106422" y="149475"/>
            <a:ext cx="2533415" cy="1569660"/>
          </a:xfrm>
          <a:prstGeom prst="rect">
            <a:avLst/>
          </a:prstGeom>
          <a:noFill/>
        </p:spPr>
        <p:txBody>
          <a:bodyPr wrap="square" rtlCol="0">
            <a:spAutoFit/>
          </a:bodyPr>
          <a:lstStyle/>
          <a:p>
            <a:r>
              <a:rPr lang="el-GR" sz="1600" b="1" dirty="0">
                <a:solidFill>
                  <a:srgbClr val="002060"/>
                </a:solidFill>
              </a:rPr>
              <a:t>Κύκλος Εργασιών: </a:t>
            </a:r>
            <a:r>
              <a:rPr lang="el-GR" sz="1600" dirty="0">
                <a:solidFill>
                  <a:srgbClr val="002060"/>
                </a:solidFill>
              </a:rPr>
              <a:t>έσοδα από πωλήσεις προϊόντων/ υπηρεσιών- </a:t>
            </a:r>
            <a:r>
              <a:rPr lang="el-GR" sz="1600" b="1" dirty="0">
                <a:solidFill>
                  <a:srgbClr val="002060"/>
                </a:solidFill>
              </a:rPr>
              <a:t>Κόστος </a:t>
            </a:r>
            <a:r>
              <a:rPr lang="el-GR" sz="1600" b="1" dirty="0" err="1">
                <a:solidFill>
                  <a:srgbClr val="002060"/>
                </a:solidFill>
              </a:rPr>
              <a:t>πωληθέντων</a:t>
            </a:r>
            <a:r>
              <a:rPr lang="el-GR" sz="1600" b="1" dirty="0">
                <a:solidFill>
                  <a:srgbClr val="002060"/>
                </a:solidFill>
              </a:rPr>
              <a:t> </a:t>
            </a:r>
            <a:r>
              <a:rPr lang="el-GR" sz="1600" dirty="0">
                <a:solidFill>
                  <a:srgbClr val="002060"/>
                </a:solidFill>
              </a:rPr>
              <a:t>-&gt; αξία εμπορευμάτων που πουλήθηκαν.</a:t>
            </a:r>
          </a:p>
        </p:txBody>
      </p:sp>
      <p:sp>
        <p:nvSpPr>
          <p:cNvPr id="5" name="Δεξί άγκιστρο 4">
            <a:extLst>
              <a:ext uri="{FF2B5EF4-FFF2-40B4-BE49-F238E27FC236}">
                <a16:creationId xmlns:a16="http://schemas.microsoft.com/office/drawing/2014/main" id="{25058E67-7169-464C-A984-F7046C207080}"/>
              </a:ext>
            </a:extLst>
          </p:cNvPr>
          <p:cNvSpPr/>
          <p:nvPr/>
        </p:nvSpPr>
        <p:spPr>
          <a:xfrm>
            <a:off x="8580329" y="1567840"/>
            <a:ext cx="475989" cy="1754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4A0A2FFF-A7B2-4B84-AD59-C3EB46A8BD57}"/>
              </a:ext>
            </a:extLst>
          </p:cNvPr>
          <p:cNvSpPr txBox="1"/>
          <p:nvPr/>
        </p:nvSpPr>
        <p:spPr>
          <a:xfrm>
            <a:off x="9106421" y="1660172"/>
            <a:ext cx="2887541" cy="1815882"/>
          </a:xfrm>
          <a:prstGeom prst="rect">
            <a:avLst/>
          </a:prstGeom>
          <a:noFill/>
        </p:spPr>
        <p:txBody>
          <a:bodyPr wrap="square" rtlCol="0">
            <a:spAutoFit/>
          </a:bodyPr>
          <a:lstStyle/>
          <a:p>
            <a:r>
              <a:rPr lang="el-GR" sz="1600" b="1" dirty="0">
                <a:solidFill>
                  <a:srgbClr val="002060"/>
                </a:solidFill>
              </a:rPr>
              <a:t>(-)Λοιπά συνήθη έσοδα-έσοδα όχι από κύρια λειτουργία π.χ. έσοδα από ενοίκια, κρατικές επιχορηγήσεις κα – έξοδα διοικητικά – έξοδα διάθεσης (προώθησης πωλήσεων)- λοιπά έξοδα</a:t>
            </a:r>
          </a:p>
        </p:txBody>
      </p:sp>
      <p:sp>
        <p:nvSpPr>
          <p:cNvPr id="7" name="Δεξί άγκιστρο 6">
            <a:extLst>
              <a:ext uri="{FF2B5EF4-FFF2-40B4-BE49-F238E27FC236}">
                <a16:creationId xmlns:a16="http://schemas.microsoft.com/office/drawing/2014/main" id="{29335428-BF86-418A-8C72-0D3F7738D67F}"/>
              </a:ext>
            </a:extLst>
          </p:cNvPr>
          <p:cNvSpPr/>
          <p:nvPr/>
        </p:nvSpPr>
        <p:spPr>
          <a:xfrm>
            <a:off x="8570338" y="3322165"/>
            <a:ext cx="475989" cy="1223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TextBox 7">
            <a:extLst>
              <a:ext uri="{FF2B5EF4-FFF2-40B4-BE49-F238E27FC236}">
                <a16:creationId xmlns:a16="http://schemas.microsoft.com/office/drawing/2014/main" id="{278C3997-D5FC-4877-B13A-2D85DCFCDC9F}"/>
              </a:ext>
            </a:extLst>
          </p:cNvPr>
          <p:cNvSpPr txBox="1"/>
          <p:nvPr/>
        </p:nvSpPr>
        <p:spPr>
          <a:xfrm>
            <a:off x="9106421" y="3428999"/>
            <a:ext cx="2887541" cy="1323439"/>
          </a:xfrm>
          <a:prstGeom prst="rect">
            <a:avLst/>
          </a:prstGeom>
          <a:noFill/>
        </p:spPr>
        <p:txBody>
          <a:bodyPr wrap="square" rtlCol="0">
            <a:spAutoFit/>
          </a:bodyPr>
          <a:lstStyle/>
          <a:p>
            <a:r>
              <a:rPr lang="el-GR" sz="1600" b="1" dirty="0">
                <a:solidFill>
                  <a:srgbClr val="002060"/>
                </a:solidFill>
              </a:rPr>
              <a:t>Έσοδα και έξοδα </a:t>
            </a:r>
            <a:r>
              <a:rPr lang="el-GR" sz="1600" dirty="0">
                <a:solidFill>
                  <a:srgbClr val="002060"/>
                </a:solidFill>
              </a:rPr>
              <a:t>από </a:t>
            </a:r>
            <a:r>
              <a:rPr lang="el-GR" sz="1600" b="1" dirty="0">
                <a:solidFill>
                  <a:srgbClr val="002060"/>
                </a:solidFill>
              </a:rPr>
              <a:t>τοποθετήσεις κεφαλαίων σε επενδυτικές δραστηριότητες </a:t>
            </a:r>
            <a:r>
              <a:rPr lang="el-GR" sz="1600" dirty="0">
                <a:solidFill>
                  <a:srgbClr val="002060"/>
                </a:solidFill>
              </a:rPr>
              <a:t>(χρεόγραφα, τόκοι, μερίσματα, καταθέσεις </a:t>
            </a:r>
            <a:r>
              <a:rPr lang="el-GR" sz="1600" dirty="0" err="1">
                <a:solidFill>
                  <a:srgbClr val="002060"/>
                </a:solidFill>
              </a:rPr>
              <a:t>κτλ</a:t>
            </a:r>
            <a:r>
              <a:rPr lang="el-GR" sz="1600" dirty="0">
                <a:solidFill>
                  <a:srgbClr val="002060"/>
                </a:solidFill>
              </a:rPr>
              <a:t>)</a:t>
            </a:r>
          </a:p>
        </p:txBody>
      </p:sp>
      <p:sp>
        <p:nvSpPr>
          <p:cNvPr id="10" name="Δεξί άγκιστρο 9">
            <a:extLst>
              <a:ext uri="{FF2B5EF4-FFF2-40B4-BE49-F238E27FC236}">
                <a16:creationId xmlns:a16="http://schemas.microsoft.com/office/drawing/2014/main" id="{AB70B670-50E4-44C7-BD24-2B2B6008ED43}"/>
              </a:ext>
            </a:extLst>
          </p:cNvPr>
          <p:cNvSpPr/>
          <p:nvPr/>
        </p:nvSpPr>
        <p:spPr>
          <a:xfrm>
            <a:off x="8580329" y="4797406"/>
            <a:ext cx="475989" cy="1223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1" name="TextBox 10">
            <a:extLst>
              <a:ext uri="{FF2B5EF4-FFF2-40B4-BE49-F238E27FC236}">
                <a16:creationId xmlns:a16="http://schemas.microsoft.com/office/drawing/2014/main" id="{37B7307F-F745-46A1-9C1E-0A0B670DCB17}"/>
              </a:ext>
            </a:extLst>
          </p:cNvPr>
          <p:cNvSpPr txBox="1"/>
          <p:nvPr/>
        </p:nvSpPr>
        <p:spPr>
          <a:xfrm>
            <a:off x="9056318" y="4740502"/>
            <a:ext cx="2887541" cy="1815882"/>
          </a:xfrm>
          <a:prstGeom prst="rect">
            <a:avLst/>
          </a:prstGeom>
          <a:noFill/>
        </p:spPr>
        <p:txBody>
          <a:bodyPr wrap="square" rtlCol="0">
            <a:spAutoFit/>
          </a:bodyPr>
          <a:lstStyle/>
          <a:p>
            <a:r>
              <a:rPr lang="el-GR" sz="1600" b="1" dirty="0">
                <a:solidFill>
                  <a:srgbClr val="002060"/>
                </a:solidFill>
              </a:rPr>
              <a:t>Έσοδα μη λειτουργικά: π.χ. κέρδος ανταλλαγής παγίων, κέρδη από λαχνούς </a:t>
            </a:r>
            <a:r>
              <a:rPr lang="el-GR" sz="1600" b="1" dirty="0" err="1">
                <a:solidFill>
                  <a:srgbClr val="002060"/>
                </a:solidFill>
              </a:rPr>
              <a:t>κτλ</a:t>
            </a:r>
            <a:r>
              <a:rPr lang="el-GR" sz="1600" b="1" dirty="0">
                <a:solidFill>
                  <a:srgbClr val="002060"/>
                </a:solidFill>
              </a:rPr>
              <a:t> </a:t>
            </a:r>
          </a:p>
          <a:p>
            <a:r>
              <a:rPr lang="el-GR" sz="1600" b="1" dirty="0">
                <a:solidFill>
                  <a:srgbClr val="002060"/>
                </a:solidFill>
              </a:rPr>
              <a:t>(-)</a:t>
            </a:r>
            <a:r>
              <a:rPr lang="el-GR" sz="1600" b="1" dirty="0" err="1">
                <a:solidFill>
                  <a:srgbClr val="002060"/>
                </a:solidFill>
              </a:rPr>
              <a:t>Εξοδα</a:t>
            </a:r>
            <a:r>
              <a:rPr lang="el-GR" sz="1600" b="1" dirty="0">
                <a:solidFill>
                  <a:srgbClr val="002060"/>
                </a:solidFill>
              </a:rPr>
              <a:t> έκτακτα- μη λειτουργικά: καταστροφή στοιχείων ενεργητικού λόγω πυρκαγιάς κτλ..</a:t>
            </a:r>
          </a:p>
        </p:txBody>
      </p:sp>
    </p:spTree>
    <p:extLst>
      <p:ext uri="{BB962C8B-B14F-4D97-AF65-F5344CB8AC3E}">
        <p14:creationId xmlns:p14="http://schemas.microsoft.com/office/powerpoint/2010/main" val="106089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CEA036-14F0-4507-8F0A-AE5CFD321FD8}"/>
              </a:ext>
            </a:extLst>
          </p:cNvPr>
          <p:cNvSpPr>
            <a:spLocks noGrp="1" noChangeArrowheads="1"/>
          </p:cNvSpPr>
          <p:nvPr>
            <p:ph type="title"/>
          </p:nvPr>
        </p:nvSpPr>
        <p:spPr>
          <a:xfrm>
            <a:off x="1524000" y="1"/>
            <a:ext cx="9144000" cy="981075"/>
          </a:xfrm>
          <a:solidFill>
            <a:schemeClr val="bg1"/>
          </a:solidFill>
        </p:spPr>
        <p:txBody>
          <a:bodyPr>
            <a:normAutofit fontScale="90000"/>
          </a:bodyPr>
          <a:lstStyle/>
          <a:p>
            <a:pPr eaLnBrk="1" hangingPunct="1"/>
            <a:r>
              <a:rPr lang="el-GR" altLang="el-GR" sz="4000" b="1" dirty="0"/>
              <a:t>ΦΟΡΟΣ ΠΡΟΣΤΙΘΕΜΕΝΗΣ ΑΞΙΑΣ</a:t>
            </a:r>
            <a:r>
              <a:rPr lang="el-GR" altLang="el-GR" sz="4000" dirty="0"/>
              <a:t> </a:t>
            </a:r>
          </a:p>
        </p:txBody>
      </p:sp>
      <p:sp>
        <p:nvSpPr>
          <p:cNvPr id="9219" name="Rectangle 3">
            <a:extLst>
              <a:ext uri="{FF2B5EF4-FFF2-40B4-BE49-F238E27FC236}">
                <a16:creationId xmlns:a16="http://schemas.microsoft.com/office/drawing/2014/main" id="{D44609FE-6F7D-42B5-ADEB-69946E83D4D0}"/>
              </a:ext>
            </a:extLst>
          </p:cNvPr>
          <p:cNvSpPr>
            <a:spLocks noGrp="1" noChangeArrowheads="1"/>
          </p:cNvSpPr>
          <p:nvPr>
            <p:ph type="body" idx="1"/>
          </p:nvPr>
        </p:nvSpPr>
        <p:spPr>
          <a:xfrm>
            <a:off x="1524000" y="1412876"/>
            <a:ext cx="9144000" cy="5445125"/>
          </a:xfrm>
          <a:noFill/>
        </p:spPr>
        <p:txBody>
          <a:bodyPr>
            <a:normAutofit lnSpcReduction="10000"/>
          </a:bodyPr>
          <a:lstStyle/>
          <a:p>
            <a:pPr algn="just" eaLnBrk="1" hangingPunct="1">
              <a:lnSpc>
                <a:spcPct val="90000"/>
              </a:lnSpc>
            </a:pPr>
            <a:r>
              <a:rPr lang="el-GR" altLang="el-GR" sz="2800" dirty="0">
                <a:solidFill>
                  <a:srgbClr val="002060"/>
                </a:solidFill>
              </a:rPr>
              <a:t>0 φόρος προστιθέμενης αξίας, είναι ένας «έμμεσος» φόρος. </a:t>
            </a:r>
          </a:p>
          <a:p>
            <a:pPr algn="just" eaLnBrk="1" hangingPunct="1">
              <a:lnSpc>
                <a:spcPct val="90000"/>
              </a:lnSpc>
            </a:pPr>
            <a:r>
              <a:rPr lang="el-GR" altLang="el-GR" sz="2800" dirty="0">
                <a:solidFill>
                  <a:srgbClr val="002060"/>
                </a:solidFill>
              </a:rPr>
              <a:t>Σε κάθε στάδιο το ΦΠΑ </a:t>
            </a:r>
          </a:p>
          <a:p>
            <a:pPr lvl="1" algn="just" eaLnBrk="1" hangingPunct="1">
              <a:lnSpc>
                <a:spcPct val="90000"/>
              </a:lnSpc>
            </a:pPr>
            <a:r>
              <a:rPr lang="el-GR" altLang="el-GR" sz="2400" dirty="0">
                <a:solidFill>
                  <a:srgbClr val="002060"/>
                </a:solidFill>
              </a:rPr>
              <a:t>εισπράττεται και αποδίδεται στο Δημόσιο </a:t>
            </a:r>
          </a:p>
          <a:p>
            <a:pPr lvl="2" algn="just" eaLnBrk="1" hangingPunct="1">
              <a:lnSpc>
                <a:spcPct val="90000"/>
              </a:lnSpc>
            </a:pPr>
            <a:r>
              <a:rPr lang="el-GR" altLang="el-GR" dirty="0">
                <a:solidFill>
                  <a:srgbClr val="002060"/>
                </a:solidFill>
              </a:rPr>
              <a:t>η διαφορά του φόρου </a:t>
            </a:r>
          </a:p>
          <a:p>
            <a:pPr lvl="3" algn="just" eaLnBrk="1" hangingPunct="1">
              <a:lnSpc>
                <a:spcPct val="90000"/>
              </a:lnSpc>
            </a:pPr>
            <a:r>
              <a:rPr lang="el-GR" altLang="el-GR" sz="2400" dirty="0">
                <a:solidFill>
                  <a:srgbClr val="002060"/>
                </a:solidFill>
              </a:rPr>
              <a:t>φόρος που εισπράχθηκε όταν έγινε πώληση μείον φόρο που πληρώθηκε όταν έγινε αγορά</a:t>
            </a:r>
          </a:p>
          <a:p>
            <a:pPr algn="just" eaLnBrk="1" hangingPunct="1">
              <a:lnSpc>
                <a:spcPct val="90000"/>
              </a:lnSpc>
            </a:pPr>
            <a:r>
              <a:rPr lang="el-GR" altLang="el-GR" sz="2800" dirty="0">
                <a:solidFill>
                  <a:srgbClr val="002060"/>
                </a:solidFill>
              </a:rPr>
              <a:t>Αγορά εμπορευμάτων 100 ευρώ + ΦΠΑ 19% = 119  ΦΠΑ 19 Ευρώ</a:t>
            </a:r>
          </a:p>
          <a:p>
            <a:pPr algn="just" eaLnBrk="1" hangingPunct="1">
              <a:lnSpc>
                <a:spcPct val="90000"/>
              </a:lnSpc>
            </a:pPr>
            <a:r>
              <a:rPr lang="el-GR" altLang="el-GR" sz="2800" dirty="0">
                <a:solidFill>
                  <a:srgbClr val="002060"/>
                </a:solidFill>
              </a:rPr>
              <a:t>Πώληση εμπορευμάτων 200 ευρώ + ΦΠΑ 19%= 238 </a:t>
            </a:r>
          </a:p>
          <a:p>
            <a:pPr algn="just" eaLnBrk="1" hangingPunct="1">
              <a:lnSpc>
                <a:spcPct val="90000"/>
              </a:lnSpc>
            </a:pPr>
            <a:r>
              <a:rPr lang="el-GR" altLang="el-GR" sz="2800" dirty="0">
                <a:solidFill>
                  <a:srgbClr val="002060"/>
                </a:solidFill>
              </a:rPr>
              <a:t>ΦΠΑ 38 Ευρώ</a:t>
            </a:r>
          </a:p>
          <a:p>
            <a:pPr algn="just" eaLnBrk="1" hangingPunct="1">
              <a:lnSpc>
                <a:spcPct val="90000"/>
              </a:lnSpc>
            </a:pPr>
            <a:r>
              <a:rPr lang="el-GR" altLang="el-GR" sz="2800" dirty="0">
                <a:solidFill>
                  <a:srgbClr val="002060"/>
                </a:solidFill>
              </a:rPr>
              <a:t>Απόδοση στο Δημόσιο 38 – 19 = 19 Ευρώ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82D11-5C96-41E0-8CA9-50FC9AE52078}"/>
              </a:ext>
            </a:extLst>
          </p:cNvPr>
          <p:cNvSpPr>
            <a:spLocks noGrp="1"/>
          </p:cNvSpPr>
          <p:nvPr>
            <p:ph type="title"/>
          </p:nvPr>
        </p:nvSpPr>
        <p:spPr>
          <a:xfrm>
            <a:off x="801061" y="-304800"/>
            <a:ext cx="10353762" cy="1257300"/>
          </a:xfrm>
        </p:spPr>
        <p:txBody>
          <a:bodyPr/>
          <a:lstStyle/>
          <a:p>
            <a:r>
              <a:rPr lang="el-GR" dirty="0">
                <a:solidFill>
                  <a:srgbClr val="002060"/>
                </a:solidFill>
              </a:rPr>
              <a:t>Παράδειγμα - Άσκηση</a:t>
            </a:r>
          </a:p>
        </p:txBody>
      </p:sp>
      <p:pic>
        <p:nvPicPr>
          <p:cNvPr id="4" name="Θέση περιεχομένου 3">
            <a:extLst>
              <a:ext uri="{FF2B5EF4-FFF2-40B4-BE49-F238E27FC236}">
                <a16:creationId xmlns:a16="http://schemas.microsoft.com/office/drawing/2014/main" id="{D5F77C39-FD9F-468B-A290-A5DBE6229B83}"/>
              </a:ext>
            </a:extLst>
          </p:cNvPr>
          <p:cNvPicPr>
            <a:picLocks noGrp="1" noChangeAspect="1"/>
          </p:cNvPicPr>
          <p:nvPr>
            <p:ph idx="1"/>
          </p:nvPr>
        </p:nvPicPr>
        <p:blipFill>
          <a:blip r:embed="rId2"/>
          <a:stretch>
            <a:fillRect/>
          </a:stretch>
        </p:blipFill>
        <p:spPr>
          <a:xfrm>
            <a:off x="390195" y="639350"/>
            <a:ext cx="11175493" cy="4533899"/>
          </a:xfrm>
          <a:prstGeom prst="rect">
            <a:avLst/>
          </a:prstGeom>
        </p:spPr>
      </p:pic>
      <p:sp>
        <p:nvSpPr>
          <p:cNvPr id="5" name="TextBox 4">
            <a:extLst>
              <a:ext uri="{FF2B5EF4-FFF2-40B4-BE49-F238E27FC236}">
                <a16:creationId xmlns:a16="http://schemas.microsoft.com/office/drawing/2014/main" id="{F9C1D93D-F9EE-44BF-94A8-4A85F7B3014E}"/>
              </a:ext>
            </a:extLst>
          </p:cNvPr>
          <p:cNvSpPr txBox="1"/>
          <p:nvPr/>
        </p:nvSpPr>
        <p:spPr>
          <a:xfrm>
            <a:off x="390195" y="5471068"/>
            <a:ext cx="10764628" cy="646331"/>
          </a:xfrm>
          <a:prstGeom prst="rect">
            <a:avLst/>
          </a:prstGeom>
          <a:noFill/>
        </p:spPr>
        <p:txBody>
          <a:bodyPr wrap="square" rtlCol="0">
            <a:spAutoFit/>
          </a:bodyPr>
          <a:lstStyle/>
          <a:p>
            <a:r>
              <a:rPr lang="el-GR" b="1" dirty="0">
                <a:solidFill>
                  <a:schemeClr val="bg1"/>
                </a:solidFill>
              </a:rPr>
              <a:t>Ζητείται να συντάξετε την ΚΑΧ κατά λειτουργία υπολογίζοντας α) το Αποτέλεσμα Εκμεταλλεύσεως, το Αποτέλεσμα μη λειτουργικού / έκτακτου μέρους και γ) το Καθαρό Αποτέλεσμα Χρήσης  </a:t>
            </a:r>
          </a:p>
        </p:txBody>
      </p:sp>
    </p:spTree>
    <p:extLst>
      <p:ext uri="{BB962C8B-B14F-4D97-AF65-F5344CB8AC3E}">
        <p14:creationId xmlns:p14="http://schemas.microsoft.com/office/powerpoint/2010/main" val="3612816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00CF3F-8410-41A6-872D-962E92D5892C}"/>
              </a:ext>
            </a:extLst>
          </p:cNvPr>
          <p:cNvSpPr>
            <a:spLocks noGrp="1"/>
          </p:cNvSpPr>
          <p:nvPr>
            <p:ph type="title"/>
          </p:nvPr>
        </p:nvSpPr>
        <p:spPr>
          <a:xfrm>
            <a:off x="913795" y="0"/>
            <a:ext cx="10353762" cy="1257300"/>
          </a:xfrm>
        </p:spPr>
        <p:txBody>
          <a:bodyPr/>
          <a:lstStyle/>
          <a:p>
            <a:r>
              <a:rPr lang="el-GR" dirty="0">
                <a:solidFill>
                  <a:srgbClr val="002060"/>
                </a:solidFill>
              </a:rPr>
              <a:t>Υπολογισμός Κόστους </a:t>
            </a:r>
            <a:r>
              <a:rPr lang="el-GR" dirty="0" err="1">
                <a:solidFill>
                  <a:srgbClr val="002060"/>
                </a:solidFill>
              </a:rPr>
              <a:t>Πωληθέντων</a:t>
            </a:r>
            <a:r>
              <a:rPr lang="el-GR" dirty="0">
                <a:solidFill>
                  <a:srgbClr val="002060"/>
                </a:solidFill>
              </a:rPr>
              <a:t>- Εμπορικές Επιχειρήσεις  </a:t>
            </a:r>
          </a:p>
        </p:txBody>
      </p:sp>
      <p:pic>
        <p:nvPicPr>
          <p:cNvPr id="4" name="Θέση περιεχομένου 3">
            <a:extLst>
              <a:ext uri="{FF2B5EF4-FFF2-40B4-BE49-F238E27FC236}">
                <a16:creationId xmlns:a16="http://schemas.microsoft.com/office/drawing/2014/main" id="{20A65E7D-4FB1-4B6C-BEE6-D36778BA9141}"/>
              </a:ext>
            </a:extLst>
          </p:cNvPr>
          <p:cNvPicPr>
            <a:picLocks noGrp="1" noChangeAspect="1"/>
          </p:cNvPicPr>
          <p:nvPr>
            <p:ph idx="1"/>
          </p:nvPr>
        </p:nvPicPr>
        <p:blipFill>
          <a:blip r:embed="rId2"/>
          <a:stretch>
            <a:fillRect/>
          </a:stretch>
        </p:blipFill>
        <p:spPr>
          <a:xfrm>
            <a:off x="709517" y="1168644"/>
            <a:ext cx="9060783" cy="2736478"/>
          </a:xfrm>
          <a:prstGeom prst="rect">
            <a:avLst/>
          </a:prstGeom>
        </p:spPr>
      </p:pic>
    </p:spTree>
    <p:extLst>
      <p:ext uri="{BB962C8B-B14F-4D97-AF65-F5344CB8AC3E}">
        <p14:creationId xmlns:p14="http://schemas.microsoft.com/office/powerpoint/2010/main" val="214607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1B3E29-E21E-463B-BC3E-EDFEA4762496}"/>
              </a:ext>
            </a:extLst>
          </p:cNvPr>
          <p:cNvSpPr>
            <a:spLocks noGrp="1"/>
          </p:cNvSpPr>
          <p:nvPr>
            <p:ph type="title"/>
          </p:nvPr>
        </p:nvSpPr>
        <p:spPr>
          <a:xfrm>
            <a:off x="588118" y="0"/>
            <a:ext cx="10353762" cy="1257300"/>
          </a:xfrm>
        </p:spPr>
        <p:txBody>
          <a:bodyPr/>
          <a:lstStyle/>
          <a:p>
            <a:r>
              <a:rPr lang="el-GR" dirty="0">
                <a:solidFill>
                  <a:srgbClr val="002060"/>
                </a:solidFill>
              </a:rPr>
              <a:t>Υπολογισμός Κόστους </a:t>
            </a:r>
            <a:r>
              <a:rPr lang="el-GR" dirty="0" err="1">
                <a:solidFill>
                  <a:srgbClr val="002060"/>
                </a:solidFill>
              </a:rPr>
              <a:t>Πωληθέντων</a:t>
            </a:r>
            <a:r>
              <a:rPr lang="el-GR" dirty="0">
                <a:solidFill>
                  <a:srgbClr val="002060"/>
                </a:solidFill>
              </a:rPr>
              <a:t>- Βιομηχανικές Επιχειρήσεις </a:t>
            </a:r>
            <a:endParaRPr lang="el-GR" dirty="0"/>
          </a:p>
        </p:txBody>
      </p:sp>
      <p:pic>
        <p:nvPicPr>
          <p:cNvPr id="4" name="Θέση περιεχομένου 3">
            <a:extLst>
              <a:ext uri="{FF2B5EF4-FFF2-40B4-BE49-F238E27FC236}">
                <a16:creationId xmlns:a16="http://schemas.microsoft.com/office/drawing/2014/main" id="{B2058646-567B-4E72-9468-5974330C1ECD}"/>
              </a:ext>
            </a:extLst>
          </p:cNvPr>
          <p:cNvPicPr>
            <a:picLocks noGrp="1" noChangeAspect="1"/>
          </p:cNvPicPr>
          <p:nvPr>
            <p:ph idx="1"/>
          </p:nvPr>
        </p:nvPicPr>
        <p:blipFill>
          <a:blip r:embed="rId2"/>
          <a:stretch>
            <a:fillRect/>
          </a:stretch>
        </p:blipFill>
        <p:spPr>
          <a:xfrm>
            <a:off x="801665" y="1478071"/>
            <a:ext cx="9494730" cy="4770329"/>
          </a:xfrm>
          <a:prstGeom prst="rect">
            <a:avLst/>
          </a:prstGeom>
        </p:spPr>
      </p:pic>
    </p:spTree>
    <p:extLst>
      <p:ext uri="{BB962C8B-B14F-4D97-AF65-F5344CB8AC3E}">
        <p14:creationId xmlns:p14="http://schemas.microsoft.com/office/powerpoint/2010/main" val="139038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8E24C1-E2B5-40D6-920B-C7A4F8C344F8}"/>
              </a:ext>
            </a:extLst>
          </p:cNvPr>
          <p:cNvSpPr>
            <a:spLocks noGrp="1"/>
          </p:cNvSpPr>
          <p:nvPr>
            <p:ph type="title"/>
          </p:nvPr>
        </p:nvSpPr>
        <p:spPr/>
        <p:txBody>
          <a:bodyPr>
            <a:normAutofit fontScale="90000"/>
          </a:bodyPr>
          <a:lstStyle/>
          <a:p>
            <a:r>
              <a:rPr lang="el-GR" b="1" dirty="0">
                <a:solidFill>
                  <a:srgbClr val="002060"/>
                </a:solidFill>
                <a:effectLst/>
              </a:rPr>
              <a:t>Λογιστικές προσεγγίσεις στη μέτρηση εισοδήματος</a:t>
            </a:r>
            <a:br>
              <a:rPr lang="el-GR" dirty="0">
                <a:effectLst/>
              </a:rPr>
            </a:br>
            <a:endParaRPr lang="el-GR" dirty="0"/>
          </a:p>
        </p:txBody>
      </p:sp>
      <p:sp>
        <p:nvSpPr>
          <p:cNvPr id="3" name="Θέση περιεχομένου 2">
            <a:extLst>
              <a:ext uri="{FF2B5EF4-FFF2-40B4-BE49-F238E27FC236}">
                <a16:creationId xmlns:a16="http://schemas.microsoft.com/office/drawing/2014/main" id="{279C19A0-C993-43BC-B80B-E7B76175629B}"/>
              </a:ext>
            </a:extLst>
          </p:cNvPr>
          <p:cNvSpPr>
            <a:spLocks noGrp="1"/>
          </p:cNvSpPr>
          <p:nvPr>
            <p:ph idx="1"/>
          </p:nvPr>
        </p:nvSpPr>
        <p:spPr>
          <a:xfrm>
            <a:off x="913795" y="2076450"/>
            <a:ext cx="10353762" cy="4781550"/>
          </a:xfrm>
        </p:spPr>
        <p:txBody>
          <a:bodyPr>
            <a:normAutofit fontScale="85000" lnSpcReduction="20000"/>
          </a:bodyPr>
          <a:lstStyle/>
          <a:p>
            <a:r>
              <a:rPr lang="el-GR" sz="2900" dirty="0">
                <a:solidFill>
                  <a:srgbClr val="002060"/>
                </a:solidFill>
                <a:effectLst/>
              </a:rPr>
              <a:t>Μπορείς να υπολογίσεις το πλούτο που δημιούργησε η εταιρεία (και κατά συνέπεια την αξία της) αποτιμώντας το Ε – Υ.</a:t>
            </a:r>
          </a:p>
          <a:p>
            <a:r>
              <a:rPr lang="el-GR" sz="2900" b="1" dirty="0">
                <a:solidFill>
                  <a:srgbClr val="002060"/>
                </a:solidFill>
                <a:effectLst/>
              </a:rPr>
              <a:t>Ερώτημα</a:t>
            </a:r>
            <a:r>
              <a:rPr lang="el-GR" sz="2900" dirty="0">
                <a:solidFill>
                  <a:srgbClr val="002060"/>
                </a:solidFill>
                <a:effectLst/>
              </a:rPr>
              <a:t>: Η εταιρεία κατέχει μία τηλεόραση προς πώληση ως στοιχείο του Ε. Την τηλεόραση την αγόρασε €300… αν την αγόραζε τώρα θα έδινε €350</a:t>
            </a:r>
          </a:p>
          <a:p>
            <a:r>
              <a:rPr lang="el-GR" sz="2900" dirty="0">
                <a:solidFill>
                  <a:srgbClr val="002060"/>
                </a:solidFill>
                <a:effectLst/>
              </a:rPr>
              <a:t>…. Αν την πούλαγε τώρα θα έπαιρνε €500.</a:t>
            </a:r>
          </a:p>
          <a:p>
            <a:r>
              <a:rPr lang="el-GR" sz="2900" b="1" dirty="0">
                <a:solidFill>
                  <a:srgbClr val="002060"/>
                </a:solidFill>
                <a:effectLst/>
              </a:rPr>
              <a:t>Πώς αποτιμάς το Ε</a:t>
            </a:r>
            <a:r>
              <a:rPr lang="el-GR" sz="2900" dirty="0">
                <a:solidFill>
                  <a:srgbClr val="002060"/>
                </a:solidFill>
                <a:effectLst/>
              </a:rPr>
              <a:t>?</a:t>
            </a:r>
          </a:p>
          <a:p>
            <a:r>
              <a:rPr lang="el-GR" sz="2900" dirty="0">
                <a:solidFill>
                  <a:srgbClr val="002060"/>
                </a:solidFill>
                <a:effectLst/>
              </a:rPr>
              <a:t>Ιστορικό κόστος κτήσης	300</a:t>
            </a:r>
          </a:p>
          <a:p>
            <a:r>
              <a:rPr lang="el-GR" sz="2900" dirty="0">
                <a:solidFill>
                  <a:srgbClr val="002060"/>
                </a:solidFill>
                <a:effectLst/>
              </a:rPr>
              <a:t>Κόστος Αντικατάστασης	350</a:t>
            </a:r>
          </a:p>
          <a:p>
            <a:r>
              <a:rPr lang="el-GR" sz="2900" dirty="0">
                <a:solidFill>
                  <a:srgbClr val="002060"/>
                </a:solidFill>
                <a:effectLst/>
              </a:rPr>
              <a:t>Καθαρή Ρευστοποιήσιμη αξία	500</a:t>
            </a:r>
          </a:p>
          <a:p>
            <a:pPr marL="36900" indent="0">
              <a:buNone/>
            </a:pPr>
            <a:br>
              <a:rPr lang="el-GR" sz="1400" dirty="0">
                <a:solidFill>
                  <a:srgbClr val="002060"/>
                </a:solidFill>
                <a:effectLst/>
              </a:rPr>
            </a:br>
            <a:endParaRPr lang="el-GR" sz="1400" dirty="0">
              <a:solidFill>
                <a:srgbClr val="002060"/>
              </a:solidFill>
            </a:endParaRPr>
          </a:p>
        </p:txBody>
      </p:sp>
    </p:spTree>
    <p:extLst>
      <p:ext uri="{BB962C8B-B14F-4D97-AF65-F5344CB8AC3E}">
        <p14:creationId xmlns:p14="http://schemas.microsoft.com/office/powerpoint/2010/main" val="4163268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CE0E7-48BC-45CD-8D5F-D81929201CF3}"/>
              </a:ext>
            </a:extLst>
          </p:cNvPr>
          <p:cNvSpPr>
            <a:spLocks noGrp="1"/>
          </p:cNvSpPr>
          <p:nvPr>
            <p:ph type="title"/>
          </p:nvPr>
        </p:nvSpPr>
        <p:spPr>
          <a:xfrm>
            <a:off x="613170" y="0"/>
            <a:ext cx="10353762" cy="1257300"/>
          </a:xfrm>
        </p:spPr>
        <p:txBody>
          <a:bodyPr/>
          <a:lstStyle/>
          <a:p>
            <a:r>
              <a:rPr lang="el-GR" dirty="0">
                <a:solidFill>
                  <a:srgbClr val="002060"/>
                </a:solidFill>
              </a:rPr>
              <a:t>Υπολογισμός Κόστους </a:t>
            </a:r>
            <a:r>
              <a:rPr lang="el-GR" dirty="0" err="1">
                <a:solidFill>
                  <a:srgbClr val="002060"/>
                </a:solidFill>
              </a:rPr>
              <a:t>Πωληθέντων</a:t>
            </a:r>
            <a:r>
              <a:rPr lang="el-GR" dirty="0">
                <a:solidFill>
                  <a:srgbClr val="002060"/>
                </a:solidFill>
              </a:rPr>
              <a:t>- Επιχειρήσεις Παροχής Υπηρεσιών </a:t>
            </a:r>
            <a:endParaRPr lang="el-GR" dirty="0"/>
          </a:p>
        </p:txBody>
      </p:sp>
      <p:pic>
        <p:nvPicPr>
          <p:cNvPr id="4" name="Θέση περιεχομένου 3">
            <a:extLst>
              <a:ext uri="{FF2B5EF4-FFF2-40B4-BE49-F238E27FC236}">
                <a16:creationId xmlns:a16="http://schemas.microsoft.com/office/drawing/2014/main" id="{AD253B70-E408-45F3-872F-9D9E76902CBB}"/>
              </a:ext>
            </a:extLst>
          </p:cNvPr>
          <p:cNvPicPr>
            <a:picLocks noGrp="1" noChangeAspect="1"/>
          </p:cNvPicPr>
          <p:nvPr>
            <p:ph idx="1"/>
          </p:nvPr>
        </p:nvPicPr>
        <p:blipFill>
          <a:blip r:embed="rId2"/>
          <a:stretch>
            <a:fillRect/>
          </a:stretch>
        </p:blipFill>
        <p:spPr>
          <a:xfrm>
            <a:off x="613170" y="2029216"/>
            <a:ext cx="10935617" cy="2993721"/>
          </a:xfrm>
          <a:prstGeom prst="rect">
            <a:avLst/>
          </a:prstGeom>
        </p:spPr>
      </p:pic>
    </p:spTree>
    <p:extLst>
      <p:ext uri="{BB962C8B-B14F-4D97-AF65-F5344CB8AC3E}">
        <p14:creationId xmlns:p14="http://schemas.microsoft.com/office/powerpoint/2010/main" val="1474210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92CA5-E6A0-4E07-94A7-80C871BBA5C0}"/>
              </a:ext>
            </a:extLst>
          </p:cNvPr>
          <p:cNvSpPr>
            <a:spLocks noGrp="1"/>
          </p:cNvSpPr>
          <p:nvPr>
            <p:ph type="title"/>
          </p:nvPr>
        </p:nvSpPr>
        <p:spPr>
          <a:xfrm>
            <a:off x="-2480758" y="-354904"/>
            <a:ext cx="10353762" cy="1257300"/>
          </a:xfrm>
        </p:spPr>
        <p:txBody>
          <a:bodyPr/>
          <a:lstStyle/>
          <a:p>
            <a:r>
              <a:rPr lang="el-GR" dirty="0">
                <a:solidFill>
                  <a:srgbClr val="002060"/>
                </a:solidFill>
              </a:rPr>
              <a:t>Άσκηση – Παράδειγμα </a:t>
            </a:r>
          </a:p>
        </p:txBody>
      </p:sp>
      <p:pic>
        <p:nvPicPr>
          <p:cNvPr id="4" name="Θέση περιεχομένου 3">
            <a:extLst>
              <a:ext uri="{FF2B5EF4-FFF2-40B4-BE49-F238E27FC236}">
                <a16:creationId xmlns:a16="http://schemas.microsoft.com/office/drawing/2014/main" id="{B7BF32FF-8F57-4D83-A4A1-7BB6AEA27F2F}"/>
              </a:ext>
            </a:extLst>
          </p:cNvPr>
          <p:cNvPicPr>
            <a:picLocks noGrp="1" noChangeAspect="1"/>
          </p:cNvPicPr>
          <p:nvPr>
            <p:ph idx="1"/>
          </p:nvPr>
        </p:nvPicPr>
        <p:blipFill>
          <a:blip r:embed="rId2"/>
          <a:stretch>
            <a:fillRect/>
          </a:stretch>
        </p:blipFill>
        <p:spPr>
          <a:xfrm>
            <a:off x="249768" y="500488"/>
            <a:ext cx="9945666" cy="5289025"/>
          </a:xfrm>
          <a:prstGeom prst="rect">
            <a:avLst/>
          </a:prstGeom>
        </p:spPr>
      </p:pic>
      <p:pic>
        <p:nvPicPr>
          <p:cNvPr id="5" name="Εικόνα 4">
            <a:extLst>
              <a:ext uri="{FF2B5EF4-FFF2-40B4-BE49-F238E27FC236}">
                <a16:creationId xmlns:a16="http://schemas.microsoft.com/office/drawing/2014/main" id="{5A81E91C-9806-4B5E-9F1A-E210F756DB12}"/>
              </a:ext>
            </a:extLst>
          </p:cNvPr>
          <p:cNvPicPr>
            <a:picLocks noChangeAspect="1"/>
          </p:cNvPicPr>
          <p:nvPr/>
        </p:nvPicPr>
        <p:blipFill>
          <a:blip r:embed="rId3"/>
          <a:stretch>
            <a:fillRect/>
          </a:stretch>
        </p:blipFill>
        <p:spPr>
          <a:xfrm>
            <a:off x="475237" y="5387604"/>
            <a:ext cx="7115536" cy="1470396"/>
          </a:xfrm>
          <a:prstGeom prst="rect">
            <a:avLst/>
          </a:prstGeom>
        </p:spPr>
      </p:pic>
    </p:spTree>
    <p:extLst>
      <p:ext uri="{BB962C8B-B14F-4D97-AF65-F5344CB8AC3E}">
        <p14:creationId xmlns:p14="http://schemas.microsoft.com/office/powerpoint/2010/main" val="2705035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9ECF5-8AB4-4333-B4A8-24A80F8D16EF}"/>
              </a:ext>
            </a:extLst>
          </p:cNvPr>
          <p:cNvSpPr>
            <a:spLocks noGrp="1"/>
          </p:cNvSpPr>
          <p:nvPr>
            <p:ph type="title"/>
          </p:nvPr>
        </p:nvSpPr>
        <p:spPr>
          <a:xfrm>
            <a:off x="913795" y="0"/>
            <a:ext cx="10353762" cy="1257300"/>
          </a:xfrm>
        </p:spPr>
        <p:txBody>
          <a:bodyPr/>
          <a:lstStyle/>
          <a:p>
            <a:r>
              <a:rPr lang="el-GR" dirty="0">
                <a:solidFill>
                  <a:srgbClr val="002060"/>
                </a:solidFill>
              </a:rPr>
              <a:t>Φύλο Μερισμού Οργανικών Εξόδων </a:t>
            </a:r>
          </a:p>
        </p:txBody>
      </p:sp>
      <p:sp>
        <p:nvSpPr>
          <p:cNvPr id="3" name="Θέση περιεχομένου 2">
            <a:extLst>
              <a:ext uri="{FF2B5EF4-FFF2-40B4-BE49-F238E27FC236}">
                <a16:creationId xmlns:a16="http://schemas.microsoft.com/office/drawing/2014/main" id="{9F24BB98-F47C-45E6-9B99-02FA6B029BB9}"/>
              </a:ext>
            </a:extLst>
          </p:cNvPr>
          <p:cNvSpPr>
            <a:spLocks noGrp="1"/>
          </p:cNvSpPr>
          <p:nvPr>
            <p:ph idx="1"/>
          </p:nvPr>
        </p:nvSpPr>
        <p:spPr>
          <a:xfrm>
            <a:off x="913795" y="1257300"/>
            <a:ext cx="10353762" cy="3714749"/>
          </a:xfrm>
        </p:spPr>
        <p:txBody>
          <a:bodyPr/>
          <a:lstStyle/>
          <a:p>
            <a:r>
              <a:rPr lang="el-GR" dirty="0">
                <a:solidFill>
                  <a:srgbClr val="002060"/>
                </a:solidFill>
              </a:rPr>
              <a:t>Επιμερίζει τα έξοδα σε κατηγορίες βάσει ποσοστών που έχει θέση η επιχείρηση βάση στρατηγικής. </a:t>
            </a:r>
          </a:p>
          <a:p>
            <a:pPr marL="36900" indent="0">
              <a:buNone/>
            </a:pPr>
            <a:r>
              <a:rPr lang="el-GR" dirty="0"/>
              <a:t> </a:t>
            </a:r>
          </a:p>
        </p:txBody>
      </p:sp>
      <p:pic>
        <p:nvPicPr>
          <p:cNvPr id="4" name="Θέση περιεχομένου 3">
            <a:extLst>
              <a:ext uri="{FF2B5EF4-FFF2-40B4-BE49-F238E27FC236}">
                <a16:creationId xmlns:a16="http://schemas.microsoft.com/office/drawing/2014/main" id="{7DF3ECBC-9CC7-4D8D-AFF4-CBFAE9251D55}"/>
              </a:ext>
            </a:extLst>
          </p:cNvPr>
          <p:cNvPicPr>
            <a:picLocks noChangeAspect="1"/>
          </p:cNvPicPr>
          <p:nvPr/>
        </p:nvPicPr>
        <p:blipFill>
          <a:blip r:embed="rId2"/>
          <a:stretch>
            <a:fillRect/>
          </a:stretch>
        </p:blipFill>
        <p:spPr>
          <a:xfrm>
            <a:off x="1248125" y="2089365"/>
            <a:ext cx="9695750" cy="4139983"/>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033025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48F27-70B1-42C3-834A-54F680246DE4}"/>
              </a:ext>
            </a:extLst>
          </p:cNvPr>
          <p:cNvSpPr>
            <a:spLocks noGrp="1"/>
          </p:cNvSpPr>
          <p:nvPr>
            <p:ph type="title"/>
          </p:nvPr>
        </p:nvSpPr>
        <p:spPr>
          <a:xfrm>
            <a:off x="788535" y="-290708"/>
            <a:ext cx="10353762" cy="1257300"/>
          </a:xfrm>
        </p:spPr>
        <p:txBody>
          <a:bodyPr>
            <a:normAutofit/>
          </a:bodyPr>
          <a:lstStyle/>
          <a:p>
            <a:r>
              <a:rPr lang="el-GR" sz="2000" dirty="0">
                <a:solidFill>
                  <a:srgbClr val="002060"/>
                </a:solidFill>
              </a:rPr>
              <a:t>ΑΣΚΗΣΗ- ΠΑΡΑΔΕΙΓΜΑ</a:t>
            </a:r>
          </a:p>
        </p:txBody>
      </p:sp>
      <p:sp>
        <p:nvSpPr>
          <p:cNvPr id="3" name="Θέση περιεχομένου 2">
            <a:extLst>
              <a:ext uri="{FF2B5EF4-FFF2-40B4-BE49-F238E27FC236}">
                <a16:creationId xmlns:a16="http://schemas.microsoft.com/office/drawing/2014/main" id="{FF66EB5E-201D-495B-B8DA-99D1239AEF83}"/>
              </a:ext>
            </a:extLst>
          </p:cNvPr>
          <p:cNvSpPr>
            <a:spLocks noGrp="1"/>
          </p:cNvSpPr>
          <p:nvPr>
            <p:ph idx="1"/>
          </p:nvPr>
        </p:nvSpPr>
        <p:spPr>
          <a:xfrm>
            <a:off x="510506" y="615724"/>
            <a:ext cx="11681494" cy="6037910"/>
          </a:xfrm>
        </p:spPr>
        <p:txBody>
          <a:bodyPr>
            <a:normAutofit lnSpcReduction="10000"/>
          </a:bodyPr>
          <a:lstStyle/>
          <a:p>
            <a:r>
              <a:rPr lang="el-GR" dirty="0">
                <a:solidFill>
                  <a:srgbClr val="002060"/>
                </a:solidFill>
              </a:rPr>
              <a:t>Δίνονται τα παρακάτω δεδομένα της εμπορικής επιχείρησης </a:t>
            </a:r>
            <a:r>
              <a:rPr lang="en-US" dirty="0">
                <a:solidFill>
                  <a:srgbClr val="002060"/>
                </a:solidFill>
              </a:rPr>
              <a:t>OFFER </a:t>
            </a:r>
            <a:r>
              <a:rPr lang="el-GR" dirty="0">
                <a:solidFill>
                  <a:srgbClr val="002060"/>
                </a:solidFill>
              </a:rPr>
              <a:t>ΕΠΕ</a:t>
            </a: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endParaRPr lang="el-GR" dirty="0">
              <a:solidFill>
                <a:srgbClr val="002060"/>
              </a:solidFill>
            </a:endParaRPr>
          </a:p>
          <a:p>
            <a:pPr marL="36900" indent="0">
              <a:buNone/>
            </a:pPr>
            <a:r>
              <a:rPr lang="el-GR" dirty="0">
                <a:solidFill>
                  <a:srgbClr val="002060"/>
                </a:solidFill>
              </a:rPr>
              <a:t>Να  καταρτιστεί η ΚΑΧ χρησιμοποιώντας το φύλλο μερισμού όπου τα έξοδα διοίκησης μερίζονται με ποσοστό 60%, τα έξοδα διάθεσης με ποσοστό 40% των οργανικών εξόδων και ο φόρος είναι 29%</a:t>
            </a:r>
          </a:p>
        </p:txBody>
      </p:sp>
      <p:graphicFrame>
        <p:nvGraphicFramePr>
          <p:cNvPr id="4" name="Πίνακας 3">
            <a:extLst>
              <a:ext uri="{FF2B5EF4-FFF2-40B4-BE49-F238E27FC236}">
                <a16:creationId xmlns:a16="http://schemas.microsoft.com/office/drawing/2014/main" id="{DB4D2975-33AC-448C-93D3-8567B2ACA60D}"/>
              </a:ext>
            </a:extLst>
          </p:cNvPr>
          <p:cNvGraphicFramePr>
            <a:graphicFrameLocks noGrp="1"/>
          </p:cNvGraphicFramePr>
          <p:nvPr>
            <p:extLst>
              <p:ext uri="{D42A27DB-BD31-4B8C-83A1-F6EECF244321}">
                <p14:modId xmlns:p14="http://schemas.microsoft.com/office/powerpoint/2010/main" val="1006591689"/>
              </p:ext>
            </p:extLst>
          </p:nvPr>
        </p:nvGraphicFramePr>
        <p:xfrm>
          <a:off x="2993720" y="1129431"/>
          <a:ext cx="5342719" cy="4266306"/>
        </p:xfrm>
        <a:graphic>
          <a:graphicData uri="http://schemas.openxmlformats.org/drawingml/2006/table">
            <a:tbl>
              <a:tblPr>
                <a:tableStyleId>{5C22544A-7EE6-4342-B048-85BDC9FD1C3A}</a:tableStyleId>
              </a:tblPr>
              <a:tblGrid>
                <a:gridCol w="3380703">
                  <a:extLst>
                    <a:ext uri="{9D8B030D-6E8A-4147-A177-3AD203B41FA5}">
                      <a16:colId xmlns:a16="http://schemas.microsoft.com/office/drawing/2014/main" val="346228282"/>
                    </a:ext>
                  </a:extLst>
                </a:gridCol>
                <a:gridCol w="1962016">
                  <a:extLst>
                    <a:ext uri="{9D8B030D-6E8A-4147-A177-3AD203B41FA5}">
                      <a16:colId xmlns:a16="http://schemas.microsoft.com/office/drawing/2014/main" val="4080712834"/>
                    </a:ext>
                  </a:extLst>
                </a:gridCol>
              </a:tblGrid>
              <a:tr h="387846">
                <a:tc>
                  <a:txBody>
                    <a:bodyPr/>
                    <a:lstStyle/>
                    <a:p>
                      <a:pPr algn="l" fontAlgn="b"/>
                      <a:r>
                        <a:rPr lang="el-GR" sz="1800" b="1" u="none" strike="noStrike">
                          <a:effectLst/>
                          <a:latin typeface="+mj-lt"/>
                        </a:rPr>
                        <a:t>ΠΩΛΗΣΕΙΣ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165000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757289565"/>
                  </a:ext>
                </a:extLst>
              </a:tr>
              <a:tr h="387846">
                <a:tc>
                  <a:txBody>
                    <a:bodyPr/>
                    <a:lstStyle/>
                    <a:p>
                      <a:pPr algn="l" fontAlgn="b"/>
                      <a:r>
                        <a:rPr lang="el-GR" sz="1800" b="1" u="none" strike="noStrike">
                          <a:effectLst/>
                          <a:latin typeface="+mj-lt"/>
                        </a:rPr>
                        <a:t>ΑΡΧΙΚΟ ΑΠΟΘΕΜΑ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43000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4130477444"/>
                  </a:ext>
                </a:extLst>
              </a:tr>
              <a:tr h="387846">
                <a:tc>
                  <a:txBody>
                    <a:bodyPr/>
                    <a:lstStyle/>
                    <a:p>
                      <a:pPr algn="l" fontAlgn="b"/>
                      <a:r>
                        <a:rPr lang="el-GR" sz="1800" b="1" u="none" strike="noStrike" dirty="0">
                          <a:effectLst/>
                          <a:latin typeface="+mj-lt"/>
                        </a:rPr>
                        <a:t>ΑΜΟΙΒΕΣ ΠΡΟΣΩΠΙΚΟΥ </a:t>
                      </a:r>
                      <a:endParaRPr lang="el-GR" sz="1800" b="1" i="0" u="none" strike="noStrike" dirty="0">
                        <a:solidFill>
                          <a:srgbClr val="000000"/>
                        </a:solidFill>
                        <a:effectLst/>
                        <a:latin typeface="+mj-lt"/>
                      </a:endParaRPr>
                    </a:p>
                  </a:txBody>
                  <a:tcPr marL="7620" marR="7620" marT="7620" marB="0" anchor="b"/>
                </a:tc>
                <a:tc>
                  <a:txBody>
                    <a:bodyPr/>
                    <a:lstStyle/>
                    <a:p>
                      <a:pPr algn="r" fontAlgn="b"/>
                      <a:r>
                        <a:rPr lang="el-GR" sz="1800" b="1" u="none" strike="noStrike" dirty="0">
                          <a:effectLst/>
                          <a:latin typeface="+mj-lt"/>
                        </a:rPr>
                        <a:t>12000</a:t>
                      </a:r>
                      <a:endParaRPr lang="el-GR" sz="18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5647080"/>
                  </a:ext>
                </a:extLst>
              </a:tr>
              <a:tr h="387846">
                <a:tc>
                  <a:txBody>
                    <a:bodyPr/>
                    <a:lstStyle/>
                    <a:p>
                      <a:pPr algn="l" fontAlgn="b"/>
                      <a:r>
                        <a:rPr lang="el-GR" sz="1800" b="1" u="none" strike="noStrike">
                          <a:effectLst/>
                          <a:latin typeface="+mj-lt"/>
                        </a:rPr>
                        <a:t>ΤΕΛΙΚΟ ΑΠΟΘΕΜΑ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dirty="0">
                          <a:effectLst/>
                          <a:latin typeface="+mj-lt"/>
                        </a:rPr>
                        <a:t>31000</a:t>
                      </a:r>
                      <a:endParaRPr lang="el-GR" sz="18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289274122"/>
                  </a:ext>
                </a:extLst>
              </a:tr>
              <a:tr h="387846">
                <a:tc>
                  <a:txBody>
                    <a:bodyPr/>
                    <a:lstStyle/>
                    <a:p>
                      <a:pPr algn="l" fontAlgn="b"/>
                      <a:r>
                        <a:rPr lang="el-GR" sz="1800" b="1" u="none" strike="noStrike">
                          <a:effectLst/>
                          <a:latin typeface="+mj-lt"/>
                        </a:rPr>
                        <a:t>ΑΓΟΡΕΣ</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64000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817665252"/>
                  </a:ext>
                </a:extLst>
              </a:tr>
              <a:tr h="387846">
                <a:tc>
                  <a:txBody>
                    <a:bodyPr/>
                    <a:lstStyle/>
                    <a:p>
                      <a:pPr algn="l" fontAlgn="b"/>
                      <a:r>
                        <a:rPr lang="el-GR" sz="1800" b="1" u="none" strike="noStrike">
                          <a:effectLst/>
                          <a:latin typeface="+mj-lt"/>
                        </a:rPr>
                        <a:t>ΑΜΟΙΒΕΣ ΤΡΙΤΩΝ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2100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1693892535"/>
                  </a:ext>
                </a:extLst>
              </a:tr>
              <a:tr h="387846">
                <a:tc>
                  <a:txBody>
                    <a:bodyPr/>
                    <a:lstStyle/>
                    <a:p>
                      <a:pPr algn="l" fontAlgn="b"/>
                      <a:r>
                        <a:rPr lang="el-GR" sz="1800" b="1" u="none" strike="noStrike">
                          <a:effectLst/>
                          <a:latin typeface="+mj-lt"/>
                        </a:rPr>
                        <a:t>ΔΙΑΦΟΡΑ ΕΞΟΔΑ</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8000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1558670289"/>
                  </a:ext>
                </a:extLst>
              </a:tr>
              <a:tr h="387846">
                <a:tc>
                  <a:txBody>
                    <a:bodyPr/>
                    <a:lstStyle/>
                    <a:p>
                      <a:pPr algn="l" fontAlgn="b"/>
                      <a:r>
                        <a:rPr lang="el-GR" sz="1800" b="1" u="none" strike="noStrike">
                          <a:effectLst/>
                          <a:latin typeface="+mj-lt"/>
                        </a:rPr>
                        <a:t>ΠΑΡΟΧΕΣ ΤΡΙΤΩΝ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7200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482319992"/>
                  </a:ext>
                </a:extLst>
              </a:tr>
              <a:tr h="387846">
                <a:tc>
                  <a:txBody>
                    <a:bodyPr/>
                    <a:lstStyle/>
                    <a:p>
                      <a:pPr algn="l" fontAlgn="b"/>
                      <a:r>
                        <a:rPr lang="el-GR" sz="1800" b="1" u="none" strike="noStrike">
                          <a:effectLst/>
                          <a:latin typeface="+mj-lt"/>
                        </a:rPr>
                        <a:t>ΑΠΟΣΒΕΣΕΙΣ</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6100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992119196"/>
                  </a:ext>
                </a:extLst>
              </a:tr>
              <a:tr h="387846">
                <a:tc>
                  <a:txBody>
                    <a:bodyPr/>
                    <a:lstStyle/>
                    <a:p>
                      <a:pPr algn="l" fontAlgn="b"/>
                      <a:r>
                        <a:rPr lang="el-GR" sz="1800" b="1" u="none" strike="noStrike">
                          <a:effectLst/>
                          <a:latin typeface="+mj-lt"/>
                        </a:rPr>
                        <a:t>ΕΣΟΔΑ ΣΥΜΜΕΤΟΧΩΝ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a:effectLst/>
                          <a:latin typeface="+mj-lt"/>
                        </a:rPr>
                        <a:t>2500</a:t>
                      </a:r>
                      <a:endParaRPr lang="el-GR" sz="1800" b="1"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483768468"/>
                  </a:ext>
                </a:extLst>
              </a:tr>
              <a:tr h="387846">
                <a:tc>
                  <a:txBody>
                    <a:bodyPr/>
                    <a:lstStyle/>
                    <a:p>
                      <a:pPr algn="l" fontAlgn="b"/>
                      <a:r>
                        <a:rPr lang="el-GR" sz="1800" b="1" u="none" strike="noStrike">
                          <a:effectLst/>
                          <a:latin typeface="+mj-lt"/>
                        </a:rPr>
                        <a:t>ΕΣΟΔΑ ΑΠΌ ΕΝΟΙΚΙΑ </a:t>
                      </a:r>
                      <a:endParaRPr lang="el-GR" sz="1800" b="1" i="0" u="none" strike="noStrike">
                        <a:solidFill>
                          <a:srgbClr val="000000"/>
                        </a:solidFill>
                        <a:effectLst/>
                        <a:latin typeface="+mj-lt"/>
                      </a:endParaRPr>
                    </a:p>
                  </a:txBody>
                  <a:tcPr marL="7620" marR="7620" marT="7620" marB="0" anchor="b"/>
                </a:tc>
                <a:tc>
                  <a:txBody>
                    <a:bodyPr/>
                    <a:lstStyle/>
                    <a:p>
                      <a:pPr algn="r" fontAlgn="b"/>
                      <a:r>
                        <a:rPr lang="el-GR" sz="1800" b="1" u="none" strike="noStrike" dirty="0">
                          <a:effectLst/>
                          <a:latin typeface="+mj-lt"/>
                        </a:rPr>
                        <a:t>1200</a:t>
                      </a:r>
                      <a:endParaRPr lang="el-GR" sz="1800" b="1"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60632216"/>
                  </a:ext>
                </a:extLst>
              </a:tr>
            </a:tbl>
          </a:graphicData>
        </a:graphic>
      </p:graphicFrame>
    </p:spTree>
    <p:extLst>
      <p:ext uri="{BB962C8B-B14F-4D97-AF65-F5344CB8AC3E}">
        <p14:creationId xmlns:p14="http://schemas.microsoft.com/office/powerpoint/2010/main" val="712183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A58A53-7B9E-4044-8FA2-83339398D4BC}"/>
              </a:ext>
            </a:extLst>
          </p:cNvPr>
          <p:cNvSpPr>
            <a:spLocks noGrp="1"/>
          </p:cNvSpPr>
          <p:nvPr>
            <p:ph type="title"/>
          </p:nvPr>
        </p:nvSpPr>
        <p:spPr>
          <a:xfrm>
            <a:off x="788535" y="-197224"/>
            <a:ext cx="10353762" cy="1257300"/>
          </a:xfrm>
        </p:spPr>
        <p:txBody>
          <a:bodyPr/>
          <a:lstStyle/>
          <a:p>
            <a:r>
              <a:rPr lang="el-GR" dirty="0">
                <a:solidFill>
                  <a:srgbClr val="002060"/>
                </a:solidFill>
              </a:rPr>
              <a:t>ΚΑΧ κατ’ είδος </a:t>
            </a:r>
          </a:p>
        </p:txBody>
      </p:sp>
      <p:sp>
        <p:nvSpPr>
          <p:cNvPr id="3" name="Θέση περιεχομένου 2">
            <a:extLst>
              <a:ext uri="{FF2B5EF4-FFF2-40B4-BE49-F238E27FC236}">
                <a16:creationId xmlns:a16="http://schemas.microsoft.com/office/drawing/2014/main" id="{D0ECBCA2-B2F3-4B53-9660-133BA70A1C05}"/>
              </a:ext>
            </a:extLst>
          </p:cNvPr>
          <p:cNvSpPr>
            <a:spLocks noGrp="1"/>
          </p:cNvSpPr>
          <p:nvPr>
            <p:ph idx="1"/>
          </p:nvPr>
        </p:nvSpPr>
        <p:spPr>
          <a:xfrm>
            <a:off x="645098" y="603438"/>
            <a:ext cx="11546901" cy="3714749"/>
          </a:xfrm>
        </p:spPr>
        <p:txBody>
          <a:bodyPr/>
          <a:lstStyle/>
          <a:p>
            <a:r>
              <a:rPr lang="el-GR" dirty="0">
                <a:solidFill>
                  <a:srgbClr val="002060"/>
                </a:solidFill>
              </a:rPr>
              <a:t>Τα λειτουργικά έξοδα είναι κατανεμημένα κατά είδος (π.χ. ενοίκια) και εμφανίζονται διακριτά (βάση λογαριασμών )  </a:t>
            </a:r>
          </a:p>
        </p:txBody>
      </p:sp>
      <p:pic>
        <p:nvPicPr>
          <p:cNvPr id="5" name="Εικόνα 4">
            <a:extLst>
              <a:ext uri="{FF2B5EF4-FFF2-40B4-BE49-F238E27FC236}">
                <a16:creationId xmlns:a16="http://schemas.microsoft.com/office/drawing/2014/main" id="{9A802783-B374-4050-AB29-DE6E665B45FA}"/>
              </a:ext>
            </a:extLst>
          </p:cNvPr>
          <p:cNvPicPr>
            <a:picLocks noChangeAspect="1"/>
          </p:cNvPicPr>
          <p:nvPr/>
        </p:nvPicPr>
        <p:blipFill>
          <a:blip r:embed="rId2"/>
          <a:stretch>
            <a:fillRect/>
          </a:stretch>
        </p:blipFill>
        <p:spPr>
          <a:xfrm>
            <a:off x="645098" y="1340284"/>
            <a:ext cx="8857130" cy="5129481"/>
          </a:xfrm>
          <a:prstGeom prst="rect">
            <a:avLst/>
          </a:prstGeom>
        </p:spPr>
      </p:pic>
    </p:spTree>
    <p:extLst>
      <p:ext uri="{BB962C8B-B14F-4D97-AF65-F5344CB8AC3E}">
        <p14:creationId xmlns:p14="http://schemas.microsoft.com/office/powerpoint/2010/main" val="1967766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BF32CDC-5621-4D36-8CFB-312FF7E4E26F}"/>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ΣΥΝΔΕΣΗ ΙΣΟΛΟΓΙΣΜΟΥ ΜΕ ΚΑΧ</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στιγμιότυπο οθόνης&#10;&#10;Περιγραφή που δημιουργήθηκε αυτόματα">
            <a:extLst>
              <a:ext uri="{FF2B5EF4-FFF2-40B4-BE49-F238E27FC236}">
                <a16:creationId xmlns:a16="http://schemas.microsoft.com/office/drawing/2014/main" id="{3C99D636-C0E4-460D-86EA-85C33700BC07}"/>
              </a:ext>
            </a:extLst>
          </p:cNvPr>
          <p:cNvPicPr>
            <a:picLocks noGrp="1" noChangeAspect="1"/>
          </p:cNvPicPr>
          <p:nvPr>
            <p:ph idx="1"/>
          </p:nvPr>
        </p:nvPicPr>
        <p:blipFill>
          <a:blip r:embed="rId3"/>
          <a:stretch>
            <a:fillRect/>
          </a:stretch>
        </p:blipFill>
        <p:spPr>
          <a:xfrm>
            <a:off x="4821082" y="701458"/>
            <a:ext cx="6700901" cy="5074027"/>
          </a:xfrm>
          <a:prstGeom prst="rect">
            <a:avLst/>
          </a:prstGeom>
        </p:spPr>
      </p:pic>
    </p:spTree>
    <p:extLst>
      <p:ext uri="{BB962C8B-B14F-4D97-AF65-F5344CB8AC3E}">
        <p14:creationId xmlns:p14="http://schemas.microsoft.com/office/powerpoint/2010/main" val="339062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77635A-C428-43D1-8550-6FDB02FB6721}"/>
              </a:ext>
            </a:extLst>
          </p:cNvPr>
          <p:cNvSpPr>
            <a:spLocks noGrp="1"/>
          </p:cNvSpPr>
          <p:nvPr>
            <p:ph type="title"/>
          </p:nvPr>
        </p:nvSpPr>
        <p:spPr/>
        <p:txBody>
          <a:bodyPr>
            <a:normAutofit fontScale="90000"/>
          </a:bodyPr>
          <a:lstStyle/>
          <a:p>
            <a:r>
              <a:rPr lang="el-GR" b="1" dirty="0">
                <a:solidFill>
                  <a:srgbClr val="002060"/>
                </a:solidFill>
                <a:effectLst/>
              </a:rPr>
              <a:t>Λογιστικές προσεγγίσεις στη μέτρηση εισοδήματος</a:t>
            </a:r>
            <a:br>
              <a:rPr lang="el-GR" dirty="0">
                <a:effectLst/>
              </a:rPr>
            </a:br>
            <a:endParaRPr lang="el-GR" dirty="0"/>
          </a:p>
        </p:txBody>
      </p:sp>
      <p:sp>
        <p:nvSpPr>
          <p:cNvPr id="3" name="Θέση περιεχομένου 2">
            <a:extLst>
              <a:ext uri="{FF2B5EF4-FFF2-40B4-BE49-F238E27FC236}">
                <a16:creationId xmlns:a16="http://schemas.microsoft.com/office/drawing/2014/main" id="{7949CEB9-BAF9-4568-B93F-E5831886AC92}"/>
              </a:ext>
            </a:extLst>
          </p:cNvPr>
          <p:cNvSpPr>
            <a:spLocks noGrp="1"/>
          </p:cNvSpPr>
          <p:nvPr>
            <p:ph idx="1"/>
          </p:nvPr>
        </p:nvSpPr>
        <p:spPr/>
        <p:txBody>
          <a:bodyPr/>
          <a:lstStyle/>
          <a:p>
            <a:pPr marL="36900" indent="0">
              <a:buNone/>
            </a:pPr>
            <a:r>
              <a:rPr lang="el-GR" dirty="0">
                <a:solidFill>
                  <a:srgbClr val="002060"/>
                </a:solidFill>
                <a:effectLst/>
              </a:rPr>
              <a:t>2) Η προσέγγιση των </a:t>
            </a:r>
            <a:r>
              <a:rPr lang="el-GR" b="1" dirty="0">
                <a:solidFill>
                  <a:srgbClr val="002060"/>
                </a:solidFill>
                <a:effectLst/>
              </a:rPr>
              <a:t>συναλλαγών </a:t>
            </a:r>
            <a:r>
              <a:rPr lang="el-GR" dirty="0">
                <a:solidFill>
                  <a:srgbClr val="002060"/>
                </a:solidFill>
                <a:effectLst/>
              </a:rPr>
              <a:t>(προσέγγιση της </a:t>
            </a:r>
            <a:r>
              <a:rPr lang="el-GR" b="1" dirty="0">
                <a:solidFill>
                  <a:srgbClr val="002060"/>
                </a:solidFill>
                <a:effectLst/>
              </a:rPr>
              <a:t>ΚΑΧ</a:t>
            </a:r>
            <a:r>
              <a:rPr lang="el-GR" dirty="0">
                <a:solidFill>
                  <a:srgbClr val="002060"/>
                </a:solidFill>
                <a:effectLst/>
              </a:rPr>
              <a:t>): </a:t>
            </a:r>
            <a:r>
              <a:rPr lang="el-GR" b="1" dirty="0">
                <a:solidFill>
                  <a:srgbClr val="002060"/>
                </a:solidFill>
                <a:effectLst/>
              </a:rPr>
              <a:t>Εισόδημα = Έσοδα – Έξοδα</a:t>
            </a:r>
            <a:endParaRPr lang="el-GR" dirty="0">
              <a:solidFill>
                <a:srgbClr val="002060"/>
              </a:solidFill>
              <a:effectLst/>
            </a:endParaRPr>
          </a:p>
          <a:p>
            <a:r>
              <a:rPr lang="el-GR" b="1" dirty="0">
                <a:solidFill>
                  <a:srgbClr val="002060"/>
                </a:solidFill>
                <a:effectLst/>
              </a:rPr>
              <a:t>Ε =&gt; Μελλοντικά Οφέλη Υ</a:t>
            </a:r>
          </a:p>
          <a:p>
            <a:r>
              <a:rPr lang="el-GR" dirty="0">
                <a:solidFill>
                  <a:srgbClr val="002060"/>
                </a:solidFill>
                <a:effectLst/>
              </a:rPr>
              <a:t>Μήπως είναι πιο εύκολο – χρήσιμο να καταχωρώ - υπολογίζω</a:t>
            </a:r>
          </a:p>
          <a:p>
            <a:r>
              <a:rPr lang="el-GR" b="1" dirty="0" err="1">
                <a:solidFill>
                  <a:srgbClr val="002060"/>
                </a:solidFill>
                <a:effectLst/>
              </a:rPr>
              <a:t>Εισ</a:t>
            </a:r>
            <a:r>
              <a:rPr lang="el-GR" b="1" dirty="0">
                <a:solidFill>
                  <a:srgbClr val="002060"/>
                </a:solidFill>
                <a:effectLst/>
              </a:rPr>
              <a:t>-ροές </a:t>
            </a:r>
            <a:r>
              <a:rPr lang="el-GR" dirty="0">
                <a:solidFill>
                  <a:srgbClr val="002060"/>
                </a:solidFill>
                <a:effectLst/>
              </a:rPr>
              <a:t>οικονομικών ωφελειών από </a:t>
            </a:r>
            <a:r>
              <a:rPr lang="el-GR" b="1" dirty="0">
                <a:solidFill>
                  <a:srgbClr val="002060"/>
                </a:solidFill>
                <a:effectLst/>
              </a:rPr>
              <a:t>συναλλαγές </a:t>
            </a:r>
            <a:r>
              <a:rPr lang="el-GR" dirty="0">
                <a:solidFill>
                  <a:srgbClr val="002060"/>
                </a:solidFill>
                <a:effectLst/>
              </a:rPr>
              <a:t>που πραγματοποιήθηκαν στην περίοδο που μας ενδιαφέρει (</a:t>
            </a:r>
            <a:r>
              <a:rPr lang="el-GR" b="1" dirty="0">
                <a:solidFill>
                  <a:srgbClr val="002060"/>
                </a:solidFill>
                <a:effectLst/>
              </a:rPr>
              <a:t>ΕΣΟΔΟ</a:t>
            </a:r>
            <a:r>
              <a:rPr lang="el-GR" dirty="0">
                <a:solidFill>
                  <a:srgbClr val="002060"/>
                </a:solidFill>
                <a:effectLst/>
              </a:rPr>
              <a:t>)</a:t>
            </a:r>
          </a:p>
          <a:p>
            <a:r>
              <a:rPr lang="el-GR" b="1" dirty="0">
                <a:solidFill>
                  <a:srgbClr val="002060"/>
                </a:solidFill>
                <a:effectLst/>
              </a:rPr>
              <a:t>Εκ-ροές </a:t>
            </a:r>
            <a:r>
              <a:rPr lang="el-GR" dirty="0">
                <a:solidFill>
                  <a:srgbClr val="002060"/>
                </a:solidFill>
                <a:effectLst/>
              </a:rPr>
              <a:t>οικονομικών ωφελειών από </a:t>
            </a:r>
            <a:r>
              <a:rPr lang="el-GR" b="1" dirty="0">
                <a:solidFill>
                  <a:srgbClr val="002060"/>
                </a:solidFill>
                <a:effectLst/>
              </a:rPr>
              <a:t>συναλλαγές </a:t>
            </a:r>
            <a:r>
              <a:rPr lang="el-GR" dirty="0">
                <a:solidFill>
                  <a:srgbClr val="002060"/>
                </a:solidFill>
                <a:effectLst/>
              </a:rPr>
              <a:t>που πραγματοποιήθηκαν στην περίοδο που μας ενδιαφέρει (</a:t>
            </a:r>
            <a:r>
              <a:rPr lang="el-GR" b="1" dirty="0">
                <a:solidFill>
                  <a:srgbClr val="002060"/>
                </a:solidFill>
                <a:effectLst/>
              </a:rPr>
              <a:t>ΕΞΟΔΟ</a:t>
            </a:r>
            <a:r>
              <a:rPr lang="el-GR" dirty="0">
                <a:solidFill>
                  <a:srgbClr val="002060"/>
                </a:solidFill>
                <a:effectLst/>
              </a:rPr>
              <a:t>)</a:t>
            </a:r>
          </a:p>
          <a:p>
            <a:endParaRPr lang="el-GR" dirty="0">
              <a:solidFill>
                <a:srgbClr val="002060"/>
              </a:solidFill>
            </a:endParaRPr>
          </a:p>
        </p:txBody>
      </p:sp>
    </p:spTree>
    <p:extLst>
      <p:ext uri="{BB962C8B-B14F-4D97-AF65-F5344CB8AC3E}">
        <p14:creationId xmlns:p14="http://schemas.microsoft.com/office/powerpoint/2010/main" val="85377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8B5467-B77B-4C1B-93C6-C71123160924}"/>
              </a:ext>
            </a:extLst>
          </p:cNvPr>
          <p:cNvSpPr>
            <a:spLocks noGrp="1"/>
          </p:cNvSpPr>
          <p:nvPr>
            <p:ph type="title"/>
          </p:nvPr>
        </p:nvSpPr>
        <p:spPr/>
        <p:txBody>
          <a:bodyPr/>
          <a:lstStyle/>
          <a:p>
            <a:r>
              <a:rPr lang="el-GR" dirty="0">
                <a:solidFill>
                  <a:srgbClr val="002060"/>
                </a:solidFill>
              </a:rPr>
              <a:t>Κατάσταση Αποτελεσμάτων Χρήσης </a:t>
            </a:r>
            <a:r>
              <a:rPr lang="en-US" dirty="0">
                <a:solidFill>
                  <a:srgbClr val="002060"/>
                </a:solidFill>
              </a:rPr>
              <a:t>(Profit and Loss Account)</a:t>
            </a:r>
            <a:r>
              <a:rPr lang="el-GR" dirty="0">
                <a:solidFill>
                  <a:srgbClr val="002060"/>
                </a:solidFill>
              </a:rPr>
              <a:t> (ΚΑΧ)</a:t>
            </a:r>
            <a:endParaRPr lang="el-GR" i="0" dirty="0">
              <a:solidFill>
                <a:srgbClr val="002060"/>
              </a:solidFill>
            </a:endParaRPr>
          </a:p>
        </p:txBody>
      </p:sp>
      <p:sp>
        <p:nvSpPr>
          <p:cNvPr id="3" name="Θέση περιεχομένου 2">
            <a:extLst>
              <a:ext uri="{FF2B5EF4-FFF2-40B4-BE49-F238E27FC236}">
                <a16:creationId xmlns:a16="http://schemas.microsoft.com/office/drawing/2014/main" id="{64C2878D-37A3-4A3F-B403-46FB3A4383B3}"/>
              </a:ext>
            </a:extLst>
          </p:cNvPr>
          <p:cNvSpPr>
            <a:spLocks noGrp="1"/>
          </p:cNvSpPr>
          <p:nvPr>
            <p:ph idx="1"/>
          </p:nvPr>
        </p:nvSpPr>
        <p:spPr/>
        <p:txBody>
          <a:bodyPr/>
          <a:lstStyle/>
          <a:p>
            <a:r>
              <a:rPr lang="el-GR" dirty="0">
                <a:solidFill>
                  <a:srgbClr val="002060"/>
                </a:solidFill>
                <a:effectLst/>
              </a:rPr>
              <a:t>Λογιστική Κατάσταση που απεικονίζει το </a:t>
            </a:r>
            <a:r>
              <a:rPr lang="el-GR" b="1" dirty="0">
                <a:solidFill>
                  <a:srgbClr val="002060"/>
                </a:solidFill>
                <a:effectLst/>
              </a:rPr>
              <a:t>λογιστικό αποτέλεσμα </a:t>
            </a:r>
            <a:r>
              <a:rPr lang="el-GR" dirty="0">
                <a:solidFill>
                  <a:srgbClr val="002060"/>
                </a:solidFill>
                <a:effectLst/>
              </a:rPr>
              <a:t>(κέρδος ή ζημία) που πέτυχε μία οικονομική μονάδα κατά τη </a:t>
            </a:r>
            <a:r>
              <a:rPr lang="el-GR" b="1" dirty="0">
                <a:solidFill>
                  <a:srgbClr val="002060"/>
                </a:solidFill>
                <a:effectLst/>
              </a:rPr>
              <a:t>διάρκεια μιας περιόδου </a:t>
            </a:r>
            <a:r>
              <a:rPr lang="el-GR" dirty="0">
                <a:solidFill>
                  <a:srgbClr val="002060"/>
                </a:solidFill>
                <a:effectLst/>
              </a:rPr>
              <a:t>καθώς και τους </a:t>
            </a:r>
            <a:r>
              <a:rPr lang="el-GR" b="1" dirty="0">
                <a:solidFill>
                  <a:srgbClr val="002060"/>
                </a:solidFill>
                <a:effectLst/>
              </a:rPr>
              <a:t>προσδιοριστικούς παράγοντες </a:t>
            </a:r>
            <a:r>
              <a:rPr lang="el-GR" dirty="0">
                <a:solidFill>
                  <a:srgbClr val="002060"/>
                </a:solidFill>
                <a:effectLst/>
              </a:rPr>
              <a:t>του αποτελέσματος (έσοδα – έξοδα).</a:t>
            </a:r>
          </a:p>
          <a:p>
            <a:endParaRPr lang="el-GR" dirty="0">
              <a:solidFill>
                <a:srgbClr val="002060"/>
              </a:solidFill>
            </a:endParaRPr>
          </a:p>
        </p:txBody>
      </p:sp>
      <p:sp>
        <p:nvSpPr>
          <p:cNvPr id="4" name="Ορθογώνιο 3">
            <a:extLst>
              <a:ext uri="{FF2B5EF4-FFF2-40B4-BE49-F238E27FC236}">
                <a16:creationId xmlns:a16="http://schemas.microsoft.com/office/drawing/2014/main" id="{47F5BF74-41C3-4331-92F2-533F8470CD8C}"/>
              </a:ext>
            </a:extLst>
          </p:cNvPr>
          <p:cNvSpPr/>
          <p:nvPr/>
        </p:nvSpPr>
        <p:spPr>
          <a:xfrm>
            <a:off x="1172902" y="3569616"/>
            <a:ext cx="8769752" cy="1061829"/>
          </a:xfrm>
          <a:prstGeom prst="rect">
            <a:avLst/>
          </a:prstGeom>
        </p:spPr>
        <p:txBody>
          <a:bodyPr wrap="square">
            <a:spAutoFit/>
          </a:bodyPr>
          <a:lstStyle/>
          <a:p>
            <a:r>
              <a:rPr lang="el-GR" sz="2100" dirty="0">
                <a:ln>
                  <a:solidFill>
                    <a:schemeClr val="bg1">
                      <a:lumMod val="75000"/>
                      <a:lumOff val="25000"/>
                      <a:alpha val="10000"/>
                    </a:schemeClr>
                  </a:solidFill>
                </a:ln>
                <a:solidFill>
                  <a:srgbClr val="002060"/>
                </a:solidFill>
              </a:rPr>
              <a:t>Το αποτέλεσμα εμφανίζεται ως η αλγεβρική διαφορά (έσοδο – έξοδο). </a:t>
            </a:r>
          </a:p>
          <a:p>
            <a:r>
              <a:rPr lang="el-GR" sz="2100" dirty="0">
                <a:ln>
                  <a:solidFill>
                    <a:schemeClr val="bg1">
                      <a:lumMod val="75000"/>
                      <a:lumOff val="25000"/>
                      <a:alpha val="10000"/>
                    </a:schemeClr>
                  </a:solidFill>
                </a:ln>
                <a:solidFill>
                  <a:srgbClr val="002060"/>
                </a:solidFill>
              </a:rPr>
              <a:t>Αν η διαφορά είναι αρνητική -&gt; ζημία</a:t>
            </a:r>
          </a:p>
          <a:p>
            <a:r>
              <a:rPr lang="el-GR" sz="2100" dirty="0">
                <a:ln>
                  <a:solidFill>
                    <a:schemeClr val="bg1">
                      <a:lumMod val="75000"/>
                      <a:lumOff val="25000"/>
                      <a:alpha val="10000"/>
                    </a:schemeClr>
                  </a:solidFill>
                </a:ln>
                <a:solidFill>
                  <a:srgbClr val="002060"/>
                </a:solidFill>
              </a:rPr>
              <a:t>Αν η διαφορά είναι θετική -&gt; κέρδος. </a:t>
            </a:r>
          </a:p>
        </p:txBody>
      </p:sp>
    </p:spTree>
    <p:extLst>
      <p:ext uri="{BB962C8B-B14F-4D97-AF65-F5344CB8AC3E}">
        <p14:creationId xmlns:p14="http://schemas.microsoft.com/office/powerpoint/2010/main" val="214238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AB28B7B-B030-4404-B51D-01F46BCBD3A6}"/>
              </a:ext>
            </a:extLst>
          </p:cNvPr>
          <p:cNvSpPr>
            <a:spLocks noGrp="1"/>
          </p:cNvSpPr>
          <p:nvPr>
            <p:ph idx="1"/>
          </p:nvPr>
        </p:nvSpPr>
        <p:spPr/>
        <p:txBody>
          <a:bodyPr/>
          <a:lstStyle/>
          <a:p>
            <a:pPr marL="36900" indent="0" algn="ctr">
              <a:buNone/>
            </a:pPr>
            <a:r>
              <a:rPr lang="el-GR" sz="6000" dirty="0">
                <a:solidFill>
                  <a:srgbClr val="002060"/>
                </a:solidFill>
                <a:effectLst/>
              </a:rPr>
              <a:t>Κόστος – έξοδο –έσοδο</a:t>
            </a:r>
            <a:endParaRPr lang="el-GR" sz="6000" dirty="0">
              <a:solidFill>
                <a:srgbClr val="002060"/>
              </a:solidFill>
            </a:endParaRPr>
          </a:p>
          <a:p>
            <a:endParaRPr lang="el-GR" dirty="0"/>
          </a:p>
        </p:txBody>
      </p:sp>
    </p:spTree>
    <p:extLst>
      <p:ext uri="{BB962C8B-B14F-4D97-AF65-F5344CB8AC3E}">
        <p14:creationId xmlns:p14="http://schemas.microsoft.com/office/powerpoint/2010/main" val="171109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367145-27CF-4F3F-AB66-098B2FFAE38D}"/>
              </a:ext>
            </a:extLst>
          </p:cNvPr>
          <p:cNvSpPr>
            <a:spLocks noGrp="1"/>
          </p:cNvSpPr>
          <p:nvPr>
            <p:ph type="title"/>
          </p:nvPr>
        </p:nvSpPr>
        <p:spPr>
          <a:xfrm>
            <a:off x="798048" y="0"/>
            <a:ext cx="10353762" cy="1257300"/>
          </a:xfrm>
        </p:spPr>
        <p:txBody>
          <a:bodyPr/>
          <a:lstStyle/>
          <a:p>
            <a:r>
              <a:rPr lang="el-GR" sz="2800" b="1" dirty="0">
                <a:solidFill>
                  <a:srgbClr val="002060"/>
                </a:solidFill>
                <a:effectLst/>
              </a:rPr>
              <a:t>Κόστος – Ενεργητικό- </a:t>
            </a:r>
            <a:r>
              <a:rPr lang="el-GR" sz="2800" b="1" dirty="0" err="1">
                <a:solidFill>
                  <a:srgbClr val="002060"/>
                </a:solidFill>
                <a:effectLst/>
              </a:rPr>
              <a:t>Εξοδο</a:t>
            </a:r>
            <a:br>
              <a:rPr lang="el-GR" sz="800" b="1" dirty="0">
                <a:solidFill>
                  <a:srgbClr val="002060"/>
                </a:solidFill>
                <a:effectLst/>
              </a:rPr>
            </a:br>
            <a:endParaRPr lang="el-GR" dirty="0"/>
          </a:p>
        </p:txBody>
      </p:sp>
      <p:sp>
        <p:nvSpPr>
          <p:cNvPr id="3" name="Θέση περιεχομένου 2">
            <a:extLst>
              <a:ext uri="{FF2B5EF4-FFF2-40B4-BE49-F238E27FC236}">
                <a16:creationId xmlns:a16="http://schemas.microsoft.com/office/drawing/2014/main" id="{CF6E62DD-BA1C-4177-B64F-563979C92D9B}"/>
              </a:ext>
            </a:extLst>
          </p:cNvPr>
          <p:cNvSpPr>
            <a:spLocks noGrp="1"/>
          </p:cNvSpPr>
          <p:nvPr>
            <p:ph idx="1"/>
          </p:nvPr>
        </p:nvSpPr>
        <p:spPr>
          <a:xfrm>
            <a:off x="146612" y="879675"/>
            <a:ext cx="11898775" cy="5833641"/>
          </a:xfrm>
        </p:spPr>
        <p:txBody>
          <a:bodyPr>
            <a:noAutofit/>
          </a:bodyPr>
          <a:lstStyle/>
          <a:p>
            <a:r>
              <a:rPr lang="el-GR" sz="1800" b="1" dirty="0">
                <a:solidFill>
                  <a:srgbClr val="002060"/>
                </a:solidFill>
                <a:effectLst/>
              </a:rPr>
              <a:t>Κόστος είναι η διάθεση ή επένδυση αγοραστικής δύναμης για την απόκτηση υλικών ή άυλων αγαθών και υπηρεσιών με σκοπό τη χρησιμοποίησή τους για την πραγματοποίηση εσόδων:</a:t>
            </a:r>
          </a:p>
          <a:p>
            <a:pPr marL="36900" indent="0">
              <a:buNone/>
            </a:pPr>
            <a:r>
              <a:rPr lang="el-GR" sz="1800" dirty="0">
                <a:solidFill>
                  <a:srgbClr val="002060"/>
                </a:solidFill>
                <a:effectLst/>
              </a:rPr>
              <a:t>Η αγορά εμπορευμάτων ή παρασκευή προϊόντων, η αγορά μηχανημάτων, οχημάτων  </a:t>
            </a:r>
          </a:p>
          <a:p>
            <a:r>
              <a:rPr lang="el-GR" sz="1800" dirty="0">
                <a:solidFill>
                  <a:srgbClr val="002060"/>
                </a:solidFill>
                <a:effectLst/>
              </a:rPr>
              <a:t>ΚΟΣΤΟΣ ΚΤΗΣΗΣ</a:t>
            </a:r>
            <a:br>
              <a:rPr lang="el-GR" sz="1800" dirty="0">
                <a:solidFill>
                  <a:srgbClr val="002060"/>
                </a:solidFill>
                <a:effectLst/>
              </a:rPr>
            </a:br>
            <a:r>
              <a:rPr lang="el-GR" sz="1800" dirty="0">
                <a:solidFill>
                  <a:srgbClr val="002060"/>
                </a:solidFill>
                <a:effectLst/>
              </a:rPr>
              <a:t>Στα στοιχεία του Ενεργητικού ενσωματώνεται η χρησιμότητα τους που αρχικά αναγνωρίζεται με το κόστος κτήσης. Η </a:t>
            </a:r>
            <a:r>
              <a:rPr lang="el-GR" sz="1800" b="1" dirty="0">
                <a:solidFill>
                  <a:srgbClr val="002060"/>
                </a:solidFill>
                <a:effectLst/>
              </a:rPr>
              <a:t>ανάλωση της χρησιμότητας </a:t>
            </a:r>
            <a:r>
              <a:rPr lang="el-GR" sz="1800" dirty="0">
                <a:solidFill>
                  <a:srgbClr val="002060"/>
                </a:solidFill>
                <a:effectLst/>
              </a:rPr>
              <a:t>που είναι ενσωματωμένη στα στοιχεία του ενεργητικού μιας οικονομικής μονάδας </a:t>
            </a:r>
            <a:r>
              <a:rPr lang="el-GR" sz="1800" b="1" dirty="0">
                <a:solidFill>
                  <a:srgbClr val="002060"/>
                </a:solidFill>
                <a:effectLst/>
              </a:rPr>
              <a:t>δημιουργεί το έξοδο</a:t>
            </a:r>
            <a:endParaRPr lang="el-GR" sz="1800" dirty="0">
              <a:solidFill>
                <a:srgbClr val="002060"/>
              </a:solidFill>
              <a:effectLst/>
            </a:endParaRPr>
          </a:p>
          <a:p>
            <a:r>
              <a:rPr lang="el-GR" sz="1800" dirty="0">
                <a:solidFill>
                  <a:srgbClr val="002060"/>
                </a:solidFill>
                <a:effectLst/>
              </a:rPr>
              <a:t>Το κόστος μέχρι τη στιγμή που θα εκπνεύσει (π.χ. πουληθεί το εμπόρευμα, χρησιμοποιηθεί το πάγιο) αποτελεί στοιχείο του Ενεργητικού (περιουσιακό στοιχείο)</a:t>
            </a:r>
          </a:p>
          <a:p>
            <a:r>
              <a:rPr lang="el-GR" sz="1800" b="1" dirty="0">
                <a:solidFill>
                  <a:srgbClr val="002060"/>
                </a:solidFill>
                <a:effectLst/>
              </a:rPr>
              <a:t>Το κόστος προϋπάρχει του εξόδου</a:t>
            </a:r>
          </a:p>
          <a:p>
            <a:r>
              <a:rPr lang="el-GR" sz="1800" dirty="0">
                <a:solidFill>
                  <a:srgbClr val="002060"/>
                </a:solidFill>
                <a:effectLst/>
              </a:rPr>
              <a:t>Τα στοιχεία του ενεργητικού </a:t>
            </a:r>
            <a:r>
              <a:rPr lang="el-GR" sz="1800" b="1" dirty="0">
                <a:solidFill>
                  <a:srgbClr val="002060"/>
                </a:solidFill>
                <a:effectLst/>
              </a:rPr>
              <a:t>είναι εν δυνάμει έξοδα σε αναμονή</a:t>
            </a:r>
            <a:r>
              <a:rPr lang="el-GR" sz="1800" dirty="0">
                <a:solidFill>
                  <a:srgbClr val="002060"/>
                </a:solidFill>
                <a:effectLst/>
              </a:rPr>
              <a:t>. Το κόστος μετατρέπεται</a:t>
            </a:r>
          </a:p>
          <a:p>
            <a:r>
              <a:rPr lang="el-GR" sz="1800" dirty="0">
                <a:solidFill>
                  <a:srgbClr val="002060"/>
                </a:solidFill>
                <a:effectLst/>
              </a:rPr>
              <a:t>Π.χ. όταν κατασκευάζεις ένα προϊόν, δηλαδή η αγορά Α’ υλών, οι μισθοί, το ρεύμα, οι αποσβέσεις του μηχανήματος μετασχηματίζονται σε κόστος προϊόντος</a:t>
            </a:r>
          </a:p>
          <a:p>
            <a:r>
              <a:rPr lang="el-GR" sz="1800" b="1" dirty="0">
                <a:solidFill>
                  <a:srgbClr val="002060"/>
                </a:solidFill>
                <a:effectLst/>
              </a:rPr>
              <a:t>Το κόστος προϊόντος εμφανίζεται στο ενεργητικό και γίνεται έξοδο όταν το πουλάς</a:t>
            </a:r>
          </a:p>
          <a:p>
            <a:r>
              <a:rPr lang="el-GR" sz="1800" dirty="0">
                <a:solidFill>
                  <a:srgbClr val="002060"/>
                </a:solidFill>
                <a:effectLst/>
              </a:rPr>
              <a:t>(κόστος </a:t>
            </a:r>
            <a:r>
              <a:rPr lang="el-GR" sz="1800" dirty="0" err="1">
                <a:solidFill>
                  <a:srgbClr val="002060"/>
                </a:solidFill>
                <a:effectLst/>
              </a:rPr>
              <a:t>πωληθέντων</a:t>
            </a:r>
            <a:r>
              <a:rPr lang="el-GR" sz="1800" dirty="0">
                <a:solidFill>
                  <a:srgbClr val="002060"/>
                </a:solidFill>
                <a:effectLst/>
              </a:rPr>
              <a:t>)</a:t>
            </a:r>
            <a:endParaRPr lang="el-GR" sz="1800" dirty="0">
              <a:solidFill>
                <a:srgbClr val="002060"/>
              </a:solidFill>
            </a:endParaRPr>
          </a:p>
        </p:txBody>
      </p:sp>
    </p:spTree>
    <p:extLst>
      <p:ext uri="{BB962C8B-B14F-4D97-AF65-F5344CB8AC3E}">
        <p14:creationId xmlns:p14="http://schemas.microsoft.com/office/powerpoint/2010/main" val="237514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1C53E1-89D9-4D68-8FBF-7B08E553C530}"/>
              </a:ext>
            </a:extLst>
          </p:cNvPr>
          <p:cNvSpPr>
            <a:spLocks noGrp="1"/>
          </p:cNvSpPr>
          <p:nvPr>
            <p:ph type="title"/>
          </p:nvPr>
        </p:nvSpPr>
        <p:spPr>
          <a:xfrm>
            <a:off x="919119" y="-279781"/>
            <a:ext cx="10353762" cy="1257300"/>
          </a:xfrm>
        </p:spPr>
        <p:txBody>
          <a:bodyPr/>
          <a:lstStyle/>
          <a:p>
            <a:r>
              <a:rPr lang="el-GR" dirty="0">
                <a:solidFill>
                  <a:srgbClr val="002060"/>
                </a:solidFill>
              </a:rPr>
              <a:t>Κόστος – Ενεργητικό - Έξοδο</a:t>
            </a:r>
          </a:p>
        </p:txBody>
      </p:sp>
      <p:sp>
        <p:nvSpPr>
          <p:cNvPr id="3" name="Θέση περιεχομένου 2">
            <a:extLst>
              <a:ext uri="{FF2B5EF4-FFF2-40B4-BE49-F238E27FC236}">
                <a16:creationId xmlns:a16="http://schemas.microsoft.com/office/drawing/2014/main" id="{93FAEFA4-799E-4658-A5E0-132F8B2DCFC3}"/>
              </a:ext>
            </a:extLst>
          </p:cNvPr>
          <p:cNvSpPr>
            <a:spLocks noGrp="1"/>
          </p:cNvSpPr>
          <p:nvPr>
            <p:ph idx="1"/>
          </p:nvPr>
        </p:nvSpPr>
        <p:spPr>
          <a:xfrm>
            <a:off x="1154168" y="2165732"/>
            <a:ext cx="10353762" cy="3714749"/>
          </a:xfrm>
        </p:spPr>
        <p:txBody>
          <a:bodyPr/>
          <a:lstStyle/>
          <a:p>
            <a:r>
              <a:rPr lang="el-GR" b="1" u="sng" dirty="0">
                <a:solidFill>
                  <a:srgbClr val="002060"/>
                </a:solidFill>
                <a:effectLst/>
              </a:rPr>
              <a:t>Κόστος είναι:</a:t>
            </a:r>
          </a:p>
          <a:p>
            <a:r>
              <a:rPr lang="el-GR" dirty="0">
                <a:solidFill>
                  <a:srgbClr val="FF0000"/>
                </a:solidFill>
                <a:effectLst/>
              </a:rPr>
              <a:t>Π.χ. η αγορά αυτοκινήτου</a:t>
            </a:r>
          </a:p>
          <a:p>
            <a:r>
              <a:rPr lang="el-GR" dirty="0">
                <a:solidFill>
                  <a:srgbClr val="FF0000"/>
                </a:solidFill>
                <a:effectLst/>
              </a:rPr>
              <a:t>Η αγορά εμπορευμάτων ή κατασκευή προϊόντων</a:t>
            </a:r>
          </a:p>
          <a:p>
            <a:r>
              <a:rPr lang="el-GR" b="1" u="sng" dirty="0">
                <a:solidFill>
                  <a:srgbClr val="002060"/>
                </a:solidFill>
                <a:effectLst/>
              </a:rPr>
              <a:t>Έξοδο είναι το κόστος που εξαφανίζεται (εκπνέει)</a:t>
            </a:r>
          </a:p>
          <a:p>
            <a:r>
              <a:rPr lang="el-GR" dirty="0">
                <a:solidFill>
                  <a:srgbClr val="0070C0"/>
                </a:solidFill>
                <a:effectLst/>
              </a:rPr>
              <a:t>Π.χ. κάθε φορά που χρησιμοποιείς το αυτοκίνητο</a:t>
            </a:r>
          </a:p>
          <a:p>
            <a:r>
              <a:rPr lang="el-GR" dirty="0">
                <a:solidFill>
                  <a:srgbClr val="0070C0"/>
                </a:solidFill>
                <a:effectLst/>
              </a:rPr>
              <a:t>Π.χ. ο μισθός που πληρώνεις για τις υπηρεσίες των εργαζομένων</a:t>
            </a:r>
          </a:p>
          <a:p>
            <a:endParaRPr lang="el-GR" dirty="0"/>
          </a:p>
        </p:txBody>
      </p:sp>
      <p:sp>
        <p:nvSpPr>
          <p:cNvPr id="4" name="Ορθογώνιο 3">
            <a:extLst>
              <a:ext uri="{FF2B5EF4-FFF2-40B4-BE49-F238E27FC236}">
                <a16:creationId xmlns:a16="http://schemas.microsoft.com/office/drawing/2014/main" id="{81856F76-B3E4-41FE-A471-037C3B223EEA}"/>
              </a:ext>
            </a:extLst>
          </p:cNvPr>
          <p:cNvSpPr/>
          <p:nvPr/>
        </p:nvSpPr>
        <p:spPr>
          <a:xfrm>
            <a:off x="187890" y="903848"/>
            <a:ext cx="11941479" cy="1200329"/>
          </a:xfrm>
          <a:prstGeom prst="rect">
            <a:avLst/>
          </a:prstGeom>
        </p:spPr>
        <p:txBody>
          <a:bodyPr wrap="square">
            <a:spAutoFit/>
          </a:bodyPr>
          <a:lstStyle/>
          <a:p>
            <a:r>
              <a:rPr lang="el-G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Κόστος είναι η διάθεση ή επένδυση ποσού για την απόκτηση υλικών, άυλων αγαθών και υπηρεσιών, με σκοπό τη χρησιμοποίησή τους για την πραγματοποίηση εσόδων από πωλήσεις</a:t>
            </a:r>
            <a:endParaRPr lang="el-GR" sz="2400" b="1" dirty="0">
              <a:solidFill>
                <a:srgbClr val="002060"/>
              </a:solidFill>
            </a:endParaRPr>
          </a:p>
        </p:txBody>
      </p:sp>
      <p:sp>
        <p:nvSpPr>
          <p:cNvPr id="5" name="Ορθογώνιο 4">
            <a:extLst>
              <a:ext uri="{FF2B5EF4-FFF2-40B4-BE49-F238E27FC236}">
                <a16:creationId xmlns:a16="http://schemas.microsoft.com/office/drawing/2014/main" id="{44953E96-AF67-4162-8809-43775E0BABD7}"/>
              </a:ext>
            </a:extLst>
          </p:cNvPr>
          <p:cNvSpPr/>
          <p:nvPr/>
        </p:nvSpPr>
        <p:spPr>
          <a:xfrm>
            <a:off x="62630" y="5218761"/>
            <a:ext cx="12066739" cy="1323439"/>
          </a:xfrm>
          <a:prstGeom prst="rect">
            <a:avLst/>
          </a:prstGeom>
        </p:spPr>
        <p:txBody>
          <a:bodyPr wrap="square">
            <a:spAutoFit/>
          </a:bodyPr>
          <a:lstStyle/>
          <a:p>
            <a:pPr marL="76200" marR="73025" indent="-635" algn="just">
              <a:spcBef>
                <a:spcPts val="350"/>
              </a:spcBef>
              <a:spcAft>
                <a:spcPts val="0"/>
              </a:spcAft>
            </a:pPr>
            <a:r>
              <a:rPr lang="el-GR" sz="2000" b="1" dirty="0">
                <a:solidFill>
                  <a:srgbClr val="002060"/>
                </a:solidFill>
                <a:latin typeface="Calibri" panose="020F0502020204030204" pitchFamily="34" charset="0"/>
                <a:cs typeface="Times New Roman" panose="02020603050405020304" pitchFamily="18" charset="0"/>
              </a:rPr>
              <a:t>Έξοδο είναι </a:t>
            </a:r>
            <a:r>
              <a:rPr lang="el-GR" sz="2000" b="1" dirty="0">
                <a:solidFill>
                  <a:srgbClr val="0070C0"/>
                </a:solidFill>
                <a:latin typeface="Calibri" panose="020F0502020204030204" pitchFamily="34" charset="0"/>
                <a:cs typeface="Times New Roman" panose="02020603050405020304" pitchFamily="18" charset="0"/>
              </a:rPr>
              <a:t>το κόστος του </a:t>
            </a:r>
            <a:r>
              <a:rPr lang="el-GR" sz="2000" b="1" dirty="0" err="1">
                <a:solidFill>
                  <a:srgbClr val="0070C0"/>
                </a:solidFill>
                <a:latin typeface="Calibri" panose="020F0502020204030204" pitchFamily="34" charset="0"/>
                <a:cs typeface="Times New Roman" panose="02020603050405020304" pitchFamily="18" charset="0"/>
              </a:rPr>
              <a:t>αποκτηθέντος</a:t>
            </a:r>
            <a:r>
              <a:rPr lang="el-GR" sz="2000" b="1" dirty="0">
                <a:solidFill>
                  <a:srgbClr val="0070C0"/>
                </a:solidFill>
                <a:latin typeface="Calibri" panose="020F0502020204030204" pitchFamily="34" charset="0"/>
                <a:cs typeface="Times New Roman" panose="02020603050405020304" pitchFamily="18" charset="0"/>
              </a:rPr>
              <a:t> εισοδήματος </a:t>
            </a:r>
            <a:r>
              <a:rPr lang="el-GR" sz="2000" b="1" dirty="0">
                <a:solidFill>
                  <a:srgbClr val="002060"/>
                </a:solidFill>
                <a:latin typeface="Calibri" panose="020F0502020204030204" pitchFamily="34" charset="0"/>
                <a:cs typeface="Times New Roman" panose="02020603050405020304" pitchFamily="18" charset="0"/>
              </a:rPr>
              <a:t>ή η αξία ανταλλαγής των αγαθών και υπηρεσιών για τη λειτουργία της επιχειρήσεως. Επίσης </a:t>
            </a:r>
            <a:r>
              <a:rPr lang="el-GR" sz="2000" b="1" dirty="0">
                <a:solidFill>
                  <a:srgbClr val="0070C0"/>
                </a:solidFill>
                <a:latin typeface="Calibri" panose="020F0502020204030204" pitchFamily="34" charset="0"/>
                <a:cs typeface="Times New Roman" panose="02020603050405020304" pitchFamily="18" charset="0"/>
              </a:rPr>
              <a:t>είναι ότι δαπανάται, αναλώνεται ή χρησιμοποιείται σε μία διαχειριστική χρήση κατά την προσπάθεια αποκτήσεως εσόδων</a:t>
            </a:r>
            <a:r>
              <a:rPr lang="el-GR" sz="2000" b="1" dirty="0">
                <a:solidFill>
                  <a:srgbClr val="002060"/>
                </a:solidFill>
                <a:latin typeface="Calibri" panose="020F0502020204030204" pitchFamily="34" charset="0"/>
                <a:cs typeface="Times New Roman" panose="02020603050405020304" pitchFamily="18" charset="0"/>
              </a:rPr>
              <a:t>. </a:t>
            </a:r>
            <a:r>
              <a:rPr lang="el-GR" sz="2000" b="1" dirty="0">
                <a:solidFill>
                  <a:srgbClr val="0070C0"/>
                </a:solidFill>
                <a:latin typeface="Calibri" panose="020F0502020204030204" pitchFamily="34" charset="0"/>
                <a:cs typeface="Times New Roman" panose="02020603050405020304" pitchFamily="18" charset="0"/>
              </a:rPr>
              <a:t>Συσχετίζεται πάντοτε με τα έσοδα της ίδιας διαχειριστικής περιόδου.</a:t>
            </a:r>
          </a:p>
        </p:txBody>
      </p:sp>
    </p:spTree>
    <p:extLst>
      <p:ext uri="{BB962C8B-B14F-4D97-AF65-F5344CB8AC3E}">
        <p14:creationId xmlns:p14="http://schemas.microsoft.com/office/powerpoint/2010/main" val="1820095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2570</Words>
  <Application>Microsoft Office PowerPoint</Application>
  <PresentationFormat>Ευρεία οθόνη</PresentationFormat>
  <Paragraphs>287</Paragraphs>
  <Slides>45</Slides>
  <Notes>0</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45</vt:i4>
      </vt:variant>
    </vt:vector>
  </HeadingPairs>
  <TitlesOfParts>
    <vt:vector size="56" baseType="lpstr">
      <vt:lpstr>Arial</vt:lpstr>
      <vt:lpstr>Bookman Old Style</vt:lpstr>
      <vt:lpstr>Calibri</vt:lpstr>
      <vt:lpstr>Dubai</vt:lpstr>
      <vt:lpstr>Georgia Pro</vt:lpstr>
      <vt:lpstr>Tahoma</vt:lpstr>
      <vt:lpstr>Times New Roman</vt:lpstr>
      <vt:lpstr>Wingdings</vt:lpstr>
      <vt:lpstr>Wingdings 2</vt:lpstr>
      <vt:lpstr>SlateVTI</vt:lpstr>
      <vt:lpstr>Worksheet</vt:lpstr>
      <vt:lpstr>ΑΠΟΤΕΛΕΣΜΑΤΑ ΧΡΗΣΗΣ</vt:lpstr>
      <vt:lpstr>Αποτελέσματα Χρήσης </vt:lpstr>
      <vt:lpstr>Παράδειγμα </vt:lpstr>
      <vt:lpstr>Λογιστικές προσεγγίσεις στη μέτρηση εισοδήματος </vt:lpstr>
      <vt:lpstr>Λογιστικές προσεγγίσεις στη μέτρηση εισοδήματος </vt:lpstr>
      <vt:lpstr>Κατάσταση Αποτελεσμάτων Χρήσης (Profit and Loss Account) (ΚΑΧ)</vt:lpstr>
      <vt:lpstr>Παρουσίαση του PowerPoint</vt:lpstr>
      <vt:lpstr>Κόστος – Ενεργητικό- Εξοδο </vt:lpstr>
      <vt:lpstr>Κόστος – Ενεργητικό - Έξοδο</vt:lpstr>
      <vt:lpstr>Πιο απλά…. </vt:lpstr>
      <vt:lpstr>Έσοδο</vt:lpstr>
      <vt:lpstr>Έσοδο – Έξοδο </vt:lpstr>
      <vt:lpstr>Επιστροφή στις Λογιστικές Αρχές</vt:lpstr>
      <vt:lpstr>Η αρχή των δεδουλευμένων εσόδων και εξόδων και αυτοτέλειας των χρήσεων </vt:lpstr>
      <vt:lpstr>Παρουσίαση του PowerPoint</vt:lpstr>
      <vt:lpstr>Η αρχή της συσχέτισης των εξόδων και εσόδων (matching principle) </vt:lpstr>
      <vt:lpstr>Η αρχή της πραγματοποίησης των εσόδων </vt:lpstr>
      <vt:lpstr>Καταχώρηση των βέβαιων και πραγματοποιούμενων εσόδων </vt:lpstr>
      <vt:lpstr>Είναι Έσοδο …. </vt:lpstr>
      <vt:lpstr>Είναι έξοδο </vt:lpstr>
      <vt:lpstr>Είναι Αποτέλεσμα </vt:lpstr>
      <vt:lpstr>Δραστηριότητες της Επιχείρησης</vt:lpstr>
      <vt:lpstr>Ομαδοποιήσεις Εσόδων</vt:lpstr>
      <vt:lpstr>Ομαδοποιήσεις Εσόδων</vt:lpstr>
      <vt:lpstr>Ομαδοποιήσεις Εσόδων</vt:lpstr>
      <vt:lpstr>Ομαδοποιήσεις Εξόδων </vt:lpstr>
      <vt:lpstr>Ενδεικτικές περιπτώσεις εκτάκτων εξόδων </vt:lpstr>
      <vt:lpstr>ΚΑΤΑΣΤΑΣΗ ΤΩΝ ΑΠΟΤΕΛΕΣΜΑΤΩΝ ΧΡΗΣΗΣ </vt:lpstr>
      <vt:lpstr>Αποτέλεσμα Χρήσης</vt:lpstr>
      <vt:lpstr>Αποτελέσματα Χρήσης και ΕΛΠ</vt:lpstr>
      <vt:lpstr>Ομαδοποιήσεις Εξόδων κατά ΕΛΠ</vt:lpstr>
      <vt:lpstr>ΤΟ ΑΠΟΤΕΛΕΣΜΑ ΕΚΜΕΤΑΛΛΕΥΣΕΩΣ </vt:lpstr>
      <vt:lpstr>Μορφές ΚΑΧ</vt:lpstr>
      <vt:lpstr>ΚΑΧ κατά λειτουργία </vt:lpstr>
      <vt:lpstr>Παρουσίαση του PowerPoint</vt:lpstr>
      <vt:lpstr>ΦΟΡΟΣ ΠΡΟΣΤΙΘΕΜΕΝΗΣ ΑΞΙΑΣ </vt:lpstr>
      <vt:lpstr>Παράδειγμα - Άσκηση</vt:lpstr>
      <vt:lpstr>Υπολογισμός Κόστους Πωληθέντων- Εμπορικές Επιχειρήσεις  </vt:lpstr>
      <vt:lpstr>Υπολογισμός Κόστους Πωληθέντων- Βιομηχανικές Επιχειρήσεις </vt:lpstr>
      <vt:lpstr>Υπολογισμός Κόστους Πωληθέντων- Επιχειρήσεις Παροχής Υπηρεσιών </vt:lpstr>
      <vt:lpstr>Άσκηση – Παράδειγμα </vt:lpstr>
      <vt:lpstr>Φύλο Μερισμού Οργανικών Εξόδων </vt:lpstr>
      <vt:lpstr>ΑΣΚΗΣΗ- ΠΑΡΑΔΕΙΓΜΑ</vt:lpstr>
      <vt:lpstr>ΚΑΧ κατ’ είδος </vt:lpstr>
      <vt:lpstr>ΣΥΝΔΕΣΗ ΙΣΟΛΟΓΙΣΜΟΥ ΜΕ ΚΑΧ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ΑΠΟΤΕΛΕΣΜΑΤΑ ΧΡΗΣΗΣ</dc:title>
  <dc:creator>eirini ozouni</dc:creator>
  <cp:lastModifiedBy>eirini ozouni</cp:lastModifiedBy>
  <cp:revision>8</cp:revision>
  <dcterms:created xsi:type="dcterms:W3CDTF">2019-11-03T22:51:02Z</dcterms:created>
  <dcterms:modified xsi:type="dcterms:W3CDTF">2019-12-04T08:17:06Z</dcterms:modified>
</cp:coreProperties>
</file>