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7" r:id="rId32"/>
    <p:sldId id="285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301" r:id="rId41"/>
    <p:sldId id="300" r:id="rId42"/>
    <p:sldId id="295" r:id="rId43"/>
    <p:sldId id="296" r:id="rId44"/>
    <p:sldId id="297" r:id="rId45"/>
    <p:sldId id="298" r:id="rId46"/>
    <p:sldId id="299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F6E49E-EE3E-49AA-A911-7F0ECB7AA64F}" type="datetimeFigureOut">
              <a:rPr lang="el-GR" smtClean="0"/>
              <a:pPr/>
              <a:t>2/5/2018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692A32-DEEB-4FE8-9DB6-DB011F3C97A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2" name="31 - Ορθογώνιο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- Ορθογώνιο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- Ορθογώνιο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- Ορθογώνιο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- Ορθογώνιο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56" name="55 - Ορθογώνιο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- Ορθογώνιο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- Ορθογώνιο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- Ορθογώνιο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F6E49E-EE3E-49AA-A911-7F0ECB7AA64F}" type="datetimeFigureOut">
              <a:rPr lang="el-GR" smtClean="0"/>
              <a:pPr/>
              <a:t>2/5/2018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692A32-DEEB-4FE8-9DB6-DB011F3C97A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F6E49E-EE3E-49AA-A911-7F0ECB7AA64F}" type="datetimeFigureOut">
              <a:rPr lang="el-GR" smtClean="0"/>
              <a:pPr/>
              <a:t>2/5/2018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692A32-DEEB-4FE8-9DB6-DB011F3C97A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F6E49E-EE3E-49AA-A911-7F0ECB7AA64F}" type="datetimeFigureOut">
              <a:rPr lang="el-GR" smtClean="0"/>
              <a:pPr/>
              <a:t>2/5/2018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692A32-DEEB-4FE8-9DB6-DB011F3C97A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Ελεύθερη σχεδίαση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- Ελεύθερη σχεδίαση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- Ελεύθερη σχεδίαση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- Ελεύθερη σχεδίαση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- Ελεύθερη σχεδίαση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- Ελεύθερη σχεδίαση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- Ελεύθερη σχεδίαση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- Ελεύθερη σχεδίαση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- Ελεύθερη σχεδίαση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- Ελεύθερη σχεδίαση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- Ελεύθερη σχεδίαση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- Ελεύθερη σχεδίαση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- Ελεύθερη σχεδίαση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- Ελεύθερη σχεδίαση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- Ελεύθερη σχεδίαση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F6E49E-EE3E-49AA-A911-7F0ECB7AA64F}" type="datetimeFigureOut">
              <a:rPr lang="el-GR" smtClean="0"/>
              <a:pPr/>
              <a:t>2/5/2018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692A32-DEEB-4FE8-9DB6-DB011F3C97A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- Ορθογώνιο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- Ορθογώνιο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F6E49E-EE3E-49AA-A911-7F0ECB7AA64F}" type="datetimeFigureOut">
              <a:rPr lang="el-GR" smtClean="0"/>
              <a:pPr/>
              <a:t>2/5/2018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692A32-DEEB-4FE8-9DB6-DB011F3C97A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- Ορθογώνιο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F6E49E-EE3E-49AA-A911-7F0ECB7AA64F}" type="datetimeFigureOut">
              <a:rPr lang="el-GR" smtClean="0"/>
              <a:pPr/>
              <a:t>2/5/2018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692A32-DEEB-4FE8-9DB6-DB011F3C97A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6" name="15 - Ορθογώνιο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- Ορθογώνιο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- Ορθογώνιο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- Ορθογώνιο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Ορθογώνιο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Ορθογώνιο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- Ορθογώνιο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- Ορθογώνιο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F6E49E-EE3E-49AA-A911-7F0ECB7AA64F}" type="datetimeFigureOut">
              <a:rPr lang="el-GR" smtClean="0"/>
              <a:pPr/>
              <a:t>2/5/2018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692A32-DEEB-4FE8-9DB6-DB011F3C97A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F6E49E-EE3E-49AA-A911-7F0ECB7AA64F}" type="datetimeFigureOut">
              <a:rPr lang="el-GR" smtClean="0"/>
              <a:pPr/>
              <a:t>2/5/2018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692A32-DEEB-4FE8-9DB6-DB011F3C97A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F6E49E-EE3E-49AA-A911-7F0ECB7AA64F}" type="datetimeFigureOut">
              <a:rPr lang="el-GR" smtClean="0"/>
              <a:pPr/>
              <a:t>2/5/2018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692A32-DEEB-4FE8-9DB6-DB011F3C97A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- Ευθεία γραμμή σύνδεσης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- Ομάδα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- Τίτλος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grpSp>
        <p:nvGrpSpPr>
          <p:cNvPr id="14" name="13 - Ομάδα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- Ομάδα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5F6E49E-EE3E-49AA-A911-7F0ECB7AA64F}" type="datetimeFigureOut">
              <a:rPr lang="el-GR" smtClean="0"/>
              <a:pPr/>
              <a:t>2/5/2018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D9692A32-DEEB-4FE8-9DB6-DB011F3C97A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- Ορθογώνιο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- Ορθογώνιο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- Ορθογώνιο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5F6E49E-EE3E-49AA-A911-7F0ECB7AA64F}" type="datetimeFigureOut">
              <a:rPr lang="el-GR" smtClean="0"/>
              <a:pPr/>
              <a:t>2/5/2018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9692A32-DEEB-4FE8-9DB6-DB011F3C97A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222816" cy="5363476"/>
          </a:xfrm>
        </p:spPr>
        <p:txBody>
          <a:bodyPr>
            <a:normAutofit/>
          </a:bodyPr>
          <a:lstStyle/>
          <a:p>
            <a:pPr marL="797814" indent="-742950">
              <a:buFont typeface="+mj-lt"/>
              <a:buAutoNum type="arabicPeriod"/>
            </a:pPr>
            <a:r>
              <a:rPr lang="el-GR" sz="3600" dirty="0" smtClean="0">
                <a:latin typeface="Book Antiqua" pitchFamily="18" charset="0"/>
              </a:rPr>
              <a:t>ΠΡΟΕΚΛΑΜΨΙΑ</a:t>
            </a:r>
          </a:p>
          <a:p>
            <a:pPr marL="797814" indent="-742950">
              <a:buFont typeface="+mj-lt"/>
              <a:buAutoNum type="arabicPeriod"/>
            </a:pPr>
            <a:r>
              <a:rPr lang="el-GR" sz="3600" dirty="0" smtClean="0">
                <a:latin typeface="Book Antiqua" pitchFamily="18" charset="0"/>
              </a:rPr>
              <a:t>ΧΡΟΝΙΑ ΥΠΕΡΤΑΣΗ</a:t>
            </a:r>
          </a:p>
          <a:p>
            <a:pPr marL="797814" indent="-742950">
              <a:buFont typeface="+mj-lt"/>
              <a:buAutoNum type="arabicPeriod"/>
            </a:pPr>
            <a:r>
              <a:rPr lang="el-GR" sz="3600" dirty="0" smtClean="0">
                <a:latin typeface="Book Antiqua" pitchFamily="18" charset="0"/>
              </a:rPr>
              <a:t>ΠΡΟΕΚΛΑΜΨΙΑ ΣΕ ΕΔΑΦΟΣ ΧΡΟΝΙΑΣ ΥΠΕΡΤΑΣΗΣ</a:t>
            </a:r>
          </a:p>
          <a:p>
            <a:pPr marL="797814" indent="-742950">
              <a:buFont typeface="+mj-lt"/>
              <a:buAutoNum type="arabicPeriod"/>
            </a:pPr>
            <a:r>
              <a:rPr lang="el-GR" sz="3600" dirty="0" smtClean="0">
                <a:latin typeface="Book Antiqua" pitchFamily="18" charset="0"/>
              </a:rPr>
              <a:t>ΥΠΕΡΤΑΣΗ ΚΥΗΣΗΣ</a:t>
            </a:r>
            <a:endParaRPr lang="el-GR" sz="3600" dirty="0">
              <a:latin typeface="Book Antiqua" pitchFamily="18" charset="0"/>
            </a:endParaRPr>
          </a:p>
        </p:txBody>
      </p:sp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ΥΠΕΡΤΑΣΙΚΗ ΝΟΣΟΣ ΚΥΗΣΗΣ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http://file.scirp.org/Html/2-1430430/9a97bcb8-2056-4234-938d-a7bb8a68dce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2345"/>
            <a:ext cx="8858312" cy="66922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8" cy="5292038"/>
          </a:xfrm>
        </p:spPr>
        <p:txBody>
          <a:bodyPr>
            <a:normAutofit/>
          </a:bodyPr>
          <a:lstStyle/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ΝΕΦΡΙΚΗ ΝΟΣΟΣ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ΟΞΕΙΑ ΛΙΠΩΔΗΣ ΔΙΗΘΗΣΗ ΗΠΑΤΟΣ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ΘΡΟΜΒΩΤΙΚΗ ΘΡΟΜΒΟΠΕΝΙΚΗ ΠΟΡΦΥΡΑ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ΟΥΡΑΙΜΙΚΟ ΑΙΜΟΛΥΤΙΚΟ Σ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ΣΕΛ</a:t>
            </a:r>
            <a:endParaRPr lang="el-GR" sz="32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ΔΔ</a:t>
            </a:r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79940" cy="536347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ΑΠΟΚΟΛΛΗΣΗ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ΟΞΕΙΑ ΝΕΦΡΙΚΗ ΒΛΑΒΗ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ΕΓΚΕΦΑΛΙΚΗ ΑΙΜΟΡΡΑΓΙΑ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ΡΗΞΗ ΗΠΑΤΙΚΗΣ ΚΑΨΑΣ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ΠΝΕΥΜΟΝΙΚΟ ΟΙΔΗΜΑ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ΗΠΑΤΙΚΗ ΑΝΕΠΑΡΚΕΙΑ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ΕΓΚΕΦΑΛΙΚΟ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ΕΚΛΑΜΨΙΑ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ΕΠΙΠΛΟΚΕΣ ΕΓΚΥΟΥ</a:t>
            </a:r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294254" cy="5292038"/>
          </a:xfrm>
        </p:spPr>
        <p:txBody>
          <a:bodyPr>
            <a:normAutofit/>
          </a:bodyPr>
          <a:lstStyle/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ΕΚΑ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ΔΥΣΠΡΑΓΙΑ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ΠΕΡΙΓΕΝΝΗΤΙΚΗ ΑΣΦΥΞΙΑ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ΠΡΟΩΡΟ ΤΟΚΕΤΟ</a:t>
            </a:r>
            <a:endParaRPr lang="el-GR" sz="32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ΕΠΙΠΛΟΚΕΣ ΕΜΒΡΥΟΥ</a:t>
            </a:r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79940" cy="5506328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ΔΙΑΤΑΡΑΧΕΣ ΜΗΤΡΟΠΛΑΚΟΥΝΤΙΑΚΗΣ </a:t>
            </a:r>
            <a:r>
              <a:rPr lang="el-GR" sz="2800" dirty="0" smtClean="0">
                <a:solidFill>
                  <a:srgbClr val="FFFF00"/>
                </a:solidFill>
                <a:latin typeface="Book Antiqua" pitchFamily="18" charset="0"/>
              </a:rPr>
              <a:t>ΚΥΚΛΟΦΟΡΙΑΣ-ΕΛΑΤΤΩΜΑΤΙΚΗ ΠΛΑΚΟΥΝΤΟΠΟΙΗΣΗ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ΑΠΟΤΥΧΙΑ ΔΙΕΙΣΔΥΣΗΣ ΚΥΤΤΑΡΟΤΡΟΦΟΒΛΑΣΤΗΣ ΣΤΟ ΤΜΗΜΑ ΣΠΕΙΡΟΕΙΔΩΝ Α ΤΟΥ ΜΥΟΜΗΤΡΙΟΥ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ΔΕΝ ΑΝΑΠΤΥΣΣΕΤΑΙ ΕΥΡΥ ΕΛΙΚΟΕΙΔΕΣ ΑΓΓΕΙΑΚΟ ΔΙΚΤΥΟ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ΣΤΕΝΩΜΕΝΑ ΑΓΓΕΙΑ-ΕΛΑΤΤΩΜΕΝΗ ΠΑΡΟΧΗ ΑΙΜΑΤΟΣ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ΑΠΕΛΕΥΘΕΡΩΣΗ ΑΠΌ ΙΣΧΑΙΜΙΚΟ ΠΛΑΚΟΥΝΤΑ </a:t>
            </a:r>
            <a:r>
              <a:rPr lang="el-GR" sz="2800" dirty="0" smtClean="0">
                <a:solidFill>
                  <a:srgbClr val="FFFF00"/>
                </a:solidFill>
                <a:latin typeface="Book Antiqua" pitchFamily="18" charset="0"/>
              </a:rPr>
              <a:t>ΠΑΡΑΓΟΝΤΩΝ</a:t>
            </a:r>
            <a:r>
              <a:rPr lang="el-GR" sz="2800" dirty="0" smtClean="0">
                <a:latin typeface="Book Antiqua" pitchFamily="18" charset="0"/>
              </a:rPr>
              <a:t> ΠΟΥ ΜΕΤΑΒΑΛΛΟΥΝ ΛΕΙΤΟΥΡΓΙΑ ΕΝΔΟΘΗΛΙΑΚΩΝ ΚΥΤΤΑΡΩΝ ΣΤΑ ΔΙΑΦΟΡΑ ΣΥΣΤΗΜΑΤΑ</a:t>
            </a:r>
          </a:p>
          <a:p>
            <a:pPr>
              <a:buFont typeface="Arial" pitchFamily="34" charset="0"/>
              <a:buChar char="•"/>
            </a:pPr>
            <a:endParaRPr lang="el-GR" sz="2800" dirty="0" smtClean="0"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ΠΑΘΟΓΕΝΕΣΗ</a:t>
            </a:r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5602" name="Picture 2" descr="ÎÏÎ¿ÏÎ­Î»ÎµÏÎ¼Î± ÎµÎ¹ÎºÏÎ½Î±Ï Î³Î¹Î± spiral arteries preeclamps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72" y="0"/>
            <a:ext cx="904872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8674" name="Picture 2" descr="ÎÏÎ¿ÏÎ­Î»ÎµÏÎ¼Î± ÎµÎ¹ÎºÏÎ½Î±Ï Î³Î¹Î± spiral arteries preeclamps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9001156" cy="6726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222816" cy="5506328"/>
          </a:xfrm>
        </p:spPr>
        <p:txBody>
          <a:bodyPr>
            <a:normAutofit/>
          </a:bodyPr>
          <a:lstStyle/>
          <a:p>
            <a:pPr marL="512064" indent="-457200">
              <a:buFont typeface="+mj-lt"/>
              <a:buAutoNum type="arabicPeriod"/>
            </a:pPr>
            <a:r>
              <a:rPr lang="el-GR" sz="2400" dirty="0" smtClean="0">
                <a:latin typeface="Book Antiqua" pitchFamily="18" charset="0"/>
              </a:rPr>
              <a:t>ΗΛΙΚΙΑ ΜΗΤΕΡΑΣ</a:t>
            </a:r>
          </a:p>
          <a:p>
            <a:pPr marL="512064" indent="-457200">
              <a:buFont typeface="+mj-lt"/>
              <a:buAutoNum type="arabicPeriod"/>
            </a:pPr>
            <a:r>
              <a:rPr lang="el-GR" sz="2400" dirty="0" smtClean="0">
                <a:latin typeface="Book Antiqua" pitchFamily="18" charset="0"/>
              </a:rPr>
              <a:t>ΥΨΟΣ</a:t>
            </a:r>
          </a:p>
          <a:p>
            <a:pPr marL="512064" indent="-457200">
              <a:buFont typeface="+mj-lt"/>
              <a:buAutoNum type="arabicPeriod"/>
            </a:pPr>
            <a:r>
              <a:rPr lang="el-GR" sz="2400" dirty="0" smtClean="0">
                <a:latin typeface="Book Antiqua" pitchFamily="18" charset="0"/>
              </a:rPr>
              <a:t>ΒΑΡΟΣ</a:t>
            </a:r>
          </a:p>
          <a:p>
            <a:pPr marL="512064" indent="-457200">
              <a:buFont typeface="+mj-lt"/>
              <a:buAutoNum type="arabicPeriod"/>
            </a:pPr>
            <a:r>
              <a:rPr lang="el-GR" sz="2400" dirty="0" smtClean="0">
                <a:latin typeface="Book Antiqua" pitchFamily="18" charset="0"/>
              </a:rPr>
              <a:t>ΦΥΛΗ</a:t>
            </a:r>
          </a:p>
          <a:p>
            <a:pPr marL="512064" indent="-457200">
              <a:buFont typeface="+mj-lt"/>
              <a:buAutoNum type="arabicPeriod"/>
            </a:pPr>
            <a:r>
              <a:rPr lang="el-GR" sz="2400" dirty="0" smtClean="0">
                <a:latin typeface="Book Antiqua" pitchFamily="18" charset="0"/>
              </a:rPr>
              <a:t>ΜΕΘΟΔΟΣ ΣΥΛΛΗΨΗΣ</a:t>
            </a:r>
          </a:p>
          <a:p>
            <a:pPr marL="512064" indent="-457200">
              <a:buFont typeface="+mj-lt"/>
              <a:buAutoNum type="arabicPeriod"/>
            </a:pPr>
            <a:r>
              <a:rPr lang="el-GR" sz="2400" dirty="0" smtClean="0">
                <a:latin typeface="Book Antiqua" pitchFamily="18" charset="0"/>
              </a:rPr>
              <a:t>ΚΑΠΝΙΣΜΑ ΣΤΗΝ ΚΥΗΣΗ</a:t>
            </a:r>
          </a:p>
          <a:p>
            <a:pPr marL="512064" indent="-457200">
              <a:buFont typeface="+mj-lt"/>
              <a:buAutoNum type="arabicPeriod"/>
            </a:pPr>
            <a:r>
              <a:rPr lang="el-GR" sz="2400" dirty="0" smtClean="0">
                <a:latin typeface="Book Antiqua" pitchFamily="18" charset="0"/>
              </a:rPr>
              <a:t>ΙΣΤΟΡΙΚΟ ΠΡΕΚΛΑΜΨΙΑΣ</a:t>
            </a:r>
          </a:p>
          <a:p>
            <a:pPr marL="512064" indent="-457200">
              <a:buFont typeface="+mj-lt"/>
              <a:buAutoNum type="arabicPeriod"/>
            </a:pPr>
            <a:r>
              <a:rPr lang="el-GR" sz="2400" dirty="0" smtClean="0">
                <a:latin typeface="Book Antiqua" pitchFamily="18" charset="0"/>
              </a:rPr>
              <a:t>ΗΛΙΚΙΑ ΚΥΗΣΗΣ</a:t>
            </a:r>
          </a:p>
          <a:p>
            <a:pPr marL="512064" indent="-457200">
              <a:buFont typeface="+mj-lt"/>
              <a:buAutoNum type="arabicPeriod"/>
            </a:pPr>
            <a:r>
              <a:rPr lang="el-GR" sz="2400" dirty="0" smtClean="0">
                <a:latin typeface="Book Antiqua" pitchFamily="18" charset="0"/>
              </a:rPr>
              <a:t>ΧΡΟΝΙΑ ΥΠΕΡΤΑΣΗ</a:t>
            </a:r>
          </a:p>
          <a:p>
            <a:pPr marL="512064" indent="-457200">
              <a:buFont typeface="+mj-lt"/>
              <a:buAutoNum type="arabicPeriod"/>
            </a:pPr>
            <a:r>
              <a:rPr lang="el-GR" sz="2400" dirty="0" smtClean="0">
                <a:latin typeface="Book Antiqua" pitchFamily="18" charset="0"/>
              </a:rPr>
              <a:t>ΣΔ ΤΥΠΟΥ Ι Η ΤΥΠΟΥ ΙΙ</a:t>
            </a:r>
          </a:p>
          <a:p>
            <a:pPr marL="512064" indent="-457200">
              <a:buFont typeface="+mj-lt"/>
              <a:buAutoNum type="arabicPeriod"/>
            </a:pPr>
            <a:r>
              <a:rPr lang="el-GR" sz="2400" dirty="0" smtClean="0">
                <a:latin typeface="Book Antiqua" pitchFamily="18" charset="0"/>
              </a:rPr>
              <a:t>ΣΕΛ</a:t>
            </a:r>
          </a:p>
          <a:p>
            <a:pPr marL="512064" indent="-457200">
              <a:buFont typeface="+mj-lt"/>
              <a:buAutoNum type="arabicPeriod"/>
            </a:pPr>
            <a:r>
              <a:rPr lang="el-GR" sz="2400" dirty="0" smtClean="0">
                <a:latin typeface="Book Antiqua" pitchFamily="18" charset="0"/>
              </a:rPr>
              <a:t>ΑΝΤΙΦΩΣΦΟΛΙΠΙΔΙΚΟ Σ</a:t>
            </a:r>
            <a:endParaRPr lang="el-GR" sz="24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ΠΡΟΒΛΕΨΗ ΠΡΟΕΚΛΑΜΨΙΑΣ </a:t>
            </a:r>
            <a:endParaRPr lang="el-G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294254" cy="5506328"/>
          </a:xfrm>
        </p:spPr>
        <p:txBody>
          <a:bodyPr>
            <a:normAutofit/>
          </a:bodyPr>
          <a:lstStyle/>
          <a:p>
            <a:r>
              <a:rPr lang="el-GR" sz="2400" dirty="0" smtClean="0">
                <a:latin typeface="Book Antiqua" pitchFamily="18" charset="0"/>
              </a:rPr>
              <a:t>13 ΠΡΩΤΟΤΟΚΙΑ</a:t>
            </a:r>
          </a:p>
          <a:p>
            <a:r>
              <a:rPr lang="el-GR" sz="2400" dirty="0" smtClean="0">
                <a:latin typeface="Book Antiqua" pitchFamily="18" charset="0"/>
              </a:rPr>
              <a:t>14 ΠΟΛΥΤΟΚΙΑ</a:t>
            </a:r>
          </a:p>
          <a:p>
            <a:r>
              <a:rPr lang="el-GR" sz="2400" dirty="0" smtClean="0">
                <a:latin typeface="Book Antiqua" pitchFamily="18" charset="0"/>
              </a:rPr>
              <a:t>15 ΜΕΣΗ ΑΡΤ.ΠΙΕΣΗ</a:t>
            </a:r>
          </a:p>
          <a:p>
            <a:r>
              <a:rPr lang="el-GR" sz="2400" dirty="0" smtClean="0">
                <a:latin typeface="Book Antiqua" pitchFamily="18" charset="0"/>
              </a:rPr>
              <a:t>16 </a:t>
            </a:r>
            <a:r>
              <a:rPr lang="en-US" sz="2400" dirty="0" smtClean="0">
                <a:latin typeface="Book Antiqua" pitchFamily="18" charset="0"/>
              </a:rPr>
              <a:t>DOPPLER </a:t>
            </a:r>
            <a:r>
              <a:rPr lang="el-GR" sz="2400" dirty="0" smtClean="0">
                <a:latin typeface="Book Antiqua" pitchFamily="18" charset="0"/>
              </a:rPr>
              <a:t>ΜΗΤΡΙΑΙΩΝ</a:t>
            </a:r>
          </a:p>
          <a:p>
            <a:r>
              <a:rPr lang="el-GR" sz="2400" dirty="0" smtClean="0">
                <a:latin typeface="Book Antiqua" pitchFamily="18" charset="0"/>
              </a:rPr>
              <a:t>17 </a:t>
            </a:r>
            <a:r>
              <a:rPr lang="en-US" sz="2400" dirty="0" smtClean="0">
                <a:latin typeface="Book Antiqua" pitchFamily="18" charset="0"/>
              </a:rPr>
              <a:t>PAPP-A</a:t>
            </a:r>
          </a:p>
          <a:p>
            <a:r>
              <a:rPr lang="en-US" sz="2400" dirty="0" smtClean="0">
                <a:latin typeface="Book Antiqua" pitchFamily="18" charset="0"/>
              </a:rPr>
              <a:t>18 PLGF</a:t>
            </a:r>
          </a:p>
          <a:p>
            <a:r>
              <a:rPr lang="en-US" sz="2400" dirty="0" smtClean="0">
                <a:latin typeface="Book Antiqua" pitchFamily="18" charset="0"/>
              </a:rPr>
              <a:t>19 SFLT</a:t>
            </a:r>
            <a:endParaRPr lang="el-GR" sz="2400" dirty="0" smtClean="0">
              <a:latin typeface="Book Antiqua" pitchFamily="18" charset="0"/>
            </a:endParaRPr>
          </a:p>
          <a:p>
            <a:endParaRPr lang="el-GR" sz="24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ΣΥΝΕΧΕΙΑ</a:t>
            </a:r>
            <a:endParaRPr lang="el-G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8" cy="5363476"/>
          </a:xfrm>
        </p:spPr>
        <p:txBody>
          <a:bodyPr>
            <a:normAutofit/>
          </a:bodyPr>
          <a:lstStyle/>
          <a:p>
            <a:r>
              <a:rPr lang="el-GR" sz="3200" dirty="0" smtClean="0">
                <a:latin typeface="Book Antiqua" pitchFamily="18" charset="0"/>
              </a:rPr>
              <a:t>ΧΑΜΗΛΗΣ ΔΟΣΗΣ ΑΣΠΙΡΙΝΗ ΣΕ ΟΛΗ ΤΗ ΔΙΑΡΚΕΙΑ 2</a:t>
            </a:r>
            <a:r>
              <a:rPr lang="el-GR" sz="3200" baseline="30000" dirty="0" smtClean="0">
                <a:latin typeface="Book Antiqua" pitchFamily="18" charset="0"/>
              </a:rPr>
              <a:t>ΟΥ</a:t>
            </a:r>
            <a:r>
              <a:rPr lang="el-GR" sz="3200" dirty="0" smtClean="0">
                <a:latin typeface="Book Antiqua" pitchFamily="18" charset="0"/>
              </a:rPr>
              <a:t> ΚΑΙ 3</a:t>
            </a:r>
            <a:r>
              <a:rPr lang="el-GR" sz="3200" baseline="30000" dirty="0" smtClean="0">
                <a:latin typeface="Book Antiqua" pitchFamily="18" charset="0"/>
              </a:rPr>
              <a:t>ΟΥ</a:t>
            </a:r>
            <a:r>
              <a:rPr lang="el-GR" sz="3200" dirty="0" smtClean="0">
                <a:latin typeface="Book Antiqua" pitchFamily="18" charset="0"/>
              </a:rPr>
              <a:t> ΤΡΙΜΗΝΟΥ -ΜΕ ΔΙΑΚΟΠΗ 5-10 ΗΜΕΡΕΣ ΠΡΙΝ ΠΗΤ-</a:t>
            </a:r>
          </a:p>
          <a:p>
            <a:r>
              <a:rPr lang="el-GR" sz="3200" dirty="0" smtClean="0">
                <a:latin typeface="Book Antiqua" pitchFamily="18" charset="0"/>
              </a:rPr>
              <a:t>ΣΕ ΕΓΚΥΕΣ ΥΨΗΛΟΥ ΚΙΝΔΥΝΟΥ ΚΑΙ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ΣΥΣΤΗΜΑΤΙΚΗ ΠΑΡΑΚΟΛΟΥΘΗΣΗ ΑΠ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ΑΝΑΠΤΥΞΗΣ ΕΜΒΡΥΟΥ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Ε/Ε ΑΙΜΟΠΕΤΑΛΙΩΝ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ΚΡΕΑΤΙΝΙΝΗΣ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ΗΠΑΤΙΚΑ ΕΝΖΥΜΑ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ΛΕΥΚΩΜΑΤΟΥΡΙΑ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ΦΑΡΜΑΚΕΥΤΙΚΗ ΠΑΡΕΜΒΑΣΗ ΠΡΟΛΗΨΗΣ</a:t>
            </a: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222816" cy="550632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ΥΠΕΡΤΑΣΗ ΚΑΙ ΠΡΩΤΕΙΝΟΥΡΙΑ ΜΕΤΑ ΤΙΣ 20 Ε  Η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ΥΠΕΡΤΑΣΗ ΚΑΙ ΑΙΜΟΠΕΤΑΛΙΑ &lt;100000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           ,,                    ΚΡΕΑΤΙΝΙΝΗ &gt;1,1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           ,,                     ΤΡΑΝΣΑΜΙΝΑΣΕΣ Χ2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           ,,                      ΠΝΕΥΜΟΝΙΚΟ ΟΙΔΗΜΑ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           ,,                     ΕΓΚΕΦΑΛΙΚΗ ΒΛΑΒΗ Η ΟΠΤΙΚΕΣ ΔΙΑΤΑΡΑΧΕΣ   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ΠΡΟΕΚΛΑΜΨΙΑ-ΟΡΙΣΜΟΣ</a:t>
            </a:r>
            <a:endParaRPr lang="el-G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79940" cy="5220600"/>
          </a:xfrm>
        </p:spPr>
        <p:txBody>
          <a:bodyPr>
            <a:normAutofit/>
          </a:bodyPr>
          <a:lstStyle/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ΘΡΟΜΒΟΦΙΛΙΑ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ΙΣΤΟΡΙΚΟ ΣΟΒΑΡΗΣ Η ΠΡΩΙΜΗΣ ΠΡΟΕΚΛΑΜΨΙΑΣ ΠΟΥ ΣΥΝΟΔΕΥΤΗΚΕ ΑΠΌ ΚΑΚΗ ΠΕΡΙΓΕΝΝΗΤΙΚΗ ΕΚΒΑΣΗ</a:t>
            </a:r>
            <a:endParaRPr lang="el-GR" sz="32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ΗΠΑΡΙΝΗ ΧΜΒ ΜΟΝΟ ΣΕ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79940" cy="5292038"/>
          </a:xfrm>
        </p:spPr>
        <p:txBody>
          <a:bodyPr>
            <a:normAutofit/>
          </a:bodyPr>
          <a:lstStyle/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ΜΕΙΩΣΗ ΑΛΑΤΟΣ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ΠΕΡΙΟΡΙΣΜΟΣ ΣΩΜΑΤΙΚΗΣ ΔΡΑΣΤΗΡΙΟΤΗΤΑΣ(ΕΚΤΟΣ ΑΝ ΣΥΝΥΠΑΡΧΕΙ ΕΚΑ Η/ΚΑΙ ΑΓΩΓΗ ΑΝΤΙΥΠΕΡΤΑΣΙΚΗ</a:t>
            </a:r>
            <a:endParaRPr lang="el-GR" sz="32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ΔΕΝ ΩΦΕΛΕΙ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8" cy="5506328"/>
          </a:xfrm>
        </p:spPr>
        <p:txBody>
          <a:bodyPr>
            <a:normAutofit/>
          </a:bodyPr>
          <a:lstStyle/>
          <a:p>
            <a:r>
              <a:rPr lang="el-GR" sz="3600" smtClean="0">
                <a:latin typeface="Book Antiqua" pitchFamily="18" charset="0"/>
              </a:rPr>
              <a:t>ΑΠΩΛΕΙΑ ΒΑΡΟΥΣ ΠΡΙΝ ΤΗ ΣΥΛΛΗΨΗ ΣΕ ΠΑΧΥΣΑΡΚΕΣ</a:t>
            </a:r>
            <a:endParaRPr lang="el-GR" sz="36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ΣΙΓΟΥΡΑ ΩΦΕΛΕΙ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79940" cy="536347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ΤΟΚΕΤΟΣ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Ο ΧΡΟΝΟΣ ΕΞΑΡΤΑΤΑΙ ΑΠΌ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ΗΛΙΚΙΑ ΚΥΗΣΗΣ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ΒΑΡΥΤΗΤΑ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ΚΑΤΑΣΤΑΣΗ ΜΗΤΕΡΑΣ ΚΑΙ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                            ΕΜΒΡΥΟΥ</a:t>
            </a:r>
          </a:p>
          <a:p>
            <a:pPr marL="569214" indent="-514350">
              <a:buFont typeface="+mj-lt"/>
              <a:buAutoNum type="arabicPeriod"/>
            </a:pP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ΑΝΤΙΜΕΤΩΠΙΣΗ ΠΡΟΕΚΛΑΜΨΙΑΣ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8" cy="550632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ΕΝΔΕΙΞΗ Η ΒΑΡΙΑ ΠΡΟΕΚΛΑΜΨΙΑ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ΣΕ ΗΠΙΑ ΠΡΟΕΚΛΑΜΨΙΑ ΠΑΡΑΚΟΛΟΥΘΗΣΗ ΕΩΣ 37</a:t>
            </a:r>
            <a:r>
              <a:rPr lang="el-GR" sz="2800" baseline="30000" dirty="0" smtClean="0">
                <a:latin typeface="Book Antiqua" pitchFamily="18" charset="0"/>
              </a:rPr>
              <a:t>Ε</a:t>
            </a:r>
            <a:r>
              <a:rPr lang="el-GR" sz="2800" dirty="0" smtClean="0">
                <a:latin typeface="Book Antiqua" pitchFamily="18" charset="0"/>
              </a:rPr>
              <a:t> ΜΕ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ΑΞΙΟΛΟΓΗΣΗ ΚΛΙΝΙΚΗΣ ΣΥΜΠΤΩΜΑΤΟΛΟΓΙΑΣ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ΑΠ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Ε/Ε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ΕΚΤΙΜΗΣΗ Ε ΑΝΑΠΤΥΞΗΣ ΚΑΙ ΚΑΤΑΣΤΑΣΗΣ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ΣΥΝΗΘΩΣ ΌΧΙ ΑΝΤΙΥΠΕΡΤΑΣΙΚΗ ΑΓΩΓΗ</a:t>
            </a:r>
          </a:p>
          <a:p>
            <a:pPr>
              <a:buFont typeface="Arial" pitchFamily="34" charset="0"/>
              <a:buChar char="•"/>
            </a:pP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79940" cy="52920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ΠΡΙΝ ΤΙΣ 34</a:t>
            </a:r>
            <a:r>
              <a:rPr lang="el-GR" sz="3200" baseline="30000" dirty="0" smtClean="0">
                <a:latin typeface="Book Antiqua" pitchFamily="18" charset="0"/>
              </a:rPr>
              <a:t>Ε</a:t>
            </a:r>
            <a:r>
              <a:rPr lang="el-GR" sz="3200" dirty="0" smtClean="0">
                <a:latin typeface="Book Antiqua" pitchFamily="18" charset="0"/>
              </a:rPr>
              <a:t> ΚΟΡΤΙΖΟΝΗ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ΒΗΤΑΜΕΘΑΖΟΝΗ Η ΔΕΞΑΜΕΘΑΖΟΝΗ</a:t>
            </a:r>
          </a:p>
          <a:p>
            <a:pPr>
              <a:buFont typeface="Arial" pitchFamily="34" charset="0"/>
              <a:buChar char="•"/>
            </a:pPr>
            <a:endParaRPr lang="el-GR" sz="32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8" cy="52920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ΣΕ ΣΟΒΑΡΟΥ ΒΑΘΜΟΥ ΥΠΕΡΤΑΣΗ(&gt;160 ΚΑΙ &gt;110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ΜΕ ΣΥΝΟΔΟ ΣΥΜΠΤΩΜΑΤΟΛΟΓΙΑ(ΚΕΦΑΛΑΛΓΙΑ, ΟΠΤΙΚΕΣ ΔΙΑΤΑΡΑΧΕΣ)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ΜΕΘΥΛΝΤΟΠΑ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ΛΑΒΕΤΑΛΟΛΗ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ΝΙΦΕΔΙΠΙΝΗ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ΥΔΡΑΛΑΖΙΝΗ 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ΑΝΤΙΥΠΕΡΤΑΣΙΚΗ ΑΓΩΓΗ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08502" cy="514916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ΘΕΙΙΚΟ ΜΑΓΝΗΣΙΟ ΣΕ ΣΟΒΑΡΗ ΠΡΟΕΚΛΑΜΨΙΑ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ΣΕ ΣΟΒΑΡΗ ΘΡΟΜΒΟΠΕΝΙΑ ΔΙΑΘΕΣΙΜΑ ΑΙΜΟΠΕΤΑΛΙΑ</a:t>
            </a:r>
            <a:endParaRPr lang="el-GR" sz="32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ΠΡΟΦΥΛΑΞΗ ΑΠΌ ΣΠΑΣΜΟΥΣ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8" cy="52920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ΑΥΞΗΜΕΝΟΣ ΚΙΝΔΥΝΟΣ ΕΠΑΝΕΜΦΑΝΙΣΗΣ ΣΕ ΕΠΟΜΕΝΕΣ ΚΥΗΣΕΙΣ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ΜΙΚΡΟΤΕΡΟΣ ΣΕ ΟΨΙΜΗ ΠΡΟΕΚΛΑΜΨΙΑ ΚΑΙ ΗΠΙΑ ΣΥΜΠΤΩΜΑΤΟΛΟΓΙΑ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ΠΑΡΑΚΟΛΟΥΘΗΣΗ ΓΙΑ ΚΑΡΔΙΑΓΓΕΙΑΚΗ ΝΟΣΟ ΣΤΗ ΜΕΤΕΠΕΙΤΑ ΖΩΗ</a:t>
            </a:r>
            <a:endParaRPr lang="el-GR" sz="32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ΠΡΟΓΝΩΣΗ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8" cy="52920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600" dirty="0" smtClean="0">
                <a:latin typeface="Book Antiqua" pitchFamily="18" charset="0"/>
              </a:rPr>
              <a:t>ΓΙΑ ΠΡΩΤΗ ΦΟΡΑ ΓΕΝΙΚΕΥΜΕΝΟΙ ΤΟΝΙΚΟΚΛΟΝΙΚΟΙ ΣΠΑΣΜΟΙ ΣΕ ΠΡΟΕΚΛΑΜΨΙΑ</a:t>
            </a:r>
          </a:p>
          <a:p>
            <a:pPr>
              <a:buFont typeface="Arial" pitchFamily="34" charset="0"/>
              <a:buChar char="•"/>
            </a:pPr>
            <a:r>
              <a:rPr lang="el-GR" sz="3600" dirty="0" smtClean="0">
                <a:latin typeface="Book Antiqua" pitchFamily="18" charset="0"/>
              </a:rPr>
              <a:t>Η ΣΥΧΝΟΤΗΤΑ ΠΕΡΙΟΡΙΣΤΗΚΕ</a:t>
            </a:r>
          </a:p>
          <a:p>
            <a:pPr>
              <a:buFont typeface="Arial" pitchFamily="34" charset="0"/>
              <a:buChar char="•"/>
            </a:pPr>
            <a:r>
              <a:rPr lang="el-GR" sz="3600" dirty="0" smtClean="0">
                <a:latin typeface="Book Antiqua" pitchFamily="18" charset="0"/>
              </a:rPr>
              <a:t>2-3%ΣΕ ΣΟΒΑΡΗ ΠΡΟΕΚΛΑΜΨΙΑ</a:t>
            </a:r>
          </a:p>
          <a:p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ΕΚΛΑΜΨΙΑ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222816" cy="536347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Book Antiqua" pitchFamily="18" charset="0"/>
              </a:rPr>
              <a:t>ΣΥΜΠΤΩΜΑΤΑ ΒΛΑΒΗΣ ΚΝΣ (ΦΩΤΑΨΙΕΣ,ΣΚΟΤΩΜΑΤΑ,ΕΝΤΟΝΗ ΚΕΦΑΛΑΛΓΙΑ,ΔΙΑΤΑΡΑΧΗ ΝΟΗΤΙΚΗΣ ΚΑΤΑΣΤΑΣΗΣ)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Book Antiqua" pitchFamily="18" charset="0"/>
              </a:rPr>
              <a:t>ΗΠΑΤΙΚΕΣ ΔΙΑΤΑΡΑΧΕΣ(ΕΝΤΟΝΟ+ΕΠΙΜΟΝΟ ΑΛΓΟΣ ΔΕΞΙΟΥ ΥΠΟΧΟΝΔΡΙΟΥ Η ΕΠΙΓΑΣΤΡΙΟΥ,ΤΡΑΝΣΑΜΙΝΑΣΕΣ Χ2)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Book Antiqua" pitchFamily="18" charset="0"/>
              </a:rPr>
              <a:t>ΣΟΒΑΡΟΥ ΒΑΘΜΟΥ ΥΠΕΡΤΑΣΗ 160/110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Book Antiqua" pitchFamily="18" charset="0"/>
              </a:rPr>
              <a:t>ΘΡΟΜΒΟΚΥΤΤΑΡΟΠΕΝΙΑ&lt;100000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Book Antiqua" pitchFamily="18" charset="0"/>
              </a:rPr>
              <a:t>ΝΕΦΡΙΚΕΣ ΔΙΑΤΑΡΑΧΕΣ</a:t>
            </a:r>
            <a:endParaRPr lang="el-GR" sz="24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ΚΡΙΤΗΡΙΑ ΣΟΒΑΡΗΣ ΠΡΟΕΚΛΑΜΨΙΑΣ</a:t>
            </a:r>
            <a:endParaRPr lang="el-G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Image result for epileptic seiz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670" y="0"/>
            <a:ext cx="875065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5058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238" y="0"/>
            <a:ext cx="881376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8" cy="5292038"/>
          </a:xfrm>
        </p:spPr>
        <p:txBody>
          <a:bodyPr>
            <a:normAutofit/>
          </a:bodyPr>
          <a:lstStyle/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ΥΠΕΡΤΑΣΗ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ΠΡΩΤΕΙΝΟΥΡΙΑ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ΚΕΦΑΛΑΛΓΙΑ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ΟΠΤΙΚΕΣ ΔΙΑΤΑΡΑΧΕΣ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ΑΛΓΟΣ ΔΕ.ΥΠΟΧΟΝΔΡΙΟΥ Η ΕΠΙΓΑΣΤΡΙΟΥ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ΠΡΟΔΡΟΜΑ ΣΥΜΠΤΩΜΑΤΑ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8" cy="536347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50%ΠΡΙΝ ΤΟ ΤΕΡΜΑ ΤΗΣ ΚΥΗΣΗΣ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ΕΩΣ 75%ΚΑΤΑ ΤΟΝ ΤΟΚΕΤΟ ΕΩΣ ΚΑΙ 2 ΗΜΕΡΕΣ ΜΕΤΑ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ΕΜΒΡΥΙΚΗ ΤΑΧΥΚΑΡΔΙΑ ΣΥΝΗΘΩΣ ΔΙΑΡΚΕΙ 3-5Λ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ΔΕΝ ΑΠΑΙΤΕΙΤΑΙ ΕΠΕΙΓΟΥΣΑ ΚΤ ΕΚΤΟΣ ΕΆΝ ΔΕΝ ΒΕΛΤΙΩΝΕΤΑΙ ΕΝΤΟΣ 10Λ Ο Ε ΚΑΡΔΙΑΚΟΣ ΡΥΘΜΟΣ ΜΕ ΣΠΑΣΜΟΛΥΤΙΚΗ ΚΑΙ ΑΝΤΙΥΠΕΡΤΑΣΙΚΗ ΑΓΩΓΗ, ΧΟΡΗΓΗΣΗ ΟΞΥΓΟΝΟΥ, ΔΙΑΚΟΠΗ ΩΔΙΝΟΠΟΙΗΣΗΣ, ΤΟΠΟΘΕΤΗΣΗ ΜΗΤΕΡΑΣ ΑΡΙΣΤΕΡΟ ΠΛΑΙ  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ΕΠΙΔΗΜΙΟΛΟΓΙΑ-ΧΕΙΡΙΣΜΟΙ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6082" name="Picture 2" descr="Image result for TACHYCARDIA CT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633" y="0"/>
            <a:ext cx="893636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8130" name="Picture 2" descr="Image result for TACHYCARDIA CT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0"/>
            <a:ext cx="865872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9154" name="Picture 2" descr="Image result for TACHYCARDIA CT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4" y="0"/>
            <a:ext cx="892968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437098" cy="536347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ΘΕΙΙΚΟ ΜΑΓΝΗΣΙΟ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ΑΝΤΙΥΠΕΡΤΑΣΙΚΗ ΑΓΩΓΗ ΌΤΑΝ &gt;160/105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ΑΜΕΣΗ ΔΙΕΚΠΕΡΑΙΩΣΗ ΤΟΚΕΤΟΥ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ΜΕ ΚΤ &lt;34</a:t>
            </a:r>
            <a:r>
              <a:rPr lang="el-GR" sz="2800" baseline="30000" dirty="0" smtClean="0">
                <a:latin typeface="Book Antiqua" pitchFamily="18" charset="0"/>
              </a:rPr>
              <a:t>Ε</a:t>
            </a:r>
            <a:r>
              <a:rPr lang="el-GR" sz="2800" dirty="0" smtClean="0">
                <a:latin typeface="Book Antiqua" pitchFamily="18" charset="0"/>
              </a:rPr>
              <a:t> ΜΕ ΑΝΑΜΟΝΗ 15-20Λ ΏΣΤΕ ΝΑ ΥΠΑΡΧΟΥΝ ΣΗΜΑΔΙΑ ΑΝΑΝΗΨΗΣ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ΕΛΕΓΧΟΣ ΣΠΑΣΜΩΝ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ΥΠΕΡΤΑΣΙΚΗΣ ΚΡΙΣΗΣ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ΒΕΛΤΙΩΣΗ ΕΠΙΠΕΔΟΥ ΣΥΝΕΙΔΗΣΗΣ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2800" dirty="0" smtClean="0">
                <a:latin typeface="Book Antiqua" pitchFamily="18" charset="0"/>
              </a:rPr>
              <a:t>ΚΑΘΗΣΥΧΑΣΤΙΚΟΣ Ε ΚΑΡΔΙΑΚΟΣ ΡΥΘΜΟΣ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ΑΝΤΙΜΕΤΩΠΙΣΗ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8" cy="52920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ΛΥΟΝΤΑΙ ΟΙ ΣΠΑΣΜΟΙ ΜΕΤΑ ΤΟΝ ΤΟΚΕΤΟ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ΔΙΟΥΡΗΣΗ &gt;4Λ ΤΗΝ ΗΜΕΡΑ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Η ΠΡΟΛΗΨΗ ΔΕΝ ΕΊΝΑΙ ΕΦΙΚΤΗ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Ο ΚΙΝΔΥΝΟΣ ΕΠΑΝΕΜΦΑΝΙΣΗΣ ΣΕ ΕΠΟΜΕΝΗ ΚΥΗΣΗ 2%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ΑΥΞΗΜΕΝΟΣ ΚΙΝΔΥΝΟΣ ΓΙΑ ΔΙΑΦΟΡΕΣ ΜΑΙΕΥΤΙΚΕΣ ΕΠΙΠΛΟΚΕΣ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ΕΦ ΟΡΟΥ ΖΩΗΣ ΑΥΞΗΜΕΝΟΣ ΚΙΝΔΥΝΟΣ ΓΙΑ ΚΑΡΔΙΑΓΓΕΙΑΚΑ, ΕΓΚΕΦΑΛΙΚΑ ΚΑΙ ΣΔ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8" cy="536347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ΑΙΜΟΛΥΣΗ+ΑΥΞΗΜΕΝΑ ΗΠΑΤΙΚΑ ΕΝΖΥΜΑ+ΧΑΜΗΛΟΣ ΑΡΙΘΜΟΣ ΑΙΜΟΠΕΤΑΛΙΩΝ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1%ΓΕΝΙΚΑ, ΑΛΛΑ ΚΑΙ ΣΤΟ 10-20%ΣΟΒΑΡΗΣ ΠΡΟΕΚΛΑΜΨΙΑΣ ΚΑΙ ΕΚΛΑΜΨΙΑΣ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ΚΟΙΛΙΑΚΟ ΑΛΓΟΣ, ΝΑΥΤΙΑ, ΕΜΕΤΟ, ΑΔΙΑΘΕΣΙΑ, ΥΠΕΡΤΑΣΗ ΚΑΙ ΠΡΩΤΕΙΝΟΥΡΙΑ</a:t>
            </a:r>
          </a:p>
          <a:p>
            <a:pPr>
              <a:buFont typeface="Arial" pitchFamily="34" charset="0"/>
              <a:buChar char="•"/>
            </a:pP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Σ.</a:t>
            </a:r>
            <a:r>
              <a:rPr lang="en-US" smtClean="0"/>
              <a:t>HELLP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8" cy="52920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600" dirty="0" smtClean="0">
                <a:latin typeface="Book Antiqua" pitchFamily="18" charset="0"/>
              </a:rPr>
              <a:t>ΟΙΔΗΜΑ ΚΑΙ ΟΛΙΓΟΥΡΙΑ ΔΕΝ ΕΊΝΑΙ ΠΛΕΟΝ ΒΑΣΙΚΑ ΣΤΟΙΧΕΙΑ ΣΤΟΝ ΟΡΙΣΜΟ</a:t>
            </a:r>
          </a:p>
          <a:p>
            <a:pPr>
              <a:buFont typeface="Arial" pitchFamily="34" charset="0"/>
              <a:buChar char="•"/>
            </a:pPr>
            <a:r>
              <a:rPr lang="el-GR" sz="3600" dirty="0" smtClean="0">
                <a:latin typeface="Book Antiqua" pitchFamily="18" charset="0"/>
              </a:rPr>
              <a:t>4-5%</a:t>
            </a:r>
          </a:p>
          <a:p>
            <a:pPr>
              <a:buFont typeface="Arial" pitchFamily="34" charset="0"/>
              <a:buChar char="•"/>
            </a:pPr>
            <a:r>
              <a:rPr lang="el-GR" sz="3600" dirty="0" smtClean="0">
                <a:latin typeface="Book Antiqua" pitchFamily="18" charset="0"/>
              </a:rPr>
              <a:t>Η ΣΟΒΑΡΗ 0,5-1%</a:t>
            </a:r>
          </a:p>
          <a:p>
            <a:endParaRPr lang="el-GR" sz="24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ΠΡΟΕΚΛΑΜΨΙΑ-ΓΕΝΙΚΑ</a:t>
            </a:r>
            <a:endParaRPr lang="el-G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9394" name="Picture 2" descr="ÎÏÎ¿ÏÎ­Î»ÎµÏÎ¼Î± ÎµÎ¹ÎºÏÎ½Î±Ï Î³Î¹Î± hellp syndro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871540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ÎÏÎ¿ÏÎ­Î»ÎµÏÎ¼Î± ÎµÎ¹ÎºÏÎ½Î±Ï Î³Î¹Î± hellp syndro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0094"/>
            <a:ext cx="8572560" cy="6791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08502" cy="5149162"/>
          </a:xfrm>
        </p:spPr>
        <p:txBody>
          <a:bodyPr>
            <a:normAutofit/>
          </a:bodyPr>
          <a:lstStyle/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ΑΙΜΟΛΥΤΙΚΗ ΑΝΑΙΜΙΑ-ΣΧΙΣΤΟΚΥΤΤΑΡΑ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ΑΥΞΗΜΕΝΗ ΕΜΜΕΣΗ ΧΟΛΕΡΥΘΡΙΝΗ+ΧΑΜΗΛΗ ΑΠΤΟΓΛΟΜΠΙΝΗ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ΑΙΜΟΠΕΤΑΛΙΑ &lt;100000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ΟΛΙΚΗ ΧΟΛΕΡΥΘΡΙΝΗ &gt;1,2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ΤΡΑΝΣΑΜΙΝΑΣΕΣ Η ΜΟΝΟ Η </a:t>
            </a:r>
            <a:r>
              <a:rPr lang="en-US" sz="3200" dirty="0" smtClean="0">
                <a:latin typeface="Book Antiqua" pitchFamily="18" charset="0"/>
              </a:rPr>
              <a:t>AST</a:t>
            </a:r>
            <a:r>
              <a:rPr lang="el-GR" sz="3200" dirty="0" smtClean="0">
                <a:latin typeface="Book Antiqua" pitchFamily="18" charset="0"/>
              </a:rPr>
              <a:t> Χ2</a:t>
            </a:r>
            <a:endParaRPr lang="el-GR" sz="32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ΔΙΑΓΝΩΣΗ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7937064" cy="5220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ΚΑΛΗ Η ΕΚΒΑΣΗ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ΜΠΟΡΕΙ ΑΠΟΚΟΛΛΗΣΗ ΠΛΑΚΟΥΝΤΑ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Ο ΝΕΦΡΙΚΗ 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ΑΙΜΑΤΩΜΑ ΗΠΑΤΟΣ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ΠΝΕΥΜΟΝΙΚΟ ΟΙΔΗΜΑ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ΑΠΟΚΟΛΛΗΣΗ ΑΜΦΙΒΛΗΣΤΡΟΕΙΔΟΥΣ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ΕΠΙΠΛΟΚΕΣ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08502" cy="52920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ΠΟΛΥΟΡΓΑΝΙΚΗ ΔΥΣΛΕΙΤΟΥΡΓΙΑ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ΔΕΠ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ΠΝΕΥΜΟΝΙΚΟ ΟΙΔΗΜΑ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ΑΙΜΟΡΡΑΓΙΑ ΗΠΑΤΟΣ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ΟΝΑ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ΑΠΟΚΟΛΛΗΣΗ ΠΛΑΚΟΥΝΤΑ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ΕΜΒΡΥΙΚΗ ΔΥΣΠΡΑΓΙΑ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ΕΝΔΟΜΗΤΡΙΟΣ ΘΑΝΑΤΟΣ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ΜΕΤΑ ΤΙΣ 34</a:t>
            </a:r>
            <a:r>
              <a:rPr lang="el-GR" sz="2800" baseline="30000" dirty="0" smtClean="0">
                <a:latin typeface="Book Antiqua" pitchFamily="18" charset="0"/>
              </a:rPr>
              <a:t>Ε</a:t>
            </a:r>
            <a:endParaRPr lang="el-GR" sz="2800" dirty="0" smtClean="0"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ΠΡΙΝ 23Ε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ΕΝΔΕΙΞΗ ΤΟΚΕΤΟΥ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7794188" cy="5077724"/>
          </a:xfrm>
        </p:spPr>
        <p:txBody>
          <a:bodyPr>
            <a:normAutofit/>
          </a:bodyPr>
          <a:lstStyle/>
          <a:p>
            <a:r>
              <a:rPr lang="el-GR" sz="3200" dirty="0" smtClean="0">
                <a:latin typeface="Book Antiqua" pitchFamily="18" charset="0"/>
              </a:rPr>
              <a:t>ΜΕΤΑ ΤΗ ΧΟΡΗΓΗΣΗ ΚΟΡΤΙΖΟΝΗΣ ΚΤ</a:t>
            </a:r>
          </a:p>
          <a:p>
            <a:r>
              <a:rPr lang="el-GR" sz="3200" dirty="0" smtClean="0">
                <a:latin typeface="Book Antiqua" pitchFamily="18" charset="0"/>
              </a:rPr>
              <a:t>ΌΧΙ ΑΝΑΜΟΝΗ</a:t>
            </a:r>
            <a:endParaRPr lang="el-GR" sz="32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23-34Ε</a:t>
            </a:r>
            <a:endParaRPr lang="el-G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222816" cy="536347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ΠΡΩΤΟΕΜΦΑΝΙΖΟΜΕΝΗ ΥΠΕΡΤΑΣΗ &gt;140/90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ΜΕΤΑ ΤΗΝ 20</a:t>
            </a:r>
            <a:r>
              <a:rPr lang="el-GR" sz="2800" baseline="30000" dirty="0" smtClean="0">
                <a:latin typeface="Book Antiqua" pitchFamily="18" charset="0"/>
              </a:rPr>
              <a:t>Η</a:t>
            </a:r>
            <a:r>
              <a:rPr lang="el-GR" sz="2800" dirty="0" smtClean="0">
                <a:latin typeface="Book Antiqua" pitchFamily="18" charset="0"/>
              </a:rPr>
              <a:t> Ε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ΧΩΡΙΣ ΠΡΩΤΕΙΝΟΥΡΙΑ Η ΑΛΛΑ ΣΗΜΑΔΙΑ ΠΡΟΕΚΛΑΜΨΙΑΣ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Η ΠΙΟ ΣΥΧΝΗ ΑΙΤΙΑ ΑΥΞΗΣΗΣ ΠΙΕΣΗΣ ΣΤΗΝ ΚΥΗΣΗ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6-17%ΣΕ ΠΡΩΤΟΤΟΚΕΣ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2-4%ΣΕ ΠΟΛΥΤΟΚΕΣ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ΥΠΕΡΤΑΣΗ ΚΥΗΣΗΣ</a:t>
            </a:r>
            <a:endParaRPr lang="el-GR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7865626" cy="52920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ΠΡΩΤΕΙΝΗ ΟΥΡΩΝ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ΕΚΤΙΜΗΣΗ ΣΗΜΕΙΩΝ-ΣΥΜΠΤΩΜΑΤΩΝ ΣΟΒΑΡΗΣ ΠΡΟΕΚΛΑΜΨΙΑΣ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ΕΚΤΙΜΗΣΗ Ε ΚΑΤΑΣΤΑΣΗΣ</a:t>
            </a:r>
            <a:endParaRPr lang="el-GR" sz="32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ΔΔ ΑΠΌ ΠΡΟΕΚΛΑΜΨΙΑ </a:t>
            </a:r>
            <a:endParaRPr lang="el-GR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79940" cy="5292038"/>
          </a:xfrm>
        </p:spPr>
        <p:txBody>
          <a:bodyPr>
            <a:normAutofit/>
          </a:bodyPr>
          <a:lstStyle/>
          <a:p>
            <a:r>
              <a:rPr lang="el-GR" sz="4400" dirty="0" smtClean="0">
                <a:latin typeface="Book Antiqua" pitchFamily="18" charset="0"/>
              </a:rPr>
              <a:t>10-50%ΕΓΚΥΩΝ ΘΑ ΕΚΔΗΛΩΣΟΥΝ ΠΡΟΕΚΛΑΜΨΙΑ ΣΕ 1-5</a:t>
            </a:r>
            <a:r>
              <a:rPr lang="el-GR" sz="4400" baseline="30000" dirty="0" smtClean="0">
                <a:latin typeface="Book Antiqua" pitchFamily="18" charset="0"/>
              </a:rPr>
              <a:t>Ε</a:t>
            </a:r>
            <a:endParaRPr lang="el-GR" sz="4400" dirty="0" smtClean="0">
              <a:latin typeface="Book Antiqua" pitchFamily="18" charset="0"/>
            </a:endParaRPr>
          </a:p>
          <a:p>
            <a:r>
              <a:rPr lang="el-GR" sz="4400" dirty="0" smtClean="0">
                <a:latin typeface="Book Antiqua" pitchFamily="18" charset="0"/>
              </a:rPr>
              <a:t>ΚΑΛΗ ΕΚΒΑΣΗ ΌΤΑΝ &lt;160/110</a:t>
            </a:r>
          </a:p>
          <a:p>
            <a:endParaRPr lang="el-GR" sz="36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ΠΡΟΣΟΧΗ</a:t>
            </a:r>
            <a:endParaRPr lang="el-GR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08502" cy="5292038"/>
          </a:xfrm>
        </p:spPr>
        <p:txBody>
          <a:bodyPr>
            <a:normAutofit/>
          </a:bodyPr>
          <a:lstStyle/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ΔΥΟ ΦΟΡΕΣ ΤΗΝ Ε ΚΑΤΑΓΡΑΦΗ ΑΠ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ΜΙΑ ΦΟΡΑ ΤΗΝ Ε ΕΛΕΓΧΟ ΠΡΩΤΕΙΝΗΣ ΟΥΡΩΝ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            ,,                        ΑΙΜΟΠΕΤΑΛΙΑ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            ,,                         ΗΠΑΤΙΚΑ ΕΝΖΥΜΑ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ΚΑΘΗΜΕΡΙΝΑ Ε ΚΙΝΗΣΕΙΣ</a:t>
            </a:r>
          </a:p>
          <a:p>
            <a:pPr marL="569214" indent="-514350">
              <a:buFont typeface="+mj-lt"/>
              <a:buAutoNum type="arabicPeriod"/>
            </a:pPr>
            <a:endParaRPr lang="el-GR" sz="32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ΠΑΡΑΚΟΛΟΥΘΗΣΗ</a:t>
            </a:r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222816" cy="5506328"/>
          </a:xfrm>
        </p:spPr>
        <p:txBody>
          <a:bodyPr/>
          <a:lstStyle/>
          <a:p>
            <a:pPr marL="512064" indent="-457200">
              <a:buFont typeface="+mj-lt"/>
              <a:buAutoNum type="arabicPeriod"/>
            </a:pPr>
            <a:r>
              <a:rPr lang="el-GR" dirty="0" smtClean="0">
                <a:latin typeface="Book Antiqua" pitchFamily="18" charset="0"/>
              </a:rPr>
              <a:t>ΠΡΩΤΟΤΟΚΙΑ(ΜΕΙΖΩΝ)</a:t>
            </a:r>
          </a:p>
          <a:p>
            <a:pPr marL="512064" indent="-457200">
              <a:buFont typeface="+mj-lt"/>
              <a:buAutoNum type="arabicPeriod"/>
            </a:pPr>
            <a:r>
              <a:rPr lang="el-GR" dirty="0" smtClean="0">
                <a:latin typeface="Book Antiqua" pitchFamily="18" charset="0"/>
              </a:rPr>
              <a:t>ΜΑΥΡΗ ΦΥΛΗ</a:t>
            </a:r>
          </a:p>
          <a:p>
            <a:pPr marL="512064" indent="-457200">
              <a:buFont typeface="+mj-lt"/>
              <a:buAutoNum type="arabicPeriod"/>
            </a:pPr>
            <a:r>
              <a:rPr lang="el-GR" dirty="0" smtClean="0">
                <a:latin typeface="Book Antiqua" pitchFamily="18" charset="0"/>
              </a:rPr>
              <a:t>ΠΡΟΕΚΛΑΜΨΙΑ ΠΡΟΗΓΟΥΜΕΝΗΣ Κ(ΜΕΙΖΩΝ)</a:t>
            </a:r>
          </a:p>
          <a:p>
            <a:pPr marL="512064" indent="-457200">
              <a:buFont typeface="+mj-lt"/>
              <a:buAutoNum type="arabicPeriod"/>
            </a:pPr>
            <a:r>
              <a:rPr lang="el-GR" dirty="0" smtClean="0">
                <a:latin typeface="Book Antiqua" pitchFamily="18" charset="0"/>
              </a:rPr>
              <a:t>ΟΙΚ.ΙΣΤΟΡΙΚΟ ΠΡΟΕΚΛ.(ΜΕΙΖΩΝ)</a:t>
            </a:r>
          </a:p>
          <a:p>
            <a:pPr marL="512064" indent="-457200">
              <a:buFont typeface="+mj-lt"/>
              <a:buAutoNum type="arabicPeriod"/>
            </a:pPr>
            <a:r>
              <a:rPr lang="el-GR" dirty="0" smtClean="0">
                <a:latin typeface="Book Antiqua" pitchFamily="18" charset="0"/>
              </a:rPr>
              <a:t>ΧΡΟΝΙΑ ΥΠΕΡΤΑΣΗ(ΜΕΙΖΩΝ)</a:t>
            </a:r>
          </a:p>
          <a:p>
            <a:pPr marL="512064" indent="-457200">
              <a:buFont typeface="+mj-lt"/>
              <a:buAutoNum type="arabicPeriod"/>
            </a:pPr>
            <a:r>
              <a:rPr lang="el-GR" dirty="0" smtClean="0">
                <a:latin typeface="Book Antiqua" pitchFamily="18" charset="0"/>
              </a:rPr>
              <a:t>ΧΡΟΝΙΑ ΝΕΦΡ.ΝΟΣΟΣ</a:t>
            </a:r>
          </a:p>
          <a:p>
            <a:pPr marL="512064" indent="-457200">
              <a:buFont typeface="+mj-lt"/>
              <a:buAutoNum type="arabicPeriod"/>
            </a:pPr>
            <a:r>
              <a:rPr lang="el-GR" dirty="0" smtClean="0">
                <a:latin typeface="Book Antiqua" pitchFamily="18" charset="0"/>
              </a:rPr>
              <a:t>ΑΥΤΟΑΝΟΣΑ ΝΟΣΗΜ.</a:t>
            </a:r>
          </a:p>
          <a:p>
            <a:pPr marL="512064" indent="-457200">
              <a:buFont typeface="+mj-lt"/>
              <a:buAutoNum type="arabicPeriod"/>
            </a:pPr>
            <a:r>
              <a:rPr lang="el-GR" dirty="0" smtClean="0">
                <a:latin typeface="Book Antiqua" pitchFamily="18" charset="0"/>
              </a:rPr>
              <a:t>ΗΛΙΚΙΑΚΑ ΑΚΡΑ(&lt;18, &gt;40)</a:t>
            </a:r>
          </a:p>
          <a:p>
            <a:pPr marL="512064" indent="-457200">
              <a:buFont typeface="+mj-lt"/>
              <a:buAutoNum type="arabicPeriod"/>
            </a:pPr>
            <a:r>
              <a:rPr lang="el-GR" dirty="0" smtClean="0">
                <a:latin typeface="Book Antiqua" pitchFamily="18" charset="0"/>
              </a:rPr>
              <a:t>ΑΓΓΕΙΑΚΗ ΝΟΣΟΣ</a:t>
            </a:r>
          </a:p>
          <a:p>
            <a:pPr marL="512064" indent="-457200">
              <a:buFont typeface="+mj-lt"/>
              <a:buAutoNum type="arabicPeriod"/>
            </a:pPr>
            <a:r>
              <a:rPr lang="el-GR" dirty="0" smtClean="0">
                <a:latin typeface="Book Antiqua" pitchFamily="18" charset="0"/>
              </a:rPr>
              <a:t>ΣΔ(ΜΕΙΖΩΝ Ο ΠΡΟΥΠΑΡΧΩΝ)</a:t>
            </a:r>
          </a:p>
          <a:p>
            <a:pPr marL="512064" indent="-457200">
              <a:buFont typeface="+mj-lt"/>
              <a:buAutoNum type="arabicPeriod"/>
            </a:pPr>
            <a:r>
              <a:rPr lang="el-GR" dirty="0" smtClean="0">
                <a:latin typeface="Book Antiqua" pitchFamily="18" charset="0"/>
              </a:rPr>
              <a:t>ΠΟΛΥΔΥΜΗ(ΜΕΙΖΩΝ)</a:t>
            </a:r>
          </a:p>
          <a:p>
            <a:pPr marL="512064" indent="-457200">
              <a:buFont typeface="+mj-lt"/>
              <a:buAutoNum type="arabicPeriod"/>
            </a:pPr>
            <a:r>
              <a:rPr lang="el-GR" dirty="0" smtClean="0">
                <a:latin typeface="Book Antiqua" pitchFamily="18" charset="0"/>
              </a:rPr>
              <a:t>ΠΑΧΥΣΑΡΚΙΑ(ΜΕΙΖΩΝ)</a:t>
            </a:r>
          </a:p>
          <a:p>
            <a:pPr marL="512064" indent="-457200">
              <a:buFont typeface="+mj-lt"/>
              <a:buAutoNum type="arabicPeriod"/>
            </a:pPr>
            <a:r>
              <a:rPr lang="el-GR" dirty="0" smtClean="0">
                <a:latin typeface="Book Antiqua" pitchFamily="18" charset="0"/>
              </a:rPr>
              <a:t>ΜΙΚΡΟ ΒΑΡΟΣ ΓΕΝΝΗΣΗΣ ΤΗΣ ΙΔΙΑΣ ΤΗΣ ΕΓΚΥΟΥ</a:t>
            </a:r>
          </a:p>
          <a:p>
            <a:pPr marL="512064" indent="-457200">
              <a:buFont typeface="+mj-lt"/>
              <a:buAutoNum type="arabicPeriod"/>
            </a:pPr>
            <a:endParaRPr lang="el-GR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ΠΑΡΑΓΟΝΤΕΣ ΚΙΝΔΥΝΟΥ Ι</a:t>
            </a:r>
            <a:endParaRPr lang="el-GR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7865626" cy="5292038"/>
          </a:xfrm>
        </p:spPr>
        <p:txBody>
          <a:bodyPr>
            <a:normAutofit/>
          </a:bodyPr>
          <a:lstStyle/>
          <a:p>
            <a:pPr marL="797814" indent="-742950">
              <a:buFont typeface="+mj-lt"/>
              <a:buAutoNum type="arabicPeriod"/>
            </a:pPr>
            <a:r>
              <a:rPr lang="el-GR" sz="3600" dirty="0" smtClean="0">
                <a:latin typeface="Book Antiqua" pitchFamily="18" charset="0"/>
              </a:rPr>
              <a:t>ΚΤΓ</a:t>
            </a:r>
          </a:p>
          <a:p>
            <a:pPr marL="797814" indent="-742950">
              <a:buFont typeface="+mj-lt"/>
              <a:buAutoNum type="arabicPeriod"/>
            </a:pPr>
            <a:r>
              <a:rPr lang="el-GR" sz="3600" dirty="0" smtClean="0">
                <a:latin typeface="Book Antiqua" pitchFamily="18" charset="0"/>
              </a:rPr>
              <a:t>ΑΥ</a:t>
            </a:r>
          </a:p>
          <a:p>
            <a:pPr marL="797814" indent="-742950">
              <a:buFont typeface="+mj-lt"/>
              <a:buAutoNum type="arabicPeriod"/>
            </a:pPr>
            <a:r>
              <a:rPr lang="el-GR" sz="3600" dirty="0" smtClean="0">
                <a:latin typeface="Book Antiqua" pitchFamily="18" charset="0"/>
              </a:rPr>
              <a:t>ΕΜΒΡΥΙΚΗ ΑΝΑΠΤΥΞΗ</a:t>
            </a:r>
          </a:p>
          <a:p>
            <a:pPr marL="797814" indent="-742950">
              <a:buFont typeface="+mj-lt"/>
              <a:buAutoNum type="arabicPeriod"/>
            </a:pPr>
            <a:r>
              <a:rPr lang="el-GR" sz="3600" dirty="0" smtClean="0">
                <a:latin typeface="Book Antiqua" pitchFamily="18" charset="0"/>
              </a:rPr>
              <a:t>ΒΙΟΦΥΣΙΚΟ ΠΡΟΦΙΛ</a:t>
            </a:r>
            <a:endParaRPr lang="el-GR" sz="36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ΜΕΤΑ ΤΙΣ 32</a:t>
            </a:r>
            <a:r>
              <a:rPr lang="el-GR" baseline="30000" dirty="0" smtClean="0"/>
              <a:t>Ε</a:t>
            </a:r>
            <a:r>
              <a:rPr lang="el-GR" dirty="0" smtClean="0"/>
              <a:t> ΓΙΑ ΕΜΒΡΥΟ</a:t>
            </a:r>
            <a:endParaRPr lang="el-GR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08502" cy="536347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ΑΝΤΙΥΠΕΡΤΑΣΙΚΗ ΑΓΩΓΗ ΌΤΑΝ &gt;160/110 Η ΌΤΑΝ ΥΠΑΡΧΕΙ ΔΥΣΛΕΙΤΟΥΡΓΙΑ ΟΡΓΑΝΩΝ ΠΟΥ ΜΠΟΡΕΙ ΝΑ ΕΠΙΔΕΙΝΩΘΕΙ ΜΕ ΤΗΝ ΥΠΕΡΤΑΣΗ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ΚΟΡΤΙΖΟΝΗ ΠΡΙΝ ΤΙΣ 34</a:t>
            </a:r>
            <a:r>
              <a:rPr lang="el-GR" sz="2800" baseline="30000" dirty="0" smtClean="0">
                <a:latin typeface="Book Antiqua" pitchFamily="18" charset="0"/>
              </a:rPr>
              <a:t>Ε</a:t>
            </a:r>
            <a:r>
              <a:rPr lang="el-GR" sz="2800" dirty="0" smtClean="0">
                <a:latin typeface="Book Antiqua" pitchFamily="18" charset="0"/>
              </a:rPr>
              <a:t>, ΕΆΝ ΥΠΑΡΧΕΙ ΕΝΔΕΙΞΗ ΓΙΑ ΠΡΟΩΡΟ ΤΟΚΕΤΟ ΕΝΤΟΣ ΤΟΥ 7ΗΜΕΡΟΥ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ΠΡΟΚΛΗΣΗ ΤΟΚΕΤΟΥ 38-39</a:t>
            </a:r>
            <a:r>
              <a:rPr lang="el-GR" sz="2800" baseline="30000" dirty="0" smtClean="0">
                <a:latin typeface="Book Antiqua" pitchFamily="18" charset="0"/>
              </a:rPr>
              <a:t>Ε</a:t>
            </a:r>
            <a:endParaRPr lang="el-GR" sz="2800" dirty="0" smtClean="0"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Book Antiqua" pitchFamily="18" charset="0"/>
              </a:rPr>
              <a:t>ΝΩΡΙΤΕΡΑ ΣΕ ΕΜΜΕΝΟΥΣΑ ΣΟΒΑΡΗ ΑΥ Η ΠΑΡΑΓΟΝΤΕΣ ΔΥΣΜΕΝΟΥΣ ΠΕΡΙΓΕΝΝΗΤΙΚΗΣ ΕΚΒΑΣΗΣ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ΑΝΤΙΜΕΤΩΠΙΣΗ</a:t>
            </a:r>
            <a:endParaRPr lang="el-GR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08502" cy="5220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20% ΚΙΝΔΥΝΟΣ ΕΜΦΑΝΙΣΗΣ ΣΕ ΕΠΟΜΕΝΗ ΚΥΗΣΗ</a:t>
            </a:r>
          </a:p>
          <a:p>
            <a:pPr>
              <a:buFont typeface="Arial" pitchFamily="34" charset="0"/>
              <a:buChar char="•"/>
            </a:pPr>
            <a:r>
              <a:rPr lang="el-GR" sz="3200" smtClean="0">
                <a:latin typeface="Book Antiqua" pitchFamily="18" charset="0"/>
              </a:rPr>
              <a:t>ΑΥΞΗΜΕΝΟΣ ΚΙΝΔΥΝΟΣ ΧΡΟΝΙΑΣ ΥΠΕΡΤΑΣΗΣ</a:t>
            </a:r>
            <a:endParaRPr lang="el-GR" sz="32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ΠΡΟΓΝΩΣΗ</a:t>
            </a:r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8" cy="5292038"/>
          </a:xfrm>
        </p:spPr>
        <p:txBody>
          <a:bodyPr>
            <a:normAutofit/>
          </a:bodyPr>
          <a:lstStyle/>
          <a:p>
            <a:r>
              <a:rPr lang="el-GR" sz="2800" dirty="0" smtClean="0">
                <a:latin typeface="Book Antiqua" pitchFamily="18" charset="0"/>
              </a:rPr>
              <a:t>14 ΕΚΑ, ΑΠΟΚΟΛΛΗΣΗ ΠΛ., ΕΝΔΟΜΗΤΡΙΟΣ ΘΑΝΑΤΟΣ ΣΕ ΠΡΟΗΓΟΥΜ.</a:t>
            </a:r>
          </a:p>
          <a:p>
            <a:r>
              <a:rPr lang="el-GR" sz="2800" dirty="0" smtClean="0">
                <a:latin typeface="Book Antiqua" pitchFamily="18" charset="0"/>
              </a:rPr>
              <a:t>15 ΕΞΩΣΩΜΑΤΙΚΗ</a:t>
            </a:r>
          </a:p>
          <a:p>
            <a:r>
              <a:rPr lang="el-GR" sz="2800" dirty="0" smtClean="0">
                <a:latin typeface="Book Antiqua" pitchFamily="18" charset="0"/>
              </a:rPr>
              <a:t>16 ΜΕΓΑΛΟ ΜΕΣΟΔΙΑΣΤΗΜΑ ΑΠΌ ΠΡΟΗΓΟΥΜΕΝΗ ΦΥΣΙΟΛΟΓΙΚΗ Κ</a:t>
            </a:r>
          </a:p>
          <a:p>
            <a:r>
              <a:rPr lang="el-GR" sz="2800" dirty="0" smtClean="0">
                <a:latin typeface="Book Antiqua" pitchFamily="18" charset="0"/>
              </a:rPr>
              <a:t>Η ΜΙΚΡΟ ΜΕΣΟΔΙΑΣΤΗΜΑ ΑΠΌ ΠΡΟΗΓΟΥΜΕΝΗ Κ ΜΕ ΠΡΟΕΚΛΑΜΨΙΑ</a:t>
            </a:r>
          </a:p>
          <a:p>
            <a:r>
              <a:rPr lang="el-GR" sz="2800" dirty="0" smtClean="0">
                <a:latin typeface="Book Antiqua" pitchFamily="18" charset="0"/>
              </a:rPr>
              <a:t>17 ΝΕΟΣ ΣΥΝΤΡΟΦΟΣ Ο ΠΑΤΕΡΑΣ, ΕΛΑΤΤΩΜΕΝΗ ΕΚΘΕΣΗ ΣΤΟ ΣΠΕΡΜΑ(ΠΧ ΣΥΝΕΧΕΙΑ ΠΡΟΦΥΛΑΚΤΙΚΟ)</a:t>
            </a:r>
          </a:p>
          <a:p>
            <a:r>
              <a:rPr lang="el-GR" sz="2800" dirty="0" smtClean="0">
                <a:latin typeface="Book Antiqua" pitchFamily="18" charset="0"/>
              </a:rPr>
              <a:t>18 Ε ΥΔΡΩΠΑΣ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ΣΥΝΕΧΕΙΑ ΙΙ</a:t>
            </a:r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294254" cy="52920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ΥΠΕΡΤΑΣΗ ΣΤΟ 2</a:t>
            </a:r>
            <a:r>
              <a:rPr lang="el-GR" sz="3200" baseline="30000" dirty="0" smtClean="0">
                <a:latin typeface="Book Antiqua" pitchFamily="18" charset="0"/>
              </a:rPr>
              <a:t>Ο</a:t>
            </a:r>
            <a:r>
              <a:rPr lang="el-GR" sz="3200" dirty="0" smtClean="0">
                <a:latin typeface="Book Antiqua" pitchFamily="18" charset="0"/>
              </a:rPr>
              <a:t> ΜΙΣΟ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ΠΡΩΤΕΙΝΟΥΡΙΑ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ΙΔΙΑΙΤΕΡΑ ΠΡΩΤΟΤΟΚΕΣ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ΣΥΝΗΘΩΣ &gt;34</a:t>
            </a:r>
            <a:r>
              <a:rPr lang="el-GR" sz="3200" baseline="30000" dirty="0" smtClean="0">
                <a:latin typeface="Book Antiqua" pitchFamily="18" charset="0"/>
              </a:rPr>
              <a:t>Ε</a:t>
            </a:r>
            <a:endParaRPr lang="el-GR" sz="3200" dirty="0" smtClean="0"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ΜΠΟΡΕΙ ΚΑΙ ΝΑ ΕΜΦΑΝΙΣΤΕΙ ΣΤΟΝ ΤΟΚΕΤΟ Η ΣΤΗ ΛΟΧΕΙΑ</a:t>
            </a:r>
            <a:endParaRPr lang="el-GR" sz="32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ΚΥΡΙΑ ΣΤΟΙΧΕΙΑ</a:t>
            </a:r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222816" cy="5363476"/>
          </a:xfrm>
        </p:spPr>
        <p:txBody>
          <a:bodyPr>
            <a:normAutofit/>
          </a:bodyPr>
          <a:lstStyle/>
          <a:p>
            <a:pPr marL="512064" indent="-457200">
              <a:buFont typeface="+mj-lt"/>
              <a:buAutoNum type="arabicPeriod"/>
            </a:pPr>
            <a:r>
              <a:rPr lang="el-GR" sz="3600" dirty="0" smtClean="0">
                <a:latin typeface="Book Antiqua" pitchFamily="18" charset="0"/>
              </a:rPr>
              <a:t>ΓΕΝ.ΑΙΜΑΤΟΣ</a:t>
            </a:r>
          </a:p>
          <a:p>
            <a:pPr marL="512064" indent="-457200">
              <a:buFont typeface="+mj-lt"/>
              <a:buAutoNum type="arabicPeriod"/>
            </a:pPr>
            <a:r>
              <a:rPr lang="el-GR" sz="3600" dirty="0" smtClean="0">
                <a:latin typeface="Book Antiqua" pitchFamily="18" charset="0"/>
              </a:rPr>
              <a:t>ΚΡΕΑΤΙΝΙΝΗ</a:t>
            </a:r>
          </a:p>
          <a:p>
            <a:pPr marL="512064" indent="-457200">
              <a:buFont typeface="+mj-lt"/>
              <a:buAutoNum type="arabicPeriod"/>
            </a:pPr>
            <a:r>
              <a:rPr lang="el-GR" sz="3600" dirty="0" smtClean="0">
                <a:latin typeface="Book Antiqua" pitchFamily="18" charset="0"/>
              </a:rPr>
              <a:t>ΗΠΑΤΙΚΕΣ ΔΟΚΙΜΑΣΙΕΣ-ΚΥΡΙΩΣ ΤΡΑΝΣ</a:t>
            </a:r>
          </a:p>
          <a:p>
            <a:pPr marL="512064" indent="-457200">
              <a:buFont typeface="+mj-lt"/>
              <a:buAutoNum type="arabicPeriod"/>
            </a:pPr>
            <a:r>
              <a:rPr lang="el-GR" sz="3600" dirty="0" smtClean="0">
                <a:latin typeface="Book Antiqua" pitchFamily="18" charset="0"/>
              </a:rPr>
              <a:t>ΛΕΥΚΩΜΑ ΟΥΡΩΝ</a:t>
            </a:r>
            <a:endParaRPr lang="el-GR" sz="36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Ε/Ε</a:t>
            </a:r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7865626" cy="52920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ΚΑΡΔΙΟΤΟΚΟΓΡΑΦΙΑ ΗΡΕΜΙΑΣ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ΒΙΟΦΥΣΙΚΟ ΠΡΟΦΙΛ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Book Antiqua" pitchFamily="18" charset="0"/>
              </a:rPr>
              <a:t>Υ/Χ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ΒΙΟΜΕΤΡΙΑ</a:t>
            </a:r>
          </a:p>
          <a:p>
            <a:pPr marL="569214" indent="-514350">
              <a:buFont typeface="+mj-lt"/>
              <a:buAutoNum type="arabicPeriod"/>
            </a:pPr>
            <a:r>
              <a:rPr lang="el-GR" sz="3200" dirty="0" smtClean="0">
                <a:latin typeface="Book Antiqua" pitchFamily="18" charset="0"/>
              </a:rPr>
              <a:t>ΑΥ</a:t>
            </a:r>
          </a:p>
          <a:p>
            <a:pPr marL="569214" indent="-514350">
              <a:buFont typeface="+mj-lt"/>
              <a:buAutoNum type="arabicPeriod"/>
            </a:pPr>
            <a:r>
              <a:rPr lang="en-US" sz="3200" dirty="0" smtClean="0">
                <a:latin typeface="Book Antiqua" pitchFamily="18" charset="0"/>
              </a:rPr>
              <a:t>DOPPLER</a:t>
            </a:r>
            <a:endParaRPr lang="el-GR" sz="3200" dirty="0">
              <a:latin typeface="Book Antiqua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 ΕΛΕΓΧΟΣ</a:t>
            </a:r>
            <a:endParaRPr lang="el-G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Μετρό">
  <a:themeElements>
    <a:clrScheme name="Μετρό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Μετρό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Μετρό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747</TotalTime>
  <Words>912</Words>
  <Application>Microsoft Office PowerPoint</Application>
  <PresentationFormat>Προβολή στην οθόνη (4:3)</PresentationFormat>
  <Paragraphs>249</Paragraphs>
  <Slides>52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52</vt:i4>
      </vt:variant>
    </vt:vector>
  </HeadingPairs>
  <TitlesOfParts>
    <vt:vector size="53" baseType="lpstr">
      <vt:lpstr>Μετρό</vt:lpstr>
      <vt:lpstr>ΥΠΕΡΤΑΣΙΚΗ ΝΟΣΟΣ ΚΥΗΣΗΣ</vt:lpstr>
      <vt:lpstr>ΠΡΟΕΚΛΑΜΨΙΑ-ΟΡΙΣΜΟΣ</vt:lpstr>
      <vt:lpstr>ΚΡΙΤΗΡΙΑ ΣΟΒΑΡΗΣ ΠΡΟΕΚΛΑΜΨΙΑΣ</vt:lpstr>
      <vt:lpstr>ΠΡΟΕΚΛΑΜΨΙΑ-ΓΕΝΙΚΑ</vt:lpstr>
      <vt:lpstr>ΠΑΡΑΓΟΝΤΕΣ ΚΙΝΔΥΝΟΥ Ι</vt:lpstr>
      <vt:lpstr>ΣΥΝΕΧΕΙΑ ΙΙ</vt:lpstr>
      <vt:lpstr>ΚΥΡΙΑ ΣΤΟΙΧΕΙΑ</vt:lpstr>
      <vt:lpstr>Ε/Ε</vt:lpstr>
      <vt:lpstr>Ε ΕΛΕΓΧΟΣ</vt:lpstr>
      <vt:lpstr>Διαφάνεια 10</vt:lpstr>
      <vt:lpstr>ΔΔ</vt:lpstr>
      <vt:lpstr>ΕΠΙΠΛΟΚΕΣ ΕΓΚΥΟΥ</vt:lpstr>
      <vt:lpstr>ΕΠΙΠΛΟΚΕΣ ΕΜΒΡΥΟΥ</vt:lpstr>
      <vt:lpstr>ΠΑΘΟΓΕΝΕΣΗ</vt:lpstr>
      <vt:lpstr>Διαφάνεια 15</vt:lpstr>
      <vt:lpstr>Διαφάνεια 16</vt:lpstr>
      <vt:lpstr>ΠΡΟΒΛΕΨΗ ΠΡΟΕΚΛΑΜΨΙΑΣ </vt:lpstr>
      <vt:lpstr>ΣΥΝΕΧΕΙΑ</vt:lpstr>
      <vt:lpstr>ΦΑΡΜΑΚΕΥΤΙΚΗ ΠΑΡΕΜΒΑΣΗ ΠΡΟΛΗΨΗΣ</vt:lpstr>
      <vt:lpstr>ΗΠΑΡΙΝΗ ΧΜΒ ΜΟΝΟ ΣΕ</vt:lpstr>
      <vt:lpstr>ΔΕΝ ΩΦΕΛΕΙ</vt:lpstr>
      <vt:lpstr>ΣΙΓΟΥΡΑ ΩΦΕΛΕΙ</vt:lpstr>
      <vt:lpstr>ΑΝΤΙΜΕΤΩΠΙΣΗ ΠΡΟΕΚΛΑΜΨΙΑΣ</vt:lpstr>
      <vt:lpstr>Διαφάνεια 24</vt:lpstr>
      <vt:lpstr>Διαφάνεια 25</vt:lpstr>
      <vt:lpstr>ΑΝΤΙΥΠΕΡΤΑΣΙΚΗ ΑΓΩΓΗ</vt:lpstr>
      <vt:lpstr>ΠΡΟΦΥΛΑΞΗ ΑΠΌ ΣΠΑΣΜΟΥΣ</vt:lpstr>
      <vt:lpstr>ΠΡΟΓΝΩΣΗ</vt:lpstr>
      <vt:lpstr>ΕΚΛΑΜΨΙΑ</vt:lpstr>
      <vt:lpstr>Διαφάνεια 30</vt:lpstr>
      <vt:lpstr>Διαφάνεια 31</vt:lpstr>
      <vt:lpstr>ΠΡΟΔΡΟΜΑ ΣΥΜΠΤΩΜΑΤΑ</vt:lpstr>
      <vt:lpstr>ΕΠΙΔΗΜΙΟΛΟΓΙΑ-ΧΕΙΡΙΣΜΟΙ</vt:lpstr>
      <vt:lpstr>Διαφάνεια 34</vt:lpstr>
      <vt:lpstr>Διαφάνεια 35</vt:lpstr>
      <vt:lpstr>Διαφάνεια 36</vt:lpstr>
      <vt:lpstr>ΑΝΤΙΜΕΤΩΠΙΣΗ</vt:lpstr>
      <vt:lpstr>Διαφάνεια 38</vt:lpstr>
      <vt:lpstr>Σ.HELLP</vt:lpstr>
      <vt:lpstr>Διαφάνεια 40</vt:lpstr>
      <vt:lpstr>Διαφάνεια 41</vt:lpstr>
      <vt:lpstr>ΔΙΑΓΝΩΣΗ</vt:lpstr>
      <vt:lpstr>ΕΠΙΠΛΟΚΕΣ</vt:lpstr>
      <vt:lpstr>ΕΝΔΕΙΞΗ ΤΟΚΕΤΟΥ</vt:lpstr>
      <vt:lpstr>23-34Ε</vt:lpstr>
      <vt:lpstr>ΥΠΕΡΤΑΣΗ ΚΥΗΣΗΣ</vt:lpstr>
      <vt:lpstr>ΔΔ ΑΠΌ ΠΡΟΕΚΛΑΜΨΙΑ </vt:lpstr>
      <vt:lpstr>ΠΡΟΣΟΧΗ</vt:lpstr>
      <vt:lpstr>ΠΑΡΑΚΟΛΟΥΘΗΣΗ</vt:lpstr>
      <vt:lpstr>ΜΕΤΑ ΤΙΣ 32Ε ΓΙΑ ΕΜΒΡΥΟ</vt:lpstr>
      <vt:lpstr>ΑΝΤΙΜΕΤΩΠΙΣΗ</vt:lpstr>
      <vt:lpstr>ΠΡΟΓΝΩΣΗ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ΥΠΕΡΤΑΣΙΚΗ ΝΟΣΟΣ ΚΥΗΣΗΣ</dc:title>
  <dc:creator>user</dc:creator>
  <cp:lastModifiedBy>user</cp:lastModifiedBy>
  <cp:revision>60</cp:revision>
  <dcterms:created xsi:type="dcterms:W3CDTF">2018-04-23T14:34:12Z</dcterms:created>
  <dcterms:modified xsi:type="dcterms:W3CDTF">2018-05-02T12:33:45Z</dcterms:modified>
</cp:coreProperties>
</file>